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364" r:id="rId4"/>
    <p:sldId id="414" r:id="rId5"/>
    <p:sldId id="415" r:id="rId6"/>
    <p:sldId id="416" r:id="rId7"/>
    <p:sldId id="261" r:id="rId8"/>
    <p:sldId id="333" r:id="rId9"/>
    <p:sldId id="366" r:id="rId10"/>
    <p:sldId id="367" r:id="rId11"/>
    <p:sldId id="370" r:id="rId12"/>
    <p:sldId id="371" r:id="rId13"/>
    <p:sldId id="372" r:id="rId14"/>
    <p:sldId id="417" r:id="rId15"/>
    <p:sldId id="418" r:id="rId16"/>
    <p:sldId id="373" r:id="rId17"/>
    <p:sldId id="374" r:id="rId18"/>
    <p:sldId id="377" r:id="rId19"/>
    <p:sldId id="420" r:id="rId20"/>
    <p:sldId id="378" r:id="rId21"/>
    <p:sldId id="488" r:id="rId22"/>
    <p:sldId id="448" r:id="rId23"/>
    <p:sldId id="449" r:id="rId24"/>
    <p:sldId id="450" r:id="rId25"/>
    <p:sldId id="451" r:id="rId26"/>
    <p:sldId id="379" r:id="rId27"/>
    <p:sldId id="452" r:id="rId28"/>
    <p:sldId id="369" r:id="rId29"/>
    <p:sldId id="453" r:id="rId30"/>
    <p:sldId id="454" r:id="rId31"/>
    <p:sldId id="456" r:id="rId32"/>
    <p:sldId id="455" r:id="rId33"/>
    <p:sldId id="457" r:id="rId34"/>
    <p:sldId id="458" r:id="rId35"/>
    <p:sldId id="459" r:id="rId36"/>
    <p:sldId id="473" r:id="rId37"/>
    <p:sldId id="487" r:id="rId38"/>
    <p:sldId id="486" r:id="rId39"/>
    <p:sldId id="423" r:id="rId40"/>
    <p:sldId id="424" r:id="rId41"/>
    <p:sldId id="383" r:id="rId42"/>
    <p:sldId id="425" r:id="rId43"/>
    <p:sldId id="421" r:id="rId44"/>
    <p:sldId id="422" r:id="rId45"/>
    <p:sldId id="426" r:id="rId46"/>
    <p:sldId id="427" r:id="rId47"/>
    <p:sldId id="428" r:id="rId48"/>
    <p:sldId id="429" r:id="rId49"/>
    <p:sldId id="430" r:id="rId50"/>
    <p:sldId id="447" r:id="rId51"/>
    <p:sldId id="431" r:id="rId52"/>
    <p:sldId id="437" r:id="rId53"/>
    <p:sldId id="432" r:id="rId54"/>
    <p:sldId id="489" r:id="rId55"/>
    <p:sldId id="433" r:id="rId56"/>
    <p:sldId id="491" r:id="rId57"/>
    <p:sldId id="490" r:id="rId58"/>
    <p:sldId id="434" r:id="rId59"/>
    <p:sldId id="438" r:id="rId60"/>
    <p:sldId id="435" r:id="rId61"/>
    <p:sldId id="439" r:id="rId62"/>
    <p:sldId id="440" r:id="rId63"/>
    <p:sldId id="436" r:id="rId64"/>
    <p:sldId id="441" r:id="rId65"/>
    <p:sldId id="419" r:id="rId66"/>
    <p:sldId id="460" r:id="rId67"/>
    <p:sldId id="388" r:id="rId68"/>
    <p:sldId id="387" r:id="rId69"/>
    <p:sldId id="462" r:id="rId70"/>
    <p:sldId id="463" r:id="rId71"/>
    <p:sldId id="464" r:id="rId72"/>
    <p:sldId id="466" r:id="rId73"/>
    <p:sldId id="465" r:id="rId74"/>
    <p:sldId id="263" r:id="rId75"/>
    <p:sldId id="266" r:id="rId76"/>
    <p:sldId id="442" r:id="rId77"/>
    <p:sldId id="443" r:id="rId78"/>
    <p:sldId id="444" r:id="rId79"/>
    <p:sldId id="445" r:id="rId80"/>
    <p:sldId id="446" r:id="rId81"/>
    <p:sldId id="401" r:id="rId82"/>
    <p:sldId id="271" r:id="rId83"/>
    <p:sldId id="272" r:id="rId84"/>
    <p:sldId id="468" r:id="rId85"/>
    <p:sldId id="469" r:id="rId86"/>
    <p:sldId id="470" r:id="rId87"/>
    <p:sldId id="471" r:id="rId88"/>
    <p:sldId id="492" r:id="rId89"/>
    <p:sldId id="493" r:id="rId90"/>
    <p:sldId id="494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31EC0-2BB9-4374-95AF-6F1D4D0DEDE2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C3A29-DAAF-479A-9493-0C955B6D9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5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FCB9-C9DC-4CF4-A27B-AF2BDB932219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124-4FC9-4C1E-816C-8BF48447ECE3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AE88-793E-46D4-B02A-801D041C99F9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81BF-4828-44DC-82F0-177BC0B77328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8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E91-1CE0-47D3-BE2F-01F99DBCF6C3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0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B601-582F-41B0-836A-51A49B18CD0C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A33A-D212-4FEA-9CF1-EFE0F2A77A75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1222-061A-4873-983B-B8788D57BB4F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0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9A88-62AA-4121-A3F7-E5E79F8F3CA4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7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44C-E558-4B5C-B893-EE14EA98EA94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7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A74A-0F27-4F88-98C4-E17BB6A63E70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1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74BC-2655-4628-A5B0-E03AF72231DE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0_6a_zF-Y" TargetMode="External"/><Relationship Id="rId2" Type="http://schemas.openxmlformats.org/officeDocument/2006/relationships/hyperlink" Target="https://www.youtube.com/watch?v=Rs5_gB582I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Unions in the US</a:t>
            </a:r>
            <a:br>
              <a:rPr lang="en-US" dirty="0" smtClean="0"/>
            </a:br>
            <a:r>
              <a:rPr lang="en-US" dirty="0" smtClean="0"/>
              <a:t>Class 4:</a:t>
            </a:r>
            <a:br>
              <a:rPr lang="en-US" dirty="0" smtClean="0"/>
            </a:br>
            <a:r>
              <a:rPr lang="en-US" dirty="0" smtClean="0"/>
              <a:t>World War II to the 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Dunphy</a:t>
            </a:r>
          </a:p>
          <a:p>
            <a:r>
              <a:rPr lang="en-US" dirty="0" smtClean="0"/>
              <a:t>dunphyjj@aol.com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AFL CIO Merger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American Federation of Labor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2438400" cy="2438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Congress of Industrial Organizations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71800"/>
            <a:ext cx="2590800" cy="174069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AFL CIO Merger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First, a review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AFL was founded in 1886 and among its early leaders was Samuel Gompers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AFL was a trade union, and did not want to include unskilled workers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CIO was formed from within the AFL by John L Lewis, among others in 1935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major difference was that the CIO was open to all workers (including blacks)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AFL CIO Merger – Leaders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Walter Reuther CIO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2530078" cy="303609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George Meany AFL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2" y="2432661"/>
            <a:ext cx="2173288" cy="296563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AFL CIO Merger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Both Reuther and Meany were seasoned leaders, but new to leadership of their federations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Both assumed leadership in 1952, and talks opened almost immediately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AFL CIO Merger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Many of the issues dividing the two federations had disappeared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AFL started taking in non craft unions, and the Machinists were one of the AFL’s largest unions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CIO allowed communists in their leadership, as compared to the more conservative AFL, but all were barred due to Taft Hartley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AFL CIO Merger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Additionally, the CIO was declining in membership and power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Given the lack of true difference between the organizations, and in light of a perceived anti union atmosphere, the merger made sense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AFL CIO Merger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2899569" cy="289956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On December 5, 1955, the two federations merged, created the AFL CIO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George Meany of the AFL was voted the first President of the AFL CIO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Meany would remain the President until 1979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Interplay with Civil Rights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Unions, during their formative years, reflected the same sorry history when it came to minorities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Many unions would not allow black workers to join, or, if they did, created separate locals for them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Part of this was racist, and part of this reflected that some unions were trade unions, where minorities could not enter the craft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UAW and Civil Rights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 labor unions were neutral or hostile during the Civil Rights 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UAW, under Walter Reuther, were at the forefront supporting civil rights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135313" cy="37623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UAW and Civil Rights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850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Reuther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Marched with Dr. King in Selma and other marches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Spoke at the March on Washington in August 1963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At LBJ’s request, brokered an agreement between the Mississippi Freedom Democratic Party and the regular Mississippi Delegation at the 1964 Democratic Convention..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Overture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Which Side are You On?</a:t>
            </a:r>
          </a:p>
          <a:p>
            <a:pPr algn="l"/>
            <a:endParaRPr lang="en-US" dirty="0" smtClean="0">
              <a:solidFill>
                <a:schemeClr val="tx1"/>
              </a:solidFill>
              <a:hlinkClick r:id="rId2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www.youtube.com/watch?v=yK0_6a_zF-Y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Teamsters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2667000" cy="3463637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International Brotherhood of Teamsters was founded in 1901, out of an AFL sponsored union that allowed employers to join.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first President, Cornelius Shea, was rumored to take bribes to avert strikes (hmmm)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Teamsters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2667000" cy="3463637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During a strike against Montgomery Ward in 1905, it was found that Shea: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Was living in a brothel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Had a 19 year old waitress as a mistress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Spent the strike hosting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His support collapsed and Daniel Tobin was elected President in 1907.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Teamsters – Daniel Tobin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Daniel Tobin would be President of the Teamsters from 1907 to 1952, a term of 45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After FDR was elected in 1932, the AFL supported Tobin to be Secretary of Labor, a post that went to Frances Perkins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After a long reign, his power began to wane post WWII, when David Beck challenged him and won the newly created VP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Tobin stood down in 1952 in exchange for a $50,000 salary (about $400,000 today) for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2805128" cy="35663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Teamsters – Dave Beck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Dave Beck was originally a laundry truck driver, and by 1927 was a local 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After successfully challenging Tobin, Beck’s first act as President was to change the union rules and make it harder to challenge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Was called to testify before a Senate Committee, and grilled by Staffer Robert F. Kennedy, took the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117 times.  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57581"/>
            <a:ext cx="5111750" cy="42840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2953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Teamsters – Dave Beck 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553200" cy="35814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Beck declined to run for reelection in 1957 and was succeeded by Jimmy Hoffa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Beck was convicted of embezzlement and income tax evasion, and served 30 months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He was later pardoned by Gerald Ford (the Teamsters were one of the few unions that supported GOP candidates)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Teamsters – Jimmy Hoffa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Hoffa rose through the ranks as a union staffer – he was never a truck driver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He was elected as President of the Detroit based Teamsters local, and eventually rose to Vice President of the union in 1952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During this entire time, the Teamsters were intertwined with organized crime – much of Vegas was built with Teamsters money</a:t>
            </a:r>
            <a:endParaRPr lang="en-US" sz="19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3419475" cy="35438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Teamsters – Jimmy Hoffa 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their Convention, the AFL-CIO voted by a 5-1 margin to expel the Teamsters unless they removed Hoffa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Hoffa’s response was a nonchalant “We’ll see”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Teamsters – Jimmy Hoffa 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Hoffa’s troubles with the government began almost immediately upon his election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He was first investigated by the Senate Labor committee, and its staff counsel Robert Kennedy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When JFK was elected in 1960, and appointed RFK Attorney General, RFK created a “Get Hoffa” squad dedicated solely to convicting Hoffa. 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400"/>
            <a:ext cx="4285623" cy="26709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Teamsters – Jimmy Hoffa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Hoffa was convicted of jury tampering and fraud and sentenced to a total of 13 years in prison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He appointed Frank Fitzsimmons, a purported loyalist, to serve in his stead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In 1971, President Nixon commuted Hoffa’s sentence to time served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Teamsters – Jimmy Hoffa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However, one of the conditions for the commutation was that Hoffa could not partake in union activities until 1980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Purportedly, this provision was at the request of Teamster leadership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Hoffa instead decided to work with Local 229 in Detroit to begin the road back to power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Unions became a vital part of the New Deal coalition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During World War II, unions agreed to: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</a:rPr>
              <a:t>No strike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</a:rPr>
              <a:t>Wage/price controls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Teamsters – Jimmy Hoffa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On July 30, 1975, Hoffa was set to meet with two Mafia associates at a Detroit restaurant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When they did not appear, Hoffa called his wife and said he would wait a little longer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It was the last time Hoffa was ever heard from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Where’s Jimmy?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90502"/>
            <a:ext cx="3962400" cy="262724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cottage industry has sprung up trying to solve the mystery of what happened to Jimmy Hoffa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Among his final resting places have been suggested: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In Detroit – either a trash compactor or a horse farm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Dumped in the Everglades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A house in Queens NY owned by one of the Mafia soldiers who were an inspiration for </a:t>
            </a:r>
            <a:r>
              <a:rPr lang="en-US" sz="1800" i="1" dirty="0" smtClean="0"/>
              <a:t>Goodfellas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Most famously, in the end zone of the old Giants Stadium.  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Teamsters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Fitzsimmons was succeeded by Roy Williams, who, like Hoffa, ended up in prison, this time for attempted bribery of a US Senator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With all of this history of corruption, a new internal organization, the Teamsters for a Democratic Union (TDU) attempted to gain power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Teamsters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In 1989, just before a RICO trial, the Teamsters agreed to a consent decree, including the appointment of an Independent Review Board, empowered to expel any member for “conduct unbecoming the union”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Teamsters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850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The first election under this decree was held in 1991, and won by Ron Carey, backed by TDU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However, most of the locals were still in the hands of old guard leaders, who supported Jimmy Hoffa’s son, James Hoffa</a:t>
            </a:r>
          </a:p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Teamsters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5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500" dirty="0" smtClean="0">
                <a:solidFill>
                  <a:schemeClr val="tx1"/>
                </a:solidFill>
              </a:rPr>
              <a:t>In 1996, Carey was reelected in  close election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500" dirty="0" smtClean="0">
                <a:solidFill>
                  <a:schemeClr val="tx1"/>
                </a:solidFill>
              </a:rPr>
              <a:t>However, in 1997, he was removed by the IRB after it was shown Carey laundered money for the 1996 campaign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500" dirty="0" smtClean="0">
                <a:solidFill>
                  <a:schemeClr val="tx1"/>
                </a:solidFill>
              </a:rPr>
              <a:t>In 1998, James Hoffa was elected President, and remains so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500" dirty="0" smtClean="0">
                <a:solidFill>
                  <a:schemeClr val="tx1"/>
                </a:solidFill>
              </a:rPr>
              <a:t>The IRB remains in place, with no indication that its powers will soon be abolished.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Sports unions are among the most powerful and famous in the country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will look at the Major League Baseball Players Association as a case study as the most powerful and 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Early professional baseball was marked by free movement by players among teams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However, in 1880, the owners agreed to the reserve rule – essentially binding the player to his team in perpetuity.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Subsequently, there were a number of attempts at unionization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1885 – Brotherhood of Professional Baseball Players (and the 1890 Players League)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1901 – Protective Association of Professional Baseball Players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1912 – Baseball Players Fraternity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1946 – American Baseball Guild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By the early 1950’s the key issue of contention was the pension issue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Free agency and increased salaries were considered pipe dreams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December 1953, the players formed the MLBPA, and hired Jonas Norman as its Director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was not a full time position, and Jonas resisted all attempts to make it so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Fed up with his lack of priorities, the players fired Jonas in 1959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After the War, many changes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</a:rPr>
              <a:t>Truman, not FDR President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</a:rPr>
              <a:t>Pressure for increased wages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</a:rPr>
              <a:t>Servicemen returning and looking for 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MLBPA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53092"/>
            <a:ext cx="5111750" cy="34930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After a few other directors, the players hired Judge Robert Cannon as their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Some of the other candidates included former Commissioner Happy Chandler, future Orioles owner Edward Bennett Williams, and future director Richard Moss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Cannon’s goal was not to serve the players forever but to become Commissioner of Baseball. 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Sports Union – 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Cannon was largely a management man – again, tried to get in good with the owners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continuing pension issue and lack of power by the director lead to a decision in 1965 to hire a full time Director, headquartered in NY, with staff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Once again, there were a wide variety of candidates: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Tom Costello, a Detroit lawyer (favorite of Jim Bunning)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Judge Cannon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Bob Feller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Hank Greenberg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Chub Feeney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Baseball Leaders in the hunt for MLBPA head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Robin Roberts – HOF Pitcher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0"/>
            <a:ext cx="3177117" cy="22574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Jim Bunning – HOF Pitcher </a:t>
            </a:r>
          </a:p>
          <a:p>
            <a:r>
              <a:rPr lang="en-US" dirty="0" smtClean="0"/>
              <a:t>(and future US Senator)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8400"/>
            <a:ext cx="2419350" cy="33870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Miller was also interviewed, but strongly disagreed with the idea of the players instead of the Executive Director hiring the legal adviser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The players choice was NY attorney </a:t>
            </a:r>
            <a:r>
              <a:rPr lang="en-US" sz="5100" dirty="0">
                <a:solidFill>
                  <a:schemeClr val="tx1"/>
                </a:solidFill>
              </a:rPr>
              <a:t>R</a:t>
            </a:r>
            <a:r>
              <a:rPr lang="en-US" sz="5100" dirty="0" smtClean="0">
                <a:solidFill>
                  <a:schemeClr val="tx1"/>
                </a:solidFill>
              </a:rPr>
              <a:t>ichard Nixon – imagine how history might have changed!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Cannon was given the job again, but began to have second thoughts – did not want to leave the bench forego his judicial pension or move to 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In an attempt to influence his decision, Pirates owner John Galbreath offered to make up Cannon’s lost pension!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The players then turned back to Miller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Owners were terrified of an experienced union hand leading the MLBPA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They tried to influence the players by warning them they would be going on strike often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Owners also magically came up with missing pension payments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The owners overplayed their hand – the players thought if the owners were that opposed to Miller, he must be good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While their was some resistance in the Arizona spring training camps, the Florida camps voted 472-34 in favor of Miller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On April 12, 1966, the MLBPA announced that Miller had been hired as Executive Director – and both baseball and sports unions would never be the same.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Management continued to fight back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First, through Cannon, still the legal adviser to the MLBPA, Miller was offered a contract starting later (after negotiations) and for a shorter term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MLB had been subsidizing the union office during the Cannon years and suddenly found this to be illegal under Taft Hartley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While the latter was a short term victory, the owners </a:t>
            </a:r>
            <a:r>
              <a:rPr lang="en-US" sz="5100" dirty="0">
                <a:solidFill>
                  <a:schemeClr val="tx1"/>
                </a:solidFill>
              </a:rPr>
              <a:t>Inadvertently </a:t>
            </a:r>
            <a:r>
              <a:rPr lang="en-US" sz="5100" dirty="0" smtClean="0">
                <a:solidFill>
                  <a:schemeClr val="tx1"/>
                </a:solidFill>
              </a:rPr>
              <a:t>recognized the MLBPA as a valid union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Miller worked out a deal with Coca Cola to put players images under caps, and the revenues from this deal were enough to fund the union office.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First negotiations were on the pension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At the time, the players paid $344 a year into the pension plan, and $50 a year(!) in union dues.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Miller got management to rescind the player contribution, which was converted to union dues, and then canceled the $50 in union dues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The players got a small raise, and the union was put on a firm financial footing.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1946 election GOP picks up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</a:rPr>
              <a:t>12 Senate seats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</a:rPr>
              <a:t>55 House seats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Democrats lose control of both houses – which they held since 1931.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build up union support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Marvin Miller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3461121" cy="227409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Paul Richards – </a:t>
            </a:r>
            <a:r>
              <a:rPr lang="en-US" dirty="0"/>
              <a:t>called Miller “</a:t>
            </a:r>
            <a:r>
              <a:rPr lang="en-US" dirty="0" smtClean="0"/>
              <a:t>a mustachioed </a:t>
            </a:r>
            <a:r>
              <a:rPr lang="en-US" dirty="0"/>
              <a:t>four-flusher </a:t>
            </a:r>
            <a:r>
              <a:rPr lang="en-US" dirty="0" smtClean="0"/>
              <a:t>“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2136235" cy="26265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1972 Strike 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Strike from April 1 to 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Agreement: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Increase in pension payments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Salary arbitration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Loss of pay for missed games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1972 Strike 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Games not made 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Missed games from 6 to 9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Tigers 86-70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Red Sox 85-70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Curt Flood and the reserve clause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Flood was traded from St Louis to Philadelphia but refused to go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He had businesses in St L, and felt he should be allowed to say where he worked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Curt Flood and the reserve clause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This was a direct assault on the Reserve Clause, and the owners fought back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The case went to the Supreme Court, and in a convoluted decision, Flood lost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Messerschmitt and McNally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The reserve clause said that management could extend a contract for one year.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Miller argued that this was not perpetual.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Messerschmitt and McNally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>
                <a:solidFill>
                  <a:schemeClr val="tx1"/>
                </a:solidFill>
              </a:rPr>
              <a:t>The two pitchers did not sign a contract, and the previous contract was extended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>
                <a:solidFill>
                  <a:schemeClr val="tx1"/>
                </a:solidFill>
              </a:rPr>
              <a:t>At the end of this year, MLBPA argued they were free agents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endParaRPr lang="en-US" sz="51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Messerschmitt and McNally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In </a:t>
            </a:r>
            <a:r>
              <a:rPr lang="en-US" sz="5100" dirty="0">
                <a:solidFill>
                  <a:schemeClr val="tx1"/>
                </a:solidFill>
              </a:rPr>
              <a:t>a decision with wide repercussions, Arbitrator Peter Seitz agreed with the players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>
                <a:solidFill>
                  <a:schemeClr val="tx1"/>
                </a:solidFill>
              </a:rPr>
              <a:t>Free agency had come to MLB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endParaRPr lang="en-US" sz="51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1981 Strike 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June 12-July 31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Agreement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No direct compensation for free agents but from pool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5100" dirty="0" smtClean="0">
                <a:solidFill>
                  <a:schemeClr val="tx1"/>
                </a:solidFill>
              </a:rPr>
              <a:t>Free Agency after 6 years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endParaRPr lang="en-US" sz="51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1981 Strike 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Season split in two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 Each half champ to play each other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Anomalies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51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Taft Hartley Act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6000" dirty="0" smtClean="0">
                <a:solidFill>
                  <a:schemeClr val="tx1"/>
                </a:solidFill>
              </a:rPr>
              <a:t>Sen Robert Taft </a:t>
            </a:r>
            <a:endParaRPr lang="en-US" sz="160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4" y="2493169"/>
            <a:ext cx="2794000" cy="33147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Rep Fred Hartley 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12" y="2404269"/>
            <a:ext cx="2794000" cy="3492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1994 Strike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Management wants salary cap (MLB only sport without)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Luxury tax instead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1994 Strike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1994 World Series canceled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Injunction issued by then District Court Judge Sonia Sotomayor ends strike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1994 Strike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At time of strike in 1994, Montreal Expos have best record in baseball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Denied a chance at WS, team broken up next year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Starts them on the path of becoming the Washington Nationals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20 plus years of union peace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Multiple CBAs without any rancor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114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MLBPA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858000" cy="426720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1966 – 4 players over $100 K(Mays, Drysdale, Koufax and Mantle); 9 between 50 and 100K, 487 below 50K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2017 – MLB minimum salary - $535,000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77200" cy="1295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Farm Workers – </a:t>
            </a:r>
            <a:br>
              <a:rPr lang="en-US" dirty="0" smtClean="0"/>
            </a:br>
            <a:r>
              <a:rPr lang="en-US" dirty="0" smtClean="0"/>
              <a:t>Victory and Defeat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629400" cy="41910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Early attempts to organize farm workers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Earliest attempt in 1903 involved Japanese and Mexican farm workers, and failed, in part due to lack of support by the AFL on racial grounds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IWW held a rally in 1913 which was broken up by California Guardsmen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1936 Wagner Act specifically excluded agricultural workers from support for unionization.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77200" cy="1295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Farm Workers – </a:t>
            </a:r>
            <a:br>
              <a:rPr lang="en-US" dirty="0" smtClean="0"/>
            </a:br>
            <a:r>
              <a:rPr lang="en-US" dirty="0" smtClean="0"/>
              <a:t>Victory and Defeat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629400" cy="4191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After World War II, the US and Mexico agreed to the bracero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allowed Mexican guest workers, and undercut wages for US workers.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Early attempts at labor organizing and strikes in Texas proved unsuccessful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Cesar Chavez and the UFW </a:t>
            </a:r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1962, with Dolores Huerta, Chavez formed what would later become the United Farm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 successfully led a boycott of California grapes and secured a contract with the growers 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42283"/>
            <a:ext cx="4191000" cy="313920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77200" cy="1295399"/>
          </a:xfrm>
        </p:spPr>
        <p:txBody>
          <a:bodyPr>
            <a:normAutofit/>
          </a:bodyPr>
          <a:lstStyle/>
          <a:p>
            <a:r>
              <a:rPr lang="en-US" dirty="0"/>
              <a:t>Cesar Chavez and the UFW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629400" cy="4191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1973, the contract expired, and the growers signed contracts allowing the Teamsters to represent the workers.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After a difficult struggle between the two unions, the Teamsters in 1977 signed an agreement to allow the UFW exclusive representational rights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77200" cy="1295399"/>
          </a:xfrm>
        </p:spPr>
        <p:txBody>
          <a:bodyPr>
            <a:normAutofit/>
          </a:bodyPr>
          <a:lstStyle/>
          <a:p>
            <a:r>
              <a:rPr lang="en-US" dirty="0"/>
              <a:t>Cesar Chavez and the UFW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629400" cy="4191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Throughout the 70’s, assisted by an ally, Jerry Brown, in the Governor’s office, the UFW was relatively successful in securing workers’ rights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Chavez was also assisted by the California Agricultural Labor Relations Board (ALRB)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Taft Hartley Act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Passed the House 308-107 in April 1947, and the Senate 68-25 in May 1947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President Truman vetoed the bill in June 1947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no surprise, given the vote to pass the bill, the veto was overturned.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2710000" cy="326431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77200" cy="1295399"/>
          </a:xfrm>
        </p:spPr>
        <p:txBody>
          <a:bodyPr>
            <a:normAutofit/>
          </a:bodyPr>
          <a:lstStyle/>
          <a:p>
            <a:r>
              <a:rPr lang="en-US" dirty="0"/>
              <a:t>Cesar Chavez and the UFW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629400" cy="4191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1976, the ALRB ran out of funds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Rather than merely try to get the ALRB funded, Chavez backed Proposition 14, which would have given the union additional rights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growers, exploiting the racial differences within the UFW, fought against Proposition 14 and it lost by a 2-1 margin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77200" cy="1295399"/>
          </a:xfrm>
        </p:spPr>
        <p:txBody>
          <a:bodyPr>
            <a:normAutofit/>
          </a:bodyPr>
          <a:lstStyle/>
          <a:p>
            <a:r>
              <a:rPr lang="en-US" dirty="0"/>
              <a:t>Cesar Chavez and the UFW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629400" cy="4191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With that defeat, Chavez and the UFW began a decline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Chavez felt betrayed by members of the organization, and borrowed “The Game” from Syannon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this, senior members of the staff were forced to endure profanity laced critiques of their 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77200" cy="1295399"/>
          </a:xfrm>
        </p:spPr>
        <p:txBody>
          <a:bodyPr>
            <a:normAutofit/>
          </a:bodyPr>
          <a:lstStyle/>
          <a:p>
            <a:r>
              <a:rPr lang="en-US" dirty="0"/>
              <a:t>Cesar Chavez and the UFW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629400" cy="4191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Chavez tried to lead another grape boycott in 1988, but it was unsuccessful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 also attempted to get involved in real estate development, but used non union labor (a definite no no)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 died in April 1993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77200" cy="1295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of Cesar </a:t>
            </a:r>
            <a:r>
              <a:rPr lang="en-US" dirty="0"/>
              <a:t>Chavez and the UFW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629400" cy="4191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Chavez remains an inspirational figure to union leaders and Hispanics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However, today not one field worker laboring in grape farms in CA is under a union contract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Most farm workers are undocumented, receiving less than minimum wage, and afraid to speak out due to distrust of UFW and fear of 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PATCO Strike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Generally speaking, labor unions support Democratic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some cases, as in 1948, that support was decisive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Professional Air Traffic Controllers Organization  was one of the few unions in 1980 to support Ronald Reagan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4653701" cy="179943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/>
          <a:lstStyle/>
          <a:p>
            <a:r>
              <a:rPr lang="en-US" dirty="0" smtClean="0"/>
              <a:t>PATCO Strike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Based on their support of Reagan, and their belief that they could not be replaced, PATCO called a strike on August 3, 1981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Issues: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Better pay and working conditions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32 hour week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Exclusion from civil service laws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/>
          <a:lstStyle/>
          <a:p>
            <a:r>
              <a:rPr lang="en-US" dirty="0" smtClean="0"/>
              <a:t>PATCO Strike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Within hours, President Reagan ordered the strikers back to work, giving them 48 hours or would be fired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FAA and Department of Transportation worked to find replacement controllers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They also implemented rules that PATCO was demanding in their strike to streamline air traffic controlling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/>
          <a:lstStyle/>
          <a:p>
            <a:r>
              <a:rPr lang="en-US" dirty="0" smtClean="0"/>
              <a:t>PATCO Strike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On August 5, 1981, President Reagan fired the more than 11,000 controllers still out on strike, and banned them from any future federal employment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 also took action against PATCO, which was eventually bankrupted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Military ATCs were brought in and there was a crash hiring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While DOT said the staff would be back to pre strike levels in 2 years, it actually took 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/>
          <a:lstStyle/>
          <a:p>
            <a:r>
              <a:rPr lang="en-US" dirty="0" smtClean="0"/>
              <a:t>PATCO Strike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1986, strikers were allowed to apply for their old jobs, but only 800 of the more than 11,000 got their jobs back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ban on other federal employment was not lifted until 1993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/>
          <a:lstStyle/>
          <a:p>
            <a:r>
              <a:rPr lang="en-US" dirty="0" smtClean="0"/>
              <a:t>PATCO Strike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Were there other options (postal workers went on strike earlier, but they were part of a government corporation):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Best option – work to the rule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Other option – enlist other unions (particularly pilots, flight attendants, mechanics) to support your cause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Taft Hartley Act 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Secondary boycotts and jurisdictional strikes were made illegal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 was the closed shop (buncha shops)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Employers did not, as they did under the Wagner Act, have to remain neutral in union elections, but could not intimidate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Unions had to certify leaders were not Communists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State or Federal Government could obtain injunctions against strikes if the strikes imperiled national health or safety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/>
          <a:lstStyle/>
          <a:p>
            <a:r>
              <a:rPr lang="en-US" dirty="0" smtClean="0"/>
              <a:t>PATCO Strike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Long term, Reagan’s actions put teeth in the no strike clause, and there have been no rumblings of federal strikes in the almost 40 years since then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a larger sense, this empowered management and began the dilution of union power that has continued up to this day.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/>
          <a:lstStyle/>
          <a:p>
            <a:r>
              <a:rPr lang="en-US" dirty="0" smtClean="0"/>
              <a:t>Wisconsin and Reaction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 noted last week, the growth in union membership is in the public as compared to the private sector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Many states have different rules over what unions can negotiate over, and there is no federal standard for the states.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Most states allow bargaining over working conditions, some will allow bargaining over pay, but most will not allow bargaining over numbers and types of employees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Also, some states by law ban strikes by public employees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3008313" cy="1162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2011 Wisconsin Bill 10 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Proposed and supported by Republican Scott Walker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Increased worker contributions to health care and pensions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Principal changes were to collective bargaining </a:t>
            </a:r>
            <a:endParaRPr lang="en-US" sz="20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1243806"/>
            <a:ext cx="2794000" cy="3911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>
            <a:normAutofit/>
          </a:bodyPr>
          <a:lstStyle/>
          <a:p>
            <a:r>
              <a:rPr lang="en-US" dirty="0"/>
              <a:t>2011 Wisconsin Bill 10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Child care employees, state hospital employees, University employees  and home health care employees would be prohibited from collective bargaining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Other unions: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Collective bargaining limited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Unions would have to certify by election each year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No dues checkoff and employees would be allowed to leave unions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Exempted police and firefighter unions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>
            <a:normAutofit/>
          </a:bodyPr>
          <a:lstStyle/>
          <a:p>
            <a:r>
              <a:rPr lang="en-US" dirty="0"/>
              <a:t>2011 Wisconsin Bill 10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Child care employees, state hospital employees, University employees  and home health care employees would be prohibited from collective bargaining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Other unions: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Collective bargaining limited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Unions would have to certify by election each year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No dues checkoff and employees would be allowed to leave unions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Exempted police and firefighter unions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>
            <a:normAutofit/>
          </a:bodyPr>
          <a:lstStyle/>
          <a:p>
            <a:r>
              <a:rPr lang="en-US" dirty="0"/>
              <a:t>2011 Wisconsin Bill 10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Realizing that they were in the minority, the 14 Democratic Senators fled to Illinois to deny the Wisconsin Senate a quorum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Republican majority cut the Senators’ pay and benefits, and authorized the police to bring them back (but Wisconsin police had no authority in IL)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Walker tried changes, but the Democrats rejected them.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Senate then stripped the legislation of any fiscal changes, so a quorum was not required, and passed the bill 18-1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>
            <a:normAutofit/>
          </a:bodyPr>
          <a:lstStyle/>
          <a:p>
            <a:r>
              <a:rPr lang="en-US" dirty="0"/>
              <a:t>2011 Wisconsin Bill 10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Suits were brought in both state and federal court against the bill, but were ultimately unsuccessful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Weeks of protest in Madison and in the State House itself also did not derail the bill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 2012, sufficient signatures were secured to call for a recall election.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 that election, Walker was returned to office with a larger percentage than when he was elected in 2010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Wisconsin – aftermath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Public sector union membership dropped dramatically – AFSCME dropped from 62,818 to 28,745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With that drop in membership came a resultant drop in finances and power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Additional states tried to curtail public sector unions – some successful, some blocked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Wisconsin voted GOP In 2016 – arguably the unions’ decreased power hurt Democratic chances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In conclusion – some numbers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As of 2016: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14.5 million workers were union members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7.1 million (48.96%) public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7.4 million (51.03%) private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In conclusion – some numbers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Percentage belonging to union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Local govt – 42%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State govt – 31%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Fed govt – 27%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Public sector – 36%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Private sector – 7%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Taft Hartley Act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0386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Wagner Act passed in 1935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Taft Hartley, amending the Wagner Act, passed in 1947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Largely unchanged as the labor laws of the land after more than 70 years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96200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In conclusion – some numbers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114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But most importantly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Workers represented by a union make 20% more than workers not represented by a union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This number has remained constant from 1983 to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50997</TotalTime>
  <Words>4044</Words>
  <Application>Microsoft Office PowerPoint</Application>
  <PresentationFormat>On-screen Show (4:3)</PresentationFormat>
  <Paragraphs>487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The History of Unions in the US Class 4: World War II to the Present</vt:lpstr>
      <vt:lpstr>Overture </vt:lpstr>
      <vt:lpstr>Background </vt:lpstr>
      <vt:lpstr>Background </vt:lpstr>
      <vt:lpstr>Background </vt:lpstr>
      <vt:lpstr>Taft Hartley Act </vt:lpstr>
      <vt:lpstr>Taft Hartley Act </vt:lpstr>
      <vt:lpstr>Taft Hartley Act </vt:lpstr>
      <vt:lpstr>Taft Hartley Act </vt:lpstr>
      <vt:lpstr>AFL CIO Merger </vt:lpstr>
      <vt:lpstr>AFL CIO Merger </vt:lpstr>
      <vt:lpstr>AFL CIO Merger – Leaders </vt:lpstr>
      <vt:lpstr>AFL CIO Merger </vt:lpstr>
      <vt:lpstr>AFL CIO Merger </vt:lpstr>
      <vt:lpstr>AFL CIO Merger </vt:lpstr>
      <vt:lpstr>AFL CIO Merger</vt:lpstr>
      <vt:lpstr>Interplay with Civil Rights </vt:lpstr>
      <vt:lpstr>The UAW and Civil Rights </vt:lpstr>
      <vt:lpstr>UAW and Civil Rights </vt:lpstr>
      <vt:lpstr>Teamsters </vt:lpstr>
      <vt:lpstr>Teamsters </vt:lpstr>
      <vt:lpstr>Teamsters – Daniel Tobin </vt:lpstr>
      <vt:lpstr>Teamsters – Dave Beck </vt:lpstr>
      <vt:lpstr>Teamsters – Dave Beck </vt:lpstr>
      <vt:lpstr>Teamsters – Jimmy Hoffa </vt:lpstr>
      <vt:lpstr>Teamsters – Jimmy Hoffa </vt:lpstr>
      <vt:lpstr>Teamsters – Jimmy Hoffa </vt:lpstr>
      <vt:lpstr>Teamsters – Jimmy Hoffa </vt:lpstr>
      <vt:lpstr>Teamsters – Jimmy Hoffa </vt:lpstr>
      <vt:lpstr>Teamsters – Jimmy Hoffa </vt:lpstr>
      <vt:lpstr>Where’s Jimmy?</vt:lpstr>
      <vt:lpstr>Teamsters</vt:lpstr>
      <vt:lpstr>Teamsters</vt:lpstr>
      <vt:lpstr>Teamsters</vt:lpstr>
      <vt:lpstr>Teamsters</vt:lpstr>
      <vt:lpstr>MLBPA</vt:lpstr>
      <vt:lpstr>MLBPA</vt:lpstr>
      <vt:lpstr>MLBPA</vt:lpstr>
      <vt:lpstr>MLBPA</vt:lpstr>
      <vt:lpstr>MLBPA</vt:lpstr>
      <vt:lpstr>Sports Union – MLBPA </vt:lpstr>
      <vt:lpstr>MLBPA </vt:lpstr>
      <vt:lpstr>Baseball Leaders in the hunt for MLBPA head</vt:lpstr>
      <vt:lpstr>MLBPA </vt:lpstr>
      <vt:lpstr>MLBPA </vt:lpstr>
      <vt:lpstr>MLBPA </vt:lpstr>
      <vt:lpstr>MLBPA </vt:lpstr>
      <vt:lpstr>MLBPA </vt:lpstr>
      <vt:lpstr>MLBPA </vt:lpstr>
      <vt:lpstr>How to build up union support </vt:lpstr>
      <vt:lpstr>MLBPA 1972 Strike  </vt:lpstr>
      <vt:lpstr>MLBPA 1972 Strike  </vt:lpstr>
      <vt:lpstr>MLBPA </vt:lpstr>
      <vt:lpstr>MLBPA </vt:lpstr>
      <vt:lpstr>MLBPA </vt:lpstr>
      <vt:lpstr>MLBPA </vt:lpstr>
      <vt:lpstr>MLBPA </vt:lpstr>
      <vt:lpstr>MLBPA 1981 Strike  </vt:lpstr>
      <vt:lpstr>MLBPA 1981 Strike  </vt:lpstr>
      <vt:lpstr>MLBPA 1994 Strike </vt:lpstr>
      <vt:lpstr>MLBPA 1994 Strike </vt:lpstr>
      <vt:lpstr>MLBPA 1994 Strike </vt:lpstr>
      <vt:lpstr>MLBPA </vt:lpstr>
      <vt:lpstr>MLBPA </vt:lpstr>
      <vt:lpstr>Farm Workers –  Victory and Defeat</vt:lpstr>
      <vt:lpstr>Farm Workers –  Victory and Defeat</vt:lpstr>
      <vt:lpstr>Cesar Chavez and the UFW </vt:lpstr>
      <vt:lpstr>Cesar Chavez and the UFW </vt:lpstr>
      <vt:lpstr>Cesar Chavez and the UFW </vt:lpstr>
      <vt:lpstr>Cesar Chavez and the UFW </vt:lpstr>
      <vt:lpstr>Cesar Chavez and the UFW </vt:lpstr>
      <vt:lpstr>Cesar Chavez and the UFW </vt:lpstr>
      <vt:lpstr>State of Cesar Chavez and the UFW </vt:lpstr>
      <vt:lpstr>PATCO Strike </vt:lpstr>
      <vt:lpstr>PATCO Strike</vt:lpstr>
      <vt:lpstr>PATCO Strike</vt:lpstr>
      <vt:lpstr>PATCO Strike</vt:lpstr>
      <vt:lpstr>PATCO Strike</vt:lpstr>
      <vt:lpstr>PATCO Strike</vt:lpstr>
      <vt:lpstr>PATCO Strike</vt:lpstr>
      <vt:lpstr>Wisconsin and Reaction </vt:lpstr>
      <vt:lpstr>2011 Wisconsin Bill 10 </vt:lpstr>
      <vt:lpstr>2011 Wisconsin Bill 10 </vt:lpstr>
      <vt:lpstr>2011 Wisconsin Bill 10 </vt:lpstr>
      <vt:lpstr>2011 Wisconsin Bill 10 </vt:lpstr>
      <vt:lpstr>2011 Wisconsin Bill 10 </vt:lpstr>
      <vt:lpstr>Wisconsin – aftermath </vt:lpstr>
      <vt:lpstr>In conclusion – some numbers </vt:lpstr>
      <vt:lpstr>In conclusion – some numbers </vt:lpstr>
      <vt:lpstr>In conclusion – some numbers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Unions in the US Class 1: Origins</dc:title>
  <dc:creator>Jim</dc:creator>
  <cp:lastModifiedBy>Jim</cp:lastModifiedBy>
  <cp:revision>214</cp:revision>
  <dcterms:created xsi:type="dcterms:W3CDTF">2016-07-19T14:48:33Z</dcterms:created>
  <dcterms:modified xsi:type="dcterms:W3CDTF">2018-01-09T00:57:32Z</dcterms:modified>
</cp:coreProperties>
</file>