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257" r:id="rId3"/>
    <p:sldId id="364" r:id="rId4"/>
    <p:sldId id="261" r:id="rId5"/>
    <p:sldId id="365" r:id="rId6"/>
    <p:sldId id="333" r:id="rId7"/>
    <p:sldId id="366" r:id="rId8"/>
    <p:sldId id="367" r:id="rId9"/>
    <p:sldId id="370" r:id="rId10"/>
    <p:sldId id="371" r:id="rId11"/>
    <p:sldId id="372" r:id="rId12"/>
    <p:sldId id="373" r:id="rId13"/>
    <p:sldId id="374" r:id="rId14"/>
    <p:sldId id="375" r:id="rId15"/>
    <p:sldId id="376" r:id="rId16"/>
    <p:sldId id="377" r:id="rId17"/>
    <p:sldId id="378" r:id="rId18"/>
    <p:sldId id="379" r:id="rId19"/>
    <p:sldId id="368" r:id="rId20"/>
    <p:sldId id="369" r:id="rId21"/>
    <p:sldId id="380" r:id="rId22"/>
    <p:sldId id="381" r:id="rId23"/>
    <p:sldId id="383" r:id="rId24"/>
    <p:sldId id="390" r:id="rId25"/>
    <p:sldId id="382" r:id="rId26"/>
    <p:sldId id="418" r:id="rId27"/>
    <p:sldId id="419" r:id="rId28"/>
    <p:sldId id="435" r:id="rId29"/>
    <p:sldId id="436" r:id="rId30"/>
    <p:sldId id="437" r:id="rId31"/>
    <p:sldId id="384" r:id="rId32"/>
    <p:sldId id="385" r:id="rId33"/>
    <p:sldId id="386" r:id="rId34"/>
    <p:sldId id="388" r:id="rId35"/>
    <p:sldId id="387" r:id="rId36"/>
    <p:sldId id="420" r:id="rId37"/>
    <p:sldId id="421" r:id="rId38"/>
    <p:sldId id="422" r:id="rId39"/>
    <p:sldId id="389" r:id="rId40"/>
    <p:sldId id="334" r:id="rId41"/>
    <p:sldId id="263" r:id="rId42"/>
    <p:sldId id="266" r:id="rId43"/>
    <p:sldId id="397" r:id="rId44"/>
    <p:sldId id="398" r:id="rId45"/>
    <p:sldId id="399" r:id="rId46"/>
    <p:sldId id="391" r:id="rId47"/>
    <p:sldId id="401" r:id="rId48"/>
    <p:sldId id="402" r:id="rId49"/>
    <p:sldId id="403" r:id="rId50"/>
    <p:sldId id="404" r:id="rId51"/>
    <p:sldId id="271" r:id="rId52"/>
    <p:sldId id="272" r:id="rId53"/>
    <p:sldId id="276" r:id="rId54"/>
    <p:sldId id="277" r:id="rId55"/>
    <p:sldId id="414" r:id="rId56"/>
    <p:sldId id="415" r:id="rId57"/>
    <p:sldId id="405" r:id="rId58"/>
    <p:sldId id="406" r:id="rId59"/>
    <p:sldId id="408" r:id="rId60"/>
    <p:sldId id="409" r:id="rId61"/>
    <p:sldId id="407" r:id="rId62"/>
    <p:sldId id="424" r:id="rId63"/>
    <p:sldId id="425" r:id="rId64"/>
    <p:sldId id="426" r:id="rId65"/>
    <p:sldId id="427" r:id="rId66"/>
    <p:sldId id="428" r:id="rId67"/>
    <p:sldId id="429" r:id="rId68"/>
    <p:sldId id="394" r:id="rId69"/>
    <p:sldId id="431" r:id="rId70"/>
    <p:sldId id="432" r:id="rId71"/>
    <p:sldId id="433" r:id="rId72"/>
    <p:sldId id="434" r:id="rId73"/>
    <p:sldId id="430" r:id="rId74"/>
    <p:sldId id="279" r:id="rId75"/>
    <p:sldId id="280" r:id="rId76"/>
    <p:sldId id="412" r:id="rId77"/>
    <p:sldId id="413" r:id="rId78"/>
    <p:sldId id="417" r:id="rId79"/>
    <p:sldId id="363"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34A62-B6A2-4846-98A0-6553ECFD4F97}" type="datetimeFigureOut">
              <a:rPr lang="en-US" smtClean="0"/>
              <a:t>8/29/2018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1E5C80-1D16-4C51-BDE9-4B5B23FA3590}" type="slidenum">
              <a:rPr lang="en-US" smtClean="0"/>
              <a:t>‹#›</a:t>
            </a:fld>
            <a:endParaRPr lang="en-US" dirty="0"/>
          </a:p>
        </p:txBody>
      </p:sp>
    </p:spTree>
    <p:extLst>
      <p:ext uri="{BB962C8B-B14F-4D97-AF65-F5344CB8AC3E}">
        <p14:creationId xmlns:p14="http://schemas.microsoft.com/office/powerpoint/2010/main" val="227621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DEA155-806F-45AF-927F-F1BD2F22E95C}" type="datetime1">
              <a:rPr lang="en-US" smtClean="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104662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BDFC2-1007-4E70-9FD3-B3C19DA0F39C}" type="datetime1">
              <a:rPr lang="en-US" smtClean="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198842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C9DF6B-270C-45FE-B176-7B2F8064E497}" type="datetime1">
              <a:rPr lang="en-US" smtClean="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346138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38E49-4913-4050-A8C4-01C0BC08A79E}" type="datetime1">
              <a:rPr lang="en-US" smtClean="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235398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5C219-C1EE-4A0A-9886-00738FA55C3B}" type="datetime1">
              <a:rPr lang="en-US" smtClean="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361050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84B755-B54A-4016-BD88-93CFDCB57C0B}" type="datetime1">
              <a:rPr lang="en-US" smtClean="0"/>
              <a:t>8/29/2018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134228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6360F-09A5-40C0-A2A4-69A53563E31F}" type="datetime1">
              <a:rPr lang="en-US" smtClean="0"/>
              <a:t>8/29/2018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15552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6F020-56EC-4D50-9954-C09B1AA436D1}" type="datetime1">
              <a:rPr lang="en-US" smtClean="0"/>
              <a:t>8/29/2018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3524301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79FC7-1FFC-4D1A-970F-80D7FCB9F001}" type="datetime1">
              <a:rPr lang="en-US" smtClean="0"/>
              <a:t>8/29/2018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75537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314A5-3B61-427E-A9FE-4A99C171BE43}" type="datetime1">
              <a:rPr lang="en-US" smtClean="0"/>
              <a:t>8/29/2018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345987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82695F-0564-4E3B-941F-BD0AAA12B966}" type="datetime1">
              <a:rPr lang="en-US" smtClean="0"/>
              <a:t>8/29/2018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754E9-9C4B-422C-AC90-F1C61A9AE5BB}" type="slidenum">
              <a:rPr lang="en-US" smtClean="0"/>
              <a:t>‹#›</a:t>
            </a:fld>
            <a:endParaRPr lang="en-US" dirty="0"/>
          </a:p>
        </p:txBody>
      </p:sp>
    </p:spTree>
    <p:extLst>
      <p:ext uri="{BB962C8B-B14F-4D97-AF65-F5344CB8AC3E}">
        <p14:creationId xmlns:p14="http://schemas.microsoft.com/office/powerpoint/2010/main" val="299351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1040E-ED23-4159-9296-5A9C2CA8484B}" type="datetime1">
              <a:rPr lang="en-US" smtClean="0"/>
              <a:t>8/29/2018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754E9-9C4B-422C-AC90-F1C61A9AE5BB}" type="slidenum">
              <a:rPr lang="en-US" smtClean="0"/>
              <a:t>‹#›</a:t>
            </a:fld>
            <a:endParaRPr lang="en-US" dirty="0"/>
          </a:p>
        </p:txBody>
      </p:sp>
    </p:spTree>
    <p:extLst>
      <p:ext uri="{BB962C8B-B14F-4D97-AF65-F5344CB8AC3E}">
        <p14:creationId xmlns:p14="http://schemas.microsoft.com/office/powerpoint/2010/main" val="4278060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Rs5_gB582I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hyperlink" Target="https://www.youtube.com/watch?v=D2fYguIX17Q" TargetMode="Externa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History of Unions in the US</a:t>
            </a:r>
            <a:br>
              <a:rPr lang="en-US" dirty="0" smtClean="0"/>
            </a:br>
            <a:r>
              <a:rPr lang="en-US" dirty="0" smtClean="0"/>
              <a:t>Class 3:</a:t>
            </a:r>
            <a:br>
              <a:rPr lang="en-US" dirty="0" smtClean="0"/>
            </a:br>
            <a:r>
              <a:rPr lang="en-US" dirty="0" smtClean="0"/>
              <a:t>Public Sector Unions </a:t>
            </a:r>
            <a:endParaRPr lang="en-US" dirty="0"/>
          </a:p>
        </p:txBody>
      </p:sp>
      <p:sp>
        <p:nvSpPr>
          <p:cNvPr id="3" name="Subtitle 2"/>
          <p:cNvSpPr>
            <a:spLocks noGrp="1"/>
          </p:cNvSpPr>
          <p:nvPr>
            <p:ph type="subTitle" idx="1"/>
          </p:nvPr>
        </p:nvSpPr>
        <p:spPr/>
        <p:txBody>
          <a:bodyPr/>
          <a:lstStyle/>
          <a:p>
            <a:r>
              <a:rPr lang="en-US" dirty="0" smtClean="0">
                <a:solidFill>
                  <a:schemeClr val="tx1"/>
                </a:solidFill>
              </a:rPr>
              <a:t>Jim Dunphy</a:t>
            </a:r>
          </a:p>
          <a:p>
            <a:r>
              <a:rPr lang="en-US" dirty="0" smtClean="0">
                <a:solidFill>
                  <a:schemeClr val="tx1"/>
                </a:solidFill>
              </a:rPr>
              <a:t>dunphyjj@aol.com</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F68754E9-9C4B-422C-AC90-F1C61A9AE5BB}" type="slidenum">
              <a:rPr lang="en-US" smtClean="0"/>
              <a:t>1</a:t>
            </a:fld>
            <a:endParaRPr lang="en-US" dirty="0"/>
          </a:p>
        </p:txBody>
      </p:sp>
    </p:spTree>
    <p:extLst>
      <p:ext uri="{BB962C8B-B14F-4D97-AF65-F5344CB8AC3E}">
        <p14:creationId xmlns:p14="http://schemas.microsoft.com/office/powerpoint/2010/main" val="1317901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Non Postal Federal Unions </a:t>
            </a:r>
            <a:endParaRPr lang="en-US" sz="3200" dirty="0"/>
          </a:p>
        </p:txBody>
      </p:sp>
      <p:sp>
        <p:nvSpPr>
          <p:cNvPr id="4" name="Text Placeholder 3"/>
          <p:cNvSpPr>
            <a:spLocks noGrp="1"/>
          </p:cNvSpPr>
          <p:nvPr>
            <p:ph type="subTitle" idx="1"/>
          </p:nvPr>
        </p:nvSpPr>
        <p:spPr>
          <a:xfrm>
            <a:off x="762000" y="1600200"/>
            <a:ext cx="7696200" cy="4038600"/>
          </a:xfrm>
        </p:spPr>
        <p:txBody>
          <a:bodyPr>
            <a:normAutofit lnSpcReduction="10000"/>
          </a:bodyPr>
          <a:lstStyle/>
          <a:p>
            <a:pPr marL="285750" indent="-285750" algn="l">
              <a:buFont typeface="Arial" panose="020B0604020202020204" pitchFamily="34" charset="0"/>
              <a:buChar char="•"/>
            </a:pPr>
            <a:endParaRPr lang="en-US" dirty="0" smtClean="0">
              <a:solidFill>
                <a:schemeClr val="tx1"/>
              </a:solidFill>
            </a:endParaRPr>
          </a:p>
          <a:p>
            <a:pPr marL="285750" indent="-285750" algn="l">
              <a:buFont typeface="Arial" panose="020B0604020202020204" pitchFamily="34" charset="0"/>
              <a:buChar char="•"/>
            </a:pPr>
            <a:r>
              <a:rPr lang="en-US" dirty="0" smtClean="0">
                <a:solidFill>
                  <a:schemeClr val="tx1"/>
                </a:solidFill>
              </a:rPr>
              <a:t>President Taft revised the Executive Order, to allow workers to contact Congress, but only through their Department heads.</a:t>
            </a:r>
          </a:p>
          <a:p>
            <a:pPr marL="285750" indent="-285750" algn="l">
              <a:buFont typeface="Arial" panose="020B0604020202020204" pitchFamily="34" charset="0"/>
              <a:buChar char="•"/>
            </a:pPr>
            <a:r>
              <a:rPr lang="en-US" dirty="0" smtClean="0">
                <a:solidFill>
                  <a:schemeClr val="tx1"/>
                </a:solidFill>
              </a:rPr>
              <a:t>The Congress, more progressive than the President, passed the  Lloyd-Lafollette Act in 1912, allowing workers, individually or collectively, to contact Congress</a:t>
            </a:r>
          </a:p>
        </p:txBody>
      </p:sp>
      <p:sp>
        <p:nvSpPr>
          <p:cNvPr id="3" name="Slide Number Placeholder 2"/>
          <p:cNvSpPr>
            <a:spLocks noGrp="1"/>
          </p:cNvSpPr>
          <p:nvPr>
            <p:ph type="sldNum" sz="quarter" idx="12"/>
          </p:nvPr>
        </p:nvSpPr>
        <p:spPr/>
        <p:txBody>
          <a:bodyPr/>
          <a:lstStyle/>
          <a:p>
            <a:fld id="{F68754E9-9C4B-422C-AC90-F1C61A9AE5BB}" type="slidenum">
              <a:rPr lang="en-US" smtClean="0"/>
              <a:t>10</a:t>
            </a:fld>
            <a:endParaRPr lang="en-US" dirty="0"/>
          </a:p>
        </p:txBody>
      </p:sp>
    </p:spTree>
    <p:extLst>
      <p:ext uri="{BB962C8B-B14F-4D97-AF65-F5344CB8AC3E}">
        <p14:creationId xmlns:p14="http://schemas.microsoft.com/office/powerpoint/2010/main" val="870725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Non Postal Federal Unions </a:t>
            </a:r>
            <a:endParaRPr lang="en-US" sz="3200" dirty="0"/>
          </a:p>
        </p:txBody>
      </p:sp>
      <p:sp>
        <p:nvSpPr>
          <p:cNvPr id="4" name="Text Placeholder 3"/>
          <p:cNvSpPr>
            <a:spLocks noGrp="1"/>
          </p:cNvSpPr>
          <p:nvPr>
            <p:ph type="subTitle" idx="1"/>
          </p:nvPr>
        </p:nvSpPr>
        <p:spPr>
          <a:xfrm>
            <a:off x="762000" y="1600200"/>
            <a:ext cx="7696200" cy="4038600"/>
          </a:xfrm>
        </p:spPr>
        <p:txBody>
          <a:bodyPr>
            <a:normAutofit lnSpcReduction="10000"/>
          </a:bodyPr>
          <a:lstStyle/>
          <a:p>
            <a:pPr marL="285750" indent="-285750" algn="l">
              <a:buFont typeface="Arial" panose="020B0604020202020204" pitchFamily="34" charset="0"/>
              <a:buChar char="•"/>
            </a:pPr>
            <a:endParaRPr lang="en-US" dirty="0" smtClean="0">
              <a:solidFill>
                <a:schemeClr val="tx1"/>
              </a:solidFill>
            </a:endParaRPr>
          </a:p>
          <a:p>
            <a:pPr marL="285750" indent="-285750" algn="l">
              <a:buFont typeface="Arial" panose="020B0604020202020204" pitchFamily="34" charset="0"/>
              <a:buChar char="•"/>
            </a:pPr>
            <a:r>
              <a:rPr lang="en-US" dirty="0" smtClean="0">
                <a:solidFill>
                  <a:schemeClr val="tx1"/>
                </a:solidFill>
              </a:rPr>
              <a:t>This provided an impetus for the creation of federal labor unions.</a:t>
            </a:r>
          </a:p>
          <a:p>
            <a:pPr marL="285750" indent="-285750" algn="l">
              <a:buFont typeface="Arial" panose="020B0604020202020204" pitchFamily="34" charset="0"/>
              <a:buChar char="•"/>
            </a:pPr>
            <a:r>
              <a:rPr lang="en-US" dirty="0" smtClean="0">
                <a:solidFill>
                  <a:schemeClr val="tx1"/>
                </a:solidFill>
              </a:rPr>
              <a:t>The first was the National Federation of Federal Employees (NFFE).  </a:t>
            </a:r>
          </a:p>
          <a:p>
            <a:pPr marL="285750" indent="-285750" algn="l">
              <a:buFont typeface="Arial" panose="020B0604020202020204" pitchFamily="34" charset="0"/>
              <a:buChar char="•"/>
            </a:pPr>
            <a:r>
              <a:rPr lang="en-US" dirty="0" smtClean="0">
                <a:solidFill>
                  <a:schemeClr val="tx1"/>
                </a:solidFill>
              </a:rPr>
              <a:t>Under the Lloyd-Lafollette Act, NFFE concentrated on legislative action instead of collective bargaining.  </a:t>
            </a:r>
          </a:p>
        </p:txBody>
      </p:sp>
      <p:sp>
        <p:nvSpPr>
          <p:cNvPr id="3" name="Slide Number Placeholder 2"/>
          <p:cNvSpPr>
            <a:spLocks noGrp="1"/>
          </p:cNvSpPr>
          <p:nvPr>
            <p:ph type="sldNum" sz="quarter" idx="12"/>
          </p:nvPr>
        </p:nvSpPr>
        <p:spPr/>
        <p:txBody>
          <a:bodyPr/>
          <a:lstStyle/>
          <a:p>
            <a:fld id="{F68754E9-9C4B-422C-AC90-F1C61A9AE5BB}" type="slidenum">
              <a:rPr lang="en-US" smtClean="0"/>
              <a:t>11</a:t>
            </a:fld>
            <a:endParaRPr lang="en-US" dirty="0"/>
          </a:p>
        </p:txBody>
      </p:sp>
    </p:spTree>
    <p:extLst>
      <p:ext uri="{BB962C8B-B14F-4D97-AF65-F5344CB8AC3E}">
        <p14:creationId xmlns:p14="http://schemas.microsoft.com/office/powerpoint/2010/main" val="481005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Non Postal Federal Unions </a:t>
            </a:r>
            <a:endParaRPr lang="en-US" sz="3200" dirty="0"/>
          </a:p>
        </p:txBody>
      </p:sp>
      <p:sp>
        <p:nvSpPr>
          <p:cNvPr id="4" name="Text Placeholder 3"/>
          <p:cNvSpPr>
            <a:spLocks noGrp="1"/>
          </p:cNvSpPr>
          <p:nvPr>
            <p:ph type="subTitle" idx="1"/>
          </p:nvPr>
        </p:nvSpPr>
        <p:spPr>
          <a:xfrm>
            <a:off x="762000" y="1600200"/>
            <a:ext cx="7696200" cy="4038600"/>
          </a:xfrm>
        </p:spPr>
        <p:txBody>
          <a:bodyPr>
            <a:normAutofit fontScale="92500" lnSpcReduction="20000"/>
          </a:bodyPr>
          <a:lstStyle/>
          <a:p>
            <a:pPr marL="285750" indent="-285750" algn="l">
              <a:buFont typeface="Arial" panose="020B0604020202020204" pitchFamily="34" charset="0"/>
              <a:buChar char="•"/>
            </a:pPr>
            <a:endParaRPr lang="en-US" dirty="0" smtClean="0">
              <a:solidFill>
                <a:schemeClr val="tx1"/>
              </a:solidFill>
            </a:endParaRPr>
          </a:p>
          <a:p>
            <a:pPr marL="285750" indent="-285750" algn="l">
              <a:buFont typeface="Arial" panose="020B0604020202020204" pitchFamily="34" charset="0"/>
              <a:buChar char="•"/>
            </a:pPr>
            <a:r>
              <a:rPr lang="en-US" dirty="0" smtClean="0">
                <a:solidFill>
                  <a:schemeClr val="tx1"/>
                </a:solidFill>
              </a:rPr>
              <a:t>NFFE was originally a part of the AFL, but broke with them in 1931 after the AFL continued to support trade unionism</a:t>
            </a:r>
          </a:p>
          <a:p>
            <a:pPr marL="285750" indent="-285750" algn="l">
              <a:buFont typeface="Arial" panose="020B0604020202020204" pitchFamily="34" charset="0"/>
              <a:buChar char="•"/>
            </a:pPr>
            <a:r>
              <a:rPr lang="en-US" dirty="0" smtClean="0">
                <a:solidFill>
                  <a:schemeClr val="tx1"/>
                </a:solidFill>
              </a:rPr>
              <a:t>Part of NFFE membership wished to remain in the AFL, and formed the American Federation of Government Employees (AFGE) in 1932 </a:t>
            </a:r>
          </a:p>
          <a:p>
            <a:pPr marL="285750" indent="-285750" algn="l">
              <a:buFont typeface="Arial" panose="020B0604020202020204" pitchFamily="34" charset="0"/>
              <a:buChar char="•"/>
            </a:pPr>
            <a:r>
              <a:rPr lang="en-US" dirty="0" smtClean="0">
                <a:solidFill>
                  <a:schemeClr val="tx1"/>
                </a:solidFill>
              </a:rPr>
              <a:t>More about both of these unions and many others in the federal service later.    </a:t>
            </a:r>
          </a:p>
        </p:txBody>
      </p:sp>
      <p:sp>
        <p:nvSpPr>
          <p:cNvPr id="3" name="Slide Number Placeholder 2"/>
          <p:cNvSpPr>
            <a:spLocks noGrp="1"/>
          </p:cNvSpPr>
          <p:nvPr>
            <p:ph type="sldNum" sz="quarter" idx="12"/>
          </p:nvPr>
        </p:nvSpPr>
        <p:spPr/>
        <p:txBody>
          <a:bodyPr/>
          <a:lstStyle/>
          <a:p>
            <a:fld id="{F68754E9-9C4B-422C-AC90-F1C61A9AE5BB}" type="slidenum">
              <a:rPr lang="en-US" smtClean="0"/>
              <a:t>12</a:t>
            </a:fld>
            <a:endParaRPr lang="en-US" dirty="0"/>
          </a:p>
        </p:txBody>
      </p:sp>
    </p:spTree>
    <p:extLst>
      <p:ext uri="{BB962C8B-B14F-4D97-AF65-F5344CB8AC3E}">
        <p14:creationId xmlns:p14="http://schemas.microsoft.com/office/powerpoint/2010/main" val="1334188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The New Deal </a:t>
            </a:r>
            <a:endParaRPr lang="en-US" sz="3200" dirty="0"/>
          </a:p>
        </p:txBody>
      </p:sp>
      <p:sp>
        <p:nvSpPr>
          <p:cNvPr id="4" name="Text Placeholder 3"/>
          <p:cNvSpPr>
            <a:spLocks noGrp="1"/>
          </p:cNvSpPr>
          <p:nvPr>
            <p:ph type="subTitle" idx="1"/>
          </p:nvPr>
        </p:nvSpPr>
        <p:spPr>
          <a:xfrm>
            <a:off x="762000" y="1600200"/>
            <a:ext cx="7696200" cy="4038600"/>
          </a:xfrm>
        </p:spPr>
        <p:txBody>
          <a:bodyPr>
            <a:normAutofit lnSpcReduction="10000"/>
          </a:bodyPr>
          <a:lstStyle/>
          <a:p>
            <a:pPr marL="285750" indent="-285750" algn="l">
              <a:buFont typeface="Arial" panose="020B0604020202020204" pitchFamily="34" charset="0"/>
              <a:buChar char="•"/>
            </a:pPr>
            <a:endParaRPr lang="en-US" dirty="0" smtClean="0">
              <a:solidFill>
                <a:schemeClr val="tx1"/>
              </a:solidFill>
            </a:endParaRPr>
          </a:p>
          <a:p>
            <a:pPr marL="285750" indent="-285750" algn="l">
              <a:buFont typeface="Arial" panose="020B0604020202020204" pitchFamily="34" charset="0"/>
              <a:buChar char="•"/>
            </a:pPr>
            <a:r>
              <a:rPr lang="en-US" dirty="0" smtClean="0">
                <a:solidFill>
                  <a:schemeClr val="tx1"/>
                </a:solidFill>
              </a:rPr>
              <a:t>FDR was generally seen as friendly to unions, but not in the federal sector. </a:t>
            </a:r>
          </a:p>
          <a:p>
            <a:pPr marL="285750" indent="-285750" algn="l">
              <a:buFont typeface="Arial" panose="020B0604020202020204" pitchFamily="34" charset="0"/>
              <a:buChar char="•"/>
            </a:pPr>
            <a:r>
              <a:rPr lang="en-US" dirty="0" smtClean="0">
                <a:solidFill>
                  <a:schemeClr val="tx1"/>
                </a:solidFill>
              </a:rPr>
              <a:t>In 1937, FDR </a:t>
            </a:r>
            <a:r>
              <a:rPr lang="en-US" dirty="0">
                <a:solidFill>
                  <a:schemeClr val="tx1"/>
                </a:solidFill>
              </a:rPr>
              <a:t>stated that “All Government employees should realize that the process of collective bargaining, as usually understood, cannot be transplanted into the public service</a:t>
            </a:r>
            <a:r>
              <a:rPr lang="en-US" dirty="0" smtClean="0">
                <a:solidFill>
                  <a:schemeClr val="tx1"/>
                </a:solidFill>
              </a:rPr>
              <a:t>.”</a:t>
            </a:r>
          </a:p>
        </p:txBody>
      </p:sp>
      <p:sp>
        <p:nvSpPr>
          <p:cNvPr id="3" name="Slide Number Placeholder 2"/>
          <p:cNvSpPr>
            <a:spLocks noGrp="1"/>
          </p:cNvSpPr>
          <p:nvPr>
            <p:ph type="sldNum" sz="quarter" idx="12"/>
          </p:nvPr>
        </p:nvSpPr>
        <p:spPr/>
        <p:txBody>
          <a:bodyPr/>
          <a:lstStyle/>
          <a:p>
            <a:fld id="{F68754E9-9C4B-422C-AC90-F1C61A9AE5BB}" type="slidenum">
              <a:rPr lang="en-US" smtClean="0"/>
              <a:t>13</a:t>
            </a:fld>
            <a:endParaRPr lang="en-US" dirty="0"/>
          </a:p>
        </p:txBody>
      </p:sp>
    </p:spTree>
    <p:extLst>
      <p:ext uri="{BB962C8B-B14F-4D97-AF65-F5344CB8AC3E}">
        <p14:creationId xmlns:p14="http://schemas.microsoft.com/office/powerpoint/2010/main" val="154504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The New Deal </a:t>
            </a:r>
            <a:endParaRPr lang="en-US" sz="3200" dirty="0"/>
          </a:p>
        </p:txBody>
      </p:sp>
      <p:sp>
        <p:nvSpPr>
          <p:cNvPr id="4" name="Text Placeholder 3"/>
          <p:cNvSpPr>
            <a:spLocks noGrp="1"/>
          </p:cNvSpPr>
          <p:nvPr>
            <p:ph type="subTitle" idx="1"/>
          </p:nvPr>
        </p:nvSpPr>
        <p:spPr>
          <a:xfrm>
            <a:off x="762000" y="1600200"/>
            <a:ext cx="7696200" cy="4038600"/>
          </a:xfrm>
        </p:spPr>
        <p:txBody>
          <a:bodyPr>
            <a:normAutofit/>
          </a:bodyPr>
          <a:lstStyle/>
          <a:p>
            <a:pPr marL="285750" indent="-285750" algn="l">
              <a:buFont typeface="Arial" panose="020B0604020202020204" pitchFamily="34" charset="0"/>
              <a:buChar char="•"/>
            </a:pPr>
            <a:endParaRPr lang="en-US" dirty="0" smtClean="0">
              <a:solidFill>
                <a:schemeClr val="tx1"/>
              </a:solidFill>
            </a:endParaRPr>
          </a:p>
          <a:p>
            <a:pPr marL="285750" indent="-285750" algn="l">
              <a:buFont typeface="Arial" panose="020B0604020202020204" pitchFamily="34" charset="0"/>
              <a:buChar char="•"/>
            </a:pPr>
            <a:r>
              <a:rPr lang="en-US" dirty="0" smtClean="0">
                <a:solidFill>
                  <a:schemeClr val="tx1"/>
                </a:solidFill>
              </a:rPr>
              <a:t>The 1935 Wagner Act, which provided the legal basis for unionization of the private sector, specifically excluded the public sector.  </a:t>
            </a:r>
          </a:p>
          <a:p>
            <a:pPr marL="285750" indent="-285750" algn="l">
              <a:buFont typeface="Arial" panose="020B0604020202020204" pitchFamily="34" charset="0"/>
              <a:buChar char="•"/>
            </a:pPr>
            <a:r>
              <a:rPr lang="en-US" dirty="0" smtClean="0">
                <a:solidFill>
                  <a:schemeClr val="tx1"/>
                </a:solidFill>
              </a:rPr>
              <a:t>In 1939, the Hatch Act banned federal employees from most political action.  </a:t>
            </a:r>
          </a:p>
        </p:txBody>
      </p:sp>
      <p:sp>
        <p:nvSpPr>
          <p:cNvPr id="3" name="Slide Number Placeholder 2"/>
          <p:cNvSpPr>
            <a:spLocks noGrp="1"/>
          </p:cNvSpPr>
          <p:nvPr>
            <p:ph type="sldNum" sz="quarter" idx="12"/>
          </p:nvPr>
        </p:nvSpPr>
        <p:spPr/>
        <p:txBody>
          <a:bodyPr/>
          <a:lstStyle/>
          <a:p>
            <a:fld id="{F68754E9-9C4B-422C-AC90-F1C61A9AE5BB}" type="slidenum">
              <a:rPr lang="en-US" smtClean="0"/>
              <a:t>14</a:t>
            </a:fld>
            <a:endParaRPr lang="en-US" dirty="0"/>
          </a:p>
        </p:txBody>
      </p:sp>
    </p:spTree>
    <p:extLst>
      <p:ext uri="{BB962C8B-B14F-4D97-AF65-F5344CB8AC3E}">
        <p14:creationId xmlns:p14="http://schemas.microsoft.com/office/powerpoint/2010/main" val="3543078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JFK Executive Order </a:t>
            </a:r>
            <a:endParaRPr lang="en-US" sz="3200" dirty="0"/>
          </a:p>
        </p:txBody>
      </p:sp>
      <p:sp>
        <p:nvSpPr>
          <p:cNvPr id="4" name="Text Placeholder 3"/>
          <p:cNvSpPr>
            <a:spLocks noGrp="1"/>
          </p:cNvSpPr>
          <p:nvPr>
            <p:ph idx="1"/>
          </p:nvPr>
        </p:nvSpPr>
        <p:spPr/>
        <p:txBody>
          <a:bodyPr>
            <a:normAutofit/>
          </a:bodyPr>
          <a:lstStyle/>
          <a:p>
            <a:pPr marL="285750" indent="-285750" algn="l">
              <a:buFont typeface="Arial" panose="020B0604020202020204" pitchFamily="34" charset="0"/>
              <a:buChar char="•"/>
            </a:pPr>
            <a:endParaRPr lang="en-US" dirty="0" smtClean="0">
              <a:solidFill>
                <a:schemeClr val="tx1"/>
              </a:solidFill>
            </a:endParaRPr>
          </a:p>
          <a:p>
            <a:pPr marL="0" indent="0" algn="l">
              <a:buNone/>
            </a:pPr>
            <a:endParaRPr lang="en-US" dirty="0" smtClean="0">
              <a:solidFill>
                <a:schemeClr val="tx1"/>
              </a:solidFill>
            </a:endParaRPr>
          </a:p>
        </p:txBody>
      </p:sp>
      <p:sp>
        <p:nvSpPr>
          <p:cNvPr id="3" name="Text Placeholder 2"/>
          <p:cNvSpPr>
            <a:spLocks noGrp="1"/>
          </p:cNvSpPr>
          <p:nvPr>
            <p:ph type="body" sz="half" idx="2"/>
          </p:nvPr>
        </p:nvSpPr>
        <p:spPr/>
        <p:txBody>
          <a:bodyPr/>
          <a:lstStyle/>
          <a:p>
            <a:r>
              <a:rPr lang="en-US" sz="3600" dirty="0"/>
              <a:t>JFK issued Executive Order 10988 in January 1962</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1143000"/>
            <a:ext cx="3205163" cy="4111450"/>
          </a:xfrm>
          <a:prstGeom prst="rect">
            <a:avLst/>
          </a:prstGeom>
        </p:spPr>
      </p:pic>
      <p:sp>
        <p:nvSpPr>
          <p:cNvPr id="6" name="Slide Number Placeholder 5"/>
          <p:cNvSpPr>
            <a:spLocks noGrp="1"/>
          </p:cNvSpPr>
          <p:nvPr>
            <p:ph type="sldNum" sz="quarter" idx="12"/>
          </p:nvPr>
        </p:nvSpPr>
        <p:spPr/>
        <p:txBody>
          <a:bodyPr/>
          <a:lstStyle/>
          <a:p>
            <a:fld id="{F68754E9-9C4B-422C-AC90-F1C61A9AE5BB}" type="slidenum">
              <a:rPr lang="en-US" smtClean="0"/>
              <a:t>15</a:t>
            </a:fld>
            <a:endParaRPr lang="en-US" dirty="0"/>
          </a:p>
        </p:txBody>
      </p:sp>
    </p:spTree>
    <p:extLst>
      <p:ext uri="{BB962C8B-B14F-4D97-AF65-F5344CB8AC3E}">
        <p14:creationId xmlns:p14="http://schemas.microsoft.com/office/powerpoint/2010/main" val="757255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JFK Executive Order </a:t>
            </a:r>
            <a:endParaRPr lang="en-US" sz="3200" dirty="0"/>
          </a:p>
        </p:txBody>
      </p:sp>
      <p:sp>
        <p:nvSpPr>
          <p:cNvPr id="4" name="Text Placeholder 3"/>
          <p:cNvSpPr>
            <a:spLocks noGrp="1"/>
          </p:cNvSpPr>
          <p:nvPr>
            <p:ph type="subTitle" idx="1"/>
          </p:nvPr>
        </p:nvSpPr>
        <p:spPr>
          <a:xfrm>
            <a:off x="762000" y="1600200"/>
            <a:ext cx="7696200" cy="4038600"/>
          </a:xfrm>
        </p:spPr>
        <p:txBody>
          <a:bodyPr>
            <a:normAutofit fontScale="85000" lnSpcReduction="20000"/>
          </a:bodyPr>
          <a:lstStyle/>
          <a:p>
            <a:pPr marL="285750" indent="-285750" algn="l">
              <a:buFont typeface="Arial" panose="020B0604020202020204" pitchFamily="34" charset="0"/>
              <a:buChar char="•"/>
            </a:pPr>
            <a:endParaRPr lang="en-US" dirty="0" smtClean="0">
              <a:solidFill>
                <a:schemeClr val="tx1"/>
              </a:solidFill>
            </a:endParaRPr>
          </a:p>
          <a:p>
            <a:pPr marL="285750" indent="-285750" algn="l">
              <a:buFont typeface="Arial" panose="020B0604020202020204" pitchFamily="34" charset="0"/>
              <a:buChar char="•"/>
            </a:pPr>
            <a:r>
              <a:rPr lang="en-US" dirty="0" smtClean="0">
                <a:solidFill>
                  <a:schemeClr val="tx1"/>
                </a:solidFill>
              </a:rPr>
              <a:t>This order</a:t>
            </a:r>
          </a:p>
          <a:p>
            <a:pPr marL="457200" indent="-457200" algn="l">
              <a:buFont typeface="Wingdings" panose="05000000000000000000" pitchFamily="2" charset="2"/>
              <a:buChar char="Ø"/>
            </a:pPr>
            <a:r>
              <a:rPr lang="en-US" dirty="0" smtClean="0">
                <a:solidFill>
                  <a:schemeClr val="tx1"/>
                </a:solidFill>
              </a:rPr>
              <a:t>Allowed employees to join unions and perform such activities as collective bargaining without having to take leave</a:t>
            </a:r>
          </a:p>
          <a:p>
            <a:pPr marL="457200" indent="-457200" algn="l">
              <a:buFont typeface="Wingdings" panose="05000000000000000000" pitchFamily="2" charset="2"/>
              <a:buChar char="Ø"/>
            </a:pPr>
            <a:r>
              <a:rPr lang="en-US" dirty="0" smtClean="0">
                <a:solidFill>
                  <a:schemeClr val="tx1"/>
                </a:solidFill>
              </a:rPr>
              <a:t>Agencies to seek the input </a:t>
            </a:r>
            <a:r>
              <a:rPr lang="en-US" dirty="0">
                <a:solidFill>
                  <a:schemeClr val="tx1"/>
                </a:solidFill>
              </a:rPr>
              <a:t>of unions with “affirmative </a:t>
            </a:r>
            <a:r>
              <a:rPr lang="en-US" dirty="0" smtClean="0">
                <a:solidFill>
                  <a:schemeClr val="tx1"/>
                </a:solidFill>
              </a:rPr>
              <a:t>willingness”</a:t>
            </a:r>
          </a:p>
          <a:p>
            <a:pPr marL="457200" indent="-457200" algn="l">
              <a:buFont typeface="Wingdings" panose="05000000000000000000" pitchFamily="2" charset="2"/>
              <a:buChar char="Ø"/>
            </a:pPr>
            <a:r>
              <a:rPr lang="en-US" dirty="0" smtClean="0">
                <a:solidFill>
                  <a:schemeClr val="tx1"/>
                </a:solidFill>
              </a:rPr>
              <a:t>Workers still not permitted to strike, and only allowed to bargain to impasse, where a 3</a:t>
            </a:r>
            <a:r>
              <a:rPr lang="en-US" baseline="30000" dirty="0" smtClean="0">
                <a:solidFill>
                  <a:schemeClr val="tx1"/>
                </a:solidFill>
              </a:rPr>
              <a:t>rd</a:t>
            </a:r>
            <a:r>
              <a:rPr lang="en-US" dirty="0" smtClean="0">
                <a:solidFill>
                  <a:schemeClr val="tx1"/>
                </a:solidFill>
              </a:rPr>
              <a:t> party would decide.  </a:t>
            </a:r>
          </a:p>
        </p:txBody>
      </p:sp>
      <p:sp>
        <p:nvSpPr>
          <p:cNvPr id="3" name="Slide Number Placeholder 2"/>
          <p:cNvSpPr>
            <a:spLocks noGrp="1"/>
          </p:cNvSpPr>
          <p:nvPr>
            <p:ph type="sldNum" sz="quarter" idx="12"/>
          </p:nvPr>
        </p:nvSpPr>
        <p:spPr/>
        <p:txBody>
          <a:bodyPr/>
          <a:lstStyle/>
          <a:p>
            <a:fld id="{F68754E9-9C4B-422C-AC90-F1C61A9AE5BB}" type="slidenum">
              <a:rPr lang="en-US" smtClean="0"/>
              <a:t>16</a:t>
            </a:fld>
            <a:endParaRPr lang="en-US" dirty="0"/>
          </a:p>
        </p:txBody>
      </p:sp>
    </p:spTree>
    <p:extLst>
      <p:ext uri="{BB962C8B-B14F-4D97-AF65-F5344CB8AC3E}">
        <p14:creationId xmlns:p14="http://schemas.microsoft.com/office/powerpoint/2010/main" val="43768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JFK Executive Order </a:t>
            </a:r>
            <a:endParaRPr lang="en-US" sz="3200" dirty="0"/>
          </a:p>
        </p:txBody>
      </p:sp>
      <p:sp>
        <p:nvSpPr>
          <p:cNvPr id="4" name="Text Placeholder 3"/>
          <p:cNvSpPr>
            <a:spLocks noGrp="1"/>
          </p:cNvSpPr>
          <p:nvPr>
            <p:ph type="subTitle" idx="1"/>
          </p:nvPr>
        </p:nvSpPr>
        <p:spPr>
          <a:xfrm>
            <a:off x="762000" y="1600200"/>
            <a:ext cx="7696200" cy="4038600"/>
          </a:xfrm>
        </p:spPr>
        <p:txBody>
          <a:bodyPr>
            <a:normAutofit lnSpcReduction="10000"/>
          </a:bodyPr>
          <a:lstStyle/>
          <a:p>
            <a:pPr marL="285750" indent="-285750" algn="l">
              <a:buFont typeface="Arial" panose="020B0604020202020204" pitchFamily="34" charset="0"/>
              <a:buChar char="•"/>
            </a:pPr>
            <a:endParaRPr lang="en-US" dirty="0" smtClean="0">
              <a:solidFill>
                <a:schemeClr val="tx1"/>
              </a:solidFill>
            </a:endParaRPr>
          </a:p>
          <a:p>
            <a:pPr marL="285750" indent="-285750" algn="l">
              <a:buFont typeface="Arial" panose="020B0604020202020204" pitchFamily="34" charset="0"/>
              <a:buChar char="•"/>
            </a:pPr>
            <a:r>
              <a:rPr lang="en-US" dirty="0" smtClean="0">
                <a:solidFill>
                  <a:schemeClr val="tx1"/>
                </a:solidFill>
              </a:rPr>
              <a:t>As a result of this order, union membership skyrocketed </a:t>
            </a:r>
          </a:p>
          <a:p>
            <a:pPr marL="285750" indent="-285750" algn="l">
              <a:buFont typeface="Arial" panose="020B0604020202020204" pitchFamily="34" charset="0"/>
              <a:buChar char="•"/>
            </a:pPr>
            <a:r>
              <a:rPr lang="en-US" dirty="0" smtClean="0">
                <a:solidFill>
                  <a:schemeClr val="tx1"/>
                </a:solidFill>
              </a:rPr>
              <a:t>As an example, AFGE had 71,000 members in 1961 and 301,000 members in 1970.  </a:t>
            </a:r>
          </a:p>
          <a:p>
            <a:pPr marL="285750" indent="-285750" algn="l">
              <a:buFont typeface="Arial" panose="020B0604020202020204" pitchFamily="34" charset="0"/>
              <a:buChar char="•"/>
            </a:pPr>
            <a:r>
              <a:rPr lang="en-US" dirty="0" smtClean="0">
                <a:solidFill>
                  <a:schemeClr val="tx1"/>
                </a:solidFill>
              </a:rPr>
              <a:t>The order was revised (and somewhat strengthened) by President Nixon in EO 11491</a:t>
            </a:r>
          </a:p>
        </p:txBody>
      </p:sp>
      <p:sp>
        <p:nvSpPr>
          <p:cNvPr id="3" name="Slide Number Placeholder 2"/>
          <p:cNvSpPr>
            <a:spLocks noGrp="1"/>
          </p:cNvSpPr>
          <p:nvPr>
            <p:ph type="sldNum" sz="quarter" idx="12"/>
          </p:nvPr>
        </p:nvSpPr>
        <p:spPr/>
        <p:txBody>
          <a:bodyPr/>
          <a:lstStyle/>
          <a:p>
            <a:fld id="{F68754E9-9C4B-422C-AC90-F1C61A9AE5BB}" type="slidenum">
              <a:rPr lang="en-US" smtClean="0"/>
              <a:t>17</a:t>
            </a:fld>
            <a:endParaRPr lang="en-US" dirty="0"/>
          </a:p>
        </p:txBody>
      </p:sp>
    </p:spTree>
    <p:extLst>
      <p:ext uri="{BB962C8B-B14F-4D97-AF65-F5344CB8AC3E}">
        <p14:creationId xmlns:p14="http://schemas.microsoft.com/office/powerpoint/2010/main" val="2472468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1978 Civil Service Reform Act</a:t>
            </a:r>
            <a:endParaRPr lang="en-US" sz="3200" dirty="0"/>
          </a:p>
        </p:txBody>
      </p:sp>
      <p:sp>
        <p:nvSpPr>
          <p:cNvPr id="4" name="Text Placeholder 3"/>
          <p:cNvSpPr>
            <a:spLocks noGrp="1"/>
          </p:cNvSpPr>
          <p:nvPr>
            <p:ph type="subTitle" idx="1"/>
          </p:nvPr>
        </p:nvSpPr>
        <p:spPr>
          <a:xfrm>
            <a:off x="762000" y="1600200"/>
            <a:ext cx="7696200" cy="4038600"/>
          </a:xfrm>
        </p:spPr>
        <p:txBody>
          <a:bodyPr>
            <a:normAutofit/>
          </a:bodyPr>
          <a:lstStyle/>
          <a:p>
            <a:pPr marL="285750" indent="-285750" algn="l">
              <a:buFont typeface="Arial" panose="020B0604020202020204" pitchFamily="34" charset="0"/>
              <a:buChar char="•"/>
            </a:pPr>
            <a:endParaRPr lang="en-US" dirty="0" smtClean="0">
              <a:solidFill>
                <a:schemeClr val="tx1"/>
              </a:solidFill>
            </a:endParaRPr>
          </a:p>
          <a:p>
            <a:pPr marL="285750" indent="-285750" algn="l">
              <a:buFont typeface="Arial" panose="020B0604020202020204" pitchFamily="34" charset="0"/>
              <a:buChar char="•"/>
            </a:pPr>
            <a:r>
              <a:rPr lang="en-US" dirty="0" smtClean="0">
                <a:solidFill>
                  <a:schemeClr val="tx1"/>
                </a:solidFill>
              </a:rPr>
              <a:t>The Act divided the Civil Service Commission into </a:t>
            </a:r>
          </a:p>
          <a:p>
            <a:pPr marL="457200" indent="-457200" algn="l">
              <a:buFont typeface="Wingdings" panose="05000000000000000000" pitchFamily="2" charset="2"/>
              <a:buChar char="Ø"/>
            </a:pPr>
            <a:r>
              <a:rPr lang="en-US" dirty="0" smtClean="0">
                <a:solidFill>
                  <a:schemeClr val="tx1"/>
                </a:solidFill>
              </a:rPr>
              <a:t>Office of Personnel Management (OPM)</a:t>
            </a:r>
          </a:p>
          <a:p>
            <a:pPr marL="457200" indent="-457200" algn="l">
              <a:buFont typeface="Wingdings" panose="05000000000000000000" pitchFamily="2" charset="2"/>
              <a:buChar char="Ø"/>
            </a:pPr>
            <a:r>
              <a:rPr lang="en-US" dirty="0" smtClean="0">
                <a:solidFill>
                  <a:schemeClr val="tx1"/>
                </a:solidFill>
              </a:rPr>
              <a:t>Federal Labor Relations Authority (FLRA) </a:t>
            </a:r>
          </a:p>
          <a:p>
            <a:pPr marL="457200" indent="-457200" algn="l">
              <a:buFont typeface="Wingdings" panose="05000000000000000000" pitchFamily="2" charset="2"/>
              <a:buChar char="Ø"/>
            </a:pPr>
            <a:r>
              <a:rPr lang="en-US" dirty="0" smtClean="0">
                <a:solidFill>
                  <a:schemeClr val="tx1"/>
                </a:solidFill>
              </a:rPr>
              <a:t>Merit Systems Protection Board (MSPB)</a:t>
            </a:r>
          </a:p>
        </p:txBody>
      </p:sp>
      <p:sp>
        <p:nvSpPr>
          <p:cNvPr id="3" name="Slide Number Placeholder 2"/>
          <p:cNvSpPr>
            <a:spLocks noGrp="1"/>
          </p:cNvSpPr>
          <p:nvPr>
            <p:ph type="sldNum" sz="quarter" idx="12"/>
          </p:nvPr>
        </p:nvSpPr>
        <p:spPr/>
        <p:txBody>
          <a:bodyPr/>
          <a:lstStyle/>
          <a:p>
            <a:fld id="{F68754E9-9C4B-422C-AC90-F1C61A9AE5BB}" type="slidenum">
              <a:rPr lang="en-US" smtClean="0"/>
              <a:t>18</a:t>
            </a:fld>
            <a:endParaRPr lang="en-US" dirty="0"/>
          </a:p>
        </p:txBody>
      </p:sp>
    </p:spTree>
    <p:extLst>
      <p:ext uri="{BB962C8B-B14F-4D97-AF65-F5344CB8AC3E}">
        <p14:creationId xmlns:p14="http://schemas.microsoft.com/office/powerpoint/2010/main" val="549085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endParaRPr lang="en-US" sz="3200" dirty="0"/>
          </a:p>
        </p:txBody>
      </p:sp>
      <p:sp>
        <p:nvSpPr>
          <p:cNvPr id="4" name="Text Placeholder 3"/>
          <p:cNvSpPr>
            <a:spLocks noGrp="1"/>
          </p:cNvSpPr>
          <p:nvPr>
            <p:ph type="subTitle" idx="1"/>
          </p:nvPr>
        </p:nvSpPr>
        <p:spPr>
          <a:xfrm>
            <a:off x="762000" y="1600200"/>
            <a:ext cx="7696200" cy="4038600"/>
          </a:xfrm>
        </p:spPr>
        <p:txBody>
          <a:bodyPr>
            <a:normAutofit/>
          </a:bodyPr>
          <a:lstStyle/>
          <a:p>
            <a:endParaRPr lang="en-US" dirty="0" smtClean="0">
              <a:solidFill>
                <a:schemeClr val="tx1"/>
              </a:solidFill>
            </a:endParaRPr>
          </a:p>
          <a:p>
            <a:endParaRPr lang="en-US" dirty="0" smtClean="0">
              <a:solidFill>
                <a:schemeClr val="tx1"/>
              </a:solidFill>
            </a:endParaRPr>
          </a:p>
          <a:p>
            <a:r>
              <a:rPr lang="en-US" sz="6000" dirty="0" smtClean="0">
                <a:solidFill>
                  <a:schemeClr val="tx1"/>
                </a:solidFill>
              </a:rPr>
              <a:t>Federal Labor Unions </a:t>
            </a:r>
            <a:endParaRPr lang="en-US" sz="6000" dirty="0">
              <a:solidFill>
                <a:schemeClr val="tx1"/>
              </a:solidFill>
            </a:endParaRPr>
          </a:p>
        </p:txBody>
      </p:sp>
      <p:sp>
        <p:nvSpPr>
          <p:cNvPr id="3" name="Slide Number Placeholder 2"/>
          <p:cNvSpPr>
            <a:spLocks noGrp="1"/>
          </p:cNvSpPr>
          <p:nvPr>
            <p:ph type="sldNum" sz="quarter" idx="12"/>
          </p:nvPr>
        </p:nvSpPr>
        <p:spPr/>
        <p:txBody>
          <a:bodyPr/>
          <a:lstStyle/>
          <a:p>
            <a:fld id="{F68754E9-9C4B-422C-AC90-F1C61A9AE5BB}" type="slidenum">
              <a:rPr lang="en-US" smtClean="0"/>
              <a:t>19</a:t>
            </a:fld>
            <a:endParaRPr lang="en-US" dirty="0"/>
          </a:p>
        </p:txBody>
      </p:sp>
    </p:spTree>
    <p:extLst>
      <p:ext uri="{BB962C8B-B14F-4D97-AF65-F5344CB8AC3E}">
        <p14:creationId xmlns:p14="http://schemas.microsoft.com/office/powerpoint/2010/main" val="764574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normAutofit/>
          </a:bodyPr>
          <a:lstStyle/>
          <a:p>
            <a:r>
              <a:rPr lang="en-US" dirty="0" smtClean="0"/>
              <a:t>Overture </a:t>
            </a:r>
            <a:endParaRPr lang="en-US" dirty="0"/>
          </a:p>
        </p:txBody>
      </p:sp>
      <p:sp>
        <p:nvSpPr>
          <p:cNvPr id="3" name="Subtitle 2"/>
          <p:cNvSpPr>
            <a:spLocks noGrp="1"/>
          </p:cNvSpPr>
          <p:nvPr>
            <p:ph type="subTitle" idx="1"/>
          </p:nvPr>
        </p:nvSpPr>
        <p:spPr>
          <a:xfrm>
            <a:off x="1295400" y="1905000"/>
            <a:ext cx="6477000" cy="4267200"/>
          </a:xfrm>
        </p:spPr>
        <p:txBody>
          <a:bodyPr>
            <a:normAutofit/>
          </a:bodyPr>
          <a:lstStyle/>
          <a:p>
            <a:r>
              <a:rPr lang="en-US" i="1" dirty="0" smtClean="0">
                <a:solidFill>
                  <a:schemeClr val="tx1"/>
                </a:solidFill>
              </a:rPr>
              <a:t>The Union Maid</a:t>
            </a:r>
          </a:p>
          <a:p>
            <a:r>
              <a:rPr lang="en-US" i="1" dirty="0" smtClean="0">
                <a:solidFill>
                  <a:schemeClr val="tx1"/>
                </a:solidFill>
              </a:rPr>
              <a:t>By Woody Guthrie</a:t>
            </a:r>
          </a:p>
          <a:p>
            <a:r>
              <a:rPr lang="en-US" i="1" dirty="0" smtClean="0">
                <a:solidFill>
                  <a:schemeClr val="tx1"/>
                </a:solidFill>
              </a:rPr>
              <a:t>Lyrics brought into the 21</a:t>
            </a:r>
            <a:r>
              <a:rPr lang="en-US" i="1" baseline="30000" dirty="0" smtClean="0">
                <a:solidFill>
                  <a:schemeClr val="tx1"/>
                </a:solidFill>
              </a:rPr>
              <a:t>st</a:t>
            </a:r>
            <a:r>
              <a:rPr lang="en-US" i="1" dirty="0" smtClean="0">
                <a:solidFill>
                  <a:schemeClr val="tx1"/>
                </a:solidFill>
              </a:rPr>
              <a:t> Century </a:t>
            </a:r>
            <a:r>
              <a:rPr lang="en-US" dirty="0" smtClean="0">
                <a:solidFill>
                  <a:schemeClr val="tx1"/>
                </a:solidFill>
              </a:rPr>
              <a:t> </a:t>
            </a:r>
          </a:p>
          <a:p>
            <a:pPr algn="l"/>
            <a:r>
              <a:rPr lang="en-US" dirty="0">
                <a:solidFill>
                  <a:schemeClr val="tx1"/>
                </a:solidFill>
                <a:hlinkClick r:id="rId2"/>
              </a:rPr>
              <a:t>https://</a:t>
            </a:r>
            <a:r>
              <a:rPr lang="en-US" dirty="0" smtClean="0">
                <a:solidFill>
                  <a:schemeClr val="tx1"/>
                </a:solidFill>
                <a:hlinkClick r:id="rId2"/>
              </a:rPr>
              <a:t>www.youtube.com/watch?v=Rs5_gB582IM</a:t>
            </a:r>
            <a:endParaRPr lang="en-US" dirty="0" smtClean="0">
              <a:solidFill>
                <a:schemeClr val="tx1"/>
              </a:solidFill>
            </a:endParaRPr>
          </a:p>
          <a:p>
            <a:pPr algn="l"/>
            <a:endParaRPr lang="en-US" dirty="0" smtClean="0">
              <a:solidFill>
                <a:schemeClr val="tx1"/>
              </a:solidFill>
            </a:endParaRPr>
          </a:p>
          <a:p>
            <a:pPr algn="l"/>
            <a:endParaRPr lang="en-US" dirty="0">
              <a:solidFill>
                <a:schemeClr val="tx1"/>
              </a:solidFill>
            </a:endParaRPr>
          </a:p>
        </p:txBody>
      </p:sp>
      <p:sp>
        <p:nvSpPr>
          <p:cNvPr id="4" name="Slide Number Placeholder 3"/>
          <p:cNvSpPr>
            <a:spLocks noGrp="1"/>
          </p:cNvSpPr>
          <p:nvPr>
            <p:ph type="sldNum" sz="quarter" idx="12"/>
          </p:nvPr>
        </p:nvSpPr>
        <p:spPr/>
        <p:txBody>
          <a:bodyPr/>
          <a:lstStyle/>
          <a:p>
            <a:fld id="{F68754E9-9C4B-422C-AC90-F1C61A9AE5BB}" type="slidenum">
              <a:rPr lang="en-US" smtClean="0"/>
              <a:t>2</a:t>
            </a:fld>
            <a:endParaRPr lang="en-US" dirty="0"/>
          </a:p>
        </p:txBody>
      </p:sp>
    </p:spTree>
    <p:extLst>
      <p:ext uri="{BB962C8B-B14F-4D97-AF65-F5344CB8AC3E}">
        <p14:creationId xmlns:p14="http://schemas.microsoft.com/office/powerpoint/2010/main" val="1310713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The Big Two </a:t>
            </a:r>
            <a:endParaRPr lang="en-US" sz="3200" dirty="0"/>
          </a:p>
        </p:txBody>
      </p:sp>
      <p:sp>
        <p:nvSpPr>
          <p:cNvPr id="4" name="Text Placeholder 3"/>
          <p:cNvSpPr>
            <a:spLocks noGrp="1"/>
          </p:cNvSpPr>
          <p:nvPr>
            <p:ph type="subTitle" idx="1"/>
          </p:nvPr>
        </p:nvSpPr>
        <p:spPr>
          <a:xfrm>
            <a:off x="762000" y="1600200"/>
            <a:ext cx="7696200" cy="4038600"/>
          </a:xfrm>
        </p:spPr>
        <p:txBody>
          <a:bodyPr>
            <a:normAutofit/>
          </a:bodyPr>
          <a:lstStyle/>
          <a:p>
            <a:pPr marL="285750" indent="-285750" algn="l">
              <a:buFont typeface="Arial" panose="020B0604020202020204" pitchFamily="34" charset="0"/>
              <a:buChar char="•"/>
            </a:pPr>
            <a:r>
              <a:rPr lang="en-US" sz="4400" dirty="0" smtClean="0">
                <a:solidFill>
                  <a:schemeClr val="tx1"/>
                </a:solidFill>
              </a:rPr>
              <a:t>American Federation of Government Employees (AFGE)</a:t>
            </a:r>
          </a:p>
          <a:p>
            <a:pPr marL="285750" indent="-285750" algn="l">
              <a:buFont typeface="Arial" panose="020B0604020202020204" pitchFamily="34" charset="0"/>
              <a:buChar char="•"/>
            </a:pPr>
            <a:r>
              <a:rPr lang="en-US" sz="4400" dirty="0" smtClean="0">
                <a:solidFill>
                  <a:schemeClr val="tx1"/>
                </a:solidFill>
              </a:rPr>
              <a:t>National Treasury Employees Union (NTEU)</a:t>
            </a:r>
            <a:endParaRPr lang="en-US" sz="4400" dirty="0">
              <a:solidFill>
                <a:schemeClr val="tx1"/>
              </a:solidFill>
            </a:endParaRPr>
          </a:p>
        </p:txBody>
      </p:sp>
      <p:sp>
        <p:nvSpPr>
          <p:cNvPr id="3" name="Slide Number Placeholder 2"/>
          <p:cNvSpPr>
            <a:spLocks noGrp="1"/>
          </p:cNvSpPr>
          <p:nvPr>
            <p:ph type="sldNum" sz="quarter" idx="12"/>
          </p:nvPr>
        </p:nvSpPr>
        <p:spPr/>
        <p:txBody>
          <a:bodyPr/>
          <a:lstStyle/>
          <a:p>
            <a:fld id="{F68754E9-9C4B-422C-AC90-F1C61A9AE5BB}" type="slidenum">
              <a:rPr lang="en-US" smtClean="0"/>
              <a:t>20</a:t>
            </a:fld>
            <a:endParaRPr lang="en-US" dirty="0"/>
          </a:p>
        </p:txBody>
      </p:sp>
    </p:spTree>
    <p:extLst>
      <p:ext uri="{BB962C8B-B14F-4D97-AF65-F5344CB8AC3E}">
        <p14:creationId xmlns:p14="http://schemas.microsoft.com/office/powerpoint/2010/main" val="994898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AFGE </a:t>
            </a:r>
            <a:endParaRPr lang="en-US" sz="32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1000" y="2086996"/>
            <a:ext cx="4495800" cy="2792128"/>
          </a:xfrm>
        </p:spPr>
      </p:pic>
      <p:sp>
        <p:nvSpPr>
          <p:cNvPr id="3" name="Text Placeholder 2"/>
          <p:cNvSpPr>
            <a:spLocks noGrp="1"/>
          </p:cNvSpPr>
          <p:nvPr>
            <p:ph type="body" sz="half" idx="2"/>
          </p:nvPr>
        </p:nvSpPr>
        <p:spPr/>
        <p:txBody>
          <a:bodyPr>
            <a:normAutofit/>
          </a:bodyPr>
          <a:lstStyle/>
          <a:p>
            <a:pPr marL="342900" indent="-342900">
              <a:buFont typeface="Arial" panose="020B0604020202020204" pitchFamily="34" charset="0"/>
              <a:buChar char="•"/>
            </a:pPr>
            <a:r>
              <a:rPr lang="en-US" sz="2400" dirty="0" smtClean="0"/>
              <a:t>Founded in 1932 by NFFE members who wanted to stay in the AFL</a:t>
            </a:r>
          </a:p>
          <a:p>
            <a:pPr marL="342900" indent="-342900">
              <a:buFont typeface="Arial" panose="020B0604020202020204" pitchFamily="34" charset="0"/>
              <a:buChar char="•"/>
            </a:pPr>
            <a:r>
              <a:rPr lang="en-US" sz="2400" dirty="0" smtClean="0"/>
              <a:t>Represents federal and DC workers </a:t>
            </a:r>
          </a:p>
          <a:p>
            <a:pPr marL="342900" indent="-342900">
              <a:buFont typeface="Arial" panose="020B0604020202020204" pitchFamily="34" charset="0"/>
              <a:buChar char="•"/>
            </a:pPr>
            <a:r>
              <a:rPr lang="en-US" sz="2400" dirty="0" smtClean="0"/>
              <a:t>Is organized into Districts (geographic) and Councils (by Department)  </a:t>
            </a:r>
            <a:endParaRPr lang="en-US" sz="2400" dirty="0"/>
          </a:p>
        </p:txBody>
      </p:sp>
      <p:sp>
        <p:nvSpPr>
          <p:cNvPr id="4" name="Slide Number Placeholder 3"/>
          <p:cNvSpPr>
            <a:spLocks noGrp="1"/>
          </p:cNvSpPr>
          <p:nvPr>
            <p:ph type="sldNum" sz="quarter" idx="12"/>
          </p:nvPr>
        </p:nvSpPr>
        <p:spPr/>
        <p:txBody>
          <a:bodyPr/>
          <a:lstStyle/>
          <a:p>
            <a:fld id="{F68754E9-9C4B-422C-AC90-F1C61A9AE5BB}" type="slidenum">
              <a:rPr lang="en-US" smtClean="0"/>
              <a:t>21</a:t>
            </a:fld>
            <a:endParaRPr lang="en-US" dirty="0"/>
          </a:p>
        </p:txBody>
      </p:sp>
    </p:spTree>
    <p:extLst>
      <p:ext uri="{BB962C8B-B14F-4D97-AF65-F5344CB8AC3E}">
        <p14:creationId xmlns:p14="http://schemas.microsoft.com/office/powerpoint/2010/main" val="4024291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924800" cy="1142999"/>
          </a:xfrm>
        </p:spPr>
        <p:txBody>
          <a:bodyPr>
            <a:normAutofit/>
          </a:bodyPr>
          <a:lstStyle/>
          <a:p>
            <a:r>
              <a:rPr lang="en-US" sz="3200" dirty="0" smtClean="0"/>
              <a:t>AFGE </a:t>
            </a:r>
            <a:endParaRPr lang="en-US" sz="3200" dirty="0"/>
          </a:p>
        </p:txBody>
      </p:sp>
      <p:sp>
        <p:nvSpPr>
          <p:cNvPr id="3" name="Text Placeholder 2"/>
          <p:cNvSpPr>
            <a:spLocks noGrp="1"/>
          </p:cNvSpPr>
          <p:nvPr>
            <p:ph type="subTitle" idx="1"/>
          </p:nvPr>
        </p:nvSpPr>
        <p:spPr>
          <a:xfrm>
            <a:off x="1371600" y="1371600"/>
            <a:ext cx="6858000" cy="4267200"/>
          </a:xfrm>
        </p:spPr>
        <p:txBody>
          <a:bodyPr>
            <a:normAutofit/>
          </a:bodyPr>
          <a:lstStyle/>
          <a:p>
            <a:pPr marL="342900" indent="-342900" algn="l">
              <a:buFont typeface="Arial" panose="020B0604020202020204" pitchFamily="34" charset="0"/>
              <a:buChar char="•"/>
            </a:pPr>
            <a:r>
              <a:rPr lang="en-US" dirty="0" smtClean="0">
                <a:solidFill>
                  <a:schemeClr val="tx1"/>
                </a:solidFill>
              </a:rPr>
              <a:t>Represents over 700,000 bargaining unit employees (non supervisors</a:t>
            </a:r>
            <a:r>
              <a:rPr lang="en-US" dirty="0" smtClean="0"/>
              <a:t>)</a:t>
            </a:r>
          </a:p>
          <a:p>
            <a:pPr marL="342900" indent="-342900" algn="l">
              <a:buFont typeface="Arial" panose="020B0604020202020204" pitchFamily="34" charset="0"/>
              <a:buChar char="•"/>
            </a:pPr>
            <a:r>
              <a:rPr lang="en-US" dirty="0" smtClean="0">
                <a:solidFill>
                  <a:schemeClr val="tx1"/>
                </a:solidFill>
              </a:rPr>
              <a:t>Federal  government is an open shop, so AFGE must represent both dues paying and non dues paying members</a:t>
            </a:r>
          </a:p>
          <a:p>
            <a:pPr marL="342900" indent="-342900" algn="l">
              <a:buFont typeface="Arial" panose="020B0604020202020204" pitchFamily="34" charset="0"/>
              <a:buChar char="•"/>
            </a:pPr>
            <a:r>
              <a:rPr lang="en-US" dirty="0" smtClean="0">
                <a:solidFill>
                  <a:schemeClr val="tx1"/>
                </a:solidFill>
              </a:rPr>
              <a:t>AFGE currently has a little over 300,000 dues paying members.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F68754E9-9C4B-422C-AC90-F1C61A9AE5BB}" type="slidenum">
              <a:rPr lang="en-US" smtClean="0"/>
              <a:t>22</a:t>
            </a:fld>
            <a:endParaRPr lang="en-US" dirty="0"/>
          </a:p>
        </p:txBody>
      </p:sp>
    </p:spTree>
    <p:extLst>
      <p:ext uri="{BB962C8B-B14F-4D97-AF65-F5344CB8AC3E}">
        <p14:creationId xmlns:p14="http://schemas.microsoft.com/office/powerpoint/2010/main" val="4126019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924800" cy="1142999"/>
          </a:xfrm>
        </p:spPr>
        <p:txBody>
          <a:bodyPr>
            <a:normAutofit/>
          </a:bodyPr>
          <a:lstStyle/>
          <a:p>
            <a:r>
              <a:rPr lang="en-US" sz="3200" dirty="0" smtClean="0"/>
              <a:t>AFGE </a:t>
            </a:r>
            <a:endParaRPr lang="en-US" sz="3200" dirty="0"/>
          </a:p>
        </p:txBody>
      </p:sp>
      <p:sp>
        <p:nvSpPr>
          <p:cNvPr id="3" name="Text Placeholder 2"/>
          <p:cNvSpPr>
            <a:spLocks noGrp="1"/>
          </p:cNvSpPr>
          <p:nvPr>
            <p:ph type="subTitle" idx="1"/>
          </p:nvPr>
        </p:nvSpPr>
        <p:spPr>
          <a:xfrm>
            <a:off x="1371600" y="1371600"/>
            <a:ext cx="6858000" cy="4267200"/>
          </a:xfrm>
        </p:spPr>
        <p:txBody>
          <a:bodyPr>
            <a:normAutofit/>
          </a:bodyPr>
          <a:lstStyle/>
          <a:p>
            <a:pPr marL="342900" indent="-342900" algn="l">
              <a:buFont typeface="Arial" panose="020B0604020202020204" pitchFamily="34" charset="0"/>
              <a:buChar char="•"/>
            </a:pPr>
            <a:r>
              <a:rPr lang="en-US" dirty="0" smtClean="0">
                <a:solidFill>
                  <a:schemeClr val="tx1"/>
                </a:solidFill>
              </a:rPr>
              <a:t>Represents employees in grievance procedures </a:t>
            </a:r>
          </a:p>
          <a:p>
            <a:pPr marL="342900" indent="-342900" algn="l">
              <a:buFont typeface="Arial" panose="020B0604020202020204" pitchFamily="34" charset="0"/>
              <a:buChar char="•"/>
            </a:pPr>
            <a:r>
              <a:rPr lang="en-US" dirty="0" smtClean="0">
                <a:solidFill>
                  <a:schemeClr val="tx1"/>
                </a:solidFill>
              </a:rPr>
              <a:t>Lobbies on behalf of workers issues with Congress (as union members, not federal employees)</a:t>
            </a:r>
          </a:p>
          <a:p>
            <a:pPr marL="342900" indent="-342900" algn="l">
              <a:buFont typeface="Arial" panose="020B0604020202020204" pitchFamily="34" charset="0"/>
              <a:buChar char="•"/>
            </a:pPr>
            <a:r>
              <a:rPr lang="en-US" dirty="0" smtClean="0">
                <a:solidFill>
                  <a:schemeClr val="tx1"/>
                </a:solidFill>
              </a:rPr>
              <a:t>Negotiates both specific agreements and master agreements on behalf of employees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F68754E9-9C4B-422C-AC90-F1C61A9AE5BB}" type="slidenum">
              <a:rPr lang="en-US" smtClean="0"/>
              <a:t>23</a:t>
            </a:fld>
            <a:endParaRPr lang="en-US" dirty="0"/>
          </a:p>
        </p:txBody>
      </p:sp>
    </p:spTree>
    <p:extLst>
      <p:ext uri="{BB962C8B-B14F-4D97-AF65-F5344CB8AC3E}">
        <p14:creationId xmlns:p14="http://schemas.microsoft.com/office/powerpoint/2010/main" val="4057624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924800" cy="1142999"/>
          </a:xfrm>
        </p:spPr>
        <p:txBody>
          <a:bodyPr>
            <a:normAutofit/>
          </a:bodyPr>
          <a:lstStyle/>
          <a:p>
            <a:r>
              <a:rPr lang="en-US" sz="3200" dirty="0" smtClean="0"/>
              <a:t>AFGE </a:t>
            </a:r>
            <a:endParaRPr lang="en-US" sz="3200" dirty="0"/>
          </a:p>
        </p:txBody>
      </p:sp>
      <p:sp>
        <p:nvSpPr>
          <p:cNvPr id="3" name="Text Placeholder 2"/>
          <p:cNvSpPr>
            <a:spLocks noGrp="1"/>
          </p:cNvSpPr>
          <p:nvPr>
            <p:ph type="subTitle" idx="1"/>
          </p:nvPr>
        </p:nvSpPr>
        <p:spPr>
          <a:xfrm>
            <a:off x="1371600" y="1371600"/>
            <a:ext cx="6858000" cy="4267200"/>
          </a:xfrm>
        </p:spPr>
        <p:txBody>
          <a:bodyPr>
            <a:normAutofit fontScale="92500" lnSpcReduction="10000"/>
          </a:bodyPr>
          <a:lstStyle/>
          <a:p>
            <a:pPr marL="342900" indent="-342900" algn="l">
              <a:buFont typeface="Arial" panose="020B0604020202020204" pitchFamily="34" charset="0"/>
              <a:buChar char="•"/>
            </a:pPr>
            <a:r>
              <a:rPr lang="en-US" dirty="0" smtClean="0">
                <a:solidFill>
                  <a:schemeClr val="tx1"/>
                </a:solidFill>
              </a:rPr>
              <a:t>These activities are conducted on “official time.”</a:t>
            </a:r>
          </a:p>
          <a:p>
            <a:pPr marL="342900" indent="-342900" algn="l">
              <a:buFont typeface="Arial" panose="020B0604020202020204" pitchFamily="34" charset="0"/>
              <a:buChar char="•"/>
            </a:pPr>
            <a:r>
              <a:rPr lang="en-US" dirty="0" smtClean="0">
                <a:solidFill>
                  <a:schemeClr val="tx1"/>
                </a:solidFill>
              </a:rPr>
              <a:t>This is time which the union either negotiates on a case by case basis or in a master agreement for hours when paid by the agency and doing representational work. </a:t>
            </a:r>
          </a:p>
          <a:p>
            <a:pPr marL="342900" indent="-342900" algn="l">
              <a:buFont typeface="Arial" panose="020B0604020202020204" pitchFamily="34" charset="0"/>
              <a:buChar char="•"/>
            </a:pPr>
            <a:r>
              <a:rPr lang="en-US" dirty="0" smtClean="0">
                <a:solidFill>
                  <a:schemeClr val="tx1"/>
                </a:solidFill>
              </a:rPr>
              <a:t>Matter of some controversy with the new administration and Congress.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F68754E9-9C4B-422C-AC90-F1C61A9AE5BB}" type="slidenum">
              <a:rPr lang="en-US" smtClean="0"/>
              <a:t>24</a:t>
            </a:fld>
            <a:endParaRPr lang="en-US" dirty="0"/>
          </a:p>
        </p:txBody>
      </p:sp>
    </p:spTree>
    <p:extLst>
      <p:ext uri="{BB962C8B-B14F-4D97-AF65-F5344CB8AC3E}">
        <p14:creationId xmlns:p14="http://schemas.microsoft.com/office/powerpoint/2010/main" val="882301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AFGE Leadership</a:t>
            </a:r>
            <a:endParaRPr lang="en-US" sz="3200" dirty="0"/>
          </a:p>
        </p:txBody>
      </p:sp>
      <p:sp>
        <p:nvSpPr>
          <p:cNvPr id="3" name="Text Placeholder 2"/>
          <p:cNvSpPr>
            <a:spLocks noGrp="1"/>
          </p:cNvSpPr>
          <p:nvPr>
            <p:ph type="body" sz="half" idx="2"/>
          </p:nvPr>
        </p:nvSpPr>
        <p:spPr>
          <a:xfrm>
            <a:off x="457200" y="1524000"/>
            <a:ext cx="3733800" cy="4602163"/>
          </a:xfrm>
        </p:spPr>
        <p:txBody>
          <a:bodyPr>
            <a:normAutofit lnSpcReduction="10000"/>
          </a:bodyPr>
          <a:lstStyle/>
          <a:p>
            <a:pPr marL="342900" indent="-342900">
              <a:buFont typeface="Arial" panose="020B0604020202020204" pitchFamily="34" charset="0"/>
              <a:buChar char="•"/>
            </a:pPr>
            <a:r>
              <a:rPr lang="en-US" sz="2400" dirty="0" smtClean="0"/>
              <a:t>J. David Cox (c) was elected President in 2012 and reelected in </a:t>
            </a:r>
            <a:r>
              <a:rPr lang="en-US" sz="2400" dirty="0" smtClean="0"/>
              <a:t>2015 and 2018 </a:t>
            </a:r>
            <a:endParaRPr lang="en-US" sz="2400" dirty="0" smtClean="0"/>
          </a:p>
          <a:p>
            <a:pPr marL="342900" indent="-342900">
              <a:buFont typeface="Arial" panose="020B0604020202020204" pitchFamily="34" charset="0"/>
              <a:buChar char="•"/>
            </a:pPr>
            <a:r>
              <a:rPr lang="en-US" sz="2400" dirty="0" smtClean="0"/>
              <a:t>Started federal employment as a VA nurse, and also served as the 1</a:t>
            </a:r>
            <a:r>
              <a:rPr lang="en-US" sz="2400" baseline="30000" dirty="0" smtClean="0"/>
              <a:t>st</a:t>
            </a:r>
            <a:r>
              <a:rPr lang="en-US" sz="2400" dirty="0" smtClean="0"/>
              <a:t> VP of the National VA Council</a:t>
            </a:r>
          </a:p>
          <a:p>
            <a:pPr marL="342900" indent="-342900">
              <a:buFont typeface="Arial" panose="020B0604020202020204" pitchFamily="34" charset="0"/>
              <a:buChar char="•"/>
            </a:pPr>
            <a:r>
              <a:rPr lang="en-US" sz="2400" dirty="0" smtClean="0"/>
              <a:t>In 2009, he was elected National Secretary Treasurer of AFGE</a:t>
            </a:r>
            <a:endParaRPr lang="en-US" sz="2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5800" y="1676400"/>
            <a:ext cx="4244998" cy="2551906"/>
          </a:xfrm>
        </p:spPr>
      </p:pic>
      <p:sp>
        <p:nvSpPr>
          <p:cNvPr id="4" name="Slide Number Placeholder 3"/>
          <p:cNvSpPr>
            <a:spLocks noGrp="1"/>
          </p:cNvSpPr>
          <p:nvPr>
            <p:ph type="sldNum" sz="quarter" idx="12"/>
          </p:nvPr>
        </p:nvSpPr>
        <p:spPr/>
        <p:txBody>
          <a:bodyPr/>
          <a:lstStyle/>
          <a:p>
            <a:fld id="{F68754E9-9C4B-422C-AC90-F1C61A9AE5BB}" type="slidenum">
              <a:rPr lang="en-US" smtClean="0"/>
              <a:t>25</a:t>
            </a:fld>
            <a:endParaRPr lang="en-US" dirty="0"/>
          </a:p>
        </p:txBody>
      </p:sp>
    </p:spTree>
    <p:extLst>
      <p:ext uri="{BB962C8B-B14F-4D97-AF65-F5344CB8AC3E}">
        <p14:creationId xmlns:p14="http://schemas.microsoft.com/office/powerpoint/2010/main" val="22626721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AFGE Leadership</a:t>
            </a:r>
            <a:endParaRPr lang="en-US" sz="3200" dirty="0"/>
          </a:p>
        </p:txBody>
      </p:sp>
      <p:sp>
        <p:nvSpPr>
          <p:cNvPr id="3" name="Text Placeholder 2"/>
          <p:cNvSpPr>
            <a:spLocks noGrp="1"/>
          </p:cNvSpPr>
          <p:nvPr>
            <p:ph type="body" sz="half" idx="2"/>
          </p:nvPr>
        </p:nvSpPr>
        <p:spPr>
          <a:xfrm>
            <a:off x="457200" y="1371600"/>
            <a:ext cx="5105400" cy="4754563"/>
          </a:xfrm>
        </p:spPr>
        <p:txBody>
          <a:bodyPr>
            <a:normAutofit/>
          </a:bodyPr>
          <a:lstStyle/>
          <a:p>
            <a:pPr marL="342900" indent="-342900">
              <a:buFont typeface="Arial" panose="020B0604020202020204" pitchFamily="34" charset="0"/>
              <a:buChar char="•"/>
            </a:pPr>
            <a:r>
              <a:rPr lang="en-US" sz="3400" dirty="0" smtClean="0"/>
              <a:t>Jeremy Lanham was elected </a:t>
            </a:r>
            <a:r>
              <a:rPr lang="en-US" sz="3400" dirty="0" smtClean="0"/>
              <a:t>VP for Women and Fair Practice </a:t>
            </a:r>
            <a:r>
              <a:rPr lang="en-US" sz="3400" dirty="0" smtClean="0"/>
              <a:t>at the 2018 convention</a:t>
            </a:r>
            <a:endParaRPr lang="en-US" sz="3400" dirty="0" smtClean="0"/>
          </a:p>
          <a:p>
            <a:pPr marL="342900" indent="-342900">
              <a:buFont typeface="Arial" panose="020B0604020202020204" pitchFamily="34" charset="0"/>
              <a:buChar char="•"/>
            </a:pPr>
            <a:r>
              <a:rPr lang="en-US" sz="3400" dirty="0" smtClean="0"/>
              <a:t>He replaced Augusta Thomas, who had </a:t>
            </a:r>
            <a:r>
              <a:rPr lang="en-US" sz="3400" dirty="0" smtClean="0"/>
              <a:t>a very interesting childhood</a:t>
            </a:r>
          </a:p>
        </p:txBody>
      </p:sp>
      <p:sp>
        <p:nvSpPr>
          <p:cNvPr id="4" name="Slide Number Placeholder 3"/>
          <p:cNvSpPr>
            <a:spLocks noGrp="1"/>
          </p:cNvSpPr>
          <p:nvPr>
            <p:ph type="sldNum" sz="quarter" idx="12"/>
          </p:nvPr>
        </p:nvSpPr>
        <p:spPr/>
        <p:txBody>
          <a:bodyPr/>
          <a:lstStyle/>
          <a:p>
            <a:fld id="{F68754E9-9C4B-422C-AC90-F1C61A9AE5BB}" type="slidenum">
              <a:rPr lang="en-US" smtClean="0"/>
              <a:t>26</a:t>
            </a:fld>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4600" y="1524000"/>
            <a:ext cx="2390066" cy="3495675"/>
          </a:xfrm>
        </p:spPr>
      </p:pic>
    </p:spTree>
    <p:extLst>
      <p:ext uri="{BB962C8B-B14F-4D97-AF65-F5344CB8AC3E}">
        <p14:creationId xmlns:p14="http://schemas.microsoft.com/office/powerpoint/2010/main" val="11433462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AFGE Leadership</a:t>
            </a:r>
            <a:endParaRPr lang="en-US" sz="3200" dirty="0"/>
          </a:p>
        </p:txBody>
      </p:sp>
      <p:sp>
        <p:nvSpPr>
          <p:cNvPr id="3" name="Text Placeholder 2"/>
          <p:cNvSpPr>
            <a:spLocks noGrp="1"/>
          </p:cNvSpPr>
          <p:nvPr>
            <p:ph type="body" sz="half" idx="2"/>
          </p:nvPr>
        </p:nvSpPr>
        <p:spPr>
          <a:xfrm>
            <a:off x="457200" y="1447800"/>
            <a:ext cx="5562600" cy="4678363"/>
          </a:xfrm>
        </p:spPr>
        <p:txBody>
          <a:bodyPr>
            <a:normAutofit/>
          </a:bodyPr>
          <a:lstStyle/>
          <a:p>
            <a:pPr marL="342900" indent="-342900">
              <a:buFont typeface="Arial" panose="020B0604020202020204" pitchFamily="34" charset="0"/>
              <a:buChar char="•"/>
            </a:pPr>
            <a:r>
              <a:rPr lang="en-US" sz="3200" dirty="0" smtClean="0"/>
              <a:t>The third </a:t>
            </a:r>
            <a:r>
              <a:rPr lang="en-US" sz="3200" dirty="0" smtClean="0"/>
              <a:t>constitutional </a:t>
            </a:r>
            <a:r>
              <a:rPr lang="en-US" sz="3200" dirty="0" smtClean="0"/>
              <a:t>officer is the National Secretary Treasurer</a:t>
            </a:r>
          </a:p>
          <a:p>
            <a:pPr marL="342900" indent="-342900">
              <a:buFont typeface="Arial" panose="020B0604020202020204" pitchFamily="34" charset="0"/>
              <a:buChar char="•"/>
            </a:pPr>
            <a:r>
              <a:rPr lang="en-US" sz="3200" dirty="0" smtClean="0"/>
              <a:t>Previously held by Eugene Hudson, who was dismissed in the summer of 2017</a:t>
            </a:r>
          </a:p>
          <a:p>
            <a:pPr marL="342900" indent="-342900">
              <a:buFont typeface="Arial" panose="020B0604020202020204" pitchFamily="34" charset="0"/>
              <a:buChar char="•"/>
            </a:pPr>
            <a:r>
              <a:rPr lang="en-US" sz="3200" dirty="0" smtClean="0"/>
              <a:t>Currently, Everett Kelly holds the position, after being elected in 2018 </a:t>
            </a:r>
            <a:endParaRPr lang="en-US" sz="3200" dirty="0" smtClean="0"/>
          </a:p>
        </p:txBody>
      </p:sp>
      <p:sp>
        <p:nvSpPr>
          <p:cNvPr id="4" name="Slide Number Placeholder 3"/>
          <p:cNvSpPr>
            <a:spLocks noGrp="1"/>
          </p:cNvSpPr>
          <p:nvPr>
            <p:ph type="sldNum" sz="quarter" idx="12"/>
          </p:nvPr>
        </p:nvSpPr>
        <p:spPr/>
        <p:txBody>
          <a:bodyPr/>
          <a:lstStyle/>
          <a:p>
            <a:fld id="{F68754E9-9C4B-422C-AC90-F1C61A9AE5BB}" type="slidenum">
              <a:rPr lang="en-US" smtClean="0"/>
              <a:t>27</a:t>
            </a:fld>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77000" y="1752600"/>
            <a:ext cx="1981200" cy="2897673"/>
          </a:xfrm>
        </p:spPr>
      </p:pic>
    </p:spTree>
    <p:extLst>
      <p:ext uri="{BB962C8B-B14F-4D97-AF65-F5344CB8AC3E}">
        <p14:creationId xmlns:p14="http://schemas.microsoft.com/office/powerpoint/2010/main" val="4012261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Trump Executive Orders </a:t>
            </a:r>
            <a:endParaRPr lang="en-US" sz="3200" dirty="0"/>
          </a:p>
        </p:txBody>
      </p:sp>
      <p:sp>
        <p:nvSpPr>
          <p:cNvPr id="3" name="Text Placeholder 2"/>
          <p:cNvSpPr>
            <a:spLocks noGrp="1"/>
          </p:cNvSpPr>
          <p:nvPr>
            <p:ph idx="1"/>
          </p:nvPr>
        </p:nvSpPr>
        <p:spPr/>
        <p:txBody>
          <a:bodyPr>
            <a:normAutofit/>
          </a:bodyPr>
          <a:lstStyle/>
          <a:p>
            <a:pPr marL="342900" indent="-342900">
              <a:buFont typeface="Arial" panose="020B0604020202020204" pitchFamily="34" charset="0"/>
              <a:buChar char="•"/>
            </a:pPr>
            <a:r>
              <a:rPr lang="en-US" sz="3200" dirty="0" smtClean="0"/>
              <a:t>Not surprisingly, most unions, including AFGE, support Democratic candidates</a:t>
            </a:r>
          </a:p>
          <a:p>
            <a:pPr marL="342900" indent="-342900">
              <a:buFont typeface="Arial" panose="020B0604020202020204" pitchFamily="34" charset="0"/>
              <a:buChar char="•"/>
            </a:pPr>
            <a:r>
              <a:rPr lang="en-US" dirty="0" smtClean="0"/>
              <a:t>So when Republicans are in power, they try to curb the power of unions</a:t>
            </a:r>
          </a:p>
          <a:p>
            <a:pPr marL="342900" indent="-342900">
              <a:buFont typeface="Arial" panose="020B0604020202020204" pitchFamily="34" charset="0"/>
              <a:buChar char="•"/>
            </a:pPr>
            <a:r>
              <a:rPr lang="en-US" sz="3200" dirty="0" smtClean="0"/>
              <a:t>Perhaps the most far reaching were a series of Executive Orders by the Trump administration in the summer of 2018</a:t>
            </a:r>
            <a:endParaRPr lang="en-US" sz="3200" dirty="0" smtClean="0"/>
          </a:p>
        </p:txBody>
      </p:sp>
      <p:sp>
        <p:nvSpPr>
          <p:cNvPr id="4" name="Slide Number Placeholder 3"/>
          <p:cNvSpPr>
            <a:spLocks noGrp="1"/>
          </p:cNvSpPr>
          <p:nvPr>
            <p:ph type="sldNum" sz="quarter" idx="12"/>
          </p:nvPr>
        </p:nvSpPr>
        <p:spPr/>
        <p:txBody>
          <a:bodyPr/>
          <a:lstStyle/>
          <a:p>
            <a:fld id="{F68754E9-9C4B-422C-AC90-F1C61A9AE5BB}" type="slidenum">
              <a:rPr lang="en-US" smtClean="0"/>
              <a:t>28</a:t>
            </a:fld>
            <a:endParaRPr lang="en-US" dirty="0"/>
          </a:p>
        </p:txBody>
      </p:sp>
    </p:spTree>
    <p:extLst>
      <p:ext uri="{BB962C8B-B14F-4D97-AF65-F5344CB8AC3E}">
        <p14:creationId xmlns:p14="http://schemas.microsoft.com/office/powerpoint/2010/main" val="2076006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Trump Executive Orders </a:t>
            </a:r>
            <a:endParaRPr lang="en-US" sz="32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72200" y="990600"/>
            <a:ext cx="2800782" cy="3933825"/>
          </a:xfrm>
        </p:spPr>
      </p:pic>
      <p:sp>
        <p:nvSpPr>
          <p:cNvPr id="5" name="Text Placeholder 4"/>
          <p:cNvSpPr>
            <a:spLocks noGrp="1"/>
          </p:cNvSpPr>
          <p:nvPr>
            <p:ph type="body" sz="half" idx="2"/>
          </p:nvPr>
        </p:nvSpPr>
        <p:spPr>
          <a:xfrm>
            <a:off x="457200" y="1524000"/>
            <a:ext cx="5257800" cy="4602163"/>
          </a:xfrm>
        </p:spPr>
        <p:txBody>
          <a:bodyPr>
            <a:normAutofit/>
          </a:bodyPr>
          <a:lstStyle/>
          <a:p>
            <a:pPr marL="285750" indent="-285750">
              <a:buFont typeface="Arial" panose="020B0604020202020204" pitchFamily="34" charset="0"/>
              <a:buChar char="•"/>
            </a:pPr>
            <a:r>
              <a:rPr lang="en-US" sz="2800" dirty="0" smtClean="0"/>
              <a:t>Thus, it was not a great surprise that portions of the EOs were overturned by Judge Ketanji Jackson of the US District Court for DC in August 2018</a:t>
            </a:r>
          </a:p>
          <a:p>
            <a:pPr marL="285750" indent="-285750">
              <a:buFont typeface="Arial" panose="020B0604020202020204" pitchFamily="34" charset="0"/>
              <a:buChar char="•"/>
            </a:pPr>
            <a:r>
              <a:rPr lang="en-US" sz="2800" dirty="0" smtClean="0"/>
              <a:t>In particular, the sections dealing with negotiations, official time and facilities </a:t>
            </a:r>
            <a:endParaRPr lang="en-US" sz="2800" dirty="0"/>
          </a:p>
        </p:txBody>
      </p:sp>
      <p:sp>
        <p:nvSpPr>
          <p:cNvPr id="4" name="Slide Number Placeholder 3"/>
          <p:cNvSpPr>
            <a:spLocks noGrp="1"/>
          </p:cNvSpPr>
          <p:nvPr>
            <p:ph type="sldNum" sz="quarter" idx="12"/>
          </p:nvPr>
        </p:nvSpPr>
        <p:spPr/>
        <p:txBody>
          <a:bodyPr/>
          <a:lstStyle/>
          <a:p>
            <a:fld id="{F68754E9-9C4B-422C-AC90-F1C61A9AE5BB}" type="slidenum">
              <a:rPr lang="en-US" smtClean="0"/>
              <a:t>29</a:t>
            </a:fld>
            <a:endParaRPr lang="en-US" dirty="0"/>
          </a:p>
        </p:txBody>
      </p:sp>
    </p:spTree>
    <p:extLst>
      <p:ext uri="{BB962C8B-B14F-4D97-AF65-F5344CB8AC3E}">
        <p14:creationId xmlns:p14="http://schemas.microsoft.com/office/powerpoint/2010/main" val="2232239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normAutofit/>
          </a:bodyPr>
          <a:lstStyle/>
          <a:p>
            <a:r>
              <a:rPr lang="en-US" dirty="0" smtClean="0"/>
              <a:t>Organization of class </a:t>
            </a:r>
            <a:endParaRPr lang="en-US" dirty="0"/>
          </a:p>
        </p:txBody>
      </p:sp>
      <p:sp>
        <p:nvSpPr>
          <p:cNvPr id="3" name="Subtitle 2"/>
          <p:cNvSpPr>
            <a:spLocks noGrp="1"/>
          </p:cNvSpPr>
          <p:nvPr>
            <p:ph type="subTitle" idx="1"/>
          </p:nvPr>
        </p:nvSpPr>
        <p:spPr>
          <a:xfrm>
            <a:off x="1295400" y="1905000"/>
            <a:ext cx="6477000" cy="4267200"/>
          </a:xfrm>
        </p:spPr>
        <p:txBody>
          <a:bodyPr>
            <a:normAutofit/>
          </a:bodyPr>
          <a:lstStyle/>
          <a:p>
            <a:pPr marL="457200" indent="-457200" algn="l">
              <a:buFont typeface="Arial" panose="020B0604020202020204" pitchFamily="34" charset="0"/>
              <a:buChar char="•"/>
            </a:pPr>
            <a:endParaRPr lang="en-US" sz="4400" dirty="0" smtClean="0">
              <a:solidFill>
                <a:schemeClr val="tx1"/>
              </a:solidFill>
            </a:endParaRPr>
          </a:p>
          <a:p>
            <a:pPr marL="457200" indent="-457200" algn="l">
              <a:buFont typeface="Arial" panose="020B0604020202020204" pitchFamily="34" charset="0"/>
              <a:buChar char="•"/>
            </a:pPr>
            <a:r>
              <a:rPr lang="en-US" sz="4400" dirty="0" smtClean="0">
                <a:solidFill>
                  <a:schemeClr val="tx1"/>
                </a:solidFill>
              </a:rPr>
              <a:t>Federal Labor Unions </a:t>
            </a:r>
          </a:p>
          <a:p>
            <a:pPr marL="457200" indent="-457200" algn="l">
              <a:buFont typeface="Arial" panose="020B0604020202020204" pitchFamily="34" charset="0"/>
              <a:buChar char="•"/>
            </a:pPr>
            <a:r>
              <a:rPr lang="en-US" sz="4400" dirty="0" smtClean="0">
                <a:solidFill>
                  <a:schemeClr val="tx1"/>
                </a:solidFill>
              </a:rPr>
              <a:t>State and Local Labor Unions </a:t>
            </a:r>
          </a:p>
          <a:p>
            <a:pPr algn="l"/>
            <a:endParaRPr lang="en-US" dirty="0" smtClean="0">
              <a:solidFill>
                <a:schemeClr val="tx1"/>
              </a:solidFill>
            </a:endParaRPr>
          </a:p>
          <a:p>
            <a:pPr algn="l"/>
            <a:endParaRPr lang="en-US" dirty="0">
              <a:solidFill>
                <a:schemeClr val="tx1"/>
              </a:solidFill>
            </a:endParaRPr>
          </a:p>
        </p:txBody>
      </p:sp>
      <p:sp>
        <p:nvSpPr>
          <p:cNvPr id="4" name="Slide Number Placeholder 3"/>
          <p:cNvSpPr>
            <a:spLocks noGrp="1"/>
          </p:cNvSpPr>
          <p:nvPr>
            <p:ph type="sldNum" sz="quarter" idx="12"/>
          </p:nvPr>
        </p:nvSpPr>
        <p:spPr/>
        <p:txBody>
          <a:bodyPr/>
          <a:lstStyle/>
          <a:p>
            <a:fld id="{F68754E9-9C4B-422C-AC90-F1C61A9AE5BB}" type="slidenum">
              <a:rPr lang="en-US" smtClean="0"/>
              <a:t>3</a:t>
            </a:fld>
            <a:endParaRPr lang="en-US" dirty="0"/>
          </a:p>
        </p:txBody>
      </p:sp>
    </p:spTree>
    <p:extLst>
      <p:ext uri="{BB962C8B-B14F-4D97-AF65-F5344CB8AC3E}">
        <p14:creationId xmlns:p14="http://schemas.microsoft.com/office/powerpoint/2010/main" val="3913186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Trump Executive Orders </a:t>
            </a:r>
            <a:endParaRPr lang="en-US" sz="3200" b="1" dirty="0"/>
          </a:p>
        </p:txBody>
      </p:sp>
      <p:sp>
        <p:nvSpPr>
          <p:cNvPr id="3" name="Text Placeholder 2"/>
          <p:cNvSpPr>
            <a:spLocks noGrp="1"/>
          </p:cNvSpPr>
          <p:nvPr>
            <p:ph idx="1"/>
          </p:nvPr>
        </p:nvSpPr>
        <p:spPr/>
        <p:txBody>
          <a:bodyPr>
            <a:normAutofit/>
          </a:bodyPr>
          <a:lstStyle/>
          <a:p>
            <a:pPr marL="342900" indent="-342900">
              <a:buFont typeface="Arial" panose="020B0604020202020204" pitchFamily="34" charset="0"/>
              <a:buChar char="•"/>
            </a:pPr>
            <a:r>
              <a:rPr lang="en-US" sz="3200" dirty="0" smtClean="0"/>
              <a:t>At least initially, agencies are complying with the decision</a:t>
            </a:r>
          </a:p>
          <a:p>
            <a:pPr marL="342900" indent="-342900">
              <a:buFont typeface="Arial" panose="020B0604020202020204" pitchFamily="34" charset="0"/>
              <a:buChar char="•"/>
            </a:pPr>
            <a:r>
              <a:rPr lang="en-US" dirty="0" smtClean="0"/>
              <a:t>Many agencies had held off taking action, and the few that did appear to be backing off</a:t>
            </a:r>
          </a:p>
          <a:p>
            <a:pPr marL="342900" indent="-342900">
              <a:buFont typeface="Arial" panose="020B0604020202020204" pitchFamily="34" charset="0"/>
              <a:buChar char="•"/>
            </a:pPr>
            <a:r>
              <a:rPr lang="en-US" sz="3200" dirty="0" smtClean="0"/>
              <a:t>However, it may be expected that this decision will be appealed</a:t>
            </a:r>
          </a:p>
          <a:p>
            <a:pPr marL="342900" indent="-342900">
              <a:buFont typeface="Arial" panose="020B0604020202020204" pitchFamily="34" charset="0"/>
              <a:buChar char="•"/>
            </a:pPr>
            <a:r>
              <a:rPr lang="en-US" dirty="0" smtClean="0"/>
              <a:t>So stay tuned!  </a:t>
            </a:r>
            <a:endParaRPr lang="en-US" sz="3200" dirty="0" smtClean="0"/>
          </a:p>
        </p:txBody>
      </p:sp>
      <p:sp>
        <p:nvSpPr>
          <p:cNvPr id="4" name="Slide Number Placeholder 3"/>
          <p:cNvSpPr>
            <a:spLocks noGrp="1"/>
          </p:cNvSpPr>
          <p:nvPr>
            <p:ph type="sldNum" sz="quarter" idx="12"/>
          </p:nvPr>
        </p:nvSpPr>
        <p:spPr/>
        <p:txBody>
          <a:bodyPr/>
          <a:lstStyle/>
          <a:p>
            <a:fld id="{F68754E9-9C4B-422C-AC90-F1C61A9AE5BB}" type="slidenum">
              <a:rPr lang="en-US" smtClean="0"/>
              <a:t>30</a:t>
            </a:fld>
            <a:endParaRPr lang="en-US" dirty="0"/>
          </a:p>
        </p:txBody>
      </p:sp>
    </p:spTree>
    <p:extLst>
      <p:ext uri="{BB962C8B-B14F-4D97-AF65-F5344CB8AC3E}">
        <p14:creationId xmlns:p14="http://schemas.microsoft.com/office/powerpoint/2010/main" val="16377214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1"/>
            <a:ext cx="8077200" cy="1295399"/>
          </a:xfrm>
        </p:spPr>
        <p:txBody>
          <a:bodyPr>
            <a:normAutofit fontScale="90000"/>
          </a:bodyPr>
          <a:lstStyle/>
          <a:p>
            <a:r>
              <a:rPr lang="en-US" dirty="0" smtClean="0"/>
              <a:t>Meeting with my son’s High School </a:t>
            </a:r>
            <a:br>
              <a:rPr lang="en-US" dirty="0" smtClean="0"/>
            </a:br>
            <a:r>
              <a:rPr lang="en-US" dirty="0" smtClean="0"/>
              <a:t>AP Government Class Feb 2014</a:t>
            </a:r>
            <a:endParaRPr lang="en-US" dirty="0"/>
          </a:p>
        </p:txBody>
      </p:sp>
      <p:sp>
        <p:nvSpPr>
          <p:cNvPr id="6" name="Subtitle 5"/>
          <p:cNvSpPr>
            <a:spLocks noGrp="1"/>
          </p:cNvSpPr>
          <p:nvPr>
            <p:ph type="subTitle" idx="1"/>
          </p:nvPr>
        </p:nvSpPr>
        <p:spPr>
          <a:xfrm>
            <a:off x="1600200" y="1752600"/>
            <a:ext cx="6629400" cy="4191000"/>
          </a:xfrm>
        </p:spPr>
        <p:txBody>
          <a:bodyPr/>
          <a:lstStyle/>
          <a:p>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676399"/>
            <a:ext cx="7305486" cy="4838699"/>
          </a:xfrm>
          <a:prstGeom prst="rect">
            <a:avLst/>
          </a:prstGeom>
        </p:spPr>
      </p:pic>
      <p:sp>
        <p:nvSpPr>
          <p:cNvPr id="2" name="Slide Number Placeholder 1"/>
          <p:cNvSpPr>
            <a:spLocks noGrp="1"/>
          </p:cNvSpPr>
          <p:nvPr>
            <p:ph type="sldNum" sz="quarter" idx="12"/>
          </p:nvPr>
        </p:nvSpPr>
        <p:spPr/>
        <p:txBody>
          <a:bodyPr/>
          <a:lstStyle/>
          <a:p>
            <a:fld id="{F68754E9-9C4B-422C-AC90-F1C61A9AE5BB}" type="slidenum">
              <a:rPr lang="en-US" smtClean="0"/>
              <a:t>31</a:t>
            </a:fld>
            <a:endParaRPr lang="en-US" dirty="0"/>
          </a:p>
        </p:txBody>
      </p:sp>
    </p:spTree>
    <p:extLst>
      <p:ext uri="{BB962C8B-B14F-4D97-AF65-F5344CB8AC3E}">
        <p14:creationId xmlns:p14="http://schemas.microsoft.com/office/powerpoint/2010/main" val="22286105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smtClean="0"/>
              <a:t>NTEU</a:t>
            </a: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1000" y="2209800"/>
            <a:ext cx="4062494" cy="1570831"/>
          </a:xfrm>
        </p:spPr>
      </p:pic>
      <p:sp>
        <p:nvSpPr>
          <p:cNvPr id="3" name="Text Placeholder 2"/>
          <p:cNvSpPr>
            <a:spLocks noGrp="1"/>
          </p:cNvSpPr>
          <p:nvPr>
            <p:ph type="body" sz="half" idx="2"/>
          </p:nvPr>
        </p:nvSpPr>
        <p:spPr/>
        <p:txBody>
          <a:bodyPr>
            <a:normAutofit/>
          </a:bodyPr>
          <a:lstStyle/>
          <a:p>
            <a:pPr marL="285750" indent="-285750">
              <a:buFont typeface="Arial" panose="020B0604020202020204" pitchFamily="34" charset="0"/>
              <a:buChar char="•"/>
            </a:pPr>
            <a:r>
              <a:rPr lang="en-US" sz="2400" dirty="0" smtClean="0"/>
              <a:t>Despite the name, represents workers at departments other than Treasury</a:t>
            </a:r>
          </a:p>
          <a:p>
            <a:pPr marL="285750" indent="-285750">
              <a:buFont typeface="Arial" panose="020B0604020202020204" pitchFamily="34" charset="0"/>
              <a:buChar char="•"/>
            </a:pPr>
            <a:r>
              <a:rPr lang="en-US" sz="2400" dirty="0" smtClean="0"/>
              <a:t>Started in 1938 representing IRS workers, then Treasury, then all feds</a:t>
            </a:r>
            <a:endParaRPr lang="en-US" sz="2400" dirty="0"/>
          </a:p>
        </p:txBody>
      </p:sp>
      <p:sp>
        <p:nvSpPr>
          <p:cNvPr id="2" name="Slide Number Placeholder 1"/>
          <p:cNvSpPr>
            <a:spLocks noGrp="1"/>
          </p:cNvSpPr>
          <p:nvPr>
            <p:ph type="sldNum" sz="quarter" idx="12"/>
          </p:nvPr>
        </p:nvSpPr>
        <p:spPr/>
        <p:txBody>
          <a:bodyPr/>
          <a:lstStyle/>
          <a:p>
            <a:fld id="{F68754E9-9C4B-422C-AC90-F1C61A9AE5BB}" type="slidenum">
              <a:rPr lang="en-US" smtClean="0"/>
              <a:t>32</a:t>
            </a:fld>
            <a:endParaRPr lang="en-US" dirty="0"/>
          </a:p>
        </p:txBody>
      </p:sp>
    </p:spTree>
    <p:extLst>
      <p:ext uri="{BB962C8B-B14F-4D97-AF65-F5344CB8AC3E}">
        <p14:creationId xmlns:p14="http://schemas.microsoft.com/office/powerpoint/2010/main" val="2482153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1"/>
            <a:ext cx="8077200" cy="1295399"/>
          </a:xfrm>
        </p:spPr>
        <p:txBody>
          <a:bodyPr>
            <a:normAutofit/>
          </a:bodyPr>
          <a:lstStyle/>
          <a:p>
            <a:r>
              <a:rPr lang="en-US" dirty="0" smtClean="0"/>
              <a:t>NTEU </a:t>
            </a:r>
            <a:endParaRPr lang="en-US" dirty="0"/>
          </a:p>
        </p:txBody>
      </p:sp>
      <p:sp>
        <p:nvSpPr>
          <p:cNvPr id="6" name="Subtitle 5"/>
          <p:cNvSpPr>
            <a:spLocks noGrp="1"/>
          </p:cNvSpPr>
          <p:nvPr>
            <p:ph type="subTitle" idx="1"/>
          </p:nvPr>
        </p:nvSpPr>
        <p:spPr>
          <a:xfrm>
            <a:off x="1600200" y="1752600"/>
            <a:ext cx="6629400" cy="4191000"/>
          </a:xfrm>
        </p:spPr>
        <p:txBody>
          <a:bodyPr>
            <a:normAutofit lnSpcReduction="10000"/>
          </a:bodyPr>
          <a:lstStyle/>
          <a:p>
            <a:pPr marL="457200" indent="-457200" algn="l">
              <a:buFont typeface="Arial" panose="020B0604020202020204" pitchFamily="34" charset="0"/>
              <a:buChar char="•"/>
            </a:pPr>
            <a:r>
              <a:rPr lang="en-US" dirty="0" smtClean="0">
                <a:solidFill>
                  <a:schemeClr val="tx1"/>
                </a:solidFill>
              </a:rPr>
              <a:t>Rejected a 1966 merger with AFGE </a:t>
            </a:r>
          </a:p>
          <a:p>
            <a:pPr marL="457200" indent="-457200" algn="l">
              <a:buFont typeface="Arial" panose="020B0604020202020204" pitchFamily="34" charset="0"/>
              <a:buChar char="•"/>
            </a:pPr>
            <a:r>
              <a:rPr lang="en-US" dirty="0" smtClean="0">
                <a:solidFill>
                  <a:schemeClr val="tx1"/>
                </a:solidFill>
              </a:rPr>
              <a:t>In 1978, FCC employees became the first non Treasury employees to be represented by NTEU</a:t>
            </a:r>
          </a:p>
          <a:p>
            <a:pPr marL="457200" indent="-457200" algn="l">
              <a:buFont typeface="Arial" panose="020B0604020202020204" pitchFamily="34" charset="0"/>
              <a:buChar char="•"/>
            </a:pPr>
            <a:r>
              <a:rPr lang="en-US" dirty="0" smtClean="0">
                <a:solidFill>
                  <a:schemeClr val="tx1"/>
                </a:solidFill>
              </a:rPr>
              <a:t>Like AFGE, negotiates, lobbies and grieves, but also uses the courts</a:t>
            </a:r>
          </a:p>
          <a:p>
            <a:pPr marL="457200" indent="-457200" algn="l">
              <a:buFont typeface="Arial" panose="020B0604020202020204" pitchFamily="34" charset="0"/>
              <a:buChar char="•"/>
            </a:pPr>
            <a:r>
              <a:rPr lang="en-US" dirty="0" smtClean="0">
                <a:solidFill>
                  <a:schemeClr val="tx1"/>
                </a:solidFill>
              </a:rPr>
              <a:t>Currently represents about 150,000 bargaining unit employees</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33</a:t>
            </a:fld>
            <a:endParaRPr lang="en-US" dirty="0"/>
          </a:p>
        </p:txBody>
      </p:sp>
    </p:spTree>
    <p:extLst>
      <p:ext uri="{BB962C8B-B14F-4D97-AF65-F5344CB8AC3E}">
        <p14:creationId xmlns:p14="http://schemas.microsoft.com/office/powerpoint/2010/main" val="3641395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NTEU </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5800" y="1905000"/>
            <a:ext cx="3479006" cy="3479006"/>
          </a:xfrm>
        </p:spPr>
      </p:pic>
      <p:sp>
        <p:nvSpPr>
          <p:cNvPr id="2" name="Text Placeholder 1"/>
          <p:cNvSpPr>
            <a:spLocks noGrp="1"/>
          </p:cNvSpPr>
          <p:nvPr>
            <p:ph type="body" sz="half" idx="2"/>
          </p:nvPr>
        </p:nvSpPr>
        <p:spPr/>
        <p:txBody>
          <a:bodyPr>
            <a:normAutofit lnSpcReduction="10000"/>
          </a:bodyPr>
          <a:lstStyle/>
          <a:p>
            <a:pPr marL="285750" indent="-285750">
              <a:buFont typeface="Arial" panose="020B0604020202020204" pitchFamily="34" charset="0"/>
              <a:buChar char="•"/>
            </a:pPr>
            <a:r>
              <a:rPr lang="en-US" sz="2400" dirty="0" smtClean="0"/>
              <a:t>Current President is Tony Reardon, elected in 2015.</a:t>
            </a:r>
          </a:p>
          <a:p>
            <a:pPr marL="285750" indent="-285750">
              <a:buFont typeface="Arial" panose="020B0604020202020204" pitchFamily="34" charset="0"/>
              <a:buChar char="•"/>
            </a:pPr>
            <a:r>
              <a:rPr lang="en-US" sz="2400" dirty="0" smtClean="0"/>
              <a:t>He succeeded Colleen Kelly, who served from 1999-2015</a:t>
            </a:r>
          </a:p>
          <a:p>
            <a:pPr marL="285750" indent="-285750">
              <a:buFont typeface="Arial" panose="020B0604020202020204" pitchFamily="34" charset="0"/>
              <a:buChar char="•"/>
            </a:pPr>
            <a:r>
              <a:rPr lang="en-US" sz="2400" dirty="0" smtClean="0"/>
              <a:t>Presidents have been long serving:</a:t>
            </a:r>
          </a:p>
          <a:p>
            <a:pPr marL="342900" indent="-342900">
              <a:buFont typeface="Wingdings" panose="05000000000000000000" pitchFamily="2" charset="2"/>
              <a:buChar char="Ø"/>
            </a:pPr>
            <a:r>
              <a:rPr lang="en-US" sz="2400" dirty="0" smtClean="0"/>
              <a:t>Vincent Connery 1966-1983</a:t>
            </a:r>
          </a:p>
          <a:p>
            <a:pPr marL="342900" indent="-342900">
              <a:buFont typeface="Wingdings" panose="05000000000000000000" pitchFamily="2" charset="2"/>
              <a:buChar char="Ø"/>
            </a:pPr>
            <a:r>
              <a:rPr lang="en-US" sz="2400" dirty="0" smtClean="0"/>
              <a:t>Robert Tobias – 1983-1999 </a:t>
            </a:r>
            <a:endParaRPr lang="en-US" sz="2400" dirty="0"/>
          </a:p>
        </p:txBody>
      </p:sp>
      <p:sp>
        <p:nvSpPr>
          <p:cNvPr id="4" name="Slide Number Placeholder 3"/>
          <p:cNvSpPr>
            <a:spLocks noGrp="1"/>
          </p:cNvSpPr>
          <p:nvPr>
            <p:ph type="sldNum" sz="quarter" idx="12"/>
          </p:nvPr>
        </p:nvSpPr>
        <p:spPr/>
        <p:txBody>
          <a:bodyPr/>
          <a:lstStyle/>
          <a:p>
            <a:fld id="{F68754E9-9C4B-422C-AC90-F1C61A9AE5BB}" type="slidenum">
              <a:rPr lang="en-US" smtClean="0"/>
              <a:t>34</a:t>
            </a:fld>
            <a:endParaRPr lang="en-US" dirty="0"/>
          </a:p>
        </p:txBody>
      </p:sp>
    </p:spTree>
    <p:extLst>
      <p:ext uri="{BB962C8B-B14F-4D97-AF65-F5344CB8AC3E}">
        <p14:creationId xmlns:p14="http://schemas.microsoft.com/office/powerpoint/2010/main" val="33167643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1"/>
            <a:ext cx="8077200" cy="1295399"/>
          </a:xfrm>
        </p:spPr>
        <p:txBody>
          <a:bodyPr>
            <a:normAutofit/>
          </a:bodyPr>
          <a:lstStyle/>
          <a:p>
            <a:r>
              <a:rPr lang="en-US" dirty="0" smtClean="0"/>
              <a:t>Other Federal unions </a:t>
            </a:r>
            <a:endParaRPr lang="en-US" dirty="0"/>
          </a:p>
        </p:txBody>
      </p:sp>
      <p:sp>
        <p:nvSpPr>
          <p:cNvPr id="6" name="Subtitle 5"/>
          <p:cNvSpPr>
            <a:spLocks noGrp="1"/>
          </p:cNvSpPr>
          <p:nvPr>
            <p:ph type="subTitle" idx="1"/>
          </p:nvPr>
        </p:nvSpPr>
        <p:spPr>
          <a:xfrm>
            <a:off x="1600200" y="1752600"/>
            <a:ext cx="6629400" cy="4191000"/>
          </a:xfrm>
        </p:spPr>
        <p:txBody>
          <a:bodyPr>
            <a:noAutofit/>
          </a:bodyPr>
          <a:lstStyle/>
          <a:p>
            <a:pPr marL="457200" indent="-457200" algn="l">
              <a:buFont typeface="Arial" panose="020B0604020202020204" pitchFamily="34" charset="0"/>
              <a:buChar char="•"/>
            </a:pPr>
            <a:r>
              <a:rPr lang="en-US" sz="4400" dirty="0" smtClean="0">
                <a:solidFill>
                  <a:schemeClr val="tx1"/>
                </a:solidFill>
              </a:rPr>
              <a:t>NFFE – National Federation of Federal Employees </a:t>
            </a:r>
          </a:p>
          <a:p>
            <a:pPr marL="457200" indent="-457200" algn="l">
              <a:buFont typeface="Arial" panose="020B0604020202020204" pitchFamily="34" charset="0"/>
              <a:buChar char="•"/>
            </a:pPr>
            <a:r>
              <a:rPr lang="en-US" sz="4400" dirty="0" smtClean="0">
                <a:solidFill>
                  <a:schemeClr val="tx1"/>
                </a:solidFill>
              </a:rPr>
              <a:t>NAGE – National Association of Government Employees</a:t>
            </a:r>
          </a:p>
        </p:txBody>
      </p:sp>
      <p:sp>
        <p:nvSpPr>
          <p:cNvPr id="2" name="Slide Number Placeholder 1"/>
          <p:cNvSpPr>
            <a:spLocks noGrp="1"/>
          </p:cNvSpPr>
          <p:nvPr>
            <p:ph type="sldNum" sz="quarter" idx="12"/>
          </p:nvPr>
        </p:nvSpPr>
        <p:spPr/>
        <p:txBody>
          <a:bodyPr/>
          <a:lstStyle/>
          <a:p>
            <a:fld id="{F68754E9-9C4B-422C-AC90-F1C61A9AE5BB}" type="slidenum">
              <a:rPr lang="en-US" smtClean="0"/>
              <a:t>35</a:t>
            </a:fld>
            <a:endParaRPr lang="en-US" dirty="0"/>
          </a:p>
        </p:txBody>
      </p:sp>
    </p:spTree>
    <p:extLst>
      <p:ext uri="{BB962C8B-B14F-4D97-AF65-F5344CB8AC3E}">
        <p14:creationId xmlns:p14="http://schemas.microsoft.com/office/powerpoint/2010/main" val="12642810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1"/>
            <a:ext cx="8077200" cy="1295399"/>
          </a:xfrm>
        </p:spPr>
        <p:txBody>
          <a:bodyPr>
            <a:normAutofit/>
          </a:bodyPr>
          <a:lstStyle/>
          <a:p>
            <a:r>
              <a:rPr lang="en-US" dirty="0" smtClean="0"/>
              <a:t>NFFE Reunification </a:t>
            </a:r>
            <a:endParaRPr lang="en-US" dirty="0"/>
          </a:p>
        </p:txBody>
      </p:sp>
      <p:sp>
        <p:nvSpPr>
          <p:cNvPr id="6" name="Subtitle 5"/>
          <p:cNvSpPr>
            <a:spLocks noGrp="1"/>
          </p:cNvSpPr>
          <p:nvPr>
            <p:ph type="subTitle" idx="1"/>
          </p:nvPr>
        </p:nvSpPr>
        <p:spPr>
          <a:xfrm>
            <a:off x="1600200" y="1752600"/>
            <a:ext cx="6629400" cy="4191000"/>
          </a:xfrm>
        </p:spPr>
        <p:txBody>
          <a:bodyPr>
            <a:noAutofit/>
          </a:bodyPr>
          <a:lstStyle/>
          <a:p>
            <a:pPr marL="457200" indent="-457200" algn="l">
              <a:buFont typeface="Arial" panose="020B0604020202020204" pitchFamily="34" charset="0"/>
              <a:buChar char="•"/>
            </a:pPr>
            <a:r>
              <a:rPr lang="en-US" sz="4000" dirty="0" smtClean="0">
                <a:solidFill>
                  <a:schemeClr val="tx1"/>
                </a:solidFill>
              </a:rPr>
              <a:t>If you remember, AFGE grew out of a split with NFFE</a:t>
            </a:r>
          </a:p>
          <a:p>
            <a:pPr marL="457200" indent="-457200" algn="l">
              <a:buFont typeface="Arial" panose="020B0604020202020204" pitchFamily="34" charset="0"/>
              <a:buChar char="•"/>
            </a:pPr>
            <a:r>
              <a:rPr lang="en-US" sz="4000" dirty="0" smtClean="0">
                <a:solidFill>
                  <a:schemeClr val="tx1"/>
                </a:solidFill>
              </a:rPr>
              <a:t>NFFE associated with the IAM, and became part of the AFL-CIO</a:t>
            </a:r>
          </a:p>
          <a:p>
            <a:pPr marL="457200" indent="-457200" algn="l">
              <a:buFont typeface="Arial" panose="020B0604020202020204" pitchFamily="34" charset="0"/>
              <a:buChar char="•"/>
            </a:pPr>
            <a:r>
              <a:rPr lang="en-US" sz="4000" dirty="0" smtClean="0">
                <a:solidFill>
                  <a:schemeClr val="tx1"/>
                </a:solidFill>
              </a:rPr>
              <a:t>All AFL-CIO unions agree to a non raiding clause </a:t>
            </a:r>
          </a:p>
        </p:txBody>
      </p:sp>
      <p:sp>
        <p:nvSpPr>
          <p:cNvPr id="2" name="Slide Number Placeholder 1"/>
          <p:cNvSpPr>
            <a:spLocks noGrp="1"/>
          </p:cNvSpPr>
          <p:nvPr>
            <p:ph type="sldNum" sz="quarter" idx="12"/>
          </p:nvPr>
        </p:nvSpPr>
        <p:spPr/>
        <p:txBody>
          <a:bodyPr/>
          <a:lstStyle/>
          <a:p>
            <a:fld id="{F68754E9-9C4B-422C-AC90-F1C61A9AE5BB}" type="slidenum">
              <a:rPr lang="en-US" smtClean="0"/>
              <a:t>36</a:t>
            </a:fld>
            <a:endParaRPr lang="en-US" dirty="0"/>
          </a:p>
        </p:txBody>
      </p:sp>
    </p:spTree>
    <p:extLst>
      <p:ext uri="{BB962C8B-B14F-4D97-AF65-F5344CB8AC3E}">
        <p14:creationId xmlns:p14="http://schemas.microsoft.com/office/powerpoint/2010/main" val="8857762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1"/>
            <a:ext cx="8077200" cy="1295399"/>
          </a:xfrm>
        </p:spPr>
        <p:txBody>
          <a:bodyPr>
            <a:normAutofit/>
          </a:bodyPr>
          <a:lstStyle/>
          <a:p>
            <a:r>
              <a:rPr lang="en-US" dirty="0" smtClean="0"/>
              <a:t>NFFE Reunification </a:t>
            </a:r>
            <a:endParaRPr lang="en-US" dirty="0"/>
          </a:p>
        </p:txBody>
      </p:sp>
      <p:sp>
        <p:nvSpPr>
          <p:cNvPr id="6" name="Subtitle 5"/>
          <p:cNvSpPr>
            <a:spLocks noGrp="1"/>
          </p:cNvSpPr>
          <p:nvPr>
            <p:ph type="subTitle" idx="1"/>
          </p:nvPr>
        </p:nvSpPr>
        <p:spPr>
          <a:xfrm>
            <a:off x="1600200" y="1752600"/>
            <a:ext cx="6629400" cy="4191000"/>
          </a:xfrm>
        </p:spPr>
        <p:txBody>
          <a:bodyPr>
            <a:noAutofit/>
          </a:bodyPr>
          <a:lstStyle/>
          <a:p>
            <a:pPr marL="457200" indent="-457200" algn="l">
              <a:buFont typeface="Arial" panose="020B0604020202020204" pitchFamily="34" charset="0"/>
              <a:buChar char="•"/>
            </a:pPr>
            <a:r>
              <a:rPr lang="en-US" sz="3600" dirty="0" smtClean="0">
                <a:solidFill>
                  <a:schemeClr val="tx1"/>
                </a:solidFill>
              </a:rPr>
              <a:t>NFFE ran into financial difficulties in 2000, and did not pay their per capita (dues) to the AFL-CIO</a:t>
            </a:r>
          </a:p>
          <a:p>
            <a:pPr marL="457200" indent="-457200" algn="l">
              <a:buFont typeface="Arial" panose="020B0604020202020204" pitchFamily="34" charset="0"/>
              <a:buChar char="•"/>
            </a:pPr>
            <a:r>
              <a:rPr lang="en-US" sz="3600" dirty="0" smtClean="0">
                <a:solidFill>
                  <a:schemeClr val="tx1"/>
                </a:solidFill>
              </a:rPr>
              <a:t>As a result, NFFE was suspended from membership, and the no raiding clause was no longer in effect </a:t>
            </a:r>
          </a:p>
        </p:txBody>
      </p:sp>
      <p:sp>
        <p:nvSpPr>
          <p:cNvPr id="2" name="Slide Number Placeholder 1"/>
          <p:cNvSpPr>
            <a:spLocks noGrp="1"/>
          </p:cNvSpPr>
          <p:nvPr>
            <p:ph type="sldNum" sz="quarter" idx="12"/>
          </p:nvPr>
        </p:nvSpPr>
        <p:spPr/>
        <p:txBody>
          <a:bodyPr/>
          <a:lstStyle/>
          <a:p>
            <a:fld id="{F68754E9-9C4B-422C-AC90-F1C61A9AE5BB}" type="slidenum">
              <a:rPr lang="en-US" smtClean="0"/>
              <a:t>37</a:t>
            </a:fld>
            <a:endParaRPr lang="en-US" dirty="0"/>
          </a:p>
        </p:txBody>
      </p:sp>
    </p:spTree>
    <p:extLst>
      <p:ext uri="{BB962C8B-B14F-4D97-AF65-F5344CB8AC3E}">
        <p14:creationId xmlns:p14="http://schemas.microsoft.com/office/powerpoint/2010/main" val="14736254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1"/>
            <a:ext cx="8077200" cy="1295399"/>
          </a:xfrm>
        </p:spPr>
        <p:txBody>
          <a:bodyPr>
            <a:normAutofit/>
          </a:bodyPr>
          <a:lstStyle/>
          <a:p>
            <a:r>
              <a:rPr lang="en-US" dirty="0" smtClean="0"/>
              <a:t>NFFE Reunification </a:t>
            </a:r>
            <a:endParaRPr lang="en-US" dirty="0"/>
          </a:p>
        </p:txBody>
      </p:sp>
      <p:sp>
        <p:nvSpPr>
          <p:cNvPr id="6" name="Subtitle 5"/>
          <p:cNvSpPr>
            <a:spLocks noGrp="1"/>
          </p:cNvSpPr>
          <p:nvPr>
            <p:ph type="subTitle" idx="1"/>
          </p:nvPr>
        </p:nvSpPr>
        <p:spPr>
          <a:xfrm>
            <a:off x="1600200" y="1752600"/>
            <a:ext cx="6629400" cy="4191000"/>
          </a:xfrm>
        </p:spPr>
        <p:txBody>
          <a:bodyPr>
            <a:noAutofit/>
          </a:bodyPr>
          <a:lstStyle/>
          <a:p>
            <a:pPr marL="457200" indent="-457200" algn="l">
              <a:buFont typeface="Arial" panose="020B0604020202020204" pitchFamily="34" charset="0"/>
              <a:buChar char="•"/>
            </a:pPr>
            <a:r>
              <a:rPr lang="en-US" dirty="0" smtClean="0">
                <a:solidFill>
                  <a:schemeClr val="tx1"/>
                </a:solidFill>
              </a:rPr>
              <a:t>AFGE filed representational petitions at a number of locations, principally within the VA, where NFFE represented workers</a:t>
            </a:r>
          </a:p>
          <a:p>
            <a:pPr marL="457200" indent="-457200" algn="l">
              <a:buFont typeface="Arial" panose="020B0604020202020204" pitchFamily="34" charset="0"/>
              <a:buChar char="•"/>
            </a:pPr>
            <a:r>
              <a:rPr lang="en-US" dirty="0" smtClean="0">
                <a:solidFill>
                  <a:schemeClr val="tx1"/>
                </a:solidFill>
              </a:rPr>
              <a:t>As a result, a number of VA facilities, in SF, Miami, Austin, Topeka and Gainesville, among others, changed from NFFE representation to AFGE </a:t>
            </a:r>
          </a:p>
        </p:txBody>
      </p:sp>
      <p:sp>
        <p:nvSpPr>
          <p:cNvPr id="2" name="Slide Number Placeholder 1"/>
          <p:cNvSpPr>
            <a:spLocks noGrp="1"/>
          </p:cNvSpPr>
          <p:nvPr>
            <p:ph type="sldNum" sz="quarter" idx="12"/>
          </p:nvPr>
        </p:nvSpPr>
        <p:spPr/>
        <p:txBody>
          <a:bodyPr/>
          <a:lstStyle/>
          <a:p>
            <a:fld id="{F68754E9-9C4B-422C-AC90-F1C61A9AE5BB}" type="slidenum">
              <a:rPr lang="en-US" smtClean="0"/>
              <a:t>38</a:t>
            </a:fld>
            <a:endParaRPr lang="en-US" dirty="0"/>
          </a:p>
        </p:txBody>
      </p:sp>
    </p:spTree>
    <p:extLst>
      <p:ext uri="{BB962C8B-B14F-4D97-AF65-F5344CB8AC3E}">
        <p14:creationId xmlns:p14="http://schemas.microsoft.com/office/powerpoint/2010/main" val="3361500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1"/>
            <a:ext cx="8077200" cy="1295399"/>
          </a:xfrm>
        </p:spPr>
        <p:txBody>
          <a:bodyPr>
            <a:normAutofit/>
          </a:bodyPr>
          <a:lstStyle/>
          <a:p>
            <a:r>
              <a:rPr lang="en-US" dirty="0" smtClean="0"/>
              <a:t>Other Federal unions </a:t>
            </a:r>
            <a:endParaRPr lang="en-US" dirty="0"/>
          </a:p>
        </p:txBody>
      </p:sp>
      <p:sp>
        <p:nvSpPr>
          <p:cNvPr id="6" name="Subtitle 5"/>
          <p:cNvSpPr>
            <a:spLocks noGrp="1"/>
          </p:cNvSpPr>
          <p:nvPr>
            <p:ph type="subTitle" idx="1"/>
          </p:nvPr>
        </p:nvSpPr>
        <p:spPr>
          <a:xfrm>
            <a:off x="1600200" y="1752600"/>
            <a:ext cx="6629400" cy="4191000"/>
          </a:xfrm>
        </p:spPr>
        <p:txBody>
          <a:bodyPr>
            <a:normAutofit/>
          </a:bodyPr>
          <a:lstStyle/>
          <a:p>
            <a:pPr marL="457200" indent="-457200" algn="l">
              <a:buFont typeface="Arial" panose="020B0604020202020204" pitchFamily="34" charset="0"/>
              <a:buChar char="•"/>
            </a:pPr>
            <a:r>
              <a:rPr lang="en-US" dirty="0" smtClean="0">
                <a:solidFill>
                  <a:schemeClr val="tx1"/>
                </a:solidFill>
              </a:rPr>
              <a:t>Also internationals with federal members:</a:t>
            </a:r>
          </a:p>
          <a:p>
            <a:pPr marL="914400" lvl="1" indent="-457200" algn="l">
              <a:buFont typeface="Wingdings" panose="05000000000000000000" pitchFamily="2" charset="2"/>
              <a:buChar char="Ø"/>
            </a:pPr>
            <a:r>
              <a:rPr lang="en-US" dirty="0" smtClean="0">
                <a:solidFill>
                  <a:schemeClr val="tx1"/>
                </a:solidFill>
              </a:rPr>
              <a:t>NNU – National Nurses United </a:t>
            </a:r>
          </a:p>
          <a:p>
            <a:pPr marL="914400" lvl="1" indent="-457200" algn="l">
              <a:buFont typeface="Wingdings" panose="05000000000000000000" pitchFamily="2" charset="2"/>
              <a:buChar char="Ø"/>
            </a:pPr>
            <a:r>
              <a:rPr lang="en-US" dirty="0" smtClean="0">
                <a:solidFill>
                  <a:schemeClr val="tx1"/>
                </a:solidFill>
              </a:rPr>
              <a:t>SEIU – Service Employees International Union </a:t>
            </a:r>
          </a:p>
          <a:p>
            <a:pPr marL="914400" lvl="1" indent="-457200" algn="l">
              <a:buFont typeface="Wingdings" panose="05000000000000000000" pitchFamily="2" charset="2"/>
              <a:buChar char="Ø"/>
            </a:pPr>
            <a:r>
              <a:rPr lang="en-US" dirty="0" smtClean="0">
                <a:solidFill>
                  <a:schemeClr val="tx1"/>
                </a:solidFill>
              </a:rPr>
              <a:t>IAFF – International Association of Fire Fighters </a:t>
            </a:r>
          </a:p>
          <a:p>
            <a:pPr marL="914400" lvl="1" indent="-457200" algn="l">
              <a:buFont typeface="Wingdings" panose="05000000000000000000" pitchFamily="2" charset="2"/>
              <a:buChar char="Ø"/>
            </a:pPr>
            <a:r>
              <a:rPr lang="en-US" dirty="0" smtClean="0">
                <a:solidFill>
                  <a:schemeClr val="tx1"/>
                </a:solidFill>
              </a:rPr>
              <a:t>FOP – Fraternal Order of Police</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39</a:t>
            </a:fld>
            <a:endParaRPr lang="en-US" dirty="0"/>
          </a:p>
        </p:txBody>
      </p:sp>
    </p:spTree>
    <p:extLst>
      <p:ext uri="{BB962C8B-B14F-4D97-AF65-F5344CB8AC3E}">
        <p14:creationId xmlns:p14="http://schemas.microsoft.com/office/powerpoint/2010/main" val="1238151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Early Federal Employment </a:t>
            </a:r>
            <a:endParaRPr lang="en-US" sz="2400" dirty="0"/>
          </a:p>
        </p:txBody>
      </p:sp>
      <p:sp>
        <p:nvSpPr>
          <p:cNvPr id="4" name="Text Placeholder 3"/>
          <p:cNvSpPr>
            <a:spLocks noGrp="1"/>
          </p:cNvSpPr>
          <p:nvPr>
            <p:ph type="body" sz="half" idx="2"/>
          </p:nvPr>
        </p:nvSpPr>
        <p:spPr/>
        <p:txBody>
          <a:bodyPr>
            <a:noAutofit/>
          </a:bodyPr>
          <a:lstStyle/>
          <a:p>
            <a:pPr marL="285750" indent="-285750">
              <a:buFont typeface="Arial" panose="020B0604020202020204" pitchFamily="34" charset="0"/>
              <a:buChar char="•"/>
            </a:pPr>
            <a:r>
              <a:rPr lang="en-US" sz="2200" dirty="0" smtClean="0"/>
              <a:t>For most of the early years of the Republic, federal employment was under the spoils system</a:t>
            </a:r>
          </a:p>
          <a:p>
            <a:pPr marL="285750" indent="-285750">
              <a:buFont typeface="Arial" panose="020B0604020202020204" pitchFamily="34" charset="0"/>
              <a:buChar char="•"/>
            </a:pPr>
            <a:r>
              <a:rPr lang="en-US" sz="2200" dirty="0" smtClean="0"/>
              <a:t>Based on a supposed quote from Andrew Jackson “To the victor goes the spoils”</a:t>
            </a:r>
          </a:p>
          <a:p>
            <a:pPr marL="285750" indent="-285750">
              <a:buFont typeface="Arial" panose="020B0604020202020204" pitchFamily="34" charset="0"/>
              <a:buChar char="•"/>
            </a:pPr>
            <a:r>
              <a:rPr lang="en-US" sz="2200" dirty="0" smtClean="0"/>
              <a:t>After each election, the federal workforce was turned over </a:t>
            </a:r>
            <a:r>
              <a:rPr lang="en-US" sz="2500" dirty="0" smtClean="0"/>
              <a:t> </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8200" y="1752600"/>
            <a:ext cx="3687746" cy="2762250"/>
          </a:xfrm>
        </p:spPr>
      </p:pic>
      <p:sp>
        <p:nvSpPr>
          <p:cNvPr id="3" name="Slide Number Placeholder 2"/>
          <p:cNvSpPr>
            <a:spLocks noGrp="1"/>
          </p:cNvSpPr>
          <p:nvPr>
            <p:ph type="sldNum" sz="quarter" idx="12"/>
          </p:nvPr>
        </p:nvSpPr>
        <p:spPr/>
        <p:txBody>
          <a:bodyPr/>
          <a:lstStyle/>
          <a:p>
            <a:fld id="{F68754E9-9C4B-422C-AC90-F1C61A9AE5BB}" type="slidenum">
              <a:rPr lang="en-US" smtClean="0"/>
              <a:t>4</a:t>
            </a:fld>
            <a:endParaRPr lang="en-US" dirty="0"/>
          </a:p>
        </p:txBody>
      </p:sp>
    </p:spTree>
    <p:extLst>
      <p:ext uri="{BB962C8B-B14F-4D97-AF65-F5344CB8AC3E}">
        <p14:creationId xmlns:p14="http://schemas.microsoft.com/office/powerpoint/2010/main" val="37894905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endParaRPr lang="en-US" sz="3200" dirty="0"/>
          </a:p>
        </p:txBody>
      </p:sp>
      <p:sp>
        <p:nvSpPr>
          <p:cNvPr id="4" name="Text Placeholder 3"/>
          <p:cNvSpPr>
            <a:spLocks noGrp="1"/>
          </p:cNvSpPr>
          <p:nvPr>
            <p:ph type="subTitle" idx="1"/>
          </p:nvPr>
        </p:nvSpPr>
        <p:spPr>
          <a:xfrm>
            <a:off x="762000" y="1524000"/>
            <a:ext cx="7696200" cy="4038600"/>
          </a:xfrm>
        </p:spPr>
        <p:txBody>
          <a:bodyPr>
            <a:normAutofit/>
          </a:bodyPr>
          <a:lstStyle/>
          <a:p>
            <a:endParaRPr lang="en-US" dirty="0" smtClean="0">
              <a:solidFill>
                <a:schemeClr val="tx1"/>
              </a:solidFill>
            </a:endParaRPr>
          </a:p>
          <a:p>
            <a:endParaRPr lang="en-US" dirty="0">
              <a:solidFill>
                <a:schemeClr val="tx1"/>
              </a:solidFill>
            </a:endParaRPr>
          </a:p>
          <a:p>
            <a:r>
              <a:rPr lang="en-US" sz="6000" dirty="0" smtClean="0">
                <a:solidFill>
                  <a:schemeClr val="tx1"/>
                </a:solidFill>
              </a:rPr>
              <a:t>State/Local unions </a:t>
            </a:r>
            <a:endParaRPr lang="en-US" sz="6000" dirty="0">
              <a:solidFill>
                <a:schemeClr val="tx1"/>
              </a:solidFill>
            </a:endParaRPr>
          </a:p>
        </p:txBody>
      </p:sp>
      <p:sp>
        <p:nvSpPr>
          <p:cNvPr id="3" name="Slide Number Placeholder 2"/>
          <p:cNvSpPr>
            <a:spLocks noGrp="1"/>
          </p:cNvSpPr>
          <p:nvPr>
            <p:ph type="sldNum" sz="quarter" idx="12"/>
          </p:nvPr>
        </p:nvSpPr>
        <p:spPr/>
        <p:txBody>
          <a:bodyPr/>
          <a:lstStyle/>
          <a:p>
            <a:fld id="{F68754E9-9C4B-422C-AC90-F1C61A9AE5BB}" type="slidenum">
              <a:rPr lang="en-US" smtClean="0"/>
              <a:t>40</a:t>
            </a:fld>
            <a:endParaRPr lang="en-US" dirty="0"/>
          </a:p>
        </p:txBody>
      </p:sp>
    </p:spTree>
    <p:extLst>
      <p:ext uri="{BB962C8B-B14F-4D97-AF65-F5344CB8AC3E}">
        <p14:creationId xmlns:p14="http://schemas.microsoft.com/office/powerpoint/2010/main" val="15824826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3008313" cy="1162050"/>
          </a:xfrm>
        </p:spPr>
        <p:txBody>
          <a:bodyPr>
            <a:normAutofit/>
          </a:bodyPr>
          <a:lstStyle/>
          <a:p>
            <a:pPr algn="ctr"/>
            <a:r>
              <a:rPr lang="en-US" sz="3200" dirty="0" smtClean="0"/>
              <a:t>1919 Boston Police Strike</a:t>
            </a:r>
            <a:endParaRPr lang="en-US" sz="3200" dirty="0"/>
          </a:p>
        </p:txBody>
      </p:sp>
      <p:sp>
        <p:nvSpPr>
          <p:cNvPr id="4" name="Text Placeholder 3"/>
          <p:cNvSpPr>
            <a:spLocks noGrp="1"/>
          </p:cNvSpPr>
          <p:nvPr>
            <p:ph type="body" sz="half" idx="2"/>
          </p:nvPr>
        </p:nvSpPr>
        <p:spPr/>
        <p:txBody>
          <a:bodyPr>
            <a:normAutofit fontScale="92500"/>
          </a:bodyPr>
          <a:lstStyle/>
          <a:p>
            <a:pPr marL="285750" indent="-285750">
              <a:buFont typeface="Arial" panose="020B0604020202020204" pitchFamily="34" charset="0"/>
              <a:buChar char="•"/>
            </a:pPr>
            <a:r>
              <a:rPr lang="en-US" sz="2400" dirty="0" smtClean="0"/>
              <a:t>Unlike most municipal police departments, Boston was run by the state and not the city</a:t>
            </a:r>
          </a:p>
          <a:p>
            <a:pPr marL="285750" indent="-285750">
              <a:buFont typeface="Arial" panose="020B0604020202020204" pitchFamily="34" charset="0"/>
              <a:buChar char="•"/>
            </a:pPr>
            <a:r>
              <a:rPr lang="en-US" sz="2400" dirty="0" smtClean="0"/>
              <a:t>Pay was extremely low, and the police had to buy their own uniforms and equipment</a:t>
            </a:r>
          </a:p>
          <a:p>
            <a:pPr marL="285750" indent="-285750">
              <a:buFont typeface="Arial" panose="020B0604020202020204" pitchFamily="34" charset="0"/>
              <a:buChar char="•"/>
            </a:pPr>
            <a:r>
              <a:rPr lang="en-US" sz="2400" dirty="0" smtClean="0"/>
              <a:t>During WWI, inflation rose much higher than pay increases</a:t>
            </a:r>
            <a:endParaRPr lang="en-US" sz="24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86200" y="1676400"/>
            <a:ext cx="4642573" cy="2632869"/>
          </a:xfrm>
        </p:spPr>
      </p:pic>
      <p:sp>
        <p:nvSpPr>
          <p:cNvPr id="3" name="Slide Number Placeholder 2"/>
          <p:cNvSpPr>
            <a:spLocks noGrp="1"/>
          </p:cNvSpPr>
          <p:nvPr>
            <p:ph type="sldNum" sz="quarter" idx="12"/>
          </p:nvPr>
        </p:nvSpPr>
        <p:spPr/>
        <p:txBody>
          <a:bodyPr/>
          <a:lstStyle/>
          <a:p>
            <a:fld id="{F68754E9-9C4B-422C-AC90-F1C61A9AE5BB}" type="slidenum">
              <a:rPr lang="en-US" smtClean="0"/>
              <a:t>41</a:t>
            </a:fld>
            <a:endParaRPr lang="en-US" dirty="0"/>
          </a:p>
        </p:txBody>
      </p:sp>
    </p:spTree>
    <p:extLst>
      <p:ext uri="{BB962C8B-B14F-4D97-AF65-F5344CB8AC3E}">
        <p14:creationId xmlns:p14="http://schemas.microsoft.com/office/powerpoint/2010/main" val="4112450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lstStyle/>
          <a:p>
            <a:r>
              <a:rPr lang="en-US" dirty="0"/>
              <a:t>1919 Boston Police Strike</a:t>
            </a:r>
          </a:p>
        </p:txBody>
      </p:sp>
      <p:sp>
        <p:nvSpPr>
          <p:cNvPr id="6" name="Subtitle 5"/>
          <p:cNvSpPr>
            <a:spLocks noGrp="1"/>
          </p:cNvSpPr>
          <p:nvPr>
            <p:ph type="subTitle" idx="1"/>
          </p:nvPr>
        </p:nvSpPr>
        <p:spPr>
          <a:xfrm>
            <a:off x="762000" y="2133600"/>
            <a:ext cx="7620000" cy="4114800"/>
          </a:xfrm>
        </p:spPr>
        <p:txBody>
          <a:bodyPr>
            <a:normAutofit lnSpcReduction="10000"/>
          </a:bodyPr>
          <a:lstStyle/>
          <a:p>
            <a:pPr marL="457200" indent="-457200" algn="l">
              <a:buFont typeface="Arial" panose="020B0604020202020204" pitchFamily="34" charset="0"/>
              <a:buChar char="•"/>
            </a:pPr>
            <a:r>
              <a:rPr lang="en-US" dirty="0" smtClean="0">
                <a:solidFill>
                  <a:schemeClr val="tx1"/>
                </a:solidFill>
              </a:rPr>
              <a:t>Boston Police formed the Boston Social club in 1906 try to solve the issues of low pay and long hours</a:t>
            </a:r>
          </a:p>
          <a:p>
            <a:pPr marL="457200" indent="-457200" algn="l">
              <a:buFont typeface="Arial" panose="020B0604020202020204" pitchFamily="34" charset="0"/>
              <a:buChar char="•"/>
            </a:pPr>
            <a:r>
              <a:rPr lang="en-US" dirty="0" smtClean="0">
                <a:solidFill>
                  <a:schemeClr val="tx1"/>
                </a:solidFill>
              </a:rPr>
              <a:t>Boston management was “sympathetic” but did not agree to the requests</a:t>
            </a:r>
          </a:p>
          <a:p>
            <a:pPr marL="457200" indent="-457200" algn="l">
              <a:buFont typeface="Arial" panose="020B0604020202020204" pitchFamily="34" charset="0"/>
              <a:buChar char="•"/>
            </a:pPr>
            <a:r>
              <a:rPr lang="en-US" dirty="0" smtClean="0">
                <a:solidFill>
                  <a:schemeClr val="tx1"/>
                </a:solidFill>
              </a:rPr>
              <a:t>In June 1919, Boston was one of many cities where the police organized into a union under the AFL.  </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42</a:t>
            </a:fld>
            <a:endParaRPr lang="en-US" dirty="0"/>
          </a:p>
        </p:txBody>
      </p:sp>
    </p:spTree>
    <p:extLst>
      <p:ext uri="{BB962C8B-B14F-4D97-AF65-F5344CB8AC3E}">
        <p14:creationId xmlns:p14="http://schemas.microsoft.com/office/powerpoint/2010/main" val="42426680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lstStyle/>
          <a:p>
            <a:r>
              <a:rPr lang="en-US" dirty="0"/>
              <a:t>1919 Boston Police Strike</a:t>
            </a:r>
          </a:p>
        </p:txBody>
      </p:sp>
      <p:sp>
        <p:nvSpPr>
          <p:cNvPr id="6" name="Subtitle 5"/>
          <p:cNvSpPr>
            <a:spLocks noGrp="1"/>
          </p:cNvSpPr>
          <p:nvPr>
            <p:ph type="subTitle" idx="1"/>
          </p:nvPr>
        </p:nvSpPr>
        <p:spPr>
          <a:xfrm>
            <a:off x="762000" y="2133600"/>
            <a:ext cx="7620000" cy="4114800"/>
          </a:xfrm>
        </p:spPr>
        <p:txBody>
          <a:bodyPr>
            <a:normAutofit fontScale="92500" lnSpcReduction="20000"/>
          </a:bodyPr>
          <a:lstStyle/>
          <a:p>
            <a:pPr marL="457200" indent="-457200" algn="l">
              <a:buFont typeface="Arial" panose="020B0604020202020204" pitchFamily="34" charset="0"/>
              <a:buChar char="•"/>
            </a:pPr>
            <a:r>
              <a:rPr lang="en-US" dirty="0" smtClean="0">
                <a:solidFill>
                  <a:schemeClr val="tx1"/>
                </a:solidFill>
              </a:rPr>
              <a:t>Boston leaders proposed a compromise where the city would recognize a non AFL affiliated union that rejected the right to strike, but Governor Coolidge rejected that compromise. </a:t>
            </a:r>
          </a:p>
          <a:p>
            <a:pPr marL="457200" indent="-457200" algn="l">
              <a:buFont typeface="Arial" panose="020B0604020202020204" pitchFamily="34" charset="0"/>
              <a:buChar char="•"/>
            </a:pPr>
            <a:r>
              <a:rPr lang="en-US" dirty="0" smtClean="0">
                <a:solidFill>
                  <a:schemeClr val="tx1"/>
                </a:solidFill>
              </a:rPr>
              <a:t>With this, the police voted 1134 to 2 to go on strike, and the strike started on September 9</a:t>
            </a:r>
          </a:p>
          <a:p>
            <a:pPr marL="457200" indent="-457200" algn="l">
              <a:buFont typeface="Arial" panose="020B0604020202020204" pitchFamily="34" charset="0"/>
              <a:buChar char="•"/>
            </a:pPr>
            <a:r>
              <a:rPr lang="en-US" dirty="0" smtClean="0">
                <a:solidFill>
                  <a:schemeClr val="tx1"/>
                </a:solidFill>
              </a:rPr>
              <a:t>Without police in the city, violence broke out.  </a:t>
            </a:r>
          </a:p>
        </p:txBody>
      </p:sp>
      <p:sp>
        <p:nvSpPr>
          <p:cNvPr id="2" name="Slide Number Placeholder 1"/>
          <p:cNvSpPr>
            <a:spLocks noGrp="1"/>
          </p:cNvSpPr>
          <p:nvPr>
            <p:ph type="sldNum" sz="quarter" idx="12"/>
          </p:nvPr>
        </p:nvSpPr>
        <p:spPr/>
        <p:txBody>
          <a:bodyPr/>
          <a:lstStyle/>
          <a:p>
            <a:fld id="{F68754E9-9C4B-422C-AC90-F1C61A9AE5BB}" type="slidenum">
              <a:rPr lang="en-US" smtClean="0"/>
              <a:t>43</a:t>
            </a:fld>
            <a:endParaRPr lang="en-US" dirty="0"/>
          </a:p>
        </p:txBody>
      </p:sp>
    </p:spTree>
    <p:extLst>
      <p:ext uri="{BB962C8B-B14F-4D97-AF65-F5344CB8AC3E}">
        <p14:creationId xmlns:p14="http://schemas.microsoft.com/office/powerpoint/2010/main" val="19417285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lstStyle/>
          <a:p>
            <a:r>
              <a:rPr lang="en-US" dirty="0"/>
              <a:t>1919 Boston Police Strike</a:t>
            </a:r>
          </a:p>
        </p:txBody>
      </p:sp>
      <p:sp>
        <p:nvSpPr>
          <p:cNvPr id="6" name="Subtitle 5"/>
          <p:cNvSpPr>
            <a:spLocks noGrp="1"/>
          </p:cNvSpPr>
          <p:nvPr>
            <p:ph type="subTitle" idx="1"/>
          </p:nvPr>
        </p:nvSpPr>
        <p:spPr>
          <a:xfrm>
            <a:off x="762000" y="2133600"/>
            <a:ext cx="7620000" cy="4114800"/>
          </a:xfrm>
        </p:spPr>
        <p:txBody>
          <a:bodyPr>
            <a:normAutofit/>
          </a:bodyPr>
          <a:lstStyle/>
          <a:p>
            <a:pPr marL="457200" indent="-457200" algn="l">
              <a:buFont typeface="Arial" panose="020B0604020202020204" pitchFamily="34" charset="0"/>
              <a:buChar char="•"/>
            </a:pPr>
            <a:r>
              <a:rPr lang="en-US" dirty="0">
                <a:solidFill>
                  <a:schemeClr val="tx1"/>
                </a:solidFill>
              </a:rPr>
              <a:t>Governor Coolidge first called out the National Guard, then fired all the strikers and </a:t>
            </a:r>
            <a:r>
              <a:rPr lang="en-US" dirty="0" smtClean="0">
                <a:solidFill>
                  <a:schemeClr val="tx1"/>
                </a:solidFill>
              </a:rPr>
              <a:t>then hired replacements</a:t>
            </a:r>
          </a:p>
          <a:p>
            <a:pPr marL="457200" indent="-457200" algn="l">
              <a:buFont typeface="Arial" panose="020B0604020202020204" pitchFamily="34" charset="0"/>
              <a:buChar char="•"/>
            </a:pPr>
            <a:r>
              <a:rPr lang="en-US" dirty="0" smtClean="0">
                <a:solidFill>
                  <a:schemeClr val="tx1"/>
                </a:solidFill>
              </a:rPr>
              <a:t>Ironically, the newly hired men got increased pay and benefits.  </a:t>
            </a:r>
          </a:p>
        </p:txBody>
      </p:sp>
      <p:sp>
        <p:nvSpPr>
          <p:cNvPr id="2" name="Slide Number Placeholder 1"/>
          <p:cNvSpPr>
            <a:spLocks noGrp="1"/>
          </p:cNvSpPr>
          <p:nvPr>
            <p:ph type="sldNum" sz="quarter" idx="12"/>
          </p:nvPr>
        </p:nvSpPr>
        <p:spPr/>
        <p:txBody>
          <a:bodyPr/>
          <a:lstStyle/>
          <a:p>
            <a:fld id="{F68754E9-9C4B-422C-AC90-F1C61A9AE5BB}" type="slidenum">
              <a:rPr lang="en-US" smtClean="0"/>
              <a:t>44</a:t>
            </a:fld>
            <a:endParaRPr lang="en-US" dirty="0"/>
          </a:p>
        </p:txBody>
      </p:sp>
    </p:spTree>
    <p:extLst>
      <p:ext uri="{BB962C8B-B14F-4D97-AF65-F5344CB8AC3E}">
        <p14:creationId xmlns:p14="http://schemas.microsoft.com/office/powerpoint/2010/main" val="42012418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28600"/>
            <a:ext cx="3008313" cy="1162050"/>
          </a:xfrm>
        </p:spPr>
        <p:txBody>
          <a:bodyPr/>
          <a:lstStyle/>
          <a:p>
            <a:r>
              <a:rPr lang="en-US" dirty="0"/>
              <a:t>1919 Boston Police Strike</a:t>
            </a: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86200" y="1524000"/>
            <a:ext cx="4871140" cy="2959894"/>
          </a:xfrm>
        </p:spPr>
      </p:pic>
      <p:sp>
        <p:nvSpPr>
          <p:cNvPr id="2" name="Text Placeholder 1"/>
          <p:cNvSpPr>
            <a:spLocks noGrp="1"/>
          </p:cNvSpPr>
          <p:nvPr>
            <p:ph type="body" sz="half" idx="2"/>
          </p:nvPr>
        </p:nvSpPr>
        <p:spPr>
          <a:xfrm>
            <a:off x="457200" y="1447800"/>
            <a:ext cx="3276600" cy="4678363"/>
          </a:xfrm>
        </p:spPr>
        <p:txBody>
          <a:bodyPr>
            <a:noAutofit/>
          </a:bodyPr>
          <a:lstStyle/>
          <a:p>
            <a:pPr marL="285750" indent="-285750">
              <a:buFont typeface="Arial" panose="020B0604020202020204" pitchFamily="34" charset="0"/>
              <a:buChar char="•"/>
            </a:pPr>
            <a:r>
              <a:rPr lang="en-US" sz="2000" dirty="0" smtClean="0"/>
              <a:t>Coolidge became famous for his quote: “There </a:t>
            </a:r>
            <a:r>
              <a:rPr lang="en-US" sz="2000" dirty="0"/>
              <a:t>is no right to strike against the public safety by anybody, anywhere, anytime,” </a:t>
            </a:r>
          </a:p>
          <a:p>
            <a:pPr marL="285750" indent="-285750">
              <a:buFont typeface="Arial" panose="020B0604020202020204" pitchFamily="34" charset="0"/>
              <a:buChar char="•"/>
            </a:pPr>
            <a:r>
              <a:rPr lang="en-US" sz="2000" dirty="0" smtClean="0"/>
              <a:t>Within 18 months he was Vice President, and within 4 years he was President.  </a:t>
            </a:r>
          </a:p>
          <a:p>
            <a:pPr marL="285750" indent="-285750">
              <a:buFont typeface="Arial" panose="020B0604020202020204" pitchFamily="34" charset="0"/>
              <a:buChar char="•"/>
            </a:pPr>
            <a:r>
              <a:rPr lang="en-US" sz="2000" dirty="0" smtClean="0"/>
              <a:t>The failure of the Boston strike cast a impediment over future municipal unionization in general and strikes in particular  </a:t>
            </a:r>
            <a:endParaRPr lang="en-US" sz="2000" dirty="0"/>
          </a:p>
        </p:txBody>
      </p:sp>
      <p:sp>
        <p:nvSpPr>
          <p:cNvPr id="4" name="Slide Number Placeholder 3"/>
          <p:cNvSpPr>
            <a:spLocks noGrp="1"/>
          </p:cNvSpPr>
          <p:nvPr>
            <p:ph type="sldNum" sz="quarter" idx="12"/>
          </p:nvPr>
        </p:nvSpPr>
        <p:spPr/>
        <p:txBody>
          <a:bodyPr/>
          <a:lstStyle/>
          <a:p>
            <a:fld id="{F68754E9-9C4B-422C-AC90-F1C61A9AE5BB}" type="slidenum">
              <a:rPr lang="en-US" smtClean="0"/>
              <a:t>45</a:t>
            </a:fld>
            <a:endParaRPr lang="en-US" dirty="0"/>
          </a:p>
        </p:txBody>
      </p:sp>
    </p:spTree>
    <p:extLst>
      <p:ext uri="{BB962C8B-B14F-4D97-AF65-F5344CB8AC3E}">
        <p14:creationId xmlns:p14="http://schemas.microsoft.com/office/powerpoint/2010/main" val="23923056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lstStyle/>
          <a:p>
            <a:r>
              <a:rPr lang="en-US" dirty="0" smtClean="0"/>
              <a:t>Current Police Organizations </a:t>
            </a:r>
            <a:endParaRPr lang="en-US" dirty="0"/>
          </a:p>
        </p:txBody>
      </p:sp>
      <p:sp>
        <p:nvSpPr>
          <p:cNvPr id="6" name="Subtitle 5"/>
          <p:cNvSpPr>
            <a:spLocks noGrp="1"/>
          </p:cNvSpPr>
          <p:nvPr>
            <p:ph type="subTitle" idx="1"/>
          </p:nvPr>
        </p:nvSpPr>
        <p:spPr>
          <a:xfrm>
            <a:off x="762000" y="2133600"/>
            <a:ext cx="7620000" cy="4114800"/>
          </a:xfrm>
        </p:spPr>
        <p:txBody>
          <a:bodyPr>
            <a:normAutofit/>
          </a:bodyPr>
          <a:lstStyle/>
          <a:p>
            <a:pPr marL="457200" indent="-457200" algn="l">
              <a:buFont typeface="Arial" panose="020B0604020202020204" pitchFamily="34" charset="0"/>
              <a:buChar char="•"/>
            </a:pPr>
            <a:r>
              <a:rPr lang="en-US" dirty="0" smtClean="0">
                <a:solidFill>
                  <a:schemeClr val="tx1"/>
                </a:solidFill>
              </a:rPr>
              <a:t>FOP – Fraternal Order of Police </a:t>
            </a:r>
          </a:p>
          <a:p>
            <a:pPr marL="457200" indent="-457200" algn="l">
              <a:buFont typeface="Arial" panose="020B0604020202020204" pitchFamily="34" charset="0"/>
              <a:buChar char="•"/>
            </a:pPr>
            <a:r>
              <a:rPr lang="en-US" dirty="0" smtClean="0">
                <a:solidFill>
                  <a:schemeClr val="tx1"/>
                </a:solidFill>
              </a:rPr>
              <a:t>PBA – Patrolmen’s (sometimes Policemen’s) Benevolent Association</a:t>
            </a:r>
          </a:p>
          <a:p>
            <a:pPr marL="457200" indent="-457200" algn="l">
              <a:buFont typeface="Arial" panose="020B0604020202020204" pitchFamily="34" charset="0"/>
              <a:buChar char="•"/>
            </a:pPr>
            <a:r>
              <a:rPr lang="en-US" dirty="0" smtClean="0">
                <a:solidFill>
                  <a:schemeClr val="tx1"/>
                </a:solidFill>
              </a:rPr>
              <a:t>IUPA – International Union of Police Associations (AFL-CIO recognized union) </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46</a:t>
            </a:fld>
            <a:endParaRPr lang="en-US" dirty="0"/>
          </a:p>
        </p:txBody>
      </p:sp>
    </p:spTree>
    <p:extLst>
      <p:ext uri="{BB962C8B-B14F-4D97-AF65-F5344CB8AC3E}">
        <p14:creationId xmlns:p14="http://schemas.microsoft.com/office/powerpoint/2010/main" val="16118433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lstStyle/>
          <a:p>
            <a:r>
              <a:rPr lang="en-US" dirty="0" smtClean="0"/>
              <a:t>Current Police Organizations </a:t>
            </a:r>
            <a:endParaRPr lang="en-US" dirty="0"/>
          </a:p>
        </p:txBody>
      </p:sp>
      <p:sp>
        <p:nvSpPr>
          <p:cNvPr id="6" name="Subtitle 5"/>
          <p:cNvSpPr>
            <a:spLocks noGrp="1"/>
          </p:cNvSpPr>
          <p:nvPr>
            <p:ph type="subTitle" idx="1"/>
          </p:nvPr>
        </p:nvSpPr>
        <p:spPr>
          <a:xfrm>
            <a:off x="762000" y="2133600"/>
            <a:ext cx="7620000" cy="4114800"/>
          </a:xfrm>
        </p:spPr>
        <p:txBody>
          <a:bodyPr>
            <a:normAutofit fontScale="92500" lnSpcReduction="10000"/>
          </a:bodyPr>
          <a:lstStyle/>
          <a:p>
            <a:pPr marL="457200" indent="-457200" algn="l">
              <a:buFont typeface="Arial" panose="020B0604020202020204" pitchFamily="34" charset="0"/>
              <a:buChar char="•"/>
            </a:pPr>
            <a:r>
              <a:rPr lang="en-US" dirty="0" smtClean="0">
                <a:solidFill>
                  <a:schemeClr val="tx1"/>
                </a:solidFill>
              </a:rPr>
              <a:t>Most organizations are either legally prohibited from striking or eschew the right to strike</a:t>
            </a:r>
          </a:p>
          <a:p>
            <a:pPr marL="457200" indent="-457200" algn="l">
              <a:buFont typeface="Arial" panose="020B0604020202020204" pitchFamily="34" charset="0"/>
              <a:buChar char="•"/>
            </a:pPr>
            <a:r>
              <a:rPr lang="en-US" dirty="0" smtClean="0">
                <a:solidFill>
                  <a:schemeClr val="tx1"/>
                </a:solidFill>
              </a:rPr>
              <a:t>They, along with fire fighters, employ a media campaign that they are “different” from other municipal workers</a:t>
            </a:r>
          </a:p>
          <a:p>
            <a:pPr marL="457200" indent="-457200" algn="l">
              <a:buFont typeface="Arial" panose="020B0604020202020204" pitchFamily="34" charset="0"/>
              <a:buChar char="•"/>
            </a:pPr>
            <a:r>
              <a:rPr lang="en-US" dirty="0" smtClean="0">
                <a:solidFill>
                  <a:schemeClr val="tx1"/>
                </a:solidFill>
              </a:rPr>
              <a:t>Often more effective than striking – in Wisconsin, police and fire were exempted from most of the more onerous rules </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47</a:t>
            </a:fld>
            <a:endParaRPr lang="en-US" dirty="0"/>
          </a:p>
        </p:txBody>
      </p:sp>
    </p:spTree>
    <p:extLst>
      <p:ext uri="{BB962C8B-B14F-4D97-AF65-F5344CB8AC3E}">
        <p14:creationId xmlns:p14="http://schemas.microsoft.com/office/powerpoint/2010/main" val="17631799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lstStyle/>
          <a:p>
            <a:r>
              <a:rPr lang="en-US" dirty="0" smtClean="0"/>
              <a:t>Current Police Organizations </a:t>
            </a:r>
            <a:endParaRPr lang="en-US" dirty="0"/>
          </a:p>
        </p:txBody>
      </p:sp>
      <p:sp>
        <p:nvSpPr>
          <p:cNvPr id="6" name="Subtitle 5"/>
          <p:cNvSpPr>
            <a:spLocks noGrp="1"/>
          </p:cNvSpPr>
          <p:nvPr>
            <p:ph type="subTitle" idx="1"/>
          </p:nvPr>
        </p:nvSpPr>
        <p:spPr>
          <a:xfrm>
            <a:off x="762000" y="2133600"/>
            <a:ext cx="7620000" cy="4114800"/>
          </a:xfrm>
        </p:spPr>
        <p:txBody>
          <a:bodyPr>
            <a:normAutofit/>
          </a:bodyPr>
          <a:lstStyle/>
          <a:p>
            <a:pPr algn="l"/>
            <a:r>
              <a:rPr lang="en-US" sz="4800" dirty="0" smtClean="0">
                <a:solidFill>
                  <a:schemeClr val="tx1"/>
                </a:solidFill>
              </a:rPr>
              <a:t>Unlike most unions, non bargaining unit employees (what are they?) are allowed to form their own organizations.  </a:t>
            </a:r>
          </a:p>
          <a:p>
            <a:pPr marL="457200" indent="-457200" algn="l">
              <a:buFont typeface="Arial" panose="020B0604020202020204" pitchFamily="34" charset="0"/>
              <a:buChar char="•"/>
            </a:pPr>
            <a:endParaRPr lang="en-US" dirty="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48</a:t>
            </a:fld>
            <a:endParaRPr lang="en-US" dirty="0"/>
          </a:p>
        </p:txBody>
      </p:sp>
    </p:spTree>
    <p:extLst>
      <p:ext uri="{BB962C8B-B14F-4D97-AF65-F5344CB8AC3E}">
        <p14:creationId xmlns:p14="http://schemas.microsoft.com/office/powerpoint/2010/main" val="3258567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lstStyle/>
          <a:p>
            <a:r>
              <a:rPr lang="en-US" dirty="0" smtClean="0"/>
              <a:t>Current Police Organizations </a:t>
            </a:r>
            <a:endParaRPr lang="en-US" dirty="0"/>
          </a:p>
        </p:txBody>
      </p:sp>
      <p:sp>
        <p:nvSpPr>
          <p:cNvPr id="6" name="Subtitle 5"/>
          <p:cNvSpPr>
            <a:spLocks noGrp="1"/>
          </p:cNvSpPr>
          <p:nvPr>
            <p:ph type="subTitle" idx="1"/>
          </p:nvPr>
        </p:nvSpPr>
        <p:spPr>
          <a:xfrm>
            <a:off x="762000" y="2133600"/>
            <a:ext cx="7620000" cy="4114800"/>
          </a:xfrm>
        </p:spPr>
        <p:txBody>
          <a:bodyPr>
            <a:normAutofit/>
          </a:bodyPr>
          <a:lstStyle/>
          <a:p>
            <a:pPr marL="457200" indent="-457200" algn="l">
              <a:buFont typeface="Arial" panose="020B0604020202020204" pitchFamily="34" charset="0"/>
              <a:buChar char="•"/>
            </a:pPr>
            <a:r>
              <a:rPr lang="en-US" dirty="0" smtClean="0">
                <a:solidFill>
                  <a:schemeClr val="tx1"/>
                </a:solidFill>
              </a:rPr>
              <a:t>In New York, for example, there is </a:t>
            </a:r>
          </a:p>
          <a:p>
            <a:pPr marL="914400" lvl="1" indent="-457200" algn="l">
              <a:buFont typeface="Wingdings" panose="05000000000000000000" pitchFamily="2" charset="2"/>
              <a:buChar char="Ø"/>
            </a:pPr>
            <a:r>
              <a:rPr lang="en-US" sz="3200" dirty="0" smtClean="0">
                <a:solidFill>
                  <a:schemeClr val="tx1"/>
                </a:solidFill>
              </a:rPr>
              <a:t>Patrolmen’s Benevolent Association</a:t>
            </a:r>
          </a:p>
          <a:p>
            <a:pPr marL="914400" lvl="1" indent="-457200" algn="l">
              <a:buFont typeface="Wingdings" panose="05000000000000000000" pitchFamily="2" charset="2"/>
              <a:buChar char="Ø"/>
            </a:pPr>
            <a:r>
              <a:rPr lang="en-US" sz="3200" dirty="0" smtClean="0">
                <a:solidFill>
                  <a:schemeClr val="tx1"/>
                </a:solidFill>
              </a:rPr>
              <a:t>Detectives’ Endowment Association</a:t>
            </a:r>
          </a:p>
          <a:p>
            <a:pPr marL="914400" lvl="1" indent="-457200" algn="l">
              <a:buFont typeface="Wingdings" panose="05000000000000000000" pitchFamily="2" charset="2"/>
              <a:buChar char="Ø"/>
            </a:pPr>
            <a:r>
              <a:rPr lang="en-US" sz="3200" dirty="0" smtClean="0">
                <a:solidFill>
                  <a:schemeClr val="tx1"/>
                </a:solidFill>
              </a:rPr>
              <a:t>Sergeants’ Benevolent Association</a:t>
            </a:r>
          </a:p>
          <a:p>
            <a:pPr marL="914400" lvl="1" indent="-457200" algn="l">
              <a:buFont typeface="Wingdings" panose="05000000000000000000" pitchFamily="2" charset="2"/>
              <a:buChar char="Ø"/>
            </a:pPr>
            <a:r>
              <a:rPr lang="en-US" sz="3200" dirty="0" smtClean="0">
                <a:solidFill>
                  <a:schemeClr val="tx1"/>
                </a:solidFill>
              </a:rPr>
              <a:t>Lieutenants’ Benevolent Association</a:t>
            </a:r>
          </a:p>
          <a:p>
            <a:pPr marL="914400" lvl="1" indent="-457200" algn="l">
              <a:buFont typeface="Wingdings" panose="05000000000000000000" pitchFamily="2" charset="2"/>
              <a:buChar char="Ø"/>
            </a:pPr>
            <a:r>
              <a:rPr lang="en-US" sz="3200" dirty="0" smtClean="0">
                <a:solidFill>
                  <a:schemeClr val="tx1"/>
                </a:solidFill>
              </a:rPr>
              <a:t>Captains’ Endowment Association</a:t>
            </a:r>
          </a:p>
          <a:p>
            <a:pPr marL="457200" indent="-457200" algn="l">
              <a:buFont typeface="Arial" panose="020B0604020202020204" pitchFamily="34" charset="0"/>
              <a:buChar char="•"/>
            </a:pPr>
            <a:endParaRPr lang="en-US" dirty="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49</a:t>
            </a:fld>
            <a:endParaRPr lang="en-US" dirty="0"/>
          </a:p>
        </p:txBody>
      </p:sp>
    </p:spTree>
    <p:extLst>
      <p:ext uri="{BB962C8B-B14F-4D97-AF65-F5344CB8AC3E}">
        <p14:creationId xmlns:p14="http://schemas.microsoft.com/office/powerpoint/2010/main" val="1582012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Early Federal Employment </a:t>
            </a:r>
            <a:endParaRPr lang="en-US" sz="2400" dirty="0"/>
          </a:p>
        </p:txBody>
      </p:sp>
      <p:sp>
        <p:nvSpPr>
          <p:cNvPr id="4" name="Text Placeholder 3"/>
          <p:cNvSpPr>
            <a:spLocks noGrp="1"/>
          </p:cNvSpPr>
          <p:nvPr>
            <p:ph type="body" sz="half" idx="2"/>
          </p:nvPr>
        </p:nvSpPr>
        <p:spPr/>
        <p:txBody>
          <a:bodyPr>
            <a:noAutofit/>
          </a:bodyPr>
          <a:lstStyle/>
          <a:p>
            <a:pPr marL="285750" indent="-285750">
              <a:buFont typeface="Arial" panose="020B0604020202020204" pitchFamily="34" charset="0"/>
              <a:buChar char="•"/>
            </a:pPr>
            <a:r>
              <a:rPr lang="en-US" sz="2000" dirty="0" smtClean="0"/>
              <a:t>The 1883 Pendleton Act established that federal positions should be filled by merit </a:t>
            </a:r>
          </a:p>
          <a:p>
            <a:pPr marL="285750" indent="-285750">
              <a:buFont typeface="Arial" panose="020B0604020202020204" pitchFamily="34" charset="0"/>
              <a:buChar char="•"/>
            </a:pPr>
            <a:r>
              <a:rPr lang="en-US" sz="2000" dirty="0" smtClean="0"/>
              <a:t>Initially, few positions fell under this act, as politicians did not want to give up patronage</a:t>
            </a:r>
          </a:p>
          <a:p>
            <a:pPr marL="285750" indent="-285750">
              <a:buFont typeface="Arial" panose="020B0604020202020204" pitchFamily="34" charset="0"/>
              <a:buChar char="•"/>
            </a:pPr>
            <a:r>
              <a:rPr lang="en-US" sz="2000" dirty="0" smtClean="0"/>
              <a:t>It took an early Civil Service Commissioner, Teddy Roosevelt, to expand the reach of the Act </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9200" y="1828800"/>
            <a:ext cx="2978686" cy="3290094"/>
          </a:xfrm>
        </p:spPr>
      </p:pic>
      <p:sp>
        <p:nvSpPr>
          <p:cNvPr id="3" name="Slide Number Placeholder 2"/>
          <p:cNvSpPr>
            <a:spLocks noGrp="1"/>
          </p:cNvSpPr>
          <p:nvPr>
            <p:ph type="sldNum" sz="quarter" idx="12"/>
          </p:nvPr>
        </p:nvSpPr>
        <p:spPr/>
        <p:txBody>
          <a:bodyPr/>
          <a:lstStyle/>
          <a:p>
            <a:fld id="{F68754E9-9C4B-422C-AC90-F1C61A9AE5BB}" type="slidenum">
              <a:rPr lang="en-US" smtClean="0"/>
              <a:t>5</a:t>
            </a:fld>
            <a:endParaRPr lang="en-US" dirty="0"/>
          </a:p>
        </p:txBody>
      </p:sp>
    </p:spTree>
    <p:extLst>
      <p:ext uri="{BB962C8B-B14F-4D97-AF65-F5344CB8AC3E}">
        <p14:creationId xmlns:p14="http://schemas.microsoft.com/office/powerpoint/2010/main" val="40523606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lstStyle/>
          <a:p>
            <a:r>
              <a:rPr lang="en-US" dirty="0" smtClean="0"/>
              <a:t>Current Police Organizations </a:t>
            </a:r>
            <a:endParaRPr lang="en-US" dirty="0"/>
          </a:p>
        </p:txBody>
      </p:sp>
      <p:sp>
        <p:nvSpPr>
          <p:cNvPr id="6" name="Subtitle 5"/>
          <p:cNvSpPr>
            <a:spLocks noGrp="1"/>
          </p:cNvSpPr>
          <p:nvPr>
            <p:ph type="subTitle" idx="1"/>
          </p:nvPr>
        </p:nvSpPr>
        <p:spPr>
          <a:xfrm>
            <a:off x="762000" y="2133600"/>
            <a:ext cx="7620000" cy="4114800"/>
          </a:xfrm>
        </p:spPr>
        <p:txBody>
          <a:bodyPr>
            <a:normAutofit/>
          </a:bodyPr>
          <a:lstStyle/>
          <a:p>
            <a:pPr marL="457200" indent="-457200" algn="l">
              <a:buFont typeface="Arial" panose="020B0604020202020204" pitchFamily="34" charset="0"/>
              <a:buChar char="•"/>
            </a:pPr>
            <a:r>
              <a:rPr lang="en-US" dirty="0" smtClean="0">
                <a:solidFill>
                  <a:schemeClr val="tx1"/>
                </a:solidFill>
              </a:rPr>
              <a:t>Police unions</a:t>
            </a:r>
          </a:p>
          <a:p>
            <a:pPr marL="457200" indent="-457200" algn="l">
              <a:buFont typeface="Wingdings" panose="05000000000000000000" pitchFamily="2" charset="2"/>
              <a:buChar char="Ø"/>
            </a:pPr>
            <a:r>
              <a:rPr lang="en-US" sz="3200" dirty="0" smtClean="0">
                <a:solidFill>
                  <a:schemeClr val="tx1"/>
                </a:solidFill>
              </a:rPr>
              <a:t>Bargain for pay and benefits</a:t>
            </a:r>
          </a:p>
          <a:p>
            <a:pPr marL="457200" indent="-457200" algn="l">
              <a:buFont typeface="Wingdings" panose="05000000000000000000" pitchFamily="2" charset="2"/>
              <a:buChar char="Ø"/>
            </a:pPr>
            <a:r>
              <a:rPr lang="en-US" dirty="0" smtClean="0">
                <a:solidFill>
                  <a:schemeClr val="tx1"/>
                </a:solidFill>
              </a:rPr>
              <a:t>Provide assistance for officers facing discipline (call my delegate)</a:t>
            </a:r>
          </a:p>
          <a:p>
            <a:pPr marL="457200" indent="-457200" algn="l">
              <a:buFont typeface="Wingdings" panose="05000000000000000000" pitchFamily="2" charset="2"/>
              <a:buChar char="Ø"/>
            </a:pPr>
            <a:r>
              <a:rPr lang="en-US" sz="3200" dirty="0" smtClean="0">
                <a:solidFill>
                  <a:schemeClr val="tx1"/>
                </a:solidFill>
              </a:rPr>
              <a:t>Lobby for laws and regulations perceived to be in the interest of police officers</a:t>
            </a:r>
          </a:p>
          <a:p>
            <a:pPr marL="457200" indent="-457200" algn="l">
              <a:buFont typeface="Wingdings" panose="05000000000000000000" pitchFamily="2" charset="2"/>
              <a:buChar char="Ø"/>
            </a:pPr>
            <a:endParaRPr lang="en-US" dirty="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50</a:t>
            </a:fld>
            <a:endParaRPr lang="en-US" dirty="0"/>
          </a:p>
        </p:txBody>
      </p:sp>
    </p:spTree>
    <p:extLst>
      <p:ext uri="{BB962C8B-B14F-4D97-AF65-F5344CB8AC3E}">
        <p14:creationId xmlns:p14="http://schemas.microsoft.com/office/powerpoint/2010/main" val="41160477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smtClean="0"/>
              <a:t>Fire Fighters Unions</a:t>
            </a:r>
            <a:endParaRPr lang="en-US" sz="3200" dirty="0"/>
          </a:p>
        </p:txBody>
      </p:sp>
      <p:sp>
        <p:nvSpPr>
          <p:cNvPr id="2" name="Text Placeholder 1"/>
          <p:cNvSpPr>
            <a:spLocks noGrp="1"/>
          </p:cNvSpPr>
          <p:nvPr>
            <p:ph type="body" sz="half" idx="2"/>
          </p:nvPr>
        </p:nvSpPr>
        <p:spPr/>
        <p:txBody>
          <a:bodyPr>
            <a:normAutofit/>
          </a:bodyPr>
          <a:lstStyle/>
          <a:p>
            <a:pPr marL="285750" indent="-285750">
              <a:buFont typeface="Arial" panose="020B0604020202020204" pitchFamily="34" charset="0"/>
              <a:buChar char="•"/>
            </a:pPr>
            <a:r>
              <a:rPr lang="en-US" sz="2200" dirty="0" smtClean="0"/>
              <a:t>Principal union is the International Association of Firefighters (IAFF)</a:t>
            </a:r>
          </a:p>
          <a:p>
            <a:pPr marL="285750" indent="-285750">
              <a:buFont typeface="Arial" panose="020B0604020202020204" pitchFamily="34" charset="0"/>
              <a:buChar char="•"/>
            </a:pPr>
            <a:r>
              <a:rPr lang="en-US" sz="2200" dirty="0" smtClean="0"/>
              <a:t>Founded in 1918, represents over 300,000 firefighters in over 3,200 affiliates </a:t>
            </a:r>
          </a:p>
          <a:p>
            <a:pPr marL="285750" indent="-285750">
              <a:buFont typeface="Arial" panose="020B0604020202020204" pitchFamily="34" charset="0"/>
              <a:buChar char="•"/>
            </a:pPr>
            <a:r>
              <a:rPr lang="en-US" sz="2200" dirty="0" smtClean="0"/>
              <a:t>Performs in a like manner as the police unions – without the right to strike </a:t>
            </a:r>
            <a:endParaRPr lang="en-US" sz="2000" dirty="0" smtClean="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050" y="1532731"/>
            <a:ext cx="3333750" cy="3333750"/>
          </a:xfrm>
        </p:spPr>
      </p:pic>
      <p:sp>
        <p:nvSpPr>
          <p:cNvPr id="3" name="Slide Number Placeholder 2"/>
          <p:cNvSpPr>
            <a:spLocks noGrp="1"/>
          </p:cNvSpPr>
          <p:nvPr>
            <p:ph type="sldNum" sz="quarter" idx="12"/>
          </p:nvPr>
        </p:nvSpPr>
        <p:spPr/>
        <p:txBody>
          <a:bodyPr/>
          <a:lstStyle/>
          <a:p>
            <a:fld id="{F68754E9-9C4B-422C-AC90-F1C61A9AE5BB}" type="slidenum">
              <a:rPr lang="en-US" smtClean="0"/>
              <a:t>51</a:t>
            </a:fld>
            <a:endParaRPr lang="en-US" dirty="0"/>
          </a:p>
        </p:txBody>
      </p:sp>
    </p:spTree>
    <p:extLst>
      <p:ext uri="{BB962C8B-B14F-4D97-AF65-F5344CB8AC3E}">
        <p14:creationId xmlns:p14="http://schemas.microsoft.com/office/powerpoint/2010/main" val="39126763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Fire Fighters Unions </a:t>
            </a:r>
            <a:endParaRPr lang="en-US" dirty="0"/>
          </a:p>
        </p:txBody>
      </p:sp>
      <p:sp>
        <p:nvSpPr>
          <p:cNvPr id="6" name="Subtitle 5"/>
          <p:cNvSpPr>
            <a:spLocks noGrp="1"/>
          </p:cNvSpPr>
          <p:nvPr>
            <p:ph type="subTitle" idx="1"/>
          </p:nvPr>
        </p:nvSpPr>
        <p:spPr>
          <a:xfrm>
            <a:off x="762000" y="2133600"/>
            <a:ext cx="7620000" cy="4114800"/>
          </a:xfrm>
        </p:spPr>
        <p:txBody>
          <a:bodyPr>
            <a:noAutofit/>
          </a:bodyPr>
          <a:lstStyle/>
          <a:p>
            <a:pPr marL="457200" indent="-457200" algn="l">
              <a:buFont typeface="Arial" panose="020B0604020202020204" pitchFamily="34" charset="0"/>
              <a:buChar char="•"/>
            </a:pPr>
            <a:r>
              <a:rPr lang="en-US" sz="2200" dirty="0" smtClean="0">
                <a:solidFill>
                  <a:schemeClr val="tx1"/>
                </a:solidFill>
              </a:rPr>
              <a:t>Like the police, both firefighters and officers can belong to a union</a:t>
            </a:r>
          </a:p>
          <a:p>
            <a:pPr marL="457200" indent="-457200" algn="l">
              <a:buFont typeface="Arial" panose="020B0604020202020204" pitchFamily="34" charset="0"/>
              <a:buChar char="•"/>
            </a:pPr>
            <a:r>
              <a:rPr lang="en-US" sz="2200" dirty="0" smtClean="0">
                <a:solidFill>
                  <a:schemeClr val="tx1"/>
                </a:solidFill>
              </a:rPr>
              <a:t>Personal example:</a:t>
            </a:r>
          </a:p>
          <a:p>
            <a:pPr marL="914400" lvl="1" indent="-457200" algn="l">
              <a:buFont typeface="Wingdings" panose="05000000000000000000" pitchFamily="2" charset="2"/>
              <a:buChar char="Ø"/>
            </a:pPr>
            <a:r>
              <a:rPr lang="en-US" sz="2200" dirty="0" smtClean="0">
                <a:solidFill>
                  <a:schemeClr val="tx1"/>
                </a:solidFill>
              </a:rPr>
              <a:t>After World War II, my father joined the FDNY and became a member of the UFA (Uniformed Firemen’s Association – well, it was 1947!)</a:t>
            </a:r>
          </a:p>
          <a:p>
            <a:pPr marL="914400" lvl="1" indent="-457200" algn="l">
              <a:buFont typeface="Wingdings" panose="05000000000000000000" pitchFamily="2" charset="2"/>
              <a:buChar char="Ø"/>
            </a:pPr>
            <a:r>
              <a:rPr lang="en-US" sz="2200" dirty="0" smtClean="0">
                <a:solidFill>
                  <a:schemeClr val="tx1"/>
                </a:solidFill>
              </a:rPr>
              <a:t>In 1959, he was promoted to Lieutenant and became a member of the UFOA – Uniformed Fire Officers Association.</a:t>
            </a:r>
          </a:p>
          <a:p>
            <a:pPr marL="914400" lvl="1" indent="-457200" algn="l">
              <a:buFont typeface="Wingdings" panose="05000000000000000000" pitchFamily="2" charset="2"/>
              <a:buChar char="Ø"/>
            </a:pPr>
            <a:r>
              <a:rPr lang="en-US" sz="2200" dirty="0" smtClean="0">
                <a:solidFill>
                  <a:schemeClr val="tx1"/>
                </a:solidFill>
              </a:rPr>
              <a:t>Remained a member through promotions to Captain and Battalion Chief </a:t>
            </a:r>
          </a:p>
        </p:txBody>
      </p:sp>
      <p:sp>
        <p:nvSpPr>
          <p:cNvPr id="2" name="Slide Number Placeholder 1"/>
          <p:cNvSpPr>
            <a:spLocks noGrp="1"/>
          </p:cNvSpPr>
          <p:nvPr>
            <p:ph type="sldNum" sz="quarter" idx="12"/>
          </p:nvPr>
        </p:nvSpPr>
        <p:spPr/>
        <p:txBody>
          <a:bodyPr/>
          <a:lstStyle/>
          <a:p>
            <a:fld id="{F68754E9-9C4B-422C-AC90-F1C61A9AE5BB}" type="slidenum">
              <a:rPr lang="en-US" smtClean="0"/>
              <a:t>52</a:t>
            </a:fld>
            <a:endParaRPr lang="en-US" dirty="0"/>
          </a:p>
        </p:txBody>
      </p:sp>
    </p:spTree>
    <p:extLst>
      <p:ext uri="{BB962C8B-B14F-4D97-AF65-F5344CB8AC3E}">
        <p14:creationId xmlns:p14="http://schemas.microsoft.com/office/powerpoint/2010/main" val="40848487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Teacher Unions – NEA </a:t>
            </a:r>
            <a:endParaRPr lang="en-US" dirty="0"/>
          </a:p>
        </p:txBody>
      </p:sp>
      <p:sp>
        <p:nvSpPr>
          <p:cNvPr id="2" name="Text Placeholder 1"/>
          <p:cNvSpPr>
            <a:spLocks noGrp="1"/>
          </p:cNvSpPr>
          <p:nvPr>
            <p:ph type="body" sz="half" idx="2"/>
          </p:nvPr>
        </p:nvSpPr>
        <p:spPr/>
        <p:txBody>
          <a:bodyPr>
            <a:normAutofit/>
          </a:bodyPr>
          <a:lstStyle/>
          <a:p>
            <a:pPr marL="342900" indent="-342900">
              <a:buFont typeface="Arial" panose="020B0604020202020204" pitchFamily="34" charset="0"/>
              <a:buChar char="•"/>
            </a:pPr>
            <a:r>
              <a:rPr lang="en-US" sz="2200" dirty="0" smtClean="0"/>
              <a:t>There are two major teacher unions – the NEA and the AFT</a:t>
            </a:r>
            <a:endParaRPr lang="en-US" sz="2200" dirty="0"/>
          </a:p>
          <a:p>
            <a:pPr marL="342900" indent="-342900">
              <a:buFont typeface="Arial" panose="020B0604020202020204" pitchFamily="34" charset="0"/>
              <a:buChar char="•"/>
            </a:pPr>
            <a:r>
              <a:rPr lang="en-US" sz="2200" dirty="0" smtClean="0"/>
              <a:t>Currently has about 3 million members, and while thought of a teachers’ union, any school employee can join</a:t>
            </a:r>
          </a:p>
          <a:p>
            <a:pPr marL="342900" indent="-342900">
              <a:buFont typeface="Arial" panose="020B0604020202020204" pitchFamily="34" charset="0"/>
              <a:buChar char="•"/>
            </a:pPr>
            <a:r>
              <a:rPr lang="en-US" sz="2200" dirty="0" smtClean="0"/>
              <a:t>Unlike AFT, not a member of the AFL-CIO.</a:t>
            </a:r>
          </a:p>
          <a:p>
            <a:pPr marL="342900" indent="-342900">
              <a:buFont typeface="Arial" panose="020B0604020202020204" pitchFamily="34" charset="0"/>
              <a:buChar char="•"/>
            </a:pPr>
            <a:endParaRPr lang="en-US" sz="20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62400" y="1524000"/>
            <a:ext cx="4660253" cy="3399243"/>
          </a:xfrm>
        </p:spPr>
      </p:pic>
      <p:sp>
        <p:nvSpPr>
          <p:cNvPr id="3" name="Slide Number Placeholder 2"/>
          <p:cNvSpPr>
            <a:spLocks noGrp="1"/>
          </p:cNvSpPr>
          <p:nvPr>
            <p:ph type="sldNum" sz="quarter" idx="12"/>
          </p:nvPr>
        </p:nvSpPr>
        <p:spPr/>
        <p:txBody>
          <a:bodyPr/>
          <a:lstStyle/>
          <a:p>
            <a:fld id="{F68754E9-9C4B-422C-AC90-F1C61A9AE5BB}" type="slidenum">
              <a:rPr lang="en-US" smtClean="0"/>
              <a:t>53</a:t>
            </a:fld>
            <a:endParaRPr lang="en-US" dirty="0"/>
          </a:p>
        </p:txBody>
      </p:sp>
    </p:spTree>
    <p:extLst>
      <p:ext uri="{BB962C8B-B14F-4D97-AF65-F5344CB8AC3E}">
        <p14:creationId xmlns:p14="http://schemas.microsoft.com/office/powerpoint/2010/main" val="38551893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NEA</a:t>
            </a:r>
            <a:endParaRPr lang="en-US" dirty="0"/>
          </a:p>
        </p:txBody>
      </p:sp>
      <p:sp>
        <p:nvSpPr>
          <p:cNvPr id="6" name="Subtitle 5"/>
          <p:cNvSpPr>
            <a:spLocks noGrp="1"/>
          </p:cNvSpPr>
          <p:nvPr>
            <p:ph type="subTitle" idx="1"/>
          </p:nvPr>
        </p:nvSpPr>
        <p:spPr>
          <a:xfrm>
            <a:off x="762000" y="2133600"/>
            <a:ext cx="7620000" cy="4114800"/>
          </a:xfrm>
        </p:spPr>
        <p:txBody>
          <a:bodyPr>
            <a:normAutofit/>
          </a:bodyPr>
          <a:lstStyle/>
          <a:p>
            <a:pPr marL="457200" indent="-457200" algn="l">
              <a:buFont typeface="Arial" panose="020B0604020202020204" pitchFamily="34" charset="0"/>
              <a:buChar char="•"/>
            </a:pPr>
            <a:r>
              <a:rPr lang="en-US" sz="4000" dirty="0" smtClean="0">
                <a:solidFill>
                  <a:schemeClr val="tx1"/>
                </a:solidFill>
              </a:rPr>
              <a:t>Current NEA membership is about 2.6 million</a:t>
            </a:r>
          </a:p>
          <a:p>
            <a:pPr marL="457200" indent="-457200" algn="l">
              <a:buFont typeface="Arial" panose="020B0604020202020204" pitchFamily="34" charset="0"/>
              <a:buChar char="•"/>
            </a:pPr>
            <a:r>
              <a:rPr lang="en-US" sz="4000" dirty="0" smtClean="0">
                <a:solidFill>
                  <a:schemeClr val="tx1"/>
                </a:solidFill>
              </a:rPr>
              <a:t>While many think of the NEA as a teachers’ union, all school employees can join</a:t>
            </a:r>
          </a:p>
          <a:p>
            <a:pPr algn="l"/>
            <a:r>
              <a:rPr lang="en-US" dirty="0" smtClean="0">
                <a:solidFill>
                  <a:schemeClr val="tx1"/>
                </a:solidFill>
              </a:rPr>
              <a:t> </a:t>
            </a:r>
          </a:p>
        </p:txBody>
      </p:sp>
      <p:sp>
        <p:nvSpPr>
          <p:cNvPr id="2" name="Slide Number Placeholder 1"/>
          <p:cNvSpPr>
            <a:spLocks noGrp="1"/>
          </p:cNvSpPr>
          <p:nvPr>
            <p:ph type="sldNum" sz="quarter" idx="12"/>
          </p:nvPr>
        </p:nvSpPr>
        <p:spPr/>
        <p:txBody>
          <a:bodyPr/>
          <a:lstStyle/>
          <a:p>
            <a:fld id="{F68754E9-9C4B-422C-AC90-F1C61A9AE5BB}" type="slidenum">
              <a:rPr lang="en-US" smtClean="0"/>
              <a:t>54</a:t>
            </a:fld>
            <a:endParaRPr lang="en-US" dirty="0"/>
          </a:p>
        </p:txBody>
      </p:sp>
    </p:spTree>
    <p:extLst>
      <p:ext uri="{BB962C8B-B14F-4D97-AF65-F5344CB8AC3E}">
        <p14:creationId xmlns:p14="http://schemas.microsoft.com/office/powerpoint/2010/main" val="1077143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NEA</a:t>
            </a:r>
            <a:endParaRPr lang="en-US" dirty="0"/>
          </a:p>
        </p:txBody>
      </p:sp>
      <p:sp>
        <p:nvSpPr>
          <p:cNvPr id="6" name="Subtitle 5"/>
          <p:cNvSpPr>
            <a:spLocks noGrp="1"/>
          </p:cNvSpPr>
          <p:nvPr>
            <p:ph type="subTitle" idx="1"/>
          </p:nvPr>
        </p:nvSpPr>
        <p:spPr>
          <a:xfrm>
            <a:off x="762000" y="2133600"/>
            <a:ext cx="7620000" cy="4114800"/>
          </a:xfrm>
        </p:spPr>
        <p:txBody>
          <a:bodyPr>
            <a:normAutofit lnSpcReduction="10000"/>
          </a:bodyPr>
          <a:lstStyle/>
          <a:p>
            <a:pPr marL="457200" indent="-457200" algn="l">
              <a:buFont typeface="Arial" panose="020B0604020202020204" pitchFamily="34" charset="0"/>
              <a:buChar char="•"/>
            </a:pPr>
            <a:r>
              <a:rPr lang="en-US" dirty="0">
                <a:solidFill>
                  <a:schemeClr val="tx1"/>
                </a:solidFill>
              </a:rPr>
              <a:t>The </a:t>
            </a:r>
            <a:r>
              <a:rPr lang="en-US" dirty="0" smtClean="0">
                <a:solidFill>
                  <a:schemeClr val="tx1"/>
                </a:solidFill>
              </a:rPr>
              <a:t>NEA was </a:t>
            </a:r>
            <a:r>
              <a:rPr lang="en-US" dirty="0">
                <a:solidFill>
                  <a:schemeClr val="tx1"/>
                </a:solidFill>
              </a:rPr>
              <a:t>founded in 1857 </a:t>
            </a:r>
            <a:r>
              <a:rPr lang="en-US" dirty="0" smtClean="0">
                <a:solidFill>
                  <a:schemeClr val="tx1"/>
                </a:solidFill>
              </a:rPr>
              <a:t>as the National Teachers Association</a:t>
            </a:r>
          </a:p>
          <a:p>
            <a:pPr marL="457200" indent="-457200" algn="l">
              <a:buFont typeface="Arial" panose="020B0604020202020204" pitchFamily="34" charset="0"/>
              <a:buChar char="•"/>
            </a:pPr>
            <a:r>
              <a:rPr lang="en-US" dirty="0" smtClean="0">
                <a:solidFill>
                  <a:schemeClr val="tx1"/>
                </a:solidFill>
              </a:rPr>
              <a:t>After a merger with a number of other educational associations,  named the NEA in 1886</a:t>
            </a:r>
          </a:p>
          <a:p>
            <a:pPr marL="457200" indent="-457200" algn="l">
              <a:buFont typeface="Arial" panose="020B0604020202020204" pitchFamily="34" charset="0"/>
              <a:buChar char="•"/>
            </a:pPr>
            <a:r>
              <a:rPr lang="en-US" dirty="0" smtClean="0">
                <a:solidFill>
                  <a:schemeClr val="tx1"/>
                </a:solidFill>
              </a:rPr>
              <a:t>By the 1920’s had grown so large needed a professional staff,  located at NEA headquarters in DC</a:t>
            </a:r>
          </a:p>
        </p:txBody>
      </p:sp>
      <p:sp>
        <p:nvSpPr>
          <p:cNvPr id="2" name="Slide Number Placeholder 1"/>
          <p:cNvSpPr>
            <a:spLocks noGrp="1"/>
          </p:cNvSpPr>
          <p:nvPr>
            <p:ph type="sldNum" sz="quarter" idx="12"/>
          </p:nvPr>
        </p:nvSpPr>
        <p:spPr/>
        <p:txBody>
          <a:bodyPr/>
          <a:lstStyle/>
          <a:p>
            <a:fld id="{F68754E9-9C4B-422C-AC90-F1C61A9AE5BB}" type="slidenum">
              <a:rPr lang="en-US" smtClean="0"/>
              <a:t>55</a:t>
            </a:fld>
            <a:endParaRPr lang="en-US" dirty="0"/>
          </a:p>
        </p:txBody>
      </p:sp>
    </p:spTree>
    <p:extLst>
      <p:ext uri="{BB962C8B-B14F-4D97-AF65-F5344CB8AC3E}">
        <p14:creationId xmlns:p14="http://schemas.microsoft.com/office/powerpoint/2010/main" val="25355303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NEA</a:t>
            </a:r>
            <a:endParaRPr lang="en-US" dirty="0"/>
          </a:p>
        </p:txBody>
      </p:sp>
      <p:sp>
        <p:nvSpPr>
          <p:cNvPr id="6" name="Subtitle 5"/>
          <p:cNvSpPr>
            <a:spLocks noGrp="1"/>
          </p:cNvSpPr>
          <p:nvPr>
            <p:ph type="subTitle" idx="1"/>
          </p:nvPr>
        </p:nvSpPr>
        <p:spPr>
          <a:xfrm>
            <a:off x="762000" y="2133600"/>
            <a:ext cx="7620000" cy="4114800"/>
          </a:xfrm>
        </p:spPr>
        <p:txBody>
          <a:bodyPr>
            <a:normAutofit fontScale="92500" lnSpcReduction="20000"/>
          </a:bodyPr>
          <a:lstStyle/>
          <a:p>
            <a:pPr marL="457200" indent="-457200" algn="l">
              <a:buFont typeface="Arial" panose="020B0604020202020204" pitchFamily="34" charset="0"/>
              <a:buChar char="•"/>
            </a:pPr>
            <a:r>
              <a:rPr lang="en-US" dirty="0" smtClean="0">
                <a:solidFill>
                  <a:schemeClr val="tx1"/>
                </a:solidFill>
              </a:rPr>
              <a:t>A separate organization, the American Teachers Association, consisting of black educators, was associated with the NEA</a:t>
            </a:r>
          </a:p>
          <a:p>
            <a:pPr marL="457200" indent="-457200" algn="l">
              <a:buFont typeface="Arial" panose="020B0604020202020204" pitchFamily="34" charset="0"/>
              <a:buChar char="•"/>
            </a:pPr>
            <a:r>
              <a:rPr lang="en-US" dirty="0" smtClean="0">
                <a:solidFill>
                  <a:schemeClr val="tx1"/>
                </a:solidFill>
              </a:rPr>
              <a:t>Such an organization was started because of the </a:t>
            </a:r>
            <a:r>
              <a:rPr lang="en-US" dirty="0" smtClean="0">
                <a:solidFill>
                  <a:schemeClr val="tx1"/>
                </a:solidFill>
              </a:rPr>
              <a:t>segregated </a:t>
            </a:r>
            <a:r>
              <a:rPr lang="en-US" dirty="0" smtClean="0">
                <a:solidFill>
                  <a:schemeClr val="tx1"/>
                </a:solidFill>
              </a:rPr>
              <a:t>nature of Southern schools (the NEA allowed members to join regardless of race)</a:t>
            </a:r>
          </a:p>
          <a:p>
            <a:pPr marL="457200" indent="-457200" algn="l">
              <a:buFont typeface="Arial" panose="020B0604020202020204" pitchFamily="34" charset="0"/>
              <a:buChar char="•"/>
            </a:pPr>
            <a:r>
              <a:rPr lang="en-US" dirty="0" smtClean="0">
                <a:solidFill>
                  <a:schemeClr val="tx1"/>
                </a:solidFill>
              </a:rPr>
              <a:t>By the 1960’s, mergers of the two unions began, and the ATA was totally integrated into the NEA by 1969</a:t>
            </a:r>
          </a:p>
        </p:txBody>
      </p:sp>
      <p:sp>
        <p:nvSpPr>
          <p:cNvPr id="2" name="Slide Number Placeholder 1"/>
          <p:cNvSpPr>
            <a:spLocks noGrp="1"/>
          </p:cNvSpPr>
          <p:nvPr>
            <p:ph type="sldNum" sz="quarter" idx="12"/>
          </p:nvPr>
        </p:nvSpPr>
        <p:spPr/>
        <p:txBody>
          <a:bodyPr/>
          <a:lstStyle/>
          <a:p>
            <a:fld id="{F68754E9-9C4B-422C-AC90-F1C61A9AE5BB}" type="slidenum">
              <a:rPr lang="en-US" smtClean="0"/>
              <a:t>56</a:t>
            </a:fld>
            <a:endParaRPr lang="en-US" dirty="0"/>
          </a:p>
        </p:txBody>
      </p:sp>
    </p:spTree>
    <p:extLst>
      <p:ext uri="{BB962C8B-B14F-4D97-AF65-F5344CB8AC3E}">
        <p14:creationId xmlns:p14="http://schemas.microsoft.com/office/powerpoint/2010/main" val="41412053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smtClean="0"/>
              <a:t>Teacher unions – AFT </a:t>
            </a:r>
            <a:endParaRPr lang="en-US" sz="3200"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0" y="1600200"/>
            <a:ext cx="3289311" cy="3113881"/>
          </a:xfrm>
        </p:spPr>
      </p:pic>
      <p:sp>
        <p:nvSpPr>
          <p:cNvPr id="2" name="Text Placeholder 1"/>
          <p:cNvSpPr>
            <a:spLocks noGrp="1"/>
          </p:cNvSpPr>
          <p:nvPr>
            <p:ph type="body" sz="half" idx="2"/>
          </p:nvPr>
        </p:nvSpPr>
        <p:spPr/>
        <p:txBody>
          <a:bodyPr>
            <a:normAutofit/>
          </a:bodyPr>
          <a:lstStyle/>
          <a:p>
            <a:pPr marL="285750" indent="-285750">
              <a:buFont typeface="Arial" panose="020B0604020202020204" pitchFamily="34" charset="0"/>
              <a:buChar char="•"/>
            </a:pPr>
            <a:r>
              <a:rPr lang="en-US" sz="2000" dirty="0" smtClean="0"/>
              <a:t>The American Federation of Teachers was founded in 1916, and currently has about 1.5 million members.  </a:t>
            </a:r>
            <a:endParaRPr lang="en-US" sz="2000" dirty="0"/>
          </a:p>
          <a:p>
            <a:pPr marL="285750" indent="-285750">
              <a:buFont typeface="Arial" panose="020B0604020202020204" pitchFamily="34" charset="0"/>
              <a:buChar char="•"/>
            </a:pPr>
            <a:r>
              <a:rPr lang="en-US" sz="2000" dirty="0" smtClean="0"/>
              <a:t>It was originally based in Chicago, and differentiated itself from the NEA by only allowing teachers to join</a:t>
            </a:r>
          </a:p>
          <a:p>
            <a:pPr marL="285750" indent="-285750">
              <a:buFont typeface="Arial" panose="020B0604020202020204" pitchFamily="34" charset="0"/>
              <a:buChar char="•"/>
            </a:pPr>
            <a:r>
              <a:rPr lang="en-US" sz="2000" dirty="0" smtClean="0"/>
              <a:t>Growth was slow as authorities did not recognize the union </a:t>
            </a:r>
            <a:endParaRPr lang="en-US" sz="2000" dirty="0"/>
          </a:p>
        </p:txBody>
      </p:sp>
      <p:sp>
        <p:nvSpPr>
          <p:cNvPr id="4" name="Slide Number Placeholder 3"/>
          <p:cNvSpPr>
            <a:spLocks noGrp="1"/>
          </p:cNvSpPr>
          <p:nvPr>
            <p:ph type="sldNum" sz="quarter" idx="12"/>
          </p:nvPr>
        </p:nvSpPr>
        <p:spPr/>
        <p:txBody>
          <a:bodyPr/>
          <a:lstStyle/>
          <a:p>
            <a:fld id="{F68754E9-9C4B-422C-AC90-F1C61A9AE5BB}" type="slidenum">
              <a:rPr lang="en-US" smtClean="0"/>
              <a:t>57</a:t>
            </a:fld>
            <a:endParaRPr lang="en-US" dirty="0"/>
          </a:p>
        </p:txBody>
      </p:sp>
    </p:spTree>
    <p:extLst>
      <p:ext uri="{BB962C8B-B14F-4D97-AF65-F5344CB8AC3E}">
        <p14:creationId xmlns:p14="http://schemas.microsoft.com/office/powerpoint/2010/main" val="42473463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AFT</a:t>
            </a:r>
            <a:endParaRPr lang="en-US" dirty="0"/>
          </a:p>
        </p:txBody>
      </p:sp>
      <p:sp>
        <p:nvSpPr>
          <p:cNvPr id="6" name="Subtitle 5"/>
          <p:cNvSpPr>
            <a:spLocks noGrp="1"/>
          </p:cNvSpPr>
          <p:nvPr>
            <p:ph type="subTitle" idx="1"/>
          </p:nvPr>
        </p:nvSpPr>
        <p:spPr>
          <a:xfrm>
            <a:off x="762000" y="2133600"/>
            <a:ext cx="7620000" cy="4114800"/>
          </a:xfrm>
        </p:spPr>
        <p:txBody>
          <a:bodyPr>
            <a:normAutofit fontScale="92500" lnSpcReduction="10000"/>
          </a:bodyPr>
          <a:lstStyle/>
          <a:p>
            <a:pPr marL="457200" indent="-457200" algn="l">
              <a:buFont typeface="Arial" panose="020B0604020202020204" pitchFamily="34" charset="0"/>
              <a:buChar char="•"/>
            </a:pPr>
            <a:r>
              <a:rPr lang="en-US" dirty="0" smtClean="0">
                <a:solidFill>
                  <a:schemeClr val="tx1"/>
                </a:solidFill>
              </a:rPr>
              <a:t>Like many public sector unions, the AFT struggled with laws prohibiting public sector union membership</a:t>
            </a:r>
          </a:p>
          <a:p>
            <a:pPr marL="457200" indent="-457200" algn="l">
              <a:buFont typeface="Arial" panose="020B0604020202020204" pitchFamily="34" charset="0"/>
              <a:buChar char="•"/>
            </a:pPr>
            <a:r>
              <a:rPr lang="en-US" dirty="0" smtClean="0">
                <a:solidFill>
                  <a:schemeClr val="tx1"/>
                </a:solidFill>
              </a:rPr>
              <a:t>It was not until 1932 that such laws were </a:t>
            </a:r>
            <a:r>
              <a:rPr lang="en-US" dirty="0" smtClean="0">
                <a:solidFill>
                  <a:schemeClr val="tx1"/>
                </a:solidFill>
              </a:rPr>
              <a:t>overridden </a:t>
            </a:r>
            <a:r>
              <a:rPr lang="en-US" dirty="0" smtClean="0">
                <a:solidFill>
                  <a:schemeClr val="tx1"/>
                </a:solidFill>
              </a:rPr>
              <a:t>in the Norris-LaGuardia Act</a:t>
            </a:r>
          </a:p>
          <a:p>
            <a:pPr marL="457200" indent="-457200" algn="l">
              <a:buFont typeface="Arial" panose="020B0604020202020204" pitchFamily="34" charset="0"/>
              <a:buChar char="•"/>
            </a:pPr>
            <a:r>
              <a:rPr lang="en-US" dirty="0" smtClean="0">
                <a:solidFill>
                  <a:schemeClr val="tx1"/>
                </a:solidFill>
              </a:rPr>
              <a:t>In 1998, talks were initiated between the AFT and the NEA about a merger</a:t>
            </a:r>
          </a:p>
          <a:p>
            <a:pPr marL="457200" indent="-457200" algn="l">
              <a:buFont typeface="Arial" panose="020B0604020202020204" pitchFamily="34" charset="0"/>
              <a:buChar char="•"/>
            </a:pPr>
            <a:r>
              <a:rPr lang="en-US" dirty="0" smtClean="0">
                <a:solidFill>
                  <a:schemeClr val="tx1"/>
                </a:solidFill>
              </a:rPr>
              <a:t>While the talks eventually failed, they did agree to a “no raid” clause.</a:t>
            </a:r>
          </a:p>
        </p:txBody>
      </p:sp>
      <p:sp>
        <p:nvSpPr>
          <p:cNvPr id="2" name="Slide Number Placeholder 1"/>
          <p:cNvSpPr>
            <a:spLocks noGrp="1"/>
          </p:cNvSpPr>
          <p:nvPr>
            <p:ph type="sldNum" sz="quarter" idx="12"/>
          </p:nvPr>
        </p:nvSpPr>
        <p:spPr/>
        <p:txBody>
          <a:bodyPr/>
          <a:lstStyle/>
          <a:p>
            <a:fld id="{F68754E9-9C4B-422C-AC90-F1C61A9AE5BB}" type="slidenum">
              <a:rPr lang="en-US" smtClean="0"/>
              <a:t>58</a:t>
            </a:fld>
            <a:endParaRPr lang="en-US" dirty="0"/>
          </a:p>
        </p:txBody>
      </p:sp>
    </p:spTree>
    <p:extLst>
      <p:ext uri="{BB962C8B-B14F-4D97-AF65-F5344CB8AC3E}">
        <p14:creationId xmlns:p14="http://schemas.microsoft.com/office/powerpoint/2010/main" val="14463229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Famous leaders – AFT </a:t>
            </a:r>
            <a:endParaRPr lang="en-US" dirty="0"/>
          </a:p>
        </p:txBody>
      </p:sp>
      <p:sp>
        <p:nvSpPr>
          <p:cNvPr id="6" name="Subtitle 5"/>
          <p:cNvSpPr>
            <a:spLocks noGrp="1"/>
          </p:cNvSpPr>
          <p:nvPr>
            <p:ph type="body" idx="1"/>
          </p:nvPr>
        </p:nvSpPr>
        <p:spPr/>
        <p:txBody>
          <a:bodyPr>
            <a:normAutofit fontScale="92500" lnSpcReduction="20000"/>
          </a:bodyPr>
          <a:lstStyle/>
          <a:p>
            <a:pPr algn="l"/>
            <a:r>
              <a:rPr lang="en-US" dirty="0" smtClean="0">
                <a:solidFill>
                  <a:schemeClr val="tx1"/>
                </a:solidFill>
              </a:rPr>
              <a:t>Albert Shanker – President NYC AFT 1964-1985; AFT 1974-1997 </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405731" y="2255114"/>
            <a:ext cx="2404269" cy="3419405"/>
          </a:xfrm>
        </p:spPr>
      </p:pic>
      <p:sp>
        <p:nvSpPr>
          <p:cNvPr id="3" name="Text Placeholder 2"/>
          <p:cNvSpPr>
            <a:spLocks noGrp="1"/>
          </p:cNvSpPr>
          <p:nvPr>
            <p:ph type="body" sz="quarter" idx="3"/>
          </p:nvPr>
        </p:nvSpPr>
        <p:spPr/>
        <p:txBody>
          <a:bodyPr>
            <a:normAutofit fontScale="85000" lnSpcReduction="20000"/>
          </a:bodyPr>
          <a:lstStyle/>
          <a:p>
            <a:r>
              <a:rPr lang="en-US" dirty="0" smtClean="0"/>
              <a:t>Randi Weingarten – President NYC AFT 1998-2008, AFT 2009-pres</a:t>
            </a:r>
            <a:endParaRPr lang="en-US"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495800" y="2416970"/>
            <a:ext cx="3810000" cy="2857500"/>
          </a:xfrm>
        </p:spPr>
      </p:pic>
      <p:sp>
        <p:nvSpPr>
          <p:cNvPr id="2" name="Slide Number Placeholder 1"/>
          <p:cNvSpPr>
            <a:spLocks noGrp="1"/>
          </p:cNvSpPr>
          <p:nvPr>
            <p:ph type="sldNum" sz="quarter" idx="12"/>
          </p:nvPr>
        </p:nvSpPr>
        <p:spPr/>
        <p:txBody>
          <a:bodyPr/>
          <a:lstStyle/>
          <a:p>
            <a:fld id="{F68754E9-9C4B-422C-AC90-F1C61A9AE5BB}" type="slidenum">
              <a:rPr lang="en-US" smtClean="0"/>
              <a:t>59</a:t>
            </a:fld>
            <a:endParaRPr lang="en-US" dirty="0"/>
          </a:p>
        </p:txBody>
      </p:sp>
    </p:spTree>
    <p:extLst>
      <p:ext uri="{BB962C8B-B14F-4D97-AF65-F5344CB8AC3E}">
        <p14:creationId xmlns:p14="http://schemas.microsoft.com/office/powerpoint/2010/main" val="1318944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Unionization </a:t>
            </a:r>
            <a:endParaRPr lang="en-US" sz="3200" dirty="0"/>
          </a:p>
        </p:txBody>
      </p:sp>
      <p:sp>
        <p:nvSpPr>
          <p:cNvPr id="4" name="Text Placeholder 3"/>
          <p:cNvSpPr>
            <a:spLocks noGrp="1"/>
          </p:cNvSpPr>
          <p:nvPr>
            <p:ph type="subTitle" idx="1"/>
          </p:nvPr>
        </p:nvSpPr>
        <p:spPr>
          <a:xfrm>
            <a:off x="762000" y="1600200"/>
            <a:ext cx="7696200" cy="4038600"/>
          </a:xfrm>
        </p:spPr>
        <p:txBody>
          <a:bodyPr>
            <a:normAutofit/>
          </a:bodyPr>
          <a:lstStyle/>
          <a:p>
            <a:pPr marL="285750" indent="-285750" algn="l">
              <a:buFont typeface="Arial" panose="020B0604020202020204" pitchFamily="34" charset="0"/>
              <a:buChar char="•"/>
            </a:pPr>
            <a:r>
              <a:rPr lang="en-US" dirty="0" smtClean="0">
                <a:solidFill>
                  <a:schemeClr val="tx1"/>
                </a:solidFill>
              </a:rPr>
              <a:t>Under the spoils system, unionization was inappropriate, as there was no job security.  </a:t>
            </a:r>
          </a:p>
          <a:p>
            <a:pPr marL="285750" indent="-285750" algn="l">
              <a:buFont typeface="Arial" panose="020B0604020202020204" pitchFamily="34" charset="0"/>
              <a:buChar char="•"/>
            </a:pPr>
            <a:r>
              <a:rPr lang="en-US" dirty="0" smtClean="0">
                <a:solidFill>
                  <a:schemeClr val="tx1"/>
                </a:solidFill>
              </a:rPr>
              <a:t>The first stirrings of unions in the Federal Sector came after the Pendleton Act and were in the Post Office</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F68754E9-9C4B-422C-AC90-F1C61A9AE5BB}" type="slidenum">
              <a:rPr lang="en-US" smtClean="0"/>
              <a:t>6</a:t>
            </a:fld>
            <a:endParaRPr lang="en-US" dirty="0"/>
          </a:p>
        </p:txBody>
      </p:sp>
    </p:spTree>
    <p:extLst>
      <p:ext uri="{BB962C8B-B14F-4D97-AF65-F5344CB8AC3E}">
        <p14:creationId xmlns:p14="http://schemas.microsoft.com/office/powerpoint/2010/main" val="20535535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Famous leaders – NEA </a:t>
            </a:r>
            <a:endParaRPr lang="en-US" dirty="0"/>
          </a:p>
        </p:txBody>
      </p:sp>
      <p:sp>
        <p:nvSpPr>
          <p:cNvPr id="6" name="Subtitle 5"/>
          <p:cNvSpPr>
            <a:spLocks noGrp="1"/>
          </p:cNvSpPr>
          <p:nvPr>
            <p:ph type="body" sz="half" idx="2"/>
          </p:nvPr>
        </p:nvSpPr>
        <p:spPr/>
        <p:txBody>
          <a:bodyPr>
            <a:normAutofit lnSpcReduction="10000"/>
          </a:bodyPr>
          <a:lstStyle/>
          <a:p>
            <a:pPr marL="457200" indent="-457200" algn="l">
              <a:buFont typeface="Arial" panose="020B0604020202020204" pitchFamily="34" charset="0"/>
              <a:buChar char="•"/>
            </a:pPr>
            <a:r>
              <a:rPr lang="en-US" sz="2800" dirty="0" smtClean="0">
                <a:solidFill>
                  <a:schemeClr val="tx1"/>
                </a:solidFill>
              </a:rPr>
              <a:t>Reg Weaver – President, 2002-2008.</a:t>
            </a:r>
            <a:endParaRPr lang="en-US" sz="2800" dirty="0"/>
          </a:p>
          <a:p>
            <a:pPr marL="457200" indent="-457200" algn="l">
              <a:buFont typeface="Arial" panose="020B0604020202020204" pitchFamily="34" charset="0"/>
              <a:buChar char="•"/>
            </a:pPr>
            <a:r>
              <a:rPr lang="en-US" sz="2800" dirty="0" smtClean="0">
                <a:solidFill>
                  <a:schemeClr val="tx1"/>
                </a:solidFill>
              </a:rPr>
              <a:t>Under NEA rules, Presidents cannot serve more than 6 years </a:t>
            </a:r>
          </a:p>
          <a:p>
            <a:pPr marL="457200" indent="-457200" algn="l">
              <a:buFont typeface="Arial" panose="020B0604020202020204" pitchFamily="34" charset="0"/>
              <a:buChar char="•"/>
            </a:pPr>
            <a:r>
              <a:rPr lang="en-US" sz="2800" dirty="0" smtClean="0"/>
              <a:t>Fiery speaker and motivator</a:t>
            </a:r>
            <a:endParaRPr lang="en-US" sz="2800" dirty="0" smtClean="0">
              <a:solidFill>
                <a:schemeClr val="tx1"/>
              </a:solidFill>
            </a:endParaRPr>
          </a:p>
        </p:txBody>
      </p:sp>
      <p:sp>
        <p:nvSpPr>
          <p:cNvPr id="3" name="Text Placeholder 2"/>
          <p:cNvSpPr>
            <a:spLocks noGrp="1"/>
          </p:cNvSpPr>
          <p:nvPr>
            <p:ph type="body" sz="quarter" idx="4294967295"/>
          </p:nvPr>
        </p:nvSpPr>
        <p:spPr>
          <a:xfrm>
            <a:off x="5102225" y="1535113"/>
            <a:ext cx="4041775" cy="639762"/>
          </a:xfrm>
        </p:spPr>
        <p:txBody>
          <a:bodyPr>
            <a:normAutofit/>
          </a:bodyPr>
          <a:lstStyle/>
          <a:p>
            <a:pPr marL="0" indent="0">
              <a:buNone/>
            </a:pP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3842" y="1251439"/>
            <a:ext cx="3883358" cy="4006361"/>
          </a:xfrm>
        </p:spPr>
      </p:pic>
      <p:sp>
        <p:nvSpPr>
          <p:cNvPr id="2" name="Slide Number Placeholder 1"/>
          <p:cNvSpPr>
            <a:spLocks noGrp="1"/>
          </p:cNvSpPr>
          <p:nvPr>
            <p:ph type="sldNum" sz="quarter" idx="12"/>
          </p:nvPr>
        </p:nvSpPr>
        <p:spPr/>
        <p:txBody>
          <a:bodyPr/>
          <a:lstStyle/>
          <a:p>
            <a:fld id="{F68754E9-9C4B-422C-AC90-F1C61A9AE5BB}" type="slidenum">
              <a:rPr lang="en-US" smtClean="0"/>
              <a:t>60</a:t>
            </a:fld>
            <a:endParaRPr lang="en-US" dirty="0"/>
          </a:p>
        </p:txBody>
      </p:sp>
    </p:spTree>
    <p:extLst>
      <p:ext uri="{BB962C8B-B14F-4D97-AF65-F5344CB8AC3E}">
        <p14:creationId xmlns:p14="http://schemas.microsoft.com/office/powerpoint/2010/main" val="1683375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Other educational unions </a:t>
            </a:r>
            <a:endParaRPr lang="en-US" dirty="0"/>
          </a:p>
        </p:txBody>
      </p:sp>
      <p:sp>
        <p:nvSpPr>
          <p:cNvPr id="6" name="Subtitle 5"/>
          <p:cNvSpPr>
            <a:spLocks noGrp="1"/>
          </p:cNvSpPr>
          <p:nvPr>
            <p:ph type="subTitle" idx="1"/>
          </p:nvPr>
        </p:nvSpPr>
        <p:spPr>
          <a:xfrm>
            <a:off x="762000" y="2133600"/>
            <a:ext cx="7620000" cy="4114800"/>
          </a:xfrm>
        </p:spPr>
        <p:txBody>
          <a:bodyPr>
            <a:normAutofit/>
          </a:bodyPr>
          <a:lstStyle/>
          <a:p>
            <a:pPr marL="457200" indent="-457200" algn="l">
              <a:buFont typeface="Arial" panose="020B0604020202020204" pitchFamily="34" charset="0"/>
              <a:buChar char="•"/>
            </a:pPr>
            <a:r>
              <a:rPr lang="en-US" sz="3000" dirty="0" smtClean="0">
                <a:solidFill>
                  <a:schemeClr val="tx1"/>
                </a:solidFill>
              </a:rPr>
              <a:t>AAUP – American Association of University Professors </a:t>
            </a:r>
          </a:p>
          <a:p>
            <a:pPr marL="457200" indent="-457200" algn="l">
              <a:buFont typeface="Arial" panose="020B0604020202020204" pitchFamily="34" charset="0"/>
              <a:buChar char="•"/>
            </a:pPr>
            <a:r>
              <a:rPr lang="en-US" sz="3000" dirty="0" smtClean="0">
                <a:solidFill>
                  <a:schemeClr val="tx1"/>
                </a:solidFill>
              </a:rPr>
              <a:t>CSEA – California School Employee Association</a:t>
            </a:r>
          </a:p>
          <a:p>
            <a:pPr marL="457200" indent="-457200" algn="l">
              <a:buFont typeface="Arial" panose="020B0604020202020204" pitchFamily="34" charset="0"/>
              <a:buChar char="•"/>
            </a:pPr>
            <a:r>
              <a:rPr lang="en-US" sz="3000" dirty="0" smtClean="0">
                <a:solidFill>
                  <a:schemeClr val="tx1"/>
                </a:solidFill>
              </a:rPr>
              <a:t>Issue – </a:t>
            </a:r>
          </a:p>
          <a:p>
            <a:pPr marL="914400" lvl="1" indent="-457200" algn="l">
              <a:buFont typeface="Wingdings" panose="05000000000000000000" pitchFamily="2" charset="2"/>
              <a:buChar char="Ø"/>
            </a:pPr>
            <a:r>
              <a:rPr lang="en-US" sz="3000" dirty="0">
                <a:solidFill>
                  <a:schemeClr val="tx1"/>
                </a:solidFill>
              </a:rPr>
              <a:t>T</a:t>
            </a:r>
            <a:r>
              <a:rPr lang="en-US" sz="3000" dirty="0" smtClean="0">
                <a:solidFill>
                  <a:schemeClr val="tx1"/>
                </a:solidFill>
              </a:rPr>
              <a:t>eaching assistants (grad students) and adjutant professors</a:t>
            </a:r>
          </a:p>
          <a:p>
            <a:pPr marL="914400" lvl="1" indent="-457200" algn="l">
              <a:buFont typeface="Wingdings" panose="05000000000000000000" pitchFamily="2" charset="2"/>
              <a:buChar char="Ø"/>
            </a:pPr>
            <a:r>
              <a:rPr lang="en-US" sz="3000" dirty="0" smtClean="0">
                <a:solidFill>
                  <a:schemeClr val="tx1"/>
                </a:solidFill>
              </a:rPr>
              <a:t>Number of locals, not yet recognized  </a:t>
            </a:r>
            <a:endParaRPr lang="en-US" sz="3000" dirty="0">
              <a:solidFill>
                <a:schemeClr val="tx1"/>
              </a:solidFill>
            </a:endParaRPr>
          </a:p>
          <a:p>
            <a:pPr algn="l"/>
            <a:endParaRPr lang="en-US" dirty="0" smtClean="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61</a:t>
            </a:fld>
            <a:endParaRPr lang="en-US" dirty="0"/>
          </a:p>
        </p:txBody>
      </p:sp>
    </p:spTree>
    <p:extLst>
      <p:ext uri="{BB962C8B-B14F-4D97-AF65-F5344CB8AC3E}">
        <p14:creationId xmlns:p14="http://schemas.microsoft.com/office/powerpoint/2010/main" val="7404272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a:t>Case study – the 1968 NYC Strike </a:t>
            </a:r>
          </a:p>
        </p:txBody>
      </p:sp>
      <p:sp>
        <p:nvSpPr>
          <p:cNvPr id="6" name="Subtitle 5"/>
          <p:cNvSpPr>
            <a:spLocks noGrp="1"/>
          </p:cNvSpPr>
          <p:nvPr>
            <p:ph type="subTitle" idx="1"/>
          </p:nvPr>
        </p:nvSpPr>
        <p:spPr>
          <a:xfrm>
            <a:off x="762000" y="2133600"/>
            <a:ext cx="7620000" cy="4114800"/>
          </a:xfrm>
        </p:spPr>
        <p:txBody>
          <a:bodyPr>
            <a:normAutofit/>
          </a:bodyPr>
          <a:lstStyle/>
          <a:p>
            <a:pPr marL="457200" indent="-457200" algn="l">
              <a:buFont typeface="Arial" panose="020B0604020202020204" pitchFamily="34" charset="0"/>
              <a:buChar char="•"/>
            </a:pPr>
            <a:r>
              <a:rPr lang="en-US" sz="3000" dirty="0">
                <a:solidFill>
                  <a:schemeClr val="tx1"/>
                </a:solidFill>
              </a:rPr>
              <a:t>The strike centered on actions in the Brownsville (Brooklyn) district</a:t>
            </a:r>
          </a:p>
          <a:p>
            <a:pPr marL="457200" indent="-457200" algn="l">
              <a:buFont typeface="Arial" panose="020B0604020202020204" pitchFamily="34" charset="0"/>
              <a:buChar char="•"/>
            </a:pPr>
            <a:r>
              <a:rPr lang="en-US" sz="3000" dirty="0">
                <a:solidFill>
                  <a:schemeClr val="tx1"/>
                </a:solidFill>
              </a:rPr>
              <a:t>In the 1940’s, the neighborhood was predominantly Jewish (6% black)</a:t>
            </a:r>
          </a:p>
          <a:p>
            <a:pPr marL="457200" indent="-457200" algn="l">
              <a:buFont typeface="Arial" panose="020B0604020202020204" pitchFamily="34" charset="0"/>
              <a:buChar char="•"/>
            </a:pPr>
            <a:r>
              <a:rPr lang="en-US" sz="3000" dirty="0">
                <a:solidFill>
                  <a:schemeClr val="tx1"/>
                </a:solidFill>
              </a:rPr>
              <a:t>By the 1970 census, it was 77% black and 19% Hispanic </a:t>
            </a:r>
          </a:p>
          <a:p>
            <a:pPr algn="l"/>
            <a:endParaRPr lang="en-US" dirty="0" smtClean="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62</a:t>
            </a:fld>
            <a:endParaRPr lang="en-US" dirty="0"/>
          </a:p>
        </p:txBody>
      </p:sp>
    </p:spTree>
    <p:extLst>
      <p:ext uri="{BB962C8B-B14F-4D97-AF65-F5344CB8AC3E}">
        <p14:creationId xmlns:p14="http://schemas.microsoft.com/office/powerpoint/2010/main" val="37984716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a:t>Case study – the 1968 NYC Strike </a:t>
            </a:r>
          </a:p>
        </p:txBody>
      </p:sp>
      <p:sp>
        <p:nvSpPr>
          <p:cNvPr id="6" name="Subtitle 5"/>
          <p:cNvSpPr>
            <a:spLocks noGrp="1"/>
          </p:cNvSpPr>
          <p:nvPr>
            <p:ph type="subTitle" idx="1"/>
          </p:nvPr>
        </p:nvSpPr>
        <p:spPr>
          <a:xfrm>
            <a:off x="762000" y="2133600"/>
            <a:ext cx="7620000" cy="4114800"/>
          </a:xfrm>
        </p:spPr>
        <p:txBody>
          <a:bodyPr>
            <a:normAutofit fontScale="92500"/>
          </a:bodyPr>
          <a:lstStyle/>
          <a:p>
            <a:pPr marL="457200" indent="-457200" algn="l">
              <a:buFont typeface="Arial" panose="020B0604020202020204" pitchFamily="34" charset="0"/>
              <a:buChar char="•"/>
            </a:pPr>
            <a:r>
              <a:rPr lang="en-US" sz="3000" dirty="0">
                <a:solidFill>
                  <a:schemeClr val="tx1"/>
                </a:solidFill>
              </a:rPr>
              <a:t>Teachers in NY were hired through civil service, and at the time of the strike only 8% of teachers and 3% of administrators were black.</a:t>
            </a:r>
          </a:p>
          <a:p>
            <a:pPr marL="457200" indent="-457200" algn="l">
              <a:buFont typeface="Arial" panose="020B0604020202020204" pitchFamily="34" charset="0"/>
              <a:buChar char="•"/>
            </a:pPr>
            <a:r>
              <a:rPr lang="en-US" sz="3000" dirty="0">
                <a:solidFill>
                  <a:schemeClr val="tx1"/>
                </a:solidFill>
              </a:rPr>
              <a:t>Centralized control of the schools was in the Board of Education, a huge and </a:t>
            </a:r>
            <a:r>
              <a:rPr lang="en-US" sz="3000" dirty="0" smtClean="0">
                <a:solidFill>
                  <a:schemeClr val="tx1"/>
                </a:solidFill>
              </a:rPr>
              <a:t>unwieldy bureaucracy </a:t>
            </a:r>
            <a:endParaRPr lang="en-US" sz="3000" dirty="0">
              <a:solidFill>
                <a:schemeClr val="tx1"/>
              </a:solidFill>
            </a:endParaRPr>
          </a:p>
          <a:p>
            <a:pPr marL="457200" indent="-457200" algn="l">
              <a:buFont typeface="Arial" panose="020B0604020202020204" pitchFamily="34" charset="0"/>
              <a:buChar char="•"/>
            </a:pPr>
            <a:r>
              <a:rPr lang="en-US" sz="3000" dirty="0">
                <a:solidFill>
                  <a:schemeClr val="tx1"/>
                </a:solidFill>
              </a:rPr>
              <a:t>In 1967, NYC Mayor Lindsay created three pilot decentralized school districts, including Ocean Hill Brownsville</a:t>
            </a:r>
          </a:p>
          <a:p>
            <a:pPr algn="l"/>
            <a:endParaRPr lang="en-US" dirty="0" smtClean="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63</a:t>
            </a:fld>
            <a:endParaRPr lang="en-US" dirty="0"/>
          </a:p>
        </p:txBody>
      </p:sp>
    </p:spTree>
    <p:extLst>
      <p:ext uri="{BB962C8B-B14F-4D97-AF65-F5344CB8AC3E}">
        <p14:creationId xmlns:p14="http://schemas.microsoft.com/office/powerpoint/2010/main" val="40064012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a:t>Case study – the 1968 NYC Strike </a:t>
            </a:r>
          </a:p>
        </p:txBody>
      </p:sp>
      <p:sp>
        <p:nvSpPr>
          <p:cNvPr id="6" name="Subtitle 5"/>
          <p:cNvSpPr>
            <a:spLocks noGrp="1"/>
          </p:cNvSpPr>
          <p:nvPr>
            <p:ph type="subTitle" idx="1"/>
          </p:nvPr>
        </p:nvSpPr>
        <p:spPr>
          <a:xfrm>
            <a:off x="762000" y="2133600"/>
            <a:ext cx="7620000" cy="4114800"/>
          </a:xfrm>
        </p:spPr>
        <p:txBody>
          <a:bodyPr>
            <a:normAutofit/>
          </a:bodyPr>
          <a:lstStyle/>
          <a:p>
            <a:pPr marL="457200" indent="-457200" algn="l">
              <a:buFont typeface="Arial" panose="020B0604020202020204" pitchFamily="34" charset="0"/>
              <a:buChar char="•"/>
            </a:pPr>
            <a:r>
              <a:rPr lang="en-US" sz="3000" dirty="0">
                <a:solidFill>
                  <a:schemeClr val="tx1"/>
                </a:solidFill>
              </a:rPr>
              <a:t>Rhody McCoy, a black educator was named the head of the district</a:t>
            </a:r>
          </a:p>
          <a:p>
            <a:pPr marL="457200" indent="-457200" algn="l">
              <a:buFont typeface="Arial" panose="020B0604020202020204" pitchFamily="34" charset="0"/>
              <a:buChar char="•"/>
            </a:pPr>
            <a:r>
              <a:rPr lang="en-US" sz="3000" dirty="0">
                <a:solidFill>
                  <a:schemeClr val="tx1"/>
                </a:solidFill>
              </a:rPr>
              <a:t>He began replacing principals without following civil service rules, and then on May 6, 1968, moved 13 teachers and 6 administrators without following the union contract</a:t>
            </a:r>
          </a:p>
          <a:p>
            <a:pPr algn="l"/>
            <a:endParaRPr lang="en-US" dirty="0" smtClean="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64</a:t>
            </a:fld>
            <a:endParaRPr lang="en-US" dirty="0"/>
          </a:p>
        </p:txBody>
      </p:sp>
    </p:spTree>
    <p:extLst>
      <p:ext uri="{BB962C8B-B14F-4D97-AF65-F5344CB8AC3E}">
        <p14:creationId xmlns:p14="http://schemas.microsoft.com/office/powerpoint/2010/main" val="39508846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a:t>Case study – the 1968 NYC Strike </a:t>
            </a:r>
          </a:p>
        </p:txBody>
      </p:sp>
      <p:sp>
        <p:nvSpPr>
          <p:cNvPr id="6" name="Subtitle 5"/>
          <p:cNvSpPr>
            <a:spLocks noGrp="1"/>
          </p:cNvSpPr>
          <p:nvPr>
            <p:ph type="subTitle" idx="1"/>
          </p:nvPr>
        </p:nvSpPr>
        <p:spPr>
          <a:xfrm>
            <a:off x="762000" y="2133600"/>
            <a:ext cx="7620000" cy="4114800"/>
          </a:xfrm>
        </p:spPr>
        <p:txBody>
          <a:bodyPr>
            <a:normAutofit lnSpcReduction="10000"/>
          </a:bodyPr>
          <a:lstStyle/>
          <a:p>
            <a:pPr marL="457200" indent="-457200" algn="l">
              <a:buFont typeface="Arial" panose="020B0604020202020204" pitchFamily="34" charset="0"/>
              <a:buChar char="•"/>
            </a:pPr>
            <a:r>
              <a:rPr lang="en-US" sz="3000" dirty="0">
                <a:solidFill>
                  <a:schemeClr val="tx1"/>
                </a:solidFill>
              </a:rPr>
              <a:t>The initial action was limited to the schools in the Brownsville District</a:t>
            </a:r>
          </a:p>
          <a:p>
            <a:pPr marL="457200" indent="-457200" algn="l">
              <a:buFont typeface="Arial" panose="020B0604020202020204" pitchFamily="34" charset="0"/>
              <a:buChar char="•"/>
            </a:pPr>
            <a:r>
              <a:rPr lang="en-US" sz="3000" dirty="0">
                <a:solidFill>
                  <a:schemeClr val="tx1"/>
                </a:solidFill>
              </a:rPr>
              <a:t>UFT reaction was to send the teachers back to their schools, only to have the teachers blocked by the community</a:t>
            </a:r>
          </a:p>
          <a:p>
            <a:pPr marL="457200" indent="-457200" algn="l">
              <a:buFont typeface="Arial" panose="020B0604020202020204" pitchFamily="34" charset="0"/>
              <a:buChar char="•"/>
            </a:pPr>
            <a:r>
              <a:rPr lang="en-US" sz="3000" dirty="0">
                <a:solidFill>
                  <a:schemeClr val="tx1"/>
                </a:solidFill>
              </a:rPr>
              <a:t>Later, 350 UFT teachers stayed out of school for three days, and they were removed by the Board from their schools and sent back to the central Board</a:t>
            </a:r>
          </a:p>
          <a:p>
            <a:pPr algn="l"/>
            <a:endParaRPr lang="en-US" dirty="0" smtClean="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65</a:t>
            </a:fld>
            <a:endParaRPr lang="en-US" dirty="0"/>
          </a:p>
        </p:txBody>
      </p:sp>
    </p:spTree>
    <p:extLst>
      <p:ext uri="{BB962C8B-B14F-4D97-AF65-F5344CB8AC3E}">
        <p14:creationId xmlns:p14="http://schemas.microsoft.com/office/powerpoint/2010/main" val="22448226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Case study – the 1968 NYC Strike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77000" y="1752600"/>
            <a:ext cx="2143125" cy="3048000"/>
          </a:xfrm>
        </p:spPr>
      </p:pic>
      <p:sp>
        <p:nvSpPr>
          <p:cNvPr id="3" name="Text Placeholder 2"/>
          <p:cNvSpPr>
            <a:spLocks noGrp="1"/>
          </p:cNvSpPr>
          <p:nvPr>
            <p:ph type="body" sz="half" idx="2"/>
          </p:nvPr>
        </p:nvSpPr>
        <p:spPr>
          <a:xfrm>
            <a:off x="457200" y="1600200"/>
            <a:ext cx="4953000" cy="4525963"/>
          </a:xfrm>
        </p:spPr>
        <p:txBody>
          <a:bodyPr/>
          <a:lstStyle/>
          <a:p>
            <a:pPr marL="285750" indent="-285750">
              <a:buFont typeface="Arial" panose="020B0604020202020204" pitchFamily="34" charset="0"/>
              <a:buChar char="•"/>
            </a:pPr>
            <a:r>
              <a:rPr lang="en-US" sz="3200" dirty="0"/>
              <a:t>On September 9, 1968, when the new school year began, the UFT, lead by Albert Shanker, called a strike</a:t>
            </a:r>
          </a:p>
          <a:p>
            <a:pPr marL="285750" indent="-285750">
              <a:buFont typeface="Arial" panose="020B0604020202020204" pitchFamily="34" charset="0"/>
              <a:buChar char="•"/>
            </a:pPr>
            <a:r>
              <a:rPr lang="en-US" sz="3200" dirty="0"/>
              <a:t>93% of the 58,000 teachers walked out over the issue of Brownsville</a:t>
            </a:r>
          </a:p>
          <a:p>
            <a:endParaRPr lang="en-US" dirty="0"/>
          </a:p>
        </p:txBody>
      </p:sp>
      <p:sp>
        <p:nvSpPr>
          <p:cNvPr id="2" name="Slide Number Placeholder 1"/>
          <p:cNvSpPr>
            <a:spLocks noGrp="1"/>
          </p:cNvSpPr>
          <p:nvPr>
            <p:ph type="sldNum" sz="quarter" idx="12"/>
          </p:nvPr>
        </p:nvSpPr>
        <p:spPr/>
        <p:txBody>
          <a:bodyPr/>
          <a:lstStyle/>
          <a:p>
            <a:fld id="{F68754E9-9C4B-422C-AC90-F1C61A9AE5BB}" type="slidenum">
              <a:rPr lang="en-US" smtClean="0"/>
              <a:t>66</a:t>
            </a:fld>
            <a:endParaRPr lang="en-US" dirty="0"/>
          </a:p>
        </p:txBody>
      </p:sp>
    </p:spTree>
    <p:extLst>
      <p:ext uri="{BB962C8B-B14F-4D97-AF65-F5344CB8AC3E}">
        <p14:creationId xmlns:p14="http://schemas.microsoft.com/office/powerpoint/2010/main" val="5794233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Case study – the 1968 NYC Strike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00800" y="1600200"/>
            <a:ext cx="2143125" cy="3048000"/>
          </a:xfrm>
        </p:spPr>
      </p:pic>
      <p:sp>
        <p:nvSpPr>
          <p:cNvPr id="3" name="Text Placeholder 2"/>
          <p:cNvSpPr>
            <a:spLocks noGrp="1"/>
          </p:cNvSpPr>
          <p:nvPr>
            <p:ph type="body" sz="half" idx="2"/>
          </p:nvPr>
        </p:nvSpPr>
        <p:spPr>
          <a:xfrm>
            <a:off x="457200" y="1447800"/>
            <a:ext cx="5029200" cy="4678363"/>
          </a:xfrm>
        </p:spPr>
        <p:txBody>
          <a:bodyPr>
            <a:normAutofit lnSpcReduction="10000"/>
          </a:bodyPr>
          <a:lstStyle/>
          <a:p>
            <a:pPr marL="285750" indent="-285750">
              <a:buFont typeface="Arial" panose="020B0604020202020204" pitchFamily="34" charset="0"/>
              <a:buChar char="•"/>
            </a:pPr>
            <a:r>
              <a:rPr lang="en-US" sz="3200" dirty="0"/>
              <a:t>After two days, they returned when the central Board agreed to reinstate the transferred teachers</a:t>
            </a:r>
          </a:p>
          <a:p>
            <a:pPr marL="285750" indent="-285750">
              <a:buFont typeface="Arial" panose="020B0604020202020204" pitchFamily="34" charset="0"/>
              <a:buChar char="•"/>
            </a:pPr>
            <a:r>
              <a:rPr lang="en-US" sz="3200" dirty="0"/>
              <a:t>However, on September 13, the teachers went out again when it became apparent the Central Board had no power in Brownsville</a:t>
            </a:r>
          </a:p>
          <a:p>
            <a:endParaRPr lang="en-US" dirty="0"/>
          </a:p>
        </p:txBody>
      </p:sp>
      <p:sp>
        <p:nvSpPr>
          <p:cNvPr id="2" name="Slide Number Placeholder 1"/>
          <p:cNvSpPr>
            <a:spLocks noGrp="1"/>
          </p:cNvSpPr>
          <p:nvPr>
            <p:ph type="sldNum" sz="quarter" idx="12"/>
          </p:nvPr>
        </p:nvSpPr>
        <p:spPr/>
        <p:txBody>
          <a:bodyPr/>
          <a:lstStyle/>
          <a:p>
            <a:fld id="{F68754E9-9C4B-422C-AC90-F1C61A9AE5BB}" type="slidenum">
              <a:rPr lang="en-US" smtClean="0"/>
              <a:t>67</a:t>
            </a:fld>
            <a:endParaRPr lang="en-US" dirty="0"/>
          </a:p>
        </p:txBody>
      </p:sp>
    </p:spTree>
    <p:extLst>
      <p:ext uri="{BB962C8B-B14F-4D97-AF65-F5344CB8AC3E}">
        <p14:creationId xmlns:p14="http://schemas.microsoft.com/office/powerpoint/2010/main" val="32676018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a:t>Case study – the 1968 NYC Strike </a:t>
            </a:r>
          </a:p>
        </p:txBody>
      </p:sp>
      <p:sp>
        <p:nvSpPr>
          <p:cNvPr id="6" name="Subtitle 5"/>
          <p:cNvSpPr>
            <a:spLocks noGrp="1"/>
          </p:cNvSpPr>
          <p:nvPr>
            <p:ph type="subTitle" idx="1"/>
          </p:nvPr>
        </p:nvSpPr>
        <p:spPr>
          <a:xfrm>
            <a:off x="762000" y="2133600"/>
            <a:ext cx="7620000" cy="4114800"/>
          </a:xfrm>
        </p:spPr>
        <p:txBody>
          <a:bodyPr>
            <a:normAutofit fontScale="85000" lnSpcReduction="10000"/>
          </a:bodyPr>
          <a:lstStyle/>
          <a:p>
            <a:pPr marL="571500" indent="-571500" algn="l">
              <a:buFont typeface="Arial" panose="020B0604020202020204" pitchFamily="34" charset="0"/>
              <a:buChar char="•"/>
            </a:pPr>
            <a:r>
              <a:rPr lang="en-US" sz="4400" dirty="0">
                <a:solidFill>
                  <a:schemeClr val="tx1"/>
                </a:solidFill>
              </a:rPr>
              <a:t>The overwhelming majority of teachers were Jewish, and the parents and students in Brownsville were almost all black and Hispanic</a:t>
            </a:r>
          </a:p>
          <a:p>
            <a:pPr marL="571500" indent="-571500" algn="l">
              <a:buFont typeface="Arial" panose="020B0604020202020204" pitchFamily="34" charset="0"/>
              <a:buChar char="•"/>
            </a:pPr>
            <a:r>
              <a:rPr lang="en-US" sz="4400" dirty="0">
                <a:solidFill>
                  <a:schemeClr val="tx1"/>
                </a:solidFill>
              </a:rPr>
              <a:t>Racism and anti-Semitism played at least a role in the strike and the positions of the adversaries</a:t>
            </a:r>
          </a:p>
        </p:txBody>
      </p:sp>
      <p:sp>
        <p:nvSpPr>
          <p:cNvPr id="2" name="Slide Number Placeholder 1"/>
          <p:cNvSpPr>
            <a:spLocks noGrp="1"/>
          </p:cNvSpPr>
          <p:nvPr>
            <p:ph type="sldNum" sz="quarter" idx="12"/>
          </p:nvPr>
        </p:nvSpPr>
        <p:spPr/>
        <p:txBody>
          <a:bodyPr/>
          <a:lstStyle/>
          <a:p>
            <a:fld id="{F68754E9-9C4B-422C-AC90-F1C61A9AE5BB}" type="slidenum">
              <a:rPr lang="en-US" smtClean="0"/>
              <a:t>68</a:t>
            </a:fld>
            <a:endParaRPr lang="en-US" dirty="0"/>
          </a:p>
        </p:txBody>
      </p:sp>
    </p:spTree>
    <p:extLst>
      <p:ext uri="{BB962C8B-B14F-4D97-AF65-F5344CB8AC3E}">
        <p14:creationId xmlns:p14="http://schemas.microsoft.com/office/powerpoint/2010/main" val="26566830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a:t>Case study – the 1968 NYC Strike </a:t>
            </a:r>
          </a:p>
        </p:txBody>
      </p:sp>
      <p:sp>
        <p:nvSpPr>
          <p:cNvPr id="6" name="Subtitle 5"/>
          <p:cNvSpPr>
            <a:spLocks noGrp="1"/>
          </p:cNvSpPr>
          <p:nvPr>
            <p:ph type="subTitle" idx="1"/>
          </p:nvPr>
        </p:nvSpPr>
        <p:spPr>
          <a:xfrm>
            <a:off x="762000" y="2133600"/>
            <a:ext cx="7620000" cy="4114800"/>
          </a:xfrm>
        </p:spPr>
        <p:txBody>
          <a:bodyPr>
            <a:noAutofit/>
          </a:bodyPr>
          <a:lstStyle/>
          <a:p>
            <a:pPr marL="571500" indent="-571500" algn="l">
              <a:buFont typeface="Arial" panose="020B0604020202020204" pitchFamily="34" charset="0"/>
              <a:buChar char="•"/>
            </a:pPr>
            <a:r>
              <a:rPr lang="en-US" sz="2800" dirty="0">
                <a:solidFill>
                  <a:schemeClr val="tx1"/>
                </a:solidFill>
              </a:rPr>
              <a:t>In November 1968, the state ended the strike by taking control of the Ocean Hill-Brownsville District</a:t>
            </a:r>
          </a:p>
          <a:p>
            <a:pPr marL="1028700" lvl="1" indent="-571500" algn="l">
              <a:buFont typeface="Wingdings" panose="05000000000000000000" pitchFamily="2" charset="2"/>
              <a:buChar char="Ø"/>
            </a:pPr>
            <a:r>
              <a:rPr lang="en-US" dirty="0">
                <a:solidFill>
                  <a:schemeClr val="tx1"/>
                </a:solidFill>
              </a:rPr>
              <a:t>Dismissed and transferred teachers were reinstated</a:t>
            </a:r>
          </a:p>
          <a:p>
            <a:pPr marL="1028700" lvl="1" indent="-571500" algn="l">
              <a:buFont typeface="Wingdings" panose="05000000000000000000" pitchFamily="2" charset="2"/>
              <a:buChar char="Ø"/>
            </a:pPr>
            <a:r>
              <a:rPr lang="en-US" dirty="0">
                <a:solidFill>
                  <a:schemeClr val="tx1"/>
                </a:solidFill>
              </a:rPr>
              <a:t>Three principal appoint by the District were transferred</a:t>
            </a:r>
          </a:p>
          <a:p>
            <a:pPr marL="1028700" lvl="1" indent="-571500" algn="l">
              <a:buFont typeface="Wingdings" panose="05000000000000000000" pitchFamily="2" charset="2"/>
              <a:buChar char="Ø"/>
            </a:pPr>
            <a:r>
              <a:rPr lang="en-US" dirty="0">
                <a:solidFill>
                  <a:schemeClr val="tx1"/>
                </a:solidFill>
              </a:rPr>
              <a:t>State run trusteeship ran the District for 4 months </a:t>
            </a:r>
          </a:p>
        </p:txBody>
      </p:sp>
      <p:sp>
        <p:nvSpPr>
          <p:cNvPr id="2" name="Slide Number Placeholder 1"/>
          <p:cNvSpPr>
            <a:spLocks noGrp="1"/>
          </p:cNvSpPr>
          <p:nvPr>
            <p:ph type="sldNum" sz="quarter" idx="12"/>
          </p:nvPr>
        </p:nvSpPr>
        <p:spPr/>
        <p:txBody>
          <a:bodyPr/>
          <a:lstStyle/>
          <a:p>
            <a:fld id="{F68754E9-9C4B-422C-AC90-F1C61A9AE5BB}" type="slidenum">
              <a:rPr lang="en-US" smtClean="0"/>
              <a:t>69</a:t>
            </a:fld>
            <a:endParaRPr lang="en-US" dirty="0"/>
          </a:p>
        </p:txBody>
      </p:sp>
    </p:spTree>
    <p:extLst>
      <p:ext uri="{BB962C8B-B14F-4D97-AF65-F5344CB8AC3E}">
        <p14:creationId xmlns:p14="http://schemas.microsoft.com/office/powerpoint/2010/main" val="298497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Unionization – Postal workers </a:t>
            </a:r>
            <a:endParaRPr lang="en-US" sz="3200" dirty="0"/>
          </a:p>
        </p:txBody>
      </p:sp>
      <p:sp>
        <p:nvSpPr>
          <p:cNvPr id="4" name="Text Placeholder 3"/>
          <p:cNvSpPr>
            <a:spLocks noGrp="1"/>
          </p:cNvSpPr>
          <p:nvPr>
            <p:ph type="subTitle" idx="1"/>
          </p:nvPr>
        </p:nvSpPr>
        <p:spPr>
          <a:xfrm>
            <a:off x="762000" y="1600200"/>
            <a:ext cx="7696200" cy="4038600"/>
          </a:xfrm>
        </p:spPr>
        <p:txBody>
          <a:bodyPr>
            <a:normAutofit lnSpcReduction="10000"/>
          </a:bodyPr>
          <a:lstStyle/>
          <a:p>
            <a:pPr marL="285750" indent="-285750" algn="l">
              <a:buFont typeface="Arial" panose="020B0604020202020204" pitchFamily="34" charset="0"/>
              <a:buChar char="•"/>
            </a:pPr>
            <a:r>
              <a:rPr lang="en-US" dirty="0" smtClean="0">
                <a:solidFill>
                  <a:schemeClr val="tx1"/>
                </a:solidFill>
              </a:rPr>
              <a:t>First to organize were the Letter Carriers </a:t>
            </a:r>
          </a:p>
          <a:p>
            <a:pPr marL="285750" indent="-285750" algn="l">
              <a:buFont typeface="Arial" panose="020B0604020202020204" pitchFamily="34" charset="0"/>
              <a:buChar char="•"/>
            </a:pPr>
            <a:r>
              <a:rPr lang="en-US" dirty="0" smtClean="0">
                <a:solidFill>
                  <a:schemeClr val="tx1"/>
                </a:solidFill>
              </a:rPr>
              <a:t>There had been a number of unsuccessful attempts beginning in 1870 to organize these workers</a:t>
            </a:r>
          </a:p>
          <a:p>
            <a:pPr marL="285750" indent="-285750" algn="l">
              <a:buFont typeface="Arial" panose="020B0604020202020204" pitchFamily="34" charset="0"/>
              <a:buChar char="•"/>
            </a:pPr>
            <a:r>
              <a:rPr lang="en-US" dirty="0" smtClean="0">
                <a:solidFill>
                  <a:schemeClr val="tx1"/>
                </a:solidFill>
              </a:rPr>
              <a:t>In 1889 the Milwaukee Letter Carriers issued a call for a national convention</a:t>
            </a:r>
          </a:p>
          <a:p>
            <a:pPr marL="285750" indent="-285750" algn="l">
              <a:buFont typeface="Arial" panose="020B0604020202020204" pitchFamily="34" charset="0"/>
              <a:buChar char="•"/>
            </a:pPr>
            <a:r>
              <a:rPr lang="en-US" dirty="0" smtClean="0">
                <a:solidFill>
                  <a:schemeClr val="tx1"/>
                </a:solidFill>
              </a:rPr>
              <a:t>This time it was successful, with 52 locals by 1890 and 335 by 1892 </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F68754E9-9C4B-422C-AC90-F1C61A9AE5BB}" type="slidenum">
              <a:rPr lang="en-US" smtClean="0"/>
              <a:t>7</a:t>
            </a:fld>
            <a:endParaRPr lang="en-US" dirty="0"/>
          </a:p>
        </p:txBody>
      </p:sp>
    </p:spTree>
    <p:extLst>
      <p:ext uri="{BB962C8B-B14F-4D97-AF65-F5344CB8AC3E}">
        <p14:creationId xmlns:p14="http://schemas.microsoft.com/office/powerpoint/2010/main" val="38653571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fontScale="90000"/>
          </a:bodyPr>
          <a:lstStyle/>
          <a:p>
            <a:r>
              <a:rPr lang="en-US" dirty="0"/>
              <a:t>Case study – the 1968 NYC Strike </a:t>
            </a:r>
            <a:r>
              <a:rPr lang="en-US" dirty="0" smtClean="0"/>
              <a:t>and legacy </a:t>
            </a:r>
            <a:endParaRPr lang="en-US" dirty="0"/>
          </a:p>
        </p:txBody>
      </p:sp>
      <p:sp>
        <p:nvSpPr>
          <p:cNvPr id="6" name="Subtitle 5"/>
          <p:cNvSpPr>
            <a:spLocks noGrp="1"/>
          </p:cNvSpPr>
          <p:nvPr>
            <p:ph type="subTitle" idx="1"/>
          </p:nvPr>
        </p:nvSpPr>
        <p:spPr>
          <a:xfrm>
            <a:off x="762000" y="2133600"/>
            <a:ext cx="7620000" cy="4114800"/>
          </a:xfrm>
        </p:spPr>
        <p:txBody>
          <a:bodyPr>
            <a:noAutofit/>
          </a:bodyPr>
          <a:lstStyle/>
          <a:p>
            <a:pPr marL="571500" indent="-571500" algn="l">
              <a:buFont typeface="Arial" panose="020B0604020202020204" pitchFamily="34" charset="0"/>
              <a:buChar char="•"/>
            </a:pPr>
            <a:r>
              <a:rPr lang="en-US" sz="2800" dirty="0">
                <a:solidFill>
                  <a:schemeClr val="tx1"/>
                </a:solidFill>
              </a:rPr>
              <a:t>Shanker became a national figure and was soon President of the national AFT</a:t>
            </a:r>
          </a:p>
          <a:p>
            <a:pPr marL="571500" indent="-571500" algn="l">
              <a:buFont typeface="Arial" panose="020B0604020202020204" pitchFamily="34" charset="0"/>
              <a:buChar char="•"/>
            </a:pPr>
            <a:r>
              <a:rPr lang="en-US" sz="2800" dirty="0">
                <a:solidFill>
                  <a:schemeClr val="tx1"/>
                </a:solidFill>
              </a:rPr>
              <a:t>Mayor Lindsay’s effectiveness was further undermined, along with loss of white support</a:t>
            </a:r>
          </a:p>
          <a:p>
            <a:pPr marL="571500" indent="-571500" algn="l">
              <a:buFont typeface="Arial" panose="020B0604020202020204" pitchFamily="34" charset="0"/>
              <a:buChar char="•"/>
            </a:pPr>
            <a:r>
              <a:rPr lang="en-US" sz="2800" dirty="0">
                <a:solidFill>
                  <a:schemeClr val="tx1"/>
                </a:solidFill>
              </a:rPr>
              <a:t>The traditional liberal alliance of blacks and Jews was splintered if not ended</a:t>
            </a:r>
          </a:p>
          <a:p>
            <a:pPr marL="571500" indent="-571500" algn="l">
              <a:buFont typeface="Arial" panose="020B0604020202020204" pitchFamily="34" charset="0"/>
              <a:buChar char="•"/>
            </a:pPr>
            <a:r>
              <a:rPr lang="en-US" sz="2800" dirty="0">
                <a:solidFill>
                  <a:schemeClr val="tx1"/>
                </a:solidFill>
              </a:rPr>
              <a:t>Teachers learned that they could achieve their goals through forcefulness, and a new militancy was born</a:t>
            </a:r>
          </a:p>
        </p:txBody>
      </p:sp>
      <p:sp>
        <p:nvSpPr>
          <p:cNvPr id="2" name="Slide Number Placeholder 1"/>
          <p:cNvSpPr>
            <a:spLocks noGrp="1"/>
          </p:cNvSpPr>
          <p:nvPr>
            <p:ph type="sldNum" sz="quarter" idx="12"/>
          </p:nvPr>
        </p:nvSpPr>
        <p:spPr/>
        <p:txBody>
          <a:bodyPr/>
          <a:lstStyle/>
          <a:p>
            <a:fld id="{F68754E9-9C4B-422C-AC90-F1C61A9AE5BB}" type="slidenum">
              <a:rPr lang="en-US" smtClean="0"/>
              <a:t>70</a:t>
            </a:fld>
            <a:endParaRPr lang="en-US" dirty="0"/>
          </a:p>
        </p:txBody>
      </p:sp>
    </p:spTree>
    <p:extLst>
      <p:ext uri="{BB962C8B-B14F-4D97-AF65-F5344CB8AC3E}">
        <p14:creationId xmlns:p14="http://schemas.microsoft.com/office/powerpoint/2010/main" val="17306109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fontScale="90000"/>
          </a:bodyPr>
          <a:lstStyle/>
          <a:p>
            <a:r>
              <a:rPr lang="en-US" dirty="0"/>
              <a:t>Case study – the 1968 NYC Strike </a:t>
            </a:r>
            <a:r>
              <a:rPr lang="en-US" dirty="0" smtClean="0"/>
              <a:t>and legacy </a:t>
            </a:r>
            <a:endParaRPr lang="en-US" dirty="0"/>
          </a:p>
        </p:txBody>
      </p:sp>
      <p:sp>
        <p:nvSpPr>
          <p:cNvPr id="6" name="Subtitle 5"/>
          <p:cNvSpPr>
            <a:spLocks noGrp="1"/>
          </p:cNvSpPr>
          <p:nvPr>
            <p:ph type="subTitle" idx="1"/>
          </p:nvPr>
        </p:nvSpPr>
        <p:spPr>
          <a:xfrm>
            <a:off x="762000" y="2133600"/>
            <a:ext cx="7620000" cy="4114800"/>
          </a:xfrm>
        </p:spPr>
        <p:txBody>
          <a:bodyPr>
            <a:noAutofit/>
          </a:bodyPr>
          <a:lstStyle/>
          <a:p>
            <a:pPr marL="571500" indent="-571500" algn="l">
              <a:buFont typeface="Arial" panose="020B0604020202020204" pitchFamily="34" charset="0"/>
              <a:buChar char="•"/>
            </a:pPr>
            <a:r>
              <a:rPr lang="en-US" sz="2800" dirty="0">
                <a:solidFill>
                  <a:schemeClr val="tx1"/>
                </a:solidFill>
              </a:rPr>
              <a:t>Shanker became a national figure and was soon President of the national AFT</a:t>
            </a:r>
          </a:p>
          <a:p>
            <a:pPr marL="571500" indent="-571500" algn="l">
              <a:buFont typeface="Arial" panose="020B0604020202020204" pitchFamily="34" charset="0"/>
              <a:buChar char="•"/>
            </a:pPr>
            <a:r>
              <a:rPr lang="en-US" sz="2800" dirty="0">
                <a:solidFill>
                  <a:schemeClr val="tx1"/>
                </a:solidFill>
              </a:rPr>
              <a:t>Mayor Lindsay’s effectiveness was further undermined, along with loss of white support</a:t>
            </a:r>
          </a:p>
          <a:p>
            <a:pPr marL="571500" indent="-571500" algn="l">
              <a:buFont typeface="Arial" panose="020B0604020202020204" pitchFamily="34" charset="0"/>
              <a:buChar char="•"/>
            </a:pPr>
            <a:r>
              <a:rPr lang="en-US" sz="2800" dirty="0">
                <a:solidFill>
                  <a:schemeClr val="tx1"/>
                </a:solidFill>
              </a:rPr>
              <a:t>The traditional liberal alliance of blacks and Jews was splintered if not ended</a:t>
            </a:r>
          </a:p>
          <a:p>
            <a:pPr marL="571500" indent="-571500" algn="l">
              <a:buFont typeface="Arial" panose="020B0604020202020204" pitchFamily="34" charset="0"/>
              <a:buChar char="•"/>
            </a:pPr>
            <a:r>
              <a:rPr lang="en-US" sz="2800" dirty="0">
                <a:solidFill>
                  <a:schemeClr val="tx1"/>
                </a:solidFill>
              </a:rPr>
              <a:t>Teachers learned that they could achieve their goals through forcefulness, and a new militancy was born</a:t>
            </a:r>
          </a:p>
        </p:txBody>
      </p:sp>
      <p:sp>
        <p:nvSpPr>
          <p:cNvPr id="2" name="Slide Number Placeholder 1"/>
          <p:cNvSpPr>
            <a:spLocks noGrp="1"/>
          </p:cNvSpPr>
          <p:nvPr>
            <p:ph type="sldNum" sz="quarter" idx="12"/>
          </p:nvPr>
        </p:nvSpPr>
        <p:spPr/>
        <p:txBody>
          <a:bodyPr/>
          <a:lstStyle/>
          <a:p>
            <a:fld id="{F68754E9-9C4B-422C-AC90-F1C61A9AE5BB}" type="slidenum">
              <a:rPr lang="en-US" smtClean="0"/>
              <a:t>71</a:t>
            </a:fld>
            <a:endParaRPr lang="en-US" dirty="0"/>
          </a:p>
        </p:txBody>
      </p:sp>
    </p:spTree>
    <p:extLst>
      <p:ext uri="{BB962C8B-B14F-4D97-AF65-F5344CB8AC3E}">
        <p14:creationId xmlns:p14="http://schemas.microsoft.com/office/powerpoint/2010/main" val="35451732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And Yes…..</a:t>
            </a:r>
            <a:endParaRPr lang="en-US" dirty="0"/>
          </a:p>
        </p:txBody>
      </p:sp>
      <p:sp>
        <p:nvSpPr>
          <p:cNvPr id="6" name="Subtitle 5"/>
          <p:cNvSpPr>
            <a:spLocks noGrp="1"/>
          </p:cNvSpPr>
          <p:nvPr>
            <p:ph type="subTitle" idx="1"/>
          </p:nvPr>
        </p:nvSpPr>
        <p:spPr>
          <a:xfrm>
            <a:off x="762000" y="2133600"/>
            <a:ext cx="7620000" cy="4114800"/>
          </a:xfrm>
        </p:spPr>
        <p:txBody>
          <a:bodyPr>
            <a:noAutofit/>
          </a:bodyPr>
          <a:lstStyle/>
          <a:p>
            <a:pPr marL="571500" indent="-571500" algn="l">
              <a:buFont typeface="Arial" panose="020B0604020202020204" pitchFamily="34" charset="0"/>
              <a:buChar char="•"/>
            </a:pPr>
            <a:r>
              <a:rPr lang="en-US" sz="2800" dirty="0">
                <a:solidFill>
                  <a:schemeClr val="tx1"/>
                </a:solidFill>
              </a:rPr>
              <a:t>There was an unfortunate consequence to the rise of Albert Shanker:</a:t>
            </a:r>
          </a:p>
          <a:p>
            <a:pPr marL="571500" indent="-571500" algn="l">
              <a:buFont typeface="Arial" panose="020B0604020202020204" pitchFamily="34" charset="0"/>
              <a:buChar char="•"/>
            </a:pPr>
            <a:endParaRPr lang="en-US" sz="2800" dirty="0">
              <a:solidFill>
                <a:schemeClr val="tx1"/>
              </a:solidFill>
            </a:endParaRPr>
          </a:p>
          <a:p>
            <a:pPr marL="571500" indent="-571500" algn="l">
              <a:buFont typeface="Arial" panose="020B0604020202020204" pitchFamily="34" charset="0"/>
              <a:buChar char="•"/>
            </a:pPr>
            <a:r>
              <a:rPr lang="en-US" sz="2800" dirty="0">
                <a:solidFill>
                  <a:schemeClr val="tx1"/>
                </a:solidFill>
                <a:hlinkClick r:id="rId2"/>
              </a:rPr>
              <a:t>https://</a:t>
            </a:r>
            <a:r>
              <a:rPr lang="en-US" sz="2800" dirty="0" smtClean="0">
                <a:solidFill>
                  <a:schemeClr val="tx1"/>
                </a:solidFill>
                <a:hlinkClick r:id="rId2"/>
              </a:rPr>
              <a:t>www.youtube.com/watch?v=D2fYguIX17Q</a:t>
            </a:r>
            <a:endParaRPr lang="en-US" sz="2800" dirty="0" smtClean="0">
              <a:solidFill>
                <a:schemeClr val="tx1"/>
              </a:solidFill>
            </a:endParaRPr>
          </a:p>
          <a:p>
            <a:pPr marL="571500" indent="-571500" algn="l">
              <a:buFont typeface="Arial" panose="020B0604020202020204" pitchFamily="34" charset="0"/>
              <a:buChar char="•"/>
            </a:pPr>
            <a:endParaRPr lang="en-US" sz="2800" dirty="0">
              <a:solidFill>
                <a:schemeClr val="tx1"/>
              </a:solidFill>
            </a:endParaRPr>
          </a:p>
          <a:p>
            <a:pPr marL="571500" indent="-571500" algn="l">
              <a:buFont typeface="Arial" panose="020B0604020202020204" pitchFamily="34" charset="0"/>
              <a:buChar char="•"/>
            </a:pPr>
            <a:endParaRPr lang="en-US" sz="2800" dirty="0">
              <a:solidFill>
                <a:schemeClr val="tx1"/>
              </a:solidFill>
            </a:endParaRPr>
          </a:p>
          <a:p>
            <a:pPr marL="571500" indent="-571500" algn="l">
              <a:buFont typeface="Arial" panose="020B0604020202020204" pitchFamily="34" charset="0"/>
              <a:buChar char="•"/>
            </a:pPr>
            <a:r>
              <a:rPr lang="en-US" sz="2800" dirty="0">
                <a:solidFill>
                  <a:schemeClr val="tx1"/>
                </a:solidFill>
              </a:rPr>
              <a:t>1:45</a:t>
            </a:r>
          </a:p>
          <a:p>
            <a:pPr marL="571500" indent="-571500" algn="l">
              <a:buFont typeface="Arial" panose="020B0604020202020204" pitchFamily="34" charset="0"/>
              <a:buChar char="•"/>
            </a:pPr>
            <a:endParaRPr lang="en-US" sz="2800" dirty="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72</a:t>
            </a:fld>
            <a:endParaRPr lang="en-US" dirty="0"/>
          </a:p>
        </p:txBody>
      </p:sp>
    </p:spTree>
    <p:extLst>
      <p:ext uri="{BB962C8B-B14F-4D97-AF65-F5344CB8AC3E}">
        <p14:creationId xmlns:p14="http://schemas.microsoft.com/office/powerpoint/2010/main" val="164549614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State and Municipal Unions </a:t>
            </a:r>
            <a:endParaRPr lang="en-US" dirty="0"/>
          </a:p>
        </p:txBody>
      </p:sp>
      <p:sp>
        <p:nvSpPr>
          <p:cNvPr id="6" name="Subtitle 5"/>
          <p:cNvSpPr>
            <a:spLocks noGrp="1"/>
          </p:cNvSpPr>
          <p:nvPr>
            <p:ph type="subTitle" idx="1"/>
          </p:nvPr>
        </p:nvSpPr>
        <p:spPr>
          <a:xfrm>
            <a:off x="762000" y="2133600"/>
            <a:ext cx="7620000" cy="4114800"/>
          </a:xfrm>
        </p:spPr>
        <p:txBody>
          <a:bodyPr>
            <a:normAutofit/>
          </a:bodyPr>
          <a:lstStyle/>
          <a:p>
            <a:pPr algn="l"/>
            <a:r>
              <a:rPr lang="en-US" sz="4400" dirty="0" smtClean="0">
                <a:solidFill>
                  <a:schemeClr val="tx1"/>
                </a:solidFill>
              </a:rPr>
              <a:t>Principal Union:</a:t>
            </a:r>
          </a:p>
          <a:p>
            <a:pPr algn="l"/>
            <a:endParaRPr lang="en-US" sz="4400" dirty="0" smtClean="0">
              <a:solidFill>
                <a:schemeClr val="tx1"/>
              </a:solidFill>
            </a:endParaRPr>
          </a:p>
          <a:p>
            <a:pPr marL="457200" indent="-457200" algn="l">
              <a:buFont typeface="Arial" panose="020B0604020202020204" pitchFamily="34" charset="0"/>
              <a:buChar char="•"/>
            </a:pPr>
            <a:r>
              <a:rPr lang="en-US" sz="4400" dirty="0" smtClean="0">
                <a:solidFill>
                  <a:schemeClr val="tx1"/>
                </a:solidFill>
              </a:rPr>
              <a:t>AFSCME – American Federation of State, county and Municipal Employees</a:t>
            </a:r>
          </a:p>
        </p:txBody>
      </p:sp>
      <p:sp>
        <p:nvSpPr>
          <p:cNvPr id="2" name="Slide Number Placeholder 1"/>
          <p:cNvSpPr>
            <a:spLocks noGrp="1"/>
          </p:cNvSpPr>
          <p:nvPr>
            <p:ph type="sldNum" sz="quarter" idx="12"/>
          </p:nvPr>
        </p:nvSpPr>
        <p:spPr/>
        <p:txBody>
          <a:bodyPr/>
          <a:lstStyle/>
          <a:p>
            <a:fld id="{F68754E9-9C4B-422C-AC90-F1C61A9AE5BB}" type="slidenum">
              <a:rPr lang="en-US" smtClean="0"/>
              <a:t>73</a:t>
            </a:fld>
            <a:endParaRPr lang="en-US" dirty="0"/>
          </a:p>
        </p:txBody>
      </p:sp>
    </p:spTree>
    <p:extLst>
      <p:ext uri="{BB962C8B-B14F-4D97-AF65-F5344CB8AC3E}">
        <p14:creationId xmlns:p14="http://schemas.microsoft.com/office/powerpoint/2010/main" val="195105428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smtClean="0"/>
              <a:t>AFSCME</a:t>
            </a:r>
            <a:endParaRPr lang="en-US" sz="3200" dirty="0"/>
          </a:p>
        </p:txBody>
      </p:sp>
      <p:sp>
        <p:nvSpPr>
          <p:cNvPr id="2" name="Text Placeholder 1"/>
          <p:cNvSpPr>
            <a:spLocks noGrp="1"/>
          </p:cNvSpPr>
          <p:nvPr>
            <p:ph type="body" sz="half" idx="2"/>
          </p:nvPr>
        </p:nvSpPr>
        <p:spPr/>
        <p:txBody>
          <a:bodyPr>
            <a:normAutofit/>
          </a:bodyPr>
          <a:lstStyle/>
          <a:p>
            <a:pPr marL="285750" indent="-285750">
              <a:buFont typeface="Arial" panose="020B0604020202020204" pitchFamily="34" charset="0"/>
              <a:buChar char="•"/>
            </a:pPr>
            <a:r>
              <a:rPr lang="en-US" sz="2000" dirty="0" smtClean="0"/>
              <a:t>It currently represents over 1.2 million workers </a:t>
            </a:r>
          </a:p>
          <a:p>
            <a:pPr marL="285750" indent="-285750">
              <a:buFont typeface="Arial" panose="020B0604020202020204" pitchFamily="34" charset="0"/>
              <a:buChar char="•"/>
            </a:pPr>
            <a:r>
              <a:rPr lang="en-US" sz="2000" dirty="0" smtClean="0"/>
              <a:t>In 1932, a group of 50 workers in Wisconsin banded together to form the Wisconsin State Employees Association</a:t>
            </a:r>
          </a:p>
          <a:p>
            <a:pPr marL="285750" indent="-285750">
              <a:buFont typeface="Arial" panose="020B0604020202020204" pitchFamily="34" charset="0"/>
              <a:buChar char="•"/>
            </a:pPr>
            <a:r>
              <a:rPr lang="en-US" sz="2000" dirty="0" smtClean="0"/>
              <a:t>In 1934, this organization was granted an AFL charter as AFSCME</a:t>
            </a:r>
          </a:p>
          <a:p>
            <a:pPr marL="285750" indent="-285750">
              <a:buFont typeface="Arial" panose="020B0604020202020204" pitchFamily="34" charset="0"/>
              <a:buChar char="•"/>
            </a:pPr>
            <a:endParaRPr lang="en-US" sz="20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62400" y="1447800"/>
            <a:ext cx="4933076" cy="2444114"/>
          </a:xfrm>
        </p:spPr>
      </p:pic>
      <p:sp>
        <p:nvSpPr>
          <p:cNvPr id="3" name="Slide Number Placeholder 2"/>
          <p:cNvSpPr>
            <a:spLocks noGrp="1"/>
          </p:cNvSpPr>
          <p:nvPr>
            <p:ph type="sldNum" sz="quarter" idx="12"/>
          </p:nvPr>
        </p:nvSpPr>
        <p:spPr/>
        <p:txBody>
          <a:bodyPr/>
          <a:lstStyle/>
          <a:p>
            <a:fld id="{F68754E9-9C4B-422C-AC90-F1C61A9AE5BB}" type="slidenum">
              <a:rPr lang="en-US" smtClean="0"/>
              <a:t>74</a:t>
            </a:fld>
            <a:endParaRPr lang="en-US" dirty="0"/>
          </a:p>
        </p:txBody>
      </p:sp>
    </p:spTree>
    <p:extLst>
      <p:ext uri="{BB962C8B-B14F-4D97-AF65-F5344CB8AC3E}">
        <p14:creationId xmlns:p14="http://schemas.microsoft.com/office/powerpoint/2010/main" val="83528997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AFSCME </a:t>
            </a:r>
            <a:endParaRPr lang="en-US" dirty="0"/>
          </a:p>
        </p:txBody>
      </p:sp>
      <p:sp>
        <p:nvSpPr>
          <p:cNvPr id="6" name="Subtitle 5"/>
          <p:cNvSpPr>
            <a:spLocks noGrp="1"/>
          </p:cNvSpPr>
          <p:nvPr>
            <p:ph type="subTitle" idx="1"/>
          </p:nvPr>
        </p:nvSpPr>
        <p:spPr>
          <a:xfrm>
            <a:off x="762000" y="2133600"/>
            <a:ext cx="7620000" cy="4114800"/>
          </a:xfrm>
        </p:spPr>
        <p:txBody>
          <a:bodyPr>
            <a:normAutofit fontScale="92500" lnSpcReduction="10000"/>
          </a:bodyPr>
          <a:lstStyle/>
          <a:p>
            <a:pPr marL="457200" indent="-457200" algn="l">
              <a:buFont typeface="Arial" panose="020B0604020202020204" pitchFamily="34" charset="0"/>
              <a:buChar char="•"/>
            </a:pPr>
            <a:r>
              <a:rPr lang="en-US" dirty="0" smtClean="0">
                <a:solidFill>
                  <a:schemeClr val="tx1"/>
                </a:solidFill>
              </a:rPr>
              <a:t>In addition to headquarters staff in DC, AFSCME consists of 3400 locals</a:t>
            </a:r>
            <a:r>
              <a:rPr lang="en-US" dirty="0">
                <a:solidFill>
                  <a:schemeClr val="tx1"/>
                </a:solidFill>
              </a:rPr>
              <a:t>, </a:t>
            </a:r>
            <a:r>
              <a:rPr lang="en-US" dirty="0" smtClean="0">
                <a:solidFill>
                  <a:schemeClr val="tx1"/>
                </a:solidFill>
              </a:rPr>
              <a:t>including </a:t>
            </a:r>
            <a:r>
              <a:rPr lang="en-US" dirty="0">
                <a:solidFill>
                  <a:schemeClr val="tx1"/>
                </a:solidFill>
              </a:rPr>
              <a:t>health care workers, corrections officers, sanitation workers, police officers, </a:t>
            </a:r>
            <a:r>
              <a:rPr lang="en-US" dirty="0" smtClean="0">
                <a:solidFill>
                  <a:schemeClr val="tx1"/>
                </a:solidFill>
              </a:rPr>
              <a:t>firefighters, </a:t>
            </a:r>
            <a:r>
              <a:rPr lang="en-US" dirty="0">
                <a:solidFill>
                  <a:schemeClr val="tx1"/>
                </a:solidFill>
              </a:rPr>
              <a:t>and childcare providers</a:t>
            </a:r>
            <a:endParaRPr lang="en-US" dirty="0" smtClean="0">
              <a:solidFill>
                <a:schemeClr val="tx1"/>
              </a:solidFill>
            </a:endParaRPr>
          </a:p>
          <a:p>
            <a:pPr marL="457200" indent="-457200" algn="l">
              <a:buFont typeface="Arial" panose="020B0604020202020204" pitchFamily="34" charset="0"/>
              <a:buChar char="•"/>
            </a:pPr>
            <a:r>
              <a:rPr lang="en-US" dirty="0" smtClean="0">
                <a:solidFill>
                  <a:schemeClr val="tx1"/>
                </a:solidFill>
              </a:rPr>
              <a:t>Organized into councils (geographic) and caucuses (occupational)</a:t>
            </a:r>
          </a:p>
          <a:p>
            <a:pPr marL="457200" indent="-457200" algn="l">
              <a:buFont typeface="Arial" panose="020B0604020202020204" pitchFamily="34" charset="0"/>
              <a:buChar char="•"/>
            </a:pPr>
            <a:r>
              <a:rPr lang="en-US" dirty="0" smtClean="0">
                <a:solidFill>
                  <a:schemeClr val="tx1"/>
                </a:solidFill>
              </a:rPr>
              <a:t>Example: District Council 37 in NYC, representing 125,000 employees</a:t>
            </a:r>
          </a:p>
        </p:txBody>
      </p:sp>
      <p:sp>
        <p:nvSpPr>
          <p:cNvPr id="2" name="Slide Number Placeholder 1"/>
          <p:cNvSpPr>
            <a:spLocks noGrp="1"/>
          </p:cNvSpPr>
          <p:nvPr>
            <p:ph type="sldNum" sz="quarter" idx="12"/>
          </p:nvPr>
        </p:nvSpPr>
        <p:spPr/>
        <p:txBody>
          <a:bodyPr/>
          <a:lstStyle/>
          <a:p>
            <a:fld id="{F68754E9-9C4B-422C-AC90-F1C61A9AE5BB}" type="slidenum">
              <a:rPr lang="en-US" smtClean="0"/>
              <a:t>75</a:t>
            </a:fld>
            <a:endParaRPr lang="en-US" dirty="0"/>
          </a:p>
        </p:txBody>
      </p:sp>
    </p:spTree>
    <p:extLst>
      <p:ext uri="{BB962C8B-B14F-4D97-AF65-F5344CB8AC3E}">
        <p14:creationId xmlns:p14="http://schemas.microsoft.com/office/powerpoint/2010/main" val="10938484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1"/>
            <a:ext cx="7696200" cy="1219199"/>
          </a:xfrm>
        </p:spPr>
        <p:txBody>
          <a:bodyPr>
            <a:normAutofit/>
          </a:bodyPr>
          <a:lstStyle/>
          <a:p>
            <a:r>
              <a:rPr lang="en-US" dirty="0" smtClean="0"/>
              <a:t>AFSCME </a:t>
            </a:r>
            <a:endParaRPr lang="en-US" dirty="0"/>
          </a:p>
        </p:txBody>
      </p:sp>
      <p:sp>
        <p:nvSpPr>
          <p:cNvPr id="6" name="Subtitle 5"/>
          <p:cNvSpPr>
            <a:spLocks noGrp="1"/>
          </p:cNvSpPr>
          <p:nvPr>
            <p:ph type="subTitle" idx="1"/>
          </p:nvPr>
        </p:nvSpPr>
        <p:spPr>
          <a:xfrm>
            <a:off x="762000" y="2133600"/>
            <a:ext cx="7620000" cy="4114800"/>
          </a:xfrm>
        </p:spPr>
        <p:txBody>
          <a:bodyPr>
            <a:normAutofit/>
          </a:bodyPr>
          <a:lstStyle/>
          <a:p>
            <a:pPr marL="457200" indent="-457200" algn="l">
              <a:buFont typeface="Arial" panose="020B0604020202020204" pitchFamily="34" charset="0"/>
              <a:buChar char="•"/>
            </a:pPr>
            <a:r>
              <a:rPr lang="en-US" dirty="0" smtClean="0">
                <a:solidFill>
                  <a:schemeClr val="tx1"/>
                </a:solidFill>
              </a:rPr>
              <a:t>Issues:</a:t>
            </a:r>
          </a:p>
          <a:p>
            <a:pPr marL="914400" lvl="1" indent="-457200" algn="l">
              <a:buFont typeface="Wingdings" panose="05000000000000000000" pitchFamily="2" charset="2"/>
              <a:buChar char="Ø"/>
            </a:pPr>
            <a:r>
              <a:rPr lang="en-US" sz="3200" dirty="0" smtClean="0">
                <a:solidFill>
                  <a:schemeClr val="tx1"/>
                </a:solidFill>
              </a:rPr>
              <a:t>Outsourcing/privatization</a:t>
            </a:r>
          </a:p>
          <a:p>
            <a:pPr marL="914400" lvl="1" indent="-457200" algn="l">
              <a:buFont typeface="Wingdings" panose="05000000000000000000" pitchFamily="2" charset="2"/>
              <a:buChar char="Ø"/>
            </a:pPr>
            <a:r>
              <a:rPr lang="en-US" sz="3200" dirty="0" smtClean="0">
                <a:solidFill>
                  <a:schemeClr val="tx1"/>
                </a:solidFill>
              </a:rPr>
              <a:t>Minimum wage increases</a:t>
            </a:r>
          </a:p>
          <a:p>
            <a:pPr marL="914400" lvl="1" indent="-457200" algn="l">
              <a:buFont typeface="Wingdings" panose="05000000000000000000" pitchFamily="2" charset="2"/>
              <a:buChar char="Ø"/>
            </a:pPr>
            <a:r>
              <a:rPr lang="en-US" sz="3200" dirty="0" smtClean="0">
                <a:solidFill>
                  <a:schemeClr val="tx1"/>
                </a:solidFill>
              </a:rPr>
              <a:t>Safety and workplace security</a:t>
            </a:r>
          </a:p>
          <a:p>
            <a:pPr marL="914400" lvl="1" indent="-457200" algn="l">
              <a:buFont typeface="Wingdings" panose="05000000000000000000" pitchFamily="2" charset="2"/>
              <a:buChar char="Ø"/>
            </a:pPr>
            <a:r>
              <a:rPr lang="en-US" sz="3200" dirty="0" smtClean="0">
                <a:solidFill>
                  <a:schemeClr val="tx1"/>
                </a:solidFill>
              </a:rPr>
              <a:t>Health care </a:t>
            </a:r>
          </a:p>
          <a:p>
            <a:pPr marL="457200" indent="-457200" algn="l">
              <a:buFont typeface="Arial" panose="020B0604020202020204" pitchFamily="34" charset="0"/>
              <a:buChar char="•"/>
            </a:pPr>
            <a:r>
              <a:rPr lang="en-US" dirty="0" smtClean="0">
                <a:solidFill>
                  <a:schemeClr val="tx1"/>
                </a:solidFill>
              </a:rPr>
              <a:t>Strong political action, allied with the progressive wing of the Democratic Party </a:t>
            </a:r>
          </a:p>
        </p:txBody>
      </p:sp>
      <p:sp>
        <p:nvSpPr>
          <p:cNvPr id="2" name="Slide Number Placeholder 1"/>
          <p:cNvSpPr>
            <a:spLocks noGrp="1"/>
          </p:cNvSpPr>
          <p:nvPr>
            <p:ph type="sldNum" sz="quarter" idx="12"/>
          </p:nvPr>
        </p:nvSpPr>
        <p:spPr/>
        <p:txBody>
          <a:bodyPr/>
          <a:lstStyle/>
          <a:p>
            <a:fld id="{F68754E9-9C4B-422C-AC90-F1C61A9AE5BB}" type="slidenum">
              <a:rPr lang="en-US" smtClean="0"/>
              <a:t>76</a:t>
            </a:fld>
            <a:endParaRPr lang="en-US" dirty="0"/>
          </a:p>
        </p:txBody>
      </p:sp>
    </p:spTree>
    <p:extLst>
      <p:ext uri="{BB962C8B-B14F-4D97-AF65-F5344CB8AC3E}">
        <p14:creationId xmlns:p14="http://schemas.microsoft.com/office/powerpoint/2010/main" val="173101257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dirty="0" smtClean="0"/>
              <a:t>AFSCME </a:t>
            </a:r>
            <a:endParaRPr lang="en-US" sz="4400" dirty="0"/>
          </a:p>
        </p:txBody>
      </p:sp>
      <p:sp>
        <p:nvSpPr>
          <p:cNvPr id="2" name="Text Placeholder 1"/>
          <p:cNvSpPr>
            <a:spLocks noGrp="1"/>
          </p:cNvSpPr>
          <p:nvPr>
            <p:ph type="body" sz="half" idx="2"/>
          </p:nvPr>
        </p:nvSpPr>
        <p:spPr/>
        <p:txBody>
          <a:bodyPr>
            <a:normAutofit/>
          </a:bodyPr>
          <a:lstStyle/>
          <a:p>
            <a:pPr marL="342900" indent="-342900">
              <a:buFont typeface="Arial" panose="020B0604020202020204" pitchFamily="34" charset="0"/>
              <a:buChar char="•"/>
            </a:pPr>
            <a:r>
              <a:rPr lang="en-US" sz="2400" dirty="0" smtClean="0"/>
              <a:t>Like many unions, long serving presidents</a:t>
            </a:r>
          </a:p>
          <a:p>
            <a:pPr marL="342900" indent="-342900">
              <a:buFont typeface="Arial" panose="020B0604020202020204" pitchFamily="34" charset="0"/>
              <a:buChar char="•"/>
            </a:pPr>
            <a:r>
              <a:rPr lang="en-US" sz="2400" dirty="0" smtClean="0"/>
              <a:t>AFSCME Presidents </a:t>
            </a:r>
          </a:p>
          <a:p>
            <a:pPr marL="342900" indent="-342900">
              <a:buFont typeface="Wingdings" panose="05000000000000000000" pitchFamily="2" charset="2"/>
              <a:buChar char="Ø"/>
            </a:pPr>
            <a:r>
              <a:rPr lang="en-US" sz="2400" dirty="0" smtClean="0"/>
              <a:t>Arnold Zander 1936-1964</a:t>
            </a:r>
          </a:p>
          <a:p>
            <a:pPr marL="342900" indent="-342900">
              <a:buFont typeface="Wingdings" panose="05000000000000000000" pitchFamily="2" charset="2"/>
              <a:buChar char="Ø"/>
            </a:pPr>
            <a:r>
              <a:rPr lang="en-US" sz="2400" dirty="0" smtClean="0"/>
              <a:t>Jerry Wurf 1964-1981 (right) </a:t>
            </a:r>
          </a:p>
          <a:p>
            <a:pPr marL="342900" indent="-342900">
              <a:buFont typeface="Wingdings" panose="05000000000000000000" pitchFamily="2" charset="2"/>
              <a:buChar char="Ø"/>
            </a:pPr>
            <a:r>
              <a:rPr lang="en-US" sz="2400" dirty="0" smtClean="0"/>
              <a:t>Gerald McTenee 1981-2012</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419600" y="1600200"/>
            <a:ext cx="3967797" cy="3228697"/>
          </a:xfrm>
        </p:spPr>
      </p:pic>
      <p:sp>
        <p:nvSpPr>
          <p:cNvPr id="3" name="Slide Number Placeholder 2"/>
          <p:cNvSpPr>
            <a:spLocks noGrp="1"/>
          </p:cNvSpPr>
          <p:nvPr>
            <p:ph type="sldNum" sz="quarter" idx="12"/>
          </p:nvPr>
        </p:nvSpPr>
        <p:spPr/>
        <p:txBody>
          <a:bodyPr/>
          <a:lstStyle/>
          <a:p>
            <a:fld id="{F68754E9-9C4B-422C-AC90-F1C61A9AE5BB}" type="slidenum">
              <a:rPr lang="en-US" smtClean="0"/>
              <a:t>77</a:t>
            </a:fld>
            <a:endParaRPr lang="en-US" dirty="0"/>
          </a:p>
        </p:txBody>
      </p:sp>
    </p:spTree>
    <p:extLst>
      <p:ext uri="{BB962C8B-B14F-4D97-AF65-F5344CB8AC3E}">
        <p14:creationId xmlns:p14="http://schemas.microsoft.com/office/powerpoint/2010/main" val="12205233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dirty="0" smtClean="0"/>
              <a:t>AFSCME </a:t>
            </a:r>
            <a:endParaRPr lang="en-US" sz="4400" dirty="0"/>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0" y="1066800"/>
            <a:ext cx="3453248" cy="3877056"/>
          </a:xfrm>
        </p:spPr>
      </p:pic>
      <p:sp>
        <p:nvSpPr>
          <p:cNvPr id="2" name="Text Placeholder 1"/>
          <p:cNvSpPr>
            <a:spLocks noGrp="1"/>
          </p:cNvSpPr>
          <p:nvPr>
            <p:ph type="body" sz="half" idx="2"/>
          </p:nvPr>
        </p:nvSpPr>
        <p:spPr/>
        <p:txBody>
          <a:bodyPr>
            <a:normAutofit/>
          </a:bodyPr>
          <a:lstStyle/>
          <a:p>
            <a:pPr marL="342900" indent="-342900">
              <a:buFont typeface="Arial" panose="020B0604020202020204" pitchFamily="34" charset="0"/>
              <a:buChar char="•"/>
            </a:pPr>
            <a:r>
              <a:rPr lang="en-US" sz="2100" dirty="0" smtClean="0"/>
              <a:t>Current President: Lee Saunders</a:t>
            </a:r>
          </a:p>
          <a:p>
            <a:pPr marL="342900" indent="-342900">
              <a:buFont typeface="Wingdings" panose="05000000000000000000" pitchFamily="2" charset="2"/>
              <a:buChar char="Ø"/>
            </a:pPr>
            <a:r>
              <a:rPr lang="en-US" sz="2100" dirty="0" smtClean="0"/>
              <a:t>From a union family in Cleveland</a:t>
            </a:r>
          </a:p>
          <a:p>
            <a:pPr marL="342900" indent="-342900">
              <a:buFont typeface="Wingdings" panose="05000000000000000000" pitchFamily="2" charset="2"/>
              <a:buChar char="Ø"/>
            </a:pPr>
            <a:r>
              <a:rPr lang="en-US" sz="2100" dirty="0" smtClean="0"/>
              <a:t>Began work in 1974 in Ohio</a:t>
            </a:r>
          </a:p>
          <a:p>
            <a:pPr marL="342900" indent="-342900">
              <a:buFont typeface="Wingdings" panose="05000000000000000000" pitchFamily="2" charset="2"/>
              <a:buChar char="Ø"/>
            </a:pPr>
            <a:r>
              <a:rPr lang="en-US" sz="2100" dirty="0" smtClean="0"/>
              <a:t>Became an AFSCME Staffer in 1978</a:t>
            </a:r>
          </a:p>
          <a:p>
            <a:pPr marL="342900" indent="-342900">
              <a:buFont typeface="Wingdings" panose="05000000000000000000" pitchFamily="2" charset="2"/>
              <a:buChar char="Ø"/>
            </a:pPr>
            <a:r>
              <a:rPr lang="en-US" sz="2100" dirty="0" smtClean="0"/>
              <a:t>Elected Secretary Treasurer in 2010, then President in 2012 </a:t>
            </a:r>
          </a:p>
          <a:p>
            <a:endParaRPr lang="en-US" dirty="0"/>
          </a:p>
        </p:txBody>
      </p:sp>
      <p:sp>
        <p:nvSpPr>
          <p:cNvPr id="4" name="Slide Number Placeholder 3"/>
          <p:cNvSpPr>
            <a:spLocks noGrp="1"/>
          </p:cNvSpPr>
          <p:nvPr>
            <p:ph type="sldNum" sz="quarter" idx="12"/>
          </p:nvPr>
        </p:nvSpPr>
        <p:spPr/>
        <p:txBody>
          <a:bodyPr/>
          <a:lstStyle/>
          <a:p>
            <a:fld id="{F68754E9-9C4B-422C-AC90-F1C61A9AE5BB}" type="slidenum">
              <a:rPr lang="en-US" smtClean="0"/>
              <a:t>78</a:t>
            </a:fld>
            <a:endParaRPr lang="en-US" dirty="0"/>
          </a:p>
        </p:txBody>
      </p:sp>
    </p:spTree>
    <p:extLst>
      <p:ext uri="{BB962C8B-B14F-4D97-AF65-F5344CB8AC3E}">
        <p14:creationId xmlns:p14="http://schemas.microsoft.com/office/powerpoint/2010/main" val="212092245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304800"/>
            <a:ext cx="7772400" cy="1470025"/>
          </a:xfrm>
        </p:spPr>
        <p:txBody>
          <a:bodyPr>
            <a:normAutofit/>
          </a:bodyPr>
          <a:lstStyle/>
          <a:p>
            <a:r>
              <a:rPr lang="en-US" sz="3600" b="1" dirty="0" smtClean="0"/>
              <a:t>Next week </a:t>
            </a:r>
            <a:endParaRPr lang="en-US" sz="3600" b="1" dirty="0"/>
          </a:p>
        </p:txBody>
      </p:sp>
      <p:sp>
        <p:nvSpPr>
          <p:cNvPr id="6" name="Subtitle 5"/>
          <p:cNvSpPr>
            <a:spLocks noGrp="1"/>
          </p:cNvSpPr>
          <p:nvPr>
            <p:ph type="subTitle" idx="1"/>
          </p:nvPr>
        </p:nvSpPr>
        <p:spPr>
          <a:xfrm>
            <a:off x="1371600" y="1600200"/>
            <a:ext cx="6858000" cy="4038600"/>
          </a:xfrm>
        </p:spPr>
        <p:txBody>
          <a:bodyPr>
            <a:normAutofit/>
          </a:bodyPr>
          <a:lstStyle/>
          <a:p>
            <a:pPr algn="l"/>
            <a:endParaRPr lang="en-US" dirty="0" smtClean="0">
              <a:solidFill>
                <a:schemeClr val="tx1"/>
              </a:solidFill>
            </a:endParaRPr>
          </a:p>
          <a:p>
            <a:r>
              <a:rPr lang="en-US" sz="4800" dirty="0" smtClean="0">
                <a:solidFill>
                  <a:schemeClr val="tx1"/>
                </a:solidFill>
              </a:rPr>
              <a:t>Labor Relations from the end of World War II </a:t>
            </a:r>
          </a:p>
          <a:p>
            <a:r>
              <a:rPr lang="en-US" sz="4800" dirty="0" smtClean="0">
                <a:solidFill>
                  <a:schemeClr val="tx1"/>
                </a:solidFill>
              </a:rPr>
              <a:t>to the Present</a:t>
            </a:r>
          </a:p>
          <a:p>
            <a:pPr marL="457200" indent="-457200" algn="l">
              <a:buFont typeface="Arial" panose="020B0604020202020204" pitchFamily="34" charset="0"/>
              <a:buChar char="•"/>
            </a:pPr>
            <a:endParaRPr lang="en-US" dirty="0" smtClean="0">
              <a:solidFill>
                <a:schemeClr val="tx1"/>
              </a:solidFill>
            </a:endParaRPr>
          </a:p>
        </p:txBody>
      </p:sp>
      <p:sp>
        <p:nvSpPr>
          <p:cNvPr id="2" name="Slide Number Placeholder 1"/>
          <p:cNvSpPr>
            <a:spLocks noGrp="1"/>
          </p:cNvSpPr>
          <p:nvPr>
            <p:ph type="sldNum" sz="quarter" idx="12"/>
          </p:nvPr>
        </p:nvSpPr>
        <p:spPr/>
        <p:txBody>
          <a:bodyPr/>
          <a:lstStyle/>
          <a:p>
            <a:fld id="{F68754E9-9C4B-422C-AC90-F1C61A9AE5BB}" type="slidenum">
              <a:rPr lang="en-US" smtClean="0"/>
              <a:t>79</a:t>
            </a:fld>
            <a:endParaRPr lang="en-US" dirty="0"/>
          </a:p>
        </p:txBody>
      </p:sp>
    </p:spTree>
    <p:extLst>
      <p:ext uri="{BB962C8B-B14F-4D97-AF65-F5344CB8AC3E}">
        <p14:creationId xmlns:p14="http://schemas.microsoft.com/office/powerpoint/2010/main" val="802909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Non Postal Federal Unions </a:t>
            </a:r>
            <a:endParaRPr lang="en-US" sz="3200" dirty="0"/>
          </a:p>
        </p:txBody>
      </p:sp>
      <p:sp>
        <p:nvSpPr>
          <p:cNvPr id="4" name="Text Placeholder 3"/>
          <p:cNvSpPr>
            <a:spLocks noGrp="1"/>
          </p:cNvSpPr>
          <p:nvPr>
            <p:ph type="subTitle" idx="1"/>
          </p:nvPr>
        </p:nvSpPr>
        <p:spPr>
          <a:xfrm>
            <a:off x="762000" y="1600200"/>
            <a:ext cx="7696200" cy="4038600"/>
          </a:xfrm>
        </p:spPr>
        <p:txBody>
          <a:bodyPr>
            <a:normAutofit/>
          </a:bodyPr>
          <a:lstStyle/>
          <a:p>
            <a:r>
              <a:rPr lang="en-US" sz="4800" dirty="0" smtClean="0">
                <a:solidFill>
                  <a:schemeClr val="tx1"/>
                </a:solidFill>
              </a:rPr>
              <a:t>Prior to the 1930’s there was little union activity in the federal sector outside of the postal service.  </a:t>
            </a:r>
          </a:p>
        </p:txBody>
      </p:sp>
      <p:sp>
        <p:nvSpPr>
          <p:cNvPr id="3" name="Slide Number Placeholder 2"/>
          <p:cNvSpPr>
            <a:spLocks noGrp="1"/>
          </p:cNvSpPr>
          <p:nvPr>
            <p:ph type="sldNum" sz="quarter" idx="12"/>
          </p:nvPr>
        </p:nvSpPr>
        <p:spPr/>
        <p:txBody>
          <a:bodyPr/>
          <a:lstStyle/>
          <a:p>
            <a:fld id="{F68754E9-9C4B-422C-AC90-F1C61A9AE5BB}" type="slidenum">
              <a:rPr lang="en-US" smtClean="0"/>
              <a:t>8</a:t>
            </a:fld>
            <a:endParaRPr lang="en-US" dirty="0"/>
          </a:p>
        </p:txBody>
      </p:sp>
    </p:spTree>
    <p:extLst>
      <p:ext uri="{BB962C8B-B14F-4D97-AF65-F5344CB8AC3E}">
        <p14:creationId xmlns:p14="http://schemas.microsoft.com/office/powerpoint/2010/main" val="4024102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3200" dirty="0" smtClean="0"/>
              <a:t>Non Postal Federal Unions </a:t>
            </a:r>
            <a:endParaRPr lang="en-US" sz="3200" dirty="0"/>
          </a:p>
        </p:txBody>
      </p:sp>
      <p:sp>
        <p:nvSpPr>
          <p:cNvPr id="4" name="Text Placeholder 3"/>
          <p:cNvSpPr>
            <a:spLocks noGrp="1"/>
          </p:cNvSpPr>
          <p:nvPr>
            <p:ph type="subTitle" idx="1"/>
          </p:nvPr>
        </p:nvSpPr>
        <p:spPr>
          <a:xfrm>
            <a:off x="762000" y="1600200"/>
            <a:ext cx="7696200" cy="4038600"/>
          </a:xfrm>
        </p:spPr>
        <p:txBody>
          <a:bodyPr>
            <a:normAutofit fontScale="85000" lnSpcReduction="20000"/>
          </a:bodyPr>
          <a:lstStyle/>
          <a:p>
            <a:pPr marL="285750" indent="-285750" algn="l">
              <a:buFont typeface="Arial" panose="020B0604020202020204" pitchFamily="34" charset="0"/>
              <a:buChar char="•"/>
            </a:pPr>
            <a:endParaRPr lang="en-US" dirty="0" smtClean="0">
              <a:solidFill>
                <a:schemeClr val="tx1"/>
              </a:solidFill>
            </a:endParaRPr>
          </a:p>
          <a:p>
            <a:pPr marL="285750" indent="-285750" algn="l">
              <a:buFont typeface="Arial" panose="020B0604020202020204" pitchFamily="34" charset="0"/>
              <a:buChar char="•"/>
            </a:pPr>
            <a:r>
              <a:rPr lang="en-US" dirty="0" smtClean="0">
                <a:solidFill>
                  <a:schemeClr val="tx1"/>
                </a:solidFill>
              </a:rPr>
              <a:t>In a 1902 Executive Order, Teddy Roosevelt precluded federal workers, individually or collectively, from soliciting:</a:t>
            </a:r>
          </a:p>
          <a:p>
            <a:pPr algn="l"/>
            <a:r>
              <a:rPr lang="en-US" i="1" dirty="0" smtClean="0">
                <a:solidFill>
                  <a:schemeClr val="tx1"/>
                </a:solidFill>
              </a:rPr>
              <a:t>an </a:t>
            </a:r>
            <a:r>
              <a:rPr lang="en-US" i="1" dirty="0">
                <a:solidFill>
                  <a:schemeClr val="tx1"/>
                </a:solidFill>
              </a:rPr>
              <a:t>increase of pay, or to influence or to attempt to influence in their own interest any legislation whatever, either before Congress or its Committees, or in any way save through the heads of the Departments in or under which they </a:t>
            </a:r>
            <a:r>
              <a:rPr lang="en-US" i="1" dirty="0" smtClean="0">
                <a:solidFill>
                  <a:schemeClr val="tx1"/>
                </a:solidFill>
              </a:rPr>
              <a:t>serve</a:t>
            </a:r>
          </a:p>
          <a:p>
            <a:pPr marL="457200" indent="-457200" algn="l">
              <a:buFont typeface="Arial" panose="020B0604020202020204" pitchFamily="34" charset="0"/>
              <a:buChar char="•"/>
            </a:pPr>
            <a:r>
              <a:rPr lang="en-US" dirty="0" smtClean="0">
                <a:solidFill>
                  <a:schemeClr val="tx1"/>
                </a:solidFill>
              </a:rPr>
              <a:t>The penalty was dismissal </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F68754E9-9C4B-422C-AC90-F1C61A9AE5BB}" type="slidenum">
              <a:rPr lang="en-US" smtClean="0"/>
              <a:t>9</a:t>
            </a:fld>
            <a:endParaRPr lang="en-US" dirty="0"/>
          </a:p>
        </p:txBody>
      </p:sp>
    </p:spTree>
    <p:extLst>
      <p:ext uri="{BB962C8B-B14F-4D97-AF65-F5344CB8AC3E}">
        <p14:creationId xmlns:p14="http://schemas.microsoft.com/office/powerpoint/2010/main" val="511678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44123</TotalTime>
  <Words>3245</Words>
  <Application>Microsoft Office PowerPoint</Application>
  <PresentationFormat>On-screen Show (4:3)</PresentationFormat>
  <Paragraphs>407</Paragraphs>
  <Slides>79</Slides>
  <Notes>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Office Theme</vt:lpstr>
      <vt:lpstr>The History of Unions in the US Class 3: Public Sector Unions </vt:lpstr>
      <vt:lpstr>Overture </vt:lpstr>
      <vt:lpstr>Organization of class </vt:lpstr>
      <vt:lpstr>Early Federal Employment </vt:lpstr>
      <vt:lpstr>Early Federal Employment </vt:lpstr>
      <vt:lpstr>Unionization </vt:lpstr>
      <vt:lpstr>Unionization – Postal workers </vt:lpstr>
      <vt:lpstr>Non Postal Federal Unions </vt:lpstr>
      <vt:lpstr>Non Postal Federal Unions </vt:lpstr>
      <vt:lpstr>Non Postal Federal Unions </vt:lpstr>
      <vt:lpstr>Non Postal Federal Unions </vt:lpstr>
      <vt:lpstr>Non Postal Federal Unions </vt:lpstr>
      <vt:lpstr>The New Deal </vt:lpstr>
      <vt:lpstr>The New Deal </vt:lpstr>
      <vt:lpstr>JFK Executive Order </vt:lpstr>
      <vt:lpstr>JFK Executive Order </vt:lpstr>
      <vt:lpstr>JFK Executive Order </vt:lpstr>
      <vt:lpstr>1978 Civil Service Reform Act</vt:lpstr>
      <vt:lpstr>PowerPoint Presentation</vt:lpstr>
      <vt:lpstr>The Big Two </vt:lpstr>
      <vt:lpstr>AFGE </vt:lpstr>
      <vt:lpstr>AFGE </vt:lpstr>
      <vt:lpstr>AFGE </vt:lpstr>
      <vt:lpstr>AFGE </vt:lpstr>
      <vt:lpstr>AFGE Leadership</vt:lpstr>
      <vt:lpstr>AFGE Leadership</vt:lpstr>
      <vt:lpstr>AFGE Leadership</vt:lpstr>
      <vt:lpstr>Trump Executive Orders </vt:lpstr>
      <vt:lpstr>Trump Executive Orders </vt:lpstr>
      <vt:lpstr>Trump Executive Orders </vt:lpstr>
      <vt:lpstr>Meeting with my son’s High School  AP Government Class Feb 2014</vt:lpstr>
      <vt:lpstr>NTEU </vt:lpstr>
      <vt:lpstr>NTEU </vt:lpstr>
      <vt:lpstr>NTEU </vt:lpstr>
      <vt:lpstr>Other Federal unions </vt:lpstr>
      <vt:lpstr>NFFE Reunification </vt:lpstr>
      <vt:lpstr>NFFE Reunification </vt:lpstr>
      <vt:lpstr>NFFE Reunification </vt:lpstr>
      <vt:lpstr>Other Federal unions </vt:lpstr>
      <vt:lpstr>PowerPoint Presentation</vt:lpstr>
      <vt:lpstr>1919 Boston Police Strike</vt:lpstr>
      <vt:lpstr>1919 Boston Police Strike</vt:lpstr>
      <vt:lpstr>1919 Boston Police Strike</vt:lpstr>
      <vt:lpstr>1919 Boston Police Strike</vt:lpstr>
      <vt:lpstr>1919 Boston Police Strike</vt:lpstr>
      <vt:lpstr>Current Police Organizations </vt:lpstr>
      <vt:lpstr>Current Police Organizations </vt:lpstr>
      <vt:lpstr>Current Police Organizations </vt:lpstr>
      <vt:lpstr>Current Police Organizations </vt:lpstr>
      <vt:lpstr>Current Police Organizations </vt:lpstr>
      <vt:lpstr>Fire Fighters Unions</vt:lpstr>
      <vt:lpstr>Fire Fighters Unions </vt:lpstr>
      <vt:lpstr>Teacher Unions – NEA </vt:lpstr>
      <vt:lpstr>NEA</vt:lpstr>
      <vt:lpstr>NEA</vt:lpstr>
      <vt:lpstr>NEA</vt:lpstr>
      <vt:lpstr>Teacher unions – AFT </vt:lpstr>
      <vt:lpstr>AFT</vt:lpstr>
      <vt:lpstr>Famous leaders – AFT </vt:lpstr>
      <vt:lpstr>Famous leaders – NEA </vt:lpstr>
      <vt:lpstr>Other educational unions </vt:lpstr>
      <vt:lpstr>Case study – the 1968 NYC Strike </vt:lpstr>
      <vt:lpstr>Case study – the 1968 NYC Strike </vt:lpstr>
      <vt:lpstr>Case study – the 1968 NYC Strike </vt:lpstr>
      <vt:lpstr>Case study – the 1968 NYC Strike </vt:lpstr>
      <vt:lpstr>Case study – the 1968 NYC Strike </vt:lpstr>
      <vt:lpstr>Case study – the 1968 NYC Strike </vt:lpstr>
      <vt:lpstr>Case study – the 1968 NYC Strike </vt:lpstr>
      <vt:lpstr>Case study – the 1968 NYC Strike </vt:lpstr>
      <vt:lpstr>Case study – the 1968 NYC Strike and legacy </vt:lpstr>
      <vt:lpstr>Case study – the 1968 NYC Strike and legacy </vt:lpstr>
      <vt:lpstr>And Yes…..</vt:lpstr>
      <vt:lpstr>State and Municipal Unions </vt:lpstr>
      <vt:lpstr>AFSCME</vt:lpstr>
      <vt:lpstr>AFSCME </vt:lpstr>
      <vt:lpstr>AFSCME </vt:lpstr>
      <vt:lpstr>AFSCME </vt:lpstr>
      <vt:lpstr>AFSCME </vt:lpstr>
      <vt:lpstr>Next week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Unions in the US Class 1: Origins</dc:title>
  <dc:creator>Jim</dc:creator>
  <cp:lastModifiedBy>Jim</cp:lastModifiedBy>
  <cp:revision>164</cp:revision>
  <dcterms:created xsi:type="dcterms:W3CDTF">2016-07-19T14:48:33Z</dcterms:created>
  <dcterms:modified xsi:type="dcterms:W3CDTF">2018-08-29T17:45:28Z</dcterms:modified>
</cp:coreProperties>
</file>