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7" r:id="rId3"/>
    <p:sldId id="259" r:id="rId4"/>
    <p:sldId id="258" r:id="rId5"/>
    <p:sldId id="260" r:id="rId6"/>
    <p:sldId id="333" r:id="rId7"/>
    <p:sldId id="334" r:id="rId8"/>
    <p:sldId id="330" r:id="rId9"/>
    <p:sldId id="331" r:id="rId10"/>
    <p:sldId id="332" r:id="rId11"/>
    <p:sldId id="335" r:id="rId12"/>
    <p:sldId id="261" r:id="rId13"/>
    <p:sldId id="262" r:id="rId14"/>
    <p:sldId id="263" r:id="rId15"/>
    <p:sldId id="304" r:id="rId16"/>
    <p:sldId id="266" r:id="rId17"/>
    <p:sldId id="306" r:id="rId18"/>
    <p:sldId id="307" r:id="rId19"/>
    <p:sldId id="336" r:id="rId20"/>
    <p:sldId id="305"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4" r:id="rId38"/>
    <p:sldId id="285" r:id="rId39"/>
    <p:sldId id="283" r:id="rId40"/>
    <p:sldId id="286" r:id="rId41"/>
    <p:sldId id="287" r:id="rId42"/>
    <p:sldId id="288" r:id="rId43"/>
    <p:sldId id="290" r:id="rId44"/>
    <p:sldId id="291" r:id="rId45"/>
    <p:sldId id="294" r:id="rId46"/>
    <p:sldId id="302" r:id="rId47"/>
    <p:sldId id="311" r:id="rId48"/>
    <p:sldId id="303" r:id="rId49"/>
    <p:sldId id="312" r:id="rId50"/>
    <p:sldId id="293" r:id="rId51"/>
    <p:sldId id="308" r:id="rId52"/>
    <p:sldId id="292" r:id="rId53"/>
    <p:sldId id="310" r:id="rId54"/>
    <p:sldId id="309" r:id="rId55"/>
    <p:sldId id="295" r:id="rId56"/>
    <p:sldId id="289" r:id="rId57"/>
    <p:sldId id="313" r:id="rId58"/>
    <p:sldId id="314" r:id="rId59"/>
    <p:sldId id="296" r:id="rId60"/>
    <p:sldId id="315" r:id="rId61"/>
    <p:sldId id="297" r:id="rId62"/>
    <p:sldId id="316" r:id="rId63"/>
    <p:sldId id="317" r:id="rId64"/>
    <p:sldId id="318" r:id="rId65"/>
    <p:sldId id="319" r:id="rId66"/>
    <p:sldId id="320" r:id="rId67"/>
    <p:sldId id="337" r:id="rId68"/>
    <p:sldId id="300" r:id="rId69"/>
    <p:sldId id="323" r:id="rId70"/>
    <p:sldId id="301" r:id="rId71"/>
    <p:sldId id="324" r:id="rId72"/>
    <p:sldId id="325" r:id="rId73"/>
    <p:sldId id="326" r:id="rId74"/>
    <p:sldId id="328" r:id="rId75"/>
    <p:sldId id="327" r:id="rId76"/>
    <p:sldId id="321" r:id="rId77"/>
    <p:sldId id="322" r:id="rId78"/>
    <p:sldId id="32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94662" autoAdjust="0"/>
  </p:normalViewPr>
  <p:slideViewPr>
    <p:cSldViewPr>
      <p:cViewPr>
        <p:scale>
          <a:sx n="75" d="100"/>
          <a:sy n="75" d="100"/>
        </p:scale>
        <p:origin x="-121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EE14A-0C69-49E4-A2C6-B4610F706CCA}" type="datetimeFigureOut">
              <a:rPr lang="en-US" smtClean="0"/>
              <a:t>4/14/2018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A2ED23-B220-4DDB-88BA-B88DA95A7722}" type="slidenum">
              <a:rPr lang="en-US" smtClean="0"/>
              <a:t>‹#›</a:t>
            </a:fld>
            <a:endParaRPr lang="en-US"/>
          </a:p>
        </p:txBody>
      </p:sp>
    </p:spTree>
    <p:extLst>
      <p:ext uri="{BB962C8B-B14F-4D97-AF65-F5344CB8AC3E}">
        <p14:creationId xmlns:p14="http://schemas.microsoft.com/office/powerpoint/2010/main" val="371300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F748AA-7042-4EC8-9182-0E8EBD33A050}" type="datetime1">
              <a:rPr lang="en-US" smtClean="0"/>
              <a:t>4/14/2018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754E9-9C4B-422C-AC90-F1C61A9AE5BB}" type="slidenum">
              <a:rPr lang="en-US" smtClean="0"/>
              <a:t>‹#›</a:t>
            </a:fld>
            <a:endParaRPr lang="en-US" dirty="0"/>
          </a:p>
        </p:txBody>
      </p:sp>
    </p:spTree>
    <p:extLst>
      <p:ext uri="{BB962C8B-B14F-4D97-AF65-F5344CB8AC3E}">
        <p14:creationId xmlns:p14="http://schemas.microsoft.com/office/powerpoint/2010/main" val="104662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1558C-E755-41A8-805C-BC91D97816E1}" type="datetime1">
              <a:rPr lang="en-US" smtClean="0"/>
              <a:t>4/14/2018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754E9-9C4B-422C-AC90-F1C61A9AE5BB}" type="slidenum">
              <a:rPr lang="en-US" smtClean="0"/>
              <a:t>‹#›</a:t>
            </a:fld>
            <a:endParaRPr lang="en-US" dirty="0"/>
          </a:p>
        </p:txBody>
      </p:sp>
    </p:spTree>
    <p:extLst>
      <p:ext uri="{BB962C8B-B14F-4D97-AF65-F5344CB8AC3E}">
        <p14:creationId xmlns:p14="http://schemas.microsoft.com/office/powerpoint/2010/main" val="198842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DBC82-3541-45B0-9457-D4C675D7ABF9}" type="datetime1">
              <a:rPr lang="en-US" smtClean="0"/>
              <a:t>4/14/2018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754E9-9C4B-422C-AC90-F1C61A9AE5BB}" type="slidenum">
              <a:rPr lang="en-US" smtClean="0"/>
              <a:t>‹#›</a:t>
            </a:fld>
            <a:endParaRPr lang="en-US" dirty="0"/>
          </a:p>
        </p:txBody>
      </p:sp>
    </p:spTree>
    <p:extLst>
      <p:ext uri="{BB962C8B-B14F-4D97-AF65-F5344CB8AC3E}">
        <p14:creationId xmlns:p14="http://schemas.microsoft.com/office/powerpoint/2010/main" val="346138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02A44-3406-4688-9E70-708075C4D588}" type="datetime1">
              <a:rPr lang="en-US" smtClean="0"/>
              <a:t>4/14/2018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754E9-9C4B-422C-AC90-F1C61A9AE5BB}" type="slidenum">
              <a:rPr lang="en-US" smtClean="0"/>
              <a:t>‹#›</a:t>
            </a:fld>
            <a:endParaRPr lang="en-US" dirty="0"/>
          </a:p>
        </p:txBody>
      </p:sp>
    </p:spTree>
    <p:extLst>
      <p:ext uri="{BB962C8B-B14F-4D97-AF65-F5344CB8AC3E}">
        <p14:creationId xmlns:p14="http://schemas.microsoft.com/office/powerpoint/2010/main" val="235398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9DC37-99B2-40C4-8588-6479A0B69DEC}" type="datetime1">
              <a:rPr lang="en-US" smtClean="0"/>
              <a:t>4/14/2018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754E9-9C4B-422C-AC90-F1C61A9AE5BB}" type="slidenum">
              <a:rPr lang="en-US" smtClean="0"/>
              <a:t>‹#›</a:t>
            </a:fld>
            <a:endParaRPr lang="en-US" dirty="0"/>
          </a:p>
        </p:txBody>
      </p:sp>
    </p:spTree>
    <p:extLst>
      <p:ext uri="{BB962C8B-B14F-4D97-AF65-F5344CB8AC3E}">
        <p14:creationId xmlns:p14="http://schemas.microsoft.com/office/powerpoint/2010/main" val="361050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42B659-3284-463E-B6A4-728909835D7B}" type="datetime1">
              <a:rPr lang="en-US" smtClean="0"/>
              <a:t>4/14/2018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8754E9-9C4B-422C-AC90-F1C61A9AE5BB}" type="slidenum">
              <a:rPr lang="en-US" smtClean="0"/>
              <a:t>‹#›</a:t>
            </a:fld>
            <a:endParaRPr lang="en-US" dirty="0"/>
          </a:p>
        </p:txBody>
      </p:sp>
    </p:spTree>
    <p:extLst>
      <p:ext uri="{BB962C8B-B14F-4D97-AF65-F5344CB8AC3E}">
        <p14:creationId xmlns:p14="http://schemas.microsoft.com/office/powerpoint/2010/main" val="134228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5D891C-403A-42A3-B321-224A05C2C480}" type="datetime1">
              <a:rPr lang="en-US" smtClean="0"/>
              <a:t>4/14/2018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8754E9-9C4B-422C-AC90-F1C61A9AE5BB}" type="slidenum">
              <a:rPr lang="en-US" smtClean="0"/>
              <a:t>‹#›</a:t>
            </a:fld>
            <a:endParaRPr lang="en-US" dirty="0"/>
          </a:p>
        </p:txBody>
      </p:sp>
    </p:spTree>
    <p:extLst>
      <p:ext uri="{BB962C8B-B14F-4D97-AF65-F5344CB8AC3E}">
        <p14:creationId xmlns:p14="http://schemas.microsoft.com/office/powerpoint/2010/main" val="15552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A41DCD-1E75-4D6F-B18C-5D523239BC02}" type="datetime1">
              <a:rPr lang="en-US" smtClean="0"/>
              <a:t>4/14/2018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8754E9-9C4B-422C-AC90-F1C61A9AE5BB}" type="slidenum">
              <a:rPr lang="en-US" smtClean="0"/>
              <a:t>‹#›</a:t>
            </a:fld>
            <a:endParaRPr lang="en-US" dirty="0"/>
          </a:p>
        </p:txBody>
      </p:sp>
    </p:spTree>
    <p:extLst>
      <p:ext uri="{BB962C8B-B14F-4D97-AF65-F5344CB8AC3E}">
        <p14:creationId xmlns:p14="http://schemas.microsoft.com/office/powerpoint/2010/main" val="352430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E988F-E68A-4AB3-8F64-41901C610C53}" type="datetime1">
              <a:rPr lang="en-US" smtClean="0"/>
              <a:t>4/14/2018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8754E9-9C4B-422C-AC90-F1C61A9AE5BB}" type="slidenum">
              <a:rPr lang="en-US" smtClean="0"/>
              <a:t>‹#›</a:t>
            </a:fld>
            <a:endParaRPr lang="en-US" dirty="0"/>
          </a:p>
        </p:txBody>
      </p:sp>
    </p:spTree>
    <p:extLst>
      <p:ext uri="{BB962C8B-B14F-4D97-AF65-F5344CB8AC3E}">
        <p14:creationId xmlns:p14="http://schemas.microsoft.com/office/powerpoint/2010/main" val="75537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5441-76C5-4352-9579-D64F343B8C55}" type="datetime1">
              <a:rPr lang="en-US" smtClean="0"/>
              <a:t>4/14/2018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8754E9-9C4B-422C-AC90-F1C61A9AE5BB}" type="slidenum">
              <a:rPr lang="en-US" smtClean="0"/>
              <a:t>‹#›</a:t>
            </a:fld>
            <a:endParaRPr lang="en-US" dirty="0"/>
          </a:p>
        </p:txBody>
      </p:sp>
    </p:spTree>
    <p:extLst>
      <p:ext uri="{BB962C8B-B14F-4D97-AF65-F5344CB8AC3E}">
        <p14:creationId xmlns:p14="http://schemas.microsoft.com/office/powerpoint/2010/main" val="345987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55091-3610-4D37-994B-DAEFC1A70A8A}" type="datetime1">
              <a:rPr lang="en-US" smtClean="0"/>
              <a:t>4/14/2018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8754E9-9C4B-422C-AC90-F1C61A9AE5BB}" type="slidenum">
              <a:rPr lang="en-US" smtClean="0"/>
              <a:t>‹#›</a:t>
            </a:fld>
            <a:endParaRPr lang="en-US" dirty="0"/>
          </a:p>
        </p:txBody>
      </p:sp>
    </p:spTree>
    <p:extLst>
      <p:ext uri="{BB962C8B-B14F-4D97-AF65-F5344CB8AC3E}">
        <p14:creationId xmlns:p14="http://schemas.microsoft.com/office/powerpoint/2010/main" val="299351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ECD85-B0EA-49BF-B7ED-53190FA7553E}" type="datetime1">
              <a:rPr lang="en-US" smtClean="0"/>
              <a:t>4/14/2018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754E9-9C4B-422C-AC90-F1C61A9AE5BB}" type="slidenum">
              <a:rPr lang="en-US" smtClean="0"/>
              <a:t>‹#›</a:t>
            </a:fld>
            <a:endParaRPr lang="en-US" dirty="0"/>
          </a:p>
        </p:txBody>
      </p:sp>
    </p:spTree>
    <p:extLst>
      <p:ext uri="{BB962C8B-B14F-4D97-AF65-F5344CB8AC3E}">
        <p14:creationId xmlns:p14="http://schemas.microsoft.com/office/powerpoint/2010/main" val="4278060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Ly5ZKjjxMN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History of Unions in the US</a:t>
            </a:r>
            <a:br>
              <a:rPr lang="en-US" dirty="0" smtClean="0"/>
            </a:br>
            <a:r>
              <a:rPr lang="en-US" dirty="0" smtClean="0"/>
              <a:t>Class 1:</a:t>
            </a:r>
            <a:br>
              <a:rPr lang="en-US" dirty="0" smtClean="0"/>
            </a:br>
            <a:r>
              <a:rPr lang="en-US" dirty="0" smtClean="0"/>
              <a:t>Origins</a:t>
            </a:r>
            <a:endParaRPr lang="en-US" dirty="0"/>
          </a:p>
        </p:txBody>
      </p:sp>
      <p:sp>
        <p:nvSpPr>
          <p:cNvPr id="3" name="Subtitle 2"/>
          <p:cNvSpPr>
            <a:spLocks noGrp="1"/>
          </p:cNvSpPr>
          <p:nvPr>
            <p:ph type="subTitle" idx="1"/>
          </p:nvPr>
        </p:nvSpPr>
        <p:spPr/>
        <p:txBody>
          <a:bodyPr/>
          <a:lstStyle/>
          <a:p>
            <a:r>
              <a:rPr lang="en-US" dirty="0" smtClean="0"/>
              <a:t>Jim Dunphy</a:t>
            </a:r>
          </a:p>
          <a:p>
            <a:r>
              <a:rPr lang="en-US" smtClean="0"/>
              <a:t>dunphyjj@aol.com</a:t>
            </a:r>
            <a:endParaRPr lang="en-US" dirty="0"/>
          </a:p>
        </p:txBody>
      </p:sp>
      <p:sp>
        <p:nvSpPr>
          <p:cNvPr id="5" name="Slide Number Placeholder 4"/>
          <p:cNvSpPr>
            <a:spLocks noGrp="1"/>
          </p:cNvSpPr>
          <p:nvPr>
            <p:ph type="sldNum" sz="quarter" idx="12"/>
          </p:nvPr>
        </p:nvSpPr>
        <p:spPr/>
        <p:txBody>
          <a:bodyPr/>
          <a:lstStyle/>
          <a:p>
            <a:fld id="{F68754E9-9C4B-422C-AC90-F1C61A9AE5BB}" type="slidenum">
              <a:rPr lang="en-US" smtClean="0"/>
              <a:t>1</a:t>
            </a:fld>
            <a:endParaRPr lang="en-US" dirty="0"/>
          </a:p>
        </p:txBody>
      </p:sp>
    </p:spTree>
    <p:extLst>
      <p:ext uri="{BB962C8B-B14F-4D97-AF65-F5344CB8AC3E}">
        <p14:creationId xmlns:p14="http://schemas.microsoft.com/office/powerpoint/2010/main" val="1317901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dirty="0" smtClean="0"/>
              <a:t>On a personal note </a:t>
            </a:r>
            <a:endParaRPr lang="en-US" dirty="0"/>
          </a:p>
        </p:txBody>
      </p:sp>
      <p:sp>
        <p:nvSpPr>
          <p:cNvPr id="3" name="Subtitle 2"/>
          <p:cNvSpPr>
            <a:spLocks noGrp="1"/>
          </p:cNvSpPr>
          <p:nvPr>
            <p:ph type="subTitle" idx="1"/>
          </p:nvPr>
        </p:nvSpPr>
        <p:spPr>
          <a:xfrm>
            <a:off x="1295400" y="1905000"/>
            <a:ext cx="6477000" cy="4267200"/>
          </a:xfrm>
        </p:spPr>
        <p:txBody>
          <a:bodyPr>
            <a:normAutofit fontScale="92500" lnSpcReduction="20000"/>
          </a:bodyPr>
          <a:lstStyle/>
          <a:p>
            <a:pPr marL="571500" indent="-571500" algn="l">
              <a:buFont typeface="Arial" panose="020B0604020202020204" pitchFamily="34" charset="0"/>
              <a:buChar char="•"/>
            </a:pPr>
            <a:r>
              <a:rPr lang="en-US" sz="4400" dirty="0" smtClean="0">
                <a:solidFill>
                  <a:schemeClr val="tx1"/>
                </a:solidFill>
              </a:rPr>
              <a:t>So this class takes the conclusion unions are good – they mess up sometimes, but are good</a:t>
            </a:r>
          </a:p>
          <a:p>
            <a:pPr marL="571500" indent="-571500" algn="l">
              <a:buFont typeface="Arial" panose="020B0604020202020204" pitchFamily="34" charset="0"/>
              <a:buChar char="•"/>
            </a:pPr>
            <a:r>
              <a:rPr lang="en-US" sz="4400" dirty="0" smtClean="0">
                <a:solidFill>
                  <a:schemeClr val="tx1"/>
                </a:solidFill>
              </a:rPr>
              <a:t>OLLI would be more than happy to have a class argue the opposite, but that is not this one</a:t>
            </a:r>
            <a:endParaRPr lang="en-US" sz="4400" dirty="0">
              <a:solidFill>
                <a:schemeClr val="tx1"/>
              </a:solidFill>
            </a:endParaRPr>
          </a:p>
        </p:txBody>
      </p:sp>
      <p:sp>
        <p:nvSpPr>
          <p:cNvPr id="5" name="Slide Number Placeholder 4"/>
          <p:cNvSpPr>
            <a:spLocks noGrp="1"/>
          </p:cNvSpPr>
          <p:nvPr>
            <p:ph type="sldNum" sz="quarter" idx="12"/>
          </p:nvPr>
        </p:nvSpPr>
        <p:spPr/>
        <p:txBody>
          <a:bodyPr/>
          <a:lstStyle/>
          <a:p>
            <a:fld id="{F68754E9-9C4B-422C-AC90-F1C61A9AE5BB}" type="slidenum">
              <a:rPr lang="en-US" smtClean="0"/>
              <a:t>10</a:t>
            </a:fld>
            <a:endParaRPr lang="en-US" dirty="0"/>
          </a:p>
        </p:txBody>
      </p:sp>
    </p:spTree>
    <p:extLst>
      <p:ext uri="{BB962C8B-B14F-4D97-AF65-F5344CB8AC3E}">
        <p14:creationId xmlns:p14="http://schemas.microsoft.com/office/powerpoint/2010/main" val="461664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Best Single Volume </a:t>
            </a:r>
            <a:endParaRPr lang="en-US" sz="4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1143000"/>
            <a:ext cx="4210050" cy="4210050"/>
          </a:xfrm>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smtClean="0"/>
              <a:t>There have been many books written about unions – some of which I will mention.  </a:t>
            </a:r>
          </a:p>
          <a:p>
            <a:pPr marL="285750" indent="-285750">
              <a:buFont typeface="Arial" panose="020B0604020202020204" pitchFamily="34" charset="0"/>
              <a:buChar char="•"/>
            </a:pPr>
            <a:r>
              <a:rPr lang="en-US" sz="2400" dirty="0" smtClean="0"/>
              <a:t>Probably the best single volume is </a:t>
            </a:r>
            <a:r>
              <a:rPr lang="en-US" sz="2400" i="1" dirty="0" smtClean="0"/>
              <a:t>There is Power in a Union </a:t>
            </a:r>
            <a:r>
              <a:rPr lang="en-US" sz="2400" dirty="0" smtClean="0"/>
              <a:t> by Philip Dray </a:t>
            </a:r>
            <a:endParaRPr lang="en-US" sz="2400" dirty="0"/>
          </a:p>
        </p:txBody>
      </p:sp>
      <p:sp>
        <p:nvSpPr>
          <p:cNvPr id="3" name="Slide Number Placeholder 2"/>
          <p:cNvSpPr>
            <a:spLocks noGrp="1"/>
          </p:cNvSpPr>
          <p:nvPr>
            <p:ph type="sldNum" sz="quarter" idx="12"/>
          </p:nvPr>
        </p:nvSpPr>
        <p:spPr/>
        <p:txBody>
          <a:bodyPr/>
          <a:lstStyle/>
          <a:p>
            <a:fld id="{F68754E9-9C4B-422C-AC90-F1C61A9AE5BB}" type="slidenum">
              <a:rPr lang="en-US" smtClean="0"/>
              <a:t>11</a:t>
            </a:fld>
            <a:endParaRPr lang="en-US" dirty="0"/>
          </a:p>
        </p:txBody>
      </p:sp>
    </p:spTree>
    <p:extLst>
      <p:ext uri="{BB962C8B-B14F-4D97-AF65-F5344CB8AC3E}">
        <p14:creationId xmlns:p14="http://schemas.microsoft.com/office/powerpoint/2010/main" val="2695198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Early American Industry  </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676400"/>
            <a:ext cx="4487817" cy="3361531"/>
          </a:xfrm>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smtClean="0"/>
              <a:t>Most industry in the colonial and Early American time periods was home or small based, with just a few employees</a:t>
            </a:r>
          </a:p>
          <a:p>
            <a:pPr marL="285750" indent="-285750">
              <a:buFont typeface="Arial" panose="020B0604020202020204" pitchFamily="34" charset="0"/>
              <a:buChar char="•"/>
            </a:pPr>
            <a:r>
              <a:rPr lang="en-US" sz="2000" dirty="0" smtClean="0"/>
              <a:t>Many employees were actually apprentices, who were in the process of learning the craft</a:t>
            </a:r>
          </a:p>
          <a:p>
            <a:pPr marL="285750" indent="-285750">
              <a:buFont typeface="Arial" panose="020B0604020202020204" pitchFamily="34" charset="0"/>
              <a:buChar char="•"/>
            </a:pPr>
            <a:r>
              <a:rPr lang="en-US" sz="2000" dirty="0" smtClean="0"/>
              <a:t>Items were individually made, requiring a high level of individual skill</a:t>
            </a:r>
            <a:endParaRPr lang="en-US" sz="2000" dirty="0"/>
          </a:p>
        </p:txBody>
      </p:sp>
      <p:sp>
        <p:nvSpPr>
          <p:cNvPr id="3" name="Slide Number Placeholder 2"/>
          <p:cNvSpPr>
            <a:spLocks noGrp="1"/>
          </p:cNvSpPr>
          <p:nvPr>
            <p:ph type="sldNum" sz="quarter" idx="12"/>
          </p:nvPr>
        </p:nvSpPr>
        <p:spPr/>
        <p:txBody>
          <a:bodyPr/>
          <a:lstStyle/>
          <a:p>
            <a:fld id="{F68754E9-9C4B-422C-AC90-F1C61A9AE5BB}" type="slidenum">
              <a:rPr lang="en-US" smtClean="0"/>
              <a:t>12</a:t>
            </a:fld>
            <a:endParaRPr lang="en-US" dirty="0"/>
          </a:p>
        </p:txBody>
      </p:sp>
    </p:spTree>
    <p:extLst>
      <p:ext uri="{BB962C8B-B14F-4D97-AF65-F5344CB8AC3E}">
        <p14:creationId xmlns:p14="http://schemas.microsoft.com/office/powerpoint/2010/main" val="3789490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Industrial Revolution </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752600"/>
            <a:ext cx="4620158" cy="3171031"/>
          </a:xfrm>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200" dirty="0" smtClean="0"/>
              <a:t>Started in Great Britain  at the end of the 18</a:t>
            </a:r>
            <a:r>
              <a:rPr lang="en-US" sz="2200" baseline="30000" dirty="0" smtClean="0"/>
              <a:t>th</a:t>
            </a:r>
            <a:r>
              <a:rPr lang="en-US" sz="2200" dirty="0" smtClean="0"/>
              <a:t> Century</a:t>
            </a:r>
          </a:p>
          <a:p>
            <a:pPr marL="285750" indent="-285750">
              <a:buFont typeface="Arial" panose="020B0604020202020204" pitchFamily="34" charset="0"/>
              <a:buChar char="•"/>
            </a:pPr>
            <a:r>
              <a:rPr lang="en-US" sz="2200" dirty="0" smtClean="0"/>
              <a:t>Used water and steam power to work machines</a:t>
            </a:r>
          </a:p>
          <a:p>
            <a:pPr marL="285750" indent="-285750">
              <a:buFont typeface="Arial" panose="020B0604020202020204" pitchFamily="34" charset="0"/>
              <a:buChar char="•"/>
            </a:pPr>
            <a:r>
              <a:rPr lang="en-US" sz="2200" dirty="0" smtClean="0"/>
              <a:t>Began standardization of parts  and procedures</a:t>
            </a:r>
          </a:p>
          <a:p>
            <a:pPr marL="285750" indent="-285750">
              <a:buFont typeface="Arial" panose="020B0604020202020204" pitchFamily="34" charset="0"/>
              <a:buChar char="•"/>
            </a:pPr>
            <a:r>
              <a:rPr lang="en-US" sz="2200" dirty="0" smtClean="0"/>
              <a:t>Allowed for much larger scale enterprises </a:t>
            </a:r>
            <a:endParaRPr lang="en-US" sz="2200" dirty="0"/>
          </a:p>
        </p:txBody>
      </p:sp>
      <p:sp>
        <p:nvSpPr>
          <p:cNvPr id="3" name="Slide Number Placeholder 2"/>
          <p:cNvSpPr>
            <a:spLocks noGrp="1"/>
          </p:cNvSpPr>
          <p:nvPr>
            <p:ph type="sldNum" sz="quarter" idx="12"/>
          </p:nvPr>
        </p:nvSpPr>
        <p:spPr/>
        <p:txBody>
          <a:bodyPr/>
          <a:lstStyle/>
          <a:p>
            <a:fld id="{F68754E9-9C4B-422C-AC90-F1C61A9AE5BB}" type="slidenum">
              <a:rPr lang="en-US" smtClean="0"/>
              <a:t>13</a:t>
            </a:fld>
            <a:endParaRPr lang="en-US" dirty="0"/>
          </a:p>
        </p:txBody>
      </p:sp>
    </p:spTree>
    <p:extLst>
      <p:ext uri="{BB962C8B-B14F-4D97-AF65-F5344CB8AC3E}">
        <p14:creationId xmlns:p14="http://schemas.microsoft.com/office/powerpoint/2010/main" val="1609769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3008313" cy="1162050"/>
          </a:xfrm>
        </p:spPr>
        <p:txBody>
          <a:bodyPr>
            <a:normAutofit/>
          </a:bodyPr>
          <a:lstStyle/>
          <a:p>
            <a:pPr algn="ctr"/>
            <a:r>
              <a:rPr lang="en-US" sz="3200" dirty="0" smtClean="0"/>
              <a:t>Lowell</a:t>
            </a:r>
            <a:endParaRPr lang="en-US" sz="3200" dirty="0"/>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smtClean="0"/>
              <a:t>First large scale textile factory in US</a:t>
            </a:r>
          </a:p>
          <a:p>
            <a:pPr marL="285750" indent="-285750">
              <a:buFont typeface="Arial" panose="020B0604020202020204" pitchFamily="34" charset="0"/>
              <a:buChar char="•"/>
            </a:pPr>
            <a:r>
              <a:rPr lang="en-US" sz="2400" dirty="0" smtClean="0"/>
              <a:t>Used machines and plans smuggled out of England</a:t>
            </a:r>
          </a:p>
          <a:p>
            <a:pPr marL="285750" indent="-285750">
              <a:buFont typeface="Arial" panose="020B0604020202020204" pitchFamily="34" charset="0"/>
              <a:buChar char="•"/>
            </a:pPr>
            <a:r>
              <a:rPr lang="en-US" sz="2400" dirty="0" smtClean="0"/>
              <a:t>The workers were young women off the farms in New England </a:t>
            </a:r>
            <a:endParaRPr lang="en-US" sz="2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199" y="1143000"/>
            <a:ext cx="4178135" cy="4427290"/>
          </a:xfrm>
        </p:spPr>
      </p:pic>
      <p:sp>
        <p:nvSpPr>
          <p:cNvPr id="3" name="Slide Number Placeholder 2"/>
          <p:cNvSpPr>
            <a:spLocks noGrp="1"/>
          </p:cNvSpPr>
          <p:nvPr>
            <p:ph type="sldNum" sz="quarter" idx="12"/>
          </p:nvPr>
        </p:nvSpPr>
        <p:spPr/>
        <p:txBody>
          <a:bodyPr/>
          <a:lstStyle/>
          <a:p>
            <a:fld id="{F68754E9-9C4B-422C-AC90-F1C61A9AE5BB}" type="slidenum">
              <a:rPr lang="en-US" smtClean="0"/>
              <a:t>14</a:t>
            </a:fld>
            <a:endParaRPr lang="en-US" dirty="0"/>
          </a:p>
        </p:txBody>
      </p:sp>
    </p:spTree>
    <p:extLst>
      <p:ext uri="{BB962C8B-B14F-4D97-AF65-F5344CB8AC3E}">
        <p14:creationId xmlns:p14="http://schemas.microsoft.com/office/powerpoint/2010/main" val="411245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3008313" cy="1162050"/>
          </a:xfrm>
        </p:spPr>
        <p:txBody>
          <a:bodyPr>
            <a:normAutofit/>
          </a:bodyPr>
          <a:lstStyle/>
          <a:p>
            <a:pPr algn="ctr"/>
            <a:r>
              <a:rPr lang="en-US" sz="3200" dirty="0" smtClean="0"/>
              <a:t>Sarah Bagley </a:t>
            </a:r>
            <a:endParaRPr lang="en-US" sz="3200" dirty="0"/>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200" dirty="0" smtClean="0"/>
              <a:t>First came to work at Lowell in 1835</a:t>
            </a:r>
          </a:p>
          <a:p>
            <a:pPr marL="285750" indent="-285750">
              <a:buFont typeface="Arial" panose="020B0604020202020204" pitchFamily="34" charset="0"/>
              <a:buChar char="•"/>
            </a:pPr>
            <a:r>
              <a:rPr lang="en-US" sz="2200" dirty="0" smtClean="0"/>
              <a:t>After a series of wage cuts due to depressions, Bagley formed the Lowell Female Reform Association and began to publish a newspaper, the Voice of Industry </a:t>
            </a:r>
            <a:endParaRPr lang="en-US" sz="2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399" y="914400"/>
            <a:ext cx="3601985" cy="4452144"/>
          </a:xfrm>
        </p:spPr>
      </p:pic>
      <p:sp>
        <p:nvSpPr>
          <p:cNvPr id="3" name="Slide Number Placeholder 2"/>
          <p:cNvSpPr>
            <a:spLocks noGrp="1"/>
          </p:cNvSpPr>
          <p:nvPr>
            <p:ph type="sldNum" sz="quarter" idx="12"/>
          </p:nvPr>
        </p:nvSpPr>
        <p:spPr/>
        <p:txBody>
          <a:bodyPr/>
          <a:lstStyle/>
          <a:p>
            <a:fld id="{F68754E9-9C4B-422C-AC90-F1C61A9AE5BB}" type="slidenum">
              <a:rPr lang="en-US" smtClean="0"/>
              <a:t>15</a:t>
            </a:fld>
            <a:endParaRPr lang="en-US" dirty="0"/>
          </a:p>
        </p:txBody>
      </p:sp>
    </p:spTree>
    <p:extLst>
      <p:ext uri="{BB962C8B-B14F-4D97-AF65-F5344CB8AC3E}">
        <p14:creationId xmlns:p14="http://schemas.microsoft.com/office/powerpoint/2010/main" val="41135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lstStyle/>
          <a:p>
            <a:r>
              <a:rPr lang="en-US" dirty="0" smtClean="0"/>
              <a:t>Sarah Bagley </a:t>
            </a:r>
            <a:endParaRPr lang="en-US" dirty="0"/>
          </a:p>
        </p:txBody>
      </p:sp>
      <p:sp>
        <p:nvSpPr>
          <p:cNvPr id="6" name="Subtitle 5"/>
          <p:cNvSpPr>
            <a:spLocks noGrp="1"/>
          </p:cNvSpPr>
          <p:nvPr>
            <p:ph type="subTitle" idx="1"/>
          </p:nvPr>
        </p:nvSpPr>
        <p:spPr>
          <a:xfrm>
            <a:off x="762000" y="2133600"/>
            <a:ext cx="7620000" cy="4114800"/>
          </a:xfrm>
        </p:spPr>
        <p:txBody>
          <a:bodyPr>
            <a:normAutofit/>
          </a:bodyPr>
          <a:lstStyle/>
          <a:p>
            <a:pPr marL="457200" indent="-457200" algn="l">
              <a:buFont typeface="Arial" panose="020B0604020202020204" pitchFamily="34" charset="0"/>
              <a:buChar char="•"/>
            </a:pPr>
            <a:r>
              <a:rPr lang="en-US" dirty="0" smtClean="0">
                <a:solidFill>
                  <a:schemeClr val="tx1"/>
                </a:solidFill>
              </a:rPr>
              <a:t>The Association provided the Massachusetts Legislature with a petition for a 10 hour day. </a:t>
            </a:r>
          </a:p>
          <a:p>
            <a:pPr marL="457200" indent="-457200" algn="l">
              <a:buFont typeface="Arial" panose="020B0604020202020204" pitchFamily="34" charset="0"/>
              <a:buChar char="•"/>
            </a:pPr>
            <a:r>
              <a:rPr lang="en-US" dirty="0" smtClean="0">
                <a:solidFill>
                  <a:schemeClr val="tx1"/>
                </a:solidFill>
              </a:rPr>
              <a:t>Forced to respond to the petition, the Legislature formed a committee in 1845, which looked into the issue but found no basis for state action.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F68754E9-9C4B-422C-AC90-F1C61A9AE5BB}" type="slidenum">
              <a:rPr lang="en-US" smtClean="0"/>
              <a:t>16</a:t>
            </a:fld>
            <a:endParaRPr lang="en-US" dirty="0"/>
          </a:p>
        </p:txBody>
      </p:sp>
    </p:spTree>
    <p:extLst>
      <p:ext uri="{BB962C8B-B14F-4D97-AF65-F5344CB8AC3E}">
        <p14:creationId xmlns:p14="http://schemas.microsoft.com/office/powerpoint/2010/main" val="4242668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lstStyle/>
          <a:p>
            <a:r>
              <a:rPr lang="en-US" dirty="0" smtClean="0"/>
              <a:t>Sarah Bagley </a:t>
            </a:r>
            <a:endParaRPr lang="en-US" dirty="0"/>
          </a:p>
        </p:txBody>
      </p:sp>
      <p:sp>
        <p:nvSpPr>
          <p:cNvPr id="6" name="Subtitle 5"/>
          <p:cNvSpPr>
            <a:spLocks noGrp="1"/>
          </p:cNvSpPr>
          <p:nvPr>
            <p:ph type="subTitle" idx="1"/>
          </p:nvPr>
        </p:nvSpPr>
        <p:spPr>
          <a:xfrm>
            <a:off x="762000" y="2133600"/>
            <a:ext cx="7620000" cy="4114800"/>
          </a:xfrm>
        </p:spPr>
        <p:txBody>
          <a:bodyPr>
            <a:normAutofit/>
          </a:bodyPr>
          <a:lstStyle/>
          <a:p>
            <a:pPr marL="457200" indent="-457200" algn="l">
              <a:buFont typeface="Arial" panose="020B0604020202020204" pitchFamily="34" charset="0"/>
              <a:buChar char="•"/>
            </a:pPr>
            <a:r>
              <a:rPr lang="en-US" dirty="0" smtClean="0">
                <a:solidFill>
                  <a:schemeClr val="tx1"/>
                </a:solidFill>
              </a:rPr>
              <a:t>A second committee also found that this was an issue between employer and employee, not the state</a:t>
            </a:r>
          </a:p>
          <a:p>
            <a:pPr marL="457200" indent="-457200" algn="l">
              <a:buFont typeface="Arial" panose="020B0604020202020204" pitchFamily="34" charset="0"/>
              <a:buChar char="•"/>
            </a:pPr>
            <a:r>
              <a:rPr lang="en-US" dirty="0" smtClean="0">
                <a:solidFill>
                  <a:schemeClr val="tx1"/>
                </a:solidFill>
              </a:rPr>
              <a:t>Faced with political and worker pressure, the mills reduced the work day to by 30 minutes in 1847 and to 11 hours in 1853</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F68754E9-9C4B-422C-AC90-F1C61A9AE5BB}" type="slidenum">
              <a:rPr lang="en-US" smtClean="0"/>
              <a:t>17</a:t>
            </a:fld>
            <a:endParaRPr lang="en-US" dirty="0"/>
          </a:p>
        </p:txBody>
      </p:sp>
    </p:spTree>
    <p:extLst>
      <p:ext uri="{BB962C8B-B14F-4D97-AF65-F5344CB8AC3E}">
        <p14:creationId xmlns:p14="http://schemas.microsoft.com/office/powerpoint/2010/main" val="3031357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lstStyle/>
          <a:p>
            <a:r>
              <a:rPr lang="en-US" dirty="0" smtClean="0"/>
              <a:t>Sarah Bagley </a:t>
            </a:r>
            <a:endParaRPr lang="en-US" dirty="0"/>
          </a:p>
        </p:txBody>
      </p:sp>
      <p:sp>
        <p:nvSpPr>
          <p:cNvPr id="6" name="Subtitle 5"/>
          <p:cNvSpPr>
            <a:spLocks noGrp="1"/>
          </p:cNvSpPr>
          <p:nvPr>
            <p:ph type="subTitle" idx="1"/>
          </p:nvPr>
        </p:nvSpPr>
        <p:spPr>
          <a:xfrm>
            <a:off x="762000" y="2133600"/>
            <a:ext cx="7620000" cy="4114800"/>
          </a:xfrm>
        </p:spPr>
        <p:txBody>
          <a:bodyPr>
            <a:normAutofit/>
          </a:bodyPr>
          <a:lstStyle/>
          <a:p>
            <a:pPr marL="457200" indent="-457200" algn="l">
              <a:buFont typeface="Arial" panose="020B0604020202020204" pitchFamily="34" charset="0"/>
              <a:buChar char="•"/>
            </a:pPr>
            <a:r>
              <a:rPr lang="en-US" dirty="0" smtClean="0">
                <a:solidFill>
                  <a:schemeClr val="tx1"/>
                </a:solidFill>
              </a:rPr>
              <a:t>A new, male President of the Voice of Industry fired Bagley in 1846.  </a:t>
            </a:r>
          </a:p>
          <a:p>
            <a:pPr marL="457200" indent="-457200" algn="l">
              <a:buFont typeface="Arial" panose="020B0604020202020204" pitchFamily="34" charset="0"/>
              <a:buChar char="•"/>
            </a:pPr>
            <a:r>
              <a:rPr lang="en-US" dirty="0" smtClean="0">
                <a:solidFill>
                  <a:schemeClr val="tx1"/>
                </a:solidFill>
              </a:rPr>
              <a:t>Discouraged by what she saw as male privilege over a largely female work place, she left Lowell and union activities shortly thereafter.  </a:t>
            </a:r>
          </a:p>
        </p:txBody>
      </p:sp>
      <p:sp>
        <p:nvSpPr>
          <p:cNvPr id="3" name="Slide Number Placeholder 2"/>
          <p:cNvSpPr>
            <a:spLocks noGrp="1"/>
          </p:cNvSpPr>
          <p:nvPr>
            <p:ph type="sldNum" sz="quarter" idx="12"/>
          </p:nvPr>
        </p:nvSpPr>
        <p:spPr/>
        <p:txBody>
          <a:bodyPr/>
          <a:lstStyle/>
          <a:p>
            <a:fld id="{F68754E9-9C4B-422C-AC90-F1C61A9AE5BB}" type="slidenum">
              <a:rPr lang="en-US" smtClean="0"/>
              <a:t>18</a:t>
            </a:fld>
            <a:endParaRPr lang="en-US" dirty="0"/>
          </a:p>
        </p:txBody>
      </p:sp>
    </p:spTree>
    <p:extLst>
      <p:ext uri="{BB962C8B-B14F-4D97-AF65-F5344CB8AC3E}">
        <p14:creationId xmlns:p14="http://schemas.microsoft.com/office/powerpoint/2010/main" val="4119237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lstStyle/>
          <a:p>
            <a:r>
              <a:rPr lang="en-US" dirty="0" smtClean="0"/>
              <a:t>Sarah Bagley </a:t>
            </a:r>
            <a:endParaRPr lang="en-US" dirty="0"/>
          </a:p>
        </p:txBody>
      </p:sp>
      <p:sp>
        <p:nvSpPr>
          <p:cNvPr id="6" name="Subtitle 5"/>
          <p:cNvSpPr>
            <a:spLocks noGrp="1"/>
          </p:cNvSpPr>
          <p:nvPr>
            <p:ph type="subTitle" idx="1"/>
          </p:nvPr>
        </p:nvSpPr>
        <p:spPr>
          <a:xfrm>
            <a:off x="762000" y="2133600"/>
            <a:ext cx="7620000" cy="41148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She moved to Philadelphia and married in 1851 at age 45</a:t>
            </a:r>
          </a:p>
          <a:p>
            <a:pPr marL="457200" indent="-457200" algn="l">
              <a:buFont typeface="Arial" panose="020B0604020202020204" pitchFamily="34" charset="0"/>
              <a:buChar char="•"/>
            </a:pPr>
            <a:r>
              <a:rPr lang="en-US" dirty="0" smtClean="0">
                <a:solidFill>
                  <a:schemeClr val="tx1"/>
                </a:solidFill>
              </a:rPr>
              <a:t>She and her husband both practiced </a:t>
            </a:r>
            <a:r>
              <a:rPr lang="en-US" dirty="0" err="1" smtClean="0">
                <a:solidFill>
                  <a:schemeClr val="tx1"/>
                </a:solidFill>
              </a:rPr>
              <a:t>homoepathic</a:t>
            </a:r>
            <a:r>
              <a:rPr lang="en-US" dirty="0" smtClean="0">
                <a:solidFill>
                  <a:schemeClr val="tx1"/>
                </a:solidFill>
              </a:rPr>
              <a:t> medicine</a:t>
            </a:r>
          </a:p>
          <a:p>
            <a:pPr marL="457200" indent="-457200" algn="l">
              <a:buFont typeface="Arial" panose="020B0604020202020204" pitchFamily="34" charset="0"/>
              <a:buChar char="•"/>
            </a:pPr>
            <a:r>
              <a:rPr lang="en-US" dirty="0" smtClean="0">
                <a:solidFill>
                  <a:schemeClr val="tx1"/>
                </a:solidFill>
              </a:rPr>
              <a:t>Their motto was “To the rich, one dollar, to the poor, free”</a:t>
            </a:r>
          </a:p>
          <a:p>
            <a:pPr marL="457200" indent="-457200" algn="l">
              <a:buFont typeface="Arial" panose="020B0604020202020204" pitchFamily="34" charset="0"/>
              <a:buChar char="•"/>
            </a:pPr>
            <a:r>
              <a:rPr lang="en-US" dirty="0" smtClean="0">
                <a:solidFill>
                  <a:schemeClr val="tx1"/>
                </a:solidFill>
              </a:rPr>
              <a:t>She died in 1889, surviving her husband by 18 years.    </a:t>
            </a:r>
          </a:p>
        </p:txBody>
      </p:sp>
      <p:sp>
        <p:nvSpPr>
          <p:cNvPr id="3" name="Slide Number Placeholder 2"/>
          <p:cNvSpPr>
            <a:spLocks noGrp="1"/>
          </p:cNvSpPr>
          <p:nvPr>
            <p:ph type="sldNum" sz="quarter" idx="12"/>
          </p:nvPr>
        </p:nvSpPr>
        <p:spPr/>
        <p:txBody>
          <a:bodyPr/>
          <a:lstStyle/>
          <a:p>
            <a:fld id="{F68754E9-9C4B-422C-AC90-F1C61A9AE5BB}" type="slidenum">
              <a:rPr lang="en-US" smtClean="0"/>
              <a:t>19</a:t>
            </a:fld>
            <a:endParaRPr lang="en-US" dirty="0"/>
          </a:p>
        </p:txBody>
      </p:sp>
    </p:spTree>
    <p:extLst>
      <p:ext uri="{BB962C8B-B14F-4D97-AF65-F5344CB8AC3E}">
        <p14:creationId xmlns:p14="http://schemas.microsoft.com/office/powerpoint/2010/main" val="387947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dirty="0" smtClean="0"/>
              <a:t>Overture </a:t>
            </a:r>
            <a:endParaRPr lang="en-US" dirty="0"/>
          </a:p>
        </p:txBody>
      </p:sp>
      <p:sp>
        <p:nvSpPr>
          <p:cNvPr id="3" name="Subtitle 2"/>
          <p:cNvSpPr>
            <a:spLocks noGrp="1"/>
          </p:cNvSpPr>
          <p:nvPr>
            <p:ph type="subTitle" idx="1"/>
          </p:nvPr>
        </p:nvSpPr>
        <p:spPr>
          <a:xfrm>
            <a:off x="1295400" y="1905000"/>
            <a:ext cx="6477000" cy="4267200"/>
          </a:xfrm>
        </p:spPr>
        <p:txBody>
          <a:bodyPr>
            <a:normAutofit/>
          </a:bodyPr>
          <a:lstStyle/>
          <a:p>
            <a:pPr algn="l"/>
            <a:r>
              <a:rPr lang="en-US" i="1" dirty="0" smtClean="0">
                <a:solidFill>
                  <a:schemeClr val="tx1"/>
                </a:solidFill>
              </a:rPr>
              <a:t>Solidarity Forever: </a:t>
            </a:r>
          </a:p>
          <a:p>
            <a:pPr algn="l"/>
            <a:endParaRPr lang="en-US" i="1" dirty="0">
              <a:solidFill>
                <a:schemeClr val="tx1"/>
              </a:solidFill>
            </a:endParaRPr>
          </a:p>
          <a:p>
            <a:pPr algn="l"/>
            <a:r>
              <a:rPr lang="en-US" dirty="0" smtClean="0">
                <a:solidFill>
                  <a:schemeClr val="tx1"/>
                </a:solidFill>
              </a:rPr>
              <a:t> </a:t>
            </a:r>
          </a:p>
          <a:p>
            <a:pPr algn="l"/>
            <a:r>
              <a:rPr lang="en-US" dirty="0" smtClean="0">
                <a:solidFill>
                  <a:schemeClr val="tx1"/>
                </a:solidFill>
                <a:hlinkClick r:id="rId2"/>
              </a:rPr>
              <a:t>https://www.youtube.com/watch?v=Ly5ZKjjxMNM</a:t>
            </a:r>
            <a:endParaRPr lang="en-US" dirty="0" smtClean="0">
              <a:solidFill>
                <a:schemeClr val="tx1"/>
              </a:solidFill>
            </a:endParaRPr>
          </a:p>
          <a:p>
            <a:pPr algn="l"/>
            <a:endParaRPr lang="en-US" dirty="0" smtClean="0">
              <a:solidFill>
                <a:schemeClr val="tx1"/>
              </a:solidFill>
            </a:endParaRPr>
          </a:p>
          <a:p>
            <a:pPr algn="l"/>
            <a:endParaRPr lang="en-US" dirty="0">
              <a:solidFill>
                <a:schemeClr val="tx1"/>
              </a:solidFill>
            </a:endParaRPr>
          </a:p>
        </p:txBody>
      </p:sp>
      <p:sp>
        <p:nvSpPr>
          <p:cNvPr id="5" name="Slide Number Placeholder 4"/>
          <p:cNvSpPr>
            <a:spLocks noGrp="1"/>
          </p:cNvSpPr>
          <p:nvPr>
            <p:ph type="sldNum" sz="quarter" idx="12"/>
          </p:nvPr>
        </p:nvSpPr>
        <p:spPr/>
        <p:txBody>
          <a:bodyPr/>
          <a:lstStyle/>
          <a:p>
            <a:fld id="{F68754E9-9C4B-422C-AC90-F1C61A9AE5BB}" type="slidenum">
              <a:rPr lang="en-US" smtClean="0"/>
              <a:t>2</a:t>
            </a:fld>
            <a:endParaRPr lang="en-US" dirty="0"/>
          </a:p>
        </p:txBody>
      </p:sp>
    </p:spTree>
    <p:extLst>
      <p:ext uri="{BB962C8B-B14F-4D97-AF65-F5344CB8AC3E}">
        <p14:creationId xmlns:p14="http://schemas.microsoft.com/office/powerpoint/2010/main" val="1310713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lstStyle/>
          <a:p>
            <a:r>
              <a:rPr lang="en-US" dirty="0" smtClean="0"/>
              <a:t>Legal Basis of Unions </a:t>
            </a:r>
            <a:endParaRPr lang="en-US" dirty="0"/>
          </a:p>
        </p:txBody>
      </p:sp>
      <p:sp>
        <p:nvSpPr>
          <p:cNvPr id="6" name="Subtitle 5"/>
          <p:cNvSpPr>
            <a:spLocks noGrp="1"/>
          </p:cNvSpPr>
          <p:nvPr>
            <p:ph type="subTitle" idx="1"/>
          </p:nvPr>
        </p:nvSpPr>
        <p:spPr>
          <a:xfrm>
            <a:off x="762000" y="2133600"/>
            <a:ext cx="7620000" cy="4114800"/>
          </a:xfrm>
        </p:spPr>
        <p:txBody>
          <a:bodyPr/>
          <a:lstStyle/>
          <a:p>
            <a:pPr marL="457200" indent="-457200" algn="l">
              <a:buFont typeface="Arial" panose="020B0604020202020204" pitchFamily="34" charset="0"/>
              <a:buChar char="•"/>
            </a:pPr>
            <a:r>
              <a:rPr lang="en-US" dirty="0" smtClean="0">
                <a:solidFill>
                  <a:schemeClr val="tx1"/>
                </a:solidFill>
              </a:rPr>
              <a:t>As the Industrial Revolution changed working conditions in Lowell and elsewhere, the legal basis of unions became an issue.</a:t>
            </a:r>
          </a:p>
          <a:p>
            <a:pPr marL="457200" indent="-457200" algn="l">
              <a:buFont typeface="Arial" panose="020B0604020202020204" pitchFamily="34" charset="0"/>
              <a:buChar char="•"/>
            </a:pPr>
            <a:r>
              <a:rPr lang="en-US" dirty="0" smtClean="0">
                <a:solidFill>
                  <a:schemeClr val="tx1"/>
                </a:solidFill>
              </a:rPr>
              <a:t>Common law and numerous court cases held that labor unions were an “illegal combination.”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F68754E9-9C4B-422C-AC90-F1C61A9AE5BB}" type="slidenum">
              <a:rPr lang="en-US" smtClean="0"/>
              <a:t>20</a:t>
            </a:fld>
            <a:endParaRPr lang="en-US" dirty="0"/>
          </a:p>
        </p:txBody>
      </p:sp>
    </p:spTree>
    <p:extLst>
      <p:ext uri="{BB962C8B-B14F-4D97-AF65-F5344CB8AC3E}">
        <p14:creationId xmlns:p14="http://schemas.microsoft.com/office/powerpoint/2010/main" val="1697764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lstStyle/>
          <a:p>
            <a:r>
              <a:rPr lang="en-US" dirty="0" smtClean="0"/>
              <a:t>Commonwealth v. Hunt – Facts </a:t>
            </a:r>
            <a:endParaRPr lang="en-US" dirty="0"/>
          </a:p>
        </p:txBody>
      </p:sp>
      <p:sp>
        <p:nvSpPr>
          <p:cNvPr id="6" name="Subtitle 5"/>
          <p:cNvSpPr>
            <a:spLocks noGrp="1"/>
          </p:cNvSpPr>
          <p:nvPr>
            <p:ph type="subTitle" idx="1"/>
          </p:nvPr>
        </p:nvSpPr>
        <p:spPr>
          <a:xfrm>
            <a:off x="762000" y="2133600"/>
            <a:ext cx="7620000" cy="4114800"/>
          </a:xfrm>
        </p:spPr>
        <p:txBody>
          <a:bodyPr>
            <a:normAutofit fontScale="92500" lnSpcReduction="10000"/>
          </a:bodyPr>
          <a:lstStyle/>
          <a:p>
            <a:pPr marL="457200" indent="-457200" algn="l">
              <a:buFont typeface="Arial" panose="020B0604020202020204" pitchFamily="34" charset="0"/>
              <a:buChar char="•"/>
            </a:pPr>
            <a:r>
              <a:rPr lang="en-US" dirty="0" smtClean="0">
                <a:solidFill>
                  <a:schemeClr val="tx1"/>
                </a:solidFill>
              </a:rPr>
              <a:t>In Boston</a:t>
            </a:r>
            <a:r>
              <a:rPr lang="en-US" dirty="0">
                <a:solidFill>
                  <a:schemeClr val="tx1"/>
                </a:solidFill>
              </a:rPr>
              <a:t>, the </a:t>
            </a:r>
            <a:r>
              <a:rPr lang="en-US" dirty="0" smtClean="0">
                <a:solidFill>
                  <a:schemeClr val="tx1"/>
                </a:solidFill>
              </a:rPr>
              <a:t>Boston </a:t>
            </a:r>
            <a:r>
              <a:rPr lang="en-US" dirty="0">
                <a:solidFill>
                  <a:schemeClr val="tx1"/>
                </a:solidFill>
              </a:rPr>
              <a:t>Journeymen Bootmaker’s </a:t>
            </a:r>
            <a:r>
              <a:rPr lang="en-US" dirty="0" smtClean="0">
                <a:solidFill>
                  <a:schemeClr val="tx1"/>
                </a:solidFill>
              </a:rPr>
              <a:t>Society agreed on a wage of $2.00 per boots produced </a:t>
            </a:r>
          </a:p>
          <a:p>
            <a:pPr marL="457200" indent="-457200" algn="l">
              <a:buFont typeface="Arial" panose="020B0604020202020204" pitchFamily="34" charset="0"/>
              <a:buChar char="•"/>
            </a:pPr>
            <a:r>
              <a:rPr lang="en-US" dirty="0" smtClean="0">
                <a:solidFill>
                  <a:schemeClr val="tx1"/>
                </a:solidFill>
              </a:rPr>
              <a:t>A bootmaker, Jeremiah Horne, agreed to work on boots without fee, and was fined by the Society</a:t>
            </a:r>
          </a:p>
          <a:p>
            <a:pPr marL="457200" indent="-457200" algn="l">
              <a:buFont typeface="Arial" panose="020B0604020202020204" pitchFamily="34" charset="0"/>
              <a:buChar char="•"/>
            </a:pPr>
            <a:r>
              <a:rPr lang="en-US" dirty="0" smtClean="0">
                <a:solidFill>
                  <a:schemeClr val="tx1"/>
                </a:solidFill>
              </a:rPr>
              <a:t>When Horne continued to do so, the Society threatened a walk out at Horne’s employer, so the employer fired Horne</a:t>
            </a:r>
          </a:p>
        </p:txBody>
      </p:sp>
      <p:sp>
        <p:nvSpPr>
          <p:cNvPr id="3" name="Slide Number Placeholder 2"/>
          <p:cNvSpPr>
            <a:spLocks noGrp="1"/>
          </p:cNvSpPr>
          <p:nvPr>
            <p:ph type="sldNum" sz="quarter" idx="12"/>
          </p:nvPr>
        </p:nvSpPr>
        <p:spPr/>
        <p:txBody>
          <a:bodyPr/>
          <a:lstStyle/>
          <a:p>
            <a:fld id="{F68754E9-9C4B-422C-AC90-F1C61A9AE5BB}" type="slidenum">
              <a:rPr lang="en-US" smtClean="0"/>
              <a:t>21</a:t>
            </a:fld>
            <a:endParaRPr lang="en-US" dirty="0"/>
          </a:p>
        </p:txBody>
      </p:sp>
    </p:spTree>
    <p:extLst>
      <p:ext uri="{BB962C8B-B14F-4D97-AF65-F5344CB8AC3E}">
        <p14:creationId xmlns:p14="http://schemas.microsoft.com/office/powerpoint/2010/main" val="3680287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lstStyle/>
          <a:p>
            <a:r>
              <a:rPr lang="en-US" dirty="0" smtClean="0"/>
              <a:t>Commonwealth v. Hunt – Facts </a:t>
            </a:r>
            <a:endParaRPr lang="en-US" dirty="0"/>
          </a:p>
        </p:txBody>
      </p:sp>
      <p:sp>
        <p:nvSpPr>
          <p:cNvPr id="6" name="Subtitle 5"/>
          <p:cNvSpPr>
            <a:spLocks noGrp="1"/>
          </p:cNvSpPr>
          <p:nvPr>
            <p:ph type="subTitle" idx="1"/>
          </p:nvPr>
        </p:nvSpPr>
        <p:spPr>
          <a:xfrm>
            <a:off x="762000" y="2133600"/>
            <a:ext cx="7620000" cy="41148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Horne filed a complaint with the County Attorney, and attempted to reach a settlement with the Society</a:t>
            </a:r>
          </a:p>
          <a:p>
            <a:pPr marL="457200" indent="-457200" algn="l">
              <a:buFont typeface="Arial" panose="020B0604020202020204" pitchFamily="34" charset="0"/>
              <a:buChar char="•"/>
            </a:pPr>
            <a:r>
              <a:rPr lang="en-US" dirty="0" smtClean="0">
                <a:solidFill>
                  <a:schemeClr val="tx1"/>
                </a:solidFill>
              </a:rPr>
              <a:t>When the settlement failed, the County Attorney brought in an indictment against the Society and its leaders.</a:t>
            </a:r>
          </a:p>
          <a:p>
            <a:pPr marL="457200" indent="-457200" algn="l">
              <a:buFont typeface="Arial" panose="020B0604020202020204" pitchFamily="34" charset="0"/>
              <a:buChar char="•"/>
            </a:pPr>
            <a:r>
              <a:rPr lang="en-US" dirty="0" smtClean="0">
                <a:solidFill>
                  <a:schemeClr val="tx1"/>
                </a:solidFill>
              </a:rPr>
              <a:t>The basis of the indictment was the Society was a criminal conspiracy </a:t>
            </a:r>
          </a:p>
        </p:txBody>
      </p:sp>
      <p:sp>
        <p:nvSpPr>
          <p:cNvPr id="3" name="Slide Number Placeholder 2"/>
          <p:cNvSpPr>
            <a:spLocks noGrp="1"/>
          </p:cNvSpPr>
          <p:nvPr>
            <p:ph type="sldNum" sz="quarter" idx="12"/>
          </p:nvPr>
        </p:nvSpPr>
        <p:spPr/>
        <p:txBody>
          <a:bodyPr/>
          <a:lstStyle/>
          <a:p>
            <a:fld id="{F68754E9-9C4B-422C-AC90-F1C61A9AE5BB}" type="slidenum">
              <a:rPr lang="en-US" smtClean="0"/>
              <a:t>22</a:t>
            </a:fld>
            <a:endParaRPr lang="en-US" dirty="0"/>
          </a:p>
        </p:txBody>
      </p:sp>
    </p:spTree>
    <p:extLst>
      <p:ext uri="{BB962C8B-B14F-4D97-AF65-F5344CB8AC3E}">
        <p14:creationId xmlns:p14="http://schemas.microsoft.com/office/powerpoint/2010/main" val="1123082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fontScale="90000"/>
          </a:bodyPr>
          <a:lstStyle/>
          <a:p>
            <a:r>
              <a:rPr lang="en-US" dirty="0" smtClean="0"/>
              <a:t>Commonwealth v. Hunt – </a:t>
            </a:r>
            <a:br>
              <a:rPr lang="en-US" dirty="0" smtClean="0"/>
            </a:br>
            <a:r>
              <a:rPr lang="en-US" dirty="0" smtClean="0"/>
              <a:t>Trial Court  </a:t>
            </a:r>
            <a:endParaRPr lang="en-US" dirty="0"/>
          </a:p>
        </p:txBody>
      </p:sp>
      <p:sp>
        <p:nvSpPr>
          <p:cNvPr id="6" name="Subtitle 5"/>
          <p:cNvSpPr>
            <a:spLocks noGrp="1"/>
          </p:cNvSpPr>
          <p:nvPr>
            <p:ph type="subTitle" idx="1"/>
          </p:nvPr>
        </p:nvSpPr>
        <p:spPr>
          <a:xfrm>
            <a:off x="762000" y="2133600"/>
            <a:ext cx="7620000" cy="4114800"/>
          </a:xfrm>
        </p:spPr>
        <p:txBody>
          <a:bodyPr>
            <a:normAutofit/>
          </a:bodyPr>
          <a:lstStyle/>
          <a:p>
            <a:pPr marL="457200" indent="-457200" algn="l">
              <a:buFont typeface="Arial" panose="020B0604020202020204" pitchFamily="34" charset="0"/>
              <a:buChar char="•"/>
            </a:pPr>
            <a:r>
              <a:rPr lang="en-US" dirty="0" smtClean="0">
                <a:solidFill>
                  <a:schemeClr val="tx1"/>
                </a:solidFill>
              </a:rPr>
              <a:t>The prosecution argued that the Society was coercive and did not allow for freedom of contract </a:t>
            </a:r>
          </a:p>
          <a:p>
            <a:pPr marL="457200" indent="-457200" algn="l">
              <a:buFont typeface="Arial" panose="020B0604020202020204" pitchFamily="34" charset="0"/>
              <a:buChar char="•"/>
            </a:pPr>
            <a:r>
              <a:rPr lang="en-US" dirty="0" smtClean="0">
                <a:solidFill>
                  <a:schemeClr val="tx1"/>
                </a:solidFill>
              </a:rPr>
              <a:t>Defense stressed the benefits of membership and that there were many professional societies of lawyers and doctors who operated in a similar manner</a:t>
            </a:r>
          </a:p>
        </p:txBody>
      </p:sp>
      <p:sp>
        <p:nvSpPr>
          <p:cNvPr id="3" name="Slide Number Placeholder 2"/>
          <p:cNvSpPr>
            <a:spLocks noGrp="1"/>
          </p:cNvSpPr>
          <p:nvPr>
            <p:ph type="sldNum" sz="quarter" idx="12"/>
          </p:nvPr>
        </p:nvSpPr>
        <p:spPr/>
        <p:txBody>
          <a:bodyPr/>
          <a:lstStyle/>
          <a:p>
            <a:fld id="{F68754E9-9C4B-422C-AC90-F1C61A9AE5BB}" type="slidenum">
              <a:rPr lang="en-US" smtClean="0"/>
              <a:t>23</a:t>
            </a:fld>
            <a:endParaRPr lang="en-US" dirty="0"/>
          </a:p>
        </p:txBody>
      </p:sp>
    </p:spTree>
    <p:extLst>
      <p:ext uri="{BB962C8B-B14F-4D97-AF65-F5344CB8AC3E}">
        <p14:creationId xmlns:p14="http://schemas.microsoft.com/office/powerpoint/2010/main" val="2937607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fontScale="90000"/>
          </a:bodyPr>
          <a:lstStyle/>
          <a:p>
            <a:r>
              <a:rPr lang="en-US" dirty="0" smtClean="0"/>
              <a:t>Commonwealth v. Hunt – </a:t>
            </a:r>
            <a:br>
              <a:rPr lang="en-US" dirty="0" smtClean="0"/>
            </a:br>
            <a:r>
              <a:rPr lang="en-US" dirty="0" smtClean="0"/>
              <a:t>Trial Court  </a:t>
            </a:r>
            <a:endParaRPr lang="en-US" dirty="0"/>
          </a:p>
        </p:txBody>
      </p:sp>
      <p:sp>
        <p:nvSpPr>
          <p:cNvPr id="6" name="Subtitle 5"/>
          <p:cNvSpPr>
            <a:spLocks noGrp="1"/>
          </p:cNvSpPr>
          <p:nvPr>
            <p:ph type="subTitle" idx="1"/>
          </p:nvPr>
        </p:nvSpPr>
        <p:spPr>
          <a:xfrm>
            <a:off x="762000" y="2133600"/>
            <a:ext cx="7620000" cy="4114800"/>
          </a:xfrm>
        </p:spPr>
        <p:txBody>
          <a:bodyPr>
            <a:normAutofit/>
          </a:bodyPr>
          <a:lstStyle/>
          <a:p>
            <a:pPr marL="457200" indent="-457200" algn="l">
              <a:buFont typeface="Arial" panose="020B0604020202020204" pitchFamily="34" charset="0"/>
              <a:buChar char="•"/>
            </a:pPr>
            <a:r>
              <a:rPr lang="en-US" dirty="0" smtClean="0">
                <a:solidFill>
                  <a:schemeClr val="tx1"/>
                </a:solidFill>
              </a:rPr>
              <a:t>The trial judge’s charge was that if such a society </a:t>
            </a:r>
            <a:r>
              <a:rPr lang="en-US" dirty="0">
                <a:solidFill>
                  <a:schemeClr val="tx1"/>
                </a:solidFill>
              </a:rPr>
              <a:t>was allowed, </a:t>
            </a:r>
            <a:r>
              <a:rPr lang="en-US" dirty="0" smtClean="0">
                <a:solidFill>
                  <a:schemeClr val="tx1"/>
                </a:solidFill>
              </a:rPr>
              <a:t> it would </a:t>
            </a:r>
          </a:p>
          <a:p>
            <a:r>
              <a:rPr lang="en-US" sz="3000" i="1" dirty="0" smtClean="0">
                <a:solidFill>
                  <a:schemeClr val="tx1"/>
                </a:solidFill>
              </a:rPr>
              <a:t>render </a:t>
            </a:r>
            <a:r>
              <a:rPr lang="en-US" sz="3000" i="1" dirty="0">
                <a:solidFill>
                  <a:schemeClr val="tx1"/>
                </a:solidFill>
              </a:rPr>
              <a:t>property insecure, and make it the spoil of the multitude, would annihilate property, and involve society in a common ruin</a:t>
            </a:r>
            <a:endParaRPr lang="en-US" sz="3000" i="1"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To no great surprise, the jury held for the prosecution, and the defense appealed to the Massachusetts Supreme Court </a:t>
            </a:r>
          </a:p>
        </p:txBody>
      </p:sp>
      <p:sp>
        <p:nvSpPr>
          <p:cNvPr id="3" name="Slide Number Placeholder 2"/>
          <p:cNvSpPr>
            <a:spLocks noGrp="1"/>
          </p:cNvSpPr>
          <p:nvPr>
            <p:ph type="sldNum" sz="quarter" idx="12"/>
          </p:nvPr>
        </p:nvSpPr>
        <p:spPr/>
        <p:txBody>
          <a:bodyPr/>
          <a:lstStyle/>
          <a:p>
            <a:fld id="{F68754E9-9C4B-422C-AC90-F1C61A9AE5BB}" type="slidenum">
              <a:rPr lang="en-US" smtClean="0"/>
              <a:t>24</a:t>
            </a:fld>
            <a:endParaRPr lang="en-US" dirty="0"/>
          </a:p>
        </p:txBody>
      </p:sp>
    </p:spTree>
    <p:extLst>
      <p:ext uri="{BB962C8B-B14F-4D97-AF65-F5344CB8AC3E}">
        <p14:creationId xmlns:p14="http://schemas.microsoft.com/office/powerpoint/2010/main" val="39853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smtClean="0"/>
              <a:t>Commonwealth v. Hunt – </a:t>
            </a:r>
            <a:br>
              <a:rPr lang="en-US" sz="2400" dirty="0" smtClean="0"/>
            </a:br>
            <a:r>
              <a:rPr lang="en-US" sz="2400" dirty="0" smtClean="0"/>
              <a:t>Supreme Court </a:t>
            </a:r>
            <a:endParaRPr lang="en-US" sz="2400" dirty="0"/>
          </a:p>
        </p:txBody>
      </p:sp>
      <p:sp>
        <p:nvSpPr>
          <p:cNvPr id="2" name="Text Placeholder 1"/>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smtClean="0"/>
              <a:t>Decision was written by Chief Justice Lemuel Shaw</a:t>
            </a:r>
          </a:p>
          <a:p>
            <a:pPr marL="285750" indent="-285750">
              <a:buFont typeface="Arial" panose="020B0604020202020204" pitchFamily="34" charset="0"/>
              <a:buChar char="•"/>
            </a:pPr>
            <a:r>
              <a:rPr lang="en-US" sz="2000" dirty="0" smtClean="0"/>
              <a:t>Not considered a friend of labor </a:t>
            </a:r>
          </a:p>
          <a:p>
            <a:pPr marL="285750" indent="-285750">
              <a:buFont typeface="Arial" panose="020B0604020202020204" pitchFamily="34" charset="0"/>
              <a:buChar char="•"/>
            </a:pPr>
            <a:r>
              <a:rPr lang="en-US" sz="2000" dirty="0" smtClean="0"/>
              <a:t>In a case decided shortly before </a:t>
            </a:r>
            <a:r>
              <a:rPr lang="en-US" sz="2000" i="1" dirty="0" smtClean="0"/>
              <a:t>Hunt</a:t>
            </a:r>
            <a:r>
              <a:rPr lang="en-US" sz="2000" dirty="0" smtClean="0"/>
              <a:t>, Shaw found that employers were not responsible for workplace injuries if a fellow employee was partially to blame (the fellow servant rule) </a:t>
            </a:r>
            <a:endParaRPr lang="en-US"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0" y="762000"/>
            <a:ext cx="3124200" cy="475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68754E9-9C4B-422C-AC90-F1C61A9AE5BB}" type="slidenum">
              <a:rPr lang="en-US" smtClean="0"/>
              <a:t>25</a:t>
            </a:fld>
            <a:endParaRPr lang="en-US" dirty="0"/>
          </a:p>
        </p:txBody>
      </p:sp>
    </p:spTree>
    <p:extLst>
      <p:ext uri="{BB962C8B-B14F-4D97-AF65-F5344CB8AC3E}">
        <p14:creationId xmlns:p14="http://schemas.microsoft.com/office/powerpoint/2010/main" val="3912676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fontScale="90000"/>
          </a:bodyPr>
          <a:lstStyle/>
          <a:p>
            <a:r>
              <a:rPr lang="en-US" dirty="0" smtClean="0"/>
              <a:t>Commonwealth v. Hunt – </a:t>
            </a:r>
            <a:br>
              <a:rPr lang="en-US" dirty="0" smtClean="0"/>
            </a:br>
            <a:r>
              <a:rPr lang="en-US" dirty="0" smtClean="0"/>
              <a:t>Supreme Court </a:t>
            </a:r>
            <a:endParaRPr lang="en-US" dirty="0"/>
          </a:p>
        </p:txBody>
      </p:sp>
      <p:sp>
        <p:nvSpPr>
          <p:cNvPr id="6" name="Subtitle 5"/>
          <p:cNvSpPr>
            <a:spLocks noGrp="1"/>
          </p:cNvSpPr>
          <p:nvPr>
            <p:ph type="subTitle" idx="1"/>
          </p:nvPr>
        </p:nvSpPr>
        <p:spPr>
          <a:xfrm>
            <a:off x="762000" y="2133600"/>
            <a:ext cx="7620000" cy="41148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Shaw concluded that prior English precedents were not appropriate, in a new industrial environment.  </a:t>
            </a:r>
          </a:p>
          <a:p>
            <a:pPr marL="457200" indent="-457200" algn="l">
              <a:buFont typeface="Arial" panose="020B0604020202020204" pitchFamily="34" charset="0"/>
              <a:buChar char="•"/>
            </a:pPr>
            <a:r>
              <a:rPr lang="en-US" dirty="0" smtClean="0">
                <a:solidFill>
                  <a:schemeClr val="tx1"/>
                </a:solidFill>
              </a:rPr>
              <a:t>In this environment, both workmen’s and business associations would arise</a:t>
            </a:r>
          </a:p>
          <a:p>
            <a:pPr marL="457200" indent="-457200" algn="l">
              <a:buFont typeface="Arial" panose="020B0604020202020204" pitchFamily="34" charset="0"/>
              <a:buChar char="•"/>
            </a:pPr>
            <a:r>
              <a:rPr lang="en-US" dirty="0" smtClean="0">
                <a:solidFill>
                  <a:schemeClr val="tx1"/>
                </a:solidFill>
              </a:rPr>
              <a:t>Workers had the right to organize and deny their labor, as long as they did so peacefully.  </a:t>
            </a:r>
          </a:p>
        </p:txBody>
      </p:sp>
      <p:sp>
        <p:nvSpPr>
          <p:cNvPr id="3" name="Slide Number Placeholder 2"/>
          <p:cNvSpPr>
            <a:spLocks noGrp="1"/>
          </p:cNvSpPr>
          <p:nvPr>
            <p:ph type="sldNum" sz="quarter" idx="12"/>
          </p:nvPr>
        </p:nvSpPr>
        <p:spPr/>
        <p:txBody>
          <a:bodyPr/>
          <a:lstStyle/>
          <a:p>
            <a:fld id="{F68754E9-9C4B-422C-AC90-F1C61A9AE5BB}" type="slidenum">
              <a:rPr lang="en-US" smtClean="0"/>
              <a:t>26</a:t>
            </a:fld>
            <a:endParaRPr lang="en-US" dirty="0"/>
          </a:p>
        </p:txBody>
      </p:sp>
    </p:spTree>
    <p:extLst>
      <p:ext uri="{BB962C8B-B14F-4D97-AF65-F5344CB8AC3E}">
        <p14:creationId xmlns:p14="http://schemas.microsoft.com/office/powerpoint/2010/main" val="4084848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fontScale="90000"/>
          </a:bodyPr>
          <a:lstStyle/>
          <a:p>
            <a:r>
              <a:rPr lang="en-US" dirty="0" smtClean="0"/>
              <a:t>Commonwealth v. Hunt – </a:t>
            </a:r>
            <a:br>
              <a:rPr lang="en-US" dirty="0" smtClean="0"/>
            </a:br>
            <a:r>
              <a:rPr lang="en-US" dirty="0" smtClean="0"/>
              <a:t>Supreme Court </a:t>
            </a:r>
            <a:endParaRPr lang="en-US" dirty="0"/>
          </a:p>
        </p:txBody>
      </p:sp>
      <p:sp>
        <p:nvSpPr>
          <p:cNvPr id="6" name="Subtitle 5"/>
          <p:cNvSpPr>
            <a:spLocks noGrp="1"/>
          </p:cNvSpPr>
          <p:nvPr>
            <p:ph type="subTitle" idx="1"/>
          </p:nvPr>
        </p:nvSpPr>
        <p:spPr>
          <a:xfrm>
            <a:off x="762000" y="2133600"/>
            <a:ext cx="7620000" cy="4114800"/>
          </a:xfrm>
        </p:spPr>
        <p:txBody>
          <a:bodyPr>
            <a:normAutofit fontScale="92500" lnSpcReduction="10000"/>
          </a:bodyPr>
          <a:lstStyle/>
          <a:p>
            <a:pPr marL="457200" indent="-457200" algn="l">
              <a:buFont typeface="Arial" panose="020B0604020202020204" pitchFamily="34" charset="0"/>
              <a:buChar char="•"/>
            </a:pPr>
            <a:r>
              <a:rPr lang="en-US" dirty="0" smtClean="0">
                <a:solidFill>
                  <a:schemeClr val="tx1"/>
                </a:solidFill>
              </a:rPr>
              <a:t>On the issue of criminal conspiracy, Shaw held, that to be a conspiracy, a combination would have to have as it goal:</a:t>
            </a:r>
          </a:p>
          <a:p>
            <a:pPr algn="l"/>
            <a:r>
              <a:rPr lang="en-US" i="1" dirty="0" smtClean="0">
                <a:solidFill>
                  <a:schemeClr val="tx1"/>
                </a:solidFill>
              </a:rPr>
              <a:t>To accomplish some criminal or unlawful purpose, or to accomplish some purpose, not in itself criminal or unlawful, by criminal or unlawful means</a:t>
            </a:r>
          </a:p>
          <a:p>
            <a:pPr marL="457200" indent="-457200" algn="l">
              <a:buFont typeface="Arial" panose="020B0604020202020204" pitchFamily="34" charset="0"/>
              <a:buChar char="•"/>
            </a:pPr>
            <a:r>
              <a:rPr lang="en-US" dirty="0" smtClean="0">
                <a:solidFill>
                  <a:schemeClr val="tx1"/>
                </a:solidFill>
              </a:rPr>
              <a:t>Shaw found nothing unlawful or criminal in fining a bootmaker   </a:t>
            </a:r>
          </a:p>
        </p:txBody>
      </p:sp>
      <p:sp>
        <p:nvSpPr>
          <p:cNvPr id="3" name="Slide Number Placeholder 2"/>
          <p:cNvSpPr>
            <a:spLocks noGrp="1"/>
          </p:cNvSpPr>
          <p:nvPr>
            <p:ph type="sldNum" sz="quarter" idx="12"/>
          </p:nvPr>
        </p:nvSpPr>
        <p:spPr/>
        <p:txBody>
          <a:bodyPr/>
          <a:lstStyle/>
          <a:p>
            <a:fld id="{F68754E9-9C4B-422C-AC90-F1C61A9AE5BB}" type="slidenum">
              <a:rPr lang="en-US" smtClean="0"/>
              <a:t>27</a:t>
            </a:fld>
            <a:endParaRPr lang="en-US" dirty="0"/>
          </a:p>
        </p:txBody>
      </p:sp>
    </p:spTree>
    <p:extLst>
      <p:ext uri="{BB962C8B-B14F-4D97-AF65-F5344CB8AC3E}">
        <p14:creationId xmlns:p14="http://schemas.microsoft.com/office/powerpoint/2010/main" val="1412333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fontScale="90000"/>
          </a:bodyPr>
          <a:lstStyle/>
          <a:p>
            <a:r>
              <a:rPr lang="en-US" dirty="0" smtClean="0"/>
              <a:t>Commonwealth v. Hunt – </a:t>
            </a:r>
            <a:br>
              <a:rPr lang="en-US" dirty="0" smtClean="0"/>
            </a:br>
            <a:r>
              <a:rPr lang="en-US" dirty="0" smtClean="0"/>
              <a:t>Significance </a:t>
            </a:r>
            <a:endParaRPr lang="en-US" dirty="0"/>
          </a:p>
        </p:txBody>
      </p:sp>
      <p:sp>
        <p:nvSpPr>
          <p:cNvPr id="6" name="Subtitle 5"/>
          <p:cNvSpPr>
            <a:spLocks noGrp="1"/>
          </p:cNvSpPr>
          <p:nvPr>
            <p:ph type="subTitle" idx="1"/>
          </p:nvPr>
        </p:nvSpPr>
        <p:spPr>
          <a:xfrm>
            <a:off x="762000" y="2133600"/>
            <a:ext cx="7620000" cy="41148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In general, </a:t>
            </a:r>
            <a:r>
              <a:rPr lang="en-US" i="1" dirty="0" smtClean="0">
                <a:solidFill>
                  <a:schemeClr val="tx1"/>
                </a:solidFill>
              </a:rPr>
              <a:t>Hunt</a:t>
            </a:r>
            <a:r>
              <a:rPr lang="en-US" dirty="0" smtClean="0">
                <a:solidFill>
                  <a:schemeClr val="tx1"/>
                </a:solidFill>
              </a:rPr>
              <a:t> held that labor combinations which used legal means to reach legal ends were not unlawful</a:t>
            </a:r>
          </a:p>
          <a:p>
            <a:pPr marL="457200" indent="-457200" algn="l">
              <a:buFont typeface="Arial" panose="020B0604020202020204" pitchFamily="34" charset="0"/>
              <a:buChar char="•"/>
            </a:pPr>
            <a:r>
              <a:rPr lang="en-US" dirty="0" smtClean="0">
                <a:solidFill>
                  <a:schemeClr val="tx1"/>
                </a:solidFill>
              </a:rPr>
              <a:t>However, it did allow for prosecution if the means or ends were not lawful</a:t>
            </a:r>
          </a:p>
          <a:p>
            <a:pPr marL="457200" indent="-457200" algn="l">
              <a:buFont typeface="Arial" panose="020B0604020202020204" pitchFamily="34" charset="0"/>
              <a:buChar char="•"/>
            </a:pPr>
            <a:r>
              <a:rPr lang="en-US" dirty="0" smtClean="0">
                <a:solidFill>
                  <a:schemeClr val="tx1"/>
                </a:solidFill>
              </a:rPr>
              <a:t>In post Civil War era, this latter teaching was used to criminalize some union behavior.   </a:t>
            </a:r>
          </a:p>
        </p:txBody>
      </p:sp>
      <p:sp>
        <p:nvSpPr>
          <p:cNvPr id="3" name="Slide Number Placeholder 2"/>
          <p:cNvSpPr>
            <a:spLocks noGrp="1"/>
          </p:cNvSpPr>
          <p:nvPr>
            <p:ph type="sldNum" sz="quarter" idx="12"/>
          </p:nvPr>
        </p:nvSpPr>
        <p:spPr/>
        <p:txBody>
          <a:bodyPr/>
          <a:lstStyle/>
          <a:p>
            <a:fld id="{F68754E9-9C4B-422C-AC90-F1C61A9AE5BB}" type="slidenum">
              <a:rPr lang="en-US" smtClean="0"/>
              <a:t>28</a:t>
            </a:fld>
            <a:endParaRPr lang="en-US" dirty="0"/>
          </a:p>
        </p:txBody>
      </p:sp>
    </p:spTree>
    <p:extLst>
      <p:ext uri="{BB962C8B-B14F-4D97-AF65-F5344CB8AC3E}">
        <p14:creationId xmlns:p14="http://schemas.microsoft.com/office/powerpoint/2010/main" val="3283262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a:bodyPr>
          <a:lstStyle/>
          <a:p>
            <a:r>
              <a:rPr lang="en-US" dirty="0" smtClean="0"/>
              <a:t>Civil War and Industrialization </a:t>
            </a:r>
            <a:endParaRPr lang="en-US" dirty="0"/>
          </a:p>
        </p:txBody>
      </p:sp>
      <p:sp>
        <p:nvSpPr>
          <p:cNvPr id="6" name="Subtitle 5"/>
          <p:cNvSpPr>
            <a:spLocks noGrp="1"/>
          </p:cNvSpPr>
          <p:nvPr>
            <p:ph type="subTitle" idx="1"/>
          </p:nvPr>
        </p:nvSpPr>
        <p:spPr>
          <a:xfrm>
            <a:off x="762000" y="2133600"/>
            <a:ext cx="7620000" cy="4114800"/>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In the spring of 1860, shoemakers in Lynn MA marched and organized after wage cuts and downsizing</a:t>
            </a:r>
          </a:p>
          <a:p>
            <a:pPr marL="457200" indent="-457200" algn="l">
              <a:buFont typeface="Arial" panose="020B0604020202020204" pitchFamily="34" charset="0"/>
              <a:buChar char="•"/>
            </a:pPr>
            <a:r>
              <a:rPr lang="en-US" dirty="0" smtClean="0">
                <a:solidFill>
                  <a:schemeClr val="tx1"/>
                </a:solidFill>
              </a:rPr>
              <a:t>Management did not give in to demands, but with the onset the next year of the Civil War, the demand for shoes allowed for full employment and an increase in wages</a:t>
            </a:r>
          </a:p>
          <a:p>
            <a:pPr marL="457200" indent="-457200" algn="l">
              <a:buFont typeface="Arial" panose="020B0604020202020204" pitchFamily="34" charset="0"/>
              <a:buChar char="•"/>
            </a:pPr>
            <a:r>
              <a:rPr lang="en-US" dirty="0" smtClean="0">
                <a:solidFill>
                  <a:schemeClr val="tx1"/>
                </a:solidFill>
              </a:rPr>
              <a:t>Like Lowell, Lynn did not win concrete benefits but showed growing militancy among workers.     </a:t>
            </a:r>
          </a:p>
        </p:txBody>
      </p:sp>
      <p:sp>
        <p:nvSpPr>
          <p:cNvPr id="3" name="Slide Number Placeholder 2"/>
          <p:cNvSpPr>
            <a:spLocks noGrp="1"/>
          </p:cNvSpPr>
          <p:nvPr>
            <p:ph type="sldNum" sz="quarter" idx="12"/>
          </p:nvPr>
        </p:nvSpPr>
        <p:spPr/>
        <p:txBody>
          <a:bodyPr/>
          <a:lstStyle/>
          <a:p>
            <a:fld id="{F68754E9-9C4B-422C-AC90-F1C61A9AE5BB}" type="slidenum">
              <a:rPr lang="en-US" smtClean="0"/>
              <a:t>29</a:t>
            </a:fld>
            <a:endParaRPr lang="en-US" dirty="0"/>
          </a:p>
        </p:txBody>
      </p:sp>
    </p:spTree>
    <p:extLst>
      <p:ext uri="{BB962C8B-B14F-4D97-AF65-F5344CB8AC3E}">
        <p14:creationId xmlns:p14="http://schemas.microsoft.com/office/powerpoint/2010/main" val="3498223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dirty="0" smtClean="0"/>
              <a:t>What is a union?</a:t>
            </a:r>
            <a:endParaRPr lang="en-US" dirty="0"/>
          </a:p>
        </p:txBody>
      </p:sp>
      <p:sp>
        <p:nvSpPr>
          <p:cNvPr id="3" name="Subtitle 2"/>
          <p:cNvSpPr>
            <a:spLocks noGrp="1"/>
          </p:cNvSpPr>
          <p:nvPr>
            <p:ph type="subTitle" idx="1"/>
          </p:nvPr>
        </p:nvSpPr>
        <p:spPr>
          <a:xfrm>
            <a:off x="1295400" y="1905000"/>
            <a:ext cx="6477000" cy="4267200"/>
          </a:xfrm>
        </p:spPr>
        <p:txBody>
          <a:bodyPr>
            <a:normAutofit/>
          </a:bodyPr>
          <a:lstStyle/>
          <a:p>
            <a:pPr algn="l"/>
            <a:r>
              <a:rPr lang="en-US" dirty="0">
                <a:solidFill>
                  <a:schemeClr val="tx1"/>
                </a:solidFill>
              </a:rPr>
              <a:t>A</a:t>
            </a:r>
            <a:r>
              <a:rPr lang="en-US" dirty="0" smtClean="0">
                <a:solidFill>
                  <a:schemeClr val="tx1"/>
                </a:solidFill>
              </a:rPr>
              <a:t>n organization of workers who have come together to achieve common goals such as:</a:t>
            </a:r>
          </a:p>
          <a:p>
            <a:pPr marL="457200" indent="-457200" algn="l">
              <a:buFont typeface="Arial" panose="020B0604020202020204" pitchFamily="34" charset="0"/>
              <a:buChar char="•"/>
            </a:pPr>
            <a:r>
              <a:rPr lang="en-US" dirty="0" smtClean="0">
                <a:solidFill>
                  <a:schemeClr val="tx1"/>
                </a:solidFill>
              </a:rPr>
              <a:t>improving safety standards</a:t>
            </a:r>
          </a:p>
          <a:p>
            <a:pPr marL="457200" indent="-457200" algn="l">
              <a:buFont typeface="Arial" panose="020B0604020202020204" pitchFamily="34" charset="0"/>
              <a:buChar char="•"/>
            </a:pPr>
            <a:r>
              <a:rPr lang="en-US" dirty="0" smtClean="0">
                <a:solidFill>
                  <a:schemeClr val="tx1"/>
                </a:solidFill>
              </a:rPr>
              <a:t>achieving higher pay and benefits</a:t>
            </a:r>
          </a:p>
          <a:p>
            <a:pPr marL="457200" indent="-457200" algn="l">
              <a:buFont typeface="Arial" panose="020B0604020202020204" pitchFamily="34" charset="0"/>
              <a:buChar char="•"/>
            </a:pPr>
            <a:r>
              <a:rPr lang="en-US" dirty="0">
                <a:solidFill>
                  <a:schemeClr val="tx1"/>
                </a:solidFill>
              </a:rPr>
              <a:t>s</a:t>
            </a:r>
            <a:r>
              <a:rPr lang="en-US" dirty="0" smtClean="0">
                <a:solidFill>
                  <a:schemeClr val="tx1"/>
                </a:solidFill>
              </a:rPr>
              <a:t>ecuring better working conditions.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F68754E9-9C4B-422C-AC90-F1C61A9AE5BB}" type="slidenum">
              <a:rPr lang="en-US" smtClean="0"/>
              <a:t>3</a:t>
            </a:fld>
            <a:endParaRPr lang="en-US" dirty="0"/>
          </a:p>
        </p:txBody>
      </p:sp>
    </p:spTree>
    <p:extLst>
      <p:ext uri="{BB962C8B-B14F-4D97-AF65-F5344CB8AC3E}">
        <p14:creationId xmlns:p14="http://schemas.microsoft.com/office/powerpoint/2010/main" val="3316851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Lincoln and Lynn </a:t>
            </a:r>
            <a:endParaRPr lang="en-US" dirty="0"/>
          </a:p>
        </p:txBody>
      </p:sp>
      <p:sp>
        <p:nvSpPr>
          <p:cNvPr id="2" name="Text Placeholder 1"/>
          <p:cNvSpPr>
            <a:spLocks noGrp="1"/>
          </p:cNvSpPr>
          <p:nvPr>
            <p:ph type="body" sz="half" idx="2"/>
          </p:nvPr>
        </p:nvSpPr>
        <p:spPr/>
        <p:txBody>
          <a:bodyPr>
            <a:normAutofit lnSpcReduction="10000"/>
          </a:bodyPr>
          <a:lstStyle/>
          <a:p>
            <a:r>
              <a:rPr lang="en-US" sz="2000" dirty="0" smtClean="0"/>
              <a:t>In March 1860,  when Presidential Candidate Abraham Lincoln was asked about the Lynn actions, he replied:</a:t>
            </a:r>
            <a:endParaRPr lang="en-US" sz="2000" dirty="0"/>
          </a:p>
          <a:p>
            <a:r>
              <a:rPr lang="en-US" sz="2000" i="1" dirty="0" smtClean="0"/>
              <a:t>I am glad to see that a system of labor prevails in New England under which laborers can strike if they want to….</a:t>
            </a:r>
          </a:p>
          <a:p>
            <a:r>
              <a:rPr lang="en-US" sz="2000" i="1" dirty="0" smtClean="0"/>
              <a:t>Where they are not obliged to labor whether you pay them or not.  I like a system which lets a man quit when he wants to, and wish it would prevail everywhere.</a:t>
            </a:r>
            <a:endParaRPr lang="en-US" sz="2000" i="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0" y="1746504"/>
            <a:ext cx="5112147" cy="286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68754E9-9C4B-422C-AC90-F1C61A9AE5BB}" type="slidenum">
              <a:rPr lang="en-US" smtClean="0"/>
              <a:t>30</a:t>
            </a:fld>
            <a:endParaRPr lang="en-US" dirty="0"/>
          </a:p>
        </p:txBody>
      </p:sp>
    </p:spTree>
    <p:extLst>
      <p:ext uri="{BB962C8B-B14F-4D97-AF65-F5344CB8AC3E}">
        <p14:creationId xmlns:p14="http://schemas.microsoft.com/office/powerpoint/2010/main" val="3855189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a:bodyPr>
          <a:lstStyle/>
          <a:p>
            <a:r>
              <a:rPr lang="en-US" dirty="0" smtClean="0"/>
              <a:t>Civil War and Industrialization </a:t>
            </a:r>
            <a:endParaRPr lang="en-US" dirty="0"/>
          </a:p>
        </p:txBody>
      </p:sp>
      <p:sp>
        <p:nvSpPr>
          <p:cNvPr id="6" name="Subtitle 5"/>
          <p:cNvSpPr>
            <a:spLocks noGrp="1"/>
          </p:cNvSpPr>
          <p:nvPr>
            <p:ph type="subTitle" idx="1"/>
          </p:nvPr>
        </p:nvSpPr>
        <p:spPr>
          <a:xfrm>
            <a:off x="762000" y="2133600"/>
            <a:ext cx="7620000" cy="41148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By 1870, for the first time in US history, there were more people working in industry than agriculture</a:t>
            </a:r>
          </a:p>
          <a:p>
            <a:pPr marL="457200" indent="-457200" algn="l">
              <a:buFont typeface="Arial" panose="020B0604020202020204" pitchFamily="34" charset="0"/>
              <a:buChar char="•"/>
            </a:pPr>
            <a:r>
              <a:rPr lang="en-US" dirty="0" smtClean="0">
                <a:solidFill>
                  <a:schemeClr val="tx1"/>
                </a:solidFill>
              </a:rPr>
              <a:t>New trade unions were formed, such as the National Typographical Union and the Iron Molders Union </a:t>
            </a:r>
          </a:p>
          <a:p>
            <a:pPr marL="457200" indent="-457200" algn="l">
              <a:buFont typeface="Arial" panose="020B0604020202020204" pitchFamily="34" charset="0"/>
              <a:buChar char="•"/>
            </a:pPr>
            <a:r>
              <a:rPr lang="en-US" dirty="0" smtClean="0">
                <a:solidFill>
                  <a:schemeClr val="tx1"/>
                </a:solidFill>
              </a:rPr>
              <a:t>The latter union soon had 7,000 workers in 53 locals    </a:t>
            </a:r>
          </a:p>
        </p:txBody>
      </p:sp>
      <p:sp>
        <p:nvSpPr>
          <p:cNvPr id="3" name="Slide Number Placeholder 2"/>
          <p:cNvSpPr>
            <a:spLocks noGrp="1"/>
          </p:cNvSpPr>
          <p:nvPr>
            <p:ph type="sldNum" sz="quarter" idx="12"/>
          </p:nvPr>
        </p:nvSpPr>
        <p:spPr/>
        <p:txBody>
          <a:bodyPr/>
          <a:lstStyle/>
          <a:p>
            <a:fld id="{F68754E9-9C4B-422C-AC90-F1C61A9AE5BB}" type="slidenum">
              <a:rPr lang="en-US" smtClean="0"/>
              <a:t>31</a:t>
            </a:fld>
            <a:endParaRPr lang="en-US" dirty="0"/>
          </a:p>
        </p:txBody>
      </p:sp>
    </p:spTree>
    <p:extLst>
      <p:ext uri="{BB962C8B-B14F-4D97-AF65-F5344CB8AC3E}">
        <p14:creationId xmlns:p14="http://schemas.microsoft.com/office/powerpoint/2010/main" val="107714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a:bodyPr>
          <a:lstStyle/>
          <a:p>
            <a:r>
              <a:rPr lang="en-US" dirty="0" smtClean="0"/>
              <a:t>National Labor Union</a:t>
            </a:r>
            <a:endParaRPr lang="en-US" dirty="0"/>
          </a:p>
        </p:txBody>
      </p:sp>
      <p:sp>
        <p:nvSpPr>
          <p:cNvPr id="6" name="Subtitle 5"/>
          <p:cNvSpPr>
            <a:spLocks noGrp="1"/>
          </p:cNvSpPr>
          <p:nvPr>
            <p:ph type="subTitle" idx="1"/>
          </p:nvPr>
        </p:nvSpPr>
        <p:spPr>
          <a:xfrm>
            <a:off x="762000" y="2133600"/>
            <a:ext cx="7620000" cy="4114800"/>
          </a:xfrm>
        </p:spPr>
        <p:txBody>
          <a:bodyPr>
            <a:normAutofit/>
          </a:bodyPr>
          <a:lstStyle/>
          <a:p>
            <a:pPr marL="457200" indent="-457200" algn="l">
              <a:buFont typeface="Arial" panose="020B0604020202020204" pitchFamily="34" charset="0"/>
              <a:buChar char="•"/>
            </a:pPr>
            <a:r>
              <a:rPr lang="en-US" dirty="0" smtClean="0">
                <a:solidFill>
                  <a:schemeClr val="tx1"/>
                </a:solidFill>
              </a:rPr>
              <a:t>The first national labor federation, the National Labor Union (NLU) was formed in 1866</a:t>
            </a:r>
          </a:p>
          <a:p>
            <a:pPr marL="457200" indent="-457200" algn="l">
              <a:buFont typeface="Arial" panose="020B0604020202020204" pitchFamily="34" charset="0"/>
              <a:buChar char="•"/>
            </a:pPr>
            <a:r>
              <a:rPr lang="en-US" dirty="0" smtClean="0">
                <a:solidFill>
                  <a:schemeClr val="tx1"/>
                </a:solidFill>
              </a:rPr>
              <a:t>Worked towards moving away from the gold standard and workers cooperatives</a:t>
            </a:r>
          </a:p>
          <a:p>
            <a:pPr marL="457200" indent="-457200" algn="l">
              <a:buFont typeface="Arial" panose="020B0604020202020204" pitchFamily="34" charset="0"/>
              <a:buChar char="•"/>
            </a:pPr>
            <a:r>
              <a:rPr lang="en-US" dirty="0" smtClean="0">
                <a:solidFill>
                  <a:schemeClr val="tx1"/>
                </a:solidFill>
              </a:rPr>
              <a:t>Principal goal was the 8 hour day</a:t>
            </a:r>
          </a:p>
        </p:txBody>
      </p:sp>
      <p:sp>
        <p:nvSpPr>
          <p:cNvPr id="3" name="Slide Number Placeholder 2"/>
          <p:cNvSpPr>
            <a:spLocks noGrp="1"/>
          </p:cNvSpPr>
          <p:nvPr>
            <p:ph type="sldNum" sz="quarter" idx="12"/>
          </p:nvPr>
        </p:nvSpPr>
        <p:spPr/>
        <p:txBody>
          <a:bodyPr/>
          <a:lstStyle/>
          <a:p>
            <a:fld id="{F68754E9-9C4B-422C-AC90-F1C61A9AE5BB}" type="slidenum">
              <a:rPr lang="en-US" smtClean="0"/>
              <a:t>32</a:t>
            </a:fld>
            <a:endParaRPr lang="en-US" dirty="0"/>
          </a:p>
        </p:txBody>
      </p:sp>
    </p:spTree>
    <p:extLst>
      <p:ext uri="{BB962C8B-B14F-4D97-AF65-F5344CB8AC3E}">
        <p14:creationId xmlns:p14="http://schemas.microsoft.com/office/powerpoint/2010/main" val="3580748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William Sylvis (1828-1869)</a:t>
            </a:r>
            <a:endParaRPr lang="en-US" sz="3200" dirty="0"/>
          </a:p>
        </p:txBody>
      </p:sp>
      <p:sp>
        <p:nvSpPr>
          <p:cNvPr id="2" name="Text Placeholder 1"/>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smtClean="0"/>
              <a:t>First began working as an iron molder in 1846</a:t>
            </a:r>
          </a:p>
          <a:p>
            <a:pPr marL="285750" indent="-285750">
              <a:buFont typeface="Arial" panose="020B0604020202020204" pitchFamily="34" charset="0"/>
              <a:buChar char="•"/>
            </a:pPr>
            <a:r>
              <a:rPr lang="en-US" sz="2000" dirty="0" smtClean="0"/>
              <a:t>While working in Philadelphia, became active in the trade union movement and was one of the founders of the Iron Molders Union </a:t>
            </a:r>
          </a:p>
          <a:p>
            <a:pPr marL="285750" indent="-285750">
              <a:buFont typeface="Arial" panose="020B0604020202020204" pitchFamily="34" charset="0"/>
              <a:buChar char="•"/>
            </a:pPr>
            <a:r>
              <a:rPr lang="en-US" sz="2000" dirty="0" smtClean="0"/>
              <a:t>While not an early leader, was elected the third president in  1868</a:t>
            </a:r>
          </a:p>
          <a:p>
            <a:pPr marL="285750" indent="-285750">
              <a:buFont typeface="Arial" panose="020B0604020202020204" pitchFamily="34" charset="0"/>
              <a:buChar char="•"/>
            </a:pPr>
            <a:r>
              <a:rPr lang="en-US" sz="2000" dirty="0" smtClean="0"/>
              <a:t>He died shortly thereafter in 1869</a:t>
            </a:r>
            <a:endParaRPr lang="en-US"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120140"/>
            <a:ext cx="34290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68754E9-9C4B-422C-AC90-F1C61A9AE5BB}" type="slidenum">
              <a:rPr lang="en-US" smtClean="0"/>
              <a:t>33</a:t>
            </a:fld>
            <a:endParaRPr lang="en-US" dirty="0"/>
          </a:p>
        </p:txBody>
      </p:sp>
    </p:spTree>
    <p:extLst>
      <p:ext uri="{BB962C8B-B14F-4D97-AF65-F5344CB8AC3E}">
        <p14:creationId xmlns:p14="http://schemas.microsoft.com/office/powerpoint/2010/main" val="835289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a:bodyPr>
          <a:lstStyle/>
          <a:p>
            <a:r>
              <a:rPr lang="en-US" dirty="0" smtClean="0"/>
              <a:t>National Labor Union</a:t>
            </a:r>
            <a:endParaRPr lang="en-US" dirty="0"/>
          </a:p>
        </p:txBody>
      </p:sp>
      <p:sp>
        <p:nvSpPr>
          <p:cNvPr id="6" name="Subtitle 5"/>
          <p:cNvSpPr>
            <a:spLocks noGrp="1"/>
          </p:cNvSpPr>
          <p:nvPr>
            <p:ph type="subTitle" idx="1"/>
          </p:nvPr>
        </p:nvSpPr>
        <p:spPr>
          <a:xfrm>
            <a:off x="762000" y="2133600"/>
            <a:ext cx="7620000" cy="4114800"/>
          </a:xfrm>
        </p:spPr>
        <p:txBody>
          <a:bodyPr>
            <a:normAutofit/>
          </a:bodyPr>
          <a:lstStyle/>
          <a:p>
            <a:pPr marL="457200" indent="-457200" algn="l">
              <a:buFont typeface="Arial" panose="020B0604020202020204" pitchFamily="34" charset="0"/>
              <a:buChar char="•"/>
            </a:pPr>
            <a:r>
              <a:rPr lang="en-US" dirty="0" smtClean="0">
                <a:solidFill>
                  <a:schemeClr val="tx1"/>
                </a:solidFill>
              </a:rPr>
              <a:t>The initial union included both women and blacks, under the direction of Sylvis</a:t>
            </a:r>
          </a:p>
          <a:p>
            <a:pPr marL="457200" indent="-457200" algn="l">
              <a:buFont typeface="Arial" panose="020B0604020202020204" pitchFamily="34" charset="0"/>
              <a:buChar char="•"/>
            </a:pPr>
            <a:r>
              <a:rPr lang="en-US" dirty="0" smtClean="0">
                <a:solidFill>
                  <a:schemeClr val="tx1"/>
                </a:solidFill>
              </a:rPr>
              <a:t>Rank and file was not happy with this, so by 1869, a Colored National Labor Union was formed, and women were likewise relegated to a secondary status </a:t>
            </a:r>
          </a:p>
        </p:txBody>
      </p:sp>
      <p:sp>
        <p:nvSpPr>
          <p:cNvPr id="3" name="Slide Number Placeholder 2"/>
          <p:cNvSpPr>
            <a:spLocks noGrp="1"/>
          </p:cNvSpPr>
          <p:nvPr>
            <p:ph type="sldNum" sz="quarter" idx="12"/>
          </p:nvPr>
        </p:nvSpPr>
        <p:spPr/>
        <p:txBody>
          <a:bodyPr/>
          <a:lstStyle/>
          <a:p>
            <a:fld id="{F68754E9-9C4B-422C-AC90-F1C61A9AE5BB}" type="slidenum">
              <a:rPr lang="en-US" smtClean="0"/>
              <a:t>34</a:t>
            </a:fld>
            <a:endParaRPr lang="en-US" dirty="0"/>
          </a:p>
        </p:txBody>
      </p:sp>
    </p:spTree>
    <p:extLst>
      <p:ext uri="{BB962C8B-B14F-4D97-AF65-F5344CB8AC3E}">
        <p14:creationId xmlns:p14="http://schemas.microsoft.com/office/powerpoint/2010/main" val="1093848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a:bodyPr>
          <a:lstStyle/>
          <a:p>
            <a:r>
              <a:rPr lang="en-US" dirty="0" smtClean="0"/>
              <a:t>National Labor Union</a:t>
            </a:r>
            <a:endParaRPr lang="en-US" dirty="0"/>
          </a:p>
        </p:txBody>
      </p:sp>
      <p:sp>
        <p:nvSpPr>
          <p:cNvPr id="6" name="Subtitle 5"/>
          <p:cNvSpPr>
            <a:spLocks noGrp="1"/>
          </p:cNvSpPr>
          <p:nvPr>
            <p:ph type="subTitle" idx="1"/>
          </p:nvPr>
        </p:nvSpPr>
        <p:spPr>
          <a:xfrm>
            <a:off x="762000" y="2133600"/>
            <a:ext cx="7620000" cy="4114800"/>
          </a:xfrm>
        </p:spPr>
        <p:txBody>
          <a:bodyPr>
            <a:normAutofit fontScale="92500" lnSpcReduction="10000"/>
          </a:bodyPr>
          <a:lstStyle/>
          <a:p>
            <a:pPr marL="457200" indent="-457200" algn="l">
              <a:buFont typeface="Arial" panose="020B0604020202020204" pitchFamily="34" charset="0"/>
              <a:buChar char="•"/>
            </a:pPr>
            <a:r>
              <a:rPr lang="en-US" dirty="0" smtClean="0">
                <a:solidFill>
                  <a:schemeClr val="tx1"/>
                </a:solidFill>
              </a:rPr>
              <a:t>After Sylvis’ death, the idea of a National Labor Party was dropped</a:t>
            </a:r>
          </a:p>
          <a:p>
            <a:pPr marL="457200" indent="-457200" algn="l">
              <a:buFont typeface="Arial" panose="020B0604020202020204" pitchFamily="34" charset="0"/>
              <a:buChar char="•"/>
            </a:pPr>
            <a:r>
              <a:rPr lang="en-US" dirty="0" smtClean="0">
                <a:solidFill>
                  <a:schemeClr val="tx1"/>
                </a:solidFill>
              </a:rPr>
              <a:t>The NLU became aligned with the Democratic Party, and endorsed Horace Greeley in 1872</a:t>
            </a:r>
          </a:p>
          <a:p>
            <a:pPr marL="457200" indent="-457200" algn="l">
              <a:buFont typeface="Arial" panose="020B0604020202020204" pitchFamily="34" charset="0"/>
              <a:buChar char="•"/>
            </a:pPr>
            <a:r>
              <a:rPr lang="en-US" dirty="0" smtClean="0">
                <a:solidFill>
                  <a:schemeClr val="tx1"/>
                </a:solidFill>
              </a:rPr>
              <a:t>The impetus became more political than workers rights, like the 8 hour day, and without Sylvis’ leadership, the organization faltered and eventually disbanded</a:t>
            </a:r>
          </a:p>
        </p:txBody>
      </p:sp>
      <p:sp>
        <p:nvSpPr>
          <p:cNvPr id="3" name="Slide Number Placeholder 2"/>
          <p:cNvSpPr>
            <a:spLocks noGrp="1"/>
          </p:cNvSpPr>
          <p:nvPr>
            <p:ph type="sldNum" sz="quarter" idx="12"/>
          </p:nvPr>
        </p:nvSpPr>
        <p:spPr/>
        <p:txBody>
          <a:bodyPr/>
          <a:lstStyle/>
          <a:p>
            <a:fld id="{F68754E9-9C4B-422C-AC90-F1C61A9AE5BB}" type="slidenum">
              <a:rPr lang="en-US" smtClean="0"/>
              <a:t>35</a:t>
            </a:fld>
            <a:endParaRPr lang="en-US" dirty="0"/>
          </a:p>
        </p:txBody>
      </p:sp>
    </p:spTree>
    <p:extLst>
      <p:ext uri="{BB962C8B-B14F-4D97-AF65-F5344CB8AC3E}">
        <p14:creationId xmlns:p14="http://schemas.microsoft.com/office/powerpoint/2010/main" val="1004848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Coal Mines </a:t>
            </a:r>
            <a:endParaRPr lang="en-US" sz="4000" dirty="0"/>
          </a:p>
        </p:txBody>
      </p:sp>
      <p:sp>
        <p:nvSpPr>
          <p:cNvPr id="6" name="Subtitle 5"/>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solidFill>
                  <a:schemeClr val="tx1"/>
                </a:solidFill>
              </a:rPr>
              <a:t>Always a dangerous profession, a major accident took place at the Avondale Mine in September 1869</a:t>
            </a:r>
          </a:p>
          <a:p>
            <a:pPr marL="457200" indent="-457200" algn="l">
              <a:buFont typeface="Arial" panose="020B0604020202020204" pitchFamily="34" charset="0"/>
              <a:buChar char="•"/>
            </a:pPr>
            <a:r>
              <a:rPr lang="en-US" dirty="0" smtClean="0"/>
              <a:t>179 died</a:t>
            </a:r>
          </a:p>
          <a:p>
            <a:pPr marL="457200" indent="-457200" algn="l">
              <a:buFont typeface="Arial" panose="020B0604020202020204" pitchFamily="34" charset="0"/>
              <a:buChar char="•"/>
            </a:pPr>
            <a:r>
              <a:rPr lang="en-US" dirty="0" smtClean="0"/>
              <a:t>Much of the deaths attributable to limited exits from the mine</a:t>
            </a:r>
          </a:p>
          <a:p>
            <a:pPr marL="457200" indent="-457200" algn="l">
              <a:buFont typeface="Arial" panose="020B0604020202020204" pitchFamily="34" charset="0"/>
              <a:buChar char="•"/>
            </a:pPr>
            <a:r>
              <a:rPr lang="en-US" dirty="0" smtClean="0">
                <a:solidFill>
                  <a:schemeClr val="tx1"/>
                </a:solidFill>
              </a:rPr>
              <a:t>Only limited union activity in mines before then </a:t>
            </a:r>
          </a:p>
        </p:txBody>
      </p:sp>
      <p:sp>
        <p:nvSpPr>
          <p:cNvPr id="2" name="Text Placeholder 1"/>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133600"/>
            <a:ext cx="2909836" cy="3181350"/>
          </a:xfrm>
          <a:prstGeom prst="rect">
            <a:avLst/>
          </a:prstGeom>
        </p:spPr>
      </p:pic>
      <p:sp>
        <p:nvSpPr>
          <p:cNvPr id="3" name="Slide Number Placeholder 2"/>
          <p:cNvSpPr>
            <a:spLocks noGrp="1"/>
          </p:cNvSpPr>
          <p:nvPr>
            <p:ph type="sldNum" sz="quarter" idx="12"/>
          </p:nvPr>
        </p:nvSpPr>
        <p:spPr/>
        <p:txBody>
          <a:bodyPr/>
          <a:lstStyle/>
          <a:p>
            <a:fld id="{F68754E9-9C4B-422C-AC90-F1C61A9AE5BB}" type="slidenum">
              <a:rPr lang="en-US" smtClean="0"/>
              <a:t>36</a:t>
            </a:fld>
            <a:endParaRPr lang="en-US" dirty="0"/>
          </a:p>
        </p:txBody>
      </p:sp>
    </p:spTree>
    <p:extLst>
      <p:ext uri="{BB962C8B-B14F-4D97-AF65-F5344CB8AC3E}">
        <p14:creationId xmlns:p14="http://schemas.microsoft.com/office/powerpoint/2010/main" val="4251475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dirty="0" smtClean="0"/>
              <a:t>John Siney and the WBA </a:t>
            </a:r>
            <a:endParaRPr lang="en-US" sz="4000" dirty="0"/>
          </a:p>
        </p:txBody>
      </p:sp>
      <p:sp>
        <p:nvSpPr>
          <p:cNvPr id="6" name="Subtitle 5"/>
          <p:cNvSpPr>
            <a:spLocks noGrp="1"/>
          </p:cNvSpPr>
          <p:nvPr>
            <p:ph idx="1"/>
          </p:nvPr>
        </p:nvSpPr>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The Workers Benevolent Association (WBA), founded during the Civil War, was one of the first miners unions</a:t>
            </a:r>
          </a:p>
          <a:p>
            <a:pPr marL="457200" indent="-457200" algn="l">
              <a:buFont typeface="Arial" panose="020B0604020202020204" pitchFamily="34" charset="0"/>
              <a:buChar char="•"/>
            </a:pPr>
            <a:r>
              <a:rPr lang="en-US" dirty="0" smtClean="0"/>
              <a:t>After Avondale, successfully got a law passed to require multiple exits from mines, and increased inspectors</a:t>
            </a:r>
          </a:p>
          <a:p>
            <a:pPr marL="457200" indent="-457200" algn="l">
              <a:buFont typeface="Arial" panose="020B0604020202020204" pitchFamily="34" charset="0"/>
              <a:buChar char="•"/>
            </a:pPr>
            <a:r>
              <a:rPr lang="en-US" dirty="0" smtClean="0">
                <a:solidFill>
                  <a:schemeClr val="tx1"/>
                </a:solidFill>
              </a:rPr>
              <a:t>The WBA also founded the first Miners Hospital</a:t>
            </a:r>
          </a:p>
          <a:p>
            <a:pPr marL="457200" indent="-457200" algn="l">
              <a:buFont typeface="Arial" panose="020B0604020202020204" pitchFamily="34" charset="0"/>
              <a:buChar char="•"/>
            </a:pPr>
            <a:r>
              <a:rPr lang="en-US" dirty="0" smtClean="0"/>
              <a:t>Even with improved safety, there were still over 500 deaths in mines between 1870 and 1875.  </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59527"/>
            <a:ext cx="2905891" cy="3267075"/>
          </a:xfrm>
          <a:prstGeom prst="rect">
            <a:avLst/>
          </a:prstGeom>
        </p:spPr>
      </p:pic>
      <p:sp>
        <p:nvSpPr>
          <p:cNvPr id="4" name="Slide Number Placeholder 3"/>
          <p:cNvSpPr>
            <a:spLocks noGrp="1"/>
          </p:cNvSpPr>
          <p:nvPr>
            <p:ph type="sldNum" sz="quarter" idx="12"/>
          </p:nvPr>
        </p:nvSpPr>
        <p:spPr/>
        <p:txBody>
          <a:bodyPr/>
          <a:lstStyle/>
          <a:p>
            <a:fld id="{F68754E9-9C4B-422C-AC90-F1C61A9AE5BB}" type="slidenum">
              <a:rPr lang="en-US" smtClean="0"/>
              <a:t>37</a:t>
            </a:fld>
            <a:endParaRPr lang="en-US" dirty="0"/>
          </a:p>
        </p:txBody>
      </p:sp>
    </p:spTree>
    <p:extLst>
      <p:ext uri="{BB962C8B-B14F-4D97-AF65-F5344CB8AC3E}">
        <p14:creationId xmlns:p14="http://schemas.microsoft.com/office/powerpoint/2010/main" val="929902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dirty="0" smtClean="0"/>
              <a:t>Molly Maguires </a:t>
            </a:r>
            <a:endParaRPr lang="en-US" sz="4000" dirty="0"/>
          </a:p>
        </p:txBody>
      </p:sp>
      <p:sp>
        <p:nvSpPr>
          <p:cNvPr id="8" name="Picture Placeholder 7"/>
          <p:cNvSpPr>
            <a:spLocks noGrp="1"/>
          </p:cNvSpPr>
          <p:nvPr>
            <p:ph type="pic" idx="1"/>
          </p:nvPr>
        </p:nvSpPr>
        <p:spPr/>
      </p:sp>
      <p:sp>
        <p:nvSpPr>
          <p:cNvPr id="6" name="Subtitle 5"/>
          <p:cNvSpPr>
            <a:spLocks noGrp="1"/>
          </p:cNvSpPr>
          <p:nvPr>
            <p:ph type="body" sz="half" idx="2"/>
          </p:nvPr>
        </p:nvSpPr>
        <p:spPr/>
        <p:txBody>
          <a:bodyPr>
            <a:normAutofit/>
          </a:bodyPr>
          <a:lstStyle/>
          <a:p>
            <a:pPr algn="l"/>
            <a:r>
              <a:rPr lang="en-US" sz="1800" dirty="0" smtClean="0">
                <a:solidFill>
                  <a:schemeClr val="tx1"/>
                </a:solidFill>
              </a:rPr>
              <a:t>Many of the workers were first generation Irish, and members of the Ancient  Order of Hibernians </a:t>
            </a:r>
            <a:r>
              <a:rPr lang="en-US" sz="1800" dirty="0" smtClean="0"/>
              <a:t>.  </a:t>
            </a:r>
            <a:endParaRPr lang="en-US" sz="18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838200"/>
            <a:ext cx="5781502" cy="3244720"/>
          </a:xfrm>
          <a:prstGeom prst="rect">
            <a:avLst/>
          </a:prstGeom>
        </p:spPr>
      </p:pic>
      <p:sp>
        <p:nvSpPr>
          <p:cNvPr id="2" name="Slide Number Placeholder 1"/>
          <p:cNvSpPr>
            <a:spLocks noGrp="1"/>
          </p:cNvSpPr>
          <p:nvPr>
            <p:ph type="sldNum" sz="quarter" idx="12"/>
          </p:nvPr>
        </p:nvSpPr>
        <p:spPr/>
        <p:txBody>
          <a:bodyPr/>
          <a:lstStyle/>
          <a:p>
            <a:fld id="{F68754E9-9C4B-422C-AC90-F1C61A9AE5BB}" type="slidenum">
              <a:rPr lang="en-US" smtClean="0"/>
              <a:t>38</a:t>
            </a:fld>
            <a:endParaRPr lang="en-US" dirty="0"/>
          </a:p>
        </p:txBody>
      </p:sp>
    </p:spTree>
    <p:extLst>
      <p:ext uri="{BB962C8B-B14F-4D97-AF65-F5344CB8AC3E}">
        <p14:creationId xmlns:p14="http://schemas.microsoft.com/office/powerpoint/2010/main" val="381022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a:bodyPr>
          <a:lstStyle/>
          <a:p>
            <a:r>
              <a:rPr lang="en-US" dirty="0" smtClean="0"/>
              <a:t>Molly Maguires </a:t>
            </a:r>
            <a:endParaRPr lang="en-US" dirty="0"/>
          </a:p>
        </p:txBody>
      </p:sp>
      <p:sp>
        <p:nvSpPr>
          <p:cNvPr id="6" name="Subtitle 5"/>
          <p:cNvSpPr>
            <a:spLocks noGrp="1"/>
          </p:cNvSpPr>
          <p:nvPr>
            <p:ph type="subTitle" idx="1"/>
          </p:nvPr>
        </p:nvSpPr>
        <p:spPr>
          <a:xfrm>
            <a:off x="762000" y="2133600"/>
            <a:ext cx="7620000" cy="4114800"/>
          </a:xfrm>
        </p:spPr>
        <p:txBody>
          <a:bodyPr>
            <a:normAutofit/>
          </a:bodyPr>
          <a:lstStyle/>
          <a:p>
            <a:pPr marL="457200" indent="-457200" algn="l">
              <a:buFont typeface="Arial" panose="020B0604020202020204" pitchFamily="34" charset="0"/>
              <a:buChar char="•"/>
            </a:pPr>
            <a:r>
              <a:rPr lang="en-US" dirty="0" smtClean="0">
                <a:solidFill>
                  <a:schemeClr val="tx1"/>
                </a:solidFill>
              </a:rPr>
              <a:t>While the AOH was a non violent benevolent society, some members formed the Molly Maguires, a violent gang</a:t>
            </a:r>
          </a:p>
          <a:p>
            <a:pPr marL="457200" indent="-457200" algn="l">
              <a:buFont typeface="Arial" panose="020B0604020202020204" pitchFamily="34" charset="0"/>
              <a:buChar char="•"/>
            </a:pPr>
            <a:r>
              <a:rPr lang="en-US" dirty="0" smtClean="0">
                <a:solidFill>
                  <a:schemeClr val="tx1"/>
                </a:solidFill>
              </a:rPr>
              <a:t>Named after a mythical tenant rebel, the Mollies were founded during the Civil War and fought conscription</a:t>
            </a:r>
          </a:p>
        </p:txBody>
      </p:sp>
      <p:sp>
        <p:nvSpPr>
          <p:cNvPr id="3" name="Slide Number Placeholder 2"/>
          <p:cNvSpPr>
            <a:spLocks noGrp="1"/>
          </p:cNvSpPr>
          <p:nvPr>
            <p:ph type="sldNum" sz="quarter" idx="12"/>
          </p:nvPr>
        </p:nvSpPr>
        <p:spPr/>
        <p:txBody>
          <a:bodyPr/>
          <a:lstStyle/>
          <a:p>
            <a:fld id="{F68754E9-9C4B-422C-AC90-F1C61A9AE5BB}" type="slidenum">
              <a:rPr lang="en-US" smtClean="0"/>
              <a:t>39</a:t>
            </a:fld>
            <a:endParaRPr lang="en-US" dirty="0"/>
          </a:p>
        </p:txBody>
      </p:sp>
    </p:spTree>
    <p:extLst>
      <p:ext uri="{BB962C8B-B14F-4D97-AF65-F5344CB8AC3E}">
        <p14:creationId xmlns:p14="http://schemas.microsoft.com/office/powerpoint/2010/main" val="81044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dirty="0" smtClean="0"/>
              <a:t>What is a union?</a:t>
            </a:r>
            <a:endParaRPr lang="en-US" dirty="0"/>
          </a:p>
        </p:txBody>
      </p:sp>
      <p:sp>
        <p:nvSpPr>
          <p:cNvPr id="3" name="Subtitle 2"/>
          <p:cNvSpPr>
            <a:spLocks noGrp="1"/>
          </p:cNvSpPr>
          <p:nvPr>
            <p:ph type="subTitle" idx="1"/>
          </p:nvPr>
        </p:nvSpPr>
        <p:spPr>
          <a:xfrm>
            <a:off x="1295400" y="1905000"/>
            <a:ext cx="6477000" cy="4267200"/>
          </a:xfrm>
        </p:spPr>
        <p:txBody>
          <a:bodyPr>
            <a:normAutofit/>
          </a:bodyPr>
          <a:lstStyle/>
          <a:p>
            <a:pPr algn="l"/>
            <a:r>
              <a:rPr lang="en-US" sz="4400" dirty="0" smtClean="0">
                <a:solidFill>
                  <a:schemeClr val="tx1"/>
                </a:solidFill>
              </a:rPr>
              <a:t>Key is the workers coming together to united seek a common goal that will benefit all workers, and not just a specific worker</a:t>
            </a:r>
            <a:endParaRPr lang="en-US" sz="4400" dirty="0">
              <a:solidFill>
                <a:schemeClr val="tx1"/>
              </a:solidFill>
            </a:endParaRPr>
          </a:p>
        </p:txBody>
      </p:sp>
      <p:sp>
        <p:nvSpPr>
          <p:cNvPr id="5" name="Slide Number Placeholder 4"/>
          <p:cNvSpPr>
            <a:spLocks noGrp="1"/>
          </p:cNvSpPr>
          <p:nvPr>
            <p:ph type="sldNum" sz="quarter" idx="12"/>
          </p:nvPr>
        </p:nvSpPr>
        <p:spPr/>
        <p:txBody>
          <a:bodyPr/>
          <a:lstStyle/>
          <a:p>
            <a:fld id="{F68754E9-9C4B-422C-AC90-F1C61A9AE5BB}" type="slidenum">
              <a:rPr lang="en-US" smtClean="0"/>
              <a:t>4</a:t>
            </a:fld>
            <a:endParaRPr lang="en-US" dirty="0"/>
          </a:p>
        </p:txBody>
      </p:sp>
    </p:spTree>
    <p:extLst>
      <p:ext uri="{BB962C8B-B14F-4D97-AF65-F5344CB8AC3E}">
        <p14:creationId xmlns:p14="http://schemas.microsoft.com/office/powerpoint/2010/main" val="2671038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81001"/>
            <a:ext cx="7696200" cy="1219199"/>
          </a:xfrm>
        </p:spPr>
        <p:txBody>
          <a:bodyPr>
            <a:normAutofit/>
          </a:bodyPr>
          <a:lstStyle/>
          <a:p>
            <a:r>
              <a:rPr lang="en-US" dirty="0" smtClean="0"/>
              <a:t>Molly Maguires </a:t>
            </a:r>
            <a:endParaRPr lang="en-US" dirty="0"/>
          </a:p>
        </p:txBody>
      </p:sp>
      <p:sp>
        <p:nvSpPr>
          <p:cNvPr id="6" name="Subtitle 5"/>
          <p:cNvSpPr>
            <a:spLocks noGrp="1"/>
          </p:cNvSpPr>
          <p:nvPr>
            <p:ph type="subTitle" idx="1"/>
          </p:nvPr>
        </p:nvSpPr>
        <p:spPr>
          <a:xfrm>
            <a:off x="762000" y="2133600"/>
            <a:ext cx="7620000" cy="4114800"/>
          </a:xfrm>
        </p:spPr>
        <p:txBody>
          <a:bodyPr>
            <a:normAutofit/>
          </a:bodyPr>
          <a:lstStyle/>
          <a:p>
            <a:pPr marL="457200" indent="-457200" algn="l">
              <a:buFont typeface="Arial" panose="020B0604020202020204" pitchFamily="34" charset="0"/>
              <a:buChar char="•"/>
            </a:pPr>
            <a:r>
              <a:rPr lang="en-US" dirty="0" smtClean="0">
                <a:solidFill>
                  <a:schemeClr val="tx1"/>
                </a:solidFill>
              </a:rPr>
              <a:t>They also assaulted scab workers, and were seen by many Irish workers as the only defenders of their class.  </a:t>
            </a:r>
          </a:p>
          <a:p>
            <a:pPr marL="457200" indent="-457200" algn="l">
              <a:buFont typeface="Arial" panose="020B0604020202020204" pitchFamily="34" charset="0"/>
              <a:buChar char="•"/>
            </a:pPr>
            <a:r>
              <a:rPr lang="en-US" dirty="0" smtClean="0">
                <a:solidFill>
                  <a:schemeClr val="tx1"/>
                </a:solidFill>
              </a:rPr>
              <a:t>After Siney and the WBA were successful on a number of issues, there was relative stability, particularly after an agreement was signed covering 85% of the workers </a:t>
            </a:r>
          </a:p>
        </p:txBody>
      </p:sp>
      <p:sp>
        <p:nvSpPr>
          <p:cNvPr id="3" name="Slide Number Placeholder 2"/>
          <p:cNvSpPr>
            <a:spLocks noGrp="1"/>
          </p:cNvSpPr>
          <p:nvPr>
            <p:ph type="sldNum" sz="quarter" idx="12"/>
          </p:nvPr>
        </p:nvSpPr>
        <p:spPr/>
        <p:txBody>
          <a:bodyPr/>
          <a:lstStyle/>
          <a:p>
            <a:fld id="{F68754E9-9C4B-422C-AC90-F1C61A9AE5BB}" type="slidenum">
              <a:rPr lang="en-US" smtClean="0"/>
              <a:t>40</a:t>
            </a:fld>
            <a:endParaRPr lang="en-US" dirty="0"/>
          </a:p>
        </p:txBody>
      </p:sp>
    </p:spTree>
    <p:extLst>
      <p:ext uri="{BB962C8B-B14F-4D97-AF65-F5344CB8AC3E}">
        <p14:creationId xmlns:p14="http://schemas.microsoft.com/office/powerpoint/2010/main" val="540597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Franklin Gowen and the Coal Operators </a:t>
            </a:r>
            <a:endParaRPr lang="en-US" sz="2400" dirty="0"/>
          </a:p>
        </p:txBody>
      </p:sp>
      <p:sp>
        <p:nvSpPr>
          <p:cNvPr id="6" name="Subtitle 5"/>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solidFill>
                  <a:schemeClr val="tx1"/>
                </a:solidFill>
              </a:rPr>
              <a:t>Gowen was the President of the Philadelphia and Reading Railroad, and was a key ally of the coal operators.  </a:t>
            </a:r>
          </a:p>
          <a:p>
            <a:pPr marL="457200" indent="-457200" algn="l">
              <a:buFont typeface="Arial" panose="020B0604020202020204" pitchFamily="34" charset="0"/>
              <a:buChar char="•"/>
            </a:pPr>
            <a:r>
              <a:rPr lang="en-US" dirty="0" smtClean="0">
                <a:solidFill>
                  <a:schemeClr val="tx1"/>
                </a:solidFill>
              </a:rPr>
              <a:t>Subsequent to the Panic of 1873, the WBA went out on strike against lowered wages and worsening working conditions.  </a:t>
            </a:r>
          </a:p>
        </p:txBody>
      </p:sp>
      <p:sp>
        <p:nvSpPr>
          <p:cNvPr id="2" name="Text Placeholder 1"/>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3099088" cy="4541520"/>
          </a:xfrm>
          <a:prstGeom prst="rect">
            <a:avLst/>
          </a:prstGeom>
        </p:spPr>
      </p:pic>
      <p:sp>
        <p:nvSpPr>
          <p:cNvPr id="4" name="Slide Number Placeholder 3"/>
          <p:cNvSpPr>
            <a:spLocks noGrp="1"/>
          </p:cNvSpPr>
          <p:nvPr>
            <p:ph type="sldNum" sz="quarter" idx="12"/>
          </p:nvPr>
        </p:nvSpPr>
        <p:spPr/>
        <p:txBody>
          <a:bodyPr/>
          <a:lstStyle/>
          <a:p>
            <a:fld id="{F68754E9-9C4B-422C-AC90-F1C61A9AE5BB}" type="slidenum">
              <a:rPr lang="en-US" smtClean="0"/>
              <a:t>41</a:t>
            </a:fld>
            <a:endParaRPr lang="en-US" dirty="0"/>
          </a:p>
        </p:txBody>
      </p:sp>
    </p:spTree>
    <p:extLst>
      <p:ext uri="{BB962C8B-B14F-4D97-AF65-F5344CB8AC3E}">
        <p14:creationId xmlns:p14="http://schemas.microsoft.com/office/powerpoint/2010/main" val="4194814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Franklin Gowen and the Coal Operators </a:t>
            </a:r>
            <a:endParaRPr lang="en-US" sz="3600" b="1" dirty="0"/>
          </a:p>
        </p:txBody>
      </p:sp>
      <p:sp>
        <p:nvSpPr>
          <p:cNvPr id="6" name="Subtitle 5"/>
          <p:cNvSpPr>
            <a:spLocks noGrp="1"/>
          </p:cNvSpPr>
          <p:nvPr>
            <p:ph type="subTitle" idx="1"/>
          </p:nvPr>
        </p:nvSpPr>
        <p:spPr>
          <a:xfrm>
            <a:off x="1371600" y="1600200"/>
            <a:ext cx="6858000" cy="40386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After a series of murders, Gowen had the Mollies infiltrated by  Pinkerton Agents, which led to a series of trials and executions</a:t>
            </a:r>
          </a:p>
          <a:p>
            <a:pPr marL="457200" indent="-457200" algn="l">
              <a:buFont typeface="Arial" panose="020B0604020202020204" pitchFamily="34" charset="0"/>
              <a:buChar char="•"/>
            </a:pPr>
            <a:r>
              <a:rPr lang="en-US" dirty="0" smtClean="0">
                <a:solidFill>
                  <a:schemeClr val="tx1"/>
                </a:solidFill>
              </a:rPr>
              <a:t>Because of its proximity to the Mollies, and its failure to win the strike, the WBA was destroyed as a viable representative of the workers.  </a:t>
            </a:r>
          </a:p>
        </p:txBody>
      </p:sp>
      <p:sp>
        <p:nvSpPr>
          <p:cNvPr id="3" name="Slide Number Placeholder 2"/>
          <p:cNvSpPr>
            <a:spLocks noGrp="1"/>
          </p:cNvSpPr>
          <p:nvPr>
            <p:ph type="sldNum" sz="quarter" idx="12"/>
          </p:nvPr>
        </p:nvSpPr>
        <p:spPr/>
        <p:txBody>
          <a:bodyPr/>
          <a:lstStyle/>
          <a:p>
            <a:fld id="{F68754E9-9C4B-422C-AC90-F1C61A9AE5BB}" type="slidenum">
              <a:rPr lang="en-US" smtClean="0"/>
              <a:t>42</a:t>
            </a:fld>
            <a:endParaRPr lang="en-US" dirty="0"/>
          </a:p>
        </p:txBody>
      </p:sp>
    </p:spTree>
    <p:extLst>
      <p:ext uri="{BB962C8B-B14F-4D97-AF65-F5344CB8AC3E}">
        <p14:creationId xmlns:p14="http://schemas.microsoft.com/office/powerpoint/2010/main" val="12405879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Legacy </a:t>
            </a:r>
            <a:endParaRPr lang="en-US" sz="3600" b="1" dirty="0"/>
          </a:p>
        </p:txBody>
      </p:sp>
      <p:sp>
        <p:nvSpPr>
          <p:cNvPr id="6" name="Subtitle 5"/>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solidFill>
                  <a:schemeClr val="tx1"/>
                </a:solidFill>
              </a:rPr>
              <a:t>Made into a 1970 movie, starring Sean Connery and Richard Harris, with Harris portraying a Pinkerton detective </a:t>
            </a:r>
          </a:p>
          <a:p>
            <a:pPr marL="457200" indent="-457200" algn="l">
              <a:buFont typeface="Arial" panose="020B0604020202020204" pitchFamily="34" charset="0"/>
              <a:buChar char="•"/>
            </a:pPr>
            <a:r>
              <a:rPr lang="en-US" dirty="0" smtClean="0">
                <a:solidFill>
                  <a:schemeClr val="tx1"/>
                </a:solidFill>
              </a:rPr>
              <a:t>Emphasizing social conflict rather than action, the movie was a box office failure.  </a:t>
            </a:r>
          </a:p>
        </p:txBody>
      </p:sp>
      <p:sp>
        <p:nvSpPr>
          <p:cNvPr id="2" name="Text Placeholder 1"/>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600"/>
            <a:ext cx="2971800" cy="4998808"/>
          </a:xfrm>
          <a:prstGeom prst="rect">
            <a:avLst/>
          </a:prstGeom>
        </p:spPr>
      </p:pic>
      <p:sp>
        <p:nvSpPr>
          <p:cNvPr id="4" name="Slide Number Placeholder 3"/>
          <p:cNvSpPr>
            <a:spLocks noGrp="1"/>
          </p:cNvSpPr>
          <p:nvPr>
            <p:ph type="sldNum" sz="quarter" idx="12"/>
          </p:nvPr>
        </p:nvSpPr>
        <p:spPr/>
        <p:txBody>
          <a:bodyPr/>
          <a:lstStyle/>
          <a:p>
            <a:fld id="{F68754E9-9C4B-422C-AC90-F1C61A9AE5BB}" type="slidenum">
              <a:rPr lang="en-US" smtClean="0"/>
              <a:t>43</a:t>
            </a:fld>
            <a:endParaRPr lang="en-US" dirty="0"/>
          </a:p>
        </p:txBody>
      </p:sp>
    </p:spTree>
    <p:extLst>
      <p:ext uri="{BB962C8B-B14F-4D97-AF65-F5344CB8AC3E}">
        <p14:creationId xmlns:p14="http://schemas.microsoft.com/office/powerpoint/2010/main" val="2433653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solidFill>
                  <a:schemeClr val="tx1"/>
                </a:solidFill>
              </a:rPr>
              <a:t>As a result of the Panic of 1873, union membership declined greatly.</a:t>
            </a:r>
          </a:p>
          <a:p>
            <a:pPr marL="457200" indent="-457200" algn="l">
              <a:buFont typeface="Arial" panose="020B0604020202020204" pitchFamily="34" charset="0"/>
              <a:buChar char="•"/>
            </a:pPr>
            <a:r>
              <a:rPr lang="en-US" dirty="0" smtClean="0"/>
              <a:t>There was also a series of layoffs, leading to much higher unemployment</a:t>
            </a:r>
          </a:p>
          <a:p>
            <a:pPr marL="457200" indent="-457200" algn="l">
              <a:buFont typeface="Arial" panose="020B0604020202020204" pitchFamily="34" charset="0"/>
              <a:buChar char="•"/>
            </a:pPr>
            <a:r>
              <a:rPr lang="en-US" dirty="0" smtClean="0">
                <a:solidFill>
                  <a:schemeClr val="tx1"/>
                </a:solidFill>
              </a:rPr>
              <a:t>A target for anger was the railroads, who were not only powerful but who also had a poor record with their workers.  </a:t>
            </a:r>
          </a:p>
        </p:txBody>
      </p:sp>
      <p:sp>
        <p:nvSpPr>
          <p:cNvPr id="2" name="Text Placeholder 1"/>
          <p:cNvSpPr>
            <a:spLocks noGrp="1"/>
          </p:cNvSpPr>
          <p:nvPr>
            <p:ph type="body" sz="half" idx="2"/>
          </p:nvPr>
        </p:nvSpPr>
        <p:spPr/>
        <p:txBody>
          <a:bodyPr/>
          <a:lstStyle/>
          <a:p>
            <a:endParaRPr lang="en-US" dirty="0"/>
          </a:p>
        </p:txBody>
      </p:sp>
      <p:sp>
        <p:nvSpPr>
          <p:cNvPr id="3" name="Title 2"/>
          <p:cNvSpPr>
            <a:spLocks noGrp="1"/>
          </p:cNvSpPr>
          <p:nvPr>
            <p:ph type="title"/>
          </p:nvPr>
        </p:nvSpPr>
        <p:spPr/>
        <p:txBody>
          <a:bodyPr>
            <a:noAutofit/>
          </a:bodyPr>
          <a:lstStyle/>
          <a:p>
            <a:r>
              <a:rPr lang="en-US" sz="4000" dirty="0" smtClean="0"/>
              <a:t>Strike of 1877 </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61" y="1828800"/>
            <a:ext cx="3277577" cy="3967753"/>
          </a:xfrm>
          <a:prstGeom prst="rect">
            <a:avLst/>
          </a:prstGeom>
        </p:spPr>
      </p:pic>
      <p:sp>
        <p:nvSpPr>
          <p:cNvPr id="5" name="Slide Number Placeholder 4"/>
          <p:cNvSpPr>
            <a:spLocks noGrp="1"/>
          </p:cNvSpPr>
          <p:nvPr>
            <p:ph type="sldNum" sz="quarter" idx="12"/>
          </p:nvPr>
        </p:nvSpPr>
        <p:spPr/>
        <p:txBody>
          <a:bodyPr/>
          <a:lstStyle/>
          <a:p>
            <a:fld id="{F68754E9-9C4B-422C-AC90-F1C61A9AE5BB}" type="slidenum">
              <a:rPr lang="en-US" smtClean="0"/>
              <a:t>44</a:t>
            </a:fld>
            <a:endParaRPr lang="en-US" dirty="0"/>
          </a:p>
        </p:txBody>
      </p:sp>
    </p:spTree>
    <p:extLst>
      <p:ext uri="{BB962C8B-B14F-4D97-AF65-F5344CB8AC3E}">
        <p14:creationId xmlns:p14="http://schemas.microsoft.com/office/powerpoint/2010/main" val="1675651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Strike of 1877 </a:t>
            </a:r>
            <a:endParaRPr lang="en-US" sz="3600" b="1" dirty="0"/>
          </a:p>
        </p:txBody>
      </p:sp>
      <p:sp>
        <p:nvSpPr>
          <p:cNvPr id="6" name="Subtitle 5"/>
          <p:cNvSpPr>
            <a:spLocks noGrp="1"/>
          </p:cNvSpPr>
          <p:nvPr>
            <p:ph type="subTitle" idx="1"/>
          </p:nvPr>
        </p:nvSpPr>
        <p:spPr>
          <a:xfrm>
            <a:off x="1371600" y="1600200"/>
            <a:ext cx="6858000" cy="40386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The strike started in Martinsburg WV after the B &amp; O Railroad cut wages for the third time in a year.</a:t>
            </a:r>
          </a:p>
          <a:p>
            <a:pPr marL="457200" indent="-457200" algn="l">
              <a:buFont typeface="Arial" panose="020B0604020202020204" pitchFamily="34" charset="0"/>
              <a:buChar char="•"/>
            </a:pPr>
            <a:r>
              <a:rPr lang="en-US" dirty="0" smtClean="0">
                <a:solidFill>
                  <a:schemeClr val="tx1"/>
                </a:solidFill>
              </a:rPr>
              <a:t>The workers refused to let trains through, and local militia refused to attack the strikers</a:t>
            </a:r>
          </a:p>
          <a:p>
            <a:pPr marL="457200" indent="-457200" algn="l">
              <a:buFont typeface="Arial" panose="020B0604020202020204" pitchFamily="34" charset="0"/>
              <a:buChar char="•"/>
            </a:pPr>
            <a:r>
              <a:rPr lang="en-US" dirty="0" smtClean="0">
                <a:solidFill>
                  <a:schemeClr val="tx1"/>
                </a:solidFill>
              </a:rPr>
              <a:t>The Governor of WV called for federal troops to put down the strike</a:t>
            </a:r>
          </a:p>
        </p:txBody>
      </p:sp>
      <p:sp>
        <p:nvSpPr>
          <p:cNvPr id="3" name="Slide Number Placeholder 2"/>
          <p:cNvSpPr>
            <a:spLocks noGrp="1"/>
          </p:cNvSpPr>
          <p:nvPr>
            <p:ph type="sldNum" sz="quarter" idx="12"/>
          </p:nvPr>
        </p:nvSpPr>
        <p:spPr/>
        <p:txBody>
          <a:bodyPr/>
          <a:lstStyle/>
          <a:p>
            <a:fld id="{F68754E9-9C4B-422C-AC90-F1C61A9AE5BB}" type="slidenum">
              <a:rPr lang="en-US" smtClean="0"/>
              <a:t>45</a:t>
            </a:fld>
            <a:endParaRPr lang="en-US" dirty="0"/>
          </a:p>
        </p:txBody>
      </p:sp>
    </p:spTree>
    <p:extLst>
      <p:ext uri="{BB962C8B-B14F-4D97-AF65-F5344CB8AC3E}">
        <p14:creationId xmlns:p14="http://schemas.microsoft.com/office/powerpoint/2010/main" val="24493129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Strike of 1877 </a:t>
            </a:r>
            <a:endParaRPr lang="en-US" sz="3600" b="1" dirty="0"/>
          </a:p>
        </p:txBody>
      </p:sp>
      <p:sp>
        <p:nvSpPr>
          <p:cNvPr id="6" name="Subtitle 5"/>
          <p:cNvSpPr>
            <a:spLocks noGrp="1"/>
          </p:cNvSpPr>
          <p:nvPr>
            <p:ph type="subTitle" idx="1"/>
          </p:nvPr>
        </p:nvSpPr>
        <p:spPr>
          <a:xfrm>
            <a:off x="1371600" y="1600200"/>
            <a:ext cx="6858000" cy="4038600"/>
          </a:xfrm>
        </p:spPr>
        <p:txBody>
          <a:bodyPr>
            <a:noAutofit/>
          </a:bodyPr>
          <a:lstStyle/>
          <a:p>
            <a:pPr marL="457200" indent="-457200" algn="l">
              <a:buFont typeface="Arial" panose="020B0604020202020204" pitchFamily="34" charset="0"/>
              <a:buChar char="•"/>
            </a:pPr>
            <a:r>
              <a:rPr lang="en-US" sz="3600" dirty="0" smtClean="0">
                <a:solidFill>
                  <a:schemeClr val="tx1"/>
                </a:solidFill>
              </a:rPr>
              <a:t>The strike soon spread to NY, Baltimore, Chicago, Pittsburgh, Philadelphia and other cities in PA</a:t>
            </a:r>
          </a:p>
          <a:p>
            <a:pPr marL="457200" indent="-457200" algn="l">
              <a:buFont typeface="Arial" panose="020B0604020202020204" pitchFamily="34" charset="0"/>
              <a:buChar char="•"/>
            </a:pPr>
            <a:r>
              <a:rPr lang="en-US" sz="3600" dirty="0" smtClean="0">
                <a:solidFill>
                  <a:schemeClr val="tx1"/>
                </a:solidFill>
              </a:rPr>
              <a:t>In St Louis, in addition to actions at the rail yard, a general strike was called and shut down the city.  </a:t>
            </a:r>
          </a:p>
        </p:txBody>
      </p:sp>
      <p:sp>
        <p:nvSpPr>
          <p:cNvPr id="3" name="Slide Number Placeholder 2"/>
          <p:cNvSpPr>
            <a:spLocks noGrp="1"/>
          </p:cNvSpPr>
          <p:nvPr>
            <p:ph type="sldNum" sz="quarter" idx="12"/>
          </p:nvPr>
        </p:nvSpPr>
        <p:spPr/>
        <p:txBody>
          <a:bodyPr/>
          <a:lstStyle/>
          <a:p>
            <a:fld id="{F68754E9-9C4B-422C-AC90-F1C61A9AE5BB}" type="slidenum">
              <a:rPr lang="en-US" smtClean="0"/>
              <a:t>46</a:t>
            </a:fld>
            <a:endParaRPr lang="en-US" dirty="0"/>
          </a:p>
        </p:txBody>
      </p:sp>
    </p:spTree>
    <p:extLst>
      <p:ext uri="{BB962C8B-B14F-4D97-AF65-F5344CB8AC3E}">
        <p14:creationId xmlns:p14="http://schemas.microsoft.com/office/powerpoint/2010/main" val="220696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Strike of 1877 </a:t>
            </a:r>
            <a:endParaRPr lang="en-US" sz="3600" b="1" dirty="0"/>
          </a:p>
        </p:txBody>
      </p:sp>
      <p:sp>
        <p:nvSpPr>
          <p:cNvPr id="6" name="Subtitle 5"/>
          <p:cNvSpPr>
            <a:spLocks noGrp="1"/>
          </p:cNvSpPr>
          <p:nvPr>
            <p:ph type="subTitle" idx="1"/>
          </p:nvPr>
        </p:nvSpPr>
        <p:spPr>
          <a:xfrm>
            <a:off x="1371600" y="1600200"/>
            <a:ext cx="6858000" cy="4038600"/>
          </a:xfrm>
        </p:spPr>
        <p:txBody>
          <a:bodyPr>
            <a:normAutofit/>
          </a:bodyPr>
          <a:lstStyle/>
          <a:p>
            <a:pPr marL="457200" indent="-457200" algn="l">
              <a:buFont typeface="Arial" panose="020B0604020202020204" pitchFamily="34" charset="0"/>
              <a:buChar char="•"/>
            </a:pPr>
            <a:r>
              <a:rPr lang="en-US" sz="4000" dirty="0" smtClean="0">
                <a:solidFill>
                  <a:schemeClr val="tx1"/>
                </a:solidFill>
              </a:rPr>
              <a:t>The St Louis general strike also had as issues the 8 hour day and a ban on child labor</a:t>
            </a:r>
          </a:p>
          <a:p>
            <a:pPr marL="457200" indent="-457200" algn="l">
              <a:buFont typeface="Arial" panose="020B0604020202020204" pitchFamily="34" charset="0"/>
              <a:buChar char="•"/>
            </a:pPr>
            <a:r>
              <a:rPr lang="en-US" sz="4000" dirty="0" smtClean="0">
                <a:solidFill>
                  <a:schemeClr val="tx1"/>
                </a:solidFill>
              </a:rPr>
              <a:t>The strike was broken after 45 days by the use of federal troops </a:t>
            </a:r>
          </a:p>
        </p:txBody>
      </p:sp>
      <p:sp>
        <p:nvSpPr>
          <p:cNvPr id="3" name="Slide Number Placeholder 2"/>
          <p:cNvSpPr>
            <a:spLocks noGrp="1"/>
          </p:cNvSpPr>
          <p:nvPr>
            <p:ph type="sldNum" sz="quarter" idx="12"/>
          </p:nvPr>
        </p:nvSpPr>
        <p:spPr/>
        <p:txBody>
          <a:bodyPr/>
          <a:lstStyle/>
          <a:p>
            <a:fld id="{F68754E9-9C4B-422C-AC90-F1C61A9AE5BB}" type="slidenum">
              <a:rPr lang="en-US" smtClean="0"/>
              <a:t>47</a:t>
            </a:fld>
            <a:endParaRPr lang="en-US" dirty="0"/>
          </a:p>
        </p:txBody>
      </p:sp>
    </p:spTree>
    <p:extLst>
      <p:ext uri="{BB962C8B-B14F-4D97-AF65-F5344CB8AC3E}">
        <p14:creationId xmlns:p14="http://schemas.microsoft.com/office/powerpoint/2010/main" val="1662736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Strike of 1877 - Aftermath</a:t>
            </a:r>
            <a:endParaRPr lang="en-US" sz="3600" b="1" dirty="0"/>
          </a:p>
        </p:txBody>
      </p:sp>
      <p:sp>
        <p:nvSpPr>
          <p:cNvPr id="6" name="Subtitle 5"/>
          <p:cNvSpPr>
            <a:spLocks noGrp="1"/>
          </p:cNvSpPr>
          <p:nvPr>
            <p:ph type="subTitle" idx="1"/>
          </p:nvPr>
        </p:nvSpPr>
        <p:spPr>
          <a:xfrm>
            <a:off x="1371600" y="1600200"/>
            <a:ext cx="6858000" cy="4038600"/>
          </a:xfrm>
        </p:spPr>
        <p:txBody>
          <a:bodyPr>
            <a:noAutofit/>
          </a:bodyPr>
          <a:lstStyle/>
          <a:p>
            <a:pPr marL="457200" indent="-457200" algn="l">
              <a:buFont typeface="Arial" panose="020B0604020202020204" pitchFamily="34" charset="0"/>
              <a:buChar char="•"/>
            </a:pPr>
            <a:r>
              <a:rPr lang="en-US" sz="3600" dirty="0" smtClean="0">
                <a:solidFill>
                  <a:schemeClr val="tx1"/>
                </a:solidFill>
              </a:rPr>
              <a:t>Employers took two tracks – one getting conspiracy statutes passed to block union activity and beefing up the National Guard</a:t>
            </a:r>
          </a:p>
          <a:p>
            <a:pPr marL="457200" indent="-457200" algn="l">
              <a:buFont typeface="Arial" panose="020B0604020202020204" pitchFamily="34" charset="0"/>
              <a:buChar char="•"/>
            </a:pPr>
            <a:r>
              <a:rPr lang="en-US" sz="3600" dirty="0" smtClean="0">
                <a:solidFill>
                  <a:schemeClr val="tx1"/>
                </a:solidFill>
              </a:rPr>
              <a:t>The second was to try and offset strikes by increasing benefits</a:t>
            </a:r>
          </a:p>
        </p:txBody>
      </p:sp>
      <p:sp>
        <p:nvSpPr>
          <p:cNvPr id="3" name="Slide Number Placeholder 2"/>
          <p:cNvSpPr>
            <a:spLocks noGrp="1"/>
          </p:cNvSpPr>
          <p:nvPr>
            <p:ph type="sldNum" sz="quarter" idx="12"/>
          </p:nvPr>
        </p:nvSpPr>
        <p:spPr/>
        <p:txBody>
          <a:bodyPr/>
          <a:lstStyle/>
          <a:p>
            <a:fld id="{F68754E9-9C4B-422C-AC90-F1C61A9AE5BB}" type="slidenum">
              <a:rPr lang="en-US" smtClean="0"/>
              <a:t>48</a:t>
            </a:fld>
            <a:endParaRPr lang="en-US" dirty="0"/>
          </a:p>
        </p:txBody>
      </p:sp>
    </p:spTree>
    <p:extLst>
      <p:ext uri="{BB962C8B-B14F-4D97-AF65-F5344CB8AC3E}">
        <p14:creationId xmlns:p14="http://schemas.microsoft.com/office/powerpoint/2010/main" val="1466414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Strike of 1877 - Aftermath</a:t>
            </a:r>
            <a:endParaRPr lang="en-US" sz="3600" b="1" dirty="0"/>
          </a:p>
        </p:txBody>
      </p:sp>
      <p:sp>
        <p:nvSpPr>
          <p:cNvPr id="6" name="Subtitle 5"/>
          <p:cNvSpPr>
            <a:spLocks noGrp="1"/>
          </p:cNvSpPr>
          <p:nvPr>
            <p:ph type="subTitle" idx="1"/>
          </p:nvPr>
        </p:nvSpPr>
        <p:spPr>
          <a:xfrm>
            <a:off x="1371600" y="1600200"/>
            <a:ext cx="6858000" cy="4038600"/>
          </a:xfrm>
        </p:spPr>
        <p:txBody>
          <a:bodyPr>
            <a:noAutofit/>
          </a:bodyPr>
          <a:lstStyle/>
          <a:p>
            <a:pPr marL="457200" indent="-457200" algn="l">
              <a:buFont typeface="Arial" panose="020B0604020202020204" pitchFamily="34" charset="0"/>
              <a:buChar char="•"/>
            </a:pPr>
            <a:r>
              <a:rPr lang="en-US" sz="3600" dirty="0" smtClean="0">
                <a:solidFill>
                  <a:schemeClr val="tx1"/>
                </a:solidFill>
              </a:rPr>
              <a:t>In particular, the B &amp; O provided coverage for workplace injuries and death, and a pension plan</a:t>
            </a:r>
          </a:p>
          <a:p>
            <a:pPr marL="457200" indent="-457200" algn="l">
              <a:buFont typeface="Arial" panose="020B0604020202020204" pitchFamily="34" charset="0"/>
              <a:buChar char="•"/>
            </a:pPr>
            <a:r>
              <a:rPr lang="en-US" sz="3600" dirty="0" smtClean="0">
                <a:solidFill>
                  <a:schemeClr val="tx1"/>
                </a:solidFill>
              </a:rPr>
              <a:t>The workers, who generally were not organized in the strike, began to create umbrella unions, such as the Knights of Labor.  </a:t>
            </a:r>
          </a:p>
        </p:txBody>
      </p:sp>
      <p:sp>
        <p:nvSpPr>
          <p:cNvPr id="3" name="Slide Number Placeholder 2"/>
          <p:cNvSpPr>
            <a:spLocks noGrp="1"/>
          </p:cNvSpPr>
          <p:nvPr>
            <p:ph type="sldNum" sz="quarter" idx="12"/>
          </p:nvPr>
        </p:nvSpPr>
        <p:spPr/>
        <p:txBody>
          <a:bodyPr/>
          <a:lstStyle/>
          <a:p>
            <a:fld id="{F68754E9-9C4B-422C-AC90-F1C61A9AE5BB}" type="slidenum">
              <a:rPr lang="en-US" smtClean="0"/>
              <a:t>49</a:t>
            </a:fld>
            <a:endParaRPr lang="en-US" dirty="0"/>
          </a:p>
        </p:txBody>
      </p:sp>
    </p:spTree>
    <p:extLst>
      <p:ext uri="{BB962C8B-B14F-4D97-AF65-F5344CB8AC3E}">
        <p14:creationId xmlns:p14="http://schemas.microsoft.com/office/powerpoint/2010/main" val="2033219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dirty="0" smtClean="0"/>
              <a:t>Terms </a:t>
            </a:r>
            <a:endParaRPr lang="en-US" dirty="0"/>
          </a:p>
        </p:txBody>
      </p:sp>
      <p:sp>
        <p:nvSpPr>
          <p:cNvPr id="3" name="Subtitle 2"/>
          <p:cNvSpPr>
            <a:spLocks noGrp="1"/>
          </p:cNvSpPr>
          <p:nvPr>
            <p:ph type="subTitle" idx="1"/>
          </p:nvPr>
        </p:nvSpPr>
        <p:spPr>
          <a:xfrm>
            <a:off x="1295400" y="1905000"/>
            <a:ext cx="6477000" cy="4267200"/>
          </a:xfrm>
        </p:spPr>
        <p:txBody>
          <a:bodyPr>
            <a:normAutofit/>
          </a:bodyPr>
          <a:lstStyle/>
          <a:p>
            <a:pPr marL="571500" indent="-571500" algn="l">
              <a:buFont typeface="Arial" panose="020B0604020202020204" pitchFamily="34" charset="0"/>
              <a:buChar char="•"/>
            </a:pPr>
            <a:r>
              <a:rPr lang="en-US" sz="4400" dirty="0" smtClean="0">
                <a:solidFill>
                  <a:schemeClr val="tx1"/>
                </a:solidFill>
              </a:rPr>
              <a:t>Will from time to time revert to “unionese”</a:t>
            </a:r>
          </a:p>
          <a:p>
            <a:pPr marL="571500" indent="-571500" algn="l">
              <a:buFont typeface="Arial" panose="020B0604020202020204" pitchFamily="34" charset="0"/>
              <a:buChar char="•"/>
            </a:pPr>
            <a:r>
              <a:rPr lang="en-US" sz="4400" dirty="0" smtClean="0">
                <a:solidFill>
                  <a:schemeClr val="tx1"/>
                </a:solidFill>
              </a:rPr>
              <a:t>Please let me know if I do – will probably not </a:t>
            </a:r>
            <a:r>
              <a:rPr lang="en-US" sz="4400" smtClean="0">
                <a:solidFill>
                  <a:schemeClr val="tx1"/>
                </a:solidFill>
              </a:rPr>
              <a:t>even realize I did!</a:t>
            </a:r>
            <a:endParaRPr lang="en-US" sz="4400" dirty="0">
              <a:solidFill>
                <a:schemeClr val="tx1"/>
              </a:solidFill>
            </a:endParaRPr>
          </a:p>
        </p:txBody>
      </p:sp>
      <p:sp>
        <p:nvSpPr>
          <p:cNvPr id="5" name="Slide Number Placeholder 4"/>
          <p:cNvSpPr>
            <a:spLocks noGrp="1"/>
          </p:cNvSpPr>
          <p:nvPr>
            <p:ph type="sldNum" sz="quarter" idx="12"/>
          </p:nvPr>
        </p:nvSpPr>
        <p:spPr/>
        <p:txBody>
          <a:bodyPr/>
          <a:lstStyle/>
          <a:p>
            <a:fld id="{F68754E9-9C4B-422C-AC90-F1C61A9AE5BB}" type="slidenum">
              <a:rPr lang="en-US" smtClean="0"/>
              <a:t>5</a:t>
            </a:fld>
            <a:endParaRPr lang="en-US" dirty="0"/>
          </a:p>
        </p:txBody>
      </p:sp>
    </p:spTree>
    <p:extLst>
      <p:ext uri="{BB962C8B-B14F-4D97-AF65-F5344CB8AC3E}">
        <p14:creationId xmlns:p14="http://schemas.microsoft.com/office/powerpoint/2010/main" val="29525652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t>Knights of Labor </a:t>
            </a:r>
            <a:endParaRPr lang="en-US" sz="3600" b="1" dirty="0"/>
          </a:p>
        </p:txBody>
      </p:sp>
      <p:sp>
        <p:nvSpPr>
          <p:cNvPr id="6" name="Subtitle 5"/>
          <p:cNvSpPr>
            <a:spLocks noGrp="1"/>
          </p:cNvSpPr>
          <p:nvPr>
            <p:ph idx="1"/>
          </p:nvPr>
        </p:nvSpPr>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Knights were formed </a:t>
            </a:r>
            <a:r>
              <a:rPr lang="en-US" smtClean="0">
                <a:solidFill>
                  <a:schemeClr val="tx1"/>
                </a:solidFill>
              </a:rPr>
              <a:t>out of a </a:t>
            </a:r>
            <a:r>
              <a:rPr lang="en-US" dirty="0" smtClean="0">
                <a:solidFill>
                  <a:schemeClr val="tx1"/>
                </a:solidFill>
              </a:rPr>
              <a:t>tailors’ union in Philadelphia.  </a:t>
            </a:r>
          </a:p>
          <a:p>
            <a:pPr marL="457200" indent="-457200" algn="l">
              <a:buFont typeface="Arial" panose="020B0604020202020204" pitchFamily="34" charset="0"/>
              <a:buChar char="•"/>
            </a:pPr>
            <a:r>
              <a:rPr lang="en-US" dirty="0" smtClean="0">
                <a:solidFill>
                  <a:schemeClr val="tx1"/>
                </a:solidFill>
              </a:rPr>
              <a:t>First president was Uriah Stephens, and was instituted in December 1869. </a:t>
            </a:r>
          </a:p>
          <a:p>
            <a:pPr marL="457200" indent="-457200" algn="l">
              <a:buFont typeface="Arial" panose="020B0604020202020204" pitchFamily="34" charset="0"/>
              <a:buChar char="•"/>
            </a:pPr>
            <a:r>
              <a:rPr lang="en-US" dirty="0" smtClean="0"/>
              <a:t>By 1880, had 28,000 members, and by 1886, over 800,000 members</a:t>
            </a:r>
          </a:p>
          <a:p>
            <a:pPr marL="457200" indent="-457200" algn="l">
              <a:buFont typeface="Arial" panose="020B0604020202020204" pitchFamily="34" charset="0"/>
              <a:buChar char="•"/>
            </a:pPr>
            <a:r>
              <a:rPr lang="en-US" dirty="0" smtClean="0">
                <a:solidFill>
                  <a:schemeClr val="tx1"/>
                </a:solidFill>
              </a:rPr>
              <a:t>This represented 20% of all workers</a:t>
            </a:r>
          </a:p>
        </p:txBody>
      </p:sp>
      <p:sp>
        <p:nvSpPr>
          <p:cNvPr id="2" name="Text Placeholder 1"/>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92927"/>
            <a:ext cx="3018907" cy="2886075"/>
          </a:xfrm>
          <a:prstGeom prst="rect">
            <a:avLst/>
          </a:prstGeom>
        </p:spPr>
      </p:pic>
      <p:sp>
        <p:nvSpPr>
          <p:cNvPr id="4" name="Slide Number Placeholder 3"/>
          <p:cNvSpPr>
            <a:spLocks noGrp="1"/>
          </p:cNvSpPr>
          <p:nvPr>
            <p:ph type="sldNum" sz="quarter" idx="12"/>
          </p:nvPr>
        </p:nvSpPr>
        <p:spPr/>
        <p:txBody>
          <a:bodyPr/>
          <a:lstStyle/>
          <a:p>
            <a:fld id="{F68754E9-9C4B-422C-AC90-F1C61A9AE5BB}" type="slidenum">
              <a:rPr lang="en-US" smtClean="0"/>
              <a:t>50</a:t>
            </a:fld>
            <a:endParaRPr lang="en-US" dirty="0"/>
          </a:p>
        </p:txBody>
      </p:sp>
    </p:spTree>
    <p:extLst>
      <p:ext uri="{BB962C8B-B14F-4D97-AF65-F5344CB8AC3E}">
        <p14:creationId xmlns:p14="http://schemas.microsoft.com/office/powerpoint/2010/main" val="8660601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t>Knights of Labor </a:t>
            </a:r>
            <a:endParaRPr lang="en-US" sz="3600" b="1" dirty="0"/>
          </a:p>
        </p:txBody>
      </p:sp>
      <p:sp>
        <p:nvSpPr>
          <p:cNvPr id="6" name="Subtitle 5"/>
          <p:cNvSpPr>
            <a:spLocks noGrp="1"/>
          </p:cNvSpPr>
          <p:nvPr>
            <p:ph idx="1"/>
          </p:nvPr>
        </p:nvSpPr>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With the collapse of the NLU, the Knights became the most important union.  </a:t>
            </a:r>
          </a:p>
          <a:p>
            <a:pPr marL="457200" indent="-457200" algn="l">
              <a:buFont typeface="Arial" panose="020B0604020202020204" pitchFamily="34" charset="0"/>
              <a:buChar char="•"/>
            </a:pPr>
            <a:r>
              <a:rPr lang="en-US" dirty="0" smtClean="0">
                <a:solidFill>
                  <a:schemeClr val="tx1"/>
                </a:solidFill>
              </a:rPr>
              <a:t>Stephens was replaced by Terrence Powderly, who was greatly influenced by the Workers Benevolent Association.  </a:t>
            </a:r>
          </a:p>
          <a:p>
            <a:pPr marL="457200" indent="-457200" algn="l">
              <a:buFont typeface="Arial" panose="020B0604020202020204" pitchFamily="34" charset="0"/>
              <a:buChar char="•"/>
            </a:pPr>
            <a:r>
              <a:rPr lang="en-US" dirty="0" smtClean="0"/>
              <a:t>The Knights represented all types of employees, which was both a strength and weakness </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81200"/>
            <a:ext cx="2794000" cy="3314700"/>
          </a:xfrm>
          <a:prstGeom prst="rect">
            <a:avLst/>
          </a:prstGeom>
        </p:spPr>
      </p:pic>
      <p:sp>
        <p:nvSpPr>
          <p:cNvPr id="3" name="Slide Number Placeholder 2"/>
          <p:cNvSpPr>
            <a:spLocks noGrp="1"/>
          </p:cNvSpPr>
          <p:nvPr>
            <p:ph type="sldNum" sz="quarter" idx="12"/>
          </p:nvPr>
        </p:nvSpPr>
        <p:spPr/>
        <p:txBody>
          <a:bodyPr/>
          <a:lstStyle/>
          <a:p>
            <a:fld id="{F68754E9-9C4B-422C-AC90-F1C61A9AE5BB}" type="slidenum">
              <a:rPr lang="en-US" smtClean="0"/>
              <a:t>51</a:t>
            </a:fld>
            <a:endParaRPr lang="en-US" dirty="0"/>
          </a:p>
        </p:txBody>
      </p:sp>
    </p:spTree>
    <p:extLst>
      <p:ext uri="{BB962C8B-B14F-4D97-AF65-F5344CB8AC3E}">
        <p14:creationId xmlns:p14="http://schemas.microsoft.com/office/powerpoint/2010/main" val="4207071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Knights of Labor </a:t>
            </a:r>
            <a:endParaRPr lang="en-US" sz="3600" b="1" dirty="0"/>
          </a:p>
        </p:txBody>
      </p:sp>
      <p:sp>
        <p:nvSpPr>
          <p:cNvPr id="6" name="Subtitle 5"/>
          <p:cNvSpPr>
            <a:spLocks noGrp="1"/>
          </p:cNvSpPr>
          <p:nvPr>
            <p:ph type="subTitle" idx="1"/>
          </p:nvPr>
        </p:nvSpPr>
        <p:spPr>
          <a:xfrm>
            <a:off x="1371600" y="1600200"/>
            <a:ext cx="6858000" cy="4038600"/>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The National leadership allowed for blacks, Asians and women to join, but also allowed local organizations (particularly in the South) to preclude blacks</a:t>
            </a:r>
          </a:p>
          <a:p>
            <a:pPr marL="457200" indent="-457200" algn="l">
              <a:buFont typeface="Arial" panose="020B0604020202020204" pitchFamily="34" charset="0"/>
              <a:buChar char="•"/>
            </a:pPr>
            <a:r>
              <a:rPr lang="en-US" dirty="0">
                <a:solidFill>
                  <a:schemeClr val="tx1"/>
                </a:solidFill>
              </a:rPr>
              <a:t>Among the issues the Knights fought for were:</a:t>
            </a:r>
          </a:p>
          <a:p>
            <a:pPr marL="914400" lvl="1" indent="-457200" algn="l">
              <a:buFont typeface="Wingdings" panose="05000000000000000000" pitchFamily="2" charset="2"/>
              <a:buChar char="Ø"/>
            </a:pPr>
            <a:r>
              <a:rPr lang="en-US" dirty="0">
                <a:solidFill>
                  <a:schemeClr val="tx1"/>
                </a:solidFill>
              </a:rPr>
              <a:t>8 hour day</a:t>
            </a:r>
          </a:p>
          <a:p>
            <a:pPr marL="914400" lvl="1" indent="-457200" algn="l">
              <a:buFont typeface="Wingdings" panose="05000000000000000000" pitchFamily="2" charset="2"/>
              <a:buChar char="Ø"/>
            </a:pPr>
            <a:r>
              <a:rPr lang="en-US" dirty="0">
                <a:solidFill>
                  <a:schemeClr val="tx1"/>
                </a:solidFill>
              </a:rPr>
              <a:t>End to child and convict labor</a:t>
            </a:r>
          </a:p>
          <a:p>
            <a:pPr marL="914400" lvl="1" indent="-457200" algn="l">
              <a:buFont typeface="Wingdings" panose="05000000000000000000" pitchFamily="2" charset="2"/>
              <a:buChar char="Ø"/>
            </a:pPr>
            <a:r>
              <a:rPr lang="en-US" dirty="0">
                <a:solidFill>
                  <a:schemeClr val="tx1"/>
                </a:solidFill>
              </a:rPr>
              <a:t>Graduated income tax </a:t>
            </a:r>
          </a:p>
          <a:p>
            <a:pPr marL="457200" indent="-457200" algn="l">
              <a:buFont typeface="Arial" panose="020B0604020202020204" pitchFamily="34" charset="0"/>
              <a:buChar char="•"/>
            </a:pPr>
            <a:endParaRPr lang="en-US" dirty="0" smtClean="0">
              <a:solidFill>
                <a:schemeClr val="tx1"/>
              </a:solidFill>
            </a:endParaRPr>
          </a:p>
        </p:txBody>
      </p:sp>
      <p:sp>
        <p:nvSpPr>
          <p:cNvPr id="3" name="Slide Number Placeholder 2"/>
          <p:cNvSpPr>
            <a:spLocks noGrp="1"/>
          </p:cNvSpPr>
          <p:nvPr>
            <p:ph type="sldNum" sz="quarter" idx="12"/>
          </p:nvPr>
        </p:nvSpPr>
        <p:spPr/>
        <p:txBody>
          <a:bodyPr/>
          <a:lstStyle/>
          <a:p>
            <a:fld id="{F68754E9-9C4B-422C-AC90-F1C61A9AE5BB}" type="slidenum">
              <a:rPr lang="en-US" smtClean="0"/>
              <a:t>52</a:t>
            </a:fld>
            <a:endParaRPr lang="en-US" dirty="0"/>
          </a:p>
        </p:txBody>
      </p:sp>
    </p:spTree>
    <p:extLst>
      <p:ext uri="{BB962C8B-B14F-4D97-AF65-F5344CB8AC3E}">
        <p14:creationId xmlns:p14="http://schemas.microsoft.com/office/powerpoint/2010/main" val="21752395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Knights of Labor </a:t>
            </a:r>
            <a:endParaRPr lang="en-US" sz="3600" b="1" dirty="0"/>
          </a:p>
        </p:txBody>
      </p:sp>
      <p:sp>
        <p:nvSpPr>
          <p:cNvPr id="6" name="Subtitle 5"/>
          <p:cNvSpPr>
            <a:spLocks noGrp="1"/>
          </p:cNvSpPr>
          <p:nvPr>
            <p:ph type="subTitle" idx="1"/>
          </p:nvPr>
        </p:nvSpPr>
        <p:spPr>
          <a:xfrm>
            <a:off x="1371600" y="1600200"/>
            <a:ext cx="6858000" cy="4038600"/>
          </a:xfrm>
        </p:spPr>
        <p:txBody>
          <a:bodyPr>
            <a:normAutofit lnSpcReduction="10000"/>
          </a:bodyPr>
          <a:lstStyle/>
          <a:p>
            <a:pPr marL="457200" indent="-457200" algn="l">
              <a:buFont typeface="Arial" panose="020B0604020202020204" pitchFamily="34" charset="0"/>
              <a:buChar char="•"/>
            </a:pPr>
            <a:r>
              <a:rPr lang="en-US" dirty="0">
                <a:solidFill>
                  <a:schemeClr val="tx1"/>
                </a:solidFill>
              </a:rPr>
              <a:t>While many Knights (including Powderly) were Catholic, their secret rituals made Catholic bishops think the Knights were similar to the Masons, and therefore not an organization Catholics should join </a:t>
            </a: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Powderly eschewed political action, but many of his members did not.  </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F68754E9-9C4B-422C-AC90-F1C61A9AE5BB}" type="slidenum">
              <a:rPr lang="en-US" smtClean="0"/>
              <a:t>53</a:t>
            </a:fld>
            <a:endParaRPr lang="en-US" dirty="0"/>
          </a:p>
        </p:txBody>
      </p:sp>
    </p:spTree>
    <p:extLst>
      <p:ext uri="{BB962C8B-B14F-4D97-AF65-F5344CB8AC3E}">
        <p14:creationId xmlns:p14="http://schemas.microsoft.com/office/powerpoint/2010/main" val="34769452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Knights of Labor – Decline </a:t>
            </a:r>
            <a:endParaRPr lang="en-US" sz="3600" b="1" dirty="0"/>
          </a:p>
        </p:txBody>
      </p:sp>
      <p:sp>
        <p:nvSpPr>
          <p:cNvPr id="6" name="Subtitle 5"/>
          <p:cNvSpPr>
            <a:spLocks noGrp="1"/>
          </p:cNvSpPr>
          <p:nvPr>
            <p:ph type="subTitle" idx="1"/>
          </p:nvPr>
        </p:nvSpPr>
        <p:spPr>
          <a:xfrm>
            <a:off x="1371600" y="1600200"/>
            <a:ext cx="6858000" cy="40386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The Knights were associated with the Haymarket riots</a:t>
            </a:r>
          </a:p>
          <a:p>
            <a:pPr marL="457200" indent="-457200" algn="l">
              <a:buFont typeface="Arial" panose="020B0604020202020204" pitchFamily="34" charset="0"/>
              <a:buChar char="•"/>
            </a:pPr>
            <a:r>
              <a:rPr lang="en-US" dirty="0" smtClean="0">
                <a:solidFill>
                  <a:schemeClr val="tx1"/>
                </a:solidFill>
              </a:rPr>
              <a:t>Many workers wanted to be in unions dedicated to their particular craft</a:t>
            </a:r>
          </a:p>
          <a:p>
            <a:pPr marL="457200" indent="-457200" algn="l">
              <a:buFont typeface="Arial" panose="020B0604020202020204" pitchFamily="34" charset="0"/>
              <a:buChar char="•"/>
            </a:pPr>
            <a:r>
              <a:rPr lang="en-US" dirty="0" smtClean="0">
                <a:solidFill>
                  <a:schemeClr val="tx1"/>
                </a:solidFill>
              </a:rPr>
              <a:t>Powderly left in 1894, pursuing a political and administrative career.  </a:t>
            </a:r>
          </a:p>
          <a:p>
            <a:pPr marL="457200" indent="-457200" algn="l">
              <a:buFont typeface="Arial" panose="020B0604020202020204" pitchFamily="34" charset="0"/>
              <a:buChar char="•"/>
            </a:pPr>
            <a:r>
              <a:rPr lang="en-US" dirty="0" smtClean="0">
                <a:solidFill>
                  <a:schemeClr val="tx1"/>
                </a:solidFill>
              </a:rPr>
              <a:t>By the mid 1890’s the Knights were under 100,000</a:t>
            </a:r>
          </a:p>
        </p:txBody>
      </p:sp>
      <p:sp>
        <p:nvSpPr>
          <p:cNvPr id="3" name="Slide Number Placeholder 2"/>
          <p:cNvSpPr>
            <a:spLocks noGrp="1"/>
          </p:cNvSpPr>
          <p:nvPr>
            <p:ph type="sldNum" sz="quarter" idx="12"/>
          </p:nvPr>
        </p:nvSpPr>
        <p:spPr/>
        <p:txBody>
          <a:bodyPr/>
          <a:lstStyle/>
          <a:p>
            <a:fld id="{F68754E9-9C4B-422C-AC90-F1C61A9AE5BB}" type="slidenum">
              <a:rPr lang="en-US" smtClean="0"/>
              <a:t>54</a:t>
            </a:fld>
            <a:endParaRPr lang="en-US" dirty="0"/>
          </a:p>
        </p:txBody>
      </p:sp>
    </p:spTree>
    <p:extLst>
      <p:ext uri="{BB962C8B-B14F-4D97-AF65-F5344CB8AC3E}">
        <p14:creationId xmlns:p14="http://schemas.microsoft.com/office/powerpoint/2010/main" val="1941477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Samuel Gompers and the AFL</a:t>
            </a:r>
            <a:endParaRPr lang="en-US" sz="2800" b="1" dirty="0"/>
          </a:p>
        </p:txBody>
      </p:sp>
      <p:sp>
        <p:nvSpPr>
          <p:cNvPr id="6" name="Subtitle 5"/>
          <p:cNvSpPr>
            <a:spLocks noGrp="1"/>
          </p:cNvSpPr>
          <p:nvPr>
            <p:ph idx="1"/>
          </p:nvPr>
        </p:nvSpPr>
        <p:spPr/>
        <p:txBody>
          <a:bodyPr>
            <a:normAutofit fontScale="92500" lnSpcReduction="10000"/>
          </a:bodyPr>
          <a:lstStyle/>
          <a:p>
            <a:pPr marL="457200" indent="-457200" algn="l">
              <a:buFont typeface="Arial" panose="020B0604020202020204" pitchFamily="34" charset="0"/>
              <a:buChar char="•"/>
            </a:pPr>
            <a:r>
              <a:rPr lang="en-US" dirty="0" smtClean="0">
                <a:solidFill>
                  <a:schemeClr val="tx1"/>
                </a:solidFill>
              </a:rPr>
              <a:t>Gompers was born in London in 1850, and moved to the US in 1863, settling in New York city.  </a:t>
            </a:r>
          </a:p>
          <a:p>
            <a:pPr marL="457200" indent="-457200" algn="l">
              <a:buFont typeface="Arial" panose="020B0604020202020204" pitchFamily="34" charset="0"/>
              <a:buChar char="•"/>
            </a:pPr>
            <a:r>
              <a:rPr lang="en-US" dirty="0" smtClean="0">
                <a:solidFill>
                  <a:schemeClr val="tx1"/>
                </a:solidFill>
              </a:rPr>
              <a:t>He began working as a cigar maker at home and then in cigar stores.</a:t>
            </a:r>
          </a:p>
          <a:p>
            <a:pPr marL="457200" indent="-457200" algn="l">
              <a:buFont typeface="Arial" panose="020B0604020202020204" pitchFamily="34" charset="0"/>
              <a:buChar char="•"/>
            </a:pPr>
            <a:r>
              <a:rPr lang="en-US" dirty="0" smtClean="0"/>
              <a:t>At age 14 he became a member of a Cigar Makers Local, and by age 25 elected President of the Local.  He later rose to national office in the Cigar Makers union. </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583920"/>
            <a:ext cx="2819400" cy="4190655"/>
          </a:xfrm>
          <a:prstGeom prst="rect">
            <a:avLst/>
          </a:prstGeom>
        </p:spPr>
      </p:pic>
      <p:sp>
        <p:nvSpPr>
          <p:cNvPr id="4" name="Slide Number Placeholder 3"/>
          <p:cNvSpPr>
            <a:spLocks noGrp="1"/>
          </p:cNvSpPr>
          <p:nvPr>
            <p:ph type="sldNum" sz="quarter" idx="12"/>
          </p:nvPr>
        </p:nvSpPr>
        <p:spPr/>
        <p:txBody>
          <a:bodyPr/>
          <a:lstStyle/>
          <a:p>
            <a:fld id="{F68754E9-9C4B-422C-AC90-F1C61A9AE5BB}" type="slidenum">
              <a:rPr lang="en-US" smtClean="0"/>
              <a:t>55</a:t>
            </a:fld>
            <a:endParaRPr lang="en-US" dirty="0"/>
          </a:p>
        </p:txBody>
      </p:sp>
    </p:spTree>
    <p:extLst>
      <p:ext uri="{BB962C8B-B14F-4D97-AF65-F5344CB8AC3E}">
        <p14:creationId xmlns:p14="http://schemas.microsoft.com/office/powerpoint/2010/main" val="28768979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Gompers and the AFL </a:t>
            </a:r>
            <a:endParaRPr lang="en-US" sz="3600" b="1" dirty="0"/>
          </a:p>
        </p:txBody>
      </p:sp>
      <p:sp>
        <p:nvSpPr>
          <p:cNvPr id="6" name="Subtitle 5"/>
          <p:cNvSpPr>
            <a:spLocks noGrp="1"/>
          </p:cNvSpPr>
          <p:nvPr>
            <p:ph type="subTitle" idx="1"/>
          </p:nvPr>
        </p:nvSpPr>
        <p:spPr>
          <a:xfrm>
            <a:off x="1371600" y="1600200"/>
            <a:ext cx="6858000" cy="4038600"/>
          </a:xfrm>
        </p:spPr>
        <p:txBody>
          <a:bodyPr>
            <a:normAutofit fontScale="92500" lnSpcReduction="10000"/>
          </a:bodyPr>
          <a:lstStyle/>
          <a:p>
            <a:pPr marL="457200" indent="-457200" algn="l">
              <a:buFont typeface="Arial" panose="020B0604020202020204" pitchFamily="34" charset="0"/>
              <a:buChar char="•"/>
            </a:pPr>
            <a:r>
              <a:rPr lang="en-US" dirty="0" smtClean="0">
                <a:solidFill>
                  <a:schemeClr val="tx1"/>
                </a:solidFill>
              </a:rPr>
              <a:t>In 1881, Gompers was one of the founders of the Federation of Organized Trades and Labor Unions</a:t>
            </a:r>
          </a:p>
          <a:p>
            <a:pPr marL="457200" indent="-457200" algn="l">
              <a:buFont typeface="Arial" panose="020B0604020202020204" pitchFamily="34" charset="0"/>
              <a:buChar char="•"/>
            </a:pPr>
            <a:r>
              <a:rPr lang="en-US" dirty="0" smtClean="0">
                <a:solidFill>
                  <a:schemeClr val="tx1"/>
                </a:solidFill>
              </a:rPr>
              <a:t>This was reorganized in 1886 as the American Federation of Labor (AFL), with Gompers as President</a:t>
            </a:r>
          </a:p>
          <a:p>
            <a:pPr marL="457200" indent="-457200" algn="l">
              <a:buFont typeface="Arial" panose="020B0604020202020204" pitchFamily="34" charset="0"/>
              <a:buChar char="•"/>
            </a:pPr>
            <a:r>
              <a:rPr lang="en-US" dirty="0" smtClean="0">
                <a:solidFill>
                  <a:schemeClr val="tx1"/>
                </a:solidFill>
              </a:rPr>
              <a:t>Gompers would essentially remain President of the AFL until his death in 1924</a:t>
            </a:r>
          </a:p>
        </p:txBody>
      </p:sp>
      <p:sp>
        <p:nvSpPr>
          <p:cNvPr id="3" name="Slide Number Placeholder 2"/>
          <p:cNvSpPr>
            <a:spLocks noGrp="1"/>
          </p:cNvSpPr>
          <p:nvPr>
            <p:ph type="sldNum" sz="quarter" idx="12"/>
          </p:nvPr>
        </p:nvSpPr>
        <p:spPr/>
        <p:txBody>
          <a:bodyPr/>
          <a:lstStyle/>
          <a:p>
            <a:fld id="{F68754E9-9C4B-422C-AC90-F1C61A9AE5BB}" type="slidenum">
              <a:rPr lang="en-US" smtClean="0"/>
              <a:t>56</a:t>
            </a:fld>
            <a:endParaRPr lang="en-US" dirty="0"/>
          </a:p>
        </p:txBody>
      </p:sp>
    </p:spTree>
    <p:extLst>
      <p:ext uri="{BB962C8B-B14F-4D97-AF65-F5344CB8AC3E}">
        <p14:creationId xmlns:p14="http://schemas.microsoft.com/office/powerpoint/2010/main" val="10922240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Gompers and the AFL </a:t>
            </a:r>
            <a:endParaRPr lang="en-US" sz="3600" b="1" dirty="0"/>
          </a:p>
        </p:txBody>
      </p:sp>
      <p:sp>
        <p:nvSpPr>
          <p:cNvPr id="6" name="Subtitle 5"/>
          <p:cNvSpPr>
            <a:spLocks noGrp="1"/>
          </p:cNvSpPr>
          <p:nvPr>
            <p:ph type="subTitle" idx="1"/>
          </p:nvPr>
        </p:nvSpPr>
        <p:spPr>
          <a:xfrm>
            <a:off x="1371600" y="1600200"/>
            <a:ext cx="6858000" cy="40386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The AFL was organized around skilled craft unions </a:t>
            </a:r>
          </a:p>
          <a:p>
            <a:pPr marL="457200" indent="-457200" algn="l">
              <a:buFont typeface="Arial" panose="020B0604020202020204" pitchFamily="34" charset="0"/>
              <a:buChar char="•"/>
            </a:pPr>
            <a:r>
              <a:rPr lang="en-US" dirty="0" smtClean="0">
                <a:solidFill>
                  <a:schemeClr val="tx1"/>
                </a:solidFill>
              </a:rPr>
              <a:t>Central leadership, but decentralized control to the labor federations.  </a:t>
            </a:r>
          </a:p>
          <a:p>
            <a:pPr marL="457200" indent="-457200" algn="l">
              <a:buFont typeface="Arial" panose="020B0604020202020204" pitchFamily="34" charset="0"/>
              <a:buChar char="•"/>
            </a:pPr>
            <a:r>
              <a:rPr lang="en-US" dirty="0" smtClean="0">
                <a:solidFill>
                  <a:schemeClr val="tx1"/>
                </a:solidFill>
              </a:rPr>
              <a:t>Emphasis was on fundamental and achievable goals – not looking for a revolution in labor management relations</a:t>
            </a:r>
          </a:p>
        </p:txBody>
      </p:sp>
      <p:sp>
        <p:nvSpPr>
          <p:cNvPr id="3" name="Slide Number Placeholder 2"/>
          <p:cNvSpPr>
            <a:spLocks noGrp="1"/>
          </p:cNvSpPr>
          <p:nvPr>
            <p:ph type="sldNum" sz="quarter" idx="12"/>
          </p:nvPr>
        </p:nvSpPr>
        <p:spPr/>
        <p:txBody>
          <a:bodyPr/>
          <a:lstStyle/>
          <a:p>
            <a:fld id="{F68754E9-9C4B-422C-AC90-F1C61A9AE5BB}" type="slidenum">
              <a:rPr lang="en-US" smtClean="0"/>
              <a:t>57</a:t>
            </a:fld>
            <a:endParaRPr lang="en-US" dirty="0"/>
          </a:p>
        </p:txBody>
      </p:sp>
    </p:spTree>
    <p:extLst>
      <p:ext uri="{BB962C8B-B14F-4D97-AF65-F5344CB8AC3E}">
        <p14:creationId xmlns:p14="http://schemas.microsoft.com/office/powerpoint/2010/main" val="21077875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Gompers and the AFL </a:t>
            </a:r>
            <a:endParaRPr lang="en-US" sz="3600" b="1" dirty="0"/>
          </a:p>
        </p:txBody>
      </p:sp>
      <p:sp>
        <p:nvSpPr>
          <p:cNvPr id="6" name="Subtitle 5"/>
          <p:cNvSpPr>
            <a:spLocks noGrp="1"/>
          </p:cNvSpPr>
          <p:nvPr>
            <p:ph type="subTitle" idx="1"/>
          </p:nvPr>
        </p:nvSpPr>
        <p:spPr>
          <a:xfrm>
            <a:off x="1371600" y="1600200"/>
            <a:ext cx="6858000" cy="4038600"/>
          </a:xfrm>
        </p:spPr>
        <p:txBody>
          <a:bodyPr>
            <a:normAutofit/>
          </a:bodyPr>
          <a:lstStyle/>
          <a:p>
            <a:pPr marL="457200" indent="-457200" algn="l">
              <a:buFont typeface="Arial" panose="020B0604020202020204" pitchFamily="34" charset="0"/>
              <a:buChar char="•"/>
            </a:pPr>
            <a:r>
              <a:rPr lang="en-US" sz="4000" dirty="0" smtClean="0">
                <a:solidFill>
                  <a:schemeClr val="tx1"/>
                </a:solidFill>
              </a:rPr>
              <a:t>Non skilled labor was not welcome in the AFL</a:t>
            </a:r>
          </a:p>
          <a:p>
            <a:pPr marL="457200" indent="-457200" algn="l">
              <a:buFont typeface="Arial" panose="020B0604020202020204" pitchFamily="34" charset="0"/>
              <a:buChar char="•"/>
            </a:pPr>
            <a:r>
              <a:rPr lang="en-US" sz="4000" dirty="0" smtClean="0">
                <a:solidFill>
                  <a:schemeClr val="tx1"/>
                </a:solidFill>
              </a:rPr>
              <a:t>Nor were blacks</a:t>
            </a:r>
          </a:p>
          <a:p>
            <a:pPr marL="457200" indent="-457200" algn="l">
              <a:buFont typeface="Arial" panose="020B0604020202020204" pitchFamily="34" charset="0"/>
              <a:buChar char="•"/>
            </a:pPr>
            <a:r>
              <a:rPr lang="en-US" sz="4000" dirty="0" smtClean="0">
                <a:solidFill>
                  <a:schemeClr val="tx1"/>
                </a:solidFill>
              </a:rPr>
              <a:t>Gompers and the central leadership fought hard against socialism</a:t>
            </a:r>
          </a:p>
        </p:txBody>
      </p:sp>
      <p:sp>
        <p:nvSpPr>
          <p:cNvPr id="3" name="Slide Number Placeholder 2"/>
          <p:cNvSpPr>
            <a:spLocks noGrp="1"/>
          </p:cNvSpPr>
          <p:nvPr>
            <p:ph type="sldNum" sz="quarter" idx="12"/>
          </p:nvPr>
        </p:nvSpPr>
        <p:spPr/>
        <p:txBody>
          <a:bodyPr/>
          <a:lstStyle/>
          <a:p>
            <a:fld id="{F68754E9-9C4B-422C-AC90-F1C61A9AE5BB}" type="slidenum">
              <a:rPr lang="en-US" smtClean="0"/>
              <a:t>58</a:t>
            </a:fld>
            <a:endParaRPr lang="en-US" dirty="0"/>
          </a:p>
        </p:txBody>
      </p:sp>
    </p:spTree>
    <p:extLst>
      <p:ext uri="{BB962C8B-B14F-4D97-AF65-F5344CB8AC3E}">
        <p14:creationId xmlns:p14="http://schemas.microsoft.com/office/powerpoint/2010/main" val="2260609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Haymarket </a:t>
            </a:r>
            <a:endParaRPr lang="en-US" sz="3600" b="1" dirty="0"/>
          </a:p>
        </p:txBody>
      </p:sp>
      <p:sp>
        <p:nvSpPr>
          <p:cNvPr id="6" name="Subtitle 5"/>
          <p:cNvSpPr>
            <a:spLocks noGrp="1"/>
          </p:cNvSpPr>
          <p:nvPr>
            <p:ph idx="1"/>
          </p:nvPr>
        </p:nvSpPr>
        <p:spPr/>
        <p:txBody>
          <a:bodyPr>
            <a:normAutofit fontScale="92500" lnSpcReduction="10000"/>
          </a:bodyPr>
          <a:lstStyle/>
          <a:p>
            <a:pPr marL="457200" indent="-457200" algn="l">
              <a:buFont typeface="Arial" panose="020B0604020202020204" pitchFamily="34" charset="0"/>
              <a:buChar char="•"/>
            </a:pPr>
            <a:r>
              <a:rPr lang="en-US" dirty="0" smtClean="0">
                <a:solidFill>
                  <a:schemeClr val="tx1"/>
                </a:solidFill>
              </a:rPr>
              <a:t>The Federation of Organized Trades (remember them?) set May 1, 1886 as the date for nationwide marches in support of the 8 hour day</a:t>
            </a:r>
          </a:p>
          <a:p>
            <a:pPr marL="457200" indent="-457200" algn="l">
              <a:buFont typeface="Arial" panose="020B0604020202020204" pitchFamily="34" charset="0"/>
              <a:buChar char="•"/>
            </a:pPr>
            <a:r>
              <a:rPr lang="en-US" dirty="0" smtClean="0">
                <a:solidFill>
                  <a:schemeClr val="tx1"/>
                </a:solidFill>
              </a:rPr>
              <a:t>Hundreds of thousands marched and struck on that day</a:t>
            </a:r>
          </a:p>
          <a:p>
            <a:pPr marL="457200" indent="-457200" algn="l">
              <a:buFont typeface="Arial" panose="020B0604020202020204" pitchFamily="34" charset="0"/>
              <a:buChar char="•"/>
            </a:pPr>
            <a:r>
              <a:rPr lang="en-US" dirty="0" smtClean="0"/>
              <a:t>On May 3, there was a march on the McCormick Harvester Company, and police killed 4 of the marchers</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163" y="2133600"/>
            <a:ext cx="2704849" cy="3323165"/>
          </a:xfrm>
          <a:prstGeom prst="rect">
            <a:avLst/>
          </a:prstGeom>
        </p:spPr>
      </p:pic>
      <p:sp>
        <p:nvSpPr>
          <p:cNvPr id="4" name="Slide Number Placeholder 3"/>
          <p:cNvSpPr>
            <a:spLocks noGrp="1"/>
          </p:cNvSpPr>
          <p:nvPr>
            <p:ph type="sldNum" sz="quarter" idx="12"/>
          </p:nvPr>
        </p:nvSpPr>
        <p:spPr/>
        <p:txBody>
          <a:bodyPr/>
          <a:lstStyle/>
          <a:p>
            <a:fld id="{F68754E9-9C4B-422C-AC90-F1C61A9AE5BB}" type="slidenum">
              <a:rPr lang="en-US" smtClean="0"/>
              <a:t>59</a:t>
            </a:fld>
            <a:endParaRPr lang="en-US" dirty="0"/>
          </a:p>
        </p:txBody>
      </p:sp>
    </p:spTree>
    <p:extLst>
      <p:ext uri="{BB962C8B-B14F-4D97-AF65-F5344CB8AC3E}">
        <p14:creationId xmlns:p14="http://schemas.microsoft.com/office/powerpoint/2010/main" val="275237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dirty="0" smtClean="0"/>
              <a:t>So How about </a:t>
            </a:r>
            <a:endParaRPr lang="en-US" dirty="0"/>
          </a:p>
        </p:txBody>
      </p:sp>
      <p:sp>
        <p:nvSpPr>
          <p:cNvPr id="3" name="Subtitle 2"/>
          <p:cNvSpPr>
            <a:spLocks noGrp="1"/>
          </p:cNvSpPr>
          <p:nvPr>
            <p:ph type="subTitle" idx="1"/>
          </p:nvPr>
        </p:nvSpPr>
        <p:spPr>
          <a:xfrm>
            <a:off x="1295400" y="1828800"/>
            <a:ext cx="6477000" cy="4267200"/>
          </a:xfrm>
        </p:spPr>
        <p:txBody>
          <a:bodyPr>
            <a:normAutofit/>
          </a:bodyPr>
          <a:lstStyle/>
          <a:p>
            <a:pPr algn="l"/>
            <a:r>
              <a:rPr lang="en-US" sz="4400" dirty="0" smtClean="0">
                <a:solidFill>
                  <a:schemeClr val="tx1"/>
                </a:solidFill>
              </a:rPr>
              <a:t>I told the EVP to start I &amp; I for a new CBA, but the LMR folks wanted to declare an impasse, so I wanted to check with the NVP before going to FSIP</a:t>
            </a:r>
            <a:endParaRPr lang="en-US" sz="4400" dirty="0">
              <a:solidFill>
                <a:schemeClr val="tx1"/>
              </a:solidFill>
            </a:endParaRPr>
          </a:p>
        </p:txBody>
      </p:sp>
      <p:sp>
        <p:nvSpPr>
          <p:cNvPr id="5" name="Slide Number Placeholder 4"/>
          <p:cNvSpPr>
            <a:spLocks noGrp="1"/>
          </p:cNvSpPr>
          <p:nvPr>
            <p:ph type="sldNum" sz="quarter" idx="12"/>
          </p:nvPr>
        </p:nvSpPr>
        <p:spPr/>
        <p:txBody>
          <a:bodyPr/>
          <a:lstStyle/>
          <a:p>
            <a:fld id="{F68754E9-9C4B-422C-AC90-F1C61A9AE5BB}" type="slidenum">
              <a:rPr lang="en-US" smtClean="0"/>
              <a:t>6</a:t>
            </a:fld>
            <a:endParaRPr lang="en-US" dirty="0"/>
          </a:p>
        </p:txBody>
      </p:sp>
    </p:spTree>
    <p:extLst>
      <p:ext uri="{BB962C8B-B14F-4D97-AF65-F5344CB8AC3E}">
        <p14:creationId xmlns:p14="http://schemas.microsoft.com/office/powerpoint/2010/main" val="868048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Haymarket </a:t>
            </a:r>
            <a:endParaRPr lang="en-US" sz="3600" b="1" dirty="0"/>
          </a:p>
        </p:txBody>
      </p:sp>
      <p:sp>
        <p:nvSpPr>
          <p:cNvPr id="6" name="Subtitle 5"/>
          <p:cNvSpPr>
            <a:spLocks noGrp="1"/>
          </p:cNvSpPr>
          <p:nvPr>
            <p:ph idx="1"/>
          </p:nvPr>
        </p:nvSpPr>
        <p:spPr/>
        <p:txBody>
          <a:bodyPr>
            <a:normAutofit fontScale="92500" lnSpcReduction="10000"/>
          </a:bodyPr>
          <a:lstStyle/>
          <a:p>
            <a:pPr marL="457200" indent="-457200" algn="l">
              <a:buFont typeface="Arial" panose="020B0604020202020204" pitchFamily="34" charset="0"/>
              <a:buChar char="•"/>
            </a:pPr>
            <a:r>
              <a:rPr lang="en-US" dirty="0" smtClean="0">
                <a:solidFill>
                  <a:schemeClr val="tx1"/>
                </a:solidFill>
              </a:rPr>
              <a:t>August Spies (left) addressed the crowd and called for a mass meeting in Haymarket Square for the next day </a:t>
            </a:r>
          </a:p>
          <a:p>
            <a:pPr marL="457200" indent="-457200" algn="l">
              <a:buFont typeface="Arial" panose="020B0604020202020204" pitchFamily="34" charset="0"/>
              <a:buChar char="•"/>
            </a:pPr>
            <a:r>
              <a:rPr lang="en-US" dirty="0" smtClean="0">
                <a:solidFill>
                  <a:schemeClr val="tx1"/>
                </a:solidFill>
              </a:rPr>
              <a:t>The rally, attended by about 2000, began peacefully and was surrounded by plainclothes police </a:t>
            </a:r>
          </a:p>
          <a:p>
            <a:pPr marL="457200" indent="-457200" algn="l">
              <a:buFont typeface="Arial" panose="020B0604020202020204" pitchFamily="34" charset="0"/>
              <a:buChar char="•"/>
            </a:pPr>
            <a:r>
              <a:rPr lang="en-US" dirty="0" smtClean="0"/>
              <a:t>British socialist Samuel Fielden was the last speaker and finished at about 1030</a:t>
            </a:r>
          </a:p>
          <a:p>
            <a:pPr marL="457200" indent="-457200" algn="l">
              <a:buFont typeface="Arial" panose="020B0604020202020204" pitchFamily="34" charset="0"/>
              <a:buChar char="•"/>
            </a:pPr>
            <a:r>
              <a:rPr lang="en-US" dirty="0" smtClean="0">
                <a:solidFill>
                  <a:schemeClr val="tx1"/>
                </a:solidFill>
              </a:rPr>
              <a:t>By then, it was raining and most of the crowd had left </a:t>
            </a:r>
          </a:p>
        </p:txBody>
      </p:sp>
      <p:sp>
        <p:nvSpPr>
          <p:cNvPr id="2" name="Text Placeholder 1"/>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1892532"/>
            <a:ext cx="2995975" cy="3670068"/>
          </a:xfrm>
          <a:prstGeom prst="rect">
            <a:avLst/>
          </a:prstGeom>
        </p:spPr>
      </p:pic>
      <p:sp>
        <p:nvSpPr>
          <p:cNvPr id="3" name="Slide Number Placeholder 2"/>
          <p:cNvSpPr>
            <a:spLocks noGrp="1"/>
          </p:cNvSpPr>
          <p:nvPr>
            <p:ph type="sldNum" sz="quarter" idx="12"/>
          </p:nvPr>
        </p:nvSpPr>
        <p:spPr/>
        <p:txBody>
          <a:bodyPr/>
          <a:lstStyle/>
          <a:p>
            <a:fld id="{F68754E9-9C4B-422C-AC90-F1C61A9AE5BB}" type="slidenum">
              <a:rPr lang="en-US" smtClean="0"/>
              <a:t>60</a:t>
            </a:fld>
            <a:endParaRPr lang="en-US" dirty="0"/>
          </a:p>
        </p:txBody>
      </p:sp>
    </p:spTree>
    <p:extLst>
      <p:ext uri="{BB962C8B-B14F-4D97-AF65-F5344CB8AC3E}">
        <p14:creationId xmlns:p14="http://schemas.microsoft.com/office/powerpoint/2010/main" val="25470047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28600"/>
            <a:ext cx="7772400" cy="1470025"/>
          </a:xfrm>
        </p:spPr>
        <p:txBody>
          <a:bodyPr>
            <a:normAutofit/>
          </a:bodyPr>
          <a:lstStyle/>
          <a:p>
            <a:r>
              <a:rPr lang="en-US" sz="3600" b="1" dirty="0" smtClean="0"/>
              <a:t>Haymarket </a:t>
            </a:r>
            <a:endParaRPr lang="en-US" sz="3600" b="1" dirty="0"/>
          </a:p>
        </p:txBody>
      </p:sp>
      <p:sp>
        <p:nvSpPr>
          <p:cNvPr id="6" name="Subtitle 5"/>
          <p:cNvSpPr>
            <a:spLocks noGrp="1"/>
          </p:cNvSpPr>
          <p:nvPr>
            <p:ph type="subTitle" idx="1"/>
          </p:nvPr>
        </p:nvSpPr>
        <p:spPr>
          <a:xfrm>
            <a:off x="1371600" y="1600200"/>
            <a:ext cx="6858000" cy="4038600"/>
          </a:xfrm>
        </p:spPr>
        <p:txBody>
          <a:bodyPr>
            <a:normAutofit fontScale="85000" lnSpcReduction="20000"/>
          </a:bodyPr>
          <a:lstStyle/>
          <a:p>
            <a:pPr marL="457200" indent="-457200" algn="l">
              <a:buFont typeface="Arial" panose="020B0604020202020204" pitchFamily="34" charset="0"/>
              <a:buChar char="•"/>
            </a:pPr>
            <a:r>
              <a:rPr lang="en-US" dirty="0">
                <a:solidFill>
                  <a:schemeClr val="tx1"/>
                </a:solidFill>
              </a:rPr>
              <a:t>Police Inspector John </a:t>
            </a:r>
            <a:r>
              <a:rPr lang="en-US" dirty="0" smtClean="0">
                <a:solidFill>
                  <a:schemeClr val="tx1"/>
                </a:solidFill>
              </a:rPr>
              <a:t>Bonfield then ordered the crowd to disperse and the police moved forward to do so</a:t>
            </a:r>
          </a:p>
          <a:p>
            <a:pPr marL="457200" indent="-457200" algn="l">
              <a:buFont typeface="Arial" panose="020B0604020202020204" pitchFamily="34" charset="0"/>
              <a:buChar char="•"/>
            </a:pPr>
            <a:r>
              <a:rPr lang="en-US" dirty="0" smtClean="0">
                <a:solidFill>
                  <a:schemeClr val="tx1"/>
                </a:solidFill>
              </a:rPr>
              <a:t>At that time, a bomb was thrown, killing one policeman and wounding six others </a:t>
            </a:r>
          </a:p>
          <a:p>
            <a:pPr marL="457200" indent="-457200" algn="l">
              <a:buFont typeface="Arial" panose="020B0604020202020204" pitchFamily="34" charset="0"/>
              <a:buChar char="•"/>
            </a:pPr>
            <a:r>
              <a:rPr lang="en-US" dirty="0" smtClean="0">
                <a:solidFill>
                  <a:schemeClr val="tx1"/>
                </a:solidFill>
              </a:rPr>
              <a:t>Gunshots then broke out – never proved who fired first, but most evidence is that the police did</a:t>
            </a:r>
          </a:p>
          <a:p>
            <a:pPr marL="457200" indent="-457200" algn="l">
              <a:buFont typeface="Arial" panose="020B0604020202020204" pitchFamily="34" charset="0"/>
              <a:buChar char="•"/>
            </a:pPr>
            <a:r>
              <a:rPr lang="en-US" dirty="0" smtClean="0">
                <a:solidFill>
                  <a:schemeClr val="tx1"/>
                </a:solidFill>
              </a:rPr>
              <a:t>By the time the affair was over, 7 police and 4 workers were dead. </a:t>
            </a:r>
          </a:p>
        </p:txBody>
      </p:sp>
      <p:sp>
        <p:nvSpPr>
          <p:cNvPr id="3" name="Slide Number Placeholder 2"/>
          <p:cNvSpPr>
            <a:spLocks noGrp="1"/>
          </p:cNvSpPr>
          <p:nvPr>
            <p:ph type="sldNum" sz="quarter" idx="12"/>
          </p:nvPr>
        </p:nvSpPr>
        <p:spPr/>
        <p:txBody>
          <a:bodyPr/>
          <a:lstStyle/>
          <a:p>
            <a:fld id="{F68754E9-9C4B-422C-AC90-F1C61A9AE5BB}" type="slidenum">
              <a:rPr lang="en-US" smtClean="0"/>
              <a:t>61</a:t>
            </a:fld>
            <a:endParaRPr lang="en-US" dirty="0"/>
          </a:p>
        </p:txBody>
      </p:sp>
    </p:spTree>
    <p:extLst>
      <p:ext uri="{BB962C8B-B14F-4D97-AF65-F5344CB8AC3E}">
        <p14:creationId xmlns:p14="http://schemas.microsoft.com/office/powerpoint/2010/main" val="10667769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28600"/>
            <a:ext cx="7772400" cy="1470025"/>
          </a:xfrm>
        </p:spPr>
        <p:txBody>
          <a:bodyPr>
            <a:normAutofit/>
          </a:bodyPr>
          <a:lstStyle/>
          <a:p>
            <a:r>
              <a:rPr lang="en-US" sz="3600" b="1" dirty="0" smtClean="0"/>
              <a:t>Haymarket </a:t>
            </a:r>
            <a:endParaRPr lang="en-US" sz="3600" b="1" dirty="0"/>
          </a:p>
        </p:txBody>
      </p:sp>
      <p:sp>
        <p:nvSpPr>
          <p:cNvPr id="6" name="Subtitle 5"/>
          <p:cNvSpPr>
            <a:spLocks noGrp="1"/>
          </p:cNvSpPr>
          <p:nvPr>
            <p:ph type="subTitle" idx="1"/>
          </p:nvPr>
        </p:nvSpPr>
        <p:spPr>
          <a:xfrm>
            <a:off x="1371600" y="1600200"/>
            <a:ext cx="6858000" cy="4038600"/>
          </a:xfrm>
        </p:spPr>
        <p:txBody>
          <a:bodyPr>
            <a:normAutofit fontScale="92500"/>
          </a:bodyPr>
          <a:lstStyle/>
          <a:p>
            <a:pPr marL="457200" indent="-457200" algn="l">
              <a:buFont typeface="Arial" panose="020B0604020202020204" pitchFamily="34" charset="0"/>
              <a:buChar char="•"/>
            </a:pPr>
            <a:r>
              <a:rPr lang="en-US" dirty="0" smtClean="0">
                <a:solidFill>
                  <a:schemeClr val="tx1"/>
                </a:solidFill>
              </a:rPr>
              <a:t>Investigation followed quickly, and police assumed that an anarchist was the bomb thrower.  </a:t>
            </a:r>
          </a:p>
          <a:p>
            <a:pPr marL="457200" indent="-457200" algn="l">
              <a:buFont typeface="Arial" panose="020B0604020202020204" pitchFamily="34" charset="0"/>
              <a:buChar char="•"/>
            </a:pPr>
            <a:r>
              <a:rPr lang="en-US" dirty="0" smtClean="0">
                <a:solidFill>
                  <a:schemeClr val="tx1"/>
                </a:solidFill>
              </a:rPr>
              <a:t>Eventually, eight men were charged and tried for the conspiracy in the bombing and the deaths of the police officers.  </a:t>
            </a:r>
          </a:p>
          <a:p>
            <a:pPr marL="457200" indent="-457200" algn="l">
              <a:buFont typeface="Arial" panose="020B0604020202020204" pitchFamily="34" charset="0"/>
              <a:buChar char="•"/>
            </a:pPr>
            <a:r>
              <a:rPr lang="en-US" dirty="0" smtClean="0">
                <a:solidFill>
                  <a:schemeClr val="tx1"/>
                </a:solidFill>
              </a:rPr>
              <a:t>Most were immigrants, predominately from Germany</a:t>
            </a:r>
          </a:p>
        </p:txBody>
      </p:sp>
      <p:sp>
        <p:nvSpPr>
          <p:cNvPr id="3" name="Slide Number Placeholder 2"/>
          <p:cNvSpPr>
            <a:spLocks noGrp="1"/>
          </p:cNvSpPr>
          <p:nvPr>
            <p:ph type="sldNum" sz="quarter" idx="12"/>
          </p:nvPr>
        </p:nvSpPr>
        <p:spPr/>
        <p:txBody>
          <a:bodyPr/>
          <a:lstStyle/>
          <a:p>
            <a:fld id="{F68754E9-9C4B-422C-AC90-F1C61A9AE5BB}" type="slidenum">
              <a:rPr lang="en-US" smtClean="0"/>
              <a:t>62</a:t>
            </a:fld>
            <a:endParaRPr lang="en-US" dirty="0"/>
          </a:p>
        </p:txBody>
      </p:sp>
    </p:spTree>
    <p:extLst>
      <p:ext uri="{BB962C8B-B14F-4D97-AF65-F5344CB8AC3E}">
        <p14:creationId xmlns:p14="http://schemas.microsoft.com/office/powerpoint/2010/main" val="33042275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28600"/>
            <a:ext cx="7772400" cy="1470025"/>
          </a:xfrm>
        </p:spPr>
        <p:txBody>
          <a:bodyPr>
            <a:normAutofit/>
          </a:bodyPr>
          <a:lstStyle/>
          <a:p>
            <a:r>
              <a:rPr lang="en-US" sz="3600" b="1" dirty="0" smtClean="0"/>
              <a:t>Haymarket </a:t>
            </a:r>
            <a:endParaRPr lang="en-US" sz="3600" b="1" dirty="0"/>
          </a:p>
        </p:txBody>
      </p:sp>
      <p:sp>
        <p:nvSpPr>
          <p:cNvPr id="6" name="Subtitle 5"/>
          <p:cNvSpPr>
            <a:spLocks noGrp="1"/>
          </p:cNvSpPr>
          <p:nvPr>
            <p:ph type="subTitle" idx="1"/>
          </p:nvPr>
        </p:nvSpPr>
        <p:spPr>
          <a:xfrm>
            <a:off x="1371600" y="1600200"/>
            <a:ext cx="6858000" cy="4038600"/>
          </a:xfrm>
        </p:spPr>
        <p:txBody>
          <a:bodyPr>
            <a:normAutofit fontScale="85000" lnSpcReduction="20000"/>
          </a:bodyPr>
          <a:lstStyle/>
          <a:p>
            <a:pPr marL="457200" indent="-457200" algn="l">
              <a:buFont typeface="Arial" panose="020B0604020202020204" pitchFamily="34" charset="0"/>
              <a:buChar char="•"/>
            </a:pPr>
            <a:r>
              <a:rPr lang="en-US" dirty="0" smtClean="0">
                <a:solidFill>
                  <a:schemeClr val="tx1"/>
                </a:solidFill>
              </a:rPr>
              <a:t>The trial judge displayed open hostility towards the defense, and all 12 jurors were native born and non laborers.  </a:t>
            </a:r>
          </a:p>
          <a:p>
            <a:pPr marL="457200" indent="-457200" algn="l">
              <a:buFont typeface="Arial" panose="020B0604020202020204" pitchFamily="34" charset="0"/>
              <a:buChar char="•"/>
            </a:pPr>
            <a:r>
              <a:rPr lang="en-US" dirty="0" smtClean="0">
                <a:solidFill>
                  <a:schemeClr val="tx1"/>
                </a:solidFill>
              </a:rPr>
              <a:t>All eight men were found guilty and seven were sentenced to hanging and one to 15 years </a:t>
            </a:r>
          </a:p>
          <a:p>
            <a:pPr marL="457200" indent="-457200" algn="l">
              <a:buFont typeface="Arial" panose="020B0604020202020204" pitchFamily="34" charset="0"/>
              <a:buChar char="•"/>
            </a:pPr>
            <a:r>
              <a:rPr lang="en-US" dirty="0" smtClean="0">
                <a:solidFill>
                  <a:schemeClr val="tx1"/>
                </a:solidFill>
              </a:rPr>
              <a:t>Two of the seven had their terms commuted to life in prison and one committed suicide before being executed.  </a:t>
            </a:r>
          </a:p>
          <a:p>
            <a:pPr marL="457200" indent="-457200" algn="l">
              <a:buFont typeface="Arial" panose="020B0604020202020204" pitchFamily="34" charset="0"/>
              <a:buChar char="•"/>
            </a:pPr>
            <a:r>
              <a:rPr lang="en-US" dirty="0" smtClean="0">
                <a:solidFill>
                  <a:schemeClr val="tx1"/>
                </a:solidFill>
              </a:rPr>
              <a:t>The remaining 4 defendants,  including </a:t>
            </a:r>
            <a:r>
              <a:rPr lang="en-US" dirty="0">
                <a:solidFill>
                  <a:schemeClr val="tx1"/>
                </a:solidFill>
              </a:rPr>
              <a:t> </a:t>
            </a:r>
            <a:r>
              <a:rPr lang="en-US" dirty="0" smtClean="0">
                <a:solidFill>
                  <a:schemeClr val="tx1"/>
                </a:solidFill>
              </a:rPr>
              <a:t>Spies, were hung on November 11, 1887 </a:t>
            </a:r>
          </a:p>
          <a:p>
            <a:pPr marL="457200" indent="-457200" algn="l">
              <a:buFont typeface="Arial" panose="020B0604020202020204" pitchFamily="34" charset="0"/>
              <a:buChar char="•"/>
            </a:pPr>
            <a:endParaRPr lang="en-US" dirty="0" smtClean="0">
              <a:solidFill>
                <a:schemeClr val="tx1"/>
              </a:solidFill>
            </a:endParaRPr>
          </a:p>
        </p:txBody>
      </p:sp>
      <p:sp>
        <p:nvSpPr>
          <p:cNvPr id="3" name="Slide Number Placeholder 2"/>
          <p:cNvSpPr>
            <a:spLocks noGrp="1"/>
          </p:cNvSpPr>
          <p:nvPr>
            <p:ph type="sldNum" sz="quarter" idx="12"/>
          </p:nvPr>
        </p:nvSpPr>
        <p:spPr/>
        <p:txBody>
          <a:bodyPr/>
          <a:lstStyle/>
          <a:p>
            <a:fld id="{F68754E9-9C4B-422C-AC90-F1C61A9AE5BB}" type="slidenum">
              <a:rPr lang="en-US" smtClean="0"/>
              <a:t>63</a:t>
            </a:fld>
            <a:endParaRPr lang="en-US" dirty="0"/>
          </a:p>
        </p:txBody>
      </p:sp>
    </p:spTree>
    <p:extLst>
      <p:ext uri="{BB962C8B-B14F-4D97-AF65-F5344CB8AC3E}">
        <p14:creationId xmlns:p14="http://schemas.microsoft.com/office/powerpoint/2010/main" val="6950005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smtClean="0"/>
              <a:t>Haymarket Aftermath</a:t>
            </a:r>
            <a:endParaRPr lang="en-US" sz="3600" b="1" dirty="0"/>
          </a:p>
        </p:txBody>
      </p:sp>
      <p:sp>
        <p:nvSpPr>
          <p:cNvPr id="6" name="Subtitle 5"/>
          <p:cNvSpPr>
            <a:spLocks noGrp="1"/>
          </p:cNvSpPr>
          <p:nvPr>
            <p:ph idx="1"/>
          </p:nvPr>
        </p:nvSpPr>
        <p:spPr/>
        <p:txBody>
          <a:bodyPr>
            <a:normAutofit lnSpcReduction="10000"/>
          </a:bodyPr>
          <a:lstStyle/>
          <a:p>
            <a:pPr marL="457200" indent="-457200" algn="l">
              <a:buFont typeface="Arial" panose="020B0604020202020204" pitchFamily="34" charset="0"/>
              <a:buChar char="•"/>
            </a:pPr>
            <a:r>
              <a:rPr lang="en-US" dirty="0" smtClean="0"/>
              <a:t>Scores of protests occurred after the executions </a:t>
            </a: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The actual bomber was never brought to trial, and has never been positively identified </a:t>
            </a:r>
          </a:p>
          <a:p>
            <a:pPr marL="457200" indent="-457200" algn="l">
              <a:buFont typeface="Arial" panose="020B0604020202020204" pitchFamily="34" charset="0"/>
              <a:buChar char="•"/>
            </a:pPr>
            <a:r>
              <a:rPr lang="en-US" dirty="0" smtClean="0"/>
              <a:t>In the short run, Haymarket was a defeat for the eight hour day, but in the long term, increased worker militancy </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447800"/>
            <a:ext cx="2827148" cy="4137916"/>
          </a:xfrm>
          <a:prstGeom prst="rect">
            <a:avLst/>
          </a:prstGeom>
        </p:spPr>
      </p:pic>
      <p:sp>
        <p:nvSpPr>
          <p:cNvPr id="4" name="Slide Number Placeholder 3"/>
          <p:cNvSpPr>
            <a:spLocks noGrp="1"/>
          </p:cNvSpPr>
          <p:nvPr>
            <p:ph type="sldNum" sz="quarter" idx="12"/>
          </p:nvPr>
        </p:nvSpPr>
        <p:spPr/>
        <p:txBody>
          <a:bodyPr/>
          <a:lstStyle/>
          <a:p>
            <a:fld id="{F68754E9-9C4B-422C-AC90-F1C61A9AE5BB}" type="slidenum">
              <a:rPr lang="en-US" smtClean="0"/>
              <a:t>64</a:t>
            </a:fld>
            <a:endParaRPr lang="en-US" dirty="0"/>
          </a:p>
        </p:txBody>
      </p:sp>
    </p:spTree>
    <p:extLst>
      <p:ext uri="{BB962C8B-B14F-4D97-AF65-F5344CB8AC3E}">
        <p14:creationId xmlns:p14="http://schemas.microsoft.com/office/powerpoint/2010/main" val="9180070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smtClean="0"/>
              <a:t>Haymarket Pardons</a:t>
            </a:r>
            <a:endParaRPr lang="en-US" sz="3600" b="1" dirty="0"/>
          </a:p>
        </p:txBody>
      </p:sp>
      <p:sp>
        <p:nvSpPr>
          <p:cNvPr id="6" name="Subtitle 5"/>
          <p:cNvSpPr>
            <a:spLocks noGrp="1"/>
          </p:cNvSpPr>
          <p:nvPr>
            <p:ph idx="1"/>
          </p:nvPr>
        </p:nvSpPr>
        <p:spPr/>
        <p:txBody>
          <a:bodyPr>
            <a:normAutofit fontScale="92500"/>
          </a:bodyPr>
          <a:lstStyle/>
          <a:p>
            <a:pPr marL="457200" indent="-457200" algn="l">
              <a:buFont typeface="Arial" panose="020B0604020202020204" pitchFamily="34" charset="0"/>
              <a:buChar char="•"/>
            </a:pPr>
            <a:r>
              <a:rPr lang="en-US" dirty="0" smtClean="0"/>
              <a:t>Continuing protests, particularly among writers and other intellectuals, kept the issue alive.  </a:t>
            </a: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In June 1893, Governor John Peter Altgeld, himself a German immigrant, signed pardons for the remaining three imprisoned defendants.</a:t>
            </a:r>
          </a:p>
          <a:p>
            <a:pPr marL="457200" indent="-457200" algn="l">
              <a:buFont typeface="Arial" panose="020B0604020202020204" pitchFamily="34" charset="0"/>
              <a:buChar char="•"/>
            </a:pPr>
            <a:r>
              <a:rPr lang="en-US" dirty="0" smtClean="0"/>
              <a:t>As a result of this action, he was defeated for reelection</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02" y="1600200"/>
            <a:ext cx="2850198" cy="3581400"/>
          </a:xfrm>
          <a:prstGeom prst="rect">
            <a:avLst/>
          </a:prstGeom>
        </p:spPr>
      </p:pic>
      <p:sp>
        <p:nvSpPr>
          <p:cNvPr id="3" name="Slide Number Placeholder 2"/>
          <p:cNvSpPr>
            <a:spLocks noGrp="1"/>
          </p:cNvSpPr>
          <p:nvPr>
            <p:ph type="sldNum" sz="quarter" idx="12"/>
          </p:nvPr>
        </p:nvSpPr>
        <p:spPr/>
        <p:txBody>
          <a:bodyPr/>
          <a:lstStyle/>
          <a:p>
            <a:fld id="{F68754E9-9C4B-422C-AC90-F1C61A9AE5BB}" type="slidenum">
              <a:rPr lang="en-US" smtClean="0"/>
              <a:t>65</a:t>
            </a:fld>
            <a:endParaRPr lang="en-US" dirty="0"/>
          </a:p>
        </p:txBody>
      </p:sp>
    </p:spTree>
    <p:extLst>
      <p:ext uri="{BB962C8B-B14F-4D97-AF65-F5344CB8AC3E}">
        <p14:creationId xmlns:p14="http://schemas.microsoft.com/office/powerpoint/2010/main" val="7684670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smtClean="0"/>
              <a:t>Haymarket Legacy </a:t>
            </a:r>
            <a:endParaRPr lang="en-US" sz="3600" b="1" dirty="0"/>
          </a:p>
        </p:txBody>
      </p:sp>
      <p:sp>
        <p:nvSpPr>
          <p:cNvPr id="6" name="Subtitle 5"/>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t>A monument to the executed men was erected in 1893</a:t>
            </a: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In 2011, it was restored and rededicated</a:t>
            </a:r>
          </a:p>
          <a:p>
            <a:pPr marL="457200" indent="-457200" algn="l">
              <a:buFont typeface="Arial" panose="020B0604020202020204" pitchFamily="34" charset="0"/>
              <a:buChar char="•"/>
            </a:pPr>
            <a:r>
              <a:rPr lang="en-US" dirty="0" smtClean="0"/>
              <a:t>Haymarket remains a turning point in union history </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905000"/>
            <a:ext cx="3086100" cy="4114800"/>
          </a:xfrm>
          <a:prstGeom prst="rect">
            <a:avLst/>
          </a:prstGeom>
        </p:spPr>
      </p:pic>
      <p:sp>
        <p:nvSpPr>
          <p:cNvPr id="4" name="Slide Number Placeholder 3"/>
          <p:cNvSpPr>
            <a:spLocks noGrp="1"/>
          </p:cNvSpPr>
          <p:nvPr>
            <p:ph type="sldNum" sz="quarter" idx="12"/>
          </p:nvPr>
        </p:nvSpPr>
        <p:spPr/>
        <p:txBody>
          <a:bodyPr/>
          <a:lstStyle/>
          <a:p>
            <a:fld id="{F68754E9-9C4B-422C-AC90-F1C61A9AE5BB}" type="slidenum">
              <a:rPr lang="en-US" smtClean="0"/>
              <a:t>66</a:t>
            </a:fld>
            <a:endParaRPr lang="en-US" dirty="0"/>
          </a:p>
        </p:txBody>
      </p:sp>
    </p:spTree>
    <p:extLst>
      <p:ext uri="{BB962C8B-B14F-4D97-AF65-F5344CB8AC3E}">
        <p14:creationId xmlns:p14="http://schemas.microsoft.com/office/powerpoint/2010/main" val="449266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smtClean="0"/>
              <a:t>Haymarket Legacy </a:t>
            </a:r>
            <a:endParaRPr lang="en-US" sz="3600" b="1" dirty="0"/>
          </a:p>
        </p:txBody>
      </p:sp>
      <p:sp>
        <p:nvSpPr>
          <p:cNvPr id="6" name="Subtitle 5"/>
          <p:cNvSpPr>
            <a:spLocks noGrp="1"/>
          </p:cNvSpPr>
          <p:nvPr>
            <p:ph idx="1"/>
          </p:nvPr>
        </p:nvSpPr>
        <p:spPr/>
        <p:txBody>
          <a:bodyPr>
            <a:normAutofit fontScale="92500" lnSpcReduction="10000"/>
          </a:bodyPr>
          <a:lstStyle/>
          <a:p>
            <a:pPr marL="457200" indent="-457200" algn="l">
              <a:buFont typeface="Arial" panose="020B0604020202020204" pitchFamily="34" charset="0"/>
              <a:buChar char="•"/>
            </a:pPr>
            <a:r>
              <a:rPr lang="en-US" dirty="0" smtClean="0"/>
              <a:t>One of the men executed after Haymarket was Albert Parsons, born in Alabama and a veteran of the Confederate Army.</a:t>
            </a:r>
          </a:p>
          <a:p>
            <a:pPr marL="457200" indent="-457200" algn="l">
              <a:buFont typeface="Arial" panose="020B0604020202020204" pitchFamily="34" charset="0"/>
              <a:buChar char="•"/>
            </a:pPr>
            <a:r>
              <a:rPr lang="en-US" dirty="0" smtClean="0">
                <a:solidFill>
                  <a:schemeClr val="tx1"/>
                </a:solidFill>
              </a:rPr>
              <a:t>His wife was Lucy Parsons, who was born a slave and was of black, Native American and Mexican background</a:t>
            </a:r>
          </a:p>
          <a:p>
            <a:pPr marL="457200" indent="-457200" algn="l">
              <a:buFont typeface="Arial" panose="020B0604020202020204" pitchFamily="34" charset="0"/>
              <a:buChar char="•"/>
            </a:pPr>
            <a:r>
              <a:rPr lang="en-US" dirty="0" smtClean="0"/>
              <a:t>She later became a union and socialist activist in her own right</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sp>
        <p:nvSpPr>
          <p:cNvPr id="4" name="Slide Number Placeholder 3"/>
          <p:cNvSpPr>
            <a:spLocks noGrp="1"/>
          </p:cNvSpPr>
          <p:nvPr>
            <p:ph type="sldNum" sz="quarter" idx="12"/>
          </p:nvPr>
        </p:nvSpPr>
        <p:spPr/>
        <p:txBody>
          <a:bodyPr/>
          <a:lstStyle/>
          <a:p>
            <a:fld id="{F68754E9-9C4B-422C-AC90-F1C61A9AE5BB}" type="slidenum">
              <a:rPr lang="en-US" smtClean="0"/>
              <a:t>67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52600"/>
            <a:ext cx="2858336" cy="3949700"/>
          </a:xfrm>
          <a:prstGeom prst="rect">
            <a:avLst/>
          </a:prstGeom>
        </p:spPr>
      </p:pic>
    </p:spTree>
    <p:extLst>
      <p:ext uri="{BB962C8B-B14F-4D97-AF65-F5344CB8AC3E}">
        <p14:creationId xmlns:p14="http://schemas.microsoft.com/office/powerpoint/2010/main" val="33925908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t>Eugene Debs and the Pullman Strike</a:t>
            </a:r>
            <a:endParaRPr lang="en-US" sz="3600" b="1" dirty="0"/>
          </a:p>
        </p:txBody>
      </p:sp>
      <p:sp>
        <p:nvSpPr>
          <p:cNvPr id="6" name="Subtitle 5"/>
          <p:cNvSpPr>
            <a:spLocks noGrp="1"/>
          </p:cNvSpPr>
          <p:nvPr>
            <p:ph idx="1"/>
          </p:nvPr>
        </p:nvSpPr>
        <p:spPr/>
        <p:txBody>
          <a:bodyPr>
            <a:normAutofit fontScale="92500"/>
          </a:bodyPr>
          <a:lstStyle/>
          <a:p>
            <a:pPr marL="457200" indent="-457200" algn="l">
              <a:buFont typeface="Arial" panose="020B0604020202020204" pitchFamily="34" charset="0"/>
              <a:buChar char="•"/>
            </a:pPr>
            <a:r>
              <a:rPr lang="en-US" dirty="0" smtClean="0">
                <a:solidFill>
                  <a:schemeClr val="tx1"/>
                </a:solidFill>
              </a:rPr>
              <a:t>Eugene Debs was born in 1855 and started life as a Democrat, being elected to the Indiana House</a:t>
            </a:r>
          </a:p>
          <a:p>
            <a:pPr marL="457200" indent="-457200" algn="l">
              <a:buFont typeface="Arial" panose="020B0604020202020204" pitchFamily="34" charset="0"/>
              <a:buChar char="•"/>
            </a:pPr>
            <a:r>
              <a:rPr lang="en-US" dirty="0" smtClean="0">
                <a:solidFill>
                  <a:schemeClr val="tx1"/>
                </a:solidFill>
              </a:rPr>
              <a:t>He joined the Brotherhood of Locomotive Firemen in 1875, rising to General Secretary</a:t>
            </a:r>
          </a:p>
          <a:p>
            <a:pPr marL="457200" indent="-457200" algn="l">
              <a:buFont typeface="Arial" panose="020B0604020202020204" pitchFamily="34" charset="0"/>
              <a:buChar char="•"/>
            </a:pPr>
            <a:r>
              <a:rPr lang="en-US" dirty="0" smtClean="0"/>
              <a:t>He organized the American Railway Union in 1893, and successfully struck the Great Northern Railway in 1894 </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86000"/>
            <a:ext cx="2928938" cy="3124200"/>
          </a:xfrm>
          <a:prstGeom prst="rect">
            <a:avLst/>
          </a:prstGeom>
        </p:spPr>
      </p:pic>
      <p:sp>
        <p:nvSpPr>
          <p:cNvPr id="4" name="Slide Number Placeholder 3"/>
          <p:cNvSpPr>
            <a:spLocks noGrp="1"/>
          </p:cNvSpPr>
          <p:nvPr>
            <p:ph type="sldNum" sz="quarter" idx="12"/>
          </p:nvPr>
        </p:nvSpPr>
        <p:spPr/>
        <p:txBody>
          <a:bodyPr/>
          <a:lstStyle/>
          <a:p>
            <a:fld id="{F68754E9-9C4B-422C-AC90-F1C61A9AE5BB}" type="slidenum">
              <a:rPr lang="en-US" smtClean="0"/>
              <a:t>68</a:t>
            </a:fld>
            <a:endParaRPr lang="en-US" dirty="0"/>
          </a:p>
        </p:txBody>
      </p:sp>
    </p:spTree>
    <p:extLst>
      <p:ext uri="{BB962C8B-B14F-4D97-AF65-F5344CB8AC3E}">
        <p14:creationId xmlns:p14="http://schemas.microsoft.com/office/powerpoint/2010/main" val="28690808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t>The Pullman Company </a:t>
            </a:r>
            <a:endParaRPr lang="en-US" sz="3600" b="1" dirty="0"/>
          </a:p>
        </p:txBody>
      </p:sp>
      <p:sp>
        <p:nvSpPr>
          <p:cNvPr id="6" name="Subtitle 5"/>
          <p:cNvSpPr>
            <a:spLocks noGrp="1"/>
          </p:cNvSpPr>
          <p:nvPr>
            <p:ph idx="1"/>
          </p:nvPr>
        </p:nvSpPr>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The Pullman Company, under the ownership of George Pullman, built luxury railroad cars (hence the workers were part of the American Railway Union)</a:t>
            </a:r>
          </a:p>
          <a:p>
            <a:pPr marL="457200" indent="-457200" algn="l">
              <a:buFont typeface="Arial" panose="020B0604020202020204" pitchFamily="34" charset="0"/>
              <a:buChar char="•"/>
            </a:pPr>
            <a:r>
              <a:rPr lang="en-US" dirty="0" smtClean="0">
                <a:solidFill>
                  <a:schemeClr val="tx1"/>
                </a:solidFill>
              </a:rPr>
              <a:t>The workers lived in a company town, paying rent to the company and being under their rules </a:t>
            </a:r>
          </a:p>
          <a:p>
            <a:pPr marL="457200" indent="-457200" algn="l">
              <a:buFont typeface="Arial" panose="020B0604020202020204" pitchFamily="34" charset="0"/>
              <a:buChar char="•"/>
            </a:pPr>
            <a:r>
              <a:rPr lang="en-US" dirty="0" smtClean="0"/>
              <a:t>In 1893, a panic led to 25% lower wages, but not lower costs to the people living in the company town</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43545"/>
            <a:ext cx="2711030" cy="3432048"/>
          </a:xfrm>
          <a:prstGeom prst="rect">
            <a:avLst/>
          </a:prstGeom>
        </p:spPr>
      </p:pic>
      <p:sp>
        <p:nvSpPr>
          <p:cNvPr id="3" name="Slide Number Placeholder 2"/>
          <p:cNvSpPr>
            <a:spLocks noGrp="1"/>
          </p:cNvSpPr>
          <p:nvPr>
            <p:ph type="sldNum" sz="quarter" idx="12"/>
          </p:nvPr>
        </p:nvSpPr>
        <p:spPr/>
        <p:txBody>
          <a:bodyPr/>
          <a:lstStyle/>
          <a:p>
            <a:fld id="{F68754E9-9C4B-422C-AC90-F1C61A9AE5BB}" type="slidenum">
              <a:rPr lang="en-US" smtClean="0"/>
              <a:t>69</a:t>
            </a:fld>
            <a:endParaRPr lang="en-US" dirty="0"/>
          </a:p>
        </p:txBody>
      </p:sp>
    </p:spTree>
    <p:extLst>
      <p:ext uri="{BB962C8B-B14F-4D97-AF65-F5344CB8AC3E}">
        <p14:creationId xmlns:p14="http://schemas.microsoft.com/office/powerpoint/2010/main" val="719532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dirty="0" smtClean="0"/>
              <a:t>Or </a:t>
            </a:r>
            <a:endParaRPr lang="en-US" dirty="0"/>
          </a:p>
        </p:txBody>
      </p:sp>
      <p:sp>
        <p:nvSpPr>
          <p:cNvPr id="3" name="Subtitle 2"/>
          <p:cNvSpPr>
            <a:spLocks noGrp="1"/>
          </p:cNvSpPr>
          <p:nvPr>
            <p:ph type="subTitle" idx="1"/>
          </p:nvPr>
        </p:nvSpPr>
        <p:spPr>
          <a:xfrm>
            <a:off x="1295400" y="1905000"/>
            <a:ext cx="6477000" cy="4267200"/>
          </a:xfrm>
        </p:spPr>
        <p:txBody>
          <a:bodyPr>
            <a:normAutofit/>
          </a:bodyPr>
          <a:lstStyle/>
          <a:p>
            <a:pPr algn="l"/>
            <a:r>
              <a:rPr lang="en-US" sz="4400" dirty="0" smtClean="0">
                <a:solidFill>
                  <a:schemeClr val="tx1"/>
                </a:solidFill>
              </a:rPr>
              <a:t>One of the BUEs came by the office with an issue – not sure if we want to do G &amp; A, file a ULP with the FLRA, or send an EEO</a:t>
            </a:r>
            <a:endParaRPr lang="en-US" sz="4400" dirty="0">
              <a:solidFill>
                <a:schemeClr val="tx1"/>
              </a:solidFill>
            </a:endParaRPr>
          </a:p>
        </p:txBody>
      </p:sp>
      <p:sp>
        <p:nvSpPr>
          <p:cNvPr id="5" name="Slide Number Placeholder 4"/>
          <p:cNvSpPr>
            <a:spLocks noGrp="1"/>
          </p:cNvSpPr>
          <p:nvPr>
            <p:ph type="sldNum" sz="quarter" idx="12"/>
          </p:nvPr>
        </p:nvSpPr>
        <p:spPr/>
        <p:txBody>
          <a:bodyPr/>
          <a:lstStyle/>
          <a:p>
            <a:fld id="{F68754E9-9C4B-422C-AC90-F1C61A9AE5BB}" type="slidenum">
              <a:rPr lang="en-US" smtClean="0"/>
              <a:t>7</a:t>
            </a:fld>
            <a:endParaRPr lang="en-US" dirty="0"/>
          </a:p>
        </p:txBody>
      </p:sp>
    </p:spTree>
    <p:extLst>
      <p:ext uri="{BB962C8B-B14F-4D97-AF65-F5344CB8AC3E}">
        <p14:creationId xmlns:p14="http://schemas.microsoft.com/office/powerpoint/2010/main" val="19608472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The Pullman Strike </a:t>
            </a:r>
            <a:endParaRPr lang="en-US" sz="3600" b="1" dirty="0"/>
          </a:p>
        </p:txBody>
      </p:sp>
      <p:sp>
        <p:nvSpPr>
          <p:cNvPr id="6" name="Subtitle 5"/>
          <p:cNvSpPr>
            <a:spLocks noGrp="1"/>
          </p:cNvSpPr>
          <p:nvPr>
            <p:ph type="subTitle" idx="1"/>
          </p:nvPr>
        </p:nvSpPr>
        <p:spPr>
          <a:xfrm>
            <a:off x="1371600" y="1600200"/>
            <a:ext cx="6858000" cy="4038600"/>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In May 1894, a delegation of workers met with management to discuss the issues, and management vowed there would be no reprisals</a:t>
            </a:r>
          </a:p>
          <a:p>
            <a:pPr marL="457200" indent="-457200" algn="l">
              <a:buFont typeface="Arial" panose="020B0604020202020204" pitchFamily="34" charset="0"/>
              <a:buChar char="•"/>
            </a:pPr>
            <a:r>
              <a:rPr lang="en-US" dirty="0" smtClean="0">
                <a:solidFill>
                  <a:schemeClr val="tx1"/>
                </a:solidFill>
              </a:rPr>
              <a:t>The next day, three of the committee were discharged due to what management called previously ordered staff reductions.</a:t>
            </a:r>
          </a:p>
          <a:p>
            <a:pPr marL="457200" indent="-457200" algn="l">
              <a:buFont typeface="Arial" panose="020B0604020202020204" pitchFamily="34" charset="0"/>
              <a:buChar char="•"/>
            </a:pPr>
            <a:r>
              <a:rPr lang="en-US" dirty="0" smtClean="0">
                <a:solidFill>
                  <a:schemeClr val="tx1"/>
                </a:solidFill>
              </a:rPr>
              <a:t>That evening, Pullman workers voted to strike</a:t>
            </a:r>
          </a:p>
        </p:txBody>
      </p:sp>
      <p:sp>
        <p:nvSpPr>
          <p:cNvPr id="3" name="Slide Number Placeholder 2"/>
          <p:cNvSpPr>
            <a:spLocks noGrp="1"/>
          </p:cNvSpPr>
          <p:nvPr>
            <p:ph type="sldNum" sz="quarter" idx="12"/>
          </p:nvPr>
        </p:nvSpPr>
        <p:spPr/>
        <p:txBody>
          <a:bodyPr/>
          <a:lstStyle/>
          <a:p>
            <a:fld id="{F68754E9-9C4B-422C-AC90-F1C61A9AE5BB}" type="slidenum">
              <a:rPr lang="en-US" smtClean="0"/>
              <a:t>70</a:t>
            </a:fld>
            <a:endParaRPr lang="en-US" dirty="0"/>
          </a:p>
        </p:txBody>
      </p:sp>
    </p:spTree>
    <p:extLst>
      <p:ext uri="{BB962C8B-B14F-4D97-AF65-F5344CB8AC3E}">
        <p14:creationId xmlns:p14="http://schemas.microsoft.com/office/powerpoint/2010/main" val="12147801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The Pullman Strike </a:t>
            </a:r>
            <a:endParaRPr lang="en-US" sz="3600" b="1" dirty="0"/>
          </a:p>
        </p:txBody>
      </p:sp>
      <p:sp>
        <p:nvSpPr>
          <p:cNvPr id="6" name="Subtitle 5"/>
          <p:cNvSpPr>
            <a:spLocks noGrp="1"/>
          </p:cNvSpPr>
          <p:nvPr>
            <p:ph type="subTitle" idx="1"/>
          </p:nvPr>
        </p:nvSpPr>
        <p:spPr>
          <a:xfrm>
            <a:off x="1371600" y="1600200"/>
            <a:ext cx="6858000" cy="4038600"/>
          </a:xfrm>
        </p:spPr>
        <p:txBody>
          <a:bodyPr>
            <a:normAutofit fontScale="85000" lnSpcReduction="20000"/>
          </a:bodyPr>
          <a:lstStyle/>
          <a:p>
            <a:pPr marL="457200" indent="-457200" algn="l">
              <a:buFont typeface="Arial" panose="020B0604020202020204" pitchFamily="34" charset="0"/>
              <a:buChar char="•"/>
            </a:pPr>
            <a:r>
              <a:rPr lang="en-US" dirty="0" smtClean="0">
                <a:solidFill>
                  <a:schemeClr val="tx1"/>
                </a:solidFill>
              </a:rPr>
              <a:t>At a convention of the ARU in June 1894, the delegates voted not to handle any Pullman cars </a:t>
            </a:r>
          </a:p>
          <a:p>
            <a:pPr marL="457200" indent="-457200" algn="l">
              <a:buFont typeface="Arial" panose="020B0604020202020204" pitchFamily="34" charset="0"/>
              <a:buChar char="•"/>
            </a:pPr>
            <a:r>
              <a:rPr lang="en-US" dirty="0" smtClean="0">
                <a:solidFill>
                  <a:schemeClr val="tx1"/>
                </a:solidFill>
              </a:rPr>
              <a:t>The boycott spread, and management got an injunction against the strike under the Anti Trust law</a:t>
            </a:r>
          </a:p>
          <a:p>
            <a:pPr marL="457200" indent="-457200" algn="l">
              <a:buFont typeface="Arial" panose="020B0604020202020204" pitchFamily="34" charset="0"/>
              <a:buChar char="•"/>
            </a:pPr>
            <a:r>
              <a:rPr lang="en-US" dirty="0" smtClean="0">
                <a:solidFill>
                  <a:schemeClr val="tx1"/>
                </a:solidFill>
              </a:rPr>
              <a:t>Federal troops from Fort Sheridan surrounded the epicenter of the strike in Chicago</a:t>
            </a:r>
          </a:p>
          <a:p>
            <a:pPr marL="457200" indent="-457200" algn="l">
              <a:buFont typeface="Arial" panose="020B0604020202020204" pitchFamily="34" charset="0"/>
              <a:buChar char="•"/>
            </a:pPr>
            <a:r>
              <a:rPr lang="en-US" dirty="0" smtClean="0">
                <a:solidFill>
                  <a:schemeClr val="tx1"/>
                </a:solidFill>
              </a:rPr>
              <a:t>Debs and other leaders were arrested and imprisoned</a:t>
            </a:r>
          </a:p>
        </p:txBody>
      </p:sp>
      <p:sp>
        <p:nvSpPr>
          <p:cNvPr id="3" name="Slide Number Placeholder 2"/>
          <p:cNvSpPr>
            <a:spLocks noGrp="1"/>
          </p:cNvSpPr>
          <p:nvPr>
            <p:ph type="sldNum" sz="quarter" idx="12"/>
          </p:nvPr>
        </p:nvSpPr>
        <p:spPr/>
        <p:txBody>
          <a:bodyPr/>
          <a:lstStyle/>
          <a:p>
            <a:fld id="{F68754E9-9C4B-422C-AC90-F1C61A9AE5BB}" type="slidenum">
              <a:rPr lang="en-US" smtClean="0"/>
              <a:t>71</a:t>
            </a:fld>
            <a:endParaRPr lang="en-US" dirty="0"/>
          </a:p>
        </p:txBody>
      </p:sp>
    </p:spTree>
    <p:extLst>
      <p:ext uri="{BB962C8B-B14F-4D97-AF65-F5344CB8AC3E}">
        <p14:creationId xmlns:p14="http://schemas.microsoft.com/office/powerpoint/2010/main" val="3977360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The Pullman Strike </a:t>
            </a:r>
            <a:endParaRPr lang="en-US" sz="3600" b="1" dirty="0"/>
          </a:p>
        </p:txBody>
      </p:sp>
      <p:sp>
        <p:nvSpPr>
          <p:cNvPr id="6" name="Subtitle 5"/>
          <p:cNvSpPr>
            <a:spLocks noGrp="1"/>
          </p:cNvSpPr>
          <p:nvPr>
            <p:ph type="subTitle" idx="1"/>
          </p:nvPr>
        </p:nvSpPr>
        <p:spPr>
          <a:xfrm>
            <a:off x="1371600" y="1600200"/>
            <a:ext cx="6858000" cy="4038600"/>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The ARU requested the support of the AFL and were turned down.  </a:t>
            </a:r>
          </a:p>
          <a:p>
            <a:pPr marL="457200" indent="-457200" algn="l">
              <a:buFont typeface="Arial" panose="020B0604020202020204" pitchFamily="34" charset="0"/>
              <a:buChar char="•"/>
            </a:pPr>
            <a:r>
              <a:rPr lang="en-US" dirty="0" smtClean="0">
                <a:solidFill>
                  <a:schemeClr val="tx1"/>
                </a:solidFill>
              </a:rPr>
              <a:t>With the leaders imprisoned, the strike was broken in August 1894, and the leaders of the strike were not rehired (and therefore thrown out of company housing)</a:t>
            </a:r>
          </a:p>
          <a:p>
            <a:pPr marL="457200" indent="-457200" algn="l">
              <a:buFont typeface="Arial" panose="020B0604020202020204" pitchFamily="34" charset="0"/>
              <a:buChar char="•"/>
            </a:pPr>
            <a:r>
              <a:rPr lang="en-US" dirty="0" smtClean="0">
                <a:solidFill>
                  <a:schemeClr val="tx1"/>
                </a:solidFill>
              </a:rPr>
              <a:t>Debs was convicted of violating the federal injunction, and sentenced to six months in prison </a:t>
            </a:r>
          </a:p>
          <a:p>
            <a:pPr marL="457200" indent="-457200" algn="l">
              <a:buFont typeface="Arial" panose="020B0604020202020204" pitchFamily="34" charset="0"/>
              <a:buChar char="•"/>
            </a:pPr>
            <a:endParaRPr lang="en-US" dirty="0" smtClean="0">
              <a:solidFill>
                <a:schemeClr val="tx1"/>
              </a:solidFill>
            </a:endParaRPr>
          </a:p>
        </p:txBody>
      </p:sp>
      <p:sp>
        <p:nvSpPr>
          <p:cNvPr id="3" name="Slide Number Placeholder 2"/>
          <p:cNvSpPr>
            <a:spLocks noGrp="1"/>
          </p:cNvSpPr>
          <p:nvPr>
            <p:ph type="sldNum" sz="quarter" idx="12"/>
          </p:nvPr>
        </p:nvSpPr>
        <p:spPr/>
        <p:txBody>
          <a:bodyPr/>
          <a:lstStyle/>
          <a:p>
            <a:fld id="{F68754E9-9C4B-422C-AC90-F1C61A9AE5BB}" type="slidenum">
              <a:rPr lang="en-US" smtClean="0"/>
              <a:t>72</a:t>
            </a:fld>
            <a:endParaRPr lang="en-US" dirty="0"/>
          </a:p>
        </p:txBody>
      </p:sp>
    </p:spTree>
    <p:extLst>
      <p:ext uri="{BB962C8B-B14F-4D97-AF65-F5344CB8AC3E}">
        <p14:creationId xmlns:p14="http://schemas.microsoft.com/office/powerpoint/2010/main" val="20779138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304800"/>
            <a:ext cx="7772400" cy="1470025"/>
          </a:xfrm>
        </p:spPr>
        <p:txBody>
          <a:bodyPr>
            <a:normAutofit/>
          </a:bodyPr>
          <a:lstStyle/>
          <a:p>
            <a:r>
              <a:rPr lang="en-US" sz="3600" b="1" dirty="0" smtClean="0"/>
              <a:t>The Pullman Strike – Aftermath  </a:t>
            </a:r>
            <a:endParaRPr lang="en-US" sz="3600" b="1" dirty="0"/>
          </a:p>
        </p:txBody>
      </p:sp>
      <p:sp>
        <p:nvSpPr>
          <p:cNvPr id="6" name="Subtitle 5"/>
          <p:cNvSpPr>
            <a:spLocks noGrp="1"/>
          </p:cNvSpPr>
          <p:nvPr>
            <p:ph type="subTitle" idx="1"/>
          </p:nvPr>
        </p:nvSpPr>
        <p:spPr>
          <a:xfrm>
            <a:off x="1371600" y="1600200"/>
            <a:ext cx="6858000" cy="4038600"/>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The workers realized that the federal government was against them, and that any improvement in their condition would have to come from collective action</a:t>
            </a:r>
          </a:p>
          <a:p>
            <a:pPr marL="457200" indent="-457200" algn="l">
              <a:buFont typeface="Arial" panose="020B0604020202020204" pitchFamily="34" charset="0"/>
              <a:buChar char="•"/>
            </a:pPr>
            <a:r>
              <a:rPr lang="en-US" dirty="0" smtClean="0">
                <a:solidFill>
                  <a:schemeClr val="tx1"/>
                </a:solidFill>
              </a:rPr>
              <a:t>Pressured by Governor Altged, President Cleveland created a panel to look into the causes of the strike, and found that Pullman’s paternalism was largely the cause.</a:t>
            </a:r>
          </a:p>
          <a:p>
            <a:pPr marL="457200" indent="-457200" algn="l">
              <a:buFont typeface="Arial" panose="020B0604020202020204" pitchFamily="34" charset="0"/>
              <a:buChar char="•"/>
            </a:pPr>
            <a:endParaRPr lang="en-US" dirty="0" smtClean="0">
              <a:solidFill>
                <a:schemeClr val="tx1"/>
              </a:solidFill>
            </a:endParaRPr>
          </a:p>
        </p:txBody>
      </p:sp>
      <p:sp>
        <p:nvSpPr>
          <p:cNvPr id="3" name="Slide Number Placeholder 2"/>
          <p:cNvSpPr>
            <a:spLocks noGrp="1"/>
          </p:cNvSpPr>
          <p:nvPr>
            <p:ph type="sldNum" sz="quarter" idx="12"/>
          </p:nvPr>
        </p:nvSpPr>
        <p:spPr/>
        <p:txBody>
          <a:bodyPr/>
          <a:lstStyle/>
          <a:p>
            <a:fld id="{F68754E9-9C4B-422C-AC90-F1C61A9AE5BB}" type="slidenum">
              <a:rPr lang="en-US" smtClean="0"/>
              <a:t>73</a:t>
            </a:fld>
            <a:endParaRPr lang="en-US" dirty="0"/>
          </a:p>
        </p:txBody>
      </p:sp>
    </p:spTree>
    <p:extLst>
      <p:ext uri="{BB962C8B-B14F-4D97-AF65-F5344CB8AC3E}">
        <p14:creationId xmlns:p14="http://schemas.microsoft.com/office/powerpoint/2010/main" val="31236176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304800"/>
            <a:ext cx="7772400" cy="1470025"/>
          </a:xfrm>
        </p:spPr>
        <p:txBody>
          <a:bodyPr>
            <a:normAutofit/>
          </a:bodyPr>
          <a:lstStyle/>
          <a:p>
            <a:r>
              <a:rPr lang="en-US" sz="3600" b="1" dirty="0" smtClean="0"/>
              <a:t>The Pullman Strike – Aftermath  </a:t>
            </a:r>
            <a:endParaRPr lang="en-US" sz="3600" b="1" dirty="0"/>
          </a:p>
        </p:txBody>
      </p:sp>
      <p:sp>
        <p:nvSpPr>
          <p:cNvPr id="6" name="Subtitle 5"/>
          <p:cNvSpPr>
            <a:spLocks noGrp="1"/>
          </p:cNvSpPr>
          <p:nvPr>
            <p:ph type="subTitle" idx="1"/>
          </p:nvPr>
        </p:nvSpPr>
        <p:spPr>
          <a:xfrm>
            <a:off x="1371600" y="1600200"/>
            <a:ext cx="6858000" cy="4038600"/>
          </a:xfrm>
        </p:spPr>
        <p:txBody>
          <a:bodyPr>
            <a:normAutofit lnSpcReduction="10000"/>
          </a:bodyPr>
          <a:lstStyle/>
          <a:p>
            <a:pPr marL="457200" indent="-457200" algn="l">
              <a:buFont typeface="Arial" panose="020B0604020202020204" pitchFamily="34" charset="0"/>
              <a:buChar char="•"/>
            </a:pPr>
            <a:r>
              <a:rPr lang="en-US" dirty="0" smtClean="0">
                <a:solidFill>
                  <a:schemeClr val="tx1"/>
                </a:solidFill>
              </a:rPr>
              <a:t>In 1898, the Illinois Supreme Court ordered Pullman to divest of his company town, which became part of Chicago</a:t>
            </a:r>
          </a:p>
          <a:p>
            <a:pPr marL="457200" indent="-457200" algn="l">
              <a:buFont typeface="Arial" panose="020B0604020202020204" pitchFamily="34" charset="0"/>
              <a:buChar char="•"/>
            </a:pPr>
            <a:r>
              <a:rPr lang="en-US" dirty="0" smtClean="0">
                <a:solidFill>
                  <a:schemeClr val="tx1"/>
                </a:solidFill>
              </a:rPr>
              <a:t>In 1894, in an attempt to conciliate with organized labor, President Cleveland designated Labor Day a federal holiday.  </a:t>
            </a:r>
          </a:p>
          <a:p>
            <a:pPr marL="457200" indent="-457200" algn="l">
              <a:buFont typeface="Arial" panose="020B0604020202020204" pitchFamily="34" charset="0"/>
              <a:buChar char="•"/>
            </a:pPr>
            <a:endParaRPr lang="en-US" dirty="0" smtClean="0">
              <a:solidFill>
                <a:schemeClr val="tx1"/>
              </a:solidFill>
            </a:endParaRPr>
          </a:p>
        </p:txBody>
      </p:sp>
      <p:sp>
        <p:nvSpPr>
          <p:cNvPr id="3" name="Slide Number Placeholder 2"/>
          <p:cNvSpPr>
            <a:spLocks noGrp="1"/>
          </p:cNvSpPr>
          <p:nvPr>
            <p:ph type="sldNum" sz="quarter" idx="12"/>
          </p:nvPr>
        </p:nvSpPr>
        <p:spPr/>
        <p:txBody>
          <a:bodyPr/>
          <a:lstStyle/>
          <a:p>
            <a:fld id="{F68754E9-9C4B-422C-AC90-F1C61A9AE5BB}" type="slidenum">
              <a:rPr lang="en-US" smtClean="0"/>
              <a:t>74</a:t>
            </a:fld>
            <a:endParaRPr lang="en-US" dirty="0"/>
          </a:p>
        </p:txBody>
      </p:sp>
    </p:spTree>
    <p:extLst>
      <p:ext uri="{BB962C8B-B14F-4D97-AF65-F5344CB8AC3E}">
        <p14:creationId xmlns:p14="http://schemas.microsoft.com/office/powerpoint/2010/main" val="3071074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t>Final Aftermath  </a:t>
            </a:r>
            <a:endParaRPr lang="en-US" sz="3600" b="1" dirty="0"/>
          </a:p>
        </p:txBody>
      </p:sp>
      <p:sp>
        <p:nvSpPr>
          <p:cNvPr id="6" name="Subtitle 5"/>
          <p:cNvSpPr>
            <a:spLocks noGrp="1"/>
          </p:cNvSpPr>
          <p:nvPr>
            <p:ph idx="1"/>
          </p:nvPr>
        </p:nvSpPr>
        <p:spPr/>
        <p:txBody>
          <a:bodyPr>
            <a:normAutofit fontScale="85000" lnSpcReduction="10000"/>
          </a:bodyPr>
          <a:lstStyle/>
          <a:p>
            <a:pPr marL="457200" indent="-457200" algn="l">
              <a:buFont typeface="Arial" panose="020B0604020202020204" pitchFamily="34" charset="0"/>
              <a:buChar char="•"/>
            </a:pPr>
            <a:r>
              <a:rPr lang="en-US" dirty="0" smtClean="0">
                <a:solidFill>
                  <a:schemeClr val="tx1"/>
                </a:solidFill>
              </a:rPr>
              <a:t>Three years after the strike, in 1897, George Pullman died</a:t>
            </a:r>
          </a:p>
          <a:p>
            <a:pPr marL="457200" indent="-457200" algn="l">
              <a:buFont typeface="Arial" panose="020B0604020202020204" pitchFamily="34" charset="0"/>
              <a:buChar char="•"/>
            </a:pPr>
            <a:r>
              <a:rPr lang="en-US" dirty="0" smtClean="0">
                <a:solidFill>
                  <a:schemeClr val="tx1"/>
                </a:solidFill>
              </a:rPr>
              <a:t>Before his death, because he feared his remains would be disturbed by angry workers, he designed a special tomb.  </a:t>
            </a:r>
          </a:p>
          <a:p>
            <a:pPr marL="457200" indent="-457200"/>
            <a:r>
              <a:rPr lang="en-US" dirty="0" smtClean="0"/>
              <a:t>His </a:t>
            </a:r>
            <a:r>
              <a:rPr lang="en-US" dirty="0"/>
              <a:t>lead-lined coffin </a:t>
            </a:r>
            <a:r>
              <a:rPr lang="en-US" dirty="0" smtClean="0"/>
              <a:t>was sunk </a:t>
            </a:r>
            <a:r>
              <a:rPr lang="en-US" dirty="0"/>
              <a:t>in a concrete block and placed in a tomb made of reinforced concrete covered with asphalt and tarpaper, followed by a layer of steel rails bolted at right angles with another layer of concrete poured on top</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67" y="1524000"/>
            <a:ext cx="1814051" cy="4572000"/>
          </a:xfrm>
          <a:prstGeom prst="rect">
            <a:avLst/>
          </a:prstGeom>
        </p:spPr>
      </p:pic>
      <p:sp>
        <p:nvSpPr>
          <p:cNvPr id="4" name="Slide Number Placeholder 3"/>
          <p:cNvSpPr>
            <a:spLocks noGrp="1"/>
          </p:cNvSpPr>
          <p:nvPr>
            <p:ph type="sldNum" sz="quarter" idx="12"/>
          </p:nvPr>
        </p:nvSpPr>
        <p:spPr/>
        <p:txBody>
          <a:bodyPr/>
          <a:lstStyle/>
          <a:p>
            <a:fld id="{F68754E9-9C4B-422C-AC90-F1C61A9AE5BB}" type="slidenum">
              <a:rPr lang="en-US" smtClean="0"/>
              <a:t>75</a:t>
            </a:fld>
            <a:endParaRPr lang="en-US" dirty="0"/>
          </a:p>
        </p:txBody>
      </p:sp>
    </p:spTree>
    <p:extLst>
      <p:ext uri="{BB962C8B-B14F-4D97-AF65-F5344CB8AC3E}">
        <p14:creationId xmlns:p14="http://schemas.microsoft.com/office/powerpoint/2010/main" val="22138100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b="1" dirty="0" smtClean="0"/>
              <a:t>Socialism and the lack of a Labor Party </a:t>
            </a:r>
            <a:endParaRPr lang="en-US" sz="3600" b="1" dirty="0"/>
          </a:p>
        </p:txBody>
      </p:sp>
      <p:sp>
        <p:nvSpPr>
          <p:cNvPr id="6" name="Subtitle 5"/>
          <p:cNvSpPr>
            <a:spLocks noGrp="1"/>
          </p:cNvSpPr>
          <p:nvPr>
            <p:ph idx="1"/>
          </p:nvPr>
        </p:nvSpPr>
        <p:spPr/>
        <p:txBody>
          <a:bodyPr>
            <a:normAutofit/>
          </a:bodyPr>
          <a:lstStyle/>
          <a:p>
            <a:pPr marL="457200" indent="-457200" algn="l">
              <a:buFont typeface="Arial" panose="020B0604020202020204" pitchFamily="34" charset="0"/>
              <a:buChar char="•"/>
            </a:pPr>
            <a:r>
              <a:rPr lang="en-US" dirty="0" smtClean="0">
                <a:solidFill>
                  <a:schemeClr val="tx1"/>
                </a:solidFill>
              </a:rPr>
              <a:t>In February 1900, the British Labor Party was founded, as a workers’ alternative to the Liberal Party </a:t>
            </a:r>
          </a:p>
          <a:p>
            <a:pPr marL="457200" indent="-457200" algn="l">
              <a:buFont typeface="Arial" panose="020B0604020202020204" pitchFamily="34" charset="0"/>
              <a:buChar char="•"/>
            </a:pPr>
            <a:r>
              <a:rPr lang="en-US" dirty="0" smtClean="0">
                <a:solidFill>
                  <a:schemeClr val="tx1"/>
                </a:solidFill>
              </a:rPr>
              <a:t>The Labor Party was socialist in nature</a:t>
            </a:r>
          </a:p>
          <a:p>
            <a:pPr marL="457200" indent="-457200" algn="l">
              <a:buFont typeface="Arial" panose="020B0604020202020204" pitchFamily="34" charset="0"/>
              <a:buChar char="•"/>
            </a:pPr>
            <a:r>
              <a:rPr lang="en-US" dirty="0" smtClean="0"/>
              <a:t>While there would be a minor socialist party in the US, no labor based party was ever created</a:t>
            </a:r>
            <a:endParaRPr lang="en-US" dirty="0" smtClean="0">
              <a:solidFill>
                <a:schemeClr val="tx1"/>
              </a:solidFill>
            </a:endParaRPr>
          </a:p>
        </p:txBody>
      </p:sp>
      <p:sp>
        <p:nvSpPr>
          <p:cNvPr id="2" name="Text Placeholder 1"/>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1200"/>
            <a:ext cx="3072245" cy="3072245"/>
          </a:xfrm>
          <a:prstGeom prst="rect">
            <a:avLst/>
          </a:prstGeom>
        </p:spPr>
      </p:pic>
      <p:sp>
        <p:nvSpPr>
          <p:cNvPr id="4" name="Slide Number Placeholder 3"/>
          <p:cNvSpPr>
            <a:spLocks noGrp="1"/>
          </p:cNvSpPr>
          <p:nvPr>
            <p:ph type="sldNum" sz="quarter" idx="12"/>
          </p:nvPr>
        </p:nvSpPr>
        <p:spPr/>
        <p:txBody>
          <a:bodyPr/>
          <a:lstStyle/>
          <a:p>
            <a:fld id="{F68754E9-9C4B-422C-AC90-F1C61A9AE5BB}" type="slidenum">
              <a:rPr lang="en-US" smtClean="0"/>
              <a:t>76</a:t>
            </a:fld>
            <a:endParaRPr lang="en-US" dirty="0"/>
          </a:p>
        </p:txBody>
      </p:sp>
    </p:spTree>
    <p:extLst>
      <p:ext uri="{BB962C8B-B14F-4D97-AF65-F5344CB8AC3E}">
        <p14:creationId xmlns:p14="http://schemas.microsoft.com/office/powerpoint/2010/main" val="23246655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Alternates to a workers party </a:t>
            </a:r>
            <a:endParaRPr lang="en-US" sz="3600" b="1" dirty="0"/>
          </a:p>
        </p:txBody>
      </p:sp>
      <p:sp>
        <p:nvSpPr>
          <p:cNvPr id="6" name="Subtitle 5"/>
          <p:cNvSpPr>
            <a:spLocks noGrp="1"/>
          </p:cNvSpPr>
          <p:nvPr>
            <p:ph type="subTitle" idx="1"/>
          </p:nvPr>
        </p:nvSpPr>
        <p:spPr>
          <a:xfrm>
            <a:off x="1371600" y="1600200"/>
            <a:ext cx="6858000" cy="4038600"/>
          </a:xfrm>
        </p:spPr>
        <p:txBody>
          <a:bodyPr>
            <a:normAutofit/>
          </a:bodyPr>
          <a:lstStyle/>
          <a:p>
            <a:pPr marL="457200" indent="-457200" algn="l">
              <a:buFont typeface="Arial" panose="020B0604020202020204" pitchFamily="34" charset="0"/>
              <a:buChar char="•"/>
            </a:pPr>
            <a:r>
              <a:rPr lang="en-US" dirty="0" smtClean="0">
                <a:solidFill>
                  <a:schemeClr val="tx1"/>
                </a:solidFill>
              </a:rPr>
              <a:t>Fighting Bob Lafollette and the Progressive Party </a:t>
            </a:r>
          </a:p>
          <a:p>
            <a:pPr marL="457200" indent="-457200" algn="l">
              <a:buFont typeface="Arial" panose="020B0604020202020204" pitchFamily="34" charset="0"/>
              <a:buChar char="•"/>
            </a:pPr>
            <a:r>
              <a:rPr lang="en-US" dirty="0" smtClean="0">
                <a:solidFill>
                  <a:schemeClr val="tx1"/>
                </a:solidFill>
              </a:rPr>
              <a:t>The Democratic-Farmer Labor Party in Minnesota</a:t>
            </a:r>
          </a:p>
          <a:p>
            <a:pPr marL="457200" indent="-457200" algn="l">
              <a:buFont typeface="Arial" panose="020B0604020202020204" pitchFamily="34" charset="0"/>
              <a:buChar char="•"/>
            </a:pPr>
            <a:r>
              <a:rPr lang="en-US" dirty="0" smtClean="0">
                <a:solidFill>
                  <a:schemeClr val="tx1"/>
                </a:solidFill>
              </a:rPr>
              <a:t>Vito Marcantonio and the American Labor Party in NY </a:t>
            </a:r>
          </a:p>
          <a:p>
            <a:pPr marL="457200" indent="-457200" algn="l">
              <a:buFont typeface="Arial" panose="020B0604020202020204" pitchFamily="34" charset="0"/>
              <a:buChar char="•"/>
            </a:pPr>
            <a:r>
              <a:rPr lang="en-US" dirty="0" smtClean="0">
                <a:solidFill>
                  <a:schemeClr val="tx1"/>
                </a:solidFill>
              </a:rPr>
              <a:t>More about these parties later.  </a:t>
            </a:r>
          </a:p>
        </p:txBody>
      </p:sp>
      <p:sp>
        <p:nvSpPr>
          <p:cNvPr id="3" name="Slide Number Placeholder 2"/>
          <p:cNvSpPr>
            <a:spLocks noGrp="1"/>
          </p:cNvSpPr>
          <p:nvPr>
            <p:ph type="sldNum" sz="quarter" idx="12"/>
          </p:nvPr>
        </p:nvSpPr>
        <p:spPr/>
        <p:txBody>
          <a:bodyPr/>
          <a:lstStyle/>
          <a:p>
            <a:fld id="{F68754E9-9C4B-422C-AC90-F1C61A9AE5BB}" type="slidenum">
              <a:rPr lang="en-US" smtClean="0"/>
              <a:t>77</a:t>
            </a:fld>
            <a:endParaRPr lang="en-US" dirty="0"/>
          </a:p>
        </p:txBody>
      </p:sp>
    </p:spTree>
    <p:extLst>
      <p:ext uri="{BB962C8B-B14F-4D97-AF65-F5344CB8AC3E}">
        <p14:creationId xmlns:p14="http://schemas.microsoft.com/office/powerpoint/2010/main" val="20190909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304800"/>
            <a:ext cx="7772400" cy="1470025"/>
          </a:xfrm>
        </p:spPr>
        <p:txBody>
          <a:bodyPr>
            <a:normAutofit/>
          </a:bodyPr>
          <a:lstStyle/>
          <a:p>
            <a:r>
              <a:rPr lang="en-US" sz="3600" b="1" dirty="0" smtClean="0"/>
              <a:t>Next week </a:t>
            </a:r>
            <a:endParaRPr lang="en-US" sz="3600" b="1" dirty="0"/>
          </a:p>
        </p:txBody>
      </p:sp>
      <p:sp>
        <p:nvSpPr>
          <p:cNvPr id="6" name="Subtitle 5"/>
          <p:cNvSpPr>
            <a:spLocks noGrp="1"/>
          </p:cNvSpPr>
          <p:nvPr>
            <p:ph type="subTitle" idx="1"/>
          </p:nvPr>
        </p:nvSpPr>
        <p:spPr>
          <a:xfrm>
            <a:off x="1371600" y="1600200"/>
            <a:ext cx="6858000" cy="4038600"/>
          </a:xfrm>
        </p:spPr>
        <p:txBody>
          <a:bodyPr>
            <a:normAutofit/>
          </a:bodyPr>
          <a:lstStyle/>
          <a:p>
            <a:pPr algn="l"/>
            <a:endParaRPr lang="en-US" dirty="0" smtClean="0">
              <a:solidFill>
                <a:schemeClr val="tx1"/>
              </a:solidFill>
            </a:endParaRPr>
          </a:p>
          <a:p>
            <a:pPr algn="l"/>
            <a:endParaRPr lang="en-US" dirty="0" smtClean="0">
              <a:solidFill>
                <a:schemeClr val="tx1"/>
              </a:solidFill>
            </a:endParaRPr>
          </a:p>
          <a:p>
            <a:r>
              <a:rPr lang="en-US" sz="4800" dirty="0" smtClean="0">
                <a:solidFill>
                  <a:schemeClr val="tx1"/>
                </a:solidFill>
              </a:rPr>
              <a:t>Labor relations 1900-1945</a:t>
            </a:r>
          </a:p>
        </p:txBody>
      </p:sp>
      <p:sp>
        <p:nvSpPr>
          <p:cNvPr id="3" name="Slide Number Placeholder 2"/>
          <p:cNvSpPr>
            <a:spLocks noGrp="1"/>
          </p:cNvSpPr>
          <p:nvPr>
            <p:ph type="sldNum" sz="quarter" idx="12"/>
          </p:nvPr>
        </p:nvSpPr>
        <p:spPr/>
        <p:txBody>
          <a:bodyPr/>
          <a:lstStyle/>
          <a:p>
            <a:fld id="{F68754E9-9C4B-422C-AC90-F1C61A9AE5BB}" type="slidenum">
              <a:rPr lang="en-US" smtClean="0"/>
              <a:t>78</a:t>
            </a:fld>
            <a:endParaRPr lang="en-US" dirty="0"/>
          </a:p>
        </p:txBody>
      </p:sp>
    </p:spTree>
    <p:extLst>
      <p:ext uri="{BB962C8B-B14F-4D97-AF65-F5344CB8AC3E}">
        <p14:creationId xmlns:p14="http://schemas.microsoft.com/office/powerpoint/2010/main" val="373517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dirty="0" smtClean="0"/>
              <a:t>Classes </a:t>
            </a:r>
            <a:endParaRPr lang="en-US" dirty="0"/>
          </a:p>
        </p:txBody>
      </p:sp>
      <p:sp>
        <p:nvSpPr>
          <p:cNvPr id="3" name="Subtitle 2"/>
          <p:cNvSpPr>
            <a:spLocks noGrp="1"/>
          </p:cNvSpPr>
          <p:nvPr>
            <p:ph type="subTitle" idx="1"/>
          </p:nvPr>
        </p:nvSpPr>
        <p:spPr>
          <a:xfrm>
            <a:off x="1295400" y="1905000"/>
            <a:ext cx="6477000" cy="4267200"/>
          </a:xfrm>
        </p:spPr>
        <p:txBody>
          <a:bodyPr>
            <a:normAutofit lnSpcReduction="10000"/>
          </a:bodyPr>
          <a:lstStyle/>
          <a:p>
            <a:pPr marL="571500" indent="-571500" algn="l">
              <a:buFont typeface="Arial" panose="020B0604020202020204" pitchFamily="34" charset="0"/>
              <a:buChar char="•"/>
            </a:pPr>
            <a:r>
              <a:rPr lang="en-US" sz="4400" dirty="0" smtClean="0">
                <a:solidFill>
                  <a:schemeClr val="tx1"/>
                </a:solidFill>
              </a:rPr>
              <a:t>Class 1 – Origins to 1900</a:t>
            </a:r>
          </a:p>
          <a:p>
            <a:pPr marL="571500" indent="-571500" algn="l">
              <a:buFont typeface="Arial" panose="020B0604020202020204" pitchFamily="34" charset="0"/>
              <a:buChar char="•"/>
            </a:pPr>
            <a:r>
              <a:rPr lang="en-US" sz="4400" dirty="0" smtClean="0">
                <a:solidFill>
                  <a:schemeClr val="tx1"/>
                </a:solidFill>
              </a:rPr>
              <a:t>Class 2 – 1900-1945</a:t>
            </a:r>
          </a:p>
          <a:p>
            <a:pPr marL="571500" indent="-571500" algn="l">
              <a:buFont typeface="Arial" panose="020B0604020202020204" pitchFamily="34" charset="0"/>
              <a:buChar char="•"/>
            </a:pPr>
            <a:r>
              <a:rPr lang="en-US" sz="4400" dirty="0" smtClean="0">
                <a:solidFill>
                  <a:schemeClr val="tx1"/>
                </a:solidFill>
              </a:rPr>
              <a:t>Class 3 – Public Sector Unions</a:t>
            </a:r>
          </a:p>
          <a:p>
            <a:pPr marL="571500" indent="-571500" algn="l">
              <a:buFont typeface="Arial" panose="020B0604020202020204" pitchFamily="34" charset="0"/>
              <a:buChar char="•"/>
            </a:pPr>
            <a:r>
              <a:rPr lang="en-US" sz="4400" dirty="0" smtClean="0">
                <a:solidFill>
                  <a:schemeClr val="tx1"/>
                </a:solidFill>
              </a:rPr>
              <a:t>Class 4 – 1945 to the present </a:t>
            </a:r>
            <a:endParaRPr lang="en-US" sz="4400" dirty="0">
              <a:solidFill>
                <a:schemeClr val="tx1"/>
              </a:solidFill>
            </a:endParaRPr>
          </a:p>
        </p:txBody>
      </p:sp>
      <p:sp>
        <p:nvSpPr>
          <p:cNvPr id="5" name="Slide Number Placeholder 4"/>
          <p:cNvSpPr>
            <a:spLocks noGrp="1"/>
          </p:cNvSpPr>
          <p:nvPr>
            <p:ph type="sldNum" sz="quarter" idx="12"/>
          </p:nvPr>
        </p:nvSpPr>
        <p:spPr/>
        <p:txBody>
          <a:bodyPr/>
          <a:lstStyle/>
          <a:p>
            <a:fld id="{F68754E9-9C4B-422C-AC90-F1C61A9AE5BB}" type="slidenum">
              <a:rPr lang="en-US" smtClean="0"/>
              <a:t>8</a:t>
            </a:fld>
            <a:endParaRPr lang="en-US" dirty="0"/>
          </a:p>
        </p:txBody>
      </p:sp>
    </p:spTree>
    <p:extLst>
      <p:ext uri="{BB962C8B-B14F-4D97-AF65-F5344CB8AC3E}">
        <p14:creationId xmlns:p14="http://schemas.microsoft.com/office/powerpoint/2010/main" val="256023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a:bodyPr>
          <a:lstStyle/>
          <a:p>
            <a:r>
              <a:rPr lang="en-US" dirty="0" smtClean="0"/>
              <a:t>On a personal note </a:t>
            </a:r>
            <a:endParaRPr lang="en-US" dirty="0"/>
          </a:p>
        </p:txBody>
      </p:sp>
      <p:sp>
        <p:nvSpPr>
          <p:cNvPr id="3" name="Subtitle 2"/>
          <p:cNvSpPr>
            <a:spLocks noGrp="1"/>
          </p:cNvSpPr>
          <p:nvPr>
            <p:ph type="subTitle" idx="1"/>
          </p:nvPr>
        </p:nvSpPr>
        <p:spPr>
          <a:xfrm>
            <a:off x="1295400" y="1905000"/>
            <a:ext cx="6477000" cy="4267200"/>
          </a:xfrm>
        </p:spPr>
        <p:txBody>
          <a:bodyPr>
            <a:normAutofit lnSpcReduction="10000"/>
          </a:bodyPr>
          <a:lstStyle/>
          <a:p>
            <a:pPr marL="571500" indent="-571500" algn="l">
              <a:buFont typeface="Arial" panose="020B0604020202020204" pitchFamily="34" charset="0"/>
              <a:buChar char="•"/>
            </a:pPr>
            <a:r>
              <a:rPr lang="en-US" sz="4400" dirty="0" smtClean="0">
                <a:solidFill>
                  <a:schemeClr val="tx1"/>
                </a:solidFill>
              </a:rPr>
              <a:t>My family have been union members for almost 100 years </a:t>
            </a:r>
          </a:p>
          <a:p>
            <a:pPr marL="571500" indent="-571500" algn="l">
              <a:buFont typeface="Wingdings" panose="05000000000000000000" pitchFamily="2" charset="2"/>
              <a:buChar char="Ø"/>
            </a:pPr>
            <a:r>
              <a:rPr lang="en-US" sz="4400" dirty="0" smtClean="0">
                <a:solidFill>
                  <a:schemeClr val="tx1"/>
                </a:solidFill>
              </a:rPr>
              <a:t>Grandfather – TWU</a:t>
            </a:r>
          </a:p>
          <a:p>
            <a:pPr marL="571500" indent="-571500" algn="l">
              <a:buFont typeface="Wingdings" panose="05000000000000000000" pitchFamily="2" charset="2"/>
              <a:buChar char="Ø"/>
            </a:pPr>
            <a:r>
              <a:rPr lang="en-US" sz="4400" dirty="0" smtClean="0">
                <a:solidFill>
                  <a:schemeClr val="tx1"/>
                </a:solidFill>
              </a:rPr>
              <a:t>Father – UFA/UFOA</a:t>
            </a:r>
          </a:p>
          <a:p>
            <a:pPr marL="571500" indent="-571500" algn="l">
              <a:buFont typeface="Wingdings" panose="05000000000000000000" pitchFamily="2" charset="2"/>
              <a:buChar char="Ø"/>
            </a:pPr>
            <a:r>
              <a:rPr lang="en-US" sz="4400" dirty="0" smtClean="0">
                <a:solidFill>
                  <a:schemeClr val="tx1"/>
                </a:solidFill>
              </a:rPr>
              <a:t>Me – AFGE/NEA</a:t>
            </a:r>
          </a:p>
        </p:txBody>
      </p:sp>
      <p:sp>
        <p:nvSpPr>
          <p:cNvPr id="5" name="Slide Number Placeholder 4"/>
          <p:cNvSpPr>
            <a:spLocks noGrp="1"/>
          </p:cNvSpPr>
          <p:nvPr>
            <p:ph type="sldNum" sz="quarter" idx="12"/>
          </p:nvPr>
        </p:nvSpPr>
        <p:spPr/>
        <p:txBody>
          <a:bodyPr/>
          <a:lstStyle/>
          <a:p>
            <a:fld id="{F68754E9-9C4B-422C-AC90-F1C61A9AE5BB}" type="slidenum">
              <a:rPr lang="en-US" smtClean="0"/>
              <a:t>9</a:t>
            </a:fld>
            <a:endParaRPr lang="en-US" dirty="0"/>
          </a:p>
        </p:txBody>
      </p:sp>
    </p:spTree>
    <p:extLst>
      <p:ext uri="{BB962C8B-B14F-4D97-AF65-F5344CB8AC3E}">
        <p14:creationId xmlns:p14="http://schemas.microsoft.com/office/powerpoint/2010/main" val="3984139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23825</TotalTime>
  <Words>3768</Words>
  <Application>Microsoft Office PowerPoint</Application>
  <PresentationFormat>On-screen Show (4:3)</PresentationFormat>
  <Paragraphs>377</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The History of Unions in the US Class 1: Origins</vt:lpstr>
      <vt:lpstr>Overture </vt:lpstr>
      <vt:lpstr>What is a union?</vt:lpstr>
      <vt:lpstr>What is a union?</vt:lpstr>
      <vt:lpstr>Terms </vt:lpstr>
      <vt:lpstr>So How about </vt:lpstr>
      <vt:lpstr>Or </vt:lpstr>
      <vt:lpstr>Classes </vt:lpstr>
      <vt:lpstr>On a personal note </vt:lpstr>
      <vt:lpstr>On a personal note </vt:lpstr>
      <vt:lpstr>Best Single Volume </vt:lpstr>
      <vt:lpstr>Early American Industry  </vt:lpstr>
      <vt:lpstr>Industrial Revolution </vt:lpstr>
      <vt:lpstr>Lowell</vt:lpstr>
      <vt:lpstr>Sarah Bagley </vt:lpstr>
      <vt:lpstr>Sarah Bagley </vt:lpstr>
      <vt:lpstr>Sarah Bagley </vt:lpstr>
      <vt:lpstr>Sarah Bagley </vt:lpstr>
      <vt:lpstr>Sarah Bagley </vt:lpstr>
      <vt:lpstr>Legal Basis of Unions </vt:lpstr>
      <vt:lpstr>Commonwealth v. Hunt – Facts </vt:lpstr>
      <vt:lpstr>Commonwealth v. Hunt – Facts </vt:lpstr>
      <vt:lpstr>Commonwealth v. Hunt –  Trial Court  </vt:lpstr>
      <vt:lpstr>Commonwealth v. Hunt –  Trial Court  </vt:lpstr>
      <vt:lpstr>Commonwealth v. Hunt –  Supreme Court </vt:lpstr>
      <vt:lpstr>Commonwealth v. Hunt –  Supreme Court </vt:lpstr>
      <vt:lpstr>Commonwealth v. Hunt –  Supreme Court </vt:lpstr>
      <vt:lpstr>Commonwealth v. Hunt –  Significance </vt:lpstr>
      <vt:lpstr>Civil War and Industrialization </vt:lpstr>
      <vt:lpstr>Lincoln and Lynn </vt:lpstr>
      <vt:lpstr>Civil War and Industrialization </vt:lpstr>
      <vt:lpstr>National Labor Union</vt:lpstr>
      <vt:lpstr>William Sylvis (1828-1869)</vt:lpstr>
      <vt:lpstr>National Labor Union</vt:lpstr>
      <vt:lpstr>National Labor Union</vt:lpstr>
      <vt:lpstr>Coal Mines </vt:lpstr>
      <vt:lpstr>John Siney and the WBA </vt:lpstr>
      <vt:lpstr>Molly Maguires </vt:lpstr>
      <vt:lpstr>Molly Maguires </vt:lpstr>
      <vt:lpstr>Molly Maguires </vt:lpstr>
      <vt:lpstr>Franklin Gowen and the Coal Operators </vt:lpstr>
      <vt:lpstr>Franklin Gowen and the Coal Operators </vt:lpstr>
      <vt:lpstr>Legacy </vt:lpstr>
      <vt:lpstr>Strike of 1877 </vt:lpstr>
      <vt:lpstr>Strike of 1877 </vt:lpstr>
      <vt:lpstr>Strike of 1877 </vt:lpstr>
      <vt:lpstr>Strike of 1877 </vt:lpstr>
      <vt:lpstr>Strike of 1877 - Aftermath</vt:lpstr>
      <vt:lpstr>Strike of 1877 - Aftermath</vt:lpstr>
      <vt:lpstr>Knights of Labor </vt:lpstr>
      <vt:lpstr>Knights of Labor </vt:lpstr>
      <vt:lpstr>Knights of Labor </vt:lpstr>
      <vt:lpstr>Knights of Labor </vt:lpstr>
      <vt:lpstr>Knights of Labor – Decline </vt:lpstr>
      <vt:lpstr>Samuel Gompers and the AFL</vt:lpstr>
      <vt:lpstr>Gompers and the AFL </vt:lpstr>
      <vt:lpstr>Gompers and the AFL </vt:lpstr>
      <vt:lpstr>Gompers and the AFL </vt:lpstr>
      <vt:lpstr>Haymarket </vt:lpstr>
      <vt:lpstr>Haymarket </vt:lpstr>
      <vt:lpstr>Haymarket </vt:lpstr>
      <vt:lpstr>Haymarket </vt:lpstr>
      <vt:lpstr>Haymarket </vt:lpstr>
      <vt:lpstr>Haymarket Aftermath</vt:lpstr>
      <vt:lpstr>Haymarket Pardons</vt:lpstr>
      <vt:lpstr>Haymarket Legacy </vt:lpstr>
      <vt:lpstr>Haymarket Legacy </vt:lpstr>
      <vt:lpstr>Eugene Debs and the Pullman Strike</vt:lpstr>
      <vt:lpstr>The Pullman Company </vt:lpstr>
      <vt:lpstr>The Pullman Strike </vt:lpstr>
      <vt:lpstr>The Pullman Strike </vt:lpstr>
      <vt:lpstr>The Pullman Strike </vt:lpstr>
      <vt:lpstr>The Pullman Strike – Aftermath  </vt:lpstr>
      <vt:lpstr>The Pullman Strike – Aftermath  </vt:lpstr>
      <vt:lpstr>Final Aftermath  </vt:lpstr>
      <vt:lpstr>Socialism and the lack of a Labor Party </vt:lpstr>
      <vt:lpstr>Alternates to a workers party </vt:lpstr>
      <vt:lpstr>Next week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Unions in the US Class 1: Origins</dc:title>
  <dc:creator>Jim</dc:creator>
  <cp:lastModifiedBy>Jim</cp:lastModifiedBy>
  <cp:revision>67</cp:revision>
  <dcterms:created xsi:type="dcterms:W3CDTF">2016-07-19T14:48:33Z</dcterms:created>
  <dcterms:modified xsi:type="dcterms:W3CDTF">2018-04-14T09:29:34Z</dcterms:modified>
</cp:coreProperties>
</file>