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7"/>
  </p:notesMasterIdLst>
  <p:handoutMasterIdLst>
    <p:handoutMasterId r:id="rId8"/>
  </p:handoutMasterIdLst>
  <p:sldIdLst>
    <p:sldId id="258" r:id="rId2"/>
    <p:sldId id="259" r:id="rId3"/>
    <p:sldId id="262"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486" y="-462"/>
      </p:cViewPr>
      <p:guideLst>
        <p:guide orient="horz" pos="2160"/>
        <p:guide pos="2880"/>
      </p:guideLst>
    </p:cSldViewPr>
  </p:slideViewPr>
  <p:notesTextViewPr>
    <p:cViewPr>
      <p:scale>
        <a:sx n="1" d="1"/>
        <a:sy n="1" d="1"/>
      </p:scale>
      <p:origin x="0" y="0"/>
    </p:cViewPr>
  </p:notesTextViewPr>
  <p:notesViewPr>
    <p:cSldViewPr>
      <p:cViewPr varScale="1">
        <p:scale>
          <a:sx n="44" d="100"/>
          <a:sy n="44" d="100"/>
        </p:scale>
        <p:origin x="-225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B6BCBE-7A02-4470-9A83-FA5AD6646735}" type="datetimeFigureOut">
              <a:rPr lang="en-US" smtClean="0"/>
              <a:t>10/16/2014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9E7A16-795A-4419-83A0-7CC67353D06B}" type="slidenum">
              <a:rPr lang="en-US" smtClean="0"/>
              <a:t>‹#›</a:t>
            </a:fld>
            <a:endParaRPr lang="en-US"/>
          </a:p>
        </p:txBody>
      </p:sp>
    </p:spTree>
    <p:extLst>
      <p:ext uri="{BB962C8B-B14F-4D97-AF65-F5344CB8AC3E}">
        <p14:creationId xmlns:p14="http://schemas.microsoft.com/office/powerpoint/2010/main" val="30127627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12C763-D69F-4488-8BD8-CDB480A6D1DB}" type="datetimeFigureOut">
              <a:rPr lang="en-US" smtClean="0"/>
              <a:t>10/16/2014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25E0C-CFA6-426D-92FF-598643EC1416}" type="slidenum">
              <a:rPr lang="en-US" smtClean="0"/>
              <a:t>‹#›</a:t>
            </a:fld>
            <a:endParaRPr lang="en-US"/>
          </a:p>
        </p:txBody>
      </p:sp>
    </p:spTree>
    <p:extLst>
      <p:ext uri="{BB962C8B-B14F-4D97-AF65-F5344CB8AC3E}">
        <p14:creationId xmlns:p14="http://schemas.microsoft.com/office/powerpoint/2010/main" val="224899497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F90A6FA-7DDE-4B60-B102-88F5125B090B}" type="datetime1">
              <a:rPr lang="en-US" smtClean="0"/>
              <a:t>10/16/2014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FAF2239-5F50-43A9-BFD4-557AA5E8987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78E540-674E-439B-9220-31D17FA1ED8E}" type="datetime1">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AF2239-5F50-43A9-BFD4-557AA5E8987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1FB152-2515-4CFD-9879-B76A7CACBD1B}" type="datetime1">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AF2239-5F50-43A9-BFD4-557AA5E8987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7834A3-60CC-4D5A-8919-74FF5D3DE513}" type="datetime1">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AF2239-5F50-43A9-BFD4-557AA5E8987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327944-C4B7-4945-822E-776CB26CC6BE}" type="datetime1">
              <a:rPr lang="en-US" smtClean="0"/>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AF2239-5F50-43A9-BFD4-557AA5E8987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F2CEB4-5807-4B41-8AF3-BB953FB56AAB}" type="datetime1">
              <a:rPr lang="en-US" smtClean="0"/>
              <a:t>10/16/2014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AF2239-5F50-43A9-BFD4-557AA5E898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42E9CDA-AC07-4DEE-813D-D1B637E02395}" type="datetime1">
              <a:rPr lang="en-US" smtClean="0"/>
              <a:t>10/16/2014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AF2239-5F50-43A9-BFD4-557AA5E8987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8A6178-6C19-4BDA-AB29-7D2F5CDEB1EA}" type="datetime1">
              <a:rPr lang="en-US" smtClean="0"/>
              <a:t>10/16/2014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FAF2239-5F50-43A9-BFD4-557AA5E898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F52CE34-F955-4730-B4BB-33091D21C49F}" type="datetime1">
              <a:rPr lang="en-US" smtClean="0"/>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AF2239-5F50-43A9-BFD4-557AA5E898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FC2874B-E82F-4CC6-9FC6-62E3134001B0}" type="datetime1">
              <a:rPr lang="en-US" smtClean="0"/>
              <a:t>10/16/2014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FAF2239-5F50-43A9-BFD4-557AA5E8987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AB85D02-C575-4C3B-B088-ABE887D01AF1}" type="datetime1">
              <a:rPr lang="en-US" smtClean="0"/>
              <a:t>10/16/2014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r>
              <a:rPr lang="en-US" dirty="0" smtClean="0"/>
              <a:t>Slide &lt;#&gt; of 2</a:t>
            </a:r>
          </a:p>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admissions.gmu.ed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collegeapps.about.com/od/standardizedtests/a/optionalscores.ht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registrar.gmu.edu/wp-content/uploads/SCTW.pdf" TargetMode="External"/><Relationship Id="rId2" Type="http://schemas.openxmlformats.org/officeDocument/2006/relationships/hyperlink" Target="https://patriotweb.gmu.edu/" TargetMode="External"/><Relationship Id="rId1" Type="http://schemas.openxmlformats.org/officeDocument/2006/relationships/slideLayout" Target="../slideLayouts/slideLayout7.xml"/><Relationship Id="rId5" Type="http://schemas.openxmlformats.org/officeDocument/2006/relationships/hyperlink" Target="mailto:parking@gmu.edu" TargetMode="External"/><Relationship Id="rId4" Type="http://schemas.openxmlformats.org/officeDocument/2006/relationships/hyperlink" Target="http://studentaccounts.gmu.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admissions.gmu.edu/" TargetMode="External"/><Relationship Id="rId2" Type="http://schemas.openxmlformats.org/officeDocument/2006/relationships/hyperlink" Target="https://registrar.gmu.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Content Placeholder 4"/>
          <p:cNvSpPr txBox="1">
            <a:spLocks/>
          </p:cNvSpPr>
          <p:nvPr/>
        </p:nvSpPr>
        <p:spPr>
          <a:xfrm>
            <a:off x="381000" y="1371600"/>
            <a:ext cx="8305799" cy="5333999"/>
          </a:xfrm>
          <a:prstGeom prst="rect">
            <a:avLst/>
          </a:prstGeom>
        </p:spPr>
        <p:txBody>
          <a:bodyPr>
            <a:noAutofit/>
          </a:bodyPr>
          <a:lstStyle>
            <a:lvl1pPr marL="342900" indent="-342900" algn="l" rtl="0" eaLnBrk="1" fontAlgn="base" hangingPunct="1">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pPr marL="0" indent="0">
              <a:buNone/>
            </a:pPr>
            <a:endParaRPr lang="en-US" sz="1800" dirty="0">
              <a:effectLst/>
            </a:endParaRPr>
          </a:p>
        </p:txBody>
      </p:sp>
      <p:sp>
        <p:nvSpPr>
          <p:cNvPr id="2" name="Rectangle 1"/>
          <p:cNvSpPr/>
          <p:nvPr/>
        </p:nvSpPr>
        <p:spPr>
          <a:xfrm>
            <a:off x="381000" y="457200"/>
            <a:ext cx="8305801" cy="5847755"/>
          </a:xfrm>
          <a:prstGeom prst="rect">
            <a:avLst/>
          </a:prstGeom>
        </p:spPr>
        <p:txBody>
          <a:bodyPr wrap="square">
            <a:spAutoFit/>
          </a:bodyPr>
          <a:lstStyle/>
          <a:p>
            <a:pPr algn="ctr"/>
            <a:r>
              <a:rPr lang="en-US" sz="3200" b="1" u="sng" dirty="0" smtClean="0">
                <a:latin typeface="Times New Roman" panose="02020603050405020304" pitchFamily="18" charset="0"/>
                <a:cs typeface="Times New Roman" panose="02020603050405020304" pitchFamily="18" charset="0"/>
              </a:rPr>
              <a:t>Auditing a Course At George Mason</a:t>
            </a:r>
          </a:p>
          <a:p>
            <a:endParaRPr lang="en-US" sz="28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600" dirty="0" smtClean="0">
                <a:latin typeface="Times New Roman" panose="02020603050405020304" pitchFamily="18" charset="0"/>
                <a:cs typeface="Times New Roman" panose="02020603050405020304" pitchFamily="18" charset="0"/>
              </a:rPr>
              <a:t>Virginia </a:t>
            </a:r>
            <a:r>
              <a:rPr lang="en-US" sz="2600" dirty="0">
                <a:latin typeface="Times New Roman" panose="02020603050405020304" pitchFamily="18" charset="0"/>
                <a:cs typeface="Times New Roman" panose="02020603050405020304" pitchFamily="18" charset="0"/>
              </a:rPr>
              <a:t>residents </a:t>
            </a:r>
            <a:r>
              <a:rPr lang="en-US" sz="2600" dirty="0" smtClean="0">
                <a:latin typeface="Times New Roman" panose="02020603050405020304" pitchFamily="18" charset="0"/>
                <a:cs typeface="Times New Roman" panose="02020603050405020304" pitchFamily="18" charset="0"/>
              </a:rPr>
              <a:t>that </a:t>
            </a:r>
            <a:r>
              <a:rPr lang="en-US" sz="2600" dirty="0">
                <a:latin typeface="Times New Roman" panose="02020603050405020304" pitchFamily="18" charset="0"/>
                <a:cs typeface="Times New Roman" panose="02020603050405020304" pitchFamily="18" charset="0"/>
              </a:rPr>
              <a:t>are 60 years of age or older are entitled to enroll to audit (no academic credit received) up to three academic credit courses per semester and pay no tuition or fees, except fees established for the purpose of paying for course materials or laboratory fees</a:t>
            </a:r>
            <a:r>
              <a:rPr lang="en-US" sz="2600" dirty="0" smtClean="0">
                <a:latin typeface="Times New Roman" panose="02020603050405020304" pitchFamily="18" charset="0"/>
                <a:cs typeface="Times New Roman" panose="02020603050405020304" pitchFamily="18" charset="0"/>
              </a:rPr>
              <a:t>.</a:t>
            </a:r>
          </a:p>
          <a:p>
            <a:pPr marL="457200" indent="-457200">
              <a:buFont typeface="Wingdings" panose="05000000000000000000" pitchFamily="2" charset="2"/>
              <a:buChar char="Ø"/>
            </a:pPr>
            <a:endParaRPr lang="en-US" sz="26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600" dirty="0" smtClean="0">
                <a:latin typeface="Times New Roman" panose="02020603050405020304" pitchFamily="18" charset="0"/>
                <a:cs typeface="Times New Roman" panose="02020603050405020304" pitchFamily="18" charset="0"/>
              </a:rPr>
              <a:t>Eligible seniors must be legally domiciled in VA for one year. </a:t>
            </a:r>
          </a:p>
          <a:p>
            <a:pPr marL="457200" indent="-457200">
              <a:buFont typeface="Wingdings" panose="05000000000000000000" pitchFamily="2" charset="2"/>
              <a:buChar char="Ø"/>
            </a:pPr>
            <a:endParaRPr lang="en-US" sz="26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600" dirty="0" smtClean="0">
                <a:latin typeface="Times New Roman" panose="02020603050405020304" pitchFamily="18" charset="0"/>
                <a:cs typeface="Times New Roman" panose="02020603050405020304" pitchFamily="18" charset="0"/>
              </a:rPr>
              <a:t>Mason does not impose any income level restrictions to audit a course for free.</a:t>
            </a:r>
            <a:endParaRPr lang="en-US" sz="26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6316338"/>
      </p:ext>
    </p:extLst>
  </p:cSld>
  <p:clrMapOvr>
    <a:masterClrMapping/>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FAF2239-5F50-43A9-BFD4-557AA5E8987E}" type="slidenum">
              <a:rPr lang="en-US" smtClean="0"/>
              <a:pPr/>
              <a:t>1</a:t>
            </a:fld>
            <a:endParaRPr lang="en-US"/>
          </a:p>
        </p:txBody>
      </p:sp>
      <p:sp>
        <p:nvSpPr>
          <p:cNvPr id="10" name="Content Placeholder 4"/>
          <p:cNvSpPr txBox="1">
            <a:spLocks/>
          </p:cNvSpPr>
          <p:nvPr/>
        </p:nvSpPr>
        <p:spPr>
          <a:xfrm>
            <a:off x="381000" y="1371600"/>
            <a:ext cx="8305799" cy="5333999"/>
          </a:xfrm>
          <a:prstGeom prst="rect">
            <a:avLst/>
          </a:prstGeom>
        </p:spPr>
        <p:txBody>
          <a:bodyPr>
            <a:noAutofit/>
          </a:bodyPr>
          <a:lstStyle>
            <a:lvl1pPr marL="342900" indent="-342900" algn="l" rtl="0" eaLnBrk="1" fontAlgn="base" hangingPunct="1">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pPr marL="0" indent="0">
              <a:buClr>
                <a:srgbClr val="008000"/>
              </a:buClr>
              <a:buNone/>
            </a:pPr>
            <a:endParaRPr lang="en-US" sz="1800" dirty="0">
              <a:effectLst/>
            </a:endParaRPr>
          </a:p>
          <a:p>
            <a:pPr marL="0" indent="0">
              <a:buNone/>
            </a:pPr>
            <a:endParaRPr lang="en-US" sz="1800" dirty="0">
              <a:effectLst/>
            </a:endParaRPr>
          </a:p>
        </p:txBody>
      </p:sp>
      <p:sp>
        <p:nvSpPr>
          <p:cNvPr id="3" name="Rectangle 2"/>
          <p:cNvSpPr/>
          <p:nvPr/>
        </p:nvSpPr>
        <p:spPr>
          <a:xfrm>
            <a:off x="533400" y="228600"/>
            <a:ext cx="8229600" cy="6370975"/>
          </a:xfrm>
          <a:prstGeom prst="rect">
            <a:avLst/>
          </a:prstGeom>
        </p:spPr>
        <p:txBody>
          <a:bodyPr wrap="square">
            <a:spAutoFit/>
          </a:bodyPr>
          <a:lstStyle/>
          <a:p>
            <a:pPr algn="ctr"/>
            <a:r>
              <a:rPr lang="en-US" sz="2800" b="1" u="sng" dirty="0" smtClean="0">
                <a:latin typeface="Times New Roman" panose="02020603050405020304" pitchFamily="18" charset="0"/>
                <a:cs typeface="Times New Roman" panose="02020603050405020304" pitchFamily="18" charset="0"/>
              </a:rPr>
              <a:t>How to Apply </a:t>
            </a:r>
          </a:p>
          <a:p>
            <a:endParaRPr lang="en-US" sz="2000" b="1"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Fill out an admissions application to George Mason found on the Admissions website: </a:t>
            </a:r>
            <a:r>
              <a:rPr lang="en-US" sz="2000" dirty="0" smtClean="0">
                <a:latin typeface="Times New Roman" panose="02020603050405020304" pitchFamily="18" charset="0"/>
                <a:cs typeface="Times New Roman" panose="02020603050405020304" pitchFamily="18" charset="0"/>
                <a:hlinkClick r:id="rId2"/>
              </a:rPr>
              <a:t>http</a:t>
            </a:r>
            <a:r>
              <a:rPr lang="en-US" sz="2000" dirty="0">
                <a:latin typeface="Times New Roman" panose="02020603050405020304" pitchFamily="18" charset="0"/>
                <a:cs typeface="Times New Roman" panose="02020603050405020304" pitchFamily="18" charset="0"/>
                <a:hlinkClick r:id="rId2"/>
              </a:rPr>
              <a:t>://admissions.gmu.edu</a:t>
            </a:r>
            <a:r>
              <a:rPr lang="en-US" sz="2000" dirty="0" smtClean="0">
                <a:latin typeface="Times New Roman" panose="02020603050405020304" pitchFamily="18" charset="0"/>
                <a:cs typeface="Times New Roman" panose="02020603050405020304" pitchFamily="18" charset="0"/>
                <a:hlinkClick r:id="rId2"/>
              </a:rPr>
              <a:t>/</a:t>
            </a:r>
            <a:r>
              <a:rPr lang="en-US" sz="2000" dirty="0" smtClean="0">
                <a:latin typeface="Times New Roman" panose="02020603050405020304" pitchFamily="18" charset="0"/>
                <a:cs typeface="Times New Roman" panose="02020603050405020304" pitchFamily="18" charset="0"/>
              </a:rPr>
              <a:t> or (703)-993-2400.  </a:t>
            </a:r>
          </a:p>
          <a:p>
            <a:pPr marL="457200" indent="-457200">
              <a:buFont typeface="+mj-lt"/>
              <a:buAutoNum type="arabicPeriod"/>
            </a:pPr>
            <a:endParaRPr lang="en-US" sz="20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Apply as a “non-degree” student and indicate your level of study – undergraduate or graduate </a:t>
            </a:r>
            <a:r>
              <a:rPr lang="en-US" sz="2000" dirty="0">
                <a:latin typeface="Times New Roman" panose="02020603050405020304" pitchFamily="18" charset="0"/>
                <a:cs typeface="Times New Roman" panose="02020603050405020304" pitchFamily="18" charset="0"/>
              </a:rPr>
              <a:t>(if you already have a degree</a:t>
            </a:r>
            <a:r>
              <a:rPr lang="en-US" sz="2000" dirty="0" smtClean="0">
                <a:latin typeface="Times New Roman" panose="02020603050405020304" pitchFamily="18" charset="0"/>
                <a:cs typeface="Times New Roman" panose="02020603050405020304" pitchFamily="18" charset="0"/>
              </a:rPr>
              <a:t>).  </a:t>
            </a:r>
          </a:p>
          <a:p>
            <a:pPr marL="457200" indent="-457200">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Your application will considered like that of any other Mason student.  In other words, you will be accepted or denied admission based on Mason’s academic admissions standards.  </a:t>
            </a:r>
          </a:p>
          <a:p>
            <a:pPr marL="457200" indent="-457200">
              <a:buFont typeface="+mj-lt"/>
              <a:buAutoNum type="arabicPeriod"/>
            </a:pPr>
            <a:endParaRPr lang="en-US" sz="20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Be prepared to provide high school and, as appropriate, college transcripts.  </a:t>
            </a:r>
            <a:r>
              <a:rPr lang="en-US" sz="2000" dirty="0" smtClean="0">
                <a:latin typeface="Times New Roman" panose="02020603050405020304" pitchFamily="18" charset="0"/>
                <a:cs typeface="Times New Roman" panose="02020603050405020304" pitchFamily="18" charset="0"/>
              </a:rPr>
              <a:t>Best to have them in electronic form to expedite the process.</a:t>
            </a:r>
            <a:endParaRPr lang="en-US" sz="20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Mason will waive the application fee.</a:t>
            </a:r>
          </a:p>
          <a:p>
            <a:endParaRPr lang="en-US" sz="2000" dirty="0">
              <a:latin typeface="Times New Roman" panose="02020603050405020304" pitchFamily="18" charset="0"/>
              <a:cs typeface="Times New Roman" panose="02020603050405020304" pitchFamily="18" charset="0"/>
            </a:endParaRPr>
          </a:p>
          <a:p>
            <a:pPr algn="ctr"/>
            <a:r>
              <a:rPr lang="en-US" sz="2000" b="1" dirty="0" smtClean="0">
                <a:latin typeface="Times New Roman" panose="02020603050405020304" pitchFamily="18" charset="0"/>
                <a:cs typeface="Times New Roman" panose="02020603050405020304" pitchFamily="18" charset="0"/>
              </a:rPr>
              <a:t>** ACT EARLY ** </a:t>
            </a:r>
          </a:p>
          <a:p>
            <a:pPr algn="ctr"/>
            <a:r>
              <a:rPr lang="en-US" sz="2000" b="1" dirty="0" smtClean="0">
                <a:latin typeface="Times New Roman" panose="02020603050405020304" pitchFamily="18" charset="0"/>
                <a:cs typeface="Times New Roman" panose="02020603050405020304" pitchFamily="18" charset="0"/>
              </a:rPr>
              <a:t>This process may take several weeks, </a:t>
            </a:r>
          </a:p>
          <a:p>
            <a:pPr algn="ctr"/>
            <a:r>
              <a:rPr lang="en-US" sz="2000" b="1" dirty="0" smtClean="0">
                <a:latin typeface="Times New Roman" panose="02020603050405020304" pitchFamily="18" charset="0"/>
                <a:cs typeface="Times New Roman" panose="02020603050405020304" pitchFamily="18" charset="0"/>
              </a:rPr>
              <a:t>especially if you need to request transcripts. </a:t>
            </a:r>
            <a:endParaRPr lang="en-US" dirty="0"/>
          </a:p>
        </p:txBody>
      </p:sp>
    </p:spTree>
    <p:extLst>
      <p:ext uri="{BB962C8B-B14F-4D97-AF65-F5344CB8AC3E}">
        <p14:creationId xmlns:p14="http://schemas.microsoft.com/office/powerpoint/2010/main" val="424826441"/>
      </p:ext>
    </p:extLst>
  </p:cSld>
  <p:clrMapOvr>
    <a:masterClrMapping/>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FAF2239-5F50-43A9-BFD4-557AA5E8987E}" type="slidenum">
              <a:rPr lang="en-US" smtClean="0"/>
              <a:pPr/>
              <a:t>2</a:t>
            </a:fld>
            <a:endParaRPr lang="en-US"/>
          </a:p>
        </p:txBody>
      </p:sp>
      <p:sp>
        <p:nvSpPr>
          <p:cNvPr id="3" name="Rectangle 2"/>
          <p:cNvSpPr/>
          <p:nvPr/>
        </p:nvSpPr>
        <p:spPr>
          <a:xfrm>
            <a:off x="258288" y="685799"/>
            <a:ext cx="8610600" cy="5539978"/>
          </a:xfrm>
          <a:prstGeom prst="rect">
            <a:avLst/>
          </a:prstGeom>
        </p:spPr>
        <p:txBody>
          <a:bodyPr wrap="square">
            <a:spAutoFit/>
          </a:bodyPr>
          <a:lstStyle/>
          <a:p>
            <a:pPr algn="ctr"/>
            <a:r>
              <a:rPr lang="en-US" sz="2400" b="1" dirty="0" smtClean="0">
                <a:latin typeface="Times New Roman" panose="02020603050405020304" pitchFamily="18" charset="0"/>
                <a:cs typeface="Times New Roman" panose="02020603050405020304" pitchFamily="18" charset="0"/>
              </a:rPr>
              <a:t>For a general idea of George Mason’s Admission Standards, </a:t>
            </a:r>
          </a:p>
          <a:p>
            <a:pPr algn="ctr"/>
            <a:r>
              <a:rPr lang="en-US" sz="2400" b="1" dirty="0" smtClean="0">
                <a:latin typeface="Times New Roman" panose="02020603050405020304" pitchFamily="18" charset="0"/>
                <a:cs typeface="Times New Roman" panose="02020603050405020304" pitchFamily="18" charset="0"/>
              </a:rPr>
              <a:t>below is a blurb by </a:t>
            </a:r>
            <a:r>
              <a:rPr lang="en-US" sz="2400" b="1" dirty="0">
                <a:latin typeface="Times New Roman" panose="02020603050405020304" pitchFamily="18" charset="0"/>
                <a:cs typeface="Times New Roman" panose="02020603050405020304" pitchFamily="18" charset="0"/>
              </a:rPr>
              <a:t>Allen </a:t>
            </a:r>
            <a:r>
              <a:rPr lang="en-US" sz="2400" b="1" dirty="0" smtClean="0">
                <a:latin typeface="Times New Roman" panose="02020603050405020304" pitchFamily="18" charset="0"/>
                <a:cs typeface="Times New Roman" panose="02020603050405020304" pitchFamily="18" charset="0"/>
              </a:rPr>
              <a:t>Grove, College </a:t>
            </a:r>
            <a:r>
              <a:rPr lang="en-US" sz="2400" b="1" dirty="0">
                <a:latin typeface="Times New Roman" panose="02020603050405020304" pitchFamily="18" charset="0"/>
                <a:cs typeface="Times New Roman" panose="02020603050405020304" pitchFamily="18" charset="0"/>
              </a:rPr>
              <a:t>Admissions </a:t>
            </a:r>
            <a:r>
              <a:rPr lang="en-US" sz="2400" b="1" dirty="0" smtClean="0">
                <a:latin typeface="Times New Roman" panose="02020603050405020304" pitchFamily="18" charset="0"/>
                <a:cs typeface="Times New Roman" panose="02020603050405020304" pitchFamily="18" charset="0"/>
              </a:rPr>
              <a:t>Expert,  </a:t>
            </a:r>
          </a:p>
          <a:p>
            <a:pPr algn="ctr"/>
            <a:r>
              <a:rPr lang="en-US" sz="2400" b="1" dirty="0" smtClean="0">
                <a:latin typeface="Times New Roman" panose="02020603050405020304" pitchFamily="18" charset="0"/>
                <a:cs typeface="Times New Roman" panose="02020603050405020304" pitchFamily="18" charset="0"/>
              </a:rPr>
              <a:t>from the website “</a:t>
            </a:r>
            <a:r>
              <a:rPr lang="en-US" sz="2400" b="1" dirty="0" err="1" smtClean="0">
                <a:latin typeface="Times New Roman" panose="02020603050405020304" pitchFamily="18" charset="0"/>
                <a:cs typeface="Times New Roman" panose="02020603050405020304" pitchFamily="18" charset="0"/>
              </a:rPr>
              <a:t>About.Com</a:t>
            </a:r>
            <a:r>
              <a:rPr lang="en-US" sz="2400" b="1" dirty="0" smtClean="0">
                <a:latin typeface="Times New Roman" panose="02020603050405020304" pitchFamily="18" charset="0"/>
                <a:cs typeface="Times New Roman" panose="02020603050405020304" pitchFamily="18" charset="0"/>
              </a:rPr>
              <a:t>”</a:t>
            </a:r>
          </a:p>
          <a:p>
            <a:endParaRPr lang="en-US" dirty="0" smtClean="0">
              <a:latin typeface="Times New Roman" panose="02020603050405020304" pitchFamily="18" charset="0"/>
              <a:cs typeface="Times New Roman" panose="02020603050405020304" pitchFamily="18" charset="0"/>
            </a:endParaRPr>
          </a:p>
          <a:p>
            <a:r>
              <a:rPr lang="en-US" sz="2200" b="1" u="sng" dirty="0">
                <a:latin typeface="Times New Roman" panose="02020603050405020304" pitchFamily="18" charset="0"/>
                <a:cs typeface="Times New Roman" panose="02020603050405020304" pitchFamily="18" charset="0"/>
              </a:rPr>
              <a:t>Discussion of George Mason's Admissions Standards:</a:t>
            </a:r>
            <a:endParaRPr lang="en-US" sz="2200" u="sng" dirty="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Over </a:t>
            </a:r>
            <a:r>
              <a:rPr lang="en-US" sz="2200" dirty="0">
                <a:latin typeface="Times New Roman" panose="02020603050405020304" pitchFamily="18" charset="0"/>
                <a:cs typeface="Times New Roman" panose="02020603050405020304" pitchFamily="18" charset="0"/>
              </a:rPr>
              <a:t>a third of applicants to George Mason University don't get in. Successful applicants will need strong grades and, in many cases, solid standardized test scores. George Mason has </a:t>
            </a:r>
            <a:r>
              <a:rPr lang="en-US" sz="2200" dirty="0">
                <a:latin typeface="Times New Roman" panose="02020603050405020304" pitchFamily="18" charset="0"/>
                <a:cs typeface="Times New Roman" panose="02020603050405020304" pitchFamily="18" charset="0"/>
                <a:hlinkClick r:id="rId2"/>
              </a:rPr>
              <a:t>test-optional admissions</a:t>
            </a:r>
            <a:r>
              <a:rPr lang="en-US" sz="2200" dirty="0">
                <a:latin typeface="Times New Roman" panose="02020603050405020304" pitchFamily="18" charset="0"/>
                <a:cs typeface="Times New Roman" panose="02020603050405020304" pitchFamily="18" charset="0"/>
              </a:rPr>
              <a:t> for students with a GPA of 3.5 or higher and a class rank in the top 20</a:t>
            </a:r>
            <a:r>
              <a:rPr lang="en-US" sz="2200" dirty="0" smtClean="0">
                <a:latin typeface="Times New Roman" panose="02020603050405020304" pitchFamily="18" charset="0"/>
                <a:cs typeface="Times New Roman" panose="02020603050405020304" pitchFamily="18" charset="0"/>
              </a:rPr>
              <a:t>%....You </a:t>
            </a:r>
            <a:r>
              <a:rPr lang="en-US" sz="2200" dirty="0">
                <a:latin typeface="Times New Roman" panose="02020603050405020304" pitchFamily="18" charset="0"/>
                <a:cs typeface="Times New Roman" panose="02020603050405020304" pitchFamily="18" charset="0"/>
              </a:rPr>
              <a:t>can see a pretty clear division at a 3.0 GPA - very few students with a lower average were admitted. On the test front, most George Mason students scored 1500 or higher on the SAT or 21 or higher on the ACT. Higher test scores and grades obviously improve your chances of getting an acceptance letter, and almost no students with "A" averages and decent SAT scores were rejected.</a:t>
            </a:r>
          </a:p>
        </p:txBody>
      </p:sp>
    </p:spTree>
    <p:extLst>
      <p:ext uri="{BB962C8B-B14F-4D97-AF65-F5344CB8AC3E}">
        <p14:creationId xmlns:p14="http://schemas.microsoft.com/office/powerpoint/2010/main" val="3233582151"/>
      </p:ext>
    </p:extLst>
  </p:cSld>
  <p:clrMapOvr>
    <a:masterClrMapping/>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FAF2239-5F50-43A9-BFD4-557AA5E8987E}" type="slidenum">
              <a:rPr lang="en-US" smtClean="0"/>
              <a:pPr/>
              <a:t>3</a:t>
            </a:fld>
            <a:endParaRPr lang="en-US"/>
          </a:p>
        </p:txBody>
      </p:sp>
      <p:sp>
        <p:nvSpPr>
          <p:cNvPr id="3" name="Rectangle 2"/>
          <p:cNvSpPr/>
          <p:nvPr/>
        </p:nvSpPr>
        <p:spPr>
          <a:xfrm>
            <a:off x="304800" y="300842"/>
            <a:ext cx="8610599" cy="6340197"/>
          </a:xfrm>
          <a:prstGeom prst="rect">
            <a:avLst/>
          </a:prstGeom>
        </p:spPr>
        <p:txBody>
          <a:bodyPr wrap="square">
            <a:spAutoFit/>
          </a:bodyPr>
          <a:lstStyle/>
          <a:p>
            <a:pPr algn="ctr"/>
            <a:r>
              <a:rPr lang="en-US" sz="2800" b="1" dirty="0" smtClean="0">
                <a:latin typeface="Times New Roman" panose="02020603050405020304" pitchFamily="18" charset="0"/>
                <a:cs typeface="Times New Roman" panose="02020603050405020304" pitchFamily="18" charset="0"/>
              </a:rPr>
              <a:t>Once Admitted</a:t>
            </a:r>
          </a:p>
          <a:p>
            <a:endParaRPr lang="en-US"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Once </a:t>
            </a:r>
            <a:r>
              <a:rPr lang="en-US" sz="2000" dirty="0">
                <a:latin typeface="Times New Roman" panose="02020603050405020304" pitchFamily="18" charset="0"/>
                <a:cs typeface="Times New Roman" panose="02020603050405020304" pitchFamily="18" charset="0"/>
              </a:rPr>
              <a:t>admitted, </a:t>
            </a:r>
            <a:r>
              <a:rPr lang="en-US" sz="2000" dirty="0" smtClean="0">
                <a:latin typeface="Times New Roman" panose="02020603050405020304" pitchFamily="18" charset="0"/>
                <a:cs typeface="Times New Roman" panose="02020603050405020304" pitchFamily="18" charset="0"/>
              </a:rPr>
              <a:t>you </a:t>
            </a:r>
            <a:r>
              <a:rPr lang="en-US" sz="2000" dirty="0">
                <a:latin typeface="Times New Roman" panose="02020603050405020304" pitchFamily="18" charset="0"/>
                <a:cs typeface="Times New Roman" panose="02020603050405020304" pitchFamily="18" charset="0"/>
              </a:rPr>
              <a:t>can register </a:t>
            </a:r>
            <a:r>
              <a:rPr lang="en-US" sz="2000" dirty="0" smtClean="0">
                <a:latin typeface="Times New Roman" panose="02020603050405020304" pitchFamily="18" charset="0"/>
                <a:cs typeface="Times New Roman" panose="02020603050405020304" pitchFamily="18" charset="0"/>
              </a:rPr>
              <a:t>for courses via the </a:t>
            </a:r>
            <a:r>
              <a:rPr lang="en-US" sz="2000" dirty="0">
                <a:latin typeface="Times New Roman" panose="02020603050405020304" pitchFamily="18" charset="0"/>
                <a:cs typeface="Times New Roman" panose="02020603050405020304" pitchFamily="18" charset="0"/>
              </a:rPr>
              <a:t>Patriot </a:t>
            </a:r>
            <a:r>
              <a:rPr lang="en-US" sz="2000" dirty="0" smtClean="0">
                <a:latin typeface="Times New Roman" panose="02020603050405020304" pitchFamily="18" charset="0"/>
                <a:cs typeface="Times New Roman" panose="02020603050405020304" pitchFamily="18" charset="0"/>
              </a:rPr>
              <a:t>Web:  </a:t>
            </a:r>
            <a:r>
              <a:rPr lang="en-US" sz="2000" dirty="0" smtClean="0">
                <a:latin typeface="Times New Roman" panose="02020603050405020304" pitchFamily="18" charset="0"/>
                <a:cs typeface="Times New Roman" panose="02020603050405020304" pitchFamily="18" charset="0"/>
                <a:hlinkClick r:id="rId2"/>
              </a:rPr>
              <a:t>https</a:t>
            </a:r>
            <a:r>
              <a:rPr lang="en-US" sz="2000" dirty="0">
                <a:latin typeface="Times New Roman" panose="02020603050405020304" pitchFamily="18" charset="0"/>
                <a:cs typeface="Times New Roman" panose="02020603050405020304" pitchFamily="18" charset="0"/>
                <a:hlinkClick r:id="rId2"/>
              </a:rPr>
              <a:t>://</a:t>
            </a:r>
            <a:r>
              <a:rPr lang="en-US" sz="2000" dirty="0" smtClean="0">
                <a:latin typeface="Times New Roman" panose="02020603050405020304" pitchFamily="18" charset="0"/>
                <a:cs typeface="Times New Roman" panose="02020603050405020304" pitchFamily="18" charset="0"/>
                <a:hlinkClick r:id="rId2"/>
              </a:rPr>
              <a:t>patriotweb.gmu.edu</a:t>
            </a:r>
            <a:r>
              <a:rPr lang="en-US" sz="2000" dirty="0" smtClean="0">
                <a:latin typeface="Times New Roman" panose="02020603050405020304" pitchFamily="18" charset="0"/>
                <a:cs typeface="Times New Roman" panose="02020603050405020304" pitchFamily="18" charset="0"/>
                <a:hlinkClick r:id="rId2"/>
              </a:rPr>
              <a:t>/</a:t>
            </a:r>
            <a:endParaRPr lang="en-US" sz="20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Fill out the Senior Citizen Tuition Waiver </a:t>
            </a:r>
            <a:r>
              <a:rPr lang="en-US" sz="2000" dirty="0">
                <a:latin typeface="Times New Roman" panose="02020603050405020304" pitchFamily="18" charset="0"/>
                <a:cs typeface="Times New Roman" panose="02020603050405020304" pitchFamily="18" charset="0"/>
              </a:rPr>
              <a:t>Form (</a:t>
            </a:r>
            <a:r>
              <a:rPr lang="en-US" sz="2000" dirty="0">
                <a:latin typeface="Times New Roman" panose="02020603050405020304" pitchFamily="18" charset="0"/>
                <a:cs typeface="Times New Roman" panose="02020603050405020304" pitchFamily="18" charset="0"/>
                <a:hlinkClick r:id="rId3"/>
              </a:rPr>
              <a:t>http://</a:t>
            </a:r>
            <a:r>
              <a:rPr lang="en-US" sz="2000" dirty="0" smtClean="0">
                <a:latin typeface="Times New Roman" panose="02020603050405020304" pitchFamily="18" charset="0"/>
                <a:cs typeface="Times New Roman" panose="02020603050405020304" pitchFamily="18" charset="0"/>
                <a:hlinkClick r:id="rId3"/>
              </a:rPr>
              <a:t>registrar.gmu.edu/wp-content/uploads/SCTW.pdf</a:t>
            </a:r>
            <a:r>
              <a:rPr lang="en-US" sz="2000" dirty="0" smtClean="0">
                <a:latin typeface="Times New Roman" panose="02020603050405020304" pitchFamily="18" charset="0"/>
                <a:cs typeface="Times New Roman" panose="02020603050405020304" pitchFamily="18" charset="0"/>
              </a:rPr>
              <a:t>) and submit it to Office of the Registrar.  You only need to submit this form once if you audit courses over multiple semesters.  Make sure to contact the Registrar’s office each subsequent term you audit classes to remind them that you are a senior and </a:t>
            </a:r>
            <a:r>
              <a:rPr lang="en-US" sz="2000" dirty="0" smtClean="0">
                <a:latin typeface="Times New Roman" panose="02020603050405020304" pitchFamily="18" charset="0"/>
                <a:cs typeface="Times New Roman" panose="02020603050405020304" pitchFamily="18" charset="0"/>
              </a:rPr>
              <a:t>auditing the class/</a:t>
            </a:r>
            <a:r>
              <a:rPr lang="en-US" sz="2000" dirty="0" err="1" smtClean="0">
                <a:latin typeface="Times New Roman" panose="02020603050405020304" pitchFamily="18" charset="0"/>
                <a:cs typeface="Times New Roman" panose="02020603050405020304" pitchFamily="18" charset="0"/>
              </a:rPr>
              <a:t>es</a:t>
            </a:r>
            <a:r>
              <a:rPr lang="en-US" sz="2000" dirty="0" smtClean="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Once </a:t>
            </a:r>
            <a:r>
              <a:rPr lang="en-US" sz="2000" dirty="0" smtClean="0">
                <a:latin typeface="Times New Roman" panose="02020603050405020304" pitchFamily="18" charset="0"/>
                <a:cs typeface="Times New Roman" panose="02020603050405020304" pitchFamily="18" charset="0"/>
              </a:rPr>
              <a:t>registered, request </a:t>
            </a:r>
            <a:r>
              <a:rPr lang="en-US" sz="2000" dirty="0">
                <a:latin typeface="Times New Roman" panose="02020603050405020304" pitchFamily="18" charset="0"/>
                <a:cs typeface="Times New Roman" panose="02020603050405020304" pitchFamily="18" charset="0"/>
              </a:rPr>
              <a:t>a billing statement from the Student </a:t>
            </a:r>
            <a:r>
              <a:rPr lang="en-US" sz="2000" dirty="0" smtClean="0">
                <a:latin typeface="Times New Roman" panose="02020603050405020304" pitchFamily="18" charset="0"/>
                <a:cs typeface="Times New Roman" panose="02020603050405020304" pitchFamily="18" charset="0"/>
              </a:rPr>
              <a:t>Accounts Office:  </a:t>
            </a:r>
            <a:r>
              <a:rPr lang="en-US" sz="2000" dirty="0" smtClean="0">
                <a:latin typeface="Times New Roman" panose="02020603050405020304" pitchFamily="18" charset="0"/>
                <a:cs typeface="Times New Roman" panose="02020603050405020304" pitchFamily="18" charset="0"/>
                <a:hlinkClick r:id="rId4"/>
              </a:rPr>
              <a:t>http</a:t>
            </a:r>
            <a:r>
              <a:rPr lang="en-US" sz="2000" dirty="0">
                <a:latin typeface="Times New Roman" panose="02020603050405020304" pitchFamily="18" charset="0"/>
                <a:cs typeface="Times New Roman" panose="02020603050405020304" pitchFamily="18" charset="0"/>
                <a:hlinkClick r:id="rId4"/>
              </a:rPr>
              <a:t>://studentaccounts.gmu.edu</a:t>
            </a:r>
            <a:r>
              <a:rPr lang="en-US" sz="2000" dirty="0" smtClean="0">
                <a:latin typeface="Times New Roman" panose="02020603050405020304" pitchFamily="18" charset="0"/>
                <a:cs typeface="Times New Roman" panose="02020603050405020304" pitchFamily="18" charset="0"/>
                <a:hlinkClick r:id="rId4"/>
              </a:rPr>
              <a:t>/</a:t>
            </a:r>
            <a:r>
              <a:rPr lang="en-US" sz="2000" dirty="0" smtClean="0">
                <a:latin typeface="Times New Roman" panose="02020603050405020304" pitchFamily="18" charset="0"/>
                <a:cs typeface="Times New Roman" panose="02020603050405020304" pitchFamily="18" charset="0"/>
              </a:rPr>
              <a:t> or 703-993-2484.</a:t>
            </a:r>
          </a:p>
          <a:p>
            <a:pPr marL="457200" indent="-457200">
              <a:buFont typeface="+mj-lt"/>
              <a:buAutoNum type="arabicPeriod"/>
            </a:pPr>
            <a:endParaRPr lang="en-US" sz="20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B</a:t>
            </a:r>
            <a:r>
              <a:rPr lang="en-US" sz="2000" dirty="0" smtClean="0">
                <a:latin typeface="Times New Roman" panose="02020603050405020304" pitchFamily="18" charset="0"/>
                <a:cs typeface="Times New Roman" panose="02020603050405020304" pitchFamily="18" charset="0"/>
              </a:rPr>
              <a:t>ring your billing statement </a:t>
            </a:r>
            <a:r>
              <a:rPr lang="en-US" sz="2000" dirty="0">
                <a:latin typeface="Times New Roman" panose="02020603050405020304" pitchFamily="18" charset="0"/>
                <a:cs typeface="Times New Roman" panose="02020603050405020304" pitchFamily="18" charset="0"/>
              </a:rPr>
              <a:t>to a</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Parking Services </a:t>
            </a:r>
            <a:r>
              <a:rPr lang="en-US" sz="2000" dirty="0" smtClean="0">
                <a:latin typeface="Times New Roman" panose="02020603050405020304" pitchFamily="18" charset="0"/>
                <a:cs typeface="Times New Roman" panose="02020603050405020304" pitchFamily="18" charset="0"/>
              </a:rPr>
              <a:t>Office: </a:t>
            </a:r>
            <a:r>
              <a:rPr lang="en-US" sz="2000" dirty="0">
                <a:latin typeface="Times New Roman" panose="02020603050405020304" pitchFamily="18" charset="0"/>
                <a:cs typeface="Times New Roman" panose="02020603050405020304" pitchFamily="18" charset="0"/>
                <a:hlinkClick r:id="rId5"/>
              </a:rPr>
              <a:t>parking@gmu.edu </a:t>
            </a:r>
            <a:r>
              <a:rPr lang="en-US" sz="2000" dirty="0">
                <a:latin typeface="Times New Roman" panose="02020603050405020304" pitchFamily="18" charset="0"/>
                <a:cs typeface="Times New Roman" panose="02020603050405020304" pitchFamily="18" charset="0"/>
              </a:rPr>
              <a:t>or 703-993-2710. </a:t>
            </a:r>
            <a:r>
              <a:rPr lang="en-US" sz="2000" dirty="0" smtClean="0">
                <a:latin typeface="Times New Roman" panose="02020603050405020304" pitchFamily="18" charset="0"/>
                <a:cs typeface="Times New Roman" panose="02020603050405020304" pitchFamily="18" charset="0"/>
              </a:rPr>
              <a:t>  They will provide you with a free </a:t>
            </a:r>
            <a:r>
              <a:rPr lang="en-US" sz="2000" dirty="0">
                <a:latin typeface="Times New Roman" panose="02020603050405020304" pitchFamily="18" charset="0"/>
                <a:cs typeface="Times New Roman" panose="02020603050405020304" pitchFamily="18" charset="0"/>
              </a:rPr>
              <a:t>parking </a:t>
            </a:r>
            <a:r>
              <a:rPr lang="en-US" sz="2000" dirty="0" smtClean="0">
                <a:latin typeface="Times New Roman" panose="02020603050405020304" pitchFamily="18" charset="0"/>
                <a:cs typeface="Times New Roman" panose="02020603050405020304" pitchFamily="18" charset="0"/>
              </a:rPr>
              <a:t>pass.</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algn="ctr"/>
            <a:r>
              <a:rPr lang="en-US" sz="2000" b="1" dirty="0" smtClean="0">
                <a:latin typeface="Times New Roman" panose="02020603050405020304" pitchFamily="18" charset="0"/>
                <a:cs typeface="Times New Roman" panose="02020603050405020304" pitchFamily="18" charset="0"/>
              </a:rPr>
              <a:t>Admitted Seniors </a:t>
            </a:r>
            <a:r>
              <a:rPr lang="en-US" sz="2000" b="1" dirty="0">
                <a:latin typeface="Times New Roman" panose="02020603050405020304" pitchFamily="18" charset="0"/>
                <a:cs typeface="Times New Roman" panose="02020603050405020304" pitchFamily="18" charset="0"/>
              </a:rPr>
              <a:t>must </a:t>
            </a:r>
            <a:r>
              <a:rPr lang="en-US" sz="2000" b="1" dirty="0" smtClean="0">
                <a:latin typeface="Times New Roman" panose="02020603050405020304" pitchFamily="18" charset="0"/>
                <a:cs typeface="Times New Roman" panose="02020603050405020304" pitchFamily="18" charset="0"/>
              </a:rPr>
              <a:t>adhere </a:t>
            </a:r>
            <a:r>
              <a:rPr lang="en-US" sz="2000" b="1" dirty="0">
                <a:latin typeface="Times New Roman" panose="02020603050405020304" pitchFamily="18" charset="0"/>
                <a:cs typeface="Times New Roman" panose="02020603050405020304" pitchFamily="18" charset="0"/>
              </a:rPr>
              <a:t>to all registration policies </a:t>
            </a:r>
            <a:r>
              <a:rPr lang="en-US" sz="2000" b="1" dirty="0" smtClean="0">
                <a:latin typeface="Times New Roman" panose="02020603050405020304" pitchFamily="18" charset="0"/>
                <a:cs typeface="Times New Roman" panose="02020603050405020304" pitchFamily="18" charset="0"/>
              </a:rPr>
              <a:t>and </a:t>
            </a:r>
          </a:p>
          <a:p>
            <a:pPr algn="ctr"/>
            <a:r>
              <a:rPr lang="en-US" sz="2000" b="1" dirty="0" smtClean="0">
                <a:latin typeface="Times New Roman" panose="02020603050405020304" pitchFamily="18" charset="0"/>
                <a:cs typeface="Times New Roman" panose="02020603050405020304" pitchFamily="18" charset="0"/>
              </a:rPr>
              <a:t>must </a:t>
            </a:r>
            <a:r>
              <a:rPr lang="en-US" sz="2000" b="1" dirty="0">
                <a:latin typeface="Times New Roman" panose="02020603050405020304" pitchFamily="18" charset="0"/>
                <a:cs typeface="Times New Roman" panose="02020603050405020304" pitchFamily="18" charset="0"/>
              </a:rPr>
              <a:t>add and drop courses by the deadlines listed in the Academic </a:t>
            </a:r>
            <a:r>
              <a:rPr lang="en-US" sz="2000" b="1" dirty="0" smtClean="0">
                <a:latin typeface="Times New Roman" panose="02020603050405020304" pitchFamily="18" charset="0"/>
                <a:cs typeface="Times New Roman" panose="02020603050405020304" pitchFamily="18" charset="0"/>
              </a:rPr>
              <a:t>Calendar (https</a:t>
            </a:r>
            <a:r>
              <a:rPr lang="en-US" sz="2000" b="1" dirty="0">
                <a:latin typeface="Times New Roman" panose="02020603050405020304" pitchFamily="18" charset="0"/>
                <a:cs typeface="Times New Roman" panose="02020603050405020304" pitchFamily="18" charset="0"/>
              </a:rPr>
              <a:t>://registrar.gmu.edu/calendars</a:t>
            </a:r>
            <a:r>
              <a:rPr lang="en-US" sz="2000" b="1" dirty="0" smtClean="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0720477"/>
      </p:ext>
    </p:extLst>
  </p:cSld>
  <p:clrMapOvr>
    <a:masterClrMapping/>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FAF2239-5F50-43A9-BFD4-557AA5E8987E}" type="slidenum">
              <a:rPr lang="en-US" smtClean="0"/>
              <a:pPr/>
              <a:t>4</a:t>
            </a:fld>
            <a:endParaRPr lang="en-US"/>
          </a:p>
        </p:txBody>
      </p:sp>
      <p:sp>
        <p:nvSpPr>
          <p:cNvPr id="8" name="TextBox 7"/>
          <p:cNvSpPr txBox="1"/>
          <p:nvPr/>
        </p:nvSpPr>
        <p:spPr>
          <a:xfrm>
            <a:off x="609600" y="533400"/>
            <a:ext cx="7924800" cy="5816977"/>
          </a:xfrm>
          <a:prstGeom prst="rect">
            <a:avLst/>
          </a:prstGeom>
          <a:noFill/>
        </p:spPr>
        <p:txBody>
          <a:bodyPr wrap="square" rtlCol="0">
            <a:spAutoFit/>
          </a:bodyPr>
          <a:lstStyle/>
          <a:p>
            <a:pPr lvl="0" algn="ctr"/>
            <a:r>
              <a:rPr lang="en-US" sz="4800" b="1" dirty="0" smtClean="0">
                <a:latin typeface="Times New Roman" panose="02020603050405020304" pitchFamily="18" charset="0"/>
                <a:cs typeface="Times New Roman" panose="02020603050405020304" pitchFamily="18" charset="0"/>
              </a:rPr>
              <a:t>For More </a:t>
            </a:r>
            <a:r>
              <a:rPr lang="en-US" sz="4800" b="1" dirty="0" smtClean="0">
                <a:latin typeface="Times New Roman" panose="02020603050405020304" pitchFamily="18" charset="0"/>
                <a:cs typeface="Times New Roman" panose="02020603050405020304" pitchFamily="18" charset="0"/>
              </a:rPr>
              <a:t>Information or Questions</a:t>
            </a:r>
            <a:endParaRPr lang="en-US" sz="4800" b="1" dirty="0" smtClean="0">
              <a:latin typeface="Times New Roman" panose="02020603050405020304" pitchFamily="18" charset="0"/>
              <a:cs typeface="Times New Roman" panose="02020603050405020304" pitchFamily="18" charset="0"/>
            </a:endParaRPr>
          </a:p>
          <a:p>
            <a:pPr lvl="0"/>
            <a:endParaRPr lang="en-US" sz="2400" dirty="0">
              <a:latin typeface="Times New Roman" panose="02020603050405020304" pitchFamily="18" charset="0"/>
              <a:cs typeface="Times New Roman" panose="02020603050405020304" pitchFamily="18" charset="0"/>
            </a:endParaRPr>
          </a:p>
          <a:p>
            <a:pPr lvl="0" algn="ctr"/>
            <a:r>
              <a:rPr lang="en-US" sz="3600" b="1" dirty="0" smtClean="0">
                <a:latin typeface="Times New Roman" panose="02020603050405020304" pitchFamily="18" charset="0"/>
                <a:cs typeface="Times New Roman" panose="02020603050405020304" pitchFamily="18" charset="0"/>
              </a:rPr>
              <a:t>George </a:t>
            </a:r>
            <a:r>
              <a:rPr lang="en-US" sz="3600" b="1" dirty="0" smtClean="0">
                <a:latin typeface="Times New Roman" panose="02020603050405020304" pitchFamily="18" charset="0"/>
                <a:cs typeface="Times New Roman" panose="02020603050405020304" pitchFamily="18" charset="0"/>
              </a:rPr>
              <a:t>Mason </a:t>
            </a:r>
            <a:r>
              <a:rPr lang="en-US" sz="3600" b="1" dirty="0" smtClean="0">
                <a:latin typeface="Times New Roman" panose="02020603050405020304" pitchFamily="18" charset="0"/>
                <a:cs typeface="Times New Roman" panose="02020603050405020304" pitchFamily="18" charset="0"/>
              </a:rPr>
              <a:t>Office of the Registrar  </a:t>
            </a:r>
            <a:r>
              <a:rPr lang="en-US" sz="3600" dirty="0" smtClean="0">
                <a:latin typeface="Times New Roman" panose="02020603050405020304" pitchFamily="18" charset="0"/>
                <a:cs typeface="Times New Roman" panose="02020603050405020304" pitchFamily="18" charset="0"/>
              </a:rPr>
              <a:t>(703) 993-2441  </a:t>
            </a:r>
            <a:endParaRPr lang="en-US" sz="3600" dirty="0" smtClean="0">
              <a:latin typeface="Times New Roman" panose="02020603050405020304" pitchFamily="18" charset="0"/>
              <a:cs typeface="Times New Roman" panose="02020603050405020304" pitchFamily="18" charset="0"/>
            </a:endParaRPr>
          </a:p>
          <a:p>
            <a:pPr lvl="0" algn="ctr"/>
            <a:r>
              <a:rPr lang="en-US" sz="3600" dirty="0">
                <a:latin typeface="Times New Roman" panose="02020603050405020304" pitchFamily="18" charset="0"/>
                <a:cs typeface="Times New Roman" panose="02020603050405020304" pitchFamily="18" charset="0"/>
                <a:hlinkClick r:id="rId2"/>
              </a:rPr>
              <a:t>https://registrar.gmu.edu</a:t>
            </a:r>
            <a:r>
              <a:rPr lang="en-US" sz="3600" dirty="0" smtClean="0">
                <a:latin typeface="Times New Roman" panose="02020603050405020304" pitchFamily="18" charset="0"/>
                <a:cs typeface="Times New Roman" panose="02020603050405020304" pitchFamily="18" charset="0"/>
                <a:hlinkClick r:id="rId2"/>
              </a:rPr>
              <a:t>/</a:t>
            </a:r>
            <a:endParaRPr lang="en-US" sz="3600" dirty="0" smtClean="0">
              <a:latin typeface="Times New Roman" panose="02020603050405020304" pitchFamily="18" charset="0"/>
              <a:cs typeface="Times New Roman" panose="02020603050405020304" pitchFamily="18" charset="0"/>
            </a:endParaRPr>
          </a:p>
          <a:p>
            <a:pPr lvl="0" algn="ctr"/>
            <a:endParaRPr lang="en-US" sz="3600" dirty="0">
              <a:latin typeface="Times New Roman" panose="02020603050405020304" pitchFamily="18" charset="0"/>
              <a:cs typeface="Times New Roman" panose="02020603050405020304" pitchFamily="18" charset="0"/>
            </a:endParaRPr>
          </a:p>
          <a:p>
            <a:pPr lvl="0" algn="ctr"/>
            <a:r>
              <a:rPr lang="en-US" sz="3600" b="1" dirty="0" smtClean="0">
                <a:latin typeface="Times New Roman" panose="02020603050405020304" pitchFamily="18" charset="0"/>
                <a:cs typeface="Times New Roman" panose="02020603050405020304" pitchFamily="18" charset="0"/>
              </a:rPr>
              <a:t>George Mason Admissions Office</a:t>
            </a:r>
            <a:endParaRPr lang="en-US" sz="3600" b="1" dirty="0" smtClean="0">
              <a:latin typeface="Times New Roman" panose="02020603050405020304" pitchFamily="18" charset="0"/>
              <a:cs typeface="Times New Roman" panose="02020603050405020304" pitchFamily="18" charset="0"/>
            </a:endParaRPr>
          </a:p>
          <a:p>
            <a:pPr lvl="0" algn="ctr"/>
            <a:r>
              <a:rPr lang="en-US" sz="3600" dirty="0" smtClean="0">
                <a:latin typeface="Times New Roman" panose="02020603050405020304" pitchFamily="18" charset="0"/>
                <a:cs typeface="Times New Roman" panose="02020603050405020304" pitchFamily="18" charset="0"/>
              </a:rPr>
              <a:t>703-993-2400</a:t>
            </a:r>
          </a:p>
          <a:p>
            <a:pPr algn="ctr"/>
            <a:r>
              <a:rPr lang="en-US" sz="3600" dirty="0">
                <a:latin typeface="Times New Roman" panose="02020603050405020304" pitchFamily="18" charset="0"/>
                <a:cs typeface="Times New Roman" panose="02020603050405020304" pitchFamily="18" charset="0"/>
                <a:hlinkClick r:id="rId3"/>
              </a:rPr>
              <a:t>http://admissions.gmu.edu</a:t>
            </a:r>
            <a:r>
              <a:rPr lang="en-US" sz="3600" dirty="0" smtClean="0">
                <a:latin typeface="Times New Roman" panose="02020603050405020304" pitchFamily="18" charset="0"/>
                <a:cs typeface="Times New Roman" panose="02020603050405020304" pitchFamily="18" charset="0"/>
                <a:hlinkClick r:id="rId3"/>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475875"/>
      </p:ext>
    </p:extLst>
  </p:cSld>
  <p:clrMapOvr>
    <a:masterClrMapping/>
  </p:clrMapOvr>
  <mc:AlternateContent xmlns:mc="http://schemas.openxmlformats.org/markup-compatibility/2006" xmlns:p14="http://schemas.microsoft.com/office/powerpoint/2010/main">
    <mc:Choice Requires="p14">
      <p:transition spd="slow" p14:dur="2000" advTm="23000">
        <p:fade/>
      </p:transition>
    </mc:Choice>
    <mc:Fallback xmlns="">
      <p:transition spd="slow" advTm="23000">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GMU">
      <a:dk1>
        <a:sysClr val="windowText" lastClr="000000"/>
      </a:dk1>
      <a:lt1>
        <a:sysClr val="window" lastClr="FFFFFF"/>
      </a:lt1>
      <a:dk2>
        <a:srgbClr val="464646"/>
      </a:dk2>
      <a:lt2>
        <a:srgbClr val="DEF5FA"/>
      </a:lt2>
      <a:accent1>
        <a:srgbClr val="1E6238"/>
      </a:accent1>
      <a:accent2>
        <a:srgbClr val="E2A82B"/>
      </a:accent2>
      <a:accent3>
        <a:srgbClr val="FFFFFF"/>
      </a:accent3>
      <a:accent4>
        <a:srgbClr val="E2A82B"/>
      </a:accent4>
      <a:accent5>
        <a:srgbClr val="1E623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1469</TotalTime>
  <Words>543</Words>
  <Application>Microsoft Office PowerPoint</Application>
  <PresentationFormat>On-screen Show (4:3)</PresentationFormat>
  <Paragraphs>52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Announcements for April 29th – May 2nd</dc:title>
  <dc:creator>Clement</dc:creator>
  <cp:lastModifiedBy>aclark</cp:lastModifiedBy>
  <cp:revision>113</cp:revision>
  <dcterms:created xsi:type="dcterms:W3CDTF">2013-04-25T21:47:26Z</dcterms:created>
  <dcterms:modified xsi:type="dcterms:W3CDTF">2014-10-16T15:19:34Z</dcterms:modified>
</cp:coreProperties>
</file>