
<file path=[Content_Types].xml><?xml version="1.0" encoding="utf-8"?>
<Types xmlns="http://schemas.openxmlformats.org/package/2006/content-types">
  <Default Extension="gif" ContentType="image/gif"/>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28" r:id="rId1"/>
  </p:sldMasterIdLst>
  <p:notesMasterIdLst>
    <p:notesMasterId r:id="rId64"/>
  </p:notesMasterIdLst>
  <p:sldIdLst>
    <p:sldId id="256" r:id="rId2"/>
    <p:sldId id="258" r:id="rId3"/>
    <p:sldId id="259" r:id="rId4"/>
    <p:sldId id="265" r:id="rId5"/>
    <p:sldId id="260" r:id="rId6"/>
    <p:sldId id="261" r:id="rId7"/>
    <p:sldId id="262" r:id="rId8"/>
    <p:sldId id="266" r:id="rId9"/>
    <p:sldId id="267" r:id="rId10"/>
    <p:sldId id="268" r:id="rId11"/>
    <p:sldId id="269" r:id="rId12"/>
    <p:sldId id="270" r:id="rId13"/>
    <p:sldId id="271" r:id="rId14"/>
    <p:sldId id="272" r:id="rId15"/>
    <p:sldId id="317" r:id="rId16"/>
    <p:sldId id="318" r:id="rId17"/>
    <p:sldId id="319" r:id="rId18"/>
    <p:sldId id="320" r:id="rId19"/>
    <p:sldId id="321" r:id="rId20"/>
    <p:sldId id="257" r:id="rId21"/>
    <p:sldId id="264" r:id="rId22"/>
    <p:sldId id="276" r:id="rId23"/>
    <p:sldId id="273" r:id="rId24"/>
    <p:sldId id="274" r:id="rId25"/>
    <p:sldId id="275" r:id="rId26"/>
    <p:sldId id="286" r:id="rId27"/>
    <p:sldId id="278" r:id="rId28"/>
    <p:sldId id="279" r:id="rId29"/>
    <p:sldId id="287" r:id="rId30"/>
    <p:sldId id="281" r:id="rId31"/>
    <p:sldId id="282" r:id="rId32"/>
    <p:sldId id="283" r:id="rId33"/>
    <p:sldId id="288" r:id="rId34"/>
    <p:sldId id="285" r:id="rId35"/>
    <p:sldId id="291" r:id="rId36"/>
    <p:sldId id="292" r:id="rId37"/>
    <p:sldId id="284" r:id="rId38"/>
    <p:sldId id="290" r:id="rId39"/>
    <p:sldId id="293" r:id="rId40"/>
    <p:sldId id="323" r:id="rId41"/>
    <p:sldId id="294" r:id="rId42"/>
    <p:sldId id="289" r:id="rId43"/>
    <p:sldId id="295" r:id="rId44"/>
    <p:sldId id="304" r:id="rId45"/>
    <p:sldId id="305" r:id="rId46"/>
    <p:sldId id="306" r:id="rId47"/>
    <p:sldId id="296" r:id="rId48"/>
    <p:sldId id="307" r:id="rId49"/>
    <p:sldId id="308" r:id="rId50"/>
    <p:sldId id="309" r:id="rId51"/>
    <p:sldId id="297" r:id="rId52"/>
    <p:sldId id="312" r:id="rId53"/>
    <p:sldId id="313" r:id="rId54"/>
    <p:sldId id="314" r:id="rId55"/>
    <p:sldId id="299" r:id="rId56"/>
    <p:sldId id="298" r:id="rId57"/>
    <p:sldId id="300" r:id="rId58"/>
    <p:sldId id="315" r:id="rId59"/>
    <p:sldId id="301" r:id="rId60"/>
    <p:sldId id="302" r:id="rId61"/>
    <p:sldId id="303" r:id="rId62"/>
    <p:sldId id="322"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418" autoAdjust="0"/>
    <p:restoredTop sz="80208" autoAdjust="0"/>
  </p:normalViewPr>
  <p:slideViewPr>
    <p:cSldViewPr snapToObjects="1">
      <p:cViewPr varScale="1">
        <p:scale>
          <a:sx n="117" d="100"/>
          <a:sy n="117" d="100"/>
        </p:scale>
        <p:origin x="-1976" y="-120"/>
      </p:cViewPr>
      <p:guideLst>
        <p:guide orient="horz" pos="2160"/>
        <p:guide pos="2880"/>
      </p:guideLst>
    </p:cSldViewPr>
  </p:slideViewPr>
  <p:outlineViewPr>
    <p:cViewPr>
      <p:scale>
        <a:sx n="33" d="100"/>
        <a:sy n="33" d="100"/>
      </p:scale>
      <p:origin x="0" y="1571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B6015-6791-448D-B6C9-975447AB1594}" type="datetimeFigureOut">
              <a:rPr lang="en-US" smtClean="0"/>
              <a:pPr/>
              <a:t>10/2/12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FDF5-FF34-4FB3-829B-8A0EBECC037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DFFDF5-FF34-4FB3-829B-8A0EBECC0374}"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E1DD78F-EE55-3C47-8A30-0664AD052654}" type="datetimeFigureOut">
              <a:rPr lang="en-US" smtClean="0"/>
              <a:pPr/>
              <a:t>10/2/12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1DD78F-EE55-3C47-8A30-0664AD052654}" type="datetimeFigureOut">
              <a:rPr lang="en-US" smtClean="0"/>
              <a:pPr/>
              <a:t>10/2/12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214308-CABC-D442-B565-CCE2A3E145B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1DD78F-EE55-3C47-8A30-0664AD052654}" type="datetimeFigureOut">
              <a:rPr lang="en-US" smtClean="0"/>
              <a:pPr/>
              <a:t>10/2/12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214308-CABC-D442-B565-CCE2A3E145B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E1DD78F-EE55-3C47-8A30-0664AD052654}" type="datetimeFigureOut">
              <a:rPr lang="en-US" smtClean="0"/>
              <a:pPr/>
              <a:t>10/2/12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4F214308-CABC-D442-B565-CCE2A3E145B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637BB6B-EE1B-48FB-8575-0D55C373DE88}" type="datetimeFigureOut">
              <a:rPr lang="en-US" smtClean="0"/>
              <a:pPr/>
              <a:t>10/2/12</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2AA957AF-53C0-420B-9C2D-77DB1416566C}" type="slidenum">
              <a:rPr kumimoji="0" lang="en-US" smtClean="0"/>
              <a:pPr/>
              <a:t>‹#›</a:t>
            </a:fld>
            <a:endParaRPr kumimoji="0" lang="en-US"/>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E1DD78F-EE55-3C47-8A30-0664AD052654}" type="datetimeFigureOut">
              <a:rPr lang="en-US" smtClean="0"/>
              <a:pPr/>
              <a:t>10/2/12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F214308-CABC-D442-B565-CCE2A3E145B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E1DD78F-EE55-3C47-8A30-0664AD052654}" type="datetimeFigureOut">
              <a:rPr lang="en-US" smtClean="0"/>
              <a:pPr/>
              <a:t>10/2/12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4F214308-CABC-D442-B565-CCE2A3E145B1}"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E1DD78F-EE55-3C47-8A30-0664AD052654}" type="datetimeFigureOut">
              <a:rPr lang="en-US" smtClean="0"/>
              <a:pPr/>
              <a:t>10/2/12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214308-CABC-D442-B565-CCE2A3E145B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1DD78F-EE55-3C47-8A30-0664AD052654}" type="datetimeFigureOut">
              <a:rPr lang="en-US" smtClean="0"/>
              <a:pPr/>
              <a:t>10/2/12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214308-CABC-D442-B565-CCE2A3E145B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E1DD78F-EE55-3C47-8A30-0664AD052654}" type="datetimeFigureOut">
              <a:rPr lang="en-US" smtClean="0"/>
              <a:pPr/>
              <a:t>10/2/12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214308-CABC-D442-B565-CCE2A3E145B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E1DD78F-EE55-3C47-8A30-0664AD052654}" type="datetimeFigureOut">
              <a:rPr lang="en-US" smtClean="0"/>
              <a:pPr/>
              <a:t>10/2/12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4F214308-CABC-D442-B565-CCE2A3E145B1}"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duotone>
              <a:schemeClr val="bg2">
                <a:shade val="30000"/>
                <a:satMod val="455000"/>
              </a:schemeClr>
              <a:schemeClr val="bg2">
                <a:tint val="95000"/>
                <a:satMod val="120000"/>
              </a:schemeClr>
            </a:duotone>
            <a:lum bright="9000" contrast="4000"/>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E1DD78F-EE55-3C47-8A30-0664AD052654}" type="datetimeFigureOut">
              <a:rPr lang="en-US" smtClean="0"/>
              <a:pPr/>
              <a:t>10/2/12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F214308-CABC-D442-B565-CCE2A3E145B1}"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oleObject" Target="Macintosh%20HD:Users:bennettgold:Desktop:PIRATES:Piracy.doc!OLE_LINK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video" Target="file://localhost/Volumes/TRAVEL/Maritime%20Stuff/Lectures/04%20The%20Marine's%20Hymn.m4a" TargetMode="External"/><Relationship Id="rId2" Type="http://schemas.openxmlformats.org/officeDocument/2006/relationships/slideLayout" Target="../slideLayouts/slideLayout2.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video" Target="file://localhost/Users/bennettgold/Desktop/Maritime%20Stuff/Lectures/08%20Yo,%20Ho,%20Ho%20(And%20a%20Bottle%20of%20Rum).m4a" TargetMode="External"/><Relationship Id="rId2" Type="http://schemas.openxmlformats.org/officeDocument/2006/relationships/slideLayout" Target="../slideLayouts/slideLayout2.xml"/><Relationship Id="rId3"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1143001"/>
          </a:xfrm>
        </p:spPr>
        <p:txBody>
          <a:bodyPr>
            <a:normAutofit/>
          </a:bodyPr>
          <a:lstStyle/>
          <a:p>
            <a:r>
              <a:rPr lang="en-US" sz="6000" dirty="0" smtClean="0"/>
              <a:t>PIRATES</a:t>
            </a:r>
            <a:endParaRPr lang="en-US" sz="6000" dirty="0"/>
          </a:p>
        </p:txBody>
      </p:sp>
      <p:graphicFrame>
        <p:nvGraphicFramePr>
          <p:cNvPr id="13314" name="Object 2"/>
          <p:cNvGraphicFramePr>
            <a:graphicFrameLocks noChangeAspect="1"/>
          </p:cNvGraphicFramePr>
          <p:nvPr/>
        </p:nvGraphicFramePr>
        <p:xfrm>
          <a:off x="2155360" y="2286000"/>
          <a:ext cx="4702640" cy="2953259"/>
        </p:xfrm>
        <a:graphic>
          <a:graphicData uri="http://schemas.openxmlformats.org/presentationml/2006/ole">
            <p:oleObj spid="_x0000_s13314" name="Document" r:id="rId3" imgW="3174883" imgH="1993827" progId="Word.Document.12">
              <p:link updateAutomatic="1"/>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Isles and Piracy</a:t>
            </a:r>
            <a:endParaRPr lang="en-US" dirty="0"/>
          </a:p>
        </p:txBody>
      </p:sp>
      <p:sp>
        <p:nvSpPr>
          <p:cNvPr id="3" name="Content Placeholder 2"/>
          <p:cNvSpPr>
            <a:spLocks noGrp="1"/>
          </p:cNvSpPr>
          <p:nvPr>
            <p:ph idx="1"/>
          </p:nvPr>
        </p:nvSpPr>
        <p:spPr/>
        <p:txBody>
          <a:bodyPr>
            <a:normAutofit/>
          </a:bodyPr>
          <a:lstStyle/>
          <a:p>
            <a:pPr>
              <a:spcAft>
                <a:spcPts val="1200"/>
              </a:spcAft>
            </a:pPr>
            <a:r>
              <a:rPr lang="en-US" sz="2800" dirty="0" smtClean="0"/>
              <a:t>In 937, Irish pirates sided with the Scots, Vikings, </a:t>
            </a:r>
            <a:r>
              <a:rPr lang="en-US" sz="2800" dirty="0" err="1" smtClean="0"/>
              <a:t>Picts</a:t>
            </a:r>
            <a:r>
              <a:rPr lang="en-US" sz="2800" dirty="0" smtClean="0"/>
              <a:t>, and Welsh in their invasion of England, but they were driven back </a:t>
            </a:r>
          </a:p>
          <a:p>
            <a:pPr>
              <a:spcAft>
                <a:spcPts val="1200"/>
              </a:spcAft>
            </a:pPr>
            <a:r>
              <a:rPr lang="en-US" sz="2800" dirty="0" smtClean="0"/>
              <a:t>King Henry III took an especially severe view of the crime of piracy </a:t>
            </a:r>
          </a:p>
          <a:p>
            <a:pPr>
              <a:spcAft>
                <a:spcPts val="1200"/>
              </a:spcAft>
            </a:pPr>
            <a:r>
              <a:rPr lang="en-US" sz="2800" dirty="0" smtClean="0"/>
              <a:t>An Englishman named William Maurice was convicted of piracy in 1241 </a:t>
            </a:r>
          </a:p>
          <a:p>
            <a:pPr>
              <a:spcAft>
                <a:spcPts val="1200"/>
              </a:spcAft>
            </a:pPr>
            <a:r>
              <a:rPr lang="en-US" sz="2800" dirty="0" smtClean="0"/>
              <a:t>He was hanged, drawn and quartered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Piracy in the Indian Ocean</a:t>
            </a:r>
            <a:endParaRPr lang="en-US" dirty="0"/>
          </a:p>
        </p:txBody>
      </p:sp>
      <p:sp>
        <p:nvSpPr>
          <p:cNvPr id="3" name="Content Placeholder 2"/>
          <p:cNvSpPr>
            <a:spLocks noGrp="1"/>
          </p:cNvSpPr>
          <p:nvPr>
            <p:ph idx="1"/>
          </p:nvPr>
        </p:nvSpPr>
        <p:spPr>
          <a:xfrm>
            <a:off x="457200" y="1905001"/>
            <a:ext cx="8229600" cy="3581400"/>
          </a:xfrm>
        </p:spPr>
        <p:txBody>
          <a:bodyPr>
            <a:normAutofit/>
          </a:bodyPr>
          <a:lstStyle/>
          <a:p>
            <a:pPr>
              <a:spcAft>
                <a:spcPts val="1200"/>
              </a:spcAft>
            </a:pPr>
            <a:r>
              <a:rPr lang="en-US" sz="2800" dirty="0" smtClean="0"/>
              <a:t>Piracy was also prevalent in the Indian Ocean as early as the 7</a:t>
            </a:r>
            <a:r>
              <a:rPr lang="en-US" sz="2800" baseline="30000" dirty="0" smtClean="0"/>
              <a:t>th</a:t>
            </a:r>
            <a:r>
              <a:rPr lang="en-US" sz="2800" dirty="0" smtClean="0"/>
              <a:t> century</a:t>
            </a:r>
          </a:p>
          <a:p>
            <a:pPr>
              <a:spcAft>
                <a:spcPts val="1200"/>
              </a:spcAft>
            </a:pPr>
            <a:r>
              <a:rPr lang="en-US" sz="2800" dirty="0" smtClean="0"/>
              <a:t>Constant wars between between various Indian factions demanded frequent resupply of fresh horses</a:t>
            </a:r>
          </a:p>
          <a:p>
            <a:pPr>
              <a:spcAft>
                <a:spcPts val="1200"/>
              </a:spcAft>
            </a:pPr>
            <a:r>
              <a:rPr lang="en-US" sz="2800" dirty="0" smtClean="0"/>
              <a:t>This trade was subject to frequent raids by pirates based in the coastal cities of Western India</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 and Asian Piracy</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pPr>
              <a:spcAft>
                <a:spcPts val="1200"/>
              </a:spcAft>
            </a:pPr>
            <a:r>
              <a:rPr lang="en-US" sz="2800" dirty="0" smtClean="0"/>
              <a:t>Piracy was rampant around Africa, particularly in Madagascar, where the pirate population numbered 1000 in the 17</a:t>
            </a:r>
            <a:r>
              <a:rPr lang="en-US" sz="2800" baseline="30000" dirty="0" smtClean="0"/>
              <a:t>th</a:t>
            </a:r>
            <a:r>
              <a:rPr lang="en-US" sz="2800" dirty="0" smtClean="0"/>
              <a:t> – 18</a:t>
            </a:r>
            <a:r>
              <a:rPr lang="en-US" sz="2800" baseline="30000" dirty="0" smtClean="0"/>
              <a:t>th</a:t>
            </a:r>
            <a:r>
              <a:rPr lang="en-US" sz="2800" dirty="0" smtClean="0"/>
              <a:t> century</a:t>
            </a:r>
          </a:p>
          <a:p>
            <a:pPr>
              <a:spcAft>
                <a:spcPts val="1200"/>
              </a:spcAft>
            </a:pPr>
            <a:r>
              <a:rPr lang="en-US" sz="2800" dirty="0" smtClean="0"/>
              <a:t>The southern coast of the Persian Gulf became known as the </a:t>
            </a:r>
            <a:r>
              <a:rPr lang="en-US" sz="2800" i="1" dirty="0" smtClean="0"/>
              <a:t>Pirate Coast</a:t>
            </a:r>
          </a:p>
          <a:p>
            <a:pPr>
              <a:spcAft>
                <a:spcPts val="1200"/>
              </a:spcAft>
            </a:pPr>
            <a:r>
              <a:rPr lang="en-US" sz="2800" dirty="0" smtClean="0"/>
              <a:t>Meanwhile the Japanese were active in piracy from 1200 – 1600</a:t>
            </a:r>
          </a:p>
          <a:p>
            <a:pPr>
              <a:spcAft>
                <a:spcPts val="1200"/>
              </a:spcAft>
            </a:pPr>
            <a:r>
              <a:rPr lang="en-US" sz="2800" dirty="0" smtClean="0"/>
              <a:t>But the most powerful pirate fleets of East Asia were those of the Chinese</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15963"/>
          </a:xfrm>
        </p:spPr>
        <p:txBody>
          <a:bodyPr>
            <a:normAutofit/>
          </a:bodyPr>
          <a:lstStyle/>
          <a:p>
            <a:r>
              <a:rPr lang="en-US" dirty="0" smtClean="0"/>
              <a:t>The Chinese Pirates</a:t>
            </a:r>
            <a:endParaRPr lang="en-US" dirty="0"/>
          </a:p>
        </p:txBody>
      </p:sp>
      <p:sp>
        <p:nvSpPr>
          <p:cNvPr id="3" name="Content Placeholder 2"/>
          <p:cNvSpPr>
            <a:spLocks noGrp="1"/>
          </p:cNvSpPr>
          <p:nvPr>
            <p:ph idx="1"/>
          </p:nvPr>
        </p:nvSpPr>
        <p:spPr>
          <a:xfrm>
            <a:off x="457200" y="1295400"/>
            <a:ext cx="8229600" cy="5334000"/>
          </a:xfrm>
        </p:spPr>
        <p:txBody>
          <a:bodyPr>
            <a:noAutofit/>
          </a:bodyPr>
          <a:lstStyle/>
          <a:p>
            <a:r>
              <a:rPr lang="en-US" sz="2800" dirty="0" smtClean="0"/>
              <a:t>Chinese pirate fleets grew increasingly powerful throughout the early 19th century</a:t>
            </a:r>
          </a:p>
          <a:p>
            <a:r>
              <a:rPr lang="en-US" sz="2800" dirty="0" smtClean="0"/>
              <a:t>The effects large-scale piracy had on the Chinese economy were immense</a:t>
            </a:r>
          </a:p>
          <a:p>
            <a:r>
              <a:rPr lang="en-US" sz="2800" dirty="0" smtClean="0"/>
              <a:t>Chinese pirates formed a coalition that, by 1804, consisted of over ten thousand men </a:t>
            </a:r>
          </a:p>
          <a:p>
            <a:r>
              <a:rPr lang="en-US" sz="2800" dirty="0" smtClean="0"/>
              <a:t>In the 1840s and 1850s, the United States Navy and Royal Navy forces campaigned together against Chinese pirates </a:t>
            </a:r>
          </a:p>
          <a:p>
            <a:r>
              <a:rPr lang="en-US" sz="2800" dirty="0" smtClean="0"/>
              <a:t>It wasn't until the 1860s and 1870s that fleets of pirate junks ceased to exist </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lstStyle/>
          <a:p>
            <a:r>
              <a:rPr lang="en-US" dirty="0" smtClean="0"/>
              <a:t>The Barbary Pirates</a:t>
            </a:r>
            <a:endParaRPr lang="en-US" dirty="0"/>
          </a:p>
        </p:txBody>
      </p:sp>
      <p:sp>
        <p:nvSpPr>
          <p:cNvPr id="3" name="Content Placeholder 2"/>
          <p:cNvSpPr>
            <a:spLocks noGrp="1"/>
          </p:cNvSpPr>
          <p:nvPr>
            <p:ph idx="1"/>
          </p:nvPr>
        </p:nvSpPr>
        <p:spPr>
          <a:xfrm>
            <a:off x="457200" y="1417637"/>
            <a:ext cx="8229600" cy="5059363"/>
          </a:xfrm>
        </p:spPr>
        <p:txBody>
          <a:bodyPr>
            <a:normAutofit/>
          </a:bodyPr>
          <a:lstStyle/>
          <a:p>
            <a:pPr>
              <a:spcAft>
                <a:spcPts val="600"/>
              </a:spcAft>
            </a:pPr>
            <a:r>
              <a:rPr lang="en-US" sz="2800" dirty="0" smtClean="0"/>
              <a:t>Operated from the North African ("Barbary coast") ports of Algiers, Tunis, Tripoli and ports in Morocco </a:t>
            </a:r>
          </a:p>
          <a:p>
            <a:pPr>
              <a:spcAft>
                <a:spcPts val="600"/>
              </a:spcAft>
            </a:pPr>
            <a:r>
              <a:rPr lang="en-US" sz="2800" dirty="0" smtClean="0"/>
              <a:t>They preyed on shipping in the western Mediterranean Sea from the time of the Crusades </a:t>
            </a:r>
          </a:p>
          <a:p>
            <a:pPr>
              <a:spcAft>
                <a:spcPts val="600"/>
              </a:spcAft>
            </a:pPr>
            <a:r>
              <a:rPr lang="en-US" sz="2800" dirty="0" smtClean="0"/>
              <a:t>They also attacked ships on their way to Asia around Africa until the early 19th century</a:t>
            </a:r>
          </a:p>
          <a:p>
            <a:pPr>
              <a:spcAft>
                <a:spcPts val="600"/>
              </a:spcAft>
            </a:pPr>
            <a:r>
              <a:rPr lang="en-US" sz="2800" dirty="0" smtClean="0"/>
              <a:t>Between 1 and 1.25 million Europeans were captured by Barbary pirates and sold as slaves in North Africa and Ottoman Empire between the 16th and 19th centuries </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lstStyle/>
          <a:p>
            <a:r>
              <a:rPr lang="en-US" dirty="0" smtClean="0"/>
              <a:t>Ransom for us ships and crews</a:t>
            </a:r>
            <a:endParaRPr lang="en-US" dirty="0"/>
          </a:p>
        </p:txBody>
      </p:sp>
      <p:sp>
        <p:nvSpPr>
          <p:cNvPr id="3" name="Content Placeholder 2"/>
          <p:cNvSpPr>
            <a:spLocks noGrp="1"/>
          </p:cNvSpPr>
          <p:nvPr>
            <p:ph idx="1"/>
          </p:nvPr>
        </p:nvSpPr>
        <p:spPr>
          <a:xfrm>
            <a:off x="457200" y="1417637"/>
            <a:ext cx="8229600" cy="5059363"/>
          </a:xfrm>
        </p:spPr>
        <p:txBody>
          <a:bodyPr>
            <a:normAutofit/>
          </a:bodyPr>
          <a:lstStyle/>
          <a:p>
            <a:pPr>
              <a:spcAft>
                <a:spcPts val="600"/>
              </a:spcAft>
            </a:pPr>
            <a:r>
              <a:rPr lang="en-US" sz="2800" dirty="0" smtClean="0"/>
              <a:t>In July 1785, Algerians captured two American ships </a:t>
            </a:r>
          </a:p>
          <a:p>
            <a:pPr>
              <a:spcAft>
                <a:spcPts val="600"/>
              </a:spcAft>
            </a:pPr>
            <a:r>
              <a:rPr lang="en-US" sz="2800" dirty="0" smtClean="0"/>
              <a:t>The </a:t>
            </a:r>
            <a:r>
              <a:rPr lang="en-US" sz="2800" dirty="0" err="1" smtClean="0"/>
              <a:t>Dey</a:t>
            </a:r>
            <a:r>
              <a:rPr lang="en-US" sz="2800" dirty="0" smtClean="0"/>
              <a:t> of Algiers held their crews of twenty-one people for a ransom of nearly $60,000 </a:t>
            </a:r>
          </a:p>
          <a:p>
            <a:pPr>
              <a:spcAft>
                <a:spcPts val="600"/>
              </a:spcAft>
            </a:pPr>
            <a:r>
              <a:rPr lang="en-US" sz="2800" dirty="0" smtClean="0"/>
              <a:t>Thomas Jefferson opposed the payment of tribute - ”Lastly our determination to prefer war in all cases to tribute under any form, and to any people whatever" </a:t>
            </a:r>
          </a:p>
          <a:p>
            <a:pPr>
              <a:spcAft>
                <a:spcPts val="600"/>
              </a:spcAft>
            </a:pPr>
            <a:r>
              <a:rPr lang="en-US" sz="2800" dirty="0" smtClean="0"/>
              <a:t>However, the United States continued to negotiate for cash settlements </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Hugh payments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1795 alone the United States was forced to pay nearly a million dollars in cash, naval stores, and a frigate to ransom 115 sailors from the </a:t>
            </a:r>
            <a:r>
              <a:rPr lang="en-US" dirty="0" err="1" smtClean="0"/>
              <a:t>Dey</a:t>
            </a:r>
            <a:r>
              <a:rPr lang="en-US" dirty="0" smtClean="0"/>
              <a:t> of Algiers </a:t>
            </a:r>
          </a:p>
          <a:p>
            <a:r>
              <a:rPr lang="en-US" dirty="0" smtClean="0"/>
              <a:t>Annual gifts were settled by treaty on Algiers, Morocco, Tunis, and Tripoli</a:t>
            </a:r>
          </a:p>
          <a:p>
            <a:r>
              <a:rPr lang="en-US" dirty="0" smtClean="0"/>
              <a:t>When Jefferson became president in 1801 he refused Tripoli's demands for an immediate payment of $225,000 and an annual payment of $25,000.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The Barbary War</a:t>
            </a:r>
            <a:endParaRPr lang="en-US" dirty="0"/>
          </a:p>
        </p:txBody>
      </p:sp>
      <p:sp>
        <p:nvSpPr>
          <p:cNvPr id="3" name="Content Placeholder 2"/>
          <p:cNvSpPr>
            <a:spLocks noGrp="1"/>
          </p:cNvSpPr>
          <p:nvPr>
            <p:ph idx="1"/>
          </p:nvPr>
        </p:nvSpPr>
        <p:spPr/>
        <p:txBody>
          <a:bodyPr>
            <a:normAutofit lnSpcReduction="10000"/>
          </a:bodyPr>
          <a:lstStyle/>
          <a:p>
            <a:r>
              <a:rPr lang="en-US" dirty="0" smtClean="0"/>
              <a:t>The pasha of Tripoli then declared war on the United States</a:t>
            </a:r>
          </a:p>
          <a:p>
            <a:r>
              <a:rPr lang="en-US" dirty="0" smtClean="0"/>
              <a:t>Jefferson dispatched a squadron of naval vessels to the Mediterranean</a:t>
            </a:r>
          </a:p>
          <a:p>
            <a:r>
              <a:rPr lang="en-US" dirty="0" smtClean="0"/>
              <a:t>The American show of force quickly awed Tunis and Algiers into breaking their alliance with Tripoli </a:t>
            </a:r>
          </a:p>
          <a:p>
            <a:r>
              <a:rPr lang="en-US" dirty="0" smtClean="0"/>
              <a:t>Aggressive action of Commodore Edward Preble forced Morocco out of the fight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 - - - to the shores of Tripoli</a:t>
            </a:r>
            <a:endParaRPr lang="en-US" dirty="0"/>
          </a:p>
        </p:txBody>
      </p:sp>
      <p:sp>
        <p:nvSpPr>
          <p:cNvPr id="3" name="Content Placeholder 2"/>
          <p:cNvSpPr>
            <a:spLocks noGrp="1"/>
          </p:cNvSpPr>
          <p:nvPr>
            <p:ph idx="1"/>
          </p:nvPr>
        </p:nvSpPr>
        <p:spPr>
          <a:xfrm>
            <a:off x="304800" y="1554163"/>
            <a:ext cx="8686800" cy="4999037"/>
          </a:xfrm>
        </p:spPr>
        <p:txBody>
          <a:bodyPr>
            <a:normAutofit fontScale="92500"/>
          </a:bodyPr>
          <a:lstStyle/>
          <a:p>
            <a:r>
              <a:rPr lang="en-US" dirty="0" smtClean="0"/>
              <a:t>American fleet under Commodore John Rogers and a land force threatened to capture Tripoli</a:t>
            </a:r>
          </a:p>
          <a:p>
            <a:r>
              <a:rPr lang="en-US" dirty="0" smtClean="0"/>
              <a:t>The threat to install the brother of Tripoli's pasha on the throne brought an end to the hostilities</a:t>
            </a:r>
          </a:p>
          <a:p>
            <a:r>
              <a:rPr lang="en-US" dirty="0" smtClean="0"/>
              <a:t>A second war with Algiers, in 1815, with naval victories by Commodores William Bainbridge and Stephen Decatur led to treaties ending all tribute payments by the United States</a:t>
            </a:r>
          </a:p>
          <a:p>
            <a:r>
              <a:rPr lang="en-US" dirty="0" smtClean="0"/>
              <a:t>European nations continued annual payments until the 1830s </a:t>
            </a:r>
            <a:endParaRPr lang="en-US" dirty="0"/>
          </a:p>
        </p:txBody>
      </p:sp>
      <p:pic>
        <p:nvPicPr>
          <p:cNvPr id="4" name="04 The Marine's Hymn.m4a">
            <a:hlinkClick r:id="" action="ppaction://media"/>
          </p:cNvPr>
          <p:cNvPicPr/>
          <p:nvPr>
            <a:quickTimeFile r:link="rId1"/>
          </p:nvPr>
        </p:nvPicPr>
        <p:blipFill>
          <a:blip r:embed="rId3"/>
          <a:stretch>
            <a:fillRect/>
          </a:stretch>
        </p:blipFill>
        <p:spPr>
          <a:xfrm>
            <a:off x="7696200" y="533400"/>
            <a:ext cx="997527"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4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sz="5400" b="1" dirty="0" smtClean="0"/>
              <a:t>THE GOLDEN AGE OF PIRACY</a:t>
            </a:r>
          </a:p>
          <a:p>
            <a:pPr>
              <a:buNone/>
            </a:pPr>
            <a:endParaRPr lang="en-US" dirty="0" smtClean="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Piracy</a:t>
            </a:r>
            <a:endParaRPr lang="en-US" dirty="0"/>
          </a:p>
        </p:txBody>
      </p:sp>
      <p:sp>
        <p:nvSpPr>
          <p:cNvPr id="3" name="Content Placeholder 2"/>
          <p:cNvSpPr>
            <a:spLocks noGrp="1"/>
          </p:cNvSpPr>
          <p:nvPr>
            <p:ph idx="1"/>
          </p:nvPr>
        </p:nvSpPr>
        <p:spPr/>
        <p:txBody>
          <a:bodyPr>
            <a:normAutofit/>
          </a:bodyPr>
          <a:lstStyle/>
          <a:p>
            <a:pPr>
              <a:lnSpc>
                <a:spcPct val="160000"/>
              </a:lnSpc>
            </a:pPr>
            <a:r>
              <a:rPr lang="en-US" sz="2800" b="1" dirty="0" smtClean="0"/>
              <a:t>Piracy</a:t>
            </a:r>
            <a:r>
              <a:rPr lang="en-US" sz="2800" dirty="0" smtClean="0"/>
              <a:t> is a war-like act committed by non-state actors (private parties not affiliated with any government) against other parties at sea. The term applies especially to acts of robbery and/or criminal violence at sea. People who engage in these acts are called </a:t>
            </a:r>
            <a:r>
              <a:rPr lang="en-US" sz="2800" b="1" dirty="0" smtClean="0"/>
              <a:t>pirates</a:t>
            </a:r>
            <a:r>
              <a:rPr lang="en-US" sz="2800"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lstStyle/>
          <a:p>
            <a:r>
              <a:rPr lang="en-US" dirty="0" smtClean="0"/>
              <a:t>View of a Typical Pirate</a:t>
            </a:r>
            <a:endParaRPr lang="en-US" dirty="0"/>
          </a:p>
        </p:txBody>
      </p:sp>
      <p:pic>
        <p:nvPicPr>
          <p:cNvPr id="4" name="Content Placeholder 3" descr="Pirate.jpg"/>
          <p:cNvPicPr>
            <a:picLocks noGrp="1" noChangeAspect="1"/>
          </p:cNvPicPr>
          <p:nvPr>
            <p:ph idx="1"/>
          </p:nvPr>
        </p:nvPicPr>
        <p:blipFill>
          <a:blip r:embed="rId2"/>
          <a:srcRect l="-68274" r="-68274"/>
          <a:stretch>
            <a:fillRect/>
          </a:stretch>
        </p:blipFill>
        <p:spPr>
          <a:xfrm>
            <a:off x="-1905000" y="1600201"/>
            <a:ext cx="8229600" cy="4525963"/>
          </a:xfrm>
        </p:spPr>
      </p:pic>
      <p:sp>
        <p:nvSpPr>
          <p:cNvPr id="5" name="TextBox 4"/>
          <p:cNvSpPr txBox="1"/>
          <p:nvPr/>
        </p:nvSpPr>
        <p:spPr>
          <a:xfrm>
            <a:off x="4267200" y="1752601"/>
            <a:ext cx="4419600" cy="4355039"/>
          </a:xfrm>
          <a:prstGeom prst="rect">
            <a:avLst/>
          </a:prstGeom>
          <a:noFill/>
        </p:spPr>
        <p:txBody>
          <a:bodyPr wrap="square" rtlCol="0">
            <a:spAutoFit/>
          </a:bodyPr>
          <a:lstStyle/>
          <a:p>
            <a:pPr>
              <a:spcAft>
                <a:spcPts val="600"/>
              </a:spcAft>
              <a:buFont typeface="Arial"/>
              <a:buChar char="•"/>
            </a:pPr>
            <a:r>
              <a:rPr lang="en-US" sz="3200" dirty="0" smtClean="0"/>
              <a:t> </a:t>
            </a:r>
            <a:r>
              <a:rPr lang="en-US" sz="3600" dirty="0" smtClean="0"/>
              <a:t>Peg Leg</a:t>
            </a:r>
          </a:p>
          <a:p>
            <a:pPr>
              <a:spcAft>
                <a:spcPts val="600"/>
              </a:spcAft>
              <a:buFont typeface="Arial"/>
              <a:buChar char="•"/>
            </a:pPr>
            <a:r>
              <a:rPr lang="en-US" sz="3600" dirty="0" smtClean="0"/>
              <a:t> Arm Hook</a:t>
            </a:r>
          </a:p>
          <a:p>
            <a:pPr>
              <a:spcAft>
                <a:spcPts val="600"/>
              </a:spcAft>
              <a:buFont typeface="Arial"/>
              <a:buChar char="•"/>
            </a:pPr>
            <a:r>
              <a:rPr lang="en-US" sz="3600" dirty="0" smtClean="0"/>
              <a:t> Cutlass</a:t>
            </a:r>
          </a:p>
          <a:p>
            <a:pPr>
              <a:spcAft>
                <a:spcPts val="600"/>
              </a:spcAft>
              <a:buFont typeface="Arial"/>
              <a:buChar char="•"/>
            </a:pPr>
            <a:r>
              <a:rPr lang="en-US" sz="3600" dirty="0" smtClean="0"/>
              <a:t> Parrot</a:t>
            </a:r>
          </a:p>
          <a:p>
            <a:pPr>
              <a:spcAft>
                <a:spcPts val="600"/>
              </a:spcAft>
              <a:buFont typeface="Arial"/>
              <a:buChar char="•"/>
            </a:pPr>
            <a:r>
              <a:rPr lang="en-US" sz="3600" dirty="0" smtClean="0"/>
              <a:t> Skull and Crossbones</a:t>
            </a:r>
          </a:p>
          <a:p>
            <a:pPr>
              <a:spcAft>
                <a:spcPts val="600"/>
              </a:spcAft>
              <a:buFont typeface="Arial"/>
              <a:buChar char="•"/>
            </a:pPr>
            <a:r>
              <a:rPr lang="en-US" sz="3600" dirty="0" smtClean="0"/>
              <a:t> Eye Patch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lstStyle/>
          <a:p>
            <a:r>
              <a:rPr lang="en-US" dirty="0" smtClean="0"/>
              <a:t>Your Typical Pirate</a:t>
            </a:r>
            <a:endParaRPr lang="en-US" dirty="0"/>
          </a:p>
        </p:txBody>
      </p:sp>
      <p:pic>
        <p:nvPicPr>
          <p:cNvPr id="4" name="Content Placeholder 3" descr="Blackbeard.jpg"/>
          <p:cNvPicPr>
            <a:picLocks noGrp="1" noChangeAspect="1"/>
          </p:cNvPicPr>
          <p:nvPr>
            <p:ph idx="1"/>
          </p:nvPr>
        </p:nvPicPr>
        <p:blipFill>
          <a:blip r:embed="rId2"/>
          <a:srcRect l="-44704" r="-44704"/>
          <a:stretch>
            <a:fillRect/>
          </a:stretch>
        </p:blipFill>
        <p:spPr>
          <a:xfrm>
            <a:off x="457202" y="1143001"/>
            <a:ext cx="8298929" cy="4564091"/>
          </a:xfrm>
        </p:spPr>
      </p:pic>
      <p:sp>
        <p:nvSpPr>
          <p:cNvPr id="5" name="TextBox 4"/>
          <p:cNvSpPr txBox="1"/>
          <p:nvPr/>
        </p:nvSpPr>
        <p:spPr>
          <a:xfrm>
            <a:off x="838200" y="5867400"/>
            <a:ext cx="7620000" cy="584776"/>
          </a:xfrm>
          <a:prstGeom prst="rect">
            <a:avLst/>
          </a:prstGeom>
          <a:noFill/>
        </p:spPr>
        <p:txBody>
          <a:bodyPr wrap="square" rtlCol="0">
            <a:spAutoFit/>
          </a:bodyPr>
          <a:lstStyle/>
          <a:p>
            <a:pPr algn="ctr"/>
            <a:r>
              <a:rPr lang="en-US" sz="3200" dirty="0" smtClean="0"/>
              <a:t>Blackbeard -  Edward Teach</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dirty="0" smtClean="0"/>
              <a:t>Your Not So Typical Pirate</a:t>
            </a:r>
            <a:endParaRPr lang="en-US" dirty="0"/>
          </a:p>
        </p:txBody>
      </p:sp>
      <p:pic>
        <p:nvPicPr>
          <p:cNvPr id="4" name="Content Placeholder 3" descr="anne-bony-mary-reed.jpg"/>
          <p:cNvPicPr>
            <a:picLocks noGrp="1" noChangeAspect="1"/>
          </p:cNvPicPr>
          <p:nvPr>
            <p:ph idx="1"/>
          </p:nvPr>
        </p:nvPicPr>
        <p:blipFill>
          <a:blip r:embed="rId2"/>
          <a:stretch>
            <a:fillRect/>
          </a:stretch>
        </p:blipFill>
        <p:spPr>
          <a:xfrm>
            <a:off x="1752600" y="1327666"/>
            <a:ext cx="5973352" cy="4468527"/>
          </a:xfrm>
        </p:spPr>
      </p:pic>
      <p:sp>
        <p:nvSpPr>
          <p:cNvPr id="5" name="TextBox 4"/>
          <p:cNvSpPr txBox="1"/>
          <p:nvPr/>
        </p:nvSpPr>
        <p:spPr>
          <a:xfrm>
            <a:off x="457200" y="5796194"/>
            <a:ext cx="8229600"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Anne Bonny &amp; Mary Read</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Women Pirates	</a:t>
            </a:r>
            <a:endParaRPr lang="en-US" dirty="0"/>
          </a:p>
        </p:txBody>
      </p:sp>
      <p:sp>
        <p:nvSpPr>
          <p:cNvPr id="3" name="Content Placeholder 2"/>
          <p:cNvSpPr>
            <a:spLocks noGrp="1"/>
          </p:cNvSpPr>
          <p:nvPr>
            <p:ph idx="1"/>
          </p:nvPr>
        </p:nvSpPr>
        <p:spPr>
          <a:xfrm>
            <a:off x="914400" y="1417637"/>
            <a:ext cx="7467600" cy="4983163"/>
          </a:xfrm>
        </p:spPr>
        <p:txBody>
          <a:bodyPr>
            <a:normAutofit fontScale="92500" lnSpcReduction="10000"/>
          </a:bodyPr>
          <a:lstStyle/>
          <a:p>
            <a:pPr>
              <a:spcAft>
                <a:spcPts val="3600"/>
              </a:spcAft>
              <a:buNone/>
            </a:pPr>
            <a:endParaRPr lang="en-US" dirty="0" smtClean="0"/>
          </a:p>
          <a:p>
            <a:pPr>
              <a:spcAft>
                <a:spcPts val="3600"/>
              </a:spcAft>
            </a:pPr>
            <a:endParaRPr lang="en-US" dirty="0" smtClean="0"/>
          </a:p>
          <a:p>
            <a:pPr>
              <a:spcAft>
                <a:spcPts val="3600"/>
              </a:spcAft>
            </a:pPr>
            <a:r>
              <a:rPr lang="en-US" dirty="0" smtClean="0"/>
              <a:t>Anne Bonny</a:t>
            </a:r>
          </a:p>
          <a:p>
            <a:pPr>
              <a:spcAft>
                <a:spcPts val="3600"/>
              </a:spcAft>
              <a:buNone/>
            </a:pPr>
            <a:endParaRPr lang="en-US" dirty="0" smtClean="0"/>
          </a:p>
          <a:p>
            <a:pPr>
              <a:spcAft>
                <a:spcPts val="3600"/>
              </a:spcAft>
            </a:pPr>
            <a:r>
              <a:rPr lang="en-US" dirty="0" smtClean="0"/>
              <a:t>Mary Read</a:t>
            </a:r>
          </a:p>
          <a:p>
            <a:pPr>
              <a:spcAft>
                <a:spcPts val="2400"/>
              </a:spcAft>
              <a:buNone/>
            </a:pPr>
            <a:endParaRPr lang="en-US" dirty="0"/>
          </a:p>
        </p:txBody>
      </p:sp>
      <p:pic>
        <p:nvPicPr>
          <p:cNvPr id="4" name="Content Placeholder 3" descr="Grace O'Malley.jpg"/>
          <p:cNvPicPr>
            <a:picLocks noChangeAspect="1"/>
          </p:cNvPicPr>
          <p:nvPr/>
        </p:nvPicPr>
        <p:blipFill>
          <a:blip r:embed="rId2"/>
          <a:srcRect b="16279"/>
          <a:stretch>
            <a:fillRect/>
          </a:stretch>
        </p:blipFill>
        <p:spPr>
          <a:xfrm>
            <a:off x="4706903" y="1295400"/>
            <a:ext cx="3141697" cy="2367145"/>
          </a:xfrm>
          <a:prstGeom prst="rect">
            <a:avLst/>
          </a:prstGeom>
        </p:spPr>
      </p:pic>
      <p:pic>
        <p:nvPicPr>
          <p:cNvPr id="5" name="Picture 4" descr="Annbonny.jpg"/>
          <p:cNvPicPr>
            <a:picLocks noChangeAspect="1"/>
          </p:cNvPicPr>
          <p:nvPr/>
        </p:nvPicPr>
        <p:blipFill>
          <a:blip r:embed="rId3"/>
          <a:stretch>
            <a:fillRect/>
          </a:stretch>
        </p:blipFill>
        <p:spPr>
          <a:xfrm>
            <a:off x="457201" y="1314359"/>
            <a:ext cx="3507891" cy="5086441"/>
          </a:xfrm>
          <a:prstGeom prst="rect">
            <a:avLst/>
          </a:prstGeom>
        </p:spPr>
      </p:pic>
      <p:pic>
        <p:nvPicPr>
          <p:cNvPr id="6" name="Content Placeholder 4" descr="Mary Read.jpg"/>
          <p:cNvPicPr>
            <a:picLocks noChangeAspect="1"/>
          </p:cNvPicPr>
          <p:nvPr/>
        </p:nvPicPr>
        <p:blipFill>
          <a:blip r:embed="rId4"/>
          <a:stretch>
            <a:fillRect/>
          </a:stretch>
        </p:blipFill>
        <p:spPr>
          <a:xfrm>
            <a:off x="4706901" y="3810000"/>
            <a:ext cx="3522699" cy="2136030"/>
          </a:xfrm>
          <a:prstGeom prst="rect">
            <a:avLst/>
          </a:prstGeom>
        </p:spPr>
      </p:pic>
      <p:sp>
        <p:nvSpPr>
          <p:cNvPr id="8" name="TextBox 7"/>
          <p:cNvSpPr txBox="1"/>
          <p:nvPr/>
        </p:nvSpPr>
        <p:spPr>
          <a:xfrm>
            <a:off x="6248400" y="4172362"/>
            <a:ext cx="2133600" cy="584776"/>
          </a:xfrm>
          <a:prstGeom prst="rect">
            <a:avLst/>
          </a:prstGeom>
          <a:noFill/>
        </p:spPr>
        <p:txBody>
          <a:bodyPr wrap="square" rtlCol="0">
            <a:spAutoFit/>
          </a:bodyPr>
          <a:lstStyle/>
          <a:p>
            <a:r>
              <a:rPr lang="en-US" sz="3200" dirty="0" smtClean="0">
                <a:solidFill>
                  <a:srgbClr val="7030A0"/>
                </a:solidFill>
                <a:effectLst>
                  <a:outerShdw blurRad="38100" dist="38100" dir="2700000" algn="tl">
                    <a:srgbClr val="000000">
                      <a:alpha val="43137"/>
                    </a:srgbClr>
                  </a:outerShdw>
                </a:effectLst>
              </a:rPr>
              <a:t>Mary Read</a:t>
            </a:r>
            <a:endParaRPr lang="en-US" sz="3200" dirty="0">
              <a:solidFill>
                <a:srgbClr val="7030A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lstStyle/>
          <a:p>
            <a:r>
              <a:rPr lang="en-US" dirty="0" smtClean="0"/>
              <a:t>Grace O’Malley</a:t>
            </a:r>
            <a:endParaRPr lang="en-US" dirty="0"/>
          </a:p>
        </p:txBody>
      </p:sp>
      <p:sp>
        <p:nvSpPr>
          <p:cNvPr id="7" name="Content Placeholder 6"/>
          <p:cNvSpPr>
            <a:spLocks noGrp="1"/>
          </p:cNvSpPr>
          <p:nvPr>
            <p:ph idx="1"/>
          </p:nvPr>
        </p:nvSpPr>
        <p:spPr>
          <a:xfrm>
            <a:off x="322942" y="1143000"/>
            <a:ext cx="8363858" cy="5410200"/>
          </a:xfrm>
        </p:spPr>
        <p:txBody>
          <a:bodyPr>
            <a:normAutofit/>
          </a:bodyPr>
          <a:lstStyle/>
          <a:p>
            <a:pPr algn="just">
              <a:spcBef>
                <a:spcPts val="1800"/>
              </a:spcBef>
              <a:buFont typeface="Arial" pitchFamily="34" charset="0"/>
              <a:buChar char="•"/>
            </a:pPr>
            <a:r>
              <a:rPr lang="en-US" sz="2800" dirty="0" smtClean="0">
                <a:cs typeface="Times New Roman" pitchFamily="18" charset="0"/>
              </a:rPr>
              <a:t>Grace O'Malley was a famous pirate, seafarer, trader and chieftain in Ireland in the 1500's. </a:t>
            </a:r>
          </a:p>
          <a:p>
            <a:pPr algn="just">
              <a:buFont typeface="Arial" pitchFamily="34" charset="0"/>
              <a:buChar char="•"/>
            </a:pPr>
            <a:r>
              <a:rPr lang="en-US" sz="2800" dirty="0" smtClean="0">
                <a:cs typeface="Times New Roman" pitchFamily="18" charset="0"/>
              </a:rPr>
              <a:t>Born in 1530 in County Mayo, Ireland, the daughter of a sea captain </a:t>
            </a:r>
          </a:p>
          <a:p>
            <a:pPr algn="just">
              <a:buFont typeface="Arial" pitchFamily="34" charset="0"/>
              <a:buChar char="•"/>
            </a:pPr>
            <a:r>
              <a:rPr lang="en-US" sz="2800" dirty="0" smtClean="0">
                <a:cs typeface="Times New Roman" pitchFamily="18" charset="0"/>
              </a:rPr>
              <a:t>As a young child, Grace always knew she wanted to be a sailor</a:t>
            </a:r>
          </a:p>
          <a:p>
            <a:pPr algn="just">
              <a:buFont typeface="Arial" pitchFamily="34" charset="0"/>
              <a:buChar char="•"/>
            </a:pPr>
            <a:r>
              <a:rPr lang="en-US" sz="2800" dirty="0" smtClean="0">
                <a:cs typeface="Times New Roman" pitchFamily="18" charset="0"/>
              </a:rPr>
              <a:t>Extremely upset when her father refused to take her on a sailing trip, Grace cut off all her hair and dressed as a boy </a:t>
            </a:r>
          </a:p>
          <a:p>
            <a:pPr algn="just">
              <a:buFont typeface="Arial" pitchFamily="34" charset="0"/>
              <a:buChar char="•"/>
            </a:pPr>
            <a:r>
              <a:rPr lang="en-US" sz="2800" dirty="0" smtClean="0">
                <a:cs typeface="Times New Roman" pitchFamily="18" charset="0"/>
              </a:rPr>
              <a:t>Eventually she was allowed to go to sea with her father and his fleet of ships.</a:t>
            </a:r>
          </a:p>
          <a:p>
            <a:pPr algn="just">
              <a:buFont typeface="Arial" pitchFamily="34" charset="0"/>
              <a:buChar char="•"/>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 O’Malley</a:t>
            </a:r>
            <a:endParaRPr lang="en-US" dirty="0"/>
          </a:p>
        </p:txBody>
      </p:sp>
      <p:sp>
        <p:nvSpPr>
          <p:cNvPr id="3" name="Content Placeholder 2"/>
          <p:cNvSpPr>
            <a:spLocks noGrp="1"/>
          </p:cNvSpPr>
          <p:nvPr>
            <p:ph idx="1"/>
          </p:nvPr>
        </p:nvSpPr>
        <p:spPr>
          <a:xfrm>
            <a:off x="304800" y="1447801"/>
            <a:ext cx="8686800" cy="4525963"/>
          </a:xfrm>
        </p:spPr>
        <p:txBody>
          <a:bodyPr>
            <a:noAutofit/>
          </a:bodyPr>
          <a:lstStyle/>
          <a:p>
            <a:r>
              <a:rPr lang="en-US" sz="2800" dirty="0" smtClean="0">
                <a:cs typeface="Times New Roman"/>
              </a:rPr>
              <a:t>She learned the ways of the sea and eventually had her own fleet of ships. </a:t>
            </a:r>
          </a:p>
          <a:p>
            <a:r>
              <a:rPr lang="en-US" sz="2800" dirty="0" smtClean="0">
                <a:cs typeface="Times New Roman"/>
              </a:rPr>
              <a:t>In her later life, Grace took up piracy by taking on Turkish and Spanish pirate ships and even the English fleets. </a:t>
            </a:r>
          </a:p>
          <a:p>
            <a:r>
              <a:rPr lang="en-US" sz="2800" dirty="0" smtClean="0">
                <a:cs typeface="Times New Roman"/>
              </a:rPr>
              <a:t>She grew her estate to include a fleet of ships as well as several islands and castles on the west coast of Ireland. </a:t>
            </a:r>
          </a:p>
          <a:p>
            <a:r>
              <a:rPr lang="en-US" sz="2800" dirty="0" smtClean="0">
                <a:cs typeface="Times New Roman"/>
              </a:rPr>
              <a:t>In her later years, Grace developed her reputation as fearless in battle </a:t>
            </a:r>
            <a:endParaRPr lang="en-US" sz="2800" dirty="0">
              <a:cs typeface="Times New Roma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 Bonny</a:t>
            </a:r>
            <a:endParaRPr lang="en-US" dirty="0"/>
          </a:p>
        </p:txBody>
      </p:sp>
      <p:sp>
        <p:nvSpPr>
          <p:cNvPr id="3" name="Content Placeholder 2"/>
          <p:cNvSpPr>
            <a:spLocks noGrp="1"/>
          </p:cNvSpPr>
          <p:nvPr>
            <p:ph idx="1"/>
          </p:nvPr>
        </p:nvSpPr>
        <p:spPr>
          <a:xfrm>
            <a:off x="457200" y="1752600"/>
            <a:ext cx="8229600" cy="4525963"/>
          </a:xfrm>
        </p:spPr>
        <p:txBody>
          <a:bodyPr>
            <a:normAutofit/>
          </a:bodyPr>
          <a:lstStyle/>
          <a:p>
            <a:pPr>
              <a:spcAft>
                <a:spcPts val="600"/>
              </a:spcAft>
              <a:buFont typeface="Arial" pitchFamily="34" charset="0"/>
              <a:buChar char="•"/>
            </a:pPr>
            <a:r>
              <a:rPr lang="en-US" sz="2800" dirty="0" smtClean="0">
                <a:cs typeface="Times New Roman"/>
              </a:rPr>
              <a:t>Anne Bonny was a native of Cork; born to her father’s servant</a:t>
            </a:r>
          </a:p>
          <a:p>
            <a:pPr>
              <a:spcAft>
                <a:spcPts val="600"/>
              </a:spcAft>
              <a:buFont typeface="Arial" pitchFamily="34" charset="0"/>
              <a:buChar char="•"/>
            </a:pPr>
            <a:r>
              <a:rPr lang="en-US" sz="2800" dirty="0" smtClean="0">
                <a:cs typeface="Times New Roman"/>
              </a:rPr>
              <a:t>Her father, a respected attorney eloped with the servant and Anne to America</a:t>
            </a:r>
          </a:p>
          <a:p>
            <a:pPr>
              <a:spcAft>
                <a:spcPts val="600"/>
              </a:spcAft>
              <a:buFont typeface="Arial" pitchFamily="34" charset="0"/>
              <a:buChar char="•"/>
            </a:pPr>
            <a:r>
              <a:rPr lang="en-US" sz="2800" dirty="0" smtClean="0">
                <a:cs typeface="Times New Roman"/>
              </a:rPr>
              <a:t>Anne married a young sailor without a shilling, enraging her father who  threw them out of his home</a:t>
            </a:r>
          </a:p>
          <a:p>
            <a:pPr>
              <a:spcAft>
                <a:spcPts val="600"/>
              </a:spcAft>
              <a:buFont typeface="Arial" pitchFamily="34" charset="0"/>
              <a:buChar char="•"/>
            </a:pPr>
            <a:r>
              <a:rPr lang="en-US" sz="2800" dirty="0" smtClean="0">
                <a:cs typeface="Times New Roman"/>
              </a:rPr>
              <a:t>Anne and her husband sailed for the island of Providence, in the hope of gaining employment</a:t>
            </a:r>
          </a:p>
          <a:p>
            <a:endParaRPr lang="en-US" sz="2800" dirty="0">
              <a:cs typeface="Times New Roman"/>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92163"/>
          </a:xfrm>
        </p:spPr>
        <p:txBody>
          <a:bodyPr/>
          <a:lstStyle/>
          <a:p>
            <a:r>
              <a:rPr lang="en-US" dirty="0" smtClean="0"/>
              <a:t>Anne Bonny</a:t>
            </a:r>
            <a:endParaRPr lang="en-US" dirty="0"/>
          </a:p>
        </p:txBody>
      </p:sp>
      <p:sp>
        <p:nvSpPr>
          <p:cNvPr id="3" name="Content Placeholder 2"/>
          <p:cNvSpPr>
            <a:spLocks noGrp="1"/>
          </p:cNvSpPr>
          <p:nvPr>
            <p:ph idx="1"/>
          </p:nvPr>
        </p:nvSpPr>
        <p:spPr>
          <a:xfrm>
            <a:off x="228600" y="1295400"/>
            <a:ext cx="8458200" cy="5105400"/>
          </a:xfrm>
        </p:spPr>
        <p:txBody>
          <a:bodyPr>
            <a:noAutofit/>
          </a:bodyPr>
          <a:lstStyle/>
          <a:p>
            <a:pPr>
              <a:spcAft>
                <a:spcPts val="600"/>
              </a:spcAft>
            </a:pPr>
            <a:r>
              <a:rPr lang="en-US" sz="2600" dirty="0" smtClean="0">
                <a:cs typeface="Times New Roman" pitchFamily="18" charset="0"/>
              </a:rPr>
              <a:t>Anne became estranged from her husband and eloped with the pirate, Captain Jack </a:t>
            </a:r>
            <a:r>
              <a:rPr lang="en-US" sz="2600" dirty="0" err="1" smtClean="0">
                <a:cs typeface="Times New Roman" pitchFamily="18" charset="0"/>
              </a:rPr>
              <a:t>Rackam</a:t>
            </a:r>
            <a:r>
              <a:rPr lang="en-US" sz="2600" dirty="0" smtClean="0">
                <a:cs typeface="Times New Roman" pitchFamily="18" charset="0"/>
              </a:rPr>
              <a:t> (Calico Jack), and went to sea in men's clothes</a:t>
            </a:r>
          </a:p>
          <a:p>
            <a:pPr>
              <a:spcAft>
                <a:spcPts val="600"/>
              </a:spcAft>
            </a:pPr>
            <a:r>
              <a:rPr lang="en-US" sz="2600" dirty="0" smtClean="0">
                <a:cs typeface="Times New Roman" pitchFamily="18" charset="0"/>
              </a:rPr>
              <a:t>When the king's offered a pardon to all pirates, </a:t>
            </a:r>
            <a:r>
              <a:rPr lang="en-US" sz="2600" dirty="0" err="1" smtClean="0">
                <a:cs typeface="Times New Roman" pitchFamily="18" charset="0"/>
              </a:rPr>
              <a:t>Rackam</a:t>
            </a:r>
            <a:r>
              <a:rPr lang="en-US" sz="2600" dirty="0" smtClean="0">
                <a:cs typeface="Times New Roman" pitchFamily="18" charset="0"/>
              </a:rPr>
              <a:t> surrendered, and went into </a:t>
            </a:r>
            <a:r>
              <a:rPr lang="en-US" sz="2600" dirty="0" err="1" smtClean="0">
                <a:cs typeface="Times New Roman" pitchFamily="18" charset="0"/>
              </a:rPr>
              <a:t>privateering</a:t>
            </a:r>
            <a:endParaRPr lang="en-US" sz="2600" dirty="0" smtClean="0">
              <a:cs typeface="Times New Roman" pitchFamily="18" charset="0"/>
            </a:endParaRPr>
          </a:p>
          <a:p>
            <a:pPr>
              <a:spcAft>
                <a:spcPts val="600"/>
              </a:spcAft>
            </a:pPr>
            <a:r>
              <a:rPr lang="en-US" sz="2600" dirty="0" smtClean="0">
                <a:cs typeface="Times New Roman" pitchFamily="18" charset="0"/>
              </a:rPr>
              <a:t>He soon returned to his piratical exploits, joined by Anne Bonny and Mary Read </a:t>
            </a:r>
          </a:p>
          <a:p>
            <a:pPr>
              <a:spcAft>
                <a:spcPts val="600"/>
              </a:spcAft>
            </a:pPr>
            <a:r>
              <a:rPr lang="en-US" sz="2600" dirty="0" smtClean="0">
                <a:cs typeface="Times New Roman" pitchFamily="18" charset="0"/>
              </a:rPr>
              <a:t>They were captured by the British</a:t>
            </a:r>
          </a:p>
          <a:p>
            <a:pPr>
              <a:spcAft>
                <a:spcPts val="600"/>
              </a:spcAft>
            </a:pPr>
            <a:r>
              <a:rPr lang="en-US" sz="2600" dirty="0" smtClean="0">
                <a:cs typeface="Times New Roman" pitchFamily="18" charset="0"/>
              </a:rPr>
              <a:t>Anne Bonny, Mary Read and a seaman were the last three who remained fighting when the vessel was taken</a:t>
            </a:r>
          </a:p>
          <a:p>
            <a:endParaRPr lang="en-US" sz="2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 Bonny</a:t>
            </a:r>
            <a:endParaRPr lang="en-US" dirty="0"/>
          </a:p>
        </p:txBody>
      </p:sp>
      <p:sp>
        <p:nvSpPr>
          <p:cNvPr id="3" name="Content Placeholder 2"/>
          <p:cNvSpPr>
            <a:spLocks noGrp="1"/>
          </p:cNvSpPr>
          <p:nvPr>
            <p:ph idx="1"/>
          </p:nvPr>
        </p:nvSpPr>
        <p:spPr/>
        <p:txBody>
          <a:bodyPr>
            <a:normAutofit/>
          </a:bodyPr>
          <a:lstStyle/>
          <a:p>
            <a:pPr>
              <a:spcAft>
                <a:spcPts val="1200"/>
              </a:spcAft>
            </a:pPr>
            <a:r>
              <a:rPr lang="en-US" sz="2800" dirty="0" smtClean="0">
                <a:cs typeface="Times New Roman"/>
              </a:rPr>
              <a:t>By a special favor, </a:t>
            </a:r>
            <a:r>
              <a:rPr lang="en-US" sz="2800" dirty="0" err="1" smtClean="0">
                <a:cs typeface="Times New Roman"/>
              </a:rPr>
              <a:t>Rackam</a:t>
            </a:r>
            <a:r>
              <a:rPr lang="en-US" sz="2800" dirty="0" smtClean="0">
                <a:cs typeface="Times New Roman"/>
              </a:rPr>
              <a:t> was permitted to visit her the day before he was executed</a:t>
            </a:r>
          </a:p>
          <a:p>
            <a:pPr>
              <a:spcAft>
                <a:spcPts val="1200"/>
              </a:spcAft>
            </a:pPr>
            <a:r>
              <a:rPr lang="en-US" sz="2800" dirty="0" smtClean="0">
                <a:cs typeface="Times New Roman"/>
              </a:rPr>
              <a:t>Instead of consoling him, she only observed that if he had fought like a man he needed not have been hanged like a dog </a:t>
            </a:r>
          </a:p>
          <a:p>
            <a:pPr>
              <a:spcAft>
                <a:spcPts val="1200"/>
              </a:spcAft>
            </a:pPr>
            <a:r>
              <a:rPr lang="en-US" sz="2800" dirty="0" smtClean="0">
                <a:cs typeface="Times New Roman"/>
              </a:rPr>
              <a:t>Being with child, she remained in prison until her recovery, was reprieved from time to time, and was not executed</a:t>
            </a:r>
          </a:p>
          <a:p>
            <a:pPr>
              <a:spcAft>
                <a:spcPts val="1200"/>
              </a:spcAft>
            </a:pPr>
            <a:endParaRPr lang="en-US" sz="2800" dirty="0">
              <a:cs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Read</a:t>
            </a:r>
            <a:endParaRPr lang="en-US" dirty="0"/>
          </a:p>
        </p:txBody>
      </p:sp>
      <p:sp>
        <p:nvSpPr>
          <p:cNvPr id="3" name="Content Placeholder 2"/>
          <p:cNvSpPr>
            <a:spLocks noGrp="1"/>
          </p:cNvSpPr>
          <p:nvPr>
            <p:ph idx="1"/>
          </p:nvPr>
        </p:nvSpPr>
        <p:spPr/>
        <p:txBody>
          <a:bodyPr>
            <a:noAutofit/>
          </a:bodyPr>
          <a:lstStyle/>
          <a:p>
            <a:pPr>
              <a:spcAft>
                <a:spcPts val="1200"/>
              </a:spcAft>
              <a:buFont typeface="Arial" pitchFamily="34" charset="0"/>
              <a:buChar char="•"/>
            </a:pPr>
            <a:r>
              <a:rPr lang="en-US" sz="2800" dirty="0" smtClean="0">
                <a:cs typeface="Times New Roman" pitchFamily="18" charset="0"/>
              </a:rPr>
              <a:t>Mary Read was a native of England</a:t>
            </a:r>
          </a:p>
          <a:p>
            <a:pPr>
              <a:spcAft>
                <a:spcPts val="1200"/>
              </a:spcAft>
              <a:buFont typeface="Arial" pitchFamily="34" charset="0"/>
              <a:buChar char="•"/>
            </a:pPr>
            <a:r>
              <a:rPr lang="en-US" sz="2800" dirty="0" smtClean="0">
                <a:cs typeface="Times New Roman" pitchFamily="18" charset="0"/>
              </a:rPr>
              <a:t>Her mother married a sailor who, soon after their marriage, went to sea, left her pregnant, and never returned</a:t>
            </a:r>
          </a:p>
          <a:p>
            <a:pPr>
              <a:spcAft>
                <a:spcPts val="1200"/>
              </a:spcAft>
              <a:buFont typeface="Arial" pitchFamily="34" charset="0"/>
              <a:buChar char="•"/>
            </a:pPr>
            <a:r>
              <a:rPr lang="en-US" sz="2800" dirty="0" smtClean="0">
                <a:cs typeface="Times New Roman" pitchFamily="18" charset="0"/>
              </a:rPr>
              <a:t>After the birth of Mary, her mother convinced her husband’s mother that Mary was a boy </a:t>
            </a:r>
          </a:p>
          <a:p>
            <a:pPr>
              <a:spcAft>
                <a:spcPts val="1200"/>
              </a:spcAft>
              <a:buFont typeface="Arial" pitchFamily="34" charset="0"/>
              <a:buChar char="•"/>
            </a:pPr>
            <a:r>
              <a:rPr lang="en-US" sz="2800" dirty="0" smtClean="0">
                <a:cs typeface="Times New Roman" pitchFamily="18" charset="0"/>
              </a:rPr>
              <a:t>The grandmother provided Mary’s mother a crown per week for ‘his’ support</a:t>
            </a:r>
          </a:p>
          <a:p>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Privateer</a:t>
            </a:r>
            <a:endParaRPr lang="en-US" dirty="0"/>
          </a:p>
        </p:txBody>
      </p:sp>
      <p:sp>
        <p:nvSpPr>
          <p:cNvPr id="3" name="Content Placeholder 2"/>
          <p:cNvSpPr>
            <a:spLocks noGrp="1"/>
          </p:cNvSpPr>
          <p:nvPr>
            <p:ph idx="1"/>
          </p:nvPr>
        </p:nvSpPr>
        <p:spPr/>
        <p:txBody>
          <a:bodyPr>
            <a:normAutofit/>
          </a:bodyPr>
          <a:lstStyle/>
          <a:p>
            <a:pPr>
              <a:spcAft>
                <a:spcPts val="1800"/>
              </a:spcAft>
            </a:pPr>
            <a:r>
              <a:rPr lang="en-US" sz="2800" dirty="0" smtClean="0"/>
              <a:t>A </a:t>
            </a:r>
            <a:r>
              <a:rPr lang="en-US" sz="2800" b="1" dirty="0" smtClean="0"/>
              <a:t>Privateer</a:t>
            </a:r>
            <a:r>
              <a:rPr lang="en-US" sz="2800" dirty="0" smtClean="0"/>
              <a:t> - a private person or ship authorized by a government by Letters of Marque to attack foreign shipping during wartime </a:t>
            </a:r>
          </a:p>
          <a:p>
            <a:r>
              <a:rPr lang="en-US" sz="2800" b="1" dirty="0" smtClean="0"/>
              <a:t>Letter of Marque</a:t>
            </a:r>
            <a:r>
              <a:rPr lang="en-US" sz="2800" dirty="0" smtClean="0"/>
              <a:t> - a </a:t>
            </a:r>
            <a:r>
              <a:rPr lang="en-US" sz="2800" smtClean="0"/>
              <a:t>government license </a:t>
            </a:r>
            <a:r>
              <a:rPr lang="en-US" sz="2800" dirty="0" smtClean="0"/>
              <a:t>authorizing a person to attack and capture enemy vessels, and bring them before admiralty courts for condemnation and sale </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Read</a:t>
            </a:r>
            <a:endParaRPr lang="en-US" dirty="0"/>
          </a:p>
        </p:txBody>
      </p:sp>
      <p:sp>
        <p:nvSpPr>
          <p:cNvPr id="3" name="Content Placeholder 2"/>
          <p:cNvSpPr>
            <a:spLocks noGrp="1"/>
          </p:cNvSpPr>
          <p:nvPr>
            <p:ph idx="1"/>
          </p:nvPr>
        </p:nvSpPr>
        <p:spPr/>
        <p:txBody>
          <a:bodyPr>
            <a:normAutofit/>
          </a:bodyPr>
          <a:lstStyle/>
          <a:p>
            <a:pPr>
              <a:spcAft>
                <a:spcPts val="600"/>
              </a:spcAft>
            </a:pPr>
            <a:r>
              <a:rPr lang="en-US" sz="2800" dirty="0" smtClean="0">
                <a:cs typeface="Times New Roman"/>
              </a:rPr>
              <a:t>Mary’s mother continued to rear her daughter as a boy</a:t>
            </a:r>
          </a:p>
          <a:p>
            <a:pPr>
              <a:spcAft>
                <a:spcPts val="600"/>
              </a:spcAft>
            </a:pPr>
            <a:r>
              <a:rPr lang="en-US" sz="2800" dirty="0" smtClean="0">
                <a:cs typeface="Times New Roman"/>
              </a:rPr>
              <a:t>After the grandmother died, the allowance stopped</a:t>
            </a:r>
          </a:p>
          <a:p>
            <a:pPr>
              <a:spcAft>
                <a:spcPts val="600"/>
              </a:spcAft>
            </a:pPr>
            <a:r>
              <a:rPr lang="en-US" sz="2800" dirty="0" smtClean="0">
                <a:cs typeface="Times New Roman"/>
              </a:rPr>
              <a:t>Mary’s strength and manly disposition increased with her years</a:t>
            </a:r>
          </a:p>
          <a:p>
            <a:pPr>
              <a:spcAft>
                <a:spcPts val="600"/>
              </a:spcAft>
            </a:pPr>
            <a:r>
              <a:rPr lang="en-US" sz="2800" dirty="0" smtClean="0">
                <a:cs typeface="Times New Roman"/>
              </a:rPr>
              <a:t>She eventually signed on board a man-of-war</a:t>
            </a:r>
          </a:p>
          <a:p>
            <a:pPr>
              <a:spcAft>
                <a:spcPts val="600"/>
              </a:spcAft>
            </a:pPr>
            <a:r>
              <a:rPr lang="en-US" sz="2800" dirty="0" smtClean="0">
                <a:cs typeface="Times New Roman"/>
              </a:rPr>
              <a:t>She joined a regiment of foot as a cadet and later enlisted into a regiment of horse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Read</a:t>
            </a:r>
            <a:endParaRPr lang="en-US" dirty="0"/>
          </a:p>
        </p:txBody>
      </p:sp>
      <p:sp>
        <p:nvSpPr>
          <p:cNvPr id="3" name="Content Placeholder 2"/>
          <p:cNvSpPr>
            <a:spLocks noGrp="1"/>
          </p:cNvSpPr>
          <p:nvPr>
            <p:ph idx="1"/>
          </p:nvPr>
        </p:nvSpPr>
        <p:spPr>
          <a:xfrm>
            <a:off x="381000" y="1600200"/>
            <a:ext cx="8458200" cy="4724400"/>
          </a:xfrm>
        </p:spPr>
        <p:txBody>
          <a:bodyPr>
            <a:normAutofit lnSpcReduction="10000"/>
          </a:bodyPr>
          <a:lstStyle/>
          <a:p>
            <a:pPr>
              <a:spcAft>
                <a:spcPts val="1200"/>
              </a:spcAft>
            </a:pPr>
            <a:r>
              <a:rPr lang="en-US" sz="2800" dirty="0" smtClean="0">
                <a:cs typeface="Times New Roman"/>
              </a:rPr>
              <a:t>She again enlisted into a regiment of foot </a:t>
            </a:r>
          </a:p>
          <a:p>
            <a:pPr>
              <a:spcAft>
                <a:spcPts val="1200"/>
              </a:spcAft>
            </a:pPr>
            <a:r>
              <a:rPr lang="en-US" sz="2800" dirty="0" smtClean="0">
                <a:cs typeface="Times New Roman"/>
              </a:rPr>
              <a:t>She went on board a vessel bound for the West Indies</a:t>
            </a:r>
          </a:p>
          <a:p>
            <a:pPr>
              <a:spcAft>
                <a:spcPts val="1200"/>
              </a:spcAft>
            </a:pPr>
            <a:r>
              <a:rPr lang="en-US" sz="2800" dirty="0" smtClean="0">
                <a:cs typeface="Times New Roman"/>
              </a:rPr>
              <a:t>During the voyage, the vessel was captured by English pirates</a:t>
            </a:r>
          </a:p>
          <a:p>
            <a:pPr>
              <a:spcAft>
                <a:spcPts val="1200"/>
              </a:spcAft>
            </a:pPr>
            <a:r>
              <a:rPr lang="en-US" sz="2800" dirty="0" smtClean="0">
                <a:cs typeface="Times New Roman"/>
              </a:rPr>
              <a:t>Mary joined the pirates and continued with them for some time </a:t>
            </a:r>
          </a:p>
          <a:p>
            <a:pPr>
              <a:spcAft>
                <a:spcPts val="1200"/>
              </a:spcAft>
            </a:pPr>
            <a:r>
              <a:rPr lang="en-US" sz="2800" dirty="0" smtClean="0">
                <a:cs typeface="Times New Roman"/>
              </a:rPr>
              <a:t>She then joined a ship to serve onboard as a privateer</a:t>
            </a:r>
            <a:endParaRPr lang="en-US" sz="2800"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Read</a:t>
            </a:r>
            <a:endParaRPr lang="en-US" dirty="0"/>
          </a:p>
        </p:txBody>
      </p:sp>
      <p:sp>
        <p:nvSpPr>
          <p:cNvPr id="3" name="Content Placeholder 2"/>
          <p:cNvSpPr>
            <a:spLocks noGrp="1"/>
          </p:cNvSpPr>
          <p:nvPr>
            <p:ph idx="1"/>
          </p:nvPr>
        </p:nvSpPr>
        <p:spPr>
          <a:xfrm>
            <a:off x="457200" y="1417637"/>
            <a:ext cx="8229600" cy="4983163"/>
          </a:xfrm>
        </p:spPr>
        <p:txBody>
          <a:bodyPr>
            <a:noAutofit/>
          </a:bodyPr>
          <a:lstStyle/>
          <a:p>
            <a:pPr>
              <a:spcAft>
                <a:spcPts val="600"/>
              </a:spcAft>
            </a:pPr>
            <a:r>
              <a:rPr lang="en-US" sz="2800" dirty="0" smtClean="0">
                <a:cs typeface="Times New Roman" pitchFamily="18" charset="0"/>
              </a:rPr>
              <a:t>Scarcely had the ships sailed, when the crew mutinied to return to pirating</a:t>
            </a:r>
          </a:p>
          <a:p>
            <a:pPr>
              <a:spcAft>
                <a:spcPts val="600"/>
              </a:spcAft>
            </a:pPr>
            <a:r>
              <a:rPr lang="en-US" sz="2800" dirty="0" smtClean="0">
                <a:cs typeface="Times New Roman" pitchFamily="18" charset="0"/>
              </a:rPr>
              <a:t>Among the crew were Mary Read and Anne Bonny</a:t>
            </a:r>
          </a:p>
          <a:p>
            <a:pPr>
              <a:spcAft>
                <a:spcPts val="600"/>
              </a:spcAft>
            </a:pPr>
            <a:r>
              <a:rPr lang="en-US" sz="2800" dirty="0" smtClean="0">
                <a:cs typeface="Times New Roman" pitchFamily="18" charset="0"/>
              </a:rPr>
              <a:t>When the vessel was taken, these two heroines, along with another of the pirates, were the last three upon deck</a:t>
            </a:r>
          </a:p>
          <a:p>
            <a:pPr>
              <a:spcAft>
                <a:spcPts val="600"/>
              </a:spcAft>
            </a:pPr>
            <a:r>
              <a:rPr lang="en-US" sz="2800" dirty="0" smtClean="0">
                <a:cs typeface="Times New Roman" pitchFamily="18" charset="0"/>
              </a:rPr>
              <a:t>Mary Read was captured and tried, but because she was pregnant her execution was delayed</a:t>
            </a:r>
          </a:p>
          <a:p>
            <a:pPr>
              <a:spcAft>
                <a:spcPts val="600"/>
              </a:spcAft>
            </a:pPr>
            <a:r>
              <a:rPr lang="en-US" sz="2800" dirty="0" smtClean="0">
                <a:cs typeface="Times New Roman" pitchFamily="18" charset="0"/>
              </a:rPr>
              <a:t>While she would probably been spared, in the mean time she fell sick and died</a:t>
            </a:r>
            <a:br>
              <a:rPr lang="en-US" sz="2800" dirty="0" smtClean="0">
                <a:cs typeface="Times New Roman" pitchFamily="18" charset="0"/>
              </a:rPr>
            </a:br>
            <a:r>
              <a:rPr lang="en-US" sz="2800" dirty="0" smtClean="0">
                <a:cs typeface="Times New Roman" pitchFamily="18" charset="0"/>
              </a:rPr>
              <a:t/>
            </a:r>
            <a:br>
              <a:rPr lang="en-US" sz="2800" dirty="0" smtClean="0">
                <a:cs typeface="Times New Roman" pitchFamily="18" charset="0"/>
              </a:rPr>
            </a:b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Famous Women Pirates</a:t>
            </a:r>
            <a:endParaRPr lang="en-US" dirty="0"/>
          </a:p>
        </p:txBody>
      </p:sp>
      <p:sp>
        <p:nvSpPr>
          <p:cNvPr id="3" name="Content Placeholder 2"/>
          <p:cNvSpPr>
            <a:spLocks noGrp="1"/>
          </p:cNvSpPr>
          <p:nvPr>
            <p:ph idx="1"/>
          </p:nvPr>
        </p:nvSpPr>
        <p:spPr/>
        <p:txBody>
          <a:bodyPr>
            <a:normAutofit/>
          </a:bodyPr>
          <a:lstStyle/>
          <a:p>
            <a:pPr>
              <a:spcAft>
                <a:spcPts val="1800"/>
              </a:spcAft>
            </a:pPr>
            <a:r>
              <a:rPr lang="en-US" sz="2800" dirty="0" smtClean="0">
                <a:cs typeface="Times New Roman"/>
              </a:rPr>
              <a:t>Lady Mary </a:t>
            </a:r>
            <a:r>
              <a:rPr lang="en-US" sz="2800" dirty="0" err="1" smtClean="0">
                <a:cs typeface="Times New Roman"/>
              </a:rPr>
              <a:t>Killigrew</a:t>
            </a:r>
            <a:r>
              <a:rPr lang="en-US" sz="2800" dirty="0" smtClean="0">
                <a:cs typeface="Times New Roman"/>
              </a:rPr>
              <a:t> – vicious pirate from Cornwall </a:t>
            </a:r>
          </a:p>
          <a:p>
            <a:pPr>
              <a:spcAft>
                <a:spcPts val="1800"/>
              </a:spcAft>
            </a:pPr>
            <a:r>
              <a:rPr lang="en-US" sz="2800" dirty="0" smtClean="0">
                <a:cs typeface="Times New Roman"/>
              </a:rPr>
              <a:t>Charlotte de Berry – another woman who went to sea dressed as a man</a:t>
            </a:r>
          </a:p>
          <a:p>
            <a:pPr>
              <a:spcAft>
                <a:spcPts val="1800"/>
              </a:spcAft>
            </a:pPr>
            <a:r>
              <a:rPr lang="en-US" sz="2800" dirty="0" smtClean="0">
                <a:cs typeface="Times New Roman"/>
              </a:rPr>
              <a:t>Rachel Wall – the first American woman pirate</a:t>
            </a:r>
          </a:p>
          <a:p>
            <a:pPr>
              <a:spcAft>
                <a:spcPts val="1800"/>
              </a:spcAft>
            </a:pPr>
            <a:r>
              <a:rPr lang="en-US" sz="2800" dirty="0" err="1" smtClean="0">
                <a:cs typeface="Times New Roman"/>
              </a:rPr>
              <a:t>Loi</a:t>
            </a:r>
            <a:r>
              <a:rPr lang="en-US" sz="2800" dirty="0" smtClean="0">
                <a:cs typeface="Times New Roman"/>
              </a:rPr>
              <a:t> </a:t>
            </a:r>
            <a:r>
              <a:rPr lang="en-US" sz="2800" dirty="0" err="1" smtClean="0">
                <a:cs typeface="Times New Roman"/>
              </a:rPr>
              <a:t>Chai</a:t>
            </a:r>
            <a:r>
              <a:rPr lang="en-US" sz="2800" dirty="0" smtClean="0">
                <a:cs typeface="Times New Roman"/>
              </a:rPr>
              <a:t>-san- Queen of the Macao pirates during the 1920s</a:t>
            </a:r>
            <a:endParaRPr lang="en-US" sz="2800" dirty="0">
              <a:cs typeface="Times New Roman"/>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Final Note On Cross-Dressing</a:t>
            </a:r>
            <a:endParaRPr lang="en-US" dirty="0"/>
          </a:p>
        </p:txBody>
      </p:sp>
      <p:sp>
        <p:nvSpPr>
          <p:cNvPr id="3" name="Content Placeholder 2"/>
          <p:cNvSpPr>
            <a:spLocks noGrp="1"/>
          </p:cNvSpPr>
          <p:nvPr>
            <p:ph idx="1"/>
          </p:nvPr>
        </p:nvSpPr>
        <p:spPr>
          <a:xfrm>
            <a:off x="4359693" y="1295400"/>
            <a:ext cx="4631907" cy="2620963"/>
          </a:xfrm>
        </p:spPr>
        <p:txBody>
          <a:bodyPr>
            <a:noAutofit/>
          </a:bodyPr>
          <a:lstStyle/>
          <a:p>
            <a:pPr>
              <a:spcBef>
                <a:spcPts val="0"/>
              </a:spcBef>
              <a:spcAft>
                <a:spcPts val="600"/>
              </a:spcAft>
            </a:pPr>
            <a:r>
              <a:rPr lang="en-US" sz="2800" dirty="0" smtClean="0">
                <a:cs typeface="Times New Roman" pitchFamily="18" charset="0"/>
              </a:rPr>
              <a:t>Mary Read maintained her role as a man for many years and no one had discovered her gender</a:t>
            </a:r>
          </a:p>
          <a:p>
            <a:pPr>
              <a:spcBef>
                <a:spcPts val="0"/>
              </a:spcBef>
              <a:spcAft>
                <a:spcPts val="600"/>
              </a:spcAft>
            </a:pPr>
            <a:r>
              <a:rPr lang="en-US" sz="2800" dirty="0" smtClean="0">
                <a:cs typeface="Times New Roman" pitchFamily="18" charset="0"/>
              </a:rPr>
              <a:t>Not until she told Anne Bonny</a:t>
            </a:r>
          </a:p>
        </p:txBody>
      </p:sp>
      <p:pic>
        <p:nvPicPr>
          <p:cNvPr id="4" name="Content Placeholder 3" descr="Mary+and+Anne+Stamp.jpg"/>
          <p:cNvPicPr>
            <a:picLocks noChangeAspect="1"/>
          </p:cNvPicPr>
          <p:nvPr/>
        </p:nvPicPr>
        <p:blipFill>
          <a:blip r:embed="rId2"/>
          <a:stretch>
            <a:fillRect/>
          </a:stretch>
        </p:blipFill>
        <p:spPr>
          <a:xfrm>
            <a:off x="304800" y="1295400"/>
            <a:ext cx="4054893" cy="2620963"/>
          </a:xfrm>
          <a:prstGeom prst="rect">
            <a:avLst/>
          </a:prstGeom>
        </p:spPr>
      </p:pic>
      <p:sp>
        <p:nvSpPr>
          <p:cNvPr id="6" name="TextBox 5"/>
          <p:cNvSpPr txBox="1"/>
          <p:nvPr/>
        </p:nvSpPr>
        <p:spPr>
          <a:xfrm>
            <a:off x="397293" y="3916363"/>
            <a:ext cx="8229600" cy="2323713"/>
          </a:xfrm>
          <a:prstGeom prst="rect">
            <a:avLst/>
          </a:prstGeom>
          <a:noFill/>
        </p:spPr>
        <p:txBody>
          <a:bodyPr wrap="square" rtlCol="0">
            <a:spAutoFit/>
          </a:bodyPr>
          <a:lstStyle/>
          <a:p>
            <a:pPr>
              <a:spcBef>
                <a:spcPts val="0"/>
              </a:spcBef>
              <a:buFont typeface="Arial" pitchFamily="34" charset="0"/>
              <a:buChar char="•"/>
            </a:pPr>
            <a:r>
              <a:rPr lang="en-US" sz="2800" dirty="0" smtClean="0">
                <a:cs typeface="Times New Roman" pitchFamily="18" charset="0"/>
              </a:rPr>
              <a:t>  Anne, supposing Mary to be a handsome fellow,   </a:t>
            </a:r>
          </a:p>
          <a:p>
            <a:pPr>
              <a:spcBef>
                <a:spcPts val="0"/>
              </a:spcBef>
              <a:spcAft>
                <a:spcPts val="600"/>
              </a:spcAft>
            </a:pPr>
            <a:r>
              <a:rPr lang="en-US" sz="2800" dirty="0" smtClean="0">
                <a:cs typeface="Times New Roman" pitchFamily="18" charset="0"/>
              </a:rPr>
              <a:t>    became greatly enamored of her</a:t>
            </a:r>
          </a:p>
          <a:p>
            <a:pPr>
              <a:spcBef>
                <a:spcPts val="0"/>
              </a:spcBef>
              <a:buFont typeface="Arial" pitchFamily="34" charset="0"/>
              <a:buChar char="•"/>
            </a:pPr>
            <a:r>
              <a:rPr lang="en-US" sz="2800" dirty="0" smtClean="0">
                <a:cs typeface="Times New Roman" pitchFamily="18" charset="0"/>
              </a:rPr>
              <a:t>  Anne disclosed to Mary that she (Anne) was a  </a:t>
            </a:r>
          </a:p>
          <a:p>
            <a:pPr>
              <a:spcBef>
                <a:spcPts val="0"/>
              </a:spcBef>
            </a:pPr>
            <a:r>
              <a:rPr lang="en-US" sz="2800" dirty="0" smtClean="0">
                <a:cs typeface="Times New Roman" pitchFamily="18" charset="0"/>
              </a:rPr>
              <a:t>   woman and was interested in Mary</a:t>
            </a:r>
          </a:p>
          <a:p>
            <a:pPr>
              <a:spcBef>
                <a:spcPts val="0"/>
              </a:spcBef>
              <a:spcAft>
                <a:spcPts val="600"/>
              </a:spcAft>
              <a:buFont typeface="Arial" pitchFamily="34" charset="0"/>
              <a:buChar char="•"/>
            </a:pPr>
            <a:r>
              <a:rPr lang="en-US" sz="2800" dirty="0" smtClean="0">
                <a:cs typeface="Times New Roman" pitchFamily="18" charset="0"/>
              </a:rPr>
              <a:t>  Now Mary was forced to reveal her secret to Anne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Spanish Main</a:t>
            </a:r>
            <a:endParaRPr lang="en-US" dirty="0"/>
          </a:p>
        </p:txBody>
      </p:sp>
      <p:sp>
        <p:nvSpPr>
          <p:cNvPr id="3" name="Content Placeholder 2"/>
          <p:cNvSpPr>
            <a:spLocks noGrp="1"/>
          </p:cNvSpPr>
          <p:nvPr>
            <p:ph idx="1"/>
          </p:nvPr>
        </p:nvSpPr>
        <p:spPr>
          <a:xfrm>
            <a:off x="457200" y="1752600"/>
            <a:ext cx="8229600" cy="3810000"/>
          </a:xfrm>
        </p:spPr>
        <p:txBody>
          <a:bodyPr>
            <a:normAutofit/>
          </a:bodyPr>
          <a:lstStyle/>
          <a:p>
            <a:pPr>
              <a:spcAft>
                <a:spcPts val="1200"/>
              </a:spcAft>
            </a:pPr>
            <a:r>
              <a:rPr lang="en-US" sz="2800" dirty="0" smtClean="0"/>
              <a:t>The term the 'Spanish Main' is often associated with famous pirates</a:t>
            </a:r>
          </a:p>
          <a:p>
            <a:pPr>
              <a:spcAft>
                <a:spcPts val="1200"/>
              </a:spcAft>
            </a:pPr>
            <a:r>
              <a:rPr lang="en-US" sz="2800" dirty="0" smtClean="0"/>
              <a:t>The “Spanish Main” referred to the coastal region of the Americas surrounding the Caribbean Sea and South America</a:t>
            </a:r>
          </a:p>
          <a:p>
            <a:pPr>
              <a:spcAft>
                <a:spcPts val="1200"/>
              </a:spcAft>
            </a:pPr>
            <a:r>
              <a:rPr lang="en-US" sz="2800" dirty="0" smtClean="0"/>
              <a:t>The Spanish established colonies on the land in the New World and also claimed specific sea routes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lstStyle/>
          <a:p>
            <a:r>
              <a:rPr lang="en-US" dirty="0" smtClean="0"/>
              <a:t>The Spanish Main</a:t>
            </a:r>
            <a:endParaRPr lang="en-US" dirty="0"/>
          </a:p>
        </p:txBody>
      </p:sp>
      <p:sp>
        <p:nvSpPr>
          <p:cNvPr id="3" name="Content Placeholder 2"/>
          <p:cNvSpPr>
            <a:spLocks noGrp="1"/>
          </p:cNvSpPr>
          <p:nvPr>
            <p:ph idx="1"/>
          </p:nvPr>
        </p:nvSpPr>
        <p:spPr>
          <a:xfrm>
            <a:off x="457200" y="1295400"/>
            <a:ext cx="8458200" cy="5181600"/>
          </a:xfrm>
        </p:spPr>
        <p:txBody>
          <a:bodyPr>
            <a:noAutofit/>
          </a:bodyPr>
          <a:lstStyle/>
          <a:p>
            <a:r>
              <a:rPr lang="en-US" sz="2800" dirty="0" smtClean="0"/>
              <a:t>The territories around the Spanish Main opened up paths to the new wealth which was found in the New World</a:t>
            </a:r>
          </a:p>
          <a:p>
            <a:r>
              <a:rPr lang="en-US" sz="2800" dirty="0" smtClean="0"/>
              <a:t>Ships were loaded with their treasure to send back to Spain</a:t>
            </a:r>
          </a:p>
          <a:p>
            <a:r>
              <a:rPr lang="en-US" sz="2800" dirty="0" smtClean="0"/>
              <a:t>These Spanish treasures fleets were attacked by many of the famous pirates</a:t>
            </a:r>
          </a:p>
          <a:p>
            <a:r>
              <a:rPr lang="en-US" sz="2800" dirty="0" smtClean="0"/>
              <a:t>The Pirates of the Spanish Main used many of the Caribbean Islands as their bases. The traffic in treasure made the Spanish Main a haunt of famous pirates and privateers</a:t>
            </a:r>
          </a:p>
          <a:p>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Golden Age of Piracy</a:t>
            </a:r>
            <a:endParaRPr lang="en-US" dirty="0"/>
          </a:p>
        </p:txBody>
      </p:sp>
      <p:sp>
        <p:nvSpPr>
          <p:cNvPr id="7" name="Content Placeholder 6"/>
          <p:cNvSpPr>
            <a:spLocks noGrp="1"/>
          </p:cNvSpPr>
          <p:nvPr>
            <p:ph idx="1"/>
          </p:nvPr>
        </p:nvSpPr>
        <p:spPr>
          <a:xfrm>
            <a:off x="457200" y="1600200"/>
            <a:ext cx="8382000" cy="4724400"/>
          </a:xfrm>
        </p:spPr>
        <p:txBody>
          <a:bodyPr>
            <a:normAutofit fontScale="92500" lnSpcReduction="10000"/>
          </a:bodyPr>
          <a:lstStyle/>
          <a:p>
            <a:pPr>
              <a:spcAft>
                <a:spcPts val="1200"/>
              </a:spcAft>
            </a:pPr>
            <a:r>
              <a:rPr lang="en-US" sz="3027" dirty="0" smtClean="0"/>
              <a:t>The Golden Age of Piracy lasted just over 100 years form the 1500's to the mid 1600’s</a:t>
            </a:r>
          </a:p>
          <a:p>
            <a:pPr>
              <a:spcAft>
                <a:spcPts val="1200"/>
              </a:spcAft>
            </a:pPr>
            <a:r>
              <a:rPr lang="en-US" sz="3027" dirty="0" smtClean="0"/>
              <a:t>The Spanish were continuously harassed in the Caribbean by pirates and buccaneers who attacked the Spanish galleons which were carrying riches back to Spain</a:t>
            </a:r>
          </a:p>
          <a:p>
            <a:pPr>
              <a:spcAft>
                <a:spcPts val="1200"/>
              </a:spcAft>
            </a:pPr>
            <a:r>
              <a:rPr lang="en-US" sz="3027" dirty="0" smtClean="0"/>
              <a:t>There were safe havens for pirates, or pirate enclaves, all over the world but Port Royal and Jamaica were famous examples of places where pirates could gather without fear of attack or arrest </a:t>
            </a:r>
          </a:p>
          <a:p>
            <a:endParaRPr lang="en-US" b="1" dirty="0" smtClean="0"/>
          </a:p>
          <a:p>
            <a:endParaRPr lang="en-US" b="1"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534400" cy="944563"/>
          </a:xfrm>
        </p:spPr>
        <p:txBody>
          <a:bodyPr>
            <a:normAutofit/>
          </a:bodyPr>
          <a:lstStyle/>
          <a:p>
            <a:r>
              <a:rPr lang="en-US" dirty="0" smtClean="0"/>
              <a:t>Benefits of being a pirate </a:t>
            </a:r>
            <a:endParaRPr lang="en-US" dirty="0"/>
          </a:p>
        </p:txBody>
      </p:sp>
      <p:sp>
        <p:nvSpPr>
          <p:cNvPr id="3" name="Content Placeholder 2"/>
          <p:cNvSpPr>
            <a:spLocks noGrp="1"/>
          </p:cNvSpPr>
          <p:nvPr>
            <p:ph idx="1"/>
          </p:nvPr>
        </p:nvSpPr>
        <p:spPr>
          <a:xfrm>
            <a:off x="457200" y="1447800"/>
            <a:ext cx="8229600" cy="5181600"/>
          </a:xfrm>
        </p:spPr>
        <p:txBody>
          <a:bodyPr>
            <a:noAutofit/>
          </a:bodyPr>
          <a:lstStyle/>
          <a:p>
            <a:pPr>
              <a:spcAft>
                <a:spcPts val="600"/>
              </a:spcAft>
            </a:pPr>
            <a:r>
              <a:rPr lang="en-US" sz="2800" dirty="0" smtClean="0"/>
              <a:t>Many seamen who had served in merchant or naval ships, turned to the lucrative, but dangerous occupation of being a pirate </a:t>
            </a:r>
          </a:p>
          <a:p>
            <a:pPr>
              <a:spcAft>
                <a:spcPts val="600"/>
              </a:spcAft>
            </a:pPr>
            <a:r>
              <a:rPr lang="en-US" sz="2800" dirty="0" smtClean="0"/>
              <a:t>Pirate crews were treated much better than the navy crews who were subjected to harsh, rules, treatment and punishment and low wages - many were press-ganged into service </a:t>
            </a:r>
          </a:p>
          <a:p>
            <a:pPr>
              <a:spcAft>
                <a:spcPts val="600"/>
              </a:spcAft>
            </a:pPr>
            <a:r>
              <a:rPr lang="en-US" sz="2800" dirty="0" smtClean="0"/>
              <a:t>The pirate ships were governed by their own laws, called Articles, which were agreed between the pirate crew and the captain</a:t>
            </a:r>
          </a:p>
          <a:p>
            <a:endParaRPr lang="en-US" sz="2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685800"/>
          </a:xfrm>
        </p:spPr>
        <p:txBody>
          <a:bodyPr/>
          <a:lstStyle/>
          <a:p>
            <a:r>
              <a:rPr lang="en-US" dirty="0" smtClean="0"/>
              <a:t>The Pirate Code of Conduct</a:t>
            </a:r>
            <a:endParaRPr lang="en-US" dirty="0"/>
          </a:p>
        </p:txBody>
      </p:sp>
      <p:sp>
        <p:nvSpPr>
          <p:cNvPr id="3" name="Content Placeholder 2"/>
          <p:cNvSpPr>
            <a:spLocks noGrp="1"/>
          </p:cNvSpPr>
          <p:nvPr>
            <p:ph idx="1"/>
          </p:nvPr>
        </p:nvSpPr>
        <p:spPr>
          <a:xfrm>
            <a:off x="304800" y="1143000"/>
            <a:ext cx="8229600" cy="5029201"/>
          </a:xfrm>
        </p:spPr>
        <p:txBody>
          <a:bodyPr>
            <a:noAutofit/>
          </a:bodyPr>
          <a:lstStyle/>
          <a:p>
            <a:pPr>
              <a:spcBef>
                <a:spcPts val="0"/>
              </a:spcBef>
              <a:spcAft>
                <a:spcPts val="800"/>
              </a:spcAft>
            </a:pPr>
            <a:r>
              <a:rPr lang="en-US" sz="1800" b="1" i="1" dirty="0" smtClean="0"/>
              <a:t>Pirate Code of Conduct 1 - Equal Voting Rights</a:t>
            </a:r>
            <a:endParaRPr lang="en-US" sz="1800" dirty="0" smtClean="0"/>
          </a:p>
          <a:p>
            <a:pPr>
              <a:spcBef>
                <a:spcPts val="0"/>
              </a:spcBef>
              <a:spcAft>
                <a:spcPts val="800"/>
              </a:spcAft>
            </a:pPr>
            <a:r>
              <a:rPr lang="en-US" sz="1800" b="1" i="1" dirty="0" smtClean="0"/>
              <a:t>Pirate Code of Conduct 2 - Fair share of the loot and pirates punishments for those who cheated</a:t>
            </a:r>
            <a:endParaRPr lang="en-US" sz="1800" dirty="0" smtClean="0"/>
          </a:p>
          <a:p>
            <a:pPr>
              <a:spcBef>
                <a:spcPts val="0"/>
              </a:spcBef>
              <a:spcAft>
                <a:spcPts val="800"/>
              </a:spcAft>
            </a:pPr>
            <a:r>
              <a:rPr lang="en-US" sz="1800" b="1" i="1" dirty="0" smtClean="0"/>
              <a:t>Pirate Code of Conduct 3 - Gambling was banned</a:t>
            </a:r>
            <a:endParaRPr lang="en-US" sz="1800" dirty="0" smtClean="0"/>
          </a:p>
          <a:p>
            <a:pPr>
              <a:spcBef>
                <a:spcPts val="0"/>
              </a:spcBef>
              <a:spcAft>
                <a:spcPts val="800"/>
              </a:spcAft>
            </a:pPr>
            <a:r>
              <a:rPr lang="en-US" sz="1800" b="1" i="1" dirty="0" smtClean="0"/>
              <a:t>Pirate Code of Conduct 4 - No lights at night - a pirates sleep should not be disturbed</a:t>
            </a:r>
            <a:endParaRPr lang="en-US" sz="1800" dirty="0" smtClean="0"/>
          </a:p>
          <a:p>
            <a:pPr>
              <a:spcBef>
                <a:spcPts val="0"/>
              </a:spcBef>
              <a:spcAft>
                <a:spcPts val="800"/>
              </a:spcAft>
            </a:pPr>
            <a:r>
              <a:rPr lang="en-US" sz="1800" b="1" i="1" dirty="0" smtClean="0"/>
              <a:t>Pirate Code of Conduct 5 - Each pirate was responsible for the upkeep of their weapons</a:t>
            </a:r>
            <a:endParaRPr lang="en-US" sz="1800" dirty="0" smtClean="0"/>
          </a:p>
          <a:p>
            <a:pPr>
              <a:spcBef>
                <a:spcPts val="0"/>
              </a:spcBef>
              <a:spcAft>
                <a:spcPts val="800"/>
              </a:spcAft>
            </a:pPr>
            <a:r>
              <a:rPr lang="en-US" sz="1800" b="1" i="1" dirty="0" smtClean="0"/>
              <a:t>Pirate Code of Conduct 6 - No Boys or women allowed on board</a:t>
            </a:r>
            <a:endParaRPr lang="en-US" sz="1800" dirty="0" smtClean="0"/>
          </a:p>
          <a:p>
            <a:pPr>
              <a:spcBef>
                <a:spcPts val="0"/>
              </a:spcBef>
              <a:spcAft>
                <a:spcPts val="800"/>
              </a:spcAft>
            </a:pPr>
            <a:r>
              <a:rPr lang="en-US" sz="1800" b="1" i="1" dirty="0" smtClean="0"/>
              <a:t>Pirate Code of Conduct 7 - Penalty for Desertion</a:t>
            </a:r>
            <a:endParaRPr lang="en-US" sz="1800" dirty="0" smtClean="0"/>
          </a:p>
          <a:p>
            <a:pPr>
              <a:spcBef>
                <a:spcPts val="0"/>
              </a:spcBef>
              <a:spcAft>
                <a:spcPts val="800"/>
              </a:spcAft>
            </a:pPr>
            <a:r>
              <a:rPr lang="en-US" sz="1800" b="1" i="1" dirty="0" smtClean="0"/>
              <a:t>Pirate Code of Conduct 8 - No fighting between pirates on board the ship</a:t>
            </a:r>
            <a:endParaRPr lang="en-US" sz="1800" dirty="0" smtClean="0"/>
          </a:p>
          <a:p>
            <a:pPr>
              <a:spcBef>
                <a:spcPts val="0"/>
              </a:spcBef>
              <a:spcAft>
                <a:spcPts val="800"/>
              </a:spcAft>
            </a:pPr>
            <a:r>
              <a:rPr lang="en-US" sz="1800" b="1" i="1" dirty="0" smtClean="0"/>
              <a:t>Pirate Code of Conduct 9 - A Pension according to the severity of wounds</a:t>
            </a:r>
            <a:endParaRPr lang="en-US" sz="1800" dirty="0" smtClean="0"/>
          </a:p>
          <a:p>
            <a:pPr>
              <a:spcBef>
                <a:spcPts val="0"/>
              </a:spcBef>
              <a:spcAft>
                <a:spcPts val="800"/>
              </a:spcAft>
            </a:pPr>
            <a:r>
              <a:rPr lang="en-US" sz="1800" b="1" i="1" dirty="0" smtClean="0"/>
              <a:t>Pirate Code of Conduct 10 - Shares of the loot or booty</a:t>
            </a:r>
            <a:endParaRPr lang="en-US" sz="1800" dirty="0" smtClean="0"/>
          </a:p>
          <a:p>
            <a:pPr>
              <a:spcBef>
                <a:spcPts val="0"/>
              </a:spcBef>
              <a:spcAft>
                <a:spcPts val="800"/>
              </a:spcAft>
            </a:pPr>
            <a:r>
              <a:rPr lang="en-US" sz="1800" b="1" i="1" dirty="0" smtClean="0"/>
              <a:t>Pirate Code of Conduct 11 - Musicians available to play when required!</a:t>
            </a:r>
            <a:endParaRPr lang="en-US" sz="1800" dirty="0" smtClean="0"/>
          </a:p>
          <a:p>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History of Piracy</a:t>
            </a:r>
            <a:endParaRPr lang="en-US" dirty="0"/>
          </a:p>
        </p:txBody>
      </p:sp>
      <p:sp>
        <p:nvSpPr>
          <p:cNvPr id="3" name="Content Placeholder 2"/>
          <p:cNvSpPr>
            <a:spLocks noGrp="1"/>
          </p:cNvSpPr>
          <p:nvPr>
            <p:ph idx="1"/>
          </p:nvPr>
        </p:nvSpPr>
        <p:spPr/>
        <p:txBody>
          <a:bodyPr>
            <a:normAutofit/>
          </a:bodyPr>
          <a:lstStyle/>
          <a:p>
            <a:pPr>
              <a:spcAft>
                <a:spcPts val="1200"/>
              </a:spcAft>
            </a:pPr>
            <a:r>
              <a:rPr lang="en-US" sz="2800" dirty="0" smtClean="0"/>
              <a:t>Piracy existed as long as the oceans were used for commerce</a:t>
            </a:r>
          </a:p>
          <a:p>
            <a:pPr>
              <a:spcAft>
                <a:spcPts val="1200"/>
              </a:spcAft>
            </a:pPr>
            <a:r>
              <a:rPr lang="en-US" sz="2800" dirty="0" smtClean="0"/>
              <a:t>Earliest documentation of piracy are the exploits of the Sea People who threatened the Aegean and Mediterranean in the 13th century BCE</a:t>
            </a:r>
          </a:p>
          <a:p>
            <a:pPr>
              <a:spcAft>
                <a:spcPts val="1200"/>
              </a:spcAft>
            </a:pPr>
            <a:r>
              <a:rPr lang="en-US" sz="2800" dirty="0" smtClean="0"/>
              <a:t>Phoenicians sometimes resorted to piracy, and specialized in kidnapping boys and girls to be sold as slaves </a:t>
            </a:r>
          </a:p>
          <a:p>
            <a:pPr>
              <a:spcAft>
                <a:spcPts val="1200"/>
              </a:spcAft>
            </a:pPr>
            <a:endParaRPr lang="en-US" sz="2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pirate song</a:t>
            </a:r>
            <a:endParaRPr lang="en-US" dirty="0"/>
          </a:p>
        </p:txBody>
      </p:sp>
      <p:sp>
        <p:nvSpPr>
          <p:cNvPr id="9" name="Content Placeholder 8"/>
          <p:cNvSpPr>
            <a:spLocks noGrp="1"/>
          </p:cNvSpPr>
          <p:nvPr>
            <p:ph idx="1"/>
          </p:nvPr>
        </p:nvSpPr>
        <p:spPr>
          <a:xfrm>
            <a:off x="304800" y="1554163"/>
            <a:ext cx="8382000" cy="4525963"/>
          </a:xfrm>
        </p:spPr>
        <p:txBody>
          <a:bodyPr/>
          <a:lstStyle/>
          <a:p>
            <a:pPr>
              <a:lnSpc>
                <a:spcPct val="110000"/>
              </a:lnSpc>
              <a:spcBef>
                <a:spcPts val="0"/>
              </a:spcBef>
              <a:spcAft>
                <a:spcPts val="600"/>
              </a:spcAft>
            </a:pPr>
            <a:r>
              <a:rPr lang="en-US" sz="3600" dirty="0" smtClean="0"/>
              <a:t>The most famous words are from the first four lines of this pirate song are :</a:t>
            </a:r>
            <a:endParaRPr lang="en-US" sz="3600" dirty="0" smtClean="0"/>
          </a:p>
          <a:p>
            <a:pPr marL="860425" lvl="2">
              <a:lnSpc>
                <a:spcPct val="120000"/>
              </a:lnSpc>
              <a:spcBef>
                <a:spcPts val="0"/>
              </a:spcBef>
              <a:spcAft>
                <a:spcPts val="1200"/>
              </a:spcAft>
              <a:buNone/>
            </a:pPr>
            <a:r>
              <a:rPr lang="en-US" dirty="0" smtClean="0"/>
              <a:t>   </a:t>
            </a:r>
            <a:r>
              <a:rPr lang="en-US" sz="3200" dirty="0" smtClean="0"/>
              <a:t>Fifteen </a:t>
            </a:r>
            <a:r>
              <a:rPr lang="en-US" sz="3200" dirty="0" smtClean="0"/>
              <a:t>men on a dead man's chest</a:t>
            </a:r>
            <a:br>
              <a:rPr lang="en-US" sz="3200" dirty="0" smtClean="0"/>
            </a:br>
            <a:r>
              <a:rPr lang="en-US" sz="3200" dirty="0" err="1" smtClean="0"/>
              <a:t>Yo</a:t>
            </a:r>
            <a:r>
              <a:rPr lang="en-US" sz="3200" dirty="0" smtClean="0"/>
              <a:t> ho ho and a bottle of rum</a:t>
            </a:r>
            <a:br>
              <a:rPr lang="en-US" sz="3200" dirty="0" smtClean="0"/>
            </a:br>
            <a:r>
              <a:rPr lang="en-US" sz="3200" dirty="0" smtClean="0"/>
              <a:t>Drink and the devil had done for the rest</a:t>
            </a:r>
            <a:br>
              <a:rPr lang="en-US" sz="3200" dirty="0" smtClean="0"/>
            </a:br>
            <a:r>
              <a:rPr lang="en-US" sz="3200" dirty="0" err="1" smtClean="0"/>
              <a:t>Yo</a:t>
            </a:r>
            <a:r>
              <a:rPr lang="en-US" sz="3200" dirty="0" smtClean="0"/>
              <a:t> ho ho and a bottle of rum. </a:t>
            </a:r>
          </a:p>
          <a:p>
            <a:endParaRPr lang="en-US" dirty="0"/>
          </a:p>
        </p:txBody>
      </p:sp>
      <p:pic>
        <p:nvPicPr>
          <p:cNvPr id="4" name="08 Yo, Ho, Ho (And a Bottle of Rum).m4a">
            <a:hlinkClick r:id="" action="ppaction://media"/>
          </p:cNvPr>
          <p:cNvPicPr/>
          <p:nvPr>
            <a:quickTimeFile r:link="rId1"/>
          </p:nvPr>
        </p:nvPicPr>
        <p:blipFill>
          <a:blip r:embed="rId3"/>
          <a:stretch>
            <a:fillRect/>
          </a:stretch>
        </p:blipFill>
        <p:spPr>
          <a:xfrm>
            <a:off x="5181600" y="0"/>
            <a:ext cx="1295400" cy="457200"/>
          </a:xfrm>
          <a:prstGeom prst="rect">
            <a:avLst/>
          </a:prstGeom>
          <a:solidFill>
            <a:srgbClr val="FBEEC9"/>
          </a:solidFill>
        </p:spPr>
      </p:pic>
      <p:sp>
        <p:nvSpPr>
          <p:cNvPr id="5" name="Rectangle 4"/>
          <p:cNvSpPr/>
          <p:nvPr/>
        </p:nvSpPr>
        <p:spPr>
          <a:xfrm>
            <a:off x="5562600" y="0"/>
            <a:ext cx="457200" cy="457200"/>
          </a:xfrm>
          <a:prstGeom prst="rect">
            <a:avLst/>
          </a:prstGeom>
          <a:solidFill>
            <a:schemeClr val="bg2"/>
          </a:solidFill>
          <a:ln>
            <a:noFill/>
          </a:ln>
          <a:effectLst>
            <a:outerShdw blurRad="76200" dist="50800" dir="5400000" rotWithShape="0">
              <a:schemeClr val="bg2">
                <a:alpha val="6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143500" y="0"/>
            <a:ext cx="457200" cy="457200"/>
          </a:xfrm>
          <a:prstGeom prst="rect">
            <a:avLst/>
          </a:prstGeom>
          <a:solidFill>
            <a:schemeClr val="bg2"/>
          </a:solidFill>
          <a:ln>
            <a:noFill/>
          </a:ln>
          <a:effectLst>
            <a:outerShdw blurRad="76200" dist="50800" dir="5400000" rotWithShape="0">
              <a:schemeClr val="bg2">
                <a:alpha val="6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7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lstStyle/>
          <a:p>
            <a:r>
              <a:rPr lang="en-US" dirty="0" smtClean="0"/>
              <a:t>The Pirate Song</a:t>
            </a:r>
            <a:endParaRPr lang="en-US" dirty="0"/>
          </a:p>
        </p:txBody>
      </p:sp>
      <p:sp>
        <p:nvSpPr>
          <p:cNvPr id="3" name="Content Placeholder 2"/>
          <p:cNvSpPr>
            <a:spLocks noGrp="1"/>
          </p:cNvSpPr>
          <p:nvPr>
            <p:ph idx="1"/>
          </p:nvPr>
        </p:nvSpPr>
        <p:spPr>
          <a:xfrm>
            <a:off x="457200" y="1524000"/>
            <a:ext cx="8382000" cy="5211763"/>
          </a:xfrm>
        </p:spPr>
        <p:txBody>
          <a:bodyPr>
            <a:normAutofit/>
          </a:bodyPr>
          <a:lstStyle/>
          <a:p>
            <a:pPr>
              <a:lnSpc>
                <a:spcPct val="120000"/>
              </a:lnSpc>
              <a:spcBef>
                <a:spcPts val="0"/>
              </a:spcBef>
            </a:pPr>
            <a:r>
              <a:rPr lang="en-US" sz="3600" dirty="0" smtClean="0"/>
              <a:t>What does the song mean?</a:t>
            </a:r>
          </a:p>
          <a:p>
            <a:pPr marL="733425" indent="-158750">
              <a:lnSpc>
                <a:spcPct val="110000"/>
              </a:lnSpc>
              <a:spcBef>
                <a:spcPts val="0"/>
              </a:spcBef>
              <a:buNone/>
            </a:pPr>
            <a:r>
              <a:rPr lang="en-US" sz="2595" dirty="0" smtClean="0"/>
              <a:t>- </a:t>
            </a:r>
            <a:r>
              <a:rPr lang="en-US" sz="2800" dirty="0" smtClean="0"/>
              <a:t>Dead Man's Chest is a tiny island that forms part of the British Virgin Islands in the Caribbean Sea. Pirate legends of the Caribbean claim that the notorious pirate, Edward Teach ( Blackbeard ), marooned 15 of his pirate crew on 'Dead Man's Chest' as a punishment for their mutiny and desertion </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Pirates of the Golden Age</a:t>
            </a:r>
            <a:endParaRPr lang="en-US" dirty="0"/>
          </a:p>
        </p:txBody>
      </p:sp>
      <p:sp>
        <p:nvSpPr>
          <p:cNvPr id="3" name="Content Placeholder 2"/>
          <p:cNvSpPr>
            <a:spLocks noGrp="1"/>
          </p:cNvSpPr>
          <p:nvPr>
            <p:ph idx="1"/>
          </p:nvPr>
        </p:nvSpPr>
        <p:spPr>
          <a:xfrm>
            <a:off x="381000" y="1600201"/>
            <a:ext cx="8382000" cy="4525963"/>
          </a:xfrm>
        </p:spPr>
        <p:txBody>
          <a:bodyPr>
            <a:normAutofit/>
          </a:bodyPr>
          <a:lstStyle/>
          <a:p>
            <a:pPr>
              <a:spcAft>
                <a:spcPts val="1200"/>
              </a:spcAft>
            </a:pPr>
            <a:r>
              <a:rPr lang="en-US" sz="2800" dirty="0" smtClean="0"/>
              <a:t>The celebrated English Explorers Sir John Hawkins and Sir Francis Drake were classed as famous pirates</a:t>
            </a:r>
          </a:p>
          <a:p>
            <a:pPr>
              <a:spcAft>
                <a:spcPts val="1200"/>
              </a:spcAft>
            </a:pPr>
            <a:r>
              <a:rPr lang="en-US" sz="2800" dirty="0" smtClean="0"/>
              <a:t>The pirates who operated in the Caribbean in later years included Blackbeard, Calico Jack (Jack Rackham), Anne Bonny and Henry Morgan </a:t>
            </a:r>
          </a:p>
          <a:p>
            <a:pPr>
              <a:spcAft>
                <a:spcPts val="1200"/>
              </a:spcAft>
            </a:pPr>
            <a:r>
              <a:rPr lang="en-US" sz="2800" dirty="0" smtClean="0"/>
              <a:t>Other famous pirates operating in the Caribbean included Black Bart, Henry Every, and Captain Kidd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Blackbeard – Edward Teach </a:t>
            </a:r>
            <a:r>
              <a:rPr lang="en-US" sz="3556" dirty="0" smtClean="0"/>
              <a:t>(1680 – 1718) </a:t>
            </a:r>
            <a:endParaRPr lang="en-US" sz="3556" dirty="0"/>
          </a:p>
        </p:txBody>
      </p:sp>
      <p:pic>
        <p:nvPicPr>
          <p:cNvPr id="4" name="Content Placeholder 3" descr="animateflag1.gif"/>
          <p:cNvPicPr>
            <a:picLocks noGrp="1" noChangeAspect="1"/>
          </p:cNvPicPr>
          <p:nvPr>
            <p:ph idx="1"/>
          </p:nvPr>
        </p:nvPicPr>
        <p:blipFill>
          <a:blip r:embed="rId2"/>
          <a:srcRect l="-40915" r="-40915"/>
          <a:stretch>
            <a:fillRect/>
          </a:stretch>
        </p:blipFill>
        <p:spPr>
          <a:xfrm rot="20259023">
            <a:off x="-329048" y="1237139"/>
            <a:ext cx="2585368" cy="1421853"/>
          </a:xfrm>
        </p:spPr>
      </p:pic>
      <p:sp>
        <p:nvSpPr>
          <p:cNvPr id="5" name="TextBox 4"/>
          <p:cNvSpPr txBox="1"/>
          <p:nvPr/>
        </p:nvSpPr>
        <p:spPr>
          <a:xfrm>
            <a:off x="1676400" y="1752602"/>
            <a:ext cx="7315200" cy="1461939"/>
          </a:xfrm>
          <a:prstGeom prst="rect">
            <a:avLst/>
          </a:prstGeom>
          <a:noFill/>
        </p:spPr>
        <p:txBody>
          <a:bodyPr wrap="square" rtlCol="0">
            <a:spAutoFit/>
          </a:bodyPr>
          <a:lstStyle/>
          <a:p>
            <a:pPr>
              <a:buFont typeface="Arial"/>
              <a:buChar char="•"/>
            </a:pPr>
            <a:r>
              <a:rPr lang="en-US" sz="2800" dirty="0" smtClean="0"/>
              <a:t> The best known non-fictional pirate even  </a:t>
            </a:r>
          </a:p>
          <a:p>
            <a:pPr>
              <a:spcAft>
                <a:spcPts val="600"/>
              </a:spcAft>
            </a:pPr>
            <a:r>
              <a:rPr lang="en-US" sz="2800" dirty="0" smtClean="0"/>
              <a:t>  though he was not the most successful</a:t>
            </a:r>
          </a:p>
          <a:p>
            <a:endParaRPr lang="en-US" sz="2800" dirty="0"/>
          </a:p>
        </p:txBody>
      </p:sp>
      <p:sp>
        <p:nvSpPr>
          <p:cNvPr id="6" name="TextBox 5"/>
          <p:cNvSpPr txBox="1"/>
          <p:nvPr/>
        </p:nvSpPr>
        <p:spPr>
          <a:xfrm>
            <a:off x="228600" y="2743200"/>
            <a:ext cx="8458200" cy="3877985"/>
          </a:xfrm>
          <a:prstGeom prst="rect">
            <a:avLst/>
          </a:prstGeom>
          <a:noFill/>
        </p:spPr>
        <p:txBody>
          <a:bodyPr wrap="square" rtlCol="0">
            <a:spAutoFit/>
          </a:bodyPr>
          <a:lstStyle/>
          <a:p>
            <a:pPr>
              <a:spcAft>
                <a:spcPts val="1200"/>
              </a:spcAft>
              <a:buFont typeface="Arial"/>
              <a:buChar char="•"/>
            </a:pPr>
            <a:r>
              <a:rPr lang="en-US" sz="2800" dirty="0" smtClean="0"/>
              <a:t> He is remembered mainly because of his image </a:t>
            </a:r>
          </a:p>
          <a:p>
            <a:pPr>
              <a:spcAft>
                <a:spcPts val="1200"/>
              </a:spcAft>
            </a:pPr>
            <a:r>
              <a:rPr lang="en-US" sz="2800" dirty="0" smtClean="0"/>
              <a:t>   that he himself helped to create</a:t>
            </a:r>
          </a:p>
          <a:p>
            <a:pPr>
              <a:spcAft>
                <a:spcPts val="1200"/>
              </a:spcAft>
              <a:buFont typeface="Arial"/>
              <a:buChar char="•"/>
            </a:pPr>
            <a:r>
              <a:rPr lang="en-US" sz="2800" dirty="0" smtClean="0"/>
              <a:t> He was said to be a somewhat amiable man and </a:t>
            </a:r>
          </a:p>
          <a:p>
            <a:pPr>
              <a:spcAft>
                <a:spcPts val="1200"/>
              </a:spcAft>
            </a:pPr>
            <a:r>
              <a:rPr lang="en-US" sz="2800" dirty="0" smtClean="0"/>
              <a:t>   generous to those that cooperated with him</a:t>
            </a:r>
          </a:p>
          <a:p>
            <a:pPr>
              <a:spcAft>
                <a:spcPts val="1200"/>
              </a:spcAft>
              <a:buFont typeface="Arial"/>
              <a:buChar char="•"/>
            </a:pPr>
            <a:r>
              <a:rPr lang="en-US" sz="2800" dirty="0" smtClean="0"/>
              <a:t> Teach was also apparently a ladies man. It is said </a:t>
            </a:r>
          </a:p>
          <a:p>
            <a:pPr>
              <a:spcAft>
                <a:spcPts val="1200"/>
              </a:spcAft>
            </a:pPr>
            <a:r>
              <a:rPr lang="en-US" sz="2800" dirty="0" smtClean="0"/>
              <a:t>   that he had around 14 wives.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44563"/>
          </a:xfrm>
        </p:spPr>
        <p:txBody>
          <a:bodyPr/>
          <a:lstStyle/>
          <a:p>
            <a:r>
              <a:rPr lang="en-US" dirty="0" smtClean="0"/>
              <a:t>Blackbeard – Edward Teach </a:t>
            </a:r>
            <a:endParaRPr lang="en-US" dirty="0"/>
          </a:p>
        </p:txBody>
      </p:sp>
      <p:sp>
        <p:nvSpPr>
          <p:cNvPr id="3" name="Content Placeholder 2"/>
          <p:cNvSpPr>
            <a:spLocks noGrp="1"/>
          </p:cNvSpPr>
          <p:nvPr>
            <p:ph idx="1"/>
          </p:nvPr>
        </p:nvSpPr>
        <p:spPr>
          <a:xfrm>
            <a:off x="457200" y="1219200"/>
            <a:ext cx="8229600" cy="5257800"/>
          </a:xfrm>
        </p:spPr>
        <p:txBody>
          <a:bodyPr>
            <a:normAutofit/>
          </a:bodyPr>
          <a:lstStyle/>
          <a:p>
            <a:pPr>
              <a:spcBef>
                <a:spcPts val="0"/>
              </a:spcBef>
              <a:spcAft>
                <a:spcPts val="1200"/>
              </a:spcAft>
            </a:pPr>
            <a:r>
              <a:rPr lang="en-US" sz="2800" dirty="0" smtClean="0"/>
              <a:t>Teach captured the Concorde, a large French trader carrying a cargo of slaves </a:t>
            </a:r>
          </a:p>
          <a:p>
            <a:pPr>
              <a:spcBef>
                <a:spcPts val="0"/>
              </a:spcBef>
              <a:spcAft>
                <a:spcPts val="1200"/>
              </a:spcAft>
            </a:pPr>
            <a:r>
              <a:rPr lang="en-US" sz="2800" dirty="0" smtClean="0"/>
              <a:t>He re-christened it the </a:t>
            </a:r>
            <a:r>
              <a:rPr lang="en-US" sz="2800" i="1" dirty="0" smtClean="0"/>
              <a:t>Queen Anne’s Revenge, </a:t>
            </a:r>
            <a:r>
              <a:rPr lang="en-US" sz="2800" dirty="0" smtClean="0"/>
              <a:t>and</a:t>
            </a:r>
            <a:r>
              <a:rPr lang="en-US" sz="2800" i="1" dirty="0" smtClean="0"/>
              <a:t> </a:t>
            </a:r>
            <a:r>
              <a:rPr lang="en-US" sz="2800" dirty="0" smtClean="0"/>
              <a:t>installed 40 guns  </a:t>
            </a:r>
          </a:p>
          <a:p>
            <a:pPr>
              <a:spcBef>
                <a:spcPts val="0"/>
              </a:spcBef>
              <a:spcAft>
                <a:spcPts val="1200"/>
              </a:spcAft>
            </a:pPr>
            <a:r>
              <a:rPr lang="en-US" sz="2800" dirty="0" smtClean="0"/>
              <a:t>He really made his reputation when he engaged and defeated HMS </a:t>
            </a:r>
            <a:r>
              <a:rPr lang="en-US" sz="2800" i="1" dirty="0" err="1" smtClean="0"/>
              <a:t>Scarbourough</a:t>
            </a:r>
            <a:endParaRPr lang="en-US" sz="2800" i="1" dirty="0" smtClean="0"/>
          </a:p>
          <a:p>
            <a:pPr>
              <a:spcBef>
                <a:spcPts val="0"/>
              </a:spcBef>
              <a:spcAft>
                <a:spcPts val="1200"/>
              </a:spcAft>
            </a:pPr>
            <a:r>
              <a:rPr lang="en-US" sz="2800" dirty="0" smtClean="0"/>
              <a:t>It was at this time that he created his well-known Blackbeard persona</a:t>
            </a:r>
          </a:p>
          <a:p>
            <a:pPr>
              <a:spcBef>
                <a:spcPts val="0"/>
              </a:spcBef>
              <a:spcAft>
                <a:spcPts val="1200"/>
              </a:spcAft>
            </a:pPr>
            <a:r>
              <a:rPr lang="en-US" sz="2800" dirty="0" smtClean="0"/>
              <a:t>He knew that if he looked frightening then ships might surrender to him sooner</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15963"/>
          </a:xfrm>
        </p:spPr>
        <p:txBody>
          <a:bodyPr>
            <a:normAutofit/>
          </a:bodyPr>
          <a:lstStyle/>
          <a:p>
            <a:r>
              <a:rPr lang="en-US" dirty="0" smtClean="0"/>
              <a:t>Blackbeard – Edward Teach </a:t>
            </a:r>
            <a:endParaRPr lang="en-US" dirty="0"/>
          </a:p>
        </p:txBody>
      </p:sp>
      <p:sp>
        <p:nvSpPr>
          <p:cNvPr id="3" name="Content Placeholder 2"/>
          <p:cNvSpPr>
            <a:spLocks noGrp="1"/>
          </p:cNvSpPr>
          <p:nvPr>
            <p:ph idx="1"/>
          </p:nvPr>
        </p:nvSpPr>
        <p:spPr>
          <a:xfrm>
            <a:off x="457200" y="1447800"/>
            <a:ext cx="8229600" cy="5257800"/>
          </a:xfrm>
        </p:spPr>
        <p:txBody>
          <a:bodyPr>
            <a:noAutofit/>
          </a:bodyPr>
          <a:lstStyle/>
          <a:p>
            <a:pPr>
              <a:spcAft>
                <a:spcPts val="600"/>
              </a:spcAft>
            </a:pPr>
            <a:r>
              <a:rPr lang="en-US" sz="2600" dirty="0" smtClean="0"/>
              <a:t>He let his hair grow and started a beard that would almost cover his face</a:t>
            </a:r>
          </a:p>
          <a:p>
            <a:pPr>
              <a:spcAft>
                <a:spcPts val="600"/>
              </a:spcAft>
            </a:pPr>
            <a:r>
              <a:rPr lang="en-US" sz="2600" dirty="0" smtClean="0"/>
              <a:t>He twisted his long hair and beard in pigtails and he was known to tie colored ribbons on the ends </a:t>
            </a:r>
          </a:p>
          <a:p>
            <a:pPr>
              <a:spcAft>
                <a:spcPts val="600"/>
              </a:spcAft>
            </a:pPr>
            <a:r>
              <a:rPr lang="en-US" sz="2600" dirty="0" smtClean="0"/>
              <a:t>During battle he put lit slow burning hemp cords under his hat near his ears that would smoke and envelop him in a cloud</a:t>
            </a:r>
          </a:p>
          <a:p>
            <a:pPr>
              <a:spcAft>
                <a:spcPts val="600"/>
              </a:spcAft>
            </a:pPr>
            <a:r>
              <a:rPr lang="en-US" sz="2600" dirty="0" smtClean="0"/>
              <a:t>To add to his menacing appearance he also wore several pistols (as much as six) along with his knives and cutlass at his waist</a:t>
            </a:r>
          </a:p>
          <a:p>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20763"/>
          </a:xfrm>
        </p:spPr>
        <p:txBody>
          <a:bodyPr/>
          <a:lstStyle/>
          <a:p>
            <a:r>
              <a:rPr lang="en-US" dirty="0" smtClean="0"/>
              <a:t>Blackbeard – Edward Teach </a:t>
            </a:r>
            <a:endParaRPr lang="en-US" dirty="0"/>
          </a:p>
        </p:txBody>
      </p:sp>
      <p:sp>
        <p:nvSpPr>
          <p:cNvPr id="10" name="Content Placeholder 9"/>
          <p:cNvSpPr>
            <a:spLocks noGrp="1"/>
          </p:cNvSpPr>
          <p:nvPr>
            <p:ph idx="1"/>
          </p:nvPr>
        </p:nvSpPr>
        <p:spPr>
          <a:xfrm>
            <a:off x="3962400" y="1143000"/>
            <a:ext cx="5105400" cy="5562600"/>
          </a:xfrm>
        </p:spPr>
        <p:txBody>
          <a:bodyPr>
            <a:normAutofit fontScale="92500"/>
          </a:bodyPr>
          <a:lstStyle/>
          <a:p>
            <a:r>
              <a:rPr lang="en-US" sz="2400" dirty="0" smtClean="0"/>
              <a:t>After capturing many prizes and   valuable cargos, Blackbeard decided to take advantage of the King’s pardon and retire from pirating </a:t>
            </a:r>
          </a:p>
          <a:p>
            <a:r>
              <a:rPr lang="en-US" sz="2400" dirty="0" smtClean="0"/>
              <a:t>However, he could not stay away and eventually was defeated by two sloops manned by Royal Navy crews </a:t>
            </a:r>
          </a:p>
          <a:p>
            <a:r>
              <a:rPr lang="en-US" sz="2400" dirty="0" smtClean="0"/>
              <a:t>It was reported that Blackbeard fell with at least five gun shot wounds and at least 20 sword wounds </a:t>
            </a:r>
          </a:p>
          <a:p>
            <a:r>
              <a:rPr lang="en-US" sz="2400" dirty="0" smtClean="0"/>
              <a:t>His severed head was hung from sloop's bowsprit as a trophy and to prove that the legendary Blackbeard the pirate was indeed dead </a:t>
            </a:r>
          </a:p>
        </p:txBody>
      </p:sp>
      <p:pic>
        <p:nvPicPr>
          <p:cNvPr id="11" name="Picture 10" descr="Edward_Teach_Blackbeard.jpg"/>
          <p:cNvPicPr>
            <a:picLocks noChangeAspect="1"/>
          </p:cNvPicPr>
          <p:nvPr/>
        </p:nvPicPr>
        <p:blipFill>
          <a:blip r:embed="rId2"/>
          <a:stretch>
            <a:fillRect/>
          </a:stretch>
        </p:blipFill>
        <p:spPr>
          <a:xfrm>
            <a:off x="155972" y="1295400"/>
            <a:ext cx="3806428" cy="52578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20763"/>
          </a:xfrm>
        </p:spPr>
        <p:txBody>
          <a:bodyPr>
            <a:normAutofit/>
          </a:bodyPr>
          <a:lstStyle/>
          <a:p>
            <a:r>
              <a:rPr lang="en-US" dirty="0" smtClean="0"/>
              <a:t>Captain William Kidd  </a:t>
            </a:r>
            <a:r>
              <a:rPr lang="en-US" sz="3556" dirty="0" smtClean="0"/>
              <a:t>(1645 –1701) </a:t>
            </a:r>
            <a:endParaRPr lang="en-US" sz="3556" dirty="0"/>
          </a:p>
        </p:txBody>
      </p:sp>
      <p:sp>
        <p:nvSpPr>
          <p:cNvPr id="3" name="Content Placeholder 2"/>
          <p:cNvSpPr>
            <a:spLocks noGrp="1"/>
          </p:cNvSpPr>
          <p:nvPr>
            <p:ph idx="1"/>
          </p:nvPr>
        </p:nvSpPr>
        <p:spPr>
          <a:xfrm>
            <a:off x="3276600" y="1600200"/>
            <a:ext cx="5562600" cy="5029200"/>
          </a:xfrm>
        </p:spPr>
        <p:txBody>
          <a:bodyPr>
            <a:normAutofit fontScale="92500" lnSpcReduction="20000"/>
          </a:bodyPr>
          <a:lstStyle/>
          <a:p>
            <a:r>
              <a:rPr lang="en-US" sz="2800" dirty="0" smtClean="0"/>
              <a:t>Born in Dundee, Scotland </a:t>
            </a:r>
          </a:p>
          <a:p>
            <a:pPr>
              <a:spcBef>
                <a:spcPts val="1224"/>
              </a:spcBef>
            </a:pPr>
            <a:r>
              <a:rPr lang="en-US" sz="2800" dirty="0" smtClean="0"/>
              <a:t>One of the most well known Pirates of all times  </a:t>
            </a:r>
          </a:p>
          <a:p>
            <a:r>
              <a:rPr lang="en-US" sz="2800" dirty="0" smtClean="0"/>
              <a:t>He was an English Privateer who found such success in the West Indies </a:t>
            </a:r>
          </a:p>
          <a:p>
            <a:pPr>
              <a:spcBef>
                <a:spcPts val="1224"/>
              </a:spcBef>
            </a:pPr>
            <a:r>
              <a:rPr lang="en-US" sz="2800" dirty="0" smtClean="0"/>
              <a:t>The King’s officers asked Kidd to captain a new powerful ship - the Adventure Galley, equipped with 34 cannons and a crew of 80 </a:t>
            </a:r>
          </a:p>
          <a:p>
            <a:pPr>
              <a:spcBef>
                <a:spcPts val="1224"/>
              </a:spcBef>
            </a:pPr>
            <a:r>
              <a:rPr lang="en-US" sz="2800" dirty="0" smtClean="0"/>
              <a:t>Kidd’s mission was to capture all French ships, and the pirates of Madagascar</a:t>
            </a:r>
          </a:p>
          <a:p>
            <a:endParaRPr lang="en-US" dirty="0"/>
          </a:p>
        </p:txBody>
      </p:sp>
      <p:pic>
        <p:nvPicPr>
          <p:cNvPr id="4" name="Picture 3" descr="William_Kidd.jpg"/>
          <p:cNvPicPr>
            <a:picLocks noChangeAspect="1"/>
          </p:cNvPicPr>
          <p:nvPr/>
        </p:nvPicPr>
        <p:blipFill>
          <a:blip r:embed="rId2"/>
          <a:stretch>
            <a:fillRect/>
          </a:stretch>
        </p:blipFill>
        <p:spPr>
          <a:xfrm>
            <a:off x="372821" y="2057400"/>
            <a:ext cx="2903781" cy="3779837"/>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lstStyle/>
          <a:p>
            <a:r>
              <a:rPr lang="en-US" dirty="0" smtClean="0"/>
              <a:t>Captain William Kidd </a:t>
            </a:r>
            <a:endParaRPr lang="en-US" dirty="0"/>
          </a:p>
        </p:txBody>
      </p:sp>
      <p:sp>
        <p:nvSpPr>
          <p:cNvPr id="3" name="Content Placeholder 2"/>
          <p:cNvSpPr>
            <a:spLocks noGrp="1"/>
          </p:cNvSpPr>
          <p:nvPr>
            <p:ph idx="1"/>
          </p:nvPr>
        </p:nvSpPr>
        <p:spPr>
          <a:xfrm>
            <a:off x="457200" y="1447800"/>
            <a:ext cx="8229600" cy="4724400"/>
          </a:xfrm>
        </p:spPr>
        <p:txBody>
          <a:bodyPr>
            <a:normAutofit fontScale="92500" lnSpcReduction="20000"/>
          </a:bodyPr>
          <a:lstStyle/>
          <a:p>
            <a:pPr>
              <a:spcAft>
                <a:spcPts val="1200"/>
              </a:spcAft>
            </a:pPr>
            <a:r>
              <a:rPr lang="en-US" dirty="0" smtClean="0"/>
              <a:t>A good portion of his new crew left Kidd’s ship in order to join the pirates</a:t>
            </a:r>
          </a:p>
          <a:p>
            <a:pPr>
              <a:spcAft>
                <a:spcPts val="1200"/>
              </a:spcAft>
            </a:pPr>
            <a:r>
              <a:rPr lang="en-US" dirty="0" smtClean="0"/>
              <a:t>The remaining portion of pirates on Kidd’s crew, threatened him with mutiny, unless Kidd would attack any and all ships </a:t>
            </a:r>
          </a:p>
          <a:p>
            <a:pPr>
              <a:spcAft>
                <a:spcPts val="1200"/>
              </a:spcAft>
            </a:pPr>
            <a:r>
              <a:rPr lang="en-US" dirty="0" smtClean="0"/>
              <a:t>Kidd refused</a:t>
            </a:r>
          </a:p>
          <a:p>
            <a:pPr>
              <a:spcAft>
                <a:spcPts val="1200"/>
              </a:spcAft>
            </a:pPr>
            <a:r>
              <a:rPr lang="en-US" dirty="0" smtClean="0"/>
              <a:t>After Kidd killed the mutiny leader, the crew did not pursue the revolt further</a:t>
            </a:r>
          </a:p>
          <a:p>
            <a:r>
              <a:rPr lang="en-US" dirty="0" smtClean="0"/>
              <a:t>However, Kidd was a changed man and he now became a pirate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44563"/>
          </a:xfrm>
        </p:spPr>
        <p:txBody>
          <a:bodyPr/>
          <a:lstStyle/>
          <a:p>
            <a:r>
              <a:rPr lang="en-US" dirty="0" smtClean="0"/>
              <a:t>Captain William Kidd </a:t>
            </a:r>
            <a:endParaRPr lang="en-US" dirty="0"/>
          </a:p>
        </p:txBody>
      </p:sp>
      <p:sp>
        <p:nvSpPr>
          <p:cNvPr id="3" name="Content Placeholder 2"/>
          <p:cNvSpPr>
            <a:spLocks noGrp="1"/>
          </p:cNvSpPr>
          <p:nvPr>
            <p:ph idx="1"/>
          </p:nvPr>
        </p:nvSpPr>
        <p:spPr>
          <a:xfrm>
            <a:off x="457200" y="1219200"/>
            <a:ext cx="8229600" cy="5410200"/>
          </a:xfrm>
        </p:spPr>
        <p:txBody>
          <a:bodyPr>
            <a:noAutofit/>
          </a:bodyPr>
          <a:lstStyle/>
          <a:p>
            <a:r>
              <a:rPr lang="en-US" sz="2600" dirty="0" smtClean="0"/>
              <a:t>Kidd decided to plunder the </a:t>
            </a:r>
            <a:r>
              <a:rPr lang="en-US" sz="2600" dirty="0" err="1" smtClean="0"/>
              <a:t>Quedagh</a:t>
            </a:r>
            <a:r>
              <a:rPr lang="en-US" sz="2600" dirty="0" smtClean="0"/>
              <a:t> Merchant, a huge treasure ship  </a:t>
            </a:r>
          </a:p>
          <a:p>
            <a:r>
              <a:rPr lang="en-US" sz="2600" dirty="0" smtClean="0"/>
              <a:t>Captain Kidd was in the possession of one of the greatest pirate treasures ever</a:t>
            </a:r>
          </a:p>
          <a:p>
            <a:r>
              <a:rPr lang="en-US" sz="2600" dirty="0" smtClean="0"/>
              <a:t>With this final accomplishment under his belt, he ordered his crew to set sail for New York </a:t>
            </a:r>
          </a:p>
          <a:p>
            <a:r>
              <a:rPr lang="en-US" sz="2600" dirty="0" smtClean="0"/>
              <a:t>He thought he could fool the New Yorkers into believing that all his plunder had been taken only from French and pirate vessels </a:t>
            </a:r>
          </a:p>
          <a:p>
            <a:r>
              <a:rPr lang="en-US" sz="2600" dirty="0" smtClean="0"/>
              <a:t>Unfortunately for him, he was very mistaken - a great deal of the booty belonged to the powerful British East India Company</a:t>
            </a:r>
            <a:endParaRPr lang="en-US" sz="2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History of Piracy (Cont’d)</a:t>
            </a:r>
            <a:endParaRPr lang="en-US" dirty="0"/>
          </a:p>
        </p:txBody>
      </p:sp>
      <p:sp>
        <p:nvSpPr>
          <p:cNvPr id="3" name="Content Placeholder 2"/>
          <p:cNvSpPr>
            <a:spLocks noGrp="1"/>
          </p:cNvSpPr>
          <p:nvPr>
            <p:ph idx="1"/>
          </p:nvPr>
        </p:nvSpPr>
        <p:spPr>
          <a:xfrm>
            <a:off x="457200" y="1828801"/>
            <a:ext cx="8229600" cy="3429000"/>
          </a:xfrm>
        </p:spPr>
        <p:txBody>
          <a:bodyPr>
            <a:normAutofit/>
          </a:bodyPr>
          <a:lstStyle/>
          <a:p>
            <a:pPr>
              <a:spcAft>
                <a:spcPts val="1800"/>
              </a:spcAft>
            </a:pPr>
            <a:r>
              <a:rPr lang="en-US" sz="2800" dirty="0" smtClean="0"/>
              <a:t>During the 1st century BC, there were pirate states along the Anatolian coast, threatening the commerce of the Roman Empire in the eastern Mediterranean</a:t>
            </a:r>
          </a:p>
          <a:p>
            <a:pPr>
              <a:spcAft>
                <a:spcPts val="1800"/>
              </a:spcAft>
            </a:pPr>
            <a:r>
              <a:rPr lang="en-US" sz="2800" dirty="0" smtClean="0"/>
              <a:t>On one voyage across the Aegean Sea in 75 BC, Julius Caesar was kidnapped by Cilician pirates and held prisoner</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44563"/>
          </a:xfrm>
        </p:spPr>
        <p:txBody>
          <a:bodyPr/>
          <a:lstStyle/>
          <a:p>
            <a:r>
              <a:rPr lang="en-US" dirty="0" smtClean="0"/>
              <a:t>Captain William Kidd </a:t>
            </a:r>
            <a:endParaRPr lang="en-US" dirty="0"/>
          </a:p>
        </p:txBody>
      </p:sp>
      <p:sp>
        <p:nvSpPr>
          <p:cNvPr id="3" name="Content Placeholder 2"/>
          <p:cNvSpPr>
            <a:spLocks noGrp="1"/>
          </p:cNvSpPr>
          <p:nvPr>
            <p:ph idx="1"/>
          </p:nvPr>
        </p:nvSpPr>
        <p:spPr>
          <a:xfrm>
            <a:off x="304800" y="1371601"/>
            <a:ext cx="8686800" cy="4708526"/>
          </a:xfrm>
        </p:spPr>
        <p:txBody>
          <a:bodyPr>
            <a:normAutofit/>
          </a:bodyPr>
          <a:lstStyle/>
          <a:p>
            <a:pPr>
              <a:spcAft>
                <a:spcPts val="1800"/>
              </a:spcAft>
            </a:pPr>
            <a:r>
              <a:rPr lang="en-US" sz="2800" dirty="0" smtClean="0"/>
              <a:t>Kidd was clapped into chains and shipped to England were he was sentenced to death </a:t>
            </a:r>
          </a:p>
          <a:p>
            <a:pPr>
              <a:spcAft>
                <a:spcPts val="1800"/>
              </a:spcAft>
            </a:pPr>
            <a:r>
              <a:rPr lang="en-US" sz="2800" dirty="0" smtClean="0"/>
              <a:t>Kidd experienced a terrible death - the hangman’s rope broke twice, the third time it held</a:t>
            </a:r>
          </a:p>
          <a:p>
            <a:pPr>
              <a:spcAft>
                <a:spcPts val="1800"/>
              </a:spcAft>
            </a:pPr>
            <a:r>
              <a:rPr lang="en-US" sz="2800" dirty="0" smtClean="0"/>
              <a:t>Once Kidd was dead: his body was dipped in tar and hung by chains along the Thames River </a:t>
            </a:r>
          </a:p>
          <a:p>
            <a:pPr>
              <a:spcAft>
                <a:spcPts val="1800"/>
              </a:spcAft>
            </a:pPr>
            <a:r>
              <a:rPr lang="en-US" sz="2800" dirty="0" smtClean="0"/>
              <a:t>There are a number of accounts which state that Kidd was falsely accused and unfairly tried and executed</a:t>
            </a:r>
          </a:p>
          <a:p>
            <a:pPr>
              <a:spcAft>
                <a:spcPts val="600"/>
              </a:spcAft>
            </a:pP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15963"/>
          </a:xfrm>
        </p:spPr>
        <p:txBody>
          <a:bodyPr>
            <a:normAutofit/>
          </a:bodyPr>
          <a:lstStyle/>
          <a:p>
            <a:r>
              <a:rPr lang="en-US" dirty="0" smtClean="0"/>
              <a:t>Modern Piracy</a:t>
            </a:r>
            <a:endParaRPr lang="en-US" dirty="0"/>
          </a:p>
        </p:txBody>
      </p:sp>
      <p:sp>
        <p:nvSpPr>
          <p:cNvPr id="3" name="Content Placeholder 2"/>
          <p:cNvSpPr>
            <a:spLocks noGrp="1"/>
          </p:cNvSpPr>
          <p:nvPr>
            <p:ph idx="1"/>
          </p:nvPr>
        </p:nvSpPr>
        <p:spPr>
          <a:xfrm>
            <a:off x="457200" y="1143000"/>
            <a:ext cx="8229600" cy="5486400"/>
          </a:xfrm>
        </p:spPr>
        <p:txBody>
          <a:bodyPr>
            <a:normAutofit lnSpcReduction="10000"/>
          </a:bodyPr>
          <a:lstStyle/>
          <a:p>
            <a:pPr>
              <a:spcAft>
                <a:spcPts val="600"/>
              </a:spcAft>
            </a:pPr>
            <a:r>
              <a:rPr lang="en-US" sz="2800" dirty="0" smtClean="0"/>
              <a:t>Seaborne piracy against transport vessels remains a significant issue </a:t>
            </a:r>
          </a:p>
          <a:p>
            <a:pPr>
              <a:spcAft>
                <a:spcPts val="600"/>
              </a:spcAft>
            </a:pPr>
            <a:r>
              <a:rPr lang="en-US" sz="2800" dirty="0" smtClean="0"/>
              <a:t>An estimated worldwide losses of US$13 to $16 billion per year </a:t>
            </a:r>
          </a:p>
          <a:p>
            <a:pPr>
              <a:spcAft>
                <a:spcPts val="600"/>
              </a:spcAft>
            </a:pPr>
            <a:r>
              <a:rPr lang="en-US" sz="2800" dirty="0" smtClean="0"/>
              <a:t>Concentrated in the waters between the Red Sea and Indian Ocean, off the Somali coast, and in the Strait of Malacca and Singapore</a:t>
            </a:r>
          </a:p>
          <a:p>
            <a:pPr>
              <a:spcAft>
                <a:spcPts val="600"/>
              </a:spcAft>
            </a:pPr>
            <a:r>
              <a:rPr lang="en-US" sz="2800" dirty="0" smtClean="0"/>
              <a:t> These waters are used by over 50,000 commercial ships a year</a:t>
            </a:r>
          </a:p>
          <a:p>
            <a:pPr>
              <a:spcAft>
                <a:spcPts val="600"/>
              </a:spcAft>
            </a:pPr>
            <a:r>
              <a:rPr lang="en-US" sz="2800" dirty="0" smtClean="0"/>
              <a:t>Surprisingly, in recent years, vessels have suffer from regular pirate attacks on the Serbian and Romanian stretches of the Danube river  </a:t>
            </a: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a:spcAft>
                <a:spcPts val="600"/>
              </a:spcAft>
            </a:pPr>
            <a:r>
              <a:rPr lang="en-US" dirty="0" smtClean="0"/>
              <a:t>Pirate activity</a:t>
            </a:r>
            <a:endParaRPr lang="en-US" dirty="0"/>
          </a:p>
        </p:txBody>
      </p:sp>
      <p:pic>
        <p:nvPicPr>
          <p:cNvPr id="4" name="Content Placeholder 3" descr="Piracy Map.jpg"/>
          <p:cNvPicPr>
            <a:picLocks noGrp="1" noChangeAspect="1"/>
          </p:cNvPicPr>
          <p:nvPr>
            <p:ph idx="1"/>
          </p:nvPr>
        </p:nvPicPr>
        <p:blipFill>
          <a:blip r:embed="rId2"/>
          <a:srcRect l="-21512" r="-21512"/>
          <a:stretch>
            <a:fillRect/>
          </a:stretch>
        </p:blipFill>
        <p:spPr>
          <a:xfrm>
            <a:off x="-304800" y="1395357"/>
            <a:ext cx="9911878" cy="5164249"/>
          </a:xfrm>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Why </a:t>
            </a:r>
            <a:r>
              <a:rPr lang="en-US" dirty="0" err="1" smtClean="0"/>
              <a:t>somalia</a:t>
            </a:r>
            <a:r>
              <a:rPr lang="en-US" dirty="0" smtClean="0"/>
              <a:t>?</a:t>
            </a:r>
            <a:endParaRPr lang="en-US" dirty="0"/>
          </a:p>
        </p:txBody>
      </p:sp>
      <p:sp>
        <p:nvSpPr>
          <p:cNvPr id="3" name="Content Placeholder 2"/>
          <p:cNvSpPr>
            <a:spLocks noGrp="1"/>
          </p:cNvSpPr>
          <p:nvPr>
            <p:ph idx="1"/>
          </p:nvPr>
        </p:nvSpPr>
        <p:spPr>
          <a:xfrm>
            <a:off x="304800" y="1554163"/>
            <a:ext cx="8686800" cy="5075237"/>
          </a:xfrm>
        </p:spPr>
        <p:txBody>
          <a:bodyPr/>
          <a:lstStyle/>
          <a:p>
            <a:r>
              <a:rPr lang="en-US" dirty="0" smtClean="0"/>
              <a:t>Central government collapsed after civil war</a:t>
            </a:r>
          </a:p>
          <a:p>
            <a:r>
              <a:rPr lang="en-US" dirty="0" smtClean="0"/>
              <a:t>Somali Navy disbanded, territorial waters undefended</a:t>
            </a:r>
          </a:p>
          <a:p>
            <a:r>
              <a:rPr lang="en-US" dirty="0" smtClean="0"/>
              <a:t>Foreign fishing trawlers began illegally fishing on the Somali seaboard</a:t>
            </a:r>
          </a:p>
          <a:p>
            <a:r>
              <a:rPr lang="en-US" dirty="0" smtClean="0"/>
              <a:t>Ships from big companies started dumping waste off the coast of Somalia</a:t>
            </a:r>
          </a:p>
          <a:p>
            <a:r>
              <a:rPr lang="en-US" dirty="0" smtClean="0"/>
              <a:t>Led to the erosion of the fish stock</a:t>
            </a:r>
          </a:p>
          <a:p>
            <a:endParaRPr lang="en-US" dirty="0" smtClean="0"/>
          </a:p>
          <a:p>
            <a:endParaRPr lang="en-US" dirty="0" smtClean="0"/>
          </a:p>
          <a:p>
            <a:endParaRPr lang="en-US" dirty="0" smtClean="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Why </a:t>
            </a:r>
            <a:r>
              <a:rPr lang="en-US" dirty="0" err="1" smtClean="0"/>
              <a:t>somalia</a:t>
            </a:r>
            <a:r>
              <a:rPr lang="en-US" dirty="0" smtClean="0"/>
              <a:t>?</a:t>
            </a:r>
            <a:endParaRPr lang="en-US" dirty="0"/>
          </a:p>
        </p:txBody>
      </p:sp>
      <p:sp>
        <p:nvSpPr>
          <p:cNvPr id="3" name="Content Placeholder 2"/>
          <p:cNvSpPr>
            <a:spLocks noGrp="1"/>
          </p:cNvSpPr>
          <p:nvPr>
            <p:ph idx="1"/>
          </p:nvPr>
        </p:nvSpPr>
        <p:spPr/>
        <p:txBody>
          <a:bodyPr/>
          <a:lstStyle/>
          <a:p>
            <a:r>
              <a:rPr lang="en-US" dirty="0" smtClean="0"/>
              <a:t>Local fishermen banded together to protect their resources</a:t>
            </a:r>
          </a:p>
          <a:p>
            <a:r>
              <a:rPr lang="en-US" dirty="0" smtClean="0"/>
              <a:t>Began to see profitability of ransom payments</a:t>
            </a:r>
          </a:p>
          <a:p>
            <a:r>
              <a:rPr lang="en-US" dirty="0" smtClean="0"/>
              <a:t>Financiers and former militiamen began to fund pirate activities</a:t>
            </a:r>
          </a:p>
          <a:p>
            <a:r>
              <a:rPr lang="en-US" dirty="0" smtClean="0"/>
              <a:t>They split the profits evenly with the pirates </a:t>
            </a:r>
          </a:p>
          <a:p>
            <a:r>
              <a:rPr lang="en-US" dirty="0" smtClean="0"/>
              <a:t>In most hijackings, the pirates have not harmed their prisoners  </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Modern Piracy</a:t>
            </a:r>
            <a:endParaRPr lang="en-US" dirty="0"/>
          </a:p>
        </p:txBody>
      </p:sp>
      <p:sp>
        <p:nvSpPr>
          <p:cNvPr id="3" name="Content Placeholder 2"/>
          <p:cNvSpPr>
            <a:spLocks noGrp="1"/>
          </p:cNvSpPr>
          <p:nvPr>
            <p:ph idx="1"/>
          </p:nvPr>
        </p:nvSpPr>
        <p:spPr>
          <a:xfrm>
            <a:off x="457200" y="1295400"/>
            <a:ext cx="8229600" cy="5181600"/>
          </a:xfrm>
        </p:spPr>
        <p:txBody>
          <a:bodyPr>
            <a:noAutofit/>
          </a:bodyPr>
          <a:lstStyle/>
          <a:p>
            <a:pPr>
              <a:lnSpc>
                <a:spcPts val="2800"/>
              </a:lnSpc>
              <a:spcAft>
                <a:spcPts val="1200"/>
              </a:spcAft>
            </a:pPr>
            <a:r>
              <a:rPr lang="en-US" sz="2800" dirty="0" smtClean="0"/>
              <a:t>In the first six months of 2011 there were 266 pirate attacks  - 60% by Somali pirates</a:t>
            </a:r>
          </a:p>
          <a:p>
            <a:pPr>
              <a:lnSpc>
                <a:spcPts val="2800"/>
              </a:lnSpc>
              <a:spcAft>
                <a:spcPts val="1200"/>
              </a:spcAft>
            </a:pPr>
            <a:r>
              <a:rPr lang="en-US" sz="2800" dirty="0" smtClean="0"/>
              <a:t>As of June 30, 2011, Somali pirates were holding 20 ships and 420 crew hostage </a:t>
            </a:r>
          </a:p>
          <a:p>
            <a:pPr>
              <a:lnSpc>
                <a:spcPts val="2800"/>
              </a:lnSpc>
              <a:spcAft>
                <a:spcPts val="1200"/>
              </a:spcAft>
            </a:pPr>
            <a:r>
              <a:rPr lang="en-US" sz="2800" dirty="0" smtClean="0"/>
              <a:t>Worldwide in the first six months of 2011, 495 sailors were taken hostage, 7 were killed and 39 wounded</a:t>
            </a:r>
          </a:p>
          <a:p>
            <a:pPr>
              <a:lnSpc>
                <a:spcPts val="2800"/>
              </a:lnSpc>
              <a:spcAft>
                <a:spcPts val="1200"/>
              </a:spcAft>
            </a:pPr>
            <a:r>
              <a:rPr lang="en-US" sz="2800" dirty="0" smtClean="0"/>
              <a:t>During the period, 99 vessels were boarded, 76 fired upon and there were 62 thwarted attacks</a:t>
            </a:r>
          </a:p>
          <a:p>
            <a:pPr>
              <a:lnSpc>
                <a:spcPts val="2800"/>
              </a:lnSpc>
            </a:pPr>
            <a:r>
              <a:rPr lang="en-US" sz="2800" dirty="0" smtClean="0"/>
              <a:t>In some cases, the pirates force the crew off the ship and then sail it to a port to be repainted.</a:t>
            </a:r>
          </a:p>
          <a:p>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Prosecutions for Piracy</a:t>
            </a:r>
            <a:endParaRPr lang="en-US" dirty="0"/>
          </a:p>
        </p:txBody>
      </p:sp>
      <p:sp>
        <p:nvSpPr>
          <p:cNvPr id="3" name="Content Placeholder 2"/>
          <p:cNvSpPr>
            <a:spLocks noGrp="1"/>
          </p:cNvSpPr>
          <p:nvPr>
            <p:ph idx="1"/>
          </p:nvPr>
        </p:nvSpPr>
        <p:spPr>
          <a:xfrm>
            <a:off x="381000" y="1600200"/>
            <a:ext cx="8458200" cy="4953000"/>
          </a:xfrm>
        </p:spPr>
        <p:txBody>
          <a:bodyPr>
            <a:normAutofit/>
          </a:bodyPr>
          <a:lstStyle/>
          <a:p>
            <a:r>
              <a:rPr lang="en-US" dirty="0" smtClean="0"/>
              <a:t>Prosecutions are rare for several reasons</a:t>
            </a:r>
          </a:p>
          <a:p>
            <a:pPr lvl="1"/>
            <a:r>
              <a:rPr lang="en-US" dirty="0" smtClean="0"/>
              <a:t>Modern laws against piracy are almost non-existent</a:t>
            </a:r>
          </a:p>
          <a:p>
            <a:pPr lvl="1"/>
            <a:r>
              <a:rPr lang="en-US" dirty="0" smtClean="0"/>
              <a:t>Warships that capture pirates have no jurisdiction to try them </a:t>
            </a:r>
          </a:p>
          <a:p>
            <a:pPr lvl="1"/>
            <a:r>
              <a:rPr lang="en-US" dirty="0" smtClean="0"/>
              <a:t>Prosecutors have a hard time assembling witnesses and finding translators  </a:t>
            </a:r>
          </a:p>
          <a:p>
            <a:pPr lvl="1"/>
            <a:r>
              <a:rPr lang="en-US" dirty="0" smtClean="0"/>
              <a:t>Countries are reluctant to imprison pirates because they would be saddled with them upon their release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lstStyle/>
          <a:p>
            <a:r>
              <a:rPr lang="en-US" dirty="0" smtClean="0"/>
              <a:t>New Self-Protection Steps</a:t>
            </a:r>
            <a:endParaRPr lang="en-US" dirty="0"/>
          </a:p>
        </p:txBody>
      </p:sp>
      <p:sp>
        <p:nvSpPr>
          <p:cNvPr id="3" name="Content Placeholder 2"/>
          <p:cNvSpPr>
            <a:spLocks noGrp="1"/>
          </p:cNvSpPr>
          <p:nvPr>
            <p:ph idx="1"/>
          </p:nvPr>
        </p:nvSpPr>
        <p:spPr>
          <a:xfrm>
            <a:off x="457200" y="1295401"/>
            <a:ext cx="8229600" cy="4830763"/>
          </a:xfrm>
        </p:spPr>
        <p:txBody>
          <a:bodyPr>
            <a:noAutofit/>
          </a:bodyPr>
          <a:lstStyle/>
          <a:p>
            <a:pPr>
              <a:spcBef>
                <a:spcPts val="0"/>
              </a:spcBef>
              <a:spcAft>
                <a:spcPts val="900"/>
              </a:spcAft>
            </a:pPr>
            <a:r>
              <a:rPr lang="en-US" sz="2800" dirty="0" smtClean="0"/>
              <a:t>Placing armed security guards aboard ship	</a:t>
            </a:r>
          </a:p>
          <a:p>
            <a:pPr>
              <a:spcBef>
                <a:spcPts val="0"/>
              </a:spcBef>
              <a:spcAft>
                <a:spcPts val="900"/>
              </a:spcAft>
            </a:pPr>
            <a:r>
              <a:rPr lang="en-US" sz="2800" dirty="0" smtClean="0"/>
              <a:t>Weapons training for ships’ crew</a:t>
            </a:r>
          </a:p>
          <a:p>
            <a:pPr>
              <a:spcBef>
                <a:spcPts val="0"/>
              </a:spcBef>
              <a:spcAft>
                <a:spcPts val="900"/>
              </a:spcAft>
            </a:pPr>
            <a:r>
              <a:rPr lang="en-US" sz="2800" dirty="0" smtClean="0"/>
              <a:t>Avoiding the pirates (radar, warnings, etc.)</a:t>
            </a:r>
          </a:p>
          <a:p>
            <a:pPr>
              <a:spcBef>
                <a:spcPts val="0"/>
              </a:spcBef>
              <a:spcAft>
                <a:spcPts val="900"/>
              </a:spcAft>
            </a:pPr>
            <a:r>
              <a:rPr lang="en-US" sz="2800" dirty="0" smtClean="0"/>
              <a:t>Implementing vessel boarding protection systems (e.g., hot water wall, electricity-charged water wall, slippery foam) </a:t>
            </a:r>
          </a:p>
          <a:p>
            <a:pPr>
              <a:spcBef>
                <a:spcPts val="0"/>
              </a:spcBef>
              <a:spcAft>
                <a:spcPts val="900"/>
              </a:spcAft>
            </a:pPr>
            <a:r>
              <a:rPr lang="en-US" sz="2800" dirty="0" smtClean="0"/>
              <a:t>Finally, warships can be called upon. In some areas such as near Somalia, naval vessels from different nations are present</a:t>
            </a:r>
          </a:p>
          <a:p>
            <a:pPr>
              <a:spcBef>
                <a:spcPts val="0"/>
              </a:spcBef>
              <a:spcAft>
                <a:spcPts val="900"/>
              </a:spcAft>
            </a:pPr>
            <a:r>
              <a:rPr lang="en-US" sz="2800" dirty="0" smtClean="0"/>
              <a:t>The use of armed drones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smtClean="0"/>
              <a:t>Update</a:t>
            </a:r>
            <a:endParaRPr lang="en-US" dirty="0"/>
          </a:p>
        </p:txBody>
      </p:sp>
      <p:sp>
        <p:nvSpPr>
          <p:cNvPr id="3" name="Content Placeholder 2"/>
          <p:cNvSpPr>
            <a:spLocks noGrp="1"/>
          </p:cNvSpPr>
          <p:nvPr>
            <p:ph idx="1"/>
          </p:nvPr>
        </p:nvSpPr>
        <p:spPr/>
        <p:txBody>
          <a:bodyPr/>
          <a:lstStyle/>
          <a:p>
            <a:r>
              <a:rPr lang="en-US" dirty="0" smtClean="0"/>
              <a:t>Improved anti-piracy measures has lead to dramatic decrease in piracy</a:t>
            </a:r>
          </a:p>
          <a:p>
            <a:r>
              <a:rPr lang="en-US" dirty="0" smtClean="0"/>
              <a:t>By the end of 2011, only four vessels hijacked in the last quarter of the year</a:t>
            </a:r>
          </a:p>
          <a:p>
            <a:r>
              <a:rPr lang="en-US" dirty="0" smtClean="0"/>
              <a:t>During the same quarter in 2010, 17 vessels were hijacked</a:t>
            </a:r>
          </a:p>
          <a:p>
            <a:r>
              <a:rPr lang="en-US" dirty="0" smtClean="0"/>
              <a:t>So what’s a pirate to do?  Dramatic increase in hostage </a:t>
            </a:r>
            <a:r>
              <a:rPr lang="en-US" smtClean="0"/>
              <a:t>taking ashore!</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lstStyle/>
          <a:p>
            <a:r>
              <a:rPr lang="en-US" dirty="0" smtClean="0"/>
              <a:t>National Laws</a:t>
            </a:r>
            <a:endParaRPr lang="en-US" dirty="0"/>
          </a:p>
        </p:txBody>
      </p:sp>
      <p:sp>
        <p:nvSpPr>
          <p:cNvPr id="3" name="Content Placeholder 2"/>
          <p:cNvSpPr>
            <a:spLocks noGrp="1"/>
          </p:cNvSpPr>
          <p:nvPr>
            <p:ph idx="1"/>
          </p:nvPr>
        </p:nvSpPr>
        <p:spPr>
          <a:xfrm>
            <a:off x="457200" y="1371600"/>
            <a:ext cx="8229600" cy="5029200"/>
          </a:xfrm>
        </p:spPr>
        <p:txBody>
          <a:bodyPr>
            <a:normAutofit fontScale="92500" lnSpcReduction="20000"/>
          </a:bodyPr>
          <a:lstStyle/>
          <a:p>
            <a:pPr>
              <a:spcBef>
                <a:spcPts val="4823"/>
              </a:spcBef>
              <a:spcAft>
                <a:spcPts val="1800"/>
              </a:spcAft>
            </a:pPr>
            <a:r>
              <a:rPr lang="en-US" sz="3294" dirty="0" smtClean="0"/>
              <a:t>The United States has a statute imposing a sentence of life in prison for piracy "as defined by the law of nations" committed anywhere on the high seas, regardless of the nationality of the pirates or the victims</a:t>
            </a:r>
          </a:p>
          <a:p>
            <a:r>
              <a:rPr lang="en-US" sz="3294" dirty="0" smtClean="0"/>
              <a:t>United Kingdom - In 2008 the British Foreign Office advised the Royal Navy not to detain pirates of certain nationalities as they might be able to claim asylum in Britain under British human rights legislation, if their national laws included execution, or mutilation as a judicial punishment for crimes committed as pirates</a:t>
            </a:r>
          </a:p>
          <a:p>
            <a:pPr>
              <a:spcBef>
                <a:spcPts val="1823"/>
              </a:spcBef>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History of Piracy (Cont’d)</a:t>
            </a:r>
            <a:endParaRPr lang="en-US" dirty="0"/>
          </a:p>
        </p:txBody>
      </p:sp>
      <p:sp>
        <p:nvSpPr>
          <p:cNvPr id="3" name="Content Placeholder 2"/>
          <p:cNvSpPr>
            <a:spLocks noGrp="1"/>
          </p:cNvSpPr>
          <p:nvPr>
            <p:ph idx="1"/>
          </p:nvPr>
        </p:nvSpPr>
        <p:spPr>
          <a:xfrm>
            <a:off x="457200" y="1600200"/>
            <a:ext cx="8229600" cy="4419600"/>
          </a:xfrm>
        </p:spPr>
        <p:txBody>
          <a:bodyPr>
            <a:normAutofit/>
          </a:bodyPr>
          <a:lstStyle/>
          <a:p>
            <a:pPr>
              <a:spcAft>
                <a:spcPts val="1200"/>
              </a:spcAft>
            </a:pPr>
            <a:r>
              <a:rPr lang="en-US" sz="2800" dirty="0" smtClean="0"/>
              <a:t>Piracy continued during the entire rule of the Roman Empire</a:t>
            </a:r>
          </a:p>
          <a:p>
            <a:pPr>
              <a:spcAft>
                <a:spcPts val="1200"/>
              </a:spcAft>
            </a:pPr>
            <a:r>
              <a:rPr lang="en-US" sz="2800" dirty="0" smtClean="0"/>
              <a:t>As early as 258 AD, the Goth fleets ravaged towns on the coasts of the Black Sea</a:t>
            </a:r>
          </a:p>
          <a:p>
            <a:pPr>
              <a:spcAft>
                <a:spcPts val="1200"/>
              </a:spcAft>
            </a:pPr>
            <a:r>
              <a:rPr lang="en-US" sz="2800" dirty="0" smtClean="0"/>
              <a:t>In the Roman province of Britannia, Saint Patrick was captured and enslaved by Irish pirates.</a:t>
            </a:r>
          </a:p>
          <a:p>
            <a:pPr>
              <a:spcAft>
                <a:spcPts val="1200"/>
              </a:spcAft>
            </a:pPr>
            <a:r>
              <a:rPr lang="en-US" sz="2800" dirty="0" smtClean="0"/>
              <a:t>On the other side of the world, early Polynesian warriors attacked seaside and riverside villages </a:t>
            </a:r>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spcAft>
                <a:spcPts val="1200"/>
              </a:spcAft>
            </a:pPr>
            <a:r>
              <a:rPr lang="en-US" dirty="0" smtClean="0"/>
              <a:t>Piracy was with us as early as the 13</a:t>
            </a:r>
            <a:r>
              <a:rPr lang="en-US" baseline="30000" dirty="0" smtClean="0"/>
              <a:t>th</a:t>
            </a:r>
            <a:r>
              <a:rPr lang="en-US" dirty="0" smtClean="0"/>
              <a:t> century BCE</a:t>
            </a:r>
          </a:p>
          <a:p>
            <a:pPr>
              <a:spcAft>
                <a:spcPts val="1200"/>
              </a:spcAft>
            </a:pPr>
            <a:r>
              <a:rPr lang="en-US" dirty="0" smtClean="0"/>
              <a:t>It is still with us</a:t>
            </a:r>
          </a:p>
          <a:p>
            <a:pPr>
              <a:spcAft>
                <a:spcPts val="1200"/>
              </a:spcAft>
            </a:pPr>
            <a:r>
              <a:rPr lang="en-US" dirty="0" smtClean="0"/>
              <a:t>Until there is an internationally agreed upon set of rules for dealing with piracy and pirates, it will continue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irate.jpg"/>
          <p:cNvPicPr>
            <a:picLocks noGrp="1" noChangeAspect="1"/>
          </p:cNvPicPr>
          <p:nvPr>
            <p:ph idx="1"/>
          </p:nvPr>
        </p:nvPicPr>
        <p:blipFill>
          <a:blip r:embed="rId2"/>
          <a:srcRect l="-74845" r="-74845"/>
          <a:stretch>
            <a:fillRect/>
          </a:stretch>
        </p:blipFill>
        <p:spPr/>
      </p:pic>
      <p:sp>
        <p:nvSpPr>
          <p:cNvPr id="5" name="TextBox 4"/>
          <p:cNvSpPr txBox="1"/>
          <p:nvPr/>
        </p:nvSpPr>
        <p:spPr>
          <a:xfrm>
            <a:off x="457200" y="304802"/>
            <a:ext cx="8229600" cy="646331"/>
          </a:xfrm>
          <a:prstGeom prst="rect">
            <a:avLst/>
          </a:prstGeom>
          <a:noFill/>
        </p:spPr>
        <p:txBody>
          <a:bodyPr wrap="square" rtlCol="0">
            <a:spAutoFit/>
          </a:bodyPr>
          <a:lstStyle/>
          <a:p>
            <a:pPr algn="ctr"/>
            <a:r>
              <a:rPr lang="en-US" sz="3600" dirty="0" smtClean="0"/>
              <a:t>Dare me with a question. Just try me!</a:t>
            </a:r>
            <a:endParaRPr lang="en-US" sz="3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sz="8000" b="1" dirty="0" smtClean="0"/>
          </a:p>
          <a:p>
            <a:pPr algn="ctr">
              <a:buNone/>
            </a:pPr>
            <a:r>
              <a:rPr lang="en-US" sz="8000" b="1" dirty="0" smtClean="0"/>
              <a:t>THE END </a:t>
            </a:r>
            <a:endParaRPr lang="en-US" sz="8000" b="1"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Middle Ages and the Vikings</a:t>
            </a:r>
            <a:endParaRPr lang="en-US" dirty="0"/>
          </a:p>
        </p:txBody>
      </p:sp>
      <p:sp>
        <p:nvSpPr>
          <p:cNvPr id="3" name="Content Placeholder 2"/>
          <p:cNvSpPr>
            <a:spLocks noGrp="1"/>
          </p:cNvSpPr>
          <p:nvPr>
            <p:ph idx="1"/>
          </p:nvPr>
        </p:nvSpPr>
        <p:spPr>
          <a:xfrm>
            <a:off x="457200" y="1295400"/>
            <a:ext cx="8382000" cy="5105400"/>
          </a:xfrm>
        </p:spPr>
        <p:txBody>
          <a:bodyPr>
            <a:normAutofit fontScale="85000" lnSpcReduction="10000"/>
          </a:bodyPr>
          <a:lstStyle/>
          <a:p>
            <a:r>
              <a:rPr lang="en-US" dirty="0" smtClean="0"/>
              <a:t>In medieval Europe, the Vikings were the most widely known and far reaching pirates, mainly between 793 - 1066 </a:t>
            </a:r>
          </a:p>
          <a:p>
            <a:r>
              <a:rPr lang="en-US" dirty="0" smtClean="0"/>
              <a:t>They raided the coasts, rivers and inland cities of all Western Europe as far as Seville in 844</a:t>
            </a:r>
          </a:p>
          <a:p>
            <a:r>
              <a:rPr lang="en-US" dirty="0" smtClean="0"/>
              <a:t>Vikings even attacked coasts of North Africa and Italy. </a:t>
            </a:r>
          </a:p>
          <a:p>
            <a:r>
              <a:rPr lang="en-US" dirty="0" smtClean="0"/>
              <a:t>They also plundered all the coasts of the Baltic Sea, ascending the rivers of Eastern Europe as far as the Black Sea and Persia. </a:t>
            </a:r>
          </a:p>
          <a:p>
            <a:r>
              <a:rPr lang="en-US" dirty="0" smtClean="0"/>
              <a:t>The lack of centralized powers all over Europe during the Middle Ages </a:t>
            </a:r>
            <a:r>
              <a:rPr lang="en-US" dirty="0" err="1" smtClean="0"/>
              <a:t>favoured</a:t>
            </a:r>
            <a:r>
              <a:rPr lang="en-US" dirty="0" smtClean="0"/>
              <a:t> pirates all over the continent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Mediterranean Pirates</a:t>
            </a:r>
            <a:endParaRPr lang="en-US" dirty="0"/>
          </a:p>
        </p:txBody>
      </p:sp>
      <p:sp>
        <p:nvSpPr>
          <p:cNvPr id="3" name="Content Placeholder 2"/>
          <p:cNvSpPr>
            <a:spLocks noGrp="1"/>
          </p:cNvSpPr>
          <p:nvPr>
            <p:ph idx="1"/>
          </p:nvPr>
        </p:nvSpPr>
        <p:spPr>
          <a:xfrm>
            <a:off x="457200" y="1600200"/>
            <a:ext cx="8382000" cy="5029200"/>
          </a:xfrm>
        </p:spPr>
        <p:txBody>
          <a:bodyPr>
            <a:normAutofit/>
          </a:bodyPr>
          <a:lstStyle/>
          <a:p>
            <a:pPr>
              <a:spcAft>
                <a:spcPts val="1200"/>
              </a:spcAft>
            </a:pPr>
            <a:r>
              <a:rPr lang="en-US" sz="2800" dirty="0" smtClean="0"/>
              <a:t>In the Late Middle Ages, Moor pirates were common in the Mediterranean Sea</a:t>
            </a:r>
          </a:p>
          <a:p>
            <a:pPr>
              <a:spcAft>
                <a:spcPts val="1200"/>
              </a:spcAft>
            </a:pPr>
            <a:r>
              <a:rPr lang="en-US" sz="2800" dirty="0" smtClean="0"/>
              <a:t>Toward the end of the 9th century, Moor pirate havens were established along the coast of southern France and northern Italy</a:t>
            </a:r>
            <a:endParaRPr lang="en-US" sz="2800" baseline="30000" dirty="0" smtClean="0"/>
          </a:p>
          <a:p>
            <a:pPr>
              <a:spcAft>
                <a:spcPts val="1200"/>
              </a:spcAft>
            </a:pPr>
            <a:r>
              <a:rPr lang="en-US" sz="2800" dirty="0" smtClean="0"/>
              <a:t>In 846 Moor raiders sacked Rome and damaged the Vatican</a:t>
            </a:r>
          </a:p>
          <a:p>
            <a:pPr>
              <a:spcAft>
                <a:spcPts val="1200"/>
              </a:spcAft>
            </a:pPr>
            <a:r>
              <a:rPr lang="en-US" sz="2800" dirty="0" smtClean="0"/>
              <a:t>From 824 to 961 Arab pirates in the Emirate of Crete raided the entire Mediterranean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Mediterranean Pirates (Cont’d)</a:t>
            </a:r>
            <a:endParaRPr lang="en-US" dirty="0"/>
          </a:p>
        </p:txBody>
      </p:sp>
      <p:sp>
        <p:nvSpPr>
          <p:cNvPr id="3" name="Content Placeholder 2"/>
          <p:cNvSpPr>
            <a:spLocks noGrp="1"/>
          </p:cNvSpPr>
          <p:nvPr>
            <p:ph idx="1"/>
          </p:nvPr>
        </p:nvSpPr>
        <p:spPr/>
        <p:txBody>
          <a:bodyPr>
            <a:normAutofit/>
          </a:bodyPr>
          <a:lstStyle/>
          <a:p>
            <a:pPr>
              <a:spcAft>
                <a:spcPts val="1200"/>
              </a:spcAft>
            </a:pPr>
            <a:r>
              <a:rPr lang="en-US" sz="2800" dirty="0" smtClean="0"/>
              <a:t>Arab raids on the Adriatic coast in 887–888 caused continuing conflicts with the Italians</a:t>
            </a:r>
          </a:p>
          <a:p>
            <a:pPr>
              <a:spcAft>
                <a:spcPts val="1200"/>
              </a:spcAft>
            </a:pPr>
            <a:r>
              <a:rPr lang="en-US" sz="2800" dirty="0" smtClean="0"/>
              <a:t>The Venetians futilely continued to fight them throughout the 10th and 11th centuries</a:t>
            </a:r>
          </a:p>
          <a:p>
            <a:pPr>
              <a:spcAft>
                <a:spcPts val="1200"/>
              </a:spcAft>
            </a:pPr>
            <a:r>
              <a:rPr lang="en-US" sz="2800" dirty="0" smtClean="0"/>
              <a:t>In the 14th century, raids by Moor pirates forced the Venetian Duke of Crete to ask Venice to keep its fleet on constant guard </a:t>
            </a:r>
          </a:p>
          <a:p>
            <a:pPr>
              <a:spcAft>
                <a:spcPts val="1200"/>
              </a:spcAft>
            </a:pP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Trek.thmx</Template>
  <TotalTime>688</TotalTime>
  <Words>3848</Words>
  <Application>Microsoft Office PowerPoint</Application>
  <PresentationFormat>On-screen Show (4:3)</PresentationFormat>
  <Paragraphs>306</Paragraphs>
  <Slides>62</Slides>
  <Notes>1</Notes>
  <HiddenSlides>0</HiddenSlides>
  <MMClips>2</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62</vt:i4>
      </vt:variant>
    </vt:vector>
  </HeadingPairs>
  <TitlesOfParts>
    <vt:vector size="64" baseType="lpstr">
      <vt:lpstr>Trek</vt:lpstr>
      <vt:lpstr>Macintosh HD:Users:bennettgold:Desktop:PIRATES:Piracy.doc!OLE_LINK1</vt:lpstr>
      <vt:lpstr>PIRATES</vt:lpstr>
      <vt:lpstr>Piracy</vt:lpstr>
      <vt:lpstr>Privateer</vt:lpstr>
      <vt:lpstr>Early History of Piracy</vt:lpstr>
      <vt:lpstr>Early History of Piracy (Cont’d)</vt:lpstr>
      <vt:lpstr>Early History of Piracy (Cont’d)</vt:lpstr>
      <vt:lpstr>The Middle Ages and the Vikings</vt:lpstr>
      <vt:lpstr>The Mediterranean Pirates</vt:lpstr>
      <vt:lpstr>The Mediterranean Pirates (Cont’d)</vt:lpstr>
      <vt:lpstr>British Isles and Piracy</vt:lpstr>
      <vt:lpstr>Piracy in the Indian Ocean</vt:lpstr>
      <vt:lpstr>Africa and Asian Piracy</vt:lpstr>
      <vt:lpstr>The Chinese Pirates</vt:lpstr>
      <vt:lpstr>The Barbary Pirates</vt:lpstr>
      <vt:lpstr>Ransom for us ships and crews</vt:lpstr>
      <vt:lpstr>Hugh payments</vt:lpstr>
      <vt:lpstr>The Barbary War</vt:lpstr>
      <vt:lpstr>- - - - to the shores of Tripoli</vt:lpstr>
      <vt:lpstr>Slide 19</vt:lpstr>
      <vt:lpstr>View of a Typical Pirate</vt:lpstr>
      <vt:lpstr>Your Typical Pirate</vt:lpstr>
      <vt:lpstr>Your Not So Typical Pirate</vt:lpstr>
      <vt:lpstr>Famous Women Pirates </vt:lpstr>
      <vt:lpstr>Grace O’Malley</vt:lpstr>
      <vt:lpstr>Grace O’Malley</vt:lpstr>
      <vt:lpstr>Anne Bonny</vt:lpstr>
      <vt:lpstr>Anne Bonny</vt:lpstr>
      <vt:lpstr>Anne Bonny</vt:lpstr>
      <vt:lpstr>Mary Read</vt:lpstr>
      <vt:lpstr>Mary Read</vt:lpstr>
      <vt:lpstr>Mary Read</vt:lpstr>
      <vt:lpstr>Mary Read</vt:lpstr>
      <vt:lpstr>Other Famous Women Pirates</vt:lpstr>
      <vt:lpstr>A Final Note On Cross-Dressing</vt:lpstr>
      <vt:lpstr>The Spanish Main</vt:lpstr>
      <vt:lpstr>The Spanish Main</vt:lpstr>
      <vt:lpstr>The Golden Age of Piracy</vt:lpstr>
      <vt:lpstr>Benefits of being a pirate </vt:lpstr>
      <vt:lpstr>The Pirate Code of Conduct</vt:lpstr>
      <vt:lpstr>The pirate song</vt:lpstr>
      <vt:lpstr>The Pirate Song</vt:lpstr>
      <vt:lpstr>The Pirates of the Golden Age</vt:lpstr>
      <vt:lpstr>Blackbeard – Edward Teach (1680 – 1718) </vt:lpstr>
      <vt:lpstr>Blackbeard – Edward Teach </vt:lpstr>
      <vt:lpstr>Blackbeard – Edward Teach </vt:lpstr>
      <vt:lpstr>Blackbeard – Edward Teach </vt:lpstr>
      <vt:lpstr>Captain William Kidd  (1645 –1701) </vt:lpstr>
      <vt:lpstr>Captain William Kidd </vt:lpstr>
      <vt:lpstr>Captain William Kidd </vt:lpstr>
      <vt:lpstr>Captain William Kidd </vt:lpstr>
      <vt:lpstr>Modern Piracy</vt:lpstr>
      <vt:lpstr>Pirate activity</vt:lpstr>
      <vt:lpstr>Why somalia?</vt:lpstr>
      <vt:lpstr>Why somalia?</vt:lpstr>
      <vt:lpstr>Modern Piracy</vt:lpstr>
      <vt:lpstr>Prosecutions for Piracy</vt:lpstr>
      <vt:lpstr>New Self-Protection Steps</vt:lpstr>
      <vt:lpstr>Update</vt:lpstr>
      <vt:lpstr>National Laws</vt:lpstr>
      <vt:lpstr>Summary</vt:lpstr>
      <vt:lpstr>Slide 61</vt:lpstr>
      <vt:lpstr>Slide 62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PIRATES</dc:title>
  <dc:creator>Bennett Gold</dc:creator>
  <cp:lastModifiedBy>Bennett Gold</cp:lastModifiedBy>
  <cp:revision>46</cp:revision>
  <dcterms:created xsi:type="dcterms:W3CDTF">2012-10-02T12:46:57Z</dcterms:created>
  <dcterms:modified xsi:type="dcterms:W3CDTF">2012-10-02T12:49:41Z</dcterms:modified>
</cp:coreProperties>
</file>