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802" r:id="rId1"/>
    <p:sldMasterId id="2147483845" r:id="rId2"/>
    <p:sldMasterId id="2147483847" r:id="rId3"/>
    <p:sldMasterId id="2147483956" r:id="rId4"/>
    <p:sldMasterId id="2147483974" r:id="rId5"/>
    <p:sldMasterId id="2147483992" r:id="rId6"/>
    <p:sldMasterId id="2147484007" r:id="rId7"/>
    <p:sldMasterId id="2147484013" r:id="rId8"/>
  </p:sldMasterIdLst>
  <p:notesMasterIdLst>
    <p:notesMasterId r:id="rId58"/>
  </p:notesMasterIdLst>
  <p:handoutMasterIdLst>
    <p:handoutMasterId r:id="rId59"/>
  </p:handoutMasterIdLst>
  <p:sldIdLst>
    <p:sldId id="256" r:id="rId9"/>
    <p:sldId id="632" r:id="rId10"/>
    <p:sldId id="642" r:id="rId11"/>
    <p:sldId id="644" r:id="rId12"/>
    <p:sldId id="649" r:id="rId13"/>
    <p:sldId id="653" r:id="rId14"/>
    <p:sldId id="654" r:id="rId15"/>
    <p:sldId id="655" r:id="rId16"/>
    <p:sldId id="719" r:id="rId17"/>
    <p:sldId id="669" r:id="rId18"/>
    <p:sldId id="709" r:id="rId19"/>
    <p:sldId id="713" r:id="rId20"/>
    <p:sldId id="715" r:id="rId21"/>
    <p:sldId id="687" r:id="rId22"/>
    <p:sldId id="688" r:id="rId23"/>
    <p:sldId id="716" r:id="rId24"/>
    <p:sldId id="658" r:id="rId25"/>
    <p:sldId id="672" r:id="rId26"/>
    <p:sldId id="660" r:id="rId27"/>
    <p:sldId id="661" r:id="rId28"/>
    <p:sldId id="673" r:id="rId29"/>
    <p:sldId id="662" r:id="rId30"/>
    <p:sldId id="651" r:id="rId31"/>
    <p:sldId id="652" r:id="rId32"/>
    <p:sldId id="650" r:id="rId33"/>
    <p:sldId id="648" r:id="rId34"/>
    <p:sldId id="663" r:id="rId35"/>
    <p:sldId id="532" r:id="rId36"/>
    <p:sldId id="533" r:id="rId37"/>
    <p:sldId id="534" r:id="rId38"/>
    <p:sldId id="593" r:id="rId39"/>
    <p:sldId id="720" r:id="rId40"/>
    <p:sldId id="721" r:id="rId41"/>
    <p:sldId id="674" r:id="rId42"/>
    <p:sldId id="591" r:id="rId43"/>
    <p:sldId id="693" r:id="rId44"/>
    <p:sldId id="694" r:id="rId45"/>
    <p:sldId id="710" r:id="rId46"/>
    <p:sldId id="702" r:id="rId47"/>
    <p:sldId id="696" r:id="rId48"/>
    <p:sldId id="691" r:id="rId49"/>
    <p:sldId id="725" r:id="rId50"/>
    <p:sldId id="596" r:id="rId51"/>
    <p:sldId id="706" r:id="rId52"/>
    <p:sldId id="718" r:id="rId53"/>
    <p:sldId id="717" r:id="rId54"/>
    <p:sldId id="723" r:id="rId55"/>
    <p:sldId id="722" r:id="rId56"/>
    <p:sldId id="724" r:id="rId5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8508E1-C189-47D7-9FCB-2C5BC20D55BB}">
          <p14:sldIdLst>
            <p14:sldId id="256"/>
            <p14:sldId id="632"/>
            <p14:sldId id="642"/>
            <p14:sldId id="644"/>
            <p14:sldId id="649"/>
            <p14:sldId id="653"/>
            <p14:sldId id="654"/>
            <p14:sldId id="655"/>
            <p14:sldId id="719"/>
            <p14:sldId id="669"/>
            <p14:sldId id="709"/>
            <p14:sldId id="713"/>
            <p14:sldId id="715"/>
            <p14:sldId id="687"/>
            <p14:sldId id="688"/>
            <p14:sldId id="716"/>
            <p14:sldId id="658"/>
            <p14:sldId id="672"/>
            <p14:sldId id="660"/>
            <p14:sldId id="661"/>
            <p14:sldId id="673"/>
            <p14:sldId id="662"/>
            <p14:sldId id="651"/>
            <p14:sldId id="652"/>
            <p14:sldId id="650"/>
            <p14:sldId id="648"/>
            <p14:sldId id="663"/>
            <p14:sldId id="532"/>
            <p14:sldId id="533"/>
            <p14:sldId id="534"/>
            <p14:sldId id="593"/>
            <p14:sldId id="720"/>
            <p14:sldId id="721"/>
            <p14:sldId id="674"/>
            <p14:sldId id="591"/>
            <p14:sldId id="693"/>
            <p14:sldId id="694"/>
            <p14:sldId id="710"/>
            <p14:sldId id="702"/>
            <p14:sldId id="696"/>
            <p14:sldId id="691"/>
            <p14:sldId id="725"/>
            <p14:sldId id="596"/>
            <p14:sldId id="706"/>
            <p14:sldId id="718"/>
            <p14:sldId id="717"/>
            <p14:sldId id="723"/>
            <p14:sldId id="722"/>
            <p14:sldId id="7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B08"/>
    <a:srgbClr val="35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76222" autoAdjust="0"/>
  </p:normalViewPr>
  <p:slideViewPr>
    <p:cSldViewPr snapToGrid="0">
      <p:cViewPr varScale="1">
        <p:scale>
          <a:sx n="90" d="100"/>
          <a:sy n="90" d="100"/>
        </p:scale>
        <p:origin x="84" y="5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973"/>
    </p:cViewPr>
  </p:sorterViewPr>
  <p:notesViewPr>
    <p:cSldViewPr snapToGrid="0">
      <p:cViewPr varScale="1">
        <p:scale>
          <a:sx n="71" d="100"/>
          <a:sy n="71" d="100"/>
        </p:scale>
        <p:origin x="1832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Potentially Preventable Readmission</a:t>
            </a:r>
            <a:r>
              <a:rPr lang="en-US" baseline="0" dirty="0"/>
              <a:t> Rates, Medicare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conditions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2104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12.9</c:v>
                </c:pt>
                <c:pt idx="1">
                  <c:v>12.4</c:v>
                </c:pt>
                <c:pt idx="2">
                  <c:v>11.9</c:v>
                </c:pt>
                <c:pt idx="3">
                  <c:v>11.3</c:v>
                </c:pt>
                <c:pt idx="4">
                  <c:v>11</c:v>
                </c:pt>
                <c:pt idx="5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9A-4315-A376-F77B14FB48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2104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17.3</c:v>
                </c:pt>
                <c:pt idx="1">
                  <c:v>16.899999999999999</c:v>
                </c:pt>
                <c:pt idx="2">
                  <c:v>16.100000000000001</c:v>
                </c:pt>
                <c:pt idx="3">
                  <c:v>15</c:v>
                </c:pt>
                <c:pt idx="4">
                  <c:v>14.3</c:v>
                </c:pt>
                <c:pt idx="5">
                  <c:v>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9A-4315-A376-F77B14FB48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HF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2104</c:v>
                </c:pt>
                <c:pt idx="5">
                  <c:v>2015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19.5</c:v>
                </c:pt>
                <c:pt idx="1">
                  <c:v>19.2</c:v>
                </c:pt>
                <c:pt idx="2">
                  <c:v>18.399999999999999</c:v>
                </c:pt>
                <c:pt idx="3">
                  <c:v>17.600000000000001</c:v>
                </c:pt>
                <c:pt idx="4">
                  <c:v>17</c:v>
                </c:pt>
                <c:pt idx="5">
                  <c:v>16.399999999999999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9A-4315-A376-F77B14FB48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Pneumonia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2104</c:v>
                </c:pt>
                <c:pt idx="5">
                  <c:v>2015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13.1</c:v>
                </c:pt>
                <c:pt idx="1">
                  <c:v>12.6</c:v>
                </c:pt>
                <c:pt idx="2">
                  <c:v>12.1</c:v>
                </c:pt>
                <c:pt idx="3">
                  <c:v>11.5</c:v>
                </c:pt>
                <c:pt idx="4">
                  <c:v>11.5</c:v>
                </c:pt>
                <c:pt idx="5">
                  <c:v>10.6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9A-4315-A376-F77B14FB483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COPD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2104</c:v>
                </c:pt>
                <c:pt idx="5">
                  <c:v>2015</c:v>
                </c:pt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  <c:pt idx="0">
                  <c:v>16.8</c:v>
                </c:pt>
                <c:pt idx="1">
                  <c:v>16.5</c:v>
                </c:pt>
                <c:pt idx="2">
                  <c:v>15.9</c:v>
                </c:pt>
                <c:pt idx="3">
                  <c:v>15.1</c:v>
                </c:pt>
                <c:pt idx="4">
                  <c:v>14.7</c:v>
                </c:pt>
                <c:pt idx="5">
                  <c:v>14.2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A9A-4315-A376-F77B14FB4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715312"/>
        <c:axId val="193715704"/>
      </c:lineChart>
      <c:catAx>
        <c:axId val="19371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715704"/>
        <c:crosses val="autoZero"/>
        <c:auto val="1"/>
        <c:lblAlgn val="ctr"/>
        <c:lblOffset val="100"/>
        <c:noMultiLvlLbl val="0"/>
      </c:catAx>
      <c:valAx>
        <c:axId val="193715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71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68CE78-AF21-49CA-A121-722F5E0FFC23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F9A9A4-0B37-4D12-B131-9009DA6C0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05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27T18:37:07.5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5548 3715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27T18:37:41.88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11687 7264,'0'0,"0"0,0 0,0 0,0 0,0 0,0 0,0 0,5 0,7 0,5 4,15 3,12-1,12-1,12-2,4 0,4-2,4-1,3 0,2 0,5 0,8 0,6-1,0 1,1 0,-6 0,-7 0,-8 0,-10 0,-2 0,-4 5,1 1,4 1,3-3,4 0,-2-2,0-1,-3 0,-5-1,-10 4,-5 3,-6-1,-3-2,-4 0,-5-2,-3-1,-2-1,-3 0,-6 0,-1 0,-1 0,2-1,2 1,5 5,4 1,5 1,1-2,3-2,4-1,9-1,5 0,1-6,0-2,-1 1,-1 1,-1 1,-6 2,-7 0,-1 2,-4 0,-4 0,-3 0,2 1,-1-1,5 0,4 0,5 0,3 0,3 0,7 0,2 0,0 0,4-5,-5-1,-4 0,-1 1,-7 1,-1 2,-5 1,-6 0,2 1,-3 1,3-1,3 0,5 0,8 0,9 1,3-1,4 0,0 0,-3 0,-4 0,-3 4,-3 3,-7-1,-7-1,-2-1,-3-2,0-1,4-1,3 0,9 0,8 0,4-5,14-7,-8-1,-15 2,-19 3,-16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27T18:37:47.9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6707 7850,'0'0,"0"0,0 0,0 0,0 0,0 0,5 0,6 0,12 0,10 4,16 3,8-1,9-1,3-1,5-2,-1 4,2 1,7-1,14-1,11 3,6 0,3-1,-3-2,-7 4,-11-1,-8-1,2-2,4-1,6-3,6 0,-1-1,-3 0,-5 0,-8 4,-10 2,-8 0,-7-1,-4-1,3-2,4-1,7-1,10 0,10 0,8 0,-2 0,-4 4,-4 3,-7-1,-9-1,-7 3,0 1,7-2,6 3,8 0,8-2,3 3,-1-1,-8-1,-10-4,-4-1,-5-2,-6-2,-3-4,1-3,0 0,8 2,7 1,9 2,4-5,1 0,-5 1,-9 1,-7 2,-7 1,-4-4,-3 0,3 0,6 1,1 2,4 1,4-4,8-1,0 1,0 1,-4 2,-6 1,-12 1,-5 1,-4 0,-5 0,-2 1,2-1,2 0,7 0,13 0,9 0,7 0,2 0,1 0,0 0,-5 0,-13 0,-8 0,-5-5,-3-1,-1 0,5 1,6 1,13-3,12 0,9 0,4 2,-2 2,-3-4,-9 0,-10 0,-4 2,1-3,6 0,8 1,9 2,2 1,-2 3,-2-5,-10-1,-8 1,-9 2,-6 0,0 3,5-5,4-1,9 1,11 1,8 2,2 1,-2 1,-4 1,-8 0,-10 0,-9 0,-1 1,2-1,3 0,9 0,9 0,4 0,0 0,-1 0,-8 0,-9 0,-7 0,-12 0,-6 0,-2 0,0 0,1 0,1 0,7 0,7 0,7 0,5 0,0 0,0 0,-4 0,-4 0,-5 0,-4 0,-2 0,-8 0,3 0,2-5,10-1,8 0,11 1,6 1,1 2,0 1,-7 0,-7 1,-9 0,-5-4,-5-2,2 0,6 1,5 2,9-4,7-1,6 1,2 2,-6-3,-3 0,-8 1,-7 2,-7 1,1 2,7 1,12 1,14 0,16 1,1 4,1 2,-5-1,-2-1,4-1,16-2,15-1,8 0,-4-1,-8 4,7 3,6-2,-23 0,-34-1,-33-2,-29-1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27T18:37:49.74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6951 8433,'0'0,"0"0,0 0,0 0,0 0,0 0,0 0,0 0,0 0,0 0,-5-4,-2-3,1 1,-4-4,0 0,-3-3,0 0,3 3,-2-2,1 1,3 3,2 2,2-3,3 1,0 1,6 3,7-4,6 0,9-4,11 0,13-2,12 1,15 2,23 4,24 3,15 6,3 4,-4 5,0 1,9 3,14 4,8-1,-5 1,-11-3,-13-4,-5 1,-3 3,6-1,4-4,-4 2,-5-1,-16-3,-14-4,-15-1,-7-3,-4 0,0 4,5 1,9-1,8 0,2-7,-3-3,-3 0,-8 1,-10 0,-8 2,-1-5,2 0,3 1,9-4,5 0,6 2,3 2,-7-2,-3-1,-6 2,-9 2,-10 2,-7 1,-3 1,0 1,0 0,6 1,3 4,6 2,6-1,5-1,-2-1,-2-2,-6 4,-4 1,-3-1,-2-1,-7-2,-2-1,0-1,1-1,7 0,12 0,10 0,10-1,9 1,-12 0,-21 0,-21 0,-19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4EBF30-0AFE-444D-87B5-36AFBC2388C9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52571F-3284-48C7-89AB-7A01C5850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0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2571F-3284-48C7-89AB-7A01C5850B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30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2571F-3284-48C7-89AB-7A01C5850B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136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2571F-3284-48C7-89AB-7A01C5850B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1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2571F-3284-48C7-89AB-7A01C5850B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329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2571F-3284-48C7-89AB-7A01C5850B1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8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2571F-3284-48C7-89AB-7A01C5850B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33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2571F-3284-48C7-89AB-7A01C5850B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9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2571F-3284-48C7-89AB-7A01C5850B1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3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44F41-CF2F-4052-8100-950E3C6E21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58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2571F-3284-48C7-89AB-7A01C5850B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94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2571F-3284-48C7-89AB-7A01C5850B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29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E3548-61FE-4D88-944B-C8A67407B7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477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Heart, bypass, hip and femur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52571F-3284-48C7-89AB-7A01C5850B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23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PRE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01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3FB4AF4-728F-40EE-8A12-27B5B8E1F2BB}" type="datetimeFigureOut">
              <a:rPr lang="en-US" smtClean="0">
                <a:solidFill>
                  <a:prstClr val="black"/>
                </a:solidFill>
              </a:rPr>
              <a:pPr defTabSz="914400"/>
              <a:t>4/6/2018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3FB4AF4-728F-40EE-8A12-27B5B8E1F2BB}" type="datetimeFigureOut">
              <a:rPr lang="en-US" smtClean="0">
                <a:solidFill>
                  <a:prstClr val="black"/>
                </a:solidFill>
              </a:rPr>
              <a:pPr defTabSz="914400"/>
              <a:t>4/6/2018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37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3FB4AF4-728F-40EE-8A12-27B5B8E1F2BB}" type="datetimeFigureOut">
              <a:rPr lang="en-US" smtClean="0">
                <a:solidFill>
                  <a:prstClr val="black"/>
                </a:solidFill>
              </a:rPr>
              <a:pPr defTabSz="914400"/>
              <a:t>4/6/2018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52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>
                <a:solidFill>
                  <a:prstClr val="black"/>
                </a:solidFill>
              </a:rPr>
              <a:t>www.chpre.org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2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AD6EE87-EBD5-4F12-A48A-63ACA297AC8F}" type="datetimeFigureOut">
              <a:rPr lang="en-US" smtClean="0"/>
              <a:pPr/>
              <a:t>4/6/2018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5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292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2FAD-B7CE-4E11-9A91-8C9B6F51C3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0AE1-BFC4-47A3-ACF2-BA17233C9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32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2FAD-B7CE-4E11-9A91-8C9B6F51C3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0AE1-BFC4-47A3-ACF2-BA17233C9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65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2FAD-B7CE-4E11-9A91-8C9B6F51C3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0AE1-BFC4-47A3-ACF2-BA17233C9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2FAD-B7CE-4E11-9A91-8C9B6F51C3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0AE1-BFC4-47A3-ACF2-BA17233C9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4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57" y="1693593"/>
            <a:ext cx="11687354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39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2FAD-B7CE-4E11-9A91-8C9B6F51C3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0AE1-BFC4-47A3-ACF2-BA17233C9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47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2FAD-B7CE-4E11-9A91-8C9B6F51C3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0AE1-BFC4-47A3-ACF2-BA17233C9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1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2FAD-B7CE-4E11-9A91-8C9B6F51C3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0AE1-BFC4-47A3-ACF2-BA17233C9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02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2FAD-B7CE-4E11-9A91-8C9B6F51C3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0AE1-BFC4-47A3-ACF2-BA17233C9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53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2FAD-B7CE-4E11-9A91-8C9B6F51C3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0AE1-BFC4-47A3-ACF2-BA17233C9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58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2FAD-B7CE-4E11-9A91-8C9B6F51C3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0AE1-BFC4-47A3-ACF2-BA17233C9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70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2FAD-B7CE-4E11-9A91-8C9B6F51C3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0AE1-BFC4-47A3-ACF2-BA17233C9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3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78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75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7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55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07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73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19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66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00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91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75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41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084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3FB4AF4-728F-40EE-8A12-27B5B8E1F2BB}" type="datetimeFigureOut">
              <a:rPr lang="en-US" smtClean="0">
                <a:solidFill>
                  <a:prstClr val="black"/>
                </a:solidFill>
              </a:rPr>
              <a:pPr defTabSz="914400"/>
              <a:t>4/6/2018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9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5934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39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693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98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4/6/2018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4357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4/6/2018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296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4/6/2018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756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4/6/2018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6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4/6/2018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01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4/6/2018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5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3FB4AF4-728F-40EE-8A12-27B5B8E1F2BB}" type="datetimeFigureOut">
              <a:rPr lang="en-US" smtClean="0">
                <a:solidFill>
                  <a:prstClr val="black"/>
                </a:solidFill>
              </a:rPr>
              <a:pPr defTabSz="914400"/>
              <a:t>4/6/2018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53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4/6/2018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70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4/6/2018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04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4/6/2018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021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4/6/2018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31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4/6/2018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27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4/6/2018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9536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4/6/2018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244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4/6/2018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88753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4/6/2018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779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4/6/2018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6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3FB4AF4-728F-40EE-8A12-27B5B8E1F2BB}" type="datetimeFigureOut">
              <a:rPr lang="en-US" smtClean="0">
                <a:solidFill>
                  <a:prstClr val="black"/>
                </a:solidFill>
              </a:rPr>
              <a:pPr defTabSz="914400"/>
              <a:t>4/6/2018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549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462B-4A1F-41FD-AA69-689547919B03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4/6/2018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CD13-4BE7-4311-AF99-310BBDF966B1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30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PRE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97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57" y="1693593"/>
            <a:ext cx="11687354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567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109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F4-728F-40EE-8A12-27B5B8E1F2BB}" type="datetimeFigureOut">
              <a:rPr lang="en-US">
                <a:solidFill>
                  <a:prstClr val="black"/>
                </a:solidFill>
              </a:rPr>
              <a:pPr/>
              <a:t>4/6/2018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769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F4-728F-40EE-8A12-27B5B8E1F2BB}" type="datetimeFigureOut">
              <a:rPr lang="en-US">
                <a:solidFill>
                  <a:prstClr val="black"/>
                </a:solidFill>
              </a:rPr>
              <a:pPr/>
              <a:t>4/6/2018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229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F4-728F-40EE-8A12-27B5B8E1F2BB}" type="datetimeFigureOut">
              <a:rPr lang="en-US">
                <a:solidFill>
                  <a:prstClr val="black"/>
                </a:solidFill>
              </a:rPr>
              <a:pPr/>
              <a:t>4/6/2018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603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F4-728F-40EE-8A12-27B5B8E1F2BB}" type="datetimeFigureOut">
              <a:rPr lang="en-US">
                <a:solidFill>
                  <a:prstClr val="black"/>
                </a:solidFill>
              </a:rPr>
              <a:pPr/>
              <a:t>4/6/2018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814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F4-728F-40EE-8A12-27B5B8E1F2BB}" type="datetimeFigureOut">
              <a:rPr lang="en-US">
                <a:solidFill>
                  <a:prstClr val="black"/>
                </a:solidFill>
              </a:rPr>
              <a:pPr/>
              <a:t>4/6/2018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18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F4-728F-40EE-8A12-27B5B8E1F2BB}" type="datetimeFigureOut">
              <a:rPr lang="en-US">
                <a:solidFill>
                  <a:prstClr val="black"/>
                </a:solidFill>
              </a:rPr>
              <a:pPr/>
              <a:t>4/6/2018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0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3FB4AF4-728F-40EE-8A12-27B5B8E1F2BB}" type="datetimeFigureOut">
              <a:rPr lang="en-US" smtClean="0">
                <a:solidFill>
                  <a:prstClr val="black"/>
                </a:solidFill>
              </a:rPr>
              <a:pPr defTabSz="914400"/>
              <a:t>4/6/2018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07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F4-728F-40EE-8A12-27B5B8E1F2BB}" type="datetimeFigureOut">
              <a:rPr lang="en-US">
                <a:solidFill>
                  <a:prstClr val="black"/>
                </a:solidFill>
              </a:rPr>
              <a:pPr/>
              <a:t>4/6/2018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101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F4-728F-40EE-8A12-27B5B8E1F2BB}" type="datetimeFigureOut">
              <a:rPr lang="en-US">
                <a:solidFill>
                  <a:prstClr val="black"/>
                </a:solidFill>
              </a:rPr>
              <a:pPr/>
              <a:t>4/6/2018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457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fld id="{43FB4AF4-728F-40EE-8A12-27B5B8E1F2BB}" type="datetimeFigureOut">
              <a:rPr lang="en-US">
                <a:solidFill>
                  <a:prstClr val="black"/>
                </a:solidFill>
              </a:rPr>
              <a:pPr/>
              <a:t>4/6/2018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776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www.chpre.org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35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6AD6EE87-EBD5-4F12-A48A-63ACA297AC8F}" type="datetimeFigureOut">
              <a:rPr lang="en-US">
                <a:solidFill>
                  <a:prstClr val="black"/>
                </a:solidFill>
              </a:rPr>
              <a:pPr defTabSz="457200"/>
              <a:t>4/6/2018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967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40598" y="388525"/>
            <a:ext cx="8910804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ts val="1810"/>
              </a:lnSpc>
            </a:pPr>
            <a:fld id="{81D60167-4931-47E6-BA6A-407CBD079E47}" type="slidenum">
              <a:rPr lang="en-US" sz="1800" smtClean="0"/>
              <a:pPr marL="140970">
                <a:lnSpc>
                  <a:spcPts val="1810"/>
                </a:lnSpc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817596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ts val="1810"/>
              </a:lnSpc>
            </a:pPr>
            <a:fld id="{81D60167-4931-47E6-BA6A-407CBD079E47}" type="slidenum">
              <a:rPr lang="en-US" sz="1800" smtClean="0"/>
              <a:pPr marL="140970">
                <a:lnSpc>
                  <a:spcPts val="1810"/>
                </a:lnSpc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129949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ts val="1810"/>
              </a:lnSpc>
            </a:pPr>
            <a:fld id="{81D60167-4931-47E6-BA6A-407CBD079E47}" type="slidenum">
              <a:rPr lang="en-US" sz="1800" smtClean="0"/>
              <a:pPr marL="140970">
                <a:lnSpc>
                  <a:spcPts val="1810"/>
                </a:lnSpc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05583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ts val="1810"/>
              </a:lnSpc>
            </a:pPr>
            <a:fld id="{81D60167-4931-47E6-BA6A-407CBD079E47}" type="slidenum">
              <a:rPr lang="en-US" sz="1800" smtClean="0"/>
              <a:pPr marL="140970">
                <a:lnSpc>
                  <a:spcPts val="1810"/>
                </a:lnSpc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107556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ts val="1810"/>
              </a:lnSpc>
            </a:pPr>
            <a:fld id="{81D60167-4931-47E6-BA6A-407CBD079E47}" type="slidenum">
              <a:rPr lang="en-US" sz="1800" smtClean="0"/>
              <a:pPr marL="140970">
                <a:lnSpc>
                  <a:spcPts val="1810"/>
                </a:lnSpc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2076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3FB4AF4-728F-40EE-8A12-27B5B8E1F2BB}" type="datetimeFigureOut">
              <a:rPr lang="en-US" smtClean="0">
                <a:solidFill>
                  <a:prstClr val="black"/>
                </a:solidFill>
              </a:rPr>
              <a:pPr defTabSz="914400"/>
              <a:t>4/6/2018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43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GrayCurv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33876"/>
            <a:ext cx="6705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2133600"/>
            <a:ext cx="12192000" cy="103188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6" name="Picture 18" descr="GMU_PLogo_RG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5318126"/>
            <a:ext cx="2859617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"/>
          <p:cNvSpPr txBox="1">
            <a:spLocks noChangeArrowheads="1"/>
          </p:cNvSpPr>
          <p:nvPr userDrawn="1"/>
        </p:nvSpPr>
        <p:spPr bwMode="auto">
          <a:xfrm>
            <a:off x="4385734" y="6348414"/>
            <a:ext cx="3204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>
                <a:solidFill>
                  <a:srgbClr val="006600"/>
                </a:solidFill>
                <a:cs typeface="Arial" charset="0"/>
              </a:rPr>
              <a:t>Where Innovation Is Tradition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73139"/>
            <a:ext cx="10363200" cy="1144587"/>
          </a:xfrm>
        </p:spPr>
        <p:txBody>
          <a:bodyPr lIns="92075" tIns="46038" rIns="92075" bIns="46038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2895600"/>
            <a:ext cx="8534400" cy="1752600"/>
          </a:xfrm>
        </p:spPr>
        <p:txBody>
          <a:bodyPr lIns="92075" tIns="46038" rIns="92075" bIns="46038"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A2CCE-1830-459B-85A8-954B6CBFD2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820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Wingdings" pitchFamily="2" charset="2"/>
              <a:buChar char="Ø"/>
              <a:defRPr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5221F-6A6E-4A73-8CCA-B70304A340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494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6384B-D71A-41AB-AC67-815D72783E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54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371600"/>
            <a:ext cx="5334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1371600"/>
            <a:ext cx="5334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D3CF3-A16B-4816-952D-97E31E7133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744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31976-8056-4DF9-8601-7413EFB0F3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806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F7384-34D8-486D-AAD9-B7FDD05C6F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77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7B603-54A6-4262-B25D-CD3E231DFA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612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7460C-8DDD-4F03-B389-466F13EA1E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033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1C938-239D-457D-9363-C8EEF7F856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8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48886" y="6508463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3FB4AF4-728F-40EE-8A12-27B5B8E1F2BB}" type="datetimeFigureOut">
              <a:rPr lang="en-US" smtClean="0">
                <a:solidFill>
                  <a:prstClr val="black"/>
                </a:solidFill>
              </a:rPr>
              <a:pPr defTabSz="914400"/>
              <a:t>4/6/2018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236428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7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84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67944"/>
            <a:ext cx="12192000" cy="681037"/>
          </a:xfrm>
          <a:prstGeom prst="rect">
            <a:avLst/>
          </a:prstGeom>
          <a:solidFill>
            <a:srgbClr val="0635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256" y="1662332"/>
            <a:ext cx="10587487" cy="4164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7192" y="6333865"/>
            <a:ext cx="103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209B6EC5-D600-4FE5-AC15-60CBB5D5A480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61182" y="6333865"/>
            <a:ext cx="9483482" cy="36512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prstClr val="white"/>
                </a:solidFill>
                <a:latin typeface="Calibri Light" panose="020F0302020204030204"/>
              </a:rPr>
              <a:t>www.chpre.org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4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5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4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3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65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4267" b="0" i="0" kern="1200" spc="0">
          <a:solidFill>
            <a:srgbClr val="9F0927"/>
          </a:solidFill>
          <a:latin typeface="Futura Medium" charset="0"/>
          <a:ea typeface="Futura Medium" charset="0"/>
          <a:cs typeface="Futura Medium" charset="0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tx1">
              <a:lumMod val="85000"/>
              <a:lumOff val="15000"/>
            </a:schemeClr>
          </a:solidFill>
          <a:latin typeface="Futura Std Medium"/>
          <a:ea typeface="+mn-ea"/>
          <a:cs typeface="Futura Std Medium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9F0927"/>
          </a:solidFill>
          <a:latin typeface="Futura Std Book"/>
          <a:ea typeface="+mn-ea"/>
          <a:cs typeface="Futura Std Book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Futura Std Book"/>
          <a:ea typeface="+mn-ea"/>
          <a:cs typeface="Futura Std Book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85000"/>
              <a:lumOff val="15000"/>
            </a:schemeClr>
          </a:solidFill>
          <a:latin typeface="Futura Std Book"/>
          <a:ea typeface="+mn-ea"/>
          <a:cs typeface="Futura Std Book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Futura Std Book"/>
          <a:ea typeface="+mn-ea"/>
          <a:cs typeface="Futura Std Book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EFC2FAD-B7CE-4E11-9A91-8C9B6F51C3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70E0AE1-BFC4-47A3-ACF2-BA17233C9B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7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F6462B-4A1F-41FD-AA69-689547919B03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29CD13-4BE7-4311-AF99-310BBDF96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91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F6462B-4A1F-41FD-AA69-689547919B03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4/6/2018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29CD13-4BE7-4311-AF99-310BBDF966B1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15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67944"/>
            <a:ext cx="12192000" cy="681037"/>
          </a:xfrm>
          <a:prstGeom prst="rect">
            <a:avLst/>
          </a:prstGeom>
          <a:solidFill>
            <a:srgbClr val="0635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256" y="1662332"/>
            <a:ext cx="10587487" cy="4164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7192" y="6333865"/>
            <a:ext cx="103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09B6EC5-D600-4FE5-AC15-60CBB5D5A4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61182" y="6333865"/>
            <a:ext cx="9483482" cy="36512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prstClr val="white"/>
                </a:solidFill>
                <a:latin typeface="Calibri Light" panose="020F0302020204030204"/>
              </a:rPr>
              <a:t>www.chpre.org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4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3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3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2191999" cy="16459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3801" y="227235"/>
            <a:ext cx="1110439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37609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1" y="1935481"/>
            <a:ext cx="10515599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/>
              <a:t>4/6/2018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15718" y="6430963"/>
            <a:ext cx="37761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40970" defTabSz="914400">
              <a:lnSpc>
                <a:spcPts val="1810"/>
              </a:lnSpc>
            </a:pPr>
            <a:fld id="{81D60167-4931-47E6-BA6A-407CBD079E47}" type="slidenum">
              <a:rPr lang="en-US" sz="1800" smtClean="0"/>
              <a:pPr marL="140970" defTabSz="914400">
                <a:lnSpc>
                  <a:spcPts val="1810"/>
                </a:lnSpc>
              </a:pPr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091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C0C0"/>
            </a:gs>
            <a:gs pos="50000">
              <a:srgbClr val="FFFFFF"/>
            </a:gs>
            <a:gs pos="100000">
              <a:srgbClr val="C0C0C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GrayCurv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33876"/>
            <a:ext cx="6705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9200" y="6248400"/>
            <a:ext cx="6201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ＭＳ Ｐゴシック" charset="-128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D554E5-4905-49D8-B4E3-E589BB0501B7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0" y="990600"/>
            <a:ext cx="12192000" cy="103188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371600"/>
            <a:ext cx="10871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36084" y="80964"/>
            <a:ext cx="108712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2" name="Picture 18" descr="GMU_PLogo_RGB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5318126"/>
            <a:ext cx="2859617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20"/>
          <p:cNvSpPr txBox="1">
            <a:spLocks noChangeArrowheads="1"/>
          </p:cNvSpPr>
          <p:nvPr/>
        </p:nvSpPr>
        <p:spPr bwMode="auto">
          <a:xfrm>
            <a:off x="4385734" y="6348414"/>
            <a:ext cx="3204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>
                <a:solidFill>
                  <a:srgbClr val="006600"/>
                </a:solidFill>
                <a:cs typeface="Arial" charset="0"/>
              </a:rPr>
              <a:t>Where Innovation Is Tradition</a:t>
            </a:r>
          </a:p>
        </p:txBody>
      </p:sp>
    </p:spTree>
    <p:extLst>
      <p:ext uri="{BB962C8B-B14F-4D97-AF65-F5344CB8AC3E}">
        <p14:creationId xmlns:p14="http://schemas.microsoft.com/office/powerpoint/2010/main" val="120171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defRPr sz="32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•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Char char="–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Char char="–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Char char="–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aspe.hhs.gov/ptac-physician-focused-payment-model-technical-advisory-committe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customXml" Target="../ink/ink2.xml"/><Relationship Id="rId12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1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33.png"/><Relationship Id="rId4" Type="http://schemas.openxmlformats.org/officeDocument/2006/relationships/image" Target="../media/image19.png"/><Relationship Id="rId9" Type="http://schemas.openxmlformats.org/officeDocument/2006/relationships/customXml" Target="../ink/ink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8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2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0780"/>
            <a:ext cx="12192000" cy="193612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Health Policy 2018: Surveying the Progress and Damage, and Charting New Courses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93081"/>
            <a:ext cx="12192000" cy="210276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Len M. Nichols, Director and Professor of Health Policy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OLLI Health Policy Lecture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April 6, 2018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1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44436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2014413" cy="3824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8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 err="1"/>
              <a:t>www.chpre.org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85063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055679"/>
            <a:ext cx="12192000" cy="802321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50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T_Header-CHPRE_bann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19"/>
            <a:ext cx="12192000" cy="14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58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D02863-8CD4-45A0-8868-FB168466F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97" y="0"/>
            <a:ext cx="10008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1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A3BAC9-DB36-403E-934C-7F2C752DC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2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20CE7-34AC-4964-A777-DD9E0855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416" y="85121"/>
            <a:ext cx="639371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Problems  with the “elite”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discussion of “cost”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1F3CE-7E45-4534-B84F-BE7D74EC5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56" y="1662332"/>
            <a:ext cx="11134562" cy="416423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People care mostly about their out-of-pocket payments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For premiums AND for services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Deductibles in marketplace are high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Premiums went UP for some who were in non-group market pre-ACA</a:t>
            </a:r>
          </a:p>
        </p:txBody>
      </p:sp>
    </p:spTree>
    <p:extLst>
      <p:ext uri="{BB962C8B-B14F-4D97-AF65-F5344CB8AC3E}">
        <p14:creationId xmlns:p14="http://schemas.microsoft.com/office/powerpoint/2010/main" val="2498998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7617" y="126457"/>
            <a:ext cx="8141208" cy="132556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Individual payment models’ performance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mixed </a:t>
            </a:r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 disappointing,</a:t>
            </a:r>
            <a:r>
              <a:rPr lang="en-US" sz="3600" dirty="0">
                <a:solidFill>
                  <a:schemeClr val="bg1"/>
                </a:solidFill>
              </a:rPr>
              <a:t> glass &gt; ½ full?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2029" y="1294363"/>
            <a:ext cx="12166301" cy="5327153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ACOs</a:t>
            </a:r>
          </a:p>
          <a:p>
            <a:pPr marL="1257300" lvl="1" indent="-571500"/>
            <a:r>
              <a:rPr lang="en-US" dirty="0"/>
              <a:t>MSSP</a:t>
            </a:r>
          </a:p>
          <a:p>
            <a:pPr marL="1257300" lvl="1" indent="-571500"/>
            <a:r>
              <a:rPr lang="en-US" dirty="0"/>
              <a:t>Pioneer</a:t>
            </a:r>
          </a:p>
          <a:p>
            <a:pPr marL="1257300" lvl="1" indent="-571500"/>
            <a:r>
              <a:rPr lang="en-US" dirty="0"/>
              <a:t>Next Generation?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Primary Care</a:t>
            </a:r>
          </a:p>
          <a:p>
            <a:pPr marL="1257300" lvl="1" indent="-571500"/>
            <a:r>
              <a:rPr lang="en-US" dirty="0"/>
              <a:t>CPCI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Bundled Payments (Models 2* {acute and post-acute} and 4** {prospective acute})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Private sector initiatives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PTAC</a:t>
            </a:r>
            <a:br>
              <a:rPr lang="en-US" dirty="0"/>
            </a:br>
            <a:endParaRPr lang="en-US" dirty="0"/>
          </a:p>
          <a:p>
            <a:pPr marL="1257300" lvl="1" indent="-5715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9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0563" y="1946910"/>
            <a:ext cx="75247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7220" algn="l"/>
              </a:tabLst>
              <a:defRPr/>
            </a:pPr>
            <a:r>
              <a:rPr kumimoji="0" sz="1350" b="1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</a:t>
            </a:r>
            <a:r>
              <a:rPr kumimoji="0" sz="13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</a:t>
            </a:r>
            <a:r>
              <a:rPr kumimoji="0" sz="1350" b="1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</a:t>
            </a:r>
            <a:r>
              <a:rPr kumimoji="0" sz="1350" b="1" i="0" u="none" strike="noStrike" kern="1200" cap="none" spc="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</a:t>
            </a:r>
            <a:r>
              <a:rPr kumimoji="0" sz="13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	=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9234" y="1946910"/>
            <a:ext cx="281940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Physician-Focused </a:t>
            </a:r>
            <a:r>
              <a:rPr kumimoji="0" sz="1350" b="1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Payment</a:t>
            </a:r>
            <a:r>
              <a:rPr kumimoji="0" sz="1350" b="1" i="0" u="none" strike="noStrike" kern="1200" cap="none" spc="-14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350" b="1" i="0" u="none" strike="noStrike" kern="1200" cap="none" spc="-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Model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60023" y="2038742"/>
            <a:ext cx="2957195" cy="393700"/>
          </a:xfrm>
          <a:custGeom>
            <a:avLst/>
            <a:gdLst/>
            <a:ahLst/>
            <a:cxnLst/>
            <a:rect l="l" t="t" r="r" b="b"/>
            <a:pathLst>
              <a:path w="2957195" h="393700">
                <a:moveTo>
                  <a:pt x="2957042" y="0"/>
                </a:moveTo>
                <a:lnTo>
                  <a:pt x="2954465" y="76600"/>
                </a:lnTo>
                <a:lnTo>
                  <a:pt x="2947438" y="139150"/>
                </a:lnTo>
                <a:lnTo>
                  <a:pt x="2937015" y="181322"/>
                </a:lnTo>
                <a:lnTo>
                  <a:pt x="2924251" y="196786"/>
                </a:lnTo>
                <a:lnTo>
                  <a:pt x="1511312" y="196786"/>
                </a:lnTo>
                <a:lnTo>
                  <a:pt x="1498548" y="212250"/>
                </a:lnTo>
                <a:lnTo>
                  <a:pt x="1488125" y="254422"/>
                </a:lnTo>
                <a:lnTo>
                  <a:pt x="1481098" y="316972"/>
                </a:lnTo>
                <a:lnTo>
                  <a:pt x="1478521" y="393573"/>
                </a:lnTo>
                <a:lnTo>
                  <a:pt x="1475944" y="316972"/>
                </a:lnTo>
                <a:lnTo>
                  <a:pt x="1468916" y="254422"/>
                </a:lnTo>
                <a:lnTo>
                  <a:pt x="1458493" y="212250"/>
                </a:lnTo>
                <a:lnTo>
                  <a:pt x="1445729" y="196786"/>
                </a:lnTo>
                <a:lnTo>
                  <a:pt x="32791" y="196786"/>
                </a:lnTo>
                <a:lnTo>
                  <a:pt x="20027" y="181322"/>
                </a:lnTo>
                <a:lnTo>
                  <a:pt x="9604" y="139150"/>
                </a:lnTo>
                <a:lnTo>
                  <a:pt x="2576" y="76600"/>
                </a:lnTo>
                <a:lnTo>
                  <a:pt x="0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49558" y="2575081"/>
            <a:ext cx="3180715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3815" marR="5080" lvl="0" indent="-1301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Goal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to encourage new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APM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options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for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Medicare  clinicians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744849"/>
          </a:xfrm>
          <a:prstGeom prst="rect">
            <a:avLst/>
          </a:prstGeom>
          <a:solidFill>
            <a:srgbClr val="DDF0F5"/>
          </a:solidFill>
        </p:spPr>
        <p:txBody>
          <a:bodyPr vert="horz" wrap="square" lIns="0" tIns="6125" rIns="0" bIns="0" rtlCol="0">
            <a:spAutoFit/>
          </a:bodyPr>
          <a:lstStyle/>
          <a:p>
            <a:pPr>
              <a:spcBef>
                <a:spcPts val="48"/>
              </a:spcBef>
            </a:pPr>
            <a:endParaRPr sz="2400">
              <a:latin typeface="Times New Roman"/>
              <a:cs typeface="Times New Roman"/>
            </a:endParaRPr>
          </a:p>
          <a:p>
            <a:pPr marL="573405"/>
            <a:r>
              <a:rPr sz="2400" spc="-5" dirty="0">
                <a:solidFill>
                  <a:srgbClr val="17375E"/>
                </a:solidFill>
                <a:latin typeface="Aharoni"/>
                <a:cs typeface="Aharoni"/>
              </a:rPr>
              <a:t>Independent </a:t>
            </a:r>
            <a:r>
              <a:rPr sz="2400" dirty="0">
                <a:solidFill>
                  <a:srgbClr val="17375E"/>
                </a:solidFill>
                <a:latin typeface="Aharoni"/>
                <a:cs typeface="Aharoni"/>
              </a:rPr>
              <a:t>PFPM </a:t>
            </a:r>
            <a:r>
              <a:rPr sz="2400" spc="-5" dirty="0">
                <a:solidFill>
                  <a:srgbClr val="17375E"/>
                </a:solidFill>
                <a:latin typeface="Aharoni"/>
                <a:cs typeface="Aharoni"/>
              </a:rPr>
              <a:t>Technical Advisory</a:t>
            </a:r>
            <a:r>
              <a:rPr sz="2400" spc="45" dirty="0">
                <a:solidFill>
                  <a:srgbClr val="17375E"/>
                </a:solidFill>
                <a:latin typeface="Aharoni"/>
                <a:cs typeface="Aharoni"/>
              </a:rPr>
              <a:t> </a:t>
            </a:r>
            <a:r>
              <a:rPr sz="2400" spc="-5" dirty="0">
                <a:solidFill>
                  <a:srgbClr val="17375E"/>
                </a:solidFill>
                <a:latin typeface="Aharoni"/>
                <a:cs typeface="Aharoni"/>
              </a:rPr>
              <a:t>Committee</a:t>
            </a:r>
            <a:endParaRPr sz="2400">
              <a:latin typeface="Aharoni"/>
              <a:cs typeface="Aharon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29290" y="2835365"/>
            <a:ext cx="418068" cy="466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81180" y="3184297"/>
            <a:ext cx="114297" cy="117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95479" y="3125495"/>
            <a:ext cx="418068" cy="466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47362" y="3474423"/>
            <a:ext cx="114296" cy="117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85969" y="3125495"/>
            <a:ext cx="418067" cy="466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37850" y="3474423"/>
            <a:ext cx="114296" cy="117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23078" y="3704679"/>
            <a:ext cx="1230630" cy="72840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65430" marR="257810" lvl="0" indent="54610" algn="just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Technical  Advisory  Commi</a:t>
            </a:r>
            <a:r>
              <a:rPr kumimoji="0" sz="1050" b="1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tt</a:t>
            </a:r>
            <a:r>
              <a:rPr kumimoji="0" sz="1050" b="1" i="0" u="none" strike="noStrike" kern="1200" cap="none" spc="-1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e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e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56622" y="3135122"/>
            <a:ext cx="266180" cy="913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53324" y="3366122"/>
            <a:ext cx="72767" cy="778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53787" y="3148314"/>
            <a:ext cx="1118870" cy="148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250" b="0" i="0" u="none" strike="noStrike" kern="1200" cap="none" spc="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</a:t>
            </a:r>
            <a:endParaRPr kumimoji="0" sz="5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2700" marR="5080" lvl="0" indent="-635" algn="ctr" defTabSz="914400" rtl="0" eaLnBrk="1" fontAlgn="auto" latinLnBrk="0" hangingPunct="1">
              <a:lnSpc>
                <a:spcPct val="100000"/>
              </a:lnSpc>
              <a:spcBef>
                <a:spcPts val="1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Submission of 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model</a:t>
            </a:r>
            <a:r>
              <a:rPr kumimoji="0" sz="1100" b="1" i="0" u="none" strike="noStrike" kern="1200" cap="none" spc="-7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proposals  by</a:t>
            </a:r>
            <a:r>
              <a:rPr kumimoji="0" sz="1100" b="1" i="0" u="none" strike="noStrike" kern="1200" cap="none" spc="-9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Stakeholders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27952" y="3898985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51" y="0"/>
                </a:lnTo>
              </a:path>
            </a:pathLst>
          </a:custGeom>
          <a:ln w="57150">
            <a:solidFill>
              <a:srgbClr val="558ED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06620" y="3813253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2" y="0"/>
                </a:moveTo>
                <a:lnTo>
                  <a:pt x="0" y="171449"/>
                </a:lnTo>
                <a:lnTo>
                  <a:pt x="171462" y="85737"/>
                </a:lnTo>
                <a:lnTo>
                  <a:pt x="12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56752" y="3898985"/>
            <a:ext cx="207645" cy="0"/>
          </a:xfrm>
          <a:custGeom>
            <a:avLst/>
            <a:gdLst/>
            <a:ahLst/>
            <a:cxnLst/>
            <a:rect l="l" t="t" r="r" b="b"/>
            <a:pathLst>
              <a:path w="207645">
                <a:moveTo>
                  <a:pt x="0" y="0"/>
                </a:moveTo>
                <a:lnTo>
                  <a:pt x="207251" y="0"/>
                </a:lnTo>
              </a:path>
            </a:pathLst>
          </a:custGeom>
          <a:ln w="57150">
            <a:solidFill>
              <a:srgbClr val="558ED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835420" y="3813253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2" y="0"/>
                </a:moveTo>
                <a:lnTo>
                  <a:pt x="0" y="171449"/>
                </a:lnTo>
                <a:lnTo>
                  <a:pt x="171462" y="85737"/>
                </a:lnTo>
                <a:lnTo>
                  <a:pt x="12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30542" y="2946586"/>
            <a:ext cx="1311275" cy="1777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2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ebdings"/>
                <a:ea typeface="+mn-ea"/>
                <a:cs typeface="Webdings"/>
              </a:rPr>
              <a:t></a:t>
            </a:r>
            <a:r>
              <a:rPr kumimoji="0" sz="5250" b="1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7275" b="0" i="0" u="none" strike="noStrike" kern="1200" cap="none" spc="22" normalizeH="0" baseline="-4009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</a:t>
            </a:r>
            <a:endParaRPr kumimoji="0" sz="7275" b="0" i="0" u="none" strike="noStrike" kern="1200" cap="none" spc="0" normalizeH="0" baseline="-4009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18415" marR="111125" lvl="0" indent="-635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Secretary  comments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on</a:t>
            </a:r>
            <a:r>
              <a:rPr kumimoji="0" sz="1100" b="0" i="0" u="none" strike="noStrike" kern="1200" cap="none" spc="-5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CMS 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website,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CMS 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considers testing  proposed</a:t>
            </a:r>
            <a:r>
              <a:rPr kumimoji="0" sz="1100" b="0" i="0" u="none" strike="noStrike" kern="1200" cap="none" spc="-3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models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14163718" y="6430963"/>
            <a:ext cx="377612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 marR="0" lvl="0" indent="0" algn="l" defTabSz="457200" rtl="0" eaLnBrk="1" fontAlgn="auto" latinLnBrk="0" hangingPunct="1">
              <a:lnSpc>
                <a:spcPts val="13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A8A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86360" marR="0" lvl="0" indent="0" algn="l" defTabSz="457200" rtl="0" eaLnBrk="1" fontAlgn="auto" latinLnBrk="0" hangingPunct="1">
                <a:lnSpc>
                  <a:spcPts val="13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1200" cap="none" spc="-5" normalizeH="0" baseline="0" noProof="0" dirty="0">
              <a:ln>
                <a:noFill/>
              </a:ln>
              <a:solidFill>
                <a:srgbClr val="8A8A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68216" y="4793924"/>
            <a:ext cx="5186045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3235" marR="1366520" lvl="0" indent="-63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11 appointed care delivery  experts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that review proposals,  submit recommendations to HHS  Secretary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For more information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on the 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PTAC,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go 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to: </a:t>
            </a:r>
            <a:r>
              <a:rPr kumimoji="0" sz="1350" b="0" i="0" u="sng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/>
                <a:ea typeface="+mn-ea"/>
                <a:cs typeface="Segoe UI"/>
                <a:hlinkClick r:id="rId7"/>
              </a:rPr>
              <a:t>https://aspe.hhs.gov/ptac-  physician-focused-payment-model-technical-advisory-committee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23980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2D40-66E2-4DEF-8D85-1C38E4E5A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216" y="173101"/>
            <a:ext cx="7473696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Has PTAC Done So Far?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59BEA-A764-457C-8F35-133675E36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836" y="1498664"/>
            <a:ext cx="11169468" cy="4684681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Reviewed 18 proposals, 6 more in process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 April 2017: Recommended 2 of 4 (1 withdrew after PRT report); Sec agreed to reject one, “engage” with others (Project Sonar +, ACS-Brandeis - 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Sept: Recommended 2 of 3 (sent one back for more work) ; 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HAH+ and Oncology BP were suggested limited scale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C-TAC’s Advanced Care Model judged incomplete…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Dec: Recommended 2 of 7; ESRD bundle + Adv. Primary Care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March 2018: recommended 4 of 4; 2 advanced illness, H at Home, </a:t>
            </a:r>
            <a:r>
              <a:rPr lang="en-US" dirty="0" err="1"/>
              <a:t>etc</a:t>
            </a: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NO SECRETARIAL RESPONSES SINCE APRIL 2016 votes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8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7F2A-162B-40A4-AB78-0F38B18D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983" y="176071"/>
            <a:ext cx="9066028" cy="132556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Lessons Learned </a:t>
            </a:r>
            <a:r>
              <a:rPr lang="en-US" sz="40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4000" dirty="0">
                <a:solidFill>
                  <a:schemeClr val="bg1"/>
                </a:solidFill>
              </a:rPr>
              <a:t>Payment Reform 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5793-C7A0-4F3A-A10B-688BBFA31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41798"/>
            <a:ext cx="12192000" cy="5684670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ID </a:t>
            </a:r>
            <a:r>
              <a:rPr lang="en-US" i="1" dirty="0"/>
              <a:t>which </a:t>
            </a:r>
            <a:r>
              <a:rPr lang="en-US" dirty="0"/>
              <a:t>patients on which to focus care coordination/integration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MACRA intensifies incentives for MDs to bear risk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Hospitals/systems/MD groups see bearing risk as way to get leverage v. health plans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BUT, many plans reluctant to share data and risk with providers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Information systems in MD offices and hospitals not ready for prime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Focus on price levels, PROMs, and identifying target patients is coming; win-win reductions in “unnecessary” utilization “not enough”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37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F448523-0AC2-4A00-80CE-F298BBC0D056}"/>
              </a:ext>
            </a:extLst>
          </p:cNvPr>
          <p:cNvGraphicFramePr/>
          <p:nvPr>
            <p:extLst/>
          </p:nvPr>
        </p:nvGraphicFramePr>
        <p:xfrm>
          <a:off x="1356102" y="294468"/>
          <a:ext cx="8803898" cy="5843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13E2C4-1CEA-40B7-A7DF-D508ABAF338D}"/>
              </a:ext>
            </a:extLst>
          </p:cNvPr>
          <p:cNvSpPr txBox="1"/>
          <p:nvPr/>
        </p:nvSpPr>
        <p:spPr>
          <a:xfrm>
            <a:off x="395207" y="6075336"/>
            <a:ext cx="559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MEDPAC, March 2017, Annual Report to Congress</a:t>
            </a:r>
          </a:p>
        </p:txBody>
      </p:sp>
    </p:spTree>
    <p:extLst>
      <p:ext uri="{BB962C8B-B14F-4D97-AF65-F5344CB8AC3E}">
        <p14:creationId xmlns:p14="http://schemas.microsoft.com/office/powerpoint/2010/main" val="1402670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9A57ED2-7E2D-4BB0-A2A3-FB43DCB4E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" y="0"/>
            <a:ext cx="12176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94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68" y="0"/>
            <a:ext cx="10420264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" y="5474970"/>
            <a:ext cx="3238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Sommers et 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Annals of Internal Medicine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160(9)</a:t>
            </a:r>
          </a:p>
        </p:txBody>
      </p:sp>
    </p:spTree>
    <p:extLst>
      <p:ext uri="{BB962C8B-B14F-4D97-AF65-F5344CB8AC3E}">
        <p14:creationId xmlns:p14="http://schemas.microsoft.com/office/powerpoint/2010/main" val="30190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423" y="257549"/>
            <a:ext cx="430809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940" y="1720958"/>
            <a:ext cx="10587487" cy="416423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BRIEF History of Major US Health Policy Efforts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Where We Are Today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Where We </a:t>
            </a:r>
            <a:r>
              <a:rPr lang="en-US" i="1" dirty="0"/>
              <a:t>MIGHT </a:t>
            </a:r>
            <a:r>
              <a:rPr lang="en-US" dirty="0"/>
              <a:t>be going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5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3" y="1085850"/>
            <a:ext cx="12185187" cy="4674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7780" y="5234940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Sommers et al</a:t>
            </a:r>
          </a:p>
        </p:txBody>
      </p:sp>
    </p:spTree>
    <p:extLst>
      <p:ext uri="{BB962C8B-B14F-4D97-AF65-F5344CB8AC3E}">
        <p14:creationId xmlns:p14="http://schemas.microsoft.com/office/powerpoint/2010/main" val="8127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545C1E-F9E8-4FF5-B6F3-9ED3EA823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102" y="181927"/>
            <a:ext cx="5553075" cy="1495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2A1DC5-14CC-45BA-BD2A-C7CBF49B6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412" y="1677352"/>
            <a:ext cx="5438775" cy="352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2C9D99-79D0-4B9B-8716-E99A1792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102" y="2319337"/>
            <a:ext cx="6326738" cy="43557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5AAB2F2-EE18-46AC-8AD9-736C750A8BDA}"/>
                  </a:ext>
                </a:extLst>
              </p14:cNvPr>
              <p14:cNvContentPartPr/>
              <p14:nvPr/>
            </p14:nvContentPartPr>
            <p14:xfrm>
              <a:off x="2185828" y="1933861"/>
              <a:ext cx="240" cy="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5AAB2F2-EE18-46AC-8AD9-736C750A8B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9828" y="1928101"/>
                <a:ext cx="12000" cy="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08C29C-03F0-4772-96E6-99B1C72B5FD3}"/>
                  </a:ext>
                </a:extLst>
              </p14:cNvPr>
              <p14:cNvContentPartPr/>
              <p14:nvPr/>
            </p14:nvContentPartPr>
            <p14:xfrm>
              <a:off x="6606148" y="4489621"/>
              <a:ext cx="2219040" cy="41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08C29C-03F0-4772-96E6-99B1C72B5FD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97148" y="4480981"/>
                <a:ext cx="22366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C61724-76B5-4F25-8182-5D7287F4EB65}"/>
                  </a:ext>
                </a:extLst>
              </p14:cNvPr>
              <p14:cNvContentPartPr/>
              <p14:nvPr/>
            </p14:nvContentPartPr>
            <p14:xfrm>
              <a:off x="3020548" y="4807621"/>
              <a:ext cx="6065760" cy="145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C61724-76B5-4F25-8182-5D7287F4EB6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11548" y="4798621"/>
                <a:ext cx="6083399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B17E057-E8C3-44F6-8A40-116B3E42DC2B}"/>
                  </a:ext>
                </a:extLst>
              </p14:cNvPr>
              <p14:cNvContentPartPr/>
              <p14:nvPr/>
            </p14:nvContentPartPr>
            <p14:xfrm>
              <a:off x="3112228" y="5167861"/>
              <a:ext cx="2498880" cy="90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B17E057-E8C3-44F6-8A40-116B3E42DC2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03230" y="5159221"/>
                <a:ext cx="2516516" cy="1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9235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A3B767-8B3C-44D6-8A39-0760ECD935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ＭＳ Ｐゴシック" pitchFamily="34" charset="-128"/>
              <a:cs typeface="+mn-cs"/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1524000" y="21022"/>
            <a:ext cx="9144000" cy="1038225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 </a:t>
            </a:r>
          </a:p>
        </p:txBody>
      </p:sp>
      <p:pic>
        <p:nvPicPr>
          <p:cNvPr id="5" name="Content Placeholder 4" descr="DallasTeaParty_ProtestBabe_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7588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7" y="0"/>
            <a:ext cx="11383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17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1" y="1"/>
            <a:ext cx="10364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43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6" y="564776"/>
            <a:ext cx="12230102" cy="57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67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336769"/>
            <a:ext cx="788454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Philosophy of ACA vs. NOT ACA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56" y="1662332"/>
            <a:ext cx="11216488" cy="416423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ALL vs. Some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Rules vs. Liberty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Population health vs. personal health choices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Compensating for disadvantages vs. reducing tax burden</a:t>
            </a:r>
          </a:p>
        </p:txBody>
      </p:sp>
    </p:spTree>
    <p:extLst>
      <p:ext uri="{BB962C8B-B14F-4D97-AF65-F5344CB8AC3E}">
        <p14:creationId xmlns:p14="http://schemas.microsoft.com/office/powerpoint/2010/main" val="38665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124" y="441700"/>
            <a:ext cx="705761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We All Agree Upon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55" y="1687731"/>
            <a:ext cx="11223257" cy="4390339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Health Care and Health Insurance Cost Too Much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ACA is a </a:t>
            </a:r>
            <a:r>
              <a:rPr lang="en-US" i="1" dirty="0"/>
              <a:t>“disaster” </a:t>
            </a:r>
            <a:r>
              <a:rPr lang="en-US" dirty="0"/>
              <a:t>(Except for the parts people like)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“Fixing” the ACA is complicated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20m+ gained coverage, most like/need it; ACA more popular than ever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Most of coverage gains in Medicaid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Many insurers pulled or threatened to pull out of marketplaces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3-4m hurt by benefit mandates and risk pooling*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Governing is harder than campaigning</a:t>
            </a:r>
          </a:p>
        </p:txBody>
      </p:sp>
    </p:spTree>
    <p:extLst>
      <p:ext uri="{BB962C8B-B14F-4D97-AF65-F5344CB8AC3E}">
        <p14:creationId xmlns:p14="http://schemas.microsoft.com/office/powerpoint/2010/main" val="236646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75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26" y="687977"/>
            <a:ext cx="11160248" cy="617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716D-E407-4C8A-9EA9-CA0B7600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482" y="336769"/>
            <a:ext cx="798896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Early Health Policy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B9990-09A9-4350-AD9B-D2460586B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77" y="1463808"/>
            <a:ext cx="10838789" cy="4798679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First health policies in US?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Virginia (1639), Mass (1649), NJ and NY (1665) regulated physician FEES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1760 NYC banned unlicensed medical practice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By 1830, all but PA, NC, and VA had licensing boards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Diploma vs. license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 UK, Chadwick, Snow, and Shattuck established importance of clean water, 1830-1840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AMA formed in 1847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Louisiana created first state Board of Health in 1855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Flexner Report 1910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Johns Hopkins formed first US School of Public Health 1916</a:t>
            </a:r>
          </a:p>
        </p:txBody>
      </p:sp>
    </p:spTree>
    <p:extLst>
      <p:ext uri="{BB962C8B-B14F-4D97-AF65-F5344CB8AC3E}">
        <p14:creationId xmlns:p14="http://schemas.microsoft.com/office/powerpoint/2010/main" val="10196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49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9CF64-5CC1-4C95-8894-20405CCE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25" y="1"/>
            <a:ext cx="10261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22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AB55B5-D291-46FF-9613-76D51ABC6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965" y="-131674"/>
            <a:ext cx="10021038" cy="69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27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DFB96B-DD05-4B32-9D58-ACEF117B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71" y="0"/>
            <a:ext cx="1055365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3F2179-6057-42FD-BEEF-C32A3D3D742F}"/>
              </a:ext>
            </a:extLst>
          </p:cNvPr>
          <p:cNvSpPr txBox="1"/>
          <p:nvPr/>
        </p:nvSpPr>
        <p:spPr>
          <a:xfrm>
            <a:off x="10087661" y="76809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+ 59.2</a:t>
            </a:r>
          </a:p>
        </p:txBody>
      </p:sp>
    </p:spTree>
    <p:extLst>
      <p:ext uri="{BB962C8B-B14F-4D97-AF65-F5344CB8AC3E}">
        <p14:creationId xmlns:p14="http://schemas.microsoft.com/office/powerpoint/2010/main" val="1094766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2689-BBFD-459D-9FDE-CFB3FEEEC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06" y="0"/>
            <a:ext cx="113538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Do Trump Republicans Want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to do on Coverage?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48D09-5B03-4499-BABA-7DD4F9F6D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130" y="1325563"/>
            <a:ext cx="11290508" cy="5036816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Reduce public spending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Reduce premiums for those who buy “on their own”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Reduce regulations for those who sell insurance = Increase Freedom for those who buy insurance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Ending mandate, expanding Association Health Plans, waiving benefit mandate requirements, allow “short term” plans for 364 days to use underwriting, limited benefits, risk rating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Ending CSR payments to drive UP premiums and make people flee ACA marketplaces into more free outside market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Allow states to impose work requirements in Medicaid </a:t>
            </a:r>
          </a:p>
        </p:txBody>
      </p:sp>
    </p:spTree>
    <p:extLst>
      <p:ext uri="{BB962C8B-B14F-4D97-AF65-F5344CB8AC3E}">
        <p14:creationId xmlns:p14="http://schemas.microsoft.com/office/powerpoint/2010/main" val="32371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588" y="198437"/>
            <a:ext cx="768077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Where is Health Policy Headed?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06" y="1400710"/>
            <a:ext cx="11681716" cy="452628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Tax cut has intensified pressure to reduce  federal health care spending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1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-85159"/>
            <a:ext cx="11495314" cy="68971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43D57F-2879-457C-A415-30F31C9FBDBB}"/>
              </a:ext>
            </a:extLst>
          </p:cNvPr>
          <p:cNvSpPr txBox="1"/>
          <p:nvPr/>
        </p:nvSpPr>
        <p:spPr>
          <a:xfrm>
            <a:off x="763934" y="1060668"/>
            <a:ext cx="3084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SPEND LESS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pay for tax cuts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29F057-2509-40FF-B4E0-4EED0D892B7E}"/>
              </a:ext>
            </a:extLst>
          </p:cNvPr>
          <p:cNvSpPr txBox="1"/>
          <p:nvPr/>
        </p:nvSpPr>
        <p:spPr>
          <a:xfrm>
            <a:off x="6880229" y="2634545"/>
            <a:ext cx="33427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SPEND LESS to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pay for coverage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expansion </a:t>
            </a:r>
          </a:p>
        </p:txBody>
      </p:sp>
    </p:spTree>
    <p:extLst>
      <p:ext uri="{BB962C8B-B14F-4D97-AF65-F5344CB8AC3E}">
        <p14:creationId xmlns:p14="http://schemas.microsoft.com/office/powerpoint/2010/main" val="108276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FA2B1131-D805-459E-8E89-19BD37889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9" y="400655"/>
            <a:ext cx="11068231" cy="556199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161BB7-D32B-464B-A1FC-79AB7F9B6009}"/>
              </a:ext>
            </a:extLst>
          </p:cNvPr>
          <p:cNvCxnSpPr/>
          <p:nvPr/>
        </p:nvCxnSpPr>
        <p:spPr>
          <a:xfrm>
            <a:off x="714102" y="2481943"/>
            <a:ext cx="1536192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2E4472-B58E-4CF4-8F4F-14F7CCB0B58D}"/>
              </a:ext>
            </a:extLst>
          </p:cNvPr>
          <p:cNvCxnSpPr/>
          <p:nvPr/>
        </p:nvCxnSpPr>
        <p:spPr>
          <a:xfrm flipV="1">
            <a:off x="8730114" y="2076650"/>
            <a:ext cx="0" cy="270469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D0C662A-07DF-449F-9763-6C019193025B}"/>
              </a:ext>
            </a:extLst>
          </p:cNvPr>
          <p:cNvSpPr txBox="1"/>
          <p:nvPr/>
        </p:nvSpPr>
        <p:spPr>
          <a:xfrm>
            <a:off x="8395062" y="1707318"/>
            <a:ext cx="56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BBA</a:t>
            </a:r>
          </a:p>
        </p:txBody>
      </p:sp>
    </p:spTree>
    <p:extLst>
      <p:ext uri="{BB962C8B-B14F-4D97-AF65-F5344CB8AC3E}">
        <p14:creationId xmlns:p14="http://schemas.microsoft.com/office/powerpoint/2010/main" val="4264247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5221F-6A6E-4A73-8CCA-B70304A3403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535255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ＭＳ Ｐゴシック" pitchFamily="34" charset="-128"/>
                <a:cs typeface="+mn-cs"/>
              </a:rPr>
              <a:t>Source: http://www.econdataus.com/workers.html</a:t>
            </a:r>
          </a:p>
        </p:txBody>
      </p:sp>
    </p:spTree>
    <p:extLst>
      <p:ext uri="{BB962C8B-B14F-4D97-AF65-F5344CB8AC3E}">
        <p14:creationId xmlns:p14="http://schemas.microsoft.com/office/powerpoint/2010/main" val="1982236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12119899" cy="5892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092267" y="5630334"/>
            <a:ext cx="643466" cy="7958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11453" y="2620202"/>
            <a:ext cx="713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956800" y="2991556"/>
            <a:ext cx="457200" cy="67733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95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A3061-EE5F-434B-BB7D-7C327E17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602" y="336769"/>
            <a:ext cx="689962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More Recent Policy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A7C1B-AD25-412C-9217-3AF4BBC5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4" y="1500967"/>
            <a:ext cx="12147082" cy="4688077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dirty="0" err="1"/>
              <a:t>Bismarck</a:t>
            </a:r>
            <a:r>
              <a:rPr lang="en-US" dirty="0" err="1">
                <a:sym typeface="Wingdings" panose="05000000000000000000" pitchFamily="2" charset="2"/>
              </a:rPr>
              <a:t>TRFDRTruman</a:t>
            </a:r>
            <a:endParaRPr lang="en-US" dirty="0">
              <a:sym typeface="Wingdings" panose="05000000000000000000" pitchFamily="2" charset="2"/>
            </a:endParaRPr>
          </a:p>
          <a:p>
            <a:pPr marL="1428750" lvl="1" indent="-742950"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Republican Congress blocked Universal Coverage, but passed Hill-Burton (1946)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McCarron-Ferguson (1945)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LBJ and Great Society (Medicare, OAA, Medicaid, War on Poverty)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Nixon and HMO Act, ERISA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Reagan (TEFRA + DRGs); Bush I (RBRVS + Medicaid Expansion)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Clinton (HIPAA, SCHIP, BBA)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W (Medicare Drugs, FQHC Support)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588" y="198437"/>
            <a:ext cx="768077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Where is Health Policy Headed?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06" y="1400710"/>
            <a:ext cx="11776022" cy="4961589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Tax cut has intensified pressure to reduce  federal health care spending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ACA Fix?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Alexander-Murray: CSR $, outreach $, 1332 streamline plus catastrophic plans available to all (not just under 30)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States are going to get more discretion for ACA 1332 and Medicaid 1115 waivers, most likely with less federal money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Payment reform probably going to add HSA / high d experiments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Social Determinants of Health and PRICES </a:t>
            </a:r>
            <a:r>
              <a:rPr lang="en-US" i="1" dirty="0"/>
              <a:t>may </a:t>
            </a:r>
            <a:r>
              <a:rPr lang="en-US" dirty="0"/>
              <a:t>get a lot more attention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What Leadership Could 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0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C41AB-728F-4BE2-BEC4-AC3FDFC95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229" y="131286"/>
            <a:ext cx="8085762" cy="1325563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Most Pressing Need: Someone with Credibility who will speak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6D595-F40E-46C0-B193-1F8D3D120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80" y="1453493"/>
            <a:ext cx="11653283" cy="4911865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Patients and providers must own actionable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 need major overhaul of health information systems and data sharing norms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Drug prices are not based on past R&amp;D costs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No health care prices actually make sense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 can’t afford everything for everybody at today’s prices. Your choices are: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Cut the number of covered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Cut benefits of the covered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Reduce payments to providers and plans, through efficiencies or price cuts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Raise taxes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8057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608" y="336769"/>
            <a:ext cx="5967046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Here is the Bottom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SOMEONE is going to have to pay more IF we are to have access for ALL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There are untoward consequences of inequitable access</a:t>
            </a:r>
          </a:p>
        </p:txBody>
      </p:sp>
    </p:spTree>
    <p:extLst>
      <p:ext uri="{BB962C8B-B14F-4D97-AF65-F5344CB8AC3E}">
        <p14:creationId xmlns:p14="http://schemas.microsoft.com/office/powerpoint/2010/main" val="2497778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805365-CBA3-4D52-A3F1-E0E1B4E9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19" y="0"/>
            <a:ext cx="10331935" cy="68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53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91D591-AEB0-457F-8949-96D6446E9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5240"/>
            <a:ext cx="10752907" cy="68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80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96F8E6D-BE15-4ABF-B886-7881331B4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80" y="643467"/>
            <a:ext cx="78190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0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72C120E0-459D-4F3C-9254-E25A8E993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05" y="829339"/>
            <a:ext cx="5199321" cy="5199321"/>
          </a:xfrm>
          <a:prstGeom prst="rect">
            <a:avLst/>
          </a:prstGeom>
        </p:spPr>
      </p:pic>
      <p:pic>
        <p:nvPicPr>
          <p:cNvPr id="5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77AA21C6-6C95-4BCA-BBC3-39BB924E8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190" y="829339"/>
            <a:ext cx="6371810" cy="5199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264FD9-B4BB-4F4B-996D-1156325898DC}"/>
              </a:ext>
            </a:extLst>
          </p:cNvPr>
          <p:cNvSpPr txBox="1"/>
          <p:nvPr/>
        </p:nvSpPr>
        <p:spPr>
          <a:xfrm>
            <a:off x="5314711" y="3168503"/>
            <a:ext cx="554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V.</a:t>
            </a:r>
          </a:p>
        </p:txBody>
      </p:sp>
    </p:spTree>
    <p:extLst>
      <p:ext uri="{BB962C8B-B14F-4D97-AF65-F5344CB8AC3E}">
        <p14:creationId xmlns:p14="http://schemas.microsoft.com/office/powerpoint/2010/main" val="3230358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AEA8CB97-A2E7-43C2-9DFF-481B7EE82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33" r="18932" b="-1"/>
          <a:stretch/>
        </p:blipFill>
        <p:spPr>
          <a:xfrm>
            <a:off x="6141722" y="321732"/>
            <a:ext cx="5728547" cy="6214533"/>
          </a:xfrm>
          <a:prstGeom prst="rect">
            <a:avLst/>
          </a:prstGeom>
        </p:spPr>
      </p:pic>
      <p:pic>
        <p:nvPicPr>
          <p:cNvPr id="7" name="Picture 6" descr="A person holding a pair of people posing for the camera&#10;&#10;Description generated with high confidence">
            <a:extLst>
              <a:ext uri="{FF2B5EF4-FFF2-40B4-BE49-F238E27FC236}">
                <a16:creationId xmlns:a16="http://schemas.microsoft.com/office/drawing/2014/main" id="{8C2C492E-71DA-4E1F-97B9-85266A38E9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4439"/>
          <a:stretch/>
        </p:blipFill>
        <p:spPr>
          <a:xfrm>
            <a:off x="321731" y="321732"/>
            <a:ext cx="5728548" cy="3079194"/>
          </a:xfrm>
          <a:prstGeom prst="rect">
            <a:avLst/>
          </a:prstGeom>
        </p:spPr>
      </p:pic>
      <p:pic>
        <p:nvPicPr>
          <p:cNvPr id="5" name="Picture 4" descr="A person wearing a black dress&#10;&#10;Description generated with very high confidence">
            <a:extLst>
              <a:ext uri="{FF2B5EF4-FFF2-40B4-BE49-F238E27FC236}">
                <a16:creationId xmlns:a16="http://schemas.microsoft.com/office/drawing/2014/main" id="{AD49F24B-7AC0-4567-9D9C-E671C8E98E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5435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0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building&#10;&#10;Description generated with very high confidence">
            <a:extLst>
              <a:ext uri="{FF2B5EF4-FFF2-40B4-BE49-F238E27FC236}">
                <a16:creationId xmlns:a16="http://schemas.microsoft.com/office/drawing/2014/main" id="{03DA6D2E-6FCA-4646-BEA2-7F4C3EC42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379" y="480060"/>
            <a:ext cx="7863840" cy="58978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0F7E57-BE50-4BB5-9C27-A7B54D77CD98}"/>
              </a:ext>
            </a:extLst>
          </p:cNvPr>
          <p:cNvSpPr/>
          <p:nvPr/>
        </p:nvSpPr>
        <p:spPr>
          <a:xfrm>
            <a:off x="1960474" y="1836114"/>
            <a:ext cx="6671462" cy="30650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90825-A649-4054-9EDA-43776C90E99B}"/>
              </a:ext>
            </a:extLst>
          </p:cNvPr>
          <p:cNvSpPr txBox="1"/>
          <p:nvPr/>
        </p:nvSpPr>
        <p:spPr>
          <a:xfrm>
            <a:off x="1275938" y="5552237"/>
            <a:ext cx="8040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Abraham Lincoln, 2</a:t>
            </a:r>
            <a:r>
              <a:rPr lang="en-US" sz="2800" baseline="30000" dirty="0"/>
              <a:t>nd</a:t>
            </a:r>
            <a:r>
              <a:rPr lang="en-US" sz="2800" dirty="0"/>
              <a:t> Inaugural Address, March, 1865.</a:t>
            </a:r>
          </a:p>
        </p:txBody>
      </p:sp>
    </p:spTree>
    <p:extLst>
      <p:ext uri="{BB962C8B-B14F-4D97-AF65-F5344CB8AC3E}">
        <p14:creationId xmlns:p14="http://schemas.microsoft.com/office/powerpoint/2010/main" val="25328883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 shot of a person&#10;&#10;Description generated with very high confidence">
            <a:extLst>
              <a:ext uri="{FF2B5EF4-FFF2-40B4-BE49-F238E27FC236}">
                <a16:creationId xmlns:a16="http://schemas.microsoft.com/office/drawing/2014/main" id="{25F60257-3FE4-4D21-9ACA-F249900E1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044" y="453977"/>
            <a:ext cx="4155033" cy="59570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2A9712-3E23-4D56-BAE7-86D63EE188B2}"/>
              </a:ext>
            </a:extLst>
          </p:cNvPr>
          <p:cNvSpPr txBox="1"/>
          <p:nvPr/>
        </p:nvSpPr>
        <p:spPr>
          <a:xfrm>
            <a:off x="472133" y="2640787"/>
            <a:ext cx="354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Make Peace, Not Love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CC02E3-278A-4F54-90F1-8B78EE3A038A}"/>
              </a:ext>
            </a:extLst>
          </p:cNvPr>
          <p:cNvSpPr txBox="1"/>
          <p:nvPr/>
        </p:nvSpPr>
        <p:spPr>
          <a:xfrm>
            <a:off x="8146811" y="2640787"/>
            <a:ext cx="380668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Focus on Better Virtues than </a:t>
            </a:r>
          </a:p>
          <a:p>
            <a:r>
              <a:rPr lang="en-US" sz="2400" dirty="0"/>
              <a:t>Brotherhood:</a:t>
            </a:r>
          </a:p>
          <a:p>
            <a:endParaRPr lang="en-US" sz="2400" dirty="0"/>
          </a:p>
          <a:p>
            <a:r>
              <a:rPr lang="en-US" sz="2400" dirty="0"/>
              <a:t>Justice, </a:t>
            </a:r>
          </a:p>
          <a:p>
            <a:endParaRPr lang="en-US" sz="2400" dirty="0"/>
          </a:p>
          <a:p>
            <a:r>
              <a:rPr lang="en-US" sz="2400" dirty="0"/>
              <a:t>Common Sense, and</a:t>
            </a:r>
          </a:p>
          <a:p>
            <a:endParaRPr lang="en-US" sz="2400" dirty="0"/>
          </a:p>
          <a:p>
            <a:r>
              <a:rPr lang="en-US" sz="2400" dirty="0"/>
              <a:t>Imagination</a:t>
            </a:r>
          </a:p>
        </p:txBody>
      </p:sp>
    </p:spTree>
    <p:extLst>
      <p:ext uri="{BB962C8B-B14F-4D97-AF65-F5344CB8AC3E}">
        <p14:creationId xmlns:p14="http://schemas.microsoft.com/office/powerpoint/2010/main" val="208818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B2C3-C458-4664-9D4B-B7829A72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278" y="0"/>
            <a:ext cx="894106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Common Themes in US Health Policy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Before the ACA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2D6D2-F7FA-497B-9832-CA67FED7B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Bi-Partisan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Expand Access and Equity but Mindful of Cost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States in charge of licensure, quality* + solvency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Federal purpose financed with $ (strings)</a:t>
            </a:r>
          </a:p>
        </p:txBody>
      </p:sp>
    </p:spTree>
    <p:extLst>
      <p:ext uri="{BB962C8B-B14F-4D97-AF65-F5344CB8AC3E}">
        <p14:creationId xmlns:p14="http://schemas.microsoft.com/office/powerpoint/2010/main" val="8446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29" y="5123827"/>
            <a:ext cx="8534400" cy="1507067"/>
          </a:xfrm>
        </p:spPr>
        <p:txBody>
          <a:bodyPr/>
          <a:lstStyle/>
          <a:p>
            <a:r>
              <a:rPr lang="en-US" dirty="0"/>
              <a:t>What Was Different About </a:t>
            </a:r>
            <a:r>
              <a:rPr lang="en-US" dirty="0" err="1"/>
              <a:t>ObamaCare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3" y="0"/>
            <a:ext cx="11582401" cy="5244353"/>
          </a:xfrm>
        </p:spPr>
        <p:txBody>
          <a:bodyPr>
            <a:normAutofit/>
          </a:bodyPr>
          <a:lstStyle/>
          <a:p>
            <a:r>
              <a:rPr lang="en-US" sz="2800" dirty="0"/>
              <a:t>At End, was not Bi-Partisan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Why?  Tale of Two Narratives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600" dirty="0"/>
              <a:t>Ds started where </a:t>
            </a:r>
            <a:r>
              <a:rPr lang="en-US" sz="2600" dirty="0" err="1"/>
              <a:t>Rs</a:t>
            </a:r>
            <a:r>
              <a:rPr lang="en-US" sz="2600" dirty="0"/>
              <a:t> were in 1993-4 (Chafee-Dole-Durenberger)</a:t>
            </a:r>
          </a:p>
          <a:p>
            <a:pPr lvl="1"/>
            <a:r>
              <a:rPr lang="en-US" sz="2600" dirty="0"/>
              <a:t>BUT by Fall of 2009, R’s were no longer there, had moved to Right</a:t>
            </a:r>
            <a:br>
              <a:rPr lang="en-US" sz="2600" dirty="0"/>
            </a:br>
            <a:endParaRPr lang="en-US" sz="2600" dirty="0"/>
          </a:p>
          <a:p>
            <a:pPr lvl="1"/>
            <a:r>
              <a:rPr lang="en-US" sz="2600" dirty="0" err="1"/>
              <a:t>Rs</a:t>
            </a:r>
            <a:r>
              <a:rPr lang="en-US" sz="2600" dirty="0"/>
              <a:t> wanted to compromise, Ds insisted on covering all</a:t>
            </a:r>
            <a:br>
              <a:rPr lang="en-US" sz="2600" dirty="0"/>
            </a:br>
            <a:endParaRPr lang="en-US" sz="2600" dirty="0"/>
          </a:p>
          <a:p>
            <a:r>
              <a:rPr lang="en-US" sz="2800" dirty="0"/>
              <a:t>Many had too much to gain from “failure” of bi-partisanship</a:t>
            </a:r>
          </a:p>
        </p:txBody>
      </p:sp>
    </p:spTree>
    <p:extLst>
      <p:ext uri="{BB962C8B-B14F-4D97-AF65-F5344CB8AC3E}">
        <p14:creationId xmlns:p14="http://schemas.microsoft.com/office/powerpoint/2010/main" val="262982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E3506-26DD-448C-8D05-0B626579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457" y="220746"/>
            <a:ext cx="3964806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Effects of ACA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EC1F-25E7-48F3-85AB-B779FCA05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7" y="1546309"/>
            <a:ext cx="10911689" cy="4565213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Coverage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Cost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Quality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Health 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Politics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12423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7F12E45-2ACE-464F-872C-498100AE7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2" y="916136"/>
            <a:ext cx="11230682" cy="502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5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693AF3-DBE7-4B0A-AD9D-D7639EEA3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56926"/>
            <a:ext cx="10905066" cy="354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2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SAMPLE CHPRE" id="{FBB1F735-FD51-4403-80A4-1C52D6842460}" vid="{BA17E692-4715-4B28-8684-4B28421D9F7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OMMONWEALTH FUN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A3607"/>
      </a:accent1>
      <a:accent2>
        <a:srgbClr val="FF7300"/>
      </a:accent2>
      <a:accent3>
        <a:srgbClr val="7AC9EF"/>
      </a:accent3>
      <a:accent4>
        <a:srgbClr val="E6F5FC"/>
      </a:accent4>
      <a:accent5>
        <a:srgbClr val="576258"/>
      </a:accent5>
      <a:accent6>
        <a:srgbClr val="33383B"/>
      </a:accent6>
      <a:hlink>
        <a:srgbClr val="576258"/>
      </a:hlink>
      <a:folHlink>
        <a:srgbClr val="57625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3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3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SAMPLE CHPRE" id="{FBB1F735-FD51-4403-80A4-1C52D6842460}" vid="{BA17E692-4715-4B28-8684-4B28421D9F71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Mason Template 1b-1">
  <a:themeElements>
    <a:clrScheme name="">
      <a:dk1>
        <a:srgbClr val="000000"/>
      </a:dk1>
      <a:lt1>
        <a:srgbClr val="000000"/>
      </a:lt1>
      <a:dk2>
        <a:srgbClr val="000000"/>
      </a:dk2>
      <a:lt2>
        <a:srgbClr val="5F5F5F"/>
      </a:lt2>
      <a:accent1>
        <a:srgbClr val="FFCC00"/>
      </a:accent1>
      <a:accent2>
        <a:srgbClr val="006600"/>
      </a:accent2>
      <a:accent3>
        <a:srgbClr val="AAAAAA"/>
      </a:accent3>
      <a:accent4>
        <a:srgbClr val="000000"/>
      </a:accent4>
      <a:accent5>
        <a:srgbClr val="FFE2AA"/>
      </a:accent5>
      <a:accent6>
        <a:srgbClr val="005C00"/>
      </a:accent6>
      <a:hlink>
        <a:srgbClr val="CC00CC"/>
      </a:hlink>
      <a:folHlink>
        <a:srgbClr val="990099"/>
      </a:folHlink>
    </a:clrScheme>
    <a:fontScheme name="Mason Template 1b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on Template 1b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on Template 1b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on Template 1b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8921</TotalTime>
  <Words>1099</Words>
  <Application>Microsoft Office PowerPoint</Application>
  <PresentationFormat>Widescreen</PresentationFormat>
  <Paragraphs>187</Paragraphs>
  <Slides>49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49</vt:i4>
      </vt:variant>
    </vt:vector>
  </HeadingPairs>
  <TitlesOfParts>
    <vt:vector size="72" baseType="lpstr">
      <vt:lpstr>Microsoft YaHei UI</vt:lpstr>
      <vt:lpstr>ＭＳ Ｐゴシック</vt:lpstr>
      <vt:lpstr>Aharoni</vt:lpstr>
      <vt:lpstr>Arial</vt:lpstr>
      <vt:lpstr>Calibri</vt:lpstr>
      <vt:lpstr>Calibri Light</vt:lpstr>
      <vt:lpstr>Century Gothic</vt:lpstr>
      <vt:lpstr>Futura Medium</vt:lpstr>
      <vt:lpstr>Futura Std Book</vt:lpstr>
      <vt:lpstr>Futura Std Medium</vt:lpstr>
      <vt:lpstr>Segoe UI</vt:lpstr>
      <vt:lpstr>Times New Roman</vt:lpstr>
      <vt:lpstr>Webdings</vt:lpstr>
      <vt:lpstr>Wingdings</vt:lpstr>
      <vt:lpstr>Wingdings 3</vt:lpstr>
      <vt:lpstr>Office Theme</vt:lpstr>
      <vt:lpstr>1_Office Theme</vt:lpstr>
      <vt:lpstr>2_Office Theme</vt:lpstr>
      <vt:lpstr>Slice</vt:lpstr>
      <vt:lpstr>3_Slice</vt:lpstr>
      <vt:lpstr>3_Office Theme</vt:lpstr>
      <vt:lpstr>4_Office Theme</vt:lpstr>
      <vt:lpstr>3_Mason Template 1b-1</vt:lpstr>
      <vt:lpstr>Health Policy 2018: Surveying the Progress and Damage, and Charting New Courses</vt:lpstr>
      <vt:lpstr>Overview</vt:lpstr>
      <vt:lpstr>Early Health Policy Developments</vt:lpstr>
      <vt:lpstr>More Recent Policy History</vt:lpstr>
      <vt:lpstr>Common Themes in US Health Policy  Before the ACA</vt:lpstr>
      <vt:lpstr>What Was Different About ObamaCare?</vt:lpstr>
      <vt:lpstr>Effects of ACA</vt:lpstr>
      <vt:lpstr>PowerPoint Presentation</vt:lpstr>
      <vt:lpstr>PowerPoint Presentation</vt:lpstr>
      <vt:lpstr>PowerPoint Presentation</vt:lpstr>
      <vt:lpstr>PowerPoint Presentation</vt:lpstr>
      <vt:lpstr>Problems  with the “elite”  discussion of “cost”</vt:lpstr>
      <vt:lpstr>Individual payment models’ performance  mixed  disappointing, glass &gt; ½ full?</vt:lpstr>
      <vt:lpstr> Independent PFPM Technical Advisory Committee</vt:lpstr>
      <vt:lpstr>What Has PTAC Done So Far?</vt:lpstr>
      <vt:lpstr>Lessons Learned  Payment Reform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Philosophy of ACA vs. NOT ACA</vt:lpstr>
      <vt:lpstr>What We All Agree Upon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Trump Republicans Want  to do on Coverage?</vt:lpstr>
      <vt:lpstr>Where is Health Policy Headed?</vt:lpstr>
      <vt:lpstr>PowerPoint Presentation</vt:lpstr>
      <vt:lpstr>PowerPoint Presentation</vt:lpstr>
      <vt:lpstr>PowerPoint Presentation</vt:lpstr>
      <vt:lpstr>PowerPoint Presentation</vt:lpstr>
      <vt:lpstr>Where is Health Policy Headed?</vt:lpstr>
      <vt:lpstr>Most Pressing Need: Someone with Credibility who will speak Truth</vt:lpstr>
      <vt:lpstr>Here is the Bottom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Systems to Health Outcomes</dc:title>
  <dc:creator>Len Nichols</dc:creator>
  <cp:lastModifiedBy>Len Nichols</cp:lastModifiedBy>
  <cp:revision>434</cp:revision>
  <cp:lastPrinted>2015-10-21T18:13:18Z</cp:lastPrinted>
  <dcterms:created xsi:type="dcterms:W3CDTF">2015-09-25T17:32:00Z</dcterms:created>
  <dcterms:modified xsi:type="dcterms:W3CDTF">2018-04-06T15:20:16Z</dcterms:modified>
</cp:coreProperties>
</file>