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4" r:id="rId2"/>
    <p:sldId id="257" r:id="rId3"/>
    <p:sldId id="276" r:id="rId4"/>
    <p:sldId id="269" r:id="rId5"/>
    <p:sldId id="258" r:id="rId6"/>
    <p:sldId id="260" r:id="rId7"/>
    <p:sldId id="278" r:id="rId8"/>
    <p:sldId id="262" r:id="rId9"/>
    <p:sldId id="263" r:id="rId10"/>
    <p:sldId id="272"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38" autoAdjust="0"/>
    <p:restoredTop sz="94660"/>
  </p:normalViewPr>
  <p:slideViewPr>
    <p:cSldViewPr snapToGrid="0">
      <p:cViewPr varScale="1">
        <p:scale>
          <a:sx n="64" d="100"/>
          <a:sy n="64" d="100"/>
        </p:scale>
        <p:origin x="156" y="48"/>
      </p:cViewPr>
      <p:guideLst/>
    </p:cSldViewPr>
  </p:slideViewPr>
  <p:notesTextViewPr>
    <p:cViewPr>
      <p:scale>
        <a:sx n="1" d="1"/>
        <a:sy n="1" d="1"/>
      </p:scale>
      <p:origin x="0" y="0"/>
    </p:cViewPr>
  </p:notesTextViewPr>
  <p:sorterViewPr>
    <p:cViewPr>
      <p:scale>
        <a:sx n="66" d="100"/>
        <a:sy n="66" d="100"/>
      </p:scale>
      <p:origin x="0" y="-18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57EF0-849D-4B1A-B526-27FB1186D1A6}" type="datetimeFigureOut">
              <a:rPr lang="en-US" smtClean="0"/>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3742A4-E7DD-4F5A-8F29-BE69810FF2D8}" type="slidenum">
              <a:rPr lang="en-US" smtClean="0"/>
              <a:t>‹#›</a:t>
            </a:fld>
            <a:endParaRPr lang="en-US"/>
          </a:p>
        </p:txBody>
      </p:sp>
    </p:spTree>
    <p:extLst>
      <p:ext uri="{BB962C8B-B14F-4D97-AF65-F5344CB8AC3E}">
        <p14:creationId xmlns:p14="http://schemas.microsoft.com/office/powerpoint/2010/main" val="1663298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F68E8-84B6-4243-A397-A17AC77E55DC}" type="slidenum">
              <a:rPr lang="en-US" smtClean="0"/>
              <a:t>1</a:t>
            </a:fld>
            <a:endParaRPr lang="en-US"/>
          </a:p>
        </p:txBody>
      </p:sp>
    </p:spTree>
    <p:extLst>
      <p:ext uri="{BB962C8B-B14F-4D97-AF65-F5344CB8AC3E}">
        <p14:creationId xmlns:p14="http://schemas.microsoft.com/office/powerpoint/2010/main" val="225738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are you now a specialist in?  What are you learning now?  </a:t>
            </a:r>
            <a:endParaRPr lang="en-US" dirty="0" smtClean="0"/>
          </a:p>
          <a:p>
            <a:r>
              <a:rPr lang="en-US" b="1" dirty="0" smtClean="0"/>
              <a:t>How to develop your activities for this newest Life </a:t>
            </a:r>
            <a:r>
              <a:rPr lang="en-US" b="1" dirty="0" err="1" smtClean="0"/>
              <a:t>Trekk</a:t>
            </a:r>
            <a:r>
              <a:rPr lang="en-US" b="1" dirty="0" smtClean="0"/>
              <a:t> phase?  </a:t>
            </a:r>
            <a:endParaRPr lang="en-US" dirty="0" smtClean="0"/>
          </a:p>
          <a:p>
            <a:pPr lvl="1"/>
            <a:r>
              <a:rPr lang="en-US" b="1" dirty="0" smtClean="0"/>
              <a:t>What are hobbies you already have and like?</a:t>
            </a:r>
            <a:endParaRPr lang="en-US" dirty="0" smtClean="0"/>
          </a:p>
          <a:p>
            <a:pPr lvl="1"/>
            <a:r>
              <a:rPr lang="en-US" b="1" dirty="0" smtClean="0"/>
              <a:t>What are things that interest you that you might enjoy learning about?</a:t>
            </a:r>
            <a:endParaRPr lang="en-US" dirty="0" smtClean="0"/>
          </a:p>
          <a:p>
            <a:pPr lvl="1"/>
            <a:r>
              <a:rPr lang="en-US" b="1" dirty="0" smtClean="0"/>
              <a:t>What are things that your friends and family like that you could join in on?</a:t>
            </a:r>
            <a:endParaRPr lang="en-US" dirty="0" smtClean="0"/>
          </a:p>
          <a:p>
            <a:pPr lvl="1">
              <a:lnSpc>
                <a:spcPct val="120000"/>
              </a:lnSpc>
            </a:pPr>
            <a:r>
              <a:rPr lang="en-US" b="1" dirty="0" smtClean="0"/>
              <a:t>If you were to start as a freshman in college, is there a career you would not mind studying for?</a:t>
            </a:r>
          </a:p>
          <a:p>
            <a:r>
              <a:rPr lang="en-US" b="1" dirty="0" smtClean="0"/>
              <a:t>What is your unique “offering”… </a:t>
            </a:r>
            <a:endParaRPr lang="en-US" dirty="0" smtClean="0"/>
          </a:p>
          <a:p>
            <a:pPr lvl="1"/>
            <a:r>
              <a:rPr lang="en-US" b="1" dirty="0" smtClean="0"/>
              <a:t>To yourself</a:t>
            </a:r>
          </a:p>
          <a:p>
            <a:pPr lvl="1"/>
            <a:r>
              <a:rPr lang="en-US" b="1" dirty="0" smtClean="0"/>
              <a:t>To your family</a:t>
            </a:r>
          </a:p>
          <a:p>
            <a:pPr lvl="1"/>
            <a:r>
              <a:rPr lang="en-US" b="1" dirty="0" smtClean="0"/>
              <a:t>To your community</a:t>
            </a:r>
          </a:p>
          <a:p>
            <a:pPr lvl="1"/>
            <a:r>
              <a:rPr lang="en-US" b="1" dirty="0" smtClean="0"/>
              <a:t>To the World</a:t>
            </a:r>
            <a:r>
              <a:rPr lang="en-US" dirty="0" smtClean="0"/>
              <a:t>?</a:t>
            </a:r>
          </a:p>
          <a:p>
            <a:endParaRPr lang="en-US" dirty="0"/>
          </a:p>
        </p:txBody>
      </p:sp>
      <p:sp>
        <p:nvSpPr>
          <p:cNvPr id="4" name="Date Placeholder 3"/>
          <p:cNvSpPr>
            <a:spLocks noGrp="1"/>
          </p:cNvSpPr>
          <p:nvPr>
            <p:ph type="dt" idx="10"/>
          </p:nvPr>
        </p:nvSpPr>
        <p:spPr/>
        <p:txBody>
          <a:bodyPr/>
          <a:lstStyle/>
          <a:p>
            <a:r>
              <a:rPr lang="en-US" smtClean="0">
                <a:solidFill>
                  <a:prstClr val="black"/>
                </a:solidFill>
              </a:rPr>
              <a:t>October 2016</a:t>
            </a:r>
            <a:endParaRPr lang="en-US">
              <a:solidFill>
                <a:prstClr val="black"/>
              </a:solidFill>
            </a:endParaRPr>
          </a:p>
        </p:txBody>
      </p:sp>
      <p:sp>
        <p:nvSpPr>
          <p:cNvPr id="5" name="Slide Number Placeholder 4"/>
          <p:cNvSpPr>
            <a:spLocks noGrp="1"/>
          </p:cNvSpPr>
          <p:nvPr>
            <p:ph type="sldNum" sz="quarter" idx="11"/>
          </p:nvPr>
        </p:nvSpPr>
        <p:spPr/>
        <p:txBody>
          <a:bodyPr/>
          <a:lstStyle/>
          <a:p>
            <a:fld id="{AB3A30C2-396B-486E-AEFB-0D84702BC97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93182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000" b="1" dirty="0" smtClean="0"/>
              <a:t>Draw visual ICON of what you are Being (giving living evidence of or manifestation to)</a:t>
            </a:r>
          </a:p>
          <a:p>
            <a:pPr marL="0" indent="0">
              <a:buNone/>
            </a:pPr>
            <a:endParaRPr lang="en-US" sz="2000" b="1" dirty="0" smtClean="0"/>
          </a:p>
          <a:p>
            <a:pPr marL="0" indent="0">
              <a:buNone/>
            </a:pPr>
            <a:r>
              <a:rPr lang="en-US" b="1" dirty="0" smtClean="0"/>
              <a:t>I AM:</a:t>
            </a:r>
            <a:endParaRPr lang="en-US" dirty="0" smtClean="0"/>
          </a:p>
          <a:p>
            <a:pPr lvl="1"/>
            <a:r>
              <a:rPr lang="en-US" sz="1800" dirty="0" smtClean="0"/>
              <a:t>The Beginning Gardener</a:t>
            </a:r>
          </a:p>
          <a:p>
            <a:pPr lvl="1"/>
            <a:r>
              <a:rPr lang="en-US" sz="1800" dirty="0" smtClean="0"/>
              <a:t>The Student Artist</a:t>
            </a:r>
          </a:p>
          <a:p>
            <a:pPr lvl="1"/>
            <a:r>
              <a:rPr lang="en-US" sz="1800" dirty="0" smtClean="0"/>
              <a:t>The Published Writer</a:t>
            </a:r>
          </a:p>
          <a:p>
            <a:pPr lvl="1"/>
            <a:r>
              <a:rPr lang="en-US" sz="1800" dirty="0" smtClean="0"/>
              <a:t>The Lecturer, Teacher</a:t>
            </a:r>
          </a:p>
          <a:p>
            <a:pPr lvl="1"/>
            <a:r>
              <a:rPr lang="en-US" sz="1800" dirty="0" smtClean="0"/>
              <a:t>The Student/Life Learner</a:t>
            </a:r>
          </a:p>
          <a:p>
            <a:pPr lvl="1"/>
            <a:r>
              <a:rPr lang="en-US" sz="1800" dirty="0" smtClean="0"/>
              <a:t>The Obsessive Political Analyst</a:t>
            </a:r>
          </a:p>
          <a:p>
            <a:endParaRPr lang="en-US" dirty="0" smtClean="0"/>
          </a:p>
          <a:p>
            <a:endParaRPr lang="en-US" dirty="0"/>
          </a:p>
        </p:txBody>
      </p:sp>
      <p:sp>
        <p:nvSpPr>
          <p:cNvPr id="4" name="Date Placeholder 3"/>
          <p:cNvSpPr>
            <a:spLocks noGrp="1"/>
          </p:cNvSpPr>
          <p:nvPr>
            <p:ph type="dt" idx="10"/>
          </p:nvPr>
        </p:nvSpPr>
        <p:spPr/>
        <p:txBody>
          <a:bodyPr/>
          <a:lstStyle/>
          <a:p>
            <a:r>
              <a:rPr lang="en-US" smtClean="0">
                <a:solidFill>
                  <a:prstClr val="black"/>
                </a:solidFill>
              </a:rPr>
              <a:t>October 2016</a:t>
            </a:r>
            <a:endParaRPr lang="en-US">
              <a:solidFill>
                <a:prstClr val="black"/>
              </a:solidFill>
            </a:endParaRPr>
          </a:p>
        </p:txBody>
      </p:sp>
      <p:sp>
        <p:nvSpPr>
          <p:cNvPr id="5" name="Slide Number Placeholder 4"/>
          <p:cNvSpPr>
            <a:spLocks noGrp="1"/>
          </p:cNvSpPr>
          <p:nvPr>
            <p:ph type="sldNum" sz="quarter" idx="11"/>
          </p:nvPr>
        </p:nvSpPr>
        <p:spPr/>
        <p:txBody>
          <a:bodyPr/>
          <a:lstStyle/>
          <a:p>
            <a:fld id="{AB3A30C2-396B-486E-AEFB-0D84702BC97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21454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4E934A-5D45-4BF9-BDC1-AD0EA97CE327}"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1490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09413-709C-4ACF-A0F1-07A76109B151}"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735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12185-D5CE-46D2-9F7E-7DB361B98CCE}"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Tree>
    <p:extLst>
      <p:ext uri="{BB962C8B-B14F-4D97-AF65-F5344CB8AC3E}">
        <p14:creationId xmlns:p14="http://schemas.microsoft.com/office/powerpoint/2010/main" val="916902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38CBDE7-0E7A-4909-924F-1F1BFABE21A1}" type="datetime1">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42124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D39CF42-E0C6-4191-BF77-3323A656E353}" type="datetime1">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Tree>
    <p:extLst>
      <p:ext uri="{BB962C8B-B14F-4D97-AF65-F5344CB8AC3E}">
        <p14:creationId xmlns:p14="http://schemas.microsoft.com/office/powerpoint/2010/main" val="3282541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0CD9523-D51C-43FA-831F-7A05DE756F21}" type="datetime1">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7672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529F38-C45F-4DA3-8F88-FB9816469BBD}"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462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369337-780B-4A79-AAF8-E47266DA238A}"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338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C209D-E8BB-43BF-B2B1-778816E25561}"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457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F91273-7922-4C2F-8FF5-97864BF42334}" type="datetime1">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8538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527102-55EE-4EB6-ABDE-A8A6188F962F}" type="datetime1">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3119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2EA42E-B737-41D6-B49F-BF95FCE1CEB8}" type="datetime1">
              <a:rPr lang="en-US" smtClean="0">
                <a:solidFill>
                  <a:prstClr val="black">
                    <a:tint val="75000"/>
                  </a:prstClr>
                </a:solidFill>
              </a:rPr>
              <a:pPr/>
              <a:t>10/27/2016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04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F3A57C-9538-48E5-8911-F4D36226F8DD}" type="datetime1">
              <a:rPr lang="en-US" smtClean="0">
                <a:solidFill>
                  <a:prstClr val="black">
                    <a:tint val="75000"/>
                  </a:prstClr>
                </a:solidFill>
              </a:rPr>
              <a:pPr/>
              <a:t>10/27/2016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818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12D61-8850-420D-A579-3366FE3F1C79}" type="datetime1">
              <a:rPr lang="en-US" smtClean="0">
                <a:solidFill>
                  <a:prstClr val="black">
                    <a:tint val="75000"/>
                  </a:prstClr>
                </a:solidFill>
              </a:rPr>
              <a:pPr/>
              <a:t>10/27/2016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944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8F6F7-7303-4E98-8A42-5B1C53B4AAAA}" type="datetime1">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437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8F823-C2C2-4877-A9D9-4EEAD6B86FB7}" type="datetime1">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824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5C0F451F-2D80-4286-8400-EF28B70DDE15}" type="datetime1">
              <a:rPr lang="en-US" smtClean="0">
                <a:solidFill>
                  <a:prstClr val="black">
                    <a:tint val="75000"/>
                  </a:prstClr>
                </a:solidFill>
              </a:rPr>
              <a:pPr defTabSz="457200"/>
              <a:t>10/27/2016</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469241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460811"/>
            <a:ext cx="8085413" cy="2230244"/>
          </a:xfrm>
        </p:spPr>
        <p:txBody>
          <a:bodyPr>
            <a:normAutofit fontScale="90000"/>
          </a:bodyPr>
          <a:lstStyle/>
          <a:p>
            <a:pPr algn="ctr"/>
            <a:r>
              <a:rPr lang="en-US" b="1" dirty="0">
                <a:effectLst>
                  <a:outerShdw blurRad="38100" dist="38100" dir="2700000" algn="tl">
                    <a:srgbClr val="000000">
                      <a:alpha val="43137"/>
                    </a:srgbClr>
                  </a:outerShdw>
                </a:effectLst>
              </a:rPr>
              <a:t>Finding Our </a:t>
            </a:r>
            <a:r>
              <a:rPr lang="en-US" b="1" dirty="0" smtClean="0">
                <a:effectLst>
                  <a:outerShdw blurRad="38100" dist="38100" dir="2700000" algn="tl">
                    <a:srgbClr val="000000">
                      <a:alpha val="43137"/>
                    </a:srgbClr>
                  </a:outerShdw>
                </a:effectLst>
              </a:rPr>
              <a:t>Way</a:t>
            </a:r>
            <a:r>
              <a:rPr lang="en-US" b="1" dirty="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a Workshop </a:t>
            </a:r>
            <a:r>
              <a:rPr lang="en-US" b="1" dirty="0">
                <a:effectLst>
                  <a:outerShdw blurRad="38100" dist="38100" dir="2700000" algn="tl">
                    <a:srgbClr val="000000">
                      <a:alpha val="43137"/>
                    </a:srgbClr>
                  </a:outerShdw>
                </a:effectLst>
              </a:rPr>
              <a:t>on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Self Re-Discovery</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589213" y="4777379"/>
            <a:ext cx="8502857" cy="1126283"/>
          </a:xfrm>
        </p:spPr>
        <p:txBody>
          <a:bodyPr>
            <a:normAutofit lnSpcReduction="10000"/>
          </a:bodyPr>
          <a:lstStyle/>
          <a:p>
            <a:pPr algn="ctr"/>
            <a:r>
              <a:rPr lang="en-US" b="1" dirty="0" smtClean="0"/>
              <a:t>Osher Lifelong Learning Institute at </a:t>
            </a:r>
            <a:r>
              <a:rPr lang="en-US" b="1" dirty="0"/>
              <a:t>George Mason University </a:t>
            </a:r>
            <a:endParaRPr lang="en-US" b="1" dirty="0" smtClean="0"/>
          </a:p>
          <a:p>
            <a:pPr algn="ctr"/>
            <a:r>
              <a:rPr lang="en-US" b="1" dirty="0" smtClean="0"/>
              <a:t>October 2016</a:t>
            </a:r>
          </a:p>
          <a:p>
            <a:pPr algn="ctr"/>
            <a:r>
              <a:rPr lang="en-US" b="1" dirty="0" smtClean="0"/>
              <a:t>Volunteer Instructor:  Anne Drissel</a:t>
            </a:r>
            <a:endParaRPr lang="en-US" b="1" dirty="0"/>
          </a:p>
        </p:txBody>
      </p:sp>
      <p:sp>
        <p:nvSpPr>
          <p:cNvPr id="4" name="Subtitle 2"/>
          <p:cNvSpPr txBox="1">
            <a:spLocks/>
          </p:cNvSpPr>
          <p:nvPr/>
        </p:nvSpPr>
        <p:spPr>
          <a:xfrm>
            <a:off x="2589213" y="4055164"/>
            <a:ext cx="8085413" cy="55659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3200" b="1" dirty="0" smtClean="0"/>
              <a:t>WEEK 3</a:t>
            </a:r>
            <a:endParaRPr lang="en-US" sz="3200" b="1" dirty="0"/>
          </a:p>
        </p:txBody>
      </p:sp>
    </p:spTree>
    <p:extLst>
      <p:ext uri="{BB962C8B-B14F-4D97-AF65-F5344CB8AC3E}">
        <p14:creationId xmlns:p14="http://schemas.microsoft.com/office/powerpoint/2010/main" val="900014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92925" y="624110"/>
            <a:ext cx="8911687" cy="528797"/>
          </a:xfrm>
        </p:spPr>
        <p:txBody>
          <a:bodyPr>
            <a:normAutofit fontScale="90000"/>
          </a:bodyPr>
          <a:lstStyle/>
          <a:p>
            <a:r>
              <a:rPr lang="en-US" sz="3100" dirty="0" smtClean="0">
                <a:effectLst>
                  <a:outerShdw blurRad="38100" dist="19050" dir="2700000" algn="tl">
                    <a:schemeClr val="dk1">
                      <a:alpha val="40000"/>
                    </a:schemeClr>
                  </a:outerShdw>
                </a:effectLst>
              </a:rPr>
              <a:t>Writing My Way-Finding Project Plan</a:t>
            </a:r>
            <a:r>
              <a:rPr lang="en-US" sz="2000" dirty="0"/>
              <a:t/>
            </a:r>
            <a:br>
              <a:rPr lang="en-US" sz="2000" dirty="0"/>
            </a:br>
            <a:endParaRPr lang="en-US" dirty="0"/>
          </a:p>
        </p:txBody>
      </p:sp>
      <p:sp>
        <p:nvSpPr>
          <p:cNvPr id="7" name="Content Placeholder 6"/>
          <p:cNvSpPr>
            <a:spLocks noGrp="1"/>
          </p:cNvSpPr>
          <p:nvPr>
            <p:ph idx="1"/>
          </p:nvPr>
        </p:nvSpPr>
        <p:spPr>
          <a:xfrm>
            <a:off x="2589212" y="1152907"/>
            <a:ext cx="8915400" cy="4982901"/>
          </a:xfrm>
        </p:spPr>
        <p:txBody>
          <a:bodyPr>
            <a:normAutofit fontScale="25000" lnSpcReduction="20000"/>
          </a:bodyPr>
          <a:lstStyle/>
          <a:p>
            <a:pPr marL="0" indent="0">
              <a:lnSpc>
                <a:spcPct val="120000"/>
              </a:lnSpc>
              <a:spcBef>
                <a:spcPts val="600"/>
              </a:spcBef>
              <a:buNone/>
            </a:pPr>
            <a:r>
              <a:rPr lang="en-US" sz="4400" b="1" i="1" dirty="0" smtClean="0"/>
              <a:t>How </a:t>
            </a:r>
            <a:r>
              <a:rPr lang="en-US" sz="4400" b="1" i="1" dirty="0"/>
              <a:t>are you progressing in thinking through and living the Vision/Hopes/Dreams for this phase of your life.  How deeply have you thought it through?  How committed are you to fulfilling those dreams?   Below is an approach to help you notice your various interests or engagements or think through some new ones; think them through in more detail; and then to “commit” to achieving a high level of excellence</a:t>
            </a:r>
            <a:r>
              <a:rPr lang="en-US" sz="4400" b="1" dirty="0"/>
              <a:t> …</a:t>
            </a:r>
            <a:r>
              <a:rPr lang="en-US" sz="4400" b="1" i="1" dirty="0"/>
              <a:t> Feel free to create more than one “project”…. </a:t>
            </a:r>
            <a:endParaRPr lang="en-US" sz="4400" b="1" dirty="0"/>
          </a:p>
          <a:p>
            <a:pPr marL="0" indent="0">
              <a:buNone/>
            </a:pPr>
            <a:endParaRPr lang="en-US" sz="2600" dirty="0"/>
          </a:p>
          <a:p>
            <a:pPr>
              <a:lnSpc>
                <a:spcPct val="120000"/>
              </a:lnSpc>
              <a:spcBef>
                <a:spcPts val="0"/>
              </a:spcBef>
              <a:spcAft>
                <a:spcPts val="600"/>
              </a:spcAft>
            </a:pPr>
            <a:r>
              <a:rPr lang="en-US" sz="4800" b="1" i="1" dirty="0">
                <a:effectLst>
                  <a:outerShdw blurRad="38100" dist="19050" dir="2700000" algn="tl">
                    <a:schemeClr val="dk1">
                      <a:alpha val="40000"/>
                    </a:schemeClr>
                  </a:outerShdw>
                </a:effectLst>
              </a:rPr>
              <a:t>Develop “Self as Project” Plan</a:t>
            </a:r>
            <a:endParaRPr lang="en-US" sz="4800" dirty="0"/>
          </a:p>
          <a:p>
            <a:pPr lvl="1">
              <a:lnSpc>
                <a:spcPct val="120000"/>
              </a:lnSpc>
              <a:spcBef>
                <a:spcPts val="0"/>
              </a:spcBef>
              <a:spcAft>
                <a:spcPts val="600"/>
              </a:spcAft>
            </a:pPr>
            <a:r>
              <a:rPr lang="en-US" sz="4400" i="1" dirty="0"/>
              <a:t>What are your hopes and expectations moving forward from the “Current State” of your life? Write them down.  </a:t>
            </a:r>
            <a:endParaRPr lang="en-US" sz="4400" dirty="0"/>
          </a:p>
          <a:p>
            <a:pPr>
              <a:lnSpc>
                <a:spcPct val="120000"/>
              </a:lnSpc>
              <a:spcBef>
                <a:spcPts val="0"/>
              </a:spcBef>
              <a:spcAft>
                <a:spcPts val="600"/>
              </a:spcAft>
            </a:pPr>
            <a:r>
              <a:rPr lang="en-US" sz="4800" i="1" dirty="0"/>
              <a:t> </a:t>
            </a:r>
            <a:r>
              <a:rPr lang="en-US" sz="4800" b="1" i="1" dirty="0" smtClean="0"/>
              <a:t>Set </a:t>
            </a:r>
            <a:r>
              <a:rPr lang="en-US" sz="4800" b="1" i="1" dirty="0"/>
              <a:t>Goals for achieving these new opportunities, </a:t>
            </a:r>
            <a:r>
              <a:rPr lang="en-US" sz="4800" b="1" i="1" dirty="0" smtClean="0"/>
              <a:t>passions - </a:t>
            </a:r>
            <a:r>
              <a:rPr lang="en-US" sz="4400" i="1" dirty="0" smtClean="0"/>
              <a:t>Shape </a:t>
            </a:r>
            <a:r>
              <a:rPr lang="en-US" sz="4400" i="1" dirty="0"/>
              <a:t>them into specific intent – </a:t>
            </a:r>
            <a:endParaRPr lang="en-US" sz="4400" dirty="0"/>
          </a:p>
          <a:p>
            <a:pPr lvl="1">
              <a:lnSpc>
                <a:spcPct val="120000"/>
              </a:lnSpc>
              <a:spcBef>
                <a:spcPts val="0"/>
              </a:spcBef>
            </a:pPr>
            <a:r>
              <a:rPr lang="en-US" sz="4400" i="1" dirty="0"/>
              <a:t>What will I do?</a:t>
            </a:r>
            <a:endParaRPr lang="en-US" sz="4400" dirty="0"/>
          </a:p>
          <a:p>
            <a:pPr lvl="1">
              <a:lnSpc>
                <a:spcPct val="120000"/>
              </a:lnSpc>
              <a:spcBef>
                <a:spcPts val="0"/>
              </a:spcBef>
            </a:pPr>
            <a:r>
              <a:rPr lang="en-US" sz="4400" i="1" dirty="0"/>
              <a:t>When?</a:t>
            </a:r>
            <a:endParaRPr lang="en-US" sz="4400" dirty="0"/>
          </a:p>
          <a:p>
            <a:pPr lvl="1">
              <a:lnSpc>
                <a:spcPct val="120000"/>
              </a:lnSpc>
              <a:spcBef>
                <a:spcPts val="0"/>
              </a:spcBef>
            </a:pPr>
            <a:r>
              <a:rPr lang="en-US" sz="4400" i="1" dirty="0"/>
              <a:t>With what resources?</a:t>
            </a:r>
            <a:endParaRPr lang="en-US" sz="4400" dirty="0"/>
          </a:p>
          <a:p>
            <a:pPr lvl="1">
              <a:lnSpc>
                <a:spcPct val="120000"/>
              </a:lnSpc>
              <a:spcBef>
                <a:spcPts val="0"/>
              </a:spcBef>
            </a:pPr>
            <a:r>
              <a:rPr lang="en-US" sz="4400" i="1" dirty="0"/>
              <a:t>What do I need to learn?</a:t>
            </a:r>
            <a:endParaRPr lang="en-US" sz="4400" dirty="0"/>
          </a:p>
          <a:p>
            <a:pPr lvl="1">
              <a:lnSpc>
                <a:spcPct val="120000"/>
              </a:lnSpc>
              <a:spcBef>
                <a:spcPts val="0"/>
              </a:spcBef>
            </a:pPr>
            <a:r>
              <a:rPr lang="en-US" sz="4400" i="1" dirty="0"/>
              <a:t>What could be the possible results?</a:t>
            </a:r>
            <a:endParaRPr lang="en-US" sz="4400" dirty="0"/>
          </a:p>
          <a:p>
            <a:pPr marL="0" indent="0">
              <a:lnSpc>
                <a:spcPct val="120000"/>
              </a:lnSpc>
              <a:spcBef>
                <a:spcPts val="0"/>
              </a:spcBef>
              <a:spcAft>
                <a:spcPts val="600"/>
              </a:spcAft>
              <a:buNone/>
            </a:pPr>
            <a:r>
              <a:rPr lang="en-US" sz="4400" i="1" dirty="0"/>
              <a:t> </a:t>
            </a:r>
            <a:endParaRPr lang="en-US" sz="4400" i="1" dirty="0" smtClean="0"/>
          </a:p>
          <a:p>
            <a:pPr>
              <a:lnSpc>
                <a:spcPct val="120000"/>
              </a:lnSpc>
              <a:spcBef>
                <a:spcPts val="0"/>
              </a:spcBef>
              <a:spcAft>
                <a:spcPts val="600"/>
              </a:spcAft>
            </a:pPr>
            <a:r>
              <a:rPr lang="en-US" sz="4800" b="1" i="1" dirty="0" smtClean="0"/>
              <a:t>Define </a:t>
            </a:r>
            <a:r>
              <a:rPr lang="en-US" sz="4800" b="1" i="1" dirty="0"/>
              <a:t>Steps to Achieve Goals – what will it take to get there?</a:t>
            </a:r>
            <a:endParaRPr lang="en-US" sz="4800" dirty="0"/>
          </a:p>
          <a:p>
            <a:pPr lvl="1">
              <a:lnSpc>
                <a:spcPct val="120000"/>
              </a:lnSpc>
              <a:spcBef>
                <a:spcPts val="0"/>
              </a:spcBef>
              <a:spcAft>
                <a:spcPts val="600"/>
              </a:spcAft>
            </a:pPr>
            <a:r>
              <a:rPr lang="en-US" sz="4400" b="1" i="1" dirty="0"/>
              <a:t>Long Term – Milestones</a:t>
            </a:r>
            <a:endParaRPr lang="en-US" sz="4400" dirty="0"/>
          </a:p>
          <a:p>
            <a:pPr lvl="2">
              <a:lnSpc>
                <a:spcPct val="120000"/>
              </a:lnSpc>
              <a:spcBef>
                <a:spcPts val="0"/>
              </a:spcBef>
              <a:spcAft>
                <a:spcPts val="600"/>
              </a:spcAft>
            </a:pPr>
            <a:r>
              <a:rPr lang="en-US" sz="4400" b="1" i="1" dirty="0"/>
              <a:t>One Year -  </a:t>
            </a:r>
            <a:r>
              <a:rPr lang="en-US" sz="4400" i="1" dirty="0"/>
              <a:t>What do I want to achieve within a year? </a:t>
            </a:r>
            <a:endParaRPr lang="en-US" sz="4400" dirty="0"/>
          </a:p>
          <a:p>
            <a:pPr lvl="2">
              <a:lnSpc>
                <a:spcPct val="120000"/>
              </a:lnSpc>
              <a:spcBef>
                <a:spcPts val="0"/>
              </a:spcBef>
              <a:spcAft>
                <a:spcPts val="600"/>
              </a:spcAft>
            </a:pPr>
            <a:r>
              <a:rPr lang="en-US" sz="4400" b="1" i="1" dirty="0"/>
              <a:t>Quarterly – </a:t>
            </a:r>
            <a:r>
              <a:rPr lang="en-US" sz="4400" i="1" dirty="0"/>
              <a:t>What will I achieve at the end of each 3 month period?</a:t>
            </a:r>
            <a:endParaRPr lang="en-US" sz="4400" dirty="0"/>
          </a:p>
          <a:p>
            <a:pPr lvl="1">
              <a:lnSpc>
                <a:spcPct val="120000"/>
              </a:lnSpc>
              <a:spcBef>
                <a:spcPts val="0"/>
              </a:spcBef>
              <a:spcAft>
                <a:spcPts val="600"/>
              </a:spcAft>
            </a:pPr>
            <a:r>
              <a:rPr lang="en-US" sz="4400" b="1" i="1" dirty="0"/>
              <a:t>Short Term </a:t>
            </a:r>
            <a:r>
              <a:rPr lang="en-US" sz="4400" i="1" dirty="0"/>
              <a:t>– </a:t>
            </a:r>
            <a:r>
              <a:rPr lang="en-US" sz="4400" b="1" i="1" dirty="0"/>
              <a:t>Actions</a:t>
            </a:r>
            <a:endParaRPr lang="en-US" sz="4400" dirty="0"/>
          </a:p>
          <a:p>
            <a:pPr lvl="2">
              <a:lnSpc>
                <a:spcPct val="120000"/>
              </a:lnSpc>
              <a:spcBef>
                <a:spcPts val="0"/>
              </a:spcBef>
              <a:spcAft>
                <a:spcPts val="600"/>
              </a:spcAft>
            </a:pPr>
            <a:r>
              <a:rPr lang="en-US" sz="4400" b="1" i="1" dirty="0"/>
              <a:t>Monthly.  What will I achieve each month</a:t>
            </a:r>
            <a:endParaRPr lang="en-US" sz="4400" dirty="0"/>
          </a:p>
          <a:p>
            <a:pPr lvl="2">
              <a:lnSpc>
                <a:spcPct val="120000"/>
              </a:lnSpc>
              <a:spcBef>
                <a:spcPts val="0"/>
              </a:spcBef>
              <a:spcAft>
                <a:spcPts val="600"/>
              </a:spcAft>
            </a:pPr>
            <a:r>
              <a:rPr lang="en-US" sz="4400" b="1" i="1" dirty="0"/>
              <a:t>Weekly</a:t>
            </a:r>
            <a:endParaRPr lang="en-US" sz="4400" dirty="0"/>
          </a:p>
          <a:p>
            <a:pPr lvl="2">
              <a:lnSpc>
                <a:spcPct val="120000"/>
              </a:lnSpc>
              <a:spcBef>
                <a:spcPts val="0"/>
              </a:spcBef>
              <a:spcAft>
                <a:spcPts val="600"/>
              </a:spcAft>
            </a:pPr>
            <a:r>
              <a:rPr lang="en-US" sz="4400" b="1" i="1" dirty="0"/>
              <a:t>Daily </a:t>
            </a:r>
            <a:endParaRPr lang="en-US" sz="4400" dirty="0"/>
          </a:p>
          <a:p>
            <a:pPr lvl="0">
              <a:lnSpc>
                <a:spcPct val="120000"/>
              </a:lnSpc>
              <a:spcBef>
                <a:spcPts val="0"/>
              </a:spcBef>
              <a:spcAft>
                <a:spcPts val="600"/>
              </a:spcAft>
            </a:pPr>
            <a:r>
              <a:rPr lang="en-US" sz="4400" i="1" dirty="0"/>
              <a:t> </a:t>
            </a:r>
            <a:r>
              <a:rPr lang="en-US" sz="4800" b="1" i="1" dirty="0"/>
              <a:t>Check yourself every day</a:t>
            </a:r>
            <a:r>
              <a:rPr lang="en-US" sz="4800" i="1" dirty="0"/>
              <a:t>.  Am I doing what I promised myself I wanted to do as my top priorities</a:t>
            </a:r>
            <a:r>
              <a:rPr lang="en-US" sz="4800" i="1" dirty="0" smtClean="0"/>
              <a:t>?</a:t>
            </a:r>
            <a:endParaRPr lang="en-US" sz="48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a:xfrm>
            <a:off x="722312" y="1054482"/>
            <a:ext cx="779767" cy="3651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93009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76400"/>
            <a:ext cx="8915400" cy="4405900"/>
          </a:xfrm>
        </p:spPr>
        <p:txBody>
          <a:bodyPr>
            <a:normAutofit/>
          </a:bodyPr>
          <a:lstStyle/>
          <a:p>
            <a:pPr marL="0" indent="0">
              <a:buNone/>
            </a:pPr>
            <a:endParaRPr lang="en-US" sz="2400" dirty="0"/>
          </a:p>
          <a:p>
            <a:pPr marL="0" indent="0">
              <a:lnSpc>
                <a:spcPct val="120000"/>
              </a:lnSpc>
              <a:buNone/>
            </a:pPr>
            <a:r>
              <a:rPr lang="en-US" sz="2800" b="1" dirty="0" smtClean="0">
                <a:effectLst>
                  <a:outerShdw blurRad="38100" dist="38100" dir="2700000" algn="tl">
                    <a:srgbClr val="000000">
                      <a:alpha val="43137"/>
                    </a:srgbClr>
                  </a:outerShdw>
                </a:effectLst>
              </a:rPr>
              <a:t>SHARING BY PARTICIPANTS:  </a:t>
            </a:r>
          </a:p>
          <a:p>
            <a:pPr marL="400050" lvl="1" indent="0">
              <a:lnSpc>
                <a:spcPct val="120000"/>
              </a:lnSpc>
              <a:buNone/>
            </a:pPr>
            <a:r>
              <a:rPr lang="en-US" sz="2200" b="1" dirty="0" smtClean="0">
                <a:effectLst>
                  <a:outerShdw blurRad="38100" dist="38100" dir="2700000" algn="tl">
                    <a:srgbClr val="000000">
                      <a:alpha val="43137"/>
                    </a:srgbClr>
                  </a:outerShdw>
                </a:effectLst>
              </a:rPr>
              <a:t>Update re Self-Exploration. </a:t>
            </a:r>
          </a:p>
          <a:p>
            <a:pPr marL="400050" lvl="1" indent="0">
              <a:lnSpc>
                <a:spcPct val="120000"/>
              </a:lnSpc>
              <a:buNone/>
            </a:pPr>
            <a:r>
              <a:rPr lang="en-US" sz="2200" b="1" dirty="0" smtClean="0">
                <a:effectLst>
                  <a:outerShdw blurRad="38100" dist="38100" dir="2700000" algn="tl">
                    <a:srgbClr val="000000">
                      <a:alpha val="43137"/>
                    </a:srgbClr>
                  </a:outerShdw>
                </a:effectLst>
              </a:rPr>
              <a:t>New Discoveries and insights. </a:t>
            </a:r>
          </a:p>
          <a:p>
            <a:pPr marL="400050" lvl="1" indent="0">
              <a:lnSpc>
                <a:spcPct val="120000"/>
              </a:lnSpc>
              <a:buNone/>
            </a:pPr>
            <a:r>
              <a:rPr lang="en-US" sz="2200" b="1" dirty="0" smtClean="0">
                <a:effectLst>
                  <a:outerShdw blurRad="38100" dist="38100" dir="2700000" algn="tl">
                    <a:srgbClr val="000000">
                      <a:alpha val="43137"/>
                    </a:srgbClr>
                  </a:outerShdw>
                </a:effectLst>
              </a:rPr>
              <a:t>Emerging and updated “Plans” </a:t>
            </a:r>
            <a:endParaRPr lang="en-US" sz="2200" b="1" dirty="0">
              <a:effectLst>
                <a:outerShdw blurRad="38100" dist="38100" dir="2700000" algn="tl">
                  <a:srgbClr val="000000">
                    <a:alpha val="43137"/>
                  </a:srgbClr>
                </a:outerShdw>
              </a:effectLst>
            </a:endParaRPr>
          </a:p>
          <a:p>
            <a:pPr marL="0" indent="0">
              <a:buNone/>
            </a:pPr>
            <a:endParaRPr lang="en-US" sz="2400" dirty="0" smtClean="0"/>
          </a:p>
          <a:p>
            <a:pPr marL="0" indent="0">
              <a:buNone/>
            </a:pPr>
            <a:endParaRPr lang="en-US" sz="2400" dirty="0"/>
          </a:p>
          <a:p>
            <a:endParaRPr lang="en-US" sz="2400" dirty="0" smtClean="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585978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2079"/>
          </a:xfrm>
        </p:spPr>
        <p:txBody>
          <a:bodyPr>
            <a:normAutofit fontScale="90000"/>
          </a:bodyPr>
          <a:lstStyle/>
          <a:p>
            <a:r>
              <a:rPr lang="en-US" dirty="0"/>
              <a:t>Week 3 – Developing </a:t>
            </a:r>
            <a:r>
              <a:rPr lang="en-US" dirty="0" smtClean="0"/>
              <a:t>Order – Building Confidence</a:t>
            </a:r>
            <a:endParaRPr lang="en-US" dirty="0"/>
          </a:p>
        </p:txBody>
      </p:sp>
      <p:sp>
        <p:nvSpPr>
          <p:cNvPr id="3" name="Content Placeholder 2"/>
          <p:cNvSpPr>
            <a:spLocks noGrp="1"/>
          </p:cNvSpPr>
          <p:nvPr>
            <p:ph idx="1"/>
          </p:nvPr>
        </p:nvSpPr>
        <p:spPr>
          <a:xfrm>
            <a:off x="2589212" y="1676400"/>
            <a:ext cx="8915400" cy="4405900"/>
          </a:xfrm>
        </p:spPr>
        <p:txBody>
          <a:bodyPr>
            <a:normAutofit/>
          </a:bodyPr>
          <a:lstStyle/>
          <a:p>
            <a:pPr marL="0" indent="0">
              <a:buNone/>
            </a:pPr>
            <a:r>
              <a:rPr lang="en-US" sz="3400" b="1" dirty="0" smtClean="0"/>
              <a:t>Skills </a:t>
            </a:r>
          </a:p>
          <a:p>
            <a:pPr lvl="1"/>
            <a:r>
              <a:rPr lang="en-US" sz="2400" b="1" dirty="0" smtClean="0"/>
              <a:t>Mastering the Chaos of “Possibilities”</a:t>
            </a:r>
          </a:p>
          <a:p>
            <a:pPr lvl="1"/>
            <a:r>
              <a:rPr lang="en-US" sz="2400" b="1" dirty="0" smtClean="0"/>
              <a:t>Mastering the art of living the possible </a:t>
            </a:r>
          </a:p>
          <a:p>
            <a:pPr marL="0" indent="0">
              <a:buNone/>
            </a:pPr>
            <a:endParaRPr lang="en-US" sz="2400" dirty="0"/>
          </a:p>
          <a:p>
            <a:pPr marL="0" indent="0">
              <a:lnSpc>
                <a:spcPct val="120000"/>
              </a:lnSpc>
              <a:buNone/>
            </a:pPr>
            <a:r>
              <a:rPr lang="en-US" sz="2800" b="1" dirty="0" smtClean="0"/>
              <a:t>SHARING BY PARTICIPANTS:  </a:t>
            </a:r>
          </a:p>
          <a:p>
            <a:pPr marL="400050" lvl="1" indent="0">
              <a:lnSpc>
                <a:spcPct val="120000"/>
              </a:lnSpc>
              <a:buNone/>
            </a:pPr>
            <a:r>
              <a:rPr lang="en-US" sz="2200" b="1" dirty="0" smtClean="0"/>
              <a:t>Update re Self-Exploration. </a:t>
            </a:r>
          </a:p>
          <a:p>
            <a:pPr marL="400050" lvl="1" indent="0">
              <a:lnSpc>
                <a:spcPct val="120000"/>
              </a:lnSpc>
              <a:buNone/>
            </a:pPr>
            <a:r>
              <a:rPr lang="en-US" sz="2200" b="1" dirty="0" smtClean="0"/>
              <a:t>New Discoveries and insights. </a:t>
            </a:r>
          </a:p>
          <a:p>
            <a:pPr marL="400050" lvl="1" indent="0">
              <a:lnSpc>
                <a:spcPct val="120000"/>
              </a:lnSpc>
              <a:buNone/>
            </a:pPr>
            <a:r>
              <a:rPr lang="en-US" sz="2200" b="1" dirty="0" smtClean="0"/>
              <a:t>Emerging and updated “Plans” </a:t>
            </a:r>
            <a:endParaRPr lang="en-US" sz="2200" b="1" dirty="0"/>
          </a:p>
          <a:p>
            <a:pPr marL="0" indent="0">
              <a:buNone/>
            </a:pPr>
            <a:endParaRPr lang="en-US" sz="2400" dirty="0" smtClean="0"/>
          </a:p>
          <a:p>
            <a:pPr marL="0" indent="0">
              <a:buNone/>
            </a:pPr>
            <a:endParaRPr lang="en-US" sz="2400" dirty="0"/>
          </a:p>
          <a:p>
            <a:endParaRPr lang="en-US" sz="2400" dirty="0" smtClean="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000835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8223"/>
          </a:xfrm>
        </p:spPr>
        <p:txBody>
          <a:bodyPr/>
          <a:lstStyle/>
          <a:p>
            <a:r>
              <a:rPr lang="en-US" dirty="0" smtClean="0"/>
              <a:t>Keeping an Eye on What’s Important</a:t>
            </a:r>
            <a:endParaRPr lang="en-US" dirty="0"/>
          </a:p>
        </p:txBody>
      </p:sp>
      <p:sp>
        <p:nvSpPr>
          <p:cNvPr id="3" name="Content Placeholder 2"/>
          <p:cNvSpPr>
            <a:spLocks noGrp="1"/>
          </p:cNvSpPr>
          <p:nvPr>
            <p:ph idx="1"/>
          </p:nvPr>
        </p:nvSpPr>
        <p:spPr>
          <a:xfrm>
            <a:off x="2589212" y="1583267"/>
            <a:ext cx="8915400" cy="4327955"/>
          </a:xfrm>
        </p:spPr>
        <p:txBody>
          <a:bodyPr/>
          <a:lstStyle/>
          <a:p>
            <a:pPr marL="0" indent="0">
              <a:buNone/>
            </a:pPr>
            <a:r>
              <a:rPr lang="en-US" dirty="0" smtClean="0"/>
              <a:t>How am I doing living up to my commitments in key areas…</a:t>
            </a:r>
          </a:p>
          <a:p>
            <a:pPr marL="0" indent="0">
              <a:buNone/>
            </a:pPr>
            <a:endParaRPr lang="en-US" dirty="0"/>
          </a:p>
          <a:p>
            <a:r>
              <a:rPr lang="en-US" dirty="0" smtClean="0"/>
              <a:t>Career / Post-Career engagements</a:t>
            </a:r>
          </a:p>
          <a:p>
            <a:r>
              <a:rPr lang="en-US" dirty="0" smtClean="0"/>
              <a:t>Service</a:t>
            </a:r>
          </a:p>
          <a:p>
            <a:r>
              <a:rPr lang="en-US" dirty="0" smtClean="0"/>
              <a:t>Family</a:t>
            </a:r>
          </a:p>
          <a:p>
            <a:r>
              <a:rPr lang="en-US" dirty="0" smtClean="0"/>
              <a:t>Relationships</a:t>
            </a:r>
          </a:p>
          <a:p>
            <a:r>
              <a:rPr lang="en-US" dirty="0" smtClean="0"/>
              <a:t>Health and Activities</a:t>
            </a:r>
          </a:p>
          <a:p>
            <a:r>
              <a:rPr lang="en-US" dirty="0" smtClean="0"/>
              <a:t>Financial resources</a:t>
            </a:r>
          </a:p>
          <a:p>
            <a:r>
              <a:rPr lang="en-US" dirty="0" smtClean="0"/>
              <a:t>Creative Experiences and Expression</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1581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9215" y="624110"/>
            <a:ext cx="9255398" cy="671290"/>
          </a:xfrm>
        </p:spPr>
        <p:txBody>
          <a:bodyPr>
            <a:normAutofit/>
          </a:bodyPr>
          <a:lstStyle/>
          <a:p>
            <a:r>
              <a:rPr lang="en-US" sz="3600" b="1" dirty="0" smtClean="0">
                <a:effectLst>
                  <a:outerShdw blurRad="38100" dist="38100" dir="2700000" algn="tl">
                    <a:srgbClr val="000000">
                      <a:alpha val="43137"/>
                    </a:srgbClr>
                  </a:outerShdw>
                </a:effectLst>
              </a:rPr>
              <a:t>Who </a:t>
            </a:r>
            <a:r>
              <a:rPr lang="en-US" sz="3600" b="1" dirty="0">
                <a:effectLst>
                  <a:outerShdw blurRad="38100" dist="38100" dir="2700000" algn="tl">
                    <a:srgbClr val="000000">
                      <a:alpha val="43137"/>
                    </a:srgbClr>
                  </a:outerShdw>
                </a:effectLst>
              </a:rPr>
              <a:t>is the </a:t>
            </a:r>
            <a:r>
              <a:rPr lang="en-US" sz="3600" b="1" dirty="0" smtClean="0">
                <a:effectLst>
                  <a:outerShdw blurRad="38100" dist="38100" dir="2700000" algn="tl">
                    <a:srgbClr val="000000">
                      <a:alpha val="43137"/>
                    </a:srgbClr>
                  </a:outerShdw>
                </a:effectLst>
              </a:rPr>
              <a:t>new/ emerging </a:t>
            </a:r>
            <a:r>
              <a:rPr lang="en-US" sz="3600" b="1" dirty="0">
                <a:effectLst>
                  <a:outerShdw blurRad="38100" dist="38100" dir="2700000" algn="tl">
                    <a:srgbClr val="000000">
                      <a:alpha val="43137"/>
                    </a:srgbClr>
                  </a:outerShdw>
                </a:effectLst>
              </a:rPr>
              <a:t>“Brand You</a:t>
            </a:r>
            <a:r>
              <a:rPr lang="en-US" sz="3600" b="1" dirty="0" smtClean="0">
                <a:effectLst>
                  <a:outerShdw blurRad="38100" dist="38100" dir="2700000" algn="tl">
                    <a:srgbClr val="000000">
                      <a:alpha val="43137"/>
                    </a:srgbClr>
                  </a:outerShdw>
                </a:effectLst>
              </a:rPr>
              <a:t>”? </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49214" y="1537218"/>
            <a:ext cx="8915400" cy="3777622"/>
          </a:xfrm>
        </p:spPr>
        <p:txBody>
          <a:bodyPr>
            <a:normAutofit fontScale="92500" lnSpcReduction="20000"/>
          </a:bodyPr>
          <a:lstStyle/>
          <a:p>
            <a:r>
              <a:rPr lang="en-US" b="1" dirty="0"/>
              <a:t>What are you now a specialist in?  </a:t>
            </a:r>
            <a:r>
              <a:rPr lang="en-US" b="1" dirty="0" smtClean="0"/>
              <a:t>What are you learning now?  </a:t>
            </a:r>
            <a:endParaRPr lang="en-US" dirty="0"/>
          </a:p>
          <a:p>
            <a:r>
              <a:rPr lang="en-US" b="1" dirty="0"/>
              <a:t>How to develop your activities for this newest Life </a:t>
            </a:r>
            <a:r>
              <a:rPr lang="en-US" b="1" dirty="0" smtClean="0"/>
              <a:t>phase</a:t>
            </a:r>
            <a:r>
              <a:rPr lang="en-US" b="1" dirty="0"/>
              <a:t>?  </a:t>
            </a:r>
            <a:endParaRPr lang="en-US" dirty="0"/>
          </a:p>
          <a:p>
            <a:pPr lvl="1"/>
            <a:r>
              <a:rPr lang="en-US" b="1" dirty="0"/>
              <a:t>What are hobbies you already have and like?</a:t>
            </a:r>
            <a:endParaRPr lang="en-US" dirty="0"/>
          </a:p>
          <a:p>
            <a:pPr lvl="1"/>
            <a:r>
              <a:rPr lang="en-US" b="1" dirty="0"/>
              <a:t>What are things that interest you that you might enjoy learning about?</a:t>
            </a:r>
            <a:endParaRPr lang="en-US" dirty="0"/>
          </a:p>
          <a:p>
            <a:pPr lvl="1"/>
            <a:r>
              <a:rPr lang="en-US" b="1" dirty="0"/>
              <a:t>What are things that your friends and family like that you could join in on?</a:t>
            </a:r>
            <a:endParaRPr lang="en-US" dirty="0"/>
          </a:p>
          <a:p>
            <a:pPr lvl="1">
              <a:lnSpc>
                <a:spcPct val="120000"/>
              </a:lnSpc>
            </a:pPr>
            <a:r>
              <a:rPr lang="en-US" b="1" dirty="0"/>
              <a:t>If you were to start as a freshman in college, is there a career you would not mind studying for?</a:t>
            </a:r>
          </a:p>
          <a:p>
            <a:r>
              <a:rPr lang="en-US" b="1" dirty="0" smtClean="0"/>
              <a:t>What is your unique “offering”… </a:t>
            </a:r>
            <a:endParaRPr lang="en-US" dirty="0" smtClean="0"/>
          </a:p>
          <a:p>
            <a:pPr lvl="1"/>
            <a:r>
              <a:rPr lang="en-US" b="1" dirty="0" smtClean="0"/>
              <a:t>To yourself</a:t>
            </a:r>
          </a:p>
          <a:p>
            <a:pPr lvl="1"/>
            <a:r>
              <a:rPr lang="en-US" b="1" dirty="0" smtClean="0"/>
              <a:t>To your family</a:t>
            </a:r>
          </a:p>
          <a:p>
            <a:pPr lvl="1"/>
            <a:r>
              <a:rPr lang="en-US" b="1" dirty="0" smtClean="0"/>
              <a:t>To your community</a:t>
            </a:r>
          </a:p>
          <a:p>
            <a:pPr lvl="1"/>
            <a:r>
              <a:rPr lang="en-US" b="1" dirty="0" smtClean="0"/>
              <a:t>To the World</a:t>
            </a:r>
            <a:r>
              <a:rPr lang="en-US" dirty="0" smtClean="0"/>
              <a:t>?</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Title 1"/>
          <p:cNvSpPr txBox="1">
            <a:spLocks/>
          </p:cNvSpPr>
          <p:nvPr/>
        </p:nvSpPr>
        <p:spPr>
          <a:xfrm>
            <a:off x="2249214" y="5427133"/>
            <a:ext cx="9255398" cy="59638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1" kern="1200">
                <a:solidFill>
                  <a:schemeClr val="accent2">
                    <a:lumMod val="75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t>How do you “do/be” that person?</a:t>
            </a:r>
            <a:endParaRPr lang="en-US" sz="2400" dirty="0"/>
          </a:p>
        </p:txBody>
      </p:sp>
    </p:spTree>
    <p:extLst>
      <p:ext uri="{BB962C8B-B14F-4D97-AF65-F5344CB8AC3E}">
        <p14:creationId xmlns:p14="http://schemas.microsoft.com/office/powerpoint/2010/main" val="189490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5157"/>
          </a:xfrm>
        </p:spPr>
        <p:txBody>
          <a:bodyPr>
            <a:normAutofit fontScale="90000"/>
          </a:bodyPr>
          <a:lstStyle/>
          <a:p>
            <a:r>
              <a:rPr lang="en-US" sz="3200" dirty="0" smtClean="0"/>
              <a:t>Trying on New Selves</a:t>
            </a:r>
            <a:r>
              <a:rPr lang="en-US" dirty="0" smtClean="0"/>
              <a:t/>
            </a:r>
            <a:br>
              <a:rPr lang="en-US" dirty="0" smtClean="0"/>
            </a:br>
            <a:endParaRPr lang="en-US" dirty="0"/>
          </a:p>
        </p:txBody>
      </p:sp>
      <p:sp>
        <p:nvSpPr>
          <p:cNvPr id="3" name="Content Placeholder 2"/>
          <p:cNvSpPr>
            <a:spLocks noGrp="1"/>
          </p:cNvSpPr>
          <p:nvPr>
            <p:ph idx="1"/>
          </p:nvPr>
        </p:nvSpPr>
        <p:spPr>
          <a:xfrm>
            <a:off x="2589212" y="1397000"/>
            <a:ext cx="8915400" cy="4514221"/>
          </a:xfrm>
        </p:spPr>
        <p:txBody>
          <a:bodyPr>
            <a:normAutofit/>
          </a:bodyPr>
          <a:lstStyle/>
          <a:p>
            <a:pPr marL="0" indent="0">
              <a:buNone/>
            </a:pPr>
            <a:r>
              <a:rPr lang="en-US" dirty="0" smtClean="0"/>
              <a:t>Try actually “being inside the skin” of that person in the role you imagine for yourself.  How do you feel?  What do you see? Who are you with? </a:t>
            </a:r>
          </a:p>
          <a:p>
            <a:pPr marL="0" indent="0">
              <a:buNone/>
            </a:pPr>
            <a:r>
              <a:rPr lang="en-US" dirty="0" smtClean="0"/>
              <a:t>Try creating a visual </a:t>
            </a:r>
            <a:r>
              <a:rPr lang="en-US" dirty="0"/>
              <a:t>ICON of what you </a:t>
            </a:r>
            <a:r>
              <a:rPr lang="en-US" dirty="0" smtClean="0"/>
              <a:t>are…</a:t>
            </a:r>
            <a:endParaRPr lang="en-US" sz="2000" b="1" dirty="0"/>
          </a:p>
          <a:p>
            <a:pPr marL="0" indent="0">
              <a:buNone/>
            </a:pPr>
            <a:r>
              <a:rPr lang="en-US" b="1" dirty="0" smtClean="0"/>
              <a:t>I </a:t>
            </a:r>
            <a:r>
              <a:rPr lang="en-US" b="1" dirty="0"/>
              <a:t>AM:</a:t>
            </a:r>
            <a:endParaRPr lang="en-US" dirty="0"/>
          </a:p>
          <a:p>
            <a:pPr lvl="1"/>
            <a:r>
              <a:rPr lang="en-US" sz="1800" dirty="0"/>
              <a:t>The Beginning Gardener</a:t>
            </a:r>
          </a:p>
          <a:p>
            <a:pPr lvl="1"/>
            <a:r>
              <a:rPr lang="en-US" sz="1800" dirty="0"/>
              <a:t>The Student Artist</a:t>
            </a:r>
          </a:p>
          <a:p>
            <a:pPr lvl="1"/>
            <a:r>
              <a:rPr lang="en-US" sz="1800" dirty="0"/>
              <a:t>The Published Writer</a:t>
            </a:r>
          </a:p>
          <a:p>
            <a:pPr lvl="1"/>
            <a:r>
              <a:rPr lang="en-US" sz="1800" dirty="0"/>
              <a:t>The Lecturer, Teacher</a:t>
            </a:r>
          </a:p>
          <a:p>
            <a:pPr lvl="1"/>
            <a:r>
              <a:rPr lang="en-US" sz="1800" dirty="0"/>
              <a:t>The Student/Life Learner</a:t>
            </a:r>
          </a:p>
          <a:p>
            <a:pPr lvl="1"/>
            <a:r>
              <a:rPr lang="en-US" sz="1800" dirty="0"/>
              <a:t>The Obsessive Political Analyst</a:t>
            </a:r>
          </a:p>
          <a:p>
            <a:pPr marL="0" indent="0">
              <a:buNone/>
            </a:pPr>
            <a:r>
              <a:rPr lang="en-US" b="1" dirty="0" smtClean="0"/>
              <a:t>What “next steps” do you take to make this real for yourself?</a:t>
            </a:r>
            <a:endParaRPr lang="en-US" b="1"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805835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7916"/>
          </a:xfrm>
        </p:spPr>
        <p:txBody>
          <a:bodyPr>
            <a:normAutofit fontScale="90000"/>
          </a:bodyPr>
          <a:lstStyle/>
          <a:p>
            <a:r>
              <a:rPr lang="en-US" dirty="0" smtClean="0"/>
              <a:t>Creating Order Out of Too Much</a:t>
            </a:r>
            <a:r>
              <a:rPr lang="en-US" dirty="0"/>
              <a:t/>
            </a:r>
            <a:br>
              <a:rPr lang="en-US" dirty="0"/>
            </a:br>
            <a:endParaRPr lang="en-US" dirty="0"/>
          </a:p>
        </p:txBody>
      </p:sp>
      <p:sp>
        <p:nvSpPr>
          <p:cNvPr id="3" name="Content Placeholder 2"/>
          <p:cNvSpPr>
            <a:spLocks noGrp="1"/>
          </p:cNvSpPr>
          <p:nvPr>
            <p:ph idx="1"/>
          </p:nvPr>
        </p:nvSpPr>
        <p:spPr>
          <a:xfrm>
            <a:off x="2589212" y="1302026"/>
            <a:ext cx="8915400" cy="4609196"/>
          </a:xfrm>
        </p:spPr>
        <p:txBody>
          <a:bodyPr>
            <a:normAutofit lnSpcReduction="10000"/>
          </a:bodyPr>
          <a:lstStyle/>
          <a:p>
            <a:r>
              <a:rPr lang="en-US" b="1" dirty="0" smtClean="0"/>
              <a:t>Dealing with the overwhelming flood of “too many”</a:t>
            </a:r>
          </a:p>
          <a:p>
            <a:pPr lvl="1">
              <a:spcBef>
                <a:spcPts val="0"/>
              </a:spcBef>
            </a:pPr>
            <a:r>
              <a:rPr lang="en-US" dirty="0" smtClean="0"/>
              <a:t>Too many to do lists</a:t>
            </a:r>
          </a:p>
          <a:p>
            <a:pPr lvl="1">
              <a:spcBef>
                <a:spcPts val="0"/>
              </a:spcBef>
            </a:pPr>
            <a:r>
              <a:rPr lang="en-US" dirty="0" smtClean="0"/>
              <a:t>Too many Alerts</a:t>
            </a:r>
          </a:p>
          <a:p>
            <a:pPr lvl="1">
              <a:spcBef>
                <a:spcPts val="0"/>
              </a:spcBef>
            </a:pPr>
            <a:r>
              <a:rPr lang="en-US" dirty="0" smtClean="0"/>
              <a:t>Too many ideas</a:t>
            </a:r>
          </a:p>
          <a:p>
            <a:pPr lvl="1">
              <a:spcBef>
                <a:spcPts val="0"/>
              </a:spcBef>
            </a:pPr>
            <a:r>
              <a:rPr lang="en-US" dirty="0" smtClean="0"/>
              <a:t>Too many commitments</a:t>
            </a:r>
          </a:p>
          <a:p>
            <a:pPr lvl="1">
              <a:spcBef>
                <a:spcPts val="0"/>
              </a:spcBef>
            </a:pPr>
            <a:r>
              <a:rPr lang="en-US" dirty="0" smtClean="0"/>
              <a:t>Too many “incompletes”</a:t>
            </a:r>
          </a:p>
          <a:p>
            <a:pPr lvl="1">
              <a:spcBef>
                <a:spcPts val="0"/>
              </a:spcBef>
            </a:pPr>
            <a:r>
              <a:rPr lang="en-US" dirty="0" smtClean="0"/>
              <a:t>Too many things to remember or remind myself about</a:t>
            </a:r>
          </a:p>
          <a:p>
            <a:r>
              <a:rPr lang="en-US" b="1" dirty="0" smtClean="0"/>
              <a:t>SOLUTION STEP:  Collect </a:t>
            </a:r>
            <a:r>
              <a:rPr lang="en-US" b="1" dirty="0"/>
              <a:t>all that stuff and start organizing it</a:t>
            </a:r>
          </a:p>
          <a:p>
            <a:pPr lvl="2">
              <a:lnSpc>
                <a:spcPct val="110000"/>
              </a:lnSpc>
              <a:spcBef>
                <a:spcPts val="0"/>
              </a:spcBef>
            </a:pPr>
            <a:r>
              <a:rPr lang="en-US" dirty="0" smtClean="0"/>
              <a:t>Is </a:t>
            </a:r>
            <a:r>
              <a:rPr lang="en-US" dirty="0"/>
              <a:t>there a DOABLE action associated with it?</a:t>
            </a:r>
          </a:p>
          <a:p>
            <a:pPr lvl="2">
              <a:lnSpc>
                <a:spcPct val="110000"/>
              </a:lnSpc>
              <a:spcBef>
                <a:spcPts val="0"/>
              </a:spcBef>
            </a:pPr>
            <a:r>
              <a:rPr lang="en-US" dirty="0" smtClean="0"/>
              <a:t>Does it need to be done? </a:t>
            </a:r>
          </a:p>
          <a:p>
            <a:pPr lvl="2">
              <a:lnSpc>
                <a:spcPct val="110000"/>
              </a:lnSpc>
              <a:spcBef>
                <a:spcPts val="0"/>
              </a:spcBef>
            </a:pPr>
            <a:r>
              <a:rPr lang="en-US" dirty="0" smtClean="0"/>
              <a:t>Is it something I could do quickly (the “2 minute rule”)</a:t>
            </a:r>
          </a:p>
          <a:p>
            <a:pPr lvl="2">
              <a:lnSpc>
                <a:spcPct val="110000"/>
              </a:lnSpc>
              <a:spcBef>
                <a:spcPts val="0"/>
              </a:spcBef>
            </a:pPr>
            <a:r>
              <a:rPr lang="en-US" dirty="0" smtClean="0"/>
              <a:t>Is this going to take lots of action steps spread over a period of time?  If so, it’s a PROJECT, not just a “to do” item</a:t>
            </a:r>
          </a:p>
          <a:p>
            <a:pPr lvl="2"/>
            <a:r>
              <a:rPr lang="en-US" dirty="0" smtClean="0"/>
              <a:t>Are some of these items connected together?</a:t>
            </a:r>
          </a:p>
          <a:p>
            <a:pPr lvl="3">
              <a:lnSpc>
                <a:spcPct val="110000"/>
              </a:lnSpc>
              <a:spcBef>
                <a:spcPts val="0"/>
              </a:spcBef>
            </a:pPr>
            <a:r>
              <a:rPr lang="en-US" sz="1400" dirty="0" smtClean="0"/>
              <a:t>Phone calls</a:t>
            </a:r>
          </a:p>
          <a:p>
            <a:pPr lvl="3">
              <a:lnSpc>
                <a:spcPct val="110000"/>
              </a:lnSpc>
              <a:spcBef>
                <a:spcPts val="0"/>
              </a:spcBef>
            </a:pPr>
            <a:r>
              <a:rPr lang="en-US" sz="1400" dirty="0" smtClean="0"/>
              <a:t>Single trip to the store</a:t>
            </a:r>
          </a:p>
          <a:p>
            <a:pPr lvl="3">
              <a:lnSpc>
                <a:spcPct val="110000"/>
              </a:lnSpc>
              <a:spcBef>
                <a:spcPts val="0"/>
              </a:spcBef>
            </a:pPr>
            <a:r>
              <a:rPr lang="en-US" sz="1400" dirty="0" smtClean="0"/>
              <a:t>These all relate to the same “project”</a:t>
            </a:r>
          </a:p>
          <a:p>
            <a:pPr lvl="3">
              <a:lnSpc>
                <a:spcPct val="110000"/>
              </a:lnSpc>
              <a:spcBef>
                <a:spcPts val="0"/>
              </a:spcBef>
            </a:pPr>
            <a:r>
              <a:rPr lang="en-US" sz="1400" dirty="0" smtClean="0"/>
              <a:t>Meet with X</a:t>
            </a:r>
          </a:p>
          <a:p>
            <a:pPr marL="0" indent="0">
              <a:buNone/>
            </a:pPr>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895303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3623"/>
          </a:xfrm>
        </p:spPr>
        <p:txBody>
          <a:bodyPr>
            <a:normAutofit fontScale="90000"/>
          </a:bodyPr>
          <a:lstStyle/>
          <a:p>
            <a:r>
              <a:rPr lang="en-US" dirty="0" smtClean="0"/>
              <a:t>Basic Steps for Mastering Our “Too Busy” Life</a:t>
            </a:r>
            <a:endParaRPr lang="en-US" dirty="0"/>
          </a:p>
        </p:txBody>
      </p:sp>
      <p:sp>
        <p:nvSpPr>
          <p:cNvPr id="3" name="Content Placeholder 2"/>
          <p:cNvSpPr>
            <a:spLocks noGrp="1"/>
          </p:cNvSpPr>
          <p:nvPr>
            <p:ph idx="1"/>
          </p:nvPr>
        </p:nvSpPr>
        <p:spPr>
          <a:xfrm>
            <a:off x="2589212" y="1667933"/>
            <a:ext cx="8915400" cy="4243290"/>
          </a:xfrm>
        </p:spPr>
        <p:txBody>
          <a:bodyPr>
            <a:normAutofit lnSpcReduction="10000"/>
          </a:bodyPr>
          <a:lstStyle/>
          <a:p>
            <a:pPr>
              <a:buFont typeface="+mj-lt"/>
              <a:buAutoNum type="arabicPeriod"/>
            </a:pPr>
            <a:r>
              <a:rPr lang="en-US" sz="2000" b="1" dirty="0" smtClean="0"/>
              <a:t>Collect the “Stuff” </a:t>
            </a:r>
            <a:r>
              <a:rPr lang="en-US" sz="2000" dirty="0" smtClean="0"/>
              <a:t>the demands attention (“Quiet those endless reminder alarms/bells!”)  </a:t>
            </a:r>
          </a:p>
          <a:p>
            <a:pPr>
              <a:buFont typeface="+mj-lt"/>
              <a:buAutoNum type="arabicPeriod"/>
            </a:pPr>
            <a:r>
              <a:rPr lang="en-US" sz="2000" b="1" dirty="0" smtClean="0"/>
              <a:t>Review </a:t>
            </a:r>
            <a:r>
              <a:rPr lang="en-US" sz="2000" dirty="0" smtClean="0"/>
              <a:t>– </a:t>
            </a:r>
            <a:r>
              <a:rPr lang="en-US" dirty="0" smtClean="0"/>
              <a:t>Does this really need to be “done?” Why? Is this still “Me”? Still committed to it? </a:t>
            </a:r>
            <a:endParaRPr lang="en-US" sz="2000" dirty="0" smtClean="0"/>
          </a:p>
          <a:p>
            <a:pPr>
              <a:buFont typeface="+mj-lt"/>
              <a:buAutoNum type="arabicPeriod"/>
            </a:pPr>
            <a:r>
              <a:rPr lang="en-US" sz="2000" b="1" dirty="0"/>
              <a:t>Organize it </a:t>
            </a:r>
            <a:r>
              <a:rPr lang="en-US" sz="2000" dirty="0"/>
              <a:t>–  Like things </a:t>
            </a:r>
            <a:r>
              <a:rPr lang="en-US" sz="2000" dirty="0" smtClean="0"/>
              <a:t>together. </a:t>
            </a:r>
            <a:endParaRPr lang="en-US" sz="2000" dirty="0"/>
          </a:p>
          <a:p>
            <a:pPr>
              <a:buFont typeface="+mj-lt"/>
              <a:buAutoNum type="arabicPeriod"/>
            </a:pPr>
            <a:r>
              <a:rPr lang="en-US" sz="2000" b="1" dirty="0" smtClean="0"/>
              <a:t>Process it </a:t>
            </a:r>
            <a:r>
              <a:rPr lang="en-US" sz="2000" dirty="0" smtClean="0"/>
              <a:t>– Figure out what needs to be done about it</a:t>
            </a:r>
          </a:p>
          <a:p>
            <a:pPr lvl="1"/>
            <a:r>
              <a:rPr lang="en-US" dirty="0" smtClean="0"/>
              <a:t>Do I need it? Do I need to do anything with this?</a:t>
            </a:r>
          </a:p>
          <a:p>
            <a:pPr marL="400050">
              <a:buFont typeface="+mj-lt"/>
              <a:buAutoNum type="arabicPeriod"/>
            </a:pPr>
            <a:r>
              <a:rPr lang="en-US" sz="2000" b="1" dirty="0" smtClean="0"/>
              <a:t>Plan what needs to be done </a:t>
            </a:r>
            <a:r>
              <a:rPr lang="en-US" sz="2000" dirty="0" smtClean="0"/>
              <a:t>to make progress towards completion</a:t>
            </a:r>
          </a:p>
          <a:p>
            <a:pPr marL="800100" lvl="1"/>
            <a:r>
              <a:rPr lang="en-US" dirty="0" smtClean="0"/>
              <a:t>Quick actions?  Many related actions?  Extend over time?</a:t>
            </a:r>
          </a:p>
          <a:p>
            <a:pPr marL="400050">
              <a:buFont typeface="+mj-lt"/>
              <a:buAutoNum type="arabicPeriod"/>
            </a:pPr>
            <a:r>
              <a:rPr lang="en-US" sz="2000" b="1" dirty="0" smtClean="0"/>
              <a:t>DO the actions </a:t>
            </a:r>
            <a:r>
              <a:rPr lang="en-US" sz="2000" dirty="0" smtClean="0"/>
              <a:t>– Set up schedules. short; medium; long term</a:t>
            </a:r>
          </a:p>
          <a:p>
            <a:pPr marL="400050">
              <a:buFont typeface="+mj-lt"/>
              <a:buAutoNum type="arabicPeriod"/>
            </a:pPr>
            <a:r>
              <a:rPr lang="en-US" sz="2000" b="1" dirty="0" smtClean="0"/>
              <a:t>Review periodically </a:t>
            </a:r>
            <a:endParaRPr lang="en-US" sz="2000" b="1"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4068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332" y="365125"/>
            <a:ext cx="9499601" cy="886159"/>
          </a:xfrm>
        </p:spPr>
        <p:txBody>
          <a:bodyPr>
            <a:normAutofit/>
          </a:bodyPr>
          <a:lstStyle/>
          <a:p>
            <a:r>
              <a:rPr lang="en-US" dirty="0" smtClean="0">
                <a:effectLst>
                  <a:outerShdw blurRad="38100" dist="38100" dir="2700000" algn="tl">
                    <a:srgbClr val="000000">
                      <a:alpha val="43137"/>
                    </a:srgbClr>
                  </a:outerShdw>
                </a:effectLst>
              </a:rPr>
              <a:t>Living My Re-New(</a:t>
            </a:r>
            <a:r>
              <a:rPr lang="en-US" dirty="0" err="1" smtClean="0">
                <a:effectLst>
                  <a:outerShdw blurRad="38100" dist="38100" dir="2700000" algn="tl">
                    <a:srgbClr val="000000">
                      <a:alpha val="43137"/>
                    </a:srgbClr>
                  </a:outerShdw>
                </a:effectLst>
              </a:rPr>
              <a:t>ed</a:t>
            </a:r>
            <a:r>
              <a:rPr lang="en-US" dirty="0" smtClean="0">
                <a:effectLst>
                  <a:outerShdw blurRad="38100" dist="38100" dir="2700000" algn="tl">
                    <a:srgbClr val="000000">
                      <a:alpha val="43137"/>
                    </a:srgbClr>
                  </a:outerShdw>
                </a:effectLst>
              </a:rPr>
              <a:t>) Self</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69718" y="1251284"/>
            <a:ext cx="9354954" cy="4925679"/>
          </a:xfrm>
        </p:spPr>
        <p:txBody>
          <a:bodyPr>
            <a:normAutofit fontScale="47500" lnSpcReduction="20000"/>
          </a:bodyPr>
          <a:lstStyle/>
          <a:p>
            <a:pPr lvl="1">
              <a:buFont typeface="Wingdings" panose="05000000000000000000" pitchFamily="2" charset="2"/>
              <a:buChar char="Ø"/>
            </a:pPr>
            <a:r>
              <a:rPr lang="en-US" sz="2600" b="1" dirty="0"/>
              <a:t>Have a mental set </a:t>
            </a:r>
            <a:r>
              <a:rPr lang="en-US" sz="2600" b="1" dirty="0" smtClean="0"/>
              <a:t>(</a:t>
            </a:r>
            <a:r>
              <a:rPr lang="en-US" sz="2600" b="1" i="1" dirty="0" smtClean="0"/>
              <a:t>VISION</a:t>
            </a:r>
            <a:r>
              <a:rPr lang="en-US" sz="2600" b="1" dirty="0" smtClean="0"/>
              <a:t>) </a:t>
            </a:r>
            <a:r>
              <a:rPr lang="en-US" sz="2600" b="1" dirty="0"/>
              <a:t>of </a:t>
            </a:r>
            <a:r>
              <a:rPr lang="en-US" sz="2600" b="1" dirty="0" smtClean="0"/>
              <a:t>what you </a:t>
            </a:r>
            <a:r>
              <a:rPr lang="en-US" sz="2600" b="1" i="1" dirty="0" smtClean="0"/>
              <a:t>intend to accomplish/be</a:t>
            </a:r>
            <a:endParaRPr lang="en-US" sz="2600" b="1" i="1" dirty="0"/>
          </a:p>
          <a:p>
            <a:pPr lvl="2"/>
            <a:r>
              <a:rPr lang="en-US" sz="2600" dirty="0"/>
              <a:t>Set a </a:t>
            </a:r>
            <a:r>
              <a:rPr lang="en-US" sz="2600" b="1" dirty="0"/>
              <a:t>goal</a:t>
            </a:r>
            <a:r>
              <a:rPr lang="en-US" sz="2600" dirty="0"/>
              <a:t> </a:t>
            </a:r>
            <a:r>
              <a:rPr lang="en-US" sz="2600" dirty="0" smtClean="0"/>
              <a:t>or </a:t>
            </a:r>
            <a:r>
              <a:rPr lang="en-US" sz="2600" b="1" dirty="0"/>
              <a:t>goals</a:t>
            </a:r>
          </a:p>
          <a:p>
            <a:pPr lvl="2"/>
            <a:r>
              <a:rPr lang="en-US" sz="2600" dirty="0"/>
              <a:t>Set </a:t>
            </a:r>
            <a:r>
              <a:rPr lang="en-US" sz="2600" b="1" dirty="0" smtClean="0"/>
              <a:t>milestones/major objectives to achieve </a:t>
            </a:r>
            <a:r>
              <a:rPr lang="en-US" sz="2600" dirty="0" smtClean="0"/>
              <a:t>the goal</a:t>
            </a:r>
            <a:endParaRPr lang="en-US" sz="2600" dirty="0"/>
          </a:p>
          <a:p>
            <a:pPr lvl="2"/>
            <a:r>
              <a:rPr lang="en-US" sz="2600" dirty="0"/>
              <a:t>Develop an </a:t>
            </a:r>
            <a:r>
              <a:rPr lang="en-US" sz="2600" b="1" dirty="0"/>
              <a:t>action </a:t>
            </a:r>
            <a:r>
              <a:rPr lang="en-US" sz="2600" b="1" dirty="0" smtClean="0"/>
              <a:t>plan to achieve each objective</a:t>
            </a:r>
            <a:endParaRPr lang="en-US" sz="2600" b="1" dirty="0"/>
          </a:p>
          <a:p>
            <a:pPr lvl="1">
              <a:buFont typeface="Wingdings" panose="05000000000000000000" pitchFamily="2" charset="2"/>
              <a:buChar char="Ø"/>
            </a:pPr>
            <a:r>
              <a:rPr lang="en-US" sz="2600" b="1" dirty="0"/>
              <a:t>Identify </a:t>
            </a:r>
            <a:r>
              <a:rPr lang="en-US" sz="2600" b="1" dirty="0" smtClean="0"/>
              <a:t>and acquire </a:t>
            </a:r>
            <a:r>
              <a:rPr lang="en-US" sz="2600" b="1" i="1" dirty="0" smtClean="0"/>
              <a:t>RESOUCES</a:t>
            </a:r>
            <a:r>
              <a:rPr lang="en-US" sz="2600" b="1" dirty="0" smtClean="0"/>
              <a:t> needed</a:t>
            </a:r>
          </a:p>
          <a:p>
            <a:pPr lvl="2"/>
            <a:r>
              <a:rPr lang="en-US" sz="2600" dirty="0"/>
              <a:t>Line up </a:t>
            </a:r>
            <a:r>
              <a:rPr lang="en-US" sz="2600" b="1" dirty="0" smtClean="0"/>
              <a:t>advisors/teachers/trainers, </a:t>
            </a:r>
            <a:r>
              <a:rPr lang="en-US" sz="2600" b="1" dirty="0"/>
              <a:t>training buddies, supporters</a:t>
            </a:r>
          </a:p>
          <a:p>
            <a:pPr lvl="2"/>
            <a:r>
              <a:rPr lang="en-US" sz="2600" dirty="0"/>
              <a:t>Develop knowledge of </a:t>
            </a:r>
            <a:r>
              <a:rPr lang="en-US" sz="2600" b="1" dirty="0" smtClean="0"/>
              <a:t>theory and constructs </a:t>
            </a:r>
            <a:r>
              <a:rPr lang="en-US" sz="2600" dirty="0" smtClean="0"/>
              <a:t>that </a:t>
            </a:r>
            <a:r>
              <a:rPr lang="en-US" sz="2600" dirty="0"/>
              <a:t>support your goal and method</a:t>
            </a:r>
          </a:p>
          <a:p>
            <a:pPr lvl="2"/>
            <a:r>
              <a:rPr lang="en-US" sz="2600" dirty="0"/>
              <a:t>Develop </a:t>
            </a:r>
            <a:r>
              <a:rPr lang="en-US" sz="2600" b="1" dirty="0" smtClean="0"/>
              <a:t>muscles/skills</a:t>
            </a:r>
            <a:r>
              <a:rPr lang="en-US" sz="2600" dirty="0" smtClean="0"/>
              <a:t> </a:t>
            </a:r>
            <a:r>
              <a:rPr lang="en-US" sz="2600" dirty="0"/>
              <a:t>needed to achieve goals</a:t>
            </a:r>
          </a:p>
          <a:p>
            <a:pPr lvl="1">
              <a:buFont typeface="Wingdings" panose="05000000000000000000" pitchFamily="2" charset="2"/>
              <a:buChar char="Ø"/>
            </a:pPr>
            <a:r>
              <a:rPr lang="en-US" sz="2600" b="1" dirty="0" smtClean="0"/>
              <a:t>Begin </a:t>
            </a:r>
            <a:r>
              <a:rPr lang="en-US" sz="2600" b="1" dirty="0"/>
              <a:t>the </a:t>
            </a:r>
            <a:r>
              <a:rPr lang="en-US" sz="2600" b="1" dirty="0" smtClean="0"/>
              <a:t>work – </a:t>
            </a:r>
            <a:r>
              <a:rPr lang="en-US" sz="2600" b="1" i="1" dirty="0" smtClean="0"/>
              <a:t>Take ACTION </a:t>
            </a:r>
            <a:r>
              <a:rPr lang="en-US" sz="2600" b="1" dirty="0" smtClean="0"/>
              <a:t>to implement</a:t>
            </a:r>
          </a:p>
          <a:p>
            <a:pPr lvl="2"/>
            <a:r>
              <a:rPr lang="en-US" sz="2600" b="1" dirty="0" smtClean="0"/>
              <a:t>Check </a:t>
            </a:r>
            <a:r>
              <a:rPr lang="en-US" sz="2600" b="1" dirty="0"/>
              <a:t>progress</a:t>
            </a:r>
          </a:p>
          <a:p>
            <a:pPr lvl="2"/>
            <a:r>
              <a:rPr lang="en-US" sz="2800" dirty="0"/>
              <a:t>Evaluate progress </a:t>
            </a:r>
          </a:p>
          <a:p>
            <a:pPr lvl="1">
              <a:buFont typeface="Wingdings" panose="05000000000000000000" pitchFamily="2" charset="2"/>
              <a:buChar char="Ø"/>
            </a:pPr>
            <a:r>
              <a:rPr lang="en-US" sz="2600" b="1" dirty="0" smtClean="0"/>
              <a:t>Make CHANGES </a:t>
            </a:r>
            <a:r>
              <a:rPr lang="en-US" sz="2600" dirty="0" smtClean="0"/>
              <a:t>as needed</a:t>
            </a:r>
          </a:p>
          <a:p>
            <a:pPr lvl="2"/>
            <a:r>
              <a:rPr lang="en-US" sz="2600" dirty="0" smtClean="0"/>
              <a:t>Reset </a:t>
            </a:r>
            <a:r>
              <a:rPr lang="en-US" sz="2600" dirty="0"/>
              <a:t>goals </a:t>
            </a:r>
            <a:endParaRPr lang="en-US" sz="2600" dirty="0" smtClean="0"/>
          </a:p>
          <a:p>
            <a:pPr lvl="2"/>
            <a:r>
              <a:rPr lang="en-US" sz="2600" dirty="0" smtClean="0"/>
              <a:t>Change </a:t>
            </a:r>
            <a:r>
              <a:rPr lang="en-US" sz="2600" dirty="0"/>
              <a:t>milestones </a:t>
            </a:r>
            <a:endParaRPr lang="en-US" sz="2600" dirty="0" smtClean="0"/>
          </a:p>
          <a:p>
            <a:pPr lvl="2"/>
            <a:r>
              <a:rPr lang="en-US" sz="2600" dirty="0" smtClean="0"/>
              <a:t>Polish </a:t>
            </a:r>
            <a:r>
              <a:rPr lang="en-US" sz="2600" dirty="0"/>
              <a:t>and refine objectives based on progress review.  </a:t>
            </a:r>
            <a:endParaRPr lang="en-US" sz="2600" dirty="0" smtClean="0"/>
          </a:p>
          <a:p>
            <a:pPr lvl="2"/>
            <a:r>
              <a:rPr lang="en-US" sz="2600" dirty="0" smtClean="0"/>
              <a:t>Make </a:t>
            </a:r>
            <a:r>
              <a:rPr lang="en-US" sz="2600" dirty="0"/>
              <a:t>corrections</a:t>
            </a:r>
          </a:p>
          <a:p>
            <a:pPr lvl="2"/>
            <a:r>
              <a:rPr lang="en-US" sz="2600" dirty="0"/>
              <a:t>Revamp method </a:t>
            </a:r>
            <a:endParaRPr lang="en-US" sz="2600" dirty="0" smtClean="0"/>
          </a:p>
          <a:p>
            <a:pPr lvl="1">
              <a:buFont typeface="Wingdings" panose="05000000000000000000" pitchFamily="2" charset="2"/>
              <a:buChar char="Ø"/>
            </a:pPr>
            <a:r>
              <a:rPr lang="en-US" sz="2600" b="1" dirty="0" smtClean="0"/>
              <a:t>Notice </a:t>
            </a:r>
            <a:r>
              <a:rPr lang="en-US" sz="2600" b="1" dirty="0"/>
              <a:t>emergence </a:t>
            </a:r>
            <a:r>
              <a:rPr lang="en-US" sz="2600" dirty="0"/>
              <a:t>of associated interests or </a:t>
            </a:r>
            <a:r>
              <a:rPr lang="en-US" sz="2600" dirty="0" smtClean="0"/>
              <a:t>passions  </a:t>
            </a:r>
            <a:endParaRPr lang="en-US" sz="2600" dirty="0"/>
          </a:p>
          <a:p>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082274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2823"/>
          </a:xfrm>
        </p:spPr>
        <p:txBody>
          <a:bodyPr/>
          <a:lstStyle/>
          <a:p>
            <a:r>
              <a:rPr lang="en-US" dirty="0" smtClean="0"/>
              <a:t>Planning those “Important Projects”</a:t>
            </a:r>
            <a:endParaRPr lang="en-US" dirty="0"/>
          </a:p>
        </p:txBody>
      </p:sp>
      <p:sp>
        <p:nvSpPr>
          <p:cNvPr id="3" name="Content Placeholder 2"/>
          <p:cNvSpPr>
            <a:spLocks noGrp="1"/>
          </p:cNvSpPr>
          <p:nvPr>
            <p:ph idx="1"/>
          </p:nvPr>
        </p:nvSpPr>
        <p:spPr>
          <a:xfrm>
            <a:off x="2589212" y="1515533"/>
            <a:ext cx="8915400" cy="3818468"/>
          </a:xfrm>
        </p:spPr>
        <p:txBody>
          <a:bodyPr>
            <a:normAutofit lnSpcReduction="10000"/>
          </a:bodyPr>
          <a:lstStyle/>
          <a:p>
            <a:pPr marL="0" indent="0">
              <a:buNone/>
            </a:pPr>
            <a:r>
              <a:rPr lang="en-US" sz="2400" dirty="0" smtClean="0"/>
              <a:t>Write out a detailed New Self/New Life “Project Plan” …</a:t>
            </a:r>
          </a:p>
          <a:p>
            <a:r>
              <a:rPr lang="en-US" sz="2400" b="1" dirty="0" smtClean="0"/>
              <a:t>Vision </a:t>
            </a:r>
            <a:r>
              <a:rPr lang="en-US" sz="2400" dirty="0" smtClean="0"/>
              <a:t>(What do I imagine the finished project will be?)</a:t>
            </a:r>
            <a:endParaRPr lang="en-US" sz="2400" b="1" dirty="0"/>
          </a:p>
          <a:p>
            <a:r>
              <a:rPr lang="en-US" sz="2400" b="1" dirty="0" smtClean="0"/>
              <a:t>Mission </a:t>
            </a:r>
            <a:r>
              <a:rPr lang="en-US" sz="2400" dirty="0" smtClean="0"/>
              <a:t>(What is its intended purpose? Why?)</a:t>
            </a:r>
            <a:endParaRPr lang="en-US" sz="2400" b="1" dirty="0"/>
          </a:p>
          <a:p>
            <a:r>
              <a:rPr lang="en-US" sz="2400" b="1" dirty="0" smtClean="0"/>
              <a:t>Objectives </a:t>
            </a:r>
            <a:r>
              <a:rPr lang="en-US" sz="2400" dirty="0" smtClean="0"/>
              <a:t>(What are the key steps to get there?  </a:t>
            </a:r>
            <a:endParaRPr lang="en-US" sz="2400" b="1" dirty="0"/>
          </a:p>
          <a:p>
            <a:r>
              <a:rPr lang="en-US" sz="2400" b="1" dirty="0"/>
              <a:t>Action </a:t>
            </a:r>
            <a:r>
              <a:rPr lang="en-US" sz="2400" b="1" dirty="0" smtClean="0"/>
              <a:t>plan </a:t>
            </a:r>
            <a:r>
              <a:rPr lang="en-US" sz="2400" dirty="0" smtClean="0"/>
              <a:t>(What NEXT STEPS?  Today? Next week? Next Month? Next year? 3-5 years? Etc.)</a:t>
            </a:r>
            <a:endParaRPr lang="en-US" sz="2400" b="1" dirty="0"/>
          </a:p>
          <a:p>
            <a:r>
              <a:rPr lang="en-US" sz="2400" b="1" dirty="0" smtClean="0"/>
              <a:t>Monitoring </a:t>
            </a:r>
            <a:r>
              <a:rPr lang="en-US" sz="2400" dirty="0" smtClean="0"/>
              <a:t>(How am I going to check my progress? What will I be checking for?  How often?)</a:t>
            </a:r>
            <a:endParaRPr lang="en-US" sz="2400" b="1" dirty="0"/>
          </a:p>
          <a:p>
            <a:r>
              <a:rPr lang="en-US" sz="2400" b="1" dirty="0" smtClean="0"/>
              <a:t>Evaluation </a:t>
            </a:r>
            <a:r>
              <a:rPr lang="en-US" sz="2400" dirty="0" smtClean="0"/>
              <a:t>(“How will we know you did it, if you did it?”)</a:t>
            </a:r>
            <a:endParaRPr lang="en-US" sz="2400" b="1" dirty="0"/>
          </a:p>
          <a:p>
            <a:endParaRPr lang="en-US" sz="2400" dirty="0"/>
          </a:p>
          <a:p>
            <a:endParaRPr lang="en-US" sz="2400" dirty="0" smtClean="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Finding Our Way, a Workshop on Rediscovery (Oct 2016) -  Anne Drissel at George Mason University - Osher Lifelong Learning Institute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83938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1330</Words>
  <Application>Microsoft Office PowerPoint</Application>
  <PresentationFormat>Widescreen</PresentationFormat>
  <Paragraphs>176</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Wingdings</vt:lpstr>
      <vt:lpstr>Wingdings 3</vt:lpstr>
      <vt:lpstr>Wisp</vt:lpstr>
      <vt:lpstr>Finding Our Way:  a Workshop on  Self Re-Discovery</vt:lpstr>
      <vt:lpstr>Week 3 – Developing Order – Building Confidence</vt:lpstr>
      <vt:lpstr>Keeping an Eye on What’s Important</vt:lpstr>
      <vt:lpstr>Who is the new/ emerging “Brand You”? </vt:lpstr>
      <vt:lpstr>Trying on New Selves </vt:lpstr>
      <vt:lpstr>Creating Order Out of Too Much </vt:lpstr>
      <vt:lpstr>Basic Steps for Mastering Our “Too Busy” Life</vt:lpstr>
      <vt:lpstr>Living My Re-New(ed) Self</vt:lpstr>
      <vt:lpstr>Planning those “Important Projects”</vt:lpstr>
      <vt:lpstr>Writing My Way-Finding Project Plan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Weeks 3 and 4</dc:title>
  <dc:creator>Anne Drissel</dc:creator>
  <cp:lastModifiedBy>Anne Drissel</cp:lastModifiedBy>
  <cp:revision>17</cp:revision>
  <dcterms:created xsi:type="dcterms:W3CDTF">2016-10-17T00:26:36Z</dcterms:created>
  <dcterms:modified xsi:type="dcterms:W3CDTF">2016-10-27T15:26:55Z</dcterms:modified>
</cp:coreProperties>
</file>