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theme/themeOverride1.xml" ContentType="application/vnd.openxmlformats-officedocument.themeOverrid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07" r:id="rId3"/>
    <p:sldMasterId id="2147483717" r:id="rId4"/>
    <p:sldMasterId id="2147483727" r:id="rId5"/>
    <p:sldMasterId id="2147483737" r:id="rId6"/>
    <p:sldMasterId id="2147483747" r:id="rId7"/>
    <p:sldMasterId id="2147483757" r:id="rId8"/>
    <p:sldMasterId id="2147483767" r:id="rId9"/>
    <p:sldMasterId id="2147483807" r:id="rId10"/>
    <p:sldMasterId id="2147483822" r:id="rId11"/>
    <p:sldMasterId id="2147483840" r:id="rId12"/>
    <p:sldMasterId id="2147483852" r:id="rId13"/>
    <p:sldMasterId id="2147483862" r:id="rId14"/>
  </p:sldMasterIdLst>
  <p:notesMasterIdLst>
    <p:notesMasterId r:id="rId65"/>
  </p:notesMasterIdLst>
  <p:sldIdLst>
    <p:sldId id="257" r:id="rId15"/>
    <p:sldId id="258" r:id="rId16"/>
    <p:sldId id="259" r:id="rId17"/>
    <p:sldId id="260" r:id="rId18"/>
    <p:sldId id="265" r:id="rId19"/>
    <p:sldId id="266" r:id="rId20"/>
    <p:sldId id="264" r:id="rId21"/>
    <p:sldId id="267" r:id="rId22"/>
    <p:sldId id="269" r:id="rId23"/>
    <p:sldId id="268" r:id="rId24"/>
    <p:sldId id="270" r:id="rId25"/>
    <p:sldId id="271" r:id="rId26"/>
    <p:sldId id="273" r:id="rId27"/>
    <p:sldId id="274" r:id="rId28"/>
    <p:sldId id="276" r:id="rId29"/>
    <p:sldId id="277" r:id="rId30"/>
    <p:sldId id="275" r:id="rId31"/>
    <p:sldId id="278" r:id="rId32"/>
    <p:sldId id="279" r:id="rId33"/>
    <p:sldId id="280" r:id="rId34"/>
    <p:sldId id="281" r:id="rId35"/>
    <p:sldId id="282" r:id="rId36"/>
    <p:sldId id="283" r:id="rId37"/>
    <p:sldId id="284" r:id="rId38"/>
    <p:sldId id="285" r:id="rId39"/>
    <p:sldId id="288" r:id="rId40"/>
    <p:sldId id="289" r:id="rId41"/>
    <p:sldId id="290" r:id="rId42"/>
    <p:sldId id="291" r:id="rId43"/>
    <p:sldId id="292" r:id="rId44"/>
    <p:sldId id="293" r:id="rId45"/>
    <p:sldId id="294" r:id="rId46"/>
    <p:sldId id="295" r:id="rId47"/>
    <p:sldId id="313" r:id="rId48"/>
    <p:sldId id="314" r:id="rId49"/>
    <p:sldId id="305" r:id="rId50"/>
    <p:sldId id="306" r:id="rId51"/>
    <p:sldId id="307" r:id="rId52"/>
    <p:sldId id="308" r:id="rId53"/>
    <p:sldId id="309" r:id="rId54"/>
    <p:sldId id="310" r:id="rId55"/>
    <p:sldId id="311" r:id="rId56"/>
    <p:sldId id="317" r:id="rId57"/>
    <p:sldId id="318" r:id="rId58"/>
    <p:sldId id="316" r:id="rId59"/>
    <p:sldId id="315" r:id="rId60"/>
    <p:sldId id="261" r:id="rId61"/>
    <p:sldId id="296" r:id="rId62"/>
    <p:sldId id="297" r:id="rId63"/>
    <p:sldId id="31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6" autoAdjust="0"/>
    <p:restoredTop sz="86384" autoAdjust="0"/>
  </p:normalViewPr>
  <p:slideViewPr>
    <p:cSldViewPr snapToGrid="0">
      <p:cViewPr varScale="1">
        <p:scale>
          <a:sx n="75" d="100"/>
          <a:sy n="75" d="100"/>
        </p:scale>
        <p:origin x="77" y="192"/>
      </p:cViewPr>
      <p:guideLst/>
    </p:cSldViewPr>
  </p:slideViewPr>
  <p:outlineViewPr>
    <p:cViewPr>
      <p:scale>
        <a:sx n="33" d="100"/>
        <a:sy n="33" d="100"/>
      </p:scale>
      <p:origin x="0" y="-15859"/>
    </p:cViewPr>
  </p:outlineViewPr>
  <p:notesTextViewPr>
    <p:cViewPr>
      <p:scale>
        <a:sx n="1" d="1"/>
        <a:sy n="1" d="1"/>
      </p:scale>
      <p:origin x="0" y="0"/>
    </p:cViewPr>
  </p:notesTextViewPr>
  <p:sorterViewPr>
    <p:cViewPr varScale="1">
      <p:scale>
        <a:sx n="100" d="100"/>
        <a:sy n="100" d="100"/>
      </p:scale>
      <p:origin x="0" y="-132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2" Type="http://schemas.openxmlformats.org/officeDocument/2006/relationships/oleObject" Target="file:///\\Ro-dc-adhome\home\GVY1\Documents\Readmissions\Control%20chart%20May%202013%20v3.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prem/FPL</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922EAB9-63B6-49C6-AE9F-14A05D29C820}" type="VALUE">
                      <a:rPr lang="en-US" sz="2800"/>
                      <a:pPr>
                        <a:defRPr sz="1197"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09-4105-9E02-FFDB12202886}"/>
                </c:ext>
                <c:ext xmlns:c15="http://schemas.microsoft.com/office/drawing/2012/chart" uri="{CE6537A1-D6FC-4f65-9D91-7224C49458BB}">
                  <c15:spPr xmlns:c15="http://schemas.microsoft.com/office/drawing/2012/chart">
                    <a:prstGeom prst="rect">
                      <a:avLst/>
                    </a:prstGeom>
                  </c15:spPr>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2014</c:v>
                </c:pt>
              </c:numCache>
            </c:numRef>
          </c:cat>
          <c:val>
            <c:numRef>
              <c:f>Sheet1!$B$2</c:f>
              <c:numCache>
                <c:formatCode>0.0%</c:formatCode>
                <c:ptCount val="1"/>
                <c:pt idx="0">
                  <c:v>0.69799999999999995</c:v>
                </c:pt>
              </c:numCache>
            </c:numRef>
          </c:val>
          <c:extLst xmlns:c16r2="http://schemas.microsoft.com/office/drawing/2015/06/chart">
            <c:ext xmlns:c16="http://schemas.microsoft.com/office/drawing/2014/chart" uri="{C3380CC4-5D6E-409C-BE32-E72D297353CC}">
              <c16:uniqueId val="{00000000-CE09-4105-9E02-FFDB12202886}"/>
            </c:ext>
          </c:extLst>
        </c:ser>
        <c:ser>
          <c:idx val="1"/>
          <c:order val="1"/>
          <c:tx>
            <c:strRef>
              <c:f>Sheet1!$C$1</c:f>
              <c:strCache>
                <c:ptCount val="1"/>
                <c:pt idx="0">
                  <c:v>prem/median</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85C28886-33BA-4F73-9C06-2C26D63C3FDC}" type="VALUE">
                      <a:rPr lang="en-US" sz="2800"/>
                      <a:pPr>
                        <a:defRPr sz="1197"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E09-4105-9E02-FFDB12202886}"/>
                </c:ext>
                <c:ext xmlns:c15="http://schemas.microsoft.com/office/drawing/2012/chart" uri="{CE6537A1-D6FC-4f65-9D91-7224C49458BB}">
                  <c15:spPr xmlns:c15="http://schemas.microsoft.com/office/drawing/2012/chart">
                    <a:prstGeom prst="rect">
                      <a:avLst/>
                    </a:prstGeom>
                  </c15:spPr>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2014</c:v>
                </c:pt>
              </c:numCache>
            </c:numRef>
          </c:cat>
          <c:val>
            <c:numRef>
              <c:f>Sheet1!$C$2</c:f>
              <c:numCache>
                <c:formatCode>0.0%</c:formatCode>
                <c:ptCount val="1"/>
                <c:pt idx="0">
                  <c:v>0.32200000000000001</c:v>
                </c:pt>
              </c:numCache>
            </c:numRef>
          </c:val>
          <c:extLst xmlns:c16r2="http://schemas.microsoft.com/office/drawing/2015/06/chart">
            <c:ext xmlns:c16="http://schemas.microsoft.com/office/drawing/2014/chart" uri="{C3380CC4-5D6E-409C-BE32-E72D297353CC}">
              <c16:uniqueId val="{00000001-CE09-4105-9E02-FFDB12202886}"/>
            </c:ext>
          </c:extLst>
        </c:ser>
        <c:dLbls>
          <c:showLegendKey val="0"/>
          <c:showVal val="0"/>
          <c:showCatName val="0"/>
          <c:showSerName val="0"/>
          <c:showPercent val="0"/>
          <c:showBubbleSize val="0"/>
        </c:dLbls>
        <c:gapWidth val="219"/>
        <c:overlap val="-27"/>
        <c:axId val="144427416"/>
        <c:axId val="190829944"/>
      </c:barChart>
      <c:catAx>
        <c:axId val="14442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829944"/>
        <c:crosses val="autoZero"/>
        <c:auto val="1"/>
        <c:lblAlgn val="ctr"/>
        <c:lblOffset val="100"/>
        <c:noMultiLvlLbl val="0"/>
      </c:catAx>
      <c:valAx>
        <c:axId val="190829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27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2016</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2014</c:v>
                </c:pt>
              </c:strCache>
            </c:strRef>
          </c:tx>
          <c:invertIfNegative val="0"/>
          <c:dPt>
            <c:idx val="0"/>
            <c:invertIfNegative val="0"/>
            <c:bubble3D val="0"/>
            <c:spPr>
              <a:solidFill>
                <a:srgbClr val="00B0F0"/>
              </a:solidFill>
            </c:spPr>
            <c:extLst xmlns:c16r2="http://schemas.microsoft.com/office/drawing/2015/06/chart">
              <c:ext xmlns:c16="http://schemas.microsoft.com/office/drawing/2014/chart" uri="{C3380CC4-5D6E-409C-BE32-E72D297353CC}">
                <c16:uniqueId val="{00000001-F055-454E-998C-154F47401B6A}"/>
              </c:ext>
            </c:extLst>
          </c:dPt>
          <c:dLbls>
            <c:dLbl>
              <c:idx val="0"/>
              <c:tx>
                <c:rich>
                  <a:bodyPr/>
                  <a:lstStyle/>
                  <a:p>
                    <a:r>
                      <a:rPr lang="en-US"/>
                      <a:t>12.7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055-454E-998C-154F47401B6A}"/>
                </c:ext>
                <c:ext xmlns:c15="http://schemas.microsoft.com/office/drawing/2012/chart" uri="{CE6537A1-D6FC-4f65-9D91-7224C49458BB}"/>
              </c:extLst>
            </c:dLbl>
            <c:dLbl>
              <c:idx val="1"/>
              <c:tx>
                <c:rich>
                  <a:bodyPr/>
                  <a:lstStyle/>
                  <a:p>
                    <a:r>
                      <a:rPr lang="en-US"/>
                      <a:t>10.5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055-454E-998C-154F47401B6A}"/>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Marketplace</c:v>
                </c:pt>
                <c:pt idx="1">
                  <c:v>Medicaid</c:v>
                </c:pt>
              </c:strCache>
            </c:strRef>
          </c:cat>
          <c:val>
            <c:numRef>
              <c:f>Sheet1!$B$2:$B$3</c:f>
              <c:numCache>
                <c:formatCode>General</c:formatCode>
                <c:ptCount val="2"/>
                <c:pt idx="0">
                  <c:v>12.7</c:v>
                </c:pt>
                <c:pt idx="1">
                  <c:v>10.5</c:v>
                </c:pt>
              </c:numCache>
            </c:numRef>
          </c:val>
          <c:extLst xmlns:c16r2="http://schemas.microsoft.com/office/drawing/2015/06/chart">
            <c:ext xmlns:c16="http://schemas.microsoft.com/office/drawing/2014/chart" uri="{C3380CC4-5D6E-409C-BE32-E72D297353CC}">
              <c16:uniqueId val="{00000000-F055-454E-998C-154F47401B6A}"/>
            </c:ext>
          </c:extLst>
        </c:ser>
        <c:dLbls>
          <c:showLegendKey val="0"/>
          <c:showVal val="0"/>
          <c:showCatName val="0"/>
          <c:showSerName val="0"/>
          <c:showPercent val="0"/>
          <c:showBubbleSize val="0"/>
        </c:dLbls>
        <c:gapWidth val="150"/>
        <c:shape val="box"/>
        <c:axId val="192847064"/>
        <c:axId val="192847456"/>
        <c:axId val="0"/>
      </c:bar3DChart>
      <c:catAx>
        <c:axId val="192847064"/>
        <c:scaling>
          <c:orientation val="minMax"/>
        </c:scaling>
        <c:delete val="0"/>
        <c:axPos val="b"/>
        <c:numFmt formatCode="General" sourceLinked="0"/>
        <c:majorTickMark val="out"/>
        <c:minorTickMark val="none"/>
        <c:tickLblPos val="nextTo"/>
        <c:crossAx val="192847456"/>
        <c:crosses val="autoZero"/>
        <c:auto val="1"/>
        <c:lblAlgn val="ctr"/>
        <c:lblOffset val="100"/>
        <c:noMultiLvlLbl val="0"/>
      </c:catAx>
      <c:valAx>
        <c:axId val="192847456"/>
        <c:scaling>
          <c:orientation val="minMax"/>
          <c:max val="10"/>
          <c:min val="0"/>
        </c:scaling>
        <c:delete val="0"/>
        <c:axPos val="l"/>
        <c:majorGridlines/>
        <c:numFmt formatCode="General" sourceLinked="1"/>
        <c:majorTickMark val="out"/>
        <c:minorTickMark val="none"/>
        <c:tickLblPos val="nextTo"/>
        <c:crossAx val="192847064"/>
        <c:crosses val="autoZero"/>
        <c:crossBetween val="between"/>
        <c:majorUnit val="2"/>
        <c:minorUnit val="4.000000000000001E-3"/>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Sheet1!$C$1</c:f>
              <c:strCache>
                <c:ptCount val="1"/>
                <c:pt idx="0">
                  <c:v>NHE/GDP</c:v>
                </c:pt>
              </c:strCache>
            </c:strRef>
          </c:tx>
          <c:spPr>
            <a:solidFill>
              <a:schemeClr val="accent2"/>
            </a:solidFill>
            <a:ln>
              <a:noFill/>
            </a:ln>
            <a:effectLst/>
          </c:spPr>
          <c:invertIfNegative val="0"/>
          <c:cat>
            <c:numRef>
              <c:f>Sheet1!$A$2:$A$20</c:f>
              <c:numCache>
                <c:formatCode>General</c:formatCode>
                <c:ptCount val="19"/>
                <c:pt idx="0">
                  <c:v>1960</c:v>
                </c:pt>
                <c:pt idx="1">
                  <c:v>1970</c:v>
                </c:pt>
                <c:pt idx="2">
                  <c:v>1980</c:v>
                </c:pt>
                <c:pt idx="3">
                  <c:v>1990</c:v>
                </c:pt>
                <c:pt idx="4">
                  <c:v>2000</c:v>
                </c:pt>
                <c:pt idx="5">
                  <c:v>2001</c:v>
                </c:pt>
                <c:pt idx="6">
                  <c:v>2002</c:v>
                </c:pt>
                <c:pt idx="7">
                  <c:v>2003</c:v>
                </c:pt>
                <c:pt idx="8">
                  <c:v>2004</c:v>
                </c:pt>
                <c:pt idx="9">
                  <c:v>2004</c:v>
                </c:pt>
                <c:pt idx="10">
                  <c:v>2006</c:v>
                </c:pt>
                <c:pt idx="11">
                  <c:v>2007</c:v>
                </c:pt>
                <c:pt idx="12">
                  <c:v>2008</c:v>
                </c:pt>
                <c:pt idx="13">
                  <c:v>2009</c:v>
                </c:pt>
                <c:pt idx="14">
                  <c:v>2010</c:v>
                </c:pt>
                <c:pt idx="15">
                  <c:v>2011</c:v>
                </c:pt>
                <c:pt idx="16">
                  <c:v>2012</c:v>
                </c:pt>
                <c:pt idx="17">
                  <c:v>2013</c:v>
                </c:pt>
                <c:pt idx="18">
                  <c:v>2014</c:v>
                </c:pt>
              </c:numCache>
            </c:numRef>
          </c:cat>
          <c:val>
            <c:numRef>
              <c:f>Sheet1!$C$2:$C$20</c:f>
              <c:numCache>
                <c:formatCode>General</c:formatCode>
                <c:ptCount val="19"/>
                <c:pt idx="0">
                  <c:v>5</c:v>
                </c:pt>
                <c:pt idx="1">
                  <c:v>7</c:v>
                </c:pt>
                <c:pt idx="2">
                  <c:v>8.9</c:v>
                </c:pt>
                <c:pt idx="3">
                  <c:v>12.1</c:v>
                </c:pt>
                <c:pt idx="4">
                  <c:v>13.4</c:v>
                </c:pt>
                <c:pt idx="5">
                  <c:v>14.1</c:v>
                </c:pt>
                <c:pt idx="6">
                  <c:v>14.9</c:v>
                </c:pt>
                <c:pt idx="7">
                  <c:v>15.4</c:v>
                </c:pt>
                <c:pt idx="8">
                  <c:v>15.4</c:v>
                </c:pt>
                <c:pt idx="9">
                  <c:v>15.5</c:v>
                </c:pt>
                <c:pt idx="10">
                  <c:v>15.6</c:v>
                </c:pt>
                <c:pt idx="11">
                  <c:v>15.9</c:v>
                </c:pt>
                <c:pt idx="12">
                  <c:v>16.399999999999999</c:v>
                </c:pt>
                <c:pt idx="13">
                  <c:v>17.399999999999999</c:v>
                </c:pt>
                <c:pt idx="14">
                  <c:v>17.399999999999999</c:v>
                </c:pt>
                <c:pt idx="15">
                  <c:v>17.399999999999999</c:v>
                </c:pt>
                <c:pt idx="16">
                  <c:v>17.399999999999999</c:v>
                </c:pt>
                <c:pt idx="17">
                  <c:v>17.399999999999999</c:v>
                </c:pt>
                <c:pt idx="18">
                  <c:v>17.5</c:v>
                </c:pt>
              </c:numCache>
            </c:numRef>
          </c:val>
          <c:extLst xmlns:c16r2="http://schemas.microsoft.com/office/drawing/2015/06/chart">
            <c:ext xmlns:c16="http://schemas.microsoft.com/office/drawing/2014/chart" uri="{C3380CC4-5D6E-409C-BE32-E72D297353CC}">
              <c16:uniqueId val="{00000000-E61F-464C-B1E7-B90D3D1647B0}"/>
            </c:ext>
          </c:extLst>
        </c:ser>
        <c:dLbls>
          <c:showLegendKey val="0"/>
          <c:showVal val="0"/>
          <c:showCatName val="0"/>
          <c:showSerName val="0"/>
          <c:showPercent val="0"/>
          <c:showBubbleSize val="0"/>
        </c:dLbls>
        <c:gapWidth val="150"/>
        <c:axId val="192848240"/>
        <c:axId val="192848632"/>
      </c:barChart>
      <c:lineChart>
        <c:grouping val="standard"/>
        <c:varyColors val="0"/>
        <c:ser>
          <c:idx val="0"/>
          <c:order val="0"/>
          <c:tx>
            <c:strRef>
              <c:f>Sheet1!$B$1</c:f>
              <c:strCache>
                <c:ptCount val="1"/>
                <c:pt idx="0">
                  <c:v>NHE g  pc</c:v>
                </c:pt>
              </c:strCache>
            </c:strRef>
          </c:tx>
          <c:spPr>
            <a:ln w="76200" cap="rnd">
              <a:solidFill>
                <a:schemeClr val="accent1"/>
              </a:solidFill>
              <a:round/>
            </a:ln>
            <a:effectLst/>
          </c:spPr>
          <c:marker>
            <c:symbol val="none"/>
          </c:marker>
          <c:cat>
            <c:numRef>
              <c:f>Sheet1!$A$2:$A$20</c:f>
              <c:numCache>
                <c:formatCode>General</c:formatCode>
                <c:ptCount val="19"/>
                <c:pt idx="0">
                  <c:v>1960</c:v>
                </c:pt>
                <c:pt idx="1">
                  <c:v>1970</c:v>
                </c:pt>
                <c:pt idx="2">
                  <c:v>1980</c:v>
                </c:pt>
                <c:pt idx="3">
                  <c:v>1990</c:v>
                </c:pt>
                <c:pt idx="4">
                  <c:v>2000</c:v>
                </c:pt>
                <c:pt idx="5">
                  <c:v>2001</c:v>
                </c:pt>
                <c:pt idx="6">
                  <c:v>2002</c:v>
                </c:pt>
                <c:pt idx="7">
                  <c:v>2003</c:v>
                </c:pt>
                <c:pt idx="8">
                  <c:v>2004</c:v>
                </c:pt>
                <c:pt idx="9">
                  <c:v>2004</c:v>
                </c:pt>
                <c:pt idx="10">
                  <c:v>2006</c:v>
                </c:pt>
                <c:pt idx="11">
                  <c:v>2007</c:v>
                </c:pt>
                <c:pt idx="12">
                  <c:v>2008</c:v>
                </c:pt>
                <c:pt idx="13">
                  <c:v>2009</c:v>
                </c:pt>
                <c:pt idx="14">
                  <c:v>2010</c:v>
                </c:pt>
                <c:pt idx="15">
                  <c:v>2011</c:v>
                </c:pt>
                <c:pt idx="16">
                  <c:v>2012</c:v>
                </c:pt>
                <c:pt idx="17">
                  <c:v>2013</c:v>
                </c:pt>
                <c:pt idx="18">
                  <c:v>2014</c:v>
                </c:pt>
              </c:numCache>
            </c:numRef>
          </c:cat>
          <c:val>
            <c:numRef>
              <c:f>Sheet1!$B$2:$B$20</c:f>
              <c:numCache>
                <c:formatCode>General</c:formatCode>
                <c:ptCount val="19"/>
                <c:pt idx="1">
                  <c:v>10.6</c:v>
                </c:pt>
                <c:pt idx="2">
                  <c:v>13.1</c:v>
                </c:pt>
                <c:pt idx="3">
                  <c:v>11</c:v>
                </c:pt>
                <c:pt idx="4">
                  <c:v>6.6</c:v>
                </c:pt>
                <c:pt idx="5">
                  <c:v>8.5</c:v>
                </c:pt>
                <c:pt idx="6">
                  <c:v>9.6</c:v>
                </c:pt>
                <c:pt idx="7">
                  <c:v>8.6</c:v>
                </c:pt>
                <c:pt idx="8">
                  <c:v>7.2</c:v>
                </c:pt>
                <c:pt idx="9">
                  <c:v>6.8</c:v>
                </c:pt>
                <c:pt idx="10">
                  <c:v>6.5</c:v>
                </c:pt>
                <c:pt idx="11">
                  <c:v>6.3</c:v>
                </c:pt>
                <c:pt idx="12">
                  <c:v>4.8</c:v>
                </c:pt>
                <c:pt idx="13">
                  <c:v>3.8</c:v>
                </c:pt>
                <c:pt idx="14">
                  <c:v>3.9</c:v>
                </c:pt>
                <c:pt idx="15">
                  <c:v>3.9</c:v>
                </c:pt>
                <c:pt idx="16">
                  <c:v>4.0999999999999996</c:v>
                </c:pt>
                <c:pt idx="17">
                  <c:v>3.6</c:v>
                </c:pt>
                <c:pt idx="18">
                  <c:v>5.3</c:v>
                </c:pt>
              </c:numCache>
            </c:numRef>
          </c:val>
          <c:smooth val="0"/>
          <c:extLst xmlns:c16r2="http://schemas.microsoft.com/office/drawing/2015/06/chart">
            <c:ext xmlns:c16="http://schemas.microsoft.com/office/drawing/2014/chart" uri="{C3380CC4-5D6E-409C-BE32-E72D297353CC}">
              <c16:uniqueId val="{00000001-E61F-464C-B1E7-B90D3D1647B0}"/>
            </c:ext>
          </c:extLst>
        </c:ser>
        <c:dLbls>
          <c:showLegendKey val="0"/>
          <c:showVal val="0"/>
          <c:showCatName val="0"/>
          <c:showSerName val="0"/>
          <c:showPercent val="0"/>
          <c:showBubbleSize val="0"/>
        </c:dLbls>
        <c:marker val="1"/>
        <c:smooth val="0"/>
        <c:axId val="192848240"/>
        <c:axId val="192848632"/>
      </c:lineChart>
      <c:catAx>
        <c:axId val="19284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48632"/>
        <c:crosses val="autoZero"/>
        <c:auto val="1"/>
        <c:lblAlgn val="ctr"/>
        <c:lblOffset val="100"/>
        <c:noMultiLvlLbl val="0"/>
      </c:catAx>
      <c:valAx>
        <c:axId val="192848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4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92575928009001"/>
          <c:y val="4.0163239502202998E-2"/>
          <c:w val="0.84950931133608298"/>
          <c:h val="0.81492045921643297"/>
        </c:manualLayout>
      </c:layout>
      <c:lineChart>
        <c:grouping val="standard"/>
        <c:varyColors val="0"/>
        <c:ser>
          <c:idx val="1"/>
          <c:order val="0"/>
          <c:tx>
            <c:v>Rate</c:v>
          </c:tx>
          <c:marker>
            <c:symbol val="circle"/>
            <c:size val="7"/>
            <c:spPr>
              <a:solidFill>
                <a:srgbClr val="AA3607"/>
              </a:solidFill>
            </c:spPr>
          </c:marker>
          <c:cat>
            <c:numRef>
              <c:f>'P Chart (4)'!$A$4:$A$44</c:f>
              <c:numCache>
                <c:formatCode>mmm\-yy</c:formatCode>
                <c:ptCount val="41"/>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numCache>
            </c:numRef>
          </c:cat>
          <c:val>
            <c:numRef>
              <c:f>'P Chart (4)'!$D$4:$D$44</c:f>
              <c:numCache>
                <c:formatCode>0.0</c:formatCode>
                <c:ptCount val="41"/>
                <c:pt idx="0">
                  <c:v>18.953520583586329</c:v>
                </c:pt>
                <c:pt idx="1">
                  <c:v>19.251300865617299</c:v>
                </c:pt>
                <c:pt idx="2">
                  <c:v>18.992931151350831</c:v>
                </c:pt>
                <c:pt idx="3">
                  <c:v>19.072927469041669</c:v>
                </c:pt>
                <c:pt idx="4">
                  <c:v>18.94448444788069</c:v>
                </c:pt>
                <c:pt idx="5">
                  <c:v>19.125898897895159</c:v>
                </c:pt>
                <c:pt idx="6">
                  <c:v>19.192279681970721</c:v>
                </c:pt>
                <c:pt idx="7">
                  <c:v>19.140419917550432</c:v>
                </c:pt>
                <c:pt idx="8">
                  <c:v>19.102935985918499</c:v>
                </c:pt>
                <c:pt idx="9">
                  <c:v>18.826843523683831</c:v>
                </c:pt>
                <c:pt idx="10">
                  <c:v>18.893926393172691</c:v>
                </c:pt>
                <c:pt idx="11">
                  <c:v>19.328490273411919</c:v>
                </c:pt>
                <c:pt idx="12">
                  <c:v>19.03943947510168</c:v>
                </c:pt>
                <c:pt idx="13">
                  <c:v>19.1985799937972</c:v>
                </c:pt>
                <c:pt idx="14">
                  <c:v>19.086562528733261</c:v>
                </c:pt>
                <c:pt idx="15">
                  <c:v>18.97695461676723</c:v>
                </c:pt>
                <c:pt idx="16">
                  <c:v>18.995591904934621</c:v>
                </c:pt>
                <c:pt idx="17">
                  <c:v>18.77971070552428</c:v>
                </c:pt>
                <c:pt idx="18">
                  <c:v>19.0807842991927</c:v>
                </c:pt>
                <c:pt idx="19">
                  <c:v>18.97142960684566</c:v>
                </c:pt>
                <c:pt idx="20">
                  <c:v>18.957922533181119</c:v>
                </c:pt>
                <c:pt idx="21">
                  <c:v>18.645128690696211</c:v>
                </c:pt>
                <c:pt idx="22">
                  <c:v>18.803350814248809</c:v>
                </c:pt>
                <c:pt idx="23">
                  <c:v>19.124610477118779</c:v>
                </c:pt>
                <c:pt idx="24">
                  <c:v>18.690627504150701</c:v>
                </c:pt>
                <c:pt idx="25">
                  <c:v>18.774676495424149</c:v>
                </c:pt>
                <c:pt idx="26">
                  <c:v>18.428913067578911</c:v>
                </c:pt>
                <c:pt idx="27">
                  <c:v>18.50402914537408</c:v>
                </c:pt>
                <c:pt idx="28">
                  <c:v>18.520203519712449</c:v>
                </c:pt>
                <c:pt idx="29">
                  <c:v>18.439512195697329</c:v>
                </c:pt>
                <c:pt idx="30">
                  <c:v>18.544408680204011</c:v>
                </c:pt>
                <c:pt idx="31">
                  <c:v>18.427105500140531</c:v>
                </c:pt>
                <c:pt idx="32">
                  <c:v>18.17879997778422</c:v>
                </c:pt>
                <c:pt idx="33">
                  <c:v>18.05354733263297</c:v>
                </c:pt>
                <c:pt idx="34">
                  <c:v>18.295639565976941</c:v>
                </c:pt>
                <c:pt idx="35">
                  <c:v>18.72212401141562</c:v>
                </c:pt>
                <c:pt idx="36">
                  <c:v>18.01220480895325</c:v>
                </c:pt>
                <c:pt idx="37">
                  <c:v>18.10093139343763</c:v>
                </c:pt>
                <c:pt idx="38">
                  <c:v>17.968343948111009</c:v>
                </c:pt>
                <c:pt idx="39">
                  <c:v>17.753299372278821</c:v>
                </c:pt>
                <c:pt idx="40">
                  <c:v>17.649201506216361</c:v>
                </c:pt>
              </c:numCache>
            </c:numRef>
          </c:val>
          <c:smooth val="0"/>
          <c:extLst xmlns:c16r2="http://schemas.microsoft.com/office/drawing/2015/06/chart">
            <c:ext xmlns:c16="http://schemas.microsoft.com/office/drawing/2014/chart" uri="{C3380CC4-5D6E-409C-BE32-E72D297353CC}">
              <c16:uniqueId val="{00000000-B35F-456B-83B5-7D694F3A2D47}"/>
            </c:ext>
          </c:extLst>
        </c:ser>
        <c:dLbls>
          <c:showLegendKey val="0"/>
          <c:showVal val="0"/>
          <c:showCatName val="0"/>
          <c:showSerName val="0"/>
          <c:showPercent val="0"/>
          <c:showBubbleSize val="0"/>
        </c:dLbls>
        <c:marker val="1"/>
        <c:smooth val="0"/>
        <c:axId val="194085568"/>
        <c:axId val="194085960"/>
      </c:lineChart>
      <c:dateAx>
        <c:axId val="194085568"/>
        <c:scaling>
          <c:orientation val="minMax"/>
        </c:scaling>
        <c:delete val="0"/>
        <c:axPos val="b"/>
        <c:majorGridlines>
          <c:spPr>
            <a:ln w="12700">
              <a:solidFill>
                <a:schemeClr val="bg1">
                  <a:lumMod val="65000"/>
                </a:schemeClr>
              </a:solidFill>
              <a:prstDash val="dash"/>
            </a:ln>
          </c:spPr>
        </c:majorGridlines>
        <c:numFmt formatCode="mmm\-yy" sourceLinked="1"/>
        <c:majorTickMark val="out"/>
        <c:minorTickMark val="none"/>
        <c:tickLblPos val="nextTo"/>
        <c:txPr>
          <a:bodyPr/>
          <a:lstStyle/>
          <a:p>
            <a:pPr>
              <a:defRPr sz="1600" b="1">
                <a:latin typeface="Cabin" panose="020B0803050202020004" pitchFamily="34" charset="0"/>
              </a:defRPr>
            </a:pPr>
            <a:endParaRPr lang="en-US"/>
          </a:p>
        </c:txPr>
        <c:crossAx val="194085960"/>
        <c:crosses val="autoZero"/>
        <c:auto val="1"/>
        <c:lblOffset val="100"/>
        <c:baseTimeUnit val="months"/>
        <c:majorUnit val="12"/>
        <c:majorTimeUnit val="months"/>
        <c:minorUnit val="1"/>
        <c:minorTimeUnit val="months"/>
      </c:dateAx>
      <c:valAx>
        <c:axId val="194085960"/>
        <c:scaling>
          <c:orientation val="minMax"/>
          <c:min val="17"/>
        </c:scaling>
        <c:delete val="0"/>
        <c:axPos val="l"/>
        <c:numFmt formatCode="0.0" sourceLinked="0"/>
        <c:majorTickMark val="out"/>
        <c:minorTickMark val="none"/>
        <c:tickLblPos val="nextTo"/>
        <c:spPr>
          <a:ln>
            <a:noFill/>
          </a:ln>
        </c:spPr>
        <c:txPr>
          <a:bodyPr/>
          <a:lstStyle/>
          <a:p>
            <a:pPr>
              <a:defRPr sz="1600" b="1">
                <a:latin typeface="Cabin" panose="020B0803050202020004" pitchFamily="34" charset="0"/>
              </a:defRPr>
            </a:pPr>
            <a:endParaRPr lang="en-US"/>
          </a:p>
        </c:txPr>
        <c:crossAx val="194085568"/>
        <c:crosses val="autoZero"/>
        <c:crossBetween val="between"/>
      </c:valAx>
      <c:spPr>
        <a:noFill/>
        <a:ln w="25400">
          <a:noFill/>
        </a:ln>
      </c:spPr>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87902247513"/>
          <c:y val="0.20197474906689"/>
          <c:w val="0.88094852114073996"/>
          <c:h val="0.611464565845109"/>
        </c:manualLayout>
      </c:layout>
      <c:barChart>
        <c:barDir val="col"/>
        <c:grouping val="clustered"/>
        <c:varyColors val="0"/>
        <c:ser>
          <c:idx val="0"/>
          <c:order val="0"/>
          <c:tx>
            <c:strRef>
              <c:f>Sheet1!$B$1</c:f>
              <c:strCache>
                <c:ptCount val="1"/>
                <c:pt idx="0">
                  <c:v>Column1</c:v>
                </c:pt>
              </c:strCache>
            </c:strRef>
          </c:tx>
          <c:spPr>
            <a:solidFill>
              <a:schemeClr val="tx2"/>
            </a:solidFill>
          </c:spPr>
          <c:invertIfNegative val="0"/>
          <c:dLbls>
            <c:numFmt formatCode="0%" sourceLinked="0"/>
            <c:spPr>
              <a:noFill/>
              <a:ln>
                <a:noFill/>
              </a:ln>
              <a:effectLst/>
            </c:spPr>
            <c:txPr>
              <a:bodyPr/>
              <a:lstStyle/>
              <a:p>
                <a:pPr>
                  <a:defRPr sz="1600" b="1">
                    <a:latin typeface="Cabin" panose="020B08030502020200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Adverse Drug Events</c:v>
                </c:pt>
                <c:pt idx="1">
                  <c:v>Catheter-Associated UTIs</c:v>
                </c:pt>
                <c:pt idx="2">
                  <c:v>Central Line-Associated Bloodstream Infections</c:v>
                </c:pt>
                <c:pt idx="3">
                  <c:v>Falls</c:v>
                </c:pt>
                <c:pt idx="4">
                  <c:v>Pressure Ulcers</c:v>
                </c:pt>
                <c:pt idx="5">
                  <c:v>Surgical Site Infections</c:v>
                </c:pt>
                <c:pt idx="6">
                  <c:v>Ventilator-Associated Pneumonias</c:v>
                </c:pt>
                <c:pt idx="7">
                  <c:v>Venous Thromboembolisms</c:v>
                </c:pt>
                <c:pt idx="8">
                  <c:v>Total</c:v>
                </c:pt>
              </c:strCache>
            </c:strRef>
          </c:cat>
          <c:val>
            <c:numRef>
              <c:f>Sheet1!$B$2:$B$10</c:f>
              <c:numCache>
                <c:formatCode>0</c:formatCode>
                <c:ptCount val="9"/>
                <c:pt idx="0">
                  <c:v>-0.19</c:v>
                </c:pt>
                <c:pt idx="1">
                  <c:v>-0.28000000000000003</c:v>
                </c:pt>
                <c:pt idx="2">
                  <c:v>-0.49</c:v>
                </c:pt>
                <c:pt idx="3">
                  <c:v>-0.08</c:v>
                </c:pt>
                <c:pt idx="4">
                  <c:v>-0.2</c:v>
                </c:pt>
                <c:pt idx="5">
                  <c:v>-0.19</c:v>
                </c:pt>
                <c:pt idx="6">
                  <c:v>-0.03</c:v>
                </c:pt>
                <c:pt idx="7">
                  <c:v>-0.18</c:v>
                </c:pt>
                <c:pt idx="8">
                  <c:v>-0.17</c:v>
                </c:pt>
              </c:numCache>
            </c:numRef>
          </c:val>
          <c:extLst xmlns:c16r2="http://schemas.microsoft.com/office/drawing/2015/06/chart">
            <c:ext xmlns:c16="http://schemas.microsoft.com/office/drawing/2014/chart" uri="{C3380CC4-5D6E-409C-BE32-E72D297353CC}">
              <c16:uniqueId val="{00000000-BB43-4E9E-878A-4072034715C4}"/>
            </c:ext>
          </c:extLst>
        </c:ser>
        <c:dLbls>
          <c:dLblPos val="outEnd"/>
          <c:showLegendKey val="0"/>
          <c:showVal val="1"/>
          <c:showCatName val="0"/>
          <c:showSerName val="0"/>
          <c:showPercent val="0"/>
          <c:showBubbleSize val="0"/>
        </c:dLbls>
        <c:gapWidth val="150"/>
        <c:axId val="194086744"/>
        <c:axId val="194087136"/>
      </c:barChart>
      <c:catAx>
        <c:axId val="194086744"/>
        <c:scaling>
          <c:orientation val="minMax"/>
        </c:scaling>
        <c:delete val="0"/>
        <c:axPos val="b"/>
        <c:numFmt formatCode="General" sourceLinked="0"/>
        <c:majorTickMark val="out"/>
        <c:minorTickMark val="none"/>
        <c:tickLblPos val="high"/>
        <c:txPr>
          <a:bodyPr/>
          <a:lstStyle/>
          <a:p>
            <a:pPr>
              <a:defRPr sz="1200" b="1">
                <a:latin typeface="Cabin" panose="020B0803050202020004" pitchFamily="34" charset="0"/>
              </a:defRPr>
            </a:pPr>
            <a:endParaRPr lang="en-US"/>
          </a:p>
        </c:txPr>
        <c:crossAx val="194087136"/>
        <c:crosses val="autoZero"/>
        <c:auto val="1"/>
        <c:lblAlgn val="ctr"/>
        <c:lblOffset val="100"/>
        <c:noMultiLvlLbl val="0"/>
      </c:catAx>
      <c:valAx>
        <c:axId val="194087136"/>
        <c:scaling>
          <c:orientation val="minMax"/>
        </c:scaling>
        <c:delete val="0"/>
        <c:axPos val="l"/>
        <c:numFmt formatCode="0%" sourceLinked="0"/>
        <c:majorTickMark val="out"/>
        <c:minorTickMark val="none"/>
        <c:tickLblPos val="nextTo"/>
        <c:txPr>
          <a:bodyPr/>
          <a:lstStyle/>
          <a:p>
            <a:pPr>
              <a:defRPr sz="1600" b="1">
                <a:latin typeface="Cabin" panose="020B0803050202020004" pitchFamily="34" charset="0"/>
              </a:defRPr>
            </a:pPr>
            <a:endParaRPr lang="en-US"/>
          </a:p>
        </c:txPr>
        <c:crossAx val="194086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C5E68E-78BC-4111-BD7E-1CC5027EB8A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B4A1D36-32FA-4705-80B3-8700932CDD87}">
      <dgm:prSet phldrT="[Text]" custT="1"/>
      <dgm:spPr>
        <a:solidFill>
          <a:srgbClr val="0000FF"/>
        </a:solidFill>
      </dgm:spPr>
      <dgm:t>
        <a:bodyPr/>
        <a:lstStyle/>
        <a:p>
          <a:r>
            <a:rPr lang="en-US" sz="2300" b="1" dirty="0">
              <a:solidFill>
                <a:srgbClr val="FFFFFF"/>
              </a:solidFill>
            </a:rPr>
            <a:t>Patient</a:t>
          </a:r>
        </a:p>
      </dgm:t>
    </dgm:pt>
    <dgm:pt modelId="{3DF33EA7-3AAA-4BB8-B537-496D66534747}" type="parTrans" cxnId="{0492C79A-5C45-49B8-9D23-47B10EACF2F0}">
      <dgm:prSet/>
      <dgm:spPr/>
      <dgm:t>
        <a:bodyPr/>
        <a:lstStyle/>
        <a:p>
          <a:endParaRPr lang="en-US"/>
        </a:p>
      </dgm:t>
    </dgm:pt>
    <dgm:pt modelId="{E21A18AB-9C58-4291-96C2-4065DDAAC8A6}" type="sibTrans" cxnId="{0492C79A-5C45-49B8-9D23-47B10EACF2F0}">
      <dgm:prSet/>
      <dgm:spPr>
        <a:solidFill>
          <a:schemeClr val="bg1"/>
        </a:solidFill>
      </dgm:spPr>
      <dgm:t>
        <a:bodyPr/>
        <a:lstStyle/>
        <a:p>
          <a:endParaRPr lang="en-US"/>
        </a:p>
      </dgm:t>
    </dgm:pt>
    <dgm:pt modelId="{4102A93F-2AE9-4755-BD7A-088954FBA9E0}">
      <dgm:prSet phldrT="[Text]" custT="1"/>
      <dgm:spPr>
        <a:solidFill>
          <a:srgbClr val="FF0000"/>
        </a:solidFill>
      </dgm:spPr>
      <dgm:t>
        <a:bodyPr/>
        <a:lstStyle/>
        <a:p>
          <a:r>
            <a:rPr lang="en-US" sz="2300" b="1" dirty="0">
              <a:solidFill>
                <a:srgbClr val="FFFFFF"/>
              </a:solidFill>
            </a:rPr>
            <a:t>Employer/Payer</a:t>
          </a:r>
        </a:p>
      </dgm:t>
    </dgm:pt>
    <dgm:pt modelId="{720F1EEA-254A-44C7-BFEC-043505E13721}" type="parTrans" cxnId="{BF5C97FC-14A3-498F-974A-B87458A40843}">
      <dgm:prSet/>
      <dgm:spPr/>
      <dgm:t>
        <a:bodyPr/>
        <a:lstStyle/>
        <a:p>
          <a:endParaRPr lang="en-US"/>
        </a:p>
      </dgm:t>
    </dgm:pt>
    <dgm:pt modelId="{93DE88B0-71BF-4E62-BBF0-2127C1412622}" type="sibTrans" cxnId="{BF5C97FC-14A3-498F-974A-B87458A40843}">
      <dgm:prSet/>
      <dgm:spPr>
        <a:solidFill>
          <a:schemeClr val="bg1"/>
        </a:solidFill>
      </dgm:spPr>
      <dgm:t>
        <a:bodyPr/>
        <a:lstStyle/>
        <a:p>
          <a:endParaRPr lang="en-US"/>
        </a:p>
      </dgm:t>
    </dgm:pt>
    <dgm:pt modelId="{7282944B-19CA-4748-957D-D2145BBAC811}">
      <dgm:prSet phldrT="[Text]" custT="1"/>
      <dgm:spPr>
        <a:solidFill>
          <a:srgbClr val="FFFFFF"/>
        </a:solidFill>
      </dgm:spPr>
      <dgm:t>
        <a:bodyPr/>
        <a:lstStyle/>
        <a:p>
          <a:r>
            <a:rPr lang="en-US" sz="2300" b="1" dirty="0"/>
            <a:t>Clinicians</a:t>
          </a:r>
        </a:p>
      </dgm:t>
    </dgm:pt>
    <dgm:pt modelId="{A2A05DFA-9BA9-4F7D-A33E-C4CD85853103}" type="parTrans" cxnId="{E0F43805-152F-4E89-9874-898344700A27}">
      <dgm:prSet/>
      <dgm:spPr/>
      <dgm:t>
        <a:bodyPr/>
        <a:lstStyle/>
        <a:p>
          <a:endParaRPr lang="en-US"/>
        </a:p>
      </dgm:t>
    </dgm:pt>
    <dgm:pt modelId="{15BF0253-85B0-42B3-B422-D3DE0A5EA452}" type="sibTrans" cxnId="{E0F43805-152F-4E89-9874-898344700A27}">
      <dgm:prSet/>
      <dgm:spPr>
        <a:solidFill>
          <a:schemeClr val="bg1"/>
        </a:solidFill>
      </dgm:spPr>
      <dgm:t>
        <a:bodyPr/>
        <a:lstStyle/>
        <a:p>
          <a:endParaRPr lang="en-US"/>
        </a:p>
      </dgm:t>
    </dgm:pt>
    <dgm:pt modelId="{73E0D659-93D7-4026-A003-6341636609F8}" type="pres">
      <dgm:prSet presAssocID="{47C5E68E-78BC-4111-BD7E-1CC5027EB8AA}" presName="Name0" presStyleCnt="0">
        <dgm:presLayoutVars>
          <dgm:dir/>
          <dgm:resizeHandles val="exact"/>
        </dgm:presLayoutVars>
      </dgm:prSet>
      <dgm:spPr/>
      <dgm:t>
        <a:bodyPr/>
        <a:lstStyle/>
        <a:p>
          <a:endParaRPr lang="en-US"/>
        </a:p>
      </dgm:t>
    </dgm:pt>
    <dgm:pt modelId="{7674896C-8C08-4A6E-B48A-31A30B4929C3}" type="pres">
      <dgm:prSet presAssocID="{0B4A1D36-32FA-4705-80B3-8700932CDD87}" presName="node" presStyleLbl="node1" presStyleIdx="0" presStyleCnt="3" custRadScaleRad="102129">
        <dgm:presLayoutVars>
          <dgm:bulletEnabled val="1"/>
        </dgm:presLayoutVars>
      </dgm:prSet>
      <dgm:spPr/>
      <dgm:t>
        <a:bodyPr/>
        <a:lstStyle/>
        <a:p>
          <a:endParaRPr lang="en-US"/>
        </a:p>
      </dgm:t>
    </dgm:pt>
    <dgm:pt modelId="{1D3DFC6A-C57B-4511-AE5D-8FBA3B79F41F}" type="pres">
      <dgm:prSet presAssocID="{E21A18AB-9C58-4291-96C2-4065DDAAC8A6}" presName="sibTrans" presStyleLbl="sibTrans2D1" presStyleIdx="0" presStyleCnt="3"/>
      <dgm:spPr/>
      <dgm:t>
        <a:bodyPr/>
        <a:lstStyle/>
        <a:p>
          <a:endParaRPr lang="en-US"/>
        </a:p>
      </dgm:t>
    </dgm:pt>
    <dgm:pt modelId="{D2F2733D-B696-460C-ABAB-4B4AAF29DA3F}" type="pres">
      <dgm:prSet presAssocID="{E21A18AB-9C58-4291-96C2-4065DDAAC8A6}" presName="connectorText" presStyleLbl="sibTrans2D1" presStyleIdx="0" presStyleCnt="3"/>
      <dgm:spPr/>
      <dgm:t>
        <a:bodyPr/>
        <a:lstStyle/>
        <a:p>
          <a:endParaRPr lang="en-US"/>
        </a:p>
      </dgm:t>
    </dgm:pt>
    <dgm:pt modelId="{56FE321F-3390-4C44-9F70-3D9E87F492B0}" type="pres">
      <dgm:prSet presAssocID="{4102A93F-2AE9-4755-BD7A-088954FBA9E0}" presName="node" presStyleLbl="node1" presStyleIdx="1" presStyleCnt="3">
        <dgm:presLayoutVars>
          <dgm:bulletEnabled val="1"/>
        </dgm:presLayoutVars>
      </dgm:prSet>
      <dgm:spPr/>
      <dgm:t>
        <a:bodyPr/>
        <a:lstStyle/>
        <a:p>
          <a:endParaRPr lang="en-US"/>
        </a:p>
      </dgm:t>
    </dgm:pt>
    <dgm:pt modelId="{9D770736-1445-486B-B5D5-201009BF1D40}" type="pres">
      <dgm:prSet presAssocID="{93DE88B0-71BF-4E62-BBF0-2127C1412622}" presName="sibTrans" presStyleLbl="sibTrans2D1" presStyleIdx="1" presStyleCnt="3"/>
      <dgm:spPr/>
      <dgm:t>
        <a:bodyPr/>
        <a:lstStyle/>
        <a:p>
          <a:endParaRPr lang="en-US"/>
        </a:p>
      </dgm:t>
    </dgm:pt>
    <dgm:pt modelId="{6EF5A061-2FCB-45B6-BBED-A4C35670298C}" type="pres">
      <dgm:prSet presAssocID="{93DE88B0-71BF-4E62-BBF0-2127C1412622}" presName="connectorText" presStyleLbl="sibTrans2D1" presStyleIdx="1" presStyleCnt="3"/>
      <dgm:spPr/>
      <dgm:t>
        <a:bodyPr/>
        <a:lstStyle/>
        <a:p>
          <a:endParaRPr lang="en-US"/>
        </a:p>
      </dgm:t>
    </dgm:pt>
    <dgm:pt modelId="{7FD6D1A2-42D6-427F-9379-9F600593C946}" type="pres">
      <dgm:prSet presAssocID="{7282944B-19CA-4748-957D-D2145BBAC811}" presName="node" presStyleLbl="node1" presStyleIdx="2" presStyleCnt="3" custRadScaleRad="99889" custRadScaleInc="41">
        <dgm:presLayoutVars>
          <dgm:bulletEnabled val="1"/>
        </dgm:presLayoutVars>
      </dgm:prSet>
      <dgm:spPr/>
      <dgm:t>
        <a:bodyPr/>
        <a:lstStyle/>
        <a:p>
          <a:endParaRPr lang="en-US"/>
        </a:p>
      </dgm:t>
    </dgm:pt>
    <dgm:pt modelId="{0574F07B-BF5E-4444-ABA8-2963B754BC27}" type="pres">
      <dgm:prSet presAssocID="{15BF0253-85B0-42B3-B422-D3DE0A5EA452}" presName="sibTrans" presStyleLbl="sibTrans2D1" presStyleIdx="2" presStyleCnt="3"/>
      <dgm:spPr/>
      <dgm:t>
        <a:bodyPr/>
        <a:lstStyle/>
        <a:p>
          <a:endParaRPr lang="en-US"/>
        </a:p>
      </dgm:t>
    </dgm:pt>
    <dgm:pt modelId="{337ADFDC-19BB-48E6-9FA8-8425E582430C}" type="pres">
      <dgm:prSet presAssocID="{15BF0253-85B0-42B3-B422-D3DE0A5EA452}" presName="connectorText" presStyleLbl="sibTrans2D1" presStyleIdx="2" presStyleCnt="3"/>
      <dgm:spPr/>
      <dgm:t>
        <a:bodyPr/>
        <a:lstStyle/>
        <a:p>
          <a:endParaRPr lang="en-US"/>
        </a:p>
      </dgm:t>
    </dgm:pt>
  </dgm:ptLst>
  <dgm:cxnLst>
    <dgm:cxn modelId="{E1A9F3BF-D611-4D15-A54D-EFAA60A079EA}" type="presOf" srcId="{93DE88B0-71BF-4E62-BBF0-2127C1412622}" destId="{6EF5A061-2FCB-45B6-BBED-A4C35670298C}" srcOrd="1" destOrd="0" presId="urn:microsoft.com/office/officeart/2005/8/layout/cycle7"/>
    <dgm:cxn modelId="{1D540BB0-ED54-401A-A853-33CB710CA63F}" type="presOf" srcId="{7282944B-19CA-4748-957D-D2145BBAC811}" destId="{7FD6D1A2-42D6-427F-9379-9F600593C946}" srcOrd="0" destOrd="0" presId="urn:microsoft.com/office/officeart/2005/8/layout/cycle7"/>
    <dgm:cxn modelId="{2AEF84A6-766E-4623-81E5-B26109A6C3FF}" type="presOf" srcId="{E21A18AB-9C58-4291-96C2-4065DDAAC8A6}" destId="{D2F2733D-B696-460C-ABAB-4B4AAF29DA3F}" srcOrd="1" destOrd="0" presId="urn:microsoft.com/office/officeart/2005/8/layout/cycle7"/>
    <dgm:cxn modelId="{0492C79A-5C45-49B8-9D23-47B10EACF2F0}" srcId="{47C5E68E-78BC-4111-BD7E-1CC5027EB8AA}" destId="{0B4A1D36-32FA-4705-80B3-8700932CDD87}" srcOrd="0" destOrd="0" parTransId="{3DF33EA7-3AAA-4BB8-B537-496D66534747}" sibTransId="{E21A18AB-9C58-4291-96C2-4065DDAAC8A6}"/>
    <dgm:cxn modelId="{2B2B512E-125B-4B43-92F9-F0B7A6044265}" type="presOf" srcId="{93DE88B0-71BF-4E62-BBF0-2127C1412622}" destId="{9D770736-1445-486B-B5D5-201009BF1D40}" srcOrd="0" destOrd="0" presId="urn:microsoft.com/office/officeart/2005/8/layout/cycle7"/>
    <dgm:cxn modelId="{61D936A4-FCBA-4BF0-9D06-FC5A7E378926}" type="presOf" srcId="{E21A18AB-9C58-4291-96C2-4065DDAAC8A6}" destId="{1D3DFC6A-C57B-4511-AE5D-8FBA3B79F41F}" srcOrd="0" destOrd="0" presId="urn:microsoft.com/office/officeart/2005/8/layout/cycle7"/>
    <dgm:cxn modelId="{24D3169A-1222-4D74-BEE2-21D5E633A81C}" type="presOf" srcId="{0B4A1D36-32FA-4705-80B3-8700932CDD87}" destId="{7674896C-8C08-4A6E-B48A-31A30B4929C3}" srcOrd="0" destOrd="0" presId="urn:microsoft.com/office/officeart/2005/8/layout/cycle7"/>
    <dgm:cxn modelId="{E0F43805-152F-4E89-9874-898344700A27}" srcId="{47C5E68E-78BC-4111-BD7E-1CC5027EB8AA}" destId="{7282944B-19CA-4748-957D-D2145BBAC811}" srcOrd="2" destOrd="0" parTransId="{A2A05DFA-9BA9-4F7D-A33E-C4CD85853103}" sibTransId="{15BF0253-85B0-42B3-B422-D3DE0A5EA452}"/>
    <dgm:cxn modelId="{C9BB7C64-77F3-4F1D-8932-4E04EFAAA561}" type="presOf" srcId="{15BF0253-85B0-42B3-B422-D3DE0A5EA452}" destId="{337ADFDC-19BB-48E6-9FA8-8425E582430C}" srcOrd="1" destOrd="0" presId="urn:microsoft.com/office/officeart/2005/8/layout/cycle7"/>
    <dgm:cxn modelId="{8F260B8E-F724-466F-80CD-9B371DE086C1}" type="presOf" srcId="{4102A93F-2AE9-4755-BD7A-088954FBA9E0}" destId="{56FE321F-3390-4C44-9F70-3D9E87F492B0}" srcOrd="0" destOrd="0" presId="urn:microsoft.com/office/officeart/2005/8/layout/cycle7"/>
    <dgm:cxn modelId="{5961A351-E662-4622-9990-EBA2F6FAE58B}" type="presOf" srcId="{47C5E68E-78BC-4111-BD7E-1CC5027EB8AA}" destId="{73E0D659-93D7-4026-A003-6341636609F8}" srcOrd="0" destOrd="0" presId="urn:microsoft.com/office/officeart/2005/8/layout/cycle7"/>
    <dgm:cxn modelId="{9B59D30A-391B-40B1-B758-8C26766BEAFA}" type="presOf" srcId="{15BF0253-85B0-42B3-B422-D3DE0A5EA452}" destId="{0574F07B-BF5E-4444-ABA8-2963B754BC27}" srcOrd="0" destOrd="0" presId="urn:microsoft.com/office/officeart/2005/8/layout/cycle7"/>
    <dgm:cxn modelId="{BF5C97FC-14A3-498F-974A-B87458A40843}" srcId="{47C5E68E-78BC-4111-BD7E-1CC5027EB8AA}" destId="{4102A93F-2AE9-4755-BD7A-088954FBA9E0}" srcOrd="1" destOrd="0" parTransId="{720F1EEA-254A-44C7-BFEC-043505E13721}" sibTransId="{93DE88B0-71BF-4E62-BBF0-2127C1412622}"/>
    <dgm:cxn modelId="{23CC4EF4-802E-4F28-BC26-EA54285256C3}" type="presParOf" srcId="{73E0D659-93D7-4026-A003-6341636609F8}" destId="{7674896C-8C08-4A6E-B48A-31A30B4929C3}" srcOrd="0" destOrd="0" presId="urn:microsoft.com/office/officeart/2005/8/layout/cycle7"/>
    <dgm:cxn modelId="{3DD9FAC6-2865-4650-B789-3753240175C3}" type="presParOf" srcId="{73E0D659-93D7-4026-A003-6341636609F8}" destId="{1D3DFC6A-C57B-4511-AE5D-8FBA3B79F41F}" srcOrd="1" destOrd="0" presId="urn:microsoft.com/office/officeart/2005/8/layout/cycle7"/>
    <dgm:cxn modelId="{BC8832F1-2F2D-4969-906B-1517AFA5AA5F}" type="presParOf" srcId="{1D3DFC6A-C57B-4511-AE5D-8FBA3B79F41F}" destId="{D2F2733D-B696-460C-ABAB-4B4AAF29DA3F}" srcOrd="0" destOrd="0" presId="urn:microsoft.com/office/officeart/2005/8/layout/cycle7"/>
    <dgm:cxn modelId="{B32FBD07-FD11-4E8E-B640-9D0C4D5904E3}" type="presParOf" srcId="{73E0D659-93D7-4026-A003-6341636609F8}" destId="{56FE321F-3390-4C44-9F70-3D9E87F492B0}" srcOrd="2" destOrd="0" presId="urn:microsoft.com/office/officeart/2005/8/layout/cycle7"/>
    <dgm:cxn modelId="{0BB5A610-EBA2-44E5-BE54-E954FEACC2DD}" type="presParOf" srcId="{73E0D659-93D7-4026-A003-6341636609F8}" destId="{9D770736-1445-486B-B5D5-201009BF1D40}" srcOrd="3" destOrd="0" presId="urn:microsoft.com/office/officeart/2005/8/layout/cycle7"/>
    <dgm:cxn modelId="{C1744E84-EEC3-47F0-B564-2CE15A3E4C86}" type="presParOf" srcId="{9D770736-1445-486B-B5D5-201009BF1D40}" destId="{6EF5A061-2FCB-45B6-BBED-A4C35670298C}" srcOrd="0" destOrd="0" presId="urn:microsoft.com/office/officeart/2005/8/layout/cycle7"/>
    <dgm:cxn modelId="{9F27FAD7-472F-4B4D-8964-63A1B6C925FD}" type="presParOf" srcId="{73E0D659-93D7-4026-A003-6341636609F8}" destId="{7FD6D1A2-42D6-427F-9379-9F600593C946}" srcOrd="4" destOrd="0" presId="urn:microsoft.com/office/officeart/2005/8/layout/cycle7"/>
    <dgm:cxn modelId="{9265135C-6E1C-4337-920C-96BF797E72F2}" type="presParOf" srcId="{73E0D659-93D7-4026-A003-6341636609F8}" destId="{0574F07B-BF5E-4444-ABA8-2963B754BC27}" srcOrd="5" destOrd="0" presId="urn:microsoft.com/office/officeart/2005/8/layout/cycle7"/>
    <dgm:cxn modelId="{28657438-C76B-4648-B727-ED7E14617021}" type="presParOf" srcId="{0574F07B-BF5E-4444-ABA8-2963B754BC27}" destId="{337ADFDC-19BB-48E6-9FA8-8425E582430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C04DC-4756-4B8C-964C-D8A2FC126B05}" type="doc">
      <dgm:prSet loTypeId="urn:microsoft.com/office/officeart/2005/8/layout/arrow2" loCatId="process" qsTypeId="urn:microsoft.com/office/officeart/2005/8/quickstyle/simple1" qsCatId="simple" csTypeId="urn:microsoft.com/office/officeart/2005/8/colors/accent1_2" csCatId="accent1" phldr="1"/>
      <dgm:spPr/>
    </dgm:pt>
    <dgm:pt modelId="{981AD5E9-A525-4BB8-B9EB-A40A62AB5265}">
      <dgm:prSet phldrT="[Text]"/>
      <dgm:spPr/>
      <dgm:t>
        <a:bodyPr/>
        <a:lstStyle/>
        <a:p>
          <a:r>
            <a:rPr lang="en-US" dirty="0" smtClean="0">
              <a:solidFill>
                <a:srgbClr val="FF0000"/>
              </a:solidFill>
            </a:rPr>
            <a:t>Longer Life</a:t>
          </a:r>
          <a:endParaRPr lang="en-US" dirty="0">
            <a:solidFill>
              <a:srgbClr val="FF0000"/>
            </a:solidFill>
          </a:endParaRPr>
        </a:p>
      </dgm:t>
    </dgm:pt>
    <dgm:pt modelId="{B95405AF-9B4A-42D4-907B-1AEA281AAB09}" type="parTrans" cxnId="{1065CFB9-DA37-4FCF-9B2D-AF094AE058B5}">
      <dgm:prSet/>
      <dgm:spPr/>
      <dgm:t>
        <a:bodyPr/>
        <a:lstStyle/>
        <a:p>
          <a:endParaRPr lang="en-US"/>
        </a:p>
      </dgm:t>
    </dgm:pt>
    <dgm:pt modelId="{323FF669-8327-4948-B9FC-B4262ACFD64F}" type="sibTrans" cxnId="{1065CFB9-DA37-4FCF-9B2D-AF094AE058B5}">
      <dgm:prSet/>
      <dgm:spPr/>
      <dgm:t>
        <a:bodyPr/>
        <a:lstStyle/>
        <a:p>
          <a:endParaRPr lang="en-US"/>
        </a:p>
      </dgm:t>
    </dgm:pt>
    <dgm:pt modelId="{409CBCF5-7F68-4BF3-B900-40E2BEF7135C}">
      <dgm:prSet phldrT="[Text]"/>
      <dgm:spPr/>
      <dgm:t>
        <a:bodyPr/>
        <a:lstStyle/>
        <a:p>
          <a:r>
            <a:rPr lang="en-US" dirty="0" smtClean="0">
              <a:solidFill>
                <a:srgbClr val="7030A0"/>
              </a:solidFill>
            </a:rPr>
            <a:t>Healthier Life</a:t>
          </a:r>
          <a:endParaRPr lang="en-US" dirty="0">
            <a:solidFill>
              <a:srgbClr val="7030A0"/>
            </a:solidFill>
          </a:endParaRPr>
        </a:p>
      </dgm:t>
    </dgm:pt>
    <dgm:pt modelId="{4E927629-2D56-43EF-8715-93F6C6745C4D}" type="parTrans" cxnId="{837ECC41-CB4B-4D60-AD99-9CB77B171015}">
      <dgm:prSet/>
      <dgm:spPr/>
      <dgm:t>
        <a:bodyPr/>
        <a:lstStyle/>
        <a:p>
          <a:endParaRPr lang="en-US"/>
        </a:p>
      </dgm:t>
    </dgm:pt>
    <dgm:pt modelId="{41951048-13EE-4DB2-BB97-7CDF453C67D3}" type="sibTrans" cxnId="{837ECC41-CB4B-4D60-AD99-9CB77B171015}">
      <dgm:prSet/>
      <dgm:spPr/>
      <dgm:t>
        <a:bodyPr/>
        <a:lstStyle/>
        <a:p>
          <a:endParaRPr lang="en-US"/>
        </a:p>
      </dgm:t>
    </dgm:pt>
    <dgm:pt modelId="{B6415A36-A312-475D-89FD-98D6C22E183A}">
      <dgm:prSet phldrT="[Text]"/>
      <dgm:spPr/>
      <dgm:t>
        <a:bodyPr/>
        <a:lstStyle/>
        <a:p>
          <a:r>
            <a:rPr lang="en-US" dirty="0" smtClean="0"/>
            <a:t>             </a:t>
          </a:r>
        </a:p>
        <a:p>
          <a:r>
            <a:rPr lang="en-US" dirty="0" smtClean="0"/>
            <a:t>                         </a:t>
          </a:r>
          <a:r>
            <a:rPr lang="en-US" dirty="0" smtClean="0">
              <a:solidFill>
                <a:schemeClr val="tx1"/>
              </a:solidFill>
            </a:rPr>
            <a:t>Productivity+</a:t>
          </a:r>
          <a:endParaRPr lang="en-US" dirty="0">
            <a:solidFill>
              <a:schemeClr val="tx1"/>
            </a:solidFill>
          </a:endParaRPr>
        </a:p>
      </dgm:t>
    </dgm:pt>
    <dgm:pt modelId="{1FD94A3C-6D22-406C-8519-5594851E8CEA}" type="parTrans" cxnId="{1D1B067D-9AD9-4260-B237-44272C05900F}">
      <dgm:prSet/>
      <dgm:spPr/>
      <dgm:t>
        <a:bodyPr/>
        <a:lstStyle/>
        <a:p>
          <a:endParaRPr lang="en-US"/>
        </a:p>
      </dgm:t>
    </dgm:pt>
    <dgm:pt modelId="{8EE7DB4F-DF83-424E-8AD3-C38F718C3F15}" type="sibTrans" cxnId="{1D1B067D-9AD9-4260-B237-44272C05900F}">
      <dgm:prSet/>
      <dgm:spPr/>
      <dgm:t>
        <a:bodyPr/>
        <a:lstStyle/>
        <a:p>
          <a:endParaRPr lang="en-US"/>
        </a:p>
      </dgm:t>
    </dgm:pt>
    <dgm:pt modelId="{C6583D80-6F94-42E0-AF55-29DFE7711045}" type="pres">
      <dgm:prSet presAssocID="{49BC04DC-4756-4B8C-964C-D8A2FC126B05}" presName="arrowDiagram" presStyleCnt="0">
        <dgm:presLayoutVars>
          <dgm:chMax val="5"/>
          <dgm:dir/>
          <dgm:resizeHandles val="exact"/>
        </dgm:presLayoutVars>
      </dgm:prSet>
      <dgm:spPr/>
    </dgm:pt>
    <dgm:pt modelId="{203C32BD-0040-4A15-8374-76861D18D61F}" type="pres">
      <dgm:prSet presAssocID="{49BC04DC-4756-4B8C-964C-D8A2FC126B05}" presName="arrow" presStyleLbl="bgShp" presStyleIdx="0" presStyleCnt="1" custLinFactNeighborX="-18481" custLinFactNeighborY="-7302"/>
      <dgm:spPr/>
    </dgm:pt>
    <dgm:pt modelId="{17652F72-9AB2-4A53-86E0-337E6911AFC0}" type="pres">
      <dgm:prSet presAssocID="{49BC04DC-4756-4B8C-964C-D8A2FC126B05}" presName="arrowDiagram3" presStyleCnt="0"/>
      <dgm:spPr/>
    </dgm:pt>
    <dgm:pt modelId="{B065FF8F-DFF1-4632-9F1B-5BFECF999C7E}" type="pres">
      <dgm:prSet presAssocID="{981AD5E9-A525-4BB8-B9EB-A40A62AB5265}" presName="bullet3a" presStyleLbl="node1" presStyleIdx="0" presStyleCnt="3" custScaleX="100118" custScaleY="129468" custLinFactNeighborX="17688" custLinFactNeighborY="-31379"/>
      <dgm:spPr/>
    </dgm:pt>
    <dgm:pt modelId="{D9FD7142-0E5D-47C6-BD72-F8E53B406CBF}" type="pres">
      <dgm:prSet presAssocID="{981AD5E9-A525-4BB8-B9EB-A40A62AB5265}" presName="textBox3a" presStyleLbl="revTx" presStyleIdx="0" presStyleCnt="3" custScaleX="262967" custLinFactNeighborX="94307" custLinFactNeighborY="-33936">
        <dgm:presLayoutVars>
          <dgm:bulletEnabled val="1"/>
        </dgm:presLayoutVars>
      </dgm:prSet>
      <dgm:spPr/>
      <dgm:t>
        <a:bodyPr/>
        <a:lstStyle/>
        <a:p>
          <a:endParaRPr lang="en-US"/>
        </a:p>
      </dgm:t>
    </dgm:pt>
    <dgm:pt modelId="{9549D8AF-80B7-492D-AED5-F1B9BD414C97}" type="pres">
      <dgm:prSet presAssocID="{409CBCF5-7F68-4BF3-B900-40E2BEF7135C}" presName="bullet3b" presStyleLbl="node1" presStyleIdx="1" presStyleCnt="3"/>
      <dgm:spPr/>
    </dgm:pt>
    <dgm:pt modelId="{CB24907B-30FB-45B9-905B-1377DCA8323C}" type="pres">
      <dgm:prSet presAssocID="{409CBCF5-7F68-4BF3-B900-40E2BEF7135C}" presName="textBox3b" presStyleLbl="revTx" presStyleIdx="1" presStyleCnt="3" custScaleX="416983" custLinFactX="65514" custLinFactNeighborX="100000" custLinFactNeighborY="-7557">
        <dgm:presLayoutVars>
          <dgm:bulletEnabled val="1"/>
        </dgm:presLayoutVars>
      </dgm:prSet>
      <dgm:spPr/>
      <dgm:t>
        <a:bodyPr/>
        <a:lstStyle/>
        <a:p>
          <a:endParaRPr lang="en-US"/>
        </a:p>
      </dgm:t>
    </dgm:pt>
    <dgm:pt modelId="{82FFB319-28A2-43F6-8CC1-27DD0DC39969}" type="pres">
      <dgm:prSet presAssocID="{B6415A36-A312-475D-89FD-98D6C22E183A}" presName="bullet3c" presStyleLbl="node1" presStyleIdx="2" presStyleCnt="3"/>
      <dgm:spPr/>
    </dgm:pt>
    <dgm:pt modelId="{F86CD4EA-3A95-457F-B9BB-A490D0C31DF7}" type="pres">
      <dgm:prSet presAssocID="{B6415A36-A312-475D-89FD-98D6C22E183A}" presName="textBox3c" presStyleLbl="revTx" presStyleIdx="2" presStyleCnt="3" custScaleX="532981" custLinFactY="-43885" custLinFactNeighborX="-35224" custLinFactNeighborY="-100000">
        <dgm:presLayoutVars>
          <dgm:bulletEnabled val="1"/>
        </dgm:presLayoutVars>
      </dgm:prSet>
      <dgm:spPr/>
      <dgm:t>
        <a:bodyPr/>
        <a:lstStyle/>
        <a:p>
          <a:endParaRPr lang="en-US"/>
        </a:p>
      </dgm:t>
    </dgm:pt>
  </dgm:ptLst>
  <dgm:cxnLst>
    <dgm:cxn modelId="{009C1F55-E0AB-435B-8289-FDF77630D2CD}" type="presOf" srcId="{981AD5E9-A525-4BB8-B9EB-A40A62AB5265}" destId="{D9FD7142-0E5D-47C6-BD72-F8E53B406CBF}" srcOrd="0" destOrd="0" presId="urn:microsoft.com/office/officeart/2005/8/layout/arrow2"/>
    <dgm:cxn modelId="{50DF2DE4-7EDE-457E-B9F4-AA1AD37C7BBB}" type="presOf" srcId="{409CBCF5-7F68-4BF3-B900-40E2BEF7135C}" destId="{CB24907B-30FB-45B9-905B-1377DCA8323C}" srcOrd="0" destOrd="0" presId="urn:microsoft.com/office/officeart/2005/8/layout/arrow2"/>
    <dgm:cxn modelId="{1065CFB9-DA37-4FCF-9B2D-AF094AE058B5}" srcId="{49BC04DC-4756-4B8C-964C-D8A2FC126B05}" destId="{981AD5E9-A525-4BB8-B9EB-A40A62AB5265}" srcOrd="0" destOrd="0" parTransId="{B95405AF-9B4A-42D4-907B-1AEA281AAB09}" sibTransId="{323FF669-8327-4948-B9FC-B4262ACFD64F}"/>
    <dgm:cxn modelId="{BD09B6AF-46AC-4D2B-8D01-B15C92E57FB0}" type="presOf" srcId="{B6415A36-A312-475D-89FD-98D6C22E183A}" destId="{F86CD4EA-3A95-457F-B9BB-A490D0C31DF7}" srcOrd="0" destOrd="0" presId="urn:microsoft.com/office/officeart/2005/8/layout/arrow2"/>
    <dgm:cxn modelId="{837ECC41-CB4B-4D60-AD99-9CB77B171015}" srcId="{49BC04DC-4756-4B8C-964C-D8A2FC126B05}" destId="{409CBCF5-7F68-4BF3-B900-40E2BEF7135C}" srcOrd="1" destOrd="0" parTransId="{4E927629-2D56-43EF-8715-93F6C6745C4D}" sibTransId="{41951048-13EE-4DB2-BB97-7CDF453C67D3}"/>
    <dgm:cxn modelId="{1D1B067D-9AD9-4260-B237-44272C05900F}" srcId="{49BC04DC-4756-4B8C-964C-D8A2FC126B05}" destId="{B6415A36-A312-475D-89FD-98D6C22E183A}" srcOrd="2" destOrd="0" parTransId="{1FD94A3C-6D22-406C-8519-5594851E8CEA}" sibTransId="{8EE7DB4F-DF83-424E-8AD3-C38F718C3F15}"/>
    <dgm:cxn modelId="{5FFCC6BD-1C3B-49DA-8851-BAC18321E558}" type="presOf" srcId="{49BC04DC-4756-4B8C-964C-D8A2FC126B05}" destId="{C6583D80-6F94-42E0-AF55-29DFE7711045}" srcOrd="0" destOrd="0" presId="urn:microsoft.com/office/officeart/2005/8/layout/arrow2"/>
    <dgm:cxn modelId="{BBA7E2D3-D3FE-4634-BC24-D90C27592577}" type="presParOf" srcId="{C6583D80-6F94-42E0-AF55-29DFE7711045}" destId="{203C32BD-0040-4A15-8374-76861D18D61F}" srcOrd="0" destOrd="0" presId="urn:microsoft.com/office/officeart/2005/8/layout/arrow2"/>
    <dgm:cxn modelId="{C66DD6AB-1279-45C8-9AE2-8969F6CD8EBB}" type="presParOf" srcId="{C6583D80-6F94-42E0-AF55-29DFE7711045}" destId="{17652F72-9AB2-4A53-86E0-337E6911AFC0}" srcOrd="1" destOrd="0" presId="urn:microsoft.com/office/officeart/2005/8/layout/arrow2"/>
    <dgm:cxn modelId="{32573000-BA1E-474C-9E51-FE5FC6F803A8}" type="presParOf" srcId="{17652F72-9AB2-4A53-86E0-337E6911AFC0}" destId="{B065FF8F-DFF1-4632-9F1B-5BFECF999C7E}" srcOrd="0" destOrd="0" presId="urn:microsoft.com/office/officeart/2005/8/layout/arrow2"/>
    <dgm:cxn modelId="{6231CC5B-4046-4006-AF90-C9882B381BC3}" type="presParOf" srcId="{17652F72-9AB2-4A53-86E0-337E6911AFC0}" destId="{D9FD7142-0E5D-47C6-BD72-F8E53B406CBF}" srcOrd="1" destOrd="0" presId="urn:microsoft.com/office/officeart/2005/8/layout/arrow2"/>
    <dgm:cxn modelId="{56181CB8-E2C6-4330-81BE-837419581406}" type="presParOf" srcId="{17652F72-9AB2-4A53-86E0-337E6911AFC0}" destId="{9549D8AF-80B7-492D-AED5-F1B9BD414C97}" srcOrd="2" destOrd="0" presId="urn:microsoft.com/office/officeart/2005/8/layout/arrow2"/>
    <dgm:cxn modelId="{DBC9E0F3-3DC9-4B42-B648-4119EEEAFB0C}" type="presParOf" srcId="{17652F72-9AB2-4A53-86E0-337E6911AFC0}" destId="{CB24907B-30FB-45B9-905B-1377DCA8323C}" srcOrd="3" destOrd="0" presId="urn:microsoft.com/office/officeart/2005/8/layout/arrow2"/>
    <dgm:cxn modelId="{0D5693DF-04C8-4D82-97E3-5958DE31EBB5}" type="presParOf" srcId="{17652F72-9AB2-4A53-86E0-337E6911AFC0}" destId="{82FFB319-28A2-43F6-8CC1-27DD0DC39969}" srcOrd="4" destOrd="0" presId="urn:microsoft.com/office/officeart/2005/8/layout/arrow2"/>
    <dgm:cxn modelId="{681F59BF-A45C-48CA-8E59-B4BC6DAF0D4C}" type="presParOf" srcId="{17652F72-9AB2-4A53-86E0-337E6911AFC0}" destId="{F86CD4EA-3A95-457F-B9BB-A490D0C31DF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0.57696</cdr:x>
      <cdr:y>0.59379</cdr:y>
    </cdr:from>
    <cdr:to>
      <cdr:x>0.77721</cdr:x>
      <cdr:y>0.83248</cdr:y>
    </cdr:to>
    <cdr:sp macro="" textlink="">
      <cdr:nvSpPr>
        <cdr:cNvPr id="2" name="TextBox 1"/>
        <cdr:cNvSpPr txBox="1"/>
      </cdr:nvSpPr>
      <cdr:spPr>
        <a:xfrm xmlns:a="http://schemas.openxmlformats.org/drawingml/2006/main">
          <a:off x="6109202" y="2472564"/>
          <a:ext cx="2120348" cy="9939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solidFill>
                <a:schemeClr val="bg1"/>
              </a:solidFill>
            </a:rPr>
            <a:t>Premium /</a:t>
          </a:r>
        </a:p>
        <a:p xmlns:a="http://schemas.openxmlformats.org/drawingml/2006/main">
          <a:r>
            <a:rPr lang="en-US" sz="2400" dirty="0" smtClean="0">
              <a:solidFill>
                <a:schemeClr val="bg1"/>
              </a:solidFill>
            </a:rPr>
            <a:t> Median</a:t>
          </a:r>
          <a:endParaRPr lang="en-US" sz="24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0.12073</cdr:x>
      <cdr:y>0.25361</cdr:y>
    </cdr:from>
    <cdr:to>
      <cdr:x>0.20769</cdr:x>
      <cdr:y>0.46376</cdr:y>
    </cdr:to>
    <cdr:sp macro="" textlink="">
      <cdr:nvSpPr>
        <cdr:cNvPr id="2" name="TextBox 1"/>
        <cdr:cNvSpPr txBox="1"/>
      </cdr:nvSpPr>
      <cdr:spPr>
        <a:xfrm xmlns:a="http://schemas.openxmlformats.org/drawingml/2006/main">
          <a:off x="1269569" y="110355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0.13842</cdr:x>
      <cdr:y>0.10224</cdr:y>
    </cdr:from>
    <cdr:to>
      <cdr:x>0.29243</cdr:x>
      <cdr:y>0.21621</cdr:y>
    </cdr:to>
    <cdr:sp macro="" textlink="">
      <cdr:nvSpPr>
        <cdr:cNvPr id="3" name="TextBox 2"/>
        <cdr:cNvSpPr txBox="1"/>
      </cdr:nvSpPr>
      <cdr:spPr>
        <a:xfrm xmlns:a="http://schemas.openxmlformats.org/drawingml/2006/main">
          <a:off x="1455549" y="444877"/>
          <a:ext cx="1619574" cy="4959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0.11042</cdr:x>
      <cdr:y>0</cdr:y>
    </cdr:from>
    <cdr:to>
      <cdr:x>0.19737</cdr:x>
      <cdr:y>0.51645</cdr:y>
    </cdr:to>
    <cdr:sp macro="" textlink="">
      <cdr:nvSpPr>
        <cdr:cNvPr id="4" name="TextBox 3"/>
        <cdr:cNvSpPr txBox="1"/>
      </cdr:nvSpPr>
      <cdr:spPr>
        <a:xfrm xmlns:a="http://schemas.openxmlformats.org/drawingml/2006/main" rot="16200000">
          <a:off x="494655" y="666428"/>
          <a:ext cx="224725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58141-0D6B-440E-AA34-B4F970C13919}" type="datetimeFigureOut">
              <a:rPr lang="en-US" smtClean="0"/>
              <a:t>4/27/2016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E1EC8-D6B3-4436-ABAC-317A80E75AC1}" type="slidenum">
              <a:rPr lang="en-US" smtClean="0"/>
              <a:t>‹#›</a:t>
            </a:fld>
            <a:endParaRPr lang="en-US"/>
          </a:p>
        </p:txBody>
      </p:sp>
    </p:spTree>
    <p:extLst>
      <p:ext uri="{BB962C8B-B14F-4D97-AF65-F5344CB8AC3E}">
        <p14:creationId xmlns:p14="http://schemas.microsoft.com/office/powerpoint/2010/main" val="33357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52571F-3284-48C7-89AB-7A01C5850B10}" type="slidenum">
              <a:rPr lang="en-US" sz="1800" kern="0" smtClean="0">
                <a:solidFill>
                  <a:sysClr val="windowText" lastClr="000000"/>
                </a:solidFill>
              </a:rPr>
              <a:pPr>
                <a:defRPr/>
              </a:pPr>
              <a:t>1</a:t>
            </a:fld>
            <a:endParaRPr lang="en-US" sz="1800" kern="0">
              <a:solidFill>
                <a:sysClr val="windowText" lastClr="000000"/>
              </a:solidFill>
            </a:endParaRPr>
          </a:p>
        </p:txBody>
      </p:sp>
    </p:spTree>
    <p:extLst>
      <p:ext uri="{BB962C8B-B14F-4D97-AF65-F5344CB8AC3E}">
        <p14:creationId xmlns:p14="http://schemas.microsoft.com/office/powerpoint/2010/main" val="2017663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E1EC8-D6B3-4436-ABAC-317A80E75AC1}" type="slidenum">
              <a:rPr lang="en-US" smtClean="0"/>
              <a:t>45</a:t>
            </a:fld>
            <a:endParaRPr lang="en-US"/>
          </a:p>
        </p:txBody>
      </p:sp>
    </p:spTree>
    <p:extLst>
      <p:ext uri="{BB962C8B-B14F-4D97-AF65-F5344CB8AC3E}">
        <p14:creationId xmlns:p14="http://schemas.microsoft.com/office/powerpoint/2010/main" val="29811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E1EC8-D6B3-4436-ABAC-317A80E75AC1}" type="slidenum">
              <a:rPr lang="en-US" smtClean="0"/>
              <a:t>46</a:t>
            </a:fld>
            <a:endParaRPr lang="en-US"/>
          </a:p>
        </p:txBody>
      </p:sp>
    </p:spTree>
    <p:extLst>
      <p:ext uri="{BB962C8B-B14F-4D97-AF65-F5344CB8AC3E}">
        <p14:creationId xmlns:p14="http://schemas.microsoft.com/office/powerpoint/2010/main" val="399505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52571F-3284-48C7-89AB-7A01C5850B10}" type="slidenum">
              <a:rPr lang="en-US" sz="1800" kern="0" smtClean="0">
                <a:solidFill>
                  <a:sysClr val="windowText" lastClr="000000"/>
                </a:solidFill>
              </a:rPr>
              <a:pPr>
                <a:defRPr/>
              </a:pPr>
              <a:t>48</a:t>
            </a:fld>
            <a:endParaRPr lang="en-US" sz="1800" kern="0">
              <a:solidFill>
                <a:sysClr val="windowText" lastClr="000000"/>
              </a:solidFill>
            </a:endParaRPr>
          </a:p>
        </p:txBody>
      </p:sp>
    </p:spTree>
    <p:extLst>
      <p:ext uri="{BB962C8B-B14F-4D97-AF65-F5344CB8AC3E}">
        <p14:creationId xmlns:p14="http://schemas.microsoft.com/office/powerpoint/2010/main" val="120238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52571F-3284-48C7-89AB-7A01C5850B10}" type="slidenum">
              <a:rPr lang="en-US" sz="1800" kern="0" smtClean="0">
                <a:solidFill>
                  <a:sysClr val="windowText" lastClr="000000"/>
                </a:solidFill>
              </a:rPr>
              <a:pPr>
                <a:defRPr/>
              </a:pPr>
              <a:t>49</a:t>
            </a:fld>
            <a:endParaRPr lang="en-US" sz="1800" kern="0">
              <a:solidFill>
                <a:sysClr val="windowText" lastClr="000000"/>
              </a:solidFill>
            </a:endParaRPr>
          </a:p>
        </p:txBody>
      </p:sp>
    </p:spTree>
    <p:extLst>
      <p:ext uri="{BB962C8B-B14F-4D97-AF65-F5344CB8AC3E}">
        <p14:creationId xmlns:p14="http://schemas.microsoft.com/office/powerpoint/2010/main" val="296148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864" indent="-285716" eaLnBrk="0" hangingPunct="0">
              <a:defRPr sz="2400">
                <a:solidFill>
                  <a:schemeClr val="tx1"/>
                </a:solidFill>
                <a:latin typeface="Times New Roman" pitchFamily="18" charset="0"/>
                <a:ea typeface="ＭＳ Ｐゴシック" pitchFamily="34" charset="-128"/>
              </a:defRPr>
            </a:lvl2pPr>
            <a:lvl3pPr marL="1142868" indent="-228574" eaLnBrk="0" hangingPunct="0">
              <a:defRPr sz="2400">
                <a:solidFill>
                  <a:schemeClr val="tx1"/>
                </a:solidFill>
                <a:latin typeface="Times New Roman" pitchFamily="18" charset="0"/>
                <a:ea typeface="ＭＳ Ｐゴシック" pitchFamily="34" charset="-128"/>
              </a:defRPr>
            </a:lvl3pPr>
            <a:lvl4pPr marL="1600015" indent="-228574" eaLnBrk="0" hangingPunct="0">
              <a:defRPr sz="2400">
                <a:solidFill>
                  <a:schemeClr val="tx1"/>
                </a:solidFill>
                <a:latin typeface="Times New Roman" pitchFamily="18" charset="0"/>
                <a:ea typeface="ＭＳ Ｐゴシック" pitchFamily="34" charset="-128"/>
              </a:defRPr>
            </a:lvl4pPr>
            <a:lvl5pPr marL="2057162" indent="-228574" eaLnBrk="0" hangingPunct="0">
              <a:defRPr sz="2400">
                <a:solidFill>
                  <a:schemeClr val="tx1"/>
                </a:solidFill>
                <a:latin typeface="Times New Roman" pitchFamily="18" charset="0"/>
                <a:ea typeface="ＭＳ Ｐゴシック" pitchFamily="34" charset="-128"/>
              </a:defRPr>
            </a:lvl5pPr>
            <a:lvl6pPr marL="2514308" indent="-22857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456" indent="-22857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602" indent="-22857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750" indent="-22857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4F5EA454-0B4C-4191-BF2F-4A90C7DA9BAB}" type="slidenum">
              <a:rPr lang="en-US" sz="1200">
                <a:solidFill>
                  <a:prstClr val="black"/>
                </a:solidFill>
              </a:rPr>
              <a:pPr eaLnBrk="1" hangingPunct="1">
                <a:defRPr/>
              </a:pPr>
              <a:t>7</a:t>
            </a:fld>
            <a:endParaRPr lang="en-US" sz="1200" dirty="0">
              <a:solidFill>
                <a:prstClr val="black"/>
              </a:solidFill>
            </a:endParaRPr>
          </a:p>
        </p:txBody>
      </p:sp>
    </p:spTree>
    <p:extLst>
      <p:ext uri="{BB962C8B-B14F-4D97-AF65-F5344CB8AC3E}">
        <p14:creationId xmlns:p14="http://schemas.microsoft.com/office/powerpoint/2010/main" val="148887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52571F-3284-48C7-89AB-7A01C5850B10}" type="slidenum">
              <a:rPr lang="en-US" sz="1800" kern="0" smtClean="0">
                <a:solidFill>
                  <a:prstClr val="black"/>
                </a:solidFill>
              </a:rPr>
              <a:pPr>
                <a:defRPr/>
              </a:pPr>
              <a:t>14</a:t>
            </a:fld>
            <a:endParaRPr lang="en-US" sz="1800" kern="0">
              <a:solidFill>
                <a:prstClr val="black"/>
              </a:solidFill>
            </a:endParaRPr>
          </a:p>
        </p:txBody>
      </p:sp>
    </p:spTree>
    <p:extLst>
      <p:ext uri="{BB962C8B-B14F-4D97-AF65-F5344CB8AC3E}">
        <p14:creationId xmlns:p14="http://schemas.microsoft.com/office/powerpoint/2010/main" val="110387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381000" y="685800"/>
            <a:ext cx="6096000" cy="3429000"/>
          </a:xfrm>
        </p:spPr>
      </p:sp>
      <p:sp>
        <p:nvSpPr>
          <p:cNvPr id="149507" name="Notes Placeholder 2"/>
          <p:cNvSpPr>
            <a:spLocks noGrp="1"/>
          </p:cNvSpPr>
          <p:nvPr>
            <p:ph type="body" idx="1"/>
          </p:nvPr>
        </p:nvSpPr>
        <p:spPr>
          <a:noFill/>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dirty="0">
              <a:latin typeface="Noteworthy Bold"/>
              <a:ea typeface="Noteworthy Bold"/>
              <a:cs typeface="Noteworthy Bold"/>
            </a:endParaRPr>
          </a:p>
        </p:txBody>
      </p:sp>
      <p:sp>
        <p:nvSpPr>
          <p:cNvPr id="14950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6" tIns="43243" rIns="86486" bIns="43243"/>
          <a:lstStyle>
            <a:lvl1pPr eaLnBrk="0" hangingPunct="0">
              <a:defRPr sz="2500">
                <a:solidFill>
                  <a:srgbClr val="000000"/>
                </a:solidFill>
                <a:latin typeface="Helvetica Light"/>
                <a:ea typeface="Helvetica Light"/>
                <a:cs typeface="Helvetica Light"/>
                <a:sym typeface="Helvetica Light"/>
              </a:defRPr>
            </a:lvl1pPr>
            <a:lvl2pPr marL="742883" indent="-285724" eaLnBrk="0" hangingPunct="0">
              <a:defRPr sz="2500">
                <a:solidFill>
                  <a:srgbClr val="000000"/>
                </a:solidFill>
                <a:latin typeface="Helvetica Light"/>
                <a:ea typeface="Helvetica Light"/>
                <a:cs typeface="Helvetica Light"/>
                <a:sym typeface="Helvetica Light"/>
              </a:defRPr>
            </a:lvl2pPr>
            <a:lvl3pPr marL="1142898" indent="-228580" eaLnBrk="0" hangingPunct="0">
              <a:defRPr sz="2500">
                <a:solidFill>
                  <a:srgbClr val="000000"/>
                </a:solidFill>
                <a:latin typeface="Helvetica Light"/>
                <a:ea typeface="Helvetica Light"/>
                <a:cs typeface="Helvetica Light"/>
                <a:sym typeface="Helvetica Light"/>
              </a:defRPr>
            </a:lvl3pPr>
            <a:lvl4pPr marL="1600057" indent="-228580" eaLnBrk="0" hangingPunct="0">
              <a:defRPr sz="2500">
                <a:solidFill>
                  <a:srgbClr val="000000"/>
                </a:solidFill>
                <a:latin typeface="Helvetica Light"/>
                <a:ea typeface="Helvetica Light"/>
                <a:cs typeface="Helvetica Light"/>
                <a:sym typeface="Helvetica Light"/>
              </a:defRPr>
            </a:lvl4pPr>
            <a:lvl5pPr marL="2057217" indent="-228580" eaLnBrk="0" hangingPunct="0">
              <a:defRPr sz="2500">
                <a:solidFill>
                  <a:srgbClr val="000000"/>
                </a:solidFill>
                <a:latin typeface="Helvetica Light"/>
                <a:ea typeface="Helvetica Light"/>
                <a:cs typeface="Helvetica Light"/>
                <a:sym typeface="Helvetica Light"/>
              </a:defRPr>
            </a:lvl5pPr>
            <a:lvl6pPr marL="2514376" indent="-228580" defTabSz="407952" eaLnBrk="0" fontAlgn="base" hangingPunct="0">
              <a:spcBef>
                <a:spcPct val="0"/>
              </a:spcBef>
              <a:spcAft>
                <a:spcPct val="0"/>
              </a:spcAft>
              <a:defRPr sz="2500">
                <a:solidFill>
                  <a:srgbClr val="000000"/>
                </a:solidFill>
                <a:latin typeface="Helvetica Light"/>
                <a:ea typeface="Helvetica Light"/>
                <a:cs typeface="Helvetica Light"/>
                <a:sym typeface="Helvetica Light"/>
              </a:defRPr>
            </a:lvl6pPr>
            <a:lvl7pPr marL="2971535" indent="-228580" defTabSz="407952" eaLnBrk="0" fontAlgn="base" hangingPunct="0">
              <a:spcBef>
                <a:spcPct val="0"/>
              </a:spcBef>
              <a:spcAft>
                <a:spcPct val="0"/>
              </a:spcAft>
              <a:defRPr sz="2500">
                <a:solidFill>
                  <a:srgbClr val="000000"/>
                </a:solidFill>
                <a:latin typeface="Helvetica Light"/>
                <a:ea typeface="Helvetica Light"/>
                <a:cs typeface="Helvetica Light"/>
                <a:sym typeface="Helvetica Light"/>
              </a:defRPr>
            </a:lvl7pPr>
            <a:lvl8pPr marL="3428695" indent="-228580" defTabSz="407952" eaLnBrk="0" fontAlgn="base" hangingPunct="0">
              <a:spcBef>
                <a:spcPct val="0"/>
              </a:spcBef>
              <a:spcAft>
                <a:spcPct val="0"/>
              </a:spcAft>
              <a:defRPr sz="2500">
                <a:solidFill>
                  <a:srgbClr val="000000"/>
                </a:solidFill>
                <a:latin typeface="Helvetica Light"/>
                <a:ea typeface="Helvetica Light"/>
                <a:cs typeface="Helvetica Light"/>
                <a:sym typeface="Helvetica Light"/>
              </a:defRPr>
            </a:lvl8pPr>
            <a:lvl9pPr marL="3885854" indent="-228580" defTabSz="407952" eaLnBrk="0" fontAlgn="base" hangingPunct="0">
              <a:spcBef>
                <a:spcPct val="0"/>
              </a:spcBef>
              <a:spcAft>
                <a:spcPct val="0"/>
              </a:spcAft>
              <a:defRPr sz="2500">
                <a:solidFill>
                  <a:srgbClr val="000000"/>
                </a:solidFill>
                <a:latin typeface="Helvetica Light"/>
                <a:ea typeface="Helvetica Light"/>
                <a:cs typeface="Helvetica Light"/>
                <a:sym typeface="Helvetica Light"/>
              </a:defRPr>
            </a:lvl9pPr>
          </a:lstStyle>
          <a:p>
            <a:pPr eaLnBrk="1" hangingPunct="1">
              <a:defRPr/>
            </a:pPr>
            <a:fld id="{802DC38A-E51E-451D-B0A5-23F3D209C96D}" type="slidenum">
              <a:rPr lang="en-US" sz="3600" kern="0"/>
              <a:pPr eaLnBrk="1" hangingPunct="1">
                <a:defRPr/>
              </a:pPr>
              <a:t>24</a:t>
            </a:fld>
            <a:endParaRPr lang="en-US" sz="3600" kern="0"/>
          </a:p>
        </p:txBody>
      </p:sp>
    </p:spTree>
    <p:extLst>
      <p:ext uri="{BB962C8B-B14F-4D97-AF65-F5344CB8AC3E}">
        <p14:creationId xmlns:p14="http://schemas.microsoft.com/office/powerpoint/2010/main" val="28564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F86860-FF43-4E00-A922-A7849816DA56}" type="slidenum">
              <a:rPr lang="en-US" sz="1800" kern="0" smtClean="0">
                <a:solidFill>
                  <a:prstClr val="black"/>
                </a:solidFill>
              </a:rPr>
              <a:pPr>
                <a:defRPr/>
              </a:pPr>
              <a:t>25</a:t>
            </a:fld>
            <a:endParaRPr lang="en-US" sz="1800" kern="0">
              <a:solidFill>
                <a:prstClr val="black"/>
              </a:solidFill>
            </a:endParaRPr>
          </a:p>
        </p:txBody>
      </p:sp>
    </p:spTree>
    <p:extLst>
      <p:ext uri="{BB962C8B-B14F-4D97-AF65-F5344CB8AC3E}">
        <p14:creationId xmlns:p14="http://schemas.microsoft.com/office/powerpoint/2010/main" val="178061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2571F-3284-48C7-89AB-7A01C5850B1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9526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2571F-3284-48C7-89AB-7A01C5850B1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46220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1704A-EB78-43A4-A763-A0CF73ED3FF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95612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0BD193-68B7-4C90-B12A-322347E44967}" type="slidenum">
              <a:rPr lang="en-US" sz="1800" kern="0">
                <a:solidFill>
                  <a:prstClr val="black"/>
                </a:solidFill>
              </a:rPr>
              <a:pPr>
                <a:defRPr/>
              </a:pPr>
              <a:t>34</a:t>
            </a:fld>
            <a:endParaRPr lang="en-US" sz="1800" kern="0">
              <a:solidFill>
                <a:prstClr val="black"/>
              </a:solidFill>
            </a:endParaRPr>
          </a:p>
        </p:txBody>
      </p:sp>
    </p:spTree>
    <p:extLst>
      <p:ext uri="{BB962C8B-B14F-4D97-AF65-F5344CB8AC3E}">
        <p14:creationId xmlns:p14="http://schemas.microsoft.com/office/powerpoint/2010/main" val="41186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PRE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9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6" name="Footer Placeholder 5"/>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920370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472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PRE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09713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8857" y="1693593"/>
            <a:ext cx="11687354" cy="1325563"/>
          </a:xfrm>
          <a:prstGeom prst="rect">
            <a:avLst/>
          </a:prstGeom>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209B6EC5-D600-4FE5-AC15-60CBB5D5A4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32248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0172199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5" name="Footer Placeholder 4"/>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1651892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6" name="Footer Placeholder 5"/>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471033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8" name="Footer Placeholder 7"/>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164648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4" name="Footer Placeholder 3"/>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2490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3" name="Footer Placeholder 2"/>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748597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6" name="Footer Placeholder 5"/>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6265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5" name="Footer Placeholder 4"/>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218487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6" name="Footer Placeholder 5"/>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225623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5" name="Footer Placeholder 4"/>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394703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5" name="Footer Placeholder 4"/>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9615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48886" y="6508463"/>
            <a:ext cx="2743200" cy="365125"/>
          </a:xfrm>
          <a:prstGeom prst="rect">
            <a:avLst/>
          </a:prstGeom>
        </p:spPr>
        <p:txBody>
          <a:bodyPr/>
          <a:lstStyle/>
          <a:p>
            <a:r>
              <a:rPr lang="en-US">
                <a:solidFill>
                  <a:prstClr val="black"/>
                </a:solidFill>
              </a:rPr>
              <a:t>www.chpre.org</a:t>
            </a:r>
            <a:endParaRPr lang="en-US" dirty="0">
              <a:solidFill>
                <a:prstClr val="black"/>
              </a:solidFill>
            </a:endParaRPr>
          </a:p>
        </p:txBody>
      </p:sp>
      <p:sp>
        <p:nvSpPr>
          <p:cNvPr id="4" name="Slide Number Placeholder 3"/>
          <p:cNvSpPr>
            <a:spLocks noGrp="1"/>
          </p:cNvSpPr>
          <p:nvPr>
            <p:ph type="sldNum" sz="quarter" idx="11"/>
          </p:nvPr>
        </p:nvSpPr>
        <p:spPr/>
        <p:txBody>
          <a:bodyPr/>
          <a:lstStyle/>
          <a:p>
            <a:fld id="{209B6EC5-D600-4FE5-AC15-60CBB5D5A4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964724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a:prstGeom prst="rect">
            <a:avLst/>
          </a:prstGeo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pPr defTabSz="457200"/>
            <a:fld id="{6AD6EE87-EBD5-4F12-A48A-63ACA297AC8F}" type="datetimeFigureOut">
              <a:rPr lang="en-US">
                <a:solidFill>
                  <a:prstClr val="black"/>
                </a:solidFill>
              </a:rPr>
              <a:pPr defTabSz="457200"/>
              <a:t>4/27/2016</a:t>
            </a:fld>
            <a:endParaRPr lang="en-US" dirty="0">
              <a:solidFill>
                <a:prstClr val="black"/>
              </a:solidFill>
            </a:endParaRPr>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8810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3316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423818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9811955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6471317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55071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5" name="Footer Placeholder 4"/>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1845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3283588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6699606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652689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9433682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616377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7165951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3776105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0000159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8290154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831640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548886" y="6508463"/>
            <a:ext cx="2743200" cy="365125"/>
          </a:xfrm>
          <a:prstGeom prst="rect">
            <a:avLst/>
          </a:prstGeom>
        </p:spPr>
        <p:txBody>
          <a:bodyPr/>
          <a:lstStyle/>
          <a:p>
            <a:r>
              <a:rPr lang="en-US">
                <a:solidFill>
                  <a:prstClr val="black"/>
                </a:solidFill>
              </a:rPr>
              <a:t>www.chpre.org</a:t>
            </a:r>
            <a:endParaRPr lang="en-US" dirty="0">
              <a:solidFill>
                <a:prstClr val="black"/>
              </a:solidFill>
            </a:endParaRPr>
          </a:p>
        </p:txBody>
      </p:sp>
      <p:sp>
        <p:nvSpPr>
          <p:cNvPr id="4" name="Slide Number Placeholder 3"/>
          <p:cNvSpPr>
            <a:spLocks noGrp="1"/>
          </p:cNvSpPr>
          <p:nvPr>
            <p:ph type="sldNum" sz="quarter" idx="11"/>
          </p:nvPr>
        </p:nvSpPr>
        <p:spPr/>
        <p:txBody>
          <a:bodyPr/>
          <a:lstStyle/>
          <a:p>
            <a:fld id="{209B6EC5-D600-4FE5-AC15-60CBB5D5A4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5841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2774787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5995753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34E11C8B-ECC2-4227-956B-78F611CC2EBB}" type="datetimeFigureOut">
              <a:rPr lang="en-US"/>
              <a:pPr>
                <a:defRPr/>
              </a:pPr>
              <a:t>4/27/2016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solidFill>
                <a:srgbClr val="FFFFFF"/>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B6A62CC-C720-4004-A3D5-AEE9A8F6B6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73474001"/>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6295BD5-7C7A-48BB-9A4A-6B2BD58F160A}" type="datetimeFigureOut">
              <a:rPr lang="en-US">
                <a:solidFill>
                  <a:srgbClr val="7EC2D3"/>
                </a:solidFill>
              </a:rPr>
              <a:pPr>
                <a:defRPr/>
              </a:pPr>
              <a:t>4/27/2016</a:t>
            </a:fld>
            <a:endParaRPr lang="en-US">
              <a:solidFill>
                <a:srgbClr val="7EC2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EC2D3"/>
              </a:solidFill>
            </a:endParaRPr>
          </a:p>
        </p:txBody>
      </p:sp>
      <p:sp>
        <p:nvSpPr>
          <p:cNvPr id="6" name="Slide Number Placeholder 22"/>
          <p:cNvSpPr>
            <a:spLocks noGrp="1"/>
          </p:cNvSpPr>
          <p:nvPr>
            <p:ph type="sldNum" sz="quarter" idx="12"/>
          </p:nvPr>
        </p:nvSpPr>
        <p:spPr/>
        <p:txBody>
          <a:bodyPr/>
          <a:lstStyle>
            <a:lvl1pPr>
              <a:defRPr/>
            </a:lvl1pPr>
          </a:lstStyle>
          <a:p>
            <a:fld id="{FBE4A946-F4CD-4E3F-919D-944E633A2C70}" type="slidenum">
              <a:rPr lang="en-US" altLang="en-US"/>
              <a:pPr/>
              <a:t>‹#›</a:t>
            </a:fld>
            <a:endParaRPr lang="en-US" altLang="en-US"/>
          </a:p>
        </p:txBody>
      </p:sp>
    </p:spTree>
    <p:extLst>
      <p:ext uri="{BB962C8B-B14F-4D97-AF65-F5344CB8AC3E}">
        <p14:creationId xmlns:p14="http://schemas.microsoft.com/office/powerpoint/2010/main" val="9822570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4ED0F63F-D71F-42C5-8B11-B4E13261F5EA}" type="datetimeFigureOut">
              <a:rPr lang="en-US">
                <a:solidFill>
                  <a:srgbClr val="7EC2D3"/>
                </a:solidFill>
              </a:rPr>
              <a:pPr>
                <a:defRPr/>
              </a:pPr>
              <a:t>4/27/2016</a:t>
            </a:fld>
            <a:endParaRPr lang="en-US">
              <a:solidFill>
                <a:srgbClr val="7EC2D3"/>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lvl1pPr>
          </a:lstStyle>
          <a:p>
            <a:fld id="{5F4F6F10-91DF-4768-BE7B-F7CD7E48CC7F}"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EC2D3"/>
              </a:solidFill>
            </a:endParaRPr>
          </a:p>
        </p:txBody>
      </p:sp>
    </p:spTree>
    <p:extLst>
      <p:ext uri="{BB962C8B-B14F-4D97-AF65-F5344CB8AC3E}">
        <p14:creationId xmlns:p14="http://schemas.microsoft.com/office/powerpoint/2010/main" val="367553991"/>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52FEAACD-6913-4CB1-A7F3-3737868E1B74}" type="datetimeFigureOut">
              <a:rPr lang="en-US">
                <a:solidFill>
                  <a:srgbClr val="7EC2D3"/>
                </a:solidFill>
              </a:rPr>
              <a:pPr>
                <a:defRPr/>
              </a:pPr>
              <a:t>4/27/2016</a:t>
            </a:fld>
            <a:endParaRPr lang="en-US">
              <a:solidFill>
                <a:srgbClr val="7EC2D3"/>
              </a:solidFill>
            </a:endParaRPr>
          </a:p>
        </p:txBody>
      </p:sp>
      <p:sp>
        <p:nvSpPr>
          <p:cNvPr id="6" name="Slide Number Placeholder 9"/>
          <p:cNvSpPr>
            <a:spLocks noGrp="1"/>
          </p:cNvSpPr>
          <p:nvPr>
            <p:ph type="sldNum" sz="quarter" idx="11"/>
          </p:nvPr>
        </p:nvSpPr>
        <p:spPr/>
        <p:txBody>
          <a:bodyPr/>
          <a:lstStyle>
            <a:lvl1pPr>
              <a:defRPr/>
            </a:lvl1pPr>
          </a:lstStyle>
          <a:p>
            <a:fld id="{F49A45A0-0CBF-4A38-9F1B-36BD0CC85EF7}"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EC2D3"/>
              </a:solidFill>
            </a:endParaRPr>
          </a:p>
        </p:txBody>
      </p:sp>
    </p:spTree>
    <p:extLst>
      <p:ext uri="{BB962C8B-B14F-4D97-AF65-F5344CB8AC3E}">
        <p14:creationId xmlns:p14="http://schemas.microsoft.com/office/powerpoint/2010/main" val="20275909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6147FE9-1B68-4642-A6CB-57007B909CBA}" type="datetimeFigureOut">
              <a:rPr lang="en-US">
                <a:solidFill>
                  <a:srgbClr val="7EC2D3"/>
                </a:solidFill>
              </a:rPr>
              <a:pPr>
                <a:defRPr/>
              </a:pPr>
              <a:t>4/27/2016</a:t>
            </a:fld>
            <a:endParaRPr lang="en-US">
              <a:solidFill>
                <a:srgbClr val="7EC2D3"/>
              </a:solidFill>
            </a:endParaRPr>
          </a:p>
        </p:txBody>
      </p:sp>
      <p:sp>
        <p:nvSpPr>
          <p:cNvPr id="8" name="Slide Number Placeholder 11"/>
          <p:cNvSpPr>
            <a:spLocks noGrp="1"/>
          </p:cNvSpPr>
          <p:nvPr>
            <p:ph type="sldNum" sz="quarter" idx="11"/>
          </p:nvPr>
        </p:nvSpPr>
        <p:spPr/>
        <p:txBody>
          <a:bodyPr/>
          <a:lstStyle>
            <a:lvl1pPr>
              <a:defRPr/>
            </a:lvl1pPr>
          </a:lstStyle>
          <a:p>
            <a:fld id="{F0E1B85C-2F76-4D22-97BB-B4AA9F0503AF}"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EC2D3"/>
              </a:solidFill>
            </a:endParaRPr>
          </a:p>
        </p:txBody>
      </p:sp>
    </p:spTree>
    <p:extLst>
      <p:ext uri="{BB962C8B-B14F-4D97-AF65-F5344CB8AC3E}">
        <p14:creationId xmlns:p14="http://schemas.microsoft.com/office/powerpoint/2010/main" val="40613721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68A091E-3857-4159-AB43-874DD6765A3F}" type="datetimeFigureOut">
              <a:rPr lang="en-US">
                <a:solidFill>
                  <a:srgbClr val="7EC2D3"/>
                </a:solidFill>
              </a:rPr>
              <a:pPr>
                <a:defRPr/>
              </a:pPr>
              <a:t>4/27/2016</a:t>
            </a:fld>
            <a:endParaRPr lang="en-US">
              <a:solidFill>
                <a:srgbClr val="7EC2D3"/>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EC2D3"/>
              </a:solidFill>
            </a:endParaRPr>
          </a:p>
        </p:txBody>
      </p:sp>
      <p:sp>
        <p:nvSpPr>
          <p:cNvPr id="5" name="Slide Number Placeholder 22"/>
          <p:cNvSpPr>
            <a:spLocks noGrp="1"/>
          </p:cNvSpPr>
          <p:nvPr>
            <p:ph type="sldNum" sz="quarter" idx="12"/>
          </p:nvPr>
        </p:nvSpPr>
        <p:spPr/>
        <p:txBody>
          <a:bodyPr/>
          <a:lstStyle>
            <a:lvl1pPr>
              <a:defRPr/>
            </a:lvl1pPr>
          </a:lstStyle>
          <a:p>
            <a:fld id="{ED39B260-3505-4E90-AF79-10DF82B6E957}" type="slidenum">
              <a:rPr lang="en-US" altLang="en-US"/>
              <a:pPr/>
              <a:t>‹#›</a:t>
            </a:fld>
            <a:endParaRPr lang="en-US" altLang="en-US"/>
          </a:p>
        </p:txBody>
      </p:sp>
    </p:spTree>
    <p:extLst>
      <p:ext uri="{BB962C8B-B14F-4D97-AF65-F5344CB8AC3E}">
        <p14:creationId xmlns:p14="http://schemas.microsoft.com/office/powerpoint/2010/main" val="21438577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B7B50CD-CBA9-4198-8F5D-8FE492FB9DEF}" type="datetimeFigureOut">
              <a:rPr lang="en-US">
                <a:solidFill>
                  <a:srgbClr val="7EC2D3"/>
                </a:solidFill>
              </a:rPr>
              <a:pPr>
                <a:defRPr/>
              </a:pPr>
              <a:t>4/27/2016</a:t>
            </a:fld>
            <a:endParaRPr lang="en-US">
              <a:solidFill>
                <a:srgbClr val="7EC2D3"/>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EC2D3"/>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83FAE272-FA6F-4002-A723-D6CFC6008584}" type="slidenum">
              <a:rPr lang="en-US" altLang="en-US">
                <a:solidFill>
                  <a:srgbClr val="7EC2D3"/>
                </a:solidFill>
              </a:rPr>
              <a:pPr/>
              <a:t>‹#›</a:t>
            </a:fld>
            <a:endParaRPr lang="en-US" altLang="en-US">
              <a:solidFill>
                <a:srgbClr val="7EC2D3"/>
              </a:solidFill>
            </a:endParaRPr>
          </a:p>
        </p:txBody>
      </p:sp>
    </p:spTree>
    <p:extLst>
      <p:ext uri="{BB962C8B-B14F-4D97-AF65-F5344CB8AC3E}">
        <p14:creationId xmlns:p14="http://schemas.microsoft.com/office/powerpoint/2010/main" val="14307857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287580F-816C-497B-8CC8-CA35A980C21D}" type="datetimeFigureOut">
              <a:rPr lang="en-US">
                <a:solidFill>
                  <a:srgbClr val="7EC2D3"/>
                </a:solidFill>
              </a:rPr>
              <a:pPr>
                <a:defRPr/>
              </a:pPr>
              <a:t>4/27/2016</a:t>
            </a:fld>
            <a:endParaRPr lang="en-US">
              <a:solidFill>
                <a:srgbClr val="7EC2D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EC2D3"/>
              </a:solidFill>
            </a:endParaRPr>
          </a:p>
        </p:txBody>
      </p:sp>
      <p:sp>
        <p:nvSpPr>
          <p:cNvPr id="7" name="Slide Number Placeholder 22"/>
          <p:cNvSpPr>
            <a:spLocks noGrp="1"/>
          </p:cNvSpPr>
          <p:nvPr>
            <p:ph type="sldNum" sz="quarter" idx="12"/>
          </p:nvPr>
        </p:nvSpPr>
        <p:spPr/>
        <p:txBody>
          <a:bodyPr/>
          <a:lstStyle>
            <a:lvl1pPr>
              <a:defRPr/>
            </a:lvl1pPr>
          </a:lstStyle>
          <a:p>
            <a:fld id="{8F063608-922B-459F-9DB8-AE54C7534E61}" type="slidenum">
              <a:rPr lang="en-US" altLang="en-US"/>
              <a:pPr/>
              <a:t>‹#›</a:t>
            </a:fld>
            <a:endParaRPr lang="en-US" altLang="en-US"/>
          </a:p>
        </p:txBody>
      </p:sp>
    </p:spTree>
    <p:extLst>
      <p:ext uri="{BB962C8B-B14F-4D97-AF65-F5344CB8AC3E}">
        <p14:creationId xmlns:p14="http://schemas.microsoft.com/office/powerpoint/2010/main" val="116513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a:prstGeom prst="rect">
            <a:avLst/>
          </a:prstGeo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AD6EE87-EBD5-4F12-A48A-63ACA297AC8F}" type="datetimeFigureOut">
              <a:rPr lang="en-US">
                <a:solidFill>
                  <a:prstClr val="black"/>
                </a:solidFill>
              </a:rPr>
              <a:pPr/>
              <a:t>4/27/2016</a:t>
            </a:fld>
            <a:endParaRPr lang="en-US" dirty="0">
              <a:solidFill>
                <a:prstClr val="black"/>
              </a:solidFill>
            </a:endParaRPr>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10435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3EADA0A5-1E52-4655-9327-885DA4CFE358}" type="datetimeFigureOut">
              <a:rPr lang="en-US">
                <a:solidFill>
                  <a:srgbClr val="7EC2D3"/>
                </a:solidFill>
              </a:rPr>
              <a:pPr>
                <a:defRPr/>
              </a:pPr>
              <a:t>4/27/2016</a:t>
            </a:fld>
            <a:endParaRPr lang="en-US">
              <a:solidFill>
                <a:srgbClr val="7EC2D3"/>
              </a:solidFill>
            </a:endParaRPr>
          </a:p>
        </p:txBody>
      </p:sp>
      <p:sp>
        <p:nvSpPr>
          <p:cNvPr id="10" name="Slide Number Placeholder 12"/>
          <p:cNvSpPr>
            <a:spLocks noGrp="1"/>
          </p:cNvSpPr>
          <p:nvPr>
            <p:ph type="sldNum" sz="quarter" idx="11"/>
          </p:nvPr>
        </p:nvSpPr>
        <p:spPr>
          <a:xfrm>
            <a:off x="0" y="4667251"/>
            <a:ext cx="1930400" cy="663575"/>
          </a:xfrm>
        </p:spPr>
        <p:txBody>
          <a:bodyPr/>
          <a:lstStyle>
            <a:lvl1pPr>
              <a:defRPr sz="2800"/>
            </a:lvl1pPr>
          </a:lstStyle>
          <a:p>
            <a:fld id="{C79EA3F3-C7F1-4D6C-831C-654579F20BEB}" type="slidenum">
              <a:rPr lang="en-US" altLang="en-US"/>
              <a:pPr/>
              <a:t>‹#›</a:t>
            </a:fld>
            <a:endParaRPr lang="en-US" alt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solidFill>
                <a:srgbClr val="7EC2D3"/>
              </a:solidFill>
            </a:endParaRPr>
          </a:p>
        </p:txBody>
      </p:sp>
    </p:spTree>
    <p:extLst>
      <p:ext uri="{BB962C8B-B14F-4D97-AF65-F5344CB8AC3E}">
        <p14:creationId xmlns:p14="http://schemas.microsoft.com/office/powerpoint/2010/main" val="3498630179"/>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7DD9A43-97AC-4571-BC24-109609AD5495}" type="datetimeFigureOut">
              <a:rPr lang="en-US">
                <a:solidFill>
                  <a:srgbClr val="7EC2D3"/>
                </a:solidFill>
              </a:rPr>
              <a:pPr>
                <a:defRPr/>
              </a:pPr>
              <a:t>4/27/2016</a:t>
            </a:fld>
            <a:endParaRPr lang="en-US">
              <a:solidFill>
                <a:srgbClr val="7EC2D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EC2D3"/>
              </a:solidFill>
            </a:endParaRPr>
          </a:p>
        </p:txBody>
      </p:sp>
      <p:sp>
        <p:nvSpPr>
          <p:cNvPr id="6" name="Slide Number Placeholder 22"/>
          <p:cNvSpPr>
            <a:spLocks noGrp="1"/>
          </p:cNvSpPr>
          <p:nvPr>
            <p:ph type="sldNum" sz="quarter" idx="12"/>
          </p:nvPr>
        </p:nvSpPr>
        <p:spPr/>
        <p:txBody>
          <a:bodyPr/>
          <a:lstStyle>
            <a:lvl1pPr>
              <a:defRPr/>
            </a:lvl1pPr>
          </a:lstStyle>
          <a:p>
            <a:fld id="{8BD0965A-A780-447E-B040-48947896813C}" type="slidenum">
              <a:rPr lang="en-US" altLang="en-US"/>
              <a:pPr/>
              <a:t>‹#›</a:t>
            </a:fld>
            <a:endParaRPr lang="en-US" altLang="en-US"/>
          </a:p>
        </p:txBody>
      </p:sp>
    </p:spTree>
    <p:extLst>
      <p:ext uri="{BB962C8B-B14F-4D97-AF65-F5344CB8AC3E}">
        <p14:creationId xmlns:p14="http://schemas.microsoft.com/office/powerpoint/2010/main" val="28173068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BC60BE5A-D90F-4D80-AFAD-B50A7F089492}" type="datetimeFigureOut">
              <a:rPr lang="en-US">
                <a:solidFill>
                  <a:srgbClr val="7EC2D3"/>
                </a:solidFill>
              </a:rPr>
              <a:pPr>
                <a:defRPr/>
              </a:pPr>
              <a:t>4/27/2016</a:t>
            </a:fld>
            <a:endParaRPr lang="en-US">
              <a:solidFill>
                <a:srgbClr val="7EC2D3"/>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7EC2D3"/>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fld id="{3C6EEC23-8BC4-4E9D-A96F-4C05BBEAA3D9}" type="slidenum">
              <a:rPr lang="en-US" altLang="en-US"/>
              <a:pPr/>
              <a:t>‹#›</a:t>
            </a:fld>
            <a:endParaRPr lang="en-US" altLang="en-US"/>
          </a:p>
        </p:txBody>
      </p:sp>
    </p:spTree>
    <p:extLst>
      <p:ext uri="{BB962C8B-B14F-4D97-AF65-F5344CB8AC3E}">
        <p14:creationId xmlns:p14="http://schemas.microsoft.com/office/powerpoint/2010/main" val="1235300662"/>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GrayCurv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333876"/>
            <a:ext cx="6705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p:nvSpPr>
        <p:spPr bwMode="auto">
          <a:xfrm>
            <a:off x="0" y="2133600"/>
            <a:ext cx="12192000" cy="103188"/>
          </a:xfrm>
          <a:prstGeom prst="rect">
            <a:avLst/>
          </a:prstGeom>
          <a:gradFill rotWithShape="0">
            <a:gsLst>
              <a:gs pos="0">
                <a:srgbClr val="0066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6" name="Picture 18" descr="GMU_PLogo_RGB"/>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201" y="5318126"/>
            <a:ext cx="2859617"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p:cNvSpPr txBox="1">
            <a:spLocks noChangeArrowheads="1"/>
          </p:cNvSpPr>
          <p:nvPr userDrawn="1"/>
        </p:nvSpPr>
        <p:spPr bwMode="auto">
          <a:xfrm>
            <a:off x="4385734" y="6348414"/>
            <a:ext cx="3204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800" b="1">
                <a:solidFill>
                  <a:srgbClr val="006600"/>
                </a:solidFill>
                <a:cs typeface="Arial" charset="0"/>
              </a:rPr>
              <a:t>Where Innovation Is Tradition</a:t>
            </a:r>
          </a:p>
        </p:txBody>
      </p:sp>
      <p:sp>
        <p:nvSpPr>
          <p:cNvPr id="10247" name="Rectangle 7"/>
          <p:cNvSpPr>
            <a:spLocks noGrp="1" noChangeArrowheads="1"/>
          </p:cNvSpPr>
          <p:nvPr>
            <p:ph type="ctrTitle" sz="quarter"/>
          </p:nvPr>
        </p:nvSpPr>
        <p:spPr>
          <a:xfrm>
            <a:off x="914400" y="973139"/>
            <a:ext cx="10363200" cy="1144587"/>
          </a:xfrm>
        </p:spPr>
        <p:txBody>
          <a:bodyPr lIns="92075" tIns="46038" rIns="92075" bIns="46038" anchor="b"/>
          <a:lstStyle>
            <a:lvl1pPr algn="ctr">
              <a:defRPr/>
            </a:lvl1pPr>
          </a:lstStyle>
          <a:p>
            <a:r>
              <a:rPr lang="en-US"/>
              <a:t>Click to edit Master title style</a:t>
            </a:r>
          </a:p>
        </p:txBody>
      </p:sp>
      <p:sp>
        <p:nvSpPr>
          <p:cNvPr id="10248" name="Rectangle 8"/>
          <p:cNvSpPr>
            <a:spLocks noGrp="1" noChangeArrowheads="1"/>
          </p:cNvSpPr>
          <p:nvPr>
            <p:ph type="subTitle" sz="quarter" idx="1"/>
          </p:nvPr>
        </p:nvSpPr>
        <p:spPr>
          <a:xfrm>
            <a:off x="1828800" y="2895600"/>
            <a:ext cx="8534400" cy="1752600"/>
          </a:xfrm>
        </p:spPr>
        <p:txBody>
          <a:bodyPr lIns="92075" tIns="46038" rIns="92075" bIns="46038"/>
          <a:lstStyle>
            <a:lvl1pPr marL="0" indent="0" algn="ctr">
              <a:defRPr/>
            </a:lvl1pPr>
          </a:lstStyle>
          <a:p>
            <a:r>
              <a:rPr lang="en-US"/>
              <a:t>Click to edit Master subtitle style</a:t>
            </a:r>
          </a:p>
        </p:txBody>
      </p:sp>
      <p:sp>
        <p:nvSpPr>
          <p:cNvPr id="8" name="Rectangle 14"/>
          <p:cNvSpPr>
            <a:spLocks noGrp="1" noChangeArrowheads="1"/>
          </p:cNvSpPr>
          <p:nvPr>
            <p:ph type="dt" sz="half" idx="10"/>
          </p:nvPr>
        </p:nvSpPr>
        <p:spPr/>
        <p:txBody>
          <a:bodyPr/>
          <a:lstStyle>
            <a:lvl1pPr>
              <a:defRPr sz="1400">
                <a:solidFill>
                  <a:schemeClr val="bg1"/>
                </a:solidFill>
              </a:defRPr>
            </a:lvl1pPr>
          </a:lstStyle>
          <a:p>
            <a:pPr>
              <a:defRPr/>
            </a:pPr>
            <a:endParaRPr lang="en-US">
              <a:solidFill>
                <a:srgbClr val="000000"/>
              </a:solidFill>
            </a:endParaRPr>
          </a:p>
        </p:txBody>
      </p:sp>
      <p:sp>
        <p:nvSpPr>
          <p:cNvPr id="9" name="Rectangle 16"/>
          <p:cNvSpPr>
            <a:spLocks noGrp="1" noChangeArrowheads="1"/>
          </p:cNvSpPr>
          <p:nvPr>
            <p:ph type="sldNum" sz="quarter" idx="11"/>
          </p:nvPr>
        </p:nvSpPr>
        <p:spPr/>
        <p:txBody>
          <a:bodyPr/>
          <a:lstStyle>
            <a:lvl1pPr>
              <a:defRPr/>
            </a:lvl1pPr>
          </a:lstStyle>
          <a:p>
            <a:pPr>
              <a:defRPr/>
            </a:pPr>
            <a:fld id="{1ADA2CCE-1830-459B-85A8-954B6CBFD2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89614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chemeClr val="accent1"/>
            </a:solidFill>
          </a:ln>
        </p:spPr>
        <p:txBody>
          <a:bodyPr/>
          <a:lstStyle>
            <a:lvl1pPr>
              <a:buFont typeface="Arial" pitchFamily="34" charset="0"/>
              <a:buChar char="•"/>
              <a:defRPr/>
            </a:lvl1pPr>
            <a:lvl2pPr>
              <a:buFont typeface="Wingdings" pitchFamily="2" charset="2"/>
              <a:buChar char="Ø"/>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8435221F-6A6E-4A73-8CCA-B70304A340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56139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4986384B-D71A-41AB-AC67-815D72783E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830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774D3CF3-A16B-4816-952D-97E31E7133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60652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93C31976-8056-4DF9-8601-7413EFB0F3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91323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839F7384-34D8-486D-AAD9-B7FDD05C6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3800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0217B603-54A6-4262-B25D-CD3E231DFA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5248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275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F1D7460C-8DDD-4F03-B389-466F13EA1E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29883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60D1C938-239D-457D-9363-C8EEF7F856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63150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6030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6702643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1716595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516655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288310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039299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770979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2003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8597405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4230901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343650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244595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4499861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961075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1465906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5281181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5371800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srgbClr val="146194">
                    <a:lumMod val="50000"/>
                  </a:srgbClr>
                </a:solidFill>
              </a:rPr>
              <a:pPr/>
              <a:t>4/27/2016</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100886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0883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414910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38238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8857" y="1693593"/>
            <a:ext cx="11687354" cy="1325563"/>
          </a:xfrm>
          <a:prstGeom prst="rect">
            <a:avLst/>
          </a:prstGeom>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209B6EC5-D600-4FE5-AC15-60CBB5D5A48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1608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883315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53544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897540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395087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034330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165132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774980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951249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452623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7597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41558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4090456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563193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1097280"/>
            <a:ext cx="1194816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121920" y="6217920"/>
            <a:ext cx="1109472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0" name="Rectangle 5"/>
          <p:cNvSpPr>
            <a:spLocks noGrp="1" noChangeArrowheads="1"/>
          </p:cNvSpPr>
          <p:nvPr>
            <p:ph type="title"/>
          </p:nvPr>
        </p:nvSpPr>
        <p:spPr bwMode="auto">
          <a:xfrm>
            <a:off x="121920" y="91440"/>
            <a:ext cx="1194816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313831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121920" y="1097280"/>
            <a:ext cx="5913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p:cNvSpPr>
            <a:spLocks noGrp="1"/>
          </p:cNvSpPr>
          <p:nvPr>
            <p:ph type="body" sz="quarter" idx="11" hasCustomPrompt="1"/>
          </p:nvPr>
        </p:nvSpPr>
        <p:spPr>
          <a:xfrm>
            <a:off x="121920" y="6217920"/>
            <a:ext cx="1109472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8" name="Rectangle 5"/>
          <p:cNvSpPr>
            <a:spLocks noGrp="1" noChangeArrowheads="1"/>
          </p:cNvSpPr>
          <p:nvPr>
            <p:ph type="title"/>
          </p:nvPr>
        </p:nvSpPr>
        <p:spPr bwMode="auto">
          <a:xfrm>
            <a:off x="121920" y="91440"/>
            <a:ext cx="1194816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
        <p:nvSpPr>
          <p:cNvPr id="19" name="Content Placeholder 2"/>
          <p:cNvSpPr>
            <a:spLocks noGrp="1"/>
          </p:cNvSpPr>
          <p:nvPr>
            <p:ph idx="12"/>
          </p:nvPr>
        </p:nvSpPr>
        <p:spPr>
          <a:xfrm>
            <a:off x="6156960" y="1097280"/>
            <a:ext cx="5913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6844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121920" y="1097280"/>
            <a:ext cx="39014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1" hasCustomPrompt="1"/>
          </p:nvPr>
        </p:nvSpPr>
        <p:spPr>
          <a:xfrm>
            <a:off x="121920" y="6217920"/>
            <a:ext cx="1109472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4" name="Rectangle 5"/>
          <p:cNvSpPr>
            <a:spLocks noGrp="1" noChangeArrowheads="1"/>
          </p:cNvSpPr>
          <p:nvPr>
            <p:ph type="title"/>
          </p:nvPr>
        </p:nvSpPr>
        <p:spPr bwMode="auto">
          <a:xfrm>
            <a:off x="121920" y="91440"/>
            <a:ext cx="1194816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
        <p:nvSpPr>
          <p:cNvPr id="15" name="Content Placeholder 2"/>
          <p:cNvSpPr>
            <a:spLocks noGrp="1"/>
          </p:cNvSpPr>
          <p:nvPr>
            <p:ph idx="12"/>
          </p:nvPr>
        </p:nvSpPr>
        <p:spPr>
          <a:xfrm>
            <a:off x="4145280" y="1097280"/>
            <a:ext cx="39014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8168640" y="1097280"/>
            <a:ext cx="39014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8512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21920" y="6217920"/>
            <a:ext cx="1109472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6" name="Title 5"/>
          <p:cNvSpPr>
            <a:spLocks noGrp="1" noChangeArrowheads="1"/>
          </p:cNvSpPr>
          <p:nvPr>
            <p:ph type="title"/>
          </p:nvPr>
        </p:nvSpPr>
        <p:spPr bwMode="auto">
          <a:xfrm>
            <a:off x="121920" y="91440"/>
            <a:ext cx="1194816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1016403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GrayCurv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333876"/>
            <a:ext cx="6705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p:nvSpPr>
        <p:spPr bwMode="auto">
          <a:xfrm>
            <a:off x="0" y="2133600"/>
            <a:ext cx="12192000" cy="103188"/>
          </a:xfrm>
          <a:prstGeom prst="rect">
            <a:avLst/>
          </a:prstGeom>
          <a:gradFill rotWithShape="0">
            <a:gsLst>
              <a:gs pos="0">
                <a:srgbClr val="0066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srgbClr val="000000"/>
              </a:solidFill>
              <a:ea typeface="ＭＳ Ｐゴシック" pitchFamily="34" charset="-128"/>
            </a:endParaRPr>
          </a:p>
        </p:txBody>
      </p:sp>
      <p:pic>
        <p:nvPicPr>
          <p:cNvPr id="6" name="Picture 18" descr="GMU_PLogo_RGB"/>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201" y="5318126"/>
            <a:ext cx="2859617"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p:cNvSpPr txBox="1">
            <a:spLocks noChangeArrowheads="1"/>
          </p:cNvSpPr>
          <p:nvPr userDrawn="1"/>
        </p:nvSpPr>
        <p:spPr bwMode="auto">
          <a:xfrm>
            <a:off x="4385734" y="6348414"/>
            <a:ext cx="3204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defRPr/>
            </a:pPr>
            <a:r>
              <a:rPr lang="en-US" sz="1800" b="1">
                <a:solidFill>
                  <a:srgbClr val="006600"/>
                </a:solidFill>
                <a:cs typeface="Arial" charset="0"/>
              </a:rPr>
              <a:t>Where Innovation Is Tradition</a:t>
            </a:r>
          </a:p>
        </p:txBody>
      </p:sp>
      <p:sp>
        <p:nvSpPr>
          <p:cNvPr id="10247" name="Rectangle 7"/>
          <p:cNvSpPr>
            <a:spLocks noGrp="1" noChangeArrowheads="1"/>
          </p:cNvSpPr>
          <p:nvPr>
            <p:ph type="ctrTitle" sz="quarter"/>
          </p:nvPr>
        </p:nvSpPr>
        <p:spPr>
          <a:xfrm>
            <a:off x="914400" y="973139"/>
            <a:ext cx="10363200" cy="1144587"/>
          </a:xfrm>
        </p:spPr>
        <p:txBody>
          <a:bodyPr lIns="92075" tIns="46038" rIns="92075" bIns="46038" anchor="b"/>
          <a:lstStyle>
            <a:lvl1pPr algn="ctr">
              <a:defRPr/>
            </a:lvl1pPr>
          </a:lstStyle>
          <a:p>
            <a:r>
              <a:rPr lang="en-US"/>
              <a:t>Click to edit Master title style</a:t>
            </a:r>
          </a:p>
        </p:txBody>
      </p:sp>
      <p:sp>
        <p:nvSpPr>
          <p:cNvPr id="10248" name="Rectangle 8"/>
          <p:cNvSpPr>
            <a:spLocks noGrp="1" noChangeArrowheads="1"/>
          </p:cNvSpPr>
          <p:nvPr>
            <p:ph type="subTitle" sz="quarter" idx="1"/>
          </p:nvPr>
        </p:nvSpPr>
        <p:spPr>
          <a:xfrm>
            <a:off x="1828800" y="2895600"/>
            <a:ext cx="8534400" cy="1752600"/>
          </a:xfrm>
        </p:spPr>
        <p:txBody>
          <a:bodyPr lIns="92075" tIns="46038" rIns="92075" bIns="46038"/>
          <a:lstStyle>
            <a:lvl1pPr marL="0" indent="0" algn="ctr">
              <a:defRPr/>
            </a:lvl1pPr>
          </a:lstStyle>
          <a:p>
            <a:r>
              <a:rPr lang="en-US"/>
              <a:t>Click to edit Master subtitle style</a:t>
            </a:r>
          </a:p>
        </p:txBody>
      </p:sp>
      <p:sp>
        <p:nvSpPr>
          <p:cNvPr id="8" name="Rectangle 14"/>
          <p:cNvSpPr>
            <a:spLocks noGrp="1" noChangeArrowheads="1"/>
          </p:cNvSpPr>
          <p:nvPr>
            <p:ph type="dt" sz="half" idx="10"/>
          </p:nvPr>
        </p:nvSpPr>
        <p:spPr/>
        <p:txBody>
          <a:bodyPr/>
          <a:lstStyle>
            <a:lvl1pPr>
              <a:defRPr sz="1400">
                <a:solidFill>
                  <a:schemeClr val="bg1"/>
                </a:solidFill>
              </a:defRPr>
            </a:lvl1pPr>
          </a:lstStyle>
          <a:p>
            <a:pPr>
              <a:defRPr/>
            </a:pPr>
            <a:endParaRPr lang="en-US">
              <a:solidFill>
                <a:srgbClr val="000000"/>
              </a:solidFill>
            </a:endParaRPr>
          </a:p>
        </p:txBody>
      </p:sp>
      <p:sp>
        <p:nvSpPr>
          <p:cNvPr id="9" name="Rectangle 16"/>
          <p:cNvSpPr>
            <a:spLocks noGrp="1" noChangeArrowheads="1"/>
          </p:cNvSpPr>
          <p:nvPr>
            <p:ph type="sldNum" sz="quarter" idx="11"/>
          </p:nvPr>
        </p:nvSpPr>
        <p:spPr/>
        <p:txBody>
          <a:bodyPr/>
          <a:lstStyle>
            <a:lvl1pPr>
              <a:defRPr/>
            </a:lvl1pPr>
          </a:lstStyle>
          <a:p>
            <a:pPr>
              <a:defRPr/>
            </a:pPr>
            <a:fld id="{1ADA2CCE-1830-459B-85A8-954B6CBFD2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969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chemeClr val="accent1"/>
            </a:solidFill>
          </a:ln>
        </p:spPr>
        <p:txBody>
          <a:bodyPr/>
          <a:lstStyle>
            <a:lvl1pPr>
              <a:buFont typeface="Arial" pitchFamily="34" charset="0"/>
              <a:buChar char="•"/>
              <a:defRPr/>
            </a:lvl1pPr>
            <a:lvl2pPr>
              <a:buFont typeface="Wingdings" pitchFamily="2" charset="2"/>
              <a:buChar char="Ø"/>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8435221F-6A6E-4A73-8CCA-B70304A340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459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4986384B-D71A-41AB-AC67-815D72783E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0524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774D3CF3-A16B-4816-952D-97E31E7133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6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5" name="Footer Placeholder 4"/>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23544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93C31976-8056-4DF9-8601-7413EFB0F3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3698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839F7384-34D8-486D-AAD9-B7FDD05C6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6227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0217B603-54A6-4262-B25D-CD3E231DFA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8031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F1D7460C-8DDD-4F03-B389-466F13EA1E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134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60D1C938-239D-457D-9363-C8EEF7F856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1379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GrayCurv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5" name="Rectangle 17"/>
          <p:cNvSpPr>
            <a:spLocks noChangeArrowheads="1"/>
          </p:cNvSpPr>
          <p:nvPr/>
        </p:nvSpPr>
        <p:spPr bwMode="auto">
          <a:xfrm>
            <a:off x="0" y="2133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pic>
        <p:nvPicPr>
          <p:cNvPr id="6" name="Picture 18" descr="GMU_PLogo_RG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7" name="Text Box 20"/>
          <p:cNvSpPr txBox="1">
            <a:spLocks noChangeArrowheads="1"/>
          </p:cNvSpPr>
          <p:nvPr userDrawn="1"/>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
        <p:nvSpPr>
          <p:cNvPr id="10247" name="Rectangle 7"/>
          <p:cNvSpPr>
            <a:spLocks noGrp="1" noChangeArrowheads="1"/>
          </p:cNvSpPr>
          <p:nvPr>
            <p:ph type="ctrTitle" sz="quarter"/>
          </p:nvPr>
        </p:nvSpPr>
        <p:spPr>
          <a:xfrm>
            <a:off x="914400" y="973139"/>
            <a:ext cx="10363200" cy="1144587"/>
          </a:xfrm>
        </p:spPr>
        <p:txBody>
          <a:bodyPr lIns="92075" tIns="46038" rIns="92075" bIns="46038" anchor="b"/>
          <a:lstStyle>
            <a:lvl1pPr algn="ctr">
              <a:defRPr/>
            </a:lvl1pPr>
          </a:lstStyle>
          <a:p>
            <a:r>
              <a:rPr lang="en-US"/>
              <a:t>Click to edit Master title style</a:t>
            </a:r>
          </a:p>
        </p:txBody>
      </p:sp>
      <p:sp>
        <p:nvSpPr>
          <p:cNvPr id="10248" name="Rectangle 8"/>
          <p:cNvSpPr>
            <a:spLocks noGrp="1" noChangeArrowheads="1"/>
          </p:cNvSpPr>
          <p:nvPr>
            <p:ph type="subTitle" sz="quarter" idx="1"/>
          </p:nvPr>
        </p:nvSpPr>
        <p:spPr>
          <a:xfrm>
            <a:off x="1828800" y="2895600"/>
            <a:ext cx="8534400" cy="1752600"/>
          </a:xfrm>
        </p:spPr>
        <p:txBody>
          <a:bodyPr lIns="92075" tIns="46038" rIns="92075" bIns="46038"/>
          <a:lstStyle>
            <a:lvl1pPr marL="0" indent="0" algn="ctr">
              <a:defRPr/>
            </a:lvl1pPr>
          </a:lstStyle>
          <a:p>
            <a:r>
              <a:rPr lang="en-US"/>
              <a:t>Click to edit Master subtitle style</a:t>
            </a:r>
          </a:p>
        </p:txBody>
      </p:sp>
      <p:sp>
        <p:nvSpPr>
          <p:cNvPr id="8" name="Rectangle 14"/>
          <p:cNvSpPr>
            <a:spLocks noGrp="1" noChangeArrowheads="1"/>
          </p:cNvSpPr>
          <p:nvPr>
            <p:ph type="dt" sz="half" idx="10"/>
          </p:nvPr>
        </p:nvSpPr>
        <p:spPr/>
        <p:txBody>
          <a:bodyPr/>
          <a:lstStyle>
            <a:lvl1pPr>
              <a:defRPr sz="1400">
                <a:solidFill>
                  <a:schemeClr val="bg1"/>
                </a:solidFill>
              </a:defRPr>
            </a:lvl1pPr>
          </a:lstStyle>
          <a:p>
            <a:pPr>
              <a:defRPr/>
            </a:pPr>
            <a:endParaRPr lang="en-US">
              <a:solidFill>
                <a:srgbClr val="000000"/>
              </a:solidFill>
            </a:endParaRPr>
          </a:p>
        </p:txBody>
      </p:sp>
      <p:sp>
        <p:nvSpPr>
          <p:cNvPr id="9" name="Rectangle 16"/>
          <p:cNvSpPr>
            <a:spLocks noGrp="1" noChangeArrowheads="1"/>
          </p:cNvSpPr>
          <p:nvPr>
            <p:ph type="sldNum" sz="quarter" idx="11"/>
          </p:nvPr>
        </p:nvSpPr>
        <p:spPr/>
        <p:txBody>
          <a:bodyPr/>
          <a:lstStyle>
            <a:lvl1pPr>
              <a:defRPr/>
            </a:lvl1pPr>
          </a:lstStyle>
          <a:p>
            <a:pPr>
              <a:defRPr/>
            </a:pPr>
            <a:fld id="{0FC17893-647F-4238-A15A-9A7CD28BB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806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chemeClr val="accent1"/>
            </a:solidFill>
          </a:ln>
        </p:spPr>
        <p:txBody>
          <a:bodyPr/>
          <a:lstStyle>
            <a:lvl1pPr>
              <a:buFont typeface="Arial" pitchFamily="34" charset="0"/>
              <a:buChar char="•"/>
              <a:defRPr/>
            </a:lvl1pPr>
            <a:lvl2pPr>
              <a:buFont typeface="Wingdings" pitchFamily="2" charset="2"/>
              <a:buChar char="Ø"/>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050870AE-B651-4FA0-8517-FA976C5A1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9574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EF4A5AF2-935F-4C77-A3E0-EE3EB059A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157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09CD849A-0EA7-49BB-9138-858DA7E9D9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895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3E073069-1340-4878-A791-2C4C8E579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774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6" name="Footer Placeholder 5"/>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77732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6BC26DDE-AE65-449D-816B-69956DAC9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5456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D21ADD1D-BBC0-4A68-BB34-0C55E0CA8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222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1A863066-B849-403B-AE4E-B693F1981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8348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70C62127-6558-483F-98D8-589CC3F9B5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2561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GrayCurv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5" name="Rectangle 17"/>
          <p:cNvSpPr>
            <a:spLocks noChangeArrowheads="1"/>
          </p:cNvSpPr>
          <p:nvPr/>
        </p:nvSpPr>
        <p:spPr bwMode="auto">
          <a:xfrm>
            <a:off x="0" y="2133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pic>
        <p:nvPicPr>
          <p:cNvPr id="6" name="Picture 18" descr="GMU_PLogo_RG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7" name="Text Box 20"/>
          <p:cNvSpPr txBox="1">
            <a:spLocks noChangeArrowheads="1"/>
          </p:cNvSpPr>
          <p:nvPr userDrawn="1"/>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
        <p:nvSpPr>
          <p:cNvPr id="10247" name="Rectangle 7"/>
          <p:cNvSpPr>
            <a:spLocks noGrp="1" noChangeArrowheads="1"/>
          </p:cNvSpPr>
          <p:nvPr>
            <p:ph type="ctrTitle" sz="quarter"/>
          </p:nvPr>
        </p:nvSpPr>
        <p:spPr>
          <a:xfrm>
            <a:off x="914400" y="973139"/>
            <a:ext cx="10363200" cy="1144587"/>
          </a:xfrm>
        </p:spPr>
        <p:txBody>
          <a:bodyPr lIns="92075" tIns="46038" rIns="92075" bIns="46038" anchor="b"/>
          <a:lstStyle>
            <a:lvl1pPr algn="ctr">
              <a:defRPr/>
            </a:lvl1pPr>
          </a:lstStyle>
          <a:p>
            <a:r>
              <a:rPr lang="en-US"/>
              <a:t>Click to edit Master title style</a:t>
            </a:r>
          </a:p>
        </p:txBody>
      </p:sp>
      <p:sp>
        <p:nvSpPr>
          <p:cNvPr id="10248" name="Rectangle 8"/>
          <p:cNvSpPr>
            <a:spLocks noGrp="1" noChangeArrowheads="1"/>
          </p:cNvSpPr>
          <p:nvPr>
            <p:ph type="subTitle" sz="quarter" idx="1"/>
          </p:nvPr>
        </p:nvSpPr>
        <p:spPr>
          <a:xfrm>
            <a:off x="1828800" y="2895600"/>
            <a:ext cx="8534400" cy="1752600"/>
          </a:xfrm>
        </p:spPr>
        <p:txBody>
          <a:bodyPr lIns="92075" tIns="46038" rIns="92075" bIns="46038"/>
          <a:lstStyle>
            <a:lvl1pPr marL="0" indent="0" algn="ctr">
              <a:defRPr/>
            </a:lvl1pPr>
          </a:lstStyle>
          <a:p>
            <a:r>
              <a:rPr lang="en-US"/>
              <a:t>Click to edit Master subtitle style</a:t>
            </a:r>
          </a:p>
        </p:txBody>
      </p:sp>
      <p:sp>
        <p:nvSpPr>
          <p:cNvPr id="8" name="Rectangle 14"/>
          <p:cNvSpPr>
            <a:spLocks noGrp="1" noChangeArrowheads="1"/>
          </p:cNvSpPr>
          <p:nvPr>
            <p:ph type="dt" sz="half" idx="10"/>
          </p:nvPr>
        </p:nvSpPr>
        <p:spPr/>
        <p:txBody>
          <a:bodyPr/>
          <a:lstStyle>
            <a:lvl1pPr>
              <a:defRPr sz="1400">
                <a:solidFill>
                  <a:schemeClr val="bg1"/>
                </a:solidFill>
              </a:defRPr>
            </a:lvl1pPr>
          </a:lstStyle>
          <a:p>
            <a:pPr>
              <a:defRPr/>
            </a:pPr>
            <a:endParaRPr lang="en-US">
              <a:solidFill>
                <a:srgbClr val="000000"/>
              </a:solidFill>
            </a:endParaRPr>
          </a:p>
        </p:txBody>
      </p:sp>
      <p:sp>
        <p:nvSpPr>
          <p:cNvPr id="9" name="Rectangle 16"/>
          <p:cNvSpPr>
            <a:spLocks noGrp="1" noChangeArrowheads="1"/>
          </p:cNvSpPr>
          <p:nvPr>
            <p:ph type="sldNum" sz="quarter" idx="11"/>
          </p:nvPr>
        </p:nvSpPr>
        <p:spPr/>
        <p:txBody>
          <a:bodyPr/>
          <a:lstStyle>
            <a:lvl1pPr>
              <a:defRPr/>
            </a:lvl1pPr>
          </a:lstStyle>
          <a:p>
            <a:pPr>
              <a:defRPr/>
            </a:pPr>
            <a:fld id="{0FC17893-647F-4238-A15A-9A7CD28BB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040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chemeClr val="accent1"/>
            </a:solidFill>
          </a:ln>
        </p:spPr>
        <p:txBody>
          <a:bodyPr/>
          <a:lstStyle>
            <a:lvl1pPr>
              <a:buFont typeface="Arial" pitchFamily="34" charset="0"/>
              <a:buChar char="•"/>
              <a:defRPr/>
            </a:lvl1pPr>
            <a:lvl2pPr>
              <a:buFont typeface="Wingdings" pitchFamily="2" charset="2"/>
              <a:buChar char="Ø"/>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050870AE-B651-4FA0-8517-FA976C5A1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4018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EF4A5AF2-935F-4C77-A3E0-EE3EB059A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643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09CD849A-0EA7-49BB-9138-858DA7E9D9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101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3E073069-1340-4878-A791-2C4C8E579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5510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6BC26DDE-AE65-449D-816B-69956DAC9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41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8" name="Footer Placeholder 7"/>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25434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D21ADD1D-BBC0-4A68-BB34-0C55E0CA8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745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1A863066-B849-403B-AE4E-B693F1981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024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70C62127-6558-483F-98D8-589CC3F9B5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2416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GrayCurv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5" name="Rectangle 17"/>
          <p:cNvSpPr>
            <a:spLocks noChangeArrowheads="1"/>
          </p:cNvSpPr>
          <p:nvPr/>
        </p:nvSpPr>
        <p:spPr bwMode="auto">
          <a:xfrm>
            <a:off x="0" y="2133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pic>
        <p:nvPicPr>
          <p:cNvPr id="6" name="Picture 18" descr="GMU_PLogo_RG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7" name="Text Box 20"/>
          <p:cNvSpPr txBox="1">
            <a:spLocks noChangeArrowheads="1"/>
          </p:cNvSpPr>
          <p:nvPr userDrawn="1"/>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
        <p:nvSpPr>
          <p:cNvPr id="10247" name="Rectangle 7"/>
          <p:cNvSpPr>
            <a:spLocks noGrp="1" noChangeArrowheads="1"/>
          </p:cNvSpPr>
          <p:nvPr>
            <p:ph type="ctrTitle" sz="quarter"/>
          </p:nvPr>
        </p:nvSpPr>
        <p:spPr>
          <a:xfrm>
            <a:off x="914400" y="973139"/>
            <a:ext cx="10363200" cy="1144587"/>
          </a:xfrm>
        </p:spPr>
        <p:txBody>
          <a:bodyPr lIns="92075" tIns="46038" rIns="92075" bIns="46038" anchor="b"/>
          <a:lstStyle>
            <a:lvl1pPr algn="ctr">
              <a:defRPr/>
            </a:lvl1pPr>
          </a:lstStyle>
          <a:p>
            <a:r>
              <a:rPr lang="en-US"/>
              <a:t>Click to edit Master title style</a:t>
            </a:r>
          </a:p>
        </p:txBody>
      </p:sp>
      <p:sp>
        <p:nvSpPr>
          <p:cNvPr id="10248" name="Rectangle 8"/>
          <p:cNvSpPr>
            <a:spLocks noGrp="1" noChangeArrowheads="1"/>
          </p:cNvSpPr>
          <p:nvPr>
            <p:ph type="subTitle" sz="quarter" idx="1"/>
          </p:nvPr>
        </p:nvSpPr>
        <p:spPr>
          <a:xfrm>
            <a:off x="1828800" y="2895600"/>
            <a:ext cx="8534400" cy="1752600"/>
          </a:xfrm>
        </p:spPr>
        <p:txBody>
          <a:bodyPr lIns="92075" tIns="46038" rIns="92075" bIns="46038"/>
          <a:lstStyle>
            <a:lvl1pPr marL="0" indent="0" algn="ctr">
              <a:defRPr/>
            </a:lvl1pPr>
          </a:lstStyle>
          <a:p>
            <a:r>
              <a:rPr lang="en-US"/>
              <a:t>Click to edit Master subtitle style</a:t>
            </a:r>
          </a:p>
        </p:txBody>
      </p:sp>
      <p:sp>
        <p:nvSpPr>
          <p:cNvPr id="8" name="Rectangle 14"/>
          <p:cNvSpPr>
            <a:spLocks noGrp="1" noChangeArrowheads="1"/>
          </p:cNvSpPr>
          <p:nvPr>
            <p:ph type="dt" sz="half" idx="10"/>
          </p:nvPr>
        </p:nvSpPr>
        <p:spPr/>
        <p:txBody>
          <a:bodyPr/>
          <a:lstStyle>
            <a:lvl1pPr>
              <a:defRPr sz="1400">
                <a:solidFill>
                  <a:schemeClr val="bg1"/>
                </a:solidFill>
              </a:defRPr>
            </a:lvl1pPr>
          </a:lstStyle>
          <a:p>
            <a:pPr>
              <a:defRPr/>
            </a:pPr>
            <a:endParaRPr lang="en-US">
              <a:solidFill>
                <a:srgbClr val="000000"/>
              </a:solidFill>
            </a:endParaRPr>
          </a:p>
        </p:txBody>
      </p:sp>
      <p:sp>
        <p:nvSpPr>
          <p:cNvPr id="9" name="Rectangle 16"/>
          <p:cNvSpPr>
            <a:spLocks noGrp="1" noChangeArrowheads="1"/>
          </p:cNvSpPr>
          <p:nvPr>
            <p:ph type="sldNum" sz="quarter" idx="11"/>
          </p:nvPr>
        </p:nvSpPr>
        <p:spPr/>
        <p:txBody>
          <a:bodyPr/>
          <a:lstStyle>
            <a:lvl1pPr>
              <a:defRPr/>
            </a:lvl1pPr>
          </a:lstStyle>
          <a:p>
            <a:pPr>
              <a:defRPr/>
            </a:pPr>
            <a:fld id="{0FC17893-647F-4238-A15A-9A7CD28BB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080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chemeClr val="accent1"/>
            </a:solidFill>
          </a:ln>
        </p:spPr>
        <p:txBody>
          <a:bodyPr/>
          <a:lstStyle>
            <a:lvl1pPr>
              <a:buFont typeface="Arial" pitchFamily="34" charset="0"/>
              <a:buChar char="•"/>
              <a:defRPr/>
            </a:lvl1pPr>
            <a:lvl2pPr>
              <a:buFont typeface="Wingdings" pitchFamily="2" charset="2"/>
              <a:buChar char="Ø"/>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050870AE-B651-4FA0-8517-FA976C5A1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55968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EF4A5AF2-935F-4C77-A3E0-EE3EB059A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74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09CD849A-0EA7-49BB-9138-858DA7E9D9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489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3E073069-1340-4878-A791-2C4C8E579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54492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6BC26DDE-AE65-449D-816B-69956DAC9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203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D21ADD1D-BBC0-4A68-BB34-0C55E0CA8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915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4" name="Footer Placeholder 3"/>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74166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1A863066-B849-403B-AE4E-B693F1981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48047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70C62127-6558-483F-98D8-589CC3F9B5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030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GrayCurv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5" name="Rectangle 17"/>
          <p:cNvSpPr>
            <a:spLocks noChangeArrowheads="1"/>
          </p:cNvSpPr>
          <p:nvPr/>
        </p:nvSpPr>
        <p:spPr bwMode="auto">
          <a:xfrm>
            <a:off x="0" y="2133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pic>
        <p:nvPicPr>
          <p:cNvPr id="6" name="Picture 18" descr="GMU_PLogo_RG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7" name="Text Box 20"/>
          <p:cNvSpPr txBox="1">
            <a:spLocks noChangeArrowheads="1"/>
          </p:cNvSpPr>
          <p:nvPr userDrawn="1"/>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
        <p:nvSpPr>
          <p:cNvPr id="10247" name="Rectangle 7"/>
          <p:cNvSpPr>
            <a:spLocks noGrp="1" noChangeArrowheads="1"/>
          </p:cNvSpPr>
          <p:nvPr>
            <p:ph type="ctrTitle" sz="quarter"/>
          </p:nvPr>
        </p:nvSpPr>
        <p:spPr>
          <a:xfrm>
            <a:off x="914400" y="973139"/>
            <a:ext cx="10363200" cy="1144587"/>
          </a:xfrm>
        </p:spPr>
        <p:txBody>
          <a:bodyPr lIns="92075" tIns="46038" rIns="92075" bIns="46038" anchor="b"/>
          <a:lstStyle>
            <a:lvl1pPr algn="ctr">
              <a:defRPr/>
            </a:lvl1pPr>
          </a:lstStyle>
          <a:p>
            <a:r>
              <a:rPr lang="en-US"/>
              <a:t>Click to edit Master title style</a:t>
            </a:r>
          </a:p>
        </p:txBody>
      </p:sp>
      <p:sp>
        <p:nvSpPr>
          <p:cNvPr id="10248" name="Rectangle 8"/>
          <p:cNvSpPr>
            <a:spLocks noGrp="1" noChangeArrowheads="1"/>
          </p:cNvSpPr>
          <p:nvPr>
            <p:ph type="subTitle" sz="quarter" idx="1"/>
          </p:nvPr>
        </p:nvSpPr>
        <p:spPr>
          <a:xfrm>
            <a:off x="1828800" y="2895600"/>
            <a:ext cx="8534400" cy="1752600"/>
          </a:xfrm>
        </p:spPr>
        <p:txBody>
          <a:bodyPr lIns="92075" tIns="46038" rIns="92075" bIns="46038"/>
          <a:lstStyle>
            <a:lvl1pPr marL="0" indent="0" algn="ctr">
              <a:defRPr/>
            </a:lvl1pPr>
          </a:lstStyle>
          <a:p>
            <a:r>
              <a:rPr lang="en-US"/>
              <a:t>Click to edit Master subtitle style</a:t>
            </a:r>
          </a:p>
        </p:txBody>
      </p:sp>
      <p:sp>
        <p:nvSpPr>
          <p:cNvPr id="8" name="Rectangle 14"/>
          <p:cNvSpPr>
            <a:spLocks noGrp="1" noChangeArrowheads="1"/>
          </p:cNvSpPr>
          <p:nvPr>
            <p:ph type="dt" sz="half" idx="10"/>
          </p:nvPr>
        </p:nvSpPr>
        <p:spPr/>
        <p:txBody>
          <a:bodyPr/>
          <a:lstStyle>
            <a:lvl1pPr>
              <a:defRPr sz="1400">
                <a:solidFill>
                  <a:schemeClr val="bg1"/>
                </a:solidFill>
              </a:defRPr>
            </a:lvl1pPr>
          </a:lstStyle>
          <a:p>
            <a:pPr>
              <a:defRPr/>
            </a:pPr>
            <a:endParaRPr lang="en-US">
              <a:solidFill>
                <a:srgbClr val="000000"/>
              </a:solidFill>
            </a:endParaRPr>
          </a:p>
        </p:txBody>
      </p:sp>
      <p:sp>
        <p:nvSpPr>
          <p:cNvPr id="9" name="Rectangle 16"/>
          <p:cNvSpPr>
            <a:spLocks noGrp="1" noChangeArrowheads="1"/>
          </p:cNvSpPr>
          <p:nvPr>
            <p:ph type="sldNum" sz="quarter" idx="11"/>
          </p:nvPr>
        </p:nvSpPr>
        <p:spPr/>
        <p:txBody>
          <a:bodyPr/>
          <a:lstStyle>
            <a:lvl1pPr>
              <a:defRPr/>
            </a:lvl1pPr>
          </a:lstStyle>
          <a:p>
            <a:pPr>
              <a:defRPr/>
            </a:pPr>
            <a:fld id="{0FC17893-647F-4238-A15A-9A7CD28BB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26248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chemeClr val="accent1"/>
            </a:solidFill>
          </a:ln>
        </p:spPr>
        <p:txBody>
          <a:bodyPr/>
          <a:lstStyle>
            <a:lvl1pPr>
              <a:buFont typeface="Arial" pitchFamily="34" charset="0"/>
              <a:buChar char="•"/>
              <a:defRPr/>
            </a:lvl1pPr>
            <a:lvl2pPr>
              <a:buFont typeface="Wingdings" pitchFamily="2" charset="2"/>
              <a:buChar char="Ø"/>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050870AE-B651-4FA0-8517-FA976C5A1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487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EF4A5AF2-935F-4C77-A3E0-EE3EB059A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00930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09CD849A-0EA7-49BB-9138-858DA7E9D9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7361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3E073069-1340-4878-A791-2C4C8E579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7823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6BC26DDE-AE65-449D-816B-69956DAC9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0492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D21ADD1D-BBC0-4A68-BB34-0C55E0CA8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606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1A863066-B849-403B-AE4E-B693F1981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88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3" name="Footer Placeholder 2"/>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928363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70C62127-6558-483F-98D8-589CC3F9B5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233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GrayCurv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5" name="Rectangle 17"/>
          <p:cNvSpPr>
            <a:spLocks noChangeArrowheads="1"/>
          </p:cNvSpPr>
          <p:nvPr/>
        </p:nvSpPr>
        <p:spPr bwMode="auto">
          <a:xfrm>
            <a:off x="0" y="2133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pic>
        <p:nvPicPr>
          <p:cNvPr id="6" name="Picture 18" descr="GMU_PLogo_RG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7" name="Text Box 20"/>
          <p:cNvSpPr txBox="1">
            <a:spLocks noChangeArrowheads="1"/>
          </p:cNvSpPr>
          <p:nvPr userDrawn="1"/>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
        <p:nvSpPr>
          <p:cNvPr id="10247" name="Rectangle 7"/>
          <p:cNvSpPr>
            <a:spLocks noGrp="1" noChangeArrowheads="1"/>
          </p:cNvSpPr>
          <p:nvPr>
            <p:ph type="ctrTitle" sz="quarter"/>
          </p:nvPr>
        </p:nvSpPr>
        <p:spPr>
          <a:xfrm>
            <a:off x="914400" y="973139"/>
            <a:ext cx="10363200" cy="1144587"/>
          </a:xfrm>
        </p:spPr>
        <p:txBody>
          <a:bodyPr lIns="92075" tIns="46038" rIns="92075" bIns="46038" anchor="b"/>
          <a:lstStyle>
            <a:lvl1pPr algn="ctr">
              <a:defRPr/>
            </a:lvl1pPr>
          </a:lstStyle>
          <a:p>
            <a:r>
              <a:rPr lang="en-US"/>
              <a:t>Click to edit Master title style</a:t>
            </a:r>
          </a:p>
        </p:txBody>
      </p:sp>
      <p:sp>
        <p:nvSpPr>
          <p:cNvPr id="10248" name="Rectangle 8"/>
          <p:cNvSpPr>
            <a:spLocks noGrp="1" noChangeArrowheads="1"/>
          </p:cNvSpPr>
          <p:nvPr>
            <p:ph type="subTitle" sz="quarter" idx="1"/>
          </p:nvPr>
        </p:nvSpPr>
        <p:spPr>
          <a:xfrm>
            <a:off x="1828800" y="2895600"/>
            <a:ext cx="8534400" cy="1752600"/>
          </a:xfrm>
        </p:spPr>
        <p:txBody>
          <a:bodyPr lIns="92075" tIns="46038" rIns="92075" bIns="46038"/>
          <a:lstStyle>
            <a:lvl1pPr marL="0" indent="0" algn="ctr">
              <a:defRPr/>
            </a:lvl1pPr>
          </a:lstStyle>
          <a:p>
            <a:r>
              <a:rPr lang="en-US"/>
              <a:t>Click to edit Master subtitle style</a:t>
            </a:r>
          </a:p>
        </p:txBody>
      </p:sp>
      <p:sp>
        <p:nvSpPr>
          <p:cNvPr id="8" name="Rectangle 14"/>
          <p:cNvSpPr>
            <a:spLocks noGrp="1" noChangeArrowheads="1"/>
          </p:cNvSpPr>
          <p:nvPr>
            <p:ph type="dt" sz="half" idx="10"/>
          </p:nvPr>
        </p:nvSpPr>
        <p:spPr/>
        <p:txBody>
          <a:bodyPr/>
          <a:lstStyle>
            <a:lvl1pPr>
              <a:defRPr sz="1400">
                <a:solidFill>
                  <a:schemeClr val="bg1"/>
                </a:solidFill>
              </a:defRPr>
            </a:lvl1pPr>
          </a:lstStyle>
          <a:p>
            <a:pPr>
              <a:defRPr/>
            </a:pPr>
            <a:endParaRPr lang="en-US">
              <a:solidFill>
                <a:srgbClr val="000000"/>
              </a:solidFill>
            </a:endParaRPr>
          </a:p>
        </p:txBody>
      </p:sp>
      <p:sp>
        <p:nvSpPr>
          <p:cNvPr id="9" name="Rectangle 16"/>
          <p:cNvSpPr>
            <a:spLocks noGrp="1" noChangeArrowheads="1"/>
          </p:cNvSpPr>
          <p:nvPr>
            <p:ph type="sldNum" sz="quarter" idx="11"/>
          </p:nvPr>
        </p:nvSpPr>
        <p:spPr/>
        <p:txBody>
          <a:bodyPr/>
          <a:lstStyle>
            <a:lvl1pPr>
              <a:defRPr/>
            </a:lvl1pPr>
          </a:lstStyle>
          <a:p>
            <a:pPr>
              <a:defRPr/>
            </a:pPr>
            <a:fld id="{0FC17893-647F-4238-A15A-9A7CD28BB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407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chemeClr val="accent1"/>
            </a:solidFill>
          </a:ln>
        </p:spPr>
        <p:txBody>
          <a:bodyPr/>
          <a:lstStyle>
            <a:lvl1pPr>
              <a:buFont typeface="Arial" pitchFamily="34" charset="0"/>
              <a:buChar char="•"/>
              <a:defRPr/>
            </a:lvl1pPr>
            <a:lvl2pPr>
              <a:buFont typeface="Wingdings" pitchFamily="2" charset="2"/>
              <a:buChar char="Ø"/>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050870AE-B651-4FA0-8517-FA976C5A1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3208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6"/>
          <p:cNvSpPr>
            <a:spLocks noGrp="1" noChangeArrowheads="1"/>
          </p:cNvSpPr>
          <p:nvPr>
            <p:ph type="sldNum" sz="quarter" idx="11"/>
          </p:nvPr>
        </p:nvSpPr>
        <p:spPr>
          <a:ln/>
        </p:spPr>
        <p:txBody>
          <a:bodyPr/>
          <a:lstStyle>
            <a:lvl1pPr>
              <a:defRPr/>
            </a:lvl1pPr>
          </a:lstStyle>
          <a:p>
            <a:pPr>
              <a:defRPr/>
            </a:pPr>
            <a:fld id="{EF4A5AF2-935F-4C77-A3E0-EE3EB059A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1250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13716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09CD849A-0EA7-49BB-9138-858DA7E9D9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8341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6"/>
          <p:cNvSpPr>
            <a:spLocks noGrp="1" noChangeArrowheads="1"/>
          </p:cNvSpPr>
          <p:nvPr>
            <p:ph type="sldNum" sz="quarter" idx="11"/>
          </p:nvPr>
        </p:nvSpPr>
        <p:spPr>
          <a:ln/>
        </p:spPr>
        <p:txBody>
          <a:bodyPr/>
          <a:lstStyle>
            <a:lvl1pPr>
              <a:defRPr/>
            </a:lvl1pPr>
          </a:lstStyle>
          <a:p>
            <a:pPr>
              <a:defRPr/>
            </a:pPr>
            <a:fld id="{3E073069-1340-4878-A791-2C4C8E579B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04745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6"/>
          <p:cNvSpPr>
            <a:spLocks noGrp="1" noChangeArrowheads="1"/>
          </p:cNvSpPr>
          <p:nvPr>
            <p:ph type="sldNum" sz="quarter" idx="11"/>
          </p:nvPr>
        </p:nvSpPr>
        <p:spPr>
          <a:ln/>
        </p:spPr>
        <p:txBody>
          <a:bodyPr/>
          <a:lstStyle>
            <a:lvl1pPr>
              <a:defRPr/>
            </a:lvl1pPr>
          </a:lstStyle>
          <a:p>
            <a:pPr>
              <a:defRPr/>
            </a:pPr>
            <a:fld id="{6BC26DDE-AE65-449D-816B-69956DAC9D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1260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6"/>
          <p:cNvSpPr>
            <a:spLocks noGrp="1" noChangeArrowheads="1"/>
          </p:cNvSpPr>
          <p:nvPr>
            <p:ph type="sldNum" sz="quarter" idx="11"/>
          </p:nvPr>
        </p:nvSpPr>
        <p:spPr>
          <a:ln/>
        </p:spPr>
        <p:txBody>
          <a:bodyPr/>
          <a:lstStyle>
            <a:lvl1pPr>
              <a:defRPr/>
            </a:lvl1pPr>
          </a:lstStyle>
          <a:p>
            <a:pPr>
              <a:defRPr/>
            </a:pPr>
            <a:fld id="{D21ADD1D-BBC0-4A68-BB34-0C55E0CA8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126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1A863066-B849-403B-AE4E-B693F1981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5381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6"/>
          <p:cNvSpPr>
            <a:spLocks noGrp="1" noChangeArrowheads="1"/>
          </p:cNvSpPr>
          <p:nvPr>
            <p:ph type="sldNum" sz="quarter" idx="11"/>
          </p:nvPr>
        </p:nvSpPr>
        <p:spPr>
          <a:ln/>
        </p:spPr>
        <p:txBody>
          <a:bodyPr/>
          <a:lstStyle>
            <a:lvl1pPr>
              <a:defRPr/>
            </a:lvl1pPr>
          </a:lstStyle>
          <a:p>
            <a:pPr>
              <a:defRPr/>
            </a:pPr>
            <a:fld id="{70C62127-6558-483F-98D8-589CC3F9B5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453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548886" y="6508463"/>
            <a:ext cx="2743200" cy="365125"/>
          </a:xfrm>
          <a:prstGeom prst="rect">
            <a:avLst/>
          </a:prstGeom>
        </p:spPr>
        <p:txBody>
          <a:bodyPr/>
          <a:lstStyle/>
          <a:p>
            <a:fld id="{43FB4AF4-728F-40EE-8A12-27B5B8E1F2BB}" type="datetimeFigureOut">
              <a:rPr lang="en-US">
                <a:solidFill>
                  <a:prstClr val="black"/>
                </a:solidFill>
              </a:rPr>
              <a:pPr/>
              <a:t>4/27/2016</a:t>
            </a:fld>
            <a:endParaRPr lang="en-US">
              <a:solidFill>
                <a:prstClr val="black"/>
              </a:solidFill>
            </a:endParaRPr>
          </a:p>
        </p:txBody>
      </p:sp>
      <p:sp>
        <p:nvSpPr>
          <p:cNvPr id="6" name="Footer Placeholder 5"/>
          <p:cNvSpPr>
            <a:spLocks noGrp="1"/>
          </p:cNvSpPr>
          <p:nvPr>
            <p:ph type="ftr" sz="quarter" idx="11"/>
          </p:nvPr>
        </p:nvSpPr>
        <p:spPr>
          <a:xfrm>
            <a:off x="4038600" y="6236428"/>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09B6EC5-D600-4FE5-AC15-60CBB5D5A4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180539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07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401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9309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0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2481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256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897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950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924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02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jp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10.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image" Target="../media/image3.jpeg"/><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image" Target="../media/image2.jpeg"/><Relationship Id="rId5" Type="http://schemas.openxmlformats.org/officeDocument/2006/relationships/slideLayout" Target="../slideLayouts/slideLayout147.xml"/><Relationship Id="rId10" Type="http://schemas.openxmlformats.org/officeDocument/2006/relationships/theme" Target="../theme/theme13.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3.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jpeg"/><Relationship Id="rId5" Type="http://schemas.openxmlformats.org/officeDocument/2006/relationships/slideLayout" Target="../slideLayouts/slideLayout40.xml"/><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3.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2.jpeg"/><Relationship Id="rId5" Type="http://schemas.openxmlformats.org/officeDocument/2006/relationships/slideLayout" Target="../slideLayouts/slideLayout49.xml"/><Relationship Id="rId10"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3.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2.jpeg"/><Relationship Id="rId5" Type="http://schemas.openxmlformats.org/officeDocument/2006/relationships/slideLayout" Target="../slideLayouts/slideLayout58.xml"/><Relationship Id="rId10"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3.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2.jpeg"/><Relationship Id="rId5" Type="http://schemas.openxmlformats.org/officeDocument/2006/relationships/slideLayout" Target="../slideLayouts/slideLayout67.xml"/><Relationship Id="rId10" Type="http://schemas.openxmlformats.org/officeDocument/2006/relationships/theme" Target="../theme/theme6.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3.jpe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2.jpeg"/><Relationship Id="rId5" Type="http://schemas.openxmlformats.org/officeDocument/2006/relationships/slideLayout" Target="../slideLayouts/slideLayout76.xml"/><Relationship Id="rId10" Type="http://schemas.openxmlformats.org/officeDocument/2006/relationships/theme" Target="../theme/theme7.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3.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2.jpeg"/><Relationship Id="rId5" Type="http://schemas.openxmlformats.org/officeDocument/2006/relationships/slideLayout" Target="../slideLayouts/slideLayout85.xml"/><Relationship Id="rId10" Type="http://schemas.openxmlformats.org/officeDocument/2006/relationships/theme" Target="../theme/theme8.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167944"/>
            <a:ext cx="12192000" cy="681037"/>
          </a:xfrm>
          <a:prstGeom prst="rect">
            <a:avLst/>
          </a:prstGeom>
          <a:solidFill>
            <a:srgbClr val="063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802256" y="1662332"/>
            <a:ext cx="10587487" cy="4164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317192" y="6333865"/>
            <a:ext cx="1036608" cy="365125"/>
          </a:xfrm>
          <a:prstGeom prst="rect">
            <a:avLst/>
          </a:prstGeom>
        </p:spPr>
        <p:txBody>
          <a:bodyPr vert="horz" lIns="91440" tIns="45720" rIns="91440" bIns="45720" rtlCol="0" anchor="ctr"/>
          <a:lstStyle>
            <a:lvl1pPr algn="r">
              <a:defRPr sz="1200">
                <a:solidFill>
                  <a:schemeClr val="bg1"/>
                </a:solidFill>
              </a:defRPr>
            </a:lvl1pPr>
          </a:lstStyle>
          <a:p>
            <a:fld id="{209B6EC5-D600-4FE5-AC15-60CBB5D5A480}" type="slidenum">
              <a:rPr lang="en-US" smtClean="0">
                <a:solidFill>
                  <a:prstClr val="white"/>
                </a:solidFill>
              </a:rPr>
              <a:pPr/>
              <a:t>‹#›</a:t>
            </a:fld>
            <a:endParaRPr lang="en-US" dirty="0">
              <a:solidFill>
                <a:prstClr val="white"/>
              </a:solidFill>
            </a:endParaRPr>
          </a:p>
        </p:txBody>
      </p:sp>
      <p:sp>
        <p:nvSpPr>
          <p:cNvPr id="7" name="Title 1"/>
          <p:cNvSpPr txBox="1">
            <a:spLocks/>
          </p:cNvSpPr>
          <p:nvPr userDrawn="1"/>
        </p:nvSpPr>
        <p:spPr>
          <a:xfrm>
            <a:off x="661182" y="6333865"/>
            <a:ext cx="9483482" cy="365125"/>
          </a:xfrm>
          <a:prstGeom prst="rect">
            <a:avLst/>
          </a:prstGeom>
        </p:spPr>
        <p:txBody>
          <a:bodyPr anchor="b">
            <a:noAutofit/>
          </a:bodyPr>
          <a:lstStyle>
            <a:lvl1pPr algn="ctr" defTabSz="914400" rtl="0" eaLnBrk="1" latinLnBrk="0" hangingPunct="1">
              <a:lnSpc>
                <a:spcPct val="90000"/>
              </a:lnSpc>
              <a:spcBef>
                <a:spcPct val="0"/>
              </a:spcBef>
              <a:buNone/>
              <a:defRPr sz="3200" kern="1200" baseline="0">
                <a:solidFill>
                  <a:schemeClr val="tx2"/>
                </a:solidFill>
                <a:latin typeface="Microsoft YaHei UI" panose="020B0503020204020204" pitchFamily="34" charset="-122"/>
                <a:ea typeface="Microsoft YaHei UI" panose="020B0503020204020204" pitchFamily="34" charset="-122"/>
                <a:cs typeface="+mj-cs"/>
              </a:defRPr>
            </a:lvl1pPr>
          </a:lstStyle>
          <a:p>
            <a:pPr algn="l"/>
            <a:r>
              <a:rPr lang="en-US" sz="2400" dirty="0">
                <a:solidFill>
                  <a:prstClr val="white"/>
                </a:solidFill>
                <a:latin typeface="Calibri Light" panose="020F0302020204030204"/>
              </a:rPr>
              <a:t>www.chpre.org</a:t>
            </a:r>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
            <a:ext cx="12192000" cy="1400647"/>
          </a:xfrm>
          <a:prstGeom prst="rect">
            <a:avLst/>
          </a:prstGeom>
        </p:spPr>
      </p:pic>
    </p:spTree>
    <p:extLst>
      <p:ext uri="{BB962C8B-B14F-4D97-AF65-F5344CB8AC3E}">
        <p14:creationId xmlns:p14="http://schemas.microsoft.com/office/powerpoint/2010/main" val="138216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3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j-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3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167944"/>
            <a:ext cx="12192000" cy="681037"/>
          </a:xfrm>
          <a:prstGeom prst="rect">
            <a:avLst/>
          </a:prstGeom>
          <a:solidFill>
            <a:srgbClr val="063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802256" y="1662332"/>
            <a:ext cx="10587487" cy="41642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10317192" y="6333865"/>
            <a:ext cx="1036608" cy="365125"/>
          </a:xfrm>
          <a:prstGeom prst="rect">
            <a:avLst/>
          </a:prstGeom>
        </p:spPr>
        <p:txBody>
          <a:bodyPr vert="horz" lIns="91440" tIns="45720" rIns="91440" bIns="45720" rtlCol="0" anchor="ctr"/>
          <a:lstStyle>
            <a:lvl1pPr algn="r">
              <a:defRPr sz="1200">
                <a:solidFill>
                  <a:schemeClr val="bg1"/>
                </a:solidFill>
              </a:defRPr>
            </a:lvl1pPr>
          </a:lstStyle>
          <a:p>
            <a:fld id="{209B6EC5-D600-4FE5-AC15-60CBB5D5A480}" type="slidenum">
              <a:rPr lang="en-US" smtClean="0">
                <a:solidFill>
                  <a:prstClr val="white"/>
                </a:solidFill>
              </a:rPr>
              <a:pPr/>
              <a:t>‹#›</a:t>
            </a:fld>
            <a:endParaRPr lang="en-US" dirty="0">
              <a:solidFill>
                <a:prstClr val="white"/>
              </a:solidFill>
            </a:endParaRPr>
          </a:p>
        </p:txBody>
      </p:sp>
      <p:sp>
        <p:nvSpPr>
          <p:cNvPr id="7" name="Title 1"/>
          <p:cNvSpPr txBox="1">
            <a:spLocks/>
          </p:cNvSpPr>
          <p:nvPr userDrawn="1"/>
        </p:nvSpPr>
        <p:spPr>
          <a:xfrm>
            <a:off x="661182" y="6333865"/>
            <a:ext cx="9483482" cy="365125"/>
          </a:xfrm>
          <a:prstGeom prst="rect">
            <a:avLst/>
          </a:prstGeom>
        </p:spPr>
        <p:txBody>
          <a:bodyPr anchor="b">
            <a:noAutofit/>
          </a:bodyPr>
          <a:lstStyle>
            <a:lvl1pPr algn="ctr" defTabSz="914400" rtl="0" eaLnBrk="1" latinLnBrk="0" hangingPunct="1">
              <a:lnSpc>
                <a:spcPct val="90000"/>
              </a:lnSpc>
              <a:spcBef>
                <a:spcPct val="0"/>
              </a:spcBef>
              <a:buNone/>
              <a:defRPr sz="3200" kern="1200" baseline="0">
                <a:solidFill>
                  <a:schemeClr val="tx2"/>
                </a:solidFill>
                <a:latin typeface="Microsoft YaHei UI" panose="020B0503020204020204" pitchFamily="34" charset="-122"/>
                <a:ea typeface="Microsoft YaHei UI" panose="020B0503020204020204" pitchFamily="34" charset="-122"/>
                <a:cs typeface="+mj-cs"/>
              </a:defRPr>
            </a:lvl1pPr>
          </a:lstStyle>
          <a:p>
            <a:pPr algn="l"/>
            <a:r>
              <a:rPr lang="en-US" sz="2400" dirty="0" smtClean="0">
                <a:solidFill>
                  <a:prstClr val="white"/>
                </a:solidFill>
                <a:latin typeface="Calibri Light" panose="020F0302020204030204"/>
              </a:rPr>
              <a:t>www.chpre.org</a:t>
            </a:r>
            <a:endParaRPr lang="en-US" sz="2400" dirty="0">
              <a:solidFill>
                <a:prstClr val="white"/>
              </a:solidFill>
              <a:latin typeface="Calibri Light" panose="020F0302020204030204"/>
            </a:endParaRPr>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
            <a:ext cx="12192000" cy="1400647"/>
          </a:xfrm>
          <a:prstGeom prst="rect">
            <a:avLst/>
          </a:prstGeom>
        </p:spPr>
      </p:pic>
    </p:spTree>
    <p:extLst>
      <p:ext uri="{BB962C8B-B14F-4D97-AF65-F5344CB8AC3E}">
        <p14:creationId xmlns:p14="http://schemas.microsoft.com/office/powerpoint/2010/main" val="86636006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3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j-lt"/>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3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3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461046247"/>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latin typeface="Arial" pitchFamily="34" charset="0"/>
                <a:ea typeface="ＭＳ Ｐゴシック" pitchFamily="34" charset="-128"/>
              </a:defRPr>
            </a:lvl1pPr>
          </a:lstStyle>
          <a:p>
            <a:pPr>
              <a:defRPr/>
            </a:pPr>
            <a:fld id="{7326410E-0487-40D9-B855-03AF1DD2D32D}" type="datetimeFigureOut">
              <a:rPr lang="en-US">
                <a:solidFill>
                  <a:srgbClr val="7EC2D3"/>
                </a:solidFill>
              </a:rPr>
              <a:pPr>
                <a:defRPr/>
              </a:pPr>
              <a:t>4/27/2016</a:t>
            </a:fld>
            <a:endParaRPr lang="en-US">
              <a:solidFill>
                <a:srgbClr val="7EC2D3"/>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latinLnBrk="0" hangingPunct="1">
              <a:defRPr kumimoji="0" sz="1400">
                <a:solidFill>
                  <a:schemeClr val="tx2"/>
                </a:solidFill>
                <a:latin typeface="Arial" pitchFamily="34" charset="0"/>
                <a:ea typeface="ＭＳ Ｐゴシック" pitchFamily="34" charset="-128"/>
              </a:defRPr>
            </a:lvl1pPr>
          </a:lstStyle>
          <a:p>
            <a:pPr>
              <a:defRPr/>
            </a:pPr>
            <a:endParaRPr lang="en-US">
              <a:solidFill>
                <a:srgbClr val="7EC2D3"/>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E9BECBDE-27DB-4CA2-BB0A-32B748A86731}" type="slidenum">
              <a:rPr lang="en-US" altLang="en-US"/>
              <a:pPr/>
              <a:t>‹#›</a:t>
            </a:fld>
            <a:endParaRPr lang="en-US" altLang="en-US"/>
          </a:p>
        </p:txBody>
      </p:sp>
      <p:sp>
        <p:nvSpPr>
          <p:cNvPr id="10" name="Rectangle 1"/>
          <p:cNvSpPr>
            <a:spLocks noChangeArrowheads="1"/>
          </p:cNvSpPr>
          <p:nvPr userDrawn="1"/>
        </p:nvSpPr>
        <p:spPr bwMode="auto">
          <a:xfrm>
            <a:off x="7924800" y="6578601"/>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defRPr/>
            </a:pPr>
            <a:r>
              <a:rPr lang="en-US" altLang="en-US" sz="1200" dirty="0">
                <a:solidFill>
                  <a:srgbClr val="7F7F7F"/>
                </a:solidFill>
                <a:latin typeface="Candara" pitchFamily="-112" charset="0"/>
              </a:rPr>
              <a:t>Bhattacharya, Hyde and Tu – </a:t>
            </a:r>
            <a:r>
              <a:rPr lang="en-US" altLang="en-US" sz="1200" i="1" dirty="0">
                <a:solidFill>
                  <a:srgbClr val="7F7F7F"/>
                </a:solidFill>
                <a:latin typeface="Candara" pitchFamily="-112" charset="0"/>
              </a:rPr>
              <a:t>Health Economics</a:t>
            </a:r>
            <a:endParaRPr lang="en-US" altLang="en-US" sz="1200" dirty="0">
              <a:solidFill>
                <a:srgbClr val="7F7F7F"/>
              </a:solidFill>
              <a:latin typeface="Candara" pitchFamily="-112" charset="0"/>
            </a:endParaRPr>
          </a:p>
        </p:txBody>
      </p:sp>
    </p:spTree>
    <p:extLst>
      <p:ext uri="{BB962C8B-B14F-4D97-AF65-F5344CB8AC3E}">
        <p14:creationId xmlns:p14="http://schemas.microsoft.com/office/powerpoint/2010/main" val="26257435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Franklin Gothic Demi Cond" pitchFamily="34" charset="0"/>
        </a:defRPr>
      </a:lvl2pPr>
      <a:lvl3pPr algn="l" rtl="0" eaLnBrk="0" fontAlgn="base" hangingPunct="0">
        <a:spcBef>
          <a:spcPct val="0"/>
        </a:spcBef>
        <a:spcAft>
          <a:spcPct val="0"/>
        </a:spcAft>
        <a:defRPr sz="4400">
          <a:solidFill>
            <a:schemeClr val="tx2"/>
          </a:solidFill>
          <a:latin typeface="Franklin Gothic Demi Cond" pitchFamily="34" charset="0"/>
        </a:defRPr>
      </a:lvl3pPr>
      <a:lvl4pPr algn="l" rtl="0" eaLnBrk="0" fontAlgn="base" hangingPunct="0">
        <a:spcBef>
          <a:spcPct val="0"/>
        </a:spcBef>
        <a:spcAft>
          <a:spcPct val="0"/>
        </a:spcAft>
        <a:defRPr sz="4400">
          <a:solidFill>
            <a:schemeClr val="tx2"/>
          </a:solidFill>
          <a:latin typeface="Franklin Gothic Demi Cond" pitchFamily="34" charset="0"/>
        </a:defRPr>
      </a:lvl4pPr>
      <a:lvl5pPr algn="l" rtl="0" eaLnBrk="0" fontAlgn="base" hangingPunct="0">
        <a:spcBef>
          <a:spcPct val="0"/>
        </a:spcBef>
        <a:spcAft>
          <a:spcPct val="0"/>
        </a:spcAft>
        <a:defRPr sz="4400">
          <a:solidFill>
            <a:schemeClr val="tx2"/>
          </a:solidFill>
          <a:latin typeface="Franklin Gothic Demi Cond" pitchFamily="34" charset="0"/>
        </a:defRPr>
      </a:lvl5pPr>
      <a:lvl6pPr marL="457200" algn="l" rtl="0" fontAlgn="base">
        <a:spcBef>
          <a:spcPct val="0"/>
        </a:spcBef>
        <a:spcAft>
          <a:spcPct val="0"/>
        </a:spcAft>
        <a:defRPr sz="4400">
          <a:solidFill>
            <a:schemeClr val="tx2"/>
          </a:solidFill>
          <a:latin typeface="Franklin Gothic Demi Cond" pitchFamily="34" charset="0"/>
        </a:defRPr>
      </a:lvl6pPr>
      <a:lvl7pPr marL="914400" algn="l" rtl="0" fontAlgn="base">
        <a:spcBef>
          <a:spcPct val="0"/>
        </a:spcBef>
        <a:spcAft>
          <a:spcPct val="0"/>
        </a:spcAft>
        <a:defRPr sz="4400">
          <a:solidFill>
            <a:schemeClr val="tx2"/>
          </a:solidFill>
          <a:latin typeface="Franklin Gothic Demi Cond" pitchFamily="34" charset="0"/>
        </a:defRPr>
      </a:lvl7pPr>
      <a:lvl8pPr marL="1371600" algn="l" rtl="0" fontAlgn="base">
        <a:spcBef>
          <a:spcPct val="0"/>
        </a:spcBef>
        <a:spcAft>
          <a:spcPct val="0"/>
        </a:spcAft>
        <a:defRPr sz="4400">
          <a:solidFill>
            <a:schemeClr val="tx2"/>
          </a:solidFill>
          <a:latin typeface="Franklin Gothic Demi Cond" pitchFamily="34" charset="0"/>
        </a:defRPr>
      </a:lvl8pPr>
      <a:lvl9pPr marL="1828800" algn="l" rtl="0" fontAlgn="base">
        <a:spcBef>
          <a:spcPct val="0"/>
        </a:spcBef>
        <a:spcAft>
          <a:spcPct val="0"/>
        </a:spcAft>
        <a:defRPr sz="4400">
          <a:solidFill>
            <a:schemeClr val="tx2"/>
          </a:solidFill>
          <a:latin typeface="Franklin Gothic Demi Cond"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0C0C0"/>
            </a:gs>
            <a:gs pos="50000">
              <a:srgbClr val="FFFFFF"/>
            </a:gs>
            <a:gs pos="100000">
              <a:srgbClr val="C0C0C0"/>
            </a:gs>
          </a:gsLst>
          <a:lin ang="18900000" scaled="1"/>
        </a:gradFill>
        <a:effectLst/>
      </p:bgPr>
    </p:bg>
    <p:spTree>
      <p:nvGrpSpPr>
        <p:cNvPr id="1" name=""/>
        <p:cNvGrpSpPr/>
        <p:nvPr/>
      </p:nvGrpSpPr>
      <p:grpSpPr>
        <a:xfrm>
          <a:off x="0" y="0"/>
          <a:ext cx="0" cy="0"/>
          <a:chOff x="0" y="0"/>
          <a:chExt cx="0" cy="0"/>
        </a:xfrm>
      </p:grpSpPr>
      <p:pic>
        <p:nvPicPr>
          <p:cNvPr id="1026" name="Picture 17" descr="GrayCurv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333876"/>
            <a:ext cx="6705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Rectangle 14"/>
          <p:cNvSpPr>
            <a:spLocks noGrp="1" noChangeArrowheads="1"/>
          </p:cNvSpPr>
          <p:nvPr>
            <p:ph type="dt" sz="half" idx="2"/>
          </p:nvPr>
        </p:nvSpPr>
        <p:spPr bwMode="auto">
          <a:xfrm>
            <a:off x="91440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mn-ea"/>
                <a:cs typeface="+mn-cs"/>
              </a:defRPr>
            </a:lvl1pPr>
          </a:lstStyle>
          <a:p>
            <a:pPr>
              <a:defRPr/>
            </a:pPr>
            <a:endParaRPr lang="en-US">
              <a:solidFill>
                <a:srgbClr val="000000"/>
              </a:solidFill>
            </a:endParaRPr>
          </a:p>
        </p:txBody>
      </p:sp>
      <p:sp>
        <p:nvSpPr>
          <p:cNvPr id="9232" name="Rectangle 16"/>
          <p:cNvSpPr>
            <a:spLocks noGrp="1" noChangeArrowheads="1"/>
          </p:cNvSpPr>
          <p:nvPr>
            <p:ph type="sldNum" sz="quarter" idx="4"/>
          </p:nvPr>
        </p:nvSpPr>
        <p:spPr bwMode="auto">
          <a:xfrm>
            <a:off x="11379200" y="6248400"/>
            <a:ext cx="6201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cs typeface="+mn-cs"/>
              </a:defRPr>
            </a:lvl1pPr>
          </a:lstStyle>
          <a:p>
            <a:pPr>
              <a:defRPr/>
            </a:pPr>
            <a:fld id="{6FD554E5-4905-49D8-B4E3-E589BB0501B7}" type="slidenum">
              <a:rPr lang="en-US">
                <a:solidFill>
                  <a:srgbClr val="000000"/>
                </a:solidFill>
              </a:rPr>
              <a:pPr>
                <a:defRPr/>
              </a:pPr>
              <a:t>‹#›</a:t>
            </a:fld>
            <a:endParaRPr lang="en-US">
              <a:solidFill>
                <a:srgbClr val="000000"/>
              </a:solidFill>
            </a:endParaRPr>
          </a:p>
        </p:txBody>
      </p:sp>
      <p:sp>
        <p:nvSpPr>
          <p:cNvPr id="1029" name="Rectangle 19"/>
          <p:cNvSpPr>
            <a:spLocks noChangeArrowheads="1"/>
          </p:cNvSpPr>
          <p:nvPr/>
        </p:nvSpPr>
        <p:spPr bwMode="auto">
          <a:xfrm>
            <a:off x="0" y="990600"/>
            <a:ext cx="12192000" cy="103188"/>
          </a:xfrm>
          <a:prstGeom prst="rect">
            <a:avLst/>
          </a:prstGeom>
          <a:gradFill rotWithShape="0">
            <a:gsLst>
              <a:gs pos="0">
                <a:srgbClr val="0066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030" name="Rectangle 13"/>
          <p:cNvSpPr>
            <a:spLocks noGrp="1" noChangeArrowheads="1"/>
          </p:cNvSpPr>
          <p:nvPr>
            <p:ph type="body" idx="1"/>
          </p:nvPr>
        </p:nvSpPr>
        <p:spPr bwMode="auto">
          <a:xfrm>
            <a:off x="812800" y="1371600"/>
            <a:ext cx="1087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2"/>
          <p:cNvSpPr>
            <a:spLocks noGrp="1" noChangeArrowheads="1"/>
          </p:cNvSpPr>
          <p:nvPr>
            <p:ph type="title"/>
          </p:nvPr>
        </p:nvSpPr>
        <p:spPr bwMode="auto">
          <a:xfrm>
            <a:off x="836084" y="80964"/>
            <a:ext cx="108712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2" name="Picture 18" descr="GMU_PLogo_RGB"/>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201" y="5318126"/>
            <a:ext cx="2859617"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0"/>
          <p:cNvSpPr txBox="1">
            <a:spLocks noChangeArrowheads="1"/>
          </p:cNvSpPr>
          <p:nvPr/>
        </p:nvSpPr>
        <p:spPr bwMode="auto">
          <a:xfrm>
            <a:off x="4385734" y="6348414"/>
            <a:ext cx="3204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800" b="1">
                <a:solidFill>
                  <a:srgbClr val="006600"/>
                </a:solidFill>
                <a:cs typeface="Arial" charset="0"/>
              </a:rPr>
              <a:t>Where Innovation Is Tradition</a:t>
            </a:r>
          </a:p>
        </p:txBody>
      </p:sp>
    </p:spTree>
    <p:extLst>
      <p:ext uri="{BB962C8B-B14F-4D97-AF65-F5344CB8AC3E}">
        <p14:creationId xmlns:p14="http://schemas.microsoft.com/office/powerpoint/2010/main" val="242066704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Lst>
  <p:hf hdr="0" ftr="0" dt="0"/>
  <p:txStyles>
    <p:titleStyle>
      <a:lvl1pPr algn="l" rtl="0" eaLnBrk="0" fontAlgn="base" hangingPunct="0">
        <a:spcBef>
          <a:spcPct val="0"/>
        </a:spcBef>
        <a:spcAft>
          <a:spcPct val="0"/>
        </a:spcAft>
        <a:defRPr sz="4400">
          <a:solidFill>
            <a:schemeClr val="bg1"/>
          </a:solidFill>
          <a:latin typeface="+mj-lt"/>
          <a:ea typeface="ＭＳ Ｐゴシック" charset="-128"/>
          <a:cs typeface="+mj-cs"/>
        </a:defRPr>
      </a:lvl1pPr>
      <a:lvl2pPr algn="l" rtl="0" eaLnBrk="0" fontAlgn="base" hangingPunct="0">
        <a:spcBef>
          <a:spcPct val="0"/>
        </a:spcBef>
        <a:spcAft>
          <a:spcPct val="0"/>
        </a:spcAft>
        <a:defRPr sz="4400">
          <a:solidFill>
            <a:schemeClr val="bg1"/>
          </a:solidFill>
          <a:latin typeface="Times New Roman" pitchFamily="18" charset="0"/>
          <a:ea typeface="ＭＳ Ｐゴシック" charset="-128"/>
        </a:defRPr>
      </a:lvl2pPr>
      <a:lvl3pPr algn="l" rtl="0" eaLnBrk="0" fontAlgn="base" hangingPunct="0">
        <a:spcBef>
          <a:spcPct val="0"/>
        </a:spcBef>
        <a:spcAft>
          <a:spcPct val="0"/>
        </a:spcAft>
        <a:defRPr sz="4400">
          <a:solidFill>
            <a:schemeClr val="bg1"/>
          </a:solidFill>
          <a:latin typeface="Times New Roman" pitchFamily="18" charset="0"/>
          <a:ea typeface="ＭＳ Ｐゴシック" charset="-128"/>
        </a:defRPr>
      </a:lvl3pPr>
      <a:lvl4pPr algn="l" rtl="0" eaLnBrk="0" fontAlgn="base" hangingPunct="0">
        <a:spcBef>
          <a:spcPct val="0"/>
        </a:spcBef>
        <a:spcAft>
          <a:spcPct val="0"/>
        </a:spcAft>
        <a:defRPr sz="4400">
          <a:solidFill>
            <a:schemeClr val="bg1"/>
          </a:solidFill>
          <a:latin typeface="Times New Roman" pitchFamily="18" charset="0"/>
          <a:ea typeface="ＭＳ Ｐゴシック" charset="-128"/>
        </a:defRPr>
      </a:lvl4pPr>
      <a:lvl5pPr algn="l" rtl="0" eaLnBrk="0" fontAlgn="base" hangingPunct="0">
        <a:spcBef>
          <a:spcPct val="0"/>
        </a:spcBef>
        <a:spcAft>
          <a:spcPct val="0"/>
        </a:spcAft>
        <a:defRPr sz="4400">
          <a:solidFill>
            <a:schemeClr val="bg1"/>
          </a:solidFill>
          <a:latin typeface="Times New Roman" pitchFamily="18" charset="0"/>
          <a:ea typeface="ＭＳ Ｐゴシック" charset="-128"/>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lr>
          <a:srgbClr val="0066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006600"/>
        </a:buClr>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lr>
          <a:srgbClr val="006600"/>
        </a:buClr>
        <a:buChar char="–"/>
        <a:defRPr sz="2000">
          <a:solidFill>
            <a:schemeClr val="bg1"/>
          </a:solidFill>
          <a:latin typeface="+mn-lt"/>
        </a:defRPr>
      </a:lvl6pPr>
      <a:lvl7pPr marL="2971800" indent="-228600" algn="l" rtl="0" eaLnBrk="1" fontAlgn="base" hangingPunct="1">
        <a:spcBef>
          <a:spcPct val="20000"/>
        </a:spcBef>
        <a:spcAft>
          <a:spcPct val="0"/>
        </a:spcAft>
        <a:buClr>
          <a:srgbClr val="006600"/>
        </a:buClr>
        <a:buChar char="–"/>
        <a:defRPr sz="2000">
          <a:solidFill>
            <a:schemeClr val="bg1"/>
          </a:solidFill>
          <a:latin typeface="+mn-lt"/>
        </a:defRPr>
      </a:lvl7pPr>
      <a:lvl8pPr marL="3429000" indent="-228600" algn="l" rtl="0" eaLnBrk="1" fontAlgn="base" hangingPunct="1">
        <a:spcBef>
          <a:spcPct val="20000"/>
        </a:spcBef>
        <a:spcAft>
          <a:spcPct val="0"/>
        </a:spcAft>
        <a:buClr>
          <a:srgbClr val="006600"/>
        </a:buClr>
        <a:buChar char="–"/>
        <a:defRPr sz="2000">
          <a:solidFill>
            <a:schemeClr val="bg1"/>
          </a:solidFill>
          <a:latin typeface="+mn-lt"/>
        </a:defRPr>
      </a:lvl8pPr>
      <a:lvl9pPr marL="3886200" indent="-228600" algn="l" rtl="0" eaLnBrk="1" fontAlgn="base" hangingPunct="1">
        <a:spcBef>
          <a:spcPct val="20000"/>
        </a:spcBef>
        <a:spcAft>
          <a:spcPct val="0"/>
        </a:spcAft>
        <a:buClr>
          <a:srgbClr val="0066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90298CD5-6C1E-4009-B41F-6DF62E31D3BE}" type="datetimeFigureOut">
              <a:rPr lang="en-US" smtClean="0">
                <a:solidFill>
                  <a:srgbClr val="146194">
                    <a:lumMod val="50000"/>
                  </a:srgbClr>
                </a:solidFill>
              </a:rPr>
              <a:pPr defTabSz="457200"/>
              <a:t>4/27/2016</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4FAB73BC-B049-4115-A692-8D63A059BFB8}" type="slidenum">
              <a:rPr lang="en-US" smtClean="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2173439571"/>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AF6462B-4A1F-41FD-AA69-689547919B03}" type="datetimeFigureOut">
              <a:rPr lang="en-US" smtClean="0">
                <a:solidFill>
                  <a:srgbClr val="146194">
                    <a:lumMod val="50000"/>
                  </a:srgbClr>
                </a:solidFill>
              </a:rPr>
              <a:pPr/>
              <a:t>4/27/2016</a:t>
            </a:fld>
            <a:endParaRPr lang="en-US">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129CD13-4BE7-4311-AF99-310BBDF966B1}"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4211357687"/>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0C0C0"/>
            </a:gs>
            <a:gs pos="50000">
              <a:srgbClr val="FFFFFF"/>
            </a:gs>
            <a:gs pos="100000">
              <a:srgbClr val="C0C0C0"/>
            </a:gs>
          </a:gsLst>
          <a:lin ang="18900000" scaled="1"/>
        </a:gradFill>
        <a:effectLst/>
      </p:bgPr>
    </p:bg>
    <p:spTree>
      <p:nvGrpSpPr>
        <p:cNvPr id="1" name=""/>
        <p:cNvGrpSpPr/>
        <p:nvPr/>
      </p:nvGrpSpPr>
      <p:grpSpPr>
        <a:xfrm>
          <a:off x="0" y="0"/>
          <a:ext cx="0" cy="0"/>
          <a:chOff x="0" y="0"/>
          <a:chExt cx="0" cy="0"/>
        </a:xfrm>
      </p:grpSpPr>
      <p:pic>
        <p:nvPicPr>
          <p:cNvPr id="1026" name="Picture 17" descr="GrayCurv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333876"/>
            <a:ext cx="6705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Rectangle 14"/>
          <p:cNvSpPr>
            <a:spLocks noGrp="1" noChangeArrowheads="1"/>
          </p:cNvSpPr>
          <p:nvPr>
            <p:ph type="dt" sz="half" idx="2"/>
          </p:nvPr>
        </p:nvSpPr>
        <p:spPr bwMode="auto">
          <a:xfrm>
            <a:off x="91440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mn-ea"/>
                <a:cs typeface="+mn-cs"/>
              </a:defRPr>
            </a:lvl1pPr>
          </a:lstStyle>
          <a:p>
            <a:pPr fontAlgn="base">
              <a:spcBef>
                <a:spcPct val="0"/>
              </a:spcBef>
              <a:spcAft>
                <a:spcPct val="0"/>
              </a:spcAft>
              <a:defRPr/>
            </a:pPr>
            <a:endParaRPr lang="en-US">
              <a:solidFill>
                <a:srgbClr val="000000"/>
              </a:solidFill>
            </a:endParaRPr>
          </a:p>
        </p:txBody>
      </p:sp>
      <p:sp>
        <p:nvSpPr>
          <p:cNvPr id="9232" name="Rectangle 16"/>
          <p:cNvSpPr>
            <a:spLocks noGrp="1" noChangeArrowheads="1"/>
          </p:cNvSpPr>
          <p:nvPr>
            <p:ph type="sldNum" sz="quarter" idx="4"/>
          </p:nvPr>
        </p:nvSpPr>
        <p:spPr bwMode="auto">
          <a:xfrm>
            <a:off x="11379200" y="6248400"/>
            <a:ext cx="6201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cs typeface="+mn-cs"/>
              </a:defRPr>
            </a:lvl1pPr>
          </a:lstStyle>
          <a:p>
            <a:pPr fontAlgn="base">
              <a:spcBef>
                <a:spcPct val="0"/>
              </a:spcBef>
              <a:spcAft>
                <a:spcPct val="0"/>
              </a:spcAft>
              <a:defRPr/>
            </a:pPr>
            <a:fld id="{6FD554E5-4905-49D8-B4E3-E589BB0501B7}"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29" name="Rectangle 19"/>
          <p:cNvSpPr>
            <a:spLocks noChangeArrowheads="1"/>
          </p:cNvSpPr>
          <p:nvPr/>
        </p:nvSpPr>
        <p:spPr bwMode="auto">
          <a:xfrm>
            <a:off x="0" y="990600"/>
            <a:ext cx="12192000" cy="103188"/>
          </a:xfrm>
          <a:prstGeom prst="rect">
            <a:avLst/>
          </a:prstGeom>
          <a:gradFill rotWithShape="0">
            <a:gsLst>
              <a:gs pos="0">
                <a:srgbClr val="0066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srgbClr val="000000"/>
              </a:solidFill>
              <a:ea typeface="ＭＳ Ｐゴシック" pitchFamily="34" charset="-128"/>
            </a:endParaRPr>
          </a:p>
        </p:txBody>
      </p:sp>
      <p:sp>
        <p:nvSpPr>
          <p:cNvPr id="1030" name="Rectangle 13"/>
          <p:cNvSpPr>
            <a:spLocks noGrp="1" noChangeArrowheads="1"/>
          </p:cNvSpPr>
          <p:nvPr>
            <p:ph type="body" idx="1"/>
          </p:nvPr>
        </p:nvSpPr>
        <p:spPr bwMode="auto">
          <a:xfrm>
            <a:off x="812800" y="1371600"/>
            <a:ext cx="1087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2"/>
          <p:cNvSpPr>
            <a:spLocks noGrp="1" noChangeArrowheads="1"/>
          </p:cNvSpPr>
          <p:nvPr>
            <p:ph type="title"/>
          </p:nvPr>
        </p:nvSpPr>
        <p:spPr bwMode="auto">
          <a:xfrm>
            <a:off x="836084" y="80964"/>
            <a:ext cx="108712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2" name="Picture 18" descr="GMU_PLogo_RGB"/>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201" y="5318126"/>
            <a:ext cx="2859617"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0"/>
          <p:cNvSpPr txBox="1">
            <a:spLocks noChangeArrowheads="1"/>
          </p:cNvSpPr>
          <p:nvPr/>
        </p:nvSpPr>
        <p:spPr bwMode="auto">
          <a:xfrm>
            <a:off x="4385734" y="6348414"/>
            <a:ext cx="3204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defRPr/>
            </a:pPr>
            <a:r>
              <a:rPr lang="en-US" sz="1800" b="1">
                <a:solidFill>
                  <a:srgbClr val="006600"/>
                </a:solidFill>
                <a:cs typeface="Arial" charset="0"/>
              </a:rPr>
              <a:t>Where Innovation Is Tradition</a:t>
            </a:r>
          </a:p>
        </p:txBody>
      </p:sp>
    </p:spTree>
    <p:extLst>
      <p:ext uri="{BB962C8B-B14F-4D97-AF65-F5344CB8AC3E}">
        <p14:creationId xmlns:p14="http://schemas.microsoft.com/office/powerpoint/2010/main" val="389558118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hf hdr="0" ftr="0" dt="0"/>
  <p:txStyles>
    <p:titleStyle>
      <a:lvl1pPr algn="l" rtl="0" eaLnBrk="0" fontAlgn="base" hangingPunct="0">
        <a:spcBef>
          <a:spcPct val="0"/>
        </a:spcBef>
        <a:spcAft>
          <a:spcPct val="0"/>
        </a:spcAft>
        <a:defRPr sz="4400">
          <a:solidFill>
            <a:schemeClr val="bg1"/>
          </a:solidFill>
          <a:latin typeface="+mj-lt"/>
          <a:ea typeface="ＭＳ Ｐゴシック" charset="-128"/>
          <a:cs typeface="+mj-cs"/>
        </a:defRPr>
      </a:lvl1pPr>
      <a:lvl2pPr algn="l" rtl="0" eaLnBrk="0" fontAlgn="base" hangingPunct="0">
        <a:spcBef>
          <a:spcPct val="0"/>
        </a:spcBef>
        <a:spcAft>
          <a:spcPct val="0"/>
        </a:spcAft>
        <a:defRPr sz="4400">
          <a:solidFill>
            <a:schemeClr val="bg1"/>
          </a:solidFill>
          <a:latin typeface="Times New Roman" pitchFamily="18" charset="0"/>
          <a:ea typeface="ＭＳ Ｐゴシック" charset="-128"/>
        </a:defRPr>
      </a:lvl2pPr>
      <a:lvl3pPr algn="l" rtl="0" eaLnBrk="0" fontAlgn="base" hangingPunct="0">
        <a:spcBef>
          <a:spcPct val="0"/>
        </a:spcBef>
        <a:spcAft>
          <a:spcPct val="0"/>
        </a:spcAft>
        <a:defRPr sz="4400">
          <a:solidFill>
            <a:schemeClr val="bg1"/>
          </a:solidFill>
          <a:latin typeface="Times New Roman" pitchFamily="18" charset="0"/>
          <a:ea typeface="ＭＳ Ｐゴシック" charset="-128"/>
        </a:defRPr>
      </a:lvl3pPr>
      <a:lvl4pPr algn="l" rtl="0" eaLnBrk="0" fontAlgn="base" hangingPunct="0">
        <a:spcBef>
          <a:spcPct val="0"/>
        </a:spcBef>
        <a:spcAft>
          <a:spcPct val="0"/>
        </a:spcAft>
        <a:defRPr sz="4400">
          <a:solidFill>
            <a:schemeClr val="bg1"/>
          </a:solidFill>
          <a:latin typeface="Times New Roman" pitchFamily="18" charset="0"/>
          <a:ea typeface="ＭＳ Ｐゴシック" charset="-128"/>
        </a:defRPr>
      </a:lvl4pPr>
      <a:lvl5pPr algn="l" rtl="0" eaLnBrk="0" fontAlgn="base" hangingPunct="0">
        <a:spcBef>
          <a:spcPct val="0"/>
        </a:spcBef>
        <a:spcAft>
          <a:spcPct val="0"/>
        </a:spcAft>
        <a:defRPr sz="4400">
          <a:solidFill>
            <a:schemeClr val="bg1"/>
          </a:solidFill>
          <a:latin typeface="Times New Roman" pitchFamily="18" charset="0"/>
          <a:ea typeface="ＭＳ Ｐゴシック" charset="-128"/>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lr>
          <a:srgbClr val="0066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006600"/>
        </a:buClr>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lr>
          <a:srgbClr val="006600"/>
        </a:buClr>
        <a:buChar char="–"/>
        <a:defRPr sz="2000">
          <a:solidFill>
            <a:schemeClr val="bg1"/>
          </a:solidFill>
          <a:latin typeface="+mn-lt"/>
        </a:defRPr>
      </a:lvl6pPr>
      <a:lvl7pPr marL="2971800" indent="-228600" algn="l" rtl="0" eaLnBrk="1" fontAlgn="base" hangingPunct="1">
        <a:spcBef>
          <a:spcPct val="20000"/>
        </a:spcBef>
        <a:spcAft>
          <a:spcPct val="0"/>
        </a:spcAft>
        <a:buClr>
          <a:srgbClr val="006600"/>
        </a:buClr>
        <a:buChar char="–"/>
        <a:defRPr sz="2000">
          <a:solidFill>
            <a:schemeClr val="bg1"/>
          </a:solidFill>
          <a:latin typeface="+mn-lt"/>
        </a:defRPr>
      </a:lvl7pPr>
      <a:lvl8pPr marL="3429000" indent="-228600" algn="l" rtl="0" eaLnBrk="1" fontAlgn="base" hangingPunct="1">
        <a:spcBef>
          <a:spcPct val="20000"/>
        </a:spcBef>
        <a:spcAft>
          <a:spcPct val="0"/>
        </a:spcAft>
        <a:buClr>
          <a:srgbClr val="006600"/>
        </a:buClr>
        <a:buChar char="–"/>
        <a:defRPr sz="2000">
          <a:solidFill>
            <a:schemeClr val="bg1"/>
          </a:solidFill>
          <a:latin typeface="+mn-lt"/>
        </a:defRPr>
      </a:lvl8pPr>
      <a:lvl9pPr marL="3886200" indent="-228600" algn="l" rtl="0" eaLnBrk="1" fontAlgn="base" hangingPunct="1">
        <a:spcBef>
          <a:spcPct val="20000"/>
        </a:spcBef>
        <a:spcAft>
          <a:spcPct val="0"/>
        </a:spcAft>
        <a:buClr>
          <a:srgbClr val="0066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0C0C0"/>
            </a:gs>
            <a:gs pos="50000">
              <a:srgbClr val="FFFFFF"/>
            </a:gs>
            <a:gs pos="100000">
              <a:srgbClr val="C0C0C0"/>
            </a:gs>
          </a:gsLst>
          <a:lin ang="18900000" scaled="1"/>
        </a:gradFill>
        <a:effectLst/>
      </p:bgPr>
    </p:bg>
    <p:spTree>
      <p:nvGrpSpPr>
        <p:cNvPr id="1" name=""/>
        <p:cNvGrpSpPr/>
        <p:nvPr/>
      </p:nvGrpSpPr>
      <p:grpSpPr>
        <a:xfrm>
          <a:off x="0" y="0"/>
          <a:ext cx="0" cy="0"/>
          <a:chOff x="0" y="0"/>
          <a:chExt cx="0" cy="0"/>
        </a:xfrm>
      </p:grpSpPr>
      <p:pic>
        <p:nvPicPr>
          <p:cNvPr id="1026" name="Picture 17" descr="GrayCurv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9230" name="Rectangle 14"/>
          <p:cNvSpPr>
            <a:spLocks noGrp="1" noChangeArrowheads="1"/>
          </p:cNvSpPr>
          <p:nvPr>
            <p:ph type="dt" sz="half" idx="2"/>
          </p:nvPr>
        </p:nvSpPr>
        <p:spPr bwMode="auto">
          <a:xfrm>
            <a:off x="91440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mn-ea"/>
              </a:defRPr>
            </a:lvl1pPr>
          </a:lstStyle>
          <a:p>
            <a:pPr fontAlgn="base">
              <a:spcBef>
                <a:spcPct val="0"/>
              </a:spcBef>
              <a:spcAft>
                <a:spcPct val="0"/>
              </a:spcAft>
              <a:defRPr/>
            </a:pPr>
            <a:endParaRPr lang="en-US">
              <a:solidFill>
                <a:srgbClr val="000000"/>
              </a:solidFill>
            </a:endParaRPr>
          </a:p>
        </p:txBody>
      </p:sp>
      <p:sp>
        <p:nvSpPr>
          <p:cNvPr id="9232" name="Rectangle 16"/>
          <p:cNvSpPr>
            <a:spLocks noGrp="1" noChangeArrowheads="1"/>
          </p:cNvSpPr>
          <p:nvPr>
            <p:ph type="sldNum" sz="quarter" idx="4"/>
          </p:nvPr>
        </p:nvSpPr>
        <p:spPr bwMode="auto">
          <a:xfrm>
            <a:off x="11379200" y="6248400"/>
            <a:ext cx="6201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defRPr>
            </a:lvl1pPr>
          </a:lstStyle>
          <a:p>
            <a:pPr fontAlgn="base">
              <a:spcBef>
                <a:spcPct val="0"/>
              </a:spcBef>
              <a:spcAft>
                <a:spcPct val="0"/>
              </a:spcAft>
              <a:defRPr/>
            </a:pPr>
            <a:fld id="{D7A7FDC8-F3CC-47E6-85C1-B847879E3C4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235" name="Rectangle 19"/>
          <p:cNvSpPr>
            <a:spLocks noChangeArrowheads="1"/>
          </p:cNvSpPr>
          <p:nvPr/>
        </p:nvSpPr>
        <p:spPr bwMode="auto">
          <a:xfrm>
            <a:off x="0" y="990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sp>
        <p:nvSpPr>
          <p:cNvPr id="1030" name="Rectangle 13"/>
          <p:cNvSpPr>
            <a:spLocks noGrp="1" noChangeArrowheads="1"/>
          </p:cNvSpPr>
          <p:nvPr>
            <p:ph type="body" idx="1"/>
          </p:nvPr>
        </p:nvSpPr>
        <p:spPr bwMode="auto">
          <a:xfrm>
            <a:off x="812800" y="1371600"/>
            <a:ext cx="10871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2"/>
          <p:cNvSpPr>
            <a:spLocks noGrp="1" noChangeArrowheads="1"/>
          </p:cNvSpPr>
          <p:nvPr>
            <p:ph type="title"/>
          </p:nvPr>
        </p:nvSpPr>
        <p:spPr bwMode="auto">
          <a:xfrm>
            <a:off x="836084" y="80964"/>
            <a:ext cx="10871200" cy="1038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2" name="Picture 18" descr="GMU_PLogo_RGB"/>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9236" name="Text Box 20"/>
          <p:cNvSpPr txBox="1">
            <a:spLocks noChangeArrowheads="1"/>
          </p:cNvSpPr>
          <p:nvPr/>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Tree>
    <p:extLst>
      <p:ext uri="{BB962C8B-B14F-4D97-AF65-F5344CB8AC3E}">
        <p14:creationId xmlns:p14="http://schemas.microsoft.com/office/powerpoint/2010/main" val="25823032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hf hdr="0" ftr="0" dt="0"/>
  <p:txStyles>
    <p:titleStyle>
      <a:lvl1pPr algn="l" rtl="0" eaLnBrk="0" fontAlgn="base" hangingPunct="0">
        <a:spcBef>
          <a:spcPct val="0"/>
        </a:spcBef>
        <a:spcAft>
          <a:spcPct val="0"/>
        </a:spcAft>
        <a:defRPr sz="4400">
          <a:solidFill>
            <a:schemeClr val="bg1"/>
          </a:solidFill>
          <a:latin typeface="+mj-lt"/>
          <a:ea typeface="ＭＳ Ｐゴシック" charset="-128"/>
          <a:cs typeface="+mj-cs"/>
        </a:defRPr>
      </a:lvl1pPr>
      <a:lvl2pPr algn="l" rtl="0" eaLnBrk="0" fontAlgn="base" hangingPunct="0">
        <a:spcBef>
          <a:spcPct val="0"/>
        </a:spcBef>
        <a:spcAft>
          <a:spcPct val="0"/>
        </a:spcAft>
        <a:defRPr sz="4400">
          <a:solidFill>
            <a:schemeClr val="bg1"/>
          </a:solidFill>
          <a:latin typeface="Times New Roman" pitchFamily="18" charset="0"/>
          <a:ea typeface="ＭＳ Ｐゴシック" charset="-128"/>
        </a:defRPr>
      </a:lvl2pPr>
      <a:lvl3pPr algn="l" rtl="0" eaLnBrk="0" fontAlgn="base" hangingPunct="0">
        <a:spcBef>
          <a:spcPct val="0"/>
        </a:spcBef>
        <a:spcAft>
          <a:spcPct val="0"/>
        </a:spcAft>
        <a:defRPr sz="4400">
          <a:solidFill>
            <a:schemeClr val="bg1"/>
          </a:solidFill>
          <a:latin typeface="Times New Roman" pitchFamily="18" charset="0"/>
          <a:ea typeface="ＭＳ Ｐゴシック" charset="-128"/>
        </a:defRPr>
      </a:lvl3pPr>
      <a:lvl4pPr algn="l" rtl="0" eaLnBrk="0" fontAlgn="base" hangingPunct="0">
        <a:spcBef>
          <a:spcPct val="0"/>
        </a:spcBef>
        <a:spcAft>
          <a:spcPct val="0"/>
        </a:spcAft>
        <a:defRPr sz="4400">
          <a:solidFill>
            <a:schemeClr val="bg1"/>
          </a:solidFill>
          <a:latin typeface="Times New Roman" pitchFamily="18" charset="0"/>
          <a:ea typeface="ＭＳ Ｐゴシック" charset="-128"/>
        </a:defRPr>
      </a:lvl4pPr>
      <a:lvl5pPr algn="l" rtl="0" eaLnBrk="0" fontAlgn="base" hangingPunct="0">
        <a:spcBef>
          <a:spcPct val="0"/>
        </a:spcBef>
        <a:spcAft>
          <a:spcPct val="0"/>
        </a:spcAft>
        <a:defRPr sz="4400">
          <a:solidFill>
            <a:schemeClr val="bg1"/>
          </a:solidFill>
          <a:latin typeface="Times New Roman" pitchFamily="18" charset="0"/>
          <a:ea typeface="ＭＳ Ｐゴシック" charset="-128"/>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lr>
          <a:srgbClr val="0066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006600"/>
        </a:buClr>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lr>
          <a:srgbClr val="006600"/>
        </a:buClr>
        <a:buChar char="–"/>
        <a:defRPr sz="2000">
          <a:solidFill>
            <a:schemeClr val="bg1"/>
          </a:solidFill>
          <a:latin typeface="+mn-lt"/>
        </a:defRPr>
      </a:lvl6pPr>
      <a:lvl7pPr marL="2971800" indent="-228600" algn="l" rtl="0" eaLnBrk="1" fontAlgn="base" hangingPunct="1">
        <a:spcBef>
          <a:spcPct val="20000"/>
        </a:spcBef>
        <a:spcAft>
          <a:spcPct val="0"/>
        </a:spcAft>
        <a:buClr>
          <a:srgbClr val="006600"/>
        </a:buClr>
        <a:buChar char="–"/>
        <a:defRPr sz="2000">
          <a:solidFill>
            <a:schemeClr val="bg1"/>
          </a:solidFill>
          <a:latin typeface="+mn-lt"/>
        </a:defRPr>
      </a:lvl7pPr>
      <a:lvl8pPr marL="3429000" indent="-228600" algn="l" rtl="0" eaLnBrk="1" fontAlgn="base" hangingPunct="1">
        <a:spcBef>
          <a:spcPct val="20000"/>
        </a:spcBef>
        <a:spcAft>
          <a:spcPct val="0"/>
        </a:spcAft>
        <a:buClr>
          <a:srgbClr val="006600"/>
        </a:buClr>
        <a:buChar char="–"/>
        <a:defRPr sz="2000">
          <a:solidFill>
            <a:schemeClr val="bg1"/>
          </a:solidFill>
          <a:latin typeface="+mn-lt"/>
        </a:defRPr>
      </a:lvl8pPr>
      <a:lvl9pPr marL="3886200" indent="-228600" algn="l" rtl="0" eaLnBrk="1" fontAlgn="base" hangingPunct="1">
        <a:spcBef>
          <a:spcPct val="20000"/>
        </a:spcBef>
        <a:spcAft>
          <a:spcPct val="0"/>
        </a:spcAft>
        <a:buClr>
          <a:srgbClr val="0066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0C0C0"/>
            </a:gs>
            <a:gs pos="50000">
              <a:srgbClr val="FFFFFF"/>
            </a:gs>
            <a:gs pos="100000">
              <a:srgbClr val="C0C0C0"/>
            </a:gs>
          </a:gsLst>
          <a:lin ang="18900000" scaled="1"/>
        </a:gradFill>
        <a:effectLst/>
      </p:bgPr>
    </p:bg>
    <p:spTree>
      <p:nvGrpSpPr>
        <p:cNvPr id="1" name=""/>
        <p:cNvGrpSpPr/>
        <p:nvPr/>
      </p:nvGrpSpPr>
      <p:grpSpPr>
        <a:xfrm>
          <a:off x="0" y="0"/>
          <a:ext cx="0" cy="0"/>
          <a:chOff x="0" y="0"/>
          <a:chExt cx="0" cy="0"/>
        </a:xfrm>
      </p:grpSpPr>
      <p:pic>
        <p:nvPicPr>
          <p:cNvPr id="1026" name="Picture 17" descr="GrayCurv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9230" name="Rectangle 14"/>
          <p:cNvSpPr>
            <a:spLocks noGrp="1" noChangeArrowheads="1"/>
          </p:cNvSpPr>
          <p:nvPr>
            <p:ph type="dt" sz="half" idx="2"/>
          </p:nvPr>
        </p:nvSpPr>
        <p:spPr bwMode="auto">
          <a:xfrm>
            <a:off x="91440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mn-ea"/>
              </a:defRPr>
            </a:lvl1pPr>
          </a:lstStyle>
          <a:p>
            <a:pPr fontAlgn="base">
              <a:spcBef>
                <a:spcPct val="0"/>
              </a:spcBef>
              <a:spcAft>
                <a:spcPct val="0"/>
              </a:spcAft>
              <a:defRPr/>
            </a:pPr>
            <a:endParaRPr lang="en-US">
              <a:solidFill>
                <a:srgbClr val="000000"/>
              </a:solidFill>
            </a:endParaRPr>
          </a:p>
        </p:txBody>
      </p:sp>
      <p:sp>
        <p:nvSpPr>
          <p:cNvPr id="9232" name="Rectangle 16"/>
          <p:cNvSpPr>
            <a:spLocks noGrp="1" noChangeArrowheads="1"/>
          </p:cNvSpPr>
          <p:nvPr>
            <p:ph type="sldNum" sz="quarter" idx="4"/>
          </p:nvPr>
        </p:nvSpPr>
        <p:spPr bwMode="auto">
          <a:xfrm>
            <a:off x="11379200" y="6248400"/>
            <a:ext cx="6201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defRPr>
            </a:lvl1pPr>
          </a:lstStyle>
          <a:p>
            <a:pPr fontAlgn="base">
              <a:spcBef>
                <a:spcPct val="0"/>
              </a:spcBef>
              <a:spcAft>
                <a:spcPct val="0"/>
              </a:spcAft>
              <a:defRPr/>
            </a:pPr>
            <a:fld id="{D7A7FDC8-F3CC-47E6-85C1-B847879E3C4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235" name="Rectangle 19"/>
          <p:cNvSpPr>
            <a:spLocks noChangeArrowheads="1"/>
          </p:cNvSpPr>
          <p:nvPr/>
        </p:nvSpPr>
        <p:spPr bwMode="auto">
          <a:xfrm>
            <a:off x="0" y="990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sp>
        <p:nvSpPr>
          <p:cNvPr id="1030" name="Rectangle 13"/>
          <p:cNvSpPr>
            <a:spLocks noGrp="1" noChangeArrowheads="1"/>
          </p:cNvSpPr>
          <p:nvPr>
            <p:ph type="body" idx="1"/>
          </p:nvPr>
        </p:nvSpPr>
        <p:spPr bwMode="auto">
          <a:xfrm>
            <a:off x="812800" y="1371600"/>
            <a:ext cx="10871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2"/>
          <p:cNvSpPr>
            <a:spLocks noGrp="1" noChangeArrowheads="1"/>
          </p:cNvSpPr>
          <p:nvPr>
            <p:ph type="title"/>
          </p:nvPr>
        </p:nvSpPr>
        <p:spPr bwMode="auto">
          <a:xfrm>
            <a:off x="836084" y="80964"/>
            <a:ext cx="10871200" cy="1038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2" name="Picture 18" descr="GMU_PLogo_RGB"/>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9236" name="Text Box 20"/>
          <p:cNvSpPr txBox="1">
            <a:spLocks noChangeArrowheads="1"/>
          </p:cNvSpPr>
          <p:nvPr/>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Tree>
    <p:extLst>
      <p:ext uri="{BB962C8B-B14F-4D97-AF65-F5344CB8AC3E}">
        <p14:creationId xmlns:p14="http://schemas.microsoft.com/office/powerpoint/2010/main" val="176030232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hf hdr="0" ftr="0" dt="0"/>
  <p:txStyles>
    <p:titleStyle>
      <a:lvl1pPr algn="l" rtl="0" eaLnBrk="0" fontAlgn="base" hangingPunct="0">
        <a:spcBef>
          <a:spcPct val="0"/>
        </a:spcBef>
        <a:spcAft>
          <a:spcPct val="0"/>
        </a:spcAft>
        <a:defRPr sz="4400">
          <a:solidFill>
            <a:schemeClr val="bg1"/>
          </a:solidFill>
          <a:latin typeface="+mj-lt"/>
          <a:ea typeface="ＭＳ Ｐゴシック" charset="-128"/>
          <a:cs typeface="+mj-cs"/>
        </a:defRPr>
      </a:lvl1pPr>
      <a:lvl2pPr algn="l" rtl="0" eaLnBrk="0" fontAlgn="base" hangingPunct="0">
        <a:spcBef>
          <a:spcPct val="0"/>
        </a:spcBef>
        <a:spcAft>
          <a:spcPct val="0"/>
        </a:spcAft>
        <a:defRPr sz="4400">
          <a:solidFill>
            <a:schemeClr val="bg1"/>
          </a:solidFill>
          <a:latin typeface="Times New Roman" pitchFamily="18" charset="0"/>
          <a:ea typeface="ＭＳ Ｐゴシック" charset="-128"/>
        </a:defRPr>
      </a:lvl2pPr>
      <a:lvl3pPr algn="l" rtl="0" eaLnBrk="0" fontAlgn="base" hangingPunct="0">
        <a:spcBef>
          <a:spcPct val="0"/>
        </a:spcBef>
        <a:spcAft>
          <a:spcPct val="0"/>
        </a:spcAft>
        <a:defRPr sz="4400">
          <a:solidFill>
            <a:schemeClr val="bg1"/>
          </a:solidFill>
          <a:latin typeface="Times New Roman" pitchFamily="18" charset="0"/>
          <a:ea typeface="ＭＳ Ｐゴシック" charset="-128"/>
        </a:defRPr>
      </a:lvl3pPr>
      <a:lvl4pPr algn="l" rtl="0" eaLnBrk="0" fontAlgn="base" hangingPunct="0">
        <a:spcBef>
          <a:spcPct val="0"/>
        </a:spcBef>
        <a:spcAft>
          <a:spcPct val="0"/>
        </a:spcAft>
        <a:defRPr sz="4400">
          <a:solidFill>
            <a:schemeClr val="bg1"/>
          </a:solidFill>
          <a:latin typeface="Times New Roman" pitchFamily="18" charset="0"/>
          <a:ea typeface="ＭＳ Ｐゴシック" charset="-128"/>
        </a:defRPr>
      </a:lvl4pPr>
      <a:lvl5pPr algn="l" rtl="0" eaLnBrk="0" fontAlgn="base" hangingPunct="0">
        <a:spcBef>
          <a:spcPct val="0"/>
        </a:spcBef>
        <a:spcAft>
          <a:spcPct val="0"/>
        </a:spcAft>
        <a:defRPr sz="4400">
          <a:solidFill>
            <a:schemeClr val="bg1"/>
          </a:solidFill>
          <a:latin typeface="Times New Roman" pitchFamily="18" charset="0"/>
          <a:ea typeface="ＭＳ Ｐゴシック" charset="-128"/>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lr>
          <a:srgbClr val="0066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006600"/>
        </a:buClr>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lr>
          <a:srgbClr val="006600"/>
        </a:buClr>
        <a:buChar char="–"/>
        <a:defRPr sz="2000">
          <a:solidFill>
            <a:schemeClr val="bg1"/>
          </a:solidFill>
          <a:latin typeface="+mn-lt"/>
        </a:defRPr>
      </a:lvl6pPr>
      <a:lvl7pPr marL="2971800" indent="-228600" algn="l" rtl="0" eaLnBrk="1" fontAlgn="base" hangingPunct="1">
        <a:spcBef>
          <a:spcPct val="20000"/>
        </a:spcBef>
        <a:spcAft>
          <a:spcPct val="0"/>
        </a:spcAft>
        <a:buClr>
          <a:srgbClr val="006600"/>
        </a:buClr>
        <a:buChar char="–"/>
        <a:defRPr sz="2000">
          <a:solidFill>
            <a:schemeClr val="bg1"/>
          </a:solidFill>
          <a:latin typeface="+mn-lt"/>
        </a:defRPr>
      </a:lvl7pPr>
      <a:lvl8pPr marL="3429000" indent="-228600" algn="l" rtl="0" eaLnBrk="1" fontAlgn="base" hangingPunct="1">
        <a:spcBef>
          <a:spcPct val="20000"/>
        </a:spcBef>
        <a:spcAft>
          <a:spcPct val="0"/>
        </a:spcAft>
        <a:buClr>
          <a:srgbClr val="006600"/>
        </a:buClr>
        <a:buChar char="–"/>
        <a:defRPr sz="2000">
          <a:solidFill>
            <a:schemeClr val="bg1"/>
          </a:solidFill>
          <a:latin typeface="+mn-lt"/>
        </a:defRPr>
      </a:lvl8pPr>
      <a:lvl9pPr marL="3886200" indent="-228600" algn="l" rtl="0" eaLnBrk="1" fontAlgn="base" hangingPunct="1">
        <a:spcBef>
          <a:spcPct val="20000"/>
        </a:spcBef>
        <a:spcAft>
          <a:spcPct val="0"/>
        </a:spcAft>
        <a:buClr>
          <a:srgbClr val="0066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0C0C0"/>
            </a:gs>
            <a:gs pos="50000">
              <a:srgbClr val="FFFFFF"/>
            </a:gs>
            <a:gs pos="100000">
              <a:srgbClr val="C0C0C0"/>
            </a:gs>
          </a:gsLst>
          <a:lin ang="18900000" scaled="1"/>
        </a:gradFill>
        <a:effectLst/>
      </p:bgPr>
    </p:bg>
    <p:spTree>
      <p:nvGrpSpPr>
        <p:cNvPr id="1" name=""/>
        <p:cNvGrpSpPr/>
        <p:nvPr/>
      </p:nvGrpSpPr>
      <p:grpSpPr>
        <a:xfrm>
          <a:off x="0" y="0"/>
          <a:ext cx="0" cy="0"/>
          <a:chOff x="0" y="0"/>
          <a:chExt cx="0" cy="0"/>
        </a:xfrm>
      </p:grpSpPr>
      <p:pic>
        <p:nvPicPr>
          <p:cNvPr id="1026" name="Picture 17" descr="GrayCurv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9230" name="Rectangle 14"/>
          <p:cNvSpPr>
            <a:spLocks noGrp="1" noChangeArrowheads="1"/>
          </p:cNvSpPr>
          <p:nvPr>
            <p:ph type="dt" sz="half" idx="2"/>
          </p:nvPr>
        </p:nvSpPr>
        <p:spPr bwMode="auto">
          <a:xfrm>
            <a:off x="91440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mn-ea"/>
              </a:defRPr>
            </a:lvl1pPr>
          </a:lstStyle>
          <a:p>
            <a:pPr fontAlgn="base">
              <a:spcBef>
                <a:spcPct val="0"/>
              </a:spcBef>
              <a:spcAft>
                <a:spcPct val="0"/>
              </a:spcAft>
              <a:defRPr/>
            </a:pPr>
            <a:endParaRPr lang="en-US">
              <a:solidFill>
                <a:srgbClr val="000000"/>
              </a:solidFill>
            </a:endParaRPr>
          </a:p>
        </p:txBody>
      </p:sp>
      <p:sp>
        <p:nvSpPr>
          <p:cNvPr id="9232" name="Rectangle 16"/>
          <p:cNvSpPr>
            <a:spLocks noGrp="1" noChangeArrowheads="1"/>
          </p:cNvSpPr>
          <p:nvPr>
            <p:ph type="sldNum" sz="quarter" idx="4"/>
          </p:nvPr>
        </p:nvSpPr>
        <p:spPr bwMode="auto">
          <a:xfrm>
            <a:off x="11379200" y="6248400"/>
            <a:ext cx="6201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defRPr>
            </a:lvl1pPr>
          </a:lstStyle>
          <a:p>
            <a:pPr fontAlgn="base">
              <a:spcBef>
                <a:spcPct val="0"/>
              </a:spcBef>
              <a:spcAft>
                <a:spcPct val="0"/>
              </a:spcAft>
              <a:defRPr/>
            </a:pPr>
            <a:fld id="{D7A7FDC8-F3CC-47E6-85C1-B847879E3C4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235" name="Rectangle 19"/>
          <p:cNvSpPr>
            <a:spLocks noChangeArrowheads="1"/>
          </p:cNvSpPr>
          <p:nvPr/>
        </p:nvSpPr>
        <p:spPr bwMode="auto">
          <a:xfrm>
            <a:off x="0" y="990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sp>
        <p:nvSpPr>
          <p:cNvPr id="1030" name="Rectangle 13"/>
          <p:cNvSpPr>
            <a:spLocks noGrp="1" noChangeArrowheads="1"/>
          </p:cNvSpPr>
          <p:nvPr>
            <p:ph type="body" idx="1"/>
          </p:nvPr>
        </p:nvSpPr>
        <p:spPr bwMode="auto">
          <a:xfrm>
            <a:off x="812800" y="1371600"/>
            <a:ext cx="10871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2"/>
          <p:cNvSpPr>
            <a:spLocks noGrp="1" noChangeArrowheads="1"/>
          </p:cNvSpPr>
          <p:nvPr>
            <p:ph type="title"/>
          </p:nvPr>
        </p:nvSpPr>
        <p:spPr bwMode="auto">
          <a:xfrm>
            <a:off x="836084" y="80964"/>
            <a:ext cx="10871200" cy="1038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2" name="Picture 18" descr="GMU_PLogo_RGB"/>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9236" name="Text Box 20"/>
          <p:cNvSpPr txBox="1">
            <a:spLocks noChangeArrowheads="1"/>
          </p:cNvSpPr>
          <p:nvPr/>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Tree>
    <p:extLst>
      <p:ext uri="{BB962C8B-B14F-4D97-AF65-F5344CB8AC3E}">
        <p14:creationId xmlns:p14="http://schemas.microsoft.com/office/powerpoint/2010/main" val="248975100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hf hdr="0" ftr="0" dt="0"/>
  <p:txStyles>
    <p:titleStyle>
      <a:lvl1pPr algn="l" rtl="0" eaLnBrk="0" fontAlgn="base" hangingPunct="0">
        <a:spcBef>
          <a:spcPct val="0"/>
        </a:spcBef>
        <a:spcAft>
          <a:spcPct val="0"/>
        </a:spcAft>
        <a:defRPr sz="4400">
          <a:solidFill>
            <a:schemeClr val="bg1"/>
          </a:solidFill>
          <a:latin typeface="+mj-lt"/>
          <a:ea typeface="ＭＳ Ｐゴシック" charset="-128"/>
          <a:cs typeface="+mj-cs"/>
        </a:defRPr>
      </a:lvl1pPr>
      <a:lvl2pPr algn="l" rtl="0" eaLnBrk="0" fontAlgn="base" hangingPunct="0">
        <a:spcBef>
          <a:spcPct val="0"/>
        </a:spcBef>
        <a:spcAft>
          <a:spcPct val="0"/>
        </a:spcAft>
        <a:defRPr sz="4400">
          <a:solidFill>
            <a:schemeClr val="bg1"/>
          </a:solidFill>
          <a:latin typeface="Times New Roman" pitchFamily="18" charset="0"/>
          <a:ea typeface="ＭＳ Ｐゴシック" charset="-128"/>
        </a:defRPr>
      </a:lvl2pPr>
      <a:lvl3pPr algn="l" rtl="0" eaLnBrk="0" fontAlgn="base" hangingPunct="0">
        <a:spcBef>
          <a:spcPct val="0"/>
        </a:spcBef>
        <a:spcAft>
          <a:spcPct val="0"/>
        </a:spcAft>
        <a:defRPr sz="4400">
          <a:solidFill>
            <a:schemeClr val="bg1"/>
          </a:solidFill>
          <a:latin typeface="Times New Roman" pitchFamily="18" charset="0"/>
          <a:ea typeface="ＭＳ Ｐゴシック" charset="-128"/>
        </a:defRPr>
      </a:lvl3pPr>
      <a:lvl4pPr algn="l" rtl="0" eaLnBrk="0" fontAlgn="base" hangingPunct="0">
        <a:spcBef>
          <a:spcPct val="0"/>
        </a:spcBef>
        <a:spcAft>
          <a:spcPct val="0"/>
        </a:spcAft>
        <a:defRPr sz="4400">
          <a:solidFill>
            <a:schemeClr val="bg1"/>
          </a:solidFill>
          <a:latin typeface="Times New Roman" pitchFamily="18" charset="0"/>
          <a:ea typeface="ＭＳ Ｐゴシック" charset="-128"/>
        </a:defRPr>
      </a:lvl4pPr>
      <a:lvl5pPr algn="l" rtl="0" eaLnBrk="0" fontAlgn="base" hangingPunct="0">
        <a:spcBef>
          <a:spcPct val="0"/>
        </a:spcBef>
        <a:spcAft>
          <a:spcPct val="0"/>
        </a:spcAft>
        <a:defRPr sz="4400">
          <a:solidFill>
            <a:schemeClr val="bg1"/>
          </a:solidFill>
          <a:latin typeface="Times New Roman" pitchFamily="18" charset="0"/>
          <a:ea typeface="ＭＳ Ｐゴシック" charset="-128"/>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lr>
          <a:srgbClr val="0066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006600"/>
        </a:buClr>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lr>
          <a:srgbClr val="006600"/>
        </a:buClr>
        <a:buChar char="–"/>
        <a:defRPr sz="2000">
          <a:solidFill>
            <a:schemeClr val="bg1"/>
          </a:solidFill>
          <a:latin typeface="+mn-lt"/>
        </a:defRPr>
      </a:lvl6pPr>
      <a:lvl7pPr marL="2971800" indent="-228600" algn="l" rtl="0" eaLnBrk="1" fontAlgn="base" hangingPunct="1">
        <a:spcBef>
          <a:spcPct val="20000"/>
        </a:spcBef>
        <a:spcAft>
          <a:spcPct val="0"/>
        </a:spcAft>
        <a:buClr>
          <a:srgbClr val="006600"/>
        </a:buClr>
        <a:buChar char="–"/>
        <a:defRPr sz="2000">
          <a:solidFill>
            <a:schemeClr val="bg1"/>
          </a:solidFill>
          <a:latin typeface="+mn-lt"/>
        </a:defRPr>
      </a:lvl7pPr>
      <a:lvl8pPr marL="3429000" indent="-228600" algn="l" rtl="0" eaLnBrk="1" fontAlgn="base" hangingPunct="1">
        <a:spcBef>
          <a:spcPct val="20000"/>
        </a:spcBef>
        <a:spcAft>
          <a:spcPct val="0"/>
        </a:spcAft>
        <a:buClr>
          <a:srgbClr val="006600"/>
        </a:buClr>
        <a:buChar char="–"/>
        <a:defRPr sz="2000">
          <a:solidFill>
            <a:schemeClr val="bg1"/>
          </a:solidFill>
          <a:latin typeface="+mn-lt"/>
        </a:defRPr>
      </a:lvl8pPr>
      <a:lvl9pPr marL="3886200" indent="-228600" algn="l" rtl="0" eaLnBrk="1" fontAlgn="base" hangingPunct="1">
        <a:spcBef>
          <a:spcPct val="20000"/>
        </a:spcBef>
        <a:spcAft>
          <a:spcPct val="0"/>
        </a:spcAft>
        <a:buClr>
          <a:srgbClr val="0066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0C0C0"/>
            </a:gs>
            <a:gs pos="50000">
              <a:srgbClr val="FFFFFF"/>
            </a:gs>
            <a:gs pos="100000">
              <a:srgbClr val="C0C0C0"/>
            </a:gs>
          </a:gsLst>
          <a:lin ang="18900000" scaled="1"/>
        </a:gradFill>
        <a:effectLst/>
      </p:bgPr>
    </p:bg>
    <p:spTree>
      <p:nvGrpSpPr>
        <p:cNvPr id="1" name=""/>
        <p:cNvGrpSpPr/>
        <p:nvPr/>
      </p:nvGrpSpPr>
      <p:grpSpPr>
        <a:xfrm>
          <a:off x="0" y="0"/>
          <a:ext cx="0" cy="0"/>
          <a:chOff x="0" y="0"/>
          <a:chExt cx="0" cy="0"/>
        </a:xfrm>
      </p:grpSpPr>
      <p:pic>
        <p:nvPicPr>
          <p:cNvPr id="1026" name="Picture 17" descr="GrayCurv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9230" name="Rectangle 14"/>
          <p:cNvSpPr>
            <a:spLocks noGrp="1" noChangeArrowheads="1"/>
          </p:cNvSpPr>
          <p:nvPr>
            <p:ph type="dt" sz="half" idx="2"/>
          </p:nvPr>
        </p:nvSpPr>
        <p:spPr bwMode="auto">
          <a:xfrm>
            <a:off x="91440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mn-ea"/>
              </a:defRPr>
            </a:lvl1pPr>
          </a:lstStyle>
          <a:p>
            <a:pPr fontAlgn="base">
              <a:spcBef>
                <a:spcPct val="0"/>
              </a:spcBef>
              <a:spcAft>
                <a:spcPct val="0"/>
              </a:spcAft>
              <a:defRPr/>
            </a:pPr>
            <a:endParaRPr lang="en-US">
              <a:solidFill>
                <a:srgbClr val="000000"/>
              </a:solidFill>
            </a:endParaRPr>
          </a:p>
        </p:txBody>
      </p:sp>
      <p:sp>
        <p:nvSpPr>
          <p:cNvPr id="9232" name="Rectangle 16"/>
          <p:cNvSpPr>
            <a:spLocks noGrp="1" noChangeArrowheads="1"/>
          </p:cNvSpPr>
          <p:nvPr>
            <p:ph type="sldNum" sz="quarter" idx="4"/>
          </p:nvPr>
        </p:nvSpPr>
        <p:spPr bwMode="auto">
          <a:xfrm>
            <a:off x="11379200" y="6248400"/>
            <a:ext cx="6201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defRPr>
            </a:lvl1pPr>
          </a:lstStyle>
          <a:p>
            <a:pPr fontAlgn="base">
              <a:spcBef>
                <a:spcPct val="0"/>
              </a:spcBef>
              <a:spcAft>
                <a:spcPct val="0"/>
              </a:spcAft>
              <a:defRPr/>
            </a:pPr>
            <a:fld id="{D7A7FDC8-F3CC-47E6-85C1-B847879E3C4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235" name="Rectangle 19"/>
          <p:cNvSpPr>
            <a:spLocks noChangeArrowheads="1"/>
          </p:cNvSpPr>
          <p:nvPr/>
        </p:nvSpPr>
        <p:spPr bwMode="auto">
          <a:xfrm>
            <a:off x="0" y="990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sp>
        <p:nvSpPr>
          <p:cNvPr id="1030" name="Rectangle 13"/>
          <p:cNvSpPr>
            <a:spLocks noGrp="1" noChangeArrowheads="1"/>
          </p:cNvSpPr>
          <p:nvPr>
            <p:ph type="body" idx="1"/>
          </p:nvPr>
        </p:nvSpPr>
        <p:spPr bwMode="auto">
          <a:xfrm>
            <a:off x="812800" y="1371600"/>
            <a:ext cx="10871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2"/>
          <p:cNvSpPr>
            <a:spLocks noGrp="1" noChangeArrowheads="1"/>
          </p:cNvSpPr>
          <p:nvPr>
            <p:ph type="title"/>
          </p:nvPr>
        </p:nvSpPr>
        <p:spPr bwMode="auto">
          <a:xfrm>
            <a:off x="836084" y="80964"/>
            <a:ext cx="10871200" cy="1038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2" name="Picture 18" descr="GMU_PLogo_RGB"/>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9236" name="Text Box 20"/>
          <p:cNvSpPr txBox="1">
            <a:spLocks noChangeArrowheads="1"/>
          </p:cNvSpPr>
          <p:nvPr/>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Tree>
    <p:extLst>
      <p:ext uri="{BB962C8B-B14F-4D97-AF65-F5344CB8AC3E}">
        <p14:creationId xmlns:p14="http://schemas.microsoft.com/office/powerpoint/2010/main" val="411781194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hdr="0" ftr="0" dt="0"/>
  <p:txStyles>
    <p:titleStyle>
      <a:lvl1pPr algn="l" rtl="0" eaLnBrk="0" fontAlgn="base" hangingPunct="0">
        <a:spcBef>
          <a:spcPct val="0"/>
        </a:spcBef>
        <a:spcAft>
          <a:spcPct val="0"/>
        </a:spcAft>
        <a:defRPr sz="4400">
          <a:solidFill>
            <a:schemeClr val="bg1"/>
          </a:solidFill>
          <a:latin typeface="+mj-lt"/>
          <a:ea typeface="ＭＳ Ｐゴシック" charset="-128"/>
          <a:cs typeface="+mj-cs"/>
        </a:defRPr>
      </a:lvl1pPr>
      <a:lvl2pPr algn="l" rtl="0" eaLnBrk="0" fontAlgn="base" hangingPunct="0">
        <a:spcBef>
          <a:spcPct val="0"/>
        </a:spcBef>
        <a:spcAft>
          <a:spcPct val="0"/>
        </a:spcAft>
        <a:defRPr sz="4400">
          <a:solidFill>
            <a:schemeClr val="bg1"/>
          </a:solidFill>
          <a:latin typeface="Times New Roman" pitchFamily="18" charset="0"/>
          <a:ea typeface="ＭＳ Ｐゴシック" charset="-128"/>
        </a:defRPr>
      </a:lvl2pPr>
      <a:lvl3pPr algn="l" rtl="0" eaLnBrk="0" fontAlgn="base" hangingPunct="0">
        <a:spcBef>
          <a:spcPct val="0"/>
        </a:spcBef>
        <a:spcAft>
          <a:spcPct val="0"/>
        </a:spcAft>
        <a:defRPr sz="4400">
          <a:solidFill>
            <a:schemeClr val="bg1"/>
          </a:solidFill>
          <a:latin typeface="Times New Roman" pitchFamily="18" charset="0"/>
          <a:ea typeface="ＭＳ Ｐゴシック" charset="-128"/>
        </a:defRPr>
      </a:lvl3pPr>
      <a:lvl4pPr algn="l" rtl="0" eaLnBrk="0" fontAlgn="base" hangingPunct="0">
        <a:spcBef>
          <a:spcPct val="0"/>
        </a:spcBef>
        <a:spcAft>
          <a:spcPct val="0"/>
        </a:spcAft>
        <a:defRPr sz="4400">
          <a:solidFill>
            <a:schemeClr val="bg1"/>
          </a:solidFill>
          <a:latin typeface="Times New Roman" pitchFamily="18" charset="0"/>
          <a:ea typeface="ＭＳ Ｐゴシック" charset="-128"/>
        </a:defRPr>
      </a:lvl4pPr>
      <a:lvl5pPr algn="l" rtl="0" eaLnBrk="0" fontAlgn="base" hangingPunct="0">
        <a:spcBef>
          <a:spcPct val="0"/>
        </a:spcBef>
        <a:spcAft>
          <a:spcPct val="0"/>
        </a:spcAft>
        <a:defRPr sz="4400">
          <a:solidFill>
            <a:schemeClr val="bg1"/>
          </a:solidFill>
          <a:latin typeface="Times New Roman" pitchFamily="18" charset="0"/>
          <a:ea typeface="ＭＳ Ｐゴシック" charset="-128"/>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lr>
          <a:srgbClr val="0066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006600"/>
        </a:buClr>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lr>
          <a:srgbClr val="006600"/>
        </a:buClr>
        <a:buChar char="–"/>
        <a:defRPr sz="2000">
          <a:solidFill>
            <a:schemeClr val="bg1"/>
          </a:solidFill>
          <a:latin typeface="+mn-lt"/>
        </a:defRPr>
      </a:lvl6pPr>
      <a:lvl7pPr marL="2971800" indent="-228600" algn="l" rtl="0" eaLnBrk="1" fontAlgn="base" hangingPunct="1">
        <a:spcBef>
          <a:spcPct val="20000"/>
        </a:spcBef>
        <a:spcAft>
          <a:spcPct val="0"/>
        </a:spcAft>
        <a:buClr>
          <a:srgbClr val="006600"/>
        </a:buClr>
        <a:buChar char="–"/>
        <a:defRPr sz="2000">
          <a:solidFill>
            <a:schemeClr val="bg1"/>
          </a:solidFill>
          <a:latin typeface="+mn-lt"/>
        </a:defRPr>
      </a:lvl7pPr>
      <a:lvl8pPr marL="3429000" indent="-228600" algn="l" rtl="0" eaLnBrk="1" fontAlgn="base" hangingPunct="1">
        <a:spcBef>
          <a:spcPct val="20000"/>
        </a:spcBef>
        <a:spcAft>
          <a:spcPct val="0"/>
        </a:spcAft>
        <a:buClr>
          <a:srgbClr val="006600"/>
        </a:buClr>
        <a:buChar char="–"/>
        <a:defRPr sz="2000">
          <a:solidFill>
            <a:schemeClr val="bg1"/>
          </a:solidFill>
          <a:latin typeface="+mn-lt"/>
        </a:defRPr>
      </a:lvl8pPr>
      <a:lvl9pPr marL="3886200" indent="-228600" algn="l" rtl="0" eaLnBrk="1" fontAlgn="base" hangingPunct="1">
        <a:spcBef>
          <a:spcPct val="20000"/>
        </a:spcBef>
        <a:spcAft>
          <a:spcPct val="0"/>
        </a:spcAft>
        <a:buClr>
          <a:srgbClr val="0066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0C0C0"/>
            </a:gs>
            <a:gs pos="50000">
              <a:srgbClr val="FFFFFF"/>
            </a:gs>
            <a:gs pos="100000">
              <a:srgbClr val="C0C0C0"/>
            </a:gs>
          </a:gsLst>
          <a:lin ang="18900000" scaled="1"/>
        </a:gradFill>
        <a:effectLst/>
      </p:bgPr>
    </p:bg>
    <p:spTree>
      <p:nvGrpSpPr>
        <p:cNvPr id="1" name=""/>
        <p:cNvGrpSpPr/>
        <p:nvPr/>
      </p:nvGrpSpPr>
      <p:grpSpPr>
        <a:xfrm>
          <a:off x="0" y="0"/>
          <a:ext cx="0" cy="0"/>
          <a:chOff x="0" y="0"/>
          <a:chExt cx="0" cy="0"/>
        </a:xfrm>
      </p:grpSpPr>
      <p:pic>
        <p:nvPicPr>
          <p:cNvPr id="1026" name="Picture 17" descr="GrayCurv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86400" y="4333876"/>
            <a:ext cx="6705600" cy="2524125"/>
          </a:xfrm>
          <a:prstGeom prst="rect">
            <a:avLst/>
          </a:prstGeom>
          <a:noFill/>
          <a:ln w="9525">
            <a:noFill/>
            <a:miter lim="800000"/>
            <a:headEnd/>
            <a:tailEnd/>
          </a:ln>
        </p:spPr>
      </p:pic>
      <p:sp>
        <p:nvSpPr>
          <p:cNvPr id="9230" name="Rectangle 14"/>
          <p:cNvSpPr>
            <a:spLocks noGrp="1" noChangeArrowheads="1"/>
          </p:cNvSpPr>
          <p:nvPr>
            <p:ph type="dt" sz="half" idx="2"/>
          </p:nvPr>
        </p:nvSpPr>
        <p:spPr bwMode="auto">
          <a:xfrm>
            <a:off x="91440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mn-ea"/>
              </a:defRPr>
            </a:lvl1pPr>
          </a:lstStyle>
          <a:p>
            <a:pPr fontAlgn="base">
              <a:spcBef>
                <a:spcPct val="0"/>
              </a:spcBef>
              <a:spcAft>
                <a:spcPct val="0"/>
              </a:spcAft>
              <a:defRPr/>
            </a:pPr>
            <a:endParaRPr lang="en-US">
              <a:solidFill>
                <a:srgbClr val="000000"/>
              </a:solidFill>
            </a:endParaRPr>
          </a:p>
        </p:txBody>
      </p:sp>
      <p:sp>
        <p:nvSpPr>
          <p:cNvPr id="9232" name="Rectangle 16"/>
          <p:cNvSpPr>
            <a:spLocks noGrp="1" noChangeArrowheads="1"/>
          </p:cNvSpPr>
          <p:nvPr>
            <p:ph type="sldNum" sz="quarter" idx="4"/>
          </p:nvPr>
        </p:nvSpPr>
        <p:spPr bwMode="auto">
          <a:xfrm>
            <a:off x="11379200" y="6248400"/>
            <a:ext cx="6201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defRPr>
            </a:lvl1pPr>
          </a:lstStyle>
          <a:p>
            <a:pPr fontAlgn="base">
              <a:spcBef>
                <a:spcPct val="0"/>
              </a:spcBef>
              <a:spcAft>
                <a:spcPct val="0"/>
              </a:spcAft>
              <a:defRPr/>
            </a:pPr>
            <a:fld id="{D7A7FDC8-F3CC-47E6-85C1-B847879E3C4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235" name="Rectangle 19"/>
          <p:cNvSpPr>
            <a:spLocks noChangeArrowheads="1"/>
          </p:cNvSpPr>
          <p:nvPr/>
        </p:nvSpPr>
        <p:spPr bwMode="auto">
          <a:xfrm>
            <a:off x="0" y="990600"/>
            <a:ext cx="12192000" cy="103188"/>
          </a:xfrm>
          <a:prstGeom prst="rect">
            <a:avLst/>
          </a:prstGeom>
          <a:gradFill rotWithShape="0">
            <a:gsLst>
              <a:gs pos="0">
                <a:srgbClr val="006600"/>
              </a:gs>
              <a:gs pos="100000">
                <a:srgbClr val="FFFFFF"/>
              </a:gs>
            </a:gsLst>
            <a:lin ang="0" scaled="1"/>
          </a:gradFill>
          <a:ln w="9525">
            <a:noFill/>
            <a:miter lim="800000"/>
            <a:headEnd/>
            <a:tailEnd/>
          </a:ln>
          <a:effectLst/>
        </p:spPr>
        <p:txBody>
          <a:bodyPr wrap="none" anchor="ctr"/>
          <a:lstStyle/>
          <a:p>
            <a:pPr fontAlgn="base">
              <a:spcBef>
                <a:spcPct val="0"/>
              </a:spcBef>
              <a:spcAft>
                <a:spcPct val="0"/>
              </a:spcAft>
              <a:defRPr/>
            </a:pPr>
            <a:endParaRPr lang="en-US" sz="2400">
              <a:solidFill>
                <a:srgbClr val="000000"/>
              </a:solidFill>
              <a:ea typeface="ＭＳ Ｐゴシック" pitchFamily="34" charset="-128"/>
            </a:endParaRPr>
          </a:p>
        </p:txBody>
      </p:sp>
      <p:sp>
        <p:nvSpPr>
          <p:cNvPr id="1030" name="Rectangle 13"/>
          <p:cNvSpPr>
            <a:spLocks noGrp="1" noChangeArrowheads="1"/>
          </p:cNvSpPr>
          <p:nvPr>
            <p:ph type="body" idx="1"/>
          </p:nvPr>
        </p:nvSpPr>
        <p:spPr bwMode="auto">
          <a:xfrm>
            <a:off x="812800" y="1371600"/>
            <a:ext cx="10871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2"/>
          <p:cNvSpPr>
            <a:spLocks noGrp="1" noChangeArrowheads="1"/>
          </p:cNvSpPr>
          <p:nvPr>
            <p:ph type="title"/>
          </p:nvPr>
        </p:nvSpPr>
        <p:spPr bwMode="auto">
          <a:xfrm>
            <a:off x="836084" y="80964"/>
            <a:ext cx="10871200" cy="1038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2" name="Picture 18" descr="GMU_PLogo_RGB"/>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03201" y="5318126"/>
            <a:ext cx="2859617" cy="1376363"/>
          </a:xfrm>
          <a:prstGeom prst="rect">
            <a:avLst/>
          </a:prstGeom>
          <a:noFill/>
          <a:ln w="9525">
            <a:noFill/>
            <a:miter lim="800000"/>
            <a:headEnd/>
            <a:tailEnd/>
          </a:ln>
        </p:spPr>
      </p:pic>
      <p:sp>
        <p:nvSpPr>
          <p:cNvPr id="9236" name="Text Box 20"/>
          <p:cNvSpPr txBox="1">
            <a:spLocks noChangeArrowheads="1"/>
          </p:cNvSpPr>
          <p:nvPr/>
        </p:nvSpPr>
        <p:spPr bwMode="auto">
          <a:xfrm>
            <a:off x="4385734" y="6348414"/>
            <a:ext cx="3204916" cy="369332"/>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1800" b="1">
                <a:solidFill>
                  <a:srgbClr val="006600"/>
                </a:solidFill>
                <a:ea typeface="ＭＳ Ｐゴシック" charset="-128"/>
              </a:rPr>
              <a:t>Where Innovation Is Tradition</a:t>
            </a:r>
          </a:p>
        </p:txBody>
      </p:sp>
    </p:spTree>
    <p:extLst>
      <p:ext uri="{BB962C8B-B14F-4D97-AF65-F5344CB8AC3E}">
        <p14:creationId xmlns:p14="http://schemas.microsoft.com/office/powerpoint/2010/main" val="13042092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hdr="0" ftr="0" dt="0"/>
  <p:txStyles>
    <p:titleStyle>
      <a:lvl1pPr algn="l" rtl="0" eaLnBrk="0" fontAlgn="base" hangingPunct="0">
        <a:spcBef>
          <a:spcPct val="0"/>
        </a:spcBef>
        <a:spcAft>
          <a:spcPct val="0"/>
        </a:spcAft>
        <a:defRPr sz="4400">
          <a:solidFill>
            <a:schemeClr val="bg1"/>
          </a:solidFill>
          <a:latin typeface="+mj-lt"/>
          <a:ea typeface="ＭＳ Ｐゴシック" charset="-128"/>
          <a:cs typeface="+mj-cs"/>
        </a:defRPr>
      </a:lvl1pPr>
      <a:lvl2pPr algn="l" rtl="0" eaLnBrk="0" fontAlgn="base" hangingPunct="0">
        <a:spcBef>
          <a:spcPct val="0"/>
        </a:spcBef>
        <a:spcAft>
          <a:spcPct val="0"/>
        </a:spcAft>
        <a:defRPr sz="4400">
          <a:solidFill>
            <a:schemeClr val="bg1"/>
          </a:solidFill>
          <a:latin typeface="Times New Roman" pitchFamily="18" charset="0"/>
          <a:ea typeface="ＭＳ Ｐゴシック" charset="-128"/>
        </a:defRPr>
      </a:lvl2pPr>
      <a:lvl3pPr algn="l" rtl="0" eaLnBrk="0" fontAlgn="base" hangingPunct="0">
        <a:spcBef>
          <a:spcPct val="0"/>
        </a:spcBef>
        <a:spcAft>
          <a:spcPct val="0"/>
        </a:spcAft>
        <a:defRPr sz="4400">
          <a:solidFill>
            <a:schemeClr val="bg1"/>
          </a:solidFill>
          <a:latin typeface="Times New Roman" pitchFamily="18" charset="0"/>
          <a:ea typeface="ＭＳ Ｐゴシック" charset="-128"/>
        </a:defRPr>
      </a:lvl3pPr>
      <a:lvl4pPr algn="l" rtl="0" eaLnBrk="0" fontAlgn="base" hangingPunct="0">
        <a:spcBef>
          <a:spcPct val="0"/>
        </a:spcBef>
        <a:spcAft>
          <a:spcPct val="0"/>
        </a:spcAft>
        <a:defRPr sz="4400">
          <a:solidFill>
            <a:schemeClr val="bg1"/>
          </a:solidFill>
          <a:latin typeface="Times New Roman" pitchFamily="18" charset="0"/>
          <a:ea typeface="ＭＳ Ｐゴシック" charset="-128"/>
        </a:defRPr>
      </a:lvl4pPr>
      <a:lvl5pPr algn="l" rtl="0" eaLnBrk="0" fontAlgn="base" hangingPunct="0">
        <a:spcBef>
          <a:spcPct val="0"/>
        </a:spcBef>
        <a:spcAft>
          <a:spcPct val="0"/>
        </a:spcAft>
        <a:defRPr sz="4400">
          <a:solidFill>
            <a:schemeClr val="bg1"/>
          </a:solidFill>
          <a:latin typeface="Times New Roman" pitchFamily="18" charset="0"/>
          <a:ea typeface="ＭＳ Ｐゴシック" charset="-128"/>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lr>
          <a:srgbClr val="0066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006600"/>
        </a:buClr>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006600"/>
        </a:buClr>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lr>
          <a:srgbClr val="006600"/>
        </a:buClr>
        <a:buChar char="–"/>
        <a:defRPr sz="2000">
          <a:solidFill>
            <a:schemeClr val="bg1"/>
          </a:solidFill>
          <a:latin typeface="+mn-lt"/>
        </a:defRPr>
      </a:lvl6pPr>
      <a:lvl7pPr marL="2971800" indent="-228600" algn="l" rtl="0" eaLnBrk="1" fontAlgn="base" hangingPunct="1">
        <a:spcBef>
          <a:spcPct val="20000"/>
        </a:spcBef>
        <a:spcAft>
          <a:spcPct val="0"/>
        </a:spcAft>
        <a:buClr>
          <a:srgbClr val="006600"/>
        </a:buClr>
        <a:buChar char="–"/>
        <a:defRPr sz="2000">
          <a:solidFill>
            <a:schemeClr val="bg1"/>
          </a:solidFill>
          <a:latin typeface="+mn-lt"/>
        </a:defRPr>
      </a:lvl7pPr>
      <a:lvl8pPr marL="3429000" indent="-228600" algn="l" rtl="0" eaLnBrk="1" fontAlgn="base" hangingPunct="1">
        <a:spcBef>
          <a:spcPct val="20000"/>
        </a:spcBef>
        <a:spcAft>
          <a:spcPct val="0"/>
        </a:spcAft>
        <a:buClr>
          <a:srgbClr val="006600"/>
        </a:buClr>
        <a:buChar char="–"/>
        <a:defRPr sz="2000">
          <a:solidFill>
            <a:schemeClr val="bg1"/>
          </a:solidFill>
          <a:latin typeface="+mn-lt"/>
        </a:defRPr>
      </a:lvl8pPr>
      <a:lvl9pPr marL="3886200" indent="-228600" algn="l" rtl="0" eaLnBrk="1" fontAlgn="base" hangingPunct="1">
        <a:spcBef>
          <a:spcPct val="20000"/>
        </a:spcBef>
        <a:spcAft>
          <a:spcPct val="0"/>
        </a:spcAft>
        <a:buClr>
          <a:srgbClr val="0066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C2FAD-B7CE-4E11-9A91-8C9B6F51C30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0AE1-BFC4-47A3-ACF2-BA17233C9B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34413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9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hyperlink" Target="http://www.nber.org/oregon/3.results.html" TargetMode="External"/><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9.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8.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8.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8.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8.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8.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38.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8.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8.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138.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138.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19" y="1212201"/>
            <a:ext cx="12192000" cy="1936120"/>
          </a:xfrm>
        </p:spPr>
        <p:txBody>
          <a:bodyPr>
            <a:normAutofit/>
          </a:bodyPr>
          <a:lstStyle/>
          <a:p>
            <a:pPr algn="ctr"/>
            <a:r>
              <a:rPr lang="en-US" sz="5400" dirty="0" smtClean="0">
                <a:solidFill>
                  <a:srgbClr val="C00000"/>
                </a:solidFill>
              </a:rPr>
              <a:t>The ACA’s 6</a:t>
            </a:r>
            <a:r>
              <a:rPr lang="en-US" sz="5400" baseline="30000" dirty="0" smtClean="0">
                <a:solidFill>
                  <a:srgbClr val="C00000"/>
                </a:solidFill>
              </a:rPr>
              <a:t>th</a:t>
            </a:r>
            <a:r>
              <a:rPr lang="en-US" sz="5400" dirty="0" smtClean="0">
                <a:solidFill>
                  <a:srgbClr val="C00000"/>
                </a:solidFill>
              </a:rPr>
              <a:t> Birthday: </a:t>
            </a:r>
            <a:br>
              <a:rPr lang="en-US" sz="5400" dirty="0" smtClean="0">
                <a:solidFill>
                  <a:srgbClr val="C00000"/>
                </a:solidFill>
              </a:rPr>
            </a:br>
            <a:r>
              <a:rPr lang="en-US" sz="5400" dirty="0" smtClean="0">
                <a:solidFill>
                  <a:srgbClr val="C00000"/>
                </a:solidFill>
              </a:rPr>
              <a:t>Is a Party or a Funeral in its Near Future?</a:t>
            </a:r>
            <a:endParaRPr lang="en-US" sz="5400" dirty="0">
              <a:solidFill>
                <a:srgbClr val="C00000"/>
              </a:solidFill>
            </a:endParaRPr>
          </a:p>
        </p:txBody>
      </p:sp>
      <p:sp>
        <p:nvSpPr>
          <p:cNvPr id="3" name="Subtitle 2"/>
          <p:cNvSpPr>
            <a:spLocks noGrp="1"/>
          </p:cNvSpPr>
          <p:nvPr>
            <p:ph type="subTitle" idx="1"/>
          </p:nvPr>
        </p:nvSpPr>
        <p:spPr>
          <a:xfrm>
            <a:off x="0" y="3731672"/>
            <a:ext cx="12192000" cy="2102764"/>
          </a:xfrm>
        </p:spPr>
        <p:txBody>
          <a:bodyPr>
            <a:noAutofit/>
          </a:bodyPr>
          <a:lstStyle/>
          <a:p>
            <a:pPr algn="ctr"/>
            <a:r>
              <a:rPr lang="en-US" sz="2400" b="1" dirty="0">
                <a:solidFill>
                  <a:srgbClr val="C00000"/>
                </a:solidFill>
              </a:rPr>
              <a:t>Len M. Nichols, Ph.D.</a:t>
            </a:r>
          </a:p>
          <a:p>
            <a:pPr algn="ctr"/>
            <a:r>
              <a:rPr lang="en-US" sz="2400" b="1" dirty="0">
                <a:solidFill>
                  <a:srgbClr val="C00000"/>
                </a:solidFill>
              </a:rPr>
              <a:t>George Mason University</a:t>
            </a:r>
          </a:p>
          <a:p>
            <a:pPr algn="ctr"/>
            <a:r>
              <a:rPr lang="en-US" sz="2400" b="1" dirty="0" err="1" smtClean="0">
                <a:solidFill>
                  <a:srgbClr val="C00000"/>
                </a:solidFill>
              </a:rPr>
              <a:t>Osher</a:t>
            </a:r>
            <a:r>
              <a:rPr lang="en-US" sz="2400" b="1" dirty="0" smtClean="0">
                <a:solidFill>
                  <a:srgbClr val="C00000"/>
                </a:solidFill>
              </a:rPr>
              <a:t> Lifelong Learning Institute</a:t>
            </a:r>
            <a:endParaRPr lang="en-US" sz="2400" b="1" dirty="0">
              <a:solidFill>
                <a:srgbClr val="C00000"/>
              </a:solidFill>
            </a:endParaRPr>
          </a:p>
          <a:p>
            <a:pPr algn="ctr"/>
            <a:r>
              <a:rPr lang="en-US" sz="2400" b="1" dirty="0" smtClean="0">
                <a:solidFill>
                  <a:srgbClr val="C00000"/>
                </a:solidFill>
              </a:rPr>
              <a:t>Fairfax, </a:t>
            </a:r>
            <a:r>
              <a:rPr lang="en-US" sz="2400" b="1" dirty="0">
                <a:solidFill>
                  <a:srgbClr val="C00000"/>
                </a:solidFill>
              </a:rPr>
              <a:t>VA </a:t>
            </a:r>
          </a:p>
          <a:p>
            <a:pPr algn="ctr"/>
            <a:r>
              <a:rPr lang="en-US" sz="2400" b="1" dirty="0">
                <a:solidFill>
                  <a:srgbClr val="C00000"/>
                </a:solidFill>
              </a:rPr>
              <a:t>April </a:t>
            </a:r>
            <a:r>
              <a:rPr lang="en-US" sz="2400" b="1" dirty="0" smtClean="0">
                <a:solidFill>
                  <a:srgbClr val="C00000"/>
                </a:solidFill>
              </a:rPr>
              <a:t>27, </a:t>
            </a:r>
            <a:r>
              <a:rPr lang="en-US" sz="2400" b="1" dirty="0">
                <a:solidFill>
                  <a:srgbClr val="C00000"/>
                </a:solidFill>
              </a:rPr>
              <a:t>2016</a:t>
            </a:r>
          </a:p>
          <a:p>
            <a:pPr algn="ctr"/>
            <a:endParaRPr lang="en-US" sz="2400" dirty="0">
              <a:solidFill>
                <a:schemeClr val="tx1"/>
              </a:solidFill>
            </a:endParaRPr>
          </a:p>
          <a:p>
            <a:pPr algn="ctr"/>
            <a:endParaRPr lang="en-US" sz="1800" dirty="0"/>
          </a:p>
        </p:txBody>
      </p:sp>
      <p:sp>
        <p:nvSpPr>
          <p:cNvPr id="6" name="Date Placeholder 3"/>
          <p:cNvSpPr>
            <a:spLocks noGrp="1"/>
          </p:cNvSpPr>
          <p:nvPr>
            <p:ph type="dt" sz="half" idx="10"/>
          </p:nvPr>
        </p:nvSpPr>
        <p:spPr>
          <a:xfrm>
            <a:off x="9904412" y="6444360"/>
            <a:ext cx="1600200" cy="365125"/>
          </a:xfrm>
          <a:prstGeom prst="rect">
            <a:avLst/>
          </a:prstGeom>
        </p:spPr>
        <p:txBody>
          <a:bodyPr vert="horz" lIns="91440" tIns="45720" rIns="91440" bIns="45720" rtlCol="0" anchor="t"/>
          <a:lstStyle>
            <a:lvl1pPr algn="r">
              <a:defRPr sz="1000" b="0" i="0">
                <a:solidFill>
                  <a:srgbClr val="FFFFFF"/>
                </a:solidFill>
                <a:effectLst/>
                <a:latin typeface="+mn-lt"/>
              </a:defRPr>
            </a:lvl1pPr>
          </a:lstStyle>
          <a:p>
            <a:pPr>
              <a:defRPr/>
            </a:pPr>
            <a:r>
              <a:rPr lang="en-US" kern="0" dirty="0"/>
              <a:t> </a:t>
            </a:r>
          </a:p>
        </p:txBody>
      </p:sp>
      <p:sp>
        <p:nvSpPr>
          <p:cNvPr id="8" name="Footer Placeholder 4"/>
          <p:cNvSpPr>
            <a:spLocks noGrp="1"/>
          </p:cNvSpPr>
          <p:nvPr>
            <p:ph type="ftr" sz="quarter" idx="11"/>
          </p:nvPr>
        </p:nvSpPr>
        <p:spPr>
          <a:xfrm>
            <a:off x="684212" y="6172200"/>
            <a:ext cx="2014413" cy="382449"/>
          </a:xfrm>
          <a:prstGeom prst="rect">
            <a:avLst/>
          </a:prstGeom>
        </p:spPr>
        <p:txBody>
          <a:bodyPr vert="horz" lIns="91440" tIns="45720" rIns="91440" bIns="45720" rtlCol="0" anchor="t"/>
          <a:lstStyle>
            <a:lvl1pPr algn="l">
              <a:defRPr sz="1800" b="0" i="0">
                <a:solidFill>
                  <a:schemeClr val="bg1"/>
                </a:solidFill>
                <a:effectLst/>
                <a:latin typeface="+mn-lt"/>
              </a:defRPr>
            </a:lvl1pPr>
          </a:lstStyle>
          <a:p>
            <a:pPr>
              <a:defRPr/>
            </a:pPr>
            <a:r>
              <a:rPr lang="en-US" kern="0" dirty="0" err="1">
                <a:solidFill>
                  <a:prstClr val="white"/>
                </a:solidFill>
              </a:rPr>
              <a:t>www.chpre.org</a:t>
            </a:r>
            <a:endParaRPr lang="en-US" kern="0" dirty="0">
              <a:solidFill>
                <a:prstClr val="white"/>
              </a:solidFill>
            </a:endParaRPr>
          </a:p>
        </p:txBody>
      </p:sp>
      <p:sp>
        <p:nvSpPr>
          <p:cNvPr id="9" name="Slide Number Placeholder 5"/>
          <p:cNvSpPr>
            <a:spLocks noGrp="1"/>
          </p:cNvSpPr>
          <p:nvPr>
            <p:ph type="sldNum" sz="quarter" idx="12"/>
          </p:nvPr>
        </p:nvSpPr>
        <p:spPr>
          <a:xfrm>
            <a:off x="10363200" y="5850635"/>
            <a:ext cx="1142245" cy="669925"/>
          </a:xfrm>
          <a:prstGeom prst="rect">
            <a:avLst/>
          </a:prstGeom>
        </p:spPr>
        <p:txBody>
          <a:bodyPr vert="horz" lIns="91440" tIns="45720" rIns="91440" bIns="45720" rtlCol="0" anchor="b"/>
          <a:lstStyle>
            <a:lvl1pPr algn="r">
              <a:defRPr sz="2400" b="0" i="0">
                <a:solidFill>
                  <a:srgbClr val="FFFFFF"/>
                </a:solidFill>
                <a:effectLst/>
                <a:latin typeface="+mn-lt"/>
              </a:defRPr>
            </a:lvl1pPr>
          </a:lstStyle>
          <a:p>
            <a:pPr>
              <a:defRPr/>
            </a:pPr>
            <a:fld id="{4FAB73BC-B049-4115-A692-8D63A059BFB8}" type="slidenum">
              <a:rPr lang="en-US" kern="0" smtClean="0"/>
              <a:pPr>
                <a:defRPr/>
              </a:pPr>
              <a:t>1</a:t>
            </a:fld>
            <a:endParaRPr lang="en-US" kern="0" dirty="0"/>
          </a:p>
        </p:txBody>
      </p:sp>
      <p:sp>
        <p:nvSpPr>
          <p:cNvPr id="5" name="Rectangle 4"/>
          <p:cNvSpPr/>
          <p:nvPr/>
        </p:nvSpPr>
        <p:spPr>
          <a:xfrm>
            <a:off x="0" y="6055679"/>
            <a:ext cx="12192000" cy="802321"/>
          </a:xfrm>
          <a:prstGeom prst="rect">
            <a:avLst/>
          </a:prstGeom>
          <a:solidFill>
            <a:schemeClr val="tx2"/>
          </a:solidFill>
          <a:ln>
            <a:solidFill>
              <a:schemeClr val="accent1">
                <a:lumMod val="50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pic>
        <p:nvPicPr>
          <p:cNvPr id="11" name="Picture 10" descr="PPT_Header-CHPRE_banner.jpg"/>
          <p:cNvPicPr>
            <a:picLocks noChangeAspect="1"/>
          </p:cNvPicPr>
          <p:nvPr/>
        </p:nvPicPr>
        <p:blipFill>
          <a:blip r:embed="rId3"/>
          <a:stretch>
            <a:fillRect/>
          </a:stretch>
        </p:blipFill>
        <p:spPr>
          <a:xfrm>
            <a:off x="0" y="15819"/>
            <a:ext cx="12192000" cy="1449917"/>
          </a:xfrm>
          <a:prstGeom prst="rect">
            <a:avLst/>
          </a:prstGeom>
        </p:spPr>
      </p:pic>
    </p:spTree>
    <p:extLst>
      <p:ext uri="{BB962C8B-B14F-4D97-AF65-F5344CB8AC3E}">
        <p14:creationId xmlns:p14="http://schemas.microsoft.com/office/powerpoint/2010/main" val="267174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Newly Enrolled by Source, US </a:t>
            </a:r>
            <a:r>
              <a:rPr lang="en-US" sz="3200" dirty="0"/>
              <a:t>millions</a:t>
            </a:r>
          </a:p>
        </p:txBody>
      </p:sp>
      <p:graphicFrame>
        <p:nvGraphicFramePr>
          <p:cNvPr id="5" name="Content Placeholder 4"/>
          <p:cNvGraphicFramePr>
            <a:graphicFrameLocks noGrp="1"/>
          </p:cNvGraphicFramePr>
          <p:nvPr>
            <p:ph idx="1"/>
            <p:extLst/>
          </p:nvPr>
        </p:nvGraphicFramePr>
        <p:xfrm>
          <a:off x="2133600" y="11430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1"/>
          </p:nvPr>
        </p:nvSpPr>
        <p:spPr/>
        <p:txBody>
          <a:bodyPr/>
          <a:lstStyle/>
          <a:p>
            <a:pPr>
              <a:defRPr/>
            </a:pPr>
            <a:fld id="{D21ADD1D-BBC0-4A68-BB34-0C55E0CA8FCB}" type="slidenum">
              <a:rPr lang="en-US" smtClean="0">
                <a:solidFill>
                  <a:srgbClr val="000000"/>
                </a:solidFill>
              </a:rPr>
              <a:pPr>
                <a:defRPr/>
              </a:pPr>
              <a:t>10</a:t>
            </a:fld>
            <a:endParaRPr lang="en-US">
              <a:solidFill>
                <a:srgbClr val="000000"/>
              </a:solidFill>
            </a:endParaRPr>
          </a:p>
        </p:txBody>
      </p:sp>
      <p:sp>
        <p:nvSpPr>
          <p:cNvPr id="6" name="TextBox 5"/>
          <p:cNvSpPr txBox="1"/>
          <p:nvPr/>
        </p:nvSpPr>
        <p:spPr>
          <a:xfrm>
            <a:off x="1905001" y="6324601"/>
            <a:ext cx="7147149"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ea typeface="ＭＳ Ｐゴシック" pitchFamily="34" charset="-128"/>
              </a:rPr>
              <a:t>Source: Kaiser Family Foundation, based on ASPE data.</a:t>
            </a:r>
          </a:p>
        </p:txBody>
      </p:sp>
    </p:spTree>
    <p:extLst>
      <p:ext uri="{BB962C8B-B14F-4D97-AF65-F5344CB8AC3E}">
        <p14:creationId xmlns:p14="http://schemas.microsoft.com/office/powerpoint/2010/main" val="47327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21ADD1D-BBC0-4A68-BB34-0C55E0CA8FCB}" type="slidenum">
              <a:rPr lang="en-US" smtClean="0">
                <a:solidFill>
                  <a:srgbClr val="000000"/>
                </a:solidFill>
              </a:rPr>
              <a:pPr>
                <a:defRPr/>
              </a:pPr>
              <a:t>11</a:t>
            </a:fld>
            <a:endParaRPr lang="en-US">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685800"/>
            <a:ext cx="7200900" cy="4800600"/>
          </a:xfrm>
          <a:prstGeom prst="rect">
            <a:avLst/>
          </a:prstGeom>
        </p:spPr>
      </p:pic>
    </p:spTree>
    <p:extLst>
      <p:ext uri="{BB962C8B-B14F-4D97-AF65-F5344CB8AC3E}">
        <p14:creationId xmlns:p14="http://schemas.microsoft.com/office/powerpoint/2010/main" val="33328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21ADD1D-BBC0-4A68-BB34-0C55E0CA8FCB}" type="slidenum">
              <a:rPr lang="en-US" smtClean="0">
                <a:solidFill>
                  <a:srgbClr val="000000"/>
                </a:solidFill>
              </a:rPr>
              <a:pPr>
                <a:defRPr/>
              </a:pPr>
              <a:t>12</a:t>
            </a:fld>
            <a:endParaRPr lang="en-US">
              <a:solidFill>
                <a:srgbClr val="0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9848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27173" y="0"/>
            <a:ext cx="8305802" cy="1325563"/>
          </a:xfrm>
        </p:spPr>
        <p:txBody>
          <a:bodyPr/>
          <a:lstStyle/>
          <a:p>
            <a:r>
              <a:rPr lang="en-US" dirty="0" smtClean="0">
                <a:solidFill>
                  <a:schemeClr val="bg1"/>
                </a:solidFill>
              </a:rPr>
              <a:t>Some Less Fun Facts About ACA and Insurance Rules</a:t>
            </a:r>
            <a:endParaRPr lang="en-US" dirty="0">
              <a:solidFill>
                <a:schemeClr val="bg1"/>
              </a:solidFill>
            </a:endParaRPr>
          </a:p>
        </p:txBody>
      </p:sp>
      <p:sp>
        <p:nvSpPr>
          <p:cNvPr id="6" name="Content Placeholder 5"/>
          <p:cNvSpPr>
            <a:spLocks noGrp="1"/>
          </p:cNvSpPr>
          <p:nvPr>
            <p:ph idx="1"/>
          </p:nvPr>
        </p:nvSpPr>
        <p:spPr>
          <a:xfrm>
            <a:off x="766313" y="1596070"/>
            <a:ext cx="10922104" cy="4486677"/>
          </a:xfrm>
        </p:spPr>
        <p:txBody>
          <a:bodyPr>
            <a:normAutofit/>
          </a:bodyPr>
          <a:lstStyle/>
          <a:p>
            <a:pPr marL="571500" indent="-571500">
              <a:buFont typeface="Arial" panose="020B0604020202020204" pitchFamily="34" charset="0"/>
              <a:buChar char="•"/>
            </a:pPr>
            <a:r>
              <a:rPr lang="en-US" dirty="0" smtClean="0"/>
              <a:t>“Essential Health Benefits” are more generous than 3-4m people were buying in non-group market in 2013</a:t>
            </a:r>
          </a:p>
          <a:p>
            <a:pPr marL="571500" indent="-571500">
              <a:buFont typeface="Arial" panose="020B0604020202020204" pitchFamily="34" charset="0"/>
              <a:buChar char="•"/>
            </a:pPr>
            <a:r>
              <a:rPr lang="en-US" dirty="0" smtClean="0"/>
              <a:t>Insurance market regulations favor unhealthy over the healthy, (some) consumers over insurers and other consumers</a:t>
            </a:r>
          </a:p>
          <a:p>
            <a:pPr marL="571500" indent="-571500">
              <a:buFont typeface="Arial" panose="020B0604020202020204" pitchFamily="34" charset="0"/>
              <a:buChar char="•"/>
            </a:pPr>
            <a:r>
              <a:rPr lang="en-US" dirty="0" smtClean="0"/>
              <a:t>Transparency and new business models </a:t>
            </a:r>
            <a:r>
              <a:rPr lang="en-US" i="1" dirty="0" smtClean="0"/>
              <a:t>may</a:t>
            </a:r>
            <a:r>
              <a:rPr lang="en-US" dirty="0" smtClean="0"/>
              <a:t> increase competition in the long run in many insurance markets </a:t>
            </a:r>
            <a:endParaRPr lang="en-US" dirty="0"/>
          </a:p>
        </p:txBody>
      </p:sp>
      <p:sp>
        <p:nvSpPr>
          <p:cNvPr id="4" name="Slide Number Placeholder 3"/>
          <p:cNvSpPr>
            <a:spLocks noGrp="1"/>
          </p:cNvSpPr>
          <p:nvPr>
            <p:ph type="sldNum" sz="quarter" idx="12"/>
          </p:nvPr>
        </p:nvSpPr>
        <p:spPr/>
        <p:txBody>
          <a:bodyPr/>
          <a:lstStyle/>
          <a:p>
            <a:pPr>
              <a:defRPr/>
            </a:pPr>
            <a:fld id="{050870AE-B651-4FA0-8517-FA976C5A1076}"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37029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28600"/>
            <a:ext cx="6400800" cy="1130300"/>
          </a:xfrm>
        </p:spPr>
        <p:txBody>
          <a:bodyPr/>
          <a:lstStyle/>
          <a:p>
            <a:r>
              <a:rPr lang="en-US" dirty="0">
                <a:solidFill>
                  <a:schemeClr val="bg1"/>
                </a:solidFill>
              </a:rPr>
              <a:t>Growth in health spending, share of GDP of health spending</a:t>
            </a:r>
          </a:p>
        </p:txBody>
      </p:sp>
      <p:graphicFrame>
        <p:nvGraphicFramePr>
          <p:cNvPr id="7" name="Content Placeholder 6"/>
          <p:cNvGraphicFramePr>
            <a:graphicFrameLocks noGrp="1"/>
          </p:cNvGraphicFramePr>
          <p:nvPr>
            <p:ph idx="1"/>
            <p:extLst/>
          </p:nvPr>
        </p:nvGraphicFramePr>
        <p:xfrm>
          <a:off x="1752600" y="1600201"/>
          <a:ext cx="8515350" cy="3889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101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31638" y="21231"/>
            <a:ext cx="9339254" cy="6836769"/>
          </a:xfrm>
          <a:prstGeom prst="rect">
            <a:avLst/>
          </a:prstGeom>
        </p:spPr>
      </p:pic>
      <p:sp>
        <p:nvSpPr>
          <p:cNvPr id="4" name="Oval 3"/>
          <p:cNvSpPr/>
          <p:nvPr/>
        </p:nvSpPr>
        <p:spPr>
          <a:xfrm>
            <a:off x="5172363" y="2982415"/>
            <a:ext cx="4812145"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Tree>
    <p:extLst>
      <p:ext uri="{BB962C8B-B14F-4D97-AF65-F5344CB8AC3E}">
        <p14:creationId xmlns:p14="http://schemas.microsoft.com/office/powerpoint/2010/main" val="268183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4990" y="0"/>
            <a:ext cx="9222018" cy="6858000"/>
          </a:xfrm>
          <a:prstGeom prst="rect">
            <a:avLst/>
          </a:prstGeom>
        </p:spPr>
      </p:pic>
    </p:spTree>
    <p:extLst>
      <p:ext uri="{BB962C8B-B14F-4D97-AF65-F5344CB8AC3E}">
        <p14:creationId xmlns:p14="http://schemas.microsoft.com/office/powerpoint/2010/main" val="30308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F69FB8D-FB84-49D2-B1EC-CE559F97DBDA}" type="slidenum">
              <a:rPr lang="en-US" sz="1800" kern="0" smtClean="0">
                <a:solidFill>
                  <a:srgbClr val="000000"/>
                </a:solidFill>
              </a:rPr>
              <a:pPr>
                <a:defRPr/>
              </a:pPr>
              <a:t>17</a:t>
            </a:fld>
            <a:endParaRPr lang="en-US" sz="1800" kern="0">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21" y="257432"/>
            <a:ext cx="6736080" cy="6371968"/>
          </a:xfrm>
          <a:prstGeom prst="rect">
            <a:avLst/>
          </a:prstGeom>
        </p:spPr>
      </p:pic>
    </p:spTree>
    <p:extLst>
      <p:ext uri="{BB962C8B-B14F-4D97-AF65-F5344CB8AC3E}">
        <p14:creationId xmlns:p14="http://schemas.microsoft.com/office/powerpoint/2010/main" val="228357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50870AE-B651-4FA0-8517-FA976C5A1076}" type="slidenum">
              <a:rPr lang="en-US" smtClean="0">
                <a:solidFill>
                  <a:srgbClr val="000000"/>
                </a:solidFill>
              </a:rPr>
              <a:pPr>
                <a:defRPr/>
              </a:pPr>
              <a:t>18</a:t>
            </a:fld>
            <a:endParaRPr lang="en-US">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452" y="4158"/>
            <a:ext cx="9149548" cy="6853843"/>
          </a:xfrm>
          <a:prstGeom prst="rect">
            <a:avLst/>
          </a:prstGeom>
        </p:spPr>
      </p:pic>
    </p:spTree>
    <p:extLst>
      <p:ext uri="{BB962C8B-B14F-4D97-AF65-F5344CB8AC3E}">
        <p14:creationId xmlns:p14="http://schemas.microsoft.com/office/powerpoint/2010/main" val="110778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Premium Increases Modest in 2015</a:t>
            </a:r>
          </a:p>
        </p:txBody>
      </p:sp>
      <p:sp>
        <p:nvSpPr>
          <p:cNvPr id="2" name="Slide Number Placeholder 1"/>
          <p:cNvSpPr>
            <a:spLocks noGrp="1"/>
          </p:cNvSpPr>
          <p:nvPr>
            <p:ph type="sldNum" sz="quarter" idx="11"/>
          </p:nvPr>
        </p:nvSpPr>
        <p:spPr/>
        <p:txBody>
          <a:bodyPr/>
          <a:lstStyle/>
          <a:p>
            <a:pPr>
              <a:defRPr/>
            </a:pPr>
            <a:fld id="{D21ADD1D-BBC0-4A68-BB34-0C55E0CA8FCB}" type="slidenum">
              <a:rPr lang="en-US" smtClean="0">
                <a:solidFill>
                  <a:srgbClr val="000000"/>
                </a:solidFill>
              </a:rPr>
              <a:pPr>
                <a:defRPr/>
              </a:pPr>
              <a:t>19</a:t>
            </a:fld>
            <a:endParaRPr lang="en-US">
              <a:solidFill>
                <a:srgbClr val="000000"/>
              </a:solidFill>
            </a:endParaRPr>
          </a:p>
        </p:txBody>
      </p:sp>
      <p:sp>
        <p:nvSpPr>
          <p:cNvPr id="3" name="Rectangle 2"/>
          <p:cNvSpPr/>
          <p:nvPr/>
        </p:nvSpPr>
        <p:spPr>
          <a:xfrm>
            <a:off x="1981200" y="1351509"/>
            <a:ext cx="8229600" cy="4524315"/>
          </a:xfrm>
          <a:prstGeom prst="rect">
            <a:avLst/>
          </a:prstGeom>
        </p:spPr>
        <p:txBody>
          <a:bodyPr wrap="square">
            <a:spAutoFit/>
          </a:bodyPr>
          <a:lstStyle/>
          <a:p>
            <a:pPr fontAlgn="base">
              <a:spcBef>
                <a:spcPct val="0"/>
              </a:spcBef>
              <a:spcAft>
                <a:spcPct val="0"/>
              </a:spcAft>
            </a:pPr>
            <a:r>
              <a:rPr lang="en-US" sz="2400" dirty="0">
                <a:solidFill>
                  <a:srgbClr val="000000"/>
                </a:solidFill>
                <a:ea typeface="ＭＳ Ｐゴシック" pitchFamily="34" charset="-128"/>
              </a:rPr>
              <a:t>“The data, released by the Centers for Medicare and Medicaid Services, indicates that price increases will be modest for many people willing to change plans. In a typical county, the price will rise 5 percent for the cheapest silver plan and </a:t>
            </a:r>
            <a:r>
              <a:rPr lang="en-US" sz="2400" b="1" dirty="0">
                <a:solidFill>
                  <a:srgbClr val="FF0000"/>
                </a:solidFill>
                <a:ea typeface="ＭＳ Ｐゴシック" pitchFamily="34" charset="-128"/>
              </a:rPr>
              <a:t>4 percent for the second cheapest.”</a:t>
            </a:r>
          </a:p>
          <a:p>
            <a:pPr fontAlgn="base">
              <a:spcBef>
                <a:spcPct val="0"/>
              </a:spcBef>
              <a:spcAft>
                <a:spcPct val="0"/>
              </a:spcAft>
            </a:pPr>
            <a:endParaRPr lang="en-US" sz="2400" dirty="0">
              <a:solidFill>
                <a:srgbClr val="000000"/>
              </a:solidFill>
              <a:ea typeface="ＭＳ Ｐゴシック" pitchFamily="34" charset="-128"/>
            </a:endParaRPr>
          </a:p>
          <a:p>
            <a:pPr fontAlgn="base">
              <a:spcBef>
                <a:spcPct val="0"/>
              </a:spcBef>
              <a:spcAft>
                <a:spcPct val="0"/>
              </a:spcAft>
            </a:pPr>
            <a:r>
              <a:rPr lang="en-US" sz="2400" i="1" dirty="0">
                <a:solidFill>
                  <a:srgbClr val="000000"/>
                </a:solidFill>
                <a:ea typeface="ＭＳ Ｐゴシック" pitchFamily="34" charset="-128"/>
              </a:rPr>
              <a:t>New York Times, “Cost of Coverage Under Affordable Care Act to Increase in 2015”</a:t>
            </a:r>
          </a:p>
          <a:p>
            <a:pPr fontAlgn="base">
              <a:spcBef>
                <a:spcPct val="0"/>
              </a:spcBef>
              <a:spcAft>
                <a:spcPct val="0"/>
              </a:spcAft>
            </a:pPr>
            <a:r>
              <a:rPr lang="en-US" sz="2400" i="1" dirty="0">
                <a:solidFill>
                  <a:srgbClr val="000000"/>
                </a:solidFill>
                <a:ea typeface="ＭＳ Ｐゴシック" pitchFamily="34" charset="-128"/>
              </a:rPr>
              <a:t>By ROBERT PEAR, REED ABELSON and AGUSTIN ARMENDARIZ</a:t>
            </a:r>
          </a:p>
          <a:p>
            <a:pPr fontAlgn="base">
              <a:spcBef>
                <a:spcPct val="0"/>
              </a:spcBef>
              <a:spcAft>
                <a:spcPct val="0"/>
              </a:spcAft>
            </a:pPr>
            <a:r>
              <a:rPr lang="en-US" sz="2400" i="1" dirty="0">
                <a:solidFill>
                  <a:srgbClr val="000000"/>
                </a:solidFill>
                <a:ea typeface="ＭＳ Ｐゴシック" pitchFamily="34" charset="-128"/>
              </a:rPr>
              <a:t>NOV. 14, 2014</a:t>
            </a:r>
          </a:p>
          <a:p>
            <a:pPr fontAlgn="base">
              <a:spcBef>
                <a:spcPct val="0"/>
              </a:spcBef>
              <a:spcAft>
                <a:spcPct val="0"/>
              </a:spcAft>
            </a:pPr>
            <a:endParaRPr lang="en-US" sz="2400" i="1" dirty="0">
              <a:solidFill>
                <a:srgbClr val="000000"/>
              </a:solidFill>
              <a:ea typeface="ＭＳ Ｐゴシック" pitchFamily="34" charset="-128"/>
            </a:endParaRPr>
          </a:p>
        </p:txBody>
      </p:sp>
    </p:spTree>
    <p:extLst>
      <p:ext uri="{BB962C8B-B14F-4D97-AF65-F5344CB8AC3E}">
        <p14:creationId xmlns:p14="http://schemas.microsoft.com/office/powerpoint/2010/main" val="20816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5256" y="336769"/>
            <a:ext cx="3675278" cy="1325563"/>
          </a:xfrm>
        </p:spPr>
        <p:txBody>
          <a:bodyPr/>
          <a:lstStyle/>
          <a:p>
            <a:r>
              <a:rPr lang="en-US" dirty="0">
                <a:solidFill>
                  <a:schemeClr val="bg1"/>
                </a:solidFill>
              </a:rPr>
              <a:t>Outline</a:t>
            </a:r>
          </a:p>
        </p:txBody>
      </p:sp>
      <p:sp>
        <p:nvSpPr>
          <p:cNvPr id="5" name="Content Placeholder 4"/>
          <p:cNvSpPr>
            <a:spLocks noGrp="1"/>
          </p:cNvSpPr>
          <p:nvPr>
            <p:ph idx="1"/>
          </p:nvPr>
        </p:nvSpPr>
        <p:spPr/>
        <p:txBody>
          <a:bodyPr>
            <a:normAutofit/>
          </a:bodyPr>
          <a:lstStyle/>
          <a:p>
            <a:pPr marL="571500" indent="-571500">
              <a:buFont typeface="Arial" panose="020B0604020202020204" pitchFamily="34" charset="0"/>
              <a:buChar char="•"/>
            </a:pPr>
            <a:r>
              <a:rPr lang="en-US" dirty="0"/>
              <a:t>Why the law passed</a:t>
            </a:r>
            <a:br>
              <a:rPr lang="en-US" dirty="0"/>
            </a:br>
            <a:endParaRPr lang="en-US" dirty="0"/>
          </a:p>
          <a:p>
            <a:pPr marL="571500" indent="-571500">
              <a:buFont typeface="Arial" panose="020B0604020202020204" pitchFamily="34" charset="0"/>
              <a:buChar char="•"/>
            </a:pPr>
            <a:r>
              <a:rPr lang="en-US" dirty="0" smtClean="0"/>
              <a:t>What Law Did/Does</a:t>
            </a:r>
            <a:br>
              <a:rPr lang="en-US" dirty="0" smtClean="0"/>
            </a:br>
            <a:endParaRPr lang="en-US" dirty="0" smtClean="0"/>
          </a:p>
          <a:p>
            <a:pPr marL="571500" indent="-571500">
              <a:buFont typeface="Arial" panose="020B0604020202020204" pitchFamily="34" charset="0"/>
              <a:buChar char="•"/>
            </a:pPr>
            <a:r>
              <a:rPr lang="en-US" dirty="0" smtClean="0"/>
              <a:t>Scorecard of Performance So Far</a:t>
            </a:r>
            <a:r>
              <a:rPr lang="en-US" dirty="0"/>
              <a:t/>
            </a:r>
            <a:br>
              <a:rPr lang="en-US" dirty="0"/>
            </a:br>
            <a:endParaRPr lang="en-US" dirty="0"/>
          </a:p>
          <a:p>
            <a:pPr marL="571500" indent="-571500">
              <a:buFont typeface="Arial" panose="020B0604020202020204" pitchFamily="34" charset="0"/>
              <a:buChar char="•"/>
            </a:pPr>
            <a:r>
              <a:rPr lang="en-US" dirty="0" smtClean="0"/>
              <a:t>Likely debates during and after the 2016 elections</a:t>
            </a:r>
            <a:endParaRPr lang="en-US" dirty="0"/>
          </a:p>
        </p:txBody>
      </p:sp>
    </p:spTree>
    <p:extLst>
      <p:ext uri="{BB962C8B-B14F-4D97-AF65-F5344CB8AC3E}">
        <p14:creationId xmlns:p14="http://schemas.microsoft.com/office/powerpoint/2010/main" val="27587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86707" y="1"/>
            <a:ext cx="8704263" cy="1038225"/>
          </a:xfrm>
        </p:spPr>
        <p:txBody>
          <a:bodyPr/>
          <a:lstStyle/>
          <a:p>
            <a:r>
              <a:rPr lang="en-US" sz="3600" dirty="0"/>
              <a:t>Premium Increases in Marketplace, 2015-16</a:t>
            </a:r>
          </a:p>
        </p:txBody>
      </p:sp>
      <p:sp>
        <p:nvSpPr>
          <p:cNvPr id="2" name="Slide Number Placeholder 1"/>
          <p:cNvSpPr>
            <a:spLocks noGrp="1"/>
          </p:cNvSpPr>
          <p:nvPr>
            <p:ph type="sldNum" sz="quarter" idx="11"/>
          </p:nvPr>
        </p:nvSpPr>
        <p:spPr/>
        <p:txBody>
          <a:bodyPr/>
          <a:lstStyle/>
          <a:p>
            <a:pPr>
              <a:defRPr/>
            </a:pPr>
            <a:fld id="{D21ADD1D-BBC0-4A68-BB34-0C55E0CA8FCB}" type="slidenum">
              <a:rPr lang="en-US" smtClean="0">
                <a:solidFill>
                  <a:srgbClr val="000000"/>
                </a:solidFill>
              </a:rPr>
              <a:pPr>
                <a:defRPr/>
              </a:pPr>
              <a:t>20</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2544223" y="1143001"/>
            <a:ext cx="7498194" cy="4343399"/>
          </a:xfrm>
          <a:prstGeom prst="rect">
            <a:avLst/>
          </a:prstGeom>
        </p:spPr>
      </p:pic>
      <p:sp>
        <p:nvSpPr>
          <p:cNvPr id="5" name="TextBox 4"/>
          <p:cNvSpPr txBox="1"/>
          <p:nvPr/>
        </p:nvSpPr>
        <p:spPr>
          <a:xfrm>
            <a:off x="2133600" y="5786736"/>
            <a:ext cx="8054256" cy="461665"/>
          </a:xfrm>
          <a:prstGeom prst="rect">
            <a:avLst/>
          </a:prstGeom>
          <a:noFill/>
        </p:spPr>
        <p:txBody>
          <a:bodyPr wrap="none" rtlCol="0">
            <a:spAutoFit/>
          </a:bodyPr>
          <a:lstStyle/>
          <a:p>
            <a:pPr fontAlgn="base">
              <a:spcBef>
                <a:spcPct val="0"/>
              </a:spcBef>
              <a:spcAft>
                <a:spcPct val="0"/>
              </a:spcAft>
            </a:pPr>
            <a:r>
              <a:rPr lang="en-US" sz="2400" b="1" dirty="0">
                <a:solidFill>
                  <a:srgbClr val="FF0000"/>
                </a:solidFill>
                <a:ea typeface="ＭＳ Ｐゴシック" pitchFamily="34" charset="-128"/>
              </a:rPr>
              <a:t>AVG Penalty for NOT buying health insurance, 2016 = $969</a:t>
            </a:r>
          </a:p>
        </p:txBody>
      </p:sp>
    </p:spTree>
    <p:extLst>
      <p:ext uri="{BB962C8B-B14F-4D97-AF65-F5344CB8AC3E}">
        <p14:creationId xmlns:p14="http://schemas.microsoft.com/office/powerpoint/2010/main" val="31857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Switched Plans to Save $</a:t>
            </a:r>
          </a:p>
        </p:txBody>
      </p:sp>
      <p:sp>
        <p:nvSpPr>
          <p:cNvPr id="3" name="Slide Number Placeholder 2"/>
          <p:cNvSpPr>
            <a:spLocks noGrp="1"/>
          </p:cNvSpPr>
          <p:nvPr>
            <p:ph type="sldNum" sz="quarter" idx="11"/>
          </p:nvPr>
        </p:nvSpPr>
        <p:spPr/>
        <p:txBody>
          <a:bodyPr/>
          <a:lstStyle/>
          <a:p>
            <a:pPr>
              <a:defRPr/>
            </a:pPr>
            <a:fld id="{6BC26DDE-AE65-449D-816B-69956DAC9DAD}" type="slidenum">
              <a:rPr lang="en-US" smtClean="0">
                <a:solidFill>
                  <a:srgbClr val="000000"/>
                </a:solidFill>
              </a:rPr>
              <a:pPr>
                <a:defRPr/>
              </a:pPr>
              <a:t>21</a:t>
            </a:fld>
            <a:endParaRPr lang="en-US">
              <a:solidFill>
                <a:srgbClr val="000000"/>
              </a:solidFill>
            </a:endParaRPr>
          </a:p>
        </p:txBody>
      </p:sp>
      <p:pic>
        <p:nvPicPr>
          <p:cNvPr id="4" name="Picture 3"/>
          <p:cNvPicPr>
            <a:picLocks noChangeAspect="1"/>
          </p:cNvPicPr>
          <p:nvPr/>
        </p:nvPicPr>
        <p:blipFill>
          <a:blip r:embed="rId2"/>
          <a:stretch>
            <a:fillRect/>
          </a:stretch>
        </p:blipFill>
        <p:spPr>
          <a:xfrm>
            <a:off x="1762150" y="2057400"/>
            <a:ext cx="8922633" cy="2667000"/>
          </a:xfrm>
          <a:prstGeom prst="rect">
            <a:avLst/>
          </a:prstGeom>
        </p:spPr>
      </p:pic>
    </p:spTree>
    <p:extLst>
      <p:ext uri="{BB962C8B-B14F-4D97-AF65-F5344CB8AC3E}">
        <p14:creationId xmlns:p14="http://schemas.microsoft.com/office/powerpoint/2010/main" val="251241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6BC26DDE-AE65-449D-816B-69956DAC9DAD}" type="slidenum">
              <a:rPr lang="en-US" smtClean="0">
                <a:solidFill>
                  <a:srgbClr val="000000"/>
                </a:solidFill>
              </a:rPr>
              <a:pPr>
                <a:defRPr/>
              </a:pPr>
              <a:t>22</a:t>
            </a:fld>
            <a:endParaRPr lang="en-US">
              <a:solidFill>
                <a:srgbClr val="000000"/>
              </a:solidFill>
            </a:endParaRPr>
          </a:p>
        </p:txBody>
      </p:sp>
      <p:pic>
        <p:nvPicPr>
          <p:cNvPr id="4" name="Picture 3"/>
          <p:cNvPicPr>
            <a:picLocks noChangeAspect="1"/>
          </p:cNvPicPr>
          <p:nvPr/>
        </p:nvPicPr>
        <p:blipFill>
          <a:blip r:embed="rId2"/>
          <a:stretch>
            <a:fillRect/>
          </a:stretch>
        </p:blipFill>
        <p:spPr>
          <a:xfrm>
            <a:off x="3810000" y="15156"/>
            <a:ext cx="4495800" cy="5585559"/>
          </a:xfrm>
          <a:prstGeom prst="rect">
            <a:avLst/>
          </a:prstGeom>
        </p:spPr>
      </p:pic>
      <p:pic>
        <p:nvPicPr>
          <p:cNvPr id="5" name="Picture 4"/>
          <p:cNvPicPr>
            <a:picLocks noChangeAspect="1"/>
          </p:cNvPicPr>
          <p:nvPr/>
        </p:nvPicPr>
        <p:blipFill>
          <a:blip r:embed="rId3"/>
          <a:stretch>
            <a:fillRect/>
          </a:stretch>
        </p:blipFill>
        <p:spPr>
          <a:xfrm>
            <a:off x="3886200" y="5645355"/>
            <a:ext cx="4067732" cy="638130"/>
          </a:xfrm>
          <a:prstGeom prst="rect">
            <a:avLst/>
          </a:prstGeom>
        </p:spPr>
      </p:pic>
    </p:spTree>
    <p:extLst>
      <p:ext uri="{BB962C8B-B14F-4D97-AF65-F5344CB8AC3E}">
        <p14:creationId xmlns:p14="http://schemas.microsoft.com/office/powerpoint/2010/main" val="3944998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21ADD1D-BBC0-4A68-BB34-0C55E0CA8FCB}" type="slidenum">
              <a:rPr lang="en-US" smtClean="0">
                <a:solidFill>
                  <a:srgbClr val="000000"/>
                </a:solidFill>
              </a:rPr>
              <a:pPr>
                <a:defRPr/>
              </a:pPr>
              <a:t>23</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3886200" y="0"/>
            <a:ext cx="3962400" cy="5610842"/>
          </a:xfrm>
          <a:prstGeom prst="rect">
            <a:avLst/>
          </a:prstGeom>
        </p:spPr>
      </p:pic>
      <p:pic>
        <p:nvPicPr>
          <p:cNvPr id="4" name="Picture 3"/>
          <p:cNvPicPr>
            <a:picLocks noChangeAspect="1"/>
          </p:cNvPicPr>
          <p:nvPr/>
        </p:nvPicPr>
        <p:blipFill>
          <a:blip r:embed="rId3"/>
          <a:stretch>
            <a:fillRect/>
          </a:stretch>
        </p:blipFill>
        <p:spPr>
          <a:xfrm>
            <a:off x="3768222" y="5299628"/>
            <a:ext cx="4080378" cy="1149963"/>
          </a:xfrm>
          <a:prstGeom prst="rect">
            <a:avLst/>
          </a:prstGeom>
        </p:spPr>
      </p:pic>
      <p:sp>
        <p:nvSpPr>
          <p:cNvPr id="5" name="TextBox 4"/>
          <p:cNvSpPr txBox="1"/>
          <p:nvPr/>
        </p:nvSpPr>
        <p:spPr>
          <a:xfrm>
            <a:off x="7966578" y="927652"/>
            <a:ext cx="3822457" cy="2862322"/>
          </a:xfrm>
          <a:prstGeom prst="rect">
            <a:avLst/>
          </a:prstGeom>
          <a:noFill/>
        </p:spPr>
        <p:txBody>
          <a:bodyPr wrap="none" rtlCol="0">
            <a:spAutoFit/>
          </a:bodyPr>
          <a:lstStyle/>
          <a:p>
            <a:r>
              <a:rPr lang="en-US" dirty="0" smtClean="0"/>
              <a:t>Average Annual Marketplace Premium</a:t>
            </a:r>
          </a:p>
          <a:p>
            <a:endParaRPr lang="en-US" dirty="0"/>
          </a:p>
          <a:p>
            <a:r>
              <a:rPr lang="en-US" dirty="0" smtClean="0"/>
              <a:t>2016 = $4,800 (unsubsidized)</a:t>
            </a:r>
          </a:p>
          <a:p>
            <a:r>
              <a:rPr lang="en-US" dirty="0"/>
              <a:t> </a:t>
            </a:r>
            <a:r>
              <a:rPr lang="en-US" dirty="0" smtClean="0"/>
              <a:t>        = $1,272 (subsidized)</a:t>
            </a:r>
          </a:p>
          <a:p>
            <a:endParaRPr lang="en-US" dirty="0"/>
          </a:p>
          <a:p>
            <a:endParaRPr lang="en-US" dirty="0" smtClean="0"/>
          </a:p>
          <a:p>
            <a:r>
              <a:rPr lang="en-US" dirty="0" smtClean="0"/>
              <a:t>Average Annual Small Group Premium</a:t>
            </a:r>
            <a:br>
              <a:rPr lang="en-US" dirty="0" smtClean="0"/>
            </a:br>
            <a:endParaRPr lang="en-US" dirty="0" smtClean="0"/>
          </a:p>
          <a:p>
            <a:r>
              <a:rPr lang="en-US" dirty="0" smtClean="0"/>
              <a:t>2014 = $5,886</a:t>
            </a:r>
          </a:p>
          <a:p>
            <a:r>
              <a:rPr lang="en-US" dirty="0"/>
              <a:t> </a:t>
            </a:r>
            <a:r>
              <a:rPr lang="en-US" dirty="0" smtClean="0"/>
              <a:t>        = $1,060 (employee share)</a:t>
            </a:r>
            <a:endParaRPr lang="en-US" dirty="0"/>
          </a:p>
        </p:txBody>
      </p:sp>
    </p:spTree>
    <p:extLst>
      <p:ext uri="{BB962C8B-B14F-4D97-AF65-F5344CB8AC3E}">
        <p14:creationId xmlns:p14="http://schemas.microsoft.com/office/powerpoint/2010/main" val="3081820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2"/>
          <p:cNvSpPr txBox="1">
            <a:spLocks noChangeArrowheads="1"/>
          </p:cNvSpPr>
          <p:nvPr/>
        </p:nvSpPr>
        <p:spPr bwMode="auto">
          <a:xfrm>
            <a:off x="1566332" y="6536266"/>
            <a:ext cx="8001000" cy="276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69" tIns="45685" rIns="91369" bIns="45685">
            <a:spAutoFit/>
          </a:bodyPr>
          <a:lstStyle>
            <a:lvl1pPr defTabSz="1298575" eaLnBrk="0" hangingPunct="0">
              <a:defRPr sz="2500">
                <a:solidFill>
                  <a:srgbClr val="000000"/>
                </a:solidFill>
                <a:latin typeface="Helvetica Light"/>
                <a:ea typeface="Helvetica Light"/>
                <a:cs typeface="Helvetica Light"/>
                <a:sym typeface="Helvetica Light"/>
              </a:defRPr>
            </a:lvl1pPr>
            <a:lvl2pPr marL="742950" indent="-285750" defTabSz="1298575" eaLnBrk="0" hangingPunct="0">
              <a:defRPr sz="2500">
                <a:solidFill>
                  <a:srgbClr val="000000"/>
                </a:solidFill>
                <a:latin typeface="Helvetica Light"/>
                <a:ea typeface="Helvetica Light"/>
                <a:cs typeface="Helvetica Light"/>
                <a:sym typeface="Helvetica Light"/>
              </a:defRPr>
            </a:lvl2pPr>
            <a:lvl3pPr marL="1143000" indent="-228600" defTabSz="1298575" eaLnBrk="0" hangingPunct="0">
              <a:defRPr sz="2500">
                <a:solidFill>
                  <a:srgbClr val="000000"/>
                </a:solidFill>
                <a:latin typeface="Helvetica Light"/>
                <a:ea typeface="Helvetica Light"/>
                <a:cs typeface="Helvetica Light"/>
                <a:sym typeface="Helvetica Light"/>
              </a:defRPr>
            </a:lvl3pPr>
            <a:lvl4pPr marL="1600200" indent="-228600" defTabSz="1298575" eaLnBrk="0" hangingPunct="0">
              <a:defRPr sz="2500">
                <a:solidFill>
                  <a:srgbClr val="000000"/>
                </a:solidFill>
                <a:latin typeface="Helvetica Light"/>
                <a:ea typeface="Helvetica Light"/>
                <a:cs typeface="Helvetica Light"/>
                <a:sym typeface="Helvetica Light"/>
              </a:defRPr>
            </a:lvl4pPr>
            <a:lvl5pPr marL="2057400" indent="-228600" defTabSz="1298575" eaLnBrk="0" hangingPunct="0">
              <a:defRPr sz="2500">
                <a:solidFill>
                  <a:srgbClr val="000000"/>
                </a:solidFill>
                <a:latin typeface="Helvetica Light"/>
                <a:ea typeface="Helvetica Light"/>
                <a:cs typeface="Helvetica Light"/>
                <a:sym typeface="Helvetica Light"/>
              </a:defRPr>
            </a:lvl5pPr>
            <a:lvl6pPr marL="2514600" indent="-228600" defTabSz="1298575" eaLnBrk="0" fontAlgn="base" hangingPunct="0">
              <a:spcBef>
                <a:spcPct val="0"/>
              </a:spcBef>
              <a:spcAft>
                <a:spcPct val="0"/>
              </a:spcAft>
              <a:defRPr sz="2500">
                <a:solidFill>
                  <a:srgbClr val="000000"/>
                </a:solidFill>
                <a:latin typeface="Helvetica Light"/>
                <a:ea typeface="Helvetica Light"/>
                <a:cs typeface="Helvetica Light"/>
                <a:sym typeface="Helvetica Light"/>
              </a:defRPr>
            </a:lvl6pPr>
            <a:lvl7pPr marL="2971800" indent="-228600" defTabSz="1298575" eaLnBrk="0" fontAlgn="base" hangingPunct="0">
              <a:spcBef>
                <a:spcPct val="0"/>
              </a:spcBef>
              <a:spcAft>
                <a:spcPct val="0"/>
              </a:spcAft>
              <a:defRPr sz="2500">
                <a:solidFill>
                  <a:srgbClr val="000000"/>
                </a:solidFill>
                <a:latin typeface="Helvetica Light"/>
                <a:ea typeface="Helvetica Light"/>
                <a:cs typeface="Helvetica Light"/>
                <a:sym typeface="Helvetica Light"/>
              </a:defRPr>
            </a:lvl7pPr>
            <a:lvl8pPr marL="3429000" indent="-228600" defTabSz="1298575" eaLnBrk="0" fontAlgn="base" hangingPunct="0">
              <a:spcBef>
                <a:spcPct val="0"/>
              </a:spcBef>
              <a:spcAft>
                <a:spcPct val="0"/>
              </a:spcAft>
              <a:defRPr sz="2500">
                <a:solidFill>
                  <a:srgbClr val="000000"/>
                </a:solidFill>
                <a:latin typeface="Helvetica Light"/>
                <a:ea typeface="Helvetica Light"/>
                <a:cs typeface="Helvetica Light"/>
                <a:sym typeface="Helvetica Light"/>
              </a:defRPr>
            </a:lvl8pPr>
            <a:lvl9pPr marL="3886200" indent="-228600" defTabSz="1298575" eaLnBrk="0" fontAlgn="base" hangingPunct="0">
              <a:spcBef>
                <a:spcPct val="0"/>
              </a:spcBef>
              <a:spcAft>
                <a:spcPct val="0"/>
              </a:spcAft>
              <a:defRPr sz="2500">
                <a:solidFill>
                  <a:srgbClr val="000000"/>
                </a:solidFill>
                <a:latin typeface="Helvetica Light"/>
                <a:ea typeface="Helvetica Light"/>
                <a:cs typeface="Helvetica Light"/>
                <a:sym typeface="Helvetica Light"/>
              </a:defRPr>
            </a:lvl9pPr>
          </a:lstStyle>
          <a:p>
            <a:pPr eaLnBrk="1" hangingPunct="1">
              <a:defRPr/>
            </a:pPr>
            <a:r>
              <a:rPr lang="en-US" sz="1200" kern="0" dirty="0">
                <a:latin typeface="Cabin" panose="020B0803050202020004" pitchFamily="34" charset="0"/>
              </a:rPr>
              <a:t>Source: Patrick Conway, Office of Information Products and Data Analytics, Centers for Medicare and Medicaid Services.</a:t>
            </a:r>
          </a:p>
        </p:txBody>
      </p:sp>
      <p:graphicFrame>
        <p:nvGraphicFramePr>
          <p:cNvPr id="4" name="Chart 3" descr="This graps shows the monthly Medicare all cause, 30 day hospital readmission rate from January 2010 to May 2013. Rates were mostly between 18.25 and 19.25 until September 2012. The last 5 data points from January through May 2013 are all below the lower control limit at 18 or lower and this may indicate a statistically signifcant change." title="Graph of monthly Medicare All Cause 30 Day Hospital Readmission Rate from January 2010 to May 2013"/>
          <p:cNvGraphicFramePr>
            <a:graphicFrameLocks/>
          </p:cNvGraphicFramePr>
          <p:nvPr>
            <p:extLst/>
          </p:nvPr>
        </p:nvGraphicFramePr>
        <p:xfrm>
          <a:off x="1905000" y="1295400"/>
          <a:ext cx="8001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1524000" y="91440"/>
            <a:ext cx="9144000" cy="457200"/>
          </a:xfrm>
        </p:spPr>
        <p:txBody>
          <a:bodyPr rtlCol="0" anchor="t" anchorCtr="1">
            <a:noAutofit/>
          </a:bodyPr>
          <a:lstStyle/>
          <a:p>
            <a:pPr defTabSz="913743">
              <a:spcBef>
                <a:spcPts val="0"/>
              </a:spcBef>
              <a:defRPr/>
            </a:pPr>
            <a:r>
              <a:rPr lang="en-US" sz="2000" b="1" dirty="0">
                <a:latin typeface="Cabin" panose="020B0803050202020004" pitchFamily="34" charset="0"/>
              </a:rPr>
              <a:t>Exhibit 4. Change in All-Cause 30-Day Hospital Readmission Rates</a:t>
            </a:r>
          </a:p>
        </p:txBody>
      </p:sp>
      <p:sp>
        <p:nvSpPr>
          <p:cNvPr id="2" name="TextBox 1"/>
          <p:cNvSpPr txBox="1"/>
          <p:nvPr/>
        </p:nvSpPr>
        <p:spPr>
          <a:xfrm>
            <a:off x="2342408" y="838200"/>
            <a:ext cx="756426" cy="338554"/>
          </a:xfrm>
          <a:prstGeom prst="rect">
            <a:avLst/>
          </a:prstGeom>
          <a:noFill/>
        </p:spPr>
        <p:txBody>
          <a:bodyPr wrap="none" rtlCol="0">
            <a:spAutoFit/>
          </a:bodyPr>
          <a:lstStyle/>
          <a:p>
            <a:pPr>
              <a:defRPr/>
            </a:pPr>
            <a:r>
              <a:rPr lang="en-US" sz="1600" b="1" kern="0" dirty="0">
                <a:solidFill>
                  <a:prstClr val="black"/>
                </a:solidFill>
                <a:latin typeface="Cabin" panose="020B0803050202020004" pitchFamily="34" charset="0"/>
              </a:rPr>
              <a:t>Percent</a:t>
            </a:r>
          </a:p>
        </p:txBody>
      </p:sp>
      <p:sp>
        <p:nvSpPr>
          <p:cNvPr id="3" name="TextBox 2"/>
          <p:cNvSpPr txBox="1"/>
          <p:nvPr/>
        </p:nvSpPr>
        <p:spPr>
          <a:xfrm>
            <a:off x="137160" y="1682496"/>
            <a:ext cx="1681422" cy="1477328"/>
          </a:xfrm>
          <a:prstGeom prst="rect">
            <a:avLst/>
          </a:prstGeom>
          <a:noFill/>
        </p:spPr>
        <p:txBody>
          <a:bodyPr wrap="none" rtlCol="0">
            <a:spAutoFit/>
          </a:bodyPr>
          <a:lstStyle/>
          <a:p>
            <a:pPr>
              <a:defRPr/>
            </a:pPr>
            <a:r>
              <a:rPr lang="en-US" kern="0" dirty="0">
                <a:solidFill>
                  <a:prstClr val="black"/>
                </a:solidFill>
              </a:rPr>
              <a:t>Source of slide:</a:t>
            </a:r>
          </a:p>
          <a:p>
            <a:pPr>
              <a:defRPr/>
            </a:pPr>
            <a:endParaRPr lang="en-US" kern="0" dirty="0">
              <a:solidFill>
                <a:prstClr val="black"/>
              </a:solidFill>
            </a:endParaRPr>
          </a:p>
          <a:p>
            <a:pPr>
              <a:defRPr/>
            </a:pPr>
            <a:r>
              <a:rPr lang="en-US" kern="0" dirty="0">
                <a:solidFill>
                  <a:prstClr val="black"/>
                </a:solidFill>
              </a:rPr>
              <a:t>Commonwealth</a:t>
            </a:r>
          </a:p>
          <a:p>
            <a:pPr>
              <a:defRPr/>
            </a:pPr>
            <a:endParaRPr lang="en-US" kern="0" dirty="0">
              <a:solidFill>
                <a:prstClr val="black"/>
              </a:solidFill>
            </a:endParaRPr>
          </a:p>
          <a:p>
            <a:pPr>
              <a:defRPr/>
            </a:pPr>
            <a:r>
              <a:rPr lang="en-US" kern="0" dirty="0">
                <a:solidFill>
                  <a:prstClr val="black"/>
                </a:solidFill>
              </a:rPr>
              <a:t>Fund</a:t>
            </a:r>
          </a:p>
        </p:txBody>
      </p:sp>
    </p:spTree>
    <p:extLst>
      <p:ext uri="{BB962C8B-B14F-4D97-AF65-F5344CB8AC3E}">
        <p14:creationId xmlns:p14="http://schemas.microsoft.com/office/powerpoint/2010/main" val="1011923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
            <a:ext cx="9144000" cy="457200"/>
          </a:xfrm>
        </p:spPr>
        <p:txBody>
          <a:bodyPr anchor="t" anchorCtr="1">
            <a:normAutofit/>
          </a:bodyPr>
          <a:lstStyle/>
          <a:p>
            <a:r>
              <a:rPr lang="en-US" sz="2000" b="1" dirty="0">
                <a:latin typeface="Cabin" panose="020B0803050202020004" pitchFamily="34" charset="0"/>
              </a:rPr>
              <a:t>Exhibit 7. Change in Rates for Hospital-Acquired Conditions, 2010–13</a:t>
            </a:r>
          </a:p>
        </p:txBody>
      </p:sp>
      <p:graphicFrame>
        <p:nvGraphicFramePr>
          <p:cNvPr id="4" name="Content Placeholder 3"/>
          <p:cNvGraphicFramePr>
            <a:graphicFrameLocks noGrp="1"/>
          </p:cNvGraphicFramePr>
          <p:nvPr>
            <p:ph idx="1"/>
            <p:extLst/>
          </p:nvPr>
        </p:nvGraphicFramePr>
        <p:xfrm>
          <a:off x="1524000" y="685801"/>
          <a:ext cx="9067800" cy="5287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69721" y="6358469"/>
            <a:ext cx="8835081" cy="461665"/>
          </a:xfrm>
          <a:prstGeom prst="rect">
            <a:avLst/>
          </a:prstGeom>
          <a:noFill/>
        </p:spPr>
        <p:txBody>
          <a:bodyPr wrap="square" rtlCol="0">
            <a:spAutoFit/>
          </a:bodyPr>
          <a:lstStyle/>
          <a:p>
            <a:pPr>
              <a:defRPr/>
            </a:pPr>
            <a:r>
              <a:rPr lang="en-US" sz="1200" kern="0" dirty="0">
                <a:solidFill>
                  <a:prstClr val="black"/>
                </a:solidFill>
                <a:latin typeface="Cabin" panose="020B0803050202020004" pitchFamily="34" charset="0"/>
              </a:rPr>
              <a:t>Source: Agency for Healthcare Research and Quality, </a:t>
            </a:r>
            <a:r>
              <a:rPr lang="en-US" sz="1200" i="1" kern="0" dirty="0">
                <a:solidFill>
                  <a:prstClr val="black"/>
                </a:solidFill>
                <a:latin typeface="Cabin" panose="020B0803050202020004" pitchFamily="34" charset="0"/>
              </a:rPr>
              <a:t>Efforts to Improve Patient Safety Result in 1.3 Million Fewer Patient Harms: Interim Update on 2013 Annual Hospital-Acquired Condition Rate and Estimates of Cost Savings and Deaths Averted from 2010 to 2013, </a:t>
            </a:r>
            <a:r>
              <a:rPr lang="en-US" sz="1200" kern="0" dirty="0">
                <a:solidFill>
                  <a:prstClr val="black"/>
                </a:solidFill>
                <a:latin typeface="Cabin" panose="020B0803050202020004" pitchFamily="34" charset="0"/>
              </a:rPr>
              <a:t>Dec. 2014. </a:t>
            </a:r>
          </a:p>
        </p:txBody>
      </p:sp>
      <p:pic>
        <p:nvPicPr>
          <p:cNvPr id="3" name="Picture 2"/>
          <p:cNvPicPr>
            <a:picLocks noChangeAspect="1"/>
          </p:cNvPicPr>
          <p:nvPr/>
        </p:nvPicPr>
        <p:blipFill>
          <a:blip r:embed="rId4"/>
          <a:stretch>
            <a:fillRect/>
          </a:stretch>
        </p:blipFill>
        <p:spPr>
          <a:xfrm>
            <a:off x="265098" y="685801"/>
            <a:ext cx="1786283" cy="1591194"/>
          </a:xfrm>
          <a:prstGeom prst="rect">
            <a:avLst/>
          </a:prstGeom>
        </p:spPr>
      </p:pic>
    </p:spTree>
    <p:extLst>
      <p:ext uri="{BB962C8B-B14F-4D97-AF65-F5344CB8AC3E}">
        <p14:creationId xmlns:p14="http://schemas.microsoft.com/office/powerpoint/2010/main" val="2320121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137" y="124493"/>
            <a:ext cx="10515600" cy="1325563"/>
          </a:xfrm>
        </p:spPr>
        <p:txBody>
          <a:bodyPr/>
          <a:lstStyle/>
          <a:p>
            <a:r>
              <a:rPr lang="en-US" dirty="0" smtClean="0">
                <a:solidFill>
                  <a:schemeClr val="bg1"/>
                </a:solidFill>
              </a:rPr>
              <a:t>Oregon Medicaid Expansion Experiment</a:t>
            </a:r>
            <a:endParaRPr lang="en-US" dirty="0">
              <a:solidFill>
                <a:schemeClr val="bg1"/>
              </a:solidFill>
            </a:endParaRPr>
          </a:p>
        </p:txBody>
      </p:sp>
      <p:sp>
        <p:nvSpPr>
          <p:cNvPr id="3" name="Content Placeholder 2"/>
          <p:cNvSpPr>
            <a:spLocks noGrp="1"/>
          </p:cNvSpPr>
          <p:nvPr>
            <p:ph idx="1"/>
          </p:nvPr>
        </p:nvSpPr>
        <p:spPr>
          <a:xfrm>
            <a:off x="77003" y="1594955"/>
            <a:ext cx="11303116" cy="4164230"/>
          </a:xfrm>
        </p:spPr>
        <p:txBody>
          <a:bodyPr>
            <a:normAutofit lnSpcReduction="10000"/>
          </a:bodyPr>
          <a:lstStyle/>
          <a:p>
            <a:pPr marL="571500" indent="-571500">
              <a:buFont typeface="Arial" panose="020B0604020202020204" pitchFamily="34" charset="0"/>
              <a:buChar char="•"/>
            </a:pPr>
            <a:r>
              <a:rPr lang="en-US" dirty="0" smtClean="0"/>
              <a:t>Legislature voted (2008) to expand access for childless adults more than budget allowed</a:t>
            </a:r>
          </a:p>
          <a:p>
            <a:pPr marL="571500" indent="-571500">
              <a:buFont typeface="Arial" panose="020B0604020202020204" pitchFamily="34" charset="0"/>
              <a:buChar char="•"/>
            </a:pPr>
            <a:r>
              <a:rPr lang="en-US" dirty="0" smtClean="0"/>
              <a:t>Lottery was rationing device chosen =&gt; randomization provided opportunity to test hypotheses about impact of coverage vs. no coverage</a:t>
            </a:r>
          </a:p>
          <a:p>
            <a:pPr marL="571500" indent="-571500">
              <a:buFont typeface="Arial" panose="020B0604020202020204" pitchFamily="34" charset="0"/>
              <a:buChar char="•"/>
            </a:pPr>
            <a:r>
              <a:rPr lang="en-US" dirty="0" smtClean="0"/>
              <a:t>Pre-dated but similar to expansions under ACA</a:t>
            </a:r>
          </a:p>
          <a:p>
            <a:pPr marL="571500" indent="-571500">
              <a:buFont typeface="Arial" panose="020B0604020202020204" pitchFamily="34" charset="0"/>
              <a:buChar char="•"/>
            </a:pPr>
            <a:r>
              <a:rPr lang="en-US" dirty="0" smtClean="0"/>
              <a:t>1</a:t>
            </a:r>
            <a:r>
              <a:rPr lang="en-US" baseline="30000" dirty="0" smtClean="0"/>
              <a:t>st</a:t>
            </a:r>
            <a:r>
              <a:rPr lang="en-US" dirty="0" smtClean="0"/>
              <a:t> year’s results (better self reported health status, esp. mental health) often dismissed </a:t>
            </a:r>
            <a:endParaRPr lang="en-US" dirty="0"/>
          </a:p>
        </p:txBody>
      </p:sp>
    </p:spTree>
    <p:extLst>
      <p:ext uri="{BB962C8B-B14F-4D97-AF65-F5344CB8AC3E}">
        <p14:creationId xmlns:p14="http://schemas.microsoft.com/office/powerpoint/2010/main" val="3726559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699" y="249622"/>
            <a:ext cx="4224688" cy="1325563"/>
          </a:xfrm>
        </p:spPr>
        <p:txBody>
          <a:bodyPr/>
          <a:lstStyle/>
          <a:p>
            <a:r>
              <a:rPr lang="en-US" dirty="0" smtClean="0">
                <a:solidFill>
                  <a:schemeClr val="bg1"/>
                </a:solidFill>
              </a:rPr>
              <a:t>Oregon Results</a:t>
            </a:r>
            <a:endParaRPr lang="en-US" dirty="0">
              <a:solidFill>
                <a:schemeClr val="bg1"/>
              </a:solidFill>
            </a:endParaRPr>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US" dirty="0"/>
              <a:t>From </a:t>
            </a:r>
            <a:r>
              <a:rPr lang="en-US" dirty="0">
                <a:hlinkClick r:id="rId2"/>
              </a:rPr>
              <a:t>http://</a:t>
            </a:r>
            <a:r>
              <a:rPr lang="en-US" dirty="0" smtClean="0">
                <a:hlinkClick r:id="rId2"/>
              </a:rPr>
              <a:t>www.nber.org/oregon/3.results.html</a:t>
            </a:r>
            <a:endParaRPr lang="en-US" dirty="0" smtClean="0"/>
          </a:p>
          <a:p>
            <a:r>
              <a:rPr lang="en-US" dirty="0"/>
              <a:t/>
            </a:r>
            <a:br>
              <a:rPr lang="en-US" dirty="0"/>
            </a:br>
            <a:endParaRPr lang="en-US" dirty="0"/>
          </a:p>
        </p:txBody>
      </p:sp>
    </p:spTree>
    <p:extLst>
      <p:ext uri="{BB962C8B-B14F-4D97-AF65-F5344CB8AC3E}">
        <p14:creationId xmlns:p14="http://schemas.microsoft.com/office/powerpoint/2010/main" val="142899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7023" y="71181"/>
            <a:ext cx="9317255" cy="6781018"/>
          </a:xfrm>
          <a:prstGeom prst="rect">
            <a:avLst/>
          </a:prstGeom>
        </p:spPr>
      </p:pic>
    </p:spTree>
    <p:extLst>
      <p:ext uri="{BB962C8B-B14F-4D97-AF65-F5344CB8AC3E}">
        <p14:creationId xmlns:p14="http://schemas.microsoft.com/office/powerpoint/2010/main" val="387241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3789" y="43161"/>
            <a:ext cx="9363726" cy="6814839"/>
          </a:xfrm>
          <a:prstGeom prst="rect">
            <a:avLst/>
          </a:prstGeom>
        </p:spPr>
      </p:pic>
    </p:spTree>
    <p:extLst>
      <p:ext uri="{BB962C8B-B14F-4D97-AF65-F5344CB8AC3E}">
        <p14:creationId xmlns:p14="http://schemas.microsoft.com/office/powerpoint/2010/main" val="87725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816" y="430306"/>
            <a:ext cx="11294699" cy="6015319"/>
          </a:xfrm>
          <a:prstGeom prst="rect">
            <a:avLst/>
          </a:prstGeom>
        </p:spPr>
      </p:pic>
      <p:sp>
        <p:nvSpPr>
          <p:cNvPr id="3" name="TextBox 2"/>
          <p:cNvSpPr txBox="1"/>
          <p:nvPr/>
        </p:nvSpPr>
        <p:spPr>
          <a:xfrm>
            <a:off x="3167481" y="763234"/>
            <a:ext cx="7746797" cy="584775"/>
          </a:xfrm>
          <a:prstGeom prst="rect">
            <a:avLst/>
          </a:prstGeom>
          <a:noFill/>
        </p:spPr>
        <p:txBody>
          <a:bodyPr wrap="square" rtlCol="0">
            <a:spAutoFit/>
          </a:bodyPr>
          <a:lstStyle/>
          <a:p>
            <a:pPr>
              <a:defRPr/>
            </a:pPr>
            <a:r>
              <a:rPr lang="en-US" sz="3200" b="1" i="1" kern="0" dirty="0">
                <a:solidFill>
                  <a:srgbClr val="0070C0"/>
                </a:solidFill>
              </a:rPr>
              <a:t>This is Why the ACA Passed in 2009-10!</a:t>
            </a:r>
          </a:p>
        </p:txBody>
      </p:sp>
    </p:spTree>
    <p:extLst>
      <p:ext uri="{BB962C8B-B14F-4D97-AF65-F5344CB8AC3E}">
        <p14:creationId xmlns:p14="http://schemas.microsoft.com/office/powerpoint/2010/main" val="80536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PT_Header-CHPRE_bannerBLUE.jpg"/>
          <p:cNvPicPr>
            <a:picLocks noChangeAspect="1"/>
          </p:cNvPicPr>
          <p:nvPr/>
        </p:nvPicPr>
        <p:blipFill>
          <a:blip r:embed="rId3"/>
          <a:stretch>
            <a:fillRect/>
          </a:stretch>
        </p:blipFill>
        <p:spPr>
          <a:xfrm>
            <a:off x="0" y="0"/>
            <a:ext cx="12192000" cy="1449917"/>
          </a:xfrm>
          <a:prstGeom prst="rect">
            <a:avLst/>
          </a:prstGeom>
        </p:spPr>
      </p:pic>
      <p:sp>
        <p:nvSpPr>
          <p:cNvPr id="2" name="Title 1"/>
          <p:cNvSpPr>
            <a:spLocks noGrp="1"/>
          </p:cNvSpPr>
          <p:nvPr>
            <p:ph type="title"/>
          </p:nvPr>
        </p:nvSpPr>
        <p:spPr>
          <a:xfrm>
            <a:off x="3067804" y="166158"/>
            <a:ext cx="8178800" cy="1117600"/>
          </a:xfrm>
        </p:spPr>
        <p:txBody>
          <a:bodyPr>
            <a:normAutofit fontScale="90000"/>
          </a:bodyPr>
          <a:lstStyle/>
          <a:p>
            <a:pPr algn="ctr"/>
            <a:r>
              <a:rPr lang="en-US" dirty="0" smtClean="0">
                <a:solidFill>
                  <a:schemeClr val="bg1"/>
                </a:solidFill>
              </a:rPr>
              <a:t>Massachusetts Is a “Natural Experiment”</a:t>
            </a:r>
            <a:endParaRPr lang="en-US" sz="4400" dirty="0">
              <a:solidFill>
                <a:schemeClr val="bg1"/>
              </a:solidFill>
            </a:endParaRPr>
          </a:p>
        </p:txBody>
      </p:sp>
      <p:sp>
        <p:nvSpPr>
          <p:cNvPr id="3" name="Content Placeholder 2"/>
          <p:cNvSpPr>
            <a:spLocks noGrp="1"/>
          </p:cNvSpPr>
          <p:nvPr>
            <p:ph idx="1"/>
          </p:nvPr>
        </p:nvSpPr>
        <p:spPr>
          <a:xfrm>
            <a:off x="879708" y="1712328"/>
            <a:ext cx="11302410" cy="4919663"/>
          </a:xfrm>
        </p:spPr>
        <p:txBody>
          <a:bodyPr>
            <a:noAutofit/>
          </a:bodyPr>
          <a:lstStyle/>
          <a:p>
            <a:pPr lvl="1">
              <a:buFont typeface="Arial"/>
              <a:buChar char="•"/>
            </a:pPr>
            <a:r>
              <a:rPr lang="en-US" sz="4000" dirty="0" err="1" smtClean="0">
                <a:solidFill>
                  <a:schemeClr val="tx1"/>
                </a:solidFill>
              </a:rPr>
              <a:t>Romneycare</a:t>
            </a:r>
            <a:r>
              <a:rPr lang="en-US" sz="4000" dirty="0" smtClean="0">
                <a:solidFill>
                  <a:schemeClr val="tx1"/>
                </a:solidFill>
              </a:rPr>
              <a:t> was started in 2006</a:t>
            </a:r>
            <a:br>
              <a:rPr lang="en-US" sz="4000" dirty="0" smtClean="0">
                <a:solidFill>
                  <a:schemeClr val="tx1"/>
                </a:solidFill>
              </a:rPr>
            </a:br>
            <a:endParaRPr lang="en-US" sz="4000" dirty="0" smtClean="0">
              <a:solidFill>
                <a:schemeClr val="tx1"/>
              </a:solidFill>
            </a:endParaRPr>
          </a:p>
          <a:p>
            <a:pPr lvl="1">
              <a:buFont typeface="Arial"/>
              <a:buChar char="•"/>
            </a:pPr>
            <a:r>
              <a:rPr lang="en-US" sz="4000" dirty="0" smtClean="0"/>
              <a:t>Similar to ACA in structure as well</a:t>
            </a:r>
            <a:br>
              <a:rPr lang="en-US" sz="4000" dirty="0" smtClean="0"/>
            </a:br>
            <a:endParaRPr lang="en-US" sz="4000" dirty="0" smtClean="0"/>
          </a:p>
          <a:p>
            <a:pPr lvl="1">
              <a:buFont typeface="Arial"/>
              <a:buChar char="•"/>
            </a:pPr>
            <a:r>
              <a:rPr lang="en-US" sz="4000" dirty="0" smtClean="0">
                <a:solidFill>
                  <a:schemeClr val="tx1"/>
                </a:solidFill>
              </a:rPr>
              <a:t>Researchers compared Mass’ to surrounding states’ citizens’ mortality</a:t>
            </a:r>
            <a:endParaRPr lang="en-US" sz="4000" dirty="0">
              <a:solidFill>
                <a:schemeClr val="tx1"/>
              </a:solidFill>
            </a:endParaRPr>
          </a:p>
        </p:txBody>
      </p:sp>
      <p:sp>
        <p:nvSpPr>
          <p:cNvPr id="6" name="Footer Placeholder 4"/>
          <p:cNvSpPr>
            <a:spLocks noGrp="1"/>
          </p:cNvSpPr>
          <p:nvPr>
            <p:ph type="ftr" sz="quarter" idx="11"/>
          </p:nvPr>
        </p:nvSpPr>
        <p:spPr>
          <a:xfrm>
            <a:off x="684212" y="6172200"/>
            <a:ext cx="2014413" cy="382449"/>
          </a:xfrm>
          <a:prstGeom prst="rect">
            <a:avLst/>
          </a:prstGeom>
        </p:spPr>
        <p:txBody>
          <a:bodyPr vert="horz" lIns="91440" tIns="45720" rIns="91440" bIns="45720" rtlCol="0" anchor="t"/>
          <a:lstStyle>
            <a:lvl1pPr algn="l">
              <a:defRPr sz="1800" b="0" i="0">
                <a:solidFill>
                  <a:schemeClr val="bg1"/>
                </a:solidFill>
                <a:effectLst/>
                <a:latin typeface="+mn-lt"/>
              </a:defRPr>
            </a:lvl1pPr>
          </a:lstStyle>
          <a:p>
            <a:r>
              <a:rPr lang="en-US" dirty="0" err="1" smtClean="0">
                <a:solidFill>
                  <a:prstClr val="white"/>
                </a:solidFill>
              </a:rPr>
              <a:t>www.chpre.org</a:t>
            </a:r>
            <a:endParaRPr lang="en-US" dirty="0">
              <a:solidFill>
                <a:prstClr val="white"/>
              </a:solidFill>
            </a:endParaRPr>
          </a:p>
        </p:txBody>
      </p:sp>
      <p:sp>
        <p:nvSpPr>
          <p:cNvPr id="7" name="Slide Number Placeholder 5"/>
          <p:cNvSpPr>
            <a:spLocks noGrp="1"/>
          </p:cNvSpPr>
          <p:nvPr>
            <p:ph type="sldNum" sz="quarter" idx="12"/>
          </p:nvPr>
        </p:nvSpPr>
        <p:spPr>
          <a:xfrm>
            <a:off x="10363200" y="5850635"/>
            <a:ext cx="1142245" cy="669925"/>
          </a:xfrm>
          <a:prstGeom prst="rect">
            <a:avLst/>
          </a:prstGeom>
        </p:spPr>
        <p:txBody>
          <a:bodyPr vert="horz" lIns="91440" tIns="45720" rIns="91440" bIns="45720" rtlCol="0" anchor="b"/>
          <a:lstStyle>
            <a:lvl1pPr algn="r">
              <a:defRPr sz="2400" b="0" i="0">
                <a:solidFill>
                  <a:srgbClr val="FFFFFF"/>
                </a:solidFill>
                <a:effectLst/>
                <a:latin typeface="+mn-lt"/>
              </a:defRPr>
            </a:lvl1pPr>
          </a:lstStyle>
          <a:p>
            <a:fld id="{4FAB73BC-B049-4115-A692-8D63A059BFB8}" type="slidenum">
              <a:rPr lang="en-US" smtClean="0"/>
              <a:pPr/>
              <a:t>30</a:t>
            </a:fld>
            <a:endParaRPr lang="en-US" dirty="0"/>
          </a:p>
        </p:txBody>
      </p:sp>
      <p:sp>
        <p:nvSpPr>
          <p:cNvPr id="5" name="Date Placeholder 3"/>
          <p:cNvSpPr>
            <a:spLocks noGrp="1"/>
          </p:cNvSpPr>
          <p:nvPr>
            <p:ph type="dt" sz="half" idx="4294967295"/>
          </p:nvPr>
        </p:nvSpPr>
        <p:spPr>
          <a:xfrm>
            <a:off x="10591800" y="6443663"/>
            <a:ext cx="1600200" cy="365125"/>
          </a:xfrm>
          <a:prstGeom prst="rect">
            <a:avLst/>
          </a:prstGeom>
        </p:spPr>
        <p:txBody>
          <a:bodyPr vert="horz" lIns="91440" tIns="45720" rIns="91440" bIns="45720" rtlCol="0" anchor="t"/>
          <a:lstStyle>
            <a:lvl1pPr algn="r">
              <a:defRPr sz="1000" b="0" i="0">
                <a:solidFill>
                  <a:srgbClr val="FFFFFF"/>
                </a:solidFill>
                <a:effectLst/>
                <a:latin typeface="+mn-lt"/>
              </a:defRPr>
            </a:lvl1pPr>
          </a:lstStyle>
          <a:p>
            <a:pPr defTabSz="457200"/>
            <a:r>
              <a:rPr lang="en-US" dirty="0" smtClean="0"/>
              <a:t> </a:t>
            </a:r>
            <a:endParaRPr lang="en-US" dirty="0"/>
          </a:p>
        </p:txBody>
      </p:sp>
      <p:sp>
        <p:nvSpPr>
          <p:cNvPr id="4" name="Rectangle 3"/>
          <p:cNvSpPr/>
          <p:nvPr/>
        </p:nvSpPr>
        <p:spPr>
          <a:xfrm>
            <a:off x="0" y="6055679"/>
            <a:ext cx="12192000" cy="802321"/>
          </a:xfrm>
          <a:prstGeom prst="rect">
            <a:avLst/>
          </a:prstGeom>
          <a:solidFill>
            <a:schemeClr val="tx2"/>
          </a:solidFill>
          <a:ln>
            <a:solidFill>
              <a:schemeClr val="accent1">
                <a:lumMod val="50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94586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5868" y="0"/>
            <a:ext cx="10420264" cy="6857999"/>
          </a:xfrm>
          <a:prstGeom prst="rect">
            <a:avLst/>
          </a:prstGeom>
        </p:spPr>
      </p:pic>
      <p:sp>
        <p:nvSpPr>
          <p:cNvPr id="3" name="TextBox 2"/>
          <p:cNvSpPr txBox="1"/>
          <p:nvPr/>
        </p:nvSpPr>
        <p:spPr>
          <a:xfrm>
            <a:off x="80010" y="5474970"/>
            <a:ext cx="3238387" cy="923330"/>
          </a:xfrm>
          <a:prstGeom prst="rect">
            <a:avLst/>
          </a:prstGeom>
          <a:noFill/>
        </p:spPr>
        <p:txBody>
          <a:bodyPr wrap="none" rtlCol="0">
            <a:spAutoFit/>
          </a:bodyPr>
          <a:lstStyle/>
          <a:p>
            <a:pPr defTabSz="457200"/>
            <a:r>
              <a:rPr lang="en-US" dirty="0">
                <a:solidFill>
                  <a:srgbClr val="FF0000"/>
                </a:solidFill>
              </a:rPr>
              <a:t>Sommers et al</a:t>
            </a:r>
          </a:p>
          <a:p>
            <a:pPr defTabSz="457200"/>
            <a:r>
              <a:rPr lang="en-US" i="1" dirty="0">
                <a:solidFill>
                  <a:srgbClr val="FF0000"/>
                </a:solidFill>
              </a:rPr>
              <a:t>Annals of Internal Medicine</a:t>
            </a:r>
          </a:p>
          <a:p>
            <a:pPr defTabSz="457200"/>
            <a:r>
              <a:rPr lang="en-US" i="1" dirty="0">
                <a:solidFill>
                  <a:srgbClr val="FF0000"/>
                </a:solidFill>
              </a:rPr>
              <a:t>160(9)</a:t>
            </a:r>
          </a:p>
        </p:txBody>
      </p:sp>
    </p:spTree>
    <p:extLst>
      <p:ext uri="{BB962C8B-B14F-4D97-AF65-F5344CB8AC3E}">
        <p14:creationId xmlns:p14="http://schemas.microsoft.com/office/powerpoint/2010/main" val="3019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03" y="1085850"/>
            <a:ext cx="12185187" cy="4674870"/>
          </a:xfrm>
          <a:prstGeom prst="rect">
            <a:avLst/>
          </a:prstGeom>
        </p:spPr>
      </p:pic>
      <p:sp>
        <p:nvSpPr>
          <p:cNvPr id="3" name="TextBox 2"/>
          <p:cNvSpPr txBox="1"/>
          <p:nvPr/>
        </p:nvSpPr>
        <p:spPr>
          <a:xfrm>
            <a:off x="5097780" y="5234940"/>
            <a:ext cx="1754006" cy="369332"/>
          </a:xfrm>
          <a:prstGeom prst="rect">
            <a:avLst/>
          </a:prstGeom>
          <a:noFill/>
        </p:spPr>
        <p:txBody>
          <a:bodyPr wrap="none" rtlCol="0">
            <a:spAutoFit/>
          </a:bodyPr>
          <a:lstStyle/>
          <a:p>
            <a:pPr defTabSz="457200"/>
            <a:r>
              <a:rPr lang="en-US" dirty="0">
                <a:solidFill>
                  <a:srgbClr val="FF0000"/>
                </a:solidFill>
              </a:rPr>
              <a:t>Sommers et al</a:t>
            </a:r>
          </a:p>
        </p:txBody>
      </p:sp>
    </p:spTree>
    <p:extLst>
      <p:ext uri="{BB962C8B-B14F-4D97-AF65-F5344CB8AC3E}">
        <p14:creationId xmlns:p14="http://schemas.microsoft.com/office/powerpoint/2010/main" val="8127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2" y="5000413"/>
            <a:ext cx="10395268" cy="1507067"/>
          </a:xfrm>
        </p:spPr>
        <p:txBody>
          <a:bodyPr>
            <a:normAutofit/>
          </a:bodyPr>
          <a:lstStyle/>
          <a:p>
            <a:r>
              <a:rPr lang="en-US" dirty="0" smtClean="0"/>
              <a:t>Mortality Reduction Confirms IOM and CEA projections, $ 130B-180B per year</a:t>
            </a:r>
            <a:endParaRPr lang="en-US" dirty="0"/>
          </a:p>
        </p:txBody>
      </p:sp>
      <p:graphicFrame>
        <p:nvGraphicFramePr>
          <p:cNvPr id="4" name="Content Placeholder 3"/>
          <p:cNvGraphicFramePr>
            <a:graphicFrameLocks noGrp="1"/>
          </p:cNvGraphicFramePr>
          <p:nvPr>
            <p:ph idx="1"/>
            <p:extLst/>
          </p:nvPr>
        </p:nvGraphicFramePr>
        <p:xfrm>
          <a:off x="531812" y="182879"/>
          <a:ext cx="11507788" cy="5168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31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217B603-54A6-4262-B25D-CD3E231DFA33}" type="slidenum">
              <a:rPr lang="en-US" sz="1800" kern="0">
                <a:solidFill>
                  <a:srgbClr val="000000"/>
                </a:solidFill>
              </a:rPr>
              <a:pPr>
                <a:defRPr/>
              </a:pPr>
              <a:t>34</a:t>
            </a:fld>
            <a:endParaRPr lang="en-US" sz="1800" kern="0">
              <a:solidFill>
                <a:srgbClr val="0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752600" y="1"/>
            <a:ext cx="8115300" cy="6086475"/>
          </a:xfrm>
          <a:prstGeom prst="rect">
            <a:avLst/>
          </a:prstGeom>
          <a:noFill/>
          <a:ln w="9525">
            <a:noFill/>
            <a:miter lim="800000"/>
            <a:headEnd/>
            <a:tailEnd/>
          </a:ln>
        </p:spPr>
      </p:pic>
      <p:sp>
        <p:nvSpPr>
          <p:cNvPr id="4" name="TextBox 3"/>
          <p:cNvSpPr txBox="1"/>
          <p:nvPr/>
        </p:nvSpPr>
        <p:spPr>
          <a:xfrm>
            <a:off x="1524000" y="6396335"/>
            <a:ext cx="6731330" cy="369332"/>
          </a:xfrm>
          <a:prstGeom prst="rect">
            <a:avLst/>
          </a:prstGeom>
          <a:noFill/>
        </p:spPr>
        <p:txBody>
          <a:bodyPr wrap="none" rtlCol="0">
            <a:spAutoFit/>
          </a:bodyPr>
          <a:lstStyle/>
          <a:p>
            <a:pPr>
              <a:defRPr/>
            </a:pPr>
            <a:r>
              <a:rPr lang="en-US" kern="0" dirty="0">
                <a:solidFill>
                  <a:srgbClr val="000000"/>
                </a:solidFill>
              </a:rPr>
              <a:t>NCVHS, </a:t>
            </a:r>
            <a:r>
              <a:rPr lang="en-US" i="1" kern="0" dirty="0">
                <a:solidFill>
                  <a:srgbClr val="000000"/>
                </a:solidFill>
              </a:rPr>
              <a:t>Shaping a Health Statistics Vision for the 21</a:t>
            </a:r>
            <a:r>
              <a:rPr lang="en-US" i="1" kern="0" baseline="30000" dirty="0">
                <a:solidFill>
                  <a:srgbClr val="000000"/>
                </a:solidFill>
              </a:rPr>
              <a:t>st</a:t>
            </a:r>
            <a:r>
              <a:rPr lang="en-US" i="1" kern="0" dirty="0">
                <a:solidFill>
                  <a:srgbClr val="000000"/>
                </a:solidFill>
              </a:rPr>
              <a:t> Century</a:t>
            </a:r>
            <a:r>
              <a:rPr lang="en-US" kern="0" dirty="0">
                <a:solidFill>
                  <a:srgbClr val="000000"/>
                </a:solidFill>
              </a:rPr>
              <a:t>, 2002.</a:t>
            </a:r>
          </a:p>
        </p:txBody>
      </p:sp>
    </p:spTree>
    <p:extLst>
      <p:ext uri="{BB962C8B-B14F-4D97-AF65-F5344CB8AC3E}">
        <p14:creationId xmlns:p14="http://schemas.microsoft.com/office/powerpoint/2010/main" val="2359654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008" y="0"/>
            <a:ext cx="8943312" cy="6381136"/>
          </a:xfrm>
          <a:prstGeom prst="rect">
            <a:avLst/>
          </a:prstGeom>
        </p:spPr>
      </p:pic>
      <p:sp>
        <p:nvSpPr>
          <p:cNvPr id="3" name="TextBox 2"/>
          <p:cNvSpPr txBox="1"/>
          <p:nvPr/>
        </p:nvSpPr>
        <p:spPr>
          <a:xfrm>
            <a:off x="1499649" y="6381136"/>
            <a:ext cx="10692351" cy="369332"/>
          </a:xfrm>
          <a:prstGeom prst="rect">
            <a:avLst/>
          </a:prstGeom>
          <a:noFill/>
        </p:spPr>
        <p:txBody>
          <a:bodyPr wrap="none" rtlCol="0">
            <a:spAutoFit/>
          </a:bodyPr>
          <a:lstStyle/>
          <a:p>
            <a:pPr>
              <a:defRPr/>
            </a:pPr>
            <a:r>
              <a:rPr lang="en-US" kern="0" dirty="0">
                <a:solidFill>
                  <a:sysClr val="windowText" lastClr="000000"/>
                </a:solidFill>
              </a:rPr>
              <a:t>County Health Rankings, Our Approach, http://www.countyhealthrankings.org/our-approach </a:t>
            </a:r>
          </a:p>
        </p:txBody>
      </p:sp>
    </p:spTree>
    <p:extLst>
      <p:ext uri="{BB962C8B-B14F-4D97-AF65-F5344CB8AC3E}">
        <p14:creationId xmlns:p14="http://schemas.microsoft.com/office/powerpoint/2010/main" val="1660914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237" y="121801"/>
            <a:ext cx="9020823" cy="1325563"/>
          </a:xfrm>
        </p:spPr>
        <p:txBody>
          <a:bodyPr/>
          <a:lstStyle/>
          <a:p>
            <a:r>
              <a:rPr lang="en-US" dirty="0">
                <a:solidFill>
                  <a:schemeClr val="bg1"/>
                </a:solidFill>
              </a:rPr>
              <a:t>Breaking News: Important New Study on Income, Geography,  and Health</a:t>
            </a:r>
          </a:p>
        </p:txBody>
      </p:sp>
      <p:pic>
        <p:nvPicPr>
          <p:cNvPr id="4" name="Content Placeholder 3"/>
          <p:cNvPicPr>
            <a:picLocks noGrp="1" noChangeAspect="1"/>
          </p:cNvPicPr>
          <p:nvPr>
            <p:ph idx="1"/>
          </p:nvPr>
        </p:nvPicPr>
        <p:blipFill>
          <a:blip r:embed="rId2"/>
          <a:stretch>
            <a:fillRect/>
          </a:stretch>
        </p:blipFill>
        <p:spPr>
          <a:xfrm>
            <a:off x="131910" y="1741255"/>
            <a:ext cx="11549788" cy="2926967"/>
          </a:xfrm>
          <a:prstGeom prst="rect">
            <a:avLst/>
          </a:prstGeom>
        </p:spPr>
      </p:pic>
      <p:pic>
        <p:nvPicPr>
          <p:cNvPr id="5" name="Picture 4"/>
          <p:cNvPicPr>
            <a:picLocks noChangeAspect="1"/>
          </p:cNvPicPr>
          <p:nvPr/>
        </p:nvPicPr>
        <p:blipFill>
          <a:blip r:embed="rId3"/>
          <a:stretch>
            <a:fillRect/>
          </a:stretch>
        </p:blipFill>
        <p:spPr>
          <a:xfrm>
            <a:off x="-541324" y="4668222"/>
            <a:ext cx="10936223" cy="1455055"/>
          </a:xfrm>
          <a:prstGeom prst="rect">
            <a:avLst/>
          </a:prstGeom>
        </p:spPr>
      </p:pic>
    </p:spTree>
    <p:extLst>
      <p:ext uri="{BB962C8B-B14F-4D97-AF65-F5344CB8AC3E}">
        <p14:creationId xmlns:p14="http://schemas.microsoft.com/office/powerpoint/2010/main" val="4269435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3964" y="687240"/>
            <a:ext cx="6724072" cy="5483518"/>
          </a:xfrm>
          <a:prstGeom prst="rect">
            <a:avLst/>
          </a:prstGeom>
        </p:spPr>
      </p:pic>
    </p:spTree>
    <p:extLst>
      <p:ext uri="{BB962C8B-B14F-4D97-AF65-F5344CB8AC3E}">
        <p14:creationId xmlns:p14="http://schemas.microsoft.com/office/powerpoint/2010/main" val="3613473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6288" y="711200"/>
            <a:ext cx="11969598" cy="5430982"/>
          </a:xfrm>
          <a:prstGeom prst="rect">
            <a:avLst/>
          </a:prstGeom>
        </p:spPr>
      </p:pic>
    </p:spTree>
    <p:extLst>
      <p:ext uri="{BB962C8B-B14F-4D97-AF65-F5344CB8AC3E}">
        <p14:creationId xmlns:p14="http://schemas.microsoft.com/office/powerpoint/2010/main" val="824584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56" y="480291"/>
            <a:ext cx="12241334" cy="5883564"/>
          </a:xfrm>
          <a:prstGeom prst="rect">
            <a:avLst/>
          </a:prstGeom>
        </p:spPr>
      </p:pic>
    </p:spTree>
    <p:extLst>
      <p:ext uri="{BB962C8B-B14F-4D97-AF65-F5344CB8AC3E}">
        <p14:creationId xmlns:p14="http://schemas.microsoft.com/office/powerpoint/2010/main" val="325741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14" y="136525"/>
            <a:ext cx="7962900" cy="1325563"/>
          </a:xfrm>
        </p:spPr>
        <p:txBody>
          <a:bodyPr/>
          <a:lstStyle/>
          <a:p>
            <a:r>
              <a:rPr lang="en-US" dirty="0">
                <a:solidFill>
                  <a:schemeClr val="bg1"/>
                </a:solidFill>
              </a:rPr>
              <a:t>Cost of Family Coverage / FPL*, Median Family Income , 2014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384203"/>
              </p:ext>
            </p:extLst>
          </p:nvPr>
        </p:nvGraphicFramePr>
        <p:xfrm>
          <a:off x="801688" y="1662113"/>
          <a:ext cx="10588625" cy="41640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989614" y="3273287"/>
            <a:ext cx="1580048" cy="830997"/>
          </a:xfrm>
          <a:prstGeom prst="rect">
            <a:avLst/>
          </a:prstGeom>
          <a:noFill/>
        </p:spPr>
        <p:txBody>
          <a:bodyPr wrap="none" rtlCol="0">
            <a:spAutoFit/>
          </a:bodyPr>
          <a:lstStyle/>
          <a:p>
            <a:r>
              <a:rPr lang="en-US" sz="2400" dirty="0" smtClean="0">
                <a:solidFill>
                  <a:schemeClr val="bg1"/>
                </a:solidFill>
              </a:rPr>
              <a:t>Premium / </a:t>
            </a:r>
          </a:p>
          <a:p>
            <a:r>
              <a:rPr lang="en-US" sz="2400" dirty="0" smtClean="0">
                <a:solidFill>
                  <a:schemeClr val="bg1"/>
                </a:solidFill>
              </a:rPr>
              <a:t>Poverty</a:t>
            </a:r>
            <a:endParaRPr lang="en-US" sz="2400" dirty="0">
              <a:solidFill>
                <a:schemeClr val="bg1"/>
              </a:solidFill>
            </a:endParaRPr>
          </a:p>
        </p:txBody>
      </p:sp>
    </p:spTree>
    <p:extLst>
      <p:ext uri="{BB962C8B-B14F-4D97-AF65-F5344CB8AC3E}">
        <p14:creationId xmlns:p14="http://schemas.microsoft.com/office/powerpoint/2010/main" val="2885326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9836" y="0"/>
            <a:ext cx="10652326" cy="6858000"/>
          </a:xfrm>
          <a:prstGeom prst="rect">
            <a:avLst/>
          </a:prstGeom>
        </p:spPr>
      </p:pic>
    </p:spTree>
    <p:extLst>
      <p:ext uri="{BB962C8B-B14F-4D97-AF65-F5344CB8AC3E}">
        <p14:creationId xmlns:p14="http://schemas.microsoft.com/office/powerpoint/2010/main" val="3873920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1303" y="0"/>
            <a:ext cx="10509392" cy="6857999"/>
          </a:xfrm>
          <a:prstGeom prst="rect">
            <a:avLst/>
          </a:prstGeom>
        </p:spPr>
      </p:pic>
    </p:spTree>
    <p:extLst>
      <p:ext uri="{BB962C8B-B14F-4D97-AF65-F5344CB8AC3E}">
        <p14:creationId xmlns:p14="http://schemas.microsoft.com/office/powerpoint/2010/main" val="2497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79055"/>
            <a:ext cx="6133996" cy="5666509"/>
          </a:xfrm>
          <a:prstGeom prst="rect">
            <a:avLst/>
          </a:prstGeom>
        </p:spPr>
      </p:pic>
      <p:pic>
        <p:nvPicPr>
          <p:cNvPr id="3" name="Picture 2"/>
          <p:cNvPicPr>
            <a:picLocks noChangeAspect="1"/>
          </p:cNvPicPr>
          <p:nvPr/>
        </p:nvPicPr>
        <p:blipFill>
          <a:blip r:embed="rId3"/>
          <a:stretch>
            <a:fillRect/>
          </a:stretch>
        </p:blipFill>
        <p:spPr>
          <a:xfrm>
            <a:off x="6133996" y="1046414"/>
            <a:ext cx="5845568" cy="5498030"/>
          </a:xfrm>
          <a:prstGeom prst="rect">
            <a:avLst/>
          </a:prstGeom>
        </p:spPr>
      </p:pic>
    </p:spTree>
    <p:extLst>
      <p:ext uri="{BB962C8B-B14F-4D97-AF65-F5344CB8AC3E}">
        <p14:creationId xmlns:p14="http://schemas.microsoft.com/office/powerpoint/2010/main" val="1342468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67" y="73116"/>
            <a:ext cx="10763673" cy="6784884"/>
          </a:xfrm>
          <a:prstGeom prst="rect">
            <a:avLst/>
          </a:prstGeom>
        </p:spPr>
      </p:pic>
    </p:spTree>
    <p:extLst>
      <p:ext uri="{BB962C8B-B14F-4D97-AF65-F5344CB8AC3E}">
        <p14:creationId xmlns:p14="http://schemas.microsoft.com/office/powerpoint/2010/main" val="3442000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8787"/>
            <a:ext cx="10243820" cy="6829213"/>
          </a:xfrm>
          <a:prstGeom prst="rect">
            <a:avLst/>
          </a:prstGeom>
        </p:spPr>
      </p:pic>
    </p:spTree>
    <p:extLst>
      <p:ext uri="{BB962C8B-B14F-4D97-AF65-F5344CB8AC3E}">
        <p14:creationId xmlns:p14="http://schemas.microsoft.com/office/powerpoint/2010/main" val="1259286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81843"/>
            <a:ext cx="11755120" cy="6530623"/>
          </a:xfrm>
          <a:prstGeom prst="rect">
            <a:avLst/>
          </a:prstGeom>
        </p:spPr>
      </p:pic>
    </p:spTree>
    <p:extLst>
      <p:ext uri="{BB962C8B-B14F-4D97-AF65-F5344CB8AC3E}">
        <p14:creationId xmlns:p14="http://schemas.microsoft.com/office/powerpoint/2010/main" val="1114601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5676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32" y="0"/>
            <a:ext cx="4519736"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378" y="801599"/>
            <a:ext cx="7270165" cy="4986880"/>
          </a:xfrm>
          <a:prstGeom prst="rect">
            <a:avLst/>
          </a:prstGeom>
        </p:spPr>
      </p:pic>
      <p:sp>
        <p:nvSpPr>
          <p:cNvPr id="5" name="TextBox 4"/>
          <p:cNvSpPr txBox="1"/>
          <p:nvPr/>
        </p:nvSpPr>
        <p:spPr>
          <a:xfrm>
            <a:off x="6637564" y="5938519"/>
            <a:ext cx="3469822" cy="769441"/>
          </a:xfrm>
          <a:prstGeom prst="rect">
            <a:avLst/>
          </a:prstGeom>
          <a:noFill/>
        </p:spPr>
        <p:txBody>
          <a:bodyPr wrap="square" rtlCol="0">
            <a:spAutoFit/>
          </a:bodyPr>
          <a:lstStyle/>
          <a:p>
            <a:r>
              <a:rPr lang="en-US" sz="4400" b="1" dirty="0">
                <a:solidFill>
                  <a:srgbClr val="C00000"/>
                </a:solidFill>
                <a:latin typeface="Old English Text MT" panose="03040902040508030806" pitchFamily="66" charset="0"/>
              </a:rPr>
              <a:t>Black Sails</a:t>
            </a:r>
          </a:p>
        </p:txBody>
      </p:sp>
    </p:spTree>
    <p:extLst>
      <p:ext uri="{BB962C8B-B14F-4D97-AF65-F5344CB8AC3E}">
        <p14:creationId xmlns:p14="http://schemas.microsoft.com/office/powerpoint/2010/main" val="15641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315" y="0"/>
            <a:ext cx="9201347" cy="1325563"/>
          </a:xfrm>
        </p:spPr>
        <p:txBody>
          <a:bodyPr/>
          <a:lstStyle/>
          <a:p>
            <a:r>
              <a:rPr lang="en-US" dirty="0">
                <a:solidFill>
                  <a:schemeClr val="bg1"/>
                </a:solidFill>
              </a:rPr>
              <a:t>Election Impact on Health Policy</a:t>
            </a:r>
          </a:p>
        </p:txBody>
      </p:sp>
      <p:sp>
        <p:nvSpPr>
          <p:cNvPr id="3" name="Content Placeholder 2"/>
          <p:cNvSpPr>
            <a:spLocks noGrp="1"/>
          </p:cNvSpPr>
          <p:nvPr>
            <p:ph idx="1"/>
          </p:nvPr>
        </p:nvSpPr>
        <p:spPr>
          <a:xfrm>
            <a:off x="764548" y="1775454"/>
            <a:ext cx="10587487" cy="4164230"/>
          </a:xfrm>
        </p:spPr>
        <p:txBody>
          <a:bodyPr>
            <a:normAutofit/>
          </a:bodyPr>
          <a:lstStyle/>
          <a:p>
            <a:pPr marL="571500" indent="-571500">
              <a:buFont typeface="Arial" panose="020B0604020202020204" pitchFamily="34" charset="0"/>
              <a:buChar char="•"/>
            </a:pPr>
            <a:r>
              <a:rPr lang="en-US" dirty="0"/>
              <a:t>If an R wins WH, they will hold Senate and will repeal ACA as of 2019*, then replace it with </a:t>
            </a:r>
            <a:r>
              <a:rPr lang="en-US" i="1" dirty="0"/>
              <a:t>something</a:t>
            </a:r>
            <a:endParaRPr lang="en-US" dirty="0"/>
          </a:p>
          <a:p>
            <a:pPr marL="571500" indent="-571500">
              <a:buFont typeface="Arial" panose="020B0604020202020204" pitchFamily="34" charset="0"/>
              <a:buChar char="•"/>
            </a:pPr>
            <a:r>
              <a:rPr lang="en-US" dirty="0"/>
              <a:t>If a D wins WH, they </a:t>
            </a:r>
            <a:r>
              <a:rPr lang="en-US" i="1" dirty="0"/>
              <a:t>might </a:t>
            </a:r>
            <a:r>
              <a:rPr lang="en-US" dirty="0"/>
              <a:t>take the Senate back and either way will also amend ACA</a:t>
            </a:r>
          </a:p>
          <a:p>
            <a:pPr marL="571500" indent="-571500">
              <a:buFont typeface="Arial" panose="020B0604020202020204" pitchFamily="34" charset="0"/>
              <a:buChar char="•"/>
            </a:pPr>
            <a:r>
              <a:rPr lang="en-US" dirty="0"/>
              <a:t>SO, no matter who wins WH, ACA will be modified</a:t>
            </a:r>
          </a:p>
          <a:p>
            <a:pPr marL="571500" indent="-571500">
              <a:buFont typeface="Arial" panose="020B0604020202020204" pitchFamily="34" charset="0"/>
              <a:buChar char="•"/>
            </a:pPr>
            <a:r>
              <a:rPr lang="en-US" dirty="0"/>
              <a:t>Will we learn of Congressional R alternative to ACA before 2017?  Ryan vs. McConnell …</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57304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922" y="248887"/>
            <a:ext cx="8755251" cy="1325563"/>
          </a:xfrm>
        </p:spPr>
        <p:txBody>
          <a:bodyPr/>
          <a:lstStyle/>
          <a:p>
            <a:r>
              <a:rPr lang="en-US" dirty="0">
                <a:solidFill>
                  <a:schemeClr val="bg1"/>
                </a:solidFill>
              </a:rPr>
              <a:t>ACA Amendments/Changes on Table</a:t>
            </a:r>
          </a:p>
        </p:txBody>
      </p:sp>
      <p:sp>
        <p:nvSpPr>
          <p:cNvPr id="3" name="Content Placeholder 2"/>
          <p:cNvSpPr>
            <a:spLocks noGrp="1"/>
          </p:cNvSpPr>
          <p:nvPr>
            <p:ph idx="1"/>
          </p:nvPr>
        </p:nvSpPr>
        <p:spPr>
          <a:xfrm>
            <a:off x="480448" y="1574450"/>
            <a:ext cx="11468746" cy="4734732"/>
          </a:xfrm>
        </p:spPr>
        <p:txBody>
          <a:bodyPr>
            <a:normAutofit fontScale="77500" lnSpcReduction="20000"/>
          </a:bodyPr>
          <a:lstStyle/>
          <a:p>
            <a:pPr marL="571500" indent="-571500">
              <a:buFont typeface="Arial" panose="020B0604020202020204" pitchFamily="34" charset="0"/>
              <a:buChar char="•"/>
            </a:pPr>
            <a:r>
              <a:rPr lang="en-US" dirty="0"/>
              <a:t>Delay/Repeal unpopular taxes, cost-control (bi-Partisan support for these)</a:t>
            </a:r>
          </a:p>
          <a:p>
            <a:pPr marL="1257300" lvl="1" indent="-571500">
              <a:buFont typeface="Wingdings" panose="05000000000000000000" pitchFamily="2" charset="2"/>
              <a:buChar char="Ø"/>
            </a:pPr>
            <a:r>
              <a:rPr lang="en-US" dirty="0"/>
              <a:t>Cadillac Tax, Device Tax, IPAB</a:t>
            </a:r>
          </a:p>
          <a:p>
            <a:pPr marL="571500" indent="-571500">
              <a:buFont typeface="Arial" panose="020B0604020202020204" pitchFamily="34" charset="0"/>
              <a:buChar char="•"/>
            </a:pPr>
            <a:r>
              <a:rPr lang="en-US" dirty="0"/>
              <a:t>Some </a:t>
            </a:r>
            <a:r>
              <a:rPr lang="en-US" dirty="0" err="1"/>
              <a:t>Rs</a:t>
            </a:r>
            <a:r>
              <a:rPr lang="en-US" dirty="0"/>
              <a:t> want to go further:</a:t>
            </a:r>
          </a:p>
          <a:p>
            <a:pPr marL="1257300" lvl="1" indent="-571500">
              <a:buFont typeface="Wingdings" panose="05000000000000000000" pitchFamily="2" charset="2"/>
              <a:buChar char="Ø"/>
            </a:pPr>
            <a:r>
              <a:rPr lang="en-US" dirty="0"/>
              <a:t>Insurer tax, taxes on higher income people</a:t>
            </a:r>
          </a:p>
          <a:p>
            <a:pPr marL="1257300" lvl="1" indent="-571500">
              <a:buFont typeface="Wingdings" panose="05000000000000000000" pitchFamily="2" charset="2"/>
              <a:buChar char="Ø"/>
            </a:pPr>
            <a:r>
              <a:rPr lang="en-US" dirty="0"/>
              <a:t>Reduce/end insurance market regulations, and purchase mandates</a:t>
            </a:r>
          </a:p>
          <a:p>
            <a:pPr marL="1257300" lvl="1" indent="-571500">
              <a:buFont typeface="Wingdings" panose="05000000000000000000" pitchFamily="2" charset="2"/>
              <a:buChar char="Ø"/>
            </a:pPr>
            <a:r>
              <a:rPr lang="en-US" dirty="0"/>
              <a:t>Reduce generosity of subsidies</a:t>
            </a:r>
          </a:p>
          <a:p>
            <a:pPr marL="1257300" lvl="1" indent="-571500">
              <a:buFont typeface="Wingdings" panose="05000000000000000000" pitchFamily="2" charset="2"/>
              <a:buChar char="Ø"/>
            </a:pPr>
            <a:r>
              <a:rPr lang="en-US" dirty="0"/>
              <a:t>Allow across state lines, larger HSAs, block grant Medicaid</a:t>
            </a:r>
          </a:p>
          <a:p>
            <a:pPr marL="1257300" lvl="1" indent="-571500">
              <a:buFont typeface="Wingdings" panose="05000000000000000000" pitchFamily="2" charset="2"/>
              <a:buChar char="Ø"/>
            </a:pPr>
            <a:r>
              <a:rPr lang="en-US" dirty="0"/>
              <a:t>Bush would have capped ESI exclusion, institute age adj. tax credits</a:t>
            </a:r>
          </a:p>
          <a:p>
            <a:pPr marL="571500" indent="-571500">
              <a:buFont typeface="Arial" panose="020B0604020202020204" pitchFamily="34" charset="0"/>
              <a:buChar char="•"/>
            </a:pPr>
            <a:r>
              <a:rPr lang="en-US" dirty="0"/>
              <a:t>Hillary and Bernie want richer cost-sharing subsides and tougher drug price / out-of-pocket controls; Hillary will likely make a 1332 overture</a:t>
            </a:r>
          </a:p>
          <a:p>
            <a:pPr marL="571500" indent="-571500">
              <a:buFont typeface="Arial" panose="020B0604020202020204" pitchFamily="34" charset="0"/>
              <a:buChar char="•"/>
            </a:pPr>
            <a:r>
              <a:rPr lang="en-US" dirty="0"/>
              <a:t>NOTE: ALL R plans (Ryan, Burr-Hatch-Upton) </a:t>
            </a:r>
            <a:r>
              <a:rPr lang="en-US" i="1" dirty="0"/>
              <a:t>preserve ACA Medicare payment changes, MACRA is bipartisan also</a:t>
            </a:r>
            <a:endParaRPr lang="en-US" dirty="0"/>
          </a:p>
        </p:txBody>
      </p:sp>
    </p:spTree>
    <p:extLst>
      <p:ext uri="{BB962C8B-B14F-4D97-AF65-F5344CB8AC3E}">
        <p14:creationId xmlns:p14="http://schemas.microsoft.com/office/powerpoint/2010/main" val="18748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5255" y="336769"/>
            <a:ext cx="4338937" cy="1325563"/>
          </a:xfrm>
        </p:spPr>
        <p:txBody>
          <a:bodyPr/>
          <a:lstStyle/>
          <a:p>
            <a:r>
              <a:rPr lang="en-US" dirty="0" smtClean="0">
                <a:solidFill>
                  <a:schemeClr val="bg1"/>
                </a:solidFill>
              </a:rPr>
              <a:t>Goals of the ACA</a:t>
            </a:r>
            <a:endParaRPr lang="en-US" dirty="0">
              <a:solidFill>
                <a:schemeClr val="bg1"/>
              </a:solidFill>
            </a:endParaRPr>
          </a:p>
        </p:txBody>
      </p:sp>
      <p:sp>
        <p:nvSpPr>
          <p:cNvPr id="5" name="Content Placeholder 4"/>
          <p:cNvSpPr>
            <a:spLocks noGrp="1"/>
          </p:cNvSpPr>
          <p:nvPr>
            <p:ph idx="1"/>
          </p:nvPr>
        </p:nvSpPr>
        <p:spPr>
          <a:xfrm>
            <a:off x="849881" y="1500406"/>
            <a:ext cx="10970644" cy="4652743"/>
          </a:xfrm>
        </p:spPr>
        <p:txBody>
          <a:bodyPr>
            <a:normAutofit fontScale="77500" lnSpcReduction="20000"/>
          </a:bodyPr>
          <a:lstStyle/>
          <a:p>
            <a:pPr marL="571500" indent="-571500">
              <a:buFont typeface="Arial" panose="020B0604020202020204" pitchFamily="34" charset="0"/>
              <a:buChar char="•"/>
            </a:pPr>
            <a:r>
              <a:rPr lang="en-US" dirty="0" smtClean="0"/>
              <a:t>Improving Equity</a:t>
            </a:r>
          </a:p>
          <a:p>
            <a:pPr marL="1257300" lvl="1" indent="-571500">
              <a:buFont typeface="Wingdings" panose="05000000000000000000" pitchFamily="2" charset="2"/>
              <a:buChar char="Ø"/>
            </a:pPr>
            <a:r>
              <a:rPr lang="en-US" dirty="0" smtClean="0"/>
              <a:t>Increasing subsidized health insurance coverage</a:t>
            </a:r>
          </a:p>
          <a:p>
            <a:pPr marL="1485900" lvl="2" indent="-571500">
              <a:buFont typeface="Wingdings" panose="05000000000000000000" pitchFamily="2" charset="2"/>
              <a:buChar char="q"/>
            </a:pPr>
            <a:r>
              <a:rPr lang="en-US" dirty="0" smtClean="0"/>
              <a:t>Private insurance and Medicaid</a:t>
            </a:r>
          </a:p>
          <a:p>
            <a:pPr marL="1257300" lvl="1" indent="-571500">
              <a:buFont typeface="Wingdings" panose="05000000000000000000" pitchFamily="2" charset="2"/>
              <a:buChar char="Ø"/>
            </a:pPr>
            <a:r>
              <a:rPr lang="en-US" dirty="0" smtClean="0"/>
              <a:t>New rules in all insurance markets </a:t>
            </a:r>
          </a:p>
          <a:p>
            <a:pPr marL="1257300" lvl="1" indent="-571500">
              <a:buFont typeface="Wingdings" panose="05000000000000000000" pitchFamily="2" charset="2"/>
              <a:buChar char="Ø"/>
            </a:pPr>
            <a:r>
              <a:rPr lang="en-US" dirty="0" smtClean="0"/>
              <a:t>Prevention and Public Health Trust Fund</a:t>
            </a:r>
          </a:p>
          <a:p>
            <a:pPr marL="571500" indent="-571500">
              <a:buFont typeface="Arial" panose="020B0604020202020204" pitchFamily="34" charset="0"/>
              <a:buChar char="•"/>
            </a:pPr>
            <a:r>
              <a:rPr lang="en-US" dirty="0" smtClean="0"/>
              <a:t>Improving Efficiency</a:t>
            </a:r>
          </a:p>
          <a:p>
            <a:pPr marL="1257300" lvl="1" indent="-571500">
              <a:buFont typeface="Wingdings" panose="05000000000000000000" pitchFamily="2" charset="2"/>
              <a:buChar char="Ø"/>
            </a:pPr>
            <a:r>
              <a:rPr lang="en-US" dirty="0" smtClean="0"/>
              <a:t>Incentivizing providers to generate more value</a:t>
            </a:r>
          </a:p>
          <a:p>
            <a:pPr marL="1485900" lvl="2" indent="-571500">
              <a:buFont typeface="Wingdings" panose="05000000000000000000" pitchFamily="2" charset="2"/>
              <a:buChar char="q"/>
            </a:pPr>
            <a:r>
              <a:rPr lang="en-US" dirty="0" smtClean="0"/>
              <a:t>Medicare payment cuts</a:t>
            </a:r>
          </a:p>
          <a:p>
            <a:pPr marL="1485900" lvl="2" indent="-571500">
              <a:buFont typeface="Wingdings" panose="05000000000000000000" pitchFamily="2" charset="2"/>
              <a:buChar char="q"/>
            </a:pPr>
            <a:r>
              <a:rPr lang="en-US" dirty="0" smtClean="0"/>
              <a:t>Medicare payment reform demos and pilots</a:t>
            </a:r>
          </a:p>
          <a:p>
            <a:pPr marL="2171700" lvl="3" indent="-571500">
              <a:buFont typeface="Courier New" panose="02070309020205020404" pitchFamily="49" charset="0"/>
              <a:buChar char="o"/>
            </a:pPr>
            <a:r>
              <a:rPr lang="en-US" dirty="0" smtClean="0"/>
              <a:t>Some of which include Medicaid and Private participation</a:t>
            </a:r>
          </a:p>
          <a:p>
            <a:pPr marL="1485900" lvl="2" indent="-571500">
              <a:buFont typeface="Wingdings" panose="05000000000000000000" pitchFamily="2" charset="2"/>
              <a:buChar char="q"/>
            </a:pPr>
            <a:r>
              <a:rPr lang="en-US" dirty="0" smtClean="0"/>
              <a:t>Patient Centered Outcomes Research Trust Fund</a:t>
            </a:r>
          </a:p>
          <a:p>
            <a:pPr marL="1257300" lvl="1" indent="-571500">
              <a:buFont typeface="Wingdings" panose="05000000000000000000" pitchFamily="2" charset="2"/>
              <a:buChar char="Ø"/>
            </a:pPr>
            <a:r>
              <a:rPr lang="en-US" dirty="0" smtClean="0"/>
              <a:t>Regulations on insurance plans in New Marketplaces</a:t>
            </a:r>
          </a:p>
          <a:p>
            <a:pPr marL="1485900" lvl="2" indent="-571500">
              <a:buFont typeface="Courier New" panose="02070309020205020404" pitchFamily="49" charset="0"/>
              <a:buChar char="o"/>
            </a:pPr>
            <a:endParaRPr lang="en-US" dirty="0"/>
          </a:p>
        </p:txBody>
      </p:sp>
    </p:spTree>
    <p:extLst>
      <p:ext uri="{BB962C8B-B14F-4D97-AF65-F5344CB8AC3E}">
        <p14:creationId xmlns:p14="http://schemas.microsoft.com/office/powerpoint/2010/main" val="1989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035" y="336769"/>
            <a:ext cx="6609522" cy="1325563"/>
          </a:xfrm>
        </p:spPr>
        <p:txBody>
          <a:bodyPr/>
          <a:lstStyle/>
          <a:p>
            <a:r>
              <a:rPr lang="en-US" dirty="0" smtClean="0">
                <a:solidFill>
                  <a:schemeClr val="bg1"/>
                </a:solidFill>
              </a:rPr>
              <a:t>Conclusions</a:t>
            </a:r>
            <a:endParaRPr lang="en-US" dirty="0">
              <a:solidFill>
                <a:schemeClr val="bg1"/>
              </a:solidFill>
            </a:endParaRPr>
          </a:p>
        </p:txBody>
      </p:sp>
      <p:sp>
        <p:nvSpPr>
          <p:cNvPr id="3" name="Content Placeholder 2"/>
          <p:cNvSpPr>
            <a:spLocks noGrp="1"/>
          </p:cNvSpPr>
          <p:nvPr>
            <p:ph idx="1"/>
          </p:nvPr>
        </p:nvSpPr>
        <p:spPr>
          <a:xfrm>
            <a:off x="802256" y="1662331"/>
            <a:ext cx="10912666" cy="4831233"/>
          </a:xfrm>
        </p:spPr>
        <p:txBody>
          <a:bodyPr>
            <a:normAutofit fontScale="92500" lnSpcReduction="20000"/>
          </a:bodyPr>
          <a:lstStyle/>
          <a:p>
            <a:pPr marL="571500" indent="-571500">
              <a:buFont typeface="Arial" panose="020B0604020202020204" pitchFamily="34" charset="0"/>
              <a:buChar char="•"/>
            </a:pPr>
            <a:r>
              <a:rPr lang="en-US" dirty="0" smtClean="0"/>
              <a:t>ACA has covered a lot of people</a:t>
            </a:r>
          </a:p>
          <a:p>
            <a:pPr marL="1257300" lvl="1" indent="-571500">
              <a:buFont typeface="Wingdings" panose="05000000000000000000" pitchFamily="2" charset="2"/>
              <a:buChar char="Ø"/>
            </a:pPr>
            <a:r>
              <a:rPr lang="en-US" dirty="0" smtClean="0"/>
              <a:t>But less than ½ of the uninsured</a:t>
            </a:r>
            <a:br>
              <a:rPr lang="en-US" dirty="0" smtClean="0"/>
            </a:br>
            <a:endParaRPr lang="en-US" dirty="0" smtClean="0"/>
          </a:p>
          <a:p>
            <a:pPr marL="571500" indent="-571500">
              <a:buFont typeface="Arial" panose="020B0604020202020204" pitchFamily="34" charset="0"/>
              <a:buChar char="•"/>
            </a:pPr>
            <a:r>
              <a:rPr lang="en-US" dirty="0" smtClean="0"/>
              <a:t>ACA has laid foundation for long term cost control</a:t>
            </a:r>
          </a:p>
          <a:p>
            <a:pPr marL="1257300" lvl="1" indent="-571500">
              <a:buFont typeface="Wingdings" panose="05000000000000000000" pitchFamily="2" charset="2"/>
              <a:buChar char="Ø"/>
            </a:pPr>
            <a:r>
              <a:rPr lang="en-US" dirty="0" smtClean="0"/>
              <a:t>But we are not assured of enough success yet</a:t>
            </a:r>
            <a:br>
              <a:rPr lang="en-US" dirty="0" smtClean="0"/>
            </a:br>
            <a:endParaRPr lang="en-US" dirty="0" smtClean="0"/>
          </a:p>
          <a:p>
            <a:pPr marL="571500" indent="-571500">
              <a:buFont typeface="Arial" panose="020B0604020202020204" pitchFamily="34" charset="0"/>
              <a:buChar char="•"/>
            </a:pPr>
            <a:r>
              <a:rPr lang="en-US" dirty="0" smtClean="0"/>
              <a:t>ACA has exacerbated debate/division over roles of government in American society and politics</a:t>
            </a:r>
          </a:p>
          <a:p>
            <a:pPr marL="1257300" lvl="1" indent="-571500">
              <a:buFont typeface="Wingdings" panose="05000000000000000000" pitchFamily="2" charset="2"/>
              <a:buChar char="Ø"/>
            </a:pPr>
            <a:r>
              <a:rPr lang="en-US" dirty="0" smtClean="0"/>
              <a:t>But may hold key to beginning of reconciliation, IF wise leadership is exercised…</a:t>
            </a:r>
            <a:br>
              <a:rPr lang="en-US" dirty="0" smtClean="0"/>
            </a:b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6365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3755" y="336769"/>
            <a:ext cx="7145988" cy="1325563"/>
          </a:xfrm>
        </p:spPr>
        <p:txBody>
          <a:bodyPr/>
          <a:lstStyle/>
          <a:p>
            <a:r>
              <a:rPr lang="en-US" dirty="0" smtClean="0">
                <a:solidFill>
                  <a:schemeClr val="bg1"/>
                </a:solidFill>
              </a:rPr>
              <a:t>What is the ACA </a:t>
            </a:r>
            <a:r>
              <a:rPr lang="en-US" i="1" dirty="0" smtClean="0">
                <a:solidFill>
                  <a:schemeClr val="bg1"/>
                </a:solidFill>
              </a:rPr>
              <a:t>Really </a:t>
            </a:r>
            <a:r>
              <a:rPr lang="en-US" dirty="0" smtClean="0">
                <a:solidFill>
                  <a:schemeClr val="bg1"/>
                </a:solidFill>
              </a:rPr>
              <a:t>About?</a:t>
            </a:r>
            <a:endParaRPr lang="en-US" dirty="0">
              <a:solidFill>
                <a:schemeClr val="bg1"/>
              </a:solidFill>
            </a:endParaRPr>
          </a:p>
        </p:txBody>
      </p:sp>
      <p:sp>
        <p:nvSpPr>
          <p:cNvPr id="5" name="Content Placeholder 4"/>
          <p:cNvSpPr>
            <a:spLocks noGrp="1"/>
          </p:cNvSpPr>
          <p:nvPr>
            <p:ph idx="1"/>
          </p:nvPr>
        </p:nvSpPr>
        <p:spPr/>
        <p:txBody>
          <a:bodyPr>
            <a:normAutofit/>
          </a:bodyPr>
          <a:lstStyle/>
          <a:p>
            <a:pPr marL="571500" indent="-571500">
              <a:buFont typeface="Arial" panose="020B0604020202020204" pitchFamily="34" charset="0"/>
              <a:buChar char="•"/>
            </a:pPr>
            <a:r>
              <a:rPr lang="en-US" dirty="0" smtClean="0"/>
              <a:t>Elevating population health and stewardship</a:t>
            </a:r>
            <a:r>
              <a:rPr lang="en-US" dirty="0"/>
              <a:t/>
            </a:r>
            <a:br>
              <a:rPr lang="en-US" dirty="0"/>
            </a:br>
            <a:endParaRPr lang="en-US" dirty="0"/>
          </a:p>
          <a:p>
            <a:pPr marL="571500" indent="-571500">
              <a:buFont typeface="Arial" panose="020B0604020202020204" pitchFamily="34" charset="0"/>
              <a:buChar char="•"/>
            </a:pPr>
            <a:r>
              <a:rPr lang="en-US" dirty="0" smtClean="0"/>
              <a:t>Signaling that “business as usual” is over</a:t>
            </a:r>
            <a:br>
              <a:rPr lang="en-US" dirty="0" smtClean="0"/>
            </a:br>
            <a:endParaRPr lang="en-US" dirty="0" smtClean="0"/>
          </a:p>
          <a:p>
            <a:pPr marL="571500" indent="-571500">
              <a:buFont typeface="Arial" panose="020B0604020202020204" pitchFamily="34" charset="0"/>
              <a:buChar char="•"/>
            </a:pPr>
            <a:r>
              <a:rPr lang="en-US" dirty="0" smtClean="0"/>
              <a:t>Changing Obsolete Business Models</a:t>
            </a:r>
            <a:r>
              <a:rPr lang="en-US" dirty="0"/>
              <a:t/>
            </a:r>
            <a:br>
              <a:rPr lang="en-US" dirty="0"/>
            </a:br>
            <a:endParaRPr lang="en-US" dirty="0"/>
          </a:p>
          <a:p>
            <a:pPr marL="571500" indent="-571500">
              <a:buFont typeface="Arial" panose="020B0604020202020204" pitchFamily="34" charset="0"/>
              <a:buChar char="•"/>
            </a:pPr>
            <a:r>
              <a:rPr lang="en-US" dirty="0" smtClean="0"/>
              <a:t>Incentive Realignment</a:t>
            </a:r>
            <a:endParaRPr lang="en-US" dirty="0"/>
          </a:p>
        </p:txBody>
      </p:sp>
    </p:spTree>
    <p:extLst>
      <p:ext uri="{BB962C8B-B14F-4D97-AF65-F5344CB8AC3E}">
        <p14:creationId xmlns:p14="http://schemas.microsoft.com/office/powerpoint/2010/main" val="15794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52400"/>
            <a:ext cx="9144000" cy="1038225"/>
          </a:xfrm>
        </p:spPr>
        <p:txBody>
          <a:bodyPr rtlCol="0">
            <a:normAutofit fontScale="90000"/>
          </a:bodyPr>
          <a:lstStyle/>
          <a:p>
            <a:pPr fontAlgn="auto">
              <a:spcAft>
                <a:spcPts val="0"/>
              </a:spcAft>
              <a:defRPr/>
            </a:pPr>
            <a:r>
              <a:rPr lang="en-US" dirty="0"/>
              <a:t>Incentive Alignment Is Multi-Dimensional</a:t>
            </a:r>
          </a:p>
        </p:txBody>
      </p:sp>
      <p:sp>
        <p:nvSpPr>
          <p:cNvPr id="6148" name="TextBox 4"/>
          <p:cNvSpPr txBox="1">
            <a:spLocks noChangeArrowheads="1"/>
          </p:cNvSpPr>
          <p:nvPr/>
        </p:nvSpPr>
        <p:spPr bwMode="auto">
          <a:xfrm>
            <a:off x="7239000" y="2674938"/>
            <a:ext cx="2590800" cy="830262"/>
          </a:xfrm>
          <a:prstGeom prst="rect">
            <a:avLst/>
          </a:prstGeom>
          <a:noFill/>
          <a:ln w="9525">
            <a:noFill/>
            <a:miter lim="800000"/>
            <a:headEnd/>
            <a:tailEnd/>
          </a:ln>
        </p:spPr>
        <p:txBody>
          <a:bodyPr>
            <a:spAutoFit/>
          </a:bodyPr>
          <a:lstStyle/>
          <a:p>
            <a:pPr algn="ctr" fontAlgn="base">
              <a:spcBef>
                <a:spcPct val="0"/>
              </a:spcBef>
              <a:spcAft>
                <a:spcPct val="0"/>
              </a:spcAft>
              <a:defRPr/>
            </a:pPr>
            <a:r>
              <a:rPr lang="en-US" sz="2400" b="1" dirty="0">
                <a:solidFill>
                  <a:srgbClr val="7030A0"/>
                </a:solidFill>
                <a:ea typeface="ＭＳ Ｐゴシック" charset="-128"/>
              </a:rPr>
              <a:t>Wellness &amp; </a:t>
            </a:r>
          </a:p>
          <a:p>
            <a:pPr algn="ctr" fontAlgn="base">
              <a:spcBef>
                <a:spcPct val="0"/>
              </a:spcBef>
              <a:spcAft>
                <a:spcPct val="0"/>
              </a:spcAft>
              <a:defRPr/>
            </a:pPr>
            <a:r>
              <a:rPr lang="en-US" sz="2400" b="1" dirty="0">
                <a:solidFill>
                  <a:srgbClr val="7030A0"/>
                </a:solidFill>
                <a:ea typeface="ＭＳ Ｐゴシック" charset="-128"/>
              </a:rPr>
              <a:t>    Cost Sharing</a:t>
            </a:r>
          </a:p>
        </p:txBody>
      </p:sp>
      <p:sp>
        <p:nvSpPr>
          <p:cNvPr id="5" name="TextBox 4"/>
          <p:cNvSpPr txBox="1"/>
          <p:nvPr/>
        </p:nvSpPr>
        <p:spPr>
          <a:xfrm>
            <a:off x="2667000" y="2674938"/>
            <a:ext cx="2286000" cy="830262"/>
          </a:xfrm>
          <a:prstGeom prst="rect">
            <a:avLst/>
          </a:prstGeom>
          <a:noFill/>
        </p:spPr>
        <p:txBody>
          <a:bodyPr>
            <a:spAutoFit/>
          </a:bodyPr>
          <a:lstStyle/>
          <a:p>
            <a:pPr algn="ctr" fontAlgn="base">
              <a:spcBef>
                <a:spcPct val="0"/>
              </a:spcBef>
              <a:spcAft>
                <a:spcPct val="0"/>
              </a:spcAft>
              <a:defRPr/>
            </a:pPr>
            <a:r>
              <a:rPr lang="en-US" sz="2400" b="1" dirty="0">
                <a:solidFill>
                  <a:srgbClr val="7030A0"/>
                </a:solidFill>
                <a:ea typeface="ＭＳ Ｐゴシック" charset="-128"/>
              </a:rPr>
              <a:t>Decision Support</a:t>
            </a:r>
          </a:p>
        </p:txBody>
      </p:sp>
      <p:sp>
        <p:nvSpPr>
          <p:cNvPr id="6" name="TextBox 5"/>
          <p:cNvSpPr txBox="1"/>
          <p:nvPr/>
        </p:nvSpPr>
        <p:spPr>
          <a:xfrm>
            <a:off x="5257800" y="3970338"/>
            <a:ext cx="1524000" cy="830262"/>
          </a:xfrm>
          <a:prstGeom prst="rect">
            <a:avLst/>
          </a:prstGeom>
          <a:noFill/>
        </p:spPr>
        <p:txBody>
          <a:bodyPr>
            <a:spAutoFit/>
          </a:bodyPr>
          <a:lstStyle/>
          <a:p>
            <a:pPr algn="ctr" fontAlgn="base">
              <a:spcBef>
                <a:spcPct val="0"/>
              </a:spcBef>
              <a:spcAft>
                <a:spcPct val="0"/>
              </a:spcAft>
              <a:defRPr/>
            </a:pPr>
            <a:r>
              <a:rPr lang="en-US" sz="2400" b="1" dirty="0">
                <a:solidFill>
                  <a:srgbClr val="7030A0"/>
                </a:solidFill>
                <a:ea typeface="ＭＳ Ｐゴシック" charset="-128"/>
              </a:rPr>
              <a:t>Payment</a:t>
            </a:r>
          </a:p>
          <a:p>
            <a:pPr algn="ctr" fontAlgn="base">
              <a:spcBef>
                <a:spcPct val="0"/>
              </a:spcBef>
              <a:spcAft>
                <a:spcPct val="0"/>
              </a:spcAft>
              <a:defRPr/>
            </a:pPr>
            <a:r>
              <a:rPr lang="en-US" sz="2400" b="1" dirty="0">
                <a:solidFill>
                  <a:srgbClr val="7030A0"/>
                </a:solidFill>
                <a:ea typeface="ＭＳ Ｐゴシック" charset="-128"/>
              </a:rPr>
              <a:t>Reform</a:t>
            </a:r>
          </a:p>
        </p:txBody>
      </p:sp>
      <p:graphicFrame>
        <p:nvGraphicFramePr>
          <p:cNvPr id="4" name="Content Placeholder 3"/>
          <p:cNvGraphicFramePr>
            <a:graphicFrameLocks noGrp="1"/>
          </p:cNvGraphicFramePr>
          <p:nvPr>
            <p:ph idx="1"/>
            <p:extLst/>
          </p:nvPr>
        </p:nvGraphicFramePr>
        <p:xfrm>
          <a:off x="1981200" y="11890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p:cNvCxnSpPr>
            <a:cxnSpLocks noChangeShapeType="1"/>
          </p:cNvCxnSpPr>
          <p:nvPr/>
        </p:nvCxnSpPr>
        <p:spPr bwMode="auto">
          <a:xfrm flipH="1" flipV="1">
            <a:off x="4572000" y="3089275"/>
            <a:ext cx="3429000" cy="1295400"/>
          </a:xfrm>
          <a:prstGeom prst="straightConnector1">
            <a:avLst/>
          </a:prstGeom>
          <a:noFill/>
          <a:ln w="28575" algn="ctr">
            <a:solidFill>
              <a:schemeClr val="tx1"/>
            </a:solidFill>
            <a:prstDash val="lgDash"/>
            <a:round/>
            <a:headEnd type="none" w="sm" len="sm"/>
            <a:tailEnd type="arrow" w="med" len="med"/>
          </a:ln>
          <a:extLst>
            <a:ext uri="{909E8E84-426E-40DD-AFC4-6F175D3DCCD1}">
              <a14:hiddenFill xmlns:a14="http://schemas.microsoft.com/office/drawing/2010/main">
                <a:noFill/>
              </a14:hiddenFill>
            </a:ext>
          </a:extLst>
        </p:spPr>
      </p:cxnSp>
      <p:sp>
        <p:nvSpPr>
          <p:cNvPr id="3" name="Oval 2"/>
          <p:cNvSpPr/>
          <p:nvPr/>
        </p:nvSpPr>
        <p:spPr bwMode="auto">
          <a:xfrm>
            <a:off x="3810000" y="693738"/>
            <a:ext cx="4724400" cy="2278062"/>
          </a:xfrm>
          <a:prstGeom prst="ellipse">
            <a:avLst/>
          </a:prstGeom>
          <a:noFill/>
          <a:ln w="38100" cap="flat" cmpd="sng" algn="ctr">
            <a:solidFill>
              <a:srgbClr val="00B05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rgbClr val="000000"/>
              </a:solidFill>
              <a:ea typeface="ＭＳ Ｐゴシック" pitchFamily="34" charset="-128"/>
            </a:endParaRPr>
          </a:p>
        </p:txBody>
      </p:sp>
      <p:sp>
        <p:nvSpPr>
          <p:cNvPr id="7" name="TextBox 6"/>
          <p:cNvSpPr txBox="1"/>
          <p:nvPr/>
        </p:nvSpPr>
        <p:spPr>
          <a:xfrm>
            <a:off x="5257801" y="724219"/>
            <a:ext cx="1653017"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ea typeface="ＭＳ Ｐゴシック" pitchFamily="34" charset="-128"/>
              </a:rPr>
              <a:t>Community</a:t>
            </a:r>
          </a:p>
        </p:txBody>
      </p:sp>
      <p:sp>
        <p:nvSpPr>
          <p:cNvPr id="10" name="TextBox 9"/>
          <p:cNvSpPr txBox="1"/>
          <p:nvPr/>
        </p:nvSpPr>
        <p:spPr>
          <a:xfrm>
            <a:off x="5345692" y="2444106"/>
            <a:ext cx="1653017"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ea typeface="ＭＳ Ｐゴシック" pitchFamily="34" charset="-128"/>
              </a:rPr>
              <a:t>Community</a:t>
            </a:r>
          </a:p>
        </p:txBody>
      </p:sp>
      <p:sp>
        <p:nvSpPr>
          <p:cNvPr id="8" name="Right Arrow 7"/>
          <p:cNvSpPr/>
          <p:nvPr/>
        </p:nvSpPr>
        <p:spPr bwMode="auto">
          <a:xfrm>
            <a:off x="2438400" y="1447801"/>
            <a:ext cx="1905000" cy="99630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00"/>
                </a:solidFill>
                <a:ea typeface="ＭＳ Ｐゴシック" pitchFamily="34" charset="-128"/>
              </a:rPr>
              <a:t>Coverage $</a:t>
            </a:r>
          </a:p>
        </p:txBody>
      </p:sp>
    </p:spTree>
    <p:extLst>
      <p:ext uri="{BB962C8B-B14F-4D97-AF65-F5344CB8AC3E}">
        <p14:creationId xmlns:p14="http://schemas.microsoft.com/office/powerpoint/2010/main" val="1101110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P spid="7" grpId="0"/>
      <p:bldP spid="10"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9323" y="172646"/>
            <a:ext cx="8757137" cy="1325563"/>
          </a:xfrm>
        </p:spPr>
        <p:txBody>
          <a:bodyPr/>
          <a:lstStyle/>
          <a:p>
            <a:r>
              <a:rPr lang="en-US" dirty="0" smtClean="0">
                <a:solidFill>
                  <a:schemeClr val="bg1"/>
                </a:solidFill>
              </a:rPr>
              <a:t>Criteria for Judging ACA Performance</a:t>
            </a:r>
            <a:endParaRPr lang="en-US" dirty="0">
              <a:solidFill>
                <a:schemeClr val="bg1"/>
              </a:solidFill>
            </a:endParaRPr>
          </a:p>
        </p:txBody>
      </p:sp>
      <p:sp>
        <p:nvSpPr>
          <p:cNvPr id="5" name="Content Placeholder 4"/>
          <p:cNvSpPr>
            <a:spLocks noGrp="1"/>
          </p:cNvSpPr>
          <p:nvPr>
            <p:ph idx="1"/>
          </p:nvPr>
        </p:nvSpPr>
        <p:spPr/>
        <p:txBody>
          <a:bodyPr>
            <a:normAutofit fontScale="85000" lnSpcReduction="20000"/>
          </a:bodyPr>
          <a:lstStyle/>
          <a:p>
            <a:pPr marL="571500" indent="-571500">
              <a:buFont typeface="Arial" panose="020B0604020202020204" pitchFamily="34" charset="0"/>
              <a:buChar char="•"/>
            </a:pPr>
            <a:r>
              <a:rPr lang="en-US" dirty="0" smtClean="0"/>
              <a:t>Coverage</a:t>
            </a:r>
            <a:r>
              <a:rPr lang="en-US" dirty="0"/>
              <a:t/>
            </a:r>
            <a:br>
              <a:rPr lang="en-US" dirty="0"/>
            </a:br>
            <a:endParaRPr lang="en-US" dirty="0"/>
          </a:p>
          <a:p>
            <a:pPr marL="571500" indent="-571500">
              <a:buFont typeface="Arial" panose="020B0604020202020204" pitchFamily="34" charset="0"/>
              <a:buChar char="•"/>
            </a:pPr>
            <a:r>
              <a:rPr lang="en-US" dirty="0" smtClean="0"/>
              <a:t>Cost</a:t>
            </a:r>
          </a:p>
          <a:p>
            <a:pPr marL="1257300" lvl="1" indent="-571500">
              <a:buFont typeface="Wingdings" panose="05000000000000000000" pitchFamily="2" charset="2"/>
              <a:buChar char="Ø"/>
            </a:pPr>
            <a:r>
              <a:rPr lang="en-US" dirty="0" smtClean="0"/>
              <a:t>National </a:t>
            </a:r>
          </a:p>
          <a:p>
            <a:pPr marL="1257300" lvl="1" indent="-571500">
              <a:buFont typeface="Wingdings" panose="05000000000000000000" pitchFamily="2" charset="2"/>
              <a:buChar char="Ø"/>
            </a:pPr>
            <a:r>
              <a:rPr lang="en-US" dirty="0" smtClean="0"/>
              <a:t>Federal</a:t>
            </a:r>
          </a:p>
          <a:p>
            <a:pPr marL="1257300" lvl="1" indent="-571500">
              <a:buFont typeface="Wingdings" panose="05000000000000000000" pitchFamily="2" charset="2"/>
              <a:buChar char="Ø"/>
            </a:pPr>
            <a:r>
              <a:rPr lang="en-US" dirty="0" smtClean="0"/>
              <a:t>Family</a:t>
            </a:r>
            <a:br>
              <a:rPr lang="en-US" dirty="0" smtClean="0"/>
            </a:br>
            <a:endParaRPr lang="en-US" dirty="0" smtClean="0"/>
          </a:p>
          <a:p>
            <a:pPr marL="571500" indent="-571500">
              <a:buFont typeface="Arial" panose="020B0604020202020204" pitchFamily="34" charset="0"/>
              <a:buChar char="•"/>
            </a:pPr>
            <a:r>
              <a:rPr lang="en-US" dirty="0" smtClean="0"/>
              <a:t>Quality</a:t>
            </a:r>
          </a:p>
          <a:p>
            <a:pPr marL="571500" indent="-571500">
              <a:buFont typeface="Arial" panose="020B0604020202020204" pitchFamily="34" charset="0"/>
              <a:buChar char="•"/>
            </a:pPr>
            <a:r>
              <a:rPr lang="en-US" dirty="0" smtClean="0"/>
              <a:t>Health</a:t>
            </a:r>
            <a:endParaRPr lang="en-US" dirty="0"/>
          </a:p>
          <a:p>
            <a:pPr marL="571500" indent="-571500">
              <a:buFont typeface="Arial" panose="020B0604020202020204" pitchFamily="34" charset="0"/>
              <a:buChar char="•"/>
            </a:pPr>
            <a:r>
              <a:rPr lang="en-US" dirty="0" smtClean="0"/>
              <a:t>Politics</a:t>
            </a:r>
            <a:endParaRPr lang="en-US" dirty="0"/>
          </a:p>
        </p:txBody>
      </p:sp>
    </p:spTree>
    <p:extLst>
      <p:ext uri="{BB962C8B-B14F-4D97-AF65-F5344CB8AC3E}">
        <p14:creationId xmlns:p14="http://schemas.microsoft.com/office/powerpoint/2010/main" val="144597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50870AE-B651-4FA0-8517-FA976C5A1076}" type="slidenum">
              <a:rPr lang="en-US" smtClean="0">
                <a:solidFill>
                  <a:srgbClr val="000000"/>
                </a:solidFill>
              </a:rPr>
              <a:pPr>
                <a:defRPr/>
              </a:pPr>
              <a:t>9</a:t>
            </a:fld>
            <a:endParaRPr lang="en-US">
              <a:solidFill>
                <a:srgbClr val="0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06363"/>
            <a:ext cx="6858000" cy="6500813"/>
          </a:xfrm>
          <a:prstGeom prst="rect">
            <a:avLst/>
          </a:prstGeom>
          <a:solidFill>
            <a:srgbClr val="FFFF00"/>
          </a:solidFill>
        </p:spPr>
      </p:pic>
    </p:spTree>
    <p:extLst>
      <p:ext uri="{BB962C8B-B14F-4D97-AF65-F5344CB8AC3E}">
        <p14:creationId xmlns:p14="http://schemas.microsoft.com/office/powerpoint/2010/main" val="1741367117"/>
      </p:ext>
    </p:extLst>
  </p:cSld>
  <p:clrMapOvr>
    <a:masterClrMapping/>
  </p:clrMapOvr>
</p:sld>
</file>

<file path=ppt/theme/_rels/them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SAMPLE CHPRE" id="{FBB1F735-FD51-4403-80A4-1C52D6842460}" vid="{BA17E692-4715-4B28-8684-4B28421D9F71}"/>
    </a:ext>
  </a:extLst>
</a:theme>
</file>

<file path=ppt/theme/theme10.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SAMPLE CHPRE" id="{FBB1F735-FD51-4403-80A4-1C52D6842460}" vid="{BA17E692-4715-4B28-8684-4B28421D9F71}"/>
    </a:ext>
  </a:extLst>
</a:theme>
</file>

<file path=ppt/theme/theme11.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2.xml><?xml version="1.0" encoding="utf-8"?>
<a:theme xmlns:a="http://schemas.openxmlformats.org/drawingml/2006/main" name="Median">
  <a:themeElements>
    <a:clrScheme name="BHT colors">
      <a:dk1>
        <a:sysClr val="windowText" lastClr="000000"/>
      </a:dk1>
      <a:lt1>
        <a:sysClr val="window" lastClr="FFFFFF"/>
      </a:lt1>
      <a:dk2>
        <a:srgbClr val="7EC2D3"/>
      </a:dk2>
      <a:lt2>
        <a:srgbClr val="FFFFFF"/>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BHT fonts">
      <a:majorFont>
        <a:latin typeface="Franklin Gothic Demi Cond"/>
        <a:ea typeface=""/>
        <a:cs typeface=""/>
      </a:majorFont>
      <a:minorFont>
        <a:latin typeface="Candar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1_Mason Template 1b-1">
  <a:themeElements>
    <a:clrScheme name="">
      <a:dk1>
        <a:srgbClr val="000000"/>
      </a:dk1>
      <a:lt1>
        <a:srgbClr val="000000"/>
      </a:lt1>
      <a:dk2>
        <a:srgbClr val="000000"/>
      </a:dk2>
      <a:lt2>
        <a:srgbClr val="5F5F5F"/>
      </a:lt2>
      <a:accent1>
        <a:srgbClr val="FFCC00"/>
      </a:accent1>
      <a:accent2>
        <a:srgbClr val="006600"/>
      </a:accent2>
      <a:accent3>
        <a:srgbClr val="AAAAAA"/>
      </a:accent3>
      <a:accent4>
        <a:srgbClr val="000000"/>
      </a:accent4>
      <a:accent5>
        <a:srgbClr val="FFE2AA"/>
      </a:accent5>
      <a:accent6>
        <a:srgbClr val="005C00"/>
      </a:accent6>
      <a:hlink>
        <a:srgbClr val="CC00CC"/>
      </a:hlink>
      <a:folHlink>
        <a:srgbClr val="990099"/>
      </a:folHlink>
    </a:clrScheme>
    <a:fontScheme name="Mason Template 1b">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on Template 1b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Mason Template 1b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Mason Template 1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Mason Template 1b-1">
  <a:themeElements>
    <a:clrScheme name="">
      <a:dk1>
        <a:srgbClr val="000000"/>
      </a:dk1>
      <a:lt1>
        <a:srgbClr val="000000"/>
      </a:lt1>
      <a:dk2>
        <a:srgbClr val="000000"/>
      </a:dk2>
      <a:lt2>
        <a:srgbClr val="5F5F5F"/>
      </a:lt2>
      <a:accent1>
        <a:srgbClr val="FFCC00"/>
      </a:accent1>
      <a:accent2>
        <a:srgbClr val="006600"/>
      </a:accent2>
      <a:accent3>
        <a:srgbClr val="AAAAAA"/>
      </a:accent3>
      <a:accent4>
        <a:srgbClr val="000000"/>
      </a:accent4>
      <a:accent5>
        <a:srgbClr val="FFE2AA"/>
      </a:accent5>
      <a:accent6>
        <a:srgbClr val="005C00"/>
      </a:accent6>
      <a:hlink>
        <a:srgbClr val="CC00CC"/>
      </a:hlink>
      <a:folHlink>
        <a:srgbClr val="990099"/>
      </a:folHlink>
    </a:clrScheme>
    <a:fontScheme name="Mason Template 1b">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on Template 1b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Mason Template 1b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Mason Template 1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Mason Template 1b-1">
  <a:themeElements>
    <a:clrScheme name="">
      <a:dk1>
        <a:srgbClr val="000000"/>
      </a:dk1>
      <a:lt1>
        <a:srgbClr val="000000"/>
      </a:lt1>
      <a:dk2>
        <a:srgbClr val="000000"/>
      </a:dk2>
      <a:lt2>
        <a:srgbClr val="5F5F5F"/>
      </a:lt2>
      <a:accent1>
        <a:srgbClr val="FFCC00"/>
      </a:accent1>
      <a:accent2>
        <a:srgbClr val="006600"/>
      </a:accent2>
      <a:accent3>
        <a:srgbClr val="AAAAAA"/>
      </a:accent3>
      <a:accent4>
        <a:srgbClr val="000000"/>
      </a:accent4>
      <a:accent5>
        <a:srgbClr val="FFE2AA"/>
      </a:accent5>
      <a:accent6>
        <a:srgbClr val="005C00"/>
      </a:accent6>
      <a:hlink>
        <a:srgbClr val="CC00CC"/>
      </a:hlink>
      <a:folHlink>
        <a:srgbClr val="990099"/>
      </a:folHlink>
    </a:clrScheme>
    <a:fontScheme name="Mason Template 1b">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on Template 1b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Mason Template 1b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Mason Template 1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son Template 1b-1">
  <a:themeElements>
    <a:clrScheme name="">
      <a:dk1>
        <a:srgbClr val="000000"/>
      </a:dk1>
      <a:lt1>
        <a:srgbClr val="000000"/>
      </a:lt1>
      <a:dk2>
        <a:srgbClr val="000000"/>
      </a:dk2>
      <a:lt2>
        <a:srgbClr val="5F5F5F"/>
      </a:lt2>
      <a:accent1>
        <a:srgbClr val="FFCC00"/>
      </a:accent1>
      <a:accent2>
        <a:srgbClr val="006600"/>
      </a:accent2>
      <a:accent3>
        <a:srgbClr val="AAAAAA"/>
      </a:accent3>
      <a:accent4>
        <a:srgbClr val="000000"/>
      </a:accent4>
      <a:accent5>
        <a:srgbClr val="FFE2AA"/>
      </a:accent5>
      <a:accent6>
        <a:srgbClr val="005C00"/>
      </a:accent6>
      <a:hlink>
        <a:srgbClr val="CC00CC"/>
      </a:hlink>
      <a:folHlink>
        <a:srgbClr val="990099"/>
      </a:folHlink>
    </a:clrScheme>
    <a:fontScheme name="Mason Template 1b">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on Template 1b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Mason Template 1b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Mason Template 1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ason Template 1b-1">
  <a:themeElements>
    <a:clrScheme name="">
      <a:dk1>
        <a:srgbClr val="000000"/>
      </a:dk1>
      <a:lt1>
        <a:srgbClr val="000000"/>
      </a:lt1>
      <a:dk2>
        <a:srgbClr val="000000"/>
      </a:dk2>
      <a:lt2>
        <a:srgbClr val="5F5F5F"/>
      </a:lt2>
      <a:accent1>
        <a:srgbClr val="FFCC00"/>
      </a:accent1>
      <a:accent2>
        <a:srgbClr val="006600"/>
      </a:accent2>
      <a:accent3>
        <a:srgbClr val="AAAAAA"/>
      </a:accent3>
      <a:accent4>
        <a:srgbClr val="000000"/>
      </a:accent4>
      <a:accent5>
        <a:srgbClr val="FFE2AA"/>
      </a:accent5>
      <a:accent6>
        <a:srgbClr val="005C00"/>
      </a:accent6>
      <a:hlink>
        <a:srgbClr val="CC00CC"/>
      </a:hlink>
      <a:folHlink>
        <a:srgbClr val="990099"/>
      </a:folHlink>
    </a:clrScheme>
    <a:fontScheme name="Mason Template 1b">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on Template 1b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Mason Template 1b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Mason Template 1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Mason Template 1b-1">
  <a:themeElements>
    <a:clrScheme name="">
      <a:dk1>
        <a:srgbClr val="000000"/>
      </a:dk1>
      <a:lt1>
        <a:srgbClr val="000000"/>
      </a:lt1>
      <a:dk2>
        <a:srgbClr val="000000"/>
      </a:dk2>
      <a:lt2>
        <a:srgbClr val="5F5F5F"/>
      </a:lt2>
      <a:accent1>
        <a:srgbClr val="FFCC00"/>
      </a:accent1>
      <a:accent2>
        <a:srgbClr val="006600"/>
      </a:accent2>
      <a:accent3>
        <a:srgbClr val="AAAAAA"/>
      </a:accent3>
      <a:accent4>
        <a:srgbClr val="000000"/>
      </a:accent4>
      <a:accent5>
        <a:srgbClr val="FFE2AA"/>
      </a:accent5>
      <a:accent6>
        <a:srgbClr val="005C00"/>
      </a:accent6>
      <a:hlink>
        <a:srgbClr val="CC00CC"/>
      </a:hlink>
      <a:folHlink>
        <a:srgbClr val="990099"/>
      </a:folHlink>
    </a:clrScheme>
    <a:fontScheme name="Mason Template 1b">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on Template 1b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Mason Template 1b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Mason Template 1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Mason Template 1b-1">
  <a:themeElements>
    <a:clrScheme name="">
      <a:dk1>
        <a:srgbClr val="000000"/>
      </a:dk1>
      <a:lt1>
        <a:srgbClr val="000000"/>
      </a:lt1>
      <a:dk2>
        <a:srgbClr val="000000"/>
      </a:dk2>
      <a:lt2>
        <a:srgbClr val="5F5F5F"/>
      </a:lt2>
      <a:accent1>
        <a:srgbClr val="FFCC00"/>
      </a:accent1>
      <a:accent2>
        <a:srgbClr val="006600"/>
      </a:accent2>
      <a:accent3>
        <a:srgbClr val="AAAAAA"/>
      </a:accent3>
      <a:accent4>
        <a:srgbClr val="000000"/>
      </a:accent4>
      <a:accent5>
        <a:srgbClr val="FFE2AA"/>
      </a:accent5>
      <a:accent6>
        <a:srgbClr val="005C00"/>
      </a:accent6>
      <a:hlink>
        <a:srgbClr val="CC00CC"/>
      </a:hlink>
      <a:folHlink>
        <a:srgbClr val="990099"/>
      </a:folHlink>
    </a:clrScheme>
    <a:fontScheme name="Mason Template 1b">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on Template 1b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Mason Template 1b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Mason Template 1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HT colors">
    <a:dk1>
      <a:sysClr val="windowText" lastClr="000000"/>
    </a:dk1>
    <a:lt1>
      <a:sysClr val="window" lastClr="FFFFFF"/>
    </a:lt1>
    <a:dk2>
      <a:srgbClr val="7EC2D3"/>
    </a:dk2>
    <a:lt2>
      <a:srgbClr val="FFFFFF"/>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110</TotalTime>
  <Words>881</Words>
  <Application>Microsoft Office PowerPoint</Application>
  <PresentationFormat>Widescreen</PresentationFormat>
  <Paragraphs>179</Paragraphs>
  <Slides>50</Slides>
  <Notes>13</Notes>
  <HiddenSlides>0</HiddenSlides>
  <MMClips>0</MMClips>
  <ScaleCrop>false</ScaleCrop>
  <HeadingPairs>
    <vt:vector size="6" baseType="variant">
      <vt:variant>
        <vt:lpstr>Fonts Used</vt:lpstr>
      </vt:variant>
      <vt:variant>
        <vt:i4>17</vt:i4>
      </vt:variant>
      <vt:variant>
        <vt:lpstr>Theme</vt:lpstr>
      </vt:variant>
      <vt:variant>
        <vt:i4>14</vt:i4>
      </vt:variant>
      <vt:variant>
        <vt:lpstr>Slide Titles</vt:lpstr>
      </vt:variant>
      <vt:variant>
        <vt:i4>50</vt:i4>
      </vt:variant>
    </vt:vector>
  </HeadingPairs>
  <TitlesOfParts>
    <vt:vector size="81" baseType="lpstr">
      <vt:lpstr>Microsoft YaHei UI</vt:lpstr>
      <vt:lpstr>ＭＳ Ｐゴシック</vt:lpstr>
      <vt:lpstr>Arial</vt:lpstr>
      <vt:lpstr>Cabin</vt:lpstr>
      <vt:lpstr>Calibri</vt:lpstr>
      <vt:lpstr>Calibri Light</vt:lpstr>
      <vt:lpstr>Candara</vt:lpstr>
      <vt:lpstr>Century Gothic</vt:lpstr>
      <vt:lpstr>Courier New</vt:lpstr>
      <vt:lpstr>Franklin Gothic Demi Cond</vt:lpstr>
      <vt:lpstr>Helvetica Light</vt:lpstr>
      <vt:lpstr>Noteworthy Bold</vt:lpstr>
      <vt:lpstr>Old English Text MT</vt:lpstr>
      <vt:lpstr>Times New Roman</vt:lpstr>
      <vt:lpstr>Wingdings</vt:lpstr>
      <vt:lpstr>Wingdings 2</vt:lpstr>
      <vt:lpstr>Wingdings 3</vt:lpstr>
      <vt:lpstr>2_Office Theme</vt:lpstr>
      <vt:lpstr>2_Slice</vt:lpstr>
      <vt:lpstr>Mason Template 1b-1</vt:lpstr>
      <vt:lpstr>9_Mason Template 1b-1</vt:lpstr>
      <vt:lpstr>2_Mason Template 1b-1</vt:lpstr>
      <vt:lpstr>3_Mason Template 1b-1</vt:lpstr>
      <vt:lpstr>10_Mason Template 1b-1</vt:lpstr>
      <vt:lpstr>4_Mason Template 1b-1</vt:lpstr>
      <vt:lpstr>3_Office Theme</vt:lpstr>
      <vt:lpstr>Office Theme</vt:lpstr>
      <vt:lpstr>3_Slice</vt:lpstr>
      <vt:lpstr>Median</vt:lpstr>
      <vt:lpstr>1_Mason Template 1b-1</vt:lpstr>
      <vt:lpstr>Slice</vt:lpstr>
      <vt:lpstr>The ACA’s 6th Birthday:  Is a Party or a Funeral in its Near Future?</vt:lpstr>
      <vt:lpstr>Outline</vt:lpstr>
      <vt:lpstr>PowerPoint Presentation</vt:lpstr>
      <vt:lpstr>Cost of Family Coverage / FPL*, Median Family Income , 2014</vt:lpstr>
      <vt:lpstr>Goals of the ACA</vt:lpstr>
      <vt:lpstr>What is the ACA Really About?</vt:lpstr>
      <vt:lpstr>Incentive Alignment Is Multi-Dimensional</vt:lpstr>
      <vt:lpstr>Criteria for Judging ACA Performance</vt:lpstr>
      <vt:lpstr>PowerPoint Presentation</vt:lpstr>
      <vt:lpstr>Newly Enrolled by Source, US millions</vt:lpstr>
      <vt:lpstr>PowerPoint Presentation</vt:lpstr>
      <vt:lpstr>PowerPoint Presentation</vt:lpstr>
      <vt:lpstr>Some Less Fun Facts About ACA and Insurance Rules</vt:lpstr>
      <vt:lpstr>Growth in health spending, share of GDP of health spending</vt:lpstr>
      <vt:lpstr>PowerPoint Presentation</vt:lpstr>
      <vt:lpstr>PowerPoint Presentation</vt:lpstr>
      <vt:lpstr>PowerPoint Presentation</vt:lpstr>
      <vt:lpstr>PowerPoint Presentation</vt:lpstr>
      <vt:lpstr>Premium Increases Modest in 2015</vt:lpstr>
      <vt:lpstr>Premium Increases in Marketplace, 2015-16</vt:lpstr>
      <vt:lpstr>MANY Switched Plans to Save $</vt:lpstr>
      <vt:lpstr>PowerPoint Presentation</vt:lpstr>
      <vt:lpstr>PowerPoint Presentation</vt:lpstr>
      <vt:lpstr>Exhibit 4. Change in All-Cause 30-Day Hospital Readmission Rates</vt:lpstr>
      <vt:lpstr>Exhibit 7. Change in Rates for Hospital-Acquired Conditions, 2010–13</vt:lpstr>
      <vt:lpstr>Oregon Medicaid Expansion Experiment</vt:lpstr>
      <vt:lpstr>Oregon Results</vt:lpstr>
      <vt:lpstr>PowerPoint Presentation</vt:lpstr>
      <vt:lpstr>PowerPoint Presentation</vt:lpstr>
      <vt:lpstr>Massachusetts Is a “Natural Experiment”</vt:lpstr>
      <vt:lpstr>PowerPoint Presentation</vt:lpstr>
      <vt:lpstr>PowerPoint Presentation</vt:lpstr>
      <vt:lpstr>Mortality Reduction Confirms IOM and CEA projections, $ 130B-180B per year</vt:lpstr>
      <vt:lpstr>PowerPoint Presentation</vt:lpstr>
      <vt:lpstr>PowerPoint Presentation</vt:lpstr>
      <vt:lpstr>Breaking News: Important New Study on Income, Geography,  and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Election Impact on Health Policy</vt:lpstr>
      <vt:lpstr>ACA Amendments/Changes on Table</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ACA’s 6th Birthday:  Is a Party or a Funeral in its Future?</dc:title>
  <dc:creator>Len M Nichols</dc:creator>
  <cp:lastModifiedBy>Len M Nichols</cp:lastModifiedBy>
  <cp:revision>13</cp:revision>
  <dcterms:created xsi:type="dcterms:W3CDTF">2016-04-25T19:33:44Z</dcterms:created>
  <dcterms:modified xsi:type="dcterms:W3CDTF">2016-04-27T15:22:41Z</dcterms:modified>
</cp:coreProperties>
</file>