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0"/>
  </p:notesMasterIdLst>
  <p:sldIdLst>
    <p:sldId id="256" r:id="rId2"/>
    <p:sldId id="302" r:id="rId3"/>
    <p:sldId id="346" r:id="rId4"/>
    <p:sldId id="286" r:id="rId5"/>
    <p:sldId id="303" r:id="rId6"/>
    <p:sldId id="404" r:id="rId7"/>
    <p:sldId id="266" r:id="rId8"/>
    <p:sldId id="271" r:id="rId9"/>
    <p:sldId id="394" r:id="rId10"/>
    <p:sldId id="419" r:id="rId11"/>
    <p:sldId id="368" r:id="rId12"/>
    <p:sldId id="369" r:id="rId13"/>
    <p:sldId id="370" r:id="rId14"/>
    <p:sldId id="372" r:id="rId15"/>
    <p:sldId id="277" r:id="rId16"/>
    <p:sldId id="374" r:id="rId17"/>
    <p:sldId id="409" r:id="rId18"/>
    <p:sldId id="373" r:id="rId19"/>
    <p:sldId id="275" r:id="rId20"/>
    <p:sldId id="280" r:id="rId21"/>
    <p:sldId id="282" r:id="rId22"/>
    <p:sldId id="283" r:id="rId23"/>
    <p:sldId id="426" r:id="rId24"/>
    <p:sldId id="257" r:id="rId25"/>
    <p:sldId id="290" r:id="rId26"/>
    <p:sldId id="278" r:id="rId27"/>
    <p:sldId id="291" r:id="rId28"/>
    <p:sldId id="288" r:id="rId29"/>
    <p:sldId id="287" r:id="rId30"/>
    <p:sldId id="354" r:id="rId31"/>
    <p:sldId id="422" r:id="rId32"/>
    <p:sldId id="295" r:id="rId33"/>
    <p:sldId id="292" r:id="rId34"/>
    <p:sldId id="260" r:id="rId35"/>
    <p:sldId id="289" r:id="rId36"/>
    <p:sldId id="417" r:id="rId37"/>
    <p:sldId id="294" r:id="rId38"/>
    <p:sldId id="304" r:id="rId39"/>
    <p:sldId id="414" r:id="rId40"/>
    <p:sldId id="307" r:id="rId41"/>
    <p:sldId id="285" r:id="rId42"/>
    <p:sldId id="415" r:id="rId43"/>
    <p:sldId id="416" r:id="rId44"/>
    <p:sldId id="300" r:id="rId45"/>
    <p:sldId id="299" r:id="rId46"/>
    <p:sldId id="418" r:id="rId47"/>
    <p:sldId id="316" r:id="rId48"/>
    <p:sldId id="315" r:id="rId49"/>
    <p:sldId id="314" r:id="rId50"/>
    <p:sldId id="318" r:id="rId51"/>
    <p:sldId id="326" r:id="rId52"/>
    <p:sldId id="305" r:id="rId53"/>
    <p:sldId id="334" r:id="rId54"/>
    <p:sldId id="310" r:id="rId55"/>
    <p:sldId id="405" r:id="rId56"/>
    <p:sldId id="425" r:id="rId57"/>
    <p:sldId id="424" r:id="rId58"/>
    <p:sldId id="344" r:id="rId59"/>
    <p:sldId id="411" r:id="rId60"/>
    <p:sldId id="412" r:id="rId61"/>
    <p:sldId id="413" r:id="rId62"/>
    <p:sldId id="341" r:id="rId63"/>
    <p:sldId id="284" r:id="rId64"/>
    <p:sldId id="320" r:id="rId65"/>
    <p:sldId id="337" r:id="rId66"/>
    <p:sldId id="328" r:id="rId67"/>
    <p:sldId id="324" r:id="rId68"/>
    <p:sldId id="336" r:id="rId69"/>
    <p:sldId id="427" r:id="rId70"/>
    <p:sldId id="332" r:id="rId71"/>
    <p:sldId id="333" r:id="rId72"/>
    <p:sldId id="428" r:id="rId73"/>
    <p:sldId id="322" r:id="rId74"/>
    <p:sldId id="321" r:id="rId75"/>
    <p:sldId id="343" r:id="rId76"/>
    <p:sldId id="313" r:id="rId77"/>
    <p:sldId id="273" r:id="rId78"/>
    <p:sldId id="330" r:id="rId79"/>
    <p:sldId id="329" r:id="rId80"/>
    <p:sldId id="345" r:id="rId81"/>
    <p:sldId id="356" r:id="rId82"/>
    <p:sldId id="360" r:id="rId83"/>
    <p:sldId id="361" r:id="rId84"/>
    <p:sldId id="364" r:id="rId85"/>
    <p:sldId id="362" r:id="rId86"/>
    <p:sldId id="365" r:id="rId87"/>
    <p:sldId id="366" r:id="rId88"/>
    <p:sldId id="367" r:id="rId89"/>
    <p:sldId id="311" r:id="rId90"/>
    <p:sldId id="298" r:id="rId91"/>
    <p:sldId id="420" r:id="rId92"/>
    <p:sldId id="386" r:id="rId93"/>
    <p:sldId id="268" r:id="rId94"/>
    <p:sldId id="263" r:id="rId95"/>
    <p:sldId id="423" r:id="rId96"/>
    <p:sldId id="385" r:id="rId97"/>
    <p:sldId id="387" r:id="rId98"/>
    <p:sldId id="390" r:id="rId99"/>
    <p:sldId id="347" r:id="rId100"/>
    <p:sldId id="397" r:id="rId101"/>
    <p:sldId id="399" r:id="rId102"/>
    <p:sldId id="389" r:id="rId103"/>
    <p:sldId id="392" r:id="rId104"/>
    <p:sldId id="259" r:id="rId105"/>
    <p:sldId id="393" r:id="rId106"/>
    <p:sldId id="400" r:id="rId107"/>
    <p:sldId id="403" r:id="rId108"/>
    <p:sldId id="421"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5E"/>
    <a:srgbClr val="BE0260"/>
    <a:srgbClr val="018ACF"/>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0"/>
    <p:restoredTop sz="84820"/>
  </p:normalViewPr>
  <p:slideViewPr>
    <p:cSldViewPr>
      <p:cViewPr>
        <p:scale>
          <a:sx n="70" d="100"/>
          <a:sy n="70" d="100"/>
        </p:scale>
        <p:origin x="3312" y="104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152705" cy="152705"/>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9FE121-9457-A04F-A9AF-5EBB3F18A0D3}" type="datetimeFigureOut">
              <a:rPr lang="en-US" smtClean="0"/>
              <a:t>2/1/16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31702-AA29-A741-92C5-73BA37F2D7DE}" type="slidenum">
              <a:rPr lang="en-US" smtClean="0"/>
              <a:t>‹#›</a:t>
            </a:fld>
            <a:endParaRPr lang="en-US" dirty="0"/>
          </a:p>
        </p:txBody>
      </p:sp>
    </p:spTree>
    <p:extLst>
      <p:ext uri="{BB962C8B-B14F-4D97-AF65-F5344CB8AC3E}">
        <p14:creationId xmlns:p14="http://schemas.microsoft.com/office/powerpoint/2010/main" val="30808326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www.free-power-point-templates.co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a:t>
            </a:r>
            <a:r>
              <a:rPr lang="en-US" baseline="0" smtClean="0"/>
              <a:t>edited February 1, 2016 @ </a:t>
            </a:r>
            <a:r>
              <a:rPr lang="en-US" baseline="0" smtClean="0"/>
              <a:t>11:26 </a:t>
            </a:r>
            <a:r>
              <a:rPr lang="en-US" baseline="0" smtClean="0"/>
              <a:t>am</a:t>
            </a:r>
            <a:endParaRPr lang="en-US" baseline="0" dirty="0" smtClean="0"/>
          </a:p>
          <a:p>
            <a:r>
              <a:rPr lang="en-US" baseline="0" dirty="0" smtClean="0"/>
              <a:t>Length of lecture:  1 hr 25 min  (85 min)</a:t>
            </a:r>
          </a:p>
          <a:p>
            <a:endParaRPr lang="en-US" baseline="0" dirty="0" smtClean="0"/>
          </a:p>
          <a:p>
            <a:r>
              <a:rPr lang="en-US" baseline="0" dirty="0" smtClean="0"/>
              <a:t>PowerPoint template from </a:t>
            </a:r>
            <a:r>
              <a:rPr lang="en-US" sz="1200" u="sng" kern="1200" dirty="0" smtClean="0">
                <a:solidFill>
                  <a:schemeClr val="tx1"/>
                </a:solidFill>
                <a:effectLst/>
                <a:latin typeface="+mn-lt"/>
                <a:ea typeface="+mn-ea"/>
                <a:cs typeface="+mn-cs"/>
                <a:hlinkClick r:id="rId3"/>
              </a:rPr>
              <a:t>http://www.free-power-point-templates.com</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a:t>
            </a:fld>
            <a:endParaRPr lang="en-US" dirty="0"/>
          </a:p>
        </p:txBody>
      </p:sp>
    </p:spTree>
    <p:extLst>
      <p:ext uri="{BB962C8B-B14F-4D97-AF65-F5344CB8AC3E}">
        <p14:creationId xmlns:p14="http://schemas.microsoft.com/office/powerpoint/2010/main" val="127487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11</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61639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0.0000002 in = 0.2 millionths of an inch</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Taken from </a:t>
            </a:r>
            <a:r>
              <a:rPr lang="en-US" i="1" dirty="0" smtClean="0"/>
              <a:t>Chemical &amp; Engineering News</a:t>
            </a:r>
            <a:r>
              <a:rPr lang="en-US" dirty="0" smtClean="0"/>
              <a:t>,</a:t>
            </a:r>
            <a:r>
              <a:rPr lang="en-US" baseline="0" dirty="0" smtClean="0"/>
              <a:t> </a:t>
            </a:r>
            <a:r>
              <a:rPr lang="en-US" dirty="0" smtClean="0"/>
              <a:t>December 21, 2015,</a:t>
            </a:r>
            <a:r>
              <a:rPr lang="en-US" baseline="0" dirty="0" smtClean="0"/>
              <a:t> p. 21</a:t>
            </a:r>
            <a:endParaRPr lang="en-US" dirty="0" smtClean="0"/>
          </a:p>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103</a:t>
            </a:fld>
            <a:endParaRPr lang="en-US" dirty="0"/>
          </a:p>
        </p:txBody>
      </p:sp>
    </p:spTree>
    <p:extLst>
      <p:ext uri="{BB962C8B-B14F-4D97-AF65-F5344CB8AC3E}">
        <p14:creationId xmlns:p14="http://schemas.microsoft.com/office/powerpoint/2010/main" val="9866991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105</a:t>
            </a:fld>
            <a:endParaRPr lang="en-US" dirty="0"/>
          </a:p>
        </p:txBody>
      </p:sp>
    </p:spTree>
    <p:extLst>
      <p:ext uri="{BB962C8B-B14F-4D97-AF65-F5344CB8AC3E}">
        <p14:creationId xmlns:p14="http://schemas.microsoft.com/office/powerpoint/2010/main" val="453402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107</a:t>
            </a:fld>
            <a:endParaRPr lang="en-US" dirty="0"/>
          </a:p>
        </p:txBody>
      </p:sp>
    </p:spTree>
    <p:extLst>
      <p:ext uri="{BB962C8B-B14F-4D97-AF65-F5344CB8AC3E}">
        <p14:creationId xmlns:p14="http://schemas.microsoft.com/office/powerpoint/2010/main" val="4988834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108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100% OF TIME 85 MINUTES</a:t>
            </a:r>
          </a:p>
          <a:p>
            <a:pPr eaLnBrk="1" hangingPunct="1"/>
            <a:endParaRPr lang="en-US" dirty="0" smtClean="0"/>
          </a:p>
        </p:txBody>
      </p:sp>
    </p:spTree>
    <p:extLst>
      <p:ext uri="{BB962C8B-B14F-4D97-AF65-F5344CB8AC3E}">
        <p14:creationId xmlns:p14="http://schemas.microsoft.com/office/powerpoint/2010/main" val="476399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 cyanate and ammonium chloride </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12</a:t>
            </a:fld>
            <a:endParaRPr lang="en-US" dirty="0"/>
          </a:p>
        </p:txBody>
      </p:sp>
    </p:spTree>
    <p:extLst>
      <p:ext uri="{BB962C8B-B14F-4D97-AF65-F5344CB8AC3E}">
        <p14:creationId xmlns:p14="http://schemas.microsoft.com/office/powerpoint/2010/main" val="36980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13</a:t>
            </a:fld>
            <a:endParaRPr lang="en-US" dirty="0"/>
          </a:p>
        </p:txBody>
      </p:sp>
    </p:spTree>
    <p:extLst>
      <p:ext uri="{BB962C8B-B14F-4D97-AF65-F5344CB8AC3E}">
        <p14:creationId xmlns:p14="http://schemas.microsoft.com/office/powerpoint/2010/main" val="9179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14</a:t>
            </a:fld>
            <a:endParaRPr lang="en-US" dirty="0"/>
          </a:p>
        </p:txBody>
      </p:sp>
    </p:spTree>
    <p:extLst>
      <p:ext uri="{BB962C8B-B14F-4D97-AF65-F5344CB8AC3E}">
        <p14:creationId xmlns:p14="http://schemas.microsoft.com/office/powerpoint/2010/main" val="177089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15</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958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16</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04308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48752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7153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20</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7110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21</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Photo</a:t>
            </a:r>
            <a:r>
              <a:rPr lang="en-US" baseline="0" dirty="0" smtClean="0"/>
              <a:t> from https://en.wikipedia.org/wiki/Guano (edited with Photoshop Elements)</a:t>
            </a:r>
          </a:p>
        </p:txBody>
      </p:sp>
    </p:spTree>
    <p:extLst>
      <p:ext uri="{BB962C8B-B14F-4D97-AF65-F5344CB8AC3E}">
        <p14:creationId xmlns:p14="http://schemas.microsoft.com/office/powerpoint/2010/main" val="162431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2</a:t>
            </a:fld>
            <a:endParaRPr lang="en-US" dirty="0"/>
          </a:p>
        </p:txBody>
      </p:sp>
    </p:spTree>
    <p:extLst>
      <p:ext uri="{BB962C8B-B14F-4D97-AF65-F5344CB8AC3E}">
        <p14:creationId xmlns:p14="http://schemas.microsoft.com/office/powerpoint/2010/main" val="473640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22</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20% OF TIME</a:t>
            </a:r>
            <a:r>
              <a:rPr lang="en-US" baseline="0" dirty="0" smtClean="0"/>
              <a:t> </a:t>
            </a:r>
            <a:r>
              <a:rPr lang="en-US" dirty="0" smtClean="0"/>
              <a:t>17 MINUTES</a:t>
            </a:r>
          </a:p>
          <a:p>
            <a:pPr eaLnBrk="1" hangingPunct="1"/>
            <a:endParaRPr lang="en-US" dirty="0" smtClean="0"/>
          </a:p>
          <a:p>
            <a:pPr eaLnBrk="1" hangingPunct="1"/>
            <a:r>
              <a:rPr lang="en-US" dirty="0" smtClean="0"/>
              <a:t>Photo from https://www.flickr.com/photos/nbwm/2894983189   Edited with Photoshop Elements</a:t>
            </a:r>
          </a:p>
        </p:txBody>
      </p:sp>
    </p:spTree>
    <p:extLst>
      <p:ext uri="{BB962C8B-B14F-4D97-AF65-F5344CB8AC3E}">
        <p14:creationId xmlns:p14="http://schemas.microsoft.com/office/powerpoint/2010/main" val="1033344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23</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Ann and I visited Ballestas Islands off coast of Peru on January 16, 2013</a:t>
            </a:r>
            <a:endParaRPr lang="en-US" dirty="0" smtClean="0"/>
          </a:p>
          <a:p>
            <a:pPr eaLnBrk="1" hangingPunct="1"/>
            <a:endParaRPr lang="en-US" dirty="0" smtClean="0"/>
          </a:p>
        </p:txBody>
      </p:sp>
    </p:spTree>
    <p:extLst>
      <p:ext uri="{BB962C8B-B14F-4D97-AF65-F5344CB8AC3E}">
        <p14:creationId xmlns:p14="http://schemas.microsoft.com/office/powerpoint/2010/main" val="974246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24</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25</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26</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71815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http://chemguide.co.uk/physical/equilibria/haber.html</a:t>
            </a:r>
          </a:p>
          <a:p>
            <a:r>
              <a:rPr lang="en-US" baseline="0" dirty="0" smtClean="0"/>
              <a:t>Carl Bosch:  Nobel Prize in Chemistry 1931. Managing Director BASF. Chairman of the Board of Directors I.G. Farben in 1935.</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27</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Created in 2009</a:t>
            </a:r>
            <a:r>
              <a:rPr lang="en-US" baseline="0" dirty="0" smtClean="0"/>
              <a:t> by combining </a:t>
            </a:r>
            <a:r>
              <a:rPr lang="en-US" sz="1200" kern="1200" dirty="0" smtClean="0">
                <a:solidFill>
                  <a:schemeClr val="tx1"/>
                </a:solidFill>
                <a:latin typeface="+mn-lt"/>
                <a:ea typeface="+mn-ea"/>
                <a:cs typeface="+mn-cs"/>
              </a:rPr>
              <a:t>the University of Karlsruhe (</a:t>
            </a:r>
            <a:r>
              <a:rPr lang="en-US" sz="1200" i="1" kern="1200" dirty="0" smtClean="0">
                <a:solidFill>
                  <a:schemeClr val="tx1"/>
                </a:solidFill>
                <a:latin typeface="+mn-lt"/>
                <a:ea typeface="+mn-ea"/>
                <a:cs typeface="+mn-cs"/>
              </a:rPr>
              <a:t>Universität Karlsruhe</a:t>
            </a:r>
            <a:r>
              <a:rPr lang="en-US" sz="1200" i="0" kern="1200" dirty="0" smtClean="0">
                <a:solidFill>
                  <a:schemeClr val="tx1"/>
                </a:solidFill>
                <a:latin typeface="+mn-lt"/>
                <a:ea typeface="+mn-ea"/>
                <a:cs typeface="+mn-cs"/>
              </a:rPr>
              <a:t>)</a:t>
            </a:r>
          </a:p>
          <a:p>
            <a:pPr eaLnBrk="1" hangingPunct="1"/>
            <a:r>
              <a:rPr lang="en-US" sz="1200" i="0" kern="1200" dirty="0" smtClean="0">
                <a:solidFill>
                  <a:schemeClr val="tx1"/>
                </a:solidFill>
                <a:latin typeface="+mn-lt"/>
                <a:ea typeface="+mn-ea"/>
                <a:cs typeface="+mn-cs"/>
              </a:rPr>
              <a:t>with </a:t>
            </a:r>
            <a:r>
              <a:rPr lang="en-US" sz="1200" kern="1200" dirty="0" smtClean="0">
                <a:solidFill>
                  <a:schemeClr val="tx1"/>
                </a:solidFill>
                <a:latin typeface="+mn-lt"/>
                <a:ea typeface="+mn-ea"/>
                <a:cs typeface="+mn-cs"/>
              </a:rPr>
              <a:t>the Karlsruhe Research Center Forschungszentrum Karlsruhe (aka) </a:t>
            </a:r>
          </a:p>
          <a:p>
            <a:pPr eaLnBrk="1" hangingPunct="1"/>
            <a:r>
              <a:rPr lang="en-US" sz="1200" kern="1200" dirty="0" smtClean="0">
                <a:solidFill>
                  <a:schemeClr val="tx1"/>
                </a:solidFill>
                <a:latin typeface="+mn-lt"/>
                <a:ea typeface="+mn-ea"/>
                <a:cs typeface="+mn-cs"/>
              </a:rPr>
              <a:t>The National Nuclear Research Center (Kernforschungszentrum Karlsruhe</a:t>
            </a:r>
          </a:p>
          <a:p>
            <a:pPr eaLnBrk="1" hangingPunct="1"/>
            <a:endParaRPr lang="en-US" dirty="0" smtClean="0"/>
          </a:p>
        </p:txBody>
      </p:sp>
    </p:spTree>
    <p:extLst>
      <p:ext uri="{BB962C8B-B14F-4D97-AF65-F5344CB8AC3E}">
        <p14:creationId xmlns:p14="http://schemas.microsoft.com/office/powerpoint/2010/main" val="1411245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29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9714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30</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88273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31</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0446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3</a:t>
            </a:fld>
            <a:endParaRPr lang="en-US" dirty="0"/>
          </a:p>
        </p:txBody>
      </p:sp>
    </p:spTree>
    <p:extLst>
      <p:ext uri="{BB962C8B-B14F-4D97-AF65-F5344CB8AC3E}">
        <p14:creationId xmlns:p14="http://schemas.microsoft.com/office/powerpoint/2010/main" val="205961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1898-2015 (117 years) world population increased by a factor of 4.3</a:t>
            </a:r>
          </a:p>
        </p:txBody>
      </p:sp>
      <p:sp>
        <p:nvSpPr>
          <p:cNvPr id="4" name="Slide Number Placeholder 3"/>
          <p:cNvSpPr>
            <a:spLocks noGrp="1"/>
          </p:cNvSpPr>
          <p:nvPr>
            <p:ph type="sldNum" sz="quarter" idx="10"/>
          </p:nvPr>
        </p:nvSpPr>
        <p:spPr/>
        <p:txBody>
          <a:bodyPr/>
          <a:lstStyle/>
          <a:p>
            <a:fld id="{2F031702-AA29-A741-92C5-73BA37F2D7DE}" type="slidenum">
              <a:rPr lang="en-US" smtClean="0"/>
              <a:t>32</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33</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34</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62462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35</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78607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https://en.wikipedia.org/wiki/Chemical_weapons_in_World_War_I </a:t>
            </a:r>
          </a:p>
          <a:p>
            <a:r>
              <a:rPr lang="en-US" dirty="0" smtClean="0"/>
              <a:t>World War 2 deaths are estimated between</a:t>
            </a:r>
            <a:r>
              <a:rPr lang="en-US" baseline="0" dirty="0" smtClean="0"/>
              <a:t> 50-80 million</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36</a:t>
            </a:fld>
            <a:endParaRPr lang="en-US" dirty="0"/>
          </a:p>
        </p:txBody>
      </p:sp>
    </p:spTree>
    <p:extLst>
      <p:ext uri="{BB962C8B-B14F-4D97-AF65-F5344CB8AC3E}">
        <p14:creationId xmlns:p14="http://schemas.microsoft.com/office/powerpoint/2010/main" val="535450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Einstein was visiting in the U.S. in</a:t>
            </a:r>
            <a:r>
              <a:rPr lang="en-US" baseline="0" dirty="0" smtClean="0"/>
              <a:t> </a:t>
            </a:r>
            <a:r>
              <a:rPr lang="en-US" dirty="0" smtClean="0"/>
              <a:t>1933 when</a:t>
            </a:r>
            <a:r>
              <a:rPr lang="en-US" baseline="0" dirty="0" smtClean="0"/>
              <a:t> Nazis came to power.</a:t>
            </a:r>
          </a:p>
          <a:p>
            <a:pPr eaLnBrk="1" hangingPunct="1"/>
            <a:r>
              <a:rPr lang="en-US" baseline="0" dirty="0" smtClean="0"/>
              <a:t>He did not return to Germany becoming a U.S. citizen in 1940.</a:t>
            </a:r>
            <a:endParaRPr lang="en-US" dirty="0" smtClean="0"/>
          </a:p>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37</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031702-AA29-A741-92C5-73BA37F2D7DE}" type="slidenum">
              <a:rPr lang="en-US" smtClean="0"/>
              <a:t>38</a:t>
            </a:fld>
            <a:endParaRPr lang="en-US" dirty="0"/>
          </a:p>
        </p:txBody>
      </p:sp>
    </p:spTree>
    <p:extLst>
      <p:ext uri="{BB962C8B-B14F-4D97-AF65-F5344CB8AC3E}">
        <p14:creationId xmlns:p14="http://schemas.microsoft.com/office/powerpoint/2010/main" val="1539925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39</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64516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40</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r>
              <a:rPr lang="en-US" baseline="0" dirty="0" smtClean="0"/>
              <a:t>Each liter only holds </a:t>
            </a:r>
            <a:r>
              <a:rPr lang="en-US" dirty="0" smtClean="0"/>
              <a:t>13 billionths of a gram.</a:t>
            </a:r>
          </a:p>
          <a:p>
            <a:r>
              <a:rPr lang="en-US" dirty="0" smtClean="0"/>
              <a:t>You would have to process 25 million gallons of seawater to get 1 Troy oz. of gold.</a:t>
            </a:r>
          </a:p>
          <a:p>
            <a:pPr eaLnBrk="1" hangingPunct="1"/>
            <a:r>
              <a:rPr lang="en-US" dirty="0" smtClean="0"/>
              <a:t>Price of gold $1,122 per Troy</a:t>
            </a:r>
            <a:r>
              <a:rPr lang="en-US" baseline="0" dirty="0" smtClean="0"/>
              <a:t> oz. or </a:t>
            </a:r>
            <a:r>
              <a:rPr lang="en-US" dirty="0" smtClean="0"/>
              <a:t>$36.07 per gram (January 28, 2016)</a:t>
            </a:r>
          </a:p>
          <a:p>
            <a:pPr eaLnBrk="1" hangingPunct="1"/>
            <a:r>
              <a:rPr lang="en-US" dirty="0" smtClean="0"/>
              <a:t>1 Troy oz. = 31.1035 g</a:t>
            </a:r>
          </a:p>
        </p:txBody>
      </p:sp>
    </p:spTree>
    <p:extLst>
      <p:ext uri="{BB962C8B-B14F-4D97-AF65-F5344CB8AC3E}">
        <p14:creationId xmlns:p14="http://schemas.microsoft.com/office/powerpoint/2010/main" val="153258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41</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smtClean="0"/>
              <a:t>Ciara with 15 carat diamond ring.  Real name: </a:t>
            </a:r>
            <a:r>
              <a:rPr lang="en-US" sz="1200" b="0" i="0" kern="1200" dirty="0" smtClean="0">
                <a:solidFill>
                  <a:schemeClr val="tx1"/>
                </a:solidFill>
                <a:effectLst/>
                <a:latin typeface="+mn-lt"/>
                <a:ea typeface="+mn-ea"/>
                <a:cs typeface="+mn-cs"/>
              </a:rPr>
              <a:t>Ciara Princess Harris</a:t>
            </a:r>
            <a:endParaRPr lang="en-US" dirty="0" smtClean="0"/>
          </a:p>
        </p:txBody>
      </p:sp>
    </p:spTree>
    <p:extLst>
      <p:ext uri="{BB962C8B-B14F-4D97-AF65-F5344CB8AC3E}">
        <p14:creationId xmlns:p14="http://schemas.microsoft.com/office/powerpoint/2010/main" val="470457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4</a:t>
            </a:fld>
            <a:endParaRPr lang="en-US" dirty="0"/>
          </a:p>
        </p:txBody>
      </p:sp>
    </p:spTree>
    <p:extLst>
      <p:ext uri="{BB962C8B-B14F-4D97-AF65-F5344CB8AC3E}">
        <p14:creationId xmlns:p14="http://schemas.microsoft.com/office/powerpoint/2010/main" val="1704005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42</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81154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43</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40% OF TIME</a:t>
            </a:r>
            <a:r>
              <a:rPr lang="en-US" baseline="0" dirty="0" smtClean="0"/>
              <a:t> </a:t>
            </a:r>
            <a:r>
              <a:rPr lang="en-US" dirty="0" smtClean="0"/>
              <a:t>34 MINUTES</a:t>
            </a:r>
          </a:p>
          <a:p>
            <a:pPr eaLnBrk="1" hangingPunct="1"/>
            <a:endParaRPr lang="en-US" dirty="0" smtClean="0"/>
          </a:p>
        </p:txBody>
      </p:sp>
    </p:spTree>
    <p:extLst>
      <p:ext uri="{BB962C8B-B14F-4D97-AF65-F5344CB8AC3E}">
        <p14:creationId xmlns:p14="http://schemas.microsoft.com/office/powerpoint/2010/main" val="502432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Diamonds are found in volcanic pipes</a:t>
            </a:r>
            <a:r>
              <a:rPr lang="en-US" baseline="0" dirty="0" smtClean="0"/>
              <a:t> in Kimberlite or Lamproite</a:t>
            </a:r>
            <a:endParaRPr lang="en-US" dirty="0" smtClean="0"/>
          </a:p>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44</a:t>
            </a:fld>
            <a:endParaRPr lang="en-US" dirty="0"/>
          </a:p>
        </p:txBody>
      </p:sp>
    </p:spTree>
    <p:extLst>
      <p:ext uri="{BB962C8B-B14F-4D97-AF65-F5344CB8AC3E}">
        <p14:creationId xmlns:p14="http://schemas.microsoft.com/office/powerpoint/2010/main" val="224297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45</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273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46</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22065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47</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338858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48</a:t>
            </a:fld>
            <a:endParaRPr lang="en-US" dirty="0"/>
          </a:p>
        </p:txBody>
      </p:sp>
    </p:spTree>
    <p:extLst>
      <p:ext uri="{BB962C8B-B14F-4D97-AF65-F5344CB8AC3E}">
        <p14:creationId xmlns:p14="http://schemas.microsoft.com/office/powerpoint/2010/main" val="6270807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49</a:t>
            </a:fld>
            <a:endParaRPr lang="en-US" dirty="0"/>
          </a:p>
        </p:txBody>
      </p:sp>
    </p:spTree>
    <p:extLst>
      <p:ext uri="{BB962C8B-B14F-4D97-AF65-F5344CB8AC3E}">
        <p14:creationId xmlns:p14="http://schemas.microsoft.com/office/powerpoint/2010/main" val="612612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50</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679225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51</a:t>
            </a:fld>
            <a:endParaRPr lang="en-US" dirty="0"/>
          </a:p>
        </p:txBody>
      </p:sp>
    </p:spTree>
    <p:extLst>
      <p:ext uri="{BB962C8B-B14F-4D97-AF65-F5344CB8AC3E}">
        <p14:creationId xmlns:p14="http://schemas.microsoft.com/office/powerpoint/2010/main" val="13541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a:t>
            </a:fld>
            <a:endParaRPr lang="en-US" dirty="0"/>
          </a:p>
        </p:txBody>
      </p:sp>
    </p:spTree>
    <p:extLst>
      <p:ext uri="{BB962C8B-B14F-4D97-AF65-F5344CB8AC3E}">
        <p14:creationId xmlns:p14="http://schemas.microsoft.com/office/powerpoint/2010/main" val="347398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52</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76139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53</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6894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54</a:t>
            </a:fld>
            <a:endParaRPr lang="en-US" dirty="0"/>
          </a:p>
        </p:txBody>
      </p:sp>
    </p:spTree>
    <p:extLst>
      <p:ext uri="{BB962C8B-B14F-4D97-AF65-F5344CB8AC3E}">
        <p14:creationId xmlns:p14="http://schemas.microsoft.com/office/powerpoint/2010/main" val="1361202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55</a:t>
            </a:fld>
            <a:endParaRPr lang="en-US" dirty="0"/>
          </a:p>
        </p:txBody>
      </p:sp>
    </p:spTree>
    <p:extLst>
      <p:ext uri="{BB962C8B-B14F-4D97-AF65-F5344CB8AC3E}">
        <p14:creationId xmlns:p14="http://schemas.microsoft.com/office/powerpoint/2010/main" val="3026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BP Hydrogen is -259.34 C or 20.20 K</a:t>
            </a:r>
          </a:p>
          <a:p>
            <a:r>
              <a:rPr lang="en-US" dirty="0" smtClean="0"/>
              <a:t>Ammonia could be used directly as a fuel in internal combustion engines</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56</a:t>
            </a:fld>
            <a:endParaRPr lang="en-US" dirty="0"/>
          </a:p>
        </p:txBody>
      </p:sp>
    </p:spTree>
    <p:extLst>
      <p:ext uri="{BB962C8B-B14F-4D97-AF65-F5344CB8AC3E}">
        <p14:creationId xmlns:p14="http://schemas.microsoft.com/office/powerpoint/2010/main" val="1982245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57</a:t>
            </a:fld>
            <a:endParaRPr lang="en-US" dirty="0"/>
          </a:p>
        </p:txBody>
      </p:sp>
    </p:spTree>
    <p:extLst>
      <p:ext uri="{BB962C8B-B14F-4D97-AF65-F5344CB8AC3E}">
        <p14:creationId xmlns:p14="http://schemas.microsoft.com/office/powerpoint/2010/main" val="1198120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58</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smtClean="0"/>
              <a:t>Elephant, billiard ball, nitrocellulose film</a:t>
            </a:r>
          </a:p>
          <a:p>
            <a:pPr eaLnBrk="1" hangingPunct="1"/>
            <a:r>
              <a:rPr lang="en-US" dirty="0" smtClean="0"/>
              <a:t>Celluloid collar</a:t>
            </a:r>
          </a:p>
        </p:txBody>
      </p:sp>
    </p:spTree>
    <p:extLst>
      <p:ext uri="{BB962C8B-B14F-4D97-AF65-F5344CB8AC3E}">
        <p14:creationId xmlns:p14="http://schemas.microsoft.com/office/powerpoint/2010/main" val="1095420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59</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646454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60</a:t>
            </a:fld>
            <a:endParaRPr lang="en-US" dirty="0"/>
          </a:p>
        </p:txBody>
      </p:sp>
    </p:spTree>
    <p:extLst>
      <p:ext uri="{BB962C8B-B14F-4D97-AF65-F5344CB8AC3E}">
        <p14:creationId xmlns:p14="http://schemas.microsoft.com/office/powerpoint/2010/main" val="8505808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61</a:t>
            </a:fld>
            <a:endParaRPr lang="en-US" dirty="0"/>
          </a:p>
        </p:txBody>
      </p:sp>
    </p:spTree>
    <p:extLst>
      <p:ext uri="{BB962C8B-B14F-4D97-AF65-F5344CB8AC3E}">
        <p14:creationId xmlns:p14="http://schemas.microsoft.com/office/powerpoint/2010/main" val="180246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in joules, m in kg and the speed of light as </a:t>
            </a:r>
            <a:r>
              <a:rPr lang="is-IS" sz="1200" kern="1200" dirty="0" smtClean="0">
                <a:solidFill>
                  <a:schemeClr val="tx1"/>
                </a:solidFill>
                <a:latin typeface="+mn-lt"/>
                <a:ea typeface="+mn-ea"/>
                <a:cs typeface="+mn-cs"/>
              </a:rPr>
              <a:t>299,792,458 meters/second </a:t>
            </a:r>
          </a:p>
          <a:p>
            <a:r>
              <a:rPr lang="is-IS" sz="1200" kern="1200" dirty="0" smtClean="0">
                <a:solidFill>
                  <a:schemeClr val="tx1"/>
                </a:solidFill>
                <a:latin typeface="+mn-lt"/>
                <a:ea typeface="+mn-ea"/>
                <a:cs typeface="+mn-cs"/>
              </a:rPr>
              <a:t>(86,282.397 miles/second)</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6</a:t>
            </a:fld>
            <a:endParaRPr lang="en-US" dirty="0"/>
          </a:p>
        </p:txBody>
      </p:sp>
    </p:spTree>
    <p:extLst>
      <p:ext uri="{BB962C8B-B14F-4D97-AF65-F5344CB8AC3E}">
        <p14:creationId xmlns:p14="http://schemas.microsoft.com/office/powerpoint/2010/main" val="1051012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62</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smtClean="0"/>
              <a:t>1962</a:t>
            </a:r>
            <a:r>
              <a:rPr lang="en-US" baseline="0" dirty="0" smtClean="0"/>
              <a:t> Nobel Prize in Physiology or Medicine,</a:t>
            </a:r>
          </a:p>
          <a:p>
            <a:pPr eaLnBrk="1" hangingPunct="1"/>
            <a:r>
              <a:rPr lang="en-US" baseline="0" dirty="0" smtClean="0"/>
              <a:t>also with Maurice Hugh Frederick Wilkins</a:t>
            </a:r>
          </a:p>
          <a:p>
            <a:pPr eaLnBrk="1" hangingPunct="1"/>
            <a:endParaRPr lang="en-US" baseline="0" dirty="0" smtClean="0"/>
          </a:p>
          <a:p>
            <a:pPr eaLnBrk="1" hangingPunct="1"/>
            <a:r>
              <a:rPr lang="en-US" baseline="0" dirty="0" smtClean="0"/>
              <a:t>James Watson 1928-</a:t>
            </a:r>
          </a:p>
          <a:p>
            <a:pPr eaLnBrk="1" hangingPunct="1"/>
            <a:r>
              <a:rPr lang="en-US" baseline="0" dirty="0" smtClean="0"/>
              <a:t>Francis Crick 1916-2004</a:t>
            </a:r>
          </a:p>
          <a:p>
            <a:pPr eaLnBrk="1" hangingPunct="1"/>
            <a:r>
              <a:rPr lang="en-US" baseline="0" dirty="0" smtClean="0"/>
              <a:t>Maurice Hugh Frederick Wilkins 1916-2004</a:t>
            </a:r>
            <a:endParaRPr lang="en-US" dirty="0" smtClean="0"/>
          </a:p>
        </p:txBody>
      </p:sp>
    </p:spTree>
    <p:extLst>
      <p:ext uri="{BB962C8B-B14F-4D97-AF65-F5344CB8AC3E}">
        <p14:creationId xmlns:p14="http://schemas.microsoft.com/office/powerpoint/2010/main" val="992338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63</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r>
              <a:rPr lang="en-US" dirty="0" smtClean="0"/>
              <a:t>Rosalind Franklin: 1920-1958 (ovarian cancer)</a:t>
            </a:r>
          </a:p>
        </p:txBody>
      </p:sp>
    </p:spTree>
    <p:extLst>
      <p:ext uri="{BB962C8B-B14F-4D97-AF65-F5344CB8AC3E}">
        <p14:creationId xmlns:p14="http://schemas.microsoft.com/office/powerpoint/2010/main" val="45643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64</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60% OF TIME 51 MINUTES</a:t>
            </a:r>
          </a:p>
          <a:p>
            <a:pPr eaLnBrk="1" hangingPunct="1"/>
            <a:endParaRPr lang="en-US" dirty="0" smtClean="0"/>
          </a:p>
        </p:txBody>
      </p:sp>
    </p:spTree>
    <p:extLst>
      <p:ext uri="{BB962C8B-B14F-4D97-AF65-F5344CB8AC3E}">
        <p14:creationId xmlns:p14="http://schemas.microsoft.com/office/powerpoint/2010/main" val="768237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Researchers at Harvard stored 700</a:t>
            </a:r>
            <a:r>
              <a:rPr lang="en-US" baseline="0" dirty="0" smtClean="0"/>
              <a:t> TB of digital data in1 g DNA.  </a:t>
            </a:r>
          </a:p>
          <a:p>
            <a:r>
              <a:rPr lang="en-US" baseline="0" dirty="0" smtClean="0"/>
              <a:t>DNA is decoded though normal sequencing processes to retrieve digital data</a:t>
            </a:r>
          </a:p>
          <a:p>
            <a:r>
              <a:rPr lang="en-US" dirty="0" smtClean="0"/>
              <a:t>In RNA uracil replaces thymine and ribose replaces </a:t>
            </a:r>
            <a:r>
              <a:rPr lang="en-US" dirty="0" err="1" smtClean="0"/>
              <a:t>deoxribose</a:t>
            </a:r>
            <a:r>
              <a:rPr lang="en-US" dirty="0" smtClean="0"/>
              <a:t>.  </a:t>
            </a:r>
          </a:p>
          <a:p>
            <a:r>
              <a:rPr lang="en-US" dirty="0" smtClean="0"/>
              <a:t>RNA is a single strand helix</a:t>
            </a:r>
          </a:p>
          <a:p>
            <a:r>
              <a:rPr lang="en-US" dirty="0" smtClean="0"/>
              <a:t>Some viruses use RNA in their genetic material</a:t>
            </a:r>
          </a:p>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65</a:t>
            </a:fld>
            <a:endParaRPr lang="en-US" dirty="0"/>
          </a:p>
        </p:txBody>
      </p:sp>
    </p:spTree>
    <p:extLst>
      <p:ext uri="{BB962C8B-B14F-4D97-AF65-F5344CB8AC3E}">
        <p14:creationId xmlns:p14="http://schemas.microsoft.com/office/powerpoint/2010/main" val="4459833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66</a:t>
            </a:fld>
            <a:endParaRPr lang="en-US" dirty="0"/>
          </a:p>
        </p:txBody>
      </p:sp>
    </p:spTree>
    <p:extLst>
      <p:ext uri="{BB962C8B-B14F-4D97-AF65-F5344CB8AC3E}">
        <p14:creationId xmlns:p14="http://schemas.microsoft.com/office/powerpoint/2010/main" val="524915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67</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Sucrose</a:t>
            </a:r>
            <a:r>
              <a:rPr lang="en-US" baseline="0" dirty="0" smtClean="0"/>
              <a:t> is a disaccharide of glucose and fructose</a:t>
            </a:r>
            <a:endParaRPr lang="en-US" dirty="0" smtClean="0"/>
          </a:p>
        </p:txBody>
      </p:sp>
    </p:spTree>
    <p:extLst>
      <p:ext uri="{BB962C8B-B14F-4D97-AF65-F5344CB8AC3E}">
        <p14:creationId xmlns:p14="http://schemas.microsoft.com/office/powerpoint/2010/main" val="31488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68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6865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69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346392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70</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83182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71</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53909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7</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element numbers correspond to the number of protons they have</a:t>
            </a:r>
          </a:p>
          <a:p>
            <a:pPr eaLnBrk="1" hangingPunct="1"/>
            <a:endParaRPr lang="en-US" dirty="0" smtClean="0"/>
          </a:p>
        </p:txBody>
      </p:sp>
    </p:spTree>
    <p:extLst>
      <p:ext uri="{BB962C8B-B14F-4D97-AF65-F5344CB8AC3E}">
        <p14:creationId xmlns:p14="http://schemas.microsoft.com/office/powerpoint/2010/main" val="714337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*Nobel Prize </a:t>
            </a:r>
            <a:r>
              <a:rPr lang="en-US" baseline="0" dirty="0" smtClean="0"/>
              <a:t>in Chemistry in 1946</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72</a:t>
            </a:fld>
            <a:endParaRPr lang="en-US" dirty="0"/>
          </a:p>
        </p:txBody>
      </p:sp>
    </p:spTree>
    <p:extLst>
      <p:ext uri="{BB962C8B-B14F-4D97-AF65-F5344CB8AC3E}">
        <p14:creationId xmlns:p14="http://schemas.microsoft.com/office/powerpoint/2010/main" val="1237207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73</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259577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74</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327526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0.0000117 is 11.7 millionths of an ounce</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75</a:t>
            </a:fld>
            <a:endParaRPr lang="en-US" dirty="0"/>
          </a:p>
        </p:txBody>
      </p:sp>
    </p:spTree>
    <p:extLst>
      <p:ext uri="{BB962C8B-B14F-4D97-AF65-F5344CB8AC3E}">
        <p14:creationId xmlns:p14="http://schemas.microsoft.com/office/powerpoint/2010/main" val="8675236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76</a:t>
            </a:fld>
            <a:endParaRPr lang="en-US" dirty="0"/>
          </a:p>
        </p:txBody>
      </p:sp>
    </p:spTree>
    <p:extLst>
      <p:ext uri="{BB962C8B-B14F-4D97-AF65-F5344CB8AC3E}">
        <p14:creationId xmlns:p14="http://schemas.microsoft.com/office/powerpoint/2010/main" val="691091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Donald</a:t>
            </a:r>
            <a:r>
              <a:rPr lang="en-US" baseline="0" dirty="0" smtClean="0"/>
              <a:t> Cram on the Tonight Show on October 15, 1987 was Donald O. Cram, who had a carpet cleaning business and had been a chemistry student at USC and knew of Donald J. Cram.  Donald O. Cram was contacted by the Royal Swedish Academy of Sciences in Stockholm and told he had won the Nobel Prize in Chemistry.</a:t>
            </a:r>
          </a:p>
          <a:p>
            <a:endParaRPr lang="en-US" baseline="0" dirty="0" smtClean="0"/>
          </a:p>
          <a:p>
            <a:r>
              <a:rPr lang="en-US" baseline="0" dirty="0" smtClean="0"/>
              <a:t>15-crown-5</a:t>
            </a:r>
          </a:p>
          <a:p>
            <a:endParaRPr lang="en-US" baseline="0" dirty="0" smtClean="0"/>
          </a:p>
          <a:p>
            <a:r>
              <a:rPr lang="en-US" baseline="0" dirty="0" smtClean="0"/>
              <a:t>Nobel prize for work on the synthesis of macrocyclic polyethers, aka crown ethers.</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77</a:t>
            </a:fld>
            <a:endParaRPr lang="en-US" dirty="0"/>
          </a:p>
        </p:txBody>
      </p:sp>
    </p:spTree>
    <p:extLst>
      <p:ext uri="{BB962C8B-B14F-4D97-AF65-F5344CB8AC3E}">
        <p14:creationId xmlns:p14="http://schemas.microsoft.com/office/powerpoint/2010/main" val="4136726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78</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65466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79</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6096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80</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5232718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Napalm</a:t>
            </a:r>
            <a:r>
              <a:rPr lang="en-US" baseline="0" dirty="0" smtClean="0"/>
              <a:t> is a mixture of gasoline and Al salts of naphthenic acid and palmitic acid</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81</a:t>
            </a:fld>
            <a:endParaRPr lang="en-US" dirty="0"/>
          </a:p>
        </p:txBody>
      </p:sp>
    </p:spTree>
    <p:extLst>
      <p:ext uri="{BB962C8B-B14F-4D97-AF65-F5344CB8AC3E}">
        <p14:creationId xmlns:p14="http://schemas.microsoft.com/office/powerpoint/2010/main" val="1583362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The element numbers correspond to the number of protons they have</a:t>
            </a:r>
          </a:p>
        </p:txBody>
      </p:sp>
    </p:spTree>
    <p:extLst>
      <p:ext uri="{BB962C8B-B14F-4D97-AF65-F5344CB8AC3E}">
        <p14:creationId xmlns:p14="http://schemas.microsoft.com/office/powerpoint/2010/main" val="20933073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82</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95967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Woodward completed BS in 3 years</a:t>
            </a:r>
            <a:r>
              <a:rPr lang="en-US" baseline="0" dirty="0" smtClean="0"/>
              <a:t>  He started inn 1933, not admitted in 1934,  graduated in 1936.</a:t>
            </a:r>
          </a:p>
          <a:p>
            <a:r>
              <a:rPr lang="en-US" baseline="0" dirty="0" smtClean="0"/>
              <a:t>Roald Hoffman (Cornell) and Kenichi Fukui received 1981 Nobel Prize in chemistry for Woodward-Hoffman rules </a:t>
            </a:r>
          </a:p>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83</a:t>
            </a:fld>
            <a:endParaRPr lang="en-US" dirty="0"/>
          </a:p>
        </p:txBody>
      </p:sp>
    </p:spTree>
    <p:extLst>
      <p:ext uri="{BB962C8B-B14F-4D97-AF65-F5344CB8AC3E}">
        <p14:creationId xmlns:p14="http://schemas.microsoft.com/office/powerpoint/2010/main" val="17296722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84</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Awarded Ph.D. for synthesis of Estrone</a:t>
            </a:r>
          </a:p>
          <a:p>
            <a:pPr eaLnBrk="1" hangingPunct="1"/>
            <a:r>
              <a:rPr lang="en-US" dirty="0" smtClean="0"/>
              <a:t>Estrone is an estrogen, a female sex hormone</a:t>
            </a:r>
          </a:p>
          <a:p>
            <a:pPr eaLnBrk="1" hangingPunct="1"/>
            <a:r>
              <a:rPr lang="en-US" dirty="0" smtClean="0"/>
              <a:t>Estrone is carcinogenic </a:t>
            </a:r>
          </a:p>
        </p:txBody>
      </p:sp>
    </p:spTree>
    <p:extLst>
      <p:ext uri="{BB962C8B-B14F-4D97-AF65-F5344CB8AC3E}">
        <p14:creationId xmlns:p14="http://schemas.microsoft.com/office/powerpoint/2010/main" val="1089454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85</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Quinine an antimalarial from cinchona</a:t>
            </a:r>
            <a:r>
              <a:rPr lang="en-US" baseline="0" dirty="0" smtClean="0"/>
              <a:t> tree</a:t>
            </a:r>
            <a:endParaRPr lang="en-US" dirty="0" smtClean="0"/>
          </a:p>
        </p:txBody>
      </p:sp>
    </p:spTree>
    <p:extLst>
      <p:ext uri="{BB962C8B-B14F-4D97-AF65-F5344CB8AC3E}">
        <p14:creationId xmlns:p14="http://schemas.microsoft.com/office/powerpoint/2010/main" val="16973005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86</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80% OF TIME 68</a:t>
            </a:r>
            <a:r>
              <a:rPr lang="en-US" baseline="0" dirty="0" smtClean="0"/>
              <a:t> </a:t>
            </a:r>
            <a:r>
              <a:rPr lang="en-US" dirty="0" smtClean="0"/>
              <a:t>MINUTES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eaLnBrk="1" hangingPunct="1"/>
            <a:r>
              <a:rPr lang="en-US" dirty="0" smtClean="0"/>
              <a:t>Cortisone produced in adrenal cortex</a:t>
            </a:r>
          </a:p>
          <a:p>
            <a:pPr eaLnBrk="1" hangingPunct="1"/>
            <a:r>
              <a:rPr lang="en-US" dirty="0" smtClean="0"/>
              <a:t>An</a:t>
            </a:r>
            <a:r>
              <a:rPr lang="en-US" baseline="0" dirty="0" smtClean="0"/>
              <a:t> anti-inflammatory anti-allergic drug</a:t>
            </a:r>
          </a:p>
          <a:p>
            <a:pPr eaLnBrk="1" hangingPunct="1"/>
            <a:r>
              <a:rPr lang="en-US" baseline="0" dirty="0" smtClean="0"/>
              <a:t>Strychnine (toxic alkaloid) from Strychnos nux-vomica tree</a:t>
            </a:r>
            <a:endParaRPr lang="en-US" dirty="0" smtClean="0"/>
          </a:p>
        </p:txBody>
      </p:sp>
    </p:spTree>
    <p:extLst>
      <p:ext uri="{BB962C8B-B14F-4D97-AF65-F5344CB8AC3E}">
        <p14:creationId xmlns:p14="http://schemas.microsoft.com/office/powerpoint/2010/main" val="5598666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87</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Lysergic</a:t>
            </a:r>
            <a:r>
              <a:rPr lang="en-US" baseline="0" dirty="0" smtClean="0"/>
              <a:t> acid (LSD is diethylamide) a psychedelic drug</a:t>
            </a:r>
            <a:endParaRPr lang="en-US" dirty="0" smtClean="0"/>
          </a:p>
          <a:p>
            <a:pPr eaLnBrk="1" hangingPunct="1"/>
            <a:r>
              <a:rPr lang="en-US" dirty="0" smtClean="0"/>
              <a:t>Reserpine</a:t>
            </a:r>
            <a:r>
              <a:rPr lang="en-US" baseline="0" dirty="0" smtClean="0"/>
              <a:t> is n a</a:t>
            </a:r>
            <a:r>
              <a:rPr lang="en-US" dirty="0" smtClean="0"/>
              <a:t>ntipsychotic and antihypertensive drug; an indole alkaloid</a:t>
            </a:r>
          </a:p>
        </p:txBody>
      </p:sp>
    </p:spTree>
    <p:extLst>
      <p:ext uri="{BB962C8B-B14F-4D97-AF65-F5344CB8AC3E}">
        <p14:creationId xmlns:p14="http://schemas.microsoft.com/office/powerpoint/2010/main" val="894077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88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There are 6</a:t>
            </a:r>
            <a:r>
              <a:rPr lang="en-US" baseline="0" dirty="0" smtClean="0"/>
              <a:t> chlorophylls:  a, b, c1, c2, d and f</a:t>
            </a:r>
          </a:p>
          <a:p>
            <a:pPr eaLnBrk="1" hangingPunct="1"/>
            <a:r>
              <a:rPr lang="en-US" baseline="0" dirty="0" smtClean="0"/>
              <a:t>Found in chloroplasts in plants; critical in photosynthesis </a:t>
            </a:r>
          </a:p>
          <a:p>
            <a:pPr eaLnBrk="1" hangingPunct="1"/>
            <a:r>
              <a:rPr lang="en-US" baseline="0" dirty="0" smtClean="0"/>
              <a:t>Cephalosporin is a beta-lactam antibiotic</a:t>
            </a:r>
          </a:p>
          <a:p>
            <a:pPr eaLnBrk="1" hangingPunct="1"/>
            <a:endParaRPr lang="en-US" dirty="0" smtClean="0"/>
          </a:p>
        </p:txBody>
      </p:sp>
    </p:spTree>
    <p:extLst>
      <p:ext uri="{BB962C8B-B14F-4D97-AF65-F5344CB8AC3E}">
        <p14:creationId xmlns:p14="http://schemas.microsoft.com/office/powerpoint/2010/main" val="7887368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89</a:t>
            </a:fld>
            <a:endParaRPr lang="en-US" dirty="0"/>
          </a:p>
        </p:txBody>
      </p:sp>
    </p:spTree>
    <p:extLst>
      <p:ext uri="{BB962C8B-B14F-4D97-AF65-F5344CB8AC3E}">
        <p14:creationId xmlns:p14="http://schemas.microsoft.com/office/powerpoint/2010/main" val="13193083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90</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60892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91</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4734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these values just before the</a:t>
            </a:r>
            <a:r>
              <a:rPr lang="en-US" baseline="0" dirty="0" smtClean="0"/>
              <a:t> presentation</a:t>
            </a:r>
          </a:p>
          <a:p>
            <a:r>
              <a:rPr lang="en-US" baseline="0" dirty="0" smtClean="0"/>
              <a:t>Click on right-most URL in slide.</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10</a:t>
            </a:fld>
            <a:endParaRPr lang="en-US" dirty="0"/>
          </a:p>
        </p:txBody>
      </p:sp>
    </p:spTree>
    <p:extLst>
      <p:ext uri="{BB962C8B-B14F-4D97-AF65-F5344CB8AC3E}">
        <p14:creationId xmlns:p14="http://schemas.microsoft.com/office/powerpoint/2010/main" val="15846916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31E7CC2C-6506-49D5-9BDA-86B5A1F58BE6}" type="slidenum">
              <a:rPr lang="en-US" smtClean="0"/>
              <a:pPr/>
              <a:t>92</a:t>
            </a:fld>
            <a:endParaRPr lang="en-US" dirty="0"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98382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93</a:t>
            </a:fld>
            <a:endParaRPr lang="en-US" dirty="0"/>
          </a:p>
        </p:txBody>
      </p:sp>
    </p:spTree>
    <p:extLst>
      <p:ext uri="{BB962C8B-B14F-4D97-AF65-F5344CB8AC3E}">
        <p14:creationId xmlns:p14="http://schemas.microsoft.com/office/powerpoint/2010/main" val="8033357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94</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smtClean="0"/>
              <a:t>A nanoparticle is 1</a:t>
            </a:r>
            <a:r>
              <a:rPr lang="en-US" baseline="0" dirty="0" smtClean="0"/>
              <a:t> to 100 nanometers in size</a:t>
            </a:r>
            <a:endParaRPr lang="en-US" dirty="0" smtClean="0"/>
          </a:p>
          <a:p>
            <a:pPr eaLnBrk="1" hangingPunct="1"/>
            <a:r>
              <a:rPr lang="en-US" dirty="0" smtClean="0"/>
              <a:t> 25 nm = 1 millionth of an inch</a:t>
            </a:r>
          </a:p>
          <a:p>
            <a:pPr eaLnBrk="1" hangingPunct="1"/>
            <a:r>
              <a:rPr lang="en-US" dirty="0" smtClean="0"/>
              <a:t>100 nm = 4 millionths of an inch</a:t>
            </a:r>
          </a:p>
          <a:p>
            <a:pPr eaLnBrk="1" hangingPunct="1"/>
            <a:endParaRPr lang="en-US" dirty="0" smtClean="0"/>
          </a:p>
        </p:txBody>
      </p:sp>
    </p:spTree>
    <p:extLst>
      <p:ext uri="{BB962C8B-B14F-4D97-AF65-F5344CB8AC3E}">
        <p14:creationId xmlns:p14="http://schemas.microsoft.com/office/powerpoint/2010/main" val="20525906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95</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mn-lt"/>
                <a:ea typeface="+mn-ea"/>
                <a:cs typeface="+mn-cs"/>
              </a:rPr>
              <a:t>styrene, </a:t>
            </a:r>
            <a:r>
              <a:rPr lang="en-US" sz="1200" kern="1200" dirty="0" err="1" smtClean="0">
                <a:solidFill>
                  <a:schemeClr val="tx1"/>
                </a:solidFill>
                <a:latin typeface="+mn-lt"/>
                <a:ea typeface="+mn-ea"/>
                <a:cs typeface="+mn-cs"/>
              </a:rPr>
              <a:t>nonanol</a:t>
            </a:r>
            <a:r>
              <a:rPr lang="en-US" sz="1200" kern="1200" dirty="0" smtClean="0">
                <a:solidFill>
                  <a:schemeClr val="tx1"/>
                </a:solidFill>
                <a:latin typeface="+mn-lt"/>
                <a:ea typeface="+mn-ea"/>
                <a:cs typeface="+mn-cs"/>
              </a:rPr>
              <a:t>, 2-ethylhexanol, 3-heptanone, decanal, and hexadecane</a:t>
            </a:r>
            <a:endParaRPr lang="en-US" dirty="0" smtClean="0"/>
          </a:p>
        </p:txBody>
      </p:sp>
    </p:spTree>
    <p:extLst>
      <p:ext uri="{BB962C8B-B14F-4D97-AF65-F5344CB8AC3E}">
        <p14:creationId xmlns:p14="http://schemas.microsoft.com/office/powerpoint/2010/main" val="383636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0.8 micrometer = ~3 </a:t>
            </a:r>
            <a:r>
              <a:rPr lang="en-US" baseline="0" dirty="0" smtClean="0"/>
              <a:t>  100,000th of an inch</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Taken from </a:t>
            </a:r>
            <a:r>
              <a:rPr lang="en-US" i="1" dirty="0" smtClean="0"/>
              <a:t>Chemical &amp; Engineering News</a:t>
            </a:r>
            <a:r>
              <a:rPr lang="en-US" dirty="0" smtClean="0"/>
              <a:t>,</a:t>
            </a:r>
            <a:r>
              <a:rPr lang="en-US" baseline="0" dirty="0" smtClean="0"/>
              <a:t> </a:t>
            </a:r>
            <a:r>
              <a:rPr lang="en-US" dirty="0" smtClean="0"/>
              <a:t>December 21, 2015,</a:t>
            </a:r>
            <a:r>
              <a:rPr lang="en-US" baseline="0" dirty="0" smtClean="0"/>
              <a:t> p. 21</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96</a:t>
            </a:fld>
            <a:endParaRPr lang="en-US" dirty="0"/>
          </a:p>
        </p:txBody>
      </p:sp>
    </p:spTree>
    <p:extLst>
      <p:ext uri="{BB962C8B-B14F-4D97-AF65-F5344CB8AC3E}">
        <p14:creationId xmlns:p14="http://schemas.microsoft.com/office/powerpoint/2010/main" val="9935880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97</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414356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98</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60572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99</a:t>
            </a:fld>
            <a:endParaRPr lang="en-US" dirty="0"/>
          </a:p>
        </p:txBody>
      </p:sp>
    </p:spTree>
    <p:extLst>
      <p:ext uri="{BB962C8B-B14F-4D97-AF65-F5344CB8AC3E}">
        <p14:creationId xmlns:p14="http://schemas.microsoft.com/office/powerpoint/2010/main" val="12290559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2D4766B-1E5F-4EB9-AD82-242EC8967BB9}" type="slidenum">
              <a:rPr lang="en-US" smtClean="0"/>
              <a:pPr/>
              <a:t>100</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482720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Taken from </a:t>
            </a:r>
            <a:r>
              <a:rPr lang="en-US" i="1" dirty="0" smtClean="0"/>
              <a:t>Chemical &amp; Engineering News</a:t>
            </a:r>
            <a:r>
              <a:rPr lang="en-US" dirty="0" smtClean="0"/>
              <a:t>,</a:t>
            </a:r>
            <a:r>
              <a:rPr lang="en-US" baseline="0" dirty="0" smtClean="0"/>
              <a:t> </a:t>
            </a:r>
            <a:r>
              <a:rPr lang="en-US" dirty="0" smtClean="0"/>
              <a:t>December 21, 2015,</a:t>
            </a:r>
            <a:r>
              <a:rPr lang="en-US" baseline="0" dirty="0" smtClean="0"/>
              <a:t> p. 21</a:t>
            </a:r>
            <a:endParaRPr lang="en-US" dirty="0"/>
          </a:p>
        </p:txBody>
      </p:sp>
      <p:sp>
        <p:nvSpPr>
          <p:cNvPr id="4" name="Slide Number Placeholder 3"/>
          <p:cNvSpPr>
            <a:spLocks noGrp="1"/>
          </p:cNvSpPr>
          <p:nvPr>
            <p:ph type="sldNum" sz="quarter" idx="10"/>
          </p:nvPr>
        </p:nvSpPr>
        <p:spPr/>
        <p:txBody>
          <a:bodyPr/>
          <a:lstStyle/>
          <a:p>
            <a:fld id="{2F031702-AA29-A741-92C5-73BA37F2D7DE}" type="slidenum">
              <a:rPr lang="en-US" smtClean="0"/>
              <a:t>102</a:t>
            </a:fld>
            <a:endParaRPr lang="en-US" dirty="0"/>
          </a:p>
        </p:txBody>
      </p:sp>
    </p:spTree>
    <p:extLst>
      <p:ext uri="{BB962C8B-B14F-4D97-AF65-F5344CB8AC3E}">
        <p14:creationId xmlns:p14="http://schemas.microsoft.com/office/powerpoint/2010/main" val="141630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1138425"/>
            <a:ext cx="7772400" cy="1374345"/>
          </a:xfrm>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128720" y="4650640"/>
            <a:ext cx="6400800" cy="1374345"/>
          </a:xfrm>
        </p:spPr>
        <p:txBody>
          <a:bodyPr>
            <a:normAutofit/>
          </a:bodyPr>
          <a:lstStyle>
            <a:lvl1pPr marL="0" indent="0" algn="r">
              <a:buNone/>
              <a:defRPr sz="260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40F9DA13-DAD9-9549-837A-0385B41568A4}"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97D2C5-025F-8A4E-9F07-2DE8FFA16469}" type="datetime1">
              <a:rPr lang="en-US" smtClean="0"/>
              <a:t>2/1/16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66EE1-DB1D-E14D-988D-86EA465FE13D}"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343F01-578A-3041-BF41-A95668CEAA16}"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680310"/>
            <a:ext cx="8229600" cy="458115"/>
          </a:xfrm>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596540"/>
            <a:ext cx="8229600" cy="3918803"/>
          </a:xfrm>
        </p:spPr>
        <p:txBody>
          <a:bodyPr/>
          <a:lstStyle>
            <a:lvl1pPr>
              <a:defRPr sz="2800">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D2E5F34-9C18-C44B-AAF8-89F3038DA031}"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3310" y="527605"/>
            <a:ext cx="7016195" cy="610820"/>
          </a:xfrm>
        </p:spPr>
        <p:txBody>
          <a:bodyPr>
            <a:normAutofit/>
          </a:bodyPr>
          <a:lstStyle>
            <a:lvl1pPr algn="l">
              <a:defRPr sz="3600">
                <a:solidFill>
                  <a:srgbClr val="D0005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1" y="1138425"/>
            <a:ext cx="7016195" cy="4275740"/>
          </a:xfrm>
        </p:spPr>
        <p:txBody>
          <a:bodyPr/>
          <a:lstStyle>
            <a:lvl1pPr>
              <a:defRPr sz="2800">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4213DAB-D856-4E48-A054-DBA65248B54E}"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ABD843-C8C0-A344-BD56-03409885D51B}" type="datetime1">
              <a:rPr lang="en-US" smtClean="0"/>
              <a:t>2/1/16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EBCAAB-7EFF-C14E-AD34-BD4FEB1B761A}" type="datetime1">
              <a:rPr lang="en-US" smtClean="0"/>
              <a:t>2/1/16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527605"/>
            <a:ext cx="8229600" cy="610820"/>
          </a:xfrm>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596539"/>
            <a:ext cx="4040188" cy="639762"/>
          </a:xfrm>
        </p:spPr>
        <p:txBody>
          <a:bodyPr anchor="b"/>
          <a:lstStyle>
            <a:lvl1pPr marL="0" indent="0">
              <a:buNone/>
              <a:defRPr sz="2400" b="1">
                <a:solidFill>
                  <a:srgbClr val="D000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226402"/>
            <a:ext cx="4040188" cy="3035058"/>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596539"/>
            <a:ext cx="4041775" cy="639762"/>
          </a:xfrm>
        </p:spPr>
        <p:txBody>
          <a:bodyPr anchor="b"/>
          <a:lstStyle>
            <a:lvl1pPr marL="0" indent="0">
              <a:buNone/>
              <a:defRPr sz="2400" b="1">
                <a:solidFill>
                  <a:srgbClr val="D0005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226402"/>
            <a:ext cx="4041775" cy="3035058"/>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C44A625-6BC8-DA48-9568-6C5C13DD7301}" type="datetime1">
              <a:rPr lang="en-US" smtClean="0"/>
              <a:t>2/1/16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A5078A-C420-A744-9E66-C2A7924FB618}" type="datetime1">
              <a:rPr lang="en-US" smtClean="0"/>
              <a:t>2/1/16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9B6DB-8595-5F4F-AC1B-E227411983F3}" type="datetime1">
              <a:rPr lang="en-US" smtClean="0"/>
              <a:t>2/1/16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01F61A-951B-FB46-945F-0F90B3B5AC27}" type="datetime1">
              <a:rPr lang="en-US" smtClean="0"/>
              <a:t>2/1/16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D2AF-5FDA-0D4F-AA74-A939ABE26B91}" type="datetime1">
              <a:rPr lang="en-US" smtClean="0"/>
              <a:t>2/1/16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eb.cas.org/cgi-bin/regreport.pl" TargetMode="External"/><Relationship Id="rId5" Type="http://schemas.openxmlformats.org/officeDocument/2006/relationships/image" Target="../media/image4.png"/><Relationship Id="rId6" Type="http://schemas.openxmlformats.org/officeDocument/2006/relationships/hyperlink" Target="https://www.cas.org/content/counter" TargetMode="External"/><Relationship Id="rId7" Type="http://schemas.openxmlformats.org/officeDocument/2006/relationships/hyperlink" Target="https://www.cas.org/about-cas/cas-fact-sheets/registry-fact-shee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image" Target="../media/image105.jp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sciencemag.org/content/347/6227/1221"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pubs.acs.org/doi/abs/10.1021/nl051915k?journalCode=nalefd"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image" Target="../media/image105.jp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pubs.acs.org/doi/abs/10.1021/acs.nanolett.5b03764"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image" Target="../media/image10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s://en.wikipedia.org/wiki/Friedrich_W%C3%B6hler" TargetMode="External"/><Relationship Id="rId5" Type="http://schemas.openxmlformats.org/officeDocument/2006/relationships/image" Target="../media/image4.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humantouchofchemistry.com/urea-and-the-beginnings-of-organic-chemistry.htm" TargetMode="External"/><Relationship Id="rId5" Type="http://schemas.openxmlformats.org/officeDocument/2006/relationships/image" Target="../media/image4.png"/><Relationship Id="rId6" Type="http://schemas.openxmlformats.org/officeDocument/2006/relationships/hyperlink" Target="https://en.wikipedia.org/wiki/Vitalism"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Vitamin_C#Industrial_synthesis" TargetMode="External"/><Relationship Id="rId5" Type="http://schemas.openxmlformats.org/officeDocument/2006/relationships/image" Target="../media/image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hyperlink" Target="http://www.naturemade.com/faqs/general-faqs#wLGKJWxGHJCEbRbq.97" TargetMode="External"/><Relationship Id="rId6" Type="http://schemas.openxmlformats.org/officeDocument/2006/relationships/image" Target="../media/image4.png"/><Relationship Id="rId7" Type="http://schemas.openxmlformats.org/officeDocument/2006/relationships/hyperlink" Target="http://themoderatevoice.com/china-has-near-monopoly-on-world-vitamin-c-production/" TargetMode="External"/><Relationship Id="rId8" Type="http://schemas.openxmlformats.org/officeDocument/2006/relationships/hyperlink" Target="http://www.ncbi.nlm.nih.gov/pubmed/19263912"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Guano"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Atmosphere_of_Earth"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31.png"/><Relationship Id="rId6" Type="http://schemas.openxmlformats.org/officeDocument/2006/relationships/hyperlink" Target="https://en.wikipedia.org/wiki/Karlsruhe_Institute_of_Technology" TargetMode="External"/><Relationship Id="rId7" Type="http://schemas.openxmlformats.org/officeDocument/2006/relationships/image" Target="../media/image4.png"/><Relationship Id="rId8" Type="http://schemas.openxmlformats.org/officeDocument/2006/relationships/hyperlink" Target="https://www.kit.edu/english/" TargetMode="Externa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roperld.com/science/minerals/ammonia.htm" TargetMode="External"/><Relationship Id="rId6" Type="http://schemas.openxmlformats.org/officeDocument/2006/relationships/image" Target="../media/image4.png"/><Relationship Id="rId7"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firt.org/sites/default/files/2Vroomen.pdf" TargetMode="External"/><Relationship Id="rId6" Type="http://schemas.openxmlformats.org/officeDocument/2006/relationships/image" Target="../media/image4.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World_human_population"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rmtech.net/uses_of_ammonia.htm"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36.png"/><Relationship Id="rId5" Type="http://schemas.openxmlformats.org/officeDocument/2006/relationships/hyperlink" Target="http://vesmir.cz/2014/06/10/fritz-haber-valka-chemiku/" TargetMode="Externa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hyperlink" Target="https://en.wikipedia.org/wiki/Fritz_Haber" TargetMode="External"/><Relationship Id="rId6" Type="http://schemas.openxmlformats.org/officeDocument/2006/relationships/image" Target="../media/image4.png"/><Relationship Id="rId7" Type="http://schemas.openxmlformats.org/officeDocument/2006/relationships/hyperlink" Target="https://en.wikipedia.org/wiki/Chemical_weapons_in_World_War_I"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World_War_I_reparations" TargetMode="External"/><Relationship Id="rId5" Type="http://schemas.openxmlformats.org/officeDocument/2006/relationships/image" Target="../media/image4.png"/><Relationship Id="rId6" Type="http://schemas.openxmlformats.org/officeDocument/2006/relationships/hyperlink" Target="http://io9.com/germany-s-post-world-war-i-scheme-to-extract-gold-from-499793752"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oceanservice.noaa.gov/facts/gold.html" TargetMode="External"/><Relationship Id="rId5" Type="http://schemas.openxmlformats.org/officeDocument/2006/relationships/image" Target="../media/image4.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1.png"/><Relationship Id="rId5" Type="http://schemas.openxmlformats.org/officeDocument/2006/relationships/hyperlink" Target="http://www.paulzimnisky.com/global-rough-diamond-production-estimated-to-hit-over-135m-carats-in-2015" TargetMode="Externa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Mohs_scale_of_mineral_hardness" TargetMode="External"/><Relationship Id="rId5" Type="http://schemas.openxmlformats.org/officeDocument/2006/relationships/image" Target="../media/image4.png"/><Relationship Id="rId6" Type="http://schemas.openxmlformats.org/officeDocument/2006/relationships/hyperlink" Target="http://geology.com/minerals/diamond.shtml" TargetMode="External"/><Relationship Id="rId7" Type="http://schemas.openxmlformats.org/officeDocument/2006/relationships/hyperlink" Target="https://en.wikipedia.org/wiki/Material_properties_of_diamond"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ehudlaniado.com/home/index.php/news/entry/world-s-top-diamond-producing-countries" TargetMode="External"/><Relationship Id="rId6" Type="http://schemas.openxmlformats.org/officeDocument/2006/relationships/image" Target="../media/image4.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kitco.com/ind/Zimnisky/2015-04-30-What-It-Will-Take-For-the-Synthetic-Diamond-Industry-to-Be-Un-Successful.html" TargetMode="External"/><Relationship Id="rId6" Type="http://schemas.openxmlformats.org/officeDocument/2006/relationships/image" Target="../media/image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46.png"/><Relationship Id="rId6" Type="http://schemas.openxmlformats.org/officeDocument/2006/relationships/hyperlink" Target="http://mcgroup.co.uk/news/20130927/industrial-diamond-production-exceeded-444-billion-carats.html" TargetMode="Externa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misterguch.brinkster.net/vocabulary.html"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americanhistory.si.edu/fuelcells/basics.htm#q1"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48.png"/><Relationship Id="rId5" Type="http://schemas.openxmlformats.org/officeDocument/2006/relationships/hyperlink" Target="https://en.wikipedia.org/wiki/Fuel_cell" TargetMode="Externa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49.png"/><Relationship Id="rId6" Type="http://schemas.openxmlformats.org/officeDocument/2006/relationships/hyperlink" Target="http://www.fuelcells.org/base.cgim?template=types_of_fuel_cells" TargetMode="External"/><Relationship Id="rId7" Type="http://schemas.openxmlformats.org/officeDocument/2006/relationships/image" Target="../media/image4.png"/><Relationship Id="rId8" Type="http://schemas.openxmlformats.org/officeDocument/2006/relationships/hyperlink" Target="http://energy.gov/eere/fuelcells/types-fuel-cells" TargetMode="External"/><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americanhistory.si.edu/fuelcells/images/fc_ani.gif"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hyperlink" Target="http://www.forbes.com/sites/paulrodgers/2014/05/19/einstein-was-right-you-can-turn-energy-into-matter/" TargetMode="External"/><Relationship Id="rId7" Type="http://schemas.openxmlformats.org/officeDocument/2006/relationships/image" Target="../media/image4.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3.png"/><Relationship Id="rId5" Type="http://schemas.openxmlformats.org/officeDocument/2006/relationships/image" Target="../media/image57.png"/><Relationship Id="rId6" Type="http://schemas.openxmlformats.org/officeDocument/2006/relationships/hyperlink" Target="https://www.qualitylogoproducts.com/lib/different-types-of-plastic.htm" TargetMode="External"/><Relationship Id="rId7" Type="http://schemas.openxmlformats.org/officeDocument/2006/relationships/image" Target="../media/image4.png"/><Relationship Id="rId8" Type="http://schemas.openxmlformats.org/officeDocument/2006/relationships/hyperlink" Target="http://www.plasticsindustry.org/" TargetMode="External"/><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hyperlink" Target="http://www.chemheritage.org/discover/online-resources/chemistry-in-history/themes/biomolecules/dna/watson-crick-wilkins-franklin.aspx" TargetMode="External"/><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www.nobelprize.org/nobel_prizes/medicine/laureates/1962/" TargetMode="External"/><Relationship Id="rId7" Type="http://schemas.openxmlformats.org/officeDocument/2006/relationships/hyperlink" Target="http://www.extremetech.com/extreme/134672-harvard-cracks-dna-storage-crams-700-terabytes-of-data-into-a-single-gram" TargetMode="External"/><Relationship Id="rId8" Type="http://schemas.openxmlformats.org/officeDocument/2006/relationships/hyperlink" Target="https://en.wikipedia.org/wiki/DNA_repair" TargetMode="Externa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hyperlink" Target="http://www.bloomberg.com/bw/articles/2014-12-16/forget-the-gossip-these-are-the-lessons-of-the-sony-hack" TargetMode="External"/><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69.png"/><Relationship Id="rId6" Type="http://schemas.openxmlformats.org/officeDocument/2006/relationships/hyperlink" Target="https://en.wikipedia.org/wiki/DNA#/media/File:ADN_animation.gif" TargetMode="Externa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www.mdpi.com/2073-4425/6/2/436/htm" TargetMode="External"/><Relationship Id="rId6" Type="http://schemas.openxmlformats.org/officeDocument/2006/relationships/image" Target="../media/image4.png"/><Relationship Id="rId7"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hyperlink" Target="https://www.theguardian.com/science/grrlscientist/2013/jul/25/rosalind-franklin-google-doodle-science-dna-viruses" TargetMode="External"/><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en.wikipedia.org/wiki/Tobacco_mosaic_virus" TargetMode="External"/><Relationship Id="rId7" Type="http://schemas.openxmlformats.org/officeDocument/2006/relationships/hyperlink" Target="https://en.wikipedia.org/wiki/Solanaceae" TargetMode="External"/><Relationship Id="rId8" Type="http://schemas.openxmlformats.org/officeDocument/2006/relationships/hyperlink" Target="https://en.wikipedia.org/wiki/History_of_virology" TargetMode="External"/><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hyperlink" Target="https://en.wikipedia.org/wiki/Takifugu" TargetMode="External"/><Relationship Id="rId5" Type="http://schemas.openxmlformats.org/officeDocument/2006/relationships/image" Target="../media/image4.png"/><Relationship Id="rId6"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hyperlink" Target="http://www.chm.bris.ac.uk/motm/ttx/ttx.htm" TargetMode="External"/><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www.rsc.org/chemistryworld/podcast/CIIEcompounds/transcripts/tetrodotoxin.asp" TargetMode="External"/><Relationship Id="rId7" Type="http://schemas.openxmlformats.org/officeDocument/2006/relationships/hyperlink" Target="https://en.wikipedia.org/wiki/Takifugu" TargetMode="External"/><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Tetrodotoxin#Toxicity" TargetMode="External"/><Relationship Id="rId5" Type="http://schemas.openxmlformats.org/officeDocument/2006/relationships/image" Target="../media/image4.png"/><Relationship Id="rId6" Type="http://schemas.openxmlformats.org/officeDocument/2006/relationships/image" Target="../media/image73.png"/><Relationship Id="rId7" Type="http://schemas.openxmlformats.org/officeDocument/2006/relationships/hyperlink" Target="https://www.cas.org/content/chemical-substances/faqs" TargetMode="External"/><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people.com/people/archive/article/0,,20097478,00.html" TargetMode="External"/><Relationship Id="rId5" Type="http://schemas.openxmlformats.org/officeDocument/2006/relationships/image" Target="../media/image4.png"/><Relationship Id="rId6" Type="http://schemas.openxmlformats.org/officeDocument/2006/relationships/hyperlink" Target="http://articles.latimes.com/1987-10-15/news/mn-14323_1_nobel-prize" TargetMode="External"/><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3" Type="http://schemas.openxmlformats.org/officeDocument/2006/relationships/hyperlink" Target="http://pubs.rsc.org/en/Content/ArticleLanding/2015/JA/C5JA00054H#!divAbstract" TargetMode="External"/><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chemheritage.org/discover/online-resources/chemistry-in-history/themes/chemical-education-and-public-policy/chemical-education/fiesers.aspx" TargetMode="External"/><Relationship Id="rId5" Type="http://schemas.openxmlformats.org/officeDocument/2006/relationships/image" Target="../media/image4.png"/><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3" Type="http://schemas.openxmlformats.org/officeDocument/2006/relationships/hyperlink" Target="http://www.nobelprize.org/nobel_prizes/chemistry/laureates/1965/woodward-lecture.pdf" TargetMode="External"/><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www.nobelprize.org/nobel_prizes/chemistry/laureates/1965/" TargetMode="External"/><Relationship Id="rId7" Type="http://schemas.openxmlformats.org/officeDocument/2006/relationships/hyperlink" Target="https://en.wikipedia.org/wiki/Robert_Burns_Woodward" TargetMode="External"/><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81.png"/><Relationship Id="rId6" Type="http://schemas.openxmlformats.org/officeDocument/2006/relationships/hyperlink" Target="https://en.wikipedia.org/wiki/Cholesterol" TargetMode="External"/><Relationship Id="rId7" Type="http://schemas.openxmlformats.org/officeDocument/2006/relationships/image" Target="../media/image4.png"/><Relationship Id="rId8" Type="http://schemas.openxmlformats.org/officeDocument/2006/relationships/hyperlink" Target="https://en.wikipedia.org/wiki/Estrone" TargetMode="External"/><Relationship Id="rId9"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s://en.wikipedia.org/wiki/Quinine" TargetMode="External"/><Relationship Id="rId6" Type="http://schemas.openxmlformats.org/officeDocument/2006/relationships/image" Target="../media/image4.png"/><Relationship Id="rId7"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s://en.wikipedia.org/wiki/Cortisone" TargetMode="External"/><Relationship Id="rId6" Type="http://schemas.openxmlformats.org/officeDocument/2006/relationships/image" Target="../media/image4.png"/><Relationship Id="rId7" Type="http://schemas.openxmlformats.org/officeDocument/2006/relationships/hyperlink" Target="https://en.wikipedia.org/wiki/Strychnine" TargetMode="External"/><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s://en.wikipedia.org/wiki/Lysergic_acid" TargetMode="External"/><Relationship Id="rId6" Type="http://schemas.openxmlformats.org/officeDocument/2006/relationships/image" Target="../media/image4.png"/><Relationship Id="rId7" Type="http://schemas.openxmlformats.org/officeDocument/2006/relationships/hyperlink" Target="https://en.wikipedia.org/wiki/Reserpine" TargetMode="External"/><Relationship Id="rId8" Type="http://schemas.openxmlformats.org/officeDocument/2006/relationships/image" Target="../media/image86.png"/><Relationship Id="rId9"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s://en.wikipedia.org/wiki/Cephalosporin_C" TargetMode="External"/><Relationship Id="rId6" Type="http://schemas.openxmlformats.org/officeDocument/2006/relationships/image" Target="../media/image4.png"/><Relationship Id="rId7" Type="http://schemas.openxmlformats.org/officeDocument/2006/relationships/hyperlink" Target="https://en.wikipedia.org/wiki/Cephalosporin" TargetMode="External"/><Relationship Id="rId8" Type="http://schemas.openxmlformats.org/officeDocument/2006/relationships/hyperlink" Target="https://en.wikipedia.org/wiki/Chlorophyll" TargetMode="External"/><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improbable.com/ig/winners/#ig2015" TargetMode="External"/><Relationship Id="rId5" Type="http://schemas.openxmlformats.org/officeDocument/2006/relationships/image" Target="../media/image4.png"/><Relationship Id="rId6" Type="http://schemas.openxmlformats.org/officeDocument/2006/relationships/hyperlink" Target="https://en.wikipedia.org/wiki/Ig_Nobel_Prize" TargetMode="External"/><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4.png"/><Relationship Id="rId6" Type="http://schemas.openxmlformats.org/officeDocument/2006/relationships/hyperlink" Target="http://www.nbcnews.com/tech/innovation/chart-attack-periodic-table-gains-4-elements-completes-7th-row-n489956" TargetMode="Externa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5.jpeg"/></Relationships>
</file>

<file path=ppt/slides/_rels/slide93.xml.rels><?xml version="1.0" encoding="UTF-8" standalone="yes"?>
<Relationships xmlns="http://schemas.openxmlformats.org/package/2006/relationships"><Relationship Id="rId3" Type="http://schemas.openxmlformats.org/officeDocument/2006/relationships/hyperlink" Target="http://energy.gov/eere/solarpoweringamerica/solar-energy-united-states" TargetMode="External"/><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ww2.kqed.org/science/2014/11/24/california-utilities-and-solar-companies-battle-over-electricity-prices/" TargetMode="External"/><Relationship Id="rId7" Type="http://schemas.openxmlformats.org/officeDocument/2006/relationships/hyperlink" Target="https://www.washingtonpost.com/national/health-science/utilities-sensing-threat-put-squeeze-on-booming-solar-roof-industry/2015/03/07/2d916f88-c1c9-11e4-ad5c-3b8ce89f1b89_story.html" TargetMode="External"/><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93.png"/><Relationship Id="rId6" Type="http://schemas.openxmlformats.org/officeDocument/2006/relationships/hyperlink" Target="http://pubs.acs.org/doi/pdfplus/10.1021/acs.nanolett.5b03052" TargetMode="External"/><Relationship Id="rId7" Type="http://schemas.openxmlformats.org/officeDocument/2006/relationships/image" Target="../media/image4.png"/><Relationship Id="rId8" Type="http://schemas.openxmlformats.org/officeDocument/2006/relationships/hyperlink" Target="http://www.ocrf.org/news/2014-ovarian-cancer-statistics?gclid=CJSR86XCtsoCFQEoHwod3LEPRQ" TargetMode="External"/><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5.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png"/><Relationship Id="rId14"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pubs.acs.org/doi/pdfplus/10.1021/acs.nanolett.5b03052" TargetMode="External"/><Relationship Id="rId6" Type="http://schemas.openxmlformats.org/officeDocument/2006/relationships/image" Target="../media/image4.png"/><Relationship Id="rId7" Type="http://schemas.openxmlformats.org/officeDocument/2006/relationships/hyperlink" Target="http://www.ocrf.org/news/2014-ovarian-cancer-statistics?gclid=CJSR86XCtsoCFQEoHwod3LEPRQ" TargetMode="External"/><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www.pdf.org/en/parkinson_statistics"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hyperlink" Target="http://www.nature.com/nnano/journal/v10/n7/full/nnano.2015.115.html" TargetMode="External"/><Relationship Id="rId9" Type="http://schemas.openxmlformats.org/officeDocument/2006/relationships/image" Target="../media/image4.png"/><Relationship Id="rId10" Type="http://schemas.openxmlformats.org/officeDocument/2006/relationships/hyperlink" Target="https://www.researchgate.net/publication/277893237_Syringe-injectable_electronics" TargetMode="External"/><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en.wikipedia.org/wiki/Darwin_Awards"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6260" y="1138425"/>
            <a:ext cx="7772400" cy="1374345"/>
          </a:xfrm>
        </p:spPr>
        <p:txBody>
          <a:bodyPr>
            <a:normAutofit/>
          </a:bodyPr>
          <a:lstStyle/>
          <a:p>
            <a:r>
              <a:rPr lang="en-US" sz="3200" dirty="0" smtClean="0"/>
              <a:t>Chemistry for Those Who</a:t>
            </a:r>
            <a:br>
              <a:rPr lang="en-US" sz="3200" dirty="0" smtClean="0"/>
            </a:br>
            <a:r>
              <a:rPr lang="en-US" sz="3200" dirty="0" smtClean="0"/>
              <a:t>Hate or Flunked Chemistry</a:t>
            </a:r>
            <a:endParaRPr lang="en-US" sz="3200" dirty="0"/>
          </a:p>
        </p:txBody>
      </p:sp>
      <p:sp>
        <p:nvSpPr>
          <p:cNvPr id="3" name="Subtitle 2"/>
          <p:cNvSpPr>
            <a:spLocks noGrp="1"/>
          </p:cNvSpPr>
          <p:nvPr>
            <p:ph type="subTitle" idx="1"/>
          </p:nvPr>
        </p:nvSpPr>
        <p:spPr>
          <a:xfrm>
            <a:off x="2128720" y="4956050"/>
            <a:ext cx="6400800" cy="1374345"/>
          </a:xfrm>
        </p:spPr>
        <p:txBody>
          <a:bodyPr>
            <a:normAutofit lnSpcReduction="10000"/>
          </a:bodyPr>
          <a:lstStyle/>
          <a:p>
            <a:r>
              <a:rPr lang="en-US" dirty="0" smtClean="0"/>
              <a:t>Lorrin R. Garson</a:t>
            </a:r>
          </a:p>
          <a:p>
            <a:r>
              <a:rPr lang="en-US" dirty="0" smtClean="0"/>
              <a:t>Osher Lifelong Learning Institute</a:t>
            </a:r>
          </a:p>
          <a:p>
            <a:r>
              <a:rPr lang="en-US" dirty="0" smtClean="0"/>
              <a:t>February 4, 2016</a:t>
            </a:r>
            <a:endParaRPr lang="en-US" dirty="0"/>
          </a:p>
        </p:txBody>
      </p:sp>
      <p:sp>
        <p:nvSpPr>
          <p:cNvPr id="4" name="TextBox 3"/>
          <p:cNvSpPr txBox="1"/>
          <p:nvPr/>
        </p:nvSpPr>
        <p:spPr>
          <a:xfrm>
            <a:off x="478559" y="6547004"/>
            <a:ext cx="1955571" cy="307777"/>
          </a:xfrm>
          <a:prstGeom prst="rect">
            <a:avLst/>
          </a:prstGeom>
          <a:noFill/>
        </p:spPr>
        <p:txBody>
          <a:bodyPr wrap="none" rtlCol="0">
            <a:spAutoFit/>
          </a:bodyPr>
          <a:lstStyle/>
          <a:p>
            <a:r>
              <a:rPr lang="en-US" sz="1400" dirty="0" smtClean="0"/>
              <a:t>© 2016 Lorrin R. Garson</a:t>
            </a:r>
            <a:endParaRPr lang="en-US" sz="1400" dirty="0"/>
          </a:p>
        </p:txBody>
      </p:sp>
      <p:pic>
        <p:nvPicPr>
          <p:cNvPr id="8" name="Picture 7"/>
          <p:cNvPicPr>
            <a:picLocks noChangeAspect="1"/>
          </p:cNvPicPr>
          <p:nvPr/>
        </p:nvPicPr>
        <p:blipFill>
          <a:blip r:embed="rId4"/>
          <a:stretch>
            <a:fillRect/>
          </a:stretch>
        </p:blipFill>
        <p:spPr>
          <a:xfrm>
            <a:off x="8595061" y="6648450"/>
            <a:ext cx="533400" cy="209550"/>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235920"/>
            <a:ext cx="8229600" cy="1901950"/>
          </a:xfrm>
        </p:spPr>
        <p:txBody>
          <a:bodyPr>
            <a:noAutofit/>
          </a:bodyPr>
          <a:lstStyle/>
          <a:p>
            <a:r>
              <a:rPr lang="en-US" sz="4000" dirty="0" smtClean="0"/>
              <a:t>How Many Known</a:t>
            </a:r>
            <a:br>
              <a:rPr lang="en-US" sz="4000" dirty="0" smtClean="0"/>
            </a:br>
            <a:r>
              <a:rPr lang="en-US" sz="4000" dirty="0" smtClean="0"/>
              <a:t>Chemicals Are There?</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~106+ million organic and inorganic substances in CAS Registry; ~15,000 added daily</a:t>
            </a:r>
          </a:p>
          <a:p>
            <a:pPr>
              <a:spcAft>
                <a:spcPts val="500"/>
              </a:spcAft>
            </a:pPr>
            <a:r>
              <a:rPr lang="en-US" dirty="0" smtClean="0"/>
              <a:t>Also…</a:t>
            </a:r>
          </a:p>
          <a:p>
            <a:pPr lvl="1">
              <a:spcAft>
                <a:spcPts val="500"/>
              </a:spcAft>
              <a:buFont typeface="Wingdings" charset="2"/>
              <a:buChar char="ü"/>
            </a:pPr>
            <a:r>
              <a:rPr lang="en-US" dirty="0" smtClean="0"/>
              <a:t>101,467,940 commercially available chemicals</a:t>
            </a:r>
          </a:p>
          <a:p>
            <a:pPr lvl="1">
              <a:spcAft>
                <a:spcPts val="500"/>
              </a:spcAft>
              <a:buFont typeface="Wingdings" charset="2"/>
              <a:buChar char="ü"/>
            </a:pPr>
            <a:r>
              <a:rPr lang="en-US" dirty="0" smtClean="0"/>
              <a:t>85,952,894 synthetic preparations (reactions)</a:t>
            </a:r>
          </a:p>
          <a:p>
            <a:pPr lvl="1">
              <a:spcAft>
                <a:spcPts val="500"/>
              </a:spcAft>
              <a:buFont typeface="Wingdings" charset="2"/>
              <a:buChar char="ü"/>
            </a:pPr>
            <a:r>
              <a:rPr lang="en-US" dirty="0" smtClean="0"/>
              <a:t>66,523,823 protein and DNA sequences</a:t>
            </a:r>
          </a:p>
          <a:p>
            <a:pPr lvl="1">
              <a:spcAft>
                <a:spcPts val="500"/>
              </a:spcAft>
              <a:buFont typeface="Wingdings" charset="2"/>
              <a:buChar char="ü"/>
            </a:pPr>
            <a:r>
              <a:rPr lang="en-US" dirty="0" smtClean="0"/>
              <a:t>1,110,137 searchable chemical structures</a:t>
            </a:r>
          </a:p>
          <a:p>
            <a:pPr lvl="1">
              <a:spcAft>
                <a:spcPts val="500"/>
              </a:spcAft>
              <a:buFont typeface="Wingdings" charset="2"/>
              <a:buChar char="ü"/>
            </a:pPr>
            <a:r>
              <a:rPr lang="en-US" dirty="0" smtClean="0"/>
              <a:t>345,380 inventoried/regulated substances</a:t>
            </a:r>
          </a:p>
          <a:p>
            <a:pPr marL="0" indent="0">
              <a:spcAft>
                <a:spcPts val="500"/>
              </a:spcAft>
              <a:buNone/>
            </a:pPr>
            <a:r>
              <a:rPr lang="en-US" dirty="0" smtClean="0"/>
              <a:t>As of January 31, 2016 @ 3:32 pm</a:t>
            </a:r>
          </a:p>
          <a:p>
            <a:pPr lvl="1">
              <a:spcAft>
                <a:spcPts val="500"/>
              </a:spcAft>
              <a:buFont typeface="Wingdings" charset="2"/>
              <a:buChar char="ü"/>
            </a:pPr>
            <a:endParaRPr lang="en-US" dirty="0"/>
          </a:p>
          <a:p>
            <a:pPr lvl="1">
              <a:spcAft>
                <a:spcPts val="500"/>
              </a:spcAft>
            </a:pPr>
            <a:endParaRPr lang="en-US" dirty="0" smtClean="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7" name="Picture 6">
            <a:hlinkClick r:id="rId4"/>
          </p:cNvPr>
          <p:cNvPicPr>
            <a:picLocks noChangeAspect="1"/>
          </p:cNvPicPr>
          <p:nvPr/>
        </p:nvPicPr>
        <p:blipFill>
          <a:blip r:embed="rId5"/>
          <a:stretch>
            <a:fillRect/>
          </a:stretch>
        </p:blipFill>
        <p:spPr>
          <a:xfrm>
            <a:off x="5488230" y="2113222"/>
            <a:ext cx="374269" cy="371602"/>
          </a:xfrm>
          <a:prstGeom prst="rect">
            <a:avLst/>
          </a:prstGeom>
        </p:spPr>
      </p:pic>
      <p:pic>
        <p:nvPicPr>
          <p:cNvPr id="8" name="Picture 7">
            <a:hlinkClick r:id="rId6"/>
          </p:cNvPr>
          <p:cNvPicPr>
            <a:picLocks noChangeAspect="1"/>
          </p:cNvPicPr>
          <p:nvPr/>
        </p:nvPicPr>
        <p:blipFill>
          <a:blip r:embed="rId5"/>
          <a:stretch>
            <a:fillRect/>
          </a:stretch>
        </p:blipFill>
        <p:spPr>
          <a:xfrm>
            <a:off x="5030115" y="2113222"/>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10</a:t>
            </a:fld>
            <a:endParaRPr lang="en-US" dirty="0"/>
          </a:p>
        </p:txBody>
      </p:sp>
      <p:pic>
        <p:nvPicPr>
          <p:cNvPr id="10" name="Picture 9">
            <a:hlinkClick r:id="rId7"/>
          </p:cNvPr>
          <p:cNvPicPr>
            <a:picLocks noChangeAspect="1"/>
          </p:cNvPicPr>
          <p:nvPr/>
        </p:nvPicPr>
        <p:blipFill>
          <a:blip r:embed="rId5"/>
          <a:stretch>
            <a:fillRect/>
          </a:stretch>
        </p:blipFill>
        <p:spPr>
          <a:xfrm>
            <a:off x="5965882" y="2113222"/>
            <a:ext cx="374269" cy="371602"/>
          </a:xfrm>
          <a:prstGeom prst="rect">
            <a:avLst/>
          </a:prstGeom>
        </p:spPr>
      </p:pic>
    </p:spTree>
    <p:extLst>
      <p:ext uri="{BB962C8B-B14F-4D97-AF65-F5344CB8AC3E}">
        <p14:creationId xmlns:p14="http://schemas.microsoft.com/office/powerpoint/2010/main" val="867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dissolve">
                                      <p:cBhvr>
                                        <p:cTn id="16" dur="500"/>
                                        <p:tgtEl>
                                          <p:spTgt spid="3">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dissolve">
                                      <p:cBhvr>
                                        <p:cTn id="24" dur="500"/>
                                        <p:tgtEl>
                                          <p:spTgt spid="3">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dissolv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100</a:t>
            </a:fld>
            <a:endParaRPr lang="en-US" dirty="0"/>
          </a:p>
        </p:txBody>
      </p:sp>
      <p:pic>
        <p:nvPicPr>
          <p:cNvPr id="3" name="Picture 2"/>
          <p:cNvPicPr>
            <a:picLocks noChangeAspect="1"/>
          </p:cNvPicPr>
          <p:nvPr/>
        </p:nvPicPr>
        <p:blipFill>
          <a:blip r:embed="rId5"/>
          <a:stretch>
            <a:fillRect/>
          </a:stretch>
        </p:blipFill>
        <p:spPr>
          <a:xfrm>
            <a:off x="1752600" y="1130300"/>
            <a:ext cx="5638800" cy="4597400"/>
          </a:xfrm>
          <a:prstGeom prst="rect">
            <a:avLst/>
          </a:prstGeom>
        </p:spPr>
      </p:pic>
      <p:sp>
        <p:nvSpPr>
          <p:cNvPr id="11" name="TextBox 10"/>
          <p:cNvSpPr txBox="1"/>
          <p:nvPr/>
        </p:nvSpPr>
        <p:spPr>
          <a:xfrm>
            <a:off x="3308478" y="248240"/>
            <a:ext cx="2790572" cy="584775"/>
          </a:xfrm>
          <a:prstGeom prst="rect">
            <a:avLst/>
          </a:prstGeom>
          <a:noFill/>
        </p:spPr>
        <p:txBody>
          <a:bodyPr wrap="none" rtlCol="0">
            <a:spAutoFit/>
          </a:bodyPr>
          <a:lstStyle/>
          <a:p>
            <a:r>
              <a:rPr lang="en-US" sz="3200" b="1" dirty="0" smtClean="0"/>
              <a:t>Back on track</a:t>
            </a:r>
            <a:r>
              <a:rPr lang="is-IS" sz="3200" b="1" dirty="0" smtClean="0"/>
              <a:t>…</a:t>
            </a:r>
            <a:endParaRPr lang="en-US" sz="3200" b="1" dirty="0"/>
          </a:p>
        </p:txBody>
      </p:sp>
    </p:spTree>
    <p:extLst>
      <p:ext uri="{BB962C8B-B14F-4D97-AF65-F5344CB8AC3E}">
        <p14:creationId xmlns:p14="http://schemas.microsoft.com/office/powerpoint/2010/main" val="1475661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t>The Cyborgesque Synthesizer</a:t>
            </a:r>
            <a:endParaRPr lang="en-US" dirty="0"/>
          </a:p>
        </p:txBody>
      </p:sp>
      <p:pic>
        <p:nvPicPr>
          <p:cNvPr id="8" name="Picture 7"/>
          <p:cNvPicPr>
            <a:picLocks noChangeAspect="1"/>
          </p:cNvPicPr>
          <p:nvPr/>
        </p:nvPicPr>
        <p:blipFill>
          <a:blip r:embed="rId3"/>
          <a:stretch>
            <a:fillRect/>
          </a:stretch>
        </p:blipFill>
        <p:spPr>
          <a:xfrm>
            <a:off x="8610600" y="6648450"/>
            <a:ext cx="533400" cy="209550"/>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101</a:t>
            </a:fld>
            <a:endParaRPr lang="en-US" dirty="0"/>
          </a:p>
        </p:txBody>
      </p:sp>
      <p:pic>
        <p:nvPicPr>
          <p:cNvPr id="12" name="Content Placeholder 11"/>
          <p:cNvPicPr>
            <a:picLocks noGrp="1" noChangeAspect="1"/>
          </p:cNvPicPr>
          <p:nvPr>
            <p:ph idx="1"/>
          </p:nvPr>
        </p:nvPicPr>
        <p:blipFill>
          <a:blip r:embed="rId4"/>
          <a:stretch>
            <a:fillRect/>
          </a:stretch>
        </p:blipFill>
        <p:spPr>
          <a:xfrm>
            <a:off x="1940157" y="1443835"/>
            <a:ext cx="5384800" cy="3556000"/>
          </a:xfrm>
          <a:prstGeom prst="rect">
            <a:avLst/>
          </a:prstGeom>
        </p:spPr>
      </p:pic>
    </p:spTree>
    <p:extLst>
      <p:ext uri="{BB962C8B-B14F-4D97-AF65-F5344CB8AC3E}">
        <p14:creationId xmlns:p14="http://schemas.microsoft.com/office/powerpoint/2010/main" val="12142859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81" y="91440"/>
            <a:ext cx="8229600" cy="1068935"/>
          </a:xfrm>
        </p:spPr>
        <p:txBody>
          <a:bodyPr>
            <a:noAutofit/>
          </a:bodyPr>
          <a:lstStyle/>
          <a:p>
            <a:r>
              <a:rPr lang="en-US" sz="4000" dirty="0" smtClean="0"/>
              <a:t>Cyborgesque Synthesizer</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Automated synthesis and purification of organic compounds for drug discovery</a:t>
            </a:r>
          </a:p>
          <a:p>
            <a:pPr>
              <a:spcAft>
                <a:spcPts val="500"/>
              </a:spcAft>
            </a:pPr>
            <a:r>
              <a:rPr lang="en-US" dirty="0" smtClean="0"/>
              <a:t>Employing 14 classes of small molecules</a:t>
            </a:r>
          </a:p>
          <a:p>
            <a:pPr>
              <a:spcAft>
                <a:spcPts val="500"/>
              </a:spcAft>
            </a:pPr>
            <a:r>
              <a:rPr lang="en-US" dirty="0" smtClean="0"/>
              <a:t>Successful in making complex macrocyclic and polycyclic natural products</a:t>
            </a:r>
          </a:p>
          <a:p>
            <a:pPr>
              <a:spcAft>
                <a:spcPts val="500"/>
              </a:spcAft>
            </a:pPr>
            <a:r>
              <a:rPr lang="en-US" dirty="0" smtClean="0"/>
              <a:t>An extension of automatic peptide synthesis techniques</a:t>
            </a:r>
          </a:p>
          <a:p>
            <a:pPr>
              <a:spcAft>
                <a:spcPts val="500"/>
              </a:spcAft>
            </a:pPr>
            <a:r>
              <a:rPr lang="en-US" dirty="0" smtClean="0"/>
              <a:t>Work done at University of Illinois at Urbana-Champaign, Department of Chemistry</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102</a:t>
            </a:fld>
            <a:endParaRPr lang="en-US" dirty="0"/>
          </a:p>
        </p:txBody>
      </p:sp>
      <p:pic>
        <p:nvPicPr>
          <p:cNvPr id="7" name="Picture 6">
            <a:hlinkClick r:id="rId4"/>
          </p:cNvPr>
          <p:cNvPicPr>
            <a:picLocks noChangeAspect="1"/>
          </p:cNvPicPr>
          <p:nvPr/>
        </p:nvPicPr>
        <p:blipFill>
          <a:blip r:embed="rId5"/>
          <a:stretch>
            <a:fillRect/>
          </a:stretch>
        </p:blipFill>
        <p:spPr>
          <a:xfrm>
            <a:off x="6366065" y="5653383"/>
            <a:ext cx="374269" cy="371602"/>
          </a:xfrm>
          <a:prstGeom prst="rect">
            <a:avLst/>
          </a:prstGeom>
        </p:spPr>
      </p:pic>
    </p:spTree>
    <p:extLst>
      <p:ext uri="{BB962C8B-B14F-4D97-AF65-F5344CB8AC3E}">
        <p14:creationId xmlns:p14="http://schemas.microsoft.com/office/powerpoint/2010/main" val="7582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Nanocar</a:t>
            </a:r>
            <a:endParaRPr lang="en-US" sz="4000" dirty="0"/>
          </a:p>
        </p:txBody>
      </p:sp>
      <p:sp>
        <p:nvSpPr>
          <p:cNvPr id="3" name="Content Placeholder 2"/>
          <p:cNvSpPr>
            <a:spLocks noGrp="1"/>
          </p:cNvSpPr>
          <p:nvPr>
            <p:ph idx="1"/>
          </p:nvPr>
        </p:nvSpPr>
        <p:spPr>
          <a:xfrm>
            <a:off x="296260" y="1596539"/>
            <a:ext cx="8551479" cy="5039265"/>
          </a:xfrm>
        </p:spPr>
        <p:txBody>
          <a:bodyPr>
            <a:normAutofit lnSpcReduction="10000"/>
          </a:bodyPr>
          <a:lstStyle/>
          <a:p>
            <a:pPr>
              <a:spcAft>
                <a:spcPts val="500"/>
              </a:spcAft>
            </a:pPr>
            <a:r>
              <a:rPr lang="en-US" dirty="0" smtClean="0"/>
              <a:t>A single molecule vehicle—a “vehicule”</a:t>
            </a:r>
          </a:p>
          <a:p>
            <a:pPr>
              <a:spcAft>
                <a:spcPts val="500"/>
              </a:spcAft>
            </a:pPr>
            <a:r>
              <a:rPr lang="en-US" dirty="0" smtClean="0"/>
              <a:t>A phenylene ethynylene chassis and axle—covalently mounted to four fullerene wheels [picture to come]</a:t>
            </a:r>
          </a:p>
          <a:p>
            <a:pPr>
              <a:spcAft>
                <a:spcPts val="500"/>
              </a:spcAft>
            </a:pPr>
            <a:r>
              <a:rPr lang="en-US" dirty="0" smtClean="0"/>
              <a:t>Wheelbase of &lt; 5nm (0.0000002 inches)</a:t>
            </a:r>
          </a:p>
          <a:p>
            <a:pPr>
              <a:spcAft>
                <a:spcPts val="500"/>
              </a:spcAft>
            </a:pPr>
            <a:r>
              <a:rPr lang="en-US" dirty="0" smtClean="0"/>
              <a:t>So what?</a:t>
            </a:r>
          </a:p>
          <a:p>
            <a:pPr lvl="1">
              <a:spcAft>
                <a:spcPts val="500"/>
              </a:spcAft>
            </a:pPr>
            <a:r>
              <a:rPr lang="en-US" dirty="0" smtClean="0"/>
              <a:t>Capture the minds on non-chemists (whimsical)</a:t>
            </a:r>
          </a:p>
          <a:p>
            <a:pPr lvl="1">
              <a:spcAft>
                <a:spcPts val="500"/>
              </a:spcAft>
            </a:pPr>
            <a:r>
              <a:rPr lang="en-US" dirty="0" smtClean="0"/>
              <a:t>To study how atoms in molecules interact with surfaces</a:t>
            </a:r>
          </a:p>
          <a:p>
            <a:pPr>
              <a:spcAft>
                <a:spcPts val="500"/>
              </a:spcAft>
            </a:pPr>
            <a:r>
              <a:rPr lang="en-US" dirty="0" smtClean="0"/>
              <a:t>Important for catalysts and enzyme interactions</a:t>
            </a:r>
          </a:p>
          <a:p>
            <a:pPr>
              <a:spcAft>
                <a:spcPts val="500"/>
              </a:spcAft>
            </a:pPr>
            <a:r>
              <a:rPr lang="en-US" dirty="0" smtClean="0"/>
              <a:t>Work done at Rice University (2005)</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103</a:t>
            </a:fld>
            <a:endParaRPr lang="en-US" dirty="0"/>
          </a:p>
        </p:txBody>
      </p:sp>
      <p:pic>
        <p:nvPicPr>
          <p:cNvPr id="7" name="Picture 6">
            <a:hlinkClick r:id="rId4"/>
          </p:cNvPr>
          <p:cNvPicPr>
            <a:picLocks noChangeAspect="1"/>
          </p:cNvPicPr>
          <p:nvPr/>
        </p:nvPicPr>
        <p:blipFill>
          <a:blip r:embed="rId5"/>
          <a:stretch>
            <a:fillRect/>
          </a:stretch>
        </p:blipFill>
        <p:spPr>
          <a:xfrm>
            <a:off x="6096000" y="6114343"/>
            <a:ext cx="374269" cy="371602"/>
          </a:xfrm>
          <a:prstGeom prst="rect">
            <a:avLst/>
          </a:prstGeom>
        </p:spPr>
      </p:pic>
    </p:spTree>
    <p:extLst>
      <p:ext uri="{BB962C8B-B14F-4D97-AF65-F5344CB8AC3E}">
        <p14:creationId xmlns:p14="http://schemas.microsoft.com/office/powerpoint/2010/main" val="106044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t>The Nanocar</a:t>
            </a:r>
            <a:endParaRPr lang="en-US" dirty="0"/>
          </a:p>
        </p:txBody>
      </p:sp>
      <p:sp>
        <p:nvSpPr>
          <p:cNvPr id="5" name="Content Placeholder 4"/>
          <p:cNvSpPr>
            <a:spLocks noGrp="1"/>
          </p:cNvSpPr>
          <p:nvPr>
            <p:ph idx="1"/>
          </p:nvPr>
        </p:nvSpPr>
        <p:spPr>
          <a:xfrm>
            <a:off x="1823311" y="1138424"/>
            <a:ext cx="7016195" cy="4733855"/>
          </a:xfrm>
        </p:spPr>
        <p:txBody>
          <a:bodyPr/>
          <a:lstStyle/>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pPr marL="0" indent="0">
              <a:buNone/>
            </a:pPr>
            <a:r>
              <a:rPr lang="en-US" dirty="0" smtClean="0"/>
              <a:t>The </a:t>
            </a:r>
            <a:r>
              <a:rPr lang="en-US" dirty="0"/>
              <a:t>N</a:t>
            </a:r>
            <a:r>
              <a:rPr lang="en-US" dirty="0" smtClean="0"/>
              <a:t>anocar scooting along a gold surface</a:t>
            </a:r>
          </a:p>
        </p:txBody>
      </p:sp>
      <p:pic>
        <p:nvPicPr>
          <p:cNvPr id="8" name="Picture 7"/>
          <p:cNvPicPr>
            <a:picLocks noChangeAspect="1"/>
          </p:cNvPicPr>
          <p:nvPr/>
        </p:nvPicPr>
        <p:blipFill>
          <a:blip r:embed="rId3"/>
          <a:stretch>
            <a:fillRect/>
          </a:stretch>
        </p:blipFill>
        <p:spPr>
          <a:xfrm>
            <a:off x="8610600" y="6648450"/>
            <a:ext cx="533400" cy="209550"/>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104</a:t>
            </a:fld>
            <a:endParaRPr lang="en-US" dirty="0"/>
          </a:p>
        </p:txBody>
      </p:sp>
      <p:pic>
        <p:nvPicPr>
          <p:cNvPr id="12" name="Picture 11"/>
          <p:cNvPicPr>
            <a:picLocks noChangeAspect="1"/>
          </p:cNvPicPr>
          <p:nvPr/>
        </p:nvPicPr>
        <p:blipFill>
          <a:blip r:embed="rId4"/>
          <a:stretch>
            <a:fillRect/>
          </a:stretch>
        </p:blipFill>
        <p:spPr>
          <a:xfrm>
            <a:off x="1727530" y="1291130"/>
            <a:ext cx="5118100" cy="3492500"/>
          </a:xfrm>
          <a:prstGeom prst="rect">
            <a:avLst/>
          </a:prstGeom>
        </p:spPr>
      </p:pic>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Nanosubmarine</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 single molecule “ship” of 244 atoms</a:t>
            </a:r>
          </a:p>
          <a:p>
            <a:pPr>
              <a:spcAft>
                <a:spcPts val="500"/>
              </a:spcAft>
            </a:pPr>
            <a:r>
              <a:rPr lang="en-US" dirty="0" smtClean="0"/>
              <a:t>Whizzes around in solution</a:t>
            </a:r>
          </a:p>
          <a:p>
            <a:pPr>
              <a:spcAft>
                <a:spcPts val="500"/>
              </a:spcAft>
            </a:pPr>
            <a:r>
              <a:rPr lang="en-US" dirty="0" smtClean="0"/>
              <a:t>Work done at Rice University and North Carolina State University (2015)</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105</a:t>
            </a:fld>
            <a:endParaRPr lang="en-US" dirty="0"/>
          </a:p>
        </p:txBody>
      </p:sp>
      <p:pic>
        <p:nvPicPr>
          <p:cNvPr id="7" name="Picture 6">
            <a:hlinkClick r:id="rId4"/>
          </p:cNvPr>
          <p:cNvPicPr>
            <a:picLocks noChangeAspect="1"/>
          </p:cNvPicPr>
          <p:nvPr/>
        </p:nvPicPr>
        <p:blipFill>
          <a:blip r:embed="rId5"/>
          <a:stretch>
            <a:fillRect/>
          </a:stretch>
        </p:blipFill>
        <p:spPr>
          <a:xfrm>
            <a:off x="3314502" y="3240437"/>
            <a:ext cx="374269" cy="371602"/>
          </a:xfrm>
          <a:prstGeom prst="rect">
            <a:avLst/>
          </a:prstGeom>
        </p:spPr>
      </p:pic>
    </p:spTree>
    <p:extLst>
      <p:ext uri="{BB962C8B-B14F-4D97-AF65-F5344CB8AC3E}">
        <p14:creationId xmlns:p14="http://schemas.microsoft.com/office/powerpoint/2010/main" val="29607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t>A Molecular Submarine</a:t>
            </a:r>
            <a:endParaRPr lang="en-US" dirty="0"/>
          </a:p>
        </p:txBody>
      </p:sp>
      <p:sp>
        <p:nvSpPr>
          <p:cNvPr id="5" name="Content Placeholder 4"/>
          <p:cNvSpPr>
            <a:spLocks noGrp="1"/>
          </p:cNvSpPr>
          <p:nvPr>
            <p:ph idx="1"/>
          </p:nvPr>
        </p:nvSpPr>
        <p:spPr/>
        <p:txBody>
          <a:bodyPr/>
          <a:lstStyle/>
          <a:p>
            <a:endParaRPr lang="en-US" dirty="0" smtClean="0"/>
          </a:p>
        </p:txBody>
      </p:sp>
      <p:pic>
        <p:nvPicPr>
          <p:cNvPr id="8" name="Picture 7"/>
          <p:cNvPicPr>
            <a:picLocks noChangeAspect="1"/>
          </p:cNvPicPr>
          <p:nvPr/>
        </p:nvPicPr>
        <p:blipFill>
          <a:blip r:embed="rId3"/>
          <a:stretch>
            <a:fillRect/>
          </a:stretch>
        </p:blipFill>
        <p:spPr>
          <a:xfrm>
            <a:off x="8610600" y="6648450"/>
            <a:ext cx="533400" cy="209550"/>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106</a:t>
            </a:fld>
            <a:endParaRPr lang="en-US" dirty="0"/>
          </a:p>
        </p:txBody>
      </p:sp>
      <p:pic>
        <p:nvPicPr>
          <p:cNvPr id="12" name="Picture 11"/>
          <p:cNvPicPr>
            <a:picLocks noChangeAspect="1"/>
          </p:cNvPicPr>
          <p:nvPr/>
        </p:nvPicPr>
        <p:blipFill>
          <a:blip r:embed="rId4"/>
          <a:stretch>
            <a:fillRect/>
          </a:stretch>
        </p:blipFill>
        <p:spPr>
          <a:xfrm>
            <a:off x="1823310" y="1354190"/>
            <a:ext cx="4953000" cy="3492500"/>
          </a:xfrm>
          <a:prstGeom prst="rect">
            <a:avLst/>
          </a:prstGeom>
        </p:spPr>
      </p:pic>
    </p:spTree>
    <p:extLst>
      <p:ext uri="{BB962C8B-B14F-4D97-AF65-F5344CB8AC3E}">
        <p14:creationId xmlns:p14="http://schemas.microsoft.com/office/powerpoint/2010/main" val="16662095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680310"/>
            <a:ext cx="8229600" cy="458115"/>
          </a:xfrm>
        </p:spPr>
        <p:txBody>
          <a:bodyPr>
            <a:noAutofit/>
          </a:bodyPr>
          <a:lstStyle/>
          <a:p>
            <a:r>
              <a:rPr lang="en-US" sz="4000" dirty="0" smtClean="0"/>
              <a:t>You may be a chemist, </a:t>
            </a:r>
            <a:r>
              <a:rPr lang="en-US" sz="5400" b="1" dirty="0" smtClean="0"/>
              <a:t>If</a:t>
            </a:r>
            <a:endParaRPr lang="en-US" sz="5400" b="1"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is-IS" dirty="0"/>
              <a:t>…</a:t>
            </a:r>
            <a:r>
              <a:rPr lang="en-US" dirty="0"/>
              <a:t>all your shirts have </a:t>
            </a:r>
            <a:r>
              <a:rPr lang="en-US" dirty="0" smtClean="0"/>
              <a:t>holes</a:t>
            </a:r>
            <a:endParaRPr lang="is-IS" dirty="0" smtClean="0"/>
          </a:p>
          <a:p>
            <a:pPr>
              <a:spcAft>
                <a:spcPts val="500"/>
              </a:spcAft>
            </a:pPr>
            <a:r>
              <a:rPr lang="is-IS" dirty="0" smtClean="0"/>
              <a:t>…</a:t>
            </a:r>
            <a:r>
              <a:rPr lang="en-US" dirty="0" smtClean="0"/>
              <a:t>a </a:t>
            </a:r>
            <a:r>
              <a:rPr lang="en-US" dirty="0"/>
              <a:t>mole isn't something on your face or in your </a:t>
            </a:r>
            <a:r>
              <a:rPr lang="en-US" dirty="0" smtClean="0"/>
              <a:t>yard</a:t>
            </a:r>
          </a:p>
          <a:p>
            <a:pPr>
              <a:spcAft>
                <a:spcPts val="500"/>
              </a:spcAft>
            </a:pPr>
            <a:r>
              <a:rPr lang="is-IS" dirty="0" smtClean="0"/>
              <a:t>…y</a:t>
            </a:r>
            <a:r>
              <a:rPr lang="en-US" dirty="0" smtClean="0"/>
              <a:t>ou </a:t>
            </a:r>
            <a:r>
              <a:rPr lang="en-US" dirty="0"/>
              <a:t>think </a:t>
            </a:r>
            <a:r>
              <a:rPr lang="en-US" dirty="0" smtClean="0"/>
              <a:t>chemistry </a:t>
            </a:r>
            <a:r>
              <a:rPr lang="en-US" dirty="0"/>
              <a:t>is </a:t>
            </a:r>
            <a:endParaRPr lang="en-US" dirty="0" smtClean="0"/>
          </a:p>
          <a:p>
            <a:pPr>
              <a:spcAft>
                <a:spcPts val="500"/>
              </a:spcAft>
            </a:pPr>
            <a:r>
              <a:rPr lang="is-IS" dirty="0" smtClean="0"/>
              <a:t>…</a:t>
            </a:r>
            <a:r>
              <a:rPr lang="en-US" dirty="0" smtClean="0"/>
              <a:t>you </a:t>
            </a:r>
            <a:r>
              <a:rPr lang="en-US" dirty="0"/>
              <a:t>put your coat on </a:t>
            </a:r>
            <a:r>
              <a:rPr lang="en-US" u="sng" dirty="0"/>
              <a:t>after</a:t>
            </a:r>
            <a:r>
              <a:rPr lang="en-US" dirty="0"/>
              <a:t> you get to work</a:t>
            </a:r>
            <a:endParaRPr lang="en-US" dirty="0" smtClean="0"/>
          </a:p>
          <a:p>
            <a:pPr>
              <a:spcAft>
                <a:spcPts val="500"/>
              </a:spcAft>
            </a:pPr>
            <a:r>
              <a:rPr lang="is-IS" dirty="0" smtClean="0"/>
              <a:t>…</a:t>
            </a:r>
            <a:r>
              <a:rPr lang="en-US" dirty="0" smtClean="0"/>
              <a:t>you </a:t>
            </a:r>
            <a:r>
              <a:rPr lang="en-US" dirty="0"/>
              <a:t>pronounce "unionized" </a:t>
            </a:r>
            <a:endParaRPr lang="en-US" dirty="0" smtClean="0"/>
          </a:p>
          <a:p>
            <a:pPr>
              <a:spcAft>
                <a:spcPts val="500"/>
              </a:spcAft>
            </a:pPr>
            <a:r>
              <a:rPr lang="is-IS" dirty="0" smtClean="0"/>
              <a:t>…s</a:t>
            </a:r>
            <a:r>
              <a:rPr lang="en-US" dirty="0" err="1" smtClean="0"/>
              <a:t>omeone</a:t>
            </a:r>
            <a:r>
              <a:rPr lang="en-US" dirty="0" smtClean="0"/>
              <a:t> writes, </a:t>
            </a:r>
            <a:r>
              <a:rPr lang="en-US" dirty="0"/>
              <a:t>“I love U” </a:t>
            </a:r>
            <a:endParaRPr lang="en-US" dirty="0" smtClean="0"/>
          </a:p>
          <a:p>
            <a:pPr>
              <a:spcAft>
                <a:spcPts val="500"/>
              </a:spcAft>
            </a:pPr>
            <a:r>
              <a:rPr lang="is-IS" dirty="0" smtClean="0"/>
              <a:t>…</a:t>
            </a:r>
            <a:r>
              <a:rPr lang="en-US" dirty="0" smtClean="0"/>
              <a:t>you make your own eye glasses cleaner</a:t>
            </a:r>
          </a:p>
          <a:p>
            <a:r>
              <a:rPr lang="is-IS" dirty="0" smtClean="0"/>
              <a:t>…</a:t>
            </a:r>
            <a:r>
              <a:rPr lang="en-US" dirty="0" smtClean="0"/>
              <a:t>you understand and can pronounce words on food labels</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107</a:t>
            </a:fld>
            <a:endParaRPr lang="en-US" dirty="0"/>
          </a:p>
        </p:txBody>
      </p:sp>
      <p:sp>
        <p:nvSpPr>
          <p:cNvPr id="4" name="TextBox 3"/>
          <p:cNvSpPr txBox="1"/>
          <p:nvPr/>
        </p:nvSpPr>
        <p:spPr>
          <a:xfrm>
            <a:off x="4122541" y="2735146"/>
            <a:ext cx="976549" cy="523220"/>
          </a:xfrm>
          <a:prstGeom prst="rect">
            <a:avLst/>
          </a:prstGeom>
          <a:noFill/>
        </p:spPr>
        <p:txBody>
          <a:bodyPr wrap="none" rtlCol="0">
            <a:spAutoFit/>
          </a:bodyPr>
          <a:lstStyle/>
          <a:p>
            <a:r>
              <a:rPr lang="en-US" sz="2800" dirty="0" smtClean="0"/>
              <a:t>pHun</a:t>
            </a:r>
            <a:endParaRPr lang="en-US" sz="2800" dirty="0"/>
          </a:p>
        </p:txBody>
      </p:sp>
      <p:sp>
        <p:nvSpPr>
          <p:cNvPr id="11" name="TextBox 10"/>
          <p:cNvSpPr txBox="1"/>
          <p:nvPr/>
        </p:nvSpPr>
        <p:spPr>
          <a:xfrm>
            <a:off x="4876793" y="3895771"/>
            <a:ext cx="1797415" cy="523220"/>
          </a:xfrm>
          <a:prstGeom prst="rect">
            <a:avLst/>
          </a:prstGeom>
          <a:noFill/>
        </p:spPr>
        <p:txBody>
          <a:bodyPr wrap="none" rtlCol="0">
            <a:spAutoFit/>
          </a:bodyPr>
          <a:lstStyle/>
          <a:p>
            <a:r>
              <a:rPr lang="en-US" sz="2800" dirty="0" smtClean="0"/>
              <a:t> un-ionized</a:t>
            </a:r>
            <a:endParaRPr lang="en-US" sz="2800" dirty="0"/>
          </a:p>
        </p:txBody>
      </p:sp>
      <p:sp>
        <p:nvSpPr>
          <p:cNvPr id="12" name="TextBox 11"/>
          <p:cNvSpPr txBox="1"/>
          <p:nvPr/>
        </p:nvSpPr>
        <p:spPr>
          <a:xfrm>
            <a:off x="4883397" y="4441486"/>
            <a:ext cx="2895408" cy="523220"/>
          </a:xfrm>
          <a:prstGeom prst="rect">
            <a:avLst/>
          </a:prstGeom>
          <a:noFill/>
        </p:spPr>
        <p:txBody>
          <a:bodyPr wrap="none" rtlCol="0">
            <a:spAutoFit/>
          </a:bodyPr>
          <a:lstStyle/>
          <a:p>
            <a:r>
              <a:rPr lang="en-US" sz="2800" dirty="0"/>
              <a:t>y</a:t>
            </a:r>
            <a:r>
              <a:rPr lang="en-US" sz="2800" dirty="0" smtClean="0"/>
              <a:t>ou think Uranium</a:t>
            </a:r>
            <a:endParaRPr lang="en-US" sz="2800" dirty="0"/>
          </a:p>
        </p:txBody>
      </p:sp>
    </p:spTree>
    <p:extLst>
      <p:ext uri="{BB962C8B-B14F-4D97-AF65-F5344CB8AC3E}">
        <p14:creationId xmlns:p14="http://schemas.microsoft.com/office/powerpoint/2010/main" val="19066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dissolv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dissolve">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108</a:t>
            </a:fld>
            <a:endParaRPr lang="en-US" dirty="0"/>
          </a:p>
        </p:txBody>
      </p:sp>
      <p:pic>
        <p:nvPicPr>
          <p:cNvPr id="3" name="Picture 2"/>
          <p:cNvPicPr>
            <a:picLocks noChangeAspect="1"/>
          </p:cNvPicPr>
          <p:nvPr/>
        </p:nvPicPr>
        <p:blipFill>
          <a:blip r:embed="rId5"/>
          <a:stretch>
            <a:fillRect/>
          </a:stretch>
        </p:blipFill>
        <p:spPr>
          <a:xfrm>
            <a:off x="948572" y="0"/>
            <a:ext cx="7246856" cy="6858000"/>
          </a:xfrm>
          <a:prstGeom prst="rect">
            <a:avLst/>
          </a:prstGeom>
        </p:spPr>
      </p:pic>
      <p:sp>
        <p:nvSpPr>
          <p:cNvPr id="4" name="TextBox 3"/>
          <p:cNvSpPr txBox="1"/>
          <p:nvPr/>
        </p:nvSpPr>
        <p:spPr>
          <a:xfrm>
            <a:off x="113674" y="69490"/>
            <a:ext cx="3578672" cy="923330"/>
          </a:xfrm>
          <a:prstGeom prst="rect">
            <a:avLst/>
          </a:prstGeom>
          <a:noFill/>
        </p:spPr>
        <p:txBody>
          <a:bodyPr wrap="none" rtlCol="0">
            <a:spAutoFit/>
          </a:bodyPr>
          <a:lstStyle/>
          <a:p>
            <a:r>
              <a:rPr lang="en-US" sz="5400" dirty="0" smtClean="0"/>
              <a:t>Thanks for</a:t>
            </a:r>
            <a:r>
              <a:rPr lang="is-IS" sz="5400" dirty="0" smtClean="0"/>
              <a:t>…</a:t>
            </a:r>
            <a:endParaRPr lang="en-US" sz="5400" dirty="0"/>
          </a:p>
        </p:txBody>
      </p:sp>
      <p:sp>
        <p:nvSpPr>
          <p:cNvPr id="9" name="TextBox 8"/>
          <p:cNvSpPr txBox="1"/>
          <p:nvPr/>
        </p:nvSpPr>
        <p:spPr>
          <a:xfrm rot="1800000">
            <a:off x="1628007" y="1736966"/>
            <a:ext cx="3813736" cy="1200329"/>
          </a:xfrm>
          <a:prstGeom prst="rect">
            <a:avLst/>
          </a:prstGeom>
          <a:noFill/>
        </p:spPr>
        <p:txBody>
          <a:bodyPr wrap="none" rtlCol="0">
            <a:spAutoFit/>
          </a:bodyPr>
          <a:lstStyle/>
          <a:p>
            <a:r>
              <a:rPr lang="en-US" sz="7200" dirty="0" smtClean="0"/>
              <a:t>Listening!</a:t>
            </a:r>
            <a:endParaRPr lang="en-US" sz="7200" dirty="0"/>
          </a:p>
        </p:txBody>
      </p:sp>
    </p:spTree>
    <p:extLst>
      <p:ext uri="{BB962C8B-B14F-4D97-AF65-F5344CB8AC3E}">
        <p14:creationId xmlns:p14="http://schemas.microsoft.com/office/powerpoint/2010/main" val="3158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fmla="#ppt_w*sin(2.5*pi*$)">
                                          <p:val>
                                            <p:fltVal val="0"/>
                                          </p:val>
                                        </p:tav>
                                        <p:tav tm="100000">
                                          <p:val>
                                            <p:fltVal val="1"/>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childTnLst>
                                </p:cTn>
                              </p:par>
                              <p:par>
                                <p:cTn id="9" presetID="19" presetClass="entr" presetSubtype="10"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fmla="#ppt_w*sin(2.5*pi*$)">
                                          <p:val>
                                            <p:fltVal val="0"/>
                                          </p:val>
                                        </p:tav>
                                        <p:tav tm="100000">
                                          <p:val>
                                            <p:fltVal val="1"/>
                                          </p:val>
                                        </p:tav>
                                      </p:tavLst>
                                    </p:anim>
                                    <p:anim calcmode="lin" valueType="num">
                                      <p:cBhvr>
                                        <p:cTn id="12" dur="2000" fill="hold"/>
                                        <p:tgtEl>
                                          <p:spTgt spid="4"/>
                                        </p:tgtEl>
                                        <p:attrNameLst>
                                          <p:attrName>ppt_h</p:attrName>
                                        </p:attrNameLst>
                                      </p:cBhvr>
                                      <p:tavLst>
                                        <p:tav tm="0">
                                          <p:val>
                                            <p:strVal val="#ppt_h"/>
                                          </p:val>
                                        </p:tav>
                                        <p:tav tm="100000">
                                          <p:val>
                                            <p:strVal val="#ppt_h"/>
                                          </p:val>
                                        </p:tav>
                                      </p:tavLst>
                                    </p:anim>
                                  </p:childTnLst>
                                </p:cTn>
                              </p:par>
                              <p:par>
                                <p:cTn id="13" presetID="41" presetClass="entr" presetSubtype="0" fill="hold" grpId="0" nodeType="withEffect">
                                  <p:stCondLst>
                                    <p:cond delay="175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6" name="Picture 5">
            <a:hlinkClick r:id="rId4"/>
          </p:cNvPr>
          <p:cNvPicPr>
            <a:picLocks noChangeAspect="1"/>
          </p:cNvPicPr>
          <p:nvPr/>
        </p:nvPicPr>
        <p:blipFill>
          <a:blip r:embed="rId5"/>
          <a:stretch>
            <a:fillRect/>
          </a:stretch>
        </p:blipFill>
        <p:spPr>
          <a:xfrm>
            <a:off x="1902479" y="849711"/>
            <a:ext cx="374269" cy="371602"/>
          </a:xfrm>
          <a:prstGeom prst="rect">
            <a:avLst/>
          </a:prstGeom>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11</a:t>
            </a:fld>
            <a:endParaRPr lang="en-US" dirty="0"/>
          </a:p>
        </p:txBody>
      </p:sp>
      <p:pic>
        <p:nvPicPr>
          <p:cNvPr id="8" name="Picture 7"/>
          <p:cNvPicPr>
            <a:picLocks noChangeAspect="1"/>
          </p:cNvPicPr>
          <p:nvPr/>
        </p:nvPicPr>
        <p:blipFill>
          <a:blip r:embed="rId6"/>
          <a:stretch>
            <a:fillRect/>
          </a:stretch>
        </p:blipFill>
        <p:spPr>
          <a:xfrm>
            <a:off x="2493635" y="0"/>
            <a:ext cx="5285170" cy="6858000"/>
          </a:xfrm>
          <a:prstGeom prst="rect">
            <a:avLst/>
          </a:prstGeom>
        </p:spPr>
      </p:pic>
      <p:sp>
        <p:nvSpPr>
          <p:cNvPr id="9" name="TextBox 8"/>
          <p:cNvSpPr txBox="1"/>
          <p:nvPr/>
        </p:nvSpPr>
        <p:spPr>
          <a:xfrm>
            <a:off x="119842" y="374900"/>
            <a:ext cx="2314288" cy="830997"/>
          </a:xfrm>
          <a:prstGeom prst="rect">
            <a:avLst/>
          </a:prstGeom>
          <a:noFill/>
        </p:spPr>
        <p:txBody>
          <a:bodyPr wrap="none" rtlCol="0">
            <a:spAutoFit/>
          </a:bodyPr>
          <a:lstStyle/>
          <a:p>
            <a:r>
              <a:rPr lang="en-US" sz="2400" b="1" dirty="0">
                <a:solidFill>
                  <a:srgbClr val="FFFF00"/>
                </a:solidFill>
              </a:rPr>
              <a:t>Friedrich Wöhler</a:t>
            </a:r>
          </a:p>
          <a:p>
            <a:r>
              <a:rPr lang="en-US" sz="2400" b="1" dirty="0" smtClean="0">
                <a:solidFill>
                  <a:srgbClr val="FFFF00"/>
                </a:solidFill>
              </a:rPr>
              <a:t>1800—1882 </a:t>
            </a:r>
            <a:endParaRPr lang="en-US" sz="2400" b="1" dirty="0">
              <a:solidFill>
                <a:srgbClr val="FFFF00"/>
              </a:solidFill>
            </a:endParaRPr>
          </a:p>
        </p:txBody>
      </p:sp>
    </p:spTree>
    <p:extLst>
      <p:ext uri="{BB962C8B-B14F-4D97-AF65-F5344CB8AC3E}">
        <p14:creationId xmlns:p14="http://schemas.microsoft.com/office/powerpoint/2010/main" val="728694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Friedrich Wöhler</a:t>
            </a:r>
          </a:p>
        </p:txBody>
      </p:sp>
      <p:sp>
        <p:nvSpPr>
          <p:cNvPr id="3" name="Content Placeholder 2"/>
          <p:cNvSpPr>
            <a:spLocks noGrp="1"/>
          </p:cNvSpPr>
          <p:nvPr>
            <p:ph idx="1"/>
          </p:nvPr>
        </p:nvSpPr>
        <p:spPr>
          <a:xfrm>
            <a:off x="296260" y="1443835"/>
            <a:ext cx="8704185" cy="5261461"/>
          </a:xfrm>
        </p:spPr>
        <p:txBody>
          <a:bodyPr>
            <a:normAutofit/>
          </a:bodyPr>
          <a:lstStyle/>
          <a:p>
            <a:pPr>
              <a:spcAft>
                <a:spcPts val="500"/>
              </a:spcAft>
            </a:pPr>
            <a:r>
              <a:rPr lang="en-US" dirty="0" smtClean="0"/>
              <a:t>Pioneer in organic chemistry</a:t>
            </a:r>
          </a:p>
          <a:p>
            <a:pPr>
              <a:spcAft>
                <a:spcPts val="500"/>
              </a:spcAft>
            </a:pPr>
            <a:r>
              <a:rPr lang="en-US" dirty="0" smtClean="0"/>
              <a:t>1828 synthesized urea from two inorganic compounds</a:t>
            </a:r>
          </a:p>
          <a:p>
            <a:pPr marL="0" indent="0">
              <a:spcAft>
                <a:spcPts val="500"/>
              </a:spcAft>
              <a:buNone/>
            </a:pPr>
            <a:r>
              <a:rPr lang="en-US" dirty="0" smtClean="0"/>
              <a:t>      AgOCN + NH</a:t>
            </a:r>
            <a:r>
              <a:rPr lang="en-US" baseline="-25000" dirty="0" smtClean="0"/>
              <a:t>4</a:t>
            </a:r>
            <a:r>
              <a:rPr lang="en-US" dirty="0" smtClean="0"/>
              <a:t>Cl </a:t>
            </a:r>
            <a:r>
              <a:rPr lang="en-US" dirty="0" smtClean="0">
                <a:sym typeface="Wingdings"/>
              </a:rPr>
              <a:t> AgCl + [NH</a:t>
            </a:r>
            <a:r>
              <a:rPr lang="en-US" baseline="-25000" dirty="0" smtClean="0">
                <a:sym typeface="Wingdings"/>
              </a:rPr>
              <a:t>4</a:t>
            </a:r>
            <a:r>
              <a:rPr lang="en-US" dirty="0" smtClean="0">
                <a:sym typeface="Wingdings"/>
              </a:rPr>
              <a:t>OCN]  H</a:t>
            </a:r>
            <a:r>
              <a:rPr lang="en-US" baseline="-25000" dirty="0" smtClean="0">
                <a:sym typeface="Wingdings"/>
              </a:rPr>
              <a:t>2</a:t>
            </a:r>
            <a:r>
              <a:rPr lang="en-US" dirty="0" smtClean="0">
                <a:sym typeface="Wingdings"/>
              </a:rPr>
              <a:t>N-CO-NH</a:t>
            </a:r>
            <a:r>
              <a:rPr lang="en-US" baseline="-25000" dirty="0" smtClean="0">
                <a:sym typeface="Wingdings"/>
              </a:rPr>
              <a:t>2</a:t>
            </a:r>
            <a:endParaRPr lang="en-US" baseline="-25000" dirty="0" smtClean="0"/>
          </a:p>
          <a:p>
            <a:pPr>
              <a:spcAft>
                <a:spcPts val="500"/>
              </a:spcAft>
            </a:pPr>
            <a:r>
              <a:rPr lang="en-US" dirty="0" smtClean="0"/>
              <a:t>The </a:t>
            </a:r>
            <a:r>
              <a:rPr lang="en-US" dirty="0" err="1"/>
              <a:t>Vitalist</a:t>
            </a:r>
            <a:r>
              <a:rPr lang="en-US" dirty="0"/>
              <a:t> </a:t>
            </a:r>
            <a:r>
              <a:rPr lang="en-US" dirty="0" smtClean="0"/>
              <a:t>hypothesis: </a:t>
            </a:r>
            <a:r>
              <a:rPr lang="en-US" dirty="0"/>
              <a:t>"</a:t>
            </a:r>
            <a:r>
              <a:rPr lang="en-US" dirty="0" smtClean="0"/>
              <a:t>organic compounds” can only be </a:t>
            </a:r>
            <a:r>
              <a:rPr lang="en-US" dirty="0"/>
              <a:t>made </a:t>
            </a:r>
            <a:r>
              <a:rPr lang="en-US" dirty="0" smtClean="0"/>
              <a:t>by </a:t>
            </a:r>
            <a:r>
              <a:rPr lang="en-US" dirty="0"/>
              <a:t>living </a:t>
            </a:r>
            <a:r>
              <a:rPr lang="en-US" dirty="0" smtClean="0"/>
              <a:t>things</a:t>
            </a:r>
          </a:p>
          <a:p>
            <a:pPr>
              <a:spcAft>
                <a:spcPts val="500"/>
              </a:spcAft>
            </a:pPr>
            <a:r>
              <a:rPr lang="en-US" dirty="0" smtClean="0"/>
              <a:t>Mammals produce urea in the kidneys which is excreted in urine</a:t>
            </a:r>
          </a:p>
          <a:p>
            <a:pPr>
              <a:spcAft>
                <a:spcPts val="500"/>
              </a:spcAft>
            </a:pPr>
            <a:r>
              <a:rPr lang="en-US" dirty="0" smtClean="0"/>
              <a:t>Wöhler’s synthesis was revolutionary and controversial for many years</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8626176" y="2054655"/>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12</a:t>
            </a:fld>
            <a:endParaRPr lang="en-US" dirty="0"/>
          </a:p>
        </p:txBody>
      </p:sp>
      <p:pic>
        <p:nvPicPr>
          <p:cNvPr id="7" name="Picture 6">
            <a:hlinkClick r:id="rId6"/>
          </p:cNvPr>
          <p:cNvPicPr>
            <a:picLocks noChangeAspect="1"/>
          </p:cNvPicPr>
          <p:nvPr/>
        </p:nvPicPr>
        <p:blipFill>
          <a:blip r:embed="rId5"/>
          <a:stretch>
            <a:fillRect/>
          </a:stretch>
        </p:blipFill>
        <p:spPr>
          <a:xfrm>
            <a:off x="4296420" y="3664428"/>
            <a:ext cx="374269" cy="371602"/>
          </a:xfrm>
          <a:prstGeom prst="rect">
            <a:avLst/>
          </a:prstGeom>
        </p:spPr>
      </p:pic>
    </p:spTree>
    <p:extLst>
      <p:ext uri="{BB962C8B-B14F-4D97-AF65-F5344CB8AC3E}">
        <p14:creationId xmlns:p14="http://schemas.microsoft.com/office/powerpoint/2010/main" val="14893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Vitamin C</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An essential nutrient for humans</a:t>
            </a:r>
          </a:p>
          <a:p>
            <a:pPr>
              <a:spcAft>
                <a:spcPts val="500"/>
              </a:spcAft>
            </a:pPr>
            <a:r>
              <a:rPr lang="en-US" dirty="0" smtClean="0"/>
              <a:t>A cofactor in at least eight enzymatic reactions</a:t>
            </a:r>
          </a:p>
          <a:p>
            <a:pPr>
              <a:spcAft>
                <a:spcPts val="500"/>
              </a:spcAft>
            </a:pPr>
            <a:r>
              <a:rPr lang="en-US" dirty="0" smtClean="0"/>
              <a:t>Found in numerous fresh fruits, vegetables and meats</a:t>
            </a:r>
          </a:p>
          <a:p>
            <a:pPr>
              <a:spcAft>
                <a:spcPts val="500"/>
              </a:spcAft>
            </a:pPr>
            <a:endParaRPr lang="en-US" dirty="0"/>
          </a:p>
          <a:p>
            <a:pPr>
              <a:spcAft>
                <a:spcPts val="500"/>
              </a:spcAft>
            </a:pPr>
            <a:endParaRPr lang="en-US" dirty="0" smtClean="0"/>
          </a:p>
          <a:p>
            <a:pPr>
              <a:spcAft>
                <a:spcPts val="500"/>
              </a:spcAft>
            </a:pPr>
            <a:endParaRPr lang="en-US" dirty="0"/>
          </a:p>
          <a:p>
            <a:pPr marL="0" indent="0" algn="ctr">
              <a:spcAft>
                <a:spcPts val="500"/>
              </a:spcAft>
              <a:buNone/>
            </a:pPr>
            <a:r>
              <a:rPr lang="en-US" sz="2000" dirty="0" smtClean="0"/>
              <a:t>L-Ascorbic Acid</a:t>
            </a:r>
          </a:p>
          <a:p>
            <a:r>
              <a:rPr lang="en-US" sz="2400" dirty="0" smtClean="0"/>
              <a:t>IUPAC Name:  (</a:t>
            </a:r>
            <a:r>
              <a:rPr lang="en-US" sz="2400" i="1" dirty="0" smtClean="0"/>
              <a:t>R</a:t>
            </a:r>
            <a:r>
              <a:rPr lang="en-US" sz="2400" dirty="0"/>
              <a:t>)-3,4-dihydroxy-5-((</a:t>
            </a:r>
            <a:r>
              <a:rPr lang="en-US" sz="2400" i="1" dirty="0"/>
              <a:t>S</a:t>
            </a:r>
            <a:r>
              <a:rPr lang="en-US" sz="2400" dirty="0" smtClean="0"/>
              <a:t>)-1,2-dihydroxyethyl)furan-2(5</a:t>
            </a:r>
            <a:r>
              <a:rPr lang="en-US" sz="2400" i="1" dirty="0" smtClean="0"/>
              <a:t>H</a:t>
            </a:r>
            <a:r>
              <a:rPr lang="en-US" sz="2400" dirty="0"/>
              <a:t>)-one</a:t>
            </a:r>
            <a:endParaRPr lang="en-US" sz="2400" dirty="0" smtClean="0"/>
          </a:p>
          <a:p>
            <a:pPr>
              <a:spcAft>
                <a:spcPts val="500"/>
              </a:spcAft>
            </a:pPr>
            <a:endParaRPr lang="en-US" sz="2000" dirty="0" smtClean="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2739540" y="718282"/>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13</a:t>
            </a:fld>
            <a:endParaRPr lang="en-US" dirty="0"/>
          </a:p>
        </p:txBody>
      </p:sp>
      <p:pic>
        <p:nvPicPr>
          <p:cNvPr id="10" name="Picture 9"/>
          <p:cNvPicPr>
            <a:picLocks noChangeAspect="1"/>
          </p:cNvPicPr>
          <p:nvPr/>
        </p:nvPicPr>
        <p:blipFill>
          <a:blip r:embed="rId6"/>
          <a:stretch>
            <a:fillRect/>
          </a:stretch>
        </p:blipFill>
        <p:spPr>
          <a:xfrm>
            <a:off x="3241245" y="3368550"/>
            <a:ext cx="2705100" cy="1587500"/>
          </a:xfrm>
          <a:prstGeom prst="rect">
            <a:avLst/>
          </a:prstGeom>
        </p:spPr>
      </p:pic>
    </p:spTree>
    <p:extLst>
      <p:ext uri="{BB962C8B-B14F-4D97-AF65-F5344CB8AC3E}">
        <p14:creationId xmlns:p14="http://schemas.microsoft.com/office/powerpoint/2010/main" val="170697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Vitamin C </a:t>
            </a:r>
            <a:r>
              <a:rPr lang="en-US" sz="1800" dirty="0" smtClean="0"/>
              <a:t>(cont.)</a:t>
            </a:r>
            <a:endParaRPr lang="en-US" sz="1800"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14</a:t>
            </a:fld>
            <a:endParaRPr lang="en-US" dirty="0"/>
          </a:p>
        </p:txBody>
      </p:sp>
      <p:sp>
        <p:nvSpPr>
          <p:cNvPr id="12" name="Content Placeholder 2"/>
          <p:cNvSpPr txBox="1">
            <a:spLocks/>
          </p:cNvSpPr>
          <p:nvPr/>
        </p:nvSpPr>
        <p:spPr>
          <a:xfrm>
            <a:off x="2722266" y="1749245"/>
            <a:ext cx="6108700" cy="489920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500"/>
              </a:spcAft>
            </a:pPr>
            <a:r>
              <a:rPr lang="en-US" sz="3000" dirty="0" smtClean="0"/>
              <a:t>“Most </a:t>
            </a:r>
            <a:r>
              <a:rPr lang="en-US" sz="3000" dirty="0"/>
              <a:t>all of our products are manufactured at our own facilities in Southern </a:t>
            </a:r>
            <a:r>
              <a:rPr lang="en-US" sz="3000" dirty="0" smtClean="0"/>
              <a:t>California”</a:t>
            </a:r>
          </a:p>
          <a:p>
            <a:pPr>
              <a:spcAft>
                <a:spcPts val="500"/>
              </a:spcAft>
            </a:pPr>
            <a:r>
              <a:rPr lang="en-US" sz="3000" dirty="0" smtClean="0"/>
              <a:t>80% of the world’s vitamin C is produced in China</a:t>
            </a:r>
          </a:p>
          <a:p>
            <a:pPr>
              <a:spcAft>
                <a:spcPts val="500"/>
              </a:spcAft>
            </a:pPr>
            <a:r>
              <a:rPr lang="en-US" sz="3000" dirty="0" smtClean="0"/>
              <a:t>Large doses of vitamin C have no clinical effect against the common cold</a:t>
            </a:r>
          </a:p>
          <a:p>
            <a:pPr>
              <a:spcAft>
                <a:spcPts val="500"/>
              </a:spcAft>
            </a:pPr>
            <a:r>
              <a:rPr lang="en-US" sz="3000" dirty="0" smtClean="0"/>
              <a:t>Common belief “natural is better”</a:t>
            </a:r>
          </a:p>
        </p:txBody>
      </p:sp>
      <p:pic>
        <p:nvPicPr>
          <p:cNvPr id="15" name="Picture 14"/>
          <p:cNvPicPr>
            <a:picLocks noChangeAspect="1"/>
          </p:cNvPicPr>
          <p:nvPr/>
        </p:nvPicPr>
        <p:blipFill>
          <a:blip r:embed="rId4"/>
          <a:stretch>
            <a:fillRect/>
          </a:stretch>
        </p:blipFill>
        <p:spPr>
          <a:xfrm>
            <a:off x="292830" y="1740640"/>
            <a:ext cx="2253615" cy="4284345"/>
          </a:xfrm>
          <a:prstGeom prst="rect">
            <a:avLst/>
          </a:prstGeom>
        </p:spPr>
      </p:pic>
      <p:sp>
        <p:nvSpPr>
          <p:cNvPr id="3" name="TextBox 2"/>
          <p:cNvSpPr txBox="1"/>
          <p:nvPr/>
        </p:nvSpPr>
        <p:spPr>
          <a:xfrm>
            <a:off x="768096" y="6601968"/>
            <a:ext cx="184731" cy="369332"/>
          </a:xfrm>
          <a:prstGeom prst="rect">
            <a:avLst/>
          </a:prstGeom>
          <a:noFill/>
        </p:spPr>
        <p:txBody>
          <a:bodyPr wrap="none" rtlCol="0">
            <a:spAutoFit/>
          </a:bodyPr>
          <a:lstStyle/>
          <a:p>
            <a:endParaRPr lang="en-US" dirty="0"/>
          </a:p>
        </p:txBody>
      </p:sp>
      <p:pic>
        <p:nvPicPr>
          <p:cNvPr id="13" name="Picture 12">
            <a:hlinkClick r:id="rId5"/>
          </p:cNvPr>
          <p:cNvPicPr>
            <a:picLocks noChangeAspect="1"/>
          </p:cNvPicPr>
          <p:nvPr/>
        </p:nvPicPr>
        <p:blipFill>
          <a:blip r:embed="rId6"/>
          <a:stretch>
            <a:fillRect/>
          </a:stretch>
        </p:blipFill>
        <p:spPr>
          <a:xfrm>
            <a:off x="6709870" y="2731057"/>
            <a:ext cx="374269" cy="371602"/>
          </a:xfrm>
          <a:prstGeom prst="rect">
            <a:avLst/>
          </a:prstGeom>
        </p:spPr>
      </p:pic>
      <p:pic>
        <p:nvPicPr>
          <p:cNvPr id="14" name="Picture 13">
            <a:hlinkClick r:id="rId7"/>
          </p:cNvPr>
          <p:cNvPicPr>
            <a:picLocks noChangeAspect="1"/>
          </p:cNvPicPr>
          <p:nvPr/>
        </p:nvPicPr>
        <p:blipFill>
          <a:blip r:embed="rId6"/>
          <a:stretch>
            <a:fillRect/>
          </a:stretch>
        </p:blipFill>
        <p:spPr>
          <a:xfrm>
            <a:off x="6099050" y="3790669"/>
            <a:ext cx="374269" cy="371602"/>
          </a:xfrm>
          <a:prstGeom prst="rect">
            <a:avLst/>
          </a:prstGeom>
        </p:spPr>
      </p:pic>
      <p:pic>
        <p:nvPicPr>
          <p:cNvPr id="19" name="Picture 18">
            <a:hlinkClick r:id="rId8"/>
          </p:cNvPr>
          <p:cNvPicPr>
            <a:picLocks noChangeAspect="1"/>
          </p:cNvPicPr>
          <p:nvPr/>
        </p:nvPicPr>
        <p:blipFill>
          <a:blip r:embed="rId6"/>
          <a:stretch>
            <a:fillRect/>
          </a:stretch>
        </p:blipFill>
        <p:spPr>
          <a:xfrm>
            <a:off x="3941615" y="5298036"/>
            <a:ext cx="374269" cy="371602"/>
          </a:xfrm>
          <a:prstGeom prst="rect">
            <a:avLst/>
          </a:prstGeom>
        </p:spPr>
      </p:pic>
      <p:sp>
        <p:nvSpPr>
          <p:cNvPr id="4" name="TextBox 3"/>
          <p:cNvSpPr txBox="1"/>
          <p:nvPr/>
        </p:nvSpPr>
        <p:spPr>
          <a:xfrm>
            <a:off x="237744" y="6510528"/>
            <a:ext cx="184731" cy="369332"/>
          </a:xfrm>
          <a:prstGeom prst="rect">
            <a:avLst/>
          </a:prstGeom>
          <a:noFill/>
        </p:spPr>
        <p:txBody>
          <a:bodyPr wrap="none" rtlCol="0">
            <a:spAutoFit/>
          </a:bodyPr>
          <a:lstStyle/>
          <a:p>
            <a:endParaRPr lang="en-US" dirty="0"/>
          </a:p>
        </p:txBody>
      </p:sp>
      <p:cxnSp>
        <p:nvCxnSpPr>
          <p:cNvPr id="17" name="Straight Connector 16"/>
          <p:cNvCxnSpPr/>
          <p:nvPr/>
        </p:nvCxnSpPr>
        <p:spPr>
          <a:xfrm>
            <a:off x="3189452" y="2685416"/>
            <a:ext cx="2156611"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dissolve">
                                      <p:cBhvr>
                                        <p:cTn id="20" dur="500"/>
                                        <p:tgtEl>
                                          <p:spTgt spid="12">
                                            <p:txEl>
                                              <p:pRg st="1" end="1"/>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dissolve">
                                      <p:cBhvr>
                                        <p:cTn id="28" dur="500"/>
                                        <p:tgtEl>
                                          <p:spTgt spid="12">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dissolve">
                                      <p:cBhvr>
                                        <p:cTn id="36"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3" name="TextBox 2"/>
          <p:cNvSpPr txBox="1"/>
          <p:nvPr/>
        </p:nvSpPr>
        <p:spPr>
          <a:xfrm>
            <a:off x="1895058" y="3355848"/>
            <a:ext cx="1110753" cy="646331"/>
          </a:xfrm>
          <a:prstGeom prst="rect">
            <a:avLst/>
          </a:prstGeom>
          <a:noFill/>
        </p:spPr>
        <p:txBody>
          <a:bodyPr wrap="none" rtlCol="0">
            <a:spAutoFit/>
          </a:bodyPr>
          <a:lstStyle/>
          <a:p>
            <a:pPr algn="ctr"/>
            <a:r>
              <a:rPr lang="en-US" b="1" dirty="0" smtClean="0"/>
              <a:t>Natural </a:t>
            </a:r>
          </a:p>
          <a:p>
            <a:pPr algn="ctr"/>
            <a:r>
              <a:rPr lang="en-US" b="1" dirty="0" smtClean="0"/>
              <a:t>Vitamin C</a:t>
            </a:r>
            <a:endParaRPr lang="en-US" b="1"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15</a:t>
            </a:fld>
            <a:endParaRPr lang="en-US" dirty="0"/>
          </a:p>
        </p:txBody>
      </p:sp>
      <p:pic>
        <p:nvPicPr>
          <p:cNvPr id="9" name="Picture 8"/>
          <p:cNvPicPr>
            <a:picLocks noChangeAspect="1"/>
          </p:cNvPicPr>
          <p:nvPr/>
        </p:nvPicPr>
        <p:blipFill>
          <a:blip r:embed="rId5"/>
          <a:stretch>
            <a:fillRect/>
          </a:stretch>
        </p:blipFill>
        <p:spPr>
          <a:xfrm>
            <a:off x="1059785" y="1663395"/>
            <a:ext cx="2781300" cy="1612900"/>
          </a:xfrm>
          <a:prstGeom prst="rect">
            <a:avLst/>
          </a:prstGeom>
        </p:spPr>
      </p:pic>
      <p:pic>
        <p:nvPicPr>
          <p:cNvPr id="10" name="Picture 9"/>
          <p:cNvPicPr>
            <a:picLocks noChangeAspect="1"/>
          </p:cNvPicPr>
          <p:nvPr/>
        </p:nvPicPr>
        <p:blipFill>
          <a:blip r:embed="rId5"/>
          <a:stretch>
            <a:fillRect/>
          </a:stretch>
        </p:blipFill>
        <p:spPr>
          <a:xfrm>
            <a:off x="4389354" y="1663395"/>
            <a:ext cx="2781300" cy="1612900"/>
          </a:xfrm>
          <a:prstGeom prst="rect">
            <a:avLst/>
          </a:prstGeom>
        </p:spPr>
      </p:pic>
      <p:sp>
        <p:nvSpPr>
          <p:cNvPr id="16" name="TextBox 15"/>
          <p:cNvSpPr txBox="1"/>
          <p:nvPr/>
        </p:nvSpPr>
        <p:spPr>
          <a:xfrm>
            <a:off x="5240585" y="3428695"/>
            <a:ext cx="1110753" cy="646331"/>
          </a:xfrm>
          <a:prstGeom prst="rect">
            <a:avLst/>
          </a:prstGeom>
          <a:noFill/>
        </p:spPr>
        <p:txBody>
          <a:bodyPr wrap="none" rtlCol="0">
            <a:spAutoFit/>
          </a:bodyPr>
          <a:lstStyle/>
          <a:p>
            <a:pPr algn="ctr"/>
            <a:r>
              <a:rPr lang="en-US" b="1" dirty="0" smtClean="0"/>
              <a:t>Synthetic</a:t>
            </a:r>
          </a:p>
          <a:p>
            <a:pPr algn="ctr"/>
            <a:r>
              <a:rPr lang="en-US" b="1" dirty="0" smtClean="0"/>
              <a:t>Vitamin C</a:t>
            </a:r>
            <a:endParaRPr lang="en-US" b="1" dirty="0"/>
          </a:p>
        </p:txBody>
      </p:sp>
      <p:sp>
        <p:nvSpPr>
          <p:cNvPr id="2" name="TextBox 1"/>
          <p:cNvSpPr txBox="1"/>
          <p:nvPr/>
        </p:nvSpPr>
        <p:spPr>
          <a:xfrm>
            <a:off x="1636220" y="4795062"/>
            <a:ext cx="5837175" cy="1077218"/>
          </a:xfrm>
          <a:prstGeom prst="rect">
            <a:avLst/>
          </a:prstGeom>
          <a:noFill/>
        </p:spPr>
        <p:txBody>
          <a:bodyPr wrap="none" rtlCol="0">
            <a:spAutoFit/>
          </a:bodyPr>
          <a:lstStyle/>
          <a:p>
            <a:r>
              <a:rPr lang="en-US" sz="3200" b="1" dirty="0" smtClean="0"/>
              <a:t>Identical in all respects: physical, </a:t>
            </a:r>
          </a:p>
          <a:p>
            <a:r>
              <a:rPr lang="en-US" sz="3200" b="1" dirty="0"/>
              <a:t>c</a:t>
            </a:r>
            <a:r>
              <a:rPr lang="en-US" sz="3200" b="1" dirty="0" smtClean="0"/>
              <a:t>hemical and biological</a:t>
            </a:r>
            <a:endParaRPr lang="en-US" sz="3200" b="1" dirty="0"/>
          </a:p>
        </p:txBody>
      </p:sp>
    </p:spTree>
    <p:extLst>
      <p:ext uri="{BB962C8B-B14F-4D97-AF65-F5344CB8AC3E}">
        <p14:creationId xmlns:p14="http://schemas.microsoft.com/office/powerpoint/2010/main" val="347000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16</a:t>
            </a:fld>
            <a:endParaRPr lang="en-US" dirty="0"/>
          </a:p>
        </p:txBody>
      </p:sp>
      <p:pic>
        <p:nvPicPr>
          <p:cNvPr id="3" name="Picture 2"/>
          <p:cNvPicPr>
            <a:picLocks noChangeAspect="1"/>
          </p:cNvPicPr>
          <p:nvPr/>
        </p:nvPicPr>
        <p:blipFill>
          <a:blip r:embed="rId5"/>
          <a:stretch>
            <a:fillRect/>
          </a:stretch>
        </p:blipFill>
        <p:spPr>
          <a:xfrm>
            <a:off x="1416050" y="69490"/>
            <a:ext cx="6311900" cy="5918200"/>
          </a:xfrm>
          <a:prstGeom prst="rect">
            <a:avLst/>
          </a:prstGeom>
        </p:spPr>
      </p:pic>
      <p:sp>
        <p:nvSpPr>
          <p:cNvPr id="4" name="TextBox 3"/>
          <p:cNvSpPr txBox="1"/>
          <p:nvPr/>
        </p:nvSpPr>
        <p:spPr>
          <a:xfrm>
            <a:off x="1561515" y="6024985"/>
            <a:ext cx="4375750" cy="400110"/>
          </a:xfrm>
          <a:prstGeom prst="rect">
            <a:avLst/>
          </a:prstGeom>
          <a:noFill/>
        </p:spPr>
        <p:txBody>
          <a:bodyPr wrap="none" rtlCol="0">
            <a:spAutoFit/>
          </a:bodyPr>
          <a:lstStyle/>
          <a:p>
            <a:r>
              <a:rPr lang="en-US" sz="2000" b="1" dirty="0" smtClean="0"/>
              <a:t>Synthesized by R. B. Woodward in 1972</a:t>
            </a:r>
            <a:endParaRPr lang="en-US" sz="2000" b="1" dirty="0"/>
          </a:p>
        </p:txBody>
      </p:sp>
    </p:spTree>
    <p:extLst>
      <p:ext uri="{BB962C8B-B14F-4D97-AF65-F5344CB8AC3E}">
        <p14:creationId xmlns:p14="http://schemas.microsoft.com/office/powerpoint/2010/main" val="115336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55" y="374900"/>
            <a:ext cx="7016195" cy="610820"/>
          </a:xfrm>
        </p:spPr>
        <p:txBody>
          <a:bodyPr>
            <a:normAutofit fontScale="90000"/>
          </a:bodyPr>
          <a:lstStyle/>
          <a:p>
            <a:pPr algn="l"/>
            <a:r>
              <a:rPr lang="en-US" dirty="0" smtClean="0">
                <a:solidFill>
                  <a:schemeClr val="bg1"/>
                </a:solidFill>
              </a:rPr>
              <a:t>Which Best?  Cane or Beet Sugar</a:t>
            </a:r>
            <a:endParaRPr lang="en-US" dirty="0">
              <a:solidFill>
                <a:schemeClr val="bg1"/>
              </a:solidFill>
            </a:endParaRPr>
          </a:p>
        </p:txBody>
      </p:sp>
      <p:sp>
        <p:nvSpPr>
          <p:cNvPr id="5" name="Content Placeholder 4"/>
          <p:cNvSpPr>
            <a:spLocks noGrp="1"/>
          </p:cNvSpPr>
          <p:nvPr>
            <p:ph idx="1"/>
          </p:nvPr>
        </p:nvSpPr>
        <p:spPr>
          <a:xfrm>
            <a:off x="296260" y="1743359"/>
            <a:ext cx="7016195" cy="2143756"/>
          </a:xfrm>
        </p:spPr>
        <p:txBody>
          <a:bodyPr>
            <a:normAutofit fontScale="92500"/>
          </a:bodyPr>
          <a:lstStyle/>
          <a:p>
            <a:r>
              <a:rPr lang="en-US" dirty="0" smtClean="0"/>
              <a:t>There is no difference</a:t>
            </a:r>
          </a:p>
          <a:p>
            <a:r>
              <a:rPr lang="en-US" dirty="0" smtClean="0"/>
              <a:t>Sucrose (table sugar) produced from both plants</a:t>
            </a:r>
          </a:p>
          <a:p>
            <a:r>
              <a:rPr lang="en-US" dirty="0" smtClean="0"/>
              <a:t>A disaccharide of glucose and fructose</a:t>
            </a:r>
          </a:p>
          <a:p>
            <a:r>
              <a:rPr lang="en-US" dirty="0" smtClean="0"/>
              <a:t>C</a:t>
            </a:r>
            <a:r>
              <a:rPr lang="en-US" baseline="-25000" dirty="0" smtClean="0"/>
              <a:t>12</a:t>
            </a:r>
            <a:r>
              <a:rPr lang="en-US" dirty="0" smtClean="0"/>
              <a:t>H</a:t>
            </a:r>
            <a:r>
              <a:rPr lang="en-US" baseline="-25000" dirty="0" smtClean="0"/>
              <a:t>22</a:t>
            </a:r>
            <a:r>
              <a:rPr lang="en-US" dirty="0" smtClean="0"/>
              <a:t>O</a:t>
            </a:r>
            <a:r>
              <a:rPr lang="en-US" baseline="-25000" dirty="0" smtClean="0"/>
              <a:t>11</a:t>
            </a:r>
          </a:p>
        </p:txBody>
      </p:sp>
      <p:pic>
        <p:nvPicPr>
          <p:cNvPr id="8" name="Picture 7"/>
          <p:cNvPicPr>
            <a:picLocks noChangeAspect="1"/>
          </p:cNvPicPr>
          <p:nvPr/>
        </p:nvPicPr>
        <p:blipFill>
          <a:blip r:embed="rId2"/>
          <a:stretch>
            <a:fillRect/>
          </a:stretch>
        </p:blipFill>
        <p:spPr>
          <a:xfrm>
            <a:off x="8610600" y="6648450"/>
            <a:ext cx="533400" cy="209550"/>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17</a:t>
            </a:fld>
            <a:endParaRPr lang="en-US" dirty="0"/>
          </a:p>
        </p:txBody>
      </p:sp>
      <p:pic>
        <p:nvPicPr>
          <p:cNvPr id="3" name="Picture 2"/>
          <p:cNvPicPr>
            <a:picLocks noChangeAspect="1"/>
          </p:cNvPicPr>
          <p:nvPr/>
        </p:nvPicPr>
        <p:blipFill>
          <a:blip r:embed="rId3"/>
          <a:stretch>
            <a:fillRect/>
          </a:stretch>
        </p:blipFill>
        <p:spPr>
          <a:xfrm>
            <a:off x="1565497" y="4025124"/>
            <a:ext cx="6583680" cy="2644140"/>
          </a:xfrm>
          <a:prstGeom prst="rect">
            <a:avLst/>
          </a:prstGeom>
        </p:spPr>
      </p:pic>
    </p:spTree>
    <p:extLst>
      <p:ext uri="{BB962C8B-B14F-4D97-AF65-F5344CB8AC3E}">
        <p14:creationId xmlns:p14="http://schemas.microsoft.com/office/powerpoint/2010/main" val="5746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2739540" y="527605"/>
            <a:ext cx="3619500" cy="4229100"/>
          </a:xfrm>
          <a:prstGeom prst="rect">
            <a:avLst/>
          </a:prstGeom>
        </p:spPr>
      </p:pic>
      <p:sp>
        <p:nvSpPr>
          <p:cNvPr id="3" name="TextBox 2"/>
          <p:cNvSpPr txBox="1"/>
          <p:nvPr/>
        </p:nvSpPr>
        <p:spPr>
          <a:xfrm>
            <a:off x="1670605" y="5261460"/>
            <a:ext cx="5858467" cy="523220"/>
          </a:xfrm>
          <a:prstGeom prst="rect">
            <a:avLst/>
          </a:prstGeom>
          <a:noFill/>
        </p:spPr>
        <p:txBody>
          <a:bodyPr wrap="none" rtlCol="0">
            <a:spAutoFit/>
          </a:bodyPr>
          <a:lstStyle/>
          <a:p>
            <a:r>
              <a:rPr lang="en-US" sz="2800" b="1" dirty="0" smtClean="0"/>
              <a:t>[cat liter] “…</a:t>
            </a:r>
            <a:r>
              <a:rPr lang="en-US" sz="2800" b="1" u="sng" dirty="0" smtClean="0"/>
              <a:t>contains no chemicals</a:t>
            </a:r>
            <a:r>
              <a:rPr lang="en-US" sz="2800" b="1" dirty="0" smtClean="0"/>
              <a:t>…”</a:t>
            </a:r>
            <a:endParaRPr lang="en-US" sz="2800" b="1"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18</a:t>
            </a:fld>
            <a:endParaRPr lang="en-US" dirty="0"/>
          </a:p>
        </p:txBody>
      </p:sp>
    </p:spTree>
    <p:extLst>
      <p:ext uri="{BB962C8B-B14F-4D97-AF65-F5344CB8AC3E}">
        <p14:creationId xmlns:p14="http://schemas.microsoft.com/office/powerpoint/2010/main" val="925163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r>
              <a:rPr lang="en-US" dirty="0" smtClean="0"/>
              <a:t>%</a:t>
            </a:r>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787400" y="374900"/>
            <a:ext cx="7556500" cy="4241800"/>
          </a:xfrm>
          <a:prstGeom prst="rect">
            <a:avLst/>
          </a:prstGeom>
        </p:spPr>
      </p:pic>
      <p:sp>
        <p:nvSpPr>
          <p:cNvPr id="4" name="TextBox 3"/>
          <p:cNvSpPr txBox="1"/>
          <p:nvPr/>
        </p:nvSpPr>
        <p:spPr>
          <a:xfrm>
            <a:off x="601670" y="5566870"/>
            <a:ext cx="7293708" cy="954107"/>
          </a:xfrm>
          <a:prstGeom prst="rect">
            <a:avLst/>
          </a:prstGeom>
          <a:noFill/>
        </p:spPr>
        <p:txBody>
          <a:bodyPr wrap="none" rtlCol="0">
            <a:spAutoFit/>
          </a:bodyPr>
          <a:lstStyle/>
          <a:p>
            <a:r>
              <a:rPr lang="en-US" sz="2800" b="1" dirty="0" smtClean="0"/>
              <a:t>“This </a:t>
            </a:r>
            <a:r>
              <a:rPr lang="en-US" sz="2800" b="1" dirty="0"/>
              <a:t>creamy avocado spread tastes better than </a:t>
            </a:r>
            <a:endParaRPr lang="en-US" sz="2800" b="1" dirty="0" smtClean="0"/>
          </a:p>
          <a:p>
            <a:r>
              <a:rPr lang="en-US" sz="2800" b="1" dirty="0" smtClean="0"/>
              <a:t>restaurant </a:t>
            </a:r>
            <a:r>
              <a:rPr lang="en-US" sz="2800" b="1" dirty="0"/>
              <a:t>guac, and </a:t>
            </a:r>
            <a:r>
              <a:rPr lang="en-US" sz="2800" b="1" u="sng" dirty="0"/>
              <a:t>contains no </a:t>
            </a:r>
            <a:r>
              <a:rPr lang="en-US" sz="2800" b="1" u="sng" dirty="0" smtClean="0"/>
              <a:t>chemicals</a:t>
            </a:r>
            <a:r>
              <a:rPr lang="en-US" sz="2800" b="1" dirty="0" smtClean="0"/>
              <a:t>…”</a:t>
            </a:r>
            <a:endParaRPr lang="en-US" sz="2800" b="1" dirty="0"/>
          </a:p>
        </p:txBody>
      </p:sp>
      <p:sp>
        <p:nvSpPr>
          <p:cNvPr id="3" name="Slide Number Placeholder 2"/>
          <p:cNvSpPr>
            <a:spLocks noGrp="1"/>
          </p:cNvSpPr>
          <p:nvPr>
            <p:ph type="sldNum" sz="quarter" idx="12"/>
          </p:nvPr>
        </p:nvSpPr>
        <p:spPr/>
        <p:txBody>
          <a:bodyPr/>
          <a:lstStyle/>
          <a:p>
            <a:fld id="{B82CCC60-E8CD-4174-8B1A-7DF615B22EEF}" type="slidenum">
              <a:rPr lang="en-US" smtClean="0"/>
              <a:pPr/>
              <a:t>19</a:t>
            </a:fld>
            <a:endParaRPr lang="en-US" dirty="0"/>
          </a:p>
        </p:txBody>
      </p:sp>
    </p:spTree>
    <p:extLst>
      <p:ext uri="{BB962C8B-B14F-4D97-AF65-F5344CB8AC3E}">
        <p14:creationId xmlns:p14="http://schemas.microsoft.com/office/powerpoint/2010/main" val="2233316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Outline: Topics to Cover</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Some historical developments</a:t>
            </a:r>
          </a:p>
          <a:p>
            <a:pPr>
              <a:spcAft>
                <a:spcPts val="500"/>
              </a:spcAft>
            </a:pPr>
            <a:r>
              <a:rPr lang="en-US" dirty="0"/>
              <a:t>R</a:t>
            </a:r>
            <a:r>
              <a:rPr lang="en-US" dirty="0" smtClean="0"/>
              <a:t>elationships between the physical sciences</a:t>
            </a:r>
          </a:p>
          <a:p>
            <a:pPr>
              <a:spcAft>
                <a:spcPts val="500"/>
              </a:spcAft>
            </a:pPr>
            <a:r>
              <a:rPr lang="en-US" dirty="0" smtClean="0"/>
              <a:t>Blurring between the physical and biological sciences</a:t>
            </a:r>
          </a:p>
          <a:p>
            <a:pPr>
              <a:spcAft>
                <a:spcPts val="500"/>
              </a:spcAft>
            </a:pPr>
            <a:r>
              <a:rPr lang="en-US" dirty="0" smtClean="0"/>
              <a:t>The impact of chemistry on everyday life</a:t>
            </a:r>
          </a:p>
          <a:p>
            <a:pPr>
              <a:spcAft>
                <a:spcPts val="500"/>
              </a:spcAft>
            </a:pPr>
            <a:r>
              <a:rPr lang="en-US" dirty="0" smtClean="0"/>
              <a:t>Debunking a few commonly held beliefs</a:t>
            </a:r>
          </a:p>
          <a:p>
            <a:pPr>
              <a:spcAft>
                <a:spcPts val="500"/>
              </a:spcAft>
            </a:pPr>
            <a:r>
              <a:rPr lang="en-US" dirty="0" smtClean="0"/>
              <a:t>A few recent advances in chemistry</a:t>
            </a:r>
            <a:endParaRPr lang="en-US"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2</a:t>
            </a:fld>
            <a:endParaRPr lang="en-US" dirty="0"/>
          </a:p>
        </p:txBody>
      </p:sp>
    </p:spTree>
    <p:extLst>
      <p:ext uri="{BB962C8B-B14F-4D97-AF65-F5344CB8AC3E}">
        <p14:creationId xmlns:p14="http://schemas.microsoft.com/office/powerpoint/2010/main" val="21269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44500" y="571500"/>
            <a:ext cx="8255000" cy="5702300"/>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20</a:t>
            </a:fld>
            <a:endParaRPr lang="en-US" dirty="0"/>
          </a:p>
        </p:txBody>
      </p:sp>
    </p:spTree>
    <p:extLst>
      <p:ext uri="{BB962C8B-B14F-4D97-AF65-F5344CB8AC3E}">
        <p14:creationId xmlns:p14="http://schemas.microsoft.com/office/powerpoint/2010/main" val="2220217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2504906" y="0"/>
            <a:ext cx="5273899" cy="6858000"/>
          </a:xfrm>
          <a:prstGeom prst="rect">
            <a:avLst/>
          </a:prstGeom>
        </p:spPr>
      </p:pic>
      <p:sp>
        <p:nvSpPr>
          <p:cNvPr id="3" name="TextBox 2"/>
          <p:cNvSpPr txBox="1"/>
          <p:nvPr/>
        </p:nvSpPr>
        <p:spPr>
          <a:xfrm>
            <a:off x="98937" y="680310"/>
            <a:ext cx="2323072" cy="1323439"/>
          </a:xfrm>
          <a:prstGeom prst="rect">
            <a:avLst/>
          </a:prstGeom>
          <a:noFill/>
        </p:spPr>
        <p:txBody>
          <a:bodyPr wrap="none" rtlCol="0">
            <a:spAutoFit/>
          </a:bodyPr>
          <a:lstStyle/>
          <a:p>
            <a:r>
              <a:rPr lang="en-US" sz="2000" b="1" dirty="0" smtClean="0"/>
              <a:t>Mining guano in the</a:t>
            </a:r>
          </a:p>
          <a:p>
            <a:r>
              <a:rPr lang="en-US" sz="2000" b="1" dirty="0" smtClean="0"/>
              <a:t>Chincha islands off</a:t>
            </a:r>
          </a:p>
          <a:p>
            <a:r>
              <a:rPr lang="en-US" sz="2000" b="1" dirty="0"/>
              <a:t>t</a:t>
            </a:r>
            <a:r>
              <a:rPr lang="en-US" sz="2000" b="1" dirty="0" smtClean="0"/>
              <a:t>he coast of Peru</a:t>
            </a:r>
          </a:p>
          <a:p>
            <a:r>
              <a:rPr lang="en-US" sz="2000" b="1" dirty="0" smtClean="0"/>
              <a:t>c. 1860</a:t>
            </a:r>
            <a:endParaRPr lang="en-US" sz="2000" b="1" dirty="0"/>
          </a:p>
        </p:txBody>
      </p:sp>
      <p:sp>
        <p:nvSpPr>
          <p:cNvPr id="4" name="Oval 3"/>
          <p:cNvSpPr/>
          <p:nvPr/>
        </p:nvSpPr>
        <p:spPr>
          <a:xfrm>
            <a:off x="5488230" y="2360065"/>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21</a:t>
            </a:fld>
            <a:endParaRPr lang="en-US" dirty="0"/>
          </a:p>
        </p:txBody>
      </p:sp>
    </p:spTree>
    <p:extLst>
      <p:ext uri="{BB962C8B-B14F-4D97-AF65-F5344CB8AC3E}">
        <p14:creationId xmlns:p14="http://schemas.microsoft.com/office/powerpoint/2010/main" val="355476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9" name="Picture 8"/>
          <p:cNvPicPr>
            <a:picLocks noChangeAspect="1"/>
          </p:cNvPicPr>
          <p:nvPr/>
        </p:nvPicPr>
        <p:blipFill>
          <a:blip r:embed="rId5"/>
          <a:stretch>
            <a:fillRect/>
          </a:stretch>
        </p:blipFill>
        <p:spPr>
          <a:xfrm>
            <a:off x="546100" y="717605"/>
            <a:ext cx="8039100" cy="5918200"/>
          </a:xfrm>
          <a:prstGeom prst="rect">
            <a:avLst/>
          </a:prstGeom>
        </p:spPr>
      </p:pic>
      <p:sp>
        <p:nvSpPr>
          <p:cNvPr id="12" name="TextBox 11"/>
          <p:cNvSpPr txBox="1"/>
          <p:nvPr/>
        </p:nvSpPr>
        <p:spPr>
          <a:xfrm>
            <a:off x="2434130" y="22382"/>
            <a:ext cx="3934090" cy="584776"/>
          </a:xfrm>
          <a:prstGeom prst="rect">
            <a:avLst/>
          </a:prstGeom>
          <a:noFill/>
        </p:spPr>
        <p:txBody>
          <a:bodyPr wrap="none" rtlCol="0">
            <a:spAutoFit/>
          </a:bodyPr>
          <a:lstStyle/>
          <a:p>
            <a:r>
              <a:rPr lang="en-US" sz="3200" b="1" dirty="0" smtClean="0"/>
              <a:t>Chincha Island Harbor</a:t>
            </a:r>
            <a:endParaRPr lang="en-US" sz="3200" b="1"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22</a:t>
            </a:fld>
            <a:endParaRPr lang="en-US" dirty="0"/>
          </a:p>
        </p:txBody>
      </p:sp>
    </p:spTree>
    <p:extLst>
      <p:ext uri="{BB962C8B-B14F-4D97-AF65-F5344CB8AC3E}">
        <p14:creationId xmlns:p14="http://schemas.microsoft.com/office/powerpoint/2010/main" val="3274691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12" name="TextBox 11"/>
          <p:cNvSpPr txBox="1"/>
          <p:nvPr/>
        </p:nvSpPr>
        <p:spPr>
          <a:xfrm>
            <a:off x="2747591" y="-35089"/>
            <a:ext cx="3504164" cy="954107"/>
          </a:xfrm>
          <a:prstGeom prst="rect">
            <a:avLst/>
          </a:prstGeom>
          <a:noFill/>
        </p:spPr>
        <p:txBody>
          <a:bodyPr wrap="none" rtlCol="0">
            <a:spAutoFit/>
          </a:bodyPr>
          <a:lstStyle/>
          <a:p>
            <a:pPr algn="ctr"/>
            <a:r>
              <a:rPr lang="en-US" sz="3200" b="1" dirty="0" smtClean="0"/>
              <a:t>Islas Ballestas, Peru</a:t>
            </a:r>
          </a:p>
          <a:p>
            <a:pPr algn="ctr"/>
            <a:r>
              <a:rPr lang="en-US" sz="2400" b="1" dirty="0" smtClean="0"/>
              <a:t>January 16, 2013</a:t>
            </a:r>
            <a:endParaRPr lang="en-US" sz="2400" b="1"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23</a:t>
            </a:fld>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0" y="997920"/>
            <a:ext cx="9144000" cy="6096000"/>
          </a:xfrm>
          <a:prstGeom prst="rect">
            <a:avLst/>
          </a:prstGeom>
        </p:spPr>
      </p:pic>
    </p:spTree>
    <p:extLst>
      <p:ext uri="{BB962C8B-B14F-4D97-AF65-F5344CB8AC3E}">
        <p14:creationId xmlns:p14="http://schemas.microsoft.com/office/powerpoint/2010/main" val="766569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Bird Guano</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First used by Carthaginians in ~200 BC</a:t>
            </a:r>
          </a:p>
          <a:p>
            <a:pPr>
              <a:spcAft>
                <a:spcPts val="500"/>
              </a:spcAft>
            </a:pPr>
            <a:r>
              <a:rPr lang="en-US" dirty="0" smtClean="0"/>
              <a:t>Imported to England from Peru 1840s</a:t>
            </a:r>
          </a:p>
          <a:p>
            <a:pPr>
              <a:spcAft>
                <a:spcPts val="500"/>
              </a:spcAft>
            </a:pPr>
            <a:r>
              <a:rPr lang="en-US" dirty="0" smtClean="0"/>
              <a:t>Germany was highly dependent on imported fertilizer </a:t>
            </a:r>
          </a:p>
          <a:p>
            <a:pPr>
              <a:spcAft>
                <a:spcPts val="500"/>
              </a:spcAft>
            </a:pPr>
            <a:r>
              <a:rPr lang="en-US" dirty="0" smtClean="0"/>
              <a:t>World War 1:  England imposed naval blockade of Germany</a:t>
            </a:r>
          </a:p>
          <a:p>
            <a:pPr>
              <a:spcAft>
                <a:spcPts val="500"/>
              </a:spcAft>
            </a:pPr>
            <a:r>
              <a:rPr lang="en-US" dirty="0" smtClean="0"/>
              <a:t>Nitrogen compounds desperately needed in Germany for agriculture and munitions</a:t>
            </a:r>
          </a:p>
          <a:p>
            <a:endParaRPr lang="en-US"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24</a:t>
            </a:fld>
            <a:endParaRPr lang="en-US" dirty="0"/>
          </a:p>
        </p:txBody>
      </p:sp>
      <p:pic>
        <p:nvPicPr>
          <p:cNvPr id="7" name="Picture 6">
            <a:hlinkClick r:id="rId4"/>
          </p:cNvPr>
          <p:cNvPicPr>
            <a:picLocks noChangeAspect="1"/>
          </p:cNvPicPr>
          <p:nvPr/>
        </p:nvPicPr>
        <p:blipFill>
          <a:blip r:embed="rId5"/>
          <a:stretch>
            <a:fillRect/>
          </a:stretch>
        </p:blipFill>
        <p:spPr>
          <a:xfrm>
            <a:off x="2947109" y="718219"/>
            <a:ext cx="374269" cy="371602"/>
          </a:xfrm>
          <a:prstGeom prst="rect">
            <a:avLst/>
          </a:prstGeom>
        </p:spPr>
      </p:pic>
    </p:spTree>
    <p:extLst>
      <p:ext uri="{BB962C8B-B14F-4D97-AF65-F5344CB8AC3E}">
        <p14:creationId xmlns:p14="http://schemas.microsoft.com/office/powerpoint/2010/main" val="41033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dissolv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dissolv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Where to get nitrogen?</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buFont typeface="Arial"/>
              <a:buChar char="•"/>
            </a:pPr>
            <a:r>
              <a:rPr lang="en-US" dirty="0" smtClean="0"/>
              <a:t>Composition of dry air:</a:t>
            </a:r>
          </a:p>
          <a:p>
            <a:pPr lvl="1">
              <a:spcAft>
                <a:spcPts val="500"/>
              </a:spcAft>
              <a:buFont typeface="Wingdings" charset="2"/>
              <a:buChar char="ü"/>
            </a:pPr>
            <a:r>
              <a:rPr lang="en-US" dirty="0" smtClean="0"/>
              <a:t>N</a:t>
            </a:r>
            <a:r>
              <a:rPr lang="en-US" baseline="-25000" dirty="0" smtClean="0"/>
              <a:t>2</a:t>
            </a:r>
            <a:r>
              <a:rPr lang="en-US" dirty="0" smtClean="0"/>
              <a:t> 78.09%</a:t>
            </a:r>
          </a:p>
          <a:p>
            <a:pPr lvl="1">
              <a:spcAft>
                <a:spcPts val="500"/>
              </a:spcAft>
              <a:buFont typeface="Wingdings" charset="2"/>
              <a:buChar char="ü"/>
            </a:pPr>
            <a:r>
              <a:rPr lang="en-US" dirty="0" smtClean="0"/>
              <a:t>O</a:t>
            </a:r>
            <a:r>
              <a:rPr lang="en-US" baseline="-25000" dirty="0" smtClean="0"/>
              <a:t>2</a:t>
            </a:r>
            <a:r>
              <a:rPr lang="en-US" dirty="0" smtClean="0"/>
              <a:t> 20.95%</a:t>
            </a:r>
          </a:p>
          <a:p>
            <a:pPr lvl="1">
              <a:spcAft>
                <a:spcPts val="500"/>
              </a:spcAft>
              <a:buFont typeface="Wingdings" charset="2"/>
              <a:buChar char="ü"/>
            </a:pPr>
            <a:r>
              <a:rPr lang="en-US" dirty="0" smtClean="0"/>
              <a:t>Ar 0.93%</a:t>
            </a:r>
          </a:p>
          <a:p>
            <a:pPr lvl="1">
              <a:spcAft>
                <a:spcPts val="500"/>
              </a:spcAft>
              <a:buFont typeface="Wingdings" charset="2"/>
              <a:buChar char="ü"/>
            </a:pPr>
            <a:r>
              <a:rPr lang="en-US" dirty="0" smtClean="0"/>
              <a:t>CO</a:t>
            </a:r>
            <a:r>
              <a:rPr lang="en-US" baseline="-25000" dirty="0" smtClean="0"/>
              <a:t>2</a:t>
            </a:r>
            <a:r>
              <a:rPr lang="en-US" dirty="0" smtClean="0"/>
              <a:t> 0.04%</a:t>
            </a:r>
          </a:p>
          <a:p>
            <a:pPr lvl="1">
              <a:spcAft>
                <a:spcPts val="500"/>
              </a:spcAft>
              <a:buFont typeface="Wingdings" charset="2"/>
              <a:buChar char="ü"/>
            </a:pPr>
            <a:r>
              <a:rPr lang="en-US" dirty="0" smtClean="0"/>
              <a:t>Traces of: H</a:t>
            </a:r>
            <a:r>
              <a:rPr lang="en-US" baseline="-25000" dirty="0" smtClean="0"/>
              <a:t>2</a:t>
            </a:r>
            <a:r>
              <a:rPr lang="en-US" dirty="0" smtClean="0"/>
              <a:t>, Kr, Ne, He and CH</a:t>
            </a:r>
            <a:r>
              <a:rPr lang="en-US" baseline="-25000" dirty="0" smtClean="0"/>
              <a:t>4</a:t>
            </a:r>
            <a:endParaRPr lang="en-US" baseline="-25000"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25</a:t>
            </a:fld>
            <a:endParaRPr lang="en-US" dirty="0"/>
          </a:p>
        </p:txBody>
      </p:sp>
      <p:pic>
        <p:nvPicPr>
          <p:cNvPr id="7" name="Picture 6">
            <a:hlinkClick r:id="rId4"/>
          </p:cNvPr>
          <p:cNvPicPr>
            <a:picLocks noChangeAspect="1"/>
          </p:cNvPicPr>
          <p:nvPr/>
        </p:nvPicPr>
        <p:blipFill>
          <a:blip r:embed="rId5"/>
          <a:stretch>
            <a:fillRect/>
          </a:stretch>
        </p:blipFill>
        <p:spPr>
          <a:xfrm>
            <a:off x="5488230" y="797733"/>
            <a:ext cx="374269" cy="371602"/>
          </a:xfrm>
          <a:prstGeom prst="rect">
            <a:avLst/>
          </a:prstGeom>
        </p:spPr>
      </p:pic>
    </p:spTree>
    <p:extLst>
      <p:ext uri="{BB962C8B-B14F-4D97-AF65-F5344CB8AC3E}">
        <p14:creationId xmlns:p14="http://schemas.microsoft.com/office/powerpoint/2010/main" val="24326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7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125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2281425" y="0"/>
            <a:ext cx="4884650" cy="6858000"/>
          </a:xfrm>
          <a:prstGeom prst="rect">
            <a:avLst/>
          </a:prstGeom>
        </p:spPr>
      </p:pic>
      <p:sp>
        <p:nvSpPr>
          <p:cNvPr id="4" name="TextBox 3"/>
          <p:cNvSpPr txBox="1"/>
          <p:nvPr/>
        </p:nvSpPr>
        <p:spPr>
          <a:xfrm>
            <a:off x="6099050" y="1026714"/>
            <a:ext cx="1207632" cy="646331"/>
          </a:xfrm>
          <a:prstGeom prst="rect">
            <a:avLst/>
          </a:prstGeom>
          <a:noFill/>
        </p:spPr>
        <p:txBody>
          <a:bodyPr wrap="none" rtlCol="0">
            <a:spAutoFit/>
          </a:bodyPr>
          <a:lstStyle/>
          <a:p>
            <a:pPr marL="285750" indent="-285750">
              <a:buFont typeface="Wingdings" charset="0"/>
              <a:buChar char="ç"/>
            </a:pPr>
            <a:r>
              <a:rPr lang="en-US" b="1" dirty="0" smtClean="0">
                <a:solidFill>
                  <a:srgbClr val="FF0000"/>
                </a:solidFill>
                <a:sym typeface="Wingdings"/>
              </a:rPr>
              <a:t>Albert </a:t>
            </a:r>
          </a:p>
          <a:p>
            <a:r>
              <a:rPr lang="en-US" b="1" dirty="0" smtClean="0">
                <a:solidFill>
                  <a:srgbClr val="FF0000"/>
                </a:solidFill>
                <a:sym typeface="Wingdings"/>
              </a:rPr>
              <a:t>     Einstein</a:t>
            </a:r>
            <a:endParaRPr lang="en-US" b="1" dirty="0">
              <a:solidFill>
                <a:srgbClr val="FF0000"/>
              </a:solidFill>
            </a:endParaRPr>
          </a:p>
        </p:txBody>
      </p:sp>
      <p:sp>
        <p:nvSpPr>
          <p:cNvPr id="12" name="TextBox 11"/>
          <p:cNvSpPr txBox="1"/>
          <p:nvPr/>
        </p:nvSpPr>
        <p:spPr>
          <a:xfrm>
            <a:off x="2752158" y="1092791"/>
            <a:ext cx="1533593" cy="369332"/>
          </a:xfrm>
          <a:prstGeom prst="rect">
            <a:avLst/>
          </a:prstGeom>
          <a:noFill/>
        </p:spPr>
        <p:txBody>
          <a:bodyPr wrap="none" rtlCol="0">
            <a:spAutoFit/>
          </a:bodyPr>
          <a:lstStyle/>
          <a:p>
            <a:r>
              <a:rPr lang="en-US" b="1" dirty="0" smtClean="0">
                <a:solidFill>
                  <a:srgbClr val="FF0000"/>
                </a:solidFill>
                <a:sym typeface="Wingdings"/>
              </a:rPr>
              <a:t>Fritz Haber </a:t>
            </a:r>
            <a:endParaRPr lang="en-US" b="1" dirty="0">
              <a:solidFill>
                <a:srgbClr val="FF0000"/>
              </a:solidFill>
            </a:endParaRPr>
          </a:p>
        </p:txBody>
      </p:sp>
      <p:sp>
        <p:nvSpPr>
          <p:cNvPr id="3" name="Slide Number Placeholder 2"/>
          <p:cNvSpPr>
            <a:spLocks noGrp="1"/>
          </p:cNvSpPr>
          <p:nvPr>
            <p:ph type="sldNum" sz="quarter" idx="12"/>
          </p:nvPr>
        </p:nvSpPr>
        <p:spPr/>
        <p:txBody>
          <a:bodyPr/>
          <a:lstStyle/>
          <a:p>
            <a:fld id="{B82CCC60-E8CD-4174-8B1A-7DF615B22EEF}" type="slidenum">
              <a:rPr lang="en-US" smtClean="0"/>
              <a:pPr/>
              <a:t>26</a:t>
            </a:fld>
            <a:endParaRPr lang="en-US" dirty="0"/>
          </a:p>
        </p:txBody>
      </p:sp>
    </p:spTree>
    <p:extLst>
      <p:ext uri="{BB962C8B-B14F-4D97-AF65-F5344CB8AC3E}">
        <p14:creationId xmlns:p14="http://schemas.microsoft.com/office/powerpoint/2010/main" val="352171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Haber—Bosch Process</a:t>
            </a:r>
            <a:endParaRPr lang="en-US" sz="2000" dirty="0">
              <a:solidFill>
                <a:schemeClr val="tx1"/>
              </a:solidFill>
            </a:endParaRP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10" name="Picture 9"/>
          <p:cNvPicPr>
            <a:picLocks noChangeAspect="1"/>
          </p:cNvPicPr>
          <p:nvPr/>
        </p:nvPicPr>
        <p:blipFill>
          <a:blip r:embed="rId4"/>
          <a:stretch>
            <a:fillRect/>
          </a:stretch>
        </p:blipFill>
        <p:spPr>
          <a:xfrm>
            <a:off x="1059785" y="1749245"/>
            <a:ext cx="5829300" cy="3987800"/>
          </a:xfrm>
          <a:prstGeom prst="rect">
            <a:avLst/>
          </a:prstGeom>
        </p:spPr>
      </p:pic>
      <p:pic>
        <p:nvPicPr>
          <p:cNvPr id="12" name="Picture 11"/>
          <p:cNvPicPr>
            <a:picLocks noChangeAspect="1"/>
          </p:cNvPicPr>
          <p:nvPr/>
        </p:nvPicPr>
        <p:blipFill>
          <a:blip r:embed="rId5"/>
          <a:stretch>
            <a:fillRect/>
          </a:stretch>
        </p:blipFill>
        <p:spPr>
          <a:xfrm>
            <a:off x="1656685" y="5738812"/>
            <a:ext cx="5232400" cy="800100"/>
          </a:xfrm>
          <a:prstGeom prst="rect">
            <a:avLst/>
          </a:prstGeom>
        </p:spPr>
      </p:pic>
      <p:sp>
        <p:nvSpPr>
          <p:cNvPr id="13" name="TextBox 12"/>
          <p:cNvSpPr txBox="1"/>
          <p:nvPr/>
        </p:nvSpPr>
        <p:spPr>
          <a:xfrm>
            <a:off x="1823310" y="4522624"/>
            <a:ext cx="2548106" cy="369332"/>
          </a:xfrm>
          <a:prstGeom prst="rect">
            <a:avLst/>
          </a:prstGeom>
          <a:noFill/>
        </p:spPr>
        <p:txBody>
          <a:bodyPr wrap="none" rtlCol="0">
            <a:spAutoFit/>
          </a:bodyPr>
          <a:lstStyle/>
          <a:p>
            <a:r>
              <a:rPr lang="en-US" dirty="0" smtClean="0"/>
              <a:t> </a:t>
            </a:r>
            <a:r>
              <a:rPr lang="en-US" dirty="0" smtClean="0">
                <a:latin typeface="Wingdings"/>
                <a:ea typeface="Wingdings"/>
                <a:cs typeface="Wingdings"/>
                <a:sym typeface="Wingdings"/>
              </a:rPr>
              <a:t></a:t>
            </a:r>
            <a:r>
              <a:rPr lang="en-US" dirty="0">
                <a:sym typeface="Wingdings"/>
              </a:rPr>
              <a:t> </a:t>
            </a:r>
            <a:r>
              <a:rPr lang="en-US" dirty="0" smtClean="0">
                <a:sym typeface="Wingdings"/>
              </a:rPr>
              <a:t> M</a:t>
            </a:r>
            <a:r>
              <a:rPr lang="en-US" dirty="0" smtClean="0"/>
              <a:t>ore about this later</a:t>
            </a:r>
            <a:endParaRPr lang="en-US" dirty="0"/>
          </a:p>
        </p:txBody>
      </p:sp>
      <p:sp>
        <p:nvSpPr>
          <p:cNvPr id="3" name="Slide Number Placeholder 2"/>
          <p:cNvSpPr>
            <a:spLocks noGrp="1"/>
          </p:cNvSpPr>
          <p:nvPr>
            <p:ph type="sldNum" sz="quarter" idx="12"/>
          </p:nvPr>
        </p:nvSpPr>
        <p:spPr/>
        <p:txBody>
          <a:bodyPr/>
          <a:lstStyle/>
          <a:p>
            <a:fld id="{B82CCC60-E8CD-4174-8B1A-7DF615B22EEF}" type="slidenum">
              <a:rPr lang="en-US" smtClean="0"/>
              <a:pPr/>
              <a:t>27</a:t>
            </a:fld>
            <a:endParaRPr lang="en-US" dirty="0"/>
          </a:p>
        </p:txBody>
      </p:sp>
      <p:sp>
        <p:nvSpPr>
          <p:cNvPr id="4" name="TextBox 3"/>
          <p:cNvSpPr txBox="1"/>
          <p:nvPr/>
        </p:nvSpPr>
        <p:spPr>
          <a:xfrm>
            <a:off x="475488" y="62362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0739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4" name="Picture 3"/>
          <p:cNvPicPr>
            <a:picLocks noChangeAspect="1"/>
          </p:cNvPicPr>
          <p:nvPr/>
        </p:nvPicPr>
        <p:blipFill>
          <a:blip r:embed="rId5"/>
          <a:stretch>
            <a:fillRect/>
          </a:stretch>
        </p:blipFill>
        <p:spPr>
          <a:xfrm>
            <a:off x="2070100" y="-388625"/>
            <a:ext cx="5003800" cy="6654800"/>
          </a:xfrm>
          <a:prstGeom prst="rect">
            <a:avLst/>
          </a:prstGeom>
        </p:spPr>
      </p:pic>
      <p:sp>
        <p:nvSpPr>
          <p:cNvPr id="9" name="TextBox 8"/>
          <p:cNvSpPr txBox="1"/>
          <p:nvPr/>
        </p:nvSpPr>
        <p:spPr>
          <a:xfrm>
            <a:off x="2281425" y="6406595"/>
            <a:ext cx="3843771" cy="400110"/>
          </a:xfrm>
          <a:prstGeom prst="rect">
            <a:avLst/>
          </a:prstGeom>
          <a:noFill/>
        </p:spPr>
        <p:txBody>
          <a:bodyPr wrap="none" rtlCol="0">
            <a:spAutoFit/>
          </a:bodyPr>
          <a:lstStyle/>
          <a:p>
            <a:r>
              <a:rPr lang="en-US" sz="2000" b="1" dirty="0"/>
              <a:t>Karlsruher Institut für Technologie</a:t>
            </a:r>
          </a:p>
        </p:txBody>
      </p:sp>
      <p:sp>
        <p:nvSpPr>
          <p:cNvPr id="10" name="TextBox 9"/>
          <p:cNvSpPr txBox="1"/>
          <p:nvPr/>
        </p:nvSpPr>
        <p:spPr>
          <a:xfrm>
            <a:off x="-37763" y="527605"/>
            <a:ext cx="2225994" cy="1015663"/>
          </a:xfrm>
          <a:prstGeom prst="rect">
            <a:avLst/>
          </a:prstGeom>
          <a:noFill/>
        </p:spPr>
        <p:txBody>
          <a:bodyPr wrap="none" rtlCol="0">
            <a:spAutoFit/>
          </a:bodyPr>
          <a:lstStyle/>
          <a:p>
            <a:r>
              <a:rPr lang="en-US" sz="2000" b="1" dirty="0" smtClean="0"/>
              <a:t>Steel pressure</a:t>
            </a:r>
          </a:p>
          <a:p>
            <a:r>
              <a:rPr lang="en-US" sz="2000" b="1" dirty="0"/>
              <a:t>r</a:t>
            </a:r>
            <a:r>
              <a:rPr lang="en-US" sz="2000" b="1" dirty="0" smtClean="0"/>
              <a:t>eactor to produce </a:t>
            </a:r>
          </a:p>
          <a:p>
            <a:r>
              <a:rPr lang="en-US" sz="2000" b="1" dirty="0" smtClean="0"/>
              <a:t>NH</a:t>
            </a:r>
            <a:r>
              <a:rPr lang="en-US" sz="2000" b="1" baseline="-25000" dirty="0" smtClean="0"/>
              <a:t>3</a:t>
            </a:r>
            <a:r>
              <a:rPr lang="en-US" sz="2000" b="1" dirty="0" smtClean="0"/>
              <a:t> (1921)</a:t>
            </a:r>
            <a:endParaRPr lang="en-US" sz="2000" b="1"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28</a:t>
            </a:fld>
            <a:endParaRPr lang="en-US" dirty="0"/>
          </a:p>
        </p:txBody>
      </p:sp>
      <p:pic>
        <p:nvPicPr>
          <p:cNvPr id="13" name="Picture 12">
            <a:hlinkClick r:id="rId6"/>
          </p:cNvPr>
          <p:cNvPicPr>
            <a:picLocks noChangeAspect="1"/>
          </p:cNvPicPr>
          <p:nvPr/>
        </p:nvPicPr>
        <p:blipFill>
          <a:blip r:embed="rId7"/>
          <a:stretch>
            <a:fillRect/>
          </a:stretch>
        </p:blipFill>
        <p:spPr>
          <a:xfrm>
            <a:off x="6070474" y="6392062"/>
            <a:ext cx="374269" cy="371602"/>
          </a:xfrm>
          <a:prstGeom prst="rect">
            <a:avLst/>
          </a:prstGeom>
        </p:spPr>
      </p:pic>
      <p:pic>
        <p:nvPicPr>
          <p:cNvPr id="8" name="Picture 7">
            <a:hlinkClick r:id="rId8"/>
          </p:cNvPr>
          <p:cNvPicPr>
            <a:picLocks noChangeAspect="1"/>
          </p:cNvPicPr>
          <p:nvPr/>
        </p:nvPicPr>
        <p:blipFill>
          <a:blip r:embed="rId7"/>
          <a:stretch>
            <a:fillRect/>
          </a:stretch>
        </p:blipFill>
        <p:spPr>
          <a:xfrm>
            <a:off x="6514301" y="6398890"/>
            <a:ext cx="374269" cy="371602"/>
          </a:xfrm>
          <a:prstGeom prst="rect">
            <a:avLst/>
          </a:prstGeom>
        </p:spPr>
      </p:pic>
    </p:spTree>
    <p:extLst>
      <p:ext uri="{BB962C8B-B14F-4D97-AF65-F5344CB8AC3E}">
        <p14:creationId xmlns:p14="http://schemas.microsoft.com/office/powerpoint/2010/main" val="566334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2476500" y="749300"/>
            <a:ext cx="4191000" cy="5359400"/>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29</a:t>
            </a:fld>
            <a:endParaRPr lang="en-US" dirty="0"/>
          </a:p>
        </p:txBody>
      </p:sp>
    </p:spTree>
    <p:extLst>
      <p:ext uri="{BB962C8B-B14F-4D97-AF65-F5344CB8AC3E}">
        <p14:creationId xmlns:p14="http://schemas.microsoft.com/office/powerpoint/2010/main" val="1190216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32990"/>
            <a:ext cx="8229600" cy="1068935"/>
          </a:xfrm>
        </p:spPr>
        <p:txBody>
          <a:bodyPr>
            <a:noAutofit/>
          </a:bodyPr>
          <a:lstStyle/>
          <a:p>
            <a:r>
              <a:rPr lang="en-US" sz="4000" dirty="0" smtClean="0"/>
              <a:t>What did you do before</a:t>
            </a:r>
            <a:br>
              <a:rPr lang="en-US" sz="4000" dirty="0" smtClean="0"/>
            </a:br>
            <a:r>
              <a:rPr lang="en-US" sz="4000" dirty="0" smtClean="0"/>
              <a:t>you retired?</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Response:  “I’m a retired chemist”</a:t>
            </a:r>
          </a:p>
          <a:p>
            <a:pPr>
              <a:spcAft>
                <a:spcPts val="500"/>
              </a:spcAft>
            </a:pPr>
            <a:r>
              <a:rPr lang="en-US" dirty="0" smtClean="0"/>
              <a:t>Reactions</a:t>
            </a:r>
            <a:r>
              <a:rPr lang="is-IS" dirty="0" smtClean="0"/>
              <a:t>…</a:t>
            </a:r>
            <a:endParaRPr lang="en-US" dirty="0" smtClean="0"/>
          </a:p>
          <a:p>
            <a:pPr lvl="1">
              <a:spcAft>
                <a:spcPts val="500"/>
              </a:spcAft>
              <a:buFont typeface="Wingdings" charset="2"/>
              <a:buChar char="ü"/>
            </a:pPr>
            <a:r>
              <a:rPr lang="en-US" dirty="0" smtClean="0"/>
              <a:t>“Oh”</a:t>
            </a:r>
          </a:p>
          <a:p>
            <a:pPr lvl="1">
              <a:spcAft>
                <a:spcPts val="500"/>
              </a:spcAft>
              <a:buFont typeface="Wingdings" charset="2"/>
              <a:buChar char="ü"/>
            </a:pPr>
            <a:r>
              <a:rPr lang="en-US" dirty="0" smtClean="0"/>
              <a:t>“I hated chemistry!”</a:t>
            </a:r>
          </a:p>
          <a:p>
            <a:pPr lvl="1">
              <a:spcAft>
                <a:spcPts val="500"/>
              </a:spcAft>
              <a:buFont typeface="Wingdings" charset="2"/>
              <a:buChar char="ü"/>
            </a:pPr>
            <a:r>
              <a:rPr lang="en-US" dirty="0" smtClean="0"/>
              <a:t>“I got a “D” in high school chemistry”</a:t>
            </a:r>
          </a:p>
          <a:p>
            <a:pPr lvl="1">
              <a:spcAft>
                <a:spcPts val="500"/>
              </a:spcAft>
              <a:buFont typeface="Wingdings" charset="2"/>
              <a:buChar char="ü"/>
            </a:pPr>
            <a:r>
              <a:rPr lang="en-US" dirty="0" smtClean="0"/>
              <a:t>“I dropped out of pre-med when I took organic   [chemistry]”</a:t>
            </a:r>
          </a:p>
          <a:p>
            <a:pPr lvl="1">
              <a:spcAft>
                <a:spcPts val="500"/>
              </a:spcAft>
              <a:buFont typeface="Wingdings" charset="2"/>
              <a:buChar char="ü"/>
            </a:pPr>
            <a:r>
              <a:rPr lang="en-US" dirty="0" smtClean="0"/>
              <a:t>“You like pesticides, don’t you.”</a:t>
            </a:r>
          </a:p>
          <a:p>
            <a:pPr lvl="1">
              <a:spcAft>
                <a:spcPts val="500"/>
              </a:spcAft>
              <a:buFont typeface="Wingdings" charset="2"/>
              <a:buChar char="ü"/>
            </a:pPr>
            <a:r>
              <a:rPr lang="en-US" dirty="0" smtClean="0"/>
              <a:t>“Oh, I’m so sorry!”</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3</a:t>
            </a:fld>
            <a:endParaRPr lang="en-US" dirty="0"/>
          </a:p>
        </p:txBody>
      </p:sp>
    </p:spTree>
    <p:extLst>
      <p:ext uri="{BB962C8B-B14F-4D97-AF65-F5344CB8AC3E}">
        <p14:creationId xmlns:p14="http://schemas.microsoft.com/office/powerpoint/2010/main" val="14575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30</a:t>
            </a:fld>
            <a:endParaRPr lang="en-US" dirty="0"/>
          </a:p>
        </p:txBody>
      </p:sp>
      <p:pic>
        <p:nvPicPr>
          <p:cNvPr id="11" name="Picture 10">
            <a:hlinkClick r:id="rId5"/>
          </p:cNvPr>
          <p:cNvPicPr>
            <a:picLocks noChangeAspect="1"/>
          </p:cNvPicPr>
          <p:nvPr/>
        </p:nvPicPr>
        <p:blipFill>
          <a:blip r:embed="rId6"/>
          <a:stretch>
            <a:fillRect/>
          </a:stretch>
        </p:blipFill>
        <p:spPr>
          <a:xfrm>
            <a:off x="2531971" y="5591559"/>
            <a:ext cx="374269" cy="371602"/>
          </a:xfrm>
          <a:prstGeom prst="rect">
            <a:avLst/>
          </a:prstGeom>
        </p:spPr>
      </p:pic>
      <p:pic>
        <p:nvPicPr>
          <p:cNvPr id="4" name="Picture 3"/>
          <p:cNvPicPr>
            <a:picLocks noChangeAspect="1"/>
          </p:cNvPicPr>
          <p:nvPr/>
        </p:nvPicPr>
        <p:blipFill>
          <a:blip r:embed="rId7"/>
          <a:stretch>
            <a:fillRect/>
          </a:stretch>
        </p:blipFill>
        <p:spPr>
          <a:xfrm>
            <a:off x="1492250" y="1454150"/>
            <a:ext cx="6159500" cy="3949700"/>
          </a:xfrm>
          <a:prstGeom prst="rect">
            <a:avLst/>
          </a:prstGeom>
        </p:spPr>
      </p:pic>
      <p:sp>
        <p:nvSpPr>
          <p:cNvPr id="9" name="TextBox 8"/>
          <p:cNvSpPr txBox="1"/>
          <p:nvPr/>
        </p:nvSpPr>
        <p:spPr>
          <a:xfrm>
            <a:off x="1823310" y="5566870"/>
            <a:ext cx="798617" cy="523220"/>
          </a:xfrm>
          <a:prstGeom prst="rect">
            <a:avLst/>
          </a:prstGeom>
          <a:noFill/>
        </p:spPr>
        <p:txBody>
          <a:bodyPr wrap="none" rtlCol="0">
            <a:spAutoFit/>
          </a:bodyPr>
          <a:lstStyle/>
          <a:p>
            <a:r>
              <a:rPr lang="en-US" sz="2800" b="1" dirty="0" smtClean="0"/>
              <a:t>See </a:t>
            </a:r>
            <a:endParaRPr lang="en-US" sz="2800" b="1" dirty="0"/>
          </a:p>
        </p:txBody>
      </p:sp>
    </p:spTree>
    <p:extLst>
      <p:ext uri="{BB962C8B-B14F-4D97-AF65-F5344CB8AC3E}">
        <p14:creationId xmlns:p14="http://schemas.microsoft.com/office/powerpoint/2010/main" val="785376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31</a:t>
            </a:fld>
            <a:endParaRPr lang="en-US" dirty="0"/>
          </a:p>
        </p:txBody>
      </p:sp>
      <p:pic>
        <p:nvPicPr>
          <p:cNvPr id="11" name="Picture 10">
            <a:hlinkClick r:id="rId5"/>
          </p:cNvPr>
          <p:cNvPicPr>
            <a:picLocks noChangeAspect="1"/>
          </p:cNvPicPr>
          <p:nvPr/>
        </p:nvPicPr>
        <p:blipFill>
          <a:blip r:embed="rId6"/>
          <a:stretch>
            <a:fillRect/>
          </a:stretch>
        </p:blipFill>
        <p:spPr>
          <a:xfrm>
            <a:off x="1418580" y="6024985"/>
            <a:ext cx="374269" cy="371602"/>
          </a:xfrm>
          <a:prstGeom prst="rect">
            <a:avLst/>
          </a:prstGeom>
        </p:spPr>
      </p:pic>
      <p:sp>
        <p:nvSpPr>
          <p:cNvPr id="9" name="TextBox 8"/>
          <p:cNvSpPr txBox="1"/>
          <p:nvPr/>
        </p:nvSpPr>
        <p:spPr>
          <a:xfrm>
            <a:off x="754375" y="5959880"/>
            <a:ext cx="798617" cy="523220"/>
          </a:xfrm>
          <a:prstGeom prst="rect">
            <a:avLst/>
          </a:prstGeom>
          <a:noFill/>
        </p:spPr>
        <p:txBody>
          <a:bodyPr wrap="none" rtlCol="0">
            <a:spAutoFit/>
          </a:bodyPr>
          <a:lstStyle/>
          <a:p>
            <a:r>
              <a:rPr lang="en-US" sz="2800" b="1" dirty="0" smtClean="0"/>
              <a:t>See </a:t>
            </a:r>
            <a:endParaRPr lang="en-US" sz="2800" b="1" dirty="0"/>
          </a:p>
        </p:txBody>
      </p:sp>
      <p:pic>
        <p:nvPicPr>
          <p:cNvPr id="3" name="Picture 2"/>
          <p:cNvPicPr>
            <a:picLocks noChangeAspect="1"/>
          </p:cNvPicPr>
          <p:nvPr/>
        </p:nvPicPr>
        <p:blipFill>
          <a:blip r:embed="rId7"/>
          <a:stretch>
            <a:fillRect/>
          </a:stretch>
        </p:blipFill>
        <p:spPr>
          <a:xfrm>
            <a:off x="321549" y="172520"/>
            <a:ext cx="8427720" cy="5699760"/>
          </a:xfrm>
          <a:prstGeom prst="rect">
            <a:avLst/>
          </a:prstGeom>
        </p:spPr>
      </p:pic>
    </p:spTree>
    <p:extLst>
      <p:ext uri="{BB962C8B-B14F-4D97-AF65-F5344CB8AC3E}">
        <p14:creationId xmlns:p14="http://schemas.microsoft.com/office/powerpoint/2010/main" val="1307859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Without Synthetic Fertilizers…</a:t>
            </a:r>
            <a:endParaRPr lang="en-US" sz="3200"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Content Placeholder 2"/>
          <p:cNvSpPr>
            <a:spLocks noGrp="1"/>
          </p:cNvSpPr>
          <p:nvPr>
            <p:ph idx="1"/>
          </p:nvPr>
        </p:nvSpPr>
        <p:spPr>
          <a:xfrm>
            <a:off x="296260" y="1596539"/>
            <a:ext cx="8551479" cy="5191971"/>
          </a:xfrm>
        </p:spPr>
        <p:txBody>
          <a:bodyPr>
            <a:normAutofit fontScale="92500" lnSpcReduction="10000"/>
          </a:bodyPr>
          <a:lstStyle/>
          <a:p>
            <a:pPr>
              <a:spcAft>
                <a:spcPts val="500"/>
              </a:spcAft>
            </a:pPr>
            <a:r>
              <a:rPr lang="en-US" dirty="0" smtClean="0"/>
              <a:t>1898 William Crookes predicted “millions will starve to death due to lack of nitrogen fertilizer…”</a:t>
            </a:r>
          </a:p>
          <a:p>
            <a:pPr>
              <a:spcAft>
                <a:spcPts val="500"/>
              </a:spcAft>
            </a:pPr>
            <a:r>
              <a:rPr lang="en-US" dirty="0" smtClean="0"/>
              <a:t>World Population:  </a:t>
            </a:r>
          </a:p>
          <a:p>
            <a:pPr lvl="1">
              <a:spcAft>
                <a:spcPts val="500"/>
              </a:spcAft>
              <a:buFont typeface="Wingdings" charset="2"/>
              <a:buChar char="ü"/>
            </a:pPr>
            <a:r>
              <a:rPr lang="en-US" dirty="0" smtClean="0"/>
              <a:t>1898:   ~1.7 billion</a:t>
            </a:r>
          </a:p>
          <a:p>
            <a:pPr lvl="1">
              <a:spcAft>
                <a:spcPts val="500"/>
              </a:spcAft>
              <a:buFont typeface="Wingdings" charset="2"/>
              <a:buChar char="ü"/>
            </a:pPr>
            <a:r>
              <a:rPr lang="en-US" dirty="0" smtClean="0"/>
              <a:t>2015:   ~7.3 billion</a:t>
            </a:r>
          </a:p>
          <a:p>
            <a:pPr>
              <a:spcAft>
                <a:spcPts val="500"/>
              </a:spcAft>
            </a:pPr>
            <a:r>
              <a:rPr lang="en-US" dirty="0" smtClean="0"/>
              <a:t>Without the Haber-Bosch process, draw your own conclusions…</a:t>
            </a:r>
          </a:p>
          <a:p>
            <a:pPr>
              <a:spcAft>
                <a:spcPts val="500"/>
              </a:spcAft>
            </a:pPr>
            <a:r>
              <a:rPr lang="en-US" dirty="0" smtClean="0"/>
              <a:t>And then the impact of</a:t>
            </a:r>
            <a:r>
              <a:rPr lang="is-IS" dirty="0" smtClean="0"/>
              <a:t>…</a:t>
            </a:r>
            <a:endParaRPr lang="en-US" dirty="0" smtClean="0"/>
          </a:p>
          <a:p>
            <a:pPr lvl="1">
              <a:spcAft>
                <a:spcPts val="500"/>
              </a:spcAft>
              <a:buFont typeface="Wingdings" charset="2"/>
              <a:buChar char="ü"/>
            </a:pPr>
            <a:r>
              <a:rPr lang="en-US" dirty="0" smtClean="0"/>
              <a:t>Pesticides &amp; herbicides</a:t>
            </a:r>
          </a:p>
          <a:p>
            <a:pPr lvl="1">
              <a:spcAft>
                <a:spcPts val="500"/>
              </a:spcAft>
              <a:buFont typeface="Wingdings" charset="2"/>
              <a:buChar char="ü"/>
            </a:pPr>
            <a:r>
              <a:rPr lang="en-US" dirty="0" smtClean="0"/>
              <a:t>Plant breeding &amp; genetic engineering</a:t>
            </a:r>
          </a:p>
          <a:p>
            <a:pPr lvl="1">
              <a:spcAft>
                <a:spcPts val="500"/>
              </a:spcAft>
              <a:buFont typeface="Wingdings" charset="2"/>
              <a:buChar char="ü"/>
            </a:pPr>
            <a:r>
              <a:rPr lang="en-US" dirty="0" smtClean="0"/>
              <a:t>Farming technology</a:t>
            </a:r>
            <a:endParaRPr lang="en-US" dirty="0"/>
          </a:p>
        </p:txBody>
      </p:sp>
      <p:sp>
        <p:nvSpPr>
          <p:cNvPr id="3" name="Slide Number Placeholder 2"/>
          <p:cNvSpPr>
            <a:spLocks noGrp="1"/>
          </p:cNvSpPr>
          <p:nvPr>
            <p:ph type="sldNum" sz="quarter" idx="12"/>
          </p:nvPr>
        </p:nvSpPr>
        <p:spPr/>
        <p:txBody>
          <a:bodyPr/>
          <a:lstStyle/>
          <a:p>
            <a:fld id="{B82CCC60-E8CD-4174-8B1A-7DF615B22EEF}" type="slidenum">
              <a:rPr lang="en-US" smtClean="0"/>
              <a:pPr/>
              <a:t>32</a:t>
            </a:fld>
            <a:endParaRPr lang="en-US" dirty="0"/>
          </a:p>
        </p:txBody>
      </p:sp>
      <p:pic>
        <p:nvPicPr>
          <p:cNvPr id="7" name="Picture 6">
            <a:hlinkClick r:id="rId4"/>
          </p:cNvPr>
          <p:cNvPicPr>
            <a:picLocks noChangeAspect="1"/>
          </p:cNvPicPr>
          <p:nvPr/>
        </p:nvPicPr>
        <p:blipFill>
          <a:blip r:embed="rId5"/>
          <a:stretch>
            <a:fillRect/>
          </a:stretch>
        </p:blipFill>
        <p:spPr>
          <a:xfrm>
            <a:off x="3680139" y="3396916"/>
            <a:ext cx="374269" cy="371602"/>
          </a:xfrm>
          <a:prstGeom prst="rect">
            <a:avLst/>
          </a:prstGeom>
        </p:spPr>
      </p:pic>
    </p:spTree>
    <p:extLst>
      <p:ext uri="{BB962C8B-B14F-4D97-AF65-F5344CB8AC3E}">
        <p14:creationId xmlns:p14="http://schemas.microsoft.com/office/powerpoint/2010/main" val="31250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par>
                                <p:cTn id="13" presetID="9" presetClass="entr" presetSubtype="0" fill="hold" nodeType="withEffect">
                                  <p:stCondLst>
                                    <p:cond delay="25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par>
                                <p:cTn id="16" presetID="9" presetClass="entr" presetSubtype="0" fill="hold" nodeType="withEffect">
                                  <p:stCondLst>
                                    <p:cond delay="50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dissolve">
                                      <p:cBhvr>
                                        <p:cTn id="18" dur="500"/>
                                        <p:tgtEl>
                                          <p:spTgt spid="9">
                                            <p:txEl>
                                              <p:pRg st="3" end="3"/>
                                            </p:txEl>
                                          </p:spTgt>
                                        </p:tgtEl>
                                      </p:cBhvr>
                                    </p:animEffect>
                                  </p:childTnLst>
                                </p:cTn>
                              </p:par>
                              <p:par>
                                <p:cTn id="19" presetID="9" presetClass="entr" presetSubtype="0"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dissolve">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dissolve">
                                      <p:cBhvr>
                                        <p:cTn id="31" dur="500"/>
                                        <p:tgtEl>
                                          <p:spTgt spid="9">
                                            <p:txEl>
                                              <p:pRg st="5" end="5"/>
                                            </p:txEl>
                                          </p:spTgt>
                                        </p:tgtEl>
                                      </p:cBhvr>
                                    </p:animEffect>
                                  </p:childTnLst>
                                </p:cTn>
                              </p:par>
                              <p:par>
                                <p:cTn id="32" presetID="9" presetClass="entr" presetSubtype="0" fill="hold" nodeType="withEffect">
                                  <p:stCondLst>
                                    <p:cond delay="25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dissolve">
                                      <p:cBhvr>
                                        <p:cTn id="34" dur="500"/>
                                        <p:tgtEl>
                                          <p:spTgt spid="9">
                                            <p:txEl>
                                              <p:pRg st="6" end="6"/>
                                            </p:txEl>
                                          </p:spTgt>
                                        </p:tgtEl>
                                      </p:cBhvr>
                                    </p:animEffect>
                                  </p:childTnLst>
                                </p:cTn>
                              </p:par>
                              <p:par>
                                <p:cTn id="35" presetID="9" presetClass="entr" presetSubtype="0" fill="hold" nodeType="withEffect">
                                  <p:stCondLst>
                                    <p:cond delay="50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dissolve">
                                      <p:cBhvr>
                                        <p:cTn id="37" dur="500"/>
                                        <p:tgtEl>
                                          <p:spTgt spid="9">
                                            <p:txEl>
                                              <p:pRg st="7" end="7"/>
                                            </p:txEl>
                                          </p:spTgt>
                                        </p:tgtEl>
                                      </p:cBhvr>
                                    </p:animEffect>
                                  </p:childTnLst>
                                </p:cTn>
                              </p:par>
                              <p:par>
                                <p:cTn id="38" presetID="9" presetClass="entr" presetSubtype="0" fill="hold" nodeType="withEffect">
                                  <p:stCondLst>
                                    <p:cond delay="750"/>
                                  </p:stCondLst>
                                  <p:childTnLst>
                                    <p:set>
                                      <p:cBhvr>
                                        <p:cTn id="39" dur="1" fill="hold">
                                          <p:stCondLst>
                                            <p:cond delay="0"/>
                                          </p:stCondLst>
                                        </p:cTn>
                                        <p:tgtEl>
                                          <p:spTgt spid="9">
                                            <p:txEl>
                                              <p:pRg st="8" end="8"/>
                                            </p:txEl>
                                          </p:spTgt>
                                        </p:tgtEl>
                                        <p:attrNameLst>
                                          <p:attrName>style.visibility</p:attrName>
                                        </p:attrNameLst>
                                      </p:cBhvr>
                                      <p:to>
                                        <p:strVal val="visible"/>
                                      </p:to>
                                    </p:set>
                                    <p:animEffect transition="in" filter="dissolve">
                                      <p:cBhvr>
                                        <p:cTn id="40"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Uses of Ammonia</a:t>
            </a:r>
            <a:endParaRPr lang="en-US" sz="4000" dirty="0"/>
          </a:p>
        </p:txBody>
      </p:sp>
      <p:sp>
        <p:nvSpPr>
          <p:cNvPr id="3" name="Content Placeholder 2"/>
          <p:cNvSpPr>
            <a:spLocks noGrp="1"/>
          </p:cNvSpPr>
          <p:nvPr>
            <p:ph idx="1"/>
          </p:nvPr>
        </p:nvSpPr>
        <p:spPr>
          <a:xfrm>
            <a:off x="296260" y="1596539"/>
            <a:ext cx="8551479" cy="5191971"/>
          </a:xfrm>
        </p:spPr>
        <p:txBody>
          <a:bodyPr>
            <a:normAutofit fontScale="92500" lnSpcReduction="10000"/>
          </a:bodyPr>
          <a:lstStyle/>
          <a:p>
            <a:pPr>
              <a:spcAft>
                <a:spcPts val="500"/>
              </a:spcAft>
              <a:buFont typeface="Arial"/>
              <a:buChar char="•"/>
            </a:pPr>
            <a:r>
              <a:rPr lang="en-US" dirty="0" smtClean="0"/>
              <a:t>Fertilizers</a:t>
            </a:r>
          </a:p>
          <a:p>
            <a:pPr>
              <a:spcAft>
                <a:spcPts val="500"/>
              </a:spcAft>
              <a:buFont typeface="Arial"/>
              <a:buChar char="•"/>
            </a:pPr>
            <a:r>
              <a:rPr lang="en-US" dirty="0" smtClean="0"/>
              <a:t>Pharmaceuticals</a:t>
            </a:r>
          </a:p>
          <a:p>
            <a:pPr>
              <a:spcAft>
                <a:spcPts val="500"/>
              </a:spcAft>
              <a:buFont typeface="Arial"/>
              <a:buChar char="•"/>
            </a:pPr>
            <a:r>
              <a:rPr lang="en-US" dirty="0" smtClean="0"/>
              <a:t>Dyes</a:t>
            </a:r>
          </a:p>
          <a:p>
            <a:pPr>
              <a:spcAft>
                <a:spcPts val="500"/>
              </a:spcAft>
              <a:buFont typeface="Arial"/>
              <a:buChar char="•"/>
            </a:pPr>
            <a:r>
              <a:rPr lang="en-US" dirty="0" smtClean="0"/>
              <a:t>Cosmetics</a:t>
            </a:r>
          </a:p>
          <a:p>
            <a:pPr>
              <a:spcAft>
                <a:spcPts val="500"/>
              </a:spcAft>
              <a:buFont typeface="Arial"/>
              <a:buChar char="•"/>
            </a:pPr>
            <a:r>
              <a:rPr lang="en-US" dirty="0" smtClean="0"/>
              <a:t>Explosives (mining, construction, etc.)</a:t>
            </a:r>
          </a:p>
          <a:p>
            <a:pPr>
              <a:spcAft>
                <a:spcPts val="500"/>
              </a:spcAft>
              <a:buFont typeface="Arial"/>
              <a:buChar char="•"/>
            </a:pPr>
            <a:r>
              <a:rPr lang="en-US" dirty="0" smtClean="0"/>
              <a:t>Waste water treatment</a:t>
            </a:r>
          </a:p>
          <a:p>
            <a:pPr>
              <a:spcAft>
                <a:spcPts val="500"/>
              </a:spcAft>
              <a:buFont typeface="Arial"/>
              <a:buChar char="•"/>
            </a:pPr>
            <a:r>
              <a:rPr lang="en-US" dirty="0" smtClean="0"/>
              <a:t>Rubber production</a:t>
            </a:r>
          </a:p>
          <a:p>
            <a:pPr>
              <a:spcAft>
                <a:spcPts val="500"/>
              </a:spcAft>
              <a:buFont typeface="Arial"/>
              <a:buChar char="•"/>
            </a:pPr>
            <a:r>
              <a:rPr lang="en-US" dirty="0" smtClean="0"/>
              <a:t>Pulp and paper production</a:t>
            </a:r>
          </a:p>
          <a:p>
            <a:pPr>
              <a:spcAft>
                <a:spcPts val="500"/>
              </a:spcAft>
              <a:buFont typeface="Arial"/>
              <a:buChar char="•"/>
            </a:pPr>
            <a:r>
              <a:rPr lang="en-US" dirty="0" smtClean="0"/>
              <a:t>Household cleaners</a:t>
            </a:r>
          </a:p>
          <a:p>
            <a:pPr>
              <a:spcAft>
                <a:spcPts val="500"/>
              </a:spcAft>
              <a:buFont typeface="Arial"/>
              <a:buChar char="•"/>
            </a:pPr>
            <a:r>
              <a:rPr lang="en-US" dirty="0" smtClean="0"/>
              <a:t>Munitions</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33</a:t>
            </a:fld>
            <a:endParaRPr lang="en-US" dirty="0"/>
          </a:p>
        </p:txBody>
      </p:sp>
      <p:pic>
        <p:nvPicPr>
          <p:cNvPr id="7" name="Picture 6">
            <a:hlinkClick r:id="rId4"/>
          </p:cNvPr>
          <p:cNvPicPr>
            <a:picLocks noChangeAspect="1"/>
          </p:cNvPicPr>
          <p:nvPr/>
        </p:nvPicPr>
        <p:blipFill>
          <a:blip r:embed="rId5"/>
          <a:stretch>
            <a:fillRect/>
          </a:stretch>
        </p:blipFill>
        <p:spPr>
          <a:xfrm>
            <a:off x="4384864" y="766823"/>
            <a:ext cx="374269" cy="371602"/>
          </a:xfrm>
          <a:prstGeom prst="rect">
            <a:avLst/>
          </a:prstGeom>
        </p:spPr>
      </p:pic>
    </p:spTree>
    <p:extLst>
      <p:ext uri="{BB962C8B-B14F-4D97-AF65-F5344CB8AC3E}">
        <p14:creationId xmlns:p14="http://schemas.microsoft.com/office/powerpoint/2010/main" val="382141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7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125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15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175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par>
                                <p:cTn id="26" presetID="9" presetClass="entr" presetSubtype="0" fill="hold" nodeType="withEffect">
                                  <p:stCondLst>
                                    <p:cond delay="200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dissolve">
                                      <p:cBhvr>
                                        <p:cTn id="28" dur="500"/>
                                        <p:tgtEl>
                                          <p:spTgt spid="3">
                                            <p:txEl>
                                              <p:pRg st="7" end="7"/>
                                            </p:txEl>
                                          </p:spTgt>
                                        </p:tgtEl>
                                      </p:cBhvr>
                                    </p:animEffect>
                                  </p:childTnLst>
                                </p:cTn>
                              </p:par>
                              <p:par>
                                <p:cTn id="29" presetID="9" presetClass="entr" presetSubtype="0" fill="hold" nodeType="withEffect">
                                  <p:stCondLst>
                                    <p:cond delay="225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dissolve">
                                      <p:cBhvr>
                                        <p:cTn id="31" dur="500"/>
                                        <p:tgtEl>
                                          <p:spTgt spid="3">
                                            <p:txEl>
                                              <p:pRg st="8" end="8"/>
                                            </p:txEl>
                                          </p:spTgt>
                                        </p:tgtEl>
                                      </p:cBhvr>
                                    </p:animEffect>
                                  </p:childTnLst>
                                </p:cTn>
                              </p:par>
                              <p:par>
                                <p:cTn id="32" presetID="9" presetClass="entr" presetSubtype="0" fill="hold" nodeType="withEffect">
                                  <p:stCondLst>
                                    <p:cond delay="250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dissolv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96900" y="806810"/>
            <a:ext cx="7937500" cy="5981700"/>
          </a:xfrm>
          <a:prstGeom prst="rect">
            <a:avLst/>
          </a:prstGeom>
        </p:spPr>
      </p:pic>
      <p:sp>
        <p:nvSpPr>
          <p:cNvPr id="3" name="TextBox 2"/>
          <p:cNvSpPr txBox="1"/>
          <p:nvPr/>
        </p:nvSpPr>
        <p:spPr>
          <a:xfrm>
            <a:off x="2128720" y="-6710"/>
            <a:ext cx="4953349" cy="707886"/>
          </a:xfrm>
          <a:prstGeom prst="rect">
            <a:avLst/>
          </a:prstGeom>
          <a:noFill/>
        </p:spPr>
        <p:txBody>
          <a:bodyPr wrap="none" rtlCol="0">
            <a:spAutoFit/>
          </a:bodyPr>
          <a:lstStyle/>
          <a:p>
            <a:r>
              <a:rPr lang="en-US" sz="4000" b="1" dirty="0" smtClean="0">
                <a:solidFill>
                  <a:srgbClr val="FFFF00"/>
                </a:solidFill>
              </a:rPr>
              <a:t>Back to World War 1…</a:t>
            </a:r>
            <a:endParaRPr lang="en-US" sz="4000" b="1" dirty="0">
              <a:solidFill>
                <a:srgbClr val="FFFF00"/>
              </a:solidFill>
            </a:endParaRPr>
          </a:p>
        </p:txBody>
      </p:sp>
      <p:sp>
        <p:nvSpPr>
          <p:cNvPr id="8" name="Slide Number Placeholder 7"/>
          <p:cNvSpPr>
            <a:spLocks noGrp="1"/>
          </p:cNvSpPr>
          <p:nvPr>
            <p:ph type="sldNum" sz="quarter" idx="12"/>
          </p:nvPr>
        </p:nvSpPr>
        <p:spPr/>
        <p:txBody>
          <a:bodyPr/>
          <a:lstStyle/>
          <a:p>
            <a:fld id="{B82CCC60-E8CD-4174-8B1A-7DF615B22EEF}" type="slidenum">
              <a:rPr lang="en-US" smtClean="0"/>
              <a:pPr/>
              <a:t>34</a:t>
            </a:fld>
            <a:endParaRPr lang="en-US" dirty="0"/>
          </a:p>
        </p:txBody>
      </p:sp>
    </p:spTree>
    <p:extLst>
      <p:ext uri="{BB962C8B-B14F-4D97-AF65-F5344CB8AC3E}">
        <p14:creationId xmlns:p14="http://schemas.microsoft.com/office/powerpoint/2010/main" val="30989622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9150" y="749195"/>
            <a:ext cx="9144000" cy="6077415"/>
          </a:xfrm>
          <a:prstGeom prst="rect">
            <a:avLst/>
          </a:prstGeom>
        </p:spPr>
      </p:pic>
      <p:sp>
        <p:nvSpPr>
          <p:cNvPr id="3" name="TextBox 2"/>
          <p:cNvSpPr txBox="1"/>
          <p:nvPr/>
        </p:nvSpPr>
        <p:spPr>
          <a:xfrm>
            <a:off x="2281425" y="0"/>
            <a:ext cx="4165724" cy="584776"/>
          </a:xfrm>
          <a:prstGeom prst="rect">
            <a:avLst/>
          </a:prstGeom>
          <a:noFill/>
        </p:spPr>
        <p:txBody>
          <a:bodyPr wrap="none" rtlCol="0">
            <a:spAutoFit/>
          </a:bodyPr>
          <a:lstStyle/>
          <a:p>
            <a:r>
              <a:rPr lang="en-US" sz="3200" b="1" dirty="0" smtClean="0">
                <a:solidFill>
                  <a:srgbClr val="FFFF00"/>
                </a:solidFill>
              </a:rPr>
              <a:t>Hauptmann Fritz Haber</a:t>
            </a:r>
            <a:endParaRPr lang="en-US" sz="3200" b="1" dirty="0">
              <a:solidFill>
                <a:srgbClr val="FFFF00"/>
              </a:solidFill>
            </a:endParaRPr>
          </a:p>
        </p:txBody>
      </p:sp>
      <p:sp>
        <p:nvSpPr>
          <p:cNvPr id="8" name="Rectangle 7"/>
          <p:cNvSpPr/>
          <p:nvPr/>
        </p:nvSpPr>
        <p:spPr>
          <a:xfrm>
            <a:off x="1962300" y="848005"/>
            <a:ext cx="777240" cy="914400"/>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ight Arrow 8"/>
          <p:cNvSpPr/>
          <p:nvPr/>
        </p:nvSpPr>
        <p:spPr>
          <a:xfrm>
            <a:off x="1723032" y="6010355"/>
            <a:ext cx="978408" cy="32004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9"/>
          <p:cNvSpPr>
            <a:spLocks noGrp="1"/>
          </p:cNvSpPr>
          <p:nvPr>
            <p:ph type="sldNum" sz="quarter" idx="12"/>
          </p:nvPr>
        </p:nvSpPr>
        <p:spPr/>
        <p:txBody>
          <a:bodyPr/>
          <a:lstStyle/>
          <a:p>
            <a:fld id="{B82CCC60-E8CD-4174-8B1A-7DF615B22EEF}" type="slidenum">
              <a:rPr lang="en-US" smtClean="0"/>
              <a:pPr/>
              <a:t>35</a:t>
            </a:fld>
            <a:endParaRPr lang="en-US" dirty="0"/>
          </a:p>
        </p:txBody>
      </p:sp>
      <p:pic>
        <p:nvPicPr>
          <p:cNvPr id="11" name="Picture 10">
            <a:hlinkClick r:id="rId5"/>
          </p:cNvPr>
          <p:cNvPicPr>
            <a:picLocks noChangeAspect="1"/>
          </p:cNvPicPr>
          <p:nvPr/>
        </p:nvPicPr>
        <p:blipFill>
          <a:blip r:embed="rId6"/>
          <a:stretch>
            <a:fillRect/>
          </a:stretch>
        </p:blipFill>
        <p:spPr>
          <a:xfrm>
            <a:off x="6399023" y="157368"/>
            <a:ext cx="374269" cy="371602"/>
          </a:xfrm>
          <a:prstGeom prst="rect">
            <a:avLst/>
          </a:prstGeom>
        </p:spPr>
      </p:pic>
    </p:spTree>
    <p:extLst>
      <p:ext uri="{BB962C8B-B14F-4D97-AF65-F5344CB8AC3E}">
        <p14:creationId xmlns:p14="http://schemas.microsoft.com/office/powerpoint/2010/main" val="3202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Gas Warfare</a:t>
            </a:r>
            <a:endParaRPr lang="en-US" sz="4000" dirty="0"/>
          </a:p>
        </p:txBody>
      </p:sp>
      <p:sp>
        <p:nvSpPr>
          <p:cNvPr id="3" name="Content Placeholder 2"/>
          <p:cNvSpPr>
            <a:spLocks noGrp="1"/>
          </p:cNvSpPr>
          <p:nvPr>
            <p:ph idx="1"/>
          </p:nvPr>
        </p:nvSpPr>
        <p:spPr>
          <a:xfrm>
            <a:off x="296260" y="1596539"/>
            <a:ext cx="8551479" cy="5191971"/>
          </a:xfrm>
        </p:spPr>
        <p:txBody>
          <a:bodyPr>
            <a:normAutofit/>
          </a:bodyPr>
          <a:lstStyle/>
          <a:p>
            <a:pPr>
              <a:spcAft>
                <a:spcPts val="500"/>
              </a:spcAft>
              <a:buFont typeface="Arial"/>
              <a:buChar char="•"/>
            </a:pPr>
            <a:r>
              <a:rPr lang="en-US" dirty="0" smtClean="0"/>
              <a:t>Fritz Haber—”father of chemical warfare”</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9" name="Picture 8"/>
          <p:cNvPicPr>
            <a:picLocks noChangeAspect="1"/>
          </p:cNvPicPr>
          <p:nvPr/>
        </p:nvPicPr>
        <p:blipFill>
          <a:blip r:embed="rId4"/>
          <a:stretch>
            <a:fillRect/>
          </a:stretch>
        </p:blipFill>
        <p:spPr>
          <a:xfrm>
            <a:off x="3033029" y="2096020"/>
            <a:ext cx="4533900" cy="4597400"/>
          </a:xfrm>
          <a:prstGeom prst="rect">
            <a:avLst/>
          </a:prstGeom>
        </p:spPr>
      </p:pic>
      <p:sp>
        <p:nvSpPr>
          <p:cNvPr id="10" name="TextBox 9"/>
          <p:cNvSpPr txBox="1"/>
          <p:nvPr/>
        </p:nvSpPr>
        <p:spPr>
          <a:xfrm>
            <a:off x="317714" y="2207055"/>
            <a:ext cx="2595582" cy="1231106"/>
          </a:xfrm>
          <a:prstGeom prst="rect">
            <a:avLst/>
          </a:prstGeom>
          <a:noFill/>
        </p:spPr>
        <p:txBody>
          <a:bodyPr wrap="none" rtlCol="0">
            <a:spAutoFit/>
          </a:bodyPr>
          <a:lstStyle/>
          <a:p>
            <a:r>
              <a:rPr lang="en-US" sz="2000" b="1" dirty="0" smtClean="0"/>
              <a:t>WW-1 Total Casualties</a:t>
            </a:r>
          </a:p>
          <a:p>
            <a:r>
              <a:rPr lang="en-US" dirty="0" smtClean="0"/>
              <a:t>38 million</a:t>
            </a:r>
          </a:p>
          <a:p>
            <a:r>
              <a:rPr lang="en-US" dirty="0" smtClean="0"/>
              <a:t>   18 million deaths</a:t>
            </a:r>
          </a:p>
          <a:p>
            <a:r>
              <a:rPr lang="en-US" dirty="0" smtClean="0"/>
              <a:t>   20 million wounded </a:t>
            </a:r>
            <a:endParaRPr lang="en-US" dirty="0"/>
          </a:p>
        </p:txBody>
      </p:sp>
      <p:sp>
        <p:nvSpPr>
          <p:cNvPr id="11" name="Slide Number Placeholder 10"/>
          <p:cNvSpPr>
            <a:spLocks noGrp="1"/>
          </p:cNvSpPr>
          <p:nvPr>
            <p:ph type="sldNum" sz="quarter" idx="12"/>
          </p:nvPr>
        </p:nvSpPr>
        <p:spPr/>
        <p:txBody>
          <a:bodyPr/>
          <a:lstStyle/>
          <a:p>
            <a:fld id="{B82CCC60-E8CD-4174-8B1A-7DF615B22EEF}" type="slidenum">
              <a:rPr lang="en-US" smtClean="0"/>
              <a:pPr/>
              <a:t>36</a:t>
            </a:fld>
            <a:endParaRPr lang="en-US" dirty="0"/>
          </a:p>
        </p:txBody>
      </p:sp>
      <p:sp>
        <p:nvSpPr>
          <p:cNvPr id="4" name="Oval 3"/>
          <p:cNvSpPr/>
          <p:nvPr/>
        </p:nvSpPr>
        <p:spPr>
          <a:xfrm>
            <a:off x="4392249" y="6159484"/>
            <a:ext cx="3473143" cy="52303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hlinkClick r:id="rId5"/>
          </p:cNvPr>
          <p:cNvPicPr>
            <a:picLocks noChangeAspect="1"/>
          </p:cNvPicPr>
          <p:nvPr/>
        </p:nvPicPr>
        <p:blipFill>
          <a:blip r:embed="rId6"/>
          <a:stretch>
            <a:fillRect/>
          </a:stretch>
        </p:blipFill>
        <p:spPr>
          <a:xfrm>
            <a:off x="3197655" y="766823"/>
            <a:ext cx="374269" cy="371602"/>
          </a:xfrm>
          <a:prstGeom prst="rect">
            <a:avLst/>
          </a:prstGeom>
        </p:spPr>
      </p:pic>
      <p:pic>
        <p:nvPicPr>
          <p:cNvPr id="15" name="Picture 14">
            <a:hlinkClick r:id="rId7"/>
          </p:cNvPr>
          <p:cNvPicPr>
            <a:picLocks noChangeAspect="1"/>
          </p:cNvPicPr>
          <p:nvPr/>
        </p:nvPicPr>
        <p:blipFill>
          <a:blip r:embed="rId6"/>
          <a:stretch>
            <a:fillRect/>
          </a:stretch>
        </p:blipFill>
        <p:spPr>
          <a:xfrm>
            <a:off x="3655770" y="773354"/>
            <a:ext cx="374269" cy="371602"/>
          </a:xfrm>
          <a:prstGeom prst="rect">
            <a:avLst/>
          </a:prstGeom>
        </p:spPr>
      </p:pic>
    </p:spTree>
    <p:extLst>
      <p:ext uri="{BB962C8B-B14F-4D97-AF65-F5344CB8AC3E}">
        <p14:creationId xmlns:p14="http://schemas.microsoft.com/office/powerpoint/2010/main" val="30234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Comments on Fritz Haber</a:t>
            </a:r>
            <a:endParaRPr lang="en-US" dirty="0"/>
          </a:p>
        </p:txBody>
      </p:sp>
      <p:sp>
        <p:nvSpPr>
          <p:cNvPr id="3" name="Content Placeholder 2"/>
          <p:cNvSpPr>
            <a:spLocks noGrp="1"/>
          </p:cNvSpPr>
          <p:nvPr>
            <p:ph idx="1"/>
          </p:nvPr>
        </p:nvSpPr>
        <p:spPr>
          <a:xfrm>
            <a:off x="296260" y="1596539"/>
            <a:ext cx="8704185" cy="5191971"/>
          </a:xfrm>
        </p:spPr>
        <p:txBody>
          <a:bodyPr>
            <a:normAutofit/>
          </a:bodyPr>
          <a:lstStyle/>
          <a:p>
            <a:pPr>
              <a:spcAft>
                <a:spcPts val="500"/>
              </a:spcAft>
              <a:buFont typeface="Arial"/>
              <a:buChar char="•"/>
            </a:pPr>
            <a:r>
              <a:rPr lang="en-US" dirty="0" smtClean="0"/>
              <a:t>1908:   Developed Haber—Bosch process</a:t>
            </a:r>
          </a:p>
          <a:p>
            <a:pPr>
              <a:spcAft>
                <a:spcPts val="500"/>
              </a:spcAft>
              <a:buFont typeface="Arial"/>
              <a:buChar char="•"/>
            </a:pPr>
            <a:r>
              <a:rPr lang="en-US" dirty="0" smtClean="0"/>
              <a:t>1916:   Chief of Germany’s Chemical Warfare Service</a:t>
            </a:r>
          </a:p>
          <a:p>
            <a:pPr>
              <a:spcAft>
                <a:spcPts val="500"/>
              </a:spcAft>
              <a:buFont typeface="Arial"/>
              <a:buChar char="•"/>
            </a:pPr>
            <a:r>
              <a:rPr lang="en-US" dirty="0" smtClean="0"/>
              <a:t>1918:   Nobel Prize in Chemistry</a:t>
            </a:r>
          </a:p>
          <a:p>
            <a:pPr>
              <a:spcAft>
                <a:spcPts val="500"/>
              </a:spcAft>
              <a:buFont typeface="Arial"/>
              <a:buChar char="•"/>
            </a:pPr>
            <a:r>
              <a:rPr lang="en-US" dirty="0" smtClean="0"/>
              <a:t>1918+: Ostracized and vilified by scientific community</a:t>
            </a:r>
          </a:p>
          <a:p>
            <a:pPr>
              <a:spcAft>
                <a:spcPts val="500"/>
              </a:spcAft>
              <a:buFont typeface="Arial"/>
              <a:buChar char="•"/>
            </a:pPr>
            <a:r>
              <a:rPr lang="en-US" dirty="0" smtClean="0"/>
              <a:t>1918-1932 Important contributions in electrochemistry and thermodynamics</a:t>
            </a:r>
          </a:p>
          <a:p>
            <a:pPr>
              <a:spcAft>
                <a:spcPts val="500"/>
              </a:spcAft>
              <a:buFont typeface="Arial"/>
              <a:buChar char="•"/>
            </a:pPr>
            <a:r>
              <a:rPr lang="en-US" dirty="0" smtClean="0"/>
              <a:t>1933:   Dismissed from all positions by </a:t>
            </a:r>
            <a:r>
              <a:rPr lang="en-US" dirty="0"/>
              <a:t>Nazis—went </a:t>
            </a:r>
            <a:r>
              <a:rPr lang="en-US" dirty="0" smtClean="0"/>
              <a:t>into exile</a:t>
            </a:r>
          </a:p>
          <a:p>
            <a:pPr>
              <a:spcAft>
                <a:spcPts val="500"/>
              </a:spcAft>
              <a:buFont typeface="Arial"/>
              <a:buChar char="•"/>
            </a:pPr>
            <a:r>
              <a:rPr lang="en-US" dirty="0" smtClean="0"/>
              <a:t>1934:   Died in Basel, Switzerland</a:t>
            </a:r>
          </a:p>
          <a:p>
            <a:pPr>
              <a:spcAft>
                <a:spcPts val="500"/>
              </a:spcAft>
              <a:buFont typeface="Arial"/>
              <a:buChar char="•"/>
            </a:pPr>
            <a:endParaRPr lang="en-US" dirty="0" smtClean="0"/>
          </a:p>
          <a:p>
            <a:pPr>
              <a:spcAft>
                <a:spcPts val="500"/>
              </a:spcAft>
              <a:buFont typeface="Arial"/>
              <a:buChar char="•"/>
            </a:pPr>
            <a:endParaRPr lang="en-US" dirty="0" smtClean="0"/>
          </a:p>
          <a:p>
            <a:pPr>
              <a:spcAft>
                <a:spcPts val="500"/>
              </a:spcAft>
              <a:buFont typeface="Arial"/>
              <a:buChar char="•"/>
            </a:pPr>
            <a:endParaRPr lang="en-US" dirty="0" smtClean="0"/>
          </a:p>
          <a:p>
            <a:pPr>
              <a:spcAft>
                <a:spcPts val="500"/>
              </a:spcAft>
              <a:buFont typeface="Arial"/>
              <a:buChar char="•"/>
            </a:pPr>
            <a:endParaRPr lang="en-US" dirty="0" smtClean="0"/>
          </a:p>
          <a:p>
            <a:pPr>
              <a:spcAft>
                <a:spcPts val="500"/>
              </a:spcAft>
              <a:buFont typeface="Arial"/>
              <a:buChar char="•"/>
            </a:pPr>
            <a:endParaRPr lang="en-US" dirty="0" smtClean="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37</a:t>
            </a:fld>
            <a:endParaRPr lang="en-US" dirty="0"/>
          </a:p>
        </p:txBody>
      </p:sp>
    </p:spTree>
    <p:extLst>
      <p:ext uri="{BB962C8B-B14F-4D97-AF65-F5344CB8AC3E}">
        <p14:creationId xmlns:p14="http://schemas.microsoft.com/office/powerpoint/2010/main" val="368615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0"/>
            <a:ext cx="8229600" cy="763525"/>
          </a:xfrm>
        </p:spPr>
        <p:txBody>
          <a:bodyPr>
            <a:noAutofit/>
          </a:bodyPr>
          <a:lstStyle/>
          <a:p>
            <a:r>
              <a:rPr lang="en-US" dirty="0" smtClean="0"/>
              <a:t>Fritz Haber</a:t>
            </a:r>
            <a:br>
              <a:rPr lang="en-US" dirty="0" smtClean="0"/>
            </a:br>
            <a:r>
              <a:rPr lang="en-US" sz="2400" dirty="0" smtClean="0"/>
              <a:t>One more thing…</a:t>
            </a:r>
            <a:endParaRPr lang="en-US" sz="2400" dirty="0"/>
          </a:p>
        </p:txBody>
      </p:sp>
      <p:sp>
        <p:nvSpPr>
          <p:cNvPr id="3" name="Content Placeholder 2"/>
          <p:cNvSpPr>
            <a:spLocks noGrp="1"/>
          </p:cNvSpPr>
          <p:nvPr>
            <p:ph idx="1"/>
          </p:nvPr>
        </p:nvSpPr>
        <p:spPr>
          <a:xfrm>
            <a:off x="296260" y="1596539"/>
            <a:ext cx="8704185" cy="5191971"/>
          </a:xfrm>
        </p:spPr>
        <p:txBody>
          <a:bodyPr>
            <a:normAutofit/>
          </a:bodyPr>
          <a:lstStyle/>
          <a:p>
            <a:pPr>
              <a:spcAft>
                <a:spcPts val="500"/>
              </a:spcAft>
              <a:buFont typeface="Arial"/>
              <a:buChar char="•"/>
            </a:pPr>
            <a:r>
              <a:rPr lang="en-US" dirty="0" smtClean="0"/>
              <a:t>Treaty of Versailles required Germany to pay 50 billion gold marks in reparations ($12.5 billion USD)*</a:t>
            </a:r>
          </a:p>
          <a:p>
            <a:pPr>
              <a:spcAft>
                <a:spcPts val="500"/>
              </a:spcAft>
              <a:buFont typeface="Arial"/>
              <a:buChar char="•"/>
            </a:pPr>
            <a:r>
              <a:rPr lang="en-US" dirty="0" smtClean="0"/>
              <a:t>Where to get this money?</a:t>
            </a:r>
          </a:p>
          <a:p>
            <a:pPr>
              <a:spcAft>
                <a:spcPts val="500"/>
              </a:spcAft>
              <a:buFont typeface="Arial"/>
              <a:buChar char="•"/>
            </a:pPr>
            <a:endParaRPr lang="en-US" dirty="0"/>
          </a:p>
          <a:p>
            <a:pPr>
              <a:spcAft>
                <a:spcPts val="500"/>
              </a:spcAft>
              <a:buFont typeface="Arial"/>
              <a:buChar char="•"/>
            </a:pPr>
            <a:endParaRPr lang="en-US" dirty="0" smtClean="0"/>
          </a:p>
          <a:p>
            <a:pPr>
              <a:spcAft>
                <a:spcPts val="500"/>
              </a:spcAft>
              <a:buFont typeface="Arial"/>
              <a:buChar char="•"/>
            </a:pPr>
            <a:endParaRPr lang="en-US" dirty="0"/>
          </a:p>
          <a:p>
            <a:pPr>
              <a:spcAft>
                <a:spcPts val="500"/>
              </a:spcAft>
              <a:buFont typeface="Arial"/>
              <a:buChar char="•"/>
            </a:pPr>
            <a:endParaRPr lang="en-US" dirty="0" smtClean="0"/>
          </a:p>
          <a:p>
            <a:pPr marL="0" indent="0">
              <a:spcAft>
                <a:spcPts val="500"/>
              </a:spcAft>
              <a:buNone/>
            </a:pPr>
            <a:r>
              <a:rPr lang="en-US" dirty="0" smtClean="0"/>
              <a:t>*$171.5 billion in 2016 money</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7" name="Picture 6">
            <a:hlinkClick r:id="rId4"/>
          </p:cNvPr>
          <p:cNvPicPr>
            <a:picLocks noChangeAspect="1"/>
          </p:cNvPicPr>
          <p:nvPr/>
        </p:nvPicPr>
        <p:blipFill>
          <a:blip r:embed="rId5"/>
          <a:stretch>
            <a:fillRect/>
          </a:stretch>
        </p:blipFill>
        <p:spPr>
          <a:xfrm>
            <a:off x="7404536" y="2054655"/>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38</a:t>
            </a:fld>
            <a:endParaRPr lang="en-US" dirty="0"/>
          </a:p>
        </p:txBody>
      </p:sp>
      <p:pic>
        <p:nvPicPr>
          <p:cNvPr id="8" name="Picture 7">
            <a:hlinkClick r:id="rId6"/>
          </p:cNvPr>
          <p:cNvPicPr>
            <a:picLocks noChangeAspect="1"/>
          </p:cNvPicPr>
          <p:nvPr/>
        </p:nvPicPr>
        <p:blipFill>
          <a:blip r:embed="rId5"/>
          <a:stretch>
            <a:fillRect/>
          </a:stretch>
        </p:blipFill>
        <p:spPr>
          <a:xfrm>
            <a:off x="4506307" y="2665475"/>
            <a:ext cx="374269" cy="371602"/>
          </a:xfrm>
          <a:prstGeom prst="rect">
            <a:avLst/>
          </a:prstGeom>
        </p:spPr>
      </p:pic>
    </p:spTree>
    <p:extLst>
      <p:ext uri="{BB962C8B-B14F-4D97-AF65-F5344CB8AC3E}">
        <p14:creationId xmlns:p14="http://schemas.microsoft.com/office/powerpoint/2010/main" val="19711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729703" y="0"/>
            <a:ext cx="4590987" cy="6858000"/>
          </a:xfrm>
          <a:prstGeom prst="rect">
            <a:avLst/>
          </a:prstGeom>
        </p:spPr>
      </p:pic>
      <p:sp>
        <p:nvSpPr>
          <p:cNvPr id="3" name="TextBox 2"/>
          <p:cNvSpPr txBox="1"/>
          <p:nvPr/>
        </p:nvSpPr>
        <p:spPr>
          <a:xfrm>
            <a:off x="165625" y="222195"/>
            <a:ext cx="2501262" cy="954107"/>
          </a:xfrm>
          <a:prstGeom prst="rect">
            <a:avLst/>
          </a:prstGeom>
          <a:noFill/>
        </p:spPr>
        <p:txBody>
          <a:bodyPr wrap="none" rtlCol="0">
            <a:spAutoFit/>
          </a:bodyPr>
          <a:lstStyle/>
          <a:p>
            <a:r>
              <a:rPr lang="en-US" sz="2800" b="1" dirty="0" smtClean="0">
                <a:solidFill>
                  <a:srgbClr val="FFFF00"/>
                </a:solidFill>
              </a:rPr>
              <a:t>What’s of value</a:t>
            </a:r>
          </a:p>
          <a:p>
            <a:r>
              <a:rPr lang="en-US" sz="2800" b="1" dirty="0">
                <a:solidFill>
                  <a:srgbClr val="FFFF00"/>
                </a:solidFill>
              </a:rPr>
              <a:t>i</a:t>
            </a:r>
            <a:r>
              <a:rPr lang="en-US" sz="2800" b="1" dirty="0" smtClean="0">
                <a:solidFill>
                  <a:srgbClr val="FFFF00"/>
                </a:solidFill>
              </a:rPr>
              <a:t>n the oceans?</a:t>
            </a:r>
            <a:endParaRPr lang="en-US" sz="2800" b="1" dirty="0">
              <a:solidFill>
                <a:srgbClr val="FFFF00"/>
              </a:solidFill>
            </a:endParaRPr>
          </a:p>
        </p:txBody>
      </p:sp>
      <p:sp>
        <p:nvSpPr>
          <p:cNvPr id="10" name="TextBox 9"/>
          <p:cNvSpPr txBox="1"/>
          <p:nvPr/>
        </p:nvSpPr>
        <p:spPr>
          <a:xfrm>
            <a:off x="270141" y="1287580"/>
            <a:ext cx="942887" cy="646331"/>
          </a:xfrm>
          <a:prstGeom prst="rect">
            <a:avLst/>
          </a:prstGeom>
          <a:noFill/>
        </p:spPr>
        <p:txBody>
          <a:bodyPr wrap="none" rtlCol="0">
            <a:spAutoFit/>
          </a:bodyPr>
          <a:lstStyle/>
          <a:p>
            <a:r>
              <a:rPr lang="en-US" sz="3600" b="1" dirty="0" smtClean="0">
                <a:solidFill>
                  <a:srgbClr val="FFFF00"/>
                </a:solidFill>
              </a:rPr>
              <a:t>Fish</a:t>
            </a:r>
            <a:endParaRPr lang="en-US" sz="3600" b="1" dirty="0">
              <a:solidFill>
                <a:srgbClr val="FFFF00"/>
              </a:solidFill>
            </a:endParaRPr>
          </a:p>
        </p:txBody>
      </p:sp>
      <p:sp>
        <p:nvSpPr>
          <p:cNvPr id="11" name="TextBox 10"/>
          <p:cNvSpPr txBox="1"/>
          <p:nvPr/>
        </p:nvSpPr>
        <p:spPr>
          <a:xfrm>
            <a:off x="239154" y="2041512"/>
            <a:ext cx="724878" cy="646331"/>
          </a:xfrm>
          <a:prstGeom prst="rect">
            <a:avLst/>
          </a:prstGeom>
          <a:noFill/>
        </p:spPr>
        <p:txBody>
          <a:bodyPr wrap="none" rtlCol="0">
            <a:spAutoFit/>
          </a:bodyPr>
          <a:lstStyle/>
          <a:p>
            <a:r>
              <a:rPr lang="en-US" sz="3600" b="1" dirty="0" smtClean="0">
                <a:solidFill>
                  <a:srgbClr val="FFFF00"/>
                </a:solidFill>
              </a:rPr>
              <a:t>Oil</a:t>
            </a:r>
            <a:endParaRPr lang="en-US" sz="3600" b="1" dirty="0">
              <a:solidFill>
                <a:srgbClr val="FFFF00"/>
              </a:solidFill>
            </a:endParaRPr>
          </a:p>
        </p:txBody>
      </p:sp>
      <p:sp>
        <p:nvSpPr>
          <p:cNvPr id="12" name="TextBox 11"/>
          <p:cNvSpPr txBox="1"/>
          <p:nvPr/>
        </p:nvSpPr>
        <p:spPr>
          <a:xfrm>
            <a:off x="195620" y="3388976"/>
            <a:ext cx="1090363" cy="646331"/>
          </a:xfrm>
          <a:prstGeom prst="rect">
            <a:avLst/>
          </a:prstGeom>
          <a:noFill/>
        </p:spPr>
        <p:txBody>
          <a:bodyPr wrap="none" rtlCol="0">
            <a:spAutoFit/>
          </a:bodyPr>
          <a:lstStyle/>
          <a:p>
            <a:r>
              <a:rPr lang="en-US" sz="3600" b="1" dirty="0" smtClean="0">
                <a:solidFill>
                  <a:srgbClr val="FFFF00"/>
                </a:solidFill>
              </a:rPr>
              <a:t>Gold</a:t>
            </a:r>
            <a:endParaRPr lang="en-US" sz="3600" b="1" dirty="0">
              <a:solidFill>
                <a:srgbClr val="FFFF00"/>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pPr/>
              <a:t>39</a:t>
            </a:fld>
            <a:endParaRPr lang="en-US" dirty="0"/>
          </a:p>
        </p:txBody>
      </p:sp>
      <p:sp>
        <p:nvSpPr>
          <p:cNvPr id="14" name="TextBox 13"/>
          <p:cNvSpPr txBox="1"/>
          <p:nvPr/>
        </p:nvSpPr>
        <p:spPr>
          <a:xfrm>
            <a:off x="210589" y="2715244"/>
            <a:ext cx="1862946" cy="646331"/>
          </a:xfrm>
          <a:prstGeom prst="rect">
            <a:avLst/>
          </a:prstGeom>
          <a:noFill/>
        </p:spPr>
        <p:txBody>
          <a:bodyPr wrap="none" rtlCol="0">
            <a:spAutoFit/>
          </a:bodyPr>
          <a:lstStyle/>
          <a:p>
            <a:r>
              <a:rPr lang="en-US" sz="3600" b="1" dirty="0" smtClean="0">
                <a:solidFill>
                  <a:srgbClr val="FFFF00"/>
                </a:solidFill>
              </a:rPr>
              <a:t>Minerals</a:t>
            </a:r>
            <a:endParaRPr lang="en-US" sz="3600" b="1" dirty="0">
              <a:solidFill>
                <a:srgbClr val="FFFF00"/>
              </a:solidFill>
            </a:endParaRPr>
          </a:p>
        </p:txBody>
      </p:sp>
    </p:spTree>
    <p:extLst>
      <p:ext uri="{BB962C8B-B14F-4D97-AF65-F5344CB8AC3E}">
        <p14:creationId xmlns:p14="http://schemas.microsoft.com/office/powerpoint/2010/main" val="6822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49043"/>
            <a:ext cx="8229600" cy="1123798"/>
          </a:xfrm>
        </p:spPr>
        <p:txBody>
          <a:bodyPr>
            <a:noAutofit/>
          </a:bodyPr>
          <a:lstStyle/>
          <a:p>
            <a:r>
              <a:rPr lang="en-US" sz="4000" dirty="0" smtClean="0"/>
              <a:t>Why Is Chemistry </a:t>
            </a:r>
            <a:br>
              <a:rPr lang="en-US" sz="4000" dirty="0" smtClean="0"/>
            </a:br>
            <a:r>
              <a:rPr lang="en-US" sz="4000" dirty="0" smtClean="0"/>
              <a:t>Unpopular?</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a:t>Cultural bias </a:t>
            </a:r>
            <a:r>
              <a:rPr lang="en-US" dirty="0" smtClean="0"/>
              <a:t>against:</a:t>
            </a:r>
          </a:p>
          <a:p>
            <a:pPr lvl="1">
              <a:spcAft>
                <a:spcPts val="500"/>
              </a:spcAft>
              <a:buFont typeface="Wingdings" charset="2"/>
              <a:buChar char="ü"/>
            </a:pPr>
            <a:r>
              <a:rPr lang="en-US" dirty="0" smtClean="0"/>
              <a:t>science in general</a:t>
            </a:r>
          </a:p>
          <a:p>
            <a:pPr lvl="1">
              <a:spcAft>
                <a:spcPts val="500"/>
              </a:spcAft>
              <a:buFont typeface="Wingdings" charset="2"/>
              <a:buChar char="ü"/>
            </a:pPr>
            <a:r>
              <a:rPr lang="en-US" dirty="0" smtClean="0"/>
              <a:t>chemistry </a:t>
            </a:r>
            <a:r>
              <a:rPr lang="en-US" dirty="0"/>
              <a:t>in </a:t>
            </a:r>
            <a:r>
              <a:rPr lang="en-US" dirty="0" smtClean="0"/>
              <a:t>particular</a:t>
            </a:r>
          </a:p>
          <a:p>
            <a:pPr>
              <a:spcAft>
                <a:spcPts val="500"/>
              </a:spcAft>
            </a:pPr>
            <a:r>
              <a:rPr lang="en-US" dirty="0" smtClean="0"/>
              <a:t>Uninspiring teaching:</a:t>
            </a:r>
          </a:p>
          <a:p>
            <a:pPr lvl="1">
              <a:spcAft>
                <a:spcPts val="500"/>
              </a:spcAft>
              <a:buFont typeface="Wingdings" charset="2"/>
              <a:buChar char="ü"/>
            </a:pPr>
            <a:r>
              <a:rPr lang="en-US" dirty="0"/>
              <a:t>U</a:t>
            </a:r>
            <a:r>
              <a:rPr lang="en-US" dirty="0" smtClean="0"/>
              <a:t>nqualified high school teachers</a:t>
            </a:r>
          </a:p>
          <a:p>
            <a:pPr lvl="1">
              <a:spcAft>
                <a:spcPts val="500"/>
              </a:spcAft>
              <a:buFont typeface="Wingdings" charset="2"/>
              <a:buChar char="ü"/>
            </a:pPr>
            <a:r>
              <a:rPr lang="en-US" dirty="0" smtClean="0"/>
              <a:t>Chem 101 at universities taught by junior staff</a:t>
            </a:r>
          </a:p>
          <a:p>
            <a:pPr>
              <a:spcAft>
                <a:spcPts val="500"/>
              </a:spcAft>
              <a:buFont typeface="Arial" charset="0"/>
              <a:buChar char="•"/>
            </a:pPr>
            <a:r>
              <a:rPr lang="en-US" dirty="0" smtClean="0"/>
              <a:t>First chemistry course quite different from previous courses taken</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4</a:t>
            </a:fld>
            <a:endParaRPr lang="en-US" dirty="0"/>
          </a:p>
        </p:txBody>
      </p:sp>
    </p:spTree>
    <p:extLst>
      <p:ext uri="{BB962C8B-B14F-4D97-AF65-F5344CB8AC3E}">
        <p14:creationId xmlns:p14="http://schemas.microsoft.com/office/powerpoint/2010/main" val="16726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ssolv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7" name="Picture 6">
            <a:hlinkClick r:id="rId4"/>
          </p:cNvPr>
          <p:cNvPicPr>
            <a:picLocks noChangeAspect="1"/>
          </p:cNvPicPr>
          <p:nvPr/>
        </p:nvPicPr>
        <p:blipFill>
          <a:blip r:embed="rId5"/>
          <a:stretch>
            <a:fillRect/>
          </a:stretch>
        </p:blipFill>
        <p:spPr>
          <a:xfrm>
            <a:off x="5797276" y="5628135"/>
            <a:ext cx="374269" cy="371602"/>
          </a:xfrm>
          <a:prstGeom prst="rect">
            <a:avLst/>
          </a:prstGeom>
        </p:spPr>
      </p:pic>
      <p:sp>
        <p:nvSpPr>
          <p:cNvPr id="12" name="TextBox 11"/>
          <p:cNvSpPr txBox="1"/>
          <p:nvPr/>
        </p:nvSpPr>
        <p:spPr>
          <a:xfrm>
            <a:off x="80194" y="83074"/>
            <a:ext cx="2419252" cy="1200329"/>
          </a:xfrm>
          <a:prstGeom prst="rect">
            <a:avLst/>
          </a:prstGeom>
          <a:noFill/>
        </p:spPr>
        <p:txBody>
          <a:bodyPr wrap="none" rtlCol="0">
            <a:spAutoFit/>
          </a:bodyPr>
          <a:lstStyle/>
          <a:p>
            <a:r>
              <a:rPr lang="en-US" sz="7200" b="1" dirty="0" smtClean="0">
                <a:solidFill>
                  <a:srgbClr val="FFFF00"/>
                </a:solidFill>
              </a:rPr>
              <a:t>Gold?</a:t>
            </a:r>
            <a:endParaRPr lang="en-US" sz="7200" b="1" dirty="0">
              <a:solidFill>
                <a:srgbClr val="FFFF00"/>
              </a:solidFill>
            </a:endParaRPr>
          </a:p>
        </p:txBody>
      </p:sp>
      <p:pic>
        <p:nvPicPr>
          <p:cNvPr id="9" name="Picture 8"/>
          <p:cNvPicPr>
            <a:picLocks noChangeAspect="1"/>
          </p:cNvPicPr>
          <p:nvPr/>
        </p:nvPicPr>
        <p:blipFill>
          <a:blip r:embed="rId6"/>
          <a:stretch>
            <a:fillRect/>
          </a:stretch>
        </p:blipFill>
        <p:spPr>
          <a:xfrm>
            <a:off x="2585420" y="69490"/>
            <a:ext cx="4521200" cy="4511040"/>
          </a:xfrm>
          <a:prstGeom prst="rect">
            <a:avLst/>
          </a:prstGeom>
        </p:spPr>
      </p:pic>
      <p:sp>
        <p:nvSpPr>
          <p:cNvPr id="16" name="TextBox 15"/>
          <p:cNvSpPr txBox="1"/>
          <p:nvPr/>
        </p:nvSpPr>
        <p:spPr>
          <a:xfrm>
            <a:off x="139528" y="5566870"/>
            <a:ext cx="5708166" cy="446276"/>
          </a:xfrm>
          <a:prstGeom prst="rect">
            <a:avLst/>
          </a:prstGeom>
          <a:noFill/>
        </p:spPr>
        <p:txBody>
          <a:bodyPr wrap="none" rtlCol="0">
            <a:spAutoFit/>
          </a:bodyPr>
          <a:lstStyle/>
          <a:p>
            <a:r>
              <a:rPr lang="en-US" sz="2300" b="1" dirty="0" smtClean="0">
                <a:solidFill>
                  <a:srgbClr val="FFFF00"/>
                </a:solidFill>
              </a:rPr>
              <a:t>The oceans contain ~20,000,000 tons of gold!</a:t>
            </a:r>
            <a:endParaRPr lang="en-US" sz="2300" b="1" dirty="0">
              <a:solidFill>
                <a:srgbClr val="FFFF00"/>
              </a:solidFill>
            </a:endParaRPr>
          </a:p>
        </p:txBody>
      </p:sp>
      <p:sp>
        <p:nvSpPr>
          <p:cNvPr id="17" name="TextBox 16"/>
          <p:cNvSpPr txBox="1"/>
          <p:nvPr/>
        </p:nvSpPr>
        <p:spPr>
          <a:xfrm>
            <a:off x="143555" y="5108755"/>
            <a:ext cx="9460860" cy="461665"/>
          </a:xfrm>
          <a:prstGeom prst="rect">
            <a:avLst/>
          </a:prstGeom>
          <a:noFill/>
        </p:spPr>
        <p:txBody>
          <a:bodyPr wrap="none" rtlCol="0">
            <a:spAutoFit/>
          </a:bodyPr>
          <a:lstStyle/>
          <a:p>
            <a:r>
              <a:rPr lang="en-US" sz="2300" b="1" dirty="0" smtClean="0">
                <a:solidFill>
                  <a:srgbClr val="FFFF00"/>
                </a:solidFill>
              </a:rPr>
              <a:t>Each cubic mile of seawater contains 42-125 g Au worth $1,400 to $4,300 </a:t>
            </a:r>
            <a:endParaRPr lang="en-US" sz="2300" b="1" dirty="0">
              <a:solidFill>
                <a:srgbClr val="FFFF00"/>
              </a:solidFill>
            </a:endParaRPr>
          </a:p>
        </p:txBody>
      </p:sp>
      <p:sp>
        <p:nvSpPr>
          <p:cNvPr id="2" name="Slide Number Placeholder 1"/>
          <p:cNvSpPr>
            <a:spLocks noGrp="1"/>
          </p:cNvSpPr>
          <p:nvPr>
            <p:ph type="sldNum" sz="quarter" idx="12"/>
          </p:nvPr>
        </p:nvSpPr>
        <p:spPr/>
        <p:txBody>
          <a:bodyPr/>
          <a:lstStyle/>
          <a:p>
            <a:fld id="{B82CCC60-E8CD-4174-8B1A-7DF615B22EEF}" type="slidenum">
              <a:rPr lang="en-US" smtClean="0"/>
              <a:pPr/>
              <a:t>40</a:t>
            </a:fld>
            <a:endParaRPr lang="en-US" dirty="0"/>
          </a:p>
        </p:txBody>
      </p:sp>
      <p:sp>
        <p:nvSpPr>
          <p:cNvPr id="14" name="TextBox 13"/>
          <p:cNvSpPr txBox="1"/>
          <p:nvPr/>
        </p:nvSpPr>
        <p:spPr>
          <a:xfrm>
            <a:off x="3386936" y="-846740"/>
            <a:ext cx="3010761" cy="6247864"/>
          </a:xfrm>
          <a:prstGeom prst="rect">
            <a:avLst/>
          </a:prstGeom>
          <a:noFill/>
        </p:spPr>
        <p:txBody>
          <a:bodyPr wrap="none" rtlCol="0">
            <a:spAutoFit/>
          </a:bodyPr>
          <a:lstStyle/>
          <a:p>
            <a:r>
              <a:rPr lang="en-US" sz="40000" b="1" dirty="0" smtClean="0"/>
              <a:t>X</a:t>
            </a:r>
            <a:endParaRPr lang="en-US" sz="40000" b="1" dirty="0"/>
          </a:p>
        </p:txBody>
      </p:sp>
    </p:spTree>
    <p:extLst>
      <p:ext uri="{BB962C8B-B14F-4D97-AF65-F5344CB8AC3E}">
        <p14:creationId xmlns:p14="http://schemas.microsoft.com/office/powerpoint/2010/main" val="19500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dissolve">
                                      <p:cBhvr>
                                        <p:cTn id="12" dur="500"/>
                                        <p:tgtEl>
                                          <p:spTgt spid="1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289715" y="69490"/>
            <a:ext cx="6794500" cy="6858000"/>
          </a:xfrm>
          <a:prstGeom prst="rect">
            <a:avLst/>
          </a:prstGeom>
        </p:spPr>
      </p:pic>
      <p:sp>
        <p:nvSpPr>
          <p:cNvPr id="3" name="Oval 2"/>
          <p:cNvSpPr/>
          <p:nvPr/>
        </p:nvSpPr>
        <p:spPr>
          <a:xfrm>
            <a:off x="4724705" y="3840426"/>
            <a:ext cx="428936" cy="458115"/>
          </a:xfrm>
          <a:prstGeom prst="ellipse">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fld id="{B82CCC60-E8CD-4174-8B1A-7DF615B22EEF}" type="slidenum">
              <a:rPr lang="en-US" smtClean="0"/>
              <a:pPr/>
              <a:t>41</a:t>
            </a:fld>
            <a:endParaRPr lang="en-US" dirty="0"/>
          </a:p>
        </p:txBody>
      </p:sp>
    </p:spTree>
    <p:extLst>
      <p:ext uri="{BB962C8B-B14F-4D97-AF65-F5344CB8AC3E}">
        <p14:creationId xmlns:p14="http://schemas.microsoft.com/office/powerpoint/2010/main" val="11023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161855" y="-228600"/>
            <a:ext cx="9753600" cy="7315200"/>
          </a:xfrm>
          <a:prstGeom prst="rect">
            <a:avLst/>
          </a:prstGeom>
          <a:noFill/>
          <a:ln w="9525">
            <a:noFill/>
            <a:miter lim="800000"/>
            <a:headEnd/>
            <a:tailEnd/>
          </a:ln>
        </p:spPr>
      </p:pic>
      <p:sp>
        <p:nvSpPr>
          <p:cNvPr id="2" name="TextBox 1"/>
          <p:cNvSpPr txBox="1"/>
          <p:nvPr/>
        </p:nvSpPr>
        <p:spPr>
          <a:xfrm>
            <a:off x="2168586" y="63574"/>
            <a:ext cx="4083169" cy="769441"/>
          </a:xfrm>
          <a:prstGeom prst="rect">
            <a:avLst/>
          </a:prstGeom>
          <a:noFill/>
        </p:spPr>
        <p:txBody>
          <a:bodyPr wrap="none" rtlCol="0">
            <a:spAutoFit/>
          </a:bodyPr>
          <a:lstStyle/>
          <a:p>
            <a:r>
              <a:rPr lang="en-US" sz="4400" b="1" dirty="0" smtClean="0">
                <a:solidFill>
                  <a:schemeClr val="bg1"/>
                </a:solidFill>
              </a:rPr>
              <a:t>Uncut Diamonds</a:t>
            </a:r>
            <a:endParaRPr lang="en-US" sz="4400" b="1" dirty="0">
              <a:solidFill>
                <a:schemeClr val="bg1"/>
              </a:solidFill>
            </a:endParaRPr>
          </a:p>
        </p:txBody>
      </p:sp>
      <p:sp>
        <p:nvSpPr>
          <p:cNvPr id="3" name="Slide Number Placeholder 2"/>
          <p:cNvSpPr>
            <a:spLocks noGrp="1"/>
          </p:cNvSpPr>
          <p:nvPr>
            <p:ph type="sldNum" sz="quarter" idx="12"/>
          </p:nvPr>
        </p:nvSpPr>
        <p:spPr/>
        <p:txBody>
          <a:bodyPr/>
          <a:lstStyle/>
          <a:p>
            <a:fld id="{B82CCC60-E8CD-4174-8B1A-7DF615B22EEF}" type="slidenum">
              <a:rPr lang="en-US" smtClean="0"/>
              <a:pPr/>
              <a:t>42</a:t>
            </a:fld>
            <a:endParaRPr lang="en-US" dirty="0"/>
          </a:p>
        </p:txBody>
      </p:sp>
      <p:pic>
        <p:nvPicPr>
          <p:cNvPr id="9" name="Picture 8"/>
          <p:cNvPicPr>
            <a:picLocks noChangeAspect="1"/>
          </p:cNvPicPr>
          <p:nvPr/>
        </p:nvPicPr>
        <p:blipFill>
          <a:blip r:embed="rId4"/>
          <a:stretch>
            <a:fillRect/>
          </a:stretch>
        </p:blipFill>
        <p:spPr>
          <a:xfrm>
            <a:off x="260350" y="985720"/>
            <a:ext cx="8623300" cy="5702300"/>
          </a:xfrm>
          <a:prstGeom prst="rect">
            <a:avLst/>
          </a:prstGeom>
        </p:spPr>
      </p:pic>
      <p:pic>
        <p:nvPicPr>
          <p:cNvPr id="7" name="Picture 6">
            <a:hlinkClick r:id="rId5"/>
          </p:cNvPr>
          <p:cNvPicPr>
            <a:picLocks noChangeAspect="1"/>
          </p:cNvPicPr>
          <p:nvPr/>
        </p:nvPicPr>
        <p:blipFill>
          <a:blip r:embed="rId6"/>
          <a:stretch>
            <a:fillRect/>
          </a:stretch>
        </p:blipFill>
        <p:spPr>
          <a:xfrm>
            <a:off x="6196552" y="351965"/>
            <a:ext cx="374269" cy="371602"/>
          </a:xfrm>
          <a:prstGeom prst="rect">
            <a:avLst/>
          </a:prstGeom>
        </p:spPr>
      </p:pic>
    </p:spTree>
    <p:extLst>
      <p:ext uri="{BB962C8B-B14F-4D97-AF65-F5344CB8AC3E}">
        <p14:creationId xmlns:p14="http://schemas.microsoft.com/office/powerpoint/2010/main" val="118423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43</a:t>
            </a:fld>
            <a:endParaRPr lang="en-US" dirty="0"/>
          </a:p>
        </p:txBody>
      </p:sp>
      <p:pic>
        <p:nvPicPr>
          <p:cNvPr id="9" name="Picture 8"/>
          <p:cNvPicPr>
            <a:picLocks noChangeAspect="1"/>
          </p:cNvPicPr>
          <p:nvPr/>
        </p:nvPicPr>
        <p:blipFill>
          <a:blip r:embed="rId5"/>
          <a:stretch>
            <a:fillRect/>
          </a:stretch>
        </p:blipFill>
        <p:spPr>
          <a:xfrm>
            <a:off x="400050" y="31750"/>
            <a:ext cx="8343900" cy="6794500"/>
          </a:xfrm>
          <a:prstGeom prst="rect">
            <a:avLst/>
          </a:prstGeom>
        </p:spPr>
      </p:pic>
    </p:spTree>
    <p:extLst>
      <p:ext uri="{BB962C8B-B14F-4D97-AF65-F5344CB8AC3E}">
        <p14:creationId xmlns:p14="http://schemas.microsoft.com/office/powerpoint/2010/main" val="12500348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Properties of Diamond</a:t>
            </a:r>
            <a:endParaRPr lang="en-US" sz="4000" dirty="0"/>
          </a:p>
        </p:txBody>
      </p:sp>
      <p:sp>
        <p:nvSpPr>
          <p:cNvPr id="3" name="Content Placeholder 2"/>
          <p:cNvSpPr>
            <a:spLocks noGrp="1"/>
          </p:cNvSpPr>
          <p:nvPr>
            <p:ph idx="1"/>
          </p:nvPr>
        </p:nvSpPr>
        <p:spPr>
          <a:xfrm>
            <a:off x="296260" y="1596539"/>
            <a:ext cx="8551479" cy="5039265"/>
          </a:xfrm>
        </p:spPr>
        <p:txBody>
          <a:bodyPr>
            <a:normAutofit lnSpcReduction="10000"/>
          </a:bodyPr>
          <a:lstStyle/>
          <a:p>
            <a:pPr>
              <a:spcAft>
                <a:spcPts val="500"/>
              </a:spcAft>
            </a:pPr>
            <a:r>
              <a:rPr lang="en-US" dirty="0" smtClean="0"/>
              <a:t>An allotrope of carbon (other types: graphite, amorphous carbon, carbon fiber)</a:t>
            </a:r>
          </a:p>
          <a:p>
            <a:pPr>
              <a:spcAft>
                <a:spcPts val="500"/>
              </a:spcAft>
            </a:pPr>
            <a:r>
              <a:rPr lang="en-US" dirty="0"/>
              <a:t>Colors:  white</a:t>
            </a:r>
            <a:r>
              <a:rPr lang="en-US" dirty="0" smtClean="0"/>
              <a:t>, </a:t>
            </a:r>
            <a:r>
              <a:rPr lang="en-US" dirty="0"/>
              <a:t>brown, yellow, gray, </a:t>
            </a:r>
            <a:r>
              <a:rPr lang="en-US" dirty="0" smtClean="0"/>
              <a:t>black, blue</a:t>
            </a:r>
            <a:r>
              <a:rPr lang="en-US" dirty="0"/>
              <a:t>, </a:t>
            </a:r>
            <a:r>
              <a:rPr lang="en-US" dirty="0" smtClean="0"/>
              <a:t>green, orange</a:t>
            </a:r>
            <a:r>
              <a:rPr lang="en-US" dirty="0"/>
              <a:t>, purple, </a:t>
            </a:r>
            <a:r>
              <a:rPr lang="en-US" dirty="0" smtClean="0"/>
              <a:t>pink &amp; red</a:t>
            </a:r>
          </a:p>
          <a:p>
            <a:pPr>
              <a:spcAft>
                <a:spcPts val="500"/>
              </a:spcAft>
            </a:pPr>
            <a:r>
              <a:rPr lang="en-US" dirty="0" smtClean="0"/>
              <a:t>Mined (natural) diamonds are formed deep within the earth under high temperature and extreme pressure</a:t>
            </a:r>
          </a:p>
          <a:p>
            <a:pPr>
              <a:spcAft>
                <a:spcPts val="500"/>
              </a:spcAft>
            </a:pPr>
            <a:r>
              <a:rPr lang="en-US" dirty="0" smtClean="0"/>
              <a:t>High thermal conductivity (5X copper)</a:t>
            </a:r>
          </a:p>
          <a:p>
            <a:pPr>
              <a:spcAft>
                <a:spcPts val="500"/>
              </a:spcAft>
            </a:pPr>
            <a:r>
              <a:rPr lang="en-US" dirty="0" smtClean="0"/>
              <a:t>A good electrical insulator</a:t>
            </a:r>
          </a:p>
          <a:p>
            <a:pPr>
              <a:spcAft>
                <a:spcPts val="500"/>
              </a:spcAft>
            </a:pPr>
            <a:r>
              <a:rPr lang="en-US" dirty="0" smtClean="0"/>
              <a:t>Very hard (Mohs scale 10)</a:t>
            </a:r>
          </a:p>
          <a:p>
            <a:pPr>
              <a:spcAft>
                <a:spcPts val="500"/>
              </a:spcAft>
            </a:pPr>
            <a:r>
              <a:rPr lang="en-US" dirty="0" smtClean="0"/>
              <a:t>1 Carat = 200 mg = 0.00705479239 oz</a:t>
            </a:r>
          </a:p>
          <a:p>
            <a:pPr>
              <a:spcAft>
                <a:spcPts val="500"/>
              </a:spcAft>
            </a:pPr>
            <a:endParaRPr lang="en-US" dirty="0" smtClean="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7" name="Picture 6">
            <a:hlinkClick r:id="rId4"/>
          </p:cNvPr>
          <p:cNvPicPr>
            <a:picLocks noChangeAspect="1"/>
          </p:cNvPicPr>
          <p:nvPr/>
        </p:nvPicPr>
        <p:blipFill>
          <a:blip r:embed="rId5"/>
          <a:stretch>
            <a:fillRect/>
          </a:stretch>
        </p:blipFill>
        <p:spPr>
          <a:xfrm>
            <a:off x="4544001" y="5414165"/>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44</a:t>
            </a:fld>
            <a:endParaRPr lang="en-US" dirty="0"/>
          </a:p>
        </p:txBody>
      </p:sp>
      <p:pic>
        <p:nvPicPr>
          <p:cNvPr id="8" name="Picture 7">
            <a:hlinkClick r:id="rId6"/>
          </p:cNvPr>
          <p:cNvPicPr>
            <a:picLocks noChangeAspect="1"/>
          </p:cNvPicPr>
          <p:nvPr/>
        </p:nvPicPr>
        <p:blipFill>
          <a:blip r:embed="rId5"/>
          <a:stretch>
            <a:fillRect/>
          </a:stretch>
        </p:blipFill>
        <p:spPr>
          <a:xfrm>
            <a:off x="5335525" y="778076"/>
            <a:ext cx="374269" cy="371602"/>
          </a:xfrm>
          <a:prstGeom prst="rect">
            <a:avLst/>
          </a:prstGeom>
        </p:spPr>
      </p:pic>
      <p:pic>
        <p:nvPicPr>
          <p:cNvPr id="10" name="Picture 9">
            <a:hlinkClick r:id="rId7"/>
          </p:cNvPr>
          <p:cNvPicPr>
            <a:picLocks noChangeAspect="1"/>
          </p:cNvPicPr>
          <p:nvPr/>
        </p:nvPicPr>
        <p:blipFill>
          <a:blip r:embed="rId5"/>
          <a:stretch>
            <a:fillRect/>
          </a:stretch>
        </p:blipFill>
        <p:spPr>
          <a:xfrm>
            <a:off x="5830216" y="773083"/>
            <a:ext cx="374269" cy="371602"/>
          </a:xfrm>
          <a:prstGeom prst="rect">
            <a:avLst/>
          </a:prstGeom>
        </p:spPr>
      </p:pic>
    </p:spTree>
    <p:extLst>
      <p:ext uri="{BB962C8B-B14F-4D97-AF65-F5344CB8AC3E}">
        <p14:creationId xmlns:p14="http://schemas.microsoft.com/office/powerpoint/2010/main" val="150198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280115" y="-195678"/>
            <a:ext cx="12201525" cy="9163050"/>
          </a:xfrm>
          <a:prstGeom prst="rect">
            <a:avLst/>
          </a:prstGeom>
          <a:noFill/>
          <a:ln w="9525">
            <a:noFill/>
            <a:miter lim="800000"/>
            <a:headEnd/>
            <a:tailEnd/>
          </a:ln>
        </p:spPr>
      </p:pic>
      <p:pic>
        <p:nvPicPr>
          <p:cNvPr id="5" name="Picture 4">
            <a:hlinkClick r:id="rId5"/>
          </p:cNvPr>
          <p:cNvPicPr>
            <a:picLocks noChangeAspect="1"/>
          </p:cNvPicPr>
          <p:nvPr/>
        </p:nvPicPr>
        <p:blipFill>
          <a:blip r:embed="rId6"/>
          <a:stretch>
            <a:fillRect/>
          </a:stretch>
        </p:blipFill>
        <p:spPr>
          <a:xfrm>
            <a:off x="1983326" y="5111155"/>
            <a:ext cx="374269" cy="371602"/>
          </a:xfrm>
          <a:prstGeom prst="rect">
            <a:avLst/>
          </a:prstGeom>
        </p:spPr>
      </p:pic>
      <p:pic>
        <p:nvPicPr>
          <p:cNvPr id="2" name="Picture 1"/>
          <p:cNvPicPr>
            <a:picLocks noChangeAspect="1"/>
          </p:cNvPicPr>
          <p:nvPr/>
        </p:nvPicPr>
        <p:blipFill>
          <a:blip r:embed="rId7"/>
          <a:stretch>
            <a:fillRect/>
          </a:stretch>
        </p:blipFill>
        <p:spPr>
          <a:xfrm>
            <a:off x="896930" y="1291130"/>
            <a:ext cx="7645400" cy="3644900"/>
          </a:xfrm>
          <a:prstGeom prst="rect">
            <a:avLst/>
          </a:prstGeom>
        </p:spPr>
      </p:pic>
      <p:sp>
        <p:nvSpPr>
          <p:cNvPr id="3" name="TextBox 2"/>
          <p:cNvSpPr txBox="1"/>
          <p:nvPr/>
        </p:nvSpPr>
        <p:spPr>
          <a:xfrm>
            <a:off x="1053475" y="5066192"/>
            <a:ext cx="1027333" cy="523220"/>
          </a:xfrm>
          <a:prstGeom prst="rect">
            <a:avLst/>
          </a:prstGeom>
          <a:noFill/>
        </p:spPr>
        <p:txBody>
          <a:bodyPr wrap="none" rtlCol="0">
            <a:spAutoFit/>
          </a:bodyPr>
          <a:lstStyle/>
          <a:p>
            <a:r>
              <a:rPr lang="en-US" sz="2400" b="1" dirty="0" smtClean="0"/>
              <a:t>From</a:t>
            </a:r>
            <a:r>
              <a:rPr lang="en-US" sz="2800" b="1" dirty="0" smtClean="0"/>
              <a:t>: </a:t>
            </a:r>
            <a:endParaRPr lang="en-US" sz="2800" b="1" dirty="0"/>
          </a:p>
        </p:txBody>
      </p:sp>
      <p:sp>
        <p:nvSpPr>
          <p:cNvPr id="9" name="TextBox 8"/>
          <p:cNvSpPr txBox="1"/>
          <p:nvPr/>
        </p:nvSpPr>
        <p:spPr>
          <a:xfrm>
            <a:off x="2128720" y="172941"/>
            <a:ext cx="5375126" cy="954107"/>
          </a:xfrm>
          <a:prstGeom prst="rect">
            <a:avLst/>
          </a:prstGeom>
          <a:noFill/>
        </p:spPr>
        <p:txBody>
          <a:bodyPr wrap="none" rtlCol="0">
            <a:spAutoFit/>
          </a:bodyPr>
          <a:lstStyle/>
          <a:p>
            <a:pPr algn="ctr"/>
            <a:r>
              <a:rPr lang="en-US" sz="3600" b="1" dirty="0" smtClean="0"/>
              <a:t>Source of Mined Diamonds</a:t>
            </a:r>
          </a:p>
          <a:p>
            <a:pPr algn="ctr"/>
            <a:r>
              <a:rPr lang="en-US" sz="2000" b="1" dirty="0" smtClean="0"/>
              <a:t>Reported July 8, 2015</a:t>
            </a:r>
            <a:endParaRPr lang="en-US" sz="2000" b="1" dirty="0"/>
          </a:p>
        </p:txBody>
      </p:sp>
      <p:pic>
        <p:nvPicPr>
          <p:cNvPr id="10" name="Picture 9"/>
          <p:cNvPicPr>
            <a:picLocks noChangeAspect="1"/>
          </p:cNvPicPr>
          <p:nvPr/>
        </p:nvPicPr>
        <p:blipFill>
          <a:blip r:embed="rId8"/>
          <a:stretch>
            <a:fillRect/>
          </a:stretch>
        </p:blipFill>
        <p:spPr>
          <a:xfrm>
            <a:off x="2012590" y="2970885"/>
            <a:ext cx="1948589" cy="312398"/>
          </a:xfrm>
          <a:prstGeom prst="rect">
            <a:avLst/>
          </a:prstGeom>
        </p:spPr>
      </p:pic>
      <p:sp>
        <p:nvSpPr>
          <p:cNvPr id="11" name="TextBox 10"/>
          <p:cNvSpPr txBox="1"/>
          <p:nvPr/>
        </p:nvSpPr>
        <p:spPr>
          <a:xfrm>
            <a:off x="566400" y="5665221"/>
            <a:ext cx="8128635" cy="461665"/>
          </a:xfrm>
          <a:prstGeom prst="rect">
            <a:avLst/>
          </a:prstGeom>
          <a:noFill/>
        </p:spPr>
        <p:txBody>
          <a:bodyPr wrap="none" rtlCol="0">
            <a:spAutoFit/>
          </a:bodyPr>
          <a:lstStyle/>
          <a:p>
            <a:r>
              <a:rPr lang="en-US" sz="2400" b="1" dirty="0" smtClean="0"/>
              <a:t>Total production:  129,257,532 Ct = 25,851.5 kg = 56,992.8 lbs.</a:t>
            </a:r>
            <a:endParaRPr lang="en-US" sz="2400" b="1"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45</a:t>
            </a:fld>
            <a:endParaRPr lang="en-US" dirty="0"/>
          </a:p>
        </p:txBody>
      </p:sp>
    </p:spTree>
    <p:extLst>
      <p:ext uri="{BB962C8B-B14F-4D97-AF65-F5344CB8AC3E}">
        <p14:creationId xmlns:p14="http://schemas.microsoft.com/office/powerpoint/2010/main" val="8449849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5" name="Picture 4">
            <a:hlinkClick r:id="rId5"/>
          </p:cNvPr>
          <p:cNvPicPr>
            <a:picLocks noChangeAspect="1"/>
          </p:cNvPicPr>
          <p:nvPr/>
        </p:nvPicPr>
        <p:blipFill>
          <a:blip r:embed="rId6"/>
          <a:stretch>
            <a:fillRect/>
          </a:stretch>
        </p:blipFill>
        <p:spPr>
          <a:xfrm>
            <a:off x="1517900" y="6111536"/>
            <a:ext cx="374269" cy="371602"/>
          </a:xfrm>
          <a:prstGeom prst="rect">
            <a:avLst/>
          </a:prstGeom>
        </p:spPr>
      </p:pic>
      <p:pic>
        <p:nvPicPr>
          <p:cNvPr id="3" name="Picture 2"/>
          <p:cNvPicPr>
            <a:picLocks noChangeAspect="1"/>
          </p:cNvPicPr>
          <p:nvPr/>
        </p:nvPicPr>
        <p:blipFill>
          <a:blip r:embed="rId7"/>
          <a:stretch>
            <a:fillRect/>
          </a:stretch>
        </p:blipFill>
        <p:spPr>
          <a:xfrm>
            <a:off x="623550" y="69490"/>
            <a:ext cx="8071485" cy="5948045"/>
          </a:xfrm>
          <a:prstGeom prst="rect">
            <a:avLst/>
          </a:prstGeom>
        </p:spPr>
      </p:pic>
      <p:sp>
        <p:nvSpPr>
          <p:cNvPr id="4" name="TextBox 3"/>
          <p:cNvSpPr txBox="1"/>
          <p:nvPr/>
        </p:nvSpPr>
        <p:spPr>
          <a:xfrm>
            <a:off x="612303" y="6119276"/>
            <a:ext cx="1000082" cy="461665"/>
          </a:xfrm>
          <a:prstGeom prst="rect">
            <a:avLst/>
          </a:prstGeom>
          <a:noFill/>
        </p:spPr>
        <p:txBody>
          <a:bodyPr wrap="none" rtlCol="0">
            <a:spAutoFit/>
          </a:bodyPr>
          <a:lstStyle/>
          <a:p>
            <a:r>
              <a:rPr lang="en-US" sz="2400" b="1" dirty="0" smtClean="0"/>
              <a:t>From: </a:t>
            </a:r>
            <a:endParaRPr lang="en-US" sz="2400" b="1" dirty="0"/>
          </a:p>
        </p:txBody>
      </p:sp>
      <p:sp>
        <p:nvSpPr>
          <p:cNvPr id="2" name="TextBox 1"/>
          <p:cNvSpPr txBox="1"/>
          <p:nvPr/>
        </p:nvSpPr>
        <p:spPr>
          <a:xfrm>
            <a:off x="3044950" y="6089076"/>
            <a:ext cx="3710375" cy="461665"/>
          </a:xfrm>
          <a:prstGeom prst="rect">
            <a:avLst/>
          </a:prstGeom>
          <a:noFill/>
        </p:spPr>
        <p:txBody>
          <a:bodyPr wrap="none" rtlCol="0">
            <a:spAutoFit/>
          </a:bodyPr>
          <a:lstStyle/>
          <a:p>
            <a:r>
              <a:rPr lang="en-US" sz="2400" b="1" dirty="0" smtClean="0"/>
              <a:t>Volume in millions of carats</a:t>
            </a:r>
            <a:endParaRPr lang="en-US" sz="2400" b="1"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46</a:t>
            </a:fld>
            <a:endParaRPr lang="en-US" dirty="0"/>
          </a:p>
        </p:txBody>
      </p:sp>
      <p:cxnSp>
        <p:nvCxnSpPr>
          <p:cNvPr id="11" name="Straight Connector 10"/>
          <p:cNvCxnSpPr/>
          <p:nvPr/>
        </p:nvCxnSpPr>
        <p:spPr>
          <a:xfrm>
            <a:off x="2796692" y="2541346"/>
            <a:ext cx="100584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53843" y="5051603"/>
            <a:ext cx="9144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1585" y="5318612"/>
            <a:ext cx="219456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11585" y="2818180"/>
            <a:ext cx="219456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60698" y="2127010"/>
            <a:ext cx="54864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128768" y="2839632"/>
            <a:ext cx="64008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rot="60000">
            <a:off x="4039205" y="4646416"/>
            <a:ext cx="82296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4184654" y="2483321"/>
            <a:ext cx="54864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rot="60000">
            <a:off x="4005512" y="5011694"/>
            <a:ext cx="91440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rot="60000">
            <a:off x="3973730" y="5353922"/>
            <a:ext cx="1005840" cy="365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27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dissolv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dissolve">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P spid="34" grpId="0" animBg="1"/>
      <p:bldP spid="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18161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1790700" y="1784350"/>
            <a:ext cx="5562600" cy="3289300"/>
          </a:xfrm>
          <a:prstGeom prst="rect">
            <a:avLst/>
          </a:prstGeom>
        </p:spPr>
      </p:pic>
      <p:sp>
        <p:nvSpPr>
          <p:cNvPr id="3" name="TextBox 2"/>
          <p:cNvSpPr txBox="1"/>
          <p:nvPr/>
        </p:nvSpPr>
        <p:spPr>
          <a:xfrm>
            <a:off x="403406" y="117307"/>
            <a:ext cx="7722114" cy="492443"/>
          </a:xfrm>
          <a:prstGeom prst="rect">
            <a:avLst/>
          </a:prstGeom>
          <a:noFill/>
        </p:spPr>
        <p:txBody>
          <a:bodyPr wrap="none" rtlCol="0">
            <a:spAutoFit/>
          </a:bodyPr>
          <a:lstStyle/>
          <a:p>
            <a:r>
              <a:rPr lang="en-US" sz="2600" b="1" dirty="0" smtClean="0"/>
              <a:t>Which country produces the most industrial diamond?</a:t>
            </a:r>
            <a:endParaRPr lang="en-US" sz="2600" b="1"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47</a:t>
            </a:fld>
            <a:endParaRPr lang="en-US" dirty="0"/>
          </a:p>
        </p:txBody>
      </p:sp>
      <p:sp>
        <p:nvSpPr>
          <p:cNvPr id="9" name="TextBox 8"/>
          <p:cNvSpPr txBox="1"/>
          <p:nvPr/>
        </p:nvSpPr>
        <p:spPr>
          <a:xfrm>
            <a:off x="4380894" y="3647897"/>
            <a:ext cx="583814" cy="369332"/>
          </a:xfrm>
          <a:prstGeom prst="rect">
            <a:avLst/>
          </a:prstGeom>
          <a:noFill/>
        </p:spPr>
        <p:txBody>
          <a:bodyPr wrap="none" rtlCol="0">
            <a:spAutoFit/>
          </a:bodyPr>
          <a:lstStyle/>
          <a:p>
            <a:r>
              <a:rPr lang="en-US" b="1" dirty="0" smtClean="0"/>
              <a:t>90%</a:t>
            </a:r>
            <a:endParaRPr lang="en-US" b="1" dirty="0"/>
          </a:p>
        </p:txBody>
      </p:sp>
      <p:pic>
        <p:nvPicPr>
          <p:cNvPr id="10" name="Picture 9">
            <a:hlinkClick r:id="rId6"/>
          </p:cNvPr>
          <p:cNvPicPr>
            <a:picLocks noChangeAspect="1"/>
          </p:cNvPicPr>
          <p:nvPr/>
        </p:nvPicPr>
        <p:blipFill>
          <a:blip r:embed="rId7"/>
          <a:stretch>
            <a:fillRect/>
          </a:stretch>
        </p:blipFill>
        <p:spPr>
          <a:xfrm>
            <a:off x="8015356" y="161814"/>
            <a:ext cx="374269" cy="371602"/>
          </a:xfrm>
          <a:prstGeom prst="rect">
            <a:avLst/>
          </a:prstGeom>
        </p:spPr>
      </p:pic>
    </p:spTree>
    <p:extLst>
      <p:ext uri="{BB962C8B-B14F-4D97-AF65-F5344CB8AC3E}">
        <p14:creationId xmlns:p14="http://schemas.microsoft.com/office/powerpoint/2010/main" val="5091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06" y="222195"/>
            <a:ext cx="8229600" cy="1068935"/>
          </a:xfrm>
        </p:spPr>
        <p:txBody>
          <a:bodyPr>
            <a:noAutofit/>
          </a:bodyPr>
          <a:lstStyle/>
          <a:p>
            <a:r>
              <a:rPr lang="en-US" sz="4000" dirty="0" smtClean="0"/>
              <a:t>Common Perspective</a:t>
            </a:r>
            <a:br>
              <a:rPr lang="en-US" sz="4000" dirty="0" smtClean="0"/>
            </a:br>
            <a:r>
              <a:rPr lang="en-US" sz="4000" dirty="0" smtClean="0"/>
              <a:t>Mined vs. Manufactured</a:t>
            </a:r>
            <a:endParaRPr lang="en-US" sz="4000" dirty="0"/>
          </a:p>
        </p:txBody>
      </p:sp>
      <p:sp>
        <p:nvSpPr>
          <p:cNvPr id="3" name="Content Placeholder 2"/>
          <p:cNvSpPr>
            <a:spLocks noGrp="1"/>
          </p:cNvSpPr>
          <p:nvPr>
            <p:ph idx="1"/>
          </p:nvPr>
        </p:nvSpPr>
        <p:spPr>
          <a:xfrm>
            <a:off x="296260" y="1596539"/>
            <a:ext cx="8551479" cy="5039265"/>
          </a:xfrm>
        </p:spPr>
        <p:txBody>
          <a:bodyPr>
            <a:normAutofit lnSpcReduction="10000"/>
          </a:bodyPr>
          <a:lstStyle/>
          <a:p>
            <a:pPr>
              <a:spcAft>
                <a:spcPts val="500"/>
              </a:spcAft>
            </a:pPr>
            <a:r>
              <a:rPr lang="en-US" dirty="0" smtClean="0"/>
              <a:t>Mined:</a:t>
            </a:r>
          </a:p>
          <a:p>
            <a:pPr lvl="1">
              <a:spcAft>
                <a:spcPts val="500"/>
              </a:spcAft>
              <a:buFont typeface="Wingdings" charset="2"/>
              <a:buChar char="ü"/>
            </a:pPr>
            <a:r>
              <a:rPr lang="en-US" dirty="0" smtClean="0"/>
              <a:t>Genuine</a:t>
            </a:r>
          </a:p>
          <a:p>
            <a:pPr lvl="1">
              <a:spcAft>
                <a:spcPts val="500"/>
              </a:spcAft>
              <a:buFont typeface="Wingdings" charset="2"/>
              <a:buChar char="ü"/>
            </a:pPr>
            <a:r>
              <a:rPr lang="en-US" dirty="0" smtClean="0"/>
              <a:t>Real</a:t>
            </a:r>
          </a:p>
          <a:p>
            <a:pPr lvl="1">
              <a:spcAft>
                <a:spcPts val="500"/>
              </a:spcAft>
              <a:buFont typeface="Wingdings" charset="2"/>
              <a:buChar char="ü"/>
            </a:pPr>
            <a:r>
              <a:rPr lang="en-US" dirty="0" smtClean="0"/>
              <a:t>Natural</a:t>
            </a:r>
          </a:p>
          <a:p>
            <a:pPr>
              <a:spcAft>
                <a:spcPts val="500"/>
              </a:spcAft>
            </a:pPr>
            <a:r>
              <a:rPr lang="en-US" dirty="0" smtClean="0"/>
              <a:t>Manufactured:</a:t>
            </a:r>
          </a:p>
          <a:p>
            <a:pPr lvl="1">
              <a:spcAft>
                <a:spcPts val="500"/>
              </a:spcAft>
              <a:buFont typeface="Wingdings" charset="2"/>
              <a:buChar char="ü"/>
            </a:pPr>
            <a:r>
              <a:rPr lang="en-US" dirty="0" smtClean="0"/>
              <a:t>Fake</a:t>
            </a:r>
          </a:p>
          <a:p>
            <a:pPr lvl="1">
              <a:spcAft>
                <a:spcPts val="500"/>
              </a:spcAft>
              <a:buFont typeface="Wingdings" charset="2"/>
              <a:buChar char="ü"/>
            </a:pPr>
            <a:r>
              <a:rPr lang="en-US" dirty="0" smtClean="0"/>
              <a:t>Synthetic</a:t>
            </a:r>
          </a:p>
          <a:p>
            <a:pPr lvl="1">
              <a:spcAft>
                <a:spcPts val="500"/>
              </a:spcAft>
              <a:buFont typeface="Wingdings" charset="2"/>
              <a:buChar char="ü"/>
            </a:pPr>
            <a:r>
              <a:rPr lang="en-US" dirty="0" smtClean="0"/>
              <a:t>Simulated</a:t>
            </a:r>
          </a:p>
          <a:p>
            <a:pPr lvl="1">
              <a:spcAft>
                <a:spcPts val="500"/>
              </a:spcAft>
              <a:buFont typeface="Wingdings" charset="2"/>
              <a:buChar char="ü"/>
            </a:pPr>
            <a:r>
              <a:rPr lang="en-US" dirty="0" smtClean="0"/>
              <a:t>Unnatural</a:t>
            </a:r>
            <a:endParaRPr lang="en-US"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48</a:t>
            </a:fld>
            <a:endParaRPr lang="en-US" dirty="0"/>
          </a:p>
        </p:txBody>
      </p:sp>
    </p:spTree>
    <p:extLst>
      <p:ext uri="{BB962C8B-B14F-4D97-AF65-F5344CB8AC3E}">
        <p14:creationId xmlns:p14="http://schemas.microsoft.com/office/powerpoint/2010/main" val="12421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7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5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75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nodeType="withEffect">
                                  <p:stCondLst>
                                    <p:cond delay="1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
            <a:ext cx="8229600" cy="1291130"/>
          </a:xfrm>
        </p:spPr>
        <p:txBody>
          <a:bodyPr>
            <a:noAutofit/>
          </a:bodyPr>
          <a:lstStyle/>
          <a:p>
            <a:r>
              <a:rPr lang="en-US" sz="2800" dirty="0" smtClean="0"/>
              <a:t>Differences Between</a:t>
            </a:r>
            <a:br>
              <a:rPr lang="en-US" sz="2800" dirty="0" smtClean="0"/>
            </a:br>
            <a:r>
              <a:rPr lang="en-US" sz="2800" dirty="0" smtClean="0"/>
              <a:t>Mined &amp; Manufactured Diamond</a:t>
            </a:r>
            <a:endParaRPr lang="en-US" sz="2800" dirty="0"/>
          </a:p>
        </p:txBody>
      </p:sp>
      <p:sp>
        <p:nvSpPr>
          <p:cNvPr id="3" name="Content Placeholder 2"/>
          <p:cNvSpPr>
            <a:spLocks noGrp="1"/>
          </p:cNvSpPr>
          <p:nvPr>
            <p:ph idx="1"/>
          </p:nvPr>
        </p:nvSpPr>
        <p:spPr>
          <a:xfrm>
            <a:off x="296260" y="1596539"/>
            <a:ext cx="8551479" cy="5039265"/>
          </a:xfrm>
        </p:spPr>
        <p:txBody>
          <a:bodyPr>
            <a:normAutofit lnSpcReduction="10000"/>
          </a:bodyPr>
          <a:lstStyle/>
          <a:p>
            <a:pPr>
              <a:spcAft>
                <a:spcPts val="500"/>
              </a:spcAft>
            </a:pPr>
            <a:r>
              <a:rPr lang="en-US" dirty="0" smtClean="0"/>
              <a:t>Both have same chemical and physical properties (refractive index, density, hardness, light dispersion, crystalline structure, spectral characteristics, chemical composition (C), etc.</a:t>
            </a:r>
          </a:p>
          <a:p>
            <a:pPr>
              <a:spcAft>
                <a:spcPts val="500"/>
              </a:spcAft>
            </a:pPr>
            <a:r>
              <a:rPr lang="en-US" dirty="0" smtClean="0"/>
              <a:t>Generally mined diamonds have more impurities and crystal irregularities</a:t>
            </a:r>
          </a:p>
          <a:p>
            <a:pPr>
              <a:spcAft>
                <a:spcPts val="500"/>
              </a:spcAft>
            </a:pPr>
            <a:r>
              <a:rPr lang="en-US" dirty="0" smtClean="0"/>
              <a:t>Generally manufactured diamonds are larger</a:t>
            </a:r>
          </a:p>
          <a:p>
            <a:pPr>
              <a:spcAft>
                <a:spcPts val="500"/>
              </a:spcAft>
            </a:pPr>
            <a:r>
              <a:rPr lang="en-US" dirty="0" smtClean="0"/>
              <a:t>Usually a mined diamond cannot be distinguished from a manufactured diamond</a:t>
            </a:r>
          </a:p>
          <a:p>
            <a:pPr>
              <a:spcAft>
                <a:spcPts val="500"/>
              </a:spcAft>
            </a:pPr>
            <a:r>
              <a:rPr lang="en-US" dirty="0" smtClean="0"/>
              <a:t>Jewel grade manufactured diamonds are 20-30% less expensive than mined diamonds</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49</a:t>
            </a:fld>
            <a:endParaRPr lang="en-US" dirty="0"/>
          </a:p>
        </p:txBody>
      </p:sp>
    </p:spTree>
    <p:extLst>
      <p:ext uri="{BB962C8B-B14F-4D97-AF65-F5344CB8AC3E}">
        <p14:creationId xmlns:p14="http://schemas.microsoft.com/office/powerpoint/2010/main" val="21150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49043"/>
            <a:ext cx="8229600" cy="1123798"/>
          </a:xfrm>
        </p:spPr>
        <p:txBody>
          <a:bodyPr>
            <a:noAutofit/>
          </a:bodyPr>
          <a:lstStyle/>
          <a:p>
            <a:r>
              <a:rPr lang="en-US" sz="4000" dirty="0" smtClean="0"/>
              <a:t>Why Is Chemistry </a:t>
            </a:r>
            <a:br>
              <a:rPr lang="en-US" sz="4000" dirty="0" smtClean="0"/>
            </a:br>
            <a:r>
              <a:rPr lang="en-US" sz="4000" dirty="0" smtClean="0"/>
              <a:t>Unpopular?  </a:t>
            </a:r>
            <a:r>
              <a:rPr lang="en-US" sz="2000" dirty="0" smtClean="0"/>
              <a:t>(cont.)</a:t>
            </a:r>
            <a:endParaRPr lang="en-US" sz="2000" dirty="0"/>
          </a:p>
        </p:txBody>
      </p:sp>
      <p:sp>
        <p:nvSpPr>
          <p:cNvPr id="3" name="Content Placeholder 2"/>
          <p:cNvSpPr>
            <a:spLocks noGrp="1"/>
          </p:cNvSpPr>
          <p:nvPr>
            <p:ph idx="1"/>
          </p:nvPr>
        </p:nvSpPr>
        <p:spPr>
          <a:xfrm>
            <a:off x="296260" y="1634640"/>
            <a:ext cx="8551479" cy="5039265"/>
          </a:xfrm>
        </p:spPr>
        <p:txBody>
          <a:bodyPr>
            <a:normAutofit fontScale="92500" lnSpcReduction="20000"/>
          </a:bodyPr>
          <a:lstStyle/>
          <a:p>
            <a:pPr>
              <a:spcAft>
                <a:spcPts val="500"/>
              </a:spcAft>
              <a:buFont typeface="Arial" charset="0"/>
              <a:buChar char="•"/>
            </a:pPr>
            <a:r>
              <a:rPr lang="en-US" sz="3000" dirty="0" smtClean="0"/>
              <a:t>Student disinterest</a:t>
            </a:r>
          </a:p>
          <a:p>
            <a:pPr>
              <a:spcAft>
                <a:spcPts val="500"/>
              </a:spcAft>
              <a:buFont typeface="Arial" charset="0"/>
              <a:buChar char="•"/>
            </a:pPr>
            <a:r>
              <a:rPr lang="en-US" sz="3000" dirty="0" smtClean="0"/>
              <a:t>Laboratory </a:t>
            </a:r>
            <a:r>
              <a:rPr lang="en-US" sz="3000" dirty="0"/>
              <a:t>experience is </a:t>
            </a:r>
            <a:r>
              <a:rPr lang="en-US" sz="3000" dirty="0" smtClean="0"/>
              <a:t>new</a:t>
            </a:r>
          </a:p>
          <a:p>
            <a:pPr>
              <a:spcAft>
                <a:spcPts val="500"/>
              </a:spcAft>
              <a:buFont typeface="Arial" charset="0"/>
              <a:buChar char="•"/>
            </a:pPr>
            <a:r>
              <a:rPr lang="en-US" sz="3000" dirty="0" smtClean="0"/>
              <a:t>Inadequate </a:t>
            </a:r>
            <a:r>
              <a:rPr lang="en-US" sz="3000" dirty="0"/>
              <a:t>math </a:t>
            </a:r>
            <a:r>
              <a:rPr lang="en-US" sz="3000" dirty="0" smtClean="0"/>
              <a:t>skills</a:t>
            </a:r>
            <a:endParaRPr lang="en-US" sz="3000" dirty="0"/>
          </a:p>
          <a:p>
            <a:pPr lvl="1">
              <a:spcAft>
                <a:spcPts val="500"/>
              </a:spcAft>
              <a:buFont typeface="Wingdings" charset="2"/>
              <a:buChar char="ü"/>
            </a:pPr>
            <a:r>
              <a:rPr lang="en-US" dirty="0"/>
              <a:t>Basic arithmetic and algebra</a:t>
            </a:r>
          </a:p>
          <a:p>
            <a:pPr lvl="1">
              <a:spcAft>
                <a:spcPts val="500"/>
              </a:spcAft>
              <a:buFont typeface="Wingdings" charset="2"/>
              <a:buChar char="ü"/>
            </a:pPr>
            <a:r>
              <a:rPr lang="en-US" dirty="0" smtClean="0"/>
              <a:t>Calculus</a:t>
            </a:r>
          </a:p>
          <a:p>
            <a:pPr>
              <a:spcAft>
                <a:spcPts val="500"/>
              </a:spcAft>
              <a:buFont typeface="Arial" charset="0"/>
              <a:buChar char="•"/>
            </a:pPr>
            <a:r>
              <a:rPr lang="en-US" sz="3000" dirty="0" smtClean="0"/>
              <a:t>New complex vocabulary       </a:t>
            </a:r>
            <a:r>
              <a:rPr lang="en-US" sz="3000" b="1" dirty="0" smtClean="0">
                <a:sym typeface="Wingdings"/>
              </a:rPr>
              <a:t> </a:t>
            </a:r>
            <a:r>
              <a:rPr lang="en-US" sz="1900" b="1" dirty="0" smtClean="0">
                <a:sym typeface="Wingdings"/>
              </a:rPr>
              <a:t>click here for more information</a:t>
            </a:r>
            <a:endParaRPr lang="en-US" sz="1900" b="1" dirty="0" smtClean="0"/>
          </a:p>
          <a:p>
            <a:pPr lvl="1">
              <a:spcAft>
                <a:spcPts val="500"/>
              </a:spcAft>
              <a:buFont typeface="Wingdings" charset="2"/>
              <a:buChar char="ü"/>
            </a:pPr>
            <a:r>
              <a:rPr lang="en-US" dirty="0" smtClean="0"/>
              <a:t>Anode, enthalpy, entropy, stoichiometry, molarity, enantiomer, half-life, etc.</a:t>
            </a:r>
          </a:p>
          <a:p>
            <a:pPr lvl="1">
              <a:spcAft>
                <a:spcPts val="500"/>
              </a:spcAft>
              <a:buFont typeface="Wingdings" charset="2"/>
              <a:buChar char="ü"/>
            </a:pPr>
            <a:r>
              <a:rPr lang="en-US" dirty="0" smtClean="0"/>
              <a:t>Naming of substances and reactions (memorization)</a:t>
            </a:r>
          </a:p>
          <a:p>
            <a:pPr>
              <a:spcAft>
                <a:spcPts val="500"/>
              </a:spcAft>
              <a:buFont typeface="Arial" charset="0"/>
              <a:buChar char="•"/>
            </a:pPr>
            <a:r>
              <a:rPr lang="en-US" sz="3000" dirty="0" smtClean="0"/>
              <a:t>Complex</a:t>
            </a:r>
            <a:r>
              <a:rPr lang="en-US" sz="3000" dirty="0"/>
              <a:t> </a:t>
            </a:r>
            <a:r>
              <a:rPr lang="en-US" sz="3000" dirty="0" smtClean="0"/>
              <a:t>and difficult issues</a:t>
            </a:r>
            <a:r>
              <a:rPr lang="en-US" sz="3200" dirty="0"/>
              <a:t>—</a:t>
            </a:r>
            <a:r>
              <a:rPr lang="en-US" sz="3000" dirty="0" smtClean="0"/>
              <a:t>some counter intuitive (absolute zero, quantum chemistry, etc.)</a:t>
            </a:r>
            <a:endParaRPr lang="en-US" sz="3000" dirty="0"/>
          </a:p>
          <a:p>
            <a:pPr>
              <a:spcAft>
                <a:spcPts val="500"/>
              </a:spcAft>
              <a:buFont typeface="Wingdings" charset="2"/>
              <a:buChar char="Ø"/>
            </a:pPr>
            <a:endParaRPr lang="en-US" dirty="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4421496" y="3973628"/>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5</a:t>
            </a:fld>
            <a:endParaRPr lang="en-US" dirty="0"/>
          </a:p>
        </p:txBody>
      </p:sp>
    </p:spTree>
    <p:extLst>
      <p:ext uri="{BB962C8B-B14F-4D97-AF65-F5344CB8AC3E}">
        <p14:creationId xmlns:p14="http://schemas.microsoft.com/office/powerpoint/2010/main" val="14448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par>
                                <p:cTn id="35" presetID="9"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0" y="740270"/>
            <a:ext cx="9144000" cy="6104835"/>
          </a:xfrm>
          <a:prstGeom prst="rect">
            <a:avLst/>
          </a:prstGeom>
        </p:spPr>
      </p:pic>
      <p:sp>
        <p:nvSpPr>
          <p:cNvPr id="3" name="TextBox 2"/>
          <p:cNvSpPr txBox="1"/>
          <p:nvPr/>
        </p:nvSpPr>
        <p:spPr>
          <a:xfrm>
            <a:off x="2186365" y="-23557"/>
            <a:ext cx="4981620" cy="584775"/>
          </a:xfrm>
          <a:prstGeom prst="rect">
            <a:avLst/>
          </a:prstGeom>
          <a:noFill/>
        </p:spPr>
        <p:txBody>
          <a:bodyPr wrap="none" rtlCol="0">
            <a:spAutoFit/>
          </a:bodyPr>
          <a:lstStyle/>
          <a:p>
            <a:r>
              <a:rPr lang="en-US" sz="3200" b="1" dirty="0" smtClean="0">
                <a:solidFill>
                  <a:srgbClr val="FFFF00"/>
                </a:solidFill>
              </a:rPr>
              <a:t>Toyota Mirai Fuel Cell Sedan</a:t>
            </a:r>
            <a:endParaRPr lang="en-US" sz="3200" b="1" dirty="0">
              <a:solidFill>
                <a:srgbClr val="FFFF00"/>
              </a:solidFill>
            </a:endParaRPr>
          </a:p>
        </p:txBody>
      </p:sp>
      <p:sp>
        <p:nvSpPr>
          <p:cNvPr id="8" name="TextBox 7"/>
          <p:cNvSpPr txBox="1"/>
          <p:nvPr/>
        </p:nvSpPr>
        <p:spPr>
          <a:xfrm>
            <a:off x="1775535" y="6188718"/>
            <a:ext cx="4840556" cy="646331"/>
          </a:xfrm>
          <a:prstGeom prst="rect">
            <a:avLst/>
          </a:prstGeom>
          <a:noFill/>
        </p:spPr>
        <p:txBody>
          <a:bodyPr wrap="none" rtlCol="0">
            <a:spAutoFit/>
          </a:bodyPr>
          <a:lstStyle/>
          <a:p>
            <a:r>
              <a:rPr lang="en-US" b="1" dirty="0" smtClean="0">
                <a:solidFill>
                  <a:srgbClr val="FFFF00"/>
                </a:solidFill>
              </a:rPr>
              <a:t>First hydrogen fuel cell vehicle sold commercially</a:t>
            </a:r>
          </a:p>
          <a:p>
            <a:r>
              <a:rPr lang="en-US" b="1" dirty="0" smtClean="0">
                <a:solidFill>
                  <a:srgbClr val="FFFF00"/>
                </a:solidFill>
              </a:rPr>
              <a:t>$58,335</a:t>
            </a:r>
            <a:endParaRPr lang="en-US" b="1" dirty="0">
              <a:solidFill>
                <a:srgbClr val="FFFF00"/>
              </a:solidFill>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pPr/>
              <a:t>50</a:t>
            </a:fld>
            <a:endParaRPr lang="en-US" dirty="0"/>
          </a:p>
        </p:txBody>
      </p:sp>
    </p:spTree>
    <p:extLst>
      <p:ext uri="{BB962C8B-B14F-4D97-AF65-F5344CB8AC3E}">
        <p14:creationId xmlns:p14="http://schemas.microsoft.com/office/powerpoint/2010/main" val="15437447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What is a Fuel Cell?</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 device that generates electricity by a chemical reaction between a continuous source of fuel and oxidant</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9" name="Picture 8">
            <a:hlinkClick r:id="rId4"/>
          </p:cNvPr>
          <p:cNvPicPr>
            <a:picLocks noChangeAspect="1"/>
          </p:cNvPicPr>
          <p:nvPr/>
        </p:nvPicPr>
        <p:blipFill>
          <a:blip r:embed="rId5"/>
          <a:stretch>
            <a:fillRect/>
          </a:stretch>
        </p:blipFill>
        <p:spPr>
          <a:xfrm>
            <a:off x="1939439" y="2505505"/>
            <a:ext cx="374269" cy="371602"/>
          </a:xfrm>
          <a:prstGeom prst="rect">
            <a:avLst/>
          </a:prstGeom>
        </p:spPr>
      </p:pic>
      <p:sp>
        <p:nvSpPr>
          <p:cNvPr id="10" name="Slide Number Placeholder 9"/>
          <p:cNvSpPr>
            <a:spLocks noGrp="1"/>
          </p:cNvSpPr>
          <p:nvPr>
            <p:ph type="sldNum" sz="quarter" idx="12"/>
          </p:nvPr>
        </p:nvSpPr>
        <p:spPr/>
        <p:txBody>
          <a:bodyPr/>
          <a:lstStyle/>
          <a:p>
            <a:fld id="{B82CCC60-E8CD-4174-8B1A-7DF615B22EEF}" type="slidenum">
              <a:rPr lang="en-US" smtClean="0"/>
              <a:pPr/>
              <a:t>51</a:t>
            </a:fld>
            <a:endParaRPr lang="en-US" dirty="0"/>
          </a:p>
        </p:txBody>
      </p:sp>
      <p:cxnSp>
        <p:nvCxnSpPr>
          <p:cNvPr id="11" name="Straight Connector 10"/>
          <p:cNvCxnSpPr/>
          <p:nvPr/>
        </p:nvCxnSpPr>
        <p:spPr>
          <a:xfrm>
            <a:off x="3557928" y="2467027"/>
            <a:ext cx="27432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40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349500" y="1138425"/>
            <a:ext cx="4445000" cy="5041900"/>
          </a:xfrm>
          <a:prstGeom prst="rect">
            <a:avLst/>
          </a:prstGeom>
        </p:spPr>
      </p:pic>
      <p:sp>
        <p:nvSpPr>
          <p:cNvPr id="3" name="TextBox 2"/>
          <p:cNvSpPr txBox="1"/>
          <p:nvPr/>
        </p:nvSpPr>
        <p:spPr>
          <a:xfrm>
            <a:off x="1517900" y="232150"/>
            <a:ext cx="5759910" cy="523220"/>
          </a:xfrm>
          <a:prstGeom prst="rect">
            <a:avLst/>
          </a:prstGeom>
          <a:noFill/>
        </p:spPr>
        <p:txBody>
          <a:bodyPr wrap="none" rtlCol="0">
            <a:spAutoFit/>
          </a:bodyPr>
          <a:lstStyle/>
          <a:p>
            <a:r>
              <a:rPr lang="en-US" sz="2800" b="1" dirty="0" smtClean="0">
                <a:solidFill>
                  <a:srgbClr val="FFFF00"/>
                </a:solidFill>
              </a:rPr>
              <a:t>Sketch William Grove’s Fuel Cell 1839</a:t>
            </a:r>
            <a:endParaRPr lang="en-US" sz="2800" b="1" dirty="0">
              <a:solidFill>
                <a:srgbClr val="FFFF00"/>
              </a:solidFill>
            </a:endParaRPr>
          </a:p>
        </p:txBody>
      </p:sp>
      <p:sp>
        <p:nvSpPr>
          <p:cNvPr id="8" name="Slide Number Placeholder 7"/>
          <p:cNvSpPr>
            <a:spLocks noGrp="1"/>
          </p:cNvSpPr>
          <p:nvPr>
            <p:ph type="sldNum" sz="quarter" idx="12"/>
          </p:nvPr>
        </p:nvSpPr>
        <p:spPr/>
        <p:txBody>
          <a:bodyPr/>
          <a:lstStyle/>
          <a:p>
            <a:fld id="{B82CCC60-E8CD-4174-8B1A-7DF615B22EEF}" type="slidenum">
              <a:rPr lang="en-US" smtClean="0"/>
              <a:pPr/>
              <a:t>52</a:t>
            </a:fld>
            <a:endParaRPr lang="en-US" dirty="0"/>
          </a:p>
        </p:txBody>
      </p:sp>
      <p:pic>
        <p:nvPicPr>
          <p:cNvPr id="7" name="Picture 6">
            <a:hlinkClick r:id="rId5"/>
          </p:cNvPr>
          <p:cNvPicPr>
            <a:picLocks noChangeAspect="1"/>
          </p:cNvPicPr>
          <p:nvPr/>
        </p:nvPicPr>
        <p:blipFill>
          <a:blip r:embed="rId6"/>
          <a:stretch>
            <a:fillRect/>
          </a:stretch>
        </p:blipFill>
        <p:spPr>
          <a:xfrm>
            <a:off x="7224319" y="318447"/>
            <a:ext cx="374269" cy="371602"/>
          </a:xfrm>
          <a:prstGeom prst="rect">
            <a:avLst/>
          </a:prstGeom>
        </p:spPr>
      </p:pic>
    </p:spTree>
    <p:extLst>
      <p:ext uri="{BB962C8B-B14F-4D97-AF65-F5344CB8AC3E}">
        <p14:creationId xmlns:p14="http://schemas.microsoft.com/office/powerpoint/2010/main" val="1195429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3" name="TextBox 2"/>
          <p:cNvSpPr txBox="1"/>
          <p:nvPr/>
        </p:nvSpPr>
        <p:spPr>
          <a:xfrm>
            <a:off x="2567605" y="-39069"/>
            <a:ext cx="3684150" cy="646331"/>
          </a:xfrm>
          <a:prstGeom prst="rect">
            <a:avLst/>
          </a:prstGeom>
          <a:noFill/>
        </p:spPr>
        <p:txBody>
          <a:bodyPr wrap="none" rtlCol="0">
            <a:spAutoFit/>
          </a:bodyPr>
          <a:lstStyle/>
          <a:p>
            <a:r>
              <a:rPr lang="en-US" sz="3600" b="1" dirty="0" smtClean="0"/>
              <a:t>Types of Fuel Cells</a:t>
            </a:r>
            <a:endParaRPr lang="en-US" sz="3600" b="1" dirty="0"/>
          </a:p>
        </p:txBody>
      </p:sp>
      <p:sp>
        <p:nvSpPr>
          <p:cNvPr id="4" name="TextBox 3"/>
          <p:cNvSpPr txBox="1"/>
          <p:nvPr/>
        </p:nvSpPr>
        <p:spPr>
          <a:xfrm>
            <a:off x="18416" y="5414165"/>
            <a:ext cx="2274790" cy="461665"/>
          </a:xfrm>
          <a:prstGeom prst="rect">
            <a:avLst/>
          </a:prstGeom>
          <a:noFill/>
        </p:spPr>
        <p:txBody>
          <a:bodyPr wrap="none" rtlCol="0">
            <a:spAutoFit/>
          </a:bodyPr>
          <a:lstStyle/>
          <a:p>
            <a:r>
              <a:rPr lang="en-US" sz="2400" b="1" dirty="0" smtClean="0"/>
              <a:t>1 KW = 1.341 HP</a:t>
            </a:r>
            <a:endParaRPr lang="en-US" sz="2400" b="1" dirty="0"/>
          </a:p>
        </p:txBody>
      </p:sp>
      <p:sp>
        <p:nvSpPr>
          <p:cNvPr id="12" name="TextBox 11"/>
          <p:cNvSpPr txBox="1"/>
          <p:nvPr/>
        </p:nvSpPr>
        <p:spPr>
          <a:xfrm>
            <a:off x="0" y="5872280"/>
            <a:ext cx="7090339" cy="461665"/>
          </a:xfrm>
          <a:prstGeom prst="rect">
            <a:avLst/>
          </a:prstGeom>
          <a:noFill/>
        </p:spPr>
        <p:txBody>
          <a:bodyPr wrap="none" rtlCol="0">
            <a:spAutoFit/>
          </a:bodyPr>
          <a:lstStyle/>
          <a:p>
            <a:r>
              <a:rPr lang="en-US" sz="2400" b="1" dirty="0" smtClean="0"/>
              <a:t>Modern gasoline engines have an efficiency of 25-30%</a:t>
            </a:r>
            <a:endParaRPr lang="en-US" sz="2400" b="1" dirty="0"/>
          </a:p>
        </p:txBody>
      </p:sp>
      <p:sp>
        <p:nvSpPr>
          <p:cNvPr id="13" name="TextBox 12"/>
          <p:cNvSpPr txBox="1"/>
          <p:nvPr/>
        </p:nvSpPr>
        <p:spPr>
          <a:xfrm>
            <a:off x="18416" y="6330395"/>
            <a:ext cx="6788269" cy="461665"/>
          </a:xfrm>
          <a:prstGeom prst="rect">
            <a:avLst/>
          </a:prstGeom>
          <a:noFill/>
        </p:spPr>
        <p:txBody>
          <a:bodyPr wrap="none" rtlCol="0">
            <a:spAutoFit/>
          </a:bodyPr>
          <a:lstStyle/>
          <a:p>
            <a:r>
              <a:rPr lang="en-US" sz="2400" b="1" dirty="0" smtClean="0"/>
              <a:t>Modern diesel engines have an efficiency up to 50%</a:t>
            </a:r>
            <a:endParaRPr lang="en-US" sz="2400" b="1" dirty="0"/>
          </a:p>
        </p:txBody>
      </p:sp>
      <p:sp>
        <p:nvSpPr>
          <p:cNvPr id="11" name="Slide Number Placeholder 10"/>
          <p:cNvSpPr>
            <a:spLocks noGrp="1"/>
          </p:cNvSpPr>
          <p:nvPr>
            <p:ph type="sldNum" sz="quarter" idx="12"/>
          </p:nvPr>
        </p:nvSpPr>
        <p:spPr/>
        <p:txBody>
          <a:bodyPr/>
          <a:lstStyle/>
          <a:p>
            <a:fld id="{B82CCC60-E8CD-4174-8B1A-7DF615B22EEF}" type="slidenum">
              <a:rPr lang="en-US" smtClean="0"/>
              <a:pPr/>
              <a:t>53</a:t>
            </a:fld>
            <a:endParaRPr lang="en-US" dirty="0"/>
          </a:p>
        </p:txBody>
      </p:sp>
      <p:pic>
        <p:nvPicPr>
          <p:cNvPr id="9" name="Picture 8"/>
          <p:cNvPicPr>
            <a:picLocks noChangeAspect="1"/>
          </p:cNvPicPr>
          <p:nvPr/>
        </p:nvPicPr>
        <p:blipFill>
          <a:blip r:embed="rId5"/>
          <a:stretch>
            <a:fillRect/>
          </a:stretch>
        </p:blipFill>
        <p:spPr>
          <a:xfrm>
            <a:off x="47552" y="764135"/>
            <a:ext cx="9144000" cy="4609070"/>
          </a:xfrm>
          <a:prstGeom prst="rect">
            <a:avLst/>
          </a:prstGeom>
        </p:spPr>
      </p:pic>
      <p:sp>
        <p:nvSpPr>
          <p:cNvPr id="10" name="Rectangle 9"/>
          <p:cNvSpPr/>
          <p:nvPr/>
        </p:nvSpPr>
        <p:spPr>
          <a:xfrm>
            <a:off x="26696" y="4102028"/>
            <a:ext cx="1491203" cy="12435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hlinkClick r:id="rId6"/>
          </p:cNvPr>
          <p:cNvPicPr>
            <a:picLocks noChangeAspect="1"/>
          </p:cNvPicPr>
          <p:nvPr/>
        </p:nvPicPr>
        <p:blipFill>
          <a:blip r:embed="rId7"/>
          <a:stretch>
            <a:fillRect/>
          </a:stretch>
        </p:blipFill>
        <p:spPr>
          <a:xfrm>
            <a:off x="6181486" y="98295"/>
            <a:ext cx="374269" cy="371602"/>
          </a:xfrm>
          <a:prstGeom prst="rect">
            <a:avLst/>
          </a:prstGeom>
        </p:spPr>
      </p:pic>
      <p:pic>
        <p:nvPicPr>
          <p:cNvPr id="15" name="Picture 14">
            <a:hlinkClick r:id="rId8"/>
          </p:cNvPr>
          <p:cNvPicPr>
            <a:picLocks noChangeAspect="1"/>
          </p:cNvPicPr>
          <p:nvPr/>
        </p:nvPicPr>
        <p:blipFill>
          <a:blip r:embed="rId7"/>
          <a:stretch>
            <a:fillRect/>
          </a:stretch>
        </p:blipFill>
        <p:spPr>
          <a:xfrm>
            <a:off x="6654286" y="94646"/>
            <a:ext cx="374269" cy="371602"/>
          </a:xfrm>
          <a:prstGeom prst="rect">
            <a:avLst/>
          </a:prstGeom>
        </p:spPr>
      </p:pic>
    </p:spTree>
    <p:extLst>
      <p:ext uri="{BB962C8B-B14F-4D97-AF65-F5344CB8AC3E}">
        <p14:creationId xmlns:p14="http://schemas.microsoft.com/office/powerpoint/2010/main" val="14962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PEM Hydrogen Fuel Cell</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How a H</a:t>
            </a:r>
            <a:r>
              <a:rPr lang="en-US" baseline="-25000" dirty="0" smtClean="0"/>
              <a:t>2</a:t>
            </a:r>
            <a:r>
              <a:rPr lang="en-US" dirty="0"/>
              <a:t> </a:t>
            </a:r>
            <a:r>
              <a:rPr lang="en-US" dirty="0" smtClean="0"/>
              <a:t>fuel cell works:</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9" name="Picture 8">
            <a:hlinkClick r:id="rId4"/>
          </p:cNvPr>
          <p:cNvPicPr>
            <a:picLocks noChangeAspect="1"/>
          </p:cNvPicPr>
          <p:nvPr/>
        </p:nvPicPr>
        <p:blipFill>
          <a:blip r:embed="rId5"/>
          <a:stretch>
            <a:fillRect/>
          </a:stretch>
        </p:blipFill>
        <p:spPr>
          <a:xfrm>
            <a:off x="4384864" y="1679665"/>
            <a:ext cx="374269" cy="371602"/>
          </a:xfrm>
          <a:prstGeom prst="rect">
            <a:avLst/>
          </a:prstGeom>
        </p:spPr>
      </p:pic>
      <p:sp>
        <p:nvSpPr>
          <p:cNvPr id="10" name="Slide Number Placeholder 9"/>
          <p:cNvSpPr>
            <a:spLocks noGrp="1"/>
          </p:cNvSpPr>
          <p:nvPr>
            <p:ph type="sldNum" sz="quarter" idx="12"/>
          </p:nvPr>
        </p:nvSpPr>
        <p:spPr/>
        <p:txBody>
          <a:bodyPr/>
          <a:lstStyle/>
          <a:p>
            <a:fld id="{B82CCC60-E8CD-4174-8B1A-7DF615B22EEF}" type="slidenum">
              <a:rPr lang="en-US" smtClean="0"/>
              <a:pPr/>
              <a:t>54</a:t>
            </a:fld>
            <a:endParaRPr lang="en-US" dirty="0"/>
          </a:p>
        </p:txBody>
      </p:sp>
      <p:sp>
        <p:nvSpPr>
          <p:cNvPr id="7" name="TextBox 6"/>
          <p:cNvSpPr txBox="1"/>
          <p:nvPr/>
        </p:nvSpPr>
        <p:spPr>
          <a:xfrm>
            <a:off x="4877410" y="1713734"/>
            <a:ext cx="1632178" cy="646331"/>
          </a:xfrm>
          <a:prstGeom prst="rect">
            <a:avLst/>
          </a:prstGeom>
          <a:noFill/>
        </p:spPr>
        <p:txBody>
          <a:bodyPr wrap="none" rtlCol="0">
            <a:spAutoFit/>
          </a:bodyPr>
          <a:lstStyle/>
          <a:p>
            <a:r>
              <a:rPr lang="en-US" b="1" dirty="0" smtClean="0">
                <a:sym typeface="Wingdings"/>
              </a:rPr>
              <a:t> </a:t>
            </a:r>
            <a:r>
              <a:rPr lang="en-US" b="1" dirty="0" smtClean="0"/>
              <a:t>Go Ahead—</a:t>
            </a:r>
          </a:p>
          <a:p>
            <a:r>
              <a:rPr lang="en-US" b="1" dirty="0" smtClean="0"/>
              <a:t>      Click Here!</a:t>
            </a:r>
            <a:endParaRPr lang="en-US" b="1" dirty="0"/>
          </a:p>
        </p:txBody>
      </p:sp>
    </p:spTree>
    <p:extLst>
      <p:ext uri="{BB962C8B-B14F-4D97-AF65-F5344CB8AC3E}">
        <p14:creationId xmlns:p14="http://schemas.microsoft.com/office/powerpoint/2010/main" val="19300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Hydrogen Powered Vehicles</a:t>
            </a:r>
            <a:endParaRPr lang="en-US"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Powered by:</a:t>
            </a:r>
          </a:p>
          <a:p>
            <a:pPr lvl="1">
              <a:spcAft>
                <a:spcPts val="500"/>
              </a:spcAft>
              <a:buFont typeface="Wingdings" charset="2"/>
              <a:buChar char="ü"/>
            </a:pPr>
            <a:r>
              <a:rPr lang="en-US" dirty="0" smtClean="0"/>
              <a:t>Fuel cell</a:t>
            </a:r>
          </a:p>
          <a:p>
            <a:pPr lvl="1">
              <a:spcAft>
                <a:spcPts val="500"/>
              </a:spcAft>
              <a:buFont typeface="Wingdings" charset="2"/>
              <a:buChar char="ü"/>
            </a:pPr>
            <a:r>
              <a:rPr lang="en-US" dirty="0" smtClean="0"/>
              <a:t>Combustion  2H</a:t>
            </a:r>
            <a:r>
              <a:rPr lang="en-US" baseline="-25000" dirty="0" smtClean="0"/>
              <a:t>2</a:t>
            </a:r>
            <a:r>
              <a:rPr lang="en-US" dirty="0" smtClean="0"/>
              <a:t> + O</a:t>
            </a:r>
            <a:r>
              <a:rPr lang="en-US" baseline="-25000" dirty="0" smtClean="0"/>
              <a:t>2</a:t>
            </a:r>
            <a:r>
              <a:rPr lang="en-US" dirty="0" smtClean="0"/>
              <a:t> </a:t>
            </a:r>
            <a:r>
              <a:rPr lang="en-US" dirty="0" smtClean="0">
                <a:sym typeface="Wingdings"/>
              </a:rPr>
              <a:t>  2H</a:t>
            </a:r>
            <a:r>
              <a:rPr lang="en-US" baseline="-25000" dirty="0" smtClean="0">
                <a:sym typeface="Wingdings"/>
              </a:rPr>
              <a:t>2</a:t>
            </a:r>
            <a:r>
              <a:rPr lang="en-US" dirty="0" smtClean="0">
                <a:sym typeface="Wingdings"/>
              </a:rPr>
              <a:t>O</a:t>
            </a:r>
            <a:endParaRPr lang="en-US" dirty="0" smtClean="0"/>
          </a:p>
          <a:p>
            <a:pPr>
              <a:spcAft>
                <a:spcPts val="500"/>
              </a:spcAft>
            </a:pPr>
            <a:r>
              <a:rPr lang="en-US" b="1" dirty="0" smtClean="0"/>
              <a:t>“Zero emissions out the tail pipe”</a:t>
            </a:r>
          </a:p>
          <a:p>
            <a:pPr marL="0" indent="0">
              <a:spcAft>
                <a:spcPts val="500"/>
              </a:spcAft>
              <a:buNone/>
            </a:pPr>
            <a:r>
              <a:rPr lang="en-US" sz="6000" b="1" dirty="0" smtClean="0"/>
              <a:t>BUT</a:t>
            </a:r>
            <a:r>
              <a:rPr lang="is-IS" sz="6000" b="1" dirty="0" smtClean="0"/>
              <a:t>…</a:t>
            </a:r>
            <a:endParaRPr lang="en-US" sz="6000" b="1" dirty="0" smtClean="0"/>
          </a:p>
          <a:p>
            <a:pPr>
              <a:spcAft>
                <a:spcPts val="500"/>
              </a:spcAft>
            </a:pPr>
            <a:r>
              <a:rPr lang="en-US" dirty="0" smtClean="0"/>
              <a:t>95</a:t>
            </a:r>
            <a:r>
              <a:rPr lang="en-US" baseline="30000" dirty="0" smtClean="0"/>
              <a:t>+</a:t>
            </a:r>
            <a:r>
              <a:rPr lang="en-US" dirty="0" smtClean="0"/>
              <a:t>% of H</a:t>
            </a:r>
            <a:r>
              <a:rPr lang="en-US" baseline="-25000" dirty="0" smtClean="0"/>
              <a:t>2</a:t>
            </a:r>
            <a:r>
              <a:rPr lang="en-US" dirty="0" smtClean="0"/>
              <a:t> produced in U.S. comes from natural gas</a:t>
            </a:r>
          </a:p>
          <a:p>
            <a:pPr marL="0" indent="0">
              <a:spcAft>
                <a:spcPts val="500"/>
              </a:spcAft>
              <a:buNone/>
            </a:pPr>
            <a:r>
              <a:rPr lang="en-US" dirty="0"/>
              <a:t> </a:t>
            </a:r>
            <a:r>
              <a:rPr lang="en-US" dirty="0" smtClean="0"/>
              <a:t>                    CH</a:t>
            </a:r>
            <a:r>
              <a:rPr lang="en-US" baseline="-25000" dirty="0" smtClean="0"/>
              <a:t>4</a:t>
            </a:r>
            <a:r>
              <a:rPr lang="en-US" dirty="0" smtClean="0"/>
              <a:t> + 2H</a:t>
            </a:r>
            <a:r>
              <a:rPr lang="en-US" baseline="-25000" dirty="0" smtClean="0"/>
              <a:t>2</a:t>
            </a:r>
            <a:r>
              <a:rPr lang="en-US" dirty="0" smtClean="0"/>
              <a:t>0 </a:t>
            </a:r>
            <a:r>
              <a:rPr lang="en-US" dirty="0" smtClean="0">
                <a:sym typeface="Wingdings"/>
              </a:rPr>
              <a:t> 4H</a:t>
            </a:r>
            <a:r>
              <a:rPr lang="en-US" baseline="-25000" dirty="0" smtClean="0">
                <a:sym typeface="Wingdings"/>
              </a:rPr>
              <a:t>2</a:t>
            </a:r>
            <a:r>
              <a:rPr lang="en-US" dirty="0" smtClean="0">
                <a:sym typeface="Wingdings"/>
              </a:rPr>
              <a:t> + CO</a:t>
            </a:r>
            <a:r>
              <a:rPr lang="en-US" baseline="-25000" dirty="0" smtClean="0">
                <a:sym typeface="Wingdings"/>
              </a:rPr>
              <a:t>2</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55</a:t>
            </a:fld>
            <a:endParaRPr lang="en-US" dirty="0"/>
          </a:p>
        </p:txBody>
      </p:sp>
      <p:sp>
        <p:nvSpPr>
          <p:cNvPr id="10" name="Oval 9"/>
          <p:cNvSpPr/>
          <p:nvPr/>
        </p:nvSpPr>
        <p:spPr>
          <a:xfrm>
            <a:off x="5011910" y="5567330"/>
            <a:ext cx="667512" cy="6675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484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par>
                                <p:cTn id="29" presetID="9" presetClass="entr" presetSubtype="0" fill="hold" nodeType="withEffect">
                                  <p:stCondLst>
                                    <p:cond delay="25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2195"/>
            <a:ext cx="8229600" cy="1068935"/>
          </a:xfrm>
        </p:spPr>
        <p:txBody>
          <a:bodyPr>
            <a:noAutofit/>
          </a:bodyPr>
          <a:lstStyle/>
          <a:p>
            <a:r>
              <a:rPr lang="en-US" dirty="0" smtClean="0"/>
              <a:t>Challenges with Hydrogen</a:t>
            </a:r>
            <a:br>
              <a:rPr lang="en-US" dirty="0" smtClean="0"/>
            </a:br>
            <a:r>
              <a:rPr lang="en-US" dirty="0" smtClean="0"/>
              <a:t>Powered Vehicles</a:t>
            </a:r>
            <a:endParaRPr lang="en-US"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Need environmental friendly source of H</a:t>
            </a:r>
            <a:r>
              <a:rPr lang="en-US" baseline="-25000" dirty="0" smtClean="0"/>
              <a:t>2</a:t>
            </a:r>
            <a:endParaRPr lang="en-US" dirty="0" smtClean="0"/>
          </a:p>
          <a:p>
            <a:pPr>
              <a:spcAft>
                <a:spcPts val="500"/>
              </a:spcAft>
            </a:pPr>
            <a:r>
              <a:rPr lang="en-US" dirty="0" smtClean="0"/>
              <a:t>Distribution channels for H</a:t>
            </a:r>
            <a:r>
              <a:rPr lang="en-US" baseline="-25000" dirty="0" smtClean="0"/>
              <a:t>2</a:t>
            </a:r>
            <a:r>
              <a:rPr lang="en-US" dirty="0" smtClean="0"/>
              <a:t> not in place</a:t>
            </a:r>
          </a:p>
          <a:p>
            <a:pPr>
              <a:spcAft>
                <a:spcPts val="500"/>
              </a:spcAft>
            </a:pPr>
            <a:r>
              <a:rPr lang="en-US" dirty="0">
                <a:sym typeface="Wingdings"/>
              </a:rPr>
              <a:t>Transportation and storage of H</a:t>
            </a:r>
            <a:r>
              <a:rPr lang="en-US" baseline="-25000" dirty="0">
                <a:sym typeface="Wingdings"/>
              </a:rPr>
              <a:t>2</a:t>
            </a:r>
            <a:r>
              <a:rPr lang="en-US" dirty="0">
                <a:sym typeface="Wingdings"/>
              </a:rPr>
              <a:t> is energy demanding </a:t>
            </a:r>
            <a:r>
              <a:rPr lang="en-US" dirty="0" smtClean="0">
                <a:sym typeface="Wingdings"/>
              </a:rPr>
              <a:t>($$)</a:t>
            </a:r>
            <a:endParaRPr lang="en-US" dirty="0" smtClean="0"/>
          </a:p>
          <a:p>
            <a:pPr>
              <a:spcAft>
                <a:spcPts val="500"/>
              </a:spcAft>
            </a:pPr>
            <a:r>
              <a:rPr lang="en-US" dirty="0" smtClean="0"/>
              <a:t>H</a:t>
            </a:r>
            <a:r>
              <a:rPr lang="en-US" baseline="-25000" dirty="0" smtClean="0"/>
              <a:t>2</a:t>
            </a:r>
            <a:r>
              <a:rPr lang="en-US" dirty="0" smtClean="0"/>
              <a:t> powered vehicles more expensive to produce</a:t>
            </a:r>
          </a:p>
          <a:p>
            <a:pPr>
              <a:spcAft>
                <a:spcPts val="500"/>
              </a:spcAft>
            </a:pPr>
            <a:r>
              <a:rPr lang="en-US" dirty="0">
                <a:sym typeface="Wingdings"/>
              </a:rPr>
              <a:t>But</a:t>
            </a:r>
            <a:r>
              <a:rPr lang="is-IS" dirty="0">
                <a:sym typeface="Wingdings"/>
              </a:rPr>
              <a:t>…   </a:t>
            </a:r>
            <a:r>
              <a:rPr lang="en-US" dirty="0">
                <a:sym typeface="Wingdings"/>
              </a:rPr>
              <a:t> 2NH</a:t>
            </a:r>
            <a:r>
              <a:rPr lang="en-US" baseline="-25000" dirty="0">
                <a:sym typeface="Wingdings"/>
              </a:rPr>
              <a:t>3</a:t>
            </a:r>
            <a:r>
              <a:rPr lang="en-US" dirty="0">
                <a:sym typeface="Wingdings"/>
              </a:rPr>
              <a:t>  3H</a:t>
            </a:r>
            <a:r>
              <a:rPr lang="en-US" baseline="-25000" dirty="0">
                <a:sym typeface="Wingdings"/>
              </a:rPr>
              <a:t>2</a:t>
            </a:r>
            <a:r>
              <a:rPr lang="en-US" dirty="0">
                <a:sym typeface="Wingdings"/>
              </a:rPr>
              <a:t> + N</a:t>
            </a:r>
            <a:r>
              <a:rPr lang="en-US" baseline="-25000" dirty="0">
                <a:sym typeface="Wingdings"/>
              </a:rPr>
              <a:t>2</a:t>
            </a:r>
            <a:r>
              <a:rPr lang="en-US" dirty="0">
                <a:sym typeface="Wingdings"/>
              </a:rPr>
              <a:t> (?)</a:t>
            </a:r>
          </a:p>
          <a:p>
            <a:pPr>
              <a:spcAft>
                <a:spcPts val="500"/>
              </a:spcAft>
            </a:pPr>
            <a:r>
              <a:rPr lang="en-US" dirty="0">
                <a:sym typeface="Wingdings"/>
              </a:rPr>
              <a:t>Ammonia can be used as a fuel in internal combustion </a:t>
            </a:r>
            <a:r>
              <a:rPr lang="en-US" dirty="0" smtClean="0">
                <a:sym typeface="Wingdings"/>
              </a:rPr>
              <a:t>engines</a:t>
            </a:r>
            <a:endParaRPr lang="en-US" dirty="0">
              <a:sym typeface="Wingdings"/>
            </a:endParaRP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56</a:t>
            </a:fld>
            <a:endParaRPr lang="en-US" dirty="0"/>
          </a:p>
        </p:txBody>
      </p:sp>
    </p:spTree>
    <p:extLst>
      <p:ext uri="{BB962C8B-B14F-4D97-AF65-F5344CB8AC3E}">
        <p14:creationId xmlns:p14="http://schemas.microsoft.com/office/powerpoint/2010/main" val="13557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2195"/>
            <a:ext cx="8229600" cy="1068935"/>
          </a:xfrm>
        </p:spPr>
        <p:txBody>
          <a:bodyPr>
            <a:noAutofit/>
          </a:bodyPr>
          <a:lstStyle/>
          <a:p>
            <a:r>
              <a:rPr lang="en-US" dirty="0" smtClean="0"/>
              <a:t>Challenges with Hydrogen</a:t>
            </a:r>
            <a:br>
              <a:rPr lang="en-US" dirty="0" smtClean="0"/>
            </a:br>
            <a:r>
              <a:rPr lang="en-US" dirty="0" smtClean="0"/>
              <a:t>Powered Vehicles </a:t>
            </a:r>
            <a:r>
              <a:rPr lang="en-US" sz="2000" dirty="0" smtClean="0"/>
              <a:t>(cont.)</a:t>
            </a:r>
            <a:endParaRPr lang="en-US" sz="2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sym typeface="Wingdings"/>
              </a:rPr>
              <a:t>And</a:t>
            </a:r>
            <a:r>
              <a:rPr lang="is-IS" dirty="0" smtClean="0">
                <a:sym typeface="Wingdings"/>
              </a:rPr>
              <a:t>…    CH</a:t>
            </a:r>
            <a:r>
              <a:rPr lang="is-IS" baseline="-25000" dirty="0" smtClean="0">
                <a:sym typeface="Wingdings"/>
              </a:rPr>
              <a:t>4</a:t>
            </a:r>
            <a:r>
              <a:rPr lang="is-IS" dirty="0" smtClean="0">
                <a:sym typeface="Wingdings"/>
              </a:rPr>
              <a:t>  2H</a:t>
            </a:r>
            <a:r>
              <a:rPr lang="is-IS" baseline="-25000" dirty="0" smtClean="0">
                <a:sym typeface="Wingdings"/>
              </a:rPr>
              <a:t>2</a:t>
            </a:r>
            <a:r>
              <a:rPr lang="is-IS" dirty="0" smtClean="0">
                <a:sym typeface="Wingdings"/>
              </a:rPr>
              <a:t>  +  C  (?) (in molten tin)*</a:t>
            </a:r>
            <a:endParaRPr lang="en-US" dirty="0" smtClean="0"/>
          </a:p>
          <a:p>
            <a:pPr>
              <a:spcAft>
                <a:spcPts val="500"/>
              </a:spcAft>
            </a:pPr>
            <a:r>
              <a:rPr lang="en-US" dirty="0" smtClean="0"/>
              <a:t>Fuel cells not as robust as internal combustion engines</a:t>
            </a:r>
          </a:p>
          <a:p>
            <a:pPr>
              <a:spcAft>
                <a:spcPts val="500"/>
              </a:spcAft>
            </a:pPr>
            <a:r>
              <a:rPr lang="en-US" dirty="0" smtClean="0"/>
              <a:t>Education of public needed concerning: safety, benefits, dependability, advantages and disadvantages</a:t>
            </a:r>
          </a:p>
          <a:p>
            <a:pPr>
              <a:spcAft>
                <a:spcPts val="500"/>
              </a:spcAft>
            </a:pPr>
            <a:endParaRPr lang="en-US" dirty="0" smtClean="0"/>
          </a:p>
          <a:p>
            <a:pPr>
              <a:spcAft>
                <a:spcPts val="500"/>
              </a:spcAft>
            </a:pPr>
            <a:endParaRPr lang="en-US" dirty="0"/>
          </a:p>
          <a:p>
            <a:pPr>
              <a:spcAft>
                <a:spcPts val="500"/>
              </a:spcAft>
            </a:pPr>
            <a:endParaRPr lang="en-US" dirty="0" smtClean="0"/>
          </a:p>
          <a:p>
            <a:pPr>
              <a:spcAft>
                <a:spcPts val="500"/>
              </a:spcAft>
            </a:pPr>
            <a:endParaRPr lang="en-US" dirty="0"/>
          </a:p>
          <a:p>
            <a:pPr marL="0" indent="0">
              <a:spcAft>
                <a:spcPts val="500"/>
              </a:spcAft>
              <a:buNone/>
            </a:pPr>
            <a:r>
              <a:rPr lang="en-US" sz="2000" i="1" dirty="0" smtClean="0"/>
              <a:t>*The Economist</a:t>
            </a:r>
            <a:r>
              <a:rPr lang="en-US" sz="2000" dirty="0" smtClean="0"/>
              <a:t>, Dec 15, 2015, p. 77</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57</a:t>
            </a:fld>
            <a:endParaRPr lang="en-US" dirty="0"/>
          </a:p>
        </p:txBody>
      </p:sp>
    </p:spTree>
    <p:extLst>
      <p:ext uri="{BB962C8B-B14F-4D97-AF65-F5344CB8AC3E}">
        <p14:creationId xmlns:p14="http://schemas.microsoft.com/office/powerpoint/2010/main" val="2166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58</a:t>
            </a:fld>
            <a:endParaRPr lang="en-US" dirty="0"/>
          </a:p>
        </p:txBody>
      </p:sp>
      <p:pic>
        <p:nvPicPr>
          <p:cNvPr id="7" name="Picture 6"/>
          <p:cNvPicPr>
            <a:picLocks noChangeAspect="1"/>
          </p:cNvPicPr>
          <p:nvPr/>
        </p:nvPicPr>
        <p:blipFill>
          <a:blip r:embed="rId4"/>
          <a:stretch>
            <a:fillRect/>
          </a:stretch>
        </p:blipFill>
        <p:spPr>
          <a:xfrm>
            <a:off x="5296408" y="3666694"/>
            <a:ext cx="3123184" cy="2577973"/>
          </a:xfrm>
          <a:prstGeom prst="rect">
            <a:avLst/>
          </a:prstGeom>
        </p:spPr>
      </p:pic>
      <p:pic>
        <p:nvPicPr>
          <p:cNvPr id="8" name="Picture 7"/>
          <p:cNvPicPr>
            <a:picLocks noChangeAspect="1"/>
          </p:cNvPicPr>
          <p:nvPr/>
        </p:nvPicPr>
        <p:blipFill>
          <a:blip r:embed="rId5"/>
          <a:stretch>
            <a:fillRect/>
          </a:stretch>
        </p:blipFill>
        <p:spPr>
          <a:xfrm>
            <a:off x="5510720" y="522768"/>
            <a:ext cx="2879344" cy="2780284"/>
          </a:xfrm>
          <a:prstGeom prst="rect">
            <a:avLst/>
          </a:prstGeom>
        </p:spPr>
      </p:pic>
      <p:pic>
        <p:nvPicPr>
          <p:cNvPr id="9" name="Picture 8"/>
          <p:cNvPicPr>
            <a:picLocks noChangeAspect="1"/>
          </p:cNvPicPr>
          <p:nvPr/>
        </p:nvPicPr>
        <p:blipFill>
          <a:blip r:embed="rId6"/>
          <a:stretch>
            <a:fillRect/>
          </a:stretch>
        </p:blipFill>
        <p:spPr>
          <a:xfrm>
            <a:off x="456660" y="479568"/>
            <a:ext cx="4292600" cy="2819400"/>
          </a:xfrm>
          <a:prstGeom prst="rect">
            <a:avLst/>
          </a:prstGeom>
        </p:spPr>
      </p:pic>
      <p:pic>
        <p:nvPicPr>
          <p:cNvPr id="10" name="Picture 9"/>
          <p:cNvPicPr>
            <a:picLocks noChangeAspect="1"/>
          </p:cNvPicPr>
          <p:nvPr/>
        </p:nvPicPr>
        <p:blipFill>
          <a:blip r:embed="rId7"/>
          <a:stretch>
            <a:fillRect/>
          </a:stretch>
        </p:blipFill>
        <p:spPr>
          <a:xfrm>
            <a:off x="230250" y="3516693"/>
            <a:ext cx="4644390" cy="3022219"/>
          </a:xfrm>
          <a:prstGeom prst="rect">
            <a:avLst/>
          </a:prstGeom>
        </p:spPr>
      </p:pic>
    </p:spTree>
    <p:extLst>
      <p:ext uri="{BB962C8B-B14F-4D97-AF65-F5344CB8AC3E}">
        <p14:creationId xmlns:p14="http://schemas.microsoft.com/office/powerpoint/2010/main" val="19957542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59</a:t>
            </a:fld>
            <a:endParaRPr lang="en-US" dirty="0"/>
          </a:p>
        </p:txBody>
      </p:sp>
      <p:pic>
        <p:nvPicPr>
          <p:cNvPr id="7" name="Picture 6"/>
          <p:cNvPicPr>
            <a:picLocks noChangeAspect="1"/>
          </p:cNvPicPr>
          <p:nvPr/>
        </p:nvPicPr>
        <p:blipFill>
          <a:blip r:embed="rId4"/>
          <a:stretch>
            <a:fillRect/>
          </a:stretch>
        </p:blipFill>
        <p:spPr>
          <a:xfrm>
            <a:off x="0" y="1003300"/>
            <a:ext cx="9017000" cy="6083300"/>
          </a:xfrm>
          <a:prstGeom prst="rect">
            <a:avLst/>
          </a:prstGeom>
        </p:spPr>
      </p:pic>
      <p:sp>
        <p:nvSpPr>
          <p:cNvPr id="8" name="TextBox 7"/>
          <p:cNvSpPr txBox="1"/>
          <p:nvPr/>
        </p:nvSpPr>
        <p:spPr>
          <a:xfrm>
            <a:off x="2696676" y="-16238"/>
            <a:ext cx="3664920" cy="1077218"/>
          </a:xfrm>
          <a:prstGeom prst="rect">
            <a:avLst/>
          </a:prstGeom>
          <a:noFill/>
        </p:spPr>
        <p:txBody>
          <a:bodyPr wrap="square" rtlCol="0">
            <a:spAutoFit/>
          </a:bodyPr>
          <a:lstStyle/>
          <a:p>
            <a:pPr algn="ctr"/>
            <a:r>
              <a:rPr lang="en-US" sz="4000" b="1" dirty="0" smtClean="0">
                <a:solidFill>
                  <a:srgbClr val="FFFF00"/>
                </a:solidFill>
              </a:rPr>
              <a:t>Nitrocellulose </a:t>
            </a:r>
          </a:p>
          <a:p>
            <a:pPr algn="ctr"/>
            <a:r>
              <a:rPr lang="en-US" sz="2400" b="1" dirty="0" smtClean="0">
                <a:solidFill>
                  <a:srgbClr val="FFFF00"/>
                </a:solidFill>
              </a:rPr>
              <a:t>Henri Braconnot 1832</a:t>
            </a:r>
            <a:endParaRPr lang="en-US" sz="2400" b="1" dirty="0">
              <a:solidFill>
                <a:srgbClr val="FFFF00"/>
              </a:solidFill>
            </a:endParaRPr>
          </a:p>
        </p:txBody>
      </p:sp>
    </p:spTree>
    <p:extLst>
      <p:ext uri="{BB962C8B-B14F-4D97-AF65-F5344CB8AC3E}">
        <p14:creationId xmlns:p14="http://schemas.microsoft.com/office/powerpoint/2010/main" val="560779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10010"/>
            <a:ext cx="8229600" cy="1056288"/>
          </a:xfrm>
        </p:spPr>
        <p:txBody>
          <a:bodyPr>
            <a:noAutofit/>
          </a:bodyPr>
          <a:lstStyle/>
          <a:p>
            <a:r>
              <a:rPr lang="en-US" sz="4000" dirty="0" smtClean="0"/>
              <a:t>Everything </a:t>
            </a:r>
            <a:br>
              <a:rPr lang="en-US" sz="4000" dirty="0" smtClean="0"/>
            </a:br>
            <a:r>
              <a:rPr lang="en-US" sz="4000" dirty="0" smtClean="0"/>
              <a:t>in the Physical Universe…</a:t>
            </a:r>
            <a:endParaRPr lang="en-US" sz="4000" dirty="0"/>
          </a:p>
        </p:txBody>
      </p:sp>
      <p:sp>
        <p:nvSpPr>
          <p:cNvPr id="3" name="Content Placeholder 2"/>
          <p:cNvSpPr>
            <a:spLocks noGrp="1"/>
          </p:cNvSpPr>
          <p:nvPr>
            <p:ph idx="1"/>
          </p:nvPr>
        </p:nvSpPr>
        <p:spPr>
          <a:xfrm>
            <a:off x="358371" y="1626155"/>
            <a:ext cx="8551479" cy="5039265"/>
          </a:xfrm>
        </p:spPr>
        <p:txBody>
          <a:bodyPr>
            <a:normAutofit lnSpcReduction="10000"/>
          </a:bodyPr>
          <a:lstStyle/>
          <a:p>
            <a:pPr marL="0" indent="0">
              <a:spcAft>
                <a:spcPts val="500"/>
              </a:spcAft>
              <a:buNone/>
            </a:pPr>
            <a:r>
              <a:rPr lang="en-US" dirty="0" smtClean="0"/>
              <a:t>… consists of</a:t>
            </a:r>
          </a:p>
          <a:p>
            <a:pPr lvl="1">
              <a:spcBef>
                <a:spcPts val="0"/>
              </a:spcBef>
            </a:pPr>
            <a:r>
              <a:rPr lang="en-US" sz="2600" dirty="0" smtClean="0"/>
              <a:t>Energy</a:t>
            </a:r>
          </a:p>
          <a:p>
            <a:pPr marL="457200" lvl="1" indent="0">
              <a:spcBef>
                <a:spcPts val="0"/>
              </a:spcBef>
              <a:buNone/>
            </a:pPr>
            <a:r>
              <a:rPr lang="en-US" sz="2600" dirty="0" smtClean="0"/>
              <a:t>        or</a:t>
            </a:r>
          </a:p>
          <a:p>
            <a:pPr lvl="1">
              <a:spcBef>
                <a:spcPts val="0"/>
              </a:spcBef>
            </a:pPr>
            <a:r>
              <a:rPr lang="en-US" sz="2600" dirty="0"/>
              <a:t>Matter (chemicals); there are 118 known </a:t>
            </a:r>
            <a:r>
              <a:rPr lang="en-US" sz="2600" dirty="0" smtClean="0"/>
              <a:t>elements</a:t>
            </a:r>
          </a:p>
          <a:p>
            <a:pPr>
              <a:spcAft>
                <a:spcPts val="500"/>
              </a:spcAft>
            </a:pPr>
            <a:r>
              <a:rPr lang="en-US" dirty="0" smtClean="0"/>
              <a:t>The relationship between matter and energy is:</a:t>
            </a:r>
          </a:p>
          <a:p>
            <a:pPr>
              <a:spcAft>
                <a:spcPts val="500"/>
              </a:spcAft>
            </a:pPr>
            <a:endParaRPr lang="en-US" dirty="0"/>
          </a:p>
          <a:p>
            <a:pPr>
              <a:spcAft>
                <a:spcPts val="500"/>
              </a:spcAft>
            </a:pPr>
            <a:endParaRPr lang="en-US" dirty="0" smtClean="0"/>
          </a:p>
          <a:p>
            <a:pPr>
              <a:spcAft>
                <a:spcPts val="500"/>
              </a:spcAft>
            </a:pPr>
            <a:endParaRPr lang="en-US" dirty="0"/>
          </a:p>
          <a:p>
            <a:pPr>
              <a:spcBef>
                <a:spcPts val="0"/>
              </a:spcBef>
              <a:spcAft>
                <a:spcPts val="500"/>
              </a:spcAft>
            </a:pPr>
            <a:r>
              <a:rPr lang="en-US" dirty="0" smtClean="0"/>
              <a:t>The languages of science are mathematics and English</a:t>
            </a:r>
          </a:p>
          <a:p>
            <a:pPr marL="0" indent="0">
              <a:spcBef>
                <a:spcPts val="1600"/>
              </a:spcBef>
              <a:spcAft>
                <a:spcPts val="500"/>
              </a:spcAft>
              <a:buNone/>
            </a:pPr>
            <a:r>
              <a:rPr lang="en-US" sz="2000" dirty="0" smtClean="0"/>
              <a:t>P.S. Theoretically two high energy photons colliding can produce an electron and a positron</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9" name="Picture 8"/>
          <p:cNvPicPr>
            <a:picLocks noChangeAspect="1"/>
          </p:cNvPicPr>
          <p:nvPr/>
        </p:nvPicPr>
        <p:blipFill>
          <a:blip r:embed="rId4"/>
          <a:stretch>
            <a:fillRect/>
          </a:stretch>
        </p:blipFill>
        <p:spPr>
          <a:xfrm>
            <a:off x="2128720" y="3766165"/>
            <a:ext cx="3824605" cy="1616710"/>
          </a:xfrm>
          <a:prstGeom prst="rect">
            <a:avLst/>
          </a:prstGeom>
        </p:spPr>
      </p:pic>
      <p:sp>
        <p:nvSpPr>
          <p:cNvPr id="4" name="Slide Number Placeholder 3"/>
          <p:cNvSpPr>
            <a:spLocks noGrp="1"/>
          </p:cNvSpPr>
          <p:nvPr>
            <p:ph type="sldNum" sz="quarter" idx="12"/>
          </p:nvPr>
        </p:nvSpPr>
        <p:spPr/>
        <p:txBody>
          <a:bodyPr/>
          <a:lstStyle/>
          <a:p>
            <a:fld id="{B82CCC60-E8CD-4174-8B1A-7DF615B22EEF}" type="slidenum">
              <a:rPr lang="en-US" smtClean="0"/>
              <a:pPr/>
              <a:t>6</a:t>
            </a:fld>
            <a:endParaRPr lang="en-US" dirty="0"/>
          </a:p>
        </p:txBody>
      </p:sp>
      <p:pic>
        <p:nvPicPr>
          <p:cNvPr id="11" name="Picture 10"/>
          <p:cNvPicPr>
            <a:picLocks noChangeAspect="1"/>
          </p:cNvPicPr>
          <p:nvPr/>
        </p:nvPicPr>
        <p:blipFill>
          <a:blip r:embed="rId5"/>
          <a:stretch>
            <a:fillRect/>
          </a:stretch>
        </p:blipFill>
        <p:spPr>
          <a:xfrm>
            <a:off x="6404460" y="4152398"/>
            <a:ext cx="241300" cy="1143000"/>
          </a:xfrm>
          <a:prstGeom prst="rect">
            <a:avLst/>
          </a:prstGeom>
        </p:spPr>
      </p:pic>
      <p:sp>
        <p:nvSpPr>
          <p:cNvPr id="12" name="TextBox 11"/>
          <p:cNvSpPr txBox="1"/>
          <p:nvPr/>
        </p:nvSpPr>
        <p:spPr>
          <a:xfrm>
            <a:off x="228600" y="538843"/>
            <a:ext cx="184731" cy="369332"/>
          </a:xfrm>
          <a:prstGeom prst="rect">
            <a:avLst/>
          </a:prstGeom>
          <a:noFill/>
        </p:spPr>
        <p:txBody>
          <a:bodyPr wrap="none" rtlCol="0">
            <a:spAutoFit/>
          </a:bodyPr>
          <a:lstStyle/>
          <a:p>
            <a:endParaRPr lang="en-US" dirty="0"/>
          </a:p>
        </p:txBody>
      </p:sp>
      <p:pic>
        <p:nvPicPr>
          <p:cNvPr id="8" name="Picture 7">
            <a:hlinkClick r:id="rId6"/>
          </p:cNvPr>
          <p:cNvPicPr>
            <a:picLocks noChangeAspect="1"/>
          </p:cNvPicPr>
          <p:nvPr/>
        </p:nvPicPr>
        <p:blipFill>
          <a:blip r:embed="rId7"/>
          <a:stretch>
            <a:fillRect/>
          </a:stretch>
        </p:blipFill>
        <p:spPr>
          <a:xfrm>
            <a:off x="1580960" y="6239916"/>
            <a:ext cx="374269" cy="371602"/>
          </a:xfrm>
          <a:prstGeom prst="rect">
            <a:avLst/>
          </a:prstGeom>
        </p:spPr>
      </p:pic>
      <p:pic>
        <p:nvPicPr>
          <p:cNvPr id="10" name="Picture 9"/>
          <p:cNvPicPr>
            <a:picLocks noChangeAspect="1"/>
          </p:cNvPicPr>
          <p:nvPr/>
        </p:nvPicPr>
        <p:blipFill>
          <a:blip r:embed="rId8"/>
          <a:stretch>
            <a:fillRect/>
          </a:stretch>
        </p:blipFill>
        <p:spPr>
          <a:xfrm>
            <a:off x="1715810" y="3789005"/>
            <a:ext cx="4292600" cy="1308100"/>
          </a:xfrm>
          <a:prstGeom prst="rect">
            <a:avLst/>
          </a:prstGeom>
        </p:spPr>
      </p:pic>
    </p:spTree>
    <p:extLst>
      <p:ext uri="{BB962C8B-B14F-4D97-AF65-F5344CB8AC3E}">
        <p14:creationId xmlns:p14="http://schemas.microsoft.com/office/powerpoint/2010/main" val="59433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par>
                          <p:cTn id="11" fill="hold">
                            <p:stCondLst>
                              <p:cond delay="500"/>
                            </p:stCondLst>
                            <p:childTnLst>
                              <p:par>
                                <p:cTn id="12" presetID="9" presetClass="entr" presetSubtype="0"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par>
                                <p:cTn id="15" presetID="9" presetClass="entr" presetSubtype="0" fill="hold" nodeType="withEffect">
                                  <p:stCondLst>
                                    <p:cond delay="150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500"/>
                                        <p:tgtEl>
                                          <p:spTgt spid="3">
                                            <p:txEl>
                                              <p:pRg st="9" end="9"/>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dissolv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83215"/>
            <a:ext cx="8229600" cy="1374345"/>
          </a:xfrm>
        </p:spPr>
        <p:txBody>
          <a:bodyPr>
            <a:noAutofit/>
          </a:bodyPr>
          <a:lstStyle/>
          <a:p>
            <a:r>
              <a:rPr lang="en-US" sz="4000" dirty="0" smtClean="0"/>
              <a:t>Types of Plastics </a:t>
            </a:r>
            <a:br>
              <a:rPr lang="en-US" sz="4000" dirty="0" smtClean="0"/>
            </a:br>
            <a:r>
              <a:rPr lang="en-US" sz="4000" dirty="0" smtClean="0"/>
              <a:t>(Polymers)</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Bakelite (1907): electrical and mechanical parts</a:t>
            </a:r>
          </a:p>
          <a:p>
            <a:pPr>
              <a:spcAft>
                <a:spcPts val="500"/>
              </a:spcAft>
            </a:pPr>
            <a:r>
              <a:rPr lang="en-US" dirty="0" smtClean="0"/>
              <a:t>Polyvinyl Chloride (1930s): plumbing, gutters, house siding</a:t>
            </a:r>
          </a:p>
          <a:p>
            <a:pPr>
              <a:spcAft>
                <a:spcPts val="500"/>
              </a:spcAft>
            </a:pPr>
            <a:r>
              <a:rPr lang="en-US" dirty="0" smtClean="0"/>
              <a:t>Polystyrene (1930s [1839]): toys, dinnerware, plates and cups (Styrofoam)</a:t>
            </a:r>
          </a:p>
          <a:p>
            <a:pPr>
              <a:spcAft>
                <a:spcPts val="500"/>
              </a:spcAft>
            </a:pPr>
            <a:r>
              <a:rPr lang="en-US" dirty="0" smtClean="0"/>
              <a:t>Nylon (1930s): clothing, rope, cookware, machine parts</a:t>
            </a:r>
          </a:p>
          <a:p>
            <a:pPr>
              <a:spcAft>
                <a:spcPts val="500"/>
              </a:spcAft>
            </a:pPr>
            <a:r>
              <a:rPr lang="en-US" dirty="0" smtClean="0"/>
              <a:t>Polyesters: clothing, pillows, upholstery, rope</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60</a:t>
            </a:fld>
            <a:endParaRPr lang="en-US" dirty="0"/>
          </a:p>
        </p:txBody>
      </p:sp>
      <p:pic>
        <p:nvPicPr>
          <p:cNvPr id="4" name="Picture 3"/>
          <p:cNvPicPr>
            <a:picLocks noChangeAspect="1"/>
          </p:cNvPicPr>
          <p:nvPr/>
        </p:nvPicPr>
        <p:blipFill>
          <a:blip r:embed="rId4"/>
          <a:stretch>
            <a:fillRect/>
          </a:stretch>
        </p:blipFill>
        <p:spPr>
          <a:xfrm>
            <a:off x="7604761" y="1522090"/>
            <a:ext cx="1034415" cy="756285"/>
          </a:xfrm>
          <a:prstGeom prst="rect">
            <a:avLst/>
          </a:prstGeom>
        </p:spPr>
      </p:pic>
    </p:spTree>
    <p:extLst>
      <p:ext uri="{BB962C8B-B14F-4D97-AF65-F5344CB8AC3E}">
        <p14:creationId xmlns:p14="http://schemas.microsoft.com/office/powerpoint/2010/main" val="197964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83215"/>
            <a:ext cx="8229600" cy="1374345"/>
          </a:xfrm>
        </p:spPr>
        <p:txBody>
          <a:bodyPr>
            <a:noAutofit/>
          </a:bodyPr>
          <a:lstStyle/>
          <a:p>
            <a:r>
              <a:rPr lang="en-US" sz="4000" dirty="0" smtClean="0"/>
              <a:t>Society of the Plastics</a:t>
            </a:r>
            <a:br>
              <a:rPr lang="en-US" sz="4000" dirty="0" smtClean="0"/>
            </a:br>
            <a:r>
              <a:rPr lang="en-US" sz="4000" dirty="0" smtClean="0"/>
              <a:t>Industry </a:t>
            </a:r>
            <a:endParaRPr lang="en-US" sz="4000" dirty="0"/>
          </a:p>
        </p:txBody>
      </p:sp>
      <p:pic>
        <p:nvPicPr>
          <p:cNvPr id="4" name="Content Placeholder 3"/>
          <p:cNvPicPr>
            <a:picLocks noGrp="1" noChangeAspect="1"/>
          </p:cNvPicPr>
          <p:nvPr>
            <p:ph idx="1"/>
          </p:nvPr>
        </p:nvPicPr>
        <p:blipFill>
          <a:blip r:embed="rId3"/>
          <a:stretch>
            <a:fillRect/>
          </a:stretch>
        </p:blipFill>
        <p:spPr>
          <a:xfrm>
            <a:off x="10810132" y="1109921"/>
            <a:ext cx="958850" cy="1212850"/>
          </a:xfrm>
          <a:prstGeom prst="rect">
            <a:avLst/>
          </a:prstGeom>
        </p:spPr>
      </p:pic>
      <p:pic>
        <p:nvPicPr>
          <p:cNvPr id="6" name="Picture 5"/>
          <p:cNvPicPr>
            <a:picLocks noChangeAspect="1"/>
          </p:cNvPicPr>
          <p:nvPr/>
        </p:nvPicPr>
        <p:blipFill>
          <a:blip r:embed="rId4"/>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61</a:t>
            </a:fld>
            <a:endParaRPr lang="en-US" dirty="0"/>
          </a:p>
        </p:txBody>
      </p:sp>
      <p:pic>
        <p:nvPicPr>
          <p:cNvPr id="10" name="Picture 9"/>
          <p:cNvPicPr>
            <a:picLocks noChangeAspect="1"/>
          </p:cNvPicPr>
          <p:nvPr/>
        </p:nvPicPr>
        <p:blipFill>
          <a:blip r:embed="rId5"/>
          <a:stretch>
            <a:fillRect/>
          </a:stretch>
        </p:blipFill>
        <p:spPr>
          <a:xfrm>
            <a:off x="1086210" y="1617542"/>
            <a:ext cx="6845300" cy="5092700"/>
          </a:xfrm>
          <a:prstGeom prst="rect">
            <a:avLst/>
          </a:prstGeom>
        </p:spPr>
      </p:pic>
      <p:pic>
        <p:nvPicPr>
          <p:cNvPr id="8" name="Picture 7">
            <a:hlinkClick r:id="rId6"/>
          </p:cNvPr>
          <p:cNvPicPr>
            <a:picLocks noChangeAspect="1"/>
          </p:cNvPicPr>
          <p:nvPr/>
        </p:nvPicPr>
        <p:blipFill>
          <a:blip r:embed="rId7"/>
          <a:stretch>
            <a:fillRect/>
          </a:stretch>
        </p:blipFill>
        <p:spPr>
          <a:xfrm>
            <a:off x="2281425" y="739344"/>
            <a:ext cx="374269" cy="371602"/>
          </a:xfrm>
          <a:prstGeom prst="rect">
            <a:avLst/>
          </a:prstGeom>
        </p:spPr>
      </p:pic>
      <p:pic>
        <p:nvPicPr>
          <p:cNvPr id="7" name="Picture 6">
            <a:hlinkClick r:id="rId8"/>
          </p:cNvPr>
          <p:cNvPicPr>
            <a:picLocks noChangeAspect="1"/>
          </p:cNvPicPr>
          <p:nvPr/>
        </p:nvPicPr>
        <p:blipFill>
          <a:blip r:embed="rId7"/>
          <a:stretch>
            <a:fillRect/>
          </a:stretch>
        </p:blipFill>
        <p:spPr>
          <a:xfrm>
            <a:off x="2739540" y="738319"/>
            <a:ext cx="374269" cy="371602"/>
          </a:xfrm>
          <a:prstGeom prst="rect">
            <a:avLst/>
          </a:prstGeom>
        </p:spPr>
      </p:pic>
      <p:pic>
        <p:nvPicPr>
          <p:cNvPr id="3" name="Picture 2"/>
          <p:cNvPicPr>
            <a:picLocks noChangeAspect="1"/>
          </p:cNvPicPr>
          <p:nvPr/>
        </p:nvPicPr>
        <p:blipFill>
          <a:blip r:embed="rId9"/>
          <a:stretch>
            <a:fillRect/>
          </a:stretch>
        </p:blipFill>
        <p:spPr>
          <a:xfrm>
            <a:off x="10524382" y="-999445"/>
            <a:ext cx="1244600" cy="1257300"/>
          </a:xfrm>
          <a:prstGeom prst="rect">
            <a:avLst/>
          </a:prstGeom>
        </p:spPr>
      </p:pic>
      <p:pic>
        <p:nvPicPr>
          <p:cNvPr id="5" name="Picture 4"/>
          <p:cNvPicPr>
            <a:picLocks noChangeAspect="1"/>
          </p:cNvPicPr>
          <p:nvPr/>
        </p:nvPicPr>
        <p:blipFill>
          <a:blip r:embed="rId10"/>
          <a:stretch>
            <a:fillRect/>
          </a:stretch>
        </p:blipFill>
        <p:spPr>
          <a:xfrm>
            <a:off x="4987573" y="214277"/>
            <a:ext cx="1092200" cy="1016000"/>
          </a:xfrm>
          <a:prstGeom prst="rect">
            <a:avLst/>
          </a:prstGeom>
        </p:spPr>
      </p:pic>
    </p:spTree>
    <p:extLst>
      <p:ext uri="{BB962C8B-B14F-4D97-AF65-F5344CB8AC3E}">
        <p14:creationId xmlns:p14="http://schemas.microsoft.com/office/powerpoint/2010/main" val="8458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62</a:t>
            </a:fld>
            <a:endParaRPr lang="en-US" dirty="0"/>
          </a:p>
        </p:txBody>
      </p:sp>
      <p:pic>
        <p:nvPicPr>
          <p:cNvPr id="7" name="Picture 6"/>
          <p:cNvPicPr>
            <a:picLocks noChangeAspect="1"/>
          </p:cNvPicPr>
          <p:nvPr/>
        </p:nvPicPr>
        <p:blipFill>
          <a:blip r:embed="rId4"/>
          <a:stretch>
            <a:fillRect/>
          </a:stretch>
        </p:blipFill>
        <p:spPr>
          <a:xfrm>
            <a:off x="1276350" y="158750"/>
            <a:ext cx="6591300" cy="6540500"/>
          </a:xfrm>
          <a:prstGeom prst="rect">
            <a:avLst/>
          </a:prstGeom>
        </p:spPr>
      </p:pic>
      <p:sp>
        <p:nvSpPr>
          <p:cNvPr id="8" name="TextBox 7"/>
          <p:cNvSpPr txBox="1"/>
          <p:nvPr/>
        </p:nvSpPr>
        <p:spPr>
          <a:xfrm>
            <a:off x="1568700" y="5414165"/>
            <a:ext cx="1660263" cy="369332"/>
          </a:xfrm>
          <a:prstGeom prst="rect">
            <a:avLst/>
          </a:prstGeom>
          <a:noFill/>
        </p:spPr>
        <p:txBody>
          <a:bodyPr wrap="none" rtlCol="0">
            <a:spAutoFit/>
          </a:bodyPr>
          <a:lstStyle/>
          <a:p>
            <a:r>
              <a:rPr lang="en-US" b="1" dirty="0" smtClean="0">
                <a:solidFill>
                  <a:srgbClr val="FF0000"/>
                </a:solidFill>
              </a:rPr>
              <a:t> James  Watson</a:t>
            </a:r>
            <a:endParaRPr lang="en-US" b="1" dirty="0">
              <a:solidFill>
                <a:srgbClr val="FF0000"/>
              </a:solidFill>
            </a:endParaRPr>
          </a:p>
        </p:txBody>
      </p:sp>
      <p:sp>
        <p:nvSpPr>
          <p:cNvPr id="11" name="TextBox 10"/>
          <p:cNvSpPr txBox="1"/>
          <p:nvPr/>
        </p:nvSpPr>
        <p:spPr>
          <a:xfrm>
            <a:off x="5824668" y="5414165"/>
            <a:ext cx="1420517" cy="369332"/>
          </a:xfrm>
          <a:prstGeom prst="rect">
            <a:avLst/>
          </a:prstGeom>
          <a:noFill/>
        </p:spPr>
        <p:txBody>
          <a:bodyPr wrap="none" rtlCol="0">
            <a:spAutoFit/>
          </a:bodyPr>
          <a:lstStyle/>
          <a:p>
            <a:r>
              <a:rPr lang="en-US" b="1" dirty="0" smtClean="0">
                <a:solidFill>
                  <a:srgbClr val="FF0000"/>
                </a:solidFill>
              </a:rPr>
              <a:t> Francis Crick</a:t>
            </a:r>
            <a:endParaRPr lang="en-US" b="1" dirty="0">
              <a:solidFill>
                <a:srgbClr val="FF0000"/>
              </a:solidFill>
            </a:endParaRPr>
          </a:p>
        </p:txBody>
      </p:sp>
      <p:sp>
        <p:nvSpPr>
          <p:cNvPr id="12" name="TextBox 11"/>
          <p:cNvSpPr txBox="1"/>
          <p:nvPr/>
        </p:nvSpPr>
        <p:spPr>
          <a:xfrm>
            <a:off x="6402268" y="222195"/>
            <a:ext cx="1071127" cy="584775"/>
          </a:xfrm>
          <a:prstGeom prst="rect">
            <a:avLst/>
          </a:prstGeom>
          <a:noFill/>
        </p:spPr>
        <p:txBody>
          <a:bodyPr wrap="none" rtlCol="0">
            <a:spAutoFit/>
          </a:bodyPr>
          <a:lstStyle/>
          <a:p>
            <a:r>
              <a:rPr lang="en-US" b="1" dirty="0" smtClean="0">
                <a:solidFill>
                  <a:srgbClr val="FF0000"/>
                </a:solidFill>
              </a:rPr>
              <a:t> </a:t>
            </a:r>
            <a:r>
              <a:rPr lang="en-US" sz="3200" b="1" dirty="0" smtClean="0">
                <a:solidFill>
                  <a:srgbClr val="FF0000"/>
                </a:solidFill>
              </a:rPr>
              <a:t>1953</a:t>
            </a:r>
            <a:endParaRPr lang="en-US" sz="3200" b="1" dirty="0">
              <a:solidFill>
                <a:srgbClr val="FF0000"/>
              </a:solidFill>
            </a:endParaRPr>
          </a:p>
        </p:txBody>
      </p:sp>
    </p:spTree>
    <p:extLst>
      <p:ext uri="{BB962C8B-B14F-4D97-AF65-F5344CB8AC3E}">
        <p14:creationId xmlns:p14="http://schemas.microsoft.com/office/powerpoint/2010/main" val="6261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63</a:t>
            </a:fld>
            <a:endParaRPr lang="en-US" dirty="0"/>
          </a:p>
        </p:txBody>
      </p:sp>
      <p:pic>
        <p:nvPicPr>
          <p:cNvPr id="3" name="Picture 2"/>
          <p:cNvPicPr>
            <a:picLocks noChangeAspect="1"/>
          </p:cNvPicPr>
          <p:nvPr/>
        </p:nvPicPr>
        <p:blipFill>
          <a:blip r:embed="rId4"/>
          <a:stretch>
            <a:fillRect/>
          </a:stretch>
        </p:blipFill>
        <p:spPr>
          <a:xfrm>
            <a:off x="2187914" y="0"/>
            <a:ext cx="4768172" cy="6858000"/>
          </a:xfrm>
          <a:prstGeom prst="rect">
            <a:avLst/>
          </a:prstGeom>
        </p:spPr>
      </p:pic>
    </p:spTree>
    <p:extLst>
      <p:ext uri="{BB962C8B-B14F-4D97-AF65-F5344CB8AC3E}">
        <p14:creationId xmlns:p14="http://schemas.microsoft.com/office/powerpoint/2010/main" val="3439492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64</a:t>
            </a:fld>
            <a:endParaRPr lang="en-US" dirty="0"/>
          </a:p>
        </p:txBody>
      </p:sp>
      <p:pic>
        <p:nvPicPr>
          <p:cNvPr id="8" name="Picture 7"/>
          <p:cNvPicPr>
            <a:picLocks noChangeAspect="1"/>
          </p:cNvPicPr>
          <p:nvPr/>
        </p:nvPicPr>
        <p:blipFill>
          <a:blip r:embed="rId4"/>
          <a:stretch>
            <a:fillRect/>
          </a:stretch>
        </p:blipFill>
        <p:spPr>
          <a:xfrm>
            <a:off x="2209800" y="527605"/>
            <a:ext cx="4724400" cy="4381500"/>
          </a:xfrm>
          <a:prstGeom prst="rect">
            <a:avLst/>
          </a:prstGeom>
        </p:spPr>
      </p:pic>
      <p:sp>
        <p:nvSpPr>
          <p:cNvPr id="9" name="TextBox 8"/>
          <p:cNvSpPr txBox="1"/>
          <p:nvPr/>
        </p:nvSpPr>
        <p:spPr>
          <a:xfrm>
            <a:off x="1365195" y="5027852"/>
            <a:ext cx="6638869" cy="430887"/>
          </a:xfrm>
          <a:prstGeom prst="rect">
            <a:avLst/>
          </a:prstGeom>
          <a:noFill/>
        </p:spPr>
        <p:txBody>
          <a:bodyPr wrap="none" rtlCol="0">
            <a:spAutoFit/>
          </a:bodyPr>
          <a:lstStyle/>
          <a:p>
            <a:r>
              <a:rPr lang="en-US" sz="2200" b="1" dirty="0">
                <a:solidFill>
                  <a:srgbClr val="FFFF00"/>
                </a:solidFill>
              </a:rPr>
              <a:t>The “X” shape of the </a:t>
            </a:r>
            <a:r>
              <a:rPr lang="en-US" sz="2200" b="1" dirty="0" smtClean="0">
                <a:solidFill>
                  <a:srgbClr val="FFFF00"/>
                </a:solidFill>
              </a:rPr>
              <a:t>image </a:t>
            </a:r>
            <a:r>
              <a:rPr lang="en-US" sz="2200" b="1" dirty="0">
                <a:solidFill>
                  <a:srgbClr val="FFFF00"/>
                </a:solidFill>
              </a:rPr>
              <a:t>indicates a helical structure</a:t>
            </a:r>
          </a:p>
        </p:txBody>
      </p:sp>
    </p:spTree>
    <p:extLst>
      <p:ext uri="{BB962C8B-B14F-4D97-AF65-F5344CB8AC3E}">
        <p14:creationId xmlns:p14="http://schemas.microsoft.com/office/powerpoint/2010/main" val="11052836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5" y="69490"/>
            <a:ext cx="8229600" cy="1046712"/>
          </a:xfrm>
        </p:spPr>
        <p:txBody>
          <a:bodyPr>
            <a:noAutofit/>
          </a:bodyPr>
          <a:lstStyle/>
          <a:p>
            <a:r>
              <a:rPr lang="en-US" sz="3800" dirty="0" smtClean="0"/>
              <a:t>Functions</a:t>
            </a:r>
            <a:br>
              <a:rPr lang="en-US" sz="3800" dirty="0" smtClean="0"/>
            </a:br>
            <a:r>
              <a:rPr lang="en-US" sz="3800" dirty="0" smtClean="0"/>
              <a:t>Deoxyribonucleic Acid (DNA)</a:t>
            </a:r>
            <a:endParaRPr lang="en-US" sz="3800" dirty="0"/>
          </a:p>
        </p:txBody>
      </p:sp>
      <p:sp>
        <p:nvSpPr>
          <p:cNvPr id="3" name="Content Placeholder 2"/>
          <p:cNvSpPr>
            <a:spLocks noGrp="1"/>
          </p:cNvSpPr>
          <p:nvPr>
            <p:ph idx="1"/>
          </p:nvPr>
        </p:nvSpPr>
        <p:spPr>
          <a:xfrm>
            <a:off x="296260" y="1596539"/>
            <a:ext cx="8551479" cy="5124936"/>
          </a:xfrm>
        </p:spPr>
        <p:txBody>
          <a:bodyPr>
            <a:normAutofit/>
          </a:bodyPr>
          <a:lstStyle/>
          <a:p>
            <a:pPr>
              <a:spcAft>
                <a:spcPts val="500"/>
              </a:spcAft>
            </a:pPr>
            <a:r>
              <a:rPr lang="en-US" dirty="0" smtClean="0"/>
              <a:t>“The blueprint of life”—for all living things</a:t>
            </a:r>
          </a:p>
          <a:p>
            <a:pPr>
              <a:spcAft>
                <a:spcPts val="500"/>
              </a:spcAft>
            </a:pPr>
            <a:r>
              <a:rPr lang="en-US" dirty="0" smtClean="0"/>
              <a:t>Controls day-to-day function of cells</a:t>
            </a:r>
          </a:p>
          <a:p>
            <a:pPr>
              <a:spcAft>
                <a:spcPts val="500"/>
              </a:spcAft>
            </a:pPr>
            <a:r>
              <a:rPr lang="en-US" dirty="0" smtClean="0"/>
              <a:t>Contains directions (blueprint) to construct other cell components such as proteins and RNA</a:t>
            </a:r>
          </a:p>
          <a:p>
            <a:pPr>
              <a:spcAft>
                <a:spcPts val="500"/>
              </a:spcAft>
            </a:pPr>
            <a:r>
              <a:rPr lang="en-US" dirty="0"/>
              <a:t>S</a:t>
            </a:r>
            <a:r>
              <a:rPr lang="en-US" dirty="0" smtClean="0"/>
              <a:t>elf-repairing in </a:t>
            </a:r>
            <a:r>
              <a:rPr lang="en-US" dirty="0"/>
              <a:t>cells—correcting </a:t>
            </a:r>
            <a:r>
              <a:rPr lang="en-US" dirty="0" smtClean="0"/>
              <a:t>damage to DNA </a:t>
            </a:r>
          </a:p>
          <a:p>
            <a:pPr>
              <a:spcAft>
                <a:spcPts val="500"/>
              </a:spcAft>
            </a:pPr>
            <a:r>
              <a:rPr lang="en-US" dirty="0" smtClean="0"/>
              <a:t>1962 </a:t>
            </a:r>
            <a:r>
              <a:rPr lang="en-US" dirty="0"/>
              <a:t>Nobel Prize for Watson, Crick and Wilkins</a:t>
            </a:r>
            <a:r>
              <a:rPr lang="en-US" dirty="0" smtClean="0"/>
              <a:t>*</a:t>
            </a:r>
          </a:p>
          <a:p>
            <a:pPr>
              <a:spcAft>
                <a:spcPts val="500"/>
              </a:spcAft>
            </a:pPr>
            <a:r>
              <a:rPr lang="en-US" dirty="0" smtClean="0"/>
              <a:t>Potential for long term storage of digital information </a:t>
            </a:r>
          </a:p>
          <a:p>
            <a:pPr>
              <a:spcAft>
                <a:spcPts val="500"/>
              </a:spcAft>
            </a:pPr>
            <a:r>
              <a:rPr lang="en-US" dirty="0" smtClean="0"/>
              <a:t>And the chemistry of DNA…</a:t>
            </a:r>
          </a:p>
          <a:p>
            <a:pPr marL="0" indent="0">
              <a:spcAft>
                <a:spcPts val="500"/>
              </a:spcAft>
              <a:buNone/>
            </a:pPr>
            <a:r>
              <a:rPr lang="en-US" sz="2100" dirty="0" smtClean="0"/>
              <a:t>*Rosalind Franklin almost certainly would have been included had she lived</a:t>
            </a:r>
          </a:p>
        </p:txBody>
      </p:sp>
      <p:pic>
        <p:nvPicPr>
          <p:cNvPr id="5" name="Picture 4">
            <a:hlinkClick r:id="rId3"/>
          </p:cNvPr>
          <p:cNvPicPr>
            <a:picLocks noChangeAspect="1"/>
          </p:cNvPicPr>
          <p:nvPr/>
        </p:nvPicPr>
        <p:blipFill>
          <a:blip r:embed="rId4"/>
          <a:stretch>
            <a:fillRect/>
          </a:stretch>
        </p:blipFill>
        <p:spPr>
          <a:xfrm>
            <a:off x="8578959" y="6025852"/>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pic>
        <p:nvPicPr>
          <p:cNvPr id="7" name="Picture 6">
            <a:hlinkClick r:id="rId6"/>
          </p:cNvPr>
          <p:cNvPicPr>
            <a:picLocks noChangeAspect="1"/>
          </p:cNvPicPr>
          <p:nvPr/>
        </p:nvPicPr>
        <p:blipFill>
          <a:blip r:embed="rId4"/>
          <a:stretch>
            <a:fillRect/>
          </a:stretch>
        </p:blipFill>
        <p:spPr>
          <a:xfrm>
            <a:off x="7717889" y="4345230"/>
            <a:ext cx="374269" cy="371602"/>
          </a:xfrm>
          <a:prstGeom prst="rect">
            <a:avLst/>
          </a:prstGeom>
        </p:spPr>
      </p:pic>
      <p:pic>
        <p:nvPicPr>
          <p:cNvPr id="8" name="Picture 7">
            <a:hlinkClick r:id="rId7"/>
          </p:cNvPr>
          <p:cNvPicPr>
            <a:picLocks noChangeAspect="1"/>
          </p:cNvPicPr>
          <p:nvPr/>
        </p:nvPicPr>
        <p:blipFill>
          <a:blip r:embed="rId4"/>
          <a:stretch>
            <a:fillRect/>
          </a:stretch>
        </p:blipFill>
        <p:spPr>
          <a:xfrm>
            <a:off x="8339054" y="4923392"/>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65</a:t>
            </a:fld>
            <a:endParaRPr lang="en-US" dirty="0"/>
          </a:p>
        </p:txBody>
      </p:sp>
      <p:pic>
        <p:nvPicPr>
          <p:cNvPr id="10" name="Picture 9">
            <a:hlinkClick r:id="rId8"/>
          </p:cNvPr>
          <p:cNvPicPr>
            <a:picLocks noChangeAspect="1"/>
          </p:cNvPicPr>
          <p:nvPr/>
        </p:nvPicPr>
        <p:blipFill>
          <a:blip r:embed="rId4"/>
          <a:stretch>
            <a:fillRect/>
          </a:stretch>
        </p:blipFill>
        <p:spPr>
          <a:xfrm>
            <a:off x="7926819" y="3764405"/>
            <a:ext cx="374269" cy="371602"/>
          </a:xfrm>
          <a:prstGeom prst="rect">
            <a:avLst/>
          </a:prstGeom>
        </p:spPr>
      </p:pic>
    </p:spTree>
    <p:extLst>
      <p:ext uri="{BB962C8B-B14F-4D97-AF65-F5344CB8AC3E}">
        <p14:creationId xmlns:p14="http://schemas.microsoft.com/office/powerpoint/2010/main" val="6530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500"/>
                                        <p:tgtEl>
                                          <p:spTgt spid="3">
                                            <p:txEl>
                                              <p:pRg st="7" end="7"/>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dissolve">
                                      <p:cBhvr>
                                        <p:cTn id="44" dur="500"/>
                                        <p:tgtEl>
                                          <p:spTgt spid="3">
                                            <p:txEl>
                                              <p:pRg st="5" end="5"/>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dissolv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374900"/>
            <a:ext cx="8229600" cy="458115"/>
          </a:xfrm>
        </p:spPr>
        <p:txBody>
          <a:bodyPr>
            <a:noAutofit/>
          </a:bodyPr>
          <a:lstStyle/>
          <a:p>
            <a:r>
              <a:rPr lang="en-US" sz="3800" dirty="0" smtClean="0"/>
              <a:t>Composition</a:t>
            </a:r>
            <a:br>
              <a:rPr lang="en-US" sz="3800" dirty="0" smtClean="0"/>
            </a:br>
            <a:r>
              <a:rPr lang="en-US" sz="3800" dirty="0" smtClean="0"/>
              <a:t>Deoxyribonucleic Acid (DNA)</a:t>
            </a:r>
            <a:endParaRPr lang="en-US" sz="38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Made of five elements: C, H, N, O, P</a:t>
            </a:r>
          </a:p>
          <a:p>
            <a:pPr>
              <a:spcAft>
                <a:spcPts val="500"/>
              </a:spcAft>
            </a:pPr>
            <a:r>
              <a:rPr lang="en-US" dirty="0" smtClean="0"/>
              <a:t>Consists of six chemical substances</a:t>
            </a:r>
          </a:p>
          <a:p>
            <a:pPr lvl="1">
              <a:spcAft>
                <a:spcPts val="500"/>
              </a:spcAft>
              <a:buFont typeface="Wingdings" charset="2"/>
              <a:buChar char="ü"/>
            </a:pPr>
            <a:r>
              <a:rPr lang="en-US" dirty="0" smtClean="0"/>
              <a:t>Ribose</a:t>
            </a:r>
          </a:p>
          <a:p>
            <a:pPr lvl="1">
              <a:spcAft>
                <a:spcPts val="500"/>
              </a:spcAft>
              <a:buFont typeface="Wingdings" charset="2"/>
              <a:buChar char="ü"/>
            </a:pPr>
            <a:r>
              <a:rPr lang="en-US" dirty="0" smtClean="0"/>
              <a:t>Phosphoric acid</a:t>
            </a:r>
          </a:p>
          <a:p>
            <a:pPr lvl="1">
              <a:spcAft>
                <a:spcPts val="500"/>
              </a:spcAft>
              <a:buFont typeface="Wingdings" charset="2"/>
              <a:buChar char="ü"/>
            </a:pPr>
            <a:r>
              <a:rPr lang="en-US" dirty="0" smtClean="0"/>
              <a:t>Adenine</a:t>
            </a:r>
          </a:p>
          <a:p>
            <a:pPr lvl="1">
              <a:spcAft>
                <a:spcPts val="500"/>
              </a:spcAft>
              <a:buFont typeface="Wingdings" charset="2"/>
              <a:buChar char="ü"/>
            </a:pPr>
            <a:r>
              <a:rPr lang="en-US" dirty="0" smtClean="0"/>
              <a:t>Thymine</a:t>
            </a:r>
          </a:p>
          <a:p>
            <a:pPr lvl="1">
              <a:spcAft>
                <a:spcPts val="500"/>
              </a:spcAft>
              <a:buFont typeface="Wingdings" charset="2"/>
              <a:buChar char="ü"/>
            </a:pPr>
            <a:r>
              <a:rPr lang="en-US" dirty="0" smtClean="0"/>
              <a:t>Cytosine</a:t>
            </a:r>
          </a:p>
          <a:p>
            <a:pPr lvl="1">
              <a:spcAft>
                <a:spcPts val="500"/>
              </a:spcAft>
              <a:buFont typeface="Wingdings" charset="2"/>
              <a:buChar char="ü"/>
            </a:pPr>
            <a:r>
              <a:rPr lang="en-US" dirty="0" smtClean="0"/>
              <a:t>Guanine</a:t>
            </a:r>
          </a:p>
        </p:txBody>
      </p:sp>
      <p:pic>
        <p:nvPicPr>
          <p:cNvPr id="5" name="Picture 4">
            <a:hlinkClick r:id="rId3"/>
          </p:cNvPr>
          <p:cNvPicPr>
            <a:picLocks noChangeAspect="1"/>
          </p:cNvPicPr>
          <p:nvPr/>
        </p:nvPicPr>
        <p:blipFill>
          <a:blip r:embed="rId4"/>
          <a:stretch>
            <a:fillRect/>
          </a:stretch>
        </p:blipFill>
        <p:spPr>
          <a:xfrm>
            <a:off x="9611265" y="2054655"/>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66</a:t>
            </a:fld>
            <a:endParaRPr lang="en-US" dirty="0"/>
          </a:p>
        </p:txBody>
      </p:sp>
    </p:spTree>
    <p:extLst>
      <p:ext uri="{BB962C8B-B14F-4D97-AF65-F5344CB8AC3E}">
        <p14:creationId xmlns:p14="http://schemas.microsoft.com/office/powerpoint/2010/main" val="65882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25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75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100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nodeType="withEffect">
                                  <p:stCondLst>
                                    <p:cond delay="125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67</a:t>
            </a:fld>
            <a:endParaRPr lang="en-US" dirty="0"/>
          </a:p>
        </p:txBody>
      </p:sp>
      <p:pic>
        <p:nvPicPr>
          <p:cNvPr id="3" name="Picture 2"/>
          <p:cNvPicPr>
            <a:picLocks noChangeAspect="1"/>
          </p:cNvPicPr>
          <p:nvPr/>
        </p:nvPicPr>
        <p:blipFill>
          <a:blip r:embed="rId5"/>
          <a:stretch>
            <a:fillRect/>
          </a:stretch>
        </p:blipFill>
        <p:spPr>
          <a:xfrm>
            <a:off x="907080" y="1781406"/>
            <a:ext cx="4406900" cy="4038600"/>
          </a:xfrm>
          <a:prstGeom prst="rect">
            <a:avLst/>
          </a:prstGeom>
        </p:spPr>
      </p:pic>
      <p:sp>
        <p:nvSpPr>
          <p:cNvPr id="4" name="TextBox 3"/>
          <p:cNvSpPr txBox="1"/>
          <p:nvPr/>
        </p:nvSpPr>
        <p:spPr>
          <a:xfrm>
            <a:off x="1989933" y="805348"/>
            <a:ext cx="5630067" cy="707886"/>
          </a:xfrm>
          <a:prstGeom prst="rect">
            <a:avLst/>
          </a:prstGeom>
          <a:noFill/>
        </p:spPr>
        <p:txBody>
          <a:bodyPr wrap="none" rtlCol="0">
            <a:spAutoFit/>
          </a:bodyPr>
          <a:lstStyle/>
          <a:p>
            <a:r>
              <a:rPr lang="en-US" sz="4000" b="1" dirty="0" smtClean="0"/>
              <a:t>Ribose &amp; Phosphoric Acid</a:t>
            </a:r>
            <a:endParaRPr lang="en-US" sz="4000" b="1" dirty="0"/>
          </a:p>
        </p:txBody>
      </p:sp>
      <p:sp>
        <p:nvSpPr>
          <p:cNvPr id="9" name="TextBox 8"/>
          <p:cNvSpPr txBox="1"/>
          <p:nvPr/>
        </p:nvSpPr>
        <p:spPr>
          <a:xfrm>
            <a:off x="6082620" y="2954264"/>
            <a:ext cx="2090637" cy="1015663"/>
          </a:xfrm>
          <a:prstGeom prst="rect">
            <a:avLst/>
          </a:prstGeom>
          <a:noFill/>
        </p:spPr>
        <p:txBody>
          <a:bodyPr wrap="none" rtlCol="0">
            <a:spAutoFit/>
          </a:bodyPr>
          <a:lstStyle/>
          <a:p>
            <a:r>
              <a:rPr lang="en-US" sz="6000" dirty="0" smtClean="0"/>
              <a:t>H</a:t>
            </a:r>
            <a:r>
              <a:rPr lang="en-US" sz="6000" baseline="-25000" dirty="0" smtClean="0"/>
              <a:t>3</a:t>
            </a:r>
            <a:r>
              <a:rPr lang="en-US" sz="6000" dirty="0" smtClean="0"/>
              <a:t>PO</a:t>
            </a:r>
            <a:r>
              <a:rPr lang="en-US" sz="6000" baseline="-25000" dirty="0" smtClean="0"/>
              <a:t>4</a:t>
            </a:r>
            <a:endParaRPr lang="en-US" sz="6000" baseline="-25000" dirty="0"/>
          </a:p>
        </p:txBody>
      </p:sp>
      <p:pic>
        <p:nvPicPr>
          <p:cNvPr id="5" name="Picture 4"/>
          <p:cNvPicPr>
            <a:picLocks noChangeAspect="1"/>
          </p:cNvPicPr>
          <p:nvPr/>
        </p:nvPicPr>
        <p:blipFill>
          <a:blip r:embed="rId6"/>
          <a:stretch>
            <a:fillRect/>
          </a:stretch>
        </p:blipFill>
        <p:spPr>
          <a:xfrm>
            <a:off x="1629966" y="4898462"/>
            <a:ext cx="3175000" cy="622300"/>
          </a:xfrm>
          <a:prstGeom prst="rect">
            <a:avLst/>
          </a:prstGeom>
        </p:spPr>
      </p:pic>
    </p:spTree>
    <p:extLst>
      <p:ext uri="{BB962C8B-B14F-4D97-AF65-F5344CB8AC3E}">
        <p14:creationId xmlns:p14="http://schemas.microsoft.com/office/powerpoint/2010/main" val="10460808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68</a:t>
            </a:fld>
            <a:endParaRPr lang="en-US" dirty="0"/>
          </a:p>
        </p:txBody>
      </p:sp>
      <p:pic>
        <p:nvPicPr>
          <p:cNvPr id="3" name="Picture 2"/>
          <p:cNvPicPr>
            <a:picLocks noChangeAspect="1"/>
          </p:cNvPicPr>
          <p:nvPr/>
        </p:nvPicPr>
        <p:blipFill>
          <a:blip r:embed="rId5"/>
          <a:stretch>
            <a:fillRect/>
          </a:stretch>
        </p:blipFill>
        <p:spPr>
          <a:xfrm>
            <a:off x="2368550" y="1238250"/>
            <a:ext cx="4138654" cy="4114800"/>
          </a:xfrm>
          <a:prstGeom prst="rect">
            <a:avLst/>
          </a:prstGeom>
        </p:spPr>
      </p:pic>
      <p:sp>
        <p:nvSpPr>
          <p:cNvPr id="4" name="TextBox 3"/>
          <p:cNvSpPr txBox="1"/>
          <p:nvPr/>
        </p:nvSpPr>
        <p:spPr>
          <a:xfrm>
            <a:off x="2619443" y="222195"/>
            <a:ext cx="3479607" cy="646331"/>
          </a:xfrm>
          <a:prstGeom prst="rect">
            <a:avLst/>
          </a:prstGeom>
          <a:noFill/>
        </p:spPr>
        <p:txBody>
          <a:bodyPr wrap="none" rtlCol="0">
            <a:spAutoFit/>
          </a:bodyPr>
          <a:lstStyle/>
          <a:p>
            <a:r>
              <a:rPr lang="en-US" sz="3600" b="1" dirty="0" smtClean="0"/>
              <a:t>DNA’s Four Bases</a:t>
            </a:r>
            <a:endParaRPr lang="en-US" sz="3600" b="1" dirty="0"/>
          </a:p>
        </p:txBody>
      </p:sp>
      <p:sp>
        <p:nvSpPr>
          <p:cNvPr id="9" name="Oval 8"/>
          <p:cNvSpPr/>
          <p:nvPr/>
        </p:nvSpPr>
        <p:spPr>
          <a:xfrm>
            <a:off x="3460088" y="1256538"/>
            <a:ext cx="1188720" cy="457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2390494" y="2950032"/>
            <a:ext cx="1371600" cy="2743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596685" y="2943795"/>
            <a:ext cx="1371600" cy="27983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3468381" y="3279216"/>
            <a:ext cx="1554480" cy="457200"/>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2317596" y="4983810"/>
            <a:ext cx="1371600" cy="274320"/>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p:cNvSpPr/>
          <p:nvPr/>
        </p:nvSpPr>
        <p:spPr>
          <a:xfrm>
            <a:off x="4780224" y="4990052"/>
            <a:ext cx="1371600" cy="274320"/>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88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grpId="0"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grpId="0" nodeType="with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7" grpId="0" animBg="1"/>
      <p:bldP spid="18"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69</a:t>
            </a:fld>
            <a:endParaRPr lang="en-US" dirty="0"/>
          </a:p>
        </p:txBody>
      </p:sp>
      <p:pic>
        <p:nvPicPr>
          <p:cNvPr id="13" name="Picture 12"/>
          <p:cNvPicPr>
            <a:picLocks noChangeAspect="1"/>
          </p:cNvPicPr>
          <p:nvPr/>
        </p:nvPicPr>
        <p:blipFill>
          <a:blip r:embed="rId5"/>
          <a:stretch>
            <a:fillRect/>
          </a:stretch>
        </p:blipFill>
        <p:spPr>
          <a:xfrm>
            <a:off x="907080" y="985720"/>
            <a:ext cx="7023100" cy="2616200"/>
          </a:xfrm>
          <a:prstGeom prst="rect">
            <a:avLst/>
          </a:prstGeom>
        </p:spPr>
      </p:pic>
      <p:sp>
        <p:nvSpPr>
          <p:cNvPr id="15" name="TextBox 14"/>
          <p:cNvSpPr txBox="1"/>
          <p:nvPr/>
        </p:nvSpPr>
        <p:spPr>
          <a:xfrm>
            <a:off x="2104852" y="222195"/>
            <a:ext cx="4689938" cy="646331"/>
          </a:xfrm>
          <a:prstGeom prst="rect">
            <a:avLst/>
          </a:prstGeom>
          <a:noFill/>
        </p:spPr>
        <p:txBody>
          <a:bodyPr wrap="none" rtlCol="0">
            <a:spAutoFit/>
          </a:bodyPr>
          <a:lstStyle/>
          <a:p>
            <a:r>
              <a:rPr lang="en-US" sz="3600" b="1" dirty="0" smtClean="0"/>
              <a:t>DNA Nucleotide Pairing</a:t>
            </a:r>
            <a:endParaRPr lang="en-US" sz="3600" b="1" dirty="0"/>
          </a:p>
        </p:txBody>
      </p:sp>
      <p:pic>
        <p:nvPicPr>
          <p:cNvPr id="20" name="Picture 19"/>
          <p:cNvPicPr>
            <a:picLocks noChangeAspect="1"/>
          </p:cNvPicPr>
          <p:nvPr/>
        </p:nvPicPr>
        <p:blipFill>
          <a:blip r:embed="rId6"/>
          <a:stretch>
            <a:fillRect/>
          </a:stretch>
        </p:blipFill>
        <p:spPr>
          <a:xfrm>
            <a:off x="4444030" y="3866415"/>
            <a:ext cx="342900" cy="228600"/>
          </a:xfrm>
          <a:prstGeom prst="rect">
            <a:avLst/>
          </a:prstGeom>
        </p:spPr>
      </p:pic>
      <p:pic>
        <p:nvPicPr>
          <p:cNvPr id="17" name="Picture 16"/>
          <p:cNvPicPr>
            <a:picLocks noChangeAspect="1"/>
          </p:cNvPicPr>
          <p:nvPr/>
        </p:nvPicPr>
        <p:blipFill>
          <a:blip r:embed="rId7"/>
          <a:stretch>
            <a:fillRect/>
          </a:stretch>
        </p:blipFill>
        <p:spPr>
          <a:xfrm>
            <a:off x="1212490" y="3429000"/>
            <a:ext cx="6235700" cy="2781300"/>
          </a:xfrm>
          <a:prstGeom prst="rect">
            <a:avLst/>
          </a:prstGeom>
        </p:spPr>
      </p:pic>
      <p:sp>
        <p:nvSpPr>
          <p:cNvPr id="18" name="Oval 17"/>
          <p:cNvSpPr/>
          <p:nvPr/>
        </p:nvSpPr>
        <p:spPr>
          <a:xfrm>
            <a:off x="4480606" y="1187884"/>
            <a:ext cx="914400" cy="618109"/>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3560491" y="3839581"/>
            <a:ext cx="914400" cy="618109"/>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3961430" y="4541370"/>
            <a:ext cx="1005840" cy="61810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4034582" y="1984765"/>
            <a:ext cx="1005840" cy="618109"/>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3961430" y="5295043"/>
            <a:ext cx="914400" cy="618109"/>
          </a:xfrm>
          <a:prstGeom prst="ellipse">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01670" y="3123590"/>
            <a:ext cx="1907895" cy="646331"/>
          </a:xfrm>
          <a:prstGeom prst="rect">
            <a:avLst/>
          </a:prstGeom>
          <a:noFill/>
        </p:spPr>
        <p:txBody>
          <a:bodyPr wrap="none" rtlCol="0">
            <a:spAutoFit/>
          </a:bodyPr>
          <a:lstStyle/>
          <a:p>
            <a:r>
              <a:rPr lang="en-US" sz="3600" b="1" dirty="0" smtClean="0"/>
              <a:t>A + T = 1 </a:t>
            </a:r>
            <a:endParaRPr lang="en-US" sz="3600" b="1" dirty="0"/>
          </a:p>
        </p:txBody>
      </p:sp>
      <p:sp>
        <p:nvSpPr>
          <p:cNvPr id="21" name="TextBox 20"/>
          <p:cNvSpPr txBox="1"/>
          <p:nvPr/>
        </p:nvSpPr>
        <p:spPr>
          <a:xfrm>
            <a:off x="707748" y="6033779"/>
            <a:ext cx="1936749" cy="646331"/>
          </a:xfrm>
          <a:prstGeom prst="rect">
            <a:avLst/>
          </a:prstGeom>
          <a:noFill/>
        </p:spPr>
        <p:txBody>
          <a:bodyPr wrap="none" rtlCol="0">
            <a:spAutoFit/>
          </a:bodyPr>
          <a:lstStyle/>
          <a:p>
            <a:r>
              <a:rPr lang="en-US" sz="3600" b="1" dirty="0"/>
              <a:t>G</a:t>
            </a:r>
            <a:r>
              <a:rPr lang="en-US" sz="3600" b="1" dirty="0" smtClean="0"/>
              <a:t> + C = 0 </a:t>
            </a:r>
            <a:endParaRPr lang="en-US" sz="3600" b="1" dirty="0"/>
          </a:p>
        </p:txBody>
      </p:sp>
    </p:spTree>
    <p:extLst>
      <p:ext uri="{BB962C8B-B14F-4D97-AF65-F5344CB8AC3E}">
        <p14:creationId xmlns:p14="http://schemas.microsoft.com/office/powerpoint/2010/main" val="56752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1000"/>
                                        <p:tgtEl>
                                          <p:spTgt spid="31"/>
                                        </p:tgtEl>
                                      </p:cBhvr>
                                    </p:animEffect>
                                  </p:childTnLst>
                                </p:cTn>
                              </p:par>
                              <p:par>
                                <p:cTn id="11" presetID="9" presetClass="entr" presetSubtype="0" fill="hold" grpId="0" nodeType="withEffect">
                                  <p:stCondLst>
                                    <p:cond delay="100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1000"/>
                                        <p:tgtEl>
                                          <p:spTgt spid="28"/>
                                        </p:tgtEl>
                                      </p:cBhvr>
                                    </p:animEffect>
                                  </p:childTnLst>
                                </p:cTn>
                              </p:par>
                              <p:par>
                                <p:cTn id="14" presetID="9" presetClass="entr" presetSubtype="0" fill="hold" grpId="0" nodeType="withEffect">
                                  <p:stCondLst>
                                    <p:cond delay="150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1000"/>
                                        <p:tgtEl>
                                          <p:spTgt spid="30"/>
                                        </p:tgtEl>
                                      </p:cBhvr>
                                    </p:animEffect>
                                  </p:childTnLst>
                                </p:cTn>
                              </p:par>
                              <p:par>
                                <p:cTn id="17" presetID="9" presetClass="entr" presetSubtype="0" fill="hold" grpId="0" nodeType="with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1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0" grpId="0" animBg="1"/>
      <p:bldP spid="31" grpId="0" animBg="1"/>
      <p:bldP spid="38" grpId="0" animBg="1"/>
      <p:bldP spid="3"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4" name="Picture 3"/>
          <p:cNvPicPr>
            <a:picLocks noChangeAspect="1"/>
          </p:cNvPicPr>
          <p:nvPr/>
        </p:nvPicPr>
        <p:blipFill>
          <a:blip r:embed="rId5"/>
          <a:stretch>
            <a:fillRect/>
          </a:stretch>
        </p:blipFill>
        <p:spPr>
          <a:xfrm>
            <a:off x="0" y="-45867"/>
            <a:ext cx="9144000" cy="4911436"/>
          </a:xfrm>
          <a:prstGeom prst="rect">
            <a:avLst/>
          </a:prstGeom>
        </p:spPr>
      </p:pic>
      <p:sp>
        <p:nvSpPr>
          <p:cNvPr id="9" name="Rounded Rectangle 8"/>
          <p:cNvSpPr/>
          <p:nvPr/>
        </p:nvSpPr>
        <p:spPr>
          <a:xfrm>
            <a:off x="7688059" y="3887115"/>
            <a:ext cx="365760" cy="411480"/>
          </a:xfrm>
          <a:prstGeom prst="round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7</a:t>
            </a:fld>
            <a:endParaRPr lang="en-US" dirty="0"/>
          </a:p>
        </p:txBody>
      </p:sp>
      <p:sp>
        <p:nvSpPr>
          <p:cNvPr id="3" name="TextBox 2"/>
          <p:cNvSpPr txBox="1"/>
          <p:nvPr/>
        </p:nvSpPr>
        <p:spPr>
          <a:xfrm>
            <a:off x="954837" y="4964628"/>
            <a:ext cx="7669857" cy="646331"/>
          </a:xfrm>
          <a:prstGeom prst="rect">
            <a:avLst/>
          </a:prstGeom>
          <a:noFill/>
        </p:spPr>
        <p:txBody>
          <a:bodyPr wrap="none" rtlCol="0">
            <a:spAutoFit/>
          </a:bodyPr>
          <a:lstStyle/>
          <a:p>
            <a:r>
              <a:rPr lang="en-US" sz="3600" b="1" dirty="0" smtClean="0"/>
              <a:t>How unchangeable is this information?</a:t>
            </a:r>
            <a:endParaRPr lang="en-US" sz="3600" b="1" dirty="0"/>
          </a:p>
        </p:txBody>
      </p:sp>
    </p:spTree>
    <p:extLst>
      <p:ext uri="{BB962C8B-B14F-4D97-AF65-F5344CB8AC3E}">
        <p14:creationId xmlns:p14="http://schemas.microsoft.com/office/powerpoint/2010/main" val="11126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70</a:t>
            </a:fld>
            <a:endParaRPr lang="en-US" dirty="0"/>
          </a:p>
        </p:txBody>
      </p:sp>
      <p:pic>
        <p:nvPicPr>
          <p:cNvPr id="3" name="Picture 2"/>
          <p:cNvPicPr>
            <a:picLocks noChangeAspect="1"/>
          </p:cNvPicPr>
          <p:nvPr/>
        </p:nvPicPr>
        <p:blipFill>
          <a:blip r:embed="rId5"/>
          <a:stretch>
            <a:fillRect/>
          </a:stretch>
        </p:blipFill>
        <p:spPr>
          <a:xfrm>
            <a:off x="1517900" y="1148490"/>
            <a:ext cx="5029200" cy="5029200"/>
          </a:xfrm>
          <a:prstGeom prst="rect">
            <a:avLst/>
          </a:prstGeom>
        </p:spPr>
      </p:pic>
      <p:pic>
        <p:nvPicPr>
          <p:cNvPr id="8" name="Picture 7">
            <a:hlinkClick r:id="rId6"/>
          </p:cNvPr>
          <p:cNvPicPr>
            <a:picLocks noChangeAspect="1"/>
          </p:cNvPicPr>
          <p:nvPr/>
        </p:nvPicPr>
        <p:blipFill>
          <a:blip r:embed="rId7"/>
          <a:stretch>
            <a:fillRect/>
          </a:stretch>
        </p:blipFill>
        <p:spPr>
          <a:xfrm>
            <a:off x="6557165" y="2818180"/>
            <a:ext cx="374269" cy="371602"/>
          </a:xfrm>
          <a:prstGeom prst="rect">
            <a:avLst/>
          </a:prstGeom>
        </p:spPr>
      </p:pic>
      <p:sp>
        <p:nvSpPr>
          <p:cNvPr id="6" name="TextBox 5"/>
          <p:cNvSpPr txBox="1"/>
          <p:nvPr/>
        </p:nvSpPr>
        <p:spPr>
          <a:xfrm>
            <a:off x="2940469" y="222195"/>
            <a:ext cx="3616696" cy="646331"/>
          </a:xfrm>
          <a:prstGeom prst="rect">
            <a:avLst/>
          </a:prstGeom>
          <a:noFill/>
        </p:spPr>
        <p:txBody>
          <a:bodyPr wrap="none" rtlCol="0">
            <a:spAutoFit/>
          </a:bodyPr>
          <a:lstStyle/>
          <a:p>
            <a:r>
              <a:rPr lang="en-US" sz="3600" b="1" dirty="0" smtClean="0"/>
              <a:t>DNA Double Helix</a:t>
            </a:r>
            <a:endParaRPr lang="en-US" sz="3600" b="1" dirty="0"/>
          </a:p>
        </p:txBody>
      </p:sp>
      <p:sp>
        <p:nvSpPr>
          <p:cNvPr id="4" name="TextBox 3"/>
          <p:cNvSpPr txBox="1"/>
          <p:nvPr/>
        </p:nvSpPr>
        <p:spPr>
          <a:xfrm>
            <a:off x="6862575" y="2818180"/>
            <a:ext cx="1632178" cy="646331"/>
          </a:xfrm>
          <a:prstGeom prst="rect">
            <a:avLst/>
          </a:prstGeom>
          <a:noFill/>
        </p:spPr>
        <p:txBody>
          <a:bodyPr wrap="none" rtlCol="0">
            <a:spAutoFit/>
          </a:bodyPr>
          <a:lstStyle/>
          <a:p>
            <a:r>
              <a:rPr lang="en-US" b="1" dirty="0" smtClean="0">
                <a:sym typeface="Wingdings"/>
              </a:rPr>
              <a:t> </a:t>
            </a:r>
            <a:r>
              <a:rPr lang="en-US" b="1" dirty="0" smtClean="0"/>
              <a:t>Go Ahead—</a:t>
            </a:r>
          </a:p>
          <a:p>
            <a:r>
              <a:rPr lang="en-US" b="1" dirty="0" smtClean="0"/>
              <a:t>      Click Here!</a:t>
            </a:r>
            <a:endParaRPr lang="en-US" b="1" dirty="0"/>
          </a:p>
        </p:txBody>
      </p:sp>
    </p:spTree>
    <p:extLst>
      <p:ext uri="{BB962C8B-B14F-4D97-AF65-F5344CB8AC3E}">
        <p14:creationId xmlns:p14="http://schemas.microsoft.com/office/powerpoint/2010/main" val="98791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pic>
        <p:nvPicPr>
          <p:cNvPr id="5" name="Picture 4">
            <a:hlinkClick r:id="rId5"/>
          </p:cNvPr>
          <p:cNvPicPr>
            <a:picLocks noChangeAspect="1"/>
          </p:cNvPicPr>
          <p:nvPr/>
        </p:nvPicPr>
        <p:blipFill>
          <a:blip r:embed="rId6"/>
          <a:stretch>
            <a:fillRect/>
          </a:stretch>
        </p:blipFill>
        <p:spPr>
          <a:xfrm>
            <a:off x="5480960" y="6179299"/>
            <a:ext cx="374269" cy="371602"/>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71</a:t>
            </a:fld>
            <a:endParaRPr lang="en-US" dirty="0"/>
          </a:p>
        </p:txBody>
      </p:sp>
      <p:pic>
        <p:nvPicPr>
          <p:cNvPr id="3" name="Picture 2"/>
          <p:cNvPicPr>
            <a:picLocks noChangeAspect="1"/>
          </p:cNvPicPr>
          <p:nvPr/>
        </p:nvPicPr>
        <p:blipFill>
          <a:blip r:embed="rId7"/>
          <a:stretch>
            <a:fillRect/>
          </a:stretch>
        </p:blipFill>
        <p:spPr>
          <a:xfrm>
            <a:off x="17586" y="0"/>
            <a:ext cx="7632065" cy="5872480"/>
          </a:xfrm>
          <a:prstGeom prst="rect">
            <a:avLst/>
          </a:prstGeom>
        </p:spPr>
      </p:pic>
      <p:sp>
        <p:nvSpPr>
          <p:cNvPr id="9" name="TextBox 8"/>
          <p:cNvSpPr txBox="1"/>
          <p:nvPr/>
        </p:nvSpPr>
        <p:spPr>
          <a:xfrm>
            <a:off x="1287621" y="5989474"/>
            <a:ext cx="4214102" cy="646331"/>
          </a:xfrm>
          <a:prstGeom prst="rect">
            <a:avLst/>
          </a:prstGeom>
          <a:noFill/>
        </p:spPr>
        <p:txBody>
          <a:bodyPr wrap="none" rtlCol="0">
            <a:spAutoFit/>
          </a:bodyPr>
          <a:lstStyle/>
          <a:p>
            <a:r>
              <a:rPr lang="en-US" b="1" dirty="0"/>
              <a:t>Electron micrograph of a representative λ </a:t>
            </a:r>
            <a:endParaRPr lang="en-US" b="1" dirty="0" smtClean="0"/>
          </a:p>
          <a:p>
            <a:r>
              <a:rPr lang="en-US" b="1" dirty="0" smtClean="0"/>
              <a:t>circular </a:t>
            </a:r>
            <a:r>
              <a:rPr lang="en-US" b="1" dirty="0"/>
              <a:t>DNA containing a D-loop structure</a:t>
            </a:r>
          </a:p>
        </p:txBody>
      </p:sp>
    </p:spTree>
    <p:extLst>
      <p:ext uri="{BB962C8B-B14F-4D97-AF65-F5344CB8AC3E}">
        <p14:creationId xmlns:p14="http://schemas.microsoft.com/office/powerpoint/2010/main" val="229222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374900"/>
            <a:ext cx="8229600" cy="458115"/>
          </a:xfrm>
        </p:spPr>
        <p:txBody>
          <a:bodyPr>
            <a:noAutofit/>
          </a:bodyPr>
          <a:lstStyle/>
          <a:p>
            <a:r>
              <a:rPr lang="en-US" sz="3800" dirty="0" smtClean="0"/>
              <a:t>Tobacco Mosaic Virus (TMV)</a:t>
            </a:r>
            <a:endParaRPr lang="en-US" sz="38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 virus that infects tobacco and other </a:t>
            </a:r>
            <a:r>
              <a:rPr lang="en-US" dirty="0" err="1" smtClean="0"/>
              <a:t>Solanaceae</a:t>
            </a:r>
            <a:endParaRPr lang="en-US" dirty="0" smtClean="0"/>
          </a:p>
          <a:p>
            <a:pPr>
              <a:spcAft>
                <a:spcPts val="500"/>
              </a:spcAft>
            </a:pPr>
            <a:r>
              <a:rPr lang="en-US" dirty="0" smtClean="0"/>
              <a:t>Structure studied by </a:t>
            </a:r>
            <a:r>
              <a:rPr lang="en-US" u="sng" dirty="0" smtClean="0"/>
              <a:t>Rosalind Franklin</a:t>
            </a:r>
            <a:r>
              <a:rPr lang="en-US" dirty="0" smtClean="0"/>
              <a:t> with Wendell Stanley* </a:t>
            </a:r>
          </a:p>
          <a:p>
            <a:pPr>
              <a:spcAft>
                <a:spcPts val="500"/>
              </a:spcAft>
            </a:pPr>
            <a:r>
              <a:rPr lang="en-US" dirty="0" smtClean="0"/>
              <a:t>First virus identified (1892)</a:t>
            </a:r>
          </a:p>
          <a:p>
            <a:pPr>
              <a:spcAft>
                <a:spcPts val="500"/>
              </a:spcAft>
            </a:pPr>
            <a:r>
              <a:rPr lang="en-US" dirty="0" smtClean="0"/>
              <a:t>The first virus to be crystallized</a:t>
            </a:r>
          </a:p>
          <a:p>
            <a:pPr>
              <a:spcAft>
                <a:spcPts val="500"/>
              </a:spcAft>
            </a:pPr>
            <a:r>
              <a:rPr lang="en-US" dirty="0" smtClean="0"/>
              <a:t>Franklin also worked on trying to determine the structure of the polio virus</a:t>
            </a:r>
          </a:p>
          <a:p>
            <a:pPr>
              <a:spcAft>
                <a:spcPts val="500"/>
              </a:spcAft>
            </a:pPr>
            <a:r>
              <a:rPr lang="en-US" dirty="0" smtClean="0"/>
              <a:t>Arguably the beginning of molecular biology </a:t>
            </a:r>
          </a:p>
          <a:p>
            <a:pPr marL="0" indent="0">
              <a:spcBef>
                <a:spcPts val="0"/>
              </a:spcBef>
              <a:buNone/>
            </a:pPr>
            <a:r>
              <a:rPr lang="en-US" sz="2000" dirty="0" smtClean="0"/>
              <a:t>      </a:t>
            </a:r>
          </a:p>
          <a:p>
            <a:pPr marL="0" indent="0">
              <a:spcBef>
                <a:spcPts val="0"/>
              </a:spcBef>
              <a:buNone/>
            </a:pPr>
            <a:r>
              <a:rPr lang="en-US" sz="2000" dirty="0"/>
              <a:t> </a:t>
            </a:r>
            <a:r>
              <a:rPr lang="en-US" sz="2000" dirty="0" smtClean="0"/>
              <a:t>      *Nobel Prize in Chemistry 1946</a:t>
            </a:r>
          </a:p>
        </p:txBody>
      </p:sp>
      <p:pic>
        <p:nvPicPr>
          <p:cNvPr id="5" name="Picture 4">
            <a:hlinkClick r:id="rId3"/>
          </p:cNvPr>
          <p:cNvPicPr>
            <a:picLocks noChangeAspect="1"/>
          </p:cNvPicPr>
          <p:nvPr/>
        </p:nvPicPr>
        <p:blipFill>
          <a:blip r:embed="rId4"/>
          <a:stretch>
            <a:fillRect/>
          </a:stretch>
        </p:blipFill>
        <p:spPr>
          <a:xfrm>
            <a:off x="4636777" y="4803345"/>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72</a:t>
            </a:fld>
            <a:endParaRPr lang="en-US" dirty="0"/>
          </a:p>
        </p:txBody>
      </p:sp>
      <p:pic>
        <p:nvPicPr>
          <p:cNvPr id="7" name="Picture 6">
            <a:hlinkClick r:id="rId6"/>
          </p:cNvPr>
          <p:cNvPicPr>
            <a:picLocks noChangeAspect="1"/>
          </p:cNvPicPr>
          <p:nvPr/>
        </p:nvPicPr>
        <p:blipFill>
          <a:blip r:embed="rId4"/>
          <a:stretch>
            <a:fillRect/>
          </a:stretch>
        </p:blipFill>
        <p:spPr>
          <a:xfrm>
            <a:off x="5793640" y="467736"/>
            <a:ext cx="374269" cy="371602"/>
          </a:xfrm>
          <a:prstGeom prst="rect">
            <a:avLst/>
          </a:prstGeom>
        </p:spPr>
      </p:pic>
      <p:pic>
        <p:nvPicPr>
          <p:cNvPr id="8" name="Picture 7">
            <a:hlinkClick r:id="rId7"/>
          </p:cNvPr>
          <p:cNvPicPr>
            <a:picLocks noChangeAspect="1"/>
          </p:cNvPicPr>
          <p:nvPr/>
        </p:nvPicPr>
        <p:blipFill>
          <a:blip r:embed="rId4"/>
          <a:stretch>
            <a:fillRect/>
          </a:stretch>
        </p:blipFill>
        <p:spPr>
          <a:xfrm>
            <a:off x="7918090" y="1683053"/>
            <a:ext cx="374269" cy="371602"/>
          </a:xfrm>
          <a:prstGeom prst="rect">
            <a:avLst/>
          </a:prstGeom>
        </p:spPr>
      </p:pic>
      <p:pic>
        <p:nvPicPr>
          <p:cNvPr id="10" name="Picture 9">
            <a:hlinkClick r:id="rId8"/>
          </p:cNvPr>
          <p:cNvPicPr>
            <a:picLocks noChangeAspect="1"/>
          </p:cNvPicPr>
          <p:nvPr/>
        </p:nvPicPr>
        <p:blipFill>
          <a:blip r:embed="rId4"/>
          <a:stretch>
            <a:fillRect/>
          </a:stretch>
        </p:blipFill>
        <p:spPr>
          <a:xfrm>
            <a:off x="4724705" y="3244211"/>
            <a:ext cx="374269" cy="371602"/>
          </a:xfrm>
          <a:prstGeom prst="rect">
            <a:avLst/>
          </a:prstGeom>
        </p:spPr>
      </p:pic>
    </p:spTree>
    <p:extLst>
      <p:ext uri="{BB962C8B-B14F-4D97-AF65-F5344CB8AC3E}">
        <p14:creationId xmlns:p14="http://schemas.microsoft.com/office/powerpoint/2010/main" val="19661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dissolve">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dissolve">
                                      <p:cBhvr>
                                        <p:cTn id="36" dur="500"/>
                                        <p:tgtEl>
                                          <p:spTgt spid="3">
                                            <p:txEl>
                                              <p:pRg st="4" end="4"/>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dissolv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73</a:t>
            </a:fld>
            <a:endParaRPr lang="en-US" dirty="0"/>
          </a:p>
        </p:txBody>
      </p:sp>
      <p:pic>
        <p:nvPicPr>
          <p:cNvPr id="7" name="Picture 6"/>
          <p:cNvPicPr>
            <a:picLocks noChangeAspect="1"/>
          </p:cNvPicPr>
          <p:nvPr/>
        </p:nvPicPr>
        <p:blipFill>
          <a:blip r:embed="rId4"/>
          <a:stretch>
            <a:fillRect/>
          </a:stretch>
        </p:blipFill>
        <p:spPr>
          <a:xfrm>
            <a:off x="577850" y="1098550"/>
            <a:ext cx="7988300" cy="4660900"/>
          </a:xfrm>
          <a:prstGeom prst="rect">
            <a:avLst/>
          </a:prstGeom>
        </p:spPr>
      </p:pic>
      <p:sp>
        <p:nvSpPr>
          <p:cNvPr id="10" name="TextBox 9"/>
          <p:cNvSpPr txBox="1"/>
          <p:nvPr/>
        </p:nvSpPr>
        <p:spPr>
          <a:xfrm>
            <a:off x="2689340" y="248240"/>
            <a:ext cx="3715120" cy="584775"/>
          </a:xfrm>
          <a:prstGeom prst="rect">
            <a:avLst/>
          </a:prstGeom>
          <a:noFill/>
        </p:spPr>
        <p:txBody>
          <a:bodyPr wrap="none" rtlCol="0">
            <a:spAutoFit/>
          </a:bodyPr>
          <a:lstStyle/>
          <a:p>
            <a:r>
              <a:rPr lang="en-US" sz="3200" b="1" dirty="0" smtClean="0">
                <a:solidFill>
                  <a:srgbClr val="FFFF00"/>
                </a:solidFill>
              </a:rPr>
              <a:t>Do you like seafood?</a:t>
            </a:r>
            <a:endParaRPr lang="en-US" sz="3200" b="1" dirty="0">
              <a:solidFill>
                <a:srgbClr val="FFFF00"/>
              </a:solidFill>
            </a:endParaRPr>
          </a:p>
        </p:txBody>
      </p:sp>
    </p:spTree>
    <p:extLst>
      <p:ext uri="{BB962C8B-B14F-4D97-AF65-F5344CB8AC3E}">
        <p14:creationId xmlns:p14="http://schemas.microsoft.com/office/powerpoint/2010/main" val="18855057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pic>
        <p:nvPicPr>
          <p:cNvPr id="7" name="Picture 6">
            <a:hlinkClick r:id="rId4"/>
          </p:cNvPr>
          <p:cNvPicPr>
            <a:picLocks noChangeAspect="1"/>
          </p:cNvPicPr>
          <p:nvPr/>
        </p:nvPicPr>
        <p:blipFill>
          <a:blip r:embed="rId5"/>
          <a:stretch>
            <a:fillRect/>
          </a:stretch>
        </p:blipFill>
        <p:spPr>
          <a:xfrm>
            <a:off x="7778805" y="396012"/>
            <a:ext cx="374269" cy="371602"/>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74</a:t>
            </a:fld>
            <a:endParaRPr lang="en-US" dirty="0"/>
          </a:p>
        </p:txBody>
      </p:sp>
      <p:pic>
        <p:nvPicPr>
          <p:cNvPr id="3" name="Picture 2"/>
          <p:cNvPicPr>
            <a:picLocks noChangeAspect="1"/>
          </p:cNvPicPr>
          <p:nvPr/>
        </p:nvPicPr>
        <p:blipFill>
          <a:blip r:embed="rId6"/>
          <a:stretch>
            <a:fillRect/>
          </a:stretch>
        </p:blipFill>
        <p:spPr>
          <a:xfrm>
            <a:off x="679450" y="1073815"/>
            <a:ext cx="7785100" cy="5867400"/>
          </a:xfrm>
          <a:prstGeom prst="rect">
            <a:avLst/>
          </a:prstGeom>
        </p:spPr>
      </p:pic>
      <p:sp>
        <p:nvSpPr>
          <p:cNvPr id="8" name="TextBox 7"/>
          <p:cNvSpPr txBox="1"/>
          <p:nvPr/>
        </p:nvSpPr>
        <p:spPr>
          <a:xfrm>
            <a:off x="1059785" y="248240"/>
            <a:ext cx="6691512" cy="584775"/>
          </a:xfrm>
          <a:prstGeom prst="rect">
            <a:avLst/>
          </a:prstGeom>
          <a:noFill/>
        </p:spPr>
        <p:txBody>
          <a:bodyPr wrap="none" rtlCol="0">
            <a:spAutoFit/>
          </a:bodyPr>
          <a:lstStyle/>
          <a:p>
            <a:r>
              <a:rPr lang="en-US" sz="3200" b="1" dirty="0" smtClean="0">
                <a:solidFill>
                  <a:srgbClr val="FFFF00"/>
                </a:solidFill>
              </a:rPr>
              <a:t>Fugu, Japanese Blowfish or Puffer Fish</a:t>
            </a:r>
            <a:endParaRPr lang="en-US" sz="3200" b="1" dirty="0">
              <a:solidFill>
                <a:srgbClr val="FFFF00"/>
              </a:solidFill>
            </a:endParaRPr>
          </a:p>
        </p:txBody>
      </p:sp>
    </p:spTree>
    <p:extLst>
      <p:ext uri="{BB962C8B-B14F-4D97-AF65-F5344CB8AC3E}">
        <p14:creationId xmlns:p14="http://schemas.microsoft.com/office/powerpoint/2010/main" val="1103534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Tetrodotoxin (TTX)</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a:t>Present in the </a:t>
            </a:r>
            <a:r>
              <a:rPr lang="en-US" dirty="0" smtClean="0"/>
              <a:t>liver, ovaries and skin of </a:t>
            </a:r>
            <a:r>
              <a:rPr lang="en-US" dirty="0" err="1" smtClean="0"/>
              <a:t>fugu</a:t>
            </a:r>
            <a:r>
              <a:rPr lang="en-US" dirty="0" smtClean="0"/>
              <a:t> fish</a:t>
            </a:r>
          </a:p>
          <a:p>
            <a:pPr>
              <a:spcAft>
                <a:spcPts val="500"/>
              </a:spcAft>
            </a:pPr>
            <a:r>
              <a:rPr lang="en-US" dirty="0" smtClean="0"/>
              <a:t>Toxicity</a:t>
            </a:r>
          </a:p>
          <a:p>
            <a:pPr lvl="1">
              <a:spcAft>
                <a:spcPts val="500"/>
              </a:spcAft>
              <a:buFont typeface="Wingdings" charset="2"/>
              <a:buChar char="ü"/>
            </a:pPr>
            <a:r>
              <a:rPr lang="en-US" dirty="0" smtClean="0"/>
              <a:t>LD</a:t>
            </a:r>
            <a:r>
              <a:rPr lang="en-US" baseline="-25000" dirty="0" smtClean="0"/>
              <a:t>50</a:t>
            </a:r>
            <a:r>
              <a:rPr lang="en-US" dirty="0" smtClean="0"/>
              <a:t> (mice) </a:t>
            </a:r>
            <a:r>
              <a:rPr lang="nb-NO" dirty="0"/>
              <a:t>334 μg per kg (334 μg </a:t>
            </a:r>
            <a:r>
              <a:rPr lang="nb-NO" dirty="0" smtClean="0"/>
              <a:t>= 0.0000117 oz.)</a:t>
            </a:r>
          </a:p>
          <a:p>
            <a:pPr lvl="1">
              <a:spcAft>
                <a:spcPts val="500"/>
              </a:spcAft>
              <a:buFont typeface="Wingdings" charset="2"/>
              <a:buChar char="ü"/>
            </a:pPr>
            <a:r>
              <a:rPr lang="nb-NO" dirty="0" smtClean="0"/>
              <a:t>1000 to 10,000 times more toxic than KCN</a:t>
            </a:r>
          </a:p>
          <a:p>
            <a:pPr lvl="1">
              <a:spcAft>
                <a:spcPts val="500"/>
              </a:spcAft>
              <a:buFont typeface="Wingdings" charset="2"/>
              <a:buChar char="ü"/>
            </a:pPr>
            <a:r>
              <a:rPr lang="nb-NO" dirty="0" smtClean="0"/>
              <a:t>50-100 people a year die in Japan from TTX</a:t>
            </a:r>
            <a:endParaRPr lang="en-US" dirty="0" smtClean="0"/>
          </a:p>
        </p:txBody>
      </p:sp>
      <p:pic>
        <p:nvPicPr>
          <p:cNvPr id="5" name="Picture 4">
            <a:hlinkClick r:id="rId3"/>
          </p:cNvPr>
          <p:cNvPicPr>
            <a:picLocks noChangeAspect="1"/>
          </p:cNvPicPr>
          <p:nvPr/>
        </p:nvPicPr>
        <p:blipFill>
          <a:blip r:embed="rId4"/>
          <a:stretch>
            <a:fillRect/>
          </a:stretch>
        </p:blipFill>
        <p:spPr>
          <a:xfrm>
            <a:off x="7862651" y="3950920"/>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pic>
        <p:nvPicPr>
          <p:cNvPr id="7" name="Picture 6">
            <a:hlinkClick r:id="rId6"/>
          </p:cNvPr>
          <p:cNvPicPr>
            <a:picLocks noChangeAspect="1"/>
          </p:cNvPicPr>
          <p:nvPr/>
        </p:nvPicPr>
        <p:blipFill>
          <a:blip r:embed="rId4"/>
          <a:stretch>
            <a:fillRect/>
          </a:stretch>
        </p:blipFill>
        <p:spPr>
          <a:xfrm>
            <a:off x="7404536" y="3950920"/>
            <a:ext cx="374269" cy="371602"/>
          </a:xfrm>
          <a:prstGeom prst="rect">
            <a:avLst/>
          </a:prstGeom>
        </p:spPr>
      </p:pic>
      <p:pic>
        <p:nvPicPr>
          <p:cNvPr id="8" name="Picture 7">
            <a:hlinkClick r:id="rId7"/>
          </p:cNvPr>
          <p:cNvPicPr>
            <a:picLocks noChangeAspect="1"/>
          </p:cNvPicPr>
          <p:nvPr/>
        </p:nvPicPr>
        <p:blipFill>
          <a:blip r:embed="rId4"/>
          <a:stretch>
            <a:fillRect/>
          </a:stretch>
        </p:blipFill>
        <p:spPr>
          <a:xfrm>
            <a:off x="7677862" y="1632253"/>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75</a:t>
            </a:fld>
            <a:endParaRPr lang="en-US" dirty="0"/>
          </a:p>
        </p:txBody>
      </p:sp>
    </p:spTree>
    <p:extLst>
      <p:ext uri="{BB962C8B-B14F-4D97-AF65-F5344CB8AC3E}">
        <p14:creationId xmlns:p14="http://schemas.microsoft.com/office/powerpoint/2010/main" val="1046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Tetrodotoxin (TTX) </a:t>
            </a:r>
            <a:r>
              <a:rPr lang="en-US" sz="2000" dirty="0" smtClean="0"/>
              <a:t>(cont.)</a:t>
            </a:r>
            <a:endParaRPr lang="en-US" sz="2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IUPAC Name: </a:t>
            </a:r>
            <a:r>
              <a:rPr lang="en-US" dirty="0"/>
              <a:t>(4</a:t>
            </a:r>
            <a:r>
              <a:rPr lang="en-US" i="1" dirty="0"/>
              <a:t>R</a:t>
            </a:r>
            <a:r>
              <a:rPr lang="en-US" dirty="0"/>
              <a:t>,4a</a:t>
            </a:r>
            <a:r>
              <a:rPr lang="en-US" i="1" dirty="0"/>
              <a:t>R</a:t>
            </a:r>
            <a:r>
              <a:rPr lang="en-US" dirty="0"/>
              <a:t>,5</a:t>
            </a:r>
            <a:r>
              <a:rPr lang="en-US" i="1" dirty="0"/>
              <a:t>R</a:t>
            </a:r>
            <a:r>
              <a:rPr lang="en-US" dirty="0"/>
              <a:t>,6</a:t>
            </a:r>
            <a:r>
              <a:rPr lang="en-US" i="1" dirty="0"/>
              <a:t>S</a:t>
            </a:r>
            <a:r>
              <a:rPr lang="en-US" dirty="0"/>
              <a:t>,7</a:t>
            </a:r>
            <a:r>
              <a:rPr lang="en-US" i="1" dirty="0"/>
              <a:t>S</a:t>
            </a:r>
            <a:r>
              <a:rPr lang="en-US" dirty="0"/>
              <a:t>,8</a:t>
            </a:r>
            <a:r>
              <a:rPr lang="en-US" i="1" dirty="0"/>
              <a:t>S</a:t>
            </a:r>
            <a:r>
              <a:rPr lang="en-US" dirty="0"/>
              <a:t>,8a</a:t>
            </a:r>
            <a:r>
              <a:rPr lang="en-US" i="1" dirty="0"/>
              <a:t>R</a:t>
            </a:r>
            <a:r>
              <a:rPr lang="en-US" dirty="0"/>
              <a:t>,10</a:t>
            </a:r>
            <a:r>
              <a:rPr lang="en-US" i="1" dirty="0"/>
              <a:t>S</a:t>
            </a:r>
            <a:r>
              <a:rPr lang="en-US" dirty="0"/>
              <a:t>,12</a:t>
            </a:r>
            <a:r>
              <a:rPr lang="en-US" i="1" dirty="0"/>
              <a:t>S</a:t>
            </a:r>
            <a:r>
              <a:rPr lang="en-US" dirty="0"/>
              <a:t>)-2-azaniumylidene-4,6,8,12-tetrahydroxy-6-(hydroxymethyl)-2,3,4,4a,5,6,7,8-octahydro-1</a:t>
            </a:r>
            <a:r>
              <a:rPr lang="en-US" i="1" dirty="0"/>
              <a:t>H</a:t>
            </a:r>
            <a:r>
              <a:rPr lang="en-US" dirty="0"/>
              <a:t>-8a,10-methano-5,7-(epoxymethanooxy)quinazolin-10-olate</a:t>
            </a:r>
            <a:endParaRPr lang="en-US" dirty="0" smtClean="0"/>
          </a:p>
          <a:p>
            <a:pPr>
              <a:spcAft>
                <a:spcPts val="500"/>
              </a:spcAft>
            </a:pPr>
            <a:r>
              <a:rPr lang="en-US" dirty="0" smtClean="0"/>
              <a:t>CAS Number: 4368-28-9</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8430537" y="2908666"/>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76</a:t>
            </a:fld>
            <a:endParaRPr lang="en-US" dirty="0"/>
          </a:p>
        </p:txBody>
      </p:sp>
      <p:pic>
        <p:nvPicPr>
          <p:cNvPr id="10" name="Picture 9"/>
          <p:cNvPicPr>
            <a:picLocks noChangeAspect="1"/>
          </p:cNvPicPr>
          <p:nvPr/>
        </p:nvPicPr>
        <p:blipFill>
          <a:blip r:embed="rId6"/>
          <a:stretch>
            <a:fillRect/>
          </a:stretch>
        </p:blipFill>
        <p:spPr>
          <a:xfrm>
            <a:off x="2418553" y="4138612"/>
            <a:ext cx="4381500" cy="2400300"/>
          </a:xfrm>
          <a:prstGeom prst="rect">
            <a:avLst/>
          </a:prstGeom>
        </p:spPr>
      </p:pic>
      <p:pic>
        <p:nvPicPr>
          <p:cNvPr id="11" name="Picture 10">
            <a:hlinkClick r:id="rId7"/>
          </p:cNvPr>
          <p:cNvPicPr>
            <a:picLocks noChangeAspect="1"/>
          </p:cNvPicPr>
          <p:nvPr/>
        </p:nvPicPr>
        <p:blipFill>
          <a:blip r:embed="rId5"/>
          <a:stretch>
            <a:fillRect/>
          </a:stretch>
        </p:blipFill>
        <p:spPr>
          <a:xfrm>
            <a:off x="4280851" y="3462613"/>
            <a:ext cx="374269" cy="371602"/>
          </a:xfrm>
          <a:prstGeom prst="rect">
            <a:avLst/>
          </a:prstGeom>
        </p:spPr>
      </p:pic>
    </p:spTree>
    <p:extLst>
      <p:ext uri="{BB962C8B-B14F-4D97-AF65-F5344CB8AC3E}">
        <p14:creationId xmlns:p14="http://schemas.microsoft.com/office/powerpoint/2010/main" val="7547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dirty="0" smtClean="0">
                <a:solidFill>
                  <a:schemeClr val="bg1"/>
                </a:solidFill>
              </a:rPr>
              <a:t>Donald J. Cram</a:t>
            </a:r>
            <a:endParaRPr lang="en-US" dirty="0">
              <a:solidFill>
                <a:schemeClr val="bg1"/>
              </a:solidFill>
            </a:endParaRPr>
          </a:p>
        </p:txBody>
      </p:sp>
      <p:sp>
        <p:nvSpPr>
          <p:cNvPr id="5" name="Content Placeholder 4"/>
          <p:cNvSpPr>
            <a:spLocks noGrp="1"/>
          </p:cNvSpPr>
          <p:nvPr>
            <p:ph idx="1"/>
          </p:nvPr>
        </p:nvSpPr>
        <p:spPr>
          <a:xfrm>
            <a:off x="3503065" y="1345861"/>
            <a:ext cx="4886560" cy="5497381"/>
          </a:xfrm>
        </p:spPr>
        <p:txBody>
          <a:bodyPr>
            <a:normAutofit fontScale="92500" lnSpcReduction="20000"/>
          </a:bodyPr>
          <a:lstStyle/>
          <a:p>
            <a:r>
              <a:rPr lang="en-US" dirty="0" smtClean="0"/>
              <a:t>1919-2001</a:t>
            </a:r>
          </a:p>
          <a:p>
            <a:r>
              <a:rPr lang="en-US" dirty="0" smtClean="0"/>
              <a:t>Ph.D. Harvard (Louis Fieser)</a:t>
            </a:r>
          </a:p>
          <a:p>
            <a:r>
              <a:rPr lang="en-US" dirty="0" smtClean="0"/>
              <a:t>Professor at UCLA (“The Bruins”)</a:t>
            </a:r>
          </a:p>
          <a:p>
            <a:r>
              <a:rPr lang="en-US" dirty="0"/>
              <a:t>Taught Chemistry 101 (freshmen) for many </a:t>
            </a:r>
            <a:r>
              <a:rPr lang="en-US" dirty="0" smtClean="0"/>
              <a:t>years</a:t>
            </a:r>
          </a:p>
          <a:p>
            <a:r>
              <a:rPr lang="en-US" dirty="0" smtClean="0"/>
              <a:t>1987 Nobel Prize in Chemistry (Jean-Marie Lehn &amp; Charles  Pedersen)</a:t>
            </a:r>
          </a:p>
          <a:p>
            <a:r>
              <a:rPr lang="en-US" i="1" dirty="0" smtClean="0"/>
              <a:t>The Tonight Show</a:t>
            </a:r>
            <a:r>
              <a:rPr lang="en-US" dirty="0" smtClean="0"/>
              <a:t>, Oct 15, 1987 </a:t>
            </a:r>
          </a:p>
          <a:p>
            <a:r>
              <a:rPr lang="en-US" dirty="0" smtClean="0"/>
              <a:t>“Now I do a good job on carpets, but this seemed a little excessive”</a:t>
            </a:r>
          </a:p>
          <a:p>
            <a:pPr>
              <a:spcBef>
                <a:spcPts val="800"/>
              </a:spcBef>
            </a:pPr>
            <a:r>
              <a:rPr lang="en-US" dirty="0" smtClean="0"/>
              <a:t>The party…</a:t>
            </a:r>
          </a:p>
        </p:txBody>
      </p:sp>
      <p:pic>
        <p:nvPicPr>
          <p:cNvPr id="8" name="Picture 7"/>
          <p:cNvPicPr>
            <a:picLocks noChangeAspect="1"/>
          </p:cNvPicPr>
          <p:nvPr/>
        </p:nvPicPr>
        <p:blipFill>
          <a:blip r:embed="rId3"/>
          <a:stretch>
            <a:fillRect/>
          </a:stretch>
        </p:blipFill>
        <p:spPr>
          <a:xfrm>
            <a:off x="8610600" y="6648450"/>
            <a:ext cx="533400" cy="209550"/>
          </a:xfrm>
          <a:prstGeom prst="rect">
            <a:avLst/>
          </a:prstGeom>
        </p:spPr>
      </p:pic>
      <p:pic>
        <p:nvPicPr>
          <p:cNvPr id="10" name="Picture 9">
            <a:hlinkClick r:id="rId4"/>
          </p:cNvPr>
          <p:cNvPicPr>
            <a:picLocks noChangeAspect="1"/>
          </p:cNvPicPr>
          <p:nvPr/>
        </p:nvPicPr>
        <p:blipFill>
          <a:blip r:embed="rId5"/>
          <a:stretch>
            <a:fillRect/>
          </a:stretch>
        </p:blipFill>
        <p:spPr>
          <a:xfrm>
            <a:off x="5843510" y="5646423"/>
            <a:ext cx="374269" cy="371602"/>
          </a:xfrm>
          <a:prstGeom prst="rect">
            <a:avLst/>
          </a:prstGeom>
        </p:spPr>
      </p:pic>
      <p:pic>
        <p:nvPicPr>
          <p:cNvPr id="11" name="Picture 10">
            <a:hlinkClick r:id="rId6"/>
          </p:cNvPr>
          <p:cNvPicPr>
            <a:picLocks noChangeAspect="1"/>
          </p:cNvPicPr>
          <p:nvPr/>
        </p:nvPicPr>
        <p:blipFill>
          <a:blip r:embed="rId5"/>
          <a:stretch>
            <a:fillRect/>
          </a:stretch>
        </p:blipFill>
        <p:spPr>
          <a:xfrm>
            <a:off x="5354276" y="5646423"/>
            <a:ext cx="374269" cy="371602"/>
          </a:xfrm>
          <a:prstGeom prst="rect">
            <a:avLst/>
          </a:prstGeom>
        </p:spPr>
      </p:pic>
      <p:pic>
        <p:nvPicPr>
          <p:cNvPr id="2" name="Picture 1"/>
          <p:cNvPicPr>
            <a:picLocks noChangeAspect="1"/>
          </p:cNvPicPr>
          <p:nvPr/>
        </p:nvPicPr>
        <p:blipFill>
          <a:blip r:embed="rId7"/>
          <a:stretch>
            <a:fillRect/>
          </a:stretch>
        </p:blipFill>
        <p:spPr>
          <a:xfrm>
            <a:off x="-6803" y="1313117"/>
            <a:ext cx="3378200" cy="4229100"/>
          </a:xfrm>
          <a:prstGeom prst="rect">
            <a:avLst/>
          </a:prstGeom>
        </p:spPr>
      </p:pic>
      <p:sp>
        <p:nvSpPr>
          <p:cNvPr id="3" name="Slide Number Placeholder 2"/>
          <p:cNvSpPr>
            <a:spLocks noGrp="1"/>
          </p:cNvSpPr>
          <p:nvPr>
            <p:ph type="sldNum" sz="quarter" idx="12"/>
          </p:nvPr>
        </p:nvSpPr>
        <p:spPr/>
        <p:txBody>
          <a:bodyPr/>
          <a:lstStyle/>
          <a:p>
            <a:fld id="{B82CCC60-E8CD-4174-8B1A-7DF615B22EEF}" type="slidenum">
              <a:rPr lang="en-US" smtClean="0"/>
              <a:pPr/>
              <a:t>77</a:t>
            </a:fld>
            <a:endParaRPr lang="en-US" dirty="0"/>
          </a:p>
        </p:txBody>
      </p:sp>
      <p:pic>
        <p:nvPicPr>
          <p:cNvPr id="6" name="Picture 5"/>
          <p:cNvPicPr>
            <a:picLocks noChangeAspect="1"/>
          </p:cNvPicPr>
          <p:nvPr/>
        </p:nvPicPr>
        <p:blipFill>
          <a:blip r:embed="rId8"/>
          <a:stretch>
            <a:fillRect/>
          </a:stretch>
        </p:blipFill>
        <p:spPr>
          <a:xfrm>
            <a:off x="1077373" y="5598733"/>
            <a:ext cx="1384300" cy="1244600"/>
          </a:xfrm>
          <a:prstGeom prst="rect">
            <a:avLst/>
          </a:prstGeom>
        </p:spPr>
      </p:pic>
      <p:sp>
        <p:nvSpPr>
          <p:cNvPr id="12" name="TextBox 11"/>
          <p:cNvSpPr txBox="1"/>
          <p:nvPr/>
        </p:nvSpPr>
        <p:spPr>
          <a:xfrm>
            <a:off x="9058275" y="578643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33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dissolve">
                                      <p:cBhvr>
                                        <p:cTn id="40" dur="500"/>
                                        <p:tgtEl>
                                          <p:spTgt spid="5">
                                            <p:txEl>
                                              <p:pRg st="6" end="6"/>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dissolve">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78</a:t>
            </a:fld>
            <a:endParaRPr lang="en-US" dirty="0"/>
          </a:p>
        </p:txBody>
      </p:sp>
      <p:pic>
        <p:nvPicPr>
          <p:cNvPr id="3" name="Picture 2"/>
          <p:cNvPicPr>
            <a:picLocks noChangeAspect="1"/>
          </p:cNvPicPr>
          <p:nvPr/>
        </p:nvPicPr>
        <p:blipFill>
          <a:blip r:embed="rId4"/>
          <a:stretch>
            <a:fillRect/>
          </a:stretch>
        </p:blipFill>
        <p:spPr>
          <a:xfrm>
            <a:off x="444500" y="996700"/>
            <a:ext cx="8255000" cy="5486400"/>
          </a:xfrm>
          <a:prstGeom prst="rect">
            <a:avLst/>
          </a:prstGeom>
        </p:spPr>
      </p:pic>
      <p:sp>
        <p:nvSpPr>
          <p:cNvPr id="8" name="TextBox 7"/>
          <p:cNvSpPr txBox="1"/>
          <p:nvPr/>
        </p:nvSpPr>
        <p:spPr>
          <a:xfrm>
            <a:off x="1873837" y="95535"/>
            <a:ext cx="4988738" cy="584775"/>
          </a:xfrm>
          <a:prstGeom prst="rect">
            <a:avLst/>
          </a:prstGeom>
          <a:noFill/>
        </p:spPr>
        <p:txBody>
          <a:bodyPr wrap="none" rtlCol="0">
            <a:spAutoFit/>
          </a:bodyPr>
          <a:lstStyle/>
          <a:p>
            <a:r>
              <a:rPr lang="en-US" sz="3200" b="1" dirty="0" smtClean="0">
                <a:solidFill>
                  <a:srgbClr val="FFFF00"/>
                </a:solidFill>
              </a:rPr>
              <a:t>UCLA Bruin—Morning After </a:t>
            </a:r>
            <a:endParaRPr lang="en-US" sz="3200" b="1" dirty="0">
              <a:solidFill>
                <a:srgbClr val="FFFF00"/>
              </a:solidFill>
            </a:endParaRPr>
          </a:p>
        </p:txBody>
      </p:sp>
    </p:spTree>
    <p:extLst>
      <p:ext uri="{BB962C8B-B14F-4D97-AF65-F5344CB8AC3E}">
        <p14:creationId xmlns:p14="http://schemas.microsoft.com/office/powerpoint/2010/main" val="18339381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79</a:t>
            </a:fld>
            <a:endParaRPr lang="en-US" dirty="0"/>
          </a:p>
        </p:txBody>
      </p:sp>
      <p:pic>
        <p:nvPicPr>
          <p:cNvPr id="3" name="Picture 2"/>
          <p:cNvPicPr>
            <a:picLocks noChangeAspect="1"/>
          </p:cNvPicPr>
          <p:nvPr/>
        </p:nvPicPr>
        <p:blipFill>
          <a:blip r:embed="rId4"/>
          <a:stretch>
            <a:fillRect/>
          </a:stretch>
        </p:blipFill>
        <p:spPr>
          <a:xfrm>
            <a:off x="438150" y="317500"/>
            <a:ext cx="8267700" cy="6223000"/>
          </a:xfrm>
          <a:prstGeom prst="rect">
            <a:avLst/>
          </a:prstGeom>
        </p:spPr>
      </p:pic>
    </p:spTree>
    <p:extLst>
      <p:ext uri="{BB962C8B-B14F-4D97-AF65-F5344CB8AC3E}">
        <p14:creationId xmlns:p14="http://schemas.microsoft.com/office/powerpoint/2010/main" val="1407937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69490"/>
            <a:ext cx="8229600" cy="1165308"/>
          </a:xfrm>
        </p:spPr>
        <p:txBody>
          <a:bodyPr>
            <a:normAutofit fontScale="90000"/>
          </a:bodyPr>
          <a:lstStyle/>
          <a:p>
            <a:r>
              <a:rPr lang="en-US" i="1" dirty="0" smtClean="0">
                <a:latin typeface="Engravers MT" charset="0"/>
                <a:ea typeface="Engravers MT" charset="0"/>
                <a:cs typeface="Engravers MT" charset="0"/>
              </a:rPr>
              <a:t>Breaking News!</a:t>
            </a:r>
            <a:br>
              <a:rPr lang="en-US" i="1" dirty="0" smtClean="0">
                <a:latin typeface="Engravers MT" charset="0"/>
                <a:ea typeface="Engravers MT" charset="0"/>
                <a:cs typeface="Engravers MT" charset="0"/>
              </a:rPr>
            </a:br>
            <a:r>
              <a:rPr lang="en-US" dirty="0" smtClean="0"/>
              <a:t>Ytterbium Loses Weight</a:t>
            </a:r>
            <a:endParaRPr lang="en-US" dirty="0"/>
          </a:p>
        </p:txBody>
      </p:sp>
      <p:sp>
        <p:nvSpPr>
          <p:cNvPr id="3" name="Content Placeholder 2"/>
          <p:cNvSpPr>
            <a:spLocks noGrp="1"/>
          </p:cNvSpPr>
          <p:nvPr>
            <p:ph idx="1"/>
          </p:nvPr>
        </p:nvSpPr>
        <p:spPr>
          <a:xfrm>
            <a:off x="296260" y="2207360"/>
            <a:ext cx="8229600" cy="3918803"/>
          </a:xfrm>
        </p:spPr>
        <p:txBody>
          <a:bodyPr/>
          <a:lstStyle/>
          <a:p>
            <a:r>
              <a:rPr lang="en-US" dirty="0" smtClean="0"/>
              <a:t>The standard atomic weight of Yb is now 173.045, down from 173.054 (-0.0052%)</a:t>
            </a:r>
            <a:endParaRPr lang="en-US" dirty="0"/>
          </a:p>
          <a:p>
            <a:r>
              <a:rPr lang="en-US" dirty="0" smtClean="0"/>
              <a:t>IUPAC evaluates atomic weights every two years, depending on new data available</a:t>
            </a:r>
          </a:p>
          <a:p>
            <a:r>
              <a:rPr lang="en-US" dirty="0" smtClean="0"/>
              <a:t>On average, atomic weights of individual elements get updated about every 14 years</a:t>
            </a:r>
          </a:p>
          <a:p>
            <a:r>
              <a:rPr lang="en-US" dirty="0" smtClean="0"/>
              <a:t>See </a:t>
            </a:r>
          </a:p>
          <a:p>
            <a:pPr marL="0" indent="0">
              <a:buNone/>
            </a:pPr>
            <a:endParaRPr lang="en-US" dirty="0" smtClean="0"/>
          </a:p>
        </p:txBody>
      </p:sp>
      <p:pic>
        <p:nvPicPr>
          <p:cNvPr id="6" name="Picture 5"/>
          <p:cNvPicPr>
            <a:picLocks noChangeAspect="1"/>
          </p:cNvPicPr>
          <p:nvPr/>
        </p:nvPicPr>
        <p:blipFill>
          <a:blip r:embed="rId2"/>
          <a:stretch>
            <a:fillRect/>
          </a:stretch>
        </p:blipFill>
        <p:spPr>
          <a:xfrm>
            <a:off x="8610600" y="6648450"/>
            <a:ext cx="533400" cy="209550"/>
          </a:xfrm>
          <a:prstGeom prst="rect">
            <a:avLst/>
          </a:prstGeom>
        </p:spPr>
      </p:pic>
      <p:pic>
        <p:nvPicPr>
          <p:cNvPr id="10" name="Picture 9">
            <a:hlinkClick r:id="rId3"/>
          </p:cNvPr>
          <p:cNvPicPr>
            <a:picLocks noChangeAspect="1"/>
          </p:cNvPicPr>
          <p:nvPr/>
        </p:nvPicPr>
        <p:blipFill>
          <a:blip r:embed="rId4"/>
          <a:stretch>
            <a:fillRect/>
          </a:stretch>
        </p:blipFill>
        <p:spPr>
          <a:xfrm>
            <a:off x="1365195" y="5108755"/>
            <a:ext cx="374269" cy="371602"/>
          </a:xfrm>
          <a:prstGeom prst="rect">
            <a:avLst/>
          </a:prstGeom>
        </p:spPr>
      </p:pic>
      <p:pic>
        <p:nvPicPr>
          <p:cNvPr id="11" name="Picture 10"/>
          <p:cNvPicPr>
            <a:picLocks noChangeAspect="1"/>
          </p:cNvPicPr>
          <p:nvPr/>
        </p:nvPicPr>
        <p:blipFill>
          <a:blip r:embed="rId5"/>
          <a:stretch>
            <a:fillRect/>
          </a:stretch>
        </p:blipFill>
        <p:spPr>
          <a:xfrm>
            <a:off x="7011983" y="-26885"/>
            <a:ext cx="2133600" cy="2133600"/>
          </a:xfrm>
          <a:prstGeom prst="rect">
            <a:avLst/>
          </a:prstGeom>
        </p:spPr>
      </p:pic>
      <p:pic>
        <p:nvPicPr>
          <p:cNvPr id="12" name="Picture 11"/>
          <p:cNvPicPr>
            <a:picLocks noChangeAspect="1"/>
          </p:cNvPicPr>
          <p:nvPr/>
        </p:nvPicPr>
        <p:blipFill>
          <a:blip r:embed="rId6"/>
          <a:stretch>
            <a:fillRect/>
          </a:stretch>
        </p:blipFill>
        <p:spPr>
          <a:xfrm>
            <a:off x="6423135" y="374899"/>
            <a:ext cx="588847" cy="1068935"/>
          </a:xfrm>
          <a:prstGeom prst="rect">
            <a:avLst/>
          </a:prstGeom>
        </p:spPr>
      </p:pic>
      <p:pic>
        <p:nvPicPr>
          <p:cNvPr id="13" name="Picture 12"/>
          <p:cNvPicPr>
            <a:picLocks noChangeAspect="1"/>
          </p:cNvPicPr>
          <p:nvPr/>
        </p:nvPicPr>
        <p:blipFill>
          <a:blip r:embed="rId7"/>
          <a:stretch>
            <a:fillRect/>
          </a:stretch>
        </p:blipFill>
        <p:spPr>
          <a:xfrm>
            <a:off x="6099050" y="833015"/>
            <a:ext cx="706673" cy="610820"/>
          </a:xfrm>
          <a:prstGeom prst="rect">
            <a:avLst/>
          </a:prstGeom>
        </p:spPr>
      </p:pic>
      <p:sp>
        <p:nvSpPr>
          <p:cNvPr id="14" name="Slide Number Placeholder 13"/>
          <p:cNvSpPr>
            <a:spLocks noGrp="1"/>
          </p:cNvSpPr>
          <p:nvPr>
            <p:ph type="sldNum" sz="quarter" idx="12"/>
          </p:nvPr>
        </p:nvSpPr>
        <p:spPr/>
        <p:txBody>
          <a:bodyPr/>
          <a:lstStyle/>
          <a:p>
            <a:fld id="{B82CCC60-E8CD-4174-8B1A-7DF615B22EEF}" type="slidenum">
              <a:rPr lang="en-US" smtClean="0"/>
              <a:pPr/>
              <a:t>8</a:t>
            </a:fld>
            <a:endParaRPr lang="en-US" dirty="0"/>
          </a:p>
        </p:txBody>
      </p:sp>
    </p:spTree>
    <p:extLst>
      <p:ext uri="{BB962C8B-B14F-4D97-AF65-F5344CB8AC3E}">
        <p14:creationId xmlns:p14="http://schemas.microsoft.com/office/powerpoint/2010/main" val="291189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80</a:t>
            </a:fld>
            <a:endParaRPr lang="en-US" dirty="0"/>
          </a:p>
        </p:txBody>
      </p:sp>
      <p:pic>
        <p:nvPicPr>
          <p:cNvPr id="7" name="Picture 6"/>
          <p:cNvPicPr>
            <a:picLocks noChangeAspect="1"/>
          </p:cNvPicPr>
          <p:nvPr/>
        </p:nvPicPr>
        <p:blipFill>
          <a:blip r:embed="rId4"/>
          <a:stretch>
            <a:fillRect/>
          </a:stretch>
        </p:blipFill>
        <p:spPr>
          <a:xfrm>
            <a:off x="1353046" y="0"/>
            <a:ext cx="6437908" cy="6858000"/>
          </a:xfrm>
          <a:prstGeom prst="rect">
            <a:avLst/>
          </a:prstGeom>
        </p:spPr>
      </p:pic>
      <p:sp>
        <p:nvSpPr>
          <p:cNvPr id="8" name="TextBox 7"/>
          <p:cNvSpPr txBox="1"/>
          <p:nvPr/>
        </p:nvSpPr>
        <p:spPr>
          <a:xfrm>
            <a:off x="201168" y="222195"/>
            <a:ext cx="1241045" cy="2246769"/>
          </a:xfrm>
          <a:prstGeom prst="rect">
            <a:avLst/>
          </a:prstGeom>
          <a:noFill/>
        </p:spPr>
        <p:txBody>
          <a:bodyPr wrap="none" rtlCol="0">
            <a:spAutoFit/>
          </a:bodyPr>
          <a:lstStyle/>
          <a:p>
            <a:r>
              <a:rPr lang="en-US" sz="2800" b="1" dirty="0" smtClean="0">
                <a:solidFill>
                  <a:srgbClr val="FFFF00"/>
                </a:solidFill>
              </a:rPr>
              <a:t>Louis </a:t>
            </a:r>
          </a:p>
          <a:p>
            <a:r>
              <a:rPr lang="en-US" sz="2800" b="1" dirty="0" smtClean="0">
                <a:solidFill>
                  <a:srgbClr val="FFFF00"/>
                </a:solidFill>
              </a:rPr>
              <a:t>Fieser</a:t>
            </a:r>
          </a:p>
          <a:p>
            <a:endParaRPr lang="en-US" sz="2800" b="1" dirty="0">
              <a:solidFill>
                <a:srgbClr val="FFFF00"/>
              </a:solidFill>
            </a:endParaRPr>
          </a:p>
          <a:p>
            <a:r>
              <a:rPr lang="en-US" sz="2800" b="1" dirty="0" smtClean="0">
                <a:solidFill>
                  <a:srgbClr val="FFFF00"/>
                </a:solidFill>
              </a:rPr>
              <a:t>1899—</a:t>
            </a:r>
          </a:p>
          <a:p>
            <a:r>
              <a:rPr lang="en-US" sz="2800" b="1" dirty="0" smtClean="0">
                <a:solidFill>
                  <a:srgbClr val="FFFF00"/>
                </a:solidFill>
              </a:rPr>
              <a:t>1977 </a:t>
            </a:r>
            <a:endParaRPr lang="en-US" sz="2800" b="1" dirty="0">
              <a:solidFill>
                <a:srgbClr val="FFFF00"/>
              </a:solidFill>
            </a:endParaRPr>
          </a:p>
        </p:txBody>
      </p:sp>
    </p:spTree>
    <p:extLst>
      <p:ext uri="{BB962C8B-B14F-4D97-AF65-F5344CB8AC3E}">
        <p14:creationId xmlns:p14="http://schemas.microsoft.com/office/powerpoint/2010/main" val="2778100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Louis Fieser</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Professor at Harvard University</a:t>
            </a:r>
          </a:p>
          <a:p>
            <a:pPr>
              <a:spcAft>
                <a:spcPts val="500"/>
              </a:spcAft>
            </a:pPr>
            <a:r>
              <a:rPr lang="en-US" dirty="0" smtClean="0"/>
              <a:t>World War 2</a:t>
            </a:r>
          </a:p>
          <a:p>
            <a:pPr lvl="1">
              <a:spcAft>
                <a:spcPts val="500"/>
              </a:spcAft>
              <a:buFont typeface="Wingdings" charset="2"/>
              <a:buChar char="ü"/>
            </a:pPr>
            <a:r>
              <a:rPr lang="en-US" dirty="0" smtClean="0"/>
              <a:t>Project X-ray (drop bats with incendiary charges on Japan)</a:t>
            </a:r>
          </a:p>
          <a:p>
            <a:pPr lvl="1">
              <a:spcAft>
                <a:spcPts val="500"/>
              </a:spcAft>
              <a:buFont typeface="Wingdings" charset="2"/>
              <a:buChar char="ü"/>
            </a:pPr>
            <a:r>
              <a:rPr lang="en-US" dirty="0" smtClean="0"/>
              <a:t>Invent napalm—produced by Dow Chemical</a:t>
            </a:r>
          </a:p>
          <a:p>
            <a:pPr>
              <a:spcAft>
                <a:spcPts val="500"/>
              </a:spcAft>
            </a:pPr>
            <a:r>
              <a:rPr lang="en-US" dirty="0" smtClean="0"/>
              <a:t>1962 Served on U.S. Surgeon General’s Advisory Committee that issued landmark report on relationship between smoking and health</a:t>
            </a:r>
          </a:p>
          <a:p>
            <a:pPr>
              <a:spcAft>
                <a:spcPts val="500"/>
              </a:spcAft>
            </a:pPr>
            <a:r>
              <a:rPr lang="en-US" dirty="0" smtClean="0"/>
              <a:t>Was a chain smoker—had lung cancer</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3197655" y="766823"/>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81</a:t>
            </a:fld>
            <a:endParaRPr lang="en-US" dirty="0"/>
          </a:p>
        </p:txBody>
      </p:sp>
      <p:pic>
        <p:nvPicPr>
          <p:cNvPr id="4" name="Picture 3"/>
          <p:cNvPicPr>
            <a:picLocks noChangeAspect="1"/>
          </p:cNvPicPr>
          <p:nvPr/>
        </p:nvPicPr>
        <p:blipFill>
          <a:blip r:embed="rId6"/>
          <a:stretch>
            <a:fillRect/>
          </a:stretch>
        </p:blipFill>
        <p:spPr>
          <a:xfrm>
            <a:off x="6404576" y="1388971"/>
            <a:ext cx="2015490" cy="1413510"/>
          </a:xfrm>
          <a:prstGeom prst="rect">
            <a:avLst/>
          </a:prstGeom>
        </p:spPr>
      </p:pic>
    </p:spTree>
    <p:extLst>
      <p:ext uri="{BB962C8B-B14F-4D97-AF65-F5344CB8AC3E}">
        <p14:creationId xmlns:p14="http://schemas.microsoft.com/office/powerpoint/2010/main" val="20131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82</a:t>
            </a:fld>
            <a:endParaRPr lang="en-US" dirty="0"/>
          </a:p>
        </p:txBody>
      </p:sp>
      <p:pic>
        <p:nvPicPr>
          <p:cNvPr id="7" name="Picture 6"/>
          <p:cNvPicPr>
            <a:picLocks noChangeAspect="1"/>
          </p:cNvPicPr>
          <p:nvPr/>
        </p:nvPicPr>
        <p:blipFill>
          <a:blip r:embed="rId4"/>
          <a:stretch>
            <a:fillRect/>
          </a:stretch>
        </p:blipFill>
        <p:spPr>
          <a:xfrm>
            <a:off x="2184400" y="247650"/>
            <a:ext cx="4775200" cy="6362700"/>
          </a:xfrm>
          <a:prstGeom prst="rect">
            <a:avLst/>
          </a:prstGeom>
        </p:spPr>
      </p:pic>
      <p:sp>
        <p:nvSpPr>
          <p:cNvPr id="8" name="TextBox 7"/>
          <p:cNvSpPr txBox="1"/>
          <p:nvPr/>
        </p:nvSpPr>
        <p:spPr>
          <a:xfrm>
            <a:off x="141921" y="374900"/>
            <a:ext cx="1776448" cy="1938992"/>
          </a:xfrm>
          <a:prstGeom prst="rect">
            <a:avLst/>
          </a:prstGeom>
          <a:noFill/>
        </p:spPr>
        <p:txBody>
          <a:bodyPr wrap="none" rtlCol="0">
            <a:spAutoFit/>
          </a:bodyPr>
          <a:lstStyle/>
          <a:p>
            <a:r>
              <a:rPr lang="en-US" sz="2400" b="1" dirty="0" smtClean="0">
                <a:solidFill>
                  <a:srgbClr val="FFFF00"/>
                </a:solidFill>
              </a:rPr>
              <a:t>Robert</a:t>
            </a:r>
          </a:p>
          <a:p>
            <a:r>
              <a:rPr lang="en-US" sz="2400" b="1" dirty="0" smtClean="0">
                <a:solidFill>
                  <a:srgbClr val="FFFF00"/>
                </a:solidFill>
              </a:rPr>
              <a:t>Burns</a:t>
            </a:r>
          </a:p>
          <a:p>
            <a:r>
              <a:rPr lang="en-US" sz="2400" b="1" dirty="0" smtClean="0">
                <a:solidFill>
                  <a:srgbClr val="FFFF00"/>
                </a:solidFill>
              </a:rPr>
              <a:t>Woodward</a:t>
            </a:r>
          </a:p>
          <a:p>
            <a:endParaRPr lang="en-US" sz="2400" b="1" dirty="0">
              <a:solidFill>
                <a:srgbClr val="FFFF00"/>
              </a:solidFill>
            </a:endParaRPr>
          </a:p>
          <a:p>
            <a:r>
              <a:rPr lang="en-US" sz="2400" b="1" dirty="0" smtClean="0">
                <a:solidFill>
                  <a:srgbClr val="FFFF00"/>
                </a:solidFill>
              </a:rPr>
              <a:t>1917—1979 </a:t>
            </a:r>
            <a:endParaRPr lang="en-US" sz="2400" b="1" dirty="0">
              <a:solidFill>
                <a:srgbClr val="FFFF00"/>
              </a:solidFill>
            </a:endParaRPr>
          </a:p>
        </p:txBody>
      </p:sp>
    </p:spTree>
    <p:extLst>
      <p:ext uri="{BB962C8B-B14F-4D97-AF65-F5344CB8AC3E}">
        <p14:creationId xmlns:p14="http://schemas.microsoft.com/office/powerpoint/2010/main" val="10404478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 B. Woodward</a:t>
            </a:r>
            <a:endParaRPr lang="en-US" sz="4000" dirty="0"/>
          </a:p>
        </p:txBody>
      </p:sp>
      <p:sp>
        <p:nvSpPr>
          <p:cNvPr id="3" name="Content Placeholder 2"/>
          <p:cNvSpPr>
            <a:spLocks noGrp="1"/>
          </p:cNvSpPr>
          <p:nvPr>
            <p:ph idx="1"/>
          </p:nvPr>
        </p:nvSpPr>
        <p:spPr>
          <a:xfrm>
            <a:off x="296260" y="1596539"/>
            <a:ext cx="8551479" cy="5261461"/>
          </a:xfrm>
        </p:spPr>
        <p:txBody>
          <a:bodyPr>
            <a:normAutofit lnSpcReduction="10000"/>
          </a:bodyPr>
          <a:lstStyle/>
          <a:p>
            <a:pPr>
              <a:spcAft>
                <a:spcPts val="500"/>
              </a:spcAft>
            </a:pPr>
            <a:r>
              <a:rPr lang="en-US" dirty="0" smtClean="0"/>
              <a:t>1936 B.S. (MIT)</a:t>
            </a:r>
          </a:p>
          <a:p>
            <a:pPr>
              <a:spcAft>
                <a:spcPts val="500"/>
              </a:spcAft>
            </a:pPr>
            <a:r>
              <a:rPr lang="en-US" dirty="0" smtClean="0"/>
              <a:t>1937 Ph.D. (MIT)</a:t>
            </a:r>
          </a:p>
          <a:p>
            <a:pPr>
              <a:spcAft>
                <a:spcPts val="500"/>
              </a:spcAft>
            </a:pPr>
            <a:r>
              <a:rPr lang="en-US" dirty="0" smtClean="0"/>
              <a:t>Professor at Harvard 1937—1979</a:t>
            </a:r>
          </a:p>
          <a:p>
            <a:pPr>
              <a:spcAft>
                <a:spcPts val="500"/>
              </a:spcAft>
            </a:pPr>
            <a:r>
              <a:rPr lang="en-US" dirty="0" smtClean="0"/>
              <a:t>1965 Nobel Prize in Chemistry (Nobel lecture*      )</a:t>
            </a:r>
          </a:p>
          <a:p>
            <a:pPr>
              <a:spcAft>
                <a:spcPts val="500"/>
              </a:spcAft>
            </a:pPr>
            <a:r>
              <a:rPr lang="en-US" dirty="0" smtClean="0"/>
              <a:t>20+ honorary degrees</a:t>
            </a:r>
          </a:p>
          <a:p>
            <a:pPr>
              <a:spcAft>
                <a:spcPts val="500"/>
              </a:spcAft>
            </a:pPr>
            <a:r>
              <a:rPr lang="en-US" dirty="0" smtClean="0"/>
              <a:t>Preeminent organic chemist of the 20</a:t>
            </a:r>
            <a:r>
              <a:rPr lang="en-US" baseline="30000" dirty="0" smtClean="0"/>
              <a:t>th</a:t>
            </a:r>
            <a:r>
              <a:rPr lang="en-US" dirty="0" smtClean="0"/>
              <a:t> century</a:t>
            </a:r>
          </a:p>
          <a:p>
            <a:pPr>
              <a:spcAft>
                <a:spcPts val="500"/>
              </a:spcAft>
            </a:pPr>
            <a:r>
              <a:rPr lang="en-US" dirty="0" smtClean="0"/>
              <a:t>Trained 200+ Ph.D. students and postdocs</a:t>
            </a:r>
          </a:p>
          <a:p>
            <a:pPr>
              <a:spcAft>
                <a:spcPts val="500"/>
              </a:spcAft>
            </a:pPr>
            <a:r>
              <a:rPr lang="en-US" dirty="0" smtClean="0"/>
              <a:t>Published ~200 scientific papers</a:t>
            </a:r>
          </a:p>
          <a:p>
            <a:pPr>
              <a:spcAft>
                <a:spcPts val="500"/>
              </a:spcAft>
            </a:pPr>
            <a:r>
              <a:rPr lang="en-US" dirty="0" smtClean="0"/>
              <a:t>Many papers published after his death</a:t>
            </a:r>
          </a:p>
          <a:p>
            <a:pPr marL="0" indent="0">
              <a:spcAft>
                <a:spcPts val="500"/>
              </a:spcAft>
              <a:buNone/>
            </a:pPr>
            <a:r>
              <a:rPr lang="en-US" sz="2000" dirty="0" smtClean="0"/>
              <a:t>*Synthesis of cephalosporin C, 121 pp.</a:t>
            </a:r>
          </a:p>
          <a:p>
            <a:pPr>
              <a:spcAft>
                <a:spcPts val="500"/>
              </a:spcAft>
            </a:pPr>
            <a:endParaRPr lang="en-US" dirty="0" smtClean="0"/>
          </a:p>
        </p:txBody>
      </p:sp>
      <p:pic>
        <p:nvPicPr>
          <p:cNvPr id="5" name="Picture 4">
            <a:hlinkClick r:id="rId3"/>
          </p:cNvPr>
          <p:cNvPicPr>
            <a:picLocks noChangeAspect="1"/>
          </p:cNvPicPr>
          <p:nvPr/>
        </p:nvPicPr>
        <p:blipFill>
          <a:blip r:embed="rId4"/>
          <a:stretch>
            <a:fillRect/>
          </a:stretch>
        </p:blipFill>
        <p:spPr>
          <a:xfrm>
            <a:off x="7404536" y="3185518"/>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pic>
        <p:nvPicPr>
          <p:cNvPr id="7" name="Picture 6">
            <a:hlinkClick r:id="rId6"/>
          </p:cNvPr>
          <p:cNvPicPr>
            <a:picLocks noChangeAspect="1"/>
          </p:cNvPicPr>
          <p:nvPr/>
        </p:nvPicPr>
        <p:blipFill>
          <a:blip r:embed="rId4"/>
          <a:stretch>
            <a:fillRect/>
          </a:stretch>
        </p:blipFill>
        <p:spPr>
          <a:xfrm>
            <a:off x="7620000" y="4242462"/>
            <a:ext cx="374269" cy="371602"/>
          </a:xfrm>
          <a:prstGeom prst="rect">
            <a:avLst/>
          </a:prstGeom>
        </p:spPr>
      </p:pic>
      <p:pic>
        <p:nvPicPr>
          <p:cNvPr id="8" name="Picture 7">
            <a:hlinkClick r:id="rId7"/>
          </p:cNvPr>
          <p:cNvPicPr>
            <a:picLocks noChangeAspect="1"/>
          </p:cNvPicPr>
          <p:nvPr/>
        </p:nvPicPr>
        <p:blipFill>
          <a:blip r:embed="rId4"/>
          <a:stretch>
            <a:fillRect/>
          </a:stretch>
        </p:blipFill>
        <p:spPr>
          <a:xfrm>
            <a:off x="4113885" y="766823"/>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83</a:t>
            </a:fld>
            <a:endParaRPr lang="en-US" dirty="0"/>
          </a:p>
        </p:txBody>
      </p:sp>
      <p:sp>
        <p:nvSpPr>
          <p:cNvPr id="10" name="TextBox 9"/>
          <p:cNvSpPr txBox="1"/>
          <p:nvPr/>
        </p:nvSpPr>
        <p:spPr>
          <a:xfrm>
            <a:off x="132522" y="63212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674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dissolv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dissolve">
                                      <p:cBhvr>
                                        <p:cTn id="38" dur="500"/>
                                        <p:tgtEl>
                                          <p:spTgt spid="3">
                                            <p:txEl>
                                              <p:pRg st="5" end="5"/>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dissolv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dissolv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dissolve">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84</a:t>
            </a:fld>
            <a:endParaRPr lang="en-US" dirty="0"/>
          </a:p>
        </p:txBody>
      </p:sp>
      <p:sp>
        <p:nvSpPr>
          <p:cNvPr id="10" name="TextBox 9"/>
          <p:cNvSpPr txBox="1"/>
          <p:nvPr/>
        </p:nvSpPr>
        <p:spPr>
          <a:xfrm>
            <a:off x="1517900" y="261951"/>
            <a:ext cx="6620082" cy="523220"/>
          </a:xfrm>
          <a:prstGeom prst="rect">
            <a:avLst/>
          </a:prstGeom>
          <a:noFill/>
        </p:spPr>
        <p:txBody>
          <a:bodyPr wrap="none" rtlCol="0">
            <a:spAutoFit/>
          </a:bodyPr>
          <a:lstStyle/>
          <a:p>
            <a:r>
              <a:rPr lang="en-US" sz="2800" b="1" dirty="0" smtClean="0"/>
              <a:t>Substances Synthesized by R. B. Woodward</a:t>
            </a:r>
            <a:endParaRPr lang="en-US" sz="2800" b="1" dirty="0"/>
          </a:p>
        </p:txBody>
      </p:sp>
      <p:pic>
        <p:nvPicPr>
          <p:cNvPr id="3" name="Picture 2"/>
          <p:cNvPicPr>
            <a:picLocks noChangeAspect="1"/>
          </p:cNvPicPr>
          <p:nvPr/>
        </p:nvPicPr>
        <p:blipFill>
          <a:blip r:embed="rId5"/>
          <a:stretch>
            <a:fillRect/>
          </a:stretch>
        </p:blipFill>
        <p:spPr>
          <a:xfrm>
            <a:off x="754375" y="1666697"/>
            <a:ext cx="3695700" cy="2133600"/>
          </a:xfrm>
          <a:prstGeom prst="rect">
            <a:avLst/>
          </a:prstGeom>
        </p:spPr>
      </p:pic>
      <p:sp>
        <p:nvSpPr>
          <p:cNvPr id="4" name="TextBox 3"/>
          <p:cNvSpPr txBox="1"/>
          <p:nvPr/>
        </p:nvSpPr>
        <p:spPr>
          <a:xfrm>
            <a:off x="2128720" y="3801771"/>
            <a:ext cx="1072666" cy="707886"/>
          </a:xfrm>
          <a:prstGeom prst="rect">
            <a:avLst/>
          </a:prstGeom>
          <a:noFill/>
        </p:spPr>
        <p:txBody>
          <a:bodyPr wrap="none" rtlCol="0">
            <a:spAutoFit/>
          </a:bodyPr>
          <a:lstStyle/>
          <a:p>
            <a:r>
              <a:rPr lang="en-US" sz="2200" b="1" dirty="0" smtClean="0"/>
              <a:t>Estrone</a:t>
            </a:r>
          </a:p>
          <a:p>
            <a:r>
              <a:rPr lang="en-US" dirty="0" smtClean="0"/>
              <a:t>53-16-7</a:t>
            </a:r>
            <a:endParaRPr lang="en-US" dirty="0"/>
          </a:p>
        </p:txBody>
      </p:sp>
      <p:pic>
        <p:nvPicPr>
          <p:cNvPr id="17" name="Picture 16">
            <a:hlinkClick r:id="rId6"/>
          </p:cNvPr>
          <p:cNvPicPr>
            <a:picLocks noChangeAspect="1"/>
          </p:cNvPicPr>
          <p:nvPr/>
        </p:nvPicPr>
        <p:blipFill>
          <a:blip r:embed="rId7"/>
          <a:stretch>
            <a:fillRect/>
          </a:stretch>
        </p:blipFill>
        <p:spPr>
          <a:xfrm>
            <a:off x="7620000" y="3919296"/>
            <a:ext cx="374269" cy="371602"/>
          </a:xfrm>
          <a:prstGeom prst="rect">
            <a:avLst/>
          </a:prstGeom>
        </p:spPr>
      </p:pic>
      <p:pic>
        <p:nvPicPr>
          <p:cNvPr id="18" name="Picture 17">
            <a:hlinkClick r:id="rId8"/>
          </p:cNvPr>
          <p:cNvPicPr>
            <a:picLocks noChangeAspect="1"/>
          </p:cNvPicPr>
          <p:nvPr/>
        </p:nvPicPr>
        <p:blipFill>
          <a:blip r:embed="rId7"/>
          <a:stretch>
            <a:fillRect/>
          </a:stretch>
        </p:blipFill>
        <p:spPr>
          <a:xfrm>
            <a:off x="3211436" y="3944616"/>
            <a:ext cx="374269" cy="371602"/>
          </a:xfrm>
          <a:prstGeom prst="rect">
            <a:avLst/>
          </a:prstGeom>
        </p:spPr>
      </p:pic>
      <p:sp>
        <p:nvSpPr>
          <p:cNvPr id="21" name="TextBox 20"/>
          <p:cNvSpPr txBox="1"/>
          <p:nvPr/>
        </p:nvSpPr>
        <p:spPr>
          <a:xfrm>
            <a:off x="6124278" y="3801771"/>
            <a:ext cx="1513299" cy="707886"/>
          </a:xfrm>
          <a:prstGeom prst="rect">
            <a:avLst/>
          </a:prstGeom>
          <a:noFill/>
        </p:spPr>
        <p:txBody>
          <a:bodyPr wrap="none" rtlCol="0">
            <a:spAutoFit/>
          </a:bodyPr>
          <a:lstStyle/>
          <a:p>
            <a:r>
              <a:rPr lang="en-US" sz="2200" b="1" dirty="0" smtClean="0"/>
              <a:t>Cholesterol</a:t>
            </a:r>
          </a:p>
          <a:p>
            <a:r>
              <a:rPr lang="en-US" dirty="0" smtClean="0"/>
              <a:t>57-88-5</a:t>
            </a:r>
            <a:endParaRPr lang="en-US" dirty="0"/>
          </a:p>
        </p:txBody>
      </p:sp>
      <p:pic>
        <p:nvPicPr>
          <p:cNvPr id="12" name="Picture 11"/>
          <p:cNvPicPr>
            <a:picLocks noChangeAspect="1"/>
          </p:cNvPicPr>
          <p:nvPr/>
        </p:nvPicPr>
        <p:blipFill>
          <a:blip r:embed="rId9"/>
          <a:stretch>
            <a:fillRect/>
          </a:stretch>
        </p:blipFill>
        <p:spPr>
          <a:xfrm>
            <a:off x="5054277" y="1793697"/>
            <a:ext cx="3187700" cy="1879600"/>
          </a:xfrm>
          <a:prstGeom prst="rect">
            <a:avLst/>
          </a:prstGeom>
        </p:spPr>
      </p:pic>
    </p:spTree>
    <p:extLst>
      <p:ext uri="{BB962C8B-B14F-4D97-AF65-F5344CB8AC3E}">
        <p14:creationId xmlns:p14="http://schemas.microsoft.com/office/powerpoint/2010/main" val="18813969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20675"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85</a:t>
            </a:fld>
            <a:endParaRPr lang="en-US" dirty="0"/>
          </a:p>
        </p:txBody>
      </p:sp>
      <p:sp>
        <p:nvSpPr>
          <p:cNvPr id="3" name="TextBox 2"/>
          <p:cNvSpPr txBox="1"/>
          <p:nvPr/>
        </p:nvSpPr>
        <p:spPr>
          <a:xfrm>
            <a:off x="907080" y="261951"/>
            <a:ext cx="7678256" cy="523220"/>
          </a:xfrm>
          <a:prstGeom prst="rect">
            <a:avLst/>
          </a:prstGeom>
          <a:noFill/>
        </p:spPr>
        <p:txBody>
          <a:bodyPr wrap="none" rtlCol="0">
            <a:spAutoFit/>
          </a:bodyPr>
          <a:lstStyle/>
          <a:p>
            <a:r>
              <a:rPr lang="en-US" sz="2800" b="1" dirty="0" smtClean="0"/>
              <a:t>Substances Synthesized by R. B. Woodward </a:t>
            </a:r>
            <a:r>
              <a:rPr lang="en-US" sz="2000" b="1" dirty="0" smtClean="0"/>
              <a:t>(cont.)</a:t>
            </a:r>
            <a:endParaRPr lang="en-US" sz="2000" b="1" dirty="0"/>
          </a:p>
        </p:txBody>
      </p:sp>
      <p:pic>
        <p:nvPicPr>
          <p:cNvPr id="12" name="Picture 11">
            <a:hlinkClick r:id="rId5"/>
          </p:cNvPr>
          <p:cNvPicPr>
            <a:picLocks noChangeAspect="1"/>
          </p:cNvPicPr>
          <p:nvPr/>
        </p:nvPicPr>
        <p:blipFill>
          <a:blip r:embed="rId6"/>
          <a:stretch>
            <a:fillRect/>
          </a:stretch>
        </p:blipFill>
        <p:spPr>
          <a:xfrm>
            <a:off x="4114342" y="5616983"/>
            <a:ext cx="374269" cy="371602"/>
          </a:xfrm>
          <a:prstGeom prst="rect">
            <a:avLst/>
          </a:prstGeom>
        </p:spPr>
      </p:pic>
      <p:pic>
        <p:nvPicPr>
          <p:cNvPr id="10" name="Picture 9"/>
          <p:cNvPicPr>
            <a:picLocks noChangeAspect="1"/>
          </p:cNvPicPr>
          <p:nvPr/>
        </p:nvPicPr>
        <p:blipFill>
          <a:blip r:embed="rId7"/>
          <a:stretch>
            <a:fillRect/>
          </a:stretch>
        </p:blipFill>
        <p:spPr>
          <a:xfrm>
            <a:off x="1066800" y="1689100"/>
            <a:ext cx="7010400" cy="3479800"/>
          </a:xfrm>
          <a:prstGeom prst="rect">
            <a:avLst/>
          </a:prstGeom>
        </p:spPr>
      </p:pic>
      <p:sp>
        <p:nvSpPr>
          <p:cNvPr id="15" name="TextBox 14"/>
          <p:cNvSpPr txBox="1"/>
          <p:nvPr/>
        </p:nvSpPr>
        <p:spPr>
          <a:xfrm>
            <a:off x="3003140" y="5448841"/>
            <a:ext cx="1111202" cy="707886"/>
          </a:xfrm>
          <a:prstGeom prst="rect">
            <a:avLst/>
          </a:prstGeom>
          <a:noFill/>
        </p:spPr>
        <p:txBody>
          <a:bodyPr wrap="none" rtlCol="0">
            <a:spAutoFit/>
          </a:bodyPr>
          <a:lstStyle/>
          <a:p>
            <a:r>
              <a:rPr lang="en-US" sz="2200" b="1" dirty="0" smtClean="0"/>
              <a:t>Quinine</a:t>
            </a:r>
          </a:p>
          <a:p>
            <a:r>
              <a:rPr lang="en-US" dirty="0" smtClean="0"/>
              <a:t>130-95-0</a:t>
            </a:r>
            <a:endParaRPr lang="en-US" dirty="0"/>
          </a:p>
        </p:txBody>
      </p:sp>
    </p:spTree>
    <p:extLst>
      <p:ext uri="{BB962C8B-B14F-4D97-AF65-F5344CB8AC3E}">
        <p14:creationId xmlns:p14="http://schemas.microsoft.com/office/powerpoint/2010/main" val="6545551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20675" y="-228600"/>
            <a:ext cx="12201525" cy="9163050"/>
          </a:xfrm>
          <a:prstGeom prst="rect">
            <a:avLst/>
          </a:prstGeom>
          <a:noFill/>
          <a:ln w="9525">
            <a:noFill/>
            <a:miter lim="800000"/>
            <a:headEnd/>
            <a:tailEnd/>
          </a:ln>
        </p:spPr>
      </p:pic>
      <p:pic>
        <p:nvPicPr>
          <p:cNvPr id="5" name="Picture 4">
            <a:hlinkClick r:id="rId5"/>
          </p:cNvPr>
          <p:cNvPicPr>
            <a:picLocks noChangeAspect="1"/>
          </p:cNvPicPr>
          <p:nvPr/>
        </p:nvPicPr>
        <p:blipFill>
          <a:blip r:embed="rId6"/>
          <a:stretch>
            <a:fillRect/>
          </a:stretch>
        </p:blipFill>
        <p:spPr>
          <a:xfrm>
            <a:off x="3316523" y="3887115"/>
            <a:ext cx="374269" cy="371602"/>
          </a:xfrm>
          <a:prstGeom prst="rect">
            <a:avLst/>
          </a:prstGeom>
        </p:spPr>
      </p:pic>
      <p:pic>
        <p:nvPicPr>
          <p:cNvPr id="8" name="Picture 7">
            <a:hlinkClick r:id="rId7"/>
          </p:cNvPr>
          <p:cNvPicPr>
            <a:picLocks noChangeAspect="1"/>
          </p:cNvPicPr>
          <p:nvPr/>
        </p:nvPicPr>
        <p:blipFill>
          <a:blip r:embed="rId6"/>
          <a:stretch>
            <a:fillRect/>
          </a:stretch>
        </p:blipFill>
        <p:spPr>
          <a:xfrm>
            <a:off x="7001641" y="3897543"/>
            <a:ext cx="374269" cy="371602"/>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86</a:t>
            </a:fld>
            <a:endParaRPr lang="en-US" dirty="0"/>
          </a:p>
        </p:txBody>
      </p:sp>
      <p:sp>
        <p:nvSpPr>
          <p:cNvPr id="3" name="TextBox 2"/>
          <p:cNvSpPr txBox="1"/>
          <p:nvPr/>
        </p:nvSpPr>
        <p:spPr>
          <a:xfrm>
            <a:off x="907080" y="261951"/>
            <a:ext cx="7678256" cy="523220"/>
          </a:xfrm>
          <a:prstGeom prst="rect">
            <a:avLst/>
          </a:prstGeom>
          <a:noFill/>
        </p:spPr>
        <p:txBody>
          <a:bodyPr wrap="none" rtlCol="0">
            <a:spAutoFit/>
          </a:bodyPr>
          <a:lstStyle/>
          <a:p>
            <a:r>
              <a:rPr lang="en-US" sz="2800" b="1" dirty="0" smtClean="0"/>
              <a:t>Substances Synthesized by R. B. Woodward </a:t>
            </a:r>
            <a:r>
              <a:rPr lang="en-US" sz="2000" b="1" dirty="0" smtClean="0"/>
              <a:t>(cont.)</a:t>
            </a:r>
            <a:endParaRPr lang="en-US" sz="2000" b="1" dirty="0"/>
          </a:p>
        </p:txBody>
      </p:sp>
      <p:pic>
        <p:nvPicPr>
          <p:cNvPr id="4" name="Picture 3"/>
          <p:cNvPicPr>
            <a:picLocks noChangeAspect="1"/>
          </p:cNvPicPr>
          <p:nvPr/>
        </p:nvPicPr>
        <p:blipFill>
          <a:blip r:embed="rId8"/>
          <a:stretch>
            <a:fillRect/>
          </a:stretch>
        </p:blipFill>
        <p:spPr>
          <a:xfrm>
            <a:off x="907080" y="1443835"/>
            <a:ext cx="3530600" cy="2197100"/>
          </a:xfrm>
          <a:prstGeom prst="rect">
            <a:avLst/>
          </a:prstGeom>
        </p:spPr>
      </p:pic>
      <p:sp>
        <p:nvSpPr>
          <p:cNvPr id="12" name="TextBox 11"/>
          <p:cNvSpPr txBox="1"/>
          <p:nvPr/>
        </p:nvSpPr>
        <p:spPr>
          <a:xfrm>
            <a:off x="1976015" y="3734410"/>
            <a:ext cx="1311578" cy="707886"/>
          </a:xfrm>
          <a:prstGeom prst="rect">
            <a:avLst/>
          </a:prstGeom>
          <a:noFill/>
        </p:spPr>
        <p:txBody>
          <a:bodyPr wrap="none" rtlCol="0">
            <a:spAutoFit/>
          </a:bodyPr>
          <a:lstStyle/>
          <a:p>
            <a:r>
              <a:rPr lang="en-US" sz="2200" b="1" dirty="0" smtClean="0"/>
              <a:t>Cortisone</a:t>
            </a:r>
          </a:p>
          <a:p>
            <a:r>
              <a:rPr lang="en-US" dirty="0" smtClean="0"/>
              <a:t>53-06-5</a:t>
            </a:r>
            <a:endParaRPr lang="en-US" dirty="0"/>
          </a:p>
        </p:txBody>
      </p:sp>
      <p:pic>
        <p:nvPicPr>
          <p:cNvPr id="9" name="Picture 8"/>
          <p:cNvPicPr>
            <a:picLocks noChangeAspect="1"/>
          </p:cNvPicPr>
          <p:nvPr/>
        </p:nvPicPr>
        <p:blipFill>
          <a:blip r:embed="rId9"/>
          <a:stretch>
            <a:fillRect/>
          </a:stretch>
        </p:blipFill>
        <p:spPr>
          <a:xfrm>
            <a:off x="5196703" y="1354048"/>
            <a:ext cx="3175000" cy="2362200"/>
          </a:xfrm>
          <a:prstGeom prst="rect">
            <a:avLst/>
          </a:prstGeom>
        </p:spPr>
      </p:pic>
      <p:sp>
        <p:nvSpPr>
          <p:cNvPr id="14" name="TextBox 13"/>
          <p:cNvSpPr txBox="1"/>
          <p:nvPr/>
        </p:nvSpPr>
        <p:spPr>
          <a:xfrm>
            <a:off x="5616854" y="3735154"/>
            <a:ext cx="1429559" cy="707886"/>
          </a:xfrm>
          <a:prstGeom prst="rect">
            <a:avLst/>
          </a:prstGeom>
          <a:noFill/>
        </p:spPr>
        <p:txBody>
          <a:bodyPr wrap="none" rtlCol="0">
            <a:spAutoFit/>
          </a:bodyPr>
          <a:lstStyle/>
          <a:p>
            <a:r>
              <a:rPr lang="en-US" sz="2200" b="1" dirty="0" smtClean="0"/>
              <a:t>Strychnine</a:t>
            </a:r>
          </a:p>
          <a:p>
            <a:r>
              <a:rPr lang="en-US" dirty="0" smtClean="0"/>
              <a:t>57-24-9</a:t>
            </a:r>
            <a:endParaRPr lang="en-US" dirty="0"/>
          </a:p>
        </p:txBody>
      </p:sp>
    </p:spTree>
    <p:extLst>
      <p:ext uri="{BB962C8B-B14F-4D97-AF65-F5344CB8AC3E}">
        <p14:creationId xmlns:p14="http://schemas.microsoft.com/office/powerpoint/2010/main" val="503759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20675" y="-228600"/>
            <a:ext cx="12201525" cy="9163050"/>
          </a:xfrm>
          <a:prstGeom prst="rect">
            <a:avLst/>
          </a:prstGeom>
          <a:noFill/>
          <a:ln w="9525">
            <a:noFill/>
            <a:miter lim="800000"/>
            <a:headEnd/>
            <a:tailEnd/>
          </a:ln>
        </p:spPr>
      </p:pic>
      <p:pic>
        <p:nvPicPr>
          <p:cNvPr id="5" name="Picture 4">
            <a:hlinkClick r:id="rId5"/>
          </p:cNvPr>
          <p:cNvPicPr>
            <a:picLocks noChangeAspect="1"/>
          </p:cNvPicPr>
          <p:nvPr/>
        </p:nvPicPr>
        <p:blipFill>
          <a:blip r:embed="rId6"/>
          <a:stretch>
            <a:fillRect/>
          </a:stretch>
        </p:blipFill>
        <p:spPr>
          <a:xfrm>
            <a:off x="3197655" y="4956050"/>
            <a:ext cx="374269" cy="371602"/>
          </a:xfrm>
          <a:prstGeom prst="rect">
            <a:avLst/>
          </a:prstGeom>
        </p:spPr>
      </p:pic>
      <p:pic>
        <p:nvPicPr>
          <p:cNvPr id="8" name="Picture 7">
            <a:hlinkClick r:id="rId7"/>
          </p:cNvPr>
          <p:cNvPicPr>
            <a:picLocks noChangeAspect="1"/>
          </p:cNvPicPr>
          <p:nvPr/>
        </p:nvPicPr>
        <p:blipFill>
          <a:blip r:embed="rId6"/>
          <a:stretch>
            <a:fillRect/>
          </a:stretch>
        </p:blipFill>
        <p:spPr>
          <a:xfrm>
            <a:off x="7015280" y="3734410"/>
            <a:ext cx="374269" cy="371602"/>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87</a:t>
            </a:fld>
            <a:endParaRPr lang="en-US" dirty="0"/>
          </a:p>
        </p:txBody>
      </p:sp>
      <p:sp>
        <p:nvSpPr>
          <p:cNvPr id="3" name="TextBox 2"/>
          <p:cNvSpPr txBox="1"/>
          <p:nvPr/>
        </p:nvSpPr>
        <p:spPr>
          <a:xfrm>
            <a:off x="907080" y="261951"/>
            <a:ext cx="7678256" cy="523220"/>
          </a:xfrm>
          <a:prstGeom prst="rect">
            <a:avLst/>
          </a:prstGeom>
          <a:noFill/>
        </p:spPr>
        <p:txBody>
          <a:bodyPr wrap="none" rtlCol="0">
            <a:spAutoFit/>
          </a:bodyPr>
          <a:lstStyle/>
          <a:p>
            <a:r>
              <a:rPr lang="en-US" sz="2800" b="1" dirty="0" smtClean="0"/>
              <a:t>Substances Synthesized by R. B. Woodward </a:t>
            </a:r>
            <a:r>
              <a:rPr lang="en-US" sz="2000" b="1" dirty="0" smtClean="0"/>
              <a:t>(cont.)</a:t>
            </a:r>
            <a:endParaRPr lang="en-US" sz="2000" b="1" dirty="0"/>
          </a:p>
        </p:txBody>
      </p:sp>
      <p:pic>
        <p:nvPicPr>
          <p:cNvPr id="4" name="Picture 3"/>
          <p:cNvPicPr>
            <a:picLocks noChangeAspect="1"/>
          </p:cNvPicPr>
          <p:nvPr/>
        </p:nvPicPr>
        <p:blipFill>
          <a:blip r:embed="rId8"/>
          <a:stretch>
            <a:fillRect/>
          </a:stretch>
        </p:blipFill>
        <p:spPr>
          <a:xfrm>
            <a:off x="907080" y="1443835"/>
            <a:ext cx="2997200" cy="3136900"/>
          </a:xfrm>
          <a:prstGeom prst="rect">
            <a:avLst/>
          </a:prstGeom>
        </p:spPr>
      </p:pic>
      <p:sp>
        <p:nvSpPr>
          <p:cNvPr id="12" name="TextBox 11"/>
          <p:cNvSpPr txBox="1"/>
          <p:nvPr/>
        </p:nvSpPr>
        <p:spPr>
          <a:xfrm>
            <a:off x="1517900" y="4803345"/>
            <a:ext cx="1670650" cy="707886"/>
          </a:xfrm>
          <a:prstGeom prst="rect">
            <a:avLst/>
          </a:prstGeom>
          <a:noFill/>
        </p:spPr>
        <p:txBody>
          <a:bodyPr wrap="none" rtlCol="0">
            <a:spAutoFit/>
          </a:bodyPr>
          <a:lstStyle/>
          <a:p>
            <a:r>
              <a:rPr lang="en-US" sz="2200" b="1" dirty="0" smtClean="0"/>
              <a:t>Lysergic Acid</a:t>
            </a:r>
          </a:p>
          <a:p>
            <a:r>
              <a:rPr lang="en-US" dirty="0" smtClean="0"/>
              <a:t>82-58-6</a:t>
            </a:r>
            <a:endParaRPr lang="en-US" dirty="0"/>
          </a:p>
        </p:txBody>
      </p:sp>
      <p:pic>
        <p:nvPicPr>
          <p:cNvPr id="9" name="Picture 8"/>
          <p:cNvPicPr>
            <a:picLocks noChangeAspect="1"/>
          </p:cNvPicPr>
          <p:nvPr/>
        </p:nvPicPr>
        <p:blipFill>
          <a:blip r:embed="rId9"/>
          <a:stretch>
            <a:fillRect/>
          </a:stretch>
        </p:blipFill>
        <p:spPr>
          <a:xfrm>
            <a:off x="4286250" y="1458285"/>
            <a:ext cx="4533900" cy="1993900"/>
          </a:xfrm>
          <a:prstGeom prst="rect">
            <a:avLst/>
          </a:prstGeom>
        </p:spPr>
      </p:pic>
      <p:sp>
        <p:nvSpPr>
          <p:cNvPr id="14" name="TextBox 13"/>
          <p:cNvSpPr txBox="1"/>
          <p:nvPr/>
        </p:nvSpPr>
        <p:spPr>
          <a:xfrm>
            <a:off x="5793640" y="3581705"/>
            <a:ext cx="1350883" cy="707886"/>
          </a:xfrm>
          <a:prstGeom prst="rect">
            <a:avLst/>
          </a:prstGeom>
          <a:noFill/>
        </p:spPr>
        <p:txBody>
          <a:bodyPr wrap="none" rtlCol="0">
            <a:spAutoFit/>
          </a:bodyPr>
          <a:lstStyle/>
          <a:p>
            <a:r>
              <a:rPr lang="en-US" sz="2200" b="1" dirty="0" smtClean="0"/>
              <a:t>Reserpine</a:t>
            </a:r>
          </a:p>
          <a:p>
            <a:r>
              <a:rPr lang="en-US" dirty="0" smtClean="0"/>
              <a:t>50-55-5</a:t>
            </a:r>
            <a:endParaRPr lang="en-US" dirty="0"/>
          </a:p>
        </p:txBody>
      </p:sp>
    </p:spTree>
    <p:extLst>
      <p:ext uri="{BB962C8B-B14F-4D97-AF65-F5344CB8AC3E}">
        <p14:creationId xmlns:p14="http://schemas.microsoft.com/office/powerpoint/2010/main" val="10580949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20675" y="-228600"/>
            <a:ext cx="12201525" cy="9163050"/>
          </a:xfrm>
          <a:prstGeom prst="rect">
            <a:avLst/>
          </a:prstGeom>
          <a:noFill/>
          <a:ln w="9525">
            <a:noFill/>
            <a:miter lim="800000"/>
            <a:headEnd/>
            <a:tailEnd/>
          </a:ln>
        </p:spPr>
      </p:pic>
      <p:pic>
        <p:nvPicPr>
          <p:cNvPr id="6" name="Picture 5">
            <a:hlinkClick r:id="rId5"/>
          </p:cNvPr>
          <p:cNvPicPr>
            <a:picLocks noChangeAspect="1"/>
          </p:cNvPicPr>
          <p:nvPr/>
        </p:nvPicPr>
        <p:blipFill>
          <a:blip r:embed="rId6"/>
          <a:stretch>
            <a:fillRect/>
          </a:stretch>
        </p:blipFill>
        <p:spPr>
          <a:xfrm>
            <a:off x="8182672" y="2949617"/>
            <a:ext cx="374269" cy="371602"/>
          </a:xfrm>
          <a:prstGeom prst="rect">
            <a:avLst/>
          </a:prstGeom>
        </p:spPr>
      </p:pic>
      <p:pic>
        <p:nvPicPr>
          <p:cNvPr id="7" name="Picture 6">
            <a:hlinkClick r:id="rId7"/>
          </p:cNvPr>
          <p:cNvPicPr>
            <a:picLocks noChangeAspect="1"/>
          </p:cNvPicPr>
          <p:nvPr/>
        </p:nvPicPr>
        <p:blipFill>
          <a:blip r:embed="rId6"/>
          <a:stretch>
            <a:fillRect/>
          </a:stretch>
        </p:blipFill>
        <p:spPr>
          <a:xfrm>
            <a:off x="7679633" y="2941269"/>
            <a:ext cx="374269" cy="371602"/>
          </a:xfrm>
          <a:prstGeom prst="rect">
            <a:avLst/>
          </a:prstGeom>
        </p:spPr>
      </p:pic>
      <p:pic>
        <p:nvPicPr>
          <p:cNvPr id="8" name="Picture 7">
            <a:hlinkClick r:id="rId8"/>
          </p:cNvPr>
          <p:cNvPicPr>
            <a:picLocks noChangeAspect="1"/>
          </p:cNvPicPr>
          <p:nvPr/>
        </p:nvPicPr>
        <p:blipFill>
          <a:blip r:embed="rId6"/>
          <a:stretch>
            <a:fillRect/>
          </a:stretch>
        </p:blipFill>
        <p:spPr>
          <a:xfrm>
            <a:off x="2712497" y="4950435"/>
            <a:ext cx="374269" cy="371602"/>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88</a:t>
            </a:fld>
            <a:endParaRPr lang="en-US" dirty="0"/>
          </a:p>
        </p:txBody>
      </p:sp>
      <p:sp>
        <p:nvSpPr>
          <p:cNvPr id="3" name="TextBox 2"/>
          <p:cNvSpPr txBox="1"/>
          <p:nvPr/>
        </p:nvSpPr>
        <p:spPr>
          <a:xfrm>
            <a:off x="907080" y="261951"/>
            <a:ext cx="7678256" cy="523220"/>
          </a:xfrm>
          <a:prstGeom prst="rect">
            <a:avLst/>
          </a:prstGeom>
          <a:noFill/>
        </p:spPr>
        <p:txBody>
          <a:bodyPr wrap="none" rtlCol="0">
            <a:spAutoFit/>
          </a:bodyPr>
          <a:lstStyle/>
          <a:p>
            <a:r>
              <a:rPr lang="en-US" sz="2800" b="1" dirty="0" smtClean="0"/>
              <a:t>Substances Synthesized by R. B. Woodward </a:t>
            </a:r>
            <a:r>
              <a:rPr lang="en-US" sz="2000" b="1" dirty="0" smtClean="0"/>
              <a:t>(cont.)</a:t>
            </a:r>
            <a:endParaRPr lang="en-US" sz="2000" b="1" dirty="0"/>
          </a:p>
        </p:txBody>
      </p:sp>
      <p:pic>
        <p:nvPicPr>
          <p:cNvPr id="4" name="Picture 3"/>
          <p:cNvPicPr>
            <a:picLocks noChangeAspect="1"/>
          </p:cNvPicPr>
          <p:nvPr/>
        </p:nvPicPr>
        <p:blipFill>
          <a:blip r:embed="rId9"/>
          <a:stretch>
            <a:fillRect/>
          </a:stretch>
        </p:blipFill>
        <p:spPr>
          <a:xfrm>
            <a:off x="601670" y="985720"/>
            <a:ext cx="3022600" cy="3505200"/>
          </a:xfrm>
          <a:prstGeom prst="rect">
            <a:avLst/>
          </a:prstGeom>
        </p:spPr>
      </p:pic>
      <p:sp>
        <p:nvSpPr>
          <p:cNvPr id="12" name="TextBox 11"/>
          <p:cNvSpPr txBox="1"/>
          <p:nvPr/>
        </p:nvSpPr>
        <p:spPr>
          <a:xfrm>
            <a:off x="846374" y="4782293"/>
            <a:ext cx="1848135" cy="707886"/>
          </a:xfrm>
          <a:prstGeom prst="rect">
            <a:avLst/>
          </a:prstGeom>
          <a:noFill/>
        </p:spPr>
        <p:txBody>
          <a:bodyPr wrap="none" rtlCol="0">
            <a:spAutoFit/>
          </a:bodyPr>
          <a:lstStyle/>
          <a:p>
            <a:r>
              <a:rPr lang="en-US" sz="2200" b="1" dirty="0" smtClean="0"/>
              <a:t>Chlorophyll c1</a:t>
            </a:r>
          </a:p>
          <a:p>
            <a:r>
              <a:rPr lang="en-US" dirty="0" smtClean="0"/>
              <a:t>18901-56-9</a:t>
            </a:r>
            <a:endParaRPr lang="en-US" dirty="0"/>
          </a:p>
        </p:txBody>
      </p:sp>
      <p:sp>
        <p:nvSpPr>
          <p:cNvPr id="13" name="TextBox 12"/>
          <p:cNvSpPr txBox="1"/>
          <p:nvPr/>
        </p:nvSpPr>
        <p:spPr>
          <a:xfrm>
            <a:off x="5466327" y="2818180"/>
            <a:ext cx="2228495" cy="707886"/>
          </a:xfrm>
          <a:prstGeom prst="rect">
            <a:avLst/>
          </a:prstGeom>
          <a:noFill/>
        </p:spPr>
        <p:txBody>
          <a:bodyPr wrap="none" rtlCol="0">
            <a:spAutoFit/>
          </a:bodyPr>
          <a:lstStyle/>
          <a:p>
            <a:r>
              <a:rPr lang="en-US" sz="2200" b="1" dirty="0" smtClean="0"/>
              <a:t>*Cephalosporin C</a:t>
            </a:r>
          </a:p>
          <a:p>
            <a:r>
              <a:rPr lang="en-US" dirty="0" smtClean="0"/>
              <a:t>61-24-5</a:t>
            </a:r>
            <a:endParaRPr lang="en-US" dirty="0"/>
          </a:p>
        </p:txBody>
      </p:sp>
      <p:pic>
        <p:nvPicPr>
          <p:cNvPr id="9" name="Picture 8"/>
          <p:cNvPicPr>
            <a:picLocks noChangeAspect="1"/>
          </p:cNvPicPr>
          <p:nvPr/>
        </p:nvPicPr>
        <p:blipFill>
          <a:blip r:embed="rId10"/>
          <a:stretch>
            <a:fillRect/>
          </a:stretch>
        </p:blipFill>
        <p:spPr>
          <a:xfrm>
            <a:off x="4470400" y="1138425"/>
            <a:ext cx="4165600" cy="1676400"/>
          </a:xfrm>
          <a:prstGeom prst="rect">
            <a:avLst/>
          </a:prstGeom>
        </p:spPr>
      </p:pic>
      <p:sp>
        <p:nvSpPr>
          <p:cNvPr id="10" name="TextBox 9"/>
          <p:cNvSpPr txBox="1"/>
          <p:nvPr/>
        </p:nvSpPr>
        <p:spPr>
          <a:xfrm>
            <a:off x="5030115" y="5849956"/>
            <a:ext cx="3968138" cy="646331"/>
          </a:xfrm>
          <a:prstGeom prst="rect">
            <a:avLst/>
          </a:prstGeom>
          <a:noFill/>
        </p:spPr>
        <p:txBody>
          <a:bodyPr wrap="none" rtlCol="0">
            <a:spAutoFit/>
          </a:bodyPr>
          <a:lstStyle/>
          <a:p>
            <a:r>
              <a:rPr lang="en-US" b="1" dirty="0" smtClean="0"/>
              <a:t>*Structure taken from R. B Woodward’s</a:t>
            </a:r>
          </a:p>
          <a:p>
            <a:r>
              <a:rPr lang="en-US" b="1" dirty="0" smtClean="0"/>
              <a:t>Nobel Prize lecture</a:t>
            </a:r>
            <a:endParaRPr lang="en-US" b="1" dirty="0"/>
          </a:p>
        </p:txBody>
      </p:sp>
    </p:spTree>
    <p:extLst>
      <p:ext uri="{BB962C8B-B14F-4D97-AF65-F5344CB8AC3E}">
        <p14:creationId xmlns:p14="http://schemas.microsoft.com/office/powerpoint/2010/main" val="13728418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Ig Nobel Prizes</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Awarded annually in October for ten </a:t>
            </a:r>
            <a:r>
              <a:rPr lang="en-US" dirty="0"/>
              <a:t>unusual or trivial achievements in scientific research</a:t>
            </a:r>
            <a:endParaRPr lang="en-US" dirty="0" smtClean="0"/>
          </a:p>
          <a:p>
            <a:pPr>
              <a:spcAft>
                <a:spcPts val="500"/>
              </a:spcAft>
            </a:pPr>
            <a:r>
              <a:rPr lang="en-US" dirty="0" smtClean="0"/>
              <a:t>2015 Ig Nobel Prize in Chemistry:  for </a:t>
            </a:r>
            <a:r>
              <a:rPr lang="en-US" dirty="0"/>
              <a:t>inventing a chemical recipe to partially un-boil an </a:t>
            </a:r>
            <a:r>
              <a:rPr lang="en-US" dirty="0" smtClean="0"/>
              <a:t>egg</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7" name="Picture 6">
            <a:hlinkClick r:id="rId4"/>
          </p:cNvPr>
          <p:cNvPicPr>
            <a:picLocks noChangeAspect="1"/>
          </p:cNvPicPr>
          <p:nvPr/>
        </p:nvPicPr>
        <p:blipFill>
          <a:blip r:embed="rId5"/>
          <a:stretch>
            <a:fillRect/>
          </a:stretch>
        </p:blipFill>
        <p:spPr>
          <a:xfrm>
            <a:off x="6862575" y="3103155"/>
            <a:ext cx="374269" cy="371602"/>
          </a:xfrm>
          <a:prstGeom prst="rect">
            <a:avLst/>
          </a:prstGeom>
        </p:spPr>
      </p:pic>
      <p:pic>
        <p:nvPicPr>
          <p:cNvPr id="8" name="Picture 7">
            <a:hlinkClick r:id="rId6"/>
          </p:cNvPr>
          <p:cNvPicPr>
            <a:picLocks noChangeAspect="1"/>
          </p:cNvPicPr>
          <p:nvPr/>
        </p:nvPicPr>
        <p:blipFill>
          <a:blip r:embed="rId5"/>
          <a:stretch>
            <a:fillRect/>
          </a:stretch>
        </p:blipFill>
        <p:spPr>
          <a:xfrm>
            <a:off x="5793640" y="2061056"/>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89</a:t>
            </a:fld>
            <a:endParaRPr lang="en-US" dirty="0"/>
          </a:p>
        </p:txBody>
      </p:sp>
      <p:pic>
        <p:nvPicPr>
          <p:cNvPr id="10" name="Picture 9"/>
          <p:cNvPicPr>
            <a:picLocks noChangeAspect="1"/>
          </p:cNvPicPr>
          <p:nvPr/>
        </p:nvPicPr>
        <p:blipFill>
          <a:blip r:embed="rId7"/>
          <a:stretch>
            <a:fillRect/>
          </a:stretch>
        </p:blipFill>
        <p:spPr>
          <a:xfrm>
            <a:off x="741175" y="3887115"/>
            <a:ext cx="6121400" cy="1701800"/>
          </a:xfrm>
          <a:prstGeom prst="rect">
            <a:avLst/>
          </a:prstGeom>
        </p:spPr>
      </p:pic>
    </p:spTree>
    <p:extLst>
      <p:ext uri="{BB962C8B-B14F-4D97-AF65-F5344CB8AC3E}">
        <p14:creationId xmlns:p14="http://schemas.microsoft.com/office/powerpoint/2010/main" val="14664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9</a:t>
            </a:fld>
            <a:endParaRPr lang="en-US" dirty="0"/>
          </a:p>
        </p:txBody>
      </p:sp>
      <p:pic>
        <p:nvPicPr>
          <p:cNvPr id="3" name="Picture 2"/>
          <p:cNvPicPr>
            <a:picLocks noChangeAspect="1"/>
          </p:cNvPicPr>
          <p:nvPr/>
        </p:nvPicPr>
        <p:blipFill>
          <a:blip r:embed="rId5"/>
          <a:stretch>
            <a:fillRect/>
          </a:stretch>
        </p:blipFill>
        <p:spPr>
          <a:xfrm>
            <a:off x="-9150" y="-29428"/>
            <a:ext cx="9144000" cy="5857262"/>
          </a:xfrm>
          <a:prstGeom prst="rect">
            <a:avLst/>
          </a:prstGeom>
        </p:spPr>
      </p:pic>
      <p:sp>
        <p:nvSpPr>
          <p:cNvPr id="4" name="TextBox 3"/>
          <p:cNvSpPr txBox="1"/>
          <p:nvPr/>
        </p:nvSpPr>
        <p:spPr>
          <a:xfrm>
            <a:off x="-9150" y="5890209"/>
            <a:ext cx="9131282" cy="846386"/>
          </a:xfrm>
          <a:prstGeom prst="rect">
            <a:avLst/>
          </a:prstGeom>
          <a:noFill/>
        </p:spPr>
        <p:txBody>
          <a:bodyPr wrap="none" rtlCol="0">
            <a:spAutoFit/>
          </a:bodyPr>
          <a:lstStyle/>
          <a:p>
            <a:r>
              <a:rPr lang="en-US" sz="2500" b="1" i="1" dirty="0" smtClean="0">
                <a:latin typeface="Engravers MT" charset="0"/>
                <a:ea typeface="Engravers MT" charset="0"/>
                <a:cs typeface="Engravers MT" charset="0"/>
              </a:rPr>
              <a:t>News Flash!  </a:t>
            </a:r>
            <a:r>
              <a:rPr lang="en-US" sz="2400" b="1" dirty="0" smtClean="0"/>
              <a:t>In December 2015 four new elements were </a:t>
            </a:r>
          </a:p>
          <a:p>
            <a:r>
              <a:rPr lang="en-US" sz="2400" b="1" dirty="0" smtClean="0"/>
              <a:t>reported:  113, 115, 117 and 118</a:t>
            </a:r>
            <a:endParaRPr lang="en-US" sz="2400" b="1" dirty="0"/>
          </a:p>
        </p:txBody>
      </p:sp>
      <p:pic>
        <p:nvPicPr>
          <p:cNvPr id="5" name="Picture 4">
            <a:hlinkClick r:id="rId6"/>
          </p:cNvPr>
          <p:cNvPicPr>
            <a:picLocks noChangeAspect="1"/>
          </p:cNvPicPr>
          <p:nvPr/>
        </p:nvPicPr>
        <p:blipFill>
          <a:blip r:embed="rId7"/>
          <a:stretch>
            <a:fillRect/>
          </a:stretch>
        </p:blipFill>
        <p:spPr>
          <a:xfrm>
            <a:off x="4277284" y="6299180"/>
            <a:ext cx="374269" cy="371602"/>
          </a:xfrm>
          <a:prstGeom prst="rect">
            <a:avLst/>
          </a:prstGeom>
        </p:spPr>
      </p:pic>
      <p:sp>
        <p:nvSpPr>
          <p:cNvPr id="9" name="TextBox 8"/>
          <p:cNvSpPr txBox="1"/>
          <p:nvPr/>
        </p:nvSpPr>
        <p:spPr>
          <a:xfrm>
            <a:off x="6207772" y="3331714"/>
            <a:ext cx="535724" cy="369332"/>
          </a:xfrm>
          <a:prstGeom prst="rect">
            <a:avLst/>
          </a:prstGeom>
          <a:noFill/>
        </p:spPr>
        <p:txBody>
          <a:bodyPr wrap="none" rtlCol="0">
            <a:spAutoFit/>
          </a:bodyPr>
          <a:lstStyle/>
          <a:p>
            <a:r>
              <a:rPr lang="en-US" b="1" dirty="0" smtClean="0"/>
              <a:t>113</a:t>
            </a:r>
            <a:endParaRPr lang="en-US" b="1" dirty="0"/>
          </a:p>
        </p:txBody>
      </p:sp>
      <p:sp>
        <p:nvSpPr>
          <p:cNvPr id="14" name="TextBox 13"/>
          <p:cNvSpPr txBox="1"/>
          <p:nvPr/>
        </p:nvSpPr>
        <p:spPr>
          <a:xfrm>
            <a:off x="7139247" y="3324713"/>
            <a:ext cx="535724" cy="369332"/>
          </a:xfrm>
          <a:prstGeom prst="rect">
            <a:avLst/>
          </a:prstGeom>
          <a:noFill/>
        </p:spPr>
        <p:txBody>
          <a:bodyPr wrap="none" rtlCol="0">
            <a:spAutoFit/>
          </a:bodyPr>
          <a:lstStyle/>
          <a:p>
            <a:r>
              <a:rPr lang="en-US" b="1" dirty="0" smtClean="0"/>
              <a:t>115</a:t>
            </a:r>
            <a:endParaRPr lang="en-US" b="1" dirty="0"/>
          </a:p>
        </p:txBody>
      </p:sp>
      <p:sp>
        <p:nvSpPr>
          <p:cNvPr id="15" name="TextBox 14"/>
          <p:cNvSpPr txBox="1"/>
          <p:nvPr/>
        </p:nvSpPr>
        <p:spPr>
          <a:xfrm>
            <a:off x="8061857" y="3313785"/>
            <a:ext cx="535724" cy="369332"/>
          </a:xfrm>
          <a:prstGeom prst="rect">
            <a:avLst/>
          </a:prstGeom>
          <a:noFill/>
        </p:spPr>
        <p:txBody>
          <a:bodyPr wrap="none" rtlCol="0">
            <a:spAutoFit/>
          </a:bodyPr>
          <a:lstStyle/>
          <a:p>
            <a:r>
              <a:rPr lang="en-US" b="1" dirty="0" smtClean="0"/>
              <a:t>117</a:t>
            </a:r>
            <a:endParaRPr lang="en-US" b="1" dirty="0"/>
          </a:p>
        </p:txBody>
      </p:sp>
      <p:sp>
        <p:nvSpPr>
          <p:cNvPr id="16" name="TextBox 15"/>
          <p:cNvSpPr txBox="1"/>
          <p:nvPr/>
        </p:nvSpPr>
        <p:spPr>
          <a:xfrm>
            <a:off x="8572418" y="3316128"/>
            <a:ext cx="535724" cy="369332"/>
          </a:xfrm>
          <a:prstGeom prst="rect">
            <a:avLst/>
          </a:prstGeom>
          <a:noFill/>
        </p:spPr>
        <p:txBody>
          <a:bodyPr wrap="none" rtlCol="0">
            <a:spAutoFit/>
          </a:bodyPr>
          <a:lstStyle/>
          <a:p>
            <a:r>
              <a:rPr lang="en-US" b="1" dirty="0" smtClean="0"/>
              <a:t>118</a:t>
            </a:r>
            <a:endParaRPr lang="en-US" b="1" dirty="0"/>
          </a:p>
        </p:txBody>
      </p:sp>
    </p:spTree>
    <p:extLst>
      <p:ext uri="{BB962C8B-B14F-4D97-AF65-F5344CB8AC3E}">
        <p14:creationId xmlns:p14="http://schemas.microsoft.com/office/powerpoint/2010/main" val="22219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90</a:t>
            </a:fld>
            <a:endParaRPr lang="en-US" dirty="0"/>
          </a:p>
        </p:txBody>
      </p:sp>
      <p:pic>
        <p:nvPicPr>
          <p:cNvPr id="3" name="Picture 2"/>
          <p:cNvPicPr>
            <a:picLocks noChangeAspect="1"/>
          </p:cNvPicPr>
          <p:nvPr/>
        </p:nvPicPr>
        <p:blipFill>
          <a:blip r:embed="rId5"/>
          <a:stretch>
            <a:fillRect/>
          </a:stretch>
        </p:blipFill>
        <p:spPr>
          <a:xfrm>
            <a:off x="2103151" y="-32110"/>
            <a:ext cx="6925437" cy="6514338"/>
          </a:xfrm>
          <a:prstGeom prst="rect">
            <a:avLst/>
          </a:prstGeom>
        </p:spPr>
      </p:pic>
      <p:sp>
        <p:nvSpPr>
          <p:cNvPr id="4" name="TextBox 3"/>
          <p:cNvSpPr txBox="1"/>
          <p:nvPr/>
        </p:nvSpPr>
        <p:spPr>
          <a:xfrm>
            <a:off x="3655770" y="6087051"/>
            <a:ext cx="4114331" cy="430887"/>
          </a:xfrm>
          <a:prstGeom prst="rect">
            <a:avLst/>
          </a:prstGeom>
          <a:noFill/>
        </p:spPr>
        <p:txBody>
          <a:bodyPr wrap="none" rtlCol="0">
            <a:spAutoFit/>
          </a:bodyPr>
          <a:lstStyle/>
          <a:p>
            <a:r>
              <a:rPr lang="en-US" sz="2200" b="1" dirty="0" smtClean="0"/>
              <a:t>Magnetically Levitating a live frog</a:t>
            </a:r>
            <a:endParaRPr lang="en-US" sz="2200" b="1" dirty="0"/>
          </a:p>
        </p:txBody>
      </p:sp>
      <p:sp>
        <p:nvSpPr>
          <p:cNvPr id="9" name="TextBox 8"/>
          <p:cNvSpPr txBox="1"/>
          <p:nvPr/>
        </p:nvSpPr>
        <p:spPr>
          <a:xfrm>
            <a:off x="79750" y="222195"/>
            <a:ext cx="1995226" cy="1631216"/>
          </a:xfrm>
          <a:prstGeom prst="rect">
            <a:avLst/>
          </a:prstGeom>
          <a:noFill/>
        </p:spPr>
        <p:txBody>
          <a:bodyPr wrap="none" rtlCol="0">
            <a:spAutoFit/>
          </a:bodyPr>
          <a:lstStyle/>
          <a:p>
            <a:r>
              <a:rPr lang="en-US" sz="2000" b="1" dirty="0" smtClean="0"/>
              <a:t>2000 Ig Nobel</a:t>
            </a:r>
          </a:p>
          <a:p>
            <a:r>
              <a:rPr lang="en-US" sz="2000" b="1" dirty="0" smtClean="0"/>
              <a:t>Prize in Physics</a:t>
            </a:r>
          </a:p>
          <a:p>
            <a:endParaRPr lang="en-US" sz="2000" b="1" dirty="0"/>
          </a:p>
          <a:p>
            <a:r>
              <a:rPr lang="en-US" sz="2000" b="1" dirty="0" smtClean="0"/>
              <a:t>To Andre Geim &amp;</a:t>
            </a:r>
          </a:p>
          <a:p>
            <a:r>
              <a:rPr lang="en-US" sz="2000" b="1" dirty="0" smtClean="0"/>
              <a:t>Michael Berry</a:t>
            </a:r>
            <a:endParaRPr lang="en-US" sz="2000" b="1" dirty="0"/>
          </a:p>
        </p:txBody>
      </p:sp>
    </p:spTree>
    <p:extLst>
      <p:ext uri="{BB962C8B-B14F-4D97-AF65-F5344CB8AC3E}">
        <p14:creationId xmlns:p14="http://schemas.microsoft.com/office/powerpoint/2010/main" val="12632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91</a:t>
            </a:fld>
            <a:endParaRPr lang="en-US" dirty="0"/>
          </a:p>
        </p:txBody>
      </p:sp>
      <p:pic>
        <p:nvPicPr>
          <p:cNvPr id="10" name="Picture 9"/>
          <p:cNvPicPr>
            <a:picLocks noChangeAspect="1"/>
          </p:cNvPicPr>
          <p:nvPr/>
        </p:nvPicPr>
        <p:blipFill>
          <a:blip r:embed="rId5"/>
          <a:stretch>
            <a:fillRect/>
          </a:stretch>
        </p:blipFill>
        <p:spPr>
          <a:xfrm>
            <a:off x="1517900" y="214355"/>
            <a:ext cx="7642860" cy="6574155"/>
          </a:xfrm>
          <a:prstGeom prst="rect">
            <a:avLst/>
          </a:prstGeom>
        </p:spPr>
      </p:pic>
      <p:sp>
        <p:nvSpPr>
          <p:cNvPr id="13" name="TextBox 12"/>
          <p:cNvSpPr txBox="1"/>
          <p:nvPr/>
        </p:nvSpPr>
        <p:spPr>
          <a:xfrm>
            <a:off x="329609" y="222195"/>
            <a:ext cx="1405961" cy="2554545"/>
          </a:xfrm>
          <a:prstGeom prst="rect">
            <a:avLst/>
          </a:prstGeom>
          <a:noFill/>
        </p:spPr>
        <p:txBody>
          <a:bodyPr wrap="none" rtlCol="0">
            <a:spAutoFit/>
          </a:bodyPr>
          <a:lstStyle/>
          <a:p>
            <a:pPr algn="ctr"/>
            <a:r>
              <a:rPr lang="en-US" sz="3200" b="1" dirty="0" smtClean="0"/>
              <a:t>2010 </a:t>
            </a:r>
          </a:p>
          <a:p>
            <a:pPr algn="ctr"/>
            <a:r>
              <a:rPr lang="en-US" sz="3200" b="1" dirty="0" smtClean="0"/>
              <a:t>Nobel</a:t>
            </a:r>
          </a:p>
          <a:p>
            <a:pPr algn="ctr"/>
            <a:r>
              <a:rPr lang="en-US" sz="3200" b="1" dirty="0" smtClean="0"/>
              <a:t>Prize </a:t>
            </a:r>
          </a:p>
          <a:p>
            <a:pPr algn="ctr"/>
            <a:r>
              <a:rPr lang="en-US" sz="3200" b="1" dirty="0" smtClean="0"/>
              <a:t>in </a:t>
            </a:r>
          </a:p>
          <a:p>
            <a:pPr algn="ctr"/>
            <a:r>
              <a:rPr lang="en-US" sz="3200" b="1" dirty="0" smtClean="0"/>
              <a:t>Physics</a:t>
            </a:r>
          </a:p>
        </p:txBody>
      </p:sp>
      <p:sp>
        <p:nvSpPr>
          <p:cNvPr id="14" name="TextBox 13"/>
          <p:cNvSpPr txBox="1"/>
          <p:nvPr/>
        </p:nvSpPr>
        <p:spPr>
          <a:xfrm>
            <a:off x="0" y="3026524"/>
            <a:ext cx="2158604" cy="707886"/>
          </a:xfrm>
          <a:prstGeom prst="rect">
            <a:avLst/>
          </a:prstGeom>
          <a:noFill/>
        </p:spPr>
        <p:txBody>
          <a:bodyPr wrap="none" rtlCol="0">
            <a:spAutoFit/>
          </a:bodyPr>
          <a:lstStyle/>
          <a:p>
            <a:r>
              <a:rPr lang="en-US" sz="2000" b="1" dirty="0" smtClean="0"/>
              <a:t>To Andre Geim for</a:t>
            </a:r>
          </a:p>
          <a:p>
            <a:r>
              <a:rPr lang="en-US" sz="2000" b="1" dirty="0" smtClean="0"/>
              <a:t>Work on graphene</a:t>
            </a:r>
            <a:endParaRPr lang="en-US" sz="2000" b="1" dirty="0"/>
          </a:p>
        </p:txBody>
      </p:sp>
    </p:spTree>
    <p:extLst>
      <p:ext uri="{BB962C8B-B14F-4D97-AF65-F5344CB8AC3E}">
        <p14:creationId xmlns:p14="http://schemas.microsoft.com/office/powerpoint/2010/main" val="111510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hidden="1"/>
          <p:cNvSpPr>
            <a:spLocks noGrp="1" noChangeArrowheads="1"/>
          </p:cNvSpPr>
          <p:nvPr>
            <p:ph type="title"/>
          </p:nvPr>
        </p:nvSpPr>
        <p:spPr/>
        <p:txBody>
          <a:bodyPr/>
          <a:lstStyle/>
          <a:p>
            <a:pPr eaLnBrk="1" hangingPunct="1">
              <a:defRPr/>
            </a:pPr>
            <a:endParaRPr lang="en-US" dirty="0" smtClean="0"/>
          </a:p>
        </p:txBody>
      </p:sp>
      <p:pic>
        <p:nvPicPr>
          <p:cNvPr id="4099" name="Picture 4" descr="Black"/>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9525">
            <a:noFill/>
            <a:miter lim="800000"/>
            <a:headEnd/>
            <a:tailEnd/>
          </a:ln>
        </p:spPr>
      </p:pic>
      <p:sp>
        <p:nvSpPr>
          <p:cNvPr id="3" name="Rectangle 2"/>
          <p:cNvSpPr/>
          <p:nvPr/>
        </p:nvSpPr>
        <p:spPr>
          <a:xfrm>
            <a:off x="2286000" y="3105835"/>
            <a:ext cx="4572000" cy="369332"/>
          </a:xfrm>
          <a:prstGeom prst="rect">
            <a:avLst/>
          </a:prstGeom>
        </p:spPr>
        <p:txBody>
          <a:bodyPr>
            <a:spAutoFit/>
          </a:bodyPr>
          <a:lstStyle/>
          <a:p>
            <a:r>
              <a:rPr lang="en-US" dirty="0"/>
              <a:t>http</a:t>
            </a:r>
            <a:r>
              <a:rPr lang="en-US" dirty="0" smtClean="0"/>
              <a:t>://</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92</a:t>
            </a:fld>
            <a:endParaRPr lang="en-US" dirty="0"/>
          </a:p>
        </p:txBody>
      </p:sp>
      <p:sp>
        <p:nvSpPr>
          <p:cNvPr id="7" name="TextBox 6"/>
          <p:cNvSpPr txBox="1"/>
          <p:nvPr/>
        </p:nvSpPr>
        <p:spPr>
          <a:xfrm>
            <a:off x="328961" y="900493"/>
            <a:ext cx="8485720" cy="2123658"/>
          </a:xfrm>
          <a:prstGeom prst="rect">
            <a:avLst/>
          </a:prstGeom>
          <a:noFill/>
        </p:spPr>
        <p:txBody>
          <a:bodyPr wrap="none" rtlCol="0">
            <a:spAutoFit/>
          </a:bodyPr>
          <a:lstStyle/>
          <a:p>
            <a:pPr algn="ctr"/>
            <a:r>
              <a:rPr lang="en-US" sz="6600" b="1" dirty="0" smtClean="0">
                <a:solidFill>
                  <a:srgbClr val="FFFF00"/>
                </a:solidFill>
              </a:rPr>
              <a:t>Some Recent Advances </a:t>
            </a:r>
          </a:p>
          <a:p>
            <a:pPr algn="ctr"/>
            <a:r>
              <a:rPr lang="en-US" sz="6600" b="1" dirty="0" smtClean="0">
                <a:solidFill>
                  <a:srgbClr val="FFFF00"/>
                </a:solidFill>
              </a:rPr>
              <a:t>in Chemistry</a:t>
            </a:r>
            <a:endParaRPr lang="en-US" sz="6600" b="1" dirty="0">
              <a:solidFill>
                <a:srgbClr val="FFFF00"/>
              </a:solidFill>
            </a:endParaRPr>
          </a:p>
        </p:txBody>
      </p:sp>
    </p:spTree>
    <p:extLst>
      <p:ext uri="{BB962C8B-B14F-4D97-AF65-F5344CB8AC3E}">
        <p14:creationId xmlns:p14="http://schemas.microsoft.com/office/powerpoint/2010/main" val="7533666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Solar Energy</a:t>
            </a:r>
            <a:endParaRPr lang="en-US" dirty="0"/>
          </a:p>
        </p:txBody>
      </p:sp>
      <p:sp>
        <p:nvSpPr>
          <p:cNvPr id="3" name="Content Placeholder 2"/>
          <p:cNvSpPr>
            <a:spLocks noGrp="1"/>
          </p:cNvSpPr>
          <p:nvPr>
            <p:ph idx="1"/>
          </p:nvPr>
        </p:nvSpPr>
        <p:spPr>
          <a:xfrm>
            <a:off x="296260" y="1596539"/>
            <a:ext cx="8704185" cy="4733855"/>
          </a:xfrm>
        </p:spPr>
        <p:txBody>
          <a:bodyPr>
            <a:normAutofit/>
          </a:bodyPr>
          <a:lstStyle/>
          <a:p>
            <a:r>
              <a:rPr lang="en-US" dirty="0"/>
              <a:t>2</a:t>
            </a:r>
            <a:r>
              <a:rPr lang="en-US" dirty="0" smtClean="0"/>
              <a:t>008 to 2015: 1.2 GW to 20 GW (4 million homes)</a:t>
            </a:r>
          </a:p>
          <a:p>
            <a:r>
              <a:rPr lang="en-US" dirty="0" smtClean="0"/>
              <a:t>Cost of solar panels dropped 50% from 2011 to 2014</a:t>
            </a:r>
          </a:p>
          <a:p>
            <a:r>
              <a:rPr lang="en-US" dirty="0" smtClean="0"/>
              <a:t>Solar energy now competitive with conventional energy sources in California, Hawaii, Texas &amp; Minnesota</a:t>
            </a:r>
          </a:p>
          <a:p>
            <a:r>
              <a:rPr lang="en-US" dirty="0" smtClean="0"/>
              <a:t>Net-metering (utilities must buy power from customers)</a:t>
            </a:r>
          </a:p>
          <a:p>
            <a:r>
              <a:rPr lang="en-US" dirty="0" smtClean="0"/>
              <a:t>Who pays for the grid?</a:t>
            </a:r>
          </a:p>
          <a:p>
            <a:r>
              <a:rPr lang="en-US" dirty="0" smtClean="0"/>
              <a:t>Numerous regulatory and political issues </a:t>
            </a:r>
          </a:p>
          <a:p>
            <a:r>
              <a:rPr lang="en-US" dirty="0" smtClean="0"/>
              <a:t>For more information see </a:t>
            </a:r>
          </a:p>
          <a:p>
            <a:endParaRPr lang="en-US" dirty="0" smtClean="0"/>
          </a:p>
          <a:p>
            <a:endParaRPr lang="en-US" dirty="0"/>
          </a:p>
        </p:txBody>
      </p:sp>
      <p:pic>
        <p:nvPicPr>
          <p:cNvPr id="5" name="Picture 4">
            <a:hlinkClick r:id="rId3"/>
          </p:cNvPr>
          <p:cNvPicPr>
            <a:picLocks noChangeAspect="1"/>
          </p:cNvPicPr>
          <p:nvPr/>
        </p:nvPicPr>
        <p:blipFill>
          <a:blip r:embed="rId4"/>
          <a:stretch>
            <a:fillRect/>
          </a:stretch>
        </p:blipFill>
        <p:spPr>
          <a:xfrm>
            <a:off x="4509978" y="5158495"/>
            <a:ext cx="374269" cy="371602"/>
          </a:xfrm>
          <a:prstGeom prst="rect">
            <a:avLst/>
          </a:prstGeom>
        </p:spPr>
      </p:pic>
      <p:pic>
        <p:nvPicPr>
          <p:cNvPr id="6" name="Picture 5"/>
          <p:cNvPicPr>
            <a:picLocks noChangeAspect="1"/>
          </p:cNvPicPr>
          <p:nvPr/>
        </p:nvPicPr>
        <p:blipFill>
          <a:blip r:embed="rId5"/>
          <a:stretch>
            <a:fillRect/>
          </a:stretch>
        </p:blipFill>
        <p:spPr>
          <a:xfrm>
            <a:off x="8610600" y="6648450"/>
            <a:ext cx="533400" cy="209550"/>
          </a:xfrm>
          <a:prstGeom prst="rect">
            <a:avLst/>
          </a:prstGeom>
        </p:spPr>
      </p:pic>
      <p:pic>
        <p:nvPicPr>
          <p:cNvPr id="8" name="Picture 7">
            <a:hlinkClick r:id="rId6"/>
          </p:cNvPr>
          <p:cNvPicPr>
            <a:picLocks noChangeAspect="1"/>
          </p:cNvPicPr>
          <p:nvPr/>
        </p:nvPicPr>
        <p:blipFill>
          <a:blip r:embed="rId4"/>
          <a:stretch>
            <a:fillRect/>
          </a:stretch>
        </p:blipFill>
        <p:spPr>
          <a:xfrm>
            <a:off x="7167679" y="4613292"/>
            <a:ext cx="374269" cy="371602"/>
          </a:xfrm>
          <a:prstGeom prst="rect">
            <a:avLst/>
          </a:prstGeom>
        </p:spPr>
      </p:pic>
      <p:pic>
        <p:nvPicPr>
          <p:cNvPr id="9" name="Picture 8">
            <a:hlinkClick r:id="rId7"/>
          </p:cNvPr>
          <p:cNvPicPr>
            <a:picLocks noChangeAspect="1"/>
          </p:cNvPicPr>
          <p:nvPr/>
        </p:nvPicPr>
        <p:blipFill>
          <a:blip r:embed="rId4"/>
          <a:stretch>
            <a:fillRect/>
          </a:stretch>
        </p:blipFill>
        <p:spPr>
          <a:xfrm>
            <a:off x="6709870" y="4613292"/>
            <a:ext cx="374269" cy="371602"/>
          </a:xfrm>
          <a:prstGeom prst="rect">
            <a:avLst/>
          </a:prstGeom>
        </p:spPr>
      </p:pic>
      <p:sp>
        <p:nvSpPr>
          <p:cNvPr id="13" name="Slide Number Placeholder 12"/>
          <p:cNvSpPr>
            <a:spLocks noGrp="1"/>
          </p:cNvSpPr>
          <p:nvPr>
            <p:ph type="sldNum" sz="quarter" idx="12"/>
          </p:nvPr>
        </p:nvSpPr>
        <p:spPr/>
        <p:txBody>
          <a:bodyPr/>
          <a:lstStyle/>
          <a:p>
            <a:fld id="{B82CCC60-E8CD-4174-8B1A-7DF615B22EEF}" type="slidenum">
              <a:rPr lang="en-US" smtClean="0"/>
              <a:pPr/>
              <a:t>93</a:t>
            </a:fld>
            <a:endParaRPr lang="en-US" dirty="0"/>
          </a:p>
        </p:txBody>
      </p:sp>
    </p:spTree>
    <p:extLst>
      <p:ext uri="{BB962C8B-B14F-4D97-AF65-F5344CB8AC3E}">
        <p14:creationId xmlns:p14="http://schemas.microsoft.com/office/powerpoint/2010/main" val="404705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par>
                                <p:cTn id="36" presetID="9"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par>
                                <p:cTn id="39" presetID="9"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dissolve">
                                      <p:cBhvr>
                                        <p:cTn id="41" dur="500"/>
                                        <p:tgtEl>
                                          <p:spTgt spid="3">
                                            <p:txEl>
                                              <p:pRg st="6" end="6"/>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215155" y="-228600"/>
            <a:ext cx="12201525" cy="91630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1601525" y="687020"/>
            <a:ext cx="6177280" cy="3352800"/>
          </a:xfrm>
          <a:prstGeom prst="rect">
            <a:avLst/>
          </a:prstGeom>
        </p:spPr>
      </p:pic>
      <p:sp>
        <p:nvSpPr>
          <p:cNvPr id="3" name="TextBox 2"/>
          <p:cNvSpPr txBox="1"/>
          <p:nvPr/>
        </p:nvSpPr>
        <p:spPr>
          <a:xfrm>
            <a:off x="2343389" y="-57171"/>
            <a:ext cx="4519186" cy="584776"/>
          </a:xfrm>
          <a:prstGeom prst="rect">
            <a:avLst/>
          </a:prstGeom>
          <a:noFill/>
        </p:spPr>
        <p:txBody>
          <a:bodyPr wrap="none" rtlCol="0">
            <a:spAutoFit/>
          </a:bodyPr>
          <a:lstStyle/>
          <a:p>
            <a:r>
              <a:rPr lang="en-US" sz="3200" b="1" dirty="0" smtClean="0"/>
              <a:t>Detecting Ovarian Cancer</a:t>
            </a:r>
            <a:endParaRPr lang="en-US" sz="3200" b="1" dirty="0"/>
          </a:p>
        </p:txBody>
      </p:sp>
      <p:sp>
        <p:nvSpPr>
          <p:cNvPr id="4" name="TextBox 3"/>
          <p:cNvSpPr txBox="1"/>
          <p:nvPr/>
        </p:nvSpPr>
        <p:spPr>
          <a:xfrm>
            <a:off x="1517900" y="4039820"/>
            <a:ext cx="6413610" cy="2769989"/>
          </a:xfrm>
          <a:prstGeom prst="rect">
            <a:avLst/>
          </a:prstGeom>
          <a:noFill/>
        </p:spPr>
        <p:txBody>
          <a:bodyPr wrap="square" rtlCol="0">
            <a:spAutoFit/>
          </a:bodyPr>
          <a:lstStyle/>
          <a:p>
            <a:pPr marL="285750" indent="-285750">
              <a:spcAft>
                <a:spcPts val="800"/>
              </a:spcAft>
              <a:buFont typeface="Arial"/>
              <a:buChar char="•"/>
            </a:pPr>
            <a:r>
              <a:rPr lang="en-US" sz="2200" dirty="0" smtClean="0"/>
              <a:t>In U.S. ~22,000 new cases/year; ~14,000 deaths</a:t>
            </a:r>
          </a:p>
          <a:p>
            <a:pPr marL="285750" indent="-285750">
              <a:spcAft>
                <a:spcPts val="800"/>
              </a:spcAft>
              <a:buFont typeface="Arial"/>
              <a:buChar char="•"/>
            </a:pPr>
            <a:r>
              <a:rPr lang="en-US" sz="2200" dirty="0" smtClean="0"/>
              <a:t>A flexible film with gold nanoparticles</a:t>
            </a:r>
          </a:p>
          <a:p>
            <a:pPr marL="285750" indent="-285750">
              <a:spcAft>
                <a:spcPts val="800"/>
              </a:spcAft>
              <a:buFont typeface="Arial"/>
              <a:buChar char="•"/>
            </a:pPr>
            <a:r>
              <a:rPr lang="en-US" sz="2200" dirty="0" smtClean="0"/>
              <a:t>Electrical properties changed by organic compounds associated with ovarian cancer </a:t>
            </a:r>
          </a:p>
          <a:p>
            <a:pPr marL="285750" indent="-285750">
              <a:spcAft>
                <a:spcPts val="800"/>
              </a:spcAft>
              <a:buFont typeface="Arial"/>
              <a:buChar char="•"/>
            </a:pPr>
            <a:r>
              <a:rPr lang="en-US" sz="2200" dirty="0" smtClean="0"/>
              <a:t>The sensor detects ppb of these volatile organic compounds with 82% accuracy.  From </a:t>
            </a:r>
            <a:r>
              <a:rPr lang="en-US" sz="2200" i="1" dirty="0" smtClean="0"/>
              <a:t>Nano Letters </a:t>
            </a:r>
            <a:r>
              <a:rPr lang="en-US" sz="2200" dirty="0" smtClean="0"/>
              <a:t>2015</a:t>
            </a:r>
          </a:p>
        </p:txBody>
      </p:sp>
      <p:pic>
        <p:nvPicPr>
          <p:cNvPr id="10" name="Picture 9">
            <a:hlinkClick r:id="rId6"/>
          </p:cNvPr>
          <p:cNvPicPr>
            <a:picLocks noChangeAspect="1"/>
          </p:cNvPicPr>
          <p:nvPr/>
        </p:nvPicPr>
        <p:blipFill>
          <a:blip r:embed="rId7"/>
          <a:stretch>
            <a:fillRect/>
          </a:stretch>
        </p:blipFill>
        <p:spPr>
          <a:xfrm>
            <a:off x="2543971" y="6373817"/>
            <a:ext cx="374269" cy="371602"/>
          </a:xfrm>
          <a:prstGeom prst="rect">
            <a:avLst/>
          </a:prstGeom>
        </p:spPr>
      </p:pic>
      <p:pic>
        <p:nvPicPr>
          <p:cNvPr id="12" name="Picture 11">
            <a:hlinkClick r:id="rId8"/>
          </p:cNvPr>
          <p:cNvPicPr>
            <a:picLocks noChangeAspect="1"/>
          </p:cNvPicPr>
          <p:nvPr/>
        </p:nvPicPr>
        <p:blipFill>
          <a:blip r:embed="rId7"/>
          <a:stretch>
            <a:fillRect/>
          </a:stretch>
        </p:blipFill>
        <p:spPr>
          <a:xfrm>
            <a:off x="7404536" y="4024250"/>
            <a:ext cx="374269" cy="371602"/>
          </a:xfrm>
          <a:prstGeom prst="rect">
            <a:avLst/>
          </a:prstGeom>
        </p:spPr>
      </p:pic>
      <p:sp>
        <p:nvSpPr>
          <p:cNvPr id="6" name="Slide Number Placeholder 5"/>
          <p:cNvSpPr>
            <a:spLocks noGrp="1"/>
          </p:cNvSpPr>
          <p:nvPr>
            <p:ph type="sldNum" sz="quarter" idx="12"/>
          </p:nvPr>
        </p:nvSpPr>
        <p:spPr/>
        <p:txBody>
          <a:bodyPr/>
          <a:lstStyle/>
          <a:p>
            <a:fld id="{B82CCC60-E8CD-4174-8B1A-7DF615B22EEF}" type="slidenum">
              <a:rPr lang="en-US" smtClean="0"/>
              <a:pPr/>
              <a:t>94</a:t>
            </a:fld>
            <a:endParaRPr lang="en-US" dirty="0"/>
          </a:p>
        </p:txBody>
      </p:sp>
    </p:spTree>
    <p:extLst>
      <p:ext uri="{BB962C8B-B14F-4D97-AF65-F5344CB8AC3E}">
        <p14:creationId xmlns:p14="http://schemas.microsoft.com/office/powerpoint/2010/main" val="81738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dissolv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dissolve">
                                      <p:cBhvr>
                                        <p:cTn id="25" dur="500"/>
                                        <p:tgtEl>
                                          <p:spTgt spid="4">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215155" y="-228600"/>
            <a:ext cx="12201525" cy="9163050"/>
          </a:xfrm>
          <a:prstGeom prst="rect">
            <a:avLst/>
          </a:prstGeom>
          <a:noFill/>
          <a:ln w="9525">
            <a:noFill/>
            <a:miter lim="800000"/>
            <a:headEnd/>
            <a:tailEnd/>
          </a:ln>
        </p:spPr>
      </p:pic>
      <p:pic>
        <p:nvPicPr>
          <p:cNvPr id="10" name="Picture 9">
            <a:hlinkClick r:id="rId5"/>
          </p:cNvPr>
          <p:cNvPicPr>
            <a:picLocks noChangeAspect="1"/>
          </p:cNvPicPr>
          <p:nvPr/>
        </p:nvPicPr>
        <p:blipFill>
          <a:blip r:embed="rId6"/>
          <a:stretch>
            <a:fillRect/>
          </a:stretch>
        </p:blipFill>
        <p:spPr>
          <a:xfrm>
            <a:off x="13514539" y="5108755"/>
            <a:ext cx="374269" cy="371602"/>
          </a:xfrm>
          <a:prstGeom prst="rect">
            <a:avLst/>
          </a:prstGeom>
        </p:spPr>
      </p:pic>
      <p:pic>
        <p:nvPicPr>
          <p:cNvPr id="12" name="Picture 11">
            <a:hlinkClick r:id="rId7"/>
          </p:cNvPr>
          <p:cNvPicPr>
            <a:picLocks noChangeAspect="1"/>
          </p:cNvPicPr>
          <p:nvPr/>
        </p:nvPicPr>
        <p:blipFill>
          <a:blip r:embed="rId6"/>
          <a:stretch>
            <a:fillRect/>
          </a:stretch>
        </p:blipFill>
        <p:spPr>
          <a:xfrm>
            <a:off x="13581595" y="3734410"/>
            <a:ext cx="374269" cy="371602"/>
          </a:xfrm>
          <a:prstGeom prst="rect">
            <a:avLst/>
          </a:prstGeom>
        </p:spPr>
      </p:pic>
      <p:sp>
        <p:nvSpPr>
          <p:cNvPr id="6" name="Slide Number Placeholder 5"/>
          <p:cNvSpPr>
            <a:spLocks noGrp="1"/>
          </p:cNvSpPr>
          <p:nvPr>
            <p:ph type="sldNum" sz="quarter" idx="12"/>
          </p:nvPr>
        </p:nvSpPr>
        <p:spPr/>
        <p:txBody>
          <a:bodyPr/>
          <a:lstStyle/>
          <a:p>
            <a:fld id="{B82CCC60-E8CD-4174-8B1A-7DF615B22EEF}" type="slidenum">
              <a:rPr lang="en-US" smtClean="0"/>
              <a:pPr/>
              <a:t>95</a:t>
            </a:fld>
            <a:endParaRPr lang="en-US" dirty="0"/>
          </a:p>
        </p:txBody>
      </p:sp>
      <p:pic>
        <p:nvPicPr>
          <p:cNvPr id="5" name="Picture 4"/>
          <p:cNvPicPr>
            <a:picLocks noChangeAspect="1"/>
          </p:cNvPicPr>
          <p:nvPr/>
        </p:nvPicPr>
        <p:blipFill>
          <a:blip r:embed="rId8"/>
          <a:stretch>
            <a:fillRect/>
          </a:stretch>
        </p:blipFill>
        <p:spPr>
          <a:xfrm>
            <a:off x="296260" y="1300885"/>
            <a:ext cx="2179320" cy="1059180"/>
          </a:xfrm>
          <a:prstGeom prst="rect">
            <a:avLst/>
          </a:prstGeom>
        </p:spPr>
      </p:pic>
      <p:pic>
        <p:nvPicPr>
          <p:cNvPr id="7" name="Picture 6"/>
          <p:cNvPicPr>
            <a:picLocks noChangeAspect="1"/>
          </p:cNvPicPr>
          <p:nvPr/>
        </p:nvPicPr>
        <p:blipFill>
          <a:blip r:embed="rId9"/>
          <a:stretch>
            <a:fillRect/>
          </a:stretch>
        </p:blipFill>
        <p:spPr>
          <a:xfrm>
            <a:off x="12970775" y="985720"/>
            <a:ext cx="2451100" cy="1143000"/>
          </a:xfrm>
          <a:prstGeom prst="rect">
            <a:avLst/>
          </a:prstGeom>
        </p:spPr>
      </p:pic>
      <p:pic>
        <p:nvPicPr>
          <p:cNvPr id="9" name="Picture 8"/>
          <p:cNvPicPr>
            <a:picLocks noChangeAspect="1"/>
          </p:cNvPicPr>
          <p:nvPr/>
        </p:nvPicPr>
        <p:blipFill>
          <a:blip r:embed="rId10"/>
          <a:stretch>
            <a:fillRect/>
          </a:stretch>
        </p:blipFill>
        <p:spPr>
          <a:xfrm>
            <a:off x="6251755" y="1193900"/>
            <a:ext cx="2766060" cy="1013460"/>
          </a:xfrm>
          <a:prstGeom prst="rect">
            <a:avLst/>
          </a:prstGeom>
        </p:spPr>
      </p:pic>
      <p:pic>
        <p:nvPicPr>
          <p:cNvPr id="11" name="Picture 10"/>
          <p:cNvPicPr>
            <a:picLocks noChangeAspect="1"/>
          </p:cNvPicPr>
          <p:nvPr/>
        </p:nvPicPr>
        <p:blipFill>
          <a:blip r:embed="rId11"/>
          <a:stretch>
            <a:fillRect/>
          </a:stretch>
        </p:blipFill>
        <p:spPr>
          <a:xfrm>
            <a:off x="143555" y="3123590"/>
            <a:ext cx="3638550" cy="1981200"/>
          </a:xfrm>
          <a:prstGeom prst="rect">
            <a:avLst/>
          </a:prstGeom>
        </p:spPr>
      </p:pic>
      <p:pic>
        <p:nvPicPr>
          <p:cNvPr id="13" name="Picture 12"/>
          <p:cNvPicPr>
            <a:picLocks noChangeAspect="1"/>
          </p:cNvPicPr>
          <p:nvPr/>
        </p:nvPicPr>
        <p:blipFill>
          <a:blip r:embed="rId12"/>
          <a:stretch>
            <a:fillRect/>
          </a:stretch>
        </p:blipFill>
        <p:spPr>
          <a:xfrm>
            <a:off x="4427175" y="3429000"/>
            <a:ext cx="4573270" cy="1048385"/>
          </a:xfrm>
          <a:prstGeom prst="rect">
            <a:avLst/>
          </a:prstGeom>
        </p:spPr>
      </p:pic>
      <p:pic>
        <p:nvPicPr>
          <p:cNvPr id="14" name="Picture 13"/>
          <p:cNvPicPr>
            <a:picLocks noChangeAspect="1"/>
          </p:cNvPicPr>
          <p:nvPr/>
        </p:nvPicPr>
        <p:blipFill>
          <a:blip r:embed="rId13"/>
          <a:stretch>
            <a:fillRect/>
          </a:stretch>
        </p:blipFill>
        <p:spPr>
          <a:xfrm>
            <a:off x="3582824" y="5566870"/>
            <a:ext cx="2082800" cy="497840"/>
          </a:xfrm>
          <a:prstGeom prst="rect">
            <a:avLst/>
          </a:prstGeom>
        </p:spPr>
      </p:pic>
      <p:sp>
        <p:nvSpPr>
          <p:cNvPr id="15" name="TextBox 14"/>
          <p:cNvSpPr txBox="1"/>
          <p:nvPr/>
        </p:nvSpPr>
        <p:spPr>
          <a:xfrm>
            <a:off x="1126138" y="2360065"/>
            <a:ext cx="1002582" cy="400110"/>
          </a:xfrm>
          <a:prstGeom prst="rect">
            <a:avLst/>
          </a:prstGeom>
          <a:noFill/>
        </p:spPr>
        <p:txBody>
          <a:bodyPr wrap="none" rtlCol="0">
            <a:spAutoFit/>
          </a:bodyPr>
          <a:lstStyle/>
          <a:p>
            <a:r>
              <a:rPr lang="en-US" sz="2000" b="1" dirty="0" smtClean="0"/>
              <a:t>Styrene</a:t>
            </a:r>
            <a:endParaRPr lang="en-US" sz="2000" b="1" dirty="0"/>
          </a:p>
        </p:txBody>
      </p:sp>
      <p:pic>
        <p:nvPicPr>
          <p:cNvPr id="16" name="Picture 15"/>
          <p:cNvPicPr>
            <a:picLocks noChangeAspect="1"/>
          </p:cNvPicPr>
          <p:nvPr/>
        </p:nvPicPr>
        <p:blipFill>
          <a:blip r:embed="rId14"/>
          <a:stretch>
            <a:fillRect/>
          </a:stretch>
        </p:blipFill>
        <p:spPr>
          <a:xfrm>
            <a:off x="2892245" y="833015"/>
            <a:ext cx="3011805" cy="1600200"/>
          </a:xfrm>
          <a:prstGeom prst="rect">
            <a:avLst/>
          </a:prstGeom>
        </p:spPr>
      </p:pic>
      <p:sp>
        <p:nvSpPr>
          <p:cNvPr id="20" name="TextBox 19"/>
          <p:cNvSpPr txBox="1"/>
          <p:nvPr/>
        </p:nvSpPr>
        <p:spPr>
          <a:xfrm>
            <a:off x="3765299" y="2433215"/>
            <a:ext cx="1093569" cy="400110"/>
          </a:xfrm>
          <a:prstGeom prst="rect">
            <a:avLst/>
          </a:prstGeom>
          <a:noFill/>
        </p:spPr>
        <p:txBody>
          <a:bodyPr wrap="none" rtlCol="0">
            <a:spAutoFit/>
          </a:bodyPr>
          <a:lstStyle/>
          <a:p>
            <a:r>
              <a:rPr lang="en-US" sz="2000" b="1" dirty="0" smtClean="0"/>
              <a:t>Nonanol</a:t>
            </a:r>
            <a:endParaRPr lang="en-US" sz="2000" b="1" dirty="0"/>
          </a:p>
        </p:txBody>
      </p:sp>
      <p:sp>
        <p:nvSpPr>
          <p:cNvPr id="21" name="TextBox 20"/>
          <p:cNvSpPr txBox="1"/>
          <p:nvPr/>
        </p:nvSpPr>
        <p:spPr>
          <a:xfrm>
            <a:off x="6557165" y="2360065"/>
            <a:ext cx="1763753" cy="400110"/>
          </a:xfrm>
          <a:prstGeom prst="rect">
            <a:avLst/>
          </a:prstGeom>
          <a:noFill/>
        </p:spPr>
        <p:txBody>
          <a:bodyPr wrap="none" rtlCol="0">
            <a:spAutoFit/>
          </a:bodyPr>
          <a:lstStyle/>
          <a:p>
            <a:r>
              <a:rPr lang="en-US" sz="2000" b="1" dirty="0" smtClean="0"/>
              <a:t>2-Ethylhexanol</a:t>
            </a:r>
            <a:endParaRPr lang="en-US" sz="2000" b="1" dirty="0"/>
          </a:p>
        </p:txBody>
      </p:sp>
      <p:sp>
        <p:nvSpPr>
          <p:cNvPr id="22" name="TextBox 21"/>
          <p:cNvSpPr txBox="1"/>
          <p:nvPr/>
        </p:nvSpPr>
        <p:spPr>
          <a:xfrm>
            <a:off x="776458" y="5068095"/>
            <a:ext cx="1577804" cy="400110"/>
          </a:xfrm>
          <a:prstGeom prst="rect">
            <a:avLst/>
          </a:prstGeom>
          <a:noFill/>
        </p:spPr>
        <p:txBody>
          <a:bodyPr wrap="none" rtlCol="0">
            <a:spAutoFit/>
          </a:bodyPr>
          <a:lstStyle/>
          <a:p>
            <a:r>
              <a:rPr lang="en-US" sz="2000" b="1" dirty="0" smtClean="0"/>
              <a:t>3-Heptanone</a:t>
            </a:r>
            <a:endParaRPr lang="en-US" sz="2000" b="1" dirty="0"/>
          </a:p>
        </p:txBody>
      </p:sp>
      <p:sp>
        <p:nvSpPr>
          <p:cNvPr id="23" name="TextBox 22"/>
          <p:cNvSpPr txBox="1"/>
          <p:nvPr/>
        </p:nvSpPr>
        <p:spPr>
          <a:xfrm>
            <a:off x="6131804" y="4497935"/>
            <a:ext cx="1036181" cy="400110"/>
          </a:xfrm>
          <a:prstGeom prst="rect">
            <a:avLst/>
          </a:prstGeom>
          <a:noFill/>
        </p:spPr>
        <p:txBody>
          <a:bodyPr wrap="none" rtlCol="0">
            <a:spAutoFit/>
          </a:bodyPr>
          <a:lstStyle/>
          <a:p>
            <a:r>
              <a:rPr lang="en-US" sz="2000" b="1" dirty="0" smtClean="0"/>
              <a:t>Decanal</a:t>
            </a:r>
            <a:endParaRPr lang="en-US" sz="2000" b="1" dirty="0"/>
          </a:p>
        </p:txBody>
      </p:sp>
      <p:sp>
        <p:nvSpPr>
          <p:cNvPr id="24" name="TextBox 23"/>
          <p:cNvSpPr txBox="1"/>
          <p:nvPr/>
        </p:nvSpPr>
        <p:spPr>
          <a:xfrm>
            <a:off x="3853388" y="6024985"/>
            <a:ext cx="1482137" cy="400110"/>
          </a:xfrm>
          <a:prstGeom prst="rect">
            <a:avLst/>
          </a:prstGeom>
          <a:noFill/>
        </p:spPr>
        <p:txBody>
          <a:bodyPr wrap="none" rtlCol="0">
            <a:spAutoFit/>
          </a:bodyPr>
          <a:lstStyle/>
          <a:p>
            <a:r>
              <a:rPr lang="en-US" sz="2000" b="1" dirty="0" smtClean="0"/>
              <a:t>Hexadecane</a:t>
            </a:r>
            <a:endParaRPr lang="en-US" sz="2000" b="1" dirty="0"/>
          </a:p>
        </p:txBody>
      </p:sp>
      <p:sp>
        <p:nvSpPr>
          <p:cNvPr id="17" name="TextBox 16"/>
          <p:cNvSpPr txBox="1"/>
          <p:nvPr/>
        </p:nvSpPr>
        <p:spPr>
          <a:xfrm>
            <a:off x="1365195" y="69490"/>
            <a:ext cx="6760505" cy="523220"/>
          </a:xfrm>
          <a:prstGeom prst="rect">
            <a:avLst/>
          </a:prstGeom>
          <a:noFill/>
        </p:spPr>
        <p:txBody>
          <a:bodyPr wrap="none" rtlCol="0">
            <a:spAutoFit/>
          </a:bodyPr>
          <a:lstStyle/>
          <a:p>
            <a:r>
              <a:rPr lang="en-US" sz="2800" b="1" dirty="0" smtClean="0"/>
              <a:t>Compounds Associated with Ovarian Cancer</a:t>
            </a:r>
            <a:endParaRPr lang="en-US" sz="2800" b="1" dirty="0"/>
          </a:p>
        </p:txBody>
      </p:sp>
    </p:spTree>
    <p:extLst>
      <p:ext uri="{BB962C8B-B14F-4D97-AF65-F5344CB8AC3E}">
        <p14:creationId xmlns:p14="http://schemas.microsoft.com/office/powerpoint/2010/main" val="160713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81" y="91440"/>
            <a:ext cx="8229600" cy="1068935"/>
          </a:xfrm>
        </p:spPr>
        <p:txBody>
          <a:bodyPr>
            <a:noAutofit/>
          </a:bodyPr>
          <a:lstStyle/>
          <a:p>
            <a:r>
              <a:rPr lang="en-US" sz="4000" dirty="0" smtClean="0"/>
              <a:t>Treating Parkinson’s Disease</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Parkinson’s disease impacts ~1 million Americans</a:t>
            </a:r>
          </a:p>
          <a:p>
            <a:pPr>
              <a:spcAft>
                <a:spcPts val="500"/>
              </a:spcAft>
            </a:pPr>
            <a:r>
              <a:rPr lang="en-US" dirty="0" smtClean="0"/>
              <a:t>A 0.8 </a:t>
            </a:r>
            <a:r>
              <a:rPr lang="en-US" dirty="0">
                <a:sym typeface="Symbol" charset="2"/>
              </a:rPr>
              <a:t></a:t>
            </a:r>
            <a:r>
              <a:rPr lang="en-US" dirty="0" smtClean="0"/>
              <a:t>m</a:t>
            </a:r>
            <a:r>
              <a:rPr lang="en-US" dirty="0"/>
              <a:t> </a:t>
            </a:r>
            <a:r>
              <a:rPr lang="en-US" dirty="0" smtClean="0"/>
              <a:t>gold wire mesh, encapsulated in biocompatible epoxy based polymer, is injected into the brain  [schematic picture to come]</a:t>
            </a:r>
          </a:p>
          <a:p>
            <a:pPr>
              <a:spcAft>
                <a:spcPts val="500"/>
              </a:spcAft>
            </a:pPr>
            <a:r>
              <a:rPr lang="en-US" dirty="0" smtClean="0"/>
              <a:t>Mesh hooked up to external electronics via printable conductive ink</a:t>
            </a:r>
          </a:p>
          <a:p>
            <a:pPr>
              <a:spcAft>
                <a:spcPts val="500"/>
              </a:spcAft>
            </a:pPr>
            <a:r>
              <a:rPr lang="en-US" dirty="0" smtClean="0"/>
              <a:t>Method approved by FDA to generate electric impulses for treating Parkinson’s disease</a:t>
            </a:r>
          </a:p>
          <a:p>
            <a:pPr>
              <a:spcAft>
                <a:spcPts val="500"/>
              </a:spcAft>
            </a:pPr>
            <a:r>
              <a:rPr lang="en-US" dirty="0" smtClean="0"/>
              <a:t>Technique can also be used for monitoring brain activity</a:t>
            </a:r>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96</a:t>
            </a:fld>
            <a:endParaRPr lang="en-US" dirty="0"/>
          </a:p>
        </p:txBody>
      </p:sp>
      <p:pic>
        <p:nvPicPr>
          <p:cNvPr id="11" name="Picture 10">
            <a:hlinkClick r:id="rId4"/>
          </p:cNvPr>
          <p:cNvPicPr>
            <a:picLocks noChangeAspect="1"/>
          </p:cNvPicPr>
          <p:nvPr/>
        </p:nvPicPr>
        <p:blipFill>
          <a:blip r:embed="rId5"/>
          <a:stretch>
            <a:fillRect/>
          </a:stretch>
        </p:blipFill>
        <p:spPr>
          <a:xfrm>
            <a:off x="7862651" y="1615226"/>
            <a:ext cx="374269" cy="371602"/>
          </a:xfrm>
          <a:prstGeom prst="rect">
            <a:avLst/>
          </a:prstGeom>
        </p:spPr>
      </p:pic>
      <p:sp>
        <p:nvSpPr>
          <p:cNvPr id="5" name="TextBox 4"/>
          <p:cNvSpPr txBox="1"/>
          <p:nvPr/>
        </p:nvSpPr>
        <p:spPr>
          <a:xfrm>
            <a:off x="8758989" y="32084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731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97</a:t>
            </a:fld>
            <a:endParaRPr lang="en-US" dirty="0"/>
          </a:p>
        </p:txBody>
      </p:sp>
      <p:pic>
        <p:nvPicPr>
          <p:cNvPr id="3" name="Picture 2"/>
          <p:cNvPicPr>
            <a:picLocks noChangeAspect="1"/>
          </p:cNvPicPr>
          <p:nvPr/>
        </p:nvPicPr>
        <p:blipFill>
          <a:blip r:embed="rId5"/>
          <a:stretch>
            <a:fillRect/>
          </a:stretch>
        </p:blipFill>
        <p:spPr>
          <a:xfrm>
            <a:off x="143555" y="680310"/>
            <a:ext cx="2565400" cy="3149600"/>
          </a:xfrm>
          <a:prstGeom prst="rect">
            <a:avLst/>
          </a:prstGeom>
        </p:spPr>
      </p:pic>
      <p:pic>
        <p:nvPicPr>
          <p:cNvPr id="9" name="Picture 8"/>
          <p:cNvPicPr>
            <a:picLocks noChangeAspect="1"/>
          </p:cNvPicPr>
          <p:nvPr/>
        </p:nvPicPr>
        <p:blipFill>
          <a:blip r:embed="rId6"/>
          <a:stretch>
            <a:fillRect/>
          </a:stretch>
        </p:blipFill>
        <p:spPr>
          <a:xfrm>
            <a:off x="3197655" y="527605"/>
            <a:ext cx="2705100" cy="3302000"/>
          </a:xfrm>
          <a:prstGeom prst="rect">
            <a:avLst/>
          </a:prstGeom>
        </p:spPr>
      </p:pic>
      <p:pic>
        <p:nvPicPr>
          <p:cNvPr id="10" name="Picture 9"/>
          <p:cNvPicPr>
            <a:picLocks noChangeAspect="1"/>
          </p:cNvPicPr>
          <p:nvPr/>
        </p:nvPicPr>
        <p:blipFill>
          <a:blip r:embed="rId7"/>
          <a:stretch>
            <a:fillRect/>
          </a:stretch>
        </p:blipFill>
        <p:spPr>
          <a:xfrm>
            <a:off x="6251755" y="1138425"/>
            <a:ext cx="2603500" cy="2755900"/>
          </a:xfrm>
          <a:prstGeom prst="rect">
            <a:avLst/>
          </a:prstGeom>
        </p:spPr>
      </p:pic>
      <p:sp>
        <p:nvSpPr>
          <p:cNvPr id="11" name="TextBox 10"/>
          <p:cNvSpPr txBox="1"/>
          <p:nvPr/>
        </p:nvSpPr>
        <p:spPr>
          <a:xfrm>
            <a:off x="3655770" y="3887115"/>
            <a:ext cx="2108013" cy="1015663"/>
          </a:xfrm>
          <a:prstGeom prst="rect">
            <a:avLst/>
          </a:prstGeom>
          <a:noFill/>
        </p:spPr>
        <p:txBody>
          <a:bodyPr wrap="none" rtlCol="0">
            <a:spAutoFit/>
          </a:bodyPr>
          <a:lstStyle/>
          <a:p>
            <a:r>
              <a:rPr lang="en-US" sz="2000" dirty="0" smtClean="0"/>
              <a:t>Needle withdrawn</a:t>
            </a:r>
          </a:p>
          <a:p>
            <a:r>
              <a:rPr lang="en-US" sz="2000" dirty="0"/>
              <a:t>a</a:t>
            </a:r>
            <a:r>
              <a:rPr lang="en-US" sz="2000" dirty="0" smtClean="0"/>
              <a:t>llowing mesh to</a:t>
            </a:r>
          </a:p>
          <a:p>
            <a:r>
              <a:rPr lang="en-US" sz="2000" dirty="0"/>
              <a:t>u</a:t>
            </a:r>
            <a:r>
              <a:rPr lang="en-US" sz="2000" dirty="0" smtClean="0"/>
              <a:t>nfold </a:t>
            </a:r>
            <a:endParaRPr lang="en-US" sz="2000" dirty="0"/>
          </a:p>
        </p:txBody>
      </p:sp>
      <p:sp>
        <p:nvSpPr>
          <p:cNvPr id="15" name="TextBox 14"/>
          <p:cNvSpPr txBox="1"/>
          <p:nvPr/>
        </p:nvSpPr>
        <p:spPr>
          <a:xfrm>
            <a:off x="601670" y="3887115"/>
            <a:ext cx="2712024" cy="1015663"/>
          </a:xfrm>
          <a:prstGeom prst="rect">
            <a:avLst/>
          </a:prstGeom>
          <a:noFill/>
        </p:spPr>
        <p:txBody>
          <a:bodyPr wrap="none" rtlCol="0">
            <a:spAutoFit/>
          </a:bodyPr>
          <a:lstStyle/>
          <a:p>
            <a:r>
              <a:rPr lang="en-US" sz="2000" dirty="0" smtClean="0"/>
              <a:t>Needle injected in</a:t>
            </a:r>
          </a:p>
          <a:p>
            <a:r>
              <a:rPr lang="en-US" sz="2000" dirty="0"/>
              <a:t>b</a:t>
            </a:r>
            <a:r>
              <a:rPr lang="en-US" sz="2000" dirty="0" smtClean="0"/>
              <a:t>rain to desired </a:t>
            </a:r>
            <a:r>
              <a:rPr lang="en-US" sz="2000" dirty="0"/>
              <a:t>depth—</a:t>
            </a:r>
            <a:endParaRPr lang="en-US" sz="2000" dirty="0" smtClean="0"/>
          </a:p>
          <a:p>
            <a:r>
              <a:rPr lang="en-US" sz="2000" dirty="0"/>
              <a:t>m</a:t>
            </a:r>
            <a:r>
              <a:rPr lang="en-US" sz="2000" dirty="0" smtClean="0"/>
              <a:t>esh introduced</a:t>
            </a:r>
            <a:endParaRPr lang="en-US" sz="2000" dirty="0"/>
          </a:p>
        </p:txBody>
      </p:sp>
      <p:sp>
        <p:nvSpPr>
          <p:cNvPr id="16" name="TextBox 15"/>
          <p:cNvSpPr txBox="1"/>
          <p:nvPr/>
        </p:nvSpPr>
        <p:spPr>
          <a:xfrm>
            <a:off x="6251755" y="3887115"/>
            <a:ext cx="2554674" cy="1323439"/>
          </a:xfrm>
          <a:prstGeom prst="rect">
            <a:avLst/>
          </a:prstGeom>
          <a:noFill/>
        </p:spPr>
        <p:txBody>
          <a:bodyPr wrap="none" rtlCol="0">
            <a:spAutoFit/>
          </a:bodyPr>
          <a:lstStyle/>
          <a:p>
            <a:r>
              <a:rPr lang="en-US" sz="2000" dirty="0" smtClean="0"/>
              <a:t>A piece of the mesh</a:t>
            </a:r>
          </a:p>
          <a:p>
            <a:r>
              <a:rPr lang="en-US" sz="2000" dirty="0"/>
              <a:t>o</a:t>
            </a:r>
            <a:r>
              <a:rPr lang="en-US" sz="2000" dirty="0" smtClean="0"/>
              <a:t>utside tissue ready to</a:t>
            </a:r>
          </a:p>
          <a:p>
            <a:r>
              <a:rPr lang="en-US" sz="2000" dirty="0"/>
              <a:t>c</a:t>
            </a:r>
            <a:r>
              <a:rPr lang="en-US" sz="2000" dirty="0" smtClean="0"/>
              <a:t>onnect to external</a:t>
            </a:r>
          </a:p>
          <a:p>
            <a:r>
              <a:rPr lang="en-US" sz="2000" dirty="0"/>
              <a:t>e</a:t>
            </a:r>
            <a:r>
              <a:rPr lang="en-US" sz="2000" dirty="0" smtClean="0"/>
              <a:t>lectronics </a:t>
            </a:r>
            <a:endParaRPr lang="en-US" sz="2000" dirty="0"/>
          </a:p>
        </p:txBody>
      </p:sp>
      <p:sp>
        <p:nvSpPr>
          <p:cNvPr id="4" name="TextBox 3"/>
          <p:cNvSpPr txBox="1"/>
          <p:nvPr/>
        </p:nvSpPr>
        <p:spPr>
          <a:xfrm>
            <a:off x="601670" y="5719575"/>
            <a:ext cx="7827271" cy="830997"/>
          </a:xfrm>
          <a:prstGeom prst="rect">
            <a:avLst/>
          </a:prstGeom>
          <a:noFill/>
        </p:spPr>
        <p:txBody>
          <a:bodyPr wrap="none" rtlCol="0">
            <a:spAutoFit/>
          </a:bodyPr>
          <a:lstStyle/>
          <a:p>
            <a:r>
              <a:rPr lang="en-US" sz="2400" b="1" dirty="0"/>
              <a:t>Work done at Harvard University, Department of Chemistry </a:t>
            </a:r>
            <a:endParaRPr lang="en-US" sz="2400" b="1" dirty="0" smtClean="0"/>
          </a:p>
          <a:p>
            <a:r>
              <a:rPr lang="en-US" sz="2400" b="1" dirty="0" smtClean="0"/>
              <a:t>and </a:t>
            </a:r>
            <a:r>
              <a:rPr lang="en-US" sz="2400" b="1" dirty="0"/>
              <a:t>Chemical </a:t>
            </a:r>
            <a:r>
              <a:rPr lang="en-US" sz="2400" b="1" dirty="0" smtClean="0"/>
              <a:t>Biology</a:t>
            </a:r>
            <a:endParaRPr lang="en-US" sz="2400" b="1" dirty="0"/>
          </a:p>
        </p:txBody>
      </p:sp>
      <p:pic>
        <p:nvPicPr>
          <p:cNvPr id="13" name="Picture 12">
            <a:hlinkClick r:id="rId8"/>
          </p:cNvPr>
          <p:cNvPicPr>
            <a:picLocks noChangeAspect="1"/>
          </p:cNvPicPr>
          <p:nvPr/>
        </p:nvPicPr>
        <p:blipFill>
          <a:blip r:embed="rId9"/>
          <a:stretch>
            <a:fillRect/>
          </a:stretch>
        </p:blipFill>
        <p:spPr>
          <a:xfrm>
            <a:off x="3468635" y="6154694"/>
            <a:ext cx="374269" cy="371602"/>
          </a:xfrm>
          <a:prstGeom prst="rect">
            <a:avLst/>
          </a:prstGeom>
        </p:spPr>
      </p:pic>
      <p:pic>
        <p:nvPicPr>
          <p:cNvPr id="14" name="Picture 13">
            <a:hlinkClick r:id="rId10"/>
          </p:cNvPr>
          <p:cNvPicPr>
            <a:picLocks noChangeAspect="1"/>
          </p:cNvPicPr>
          <p:nvPr/>
        </p:nvPicPr>
        <p:blipFill>
          <a:blip r:embed="rId9"/>
          <a:stretch>
            <a:fillRect/>
          </a:stretch>
        </p:blipFill>
        <p:spPr>
          <a:xfrm>
            <a:off x="3994732" y="6158853"/>
            <a:ext cx="374269" cy="371602"/>
          </a:xfrm>
          <a:prstGeom prst="rect">
            <a:avLst/>
          </a:prstGeom>
        </p:spPr>
      </p:pic>
    </p:spTree>
    <p:extLst>
      <p:ext uri="{BB962C8B-B14F-4D97-AF65-F5344CB8AC3E}">
        <p14:creationId xmlns:p14="http://schemas.microsoft.com/office/powerpoint/2010/main" val="116907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hidden="1"/>
          <p:cNvSpPr>
            <a:spLocks noGrp="1" noChangeArrowheads="1"/>
          </p:cNvSpPr>
          <p:nvPr>
            <p:ph type="title"/>
          </p:nvPr>
        </p:nvSpPr>
        <p:spPr/>
        <p:txBody>
          <a:bodyPr/>
          <a:lstStyle/>
          <a:p>
            <a:pPr eaLnBrk="1" hangingPunct="1">
              <a:defRPr/>
            </a:pPr>
            <a:endParaRPr lang="en-US" dirty="0" smtClean="0"/>
          </a:p>
        </p:txBody>
      </p:sp>
      <p:pic>
        <p:nvPicPr>
          <p:cNvPr id="16387" name="Picture 3" descr="vladstudio_skitrack_1024x768"/>
          <p:cNvPicPr>
            <a:picLocks noChangeAspect="1" noChangeArrowheads="1"/>
          </p:cNvPicPr>
          <p:nvPr/>
        </p:nvPicPr>
        <p:blipFill>
          <a:blip r:embed="rId3" cstate="print"/>
          <a:srcRect/>
          <a:stretch>
            <a:fillRect/>
          </a:stretch>
        </p:blipFill>
        <p:spPr bwMode="auto">
          <a:xfrm>
            <a:off x="-304800" y="-228600"/>
            <a:ext cx="12185650" cy="9139238"/>
          </a:xfrm>
          <a:prstGeom prst="rect">
            <a:avLst/>
          </a:prstGeom>
          <a:noFill/>
          <a:ln w="9525">
            <a:noFill/>
            <a:miter lim="800000"/>
            <a:headEnd/>
            <a:tailEnd/>
          </a:ln>
        </p:spPr>
      </p:pic>
      <p:pic>
        <p:nvPicPr>
          <p:cNvPr id="16388" name="Picture 4" descr="C:\Users\Lorrin\Documents\Presentations\OLLI\Presentation at OLLI July 7, 2009; Better Things for Better Living\ALL WHITE.jpg"/>
          <p:cNvPicPr>
            <a:picLocks noChangeAspect="1" noChangeArrowheads="1"/>
          </p:cNvPicPr>
          <p:nvPr/>
        </p:nvPicPr>
        <p:blipFill>
          <a:blip r:embed="rId4" cstate="print"/>
          <a:srcRect/>
          <a:stretch>
            <a:fillRect/>
          </a:stretch>
        </p:blipFill>
        <p:spPr bwMode="auto">
          <a:xfrm>
            <a:off x="-304800" y="-228600"/>
            <a:ext cx="12201525" cy="9163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B82CCC60-E8CD-4174-8B1A-7DF615B22EEF}" type="slidenum">
              <a:rPr lang="en-US" smtClean="0"/>
              <a:pPr/>
              <a:t>98</a:t>
            </a:fld>
            <a:endParaRPr lang="en-US" dirty="0"/>
          </a:p>
        </p:txBody>
      </p:sp>
      <p:pic>
        <p:nvPicPr>
          <p:cNvPr id="3" name="Picture 2"/>
          <p:cNvPicPr>
            <a:picLocks noChangeAspect="1"/>
          </p:cNvPicPr>
          <p:nvPr/>
        </p:nvPicPr>
        <p:blipFill>
          <a:blip r:embed="rId5"/>
          <a:stretch>
            <a:fillRect/>
          </a:stretch>
        </p:blipFill>
        <p:spPr>
          <a:xfrm>
            <a:off x="1752600" y="1130300"/>
            <a:ext cx="5638800" cy="4597400"/>
          </a:xfrm>
          <a:prstGeom prst="rect">
            <a:avLst/>
          </a:prstGeom>
        </p:spPr>
      </p:pic>
      <p:sp>
        <p:nvSpPr>
          <p:cNvPr id="11" name="TextBox 10"/>
          <p:cNvSpPr txBox="1"/>
          <p:nvPr/>
        </p:nvSpPr>
        <p:spPr>
          <a:xfrm>
            <a:off x="2672710" y="248240"/>
            <a:ext cx="4189865" cy="584775"/>
          </a:xfrm>
          <a:prstGeom prst="rect">
            <a:avLst/>
          </a:prstGeom>
          <a:noFill/>
        </p:spPr>
        <p:txBody>
          <a:bodyPr wrap="none" rtlCol="0">
            <a:spAutoFit/>
          </a:bodyPr>
          <a:lstStyle/>
          <a:p>
            <a:r>
              <a:rPr lang="en-US" sz="3200" b="1" dirty="0" smtClean="0"/>
              <a:t>Ah, the good old days</a:t>
            </a:r>
            <a:r>
              <a:rPr lang="is-IS" sz="3200" b="1" dirty="0" smtClean="0"/>
              <a:t>…</a:t>
            </a:r>
            <a:endParaRPr lang="en-US" sz="3200" b="1" dirty="0"/>
          </a:p>
        </p:txBody>
      </p:sp>
      <p:sp>
        <p:nvSpPr>
          <p:cNvPr id="12" name="Oval 11"/>
          <p:cNvSpPr/>
          <p:nvPr/>
        </p:nvSpPr>
        <p:spPr>
          <a:xfrm>
            <a:off x="3421800" y="2642887"/>
            <a:ext cx="777240" cy="7772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62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The Darwin Awards</a:t>
            </a:r>
            <a:endParaRPr lang="en-US" sz="4000" dirty="0"/>
          </a:p>
        </p:txBody>
      </p:sp>
      <p:sp>
        <p:nvSpPr>
          <p:cNvPr id="3" name="Content Placeholder 2"/>
          <p:cNvSpPr>
            <a:spLocks noGrp="1"/>
          </p:cNvSpPr>
          <p:nvPr>
            <p:ph idx="1"/>
          </p:nvPr>
        </p:nvSpPr>
        <p:spPr>
          <a:xfrm>
            <a:off x="296260" y="1596539"/>
            <a:ext cx="8551479" cy="5039265"/>
          </a:xfrm>
        </p:spPr>
        <p:txBody>
          <a:bodyPr>
            <a:normAutofit/>
          </a:bodyPr>
          <a:lstStyle/>
          <a:p>
            <a:pPr>
              <a:spcAft>
                <a:spcPts val="500"/>
              </a:spcAft>
            </a:pPr>
            <a:r>
              <a:rPr lang="en-US" dirty="0" smtClean="0"/>
              <a:t>To recognize individuals who improve the human gene pool by death or sterilization by their own actions</a:t>
            </a:r>
          </a:p>
          <a:p>
            <a:pPr>
              <a:spcAft>
                <a:spcPts val="500"/>
              </a:spcAft>
            </a:pPr>
            <a:r>
              <a:rPr lang="en-US" dirty="0" smtClean="0"/>
              <a:t>A 28-year-old demolition worker attempted to commit suicide by washing down nitroglycerine pills with vodka.   After swallowing the pills, he tried to explode the nitroglycerine by repeatedly ramming himself into a wall.  He was treated for bruises and released from the hospital</a:t>
            </a:r>
            <a:r>
              <a:rPr lang="is-IS" dirty="0" smtClean="0"/>
              <a:t>… with counselling.</a:t>
            </a:r>
          </a:p>
          <a:p>
            <a:pPr>
              <a:spcAft>
                <a:spcPts val="500"/>
              </a:spcAft>
            </a:pPr>
            <a:r>
              <a:rPr lang="en-US" dirty="0" smtClean="0"/>
              <a:t>A Honorable </a:t>
            </a:r>
            <a:r>
              <a:rPr lang="en-US" dirty="0"/>
              <a:t>Mention (February 2001):</a:t>
            </a:r>
            <a:endParaRPr lang="en-US" dirty="0" smtClean="0"/>
          </a:p>
        </p:txBody>
      </p:sp>
      <p:pic>
        <p:nvPicPr>
          <p:cNvPr id="6" name="Picture 5"/>
          <p:cNvPicPr>
            <a:picLocks noChangeAspect="1"/>
          </p:cNvPicPr>
          <p:nvPr/>
        </p:nvPicPr>
        <p:blipFill>
          <a:blip r:embed="rId3"/>
          <a:stretch>
            <a:fillRect/>
          </a:stretch>
        </p:blipFill>
        <p:spPr>
          <a:xfrm>
            <a:off x="8610600" y="6648450"/>
            <a:ext cx="533400" cy="209550"/>
          </a:xfrm>
          <a:prstGeom prst="rect">
            <a:avLst/>
          </a:prstGeom>
        </p:spPr>
      </p:pic>
      <p:pic>
        <p:nvPicPr>
          <p:cNvPr id="8" name="Picture 7">
            <a:hlinkClick r:id="rId4"/>
          </p:cNvPr>
          <p:cNvPicPr>
            <a:picLocks noChangeAspect="1"/>
          </p:cNvPicPr>
          <p:nvPr/>
        </p:nvPicPr>
        <p:blipFill>
          <a:blip r:embed="rId5"/>
          <a:stretch>
            <a:fillRect/>
          </a:stretch>
        </p:blipFill>
        <p:spPr>
          <a:xfrm>
            <a:off x="7985297" y="2054655"/>
            <a:ext cx="374269" cy="371602"/>
          </a:xfrm>
          <a:prstGeom prst="rect">
            <a:avLst/>
          </a:prstGeom>
        </p:spPr>
      </p:pic>
      <p:sp>
        <p:nvSpPr>
          <p:cNvPr id="9" name="Slide Number Placeholder 8"/>
          <p:cNvSpPr>
            <a:spLocks noGrp="1"/>
          </p:cNvSpPr>
          <p:nvPr>
            <p:ph type="sldNum" sz="quarter" idx="12"/>
          </p:nvPr>
        </p:nvSpPr>
        <p:spPr/>
        <p:txBody>
          <a:bodyPr/>
          <a:lstStyle/>
          <a:p>
            <a:fld id="{B82CCC60-E8CD-4174-8B1A-7DF615B22EEF}" type="slidenum">
              <a:rPr lang="en-US" smtClean="0"/>
              <a:pPr/>
              <a:t>99</a:t>
            </a:fld>
            <a:endParaRPr lang="en-US" dirty="0"/>
          </a:p>
        </p:txBody>
      </p:sp>
    </p:spTree>
    <p:extLst>
      <p:ext uri="{BB962C8B-B14F-4D97-AF65-F5344CB8AC3E}">
        <p14:creationId xmlns:p14="http://schemas.microsoft.com/office/powerpoint/2010/main" val="3418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7063</TotalTime>
  <Words>3755</Words>
  <Application>Microsoft Macintosh PowerPoint</Application>
  <PresentationFormat>On-screen Show (4:3)</PresentationFormat>
  <Paragraphs>805</Paragraphs>
  <Slides>108</Slides>
  <Notes>103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108</vt:i4>
      </vt:variant>
    </vt:vector>
  </HeadingPairs>
  <TitlesOfParts>
    <vt:vector size="114" baseType="lpstr">
      <vt:lpstr>Arial</vt:lpstr>
      <vt:lpstr>Calibri</vt:lpstr>
      <vt:lpstr>Engravers MT</vt:lpstr>
      <vt:lpstr>Symbol</vt:lpstr>
      <vt:lpstr>Wingdings</vt:lpstr>
      <vt:lpstr>Office Theme</vt:lpstr>
      <vt:lpstr>Chemistry for Those Who Hate or Flunked Chemistry</vt:lpstr>
      <vt:lpstr>Outline: Topics to Cover</vt:lpstr>
      <vt:lpstr>What did you do before you retired?</vt:lpstr>
      <vt:lpstr>Why Is Chemistry  Unpopular?</vt:lpstr>
      <vt:lpstr>Why Is Chemistry  Unpopular?  (cont.)</vt:lpstr>
      <vt:lpstr>Everything  in the Physical Universe…</vt:lpstr>
      <vt:lpstr>PowerPoint Presentation</vt:lpstr>
      <vt:lpstr>Breaking News! Ytterbium Loses Weight</vt:lpstr>
      <vt:lpstr>PowerPoint Presentation</vt:lpstr>
      <vt:lpstr>How Many Known Chemicals Are There?</vt:lpstr>
      <vt:lpstr>PowerPoint Presentation</vt:lpstr>
      <vt:lpstr>Friedrich Wöhler</vt:lpstr>
      <vt:lpstr>Vitamin C</vt:lpstr>
      <vt:lpstr>Vitamin C (cont.)</vt:lpstr>
      <vt:lpstr>PowerPoint Presentation</vt:lpstr>
      <vt:lpstr>PowerPoint Presentation</vt:lpstr>
      <vt:lpstr>Which Best?  Cane or Beet Sugar</vt:lpstr>
      <vt:lpstr>PowerPoint Presentation</vt:lpstr>
      <vt:lpstr>%</vt:lpstr>
      <vt:lpstr>PowerPoint Presentation</vt:lpstr>
      <vt:lpstr>PowerPoint Presentation</vt:lpstr>
      <vt:lpstr>PowerPoint Presentation</vt:lpstr>
      <vt:lpstr>PowerPoint Presentation</vt:lpstr>
      <vt:lpstr>Bird Guano</vt:lpstr>
      <vt:lpstr>Where to get nitrogen?</vt:lpstr>
      <vt:lpstr>PowerPoint Presentation</vt:lpstr>
      <vt:lpstr>Haber—Bosch Process</vt:lpstr>
      <vt:lpstr>PowerPoint Presentation</vt:lpstr>
      <vt:lpstr>PowerPoint Presentation</vt:lpstr>
      <vt:lpstr>PowerPoint Presentation</vt:lpstr>
      <vt:lpstr>PowerPoint Presentation</vt:lpstr>
      <vt:lpstr>Without Synthetic Fertilizers…</vt:lpstr>
      <vt:lpstr>Uses of Ammonia</vt:lpstr>
      <vt:lpstr>PowerPoint Presentation</vt:lpstr>
      <vt:lpstr>PowerPoint Presentation</vt:lpstr>
      <vt:lpstr>Gas Warfare</vt:lpstr>
      <vt:lpstr>Comments on Fritz Haber</vt:lpstr>
      <vt:lpstr>Fritz Haber One more thing…</vt:lpstr>
      <vt:lpstr>PowerPoint Presentation</vt:lpstr>
      <vt:lpstr>PowerPoint Presentation</vt:lpstr>
      <vt:lpstr>PowerPoint Presentation</vt:lpstr>
      <vt:lpstr>PowerPoint Presentation</vt:lpstr>
      <vt:lpstr>PowerPoint Presentation</vt:lpstr>
      <vt:lpstr>Properties of Diamond</vt:lpstr>
      <vt:lpstr>PowerPoint Presentation</vt:lpstr>
      <vt:lpstr>PowerPoint Presentation</vt:lpstr>
      <vt:lpstr>PowerPoint Presentation</vt:lpstr>
      <vt:lpstr>Common Perspective Mined vs. Manufactured</vt:lpstr>
      <vt:lpstr>Differences Between Mined &amp; Manufactured Diamond</vt:lpstr>
      <vt:lpstr>PowerPoint Presentation</vt:lpstr>
      <vt:lpstr>What is a Fuel Cell?</vt:lpstr>
      <vt:lpstr>PowerPoint Presentation</vt:lpstr>
      <vt:lpstr>PowerPoint Presentation</vt:lpstr>
      <vt:lpstr>PEM Hydrogen Fuel Cell</vt:lpstr>
      <vt:lpstr>Hydrogen Powered Vehicles</vt:lpstr>
      <vt:lpstr>Challenges with Hydrogen Powered Vehicles</vt:lpstr>
      <vt:lpstr>Challenges with Hydrogen Powered Vehicles (cont.)</vt:lpstr>
      <vt:lpstr>PowerPoint Presentation</vt:lpstr>
      <vt:lpstr>PowerPoint Presentation</vt:lpstr>
      <vt:lpstr>Types of Plastics  (Polymers)</vt:lpstr>
      <vt:lpstr>Society of the Plastics Industry </vt:lpstr>
      <vt:lpstr>PowerPoint Presentation</vt:lpstr>
      <vt:lpstr>PowerPoint Presentation</vt:lpstr>
      <vt:lpstr>PowerPoint Presentation</vt:lpstr>
      <vt:lpstr>Functions Deoxyribonucleic Acid (DNA)</vt:lpstr>
      <vt:lpstr>Composition Deoxyribonucleic Acid (DNA)</vt:lpstr>
      <vt:lpstr>PowerPoint Presentation</vt:lpstr>
      <vt:lpstr>PowerPoint Presentation</vt:lpstr>
      <vt:lpstr>PowerPoint Presentation</vt:lpstr>
      <vt:lpstr>PowerPoint Presentation</vt:lpstr>
      <vt:lpstr>PowerPoint Presentation</vt:lpstr>
      <vt:lpstr>Tobacco Mosaic Virus (TMV)</vt:lpstr>
      <vt:lpstr>PowerPoint Presentation</vt:lpstr>
      <vt:lpstr>PowerPoint Presentation</vt:lpstr>
      <vt:lpstr>Tetrodotoxin (TTX)</vt:lpstr>
      <vt:lpstr>Tetrodotoxin (TTX) (cont.)</vt:lpstr>
      <vt:lpstr>Donald J. Cram</vt:lpstr>
      <vt:lpstr>PowerPoint Presentation</vt:lpstr>
      <vt:lpstr>PowerPoint Presentation</vt:lpstr>
      <vt:lpstr>PowerPoint Presentation</vt:lpstr>
      <vt:lpstr>Louis Fieser</vt:lpstr>
      <vt:lpstr>PowerPoint Presentation</vt:lpstr>
      <vt:lpstr>R. B. Woodward</vt:lpstr>
      <vt:lpstr>PowerPoint Presentation</vt:lpstr>
      <vt:lpstr>PowerPoint Presentation</vt:lpstr>
      <vt:lpstr>PowerPoint Presentation</vt:lpstr>
      <vt:lpstr>PowerPoint Presentation</vt:lpstr>
      <vt:lpstr>PowerPoint Presentation</vt:lpstr>
      <vt:lpstr>The Ig Nobel Prizes</vt:lpstr>
      <vt:lpstr>PowerPoint Presentation</vt:lpstr>
      <vt:lpstr>PowerPoint Presentation</vt:lpstr>
      <vt:lpstr>PowerPoint Presentation</vt:lpstr>
      <vt:lpstr>Solar Energy</vt:lpstr>
      <vt:lpstr>PowerPoint Presentation</vt:lpstr>
      <vt:lpstr>PowerPoint Presentation</vt:lpstr>
      <vt:lpstr>Treating Parkinson’s Disease</vt:lpstr>
      <vt:lpstr>PowerPoint Presentation</vt:lpstr>
      <vt:lpstr>PowerPoint Presentation</vt:lpstr>
      <vt:lpstr>The Darwin Awards</vt:lpstr>
      <vt:lpstr>PowerPoint Presentation</vt:lpstr>
      <vt:lpstr>The Cyborgesque Synthesizer</vt:lpstr>
      <vt:lpstr>Cyborgesque Synthesizer</vt:lpstr>
      <vt:lpstr>The Nanocar</vt:lpstr>
      <vt:lpstr>The Nanocar</vt:lpstr>
      <vt:lpstr>The Nanosubmarine</vt:lpstr>
      <vt:lpstr>A Molecular Submarine</vt:lpstr>
      <vt:lpstr>You may be a chemist, If</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Lorrin garson</cp:lastModifiedBy>
  <cp:revision>927</cp:revision>
  <dcterms:created xsi:type="dcterms:W3CDTF">2013-08-21T19:17:07Z</dcterms:created>
  <dcterms:modified xsi:type="dcterms:W3CDTF">2016-02-01T16:26:23Z</dcterms:modified>
</cp:coreProperties>
</file>