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65" r:id="rId4"/>
    <p:sldId id="290" r:id="rId5"/>
    <p:sldId id="299" r:id="rId6"/>
    <p:sldId id="279" r:id="rId7"/>
    <p:sldId id="286" r:id="rId8"/>
    <p:sldId id="271" r:id="rId9"/>
    <p:sldId id="305" r:id="rId10"/>
    <p:sldId id="289" r:id="rId11"/>
    <p:sldId id="260" r:id="rId12"/>
    <p:sldId id="276" r:id="rId13"/>
    <p:sldId id="292" r:id="rId14"/>
    <p:sldId id="293" r:id="rId15"/>
    <p:sldId id="262" r:id="rId16"/>
    <p:sldId id="261" r:id="rId17"/>
    <p:sldId id="258" r:id="rId18"/>
    <p:sldId id="272" r:id="rId19"/>
    <p:sldId id="257" r:id="rId20"/>
    <p:sldId id="280" r:id="rId21"/>
    <p:sldId id="285" r:id="rId22"/>
    <p:sldId id="284" r:id="rId23"/>
    <p:sldId id="287" r:id="rId24"/>
    <p:sldId id="282" r:id="rId25"/>
    <p:sldId id="288" r:id="rId26"/>
    <p:sldId id="273" r:id="rId27"/>
    <p:sldId id="259" r:id="rId28"/>
    <p:sldId id="294" r:id="rId29"/>
    <p:sldId id="295" r:id="rId30"/>
    <p:sldId id="298" r:id="rId31"/>
    <p:sldId id="266" r:id="rId32"/>
    <p:sldId id="269" r:id="rId33"/>
    <p:sldId id="267" r:id="rId34"/>
    <p:sldId id="268" r:id="rId35"/>
    <p:sldId id="270" r:id="rId3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8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F440-5D70-4CD7-9861-1BF0136B728A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79B0-7DE5-46D0-8ACB-BB75DBB9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Sustainable Living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600" dirty="0" smtClean="0"/>
          </a:p>
          <a:p>
            <a:r>
              <a:rPr lang="en-US" sz="4800" smtClean="0"/>
              <a:t>31 </a:t>
            </a:r>
            <a:r>
              <a:rPr lang="en-US" sz="4800" dirty="0" smtClean="0"/>
              <a:t>Years Of “Pocket Change”</a:t>
            </a:r>
            <a:r>
              <a:rPr lang="en-US" sz="4000" dirty="0"/>
              <a:t> </a:t>
            </a:r>
            <a:r>
              <a:rPr lang="en-US" sz="4000" dirty="0" smtClean="0"/>
              <a:t>        		For Utility Bills</a:t>
            </a:r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3810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00000-HOUSE\Insulation\Attic Insulation\Snow Views\IMG_0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2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Super Insulation Retrofit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Begun in 1976 doing 1 or 2 rooms each year.</a:t>
            </a:r>
          </a:p>
          <a:p>
            <a:r>
              <a:rPr lang="en-US" dirty="0" smtClean="0"/>
              <a:t>Completed 1983 at which time we turned our furnace </a:t>
            </a:r>
            <a:r>
              <a:rPr lang="en-US" b="1" dirty="0" smtClean="0"/>
              <a:t>OFF</a:t>
            </a:r>
            <a:r>
              <a:rPr lang="en-US" dirty="0" smtClean="0"/>
              <a:t>.  Washington Gas </a:t>
            </a:r>
            <a:r>
              <a:rPr lang="en-US" b="1" dirty="0" smtClean="0"/>
              <a:t>DESCENDED</a:t>
            </a:r>
            <a:r>
              <a:rPr lang="en-US" dirty="0" smtClean="0"/>
              <a:t> upon our house. (They have to get money [2.5 million] to pay for their fraud against the </a:t>
            </a:r>
            <a:r>
              <a:rPr lang="en-US" smtClean="0"/>
              <a:t>federal gov’t.).</a:t>
            </a:r>
            <a:endParaRPr lang="en-US" dirty="0" smtClean="0"/>
          </a:p>
          <a:p>
            <a:r>
              <a:rPr lang="en-US" dirty="0" smtClean="0"/>
              <a:t>Costs: $2300 for materials -$2000 Federal rebate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b="1" dirty="0" smtClean="0"/>
              <a:t>$300</a:t>
            </a:r>
          </a:p>
          <a:p>
            <a:r>
              <a:rPr lang="en-US" dirty="0" smtClean="0"/>
              <a:t>23 Single Pane Windows BUT we had 3 children and their stereos, TVs, a gazillion hot showers, cooking, etc., etc.,  compensated for no furnace.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6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00000-HOUSE\Insulation\Graph_Gas_U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38" y="704088"/>
            <a:ext cx="6478524" cy="5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13670"/>
              </p:ext>
            </p:extLst>
          </p:nvPr>
        </p:nvGraphicFramePr>
        <p:xfrm>
          <a:off x="-28298" y="15786"/>
          <a:ext cx="9019898" cy="6842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Acrobat Document" r:id="rId3" imgW="4533738" imgH="3367968" progId="AcroExch.Document.11">
                  <p:embed/>
                </p:oleObj>
              </mc:Choice>
              <mc:Fallback>
                <p:oleObj name="Acrobat Document" r:id="rId3" imgW="4533738" imgH="336796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298" y="15786"/>
                        <a:ext cx="9019898" cy="6842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69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523999"/>
          </a:xfrm>
        </p:spPr>
        <p:txBody>
          <a:bodyPr/>
          <a:lstStyle/>
          <a:p>
            <a:r>
              <a:rPr lang="en-US" dirty="0" smtClean="0"/>
              <a:t>Our House 25 years Later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7391400" cy="2971800"/>
          </a:xfrm>
        </p:spPr>
        <p:txBody>
          <a:bodyPr/>
          <a:lstStyle/>
          <a:p>
            <a:r>
              <a:rPr lang="en-US" b="1" dirty="0" smtClean="0"/>
              <a:t>Do we have mold or otherwise damage the house from what we did?</a:t>
            </a:r>
          </a:p>
          <a:p>
            <a:r>
              <a:rPr lang="en-US" dirty="0" smtClean="0"/>
              <a:t>We removed the sheet rock from 2 walls.</a:t>
            </a:r>
          </a:p>
          <a:p>
            <a:endParaRPr lang="en-US" dirty="0" smtClean="0"/>
          </a:p>
          <a:p>
            <a:r>
              <a:rPr lang="en-US" b="1" u="sng" dirty="0" smtClean="0"/>
              <a:t>No! It looked like the day we insulated.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0487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Super Insulation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Sound Proofing from outside noise.</a:t>
            </a:r>
          </a:p>
          <a:p>
            <a:r>
              <a:rPr lang="en-US" dirty="0" smtClean="0"/>
              <a:t>A comfort factor that makes you never again want to live in a ‘regular’ house.</a:t>
            </a:r>
          </a:p>
          <a:p>
            <a:r>
              <a:rPr lang="en-US" dirty="0" smtClean="0"/>
              <a:t>Reduce or eliminate heating bills</a:t>
            </a:r>
          </a:p>
          <a:p>
            <a:pPr marL="0" indent="0">
              <a:buNone/>
            </a:pPr>
            <a:r>
              <a:rPr lang="en-US" dirty="0" smtClean="0"/>
              <a:t>      No furnace or smaller less expensive furnace</a:t>
            </a:r>
          </a:p>
          <a:p>
            <a:r>
              <a:rPr lang="en-US" dirty="0" smtClean="0"/>
              <a:t>Reduce electric usage (heating/cooling).</a:t>
            </a:r>
          </a:p>
          <a:p>
            <a:pPr marL="0" indent="0">
              <a:buNone/>
            </a:pPr>
            <a:r>
              <a:rPr lang="en-US" dirty="0" smtClean="0"/>
              <a:t>      Smaller less expensive central air conditioner</a:t>
            </a:r>
          </a:p>
          <a:p>
            <a:r>
              <a:rPr lang="en-US" dirty="0" smtClean="0"/>
              <a:t>Solar Hot Water &amp; Solar Electric are Icing On The 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 we became Empty Nesters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we need a Furnace? </a:t>
            </a:r>
          </a:p>
          <a:p>
            <a:r>
              <a:rPr lang="en-US" dirty="0" smtClean="0"/>
              <a:t>House evaluated resulting in 2 alternatives.</a:t>
            </a:r>
          </a:p>
          <a:p>
            <a:r>
              <a:rPr lang="en-US" dirty="0" smtClean="0"/>
              <a:t>1.  A small space heater at each end of house.</a:t>
            </a:r>
          </a:p>
          <a:p>
            <a:r>
              <a:rPr lang="en-US" dirty="0" smtClean="0"/>
              <a:t>2. Smallest apartment furnace available on the market, </a:t>
            </a:r>
            <a:r>
              <a:rPr lang="en-US" b="1" dirty="0" smtClean="0"/>
              <a:t>but there are none small enough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 </a:t>
            </a:r>
            <a:r>
              <a:rPr lang="en-US" b="1" dirty="0" smtClean="0"/>
              <a:t>no central air conditioner unit available is small enough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2014 - </a:t>
            </a:r>
            <a:r>
              <a:rPr lang="en-US" b="1" dirty="0" smtClean="0"/>
              <a:t>STILL no central units small enough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Home’s (3000 sq. ft.)</a:t>
            </a:r>
            <a:br>
              <a:rPr lang="en-US" dirty="0" smtClean="0"/>
            </a:br>
            <a:r>
              <a:rPr lang="en-US" dirty="0" smtClean="0"/>
              <a:t>Energy Costs (Gas + Electric)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2012  		$545.41</a:t>
            </a:r>
          </a:p>
          <a:p>
            <a:r>
              <a:rPr lang="en-US" dirty="0" smtClean="0"/>
              <a:t>2013		$522.63</a:t>
            </a:r>
          </a:p>
          <a:p>
            <a:r>
              <a:rPr lang="en-US" dirty="0" smtClean="0"/>
              <a:t>2014		</a:t>
            </a:r>
            <a:r>
              <a:rPr lang="en-US" smtClean="0"/>
              <a:t>$614.88</a:t>
            </a:r>
            <a:endParaRPr lang="en-US" dirty="0" smtClean="0"/>
          </a:p>
          <a:p>
            <a:r>
              <a:rPr lang="en-US" dirty="0" smtClean="0"/>
              <a:t>And YES, we heat/cool the entire house.</a:t>
            </a:r>
          </a:p>
          <a:p>
            <a:endParaRPr lang="en-US" dirty="0" smtClean="0"/>
          </a:p>
          <a:p>
            <a:r>
              <a:rPr lang="en-US" dirty="0" smtClean="0"/>
              <a:t>Our </a:t>
            </a:r>
            <a:r>
              <a:rPr lang="en-US" b="1" dirty="0" smtClean="0"/>
              <a:t>Energy Star Rating (Out of 10 Possible)</a:t>
            </a:r>
          </a:p>
          <a:p>
            <a:r>
              <a:rPr lang="en-US" dirty="0" smtClean="0"/>
              <a:t>2011		9.8  (Before Solar Electric)</a:t>
            </a:r>
          </a:p>
          <a:p>
            <a:r>
              <a:rPr lang="en-US" dirty="0" smtClean="0"/>
              <a:t>2012		9.9  (After Solar Electric)</a:t>
            </a:r>
          </a:p>
          <a:p>
            <a:r>
              <a:rPr lang="en-US" dirty="0" smtClean="0"/>
              <a:t>2013		9.9</a:t>
            </a:r>
          </a:p>
          <a:p>
            <a:r>
              <a:rPr lang="en-US" dirty="0" smtClean="0"/>
              <a:t>2014		9.9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Solar Subdivision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- Just a few miles outside Chicago</a:t>
            </a:r>
          </a:p>
          <a:p>
            <a:r>
              <a:rPr lang="en-US" dirty="0" smtClean="0"/>
              <a:t>When – 1940</a:t>
            </a:r>
          </a:p>
          <a:p>
            <a:r>
              <a:rPr lang="en-US" dirty="0" smtClean="0"/>
              <a:t>Actually, half the subdivision homes were solar and properly insulated.  They sold out fast.</a:t>
            </a:r>
          </a:p>
          <a:p>
            <a:r>
              <a:rPr lang="en-US" dirty="0" smtClean="0"/>
              <a:t>BUT – WWII came, the Depression ended, fossil fuels were cheap so no need to properly insulate homes.</a:t>
            </a:r>
          </a:p>
          <a:p>
            <a:r>
              <a:rPr lang="en-US" b="1" dirty="0" smtClean="0"/>
              <a:t>BUT we are beginning to catch up to where we were despite the chicanery of the fossil fuel moguls.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7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know that since 1980, homes have been built in Alaska, Canada and across the Northern USA that are so well insulated that furnaces are</a:t>
            </a:r>
          </a:p>
          <a:p>
            <a:pPr marL="0" indent="0">
              <a:buNone/>
            </a:pPr>
            <a:r>
              <a:rPr lang="en-US" dirty="0" smtClean="0"/>
              <a:t>		 </a:t>
            </a:r>
            <a:r>
              <a:rPr lang="en-US" b="1" dirty="0" smtClean="0"/>
              <a:t>NOT installed OR needed?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9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Who we are.</a:t>
            </a:r>
            <a:br>
              <a:rPr lang="en-US" sz="3000" dirty="0" smtClean="0"/>
            </a:br>
            <a:r>
              <a:rPr lang="en-US" sz="3000" dirty="0" smtClean="0"/>
              <a:t>Those Two Ancient Middle Age Teenagers</a:t>
            </a:r>
            <a:br>
              <a:rPr lang="en-US" sz="3000" dirty="0" smtClean="0"/>
            </a:br>
            <a:r>
              <a:rPr lang="en-US" sz="3000" dirty="0" smtClean="0"/>
              <a:t>Rich &amp; Marian </a:t>
            </a:r>
            <a:r>
              <a:rPr lang="en-US" sz="3000" dirty="0" err="1" smtClean="0"/>
              <a:t>Taschler</a:t>
            </a:r>
            <a:endParaRPr lang="en-US" sz="3000" dirty="0"/>
          </a:p>
        </p:txBody>
      </p:sp>
      <p:pic>
        <p:nvPicPr>
          <p:cNvPr id="1026" name="Picture 2" descr="G:\PHOTOS\Off We Go To Austr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67" y="1600200"/>
            <a:ext cx="30714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Saskatchewan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Insulation</a:t>
            </a:r>
          </a:p>
          <a:p>
            <a:r>
              <a:rPr lang="en-US" sz="8000" dirty="0" smtClean="0"/>
              <a:t>Walls     R40</a:t>
            </a:r>
          </a:p>
          <a:p>
            <a:r>
              <a:rPr lang="en-US" sz="8000" dirty="0" smtClean="0"/>
              <a:t>Ceiling   R60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5340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h-dv7t\Documents\No Furnace Saskatche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550" y="-5461000"/>
            <a:ext cx="10833100" cy="17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4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Upstate New York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Walls 14”   R value of 50</a:t>
            </a:r>
          </a:p>
          <a:p>
            <a:r>
              <a:rPr lang="en-US" sz="6000" dirty="0" smtClean="0"/>
              <a:t>Attic            R 60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170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h-dv7t\Documents\No Furnace_ New York_1 Tr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12" y="0"/>
            <a:ext cx="361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64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Massachusetts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Walls </a:t>
            </a:r>
          </a:p>
          <a:p>
            <a:r>
              <a:rPr lang="en-US" sz="6000" dirty="0" smtClean="0"/>
              <a:t>9” Thick giving R Value of 35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973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ch-dv7t\Documents\No Furnace_ Massachuttes JPEG_1 Tr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8" y="0"/>
            <a:ext cx="5023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0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Belgium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sz="4800" b="1" dirty="0" smtClean="0"/>
              <a:t>New Law of the country</a:t>
            </a:r>
          </a:p>
          <a:p>
            <a:endParaRPr lang="en-US" b="1" dirty="0" smtClean="0"/>
          </a:p>
          <a:p>
            <a:r>
              <a:rPr lang="en-US" sz="4800" b="1" dirty="0" smtClean="0"/>
              <a:t>ALL</a:t>
            </a:r>
            <a:r>
              <a:rPr lang="en-US" b="1" dirty="0" smtClean="0"/>
              <a:t> NEW CONSTRUCTION </a:t>
            </a:r>
            <a:r>
              <a:rPr lang="en-US" sz="6000" b="1" dirty="0" smtClean="0"/>
              <a:t>MUST</a:t>
            </a:r>
            <a:r>
              <a:rPr lang="en-US" b="1" dirty="0" smtClean="0"/>
              <a:t> BE 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sz="4000" b="1" dirty="0" smtClean="0"/>
              <a:t>SUPER    INSULATED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“Energy Star” homes by local </a:t>
            </a:r>
            <a:r>
              <a:rPr lang="en-US" smtClean="0"/>
              <a:t>builders in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Energy Star Rating of 3 out of a possible 10.</a:t>
            </a:r>
          </a:p>
          <a:p>
            <a:r>
              <a:rPr lang="en-US" dirty="0" smtClean="0"/>
              <a:t>They use the super efficient (90+%) large furnaces. (And just as expensive to replace).</a:t>
            </a:r>
          </a:p>
          <a:p>
            <a:r>
              <a:rPr lang="en-US" dirty="0" smtClean="0"/>
              <a:t>Just think, they make more money off of expensive furnaces/air conditioners. The fossil fuel (oil/gas/electric) moguls (I refer to them as mongrels) love it and the building trade loves it.</a:t>
            </a:r>
          </a:p>
          <a:p>
            <a:r>
              <a:rPr lang="en-US" b="1" dirty="0" smtClean="0"/>
              <a:t>And the consumer gets to pay and pay and pay them! </a:t>
            </a:r>
          </a:p>
          <a:p>
            <a:r>
              <a:rPr lang="en-US" dirty="0" smtClean="0"/>
              <a:t>Compare that to our Energy Star Rating of 9.9</a:t>
            </a:r>
          </a:p>
          <a:p>
            <a:r>
              <a:rPr lang="en-US" dirty="0" smtClean="0"/>
              <a:t>And our oversized 80% efficient Apartment furnace with its inefficient oversized ductwork.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37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 30+ years to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“Net Zero” DREAM HOME, which is:</a:t>
            </a:r>
          </a:p>
          <a:p>
            <a:endParaRPr lang="en-US" dirty="0" smtClean="0"/>
          </a:p>
          <a:p>
            <a:r>
              <a:rPr lang="en-US" dirty="0" smtClean="0"/>
              <a:t>A passive solar home in Falls Church, Va.</a:t>
            </a:r>
          </a:p>
          <a:p>
            <a:r>
              <a:rPr lang="en-US" dirty="0" smtClean="0"/>
              <a:t>And uses the same basic concepts.</a:t>
            </a:r>
          </a:p>
          <a:p>
            <a:r>
              <a:rPr lang="en-US" dirty="0" smtClean="0"/>
              <a:t>The materials and equipment have improved.</a:t>
            </a:r>
          </a:p>
          <a:p>
            <a:r>
              <a:rPr lang="en-US" dirty="0" smtClean="0"/>
              <a:t>Note the large and numerous windows which </a:t>
            </a:r>
            <a:r>
              <a:rPr lang="en-US" smtClean="0"/>
              <a:t>the owners love.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7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PHOTOS\2003-04 Australia TravelPhotos\GreatOceanRd\IMG_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949294"/>
              </p:ext>
            </p:extLst>
          </p:nvPr>
        </p:nvGraphicFramePr>
        <p:xfrm>
          <a:off x="1957933" y="-1"/>
          <a:ext cx="5204867" cy="682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Document" r:id="rId3" imgW="6808350" imgH="8936539" progId="Word.Document.8">
                  <p:embed/>
                </p:oleObj>
              </mc:Choice>
              <mc:Fallback>
                <p:oleObj name="Document" r:id="rId3" imgW="6808350" imgH="893653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7933" y="-1"/>
                        <a:ext cx="5204867" cy="6829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48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00000-HOUSE\My Solar Hot Water System\Photos\Collectors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Hot Water System Diagram</a:t>
            </a:r>
            <a:endParaRPr lang="en-US" dirty="0"/>
          </a:p>
        </p:txBody>
      </p:sp>
      <p:pic>
        <p:nvPicPr>
          <p:cNvPr id="6146" name="Picture 2" descr="H:\00000-HOUSE\My Solar Hot Water System\Photos\MySYstemDiagram_As_Installe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1" y="1600200"/>
            <a:ext cx="58106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:\00000-HOUSE\My Solar Hot Water System\Photos\Base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16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:\00000-HOUSE\My Solar Hot Water System\Photos\Drain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39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:\00000-HOUSE\My Solar Electric System\Photos\IMG_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What we did</a:t>
            </a:r>
          </a:p>
          <a:p>
            <a:r>
              <a:rPr lang="en-US" b="1" dirty="0" smtClean="0"/>
              <a:t>What we learned</a:t>
            </a:r>
          </a:p>
          <a:p>
            <a:r>
              <a:rPr lang="en-US" b="1" smtClean="0"/>
              <a:t>Results</a:t>
            </a:r>
            <a:endParaRPr lang="en-US" b="1" dirty="0" smtClean="0"/>
          </a:p>
          <a:p>
            <a:r>
              <a:rPr lang="en-US" b="1" dirty="0" smtClean="0"/>
              <a:t>What others did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6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&amp;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Energy crunch in the home 1970’s- 80’s.</a:t>
            </a:r>
          </a:p>
          <a:p>
            <a:r>
              <a:rPr lang="en-US" dirty="0" smtClean="0"/>
              <a:t>Electric heaters of multiple types became all the rage. Sales skyrocketed.</a:t>
            </a:r>
          </a:p>
          <a:p>
            <a:endParaRPr lang="en-US" dirty="0"/>
          </a:p>
          <a:p>
            <a:r>
              <a:rPr lang="en-US" dirty="0" smtClean="0"/>
              <a:t>But that approach went after the EFFECT of heat loss, NOT the CAUSE.</a:t>
            </a:r>
          </a:p>
          <a:p>
            <a:r>
              <a:rPr lang="en-US" dirty="0" smtClean="0"/>
              <a:t>We went after the CAUSE of heat loss in the house via insulation.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15” Of Insulation</a:t>
            </a:r>
            <a:endParaRPr lang="en-US" dirty="0"/>
          </a:p>
        </p:txBody>
      </p:sp>
      <p:pic>
        <p:nvPicPr>
          <p:cNvPr id="1026" name="Picture 2" descr="H:\00000-HOUSE\Insulation\Attic Insulation\IMG_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h-dv7t\Documents\No Furnace_ New York wall-ceiling_3 Tr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74" y="0"/>
            <a:ext cx="6511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1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6012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2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2x6” Studs </a:t>
            </a:r>
            <a:br>
              <a:rPr lang="en-US" dirty="0" smtClean="0"/>
            </a:br>
            <a:r>
              <a:rPr lang="en-US" dirty="0" smtClean="0"/>
              <a:t>vs </a:t>
            </a:r>
            <a:br>
              <a:rPr lang="en-US" dirty="0" smtClean="0"/>
            </a:br>
            <a:r>
              <a:rPr lang="en-US" dirty="0" smtClean="0"/>
              <a:t>Double Wall with staggered studs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/>
          <a:lstStyle/>
          <a:p>
            <a:r>
              <a:rPr lang="en-US" dirty="0" smtClean="0"/>
              <a:t>Why, over the years, have I had so many people whose homes were built using 2x6 studs come to me with their tales of woe seeking a solution to their high energy costs.</a:t>
            </a:r>
          </a:p>
          <a:p>
            <a:r>
              <a:rPr lang="en-US" dirty="0" smtClean="0"/>
              <a:t>2 Sources of the problem.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1.) Wood conducts heat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2.) Micro channels</a:t>
            </a:r>
          </a:p>
          <a:p>
            <a:r>
              <a:rPr lang="en-US" dirty="0"/>
              <a:t> </a:t>
            </a:r>
            <a:r>
              <a:rPr lang="en-US" dirty="0" smtClean="0"/>
              <a:t>The double wall eliminates both problems.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2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721</Words>
  <Application>Microsoft Office PowerPoint</Application>
  <PresentationFormat>On-screen Show (4:3)</PresentationFormat>
  <Paragraphs>98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Acrobat Document</vt:lpstr>
      <vt:lpstr>Document</vt:lpstr>
      <vt:lpstr>Sustainable Living</vt:lpstr>
      <vt:lpstr>Who we are. Those Two Ancient Middle Age Teenagers Rich &amp; Marian Taschler</vt:lpstr>
      <vt:lpstr>PowerPoint Presentation</vt:lpstr>
      <vt:lpstr>Our Journey</vt:lpstr>
      <vt:lpstr>Cause &amp; Effect</vt:lpstr>
      <vt:lpstr>15” Of Insulation</vt:lpstr>
      <vt:lpstr>PowerPoint Presentation</vt:lpstr>
      <vt:lpstr>PowerPoint Presentation</vt:lpstr>
      <vt:lpstr>2x6” Studs  vs  Double Wall with staggered studs</vt:lpstr>
      <vt:lpstr>PowerPoint Presentation</vt:lpstr>
      <vt:lpstr>Our Super Insulation Retrofit</vt:lpstr>
      <vt:lpstr>PowerPoint Presentation</vt:lpstr>
      <vt:lpstr>PowerPoint Presentation</vt:lpstr>
      <vt:lpstr>Our House 25 years Later</vt:lpstr>
      <vt:lpstr>Benefits of Super Insulation</vt:lpstr>
      <vt:lpstr>1990 we became Empty Nesters</vt:lpstr>
      <vt:lpstr>Our Home’s (3000 sq. ft.) Energy Costs (Gas + Electric)</vt:lpstr>
      <vt:lpstr>The First Solar Subdivision In The USA</vt:lpstr>
      <vt:lpstr>PowerPoint Presentation</vt:lpstr>
      <vt:lpstr>Saskatchewan</vt:lpstr>
      <vt:lpstr>PowerPoint Presentation</vt:lpstr>
      <vt:lpstr>Upstate New York</vt:lpstr>
      <vt:lpstr>PowerPoint Presentation</vt:lpstr>
      <vt:lpstr>Massachusetts</vt:lpstr>
      <vt:lpstr>PowerPoint Presentation</vt:lpstr>
      <vt:lpstr>Belgium</vt:lpstr>
      <vt:lpstr>New “Energy Star” homes by local builders in 2012</vt:lpstr>
      <vt:lpstr>Fast forward 30+ years to 2014</vt:lpstr>
      <vt:lpstr>PowerPoint Presentation</vt:lpstr>
      <vt:lpstr>PowerPoint Presentation</vt:lpstr>
      <vt:lpstr>PowerPoint Presentation</vt:lpstr>
      <vt:lpstr>Solar Hot Water System Diagram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Years Of “Pocket Change” Utility Bills</dc:title>
  <dc:creator>Rich-dv7t</dc:creator>
  <cp:lastModifiedBy>Rich-dv7t</cp:lastModifiedBy>
  <cp:revision>139</cp:revision>
  <cp:lastPrinted>2013-10-27T13:03:34Z</cp:lastPrinted>
  <dcterms:created xsi:type="dcterms:W3CDTF">2013-10-13T15:19:14Z</dcterms:created>
  <dcterms:modified xsi:type="dcterms:W3CDTF">2015-02-09T18:16:43Z</dcterms:modified>
</cp:coreProperties>
</file>