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52" r:id="rId2"/>
    <p:sldId id="333" r:id="rId3"/>
    <p:sldId id="257" r:id="rId4"/>
    <p:sldId id="332" r:id="rId5"/>
    <p:sldId id="357" r:id="rId6"/>
    <p:sldId id="258" r:id="rId7"/>
    <p:sldId id="335" r:id="rId8"/>
    <p:sldId id="340" r:id="rId9"/>
    <p:sldId id="339" r:id="rId10"/>
    <p:sldId id="338" r:id="rId11"/>
    <p:sldId id="261" r:id="rId12"/>
    <p:sldId id="337" r:id="rId13"/>
    <p:sldId id="262" r:id="rId14"/>
    <p:sldId id="263" r:id="rId15"/>
    <p:sldId id="341" r:id="rId16"/>
    <p:sldId id="344" r:id="rId17"/>
    <p:sldId id="264" r:id="rId18"/>
    <p:sldId id="265" r:id="rId19"/>
    <p:sldId id="266" r:id="rId20"/>
    <p:sldId id="349" r:id="rId21"/>
    <p:sldId id="348" r:id="rId22"/>
    <p:sldId id="359" r:id="rId23"/>
    <p:sldId id="342" r:id="rId24"/>
    <p:sldId id="267" r:id="rId25"/>
    <p:sldId id="343" r:id="rId26"/>
    <p:sldId id="269" r:id="rId27"/>
    <p:sldId id="270" r:id="rId28"/>
    <p:sldId id="271" r:id="rId29"/>
    <p:sldId id="273" r:id="rId30"/>
    <p:sldId id="345" r:id="rId31"/>
    <p:sldId id="274" r:id="rId32"/>
    <p:sldId id="268" r:id="rId33"/>
    <p:sldId id="347" r:id="rId34"/>
    <p:sldId id="346" r:id="rId35"/>
    <p:sldId id="276" r:id="rId36"/>
    <p:sldId id="277" r:id="rId37"/>
    <p:sldId id="278" r:id="rId38"/>
    <p:sldId id="279" r:id="rId39"/>
    <p:sldId id="280" r:id="rId40"/>
    <p:sldId id="284" r:id="rId41"/>
    <p:sldId id="285" r:id="rId42"/>
    <p:sldId id="283" r:id="rId43"/>
    <p:sldId id="289" r:id="rId44"/>
    <p:sldId id="287" r:id="rId45"/>
    <p:sldId id="290" r:id="rId46"/>
    <p:sldId id="291" r:id="rId47"/>
    <p:sldId id="295" r:id="rId48"/>
    <p:sldId id="296" r:id="rId49"/>
    <p:sldId id="298" r:id="rId50"/>
    <p:sldId id="353" r:id="rId51"/>
    <p:sldId id="299" r:id="rId52"/>
    <p:sldId id="300" r:id="rId53"/>
    <p:sldId id="360" r:id="rId54"/>
    <p:sldId id="354" r:id="rId55"/>
    <p:sldId id="355" r:id="rId56"/>
    <p:sldId id="302" r:id="rId57"/>
    <p:sldId id="358" r:id="rId58"/>
    <p:sldId id="303" r:id="rId59"/>
    <p:sldId id="304" r:id="rId60"/>
    <p:sldId id="309" r:id="rId61"/>
    <p:sldId id="310" r:id="rId62"/>
    <p:sldId id="311" r:id="rId63"/>
    <p:sldId id="312" r:id="rId64"/>
    <p:sldId id="313" r:id="rId65"/>
    <p:sldId id="314" r:id="rId66"/>
    <p:sldId id="315" r:id="rId67"/>
    <p:sldId id="317" r:id="rId68"/>
    <p:sldId id="319" r:id="rId69"/>
    <p:sldId id="325"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545" autoAdjust="0"/>
    <p:restoredTop sz="93312" autoAdjust="0"/>
  </p:normalViewPr>
  <p:slideViewPr>
    <p:cSldViewPr>
      <p:cViewPr varScale="1">
        <p:scale>
          <a:sx n="51" d="100"/>
          <a:sy n="51" d="100"/>
        </p:scale>
        <p:origin x="-1020" y="-76"/>
      </p:cViewPr>
      <p:guideLst>
        <p:guide orient="horz" pos="2160"/>
        <p:guide pos="2880"/>
      </p:guideLst>
    </p:cSldViewPr>
  </p:slideViewPr>
  <p:outlineViewPr>
    <p:cViewPr>
      <p:scale>
        <a:sx n="33" d="100"/>
        <a:sy n="33" d="100"/>
      </p:scale>
      <p:origin x="128" y="2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22AF24-9FB7-4BF8-9257-D9EABA4A4CFE}" type="datetimeFigureOut">
              <a:rPr lang="en-US" smtClean="0"/>
              <a:t>10/1/2013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5D9A5E-3DBB-4733-BBFE-1FC5425C54D7}" type="slidenum">
              <a:rPr lang="en-US" smtClean="0"/>
              <a:t>‹#›</a:t>
            </a:fld>
            <a:endParaRPr lang="en-US"/>
          </a:p>
        </p:txBody>
      </p:sp>
    </p:spTree>
    <p:extLst>
      <p:ext uri="{BB962C8B-B14F-4D97-AF65-F5344CB8AC3E}">
        <p14:creationId xmlns:p14="http://schemas.microsoft.com/office/powerpoint/2010/main" val="355267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Cannabi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en.wikipedia.org/wiki/Hemp#cite_note-1" TargetMode="External"/><Relationship Id="rId5" Type="http://schemas.openxmlformats.org/officeDocument/2006/relationships/hyperlink" Target="http://en.wikipedia.org/wiki/Tetrahydrocannabinol" TargetMode="External"/><Relationship Id="rId4" Type="http://schemas.openxmlformats.org/officeDocument/2006/relationships/hyperlink" Target="http://en.wikipedia.org/wiki/THC"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Slang_term" TargetMode="External"/><Relationship Id="rId7" Type="http://schemas.openxmlformats.org/officeDocument/2006/relationships/hyperlink" Target="http://en.wikipedia.org/wiki/File:Unrolled_joint.jpg"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n.wikipedia.org/wiki/Rolling_paper" TargetMode="External"/><Relationship Id="rId5" Type="http://schemas.openxmlformats.org/officeDocument/2006/relationships/hyperlink" Target="http://en.wikipedia.org/wiki/Cannabis_(drug)" TargetMode="External"/><Relationship Id="rId4" Type="http://schemas.openxmlformats.org/officeDocument/2006/relationships/hyperlink" Target="http://en.wikipedia.org/wiki/Cigarett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Roach_(cannabis_cultur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en.wikipedia.org/wiki/Gram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Drug_control_law" TargetMode="External"/><Relationship Id="rId3" Type="http://schemas.openxmlformats.org/officeDocument/2006/relationships/hyperlink" Target="http://en.wikipedia.org/wiki/Wine" TargetMode="External"/><Relationship Id="rId7" Type="http://schemas.openxmlformats.org/officeDocument/2006/relationships/hyperlink" Target="http://en.wikipedia.org/wiki/Jurisdiction"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en.wikipedia.org/wiki/Law" TargetMode="External"/><Relationship Id="rId5" Type="http://schemas.openxmlformats.org/officeDocument/2006/relationships/hyperlink" Target="http://en.wikipedia.org/wiki/Culture" TargetMode="External"/><Relationship Id="rId10" Type="http://schemas.openxmlformats.org/officeDocument/2006/relationships/hyperlink" Target="http://en.wikipedia.org/wiki/Medicine" TargetMode="External"/><Relationship Id="rId4" Type="http://schemas.openxmlformats.org/officeDocument/2006/relationships/hyperlink" Target="http://en.wikipedia.org/wiki/Alcoholic_beverage" TargetMode="External"/><Relationship Id="rId9" Type="http://schemas.openxmlformats.org/officeDocument/2006/relationships/hyperlink" Target="http://en.wikipedia.org/wiki/Government_regulatio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n.wikipedia.org/wiki/Roger_O._Egebe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ncbi.nlm.nih.gov/pubmed/17382831?dopt=Abstract"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en.wikipedia.org/wiki/Wikipedia:PST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Cannabis" TargetMode="External"/><Relationship Id="rId3" Type="http://schemas.openxmlformats.org/officeDocument/2006/relationships/hyperlink" Target="http://en.wikipedia.org/wiki/Cannabidiol" TargetMode="External"/><Relationship Id="rId7" Type="http://schemas.openxmlformats.org/officeDocument/2006/relationships/hyperlink" Target="http://en.wikipedia.org/wiki/Endocannabinoid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n.wikipedia.org/wiki/Cannabinoid_receptor" TargetMode="External"/><Relationship Id="rId5" Type="http://schemas.openxmlformats.org/officeDocument/2006/relationships/hyperlink" Target="http://en.wikipedia.org/wiki/Chemical_compounds" TargetMode="External"/><Relationship Id="rId4" Type="http://schemas.openxmlformats.org/officeDocument/2006/relationships/hyperlink" Target="http://en.wikipedia.org/wiki/THC" TargetMode="External"/><Relationship Id="rId9" Type="http://schemas.openxmlformats.org/officeDocument/2006/relationships/hyperlink" Target="http://en.wikipedia.org/wiki/Synthetic_cannabi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ncbi.nlm.nih.gov/pubmed/19837255"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druglibrary.net/olsen/MEDICAL/YOUNG/young4.html"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medicalmarijuanastrains.com/tag/good-for-stress/" TargetMode="External"/><Relationship Id="rId13" Type="http://schemas.openxmlformats.org/officeDocument/2006/relationships/hyperlink" Target="http://www.medicalmarijuanastrains.com/tag/lots-of-crystals/" TargetMode="External"/><Relationship Id="rId18" Type="http://schemas.openxmlformats.org/officeDocument/2006/relationships/hyperlink" Target="http://www.medicalmarijuanastrains.com/tag/very-potent/" TargetMode="External"/><Relationship Id="rId3" Type="http://schemas.openxmlformats.org/officeDocument/2006/relationships/hyperlink" Target="http://www.medicalmarijuanastrains.com/skywalker-og-kush-3/" TargetMode="External"/><Relationship Id="rId7" Type="http://schemas.openxmlformats.org/officeDocument/2006/relationships/hyperlink" Target="http://www.medicalmarijuanastrains.com/tag/relaxing/" TargetMode="External"/><Relationship Id="rId12" Type="http://schemas.openxmlformats.org/officeDocument/2006/relationships/hyperlink" Target="http://www.medicalmarijuanastrains.com/tag/light-green/" TargetMode="External"/><Relationship Id="rId17" Type="http://schemas.openxmlformats.org/officeDocument/2006/relationships/hyperlink" Target="http://www.medicalmarijuanastrains.com/tag/taste-great/" TargetMode="External"/><Relationship Id="rId2" Type="http://schemas.openxmlformats.org/officeDocument/2006/relationships/slide" Target="../slides/slide6.xml"/><Relationship Id="rId16" Type="http://schemas.openxmlformats.org/officeDocument/2006/relationships/hyperlink" Target="http://www.medicalmarijuanastrains.com/tag/strong-smell/" TargetMode="External"/><Relationship Id="rId1" Type="http://schemas.openxmlformats.org/officeDocument/2006/relationships/notesMaster" Target="../notesMasters/notesMaster1.xml"/><Relationship Id="rId6" Type="http://schemas.openxmlformats.org/officeDocument/2006/relationships/hyperlink" Target="http://www.medicalmarijuanastrains.com/tag/pain-relief/" TargetMode="External"/><Relationship Id="rId11" Type="http://schemas.openxmlformats.org/officeDocument/2006/relationships/hyperlink" Target="http://www.medicalmarijuanastrains.com/tag/kush-taste/" TargetMode="External"/><Relationship Id="rId5" Type="http://schemas.openxmlformats.org/officeDocument/2006/relationships/hyperlink" Target="http://www.medicalmarijuanastrains.com/tag/insomnia-relief/" TargetMode="External"/><Relationship Id="rId15" Type="http://schemas.openxmlformats.org/officeDocument/2006/relationships/hyperlink" Target="http://www.medicalmarijuanastrains.com/tag/orange-hairs/" TargetMode="External"/><Relationship Id="rId10" Type="http://schemas.openxmlformats.org/officeDocument/2006/relationships/hyperlink" Target="http://www.medicalmarijuanastrains.com/tag/kush-smell/" TargetMode="External"/><Relationship Id="rId4" Type="http://schemas.openxmlformats.org/officeDocument/2006/relationships/hyperlink" Target="http://www.medicalmarijuanastrains.com/tag/dank-smell/" TargetMode="External"/><Relationship Id="rId9" Type="http://schemas.openxmlformats.org/officeDocument/2006/relationships/hyperlink" Target="http://www.medicalmarijuanastrains.com/tag/indica/" TargetMode="External"/><Relationship Id="rId14" Type="http://schemas.openxmlformats.org/officeDocument/2006/relationships/hyperlink" Target="http://www.medicalmarijuanastrains.com/tag/night-time-use/"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Hashish" TargetMode="External"/><Relationship Id="rId7" Type="http://schemas.openxmlformats.org/officeDocument/2006/relationships/hyperlink" Target="http://en.wikipedia.org/wiki/Flower"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Ointment" TargetMode="External"/><Relationship Id="rId5" Type="http://schemas.openxmlformats.org/officeDocument/2006/relationships/hyperlink" Target="http://en.wikipedia.org/wiki/Herbal_tea" TargetMode="External"/><Relationship Id="rId4" Type="http://schemas.openxmlformats.org/officeDocument/2006/relationships/hyperlink" Target="http://en.wikipedia.org/wiki/Tinctur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Hashis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None</a:t>
            </a:r>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1</a:t>
            </a:fld>
            <a:endParaRPr lang="en-US"/>
          </a:p>
        </p:txBody>
      </p:sp>
    </p:spTree>
    <p:extLst>
      <p:ext uri="{BB962C8B-B14F-4D97-AF65-F5344CB8AC3E}">
        <p14:creationId xmlns:p14="http://schemas.microsoft.com/office/powerpoint/2010/main" val="73460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Indoor marijuana plants.  Indica is short, conical, densely branched.  Origins in the Hindu Kush mountain range of Afghanistan and</a:t>
            </a:r>
            <a:r>
              <a:rPr lang="en-US" altLang="en-US" baseline="0" dirty="0" smtClean="0"/>
              <a:t> Pakistan.</a:t>
            </a:r>
            <a:r>
              <a:rPr lang="en-US" altLang="en-US" dirty="0" smtClean="0"/>
              <a:t>  Well suited to temperate climates. Short</a:t>
            </a:r>
            <a:r>
              <a:rPr lang="en-US" altLang="en-US" baseline="0" dirty="0" smtClean="0"/>
              <a:t> dense plants, with broad leaves.  After flowering starts they will be mature in 6 to 8 weeks.</a:t>
            </a:r>
            <a:r>
              <a:rPr lang="en-US" altLang="en-US" dirty="0" smtClean="0"/>
              <a:t>    Users report more of a “stoned” feeling and less of a “high” compared to Sativa.  Induces less anxiety then sativa so produces a sedative effects and preferred for night time use as medical cannabis and are best used at  relaxing non-active times of day and before bed.  Higher</a:t>
            </a:r>
            <a:r>
              <a:rPr lang="en-US" altLang="en-US" baseline="0" dirty="0" smtClean="0"/>
              <a:t> rate of CBD to THC.  </a:t>
            </a:r>
            <a:r>
              <a:rPr lang="en-US" altLang="en-US" dirty="0" smtClean="0"/>
              <a:t>Yield two to five ounces or more dried marijuana per plant indoors.</a:t>
            </a:r>
          </a:p>
          <a:p>
            <a:r>
              <a:rPr lang="en-US" altLang="en-US" dirty="0" smtClean="0"/>
              <a:t>Real prize is outdoor plants that will yield two pounds with some reports of up to five pounds per plant.</a:t>
            </a:r>
          </a:p>
          <a:p>
            <a:endParaRPr lang="en-US" altLang="en-US" dirty="0" smtClean="0"/>
          </a:p>
          <a:p>
            <a:r>
              <a:rPr lang="en-US" altLang="en-US" dirty="0" smtClean="0"/>
              <a:t>Price a few years ago would have been higher.  Retail value of product much higher.  </a:t>
            </a:r>
          </a:p>
          <a:p>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10</a:t>
            </a:fld>
            <a:endParaRPr lang="en-US"/>
          </a:p>
        </p:txBody>
      </p:sp>
    </p:spTree>
    <p:extLst>
      <p:ext uri="{BB962C8B-B14F-4D97-AF65-F5344CB8AC3E}">
        <p14:creationId xmlns:p14="http://schemas.microsoft.com/office/powerpoint/2010/main" val="114383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8A1869-C57D-4CC3-9B58-FDDCE88A88C6}" type="slidenum">
              <a:rPr lang="en-US" altLang="en-US" smtClean="0"/>
              <a:pPr/>
              <a:t>11</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dirty="0" smtClean="0"/>
              <a:t>Outdoor giant sativa marijuana plant.  People have cultivated this herb throughout recorded history as a source of industrial fiber (hemp), seed oil, food, </a:t>
            </a:r>
            <a:r>
              <a:rPr lang="en-US" altLang="en-US" b="0" dirty="0" smtClean="0"/>
              <a:t>recreation, religious and spiritual enlightenment, and medicine.  Used most commonly for hempseed oil which can be used for cooking, lamps, lacquers, or paints.  Also as caged bird seed oil</a:t>
            </a:r>
            <a:r>
              <a:rPr lang="en-US" altLang="en-US" dirty="0" smtClean="0"/>
              <a:t>.</a:t>
            </a:r>
          </a:p>
          <a:p>
            <a:r>
              <a:rPr lang="en-US" altLang="en-US" b="1" dirty="0" smtClean="0"/>
              <a:t>Hemp</a:t>
            </a:r>
            <a:r>
              <a:rPr lang="en-US" altLang="en-US" dirty="0" smtClean="0"/>
              <a:t> is a commonly used term for varieties of the </a:t>
            </a:r>
            <a:r>
              <a:rPr lang="en-US" altLang="en-US" dirty="0" smtClean="0">
                <a:hlinkClick r:id="rId3" action="ppaction://hlinkfile" tooltip="Cannabis"/>
              </a:rPr>
              <a:t>Cannabis</a:t>
            </a:r>
            <a:r>
              <a:rPr lang="en-US" altLang="en-US" dirty="0" smtClean="0"/>
              <a:t> plant and its products, which include fiber, oil, and seed. </a:t>
            </a:r>
            <a:r>
              <a:rPr lang="en-US" dirty="0" smtClean="0"/>
              <a:t>In many countries regulatory limits for concentrations of psychoactive drug compounds (</a:t>
            </a:r>
            <a:r>
              <a:rPr lang="en-US" dirty="0" smtClean="0">
                <a:hlinkClick r:id="rId4" tooltip="THC"/>
              </a:rPr>
              <a:t>THC</a:t>
            </a:r>
            <a:r>
              <a:rPr lang="en-US" dirty="0" smtClean="0"/>
              <a:t>) in hemp encourage the use of strains of the plant which are bred for low </a:t>
            </a:r>
            <a:r>
              <a:rPr lang="en-US" dirty="0" err="1" smtClean="0">
                <a:hlinkClick r:id="rId5" tooltip="Tetrahydrocannabinol"/>
              </a:rPr>
              <a:t>tetrahydrocannabinol</a:t>
            </a:r>
            <a:r>
              <a:rPr lang="en-US" dirty="0" smtClean="0"/>
              <a:t> (THC) content or otherwise have the THC removed.</a:t>
            </a:r>
            <a:r>
              <a:rPr lang="en-US" baseline="30000" dirty="0" smtClean="0">
                <a:hlinkClick r:id="rId6"/>
              </a:rPr>
              <a:t>[1]</a:t>
            </a:r>
            <a:r>
              <a:rPr lang="en-US" dirty="0" smtClean="0"/>
              <a:t> Hemp is refined into products like hemp seed foods, hemp oil, wax, resin, rope, cloth, pulp, paper, and fuel.</a:t>
            </a:r>
            <a:endParaRPr lang="en-US" altLang="en-US" dirty="0" smtClean="0"/>
          </a:p>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Sativa is the most common and potent</a:t>
            </a:r>
            <a:r>
              <a:rPr lang="en-US" altLang="en-US" baseline="0" dirty="0" smtClean="0"/>
              <a:t> </a:t>
            </a:r>
            <a:r>
              <a:rPr lang="en-US" altLang="en-US" baseline="0" dirty="0" err="1" smtClean="0"/>
              <a:t>Cannibis</a:t>
            </a:r>
            <a:r>
              <a:rPr lang="en-US" altLang="en-US" baseline="0" dirty="0" smtClean="0"/>
              <a:t>. </a:t>
            </a:r>
            <a:r>
              <a:rPr lang="en-US" altLang="en-US" dirty="0" smtClean="0"/>
              <a:t>Due to the stimulating nature of </a:t>
            </a:r>
            <a:r>
              <a:rPr lang="en-US" altLang="en-US" i="1" dirty="0" err="1" smtClean="0"/>
              <a:t>sativas</a:t>
            </a:r>
            <a:r>
              <a:rPr lang="en-US" altLang="en-US" dirty="0" smtClean="0"/>
              <a:t>, they are generally better for daytime use. The primary effects of </a:t>
            </a:r>
            <a:r>
              <a:rPr lang="en-US" altLang="en-US" i="1" dirty="0" err="1" smtClean="0"/>
              <a:t>sativas</a:t>
            </a:r>
            <a:r>
              <a:rPr lang="en-US" altLang="en-US" dirty="0" smtClean="0"/>
              <a:t> are on the mind and emotions.   These benefits can be particularly helpful for the psychological aspects of many illnesses, giving people an increased sense of well-being. Weed Farmer indicates</a:t>
            </a:r>
            <a:r>
              <a:rPr lang="en-US" altLang="en-US" baseline="0" dirty="0" smtClean="0"/>
              <a:t> s</a:t>
            </a:r>
            <a:r>
              <a:rPr lang="en-US" b="0" dirty="0" smtClean="0"/>
              <a:t>ativa....higher THC than CBD equals cerebral, soaring type of high, more energetic Yield is usually lower than Indica, but is very potent. </a:t>
            </a:r>
            <a:r>
              <a:rPr lang="en-US" b="0" dirty="0" err="1" smtClean="0"/>
              <a:t>eg</a:t>
            </a:r>
            <a:r>
              <a:rPr lang="en-US" b="0" dirty="0" smtClean="0"/>
              <a:t>: Sativa grow taller, laxly branched and have a longer flowering period, so they are better suited for outdoors and do well</a:t>
            </a:r>
            <a:r>
              <a:rPr lang="en-US" b="0" baseline="0" dirty="0" smtClean="0"/>
              <a:t> in warm lowland areas. Flowers for outdoor plants bloom from late summer to mid-fall.</a:t>
            </a:r>
            <a:r>
              <a:rPr lang="en-US" b="0" dirty="0" smtClean="0"/>
              <a:t> </a:t>
            </a:r>
          </a:p>
          <a:p>
            <a:r>
              <a:rPr lang="en-US" b="0" dirty="0" smtClean="0"/>
              <a:t>Other sources: </a:t>
            </a:r>
            <a:r>
              <a:rPr lang="en-US" altLang="en-US" dirty="0" smtClean="0"/>
              <a:t>A </a:t>
            </a:r>
            <a:r>
              <a:rPr lang="en-US" altLang="en-US" i="1" dirty="0" smtClean="0"/>
              <a:t>Cannabis</a:t>
            </a:r>
            <a:r>
              <a:rPr lang="en-US" altLang="en-US" dirty="0" smtClean="0"/>
              <a:t> plant requires more than 12–13 hours of light per day to stay vegetative. Flowering usually occurs when darkness equals at least 12 hours per day.</a:t>
            </a:r>
          </a:p>
          <a:p>
            <a:r>
              <a:rPr lang="en-US" altLang="en-US" dirty="0" smtClean="0"/>
              <a:t>The flowering cycle for </a:t>
            </a:r>
            <a:r>
              <a:rPr lang="en-US" altLang="en-US" dirty="0" err="1" smtClean="0"/>
              <a:t>sativa’s</a:t>
            </a:r>
            <a:r>
              <a:rPr lang="en-US" altLang="en-US" dirty="0" smtClean="0"/>
              <a:t> can last anywhere between 10 and 16</a:t>
            </a:r>
            <a:r>
              <a:rPr lang="en-US" altLang="en-US" b="1" dirty="0" smtClean="0"/>
              <a:t> </a:t>
            </a:r>
            <a:r>
              <a:rPr lang="en-US" altLang="en-US" dirty="0" smtClean="0"/>
              <a:t>depending on the strain and environmental conditions</a:t>
            </a:r>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12</a:t>
            </a:fld>
            <a:endParaRPr lang="en-US"/>
          </a:p>
        </p:txBody>
      </p:sp>
    </p:spTree>
    <p:extLst>
      <p:ext uri="{BB962C8B-B14F-4D97-AF65-F5344CB8AC3E}">
        <p14:creationId xmlns:p14="http://schemas.microsoft.com/office/powerpoint/2010/main" val="4263313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E8D256-8CC2-4E35-998B-DBA9A1351E72}" type="slidenum">
              <a:rPr lang="en-US" altLang="en-US" smtClean="0"/>
              <a:pPr/>
              <a:t>13</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t>Marijuana (i.e.</a:t>
            </a:r>
            <a:r>
              <a:rPr lang="en-US" altLang="en-US" b="0" baseline="0" dirty="0" smtClean="0"/>
              <a:t> weed and many other variations)</a:t>
            </a:r>
            <a:r>
              <a:rPr lang="en-US" altLang="en-US" b="0" dirty="0" smtClean="0"/>
              <a:t>  consists of the flowers (and to a lessor extent the leaves, stems, and seeds) of cannabis sativa and indica.  </a:t>
            </a:r>
            <a:endParaRPr lang="en-US" altLang="en-US" dirty="0" smtClean="0"/>
          </a:p>
          <a:p>
            <a:pPr eaLnBrk="1" hangingPunct="1"/>
            <a:r>
              <a:rPr lang="en-US" altLang="en-US" dirty="0" smtClean="0"/>
              <a:t>A joint prior to rolling with a paper "roach" at left.</a:t>
            </a:r>
          </a:p>
          <a:p>
            <a:pPr eaLnBrk="1" hangingPunct="1"/>
            <a:r>
              <a:rPr lang="en-US" altLang="en-US" b="1" dirty="0" smtClean="0"/>
              <a:t>Joint</a:t>
            </a:r>
            <a:r>
              <a:rPr lang="en-US" altLang="en-US" dirty="0" smtClean="0"/>
              <a:t> is a </a:t>
            </a:r>
            <a:r>
              <a:rPr lang="en-US" altLang="en-US" dirty="0" smtClean="0">
                <a:hlinkClick r:id="rId3" action="ppaction://hlinkfile" tooltip="Slang term"/>
              </a:rPr>
              <a:t>slang term</a:t>
            </a:r>
            <a:r>
              <a:rPr lang="en-US" altLang="en-US" dirty="0" smtClean="0"/>
              <a:t> for a </a:t>
            </a:r>
            <a:r>
              <a:rPr lang="en-US" altLang="en-US" dirty="0" smtClean="0">
                <a:hlinkClick r:id="rId4" action="ppaction://hlinkfile" tooltip="Cigarette"/>
              </a:rPr>
              <a:t>cigarette</a:t>
            </a:r>
            <a:r>
              <a:rPr lang="en-US" altLang="en-US" dirty="0" smtClean="0"/>
              <a:t> rolled using </a:t>
            </a:r>
            <a:r>
              <a:rPr lang="en-US" altLang="en-US" dirty="0" smtClean="0">
                <a:hlinkClick r:id="rId5" action="ppaction://hlinkfile" tooltip="Cannabis (drug)"/>
              </a:rPr>
              <a:t>cannabis</a:t>
            </a:r>
            <a:r>
              <a:rPr lang="en-US" altLang="en-US" dirty="0" smtClean="0"/>
              <a:t> . </a:t>
            </a:r>
            <a:r>
              <a:rPr lang="en-US" altLang="en-US" dirty="0" smtClean="0">
                <a:hlinkClick r:id="rId6" action="ppaction://hlinkfile" tooltip="Rolling paper"/>
              </a:rPr>
              <a:t>Rolling papers</a:t>
            </a:r>
            <a:r>
              <a:rPr lang="en-US" altLang="en-US" dirty="0" smtClean="0"/>
              <a:t> are the most common rolling medium among industrialized countries.</a:t>
            </a:r>
            <a:r>
              <a:rPr lang="en-US" altLang="en-US" baseline="0" dirty="0" smtClean="0"/>
              <a:t> There are all sorts of variations over the world on joints. </a:t>
            </a:r>
          </a:p>
          <a:p>
            <a:pPr eaLnBrk="1" hangingPunct="1"/>
            <a:r>
              <a:rPr lang="en-US" altLang="en-US" baseline="0" dirty="0" smtClean="0"/>
              <a:t>The perfect joint website suggests:</a:t>
            </a:r>
          </a:p>
          <a:p>
            <a:pPr marL="171450" indent="-171450" eaLnBrk="1" hangingPunct="1">
              <a:buFont typeface="Arial" panose="020B0604020202020204" pitchFamily="34" charset="0"/>
              <a:buChar char="•"/>
            </a:pPr>
            <a:r>
              <a:rPr lang="en-US" altLang="en-US" baseline="0" dirty="0" smtClean="0"/>
              <a:t>A joint consists of weed and tobacco</a:t>
            </a:r>
          </a:p>
          <a:p>
            <a:pPr marL="171450" indent="-171450" eaLnBrk="1" hangingPunct="1">
              <a:buFont typeface="Arial" panose="020B0604020202020204" pitchFamily="34" charset="0"/>
              <a:buChar char="•"/>
            </a:pPr>
            <a:r>
              <a:rPr lang="en-US" altLang="en-US" baseline="0" dirty="0" smtClean="0"/>
              <a:t>Mixture is 1/3 weed and 2/3 tobacco</a:t>
            </a:r>
          </a:p>
          <a:p>
            <a:pPr marL="171450" indent="-171450" eaLnBrk="1" hangingPunct="1">
              <a:buFont typeface="Arial" panose="020B0604020202020204" pitchFamily="34" charset="0"/>
              <a:buChar char="•"/>
            </a:pPr>
            <a:r>
              <a:rPr lang="en-US" altLang="en-US" baseline="0" dirty="0" smtClean="0"/>
              <a:t>You do not put weed in a cigar!!!</a:t>
            </a:r>
          </a:p>
          <a:p>
            <a:pPr marL="171450" indent="-171450" eaLnBrk="1" hangingPunct="1">
              <a:buFont typeface="Arial" panose="020B0604020202020204" pitchFamily="34" charset="0"/>
              <a:buChar char="•"/>
            </a:pPr>
            <a:r>
              <a:rPr lang="en-US" altLang="en-US" baseline="0" dirty="0" smtClean="0"/>
              <a:t>You do not make a weed only cigarette and smoke it till the end!</a:t>
            </a:r>
          </a:p>
          <a:p>
            <a:pPr eaLnBrk="1" hangingPunct="1"/>
            <a:r>
              <a:rPr lang="en-US" altLang="en-US" dirty="0" smtClean="0">
                <a:hlinkClick r:id="rId7" tooltip="Enlarge"/>
              </a:rPr>
              <a:t> </a:t>
            </a: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BC500A9-5C36-4888-9442-D541AE59E61F}" type="slidenum">
              <a:rPr lang="en-US" altLang="en-US" smtClean="0"/>
              <a:pPr/>
              <a:t>14</a:t>
            </a:fld>
            <a:endParaRPr lang="en-US" alt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dirty="0" smtClean="0"/>
              <a:t>500-mg. joint with European-style "</a:t>
            </a:r>
            <a:r>
              <a:rPr lang="en-US" altLang="en-US" dirty="0" smtClean="0">
                <a:hlinkClick r:id="rId3" tooltip="Roach (cannabis culture)"/>
              </a:rPr>
              <a:t>roach</a:t>
            </a:r>
            <a:r>
              <a:rPr lang="en-US" altLang="en-US" dirty="0" smtClean="0"/>
              <a:t>“.</a:t>
            </a:r>
          </a:p>
          <a:p>
            <a:pPr eaLnBrk="1" hangingPunct="1"/>
            <a:r>
              <a:rPr lang="en-US" altLang="en-US" dirty="0" smtClean="0"/>
              <a:t>A joint can range in size, typically containing between 0.25 to 1 </a:t>
            </a:r>
            <a:r>
              <a:rPr lang="en-US" altLang="en-US" dirty="0" smtClean="0">
                <a:hlinkClick r:id="rId4" action="ppaction://hlinkfile" tooltip="Grams"/>
              </a:rPr>
              <a:t>gram</a:t>
            </a:r>
            <a:r>
              <a:rPr lang="en-US" altLang="en-US" dirty="0" smtClean="0"/>
              <a:t> net weight of cannabis (depending on whether tobacco is used in the rolling process. There are all sorts of variations on the rolling</a:t>
            </a:r>
            <a:r>
              <a:rPr lang="en-US" altLang="en-US" baseline="0" dirty="0" smtClean="0"/>
              <a:t> paper on colors and types of paper, use of a filter, etc. </a:t>
            </a:r>
            <a:endParaRPr lang="en-US" altLang="en-US" dirty="0" smtClean="0"/>
          </a:p>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www.priceofweed.com.</a:t>
            </a:r>
          </a:p>
          <a:p>
            <a:r>
              <a:rPr lang="en-US" baseline="0" dirty="0" smtClean="0"/>
              <a:t>The right column: Marijuana Prices in the USA compiled by Clint is more general but of interest.  </a:t>
            </a:r>
            <a:r>
              <a:rPr lang="en-US" baseline="0" dirty="0" err="1" smtClean="0"/>
              <a:t>Mids</a:t>
            </a:r>
            <a:r>
              <a:rPr lang="en-US" baseline="0" dirty="0" smtClean="0"/>
              <a:t> (ok weed/regular) dime $10, dub bag $20, eighth $30, quarter $50, half ounce $100, ounce $150, quarter pound $550, half pound $1,000, pound $1,500. </a:t>
            </a:r>
          </a:p>
          <a:p>
            <a:r>
              <a:rPr lang="en-US" baseline="0" dirty="0" smtClean="0"/>
              <a:t>High Quality (good weed/exotic) easily can run 50% higher.  </a:t>
            </a:r>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15</a:t>
            </a:fld>
            <a:endParaRPr lang="en-US"/>
          </a:p>
        </p:txBody>
      </p:sp>
    </p:spTree>
    <p:extLst>
      <p:ext uri="{BB962C8B-B14F-4D97-AF65-F5344CB8AC3E}">
        <p14:creationId xmlns:p14="http://schemas.microsoft.com/office/powerpoint/2010/main" val="1939915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Domestic production US</a:t>
            </a:r>
            <a:r>
              <a:rPr lang="en-US" baseline="0" dirty="0" smtClean="0"/>
              <a:t> all states with CA, OR, WA, TN, KY, WVA larger production.  Imports </a:t>
            </a:r>
            <a:r>
              <a:rPr lang="en-US" dirty="0" smtClean="0"/>
              <a:t>Mexico</a:t>
            </a:r>
            <a:r>
              <a:rPr lang="en-US" baseline="0" dirty="0" smtClean="0"/>
              <a:t> (two crops per year some areas, Columbia, Peru, Jamaica significant income for small farmers. Canada has very high quality B.C. Bud, Quebec Gold, etc. </a:t>
            </a:r>
          </a:p>
          <a:p>
            <a:r>
              <a:rPr lang="en-US" baseline="0" dirty="0" smtClean="0"/>
              <a:t>Trafficking involves bulk movements from suppliers i.e. through Central America and Mexico, shifting to a micro process of breaking wholesale shipments into smaller parcels as a hedge against interdiction, breaking packages into small units for distributors.  </a:t>
            </a:r>
          </a:p>
          <a:p>
            <a:r>
              <a:rPr lang="en-US" baseline="0" dirty="0" smtClean="0"/>
              <a:t>Smuggling using tunnels; traversing borders on foot, dirt bikes, ATV’s, and pack mules; fording the Rio Grande and cutting fences, using dense vegetation as dead drops, flying or helicoptering across borders, concealing in private vehicles, bribing border officials, hiding on cross border trains, tractor trailers, boats on coasts, human mules in luggage and shipping by mail.</a:t>
            </a:r>
          </a:p>
          <a:p>
            <a:r>
              <a:rPr lang="en-US" baseline="0" dirty="0" smtClean="0"/>
              <a:t>Use networks of safe houses for distribution or local gangs in Hub cities as middlemen and retail distributors and massive numbers of expendable, low skilled dealers for retailing.  Effective dealer might load 50 baggies daily and make $3,000 of deliveries.</a:t>
            </a:r>
          </a:p>
          <a:p>
            <a:r>
              <a:rPr lang="en-US" baseline="0" dirty="0" smtClean="0"/>
              <a:t>All steps in system minimize face-to-face and electronic communications.  </a:t>
            </a:r>
          </a:p>
          <a:p>
            <a:r>
              <a:rPr lang="en-US" baseline="0" dirty="0" smtClean="0"/>
              <a:t>Money flows in reverse up front with payoffs due to margin or flat fee based on successful movement.    </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16</a:t>
            </a:fld>
            <a:endParaRPr lang="en-US"/>
          </a:p>
        </p:txBody>
      </p:sp>
    </p:spTree>
    <p:extLst>
      <p:ext uri="{BB962C8B-B14F-4D97-AF65-F5344CB8AC3E}">
        <p14:creationId xmlns:p14="http://schemas.microsoft.com/office/powerpoint/2010/main" val="21045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r>
              <a:rPr lang="en-US" altLang="en-US" dirty="0" smtClean="0"/>
              <a:t>Marijuana</a:t>
            </a:r>
            <a:r>
              <a:rPr lang="en-US" altLang="en-US" baseline="0" dirty="0" smtClean="0"/>
              <a:t> </a:t>
            </a:r>
            <a:r>
              <a:rPr lang="en-US" altLang="en-US" dirty="0" smtClean="0"/>
              <a:t>prices are declining with the increase in the number of states approving the use of medical marijuana and with Washington and Colorado legalizing marijuana at the state level.  Implicitly this should also mean less emphasis on marijuana by local law enforcement. Lower</a:t>
            </a:r>
            <a:r>
              <a:rPr lang="en-US" altLang="en-US" baseline="0" dirty="0" smtClean="0"/>
              <a:t> returns for growers or smugglers.</a:t>
            </a:r>
            <a:endParaRPr lang="en-US" altLang="en-US" dirty="0" smtClean="0"/>
          </a:p>
        </p:txBody>
      </p:sp>
      <p:sp>
        <p:nvSpPr>
          <p:cNvPr id="86020"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CA4E870-2732-474E-A3F3-DE935D8F08CE}" type="slidenum">
              <a:rPr lang="en-US" altLang="en-US" smtClean="0"/>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r>
              <a:rPr lang="en-US" altLang="en-US" dirty="0" smtClean="0"/>
              <a:t>Matthew </a:t>
            </a:r>
            <a:r>
              <a:rPr lang="en-US" altLang="en-US" dirty="0" err="1" smtClean="0"/>
              <a:t>Yglesias</a:t>
            </a:r>
            <a:r>
              <a:rPr lang="en-US" altLang="en-US" dirty="0" smtClean="0"/>
              <a:t>.  Slate.  Published by the Slate Group, a Division of the Washington Post Company.  January 2013.  </a:t>
            </a:r>
          </a:p>
        </p:txBody>
      </p:sp>
      <p:sp>
        <p:nvSpPr>
          <p:cNvPr id="8704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7136C9-94E9-4BC0-877C-FCD92045A62E}" type="slidenum">
              <a:rPr lang="en-US" altLang="en-US" smtClean="0"/>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Ibid. </a:t>
            </a:r>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19</a:t>
            </a:fld>
            <a:endParaRPr lang="en-US"/>
          </a:p>
        </p:txBody>
      </p:sp>
    </p:spTree>
    <p:extLst>
      <p:ext uri="{BB962C8B-B14F-4D97-AF65-F5344CB8AC3E}">
        <p14:creationId xmlns:p14="http://schemas.microsoft.com/office/powerpoint/2010/main" val="2301678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effectLst/>
                <a:hlinkClick r:id="rId3" tooltip="Wine"/>
              </a:rPr>
              <a:t>Wine</a:t>
            </a:r>
            <a:r>
              <a:rPr lang="en-US" dirty="0" smtClean="0">
                <a:effectLst/>
              </a:rPr>
              <a:t> is a common </a:t>
            </a:r>
            <a:r>
              <a:rPr lang="en-US" dirty="0" smtClean="0">
                <a:effectLst/>
                <a:hlinkClick r:id="rId4" tooltip="Alcoholic beverage"/>
              </a:rPr>
              <a:t>alcoholic beverage</a:t>
            </a:r>
            <a:r>
              <a:rPr lang="en-US" dirty="0" smtClean="0">
                <a:effectLst/>
              </a:rPr>
              <a:t>.</a:t>
            </a:r>
          </a:p>
          <a:p>
            <a:pPr rtl="0"/>
            <a:r>
              <a:rPr lang="en-US" dirty="0" smtClean="0"/>
              <a:t>What is considered a drug varies between </a:t>
            </a:r>
            <a:r>
              <a:rPr lang="en-US" dirty="0" smtClean="0">
                <a:hlinkClick r:id="rId5" tooltip="Culture"/>
              </a:rPr>
              <a:t>cultures</a:t>
            </a:r>
            <a:r>
              <a:rPr lang="en-US" dirty="0" smtClean="0"/>
              <a:t>, and distinctions between drugs and foods and between kinds of drug are enshrined in </a:t>
            </a:r>
            <a:r>
              <a:rPr lang="en-US" dirty="0" smtClean="0">
                <a:hlinkClick r:id="rId6" tooltip="Law"/>
              </a:rPr>
              <a:t>laws</a:t>
            </a:r>
            <a:r>
              <a:rPr lang="en-US" dirty="0" smtClean="0"/>
              <a:t> which vary between </a:t>
            </a:r>
            <a:r>
              <a:rPr lang="en-US" dirty="0" smtClean="0">
                <a:hlinkClick r:id="rId7" tooltip="Jurisdiction"/>
              </a:rPr>
              <a:t>jurisdictions</a:t>
            </a:r>
            <a:r>
              <a:rPr lang="en-US" dirty="0" smtClean="0"/>
              <a:t> and aim to restrict or prevent drug use. Even within a jurisdiction, however, the status of a substance may be uncertain or contested with respect to both whether it is a drug and how it should be classified if at all. There is no single, precise definition, as there are different meanings in </a:t>
            </a:r>
            <a:r>
              <a:rPr lang="en-US" dirty="0" smtClean="0">
                <a:hlinkClick r:id="rId8" tooltip="Drug control law"/>
              </a:rPr>
              <a:t>drug control law</a:t>
            </a:r>
            <a:r>
              <a:rPr lang="en-US" dirty="0" smtClean="0"/>
              <a:t>, </a:t>
            </a:r>
            <a:r>
              <a:rPr lang="en-US" dirty="0" smtClean="0">
                <a:hlinkClick r:id="rId9" tooltip="Government regulation"/>
              </a:rPr>
              <a:t>government regulations</a:t>
            </a:r>
            <a:r>
              <a:rPr lang="en-US" dirty="0" smtClean="0"/>
              <a:t>, </a:t>
            </a:r>
            <a:r>
              <a:rPr lang="en-US" dirty="0" smtClean="0">
                <a:hlinkClick r:id="rId10" tooltip="Medicine"/>
              </a:rPr>
              <a:t>medicine</a:t>
            </a:r>
            <a:r>
              <a:rPr lang="en-US" dirty="0" smtClean="0"/>
              <a:t>, and colloquial usage.</a:t>
            </a:r>
          </a:p>
          <a:p>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2</a:t>
            </a:fld>
            <a:endParaRPr lang="en-US"/>
          </a:p>
        </p:txBody>
      </p:sp>
    </p:spTree>
    <p:extLst>
      <p:ext uri="{BB962C8B-B14F-4D97-AF65-F5344CB8AC3E}">
        <p14:creationId xmlns:p14="http://schemas.microsoft.com/office/powerpoint/2010/main" val="3059836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Marijuana</a:t>
            </a:r>
            <a:r>
              <a:rPr lang="en-US" baseline="0" dirty="0" smtClean="0"/>
              <a:t> seedlings. Before growing marijuana think about growing medium, warmth, light, water, nutrients, germinating, seeding phase, sexing, training (sizing), topping, pinching or cropping, low stress training or manipulation, pre-flowering, flowering, quality,  camouflaging, housing, house damage, harvesting, drying, curing, pests, and preparing product.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Research by </a:t>
            </a:r>
            <a:r>
              <a:rPr lang="en-US" baseline="0" dirty="0" err="1" smtClean="0"/>
              <a:t>Caulkins</a:t>
            </a:r>
            <a:r>
              <a:rPr lang="en-US" baseline="0" dirty="0" smtClean="0"/>
              <a:t> published by the Rand Policy Research Center WR-764-RC, July 2010 estimates production costs per pound of $200-$400 per pound in a 1500 square foot residential house and $70 to $215 per pound for 1 acre 50% covered with greenhouses. Drying and processing costs were estimated at $80 to $200 per pound to as low as $20 to $35 pound.  In summary legal production and processing costs per pound would be slightly less or equal to current prices per ounce of marijuana in California of $251.  The imposition of excise taxes of 15% to 20% of sales are not included.  </a:t>
            </a:r>
            <a:endParaRPr lang="en-US" dirty="0" smtClean="0"/>
          </a:p>
          <a:p>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20</a:t>
            </a:fld>
            <a:endParaRPr lang="en-US"/>
          </a:p>
        </p:txBody>
      </p:sp>
    </p:spTree>
    <p:extLst>
      <p:ext uri="{BB962C8B-B14F-4D97-AF65-F5344CB8AC3E}">
        <p14:creationId xmlns:p14="http://schemas.microsoft.com/office/powerpoint/2010/main" val="1354363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Drug Money(?)</a:t>
            </a:r>
            <a:r>
              <a:rPr lang="en-US" baseline="0" dirty="0" smtClean="0"/>
              <a:t> in home of </a:t>
            </a:r>
            <a:r>
              <a:rPr lang="en-US" baseline="0" dirty="0" err="1" smtClean="0"/>
              <a:t>Zhenli</a:t>
            </a:r>
            <a:r>
              <a:rPr lang="en-US" baseline="0" dirty="0" smtClean="0"/>
              <a:t> </a:t>
            </a:r>
            <a:r>
              <a:rPr lang="en-US" baseline="0" dirty="0" err="1" smtClean="0"/>
              <a:t>YeGon</a:t>
            </a:r>
            <a:r>
              <a:rPr lang="en-US" baseline="0" dirty="0" smtClean="0"/>
              <a:t> 207 million dollars, 18 million Mexican pesos, Euros, Hong Kong dollars, gold coins, jewels, photo 2007</a:t>
            </a:r>
          </a:p>
          <a:p>
            <a:r>
              <a:rPr lang="en-US" baseline="0" dirty="0" smtClean="0"/>
              <a:t>Drug distribution:  Basically a black market system.</a:t>
            </a:r>
          </a:p>
          <a:p>
            <a:endParaRPr lang="en-US" baseline="0" dirty="0" smtClean="0"/>
          </a:p>
          <a:p>
            <a:r>
              <a:rPr lang="en-US" baseline="0" dirty="0" smtClean="0"/>
              <a:t>World estimates are 1 to 1.5 percent of world trade?  </a:t>
            </a:r>
          </a:p>
        </p:txBody>
      </p:sp>
      <p:sp>
        <p:nvSpPr>
          <p:cNvPr id="4" name="Slide Number Placeholder 3"/>
          <p:cNvSpPr>
            <a:spLocks noGrp="1"/>
          </p:cNvSpPr>
          <p:nvPr>
            <p:ph type="sldNum" sz="quarter" idx="10"/>
          </p:nvPr>
        </p:nvSpPr>
        <p:spPr/>
        <p:txBody>
          <a:bodyPr/>
          <a:lstStyle/>
          <a:p>
            <a:fld id="{505D9A5E-3DBB-4733-BBFE-1FC5425C54D7}" type="slidenum">
              <a:rPr lang="en-US" smtClean="0"/>
              <a:t>21</a:t>
            </a:fld>
            <a:endParaRPr lang="en-US"/>
          </a:p>
        </p:txBody>
      </p:sp>
    </p:spTree>
    <p:extLst>
      <p:ext uri="{BB962C8B-B14F-4D97-AF65-F5344CB8AC3E}">
        <p14:creationId xmlns:p14="http://schemas.microsoft.com/office/powerpoint/2010/main" val="1882481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studies, plenty of assumptions, and lots of unknowns in estimates.</a:t>
            </a:r>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22</a:t>
            </a:fld>
            <a:endParaRPr lang="en-US"/>
          </a:p>
        </p:txBody>
      </p:sp>
    </p:spTree>
    <p:extLst>
      <p:ext uri="{BB962C8B-B14F-4D97-AF65-F5344CB8AC3E}">
        <p14:creationId xmlns:p14="http://schemas.microsoft.com/office/powerpoint/2010/main" val="2646892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Marijuana Laws Virginia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Cultivation </a:t>
            </a:r>
            <a:r>
              <a:rPr lang="en-US" sz="1200" dirty="0" smtClean="0"/>
              <a:t>Any amount felony 5 - 30 years $10,000</a:t>
            </a:r>
          </a:p>
          <a:p>
            <a:pPr eaLnBrk="1" hangingPunct="1">
              <a:lnSpc>
                <a:spcPct val="80000"/>
              </a:lnSpc>
              <a:defRPr/>
            </a:pPr>
            <a:r>
              <a:rPr lang="en-US" sz="1200" b="1" dirty="0" smtClean="0"/>
              <a:t>Sale  </a:t>
            </a:r>
            <a:r>
              <a:rPr lang="en-US" sz="1200" dirty="0" smtClean="0"/>
              <a:t>1/2 </a:t>
            </a:r>
            <a:r>
              <a:rPr lang="en-US" sz="1200" dirty="0" err="1" smtClean="0"/>
              <a:t>oz</a:t>
            </a:r>
            <a:r>
              <a:rPr lang="en-US" sz="1200" dirty="0" smtClean="0"/>
              <a:t> or less  misdemeanor  1 year $2,500</a:t>
            </a:r>
          </a:p>
          <a:p>
            <a:pPr eaLnBrk="1" hangingPunct="1">
              <a:lnSpc>
                <a:spcPct val="80000"/>
              </a:lnSpc>
              <a:defRPr/>
            </a:pPr>
            <a:r>
              <a:rPr lang="en-US" sz="1200" dirty="0" smtClean="0"/>
              <a:t>1/2 </a:t>
            </a:r>
            <a:r>
              <a:rPr lang="en-US" sz="1200" dirty="0" err="1" smtClean="0"/>
              <a:t>oz</a:t>
            </a:r>
            <a:r>
              <a:rPr lang="en-US" sz="1200" dirty="0" smtClean="0"/>
              <a:t> to 5 </a:t>
            </a:r>
            <a:r>
              <a:rPr lang="en-US" sz="1200" dirty="0" err="1" smtClean="0"/>
              <a:t>lbs</a:t>
            </a:r>
            <a:r>
              <a:rPr lang="en-US" sz="1200" dirty="0" smtClean="0"/>
              <a:t>  felony1 - 10 years $2,500</a:t>
            </a:r>
          </a:p>
          <a:p>
            <a:pPr eaLnBrk="1" hangingPunct="1">
              <a:lnSpc>
                <a:spcPct val="80000"/>
              </a:lnSpc>
              <a:defRPr/>
            </a:pPr>
            <a:r>
              <a:rPr lang="en-US" sz="1200" dirty="0" smtClean="0"/>
              <a:t>5 </a:t>
            </a:r>
            <a:r>
              <a:rPr lang="en-US" sz="1200" dirty="0" err="1" smtClean="0"/>
              <a:t>lbs</a:t>
            </a:r>
            <a:r>
              <a:rPr lang="en-US" sz="1200" dirty="0" smtClean="0"/>
              <a:t> to 100 kg felony 5 - 30 years  $2,500</a:t>
            </a:r>
          </a:p>
          <a:p>
            <a:pPr eaLnBrk="1" hangingPunct="1">
              <a:lnSpc>
                <a:spcPct val="80000"/>
              </a:lnSpc>
              <a:defRPr/>
            </a:pPr>
            <a:r>
              <a:rPr lang="en-US" sz="1200" dirty="0" smtClean="0"/>
              <a:t>To a minor felony 10 - 50 years $100,000</a:t>
            </a:r>
          </a:p>
          <a:p>
            <a:pPr eaLnBrk="1" hangingPunct="1">
              <a:lnSpc>
                <a:spcPct val="80000"/>
              </a:lnSpc>
              <a:defRPr/>
            </a:pPr>
            <a:r>
              <a:rPr lang="en-US" sz="1200" dirty="0" smtClean="0"/>
              <a:t>Within 1,000 feet of a school or other specified areas felony 1 - 5 years $100,000 Transport 5 </a:t>
            </a:r>
            <a:r>
              <a:rPr lang="en-US" sz="1200" dirty="0" err="1" smtClean="0"/>
              <a:t>lbs</a:t>
            </a:r>
            <a:r>
              <a:rPr lang="en-US" sz="1200" dirty="0" smtClean="0"/>
              <a:t> or more into state with intent to sell felony 3 years MMS* - 40 years $1,000,000</a:t>
            </a:r>
          </a:p>
          <a:p>
            <a:pPr eaLnBrk="1" hangingPunct="1">
              <a:lnSpc>
                <a:spcPct val="80000"/>
              </a:lnSpc>
              <a:defRPr/>
            </a:pPr>
            <a:endParaRPr lang="en-US" sz="1200" dirty="0" smtClean="0"/>
          </a:p>
          <a:p>
            <a:pPr eaLnBrk="1" hangingPunct="1">
              <a:lnSpc>
                <a:spcPct val="80000"/>
              </a:lnSpc>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23</a:t>
            </a:fld>
            <a:endParaRPr lang="en-US"/>
          </a:p>
        </p:txBody>
      </p:sp>
    </p:spTree>
    <p:extLst>
      <p:ext uri="{BB962C8B-B14F-4D97-AF65-F5344CB8AC3E}">
        <p14:creationId xmlns:p14="http://schemas.microsoft.com/office/powerpoint/2010/main" val="1962622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 Drugs</a:t>
            </a:r>
            <a:r>
              <a:rPr lang="en-US" baseline="0" dirty="0" smtClean="0"/>
              <a:t> of Abuse</a:t>
            </a:r>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24</a:t>
            </a:fld>
            <a:endParaRPr lang="en-US"/>
          </a:p>
        </p:txBody>
      </p:sp>
    </p:spTree>
    <p:extLst>
      <p:ext uri="{BB962C8B-B14F-4D97-AF65-F5344CB8AC3E}">
        <p14:creationId xmlns:p14="http://schemas.microsoft.com/office/powerpoint/2010/main" val="2899585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the Controlled Substances Act was being drafted in a House committee in 1970, Assistant Secretary of Health </a:t>
            </a:r>
            <a:r>
              <a:rPr lang="en-US" dirty="0" smtClean="0">
                <a:hlinkClick r:id="rId3" tooltip="Roger O. Egeberg"/>
              </a:rPr>
              <a:t>Roger O. </a:t>
            </a:r>
            <a:r>
              <a:rPr lang="en-US" dirty="0" err="1" smtClean="0">
                <a:hlinkClick r:id="rId3" tooltip="Roger O. Egeberg"/>
              </a:rPr>
              <a:t>Egeberg</a:t>
            </a:r>
            <a:r>
              <a:rPr lang="en-US" dirty="0" smtClean="0"/>
              <a:t> had recommended that marijuana temporarily be placed in Schedule I, the most restrictive category of drugs, pending the Commission's report.  The Act created</a:t>
            </a:r>
            <a:r>
              <a:rPr lang="en-US" baseline="0" dirty="0" smtClean="0"/>
              <a:t> a “Presidential Commission” to report on the effects of marijuana and other drugs and recommend appropriate drug policies.  The Commission was headed by Governor Raymond Schafer of </a:t>
            </a:r>
            <a:r>
              <a:rPr lang="en-US" baseline="0" dirty="0" err="1" smtClean="0"/>
              <a:t>Pennslyvania</a:t>
            </a:r>
            <a:r>
              <a:rPr lang="en-US" baseline="0" dirty="0" smtClean="0"/>
              <a:t>, a former prosecutor know as a “law and order” governor to head the commission.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Nixon linked marijuana to the counter culture</a:t>
            </a:r>
            <a:r>
              <a:rPr lang="en-US" baseline="0" dirty="0" smtClean="0"/>
              <a:t> wars of the times.</a:t>
            </a:r>
          </a:p>
          <a:p>
            <a:r>
              <a:rPr lang="en-US" dirty="0" smtClean="0"/>
              <a:t>Nixon made clear several times that he wanted a report which supported his views and 'tough on crime' policies, no matter what the facts might be</a:t>
            </a:r>
            <a:r>
              <a:rPr lang="en-US" b="1" dirty="0" smtClean="0"/>
              <a:t>.  “I want a </a:t>
            </a:r>
            <a:r>
              <a:rPr lang="en-US" b="1" dirty="0" err="1" smtClean="0"/>
              <a:t>Goddamm</a:t>
            </a:r>
            <a:r>
              <a:rPr lang="en-US" b="1" dirty="0" smtClean="0"/>
              <a:t> strong statement about marijuana.  Can I</a:t>
            </a:r>
            <a:r>
              <a:rPr lang="en-US" b="1" baseline="0" dirty="0" smtClean="0"/>
              <a:t> get that out of this </a:t>
            </a:r>
            <a:r>
              <a:rPr lang="en-US" b="1" baseline="0" dirty="0" err="1" smtClean="0"/>
              <a:t>sonfabitching</a:t>
            </a:r>
            <a:r>
              <a:rPr lang="en-US" b="1" baseline="0" dirty="0" smtClean="0"/>
              <a:t>, uh Domestic Council? …I mean one on marijuana that just tears the ass out of them”</a:t>
            </a:r>
            <a:r>
              <a:rPr lang="en-US" b="1" dirty="0" smtClean="0"/>
              <a:t> (Conversation with Bob </a:t>
            </a:r>
            <a:r>
              <a:rPr lang="en-US" b="1" dirty="0" err="1" smtClean="0"/>
              <a:t>Haldeman</a:t>
            </a:r>
            <a:r>
              <a:rPr lang="en-US" b="1" baseline="0" dirty="0" smtClean="0"/>
              <a:t> May 26</a:t>
            </a:r>
            <a:r>
              <a:rPr lang="en-US" b="0" baseline="0" dirty="0" smtClean="0"/>
              <a:t>, </a:t>
            </a:r>
            <a:r>
              <a:rPr lang="en-US" b="1" baseline="0" dirty="0" smtClean="0"/>
              <a:t>1972</a:t>
            </a:r>
            <a:r>
              <a:rPr lang="en-US" b="0" baseline="0" dirty="0" smtClean="0"/>
              <a:t>.</a:t>
            </a:r>
          </a:p>
          <a:p>
            <a:endParaRPr lang="en-US" dirty="0" smtClean="0"/>
          </a:p>
          <a:p>
            <a:r>
              <a:rPr lang="en-US" b="1" dirty="0" smtClean="0"/>
              <a:t>Highlights of Nixon comments on marijuana: </a:t>
            </a:r>
            <a:endParaRPr lang="en-US" dirty="0" smtClean="0"/>
          </a:p>
          <a:p>
            <a:r>
              <a:rPr lang="en-US" dirty="0" smtClean="0"/>
              <a:t>	Jews and marijuana: That's a funny thing, every one of the bastards that are out for legalizing marijuana are Jewish. I suppose it's because most of them are psychiatrists.</a:t>
            </a:r>
          </a:p>
          <a:p>
            <a:r>
              <a:rPr lang="en-US" dirty="0" smtClean="0"/>
              <a:t>	</a:t>
            </a:r>
            <a:r>
              <a:rPr lang="en-US" b="1" dirty="0" smtClean="0"/>
              <a:t>"You see, homosexuality, dope, immorality in general. These are the enemies of strong societies. That's why the Communists and the left-wingers are pushing the stuff, they're trying to destroy us." </a:t>
            </a:r>
          </a:p>
          <a:p>
            <a:r>
              <a:rPr lang="en-US" dirty="0" smtClean="0"/>
              <a:t>	Marijuana compared to alcohol: marijuana consumers smoke "to get high" while "a person drinks to have fun." "At least with liquor I don't lose motivation.“</a:t>
            </a:r>
          </a:p>
          <a:p>
            <a:r>
              <a:rPr lang="en-US" dirty="0" smtClean="0"/>
              <a:t>	Marijuana and political dissent: ". . . radical demonstrators that were here . . . two weeks ago . . . They're all on drugs, virtually all." </a:t>
            </a:r>
          </a:p>
          <a:p>
            <a:r>
              <a:rPr lang="en-US" dirty="0" smtClean="0"/>
              <a:t>	</a:t>
            </a:r>
            <a:r>
              <a:rPr lang="en-US" b="1" dirty="0" smtClean="0"/>
              <a:t>Drug education: "Enforce the law, you’ve got to scare them." </a:t>
            </a:r>
          </a:p>
          <a:p>
            <a:pPr rtl="0"/>
            <a:endParaRPr lang="en-US" dirty="0" smtClean="0"/>
          </a:p>
          <a:p>
            <a:pPr rtl="0"/>
            <a:r>
              <a:rPr lang="en-US" dirty="0" smtClean="0"/>
              <a:t>	After the Schafer Commission's widespread study and analysis, it concluded that "Looking only at the effects on the individual, there, is little proven danger of physical or psychological harm from the experimental or intermittent use of the natural preparations of cannabis.“</a:t>
            </a:r>
          </a:p>
          <a:p>
            <a:pPr rtl="0"/>
            <a:r>
              <a:rPr lang="en-US" dirty="0" smtClean="0"/>
              <a:t>	“Marijuana’s relative potential for harm to the vast majority</a:t>
            </a:r>
            <a:r>
              <a:rPr lang="en-US" baseline="0" dirty="0" smtClean="0"/>
              <a:t> of individual users and it’s actual impact on society does not justify a social policy designed to seek out and firmly punish those who use it. (p130)</a:t>
            </a:r>
            <a:endParaRPr lang="en-US" dirty="0" smtClean="0"/>
          </a:p>
          <a:p>
            <a:pPr rtl="0"/>
            <a:r>
              <a:rPr lang="en-US" dirty="0" smtClean="0"/>
              <a:t>	The Commission also found that "the use of drugs for pleasure or other non-medical purposes is not inherently irresponsible; alcohol is widely used as an acceptable part of social activities.</a:t>
            </a:r>
          </a:p>
          <a:p>
            <a:endParaRPr lang="en-US" dirty="0" smtClean="0"/>
          </a:p>
          <a:p>
            <a:r>
              <a:rPr lang="en-US" dirty="0" smtClean="0"/>
              <a:t> </a:t>
            </a:r>
          </a:p>
          <a:p>
            <a:r>
              <a:rPr lang="en-US" dirty="0" smtClean="0"/>
              <a:t>	</a:t>
            </a:r>
          </a:p>
          <a:p>
            <a:r>
              <a:rPr lang="en-US" dirty="0" smtClean="0"/>
              <a:t>	 </a:t>
            </a:r>
          </a:p>
          <a:p>
            <a:endParaRPr lang="en-US" dirty="0" smtClean="0"/>
          </a:p>
          <a:p>
            <a:endParaRPr lang="en-US" baseline="0" dirty="0" smtClean="0"/>
          </a:p>
          <a:p>
            <a:endParaRPr lang="en-US" baseline="0" dirty="0" smtClean="0"/>
          </a:p>
          <a:p>
            <a:endParaRPr lang="en-US"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25</a:t>
            </a:fld>
            <a:endParaRPr lang="en-US"/>
          </a:p>
        </p:txBody>
      </p:sp>
    </p:spTree>
    <p:extLst>
      <p:ext uri="{BB962C8B-B14F-4D97-AF65-F5344CB8AC3E}">
        <p14:creationId xmlns:p14="http://schemas.microsoft.com/office/powerpoint/2010/main" val="210395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British</a:t>
            </a:r>
            <a:r>
              <a:rPr lang="en-US" baseline="0" dirty="0" smtClean="0"/>
              <a:t> Study</a:t>
            </a:r>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26</a:t>
            </a:fld>
            <a:endParaRPr lang="en-US"/>
          </a:p>
        </p:txBody>
      </p:sp>
    </p:spTree>
    <p:extLst>
      <p:ext uri="{BB962C8B-B14F-4D97-AF65-F5344CB8AC3E}">
        <p14:creationId xmlns:p14="http://schemas.microsoft.com/office/powerpoint/2010/main" val="3248374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4529374-E8DB-4219-95E0-F0A71860C89D}" type="slidenum">
              <a:rPr lang="en-US" altLang="en-US" smtClean="0"/>
              <a:pPr/>
              <a:t>27</a:t>
            </a:fld>
            <a:endParaRPr lang="en-US"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dirty="0" smtClean="0"/>
              <a:t>A rational scale to assess the harm of drugs. Data source is the March 24, 2007 article: Nutt, David, Leslie A King, William </a:t>
            </a:r>
            <a:r>
              <a:rPr lang="en-US" altLang="en-US" dirty="0" err="1" smtClean="0"/>
              <a:t>Saulsbury</a:t>
            </a:r>
            <a:r>
              <a:rPr lang="en-US" altLang="en-US" dirty="0" smtClean="0"/>
              <a:t>, Colin Blakemore. "Development of a rational scale to assess the harm of drugs of potential misuse" The Lancet 2007; 369:1047-1053. (</a:t>
            </a:r>
            <a:r>
              <a:rPr lang="en-US" altLang="en-US" dirty="0" smtClean="0">
                <a:hlinkClick r:id="rId3"/>
              </a:rPr>
              <a:t>PMID 17382831</a:t>
            </a:r>
            <a:r>
              <a:rPr lang="en-US" altLang="en-US" dirty="0" smtClean="0"/>
              <a:t>;).</a:t>
            </a:r>
          </a:p>
          <a:p>
            <a:pPr eaLnBrk="1" hangingPunct="1"/>
            <a:r>
              <a:rPr lang="en-US" altLang="en-US" dirty="0" smtClean="0"/>
              <a:t>The data in the paper is obtained solely from questionnaire results obtained from two groups of people: the first comprised people from the UK national group of consultant psychiatrists who were on the Royal College of Psychiatrists’ register as specialists in addiction, while the second comprised of people with experience in one of the many areas of addiction, ranging from chemistry, pharmacology, and forensic science, through psychiatry and other medical specialties, including epidemiology, as well as the legal and police services; the experts are not named and were chosen by the authors. This is a tertiary source (see </a:t>
            </a:r>
            <a:r>
              <a:rPr lang="en-US" altLang="en-US" dirty="0" smtClean="0">
                <a:hlinkClick r:id="rId4"/>
              </a:rPr>
              <a:t>Wikipedia policy on primary, secondary, tertiary sources</a:t>
            </a:r>
            <a:r>
              <a:rPr lang="en-US" altLang="en-US" dirty="0" smtClean="0"/>
              <a:t>) as it summarizes experts' opinions on the matter (which are secondary sources) without any direct references to primary sources. The data was first reported in appendix 14 of "Drug classification: making a hash of it?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6731287-CEE4-4BA0-B16B-38089767C424}" type="slidenum">
              <a:rPr lang="en-US" altLang="en-US" smtClean="0"/>
              <a:pPr/>
              <a:t>28</a:t>
            </a:fld>
            <a:endParaRPr lang="en-US" alt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dirty="0" smtClean="0"/>
              <a:t>Wikimedia Commons.  Drug danger and dependence.  File April 2010 based on article by R.S. Gable (2006) Acute toxicity of drugs versus regulatory status.</a:t>
            </a:r>
          </a:p>
          <a:p>
            <a:pPr eaLnBrk="1" hangingPunct="1"/>
            <a:endParaRPr lang="en-US" altLang="en-US" dirty="0" smtClean="0"/>
          </a:p>
          <a:p>
            <a:pPr eaLnBrk="1" hangingPunct="1"/>
            <a:r>
              <a:rPr lang="en-US" altLang="en-US" dirty="0" smtClean="0"/>
              <a:t>Class I Heroin (poppy), LSD, Psilocybin, Mescaline and Marijuana (Cannabis).</a:t>
            </a:r>
            <a:r>
              <a:rPr lang="en-US" altLang="en-US" baseline="0" dirty="0" smtClean="0"/>
              <a:t>  Class </a:t>
            </a:r>
            <a:r>
              <a:rPr lang="en-US" altLang="en-US" dirty="0" smtClean="0"/>
              <a:t>II (some medical use) Cocaine (coca leaves),</a:t>
            </a:r>
            <a:r>
              <a:rPr lang="en-US" altLang="en-US" baseline="0" dirty="0" smtClean="0"/>
              <a:t> </a:t>
            </a:r>
            <a:r>
              <a:rPr lang="en-US" altLang="en-US" baseline="0" dirty="0" err="1" smtClean="0"/>
              <a:t>Methanphemine</a:t>
            </a:r>
            <a:r>
              <a:rPr lang="en-US" altLang="en-US" baseline="0" dirty="0" smtClean="0"/>
              <a:t>,</a:t>
            </a:r>
            <a:r>
              <a:rPr lang="en-US" altLang="en-US" dirty="0" smtClean="0"/>
              <a:t> </a:t>
            </a:r>
            <a:r>
              <a:rPr lang="en-US" altLang="en-US" dirty="0" err="1" smtClean="0"/>
              <a:t>Metnadone</a:t>
            </a:r>
            <a:r>
              <a:rPr lang="en-US" altLang="en-US" dirty="0" smtClean="0"/>
              <a:t>, </a:t>
            </a:r>
            <a:r>
              <a:rPr lang="en-US" altLang="en-US" dirty="0" err="1" smtClean="0"/>
              <a:t>Oxhycodone</a:t>
            </a:r>
            <a:r>
              <a:rPr lang="en-US" altLang="en-US" dirty="0" smtClean="0"/>
              <a:t>,</a:t>
            </a:r>
            <a:r>
              <a:rPr lang="en-US" altLang="en-US" baseline="0" dirty="0" smtClean="0"/>
              <a:t> and Opium.  Class III Ketamine, Class IV </a:t>
            </a:r>
            <a:r>
              <a:rPr lang="en-US" altLang="en-US" baseline="0" dirty="0" err="1" smtClean="0"/>
              <a:t>Rohyonol</a:t>
            </a:r>
            <a:r>
              <a:rPr lang="en-US" altLang="en-US" baseline="0" dirty="0" smtClean="0"/>
              <a:t> (benzodiazepine).</a:t>
            </a:r>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r>
              <a:rPr lang="en-US" altLang="en-US" dirty="0" smtClean="0"/>
              <a:t>Source: Drug Free World</a:t>
            </a:r>
          </a:p>
        </p:txBody>
      </p:sp>
      <p:sp>
        <p:nvSpPr>
          <p:cNvPr id="9216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2D02D5-E565-44F5-AC0F-7E8E95E7D166}" type="slidenum">
              <a:rPr lang="en-US" altLang="en-US" smtClean="0"/>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483 identifiable chemical constituents known to exist in the cannabis plant, and at least 85 different cannabinoids have been isolated from the plant. The two cannabinoids usually produced in greatest abundance are </a:t>
            </a:r>
            <a:r>
              <a:rPr lang="en-US" dirty="0" err="1" smtClean="0"/>
              <a:t>cannabidiol</a:t>
            </a:r>
            <a:r>
              <a:rPr lang="en-US" dirty="0" smtClean="0"/>
              <a:t> (</a:t>
            </a:r>
            <a:r>
              <a:rPr lang="en-US" dirty="0" smtClean="0">
                <a:hlinkClick r:id="rId3" tooltip="Cannabidiol"/>
              </a:rPr>
              <a:t>CBD</a:t>
            </a:r>
            <a:r>
              <a:rPr lang="en-US" dirty="0" smtClean="0"/>
              <a:t>) and/or Δ</a:t>
            </a:r>
            <a:r>
              <a:rPr lang="en-US" baseline="30000" dirty="0" smtClean="0"/>
              <a:t>9</a:t>
            </a:r>
            <a:r>
              <a:rPr lang="en-US" dirty="0" smtClean="0"/>
              <a:t>-tetrahydrocannabinol (</a:t>
            </a:r>
            <a:r>
              <a:rPr lang="en-US" dirty="0" smtClean="0">
                <a:hlinkClick r:id="rId4" tooltip="THC"/>
              </a:rPr>
              <a:t>THC</a:t>
            </a:r>
            <a:r>
              <a:rPr lang="en-US" dirty="0" smtClean="0"/>
              <a:t>), but only THC is psychoactive. </a:t>
            </a:r>
            <a:r>
              <a:rPr lang="en-US" b="1" dirty="0" smtClean="0"/>
              <a:t>Cannabinoids</a:t>
            </a:r>
            <a:r>
              <a:rPr lang="en-US" dirty="0" smtClean="0"/>
              <a:t> are a class of diverse </a:t>
            </a:r>
            <a:r>
              <a:rPr lang="en-US" dirty="0" smtClean="0">
                <a:hlinkClick r:id="rId5" tooltip="Chemical compounds"/>
              </a:rPr>
              <a:t>chemical compounds</a:t>
            </a:r>
            <a:r>
              <a:rPr lang="en-US" dirty="0" smtClean="0"/>
              <a:t> that activate </a:t>
            </a:r>
            <a:r>
              <a:rPr lang="en-US" dirty="0" smtClean="0">
                <a:hlinkClick r:id="rId6" tooltip="Cannabinoid receptor"/>
              </a:rPr>
              <a:t>cannabinoid receptors</a:t>
            </a:r>
            <a:r>
              <a:rPr lang="en-US" dirty="0" smtClean="0"/>
              <a:t> on cells that repress neurotransmitter release in the brain. These receptor proteins include the </a:t>
            </a:r>
            <a:r>
              <a:rPr lang="en-US" dirty="0" err="1" smtClean="0">
                <a:hlinkClick r:id="rId7" tooltip="Endocannabinoids"/>
              </a:rPr>
              <a:t>endocannabinoids</a:t>
            </a:r>
            <a:r>
              <a:rPr lang="en-US" dirty="0" smtClean="0"/>
              <a:t> (produced naturally in the body by humans and animals), the </a:t>
            </a:r>
            <a:r>
              <a:rPr lang="en-US" dirty="0" err="1" smtClean="0"/>
              <a:t>phytocannabinoids</a:t>
            </a:r>
            <a:r>
              <a:rPr lang="en-US" dirty="0" smtClean="0"/>
              <a:t> (found in </a:t>
            </a:r>
            <a:r>
              <a:rPr lang="en-US" dirty="0" smtClean="0">
                <a:hlinkClick r:id="rId8" tooltip="Cannabis"/>
              </a:rPr>
              <a:t>cannabis</a:t>
            </a:r>
            <a:r>
              <a:rPr lang="en-US" dirty="0" smtClean="0"/>
              <a:t> and some other plants), and </a:t>
            </a:r>
            <a:r>
              <a:rPr lang="en-US" dirty="0" smtClean="0">
                <a:hlinkClick r:id="rId9" tooltip="Synthetic cannabis"/>
              </a:rPr>
              <a:t>synthetic cannabinoids</a:t>
            </a:r>
            <a:r>
              <a:rPr lang="en-US" dirty="0" smtClean="0"/>
              <a:t> (produced chemically by humans). </a:t>
            </a:r>
          </a:p>
          <a:p>
            <a:r>
              <a:rPr lang="en-US" sz="1200" u="none" strike="noStrike" kern="1200" dirty="0" smtClean="0">
                <a:solidFill>
                  <a:schemeClr val="tx1"/>
                </a:solidFill>
                <a:effectLst/>
                <a:latin typeface="+mn-lt"/>
                <a:ea typeface="+mn-ea"/>
                <a:cs typeface="+mn-cs"/>
              </a:rPr>
              <a:t>Time Magazine June</a:t>
            </a:r>
            <a:r>
              <a:rPr lang="en-US" sz="1200" u="none" strike="noStrike" kern="1200" baseline="0" dirty="0" smtClean="0">
                <a:solidFill>
                  <a:schemeClr val="tx1"/>
                </a:solidFill>
                <a:effectLst/>
                <a:latin typeface="+mn-lt"/>
                <a:ea typeface="+mn-ea"/>
                <a:cs typeface="+mn-cs"/>
              </a:rPr>
              <a:t> 2012 </a:t>
            </a:r>
            <a:r>
              <a:rPr lang="en-US" sz="1200" u="none" strike="noStrike" kern="1200" dirty="0" smtClean="0">
                <a:solidFill>
                  <a:schemeClr val="tx1"/>
                </a:solidFill>
                <a:effectLst/>
                <a:latin typeface="+mn-lt"/>
                <a:ea typeface="+mn-ea"/>
                <a:cs typeface="+mn-cs"/>
              </a:rPr>
              <a:t>Marijuana boasts somewhere between 119 million and 224 million users in the adult population of the world (18 or older). And there are no signs to indicate the popularity of marijuana will fall anytime soon. Cannabis is consumed in some fashion in all countries, the report says, and it is grown in most. Though the use of the drug is stabilizing in North America, and Oceania, smoking pot is on the rise in West and Central Africa, Southern Africa, South Asia and Central Asia.</a:t>
            </a:r>
          </a:p>
          <a:p>
            <a:r>
              <a:rPr lang="en-US" sz="1200" u="none" strike="noStrike" kern="1200" dirty="0" smtClean="0">
                <a:solidFill>
                  <a:schemeClr val="tx1"/>
                </a:solidFill>
                <a:effectLst/>
                <a:latin typeface="+mn-lt"/>
                <a:ea typeface="+mn-ea"/>
                <a:cs typeface="+mn-cs"/>
              </a:rPr>
              <a:t>In 2010, marijuana use was most prevalent in Australia and New Zealand. The U.S. and Canada came in second, followed by Spain, France, Italy, and the Czech Republic. Nigeria, Zambia, and Madagascar were tied for fourth place.</a:t>
            </a:r>
          </a:p>
          <a:p>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3</a:t>
            </a:fld>
            <a:endParaRPr lang="en-US"/>
          </a:p>
        </p:txBody>
      </p:sp>
    </p:spTree>
    <p:extLst>
      <p:ext uri="{BB962C8B-B14F-4D97-AF65-F5344CB8AC3E}">
        <p14:creationId xmlns:p14="http://schemas.microsoft.com/office/powerpoint/2010/main" val="1583627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Source: Drug Free World</a:t>
            </a:r>
          </a:p>
          <a:p>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30</a:t>
            </a:fld>
            <a:endParaRPr lang="en-US"/>
          </a:p>
        </p:txBody>
      </p:sp>
    </p:spTree>
    <p:extLst>
      <p:ext uri="{BB962C8B-B14F-4D97-AF65-F5344CB8AC3E}">
        <p14:creationId xmlns:p14="http://schemas.microsoft.com/office/powerpoint/2010/main" val="473793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r>
              <a:rPr lang="en-US" altLang="en-US" dirty="0" smtClean="0"/>
              <a:t>Virginia roughly 2.6 percent of US population.  Implies 65,000 users in the past year or 8,000 plus in Fairfax County.</a:t>
            </a:r>
          </a:p>
        </p:txBody>
      </p:sp>
      <p:sp>
        <p:nvSpPr>
          <p:cNvPr id="9318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51AF4B-9F50-467C-8FFB-BE23FB714497}" type="slidenum">
              <a:rPr lang="en-US" altLang="en-US" smtClean="0"/>
              <a:pPr/>
              <a:t>31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altLang="en-US" dirty="0" smtClean="0"/>
              <a:t>Have We Lost the War on Drugs?  Gary S. Becker and Kevin M Murphy. The Saturday Essay.  The Wall Street Journal. January 4, 2013.</a:t>
            </a:r>
          </a:p>
        </p:txBody>
      </p:sp>
      <p:sp>
        <p:nvSpPr>
          <p:cNvPr id="8806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E6053F-6FDA-4ECC-9129-5D750A4EDC61}" type="slidenum">
              <a:rPr lang="en-US" altLang="en-US" smtClean="0"/>
              <a:pPr/>
              <a:t>32</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altLang="en-US" dirty="0" smtClean="0"/>
              <a:t>Sources: NSDUH (National Survey on Drug Use and Health); Russ </a:t>
            </a:r>
            <a:r>
              <a:rPr lang="en-US" altLang="en-US" dirty="0" err="1" smtClean="0"/>
              <a:t>Belville</a:t>
            </a:r>
            <a:r>
              <a:rPr lang="en-US" altLang="en-US" dirty="0" smtClean="0"/>
              <a:t>, CC Cannabis Culture Magazine, April 2009, based on US Government Substance </a:t>
            </a:r>
            <a:r>
              <a:rPr lang="en-US" altLang="en-US" sz="1100" dirty="0" smtClean="0"/>
              <a:t>Abuse and Mental Health Data Archive (SAMHDA).</a:t>
            </a:r>
          </a:p>
          <a:p>
            <a:endParaRPr lang="en-US" altLang="en-US" dirty="0" smtClean="0"/>
          </a:p>
        </p:txBody>
      </p:sp>
      <p:sp>
        <p:nvSpPr>
          <p:cNvPr id="10342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B1354E-9C15-4716-9666-496CF3BD6504}" type="slidenum">
              <a:rPr lang="en-US" altLang="en-US" smtClean="0"/>
              <a:pPr/>
              <a:t>33</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B92FB4-0F08-4020-BCE9-4E67C3BBBD14}" type="slidenum">
              <a:rPr lang="en-US" altLang="en-US" smtClean="0"/>
              <a:pPr/>
              <a:t>34</a:t>
            </a:fld>
            <a:endParaRPr lang="en-US" alt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dirty="0" smtClean="0"/>
              <a:t>Facts About Marijuana</a:t>
            </a:r>
          </a:p>
          <a:p>
            <a:pPr eaLnBrk="1" hangingPunct="1"/>
            <a:r>
              <a:rPr lang="en-US" altLang="en-US" dirty="0" smtClean="0"/>
              <a:t>US Adults Who Use Marijuana Annually by Age</a:t>
            </a:r>
          </a:p>
          <a:p>
            <a:pPr marL="514350" indent="-514350">
              <a:buFont typeface="+mj-lt"/>
              <a:buAutoNum type="arabicPeriod"/>
              <a:defRPr/>
            </a:pPr>
            <a:r>
              <a:rPr lang="en-US" sz="1200" dirty="0" smtClean="0"/>
              <a:t>Most marijuana users never use any other illicit drug today.</a:t>
            </a:r>
            <a:r>
              <a:rPr lang="en-US" sz="1200" b="1" dirty="0" smtClean="0"/>
              <a:t>  </a:t>
            </a:r>
            <a:r>
              <a:rPr lang="en-US" sz="1200" dirty="0" smtClean="0"/>
              <a:t>For the large majority, it is a terminus rather than a so-called gateway drug.  Alcohol is the</a:t>
            </a:r>
            <a:r>
              <a:rPr lang="en-US" sz="1200" baseline="0" dirty="0" smtClean="0"/>
              <a:t> gateway.</a:t>
            </a:r>
            <a:endParaRPr lang="en-US" sz="1200" dirty="0" smtClean="0"/>
          </a:p>
          <a:p>
            <a:pPr marL="514350" indent="-514350">
              <a:buFont typeface="+mj-lt"/>
              <a:buAutoNum type="arabicPeriod"/>
              <a:defRPr/>
            </a:pPr>
            <a:endParaRPr lang="en-US" sz="1200" dirty="0" smtClean="0"/>
          </a:p>
          <a:p>
            <a:pPr marL="514350" indent="-514350">
              <a:buFont typeface="+mj-lt"/>
              <a:buAutoNum type="arabicPeriod"/>
              <a:defRPr/>
            </a:pPr>
            <a:r>
              <a:rPr lang="en-US" sz="1200" b="1" dirty="0" smtClean="0"/>
              <a:t>Most people who use marijuana do so occasionally</a:t>
            </a:r>
            <a:r>
              <a:rPr lang="en-US" sz="1200" dirty="0" smtClean="0"/>
              <a:t>. Fewer than 10 percent of those who try marijuana ever meet the clinical criteria for dependence, while 32 percent of tobacco users and 15 percent of alcohol users do.</a:t>
            </a:r>
            <a:endParaRPr lang="en-US" altLang="en-US" dirty="0" smtClean="0"/>
          </a:p>
          <a:p>
            <a:pPr eaLnBrk="1" hangingPunct="1"/>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r>
              <a:rPr lang="en-US" altLang="en-US" dirty="0" smtClean="0"/>
              <a:t>Drug Policy Alliance.  May reduce head and neck cancer.  Five year long study has found heavy use marijuana was not associated with lung cancer or upper </a:t>
            </a:r>
            <a:r>
              <a:rPr lang="en-US" altLang="en-US" dirty="0" err="1" smtClean="0"/>
              <a:t>aerodigestive</a:t>
            </a:r>
            <a:r>
              <a:rPr lang="en-US" altLang="en-US" dirty="0" smtClean="0"/>
              <a:t> tract cancers.</a:t>
            </a:r>
          </a:p>
        </p:txBody>
      </p:sp>
      <p:sp>
        <p:nvSpPr>
          <p:cNvPr id="9523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F00BADF-9F1F-4ECA-A83D-8741ABA4815A}" type="slidenum">
              <a:rPr lang="en-US" altLang="en-US" smtClean="0"/>
              <a:pPr/>
              <a:t>35</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pPr eaLnBrk="1" hangingPunct="1">
              <a:lnSpc>
                <a:spcPct val="80000"/>
              </a:lnSpc>
              <a:defRPr/>
            </a:pPr>
            <a:r>
              <a:rPr lang="en-US" altLang="en-US" dirty="0" smtClean="0"/>
              <a:t>Drug Policy Alliance 6. </a:t>
            </a:r>
            <a:r>
              <a:rPr lang="en-US" altLang="en-US" b="1" dirty="0" smtClean="0"/>
              <a:t>Reducing cancer chemotherapy nausea</a:t>
            </a:r>
            <a:r>
              <a:rPr lang="en-US" altLang="en-US" dirty="0" smtClean="0"/>
              <a:t>, </a:t>
            </a:r>
            <a:r>
              <a:rPr lang="en-US" altLang="en-US" b="1" dirty="0" smtClean="0"/>
              <a:t>stimulating appetite in HIV or AIDS patients including cachexia</a:t>
            </a:r>
            <a:r>
              <a:rPr lang="en-US" altLang="en-US" b="1" baseline="0" dirty="0" smtClean="0"/>
              <a:t> (wasting and malnutrition)</a:t>
            </a:r>
            <a:r>
              <a:rPr lang="en-US" altLang="en-US" b="1" dirty="0" smtClean="0"/>
              <a:t>, reducing intraocular pressure in people with glaucoma, and reducing muscle spasticity in patients with neurological disorders</a:t>
            </a:r>
            <a:r>
              <a:rPr lang="en-US" altLang="en-US" b="1" baseline="0" dirty="0" smtClean="0"/>
              <a:t> (epilepsy and seizures)</a:t>
            </a:r>
            <a:r>
              <a:rPr lang="en-US" altLang="en-US" b="1" dirty="0" smtClean="0"/>
              <a:t>.</a:t>
            </a:r>
            <a:r>
              <a:rPr lang="en-US" sz="1200" b="1" dirty="0" smtClean="0"/>
              <a:t> </a:t>
            </a:r>
            <a:r>
              <a:rPr lang="en-US" sz="1200" dirty="0" smtClean="0"/>
              <a:t>Critics argue that one of the most pervasive drug scandals in the United States is the epidemic of under-treatment of pain. “Addiction” to (i.e., dependence on) opiates among the terminally ill is the appropriate course of medical treatment.  </a:t>
            </a:r>
          </a:p>
          <a:p>
            <a:pPr eaLnBrk="1" hangingPunct="1">
              <a:lnSpc>
                <a:spcPct val="80000"/>
              </a:lnSpc>
              <a:defRPr/>
            </a:pPr>
            <a:endParaRPr lang="en-US" sz="1200" b="1" dirty="0" smtClean="0"/>
          </a:p>
          <a:p>
            <a:pPr eaLnBrk="1" hangingPunct="1">
              <a:lnSpc>
                <a:spcPct val="80000"/>
              </a:lnSpc>
              <a:defRPr/>
            </a:pPr>
            <a:r>
              <a:rPr lang="en-US" sz="1200" b="0" dirty="0" smtClean="0"/>
              <a:t>Smoking marijuana to ease the nausea of chemotherapy, to reduce </a:t>
            </a:r>
            <a:r>
              <a:rPr lang="en-US" sz="1200" b="1" dirty="0" smtClean="0"/>
              <a:t>the pain of multiple sclerosis and other disorders characterized by</a:t>
            </a:r>
            <a:r>
              <a:rPr lang="en-US" sz="1200" b="1" baseline="0" dirty="0" smtClean="0"/>
              <a:t> muscle </a:t>
            </a:r>
            <a:r>
              <a:rPr lang="en-US" sz="1200" b="1" baseline="0" dirty="0" err="1" smtClean="0"/>
              <a:t>spascity</a:t>
            </a:r>
            <a:r>
              <a:rPr lang="en-US" sz="1200" b="1" dirty="0" smtClean="0"/>
              <a:t>,</a:t>
            </a:r>
            <a:r>
              <a:rPr lang="en-US" sz="1200" b="0" dirty="0" smtClean="0"/>
              <a:t> to alleviate the symptoms of glaucoma and to improve appetite dangerously reduced from AIDS are effective medicine.  </a:t>
            </a:r>
          </a:p>
          <a:p>
            <a:pPr eaLnBrk="1" hangingPunct="1">
              <a:lnSpc>
                <a:spcPct val="80000"/>
              </a:lnSpc>
              <a:defRPr/>
            </a:pPr>
            <a:endParaRPr lang="en-US" sz="1200" dirty="0" smtClean="0"/>
          </a:p>
          <a:p>
            <a:pPr eaLnBrk="1" hangingPunct="1">
              <a:lnSpc>
                <a:spcPct val="80000"/>
              </a:lnSpc>
              <a:defRPr/>
            </a:pPr>
            <a:r>
              <a:rPr lang="en-US" sz="1200" dirty="0" smtClean="0"/>
              <a:t>Users currently are regarded as criminals. Prohibition also prevents research on the medical use of marijuana.</a:t>
            </a:r>
            <a:endParaRPr lang="en-US" sz="2400" dirty="0" smtClean="0"/>
          </a:p>
          <a:p>
            <a:pPr eaLnBrk="1" hangingPunct="1">
              <a:lnSpc>
                <a:spcPct val="80000"/>
              </a:lnSpc>
              <a:buFont typeface="Wingdings" pitchFamily="2" charset="2"/>
              <a:buNone/>
              <a:defRPr/>
            </a:pPr>
            <a:endParaRPr lang="en-US" sz="2400" dirty="0" smtClean="0"/>
          </a:p>
          <a:p>
            <a:pPr lvl="1" eaLnBrk="1" hangingPunct="1">
              <a:lnSpc>
                <a:spcPct val="80000"/>
              </a:lnSpc>
              <a:defRPr/>
            </a:pPr>
            <a:r>
              <a:rPr lang="en-US" sz="2400" dirty="0" smtClean="0"/>
              <a:t>Chemotherapy patients, especially those being treated for </a:t>
            </a:r>
            <a:r>
              <a:rPr lang="en-US" sz="2400" dirty="0" err="1" smtClean="0"/>
              <a:t>mucositis</a:t>
            </a:r>
            <a:r>
              <a:rPr lang="en-US" sz="2400" dirty="0" smtClean="0"/>
              <a:t>, nausea and anorexia. </a:t>
            </a:r>
          </a:p>
          <a:p>
            <a:pPr lvl="1" eaLnBrk="1" hangingPunct="1">
              <a:lnSpc>
                <a:spcPct val="80000"/>
              </a:lnSpc>
              <a:defRPr/>
            </a:pPr>
            <a:r>
              <a:rPr lang="en-US" sz="2400" dirty="0" smtClean="0"/>
              <a:t>Postoperative pain patients (using cannabinoids as an opioid adjunct to determine whether nausea and vomiting from opioids are reduced). </a:t>
            </a:r>
          </a:p>
          <a:p>
            <a:pPr lvl="1" eaLnBrk="1" hangingPunct="1">
              <a:lnSpc>
                <a:spcPct val="80000"/>
              </a:lnSpc>
              <a:defRPr/>
            </a:pPr>
            <a:r>
              <a:rPr lang="en-US" sz="2400" dirty="0" smtClean="0"/>
              <a:t>Patients with spinal cord injury, peripheral neuropathic pain or central post-stroke pain. </a:t>
            </a:r>
          </a:p>
          <a:p>
            <a:pPr lvl="1" eaLnBrk="1" hangingPunct="1">
              <a:lnSpc>
                <a:spcPct val="80000"/>
              </a:lnSpc>
              <a:defRPr/>
            </a:pPr>
            <a:r>
              <a:rPr lang="en-US" sz="2400" dirty="0" smtClean="0"/>
              <a:t>Patients with chronic pain and insomnia. </a:t>
            </a:r>
          </a:p>
          <a:p>
            <a:pPr lvl="1" eaLnBrk="1" hangingPunct="1">
              <a:lnSpc>
                <a:spcPct val="80000"/>
              </a:lnSpc>
              <a:defRPr/>
            </a:pPr>
            <a:r>
              <a:rPr lang="en-US" sz="2400" dirty="0" smtClean="0"/>
              <a:t>AIDS patients with cachexia (wasting and malnutrition), AIDS neuropathy or any significant pain problem.</a:t>
            </a:r>
            <a:br>
              <a:rPr lang="en-US" sz="2400" dirty="0" smtClean="0"/>
            </a:br>
            <a:endParaRPr lang="en-US" sz="2400" dirty="0" smtClean="0"/>
          </a:p>
          <a:p>
            <a:endParaRPr lang="en-US" altLang="en-US" dirty="0" smtClean="0"/>
          </a:p>
          <a:p>
            <a:endParaRPr lang="en-US" altLang="en-US" dirty="0" smtClean="0"/>
          </a:p>
          <a:p>
            <a:r>
              <a:rPr lang="en-US" altLang="en-US" dirty="0" smtClean="0"/>
              <a:t>7. Netherland’s drug policy is one of the most </a:t>
            </a:r>
            <a:r>
              <a:rPr lang="en-US" altLang="en-US" dirty="0" err="1" smtClean="0"/>
              <a:t>nonpunitive</a:t>
            </a:r>
            <a:r>
              <a:rPr lang="en-US" altLang="en-US" dirty="0" smtClean="0"/>
              <a:t> in Europe. For more than 20 years, Dutch citizens over age eighteen have been permitted to buy and use cannabis (marijuana and hashish) in government-regulated coffee shops. The policy has not resulted in dramatically escalating marijuana use. </a:t>
            </a:r>
          </a:p>
        </p:txBody>
      </p:sp>
      <p:sp>
        <p:nvSpPr>
          <p:cNvPr id="96260"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6C715E-C372-4E81-A044-B87E80A50797}" type="slidenum">
              <a:rPr lang="en-US" altLang="en-US" smtClean="0"/>
              <a:pPr/>
              <a:t>36</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en-US" altLang="en-US" dirty="0" smtClean="0"/>
              <a:t>Drug Policy Alliance 9. At some doses, marijuana affects perception and psychomotor performance – changes which could impair driving ability.  However consistently less than produced by low to moderate doses of alcohol and many legal medications.  Marijuana tends to make subjects more cautious.  In cases where THC is detected in the blood, alcohol is almost always detected as well.</a:t>
            </a:r>
          </a:p>
          <a:p>
            <a:endParaRPr lang="en-US" altLang="en-US" dirty="0" smtClean="0"/>
          </a:p>
          <a:p>
            <a:r>
              <a:rPr lang="en-US" altLang="en-US" dirty="0" smtClean="0"/>
              <a:t>10. Of those charged</a:t>
            </a:r>
            <a:r>
              <a:rPr lang="en-US" altLang="en-US" baseline="0" dirty="0" smtClean="0"/>
              <a:t> with marijuana violations, approximated 86 percent , 663,032 Americans were charged with possession only. The remaining 94,937 were charged with “sale/manufacture” which includes cultivation offenses even if for personal or medical use.  In past years,  roughly 30 percent of those arrested were age 19 or younger.</a:t>
            </a:r>
            <a:endParaRPr lang="en-US" altLang="en-US" dirty="0" smtClean="0"/>
          </a:p>
          <a:p>
            <a:endParaRPr lang="en-US" altLang="en-US" dirty="0" smtClean="0"/>
          </a:p>
          <a:p>
            <a:endParaRPr lang="en-US" altLang="en-US" dirty="0" smtClean="0"/>
          </a:p>
          <a:p>
            <a:endParaRPr lang="en-US" altLang="en-US" dirty="0" smtClean="0"/>
          </a:p>
        </p:txBody>
      </p:sp>
      <p:sp>
        <p:nvSpPr>
          <p:cNvPr id="9728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08A2A1-8AA2-4D01-AF9F-B0E1061BE3AE}" type="slidenum">
              <a:rPr lang="en-US" altLang="en-US" smtClean="0"/>
              <a:pPr/>
              <a:t>37</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p:spPr>
        <p:txBody>
          <a:bodyPr/>
          <a:lstStyle/>
          <a:p>
            <a:r>
              <a:rPr lang="en-US" altLang="en-US" dirty="0" smtClean="0"/>
              <a:t>Policy</a:t>
            </a:r>
            <a:r>
              <a:rPr lang="en-US" altLang="en-US" baseline="0" dirty="0" smtClean="0"/>
              <a:t> Questions</a:t>
            </a:r>
            <a:endParaRPr lang="en-US" altLang="en-US" dirty="0" smtClean="0"/>
          </a:p>
        </p:txBody>
      </p:sp>
      <p:sp>
        <p:nvSpPr>
          <p:cNvPr id="9830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51B044-265B-4071-A86D-BE009B512DC6}" type="slidenum">
              <a:rPr lang="en-US" altLang="en-US" smtClean="0"/>
              <a:pPr/>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altLang="en-US" dirty="0" smtClean="0"/>
              <a:t>Map of the US showing US cannabis laws.  </a:t>
            </a:r>
          </a:p>
          <a:p>
            <a:r>
              <a:rPr lang="en-US" altLang="en-US" dirty="0" smtClean="0"/>
              <a:t>Light Green Medical 18 states and D.C.,</a:t>
            </a:r>
            <a:r>
              <a:rPr lang="en-US" altLang="en-US" baseline="0" dirty="0" smtClean="0"/>
              <a:t> add New Hampshire and Illinois in 2013</a:t>
            </a:r>
            <a:endParaRPr lang="en-US" altLang="en-US" dirty="0" smtClean="0"/>
          </a:p>
          <a:p>
            <a:r>
              <a:rPr lang="en-US" altLang="en-US" dirty="0" smtClean="0"/>
              <a:t>Medium green decriminalized cannabis possession laws.  Alabama and New York with pending medical marijuana laws.</a:t>
            </a:r>
          </a:p>
          <a:p>
            <a:r>
              <a:rPr lang="en-US" altLang="en-US" dirty="0" smtClean="0"/>
              <a:t>Dark green State with both medical and decriminalized possession laws.  </a:t>
            </a:r>
          </a:p>
          <a:p>
            <a:r>
              <a:rPr lang="en-US" altLang="en-US" dirty="0" smtClean="0"/>
              <a:t>Purple State with legalized cannabis.</a:t>
            </a:r>
          </a:p>
          <a:p>
            <a:r>
              <a:rPr lang="en-US" altLang="en-US" dirty="0" smtClean="0"/>
              <a:t>Nevada has laws decriminalizing cannabis possession for adults age 21 and over; non-medicinal cannabis possession remains a felony with a minimum one-year and a maximum four-year prison sentence for adults under age 21. Thus, Nevada is not considered to have fully decriminalized marijuana.</a:t>
            </a:r>
            <a:r>
              <a:rPr lang="en-US" altLang="en-US" baseline="30000" dirty="0" smtClean="0">
                <a:hlinkClick r:id="rId3" action="ppaction://hlinkfile"/>
              </a:rPr>
              <a:t>[1]</a:t>
            </a:r>
            <a:endParaRPr lang="en-US" altLang="en-US" dirty="0" smtClean="0"/>
          </a:p>
          <a:p>
            <a:r>
              <a:rPr lang="en-US" altLang="en-US" dirty="0" smtClean="0"/>
              <a:t>Maryland has an active medical marijuana program, but this is really an affirmative defense law rather than an active program. Therefore it is not included above.</a:t>
            </a:r>
          </a:p>
          <a:p>
            <a:r>
              <a:rPr lang="en-US" altLang="en-US" dirty="0" smtClean="0"/>
              <a:t>Other states with pending legislation to Legalize Medical Marijuana include Iowa, Kansas, Kentucky, and Oklahoma.</a:t>
            </a:r>
          </a:p>
          <a:p>
            <a:r>
              <a:rPr lang="en-US" altLang="en-US" dirty="0" smtClean="0"/>
              <a:t>Currently: Five states are considering legislation to legalize adult consumption and sale of marijuana. </a:t>
            </a:r>
          </a:p>
          <a:p>
            <a:r>
              <a:rPr lang="en-US" altLang="en-US" dirty="0" smtClean="0"/>
              <a:t>Nine states are considering legislation to decriminalize minor marijuana possession offenses.</a:t>
            </a:r>
          </a:p>
          <a:p>
            <a:r>
              <a:rPr lang="en-US" altLang="en-US" dirty="0" smtClean="0"/>
              <a:t>Eight states are considering legislation to legalize the use of marijuana for therapeutic purposes.  NORML Feb 14, 2013</a:t>
            </a:r>
          </a:p>
          <a:p>
            <a:r>
              <a:rPr lang="en-US" altLang="en-US" dirty="0" smtClean="0"/>
              <a:t>Portland,</a:t>
            </a:r>
            <a:r>
              <a:rPr lang="en-US" altLang="en-US" baseline="0" dirty="0" smtClean="0"/>
              <a:t> Maine and Lansing Michigan will be considering legalization laws this fall.</a:t>
            </a:r>
          </a:p>
          <a:p>
            <a:r>
              <a:rPr lang="en-US" altLang="en-US" baseline="0" dirty="0" smtClean="0"/>
              <a:t>Canadian Association of Chiefs of Police have come out in favor if citing but not arresting citizens found with marijuana for personal use. </a:t>
            </a:r>
            <a:endParaRPr lang="en-US" altLang="en-US" dirty="0" smtClean="0"/>
          </a:p>
          <a:p>
            <a:endParaRPr lang="en-US" altLang="en-US" dirty="0" smtClean="0"/>
          </a:p>
          <a:p>
            <a:endParaRPr lang="en-US" altLang="en-US" dirty="0" smtClean="0"/>
          </a:p>
        </p:txBody>
      </p:sp>
      <p:sp>
        <p:nvSpPr>
          <p:cNvPr id="99332"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4FD4B5-0928-4780-A1A6-EDAFFEBD22E8}" type="slidenum">
              <a:rPr lang="en-US" altLang="en-US" smtClean="0"/>
              <a:pPr/>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Consumption</a:t>
            </a:r>
            <a:r>
              <a:rPr lang="en-US" baseline="0" dirty="0" smtClean="0"/>
              <a:t> is permitted in a manner similar to alcohol, with equivalent offenses for driving.</a:t>
            </a:r>
          </a:p>
          <a:p>
            <a:r>
              <a:rPr lang="en-US" baseline="0" dirty="0" smtClean="0"/>
              <a:t>Dispensaries offer a range of cannabis strains with different qualities, as well as various “edible” or food products that contain cannabis.  Certain dispensaries also offer patients seeds and “clones” for those who want to grow their own medicine. </a:t>
            </a:r>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4</a:t>
            </a:fld>
            <a:endParaRPr lang="en-US"/>
          </a:p>
        </p:txBody>
      </p:sp>
    </p:spTree>
    <p:extLst>
      <p:ext uri="{BB962C8B-B14F-4D97-AF65-F5344CB8AC3E}">
        <p14:creationId xmlns:p14="http://schemas.microsoft.com/office/powerpoint/2010/main" val="10145686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altLang="en-US" dirty="0" smtClean="0"/>
              <a:t>Telling Teenagers the Truth about Smoking Pot.  Cannabis Web Directory. A Ring of Cannabis, Marijuana and Hemp Related Sites.</a:t>
            </a:r>
          </a:p>
          <a:p>
            <a:endParaRPr lang="en-US" altLang="en-US" dirty="0" smtClean="0"/>
          </a:p>
        </p:txBody>
      </p:sp>
      <p:sp>
        <p:nvSpPr>
          <p:cNvPr id="10035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176604F-6223-40C9-9FBD-FBAD957D96C2}" type="slidenum">
              <a:rPr lang="en-US" altLang="en-US" smtClean="0"/>
              <a:pPr/>
              <a:t>40</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r>
              <a:rPr lang="en-US" altLang="en-US" dirty="0" smtClean="0"/>
              <a:t>Pew Research Council 2010 study: 64 percent of religiously unaffiliated support legalization, 33 percent of Christians.  Two largest lobbying groups: The U.S. Conference of Catholic Bishops and the Family Research Council (Christian moral interests.</a:t>
            </a:r>
          </a:p>
          <a:p>
            <a:r>
              <a:rPr lang="en-US" dirty="0" smtClean="0"/>
              <a:t>Dominant among the opponents of change who testify before legislative panels are the recipients of public funds - police chiefs, prosecutors, and drug abuse experts funded by government contracts and grants.</a:t>
            </a:r>
            <a:endParaRPr lang="en-US" altLang="en-US" dirty="0" smtClean="0"/>
          </a:p>
        </p:txBody>
      </p:sp>
      <p:sp>
        <p:nvSpPr>
          <p:cNvPr id="101380"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DE5AC42-53AE-4829-A0FB-6EEF6C1726ED}" type="slidenum">
              <a:rPr lang="en-US" altLang="en-US" smtClean="0"/>
              <a:pPr/>
              <a:t>41</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and no.  As a health problem</a:t>
            </a:r>
            <a:r>
              <a:rPr lang="en-US" baseline="0" dirty="0" smtClean="0"/>
              <a:t> heroin, cocaine and hallucinogens can result in medical repercussions and costs. </a:t>
            </a:r>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42</a:t>
            </a:fld>
            <a:endParaRPr lang="en-US"/>
          </a:p>
        </p:txBody>
      </p:sp>
    </p:spTree>
    <p:extLst>
      <p:ext uri="{BB962C8B-B14F-4D97-AF65-F5344CB8AC3E}">
        <p14:creationId xmlns:p14="http://schemas.microsoft.com/office/powerpoint/2010/main" val="37161261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Drug War Facts</a:t>
            </a:r>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43</a:t>
            </a:fld>
            <a:endParaRPr lang="en-US"/>
          </a:p>
        </p:txBody>
      </p:sp>
    </p:spTree>
    <p:extLst>
      <p:ext uri="{BB962C8B-B14F-4D97-AF65-F5344CB8AC3E}">
        <p14:creationId xmlns:p14="http://schemas.microsoft.com/office/powerpoint/2010/main" val="1621094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2011 current population data were down from</a:t>
            </a:r>
            <a:r>
              <a:rPr lang="en-US" baseline="0" dirty="0" smtClean="0"/>
              <a:t> 2010 by .5% of the population for alcohol and for binge drinking (5 days past month heavy drinking), cocaine down .1%, hallucinogens down .1% and prescription type psychotherapeutic drugs down .3%.</a:t>
            </a:r>
          </a:p>
          <a:p>
            <a:r>
              <a:rPr lang="en-US" sz="1200" b="0" i="0" u="none" strike="noStrike" kern="1200" baseline="0" dirty="0" smtClean="0">
                <a:solidFill>
                  <a:schemeClr val="tx1"/>
                </a:solidFill>
                <a:latin typeface="+mn-lt"/>
                <a:ea typeface="+mn-ea"/>
                <a:cs typeface="+mn-cs"/>
              </a:rPr>
              <a:t>According to the National Survey on Drug Use and Health, in 2010, about</a:t>
            </a:r>
          </a:p>
          <a:p>
            <a:r>
              <a:rPr lang="en-US" sz="1200" b="0" i="0" u="none" strike="noStrike" kern="1200" baseline="0" dirty="0" smtClean="0">
                <a:solidFill>
                  <a:schemeClr val="tx1"/>
                </a:solidFill>
                <a:latin typeface="+mn-lt"/>
                <a:ea typeface="+mn-ea"/>
                <a:cs typeface="+mn-cs"/>
              </a:rPr>
              <a:t>22.6 million Americans aged 12 and older were current (in the past month) illegal</a:t>
            </a:r>
          </a:p>
          <a:p>
            <a:r>
              <a:rPr lang="en-US" sz="1200" b="0" i="0" u="none" strike="noStrike" kern="1200" baseline="0" dirty="0" smtClean="0">
                <a:solidFill>
                  <a:schemeClr val="tx1"/>
                </a:solidFill>
                <a:latin typeface="+mn-lt"/>
                <a:ea typeface="+mn-ea"/>
                <a:cs typeface="+mn-cs"/>
              </a:rPr>
              <a:t>drug users, representing 8.9 percent of the population. This represents the largest</a:t>
            </a:r>
          </a:p>
          <a:p>
            <a:r>
              <a:rPr lang="en-US" sz="1200" b="0" i="0" u="none" strike="noStrike" kern="1200" baseline="0" dirty="0" smtClean="0">
                <a:solidFill>
                  <a:schemeClr val="tx1"/>
                </a:solidFill>
                <a:latin typeface="+mn-lt"/>
                <a:ea typeface="+mn-ea"/>
                <a:cs typeface="+mn-cs"/>
              </a:rPr>
              <a:t>proportion in the past decade of people aged 12 and older identified as current</a:t>
            </a:r>
          </a:p>
          <a:p>
            <a:r>
              <a:rPr lang="en-US" sz="1200" b="0" i="0" u="none" strike="noStrike" kern="1200" baseline="0" dirty="0" smtClean="0">
                <a:solidFill>
                  <a:schemeClr val="tx1"/>
                </a:solidFill>
                <a:latin typeface="+mn-lt"/>
                <a:ea typeface="+mn-ea"/>
                <a:cs typeface="+mn-cs"/>
              </a:rPr>
              <a:t>illegal drug users.</a:t>
            </a:r>
          </a:p>
          <a:p>
            <a:endParaRPr lang="en-US" baseline="0" dirty="0" smtClean="0"/>
          </a:p>
        </p:txBody>
      </p:sp>
      <p:sp>
        <p:nvSpPr>
          <p:cNvPr id="4" name="Slide Number Placeholder 3"/>
          <p:cNvSpPr>
            <a:spLocks noGrp="1"/>
          </p:cNvSpPr>
          <p:nvPr>
            <p:ph type="sldNum" sz="quarter" idx="10"/>
          </p:nvPr>
        </p:nvSpPr>
        <p:spPr/>
        <p:txBody>
          <a:bodyPr/>
          <a:lstStyle/>
          <a:p>
            <a:fld id="{505D9A5E-3DBB-4733-BBFE-1FC5425C54D7}" type="slidenum">
              <a:rPr lang="en-US" smtClean="0"/>
              <a:t>44</a:t>
            </a:fld>
            <a:endParaRPr lang="en-US"/>
          </a:p>
        </p:txBody>
      </p:sp>
    </p:spTree>
    <p:extLst>
      <p:ext uri="{BB962C8B-B14F-4D97-AF65-F5344CB8AC3E}">
        <p14:creationId xmlns:p14="http://schemas.microsoft.com/office/powerpoint/2010/main" val="22275952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r>
              <a:rPr lang="en-US" altLang="en-US" dirty="0" smtClean="0"/>
              <a:t>Drug War Facts. Causes of Death.  Data from 2009 unless otherwise noted.  Basic Data item 19. </a:t>
            </a:r>
            <a:r>
              <a:rPr lang="en-US" altLang="en-US" b="1" i="1" dirty="0" smtClean="0"/>
              <a:t>(Marijuana Safety - DEA Administrative Law Judge's Ruling)</a:t>
            </a:r>
            <a:r>
              <a:rPr lang="en-US" altLang="en-US" dirty="0" smtClean="0"/>
              <a:t/>
            </a:r>
            <a:br>
              <a:rPr lang="en-US" altLang="en-US" dirty="0" smtClean="0"/>
            </a:br>
            <a:r>
              <a:rPr lang="en-US" altLang="en-US" dirty="0" smtClean="0"/>
              <a:t>"3. The most obvious concern when dealing with drug safety is the possibility of lethal effects. Can the drug cause death?</a:t>
            </a:r>
            <a:br>
              <a:rPr lang="en-US" altLang="en-US" dirty="0" smtClean="0"/>
            </a:br>
            <a:r>
              <a:rPr lang="en-US" altLang="en-US" dirty="0" smtClean="0"/>
              <a:t>"4. Nearly all medicines have toxic, potentially lethal effects. But marijuana is not such a substance. There is no record in the extensive medical literature describing a proven, documented cannabis-induced fatality.</a:t>
            </a:r>
            <a:br>
              <a:rPr lang="en-US" altLang="en-US" dirty="0" smtClean="0"/>
            </a:br>
            <a:r>
              <a:rPr lang="en-US" altLang="en-US" dirty="0" smtClean="0"/>
              <a:t>"5. This is a remarkable statement. First, the record on marijuana encompasses 5,000 years of human experience. Second, marijuana is now used daily by enormous numbers of people throughout the world. Estimates suggest that from twenty million to fifty million Americans routinely, albeit illegally, smoke marijuana without the benefit of direct medical supervision. Yet, despite this long history of use and the extraordinarily high numbers of social smokers, there are simply no credible medical reports to suggest that consuming marijuana has caused a single death.</a:t>
            </a:r>
            <a:br>
              <a:rPr lang="en-US" altLang="en-US" dirty="0" smtClean="0"/>
            </a:br>
            <a:r>
              <a:rPr lang="en-US" altLang="en-US" dirty="0" smtClean="0"/>
              <a:t>"6. By contrast aspirin, a commonly used, over-the-counter medicine, causes hundreds of deaths each year.</a:t>
            </a:r>
            <a:br>
              <a:rPr lang="en-US" altLang="en-US" dirty="0" smtClean="0"/>
            </a:br>
            <a:r>
              <a:rPr lang="en-US" altLang="en-US" dirty="0" smtClean="0"/>
              <a:t>"7. Drugs used in medicine are routinely given what is called an LD-50. The LD-50 rating indicates at what dosage fifty percent of test animals receiving a drug will die as a result of drug induced toxicity. A number of researchers have attempted to determine marijuana's LD-50 rating in test animals, without success. Simply stated, researchers have been unable to give animals enough marijuana to induce death.</a:t>
            </a:r>
            <a:br>
              <a:rPr lang="en-US" altLang="en-US" dirty="0" smtClean="0"/>
            </a:br>
            <a:r>
              <a:rPr lang="en-US" altLang="en-US" dirty="0" smtClean="0"/>
              <a:t>"8. At present it is estimated that marijuana's LD-50 is around 1:20,000 or 1:40,000. In layman terms this means that in order to induce death a marijuana smoker would have to consume 20,000 to 40,000 times as much marijuana as is contained in one marijuana cigarette. NIDA-supplied marijuana cigarettes weigh approximately .9 grams. A smoker would theoretically have to consume nearly 1,500 pounds of marijuana within about fifteen minutes to induce a lethal response.</a:t>
            </a:r>
            <a:br>
              <a:rPr lang="en-US" altLang="en-US" dirty="0" smtClean="0"/>
            </a:br>
            <a:r>
              <a:rPr lang="en-US" altLang="en-US" dirty="0" smtClean="0"/>
              <a:t>"9. In practical terms, marijuana cannot induce a lethal response as a result of drug-related toxicity."</a:t>
            </a:r>
          </a:p>
          <a:p>
            <a:r>
              <a:rPr lang="en-US" altLang="en-US" dirty="0" smtClean="0"/>
              <a:t>Source: </a:t>
            </a:r>
          </a:p>
          <a:p>
            <a:r>
              <a:rPr lang="en-US" altLang="en-US" dirty="0" smtClean="0"/>
              <a:t>US Department of Justice, Drug Enforcement Administration, "In the Matter of Marijuana Rescheduling Petition" (Docket #86-22), September 6, 1988, p. 56-57.</a:t>
            </a:r>
            <a:br>
              <a:rPr lang="en-US" altLang="en-US" dirty="0" smtClean="0"/>
            </a:br>
            <a:r>
              <a:rPr lang="en-US" altLang="en-US" b="1" dirty="0" smtClean="0">
                <a:hlinkClick r:id="rId3" tooltip="http://druglibrary.net/olsen/MEDICAL/YOUNG/young4.html"/>
              </a:rPr>
              <a:t>http://druglibrary.net/olsen/MEDICAL/YOUNG/young4.html</a:t>
            </a:r>
            <a:endParaRPr lang="en-US" altLang="en-US" b="1" dirty="0" smtClean="0"/>
          </a:p>
          <a:p>
            <a:r>
              <a:rPr lang="en-US" sz="1200" b="0" i="0" u="none" strike="noStrike" kern="1200" baseline="0" dirty="0" smtClean="0">
                <a:solidFill>
                  <a:schemeClr val="tx1"/>
                </a:solidFill>
                <a:latin typeface="+mn-lt"/>
                <a:ea typeface="+mn-ea"/>
                <a:cs typeface="+mn-cs"/>
              </a:rPr>
              <a:t>The second most common form of drug abuse in the United States is the</a:t>
            </a:r>
          </a:p>
          <a:p>
            <a:r>
              <a:rPr lang="en-US" sz="1200" b="0" i="0" u="none" strike="noStrike" kern="1200" baseline="0" dirty="0" smtClean="0">
                <a:solidFill>
                  <a:schemeClr val="tx1"/>
                </a:solidFill>
                <a:latin typeface="+mn-lt"/>
                <a:ea typeface="+mn-ea"/>
                <a:cs typeface="+mn-cs"/>
              </a:rPr>
              <a:t>misuse of prescription drugs. The Office of National Drug Control Policy views</a:t>
            </a:r>
          </a:p>
          <a:p>
            <a:r>
              <a:rPr lang="en-US" sz="1200" b="0" i="0" u="none" strike="noStrike" kern="1200" baseline="0" dirty="0" smtClean="0">
                <a:solidFill>
                  <a:schemeClr val="tx1"/>
                </a:solidFill>
                <a:latin typeface="+mn-lt"/>
                <a:ea typeface="+mn-ea"/>
                <a:cs typeface="+mn-cs"/>
              </a:rPr>
              <a:t>prescription drug abuse as “the Nation’s fastest-growing drug problem.” </a:t>
            </a:r>
            <a:r>
              <a:rPr lang="en-US" sz="1200" b="1" i="0" u="none" strike="noStrike" kern="1200" baseline="0" dirty="0" smtClean="0">
                <a:solidFill>
                  <a:schemeClr val="tx1"/>
                </a:solidFill>
                <a:latin typeface="+mn-lt"/>
                <a:ea typeface="+mn-ea"/>
                <a:cs typeface="+mn-cs"/>
              </a:rPr>
              <a:t>An</a:t>
            </a:r>
          </a:p>
          <a:p>
            <a:r>
              <a:rPr lang="en-US" sz="1200" b="1" i="0" u="none" strike="noStrike" kern="1200" baseline="0" dirty="0" smtClean="0">
                <a:solidFill>
                  <a:schemeClr val="tx1"/>
                </a:solidFill>
                <a:latin typeface="+mn-lt"/>
                <a:ea typeface="+mn-ea"/>
                <a:cs typeface="+mn-cs"/>
              </a:rPr>
              <a:t>even more striking demonstration of this trend is the fact that overdose deaths</a:t>
            </a:r>
          </a:p>
          <a:p>
            <a:r>
              <a:rPr lang="en-US" sz="1200" b="1" i="0" u="none" strike="noStrike" kern="1200" baseline="0" dirty="0" smtClean="0">
                <a:solidFill>
                  <a:schemeClr val="tx1"/>
                </a:solidFill>
                <a:latin typeface="+mn-lt"/>
                <a:ea typeface="+mn-ea"/>
                <a:cs typeface="+mn-cs"/>
              </a:rPr>
              <a:t>from prescription painkillers now outnumber deaths involving heroin and</a:t>
            </a:r>
          </a:p>
          <a:p>
            <a:r>
              <a:rPr lang="en-US" sz="1200" b="1" i="0" u="none" strike="noStrike" kern="1200" baseline="0" dirty="0" smtClean="0">
                <a:solidFill>
                  <a:schemeClr val="tx1"/>
                </a:solidFill>
                <a:latin typeface="+mn-lt"/>
                <a:ea typeface="+mn-ea"/>
                <a:cs typeface="+mn-cs"/>
              </a:rPr>
              <a:t>cocaine combined, accounting for 20,044 of 36,450 overdose deaths in the U.S.</a:t>
            </a:r>
          </a:p>
          <a:p>
            <a:r>
              <a:rPr lang="en-US" sz="1200" b="1" i="0" u="none" strike="noStrike" kern="1200" baseline="0" dirty="0" smtClean="0">
                <a:solidFill>
                  <a:schemeClr val="tx1"/>
                </a:solidFill>
                <a:latin typeface="+mn-lt"/>
                <a:ea typeface="+mn-ea"/>
                <a:cs typeface="+mn-cs"/>
              </a:rPr>
              <a:t>in 2008.</a:t>
            </a:r>
            <a:r>
              <a:rPr lang="en-US" sz="1200" b="0" i="0" u="none" strike="noStrike" kern="1200" baseline="0" dirty="0" smtClean="0">
                <a:solidFill>
                  <a:schemeClr val="tx1"/>
                </a:solidFill>
                <a:latin typeface="+mn-lt"/>
                <a:ea typeface="+mn-ea"/>
                <a:cs typeface="+mn-cs"/>
              </a:rPr>
              <a:t>24 In contrast, only 4,000 people died of overdoses related to these types</a:t>
            </a:r>
          </a:p>
          <a:p>
            <a:r>
              <a:rPr lang="en-US" sz="1200" b="0" i="0" u="none" strike="noStrike" kern="1200" baseline="0" dirty="0" smtClean="0">
                <a:solidFill>
                  <a:schemeClr val="tx1"/>
                </a:solidFill>
                <a:latin typeface="+mn-lt"/>
                <a:ea typeface="+mn-ea"/>
                <a:cs typeface="+mn-cs"/>
              </a:rPr>
              <a:t>of drugs in 1999.25</a:t>
            </a:r>
            <a:endParaRPr lang="en-US" altLang="en-US" dirty="0" smtClean="0"/>
          </a:p>
          <a:p>
            <a:pPr lvl="1">
              <a:lnSpc>
                <a:spcPct val="80000"/>
              </a:lnSpc>
              <a:defRPr/>
            </a:pPr>
            <a:r>
              <a:rPr lang="en-US" sz="2400" dirty="0" smtClean="0"/>
              <a:t>Researchers found a sharp increase in deaths tied to cocaine and to opioid analgesics, a class of drugs used medically for pain treatment that includes fentanyl, methadone, morphine and popular pain relievers like </a:t>
            </a:r>
            <a:r>
              <a:rPr lang="en-US" sz="2400" dirty="0" err="1" smtClean="0"/>
              <a:t>Vicodin</a:t>
            </a:r>
            <a:r>
              <a:rPr lang="en-US" sz="2400" dirty="0" smtClean="0"/>
              <a:t> and </a:t>
            </a:r>
            <a:r>
              <a:rPr lang="en-US" sz="2400" dirty="0" err="1" smtClean="0"/>
              <a:t>Oxycontin</a:t>
            </a:r>
            <a:r>
              <a:rPr lang="en-US" sz="2400" dirty="0" smtClean="0"/>
              <a:t>.</a:t>
            </a:r>
          </a:p>
          <a:p>
            <a:pPr marL="457200" lvl="1" indent="0">
              <a:lnSpc>
                <a:spcPct val="80000"/>
              </a:lnSpc>
              <a:buNone/>
              <a:defRPr/>
            </a:pPr>
            <a:endParaRPr lang="en-US" sz="2400" dirty="0" smtClean="0"/>
          </a:p>
          <a:p>
            <a:pPr marL="0" indent="0" eaLnBrk="1" hangingPunct="1">
              <a:lnSpc>
                <a:spcPct val="80000"/>
              </a:lnSpc>
              <a:buNone/>
              <a:defRPr/>
            </a:pPr>
            <a:r>
              <a:rPr lang="en-US" sz="2400" dirty="0" smtClean="0">
                <a:latin typeface="Arial" panose="020B0604020202020204" pitchFamily="34" charset="0"/>
                <a:cs typeface="Arial" panose="020B0604020202020204" pitchFamily="34" charset="0"/>
              </a:rPr>
              <a:t>	2006 estimates:</a:t>
            </a:r>
          </a:p>
          <a:p>
            <a:pPr lvl="1" eaLnBrk="1" hangingPunct="1">
              <a:lnSpc>
                <a:spcPct val="80000"/>
              </a:lnSpc>
              <a:defRPr/>
            </a:pPr>
            <a:r>
              <a:rPr lang="en-US" sz="2400" dirty="0" smtClean="0">
                <a:latin typeface="Arial" panose="020B0604020202020204" pitchFamily="34" charset="0"/>
                <a:cs typeface="Arial" panose="020B0604020202020204" pitchFamily="34" charset="0"/>
              </a:rPr>
              <a:t>Cocaine-related 7,000.</a:t>
            </a:r>
          </a:p>
          <a:p>
            <a:pPr lvl="1" eaLnBrk="1" hangingPunct="1">
              <a:lnSpc>
                <a:spcPct val="80000"/>
              </a:lnSpc>
              <a:defRPr/>
            </a:pPr>
            <a:r>
              <a:rPr lang="en-US" sz="2400" dirty="0" smtClean="0">
                <a:latin typeface="Arial" panose="020B0604020202020204" pitchFamily="34" charset="0"/>
                <a:cs typeface="Arial" panose="020B0604020202020204" pitchFamily="34" charset="0"/>
              </a:rPr>
              <a:t>Methadone-related 5,000.</a:t>
            </a:r>
          </a:p>
          <a:p>
            <a:pPr lvl="1" eaLnBrk="1" hangingPunct="1">
              <a:lnSpc>
                <a:spcPct val="80000"/>
              </a:lnSpc>
              <a:defRPr/>
            </a:pPr>
            <a:r>
              <a:rPr lang="en-US" sz="2400" dirty="0" smtClean="0">
                <a:latin typeface="Arial" panose="020B0604020202020204" pitchFamily="34" charset="0"/>
                <a:cs typeface="Arial" panose="020B0604020202020204" pitchFamily="34" charset="0"/>
              </a:rPr>
              <a:t>Other opioids 6,000, including brand names such as </a:t>
            </a:r>
            <a:r>
              <a:rPr lang="en-US" sz="2400" dirty="0" err="1" smtClean="0">
                <a:latin typeface="Arial" panose="020B0604020202020204" pitchFamily="34" charset="0"/>
                <a:cs typeface="Arial" panose="020B0604020202020204" pitchFamily="34" charset="0"/>
              </a:rPr>
              <a:t>Buprenex</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Stadol</a:t>
            </a:r>
            <a:r>
              <a:rPr lang="en-US" sz="2400" dirty="0" smtClean="0">
                <a:latin typeface="Arial" panose="020B0604020202020204" pitchFamily="34" charset="0"/>
                <a:cs typeface="Arial" panose="020B0604020202020204" pitchFamily="34" charset="0"/>
              </a:rPr>
              <a:t>, Tylenol with codeine, </a:t>
            </a:r>
            <a:r>
              <a:rPr lang="en-US" sz="2400" dirty="0" err="1" smtClean="0">
                <a:latin typeface="Arial" panose="020B0604020202020204" pitchFamily="34" charset="0"/>
                <a:cs typeface="Arial" panose="020B0604020202020204" pitchFamily="34" charset="0"/>
              </a:rPr>
              <a:t>Duragesic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Vicodin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Dilaudid</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Dolophine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Astramorph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OxyContin</a:t>
            </a:r>
            <a:r>
              <a:rPr lang="en-US" sz="2400" dirty="0" smtClean="0">
                <a:latin typeface="Arial" panose="020B0604020202020204" pitchFamily="34" charset="0"/>
                <a:cs typeface="Arial" panose="020B0604020202020204" pitchFamily="34" charset="0"/>
              </a:rPr>
              <a:t> and Darvon.</a:t>
            </a:r>
          </a:p>
          <a:p>
            <a:endParaRPr lang="en-US" altLang="en-US" dirty="0" smtClean="0"/>
          </a:p>
          <a:p>
            <a:endParaRPr lang="en-US" altLang="en-US" dirty="0" smtClean="0"/>
          </a:p>
        </p:txBody>
      </p:sp>
      <p:sp>
        <p:nvSpPr>
          <p:cNvPr id="104452"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9004FD-5A6F-49EA-A42A-7167A719F442}" type="slidenum">
              <a:rPr lang="en-US" altLang="en-US" smtClean="0"/>
              <a:pPr/>
              <a:t>45</a:t>
            </a:fld>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some time I have felt that marijuana would reduce</a:t>
            </a:r>
            <a:r>
              <a:rPr lang="en-US" baseline="0" dirty="0" smtClean="0"/>
              <a:t>  or be a substitute for consumption of alcohol, especially for younger persons.  Marijuana makes one mellow and sleepy if used at a party, a person is apt to have one or two alcoholic drinks and smoke a roach of marijuana and then go to sleep.  The alternative without marijuana is to “binge” drink several alcoholic drinks which can be very detrimental and dangerous.   Two recent studies address the issue.  A Danish study indicates “Among psychoactive substances alcohol still poses the largest problem in terms of driver risk of getting injured.”  Alcohol alone or combined with other psychoactive substances was the highest risk.  Various drug-drug combinations, amphetamines and medical opioids was second most risky.  </a:t>
            </a:r>
            <a:r>
              <a:rPr lang="en-US" b="1" baseline="0" dirty="0" smtClean="0"/>
              <a:t>The least risky drug seemed to be cannabis and benzodiazepines and Z-drugs </a:t>
            </a:r>
            <a:r>
              <a:rPr lang="en-US" b="0" baseline="0" dirty="0" smtClean="0"/>
              <a:t>(sleep enhancers like </a:t>
            </a:r>
            <a:r>
              <a:rPr lang="en-US" b="0" baseline="0" dirty="0" err="1" smtClean="0"/>
              <a:t>benzo</a:t>
            </a:r>
            <a:r>
              <a:rPr lang="en-US" b="0" baseline="0" dirty="0" smtClean="0"/>
              <a:t>)</a:t>
            </a:r>
            <a:r>
              <a:rPr lang="en-US" b="1" baseline="0" dirty="0" smtClean="0"/>
              <a:t>.</a:t>
            </a:r>
          </a:p>
          <a:p>
            <a:r>
              <a:rPr lang="en-US" b="0" baseline="0" dirty="0" smtClean="0"/>
              <a:t>Montana: The passage of the medical cannabis laws is associated with a reduction in the public’s overall consumption of alcohol and with fewer incidences of traffic facilities. </a:t>
            </a:r>
            <a:r>
              <a:rPr lang="en-US" b="1" baseline="0" dirty="0" smtClean="0"/>
              <a:t>In the period 1990-2010, we find that traffic fatalities fall by 8-11 percent the first full year after (marijuana)  legalization. …marijuana users are less likely to drive while impaired.</a:t>
            </a:r>
            <a:endParaRPr lang="en-US" b="0" dirty="0"/>
          </a:p>
        </p:txBody>
      </p:sp>
      <p:sp>
        <p:nvSpPr>
          <p:cNvPr id="4" name="Slide Number Placeholder 3"/>
          <p:cNvSpPr>
            <a:spLocks noGrp="1"/>
          </p:cNvSpPr>
          <p:nvPr>
            <p:ph type="sldNum" sz="quarter" idx="10"/>
          </p:nvPr>
        </p:nvSpPr>
        <p:spPr/>
        <p:txBody>
          <a:bodyPr/>
          <a:lstStyle/>
          <a:p>
            <a:fld id="{505D9A5E-3DBB-4733-BBFE-1FC5425C54D7}" type="slidenum">
              <a:rPr lang="en-US" smtClean="0"/>
              <a:t>46</a:t>
            </a:fld>
            <a:endParaRPr lang="en-US"/>
          </a:p>
        </p:txBody>
      </p:sp>
    </p:spTree>
    <p:extLst>
      <p:ext uri="{BB962C8B-B14F-4D97-AF65-F5344CB8AC3E}">
        <p14:creationId xmlns:p14="http://schemas.microsoft.com/office/powerpoint/2010/main" val="23311206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r>
              <a:rPr lang="en-US" altLang="en-US" dirty="0" smtClean="0"/>
              <a:t>Research Study</a:t>
            </a:r>
          </a:p>
        </p:txBody>
      </p:sp>
      <p:sp>
        <p:nvSpPr>
          <p:cNvPr id="10752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25292E-303A-4E26-9E84-AB91E5D05433}" type="slidenum">
              <a:rPr lang="en-US" altLang="en-US" smtClean="0"/>
              <a:pPr/>
              <a:t>47</a:t>
            </a:fld>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r>
              <a:rPr lang="en-US" altLang="en-US" dirty="0" err="1" smtClean="0"/>
              <a:t>FedCure</a:t>
            </a:r>
            <a:r>
              <a:rPr lang="en-US" altLang="en-US" dirty="0" smtClean="0"/>
              <a:t> numbers</a:t>
            </a:r>
          </a:p>
        </p:txBody>
      </p:sp>
      <p:sp>
        <p:nvSpPr>
          <p:cNvPr id="10854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A7698B1-0A85-46F7-A8E8-92D27D41D0A2}" type="slidenum">
              <a:rPr lang="en-US" altLang="en-US" smtClean="0"/>
              <a:pPr/>
              <a:t>48</a:t>
            </a:fld>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smtClean="0"/>
              <a:t>High school drop outs have remained large at 25%. .  Important factor for the poor and in inner-city neighborhoods is the temptation to drop out in order to profit from the drug trade.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Persons incarcerated in state and federal prisons has grown from 330,000 in 1980 to about 1.6 million today.  Much of this increase is directly due to the war on drugs and severe punishments for persons convicted of drug trafficking.  Total prisoners and jail inmates totaled 2,239,800 at the end of 2011. </a:t>
            </a:r>
            <a:r>
              <a:rPr lang="en-US" altLang="en-US" dirty="0" smtClean="0"/>
              <a:t>Becker and Murphy.  Also Bureau of Justice Statistics Prisoners in 2011  </a:t>
            </a:r>
          </a:p>
          <a:p>
            <a:pPr>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49</a:t>
            </a:fld>
            <a:endParaRPr lang="en-US"/>
          </a:p>
        </p:txBody>
      </p:sp>
    </p:spTree>
    <p:extLst>
      <p:ext uri="{BB962C8B-B14F-4D97-AF65-F5344CB8AC3E}">
        <p14:creationId xmlns:p14="http://schemas.microsoft.com/office/powerpoint/2010/main" val="94872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Marijuana</a:t>
            </a:r>
            <a:r>
              <a:rPr lang="en-US" baseline="0" dirty="0" smtClean="0"/>
              <a:t> Dispensary</a:t>
            </a:r>
          </a:p>
          <a:p>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5</a:t>
            </a:fld>
            <a:endParaRPr lang="en-US"/>
          </a:p>
        </p:txBody>
      </p:sp>
    </p:spTree>
    <p:extLst>
      <p:ext uri="{BB962C8B-B14F-4D97-AF65-F5344CB8AC3E}">
        <p14:creationId xmlns:p14="http://schemas.microsoft.com/office/powerpoint/2010/main" val="10904857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altLang="en-US" dirty="0" smtClean="0"/>
              <a:t>Becker and Murphy.  Also Bureau of Justice Statistics Prisoners in 2011  </a:t>
            </a:r>
          </a:p>
        </p:txBody>
      </p:sp>
      <p:sp>
        <p:nvSpPr>
          <p:cNvPr id="109572"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F0E763-B8FE-4207-80D3-27D37B0900E7}" type="slidenum">
              <a:rPr lang="en-US" altLang="en-US" smtClean="0"/>
              <a:pPr/>
              <a:t>50</a:t>
            </a:fld>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r>
              <a:rPr lang="en-US" altLang="en-US" dirty="0" smtClean="0"/>
              <a:t>Highest in the world.  U.S. incarcerates nearly one-quarter the worlds inmates and prisoners.  Of this number 21.5% are pretrial detainees, 8.7% are females, 0.4% are juveniles, and 5.9% are foreign prisoners. </a:t>
            </a:r>
          </a:p>
          <a:p>
            <a:pPr eaLnBrk="1" hangingPunct="1">
              <a:defRPr/>
            </a:pPr>
            <a:r>
              <a:rPr lang="en-US" dirty="0" smtClean="0"/>
              <a:t>Racism in Criminal Justice</a:t>
            </a:r>
          </a:p>
          <a:p>
            <a:pPr eaLnBrk="1" hangingPunct="1">
              <a:lnSpc>
                <a:spcPct val="90000"/>
              </a:lnSpc>
              <a:defRPr/>
            </a:pPr>
            <a:r>
              <a:rPr lang="en-US" b="1" dirty="0" smtClean="0"/>
              <a:t>Nationally African Americans are 13 percent of drug users but 35 percent of arrests for possession, 55 percent of convictions, and 74 percent of convictions for drugs.</a:t>
            </a:r>
          </a:p>
          <a:p>
            <a:pPr eaLnBrk="1" hangingPunct="1">
              <a:lnSpc>
                <a:spcPct val="90000"/>
              </a:lnSpc>
              <a:defRPr/>
            </a:pPr>
            <a:endParaRPr lang="en-US" b="1" dirty="0" smtClean="0"/>
          </a:p>
          <a:p>
            <a:pPr eaLnBrk="1" hangingPunct="1">
              <a:lnSpc>
                <a:spcPct val="90000"/>
              </a:lnSpc>
              <a:defRPr/>
            </a:pPr>
            <a:r>
              <a:rPr lang="en-US" b="1" dirty="0" smtClean="0"/>
              <a:t>Easier to make arrests in open air inner city drug markets (blacks) then in suburban basements (whites</a:t>
            </a:r>
            <a:r>
              <a:rPr lang="en-US" dirty="0" smtClean="0"/>
              <a:t>).</a:t>
            </a:r>
            <a:r>
              <a:rPr lang="en-US" b="1" dirty="0" smtClean="0"/>
              <a:t> </a:t>
            </a:r>
          </a:p>
          <a:p>
            <a:pPr marL="0" marR="0" lvl="1" indent="0" algn="l" defTabSz="914400" rtl="0" eaLnBrk="1" fontAlgn="auto" latinLnBrk="0" hangingPunct="1">
              <a:lnSpc>
                <a:spcPct val="90000"/>
              </a:lnSpc>
              <a:spcBef>
                <a:spcPts val="0"/>
              </a:spcBef>
              <a:spcAft>
                <a:spcPts val="0"/>
              </a:spcAft>
              <a:buClrTx/>
              <a:buSzTx/>
              <a:buFontTx/>
              <a:buNone/>
              <a:tabLst/>
              <a:defRPr/>
            </a:pPr>
            <a:r>
              <a:rPr lang="en-US" sz="1200" dirty="0" smtClean="0"/>
              <a:t>Fewer criminal zones in Europe.  Violent offenders, terrorists, certain sex offenders and drug dealers.</a:t>
            </a:r>
            <a:r>
              <a:rPr lang="en-US" sz="2000" b="1" dirty="0" smtClean="0"/>
              <a:t> Drug users do not find themselves in prison</a:t>
            </a:r>
            <a:r>
              <a:rPr lang="en-US" sz="2000" dirty="0" smtClean="0"/>
              <a:t>.</a:t>
            </a:r>
          </a:p>
          <a:p>
            <a:pPr marL="0" marR="0" indent="0" algn="l" defTabSz="914400" rtl="0" eaLnBrk="1" fontAlgn="auto" latinLnBrk="0" hangingPunct="1">
              <a:lnSpc>
                <a:spcPct val="90000"/>
              </a:lnSpc>
              <a:spcBef>
                <a:spcPts val="0"/>
              </a:spcBef>
              <a:spcAft>
                <a:spcPts val="0"/>
              </a:spcAft>
              <a:buClrTx/>
              <a:buSzTx/>
              <a:buFontTx/>
              <a:buNone/>
              <a:tabLst/>
              <a:defRPr/>
            </a:pPr>
            <a:endParaRPr lang="en-US" sz="1200" dirty="0" smtClean="0"/>
          </a:p>
          <a:p>
            <a:pPr eaLnBrk="1" hangingPunct="1">
              <a:lnSpc>
                <a:spcPct val="90000"/>
              </a:lnSpc>
              <a:defRPr/>
            </a:pPr>
            <a:endParaRPr lang="en-US" b="1" dirty="0" smtClean="0"/>
          </a:p>
          <a:p>
            <a:pPr eaLnBrk="1" hangingPunct="1">
              <a:lnSpc>
                <a:spcPct val="90000"/>
              </a:lnSpc>
              <a:defRPr/>
            </a:pPr>
            <a:endParaRPr lang="en-US" b="1" dirty="0" smtClean="0"/>
          </a:p>
          <a:p>
            <a:endParaRPr lang="en-US" altLang="en-US" dirty="0" smtClean="0"/>
          </a:p>
        </p:txBody>
      </p:sp>
      <p:sp>
        <p:nvSpPr>
          <p:cNvPr id="11059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FD2A0A-24CC-4D3C-8CC2-413785EB6559}" type="slidenum">
              <a:rPr lang="en-US" altLang="en-US" smtClean="0"/>
              <a:pPr/>
              <a:t>51</a:t>
            </a:fld>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r>
              <a:rPr lang="en-US" altLang="en-US" dirty="0" smtClean="0"/>
              <a:t>Becker and Murphy</a:t>
            </a:r>
          </a:p>
        </p:txBody>
      </p:sp>
      <p:sp>
        <p:nvSpPr>
          <p:cNvPr id="111620"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C25F4A-A6CB-4444-8607-1D1796E60AE9}" type="slidenum">
              <a:rPr lang="en-US" altLang="en-US" smtClean="0"/>
              <a:pPr/>
              <a:t>52</a:t>
            </a:fld>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larger the profits the more the encouragement to bribe and intimidate police, politicians, the military and anyone else involved in the war against drugs.  Anyone who resists begins to fear for their lives and those of their families.</a:t>
            </a:r>
          </a:p>
          <a:p>
            <a:r>
              <a:rPr lang="en-US" sz="1200" kern="1200" dirty="0" smtClean="0">
                <a:solidFill>
                  <a:schemeClr val="tx1"/>
                </a:solidFill>
                <a:effectLst/>
                <a:latin typeface="+mn-lt"/>
                <a:ea typeface="+mn-ea"/>
                <a:cs typeface="+mn-cs"/>
              </a:rPr>
              <a:t>Probably 60,000 people have died since Mexico’s antidrug campaign started in 2006, maybe 100,000 given numbers of missing persons,  magnitudes greater than American losses in Iraq and Afghanistan combined and proportionally three times as many as Vietnam.  Many killed were innocent civilians and the army personnel, police officers and local government officials involved in the antidrug effort.</a:t>
            </a:r>
          </a:p>
          <a:p>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53</a:t>
            </a:fld>
            <a:endParaRPr lang="en-US"/>
          </a:p>
        </p:txBody>
      </p:sp>
    </p:spTree>
    <p:extLst>
      <p:ext uri="{BB962C8B-B14F-4D97-AF65-F5344CB8AC3E}">
        <p14:creationId xmlns:p14="http://schemas.microsoft.com/office/powerpoint/2010/main" val="22928167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p:spPr>
        <p:txBody>
          <a:bodyPr/>
          <a:lstStyle/>
          <a:p>
            <a:pPr eaLnBrk="1" hangingPunct="1"/>
            <a:r>
              <a:rPr lang="en-US" altLang="en-US" dirty="0" smtClean="0"/>
              <a:t>Summary note of report</a:t>
            </a:r>
          </a:p>
        </p:txBody>
      </p:sp>
      <p:sp>
        <p:nvSpPr>
          <p:cNvPr id="11776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1641531-4B70-4DC2-951B-AEC081477A1F}" type="slidenum">
              <a:rPr lang="en-US" altLang="en-US" smtClean="0"/>
              <a:pPr/>
              <a:t>54</a:t>
            </a:fld>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55</a:t>
            </a:fld>
            <a:endParaRPr lang="en-US"/>
          </a:p>
        </p:txBody>
      </p:sp>
    </p:spTree>
    <p:extLst>
      <p:ext uri="{BB962C8B-B14F-4D97-AF65-F5344CB8AC3E}">
        <p14:creationId xmlns:p14="http://schemas.microsoft.com/office/powerpoint/2010/main" val="8334752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p:spPr>
        <p:txBody>
          <a:bodyPr/>
          <a:lstStyle/>
          <a:p>
            <a:endParaRPr lang="en-US" altLang="en-US" dirty="0" smtClean="0"/>
          </a:p>
        </p:txBody>
      </p:sp>
      <p:sp>
        <p:nvSpPr>
          <p:cNvPr id="11366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7D4A3EE-4251-44C0-80B7-45B3554F45BE}" type="slidenum">
              <a:rPr lang="en-US" altLang="en-US" smtClean="0"/>
              <a:pPr/>
              <a:t>56</a:t>
            </a:fld>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r>
              <a:rPr lang="en-US" altLang="en-US" dirty="0" smtClean="0"/>
              <a:t>Becker and Murphy</a:t>
            </a:r>
          </a:p>
        </p:txBody>
      </p:sp>
      <p:sp>
        <p:nvSpPr>
          <p:cNvPr id="114692"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66E5AC1-F220-4032-833D-24AFC0C5CB7E}" type="slidenum">
              <a:rPr lang="en-US" altLang="en-US" smtClean="0"/>
              <a:pPr/>
              <a:t>58</a:t>
            </a:fld>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Reform</a:t>
            </a:r>
            <a:r>
              <a:rPr lang="en-US" baseline="0" dirty="0" smtClean="0"/>
              <a:t> Ideas</a:t>
            </a:r>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62</a:t>
            </a:fld>
            <a:endParaRPr lang="en-US"/>
          </a:p>
        </p:txBody>
      </p:sp>
    </p:spTree>
    <p:extLst>
      <p:ext uri="{BB962C8B-B14F-4D97-AF65-F5344CB8AC3E}">
        <p14:creationId xmlns:p14="http://schemas.microsoft.com/office/powerpoint/2010/main" val="25853921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p:spPr>
        <p:txBody>
          <a:bodyPr/>
          <a:lstStyle/>
          <a:p>
            <a:endParaRPr lang="en-US" altLang="en-US" smtClean="0"/>
          </a:p>
        </p:txBody>
      </p:sp>
      <p:sp>
        <p:nvSpPr>
          <p:cNvPr id="116740"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EC79052-5626-4C27-82EE-C09AF61545AE}" type="slidenum">
              <a:rPr lang="en-US" altLang="en-US" smtClean="0"/>
              <a:pPr/>
              <a:t>65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US" altLang="en-US" b="1" dirty="0" smtClean="0">
                <a:hlinkClick r:id="rId3" tooltip="Permanent Link to Skywalker OG Kush"/>
              </a:rPr>
              <a:t>Skywalker OG Kush</a:t>
            </a:r>
            <a:endParaRPr lang="en-US" altLang="en-US" b="1" dirty="0" smtClean="0"/>
          </a:p>
          <a:p>
            <a:r>
              <a:rPr lang="en-US" altLang="en-US" dirty="0" smtClean="0"/>
              <a:t>Traits: </a:t>
            </a:r>
            <a:r>
              <a:rPr lang="en-US" altLang="en-US" dirty="0" smtClean="0">
                <a:hlinkClick r:id="rId4"/>
              </a:rPr>
              <a:t>dank smell</a:t>
            </a:r>
            <a:r>
              <a:rPr lang="en-US" altLang="en-US" dirty="0" smtClean="0"/>
              <a:t>, </a:t>
            </a:r>
            <a:r>
              <a:rPr lang="en-US" altLang="en-US" dirty="0" smtClean="0">
                <a:hlinkClick r:id="rId5"/>
              </a:rPr>
              <a:t>Good For Insomnia</a:t>
            </a:r>
            <a:r>
              <a:rPr lang="en-US" altLang="en-US" dirty="0" smtClean="0"/>
              <a:t>, </a:t>
            </a:r>
            <a:r>
              <a:rPr lang="en-US" altLang="en-US" dirty="0" smtClean="0">
                <a:hlinkClick r:id="rId6"/>
              </a:rPr>
              <a:t>Pain Relief</a:t>
            </a:r>
            <a:r>
              <a:rPr lang="en-US" altLang="en-US" dirty="0" smtClean="0"/>
              <a:t>, </a:t>
            </a:r>
            <a:r>
              <a:rPr lang="en-US" altLang="en-US" dirty="0" smtClean="0">
                <a:hlinkClick r:id="rId7"/>
              </a:rPr>
              <a:t>Relaxing</a:t>
            </a:r>
            <a:r>
              <a:rPr lang="en-US" altLang="en-US" dirty="0" smtClean="0"/>
              <a:t>, and </a:t>
            </a:r>
            <a:r>
              <a:rPr lang="en-US" altLang="en-US" dirty="0" smtClean="0">
                <a:hlinkClick r:id="rId8"/>
              </a:rPr>
              <a:t>Stress</a:t>
            </a:r>
            <a:r>
              <a:rPr lang="en-US" altLang="en-US" dirty="0" smtClean="0"/>
              <a:t>.  </a:t>
            </a:r>
            <a:r>
              <a:rPr lang="en-US" altLang="en-US" i="1" dirty="0" smtClean="0">
                <a:hlinkClick r:id="rId9"/>
              </a:rPr>
              <a:t>Indica</a:t>
            </a:r>
            <a:r>
              <a:rPr lang="en-US" altLang="en-US" dirty="0" smtClean="0"/>
              <a:t>, </a:t>
            </a:r>
            <a:r>
              <a:rPr lang="en-US" altLang="en-US" dirty="0" err="1" smtClean="0">
                <a:hlinkClick r:id="rId10"/>
              </a:rPr>
              <a:t>kush</a:t>
            </a:r>
            <a:r>
              <a:rPr lang="en-US" altLang="en-US" dirty="0" smtClean="0">
                <a:hlinkClick r:id="rId10"/>
              </a:rPr>
              <a:t> smell</a:t>
            </a:r>
            <a:r>
              <a:rPr lang="en-US" altLang="en-US" dirty="0" smtClean="0"/>
              <a:t>, </a:t>
            </a:r>
            <a:r>
              <a:rPr lang="en-US" altLang="en-US" dirty="0" err="1" smtClean="0">
                <a:hlinkClick r:id="rId11"/>
              </a:rPr>
              <a:t>kush</a:t>
            </a:r>
            <a:r>
              <a:rPr lang="en-US" altLang="en-US" dirty="0" smtClean="0">
                <a:hlinkClick r:id="rId11"/>
              </a:rPr>
              <a:t> taste</a:t>
            </a:r>
            <a:r>
              <a:rPr lang="en-US" altLang="en-US" dirty="0" smtClean="0"/>
              <a:t>, </a:t>
            </a:r>
            <a:r>
              <a:rPr lang="en-US" altLang="en-US" dirty="0" smtClean="0">
                <a:hlinkClick r:id="rId12"/>
              </a:rPr>
              <a:t>light green</a:t>
            </a:r>
            <a:r>
              <a:rPr lang="en-US" altLang="en-US" dirty="0" smtClean="0"/>
              <a:t>, </a:t>
            </a:r>
            <a:r>
              <a:rPr lang="en-US" altLang="en-US" dirty="0" smtClean="0">
                <a:hlinkClick r:id="rId13"/>
              </a:rPr>
              <a:t>lots of crystals</a:t>
            </a:r>
            <a:r>
              <a:rPr lang="en-US" altLang="en-US" dirty="0" smtClean="0"/>
              <a:t>, </a:t>
            </a:r>
            <a:r>
              <a:rPr lang="en-US" altLang="en-US" dirty="0" smtClean="0">
                <a:hlinkClick r:id="rId14"/>
              </a:rPr>
              <a:t>Night Time Use</a:t>
            </a:r>
            <a:r>
              <a:rPr lang="en-US" altLang="en-US" dirty="0" smtClean="0"/>
              <a:t>, </a:t>
            </a:r>
            <a:r>
              <a:rPr lang="en-US" altLang="en-US" dirty="0" smtClean="0">
                <a:hlinkClick r:id="rId15"/>
              </a:rPr>
              <a:t>orange hairs</a:t>
            </a:r>
            <a:r>
              <a:rPr lang="en-US" altLang="en-US" dirty="0" smtClean="0"/>
              <a:t>, </a:t>
            </a:r>
            <a:r>
              <a:rPr lang="en-US" altLang="en-US" dirty="0" smtClean="0">
                <a:hlinkClick r:id="rId16"/>
              </a:rPr>
              <a:t>strong smell</a:t>
            </a:r>
            <a:r>
              <a:rPr lang="en-US" altLang="en-US" dirty="0" smtClean="0"/>
              <a:t>, </a:t>
            </a:r>
            <a:r>
              <a:rPr lang="en-US" altLang="en-US" dirty="0" smtClean="0">
                <a:hlinkClick r:id="rId17"/>
              </a:rPr>
              <a:t>taste great</a:t>
            </a:r>
            <a:r>
              <a:rPr lang="en-US" altLang="en-US" dirty="0" smtClean="0"/>
              <a:t>, </a:t>
            </a:r>
            <a:r>
              <a:rPr lang="en-US" altLang="en-US" dirty="0" smtClean="0">
                <a:hlinkClick r:id="rId18"/>
              </a:rPr>
              <a:t>Very Potent</a:t>
            </a:r>
            <a:r>
              <a:rPr lang="en-US" altLang="en-US" dirty="0" smtClean="0"/>
              <a:t>.  Has a higher</a:t>
            </a:r>
            <a:r>
              <a:rPr lang="en-US" altLang="en-US" baseline="0" dirty="0" smtClean="0"/>
              <a:t> cannabinoid (CBD) content than sativa hence is milder or more mellow. Produces more of a “stoned” feeling or a “body buzz” and good for pain relief, insomnia,  and tends to mitigate the </a:t>
            </a:r>
            <a:r>
              <a:rPr lang="en-US" altLang="en-US" baseline="0" dirty="0" err="1" smtClean="0"/>
              <a:t>anxiogenic</a:t>
            </a:r>
            <a:r>
              <a:rPr lang="en-US" altLang="en-US" baseline="0" dirty="0" smtClean="0"/>
              <a:t> effect of THC. </a:t>
            </a:r>
            <a:r>
              <a:rPr lang="en-US" dirty="0" smtClean="0"/>
              <a:t>Due to the relaxing nature of </a:t>
            </a:r>
            <a:r>
              <a:rPr lang="en-US" i="1" dirty="0" err="1" smtClean="0"/>
              <a:t>indicas</a:t>
            </a:r>
            <a:r>
              <a:rPr lang="en-US" dirty="0" smtClean="0"/>
              <a:t>, they are best used for non-active times of the day and before bed.</a:t>
            </a:r>
            <a:endParaRPr lang="en-US" altLang="en-US" dirty="0" smtClean="0"/>
          </a:p>
          <a:p>
            <a:endParaRPr lang="en-US" altLang="en-US" dirty="0" smtClean="0"/>
          </a:p>
        </p:txBody>
      </p:sp>
      <p:sp>
        <p:nvSpPr>
          <p:cNvPr id="80900"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C81DEA8-AE18-4992-80EB-36AA46549FDC}" type="slidenum">
              <a:rPr lang="en-US" altLang="en-US" smtClean="0"/>
              <a:pPr/>
              <a:t>6</a:t>
            </a:fld>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Insummary</a:t>
            </a:r>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67</a:t>
            </a:fld>
            <a:endParaRPr lang="en-US"/>
          </a:p>
        </p:txBody>
      </p:sp>
    </p:spTree>
    <p:extLst>
      <p:ext uri="{BB962C8B-B14F-4D97-AF65-F5344CB8AC3E}">
        <p14:creationId xmlns:p14="http://schemas.microsoft.com/office/powerpoint/2010/main" val="1601954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9362D0-20B9-4FFC-ADC9-7221E7852CF1}" type="slidenum">
              <a:rPr lang="en-US" altLang="en-US" smtClean="0"/>
              <a:pPr/>
              <a:t>7</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sz="1200" kern="1200" dirty="0" smtClean="0">
                <a:solidFill>
                  <a:schemeClr val="tx1"/>
                </a:solidFill>
                <a:latin typeface="+mn-lt"/>
                <a:ea typeface="+mn-ea"/>
                <a:cs typeface="+mn-cs"/>
              </a:rPr>
              <a:t>Marijuana (</a:t>
            </a:r>
            <a:r>
              <a:rPr lang="en-US" sz="1200" i="1" kern="1200" dirty="0" err="1" smtClean="0">
                <a:solidFill>
                  <a:schemeClr val="tx1"/>
                </a:solidFill>
                <a:latin typeface="+mn-lt"/>
                <a:ea typeface="+mn-ea"/>
                <a:cs typeface="+mn-cs"/>
              </a:rPr>
              <a:t>Cannibis</a:t>
            </a:r>
            <a:r>
              <a:rPr lang="en-US" sz="1200" i="1" kern="1200" dirty="0" smtClean="0">
                <a:solidFill>
                  <a:schemeClr val="tx1"/>
                </a:solidFill>
                <a:latin typeface="+mn-lt"/>
                <a:ea typeface="+mn-ea"/>
                <a:cs typeface="+mn-cs"/>
              </a:rPr>
              <a:t> sp</a:t>
            </a:r>
            <a:r>
              <a:rPr lang="en-US" sz="1200" kern="1200" dirty="0" smtClean="0">
                <a:solidFill>
                  <a:schemeClr val="tx1"/>
                </a:solidFill>
                <a:latin typeface="+mn-lt"/>
                <a:ea typeface="+mn-ea"/>
                <a:cs typeface="+mn-cs"/>
              </a:rPr>
              <a:t>.) is an example of a plant that has unisexual flowers and is </a:t>
            </a:r>
            <a:r>
              <a:rPr lang="en-US" sz="1200" kern="1200" dirty="0" err="1" smtClean="0">
                <a:solidFill>
                  <a:schemeClr val="tx1"/>
                </a:solidFill>
                <a:latin typeface="+mn-lt"/>
                <a:ea typeface="+mn-ea"/>
                <a:cs typeface="+mn-cs"/>
              </a:rPr>
              <a:t>dioecious</a:t>
            </a:r>
            <a:r>
              <a:rPr lang="en-US" sz="1200" kern="1200" dirty="0" smtClean="0">
                <a:solidFill>
                  <a:schemeClr val="tx1"/>
                </a:solidFill>
                <a:latin typeface="+mn-lt"/>
                <a:ea typeface="+mn-ea"/>
                <a:cs typeface="+mn-cs"/>
              </a:rPr>
              <a:t> (Greek</a:t>
            </a:r>
            <a:r>
              <a:rPr lang="en-US" sz="1200" kern="1200" baseline="0" dirty="0" smtClean="0">
                <a:solidFill>
                  <a:schemeClr val="tx1"/>
                </a:solidFill>
                <a:latin typeface="+mn-lt"/>
                <a:ea typeface="+mn-ea"/>
                <a:cs typeface="+mn-cs"/>
              </a:rPr>
              <a:t> for two households)</a:t>
            </a:r>
            <a:r>
              <a:rPr lang="en-US" sz="1200" kern="1200" dirty="0" smtClean="0">
                <a:solidFill>
                  <a:schemeClr val="tx1"/>
                </a:solidFill>
                <a:latin typeface="+mn-lt"/>
                <a:ea typeface="+mn-ea"/>
                <a:cs typeface="+mn-cs"/>
              </a:rPr>
              <a:t>. Marijuana plants with female flowers are far more valuable than those with male flowers. Male flowers have to</a:t>
            </a:r>
            <a:r>
              <a:rPr lang="en-US" sz="1200" kern="1200" baseline="0" dirty="0" smtClean="0">
                <a:solidFill>
                  <a:schemeClr val="tx1"/>
                </a:solidFill>
                <a:latin typeface="+mn-lt"/>
                <a:ea typeface="+mn-ea"/>
                <a:cs typeface="+mn-cs"/>
              </a:rPr>
              <a:t> be present but if female</a:t>
            </a:r>
            <a:r>
              <a:rPr lang="en-US" sz="1200" kern="1200" dirty="0" smtClean="0">
                <a:solidFill>
                  <a:schemeClr val="tx1"/>
                </a:solidFill>
                <a:latin typeface="+mn-lt"/>
                <a:ea typeface="+mn-ea"/>
                <a:cs typeface="+mn-cs"/>
              </a:rPr>
              <a:t> </a:t>
            </a:r>
            <a:r>
              <a:rPr lang="en-US" altLang="en-US" dirty="0" smtClean="0"/>
              <a:t>Cannabis flowers are sex starved they put out extra large growth.  Photo is Cannabis flower</a:t>
            </a:r>
            <a:r>
              <a:rPr lang="en-US" altLang="en-US" baseline="0" dirty="0" smtClean="0"/>
              <a:t> with visible trichomes.  These are the resinous growths or glistening translucent glands protruding from the buds, leaves and just about everywhere else on </a:t>
            </a:r>
            <a:r>
              <a:rPr lang="en-US" altLang="en-US" baseline="0" dirty="0" err="1" smtClean="0"/>
              <a:t>on</a:t>
            </a:r>
            <a:r>
              <a:rPr lang="en-US" altLang="en-US" baseline="0" dirty="0" smtClean="0"/>
              <a:t> the plant.  The sticky coating of trichomes is the home to the active ingredients in </a:t>
            </a:r>
            <a:r>
              <a:rPr lang="en-US" altLang="en-US" baseline="0" dirty="0" err="1" smtClean="0"/>
              <a:t>cannibis</a:t>
            </a:r>
            <a:r>
              <a:rPr lang="en-US" altLang="en-US" baseline="0" dirty="0" smtClean="0"/>
              <a:t> – the stuff that gets you high and has all the medical benefits – </a:t>
            </a:r>
            <a:r>
              <a:rPr lang="en-US" altLang="en-US" baseline="0" dirty="0" err="1" smtClean="0"/>
              <a:t>tetraydrocannabinol</a:t>
            </a:r>
            <a:r>
              <a:rPr lang="en-US" altLang="en-US" baseline="0" dirty="0" smtClean="0"/>
              <a:t> (THC), </a:t>
            </a:r>
            <a:r>
              <a:rPr lang="en-US" altLang="en-US" baseline="0" dirty="0" err="1" smtClean="0"/>
              <a:t>cannabidol</a:t>
            </a:r>
            <a:r>
              <a:rPr lang="en-US" altLang="en-US" baseline="0" dirty="0" smtClean="0"/>
              <a:t> (CBD) and other cannabinoids.  Trichomes (Greek “growth of hair”) protects the plant from its environment.  It protects against offensive insects, makes the plant less palatable to hungry animals, inhibit the growth of some types of fungus, insulates from high wind and low humidity and acts as a sunscreen.</a:t>
            </a:r>
          </a:p>
          <a:p>
            <a:pPr eaLnBrk="1" hangingPunct="1"/>
            <a:r>
              <a:rPr lang="en-US" dirty="0" smtClean="0"/>
              <a:t>Marijuana has a distinctive smell that is similar to that of the plant of origin,</a:t>
            </a:r>
            <a:r>
              <a:rPr lang="en-US" baseline="0" dirty="0" smtClean="0"/>
              <a:t> </a:t>
            </a:r>
            <a:r>
              <a:rPr lang="en-US" dirty="0" smtClean="0"/>
              <a:t>Cannabis plants parts have a strong sweet and fruity odor, particularly the flowers, but the smoke is mild. </a:t>
            </a: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Close-up of flower with trichomes.</a:t>
            </a:r>
            <a:r>
              <a:rPr lang="en-US" altLang="en-US" b="1" dirty="0" smtClean="0"/>
              <a:t> </a:t>
            </a:r>
            <a:r>
              <a:rPr lang="en-US" altLang="en-US" b="0" dirty="0" smtClean="0"/>
              <a:t>Preparations of flowers (marijuana) and leaves and preparations derived from resinous extract (</a:t>
            </a:r>
            <a:r>
              <a:rPr lang="en-US" altLang="en-US" b="0" dirty="0" smtClean="0">
                <a:hlinkClick r:id="rId3" action="ppaction://hlinkfile" tooltip="Hashish"/>
              </a:rPr>
              <a:t>hashish</a:t>
            </a:r>
            <a:r>
              <a:rPr lang="en-US" altLang="en-US" b="0" dirty="0" smtClean="0"/>
              <a:t>) are consumed by smoking, vaporizing and oral ingestion. Historically, </a:t>
            </a:r>
            <a:r>
              <a:rPr lang="en-US" altLang="en-US" b="0" dirty="0" smtClean="0">
                <a:hlinkClick r:id="rId4" action="ppaction://hlinkfile" tooltip="Tincture"/>
              </a:rPr>
              <a:t>tinctures</a:t>
            </a:r>
            <a:r>
              <a:rPr lang="en-US" altLang="en-US" b="0" dirty="0" smtClean="0"/>
              <a:t>, </a:t>
            </a:r>
            <a:r>
              <a:rPr lang="en-US" altLang="en-US" b="0" dirty="0" smtClean="0">
                <a:hlinkClick r:id="rId5" action="ppaction://hlinkfile" tooltip="Herbal tea"/>
              </a:rPr>
              <a:t>teas</a:t>
            </a:r>
            <a:r>
              <a:rPr lang="en-US" altLang="en-US" b="0" dirty="0" smtClean="0"/>
              <a:t>, and </a:t>
            </a:r>
            <a:r>
              <a:rPr lang="en-US" altLang="en-US" b="0" dirty="0" smtClean="0">
                <a:hlinkClick r:id="rId6" action="ppaction://hlinkfile" tooltip="Ointment"/>
              </a:rPr>
              <a:t>ointments</a:t>
            </a:r>
            <a:r>
              <a:rPr lang="en-US" altLang="en-US" b="0" dirty="0" smtClean="0"/>
              <a:t> have also been common preparations. Some therapeutic uses: Reduces depression, elevates mood; Relieves headaches and migraines; Relieves menstrual cramps; Energizes and stimulates; Increases focus and creativity; Reduces nausea; and Stimulates appetite.</a:t>
            </a:r>
          </a:p>
          <a:p>
            <a:pPr eaLnBrk="1" hangingPunct="1"/>
            <a:r>
              <a:rPr lang="en-US" altLang="en-US" dirty="0" smtClean="0"/>
              <a:t>The primary effects of </a:t>
            </a:r>
            <a:r>
              <a:rPr lang="en-US" altLang="en-US" i="1" dirty="0" smtClean="0"/>
              <a:t>sativa</a:t>
            </a:r>
            <a:r>
              <a:rPr lang="en-US" altLang="en-US" dirty="0" smtClean="0"/>
              <a:t> are on the mind and emotions. These benefits can be particularly helpful for the psychological aspects of many illnesses, giving people an increased sense of well-being. Due to the stimulating nature of </a:t>
            </a:r>
            <a:r>
              <a:rPr lang="en-US" altLang="en-US" i="1" dirty="0" smtClean="0"/>
              <a:t>sativa</a:t>
            </a:r>
            <a:r>
              <a:rPr lang="en-US" altLang="en-US" dirty="0" smtClean="0"/>
              <a:t>, they are generally better for daytime use. </a:t>
            </a:r>
          </a:p>
          <a:p>
            <a:r>
              <a:rPr lang="en-US" altLang="en-US" dirty="0" smtClean="0"/>
              <a:t>The </a:t>
            </a:r>
            <a:r>
              <a:rPr lang="en-US" altLang="en-US" dirty="0" smtClean="0">
                <a:hlinkClick r:id="rId7" action="ppaction://hlinkfile" tooltip="Flower"/>
              </a:rPr>
              <a:t>flowers</a:t>
            </a:r>
            <a:r>
              <a:rPr lang="en-US" altLang="en-US" dirty="0" smtClean="0"/>
              <a:t> of the female plant can produce hundreds of seeds.  All</a:t>
            </a:r>
            <a:r>
              <a:rPr lang="en-US" altLang="en-US" baseline="0" dirty="0" smtClean="0"/>
              <a:t> known strains of cannabis are wind pollinated.</a:t>
            </a:r>
            <a:endParaRPr lang="en-US" altLang="en-US" dirty="0" smtClean="0"/>
          </a:p>
        </p:txBody>
      </p:sp>
      <p:sp>
        <p:nvSpPr>
          <p:cNvPr id="4" name="Slide Number Placeholder 3"/>
          <p:cNvSpPr>
            <a:spLocks noGrp="1"/>
          </p:cNvSpPr>
          <p:nvPr>
            <p:ph type="sldNum" sz="quarter" idx="10"/>
          </p:nvPr>
        </p:nvSpPr>
        <p:spPr/>
        <p:txBody>
          <a:bodyPr/>
          <a:lstStyle/>
          <a:p>
            <a:fld id="{505D9A5E-3DBB-4733-BBFE-1FC5425C54D7}" type="slidenum">
              <a:rPr lang="en-US" smtClean="0"/>
              <a:t>8</a:t>
            </a:fld>
            <a:endParaRPr lang="en-US"/>
          </a:p>
        </p:txBody>
      </p:sp>
    </p:spTree>
    <p:extLst>
      <p:ext uri="{BB962C8B-B14F-4D97-AF65-F5344CB8AC3E}">
        <p14:creationId xmlns:p14="http://schemas.microsoft.com/office/powerpoint/2010/main" val="285806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Cannabis Indicia</a:t>
            </a:r>
            <a:r>
              <a:rPr lang="en-US" baseline="0" dirty="0" smtClean="0"/>
              <a:t> plant. </a:t>
            </a:r>
            <a:r>
              <a:rPr lang="en-US" b="1" dirty="0" smtClean="0"/>
              <a:t>Cultivation </a:t>
            </a:r>
            <a:r>
              <a:rPr lang="en-US" dirty="0" smtClean="0"/>
              <a:t>Broad-leafed </a:t>
            </a:r>
            <a:r>
              <a:rPr lang="en-US" i="1" dirty="0" smtClean="0"/>
              <a:t>Cannabis indicia</a:t>
            </a:r>
            <a:r>
              <a:rPr lang="en-US" dirty="0" smtClean="0"/>
              <a:t> plants originating in India, Afghanistan, Bangladesh and Pakistan.  Traditionally were cultivated for the production of </a:t>
            </a:r>
            <a:r>
              <a:rPr lang="en-US" dirty="0" smtClean="0">
                <a:hlinkClick r:id="rId3" tooltip="Hashish"/>
              </a:rPr>
              <a:t>hashish</a:t>
            </a:r>
            <a:r>
              <a:rPr lang="en-US" dirty="0" smtClean="0"/>
              <a:t>. Because of the often harsh and variable (extremely cold winters, and warm summers) climate of those parts, </a:t>
            </a:r>
            <a:r>
              <a:rPr lang="en-US" i="1" dirty="0" smtClean="0"/>
              <a:t>C. indicia</a:t>
            </a:r>
            <a:r>
              <a:rPr lang="en-US" dirty="0" smtClean="0"/>
              <a:t> is well-suited for cultivation in temperate climates. Indicia</a:t>
            </a:r>
            <a:r>
              <a:rPr lang="en-US" baseline="0" dirty="0" smtClean="0"/>
              <a:t> plants are normally shorter and stockier than sativa. They have wide, deeply serrated leaves and a compact and dense flower cluster. Generally better for indoor growing because they don’t grow as tall.</a:t>
            </a:r>
            <a:endParaRPr lang="en-US" dirty="0"/>
          </a:p>
        </p:txBody>
      </p:sp>
      <p:sp>
        <p:nvSpPr>
          <p:cNvPr id="4" name="Slide Number Placeholder 3"/>
          <p:cNvSpPr>
            <a:spLocks noGrp="1"/>
          </p:cNvSpPr>
          <p:nvPr>
            <p:ph type="sldNum" sz="quarter" idx="10"/>
          </p:nvPr>
        </p:nvSpPr>
        <p:spPr/>
        <p:txBody>
          <a:bodyPr/>
          <a:lstStyle/>
          <a:p>
            <a:fld id="{505D9A5E-3DBB-4733-BBFE-1FC5425C54D7}" type="slidenum">
              <a:rPr lang="en-US" smtClean="0"/>
              <a:t>9</a:t>
            </a:fld>
            <a:endParaRPr lang="en-US"/>
          </a:p>
        </p:txBody>
      </p:sp>
    </p:spTree>
    <p:extLst>
      <p:ext uri="{BB962C8B-B14F-4D97-AF65-F5344CB8AC3E}">
        <p14:creationId xmlns:p14="http://schemas.microsoft.com/office/powerpoint/2010/main" val="354954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D43050-B5AF-4497-BAA4-C019500E89CB}"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5B752-DAA1-4D51-988E-62F3FDEE2FF7}" type="slidenum">
              <a:rPr lang="en-US" smtClean="0"/>
              <a:t>‹#›</a:t>
            </a:fld>
            <a:endParaRPr lang="en-US"/>
          </a:p>
        </p:txBody>
      </p:sp>
    </p:spTree>
    <p:extLst>
      <p:ext uri="{BB962C8B-B14F-4D97-AF65-F5344CB8AC3E}">
        <p14:creationId xmlns:p14="http://schemas.microsoft.com/office/powerpoint/2010/main" val="227171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D43050-B5AF-4497-BAA4-C019500E89CB}"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5B752-DAA1-4D51-988E-62F3FDEE2FF7}" type="slidenum">
              <a:rPr lang="en-US" smtClean="0"/>
              <a:t>‹#›</a:t>
            </a:fld>
            <a:endParaRPr lang="en-US"/>
          </a:p>
        </p:txBody>
      </p:sp>
    </p:spTree>
    <p:extLst>
      <p:ext uri="{BB962C8B-B14F-4D97-AF65-F5344CB8AC3E}">
        <p14:creationId xmlns:p14="http://schemas.microsoft.com/office/powerpoint/2010/main" val="277273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D43050-B5AF-4497-BAA4-C019500E89CB}"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5B752-DAA1-4D51-988E-62F3FDEE2FF7}" type="slidenum">
              <a:rPr lang="en-US" smtClean="0"/>
              <a:t>‹#›</a:t>
            </a:fld>
            <a:endParaRPr lang="en-US"/>
          </a:p>
        </p:txBody>
      </p:sp>
    </p:spTree>
    <p:extLst>
      <p:ext uri="{BB962C8B-B14F-4D97-AF65-F5344CB8AC3E}">
        <p14:creationId xmlns:p14="http://schemas.microsoft.com/office/powerpoint/2010/main" val="208362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D43050-B5AF-4497-BAA4-C019500E89CB}"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5B752-DAA1-4D51-988E-62F3FDEE2FF7}" type="slidenum">
              <a:rPr lang="en-US" smtClean="0"/>
              <a:t>‹#›</a:t>
            </a:fld>
            <a:endParaRPr lang="en-US"/>
          </a:p>
        </p:txBody>
      </p:sp>
    </p:spTree>
    <p:extLst>
      <p:ext uri="{BB962C8B-B14F-4D97-AF65-F5344CB8AC3E}">
        <p14:creationId xmlns:p14="http://schemas.microsoft.com/office/powerpoint/2010/main" val="112240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43050-B5AF-4497-BAA4-C019500E89CB}"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5B752-DAA1-4D51-988E-62F3FDEE2FF7}" type="slidenum">
              <a:rPr lang="en-US" smtClean="0"/>
              <a:t>‹#›</a:t>
            </a:fld>
            <a:endParaRPr lang="en-US"/>
          </a:p>
        </p:txBody>
      </p:sp>
    </p:spTree>
    <p:extLst>
      <p:ext uri="{BB962C8B-B14F-4D97-AF65-F5344CB8AC3E}">
        <p14:creationId xmlns:p14="http://schemas.microsoft.com/office/powerpoint/2010/main" val="331543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D43050-B5AF-4497-BAA4-C019500E89CB}"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5B752-DAA1-4D51-988E-62F3FDEE2FF7}" type="slidenum">
              <a:rPr lang="en-US" smtClean="0"/>
              <a:t>‹#›</a:t>
            </a:fld>
            <a:endParaRPr lang="en-US"/>
          </a:p>
        </p:txBody>
      </p:sp>
    </p:spTree>
    <p:extLst>
      <p:ext uri="{BB962C8B-B14F-4D97-AF65-F5344CB8AC3E}">
        <p14:creationId xmlns:p14="http://schemas.microsoft.com/office/powerpoint/2010/main" val="6365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D43050-B5AF-4497-BAA4-C019500E89CB}" type="datetimeFigureOut">
              <a:rPr lang="en-US" smtClean="0"/>
              <a:t>10/1/2013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5B752-DAA1-4D51-988E-62F3FDEE2FF7}" type="slidenum">
              <a:rPr lang="en-US" smtClean="0"/>
              <a:t>‹#›</a:t>
            </a:fld>
            <a:endParaRPr lang="en-US"/>
          </a:p>
        </p:txBody>
      </p:sp>
    </p:spTree>
    <p:extLst>
      <p:ext uri="{BB962C8B-B14F-4D97-AF65-F5344CB8AC3E}">
        <p14:creationId xmlns:p14="http://schemas.microsoft.com/office/powerpoint/2010/main" val="196397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D43050-B5AF-4497-BAA4-C019500E89CB}" type="datetimeFigureOut">
              <a:rPr lang="en-US" smtClean="0"/>
              <a:t>10/1/2013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5B752-DAA1-4D51-988E-62F3FDEE2FF7}" type="slidenum">
              <a:rPr lang="en-US" smtClean="0"/>
              <a:t>‹#›</a:t>
            </a:fld>
            <a:endParaRPr lang="en-US"/>
          </a:p>
        </p:txBody>
      </p:sp>
    </p:spTree>
    <p:extLst>
      <p:ext uri="{BB962C8B-B14F-4D97-AF65-F5344CB8AC3E}">
        <p14:creationId xmlns:p14="http://schemas.microsoft.com/office/powerpoint/2010/main" val="2216332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43050-B5AF-4497-BAA4-C019500E89CB}" type="datetimeFigureOut">
              <a:rPr lang="en-US" smtClean="0"/>
              <a:t>10/1/2013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65B752-DAA1-4D51-988E-62F3FDEE2FF7}" type="slidenum">
              <a:rPr lang="en-US" smtClean="0"/>
              <a:t>‹#›</a:t>
            </a:fld>
            <a:endParaRPr lang="en-US"/>
          </a:p>
        </p:txBody>
      </p:sp>
    </p:spTree>
    <p:extLst>
      <p:ext uri="{BB962C8B-B14F-4D97-AF65-F5344CB8AC3E}">
        <p14:creationId xmlns:p14="http://schemas.microsoft.com/office/powerpoint/2010/main" val="293397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43050-B5AF-4497-BAA4-C019500E89CB}"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5B752-DAA1-4D51-988E-62F3FDEE2FF7}" type="slidenum">
              <a:rPr lang="en-US" smtClean="0"/>
              <a:t>‹#›</a:t>
            </a:fld>
            <a:endParaRPr lang="en-US"/>
          </a:p>
        </p:txBody>
      </p:sp>
    </p:spTree>
    <p:extLst>
      <p:ext uri="{BB962C8B-B14F-4D97-AF65-F5344CB8AC3E}">
        <p14:creationId xmlns:p14="http://schemas.microsoft.com/office/powerpoint/2010/main" val="42300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43050-B5AF-4497-BAA4-C019500E89CB}"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5B752-DAA1-4D51-988E-62F3FDEE2FF7}" type="slidenum">
              <a:rPr lang="en-US" smtClean="0"/>
              <a:t>‹#›</a:t>
            </a:fld>
            <a:endParaRPr lang="en-US"/>
          </a:p>
        </p:txBody>
      </p:sp>
    </p:spTree>
    <p:extLst>
      <p:ext uri="{BB962C8B-B14F-4D97-AF65-F5344CB8AC3E}">
        <p14:creationId xmlns:p14="http://schemas.microsoft.com/office/powerpoint/2010/main" val="3124398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43050-B5AF-4497-BAA4-C019500E89CB}" type="datetimeFigureOut">
              <a:rPr lang="en-US" smtClean="0"/>
              <a:t>10/1/2013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5B752-DAA1-4D51-988E-62F3FDEE2FF7}" type="slidenum">
              <a:rPr lang="en-US" smtClean="0"/>
              <a:t>‹#›</a:t>
            </a:fld>
            <a:endParaRPr lang="en-US"/>
          </a:p>
        </p:txBody>
      </p:sp>
    </p:spTree>
    <p:extLst>
      <p:ext uri="{BB962C8B-B14F-4D97-AF65-F5344CB8AC3E}">
        <p14:creationId xmlns:p14="http://schemas.microsoft.com/office/powerpoint/2010/main" val="3142526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Food" TargetMode="External"/><Relationship Id="rId3" Type="http://schemas.openxmlformats.org/officeDocument/2006/relationships/hyperlink" Target="http://en.wikipedia.org/wiki/Medicine" TargetMode="External"/><Relationship Id="rId7" Type="http://schemas.openxmlformats.org/officeDocument/2006/relationships/hyperlink" Target="http://en.wikipedia.org/wiki/Bod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en.wikipedia.org/wiki/Human" TargetMode="External"/><Relationship Id="rId5" Type="http://schemas.openxmlformats.org/officeDocument/2006/relationships/hyperlink" Target="http://en.wikipedia.org/wiki/Performance-enhancing_drug" TargetMode="External"/><Relationship Id="rId10" Type="http://schemas.openxmlformats.org/officeDocument/2006/relationships/hyperlink" Target="http://en.wikipedia.org/wiki/Psychoactive_drug" TargetMode="External"/><Relationship Id="rId4" Type="http://schemas.openxmlformats.org/officeDocument/2006/relationships/hyperlink" Target="http://en.wikipedia.org/wiki/Intoxicant" TargetMode="External"/><Relationship Id="rId9" Type="http://schemas.openxmlformats.org/officeDocument/2006/relationships/hyperlink" Target="http://en.wikipedia.org/wiki/Coffe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arinciattorney.com/the-supreme-courts-stance-on-legalizing-marijuana-gonzales-v-raich/"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Ethano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en.wikipedia.org/wiki/Tobacco" TargetMode="External"/><Relationship Id="rId4" Type="http://schemas.openxmlformats.org/officeDocument/2006/relationships/hyperlink" Target="http://en.wikipedia.org/wiki/Caffein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ctrTitle"/>
          </p:nvPr>
        </p:nvSpPr>
        <p:spPr/>
        <p:txBody>
          <a:bodyPr>
            <a:normAutofit fontScale="90000"/>
          </a:bodyPr>
          <a:lstStyle/>
          <a:p>
            <a:pPr>
              <a:defRPr/>
            </a:pPr>
            <a:r>
              <a:rPr lang="en-US" dirty="0" smtClean="0">
                <a:latin typeface="Arial" panose="020B0604020202020204" pitchFamily="34" charset="0"/>
                <a:cs typeface="Arial" panose="020B0604020202020204" pitchFamily="34" charset="0"/>
              </a:rPr>
              <a:t>Legalizing Marijuana</a:t>
            </a:r>
            <a:br>
              <a:rPr lang="en-US" dirty="0" smtClean="0">
                <a:latin typeface="Arial" panose="020B0604020202020204" pitchFamily="34" charset="0"/>
                <a:cs typeface="Arial" panose="020B0604020202020204" pitchFamily="34" charset="0"/>
              </a:rPr>
            </a:br>
            <a:r>
              <a:rPr lang="en-US" dirty="0" smtClean="0"/>
              <a:t>Pros and Cons</a:t>
            </a:r>
            <a:br>
              <a:rPr lang="en-US" dirty="0" smtClean="0"/>
            </a:br>
            <a:r>
              <a:rPr lang="en-US" dirty="0"/>
              <a:t>OLLI October 2013</a:t>
            </a:r>
            <a:br>
              <a:rPr lang="en-US" dirty="0"/>
            </a:br>
            <a:r>
              <a:rPr lang="en-US" dirty="0" smtClean="0"/>
              <a:t/>
            </a:r>
            <a:br>
              <a:rPr lang="en-US" dirty="0" smtClean="0"/>
            </a:br>
            <a:endParaRPr lang="en-US" dirty="0" smtClean="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44281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ofax\Videos\Pictures\marijuana_pla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1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478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57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8C1BED66-C514-4B43-AEE0-848A60F8D2C4}" type="slidenum">
              <a:rPr lang="en-US" smtClean="0"/>
              <a:pPr>
                <a:defRPr/>
              </a:pPr>
              <a:t>11</a:t>
            </a:fld>
            <a:endParaRPr lang="en-US"/>
          </a:p>
        </p:txBody>
      </p:sp>
    </p:spTree>
    <p:extLst>
      <p:ext uri="{BB962C8B-B14F-4D97-AF65-F5344CB8AC3E}">
        <p14:creationId xmlns:p14="http://schemas.microsoft.com/office/powerpoint/2010/main" val="698945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ofax\Videos\Pictures\Illegal_cannabis_field_before_bur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0"/>
            <a:ext cx="914400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81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4C05C068-5906-4FBF-A315-3073B9CDDE92}" type="slidenum">
              <a:rPr lang="en-US" smtClean="0"/>
              <a:pPr>
                <a:defRPr/>
              </a:pPr>
              <a:t>13</a:t>
            </a:fld>
            <a:endParaRPr lang="en-US"/>
          </a:p>
        </p:txBody>
      </p:sp>
    </p:spTree>
    <p:extLst>
      <p:ext uri="{BB962C8B-B14F-4D97-AF65-F5344CB8AC3E}">
        <p14:creationId xmlns:p14="http://schemas.microsoft.com/office/powerpoint/2010/main" val="3251240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BD711197-1E0A-4EA6-B6E3-66074DA4CEDF}" type="slidenum">
              <a:rPr lang="en-US" smtClean="0"/>
              <a:pPr>
                <a:defRPr/>
              </a:pPr>
              <a:t>14</a:t>
            </a:fld>
            <a:endParaRPr lang="en-US"/>
          </a:p>
        </p:txBody>
      </p:sp>
    </p:spTree>
    <p:extLst>
      <p:ext uri="{BB962C8B-B14F-4D97-AF65-F5344CB8AC3E}">
        <p14:creationId xmlns:p14="http://schemas.microsoft.com/office/powerpoint/2010/main" val="3228945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r>
              <a:rPr lang="en-US" dirty="0" smtClean="0"/>
              <a:t>CALIFORNIA    251   193</a:t>
            </a:r>
            <a:endParaRPr lang="en-US" dirty="0"/>
          </a:p>
          <a:p>
            <a:r>
              <a:rPr lang="en-US" dirty="0" smtClean="0"/>
              <a:t>Texas	      346    232</a:t>
            </a:r>
          </a:p>
          <a:p>
            <a:r>
              <a:rPr lang="en-US" dirty="0" smtClean="0"/>
              <a:t>Colorado	      239    199</a:t>
            </a:r>
          </a:p>
          <a:p>
            <a:r>
              <a:rPr lang="en-US" dirty="0" smtClean="0"/>
              <a:t>Washington    239     194</a:t>
            </a:r>
          </a:p>
          <a:p>
            <a:r>
              <a:rPr lang="en-US" dirty="0" smtClean="0"/>
              <a:t>New York 	     356      271</a:t>
            </a:r>
          </a:p>
          <a:p>
            <a:r>
              <a:rPr lang="en-US" dirty="0" smtClean="0"/>
              <a:t>Illinois	     364    287</a:t>
            </a:r>
          </a:p>
          <a:p>
            <a:r>
              <a:rPr lang="en-US" dirty="0" smtClean="0"/>
              <a:t>Virginia	      379    285</a:t>
            </a:r>
          </a:p>
          <a:p>
            <a:r>
              <a:rPr lang="en-US" dirty="0" smtClean="0"/>
              <a:t>Florida	      309    220</a:t>
            </a:r>
          </a:p>
          <a:p>
            <a:r>
              <a:rPr lang="en-US" dirty="0" smtClean="0"/>
              <a:t>Canada            226     184	  </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Alexandria M 220 oz. 27</a:t>
            </a:r>
            <a:r>
              <a:rPr lang="en-US" baseline="30000" dirty="0" smtClean="0"/>
              <a:t>th</a:t>
            </a:r>
            <a:r>
              <a:rPr lang="en-US" dirty="0" smtClean="0"/>
              <a:t>  </a:t>
            </a:r>
          </a:p>
          <a:p>
            <a:r>
              <a:rPr lang="en-US" dirty="0" smtClean="0"/>
              <a:t>Fairfax H 60 eighth 28</a:t>
            </a:r>
            <a:r>
              <a:rPr lang="en-US" baseline="30000" dirty="0" smtClean="0"/>
              <a:t>th</a:t>
            </a:r>
            <a:endParaRPr lang="en-US" dirty="0" smtClean="0"/>
          </a:p>
          <a:p>
            <a:r>
              <a:rPr lang="en-US" dirty="0" smtClean="0"/>
              <a:t>Fairfax H 300 oz. M 28</a:t>
            </a:r>
            <a:r>
              <a:rPr lang="en-US" baseline="30000" dirty="0" smtClean="0"/>
              <a:t>th</a:t>
            </a:r>
            <a:endParaRPr lang="en-US" dirty="0" smtClean="0"/>
          </a:p>
          <a:p>
            <a:r>
              <a:rPr lang="en-US" dirty="0" smtClean="0"/>
              <a:t>Fredericksburg H  80 quarter </a:t>
            </a:r>
          </a:p>
          <a:p>
            <a:r>
              <a:rPr lang="en-US" dirty="0" smtClean="0"/>
              <a:t>Charlottesville M 200 half </a:t>
            </a:r>
          </a:p>
          <a:p>
            <a:r>
              <a:rPr lang="en-US" dirty="0" smtClean="0"/>
              <a:t>Manassas M 100  quarter </a:t>
            </a:r>
          </a:p>
          <a:p>
            <a:r>
              <a:rPr lang="en-US" dirty="0" smtClean="0"/>
              <a:t>Blacksburg H 50 eighth 28</a:t>
            </a:r>
          </a:p>
          <a:p>
            <a:r>
              <a:rPr lang="en-US" dirty="0" smtClean="0"/>
              <a:t>Reston H 50 eighth 27</a:t>
            </a:r>
            <a:r>
              <a:rPr lang="en-US" baseline="30000" dirty="0" smtClean="0"/>
              <a:t>th</a:t>
            </a:r>
            <a:endParaRPr lang="en-US" dirty="0" smtClean="0"/>
          </a:p>
          <a:p>
            <a:pPr marL="0" indent="0">
              <a:buNone/>
            </a:pPr>
            <a:r>
              <a:rPr lang="en-US" dirty="0" smtClean="0"/>
              <a:t> </a:t>
            </a:r>
          </a:p>
          <a:p>
            <a:endParaRPr lang="en-US" dirty="0"/>
          </a:p>
        </p:txBody>
      </p:sp>
      <p:sp>
        <p:nvSpPr>
          <p:cNvPr id="5" name="Title 4"/>
          <p:cNvSpPr>
            <a:spLocks noGrp="1"/>
          </p:cNvSpPr>
          <p:nvPr>
            <p:ph type="title"/>
          </p:nvPr>
        </p:nvSpPr>
        <p:spPr/>
        <p:txBody>
          <a:bodyPr>
            <a:normAutofit fontScale="90000"/>
          </a:bodyPr>
          <a:lstStyle/>
          <a:p>
            <a:r>
              <a:rPr lang="en-US" sz="4000" dirty="0" smtClean="0"/>
              <a:t>Weed Prices $ Per Ounce Street</a:t>
            </a:r>
            <a:r>
              <a:rPr lang="en-US" sz="3600" dirty="0" smtClean="0"/>
              <a:t/>
            </a:r>
            <a:br>
              <a:rPr lang="en-US" sz="3600" dirty="0" smtClean="0"/>
            </a:br>
            <a:r>
              <a:rPr lang="en-US" sz="3600" dirty="0" smtClean="0"/>
              <a:t>High and Medium Quality 9/2013</a:t>
            </a:r>
            <a:endParaRPr lang="en-US" sz="4000" dirty="0"/>
          </a:p>
        </p:txBody>
      </p:sp>
    </p:spTree>
    <p:extLst>
      <p:ext uri="{BB962C8B-B14F-4D97-AF65-F5344CB8AC3E}">
        <p14:creationId xmlns:p14="http://schemas.microsoft.com/office/powerpoint/2010/main" val="2381926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Wholesale Marijuana Prices</a:t>
            </a:r>
            <a:endParaRPr lang="en-US" dirty="0"/>
          </a:p>
        </p:txBody>
      </p:sp>
      <p:sp>
        <p:nvSpPr>
          <p:cNvPr id="6" name="Content Placeholder 5"/>
          <p:cNvSpPr>
            <a:spLocks noGrp="1"/>
          </p:cNvSpPr>
          <p:nvPr>
            <p:ph idx="1"/>
          </p:nvPr>
        </p:nvSpPr>
        <p:spPr/>
        <p:txBody>
          <a:bodyPr>
            <a:normAutofit fontScale="92500"/>
          </a:bodyPr>
          <a:lstStyle/>
          <a:p>
            <a:pPr>
              <a:lnSpc>
                <a:spcPct val="90000"/>
              </a:lnSpc>
              <a:defRPr/>
            </a:pPr>
            <a:r>
              <a:rPr lang="en-US" dirty="0" smtClean="0">
                <a:latin typeface="Arial" panose="020B0604020202020204" pitchFamily="34" charset="0"/>
                <a:cs typeface="Arial" panose="020B0604020202020204" pitchFamily="34" charset="0"/>
              </a:rPr>
              <a:t>Implications: Current retail street prices imply weed per pound is worth $3,824 to $</a:t>
            </a:r>
            <a:r>
              <a:rPr lang="en-US" dirty="0">
                <a:latin typeface="Arial" panose="020B0604020202020204" pitchFamily="34" charset="0"/>
                <a:cs typeface="Arial" panose="020B0604020202020204" pitchFamily="34" charset="0"/>
              </a:rPr>
              <a:t>6,064.  More </a:t>
            </a:r>
            <a:r>
              <a:rPr lang="en-US" dirty="0" smtClean="0">
                <a:latin typeface="Arial" panose="020B0604020202020204" pitchFamily="34" charset="0"/>
                <a:cs typeface="Arial" panose="020B0604020202020204" pitchFamily="34" charset="0"/>
              </a:rPr>
              <a:t>realistically </a:t>
            </a:r>
            <a:r>
              <a:rPr lang="en-US" dirty="0">
                <a:latin typeface="Arial" panose="020B0604020202020204" pitchFamily="34" charset="0"/>
                <a:cs typeface="Arial" panose="020B0604020202020204" pitchFamily="34" charset="0"/>
              </a:rPr>
              <a:t>$3,000 to $5,000.  Medium quality  roughly $2,000 to $3,500. </a:t>
            </a:r>
            <a:endParaRPr lang="en-US" dirty="0" smtClean="0">
              <a:latin typeface="Arial" panose="020B0604020202020204" pitchFamily="34" charset="0"/>
              <a:cs typeface="Arial" panose="020B0604020202020204" pitchFamily="34" charset="0"/>
            </a:endParaRPr>
          </a:p>
          <a:p>
            <a:pPr>
              <a:lnSpc>
                <a:spcPct val="90000"/>
              </a:lnSpc>
              <a:defRPr/>
            </a:pPr>
            <a:endParaRPr lang="en-US" dirty="0">
              <a:latin typeface="Arial" panose="020B0604020202020204" pitchFamily="34" charset="0"/>
              <a:cs typeface="Arial" panose="020B0604020202020204" pitchFamily="34" charset="0"/>
            </a:endParaRPr>
          </a:p>
          <a:p>
            <a:pPr>
              <a:lnSpc>
                <a:spcPct val="90000"/>
              </a:lnSpc>
              <a:defRPr/>
            </a:pPr>
            <a:r>
              <a:rPr lang="en-US" dirty="0" smtClean="0">
                <a:latin typeface="Arial" panose="020B0604020202020204" pitchFamily="34" charset="0"/>
                <a:cs typeface="Arial" panose="020B0604020202020204" pitchFamily="34" charset="0"/>
              </a:rPr>
              <a:t>Wholesale prices vary widely depending on quality and location. Columbia S.A. $180 per pound, US market can vary widely depending on quality by a factor of 10.  Retail prices seem to be the best indicator. </a:t>
            </a:r>
            <a:endParaRPr lang="en-US" dirty="0"/>
          </a:p>
        </p:txBody>
      </p:sp>
    </p:spTree>
    <p:extLst>
      <p:ext uri="{BB962C8B-B14F-4D97-AF65-F5344CB8AC3E}">
        <p14:creationId xmlns:p14="http://schemas.microsoft.com/office/powerpoint/2010/main" val="1836560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pPr eaLnBrk="1" hangingPunct="1">
              <a:defRPr/>
            </a:pPr>
            <a:r>
              <a:rPr lang="en-US" dirty="0" smtClean="0"/>
              <a:t>Cost of a Joint of Marijuana</a:t>
            </a:r>
          </a:p>
        </p:txBody>
      </p:sp>
      <p:sp>
        <p:nvSpPr>
          <p:cNvPr id="412675" name="Rectangle 3"/>
          <p:cNvSpPr>
            <a:spLocks noGrp="1" noChangeArrowheads="1"/>
          </p:cNvSpPr>
          <p:nvPr>
            <p:ph type="body" idx="1"/>
          </p:nvPr>
        </p:nvSpPr>
        <p:spPr/>
        <p:txBody>
          <a:bodyPr>
            <a:noAutofit/>
          </a:bodyPr>
          <a:lstStyle/>
          <a:p>
            <a:pPr eaLnBrk="1" hangingPunct="1">
              <a:lnSpc>
                <a:spcPct val="90000"/>
              </a:lnSpc>
              <a:defRPr/>
            </a:pPr>
            <a:r>
              <a:rPr lang="en-US" sz="2000" dirty="0" smtClean="0">
                <a:latin typeface="Arial" panose="020B0604020202020204" pitchFamily="34" charset="0"/>
                <a:cs typeface="Arial" panose="020B0604020202020204" pitchFamily="34" charset="0"/>
              </a:rPr>
              <a:t>An ounce equals 28.349 grams.  This will provide enough marijuana for 28 to 57 joints of 1 gram to 500 mg. </a:t>
            </a:r>
          </a:p>
          <a:p>
            <a:pPr marL="0" indent="0" eaLnBrk="1" hangingPunct="1">
              <a:lnSpc>
                <a:spcPct val="90000"/>
              </a:lnSpc>
              <a:buNone/>
              <a:defRPr/>
            </a:pPr>
            <a:r>
              <a:rPr lang="en-US" sz="2000" dirty="0" smtClean="0">
                <a:latin typeface="Arial" panose="020B0604020202020204" pitchFamily="34" charset="0"/>
                <a:cs typeface="Arial" panose="020B0604020202020204" pitchFamily="34" charset="0"/>
              </a:rPr>
              <a:t> </a:t>
            </a:r>
          </a:p>
          <a:p>
            <a:pPr eaLnBrk="1" hangingPunct="1">
              <a:lnSpc>
                <a:spcPct val="90000"/>
              </a:lnSpc>
              <a:defRPr/>
            </a:pPr>
            <a:r>
              <a:rPr lang="en-US" sz="2000" dirty="0" smtClean="0">
                <a:latin typeface="Arial" panose="020B0604020202020204" pitchFamily="34" charset="0"/>
                <a:cs typeface="Arial" panose="020B0604020202020204" pitchFamily="34" charset="0"/>
              </a:rPr>
              <a:t>With high quality weed ranging from $239 (CO &amp; WA) to $379 (VA) an ounce, a high quality joint should cost at least $4.19 to $13.54. .</a:t>
            </a:r>
          </a:p>
          <a:p>
            <a:pPr marL="0" indent="0" eaLnBrk="1" hangingPunct="1">
              <a:lnSpc>
                <a:spcPct val="90000"/>
              </a:lnSpc>
              <a:buNone/>
              <a:defRPr/>
            </a:pPr>
            <a:endParaRPr lang="en-US" sz="2000" dirty="0" smtClean="0">
              <a:latin typeface="Arial" panose="020B0604020202020204" pitchFamily="34" charset="0"/>
              <a:cs typeface="Arial" panose="020B0604020202020204" pitchFamily="34" charset="0"/>
            </a:endParaRPr>
          </a:p>
          <a:p>
            <a:pPr>
              <a:lnSpc>
                <a:spcPct val="90000"/>
              </a:lnSpc>
              <a:defRPr/>
            </a:pPr>
            <a:r>
              <a:rPr lang="en-US" sz="2000" dirty="0" smtClean="0">
                <a:latin typeface="Arial" panose="020B0604020202020204" pitchFamily="34" charset="0"/>
                <a:cs typeface="Arial" panose="020B0604020202020204" pitchFamily="34" charset="0"/>
              </a:rPr>
              <a:t>Adding on 21 cents for filters and paper the per joint cost will range from $4.40  to 13.75 assuming you roll your own. Tobacco may be used in the rolling process. </a:t>
            </a:r>
            <a:r>
              <a:rPr lang="en-US" sz="2000" dirty="0">
                <a:latin typeface="Arial" panose="020B0604020202020204" pitchFamily="34" charset="0"/>
                <a:cs typeface="Arial" panose="020B0604020202020204" pitchFamily="34" charset="0"/>
              </a:rPr>
              <a:t>Joints fully ready to </a:t>
            </a:r>
            <a:r>
              <a:rPr lang="en-US" sz="2000" dirty="0" smtClean="0">
                <a:latin typeface="Arial" panose="020B0604020202020204" pitchFamily="34" charset="0"/>
                <a:cs typeface="Arial" panose="020B0604020202020204" pitchFamily="34" charset="0"/>
              </a:rPr>
              <a:t>smoke are often $20.00.   </a:t>
            </a:r>
            <a:endParaRPr lang="en-US" sz="2000" dirty="0">
              <a:latin typeface="Arial" panose="020B0604020202020204" pitchFamily="34" charset="0"/>
              <a:cs typeface="Arial" panose="020B0604020202020204" pitchFamily="34" charset="0"/>
            </a:endParaRPr>
          </a:p>
          <a:p>
            <a:pPr eaLnBrk="1" hangingPunct="1">
              <a:lnSpc>
                <a:spcPct val="90000"/>
              </a:lnSpc>
              <a:defRPr/>
            </a:pPr>
            <a:endParaRPr lang="en-US" sz="2000" dirty="0" smtClean="0">
              <a:latin typeface="Arial" panose="020B0604020202020204" pitchFamily="34" charset="0"/>
              <a:cs typeface="Arial" panose="020B0604020202020204" pitchFamily="34" charset="0"/>
            </a:endParaRPr>
          </a:p>
          <a:p>
            <a:pPr eaLnBrk="1" hangingPunct="1">
              <a:lnSpc>
                <a:spcPct val="90000"/>
              </a:lnSpc>
              <a:defRPr/>
            </a:pPr>
            <a:r>
              <a:rPr lang="en-US" sz="2000" dirty="0" smtClean="0">
                <a:latin typeface="Arial" panose="020B0604020202020204" pitchFamily="34" charset="0"/>
                <a:cs typeface="Arial" panose="020B0604020202020204" pitchFamily="34" charset="0"/>
              </a:rPr>
              <a:t>Currently one firm is advertising Colorado medical marijuana indica  joints (Grand Daddy Purple) in a pack of five for $59.95 or $12.00 each per joint.</a:t>
            </a:r>
          </a:p>
          <a:p>
            <a:pPr eaLnBrk="1" hangingPunct="1">
              <a:lnSpc>
                <a:spcPct val="90000"/>
              </a:lnSpc>
              <a:defRPr/>
            </a:pP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32096234-5A7D-4A9F-B8A4-8BBE8AEE562C}" type="slidenum">
              <a:rPr lang="en-US" smtClean="0"/>
              <a:pPr>
                <a:defRPr/>
              </a:pPr>
              <a:t>17</a:t>
            </a:fld>
            <a:endParaRPr lang="en-US"/>
          </a:p>
        </p:txBody>
      </p:sp>
    </p:spTree>
    <p:extLst>
      <p:ext uri="{BB962C8B-B14F-4D97-AF65-F5344CB8AC3E}">
        <p14:creationId xmlns:p14="http://schemas.microsoft.com/office/powerpoint/2010/main" val="796676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Get High for Free</a:t>
            </a:r>
            <a:br>
              <a:rPr lang="en-US" dirty="0" smtClean="0"/>
            </a:br>
            <a:r>
              <a:rPr lang="en-US" sz="2400" dirty="0" smtClean="0"/>
              <a:t>If pot were truly legal, joints would cost only a few cents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a:defRPr/>
            </a:pPr>
            <a:r>
              <a:rPr lang="en-US" sz="2400" dirty="0" smtClean="0"/>
              <a:t>Legal Pot would be amazingly cheap.  Growth, distribution and marketing would be entirely different.</a:t>
            </a:r>
          </a:p>
          <a:p>
            <a:pPr marL="0" indent="0">
              <a:buNone/>
              <a:defRPr/>
            </a:pPr>
            <a:endParaRPr lang="en-US" sz="2400" dirty="0" smtClean="0"/>
          </a:p>
          <a:p>
            <a:pPr>
              <a:defRPr/>
            </a:pPr>
            <a:r>
              <a:rPr lang="en-US" sz="2400" dirty="0" smtClean="0"/>
              <a:t>You have a nonperishable crop like wheat or lentils.  America’s farmlands are some of the most productive in the world, thanks to large scale production technology.</a:t>
            </a:r>
          </a:p>
          <a:p>
            <a:pPr marL="0" indent="0">
              <a:buNone/>
              <a:defRPr/>
            </a:pPr>
            <a:r>
              <a:rPr lang="en-US" sz="2400" dirty="0" smtClean="0"/>
              <a:t> </a:t>
            </a:r>
          </a:p>
          <a:p>
            <a:pPr>
              <a:defRPr/>
            </a:pPr>
            <a:r>
              <a:rPr lang="en-US" sz="2400" dirty="0" smtClean="0"/>
              <a:t>For hemp, a non-drug form of sativa, production costs in Canada are now $500 per acre.  So mid-grade commercial weed (cannabis that is 80 percent of the US market) could be as low as 20 cents per pound of </a:t>
            </a:r>
            <a:r>
              <a:rPr lang="en-US" sz="2400" dirty="0" err="1" smtClean="0"/>
              <a:t>smokeable</a:t>
            </a:r>
            <a:r>
              <a:rPr lang="en-US" sz="2400" dirty="0" smtClean="0"/>
              <a:t> material or joints could cost 25 cents.  Joints could be given away for advertising like small packs of pretzels or peanuts. </a:t>
            </a:r>
          </a:p>
          <a:p>
            <a:pPr marL="0" indent="0">
              <a:buFont typeface="Wingdings" pitchFamily="2" charset="2"/>
              <a:buNone/>
              <a:defRPr/>
            </a:pPr>
            <a:r>
              <a:rPr lang="en-US" sz="2400" dirty="0" smtClean="0"/>
              <a:t> </a:t>
            </a:r>
            <a:endParaRPr lang="en-US" sz="2800" dirty="0"/>
          </a:p>
        </p:txBody>
      </p:sp>
      <p:sp>
        <p:nvSpPr>
          <p:cNvPr id="4" name="Slide Number Placeholder 3"/>
          <p:cNvSpPr>
            <a:spLocks noGrp="1"/>
          </p:cNvSpPr>
          <p:nvPr>
            <p:ph type="sldNum" sz="quarter" idx="12"/>
          </p:nvPr>
        </p:nvSpPr>
        <p:spPr/>
        <p:txBody>
          <a:bodyPr/>
          <a:lstStyle/>
          <a:p>
            <a:pPr>
              <a:defRPr/>
            </a:pPr>
            <a:fld id="{C3B293AB-873F-4DBD-B26E-9B63B550F1F6}" type="slidenum">
              <a:rPr lang="en-US" smtClean="0"/>
              <a:pPr>
                <a:defRPr/>
              </a:pPr>
              <a:t>18</a:t>
            </a:fld>
            <a:endParaRPr lang="en-US"/>
          </a:p>
        </p:txBody>
      </p:sp>
    </p:spTree>
    <p:extLst>
      <p:ext uri="{BB962C8B-B14F-4D97-AF65-F5344CB8AC3E}">
        <p14:creationId xmlns:p14="http://schemas.microsoft.com/office/powerpoint/2010/main" val="998079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Get High for Free 2</a:t>
            </a:r>
            <a:endParaRPr lang="en-US" dirty="0"/>
          </a:p>
        </p:txBody>
      </p:sp>
      <p:sp>
        <p:nvSpPr>
          <p:cNvPr id="3" name="Content Placeholder 2"/>
          <p:cNvSpPr>
            <a:spLocks noGrp="1"/>
          </p:cNvSpPr>
          <p:nvPr>
            <p:ph idx="1"/>
          </p:nvPr>
        </p:nvSpPr>
        <p:spPr/>
        <p:txBody>
          <a:bodyPr>
            <a:normAutofit lnSpcReduction="10000"/>
          </a:bodyPr>
          <a:lstStyle/>
          <a:p>
            <a:pPr>
              <a:defRPr/>
            </a:pPr>
            <a:r>
              <a:rPr lang="en-US" sz="2800" dirty="0" smtClean="0"/>
              <a:t>In practice recreational marijuana plants would likely be grown from transplanted clones like cherry tomatoes or asparagus. So costs would be $5,000 to $20,000 per acre.  Costs of legal marijuana would be more like tea or tobacco or a few cents per joint.</a:t>
            </a:r>
          </a:p>
          <a:p>
            <a:pPr>
              <a:defRPr/>
            </a:pPr>
            <a:endParaRPr lang="en-US" sz="2800" dirty="0" smtClean="0"/>
          </a:p>
          <a:p>
            <a:pPr>
              <a:defRPr/>
            </a:pPr>
            <a:r>
              <a:rPr lang="en-US" sz="2800" dirty="0" smtClean="0"/>
              <a:t>Radically lowering the price to say $1.00 per joint plus imposing a 20% tax would make pot the cheapest intoxicant on the market, absolutely blowing beer and liquor out of the water. </a:t>
            </a:r>
            <a:endParaRPr lang="en-US" sz="2800" dirty="0"/>
          </a:p>
        </p:txBody>
      </p:sp>
      <p:sp>
        <p:nvSpPr>
          <p:cNvPr id="4" name="Slide Number Placeholder 3"/>
          <p:cNvSpPr>
            <a:spLocks noGrp="1"/>
          </p:cNvSpPr>
          <p:nvPr>
            <p:ph type="sldNum" sz="quarter" idx="12"/>
          </p:nvPr>
        </p:nvSpPr>
        <p:spPr/>
        <p:txBody>
          <a:bodyPr/>
          <a:lstStyle/>
          <a:p>
            <a:pPr>
              <a:defRPr/>
            </a:pPr>
            <a:fld id="{9A15684B-2463-46AA-BB91-B3BC71FA162B}" type="slidenum">
              <a:rPr lang="en-US" smtClean="0"/>
              <a:pPr>
                <a:defRPr/>
              </a:pPr>
              <a:t>19</a:t>
            </a:fld>
            <a:endParaRPr lang="en-US"/>
          </a:p>
        </p:txBody>
      </p:sp>
    </p:spTree>
    <p:extLst>
      <p:ext uri="{BB962C8B-B14F-4D97-AF65-F5344CB8AC3E}">
        <p14:creationId xmlns:p14="http://schemas.microsoft.com/office/powerpoint/2010/main" val="2029473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a:t>
            </a:r>
            <a:endParaRPr lang="en-US" dirty="0"/>
          </a:p>
        </p:txBody>
      </p:sp>
      <p:sp>
        <p:nvSpPr>
          <p:cNvPr id="3" name="Content Placeholder 2"/>
          <p:cNvSpPr>
            <a:spLocks noGrp="1"/>
          </p:cNvSpPr>
          <p:nvPr>
            <p:ph idx="1"/>
          </p:nvPr>
        </p:nvSpPr>
        <p:spPr/>
        <p:txBody>
          <a:bodyPr>
            <a:normAutofit lnSpcReduction="10000"/>
          </a:bodyPr>
          <a:lstStyle/>
          <a:p>
            <a:r>
              <a:rPr lang="en-US" dirty="0" smtClean="0"/>
              <a:t>A </a:t>
            </a:r>
            <a:r>
              <a:rPr lang="en-US" b="1" dirty="0" smtClean="0"/>
              <a:t>drug</a:t>
            </a:r>
            <a:r>
              <a:rPr lang="en-US" dirty="0" smtClean="0"/>
              <a:t> may have </a:t>
            </a:r>
            <a:r>
              <a:rPr lang="en-US" dirty="0" smtClean="0">
                <a:hlinkClick r:id="rId3" tooltip="Medicine"/>
              </a:rPr>
              <a:t>medicinal</a:t>
            </a:r>
            <a:r>
              <a:rPr lang="en-US" dirty="0" smtClean="0"/>
              <a:t>, </a:t>
            </a:r>
            <a:r>
              <a:rPr lang="en-US" dirty="0" smtClean="0">
                <a:hlinkClick r:id="rId4" tooltip="Intoxicant"/>
              </a:rPr>
              <a:t>intoxicating</a:t>
            </a:r>
            <a:r>
              <a:rPr lang="en-US" dirty="0" smtClean="0"/>
              <a:t>, </a:t>
            </a:r>
            <a:r>
              <a:rPr lang="en-US" dirty="0" smtClean="0">
                <a:hlinkClick r:id="rId5" tooltip="Performance-enhancing drug"/>
              </a:rPr>
              <a:t>performance enhancing</a:t>
            </a:r>
            <a:r>
              <a:rPr lang="en-US" dirty="0" smtClean="0"/>
              <a:t>, or other effects when taken or put into a </a:t>
            </a:r>
            <a:r>
              <a:rPr lang="en-US" dirty="0" smtClean="0">
                <a:hlinkClick r:id="rId6" tooltip="Human"/>
              </a:rPr>
              <a:t>human</a:t>
            </a:r>
            <a:r>
              <a:rPr lang="en-US" dirty="0" smtClean="0"/>
              <a:t> </a:t>
            </a:r>
            <a:r>
              <a:rPr lang="en-US" dirty="0" smtClean="0">
                <a:hlinkClick r:id="rId7" tooltip="Body"/>
              </a:rPr>
              <a:t>body</a:t>
            </a:r>
            <a:r>
              <a:rPr lang="en-US" dirty="0" smtClean="0"/>
              <a:t> and is not considered a </a:t>
            </a:r>
            <a:r>
              <a:rPr lang="en-US" dirty="0" smtClean="0">
                <a:hlinkClick r:id="rId8" tooltip="Food"/>
              </a:rPr>
              <a:t>food</a:t>
            </a:r>
            <a:r>
              <a:rPr lang="en-US" dirty="0" smtClean="0"/>
              <a:t>..</a:t>
            </a:r>
          </a:p>
          <a:p>
            <a:pPr marL="0" indent="0">
              <a:buNone/>
            </a:pPr>
            <a:endParaRPr lang="en-US" dirty="0" smtClean="0"/>
          </a:p>
          <a:p>
            <a:r>
              <a:rPr lang="en-US" dirty="0" smtClean="0">
                <a:effectLst/>
                <a:hlinkClick r:id="rId9" tooltip="Coffee"/>
              </a:rPr>
              <a:t>Coffee</a:t>
            </a:r>
            <a:r>
              <a:rPr lang="en-US" dirty="0" smtClean="0">
                <a:effectLst/>
              </a:rPr>
              <a:t> is the most widely used </a:t>
            </a:r>
            <a:r>
              <a:rPr lang="en-US" dirty="0" smtClean="0">
                <a:effectLst/>
                <a:hlinkClick r:id="rId10" tooltip="Psychoactive drug"/>
              </a:rPr>
              <a:t>psychoactive drug</a:t>
            </a:r>
            <a:r>
              <a:rPr lang="en-US" dirty="0" smtClean="0">
                <a:effectLst/>
              </a:rPr>
              <a:t> beverage in the world. In 1999, the average consumption of coffee was 3.5 cups per day per U.S. citizen.</a:t>
            </a:r>
            <a:endParaRPr lang="en-US" baseline="30000" dirty="0" smtClean="0">
              <a:effectLst/>
            </a:endParaRPr>
          </a:p>
          <a:p>
            <a:pPr marL="0" indent="0">
              <a:buNone/>
            </a:pPr>
            <a:endParaRPr lang="en-US" dirty="0" smtClean="0">
              <a:effectLst/>
            </a:endParaRPr>
          </a:p>
          <a:p>
            <a:pPr marL="0" indent="0">
              <a:buNone/>
            </a:pPr>
            <a:endParaRPr lang="en-US" dirty="0" smtClean="0">
              <a:effectLst/>
            </a:endParaRPr>
          </a:p>
          <a:p>
            <a:endParaRPr lang="en-US" dirty="0"/>
          </a:p>
        </p:txBody>
      </p:sp>
    </p:spTree>
    <p:extLst>
      <p:ext uri="{BB962C8B-B14F-4D97-AF65-F5344CB8AC3E}">
        <p14:creationId xmlns:p14="http://schemas.microsoft.com/office/powerpoint/2010/main" val="694232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http://www.deamuseum.org/ccp/img/cannabis/3c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48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ofax\Videos\Pictures\Drug Money YeGon_mill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975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Earnings and  Savings </a:t>
            </a:r>
            <a:br>
              <a:rPr lang="en-US" dirty="0" smtClean="0"/>
            </a:br>
            <a:r>
              <a:rPr lang="en-US" dirty="0" smtClean="0"/>
              <a:t>with Legalizing Marijuana</a:t>
            </a:r>
            <a:endParaRPr lang="en-US" dirty="0"/>
          </a:p>
        </p:txBody>
      </p:sp>
      <p:sp>
        <p:nvSpPr>
          <p:cNvPr id="3" name="Content Placeholder 2"/>
          <p:cNvSpPr>
            <a:spLocks noGrp="1"/>
          </p:cNvSpPr>
          <p:nvPr>
            <p:ph idx="1"/>
          </p:nvPr>
        </p:nvSpPr>
        <p:spPr>
          <a:xfrm>
            <a:off x="533400" y="1524000"/>
            <a:ext cx="8229600" cy="4525963"/>
          </a:xfrm>
        </p:spPr>
        <p:txBody>
          <a:bodyPr>
            <a:normAutofit fontScale="70000" lnSpcReduction="20000"/>
          </a:bodyPr>
          <a:lstStyle/>
          <a:p>
            <a:r>
              <a:rPr lang="en-US" dirty="0" smtClean="0"/>
              <a:t>Nationally $26 billion federal and state taxes.  Also several billion savings from prohibition and substantially lowering incarceration of users and dealers. </a:t>
            </a:r>
          </a:p>
          <a:p>
            <a:r>
              <a:rPr lang="en-US" dirty="0" smtClean="0"/>
              <a:t>Lowering incarceration  results in income taxes and reductions in transfer payments to marijuana users and their families. Reductions in costs of support for disruption of families and support of an average of 1.1 children per marijuana offender.  Increased stability for communities.</a:t>
            </a:r>
          </a:p>
          <a:p>
            <a:r>
              <a:rPr lang="en-US" dirty="0" smtClean="0"/>
              <a:t>Colorado taxes $90 to $210 million excise and sales taxes. </a:t>
            </a:r>
          </a:p>
          <a:p>
            <a:r>
              <a:rPr lang="en-US" dirty="0" smtClean="0"/>
              <a:t> Washington $564 million taxes.</a:t>
            </a:r>
          </a:p>
          <a:p>
            <a:r>
              <a:rPr lang="en-US" dirty="0" smtClean="0"/>
              <a:t>Canada $6.2 billion plus savings for foregoing the costs of enforcement.</a:t>
            </a:r>
          </a:p>
          <a:p>
            <a:r>
              <a:rPr lang="en-US" dirty="0" smtClean="0"/>
              <a:t>New York City estimate  $400 million plus $31 million thru eliminating misdemeanor arrests (stop and frisk, etc.).   </a:t>
            </a:r>
            <a:endParaRPr lang="en-US" dirty="0"/>
          </a:p>
        </p:txBody>
      </p:sp>
    </p:spTree>
    <p:extLst>
      <p:ext uri="{BB962C8B-B14F-4D97-AF65-F5344CB8AC3E}">
        <p14:creationId xmlns:p14="http://schemas.microsoft.com/office/powerpoint/2010/main" val="247298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2057400"/>
          </a:xfrm>
        </p:spPr>
        <p:txBody>
          <a:bodyPr>
            <a:normAutofit/>
          </a:bodyPr>
          <a:lstStyle/>
          <a:p>
            <a:r>
              <a:rPr lang="en-US" sz="5400" dirty="0" smtClean="0">
                <a:latin typeface="Arial" panose="020B0604020202020204" pitchFamily="34" charset="0"/>
                <a:cs typeface="Arial" panose="020B0604020202020204" pitchFamily="34" charset="0"/>
              </a:rPr>
              <a:t>IS MARIJUANA DANGEROUS?</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254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defRPr/>
            </a:pPr>
            <a:r>
              <a:rPr lang="en-US" dirty="0" smtClean="0"/>
              <a:t>Substances</a:t>
            </a:r>
          </a:p>
        </p:txBody>
      </p:sp>
      <p:sp>
        <p:nvSpPr>
          <p:cNvPr id="211971" name="Rectangle 3"/>
          <p:cNvSpPr>
            <a:spLocks noGrp="1" noChangeArrowheads="1"/>
          </p:cNvSpPr>
          <p:nvPr>
            <p:ph type="body" idx="1"/>
          </p:nvPr>
        </p:nvSpPr>
        <p:spPr/>
        <p:txBody>
          <a:bodyPr>
            <a:normAutofit fontScale="92500" lnSpcReduction="20000"/>
          </a:bodyPr>
          <a:lstStyle/>
          <a:p>
            <a:pPr eaLnBrk="1" hangingPunct="1">
              <a:defRPr/>
            </a:pPr>
            <a:r>
              <a:rPr lang="en-US" dirty="0" smtClean="0"/>
              <a:t>The Drug Enforcement Agency (DEA) website provides information on a list of 311 drugs The Controlled Substances Act (CSA) of 1970 regulates five classes of drugs: Narcotics, depressants, stimulants, hallucinogens, and antibiotic steroids but excludes alcohol and tobacco.</a:t>
            </a:r>
          </a:p>
          <a:p>
            <a:pPr marL="0" indent="0" eaLnBrk="1" hangingPunct="1">
              <a:buNone/>
              <a:defRPr/>
            </a:pPr>
            <a:endParaRPr lang="en-US" dirty="0" smtClean="0"/>
          </a:p>
          <a:p>
            <a:pPr eaLnBrk="1" hangingPunct="1">
              <a:defRPr/>
            </a:pPr>
            <a:r>
              <a:rPr lang="en-US" dirty="0" smtClean="0"/>
              <a:t>Marijuana is a Schedule I Drug.   A Schedule I Drug has high potential for abuse and  no currently accepted medical use. </a:t>
            </a:r>
          </a:p>
        </p:txBody>
      </p:sp>
      <p:sp>
        <p:nvSpPr>
          <p:cNvPr id="2" name="Slide Number Placeholder 1"/>
          <p:cNvSpPr>
            <a:spLocks noGrp="1"/>
          </p:cNvSpPr>
          <p:nvPr>
            <p:ph type="sldNum" sz="quarter" idx="12"/>
          </p:nvPr>
        </p:nvSpPr>
        <p:spPr/>
        <p:txBody>
          <a:bodyPr/>
          <a:lstStyle/>
          <a:p>
            <a:pPr>
              <a:defRPr/>
            </a:pPr>
            <a:fld id="{F45F47C7-6AD0-476D-A21B-58716075D8F2}" type="slidenum">
              <a:rPr lang="en-US" smtClean="0"/>
              <a:pPr>
                <a:defRPr/>
              </a:pPr>
              <a:t>24</a:t>
            </a:fld>
            <a:endParaRPr lang="en-US"/>
          </a:p>
        </p:txBody>
      </p:sp>
    </p:spTree>
    <p:extLst>
      <p:ext uri="{BB962C8B-B14F-4D97-AF65-F5344CB8AC3E}">
        <p14:creationId xmlns:p14="http://schemas.microsoft.com/office/powerpoint/2010/main" val="1608311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Schafer Commission </a:t>
            </a:r>
            <a:endParaRPr lang="en-US" dirty="0"/>
          </a:p>
        </p:txBody>
      </p:sp>
      <p:sp>
        <p:nvSpPr>
          <p:cNvPr id="3" name="Content Placeholder 2"/>
          <p:cNvSpPr>
            <a:spLocks noGrp="1"/>
          </p:cNvSpPr>
          <p:nvPr>
            <p:ph idx="1"/>
          </p:nvPr>
        </p:nvSpPr>
        <p:spPr/>
        <p:txBody>
          <a:bodyPr>
            <a:normAutofit fontScale="70000" lnSpcReduction="20000"/>
          </a:bodyPr>
          <a:lstStyle/>
          <a:p>
            <a:r>
              <a:rPr lang="en-US" dirty="0"/>
              <a:t>National Commission on Marihuana and Drug Abuse ("the Shafer Commission"), appointed by President </a:t>
            </a:r>
            <a:r>
              <a:rPr lang="en-US" dirty="0" smtClean="0"/>
              <a:t>Nixon (1970?).</a:t>
            </a:r>
          </a:p>
          <a:p>
            <a:endParaRPr lang="en-US" dirty="0"/>
          </a:p>
          <a:p>
            <a:r>
              <a:rPr lang="en-US" dirty="0" smtClean="0"/>
              <a:t>Report recommended decriminalization, ending prohibition and utilizing other methods to discourage use, 1972 and 1973, reports.</a:t>
            </a:r>
          </a:p>
          <a:p>
            <a:endParaRPr lang="en-US" dirty="0" smtClean="0"/>
          </a:p>
          <a:p>
            <a:r>
              <a:rPr lang="en-US" dirty="0" smtClean="0"/>
              <a:t>Ultimately</a:t>
            </a:r>
            <a:r>
              <a:rPr lang="en-US" dirty="0"/>
              <a:t>, nothing became of the report, as neither the Nixon Administration nor Congress took any further action. As a result, </a:t>
            </a:r>
            <a:r>
              <a:rPr lang="en-US" dirty="0">
                <a:hlinkClick r:id="rId3"/>
              </a:rPr>
              <a:t>marijuana remains a Class I substance</a:t>
            </a:r>
            <a:r>
              <a:rPr lang="en-US" dirty="0"/>
              <a:t> under the Controlled Substances Act. </a:t>
            </a:r>
          </a:p>
          <a:p>
            <a:endParaRPr lang="en-US" dirty="0"/>
          </a:p>
          <a:p>
            <a:r>
              <a:rPr lang="en-US" dirty="0" smtClean="0"/>
              <a:t>President </a:t>
            </a:r>
            <a:r>
              <a:rPr lang="en-US" dirty="0"/>
              <a:t>Nixon needed a campaign </a:t>
            </a:r>
            <a:r>
              <a:rPr lang="en-US" dirty="0" smtClean="0"/>
              <a:t>at the time and “The War on Drugs” evolved..</a:t>
            </a:r>
            <a:endParaRPr lang="en-US" dirty="0"/>
          </a:p>
          <a:p>
            <a:endParaRPr lang="en-US" dirty="0"/>
          </a:p>
        </p:txBody>
      </p:sp>
    </p:spTree>
    <p:extLst>
      <p:ext uri="{BB962C8B-B14F-4D97-AF65-F5344CB8AC3E}">
        <p14:creationId xmlns:p14="http://schemas.microsoft.com/office/powerpoint/2010/main" val="1571214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457200" y="304800"/>
            <a:ext cx="8229600" cy="1139825"/>
          </a:xfrm>
        </p:spPr>
        <p:txBody>
          <a:bodyPr/>
          <a:lstStyle/>
          <a:p>
            <a:pPr eaLnBrk="1" hangingPunct="1">
              <a:defRPr/>
            </a:pPr>
            <a:r>
              <a:rPr lang="en-US" dirty="0" smtClean="0"/>
              <a:t>Is Marijuana Dangerous?</a:t>
            </a:r>
          </a:p>
        </p:txBody>
      </p:sp>
      <p:sp>
        <p:nvSpPr>
          <p:cNvPr id="326659" name="Rectangle 3"/>
          <p:cNvSpPr>
            <a:spLocks noGrp="1" noChangeArrowheads="1"/>
          </p:cNvSpPr>
          <p:nvPr>
            <p:ph type="body" idx="1"/>
          </p:nvPr>
        </p:nvSpPr>
        <p:spPr/>
        <p:txBody>
          <a:bodyPr/>
          <a:lstStyle/>
          <a:p>
            <a:pPr eaLnBrk="1" hangingPunct="1">
              <a:lnSpc>
                <a:spcPct val="80000"/>
              </a:lnSpc>
              <a:defRPr/>
            </a:pPr>
            <a:r>
              <a:rPr lang="en-US" sz="2000" dirty="0" smtClean="0"/>
              <a:t>Development of a Rational Scale to Assess the Harm of Drugs of Potential Misuse: Article in </a:t>
            </a:r>
            <a:r>
              <a:rPr lang="en-US" sz="2000" i="1" dirty="0" smtClean="0"/>
              <a:t>The Lancet</a:t>
            </a:r>
            <a:r>
              <a:rPr lang="en-US" sz="2000" dirty="0" smtClean="0"/>
              <a:t> 2007  United Kingdom.</a:t>
            </a:r>
          </a:p>
          <a:p>
            <a:pPr eaLnBrk="1" hangingPunct="1">
              <a:lnSpc>
                <a:spcPct val="80000"/>
              </a:lnSpc>
              <a:buFont typeface="Wingdings" pitchFamily="2" charset="2"/>
              <a:buNone/>
              <a:defRPr/>
            </a:pPr>
            <a:endParaRPr lang="en-US" sz="2000" dirty="0" smtClean="0"/>
          </a:p>
          <a:p>
            <a:pPr eaLnBrk="1" hangingPunct="1">
              <a:lnSpc>
                <a:spcPct val="80000"/>
              </a:lnSpc>
              <a:defRPr/>
            </a:pPr>
            <a:r>
              <a:rPr lang="en-US" sz="2000" dirty="0" smtClean="0"/>
              <a:t>An article by Blakemore and Nutt, et. al., presents a scale of harms based on three scales – </a:t>
            </a:r>
            <a:r>
              <a:rPr lang="en-US" sz="2000" b="1" dirty="0" smtClean="0"/>
              <a:t>physical harm, dependence and social harm </a:t>
            </a:r>
            <a:r>
              <a:rPr lang="en-US" sz="2000" dirty="0" smtClean="0"/>
              <a:t>– which were independently assessed by two groups of experts from the fields of chemistry, pharmacology, forensic science, psychiatry and other medical specialties 2007.</a:t>
            </a:r>
          </a:p>
          <a:p>
            <a:pPr eaLnBrk="1" hangingPunct="1">
              <a:lnSpc>
                <a:spcPct val="80000"/>
              </a:lnSpc>
              <a:defRPr/>
            </a:pPr>
            <a:endParaRPr lang="en-US" sz="2000" dirty="0" smtClean="0"/>
          </a:p>
          <a:p>
            <a:pPr eaLnBrk="1" hangingPunct="1">
              <a:lnSpc>
                <a:spcPct val="80000"/>
              </a:lnSpc>
              <a:defRPr/>
            </a:pPr>
            <a:r>
              <a:rPr lang="en-US" sz="2000" dirty="0" smtClean="0"/>
              <a:t>Substances with </a:t>
            </a:r>
            <a:r>
              <a:rPr lang="en-US" sz="2000" b="1" dirty="0" smtClean="0"/>
              <a:t>high physical harm</a:t>
            </a:r>
            <a:r>
              <a:rPr lang="en-US" sz="2000" dirty="0" smtClean="0"/>
              <a:t> scores include </a:t>
            </a:r>
            <a:r>
              <a:rPr lang="en-US" sz="2000" b="1" dirty="0" smtClean="0"/>
              <a:t>heroin, cocaine</a:t>
            </a:r>
            <a:r>
              <a:rPr lang="en-US" sz="2000" dirty="0" smtClean="0"/>
              <a:t>, barbiturates, ketamine, street methadone and amphetamines.</a:t>
            </a:r>
          </a:p>
          <a:p>
            <a:pPr eaLnBrk="1" hangingPunct="1">
              <a:lnSpc>
                <a:spcPct val="80000"/>
              </a:lnSpc>
              <a:defRPr/>
            </a:pPr>
            <a:endParaRPr lang="en-US" sz="2000" dirty="0" smtClean="0"/>
          </a:p>
          <a:p>
            <a:pPr eaLnBrk="1" hangingPunct="1">
              <a:lnSpc>
                <a:spcPct val="80000"/>
              </a:lnSpc>
              <a:defRPr/>
            </a:pPr>
            <a:r>
              <a:rPr lang="en-US" sz="2000" dirty="0" smtClean="0"/>
              <a:t>Substances with a </a:t>
            </a:r>
            <a:r>
              <a:rPr lang="en-US" sz="2000" b="1" dirty="0" smtClean="0"/>
              <a:t>high dependence or addictiveness</a:t>
            </a:r>
            <a:r>
              <a:rPr lang="en-US" sz="2000" dirty="0" smtClean="0"/>
              <a:t> include </a:t>
            </a:r>
            <a:r>
              <a:rPr lang="en-US" sz="2000" b="1" dirty="0" smtClean="0"/>
              <a:t>heroin, cocaine, tobacco,</a:t>
            </a:r>
            <a:r>
              <a:rPr lang="en-US" sz="2000" dirty="0" smtClean="0"/>
              <a:t> street methadone, barbiturates, </a:t>
            </a:r>
            <a:r>
              <a:rPr lang="en-US" sz="2000" b="1" dirty="0" smtClean="0"/>
              <a:t>alcohol</a:t>
            </a:r>
            <a:r>
              <a:rPr lang="en-US" sz="2000" dirty="0" smtClean="0"/>
              <a:t> and </a:t>
            </a:r>
            <a:r>
              <a:rPr lang="en-US" sz="2000" dirty="0" err="1" smtClean="0"/>
              <a:t>bendiaozepines</a:t>
            </a:r>
            <a:r>
              <a:rPr lang="en-US" sz="2000" dirty="0" smtClean="0"/>
              <a:t> (</a:t>
            </a:r>
            <a:r>
              <a:rPr lang="en-US" sz="2000" dirty="0" err="1" smtClean="0"/>
              <a:t>benzo</a:t>
            </a:r>
            <a:r>
              <a:rPr lang="en-US" sz="2000" dirty="0" smtClean="0"/>
              <a:t>).</a:t>
            </a:r>
          </a:p>
        </p:txBody>
      </p:sp>
      <p:sp>
        <p:nvSpPr>
          <p:cNvPr id="2" name="Slide Number Placeholder 1"/>
          <p:cNvSpPr>
            <a:spLocks noGrp="1"/>
          </p:cNvSpPr>
          <p:nvPr>
            <p:ph type="sldNum" sz="quarter" idx="12"/>
          </p:nvPr>
        </p:nvSpPr>
        <p:spPr/>
        <p:txBody>
          <a:bodyPr/>
          <a:lstStyle/>
          <a:p>
            <a:pPr>
              <a:defRPr/>
            </a:pPr>
            <a:fld id="{DECE6112-6C3A-4793-9B0B-67EACADD2AD1}" type="slidenum">
              <a:rPr lang="en-US" smtClean="0"/>
              <a:pPr>
                <a:defRPr/>
              </a:pPr>
              <a:t>26</a:t>
            </a:fld>
            <a:endParaRPr lang="en-US"/>
          </a:p>
        </p:txBody>
      </p:sp>
    </p:spTree>
    <p:extLst>
      <p:ext uri="{BB962C8B-B14F-4D97-AF65-F5344CB8AC3E}">
        <p14:creationId xmlns:p14="http://schemas.microsoft.com/office/powerpoint/2010/main" val="168014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4288"/>
            <a:ext cx="6477000" cy="688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60758277-13FE-422F-AF84-2D90FBAFE103}" type="slidenum">
              <a:rPr lang="en-US" smtClean="0"/>
              <a:pPr>
                <a:defRPr/>
              </a:pPr>
              <a:t>27</a:t>
            </a:fld>
            <a:endParaRPr lang="en-US"/>
          </a:p>
        </p:txBody>
      </p:sp>
    </p:spTree>
    <p:extLst>
      <p:ext uri="{BB962C8B-B14F-4D97-AF65-F5344CB8AC3E}">
        <p14:creationId xmlns:p14="http://schemas.microsoft.com/office/powerpoint/2010/main" val="1930341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E61CAC53-9843-4FA3-9D51-0A274D420C42}" type="slidenum">
              <a:rPr lang="en-US" smtClean="0"/>
              <a:pPr>
                <a:defRPr/>
              </a:pPr>
              <a:t>28</a:t>
            </a:fld>
            <a:endParaRPr lang="en-US"/>
          </a:p>
        </p:txBody>
      </p:sp>
    </p:spTree>
    <p:extLst>
      <p:ext uri="{BB962C8B-B14F-4D97-AF65-F5344CB8AC3E}">
        <p14:creationId xmlns:p14="http://schemas.microsoft.com/office/powerpoint/2010/main" val="321758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Truth About Marijuana</a:t>
            </a:r>
            <a:endParaRPr lang="en-US" dirty="0"/>
          </a:p>
        </p:txBody>
      </p:sp>
      <p:sp>
        <p:nvSpPr>
          <p:cNvPr id="3" name="Content Placeholder 2"/>
          <p:cNvSpPr>
            <a:spLocks noGrp="1"/>
          </p:cNvSpPr>
          <p:nvPr>
            <p:ph idx="1"/>
          </p:nvPr>
        </p:nvSpPr>
        <p:spPr/>
        <p:txBody>
          <a:bodyPr>
            <a:normAutofit/>
          </a:bodyPr>
          <a:lstStyle/>
          <a:p>
            <a:pPr>
              <a:defRPr/>
            </a:pPr>
            <a:r>
              <a:rPr lang="en-US" sz="3600" dirty="0" smtClean="0"/>
              <a:t>Short-term effects: sensory distortion, panic, anxiety, poor coordination of movement, lowered reaction time, after an initial “up” the user feels sleepy or depressed, increased heartbeat (and the risk of heart attack).</a:t>
            </a:r>
          </a:p>
          <a:p>
            <a:pPr>
              <a:defRPr/>
            </a:pPr>
            <a:endParaRPr lang="en-US" sz="3600" dirty="0" smtClean="0"/>
          </a:p>
        </p:txBody>
      </p:sp>
      <p:sp>
        <p:nvSpPr>
          <p:cNvPr id="4" name="Slide Number Placeholder 3"/>
          <p:cNvSpPr>
            <a:spLocks noGrp="1"/>
          </p:cNvSpPr>
          <p:nvPr>
            <p:ph type="sldNum" sz="quarter" idx="12"/>
          </p:nvPr>
        </p:nvSpPr>
        <p:spPr/>
        <p:txBody>
          <a:bodyPr/>
          <a:lstStyle/>
          <a:p>
            <a:pPr>
              <a:defRPr/>
            </a:pPr>
            <a:fld id="{84C41954-CB16-4BD1-B8C2-39F1891C23DD}" type="slidenum">
              <a:rPr lang="en-US" smtClean="0"/>
              <a:pPr>
                <a:defRPr/>
              </a:pPr>
              <a:t>29</a:t>
            </a:fld>
            <a:endParaRPr lang="en-US"/>
          </a:p>
        </p:txBody>
      </p:sp>
    </p:spTree>
    <p:extLst>
      <p:ext uri="{BB962C8B-B14F-4D97-AF65-F5344CB8AC3E}">
        <p14:creationId xmlns:p14="http://schemas.microsoft.com/office/powerpoint/2010/main" val="2280586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71438" y="2413000"/>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600" dirty="0" smtClean="0"/>
              <a:t>Marijuana is </a:t>
            </a:r>
            <a:r>
              <a:rPr lang="en-US" altLang="en-US" sz="3600" dirty="0"/>
              <a:t>the most </a:t>
            </a:r>
            <a:r>
              <a:rPr lang="en-US" altLang="en-US" sz="3600" dirty="0" smtClean="0"/>
              <a:t>commonly used recreational drug around the world, only behind alcohol, caffeine, and tobacco.</a:t>
            </a:r>
          </a:p>
          <a:p>
            <a:endParaRPr lang="en-US" altLang="en-US" sz="3600" dirty="0"/>
          </a:p>
          <a:p>
            <a:r>
              <a:rPr lang="en-US" altLang="en-US" sz="3600" dirty="0" smtClean="0"/>
              <a:t>It </a:t>
            </a:r>
            <a:r>
              <a:rPr lang="en-US" altLang="en-US" sz="3600" dirty="0"/>
              <a:t>is a dry, shredded green and brown mix of flowers, stems, seeds, and leaves derived from the plant </a:t>
            </a:r>
            <a:r>
              <a:rPr lang="en-US" altLang="en-US" sz="3600" i="1" dirty="0"/>
              <a:t>Cannabis sativa</a:t>
            </a:r>
            <a:r>
              <a:rPr lang="en-US" altLang="en-US" sz="3600" dirty="0"/>
              <a:t> and </a:t>
            </a:r>
            <a:r>
              <a:rPr lang="en-US" altLang="en-US" sz="3600" i="1" dirty="0" smtClean="0"/>
              <a:t>indica.</a:t>
            </a:r>
            <a:endParaRPr lang="en-US" altLang="en-US" sz="3600" i="1" dirty="0"/>
          </a:p>
        </p:txBody>
      </p:sp>
      <p:sp>
        <p:nvSpPr>
          <p:cNvPr id="3" name="Title 2"/>
          <p:cNvSpPr>
            <a:spLocks noGrp="1"/>
          </p:cNvSpPr>
          <p:nvPr>
            <p:ph type="title"/>
          </p:nvPr>
        </p:nvSpPr>
        <p:spPr/>
        <p:txBody>
          <a:bodyPr/>
          <a:lstStyle/>
          <a:p>
            <a:pPr>
              <a:defRPr/>
            </a:pPr>
            <a:r>
              <a:rPr lang="en-US" sz="4800" dirty="0" smtClean="0"/>
              <a:t>Marijuana</a:t>
            </a:r>
            <a:endParaRPr lang="en-US" sz="4800" dirty="0"/>
          </a:p>
        </p:txBody>
      </p:sp>
      <p:sp>
        <p:nvSpPr>
          <p:cNvPr id="2" name="Slide Number Placeholder 1"/>
          <p:cNvSpPr>
            <a:spLocks noGrp="1"/>
          </p:cNvSpPr>
          <p:nvPr>
            <p:ph type="sldNum" sz="quarter" idx="12"/>
          </p:nvPr>
        </p:nvSpPr>
        <p:spPr/>
        <p:txBody>
          <a:bodyPr/>
          <a:lstStyle/>
          <a:p>
            <a:pPr>
              <a:defRPr/>
            </a:pPr>
            <a:fld id="{10D2C00E-B208-4DD8-ABF6-49FED451DD2A}" type="slidenum">
              <a:rPr lang="en-US" smtClean="0"/>
              <a:pPr>
                <a:defRPr/>
              </a:pPr>
              <a:t>3</a:t>
            </a:fld>
            <a:endParaRPr lang="en-US"/>
          </a:p>
        </p:txBody>
      </p:sp>
    </p:spTree>
    <p:extLst>
      <p:ext uri="{BB962C8B-B14F-4D97-AF65-F5344CB8AC3E}">
        <p14:creationId xmlns:p14="http://schemas.microsoft.com/office/powerpoint/2010/main" val="1554118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Truth About </a:t>
            </a:r>
            <a:r>
              <a:rPr lang="en-US" dirty="0" smtClean="0"/>
              <a:t>Marijuana 2</a:t>
            </a:r>
            <a:endParaRPr lang="en-US" dirty="0"/>
          </a:p>
        </p:txBody>
      </p:sp>
      <p:sp>
        <p:nvSpPr>
          <p:cNvPr id="3" name="Content Placeholder 2"/>
          <p:cNvSpPr>
            <a:spLocks noGrp="1"/>
          </p:cNvSpPr>
          <p:nvPr>
            <p:ph idx="1"/>
          </p:nvPr>
        </p:nvSpPr>
        <p:spPr/>
        <p:txBody>
          <a:bodyPr>
            <a:normAutofit lnSpcReduction="10000"/>
          </a:bodyPr>
          <a:lstStyle/>
          <a:p>
            <a:r>
              <a:rPr lang="en-US" dirty="0" smtClean="0"/>
              <a:t>Long-term effects</a:t>
            </a:r>
            <a:r>
              <a:rPr lang="en-US" dirty="0"/>
              <a:t>: Reduced resistance to common illnesses (colds, bronchitis, etc.); suppression of the immune system; growth disorders; increase of abnormally structured cells in the body; reduction of male sex hormones; rapid destruction of lung fibers and lesions (injuries) to the brain could be permanent; reduced sexual capacity; study difficulties: reduced ability to learn and retain information and apathy.</a:t>
            </a:r>
          </a:p>
          <a:p>
            <a:endParaRPr lang="en-US" dirty="0"/>
          </a:p>
        </p:txBody>
      </p:sp>
    </p:spTree>
    <p:extLst>
      <p:ext uri="{BB962C8B-B14F-4D97-AF65-F5344CB8AC3E}">
        <p14:creationId xmlns:p14="http://schemas.microsoft.com/office/powerpoint/2010/main" val="3080788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 Overview</a:t>
            </a:r>
            <a:endParaRPr lang="en-US" dirty="0"/>
          </a:p>
        </p:txBody>
      </p:sp>
      <p:sp>
        <p:nvSpPr>
          <p:cNvPr id="3" name="Content Placeholder 2"/>
          <p:cNvSpPr>
            <a:spLocks noGrp="1"/>
          </p:cNvSpPr>
          <p:nvPr>
            <p:ph idx="1"/>
          </p:nvPr>
        </p:nvSpPr>
        <p:spPr/>
        <p:txBody>
          <a:bodyPr/>
          <a:lstStyle/>
          <a:p>
            <a:r>
              <a:rPr lang="en-US" smtClean="0"/>
              <a:t>Cannabis is a popular recreational drug around the world, only behind </a:t>
            </a:r>
            <a:r>
              <a:rPr lang="en-US" smtClean="0">
                <a:hlinkClick r:id="rId3" action="ppaction://hlinkfile" tooltip="Ethanol"/>
              </a:rPr>
              <a:t>alcohol</a:t>
            </a:r>
            <a:r>
              <a:rPr lang="en-US" smtClean="0"/>
              <a:t>, </a:t>
            </a:r>
            <a:r>
              <a:rPr lang="en-US" smtClean="0">
                <a:hlinkClick r:id="rId4" action="ppaction://hlinkfile" tooltip="Caffeine"/>
              </a:rPr>
              <a:t>caffeine</a:t>
            </a:r>
            <a:r>
              <a:rPr lang="en-US" smtClean="0"/>
              <a:t> and </a:t>
            </a:r>
            <a:r>
              <a:rPr lang="en-US" smtClean="0">
                <a:hlinkClick r:id="rId5" action="ppaction://hlinkfile" tooltip="Tobacco"/>
              </a:rPr>
              <a:t>tobacco</a:t>
            </a:r>
            <a:r>
              <a:rPr lang="en-US" smtClean="0"/>
              <a:t>. In the United States alone, it is believed that over 100 million Americans have tried Cannabis, with 25 million Americans having used it within the past year.</a:t>
            </a:r>
            <a:endParaRPr lang="en-US" dirty="0"/>
          </a:p>
        </p:txBody>
      </p:sp>
      <p:sp>
        <p:nvSpPr>
          <p:cNvPr id="4" name="Slide Number Placeholder 3"/>
          <p:cNvSpPr>
            <a:spLocks noGrp="1"/>
          </p:cNvSpPr>
          <p:nvPr>
            <p:ph type="sldNum" sz="quarter" idx="12"/>
          </p:nvPr>
        </p:nvSpPr>
        <p:spPr/>
        <p:txBody>
          <a:bodyPr/>
          <a:lstStyle/>
          <a:p>
            <a:fld id="{779CF6DF-1F2B-4135-BF38-A647E0281886}" type="slidenum">
              <a:rPr lang="en-US" smtClean="0"/>
              <a:pPr/>
              <a:t>31</a:t>
            </a:fld>
            <a:endParaRPr lang="en-US"/>
          </a:p>
        </p:txBody>
      </p:sp>
    </p:spTree>
    <p:extLst>
      <p:ext uri="{BB962C8B-B14F-4D97-AF65-F5344CB8AC3E}">
        <p14:creationId xmlns:p14="http://schemas.microsoft.com/office/powerpoint/2010/main" val="1257076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War on Drugs</a:t>
            </a:r>
            <a:endParaRPr lang="en-US" dirty="0"/>
          </a:p>
        </p:txBody>
      </p:sp>
      <p:sp>
        <p:nvSpPr>
          <p:cNvPr id="3" name="Content Placeholder 2"/>
          <p:cNvSpPr>
            <a:spLocks noGrp="1"/>
          </p:cNvSpPr>
          <p:nvPr>
            <p:ph idx="1"/>
          </p:nvPr>
        </p:nvSpPr>
        <p:spPr/>
        <p:txBody>
          <a:bodyPr>
            <a:normAutofit lnSpcReduction="10000"/>
          </a:bodyPr>
          <a:lstStyle/>
          <a:p>
            <a:pPr>
              <a:defRPr/>
            </a:pPr>
            <a:r>
              <a:rPr lang="en-US" dirty="0" smtClean="0"/>
              <a:t>Most parents who support the war on drugs are mainly concerned about their children becoming addicted to drugs rather than simply becoming occasional or modest drug users.</a:t>
            </a:r>
          </a:p>
          <a:p>
            <a:pPr>
              <a:defRPr/>
            </a:pPr>
            <a:endParaRPr lang="en-US" dirty="0"/>
          </a:p>
          <a:p>
            <a:pPr>
              <a:defRPr/>
            </a:pPr>
            <a:r>
              <a:rPr lang="en-US" dirty="0" smtClean="0"/>
              <a:t>Yet ironically the war on drugs may increase addiction rates, and it may even increase the number of addicts.</a:t>
            </a:r>
            <a:endParaRPr lang="en-US" dirty="0"/>
          </a:p>
        </p:txBody>
      </p:sp>
      <p:sp>
        <p:nvSpPr>
          <p:cNvPr id="4" name="Slide Number Placeholder 3"/>
          <p:cNvSpPr>
            <a:spLocks noGrp="1"/>
          </p:cNvSpPr>
          <p:nvPr>
            <p:ph type="sldNum" sz="quarter" idx="12"/>
          </p:nvPr>
        </p:nvSpPr>
        <p:spPr/>
        <p:txBody>
          <a:bodyPr/>
          <a:lstStyle/>
          <a:p>
            <a:pPr>
              <a:defRPr/>
            </a:pPr>
            <a:fld id="{51333345-51A3-41AB-AC33-C4246FA719E7}" type="slidenum">
              <a:rPr lang="en-US" smtClean="0"/>
              <a:pPr>
                <a:defRPr/>
              </a:pPr>
              <a:t>32</a:t>
            </a:fld>
            <a:endParaRPr lang="en-US"/>
          </a:p>
        </p:txBody>
      </p:sp>
    </p:spTree>
    <p:extLst>
      <p:ext uri="{BB962C8B-B14F-4D97-AF65-F5344CB8AC3E}">
        <p14:creationId xmlns:p14="http://schemas.microsoft.com/office/powerpoint/2010/main" val="1726034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normAutofit fontScale="90000"/>
          </a:bodyPr>
          <a:lstStyle/>
          <a:p>
            <a:pPr eaLnBrk="1" hangingPunct="1">
              <a:defRPr/>
            </a:pPr>
            <a:r>
              <a:rPr lang="en-US" sz="4000" dirty="0" smtClean="0"/>
              <a:t>US Marijuana Use: </a:t>
            </a:r>
            <a:br>
              <a:rPr lang="en-US" sz="4000" dirty="0" smtClean="0"/>
            </a:br>
            <a:r>
              <a:rPr lang="en-US" sz="4000" dirty="0" smtClean="0"/>
              <a:t>Adults 18 and Older</a:t>
            </a:r>
          </a:p>
        </p:txBody>
      </p:sp>
      <p:sp>
        <p:nvSpPr>
          <p:cNvPr id="225283" name="Rectangle 3"/>
          <p:cNvSpPr>
            <a:spLocks noGrp="1" noChangeArrowheads="1"/>
          </p:cNvSpPr>
          <p:nvPr>
            <p:ph type="body" idx="1"/>
          </p:nvPr>
        </p:nvSpPr>
        <p:spPr/>
        <p:txBody>
          <a:bodyPr>
            <a:normAutofit lnSpcReduction="10000"/>
          </a:bodyPr>
          <a:lstStyle/>
          <a:p>
            <a:pPr eaLnBrk="1" hangingPunct="1">
              <a:lnSpc>
                <a:spcPct val="80000"/>
              </a:lnSpc>
              <a:defRPr/>
            </a:pPr>
            <a:r>
              <a:rPr lang="en-US" sz="2400" dirty="0" smtClean="0"/>
              <a:t>Survey results suggest 100 million adults have used marijuana.  Half of those under age 50.</a:t>
            </a:r>
          </a:p>
          <a:p>
            <a:pPr eaLnBrk="1" hangingPunct="1">
              <a:lnSpc>
                <a:spcPct val="80000"/>
              </a:lnSpc>
              <a:buFont typeface="Wingdings" pitchFamily="2" charset="2"/>
              <a:buNone/>
              <a:defRPr/>
            </a:pPr>
            <a:endParaRPr lang="en-US" sz="2400" dirty="0" smtClean="0"/>
          </a:p>
          <a:p>
            <a:pPr eaLnBrk="1" hangingPunct="1">
              <a:lnSpc>
                <a:spcPct val="80000"/>
              </a:lnSpc>
              <a:defRPr/>
            </a:pPr>
            <a:r>
              <a:rPr lang="en-US" sz="2400" dirty="0" smtClean="0"/>
              <a:t>Whites make up 68 percent of the population.  76 percent of those adults that have used.</a:t>
            </a:r>
          </a:p>
          <a:p>
            <a:pPr eaLnBrk="1" hangingPunct="1">
              <a:lnSpc>
                <a:spcPct val="80000"/>
              </a:lnSpc>
              <a:defRPr/>
            </a:pPr>
            <a:endParaRPr lang="en-US" sz="2400" dirty="0" smtClean="0"/>
          </a:p>
          <a:p>
            <a:pPr>
              <a:lnSpc>
                <a:spcPct val="80000"/>
              </a:lnSpc>
              <a:defRPr/>
            </a:pPr>
            <a:r>
              <a:rPr lang="en-US" sz="2400" dirty="0"/>
              <a:t>Hispanics or </a:t>
            </a:r>
            <a:r>
              <a:rPr lang="en-US" sz="2400" dirty="0" smtClean="0"/>
              <a:t>African-Americans  26 percent of the population. </a:t>
            </a:r>
            <a:r>
              <a:rPr lang="en-US" sz="2400" dirty="0"/>
              <a:t>20 </a:t>
            </a:r>
            <a:r>
              <a:rPr lang="en-US" sz="2400" dirty="0" smtClean="0"/>
              <a:t>percent of those adults that have used.</a:t>
            </a:r>
          </a:p>
          <a:p>
            <a:pPr eaLnBrk="1" hangingPunct="1">
              <a:lnSpc>
                <a:spcPct val="80000"/>
              </a:lnSpc>
              <a:defRPr/>
            </a:pPr>
            <a:endParaRPr lang="en-US" sz="2400" dirty="0" smtClean="0"/>
          </a:p>
          <a:p>
            <a:pPr eaLnBrk="1" hangingPunct="1">
              <a:lnSpc>
                <a:spcPct val="80000"/>
              </a:lnSpc>
              <a:defRPr/>
            </a:pPr>
            <a:r>
              <a:rPr lang="en-US" sz="2400" dirty="0" smtClean="0"/>
              <a:t>Of the 26 million American adults (NSDUH)  that have used marijuana this year, past studies suggest 37 percent use  marijuana more than 100 times per year.  </a:t>
            </a:r>
          </a:p>
          <a:p>
            <a:pPr eaLnBrk="1" hangingPunct="1">
              <a:lnSpc>
                <a:spcPct val="80000"/>
              </a:lnSpc>
              <a:defRPr/>
            </a:pPr>
            <a:endParaRPr lang="en-US" sz="2400" dirty="0"/>
          </a:p>
          <a:p>
            <a:pPr eaLnBrk="1" hangingPunct="1">
              <a:lnSpc>
                <a:spcPct val="80000"/>
              </a:lnSpc>
              <a:defRPr/>
            </a:pPr>
            <a:r>
              <a:rPr lang="en-US" sz="2400" dirty="0" smtClean="0"/>
              <a:t>This would imply there are an estimated 9.6 million chronic users, with almost half of these aged 18-25.</a:t>
            </a:r>
          </a:p>
          <a:p>
            <a:pPr eaLnBrk="1" hangingPunct="1">
              <a:lnSpc>
                <a:spcPct val="80000"/>
              </a:lnSpc>
              <a:defRPr/>
            </a:pPr>
            <a:endParaRPr lang="en-US" sz="2000" dirty="0" smtClean="0"/>
          </a:p>
        </p:txBody>
      </p:sp>
      <p:sp>
        <p:nvSpPr>
          <p:cNvPr id="2" name="Slide Number Placeholder 1"/>
          <p:cNvSpPr>
            <a:spLocks noGrp="1"/>
          </p:cNvSpPr>
          <p:nvPr>
            <p:ph type="sldNum" sz="quarter" idx="12"/>
          </p:nvPr>
        </p:nvSpPr>
        <p:spPr/>
        <p:txBody>
          <a:bodyPr/>
          <a:lstStyle/>
          <a:p>
            <a:pPr>
              <a:defRPr/>
            </a:pPr>
            <a:fld id="{AB0FF270-8021-4F78-9561-CB8BADF2E111}" type="slidenum">
              <a:rPr lang="en-US" smtClean="0"/>
              <a:pPr>
                <a:defRPr/>
              </a:pPr>
              <a:t>33</a:t>
            </a:fld>
            <a:endParaRPr lang="en-US"/>
          </a:p>
        </p:txBody>
      </p:sp>
    </p:spTree>
    <p:extLst>
      <p:ext uri="{BB962C8B-B14F-4D97-AF65-F5344CB8AC3E}">
        <p14:creationId xmlns:p14="http://schemas.microsoft.com/office/powerpoint/2010/main" val="22121209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AC38D1FE-2BD3-4B1B-A266-B1FA16037B34}" type="slidenum">
              <a:rPr lang="en-US" smtClean="0"/>
              <a:pPr>
                <a:defRPr/>
              </a:pPr>
              <a:t>34</a:t>
            </a:fld>
            <a:endParaRPr lang="en-US"/>
          </a:p>
        </p:txBody>
      </p:sp>
    </p:spTree>
    <p:extLst>
      <p:ext uri="{BB962C8B-B14F-4D97-AF65-F5344CB8AC3E}">
        <p14:creationId xmlns:p14="http://schemas.microsoft.com/office/powerpoint/2010/main" val="2339003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Marijuana</a:t>
            </a:r>
            <a:endParaRPr lang="en-US" dirty="0"/>
          </a:p>
        </p:txBody>
      </p:sp>
      <p:sp>
        <p:nvSpPr>
          <p:cNvPr id="3" name="Content Placeholder 2"/>
          <p:cNvSpPr>
            <a:spLocks noGrp="1"/>
          </p:cNvSpPr>
          <p:nvPr>
            <p:ph idx="1"/>
          </p:nvPr>
        </p:nvSpPr>
        <p:spPr/>
        <p:txBody>
          <a:bodyPr>
            <a:normAutofit fontScale="92500"/>
          </a:bodyPr>
          <a:lstStyle/>
          <a:p>
            <a:pPr marL="0" indent="0">
              <a:buFont typeface="Wingdings" pitchFamily="2" charset="2"/>
              <a:buNone/>
              <a:defRPr/>
            </a:pPr>
            <a:r>
              <a:rPr lang="en-US" sz="2400" dirty="0" smtClean="0"/>
              <a:t>Claims about </a:t>
            </a:r>
            <a:r>
              <a:rPr lang="en-US" sz="2400" b="1" dirty="0" smtClean="0"/>
              <a:t>increases in marijuana potency </a:t>
            </a:r>
            <a:r>
              <a:rPr lang="en-US" sz="2400" dirty="0" smtClean="0"/>
              <a:t>are vastly overstated and not related to risk of dependence or health impacts.  THC in domestically grown marijuana is less than 5%. In the 1980’s was 3%. Doctors may legally prescribe </a:t>
            </a:r>
            <a:r>
              <a:rPr lang="en-US" sz="2400" dirty="0" err="1" smtClean="0"/>
              <a:t>Marinol</a:t>
            </a:r>
            <a:r>
              <a:rPr lang="en-US" sz="2400" dirty="0" smtClean="0"/>
              <a:t>, an FDA-approved pill that contains high levels of THC effective for treatment of nausea, vomiting, and wasting disease. </a:t>
            </a:r>
            <a:r>
              <a:rPr lang="en-US" sz="2400" dirty="0" err="1" smtClean="0"/>
              <a:t>Sativex</a:t>
            </a:r>
            <a:r>
              <a:rPr lang="en-US" sz="2400" dirty="0" smtClean="0"/>
              <a:t> in Canada has roughly 50% THC.</a:t>
            </a:r>
          </a:p>
          <a:p>
            <a:pPr marL="0" indent="0">
              <a:buFont typeface="Wingdings" pitchFamily="2" charset="2"/>
              <a:buNone/>
              <a:defRPr/>
            </a:pPr>
            <a:endParaRPr lang="en-US" sz="2400" dirty="0" smtClean="0"/>
          </a:p>
          <a:p>
            <a:pPr marL="0" indent="0">
              <a:buFont typeface="Wingdings" pitchFamily="2" charset="2"/>
              <a:buNone/>
              <a:defRPr/>
            </a:pPr>
            <a:r>
              <a:rPr lang="en-US" sz="2400" dirty="0" smtClean="0"/>
              <a:t>Marijuana has not been shown to cause </a:t>
            </a:r>
            <a:r>
              <a:rPr lang="en-US" sz="2400" b="1" dirty="0" smtClean="0"/>
              <a:t>mental illness</a:t>
            </a:r>
            <a:r>
              <a:rPr lang="en-US" sz="2400" dirty="0" smtClean="0"/>
              <a:t>. Ingestion may cause panic, anxiety, and paranoia but effects are temporary.  Distress may lead to use but not the reverse.</a:t>
            </a:r>
          </a:p>
          <a:p>
            <a:pPr marL="0" indent="0">
              <a:buFont typeface="Wingdings" pitchFamily="2" charset="2"/>
              <a:buNone/>
              <a:defRPr/>
            </a:pPr>
            <a:endParaRPr lang="en-US" sz="2400" dirty="0" smtClean="0"/>
          </a:p>
          <a:p>
            <a:pPr marL="0" indent="0">
              <a:buFont typeface="Wingdings" pitchFamily="2" charset="2"/>
              <a:buNone/>
              <a:defRPr/>
            </a:pPr>
            <a:r>
              <a:rPr lang="en-US" sz="2400" dirty="0" smtClean="0"/>
              <a:t>Marijuana use has not been shown to increase risk of </a:t>
            </a:r>
            <a:r>
              <a:rPr lang="en-US" sz="2400" b="1" dirty="0" smtClean="0"/>
              <a:t>cancer</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FBCB7A17-8335-4689-A6F7-F438350EFE2E}" type="slidenum">
              <a:rPr lang="en-US" smtClean="0"/>
              <a:pPr>
                <a:defRPr/>
              </a:pPr>
              <a:t>35</a:t>
            </a:fld>
            <a:endParaRPr lang="en-US"/>
          </a:p>
        </p:txBody>
      </p:sp>
    </p:spTree>
    <p:extLst>
      <p:ext uri="{BB962C8B-B14F-4D97-AF65-F5344CB8AC3E}">
        <p14:creationId xmlns:p14="http://schemas.microsoft.com/office/powerpoint/2010/main" val="2011882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Marijuana</a:t>
            </a:r>
            <a:endParaRPr lang="en-US" dirty="0"/>
          </a:p>
        </p:txBody>
      </p:sp>
      <p:sp>
        <p:nvSpPr>
          <p:cNvPr id="3" name="Content Placeholder 2"/>
          <p:cNvSpPr>
            <a:spLocks noGrp="1"/>
          </p:cNvSpPr>
          <p:nvPr>
            <p:ph idx="1"/>
          </p:nvPr>
        </p:nvSpPr>
        <p:spPr/>
        <p:txBody>
          <a:bodyPr/>
          <a:lstStyle/>
          <a:p>
            <a:pPr marL="0" indent="0">
              <a:buFont typeface="Wingdings" pitchFamily="2" charset="2"/>
              <a:buNone/>
              <a:defRPr/>
            </a:pPr>
            <a:r>
              <a:rPr lang="en-US" sz="2400" dirty="0" smtClean="0"/>
              <a:t> Marijuana has been proven helpful for treating the symptoms of a variety of </a:t>
            </a:r>
            <a:r>
              <a:rPr lang="en-US" sz="2400" b="1" dirty="0" smtClean="0"/>
              <a:t>medical conditions.</a:t>
            </a:r>
          </a:p>
          <a:p>
            <a:pPr marL="0" indent="0">
              <a:buFont typeface="Wingdings" pitchFamily="2" charset="2"/>
              <a:buNone/>
              <a:defRPr/>
            </a:pPr>
            <a:endParaRPr lang="en-US" sz="2400" b="1" dirty="0" smtClean="0"/>
          </a:p>
          <a:p>
            <a:pPr marL="0" indent="0">
              <a:buFont typeface="Wingdings" pitchFamily="2" charset="2"/>
              <a:buNone/>
              <a:defRPr/>
            </a:pPr>
            <a:r>
              <a:rPr lang="en-US" sz="2400" dirty="0" smtClean="0"/>
              <a:t>Marijuana use rates in the Netherlands are roughly one-half those in the U.S. despite very different policies of quasi-legalization versus </a:t>
            </a:r>
            <a:r>
              <a:rPr lang="en-US" sz="2400" b="1" dirty="0" smtClean="0"/>
              <a:t>prohibition</a:t>
            </a:r>
            <a:r>
              <a:rPr lang="en-US" sz="2400" dirty="0" smtClean="0"/>
              <a:t>.</a:t>
            </a:r>
          </a:p>
          <a:p>
            <a:pPr marL="0" indent="0">
              <a:buFont typeface="Wingdings" pitchFamily="2" charset="2"/>
              <a:buNone/>
              <a:defRPr/>
            </a:pPr>
            <a:endParaRPr lang="en-US" sz="2400" dirty="0" smtClean="0"/>
          </a:p>
          <a:p>
            <a:pPr marL="0" indent="0">
              <a:buFont typeface="Wingdings" pitchFamily="2" charset="2"/>
              <a:buNone/>
              <a:defRPr/>
            </a:pPr>
            <a:r>
              <a:rPr lang="en-US" sz="2400" dirty="0" smtClean="0"/>
              <a:t>Marijuana has not been shown to cause long-term </a:t>
            </a:r>
            <a:r>
              <a:rPr lang="en-US" sz="2400" b="1" dirty="0" smtClean="0"/>
              <a:t>cognitive impairment.</a:t>
            </a:r>
            <a:r>
              <a:rPr lang="en-US" sz="2400" dirty="0" smtClean="0"/>
              <a:t> Short term memory yes depending on strength and amount of use., long term permanent - lack of evidence.  </a:t>
            </a:r>
            <a:endParaRPr lang="en-US" sz="2400" dirty="0"/>
          </a:p>
        </p:txBody>
      </p:sp>
      <p:sp>
        <p:nvSpPr>
          <p:cNvPr id="4" name="Slide Number Placeholder 3"/>
          <p:cNvSpPr>
            <a:spLocks noGrp="1"/>
          </p:cNvSpPr>
          <p:nvPr>
            <p:ph type="sldNum" sz="quarter" idx="12"/>
          </p:nvPr>
        </p:nvSpPr>
        <p:spPr/>
        <p:txBody>
          <a:bodyPr/>
          <a:lstStyle/>
          <a:p>
            <a:pPr>
              <a:defRPr/>
            </a:pPr>
            <a:fld id="{E3C60896-FD11-4488-B6FB-95262C5E1A6C}" type="slidenum">
              <a:rPr lang="en-US" smtClean="0"/>
              <a:pPr>
                <a:defRPr/>
              </a:pPr>
              <a:t>36</a:t>
            </a:fld>
            <a:endParaRPr lang="en-US" dirty="0"/>
          </a:p>
        </p:txBody>
      </p:sp>
    </p:spTree>
    <p:extLst>
      <p:ext uri="{BB962C8B-B14F-4D97-AF65-F5344CB8AC3E}">
        <p14:creationId xmlns:p14="http://schemas.microsoft.com/office/powerpoint/2010/main" val="8433164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Marijuana</a:t>
            </a:r>
            <a:endParaRPr lang="en-US" dirty="0"/>
          </a:p>
        </p:txBody>
      </p:sp>
      <p:sp>
        <p:nvSpPr>
          <p:cNvPr id="7" name="Content Placeholder 6"/>
          <p:cNvSpPr>
            <a:spLocks noGrp="1"/>
          </p:cNvSpPr>
          <p:nvPr>
            <p:ph idx="1"/>
          </p:nvPr>
        </p:nvSpPr>
        <p:spPr/>
        <p:txBody>
          <a:bodyPr>
            <a:normAutofit fontScale="92500" lnSpcReduction="10000"/>
          </a:bodyPr>
          <a:lstStyle/>
          <a:p>
            <a:pPr>
              <a:defRPr/>
            </a:pPr>
            <a:r>
              <a:rPr lang="en-US" dirty="0" smtClean="0"/>
              <a:t>There is no compelling evidence that marijuana contributes substantially to </a:t>
            </a:r>
            <a:r>
              <a:rPr lang="en-US" b="1" dirty="0" smtClean="0"/>
              <a:t>traffic accidents </a:t>
            </a:r>
            <a:r>
              <a:rPr lang="en-US" dirty="0" smtClean="0"/>
              <a:t>and fatalities.</a:t>
            </a:r>
          </a:p>
          <a:p>
            <a:pPr>
              <a:defRPr/>
            </a:pPr>
            <a:endParaRPr lang="en-US" dirty="0"/>
          </a:p>
          <a:p>
            <a:pPr>
              <a:defRPr/>
            </a:pPr>
            <a:r>
              <a:rPr lang="en-US" dirty="0" smtClean="0"/>
              <a:t>More than 750,000 people </a:t>
            </a:r>
            <a:r>
              <a:rPr lang="en-US" b="1" dirty="0" smtClean="0"/>
              <a:t>are arrested </a:t>
            </a:r>
            <a:r>
              <a:rPr lang="en-US" dirty="0" smtClean="0"/>
              <a:t>for marijuana each year, the vast majority for simple possession. This is far more than the total number of arrestees  for all violent crimes combined, including murder, rape, robbery, and aggravated assault.</a:t>
            </a:r>
            <a:endParaRPr lang="en-US" dirty="0"/>
          </a:p>
        </p:txBody>
      </p:sp>
      <p:sp>
        <p:nvSpPr>
          <p:cNvPr id="2" name="Slide Number Placeholder 1"/>
          <p:cNvSpPr>
            <a:spLocks noGrp="1"/>
          </p:cNvSpPr>
          <p:nvPr>
            <p:ph type="sldNum" sz="quarter" idx="12"/>
          </p:nvPr>
        </p:nvSpPr>
        <p:spPr/>
        <p:txBody>
          <a:bodyPr/>
          <a:lstStyle/>
          <a:p>
            <a:pPr>
              <a:defRPr/>
            </a:pPr>
            <a:fld id="{2FE18384-C757-48EB-8E25-C659BF917439}" type="slidenum">
              <a:rPr lang="en-US" smtClean="0"/>
              <a:pPr>
                <a:defRPr/>
              </a:pPr>
              <a:t>37</a:t>
            </a:fld>
            <a:endParaRPr lang="en-US"/>
          </a:p>
        </p:txBody>
      </p:sp>
    </p:spTree>
    <p:extLst>
      <p:ext uri="{BB962C8B-B14F-4D97-AF65-F5344CB8AC3E}">
        <p14:creationId xmlns:p14="http://schemas.microsoft.com/office/powerpoint/2010/main" val="31429391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Is Marijuana Dangerous?</a:t>
            </a:r>
            <a:endParaRPr lang="en-US" dirty="0"/>
          </a:p>
        </p:txBody>
      </p:sp>
      <p:sp>
        <p:nvSpPr>
          <p:cNvPr id="3" name="Content Placeholder 2"/>
          <p:cNvSpPr>
            <a:spLocks noGrp="1"/>
          </p:cNvSpPr>
          <p:nvPr>
            <p:ph idx="1"/>
          </p:nvPr>
        </p:nvSpPr>
        <p:spPr/>
        <p:txBody>
          <a:bodyPr>
            <a:normAutofit lnSpcReduction="10000"/>
          </a:bodyPr>
          <a:lstStyle/>
          <a:p>
            <a:pPr>
              <a:defRPr/>
            </a:pPr>
            <a:r>
              <a:rPr lang="en-US" sz="4000" dirty="0" smtClean="0"/>
              <a:t>What are Americans telling us? </a:t>
            </a:r>
          </a:p>
          <a:p>
            <a:pPr>
              <a:defRPr/>
            </a:pPr>
            <a:r>
              <a:rPr lang="en-US" sz="4000" dirty="0" smtClean="0"/>
              <a:t> Should marijuana be legalized? </a:t>
            </a:r>
          </a:p>
          <a:p>
            <a:pPr>
              <a:defRPr/>
            </a:pPr>
            <a:r>
              <a:rPr lang="en-US" sz="4000" dirty="0" smtClean="0"/>
              <a:t>Are the residents of one half of our states irrational?</a:t>
            </a:r>
          </a:p>
          <a:p>
            <a:pPr>
              <a:defRPr/>
            </a:pPr>
            <a:r>
              <a:rPr lang="en-US" sz="4000" dirty="0" smtClean="0"/>
              <a:t>Why are they approving medical marijuana?  Why have Washington and Colorado legalized marijuana?</a:t>
            </a:r>
          </a:p>
          <a:p>
            <a:pPr>
              <a:defRPr/>
            </a:pPr>
            <a:endParaRPr lang="en-US" sz="4000"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pitchFamily="2" charset="2"/>
              <a:buNone/>
              <a:defRPr/>
            </a:pPr>
            <a:endParaRPr lang="en-US" dirty="0"/>
          </a:p>
        </p:txBody>
      </p:sp>
      <p:sp>
        <p:nvSpPr>
          <p:cNvPr id="4" name="Slide Number Placeholder 3"/>
          <p:cNvSpPr>
            <a:spLocks noGrp="1"/>
          </p:cNvSpPr>
          <p:nvPr>
            <p:ph type="sldNum" sz="quarter" idx="12"/>
          </p:nvPr>
        </p:nvSpPr>
        <p:spPr/>
        <p:txBody>
          <a:bodyPr/>
          <a:lstStyle/>
          <a:p>
            <a:pPr>
              <a:defRPr/>
            </a:pPr>
            <a:fld id="{58C8E7E3-4E29-4CE0-B6A7-3A8D92ED4556}" type="slidenum">
              <a:rPr lang="en-US" smtClean="0"/>
              <a:pPr>
                <a:defRPr/>
              </a:pPr>
              <a:t>38</a:t>
            </a:fld>
            <a:endParaRPr lang="en-US"/>
          </a:p>
        </p:txBody>
      </p:sp>
    </p:spTree>
    <p:extLst>
      <p:ext uri="{BB962C8B-B14F-4D97-AF65-F5344CB8AC3E}">
        <p14:creationId xmlns:p14="http://schemas.microsoft.com/office/powerpoint/2010/main" val="1988205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F3BDA66-CADB-4FF0-9592-0704A3D96142}" type="slidenum">
              <a:rPr lang="en-US" smtClean="0"/>
              <a:pPr>
                <a:defRPr/>
              </a:pPr>
              <a:t>39</a:t>
            </a:fld>
            <a:endParaRPr lang="en-US"/>
          </a:p>
        </p:txBody>
      </p:sp>
      <p:pic>
        <p:nvPicPr>
          <p:cNvPr id="26627" name="Picture 2" descr="C:\Users\Bofax\Pictures\Map-of-US-state-cannabis-laws_svg 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866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normAutofit fontScale="90000"/>
          </a:bodyPr>
          <a:lstStyle/>
          <a:p>
            <a:r>
              <a:rPr lang="en-US" dirty="0" smtClean="0"/>
              <a:t>Colorado Marijuana</a:t>
            </a:r>
            <a:br>
              <a:rPr lang="en-US" dirty="0" smtClean="0"/>
            </a:br>
            <a:r>
              <a:rPr lang="en-US" dirty="0" smtClean="0"/>
              <a:t>Laws</a:t>
            </a:r>
          </a:p>
        </p:txBody>
      </p:sp>
      <p:sp>
        <p:nvSpPr>
          <p:cNvPr id="9" name="Content Placeholder 8"/>
          <p:cNvSpPr>
            <a:spLocks noGrp="1"/>
          </p:cNvSpPr>
          <p:nvPr>
            <p:ph idx="1"/>
          </p:nvPr>
        </p:nvSpPr>
        <p:spPr/>
        <p:txBody>
          <a:bodyPr>
            <a:normAutofit fontScale="92500" lnSpcReduction="10000"/>
          </a:bodyPr>
          <a:lstStyle/>
          <a:p>
            <a:r>
              <a:rPr lang="en-US" dirty="0" smtClean="0"/>
              <a:t>Recreational: Legal to possess under 1 oz. age 21 and older.  Legal to consume in private residence, not in public. Legal to sell, provided store has obtained permit to do so. </a:t>
            </a:r>
            <a:r>
              <a:rPr lang="en-US" dirty="0"/>
              <a:t>Retail sales </a:t>
            </a:r>
            <a:r>
              <a:rPr lang="en-US" dirty="0" smtClean="0"/>
              <a:t>start early in 2014.   Private non-commercial cultivation of cannabis is legal up to six plants per person.</a:t>
            </a:r>
          </a:p>
          <a:p>
            <a:pPr marL="0" indent="0">
              <a:buNone/>
            </a:pPr>
            <a:endParaRPr lang="en-US" dirty="0" smtClean="0"/>
          </a:p>
          <a:p>
            <a:r>
              <a:rPr lang="en-US" dirty="0" smtClean="0"/>
              <a:t>Medical: Legal since 11/2000.  Use with written medical consent. No more than six plants, only three flowering.  May get supply from dispensary. </a:t>
            </a:r>
            <a:endParaRPr lang="en-US" dirty="0"/>
          </a:p>
        </p:txBody>
      </p:sp>
    </p:spTree>
    <p:extLst>
      <p:ext uri="{BB962C8B-B14F-4D97-AF65-F5344CB8AC3E}">
        <p14:creationId xmlns:p14="http://schemas.microsoft.com/office/powerpoint/2010/main" val="2525568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Telling the Truth to Teens</a:t>
            </a:r>
            <a:endParaRPr lang="en-US" dirty="0"/>
          </a:p>
        </p:txBody>
      </p:sp>
      <p:sp>
        <p:nvSpPr>
          <p:cNvPr id="6" name="Content Placeholder 5"/>
          <p:cNvSpPr>
            <a:spLocks noGrp="1"/>
          </p:cNvSpPr>
          <p:nvPr>
            <p:ph idx="1"/>
          </p:nvPr>
        </p:nvSpPr>
        <p:spPr/>
        <p:txBody>
          <a:bodyPr>
            <a:normAutofit fontScale="92500" lnSpcReduction="10000"/>
          </a:bodyPr>
          <a:lstStyle/>
          <a:p>
            <a:pPr>
              <a:defRPr/>
            </a:pPr>
            <a:r>
              <a:rPr lang="en-US" sz="2800" dirty="0" smtClean="0"/>
              <a:t>As compared to most drugs, Pot is the least dangerous.  Pot is less addictive than coffee. </a:t>
            </a:r>
          </a:p>
          <a:p>
            <a:pPr>
              <a:defRPr/>
            </a:pPr>
            <a:r>
              <a:rPr lang="en-US" sz="2800" dirty="0" smtClean="0"/>
              <a:t>Beer causes the same memory loss as Pot. Marijuana enhances certain mental abilities, helps you think “outside the box”. </a:t>
            </a:r>
          </a:p>
          <a:p>
            <a:pPr>
              <a:defRPr/>
            </a:pPr>
            <a:r>
              <a:rPr lang="en-US" sz="2800" dirty="0" smtClean="0"/>
              <a:t>Don’t take Pot before a test!</a:t>
            </a:r>
          </a:p>
          <a:p>
            <a:pPr>
              <a:defRPr/>
            </a:pPr>
            <a:r>
              <a:rPr lang="en-US" sz="2800" dirty="0" smtClean="0"/>
              <a:t>Its your life!  Be responsible!  Learn how to say </a:t>
            </a:r>
            <a:r>
              <a:rPr lang="en-US" sz="2800" b="1" dirty="0" smtClean="0"/>
              <a:t>no</a:t>
            </a:r>
            <a:r>
              <a:rPr lang="en-US" sz="2800" dirty="0" smtClean="0"/>
              <a:t> and mean it.</a:t>
            </a:r>
          </a:p>
          <a:p>
            <a:pPr>
              <a:defRPr/>
            </a:pPr>
            <a:r>
              <a:rPr lang="en-US" sz="2800" dirty="0" smtClean="0"/>
              <a:t>One reason Pot isn’t legal is because a lot of people are making money on it because it’s not legal. Drug abuse is a bad idea.</a:t>
            </a:r>
            <a:endParaRPr lang="en-US" sz="2800" dirty="0"/>
          </a:p>
        </p:txBody>
      </p:sp>
      <p:sp>
        <p:nvSpPr>
          <p:cNvPr id="4" name="Slide Number Placeholder 3"/>
          <p:cNvSpPr>
            <a:spLocks noGrp="1"/>
          </p:cNvSpPr>
          <p:nvPr>
            <p:ph type="sldNum" sz="quarter" idx="12"/>
          </p:nvPr>
        </p:nvSpPr>
        <p:spPr/>
        <p:txBody>
          <a:bodyPr/>
          <a:lstStyle/>
          <a:p>
            <a:pPr>
              <a:defRPr/>
            </a:pPr>
            <a:fld id="{DC200CD9-E7AC-4DF8-ACEA-A2D188BB60BE}" type="slidenum">
              <a:rPr lang="en-US" smtClean="0"/>
              <a:pPr>
                <a:defRPr/>
              </a:pPr>
              <a:t>40</a:t>
            </a:fld>
            <a:endParaRPr lang="en-US"/>
          </a:p>
        </p:txBody>
      </p:sp>
    </p:spTree>
    <p:extLst>
      <p:ext uri="{BB962C8B-B14F-4D97-AF65-F5344CB8AC3E}">
        <p14:creationId xmlns:p14="http://schemas.microsoft.com/office/powerpoint/2010/main" val="1575114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Who Opposes Legalizing Marijuana and Why</a:t>
            </a: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dirty="0" smtClean="0"/>
              <a:t>The uninformed. The government, politicians afraid to act. Religion – fun is sin. Moralizers.  People who do no drugs.</a:t>
            </a:r>
          </a:p>
          <a:p>
            <a:pPr>
              <a:defRPr/>
            </a:pPr>
            <a:r>
              <a:rPr lang="en-US" dirty="0" smtClean="0"/>
              <a:t>The alcohol lobby.  The tobacco Lobby.</a:t>
            </a:r>
          </a:p>
          <a:p>
            <a:pPr>
              <a:defRPr/>
            </a:pPr>
            <a:r>
              <a:rPr lang="en-US" dirty="0" smtClean="0"/>
              <a:t>Law enforcement.  Government agencies.</a:t>
            </a:r>
          </a:p>
          <a:p>
            <a:pPr>
              <a:defRPr/>
            </a:pPr>
            <a:r>
              <a:rPr lang="en-US" dirty="0" smtClean="0"/>
              <a:t>Pot dealers. Wood Industry. Private prisons. Trial lawyers. Mental hospitals.  Some conservatives(?), Some therapists(?).</a:t>
            </a:r>
          </a:p>
          <a:p>
            <a:pPr>
              <a:defRPr/>
            </a:pPr>
            <a:r>
              <a:rPr lang="en-US" dirty="0" smtClean="0"/>
              <a:t>I’d add international cartels, domestic producers.</a:t>
            </a:r>
            <a:endParaRPr lang="en-US" dirty="0"/>
          </a:p>
        </p:txBody>
      </p:sp>
      <p:sp>
        <p:nvSpPr>
          <p:cNvPr id="4" name="Slide Number Placeholder 3"/>
          <p:cNvSpPr>
            <a:spLocks noGrp="1"/>
          </p:cNvSpPr>
          <p:nvPr>
            <p:ph type="sldNum" sz="quarter" idx="12"/>
          </p:nvPr>
        </p:nvSpPr>
        <p:spPr/>
        <p:txBody>
          <a:bodyPr/>
          <a:lstStyle/>
          <a:p>
            <a:pPr>
              <a:defRPr/>
            </a:pPr>
            <a:fld id="{9B561C45-86F1-4F85-88A3-30504957029A}" type="slidenum">
              <a:rPr lang="en-US" smtClean="0"/>
              <a:pPr>
                <a:defRPr/>
              </a:pPr>
              <a:t>41</a:t>
            </a:fld>
            <a:endParaRPr lang="en-US"/>
          </a:p>
        </p:txBody>
      </p:sp>
    </p:spTree>
    <p:extLst>
      <p:ext uri="{BB962C8B-B14F-4D97-AF65-F5344CB8AC3E}">
        <p14:creationId xmlns:p14="http://schemas.microsoft.com/office/powerpoint/2010/main" val="16296903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r>
              <a:rPr lang="en-US" sz="3200" dirty="0" smtClean="0"/>
              <a:t>Drug War Argument  </a:t>
            </a:r>
          </a:p>
        </p:txBody>
      </p:sp>
      <p:sp>
        <p:nvSpPr>
          <p:cNvPr id="161795" name="Rectangle 3"/>
          <p:cNvSpPr>
            <a:spLocks noGrp="1" noChangeArrowheads="1"/>
          </p:cNvSpPr>
          <p:nvPr>
            <p:ph type="body" idx="1"/>
          </p:nvPr>
        </p:nvSpPr>
        <p:spPr/>
        <p:txBody>
          <a:bodyPr>
            <a:normAutofit fontScale="92500"/>
          </a:bodyPr>
          <a:lstStyle/>
          <a:p>
            <a:pPr eaLnBrk="1" hangingPunct="1">
              <a:defRPr/>
            </a:pPr>
            <a:r>
              <a:rPr lang="en-US" dirty="0" smtClean="0"/>
              <a:t>Most people can use most drugs without doing much harm to themselves or anyone else. Only a tiny few of the millions world wide that have tried marijuana have gone on to have problems.</a:t>
            </a:r>
          </a:p>
          <a:p>
            <a:pPr marL="0" indent="0" eaLnBrk="1" hangingPunct="1">
              <a:buNone/>
              <a:defRPr/>
            </a:pPr>
            <a:r>
              <a:rPr lang="en-US" dirty="0" smtClean="0"/>
              <a:t> </a:t>
            </a:r>
          </a:p>
          <a:p>
            <a:pPr eaLnBrk="1" hangingPunct="1">
              <a:defRPr/>
            </a:pPr>
            <a:r>
              <a:rPr lang="en-US" dirty="0" smtClean="0"/>
              <a:t>The same is true for cocaine and hallucinogens. That a few million people have serious problems is no reason to demonize these drugs and the people that use them.    </a:t>
            </a:r>
          </a:p>
        </p:txBody>
      </p:sp>
      <p:sp>
        <p:nvSpPr>
          <p:cNvPr id="2" name="Slide Number Placeholder 1"/>
          <p:cNvSpPr>
            <a:spLocks noGrp="1"/>
          </p:cNvSpPr>
          <p:nvPr>
            <p:ph type="sldNum" sz="quarter" idx="12"/>
          </p:nvPr>
        </p:nvSpPr>
        <p:spPr/>
        <p:txBody>
          <a:bodyPr/>
          <a:lstStyle/>
          <a:p>
            <a:pPr>
              <a:defRPr/>
            </a:pPr>
            <a:fld id="{6E398406-5DB3-4EE8-BE40-274F94C31A14}" type="slidenum">
              <a:rPr lang="en-US" smtClean="0"/>
              <a:pPr>
                <a:defRPr/>
              </a:pPr>
              <a:t>42</a:t>
            </a:fld>
            <a:endParaRPr lang="en-US"/>
          </a:p>
        </p:txBody>
      </p:sp>
    </p:spTree>
    <p:extLst>
      <p:ext uri="{BB962C8B-B14F-4D97-AF65-F5344CB8AC3E}">
        <p14:creationId xmlns:p14="http://schemas.microsoft.com/office/powerpoint/2010/main" val="19206310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en-US" dirty="0" smtClean="0"/>
              <a:t>Health </a:t>
            </a:r>
          </a:p>
        </p:txBody>
      </p:sp>
      <p:sp>
        <p:nvSpPr>
          <p:cNvPr id="158723" name="Rectangle 3"/>
          <p:cNvSpPr>
            <a:spLocks noGrp="1" noChangeArrowheads="1"/>
          </p:cNvSpPr>
          <p:nvPr>
            <p:ph type="body" idx="1"/>
          </p:nvPr>
        </p:nvSpPr>
        <p:spPr/>
        <p:txBody>
          <a:bodyPr/>
          <a:lstStyle/>
          <a:p>
            <a:pPr eaLnBrk="1" hangingPunct="1">
              <a:lnSpc>
                <a:spcPct val="90000"/>
              </a:lnSpc>
              <a:defRPr/>
            </a:pPr>
            <a:r>
              <a:rPr lang="en-US" sz="2800" dirty="0" smtClean="0"/>
              <a:t>Most illegal drugs are not especially harmful (tobacco is more addictive than virtually all drugs). Most users of illegal drugs, including cocaine and heroin, take them only occasionally.  They do so because they enjoy them (as they do whisky or a Marlboro light).</a:t>
            </a:r>
          </a:p>
          <a:p>
            <a:pPr eaLnBrk="1" hangingPunct="1">
              <a:lnSpc>
                <a:spcPct val="90000"/>
              </a:lnSpc>
              <a:buFont typeface="Wingdings" pitchFamily="2" charset="2"/>
              <a:buNone/>
              <a:defRPr/>
            </a:pPr>
            <a:endParaRPr lang="en-US" sz="2800" dirty="0" smtClean="0"/>
          </a:p>
          <a:p>
            <a:pPr eaLnBrk="1" hangingPunct="1">
              <a:lnSpc>
                <a:spcPct val="90000"/>
              </a:lnSpc>
              <a:defRPr/>
            </a:pPr>
            <a:r>
              <a:rPr lang="en-US" sz="2800" dirty="0" smtClean="0"/>
              <a:t>Addiction – impacts on families. Legalization offers the opportunity to deal and treat addiction properly. </a:t>
            </a:r>
          </a:p>
        </p:txBody>
      </p:sp>
      <p:sp>
        <p:nvSpPr>
          <p:cNvPr id="2" name="Slide Number Placeholder 1"/>
          <p:cNvSpPr>
            <a:spLocks noGrp="1"/>
          </p:cNvSpPr>
          <p:nvPr>
            <p:ph type="sldNum" sz="quarter" idx="12"/>
          </p:nvPr>
        </p:nvSpPr>
        <p:spPr/>
        <p:txBody>
          <a:bodyPr/>
          <a:lstStyle/>
          <a:p>
            <a:pPr>
              <a:defRPr/>
            </a:pPr>
            <a:fld id="{FD41893C-14CE-4977-ABAD-6DBA1A4BA855}" type="slidenum">
              <a:rPr lang="en-US" smtClean="0"/>
              <a:pPr>
                <a:defRPr/>
              </a:pPr>
              <a:t>43</a:t>
            </a:fld>
            <a:endParaRPr lang="en-US"/>
          </a:p>
        </p:txBody>
      </p:sp>
    </p:spTree>
    <p:extLst>
      <p:ext uri="{BB962C8B-B14F-4D97-AF65-F5344CB8AC3E}">
        <p14:creationId xmlns:p14="http://schemas.microsoft.com/office/powerpoint/2010/main" val="3321342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normAutofit fontScale="90000"/>
          </a:bodyPr>
          <a:lstStyle/>
          <a:p>
            <a:pPr eaLnBrk="1" hangingPunct="1">
              <a:defRPr/>
            </a:pPr>
            <a:r>
              <a:rPr lang="en-US" sz="4000" dirty="0" smtClean="0"/>
              <a:t>United States Drug Use 2011</a:t>
            </a:r>
            <a:br>
              <a:rPr lang="en-US" sz="4000" dirty="0" smtClean="0"/>
            </a:br>
            <a:r>
              <a:rPr lang="en-US" sz="4000" dirty="0" smtClean="0"/>
              <a:t>Past month, age 12 &amp; over</a:t>
            </a:r>
          </a:p>
        </p:txBody>
      </p:sp>
      <p:sp>
        <p:nvSpPr>
          <p:cNvPr id="465923" name="Rectangle 3"/>
          <p:cNvSpPr>
            <a:spLocks noGrp="1" noChangeArrowheads="1"/>
          </p:cNvSpPr>
          <p:nvPr>
            <p:ph type="body" idx="1"/>
          </p:nvPr>
        </p:nvSpPr>
        <p:spPr/>
        <p:txBody>
          <a:bodyPr>
            <a:normAutofit lnSpcReduction="10000"/>
          </a:bodyPr>
          <a:lstStyle/>
          <a:p>
            <a:pPr marL="0" indent="0" eaLnBrk="1" hangingPunct="1">
              <a:lnSpc>
                <a:spcPct val="90000"/>
              </a:lnSpc>
              <a:buNone/>
              <a:defRPr/>
            </a:pPr>
            <a:r>
              <a:rPr lang="en-US" sz="2400" dirty="0" smtClean="0"/>
              <a:t>    Substance   	  Users (Millions)	  % Population* </a:t>
            </a:r>
          </a:p>
          <a:p>
            <a:pPr eaLnBrk="1" hangingPunct="1">
              <a:lnSpc>
                <a:spcPct val="90000"/>
              </a:lnSpc>
              <a:defRPr/>
            </a:pPr>
            <a:r>
              <a:rPr lang="en-US" sz="2400" dirty="0" smtClean="0"/>
              <a:t>Drugs		        22.5		           8.7</a:t>
            </a:r>
          </a:p>
          <a:p>
            <a:pPr eaLnBrk="1" hangingPunct="1">
              <a:lnSpc>
                <a:spcPct val="90000"/>
              </a:lnSpc>
              <a:defRPr/>
            </a:pPr>
            <a:r>
              <a:rPr lang="en-US" sz="2400" dirty="0" smtClean="0"/>
              <a:t>Marijuana	        	        18.1		           7.0</a:t>
            </a:r>
          </a:p>
          <a:p>
            <a:pPr eaLnBrk="1" hangingPunct="1">
              <a:lnSpc>
                <a:spcPct val="90000"/>
              </a:lnSpc>
              <a:defRPr/>
            </a:pPr>
            <a:r>
              <a:rPr lang="en-US" sz="2400" dirty="0" smtClean="0"/>
              <a:t>Cocaine		          1.4                                      .5</a:t>
            </a:r>
          </a:p>
          <a:p>
            <a:pPr eaLnBrk="1" hangingPunct="1">
              <a:lnSpc>
                <a:spcPct val="90000"/>
              </a:lnSpc>
              <a:defRPr/>
            </a:pPr>
            <a:r>
              <a:rPr lang="en-US" sz="2400" dirty="0" smtClean="0"/>
              <a:t>Heroin		            .3			.1	</a:t>
            </a:r>
          </a:p>
          <a:p>
            <a:pPr eaLnBrk="1" hangingPunct="1">
              <a:lnSpc>
                <a:spcPct val="90000"/>
              </a:lnSpc>
              <a:defRPr/>
            </a:pPr>
            <a:r>
              <a:rPr lang="en-US" sz="2400" dirty="0" smtClean="0"/>
              <a:t>Hallucinogens                    1.0	                           .4</a:t>
            </a:r>
          </a:p>
          <a:p>
            <a:pPr eaLnBrk="1" hangingPunct="1">
              <a:lnSpc>
                <a:spcPct val="90000"/>
              </a:lnSpc>
              <a:defRPr/>
            </a:pPr>
            <a:r>
              <a:rPr lang="en-US" sz="2400" dirty="0" smtClean="0"/>
              <a:t>Prescription-type	           2.4		            2.5</a:t>
            </a:r>
          </a:p>
          <a:p>
            <a:pPr eaLnBrk="1" hangingPunct="1">
              <a:lnSpc>
                <a:spcPct val="90000"/>
              </a:lnSpc>
              <a:defRPr/>
            </a:pPr>
            <a:r>
              <a:rPr lang="en-US" sz="2400" dirty="0" smtClean="0"/>
              <a:t>Alcohol		       133.4		</a:t>
            </a:r>
            <a:r>
              <a:rPr lang="en-US" sz="2400" dirty="0"/>
              <a:t> </a:t>
            </a:r>
            <a:r>
              <a:rPr lang="en-US" sz="2400" dirty="0" smtClean="0"/>
              <a:t>         51.8</a:t>
            </a:r>
          </a:p>
          <a:p>
            <a:pPr eaLnBrk="1" hangingPunct="1">
              <a:lnSpc>
                <a:spcPct val="90000"/>
              </a:lnSpc>
              <a:defRPr/>
            </a:pPr>
            <a:r>
              <a:rPr lang="en-US" sz="2400" dirty="0" smtClean="0"/>
              <a:t>Tobacco		         68.2		          26.5</a:t>
            </a:r>
          </a:p>
          <a:p>
            <a:pPr eaLnBrk="1" hangingPunct="1">
              <a:lnSpc>
                <a:spcPct val="90000"/>
              </a:lnSpc>
              <a:buFont typeface="Wingdings" pitchFamily="2" charset="2"/>
              <a:buNone/>
              <a:defRPr/>
            </a:pPr>
            <a:r>
              <a:rPr lang="en-US" sz="2400" dirty="0" smtClean="0"/>
              <a:t>	*Age 12 and over population</a:t>
            </a:r>
          </a:p>
          <a:p>
            <a:pPr eaLnBrk="1" hangingPunct="1">
              <a:lnSpc>
                <a:spcPct val="90000"/>
              </a:lnSpc>
              <a:buFont typeface="Wingdings" pitchFamily="2" charset="2"/>
              <a:buNone/>
              <a:defRPr/>
            </a:pPr>
            <a:r>
              <a:rPr lang="en-US" sz="2400" dirty="0" smtClean="0"/>
              <a:t>	 Source: Results from the 2011 National Survey on Drug Use and Health: National Findings. </a:t>
            </a:r>
          </a:p>
        </p:txBody>
      </p:sp>
      <p:sp>
        <p:nvSpPr>
          <p:cNvPr id="2" name="Slide Number Placeholder 1"/>
          <p:cNvSpPr>
            <a:spLocks noGrp="1"/>
          </p:cNvSpPr>
          <p:nvPr>
            <p:ph type="sldNum" sz="quarter" idx="12"/>
          </p:nvPr>
        </p:nvSpPr>
        <p:spPr/>
        <p:txBody>
          <a:bodyPr/>
          <a:lstStyle/>
          <a:p>
            <a:pPr>
              <a:defRPr/>
            </a:pPr>
            <a:fld id="{61E9A71B-28AD-4E91-954C-9240D4E4DCE7}" type="slidenum">
              <a:rPr lang="en-US" smtClean="0"/>
              <a:pPr>
                <a:defRPr/>
              </a:pPr>
              <a:t>44</a:t>
            </a:fld>
            <a:endParaRPr lang="en-US"/>
          </a:p>
        </p:txBody>
      </p:sp>
    </p:spTree>
    <p:extLst>
      <p:ext uri="{BB962C8B-B14F-4D97-AF65-F5344CB8AC3E}">
        <p14:creationId xmlns:p14="http://schemas.microsoft.com/office/powerpoint/2010/main" val="6111313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normAutofit fontScale="90000"/>
          </a:bodyPr>
          <a:lstStyle/>
          <a:p>
            <a:pPr eaLnBrk="1" hangingPunct="1">
              <a:defRPr/>
            </a:pPr>
            <a:r>
              <a:rPr lang="en-US" sz="4000" dirty="0" smtClean="0"/>
              <a:t>Annual Causes of Death in the United States</a:t>
            </a:r>
          </a:p>
        </p:txBody>
      </p:sp>
      <p:sp>
        <p:nvSpPr>
          <p:cNvPr id="199683" name="Rectangle 3"/>
          <p:cNvSpPr>
            <a:spLocks noGrp="1" noChangeArrowheads="1"/>
          </p:cNvSpPr>
          <p:nvPr>
            <p:ph type="body" idx="1"/>
          </p:nvPr>
        </p:nvSpPr>
        <p:spPr/>
        <p:txBody>
          <a:bodyPr>
            <a:normAutofit/>
          </a:bodyPr>
          <a:lstStyle/>
          <a:p>
            <a:pPr eaLnBrk="1" hangingPunct="1">
              <a:lnSpc>
                <a:spcPct val="80000"/>
              </a:lnSpc>
              <a:defRPr/>
            </a:pPr>
            <a:r>
              <a:rPr lang="en-US" sz="1400" dirty="0" smtClean="0">
                <a:latin typeface="Arial" panose="020B0604020202020204" pitchFamily="34" charset="0"/>
                <a:cs typeface="Arial" panose="020B0604020202020204" pitchFamily="34" charset="0"/>
              </a:rPr>
              <a:t>Source: </a:t>
            </a:r>
            <a:r>
              <a:rPr lang="en-US" sz="1400" i="1" dirty="0" smtClean="0">
                <a:latin typeface="Arial" panose="020B0604020202020204" pitchFamily="34" charset="0"/>
                <a:cs typeface="Arial" panose="020B0604020202020204" pitchFamily="34" charset="0"/>
              </a:rPr>
              <a:t>Journal of the American Medical Association.</a:t>
            </a:r>
            <a:r>
              <a:rPr lang="en-US" sz="1400" dirty="0" smtClean="0">
                <a:latin typeface="Arial" panose="020B0604020202020204" pitchFamily="34" charset="0"/>
                <a:cs typeface="Arial" panose="020B0604020202020204" pitchFamily="34" charset="0"/>
              </a:rPr>
              <a:t>  March 2004</a:t>
            </a:r>
          </a:p>
          <a:p>
            <a:pPr eaLnBrk="1" hangingPunct="1">
              <a:lnSpc>
                <a:spcPct val="80000"/>
              </a:lnSpc>
              <a:buFont typeface="Wingdings" pitchFamily="2" charset="2"/>
              <a:buNone/>
              <a:defRPr/>
            </a:pPr>
            <a:endParaRPr lang="en-US" sz="1400" dirty="0" smtClean="0">
              <a:latin typeface="Arial" panose="020B0604020202020204" pitchFamily="34" charset="0"/>
              <a:cs typeface="Arial" panose="020B0604020202020204" pitchFamily="34" charset="0"/>
            </a:endParaRPr>
          </a:p>
          <a:p>
            <a:pPr eaLnBrk="1" hangingPunct="1">
              <a:lnSpc>
                <a:spcPct val="80000"/>
              </a:lnSpc>
              <a:defRPr/>
            </a:pPr>
            <a:r>
              <a:rPr lang="en-US" sz="1400" dirty="0" smtClean="0">
                <a:latin typeface="Arial" panose="020B0604020202020204" pitchFamily="34" charset="0"/>
                <a:cs typeface="Arial" panose="020B0604020202020204" pitchFamily="34" charset="0"/>
              </a:rPr>
              <a:t>Tobacco 435,000</a:t>
            </a:r>
          </a:p>
          <a:p>
            <a:pPr eaLnBrk="1" hangingPunct="1">
              <a:lnSpc>
                <a:spcPct val="80000"/>
              </a:lnSpc>
              <a:buFont typeface="Wingdings" pitchFamily="2" charset="2"/>
              <a:buNone/>
              <a:defRPr/>
            </a:pPr>
            <a:endParaRPr lang="en-US" sz="1400" dirty="0" smtClean="0">
              <a:latin typeface="Arial" panose="020B0604020202020204" pitchFamily="34" charset="0"/>
              <a:cs typeface="Arial" panose="020B0604020202020204" pitchFamily="34" charset="0"/>
            </a:endParaRPr>
          </a:p>
          <a:p>
            <a:pPr eaLnBrk="1" hangingPunct="1">
              <a:lnSpc>
                <a:spcPct val="80000"/>
              </a:lnSpc>
              <a:defRPr/>
            </a:pPr>
            <a:r>
              <a:rPr lang="en-US" sz="1400" dirty="0" smtClean="0">
                <a:latin typeface="Arial" panose="020B0604020202020204" pitchFamily="34" charset="0"/>
                <a:cs typeface="Arial" panose="020B0604020202020204" pitchFamily="34" charset="0"/>
              </a:rPr>
              <a:t>Alcohol 85,000</a:t>
            </a:r>
          </a:p>
          <a:p>
            <a:pPr eaLnBrk="1" hangingPunct="1">
              <a:lnSpc>
                <a:spcPct val="80000"/>
              </a:lnSpc>
              <a:buFont typeface="Wingdings" pitchFamily="2" charset="2"/>
              <a:buNone/>
              <a:defRPr/>
            </a:pPr>
            <a:endParaRPr lang="en-US" sz="1400" dirty="0" smtClean="0">
              <a:latin typeface="Arial" panose="020B0604020202020204" pitchFamily="34" charset="0"/>
              <a:cs typeface="Arial" panose="020B0604020202020204" pitchFamily="34" charset="0"/>
            </a:endParaRPr>
          </a:p>
          <a:p>
            <a:pPr eaLnBrk="1" hangingPunct="1">
              <a:lnSpc>
                <a:spcPct val="80000"/>
              </a:lnSpc>
              <a:defRPr/>
            </a:pPr>
            <a:r>
              <a:rPr lang="en-US" sz="1400" dirty="0" smtClean="0">
                <a:latin typeface="Arial" panose="020B0604020202020204" pitchFamily="34" charset="0"/>
                <a:cs typeface="Arial" panose="020B0604020202020204" pitchFamily="34" charset="0"/>
              </a:rPr>
              <a:t>Adverse reaction to </a:t>
            </a:r>
            <a:r>
              <a:rPr lang="en-US" sz="1400" b="1" dirty="0" smtClean="0">
                <a:latin typeface="Arial" panose="020B0604020202020204" pitchFamily="34" charset="0"/>
                <a:cs typeface="Arial" panose="020B0604020202020204" pitchFamily="34" charset="0"/>
              </a:rPr>
              <a:t>prescription drugs 32,000</a:t>
            </a:r>
          </a:p>
          <a:p>
            <a:pPr eaLnBrk="1" hangingPunct="1">
              <a:lnSpc>
                <a:spcPct val="80000"/>
              </a:lnSpc>
              <a:buFont typeface="Wingdings" pitchFamily="2" charset="2"/>
              <a:buNone/>
              <a:defRPr/>
            </a:pPr>
            <a:endParaRPr lang="en-US" sz="1400" dirty="0" smtClean="0">
              <a:latin typeface="Arial" panose="020B0604020202020204" pitchFamily="34" charset="0"/>
              <a:cs typeface="Arial" panose="020B0604020202020204" pitchFamily="34" charset="0"/>
            </a:endParaRPr>
          </a:p>
          <a:p>
            <a:pPr eaLnBrk="1" hangingPunct="1">
              <a:lnSpc>
                <a:spcPct val="80000"/>
              </a:lnSpc>
              <a:defRPr/>
            </a:pPr>
            <a:r>
              <a:rPr lang="en-US" sz="1400" dirty="0" smtClean="0">
                <a:latin typeface="Arial" panose="020B0604020202020204" pitchFamily="34" charset="0"/>
                <a:cs typeface="Arial" panose="020B0604020202020204" pitchFamily="34" charset="0"/>
              </a:rPr>
              <a:t>Incidents involving firearms 31,347*</a:t>
            </a:r>
          </a:p>
          <a:p>
            <a:pPr eaLnBrk="1" hangingPunct="1">
              <a:lnSpc>
                <a:spcPct val="80000"/>
              </a:lnSpc>
              <a:buFont typeface="Wingdings" pitchFamily="2" charset="2"/>
              <a:buNone/>
              <a:defRPr/>
            </a:pPr>
            <a:endParaRPr lang="en-US" sz="1400" dirty="0" smtClean="0">
              <a:latin typeface="Arial" panose="020B0604020202020204" pitchFamily="34" charset="0"/>
              <a:cs typeface="Arial" panose="020B0604020202020204" pitchFamily="34" charset="0"/>
            </a:endParaRPr>
          </a:p>
          <a:p>
            <a:pPr eaLnBrk="1" hangingPunct="1">
              <a:lnSpc>
                <a:spcPct val="80000"/>
              </a:lnSpc>
              <a:defRPr/>
            </a:pPr>
            <a:r>
              <a:rPr lang="en-US" sz="1400" dirty="0" smtClean="0">
                <a:latin typeface="Arial" panose="020B0604020202020204" pitchFamily="34" charset="0"/>
                <a:cs typeface="Arial" panose="020B0604020202020204" pitchFamily="34" charset="0"/>
              </a:rPr>
              <a:t>Motor vehicle crashes 34,485 * </a:t>
            </a:r>
          </a:p>
          <a:p>
            <a:pPr eaLnBrk="1" hangingPunct="1">
              <a:lnSpc>
                <a:spcPct val="80000"/>
              </a:lnSpc>
              <a:buFont typeface="Wingdings" pitchFamily="2" charset="2"/>
              <a:buNone/>
              <a:defRPr/>
            </a:pPr>
            <a:r>
              <a:rPr lang="en-US" sz="1400" dirty="0" smtClean="0">
                <a:latin typeface="Arial" panose="020B0604020202020204" pitchFamily="34" charset="0"/>
                <a:cs typeface="Arial" panose="020B0604020202020204" pitchFamily="34" charset="0"/>
              </a:rPr>
              <a:t> </a:t>
            </a:r>
          </a:p>
          <a:p>
            <a:pPr eaLnBrk="1" hangingPunct="1">
              <a:lnSpc>
                <a:spcPct val="80000"/>
              </a:lnSpc>
              <a:defRPr/>
            </a:pPr>
            <a:r>
              <a:rPr lang="en-US" sz="1400" b="1" dirty="0" smtClean="0">
                <a:latin typeface="Arial" panose="020B0604020202020204" pitchFamily="34" charset="0"/>
                <a:cs typeface="Arial" panose="020B0604020202020204" pitchFamily="34" charset="0"/>
              </a:rPr>
              <a:t>An illicit drug use, direct and indirect 17,000</a:t>
            </a:r>
          </a:p>
          <a:p>
            <a:pPr eaLnBrk="1" hangingPunct="1">
              <a:lnSpc>
                <a:spcPct val="80000"/>
              </a:lnSpc>
              <a:buFont typeface="Wingdings" pitchFamily="2" charset="2"/>
              <a:buNone/>
              <a:defRPr/>
            </a:pPr>
            <a:endParaRPr lang="en-US" sz="1400" b="1" dirty="0" smtClean="0">
              <a:latin typeface="Arial" panose="020B0604020202020204" pitchFamily="34" charset="0"/>
              <a:cs typeface="Arial" panose="020B0604020202020204" pitchFamily="34" charset="0"/>
            </a:endParaRPr>
          </a:p>
          <a:p>
            <a:pPr eaLnBrk="1" hangingPunct="1">
              <a:lnSpc>
                <a:spcPct val="80000"/>
              </a:lnSpc>
              <a:defRPr/>
            </a:pPr>
            <a:r>
              <a:rPr lang="en-US" sz="1400" dirty="0" smtClean="0">
                <a:latin typeface="Arial" panose="020B0604020202020204" pitchFamily="34" charset="0"/>
                <a:cs typeface="Arial" panose="020B0604020202020204" pitchFamily="34" charset="0"/>
              </a:rPr>
              <a:t>Non-steroidal anti-inflammatory drugs such as </a:t>
            </a:r>
            <a:r>
              <a:rPr lang="en-US" sz="1400" b="1" dirty="0" smtClean="0">
                <a:latin typeface="Arial" panose="020B0604020202020204" pitchFamily="34" charset="0"/>
                <a:cs typeface="Arial" panose="020B0604020202020204" pitchFamily="34" charset="0"/>
              </a:rPr>
              <a:t>Aspirin 7,600</a:t>
            </a:r>
          </a:p>
          <a:p>
            <a:pPr eaLnBrk="1" hangingPunct="1">
              <a:lnSpc>
                <a:spcPct val="80000"/>
              </a:lnSpc>
              <a:buFont typeface="Wingdings" pitchFamily="2" charset="2"/>
              <a:buNone/>
              <a:defRPr/>
            </a:pPr>
            <a:endParaRPr lang="en-US" sz="1400" dirty="0" smtClean="0">
              <a:latin typeface="Arial" panose="020B0604020202020204" pitchFamily="34" charset="0"/>
              <a:cs typeface="Arial" panose="020B0604020202020204" pitchFamily="34" charset="0"/>
            </a:endParaRPr>
          </a:p>
          <a:p>
            <a:pPr eaLnBrk="1" hangingPunct="1">
              <a:lnSpc>
                <a:spcPct val="80000"/>
              </a:lnSpc>
              <a:defRPr/>
            </a:pPr>
            <a:r>
              <a:rPr lang="en-US" sz="1400" b="1" dirty="0" smtClean="0">
                <a:latin typeface="Arial" panose="020B0604020202020204" pitchFamily="34" charset="0"/>
                <a:cs typeface="Arial" panose="020B0604020202020204" pitchFamily="34" charset="0"/>
              </a:rPr>
              <a:t>Marijuana 0</a:t>
            </a:r>
          </a:p>
          <a:p>
            <a:pPr eaLnBrk="1" hangingPunct="1">
              <a:lnSpc>
                <a:spcPct val="80000"/>
              </a:lnSpc>
              <a:defRPr/>
            </a:pPr>
            <a:endParaRPr lang="en-US" sz="1400" b="1" dirty="0">
              <a:latin typeface="Arial" panose="020B0604020202020204" pitchFamily="34" charset="0"/>
              <a:cs typeface="Arial" panose="020B0604020202020204" pitchFamily="34" charset="0"/>
            </a:endParaRPr>
          </a:p>
          <a:p>
            <a:pPr marL="0" indent="0" eaLnBrk="1" hangingPunct="1">
              <a:lnSpc>
                <a:spcPct val="80000"/>
              </a:lnSpc>
              <a:buNone/>
              <a:defRPr/>
            </a:pPr>
            <a:r>
              <a:rPr lang="en-US" sz="1400" b="1" dirty="0" smtClean="0">
                <a:latin typeface="Arial" panose="020B0604020202020204" pitchFamily="34" charset="0"/>
                <a:cs typeface="Arial" panose="020B0604020202020204" pitchFamily="34" charset="0"/>
              </a:rPr>
              <a:t>       *2009 data</a:t>
            </a:r>
          </a:p>
          <a:p>
            <a:pPr algn="r" eaLnBrk="1" hangingPunct="1">
              <a:lnSpc>
                <a:spcPct val="80000"/>
              </a:lnSpc>
              <a:buFont typeface="Wingdings" pitchFamily="2" charset="2"/>
              <a:buNone/>
              <a:defRPr/>
            </a:pPr>
            <a:endParaRPr lang="en-US" sz="1600" b="1" dirty="0" smtClean="0"/>
          </a:p>
          <a:p>
            <a:pPr algn="r" eaLnBrk="1" hangingPunct="1">
              <a:lnSpc>
                <a:spcPct val="80000"/>
              </a:lnSpc>
              <a:buFont typeface="Wingdings" pitchFamily="2" charset="2"/>
              <a:buNone/>
              <a:defRPr/>
            </a:pPr>
            <a:endParaRPr lang="en-US" sz="1600" dirty="0" smtClean="0"/>
          </a:p>
        </p:txBody>
      </p:sp>
      <p:sp>
        <p:nvSpPr>
          <p:cNvPr id="2" name="Slide Number Placeholder 1"/>
          <p:cNvSpPr>
            <a:spLocks noGrp="1"/>
          </p:cNvSpPr>
          <p:nvPr>
            <p:ph type="sldNum" sz="quarter" idx="12"/>
          </p:nvPr>
        </p:nvSpPr>
        <p:spPr/>
        <p:txBody>
          <a:bodyPr/>
          <a:lstStyle/>
          <a:p>
            <a:pPr>
              <a:defRPr/>
            </a:pPr>
            <a:fld id="{9D12254A-AA0F-4850-A216-0B38BE65744F}" type="slidenum">
              <a:rPr lang="en-US" smtClean="0"/>
              <a:pPr>
                <a:defRPr/>
              </a:pPr>
              <a:t>45</a:t>
            </a:fld>
            <a:endParaRPr lang="en-US"/>
          </a:p>
        </p:txBody>
      </p:sp>
    </p:spTree>
    <p:extLst>
      <p:ext uri="{BB962C8B-B14F-4D97-AF65-F5344CB8AC3E}">
        <p14:creationId xmlns:p14="http://schemas.microsoft.com/office/powerpoint/2010/main" val="21520901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r>
              <a:rPr lang="en-US" dirty="0" smtClean="0"/>
              <a:t>Alcohol-Related Mortality</a:t>
            </a:r>
          </a:p>
        </p:txBody>
      </p:sp>
      <p:sp>
        <p:nvSpPr>
          <p:cNvPr id="203779" name="Rectangle 3"/>
          <p:cNvSpPr>
            <a:spLocks noGrp="1" noChangeArrowheads="1"/>
          </p:cNvSpPr>
          <p:nvPr>
            <p:ph type="body" idx="1"/>
          </p:nvPr>
        </p:nvSpPr>
        <p:spPr/>
        <p:txBody>
          <a:bodyPr/>
          <a:lstStyle/>
          <a:p>
            <a:pPr eaLnBrk="1" hangingPunct="1">
              <a:lnSpc>
                <a:spcPct val="80000"/>
              </a:lnSpc>
              <a:defRPr/>
            </a:pPr>
            <a:r>
              <a:rPr lang="en-US" sz="2400" dirty="0" smtClean="0"/>
              <a:t>Alcohol-related deaths are now 1 in 25 around the world (3.8%) and close to tobacco in overall impact. Alcohol-related causes of death include accidents, violence, poisoning, mouth and throat cancer, breast cancer, suicide and many others.</a:t>
            </a:r>
          </a:p>
          <a:p>
            <a:pPr eaLnBrk="1" hangingPunct="1">
              <a:lnSpc>
                <a:spcPct val="80000"/>
              </a:lnSpc>
              <a:buFont typeface="Wingdings" pitchFamily="2" charset="2"/>
              <a:buNone/>
              <a:defRPr/>
            </a:pPr>
            <a:endParaRPr lang="en-US" sz="2400" dirty="0" smtClean="0"/>
          </a:p>
          <a:p>
            <a:pPr eaLnBrk="1" hangingPunct="1">
              <a:lnSpc>
                <a:spcPct val="80000"/>
              </a:lnSpc>
              <a:defRPr/>
            </a:pPr>
            <a:r>
              <a:rPr lang="en-US" sz="2400" dirty="0" smtClean="0"/>
              <a:t>In the US, the Center for Disease Control estimates alcohol causes 25,000 deaths a year. Overall, 100,000 deaths occur each year because of alcohol consumption. Alcohol can be blamed for deaths from: 5% of circulatory system diseases, 15% of respiratory system diseases, 30% of accidents by fire and flames, 30% from accidental drowning, 30% of suicides, 40% of accidental falls, 45% of automobile accidents and 60% of homicides.  </a:t>
            </a:r>
          </a:p>
        </p:txBody>
      </p:sp>
      <p:sp>
        <p:nvSpPr>
          <p:cNvPr id="2" name="Slide Number Placeholder 1"/>
          <p:cNvSpPr>
            <a:spLocks noGrp="1"/>
          </p:cNvSpPr>
          <p:nvPr>
            <p:ph type="sldNum" sz="quarter" idx="12"/>
          </p:nvPr>
        </p:nvSpPr>
        <p:spPr/>
        <p:txBody>
          <a:bodyPr/>
          <a:lstStyle/>
          <a:p>
            <a:pPr>
              <a:defRPr/>
            </a:pPr>
            <a:fld id="{1B0F3AC3-E008-4339-86BD-F34B5F06D0C4}" type="slidenum">
              <a:rPr lang="en-US" smtClean="0"/>
              <a:pPr>
                <a:defRPr/>
              </a:pPr>
              <a:t>46</a:t>
            </a:fld>
            <a:endParaRPr lang="en-US"/>
          </a:p>
        </p:txBody>
      </p:sp>
    </p:spTree>
    <p:extLst>
      <p:ext uri="{BB962C8B-B14F-4D97-AF65-F5344CB8AC3E}">
        <p14:creationId xmlns:p14="http://schemas.microsoft.com/office/powerpoint/2010/main" val="415809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en-US" dirty="0" smtClean="0"/>
              <a:t>Public Health Care Cost</a:t>
            </a:r>
          </a:p>
        </p:txBody>
      </p:sp>
      <p:sp>
        <p:nvSpPr>
          <p:cNvPr id="181251" name="Rectangle 3"/>
          <p:cNvSpPr>
            <a:spLocks noGrp="1" noChangeArrowheads="1"/>
          </p:cNvSpPr>
          <p:nvPr>
            <p:ph type="body" idx="1"/>
          </p:nvPr>
        </p:nvSpPr>
        <p:spPr/>
        <p:txBody>
          <a:bodyPr/>
          <a:lstStyle/>
          <a:p>
            <a:pPr eaLnBrk="1" hangingPunct="1">
              <a:lnSpc>
                <a:spcPct val="80000"/>
              </a:lnSpc>
              <a:defRPr/>
            </a:pPr>
            <a:r>
              <a:rPr lang="en-US" sz="2400" dirty="0" smtClean="0"/>
              <a:t>(2009) “The </a:t>
            </a:r>
            <a:r>
              <a:rPr lang="en-US" sz="2400" b="1" dirty="0" smtClean="0"/>
              <a:t>public health burden</a:t>
            </a:r>
            <a:r>
              <a:rPr lang="en-US" sz="2400" dirty="0" smtClean="0"/>
              <a:t> of cannabis use is </a:t>
            </a:r>
            <a:r>
              <a:rPr lang="en-US" sz="2400" b="1" dirty="0" smtClean="0"/>
              <a:t>modest</a:t>
            </a:r>
            <a:r>
              <a:rPr lang="en-US" sz="2400" dirty="0" smtClean="0"/>
              <a:t> compared with that of alcohol, tobacco, and other illicit drugs. </a:t>
            </a:r>
          </a:p>
          <a:p>
            <a:pPr eaLnBrk="1" hangingPunct="1">
              <a:lnSpc>
                <a:spcPct val="80000"/>
              </a:lnSpc>
              <a:defRPr/>
            </a:pPr>
            <a:endParaRPr lang="en-US" sz="2400" dirty="0" smtClean="0"/>
          </a:p>
          <a:p>
            <a:pPr eaLnBrk="1" hangingPunct="1">
              <a:lnSpc>
                <a:spcPct val="80000"/>
              </a:lnSpc>
              <a:defRPr/>
            </a:pPr>
            <a:r>
              <a:rPr lang="en-US" sz="2400" dirty="0" smtClean="0"/>
              <a:t>A recent Australian study estimated that cannabis use caused 0.2% of total disease burden in Australia—a country with one of the highest reported rates of cannabis use. </a:t>
            </a:r>
          </a:p>
          <a:p>
            <a:pPr eaLnBrk="1" hangingPunct="1">
              <a:lnSpc>
                <a:spcPct val="80000"/>
              </a:lnSpc>
              <a:defRPr/>
            </a:pPr>
            <a:endParaRPr lang="en-US" sz="2400" dirty="0" smtClean="0"/>
          </a:p>
          <a:p>
            <a:pPr eaLnBrk="1" hangingPunct="1">
              <a:lnSpc>
                <a:spcPct val="80000"/>
              </a:lnSpc>
              <a:defRPr/>
            </a:pPr>
            <a:r>
              <a:rPr lang="en-US" sz="2400" dirty="0" smtClean="0"/>
              <a:t>Cannabis accounted for 10% of the burden attributable to all illicit drugs (including heroin, cocaine and amphetamines). It also accounted for around 10% of the proportion of disease burden attributed to alcohol (2-3%), but only 2.5% of that attributable to tobacco (7-8%).”</a:t>
            </a:r>
          </a:p>
          <a:p>
            <a:pPr eaLnBrk="1" hangingPunct="1">
              <a:lnSpc>
                <a:spcPct val="80000"/>
              </a:lnSpc>
              <a:defRPr/>
            </a:pPr>
            <a:endParaRPr lang="en-US" sz="2400" b="1" dirty="0" smtClean="0"/>
          </a:p>
        </p:txBody>
      </p:sp>
      <p:sp>
        <p:nvSpPr>
          <p:cNvPr id="2" name="Slide Number Placeholder 1"/>
          <p:cNvSpPr>
            <a:spLocks noGrp="1"/>
          </p:cNvSpPr>
          <p:nvPr>
            <p:ph type="sldNum" sz="quarter" idx="12"/>
          </p:nvPr>
        </p:nvSpPr>
        <p:spPr/>
        <p:txBody>
          <a:bodyPr/>
          <a:lstStyle/>
          <a:p>
            <a:pPr>
              <a:defRPr/>
            </a:pPr>
            <a:fld id="{9F3F276B-F65A-4358-B1EE-7539B826BDC1}" type="slidenum">
              <a:rPr lang="en-US" smtClean="0"/>
              <a:pPr>
                <a:defRPr/>
              </a:pPr>
              <a:t>47</a:t>
            </a:fld>
            <a:endParaRPr lang="en-US"/>
          </a:p>
        </p:txBody>
      </p:sp>
    </p:spTree>
    <p:extLst>
      <p:ext uri="{BB962C8B-B14F-4D97-AF65-F5344CB8AC3E}">
        <p14:creationId xmlns:p14="http://schemas.microsoft.com/office/powerpoint/2010/main" val="18337073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Results of the War on Drugs</a:t>
            </a:r>
            <a:endParaRPr lang="en-US" dirty="0"/>
          </a:p>
        </p:txBody>
      </p:sp>
      <p:sp>
        <p:nvSpPr>
          <p:cNvPr id="4" name="Content Placeholder 3"/>
          <p:cNvSpPr>
            <a:spLocks noGrp="1"/>
          </p:cNvSpPr>
          <p:nvPr>
            <p:ph idx="1"/>
          </p:nvPr>
        </p:nvSpPr>
        <p:spPr/>
        <p:txBody>
          <a:bodyPr/>
          <a:lstStyle/>
          <a:p>
            <a:pPr>
              <a:defRPr/>
            </a:pPr>
            <a:r>
              <a:rPr lang="en-US" sz="2800" dirty="0" smtClean="0"/>
              <a:t>Nixon elected 1971.  Expectation drug trafficking could be reduced.  Cost is now over $2.5 trillion, tallied up 45 million arrests and insurmountable damages to society.  America is not now nor will ever be drug free.</a:t>
            </a:r>
          </a:p>
          <a:p>
            <a:pPr>
              <a:defRPr/>
            </a:pPr>
            <a:r>
              <a:rPr lang="en-US" sz="2800" dirty="0" smtClean="0"/>
              <a:t>Total direct monetary cost includes spending on police, court personnel, guards and other resources spent on imprisoning and punishing those convicted is now estimated at $40 billion per year.</a:t>
            </a:r>
            <a:endParaRPr lang="en-US" sz="2800" dirty="0"/>
          </a:p>
        </p:txBody>
      </p:sp>
      <p:sp>
        <p:nvSpPr>
          <p:cNvPr id="2" name="Slide Number Placeholder 1"/>
          <p:cNvSpPr>
            <a:spLocks noGrp="1"/>
          </p:cNvSpPr>
          <p:nvPr>
            <p:ph type="sldNum" sz="quarter" idx="12"/>
          </p:nvPr>
        </p:nvSpPr>
        <p:spPr/>
        <p:txBody>
          <a:bodyPr/>
          <a:lstStyle/>
          <a:p>
            <a:pPr>
              <a:defRPr/>
            </a:pPr>
            <a:fld id="{7307EEE5-18CA-4D17-A439-274293C85889}" type="slidenum">
              <a:rPr lang="en-US" smtClean="0"/>
              <a:pPr>
                <a:defRPr/>
              </a:pPr>
              <a:t>48</a:t>
            </a:fld>
            <a:endParaRPr lang="en-US"/>
          </a:p>
        </p:txBody>
      </p:sp>
    </p:spTree>
    <p:extLst>
      <p:ext uri="{BB962C8B-B14F-4D97-AF65-F5344CB8AC3E}">
        <p14:creationId xmlns:p14="http://schemas.microsoft.com/office/powerpoint/2010/main" val="30095652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4529EDD-0DD9-4944-B6E4-5007849A4CD7}" type="slidenum">
              <a:rPr lang="en-US" smtClean="0"/>
              <a:pPr>
                <a:defRPr/>
              </a:pPr>
              <a:t>49</a:t>
            </a:fld>
            <a:endParaRPr lang="en-US"/>
          </a:p>
        </p:txBody>
      </p:sp>
      <p:pic>
        <p:nvPicPr>
          <p:cNvPr id="45059" name="Picture 2" descr="http://upload.wikimedia.org/wikipedia/commons/thumb/6/67/US_incarceration_timeline-clean-fixed-timescale.svg/350px-US_incarceration_timeline-clean-fixed-timescal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584"/>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249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9311"/>
            <a:ext cx="9296400" cy="6937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4421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Drug Issues</a:t>
            </a: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sz="2800" dirty="0" smtClean="0"/>
              <a:t>High school drop out rate has remained large at 25%.   Important factor for the poor and in inner-city neighborhoods is the temptation to drop out in order to profit from the drug trade.</a:t>
            </a:r>
          </a:p>
          <a:p>
            <a:pPr marL="0" indent="0">
              <a:buNone/>
              <a:defRPr/>
            </a:pPr>
            <a:endParaRPr lang="en-US" sz="2800" dirty="0" smtClean="0"/>
          </a:p>
          <a:p>
            <a:pPr>
              <a:defRPr/>
            </a:pPr>
            <a:r>
              <a:rPr lang="en-US" sz="2800" dirty="0" smtClean="0"/>
              <a:t>The number of persons incarcerated in state and federal prisons has grown from 330,000 in 1980 to about 1.6 million today.  Much of this increase is directly due to the war on drugs and severe punishments for persons convicted of drug trafficking.  Total prisoners and jail inmates totaled 2,239,800 at the end of 2011.</a:t>
            </a:r>
            <a:endParaRPr lang="en-US" sz="2800" dirty="0"/>
          </a:p>
        </p:txBody>
      </p:sp>
      <p:sp>
        <p:nvSpPr>
          <p:cNvPr id="4" name="Slide Number Placeholder 3"/>
          <p:cNvSpPr>
            <a:spLocks noGrp="1"/>
          </p:cNvSpPr>
          <p:nvPr>
            <p:ph type="sldNum" sz="quarter" idx="12"/>
          </p:nvPr>
        </p:nvSpPr>
        <p:spPr/>
        <p:txBody>
          <a:bodyPr/>
          <a:lstStyle/>
          <a:p>
            <a:pPr>
              <a:defRPr/>
            </a:pPr>
            <a:fld id="{230AE215-A203-4125-9763-812937DB8036}" type="slidenum">
              <a:rPr lang="en-US" smtClean="0"/>
              <a:pPr>
                <a:defRPr/>
              </a:pPr>
              <a:t>50</a:t>
            </a:fld>
            <a:endParaRPr lang="en-US"/>
          </a:p>
        </p:txBody>
      </p:sp>
    </p:spTree>
    <p:extLst>
      <p:ext uri="{BB962C8B-B14F-4D97-AF65-F5344CB8AC3E}">
        <p14:creationId xmlns:p14="http://schemas.microsoft.com/office/powerpoint/2010/main" val="953430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7B3CCF8-3461-45EE-8D71-BB0016D4958E}" type="slidenum">
              <a:rPr lang="en-US" smtClean="0"/>
              <a:pPr>
                <a:defRPr/>
              </a:pPr>
              <a:t>51</a:t>
            </a:fld>
            <a:endParaRPr lang="en-US"/>
          </a:p>
        </p:txBody>
      </p:sp>
      <p:pic>
        <p:nvPicPr>
          <p:cNvPr id="460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2160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Drug  Prices</a:t>
            </a:r>
            <a:endParaRPr lang="en-US" dirty="0"/>
          </a:p>
        </p:txBody>
      </p:sp>
      <p:sp>
        <p:nvSpPr>
          <p:cNvPr id="3" name="Content Placeholder 2"/>
          <p:cNvSpPr>
            <a:spLocks noGrp="1"/>
          </p:cNvSpPr>
          <p:nvPr>
            <p:ph idx="1"/>
          </p:nvPr>
        </p:nvSpPr>
        <p:spPr/>
        <p:txBody>
          <a:bodyPr>
            <a:normAutofit lnSpcReduction="10000"/>
          </a:bodyPr>
          <a:lstStyle/>
          <a:p>
            <a:pPr>
              <a:defRPr/>
            </a:pPr>
            <a:r>
              <a:rPr lang="en-US" sz="2800" dirty="0" smtClean="0"/>
              <a:t>Prices of illegal drugs are pushed up whenever many drug traffickers are caught and punished harshly.  Higher prices help compensate traffickers for the risks of being </a:t>
            </a:r>
            <a:r>
              <a:rPr lang="en-US" sz="2800" smtClean="0"/>
              <a:t>apprehended.</a:t>
            </a:r>
          </a:p>
          <a:p>
            <a:pPr marL="0" indent="0">
              <a:buNone/>
              <a:defRPr/>
            </a:pPr>
            <a:endParaRPr lang="en-US" sz="2800" dirty="0" smtClean="0"/>
          </a:p>
          <a:p>
            <a:pPr>
              <a:defRPr/>
            </a:pPr>
            <a:r>
              <a:rPr lang="en-US" sz="2800" dirty="0"/>
              <a:t>The paradox is the harder governments push the fight especially if they target small-fry dealers the larger the profits.  More aggressive war on drugs lead to higher levels of violence and corruption and the higher the costs imposed on society. </a:t>
            </a:r>
          </a:p>
          <a:p>
            <a:pPr marL="0" indent="0">
              <a:buNone/>
              <a:defRPr/>
            </a:pPr>
            <a:endParaRPr lang="en-US" sz="2800" dirty="0"/>
          </a:p>
        </p:txBody>
      </p:sp>
      <p:sp>
        <p:nvSpPr>
          <p:cNvPr id="4" name="Slide Number Placeholder 3"/>
          <p:cNvSpPr>
            <a:spLocks noGrp="1"/>
          </p:cNvSpPr>
          <p:nvPr>
            <p:ph type="sldNum" sz="quarter" idx="12"/>
          </p:nvPr>
        </p:nvSpPr>
        <p:spPr/>
        <p:txBody>
          <a:bodyPr/>
          <a:lstStyle/>
          <a:p>
            <a:pPr>
              <a:defRPr/>
            </a:pPr>
            <a:fld id="{7047B0D7-9F8C-4461-A955-E07A1064DBDA}" type="slidenum">
              <a:rPr lang="en-US" smtClean="0"/>
              <a:pPr>
                <a:defRPr/>
              </a:pPr>
              <a:t>52</a:t>
            </a:fld>
            <a:endParaRPr lang="en-US"/>
          </a:p>
        </p:txBody>
      </p:sp>
    </p:spTree>
    <p:extLst>
      <p:ext uri="{BB962C8B-B14F-4D97-AF65-F5344CB8AC3E}">
        <p14:creationId xmlns:p14="http://schemas.microsoft.com/office/powerpoint/2010/main" val="27773729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ofax\Videos\Pictures\Mexican_drug_cartels_2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72282"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2317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INTERNATIONAL AGREEMENTS</a:t>
            </a:r>
            <a:endParaRPr lang="en-US" dirty="0"/>
          </a:p>
        </p:txBody>
      </p:sp>
      <p:sp>
        <p:nvSpPr>
          <p:cNvPr id="3" name="Content Placeholder 2"/>
          <p:cNvSpPr>
            <a:spLocks noGrp="1"/>
          </p:cNvSpPr>
          <p:nvPr>
            <p:ph idx="1"/>
          </p:nvPr>
        </p:nvSpPr>
        <p:spPr/>
        <p:txBody>
          <a:bodyPr>
            <a:normAutofit fontScale="92500" lnSpcReduction="20000"/>
          </a:bodyPr>
          <a:lstStyle/>
          <a:p>
            <a:pPr>
              <a:defRPr/>
            </a:pPr>
            <a:r>
              <a:rPr lang="en-US" b="1" dirty="0" smtClean="0"/>
              <a:t>The United States was a major force behind The Single Convention on Narcotic Drugs of 1961 and its amendment  by the 1972 Protocol. The Convention on Psychotropic Substances of 1971 added cannabis to the list of controlled drugs. </a:t>
            </a:r>
          </a:p>
          <a:p>
            <a:pPr>
              <a:defRPr/>
            </a:pPr>
            <a:endParaRPr lang="en-US" b="1" dirty="0"/>
          </a:p>
          <a:p>
            <a:pPr>
              <a:defRPr/>
            </a:pPr>
            <a:r>
              <a:rPr lang="en-US" b="1" dirty="0" smtClean="0"/>
              <a:t> The U.S and Sweden are proponents of zero  tolerance policies on cannabis and other drugs which  has the effect of preventing the UN from promoting harm reduction policies like needle exchange and Heroin-assisted treatment.</a:t>
            </a:r>
            <a:r>
              <a:rPr lang="en-US" sz="2800" dirty="0" smtClean="0"/>
              <a:t> </a:t>
            </a:r>
            <a:r>
              <a:rPr lang="en-US" sz="2800" b="1" dirty="0" smtClean="0"/>
              <a:t> </a:t>
            </a:r>
            <a:endParaRPr lang="en-US" sz="2800" dirty="0"/>
          </a:p>
        </p:txBody>
      </p:sp>
      <p:sp>
        <p:nvSpPr>
          <p:cNvPr id="4" name="Slide Number Placeholder 3"/>
          <p:cNvSpPr>
            <a:spLocks noGrp="1"/>
          </p:cNvSpPr>
          <p:nvPr>
            <p:ph type="sldNum" sz="quarter" idx="12"/>
          </p:nvPr>
        </p:nvSpPr>
        <p:spPr/>
        <p:txBody>
          <a:bodyPr/>
          <a:lstStyle/>
          <a:p>
            <a:pPr>
              <a:defRPr/>
            </a:pPr>
            <a:fld id="{D6DC926B-B721-4749-B0FB-6462C6F2EDFA}" type="slidenum">
              <a:rPr lang="en-US" smtClean="0"/>
              <a:pPr>
                <a:defRPr/>
              </a:pPr>
              <a:t>54</a:t>
            </a:fld>
            <a:endParaRPr lang="en-US"/>
          </a:p>
        </p:txBody>
      </p:sp>
    </p:spTree>
    <p:extLst>
      <p:ext uri="{BB962C8B-B14F-4D97-AF65-F5344CB8AC3E}">
        <p14:creationId xmlns:p14="http://schemas.microsoft.com/office/powerpoint/2010/main" val="29229317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normAutofit fontScale="90000"/>
          </a:bodyPr>
          <a:lstStyle/>
          <a:p>
            <a:pPr eaLnBrk="1" hangingPunct="1">
              <a:defRPr/>
            </a:pPr>
            <a:r>
              <a:rPr lang="en-US" sz="4000" dirty="0" smtClean="0"/>
              <a:t>Drug Policy Alliance</a:t>
            </a:r>
            <a:br>
              <a:rPr lang="en-US" sz="4000" dirty="0" smtClean="0"/>
            </a:br>
            <a:endParaRPr lang="en-US" sz="4000" dirty="0" smtClean="0"/>
          </a:p>
        </p:txBody>
      </p:sp>
      <p:sp>
        <p:nvSpPr>
          <p:cNvPr id="395267" name="Rectangle 3"/>
          <p:cNvSpPr>
            <a:spLocks noGrp="1" noChangeArrowheads="1"/>
          </p:cNvSpPr>
          <p:nvPr>
            <p:ph type="body" idx="1"/>
          </p:nvPr>
        </p:nvSpPr>
        <p:spPr/>
        <p:txBody>
          <a:bodyPr/>
          <a:lstStyle/>
          <a:p>
            <a:pPr eaLnBrk="1" hangingPunct="1">
              <a:lnSpc>
                <a:spcPct val="80000"/>
              </a:lnSpc>
              <a:defRPr/>
            </a:pPr>
            <a:r>
              <a:rPr lang="en-US" sz="2400" dirty="0" smtClean="0"/>
              <a:t>Everyone has a stake in ending the war on drugs.</a:t>
            </a:r>
          </a:p>
          <a:p>
            <a:pPr eaLnBrk="1" hangingPunct="1">
              <a:lnSpc>
                <a:spcPct val="80000"/>
              </a:lnSpc>
              <a:defRPr/>
            </a:pPr>
            <a:endParaRPr lang="en-US" sz="2400" dirty="0" smtClean="0"/>
          </a:p>
          <a:p>
            <a:pPr eaLnBrk="1" hangingPunct="1">
              <a:lnSpc>
                <a:spcPct val="80000"/>
              </a:lnSpc>
              <a:defRPr/>
            </a:pPr>
            <a:r>
              <a:rPr lang="en-US" sz="2400" dirty="0" smtClean="0"/>
              <a:t>Whether you are a parent concerned about protecting children from perceived drug related “harm”, a social justice advocate worried about racially disproportionate incarceration rates or a fiscally conservative taxpayer you have a concern.</a:t>
            </a:r>
          </a:p>
          <a:p>
            <a:pPr eaLnBrk="1" hangingPunct="1">
              <a:lnSpc>
                <a:spcPct val="80000"/>
              </a:lnSpc>
              <a:buFont typeface="Wingdings" pitchFamily="2" charset="2"/>
              <a:buNone/>
              <a:defRPr/>
            </a:pPr>
            <a:endParaRPr lang="en-US" sz="2400" dirty="0" smtClean="0"/>
          </a:p>
          <a:p>
            <a:pPr eaLnBrk="1" hangingPunct="1">
              <a:lnSpc>
                <a:spcPct val="80000"/>
              </a:lnSpc>
              <a:defRPr/>
            </a:pPr>
            <a:r>
              <a:rPr lang="en-US" sz="2400" dirty="0" smtClean="0"/>
              <a:t>U.S. federal, state and local governments have spent hundreds of billions of dollars trying to make American “drug free”.  Yet heroin, cocaine, methamphetamine and other illicit drugs including marijuana are cheaper, purer and easier to get than ever before.</a:t>
            </a:r>
          </a:p>
        </p:txBody>
      </p:sp>
      <p:sp>
        <p:nvSpPr>
          <p:cNvPr id="2" name="Slide Number Placeholder 1"/>
          <p:cNvSpPr>
            <a:spLocks noGrp="1"/>
          </p:cNvSpPr>
          <p:nvPr>
            <p:ph type="sldNum" sz="quarter" idx="12"/>
          </p:nvPr>
        </p:nvSpPr>
        <p:spPr/>
        <p:txBody>
          <a:bodyPr/>
          <a:lstStyle/>
          <a:p>
            <a:pPr>
              <a:defRPr/>
            </a:pPr>
            <a:fld id="{F5C33081-F06D-4B6E-BC92-9DDADCD66D7F}" type="slidenum">
              <a:rPr lang="en-US" smtClean="0"/>
              <a:pPr>
                <a:defRPr/>
              </a:pPr>
              <a:t>55</a:t>
            </a:fld>
            <a:endParaRPr lang="en-US"/>
          </a:p>
        </p:txBody>
      </p:sp>
    </p:spTree>
    <p:extLst>
      <p:ext uri="{BB962C8B-B14F-4D97-AF65-F5344CB8AC3E}">
        <p14:creationId xmlns:p14="http://schemas.microsoft.com/office/powerpoint/2010/main" val="14653250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endParaRPr lang="en-US" dirty="0"/>
          </a:p>
        </p:txBody>
      </p:sp>
      <p:sp>
        <p:nvSpPr>
          <p:cNvPr id="6" name="Content Placeholder 5"/>
          <p:cNvSpPr>
            <a:spLocks noGrp="1"/>
          </p:cNvSpPr>
          <p:nvPr>
            <p:ph idx="1"/>
          </p:nvPr>
        </p:nvSpPr>
        <p:spPr/>
        <p:txBody>
          <a:bodyPr/>
          <a:lstStyle/>
          <a:p>
            <a:pPr marL="0" indent="0">
              <a:buNone/>
              <a:defRPr/>
            </a:pPr>
            <a:r>
              <a:rPr lang="en-US" sz="2400" dirty="0" smtClean="0"/>
              <a:t>  </a:t>
            </a:r>
            <a:endParaRPr lang="en-US" sz="2400" dirty="0"/>
          </a:p>
        </p:txBody>
      </p:sp>
      <p:sp>
        <p:nvSpPr>
          <p:cNvPr id="4" name="Slide Number Placeholder 3"/>
          <p:cNvSpPr>
            <a:spLocks noGrp="1"/>
          </p:cNvSpPr>
          <p:nvPr>
            <p:ph type="sldNum" sz="quarter" idx="12"/>
          </p:nvPr>
        </p:nvSpPr>
        <p:spPr/>
        <p:txBody>
          <a:bodyPr/>
          <a:lstStyle/>
          <a:p>
            <a:pPr>
              <a:defRPr/>
            </a:pPr>
            <a:fld id="{6A17F0D6-5C97-454B-90A8-EA6AB384C695}" type="slidenum">
              <a:rPr lang="en-US" smtClean="0"/>
              <a:pPr>
                <a:defRPr/>
              </a:pPr>
              <a:t>56</a:t>
            </a:fld>
            <a:endParaRPr lang="en-US"/>
          </a:p>
        </p:txBody>
      </p:sp>
    </p:spTree>
    <p:extLst>
      <p:ext uri="{BB962C8B-B14F-4D97-AF65-F5344CB8AC3E}">
        <p14:creationId xmlns:p14="http://schemas.microsoft.com/office/powerpoint/2010/main" val="36730607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Impacts of Legalizing Pot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Marijuana: not clear if there will more or  less consumption. Likely some increase with lower prices. But thrill of use may wane and if access is limited to age 21 could have a reduction in use.</a:t>
            </a:r>
          </a:p>
          <a:p>
            <a:r>
              <a:rPr lang="en-US" dirty="0" smtClean="0"/>
              <a:t>Prices should fall fewer barriers to marketing and distribution. Competition and lower prices will likely reduce profits for many growers, dealers, traffickers, and international cartels.</a:t>
            </a:r>
          </a:p>
          <a:p>
            <a:r>
              <a:rPr lang="en-US" dirty="0" smtClean="0"/>
              <a:t>Reduction in the number of inmates in federal and state prisons and local jails by 20% to 40%.</a:t>
            </a:r>
          </a:p>
          <a:p>
            <a:r>
              <a:rPr lang="en-US" dirty="0" smtClean="0"/>
              <a:t>Opportunity for extensive research on use of cannabis for medical problems. </a:t>
            </a:r>
          </a:p>
          <a:p>
            <a:r>
              <a:rPr lang="en-US" dirty="0" smtClean="0"/>
              <a:t>Opportunity to expand trade and develop strong relationships with Central and South American countries.   </a:t>
            </a:r>
          </a:p>
          <a:p>
            <a:endParaRPr lang="en-US" dirty="0"/>
          </a:p>
        </p:txBody>
      </p:sp>
    </p:spTree>
    <p:extLst>
      <p:ext uri="{BB962C8B-B14F-4D97-AF65-F5344CB8AC3E}">
        <p14:creationId xmlns:p14="http://schemas.microsoft.com/office/powerpoint/2010/main" val="11342928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Side Effects of the War on Drugs </a:t>
            </a:r>
            <a:endParaRPr lang="en-US" dirty="0"/>
          </a:p>
        </p:txBody>
      </p:sp>
      <p:sp>
        <p:nvSpPr>
          <p:cNvPr id="6" name="Content Placeholder 5"/>
          <p:cNvSpPr>
            <a:spLocks noGrp="1"/>
          </p:cNvSpPr>
          <p:nvPr>
            <p:ph idx="1"/>
          </p:nvPr>
        </p:nvSpPr>
        <p:spPr/>
        <p:txBody>
          <a:bodyPr/>
          <a:lstStyle/>
          <a:p>
            <a:pPr>
              <a:defRPr/>
            </a:pPr>
            <a:r>
              <a:rPr lang="en-US" sz="2400" dirty="0" smtClean="0"/>
              <a:t>Advocates claim the war reduces drug use and addiction. However this may well lead drug users to lower priced but more dangerous alcohol as drugs become more expensive.</a:t>
            </a:r>
          </a:p>
          <a:p>
            <a:pPr>
              <a:defRPr/>
            </a:pPr>
            <a:endParaRPr lang="en-US" sz="2400" dirty="0" smtClean="0"/>
          </a:p>
          <a:p>
            <a:pPr>
              <a:defRPr/>
            </a:pPr>
            <a:r>
              <a:rPr lang="en-US" sz="2400" dirty="0" smtClean="0"/>
              <a:t>It may be harder to break an addiction to an illegal drug.  Addicts may be leery of going to clinics or to nonprofit “drugs anonymous” groups for help for fear they will be reported.</a:t>
            </a:r>
          </a:p>
          <a:p>
            <a:pPr>
              <a:defRPr/>
            </a:pPr>
            <a:endParaRPr lang="en-US" sz="2400" dirty="0" smtClean="0"/>
          </a:p>
          <a:p>
            <a:pPr>
              <a:defRPr/>
            </a:pPr>
            <a:r>
              <a:rPr lang="en-US" sz="2400" dirty="0" smtClean="0"/>
              <a:t>The illegality of drugs stunts development of ways to help addicts.  It leads them to associate more with addicts and less with those who might help them quit.</a:t>
            </a:r>
            <a:endParaRPr lang="en-US" sz="2400" dirty="0"/>
          </a:p>
        </p:txBody>
      </p:sp>
      <p:sp>
        <p:nvSpPr>
          <p:cNvPr id="4" name="Slide Number Placeholder 3"/>
          <p:cNvSpPr>
            <a:spLocks noGrp="1"/>
          </p:cNvSpPr>
          <p:nvPr>
            <p:ph type="sldNum" sz="quarter" idx="12"/>
          </p:nvPr>
        </p:nvSpPr>
        <p:spPr/>
        <p:txBody>
          <a:bodyPr/>
          <a:lstStyle/>
          <a:p>
            <a:pPr>
              <a:defRPr/>
            </a:pPr>
            <a:fld id="{5CB96C27-CB3B-481C-850B-C8645524EB24}" type="slidenum">
              <a:rPr lang="en-US" smtClean="0"/>
              <a:pPr>
                <a:defRPr/>
              </a:pPr>
              <a:t>58</a:t>
            </a:fld>
            <a:endParaRPr lang="en-US"/>
          </a:p>
        </p:txBody>
      </p:sp>
    </p:spTree>
    <p:extLst>
      <p:ext uri="{BB962C8B-B14F-4D97-AF65-F5344CB8AC3E}">
        <p14:creationId xmlns:p14="http://schemas.microsoft.com/office/powerpoint/2010/main" val="5943250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pPr eaLnBrk="1" hangingPunct="1">
              <a:defRPr/>
            </a:pPr>
            <a:r>
              <a:rPr lang="en-US" dirty="0" smtClean="0"/>
              <a:t>Other Considerations</a:t>
            </a:r>
          </a:p>
        </p:txBody>
      </p:sp>
      <p:sp>
        <p:nvSpPr>
          <p:cNvPr id="467971" name="Rectangle 3"/>
          <p:cNvSpPr>
            <a:spLocks noGrp="1" noChangeArrowheads="1"/>
          </p:cNvSpPr>
          <p:nvPr>
            <p:ph type="body" idx="1"/>
          </p:nvPr>
        </p:nvSpPr>
        <p:spPr/>
        <p:txBody>
          <a:bodyPr/>
          <a:lstStyle/>
          <a:p>
            <a:pPr eaLnBrk="1" hangingPunct="1">
              <a:lnSpc>
                <a:spcPct val="80000"/>
              </a:lnSpc>
              <a:defRPr/>
            </a:pPr>
            <a:r>
              <a:rPr lang="en-US" sz="2000" dirty="0" smtClean="0"/>
              <a:t>Joseph McNamara, an active member of Law Enforcement Against Prohibition (LEAP) describes marijuana laws as much worse than ineffective: “they waste valuable police resources .”</a:t>
            </a:r>
          </a:p>
          <a:p>
            <a:pPr eaLnBrk="1" hangingPunct="1">
              <a:lnSpc>
                <a:spcPct val="80000"/>
              </a:lnSpc>
              <a:defRPr/>
            </a:pPr>
            <a:endParaRPr lang="en-US" sz="2000" dirty="0" smtClean="0"/>
          </a:p>
          <a:p>
            <a:pPr eaLnBrk="1" hangingPunct="1">
              <a:lnSpc>
                <a:spcPct val="80000"/>
              </a:lnSpc>
              <a:defRPr/>
            </a:pPr>
            <a:r>
              <a:rPr lang="en-US" sz="2000" dirty="0" smtClean="0"/>
              <a:t>These officers, judges and prosecutors support legalizing marijuana because it:</a:t>
            </a:r>
          </a:p>
          <a:p>
            <a:pPr lvl="1" eaLnBrk="1" hangingPunct="1">
              <a:lnSpc>
                <a:spcPct val="80000"/>
              </a:lnSpc>
              <a:defRPr/>
            </a:pPr>
            <a:r>
              <a:rPr lang="en-US" sz="2000" dirty="0" smtClean="0"/>
              <a:t>Stops wasting police officers on non-violent marijuana offenders and enables them to focus on preventing violent crime.</a:t>
            </a:r>
          </a:p>
          <a:p>
            <a:pPr lvl="1" eaLnBrk="1" hangingPunct="1">
              <a:lnSpc>
                <a:spcPct val="80000"/>
              </a:lnSpc>
              <a:defRPr/>
            </a:pPr>
            <a:r>
              <a:rPr lang="en-US" sz="2000" dirty="0" smtClean="0"/>
              <a:t>Cuts off funding to violent gangs and drug cartels.</a:t>
            </a:r>
          </a:p>
          <a:p>
            <a:pPr lvl="1" eaLnBrk="1" hangingPunct="1">
              <a:lnSpc>
                <a:spcPct val="80000"/>
              </a:lnSpc>
              <a:defRPr/>
            </a:pPr>
            <a:r>
              <a:rPr lang="en-US" sz="2000" dirty="0" smtClean="0"/>
              <a:t>Reduces marijuana access to children by instituting strict age-limits and public safety controls.</a:t>
            </a:r>
          </a:p>
          <a:p>
            <a:pPr lvl="1" eaLnBrk="1" hangingPunct="1">
              <a:lnSpc>
                <a:spcPct val="80000"/>
              </a:lnSpc>
              <a:defRPr/>
            </a:pPr>
            <a:r>
              <a:rPr lang="en-US" sz="2000" dirty="0" smtClean="0"/>
              <a:t>Protects the lives of police officers now at risk in the “drug war,” </a:t>
            </a:r>
          </a:p>
          <a:p>
            <a:pPr lvl="1" eaLnBrk="1" hangingPunct="1">
              <a:lnSpc>
                <a:spcPct val="80000"/>
              </a:lnSpc>
              <a:defRPr/>
            </a:pPr>
            <a:r>
              <a:rPr lang="en-US" sz="2000" dirty="0" smtClean="0"/>
              <a:t>Restores mutual respect and good relations between law enforcement and communities bearing the brunt of current marijuana laws.</a:t>
            </a:r>
          </a:p>
        </p:txBody>
      </p:sp>
      <p:sp>
        <p:nvSpPr>
          <p:cNvPr id="2" name="Slide Number Placeholder 1"/>
          <p:cNvSpPr>
            <a:spLocks noGrp="1"/>
          </p:cNvSpPr>
          <p:nvPr>
            <p:ph type="sldNum" sz="quarter" idx="12"/>
          </p:nvPr>
        </p:nvSpPr>
        <p:spPr/>
        <p:txBody>
          <a:bodyPr/>
          <a:lstStyle/>
          <a:p>
            <a:pPr>
              <a:defRPr/>
            </a:pPr>
            <a:fld id="{4F85FB88-4EE0-4ED6-8971-613501875206}" type="slidenum">
              <a:rPr lang="en-US" smtClean="0"/>
              <a:pPr>
                <a:defRPr/>
              </a:pPr>
              <a:t>59</a:t>
            </a:fld>
            <a:endParaRPr lang="en-US"/>
          </a:p>
        </p:txBody>
      </p:sp>
    </p:spTree>
    <p:extLst>
      <p:ext uri="{BB962C8B-B14F-4D97-AF65-F5344CB8AC3E}">
        <p14:creationId xmlns:p14="http://schemas.microsoft.com/office/powerpoint/2010/main" val="1372194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5123" name="Picture 2" descr="OG Skywalker K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52400"/>
            <a:ext cx="97536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descr="OG Skywalker K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43000"/>
            <a:ext cx="97536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http://www.medicalmarijuanastrains.com/wp-content/uploads/2011/02/skywalker-og-1-578x4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775" y="-1447800"/>
            <a:ext cx="55054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BA0B324-9593-4FAE-8077-8EED346B0F95}" type="slidenum">
              <a:rPr lang="en-US" smtClean="0"/>
              <a:pPr>
                <a:defRPr/>
              </a:pPr>
              <a:t>6</a:t>
            </a:fld>
            <a:endParaRPr lang="en-US"/>
          </a:p>
        </p:txBody>
      </p:sp>
    </p:spTree>
    <p:extLst>
      <p:ext uri="{BB962C8B-B14F-4D97-AF65-F5344CB8AC3E}">
        <p14:creationId xmlns:p14="http://schemas.microsoft.com/office/powerpoint/2010/main" val="42879836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pPr eaLnBrk="1" hangingPunct="1">
              <a:defRPr/>
            </a:pPr>
            <a:r>
              <a:rPr lang="en-US" dirty="0" smtClean="0"/>
              <a:t>Marijuana Laws Virginia</a:t>
            </a:r>
          </a:p>
        </p:txBody>
      </p:sp>
      <p:sp>
        <p:nvSpPr>
          <p:cNvPr id="466947" name="Rectangle 3"/>
          <p:cNvSpPr>
            <a:spLocks noGrp="1" noChangeArrowheads="1"/>
          </p:cNvSpPr>
          <p:nvPr>
            <p:ph type="body" idx="1"/>
          </p:nvPr>
        </p:nvSpPr>
        <p:spPr/>
        <p:txBody>
          <a:bodyPr/>
          <a:lstStyle/>
          <a:p>
            <a:pPr eaLnBrk="1" hangingPunct="1">
              <a:lnSpc>
                <a:spcPct val="80000"/>
              </a:lnSpc>
              <a:defRPr/>
            </a:pPr>
            <a:r>
              <a:rPr lang="en-US" sz="1400" b="1" dirty="0" smtClean="0"/>
              <a:t>Possession </a:t>
            </a:r>
            <a:r>
              <a:rPr lang="en-US" sz="1400" dirty="0" smtClean="0"/>
              <a:t>Any amount (first offense) misdemeanor 30 days $500</a:t>
            </a:r>
          </a:p>
          <a:p>
            <a:pPr eaLnBrk="1" hangingPunct="1">
              <a:lnSpc>
                <a:spcPct val="80000"/>
              </a:lnSpc>
              <a:defRPr/>
            </a:pPr>
            <a:r>
              <a:rPr lang="en-US" sz="1400" dirty="0" smtClean="0"/>
              <a:t>Any amount (subsequent offense) misdemeanor1 year $2,500</a:t>
            </a:r>
          </a:p>
          <a:p>
            <a:pPr eaLnBrk="1" hangingPunct="1">
              <a:lnSpc>
                <a:spcPct val="80000"/>
              </a:lnSpc>
              <a:defRPr/>
            </a:pPr>
            <a:endParaRPr lang="en-US" sz="1400" b="1" dirty="0" smtClean="0"/>
          </a:p>
          <a:p>
            <a:pPr eaLnBrk="1" hangingPunct="1">
              <a:lnSpc>
                <a:spcPct val="80000"/>
              </a:lnSpc>
              <a:defRPr/>
            </a:pPr>
            <a:r>
              <a:rPr lang="en-US" sz="1400" b="1" dirty="0" smtClean="0"/>
              <a:t>Cultivation </a:t>
            </a:r>
            <a:r>
              <a:rPr lang="en-US" sz="1400" dirty="0" smtClean="0"/>
              <a:t>Any amount felony 5 - 30 years $10,000</a:t>
            </a:r>
          </a:p>
          <a:p>
            <a:pPr eaLnBrk="1" hangingPunct="1">
              <a:lnSpc>
                <a:spcPct val="80000"/>
              </a:lnSpc>
              <a:defRPr/>
            </a:pPr>
            <a:endParaRPr lang="en-US" sz="1400" b="1" dirty="0" smtClean="0"/>
          </a:p>
          <a:p>
            <a:pPr eaLnBrk="1" hangingPunct="1">
              <a:lnSpc>
                <a:spcPct val="80000"/>
              </a:lnSpc>
              <a:defRPr/>
            </a:pPr>
            <a:r>
              <a:rPr lang="en-US" sz="1400" b="1" dirty="0" smtClean="0"/>
              <a:t>Sale  </a:t>
            </a:r>
            <a:r>
              <a:rPr lang="en-US" sz="1400" dirty="0" smtClean="0"/>
              <a:t>1/2 oz. or less  misdemeanor  1 year $2,500</a:t>
            </a:r>
          </a:p>
          <a:p>
            <a:pPr eaLnBrk="1" hangingPunct="1">
              <a:lnSpc>
                <a:spcPct val="80000"/>
              </a:lnSpc>
              <a:defRPr/>
            </a:pPr>
            <a:r>
              <a:rPr lang="en-US" sz="1400" dirty="0" smtClean="0"/>
              <a:t>1/2 oz. to 5 lbs.  felony1 - 10 years $2,500</a:t>
            </a:r>
          </a:p>
          <a:p>
            <a:pPr eaLnBrk="1" hangingPunct="1">
              <a:lnSpc>
                <a:spcPct val="80000"/>
              </a:lnSpc>
              <a:defRPr/>
            </a:pPr>
            <a:r>
              <a:rPr lang="en-US" sz="1400" dirty="0" smtClean="0"/>
              <a:t>5 lbs. to 100 kg felony 5 - 30 years  $2,500</a:t>
            </a:r>
          </a:p>
          <a:p>
            <a:pPr eaLnBrk="1" hangingPunct="1">
              <a:lnSpc>
                <a:spcPct val="80000"/>
              </a:lnSpc>
              <a:defRPr/>
            </a:pPr>
            <a:r>
              <a:rPr lang="en-US" sz="1400" dirty="0" smtClean="0"/>
              <a:t>More than 100 kg felony 20 years MMS* $1,000,000</a:t>
            </a:r>
          </a:p>
          <a:p>
            <a:pPr eaLnBrk="1" hangingPunct="1">
              <a:lnSpc>
                <a:spcPct val="80000"/>
              </a:lnSpc>
              <a:defRPr/>
            </a:pPr>
            <a:r>
              <a:rPr lang="en-US" sz="1400" dirty="0" smtClean="0"/>
              <a:t>To a minor felony 10 - 50 years $100,000</a:t>
            </a:r>
          </a:p>
          <a:p>
            <a:pPr eaLnBrk="1" hangingPunct="1">
              <a:lnSpc>
                <a:spcPct val="80000"/>
              </a:lnSpc>
              <a:defRPr/>
            </a:pPr>
            <a:r>
              <a:rPr lang="en-US" sz="1400" dirty="0" smtClean="0"/>
              <a:t>Within 1,000 feet of a school or other specified areas felony 1 - 5 years $100,000 Transport 5 lbs. or more into state with intent to sell felony 3 years MMS* - 40 years $1,000,000</a:t>
            </a:r>
          </a:p>
          <a:p>
            <a:pPr eaLnBrk="1" hangingPunct="1">
              <a:lnSpc>
                <a:spcPct val="80000"/>
              </a:lnSpc>
              <a:defRPr/>
            </a:pPr>
            <a:endParaRPr lang="en-US" sz="1400" dirty="0" smtClean="0"/>
          </a:p>
          <a:p>
            <a:pPr eaLnBrk="1" hangingPunct="1">
              <a:lnSpc>
                <a:spcPct val="80000"/>
              </a:lnSpc>
              <a:defRPr/>
            </a:pPr>
            <a:r>
              <a:rPr lang="en-US" sz="1400" dirty="0" smtClean="0"/>
              <a:t>*Mandatory minimum sentence.</a:t>
            </a:r>
          </a:p>
          <a:p>
            <a:pPr eaLnBrk="1" hangingPunct="1">
              <a:lnSpc>
                <a:spcPct val="80000"/>
              </a:lnSpc>
              <a:defRPr/>
            </a:pPr>
            <a:endParaRPr lang="en-US" sz="1400" b="1" dirty="0" smtClean="0"/>
          </a:p>
          <a:p>
            <a:pPr eaLnBrk="1" hangingPunct="1">
              <a:lnSpc>
                <a:spcPct val="80000"/>
              </a:lnSpc>
              <a:defRPr/>
            </a:pPr>
            <a:r>
              <a:rPr lang="en-US" sz="1400" b="1" dirty="0" smtClean="0"/>
              <a:t>Miscellaneous (paraphernalia, license suspensions, drug tax stamps, etc...) </a:t>
            </a:r>
            <a:r>
              <a:rPr lang="en-US" sz="1400" dirty="0" smtClean="0"/>
              <a:t>Paraphernalia sale misdemeanor 1 year $2,500 </a:t>
            </a:r>
          </a:p>
          <a:p>
            <a:pPr eaLnBrk="1" hangingPunct="1">
              <a:lnSpc>
                <a:spcPct val="80000"/>
              </a:lnSpc>
              <a:defRPr/>
            </a:pPr>
            <a:r>
              <a:rPr lang="en-US" sz="1400" dirty="0" smtClean="0"/>
              <a:t>Paraphernalia sale to a minor felony1 - 5 years $2,500</a:t>
            </a:r>
          </a:p>
          <a:p>
            <a:pPr eaLnBrk="1" hangingPunct="1">
              <a:lnSpc>
                <a:spcPct val="80000"/>
              </a:lnSpc>
              <a:defRPr/>
            </a:pPr>
            <a:r>
              <a:rPr lang="en-US" sz="1400" dirty="0" smtClean="0"/>
              <a:t>Probation with deferred proceedings is possible for first offenders.</a:t>
            </a:r>
            <a:br>
              <a:rPr lang="en-US" sz="1400" dirty="0" smtClean="0"/>
            </a:br>
            <a:r>
              <a:rPr lang="en-US" sz="1400" dirty="0" smtClean="0"/>
              <a:t>Any marijuana conviction results in the suspension of one’s drivers license for a period of six months.</a:t>
            </a:r>
          </a:p>
        </p:txBody>
      </p:sp>
      <p:sp>
        <p:nvSpPr>
          <p:cNvPr id="2" name="Slide Number Placeholder 1"/>
          <p:cNvSpPr>
            <a:spLocks noGrp="1"/>
          </p:cNvSpPr>
          <p:nvPr>
            <p:ph type="sldNum" sz="quarter" idx="12"/>
          </p:nvPr>
        </p:nvSpPr>
        <p:spPr/>
        <p:txBody>
          <a:bodyPr/>
          <a:lstStyle/>
          <a:p>
            <a:pPr>
              <a:defRPr/>
            </a:pPr>
            <a:fld id="{D049D86E-E237-469A-B4EB-49BEF47D746F}" type="slidenum">
              <a:rPr lang="en-US" smtClean="0"/>
              <a:pPr>
                <a:defRPr/>
              </a:pPr>
              <a:t>60</a:t>
            </a:fld>
            <a:endParaRPr lang="en-US"/>
          </a:p>
        </p:txBody>
      </p:sp>
    </p:spTree>
    <p:extLst>
      <p:ext uri="{BB962C8B-B14F-4D97-AF65-F5344CB8AC3E}">
        <p14:creationId xmlns:p14="http://schemas.microsoft.com/office/powerpoint/2010/main" val="38727694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normAutofit fontScale="90000"/>
          </a:bodyPr>
          <a:lstStyle/>
          <a:p>
            <a:pPr eaLnBrk="1" hangingPunct="1">
              <a:defRPr/>
            </a:pPr>
            <a:r>
              <a:rPr lang="en-US" sz="4000" dirty="0" smtClean="0"/>
              <a:t>DRUGS Virginia State Police 2008 Arrests and Offenses Reported</a:t>
            </a:r>
          </a:p>
        </p:txBody>
      </p:sp>
      <p:sp>
        <p:nvSpPr>
          <p:cNvPr id="272387" name="Rectangle 3"/>
          <p:cNvSpPr>
            <a:spLocks noGrp="1" noChangeArrowheads="1"/>
          </p:cNvSpPr>
          <p:nvPr>
            <p:ph type="body" idx="1"/>
          </p:nvPr>
        </p:nvSpPr>
        <p:spPr/>
        <p:txBody>
          <a:bodyPr/>
          <a:lstStyle/>
          <a:p>
            <a:pPr eaLnBrk="1" hangingPunct="1">
              <a:lnSpc>
                <a:spcPct val="80000"/>
              </a:lnSpc>
              <a:defRPr/>
            </a:pPr>
            <a:r>
              <a:rPr lang="en-US" sz="2000" smtClean="0"/>
              <a:t>“Crack Cocaine” 3,646, Cocaine 2,577,  </a:t>
            </a:r>
          </a:p>
          <a:p>
            <a:pPr eaLnBrk="1" hangingPunct="1">
              <a:lnSpc>
                <a:spcPct val="80000"/>
              </a:lnSpc>
              <a:defRPr/>
            </a:pPr>
            <a:r>
              <a:rPr lang="en-US" sz="2000" smtClean="0"/>
              <a:t>Heroin 771,</a:t>
            </a:r>
          </a:p>
          <a:p>
            <a:pPr eaLnBrk="1" hangingPunct="1">
              <a:lnSpc>
                <a:spcPct val="80000"/>
              </a:lnSpc>
              <a:buFont typeface="Wingdings" pitchFamily="2" charset="2"/>
              <a:buNone/>
              <a:defRPr/>
            </a:pPr>
            <a:r>
              <a:rPr lang="en-US" sz="2000" smtClean="0"/>
              <a:t> </a:t>
            </a:r>
          </a:p>
          <a:p>
            <a:pPr eaLnBrk="1" hangingPunct="1">
              <a:lnSpc>
                <a:spcPct val="80000"/>
              </a:lnSpc>
              <a:defRPr/>
            </a:pPr>
            <a:r>
              <a:rPr lang="en-US" sz="2000" b="1" smtClean="0"/>
              <a:t>Marijuana 19,911</a:t>
            </a:r>
            <a:r>
              <a:rPr lang="en-US" sz="2000" smtClean="0"/>
              <a:t>,</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Morphine 71, Opium 28, Other Narcotic 1,139, LSD 7, PCP 45, Other Hallucinogens 58,</a:t>
            </a:r>
          </a:p>
          <a:p>
            <a:pPr eaLnBrk="1" hangingPunct="1">
              <a:lnSpc>
                <a:spcPct val="80000"/>
              </a:lnSpc>
              <a:defRPr/>
            </a:pPr>
            <a:r>
              <a:rPr lang="en-US" sz="2000" smtClean="0"/>
              <a:t>Amphetamines/Methamphetamines 312,</a:t>
            </a:r>
          </a:p>
          <a:p>
            <a:pPr eaLnBrk="1" hangingPunct="1">
              <a:lnSpc>
                <a:spcPct val="80000"/>
              </a:lnSpc>
              <a:defRPr/>
            </a:pPr>
            <a:r>
              <a:rPr lang="en-US" sz="2000" smtClean="0"/>
              <a:t>Other Stimulants 81, Barbiturates 23, Other Depressants 112, Other Drugs 622, Unknown Drug Type 3,508.</a:t>
            </a:r>
          </a:p>
          <a:p>
            <a:pPr eaLnBrk="1" hangingPunct="1">
              <a:lnSpc>
                <a:spcPct val="80000"/>
              </a:lnSpc>
              <a:buFont typeface="Wingdings" pitchFamily="2" charset="2"/>
              <a:buNone/>
              <a:defRPr/>
            </a:pPr>
            <a:r>
              <a:rPr lang="en-US" sz="2000" smtClean="0"/>
              <a:t> </a:t>
            </a:r>
          </a:p>
          <a:p>
            <a:pPr eaLnBrk="1" hangingPunct="1">
              <a:lnSpc>
                <a:spcPct val="80000"/>
              </a:lnSpc>
              <a:defRPr/>
            </a:pPr>
            <a:r>
              <a:rPr lang="en-US" sz="2000" smtClean="0"/>
              <a:t>Total Drug Arrests 32,929.   Drug Offenses Reported 46,115.</a:t>
            </a:r>
          </a:p>
          <a:p>
            <a:pPr eaLnBrk="1" hangingPunct="1">
              <a:lnSpc>
                <a:spcPct val="80000"/>
              </a:lnSpc>
              <a:defRPr/>
            </a:pPr>
            <a:r>
              <a:rPr lang="en-US" sz="2000" smtClean="0"/>
              <a:t>Age Range Under 10 one, 65 and over 91, peak age 19 = 2,530.  </a:t>
            </a:r>
          </a:p>
        </p:txBody>
      </p:sp>
      <p:sp>
        <p:nvSpPr>
          <p:cNvPr id="2" name="Slide Number Placeholder 1"/>
          <p:cNvSpPr>
            <a:spLocks noGrp="1"/>
          </p:cNvSpPr>
          <p:nvPr>
            <p:ph type="sldNum" sz="quarter" idx="12"/>
          </p:nvPr>
        </p:nvSpPr>
        <p:spPr/>
        <p:txBody>
          <a:bodyPr/>
          <a:lstStyle/>
          <a:p>
            <a:pPr>
              <a:defRPr/>
            </a:pPr>
            <a:fld id="{0707A230-1B43-4438-BC03-10707BAD7DC3}" type="slidenum">
              <a:rPr lang="en-US" smtClean="0"/>
              <a:pPr>
                <a:defRPr/>
              </a:pPr>
              <a:t>61</a:t>
            </a:fld>
            <a:endParaRPr lang="en-US"/>
          </a:p>
        </p:txBody>
      </p:sp>
    </p:spTree>
    <p:extLst>
      <p:ext uri="{BB962C8B-B14F-4D97-AF65-F5344CB8AC3E}">
        <p14:creationId xmlns:p14="http://schemas.microsoft.com/office/powerpoint/2010/main" val="2349091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pPr eaLnBrk="1" hangingPunct="1">
              <a:defRPr/>
            </a:pPr>
            <a:r>
              <a:rPr lang="en-US" dirty="0" smtClean="0"/>
              <a:t>Reform Legalize Drugs</a:t>
            </a:r>
          </a:p>
        </p:txBody>
      </p:sp>
      <p:sp>
        <p:nvSpPr>
          <p:cNvPr id="373763" name="Rectangle 3"/>
          <p:cNvSpPr>
            <a:spLocks noGrp="1" noChangeArrowheads="1"/>
          </p:cNvSpPr>
          <p:nvPr>
            <p:ph type="body" idx="1"/>
          </p:nvPr>
        </p:nvSpPr>
        <p:spPr/>
        <p:txBody>
          <a:bodyPr/>
          <a:lstStyle/>
          <a:p>
            <a:pPr eaLnBrk="1" hangingPunct="1">
              <a:lnSpc>
                <a:spcPct val="80000"/>
              </a:lnSpc>
              <a:defRPr/>
            </a:pPr>
            <a:r>
              <a:rPr lang="en-US" sz="2000" dirty="0" smtClean="0"/>
              <a:t>Steadily eliminate the “War on Drugs” to one of taxation of drug sales and treatment of addicts along the same lines currently in place for tobacco and alcohol.</a:t>
            </a:r>
          </a:p>
          <a:p>
            <a:pPr eaLnBrk="1" hangingPunct="1">
              <a:lnSpc>
                <a:spcPct val="80000"/>
              </a:lnSpc>
              <a:defRPr/>
            </a:pPr>
            <a:endParaRPr lang="en-US" sz="2000" dirty="0" smtClean="0"/>
          </a:p>
          <a:p>
            <a:pPr eaLnBrk="1" hangingPunct="1">
              <a:lnSpc>
                <a:spcPct val="80000"/>
              </a:lnSpc>
              <a:defRPr/>
            </a:pPr>
            <a:r>
              <a:rPr lang="en-US" sz="2000" dirty="0" smtClean="0"/>
              <a:t>Decriminalize possession and use of marijuana and harder drugs including cocaine and heroin.</a:t>
            </a:r>
          </a:p>
          <a:p>
            <a:pPr eaLnBrk="1" hangingPunct="1">
              <a:lnSpc>
                <a:spcPct val="80000"/>
              </a:lnSpc>
              <a:defRPr/>
            </a:pPr>
            <a:endParaRPr lang="en-US" sz="2000" dirty="0" smtClean="0"/>
          </a:p>
          <a:p>
            <a:pPr eaLnBrk="1" hangingPunct="1">
              <a:lnSpc>
                <a:spcPct val="80000"/>
              </a:lnSpc>
              <a:defRPr/>
            </a:pPr>
            <a:r>
              <a:rPr lang="en-US" sz="2000" dirty="0" smtClean="0"/>
              <a:t>Utilize educational programs and counseling of youth regarding the medical aspects of drugs.  Provide appropriate medical and additional support programs, community based treatment and access to approved quality controlled distributors for those that wish to use drugs.  Make drugs available for medical use and treatment of pain.</a:t>
            </a:r>
          </a:p>
          <a:p>
            <a:pPr eaLnBrk="1" hangingPunct="1">
              <a:lnSpc>
                <a:spcPct val="80000"/>
              </a:lnSpc>
              <a:defRPr/>
            </a:pPr>
            <a:endParaRPr lang="en-US" sz="2000" dirty="0" smtClean="0"/>
          </a:p>
          <a:p>
            <a:pPr eaLnBrk="1" hangingPunct="1">
              <a:lnSpc>
                <a:spcPct val="80000"/>
              </a:lnSpc>
              <a:defRPr/>
            </a:pPr>
            <a:r>
              <a:rPr lang="en-US" sz="2000" dirty="0" smtClean="0"/>
              <a:t>Minimize incarceration as a punishment for possession of drugs.  Legalize distribution of drugs through private sector outlets under government regulation and control.</a:t>
            </a:r>
          </a:p>
        </p:txBody>
      </p:sp>
      <p:sp>
        <p:nvSpPr>
          <p:cNvPr id="2" name="Slide Number Placeholder 1"/>
          <p:cNvSpPr>
            <a:spLocks noGrp="1"/>
          </p:cNvSpPr>
          <p:nvPr>
            <p:ph type="sldNum" sz="quarter" idx="12"/>
          </p:nvPr>
        </p:nvSpPr>
        <p:spPr/>
        <p:txBody>
          <a:bodyPr/>
          <a:lstStyle/>
          <a:p>
            <a:pPr>
              <a:defRPr/>
            </a:pPr>
            <a:fld id="{267FB0F6-0AEA-44E3-B722-36020C75CFE6}" type="slidenum">
              <a:rPr lang="en-US" smtClean="0"/>
              <a:pPr>
                <a:defRPr/>
              </a:pPr>
              <a:t>62</a:t>
            </a:fld>
            <a:endParaRPr lang="en-US"/>
          </a:p>
        </p:txBody>
      </p:sp>
    </p:spTree>
    <p:extLst>
      <p:ext uri="{BB962C8B-B14F-4D97-AF65-F5344CB8AC3E}">
        <p14:creationId xmlns:p14="http://schemas.microsoft.com/office/powerpoint/2010/main" val="8322351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pPr eaLnBrk="1" hangingPunct="1">
              <a:defRPr/>
            </a:pPr>
            <a:r>
              <a:rPr lang="en-US" dirty="0" smtClean="0"/>
              <a:t>Legalizing </a:t>
            </a:r>
          </a:p>
        </p:txBody>
      </p:sp>
      <p:sp>
        <p:nvSpPr>
          <p:cNvPr id="365571" name="Rectangle 3"/>
          <p:cNvSpPr>
            <a:spLocks noGrp="1" noChangeArrowheads="1"/>
          </p:cNvSpPr>
          <p:nvPr>
            <p:ph type="body" idx="1"/>
          </p:nvPr>
        </p:nvSpPr>
        <p:spPr/>
        <p:txBody>
          <a:bodyPr>
            <a:normAutofit lnSpcReduction="10000"/>
          </a:bodyPr>
          <a:lstStyle/>
          <a:p>
            <a:pPr eaLnBrk="1" hangingPunct="1">
              <a:lnSpc>
                <a:spcPct val="80000"/>
              </a:lnSpc>
              <a:defRPr/>
            </a:pPr>
            <a:r>
              <a:rPr lang="en-US" sz="2000" b="1" dirty="0" smtClean="0"/>
              <a:t>Issue- fear that more people would take drugs under a legal regime.  Not clear this would be the case but a cheaper, safer product, and more widely available product might result in some increase in consumption.</a:t>
            </a:r>
          </a:p>
          <a:p>
            <a:pPr eaLnBrk="1" hangingPunct="1">
              <a:lnSpc>
                <a:spcPct val="80000"/>
              </a:lnSpc>
              <a:defRPr/>
            </a:pPr>
            <a:endParaRPr lang="en-US" sz="2000" b="1" dirty="0" smtClean="0"/>
          </a:p>
          <a:p>
            <a:pPr eaLnBrk="1" hangingPunct="1">
              <a:lnSpc>
                <a:spcPct val="80000"/>
              </a:lnSpc>
              <a:defRPr/>
            </a:pPr>
            <a:r>
              <a:rPr lang="en-US" sz="2000" dirty="0" smtClean="0"/>
              <a:t>In Portugal, where use of drugs is considered a health problem, drug use is less than half what it is in the United States.  In Holland, where drugs are legal, teen drug use is half of what it is in the U.S.</a:t>
            </a:r>
            <a:endParaRPr lang="en-US" sz="2000" b="1" dirty="0" smtClean="0"/>
          </a:p>
          <a:p>
            <a:pPr eaLnBrk="1" hangingPunct="1">
              <a:lnSpc>
                <a:spcPct val="80000"/>
              </a:lnSpc>
              <a:buFont typeface="Wingdings" pitchFamily="2" charset="2"/>
              <a:buNone/>
              <a:defRPr/>
            </a:pPr>
            <a:endParaRPr lang="en-US" sz="2000" dirty="0" smtClean="0"/>
          </a:p>
          <a:p>
            <a:pPr eaLnBrk="1" hangingPunct="1">
              <a:lnSpc>
                <a:spcPct val="80000"/>
              </a:lnSpc>
              <a:defRPr/>
            </a:pPr>
            <a:r>
              <a:rPr lang="en-US" sz="2000" dirty="0" smtClean="0"/>
              <a:t>One researcher points out that roughly 30 percent of the U.S. drug market has been decriminalized in recent years and drug use has not increased in those states.  Legalizing </a:t>
            </a:r>
            <a:r>
              <a:rPr lang="en-US" sz="2000" b="1" dirty="0" smtClean="0"/>
              <a:t>might </a:t>
            </a:r>
            <a:r>
              <a:rPr lang="en-US" sz="2000" b="1" dirty="0"/>
              <a:t>result in drugs being substituted for alcohol consumption</a:t>
            </a:r>
            <a:r>
              <a:rPr lang="en-US" sz="2000" b="1" dirty="0" smtClean="0"/>
              <a:t>.</a:t>
            </a:r>
            <a:endParaRPr lang="en-US" sz="2000" dirty="0" smtClean="0"/>
          </a:p>
          <a:p>
            <a:pPr eaLnBrk="1" hangingPunct="1">
              <a:lnSpc>
                <a:spcPct val="80000"/>
              </a:lnSpc>
              <a:defRPr/>
            </a:pPr>
            <a:endParaRPr lang="en-US" sz="2000" b="1" dirty="0" smtClean="0"/>
          </a:p>
          <a:p>
            <a:pPr eaLnBrk="1" hangingPunct="1">
              <a:lnSpc>
                <a:spcPct val="80000"/>
              </a:lnSpc>
              <a:defRPr/>
            </a:pPr>
            <a:r>
              <a:rPr lang="en-US" sz="2000" b="1" dirty="0" smtClean="0"/>
              <a:t>Providing honest information about health risks of different drugs and pricing them accordingly by governments can steer people toward the least harmful ones.  It might encourage legitimate drug companies to improve designer drugs</a:t>
            </a:r>
            <a:r>
              <a:rPr lang="en-US" sz="2000" dirty="0" smtClean="0"/>
              <a:t>.</a:t>
            </a:r>
            <a:endParaRPr lang="en-US" sz="2000" b="1" dirty="0" smtClean="0"/>
          </a:p>
          <a:p>
            <a:pPr eaLnBrk="1" hangingPunct="1">
              <a:lnSpc>
                <a:spcPct val="80000"/>
              </a:lnSpc>
              <a:defRPr/>
            </a:pPr>
            <a:endParaRPr lang="en-US" sz="1600" b="1" dirty="0" smtClean="0"/>
          </a:p>
          <a:p>
            <a:pPr eaLnBrk="1" hangingPunct="1">
              <a:lnSpc>
                <a:spcPct val="80000"/>
              </a:lnSpc>
              <a:defRPr/>
            </a:pPr>
            <a:endParaRPr lang="en-US" sz="1600" b="1" dirty="0" smtClean="0"/>
          </a:p>
          <a:p>
            <a:pPr eaLnBrk="1" hangingPunct="1">
              <a:lnSpc>
                <a:spcPct val="80000"/>
              </a:lnSpc>
              <a:defRPr/>
            </a:pPr>
            <a:endParaRPr lang="en-US" sz="1600" dirty="0" smtClean="0"/>
          </a:p>
        </p:txBody>
      </p:sp>
      <p:sp>
        <p:nvSpPr>
          <p:cNvPr id="2" name="Slide Number Placeholder 1"/>
          <p:cNvSpPr>
            <a:spLocks noGrp="1"/>
          </p:cNvSpPr>
          <p:nvPr>
            <p:ph type="sldNum" sz="quarter" idx="12"/>
          </p:nvPr>
        </p:nvSpPr>
        <p:spPr/>
        <p:txBody>
          <a:bodyPr/>
          <a:lstStyle/>
          <a:p>
            <a:pPr>
              <a:defRPr/>
            </a:pPr>
            <a:fld id="{EC7C73F1-4FCD-4A0E-A4C5-ACD6933BBDA6}" type="slidenum">
              <a:rPr lang="en-US" smtClean="0"/>
              <a:pPr>
                <a:defRPr/>
              </a:pPr>
              <a:t>63</a:t>
            </a:fld>
            <a:endParaRPr lang="en-US"/>
          </a:p>
        </p:txBody>
      </p:sp>
    </p:spTree>
    <p:extLst>
      <p:ext uri="{BB962C8B-B14F-4D97-AF65-F5344CB8AC3E}">
        <p14:creationId xmlns:p14="http://schemas.microsoft.com/office/powerpoint/2010/main" val="41815744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pPr eaLnBrk="1" hangingPunct="1">
              <a:defRPr/>
            </a:pPr>
            <a:r>
              <a:rPr lang="en-US" sz="3600" dirty="0" smtClean="0"/>
              <a:t>Drug Legalization Various Views</a:t>
            </a:r>
          </a:p>
        </p:txBody>
      </p:sp>
      <p:sp>
        <p:nvSpPr>
          <p:cNvPr id="370691" name="Rectangle 3"/>
          <p:cNvSpPr>
            <a:spLocks noGrp="1" noChangeArrowheads="1"/>
          </p:cNvSpPr>
          <p:nvPr>
            <p:ph type="body" idx="1"/>
          </p:nvPr>
        </p:nvSpPr>
        <p:spPr/>
        <p:txBody>
          <a:bodyPr/>
          <a:lstStyle/>
          <a:p>
            <a:pPr eaLnBrk="1" hangingPunct="1">
              <a:lnSpc>
                <a:spcPct val="80000"/>
              </a:lnSpc>
              <a:defRPr/>
            </a:pPr>
            <a:r>
              <a:rPr lang="en-US" sz="2400" dirty="0" smtClean="0"/>
              <a:t>Legalization of drugs need not be viewed as a single giant step in which all restrictions are abruptly removed, resulting in a chaotic free market.  </a:t>
            </a:r>
          </a:p>
          <a:p>
            <a:pPr eaLnBrk="1" hangingPunct="1">
              <a:lnSpc>
                <a:spcPct val="80000"/>
              </a:lnSpc>
              <a:defRPr/>
            </a:pPr>
            <a:endParaRPr lang="en-US" sz="2400" dirty="0" smtClean="0"/>
          </a:p>
          <a:p>
            <a:pPr eaLnBrk="1" hangingPunct="1">
              <a:lnSpc>
                <a:spcPct val="80000"/>
              </a:lnSpc>
              <a:defRPr/>
            </a:pPr>
            <a:r>
              <a:rPr lang="en-US" sz="2400" dirty="0" smtClean="0"/>
              <a:t>With alcohol the federal government retained some oversight and a remarkable degree of discretion was given to individual states.  </a:t>
            </a:r>
          </a:p>
          <a:p>
            <a:pPr eaLnBrk="1" hangingPunct="1">
              <a:lnSpc>
                <a:spcPct val="80000"/>
              </a:lnSpc>
              <a:defRPr/>
            </a:pPr>
            <a:endParaRPr lang="en-US" sz="2400" dirty="0" smtClean="0"/>
          </a:p>
          <a:p>
            <a:pPr eaLnBrk="1" hangingPunct="1">
              <a:lnSpc>
                <a:spcPct val="80000"/>
              </a:lnSpc>
              <a:defRPr/>
            </a:pPr>
            <a:r>
              <a:rPr lang="en-US" sz="2400" dirty="0" smtClean="0"/>
              <a:t>Alcohol remains one of the most regulated products available, in terms of licensing, location, time, pricing, advertising and other respects.  Similar liberalization—with taxation and other regulation—could be tried for other drugs….</a:t>
            </a:r>
          </a:p>
        </p:txBody>
      </p:sp>
      <p:sp>
        <p:nvSpPr>
          <p:cNvPr id="2" name="Slide Number Placeholder 1"/>
          <p:cNvSpPr>
            <a:spLocks noGrp="1"/>
          </p:cNvSpPr>
          <p:nvPr>
            <p:ph type="sldNum" sz="quarter" idx="12"/>
          </p:nvPr>
        </p:nvSpPr>
        <p:spPr/>
        <p:txBody>
          <a:bodyPr/>
          <a:lstStyle/>
          <a:p>
            <a:pPr>
              <a:defRPr/>
            </a:pPr>
            <a:fld id="{142124C2-EB20-4535-8049-DC5AFCFA7F24}" type="slidenum">
              <a:rPr lang="en-US" smtClean="0"/>
              <a:pPr>
                <a:defRPr/>
              </a:pPr>
              <a:t>64</a:t>
            </a:fld>
            <a:endParaRPr lang="en-US"/>
          </a:p>
        </p:txBody>
      </p:sp>
    </p:spTree>
    <p:extLst>
      <p:ext uri="{BB962C8B-B14F-4D97-AF65-F5344CB8AC3E}">
        <p14:creationId xmlns:p14="http://schemas.microsoft.com/office/powerpoint/2010/main" val="18567608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eaLnBrk="1" hangingPunct="1">
              <a:defRPr/>
            </a:pPr>
            <a:r>
              <a:rPr lang="en-US" dirty="0" smtClean="0"/>
              <a:t>Drugs and Politics</a:t>
            </a:r>
          </a:p>
        </p:txBody>
      </p:sp>
      <p:sp>
        <p:nvSpPr>
          <p:cNvPr id="396291" name="Rectangle 3"/>
          <p:cNvSpPr>
            <a:spLocks noGrp="1" noChangeArrowheads="1"/>
          </p:cNvSpPr>
          <p:nvPr>
            <p:ph type="body" idx="1"/>
          </p:nvPr>
        </p:nvSpPr>
        <p:spPr/>
        <p:txBody>
          <a:bodyPr/>
          <a:lstStyle/>
          <a:p>
            <a:pPr eaLnBrk="1" hangingPunct="1">
              <a:lnSpc>
                <a:spcPct val="90000"/>
              </a:lnSpc>
              <a:defRPr/>
            </a:pPr>
            <a:r>
              <a:rPr lang="en-US" sz="2800" dirty="0" smtClean="0"/>
              <a:t>Promise politicians love to make to assuage the sense of moral panic that has been the hand maiden of prohibition for a century.  Intended to </a:t>
            </a:r>
            <a:r>
              <a:rPr lang="en-US" sz="2800" b="1" dirty="0" smtClean="0"/>
              <a:t>reassure parents of teenagers </a:t>
            </a:r>
            <a:r>
              <a:rPr lang="en-US" sz="2800" dirty="0" smtClean="0"/>
              <a:t>across the world.  It is a highly irresponsible promise because it cannot be fulfilled. The war </a:t>
            </a:r>
            <a:r>
              <a:rPr lang="en-US" sz="2800" b="1" dirty="0" smtClean="0"/>
              <a:t>terrorizes the parents of teenagers</a:t>
            </a:r>
            <a:r>
              <a:rPr lang="en-US" sz="2800" dirty="0" smtClean="0"/>
              <a:t> that try a mild controlled substance that should be legal.</a:t>
            </a:r>
          </a:p>
          <a:p>
            <a:pPr eaLnBrk="1" hangingPunct="1">
              <a:lnSpc>
                <a:spcPct val="90000"/>
              </a:lnSpc>
              <a:buFont typeface="Wingdings" pitchFamily="2" charset="2"/>
              <a:buNone/>
              <a:defRPr/>
            </a:pPr>
            <a:endParaRPr lang="en-US" sz="2800" dirty="0" smtClean="0"/>
          </a:p>
          <a:p>
            <a:pPr eaLnBrk="1" hangingPunct="1">
              <a:lnSpc>
                <a:spcPct val="90000"/>
              </a:lnSpc>
              <a:defRPr/>
            </a:pPr>
            <a:r>
              <a:rPr lang="en-US" sz="2800" b="1" dirty="0" smtClean="0"/>
              <a:t>The war on drugs has been a disaster, creating failed states in the developing world as addiction has flourished in the rich world. </a:t>
            </a:r>
          </a:p>
        </p:txBody>
      </p:sp>
      <p:sp>
        <p:nvSpPr>
          <p:cNvPr id="2" name="Slide Number Placeholder 1"/>
          <p:cNvSpPr>
            <a:spLocks noGrp="1"/>
          </p:cNvSpPr>
          <p:nvPr>
            <p:ph type="sldNum" sz="quarter" idx="12"/>
          </p:nvPr>
        </p:nvSpPr>
        <p:spPr/>
        <p:txBody>
          <a:bodyPr/>
          <a:lstStyle/>
          <a:p>
            <a:pPr>
              <a:defRPr/>
            </a:pPr>
            <a:fld id="{07650247-6503-4C83-B4E9-8A93C547D281}" type="slidenum">
              <a:rPr lang="en-US" smtClean="0"/>
              <a:pPr>
                <a:defRPr/>
              </a:pPr>
              <a:t>65</a:t>
            </a:fld>
            <a:endParaRPr lang="en-US"/>
          </a:p>
        </p:txBody>
      </p:sp>
    </p:spTree>
    <p:extLst>
      <p:ext uri="{BB962C8B-B14F-4D97-AF65-F5344CB8AC3E}">
        <p14:creationId xmlns:p14="http://schemas.microsoft.com/office/powerpoint/2010/main" val="235167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pPr eaLnBrk="1" hangingPunct="1">
              <a:defRPr/>
            </a:pPr>
            <a:r>
              <a:rPr lang="en-US" dirty="0" smtClean="0"/>
              <a:t>Drug Policy</a:t>
            </a:r>
          </a:p>
        </p:txBody>
      </p:sp>
      <p:sp>
        <p:nvSpPr>
          <p:cNvPr id="364547" name="Rectangle 3"/>
          <p:cNvSpPr>
            <a:spLocks noGrp="1" noChangeArrowheads="1"/>
          </p:cNvSpPr>
          <p:nvPr>
            <p:ph type="body" idx="1"/>
          </p:nvPr>
        </p:nvSpPr>
        <p:spPr/>
        <p:txBody>
          <a:bodyPr/>
          <a:lstStyle/>
          <a:p>
            <a:pPr eaLnBrk="1" hangingPunct="1">
              <a:lnSpc>
                <a:spcPct val="80000"/>
              </a:lnSpc>
              <a:defRPr/>
            </a:pPr>
            <a:r>
              <a:rPr lang="en-US" sz="2800" b="1" smtClean="0"/>
              <a:t>The “least bad” policy is to legalize drugs.  “Least bad” does not mean good. Many vulnerable drug-takers would suffer.  But in the view of the </a:t>
            </a:r>
            <a:r>
              <a:rPr lang="en-US" sz="2800" b="1" i="1" smtClean="0"/>
              <a:t>Economist, </a:t>
            </a:r>
            <a:r>
              <a:rPr lang="en-US" sz="2800" b="1" smtClean="0"/>
              <a:t>more would , gain.</a:t>
            </a:r>
          </a:p>
          <a:p>
            <a:pPr eaLnBrk="1" hangingPunct="1">
              <a:lnSpc>
                <a:spcPct val="80000"/>
              </a:lnSpc>
              <a:buFont typeface="Wingdings" pitchFamily="2" charset="2"/>
              <a:buNone/>
              <a:defRPr/>
            </a:pPr>
            <a:r>
              <a:rPr lang="en-US" sz="2800" smtClean="0"/>
              <a:t>  </a:t>
            </a:r>
          </a:p>
          <a:p>
            <a:pPr eaLnBrk="1" hangingPunct="1">
              <a:lnSpc>
                <a:spcPct val="80000"/>
              </a:lnSpc>
              <a:defRPr/>
            </a:pPr>
            <a:r>
              <a:rPr lang="en-US" sz="2800" b="1" smtClean="0"/>
              <a:t>Governments would tax and regulate the drug trade, and use the funds (billions) saved on law enforcement to educate and treat.  Sales to minors would be banned.  Different drugs would command different levels of taxation and regulation.  </a:t>
            </a:r>
          </a:p>
          <a:p>
            <a:pPr eaLnBrk="1" hangingPunct="1">
              <a:lnSpc>
                <a:spcPct val="80000"/>
              </a:lnSpc>
              <a:defRPr/>
            </a:pPr>
            <a:endParaRPr lang="en-US" sz="2800" smtClean="0"/>
          </a:p>
        </p:txBody>
      </p:sp>
      <p:sp>
        <p:nvSpPr>
          <p:cNvPr id="2" name="Slide Number Placeholder 1"/>
          <p:cNvSpPr>
            <a:spLocks noGrp="1"/>
          </p:cNvSpPr>
          <p:nvPr>
            <p:ph type="sldNum" sz="quarter" idx="12"/>
          </p:nvPr>
        </p:nvSpPr>
        <p:spPr/>
        <p:txBody>
          <a:bodyPr/>
          <a:lstStyle/>
          <a:p>
            <a:pPr>
              <a:defRPr/>
            </a:pPr>
            <a:fld id="{3A3DFE24-16A5-4FF0-8144-1B57CFC549A5}" type="slidenum">
              <a:rPr lang="en-US" smtClean="0"/>
              <a:pPr>
                <a:defRPr/>
              </a:pPr>
              <a:t>66</a:t>
            </a:fld>
            <a:endParaRPr lang="en-US"/>
          </a:p>
        </p:txBody>
      </p:sp>
    </p:spTree>
    <p:extLst>
      <p:ext uri="{BB962C8B-B14F-4D97-AF65-F5344CB8AC3E}">
        <p14:creationId xmlns:p14="http://schemas.microsoft.com/office/powerpoint/2010/main" val="39782427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pPr eaLnBrk="1" hangingPunct="1">
              <a:defRPr/>
            </a:pPr>
            <a:r>
              <a:rPr lang="en-US" dirty="0" smtClean="0"/>
              <a:t>In Summary</a:t>
            </a:r>
          </a:p>
        </p:txBody>
      </p:sp>
      <p:sp>
        <p:nvSpPr>
          <p:cNvPr id="389123" name="Rectangle 3"/>
          <p:cNvSpPr>
            <a:spLocks noGrp="1" noChangeArrowheads="1"/>
          </p:cNvSpPr>
          <p:nvPr>
            <p:ph type="body" idx="1"/>
          </p:nvPr>
        </p:nvSpPr>
        <p:spPr/>
        <p:txBody>
          <a:bodyPr/>
          <a:lstStyle/>
          <a:p>
            <a:pPr eaLnBrk="1" hangingPunct="1">
              <a:lnSpc>
                <a:spcPct val="80000"/>
              </a:lnSpc>
              <a:defRPr/>
            </a:pPr>
            <a:r>
              <a:rPr lang="en-US" sz="2000" smtClean="0"/>
              <a:t>Half a million people are behind bars on drug charges – more then western Europe (with a larger population) incarcerates for all offenses.  The war on drugs has become a war on families, a war on public health and a war on constitutional rights.  Drug Policy Alliance.</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Public health problems like HIV and Hepatitis C are all exacerbated by zero tolerance laws that restrict access to clean needles.  Children of inmates are at risk of educational failure, joblessness, addiction and delinquency.</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People suffering from cancer, AIDS and other debilitating illnesses are regularly denied access to their medicine or even arrested and prosecuted for using medical marijuana.</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We can do better. </a:t>
            </a:r>
          </a:p>
        </p:txBody>
      </p:sp>
      <p:sp>
        <p:nvSpPr>
          <p:cNvPr id="2" name="Slide Number Placeholder 1"/>
          <p:cNvSpPr>
            <a:spLocks noGrp="1"/>
          </p:cNvSpPr>
          <p:nvPr>
            <p:ph type="sldNum" sz="quarter" idx="12"/>
          </p:nvPr>
        </p:nvSpPr>
        <p:spPr/>
        <p:txBody>
          <a:bodyPr/>
          <a:lstStyle/>
          <a:p>
            <a:pPr>
              <a:defRPr/>
            </a:pPr>
            <a:fld id="{81F872CC-9419-44A2-9018-8389F9FB713F}" type="slidenum">
              <a:rPr lang="en-US" smtClean="0"/>
              <a:pPr>
                <a:defRPr/>
              </a:pPr>
              <a:t>67</a:t>
            </a:fld>
            <a:endParaRPr lang="en-US"/>
          </a:p>
        </p:txBody>
      </p:sp>
    </p:spTree>
    <p:extLst>
      <p:ext uri="{BB962C8B-B14F-4D97-AF65-F5344CB8AC3E}">
        <p14:creationId xmlns:p14="http://schemas.microsoft.com/office/powerpoint/2010/main" val="33405348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eaLnBrk="1" hangingPunct="1">
              <a:defRPr/>
            </a:pPr>
            <a:r>
              <a:rPr lang="en-US" dirty="0" smtClean="0"/>
              <a:t>U.S. Justice versus Europe</a:t>
            </a:r>
          </a:p>
        </p:txBody>
      </p:sp>
      <p:sp>
        <p:nvSpPr>
          <p:cNvPr id="458755" name="Rectangle 3"/>
          <p:cNvSpPr>
            <a:spLocks noGrp="1" noChangeArrowheads="1"/>
          </p:cNvSpPr>
          <p:nvPr>
            <p:ph type="body" idx="1"/>
          </p:nvPr>
        </p:nvSpPr>
        <p:spPr/>
        <p:txBody>
          <a:bodyPr/>
          <a:lstStyle/>
          <a:p>
            <a:pPr eaLnBrk="1" hangingPunct="1">
              <a:lnSpc>
                <a:spcPct val="90000"/>
              </a:lnSpc>
              <a:defRPr/>
            </a:pPr>
            <a:r>
              <a:rPr lang="en-US" sz="2400" dirty="0" smtClean="0"/>
              <a:t>Fewer criminal zones in Europe.  Violent offenders, terrorists, certain sex offenders and drug dealers.</a:t>
            </a:r>
          </a:p>
          <a:p>
            <a:pPr lvl="1" eaLnBrk="1" hangingPunct="1">
              <a:lnSpc>
                <a:spcPct val="90000"/>
              </a:lnSpc>
              <a:defRPr/>
            </a:pPr>
            <a:r>
              <a:rPr lang="en-US" sz="2000" dirty="0" smtClean="0"/>
              <a:t>Very limited use of prison on property offenses.</a:t>
            </a:r>
          </a:p>
          <a:p>
            <a:pPr lvl="1" eaLnBrk="1" hangingPunct="1">
              <a:lnSpc>
                <a:spcPct val="90000"/>
              </a:lnSpc>
              <a:defRPr/>
            </a:pPr>
            <a:r>
              <a:rPr lang="en-US" sz="2000" dirty="0" smtClean="0"/>
              <a:t>Increased use of fines, probation, and community service.</a:t>
            </a:r>
          </a:p>
          <a:p>
            <a:pPr lvl="1" eaLnBrk="1" hangingPunct="1">
              <a:lnSpc>
                <a:spcPct val="90000"/>
              </a:lnSpc>
              <a:defRPr/>
            </a:pPr>
            <a:r>
              <a:rPr lang="en-US" sz="2000" dirty="0" smtClean="0"/>
              <a:t>Use of “day fine” system tailored to ability to pay and to degree of integration into society.</a:t>
            </a:r>
          </a:p>
          <a:p>
            <a:pPr lvl="1" eaLnBrk="1" hangingPunct="1">
              <a:lnSpc>
                <a:spcPct val="90000"/>
              </a:lnSpc>
              <a:defRPr/>
            </a:pPr>
            <a:r>
              <a:rPr lang="en-US" sz="2000" b="1" dirty="0" smtClean="0"/>
              <a:t>Drug users do not find themselves in prison</a:t>
            </a:r>
            <a:r>
              <a:rPr lang="en-US" sz="2000" dirty="0" smtClean="0"/>
              <a:t>.</a:t>
            </a:r>
          </a:p>
          <a:p>
            <a:pPr lvl="1" eaLnBrk="1" hangingPunct="1">
              <a:lnSpc>
                <a:spcPct val="90000"/>
              </a:lnSpc>
              <a:defRPr/>
            </a:pPr>
            <a:r>
              <a:rPr lang="en-US" sz="2000" dirty="0" smtClean="0"/>
              <a:t>Prostitution legalized in Northern Europe, procuring is not.</a:t>
            </a:r>
          </a:p>
          <a:p>
            <a:pPr lvl="1" eaLnBrk="1" hangingPunct="1">
              <a:lnSpc>
                <a:spcPct val="90000"/>
              </a:lnSpc>
              <a:defRPr/>
            </a:pPr>
            <a:r>
              <a:rPr lang="en-US" sz="2000" dirty="0" smtClean="0"/>
              <a:t>Deviancy has been defined down.</a:t>
            </a:r>
          </a:p>
          <a:p>
            <a:pPr lvl="1" eaLnBrk="1" hangingPunct="1">
              <a:lnSpc>
                <a:spcPct val="90000"/>
              </a:lnSpc>
              <a:defRPr/>
            </a:pPr>
            <a:r>
              <a:rPr lang="en-US" sz="2000" dirty="0" smtClean="0"/>
              <a:t>Special class of judges.  Presupposes inmates will be released early, provide treatment toward re-socialization.</a:t>
            </a:r>
          </a:p>
          <a:p>
            <a:pPr lvl="1" eaLnBrk="1" hangingPunct="1">
              <a:lnSpc>
                <a:spcPct val="90000"/>
              </a:lnSpc>
              <a:defRPr/>
            </a:pPr>
            <a:r>
              <a:rPr lang="en-US" sz="2000" dirty="0" smtClean="0"/>
              <a:t>Continental courts have grown stronger. </a:t>
            </a:r>
          </a:p>
        </p:txBody>
      </p:sp>
      <p:sp>
        <p:nvSpPr>
          <p:cNvPr id="2" name="Slide Number Placeholder 1"/>
          <p:cNvSpPr>
            <a:spLocks noGrp="1"/>
          </p:cNvSpPr>
          <p:nvPr>
            <p:ph type="sldNum" sz="quarter" idx="12"/>
          </p:nvPr>
        </p:nvSpPr>
        <p:spPr/>
        <p:txBody>
          <a:bodyPr/>
          <a:lstStyle/>
          <a:p>
            <a:pPr>
              <a:defRPr/>
            </a:pPr>
            <a:fld id="{7FEDBDB2-3B6E-4C8D-8633-6047CED82DDC}" type="slidenum">
              <a:rPr lang="en-US" smtClean="0"/>
              <a:pPr>
                <a:defRPr/>
              </a:pPr>
              <a:t>68</a:t>
            </a:fld>
            <a:endParaRPr lang="en-US"/>
          </a:p>
        </p:txBody>
      </p:sp>
    </p:spTree>
    <p:extLst>
      <p:ext uri="{BB962C8B-B14F-4D97-AF65-F5344CB8AC3E}">
        <p14:creationId xmlns:p14="http://schemas.microsoft.com/office/powerpoint/2010/main" val="27880742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smtClean="0"/>
              <a:t>Inmate Population</a:t>
            </a:r>
          </a:p>
        </p:txBody>
      </p:sp>
      <p:sp>
        <p:nvSpPr>
          <p:cNvPr id="33795" name="Rectangle 3"/>
          <p:cNvSpPr>
            <a:spLocks noGrp="1" noChangeArrowheads="1"/>
          </p:cNvSpPr>
          <p:nvPr>
            <p:ph type="body" idx="1"/>
          </p:nvPr>
        </p:nvSpPr>
        <p:spPr/>
        <p:txBody>
          <a:bodyPr/>
          <a:lstStyle/>
          <a:p>
            <a:pPr eaLnBrk="1" hangingPunct="1">
              <a:lnSpc>
                <a:spcPct val="80000"/>
              </a:lnSpc>
              <a:defRPr/>
            </a:pPr>
            <a:r>
              <a:rPr lang="en-US" sz="2400" smtClean="0"/>
              <a:t>It is estimated that three-fourths of the persons that are incarcerated have a history of drug/alcohol abuse.</a:t>
            </a:r>
          </a:p>
          <a:p>
            <a:pPr eaLnBrk="1" hangingPunct="1">
              <a:lnSpc>
                <a:spcPct val="80000"/>
              </a:lnSpc>
              <a:buFont typeface="Wingdings" pitchFamily="2" charset="2"/>
              <a:buNone/>
              <a:defRPr/>
            </a:pPr>
            <a:endParaRPr lang="en-US" sz="2400" smtClean="0"/>
          </a:p>
          <a:p>
            <a:pPr eaLnBrk="1" hangingPunct="1">
              <a:lnSpc>
                <a:spcPct val="80000"/>
              </a:lnSpc>
              <a:defRPr/>
            </a:pPr>
            <a:r>
              <a:rPr lang="en-US" sz="2400" smtClean="0"/>
              <a:t>One out of six have mental illness.</a:t>
            </a:r>
          </a:p>
          <a:p>
            <a:pPr eaLnBrk="1" hangingPunct="1">
              <a:lnSpc>
                <a:spcPct val="80000"/>
              </a:lnSpc>
              <a:buFont typeface="Wingdings" pitchFamily="2" charset="2"/>
              <a:buNone/>
              <a:defRPr/>
            </a:pPr>
            <a:endParaRPr lang="en-US" sz="2400" smtClean="0"/>
          </a:p>
          <a:p>
            <a:pPr eaLnBrk="1" hangingPunct="1">
              <a:lnSpc>
                <a:spcPct val="80000"/>
              </a:lnSpc>
              <a:defRPr/>
            </a:pPr>
            <a:r>
              <a:rPr lang="en-US" sz="2400" smtClean="0"/>
              <a:t>One-half the women have suffered sexual or physical abuse.</a:t>
            </a:r>
          </a:p>
          <a:p>
            <a:pPr eaLnBrk="1" hangingPunct="1">
              <a:lnSpc>
                <a:spcPct val="80000"/>
              </a:lnSpc>
              <a:buFont typeface="Wingdings" pitchFamily="2" charset="2"/>
              <a:buNone/>
              <a:defRPr/>
            </a:pPr>
            <a:endParaRPr lang="en-US" sz="2400" smtClean="0"/>
          </a:p>
          <a:p>
            <a:pPr eaLnBrk="1" hangingPunct="1">
              <a:lnSpc>
                <a:spcPct val="80000"/>
              </a:lnSpc>
              <a:defRPr/>
            </a:pPr>
            <a:r>
              <a:rPr lang="en-US" sz="2400" smtClean="0"/>
              <a:t>Prisoners predominately come from poor/working class communities.</a:t>
            </a:r>
          </a:p>
          <a:p>
            <a:pPr eaLnBrk="1" hangingPunct="1">
              <a:lnSpc>
                <a:spcPct val="80000"/>
              </a:lnSpc>
              <a:buFont typeface="Wingdings" pitchFamily="2" charset="2"/>
              <a:buNone/>
              <a:defRPr/>
            </a:pPr>
            <a:endParaRPr lang="en-US" sz="2400" smtClean="0"/>
          </a:p>
          <a:p>
            <a:pPr eaLnBrk="1" hangingPunct="1">
              <a:lnSpc>
                <a:spcPct val="80000"/>
              </a:lnSpc>
              <a:defRPr/>
            </a:pPr>
            <a:r>
              <a:rPr lang="en-US" sz="2400" smtClean="0"/>
              <a:t>Two-thirds are racial and/or ethnic minorities.                                        </a:t>
            </a:r>
          </a:p>
          <a:p>
            <a:pPr eaLnBrk="1" hangingPunct="1">
              <a:lnSpc>
                <a:spcPct val="80000"/>
              </a:lnSpc>
              <a:defRPr/>
            </a:pPr>
            <a:endParaRPr lang="en-US" sz="2400" smtClean="0"/>
          </a:p>
        </p:txBody>
      </p:sp>
      <p:sp>
        <p:nvSpPr>
          <p:cNvPr id="2" name="Slide Number Placeholder 1"/>
          <p:cNvSpPr>
            <a:spLocks noGrp="1"/>
          </p:cNvSpPr>
          <p:nvPr>
            <p:ph type="sldNum" sz="quarter" idx="12"/>
          </p:nvPr>
        </p:nvSpPr>
        <p:spPr/>
        <p:txBody>
          <a:bodyPr/>
          <a:lstStyle/>
          <a:p>
            <a:pPr>
              <a:defRPr/>
            </a:pPr>
            <a:fld id="{A824727D-CAB7-40A1-9603-082856DB9A88}" type="slidenum">
              <a:rPr lang="en-US" smtClean="0"/>
              <a:pPr>
                <a:defRPr/>
              </a:pPr>
              <a:t>69</a:t>
            </a:fld>
            <a:endParaRPr lang="en-US"/>
          </a:p>
        </p:txBody>
      </p:sp>
    </p:spTree>
    <p:extLst>
      <p:ext uri="{BB962C8B-B14F-4D97-AF65-F5344CB8AC3E}">
        <p14:creationId xmlns:p14="http://schemas.microsoft.com/office/powerpoint/2010/main" val="4292401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0ACD6B6-E90B-4907-BD64-39B93E46938A}" type="slidenum">
              <a:rPr lang="en-US" smtClean="0"/>
              <a:pPr>
                <a:defRPr/>
              </a:pPr>
              <a:t>7</a:t>
            </a:fld>
            <a:endParaRPr lang="en-US"/>
          </a:p>
        </p:txBody>
      </p:sp>
      <p:pic>
        <p:nvPicPr>
          <p:cNvPr id="1026" name="Picture 2" descr="C:\Users\Bofax\Videos\Pictures\Cannabis Sativa bu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910" y="0"/>
            <a:ext cx="60121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43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ofax\Videos\Pictures\Cannibis Sativa flow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 y="0"/>
            <a:ext cx="7429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722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ofax\Videos\Pictures\Cannabis_indica 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09600"/>
            <a:ext cx="6248400" cy="746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426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15791</TotalTime>
  <Words>8962</Words>
  <Application>Microsoft Office PowerPoint</Application>
  <PresentationFormat>On-screen Show (4:3)</PresentationFormat>
  <Paragraphs>642</Paragraphs>
  <Slides>69</Slides>
  <Notes>60</Notes>
  <HiddenSlides>1</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Legalizing Marijuana Pros and Cons OLLI October 2013  </vt:lpstr>
      <vt:lpstr>DRUG</vt:lpstr>
      <vt:lpstr>Marijuana</vt:lpstr>
      <vt:lpstr>Colorado Marijuana Laws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Weed Prices $ Per Ounce Street High and Medium Quality 9/2013</vt:lpstr>
      <vt:lpstr>Wholesale Marijuana Prices</vt:lpstr>
      <vt:lpstr>Cost of a Joint of Marijuana</vt:lpstr>
      <vt:lpstr>Get High for Free If pot were truly legal, joints would cost only a few cents </vt:lpstr>
      <vt:lpstr>Get High for Free 2</vt:lpstr>
      <vt:lpstr>PowerPoint Presentation</vt:lpstr>
      <vt:lpstr>PowerPoint Presentation</vt:lpstr>
      <vt:lpstr>Potential Earnings and  Savings  with Legalizing Marijuana</vt:lpstr>
      <vt:lpstr>IS MARIJUANA DANGEROUS?</vt:lpstr>
      <vt:lpstr>Substances</vt:lpstr>
      <vt:lpstr>Schafer Commission </vt:lpstr>
      <vt:lpstr>Is Marijuana Dangerous?</vt:lpstr>
      <vt:lpstr>PowerPoint Presentation</vt:lpstr>
      <vt:lpstr>PowerPoint Presentation</vt:lpstr>
      <vt:lpstr>The Truth About Marijuana</vt:lpstr>
      <vt:lpstr>The Truth About Marijuana 2</vt:lpstr>
      <vt:lpstr>Marijuana Overview</vt:lpstr>
      <vt:lpstr>The War on Drugs</vt:lpstr>
      <vt:lpstr>US Marijuana Use:  Adults 18 and Older</vt:lpstr>
      <vt:lpstr>PowerPoint Presentation</vt:lpstr>
      <vt:lpstr>Marijuana</vt:lpstr>
      <vt:lpstr>Marijuana</vt:lpstr>
      <vt:lpstr>Marijuana</vt:lpstr>
      <vt:lpstr>Is Marijuana Dangerous?</vt:lpstr>
      <vt:lpstr>PowerPoint Presentation</vt:lpstr>
      <vt:lpstr>Telling the Truth to Teens</vt:lpstr>
      <vt:lpstr>Who Opposes Legalizing Marijuana and Why</vt:lpstr>
      <vt:lpstr>Drug War Argument  </vt:lpstr>
      <vt:lpstr>Health </vt:lpstr>
      <vt:lpstr>United States Drug Use 2011 Past month, age 12 &amp; over</vt:lpstr>
      <vt:lpstr>Annual Causes of Death in the United States</vt:lpstr>
      <vt:lpstr>Alcohol-Related Mortality</vt:lpstr>
      <vt:lpstr>Public Health Care Cost</vt:lpstr>
      <vt:lpstr>Results of the War on Drugs</vt:lpstr>
      <vt:lpstr>PowerPoint Presentation</vt:lpstr>
      <vt:lpstr>Drug Issues</vt:lpstr>
      <vt:lpstr>PowerPoint Presentation</vt:lpstr>
      <vt:lpstr>Drug  Prices</vt:lpstr>
      <vt:lpstr>PowerPoint Presentation</vt:lpstr>
      <vt:lpstr>INTERNATIONAL AGREEMENTS</vt:lpstr>
      <vt:lpstr>Drug Policy Alliance </vt:lpstr>
      <vt:lpstr>PowerPoint Presentation</vt:lpstr>
      <vt:lpstr>Impacts of Legalizing Pot</vt:lpstr>
      <vt:lpstr>Side Effects of the War on Drugs </vt:lpstr>
      <vt:lpstr>Other Considerations</vt:lpstr>
      <vt:lpstr>Marijuana Laws Virginia</vt:lpstr>
      <vt:lpstr>DRUGS Virginia State Police 2008 Arrests and Offenses Reported</vt:lpstr>
      <vt:lpstr>Reform Legalize Drugs</vt:lpstr>
      <vt:lpstr>Legalizing </vt:lpstr>
      <vt:lpstr>Drug Legalization Various Views</vt:lpstr>
      <vt:lpstr>Drugs and Politics</vt:lpstr>
      <vt:lpstr>Drug Policy</vt:lpstr>
      <vt:lpstr>In Summary</vt:lpstr>
      <vt:lpstr>U.S. Justice versus Europe</vt:lpstr>
      <vt:lpstr>Inmate Population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Bofax</dc:creator>
  <cp:lastModifiedBy>Bofax</cp:lastModifiedBy>
  <cp:revision>214</cp:revision>
  <dcterms:created xsi:type="dcterms:W3CDTF">2013-09-12T13:42:25Z</dcterms:created>
  <dcterms:modified xsi:type="dcterms:W3CDTF">2013-10-01T15:46:29Z</dcterms:modified>
</cp:coreProperties>
</file>