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9"/>
  </p:notesMasterIdLst>
  <p:handoutMasterIdLst>
    <p:handoutMasterId r:id="rId50"/>
  </p:handoutMasterIdLst>
  <p:sldIdLst>
    <p:sldId id="256" r:id="rId2"/>
    <p:sldId id="257" r:id="rId3"/>
    <p:sldId id="285" r:id="rId4"/>
    <p:sldId id="259" r:id="rId5"/>
    <p:sldId id="262" r:id="rId6"/>
    <p:sldId id="263" r:id="rId7"/>
    <p:sldId id="260" r:id="rId8"/>
    <p:sldId id="299" r:id="rId9"/>
    <p:sldId id="264" r:id="rId10"/>
    <p:sldId id="269" r:id="rId11"/>
    <p:sldId id="270" r:id="rId12"/>
    <p:sldId id="265" r:id="rId13"/>
    <p:sldId id="288" r:id="rId14"/>
    <p:sldId id="289" r:id="rId15"/>
    <p:sldId id="303" r:id="rId16"/>
    <p:sldId id="266" r:id="rId17"/>
    <p:sldId id="267" r:id="rId18"/>
    <p:sldId id="290" r:id="rId19"/>
    <p:sldId id="279" r:id="rId20"/>
    <p:sldId id="304" r:id="rId21"/>
    <p:sldId id="305" r:id="rId22"/>
    <p:sldId id="268" r:id="rId23"/>
    <p:sldId id="271" r:id="rId24"/>
    <p:sldId id="292" r:id="rId25"/>
    <p:sldId id="291" r:id="rId26"/>
    <p:sldId id="272" r:id="rId27"/>
    <p:sldId id="273" r:id="rId28"/>
    <p:sldId id="274" r:id="rId29"/>
    <p:sldId id="275" r:id="rId30"/>
    <p:sldId id="293" r:id="rId31"/>
    <p:sldId id="294" r:id="rId32"/>
    <p:sldId id="295" r:id="rId33"/>
    <p:sldId id="276" r:id="rId34"/>
    <p:sldId id="277" r:id="rId35"/>
    <p:sldId id="287" r:id="rId36"/>
    <p:sldId id="278" r:id="rId37"/>
    <p:sldId id="301" r:id="rId38"/>
    <p:sldId id="300" r:id="rId39"/>
    <p:sldId id="296" r:id="rId40"/>
    <p:sldId id="284" r:id="rId41"/>
    <p:sldId id="280" r:id="rId42"/>
    <p:sldId id="282" r:id="rId43"/>
    <p:sldId id="286" r:id="rId44"/>
    <p:sldId id="297" r:id="rId45"/>
    <p:sldId id="281" r:id="rId46"/>
    <p:sldId id="258" r:id="rId47"/>
    <p:sldId id="298" r:id="rId48"/>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51" autoAdjust="0"/>
  </p:normalViewPr>
  <p:slideViewPr>
    <p:cSldViewPr snapToGrid="0">
      <p:cViewPr varScale="1">
        <p:scale>
          <a:sx n="88" d="100"/>
          <a:sy n="88" d="100"/>
        </p:scale>
        <p:origin x="570" y="78"/>
      </p:cViewPr>
      <p:guideLst>
        <p:guide orient="horz" pos="2160"/>
        <p:guide pos="2880"/>
      </p:guideLst>
    </p:cSldViewPr>
  </p:slideViewPr>
  <p:notesTextViewPr>
    <p:cViewPr>
      <p:scale>
        <a:sx n="100" d="100"/>
        <a:sy n="100" d="100"/>
      </p:scale>
      <p:origin x="0" y="0"/>
    </p:cViewPr>
  </p:notesTextViewPr>
  <p:notesViewPr>
    <p:cSldViewPr snapToGrid="0">
      <p:cViewPr varScale="1">
        <p:scale>
          <a:sx n="80" d="100"/>
          <a:sy n="80" d="100"/>
        </p:scale>
        <p:origin x="1980" y="90"/>
      </p:cViewPr>
      <p:guideLst>
        <p:guide orient="horz" pos="2933"/>
        <p:guide pos="2160"/>
      </p:guideLst>
    </p:cSldViewPr>
  </p:notesViewPr>
  <p:gridSpacing cx="75895" cy="7589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65693"/>
          </a:xfrm>
          <a:prstGeom prst="rect">
            <a:avLst/>
          </a:prstGeom>
        </p:spPr>
        <p:txBody>
          <a:bodyPr vert="horz" lIns="91440" tIns="45720" rIns="91440" bIns="45720" rtlCol="0"/>
          <a:lstStyle>
            <a:lvl1pPr algn="r">
              <a:defRPr sz="1200"/>
            </a:lvl1pPr>
          </a:lstStyle>
          <a:p>
            <a:fld id="{7EBB2D96-7F24-458A-A898-FE5AAA222DAE}" type="datetimeFigureOut">
              <a:rPr lang="en-US" smtClean="0"/>
              <a:pPr/>
              <a:t>5/1/2018</a:t>
            </a:fld>
            <a:endParaRPr lang="en-US" dirty="0"/>
          </a:p>
        </p:txBody>
      </p:sp>
      <p:sp>
        <p:nvSpPr>
          <p:cNvPr id="4" name="Footer Placeholder 3"/>
          <p:cNvSpPr>
            <a:spLocks noGrp="1"/>
          </p:cNvSpPr>
          <p:nvPr>
            <p:ph type="ftr" sz="quarter" idx="2"/>
          </p:nvPr>
        </p:nvSpPr>
        <p:spPr>
          <a:xfrm>
            <a:off x="0" y="8846554"/>
            <a:ext cx="2971800" cy="46569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846554"/>
            <a:ext cx="2971800" cy="465693"/>
          </a:xfrm>
          <a:prstGeom prst="rect">
            <a:avLst/>
          </a:prstGeom>
        </p:spPr>
        <p:txBody>
          <a:bodyPr vert="horz" lIns="91440" tIns="45720" rIns="91440" bIns="45720" rtlCol="0" anchor="b"/>
          <a:lstStyle>
            <a:lvl1pPr algn="r">
              <a:defRPr sz="1200"/>
            </a:lvl1pPr>
          </a:lstStyle>
          <a:p>
            <a:fld id="{ABDE5275-0473-4141-A45D-3ECDEF82BAF4}"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4" y="0"/>
            <a:ext cx="2971800" cy="465693"/>
          </a:xfrm>
          <a:prstGeom prst="rect">
            <a:avLst/>
          </a:prstGeom>
        </p:spPr>
        <p:txBody>
          <a:bodyPr vert="horz" lIns="91440" tIns="45720" rIns="91440" bIns="45720" rtlCol="0"/>
          <a:lstStyle>
            <a:lvl1pPr algn="r">
              <a:defRPr sz="1200"/>
            </a:lvl1pPr>
          </a:lstStyle>
          <a:p>
            <a:fld id="{73486D43-E2EA-4E66-9CED-6B183ECC583E}" type="datetimeFigureOut">
              <a:rPr lang="en-US" smtClean="0"/>
              <a:pPr/>
              <a:t>5/1/2018</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569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46554"/>
            <a:ext cx="2971800" cy="465693"/>
          </a:xfrm>
          <a:prstGeom prst="rect">
            <a:avLst/>
          </a:prstGeom>
        </p:spPr>
        <p:txBody>
          <a:bodyPr vert="horz" lIns="91440" tIns="45720" rIns="91440" bIns="45720" rtlCol="0" anchor="b"/>
          <a:lstStyle>
            <a:lvl1pPr algn="r">
              <a:defRPr sz="1200"/>
            </a:lvl1pPr>
          </a:lstStyle>
          <a:p>
            <a:fld id="{6CA7A186-908A-4B92-86D7-438A5B8A994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7A186-908A-4B92-86D7-438A5B8A994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Shadow Gauge   sun dial</a:t>
            </a:r>
          </a:p>
        </p:txBody>
      </p:sp>
      <p:sp>
        <p:nvSpPr>
          <p:cNvPr id="4" name="Slide Number Placeholder 3"/>
          <p:cNvSpPr>
            <a:spLocks noGrp="1"/>
          </p:cNvSpPr>
          <p:nvPr>
            <p:ph type="sldNum" sz="quarter" idx="10"/>
          </p:nvPr>
        </p:nvSpPr>
        <p:spPr/>
        <p:txBody>
          <a:bodyPr/>
          <a:lstStyle/>
          <a:p>
            <a:fld id="{6CA7A186-908A-4B92-86D7-438A5B8A994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Nine Chapters on the Mathematical Art and Sea Island Mathematical Manual were written by Liu Hui (Loo Hwee)</a:t>
            </a:r>
          </a:p>
          <a:p>
            <a:endParaRPr lang="en-US" dirty="0"/>
          </a:p>
          <a:p>
            <a:r>
              <a:rPr lang="en-US" dirty="0"/>
              <a:t>Suanjing is mathematical manual</a:t>
            </a:r>
          </a:p>
          <a:p>
            <a:endParaRPr lang="en-US" dirty="0"/>
          </a:p>
          <a:p>
            <a:r>
              <a:rPr lang="en-US" dirty="0"/>
              <a:t>Haido  sea island</a:t>
            </a:r>
          </a:p>
          <a:p>
            <a:endParaRPr lang="en-US" dirty="0"/>
          </a:p>
          <a:p>
            <a:r>
              <a:rPr lang="en-US" dirty="0"/>
              <a:t>From MacTutor:   Students spent 7 years studying math from the 10 Classics and then took civil service exams. The students were given problems selected from the</a:t>
            </a:r>
            <a:r>
              <a:rPr lang="en-US" baseline="0" dirty="0"/>
              <a:t> texts. Advanced students portions of sentences from the texts and they had to complete them</a:t>
            </a:r>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6CA7A186-908A-4B92-86D7-438A5B8A994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7A186-908A-4B92-86D7-438A5B8A994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13</a:t>
            </a:fld>
            <a:endParaRPr lang="en-US" dirty="0"/>
          </a:p>
        </p:txBody>
      </p:sp>
    </p:spTree>
    <p:extLst>
      <p:ext uri="{BB962C8B-B14F-4D97-AF65-F5344CB8AC3E}">
        <p14:creationId xmlns:p14="http://schemas.microsoft.com/office/powerpoint/2010/main" val="2871195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14</a:t>
            </a:fld>
            <a:endParaRPr lang="en-US" dirty="0"/>
          </a:p>
        </p:txBody>
      </p:sp>
    </p:spTree>
    <p:extLst>
      <p:ext uri="{BB962C8B-B14F-4D97-AF65-F5344CB8AC3E}">
        <p14:creationId xmlns:p14="http://schemas.microsoft.com/office/powerpoint/2010/main" val="2177693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Cullen Comments</a:t>
            </a:r>
          </a:p>
        </p:txBody>
      </p:sp>
      <p:sp>
        <p:nvSpPr>
          <p:cNvPr id="4" name="Slide Number Placeholder 3"/>
          <p:cNvSpPr>
            <a:spLocks noGrp="1"/>
          </p:cNvSpPr>
          <p:nvPr>
            <p:ph type="sldNum" sz="quarter" idx="10"/>
          </p:nvPr>
        </p:nvSpPr>
        <p:spPr/>
        <p:txBody>
          <a:bodyPr/>
          <a:lstStyle/>
          <a:p>
            <a:fld id="{6CA7A186-908A-4B92-86D7-438A5B8A994A}" type="slidenum">
              <a:rPr lang="en-US" smtClean="0"/>
              <a:pPr/>
              <a:t>15</a:t>
            </a:fld>
            <a:endParaRPr lang="en-US" dirty="0"/>
          </a:p>
        </p:txBody>
      </p:sp>
    </p:spTree>
    <p:extLst>
      <p:ext uri="{BB962C8B-B14F-4D97-AF65-F5344CB8AC3E}">
        <p14:creationId xmlns:p14="http://schemas.microsoft.com/office/powerpoint/2010/main" val="1262020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G2     f + r + h = 111,       r = 2h and f = 2r.</a:t>
            </a:r>
            <a:r>
              <a:rPr lang="en-US" baseline="0" dirty="0"/>
              <a:t> Therefore f = 4h  and 4h + 2h + h = 111 or h = 111/7</a:t>
            </a:r>
          </a:p>
          <a:p>
            <a:pPr marL="228600" indent="-228600">
              <a:buNone/>
            </a:pPr>
            <a:endParaRPr lang="en-US" baseline="0" dirty="0"/>
          </a:p>
          <a:p>
            <a:pPr marL="228600" indent="-228600">
              <a:buNone/>
            </a:pPr>
            <a:r>
              <a:rPr lang="en-US" dirty="0"/>
              <a:t>G10   </a:t>
            </a:r>
            <a:r>
              <a:rPr lang="en-US" baseline="0" dirty="0"/>
              <a:t> Solution given:    Combine the arrows and feathering to make the divisor; multiple the arrows and feathering to make the dividend.</a:t>
            </a:r>
          </a:p>
          <a:p>
            <a:pPr marL="228600" indent="-228600">
              <a:buNone/>
            </a:pPr>
            <a:endParaRPr lang="en-US" baseline="0" dirty="0"/>
          </a:p>
          <a:p>
            <a:pPr marL="228600" indent="-228600">
              <a:buNone/>
            </a:pPr>
            <a:r>
              <a:rPr lang="en-US" baseline="0" dirty="0"/>
              <a:t>			ans   (30 * 20)/ (30 + 20) = 600/50 = 12.</a:t>
            </a:r>
          </a:p>
          <a:p>
            <a:pPr marL="228600" indent="-228600">
              <a:buNone/>
            </a:pPr>
            <a:endParaRPr lang="en-US" baseline="0" dirty="0"/>
          </a:p>
          <a:p>
            <a:pPr marL="228600" indent="-228600">
              <a:buNone/>
            </a:pPr>
            <a:r>
              <a:rPr lang="en-US" baseline="0" dirty="0"/>
              <a:t>What would we do:   Can make 1 arrow in 1/30 day and 1 feathering in 1/20 day therefore can make and feather an arrow in 1/30 + 1/20 day or 1/12 day. Can make 12 arrows in a day.</a:t>
            </a:r>
          </a:p>
        </p:txBody>
      </p:sp>
      <p:sp>
        <p:nvSpPr>
          <p:cNvPr id="4" name="Slide Number Placeholder 3"/>
          <p:cNvSpPr>
            <a:spLocks noGrp="1"/>
          </p:cNvSpPr>
          <p:nvPr>
            <p:ph type="sldNum" sz="quarter" idx="10"/>
          </p:nvPr>
        </p:nvSpPr>
        <p:spPr/>
        <p:txBody>
          <a:bodyPr/>
          <a:lstStyle/>
          <a:p>
            <a:fld id="{6CA7A186-908A-4B92-86D7-438A5B8A994A}"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Pyramid has sq base  P 93 – 94</a:t>
            </a:r>
          </a:p>
          <a:p>
            <a:endParaRPr lang="en-US" dirty="0"/>
          </a:p>
          <a:p>
            <a:r>
              <a:rPr lang="en-US" dirty="0"/>
              <a:t>Cone P 99</a:t>
            </a:r>
          </a:p>
        </p:txBody>
      </p:sp>
      <p:sp>
        <p:nvSpPr>
          <p:cNvPr id="4" name="Slide Number Placeholder 3"/>
          <p:cNvSpPr>
            <a:spLocks noGrp="1"/>
          </p:cNvSpPr>
          <p:nvPr>
            <p:ph type="sldNum" sz="quarter" idx="10"/>
          </p:nvPr>
        </p:nvSpPr>
        <p:spPr/>
        <p:txBody>
          <a:bodyPr/>
          <a:lstStyle/>
          <a:p>
            <a:fld id="{6CA7A186-908A-4B92-86D7-438A5B8A994A}"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Zhou from the Zhou dynasty, Bi means arm as in the sundial, </a:t>
            </a:r>
            <a:r>
              <a:rPr lang="en-US" dirty="0" err="1"/>
              <a:t>suan</a:t>
            </a:r>
            <a:r>
              <a:rPr lang="en-US" dirty="0"/>
              <a:t> </a:t>
            </a:r>
            <a:r>
              <a:rPr lang="en-US" dirty="0" err="1"/>
              <a:t>jing</a:t>
            </a:r>
            <a:r>
              <a:rPr lang="en-US" dirty="0"/>
              <a:t> means classic of arithmetic</a:t>
            </a:r>
          </a:p>
          <a:p>
            <a:endParaRPr lang="en-US" dirty="0"/>
          </a:p>
          <a:p>
            <a:r>
              <a:rPr lang="en-US" dirty="0"/>
              <a:t>Gou (base) &amp; gu (height)</a:t>
            </a:r>
            <a:r>
              <a:rPr lang="en-US" baseline="0" dirty="0"/>
              <a:t> </a:t>
            </a:r>
            <a:r>
              <a:rPr lang="en-US" dirty="0"/>
              <a:t>refers to the arms</a:t>
            </a:r>
            <a:r>
              <a:rPr lang="en-US" baseline="0" dirty="0"/>
              <a:t> </a:t>
            </a:r>
            <a:r>
              <a:rPr lang="en-US" dirty="0"/>
              <a:t>of the right triangle. </a:t>
            </a:r>
          </a:p>
          <a:p>
            <a:endParaRPr lang="en-US" dirty="0"/>
          </a:p>
          <a:p>
            <a:r>
              <a:rPr lang="en-US"/>
              <a:t>Area = C^2 = 4(A*B/2) + (A – B)^2 = A^2 + B^2</a:t>
            </a:r>
            <a:endParaRPr lang="en-US" dirty="0"/>
          </a:p>
        </p:txBody>
      </p:sp>
      <p:sp>
        <p:nvSpPr>
          <p:cNvPr id="4" name="Slide Number Placeholder 3"/>
          <p:cNvSpPr>
            <a:spLocks noGrp="1"/>
          </p:cNvSpPr>
          <p:nvPr>
            <p:ph type="sldNum" sz="quarter" idx="10"/>
          </p:nvPr>
        </p:nvSpPr>
        <p:spPr/>
        <p:txBody>
          <a:bodyPr/>
          <a:lstStyle/>
          <a:p>
            <a:fld id="{6CA7A186-908A-4B92-86D7-438A5B8A994A}"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Loo Hwee</a:t>
            </a:r>
          </a:p>
        </p:txBody>
      </p:sp>
      <p:sp>
        <p:nvSpPr>
          <p:cNvPr id="4" name="Slide Number Placeholder 3"/>
          <p:cNvSpPr>
            <a:spLocks noGrp="1"/>
          </p:cNvSpPr>
          <p:nvPr>
            <p:ph type="sldNum" sz="quarter" idx="10"/>
          </p:nvPr>
        </p:nvSpPr>
        <p:spPr/>
        <p:txBody>
          <a:bodyPr/>
          <a:lstStyle/>
          <a:p>
            <a:fld id="{6CA7A186-908A-4B92-86D7-438A5B8A994A}"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7A186-908A-4B92-86D7-438A5B8A994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20</a:t>
            </a:fld>
            <a:endParaRPr lang="en-US" dirty="0"/>
          </a:p>
        </p:txBody>
      </p:sp>
    </p:spTree>
    <p:extLst>
      <p:ext uri="{BB962C8B-B14F-4D97-AF65-F5344CB8AC3E}">
        <p14:creationId xmlns:p14="http://schemas.microsoft.com/office/powerpoint/2010/main" val="17773209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21</a:t>
            </a:fld>
            <a:endParaRPr lang="en-US" dirty="0"/>
          </a:p>
        </p:txBody>
      </p:sp>
    </p:spTree>
    <p:extLst>
      <p:ext uri="{BB962C8B-B14F-4D97-AF65-F5344CB8AC3E}">
        <p14:creationId xmlns:p14="http://schemas.microsoft.com/office/powerpoint/2010/main" val="36836274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7A186-908A-4B92-86D7-438A5B8A994A}"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7A186-908A-4B92-86D7-438A5B8A994A}"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24</a:t>
            </a:fld>
            <a:endParaRPr lang="en-US" dirty="0"/>
          </a:p>
        </p:txBody>
      </p:sp>
    </p:spTree>
    <p:extLst>
      <p:ext uri="{BB962C8B-B14F-4D97-AF65-F5344CB8AC3E}">
        <p14:creationId xmlns:p14="http://schemas.microsoft.com/office/powerpoint/2010/main" val="22290823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25</a:t>
            </a:fld>
            <a:endParaRPr lang="en-US" dirty="0"/>
          </a:p>
        </p:txBody>
      </p:sp>
    </p:spTree>
    <p:extLst>
      <p:ext uri="{BB962C8B-B14F-4D97-AF65-F5344CB8AC3E}">
        <p14:creationId xmlns:p14="http://schemas.microsoft.com/office/powerpoint/2010/main" val="33273029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7A186-908A-4B92-86D7-438A5B8A994A}"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 uncommon to see just 1 answer. The Greeks did this too.</a:t>
            </a:r>
          </a:p>
        </p:txBody>
      </p:sp>
      <p:sp>
        <p:nvSpPr>
          <p:cNvPr id="4" name="Slide Number Placeholder 3"/>
          <p:cNvSpPr>
            <a:spLocks noGrp="1"/>
          </p:cNvSpPr>
          <p:nvPr>
            <p:ph type="sldNum" sz="quarter" idx="10"/>
          </p:nvPr>
        </p:nvSpPr>
        <p:spPr/>
        <p:txBody>
          <a:bodyPr/>
          <a:lstStyle/>
          <a:p>
            <a:fld id="{6CA7A186-908A-4B92-86D7-438A5B8A994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7A186-908A-4B92-86D7-438A5B8A994A}"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pt-BR" b="1" dirty="0"/>
              <a:t>Found many different tables</a:t>
            </a:r>
          </a:p>
          <a:p>
            <a:r>
              <a:rPr lang="pt-BR" b="1" dirty="0"/>
              <a:t>Late Chou dynasty</a:t>
            </a:r>
          </a:p>
          <a:p>
            <a:r>
              <a:rPr lang="pt-BR" b="1" dirty="0"/>
              <a:t>Chou (Pinyin: Zhou) </a:t>
            </a:r>
          </a:p>
          <a:p>
            <a:r>
              <a:rPr lang="pt-BR" b="1" dirty="0"/>
              <a:t>1027 - 256 B.C.</a:t>
            </a:r>
          </a:p>
          <a:p>
            <a:r>
              <a:rPr lang="pt-BR" dirty="0"/>
              <a:t>Pronunciation: "joe“</a:t>
            </a:r>
          </a:p>
          <a:p>
            <a:endParaRPr lang="pt-BR" dirty="0"/>
          </a:p>
          <a:p>
            <a:r>
              <a:rPr lang="pt-BR" dirty="0"/>
              <a:t>For 70, 80, aand 90 just add vertical dash above 7, 8, and 9.</a:t>
            </a:r>
          </a:p>
        </p:txBody>
      </p:sp>
      <p:sp>
        <p:nvSpPr>
          <p:cNvPr id="4" name="Slide Number Placeholder 3"/>
          <p:cNvSpPr>
            <a:spLocks noGrp="1"/>
          </p:cNvSpPr>
          <p:nvPr>
            <p:ph type="sldNum" sz="quarter" idx="10"/>
          </p:nvPr>
        </p:nvSpPr>
        <p:spPr/>
        <p:txBody>
          <a:bodyPr/>
          <a:lstStyle/>
          <a:p>
            <a:fld id="{6CA7A186-908A-4B92-86D7-438A5B8A994A}"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30</a:t>
            </a:fld>
            <a:endParaRPr lang="en-US" dirty="0"/>
          </a:p>
        </p:txBody>
      </p:sp>
    </p:spTree>
    <p:extLst>
      <p:ext uri="{BB962C8B-B14F-4D97-AF65-F5344CB8AC3E}">
        <p14:creationId xmlns:p14="http://schemas.microsoft.com/office/powerpoint/2010/main" val="8649251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a:solidFill>
                  <a:schemeClr val="tx1"/>
                </a:solidFill>
                <a:latin typeface="+mn-lt"/>
                <a:ea typeface="+mn-ea"/>
                <a:cs typeface="+mn-cs"/>
              </a:rPr>
              <a:t>Dr. Lam Lay Yong, an honorary</a:t>
            </a:r>
          </a:p>
          <a:p>
            <a:r>
              <a:rPr lang="en-US" sz="1200" kern="1200" baseline="0" dirty="0">
                <a:solidFill>
                  <a:schemeClr val="tx1"/>
                </a:solidFill>
                <a:latin typeface="+mn-lt"/>
                <a:ea typeface="+mn-ea"/>
                <a:cs typeface="+mn-cs"/>
              </a:rPr>
              <a:t>member of the Society, was awarded the prestigious Kenneth 0. May Medal at the 21st International Congress on History of Science in Mexico City in July 2001. The Kenneth 0. May Medal, named in </a:t>
            </a:r>
            <a:r>
              <a:rPr lang="en-US" sz="1200" kern="1200" baseline="0" dirty="0" err="1">
                <a:solidFill>
                  <a:schemeClr val="tx1"/>
                </a:solidFill>
                <a:latin typeface="+mn-lt"/>
                <a:ea typeface="+mn-ea"/>
                <a:cs typeface="+mn-cs"/>
              </a:rPr>
              <a:t>honour</a:t>
            </a:r>
            <a:r>
              <a:rPr lang="en-US" sz="1200" kern="1200" baseline="0" dirty="0">
                <a:solidFill>
                  <a:schemeClr val="tx1"/>
                </a:solidFill>
                <a:latin typeface="+mn-lt"/>
                <a:ea typeface="+mn-ea"/>
                <a:cs typeface="+mn-cs"/>
              </a:rPr>
              <a:t> of the founder of the International Commission on History of Mathematics, is awarded once every four years in recognition of outstanding contributions to the history of mathematics.</a:t>
            </a:r>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Dr. Lam was a Professor at the Department of Mathematics, National University of Singapore until her retirement in 1996. She is internationally known for her research into the history of Chinese mathematics. An active member and a past president of the Society, she had also held various other offices in the committee of the Society.</a:t>
            </a:r>
          </a:p>
        </p:txBody>
      </p:sp>
      <p:sp>
        <p:nvSpPr>
          <p:cNvPr id="4" name="Slide Number Placeholder 3"/>
          <p:cNvSpPr>
            <a:spLocks noGrp="1"/>
          </p:cNvSpPr>
          <p:nvPr>
            <p:ph type="sldNum" sz="quarter" idx="10"/>
          </p:nvPr>
        </p:nvSpPr>
        <p:spPr/>
        <p:txBody>
          <a:bodyPr/>
          <a:lstStyle/>
          <a:p>
            <a:fld id="{6CA7A186-908A-4B92-86D7-438A5B8A994A}"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32</a:t>
            </a:fld>
            <a:endParaRPr lang="en-US" dirty="0"/>
          </a:p>
        </p:txBody>
      </p:sp>
    </p:spTree>
    <p:extLst>
      <p:ext uri="{BB962C8B-B14F-4D97-AF65-F5344CB8AC3E}">
        <p14:creationId xmlns:p14="http://schemas.microsoft.com/office/powerpoint/2010/main" val="34460480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Last step has 36L = 99 or L = 11/4, M = 17/4, T = 37/4 </a:t>
            </a:r>
          </a:p>
          <a:p>
            <a:endParaRPr lang="en-US" dirty="0"/>
          </a:p>
          <a:p>
            <a:r>
              <a:rPr lang="en-US" dirty="0"/>
              <a:t>Note below matrices  3x11 – 2x1 means subtract twice the first column from three times the second.</a:t>
            </a:r>
          </a:p>
        </p:txBody>
      </p:sp>
      <p:sp>
        <p:nvSpPr>
          <p:cNvPr id="4" name="Slide Number Placeholder 3"/>
          <p:cNvSpPr>
            <a:spLocks noGrp="1"/>
          </p:cNvSpPr>
          <p:nvPr>
            <p:ph type="sldNum" sz="quarter" idx="10"/>
          </p:nvPr>
        </p:nvSpPr>
        <p:spPr/>
        <p:txBody>
          <a:bodyPr/>
          <a:lstStyle/>
          <a:p>
            <a:fld id="{6CA7A186-908A-4B92-86D7-438A5B8A994A}"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 &amp; T are the yield per bundle</a:t>
            </a:r>
          </a:p>
        </p:txBody>
      </p:sp>
      <p:sp>
        <p:nvSpPr>
          <p:cNvPr id="4" name="Slide Number Placeholder 3"/>
          <p:cNvSpPr>
            <a:spLocks noGrp="1"/>
          </p:cNvSpPr>
          <p:nvPr>
            <p:ph type="sldNum" sz="quarter" idx="10"/>
          </p:nvPr>
        </p:nvSpPr>
        <p:spPr/>
        <p:txBody>
          <a:bodyPr/>
          <a:lstStyle/>
          <a:p>
            <a:fld id="{6CA7A186-908A-4B92-86D7-438A5B8A994A}"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6</a:t>
            </a:r>
            <a:r>
              <a:rPr lang="en-US" baseline="30000" dirty="0"/>
              <a:t>th</a:t>
            </a:r>
            <a:r>
              <a:rPr lang="en-US" dirty="0"/>
              <a:t> unknown is the well depth.</a:t>
            </a:r>
          </a:p>
        </p:txBody>
      </p:sp>
      <p:sp>
        <p:nvSpPr>
          <p:cNvPr id="4" name="Slide Number Placeholder 3"/>
          <p:cNvSpPr>
            <a:spLocks noGrp="1"/>
          </p:cNvSpPr>
          <p:nvPr>
            <p:ph type="sldNum" sz="quarter" idx="10"/>
          </p:nvPr>
        </p:nvSpPr>
        <p:spPr/>
        <p:txBody>
          <a:bodyPr/>
          <a:lstStyle/>
          <a:p>
            <a:fld id="{6CA7A186-908A-4B92-86D7-438A5B8A994A}"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37</a:t>
            </a:fld>
            <a:endParaRPr lang="en-US" dirty="0"/>
          </a:p>
        </p:txBody>
      </p:sp>
    </p:spTree>
    <p:extLst>
      <p:ext uri="{BB962C8B-B14F-4D97-AF65-F5344CB8AC3E}">
        <p14:creationId xmlns:p14="http://schemas.microsoft.com/office/powerpoint/2010/main" val="7858433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38</a:t>
            </a:fld>
            <a:endParaRPr lang="en-US" dirty="0"/>
          </a:p>
        </p:txBody>
      </p:sp>
    </p:spTree>
    <p:extLst>
      <p:ext uri="{BB962C8B-B14F-4D97-AF65-F5344CB8AC3E}">
        <p14:creationId xmlns:p14="http://schemas.microsoft.com/office/powerpoint/2010/main" val="9259769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39</a:t>
            </a:fld>
            <a:endParaRPr lang="en-US" dirty="0"/>
          </a:p>
        </p:txBody>
      </p:sp>
    </p:spTree>
    <p:extLst>
      <p:ext uri="{BB962C8B-B14F-4D97-AF65-F5344CB8AC3E}">
        <p14:creationId xmlns:p14="http://schemas.microsoft.com/office/powerpoint/2010/main" val="3492792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 is traditional and S is simplified</a:t>
            </a:r>
          </a:p>
          <a:p>
            <a:endParaRPr lang="en-US" dirty="0"/>
          </a:p>
          <a:p>
            <a:endParaRPr lang="en-US" dirty="0"/>
          </a:p>
          <a:p>
            <a:r>
              <a:rPr lang="en-US" dirty="0"/>
              <a:t>three-quarters</a:t>
            </a:r>
            <a:br>
              <a:rPr lang="en-US" dirty="0"/>
            </a:br>
            <a:r>
              <a:rPr lang="en-US" dirty="0"/>
              <a:t>sì fēn zhī sān</a:t>
            </a:r>
            <a:br>
              <a:rPr lang="en-US" dirty="0"/>
            </a:br>
            <a:r>
              <a:rPr lang="ja-JP" altLang="en-US" dirty="0"/>
              <a:t>四 分之三</a:t>
            </a:r>
            <a:endParaRPr lang="en-US" altLang="ja-JP" dirty="0"/>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CA7A186-908A-4B92-86D7-438A5B8A994A}"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73024" y="4424085"/>
            <a:ext cx="5766816" cy="4191238"/>
          </a:xfrm>
        </p:spPr>
        <p:txBody>
          <a:bodyPr>
            <a:normAutofit/>
          </a:bodyPr>
          <a:lstStyle/>
          <a:p>
            <a:r>
              <a:rPr lang="en-US" dirty="0"/>
              <a:t>N = 3k</a:t>
            </a:r>
            <a:r>
              <a:rPr lang="en-US" baseline="-25000" dirty="0"/>
              <a:t>1</a:t>
            </a:r>
            <a:r>
              <a:rPr lang="en-US" baseline="0" dirty="0"/>
              <a:t> + R</a:t>
            </a:r>
            <a:r>
              <a:rPr lang="en-US" baseline="-25000" dirty="0"/>
              <a:t>3</a:t>
            </a:r>
            <a:r>
              <a:rPr lang="en-US" baseline="0" dirty="0"/>
              <a:t> = 5k</a:t>
            </a:r>
            <a:r>
              <a:rPr lang="en-US" baseline="-25000" dirty="0"/>
              <a:t>2 </a:t>
            </a:r>
            <a:r>
              <a:rPr lang="en-US" baseline="0" dirty="0"/>
              <a:t>+ R</a:t>
            </a:r>
            <a:r>
              <a:rPr lang="en-US" baseline="-25000" dirty="0"/>
              <a:t>5</a:t>
            </a:r>
            <a:r>
              <a:rPr lang="en-US" baseline="0" dirty="0"/>
              <a:t> = 7k</a:t>
            </a:r>
            <a:r>
              <a:rPr lang="en-US" baseline="-25000" dirty="0"/>
              <a:t>3</a:t>
            </a:r>
            <a:r>
              <a:rPr lang="en-US" baseline="0" dirty="0"/>
              <a:t> + R</a:t>
            </a:r>
            <a:r>
              <a:rPr lang="en-US" baseline="-25000" dirty="0"/>
              <a:t>7</a:t>
            </a:r>
          </a:p>
          <a:p>
            <a:endParaRPr lang="en-US" baseline="-25000" dirty="0"/>
          </a:p>
          <a:p>
            <a:r>
              <a:rPr lang="en-US" dirty="0"/>
              <a:t>3k</a:t>
            </a:r>
            <a:r>
              <a:rPr lang="en-US" baseline="-25000" dirty="0"/>
              <a:t>1</a:t>
            </a:r>
            <a:r>
              <a:rPr lang="en-US" baseline="0" dirty="0"/>
              <a:t> + R</a:t>
            </a:r>
            <a:r>
              <a:rPr lang="en-US" baseline="-25000" dirty="0"/>
              <a:t>3</a:t>
            </a:r>
            <a:r>
              <a:rPr lang="en-US" baseline="0" dirty="0"/>
              <a:t> = 5k</a:t>
            </a:r>
            <a:r>
              <a:rPr lang="en-US" baseline="-25000" dirty="0"/>
              <a:t>2 </a:t>
            </a:r>
            <a:r>
              <a:rPr lang="en-US" baseline="0" dirty="0"/>
              <a:t>+ R</a:t>
            </a:r>
            <a:r>
              <a:rPr lang="en-US" baseline="-25000" dirty="0"/>
              <a:t>5</a:t>
            </a:r>
            <a:r>
              <a:rPr lang="en-US" baseline="0" dirty="0"/>
              <a:t> </a:t>
            </a:r>
          </a:p>
          <a:p>
            <a:r>
              <a:rPr lang="en-US" dirty="0"/>
              <a:t>3k</a:t>
            </a:r>
            <a:r>
              <a:rPr lang="en-US" baseline="-25000" dirty="0"/>
              <a:t>1</a:t>
            </a:r>
            <a:r>
              <a:rPr lang="en-US" baseline="0" dirty="0"/>
              <a:t> = 5k</a:t>
            </a:r>
            <a:r>
              <a:rPr lang="en-US" baseline="-25000" dirty="0"/>
              <a:t>2 </a:t>
            </a:r>
            <a:r>
              <a:rPr lang="en-US" baseline="0" dirty="0"/>
              <a:t>+ R</a:t>
            </a:r>
            <a:r>
              <a:rPr lang="en-US" baseline="-25000" dirty="0"/>
              <a:t>5 </a:t>
            </a:r>
            <a:r>
              <a:rPr lang="en-US" baseline="0" dirty="0"/>
              <a:t>– R</a:t>
            </a:r>
            <a:r>
              <a:rPr lang="en-US" baseline="-25000" dirty="0"/>
              <a:t>3</a:t>
            </a:r>
            <a:r>
              <a:rPr lang="en-US"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6k</a:t>
            </a:r>
            <a:r>
              <a:rPr lang="en-US" baseline="-25000" dirty="0"/>
              <a:t>1</a:t>
            </a:r>
            <a:r>
              <a:rPr lang="en-US" baseline="0" dirty="0"/>
              <a:t> = 5(2)k</a:t>
            </a:r>
            <a:r>
              <a:rPr lang="en-US" baseline="-25000" dirty="0"/>
              <a:t>2 </a:t>
            </a:r>
            <a:r>
              <a:rPr lang="en-US" baseline="0" dirty="0"/>
              <a:t>+ 2(R</a:t>
            </a:r>
            <a:r>
              <a:rPr lang="en-US" baseline="-25000" dirty="0"/>
              <a:t>5 </a:t>
            </a:r>
            <a:r>
              <a:rPr lang="en-US" baseline="0" dirty="0"/>
              <a:t>– R</a:t>
            </a:r>
            <a:r>
              <a:rPr lang="en-US" baseline="-25000" dirty="0"/>
              <a:t>3</a:t>
            </a:r>
            <a:r>
              <a:rPr lang="en-US" baseline="0" dirty="0"/>
              <a:t>)</a:t>
            </a:r>
            <a:r>
              <a:rPr lang="en-US" baseline="-2500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k</a:t>
            </a:r>
            <a:r>
              <a:rPr lang="en-US" baseline="-25000" dirty="0"/>
              <a:t>1</a:t>
            </a:r>
            <a:r>
              <a:rPr lang="en-US" baseline="0" dirty="0"/>
              <a:t> = 5(2k</a:t>
            </a:r>
            <a:r>
              <a:rPr lang="en-US" baseline="-25000" dirty="0"/>
              <a:t>2 </a:t>
            </a:r>
            <a:r>
              <a:rPr lang="en-US" baseline="0" dirty="0"/>
              <a:t>– k</a:t>
            </a:r>
            <a:r>
              <a:rPr lang="en-US" baseline="-25000" dirty="0"/>
              <a:t>1</a:t>
            </a:r>
            <a:r>
              <a:rPr lang="en-US" baseline="0" dirty="0"/>
              <a:t>)+ 2(R</a:t>
            </a:r>
            <a:r>
              <a:rPr lang="en-US" baseline="-25000" dirty="0"/>
              <a:t>5 </a:t>
            </a:r>
            <a:r>
              <a:rPr lang="en-US" baseline="0" dirty="0"/>
              <a:t>– R</a:t>
            </a:r>
            <a:r>
              <a:rPr lang="en-US" baseline="-25000" dirty="0"/>
              <a:t>5</a:t>
            </a:r>
            <a:r>
              <a:rPr lang="en-US" baseline="0" dirty="0"/>
              <a:t>) = 5S + 2(R</a:t>
            </a:r>
            <a:r>
              <a:rPr lang="en-US" baseline="-25000" dirty="0"/>
              <a:t>5 </a:t>
            </a:r>
            <a:r>
              <a:rPr lang="en-US" baseline="0" dirty="0"/>
              <a:t>– R</a:t>
            </a:r>
            <a:r>
              <a:rPr lang="en-US" baseline="-25000" dirty="0"/>
              <a:t>3</a:t>
            </a:r>
            <a:r>
              <a:rPr lang="en-US"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N = </a:t>
            </a:r>
            <a:r>
              <a:rPr lang="en-US" dirty="0"/>
              <a:t>3k</a:t>
            </a:r>
            <a:r>
              <a:rPr lang="en-US" baseline="-25000" dirty="0"/>
              <a:t>1</a:t>
            </a:r>
            <a:r>
              <a:rPr lang="en-US" baseline="0" dirty="0"/>
              <a:t> + R</a:t>
            </a:r>
            <a:r>
              <a:rPr lang="en-US" baseline="-25000" dirty="0"/>
              <a:t>3</a:t>
            </a:r>
            <a:r>
              <a:rPr lang="en-US" baseline="0" dirty="0"/>
              <a:t> = 15S + 6(R</a:t>
            </a:r>
            <a:r>
              <a:rPr lang="en-US" baseline="-25000" dirty="0"/>
              <a:t>5 </a:t>
            </a:r>
            <a:r>
              <a:rPr lang="en-US" baseline="0" dirty="0"/>
              <a:t>– R</a:t>
            </a:r>
            <a:r>
              <a:rPr lang="en-US" baseline="-25000" dirty="0"/>
              <a:t>3</a:t>
            </a:r>
            <a:r>
              <a:rPr lang="en-US" baseline="0" dirty="0"/>
              <a:t>) + R</a:t>
            </a:r>
            <a:r>
              <a:rPr lang="en-US" baseline="-25000" dirty="0"/>
              <a:t>3</a:t>
            </a:r>
            <a:r>
              <a:rPr lang="en-US" baseline="0" dirty="0"/>
              <a:t> = 15S + 6R</a:t>
            </a:r>
            <a:r>
              <a:rPr lang="en-US" baseline="-25000" dirty="0"/>
              <a:t>5</a:t>
            </a:r>
            <a:r>
              <a:rPr lang="en-US" baseline="0" dirty="0"/>
              <a:t> – 5R</a:t>
            </a:r>
            <a:r>
              <a:rPr lang="en-US" baseline="-25000" dirty="0"/>
              <a:t>3</a:t>
            </a: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7k</a:t>
            </a:r>
            <a:r>
              <a:rPr lang="en-US" baseline="-25000" dirty="0"/>
              <a:t>3</a:t>
            </a:r>
            <a:r>
              <a:rPr lang="en-US" baseline="0" dirty="0"/>
              <a:t> + R</a:t>
            </a:r>
            <a:r>
              <a:rPr lang="en-US" baseline="-25000" dirty="0"/>
              <a:t>7 </a:t>
            </a:r>
            <a:r>
              <a:rPr lang="en-US" baseline="0" dirty="0"/>
              <a:t>= 15S + 6R</a:t>
            </a:r>
            <a:r>
              <a:rPr lang="en-US" baseline="-25000" dirty="0"/>
              <a:t>5</a:t>
            </a:r>
            <a:r>
              <a:rPr lang="en-US" baseline="0" dirty="0"/>
              <a:t> – 5R</a:t>
            </a:r>
            <a:r>
              <a:rPr lang="en-US" baseline="-25000" dirty="0"/>
              <a:t>3</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7k</a:t>
            </a:r>
            <a:r>
              <a:rPr lang="en-US" baseline="-25000" dirty="0"/>
              <a:t>3</a:t>
            </a:r>
            <a:r>
              <a:rPr lang="en-US" baseline="0" dirty="0"/>
              <a:t> + R</a:t>
            </a:r>
            <a:r>
              <a:rPr lang="en-US" baseline="-25000" dirty="0"/>
              <a:t>7</a:t>
            </a:r>
            <a:r>
              <a:rPr lang="en-US" baseline="0" dirty="0"/>
              <a:t> + 5R</a:t>
            </a:r>
            <a:r>
              <a:rPr lang="en-US" baseline="-25000" dirty="0"/>
              <a:t>3</a:t>
            </a:r>
            <a:r>
              <a:rPr lang="en-US" baseline="0" dirty="0"/>
              <a:t> - 6R</a:t>
            </a:r>
            <a:r>
              <a:rPr lang="en-US" baseline="-25000" dirty="0"/>
              <a:t>5</a:t>
            </a:r>
            <a:r>
              <a:rPr lang="en-US" baseline="0" dirty="0"/>
              <a:t> </a:t>
            </a:r>
            <a:r>
              <a:rPr lang="en-US" baseline="-25000" dirty="0"/>
              <a:t> </a:t>
            </a:r>
            <a:r>
              <a:rPr lang="en-US" baseline="0" dirty="0"/>
              <a:t>= 15S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7(k</a:t>
            </a:r>
            <a:r>
              <a:rPr lang="en-US" baseline="-25000" dirty="0"/>
              <a:t>3</a:t>
            </a:r>
            <a:r>
              <a:rPr lang="en-US" baseline="0" dirty="0"/>
              <a:t> – 2S) + R</a:t>
            </a:r>
            <a:r>
              <a:rPr lang="en-US" baseline="-25000" dirty="0"/>
              <a:t>7</a:t>
            </a:r>
            <a:r>
              <a:rPr lang="en-US" baseline="0" dirty="0"/>
              <a:t> + 5R</a:t>
            </a:r>
            <a:r>
              <a:rPr lang="en-US" baseline="-25000" dirty="0"/>
              <a:t>3</a:t>
            </a:r>
            <a:r>
              <a:rPr lang="en-US" baseline="0" dirty="0"/>
              <a:t> - 6R</a:t>
            </a:r>
            <a:r>
              <a:rPr lang="en-US" baseline="-25000" dirty="0"/>
              <a:t>5</a:t>
            </a:r>
            <a:r>
              <a:rPr lang="en-US" baseline="0" dirty="0"/>
              <a:t> </a:t>
            </a:r>
            <a:r>
              <a:rPr lang="en-US" baseline="-25000" dirty="0"/>
              <a:t> </a:t>
            </a:r>
            <a:r>
              <a:rPr lang="en-US" baseline="0" dirty="0"/>
              <a:t>= 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7T + R</a:t>
            </a:r>
            <a:r>
              <a:rPr lang="en-US" baseline="-25000" dirty="0"/>
              <a:t>7</a:t>
            </a:r>
            <a:r>
              <a:rPr lang="en-US" baseline="0" dirty="0"/>
              <a:t> + 5R</a:t>
            </a:r>
            <a:r>
              <a:rPr lang="en-US" baseline="-25000" dirty="0"/>
              <a:t>3</a:t>
            </a:r>
            <a:r>
              <a:rPr lang="en-US" baseline="0" dirty="0"/>
              <a:t> - 6R</a:t>
            </a:r>
            <a:r>
              <a:rPr lang="en-US" baseline="-25000" dirty="0"/>
              <a:t>5</a:t>
            </a:r>
            <a:r>
              <a:rPr lang="en-US" baseline="0" dirty="0"/>
              <a:t> </a:t>
            </a:r>
            <a:r>
              <a:rPr lang="en-US" baseline="-25000" dirty="0"/>
              <a:t> </a:t>
            </a:r>
            <a:r>
              <a:rPr lang="en-US" baseline="0" dirty="0"/>
              <a:t>= 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But N = 15S + 6R</a:t>
            </a:r>
            <a:r>
              <a:rPr lang="en-US" baseline="-25000" dirty="0"/>
              <a:t>5</a:t>
            </a:r>
            <a:r>
              <a:rPr lang="en-US" baseline="0" dirty="0"/>
              <a:t> – 5R</a:t>
            </a:r>
            <a:r>
              <a:rPr lang="en-US" baseline="-25000" dirty="0"/>
              <a:t>3   </a:t>
            </a:r>
            <a:r>
              <a:rPr lang="en-US" baseline="0" dirty="0"/>
              <a:t>= 15(7T + R</a:t>
            </a:r>
            <a:r>
              <a:rPr lang="en-US" baseline="-25000" dirty="0"/>
              <a:t>7</a:t>
            </a:r>
            <a:r>
              <a:rPr lang="en-US" baseline="0" dirty="0"/>
              <a:t> + 5R</a:t>
            </a:r>
            <a:r>
              <a:rPr lang="en-US" baseline="-25000" dirty="0"/>
              <a:t>3</a:t>
            </a:r>
            <a:r>
              <a:rPr lang="en-US" baseline="0" dirty="0"/>
              <a:t> - 6R</a:t>
            </a:r>
            <a:r>
              <a:rPr lang="en-US" baseline="-25000" dirty="0"/>
              <a:t>5</a:t>
            </a:r>
            <a:r>
              <a:rPr lang="en-US" baseline="0" dirty="0"/>
              <a:t>) + 6R</a:t>
            </a:r>
            <a:r>
              <a:rPr lang="en-US" baseline="-25000" dirty="0"/>
              <a:t>5</a:t>
            </a:r>
            <a:r>
              <a:rPr lang="en-US" baseline="0" dirty="0"/>
              <a:t> – 5R</a:t>
            </a:r>
            <a:r>
              <a:rPr lang="en-US" baseline="-25000" dirty="0"/>
              <a:t>3 </a:t>
            </a:r>
            <a:r>
              <a:rPr lang="en-US" baseline="0" dirty="0"/>
              <a:t>= 70R</a:t>
            </a:r>
            <a:r>
              <a:rPr lang="en-US" baseline="-25000" dirty="0"/>
              <a:t>3</a:t>
            </a:r>
            <a:r>
              <a:rPr lang="en-US" baseline="0" dirty="0"/>
              <a:t> – 84R</a:t>
            </a:r>
            <a:r>
              <a:rPr lang="en-US" baseline="-25000" dirty="0"/>
              <a:t>5</a:t>
            </a:r>
            <a:r>
              <a:rPr lang="en-US" baseline="0" dirty="0"/>
              <a:t> + 15R</a:t>
            </a:r>
            <a:r>
              <a:rPr lang="en-US" baseline="-25000" dirty="0"/>
              <a:t>7</a:t>
            </a:r>
            <a:r>
              <a:rPr lang="en-US" baseline="0" dirty="0"/>
              <a:t> + 105T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N = 70R</a:t>
            </a:r>
            <a:r>
              <a:rPr lang="en-US" baseline="-25000" dirty="0"/>
              <a:t>3</a:t>
            </a:r>
            <a:r>
              <a:rPr lang="en-US" baseline="0" dirty="0"/>
              <a:t> + 21R</a:t>
            </a:r>
            <a:r>
              <a:rPr lang="en-US" baseline="-25000" dirty="0"/>
              <a:t>5</a:t>
            </a:r>
            <a:r>
              <a:rPr lang="en-US" baseline="0" dirty="0"/>
              <a:t> + 15R</a:t>
            </a:r>
            <a:r>
              <a:rPr lang="en-US" baseline="-25000" dirty="0"/>
              <a:t>7</a:t>
            </a:r>
            <a:r>
              <a:rPr lang="en-US" baseline="0" dirty="0"/>
              <a:t> + 105(T-R</a:t>
            </a:r>
            <a:r>
              <a:rPr lang="en-US" baseline="-25000" dirty="0"/>
              <a:t>5</a:t>
            </a:r>
            <a:r>
              <a:rPr lang="en-US" baseline="0"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a:t>
            </a:r>
          </a:p>
          <a:p>
            <a:r>
              <a:rPr lang="en-US" baseline="0" dirty="0"/>
              <a:t>         </a:t>
            </a:r>
            <a:endParaRPr lang="en-US" dirty="0"/>
          </a:p>
        </p:txBody>
      </p:sp>
      <p:sp>
        <p:nvSpPr>
          <p:cNvPr id="4" name="Slide Number Placeholder 3"/>
          <p:cNvSpPr>
            <a:spLocks noGrp="1"/>
          </p:cNvSpPr>
          <p:nvPr>
            <p:ph type="sldNum" sz="quarter" idx="10"/>
          </p:nvPr>
        </p:nvSpPr>
        <p:spPr/>
        <p:txBody>
          <a:bodyPr/>
          <a:lstStyle/>
          <a:p>
            <a:fld id="{6CA7A186-908A-4B92-86D7-438A5B8A994A}"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7A186-908A-4B92-86D7-438A5B8A994A}"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7A186-908A-4B92-86D7-438A5B8A994A}"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47</a:t>
            </a:fld>
            <a:endParaRPr lang="en-US" dirty="0"/>
          </a:p>
        </p:txBody>
      </p:sp>
    </p:spTree>
    <p:extLst>
      <p:ext uri="{BB962C8B-B14F-4D97-AF65-F5344CB8AC3E}">
        <p14:creationId xmlns:p14="http://schemas.microsoft.com/office/powerpoint/2010/main" val="2454059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Still must have had a problem with numbers such as 101. </a:t>
            </a:r>
          </a:p>
        </p:txBody>
      </p:sp>
      <p:sp>
        <p:nvSpPr>
          <p:cNvPr id="4" name="Slide Number Placeholder 3"/>
          <p:cNvSpPr>
            <a:spLocks noGrp="1"/>
          </p:cNvSpPr>
          <p:nvPr>
            <p:ph type="sldNum" sz="quarter" idx="10"/>
          </p:nvPr>
        </p:nvSpPr>
        <p:spPr/>
        <p:txBody>
          <a:bodyPr/>
          <a:lstStyle/>
          <a:p>
            <a:fld id="{6CA7A186-908A-4B92-86D7-438A5B8A994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A7A186-908A-4B92-86D7-438A5B8A994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 have seen conflicting information on whether they added</a:t>
            </a:r>
            <a:r>
              <a:rPr lang="en-US" baseline="0" dirty="0"/>
              <a:t> from L to R or R to L. Let’s do L to R to see how easy it is.</a:t>
            </a:r>
            <a:endParaRPr lang="en-US" dirty="0"/>
          </a:p>
        </p:txBody>
      </p:sp>
      <p:sp>
        <p:nvSpPr>
          <p:cNvPr id="4" name="Slide Number Placeholder 3"/>
          <p:cNvSpPr>
            <a:spLocks noGrp="1"/>
          </p:cNvSpPr>
          <p:nvPr>
            <p:ph type="sldNum" sz="quarter" idx="10"/>
          </p:nvPr>
        </p:nvSpPr>
        <p:spPr/>
        <p:txBody>
          <a:bodyPr/>
          <a:lstStyle/>
          <a:p>
            <a:fld id="{6CA7A186-908A-4B92-86D7-438A5B8A994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A7A186-908A-4B92-86D7-438A5B8A994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a:t>
            </a:r>
            <a:r>
              <a:rPr lang="en-US" baseline="0" dirty="0"/>
              <a:t> is unknown if the names that do appear are authors or scribes.</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6CA7A186-908A-4B92-86D7-438A5B8A994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FAE4C71-8272-4AF7-BE58-C00133B1EC14}" type="datetime1">
              <a:rPr lang="en-US" smtClean="0"/>
              <a:pPr/>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4FAB2D-9DC2-4281-BC75-819D85AE4F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77DD40-EF35-485A-B461-36906B087B97}" type="datetime1">
              <a:rPr lang="en-US" smtClean="0"/>
              <a:pPr/>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4FAB2D-9DC2-4281-BC75-819D85AE4F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66B04D-0A71-4439-A824-A79AAF05464B}" type="datetime1">
              <a:rPr lang="en-US" smtClean="0"/>
              <a:pPr/>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4FAB2D-9DC2-4281-BC75-819D85AE4F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aseline="0"/>
            </a:lvl1pPr>
          </a:lstStyle>
          <a:p>
            <a:r>
              <a:rPr lang="en-US" dirty="0"/>
              <a:t>Click to edit Master title style</a:t>
            </a:r>
          </a:p>
        </p:txBody>
      </p:sp>
      <p:sp>
        <p:nvSpPr>
          <p:cNvPr id="3" name="Content Placeholder 2"/>
          <p:cNvSpPr>
            <a:spLocks noGrp="1"/>
          </p:cNvSpPr>
          <p:nvPr>
            <p:ph idx="1"/>
          </p:nvPr>
        </p:nvSpPr>
        <p:spPr/>
        <p:txBody>
          <a:bodyPr/>
          <a:lstStyle>
            <a:lvl1pPr>
              <a:defRPr sz="2000" baseline="0"/>
            </a:lvl1pPr>
            <a:lvl2pPr>
              <a:defRPr sz="1800" baseline="0"/>
            </a:lvl2pPr>
            <a:lvl3pPr>
              <a:defRPr sz="1600" baseline="0"/>
            </a:lvl3pPr>
            <a:lvl4pPr>
              <a:defRPr sz="1400" baseline="0"/>
            </a:lvl4pPr>
            <a:lvl5pPr>
              <a:defRPr sz="120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B0F9C72-C8C8-4F59-9AAA-5F640F2DE4E0}" type="datetime1">
              <a:rPr lang="en-US" smtClean="0"/>
              <a:pPr/>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4FAB2D-9DC2-4281-BC75-819D85AE4F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3522ED-F08B-4599-B5F3-9F8A649067DF}" type="datetime1">
              <a:rPr lang="en-US" smtClean="0"/>
              <a:pPr/>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4FAB2D-9DC2-4281-BC75-819D85AE4F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10C8E4-DEC8-4E74-A56D-29C4B54AD43D}" type="datetime1">
              <a:rPr lang="en-US" smtClean="0"/>
              <a:pPr/>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4FAB2D-9DC2-4281-BC75-819D85AE4F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BC1A9E-E4D4-4692-B796-B939DDF05AD9}" type="datetime1">
              <a:rPr lang="en-US" smtClean="0"/>
              <a:pPr/>
              <a:t>5/1/2018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4FAB2D-9DC2-4281-BC75-819D85AE4F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61BC3A-B774-4963-B51A-66E52B208C36}" type="datetime1">
              <a:rPr lang="en-US" smtClean="0"/>
              <a:pPr/>
              <a:t>5/1/2018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4FAB2D-9DC2-4281-BC75-819D85AE4F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BA388-B6E3-4F35-AACB-9159D70E702C}" type="datetime1">
              <a:rPr lang="en-US" smtClean="0"/>
              <a:pPr/>
              <a:t>5/1/2018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4FAB2D-9DC2-4281-BC75-819D85AE4F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CEBE69-138E-4A59-A88C-E130DB91FF6F}" type="datetime1">
              <a:rPr lang="en-US" smtClean="0"/>
              <a:pPr/>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4FAB2D-9DC2-4281-BC75-819D85AE4F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90047C-DFA1-41AE-A19C-5F3FF27F7466}" type="datetime1">
              <a:rPr lang="en-US" smtClean="0"/>
              <a:pPr/>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4FAB2D-9DC2-4281-BC75-819D85AE4F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5CC86-CBEE-4428-8A36-76314D776031}" type="datetime1">
              <a:rPr lang="en-US" smtClean="0"/>
              <a:pPr/>
              <a:t>5/1/2018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FAB2D-9DC2-4281-BC75-819D85AE4F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history.mcs.st-and.ac.u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www-groups.dcs.st-and.ac.uk/history/Mathematicians/Liu_Hui.html"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8.e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9.wmf"/><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prezi.com/kbi_on1evmrh/the-nine-chapters-on-the-mathematical-art-liu-hui/"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history.mcs.st-andrews.ac.uk/history/Indexes/HistoryTopics.html"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3.gif"/><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8.gif"/><Relationship Id="rId13" Type="http://schemas.openxmlformats.org/officeDocument/2006/relationships/image" Target="../media/image13.gif"/><Relationship Id="rId18" Type="http://schemas.openxmlformats.org/officeDocument/2006/relationships/image" Target="../media/image18.gif"/><Relationship Id="rId3" Type="http://schemas.openxmlformats.org/officeDocument/2006/relationships/image" Target="../media/image3.gif"/><Relationship Id="rId7" Type="http://schemas.openxmlformats.org/officeDocument/2006/relationships/image" Target="../media/image7.gif"/><Relationship Id="rId12" Type="http://schemas.openxmlformats.org/officeDocument/2006/relationships/image" Target="../media/image12.gif"/><Relationship Id="rId17" Type="http://schemas.openxmlformats.org/officeDocument/2006/relationships/image" Target="../media/image17.gif"/><Relationship Id="rId2" Type="http://schemas.openxmlformats.org/officeDocument/2006/relationships/notesSlide" Target="../notesSlides/notesSlide5.xml"/><Relationship Id="rId16" Type="http://schemas.openxmlformats.org/officeDocument/2006/relationships/image" Target="../media/image16.gif"/><Relationship Id="rId20" Type="http://schemas.openxmlformats.org/officeDocument/2006/relationships/image" Target="../media/image20.gif"/><Relationship Id="rId1" Type="http://schemas.openxmlformats.org/officeDocument/2006/relationships/slideLayout" Target="../slideLayouts/slideLayout2.xml"/><Relationship Id="rId6" Type="http://schemas.openxmlformats.org/officeDocument/2006/relationships/image" Target="../media/image6.gif"/><Relationship Id="rId11" Type="http://schemas.openxmlformats.org/officeDocument/2006/relationships/image" Target="../media/image11.gif"/><Relationship Id="rId5" Type="http://schemas.openxmlformats.org/officeDocument/2006/relationships/image" Target="../media/image5.gif"/><Relationship Id="rId15" Type="http://schemas.openxmlformats.org/officeDocument/2006/relationships/image" Target="../media/image15.gif"/><Relationship Id="rId10" Type="http://schemas.openxmlformats.org/officeDocument/2006/relationships/image" Target="../media/image10.gif"/><Relationship Id="rId19" Type="http://schemas.openxmlformats.org/officeDocument/2006/relationships/image" Target="../media/image19.gif"/><Relationship Id="rId4" Type="http://schemas.openxmlformats.org/officeDocument/2006/relationships/image" Target="../media/image4.gif"/><Relationship Id="rId9" Type="http://schemas.openxmlformats.org/officeDocument/2006/relationships/image" Target="../media/image9.gif"/><Relationship Id="rId14" Type="http://schemas.openxmlformats.org/officeDocument/2006/relationships/image" Target="../media/image14.gif"/></Relationships>
</file>

<file path=ppt/slides/_rels/slide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11.gif"/><Relationship Id="rId4" Type="http://schemas.openxmlformats.org/officeDocument/2006/relationships/image" Target="../media/image15.gif"/></Relationships>
</file>

<file path=ppt/slides/_rels/slide7.xml.rels><?xml version="1.0" encoding="UTF-8" standalone="yes"?>
<Relationships xmlns="http://schemas.openxmlformats.org/package/2006/relationships"><Relationship Id="rId8" Type="http://schemas.openxmlformats.org/officeDocument/2006/relationships/image" Target="../media/image16.gif"/><Relationship Id="rId13" Type="http://schemas.openxmlformats.org/officeDocument/2006/relationships/image" Target="../media/image11.gif"/><Relationship Id="rId3" Type="http://schemas.openxmlformats.org/officeDocument/2006/relationships/image" Target="../media/image4.gif"/><Relationship Id="rId7" Type="http://schemas.openxmlformats.org/officeDocument/2006/relationships/image" Target="../media/image9.gif"/><Relationship Id="rId12" Type="http://schemas.openxmlformats.org/officeDocument/2006/relationships/image" Target="../media/image13.gi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gif"/><Relationship Id="rId11" Type="http://schemas.openxmlformats.org/officeDocument/2006/relationships/image" Target="../media/image14.gif"/><Relationship Id="rId5" Type="http://schemas.openxmlformats.org/officeDocument/2006/relationships/image" Target="../media/image5.gif"/><Relationship Id="rId10" Type="http://schemas.openxmlformats.org/officeDocument/2006/relationships/image" Target="../media/image3.gif"/><Relationship Id="rId4" Type="http://schemas.openxmlformats.org/officeDocument/2006/relationships/image" Target="../media/image18.gif"/><Relationship Id="rId9" Type="http://schemas.openxmlformats.org/officeDocument/2006/relationships/image" Target="../media/image10.gi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ri.org.uk/suanshushu.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History of Chinese Mathematics</a:t>
            </a:r>
          </a:p>
        </p:txBody>
      </p:sp>
      <p:sp>
        <p:nvSpPr>
          <p:cNvPr id="7" name="Subtitle 6"/>
          <p:cNvSpPr>
            <a:spLocks noGrp="1"/>
          </p:cNvSpPr>
          <p:nvPr>
            <p:ph type="subTitle" idx="1"/>
          </p:nvPr>
        </p:nvSpPr>
        <p:spPr/>
        <p:txBody>
          <a:bodyPr/>
          <a:lstStyle/>
          <a:p>
            <a:r>
              <a:rPr lang="en-US" dirty="0"/>
              <a:t>OLLI</a:t>
            </a:r>
          </a:p>
          <a:p>
            <a:r>
              <a:rPr lang="en-US" dirty="0"/>
              <a:t>Spring 2018</a:t>
            </a:r>
          </a:p>
          <a:p>
            <a:endParaRPr lang="en-US" dirty="0"/>
          </a:p>
        </p:txBody>
      </p:sp>
      <p:sp>
        <p:nvSpPr>
          <p:cNvPr id="4" name="Slide Number Placeholder 3"/>
          <p:cNvSpPr>
            <a:spLocks noGrp="1"/>
          </p:cNvSpPr>
          <p:nvPr>
            <p:ph type="sldNum" sz="quarter" idx="12"/>
          </p:nvPr>
        </p:nvSpPr>
        <p:spPr/>
        <p:txBody>
          <a:bodyPr/>
          <a:lstStyle/>
          <a:p>
            <a:fld id="{294FAB2D-9DC2-4281-BC75-819D85AE4F32}" type="slidenum">
              <a:rPr lang="en-US" smtClean="0"/>
              <a:pPr/>
              <a:t>1</a:t>
            </a:fld>
            <a:endParaRPr lang="en-US" dirty="0"/>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Texts continued</a:t>
            </a:r>
          </a:p>
        </p:txBody>
      </p:sp>
      <p:sp>
        <p:nvSpPr>
          <p:cNvPr id="3" name="Content Placeholder 2"/>
          <p:cNvSpPr>
            <a:spLocks noGrp="1"/>
          </p:cNvSpPr>
          <p:nvPr>
            <p:ph idx="1"/>
          </p:nvPr>
        </p:nvSpPr>
        <p:spPr/>
        <p:txBody>
          <a:bodyPr/>
          <a:lstStyle/>
          <a:p>
            <a:r>
              <a:rPr lang="en-US" dirty="0"/>
              <a:t>Zhou bi suan jing – Mathematical Classic of the Zhou Gnomon</a:t>
            </a:r>
          </a:p>
          <a:p>
            <a:pPr lvl="1"/>
            <a:r>
              <a:rPr lang="en-US" dirty="0"/>
              <a:t>Compiled between 100 BCE and 100 CE</a:t>
            </a:r>
          </a:p>
          <a:p>
            <a:pPr lvl="1"/>
            <a:r>
              <a:rPr lang="en-US" dirty="0"/>
              <a:t>Astronomy text showing how to measure the position of the heavenly bodies</a:t>
            </a:r>
          </a:p>
          <a:p>
            <a:pPr lvl="1"/>
            <a:r>
              <a:rPr lang="en-US" dirty="0"/>
              <a:t>Contains important sections on mathematics</a:t>
            </a:r>
          </a:p>
          <a:p>
            <a:pPr lvl="2"/>
            <a:r>
              <a:rPr lang="en-US" dirty="0"/>
              <a:t>Includes the Pythagorean Theorem </a:t>
            </a:r>
          </a:p>
          <a:p>
            <a:r>
              <a:rPr lang="en-US" dirty="0"/>
              <a:t>Jiu zhang suan shu – The Nine Chapters on the Mathematical Art</a:t>
            </a:r>
          </a:p>
          <a:p>
            <a:pPr lvl="1"/>
            <a:r>
              <a:rPr lang="en-US" dirty="0"/>
              <a:t>Believed composed and commented on over many centuries originating possibly as early as 1000 BCE.</a:t>
            </a:r>
          </a:p>
          <a:p>
            <a:pPr lvl="1"/>
            <a:r>
              <a:rPr lang="en-US" dirty="0"/>
              <a:t>Liu Hui – the Chinese Euclid (~220 CE - ~ 280 CE) </a:t>
            </a:r>
          </a:p>
          <a:p>
            <a:pPr lvl="2"/>
            <a:r>
              <a:rPr lang="en-US" dirty="0"/>
              <a:t>Liu Hui’s edition with commentaries formed the basis for the text which was central to Chinese Mathematics </a:t>
            </a:r>
          </a:p>
          <a:p>
            <a:pPr lvl="2"/>
            <a:r>
              <a:rPr lang="en-US" dirty="0"/>
              <a:t>Also wrote the Sea Island Mathematical Classic which introduced the double difference method for surveying</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294FAB2D-9DC2-4281-BC75-819D85AE4F32}"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a:solidFill>
                  <a:srgbClr val="FF0000"/>
                </a:solidFill>
              </a:rPr>
              <a:t>Ten</a:t>
            </a:r>
            <a:r>
              <a:rPr lang="en-US" dirty="0"/>
              <a:t> Mathematical Classics </a:t>
            </a:r>
            <a:br>
              <a:rPr lang="en-US" dirty="0"/>
            </a:br>
            <a:r>
              <a:rPr lang="en-US" dirty="0"/>
              <a:t>Edited by Li Chunfeng (602 – 670 CE)</a:t>
            </a:r>
          </a:p>
        </p:txBody>
      </p:sp>
      <p:sp>
        <p:nvSpPr>
          <p:cNvPr id="3" name="Content Placeholder 2"/>
          <p:cNvSpPr>
            <a:spLocks noGrp="1"/>
          </p:cNvSpPr>
          <p:nvPr>
            <p:ph idx="1"/>
          </p:nvPr>
        </p:nvSpPr>
        <p:spPr>
          <a:xfrm>
            <a:off x="457200" y="1600200"/>
            <a:ext cx="8229600" cy="3957452"/>
          </a:xfrm>
        </p:spPr>
        <p:txBody>
          <a:bodyPr>
            <a:normAutofit fontScale="85000" lnSpcReduction="20000"/>
          </a:bodyPr>
          <a:lstStyle/>
          <a:p>
            <a:r>
              <a:rPr lang="en-US" dirty="0"/>
              <a:t>Zhou bi </a:t>
            </a:r>
            <a:r>
              <a:rPr lang="en-US" dirty="0" err="1"/>
              <a:t>suan</a:t>
            </a:r>
            <a:r>
              <a:rPr lang="en-US" dirty="0"/>
              <a:t> </a:t>
            </a:r>
            <a:r>
              <a:rPr lang="en-US" dirty="0" err="1"/>
              <a:t>jing</a:t>
            </a:r>
            <a:r>
              <a:rPr lang="en-US" dirty="0"/>
              <a:t>                          			   100 BCE – 100 CE</a:t>
            </a:r>
          </a:p>
          <a:p>
            <a:pPr lvl="1"/>
            <a:r>
              <a:rPr lang="en-US" dirty="0"/>
              <a:t>Mathematical Classic of the Zhou Gnomon</a:t>
            </a:r>
          </a:p>
          <a:p>
            <a:r>
              <a:rPr lang="en-US" dirty="0"/>
              <a:t>Jiuzhang suanshu (Nine Chapters on the Mathematical Art)   263 CE </a:t>
            </a:r>
          </a:p>
          <a:p>
            <a:r>
              <a:rPr lang="en-US" dirty="0"/>
              <a:t>Haidao suanjing (Sea Island Mathematical Manual)                  263 CE </a:t>
            </a:r>
          </a:p>
          <a:p>
            <a:r>
              <a:rPr lang="en-US" dirty="0"/>
              <a:t>Sunzi suanjing (Sun Zi's Mathematical Manual)                  early 5</a:t>
            </a:r>
            <a:r>
              <a:rPr lang="en-US" baseline="30000" dirty="0"/>
              <a:t>th</a:t>
            </a:r>
            <a:r>
              <a:rPr lang="en-US" dirty="0"/>
              <a:t> century CE ?</a:t>
            </a:r>
          </a:p>
          <a:p>
            <a:r>
              <a:rPr lang="en-US" dirty="0"/>
              <a:t>Wucao suanjing (Mathematical Manual of the Five Administrative  Departments)    5</a:t>
            </a:r>
            <a:r>
              <a:rPr lang="en-US" baseline="30000" dirty="0"/>
              <a:t>th</a:t>
            </a:r>
            <a:r>
              <a:rPr lang="en-US" dirty="0"/>
              <a:t> century CE </a:t>
            </a:r>
          </a:p>
          <a:p>
            <a:r>
              <a:rPr lang="en-US" dirty="0"/>
              <a:t>Xiahou Yang suanjing (Xiahou Yang's Mathematical Manual) </a:t>
            </a:r>
          </a:p>
          <a:p>
            <a:r>
              <a:rPr lang="en-US" dirty="0"/>
              <a:t>Zhang Qiujian suanjing (Zhang Qiujian's Mathematical Manual) </a:t>
            </a:r>
          </a:p>
          <a:p>
            <a:r>
              <a:rPr lang="en-US" dirty="0"/>
              <a:t>Wujing suanshu (Arithmetic methods in the Five Classics) </a:t>
            </a:r>
          </a:p>
          <a:p>
            <a:r>
              <a:rPr lang="en-US" dirty="0"/>
              <a:t>Jigu suanjing (Continuation of Ancient Mathematics) </a:t>
            </a:r>
          </a:p>
          <a:p>
            <a:r>
              <a:rPr lang="en-US" dirty="0"/>
              <a:t>Shushu jiyi (Notes on Traditions of Arithmetic Methods) </a:t>
            </a:r>
          </a:p>
          <a:p>
            <a:r>
              <a:rPr lang="en-US" dirty="0"/>
              <a:t>Zhui shu (Method of Interpolation) </a:t>
            </a:r>
          </a:p>
          <a:p>
            <a:r>
              <a:rPr lang="en-US" dirty="0"/>
              <a:t>Sandeng shu (Art of the Three Degrees; Notation of Large Numbers)</a:t>
            </a:r>
          </a:p>
          <a:p>
            <a:pPr>
              <a:buNone/>
            </a:pPr>
            <a:r>
              <a:rPr lang="en-US" dirty="0">
                <a:solidFill>
                  <a:srgbClr val="0070C0"/>
                </a:solidFill>
              </a:rPr>
              <a:t>	The MacTutor History of Mathematics archive</a:t>
            </a:r>
          </a:p>
          <a:p>
            <a:pPr>
              <a:buNone/>
            </a:pPr>
            <a:endParaRPr lang="en-US" dirty="0">
              <a:solidFill>
                <a:srgbClr val="0070C0"/>
              </a:solidFill>
            </a:endParaRPr>
          </a:p>
          <a:p>
            <a:endParaRPr lang="en-US" dirty="0"/>
          </a:p>
        </p:txBody>
      </p:sp>
      <p:sp>
        <p:nvSpPr>
          <p:cNvPr id="4" name="Slide Number Placeholder 3"/>
          <p:cNvSpPr>
            <a:spLocks noGrp="1"/>
          </p:cNvSpPr>
          <p:nvPr>
            <p:ph type="sldNum" sz="quarter" idx="12"/>
          </p:nvPr>
        </p:nvSpPr>
        <p:spPr/>
        <p:txBody>
          <a:bodyPr/>
          <a:lstStyle/>
          <a:p>
            <a:fld id="{294FAB2D-9DC2-4281-BC75-819D85AE4F32}" type="slidenum">
              <a:rPr lang="en-US" smtClean="0"/>
              <a:pPr/>
              <a:t>11</a:t>
            </a:fld>
            <a:endParaRPr lang="en-US" dirty="0"/>
          </a:p>
        </p:txBody>
      </p:sp>
      <p:sp>
        <p:nvSpPr>
          <p:cNvPr id="5" name="TextBox 4">
            <a:hlinkClick r:id="rId3"/>
          </p:cNvPr>
          <p:cNvSpPr txBox="1"/>
          <p:nvPr/>
        </p:nvSpPr>
        <p:spPr>
          <a:xfrm>
            <a:off x="3230088" y="5902036"/>
            <a:ext cx="184731" cy="369332"/>
          </a:xfrm>
          <a:prstGeom prst="rect">
            <a:avLst/>
          </a:prstGeom>
          <a:noFill/>
        </p:spPr>
        <p:txBody>
          <a:bodyPr wrap="none" rtlCol="0">
            <a:spAutoFit/>
          </a:bodyPr>
          <a:lstStyle/>
          <a:p>
            <a:endParaRPr lang="en-US" dirty="0"/>
          </a:p>
        </p:txBody>
      </p:sp>
      <p:sp>
        <p:nvSpPr>
          <p:cNvPr id="6" name="TextBox 5"/>
          <p:cNvSpPr txBox="1"/>
          <p:nvPr/>
        </p:nvSpPr>
        <p:spPr>
          <a:xfrm>
            <a:off x="914400" y="5510150"/>
            <a:ext cx="3731150" cy="369332"/>
          </a:xfrm>
          <a:prstGeom prst="rect">
            <a:avLst/>
          </a:prstGeom>
          <a:noFill/>
        </p:spPr>
        <p:txBody>
          <a:bodyPr wrap="none" rtlCol="0">
            <a:spAutoFit/>
          </a:bodyPr>
          <a:lstStyle/>
          <a:p>
            <a:r>
              <a:rPr lang="en-US" dirty="0">
                <a:hlinkClick r:id="rId3"/>
              </a:rPr>
              <a:t>http://</a:t>
            </a:r>
            <a:r>
              <a:rPr lang="en-US" dirty="0">
                <a:solidFill>
                  <a:srgbClr val="0070C0"/>
                </a:solidFill>
                <a:hlinkClick r:id="rId3"/>
              </a:rPr>
              <a:t>www-history.mcs.st-and.ac.uk</a:t>
            </a:r>
            <a:r>
              <a:rPr lang="en-US" dirty="0">
                <a:hlinkClick r:id="rId3"/>
              </a:rPr>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Cullen’s Suan shu shu (180 BCE)</a:t>
            </a:r>
            <a:br>
              <a:rPr lang="en-US" sz="4000" dirty="0"/>
            </a:br>
            <a:r>
              <a:rPr lang="en-US" sz="3600" dirty="0"/>
              <a:t>TOC</a:t>
            </a:r>
          </a:p>
        </p:txBody>
      </p:sp>
      <p:sp>
        <p:nvSpPr>
          <p:cNvPr id="3" name="Content Placeholder 2"/>
          <p:cNvSpPr>
            <a:spLocks noGrp="1"/>
          </p:cNvSpPr>
          <p:nvPr>
            <p:ph sz="half" idx="1"/>
          </p:nvPr>
        </p:nvSpPr>
        <p:spPr>
          <a:xfrm>
            <a:off x="457200" y="1600201"/>
            <a:ext cx="4038600" cy="3581400"/>
          </a:xfrm>
        </p:spPr>
        <p:txBody>
          <a:bodyPr>
            <a:normAutofit/>
          </a:bodyPr>
          <a:lstStyle/>
          <a:p>
            <a:r>
              <a:rPr lang="en-US" sz="1600" dirty="0"/>
              <a:t>Introduction                                                   1</a:t>
            </a:r>
          </a:p>
          <a:p>
            <a:pPr lvl="1"/>
            <a:r>
              <a:rPr lang="en-US" sz="1600" i="1" dirty="0"/>
              <a:t>Bibliography                                        16</a:t>
            </a:r>
          </a:p>
          <a:p>
            <a:r>
              <a:rPr lang="en-US" sz="1600" dirty="0"/>
              <a:t>Translation                                                    21</a:t>
            </a:r>
            <a:endParaRPr lang="en-US" sz="1600" i="1" dirty="0"/>
          </a:p>
          <a:p>
            <a:r>
              <a:rPr lang="en-US" sz="1600" dirty="0"/>
              <a:t>Group 1: Elementary operations              35</a:t>
            </a:r>
          </a:p>
          <a:p>
            <a:r>
              <a:rPr lang="en-US" sz="1600" dirty="0"/>
              <a:t>Group 2: Sharing; sharing in proportion;</a:t>
            </a:r>
          </a:p>
          <a:p>
            <a:pPr>
              <a:buNone/>
            </a:pPr>
            <a:r>
              <a:rPr lang="en-US" sz="1600" dirty="0"/>
              <a:t>        progressions                                                43</a:t>
            </a:r>
          </a:p>
          <a:p>
            <a:r>
              <a:rPr lang="en-US" sz="1600" dirty="0"/>
              <a:t>Group 3: Wastage                                       51</a:t>
            </a:r>
          </a:p>
          <a:p>
            <a:r>
              <a:rPr lang="en-US" sz="1600" dirty="0"/>
              <a:t>Group 4: Sharing, contributions and                                       pricing                                                           54</a:t>
            </a:r>
          </a:p>
          <a:p>
            <a:r>
              <a:rPr lang="en-US" sz="1600" dirty="0"/>
              <a:t>Group 5: Changes in rates                         60</a:t>
            </a:r>
          </a:p>
          <a:p>
            <a:r>
              <a:rPr lang="en-US" sz="1600" dirty="0"/>
              <a:t>Group 6: Rating by unit                              62</a:t>
            </a:r>
          </a:p>
        </p:txBody>
      </p:sp>
      <p:sp>
        <p:nvSpPr>
          <p:cNvPr id="4" name="Content Placeholder 3"/>
          <p:cNvSpPr>
            <a:spLocks noGrp="1"/>
          </p:cNvSpPr>
          <p:nvPr>
            <p:ph sz="half" idx="2"/>
          </p:nvPr>
        </p:nvSpPr>
        <p:spPr>
          <a:xfrm>
            <a:off x="4524020" y="1600201"/>
            <a:ext cx="4360335" cy="3581399"/>
          </a:xfrm>
        </p:spPr>
        <p:txBody>
          <a:bodyPr>
            <a:normAutofit/>
          </a:bodyPr>
          <a:lstStyle/>
          <a:p>
            <a:r>
              <a:rPr lang="en-US" sz="1600" dirty="0"/>
              <a:t>Group 7: Wastage, and equivalents         65</a:t>
            </a:r>
          </a:p>
          <a:p>
            <a:r>
              <a:rPr lang="en-US" sz="1600" dirty="0"/>
              <a:t>Group 8: Allowing for mistakes                 69</a:t>
            </a:r>
          </a:p>
          <a:p>
            <a:r>
              <a:rPr lang="en-US" sz="1600" dirty="0"/>
              <a:t>Group 9: Converting grains                        70</a:t>
            </a:r>
          </a:p>
          <a:p>
            <a:r>
              <a:rPr lang="en-US" sz="1600" dirty="0"/>
              <a:t>Group 10: Rationalising and checking tasks 77</a:t>
            </a:r>
          </a:p>
          <a:p>
            <a:r>
              <a:rPr lang="en-US" sz="1600" dirty="0"/>
              <a:t>Group 11: Excess and Deficit (‘Rule of False</a:t>
            </a:r>
          </a:p>
          <a:p>
            <a:pPr>
              <a:buNone/>
            </a:pPr>
            <a:r>
              <a:rPr lang="en-US" sz="1600" dirty="0"/>
              <a:t>        Position’)                                                       81</a:t>
            </a:r>
          </a:p>
          <a:p>
            <a:r>
              <a:rPr lang="en-US" sz="1600" dirty="0"/>
              <a:t>Group 12: Shapes and volumes                89</a:t>
            </a:r>
          </a:p>
          <a:p>
            <a:r>
              <a:rPr lang="en-US" sz="1600" dirty="0"/>
              <a:t>Group 13: Circle and square                    103</a:t>
            </a:r>
          </a:p>
          <a:p>
            <a:r>
              <a:rPr lang="en-US" sz="1600" dirty="0"/>
              <a:t>Group 14: Sides and areas with</a:t>
            </a:r>
          </a:p>
          <a:p>
            <a:pPr>
              <a:buNone/>
            </a:pPr>
            <a:r>
              <a:rPr lang="en-US" sz="1600" dirty="0"/>
              <a:t>        mixed numbers                                          105</a:t>
            </a:r>
          </a:p>
          <a:p>
            <a:r>
              <a:rPr lang="en-US" sz="1600" dirty="0"/>
              <a:t>Text of the </a:t>
            </a:r>
            <a:r>
              <a:rPr lang="en-US" sz="1600" i="1" dirty="0"/>
              <a:t>Suàn shù shū                           113</a:t>
            </a:r>
            <a:endParaRPr lang="en-US" sz="1600" dirty="0"/>
          </a:p>
          <a:p>
            <a:pPr>
              <a:buNone/>
            </a:pPr>
            <a:endParaRPr lang="en-US" dirty="0"/>
          </a:p>
        </p:txBody>
      </p:sp>
      <p:sp>
        <p:nvSpPr>
          <p:cNvPr id="5" name="Slide Number Placeholder 4"/>
          <p:cNvSpPr>
            <a:spLocks noGrp="1"/>
          </p:cNvSpPr>
          <p:nvPr>
            <p:ph type="sldNum" sz="quarter" idx="12"/>
          </p:nvPr>
        </p:nvSpPr>
        <p:spPr/>
        <p:txBody>
          <a:bodyPr/>
          <a:lstStyle/>
          <a:p>
            <a:fld id="{294FAB2D-9DC2-4281-BC75-819D85AE4F32}"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944562"/>
          </a:xfrm>
        </p:spPr>
        <p:txBody>
          <a:bodyPr/>
          <a:lstStyle/>
          <a:p>
            <a:r>
              <a:rPr lang="en-US" dirty="0"/>
              <a:t>Suan Shu Shu Content Summary</a:t>
            </a:r>
          </a:p>
        </p:txBody>
      </p:sp>
      <p:sp>
        <p:nvSpPr>
          <p:cNvPr id="7" name="Content Placeholder 6"/>
          <p:cNvSpPr>
            <a:spLocks noGrp="1"/>
          </p:cNvSpPr>
          <p:nvPr>
            <p:ph idx="1"/>
          </p:nvPr>
        </p:nvSpPr>
        <p:spPr>
          <a:xfrm>
            <a:off x="457200" y="1442159"/>
            <a:ext cx="8229600" cy="4525963"/>
          </a:xfrm>
        </p:spPr>
        <p:txBody>
          <a:bodyPr>
            <a:normAutofit/>
          </a:bodyPr>
          <a:lstStyle/>
          <a:p>
            <a:r>
              <a:rPr lang="en-US" sz="1900" dirty="0"/>
              <a:t>Group 1: Elementary operations - Multiplying fractions; simplifying fractions; adding fractions.</a:t>
            </a:r>
          </a:p>
          <a:p>
            <a:r>
              <a:rPr lang="en-US" sz="1900" dirty="0"/>
              <a:t>Group 2: Sharing in proportion; progressions - Division of a mixed number by a whole number; subtraction of a fraction from a mixed number, and of one fraction from another; division of a common pool of profit or liability in ratio of contributions; the case of contributions in geometrical progression; restoration of an original amount repeatedly diminished in a given proportion to produce a given result; value of given amount of commodity given a unit price.</a:t>
            </a:r>
          </a:p>
          <a:p>
            <a:r>
              <a:rPr lang="en-US" sz="1900" dirty="0"/>
              <a:t>Group 9: Converting grains - The use of standard ratios to calculate amount of one type of grain equivalent to another type, or amount of product when grain is processed; problems of sharing and mixing involving grains.</a:t>
            </a:r>
          </a:p>
        </p:txBody>
      </p:sp>
      <p:sp>
        <p:nvSpPr>
          <p:cNvPr id="5" name="Slide Number Placeholder 4"/>
          <p:cNvSpPr>
            <a:spLocks noGrp="1"/>
          </p:cNvSpPr>
          <p:nvPr>
            <p:ph type="sldNum" sz="quarter" idx="12"/>
          </p:nvPr>
        </p:nvSpPr>
        <p:spPr/>
        <p:txBody>
          <a:bodyPr/>
          <a:lstStyle/>
          <a:p>
            <a:fld id="{294FAB2D-9DC2-4281-BC75-819D85AE4F32}"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Suan Shu Shu Content Summary</a:t>
            </a:r>
          </a:p>
        </p:txBody>
      </p:sp>
      <p:sp>
        <p:nvSpPr>
          <p:cNvPr id="3" name="Content Placeholder 2"/>
          <p:cNvSpPr>
            <a:spLocks noGrp="1"/>
          </p:cNvSpPr>
          <p:nvPr>
            <p:ph idx="1"/>
          </p:nvPr>
        </p:nvSpPr>
        <p:spPr>
          <a:xfrm>
            <a:off x="457200" y="1388534"/>
            <a:ext cx="8229600" cy="4737630"/>
          </a:xfrm>
        </p:spPr>
        <p:txBody>
          <a:bodyPr>
            <a:noAutofit/>
          </a:bodyPr>
          <a:lstStyle/>
          <a:p>
            <a:r>
              <a:rPr lang="en-US" sz="1900" dirty="0"/>
              <a:t>Group 10: Rationalizing and checking tasks - Calculation of a rate of unit production from rate at which parts of production task are completed; expected production of processed from raw silk; checking time taken for journey from cyclical days.</a:t>
            </a:r>
          </a:p>
          <a:p>
            <a:r>
              <a:rPr lang="en-US" sz="1900" dirty="0"/>
              <a:t>Group 11: Rule of false position - Use of Rule of False Position to solve problems of sharing and mixtures, and extraction of approximate square root.</a:t>
            </a:r>
          </a:p>
          <a:p>
            <a:r>
              <a:rPr lang="en-US" sz="1900" dirty="0"/>
              <a:t>Group 12: Shapes and volumes - Calculation of the volume of various 3-dimensional shapes.</a:t>
            </a:r>
          </a:p>
          <a:p>
            <a:r>
              <a:rPr lang="en-US" sz="1900" dirty="0"/>
              <a:t>Group 13: Circle and square - Relative dimensions of a square and its inscribed circle.</a:t>
            </a:r>
          </a:p>
          <a:p>
            <a:r>
              <a:rPr lang="en-US" sz="1900" dirty="0"/>
              <a:t>Group 14: Sides and areas with mixed numbers - Calculation of unknown side of rectangle, given area and one side; divisions involving the sum of several different unit fractions; multiplication of mixed numbers; interconversion of area units.</a:t>
            </a:r>
          </a:p>
        </p:txBody>
      </p:sp>
      <p:sp>
        <p:nvSpPr>
          <p:cNvPr id="4" name="Slide Number Placeholder 3"/>
          <p:cNvSpPr>
            <a:spLocks noGrp="1"/>
          </p:cNvSpPr>
          <p:nvPr>
            <p:ph type="sldNum" sz="quarter" idx="12"/>
          </p:nvPr>
        </p:nvSpPr>
        <p:spPr/>
        <p:txBody>
          <a:bodyPr/>
          <a:lstStyle/>
          <a:p>
            <a:fld id="{294FAB2D-9DC2-4281-BC75-819D85AE4F32}"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8B6C7-14F1-4473-AE29-5B47A497F71E}"/>
              </a:ext>
            </a:extLst>
          </p:cNvPr>
          <p:cNvSpPr>
            <a:spLocks noGrp="1"/>
          </p:cNvSpPr>
          <p:nvPr>
            <p:ph type="title"/>
          </p:nvPr>
        </p:nvSpPr>
        <p:spPr>
          <a:xfrm>
            <a:off x="457200" y="274638"/>
            <a:ext cx="8229600" cy="907391"/>
          </a:xfrm>
        </p:spPr>
        <p:txBody>
          <a:bodyPr/>
          <a:lstStyle/>
          <a:p>
            <a:r>
              <a:rPr lang="en-US" dirty="0"/>
              <a:t>Group 10 S132</a:t>
            </a:r>
          </a:p>
        </p:txBody>
      </p:sp>
      <p:sp>
        <p:nvSpPr>
          <p:cNvPr id="3" name="Content Placeholder 2">
            <a:extLst>
              <a:ext uri="{FF2B5EF4-FFF2-40B4-BE49-F238E27FC236}">
                <a16:creationId xmlns:a16="http://schemas.microsoft.com/office/drawing/2014/main" id="{A672B119-9775-4087-A0EE-AB4BFDC20BCB}"/>
              </a:ext>
            </a:extLst>
          </p:cNvPr>
          <p:cNvSpPr>
            <a:spLocks noGrp="1"/>
          </p:cNvSpPr>
          <p:nvPr>
            <p:ph idx="1"/>
          </p:nvPr>
        </p:nvSpPr>
        <p:spPr>
          <a:xfrm>
            <a:off x="457200" y="1182030"/>
            <a:ext cx="8229600" cy="4944134"/>
          </a:xfrm>
        </p:spPr>
        <p:txBody>
          <a:bodyPr>
            <a:normAutofit/>
          </a:bodyPr>
          <a:lstStyle/>
          <a:p>
            <a:r>
              <a:rPr lang="en-US" dirty="0"/>
              <a:t>X travels for 50 days. Now today is [sexagenary day] </a:t>
            </a:r>
            <a:r>
              <a:rPr lang="en-US" dirty="0" err="1"/>
              <a:t>renshen</a:t>
            </a:r>
            <a:r>
              <a:rPr lang="en-US" dirty="0"/>
              <a:t> [the 9th of the 60-day cycle] Question: on what day did he begin his journey? Method: Enquire in what decade </a:t>
            </a:r>
            <a:r>
              <a:rPr lang="en-US" dirty="0" err="1"/>
              <a:t>renshen</a:t>
            </a:r>
            <a:r>
              <a:rPr lang="en-US" dirty="0"/>
              <a:t> [9] falls. Reply: It is the decade [commencing] </a:t>
            </a:r>
            <a:r>
              <a:rPr lang="en-US" dirty="0" err="1"/>
              <a:t>jiazi</a:t>
            </a:r>
            <a:r>
              <a:rPr lang="en-US" dirty="0"/>
              <a:t> [1] Given that starting at </a:t>
            </a:r>
            <a:r>
              <a:rPr lang="en-US" dirty="0" err="1"/>
              <a:t>jia</a:t>
            </a:r>
            <a:r>
              <a:rPr lang="en-US" dirty="0"/>
              <a:t> [1] and counting to </a:t>
            </a:r>
            <a:r>
              <a:rPr lang="en-US" dirty="0" err="1"/>
              <a:t>ren</a:t>
            </a:r>
            <a:r>
              <a:rPr lang="en-US" dirty="0"/>
              <a:t> [9] is nine days set out 9, and let it be increased.</a:t>
            </a:r>
          </a:p>
          <a:p>
            <a:r>
              <a:rPr lang="en-US" dirty="0"/>
              <a:t>Content: Although S132 is undamaged, the text seems incomplete. A strip may be missing at this point. Once again the motivation of this problem seems to be the wish to maintain tight control of all state-managed activity. Here we have someone who arrives on day 9 of the sixty- day cycle designated by the systematic pairing of the two sets of ten and twelve cyclical characters, beginning with </a:t>
            </a:r>
            <a:r>
              <a:rPr lang="en-US" dirty="0" err="1"/>
              <a:t>jiazi</a:t>
            </a:r>
            <a:r>
              <a:rPr lang="en-US" dirty="0"/>
              <a:t> as the first pair.</a:t>
            </a:r>
          </a:p>
          <a:p>
            <a:r>
              <a:rPr lang="en-US" dirty="0"/>
              <a:t>If he claims to have been travelling for 50 days, on what day did he set out? Presumably the aim is to reconcile the present date and his authorized journey time with the day marked on his official ‘move order’.</a:t>
            </a:r>
          </a:p>
        </p:txBody>
      </p:sp>
      <p:sp>
        <p:nvSpPr>
          <p:cNvPr id="4" name="Slide Number Placeholder 3">
            <a:extLst>
              <a:ext uri="{FF2B5EF4-FFF2-40B4-BE49-F238E27FC236}">
                <a16:creationId xmlns:a16="http://schemas.microsoft.com/office/drawing/2014/main" id="{FAC31E54-DCF2-49E7-9523-32538505C94F}"/>
              </a:ext>
            </a:extLst>
          </p:cNvPr>
          <p:cNvSpPr>
            <a:spLocks noGrp="1"/>
          </p:cNvSpPr>
          <p:nvPr>
            <p:ph type="sldNum" sz="quarter" idx="12"/>
          </p:nvPr>
        </p:nvSpPr>
        <p:spPr/>
        <p:txBody>
          <a:bodyPr/>
          <a:lstStyle/>
          <a:p>
            <a:fld id="{294FAB2D-9DC2-4281-BC75-819D85AE4F32}" type="slidenum">
              <a:rPr lang="en-US" smtClean="0"/>
              <a:pPr/>
              <a:t>15</a:t>
            </a:fld>
            <a:endParaRPr lang="en-US" dirty="0"/>
          </a:p>
        </p:txBody>
      </p:sp>
    </p:spTree>
    <p:extLst>
      <p:ext uri="{BB962C8B-B14F-4D97-AF65-F5344CB8AC3E}">
        <p14:creationId xmlns:p14="http://schemas.microsoft.com/office/powerpoint/2010/main" val="3337925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Sample Problems</a:t>
            </a:r>
          </a:p>
        </p:txBody>
      </p:sp>
      <p:sp>
        <p:nvSpPr>
          <p:cNvPr id="6" name="Content Placeholder 5"/>
          <p:cNvSpPr>
            <a:spLocks noGrp="1"/>
          </p:cNvSpPr>
          <p:nvPr>
            <p:ph idx="1"/>
          </p:nvPr>
        </p:nvSpPr>
        <p:spPr/>
        <p:txBody>
          <a:bodyPr/>
          <a:lstStyle/>
          <a:p>
            <a:r>
              <a:rPr lang="en-US" dirty="0"/>
              <a:t>G2   A fox, raccoon, and a hound go through customs, and (together) pay 111 qian. The hound says to the raccoon, and the raccoon says to the fox: since your fur is worth twice as much as mine, then the tax you should pay should be twice as much. The solution says:  let each one double the other; adding them together (1 + 2 + 4), 7 is the divisor; taking the tax, multiplying by each (share) is the dividend; dividing the dividend by the divisor gives each ones share.</a:t>
            </a:r>
          </a:p>
          <a:p>
            <a:pPr>
              <a:buNone/>
            </a:pPr>
            <a:r>
              <a:rPr lang="en-US" dirty="0"/>
              <a:t>     Hound = 1x111/7 = 15 6/7;  raccoon = 2x111/7 = 31 5/7; fox = 4x111/7</a:t>
            </a:r>
          </a:p>
          <a:p>
            <a:r>
              <a:rPr lang="en-US" dirty="0"/>
              <a:t>G4   100 qian are lent with interest for 30 days at 3 qian. If 60 qian are now lent and repaid in 16 days, how much is the interest?</a:t>
            </a:r>
          </a:p>
          <a:p>
            <a:r>
              <a:rPr lang="en-US" dirty="0"/>
              <a:t>G10  One person in one day makes 30 arrows or feathers 20 arrows. If one now wishes to have one person both make arrows and feather them, in 1 day how many can be made?</a:t>
            </a:r>
          </a:p>
        </p:txBody>
      </p:sp>
      <p:sp>
        <p:nvSpPr>
          <p:cNvPr id="4" name="Slide Number Placeholder 3"/>
          <p:cNvSpPr>
            <a:spLocks noGrp="1"/>
          </p:cNvSpPr>
          <p:nvPr>
            <p:ph type="sldNum" sz="quarter" idx="12"/>
          </p:nvPr>
        </p:nvSpPr>
        <p:spPr/>
        <p:txBody>
          <a:bodyPr/>
          <a:lstStyle/>
          <a:p>
            <a:fld id="{294FAB2D-9DC2-4281-BC75-819D85AE4F32}"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Problems Continued</a:t>
            </a:r>
          </a:p>
        </p:txBody>
      </p:sp>
      <p:sp>
        <p:nvSpPr>
          <p:cNvPr id="5" name="Content Placeholder 4"/>
          <p:cNvSpPr>
            <a:spLocks noGrp="1"/>
          </p:cNvSpPr>
          <p:nvPr>
            <p:ph idx="1"/>
          </p:nvPr>
        </p:nvSpPr>
        <p:spPr/>
        <p:txBody>
          <a:bodyPr/>
          <a:lstStyle/>
          <a:p>
            <a:r>
              <a:rPr lang="en-US" dirty="0"/>
              <a:t>G11   Given a field of one mu. How many bu is it square? One mu = 240 bu squared. The problem is to find the square root of 240.</a:t>
            </a:r>
          </a:p>
          <a:p>
            <a:pPr>
              <a:buNone/>
            </a:pPr>
            <a:r>
              <a:rPr lang="en-US" dirty="0"/>
              <a:t>       If the side were 15 (s1), then the square would have a deficit of 15 (d). If the side were 16 (s2), the square would have an excess of 16 (e). The answer is   (e</a:t>
            </a:r>
            <a:r>
              <a:rPr lang="en-US" baseline="-25000" dirty="0"/>
              <a:t>*</a:t>
            </a:r>
            <a:r>
              <a:rPr lang="en-US" dirty="0"/>
              <a:t>S1 + d</a:t>
            </a:r>
            <a:r>
              <a:rPr lang="en-US" baseline="-25000" dirty="0"/>
              <a:t>*</a:t>
            </a:r>
            <a:r>
              <a:rPr lang="en-US" dirty="0"/>
              <a:t>S2)/(d + e).</a:t>
            </a:r>
          </a:p>
          <a:p>
            <a:pPr>
              <a:buNone/>
            </a:pPr>
            <a:r>
              <a:rPr lang="en-US" dirty="0"/>
              <a:t>      The method works well for finding square roots if the two trial values are close enough to the solution so that a straight line is a good approximation to the second degree curve  on which the solution lies.</a:t>
            </a:r>
          </a:p>
          <a:p>
            <a:r>
              <a:rPr lang="en-US" dirty="0"/>
              <a:t>G12   Find the volume of a truncated pyramid. (correct solution)</a:t>
            </a:r>
          </a:p>
          <a:p>
            <a:r>
              <a:rPr lang="en-US" dirty="0"/>
              <a:t>G12   Find the volume of a cone – solution implies </a:t>
            </a:r>
            <a:r>
              <a:rPr lang="en-US" dirty="0">
                <a:latin typeface="Symbol" pitchFamily="18" charset="2"/>
              </a:rPr>
              <a:t>p </a:t>
            </a:r>
            <a:r>
              <a:rPr lang="en-US" dirty="0"/>
              <a:t>= 3</a:t>
            </a:r>
          </a:p>
        </p:txBody>
      </p:sp>
      <p:sp>
        <p:nvSpPr>
          <p:cNvPr id="4" name="Slide Number Placeholder 3"/>
          <p:cNvSpPr>
            <a:spLocks noGrp="1"/>
          </p:cNvSpPr>
          <p:nvPr>
            <p:ph type="sldNum" sz="quarter" idx="12"/>
          </p:nvPr>
        </p:nvSpPr>
        <p:spPr/>
        <p:txBody>
          <a:bodyPr/>
          <a:lstStyle/>
          <a:p>
            <a:fld id="{294FAB2D-9DC2-4281-BC75-819D85AE4F32}"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Zhou bi </a:t>
            </a:r>
            <a:r>
              <a:rPr lang="en-US" dirty="0" err="1"/>
              <a:t>suan</a:t>
            </a:r>
            <a:r>
              <a:rPr lang="en-US" dirty="0"/>
              <a:t> </a:t>
            </a:r>
            <a:r>
              <a:rPr lang="en-US" dirty="0" err="1"/>
              <a:t>jing</a:t>
            </a:r>
            <a:r>
              <a:rPr lang="en-US" dirty="0"/>
              <a:t>– Gou-</a:t>
            </a:r>
            <a:r>
              <a:rPr lang="en-US" dirty="0" err="1"/>
              <a:t>gu</a:t>
            </a:r>
            <a:br>
              <a:rPr lang="en-US" dirty="0"/>
            </a:br>
            <a:r>
              <a:rPr lang="en-US" dirty="0"/>
              <a:t>Pythagorean Theorem</a:t>
            </a:r>
          </a:p>
        </p:txBody>
      </p:sp>
      <p:pic>
        <p:nvPicPr>
          <p:cNvPr id="5" name="Content Placeholder 4" descr="800px-Chinese_pythagoras.jpg"/>
          <p:cNvPicPr>
            <a:picLocks noGrp="1" noChangeAspect="1"/>
          </p:cNvPicPr>
          <p:nvPr>
            <p:ph idx="1"/>
          </p:nvPr>
        </p:nvPicPr>
        <p:blipFill>
          <a:blip r:embed="rId3" cstate="print"/>
          <a:stretch>
            <a:fillRect/>
          </a:stretch>
        </p:blipFill>
        <p:spPr>
          <a:xfrm>
            <a:off x="914400" y="1869789"/>
            <a:ext cx="4267200" cy="2325624"/>
          </a:xfrm>
        </p:spPr>
      </p:pic>
      <p:sp>
        <p:nvSpPr>
          <p:cNvPr id="4" name="Slide Number Placeholder 3"/>
          <p:cNvSpPr>
            <a:spLocks noGrp="1"/>
          </p:cNvSpPr>
          <p:nvPr>
            <p:ph type="sldNum" sz="quarter" idx="12"/>
          </p:nvPr>
        </p:nvSpPr>
        <p:spPr/>
        <p:txBody>
          <a:bodyPr/>
          <a:lstStyle/>
          <a:p>
            <a:fld id="{294FAB2D-9DC2-4281-BC75-819D85AE4F32}" type="slidenum">
              <a:rPr lang="en-US" smtClean="0"/>
              <a:pPr/>
              <a:t>18</a:t>
            </a:fld>
            <a:endParaRPr lang="en-US" dirty="0"/>
          </a:p>
        </p:txBody>
      </p:sp>
      <p:pic>
        <p:nvPicPr>
          <p:cNvPr id="53250" name="Picture 2"/>
          <p:cNvPicPr>
            <a:picLocks noChangeAspect="1" noChangeArrowheads="1"/>
          </p:cNvPicPr>
          <p:nvPr/>
        </p:nvPicPr>
        <p:blipFill>
          <a:blip r:embed="rId4" cstate="print"/>
          <a:srcRect/>
          <a:stretch>
            <a:fillRect/>
          </a:stretch>
        </p:blipFill>
        <p:spPr bwMode="auto">
          <a:xfrm>
            <a:off x="1666168" y="4768323"/>
            <a:ext cx="1439287" cy="1530878"/>
          </a:xfrm>
          <a:prstGeom prst="rect">
            <a:avLst/>
          </a:prstGeom>
          <a:noFill/>
          <a:ln w="9525">
            <a:noFill/>
            <a:miter lim="800000"/>
            <a:headEnd/>
            <a:tailEnd/>
          </a:ln>
        </p:spPr>
      </p:pic>
      <p:pic>
        <p:nvPicPr>
          <p:cNvPr id="53252" name="Picture 4"/>
          <p:cNvPicPr>
            <a:picLocks noChangeAspect="1" noChangeArrowheads="1"/>
          </p:cNvPicPr>
          <p:nvPr/>
        </p:nvPicPr>
        <p:blipFill>
          <a:blip r:embed="rId5" cstate="print"/>
          <a:srcRect/>
          <a:stretch>
            <a:fillRect/>
          </a:stretch>
        </p:blipFill>
        <p:spPr bwMode="auto">
          <a:xfrm>
            <a:off x="3242380" y="4474457"/>
            <a:ext cx="2275155" cy="1937632"/>
          </a:xfrm>
          <a:prstGeom prst="rect">
            <a:avLst/>
          </a:prstGeom>
          <a:noFill/>
          <a:ln w="9525">
            <a:noFill/>
            <a:miter lim="800000"/>
            <a:headEnd/>
            <a:tailEnd/>
          </a:ln>
        </p:spPr>
      </p:pic>
      <p:pic>
        <p:nvPicPr>
          <p:cNvPr id="53253" name="Picture 5"/>
          <p:cNvPicPr>
            <a:picLocks noChangeAspect="1" noChangeArrowheads="1"/>
          </p:cNvPicPr>
          <p:nvPr/>
        </p:nvPicPr>
        <p:blipFill>
          <a:blip r:embed="rId6" cstate="print"/>
          <a:srcRect/>
          <a:stretch>
            <a:fillRect/>
          </a:stretch>
        </p:blipFill>
        <p:spPr bwMode="auto">
          <a:xfrm>
            <a:off x="5911675" y="4352397"/>
            <a:ext cx="2317925" cy="204918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Liu Hui</a:t>
            </a:r>
          </a:p>
        </p:txBody>
      </p:sp>
      <p:sp>
        <p:nvSpPr>
          <p:cNvPr id="4" name="Slide Number Placeholder 3"/>
          <p:cNvSpPr>
            <a:spLocks noGrp="1"/>
          </p:cNvSpPr>
          <p:nvPr>
            <p:ph type="sldNum" sz="quarter" idx="12"/>
          </p:nvPr>
        </p:nvSpPr>
        <p:spPr/>
        <p:txBody>
          <a:bodyPr/>
          <a:lstStyle/>
          <a:p>
            <a:fld id="{294FAB2D-9DC2-4281-BC75-819D85AE4F32}" type="slidenum">
              <a:rPr lang="en-US" smtClean="0"/>
              <a:pPr/>
              <a:t>19</a:t>
            </a:fld>
            <a:endParaRPr lang="en-US" dirty="0"/>
          </a:p>
        </p:txBody>
      </p:sp>
      <p:pic>
        <p:nvPicPr>
          <p:cNvPr id="31746" name="Picture 2"/>
          <p:cNvPicPr>
            <a:picLocks noGrp="1" noChangeAspect="1" noChangeArrowheads="1"/>
          </p:cNvPicPr>
          <p:nvPr>
            <p:ph idx="1"/>
          </p:nvPr>
        </p:nvPicPr>
        <p:blipFill>
          <a:blip r:embed="rId3" cstate="print"/>
          <a:srcRect/>
          <a:stretch>
            <a:fillRect/>
          </a:stretch>
        </p:blipFill>
        <p:spPr bwMode="auto">
          <a:xfrm>
            <a:off x="1095025" y="1476021"/>
            <a:ext cx="2415819" cy="3181935"/>
          </a:xfrm>
          <a:prstGeom prst="rect">
            <a:avLst/>
          </a:prstGeom>
          <a:noFill/>
          <a:ln w="9525">
            <a:noFill/>
            <a:miter lim="800000"/>
            <a:headEnd/>
            <a:tailEnd/>
          </a:ln>
        </p:spPr>
      </p:pic>
      <p:pic>
        <p:nvPicPr>
          <p:cNvPr id="31747" name="Picture 3"/>
          <p:cNvPicPr>
            <a:picLocks noChangeAspect="1" noChangeArrowheads="1"/>
          </p:cNvPicPr>
          <p:nvPr/>
        </p:nvPicPr>
        <p:blipFill>
          <a:blip r:embed="rId4" cstate="print"/>
          <a:srcRect/>
          <a:stretch>
            <a:fillRect/>
          </a:stretch>
        </p:blipFill>
        <p:spPr bwMode="auto">
          <a:xfrm>
            <a:off x="5127981" y="1580443"/>
            <a:ext cx="2582330" cy="3028199"/>
          </a:xfrm>
          <a:prstGeom prst="rect">
            <a:avLst/>
          </a:prstGeom>
          <a:noFill/>
          <a:ln w="9525">
            <a:noFill/>
            <a:miter lim="800000"/>
            <a:headEnd/>
            <a:tailEnd/>
          </a:ln>
        </p:spPr>
      </p:pic>
      <p:sp>
        <p:nvSpPr>
          <p:cNvPr id="6" name="TextBox 5"/>
          <p:cNvSpPr txBox="1"/>
          <p:nvPr/>
        </p:nvSpPr>
        <p:spPr>
          <a:xfrm>
            <a:off x="587022" y="4865511"/>
            <a:ext cx="7945637" cy="923330"/>
          </a:xfrm>
          <a:prstGeom prst="rect">
            <a:avLst/>
          </a:prstGeom>
          <a:noFill/>
        </p:spPr>
        <p:txBody>
          <a:bodyPr wrap="none" rtlCol="0">
            <a:spAutoFit/>
          </a:bodyPr>
          <a:lstStyle/>
          <a:p>
            <a:r>
              <a:rPr lang="en-US" dirty="0"/>
              <a:t>Little is know about Liu Hui except that he lived in the third century CE. He is often </a:t>
            </a:r>
          </a:p>
          <a:p>
            <a:r>
              <a:rPr lang="en-US" dirty="0"/>
              <a:t>called the Chinese Euclid because he is responsible for the most important ancient</a:t>
            </a:r>
          </a:p>
          <a:p>
            <a:r>
              <a:rPr lang="en-US" dirty="0"/>
              <a:t>Chinese mathematical text, the Nine Chapters on the Mathematical Art.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Earliest Record</a:t>
            </a:r>
          </a:p>
        </p:txBody>
      </p:sp>
      <p:sp>
        <p:nvSpPr>
          <p:cNvPr id="3" name="Content Placeholder 2"/>
          <p:cNvSpPr>
            <a:spLocks noGrp="1"/>
          </p:cNvSpPr>
          <p:nvPr>
            <p:ph idx="1"/>
          </p:nvPr>
        </p:nvSpPr>
        <p:spPr/>
        <p:txBody>
          <a:bodyPr>
            <a:normAutofit lnSpcReduction="10000"/>
          </a:bodyPr>
          <a:lstStyle/>
          <a:p>
            <a:r>
              <a:rPr lang="en-US" sz="2000" dirty="0"/>
              <a:t>Earliest record of mathematics is in the form of markings on tortoise undershells and bones </a:t>
            </a:r>
          </a:p>
          <a:p>
            <a:pPr lvl="1"/>
            <a:r>
              <a:rPr lang="en-US" sz="2000" dirty="0"/>
              <a:t>Late in the Shang dynasty  (1700 – 1027 BCE)</a:t>
            </a:r>
          </a:p>
          <a:p>
            <a:pPr lvl="1"/>
            <a:r>
              <a:rPr lang="en-US" sz="2000" dirty="0"/>
              <a:t>Discovered in 1899 at Xiaotun (ruins of Yinxu)</a:t>
            </a:r>
          </a:p>
          <a:p>
            <a:pPr lvl="2"/>
            <a:r>
              <a:rPr lang="en-US" sz="1600" dirty="0"/>
              <a:t>Thousands of inscribed bones and tortoise undershells</a:t>
            </a:r>
          </a:p>
          <a:p>
            <a:pPr lvl="1"/>
            <a:r>
              <a:rPr lang="en-US" sz="2000" dirty="0"/>
              <a:t>~ 5000 characters represented including earliest recorded numbers</a:t>
            </a:r>
          </a:p>
          <a:p>
            <a:pPr lvl="1"/>
            <a:r>
              <a:rPr lang="en-US" sz="2000" dirty="0"/>
              <a:t>Later finds added tens of thousands of characters</a:t>
            </a:r>
          </a:p>
          <a:p>
            <a:pPr lvl="1"/>
            <a:r>
              <a:rPr lang="en-US" sz="2000" dirty="0"/>
              <a:t>Numbers found range from 1 to 30000 with special characters for 10, 100, 1000, and 10000</a:t>
            </a:r>
          </a:p>
          <a:p>
            <a:r>
              <a:rPr lang="en-US" sz="2000" dirty="0"/>
              <a:t>Documents from the Zhou period 1027 BCE – 221 BCE also reflect the decimal character of Chinese mathematics.</a:t>
            </a:r>
          </a:p>
          <a:p>
            <a:endParaRPr lang="en-US" sz="2000" dirty="0"/>
          </a:p>
          <a:p>
            <a:pPr>
              <a:buNone/>
            </a:pPr>
            <a:r>
              <a:rPr lang="en-US" sz="2000" dirty="0"/>
              <a:t>Material from Joseph Dauben in reference 1</a:t>
            </a:r>
          </a:p>
        </p:txBody>
      </p:sp>
      <p:sp>
        <p:nvSpPr>
          <p:cNvPr id="4" name="Slide Number Placeholder 3"/>
          <p:cNvSpPr>
            <a:spLocks noGrp="1"/>
          </p:cNvSpPr>
          <p:nvPr>
            <p:ph type="sldNum" sz="quarter" idx="12"/>
          </p:nvPr>
        </p:nvSpPr>
        <p:spPr/>
        <p:txBody>
          <a:bodyPr/>
          <a:lstStyle/>
          <a:p>
            <a:fld id="{294FAB2D-9DC2-4281-BC75-819D85AE4F32}"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79C83-790C-4863-B29A-87C503B50694}"/>
              </a:ext>
            </a:extLst>
          </p:cNvPr>
          <p:cNvSpPr>
            <a:spLocks noGrp="1"/>
          </p:cNvSpPr>
          <p:nvPr>
            <p:ph type="title"/>
          </p:nvPr>
        </p:nvSpPr>
        <p:spPr/>
        <p:txBody>
          <a:bodyPr/>
          <a:lstStyle/>
          <a:p>
            <a:r>
              <a:rPr lang="en-US" dirty="0"/>
              <a:t>Liu Hui Comments</a:t>
            </a:r>
          </a:p>
        </p:txBody>
      </p:sp>
      <p:sp>
        <p:nvSpPr>
          <p:cNvPr id="4" name="Slide Number Placeholder 3">
            <a:extLst>
              <a:ext uri="{FF2B5EF4-FFF2-40B4-BE49-F238E27FC236}">
                <a16:creationId xmlns:a16="http://schemas.microsoft.com/office/drawing/2014/main" id="{CCBD7741-94BE-4C20-BAFB-95BEF333BC5A}"/>
              </a:ext>
            </a:extLst>
          </p:cNvPr>
          <p:cNvSpPr>
            <a:spLocks noGrp="1"/>
          </p:cNvSpPr>
          <p:nvPr>
            <p:ph type="sldNum" sz="quarter" idx="12"/>
          </p:nvPr>
        </p:nvSpPr>
        <p:spPr/>
        <p:txBody>
          <a:bodyPr/>
          <a:lstStyle/>
          <a:p>
            <a:fld id="{294FAB2D-9DC2-4281-BC75-819D85AE4F32}" type="slidenum">
              <a:rPr lang="en-US" smtClean="0"/>
              <a:pPr/>
              <a:t>20</a:t>
            </a:fld>
            <a:endParaRPr lang="en-US" dirty="0"/>
          </a:p>
        </p:txBody>
      </p:sp>
      <p:sp>
        <p:nvSpPr>
          <p:cNvPr id="5" name="Rectangle 1">
            <a:extLst>
              <a:ext uri="{FF2B5EF4-FFF2-40B4-BE49-F238E27FC236}">
                <a16:creationId xmlns:a16="http://schemas.microsoft.com/office/drawing/2014/main" id="{9D17E428-21A3-4F23-81EA-63DEF16B8F4D}"/>
              </a:ext>
            </a:extLst>
          </p:cNvPr>
          <p:cNvSpPr>
            <a:spLocks noChangeArrowheads="1"/>
          </p:cNvSpPr>
          <p:nvPr/>
        </p:nvSpPr>
        <p:spPr bwMode="auto">
          <a:xfrm>
            <a:off x="457200" y="1568898"/>
            <a:ext cx="8530684" cy="480131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Liu Hui </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wrote a commentary on the </a:t>
            </a:r>
            <a:r>
              <a:rPr kumimoji="0" lang="en-US" altLang="en-US" sz="16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Nine Chapters on the Mathematical Art</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in 263 AD. He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believed that the text which he was commentating on was originally written around 1000 </a:t>
            </a:r>
          </a:p>
          <a:p>
            <a:pPr lvl="0" algn="just"/>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BC but incorporated much material from later eras. He wrote in the </a:t>
            </a:r>
            <a:r>
              <a:rPr lang="en-US" altLang="en-US" sz="1600" dirty="0">
                <a:solidFill>
                  <a:srgbClr val="000000"/>
                </a:solidFill>
                <a:latin typeface="Times New Roman" panose="02020603050405020304" pitchFamily="18" charset="0"/>
                <a:cs typeface="Times New Roman" panose="02020603050405020304" pitchFamily="18" charset="0"/>
              </a:rPr>
              <a:t>Preface:-</a:t>
            </a:r>
            <a:endPar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600" b="0" i="1"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dirty="0">
                <a:ln>
                  <a:noFill/>
                </a:ln>
                <a:solidFill>
                  <a:schemeClr val="tx1"/>
                </a:solidFill>
                <a:effectLst/>
                <a:latin typeface="Arial" panose="020B0604020202020204" pitchFamily="34" charset="0"/>
              </a:rPr>
              <a:t>In the past, the tyrant Qin burnt written documents, which led to the destruction of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dirty="0">
                <a:ln>
                  <a:noFill/>
                </a:ln>
                <a:solidFill>
                  <a:schemeClr val="tx1"/>
                </a:solidFill>
                <a:effectLst/>
                <a:latin typeface="Arial" panose="020B0604020202020204" pitchFamily="34" charset="0"/>
              </a:rPr>
              <a:t>classical knowledge. Later, Zhang </a:t>
            </a:r>
            <a:r>
              <a:rPr kumimoji="0" lang="en-US" altLang="en-US" sz="1600" b="0" i="1" u="none" strike="noStrike" cap="none" normalizeH="0" baseline="0" dirty="0" err="1">
                <a:ln>
                  <a:noFill/>
                </a:ln>
                <a:solidFill>
                  <a:schemeClr val="tx1"/>
                </a:solidFill>
                <a:effectLst/>
                <a:latin typeface="Arial" panose="020B0604020202020204" pitchFamily="34" charset="0"/>
              </a:rPr>
              <a:t>Cang</a:t>
            </a:r>
            <a:r>
              <a:rPr kumimoji="0" lang="en-US" altLang="en-US" sz="1600" b="0" i="1" u="none" strike="noStrike" cap="none" normalizeH="0" baseline="0" dirty="0">
                <a:ln>
                  <a:noFill/>
                </a:ln>
                <a:solidFill>
                  <a:schemeClr val="tx1"/>
                </a:solidFill>
                <a:effectLst/>
                <a:latin typeface="Arial" panose="020B0604020202020204" pitchFamily="34" charset="0"/>
              </a:rPr>
              <a:t>, Marquis of Peiping and </a:t>
            </a:r>
            <a:r>
              <a:rPr kumimoji="0" lang="en-US" altLang="en-US" sz="1600" b="0" i="1" u="none" strike="noStrike" cap="none" normalizeH="0" baseline="0" dirty="0" err="1">
                <a:ln>
                  <a:noFill/>
                </a:ln>
                <a:solidFill>
                  <a:schemeClr val="tx1"/>
                </a:solidFill>
                <a:effectLst/>
                <a:latin typeface="Arial" panose="020B0604020202020204" pitchFamily="34" charset="0"/>
              </a:rPr>
              <a:t>Geng</a:t>
            </a:r>
            <a:r>
              <a:rPr kumimoji="0" lang="en-US" altLang="en-US" sz="1600" b="0" i="1" u="none" strike="noStrike" cap="none" normalizeH="0" baseline="0" dirty="0">
                <a:ln>
                  <a:noFill/>
                </a:ln>
                <a:solidFill>
                  <a:schemeClr val="tx1"/>
                </a:solidFill>
                <a:effectLst/>
                <a:latin typeface="Arial" panose="020B0604020202020204" pitchFamily="34" charset="0"/>
              </a:rPr>
              <a:t> </a:t>
            </a:r>
            <a:r>
              <a:rPr kumimoji="0" lang="en-US" altLang="en-US" sz="1600" b="0" i="1" u="none" strike="noStrike" cap="none" normalizeH="0" baseline="0" dirty="0" err="1">
                <a:ln>
                  <a:noFill/>
                </a:ln>
                <a:solidFill>
                  <a:schemeClr val="tx1"/>
                </a:solidFill>
                <a:effectLst/>
                <a:latin typeface="Arial" panose="020B0604020202020204" pitchFamily="34" charset="0"/>
              </a:rPr>
              <a:t>Shouchang</a:t>
            </a:r>
            <a:r>
              <a:rPr kumimoji="0" lang="en-US" altLang="en-US" sz="1600" b="0" i="1" u="none" strike="noStrike" cap="none" normalizeH="0" baseline="0" dirty="0">
                <a:ln>
                  <a:noFill/>
                </a:ln>
                <a:solidFill>
                  <a:schemeClr val="tx1"/>
                </a:solidFill>
                <a:effectLst/>
                <a:latin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dirty="0">
                <a:ln>
                  <a:noFill/>
                </a:ln>
                <a:solidFill>
                  <a:schemeClr val="tx1"/>
                </a:solidFill>
                <a:effectLst/>
                <a:latin typeface="Arial" panose="020B0604020202020204" pitchFamily="34" charset="0"/>
              </a:rPr>
              <a:t>Vice-President of the Ministry of Agriculture, both became famous through their talent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dirty="0">
                <a:ln>
                  <a:noFill/>
                </a:ln>
                <a:solidFill>
                  <a:schemeClr val="tx1"/>
                </a:solidFill>
                <a:effectLst/>
                <a:latin typeface="Arial" panose="020B0604020202020204" pitchFamily="34" charset="0"/>
              </a:rPr>
              <a:t>for calculation. Because of the ancient texts had deteriorated, Zhang </a:t>
            </a:r>
            <a:r>
              <a:rPr kumimoji="0" lang="en-US" altLang="en-US" sz="1600" b="0" i="1" u="none" strike="noStrike" cap="none" normalizeH="0" baseline="0" dirty="0" err="1">
                <a:ln>
                  <a:noFill/>
                </a:ln>
                <a:solidFill>
                  <a:schemeClr val="tx1"/>
                </a:solidFill>
                <a:effectLst/>
                <a:latin typeface="Arial" panose="020B0604020202020204" pitchFamily="34" charset="0"/>
              </a:rPr>
              <a:t>Cang</a:t>
            </a:r>
            <a:r>
              <a:rPr kumimoji="0" lang="en-US" altLang="en-US" sz="1600" b="0" i="1" u="none" strike="noStrike" cap="none" normalizeH="0" baseline="0" dirty="0">
                <a:ln>
                  <a:noFill/>
                </a:ln>
                <a:solidFill>
                  <a:schemeClr val="tx1"/>
                </a:solidFill>
                <a:effectLst/>
                <a:latin typeface="Arial" panose="020B0604020202020204" pitchFamily="34" charset="0"/>
              </a:rPr>
              <a:t> and his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dirty="0">
                <a:ln>
                  <a:noFill/>
                </a:ln>
                <a:solidFill>
                  <a:schemeClr val="tx1"/>
                </a:solidFill>
                <a:effectLst/>
                <a:latin typeface="Arial" panose="020B0604020202020204" pitchFamily="34" charset="0"/>
              </a:rPr>
              <a:t>team produced a new version removing the poor parts and filling in the missing parts.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dirty="0">
                <a:ln>
                  <a:noFill/>
                </a:ln>
                <a:solidFill>
                  <a:schemeClr val="tx1"/>
                </a:solidFill>
                <a:effectLst/>
                <a:latin typeface="Arial" panose="020B0604020202020204" pitchFamily="34" charset="0"/>
              </a:rPr>
              <a:t>Thus, they revised some parts with the result that these were different from the old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dirty="0">
                <a:ln>
                  <a:noFill/>
                </a:ln>
                <a:solidFill>
                  <a:schemeClr val="tx1"/>
                </a:solidFill>
                <a:effectLst/>
                <a:latin typeface="Arial" panose="020B0604020202020204" pitchFamily="34" charset="0"/>
              </a:rPr>
              <a:t>parts ...</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Let us give some dates for the events </a:t>
            </a:r>
            <a:r>
              <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Liu Hui</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describes. The Qin dynasty preceded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the Han dynasty and it was the Qin ruler Shih Huang </a:t>
            </a:r>
            <a:r>
              <a:rPr kumimoji="0" lang="en-US" altLang="en-US" sz="16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Ti</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who tried to reform education by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destroying all earlier learning. He ordered all books to be burnt in 213 BC and Zhang </a:t>
            </a:r>
            <a:r>
              <a:rPr kumimoji="0" lang="en-US" altLang="en-US" sz="16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Cang</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who </a:t>
            </a:r>
            <a:r>
              <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Liu Hui</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refers to, did his reconstruction around 170 BC. Most historians, however, would</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not believe that the original text of the </a:t>
            </a:r>
            <a:r>
              <a:rPr kumimoji="0" lang="en-US" altLang="en-US" sz="16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Nine Chapters on the Mathematical Art </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was nearly as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old as </a:t>
            </a:r>
            <a:r>
              <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Liu Hui</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believed. In fact most historians think that the text originated around 200 BC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after the burning of the books by Shih Huang </a:t>
            </a:r>
            <a:r>
              <a:rPr kumimoji="0" lang="en-US" altLang="en-US" sz="16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Ti</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Others give dates between 100 BC and 50 AD.</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p:txBody>
      </p:sp>
    </p:spTree>
    <p:extLst>
      <p:ext uri="{BB962C8B-B14F-4D97-AF65-F5344CB8AC3E}">
        <p14:creationId xmlns:p14="http://schemas.microsoft.com/office/powerpoint/2010/main" val="1634083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345377-7D07-4605-8A91-2C85CE96D2A7}"/>
              </a:ext>
            </a:extLst>
          </p:cNvPr>
          <p:cNvSpPr>
            <a:spLocks noGrp="1"/>
          </p:cNvSpPr>
          <p:nvPr>
            <p:ph type="title"/>
          </p:nvPr>
        </p:nvSpPr>
        <p:spPr/>
        <p:txBody>
          <a:bodyPr>
            <a:normAutofit fontScale="90000"/>
          </a:bodyPr>
          <a:lstStyle/>
          <a:p>
            <a:r>
              <a:rPr lang="en-US" dirty="0"/>
              <a:t>When  was the </a:t>
            </a:r>
            <a:r>
              <a:rPr lang="en-US" altLang="en-US" i="1" dirty="0">
                <a:solidFill>
                  <a:srgbClr val="000000"/>
                </a:solidFill>
                <a:latin typeface="Times New Roman" panose="02020603050405020304" pitchFamily="18" charset="0"/>
                <a:cs typeface="Times New Roman" panose="02020603050405020304" pitchFamily="18" charset="0"/>
              </a:rPr>
              <a:t>Nine Chapters on the Mathematical Art</a:t>
            </a:r>
            <a:r>
              <a:rPr lang="en-US" dirty="0"/>
              <a:t> written?</a:t>
            </a:r>
          </a:p>
        </p:txBody>
      </p:sp>
      <p:sp>
        <p:nvSpPr>
          <p:cNvPr id="2" name="Slide Number Placeholder 1">
            <a:extLst>
              <a:ext uri="{FF2B5EF4-FFF2-40B4-BE49-F238E27FC236}">
                <a16:creationId xmlns:a16="http://schemas.microsoft.com/office/drawing/2014/main" id="{8A44DF04-D190-4C05-8AB6-8830E1595D46}"/>
              </a:ext>
            </a:extLst>
          </p:cNvPr>
          <p:cNvSpPr>
            <a:spLocks noGrp="1"/>
          </p:cNvSpPr>
          <p:nvPr>
            <p:ph type="sldNum" sz="quarter" idx="12"/>
          </p:nvPr>
        </p:nvSpPr>
        <p:spPr/>
        <p:txBody>
          <a:bodyPr/>
          <a:lstStyle/>
          <a:p>
            <a:fld id="{294FAB2D-9DC2-4281-BC75-819D85AE4F32}" type="slidenum">
              <a:rPr lang="en-US" smtClean="0"/>
              <a:pPr/>
              <a:t>21</a:t>
            </a:fld>
            <a:endParaRPr lang="en-US" dirty="0"/>
          </a:p>
        </p:txBody>
      </p:sp>
      <p:sp>
        <p:nvSpPr>
          <p:cNvPr id="3" name="Rectangle 2">
            <a:extLst>
              <a:ext uri="{FF2B5EF4-FFF2-40B4-BE49-F238E27FC236}">
                <a16:creationId xmlns:a16="http://schemas.microsoft.com/office/drawing/2014/main" id="{270D7707-9B26-4BBD-9843-0EB0FEAD904D}"/>
              </a:ext>
            </a:extLst>
          </p:cNvPr>
          <p:cNvSpPr/>
          <p:nvPr/>
        </p:nvSpPr>
        <p:spPr>
          <a:xfrm>
            <a:off x="802888" y="2452136"/>
            <a:ext cx="7705492" cy="2554545"/>
          </a:xfrm>
          <a:prstGeom prst="rect">
            <a:avLst/>
          </a:prstGeom>
        </p:spPr>
        <p:txBody>
          <a:bodyPr wrap="square">
            <a:spAutoFit/>
          </a:bodyPr>
          <a:lstStyle/>
          <a:p>
            <a:pPr lvl="0" algn="just"/>
            <a:r>
              <a:rPr lang="en-US" sz="2000" dirty="0"/>
              <a:t>What methods are used to try to date the material? Perhaps the most important is to examine the units of length, volume and weight which appear in the various problems. Standard decimal units of length were established in China around 200 BC and later further subdivisions occurred. That the basic units are used, but not the later subdivisions, leads to a date of shortly after 200 BC. In </a:t>
            </a:r>
            <a:r>
              <a:rPr lang="en-US" sz="2000" dirty="0">
                <a:hlinkClick r:id="rId3"/>
              </a:rPr>
              <a:t>Liu Hui</a:t>
            </a:r>
            <a:r>
              <a:rPr lang="en-US" sz="2000" dirty="0"/>
              <a:t>'s commentary subdivisions introduced around 250 AD are used, which is in line with this commentary being written in 263 AD.</a:t>
            </a:r>
            <a:endParaRPr lang="en-US" altLang="en-US" sz="2000" dirty="0">
              <a:latin typeface="Arial" panose="020B0604020202020204" pitchFamily="34" charset="0"/>
            </a:endParaRPr>
          </a:p>
        </p:txBody>
      </p:sp>
    </p:spTree>
    <p:extLst>
      <p:ext uri="{BB962C8B-B14F-4D97-AF65-F5344CB8AC3E}">
        <p14:creationId xmlns:p14="http://schemas.microsoft.com/office/powerpoint/2010/main" val="2753913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The Nine Chapters on the Mathematical Art</a:t>
            </a:r>
            <a:endParaRPr lang="en-US" dirty="0"/>
          </a:p>
        </p:txBody>
      </p:sp>
      <p:sp>
        <p:nvSpPr>
          <p:cNvPr id="3" name="Content Placeholder 2"/>
          <p:cNvSpPr>
            <a:spLocks noGrp="1"/>
          </p:cNvSpPr>
          <p:nvPr>
            <p:ph idx="1"/>
          </p:nvPr>
        </p:nvSpPr>
        <p:spPr bwMode="auto">
          <a:xfrm>
            <a:off x="457200" y="1600200"/>
            <a:ext cx="8229600" cy="4774096"/>
          </a:xfrm>
        </p:spPr>
        <p:txBody>
          <a:bodyPr>
            <a:normAutofit/>
          </a:bodyPr>
          <a:lstStyle/>
          <a:p>
            <a:r>
              <a:rPr lang="en-US" dirty="0"/>
              <a:t>This book lays out an approach to mathematics that centers on finding the most general methods of solving problems, which may be contrasted with the approach common to ancient Greek mathematicians, who tended to deduce propositions from an initial set of axioms.</a:t>
            </a:r>
          </a:p>
          <a:p>
            <a:r>
              <a:rPr lang="en-US" dirty="0"/>
              <a:t>Entries in the book usually take the form of a statement of a problem, followed by the statement of the solution, and an explanation of the procedure that led to the solution. </a:t>
            </a:r>
          </a:p>
          <a:p>
            <a:pPr>
              <a:buNone/>
            </a:pPr>
            <a:r>
              <a:rPr lang="en-US" dirty="0"/>
              <a:t>      Ch. 1   Land Surveying (38) 		Ch. 2   Millet and Rice (46)</a:t>
            </a:r>
          </a:p>
          <a:p>
            <a:pPr>
              <a:buNone/>
            </a:pPr>
            <a:r>
              <a:rPr lang="en-US" dirty="0"/>
              <a:t>      Ch. 3   Proportional Distribution (20)	Ch. 4   Short Width (24)</a:t>
            </a:r>
          </a:p>
          <a:p>
            <a:pPr>
              <a:buNone/>
            </a:pPr>
            <a:r>
              <a:rPr lang="en-US" dirty="0"/>
              <a:t>      Ch. 5	  Civil Engineering (28)		Ch. 6   Fair Taxation Plus (28)</a:t>
            </a:r>
          </a:p>
          <a:p>
            <a:pPr>
              <a:buNone/>
            </a:pPr>
            <a:r>
              <a:rPr lang="en-US" dirty="0"/>
              <a:t>      Ch. 7   Excess and Deficit (20)  		Ch. 8   Rectangular Arrays (18)</a:t>
            </a:r>
          </a:p>
          <a:p>
            <a:pPr>
              <a:buNone/>
            </a:pPr>
            <a:r>
              <a:rPr lang="en-US" dirty="0"/>
              <a:t>      Ch. 9   Right Angled Triangles (24)</a:t>
            </a:r>
          </a:p>
        </p:txBody>
      </p:sp>
      <p:sp>
        <p:nvSpPr>
          <p:cNvPr id="4" name="Slide Number Placeholder 3"/>
          <p:cNvSpPr>
            <a:spLocks noGrp="1"/>
          </p:cNvSpPr>
          <p:nvPr>
            <p:ph type="sldNum" sz="quarter" idx="12"/>
          </p:nvPr>
        </p:nvSpPr>
        <p:spPr/>
        <p:txBody>
          <a:bodyPr/>
          <a:lstStyle/>
          <a:p>
            <a:fld id="{294FAB2D-9DC2-4281-BC75-819D85AE4F32}"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of Nine Chapters</a:t>
            </a:r>
          </a:p>
        </p:txBody>
      </p:sp>
      <p:sp>
        <p:nvSpPr>
          <p:cNvPr id="3" name="Content Placeholder 2"/>
          <p:cNvSpPr>
            <a:spLocks noGrp="1"/>
          </p:cNvSpPr>
          <p:nvPr>
            <p:ph idx="1"/>
          </p:nvPr>
        </p:nvSpPr>
        <p:spPr/>
        <p:txBody>
          <a:bodyPr>
            <a:normAutofit lnSpcReduction="10000"/>
          </a:bodyPr>
          <a:lstStyle/>
          <a:p>
            <a:r>
              <a:rPr lang="en-US" dirty="0"/>
              <a:t>Liu Hui wrote a </a:t>
            </a:r>
            <a:r>
              <a:rPr lang="en-US" b="1" dirty="0">
                <a:solidFill>
                  <a:srgbClr val="FF0000"/>
                </a:solidFill>
              </a:rPr>
              <a:t>commentary</a:t>
            </a:r>
            <a:r>
              <a:rPr lang="en-US" b="1" dirty="0"/>
              <a:t> </a:t>
            </a:r>
            <a:r>
              <a:rPr lang="en-US" dirty="0"/>
              <a:t>on the Nine Chapters. Parts of the Nine Chapters may have been written as early as 1000 BCE.</a:t>
            </a:r>
          </a:p>
          <a:p>
            <a:r>
              <a:rPr lang="en-US" dirty="0"/>
              <a:t>Chapter 1 – Land Surveying</a:t>
            </a:r>
          </a:p>
          <a:p>
            <a:pPr lvl="1"/>
            <a:r>
              <a:rPr lang="en-US" dirty="0"/>
              <a:t>Area of triangles, rectangles, circles and trapezoids (Liu Hui calculated an accurate value of pi although 3 was used by most people))</a:t>
            </a:r>
          </a:p>
          <a:p>
            <a:pPr lvl="1"/>
            <a:r>
              <a:rPr lang="en-US" dirty="0"/>
              <a:t>Addition, subtraction, multiplication, and division of fractions</a:t>
            </a:r>
          </a:p>
          <a:p>
            <a:pPr lvl="1"/>
            <a:r>
              <a:rPr lang="en-US" dirty="0"/>
              <a:t>Algorithm for finding the greatest common divisor of two numbers</a:t>
            </a:r>
          </a:p>
          <a:p>
            <a:r>
              <a:rPr lang="en-US" dirty="0"/>
              <a:t>Chapter 2 - Millet and Rice </a:t>
            </a:r>
          </a:p>
          <a:p>
            <a:pPr lvl="1"/>
            <a:r>
              <a:rPr lang="en-US" dirty="0"/>
              <a:t>The exchange of goods, particularly the exchange rates among 20 grains, beans, and seeds</a:t>
            </a:r>
          </a:p>
          <a:p>
            <a:pPr lvl="1"/>
            <a:r>
              <a:rPr lang="en-US" dirty="0"/>
              <a:t>Proportions and percentages</a:t>
            </a:r>
          </a:p>
          <a:p>
            <a:r>
              <a:rPr lang="en-US" dirty="0"/>
              <a:t>Chapter 3 – Proportional Distribution</a:t>
            </a:r>
          </a:p>
          <a:p>
            <a:pPr lvl="1"/>
            <a:r>
              <a:rPr lang="en-US" dirty="0"/>
              <a:t>Material similar to the fox, raccoon, and hound problem of the Suan Shu Shu (the one on the bamboo strips) </a:t>
            </a:r>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294FAB2D-9DC2-4281-BC75-819D85AE4F32}"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Ancient Chinese Units of Measurement </a:t>
            </a:r>
          </a:p>
        </p:txBody>
      </p:sp>
      <p:sp>
        <p:nvSpPr>
          <p:cNvPr id="4" name="Slide Number Placeholder 3"/>
          <p:cNvSpPr>
            <a:spLocks noGrp="1"/>
          </p:cNvSpPr>
          <p:nvPr>
            <p:ph type="sldNum" sz="quarter" idx="12"/>
          </p:nvPr>
        </p:nvSpPr>
        <p:spPr/>
        <p:txBody>
          <a:bodyPr/>
          <a:lstStyle/>
          <a:p>
            <a:fld id="{294FAB2D-9DC2-4281-BC75-819D85AE4F32}" type="slidenum">
              <a:rPr lang="en-US" smtClean="0"/>
              <a:pPr/>
              <a:t>24</a:t>
            </a:fld>
            <a:endParaRPr lang="en-US" dirty="0"/>
          </a:p>
        </p:txBody>
      </p:sp>
      <p:graphicFrame>
        <p:nvGraphicFramePr>
          <p:cNvPr id="11" name="Content Placeholder 10"/>
          <p:cNvGraphicFramePr>
            <a:graphicFrameLocks noGrp="1" noChangeAspect="1"/>
          </p:cNvGraphicFramePr>
          <p:nvPr>
            <p:ph idx="1"/>
          </p:nvPr>
        </p:nvGraphicFramePr>
        <p:xfrm>
          <a:off x="1188987" y="1670756"/>
          <a:ext cx="6828356" cy="4425244"/>
        </p:xfrm>
        <a:graphic>
          <a:graphicData uri="http://schemas.openxmlformats.org/presentationml/2006/ole">
            <mc:AlternateContent xmlns:mc="http://schemas.openxmlformats.org/markup-compatibility/2006">
              <mc:Choice xmlns:v="urn:schemas-microsoft-com:vml" Requires="v">
                <p:oleObj spid="_x0000_s56363" name="Worksheet" r:id="rId4" imgW="4438808" imgH="2876588" progId="Excel.Sheet.8">
                  <p:embed/>
                </p:oleObj>
              </mc:Choice>
              <mc:Fallback>
                <p:oleObj name="Worksheet" r:id="rId4" imgW="4438808" imgH="2876588" progId="Excel.Sheet.8">
                  <p:embed/>
                  <p:pic>
                    <p:nvPicPr>
                      <p:cNvPr id="0" name="Content Placeholder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8987" y="1670756"/>
                        <a:ext cx="6828356" cy="44252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1 Problem 32</a:t>
            </a:r>
          </a:p>
        </p:txBody>
      </p:sp>
      <p:sp>
        <p:nvSpPr>
          <p:cNvPr id="3" name="Content Placeholder 2"/>
          <p:cNvSpPr>
            <a:spLocks noGrp="1"/>
          </p:cNvSpPr>
          <p:nvPr>
            <p:ph idx="1"/>
          </p:nvPr>
        </p:nvSpPr>
        <p:spPr/>
        <p:txBody>
          <a:bodyPr/>
          <a:lstStyle/>
          <a:p>
            <a:r>
              <a:rPr lang="en-US" dirty="0"/>
              <a:t>Given a circular field, the circumference is 181 bu and the diameter is       60 1/3 bu. What is the area? Answer 11 mu 90 1/12 [square] bu</a:t>
            </a:r>
          </a:p>
          <a:p>
            <a:r>
              <a:rPr lang="en-US" dirty="0"/>
              <a:t>Observations 1:   C = 3D and </a:t>
            </a:r>
            <a:r>
              <a:rPr lang="en-US" dirty="0">
                <a:latin typeface="Symbol" pitchFamily="18" charset="2"/>
              </a:rPr>
              <a:t>p = 3</a:t>
            </a:r>
            <a:r>
              <a:rPr lang="en-US" dirty="0"/>
              <a:t> </a:t>
            </a:r>
          </a:p>
          <a:p>
            <a:r>
              <a:rPr lang="en-US" dirty="0"/>
              <a:t>Observation 2:     Area = CD/4 </a:t>
            </a:r>
          </a:p>
          <a:p>
            <a:r>
              <a:rPr lang="en-US" dirty="0"/>
              <a:t>Liu Hui comments extensively on this problem:</a:t>
            </a:r>
          </a:p>
          <a:p>
            <a:pPr lvl="1"/>
            <a:r>
              <a:rPr lang="en-US" dirty="0"/>
              <a:t>He notes that the perimeter of an inscribed hexagon is 3 times the diameter of the circle and surely the circumference is larger then 3 times the diameter.</a:t>
            </a:r>
          </a:p>
          <a:p>
            <a:pPr lvl="1"/>
            <a:r>
              <a:rPr lang="en-US" dirty="0" err="1"/>
              <a:t>Lui</a:t>
            </a:r>
            <a:r>
              <a:rPr lang="en-US" dirty="0"/>
              <a:t> typically used </a:t>
            </a:r>
            <a:r>
              <a:rPr lang="en-US" dirty="0">
                <a:latin typeface="Symbol" pitchFamily="18" charset="2"/>
              </a:rPr>
              <a:t>p = 3.14</a:t>
            </a:r>
            <a:r>
              <a:rPr lang="en-US" dirty="0"/>
              <a:t> but calculated </a:t>
            </a:r>
            <a:r>
              <a:rPr lang="en-US" dirty="0">
                <a:latin typeface="Symbol" pitchFamily="18" charset="2"/>
              </a:rPr>
              <a:t>p </a:t>
            </a:r>
            <a:r>
              <a:rPr lang="en-US" dirty="0"/>
              <a:t>= 3927/1250 = 3.1416 and explains how to get more accurate values.  </a:t>
            </a:r>
          </a:p>
          <a:p>
            <a:pPr lvl="1"/>
            <a:r>
              <a:rPr lang="en-US" dirty="0"/>
              <a:t>Li Chunfeng (602 – 670 CE) used </a:t>
            </a:r>
            <a:r>
              <a:rPr lang="en-US" dirty="0">
                <a:latin typeface="Symbol" pitchFamily="18" charset="2"/>
              </a:rPr>
              <a:t>p = 22/7 </a:t>
            </a:r>
            <a:r>
              <a:rPr lang="en-US" dirty="0"/>
              <a:t>which is better than 3.14. </a:t>
            </a:r>
          </a:p>
          <a:p>
            <a:endParaRPr lang="en-US" dirty="0"/>
          </a:p>
        </p:txBody>
      </p:sp>
      <p:sp>
        <p:nvSpPr>
          <p:cNvPr id="4" name="Slide Number Placeholder 3"/>
          <p:cNvSpPr>
            <a:spLocks noGrp="1"/>
          </p:cNvSpPr>
          <p:nvPr>
            <p:ph type="sldNum" sz="quarter" idx="12"/>
          </p:nvPr>
        </p:nvSpPr>
        <p:spPr/>
        <p:txBody>
          <a:bodyPr/>
          <a:lstStyle/>
          <a:p>
            <a:fld id="{294FAB2D-9DC2-4281-BC75-819D85AE4F32}"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from Chapter 2</a:t>
            </a:r>
          </a:p>
        </p:txBody>
      </p:sp>
      <p:sp>
        <p:nvSpPr>
          <p:cNvPr id="3" name="Content Placeholder 2"/>
          <p:cNvSpPr>
            <a:spLocks noGrp="1"/>
          </p:cNvSpPr>
          <p:nvPr>
            <p:ph idx="1"/>
          </p:nvPr>
        </p:nvSpPr>
        <p:spPr/>
        <p:txBody>
          <a:bodyPr/>
          <a:lstStyle/>
          <a:p>
            <a:endParaRPr lang="en-US" dirty="0"/>
          </a:p>
          <a:p>
            <a:r>
              <a:rPr lang="en-US" dirty="0"/>
              <a:t>Problem 38</a:t>
            </a:r>
          </a:p>
          <a:p>
            <a:pPr lvl="1"/>
            <a:r>
              <a:rPr lang="en-US" dirty="0"/>
              <a:t>Now pay 576 coins to purchase 78 bamboos. [They are] classified into thicker and thinner ones. Tell: How much does each of them cost?</a:t>
            </a:r>
          </a:p>
          <a:p>
            <a:pPr lvl="1"/>
            <a:r>
              <a:rPr lang="en-US" dirty="0"/>
              <a:t>Solution (Liu):   If no fraction is desired [in the answer], then “pay 576 coins to purchase 78 bamboos” means divide the number of coins by the number of bamboos to [coins per bamboo], with a remainder of 30 [coins]. So increase the price by 1 [coin] for each of the 30 [thicker] ones. The remainder is just the same as the number of superior quality. …</a:t>
            </a:r>
          </a:p>
          <a:p>
            <a:r>
              <a:rPr lang="en-US" dirty="0"/>
              <a:t>What is being said?</a:t>
            </a:r>
          </a:p>
          <a:p>
            <a:pPr lvl="1"/>
            <a:r>
              <a:rPr lang="en-US" dirty="0"/>
              <a:t>Calculate 576/78 = 7 + 30/78.     7 coins is the cost of the thinner bamboo and     7 + 1 = 8 coins is the cost of the thicker bamboo. The remained, 30, is the number of thicker bamboo and the number of thinner bamboo is 78 – 30 = 48</a:t>
            </a:r>
          </a:p>
          <a:p>
            <a:pPr lvl="1"/>
            <a:r>
              <a:rPr lang="en-US" dirty="0"/>
              <a:t>Check:  7 x 48 + 8 x 30 = 576.  </a:t>
            </a:r>
          </a:p>
        </p:txBody>
      </p:sp>
      <p:sp>
        <p:nvSpPr>
          <p:cNvPr id="4" name="Slide Number Placeholder 3"/>
          <p:cNvSpPr>
            <a:spLocks noGrp="1"/>
          </p:cNvSpPr>
          <p:nvPr>
            <p:ph type="sldNum" sz="quarter" idx="12"/>
          </p:nvPr>
        </p:nvSpPr>
        <p:spPr/>
        <p:txBody>
          <a:bodyPr/>
          <a:lstStyle/>
          <a:p>
            <a:fld id="{294FAB2D-9DC2-4281-BC75-819D85AE4F32}"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think about problem 38?</a:t>
            </a:r>
          </a:p>
        </p:txBody>
      </p:sp>
      <p:sp>
        <p:nvSpPr>
          <p:cNvPr id="3" name="Content Placeholder 2"/>
          <p:cNvSpPr>
            <a:spLocks noGrp="1"/>
          </p:cNvSpPr>
          <p:nvPr>
            <p:ph idx="1"/>
          </p:nvPr>
        </p:nvSpPr>
        <p:spPr/>
        <p:txBody>
          <a:bodyPr>
            <a:normAutofit/>
          </a:bodyPr>
          <a:lstStyle/>
          <a:p>
            <a:pPr>
              <a:buNone/>
            </a:pPr>
            <a:r>
              <a:rPr lang="en-US" dirty="0"/>
              <a:t>	</a:t>
            </a:r>
            <a:r>
              <a:rPr lang="en-US" dirty="0" err="1"/>
              <a:t>N</a:t>
            </a:r>
            <a:r>
              <a:rPr lang="en-US" baseline="-25000" dirty="0" err="1"/>
              <a:t>n</a:t>
            </a:r>
            <a:r>
              <a:rPr lang="en-US" baseline="-25000" dirty="0"/>
              <a:t> </a:t>
            </a:r>
            <a:r>
              <a:rPr lang="en-US" dirty="0"/>
              <a:t>= number of narrow bamboo, 	</a:t>
            </a:r>
            <a:r>
              <a:rPr lang="en-US" dirty="0" err="1"/>
              <a:t>N</a:t>
            </a:r>
            <a:r>
              <a:rPr lang="en-US" baseline="-25000" dirty="0" err="1"/>
              <a:t>w</a:t>
            </a:r>
            <a:r>
              <a:rPr lang="en-US" dirty="0"/>
              <a:t> = number of wide bamboo</a:t>
            </a:r>
          </a:p>
          <a:p>
            <a:pPr>
              <a:buNone/>
            </a:pPr>
            <a:r>
              <a:rPr lang="en-US" dirty="0"/>
              <a:t>	</a:t>
            </a:r>
            <a:r>
              <a:rPr lang="en-US" dirty="0" err="1"/>
              <a:t>C</a:t>
            </a:r>
            <a:r>
              <a:rPr lang="en-US" baseline="-25000" dirty="0" err="1"/>
              <a:t>n</a:t>
            </a:r>
            <a:r>
              <a:rPr lang="en-US" dirty="0"/>
              <a:t> = cost of a narrow bamboo,		</a:t>
            </a:r>
            <a:r>
              <a:rPr lang="en-US" dirty="0" err="1"/>
              <a:t>C</a:t>
            </a:r>
            <a:r>
              <a:rPr lang="en-US" baseline="-25000" dirty="0" err="1"/>
              <a:t>w</a:t>
            </a:r>
            <a:r>
              <a:rPr lang="en-US" dirty="0"/>
              <a:t> = cost of a wide bamboo</a:t>
            </a:r>
          </a:p>
          <a:p>
            <a:pPr>
              <a:buNone/>
            </a:pPr>
            <a:r>
              <a:rPr lang="en-US" dirty="0"/>
              <a:t>				</a:t>
            </a:r>
            <a:r>
              <a:rPr lang="en-US" dirty="0" err="1"/>
              <a:t>N</a:t>
            </a:r>
            <a:r>
              <a:rPr lang="en-US" baseline="-25000" dirty="0" err="1"/>
              <a:t>n</a:t>
            </a:r>
            <a:r>
              <a:rPr lang="en-US" dirty="0"/>
              <a:t> + </a:t>
            </a:r>
            <a:r>
              <a:rPr lang="en-US" dirty="0" err="1"/>
              <a:t>N</a:t>
            </a:r>
            <a:r>
              <a:rPr lang="en-US" baseline="-25000" dirty="0" err="1"/>
              <a:t>w</a:t>
            </a:r>
            <a:r>
              <a:rPr lang="en-US" dirty="0"/>
              <a:t> = 78				</a:t>
            </a:r>
            <a:r>
              <a:rPr lang="en-US" dirty="0" err="1"/>
              <a:t>Eq</a:t>
            </a:r>
            <a:r>
              <a:rPr lang="en-US" dirty="0"/>
              <a:t> 1</a:t>
            </a:r>
          </a:p>
          <a:p>
            <a:pPr>
              <a:buNone/>
            </a:pPr>
            <a:r>
              <a:rPr lang="en-US" dirty="0"/>
              <a:t>				</a:t>
            </a:r>
            <a:r>
              <a:rPr lang="en-US" dirty="0" err="1"/>
              <a:t>C</a:t>
            </a:r>
            <a:r>
              <a:rPr lang="en-US" baseline="-25000" dirty="0" err="1"/>
              <a:t>n</a:t>
            </a:r>
            <a:r>
              <a:rPr lang="en-US" dirty="0"/>
              <a:t> </a:t>
            </a:r>
            <a:r>
              <a:rPr lang="en-US" dirty="0" err="1"/>
              <a:t>N</a:t>
            </a:r>
            <a:r>
              <a:rPr lang="en-US" baseline="-25000" dirty="0" err="1"/>
              <a:t>n</a:t>
            </a:r>
            <a:r>
              <a:rPr lang="en-US" dirty="0"/>
              <a:t> + </a:t>
            </a:r>
            <a:r>
              <a:rPr lang="en-US" dirty="0" err="1"/>
              <a:t>C</a:t>
            </a:r>
            <a:r>
              <a:rPr lang="en-US" baseline="-25000" dirty="0" err="1"/>
              <a:t>w</a:t>
            </a:r>
            <a:r>
              <a:rPr lang="en-US" dirty="0"/>
              <a:t> </a:t>
            </a:r>
            <a:r>
              <a:rPr lang="en-US" dirty="0" err="1"/>
              <a:t>N</a:t>
            </a:r>
            <a:r>
              <a:rPr lang="en-US" baseline="-25000" dirty="0" err="1"/>
              <a:t>w</a:t>
            </a:r>
            <a:r>
              <a:rPr lang="en-US" dirty="0"/>
              <a:t> = 576			</a:t>
            </a:r>
            <a:r>
              <a:rPr lang="en-US" dirty="0" err="1"/>
              <a:t>Eq</a:t>
            </a:r>
            <a:r>
              <a:rPr lang="en-US" dirty="0"/>
              <a:t> 2</a:t>
            </a:r>
          </a:p>
          <a:p>
            <a:pPr>
              <a:buNone/>
            </a:pPr>
            <a:r>
              <a:rPr lang="en-US" dirty="0"/>
              <a:t>				</a:t>
            </a:r>
            <a:r>
              <a:rPr lang="en-US" dirty="0" err="1"/>
              <a:t>C</a:t>
            </a:r>
            <a:r>
              <a:rPr lang="en-US" baseline="-25000" dirty="0" err="1"/>
              <a:t>n</a:t>
            </a:r>
            <a:r>
              <a:rPr lang="en-US" dirty="0"/>
              <a:t> (</a:t>
            </a:r>
            <a:r>
              <a:rPr lang="en-US" dirty="0" err="1"/>
              <a:t>N</a:t>
            </a:r>
            <a:r>
              <a:rPr lang="en-US" baseline="-25000" dirty="0" err="1"/>
              <a:t>n</a:t>
            </a:r>
            <a:r>
              <a:rPr lang="en-US" dirty="0"/>
              <a:t> + </a:t>
            </a:r>
            <a:r>
              <a:rPr lang="en-US" dirty="0" err="1"/>
              <a:t>N</a:t>
            </a:r>
            <a:r>
              <a:rPr lang="en-US" baseline="-25000" dirty="0" err="1"/>
              <a:t>w</a:t>
            </a:r>
            <a:r>
              <a:rPr lang="en-US" dirty="0"/>
              <a:t> ) + (</a:t>
            </a:r>
            <a:r>
              <a:rPr lang="en-US" dirty="0" err="1"/>
              <a:t>C</a:t>
            </a:r>
            <a:r>
              <a:rPr lang="en-US" baseline="-25000" dirty="0" err="1"/>
              <a:t>w</a:t>
            </a:r>
            <a:r>
              <a:rPr lang="en-US" dirty="0"/>
              <a:t> – </a:t>
            </a:r>
            <a:r>
              <a:rPr lang="en-US" dirty="0" err="1"/>
              <a:t>C</a:t>
            </a:r>
            <a:r>
              <a:rPr lang="en-US" baseline="-25000" dirty="0" err="1"/>
              <a:t>n</a:t>
            </a:r>
            <a:r>
              <a:rPr lang="en-US" dirty="0"/>
              <a:t>) </a:t>
            </a:r>
            <a:r>
              <a:rPr lang="en-US" dirty="0" err="1"/>
              <a:t>N</a:t>
            </a:r>
            <a:r>
              <a:rPr lang="en-US" baseline="-25000" dirty="0" err="1"/>
              <a:t>w</a:t>
            </a:r>
            <a:r>
              <a:rPr lang="en-US" dirty="0"/>
              <a:t> = 576                     	</a:t>
            </a:r>
            <a:r>
              <a:rPr lang="en-US" dirty="0" err="1"/>
              <a:t>Eq</a:t>
            </a:r>
            <a:r>
              <a:rPr lang="en-US" dirty="0"/>
              <a:t> 3</a:t>
            </a:r>
          </a:p>
          <a:p>
            <a:pPr>
              <a:buNone/>
            </a:pPr>
            <a:r>
              <a:rPr lang="en-US" dirty="0"/>
              <a:t>				78 </a:t>
            </a:r>
            <a:r>
              <a:rPr lang="en-US" dirty="0" err="1"/>
              <a:t>C</a:t>
            </a:r>
            <a:r>
              <a:rPr lang="en-US" baseline="-25000" dirty="0" err="1"/>
              <a:t>n</a:t>
            </a:r>
            <a:r>
              <a:rPr lang="en-US" dirty="0"/>
              <a:t> + (</a:t>
            </a:r>
            <a:r>
              <a:rPr lang="en-US" dirty="0" err="1"/>
              <a:t>C</a:t>
            </a:r>
            <a:r>
              <a:rPr lang="en-US" baseline="-25000" dirty="0" err="1"/>
              <a:t>w</a:t>
            </a:r>
            <a:r>
              <a:rPr lang="en-US" dirty="0"/>
              <a:t> – </a:t>
            </a:r>
            <a:r>
              <a:rPr lang="en-US" dirty="0" err="1"/>
              <a:t>C</a:t>
            </a:r>
            <a:r>
              <a:rPr lang="en-US" baseline="-25000" dirty="0" err="1"/>
              <a:t>n</a:t>
            </a:r>
            <a:r>
              <a:rPr lang="en-US" dirty="0"/>
              <a:t> ) </a:t>
            </a:r>
            <a:r>
              <a:rPr lang="en-US" dirty="0" err="1"/>
              <a:t>N</a:t>
            </a:r>
            <a:r>
              <a:rPr lang="en-US" baseline="-25000" dirty="0" err="1"/>
              <a:t>w</a:t>
            </a:r>
            <a:r>
              <a:rPr lang="en-US" dirty="0"/>
              <a:t>  = 576			</a:t>
            </a:r>
            <a:r>
              <a:rPr lang="en-US" dirty="0" err="1"/>
              <a:t>Eq</a:t>
            </a:r>
            <a:r>
              <a:rPr lang="en-US" dirty="0"/>
              <a:t> 4</a:t>
            </a:r>
          </a:p>
          <a:p>
            <a:pPr>
              <a:buNone/>
            </a:pPr>
            <a:r>
              <a:rPr lang="en-US" dirty="0"/>
              <a:t>	Divide by 78		 </a:t>
            </a:r>
            <a:r>
              <a:rPr lang="en-US" dirty="0" err="1"/>
              <a:t>C</a:t>
            </a:r>
            <a:r>
              <a:rPr lang="en-US" baseline="-25000" dirty="0" err="1"/>
              <a:t>n</a:t>
            </a:r>
            <a:r>
              <a:rPr lang="en-US" dirty="0"/>
              <a:t> + </a:t>
            </a:r>
            <a:r>
              <a:rPr lang="en-US" dirty="0" err="1"/>
              <a:t>N</a:t>
            </a:r>
            <a:r>
              <a:rPr lang="en-US" baseline="-25000" dirty="0" err="1"/>
              <a:t>w</a:t>
            </a:r>
            <a:r>
              <a:rPr lang="en-US" dirty="0"/>
              <a:t> (</a:t>
            </a:r>
            <a:r>
              <a:rPr lang="en-US" dirty="0" err="1"/>
              <a:t>C</a:t>
            </a:r>
            <a:r>
              <a:rPr lang="en-US" baseline="-25000" dirty="0" err="1"/>
              <a:t>w</a:t>
            </a:r>
            <a:r>
              <a:rPr lang="en-US" dirty="0"/>
              <a:t> – </a:t>
            </a:r>
            <a:r>
              <a:rPr lang="en-US" dirty="0" err="1"/>
              <a:t>C</a:t>
            </a:r>
            <a:r>
              <a:rPr lang="en-US" baseline="-25000" dirty="0" err="1"/>
              <a:t>n</a:t>
            </a:r>
            <a:r>
              <a:rPr lang="en-US" dirty="0"/>
              <a:t> )/78  = 7 + 30/78 	 	</a:t>
            </a:r>
            <a:r>
              <a:rPr lang="en-US" dirty="0" err="1"/>
              <a:t>Eq</a:t>
            </a:r>
            <a:r>
              <a:rPr lang="en-US" dirty="0"/>
              <a:t> 5</a:t>
            </a:r>
          </a:p>
          <a:p>
            <a:pPr>
              <a:buNone/>
            </a:pPr>
            <a:r>
              <a:rPr lang="en-US" dirty="0"/>
              <a:t>	What the Nine Chapters does is to set </a:t>
            </a:r>
            <a:r>
              <a:rPr lang="en-US" dirty="0" err="1"/>
              <a:t>C</a:t>
            </a:r>
            <a:r>
              <a:rPr lang="en-US" baseline="-25000" dirty="0" err="1"/>
              <a:t>n</a:t>
            </a:r>
            <a:r>
              <a:rPr lang="en-US" dirty="0"/>
              <a:t> = 7, and </a:t>
            </a:r>
            <a:r>
              <a:rPr lang="en-US" dirty="0" err="1"/>
              <a:t>C</a:t>
            </a:r>
            <a:r>
              <a:rPr lang="en-US" baseline="-25000" dirty="0" err="1"/>
              <a:t>w</a:t>
            </a:r>
            <a:r>
              <a:rPr lang="en-US" dirty="0"/>
              <a:t> – </a:t>
            </a:r>
            <a:r>
              <a:rPr lang="en-US" dirty="0" err="1"/>
              <a:t>C</a:t>
            </a:r>
            <a:r>
              <a:rPr lang="en-US" baseline="-25000" dirty="0" err="1"/>
              <a:t>n</a:t>
            </a:r>
            <a:r>
              <a:rPr lang="en-US" dirty="0"/>
              <a:t> = 1, then</a:t>
            </a:r>
          </a:p>
          <a:p>
            <a:pPr>
              <a:buNone/>
            </a:pPr>
            <a:r>
              <a:rPr lang="en-US" dirty="0"/>
              <a:t>	</a:t>
            </a:r>
            <a:r>
              <a:rPr lang="en-US" dirty="0" err="1"/>
              <a:t>C</a:t>
            </a:r>
            <a:r>
              <a:rPr lang="en-US" baseline="-25000" dirty="0" err="1"/>
              <a:t>w</a:t>
            </a:r>
            <a:r>
              <a:rPr lang="en-US" dirty="0"/>
              <a:t> = 8 and </a:t>
            </a:r>
            <a:r>
              <a:rPr lang="en-US" dirty="0" err="1"/>
              <a:t>N</a:t>
            </a:r>
            <a:r>
              <a:rPr lang="en-US" baseline="-25000" dirty="0" err="1"/>
              <a:t>w</a:t>
            </a:r>
            <a:r>
              <a:rPr lang="en-US" dirty="0"/>
              <a:t> = 30</a:t>
            </a:r>
          </a:p>
          <a:p>
            <a:pPr>
              <a:buNone/>
            </a:pPr>
            <a:r>
              <a:rPr lang="en-US" dirty="0"/>
              <a:t>	There are other solutions even for </a:t>
            </a:r>
            <a:r>
              <a:rPr lang="en-US" dirty="0" err="1"/>
              <a:t>C</a:t>
            </a:r>
            <a:r>
              <a:rPr lang="en-US" baseline="-25000" dirty="0" err="1"/>
              <a:t>n</a:t>
            </a:r>
            <a:r>
              <a:rPr lang="en-US" dirty="0"/>
              <a:t> = 7, </a:t>
            </a:r>
            <a:r>
              <a:rPr lang="en-US" dirty="0" err="1"/>
              <a:t>eg</a:t>
            </a:r>
            <a:r>
              <a:rPr lang="en-US" dirty="0"/>
              <a:t>, </a:t>
            </a:r>
            <a:r>
              <a:rPr lang="en-US" dirty="0" err="1"/>
              <a:t>C</a:t>
            </a:r>
            <a:r>
              <a:rPr lang="en-US" baseline="-25000" dirty="0" err="1"/>
              <a:t>w</a:t>
            </a:r>
            <a:r>
              <a:rPr lang="en-US" dirty="0"/>
              <a:t> – </a:t>
            </a:r>
            <a:r>
              <a:rPr lang="en-US" dirty="0" err="1"/>
              <a:t>C</a:t>
            </a:r>
            <a:r>
              <a:rPr lang="en-US" baseline="-25000" dirty="0" err="1"/>
              <a:t>n</a:t>
            </a:r>
            <a:r>
              <a:rPr lang="en-US" dirty="0"/>
              <a:t> = 2</a:t>
            </a:r>
          </a:p>
          <a:p>
            <a:pPr>
              <a:buNone/>
            </a:pPr>
            <a:r>
              <a:rPr lang="en-US" dirty="0"/>
              <a:t>	</a:t>
            </a:r>
            <a:r>
              <a:rPr lang="en-US" dirty="0" err="1"/>
              <a:t>C</a:t>
            </a:r>
            <a:r>
              <a:rPr lang="en-US" baseline="-25000" dirty="0" err="1"/>
              <a:t>w</a:t>
            </a:r>
            <a:r>
              <a:rPr lang="en-US" dirty="0"/>
              <a:t> = 9, </a:t>
            </a:r>
            <a:r>
              <a:rPr lang="en-US" dirty="0" err="1"/>
              <a:t>N</a:t>
            </a:r>
            <a:r>
              <a:rPr lang="en-US" baseline="-25000" dirty="0" err="1"/>
              <a:t>w</a:t>
            </a:r>
            <a:r>
              <a:rPr lang="en-US" dirty="0"/>
              <a:t> = 15, and </a:t>
            </a:r>
            <a:r>
              <a:rPr lang="en-US" dirty="0" err="1"/>
              <a:t>N</a:t>
            </a:r>
            <a:r>
              <a:rPr lang="en-US" baseline="-25000" dirty="0" err="1"/>
              <a:t>n</a:t>
            </a:r>
            <a:r>
              <a:rPr lang="en-US" dirty="0"/>
              <a:t> = 63.</a:t>
            </a:r>
          </a:p>
          <a:p>
            <a:pPr>
              <a:buNone/>
            </a:pPr>
            <a:r>
              <a:rPr lang="en-US" dirty="0"/>
              <a:t>			9 x 15 + 7 x 63 = 576  </a:t>
            </a:r>
          </a:p>
          <a:p>
            <a:endParaRPr lang="en-US" dirty="0"/>
          </a:p>
        </p:txBody>
      </p:sp>
      <p:sp>
        <p:nvSpPr>
          <p:cNvPr id="4" name="Slide Number Placeholder 3"/>
          <p:cNvSpPr>
            <a:spLocks noGrp="1"/>
          </p:cNvSpPr>
          <p:nvPr>
            <p:ph type="sldNum" sz="quarter" idx="12"/>
          </p:nvPr>
        </p:nvSpPr>
        <p:spPr/>
        <p:txBody>
          <a:bodyPr/>
          <a:lstStyle/>
          <a:p>
            <a:fld id="{294FAB2D-9DC2-4281-BC75-819D85AE4F32}"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of Nine Chapters</a:t>
            </a:r>
          </a:p>
        </p:txBody>
      </p:sp>
      <p:sp>
        <p:nvSpPr>
          <p:cNvPr id="3" name="Content Placeholder 2"/>
          <p:cNvSpPr>
            <a:spLocks noGrp="1"/>
          </p:cNvSpPr>
          <p:nvPr>
            <p:ph idx="1"/>
          </p:nvPr>
        </p:nvSpPr>
        <p:spPr/>
        <p:txBody>
          <a:bodyPr/>
          <a:lstStyle/>
          <a:p>
            <a:r>
              <a:rPr lang="en-US" dirty="0"/>
              <a:t>Chapter 4 - Short Width</a:t>
            </a:r>
          </a:p>
          <a:p>
            <a:pPr lvl="1"/>
            <a:r>
              <a:rPr lang="en-US" dirty="0"/>
              <a:t>The chapter contains 24 problems</a:t>
            </a:r>
          </a:p>
          <a:p>
            <a:pPr lvl="1"/>
            <a:r>
              <a:rPr lang="en-US" dirty="0"/>
              <a:t>The first 11 problems requires finding the length of a field if the width is increased but the area held constant. Gain experience with fractions.</a:t>
            </a:r>
          </a:p>
          <a:p>
            <a:pPr lvl="2"/>
            <a:r>
              <a:rPr lang="en-US" dirty="0"/>
              <a:t>The width is of the form </a:t>
            </a:r>
          </a:p>
          <a:p>
            <a:pPr lvl="1"/>
            <a:endParaRPr lang="en-US" dirty="0"/>
          </a:p>
          <a:p>
            <a:pPr lvl="1"/>
            <a:r>
              <a:rPr lang="en-US" dirty="0"/>
              <a:t>Problems 12 – 18 involve finding the square root and 19 – 24 the cube root</a:t>
            </a:r>
          </a:p>
          <a:p>
            <a:pPr lvl="1"/>
            <a:r>
              <a:rPr lang="en-US" dirty="0"/>
              <a:t>The text explains how to find the answers using the counting board</a:t>
            </a:r>
          </a:p>
          <a:p>
            <a:r>
              <a:rPr lang="en-US" dirty="0"/>
              <a:t>Chapter 8 – Rectangular Arrays</a:t>
            </a:r>
          </a:p>
          <a:p>
            <a:pPr lvl="1"/>
            <a:r>
              <a:rPr lang="en-US" dirty="0"/>
              <a:t>The use of matrix equations to solve simultaneous sets of linear equations</a:t>
            </a:r>
          </a:p>
          <a:p>
            <a:r>
              <a:rPr lang="en-US" dirty="0"/>
              <a:t>Chapter 9 – Right Angled Triangles</a:t>
            </a:r>
          </a:p>
          <a:p>
            <a:pPr lvl="1"/>
            <a:r>
              <a:rPr lang="en-US" dirty="0"/>
              <a:t>Use of properties of right angled triangles and similar triangles</a:t>
            </a:r>
          </a:p>
          <a:p>
            <a:endParaRPr lang="en-US" dirty="0"/>
          </a:p>
        </p:txBody>
      </p:sp>
      <p:sp>
        <p:nvSpPr>
          <p:cNvPr id="4" name="Slide Number Placeholder 3"/>
          <p:cNvSpPr>
            <a:spLocks noGrp="1"/>
          </p:cNvSpPr>
          <p:nvPr>
            <p:ph type="sldNum" sz="quarter" idx="12"/>
          </p:nvPr>
        </p:nvSpPr>
        <p:spPr/>
        <p:txBody>
          <a:bodyPr/>
          <a:lstStyle/>
          <a:p>
            <a:fld id="{294FAB2D-9DC2-4281-BC75-819D85AE4F32}" type="slidenum">
              <a:rPr lang="en-US" smtClean="0"/>
              <a:pPr/>
              <a:t>28</a:t>
            </a:fld>
            <a:endParaRPr lang="en-US" dirty="0"/>
          </a:p>
        </p:txBody>
      </p:sp>
      <p:graphicFrame>
        <p:nvGraphicFramePr>
          <p:cNvPr id="5" name="Object 4"/>
          <p:cNvGraphicFramePr>
            <a:graphicFrameLocks noChangeAspect="1"/>
          </p:cNvGraphicFramePr>
          <p:nvPr/>
        </p:nvGraphicFramePr>
        <p:xfrm>
          <a:off x="3810000" y="2895600"/>
          <a:ext cx="1917700" cy="419100"/>
        </p:xfrm>
        <a:graphic>
          <a:graphicData uri="http://schemas.openxmlformats.org/presentationml/2006/ole">
            <mc:AlternateContent xmlns:mc="http://schemas.openxmlformats.org/markup-compatibility/2006">
              <mc:Choice xmlns:v="urn:schemas-microsoft-com:vml" Requires="v">
                <p:oleObj spid="_x0000_s1062" name="Equation" r:id="rId4" imgW="1917360" imgH="419040" progId="Equation.3">
                  <p:embed/>
                </p:oleObj>
              </mc:Choice>
              <mc:Fallback>
                <p:oleObj name="Equation" r:id="rId4" imgW="1917360" imgH="4190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2895600"/>
                        <a:ext cx="19177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94FAB2D-9DC2-4281-BC75-819D85AE4F32}" type="slidenum">
              <a:rPr lang="en-US" smtClean="0"/>
              <a:pPr/>
              <a:t>29</a:t>
            </a:fld>
            <a:endParaRPr lang="en-US" dirty="0"/>
          </a:p>
        </p:txBody>
      </p:sp>
      <p:sp>
        <p:nvSpPr>
          <p:cNvPr id="2" name="Title 1"/>
          <p:cNvSpPr>
            <a:spLocks noGrp="1"/>
          </p:cNvSpPr>
          <p:nvPr>
            <p:ph type="title" idx="4294967295"/>
          </p:nvPr>
        </p:nvSpPr>
        <p:spPr>
          <a:xfrm>
            <a:off x="0" y="274638"/>
            <a:ext cx="8229600" cy="1143000"/>
          </a:xfrm>
        </p:spPr>
        <p:txBody>
          <a:bodyPr/>
          <a:lstStyle/>
          <a:p>
            <a:r>
              <a:rPr lang="en-US" dirty="0"/>
              <a:t>Square Root (</a:t>
            </a:r>
            <a:r>
              <a:rPr lang="en-US" dirty="0" err="1"/>
              <a:t>ch</a:t>
            </a:r>
            <a:r>
              <a:rPr lang="en-US" dirty="0"/>
              <a:t> 4)</a:t>
            </a:r>
          </a:p>
        </p:txBody>
      </p:sp>
      <p:grpSp>
        <p:nvGrpSpPr>
          <p:cNvPr id="36" name="Group 35"/>
          <p:cNvGrpSpPr/>
          <p:nvPr/>
        </p:nvGrpSpPr>
        <p:grpSpPr>
          <a:xfrm>
            <a:off x="-304800" y="1676400"/>
            <a:ext cx="5486400" cy="3128665"/>
            <a:chOff x="-304800" y="1676400"/>
            <a:chExt cx="5486400" cy="3128665"/>
          </a:xfrm>
        </p:grpSpPr>
        <p:grpSp>
          <p:nvGrpSpPr>
            <p:cNvPr id="27" name="Group 26"/>
            <p:cNvGrpSpPr/>
            <p:nvPr/>
          </p:nvGrpSpPr>
          <p:grpSpPr>
            <a:xfrm>
              <a:off x="-304800" y="1676400"/>
              <a:ext cx="5486400" cy="2743200"/>
              <a:chOff x="457200" y="1600200"/>
              <a:chExt cx="5486400" cy="2743200"/>
            </a:xfrm>
          </p:grpSpPr>
          <p:grpSp>
            <p:nvGrpSpPr>
              <p:cNvPr id="22" name="Group 21"/>
              <p:cNvGrpSpPr/>
              <p:nvPr/>
            </p:nvGrpSpPr>
            <p:grpSpPr>
              <a:xfrm>
                <a:off x="457200" y="1600200"/>
                <a:ext cx="5486400" cy="2743200"/>
                <a:chOff x="1295400" y="1600200"/>
                <a:chExt cx="5638800" cy="2819400"/>
              </a:xfrm>
            </p:grpSpPr>
            <p:cxnSp>
              <p:nvCxnSpPr>
                <p:cNvPr id="12" name="Straight Connector 11"/>
                <p:cNvCxnSpPr/>
                <p:nvPr/>
              </p:nvCxnSpPr>
              <p:spPr>
                <a:xfrm>
                  <a:off x="2667000" y="1600200"/>
                  <a:ext cx="2819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114800" y="3048000"/>
                  <a:ext cx="2819400" cy="0"/>
                </a:xfrm>
                <a:prstGeom prst="line">
                  <a:avLst/>
                </a:prstGeom>
                <a:ln w="25400"/>
                <a:scene3d>
                  <a:camera prst="orthographicFront">
                    <a:rot lat="0" lon="0" rev="5400000"/>
                  </a:camera>
                  <a:lightRig rig="threePt" dir="t"/>
                </a:scene3d>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95400" y="3048000"/>
                  <a:ext cx="2819400" cy="0"/>
                </a:xfrm>
                <a:prstGeom prst="line">
                  <a:avLst/>
                </a:prstGeom>
                <a:ln w="25400"/>
                <a:scene3d>
                  <a:camera prst="orthographicFront">
                    <a:rot lat="0" lon="0" rev="5400000"/>
                  </a:camera>
                  <a:lightRig rig="threePt" dir="t"/>
                </a:scene3d>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705100" y="4419600"/>
                  <a:ext cx="2819400" cy="0"/>
                </a:xfrm>
                <a:prstGeom prst="line">
                  <a:avLst/>
                </a:prstGeom>
                <a:ln w="25400"/>
              </p:spPr>
              <p:style>
                <a:lnRef idx="1">
                  <a:schemeClr val="accent1"/>
                </a:lnRef>
                <a:fillRef idx="0">
                  <a:schemeClr val="accent1"/>
                </a:fillRef>
                <a:effectRef idx="0">
                  <a:schemeClr val="accent1"/>
                </a:effectRef>
                <a:fontRef idx="minor">
                  <a:schemeClr val="tx1"/>
                </a:fontRef>
              </p:style>
            </p:cxnSp>
          </p:grpSp>
          <p:cxnSp>
            <p:nvCxnSpPr>
              <p:cNvPr id="24" name="Straight Connector 23"/>
              <p:cNvCxnSpPr/>
              <p:nvPr/>
            </p:nvCxnSpPr>
            <p:spPr>
              <a:xfrm>
                <a:off x="1828800" y="2057400"/>
                <a:ext cx="27432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2743200" y="2971800"/>
                <a:ext cx="27432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685800" y="2743200"/>
              <a:ext cx="332142" cy="461665"/>
            </a:xfrm>
            <a:prstGeom prst="rect">
              <a:avLst/>
            </a:prstGeom>
            <a:noFill/>
          </p:spPr>
          <p:txBody>
            <a:bodyPr wrap="none" rtlCol="0">
              <a:spAutoFit/>
            </a:bodyPr>
            <a:lstStyle/>
            <a:p>
              <a:r>
                <a:rPr lang="en-US" sz="2400" dirty="0"/>
                <a:t>a</a:t>
              </a:r>
            </a:p>
          </p:txBody>
        </p:sp>
        <p:sp>
          <p:nvSpPr>
            <p:cNvPr id="29" name="TextBox 28"/>
            <p:cNvSpPr txBox="1"/>
            <p:nvPr/>
          </p:nvSpPr>
          <p:spPr>
            <a:xfrm>
              <a:off x="2057400" y="4343400"/>
              <a:ext cx="332142" cy="461665"/>
            </a:xfrm>
            <a:prstGeom prst="rect">
              <a:avLst/>
            </a:prstGeom>
            <a:noFill/>
          </p:spPr>
          <p:txBody>
            <a:bodyPr wrap="none" rtlCol="0">
              <a:spAutoFit/>
            </a:bodyPr>
            <a:lstStyle/>
            <a:p>
              <a:r>
                <a:rPr lang="en-US" sz="2400" dirty="0"/>
                <a:t>a</a:t>
              </a:r>
            </a:p>
          </p:txBody>
        </p:sp>
        <p:sp>
          <p:nvSpPr>
            <p:cNvPr id="30" name="TextBox 29"/>
            <p:cNvSpPr txBox="1"/>
            <p:nvPr/>
          </p:nvSpPr>
          <p:spPr>
            <a:xfrm>
              <a:off x="685800" y="1676400"/>
              <a:ext cx="346570" cy="461665"/>
            </a:xfrm>
            <a:prstGeom prst="rect">
              <a:avLst/>
            </a:prstGeom>
            <a:noFill/>
          </p:spPr>
          <p:txBody>
            <a:bodyPr wrap="none" rtlCol="0">
              <a:spAutoFit/>
            </a:bodyPr>
            <a:lstStyle/>
            <a:p>
              <a:r>
                <a:rPr lang="en-US" sz="2400" dirty="0"/>
                <a:t>b</a:t>
              </a:r>
            </a:p>
          </p:txBody>
        </p:sp>
        <p:sp>
          <p:nvSpPr>
            <p:cNvPr id="31" name="TextBox 30"/>
            <p:cNvSpPr txBox="1"/>
            <p:nvPr/>
          </p:nvSpPr>
          <p:spPr>
            <a:xfrm>
              <a:off x="3429000" y="4343400"/>
              <a:ext cx="346570" cy="461665"/>
            </a:xfrm>
            <a:prstGeom prst="rect">
              <a:avLst/>
            </a:prstGeom>
            <a:noFill/>
          </p:spPr>
          <p:txBody>
            <a:bodyPr wrap="none" rtlCol="0">
              <a:spAutoFit/>
            </a:bodyPr>
            <a:lstStyle/>
            <a:p>
              <a:r>
                <a:rPr lang="en-US" sz="2400" dirty="0"/>
                <a:t>b</a:t>
              </a:r>
            </a:p>
          </p:txBody>
        </p:sp>
        <p:sp>
          <p:nvSpPr>
            <p:cNvPr id="32" name="TextBox 31"/>
            <p:cNvSpPr txBox="1"/>
            <p:nvPr/>
          </p:nvSpPr>
          <p:spPr>
            <a:xfrm>
              <a:off x="2133600" y="2819400"/>
              <a:ext cx="436338" cy="461665"/>
            </a:xfrm>
            <a:prstGeom prst="rect">
              <a:avLst/>
            </a:prstGeom>
            <a:noFill/>
          </p:spPr>
          <p:txBody>
            <a:bodyPr wrap="none" rtlCol="0">
              <a:spAutoFit/>
            </a:bodyPr>
            <a:lstStyle/>
            <a:p>
              <a:r>
                <a:rPr lang="en-US" sz="2400" dirty="0"/>
                <a:t>a</a:t>
              </a:r>
              <a:r>
                <a:rPr lang="en-US" sz="2400" b="1" baseline="30000" dirty="0"/>
                <a:t>2</a:t>
              </a:r>
              <a:endParaRPr lang="en-US" sz="2400" b="1" dirty="0"/>
            </a:p>
          </p:txBody>
        </p:sp>
        <p:sp>
          <p:nvSpPr>
            <p:cNvPr id="33" name="TextBox 32"/>
            <p:cNvSpPr txBox="1"/>
            <p:nvPr/>
          </p:nvSpPr>
          <p:spPr>
            <a:xfrm>
              <a:off x="2133600" y="1676400"/>
              <a:ext cx="494046" cy="461665"/>
            </a:xfrm>
            <a:prstGeom prst="rect">
              <a:avLst/>
            </a:prstGeom>
            <a:noFill/>
          </p:spPr>
          <p:txBody>
            <a:bodyPr wrap="none" rtlCol="0">
              <a:spAutoFit/>
            </a:bodyPr>
            <a:lstStyle/>
            <a:p>
              <a:r>
                <a:rPr lang="en-US" sz="2400" dirty="0" err="1"/>
                <a:t>ab</a:t>
              </a:r>
              <a:endParaRPr lang="en-US" sz="2400" dirty="0"/>
            </a:p>
          </p:txBody>
        </p:sp>
        <p:sp>
          <p:nvSpPr>
            <p:cNvPr id="34" name="TextBox 33"/>
            <p:cNvSpPr txBox="1"/>
            <p:nvPr/>
          </p:nvSpPr>
          <p:spPr>
            <a:xfrm>
              <a:off x="3352800" y="2743200"/>
              <a:ext cx="494046" cy="461665"/>
            </a:xfrm>
            <a:prstGeom prst="rect">
              <a:avLst/>
            </a:prstGeom>
            <a:noFill/>
          </p:spPr>
          <p:txBody>
            <a:bodyPr wrap="none" rtlCol="0">
              <a:spAutoFit/>
            </a:bodyPr>
            <a:lstStyle/>
            <a:p>
              <a:r>
                <a:rPr lang="en-US" sz="2400" dirty="0" err="1"/>
                <a:t>ab</a:t>
              </a:r>
              <a:endParaRPr lang="en-US" sz="2400" dirty="0"/>
            </a:p>
          </p:txBody>
        </p:sp>
        <p:sp>
          <p:nvSpPr>
            <p:cNvPr id="35" name="TextBox 34"/>
            <p:cNvSpPr txBox="1"/>
            <p:nvPr/>
          </p:nvSpPr>
          <p:spPr>
            <a:xfrm>
              <a:off x="3352800" y="1676400"/>
              <a:ext cx="450764" cy="461665"/>
            </a:xfrm>
            <a:prstGeom prst="rect">
              <a:avLst/>
            </a:prstGeom>
            <a:noFill/>
          </p:spPr>
          <p:txBody>
            <a:bodyPr wrap="none" rtlCol="0">
              <a:spAutoFit/>
            </a:bodyPr>
            <a:lstStyle/>
            <a:p>
              <a:r>
                <a:rPr lang="en-US" sz="2400" dirty="0"/>
                <a:t>b</a:t>
              </a:r>
              <a:r>
                <a:rPr lang="en-US" sz="2400" b="1" baseline="30000" dirty="0"/>
                <a:t>2</a:t>
              </a:r>
              <a:endParaRPr lang="en-US" sz="2400" b="1" dirty="0"/>
            </a:p>
          </p:txBody>
        </p:sp>
      </p:grpSp>
      <p:sp>
        <p:nvSpPr>
          <p:cNvPr id="37" name="TextBox 36"/>
          <p:cNvSpPr txBox="1"/>
          <p:nvPr/>
        </p:nvSpPr>
        <p:spPr>
          <a:xfrm>
            <a:off x="990600" y="5029200"/>
            <a:ext cx="2933816" cy="461665"/>
          </a:xfrm>
          <a:prstGeom prst="rect">
            <a:avLst/>
          </a:prstGeom>
          <a:noFill/>
        </p:spPr>
        <p:txBody>
          <a:bodyPr wrap="none" rtlCol="0">
            <a:spAutoFit/>
          </a:bodyPr>
          <a:lstStyle/>
          <a:p>
            <a:r>
              <a:rPr lang="en-US" sz="2400" dirty="0"/>
              <a:t>(a + b)</a:t>
            </a:r>
            <a:r>
              <a:rPr lang="en-US" sz="2400" baseline="30000" dirty="0"/>
              <a:t>2</a:t>
            </a:r>
            <a:r>
              <a:rPr lang="en-US" sz="2400" dirty="0"/>
              <a:t> = a</a:t>
            </a:r>
            <a:r>
              <a:rPr lang="en-US" sz="2400" baseline="30000" dirty="0"/>
              <a:t>2</a:t>
            </a:r>
            <a:r>
              <a:rPr lang="en-US" sz="2400" dirty="0"/>
              <a:t> + 2ab + b</a:t>
            </a:r>
            <a:r>
              <a:rPr lang="en-US" sz="2400" baseline="30000" dirty="0"/>
              <a:t>2</a:t>
            </a:r>
            <a:endParaRPr lang="en-US" sz="2400" dirty="0"/>
          </a:p>
        </p:txBody>
      </p:sp>
      <p:sp>
        <p:nvSpPr>
          <p:cNvPr id="38" name="TextBox 37"/>
          <p:cNvSpPr txBox="1"/>
          <p:nvPr/>
        </p:nvSpPr>
        <p:spPr>
          <a:xfrm>
            <a:off x="4419600" y="1447800"/>
            <a:ext cx="4479431" cy="4247317"/>
          </a:xfrm>
          <a:prstGeom prst="rect">
            <a:avLst/>
          </a:prstGeom>
          <a:noFill/>
        </p:spPr>
        <p:txBody>
          <a:bodyPr wrap="none" rtlCol="0">
            <a:spAutoFit/>
          </a:bodyPr>
          <a:lstStyle/>
          <a:p>
            <a:r>
              <a:rPr lang="en-US" dirty="0"/>
              <a:t>Example 12	Area = 55225</a:t>
            </a:r>
          </a:p>
          <a:p>
            <a:pPr marL="342900" indent="-342900"/>
            <a:r>
              <a:rPr lang="en-US" dirty="0"/>
              <a:t>The length of a side will be a number with a </a:t>
            </a:r>
          </a:p>
          <a:p>
            <a:pPr marL="342900" indent="-342900"/>
            <a:r>
              <a:rPr lang="en-US" dirty="0"/>
              <a:t>hundreds value,  a tens value, a units value, a </a:t>
            </a:r>
          </a:p>
          <a:p>
            <a:pPr marL="342900" indent="-342900"/>
            <a:r>
              <a:rPr lang="en-US" dirty="0"/>
              <a:t>1/10 value etc.</a:t>
            </a:r>
          </a:p>
          <a:p>
            <a:pPr marL="342900" indent="-182880"/>
            <a:endParaRPr lang="en-US" dirty="0"/>
          </a:p>
          <a:p>
            <a:pPr marL="342900" indent="-342900"/>
            <a:r>
              <a:rPr lang="en-US" dirty="0"/>
              <a:t>Hundreds:  200</a:t>
            </a:r>
          </a:p>
          <a:p>
            <a:pPr marL="342900" indent="-342900"/>
            <a:endParaRPr lang="en-US" dirty="0"/>
          </a:p>
          <a:p>
            <a:pPr marL="342900" indent="-342900"/>
            <a:r>
              <a:rPr lang="en-US" dirty="0"/>
              <a:t>200</a:t>
            </a:r>
            <a:r>
              <a:rPr lang="en-US" baseline="30000" dirty="0"/>
              <a:t>2</a:t>
            </a:r>
            <a:r>
              <a:rPr lang="en-US" dirty="0"/>
              <a:t> + 400b + b</a:t>
            </a:r>
            <a:r>
              <a:rPr lang="en-US" baseline="30000" dirty="0"/>
              <a:t>2 </a:t>
            </a:r>
            <a:r>
              <a:rPr lang="en-US" dirty="0"/>
              <a:t>= 55225</a:t>
            </a:r>
          </a:p>
          <a:p>
            <a:pPr marL="342900" indent="-342900"/>
            <a:r>
              <a:rPr lang="en-US" dirty="0"/>
              <a:t>400b + b</a:t>
            </a:r>
            <a:r>
              <a:rPr lang="en-US" baseline="30000" dirty="0"/>
              <a:t>2</a:t>
            </a:r>
            <a:r>
              <a:rPr lang="en-US" dirty="0"/>
              <a:t> = 15225 ;  Tens:  30</a:t>
            </a:r>
          </a:p>
          <a:p>
            <a:pPr marL="342900" indent="-342900"/>
            <a:endParaRPr lang="en-US" dirty="0"/>
          </a:p>
          <a:p>
            <a:pPr marL="342900" indent="-342900"/>
            <a:r>
              <a:rPr lang="en-US" dirty="0"/>
              <a:t>230</a:t>
            </a:r>
            <a:r>
              <a:rPr lang="en-US" baseline="30000" dirty="0"/>
              <a:t>2</a:t>
            </a:r>
            <a:r>
              <a:rPr lang="en-US" dirty="0"/>
              <a:t> + 460b + b</a:t>
            </a:r>
            <a:r>
              <a:rPr lang="en-US" baseline="30000" dirty="0"/>
              <a:t>2</a:t>
            </a:r>
            <a:r>
              <a:rPr lang="en-US" dirty="0"/>
              <a:t> = 55225</a:t>
            </a:r>
          </a:p>
          <a:p>
            <a:pPr marL="342900" indent="-342900"/>
            <a:r>
              <a:rPr lang="en-US" dirty="0"/>
              <a:t>460b + b</a:t>
            </a:r>
            <a:r>
              <a:rPr lang="en-US" baseline="30000" dirty="0"/>
              <a:t>2</a:t>
            </a:r>
            <a:r>
              <a:rPr lang="en-US" dirty="0"/>
              <a:t> =  2325;  Units:  5</a:t>
            </a:r>
          </a:p>
          <a:p>
            <a:pPr marL="342900" indent="-342900"/>
            <a:endParaRPr lang="en-US" dirty="0"/>
          </a:p>
          <a:p>
            <a:pPr marL="342900" indent="-342900"/>
            <a:r>
              <a:rPr lang="en-US" dirty="0"/>
              <a:t>235</a:t>
            </a:r>
            <a:r>
              <a:rPr lang="en-US" baseline="30000" dirty="0"/>
              <a:t>2</a:t>
            </a:r>
            <a:r>
              <a:rPr lang="en-US" dirty="0"/>
              <a:t> + 470b + b</a:t>
            </a:r>
            <a:r>
              <a:rPr lang="en-US" baseline="30000" dirty="0"/>
              <a:t>2</a:t>
            </a:r>
            <a:r>
              <a:rPr lang="en-US" dirty="0"/>
              <a:t> = 55225 </a:t>
            </a:r>
          </a:p>
          <a:p>
            <a:pPr marL="342900" indent="-342900"/>
            <a:r>
              <a:rPr lang="en-US" dirty="0"/>
              <a:t>470b + b</a:t>
            </a:r>
            <a:r>
              <a:rPr lang="en-US" baseline="30000" dirty="0"/>
              <a:t>2</a:t>
            </a:r>
            <a:r>
              <a:rPr lang="en-US" dirty="0"/>
              <a:t> = 0 and b = 0. answer is 235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from 1899 Discovery</a:t>
            </a:r>
          </a:p>
        </p:txBody>
      </p:sp>
      <p:sp>
        <p:nvSpPr>
          <p:cNvPr id="3" name="Content Placeholder 2"/>
          <p:cNvSpPr>
            <a:spLocks noGrp="1"/>
          </p:cNvSpPr>
          <p:nvPr>
            <p:ph sz="half" idx="1"/>
          </p:nvPr>
        </p:nvSpPr>
        <p:spPr/>
        <p:txBody>
          <a:bodyPr>
            <a:normAutofit/>
          </a:bodyPr>
          <a:lstStyle/>
          <a:p>
            <a:pPr algn="just">
              <a:buNone/>
            </a:pPr>
            <a:br>
              <a:rPr lang="en-US" dirty="0"/>
            </a:br>
            <a:endParaRPr lang="en-US" dirty="0"/>
          </a:p>
        </p:txBody>
      </p:sp>
      <p:sp>
        <p:nvSpPr>
          <p:cNvPr id="6" name="Content Placeholder 5"/>
          <p:cNvSpPr>
            <a:spLocks noGrp="1"/>
          </p:cNvSpPr>
          <p:nvPr>
            <p:ph sz="half" idx="2"/>
          </p:nvPr>
        </p:nvSpPr>
        <p:spPr>
          <a:xfrm>
            <a:off x="4387174" y="1600200"/>
            <a:ext cx="4299626" cy="4525963"/>
          </a:xfrm>
        </p:spPr>
        <p:txBody>
          <a:bodyPr>
            <a:normAutofit/>
          </a:bodyPr>
          <a:lstStyle/>
          <a:p>
            <a:r>
              <a:rPr lang="en-US" sz="2000" dirty="0"/>
              <a:t>Numbers have multiplicative properties</a:t>
            </a:r>
          </a:p>
          <a:p>
            <a:r>
              <a:rPr lang="en-US" sz="2000" dirty="0"/>
              <a:t>20, 30, &amp; 40 are related to 2, 3 &amp; 4</a:t>
            </a:r>
          </a:p>
          <a:p>
            <a:r>
              <a:rPr lang="en-US" sz="2000" dirty="0"/>
              <a:t>200 is 100 x 2</a:t>
            </a:r>
          </a:p>
          <a:p>
            <a:r>
              <a:rPr lang="en-US" sz="2000" dirty="0"/>
              <a:t>5000 is 1000 x 5</a:t>
            </a:r>
          </a:p>
        </p:txBody>
      </p:sp>
      <p:sp>
        <p:nvSpPr>
          <p:cNvPr id="4" name="Slide Number Placeholder 3"/>
          <p:cNvSpPr>
            <a:spLocks noGrp="1"/>
          </p:cNvSpPr>
          <p:nvPr>
            <p:ph type="sldNum" sz="quarter" idx="12"/>
          </p:nvPr>
        </p:nvSpPr>
        <p:spPr/>
        <p:txBody>
          <a:bodyPr/>
          <a:lstStyle/>
          <a:p>
            <a:fld id="{294FAB2D-9DC2-4281-BC75-819D85AE4F32}" type="slidenum">
              <a:rPr lang="en-US" smtClean="0"/>
              <a:pPr/>
              <a:t>3</a:t>
            </a:fld>
            <a:endParaRPr lang="en-US" dirty="0"/>
          </a:p>
        </p:txBody>
      </p:sp>
      <p:pic>
        <p:nvPicPr>
          <p:cNvPr id="5" name="Picture 4" descr="untitled.bmp"/>
          <p:cNvPicPr>
            <a:picLocks noChangeAspect="1"/>
          </p:cNvPicPr>
          <p:nvPr/>
        </p:nvPicPr>
        <p:blipFill>
          <a:blip r:embed="rId3" cstate="print"/>
          <a:stretch>
            <a:fillRect/>
          </a:stretch>
        </p:blipFill>
        <p:spPr>
          <a:xfrm>
            <a:off x="882127" y="1985180"/>
            <a:ext cx="2678654" cy="4125891"/>
          </a:xfrm>
          <a:prstGeom prst="rect">
            <a:avLst/>
          </a:prstGeom>
        </p:spPr>
      </p:pic>
      <p:pic>
        <p:nvPicPr>
          <p:cNvPr id="7" name="Picture 2"/>
          <p:cNvPicPr>
            <a:picLocks noChangeAspect="1" noChangeArrowheads="1"/>
          </p:cNvPicPr>
          <p:nvPr/>
        </p:nvPicPr>
        <p:blipFill>
          <a:blip r:embed="rId4" cstate="print"/>
          <a:srcRect/>
          <a:stretch>
            <a:fillRect/>
          </a:stretch>
        </p:blipFill>
        <p:spPr bwMode="auto">
          <a:xfrm>
            <a:off x="5156531" y="3553696"/>
            <a:ext cx="2162779" cy="1730223"/>
          </a:xfrm>
          <a:prstGeom prst="rect">
            <a:avLst/>
          </a:prstGeom>
          <a:noFill/>
          <a:ln w="9525">
            <a:noFill/>
            <a:miter lim="800000"/>
            <a:headEnd/>
            <a:tailEnd/>
          </a:ln>
        </p:spPr>
      </p:pic>
      <p:sp>
        <p:nvSpPr>
          <p:cNvPr id="8" name="TextBox 7"/>
          <p:cNvSpPr txBox="1"/>
          <p:nvPr/>
        </p:nvSpPr>
        <p:spPr>
          <a:xfrm>
            <a:off x="5159024" y="5407378"/>
            <a:ext cx="2130391" cy="369332"/>
          </a:xfrm>
          <a:prstGeom prst="rect">
            <a:avLst/>
          </a:prstGeom>
          <a:noFill/>
        </p:spPr>
        <p:txBody>
          <a:bodyPr wrap="none" rtlCol="0">
            <a:spAutoFit/>
          </a:bodyPr>
          <a:lstStyle/>
          <a:p>
            <a:r>
              <a:rPr lang="en-US" dirty="0"/>
              <a:t>Tortoise shell writing</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Volume of a Sphere</a:t>
            </a:r>
          </a:p>
        </p:txBody>
      </p:sp>
      <p:sp>
        <p:nvSpPr>
          <p:cNvPr id="4" name="Content Placeholder 3"/>
          <p:cNvSpPr>
            <a:spLocks noGrp="1"/>
          </p:cNvSpPr>
          <p:nvPr>
            <p:ph idx="1"/>
          </p:nvPr>
        </p:nvSpPr>
        <p:spPr/>
        <p:txBody>
          <a:bodyPr/>
          <a:lstStyle/>
          <a:p>
            <a:r>
              <a:rPr lang="en-US" dirty="0"/>
              <a:t>Chapter 4 problem 23</a:t>
            </a:r>
          </a:p>
          <a:p>
            <a:pPr lvl="1"/>
            <a:r>
              <a:rPr lang="en-US" sz="2000" dirty="0"/>
              <a:t>Now given a volume of 4500 chi, what is the diameter of the sphere?</a:t>
            </a:r>
          </a:p>
          <a:p>
            <a:pPr lvl="1"/>
            <a:r>
              <a:rPr lang="en-US" sz="2000" dirty="0"/>
              <a:t>Diameter of a sphere rule:  Lay down the given number of [cubic] </a:t>
            </a:r>
            <a:r>
              <a:rPr lang="en-US" sz="2000" dirty="0" err="1"/>
              <a:t>chi.</a:t>
            </a:r>
            <a:r>
              <a:rPr lang="en-US" sz="2000" dirty="0"/>
              <a:t> Multiply it by 16, divide it by 9. Extract the cube root of the result, giving the diameter of the sphere of 20 </a:t>
            </a:r>
            <a:r>
              <a:rPr lang="en-US" sz="2000" dirty="0" err="1"/>
              <a:t>chi.</a:t>
            </a:r>
            <a:r>
              <a:rPr lang="en-US" sz="2000" dirty="0"/>
              <a:t>  Volume sphere = (9/16)D</a:t>
            </a:r>
            <a:r>
              <a:rPr lang="en-US" sz="2000" baseline="30000" dirty="0"/>
              <a:t>3</a:t>
            </a:r>
            <a:r>
              <a:rPr lang="en-US" sz="2000" dirty="0"/>
              <a:t> or (9/2)R</a:t>
            </a:r>
            <a:r>
              <a:rPr lang="en-US" sz="2000" baseline="30000" dirty="0"/>
              <a:t>3</a:t>
            </a:r>
            <a:endParaRPr lang="en-US" sz="2000" dirty="0"/>
          </a:p>
          <a:p>
            <a:pPr lvl="1"/>
            <a:r>
              <a:rPr lang="en-US" sz="2000" dirty="0"/>
              <a:t>Liu’s comment: this is wrong. The volume is too large. He makes an argument to justify his position but in the end says “Let us leave the problem to whomever can tell the truth.”</a:t>
            </a:r>
          </a:p>
          <a:p>
            <a:pPr lvl="1"/>
            <a:r>
              <a:rPr lang="en-US" sz="2000" dirty="0"/>
              <a:t>Li Chunfeng (602 – 670 CE) gives the volume of a sphere as (11/21)D</a:t>
            </a:r>
            <a:r>
              <a:rPr lang="en-US" sz="2000" baseline="30000" dirty="0"/>
              <a:t>3</a:t>
            </a:r>
            <a:r>
              <a:rPr lang="en-US" sz="2000" dirty="0"/>
              <a:t> which is (4/3)(22/7)R</a:t>
            </a:r>
            <a:r>
              <a:rPr lang="en-US" sz="2000" baseline="30000" dirty="0"/>
              <a:t>3</a:t>
            </a:r>
            <a:r>
              <a:rPr lang="en-US" sz="2000" dirty="0"/>
              <a:t>.</a:t>
            </a:r>
          </a:p>
          <a:p>
            <a:endParaRPr lang="en-US" dirty="0"/>
          </a:p>
        </p:txBody>
      </p:sp>
      <p:sp>
        <p:nvSpPr>
          <p:cNvPr id="2" name="Slide Number Placeholder 1"/>
          <p:cNvSpPr>
            <a:spLocks noGrp="1"/>
          </p:cNvSpPr>
          <p:nvPr>
            <p:ph type="sldNum" sz="quarter" idx="12"/>
          </p:nvPr>
        </p:nvSpPr>
        <p:spPr/>
        <p:txBody>
          <a:bodyPr/>
          <a:lstStyle/>
          <a:p>
            <a:fld id="{294FAB2D-9DC2-4281-BC75-819D85AE4F32}"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8 – Rectangular Arrays</a:t>
            </a:r>
          </a:p>
        </p:txBody>
      </p:sp>
      <p:sp>
        <p:nvSpPr>
          <p:cNvPr id="3" name="Content Placeholder 2"/>
          <p:cNvSpPr>
            <a:spLocks noGrp="1"/>
          </p:cNvSpPr>
          <p:nvPr>
            <p:ph idx="1"/>
          </p:nvPr>
        </p:nvSpPr>
        <p:spPr/>
        <p:txBody>
          <a:bodyPr>
            <a:normAutofit lnSpcReduction="10000"/>
          </a:bodyPr>
          <a:lstStyle/>
          <a:p>
            <a:r>
              <a:rPr lang="en-US" dirty="0"/>
              <a:t>Chapter 8 has 18 problems</a:t>
            </a:r>
          </a:p>
          <a:p>
            <a:pPr lvl="1">
              <a:buNone/>
            </a:pPr>
            <a:r>
              <a:rPr lang="en-US" dirty="0"/>
              <a:t>8 - 2 equations in 2 unknowns, 6 - 3 equations in 3 unknowns, 2 – 4 equations in 4 unknowns, 1 - 5 equations in 5 unknowns, and 1 - 5 equations in 6 unknowns (indeterminate)</a:t>
            </a:r>
          </a:p>
          <a:p>
            <a:r>
              <a:rPr lang="en-US" dirty="0"/>
              <a:t>Quote from Dr. Lam Lay Yong</a:t>
            </a:r>
          </a:p>
          <a:p>
            <a:pPr>
              <a:buNone/>
            </a:pPr>
            <a:r>
              <a:rPr lang="en-US" dirty="0"/>
              <a:t>      </a:t>
            </a:r>
            <a:r>
              <a:rPr lang="en-US" sz="1800" dirty="0"/>
              <a:t>From the solution of a pair of linear equations in two unknowns, the ancient Chinese evolved a general procedure to solve a general system of linear equations. By tabulating numerals in an array, they broke through the shackle of </a:t>
            </a:r>
            <a:r>
              <a:rPr lang="en-US" sz="1800" dirty="0" err="1"/>
              <a:t>rhetorics</a:t>
            </a:r>
            <a:r>
              <a:rPr lang="en-US" sz="1800" dirty="0"/>
              <a:t> and invented a mathematical notation. The </a:t>
            </a:r>
            <a:r>
              <a:rPr lang="en-US" sz="1800" i="1" dirty="0"/>
              <a:t>fang </a:t>
            </a:r>
            <a:r>
              <a:rPr lang="en-US" sz="1800" i="1" dirty="0" err="1"/>
              <a:t>cheng</a:t>
            </a:r>
            <a:r>
              <a:rPr lang="en-US" sz="1800" i="1" dirty="0"/>
              <a:t> </a:t>
            </a:r>
            <a:r>
              <a:rPr lang="en-US" sz="1800" dirty="0"/>
              <a:t>method is surprisingly modern. It is similar to the method of the triangular form described in our textbooks – its name is due to the fact that after the elimination process, the remaining non-zero numerals form a triangle of the matrix. </a:t>
            </a:r>
          </a:p>
          <a:p>
            <a:r>
              <a:rPr lang="en-US" sz="1800" dirty="0"/>
              <a:t>We would call the </a:t>
            </a:r>
            <a:r>
              <a:rPr lang="en-US" sz="1800" i="1" dirty="0"/>
              <a:t>fang </a:t>
            </a:r>
            <a:r>
              <a:rPr lang="en-US" sz="1800" i="1" dirty="0" err="1"/>
              <a:t>cheng</a:t>
            </a:r>
            <a:r>
              <a:rPr lang="en-US" sz="1800" i="1" dirty="0"/>
              <a:t> </a:t>
            </a:r>
            <a:r>
              <a:rPr lang="en-US" sz="1800" dirty="0"/>
              <a:t>method Gaussian Elimination although it is was introduced into Europe before Gauss (1777-1855). Gauss stated that the method was commonly know before him.</a:t>
            </a:r>
          </a:p>
        </p:txBody>
      </p:sp>
      <p:sp>
        <p:nvSpPr>
          <p:cNvPr id="4" name="Slide Number Placeholder 3"/>
          <p:cNvSpPr>
            <a:spLocks noGrp="1"/>
          </p:cNvSpPr>
          <p:nvPr>
            <p:ph type="sldNum" sz="quarter" idx="12"/>
          </p:nvPr>
        </p:nvSpPr>
        <p:spPr/>
        <p:txBody>
          <a:bodyPr/>
          <a:lstStyle/>
          <a:p>
            <a:fld id="{294FAB2D-9DC2-4281-BC75-819D85AE4F32}"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Numbers</a:t>
            </a:r>
          </a:p>
        </p:txBody>
      </p:sp>
      <p:sp>
        <p:nvSpPr>
          <p:cNvPr id="4" name="Slide Number Placeholder 3"/>
          <p:cNvSpPr>
            <a:spLocks noGrp="1"/>
          </p:cNvSpPr>
          <p:nvPr>
            <p:ph type="sldNum" sz="quarter" idx="12"/>
          </p:nvPr>
        </p:nvSpPr>
        <p:spPr/>
        <p:txBody>
          <a:bodyPr/>
          <a:lstStyle/>
          <a:p>
            <a:fld id="{294FAB2D-9DC2-4281-BC75-819D85AE4F32}" type="slidenum">
              <a:rPr lang="en-US" smtClean="0"/>
              <a:pPr/>
              <a:t>32</a:t>
            </a:fld>
            <a:endParaRPr lang="en-US" dirty="0"/>
          </a:p>
        </p:txBody>
      </p:sp>
      <p:sp>
        <p:nvSpPr>
          <p:cNvPr id="6" name="Content Placeholder 5"/>
          <p:cNvSpPr>
            <a:spLocks noGrp="1"/>
          </p:cNvSpPr>
          <p:nvPr>
            <p:ph idx="1"/>
          </p:nvPr>
        </p:nvSpPr>
        <p:spPr>
          <a:xfrm>
            <a:off x="468489" y="1374423"/>
            <a:ext cx="8229600" cy="4936066"/>
          </a:xfrm>
        </p:spPr>
        <p:txBody>
          <a:bodyPr>
            <a:normAutofit/>
          </a:bodyPr>
          <a:lstStyle/>
          <a:p>
            <a:r>
              <a:rPr lang="en-US" dirty="0"/>
              <a:t>The </a:t>
            </a:r>
            <a:r>
              <a:rPr lang="en-US" i="1" dirty="0"/>
              <a:t>fang </a:t>
            </a:r>
            <a:r>
              <a:rPr lang="en-US" i="1" dirty="0" err="1"/>
              <a:t>chen</a:t>
            </a:r>
            <a:r>
              <a:rPr lang="en-US" i="1" dirty="0"/>
              <a:t> </a:t>
            </a:r>
            <a:r>
              <a:rPr lang="en-US" dirty="0"/>
              <a:t>method</a:t>
            </a:r>
            <a:r>
              <a:rPr lang="en-US" i="1" dirty="0"/>
              <a:t> </a:t>
            </a:r>
            <a:r>
              <a:rPr lang="en-US" dirty="0"/>
              <a:t>entails subtraction between two columns of a matrix.</a:t>
            </a:r>
          </a:p>
          <a:p>
            <a:r>
              <a:rPr lang="en-US" dirty="0"/>
              <a:t>There are cases when a larger number will be subtracted from a smaller number creating a negative number.</a:t>
            </a:r>
          </a:p>
          <a:p>
            <a:r>
              <a:rPr lang="en-US" dirty="0"/>
              <a:t>The Chinese call negative numbers </a:t>
            </a:r>
            <a:r>
              <a:rPr lang="en-US" i="1" dirty="0"/>
              <a:t>fu</a:t>
            </a:r>
            <a:r>
              <a:rPr lang="en-US" dirty="0"/>
              <a:t> and positive ones </a:t>
            </a:r>
            <a:r>
              <a:rPr lang="en-US" dirty="0" err="1"/>
              <a:t>zheng</a:t>
            </a:r>
            <a:r>
              <a:rPr lang="en-US" dirty="0"/>
              <a:t>.</a:t>
            </a:r>
          </a:p>
          <a:p>
            <a:r>
              <a:rPr lang="en-US" dirty="0"/>
              <a:t>Rules are required for their addition and subtraction and are stated very briefly after problem 3 in chapter 8.</a:t>
            </a:r>
          </a:p>
          <a:p>
            <a:r>
              <a:rPr lang="en-US" dirty="0"/>
              <a:t>Using modern mathematical notation, for any two numerals a and b:</a:t>
            </a:r>
          </a:p>
          <a:p>
            <a:pPr>
              <a:buNone/>
            </a:pPr>
            <a:r>
              <a:rPr lang="en-US" dirty="0"/>
              <a:t>      When sign a = sign b,    a – b = (|a|-|b|)sign a,     a + b = (|a|+|b|)sign a</a:t>
            </a:r>
          </a:p>
          <a:p>
            <a:pPr>
              <a:buNone/>
            </a:pPr>
            <a:r>
              <a:rPr lang="en-US" dirty="0"/>
              <a:t>	When sign a = - sign b,  a – b = (|a|+|b|)sign a,    a + b = (|a|-|b|)sign a</a:t>
            </a:r>
          </a:p>
          <a:p>
            <a:r>
              <a:rPr lang="en-US" dirty="0"/>
              <a:t>If a = 0, 0 + b = |</a:t>
            </a:r>
            <a:r>
              <a:rPr lang="en-US" dirty="0" err="1"/>
              <a:t>b|sign</a:t>
            </a:r>
            <a:r>
              <a:rPr lang="en-US" dirty="0"/>
              <a:t> b</a:t>
            </a:r>
          </a:p>
          <a:p>
            <a:r>
              <a:rPr lang="en-US" dirty="0"/>
              <a:t>I did not see any reference to the multiplication of signed numbers.</a:t>
            </a:r>
          </a:p>
          <a:p>
            <a:r>
              <a:rPr lang="en-US" dirty="0"/>
              <a:t>When using the counting board, positive numbers use red rods and negative numbers use black rods.</a:t>
            </a:r>
          </a:p>
          <a:p>
            <a:endParaRPr lang="en-US" dirty="0"/>
          </a:p>
          <a:p>
            <a:endParaRPr lang="en-US"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Rectangular Arrays (</a:t>
            </a:r>
            <a:r>
              <a:rPr lang="en-US" dirty="0" err="1"/>
              <a:t>ch</a:t>
            </a:r>
            <a:r>
              <a:rPr lang="en-US" dirty="0"/>
              <a:t> 8)</a:t>
            </a:r>
          </a:p>
        </p:txBody>
      </p:sp>
      <p:sp>
        <p:nvSpPr>
          <p:cNvPr id="4" name="Content Placeholder 3"/>
          <p:cNvSpPr>
            <a:spLocks noGrp="1"/>
          </p:cNvSpPr>
          <p:nvPr>
            <p:ph idx="1"/>
          </p:nvPr>
        </p:nvSpPr>
        <p:spPr>
          <a:xfrm>
            <a:off x="457200" y="1288229"/>
            <a:ext cx="8229600" cy="5037267"/>
          </a:xfrm>
        </p:spPr>
        <p:txBody>
          <a:bodyPr/>
          <a:lstStyle/>
          <a:p>
            <a:r>
              <a:rPr lang="en-US" dirty="0"/>
              <a:t>Problem 1</a:t>
            </a:r>
          </a:p>
          <a:p>
            <a:pPr lvl="1"/>
            <a:r>
              <a:rPr lang="en-US" dirty="0"/>
              <a:t>Now given 3 bundles of top grade paddy, 2 bundles of medium grade paddy and 1 bundle of low grade paddy yields 39 </a:t>
            </a:r>
            <a:r>
              <a:rPr lang="en-US" dirty="0" err="1"/>
              <a:t>dou</a:t>
            </a:r>
            <a:r>
              <a:rPr lang="en-US" dirty="0"/>
              <a:t> of grain.  2 bundles of top grade paddy, 3 bundles of medium grade, and 1 bundle of low grade yield 34 </a:t>
            </a:r>
            <a:r>
              <a:rPr lang="en-US" dirty="0" err="1"/>
              <a:t>dou</a:t>
            </a:r>
            <a:r>
              <a:rPr lang="en-US" dirty="0"/>
              <a:t>. 1 bundle of top grade paddy, 2 bundles of medium grade, and 3 bundles of low grade yield 26 </a:t>
            </a:r>
            <a:r>
              <a:rPr lang="en-US" dirty="0" err="1"/>
              <a:t>dou</a:t>
            </a:r>
            <a:r>
              <a:rPr lang="en-US" dirty="0"/>
              <a:t>.  ( A </a:t>
            </a:r>
            <a:r>
              <a:rPr lang="en-US" dirty="0" err="1"/>
              <a:t>dou</a:t>
            </a:r>
            <a:r>
              <a:rPr lang="en-US" dirty="0"/>
              <a:t> is a unit of volume – 10 liters)</a:t>
            </a:r>
          </a:p>
          <a:p>
            <a:pPr lvl="2">
              <a:buNone/>
            </a:pPr>
            <a:r>
              <a:rPr lang="en-US" dirty="0"/>
              <a:t>3T + 2M + L = 39;    2T + 3M + L = 34;   T + 2M + 3L = 26</a:t>
            </a:r>
          </a:p>
          <a:p>
            <a:pPr lvl="2">
              <a:buNone/>
            </a:pPr>
            <a:endParaRPr lang="en-US" dirty="0"/>
          </a:p>
          <a:p>
            <a:pPr lvl="2">
              <a:buNone/>
            </a:pPr>
            <a:endParaRPr lang="en-US" dirty="0"/>
          </a:p>
        </p:txBody>
      </p:sp>
      <p:sp>
        <p:nvSpPr>
          <p:cNvPr id="2" name="Slide Number Placeholder 1"/>
          <p:cNvSpPr>
            <a:spLocks noGrp="1"/>
          </p:cNvSpPr>
          <p:nvPr>
            <p:ph type="sldNum" sz="quarter" idx="12"/>
          </p:nvPr>
        </p:nvSpPr>
        <p:spPr/>
        <p:txBody>
          <a:bodyPr/>
          <a:lstStyle/>
          <a:p>
            <a:fld id="{294FAB2D-9DC2-4281-BC75-819D85AE4F32}" type="slidenum">
              <a:rPr lang="en-US" smtClean="0"/>
              <a:pPr/>
              <a:t>33</a:t>
            </a:fld>
            <a:endParaRPr lang="en-US" dirty="0"/>
          </a:p>
        </p:txBody>
      </p:sp>
      <p:graphicFrame>
        <p:nvGraphicFramePr>
          <p:cNvPr id="5" name="Table 4"/>
          <p:cNvGraphicFramePr>
            <a:graphicFrameLocks noGrp="1"/>
          </p:cNvGraphicFramePr>
          <p:nvPr/>
        </p:nvGraphicFramePr>
        <p:xfrm>
          <a:off x="1284051" y="4005297"/>
          <a:ext cx="1901929" cy="1856591"/>
        </p:xfrm>
        <a:graphic>
          <a:graphicData uri="http://schemas.openxmlformats.org/drawingml/2006/table">
            <a:tbl>
              <a:tblPr firstRow="1" bandRow="1">
                <a:tableStyleId>{5940675A-B579-460E-94D1-54222C63F5DA}</a:tableStyleId>
              </a:tblPr>
              <a:tblGrid>
                <a:gridCol w="685575">
                  <a:extLst>
                    <a:ext uri="{9D8B030D-6E8A-4147-A177-3AD203B41FA5}">
                      <a16:colId xmlns:a16="http://schemas.microsoft.com/office/drawing/2014/main" val="20000"/>
                    </a:ext>
                  </a:extLst>
                </a:gridCol>
                <a:gridCol w="638616">
                  <a:extLst>
                    <a:ext uri="{9D8B030D-6E8A-4147-A177-3AD203B41FA5}">
                      <a16:colId xmlns:a16="http://schemas.microsoft.com/office/drawing/2014/main" val="20001"/>
                    </a:ext>
                  </a:extLst>
                </a:gridCol>
                <a:gridCol w="577738">
                  <a:extLst>
                    <a:ext uri="{9D8B030D-6E8A-4147-A177-3AD203B41FA5}">
                      <a16:colId xmlns:a16="http://schemas.microsoft.com/office/drawing/2014/main" val="20002"/>
                    </a:ext>
                  </a:extLst>
                </a:gridCol>
              </a:tblGrid>
              <a:tr h="393551">
                <a:tc>
                  <a:txBody>
                    <a:bodyPr/>
                    <a:lstStyle/>
                    <a:p>
                      <a:pPr algn="ctr"/>
                      <a:r>
                        <a:rPr lang="en-US" dirty="0" err="1"/>
                        <a:t>Eq</a:t>
                      </a:r>
                      <a:r>
                        <a:rPr lang="en-US" dirty="0"/>
                        <a:t> III</a:t>
                      </a:r>
                    </a:p>
                  </a:txBody>
                  <a:tcPr/>
                </a:tc>
                <a:tc>
                  <a:txBody>
                    <a:bodyPr/>
                    <a:lstStyle/>
                    <a:p>
                      <a:pPr algn="ctr"/>
                      <a:r>
                        <a:rPr lang="en-US" dirty="0" err="1"/>
                        <a:t>Eq</a:t>
                      </a:r>
                      <a:r>
                        <a:rPr lang="en-US" dirty="0"/>
                        <a:t> II</a:t>
                      </a:r>
                    </a:p>
                  </a:txBody>
                  <a:tcPr/>
                </a:tc>
                <a:tc>
                  <a:txBody>
                    <a:bodyPr/>
                    <a:lstStyle/>
                    <a:p>
                      <a:pPr algn="ctr"/>
                      <a:r>
                        <a:rPr lang="en-US" dirty="0" err="1"/>
                        <a:t>Eq</a:t>
                      </a:r>
                      <a:r>
                        <a:rPr lang="en-US" dirty="0"/>
                        <a:t> I</a:t>
                      </a:r>
                    </a:p>
                  </a:txBody>
                  <a:tcPr/>
                </a:tc>
                <a:extLst>
                  <a:ext uri="{0D108BD9-81ED-4DB2-BD59-A6C34878D82A}">
                    <a16:rowId xmlns:a16="http://schemas.microsoft.com/office/drawing/2014/main" val="10000"/>
                  </a:ext>
                </a:extLst>
              </a:tr>
              <a:tr h="334111">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extLst>
                  <a:ext uri="{0D108BD9-81ED-4DB2-BD59-A6C34878D82A}">
                    <a16:rowId xmlns:a16="http://schemas.microsoft.com/office/drawing/2014/main" val="10001"/>
                  </a:ext>
                </a:extLst>
              </a:tr>
              <a:tr h="334111">
                <a:tc>
                  <a:txBody>
                    <a:bodyPr/>
                    <a:lstStyle/>
                    <a:p>
                      <a:pPr algn="ctr"/>
                      <a:r>
                        <a:rPr lang="en-US" dirty="0"/>
                        <a:t>2</a:t>
                      </a:r>
                    </a:p>
                  </a:txBody>
                  <a:tcPr/>
                </a:tc>
                <a:tc>
                  <a:txBody>
                    <a:bodyPr/>
                    <a:lstStyle/>
                    <a:p>
                      <a:pPr algn="ctr"/>
                      <a:r>
                        <a:rPr lang="en-US" dirty="0"/>
                        <a:t>3</a:t>
                      </a:r>
                    </a:p>
                  </a:txBody>
                  <a:tcPr/>
                </a:tc>
                <a:tc>
                  <a:txBody>
                    <a:bodyPr/>
                    <a:lstStyle/>
                    <a:p>
                      <a:pPr algn="ctr"/>
                      <a:r>
                        <a:rPr lang="en-US" dirty="0"/>
                        <a:t>2</a:t>
                      </a:r>
                    </a:p>
                  </a:txBody>
                  <a:tcPr/>
                </a:tc>
                <a:extLst>
                  <a:ext uri="{0D108BD9-81ED-4DB2-BD59-A6C34878D82A}">
                    <a16:rowId xmlns:a16="http://schemas.microsoft.com/office/drawing/2014/main" val="10002"/>
                  </a:ext>
                </a:extLst>
              </a:tr>
              <a:tr h="334111">
                <a:tc>
                  <a:txBody>
                    <a:bodyPr/>
                    <a:lstStyle/>
                    <a:p>
                      <a:pPr algn="ctr"/>
                      <a:r>
                        <a:rPr lang="en-US" dirty="0"/>
                        <a:t>3</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3"/>
                  </a:ext>
                </a:extLst>
              </a:tr>
              <a:tr h="334111">
                <a:tc>
                  <a:txBody>
                    <a:bodyPr/>
                    <a:lstStyle/>
                    <a:p>
                      <a:pPr algn="ctr"/>
                      <a:r>
                        <a:rPr lang="en-US" dirty="0"/>
                        <a:t>26</a:t>
                      </a:r>
                    </a:p>
                  </a:txBody>
                  <a:tcPr/>
                </a:tc>
                <a:tc>
                  <a:txBody>
                    <a:bodyPr/>
                    <a:lstStyle/>
                    <a:p>
                      <a:pPr algn="ctr"/>
                      <a:r>
                        <a:rPr lang="en-US" dirty="0"/>
                        <a:t>34</a:t>
                      </a:r>
                    </a:p>
                  </a:txBody>
                  <a:tcPr/>
                </a:tc>
                <a:tc>
                  <a:txBody>
                    <a:bodyPr/>
                    <a:lstStyle/>
                    <a:p>
                      <a:pPr algn="ctr"/>
                      <a:r>
                        <a:rPr lang="en-US" dirty="0"/>
                        <a:t>39</a:t>
                      </a:r>
                    </a:p>
                  </a:txBody>
                  <a:tcPr/>
                </a:tc>
                <a:extLst>
                  <a:ext uri="{0D108BD9-81ED-4DB2-BD59-A6C34878D82A}">
                    <a16:rowId xmlns:a16="http://schemas.microsoft.com/office/drawing/2014/main" val="10004"/>
                  </a:ext>
                </a:extLst>
              </a:tr>
            </a:tbl>
          </a:graphicData>
        </a:graphic>
      </p:graphicFrame>
      <p:graphicFrame>
        <p:nvGraphicFramePr>
          <p:cNvPr id="6" name="Table 5"/>
          <p:cNvGraphicFramePr>
            <a:graphicFrameLocks noGrp="1"/>
          </p:cNvGraphicFramePr>
          <p:nvPr/>
        </p:nvGraphicFramePr>
        <p:xfrm>
          <a:off x="3513688" y="4006328"/>
          <a:ext cx="1371600" cy="1828800"/>
        </p:xfrm>
        <a:graphic>
          <a:graphicData uri="http://schemas.openxmlformats.org/drawingml/2006/table">
            <a:tbl>
              <a:tblPr firstRow="1" bandRow="1">
                <a:tableStyleId>{5940675A-B579-460E-94D1-54222C63F5DA}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04800">
                <a:tc>
                  <a:txBody>
                    <a:bodyPr/>
                    <a:lstStyle/>
                    <a:p>
                      <a:pPr algn="ctr"/>
                      <a:r>
                        <a:rPr lang="en-US" dirty="0"/>
                        <a:t>III</a:t>
                      </a:r>
                    </a:p>
                  </a:txBody>
                  <a:tcPr/>
                </a:tc>
                <a:tc>
                  <a:txBody>
                    <a:bodyPr/>
                    <a:lstStyle/>
                    <a:p>
                      <a:pPr algn="ctr"/>
                      <a:r>
                        <a:rPr lang="en-US" dirty="0"/>
                        <a:t>II</a:t>
                      </a:r>
                    </a:p>
                  </a:txBody>
                  <a:tcPr/>
                </a:tc>
                <a:tc>
                  <a:txBody>
                    <a:bodyPr/>
                    <a:lstStyle/>
                    <a:p>
                      <a:pPr algn="ctr"/>
                      <a:r>
                        <a:rPr lang="en-US" dirty="0"/>
                        <a:t>I</a:t>
                      </a:r>
                    </a:p>
                  </a:txBody>
                  <a:tcPr/>
                </a:tc>
                <a:extLst>
                  <a:ext uri="{0D108BD9-81ED-4DB2-BD59-A6C34878D82A}">
                    <a16:rowId xmlns:a16="http://schemas.microsoft.com/office/drawing/2014/main" val="10000"/>
                  </a:ext>
                </a:extLst>
              </a:tr>
              <a:tr h="304800">
                <a:tc>
                  <a:txBody>
                    <a:bodyPr/>
                    <a:lstStyle/>
                    <a:p>
                      <a:pPr algn="ctr"/>
                      <a:r>
                        <a:rPr lang="en-US" dirty="0"/>
                        <a:t>1</a:t>
                      </a:r>
                    </a:p>
                  </a:txBody>
                  <a:tcPr/>
                </a:tc>
                <a:tc>
                  <a:txBody>
                    <a:bodyPr/>
                    <a:lstStyle/>
                    <a:p>
                      <a:pPr algn="ctr"/>
                      <a:r>
                        <a:rPr lang="en-US" dirty="0"/>
                        <a:t>0</a:t>
                      </a:r>
                    </a:p>
                  </a:txBody>
                  <a:tcPr/>
                </a:tc>
                <a:tc>
                  <a:txBody>
                    <a:bodyPr/>
                    <a:lstStyle/>
                    <a:p>
                      <a:pPr algn="ctr"/>
                      <a:r>
                        <a:rPr lang="en-US" dirty="0"/>
                        <a:t>3</a:t>
                      </a:r>
                    </a:p>
                  </a:txBody>
                  <a:tcPr/>
                </a:tc>
                <a:extLst>
                  <a:ext uri="{0D108BD9-81ED-4DB2-BD59-A6C34878D82A}">
                    <a16:rowId xmlns:a16="http://schemas.microsoft.com/office/drawing/2014/main" val="10001"/>
                  </a:ext>
                </a:extLst>
              </a:tr>
              <a:tr h="304800">
                <a:tc>
                  <a:txBody>
                    <a:bodyPr/>
                    <a:lstStyle/>
                    <a:p>
                      <a:pPr algn="ctr"/>
                      <a:r>
                        <a:rPr lang="en-US" dirty="0"/>
                        <a:t>2</a:t>
                      </a:r>
                    </a:p>
                  </a:txBody>
                  <a:tcPr/>
                </a:tc>
                <a:tc>
                  <a:txBody>
                    <a:bodyPr/>
                    <a:lstStyle/>
                    <a:p>
                      <a:pPr algn="ctr"/>
                      <a:r>
                        <a:rPr lang="en-US" dirty="0"/>
                        <a:t>5</a:t>
                      </a:r>
                    </a:p>
                  </a:txBody>
                  <a:tcPr/>
                </a:tc>
                <a:tc>
                  <a:txBody>
                    <a:bodyPr/>
                    <a:lstStyle/>
                    <a:p>
                      <a:pPr algn="ctr"/>
                      <a:r>
                        <a:rPr lang="en-US" dirty="0"/>
                        <a:t>2</a:t>
                      </a:r>
                    </a:p>
                  </a:txBody>
                  <a:tcPr/>
                </a:tc>
                <a:extLst>
                  <a:ext uri="{0D108BD9-81ED-4DB2-BD59-A6C34878D82A}">
                    <a16:rowId xmlns:a16="http://schemas.microsoft.com/office/drawing/2014/main" val="10002"/>
                  </a:ext>
                </a:extLst>
              </a:tr>
              <a:tr h="304800">
                <a:tc>
                  <a:txBody>
                    <a:bodyPr/>
                    <a:lstStyle/>
                    <a:p>
                      <a:pPr algn="ctr"/>
                      <a:r>
                        <a:rPr lang="en-US" dirty="0"/>
                        <a:t>3</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3"/>
                  </a:ext>
                </a:extLst>
              </a:tr>
              <a:tr h="304800">
                <a:tc>
                  <a:txBody>
                    <a:bodyPr/>
                    <a:lstStyle/>
                    <a:p>
                      <a:pPr algn="ctr"/>
                      <a:r>
                        <a:rPr lang="en-US" dirty="0"/>
                        <a:t>26</a:t>
                      </a:r>
                    </a:p>
                  </a:txBody>
                  <a:tcPr/>
                </a:tc>
                <a:tc>
                  <a:txBody>
                    <a:bodyPr/>
                    <a:lstStyle/>
                    <a:p>
                      <a:pPr algn="ctr"/>
                      <a:r>
                        <a:rPr lang="en-US" dirty="0"/>
                        <a:t>24</a:t>
                      </a:r>
                    </a:p>
                  </a:txBody>
                  <a:tcPr/>
                </a:tc>
                <a:tc>
                  <a:txBody>
                    <a:bodyPr/>
                    <a:lstStyle/>
                    <a:p>
                      <a:pPr algn="ctr"/>
                      <a:r>
                        <a:rPr lang="en-US" dirty="0"/>
                        <a:t>39</a:t>
                      </a:r>
                    </a:p>
                  </a:txBody>
                  <a:tcPr/>
                </a:tc>
                <a:extLst>
                  <a:ext uri="{0D108BD9-81ED-4DB2-BD59-A6C34878D82A}">
                    <a16:rowId xmlns:a16="http://schemas.microsoft.com/office/drawing/2014/main" val="10004"/>
                  </a:ext>
                </a:extLst>
              </a:tr>
            </a:tbl>
          </a:graphicData>
        </a:graphic>
      </p:graphicFrame>
      <p:sp>
        <p:nvSpPr>
          <p:cNvPr id="7" name="TextBox 6"/>
          <p:cNvSpPr txBox="1"/>
          <p:nvPr/>
        </p:nvSpPr>
        <p:spPr>
          <a:xfrm>
            <a:off x="3613875" y="5887485"/>
            <a:ext cx="1223412" cy="369332"/>
          </a:xfrm>
          <a:prstGeom prst="rect">
            <a:avLst/>
          </a:prstGeom>
          <a:noFill/>
        </p:spPr>
        <p:txBody>
          <a:bodyPr wrap="none" rtlCol="0">
            <a:spAutoFit/>
          </a:bodyPr>
          <a:lstStyle/>
          <a:p>
            <a:r>
              <a:rPr lang="en-US" dirty="0">
                <a:solidFill>
                  <a:srgbClr val="FF0000"/>
                </a:solidFill>
              </a:rPr>
              <a:t>3 x II – 2 x I</a:t>
            </a:r>
          </a:p>
        </p:txBody>
      </p:sp>
      <p:graphicFrame>
        <p:nvGraphicFramePr>
          <p:cNvPr id="8" name="Table 7"/>
          <p:cNvGraphicFramePr>
            <a:graphicFrameLocks noGrp="1"/>
          </p:cNvGraphicFramePr>
          <p:nvPr/>
        </p:nvGraphicFramePr>
        <p:xfrm>
          <a:off x="5233824" y="3997629"/>
          <a:ext cx="1371600" cy="1828800"/>
        </p:xfrm>
        <a:graphic>
          <a:graphicData uri="http://schemas.openxmlformats.org/drawingml/2006/table">
            <a:tbl>
              <a:tblPr firstRow="1" bandRow="1">
                <a:tableStyleId>{5940675A-B579-460E-94D1-54222C63F5DA}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04800">
                <a:tc>
                  <a:txBody>
                    <a:bodyPr/>
                    <a:lstStyle/>
                    <a:p>
                      <a:pPr algn="ctr"/>
                      <a:r>
                        <a:rPr lang="en-US" dirty="0"/>
                        <a:t>III</a:t>
                      </a:r>
                    </a:p>
                  </a:txBody>
                  <a:tcPr/>
                </a:tc>
                <a:tc>
                  <a:txBody>
                    <a:bodyPr/>
                    <a:lstStyle/>
                    <a:p>
                      <a:pPr algn="ctr"/>
                      <a:r>
                        <a:rPr lang="en-US" dirty="0"/>
                        <a:t>II</a:t>
                      </a:r>
                    </a:p>
                  </a:txBody>
                  <a:tcPr/>
                </a:tc>
                <a:tc>
                  <a:txBody>
                    <a:bodyPr/>
                    <a:lstStyle/>
                    <a:p>
                      <a:pPr algn="ctr"/>
                      <a:r>
                        <a:rPr lang="en-US" dirty="0"/>
                        <a:t>I</a:t>
                      </a:r>
                    </a:p>
                  </a:txBody>
                  <a:tcPr/>
                </a:tc>
                <a:extLst>
                  <a:ext uri="{0D108BD9-81ED-4DB2-BD59-A6C34878D82A}">
                    <a16:rowId xmlns:a16="http://schemas.microsoft.com/office/drawing/2014/main" val="10000"/>
                  </a:ext>
                </a:extLst>
              </a:tr>
              <a:tr h="304800">
                <a:tc>
                  <a:txBody>
                    <a:bodyPr/>
                    <a:lstStyle/>
                    <a:p>
                      <a:pPr algn="ctr"/>
                      <a:r>
                        <a:rPr lang="en-US" dirty="0"/>
                        <a:t>0</a:t>
                      </a:r>
                    </a:p>
                  </a:txBody>
                  <a:tcPr/>
                </a:tc>
                <a:tc>
                  <a:txBody>
                    <a:bodyPr/>
                    <a:lstStyle/>
                    <a:p>
                      <a:pPr algn="ctr"/>
                      <a:r>
                        <a:rPr lang="en-US" dirty="0"/>
                        <a:t>0</a:t>
                      </a:r>
                    </a:p>
                  </a:txBody>
                  <a:tcPr/>
                </a:tc>
                <a:tc>
                  <a:txBody>
                    <a:bodyPr/>
                    <a:lstStyle/>
                    <a:p>
                      <a:pPr algn="ctr"/>
                      <a:r>
                        <a:rPr lang="en-US" dirty="0"/>
                        <a:t>3</a:t>
                      </a:r>
                    </a:p>
                  </a:txBody>
                  <a:tcPr/>
                </a:tc>
                <a:extLst>
                  <a:ext uri="{0D108BD9-81ED-4DB2-BD59-A6C34878D82A}">
                    <a16:rowId xmlns:a16="http://schemas.microsoft.com/office/drawing/2014/main" val="10001"/>
                  </a:ext>
                </a:extLst>
              </a:tr>
              <a:tr h="304800">
                <a:tc>
                  <a:txBody>
                    <a:bodyPr/>
                    <a:lstStyle/>
                    <a:p>
                      <a:pPr algn="ctr"/>
                      <a:r>
                        <a:rPr lang="en-US" dirty="0"/>
                        <a:t>4</a:t>
                      </a:r>
                    </a:p>
                  </a:txBody>
                  <a:tcPr/>
                </a:tc>
                <a:tc>
                  <a:txBody>
                    <a:bodyPr/>
                    <a:lstStyle/>
                    <a:p>
                      <a:pPr algn="ctr"/>
                      <a:r>
                        <a:rPr lang="en-US" dirty="0"/>
                        <a:t>5</a:t>
                      </a:r>
                    </a:p>
                  </a:txBody>
                  <a:tcPr/>
                </a:tc>
                <a:tc>
                  <a:txBody>
                    <a:bodyPr/>
                    <a:lstStyle/>
                    <a:p>
                      <a:pPr algn="ctr"/>
                      <a:r>
                        <a:rPr lang="en-US" dirty="0"/>
                        <a:t>2</a:t>
                      </a:r>
                    </a:p>
                  </a:txBody>
                  <a:tcPr/>
                </a:tc>
                <a:extLst>
                  <a:ext uri="{0D108BD9-81ED-4DB2-BD59-A6C34878D82A}">
                    <a16:rowId xmlns:a16="http://schemas.microsoft.com/office/drawing/2014/main" val="10002"/>
                  </a:ext>
                </a:extLst>
              </a:tr>
              <a:tr h="304800">
                <a:tc>
                  <a:txBody>
                    <a:bodyPr/>
                    <a:lstStyle/>
                    <a:p>
                      <a:pPr algn="ctr"/>
                      <a:r>
                        <a:rPr lang="en-US" dirty="0"/>
                        <a:t>8</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3"/>
                  </a:ext>
                </a:extLst>
              </a:tr>
              <a:tr h="304800">
                <a:tc>
                  <a:txBody>
                    <a:bodyPr/>
                    <a:lstStyle/>
                    <a:p>
                      <a:pPr algn="ctr"/>
                      <a:r>
                        <a:rPr lang="en-US" dirty="0"/>
                        <a:t>39</a:t>
                      </a:r>
                    </a:p>
                  </a:txBody>
                  <a:tcPr/>
                </a:tc>
                <a:tc>
                  <a:txBody>
                    <a:bodyPr/>
                    <a:lstStyle/>
                    <a:p>
                      <a:pPr algn="ctr"/>
                      <a:r>
                        <a:rPr lang="en-US" dirty="0"/>
                        <a:t>24</a:t>
                      </a:r>
                    </a:p>
                  </a:txBody>
                  <a:tcPr/>
                </a:tc>
                <a:tc>
                  <a:txBody>
                    <a:bodyPr/>
                    <a:lstStyle/>
                    <a:p>
                      <a:pPr algn="ctr"/>
                      <a:r>
                        <a:rPr lang="en-US" dirty="0"/>
                        <a:t>39</a:t>
                      </a:r>
                    </a:p>
                  </a:txBody>
                  <a:tcPr/>
                </a:tc>
                <a:extLst>
                  <a:ext uri="{0D108BD9-81ED-4DB2-BD59-A6C34878D82A}">
                    <a16:rowId xmlns:a16="http://schemas.microsoft.com/office/drawing/2014/main" val="10004"/>
                  </a:ext>
                </a:extLst>
              </a:tr>
            </a:tbl>
          </a:graphicData>
        </a:graphic>
      </p:graphicFrame>
      <p:sp>
        <p:nvSpPr>
          <p:cNvPr id="9" name="TextBox 8"/>
          <p:cNvSpPr txBox="1"/>
          <p:nvPr/>
        </p:nvSpPr>
        <p:spPr>
          <a:xfrm>
            <a:off x="5493684" y="5896181"/>
            <a:ext cx="958466" cy="369332"/>
          </a:xfrm>
          <a:prstGeom prst="rect">
            <a:avLst/>
          </a:prstGeom>
          <a:noFill/>
        </p:spPr>
        <p:txBody>
          <a:bodyPr wrap="square" rtlCol="0">
            <a:spAutoFit/>
          </a:bodyPr>
          <a:lstStyle/>
          <a:p>
            <a:r>
              <a:rPr lang="en-US" dirty="0">
                <a:solidFill>
                  <a:srgbClr val="FF0000"/>
                </a:solidFill>
              </a:rPr>
              <a:t>3 x III – I</a:t>
            </a:r>
          </a:p>
        </p:txBody>
      </p:sp>
      <p:graphicFrame>
        <p:nvGraphicFramePr>
          <p:cNvPr id="10" name="Table 9"/>
          <p:cNvGraphicFramePr>
            <a:graphicFrameLocks noGrp="1"/>
          </p:cNvGraphicFramePr>
          <p:nvPr/>
        </p:nvGraphicFramePr>
        <p:xfrm>
          <a:off x="6966645" y="4008388"/>
          <a:ext cx="1371600" cy="1828800"/>
        </p:xfrm>
        <a:graphic>
          <a:graphicData uri="http://schemas.openxmlformats.org/drawingml/2006/table">
            <a:tbl>
              <a:tblPr firstRow="1" bandRow="1">
                <a:tableStyleId>{5940675A-B579-460E-94D1-54222C63F5DA}</a:tableStyleId>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tblGrid>
              <a:tr h="304800">
                <a:tc>
                  <a:txBody>
                    <a:bodyPr/>
                    <a:lstStyle/>
                    <a:p>
                      <a:pPr algn="ctr"/>
                      <a:r>
                        <a:rPr lang="en-US" dirty="0"/>
                        <a:t>III</a:t>
                      </a:r>
                    </a:p>
                  </a:txBody>
                  <a:tcPr/>
                </a:tc>
                <a:tc>
                  <a:txBody>
                    <a:bodyPr/>
                    <a:lstStyle/>
                    <a:p>
                      <a:pPr algn="ctr"/>
                      <a:r>
                        <a:rPr lang="en-US" dirty="0"/>
                        <a:t>II</a:t>
                      </a:r>
                    </a:p>
                  </a:txBody>
                  <a:tcPr/>
                </a:tc>
                <a:tc>
                  <a:txBody>
                    <a:bodyPr/>
                    <a:lstStyle/>
                    <a:p>
                      <a:pPr algn="ctr"/>
                      <a:r>
                        <a:rPr lang="en-US" dirty="0"/>
                        <a:t>I</a:t>
                      </a:r>
                    </a:p>
                  </a:txBody>
                  <a:tcPr/>
                </a:tc>
                <a:extLst>
                  <a:ext uri="{0D108BD9-81ED-4DB2-BD59-A6C34878D82A}">
                    <a16:rowId xmlns:a16="http://schemas.microsoft.com/office/drawing/2014/main" val="10000"/>
                  </a:ext>
                </a:extLst>
              </a:tr>
              <a:tr h="304800">
                <a:tc>
                  <a:txBody>
                    <a:bodyPr/>
                    <a:lstStyle/>
                    <a:p>
                      <a:pPr algn="ctr"/>
                      <a:r>
                        <a:rPr lang="en-US" dirty="0"/>
                        <a:t>0</a:t>
                      </a:r>
                    </a:p>
                  </a:txBody>
                  <a:tcPr/>
                </a:tc>
                <a:tc>
                  <a:txBody>
                    <a:bodyPr/>
                    <a:lstStyle/>
                    <a:p>
                      <a:pPr algn="ctr"/>
                      <a:r>
                        <a:rPr lang="en-US" dirty="0"/>
                        <a:t>0</a:t>
                      </a:r>
                    </a:p>
                  </a:txBody>
                  <a:tcPr/>
                </a:tc>
                <a:tc>
                  <a:txBody>
                    <a:bodyPr/>
                    <a:lstStyle/>
                    <a:p>
                      <a:pPr algn="ctr"/>
                      <a:r>
                        <a:rPr lang="en-US" dirty="0"/>
                        <a:t>3</a:t>
                      </a:r>
                    </a:p>
                  </a:txBody>
                  <a:tcPr/>
                </a:tc>
                <a:extLst>
                  <a:ext uri="{0D108BD9-81ED-4DB2-BD59-A6C34878D82A}">
                    <a16:rowId xmlns:a16="http://schemas.microsoft.com/office/drawing/2014/main" val="10001"/>
                  </a:ext>
                </a:extLst>
              </a:tr>
              <a:tr h="304800">
                <a:tc>
                  <a:txBody>
                    <a:bodyPr/>
                    <a:lstStyle/>
                    <a:p>
                      <a:pPr algn="ctr"/>
                      <a:r>
                        <a:rPr lang="en-US" dirty="0"/>
                        <a:t>0</a:t>
                      </a:r>
                    </a:p>
                  </a:txBody>
                  <a:tcPr/>
                </a:tc>
                <a:tc>
                  <a:txBody>
                    <a:bodyPr/>
                    <a:lstStyle/>
                    <a:p>
                      <a:pPr algn="ctr"/>
                      <a:r>
                        <a:rPr lang="en-US" dirty="0"/>
                        <a:t>5</a:t>
                      </a:r>
                    </a:p>
                  </a:txBody>
                  <a:tcPr/>
                </a:tc>
                <a:tc>
                  <a:txBody>
                    <a:bodyPr/>
                    <a:lstStyle/>
                    <a:p>
                      <a:pPr algn="ctr"/>
                      <a:r>
                        <a:rPr lang="en-US" dirty="0"/>
                        <a:t>2</a:t>
                      </a:r>
                    </a:p>
                  </a:txBody>
                  <a:tcPr/>
                </a:tc>
                <a:extLst>
                  <a:ext uri="{0D108BD9-81ED-4DB2-BD59-A6C34878D82A}">
                    <a16:rowId xmlns:a16="http://schemas.microsoft.com/office/drawing/2014/main" val="10002"/>
                  </a:ext>
                </a:extLst>
              </a:tr>
              <a:tr h="304800">
                <a:tc>
                  <a:txBody>
                    <a:bodyPr/>
                    <a:lstStyle/>
                    <a:p>
                      <a:pPr algn="ctr"/>
                      <a:r>
                        <a:rPr lang="en-US" dirty="0"/>
                        <a:t>36</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3"/>
                  </a:ext>
                </a:extLst>
              </a:tr>
              <a:tr h="304800">
                <a:tc>
                  <a:txBody>
                    <a:bodyPr/>
                    <a:lstStyle/>
                    <a:p>
                      <a:pPr algn="ctr"/>
                      <a:r>
                        <a:rPr lang="en-US" dirty="0"/>
                        <a:t>99</a:t>
                      </a:r>
                    </a:p>
                  </a:txBody>
                  <a:tcPr/>
                </a:tc>
                <a:tc>
                  <a:txBody>
                    <a:bodyPr/>
                    <a:lstStyle/>
                    <a:p>
                      <a:pPr algn="ctr"/>
                      <a:r>
                        <a:rPr lang="en-US" dirty="0"/>
                        <a:t>24</a:t>
                      </a:r>
                    </a:p>
                  </a:txBody>
                  <a:tcPr/>
                </a:tc>
                <a:tc>
                  <a:txBody>
                    <a:bodyPr/>
                    <a:lstStyle/>
                    <a:p>
                      <a:pPr algn="ctr"/>
                      <a:r>
                        <a:rPr lang="en-US" dirty="0"/>
                        <a:t>39</a:t>
                      </a:r>
                    </a:p>
                  </a:txBody>
                  <a:tcPr/>
                </a:tc>
                <a:extLst>
                  <a:ext uri="{0D108BD9-81ED-4DB2-BD59-A6C34878D82A}">
                    <a16:rowId xmlns:a16="http://schemas.microsoft.com/office/drawing/2014/main" val="10004"/>
                  </a:ext>
                </a:extLst>
              </a:tr>
            </a:tbl>
          </a:graphicData>
        </a:graphic>
      </p:graphicFrame>
      <p:sp>
        <p:nvSpPr>
          <p:cNvPr id="11" name="TextBox 10"/>
          <p:cNvSpPr txBox="1"/>
          <p:nvPr/>
        </p:nvSpPr>
        <p:spPr>
          <a:xfrm>
            <a:off x="6981188" y="5869060"/>
            <a:ext cx="1338828" cy="369332"/>
          </a:xfrm>
          <a:prstGeom prst="rect">
            <a:avLst/>
          </a:prstGeom>
          <a:noFill/>
        </p:spPr>
        <p:txBody>
          <a:bodyPr wrap="none" rtlCol="0">
            <a:spAutoFit/>
          </a:bodyPr>
          <a:lstStyle/>
          <a:p>
            <a:r>
              <a:rPr lang="en-US" dirty="0">
                <a:solidFill>
                  <a:srgbClr val="FF0000"/>
                </a:solidFill>
              </a:rPr>
              <a:t>5 x III – 4 x II</a:t>
            </a:r>
          </a:p>
        </p:txBody>
      </p:sp>
      <p:sp>
        <p:nvSpPr>
          <p:cNvPr id="12" name="TextBox 11"/>
          <p:cNvSpPr txBox="1"/>
          <p:nvPr/>
        </p:nvSpPr>
        <p:spPr>
          <a:xfrm>
            <a:off x="914401" y="4426084"/>
            <a:ext cx="296876" cy="338554"/>
          </a:xfrm>
          <a:prstGeom prst="rect">
            <a:avLst/>
          </a:prstGeom>
          <a:noFill/>
        </p:spPr>
        <p:txBody>
          <a:bodyPr wrap="square" rtlCol="0">
            <a:spAutoFit/>
          </a:bodyPr>
          <a:lstStyle/>
          <a:p>
            <a:r>
              <a:rPr lang="en-US" sz="1600"/>
              <a:t>T</a:t>
            </a:r>
          </a:p>
        </p:txBody>
      </p:sp>
      <p:sp>
        <p:nvSpPr>
          <p:cNvPr id="13" name="TextBox 12"/>
          <p:cNvSpPr txBox="1"/>
          <p:nvPr/>
        </p:nvSpPr>
        <p:spPr>
          <a:xfrm>
            <a:off x="901430" y="4782765"/>
            <a:ext cx="296876" cy="338554"/>
          </a:xfrm>
          <a:prstGeom prst="rect">
            <a:avLst/>
          </a:prstGeom>
          <a:noFill/>
        </p:spPr>
        <p:txBody>
          <a:bodyPr wrap="square" rtlCol="0">
            <a:spAutoFit/>
          </a:bodyPr>
          <a:lstStyle/>
          <a:p>
            <a:r>
              <a:rPr lang="en-US" sz="1600"/>
              <a:t>M</a:t>
            </a:r>
          </a:p>
        </p:txBody>
      </p:sp>
      <p:sp>
        <p:nvSpPr>
          <p:cNvPr id="14" name="TextBox 13"/>
          <p:cNvSpPr txBox="1"/>
          <p:nvPr/>
        </p:nvSpPr>
        <p:spPr>
          <a:xfrm>
            <a:off x="927371" y="5139446"/>
            <a:ext cx="296876" cy="338554"/>
          </a:xfrm>
          <a:prstGeom prst="rect">
            <a:avLst/>
          </a:prstGeom>
          <a:noFill/>
        </p:spPr>
        <p:txBody>
          <a:bodyPr wrap="square" rtlCol="0">
            <a:spAutoFit/>
          </a:bodyPr>
          <a:lstStyle/>
          <a:p>
            <a:r>
              <a:rPr lang="en-US" sz="1600"/>
              <a:t>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Rectangular Arrays (</a:t>
            </a:r>
            <a:r>
              <a:rPr lang="en-US" dirty="0" err="1"/>
              <a:t>ch</a:t>
            </a:r>
            <a:r>
              <a:rPr lang="en-US" dirty="0"/>
              <a:t> 8)</a:t>
            </a:r>
          </a:p>
        </p:txBody>
      </p:sp>
      <p:sp>
        <p:nvSpPr>
          <p:cNvPr id="3" name="Content Placeholder 2"/>
          <p:cNvSpPr>
            <a:spLocks noGrp="1"/>
          </p:cNvSpPr>
          <p:nvPr>
            <p:ph idx="1"/>
          </p:nvPr>
        </p:nvSpPr>
        <p:spPr/>
        <p:txBody>
          <a:bodyPr/>
          <a:lstStyle/>
          <a:p>
            <a:r>
              <a:rPr lang="en-US" dirty="0"/>
              <a:t>Problem 4</a:t>
            </a:r>
          </a:p>
          <a:p>
            <a:pPr lvl="1"/>
            <a:r>
              <a:rPr lang="en-US" dirty="0"/>
              <a:t>Now there are 5 bundles of top grade paddy. Subtract 11 </a:t>
            </a:r>
            <a:r>
              <a:rPr lang="en-US" dirty="0" err="1"/>
              <a:t>sheng</a:t>
            </a:r>
            <a:r>
              <a:rPr lang="en-US" dirty="0"/>
              <a:t> from the yield. Then this is equivalent to the yield of 7 bundles of low grade paddy.</a:t>
            </a:r>
          </a:p>
          <a:p>
            <a:pPr lvl="1">
              <a:buNone/>
            </a:pPr>
            <a:r>
              <a:rPr lang="en-US" dirty="0"/>
              <a:t>       5T – 11 = 7L;  </a:t>
            </a:r>
          </a:p>
          <a:p>
            <a:pPr lvl="1">
              <a:buNone/>
            </a:pPr>
            <a:r>
              <a:rPr lang="en-US" dirty="0"/>
              <a:t>	Now there are 7 bundles of top grade paddy. Subtract 25 </a:t>
            </a:r>
            <a:r>
              <a:rPr lang="en-US" dirty="0" err="1"/>
              <a:t>sheng</a:t>
            </a:r>
            <a:r>
              <a:rPr lang="en-US" dirty="0"/>
              <a:t> of yield. This is equivalent to the yield of 5 bundles of low grade paddy.    </a:t>
            </a:r>
          </a:p>
          <a:p>
            <a:pPr lvl="1">
              <a:buNone/>
            </a:pPr>
            <a:r>
              <a:rPr lang="en-US" dirty="0"/>
              <a:t>        7T – 25 = 5L</a:t>
            </a:r>
          </a:p>
        </p:txBody>
      </p:sp>
      <p:sp>
        <p:nvSpPr>
          <p:cNvPr id="4" name="Slide Number Placeholder 3"/>
          <p:cNvSpPr>
            <a:spLocks noGrp="1"/>
          </p:cNvSpPr>
          <p:nvPr>
            <p:ph type="sldNum" sz="quarter" idx="12"/>
          </p:nvPr>
        </p:nvSpPr>
        <p:spPr>
          <a:xfrm>
            <a:off x="7010400" y="6913756"/>
            <a:ext cx="2133600" cy="365125"/>
          </a:xfrm>
        </p:spPr>
        <p:txBody>
          <a:bodyPr/>
          <a:lstStyle/>
          <a:p>
            <a:fld id="{294FAB2D-9DC2-4281-BC75-819D85AE4F32}" type="slidenum">
              <a:rPr lang="en-US" smtClean="0"/>
              <a:pPr/>
              <a:t>34</a:t>
            </a:fld>
            <a:endParaRPr lang="en-US" dirty="0"/>
          </a:p>
        </p:txBody>
      </p:sp>
      <p:graphicFrame>
        <p:nvGraphicFramePr>
          <p:cNvPr id="5" name="Table 4"/>
          <p:cNvGraphicFramePr>
            <a:graphicFrameLocks noGrp="1"/>
          </p:cNvGraphicFramePr>
          <p:nvPr/>
        </p:nvGraphicFramePr>
        <p:xfrm>
          <a:off x="1267179" y="4035777"/>
          <a:ext cx="1371600" cy="1112520"/>
        </p:xfrm>
        <a:graphic>
          <a:graphicData uri="http://schemas.openxmlformats.org/drawingml/2006/table">
            <a:tbl>
              <a:tblPr firstRow="1" bandRow="1">
                <a:tableStyleId>{5940675A-B579-460E-94D1-54222C63F5DA}</a:tableStyleId>
              </a:tblPr>
              <a:tblGrid>
                <a:gridCol w="68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tblGrid>
              <a:tr h="370840">
                <a:tc>
                  <a:txBody>
                    <a:bodyPr/>
                    <a:lstStyle/>
                    <a:p>
                      <a:pPr algn="ctr"/>
                      <a:r>
                        <a:rPr lang="en-US" dirty="0">
                          <a:solidFill>
                            <a:srgbClr val="FF0000"/>
                          </a:solidFill>
                        </a:rPr>
                        <a:t>5</a:t>
                      </a:r>
                    </a:p>
                  </a:txBody>
                  <a:tcPr/>
                </a:tc>
                <a:tc>
                  <a:txBody>
                    <a:bodyPr/>
                    <a:lstStyle/>
                    <a:p>
                      <a:pPr algn="ctr"/>
                      <a:r>
                        <a:rPr lang="en-US" dirty="0">
                          <a:solidFill>
                            <a:srgbClr val="FF0000"/>
                          </a:solidFill>
                        </a:rPr>
                        <a:t>7</a:t>
                      </a:r>
                    </a:p>
                  </a:txBody>
                  <a:tcPr/>
                </a:tc>
                <a:extLst>
                  <a:ext uri="{0D108BD9-81ED-4DB2-BD59-A6C34878D82A}">
                    <a16:rowId xmlns:a16="http://schemas.microsoft.com/office/drawing/2014/main" val="10000"/>
                  </a:ext>
                </a:extLst>
              </a:tr>
              <a:tr h="370840">
                <a:tc>
                  <a:txBody>
                    <a:bodyPr/>
                    <a:lstStyle/>
                    <a:p>
                      <a:pPr algn="ctr"/>
                      <a:r>
                        <a:rPr lang="en-US" dirty="0">
                          <a:solidFill>
                            <a:schemeClr val="tx1"/>
                          </a:solidFill>
                        </a:rPr>
                        <a:t>-7</a:t>
                      </a:r>
                    </a:p>
                  </a:txBody>
                  <a:tcPr/>
                </a:tc>
                <a:tc>
                  <a:txBody>
                    <a:bodyPr/>
                    <a:lstStyle/>
                    <a:p>
                      <a:pPr algn="ctr"/>
                      <a:r>
                        <a:rPr lang="en-US" dirty="0">
                          <a:solidFill>
                            <a:schemeClr val="tx1"/>
                          </a:solidFill>
                        </a:rPr>
                        <a:t>-5</a:t>
                      </a:r>
                    </a:p>
                  </a:txBody>
                  <a:tcPr/>
                </a:tc>
                <a:extLst>
                  <a:ext uri="{0D108BD9-81ED-4DB2-BD59-A6C34878D82A}">
                    <a16:rowId xmlns:a16="http://schemas.microsoft.com/office/drawing/2014/main" val="10001"/>
                  </a:ext>
                </a:extLst>
              </a:tr>
              <a:tr h="370840">
                <a:tc>
                  <a:txBody>
                    <a:bodyPr/>
                    <a:lstStyle/>
                    <a:p>
                      <a:pPr algn="ctr"/>
                      <a:r>
                        <a:rPr lang="en-US" dirty="0">
                          <a:solidFill>
                            <a:srgbClr val="FF0000"/>
                          </a:solidFill>
                        </a:rPr>
                        <a:t>11</a:t>
                      </a:r>
                    </a:p>
                  </a:txBody>
                  <a:tcPr/>
                </a:tc>
                <a:tc>
                  <a:txBody>
                    <a:bodyPr/>
                    <a:lstStyle/>
                    <a:p>
                      <a:pPr algn="ctr"/>
                      <a:r>
                        <a:rPr lang="en-US" dirty="0">
                          <a:solidFill>
                            <a:srgbClr val="FF0000"/>
                          </a:solidFill>
                        </a:rPr>
                        <a:t>25</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nvGraphicFramePr>
        <p:xfrm>
          <a:off x="3005667" y="4028440"/>
          <a:ext cx="1371600" cy="1097280"/>
        </p:xfrm>
        <a:graphic>
          <a:graphicData uri="http://schemas.openxmlformats.org/drawingml/2006/table">
            <a:tbl>
              <a:tblPr firstRow="1" bandRow="1">
                <a:tableStyleId>{5940675A-B579-460E-94D1-54222C63F5DA}</a:tableStyleId>
              </a:tblPr>
              <a:tblGrid>
                <a:gridCol w="68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tblGrid>
              <a:tr h="0">
                <a:tc>
                  <a:txBody>
                    <a:bodyPr/>
                    <a:lstStyle/>
                    <a:p>
                      <a:pPr algn="ctr"/>
                      <a:r>
                        <a:rPr lang="en-US" dirty="0">
                          <a:solidFill>
                            <a:srgbClr val="FF0000"/>
                          </a:solidFill>
                        </a:rPr>
                        <a:t>35</a:t>
                      </a:r>
                    </a:p>
                  </a:txBody>
                  <a:tcPr/>
                </a:tc>
                <a:tc>
                  <a:txBody>
                    <a:bodyPr/>
                    <a:lstStyle/>
                    <a:p>
                      <a:pPr algn="ctr"/>
                      <a:r>
                        <a:rPr lang="en-US" dirty="0">
                          <a:solidFill>
                            <a:srgbClr val="FF0000"/>
                          </a:solidFill>
                        </a:rPr>
                        <a:t>35</a:t>
                      </a:r>
                    </a:p>
                  </a:txBody>
                  <a:tcPr/>
                </a:tc>
                <a:extLst>
                  <a:ext uri="{0D108BD9-81ED-4DB2-BD59-A6C34878D82A}">
                    <a16:rowId xmlns:a16="http://schemas.microsoft.com/office/drawing/2014/main" val="10000"/>
                  </a:ext>
                </a:extLst>
              </a:tr>
              <a:tr h="0">
                <a:tc>
                  <a:txBody>
                    <a:bodyPr/>
                    <a:lstStyle/>
                    <a:p>
                      <a:pPr algn="ctr"/>
                      <a:r>
                        <a:rPr lang="en-US" dirty="0">
                          <a:solidFill>
                            <a:schemeClr val="tx1"/>
                          </a:solidFill>
                        </a:rPr>
                        <a:t>-49</a:t>
                      </a:r>
                    </a:p>
                  </a:txBody>
                  <a:tcPr/>
                </a:tc>
                <a:tc>
                  <a:txBody>
                    <a:bodyPr/>
                    <a:lstStyle/>
                    <a:p>
                      <a:pPr algn="ctr"/>
                      <a:r>
                        <a:rPr lang="en-US" dirty="0">
                          <a:solidFill>
                            <a:schemeClr val="tx1"/>
                          </a:solidFill>
                        </a:rPr>
                        <a:t>-25</a:t>
                      </a:r>
                    </a:p>
                  </a:txBody>
                  <a:tcPr/>
                </a:tc>
                <a:extLst>
                  <a:ext uri="{0D108BD9-81ED-4DB2-BD59-A6C34878D82A}">
                    <a16:rowId xmlns:a16="http://schemas.microsoft.com/office/drawing/2014/main" val="10001"/>
                  </a:ext>
                </a:extLst>
              </a:tr>
              <a:tr h="0">
                <a:tc>
                  <a:txBody>
                    <a:bodyPr/>
                    <a:lstStyle/>
                    <a:p>
                      <a:pPr algn="ctr"/>
                      <a:r>
                        <a:rPr lang="en-US" dirty="0">
                          <a:solidFill>
                            <a:srgbClr val="FF0000"/>
                          </a:solidFill>
                        </a:rPr>
                        <a:t>77</a:t>
                      </a:r>
                    </a:p>
                  </a:txBody>
                  <a:tcPr/>
                </a:tc>
                <a:tc>
                  <a:txBody>
                    <a:bodyPr/>
                    <a:lstStyle/>
                    <a:p>
                      <a:pPr algn="ctr"/>
                      <a:r>
                        <a:rPr lang="en-US" dirty="0">
                          <a:solidFill>
                            <a:srgbClr val="FF0000"/>
                          </a:solidFill>
                        </a:rPr>
                        <a:t>125</a:t>
                      </a:r>
                    </a:p>
                  </a:txBody>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nvGraphicFramePr>
        <p:xfrm>
          <a:off x="4713111" y="4035778"/>
          <a:ext cx="1371600" cy="1112520"/>
        </p:xfrm>
        <a:graphic>
          <a:graphicData uri="http://schemas.openxmlformats.org/drawingml/2006/table">
            <a:tbl>
              <a:tblPr firstRow="1" bandRow="1">
                <a:tableStyleId>{5940675A-B579-460E-94D1-54222C63F5DA}</a:tableStyleId>
              </a:tblPr>
              <a:tblGrid>
                <a:gridCol w="685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tblGrid>
              <a:tr h="370840">
                <a:tc>
                  <a:txBody>
                    <a:bodyPr/>
                    <a:lstStyle/>
                    <a:p>
                      <a:pPr algn="ctr"/>
                      <a:r>
                        <a:rPr lang="en-US" dirty="0">
                          <a:solidFill>
                            <a:srgbClr val="FF0000"/>
                          </a:solidFill>
                        </a:rPr>
                        <a:t>35</a:t>
                      </a:r>
                    </a:p>
                  </a:txBody>
                  <a:tcPr/>
                </a:tc>
                <a:tc>
                  <a:txBody>
                    <a:bodyPr/>
                    <a:lstStyle/>
                    <a:p>
                      <a:pPr algn="ctr"/>
                      <a:r>
                        <a:rPr lang="en-US" dirty="0">
                          <a:solidFill>
                            <a:srgbClr val="FF0000"/>
                          </a:solidFill>
                        </a:rPr>
                        <a:t>0</a:t>
                      </a:r>
                    </a:p>
                  </a:txBody>
                  <a:tcPr/>
                </a:tc>
                <a:extLst>
                  <a:ext uri="{0D108BD9-81ED-4DB2-BD59-A6C34878D82A}">
                    <a16:rowId xmlns:a16="http://schemas.microsoft.com/office/drawing/2014/main" val="10000"/>
                  </a:ext>
                </a:extLst>
              </a:tr>
              <a:tr h="370840">
                <a:tc>
                  <a:txBody>
                    <a:bodyPr/>
                    <a:lstStyle/>
                    <a:p>
                      <a:pPr algn="ctr"/>
                      <a:r>
                        <a:rPr lang="en-US" dirty="0">
                          <a:solidFill>
                            <a:schemeClr val="tx1"/>
                          </a:solidFill>
                        </a:rPr>
                        <a:t>-49</a:t>
                      </a:r>
                    </a:p>
                  </a:txBody>
                  <a:tcPr/>
                </a:tc>
                <a:tc>
                  <a:txBody>
                    <a:bodyPr/>
                    <a:lstStyle/>
                    <a:p>
                      <a:pPr algn="ctr"/>
                      <a:r>
                        <a:rPr lang="en-US" dirty="0">
                          <a:solidFill>
                            <a:srgbClr val="FF0000"/>
                          </a:solidFill>
                        </a:rPr>
                        <a:t>24</a:t>
                      </a:r>
                    </a:p>
                  </a:txBody>
                  <a:tcPr/>
                </a:tc>
                <a:extLst>
                  <a:ext uri="{0D108BD9-81ED-4DB2-BD59-A6C34878D82A}">
                    <a16:rowId xmlns:a16="http://schemas.microsoft.com/office/drawing/2014/main" val="10001"/>
                  </a:ext>
                </a:extLst>
              </a:tr>
              <a:tr h="370840">
                <a:tc>
                  <a:txBody>
                    <a:bodyPr/>
                    <a:lstStyle/>
                    <a:p>
                      <a:pPr algn="ctr"/>
                      <a:r>
                        <a:rPr lang="en-US" dirty="0">
                          <a:solidFill>
                            <a:srgbClr val="FF0000"/>
                          </a:solidFill>
                        </a:rPr>
                        <a:t>77</a:t>
                      </a:r>
                    </a:p>
                  </a:txBody>
                  <a:tcPr/>
                </a:tc>
                <a:tc>
                  <a:txBody>
                    <a:bodyPr/>
                    <a:lstStyle/>
                    <a:p>
                      <a:pPr algn="ctr"/>
                      <a:r>
                        <a:rPr lang="en-US" dirty="0">
                          <a:solidFill>
                            <a:srgbClr val="FF0000"/>
                          </a:solidFill>
                        </a:rPr>
                        <a:t>48</a:t>
                      </a:r>
                    </a:p>
                  </a:txBody>
                  <a:tcPr/>
                </a:tc>
                <a:extLst>
                  <a:ext uri="{0D108BD9-81ED-4DB2-BD59-A6C34878D82A}">
                    <a16:rowId xmlns:a16="http://schemas.microsoft.com/office/drawing/2014/main" val="10002"/>
                  </a:ext>
                </a:extLst>
              </a:tr>
            </a:tbl>
          </a:graphicData>
        </a:graphic>
      </p:graphicFrame>
      <p:sp>
        <p:nvSpPr>
          <p:cNvPr id="8" name="TextBox 7"/>
          <p:cNvSpPr txBox="1"/>
          <p:nvPr/>
        </p:nvSpPr>
        <p:spPr>
          <a:xfrm>
            <a:off x="6578599" y="4289778"/>
            <a:ext cx="1181734" cy="923330"/>
          </a:xfrm>
          <a:prstGeom prst="rect">
            <a:avLst/>
          </a:prstGeom>
          <a:noFill/>
        </p:spPr>
        <p:txBody>
          <a:bodyPr wrap="square" rtlCol="0">
            <a:spAutoFit/>
          </a:bodyPr>
          <a:lstStyle/>
          <a:p>
            <a:r>
              <a:rPr lang="en-US" dirty="0"/>
              <a:t>L = </a:t>
            </a:r>
            <a:r>
              <a:rPr lang="en-US" dirty="0">
                <a:solidFill>
                  <a:srgbClr val="FF0000"/>
                </a:solidFill>
              </a:rPr>
              <a:t>2</a:t>
            </a:r>
            <a:r>
              <a:rPr lang="en-US" dirty="0"/>
              <a:t>, T = </a:t>
            </a:r>
            <a:r>
              <a:rPr lang="en-US" dirty="0">
                <a:solidFill>
                  <a:srgbClr val="FF0000"/>
                </a:solidFill>
              </a:rPr>
              <a:t>5 </a:t>
            </a:r>
            <a:r>
              <a:rPr lang="en-US" dirty="0"/>
              <a:t>yield per bundle</a:t>
            </a:r>
          </a:p>
        </p:txBody>
      </p:sp>
      <p:sp>
        <p:nvSpPr>
          <p:cNvPr id="10" name="TextBox 9"/>
          <p:cNvSpPr txBox="1"/>
          <p:nvPr/>
        </p:nvSpPr>
        <p:spPr>
          <a:xfrm>
            <a:off x="693426" y="4032656"/>
            <a:ext cx="296876" cy="369332"/>
          </a:xfrm>
          <a:prstGeom prst="rect">
            <a:avLst/>
          </a:prstGeom>
          <a:noFill/>
        </p:spPr>
        <p:txBody>
          <a:bodyPr wrap="none" rtlCol="0">
            <a:spAutoFit/>
          </a:bodyPr>
          <a:lstStyle/>
          <a:p>
            <a:r>
              <a:rPr lang="en-US" dirty="0"/>
              <a:t>T</a:t>
            </a:r>
          </a:p>
        </p:txBody>
      </p:sp>
      <p:sp>
        <p:nvSpPr>
          <p:cNvPr id="11" name="TextBox 10"/>
          <p:cNvSpPr txBox="1"/>
          <p:nvPr/>
        </p:nvSpPr>
        <p:spPr>
          <a:xfrm>
            <a:off x="698351" y="4447334"/>
            <a:ext cx="282450" cy="369332"/>
          </a:xfrm>
          <a:prstGeom prst="rect">
            <a:avLst/>
          </a:prstGeom>
          <a:noFill/>
        </p:spPr>
        <p:txBody>
          <a:bodyPr wrap="none" rtlCol="0">
            <a:spAutoFit/>
          </a:bodyPr>
          <a:lstStyle/>
          <a:p>
            <a:r>
              <a:rPr lang="en-US" dirty="0"/>
              <a:t>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Rectangular Arrays (</a:t>
            </a:r>
            <a:r>
              <a:rPr lang="en-US" dirty="0" err="1"/>
              <a:t>ch</a:t>
            </a:r>
            <a:r>
              <a:rPr lang="en-US" dirty="0"/>
              <a:t> 8)</a:t>
            </a:r>
          </a:p>
        </p:txBody>
      </p:sp>
      <p:sp>
        <p:nvSpPr>
          <p:cNvPr id="3" name="Content Placeholder 2"/>
          <p:cNvSpPr>
            <a:spLocks noGrp="1"/>
          </p:cNvSpPr>
          <p:nvPr>
            <p:ph idx="1"/>
          </p:nvPr>
        </p:nvSpPr>
        <p:spPr/>
        <p:txBody>
          <a:bodyPr/>
          <a:lstStyle/>
          <a:p>
            <a:r>
              <a:rPr lang="en-US" dirty="0"/>
              <a:t>Problem 13</a:t>
            </a:r>
          </a:p>
          <a:p>
            <a:pPr lvl="1"/>
            <a:r>
              <a:rPr lang="en-US" dirty="0"/>
              <a:t>There are five families that share a well (A, B, C, D, E). </a:t>
            </a:r>
          </a:p>
          <a:p>
            <a:pPr lvl="1">
              <a:buNone/>
            </a:pPr>
            <a:r>
              <a:rPr lang="en-US" dirty="0"/>
              <a:t>2 of A’s ropes are short of the well’s depth by 1 of B’s ropes. </a:t>
            </a:r>
          </a:p>
          <a:p>
            <a:pPr lvl="1">
              <a:buNone/>
            </a:pPr>
            <a:r>
              <a:rPr lang="en-US" dirty="0"/>
              <a:t>3 of B’s ropes are short of the well’s depth by 1 of C’s ropes. </a:t>
            </a:r>
          </a:p>
          <a:p>
            <a:pPr lvl="1">
              <a:buNone/>
            </a:pPr>
            <a:r>
              <a:rPr lang="en-US" dirty="0"/>
              <a:t>4 of C’s ropes are short of the well’s depth by 1 of D’s ropes. </a:t>
            </a:r>
          </a:p>
          <a:p>
            <a:pPr lvl="1">
              <a:buNone/>
            </a:pPr>
            <a:r>
              <a:rPr lang="en-US" dirty="0"/>
              <a:t>5 of D’s ropes are short of the well’s depth by 1 of E’s ropes. </a:t>
            </a:r>
          </a:p>
          <a:p>
            <a:pPr lvl="1">
              <a:buNone/>
            </a:pPr>
            <a:r>
              <a:rPr lang="en-US" dirty="0"/>
              <a:t>6 of E’s ropes are short of the well’s depth by 1 of A’s ropes. </a:t>
            </a:r>
          </a:p>
          <a:p>
            <a:pPr lvl="1">
              <a:buNone/>
            </a:pPr>
            <a:r>
              <a:rPr lang="en-US" dirty="0"/>
              <a:t>Notice that this problem involves five equations in six unknowns. The six unknowns are the five rope lengths and the well depth. Liu Hui provides the solution that is the smallest one with integer lengths and points out that the </a:t>
            </a:r>
            <a:r>
              <a:rPr lang="en-US"/>
              <a:t>all sets </a:t>
            </a:r>
            <a:r>
              <a:rPr lang="en-US" dirty="0"/>
              <a:t>of numbers proportional to the one provided will solve the equations. </a:t>
            </a:r>
          </a:p>
          <a:p>
            <a:pPr lvl="1">
              <a:buNone/>
            </a:pPr>
            <a:r>
              <a:rPr lang="en-US" dirty="0"/>
              <a:t> </a:t>
            </a:r>
          </a:p>
          <a:p>
            <a:pPr lvl="1">
              <a:buNone/>
            </a:pPr>
            <a:endParaRPr lang="en-US" dirty="0"/>
          </a:p>
        </p:txBody>
      </p:sp>
      <p:sp>
        <p:nvSpPr>
          <p:cNvPr id="4" name="Slide Number Placeholder 3"/>
          <p:cNvSpPr>
            <a:spLocks noGrp="1"/>
          </p:cNvSpPr>
          <p:nvPr>
            <p:ph type="sldNum" sz="quarter" idx="12"/>
          </p:nvPr>
        </p:nvSpPr>
        <p:spPr/>
        <p:txBody>
          <a:bodyPr/>
          <a:lstStyle/>
          <a:p>
            <a:fld id="{294FAB2D-9DC2-4281-BC75-819D85AE4F32}"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 Angled Triangles (</a:t>
            </a:r>
            <a:r>
              <a:rPr lang="en-US" dirty="0" err="1"/>
              <a:t>ch</a:t>
            </a:r>
            <a:r>
              <a:rPr lang="en-US" dirty="0"/>
              <a:t> 9)</a:t>
            </a:r>
          </a:p>
        </p:txBody>
      </p:sp>
      <p:sp>
        <p:nvSpPr>
          <p:cNvPr id="3" name="Content Placeholder 2"/>
          <p:cNvSpPr>
            <a:spLocks noGrp="1"/>
          </p:cNvSpPr>
          <p:nvPr>
            <p:ph idx="1"/>
          </p:nvPr>
        </p:nvSpPr>
        <p:spPr/>
        <p:txBody>
          <a:bodyPr>
            <a:normAutofit/>
          </a:bodyPr>
          <a:lstStyle/>
          <a:p>
            <a:r>
              <a:rPr lang="en-US" sz="2400" dirty="0"/>
              <a:t>This chapter contains 24 problems. The first 13 are solved using the </a:t>
            </a:r>
            <a:r>
              <a:rPr lang="en-US" sz="2400" dirty="0" err="1"/>
              <a:t>gou</a:t>
            </a:r>
            <a:r>
              <a:rPr lang="en-US" sz="2400" dirty="0"/>
              <a:t> gu rule (base height – Chinese Pythagorean Theorem). Two problems study Pythagorean Triplets and the remainder are solved using similar triangles but only using the arms of the right triangles. There was no word </a:t>
            </a:r>
            <a:r>
              <a:rPr lang="en-US" sz="2400"/>
              <a:t>for triangle.</a:t>
            </a:r>
            <a:endParaRPr lang="en-US" sz="2400" dirty="0"/>
          </a:p>
          <a:p>
            <a:r>
              <a:rPr lang="en-US" sz="2400" dirty="0"/>
              <a:t>Some of the problems require the solution of the quadratic equation so it is clear that capability existed. The prescriptions for solving the quadratic equations work although it is not clear how they were arrived at. </a:t>
            </a:r>
          </a:p>
        </p:txBody>
      </p:sp>
      <p:sp>
        <p:nvSpPr>
          <p:cNvPr id="4" name="Slide Number Placeholder 3"/>
          <p:cNvSpPr>
            <a:spLocks noGrp="1"/>
          </p:cNvSpPr>
          <p:nvPr>
            <p:ph type="sldNum" sz="quarter" idx="12"/>
          </p:nvPr>
        </p:nvSpPr>
        <p:spPr/>
        <p:txBody>
          <a:bodyPr/>
          <a:lstStyle/>
          <a:p>
            <a:fld id="{294FAB2D-9DC2-4281-BC75-819D85AE4F32}"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1553"/>
          </a:xfrm>
        </p:spPr>
        <p:txBody>
          <a:bodyPr>
            <a:normAutofit/>
          </a:bodyPr>
          <a:lstStyle/>
          <a:p>
            <a:r>
              <a:rPr lang="en-US" sz="2800" dirty="0"/>
              <a:t>Pythagorean Theorem  -  Chapter 9, Problem 1</a:t>
            </a:r>
          </a:p>
        </p:txBody>
      </p:sp>
      <p:sp>
        <p:nvSpPr>
          <p:cNvPr id="4" name="Slide Number Placeholder 3"/>
          <p:cNvSpPr>
            <a:spLocks noGrp="1"/>
          </p:cNvSpPr>
          <p:nvPr>
            <p:ph type="sldNum" sz="quarter" idx="12"/>
          </p:nvPr>
        </p:nvSpPr>
        <p:spPr/>
        <p:txBody>
          <a:bodyPr/>
          <a:lstStyle/>
          <a:p>
            <a:fld id="{294FAB2D-9DC2-4281-BC75-819D85AE4F32}" type="slidenum">
              <a:rPr lang="en-US" smtClean="0"/>
              <a:pPr/>
              <a:t>37</a:t>
            </a:fld>
            <a:endParaRPr lang="en-US" dirty="0"/>
          </a:p>
        </p:txBody>
      </p:sp>
      <p:pic>
        <p:nvPicPr>
          <p:cNvPr id="114690" name="Picture 2"/>
          <p:cNvPicPr>
            <a:picLocks noGrp="1" noChangeAspect="1" noChangeArrowheads="1"/>
          </p:cNvPicPr>
          <p:nvPr>
            <p:ph idx="1"/>
          </p:nvPr>
        </p:nvPicPr>
        <p:blipFill>
          <a:blip r:embed="rId3" cstate="print"/>
          <a:srcRect/>
          <a:stretch>
            <a:fillRect/>
          </a:stretch>
        </p:blipFill>
        <p:spPr bwMode="auto">
          <a:xfrm>
            <a:off x="3855658" y="1948069"/>
            <a:ext cx="4917074" cy="4266958"/>
          </a:xfrm>
          <a:prstGeom prst="rect">
            <a:avLst/>
          </a:prstGeom>
          <a:noFill/>
          <a:ln w="9525">
            <a:noFill/>
            <a:miter lim="800000"/>
            <a:headEnd/>
            <a:tailEnd/>
          </a:ln>
        </p:spPr>
      </p:pic>
      <p:sp>
        <p:nvSpPr>
          <p:cNvPr id="6" name="TextBox 5"/>
          <p:cNvSpPr txBox="1"/>
          <p:nvPr/>
        </p:nvSpPr>
        <p:spPr>
          <a:xfrm>
            <a:off x="887896" y="1245704"/>
            <a:ext cx="6646884" cy="830997"/>
          </a:xfrm>
          <a:prstGeom prst="rect">
            <a:avLst/>
          </a:prstGeom>
          <a:noFill/>
        </p:spPr>
        <p:txBody>
          <a:bodyPr wrap="none" rtlCol="0">
            <a:spAutoFit/>
          </a:bodyPr>
          <a:lstStyle/>
          <a:p>
            <a:r>
              <a:rPr lang="en-US" sz="2400" dirty="0"/>
              <a:t>If the shorter leg is 3 chi, and the longer leg is 4 chi, </a:t>
            </a:r>
          </a:p>
          <a:p>
            <a:r>
              <a:rPr lang="en-US" sz="2400" dirty="0"/>
              <a:t>what is the hypotenuse? Answer  5 chi</a:t>
            </a:r>
          </a:p>
        </p:txBody>
      </p:sp>
      <p:sp>
        <p:nvSpPr>
          <p:cNvPr id="7" name="TextBox 6"/>
          <p:cNvSpPr txBox="1"/>
          <p:nvPr/>
        </p:nvSpPr>
        <p:spPr>
          <a:xfrm>
            <a:off x="1152939" y="3101009"/>
            <a:ext cx="2752292" cy="646331"/>
          </a:xfrm>
          <a:prstGeom prst="rect">
            <a:avLst/>
          </a:prstGeom>
          <a:noFill/>
        </p:spPr>
        <p:txBody>
          <a:bodyPr wrap="none" rtlCol="0">
            <a:spAutoFit/>
          </a:bodyPr>
          <a:lstStyle/>
          <a:p>
            <a:r>
              <a:rPr lang="en-US" dirty="0"/>
              <a:t>Liu’s explanation of how to </a:t>
            </a:r>
          </a:p>
          <a:p>
            <a:r>
              <a:rPr lang="en-US" dirty="0"/>
              <a:t>find the hypotenuse.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Problem – Neat Solution</a:t>
            </a:r>
          </a:p>
        </p:txBody>
      </p:sp>
      <p:sp>
        <p:nvSpPr>
          <p:cNvPr id="3" name="Content Placeholder 2"/>
          <p:cNvSpPr>
            <a:spLocks noGrp="1"/>
          </p:cNvSpPr>
          <p:nvPr>
            <p:ph idx="1"/>
          </p:nvPr>
        </p:nvSpPr>
        <p:spPr>
          <a:xfrm>
            <a:off x="483704" y="1109869"/>
            <a:ext cx="8229600" cy="5748131"/>
          </a:xfrm>
        </p:spPr>
        <p:txBody>
          <a:bodyPr/>
          <a:lstStyle/>
          <a:p>
            <a:r>
              <a:rPr lang="en-US" dirty="0"/>
              <a:t>Chapter 9 Problem 16</a:t>
            </a:r>
          </a:p>
          <a:p>
            <a:r>
              <a:rPr lang="en-US" dirty="0"/>
              <a:t>Now given [a right triangle whose] </a:t>
            </a:r>
            <a:r>
              <a:rPr lang="en-US" i="1" dirty="0" err="1"/>
              <a:t>gou</a:t>
            </a:r>
            <a:r>
              <a:rPr lang="en-US" dirty="0"/>
              <a:t> and </a:t>
            </a:r>
            <a:r>
              <a:rPr lang="en-US" i="1" dirty="0" err="1"/>
              <a:t>gu</a:t>
            </a:r>
            <a:r>
              <a:rPr lang="en-US" dirty="0"/>
              <a:t> are 8 </a:t>
            </a:r>
            <a:r>
              <a:rPr lang="en-US" dirty="0" err="1"/>
              <a:t>bu</a:t>
            </a:r>
            <a:r>
              <a:rPr lang="en-US" dirty="0"/>
              <a:t> and 15 </a:t>
            </a:r>
            <a:r>
              <a:rPr lang="en-US" dirty="0" err="1"/>
              <a:t>bu</a:t>
            </a:r>
            <a:r>
              <a:rPr lang="en-US" dirty="0"/>
              <a:t> respectively. What is the diameter of its inscribed circle.</a:t>
            </a:r>
          </a:p>
          <a:p>
            <a:r>
              <a:rPr lang="en-US" dirty="0"/>
              <a:t>Method: 8 </a:t>
            </a:r>
            <a:r>
              <a:rPr lang="en-US" dirty="0" err="1"/>
              <a:t>bu</a:t>
            </a:r>
            <a:r>
              <a:rPr lang="en-US" dirty="0"/>
              <a:t> is the </a:t>
            </a:r>
            <a:r>
              <a:rPr lang="en-US" i="1" dirty="0" err="1"/>
              <a:t>gou</a:t>
            </a:r>
            <a:r>
              <a:rPr lang="en-US" dirty="0"/>
              <a:t>, 15 </a:t>
            </a:r>
            <a:r>
              <a:rPr lang="en-US" dirty="0" err="1"/>
              <a:t>bu</a:t>
            </a:r>
            <a:r>
              <a:rPr lang="en-US" dirty="0"/>
              <a:t> is the </a:t>
            </a:r>
            <a:r>
              <a:rPr lang="en-US" i="1" dirty="0" err="1"/>
              <a:t>gu</a:t>
            </a:r>
            <a:r>
              <a:rPr lang="en-US" dirty="0"/>
              <a:t>. Find the hypotenuse. Add these three as divisor. Take the </a:t>
            </a:r>
            <a:r>
              <a:rPr lang="en-US" i="1" dirty="0" err="1"/>
              <a:t>gou</a:t>
            </a:r>
            <a:r>
              <a:rPr lang="en-US" dirty="0"/>
              <a:t> to multiply the </a:t>
            </a:r>
            <a:r>
              <a:rPr lang="en-US" i="1" dirty="0" err="1"/>
              <a:t>gu</a:t>
            </a:r>
            <a:r>
              <a:rPr lang="en-US" dirty="0"/>
              <a:t>. Take twice [the product] as dividend. Divide, giving the diameter. Diameter is 6 bu.</a:t>
            </a:r>
          </a:p>
          <a:p>
            <a:r>
              <a:rPr lang="en-US" dirty="0"/>
              <a:t>Liu: The product of the </a:t>
            </a:r>
            <a:r>
              <a:rPr lang="en-US" i="1" dirty="0" err="1"/>
              <a:t>gou</a:t>
            </a:r>
            <a:r>
              <a:rPr lang="en-US" dirty="0"/>
              <a:t> by the </a:t>
            </a:r>
            <a:r>
              <a:rPr lang="en-US" i="1" dirty="0" err="1"/>
              <a:t>gu</a:t>
            </a:r>
            <a:r>
              <a:rPr lang="en-US" dirty="0"/>
              <a:t> is the chief subject in the figure, in which there are three pairs of figures, red, blue, and yellow. Doubling them, get four of each. Copy them onto a small piece of paper, and cut them out. Arrange them upright, slantwise or upside down by attaching the equal side together so as to form a rectangle with the diameter as the width and the sum of the </a:t>
            </a:r>
            <a:r>
              <a:rPr lang="en-US" i="1" dirty="0" err="1"/>
              <a:t>gou</a:t>
            </a:r>
            <a:r>
              <a:rPr lang="en-US" dirty="0"/>
              <a:t> , the </a:t>
            </a:r>
            <a:r>
              <a:rPr lang="en-US" i="1" dirty="0" err="1"/>
              <a:t>gu</a:t>
            </a:r>
            <a:r>
              <a:rPr lang="en-US" dirty="0"/>
              <a:t> and hypotenuse as the length. ….. </a:t>
            </a:r>
          </a:p>
          <a:p>
            <a:r>
              <a:rPr lang="en-US" dirty="0"/>
              <a:t>Liu follows this with diameter = </a:t>
            </a:r>
            <a:r>
              <a:rPr lang="en-US" i="1" dirty="0" err="1"/>
              <a:t>gou</a:t>
            </a:r>
            <a:r>
              <a:rPr lang="en-US" dirty="0"/>
              <a:t> – (</a:t>
            </a:r>
            <a:r>
              <a:rPr lang="en-US" dirty="0" err="1"/>
              <a:t>hyp</a:t>
            </a:r>
            <a:r>
              <a:rPr lang="en-US" dirty="0"/>
              <a:t> – </a:t>
            </a:r>
            <a:r>
              <a:rPr lang="en-US" i="1" dirty="0" err="1"/>
              <a:t>gu</a:t>
            </a:r>
            <a:r>
              <a:rPr lang="en-US" dirty="0"/>
              <a:t>). What is he doing?</a:t>
            </a:r>
          </a:p>
        </p:txBody>
      </p:sp>
      <p:sp>
        <p:nvSpPr>
          <p:cNvPr id="4" name="Slide Number Placeholder 3"/>
          <p:cNvSpPr>
            <a:spLocks noGrp="1"/>
          </p:cNvSpPr>
          <p:nvPr>
            <p:ph type="sldNum" sz="quarter" idx="12"/>
          </p:nvPr>
        </p:nvSpPr>
        <p:spPr/>
        <p:txBody>
          <a:bodyPr/>
          <a:lstStyle/>
          <a:p>
            <a:fld id="{294FAB2D-9DC2-4281-BC75-819D85AE4F32}" type="slidenum">
              <a:rPr lang="en-US" smtClean="0"/>
              <a:pPr/>
              <a:t>38</a:t>
            </a:fld>
            <a:endParaRPr lang="en-US" dirty="0"/>
          </a:p>
        </p:txBody>
      </p:sp>
      <p:sp>
        <p:nvSpPr>
          <p:cNvPr id="5" name="Rectangle 4"/>
          <p:cNvSpPr/>
          <p:nvPr/>
        </p:nvSpPr>
        <p:spPr>
          <a:xfrm>
            <a:off x="755374" y="5690009"/>
            <a:ext cx="7593496" cy="338554"/>
          </a:xfrm>
          <a:prstGeom prst="rect">
            <a:avLst/>
          </a:prstGeom>
        </p:spPr>
        <p:txBody>
          <a:bodyPr wrap="square">
            <a:spAutoFit/>
          </a:bodyPr>
          <a:lstStyle/>
          <a:p>
            <a:r>
              <a:rPr lang="en-US" sz="1600" dirty="0">
                <a:hlinkClick r:id="rId3"/>
              </a:rPr>
              <a:t>http://prezi.com/kbi_on1evmrh/the-nine-chapters-on-the-mathematical-art-liu-hui/#</a:t>
            </a:r>
            <a:endParaRPr lang="en-US" sz="1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Quadratic Equation</a:t>
            </a:r>
          </a:p>
        </p:txBody>
      </p:sp>
      <p:sp>
        <p:nvSpPr>
          <p:cNvPr id="3" name="Content Placeholder 2"/>
          <p:cNvSpPr>
            <a:spLocks noGrp="1"/>
          </p:cNvSpPr>
          <p:nvPr>
            <p:ph idx="1"/>
          </p:nvPr>
        </p:nvSpPr>
        <p:spPr>
          <a:xfrm>
            <a:off x="372532" y="1600201"/>
            <a:ext cx="8466667" cy="4416778"/>
          </a:xfrm>
        </p:spPr>
        <p:txBody>
          <a:bodyPr/>
          <a:lstStyle/>
          <a:p>
            <a:r>
              <a:rPr lang="en-US" dirty="0"/>
              <a:t>Chapter 9 problem 20</a:t>
            </a:r>
          </a:p>
          <a:p>
            <a:pPr lvl="1"/>
            <a:r>
              <a:rPr lang="en-US" dirty="0"/>
              <a:t>Now there is a square city of unknown size with a gate at the center of each side. There is a tree 20 bu from the north gate. The tree can be seen when one walks 14 bu from the south gate, turns west and walks 1775 bu. Find a side of the square city. Answer says: 250 bu.</a:t>
            </a:r>
          </a:p>
          <a:p>
            <a:pPr lvl="1"/>
            <a:r>
              <a:rPr lang="en-US" dirty="0"/>
              <a:t>Method says: With the number in bu from the north gate multiply the number in bu walked along the west, double and let this be the </a:t>
            </a:r>
            <a:r>
              <a:rPr lang="en-US" i="1" dirty="0" err="1"/>
              <a:t>shi</a:t>
            </a:r>
            <a:r>
              <a:rPr lang="en-US" dirty="0"/>
              <a:t>. [With the same number] add the number in bu from the south gate to be the </a:t>
            </a:r>
            <a:r>
              <a:rPr lang="en-US" i="1" dirty="0"/>
              <a:t>cong </a:t>
            </a:r>
            <a:r>
              <a:rPr lang="en-US" i="1" dirty="0" err="1"/>
              <a:t>fa</a:t>
            </a:r>
            <a:r>
              <a:rPr lang="en-US" dirty="0"/>
              <a:t>. Extract the root to obtain [a side of] the square city. </a:t>
            </a:r>
          </a:p>
          <a:p>
            <a:pPr lvl="1"/>
            <a:r>
              <a:rPr lang="en-US" dirty="0"/>
              <a:t>The </a:t>
            </a:r>
            <a:r>
              <a:rPr lang="en-US" i="1" dirty="0" err="1"/>
              <a:t>shi</a:t>
            </a:r>
            <a:r>
              <a:rPr lang="en-US" i="1" dirty="0"/>
              <a:t> </a:t>
            </a:r>
            <a:r>
              <a:rPr lang="en-US" dirty="0"/>
              <a:t>is c = 20 x 1775 x 2 and the cong </a:t>
            </a:r>
            <a:r>
              <a:rPr lang="en-US" dirty="0" err="1"/>
              <a:t>fa</a:t>
            </a:r>
            <a:r>
              <a:rPr lang="en-US" dirty="0"/>
              <a:t> is b = 20 + 14. These are the parameters of the equation x</a:t>
            </a:r>
            <a:r>
              <a:rPr lang="en-US" baseline="30000" dirty="0"/>
              <a:t>2</a:t>
            </a:r>
            <a:r>
              <a:rPr lang="en-US" dirty="0"/>
              <a:t> + </a:t>
            </a:r>
            <a:r>
              <a:rPr lang="en-US" dirty="0" err="1"/>
              <a:t>bx</a:t>
            </a:r>
            <a:r>
              <a:rPr lang="en-US" dirty="0"/>
              <a:t> = c so the equation is x</a:t>
            </a:r>
            <a:r>
              <a:rPr lang="en-US" baseline="30000" dirty="0"/>
              <a:t>2</a:t>
            </a:r>
            <a:r>
              <a:rPr lang="en-US" dirty="0"/>
              <a:t> + 34x = 20 x 1775 x 2.</a:t>
            </a:r>
          </a:p>
          <a:p>
            <a:pPr lvl="1"/>
            <a:r>
              <a:rPr lang="en-US" dirty="0"/>
              <a:t>x</a:t>
            </a:r>
            <a:r>
              <a:rPr lang="en-US" baseline="30000" dirty="0"/>
              <a:t>2</a:t>
            </a:r>
            <a:r>
              <a:rPr lang="en-US" dirty="0"/>
              <a:t> + 34x = 71000. Since they knew that a</a:t>
            </a:r>
            <a:r>
              <a:rPr lang="en-US" baseline="30000" dirty="0"/>
              <a:t>2</a:t>
            </a:r>
            <a:r>
              <a:rPr lang="en-US" dirty="0"/>
              <a:t> + 2ab + b</a:t>
            </a:r>
            <a:r>
              <a:rPr lang="en-US" baseline="30000" dirty="0"/>
              <a:t>2</a:t>
            </a:r>
            <a:r>
              <a:rPr lang="en-US" dirty="0"/>
              <a:t> = (a + b)</a:t>
            </a:r>
            <a:r>
              <a:rPr lang="en-US" baseline="30000" dirty="0"/>
              <a:t>2</a:t>
            </a:r>
            <a:r>
              <a:rPr lang="en-US" dirty="0"/>
              <a:t> maybe they solved the equation by completing the square  x</a:t>
            </a:r>
            <a:r>
              <a:rPr lang="en-US" baseline="30000" dirty="0"/>
              <a:t>2</a:t>
            </a:r>
            <a:r>
              <a:rPr lang="en-US" dirty="0"/>
              <a:t> + 34x + 289 = 71289</a:t>
            </a:r>
          </a:p>
          <a:p>
            <a:pPr lvl="1">
              <a:buNone/>
            </a:pPr>
            <a:r>
              <a:rPr lang="en-US" dirty="0"/>
              <a:t>      (x + 17)</a:t>
            </a:r>
            <a:r>
              <a:rPr lang="en-US" baseline="30000" dirty="0"/>
              <a:t>2</a:t>
            </a:r>
            <a:r>
              <a:rPr lang="en-US" dirty="0"/>
              <a:t> = 267</a:t>
            </a:r>
            <a:r>
              <a:rPr lang="en-US" baseline="30000" dirty="0"/>
              <a:t>2</a:t>
            </a:r>
            <a:r>
              <a:rPr lang="en-US" dirty="0"/>
              <a:t> and x = 250. </a:t>
            </a:r>
          </a:p>
        </p:txBody>
      </p:sp>
      <p:sp>
        <p:nvSpPr>
          <p:cNvPr id="4" name="Slide Number Placeholder 3"/>
          <p:cNvSpPr>
            <a:spLocks noGrp="1"/>
          </p:cNvSpPr>
          <p:nvPr>
            <p:ph type="sldNum" sz="quarter" idx="12"/>
          </p:nvPr>
        </p:nvSpPr>
        <p:spPr/>
        <p:txBody>
          <a:bodyPr/>
          <a:lstStyle/>
          <a:p>
            <a:fld id="{294FAB2D-9DC2-4281-BC75-819D85AE4F32}"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Number System</a:t>
            </a:r>
          </a:p>
        </p:txBody>
      </p:sp>
      <p:sp>
        <p:nvSpPr>
          <p:cNvPr id="3" name="Content Placeholder 2"/>
          <p:cNvSpPr>
            <a:spLocks noGrp="1"/>
          </p:cNvSpPr>
          <p:nvPr>
            <p:ph idx="1"/>
          </p:nvPr>
        </p:nvSpPr>
        <p:spPr/>
        <p:txBody>
          <a:bodyPr>
            <a:normAutofit/>
          </a:bodyPr>
          <a:lstStyle/>
          <a:p>
            <a:r>
              <a:rPr lang="en-US" sz="2000" dirty="0"/>
              <a:t>By Han dynasty (206 BCE – 220 CE) characters and notation for writing numbers had become well established and are essentially what is used today.</a:t>
            </a:r>
            <a:r>
              <a:rPr lang="en-US" sz="800" dirty="0"/>
              <a:t> </a:t>
            </a:r>
          </a:p>
        </p:txBody>
      </p:sp>
      <p:graphicFrame>
        <p:nvGraphicFramePr>
          <p:cNvPr id="4" name="Table 3"/>
          <p:cNvGraphicFramePr>
            <a:graphicFrameLocks noGrp="1"/>
          </p:cNvGraphicFramePr>
          <p:nvPr/>
        </p:nvGraphicFramePr>
        <p:xfrm>
          <a:off x="1981200" y="2514600"/>
          <a:ext cx="1828800" cy="384048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tblGrid>
              <a:tr h="182880">
                <a:tc>
                  <a:txBody>
                    <a:bodyPr/>
                    <a:lstStyle/>
                    <a:p>
                      <a:pPr algn="ctr" fontAlgn="ctr"/>
                      <a:r>
                        <a:rPr lang="en-US" sz="1100" b="1" i="0" u="none" strike="noStrike" dirty="0">
                          <a:solidFill>
                            <a:srgbClr val="000000"/>
                          </a:solidFill>
                          <a:latin typeface="Calibri"/>
                        </a:rPr>
                        <a:t>Financial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Calibri"/>
                        </a:rPr>
                        <a:t>Normal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latin typeface="Calibri"/>
                        </a:rPr>
                        <a:t>Value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lgn="ctr" fontAlgn="b"/>
                      <a:r>
                        <a:rPr lang="ja-JP" altLang="en-US" sz="1100" b="0" i="0" u="none" strike="noStrike">
                          <a:solidFill>
                            <a:srgbClr val="000000"/>
                          </a:solidFill>
                          <a:latin typeface="Calibri"/>
                        </a:rPr>
                        <a:t>零</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100" b="0" i="0" u="none" strike="noStrike">
                          <a:solidFill>
                            <a:srgbClr val="000000"/>
                          </a:solidFill>
                          <a:latin typeface="Calibri"/>
                        </a:rPr>
                        <a:t>〇</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algn="ctr" fontAlgn="b"/>
                      <a:r>
                        <a:rPr lang="ja-JP" altLang="en-US" sz="1100" b="0" i="0" u="none" strike="noStrike">
                          <a:solidFill>
                            <a:srgbClr val="000000"/>
                          </a:solidFill>
                          <a:latin typeface="Calibri"/>
                        </a:rPr>
                        <a:t>壹</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100" b="0" i="0" u="none" strike="noStrike">
                          <a:solidFill>
                            <a:srgbClr val="000000"/>
                          </a:solidFill>
                          <a:latin typeface="Calibri"/>
                        </a:rPr>
                        <a:t>一</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algn="ctr" fontAlgn="b"/>
                      <a:r>
                        <a:rPr lang="ja-JP" altLang="en-US" sz="1100" b="0" i="0" u="none" strike="noStrike">
                          <a:solidFill>
                            <a:srgbClr val="000000"/>
                          </a:solidFill>
                          <a:latin typeface="Calibri"/>
                        </a:rPr>
                        <a:t>貳 </a:t>
                      </a:r>
                      <a:r>
                        <a:rPr lang="en-US" altLang="ja-JP" sz="1100" b="0" i="0" u="none" strike="noStrike" dirty="0">
                          <a:solidFill>
                            <a:srgbClr val="000000"/>
                          </a:solidFill>
                          <a:latin typeface="Calibri"/>
                        </a:rPr>
                        <a:t>(</a:t>
                      </a:r>
                      <a:r>
                        <a:rPr lang="en-US" sz="1100" b="0" i="0" u="none" strike="noStrike" dirty="0">
                          <a:solidFill>
                            <a:srgbClr val="000000"/>
                          </a:solidFill>
                          <a:latin typeface="Calibri"/>
                        </a:rPr>
                        <a:t>T) or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ja-JP" altLang="en-US" sz="1100" b="0" i="0" u="none" strike="noStrike">
                          <a:solidFill>
                            <a:srgbClr val="000000"/>
                          </a:solidFill>
                          <a:latin typeface="Calibri"/>
                        </a:rPr>
                        <a:t>二</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r" fontAlgn="b"/>
                      <a:r>
                        <a:rPr lang="en-US" sz="1100" b="0" i="0" u="none" strike="noStrike" dirty="0">
                          <a:solidFill>
                            <a:srgbClr val="000000"/>
                          </a:solidFill>
                          <a:latin typeface="Calibri"/>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lgn="ctr" fontAlgn="b"/>
                      <a:r>
                        <a:rPr lang="ja-JP" altLang="en-US" sz="1100" b="0" i="0" u="none" strike="noStrike">
                          <a:solidFill>
                            <a:srgbClr val="000000"/>
                          </a:solidFill>
                          <a:latin typeface="Calibri"/>
                        </a:rPr>
                        <a:t>贰 </a:t>
                      </a:r>
                      <a:r>
                        <a:rPr lang="en-US" altLang="ja-JP" sz="1100" b="0" i="0" u="none" strike="noStrike" dirty="0">
                          <a:solidFill>
                            <a:srgbClr val="000000"/>
                          </a:solidFill>
                          <a:latin typeface="Calibri"/>
                        </a:rPr>
                        <a:t>(</a:t>
                      </a:r>
                      <a:r>
                        <a:rPr lang="en-US" sz="1100" b="0" i="0" u="none" strike="noStrike" dirty="0">
                          <a:solidFill>
                            <a:srgbClr val="000000"/>
                          </a:solidFill>
                          <a:latin typeface="Calibri"/>
                        </a:rPr>
                        <a:t>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r h="182880">
                <a:tc>
                  <a:txBody>
                    <a:bodyPr/>
                    <a:lstStyle/>
                    <a:p>
                      <a:pPr algn="ctr" fontAlgn="b"/>
                      <a:r>
                        <a:rPr lang="ja-JP" altLang="en-US" sz="1100" b="0" i="0" u="none" strike="noStrike">
                          <a:solidFill>
                            <a:srgbClr val="000000"/>
                          </a:solidFill>
                          <a:latin typeface="Calibri"/>
                        </a:rPr>
                        <a:t>叄 </a:t>
                      </a:r>
                      <a:r>
                        <a:rPr lang="en-US" altLang="ja-JP" sz="1100" b="0" i="0" u="none" strike="noStrike" dirty="0">
                          <a:solidFill>
                            <a:srgbClr val="000000"/>
                          </a:solidFill>
                          <a:latin typeface="Calibri"/>
                        </a:rPr>
                        <a:t>(</a:t>
                      </a:r>
                      <a:r>
                        <a:rPr lang="en-US" sz="1100" b="0" i="0" u="none" strike="noStrike" dirty="0">
                          <a:solidFill>
                            <a:srgbClr val="000000"/>
                          </a:solidFill>
                          <a:latin typeface="Calibri"/>
                        </a:rPr>
                        <a:t>T) or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ja-JP" altLang="en-US" sz="1100" b="0" i="0" u="none" strike="noStrike">
                          <a:solidFill>
                            <a:srgbClr val="000000"/>
                          </a:solidFill>
                          <a:latin typeface="Calibri"/>
                        </a:rPr>
                        <a:t>三</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r" fontAlgn="b"/>
                      <a:r>
                        <a:rPr lang="en-US" sz="1100" b="0" i="0" u="none" strike="noStrike" dirty="0">
                          <a:solidFill>
                            <a:srgbClr val="000000"/>
                          </a:solidFill>
                          <a:latin typeface="Calibri"/>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lgn="ctr" fontAlgn="b"/>
                      <a:r>
                        <a:rPr lang="ja-JP" altLang="en-US" sz="1100" b="0" i="0" u="none" strike="noStrike">
                          <a:solidFill>
                            <a:srgbClr val="000000"/>
                          </a:solidFill>
                          <a:latin typeface="Calibri"/>
                        </a:rPr>
                        <a:t>叁 </a:t>
                      </a:r>
                      <a:r>
                        <a:rPr lang="en-US" altLang="ja-JP" sz="1100" b="0" i="0" u="none" strike="noStrike" dirty="0">
                          <a:solidFill>
                            <a:srgbClr val="000000"/>
                          </a:solidFill>
                          <a:latin typeface="Calibri"/>
                        </a:rPr>
                        <a:t>(</a:t>
                      </a:r>
                      <a:r>
                        <a:rPr lang="en-US" sz="1100" b="0" i="0" u="none" strike="noStrike" dirty="0">
                          <a:solidFill>
                            <a:srgbClr val="000000"/>
                          </a:solidFill>
                          <a:latin typeface="Calibri"/>
                        </a:rPr>
                        <a:t>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182880">
                <a:tc>
                  <a:txBody>
                    <a:bodyPr/>
                    <a:lstStyle/>
                    <a:p>
                      <a:pPr algn="ctr" fontAlgn="b"/>
                      <a:r>
                        <a:rPr lang="ja-JP" altLang="en-US" sz="1100" b="0" i="0" u="none" strike="noStrike">
                          <a:solidFill>
                            <a:srgbClr val="000000"/>
                          </a:solidFill>
                          <a:latin typeface="Calibri"/>
                        </a:rPr>
                        <a:t>肆</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100" b="0" i="0" u="none" strike="noStrike">
                          <a:solidFill>
                            <a:srgbClr val="000000"/>
                          </a:solidFill>
                          <a:latin typeface="Calibri"/>
                        </a:rPr>
                        <a:t>四</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lgn="ctr" fontAlgn="b"/>
                      <a:r>
                        <a:rPr lang="ja-JP" altLang="en-US" sz="1100" b="0" i="0" u="none" strike="noStrike">
                          <a:solidFill>
                            <a:srgbClr val="000000"/>
                          </a:solidFill>
                          <a:latin typeface="Calibri"/>
                        </a:rPr>
                        <a:t>伍</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100" b="0" i="0" u="none" strike="noStrike">
                          <a:solidFill>
                            <a:srgbClr val="000000"/>
                          </a:solidFill>
                          <a:latin typeface="Calibri"/>
                        </a:rPr>
                        <a:t>五</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pPr algn="ctr" fontAlgn="b"/>
                      <a:r>
                        <a:rPr lang="ja-JP" altLang="en-US" sz="1100" b="0" i="0" u="none" strike="noStrike">
                          <a:solidFill>
                            <a:srgbClr val="000000"/>
                          </a:solidFill>
                          <a:latin typeface="Calibri"/>
                        </a:rPr>
                        <a:t>陸 </a:t>
                      </a:r>
                      <a:r>
                        <a:rPr lang="en-US" altLang="ja-JP" sz="1100" b="0" i="0" u="none" strike="noStrike" dirty="0">
                          <a:solidFill>
                            <a:srgbClr val="000000"/>
                          </a:solidFill>
                          <a:latin typeface="Calibri"/>
                        </a:rPr>
                        <a:t>(</a:t>
                      </a:r>
                      <a:r>
                        <a:rPr lang="en-US" sz="1100" b="0" i="0" u="none" strike="noStrike" dirty="0">
                          <a:solidFill>
                            <a:srgbClr val="000000"/>
                          </a:solidFill>
                          <a:latin typeface="Calibri"/>
                        </a:rPr>
                        <a:t>T) or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ja-JP" altLang="en-US" sz="1100" b="0" i="0" u="none" strike="noStrike">
                          <a:solidFill>
                            <a:srgbClr val="000000"/>
                          </a:solidFill>
                          <a:latin typeface="Calibri"/>
                        </a:rPr>
                        <a:t>六</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r" fontAlgn="b"/>
                      <a:r>
                        <a:rPr lang="en-US" sz="1100" b="0" i="0" u="none" strike="noStrike" dirty="0">
                          <a:solidFill>
                            <a:srgbClr val="000000"/>
                          </a:solidFill>
                          <a:latin typeface="Calibri"/>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algn="ctr" fontAlgn="b"/>
                      <a:r>
                        <a:rPr lang="ja-JP" altLang="en-US" sz="1100" b="0" i="0" u="none" strike="noStrike">
                          <a:solidFill>
                            <a:srgbClr val="000000"/>
                          </a:solidFill>
                          <a:latin typeface="Calibri"/>
                        </a:rPr>
                        <a:t>陆 </a:t>
                      </a:r>
                      <a:r>
                        <a:rPr lang="en-US" altLang="ja-JP" sz="1100" b="0" i="0" u="none" strike="noStrike" dirty="0">
                          <a:solidFill>
                            <a:srgbClr val="000000"/>
                          </a:solidFill>
                          <a:latin typeface="Calibri"/>
                        </a:rPr>
                        <a:t>(</a:t>
                      </a:r>
                      <a:r>
                        <a:rPr lang="en-US" sz="1100" b="0" i="0" u="none" strike="noStrike" dirty="0">
                          <a:solidFill>
                            <a:srgbClr val="000000"/>
                          </a:solidFill>
                          <a:latin typeface="Calibri"/>
                        </a:rPr>
                        <a:t>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0"/>
                  </a:ext>
                </a:extLst>
              </a:tr>
              <a:tr h="182880">
                <a:tc>
                  <a:txBody>
                    <a:bodyPr/>
                    <a:lstStyle/>
                    <a:p>
                      <a:pPr algn="ctr" fontAlgn="b"/>
                      <a:r>
                        <a:rPr lang="ja-JP" altLang="en-US" sz="1100" b="0" i="0" u="none" strike="noStrike">
                          <a:solidFill>
                            <a:srgbClr val="000000"/>
                          </a:solidFill>
                          <a:latin typeface="Calibri"/>
                        </a:rPr>
                        <a:t>柒</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100" b="0" i="0" u="none" strike="noStrike">
                          <a:solidFill>
                            <a:srgbClr val="000000"/>
                          </a:solidFill>
                          <a:latin typeface="Calibri"/>
                        </a:rPr>
                        <a:t>七</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82880">
                <a:tc>
                  <a:txBody>
                    <a:bodyPr/>
                    <a:lstStyle/>
                    <a:p>
                      <a:pPr algn="ctr" fontAlgn="b"/>
                      <a:r>
                        <a:rPr lang="ja-JP" altLang="en-US" sz="1100" b="0" i="0" u="none" strike="noStrike">
                          <a:solidFill>
                            <a:srgbClr val="000000"/>
                          </a:solidFill>
                          <a:latin typeface="Calibri"/>
                        </a:rPr>
                        <a:t>捌</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100" b="0" i="0" u="none" strike="noStrike">
                          <a:solidFill>
                            <a:srgbClr val="000000"/>
                          </a:solidFill>
                          <a:latin typeface="Calibri"/>
                        </a:rPr>
                        <a:t>八</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82880">
                <a:tc>
                  <a:txBody>
                    <a:bodyPr/>
                    <a:lstStyle/>
                    <a:p>
                      <a:pPr algn="ctr" fontAlgn="b"/>
                      <a:r>
                        <a:rPr lang="ja-JP" altLang="en-US" sz="1100" b="0" i="0" u="none" strike="noStrike">
                          <a:solidFill>
                            <a:srgbClr val="000000"/>
                          </a:solidFill>
                          <a:latin typeface="Calibri"/>
                        </a:rPr>
                        <a:t>玖</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100" b="0" i="0" u="none" strike="noStrike">
                          <a:solidFill>
                            <a:srgbClr val="000000"/>
                          </a:solidFill>
                          <a:latin typeface="Calibri"/>
                        </a:rPr>
                        <a:t>九</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82880">
                <a:tc>
                  <a:txBody>
                    <a:bodyPr/>
                    <a:lstStyle/>
                    <a:p>
                      <a:pPr algn="ctr" fontAlgn="b"/>
                      <a:r>
                        <a:rPr lang="ja-JP" altLang="en-US" sz="1100" b="0" i="0" u="none" strike="noStrike">
                          <a:solidFill>
                            <a:srgbClr val="000000"/>
                          </a:solidFill>
                          <a:latin typeface="Calibri"/>
                        </a:rPr>
                        <a:t>拾</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100" b="0" i="0" u="none" strike="noStrike">
                          <a:solidFill>
                            <a:srgbClr val="000000"/>
                          </a:solidFill>
                          <a:latin typeface="Calibri"/>
                        </a:rPr>
                        <a:t>十</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82880">
                <a:tc>
                  <a:txBody>
                    <a:bodyPr/>
                    <a:lstStyle/>
                    <a:p>
                      <a:pPr algn="ctr" fontAlgn="b"/>
                      <a:r>
                        <a:rPr lang="ja-JP" altLang="en-US" sz="1100" b="0" i="0" u="none" strike="noStrike">
                          <a:solidFill>
                            <a:srgbClr val="000000"/>
                          </a:solidFill>
                          <a:latin typeface="Calibri"/>
                        </a:rPr>
                        <a:t>佰</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100" b="0" i="0" u="none" strike="noStrike">
                          <a:solidFill>
                            <a:srgbClr val="000000"/>
                          </a:solidFill>
                          <a:latin typeface="Calibri"/>
                        </a:rPr>
                        <a:t>百</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82880">
                <a:tc>
                  <a:txBody>
                    <a:bodyPr/>
                    <a:lstStyle/>
                    <a:p>
                      <a:pPr algn="ctr" fontAlgn="b"/>
                      <a:r>
                        <a:rPr lang="ja-JP" altLang="en-US" sz="1100" b="0" i="0" u="none" strike="noStrike">
                          <a:solidFill>
                            <a:srgbClr val="000000"/>
                          </a:solidFill>
                          <a:latin typeface="Calibri"/>
                        </a:rPr>
                        <a:t>仟</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100" b="0" i="0" u="none" strike="noStrike">
                          <a:solidFill>
                            <a:srgbClr val="000000"/>
                          </a:solidFill>
                          <a:latin typeface="Calibri"/>
                        </a:rPr>
                        <a:t>千</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82880">
                <a:tc rowSpan="2">
                  <a:txBody>
                    <a:bodyPr/>
                    <a:lstStyle/>
                    <a:p>
                      <a:pPr algn="ctr" fontAlgn="b"/>
                      <a:r>
                        <a:rPr lang="ja-JP" altLang="en-US" sz="1100" b="0" i="0" u="none" strike="noStrike">
                          <a:solidFill>
                            <a:srgbClr val="000000"/>
                          </a:solidFill>
                          <a:latin typeface="Calibri"/>
                        </a:rPr>
                        <a:t>萬</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100" b="0" i="0" u="none" strike="noStrike">
                          <a:solidFill>
                            <a:srgbClr val="000000"/>
                          </a:solidFill>
                          <a:latin typeface="Calibri"/>
                        </a:rPr>
                        <a:t>萬 </a:t>
                      </a:r>
                      <a:r>
                        <a:rPr lang="en-US" altLang="ja-JP" sz="1100" b="0" i="0" u="none" strike="noStrike" dirty="0">
                          <a:solidFill>
                            <a:srgbClr val="000000"/>
                          </a:solidFill>
                          <a:latin typeface="Calibri"/>
                        </a:rPr>
                        <a:t>(</a:t>
                      </a:r>
                      <a:r>
                        <a:rPr lang="en-US" sz="1100" b="0" i="0" u="none" strike="noStrike" dirty="0">
                          <a:solidFill>
                            <a:srgbClr val="000000"/>
                          </a:solidFill>
                          <a:latin typeface="Calibri"/>
                        </a:rPr>
                        <a:t>T) or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r" fontAlgn="b"/>
                      <a:r>
                        <a:rPr lang="en-US" sz="1100" b="0" i="0" u="none" strike="noStrike" dirty="0">
                          <a:solidFill>
                            <a:srgbClr val="000000"/>
                          </a:solidFill>
                          <a:latin typeface="Calibri"/>
                        </a:rPr>
                        <a:t>10000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82880">
                <a:tc vMerge="1">
                  <a:txBody>
                    <a:bodyPr/>
                    <a:lstStyle/>
                    <a:p>
                      <a:endParaRPr lang="en-US"/>
                    </a:p>
                  </a:txBody>
                  <a:tcPr/>
                </a:tc>
                <a:tc>
                  <a:txBody>
                    <a:bodyPr/>
                    <a:lstStyle/>
                    <a:p>
                      <a:pPr algn="ctr" fontAlgn="b"/>
                      <a:r>
                        <a:rPr lang="ja-JP" altLang="en-US" sz="1100" b="0" i="0" u="none" strike="noStrike">
                          <a:solidFill>
                            <a:srgbClr val="000000"/>
                          </a:solidFill>
                          <a:latin typeface="Calibri"/>
                        </a:rPr>
                        <a:t>万 </a:t>
                      </a:r>
                      <a:r>
                        <a:rPr lang="en-US" altLang="ja-JP" sz="1100" b="0" i="0" u="none" strike="noStrike" dirty="0">
                          <a:solidFill>
                            <a:srgbClr val="000000"/>
                          </a:solidFill>
                          <a:latin typeface="Calibri"/>
                        </a:rPr>
                        <a:t>(</a:t>
                      </a:r>
                      <a:r>
                        <a:rPr lang="en-US" sz="1100" b="0" i="0" u="none" strike="noStrike" dirty="0">
                          <a:solidFill>
                            <a:srgbClr val="000000"/>
                          </a:solidFill>
                          <a:latin typeface="Calibri"/>
                        </a:rPr>
                        <a:t>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18"/>
                  </a:ext>
                </a:extLst>
              </a:tr>
              <a:tr h="182880">
                <a:tc rowSpan="2">
                  <a:txBody>
                    <a:bodyPr/>
                    <a:lstStyle/>
                    <a:p>
                      <a:pPr algn="ctr" fontAlgn="b"/>
                      <a:r>
                        <a:rPr lang="ja-JP" altLang="en-US" sz="1100" b="0" i="0" u="none" strike="noStrike">
                          <a:solidFill>
                            <a:srgbClr val="000000"/>
                          </a:solidFill>
                          <a:latin typeface="Calibri"/>
                        </a:rPr>
                        <a:t>億</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100" b="0" i="0" u="none" strike="noStrike">
                          <a:solidFill>
                            <a:srgbClr val="000000"/>
                          </a:solidFill>
                          <a:latin typeface="Calibri"/>
                        </a:rPr>
                        <a:t>億 </a:t>
                      </a:r>
                      <a:r>
                        <a:rPr lang="en-US" altLang="ja-JP" sz="1100" b="0" i="0" u="none" strike="noStrike" dirty="0">
                          <a:solidFill>
                            <a:srgbClr val="000000"/>
                          </a:solidFill>
                          <a:latin typeface="Calibri"/>
                        </a:rPr>
                        <a:t>(</a:t>
                      </a:r>
                      <a:r>
                        <a:rPr lang="en-US" sz="1100" b="0" i="0" u="none" strike="noStrike" dirty="0">
                          <a:solidFill>
                            <a:srgbClr val="000000"/>
                          </a:solidFill>
                          <a:latin typeface="Calibri"/>
                        </a:rPr>
                        <a:t>T) or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r" fontAlgn="b"/>
                      <a:r>
                        <a:rPr lang="en-US" sz="1100" b="0" i="0" u="none" strike="noStrike" dirty="0">
                          <a:solidFill>
                            <a:srgbClr val="000000"/>
                          </a:solidFill>
                          <a:latin typeface="Calibri"/>
                        </a:rPr>
                        <a:t>1E+08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82880">
                <a:tc vMerge="1">
                  <a:txBody>
                    <a:bodyPr/>
                    <a:lstStyle/>
                    <a:p>
                      <a:endParaRPr lang="en-US"/>
                    </a:p>
                  </a:txBody>
                  <a:tcPr/>
                </a:tc>
                <a:tc>
                  <a:txBody>
                    <a:bodyPr/>
                    <a:lstStyle/>
                    <a:p>
                      <a:pPr algn="ctr" fontAlgn="b"/>
                      <a:r>
                        <a:rPr lang="ja-JP" altLang="en-US" sz="1100" b="0" i="0" u="none" strike="noStrike">
                          <a:solidFill>
                            <a:srgbClr val="000000"/>
                          </a:solidFill>
                          <a:latin typeface="Calibri"/>
                        </a:rPr>
                        <a:t>亿 </a:t>
                      </a:r>
                      <a:r>
                        <a:rPr lang="en-US" altLang="ja-JP" sz="1100" b="0" i="0" u="none" strike="noStrike" dirty="0">
                          <a:solidFill>
                            <a:srgbClr val="000000"/>
                          </a:solidFill>
                          <a:latin typeface="Calibri"/>
                        </a:rPr>
                        <a:t>(</a:t>
                      </a:r>
                      <a:r>
                        <a:rPr lang="en-US" sz="1100" b="0" i="0" u="none" strike="noStrike" dirty="0">
                          <a:solidFill>
                            <a:srgbClr val="000000"/>
                          </a:solidFill>
                          <a:latin typeface="Calibri"/>
                        </a:rPr>
                        <a:t>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20"/>
                  </a:ext>
                </a:extLst>
              </a:tr>
            </a:tbl>
          </a:graphicData>
        </a:graphic>
      </p:graphicFrame>
      <p:graphicFrame>
        <p:nvGraphicFramePr>
          <p:cNvPr id="5" name="Table 4"/>
          <p:cNvGraphicFramePr>
            <a:graphicFrameLocks noGrp="1"/>
          </p:cNvGraphicFramePr>
          <p:nvPr/>
        </p:nvGraphicFramePr>
        <p:xfrm>
          <a:off x="4572000" y="2667000"/>
          <a:ext cx="3695701" cy="1097280"/>
        </p:xfrm>
        <a:graphic>
          <a:graphicData uri="http://schemas.openxmlformats.org/drawingml/2006/table">
            <a:tbl>
              <a:tblPr/>
              <a:tblGrid>
                <a:gridCol w="772976">
                  <a:extLst>
                    <a:ext uri="{9D8B030D-6E8A-4147-A177-3AD203B41FA5}">
                      <a16:colId xmlns:a16="http://schemas.microsoft.com/office/drawing/2014/main" val="20000"/>
                    </a:ext>
                  </a:extLst>
                </a:gridCol>
                <a:gridCol w="700054">
                  <a:extLst>
                    <a:ext uri="{9D8B030D-6E8A-4147-A177-3AD203B41FA5}">
                      <a16:colId xmlns:a16="http://schemas.microsoft.com/office/drawing/2014/main" val="20001"/>
                    </a:ext>
                  </a:extLst>
                </a:gridCol>
                <a:gridCol w="1102585">
                  <a:extLst>
                    <a:ext uri="{9D8B030D-6E8A-4147-A177-3AD203B41FA5}">
                      <a16:colId xmlns:a16="http://schemas.microsoft.com/office/drawing/2014/main" val="20002"/>
                    </a:ext>
                  </a:extLst>
                </a:gridCol>
                <a:gridCol w="560043">
                  <a:extLst>
                    <a:ext uri="{9D8B030D-6E8A-4147-A177-3AD203B41FA5}">
                      <a16:colId xmlns:a16="http://schemas.microsoft.com/office/drawing/2014/main" val="20003"/>
                    </a:ext>
                  </a:extLst>
                </a:gridCol>
                <a:gridCol w="560043">
                  <a:extLst>
                    <a:ext uri="{9D8B030D-6E8A-4147-A177-3AD203B41FA5}">
                      <a16:colId xmlns:a16="http://schemas.microsoft.com/office/drawing/2014/main" val="20004"/>
                    </a:ext>
                  </a:extLst>
                </a:gridCol>
              </a:tblGrid>
              <a:tr h="365760">
                <a:tc>
                  <a:txBody>
                    <a:bodyPr/>
                    <a:lstStyle/>
                    <a:p>
                      <a:pPr algn="r" fontAlgn="b"/>
                      <a:r>
                        <a:rPr lang="en-US" sz="2000" b="0" i="0" u="none" strike="noStrike" dirty="0">
                          <a:solidFill>
                            <a:srgbClr val="000000"/>
                          </a:solidFill>
                          <a:latin typeface="Calibri"/>
                        </a:rPr>
                        <a:t>4321</a:t>
                      </a:r>
                    </a:p>
                  </a:txBody>
                  <a:tcPr marL="7620" marR="7620" marT="7620" marB="0" anchor="b">
                    <a:lnL>
                      <a:noFill/>
                    </a:lnL>
                    <a:lnR>
                      <a:noFill/>
                    </a:lnR>
                    <a:lnT>
                      <a:noFill/>
                    </a:lnT>
                    <a:lnB>
                      <a:noFill/>
                    </a:lnB>
                  </a:tcPr>
                </a:tc>
                <a:tc>
                  <a:txBody>
                    <a:bodyPr/>
                    <a:lstStyle/>
                    <a:p>
                      <a:pPr algn="l" fontAlgn="b"/>
                      <a:endParaRPr lang="en-US" sz="2000" b="0" i="0" u="none" strike="noStrike" dirty="0">
                        <a:solidFill>
                          <a:srgbClr val="000000"/>
                        </a:solidFill>
                        <a:latin typeface="Calibri"/>
                      </a:endParaRPr>
                    </a:p>
                  </a:txBody>
                  <a:tcPr marL="7620" marR="7620" marT="7620" marB="0" anchor="b">
                    <a:lnL>
                      <a:noFill/>
                    </a:lnL>
                    <a:lnR>
                      <a:noFill/>
                    </a:lnR>
                    <a:lnT>
                      <a:noFill/>
                    </a:lnT>
                    <a:lnB>
                      <a:noFill/>
                    </a:lnB>
                  </a:tcPr>
                </a:tc>
                <a:tc gridSpan="3">
                  <a:txBody>
                    <a:bodyPr/>
                    <a:lstStyle/>
                    <a:p>
                      <a:pPr algn="l" fontAlgn="b"/>
                      <a:r>
                        <a:rPr lang="ja-JP" altLang="en-US" sz="2000" b="0" i="0" u="none" strike="noStrike">
                          <a:solidFill>
                            <a:srgbClr val="000000"/>
                          </a:solidFill>
                          <a:latin typeface="Calibri"/>
                        </a:rPr>
                        <a:t>四千三百二十一</a:t>
                      </a:r>
                    </a:p>
                  </a:txBody>
                  <a:tcPr marL="7620" marR="7620" marT="7620" marB="0" anchor="b">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5760">
                <a:tc>
                  <a:txBody>
                    <a:bodyPr/>
                    <a:lstStyle/>
                    <a:p>
                      <a:pPr algn="r" fontAlgn="b"/>
                      <a:r>
                        <a:rPr lang="en-US" sz="2000" b="0" i="0" u="none" strike="noStrike" dirty="0">
                          <a:solidFill>
                            <a:srgbClr val="000000"/>
                          </a:solidFill>
                          <a:latin typeface="Calibri"/>
                        </a:rPr>
                        <a:t>3009</a:t>
                      </a:r>
                    </a:p>
                  </a:txBody>
                  <a:tcPr marL="7620" marR="7620" marT="7620" marB="0" anchor="b">
                    <a:lnL>
                      <a:noFill/>
                    </a:lnL>
                    <a:lnR>
                      <a:noFill/>
                    </a:lnR>
                    <a:lnT>
                      <a:noFill/>
                    </a:lnT>
                    <a:lnB>
                      <a:noFill/>
                    </a:lnB>
                  </a:tcPr>
                </a:tc>
                <a:tc>
                  <a:txBody>
                    <a:bodyPr/>
                    <a:lstStyle/>
                    <a:p>
                      <a:pPr algn="l" fontAlgn="b"/>
                      <a:endParaRPr lang="en-US" sz="2000" b="0" i="0" u="none" strike="noStrike" dirty="0">
                        <a:solidFill>
                          <a:srgbClr val="000000"/>
                        </a:solidFill>
                        <a:latin typeface="Calibri"/>
                      </a:endParaRPr>
                    </a:p>
                  </a:txBody>
                  <a:tcPr marL="7620" marR="7620" marT="7620" marB="0" anchor="b">
                    <a:lnL>
                      <a:noFill/>
                    </a:lnL>
                    <a:lnR>
                      <a:noFill/>
                    </a:lnR>
                    <a:lnT>
                      <a:noFill/>
                    </a:lnT>
                    <a:lnB>
                      <a:noFill/>
                    </a:lnB>
                  </a:tcPr>
                </a:tc>
                <a:tc>
                  <a:txBody>
                    <a:bodyPr/>
                    <a:lstStyle/>
                    <a:p>
                      <a:pPr algn="l" fontAlgn="b"/>
                      <a:r>
                        <a:rPr lang="ja-JP" altLang="en-US" sz="2000" b="0" i="0" u="none" strike="noStrike">
                          <a:solidFill>
                            <a:srgbClr val="000000"/>
                          </a:solidFill>
                          <a:latin typeface="Calibri"/>
                        </a:rPr>
                        <a:t>三千九</a:t>
                      </a:r>
                    </a:p>
                  </a:txBody>
                  <a:tcPr marL="7620" marR="7620" marT="7620" marB="0" anchor="b">
                    <a:lnL>
                      <a:noFill/>
                    </a:lnL>
                    <a:lnR>
                      <a:noFill/>
                    </a:lnR>
                    <a:lnT>
                      <a:noFill/>
                    </a:lnT>
                    <a:lnB>
                      <a:noFill/>
                    </a:lnB>
                  </a:tcPr>
                </a:tc>
                <a:tc>
                  <a:txBody>
                    <a:bodyPr/>
                    <a:lstStyle/>
                    <a:p>
                      <a:pPr algn="l" fontAlgn="b"/>
                      <a:endParaRPr lang="en-US" sz="2000" b="0" i="0" u="none" strike="noStrike" dirty="0">
                        <a:solidFill>
                          <a:srgbClr val="000000"/>
                        </a:solidFill>
                        <a:latin typeface="Calibri"/>
                      </a:endParaRPr>
                    </a:p>
                  </a:txBody>
                  <a:tcPr marL="7620" marR="7620" marT="7620" marB="0" anchor="b">
                    <a:lnL>
                      <a:noFill/>
                    </a:lnL>
                    <a:lnR>
                      <a:noFill/>
                    </a:lnR>
                    <a:lnT>
                      <a:noFill/>
                    </a:lnT>
                    <a:lnB>
                      <a:noFill/>
                    </a:lnB>
                  </a:tcPr>
                </a:tc>
                <a:tc>
                  <a:txBody>
                    <a:bodyPr/>
                    <a:lstStyle/>
                    <a:p>
                      <a:pPr algn="l" fontAlgn="b"/>
                      <a:endParaRPr lang="en-US" sz="2000" b="0" i="0" u="none" strike="noStrike" dirty="0">
                        <a:solidFill>
                          <a:srgbClr val="000000"/>
                        </a:solidFill>
                        <a:latin typeface="Calibri"/>
                      </a:endParaRPr>
                    </a:p>
                  </a:txBody>
                  <a:tcPr marL="7620" marR="7620" marT="7620" marB="0" anchor="b">
                    <a:lnL>
                      <a:noFill/>
                    </a:lnL>
                    <a:lnR>
                      <a:noFill/>
                    </a:lnR>
                    <a:lnT>
                      <a:noFill/>
                    </a:lnT>
                    <a:lnB>
                      <a:noFill/>
                    </a:lnB>
                  </a:tcPr>
                </a:tc>
                <a:extLst>
                  <a:ext uri="{0D108BD9-81ED-4DB2-BD59-A6C34878D82A}">
                    <a16:rowId xmlns:a16="http://schemas.microsoft.com/office/drawing/2014/main" val="10001"/>
                  </a:ext>
                </a:extLst>
              </a:tr>
              <a:tr h="365760">
                <a:tc>
                  <a:txBody>
                    <a:bodyPr/>
                    <a:lstStyle/>
                    <a:p>
                      <a:endParaRPr lang="en-US" dirty="0"/>
                    </a:p>
                  </a:txBody>
                  <a:tcPr marL="7620" marR="7620" marT="7620" marB="0" anchor="b">
                    <a:lnL>
                      <a:noFill/>
                    </a:lnL>
                    <a:lnR>
                      <a:noFill/>
                    </a:lnR>
                    <a:lnT>
                      <a:noFill/>
                    </a:lnT>
                    <a:lnB>
                      <a:noFill/>
                    </a:lnB>
                  </a:tcPr>
                </a:tc>
                <a:tc>
                  <a:txBody>
                    <a:bodyPr/>
                    <a:lstStyle/>
                    <a:p>
                      <a:endParaRPr lang="en-US" dirty="0"/>
                    </a:p>
                  </a:txBody>
                  <a:tcPr marL="7620" marR="7620" marT="7620" marB="0" anchor="b">
                    <a:lnL>
                      <a:noFill/>
                    </a:lnL>
                    <a:lnR>
                      <a:noFill/>
                    </a:lnR>
                    <a:lnT>
                      <a:noFill/>
                    </a:lnT>
                    <a:lnB>
                      <a:noFill/>
                    </a:lnB>
                  </a:tcPr>
                </a:tc>
                <a:tc>
                  <a:txBody>
                    <a:bodyPr/>
                    <a:lstStyle/>
                    <a:p>
                      <a:endParaRPr lang="en-US" dirty="0"/>
                    </a:p>
                  </a:txBody>
                  <a:tcPr marL="7620" marR="7620" marT="7620" marB="0" anchor="b">
                    <a:lnL>
                      <a:noFill/>
                    </a:lnL>
                    <a:lnR>
                      <a:noFill/>
                    </a:lnR>
                    <a:lnT>
                      <a:noFill/>
                    </a:lnT>
                    <a:lnB>
                      <a:noFill/>
                    </a:lnB>
                  </a:tcPr>
                </a:tc>
                <a:tc>
                  <a:txBody>
                    <a:bodyPr/>
                    <a:lstStyle/>
                    <a:p>
                      <a:pPr algn="l" fontAlgn="b"/>
                      <a:endParaRPr lang="en-US" sz="2000" b="0" i="0" u="none" strike="noStrike" dirty="0">
                        <a:solidFill>
                          <a:srgbClr val="000000"/>
                        </a:solidFill>
                        <a:latin typeface="Calibri"/>
                      </a:endParaRPr>
                    </a:p>
                  </a:txBody>
                  <a:tcPr marL="7620" marR="7620" marT="7620" marB="0" anchor="b">
                    <a:lnL>
                      <a:noFill/>
                    </a:lnL>
                    <a:lnR>
                      <a:noFill/>
                    </a:lnR>
                    <a:lnT>
                      <a:noFill/>
                    </a:lnT>
                    <a:lnB>
                      <a:noFill/>
                    </a:lnB>
                  </a:tcPr>
                </a:tc>
                <a:tc>
                  <a:txBody>
                    <a:bodyPr/>
                    <a:lstStyle/>
                    <a:p>
                      <a:pPr algn="l" fontAlgn="b"/>
                      <a:endParaRPr lang="en-US" sz="2000" b="0" i="0" u="none" strike="noStrike" dirty="0">
                        <a:solidFill>
                          <a:srgbClr val="000000"/>
                        </a:solidFill>
                        <a:latin typeface="Calibri"/>
                      </a:endParaRPr>
                    </a:p>
                  </a:txBody>
                  <a:tcPr marL="7620" marR="7620" marT="7620" marB="0" anchor="b">
                    <a:lnL>
                      <a:noFill/>
                    </a:lnL>
                    <a:lnR>
                      <a:noFill/>
                    </a:lnR>
                    <a:lnT>
                      <a:noFill/>
                    </a:lnT>
                    <a:lnB>
                      <a:noFill/>
                    </a:lnB>
                  </a:tcPr>
                </a:tc>
                <a:extLst>
                  <a:ext uri="{0D108BD9-81ED-4DB2-BD59-A6C34878D82A}">
                    <a16:rowId xmlns:a16="http://schemas.microsoft.com/office/drawing/2014/main" val="10002"/>
                  </a:ext>
                </a:extLst>
              </a:tr>
            </a:tbl>
          </a:graphicData>
        </a:graphic>
      </p:graphicFrame>
      <p:sp>
        <p:nvSpPr>
          <p:cNvPr id="6" name="TextBox 5"/>
          <p:cNvSpPr txBox="1"/>
          <p:nvPr/>
        </p:nvSpPr>
        <p:spPr>
          <a:xfrm>
            <a:off x="4079175" y="3639787"/>
            <a:ext cx="4744632" cy="2616101"/>
          </a:xfrm>
          <a:prstGeom prst="rect">
            <a:avLst/>
          </a:prstGeom>
          <a:noFill/>
        </p:spPr>
        <p:txBody>
          <a:bodyPr wrap="none" rtlCol="0">
            <a:spAutoFit/>
          </a:bodyPr>
          <a:lstStyle/>
          <a:p>
            <a:r>
              <a:rPr lang="en-US" dirty="0"/>
              <a:t>Note that a zero was not needed because of </a:t>
            </a:r>
          </a:p>
          <a:p>
            <a:r>
              <a:rPr lang="en-US" dirty="0"/>
              <a:t>the way powers of 10 were integrated into </a:t>
            </a:r>
          </a:p>
          <a:p>
            <a:r>
              <a:rPr lang="en-US" dirty="0"/>
              <a:t>the numbers.</a:t>
            </a:r>
          </a:p>
          <a:p>
            <a:endParaRPr lang="en-US" dirty="0"/>
          </a:p>
          <a:p>
            <a:r>
              <a:rPr lang="en-US" dirty="0"/>
              <a:t>Fractions were written with the denominator </a:t>
            </a:r>
          </a:p>
          <a:p>
            <a:r>
              <a:rPr lang="en-US" dirty="0"/>
              <a:t>given first followed by the phrase “parts of” and </a:t>
            </a:r>
          </a:p>
          <a:p>
            <a:pPr fontAlgn="b"/>
            <a:r>
              <a:rPr lang="en-US" dirty="0"/>
              <a:t>then the numerator.     </a:t>
            </a:r>
            <a:r>
              <a:rPr lang="en-US" sz="2000" dirty="0"/>
              <a:t>¾       </a:t>
            </a:r>
            <a:r>
              <a:rPr lang="ja-JP" altLang="en-US" sz="2000"/>
              <a:t>四 分之三</a:t>
            </a:r>
            <a:endParaRPr lang="en-US" sz="2000" dirty="0"/>
          </a:p>
          <a:p>
            <a:pPr fontAlgn="b"/>
            <a:r>
              <a:rPr lang="en-US" dirty="0"/>
              <a:t>         </a:t>
            </a:r>
          </a:p>
          <a:p>
            <a:pPr fontAlgn="b"/>
            <a:endParaRPr lang="en-US" dirty="0"/>
          </a:p>
        </p:txBody>
      </p:sp>
      <p:sp>
        <p:nvSpPr>
          <p:cNvPr id="7" name="Slide Number Placeholder 6"/>
          <p:cNvSpPr>
            <a:spLocks noGrp="1"/>
          </p:cNvSpPr>
          <p:nvPr>
            <p:ph type="sldNum" sz="quarter" idx="12"/>
          </p:nvPr>
        </p:nvSpPr>
        <p:spPr/>
        <p:txBody>
          <a:bodyPr/>
          <a:lstStyle/>
          <a:p>
            <a:fld id="{294FAB2D-9DC2-4281-BC75-819D85AE4F32}"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 Island Mathematical Manual (Liu Hui)</a:t>
            </a:r>
          </a:p>
        </p:txBody>
      </p:sp>
      <p:sp>
        <p:nvSpPr>
          <p:cNvPr id="3" name="Content Placeholder 2"/>
          <p:cNvSpPr>
            <a:spLocks noGrp="1"/>
          </p:cNvSpPr>
          <p:nvPr>
            <p:ph idx="1"/>
          </p:nvPr>
        </p:nvSpPr>
        <p:spPr/>
        <p:txBody>
          <a:bodyPr/>
          <a:lstStyle/>
          <a:p>
            <a:r>
              <a:rPr lang="en-US" dirty="0"/>
              <a:t>This book contained the solutions to practical surveying problems</a:t>
            </a:r>
          </a:p>
          <a:p>
            <a:pPr lvl="1"/>
            <a:r>
              <a:rPr lang="en-US" dirty="0"/>
              <a:t>Survey of sea island</a:t>
            </a:r>
          </a:p>
          <a:p>
            <a:pPr lvl="1"/>
            <a:r>
              <a:rPr lang="en-US" dirty="0"/>
              <a:t>Height of a hill top pine tree</a:t>
            </a:r>
          </a:p>
          <a:p>
            <a:pPr lvl="1"/>
            <a:r>
              <a:rPr lang="en-US" dirty="0"/>
              <a:t>The size of a square city wall viewed from afar</a:t>
            </a:r>
          </a:p>
          <a:p>
            <a:pPr lvl="1"/>
            <a:r>
              <a:rPr lang="en-US" dirty="0"/>
              <a:t>The depth of a ravine</a:t>
            </a:r>
          </a:p>
          <a:p>
            <a:pPr lvl="1"/>
            <a:r>
              <a:rPr lang="en-US" dirty="0"/>
              <a:t>The height of a building on a plain</a:t>
            </a:r>
          </a:p>
          <a:p>
            <a:pPr lvl="1"/>
            <a:r>
              <a:rPr lang="en-US" dirty="0"/>
              <a:t>The breadth of a river-mouth seen from a distance on land</a:t>
            </a:r>
          </a:p>
          <a:p>
            <a:pPr lvl="1"/>
            <a:r>
              <a:rPr lang="en-US" dirty="0"/>
              <a:t>The depth of a transparent pool</a:t>
            </a:r>
          </a:p>
          <a:p>
            <a:pPr lvl="1"/>
            <a:r>
              <a:rPr lang="en-US" dirty="0"/>
              <a:t>The width of a river as seen from a hill</a:t>
            </a:r>
          </a:p>
          <a:p>
            <a:pPr lvl="1"/>
            <a:r>
              <a:rPr lang="en-US" dirty="0"/>
              <a:t>The size of a city seen from a mountain</a:t>
            </a:r>
          </a:p>
        </p:txBody>
      </p:sp>
      <p:sp>
        <p:nvSpPr>
          <p:cNvPr id="4" name="Slide Number Placeholder 3"/>
          <p:cNvSpPr>
            <a:spLocks noGrp="1"/>
          </p:cNvSpPr>
          <p:nvPr>
            <p:ph type="sldNum" sz="quarter" idx="12"/>
          </p:nvPr>
        </p:nvSpPr>
        <p:spPr/>
        <p:txBody>
          <a:bodyPr/>
          <a:lstStyle/>
          <a:p>
            <a:fld id="{294FAB2D-9DC2-4281-BC75-819D85AE4F32}" type="slidenum">
              <a:rPr lang="en-US" smtClean="0"/>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 Island Mathematical Manual (Liu Hui)</a:t>
            </a:r>
          </a:p>
        </p:txBody>
      </p:sp>
      <p:sp>
        <p:nvSpPr>
          <p:cNvPr id="3" name="Content Placeholder 2"/>
          <p:cNvSpPr>
            <a:spLocks noGrp="1"/>
          </p:cNvSpPr>
          <p:nvPr>
            <p:ph idx="1"/>
          </p:nvPr>
        </p:nvSpPr>
        <p:spPr>
          <a:xfrm>
            <a:off x="457200" y="1600200"/>
            <a:ext cx="8229600" cy="4571999"/>
          </a:xfrm>
        </p:spPr>
        <p:txBody>
          <a:bodyPr>
            <a:normAutofit/>
          </a:bodyPr>
          <a:lstStyle/>
          <a:p>
            <a:r>
              <a:rPr lang="en-US" dirty="0"/>
              <a:t>The first problem, which illustrates the approach, concerns the height and distance to an island in the sea.</a:t>
            </a:r>
          </a:p>
          <a:p>
            <a:endParaRPr lang="en-US" dirty="0"/>
          </a:p>
          <a:p>
            <a:endParaRPr lang="en-US" dirty="0"/>
          </a:p>
          <a:p>
            <a:endParaRPr lang="en-US" dirty="0"/>
          </a:p>
          <a:p>
            <a:endParaRPr lang="en-US" dirty="0"/>
          </a:p>
          <a:p>
            <a:r>
              <a:rPr lang="en-US" dirty="0"/>
              <a:t>Erect poles P</a:t>
            </a:r>
            <a:r>
              <a:rPr lang="en-US" baseline="-25000" dirty="0"/>
              <a:t>1</a:t>
            </a:r>
            <a:r>
              <a:rPr lang="en-US" dirty="0"/>
              <a:t> and P</a:t>
            </a:r>
            <a:r>
              <a:rPr lang="en-US" baseline="-25000" dirty="0"/>
              <a:t>2</a:t>
            </a:r>
            <a:r>
              <a:rPr lang="en-US" dirty="0"/>
              <a:t> o</a:t>
            </a:r>
            <a:r>
              <a:rPr lang="en-US" dirty="0">
                <a:latin typeface="+mj-lt"/>
              </a:rPr>
              <a:t>f</a:t>
            </a:r>
            <a:r>
              <a:rPr lang="en-US" dirty="0"/>
              <a:t> the same height h and d units apart. At points X and Y the peak of the island and the tops of the poles are in alignment. Calculate the distance to and the height of the island. Although the solution to the problem is easy using similar triangles, it is believed that the approach used a particular property of rectangles. </a:t>
            </a:r>
          </a:p>
          <a:p>
            <a:pPr lvl="1"/>
            <a:endParaRPr lang="en-US" dirty="0"/>
          </a:p>
        </p:txBody>
      </p:sp>
      <p:sp>
        <p:nvSpPr>
          <p:cNvPr id="4" name="Slide Number Placeholder 3"/>
          <p:cNvSpPr>
            <a:spLocks noGrp="1"/>
          </p:cNvSpPr>
          <p:nvPr>
            <p:ph type="sldNum" sz="quarter" idx="12"/>
          </p:nvPr>
        </p:nvSpPr>
        <p:spPr/>
        <p:txBody>
          <a:bodyPr/>
          <a:lstStyle/>
          <a:p>
            <a:fld id="{294FAB2D-9DC2-4281-BC75-819D85AE4F32}" type="slidenum">
              <a:rPr lang="en-US" smtClean="0"/>
              <a:pPr/>
              <a:t>41</a:t>
            </a:fld>
            <a:endParaRPr lang="en-US" dirty="0"/>
          </a:p>
        </p:txBody>
      </p:sp>
      <p:pic>
        <p:nvPicPr>
          <p:cNvPr id="32772" name="Picture 4"/>
          <p:cNvPicPr>
            <a:picLocks noChangeAspect="1" noChangeArrowheads="1"/>
          </p:cNvPicPr>
          <p:nvPr/>
        </p:nvPicPr>
        <p:blipFill>
          <a:blip r:embed="rId3" cstate="print"/>
          <a:srcRect/>
          <a:stretch>
            <a:fillRect/>
          </a:stretch>
        </p:blipFill>
        <p:spPr bwMode="auto">
          <a:xfrm>
            <a:off x="2949222" y="2635955"/>
            <a:ext cx="3038475" cy="97155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In-Out Approach</a:t>
            </a:r>
          </a:p>
        </p:txBody>
      </p:sp>
      <p:sp>
        <p:nvSpPr>
          <p:cNvPr id="4" name="Slide Number Placeholder 3"/>
          <p:cNvSpPr>
            <a:spLocks noGrp="1"/>
          </p:cNvSpPr>
          <p:nvPr>
            <p:ph type="sldNum" sz="quarter" idx="12"/>
          </p:nvPr>
        </p:nvSpPr>
        <p:spPr/>
        <p:txBody>
          <a:bodyPr/>
          <a:lstStyle/>
          <a:p>
            <a:fld id="{294FAB2D-9DC2-4281-BC75-819D85AE4F32}" type="slidenum">
              <a:rPr lang="en-US" smtClean="0"/>
              <a:pPr/>
              <a:t>42</a:t>
            </a:fld>
            <a:endParaRPr lang="en-US" dirty="0"/>
          </a:p>
        </p:txBody>
      </p:sp>
      <p:grpSp>
        <p:nvGrpSpPr>
          <p:cNvPr id="18" name="Group 17"/>
          <p:cNvGrpSpPr/>
          <p:nvPr/>
        </p:nvGrpSpPr>
        <p:grpSpPr>
          <a:xfrm>
            <a:off x="2590800" y="1752600"/>
            <a:ext cx="3886200" cy="2819400"/>
            <a:chOff x="1143000" y="2133600"/>
            <a:chExt cx="3886200" cy="2819400"/>
          </a:xfrm>
        </p:grpSpPr>
        <p:grpSp>
          <p:nvGrpSpPr>
            <p:cNvPr id="14" name="Group 13"/>
            <p:cNvGrpSpPr/>
            <p:nvPr/>
          </p:nvGrpSpPr>
          <p:grpSpPr>
            <a:xfrm>
              <a:off x="1143000" y="2133600"/>
              <a:ext cx="3886200" cy="2819400"/>
              <a:chOff x="1143000" y="2133600"/>
              <a:chExt cx="3886200" cy="2819400"/>
            </a:xfrm>
          </p:grpSpPr>
          <p:sp>
            <p:nvSpPr>
              <p:cNvPr id="5" name="Rectangle 4"/>
              <p:cNvSpPr/>
              <p:nvPr/>
            </p:nvSpPr>
            <p:spPr>
              <a:xfrm>
                <a:off x="1143000" y="2133600"/>
                <a:ext cx="38862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1143000" y="2133600"/>
                <a:ext cx="3886200" cy="2819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628900" y="3543300"/>
                <a:ext cx="2819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43000" y="4224528"/>
                <a:ext cx="3886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2514600" y="4343400"/>
              <a:ext cx="340158" cy="461665"/>
            </a:xfrm>
            <a:prstGeom prst="rect">
              <a:avLst/>
            </a:prstGeom>
            <a:noFill/>
          </p:spPr>
          <p:txBody>
            <a:bodyPr wrap="none" rtlCol="0">
              <a:spAutoFit/>
            </a:bodyPr>
            <a:lstStyle/>
            <a:p>
              <a:r>
                <a:rPr lang="en-US" sz="2400" dirty="0"/>
                <a:t>1</a:t>
              </a:r>
            </a:p>
          </p:txBody>
        </p:sp>
        <p:sp>
          <p:nvSpPr>
            <p:cNvPr id="16" name="TextBox 15"/>
            <p:cNvSpPr txBox="1"/>
            <p:nvPr/>
          </p:nvSpPr>
          <p:spPr>
            <a:xfrm>
              <a:off x="4343400" y="2971800"/>
              <a:ext cx="340158" cy="461665"/>
            </a:xfrm>
            <a:prstGeom prst="rect">
              <a:avLst/>
            </a:prstGeom>
            <a:noFill/>
          </p:spPr>
          <p:txBody>
            <a:bodyPr wrap="none" rtlCol="0">
              <a:spAutoFit/>
            </a:bodyPr>
            <a:lstStyle/>
            <a:p>
              <a:r>
                <a:rPr lang="en-US" sz="2400" dirty="0"/>
                <a:t>2</a:t>
              </a:r>
            </a:p>
          </p:txBody>
        </p:sp>
      </p:grpSp>
      <p:sp>
        <p:nvSpPr>
          <p:cNvPr id="17" name="TextBox 16"/>
          <p:cNvSpPr txBox="1"/>
          <p:nvPr/>
        </p:nvSpPr>
        <p:spPr>
          <a:xfrm>
            <a:off x="2057400" y="5334000"/>
            <a:ext cx="5257800" cy="369332"/>
          </a:xfrm>
          <a:prstGeom prst="rect">
            <a:avLst/>
          </a:prstGeom>
          <a:noFill/>
        </p:spPr>
        <p:txBody>
          <a:bodyPr wrap="square" rtlCol="0">
            <a:spAutoFit/>
          </a:bodyPr>
          <a:lstStyle/>
          <a:p>
            <a:r>
              <a:rPr lang="en-US" dirty="0"/>
              <a:t>The area of rectangle 1 equals the area of rectangle 2</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Sea </a:t>
            </a:r>
            <a:r>
              <a:rPr lang="en-US"/>
              <a:t>Island Problem</a:t>
            </a:r>
            <a:endParaRPr lang="en-US" dirty="0"/>
          </a:p>
        </p:txBody>
      </p:sp>
      <p:sp>
        <p:nvSpPr>
          <p:cNvPr id="3" name="Slide Number Placeholder 2"/>
          <p:cNvSpPr>
            <a:spLocks noGrp="1"/>
          </p:cNvSpPr>
          <p:nvPr>
            <p:ph type="sldNum" sz="quarter" idx="12"/>
          </p:nvPr>
        </p:nvSpPr>
        <p:spPr/>
        <p:txBody>
          <a:bodyPr/>
          <a:lstStyle/>
          <a:p>
            <a:fld id="{294FAB2D-9DC2-4281-BC75-819D85AE4F32}" type="slidenum">
              <a:rPr lang="en-US" smtClean="0"/>
              <a:pPr/>
              <a:t>43</a:t>
            </a:fld>
            <a:endParaRPr lang="en-US" dirty="0"/>
          </a:p>
        </p:txBody>
      </p:sp>
      <p:pic>
        <p:nvPicPr>
          <p:cNvPr id="52226" name="Picture 2"/>
          <p:cNvPicPr>
            <a:picLocks noChangeAspect="1" noChangeArrowheads="1"/>
          </p:cNvPicPr>
          <p:nvPr/>
        </p:nvPicPr>
        <p:blipFill>
          <a:blip r:embed="rId3" cstate="print"/>
          <a:srcRect/>
          <a:stretch>
            <a:fillRect/>
          </a:stretch>
        </p:blipFill>
        <p:spPr bwMode="auto">
          <a:xfrm>
            <a:off x="419493" y="1760556"/>
            <a:ext cx="4238625" cy="3143250"/>
          </a:xfrm>
          <a:prstGeom prst="rect">
            <a:avLst/>
          </a:prstGeom>
          <a:noFill/>
          <a:ln w="9525">
            <a:noFill/>
            <a:miter lim="800000"/>
            <a:headEnd/>
            <a:tailEnd/>
          </a:ln>
        </p:spPr>
      </p:pic>
      <p:sp>
        <p:nvSpPr>
          <p:cNvPr id="30" name="TextBox 29"/>
          <p:cNvSpPr txBox="1"/>
          <p:nvPr/>
        </p:nvSpPr>
        <p:spPr>
          <a:xfrm>
            <a:off x="2280621" y="4173967"/>
            <a:ext cx="306494" cy="369332"/>
          </a:xfrm>
          <a:prstGeom prst="rect">
            <a:avLst/>
          </a:prstGeom>
          <a:noFill/>
        </p:spPr>
        <p:txBody>
          <a:bodyPr wrap="none" rtlCol="0">
            <a:spAutoFit/>
          </a:bodyPr>
          <a:lstStyle/>
          <a:p>
            <a:r>
              <a:rPr lang="en-US" dirty="0"/>
              <a:t>h</a:t>
            </a:r>
          </a:p>
        </p:txBody>
      </p:sp>
      <p:cxnSp>
        <p:nvCxnSpPr>
          <p:cNvPr id="32" name="Straight Arrow Connector 31"/>
          <p:cNvCxnSpPr/>
          <p:nvPr/>
        </p:nvCxnSpPr>
        <p:spPr>
          <a:xfrm>
            <a:off x="3270325" y="4916245"/>
            <a:ext cx="45182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52226" idx="2"/>
          </p:cNvCxnSpPr>
          <p:nvPr/>
        </p:nvCxnSpPr>
        <p:spPr>
          <a:xfrm flipH="1" flipV="1">
            <a:off x="2538806" y="4903806"/>
            <a:ext cx="451820" cy="16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969106" y="4722601"/>
            <a:ext cx="306494" cy="369332"/>
          </a:xfrm>
          <a:prstGeom prst="rect">
            <a:avLst/>
          </a:prstGeom>
          <a:noFill/>
        </p:spPr>
        <p:txBody>
          <a:bodyPr wrap="none" rtlCol="0">
            <a:spAutoFit/>
          </a:bodyPr>
          <a:lstStyle/>
          <a:p>
            <a:r>
              <a:rPr lang="en-US" dirty="0"/>
              <a:t>d</a:t>
            </a:r>
          </a:p>
        </p:txBody>
      </p:sp>
      <p:sp>
        <p:nvSpPr>
          <p:cNvPr id="37" name="TextBox 36"/>
          <p:cNvSpPr txBox="1"/>
          <p:nvPr/>
        </p:nvSpPr>
        <p:spPr>
          <a:xfrm>
            <a:off x="5082341" y="1902708"/>
            <a:ext cx="3275961" cy="3693319"/>
          </a:xfrm>
          <a:prstGeom prst="rect">
            <a:avLst/>
          </a:prstGeom>
          <a:noFill/>
        </p:spPr>
        <p:txBody>
          <a:bodyPr wrap="none" rtlCol="0">
            <a:spAutoFit/>
          </a:bodyPr>
          <a:lstStyle/>
          <a:p>
            <a:r>
              <a:rPr lang="en-US"/>
              <a:t>PQ = height island</a:t>
            </a:r>
          </a:p>
          <a:p>
            <a:r>
              <a:rPr lang="en-US"/>
              <a:t>D = distance to island</a:t>
            </a:r>
          </a:p>
          <a:p>
            <a:r>
              <a:rPr lang="en-US"/>
              <a:t>RCNQ </a:t>
            </a:r>
            <a:r>
              <a:rPr lang="en-US" dirty="0"/>
              <a:t>= HFEC,     RASQ = KJGA</a:t>
            </a:r>
          </a:p>
          <a:p>
            <a:r>
              <a:rPr lang="en-US" dirty="0"/>
              <a:t>h x d = ACNS = RCNQ – RASQ</a:t>
            </a:r>
          </a:p>
          <a:p>
            <a:r>
              <a:rPr lang="en-US" dirty="0"/>
              <a:t>ACNS = HFEC </a:t>
            </a:r>
            <a:r>
              <a:rPr lang="en-US"/>
              <a:t>– KJGA (in – out)</a:t>
            </a:r>
            <a:endParaRPr lang="en-US" dirty="0"/>
          </a:p>
          <a:p>
            <a:r>
              <a:rPr lang="en-US" dirty="0"/>
              <a:t>h x d = PR x ND – PR x SB</a:t>
            </a:r>
          </a:p>
          <a:p>
            <a:r>
              <a:rPr lang="en-US" dirty="0"/>
              <a:t>h x d = PR x (ND – SB)</a:t>
            </a:r>
          </a:p>
          <a:p>
            <a:r>
              <a:rPr lang="en-US" dirty="0"/>
              <a:t>PR = h x d /(ND – </a:t>
            </a:r>
            <a:r>
              <a:rPr lang="en-US"/>
              <a:t>SB)  (all known)</a:t>
            </a:r>
            <a:endParaRPr lang="en-US" dirty="0"/>
          </a:p>
          <a:p>
            <a:r>
              <a:rPr lang="en-US" dirty="0"/>
              <a:t>PQ = PR + h </a:t>
            </a:r>
          </a:p>
          <a:p>
            <a:r>
              <a:rPr lang="en-US" b="1" dirty="0"/>
              <a:t>PQ = h + h x d/(ND – SB)</a:t>
            </a:r>
          </a:p>
          <a:p>
            <a:r>
              <a:rPr lang="en-US" dirty="0"/>
              <a:t>h x D = KJGA = SB x PR</a:t>
            </a:r>
          </a:p>
          <a:p>
            <a:r>
              <a:rPr lang="en-US" dirty="0"/>
              <a:t>D = SB x PR/h  </a:t>
            </a:r>
          </a:p>
          <a:p>
            <a:r>
              <a:rPr lang="en-US" b="1" dirty="0"/>
              <a:t>D = SB x d/(ND – </a:t>
            </a:r>
            <a:r>
              <a:rPr lang="en-US" b="1"/>
              <a:t>SB)</a:t>
            </a:r>
            <a:endParaRPr lang="en-US" dirty="0"/>
          </a:p>
        </p:txBody>
      </p:sp>
      <p:cxnSp>
        <p:nvCxnSpPr>
          <p:cNvPr id="39" name="Straight Arrow Connector 38"/>
          <p:cNvCxnSpPr>
            <a:endCxn id="52226" idx="2"/>
          </p:cNvCxnSpPr>
          <p:nvPr/>
        </p:nvCxnSpPr>
        <p:spPr>
          <a:xfrm flipV="1">
            <a:off x="1731981" y="4903806"/>
            <a:ext cx="806825" cy="16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1452255" y="4733332"/>
            <a:ext cx="327334" cy="369332"/>
          </a:xfrm>
          <a:prstGeom prst="rect">
            <a:avLst/>
          </a:prstGeom>
          <a:noFill/>
        </p:spPr>
        <p:txBody>
          <a:bodyPr wrap="none" rtlCol="0">
            <a:spAutoFit/>
          </a:bodyPr>
          <a:lstStyle/>
          <a:p>
            <a:r>
              <a:rPr lang="en-US" dirty="0"/>
              <a:t>D</a:t>
            </a:r>
          </a:p>
        </p:txBody>
      </p:sp>
      <p:cxnSp>
        <p:nvCxnSpPr>
          <p:cNvPr id="42" name="Straight Arrow Connector 41"/>
          <p:cNvCxnSpPr/>
          <p:nvPr/>
        </p:nvCxnSpPr>
        <p:spPr>
          <a:xfrm flipH="1" flipV="1">
            <a:off x="580913" y="4905487"/>
            <a:ext cx="817581" cy="107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Mathematical Classical of Master Sun</a:t>
            </a:r>
          </a:p>
        </p:txBody>
      </p:sp>
      <p:sp>
        <p:nvSpPr>
          <p:cNvPr id="4" name="Content Placeholder 3"/>
          <p:cNvSpPr>
            <a:spLocks noGrp="1"/>
          </p:cNvSpPr>
          <p:nvPr>
            <p:ph idx="1"/>
          </p:nvPr>
        </p:nvSpPr>
        <p:spPr/>
        <p:txBody>
          <a:bodyPr>
            <a:normAutofit/>
          </a:bodyPr>
          <a:lstStyle/>
          <a:p>
            <a:r>
              <a:rPr lang="en-US" dirty="0"/>
              <a:t>This manual consists of three chapters, the first describing systems of measuring with considerable detail using counting rods to multiple, divide, and find square roots. The second and third chapters consist of problems (28 and 36 respectively) concerning fractions, areas, volumes etc. similar to, but easier than, the problems in the Nine Chapters on the Mathematical Art. However, Problem 26 of Chapter 3 is of special interest.</a:t>
            </a:r>
          </a:p>
          <a:p>
            <a:r>
              <a:rPr lang="en-US" dirty="0"/>
              <a:t>Suppose we have an unknown number (N) of objects. If we counted in threes, 2 (R</a:t>
            </a:r>
            <a:r>
              <a:rPr lang="en-US" baseline="-25000" dirty="0"/>
              <a:t>3</a:t>
            </a:r>
            <a:r>
              <a:rPr lang="en-US" dirty="0"/>
              <a:t>) are left over; if we counted in fives, 3 (R</a:t>
            </a:r>
            <a:r>
              <a:rPr lang="en-US" baseline="-25000" dirty="0"/>
              <a:t>5</a:t>
            </a:r>
            <a:r>
              <a:rPr lang="en-US" dirty="0"/>
              <a:t>) are left over; if we counted in sevens, 2 (R</a:t>
            </a:r>
            <a:r>
              <a:rPr lang="en-US" baseline="-25000" dirty="0"/>
              <a:t>7</a:t>
            </a:r>
            <a:r>
              <a:rPr lang="en-US" dirty="0"/>
              <a:t>) are left over. Find the number of objects.</a:t>
            </a:r>
          </a:p>
          <a:p>
            <a:r>
              <a:rPr lang="en-US" dirty="0"/>
              <a:t>Answer: N = 70R</a:t>
            </a:r>
            <a:r>
              <a:rPr lang="en-US" baseline="-25000" dirty="0"/>
              <a:t>3</a:t>
            </a:r>
            <a:r>
              <a:rPr lang="en-US" dirty="0"/>
              <a:t> + 21R</a:t>
            </a:r>
            <a:r>
              <a:rPr lang="en-US" baseline="-25000" dirty="0"/>
              <a:t>5</a:t>
            </a:r>
            <a:r>
              <a:rPr lang="en-US" dirty="0"/>
              <a:t> + 15R</a:t>
            </a:r>
            <a:r>
              <a:rPr lang="en-US" baseline="-25000" dirty="0"/>
              <a:t>7</a:t>
            </a:r>
            <a:r>
              <a:rPr lang="en-US" dirty="0"/>
              <a:t>   If N &gt; 105, then subtract multiples of 105.</a:t>
            </a:r>
          </a:p>
          <a:p>
            <a:pPr>
              <a:buNone/>
            </a:pPr>
            <a:r>
              <a:rPr lang="en-US" dirty="0"/>
              <a:t>      For R</a:t>
            </a:r>
            <a:r>
              <a:rPr lang="en-US" baseline="-25000" dirty="0"/>
              <a:t>3 </a:t>
            </a:r>
            <a:r>
              <a:rPr lang="en-US" dirty="0"/>
              <a:t>= 2, R</a:t>
            </a:r>
            <a:r>
              <a:rPr lang="en-US" baseline="-25000" dirty="0"/>
              <a:t>5 </a:t>
            </a:r>
            <a:r>
              <a:rPr lang="en-US" dirty="0"/>
              <a:t>= 3, and R</a:t>
            </a:r>
            <a:r>
              <a:rPr lang="en-US" baseline="-25000" dirty="0"/>
              <a:t>7 </a:t>
            </a:r>
            <a:r>
              <a:rPr lang="en-US" dirty="0"/>
              <a:t>= 2, N = 140 + 63+ 30 = 233. </a:t>
            </a:r>
          </a:p>
          <a:p>
            <a:pPr>
              <a:buNone/>
            </a:pPr>
            <a:r>
              <a:rPr lang="en-US" dirty="0"/>
              <a:t>      Subtract multiples of 105:   233 - 2 x 105 = 23.</a:t>
            </a:r>
          </a:p>
          <a:p>
            <a:r>
              <a:rPr lang="en-US" dirty="0"/>
              <a:t>The Chinese Remainder Theorem 	  </a:t>
            </a:r>
          </a:p>
        </p:txBody>
      </p:sp>
      <p:sp>
        <p:nvSpPr>
          <p:cNvPr id="3" name="Slide Number Placeholder 2"/>
          <p:cNvSpPr>
            <a:spLocks noGrp="1"/>
          </p:cNvSpPr>
          <p:nvPr>
            <p:ph type="sldNum" sz="quarter" idx="12"/>
          </p:nvPr>
        </p:nvSpPr>
        <p:spPr/>
        <p:txBody>
          <a:bodyPr/>
          <a:lstStyle/>
          <a:p>
            <a:fld id="{294FAB2D-9DC2-4281-BC75-819D85AE4F32}" type="slidenum">
              <a:rPr lang="en-US" smtClean="0"/>
              <a:pPr/>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lnSpcReduction="10000"/>
          </a:bodyPr>
          <a:lstStyle/>
          <a:p>
            <a:r>
              <a:rPr lang="en-US" sz="2400" dirty="0"/>
              <a:t>The Nine Chapters is a rich guide to the mathematics of ancient China because it comprises the entire range of then-known mathematics.</a:t>
            </a:r>
          </a:p>
          <a:p>
            <a:r>
              <a:rPr lang="en-US" sz="2400" dirty="0"/>
              <a:t>It is the most important text in the Ten Mathematical Classics</a:t>
            </a:r>
          </a:p>
          <a:p>
            <a:r>
              <a:rPr lang="en-US" sz="2400" dirty="0"/>
              <a:t>Liu Hui is considered the Chinese Euclid. As with Euclid’s Elements, other versions of the Nine Chapters fell by the wayside.</a:t>
            </a:r>
          </a:p>
          <a:p>
            <a:r>
              <a:rPr lang="en-US" sz="2400" dirty="0"/>
              <a:t>The work on simultaneous equations was brilliant.</a:t>
            </a:r>
          </a:p>
          <a:p>
            <a:r>
              <a:rPr lang="en-US" sz="2400" dirty="0"/>
              <a:t>Chinese mathematics was very practical.</a:t>
            </a:r>
          </a:p>
          <a:p>
            <a:r>
              <a:rPr lang="en-US" sz="2400" dirty="0"/>
              <a:t>Surveying in the west was probably 1000 years behind China</a:t>
            </a:r>
          </a:p>
          <a:p>
            <a:r>
              <a:rPr lang="en-US" sz="2400" dirty="0"/>
              <a:t>The Chinese Remainder Theorem shows up in number theory</a:t>
            </a:r>
          </a:p>
          <a:p>
            <a:pPr>
              <a:buNone/>
            </a:pPr>
            <a:endParaRPr lang="en-US" dirty="0"/>
          </a:p>
          <a:p>
            <a:endParaRPr lang="en-US" dirty="0"/>
          </a:p>
        </p:txBody>
      </p:sp>
      <p:sp>
        <p:nvSpPr>
          <p:cNvPr id="4" name="Slide Number Placeholder 3"/>
          <p:cNvSpPr>
            <a:spLocks noGrp="1"/>
          </p:cNvSpPr>
          <p:nvPr>
            <p:ph type="sldNum" sz="quarter" idx="12"/>
          </p:nvPr>
        </p:nvSpPr>
        <p:spPr/>
        <p:txBody>
          <a:bodyPr/>
          <a:lstStyle/>
          <a:p>
            <a:fld id="{294FAB2D-9DC2-4281-BC75-819D85AE4F32}" type="slidenum">
              <a:rPr lang="en-US" smtClean="0"/>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References</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000" dirty="0"/>
              <a:t>The Mathematics of Egypt, Mesopotamia, China, India, and Islam, Edited by Victor Katz, Chinese Mathematics by Joseph Dauben</a:t>
            </a:r>
          </a:p>
          <a:p>
            <a:pPr marL="457200" indent="-457200">
              <a:buFont typeface="+mj-lt"/>
              <a:buAutoNum type="arabicPeriod"/>
            </a:pPr>
            <a:r>
              <a:rPr lang="en-US" dirty="0"/>
              <a:t>Chinese Numerals by John Kellermeier</a:t>
            </a:r>
          </a:p>
          <a:p>
            <a:pPr marL="457200" indent="-457200">
              <a:buFont typeface="+mj-lt"/>
              <a:buAutoNum type="arabicPeriod"/>
            </a:pPr>
            <a:r>
              <a:rPr lang="en-US" sz="2000" dirty="0"/>
              <a:t>The Suan shu </a:t>
            </a:r>
            <a:r>
              <a:rPr lang="en-US" sz="2000" dirty="0" err="1"/>
              <a:t>shu</a:t>
            </a:r>
            <a:r>
              <a:rPr lang="en-US" sz="2000" dirty="0"/>
              <a:t> ‘Writings on reckoning’: A translation of a Chinese mathematical collection of the second century BC, with explanatory commentary by Christopher Cullen</a:t>
            </a:r>
          </a:p>
          <a:p>
            <a:pPr marL="457200" indent="-457200">
              <a:buFont typeface="+mj-lt"/>
              <a:buAutoNum type="arabicPeriod"/>
            </a:pPr>
            <a:r>
              <a:rPr lang="en-US" dirty="0"/>
              <a:t>The MacTutor History of Mathematics archive</a:t>
            </a:r>
          </a:p>
          <a:p>
            <a:pPr marL="857250" lvl="1" indent="-457200">
              <a:buNone/>
            </a:pPr>
            <a:r>
              <a:rPr lang="en-US" dirty="0">
                <a:hlinkClick r:id="rId3"/>
              </a:rPr>
              <a:t>http://www-history.mcs.st-andrews.ac.uk/history/Indexes/HistoryTopics.html</a:t>
            </a:r>
            <a:endParaRPr lang="en-US" dirty="0"/>
          </a:p>
          <a:p>
            <a:pPr marL="457200" indent="-457200">
              <a:buFont typeface="+mj-lt"/>
              <a:buAutoNum type="arabicPeriod"/>
            </a:pPr>
            <a:r>
              <a:rPr lang="en-US" dirty="0"/>
              <a:t>Wikipedia</a:t>
            </a:r>
          </a:p>
          <a:p>
            <a:pPr marL="457200" indent="-457200">
              <a:buFont typeface="+mj-lt"/>
              <a:buAutoNum type="arabicPeriod"/>
            </a:pPr>
            <a:r>
              <a:rPr lang="en-US" dirty="0"/>
              <a:t>Nine Chapters of the Mathematical Art: An Overview by Lam Lay Yong</a:t>
            </a:r>
          </a:p>
        </p:txBody>
      </p:sp>
      <p:sp>
        <p:nvSpPr>
          <p:cNvPr id="4" name="Slide Number Placeholder 3"/>
          <p:cNvSpPr>
            <a:spLocks noGrp="1"/>
          </p:cNvSpPr>
          <p:nvPr>
            <p:ph type="sldNum" sz="quarter" idx="12"/>
          </p:nvPr>
        </p:nvSpPr>
        <p:spPr/>
        <p:txBody>
          <a:bodyPr/>
          <a:lstStyle/>
          <a:p>
            <a:fld id="{294FAB2D-9DC2-4281-BC75-819D85AE4F32}" type="slidenum">
              <a:rPr lang="en-US" smtClean="0"/>
              <a:pPr/>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94FAB2D-9DC2-4281-BC75-819D85AE4F32}" type="slidenum">
              <a:rPr lang="en-US" smtClean="0"/>
              <a:pPr/>
              <a:t>47</a:t>
            </a:fld>
            <a:endParaRPr lang="en-US" dirty="0"/>
          </a:p>
        </p:txBody>
      </p:sp>
      <p:pic>
        <p:nvPicPr>
          <p:cNvPr id="5" name="Picture 4" descr="Porky_Pig.gif"/>
          <p:cNvPicPr>
            <a:picLocks noChangeAspect="1"/>
          </p:cNvPicPr>
          <p:nvPr/>
        </p:nvPicPr>
        <p:blipFill>
          <a:blip r:embed="rId3" cstate="print"/>
          <a:stretch>
            <a:fillRect/>
          </a:stretch>
        </p:blipFill>
        <p:spPr>
          <a:xfrm>
            <a:off x="3069916" y="1175678"/>
            <a:ext cx="2930834" cy="3725636"/>
          </a:xfrm>
          <a:prstGeom prst="rect">
            <a:avLst/>
          </a:prstGeom>
        </p:spPr>
      </p:pic>
      <p:sp>
        <p:nvSpPr>
          <p:cNvPr id="6" name="TextBox 5"/>
          <p:cNvSpPr txBox="1"/>
          <p:nvPr/>
        </p:nvSpPr>
        <p:spPr>
          <a:xfrm>
            <a:off x="2645261" y="4996543"/>
            <a:ext cx="3984172" cy="830997"/>
          </a:xfrm>
          <a:prstGeom prst="rect">
            <a:avLst/>
          </a:prstGeom>
          <a:noFill/>
        </p:spPr>
        <p:txBody>
          <a:bodyPr wrap="square" rtlCol="0">
            <a:spAutoFit/>
          </a:bodyPr>
          <a:lstStyle/>
          <a:p>
            <a:r>
              <a:rPr lang="en-US" sz="4800" dirty="0"/>
              <a:t>That’s all folks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Rod Numbers</a:t>
            </a:r>
          </a:p>
        </p:txBody>
      </p:sp>
      <p:graphicFrame>
        <p:nvGraphicFramePr>
          <p:cNvPr id="20" name="Content Placeholder 4"/>
          <p:cNvGraphicFramePr>
            <a:graphicFrameLocks/>
          </p:cNvGraphicFramePr>
          <p:nvPr/>
        </p:nvGraphicFramePr>
        <p:xfrm>
          <a:off x="457200" y="2438400"/>
          <a:ext cx="8229600" cy="741680"/>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20008"/>
                    </a:ext>
                  </a:extLst>
                </a:gridCol>
              </a:tblGrid>
              <a:tr h="370840">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tc>
                  <a:txBody>
                    <a:bodyPr/>
                    <a:lstStyle/>
                    <a:p>
                      <a:pPr algn="ctr"/>
                      <a:r>
                        <a:rPr lang="en-US" dirty="0"/>
                        <a:t>4</a:t>
                      </a:r>
                    </a:p>
                  </a:txBody>
                  <a:tcPr/>
                </a:tc>
                <a:tc>
                  <a:txBody>
                    <a:bodyPr/>
                    <a:lstStyle/>
                    <a:p>
                      <a:pPr algn="ctr"/>
                      <a:r>
                        <a:rPr lang="en-US" dirty="0"/>
                        <a:t>5</a:t>
                      </a:r>
                    </a:p>
                  </a:txBody>
                  <a:tcPr/>
                </a:tc>
                <a:tc>
                  <a:txBody>
                    <a:bodyPr/>
                    <a:lstStyle/>
                    <a:p>
                      <a:pPr algn="ctr"/>
                      <a:r>
                        <a:rPr lang="en-US" dirty="0"/>
                        <a:t>6</a:t>
                      </a:r>
                    </a:p>
                  </a:txBody>
                  <a:tcPr/>
                </a:tc>
                <a:tc>
                  <a:txBody>
                    <a:bodyPr/>
                    <a:lstStyle/>
                    <a:p>
                      <a:pPr algn="ctr"/>
                      <a:r>
                        <a:rPr lang="en-US" dirty="0"/>
                        <a:t>7</a:t>
                      </a:r>
                    </a:p>
                  </a:txBody>
                  <a:tcPr/>
                </a:tc>
                <a:tc>
                  <a:txBody>
                    <a:bodyPr/>
                    <a:lstStyle/>
                    <a:p>
                      <a:pPr algn="ctr"/>
                      <a:r>
                        <a:rPr lang="en-US" dirty="0"/>
                        <a:t>8</a:t>
                      </a:r>
                    </a:p>
                  </a:txBody>
                  <a:tcPr/>
                </a:tc>
                <a:tc>
                  <a:txBody>
                    <a:bodyPr/>
                    <a:lstStyle/>
                    <a:p>
                      <a:pPr algn="ctr"/>
                      <a:r>
                        <a:rPr lang="en-US" dirty="0"/>
                        <a:t>9</a:t>
                      </a:r>
                    </a:p>
                  </a:txBody>
                  <a:tcPr/>
                </a:tc>
                <a:extLst>
                  <a:ext uri="{0D108BD9-81ED-4DB2-BD59-A6C34878D82A}">
                    <a16:rowId xmlns:a16="http://schemas.microsoft.com/office/drawing/2014/main" val="10000"/>
                  </a:ext>
                </a:extLst>
              </a:tr>
              <a:tr h="370840">
                <a:tc>
                  <a:txBody>
                    <a:bodyPr/>
                    <a:lstStyle/>
                    <a:p>
                      <a:r>
                        <a:rPr lang="en-US" dirty="0"/>
                        <a:t>        </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grpSp>
        <p:nvGrpSpPr>
          <p:cNvPr id="21" name="Group 20"/>
          <p:cNvGrpSpPr/>
          <p:nvPr/>
        </p:nvGrpSpPr>
        <p:grpSpPr>
          <a:xfrm>
            <a:off x="762000" y="2895600"/>
            <a:ext cx="7620000" cy="228600"/>
            <a:chOff x="762000" y="2057400"/>
            <a:chExt cx="7620000" cy="228600"/>
          </a:xfrm>
        </p:grpSpPr>
        <p:pic>
          <p:nvPicPr>
            <p:cNvPr id="22" name="Picture 21" descr="mhtml:file://C:\Documents%20and%20Settings\Michael%20Flicker\My%20Documents\OLLI\History%20of%20Math\Chinese%20Math\Chinese%20Numbers%20rods.mht!http://gwydir.demon.co.uk/jo/numbers/china/rod01.gif"/>
            <p:cNvPicPr/>
            <p:nvPr/>
          </p:nvPicPr>
          <p:blipFill>
            <a:blip r:embed="rId3" cstate="print"/>
            <a:srcRect/>
            <a:stretch>
              <a:fillRect/>
            </a:stretch>
          </p:blipFill>
          <p:spPr bwMode="auto">
            <a:xfrm>
              <a:off x="762000" y="2057400"/>
              <a:ext cx="228600" cy="228600"/>
            </a:xfrm>
            <a:prstGeom prst="rect">
              <a:avLst/>
            </a:prstGeom>
            <a:noFill/>
            <a:ln w="9525">
              <a:noFill/>
              <a:miter lim="800000"/>
              <a:headEnd/>
              <a:tailEnd/>
            </a:ln>
          </p:spPr>
        </p:pic>
        <p:pic>
          <p:nvPicPr>
            <p:cNvPr id="23" name="Picture 22" descr="mhtml:file://C:\Documents%20and%20Settings\Michael%20Flicker\My%20Documents\OLLI\History%20of%20Math\Chinese%20Math\Chinese%20Numbers%20rods.mht!http://gwydir.demon.co.uk/jo/numbers/china/rod02.gif"/>
            <p:cNvPicPr/>
            <p:nvPr/>
          </p:nvPicPr>
          <p:blipFill>
            <a:blip r:embed="rId4" cstate="print"/>
            <a:srcRect/>
            <a:stretch>
              <a:fillRect/>
            </a:stretch>
          </p:blipFill>
          <p:spPr bwMode="auto">
            <a:xfrm>
              <a:off x="1752600" y="2057400"/>
              <a:ext cx="228600" cy="228600"/>
            </a:xfrm>
            <a:prstGeom prst="rect">
              <a:avLst/>
            </a:prstGeom>
            <a:noFill/>
            <a:ln w="9525">
              <a:noFill/>
              <a:miter lim="800000"/>
              <a:headEnd/>
              <a:tailEnd/>
            </a:ln>
          </p:spPr>
        </p:pic>
        <p:pic>
          <p:nvPicPr>
            <p:cNvPr id="24" name="Picture 23" descr="mhtml:file://C:\Documents%20and%20Settings\Michael%20Flicker\My%20Documents\OLLI\History%20of%20Math\Chinese%20Math\Chinese%20Numbers%20rods.mht!http://gwydir.demon.co.uk/jo/numbers/china/rod03.gif"/>
            <p:cNvPicPr/>
            <p:nvPr/>
          </p:nvPicPr>
          <p:blipFill>
            <a:blip r:embed="rId5" cstate="print"/>
            <a:srcRect/>
            <a:stretch>
              <a:fillRect/>
            </a:stretch>
          </p:blipFill>
          <p:spPr bwMode="auto">
            <a:xfrm>
              <a:off x="2667000" y="2057400"/>
              <a:ext cx="228600" cy="228600"/>
            </a:xfrm>
            <a:prstGeom prst="rect">
              <a:avLst/>
            </a:prstGeom>
            <a:noFill/>
            <a:ln w="9525">
              <a:noFill/>
              <a:miter lim="800000"/>
              <a:headEnd/>
              <a:tailEnd/>
            </a:ln>
          </p:spPr>
        </p:pic>
        <p:pic>
          <p:nvPicPr>
            <p:cNvPr id="25" name="Picture 24" descr="mhtml:file://C:\Documents%20and%20Settings\Michael%20Flicker\My%20Documents\OLLI\History%20of%20Math\Chinese%20Math\Chinese%20Numbers%20rods.mht!http://gwydir.demon.co.uk/jo/numbers/china/rod04.gif"/>
            <p:cNvPicPr/>
            <p:nvPr/>
          </p:nvPicPr>
          <p:blipFill>
            <a:blip r:embed="rId6" cstate="print"/>
            <a:srcRect/>
            <a:stretch>
              <a:fillRect/>
            </a:stretch>
          </p:blipFill>
          <p:spPr bwMode="auto">
            <a:xfrm>
              <a:off x="3581400" y="2057400"/>
              <a:ext cx="228600" cy="228600"/>
            </a:xfrm>
            <a:prstGeom prst="rect">
              <a:avLst/>
            </a:prstGeom>
            <a:noFill/>
            <a:ln w="9525">
              <a:noFill/>
              <a:miter lim="800000"/>
              <a:headEnd/>
              <a:tailEnd/>
            </a:ln>
          </p:spPr>
        </p:pic>
        <p:pic>
          <p:nvPicPr>
            <p:cNvPr id="26" name="Picture 25" descr="mhtml:file://C:\Documents%20and%20Settings\Michael%20Flicker\My%20Documents\OLLI\History%20of%20Math\Chinese%20Math\Chinese%20Numbers%20rods.mht!http://gwydir.demon.co.uk/jo/numbers/china/rod05.gif"/>
            <p:cNvPicPr/>
            <p:nvPr/>
          </p:nvPicPr>
          <p:blipFill>
            <a:blip r:embed="rId7" cstate="print"/>
            <a:srcRect/>
            <a:stretch>
              <a:fillRect/>
            </a:stretch>
          </p:blipFill>
          <p:spPr bwMode="auto">
            <a:xfrm>
              <a:off x="4495800" y="2057400"/>
              <a:ext cx="228600" cy="228600"/>
            </a:xfrm>
            <a:prstGeom prst="rect">
              <a:avLst/>
            </a:prstGeom>
            <a:noFill/>
            <a:ln w="9525">
              <a:noFill/>
              <a:miter lim="800000"/>
              <a:headEnd/>
              <a:tailEnd/>
            </a:ln>
          </p:spPr>
        </p:pic>
        <p:pic>
          <p:nvPicPr>
            <p:cNvPr id="27" name="Picture 26" descr="mhtml:file://C:\Documents%20and%20Settings\Michael%20Flicker\My%20Documents\OLLI\History%20of%20Math\Chinese%20Math\Chinese%20Numbers%20rods.mht!http://gwydir.demon.co.uk/jo/numbers/china/rod06.gif"/>
            <p:cNvPicPr/>
            <p:nvPr/>
          </p:nvPicPr>
          <p:blipFill>
            <a:blip r:embed="rId8" cstate="print"/>
            <a:srcRect/>
            <a:stretch>
              <a:fillRect/>
            </a:stretch>
          </p:blipFill>
          <p:spPr bwMode="auto">
            <a:xfrm>
              <a:off x="5410200" y="2057400"/>
              <a:ext cx="228600" cy="228600"/>
            </a:xfrm>
            <a:prstGeom prst="rect">
              <a:avLst/>
            </a:prstGeom>
            <a:noFill/>
            <a:ln w="9525">
              <a:noFill/>
              <a:miter lim="800000"/>
              <a:headEnd/>
              <a:tailEnd/>
            </a:ln>
          </p:spPr>
        </p:pic>
        <p:pic>
          <p:nvPicPr>
            <p:cNvPr id="28" name="Picture 27" descr="mhtml:file://C:\Documents%20and%20Settings\Michael%20Flicker\My%20Documents\OLLI\History%20of%20Math\Chinese%20Math\Chinese%20Numbers%20rods.mht!http://gwydir.demon.co.uk/jo/numbers/china/rod07.gif"/>
            <p:cNvPicPr/>
            <p:nvPr/>
          </p:nvPicPr>
          <p:blipFill>
            <a:blip r:embed="rId9" cstate="print"/>
            <a:srcRect/>
            <a:stretch>
              <a:fillRect/>
            </a:stretch>
          </p:blipFill>
          <p:spPr bwMode="auto">
            <a:xfrm>
              <a:off x="6324600" y="2057400"/>
              <a:ext cx="228600" cy="228600"/>
            </a:xfrm>
            <a:prstGeom prst="rect">
              <a:avLst/>
            </a:prstGeom>
            <a:noFill/>
            <a:ln w="9525">
              <a:noFill/>
              <a:miter lim="800000"/>
              <a:headEnd/>
              <a:tailEnd/>
            </a:ln>
          </p:spPr>
        </p:pic>
        <p:pic>
          <p:nvPicPr>
            <p:cNvPr id="29" name="Picture 28" descr="mhtml:file://C:\Documents%20and%20Settings\Michael%20Flicker\My%20Documents\OLLI\History%20of%20Math\Chinese%20Math\Chinese%20Numbers%20rods.mht!http://gwydir.demon.co.uk/jo/numbers/china/rod08.gif"/>
            <p:cNvPicPr/>
            <p:nvPr/>
          </p:nvPicPr>
          <p:blipFill>
            <a:blip r:embed="rId10" cstate="print"/>
            <a:srcRect/>
            <a:stretch>
              <a:fillRect/>
            </a:stretch>
          </p:blipFill>
          <p:spPr bwMode="auto">
            <a:xfrm>
              <a:off x="7239000" y="2057400"/>
              <a:ext cx="228600" cy="228600"/>
            </a:xfrm>
            <a:prstGeom prst="rect">
              <a:avLst/>
            </a:prstGeom>
            <a:noFill/>
            <a:ln w="9525">
              <a:noFill/>
              <a:miter lim="800000"/>
              <a:headEnd/>
              <a:tailEnd/>
            </a:ln>
          </p:spPr>
        </p:pic>
        <p:pic>
          <p:nvPicPr>
            <p:cNvPr id="30" name="Picture 29" descr="mhtml:file://C:\Documents%20and%20Settings\Michael%20Flicker\My%20Documents\OLLI\History%20of%20Math\Chinese%20Math\Chinese%20Numbers%20rods.mht!http://gwydir.demon.co.uk/jo/numbers/china/rod09.gif"/>
            <p:cNvPicPr/>
            <p:nvPr/>
          </p:nvPicPr>
          <p:blipFill>
            <a:blip r:embed="rId11" cstate="print"/>
            <a:srcRect/>
            <a:stretch>
              <a:fillRect/>
            </a:stretch>
          </p:blipFill>
          <p:spPr bwMode="auto">
            <a:xfrm>
              <a:off x="8153400" y="2057400"/>
              <a:ext cx="228600" cy="228600"/>
            </a:xfrm>
            <a:prstGeom prst="rect">
              <a:avLst/>
            </a:prstGeom>
            <a:noFill/>
            <a:ln w="9525">
              <a:noFill/>
              <a:miter lim="800000"/>
              <a:headEnd/>
              <a:tailEnd/>
            </a:ln>
          </p:spPr>
        </p:pic>
      </p:grpSp>
      <p:sp>
        <p:nvSpPr>
          <p:cNvPr id="31" name="Content Placeholder 30"/>
          <p:cNvSpPr>
            <a:spLocks noGrp="1"/>
          </p:cNvSpPr>
          <p:nvPr>
            <p:ph idx="1"/>
          </p:nvPr>
        </p:nvSpPr>
        <p:spPr>
          <a:xfrm>
            <a:off x="457200" y="1219200"/>
            <a:ext cx="8229600" cy="5029200"/>
          </a:xfrm>
        </p:spPr>
        <p:txBody>
          <a:bodyPr>
            <a:normAutofit/>
          </a:bodyPr>
          <a:lstStyle/>
          <a:p>
            <a:r>
              <a:rPr lang="en-US" dirty="0"/>
              <a:t>Dating from between 4</a:t>
            </a:r>
            <a:r>
              <a:rPr lang="en-US" baseline="30000" dirty="0"/>
              <a:t>th</a:t>
            </a:r>
            <a:r>
              <a:rPr lang="en-US" dirty="0"/>
              <a:t> to 2</a:t>
            </a:r>
            <a:r>
              <a:rPr lang="en-US" baseline="30000" dirty="0"/>
              <a:t>nd</a:t>
            </a:r>
            <a:r>
              <a:rPr lang="en-US" dirty="0"/>
              <a:t> centuries BCE, the Chinese also used a positional number system based on symbols made up of horizontal and vertical bars.</a:t>
            </a:r>
          </a:p>
          <a:p>
            <a:endParaRPr lang="en-US" dirty="0"/>
          </a:p>
          <a:p>
            <a:endParaRPr lang="en-US" dirty="0"/>
          </a:p>
          <a:p>
            <a:endParaRPr lang="en-US" dirty="0"/>
          </a:p>
          <a:p>
            <a:r>
              <a:rPr lang="en-US" dirty="0"/>
              <a:t>After a while it became clear that a number like 12 (| ||) could easily get confused with 3 (|||) so that they made a really neat change to their symbols. They continued to use the above symbols for the 1, 100, 10000, etc places. For the 10, 1000, 100000, etc they used:</a:t>
            </a:r>
          </a:p>
          <a:p>
            <a:endParaRPr lang="en-US" dirty="0"/>
          </a:p>
        </p:txBody>
      </p:sp>
      <p:graphicFrame>
        <p:nvGraphicFramePr>
          <p:cNvPr id="43" name="Content Placeholder 4"/>
          <p:cNvGraphicFramePr>
            <a:graphicFrameLocks/>
          </p:cNvGraphicFramePr>
          <p:nvPr/>
        </p:nvGraphicFramePr>
        <p:xfrm>
          <a:off x="457200" y="4648200"/>
          <a:ext cx="8229600" cy="741680"/>
        </p:xfrm>
        <a:graphic>
          <a:graphicData uri="http://schemas.openxmlformats.org/drawingml/2006/table">
            <a:tbl>
              <a:tblPr firstRow="1" bandRow="1">
                <a:tableStyleId>{5940675A-B579-460E-94D1-54222C63F5DA}</a:tableStyleId>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20008"/>
                    </a:ext>
                  </a:extLst>
                </a:gridCol>
              </a:tblGrid>
              <a:tr h="370840">
                <a:tc>
                  <a:txBody>
                    <a:bodyPr/>
                    <a:lstStyle/>
                    <a:p>
                      <a:pPr algn="ctr"/>
                      <a:r>
                        <a:rPr lang="en-US" dirty="0"/>
                        <a:t>10</a:t>
                      </a:r>
                    </a:p>
                  </a:txBody>
                  <a:tcPr/>
                </a:tc>
                <a:tc>
                  <a:txBody>
                    <a:bodyPr/>
                    <a:lstStyle/>
                    <a:p>
                      <a:pPr algn="ctr"/>
                      <a:r>
                        <a:rPr lang="en-US" dirty="0"/>
                        <a:t>20</a:t>
                      </a:r>
                    </a:p>
                  </a:txBody>
                  <a:tcPr/>
                </a:tc>
                <a:tc>
                  <a:txBody>
                    <a:bodyPr/>
                    <a:lstStyle/>
                    <a:p>
                      <a:pPr algn="ctr"/>
                      <a:r>
                        <a:rPr lang="en-US" dirty="0"/>
                        <a:t>30</a:t>
                      </a:r>
                    </a:p>
                  </a:txBody>
                  <a:tcPr/>
                </a:tc>
                <a:tc>
                  <a:txBody>
                    <a:bodyPr/>
                    <a:lstStyle/>
                    <a:p>
                      <a:pPr algn="ctr"/>
                      <a:r>
                        <a:rPr lang="en-US" dirty="0"/>
                        <a:t>40</a:t>
                      </a:r>
                    </a:p>
                  </a:txBody>
                  <a:tcPr/>
                </a:tc>
                <a:tc>
                  <a:txBody>
                    <a:bodyPr/>
                    <a:lstStyle/>
                    <a:p>
                      <a:pPr algn="ctr"/>
                      <a:r>
                        <a:rPr lang="en-US" dirty="0"/>
                        <a:t>50</a:t>
                      </a:r>
                    </a:p>
                  </a:txBody>
                  <a:tcPr/>
                </a:tc>
                <a:tc>
                  <a:txBody>
                    <a:bodyPr/>
                    <a:lstStyle/>
                    <a:p>
                      <a:pPr algn="ctr"/>
                      <a:r>
                        <a:rPr lang="en-US" dirty="0"/>
                        <a:t>60</a:t>
                      </a:r>
                    </a:p>
                  </a:txBody>
                  <a:tcPr/>
                </a:tc>
                <a:tc>
                  <a:txBody>
                    <a:bodyPr/>
                    <a:lstStyle/>
                    <a:p>
                      <a:pPr algn="ctr"/>
                      <a:r>
                        <a:rPr lang="en-US" dirty="0"/>
                        <a:t>70</a:t>
                      </a:r>
                    </a:p>
                  </a:txBody>
                  <a:tcPr/>
                </a:tc>
                <a:tc>
                  <a:txBody>
                    <a:bodyPr/>
                    <a:lstStyle/>
                    <a:p>
                      <a:pPr algn="ctr"/>
                      <a:r>
                        <a:rPr lang="en-US" dirty="0"/>
                        <a:t>80</a:t>
                      </a:r>
                    </a:p>
                  </a:txBody>
                  <a:tcPr/>
                </a:tc>
                <a:tc>
                  <a:txBody>
                    <a:bodyPr/>
                    <a:lstStyle/>
                    <a:p>
                      <a:pPr algn="ctr"/>
                      <a:r>
                        <a:rPr lang="en-US" dirty="0"/>
                        <a:t>90</a:t>
                      </a:r>
                    </a:p>
                  </a:txBody>
                  <a:tcPr/>
                </a:tc>
                <a:extLst>
                  <a:ext uri="{0D108BD9-81ED-4DB2-BD59-A6C34878D82A}">
                    <a16:rowId xmlns:a16="http://schemas.microsoft.com/office/drawing/2014/main" val="10000"/>
                  </a:ext>
                </a:extLst>
              </a:tr>
              <a:tr h="370840">
                <a:tc>
                  <a:txBody>
                    <a:bodyPr/>
                    <a:lstStyle/>
                    <a:p>
                      <a:r>
                        <a:rPr lang="en-US" dirty="0"/>
                        <a:t>        </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grpSp>
        <p:nvGrpSpPr>
          <p:cNvPr id="53" name="Group 52"/>
          <p:cNvGrpSpPr/>
          <p:nvPr/>
        </p:nvGrpSpPr>
        <p:grpSpPr>
          <a:xfrm>
            <a:off x="838200" y="5029200"/>
            <a:ext cx="7543800" cy="228600"/>
            <a:chOff x="838200" y="5029200"/>
            <a:chExt cx="7543800" cy="228600"/>
          </a:xfrm>
        </p:grpSpPr>
        <p:pic>
          <p:nvPicPr>
            <p:cNvPr id="44" name="Picture 43" descr="mhtml:file://C:\Documents%20and%20Settings\Michael%20Flicker\My%20Documents\OLLI\History%20of%20Math\Chinese%20Math\Chinese%20Numbers%20rods.mht!http://gwydir.demon.co.uk/jo/numbers/china/rod11.gif"/>
            <p:cNvPicPr/>
            <p:nvPr/>
          </p:nvPicPr>
          <p:blipFill>
            <a:blip r:embed="rId12" cstate="print"/>
            <a:srcRect/>
            <a:stretch>
              <a:fillRect/>
            </a:stretch>
          </p:blipFill>
          <p:spPr bwMode="auto">
            <a:xfrm>
              <a:off x="838200" y="5029200"/>
              <a:ext cx="228600" cy="228600"/>
            </a:xfrm>
            <a:prstGeom prst="rect">
              <a:avLst/>
            </a:prstGeom>
            <a:noFill/>
            <a:ln w="9525">
              <a:noFill/>
              <a:miter lim="800000"/>
              <a:headEnd/>
              <a:tailEnd/>
            </a:ln>
          </p:spPr>
        </p:pic>
        <p:pic>
          <p:nvPicPr>
            <p:cNvPr id="45" name="Picture 44" descr="mhtml:file://C:\Documents%20and%20Settings\Michael%20Flicker\My%20Documents\OLLI\History%20of%20Math\Chinese%20Math\Chinese%20Numbers%20rods.mht!http://gwydir.demon.co.uk/jo/numbers/china/rod12.gif"/>
            <p:cNvPicPr/>
            <p:nvPr/>
          </p:nvPicPr>
          <p:blipFill>
            <a:blip r:embed="rId13" cstate="print"/>
            <a:srcRect/>
            <a:stretch>
              <a:fillRect/>
            </a:stretch>
          </p:blipFill>
          <p:spPr bwMode="auto">
            <a:xfrm>
              <a:off x="1752600" y="5029200"/>
              <a:ext cx="228600" cy="228600"/>
            </a:xfrm>
            <a:prstGeom prst="rect">
              <a:avLst/>
            </a:prstGeom>
            <a:noFill/>
            <a:ln w="9525">
              <a:noFill/>
              <a:miter lim="800000"/>
              <a:headEnd/>
              <a:tailEnd/>
            </a:ln>
          </p:spPr>
        </p:pic>
        <p:pic>
          <p:nvPicPr>
            <p:cNvPr id="46" name="Picture 45" descr="mhtml:file://C:\Documents%20and%20Settings\Michael%20Flicker\My%20Documents\OLLI\History%20of%20Math\Chinese%20Math\Chinese%20Numbers%20rods.mht!http://gwydir.demon.co.uk/jo/numbers/china/rod13.gif"/>
            <p:cNvPicPr/>
            <p:nvPr/>
          </p:nvPicPr>
          <p:blipFill>
            <a:blip r:embed="rId14" cstate="print"/>
            <a:srcRect/>
            <a:stretch>
              <a:fillRect/>
            </a:stretch>
          </p:blipFill>
          <p:spPr bwMode="auto">
            <a:xfrm>
              <a:off x="2667000" y="5029200"/>
              <a:ext cx="228600" cy="228600"/>
            </a:xfrm>
            <a:prstGeom prst="rect">
              <a:avLst/>
            </a:prstGeom>
            <a:noFill/>
            <a:ln w="9525">
              <a:noFill/>
              <a:miter lim="800000"/>
              <a:headEnd/>
              <a:tailEnd/>
            </a:ln>
          </p:spPr>
        </p:pic>
        <p:pic>
          <p:nvPicPr>
            <p:cNvPr id="47" name="Picture 46" descr="mhtml:file://C:\Documents%20and%20Settings\Michael%20Flicker\My%20Documents\OLLI\History%20of%20Math\Chinese%20Math\Chinese%20Numbers%20rods.mht!http://gwydir.demon.co.uk/jo/numbers/china/rod14.gif"/>
            <p:cNvPicPr/>
            <p:nvPr/>
          </p:nvPicPr>
          <p:blipFill>
            <a:blip r:embed="rId15" cstate="print"/>
            <a:srcRect/>
            <a:stretch>
              <a:fillRect/>
            </a:stretch>
          </p:blipFill>
          <p:spPr bwMode="auto">
            <a:xfrm>
              <a:off x="3581400" y="5029200"/>
              <a:ext cx="228600" cy="228600"/>
            </a:xfrm>
            <a:prstGeom prst="rect">
              <a:avLst/>
            </a:prstGeom>
            <a:noFill/>
            <a:ln w="9525">
              <a:noFill/>
              <a:miter lim="800000"/>
              <a:headEnd/>
              <a:tailEnd/>
            </a:ln>
          </p:spPr>
        </p:pic>
        <p:pic>
          <p:nvPicPr>
            <p:cNvPr id="48" name="Picture 47" descr="mhtml:file://C:\Documents%20and%20Settings\Michael%20Flicker\My%20Documents\OLLI\History%20of%20Math\Chinese%20Math\Chinese%20Numbers%20rods.mht!http://gwydir.demon.co.uk/jo/numbers/china/rod15.gif"/>
            <p:cNvPicPr/>
            <p:nvPr/>
          </p:nvPicPr>
          <p:blipFill>
            <a:blip r:embed="rId16" cstate="print"/>
            <a:srcRect/>
            <a:stretch>
              <a:fillRect/>
            </a:stretch>
          </p:blipFill>
          <p:spPr bwMode="auto">
            <a:xfrm>
              <a:off x="4495800" y="5029200"/>
              <a:ext cx="228600" cy="228600"/>
            </a:xfrm>
            <a:prstGeom prst="rect">
              <a:avLst/>
            </a:prstGeom>
            <a:noFill/>
            <a:ln w="9525">
              <a:noFill/>
              <a:miter lim="800000"/>
              <a:headEnd/>
              <a:tailEnd/>
            </a:ln>
          </p:spPr>
        </p:pic>
        <p:pic>
          <p:nvPicPr>
            <p:cNvPr id="49" name="Picture 48" descr="mhtml:file://C:\Documents%20and%20Settings\Michael%20Flicker\My%20Documents\OLLI\History%20of%20Math\Chinese%20Math\Chinese%20Numbers%20rods.mht!http://gwydir.demon.co.uk/jo/numbers/china/rod16.gif"/>
            <p:cNvPicPr/>
            <p:nvPr/>
          </p:nvPicPr>
          <p:blipFill>
            <a:blip r:embed="rId17" cstate="print"/>
            <a:srcRect/>
            <a:stretch>
              <a:fillRect/>
            </a:stretch>
          </p:blipFill>
          <p:spPr bwMode="auto">
            <a:xfrm>
              <a:off x="5410200" y="5029200"/>
              <a:ext cx="228600" cy="228600"/>
            </a:xfrm>
            <a:prstGeom prst="rect">
              <a:avLst/>
            </a:prstGeom>
            <a:noFill/>
            <a:ln w="9525">
              <a:noFill/>
              <a:miter lim="800000"/>
              <a:headEnd/>
              <a:tailEnd/>
            </a:ln>
          </p:spPr>
        </p:pic>
        <p:pic>
          <p:nvPicPr>
            <p:cNvPr id="50" name="Picture 49" descr="mhtml:file://C:\Documents%20and%20Settings\Michael%20Flicker\My%20Documents\OLLI\History%20of%20Math\Chinese%20Math\Chinese%20Numbers%20rods.mht!http://gwydir.demon.co.uk/jo/numbers/china/rod17.gif"/>
            <p:cNvPicPr/>
            <p:nvPr/>
          </p:nvPicPr>
          <p:blipFill>
            <a:blip r:embed="rId18" cstate="print"/>
            <a:srcRect/>
            <a:stretch>
              <a:fillRect/>
            </a:stretch>
          </p:blipFill>
          <p:spPr bwMode="auto">
            <a:xfrm>
              <a:off x="6324600" y="5029200"/>
              <a:ext cx="228600" cy="228600"/>
            </a:xfrm>
            <a:prstGeom prst="rect">
              <a:avLst/>
            </a:prstGeom>
            <a:noFill/>
            <a:ln w="9525">
              <a:noFill/>
              <a:miter lim="800000"/>
              <a:headEnd/>
              <a:tailEnd/>
            </a:ln>
          </p:spPr>
        </p:pic>
        <p:pic>
          <p:nvPicPr>
            <p:cNvPr id="51" name="Picture 50" descr="mhtml:file://C:\Documents%20and%20Settings\Michael%20Flicker\My%20Documents\OLLI\History%20of%20Math\Chinese%20Math\Chinese%20Numbers%20rods.mht!http://gwydir.demon.co.uk/jo/numbers/china/rod18.gif"/>
            <p:cNvPicPr/>
            <p:nvPr/>
          </p:nvPicPr>
          <p:blipFill>
            <a:blip r:embed="rId19" cstate="print"/>
            <a:srcRect/>
            <a:stretch>
              <a:fillRect/>
            </a:stretch>
          </p:blipFill>
          <p:spPr bwMode="auto">
            <a:xfrm>
              <a:off x="7239000" y="5029200"/>
              <a:ext cx="228600" cy="228600"/>
            </a:xfrm>
            <a:prstGeom prst="rect">
              <a:avLst/>
            </a:prstGeom>
            <a:noFill/>
            <a:ln w="9525">
              <a:noFill/>
              <a:miter lim="800000"/>
              <a:headEnd/>
              <a:tailEnd/>
            </a:ln>
          </p:spPr>
        </p:pic>
        <p:pic>
          <p:nvPicPr>
            <p:cNvPr id="52" name="Picture 51" descr="mhtml:file://C:\Documents%20and%20Settings\Michael%20Flicker\My%20Documents\OLLI\History%20of%20Math\Chinese%20Math\Chinese%20Numbers%20rods.mht!http://gwydir.demon.co.uk/jo/numbers/china/rod19.gif"/>
            <p:cNvPicPr/>
            <p:nvPr/>
          </p:nvPicPr>
          <p:blipFill>
            <a:blip r:embed="rId20" cstate="print"/>
            <a:srcRect/>
            <a:stretch>
              <a:fillRect/>
            </a:stretch>
          </p:blipFill>
          <p:spPr bwMode="auto">
            <a:xfrm>
              <a:off x="8153400" y="5029200"/>
              <a:ext cx="228600" cy="228600"/>
            </a:xfrm>
            <a:prstGeom prst="rect">
              <a:avLst/>
            </a:prstGeom>
            <a:noFill/>
            <a:ln w="9525">
              <a:noFill/>
              <a:miter lim="800000"/>
              <a:headEnd/>
              <a:tailEnd/>
            </a:ln>
          </p:spPr>
        </p:pic>
      </p:grpSp>
      <p:sp>
        <p:nvSpPr>
          <p:cNvPr id="32" name="Slide Number Placeholder 31"/>
          <p:cNvSpPr>
            <a:spLocks noGrp="1"/>
          </p:cNvSpPr>
          <p:nvPr>
            <p:ph type="sldNum" sz="quarter" idx="12"/>
          </p:nvPr>
        </p:nvSpPr>
        <p:spPr/>
        <p:txBody>
          <a:bodyPr/>
          <a:lstStyle/>
          <a:p>
            <a:fld id="{294FAB2D-9DC2-4281-BC75-819D85AE4F32}"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Rod Numbers (84,902)</a:t>
            </a:r>
          </a:p>
        </p:txBody>
      </p:sp>
      <p:graphicFrame>
        <p:nvGraphicFramePr>
          <p:cNvPr id="4" name="Content Placeholder 3"/>
          <p:cNvGraphicFramePr>
            <a:graphicFrameLocks noGrp="1"/>
          </p:cNvGraphicFramePr>
          <p:nvPr>
            <p:ph idx="1"/>
          </p:nvPr>
        </p:nvGraphicFramePr>
        <p:xfrm>
          <a:off x="457200" y="1600200"/>
          <a:ext cx="8229600" cy="741680"/>
        </p:xfrm>
        <a:graphic>
          <a:graphicData uri="http://schemas.openxmlformats.org/drawingml/2006/table">
            <a:tbl>
              <a:tblPr firstRow="1" bandRow="1">
                <a:tableStyleId>{5940675A-B579-460E-94D1-54222C63F5DA}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             </a:t>
                      </a:r>
                      <a:r>
                        <a:rPr lang="en-US" dirty="0">
                          <a:solidFill>
                            <a:srgbClr val="FF0000"/>
                          </a:solidFill>
                        </a:rPr>
                        <a:t>O</a:t>
                      </a:r>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dirty="0"/>
                        <a:t>8</a:t>
                      </a:r>
                    </a:p>
                  </a:txBody>
                  <a:tcPr/>
                </a:tc>
                <a:tc>
                  <a:txBody>
                    <a:bodyPr/>
                    <a:lstStyle/>
                    <a:p>
                      <a:pPr algn="ctr"/>
                      <a:r>
                        <a:rPr lang="en-US" dirty="0"/>
                        <a:t>4</a:t>
                      </a:r>
                    </a:p>
                  </a:txBody>
                  <a:tcPr/>
                </a:tc>
                <a:tc>
                  <a:txBody>
                    <a:bodyPr/>
                    <a:lstStyle/>
                    <a:p>
                      <a:pPr algn="ctr"/>
                      <a:r>
                        <a:rPr lang="en-US" dirty="0"/>
                        <a:t>9</a:t>
                      </a:r>
                    </a:p>
                  </a:txBody>
                  <a:tcPr/>
                </a:tc>
                <a:tc>
                  <a:txBody>
                    <a:bodyPr/>
                    <a:lstStyle/>
                    <a:p>
                      <a:pPr algn="ctr"/>
                      <a:r>
                        <a:rPr lang="en-US" dirty="0"/>
                        <a:t>0</a:t>
                      </a:r>
                    </a:p>
                  </a:txBody>
                  <a:tcPr/>
                </a:tc>
                <a:tc>
                  <a:txBody>
                    <a:bodyPr/>
                    <a:lstStyle/>
                    <a:p>
                      <a:pPr algn="ctr"/>
                      <a:r>
                        <a:rPr lang="en-US" dirty="0"/>
                        <a:t>2</a:t>
                      </a:r>
                    </a:p>
                  </a:txBody>
                  <a:tcPr/>
                </a:tc>
                <a:extLst>
                  <a:ext uri="{0D108BD9-81ED-4DB2-BD59-A6C34878D82A}">
                    <a16:rowId xmlns:a16="http://schemas.microsoft.com/office/drawing/2014/main" val="10001"/>
                  </a:ext>
                </a:extLst>
              </a:tr>
            </a:tbl>
          </a:graphicData>
        </a:graphic>
      </p:graphicFrame>
      <p:grpSp>
        <p:nvGrpSpPr>
          <p:cNvPr id="12" name="Group 11"/>
          <p:cNvGrpSpPr/>
          <p:nvPr/>
        </p:nvGrpSpPr>
        <p:grpSpPr>
          <a:xfrm>
            <a:off x="1219200" y="1676400"/>
            <a:ext cx="6781800" cy="228600"/>
            <a:chOff x="1219200" y="1676400"/>
            <a:chExt cx="6781800" cy="228600"/>
          </a:xfrm>
        </p:grpSpPr>
        <p:pic>
          <p:nvPicPr>
            <p:cNvPr id="5" name="Picture 4" descr="mhtml:file://C:\Documents%20and%20Settings\Michael%20Flicker\My%20Documents\OLLI\History%20of%20Math\Chinese%20Math\Chinese%20Numbers%20rods.mht!http://gwydir.demon.co.uk/jo/numbers/china/rod08.gif"/>
            <p:cNvPicPr/>
            <p:nvPr/>
          </p:nvPicPr>
          <p:blipFill>
            <a:blip r:embed="rId3" cstate="print"/>
            <a:srcRect/>
            <a:stretch>
              <a:fillRect/>
            </a:stretch>
          </p:blipFill>
          <p:spPr bwMode="auto">
            <a:xfrm>
              <a:off x="1219200" y="1676400"/>
              <a:ext cx="228600" cy="228600"/>
            </a:xfrm>
            <a:prstGeom prst="rect">
              <a:avLst/>
            </a:prstGeom>
            <a:noFill/>
            <a:ln w="9525">
              <a:noFill/>
              <a:miter lim="800000"/>
              <a:headEnd/>
              <a:tailEnd/>
            </a:ln>
          </p:spPr>
        </p:pic>
        <p:pic>
          <p:nvPicPr>
            <p:cNvPr id="6" name="Picture 5" descr="mhtml:file://C:\Documents%20and%20Settings\Michael%20Flicker\My%20Documents\OLLI\History%20of%20Math\Chinese%20Math\Chinese%20Numbers%20rods.mht!http://gwydir.demon.co.uk/jo/numbers/china/rod14.gif"/>
            <p:cNvPicPr/>
            <p:nvPr/>
          </p:nvPicPr>
          <p:blipFill>
            <a:blip r:embed="rId4" cstate="print"/>
            <a:srcRect/>
            <a:stretch>
              <a:fillRect/>
            </a:stretch>
          </p:blipFill>
          <p:spPr bwMode="auto">
            <a:xfrm>
              <a:off x="2819400" y="1676400"/>
              <a:ext cx="228600" cy="228600"/>
            </a:xfrm>
            <a:prstGeom prst="rect">
              <a:avLst/>
            </a:prstGeom>
            <a:noFill/>
            <a:ln w="9525">
              <a:noFill/>
              <a:miter lim="800000"/>
              <a:headEnd/>
              <a:tailEnd/>
            </a:ln>
          </p:spPr>
        </p:pic>
        <p:pic>
          <p:nvPicPr>
            <p:cNvPr id="7" name="Picture 6" descr="mhtml:file://C:\Documents%20and%20Settings\Michael%20Flicker\My%20Documents\OLLI\History%20of%20Math\Chinese%20Math\Chinese%20Numbers%20rods.mht!http://gwydir.demon.co.uk/jo/numbers/china/rod09.gif"/>
            <p:cNvPicPr/>
            <p:nvPr/>
          </p:nvPicPr>
          <p:blipFill>
            <a:blip r:embed="rId5" cstate="print"/>
            <a:srcRect/>
            <a:stretch>
              <a:fillRect/>
            </a:stretch>
          </p:blipFill>
          <p:spPr bwMode="auto">
            <a:xfrm>
              <a:off x="4495800" y="1676400"/>
              <a:ext cx="228600" cy="228600"/>
            </a:xfrm>
            <a:prstGeom prst="rect">
              <a:avLst/>
            </a:prstGeom>
            <a:noFill/>
            <a:ln w="9525">
              <a:noFill/>
              <a:miter lim="800000"/>
              <a:headEnd/>
              <a:tailEnd/>
            </a:ln>
          </p:spPr>
        </p:pic>
        <p:pic>
          <p:nvPicPr>
            <p:cNvPr id="8" name="Picture 7" descr="mhtml:file://C:\Documents%20and%20Settings\Michael%20Flicker\My%20Documents\OLLI\History%20of%20Math\Chinese%20Math\Chinese%20Numbers%20rods.mht!http://gwydir.demon.co.uk/jo/numbers/china/rod02.gif"/>
            <p:cNvPicPr/>
            <p:nvPr/>
          </p:nvPicPr>
          <p:blipFill>
            <a:blip r:embed="rId6" cstate="print"/>
            <a:srcRect/>
            <a:stretch>
              <a:fillRect/>
            </a:stretch>
          </p:blipFill>
          <p:spPr bwMode="auto">
            <a:xfrm>
              <a:off x="7772400" y="1676400"/>
              <a:ext cx="228600" cy="228600"/>
            </a:xfrm>
            <a:prstGeom prst="rect">
              <a:avLst/>
            </a:prstGeom>
            <a:noFill/>
            <a:ln w="9525">
              <a:noFill/>
              <a:miter lim="800000"/>
              <a:headEnd/>
              <a:tailEnd/>
            </a:ln>
          </p:spPr>
        </p:pic>
      </p:grpSp>
      <p:sp>
        <p:nvSpPr>
          <p:cNvPr id="9" name="TextBox 8"/>
          <p:cNvSpPr txBox="1"/>
          <p:nvPr/>
        </p:nvSpPr>
        <p:spPr>
          <a:xfrm>
            <a:off x="762000" y="2667000"/>
            <a:ext cx="7848600" cy="1754326"/>
          </a:xfrm>
          <a:prstGeom prst="rect">
            <a:avLst/>
          </a:prstGeom>
          <a:noFill/>
        </p:spPr>
        <p:txBody>
          <a:bodyPr wrap="square" rtlCol="0">
            <a:spAutoFit/>
          </a:bodyPr>
          <a:lstStyle/>
          <a:p>
            <a:r>
              <a:rPr lang="en-US" dirty="0"/>
              <a:t>In about the 8</a:t>
            </a:r>
            <a:r>
              <a:rPr lang="en-US" baseline="30000" dirty="0"/>
              <a:t>th</a:t>
            </a:r>
            <a:r>
              <a:rPr lang="en-US" dirty="0"/>
              <a:t> century CE an “O” was introduced probably through the          influence of the Hindu number system.</a:t>
            </a:r>
          </a:p>
          <a:p>
            <a:endParaRPr lang="en-US" dirty="0"/>
          </a:p>
          <a:p>
            <a:r>
              <a:rPr lang="en-US" dirty="0"/>
              <a:t>When the rod numbers were used in manuscripts or printed documents the numbers were used as a single symbol with the horizontal and vertical strokes joined together  </a:t>
            </a:r>
          </a:p>
        </p:txBody>
      </p:sp>
      <p:sp>
        <p:nvSpPr>
          <p:cNvPr id="10" name="Slide Number Placeholder 9"/>
          <p:cNvSpPr>
            <a:spLocks noGrp="1"/>
          </p:cNvSpPr>
          <p:nvPr>
            <p:ph type="sldNum" sz="quarter" idx="12"/>
          </p:nvPr>
        </p:nvSpPr>
        <p:spPr/>
        <p:txBody>
          <a:bodyPr/>
          <a:lstStyle/>
          <a:p>
            <a:fld id="{294FAB2D-9DC2-4281-BC75-819D85AE4F32}"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Counting Board</a:t>
            </a:r>
          </a:p>
        </p:txBody>
      </p:sp>
      <p:graphicFrame>
        <p:nvGraphicFramePr>
          <p:cNvPr id="6" name="Content Placeholder 5"/>
          <p:cNvGraphicFramePr>
            <a:graphicFrameLocks noGrp="1"/>
          </p:cNvGraphicFramePr>
          <p:nvPr>
            <p:ph idx="1"/>
          </p:nvPr>
        </p:nvGraphicFramePr>
        <p:xfrm>
          <a:off x="914401" y="1524000"/>
          <a:ext cx="3124198" cy="1097280"/>
        </p:xfrm>
        <a:graphic>
          <a:graphicData uri="http://schemas.openxmlformats.org/drawingml/2006/table">
            <a:tbl>
              <a:tblPr firstRow="1" bandRow="1">
                <a:tableStyleId>{5940675A-B579-460E-94D1-54222C63F5DA}</a:tableStyleId>
              </a:tblPr>
              <a:tblGrid>
                <a:gridCol w="1009358">
                  <a:extLst>
                    <a:ext uri="{9D8B030D-6E8A-4147-A177-3AD203B41FA5}">
                      <a16:colId xmlns:a16="http://schemas.microsoft.com/office/drawing/2014/main" val="20000"/>
                    </a:ext>
                  </a:extLst>
                </a:gridCol>
                <a:gridCol w="528710">
                  <a:extLst>
                    <a:ext uri="{9D8B030D-6E8A-4147-A177-3AD203B41FA5}">
                      <a16:colId xmlns:a16="http://schemas.microsoft.com/office/drawing/2014/main" val="20001"/>
                    </a:ext>
                  </a:extLst>
                </a:gridCol>
                <a:gridCol w="528710">
                  <a:extLst>
                    <a:ext uri="{9D8B030D-6E8A-4147-A177-3AD203B41FA5}">
                      <a16:colId xmlns:a16="http://schemas.microsoft.com/office/drawing/2014/main" val="20002"/>
                    </a:ext>
                  </a:extLst>
                </a:gridCol>
                <a:gridCol w="528710">
                  <a:extLst>
                    <a:ext uri="{9D8B030D-6E8A-4147-A177-3AD203B41FA5}">
                      <a16:colId xmlns:a16="http://schemas.microsoft.com/office/drawing/2014/main" val="20003"/>
                    </a:ext>
                  </a:extLst>
                </a:gridCol>
                <a:gridCol w="528710">
                  <a:extLst>
                    <a:ext uri="{9D8B030D-6E8A-4147-A177-3AD203B41FA5}">
                      <a16:colId xmlns:a16="http://schemas.microsoft.com/office/drawing/2014/main" val="20004"/>
                    </a:ext>
                  </a:extLst>
                </a:gridCol>
              </a:tblGrid>
              <a:tr h="304800">
                <a:tc>
                  <a:txBody>
                    <a:bodyPr/>
                    <a:lstStyle/>
                    <a:p>
                      <a:r>
                        <a:rPr lang="en-US" dirty="0"/>
                        <a:t>     273</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304800">
                <a:tc>
                  <a:txBody>
                    <a:bodyPr/>
                    <a:lstStyle/>
                    <a:p>
                      <a:r>
                        <a:rPr lang="en-US" dirty="0"/>
                        <a:t>   1758</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048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graphicFrame>
        <p:nvGraphicFramePr>
          <p:cNvPr id="7" name="Content Placeholder 5"/>
          <p:cNvGraphicFramePr>
            <a:graphicFrameLocks noGrp="1"/>
          </p:cNvGraphicFramePr>
          <p:nvPr>
            <p:ph idx="1"/>
          </p:nvPr>
        </p:nvGraphicFramePr>
        <p:xfrm>
          <a:off x="5029200" y="1524000"/>
          <a:ext cx="3124198" cy="1097280"/>
        </p:xfrm>
        <a:graphic>
          <a:graphicData uri="http://schemas.openxmlformats.org/drawingml/2006/table">
            <a:tbl>
              <a:tblPr firstRow="1" bandRow="1">
                <a:tableStyleId>{5940675A-B579-460E-94D1-54222C63F5DA}</a:tableStyleId>
              </a:tblPr>
              <a:tblGrid>
                <a:gridCol w="1009358">
                  <a:extLst>
                    <a:ext uri="{9D8B030D-6E8A-4147-A177-3AD203B41FA5}">
                      <a16:colId xmlns:a16="http://schemas.microsoft.com/office/drawing/2014/main" val="20000"/>
                    </a:ext>
                  </a:extLst>
                </a:gridCol>
                <a:gridCol w="528710">
                  <a:extLst>
                    <a:ext uri="{9D8B030D-6E8A-4147-A177-3AD203B41FA5}">
                      <a16:colId xmlns:a16="http://schemas.microsoft.com/office/drawing/2014/main" val="20001"/>
                    </a:ext>
                  </a:extLst>
                </a:gridCol>
                <a:gridCol w="528710">
                  <a:extLst>
                    <a:ext uri="{9D8B030D-6E8A-4147-A177-3AD203B41FA5}">
                      <a16:colId xmlns:a16="http://schemas.microsoft.com/office/drawing/2014/main" val="20002"/>
                    </a:ext>
                  </a:extLst>
                </a:gridCol>
                <a:gridCol w="528710">
                  <a:extLst>
                    <a:ext uri="{9D8B030D-6E8A-4147-A177-3AD203B41FA5}">
                      <a16:colId xmlns:a16="http://schemas.microsoft.com/office/drawing/2014/main" val="20003"/>
                    </a:ext>
                  </a:extLst>
                </a:gridCol>
                <a:gridCol w="528710">
                  <a:extLst>
                    <a:ext uri="{9D8B030D-6E8A-4147-A177-3AD203B41FA5}">
                      <a16:colId xmlns:a16="http://schemas.microsoft.com/office/drawing/2014/main" val="20004"/>
                    </a:ext>
                  </a:extLst>
                </a:gridCol>
              </a:tblGrid>
              <a:tr h="304800">
                <a:tc>
                  <a:txBody>
                    <a:bodyPr/>
                    <a:lstStyle/>
                    <a:p>
                      <a:r>
                        <a:rPr lang="en-US" dirty="0"/>
                        <a:t>     273</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304800">
                <a:tc>
                  <a:txBody>
                    <a:bodyPr/>
                    <a:lstStyle/>
                    <a:p>
                      <a:r>
                        <a:rPr lang="en-US" dirty="0"/>
                        <a:t>   1758</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04800">
                <a:tc>
                  <a:txBody>
                    <a:bodyPr/>
                    <a:lstStyle/>
                    <a:p>
                      <a:r>
                        <a:rPr lang="en-US" dirty="0"/>
                        <a:t>   1      </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graphicFrame>
        <p:nvGraphicFramePr>
          <p:cNvPr id="8" name="Content Placeholder 5"/>
          <p:cNvGraphicFramePr>
            <a:graphicFrameLocks/>
          </p:cNvGraphicFramePr>
          <p:nvPr/>
        </p:nvGraphicFramePr>
        <p:xfrm>
          <a:off x="914400" y="3276600"/>
          <a:ext cx="3124198" cy="1097280"/>
        </p:xfrm>
        <a:graphic>
          <a:graphicData uri="http://schemas.openxmlformats.org/drawingml/2006/table">
            <a:tbl>
              <a:tblPr firstRow="1" bandRow="1">
                <a:tableStyleId>{5940675A-B579-460E-94D1-54222C63F5DA}</a:tableStyleId>
              </a:tblPr>
              <a:tblGrid>
                <a:gridCol w="1009358">
                  <a:extLst>
                    <a:ext uri="{9D8B030D-6E8A-4147-A177-3AD203B41FA5}">
                      <a16:colId xmlns:a16="http://schemas.microsoft.com/office/drawing/2014/main" val="20000"/>
                    </a:ext>
                  </a:extLst>
                </a:gridCol>
                <a:gridCol w="528710">
                  <a:extLst>
                    <a:ext uri="{9D8B030D-6E8A-4147-A177-3AD203B41FA5}">
                      <a16:colId xmlns:a16="http://schemas.microsoft.com/office/drawing/2014/main" val="20001"/>
                    </a:ext>
                  </a:extLst>
                </a:gridCol>
                <a:gridCol w="528710">
                  <a:extLst>
                    <a:ext uri="{9D8B030D-6E8A-4147-A177-3AD203B41FA5}">
                      <a16:colId xmlns:a16="http://schemas.microsoft.com/office/drawing/2014/main" val="20002"/>
                    </a:ext>
                  </a:extLst>
                </a:gridCol>
                <a:gridCol w="528710">
                  <a:extLst>
                    <a:ext uri="{9D8B030D-6E8A-4147-A177-3AD203B41FA5}">
                      <a16:colId xmlns:a16="http://schemas.microsoft.com/office/drawing/2014/main" val="20003"/>
                    </a:ext>
                  </a:extLst>
                </a:gridCol>
                <a:gridCol w="528710">
                  <a:extLst>
                    <a:ext uri="{9D8B030D-6E8A-4147-A177-3AD203B41FA5}">
                      <a16:colId xmlns:a16="http://schemas.microsoft.com/office/drawing/2014/main" val="20004"/>
                    </a:ext>
                  </a:extLst>
                </a:gridCol>
              </a:tblGrid>
              <a:tr h="304800">
                <a:tc>
                  <a:txBody>
                    <a:bodyPr/>
                    <a:lstStyle/>
                    <a:p>
                      <a:r>
                        <a:rPr lang="en-US" dirty="0"/>
                        <a:t>     273</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304800">
                <a:tc>
                  <a:txBody>
                    <a:bodyPr/>
                    <a:lstStyle/>
                    <a:p>
                      <a:r>
                        <a:rPr lang="en-US" dirty="0"/>
                        <a:t>   1758</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04800">
                <a:tc>
                  <a:txBody>
                    <a:bodyPr/>
                    <a:lstStyle/>
                    <a:p>
                      <a:r>
                        <a:rPr lang="en-US" dirty="0"/>
                        <a:t>   19    </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graphicFrame>
        <p:nvGraphicFramePr>
          <p:cNvPr id="9" name="Content Placeholder 5"/>
          <p:cNvGraphicFramePr>
            <a:graphicFrameLocks/>
          </p:cNvGraphicFramePr>
          <p:nvPr/>
        </p:nvGraphicFramePr>
        <p:xfrm>
          <a:off x="5029200" y="3276600"/>
          <a:ext cx="3124198" cy="1097280"/>
        </p:xfrm>
        <a:graphic>
          <a:graphicData uri="http://schemas.openxmlformats.org/drawingml/2006/table">
            <a:tbl>
              <a:tblPr firstRow="1" bandRow="1">
                <a:tableStyleId>{5940675A-B579-460E-94D1-54222C63F5DA}</a:tableStyleId>
              </a:tblPr>
              <a:tblGrid>
                <a:gridCol w="1009358">
                  <a:extLst>
                    <a:ext uri="{9D8B030D-6E8A-4147-A177-3AD203B41FA5}">
                      <a16:colId xmlns:a16="http://schemas.microsoft.com/office/drawing/2014/main" val="20000"/>
                    </a:ext>
                  </a:extLst>
                </a:gridCol>
                <a:gridCol w="528710">
                  <a:extLst>
                    <a:ext uri="{9D8B030D-6E8A-4147-A177-3AD203B41FA5}">
                      <a16:colId xmlns:a16="http://schemas.microsoft.com/office/drawing/2014/main" val="20001"/>
                    </a:ext>
                  </a:extLst>
                </a:gridCol>
                <a:gridCol w="528710">
                  <a:extLst>
                    <a:ext uri="{9D8B030D-6E8A-4147-A177-3AD203B41FA5}">
                      <a16:colId xmlns:a16="http://schemas.microsoft.com/office/drawing/2014/main" val="20002"/>
                    </a:ext>
                  </a:extLst>
                </a:gridCol>
                <a:gridCol w="528710">
                  <a:extLst>
                    <a:ext uri="{9D8B030D-6E8A-4147-A177-3AD203B41FA5}">
                      <a16:colId xmlns:a16="http://schemas.microsoft.com/office/drawing/2014/main" val="20003"/>
                    </a:ext>
                  </a:extLst>
                </a:gridCol>
                <a:gridCol w="528710">
                  <a:extLst>
                    <a:ext uri="{9D8B030D-6E8A-4147-A177-3AD203B41FA5}">
                      <a16:colId xmlns:a16="http://schemas.microsoft.com/office/drawing/2014/main" val="20004"/>
                    </a:ext>
                  </a:extLst>
                </a:gridCol>
              </a:tblGrid>
              <a:tr h="304800">
                <a:tc>
                  <a:txBody>
                    <a:bodyPr/>
                    <a:lstStyle/>
                    <a:p>
                      <a:r>
                        <a:rPr lang="en-US" dirty="0"/>
                        <a:t>     273</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304800">
                <a:tc>
                  <a:txBody>
                    <a:bodyPr/>
                    <a:lstStyle/>
                    <a:p>
                      <a:r>
                        <a:rPr lang="en-US" dirty="0"/>
                        <a:t>   1758</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04800">
                <a:tc>
                  <a:txBody>
                    <a:bodyPr/>
                    <a:lstStyle/>
                    <a:p>
                      <a:r>
                        <a:rPr lang="en-US" dirty="0"/>
                        <a:t>   202 </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graphicFrame>
        <p:nvGraphicFramePr>
          <p:cNvPr id="10" name="Content Placeholder 5"/>
          <p:cNvGraphicFramePr>
            <a:graphicFrameLocks/>
          </p:cNvGraphicFramePr>
          <p:nvPr/>
        </p:nvGraphicFramePr>
        <p:xfrm>
          <a:off x="2971800" y="5029200"/>
          <a:ext cx="3124198" cy="1097280"/>
        </p:xfrm>
        <a:graphic>
          <a:graphicData uri="http://schemas.openxmlformats.org/drawingml/2006/table">
            <a:tbl>
              <a:tblPr firstRow="1" bandRow="1">
                <a:tableStyleId>{5940675A-B579-460E-94D1-54222C63F5DA}</a:tableStyleId>
              </a:tblPr>
              <a:tblGrid>
                <a:gridCol w="1009358">
                  <a:extLst>
                    <a:ext uri="{9D8B030D-6E8A-4147-A177-3AD203B41FA5}">
                      <a16:colId xmlns:a16="http://schemas.microsoft.com/office/drawing/2014/main" val="20000"/>
                    </a:ext>
                  </a:extLst>
                </a:gridCol>
                <a:gridCol w="528710">
                  <a:extLst>
                    <a:ext uri="{9D8B030D-6E8A-4147-A177-3AD203B41FA5}">
                      <a16:colId xmlns:a16="http://schemas.microsoft.com/office/drawing/2014/main" val="20001"/>
                    </a:ext>
                  </a:extLst>
                </a:gridCol>
                <a:gridCol w="528710">
                  <a:extLst>
                    <a:ext uri="{9D8B030D-6E8A-4147-A177-3AD203B41FA5}">
                      <a16:colId xmlns:a16="http://schemas.microsoft.com/office/drawing/2014/main" val="20002"/>
                    </a:ext>
                  </a:extLst>
                </a:gridCol>
                <a:gridCol w="528710">
                  <a:extLst>
                    <a:ext uri="{9D8B030D-6E8A-4147-A177-3AD203B41FA5}">
                      <a16:colId xmlns:a16="http://schemas.microsoft.com/office/drawing/2014/main" val="20003"/>
                    </a:ext>
                  </a:extLst>
                </a:gridCol>
                <a:gridCol w="528710">
                  <a:extLst>
                    <a:ext uri="{9D8B030D-6E8A-4147-A177-3AD203B41FA5}">
                      <a16:colId xmlns:a16="http://schemas.microsoft.com/office/drawing/2014/main" val="20004"/>
                    </a:ext>
                  </a:extLst>
                </a:gridCol>
              </a:tblGrid>
              <a:tr h="304800">
                <a:tc>
                  <a:txBody>
                    <a:bodyPr/>
                    <a:lstStyle/>
                    <a:p>
                      <a:r>
                        <a:rPr lang="en-US" dirty="0"/>
                        <a:t>     273</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304800">
                <a:tc>
                  <a:txBody>
                    <a:bodyPr/>
                    <a:lstStyle/>
                    <a:p>
                      <a:r>
                        <a:rPr lang="en-US" dirty="0"/>
                        <a:t>   1758</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04800">
                <a:tc>
                  <a:txBody>
                    <a:bodyPr/>
                    <a:lstStyle/>
                    <a:p>
                      <a:r>
                        <a:rPr lang="en-US" dirty="0"/>
                        <a:t>   2031</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grpSp>
        <p:nvGrpSpPr>
          <p:cNvPr id="19" name="Group 18"/>
          <p:cNvGrpSpPr/>
          <p:nvPr/>
        </p:nvGrpSpPr>
        <p:grpSpPr>
          <a:xfrm>
            <a:off x="2133600" y="1600200"/>
            <a:ext cx="1828800" cy="609600"/>
            <a:chOff x="2057400" y="1981200"/>
            <a:chExt cx="1828800" cy="609600"/>
          </a:xfrm>
        </p:grpSpPr>
        <p:pic>
          <p:nvPicPr>
            <p:cNvPr id="20" name="Picture 19" descr="mhtml:file://C:\Documents%20and%20Settings\Michael%20Flicker\My%20Documents\OLLI\History%20of%20Math\Chinese%20Math\Chinese%20Numbers%20rods.mht!http://gwydir.demon.co.uk/jo/numbers/china/rod02.gif"/>
            <p:cNvPicPr/>
            <p:nvPr/>
          </p:nvPicPr>
          <p:blipFill>
            <a:blip r:embed="rId3" cstate="print"/>
            <a:srcRect/>
            <a:stretch>
              <a:fillRect/>
            </a:stretch>
          </p:blipFill>
          <p:spPr bwMode="auto">
            <a:xfrm>
              <a:off x="2590800" y="1981200"/>
              <a:ext cx="228600" cy="228600"/>
            </a:xfrm>
            <a:prstGeom prst="rect">
              <a:avLst/>
            </a:prstGeom>
            <a:noFill/>
            <a:ln w="9525">
              <a:noFill/>
              <a:miter lim="800000"/>
              <a:headEnd/>
              <a:tailEnd/>
            </a:ln>
          </p:spPr>
        </p:pic>
        <p:pic>
          <p:nvPicPr>
            <p:cNvPr id="21" name="Picture 20" descr="mhtml:file://C:\Documents%20and%20Settings\Michael%20Flicker\My%20Documents\OLLI\History%20of%20Math\Chinese%20Math\Chinese%20Numbers%20rods.mht!http://gwydir.demon.co.uk/jo/numbers/china/rod17.gif"/>
            <p:cNvPicPr/>
            <p:nvPr/>
          </p:nvPicPr>
          <p:blipFill>
            <a:blip r:embed="rId4" cstate="print"/>
            <a:srcRect/>
            <a:stretch>
              <a:fillRect/>
            </a:stretch>
          </p:blipFill>
          <p:spPr bwMode="auto">
            <a:xfrm>
              <a:off x="3124200" y="1981200"/>
              <a:ext cx="228600" cy="228600"/>
            </a:xfrm>
            <a:prstGeom prst="rect">
              <a:avLst/>
            </a:prstGeom>
            <a:noFill/>
            <a:ln w="9525">
              <a:noFill/>
              <a:miter lim="800000"/>
              <a:headEnd/>
              <a:tailEnd/>
            </a:ln>
          </p:spPr>
        </p:pic>
        <p:pic>
          <p:nvPicPr>
            <p:cNvPr id="22" name="Picture 21" descr="mhtml:file://C:\Documents%20and%20Settings\Michael%20Flicker\My%20Documents\OLLI\History%20of%20Math\Chinese%20Math\Chinese%20Numbers%20rods.mht!http://gwydir.demon.co.uk/jo/numbers/china/rod03.gif"/>
            <p:cNvPicPr/>
            <p:nvPr/>
          </p:nvPicPr>
          <p:blipFill>
            <a:blip r:embed="rId5" cstate="print"/>
            <a:srcRect/>
            <a:stretch>
              <a:fillRect/>
            </a:stretch>
          </p:blipFill>
          <p:spPr bwMode="auto">
            <a:xfrm>
              <a:off x="3657600" y="1981200"/>
              <a:ext cx="228600" cy="228600"/>
            </a:xfrm>
            <a:prstGeom prst="rect">
              <a:avLst/>
            </a:prstGeom>
            <a:noFill/>
            <a:ln w="9525">
              <a:noFill/>
              <a:miter lim="800000"/>
              <a:headEnd/>
              <a:tailEnd/>
            </a:ln>
          </p:spPr>
        </p:pic>
        <p:pic>
          <p:nvPicPr>
            <p:cNvPr id="23" name="Picture 22" descr="mhtml:file://C:\Documents%20and%20Settings\Michael%20Flicker\My%20Documents\OLLI\History%20of%20Math\Chinese%20Math\Chinese%20Numbers%20rods.mht!http://gwydir.demon.co.uk/jo/numbers/china/rod11.gif"/>
            <p:cNvPicPr/>
            <p:nvPr/>
          </p:nvPicPr>
          <p:blipFill>
            <a:blip r:embed="rId6" cstate="print"/>
            <a:srcRect/>
            <a:stretch>
              <a:fillRect/>
            </a:stretch>
          </p:blipFill>
          <p:spPr bwMode="auto">
            <a:xfrm>
              <a:off x="2057400" y="2286000"/>
              <a:ext cx="228600" cy="228600"/>
            </a:xfrm>
            <a:prstGeom prst="rect">
              <a:avLst/>
            </a:prstGeom>
            <a:noFill/>
            <a:ln w="9525">
              <a:noFill/>
              <a:miter lim="800000"/>
              <a:headEnd/>
              <a:tailEnd/>
            </a:ln>
          </p:spPr>
        </p:pic>
        <p:pic>
          <p:nvPicPr>
            <p:cNvPr id="24" name="Picture 23" descr="mhtml:file://C:\Documents%20and%20Settings\Michael%20Flicker\My%20Documents\OLLI\History%20of%20Math\Chinese%20Math\Chinese%20Numbers%20rods.mht!http://gwydir.demon.co.uk/jo/numbers/china/rod07.gif"/>
            <p:cNvPicPr/>
            <p:nvPr/>
          </p:nvPicPr>
          <p:blipFill>
            <a:blip r:embed="rId7" cstate="print"/>
            <a:srcRect/>
            <a:stretch>
              <a:fillRect/>
            </a:stretch>
          </p:blipFill>
          <p:spPr bwMode="auto">
            <a:xfrm>
              <a:off x="2590800" y="2362200"/>
              <a:ext cx="228600" cy="228600"/>
            </a:xfrm>
            <a:prstGeom prst="rect">
              <a:avLst/>
            </a:prstGeom>
            <a:noFill/>
            <a:ln w="9525">
              <a:noFill/>
              <a:miter lim="800000"/>
              <a:headEnd/>
              <a:tailEnd/>
            </a:ln>
          </p:spPr>
        </p:pic>
        <p:pic>
          <p:nvPicPr>
            <p:cNvPr id="25" name="Picture 24" descr="mhtml:file://C:\Documents%20and%20Settings\Michael%20Flicker\My%20Documents\OLLI\History%20of%20Math\Chinese%20Math\Chinese%20Numbers%20rods.mht!http://gwydir.demon.co.uk/jo/numbers/china/rod15.gif"/>
            <p:cNvPicPr/>
            <p:nvPr/>
          </p:nvPicPr>
          <p:blipFill>
            <a:blip r:embed="rId8" cstate="print"/>
            <a:srcRect/>
            <a:stretch>
              <a:fillRect/>
            </a:stretch>
          </p:blipFill>
          <p:spPr bwMode="auto">
            <a:xfrm>
              <a:off x="3124200" y="2286000"/>
              <a:ext cx="228600" cy="228600"/>
            </a:xfrm>
            <a:prstGeom prst="rect">
              <a:avLst/>
            </a:prstGeom>
            <a:noFill/>
            <a:ln w="9525">
              <a:noFill/>
              <a:miter lim="800000"/>
              <a:headEnd/>
              <a:tailEnd/>
            </a:ln>
          </p:spPr>
        </p:pic>
        <p:pic>
          <p:nvPicPr>
            <p:cNvPr id="26" name="Picture 25" descr="mhtml:file://C:\Documents%20and%20Settings\Michael%20Flicker\My%20Documents\OLLI\History%20of%20Math\Chinese%20Math\Chinese%20Numbers%20rods.mht!http://gwydir.demon.co.uk/jo/numbers/china/rod08.gif"/>
            <p:cNvPicPr/>
            <p:nvPr/>
          </p:nvPicPr>
          <p:blipFill>
            <a:blip r:embed="rId9" cstate="print"/>
            <a:srcRect/>
            <a:stretch>
              <a:fillRect/>
            </a:stretch>
          </p:blipFill>
          <p:spPr bwMode="auto">
            <a:xfrm>
              <a:off x="3657600" y="2362200"/>
              <a:ext cx="228600" cy="228600"/>
            </a:xfrm>
            <a:prstGeom prst="rect">
              <a:avLst/>
            </a:prstGeom>
            <a:noFill/>
            <a:ln w="9525">
              <a:noFill/>
              <a:miter lim="800000"/>
              <a:headEnd/>
              <a:tailEnd/>
            </a:ln>
          </p:spPr>
        </p:pic>
      </p:grpSp>
      <p:grpSp>
        <p:nvGrpSpPr>
          <p:cNvPr id="86" name="Group 85"/>
          <p:cNvGrpSpPr/>
          <p:nvPr/>
        </p:nvGrpSpPr>
        <p:grpSpPr>
          <a:xfrm>
            <a:off x="4114800" y="5105400"/>
            <a:ext cx="1828800" cy="914400"/>
            <a:chOff x="4114800" y="5486400"/>
            <a:chExt cx="1828800" cy="914400"/>
          </a:xfrm>
        </p:grpSpPr>
        <p:pic>
          <p:nvPicPr>
            <p:cNvPr id="61" name="Picture 60" descr="mhtml:file://C:\Documents%20and%20Settings\Michael%20Flicker\My%20Documents\OLLI\History%20of%20Math\Chinese%20Math\Chinese%20Numbers%20rods.mht!http://gwydir.demon.co.uk/jo/numbers/china/rod02.gif"/>
            <p:cNvPicPr/>
            <p:nvPr/>
          </p:nvPicPr>
          <p:blipFill>
            <a:blip r:embed="rId3" cstate="print"/>
            <a:srcRect/>
            <a:stretch>
              <a:fillRect/>
            </a:stretch>
          </p:blipFill>
          <p:spPr bwMode="auto">
            <a:xfrm>
              <a:off x="4648200" y="5486400"/>
              <a:ext cx="228600" cy="228600"/>
            </a:xfrm>
            <a:prstGeom prst="rect">
              <a:avLst/>
            </a:prstGeom>
            <a:noFill/>
            <a:ln w="9525">
              <a:noFill/>
              <a:miter lim="800000"/>
              <a:headEnd/>
              <a:tailEnd/>
            </a:ln>
          </p:spPr>
        </p:pic>
        <p:pic>
          <p:nvPicPr>
            <p:cNvPr id="62" name="Picture 61" descr="mhtml:file://C:\Documents%20and%20Settings\Michael%20Flicker\My%20Documents\OLLI\History%20of%20Math\Chinese%20Math\Chinese%20Numbers%20rods.mht!http://gwydir.demon.co.uk/jo/numbers/china/rod17.gif"/>
            <p:cNvPicPr/>
            <p:nvPr/>
          </p:nvPicPr>
          <p:blipFill>
            <a:blip r:embed="rId4" cstate="print"/>
            <a:srcRect/>
            <a:stretch>
              <a:fillRect/>
            </a:stretch>
          </p:blipFill>
          <p:spPr bwMode="auto">
            <a:xfrm>
              <a:off x="5181600" y="5486400"/>
              <a:ext cx="228600" cy="228600"/>
            </a:xfrm>
            <a:prstGeom prst="rect">
              <a:avLst/>
            </a:prstGeom>
            <a:noFill/>
            <a:ln w="9525">
              <a:noFill/>
              <a:miter lim="800000"/>
              <a:headEnd/>
              <a:tailEnd/>
            </a:ln>
          </p:spPr>
        </p:pic>
        <p:pic>
          <p:nvPicPr>
            <p:cNvPr id="63" name="Picture 62" descr="mhtml:file://C:\Documents%20and%20Settings\Michael%20Flicker\My%20Documents\OLLI\History%20of%20Math\Chinese%20Math\Chinese%20Numbers%20rods.mht!http://gwydir.demon.co.uk/jo/numbers/china/rod03.gif"/>
            <p:cNvPicPr/>
            <p:nvPr/>
          </p:nvPicPr>
          <p:blipFill>
            <a:blip r:embed="rId5" cstate="print"/>
            <a:srcRect/>
            <a:stretch>
              <a:fillRect/>
            </a:stretch>
          </p:blipFill>
          <p:spPr bwMode="auto">
            <a:xfrm>
              <a:off x="5715000" y="5486400"/>
              <a:ext cx="228600" cy="228600"/>
            </a:xfrm>
            <a:prstGeom prst="rect">
              <a:avLst/>
            </a:prstGeom>
            <a:noFill/>
            <a:ln w="9525">
              <a:noFill/>
              <a:miter lim="800000"/>
              <a:headEnd/>
              <a:tailEnd/>
            </a:ln>
          </p:spPr>
        </p:pic>
        <p:pic>
          <p:nvPicPr>
            <p:cNvPr id="64" name="Picture 63" descr="mhtml:file://C:\Documents%20and%20Settings\Michael%20Flicker\My%20Documents\OLLI\History%20of%20Math\Chinese%20Math\Chinese%20Numbers%20rods.mht!http://gwydir.demon.co.uk/jo/numbers/china/rod11.gif"/>
            <p:cNvPicPr/>
            <p:nvPr/>
          </p:nvPicPr>
          <p:blipFill>
            <a:blip r:embed="rId6" cstate="print"/>
            <a:srcRect/>
            <a:stretch>
              <a:fillRect/>
            </a:stretch>
          </p:blipFill>
          <p:spPr bwMode="auto">
            <a:xfrm>
              <a:off x="4114800" y="5791200"/>
              <a:ext cx="228600" cy="228600"/>
            </a:xfrm>
            <a:prstGeom prst="rect">
              <a:avLst/>
            </a:prstGeom>
            <a:noFill/>
            <a:ln w="9525">
              <a:noFill/>
              <a:miter lim="800000"/>
              <a:headEnd/>
              <a:tailEnd/>
            </a:ln>
          </p:spPr>
        </p:pic>
        <p:pic>
          <p:nvPicPr>
            <p:cNvPr id="65" name="Picture 64" descr="mhtml:file://C:\Documents%20and%20Settings\Michael%20Flicker\My%20Documents\OLLI\History%20of%20Math\Chinese%20Math\Chinese%20Numbers%20rods.mht!http://gwydir.demon.co.uk/jo/numbers/china/rod07.gif"/>
            <p:cNvPicPr/>
            <p:nvPr/>
          </p:nvPicPr>
          <p:blipFill>
            <a:blip r:embed="rId7" cstate="print"/>
            <a:srcRect/>
            <a:stretch>
              <a:fillRect/>
            </a:stretch>
          </p:blipFill>
          <p:spPr bwMode="auto">
            <a:xfrm>
              <a:off x="4648200" y="5867400"/>
              <a:ext cx="228600" cy="228600"/>
            </a:xfrm>
            <a:prstGeom prst="rect">
              <a:avLst/>
            </a:prstGeom>
            <a:noFill/>
            <a:ln w="9525">
              <a:noFill/>
              <a:miter lim="800000"/>
              <a:headEnd/>
              <a:tailEnd/>
            </a:ln>
          </p:spPr>
        </p:pic>
        <p:pic>
          <p:nvPicPr>
            <p:cNvPr id="66" name="Picture 65" descr="mhtml:file://C:\Documents%20and%20Settings\Michael%20Flicker\My%20Documents\OLLI\History%20of%20Math\Chinese%20Math\Chinese%20Numbers%20rods.mht!http://gwydir.demon.co.uk/jo/numbers/china/rod15.gif"/>
            <p:cNvPicPr/>
            <p:nvPr/>
          </p:nvPicPr>
          <p:blipFill>
            <a:blip r:embed="rId8" cstate="print"/>
            <a:srcRect/>
            <a:stretch>
              <a:fillRect/>
            </a:stretch>
          </p:blipFill>
          <p:spPr bwMode="auto">
            <a:xfrm>
              <a:off x="5181600" y="5791200"/>
              <a:ext cx="228600" cy="228600"/>
            </a:xfrm>
            <a:prstGeom prst="rect">
              <a:avLst/>
            </a:prstGeom>
            <a:noFill/>
            <a:ln w="9525">
              <a:noFill/>
              <a:miter lim="800000"/>
              <a:headEnd/>
              <a:tailEnd/>
            </a:ln>
          </p:spPr>
        </p:pic>
        <p:pic>
          <p:nvPicPr>
            <p:cNvPr id="67" name="Picture 66" descr="mhtml:file://C:\Documents%20and%20Settings\Michael%20Flicker\My%20Documents\OLLI\History%20of%20Math\Chinese%20Math\Chinese%20Numbers%20rods.mht!http://gwydir.demon.co.uk/jo/numbers/china/rod08.gif"/>
            <p:cNvPicPr/>
            <p:nvPr/>
          </p:nvPicPr>
          <p:blipFill>
            <a:blip r:embed="rId9" cstate="print"/>
            <a:srcRect/>
            <a:stretch>
              <a:fillRect/>
            </a:stretch>
          </p:blipFill>
          <p:spPr bwMode="auto">
            <a:xfrm>
              <a:off x="5715000" y="5867400"/>
              <a:ext cx="228600" cy="228600"/>
            </a:xfrm>
            <a:prstGeom prst="rect">
              <a:avLst/>
            </a:prstGeom>
            <a:noFill/>
            <a:ln w="9525">
              <a:noFill/>
              <a:miter lim="800000"/>
              <a:headEnd/>
              <a:tailEnd/>
            </a:ln>
          </p:spPr>
        </p:pic>
        <p:pic>
          <p:nvPicPr>
            <p:cNvPr id="60" name="Picture 59" descr="mhtml:file://C:\Documents%20and%20Settings\Michael%20Flicker\My%20Documents\OLLI\History%20of%20Math\Chinese%20Math\Chinese%20Numbers%20rods.mht!http://gwydir.demon.co.uk/jo/numbers/china/rod01.gif"/>
            <p:cNvPicPr/>
            <p:nvPr/>
          </p:nvPicPr>
          <p:blipFill>
            <a:blip r:embed="rId10" cstate="print"/>
            <a:srcRect/>
            <a:stretch>
              <a:fillRect/>
            </a:stretch>
          </p:blipFill>
          <p:spPr bwMode="auto">
            <a:xfrm>
              <a:off x="5715000" y="6172200"/>
              <a:ext cx="228600" cy="228600"/>
            </a:xfrm>
            <a:prstGeom prst="rect">
              <a:avLst/>
            </a:prstGeom>
            <a:noFill/>
            <a:ln w="9525">
              <a:noFill/>
              <a:miter lim="800000"/>
              <a:headEnd/>
              <a:tailEnd/>
            </a:ln>
          </p:spPr>
        </p:pic>
        <p:pic>
          <p:nvPicPr>
            <p:cNvPr id="58" name="Picture 57" descr="mhtml:file://C:\Documents%20and%20Settings\Michael%20Flicker\My%20Documents\OLLI\History%20of%20Math\Chinese%20Math\Chinese%20Numbers%20rods.mht!http://gwydir.demon.co.uk/jo/numbers/china/rod13.gif"/>
            <p:cNvPicPr/>
            <p:nvPr/>
          </p:nvPicPr>
          <p:blipFill>
            <a:blip r:embed="rId11" cstate="print"/>
            <a:srcRect/>
            <a:stretch>
              <a:fillRect/>
            </a:stretch>
          </p:blipFill>
          <p:spPr bwMode="auto">
            <a:xfrm>
              <a:off x="5181600" y="6172200"/>
              <a:ext cx="228600" cy="228600"/>
            </a:xfrm>
            <a:prstGeom prst="rect">
              <a:avLst/>
            </a:prstGeom>
            <a:noFill/>
            <a:ln w="9525">
              <a:noFill/>
              <a:miter lim="800000"/>
              <a:headEnd/>
              <a:tailEnd/>
            </a:ln>
          </p:spPr>
        </p:pic>
        <p:pic>
          <p:nvPicPr>
            <p:cNvPr id="70" name="Picture 69" descr="mhtml:file://C:\Documents%20and%20Settings\Michael%20Flicker\My%20Documents\OLLI\History%20of%20Math\Chinese%20Math\Chinese%20Numbers%20rods.mht!http://gwydir.demon.co.uk/jo/numbers/china/rod12.gif"/>
            <p:cNvPicPr/>
            <p:nvPr/>
          </p:nvPicPr>
          <p:blipFill>
            <a:blip r:embed="rId12" cstate="print"/>
            <a:srcRect/>
            <a:stretch>
              <a:fillRect/>
            </a:stretch>
          </p:blipFill>
          <p:spPr bwMode="auto">
            <a:xfrm>
              <a:off x="4114800" y="6172200"/>
              <a:ext cx="228600" cy="228600"/>
            </a:xfrm>
            <a:prstGeom prst="rect">
              <a:avLst/>
            </a:prstGeom>
            <a:noFill/>
            <a:ln w="9525">
              <a:noFill/>
              <a:miter lim="800000"/>
              <a:headEnd/>
              <a:tailEnd/>
            </a:ln>
          </p:spPr>
        </p:pic>
      </p:grpSp>
      <p:grpSp>
        <p:nvGrpSpPr>
          <p:cNvPr id="83" name="Group 82"/>
          <p:cNvGrpSpPr/>
          <p:nvPr/>
        </p:nvGrpSpPr>
        <p:grpSpPr>
          <a:xfrm>
            <a:off x="6172200" y="1600200"/>
            <a:ext cx="1828800" cy="914400"/>
            <a:chOff x="6172200" y="1981200"/>
            <a:chExt cx="1828800" cy="914400"/>
          </a:xfrm>
        </p:grpSpPr>
        <p:pic>
          <p:nvPicPr>
            <p:cNvPr id="11" name="Picture 10" descr="mhtml:file://C:\Documents%20and%20Settings\Michael%20Flicker\My%20Documents\OLLI\History%20of%20Math\Chinese%20Math\Chinese%20Numbers%20rods.mht!http://gwydir.demon.co.uk/jo/numbers/china/rod02.gif"/>
            <p:cNvPicPr/>
            <p:nvPr/>
          </p:nvPicPr>
          <p:blipFill>
            <a:blip r:embed="rId3" cstate="print"/>
            <a:srcRect/>
            <a:stretch>
              <a:fillRect/>
            </a:stretch>
          </p:blipFill>
          <p:spPr bwMode="auto">
            <a:xfrm>
              <a:off x="6705600" y="1981200"/>
              <a:ext cx="228600" cy="228600"/>
            </a:xfrm>
            <a:prstGeom prst="rect">
              <a:avLst/>
            </a:prstGeom>
            <a:noFill/>
            <a:ln w="9525">
              <a:noFill/>
              <a:miter lim="800000"/>
              <a:headEnd/>
              <a:tailEnd/>
            </a:ln>
          </p:spPr>
        </p:pic>
        <p:pic>
          <p:nvPicPr>
            <p:cNvPr id="12" name="Picture 11" descr="mhtml:file://C:\Documents%20and%20Settings\Michael%20Flicker\My%20Documents\OLLI\History%20of%20Math\Chinese%20Math\Chinese%20Numbers%20rods.mht!http://gwydir.demon.co.uk/jo/numbers/china/rod17.gif"/>
            <p:cNvPicPr/>
            <p:nvPr/>
          </p:nvPicPr>
          <p:blipFill>
            <a:blip r:embed="rId4" cstate="print"/>
            <a:srcRect/>
            <a:stretch>
              <a:fillRect/>
            </a:stretch>
          </p:blipFill>
          <p:spPr bwMode="auto">
            <a:xfrm>
              <a:off x="7239000" y="1981200"/>
              <a:ext cx="228600" cy="228600"/>
            </a:xfrm>
            <a:prstGeom prst="rect">
              <a:avLst/>
            </a:prstGeom>
            <a:noFill/>
            <a:ln w="9525">
              <a:noFill/>
              <a:miter lim="800000"/>
              <a:headEnd/>
              <a:tailEnd/>
            </a:ln>
          </p:spPr>
        </p:pic>
        <p:pic>
          <p:nvPicPr>
            <p:cNvPr id="13" name="Picture 12" descr="mhtml:file://C:\Documents%20and%20Settings\Michael%20Flicker\My%20Documents\OLLI\History%20of%20Math\Chinese%20Math\Chinese%20Numbers%20rods.mht!http://gwydir.demon.co.uk/jo/numbers/china/rod03.gif"/>
            <p:cNvPicPr/>
            <p:nvPr/>
          </p:nvPicPr>
          <p:blipFill>
            <a:blip r:embed="rId5" cstate="print"/>
            <a:srcRect/>
            <a:stretch>
              <a:fillRect/>
            </a:stretch>
          </p:blipFill>
          <p:spPr bwMode="auto">
            <a:xfrm>
              <a:off x="7772400" y="1981200"/>
              <a:ext cx="228600" cy="228600"/>
            </a:xfrm>
            <a:prstGeom prst="rect">
              <a:avLst/>
            </a:prstGeom>
            <a:noFill/>
            <a:ln w="9525">
              <a:noFill/>
              <a:miter lim="800000"/>
              <a:headEnd/>
              <a:tailEnd/>
            </a:ln>
          </p:spPr>
        </p:pic>
        <p:pic>
          <p:nvPicPr>
            <p:cNvPr id="14" name="Picture 13" descr="mhtml:file://C:\Documents%20and%20Settings\Michael%20Flicker\My%20Documents\OLLI\History%20of%20Math\Chinese%20Math\Chinese%20Numbers%20rods.mht!http://gwydir.demon.co.uk/jo/numbers/china/rod11.gif"/>
            <p:cNvPicPr/>
            <p:nvPr/>
          </p:nvPicPr>
          <p:blipFill>
            <a:blip r:embed="rId6" cstate="print"/>
            <a:srcRect/>
            <a:stretch>
              <a:fillRect/>
            </a:stretch>
          </p:blipFill>
          <p:spPr bwMode="auto">
            <a:xfrm>
              <a:off x="6172200" y="2286000"/>
              <a:ext cx="228600" cy="228600"/>
            </a:xfrm>
            <a:prstGeom prst="rect">
              <a:avLst/>
            </a:prstGeom>
            <a:noFill/>
            <a:ln w="9525">
              <a:noFill/>
              <a:miter lim="800000"/>
              <a:headEnd/>
              <a:tailEnd/>
            </a:ln>
          </p:spPr>
        </p:pic>
        <p:pic>
          <p:nvPicPr>
            <p:cNvPr id="15" name="Picture 14" descr="mhtml:file://C:\Documents%20and%20Settings\Michael%20Flicker\My%20Documents\OLLI\History%20of%20Math\Chinese%20Math\Chinese%20Numbers%20rods.mht!http://gwydir.demon.co.uk/jo/numbers/china/rod07.gif"/>
            <p:cNvPicPr/>
            <p:nvPr/>
          </p:nvPicPr>
          <p:blipFill>
            <a:blip r:embed="rId7" cstate="print"/>
            <a:srcRect/>
            <a:stretch>
              <a:fillRect/>
            </a:stretch>
          </p:blipFill>
          <p:spPr bwMode="auto">
            <a:xfrm>
              <a:off x="6705600" y="2362200"/>
              <a:ext cx="228600" cy="228600"/>
            </a:xfrm>
            <a:prstGeom prst="rect">
              <a:avLst/>
            </a:prstGeom>
            <a:noFill/>
            <a:ln w="9525">
              <a:noFill/>
              <a:miter lim="800000"/>
              <a:headEnd/>
              <a:tailEnd/>
            </a:ln>
          </p:spPr>
        </p:pic>
        <p:pic>
          <p:nvPicPr>
            <p:cNvPr id="16" name="Picture 15" descr="mhtml:file://C:\Documents%20and%20Settings\Michael%20Flicker\My%20Documents\OLLI\History%20of%20Math\Chinese%20Math\Chinese%20Numbers%20rods.mht!http://gwydir.demon.co.uk/jo/numbers/china/rod15.gif"/>
            <p:cNvPicPr/>
            <p:nvPr/>
          </p:nvPicPr>
          <p:blipFill>
            <a:blip r:embed="rId8" cstate="print"/>
            <a:srcRect/>
            <a:stretch>
              <a:fillRect/>
            </a:stretch>
          </p:blipFill>
          <p:spPr bwMode="auto">
            <a:xfrm>
              <a:off x="7239000" y="2286000"/>
              <a:ext cx="228600" cy="228600"/>
            </a:xfrm>
            <a:prstGeom prst="rect">
              <a:avLst/>
            </a:prstGeom>
            <a:noFill/>
            <a:ln w="9525">
              <a:noFill/>
              <a:miter lim="800000"/>
              <a:headEnd/>
              <a:tailEnd/>
            </a:ln>
          </p:spPr>
        </p:pic>
        <p:pic>
          <p:nvPicPr>
            <p:cNvPr id="17" name="Picture 16" descr="mhtml:file://C:\Documents%20and%20Settings\Michael%20Flicker\My%20Documents\OLLI\History%20of%20Math\Chinese%20Math\Chinese%20Numbers%20rods.mht!http://gwydir.demon.co.uk/jo/numbers/china/rod08.gif"/>
            <p:cNvPicPr/>
            <p:nvPr/>
          </p:nvPicPr>
          <p:blipFill>
            <a:blip r:embed="rId9" cstate="print"/>
            <a:srcRect/>
            <a:stretch>
              <a:fillRect/>
            </a:stretch>
          </p:blipFill>
          <p:spPr bwMode="auto">
            <a:xfrm>
              <a:off x="7772400" y="2362200"/>
              <a:ext cx="228600" cy="228600"/>
            </a:xfrm>
            <a:prstGeom prst="rect">
              <a:avLst/>
            </a:prstGeom>
            <a:noFill/>
            <a:ln w="9525">
              <a:noFill/>
              <a:miter lim="800000"/>
              <a:headEnd/>
              <a:tailEnd/>
            </a:ln>
          </p:spPr>
        </p:pic>
        <p:pic>
          <p:nvPicPr>
            <p:cNvPr id="75" name="Picture 74" descr="mhtml:file://C:\Documents%20and%20Settings\Michael%20Flicker\My%20Documents\OLLI\History%20of%20Math\Chinese%20Math\Chinese%20Numbers%20rods.mht!http://gwydir.demon.co.uk/jo/numbers/china/rod11.gif"/>
            <p:cNvPicPr/>
            <p:nvPr/>
          </p:nvPicPr>
          <p:blipFill>
            <a:blip r:embed="rId6" cstate="print"/>
            <a:srcRect/>
            <a:stretch>
              <a:fillRect/>
            </a:stretch>
          </p:blipFill>
          <p:spPr bwMode="auto">
            <a:xfrm>
              <a:off x="6172200" y="2667000"/>
              <a:ext cx="228600" cy="228600"/>
            </a:xfrm>
            <a:prstGeom prst="rect">
              <a:avLst/>
            </a:prstGeom>
            <a:noFill/>
            <a:ln w="9525">
              <a:noFill/>
              <a:miter lim="800000"/>
              <a:headEnd/>
              <a:tailEnd/>
            </a:ln>
          </p:spPr>
        </p:pic>
      </p:grpSp>
      <p:grpSp>
        <p:nvGrpSpPr>
          <p:cNvPr id="84" name="Group 83"/>
          <p:cNvGrpSpPr/>
          <p:nvPr/>
        </p:nvGrpSpPr>
        <p:grpSpPr>
          <a:xfrm>
            <a:off x="2057400" y="3352800"/>
            <a:ext cx="1828800" cy="914400"/>
            <a:chOff x="2057400" y="3733800"/>
            <a:chExt cx="1828800" cy="914400"/>
          </a:xfrm>
        </p:grpSpPr>
        <p:pic>
          <p:nvPicPr>
            <p:cNvPr id="34" name="Picture 33" descr="mhtml:file://C:\Documents%20and%20Settings\Michael%20Flicker\My%20Documents\OLLI\History%20of%20Math\Chinese%20Math\Chinese%20Numbers%20rods.mht!http://gwydir.demon.co.uk/jo/numbers/china/rod02.gif"/>
            <p:cNvPicPr/>
            <p:nvPr/>
          </p:nvPicPr>
          <p:blipFill>
            <a:blip r:embed="rId3" cstate="print"/>
            <a:srcRect/>
            <a:stretch>
              <a:fillRect/>
            </a:stretch>
          </p:blipFill>
          <p:spPr bwMode="auto">
            <a:xfrm>
              <a:off x="2590800" y="3733800"/>
              <a:ext cx="228600" cy="228600"/>
            </a:xfrm>
            <a:prstGeom prst="rect">
              <a:avLst/>
            </a:prstGeom>
            <a:noFill/>
            <a:ln w="9525">
              <a:noFill/>
              <a:miter lim="800000"/>
              <a:headEnd/>
              <a:tailEnd/>
            </a:ln>
          </p:spPr>
        </p:pic>
        <p:pic>
          <p:nvPicPr>
            <p:cNvPr id="35" name="Picture 34" descr="mhtml:file://C:\Documents%20and%20Settings\Michael%20Flicker\My%20Documents\OLLI\History%20of%20Math\Chinese%20Math\Chinese%20Numbers%20rods.mht!http://gwydir.demon.co.uk/jo/numbers/china/rod17.gif"/>
            <p:cNvPicPr/>
            <p:nvPr/>
          </p:nvPicPr>
          <p:blipFill>
            <a:blip r:embed="rId4" cstate="print"/>
            <a:srcRect/>
            <a:stretch>
              <a:fillRect/>
            </a:stretch>
          </p:blipFill>
          <p:spPr bwMode="auto">
            <a:xfrm>
              <a:off x="3124200" y="3733800"/>
              <a:ext cx="228600" cy="228600"/>
            </a:xfrm>
            <a:prstGeom prst="rect">
              <a:avLst/>
            </a:prstGeom>
            <a:noFill/>
            <a:ln w="9525">
              <a:noFill/>
              <a:miter lim="800000"/>
              <a:headEnd/>
              <a:tailEnd/>
            </a:ln>
          </p:spPr>
        </p:pic>
        <p:pic>
          <p:nvPicPr>
            <p:cNvPr id="36" name="Picture 35" descr="mhtml:file://C:\Documents%20and%20Settings\Michael%20Flicker\My%20Documents\OLLI\History%20of%20Math\Chinese%20Math\Chinese%20Numbers%20rods.mht!http://gwydir.demon.co.uk/jo/numbers/china/rod03.gif"/>
            <p:cNvPicPr/>
            <p:nvPr/>
          </p:nvPicPr>
          <p:blipFill>
            <a:blip r:embed="rId5" cstate="print"/>
            <a:srcRect/>
            <a:stretch>
              <a:fillRect/>
            </a:stretch>
          </p:blipFill>
          <p:spPr bwMode="auto">
            <a:xfrm>
              <a:off x="3657600" y="3733800"/>
              <a:ext cx="228600" cy="228600"/>
            </a:xfrm>
            <a:prstGeom prst="rect">
              <a:avLst/>
            </a:prstGeom>
            <a:noFill/>
            <a:ln w="9525">
              <a:noFill/>
              <a:miter lim="800000"/>
              <a:headEnd/>
              <a:tailEnd/>
            </a:ln>
          </p:spPr>
        </p:pic>
        <p:pic>
          <p:nvPicPr>
            <p:cNvPr id="37" name="Picture 36" descr="mhtml:file://C:\Documents%20and%20Settings\Michael%20Flicker\My%20Documents\OLLI\History%20of%20Math\Chinese%20Math\Chinese%20Numbers%20rods.mht!http://gwydir.demon.co.uk/jo/numbers/china/rod11.gif"/>
            <p:cNvPicPr/>
            <p:nvPr/>
          </p:nvPicPr>
          <p:blipFill>
            <a:blip r:embed="rId6" cstate="print"/>
            <a:srcRect/>
            <a:stretch>
              <a:fillRect/>
            </a:stretch>
          </p:blipFill>
          <p:spPr bwMode="auto">
            <a:xfrm>
              <a:off x="2057400" y="4038600"/>
              <a:ext cx="228600" cy="228600"/>
            </a:xfrm>
            <a:prstGeom prst="rect">
              <a:avLst/>
            </a:prstGeom>
            <a:noFill/>
            <a:ln w="9525">
              <a:noFill/>
              <a:miter lim="800000"/>
              <a:headEnd/>
              <a:tailEnd/>
            </a:ln>
          </p:spPr>
        </p:pic>
        <p:pic>
          <p:nvPicPr>
            <p:cNvPr id="38" name="Picture 37" descr="mhtml:file://C:\Documents%20and%20Settings\Michael%20Flicker\My%20Documents\OLLI\History%20of%20Math\Chinese%20Math\Chinese%20Numbers%20rods.mht!http://gwydir.demon.co.uk/jo/numbers/china/rod07.gif"/>
            <p:cNvPicPr/>
            <p:nvPr/>
          </p:nvPicPr>
          <p:blipFill>
            <a:blip r:embed="rId7" cstate="print"/>
            <a:srcRect/>
            <a:stretch>
              <a:fillRect/>
            </a:stretch>
          </p:blipFill>
          <p:spPr bwMode="auto">
            <a:xfrm>
              <a:off x="2590800" y="4114800"/>
              <a:ext cx="228600" cy="228600"/>
            </a:xfrm>
            <a:prstGeom prst="rect">
              <a:avLst/>
            </a:prstGeom>
            <a:noFill/>
            <a:ln w="9525">
              <a:noFill/>
              <a:miter lim="800000"/>
              <a:headEnd/>
              <a:tailEnd/>
            </a:ln>
          </p:spPr>
        </p:pic>
        <p:pic>
          <p:nvPicPr>
            <p:cNvPr id="39" name="Picture 38" descr="mhtml:file://C:\Documents%20and%20Settings\Michael%20Flicker\My%20Documents\OLLI\History%20of%20Math\Chinese%20Math\Chinese%20Numbers%20rods.mht!http://gwydir.demon.co.uk/jo/numbers/china/rod15.gif"/>
            <p:cNvPicPr/>
            <p:nvPr/>
          </p:nvPicPr>
          <p:blipFill>
            <a:blip r:embed="rId8" cstate="print"/>
            <a:srcRect/>
            <a:stretch>
              <a:fillRect/>
            </a:stretch>
          </p:blipFill>
          <p:spPr bwMode="auto">
            <a:xfrm>
              <a:off x="3124200" y="4038600"/>
              <a:ext cx="228600" cy="228600"/>
            </a:xfrm>
            <a:prstGeom prst="rect">
              <a:avLst/>
            </a:prstGeom>
            <a:noFill/>
            <a:ln w="9525">
              <a:noFill/>
              <a:miter lim="800000"/>
              <a:headEnd/>
              <a:tailEnd/>
            </a:ln>
          </p:spPr>
        </p:pic>
        <p:pic>
          <p:nvPicPr>
            <p:cNvPr id="40" name="Picture 39" descr="mhtml:file://C:\Documents%20and%20Settings\Michael%20Flicker\My%20Documents\OLLI\History%20of%20Math\Chinese%20Math\Chinese%20Numbers%20rods.mht!http://gwydir.demon.co.uk/jo/numbers/china/rod08.gif"/>
            <p:cNvPicPr/>
            <p:nvPr/>
          </p:nvPicPr>
          <p:blipFill>
            <a:blip r:embed="rId9" cstate="print"/>
            <a:srcRect/>
            <a:stretch>
              <a:fillRect/>
            </a:stretch>
          </p:blipFill>
          <p:spPr bwMode="auto">
            <a:xfrm>
              <a:off x="3657600" y="4114800"/>
              <a:ext cx="228600" cy="228600"/>
            </a:xfrm>
            <a:prstGeom prst="rect">
              <a:avLst/>
            </a:prstGeom>
            <a:noFill/>
            <a:ln w="9525">
              <a:noFill/>
              <a:miter lim="800000"/>
              <a:headEnd/>
              <a:tailEnd/>
            </a:ln>
          </p:spPr>
        </p:pic>
        <p:pic>
          <p:nvPicPr>
            <p:cNvPr id="76" name="Picture 75" descr="mhtml:file://C:\Documents%20and%20Settings\Michael%20Flicker\My%20Documents\OLLI\History%20of%20Math\Chinese%20Math\Chinese%20Numbers%20rods.mht!http://gwydir.demon.co.uk/jo/numbers/china/rod11.gif"/>
            <p:cNvPicPr/>
            <p:nvPr/>
          </p:nvPicPr>
          <p:blipFill>
            <a:blip r:embed="rId6" cstate="print"/>
            <a:srcRect/>
            <a:stretch>
              <a:fillRect/>
            </a:stretch>
          </p:blipFill>
          <p:spPr bwMode="auto">
            <a:xfrm>
              <a:off x="2057400" y="4419600"/>
              <a:ext cx="228600" cy="228600"/>
            </a:xfrm>
            <a:prstGeom prst="rect">
              <a:avLst/>
            </a:prstGeom>
            <a:noFill/>
            <a:ln w="9525">
              <a:noFill/>
              <a:miter lim="800000"/>
              <a:headEnd/>
              <a:tailEnd/>
            </a:ln>
          </p:spPr>
        </p:pic>
        <p:pic>
          <p:nvPicPr>
            <p:cNvPr id="77" name="Picture 76" descr="mhtml:file://C:\Documents%20and%20Settings\Michael%20Flicker\My%20Documents\OLLI\History%20of%20Math\Chinese%20Math\Chinese%20Numbers%20rods.mht!http://gwydir.demon.co.uk/jo/numbers/china/rod09.gif"/>
            <p:cNvPicPr/>
            <p:nvPr/>
          </p:nvPicPr>
          <p:blipFill>
            <a:blip r:embed="rId13" cstate="print"/>
            <a:srcRect/>
            <a:stretch>
              <a:fillRect/>
            </a:stretch>
          </p:blipFill>
          <p:spPr bwMode="auto">
            <a:xfrm>
              <a:off x="2590800" y="4419600"/>
              <a:ext cx="228600" cy="228600"/>
            </a:xfrm>
            <a:prstGeom prst="rect">
              <a:avLst/>
            </a:prstGeom>
            <a:noFill/>
            <a:ln w="9525">
              <a:noFill/>
              <a:miter lim="800000"/>
              <a:headEnd/>
              <a:tailEnd/>
            </a:ln>
          </p:spPr>
        </p:pic>
      </p:grpSp>
      <p:grpSp>
        <p:nvGrpSpPr>
          <p:cNvPr id="85" name="Group 84"/>
          <p:cNvGrpSpPr/>
          <p:nvPr/>
        </p:nvGrpSpPr>
        <p:grpSpPr>
          <a:xfrm>
            <a:off x="6172200" y="3352800"/>
            <a:ext cx="1828800" cy="914400"/>
            <a:chOff x="6172200" y="3733800"/>
            <a:chExt cx="1828800" cy="914400"/>
          </a:xfrm>
        </p:grpSpPr>
        <p:pic>
          <p:nvPicPr>
            <p:cNvPr id="49" name="Picture 48" descr="mhtml:file://C:\Documents%20and%20Settings\Michael%20Flicker\My%20Documents\OLLI\History%20of%20Math\Chinese%20Math\Chinese%20Numbers%20rods.mht!http://gwydir.demon.co.uk/jo/numbers/china/rod02.gif"/>
            <p:cNvPicPr/>
            <p:nvPr/>
          </p:nvPicPr>
          <p:blipFill>
            <a:blip r:embed="rId3" cstate="print"/>
            <a:srcRect/>
            <a:stretch>
              <a:fillRect/>
            </a:stretch>
          </p:blipFill>
          <p:spPr bwMode="auto">
            <a:xfrm>
              <a:off x="6705600" y="3733800"/>
              <a:ext cx="228600" cy="228600"/>
            </a:xfrm>
            <a:prstGeom prst="rect">
              <a:avLst/>
            </a:prstGeom>
            <a:noFill/>
            <a:ln w="9525">
              <a:noFill/>
              <a:miter lim="800000"/>
              <a:headEnd/>
              <a:tailEnd/>
            </a:ln>
          </p:spPr>
        </p:pic>
        <p:pic>
          <p:nvPicPr>
            <p:cNvPr id="50" name="Picture 49" descr="mhtml:file://C:\Documents%20and%20Settings\Michael%20Flicker\My%20Documents\OLLI\History%20of%20Math\Chinese%20Math\Chinese%20Numbers%20rods.mht!http://gwydir.demon.co.uk/jo/numbers/china/rod17.gif"/>
            <p:cNvPicPr/>
            <p:nvPr/>
          </p:nvPicPr>
          <p:blipFill>
            <a:blip r:embed="rId4" cstate="print"/>
            <a:srcRect/>
            <a:stretch>
              <a:fillRect/>
            </a:stretch>
          </p:blipFill>
          <p:spPr bwMode="auto">
            <a:xfrm>
              <a:off x="7239000" y="3733800"/>
              <a:ext cx="228600" cy="228600"/>
            </a:xfrm>
            <a:prstGeom prst="rect">
              <a:avLst/>
            </a:prstGeom>
            <a:noFill/>
            <a:ln w="9525">
              <a:noFill/>
              <a:miter lim="800000"/>
              <a:headEnd/>
              <a:tailEnd/>
            </a:ln>
          </p:spPr>
        </p:pic>
        <p:pic>
          <p:nvPicPr>
            <p:cNvPr id="51" name="Picture 50" descr="mhtml:file://C:\Documents%20and%20Settings\Michael%20Flicker\My%20Documents\OLLI\History%20of%20Math\Chinese%20Math\Chinese%20Numbers%20rods.mht!http://gwydir.demon.co.uk/jo/numbers/china/rod03.gif"/>
            <p:cNvPicPr/>
            <p:nvPr/>
          </p:nvPicPr>
          <p:blipFill>
            <a:blip r:embed="rId5" cstate="print"/>
            <a:srcRect/>
            <a:stretch>
              <a:fillRect/>
            </a:stretch>
          </p:blipFill>
          <p:spPr bwMode="auto">
            <a:xfrm>
              <a:off x="7772400" y="3733800"/>
              <a:ext cx="228600" cy="228600"/>
            </a:xfrm>
            <a:prstGeom prst="rect">
              <a:avLst/>
            </a:prstGeom>
            <a:noFill/>
            <a:ln w="9525">
              <a:noFill/>
              <a:miter lim="800000"/>
              <a:headEnd/>
              <a:tailEnd/>
            </a:ln>
          </p:spPr>
        </p:pic>
        <p:pic>
          <p:nvPicPr>
            <p:cNvPr id="52" name="Picture 51" descr="mhtml:file://C:\Documents%20and%20Settings\Michael%20Flicker\My%20Documents\OLLI\History%20of%20Math\Chinese%20Math\Chinese%20Numbers%20rods.mht!http://gwydir.demon.co.uk/jo/numbers/china/rod11.gif"/>
            <p:cNvPicPr/>
            <p:nvPr/>
          </p:nvPicPr>
          <p:blipFill>
            <a:blip r:embed="rId6" cstate="print"/>
            <a:srcRect/>
            <a:stretch>
              <a:fillRect/>
            </a:stretch>
          </p:blipFill>
          <p:spPr bwMode="auto">
            <a:xfrm>
              <a:off x="6172200" y="4038600"/>
              <a:ext cx="228600" cy="228600"/>
            </a:xfrm>
            <a:prstGeom prst="rect">
              <a:avLst/>
            </a:prstGeom>
            <a:noFill/>
            <a:ln w="9525">
              <a:noFill/>
              <a:miter lim="800000"/>
              <a:headEnd/>
              <a:tailEnd/>
            </a:ln>
          </p:spPr>
        </p:pic>
        <p:pic>
          <p:nvPicPr>
            <p:cNvPr id="53" name="Picture 52" descr="mhtml:file://C:\Documents%20and%20Settings\Michael%20Flicker\My%20Documents\OLLI\History%20of%20Math\Chinese%20Math\Chinese%20Numbers%20rods.mht!http://gwydir.demon.co.uk/jo/numbers/china/rod07.gif"/>
            <p:cNvPicPr/>
            <p:nvPr/>
          </p:nvPicPr>
          <p:blipFill>
            <a:blip r:embed="rId7" cstate="print"/>
            <a:srcRect/>
            <a:stretch>
              <a:fillRect/>
            </a:stretch>
          </p:blipFill>
          <p:spPr bwMode="auto">
            <a:xfrm>
              <a:off x="6705600" y="4114800"/>
              <a:ext cx="228600" cy="228600"/>
            </a:xfrm>
            <a:prstGeom prst="rect">
              <a:avLst/>
            </a:prstGeom>
            <a:noFill/>
            <a:ln w="9525">
              <a:noFill/>
              <a:miter lim="800000"/>
              <a:headEnd/>
              <a:tailEnd/>
            </a:ln>
          </p:spPr>
        </p:pic>
        <p:pic>
          <p:nvPicPr>
            <p:cNvPr id="54" name="Picture 53" descr="mhtml:file://C:\Documents%20and%20Settings\Michael%20Flicker\My%20Documents\OLLI\History%20of%20Math\Chinese%20Math\Chinese%20Numbers%20rods.mht!http://gwydir.demon.co.uk/jo/numbers/china/rod15.gif"/>
            <p:cNvPicPr/>
            <p:nvPr/>
          </p:nvPicPr>
          <p:blipFill>
            <a:blip r:embed="rId8" cstate="print"/>
            <a:srcRect/>
            <a:stretch>
              <a:fillRect/>
            </a:stretch>
          </p:blipFill>
          <p:spPr bwMode="auto">
            <a:xfrm>
              <a:off x="7239000" y="4038600"/>
              <a:ext cx="228600" cy="228600"/>
            </a:xfrm>
            <a:prstGeom prst="rect">
              <a:avLst/>
            </a:prstGeom>
            <a:noFill/>
            <a:ln w="9525">
              <a:noFill/>
              <a:miter lim="800000"/>
              <a:headEnd/>
              <a:tailEnd/>
            </a:ln>
          </p:spPr>
        </p:pic>
        <p:pic>
          <p:nvPicPr>
            <p:cNvPr id="55" name="Picture 54" descr="mhtml:file://C:\Documents%20and%20Settings\Michael%20Flicker\My%20Documents\OLLI\History%20of%20Math\Chinese%20Math\Chinese%20Numbers%20rods.mht!http://gwydir.demon.co.uk/jo/numbers/china/rod08.gif"/>
            <p:cNvPicPr/>
            <p:nvPr/>
          </p:nvPicPr>
          <p:blipFill>
            <a:blip r:embed="rId9" cstate="print"/>
            <a:srcRect/>
            <a:stretch>
              <a:fillRect/>
            </a:stretch>
          </p:blipFill>
          <p:spPr bwMode="auto">
            <a:xfrm>
              <a:off x="7772400" y="4114800"/>
              <a:ext cx="228600" cy="228600"/>
            </a:xfrm>
            <a:prstGeom prst="rect">
              <a:avLst/>
            </a:prstGeom>
            <a:noFill/>
            <a:ln w="9525">
              <a:noFill/>
              <a:miter lim="800000"/>
              <a:headEnd/>
              <a:tailEnd/>
            </a:ln>
          </p:spPr>
        </p:pic>
        <p:pic>
          <p:nvPicPr>
            <p:cNvPr id="80" name="Picture 79" descr="mhtml:file://C:\Documents%20and%20Settings\Michael%20Flicker\My%20Documents\OLLI\History%20of%20Math\Chinese%20Math\Chinese%20Numbers%20rods.mht!http://gwydir.demon.co.uk/jo/numbers/china/rod12.gif"/>
            <p:cNvPicPr/>
            <p:nvPr/>
          </p:nvPicPr>
          <p:blipFill>
            <a:blip r:embed="rId12" cstate="print"/>
            <a:srcRect/>
            <a:stretch>
              <a:fillRect/>
            </a:stretch>
          </p:blipFill>
          <p:spPr bwMode="auto">
            <a:xfrm>
              <a:off x="7239000" y="4419600"/>
              <a:ext cx="228600" cy="228600"/>
            </a:xfrm>
            <a:prstGeom prst="rect">
              <a:avLst/>
            </a:prstGeom>
            <a:noFill/>
            <a:ln w="9525">
              <a:noFill/>
              <a:miter lim="800000"/>
              <a:headEnd/>
              <a:tailEnd/>
            </a:ln>
          </p:spPr>
        </p:pic>
        <p:pic>
          <p:nvPicPr>
            <p:cNvPr id="82" name="Picture 81" descr="mhtml:file://C:\Documents%20and%20Settings\Michael%20Flicker\My%20Documents\OLLI\History%20of%20Math\Chinese%20Math\Chinese%20Numbers%20rods.mht!http://gwydir.demon.co.uk/jo/numbers/china/rod12.gif"/>
            <p:cNvPicPr/>
            <p:nvPr/>
          </p:nvPicPr>
          <p:blipFill>
            <a:blip r:embed="rId12" cstate="print"/>
            <a:srcRect/>
            <a:stretch>
              <a:fillRect/>
            </a:stretch>
          </p:blipFill>
          <p:spPr bwMode="auto">
            <a:xfrm>
              <a:off x="6172200" y="4419600"/>
              <a:ext cx="228600" cy="228600"/>
            </a:xfrm>
            <a:prstGeom prst="rect">
              <a:avLst/>
            </a:prstGeom>
            <a:noFill/>
            <a:ln w="9525">
              <a:noFill/>
              <a:miter lim="800000"/>
              <a:headEnd/>
              <a:tailEnd/>
            </a:ln>
          </p:spPr>
        </p:pic>
      </p:grpSp>
      <p:sp>
        <p:nvSpPr>
          <p:cNvPr id="87" name="TextBox 86"/>
          <p:cNvSpPr txBox="1"/>
          <p:nvPr/>
        </p:nvSpPr>
        <p:spPr>
          <a:xfrm>
            <a:off x="6400800" y="1066800"/>
            <a:ext cx="772071" cy="369332"/>
          </a:xfrm>
          <a:prstGeom prst="rect">
            <a:avLst/>
          </a:prstGeom>
          <a:noFill/>
        </p:spPr>
        <p:txBody>
          <a:bodyPr wrap="none" rtlCol="0">
            <a:spAutoFit/>
          </a:bodyPr>
          <a:lstStyle/>
          <a:p>
            <a:r>
              <a:rPr lang="en-US" dirty="0"/>
              <a:t>Step 1</a:t>
            </a:r>
          </a:p>
        </p:txBody>
      </p:sp>
      <p:sp>
        <p:nvSpPr>
          <p:cNvPr id="88" name="TextBox 87"/>
          <p:cNvSpPr txBox="1"/>
          <p:nvPr/>
        </p:nvSpPr>
        <p:spPr>
          <a:xfrm>
            <a:off x="2286000" y="2819400"/>
            <a:ext cx="772071" cy="369332"/>
          </a:xfrm>
          <a:prstGeom prst="rect">
            <a:avLst/>
          </a:prstGeom>
          <a:noFill/>
        </p:spPr>
        <p:txBody>
          <a:bodyPr wrap="none" rtlCol="0">
            <a:spAutoFit/>
          </a:bodyPr>
          <a:lstStyle/>
          <a:p>
            <a:r>
              <a:rPr lang="en-US" dirty="0"/>
              <a:t>Step 2</a:t>
            </a:r>
          </a:p>
        </p:txBody>
      </p:sp>
      <p:sp>
        <p:nvSpPr>
          <p:cNvPr id="89" name="TextBox 88"/>
          <p:cNvSpPr txBox="1"/>
          <p:nvPr/>
        </p:nvSpPr>
        <p:spPr>
          <a:xfrm>
            <a:off x="6477000" y="2819400"/>
            <a:ext cx="772071" cy="369332"/>
          </a:xfrm>
          <a:prstGeom prst="rect">
            <a:avLst/>
          </a:prstGeom>
          <a:noFill/>
        </p:spPr>
        <p:txBody>
          <a:bodyPr wrap="none" rtlCol="0">
            <a:spAutoFit/>
          </a:bodyPr>
          <a:lstStyle/>
          <a:p>
            <a:r>
              <a:rPr lang="en-US" dirty="0"/>
              <a:t>Step 3</a:t>
            </a:r>
          </a:p>
        </p:txBody>
      </p:sp>
      <p:sp>
        <p:nvSpPr>
          <p:cNvPr id="90" name="TextBox 89"/>
          <p:cNvSpPr txBox="1"/>
          <p:nvPr/>
        </p:nvSpPr>
        <p:spPr>
          <a:xfrm>
            <a:off x="4343400" y="4572000"/>
            <a:ext cx="772071" cy="369332"/>
          </a:xfrm>
          <a:prstGeom prst="rect">
            <a:avLst/>
          </a:prstGeom>
          <a:noFill/>
        </p:spPr>
        <p:txBody>
          <a:bodyPr wrap="none" rtlCol="0">
            <a:spAutoFit/>
          </a:bodyPr>
          <a:lstStyle/>
          <a:p>
            <a:r>
              <a:rPr lang="en-US" dirty="0"/>
              <a:t>Step 4</a:t>
            </a:r>
          </a:p>
        </p:txBody>
      </p:sp>
      <p:sp>
        <p:nvSpPr>
          <p:cNvPr id="91" name="TextBox 90"/>
          <p:cNvSpPr txBox="1"/>
          <p:nvPr/>
        </p:nvSpPr>
        <p:spPr>
          <a:xfrm>
            <a:off x="1676400" y="1143000"/>
            <a:ext cx="1832040" cy="369332"/>
          </a:xfrm>
          <a:prstGeom prst="rect">
            <a:avLst/>
          </a:prstGeom>
          <a:noFill/>
        </p:spPr>
        <p:txBody>
          <a:bodyPr wrap="none" rtlCol="0">
            <a:spAutoFit/>
          </a:bodyPr>
          <a:lstStyle/>
          <a:p>
            <a:r>
              <a:rPr lang="en-US" dirty="0"/>
              <a:t>Addition Problem</a:t>
            </a:r>
          </a:p>
        </p:txBody>
      </p:sp>
      <p:sp>
        <p:nvSpPr>
          <p:cNvPr id="68" name="Slide Number Placeholder 67"/>
          <p:cNvSpPr>
            <a:spLocks noGrp="1"/>
          </p:cNvSpPr>
          <p:nvPr>
            <p:ph type="sldNum" sz="quarter" idx="12"/>
          </p:nvPr>
        </p:nvSpPr>
        <p:spPr/>
        <p:txBody>
          <a:bodyPr/>
          <a:lstStyle/>
          <a:p>
            <a:fld id="{294FAB2D-9DC2-4281-BC75-819D85AE4F32}"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Burning of books and burying of scholars</a:t>
            </a:r>
            <a:endParaRPr lang="en-US" dirty="0"/>
          </a:p>
        </p:txBody>
      </p:sp>
      <p:sp>
        <p:nvSpPr>
          <p:cNvPr id="3" name="Content Placeholder 2"/>
          <p:cNvSpPr>
            <a:spLocks noGrp="1"/>
          </p:cNvSpPr>
          <p:nvPr>
            <p:ph idx="1"/>
          </p:nvPr>
        </p:nvSpPr>
        <p:spPr/>
        <p:txBody>
          <a:bodyPr/>
          <a:lstStyle/>
          <a:p>
            <a:r>
              <a:rPr lang="en-US" dirty="0"/>
              <a:t>(traditional Chinese: </a:t>
            </a:r>
            <a:r>
              <a:rPr lang="ja-JP" altLang="en-US"/>
              <a:t>焚書坑儒</a:t>
            </a:r>
            <a:r>
              <a:rPr lang="en-US" altLang="ja-JP" dirty="0"/>
              <a:t>; </a:t>
            </a:r>
            <a:r>
              <a:rPr lang="en-US" dirty="0"/>
              <a:t>simplified Chinese: </a:t>
            </a:r>
            <a:r>
              <a:rPr lang="ja-JP" altLang="en-US"/>
              <a:t>焚书坑儒</a:t>
            </a:r>
            <a:r>
              <a:rPr lang="en-US" altLang="ja-JP" dirty="0"/>
              <a:t>; </a:t>
            </a:r>
            <a:r>
              <a:rPr lang="en-US" dirty="0"/>
              <a:t>pinyin: </a:t>
            </a:r>
            <a:r>
              <a:rPr lang="en-US" i="1" dirty="0" err="1"/>
              <a:t>fénshū</a:t>
            </a:r>
            <a:r>
              <a:rPr lang="en-US" i="1" dirty="0"/>
              <a:t> </a:t>
            </a:r>
            <a:r>
              <a:rPr lang="en-US" i="1" dirty="0" err="1"/>
              <a:t>kēngrú</a:t>
            </a:r>
            <a:r>
              <a:rPr lang="en-US" dirty="0"/>
              <a:t>; literally "burning of books and burying (alive) of (Confucian) scholars") is the historically significant burning of writings and slaughter of scholars. These events began around the Qin Dynasty of Ancient China; between the period of 213 and 210 BC.</a:t>
            </a:r>
          </a:p>
          <a:p>
            <a:r>
              <a:rPr lang="en-US" dirty="0"/>
              <a:t>"Books" at this point referred to writings on bamboo strips which were then bound together. This contributed to the loss to history of many philosophical theories of proper government (known as "the Hundred Schools of Thought"). The official philosophy of government ("legalism") survived.</a:t>
            </a:r>
          </a:p>
          <a:p>
            <a:endParaRPr lang="en-US" dirty="0"/>
          </a:p>
        </p:txBody>
      </p:sp>
      <p:sp>
        <p:nvSpPr>
          <p:cNvPr id="4" name="Slide Number Placeholder 3"/>
          <p:cNvSpPr>
            <a:spLocks noGrp="1"/>
          </p:cNvSpPr>
          <p:nvPr>
            <p:ph type="sldNum" sz="quarter" idx="12"/>
          </p:nvPr>
        </p:nvSpPr>
        <p:spPr/>
        <p:txBody>
          <a:bodyPr/>
          <a:lstStyle/>
          <a:p>
            <a:fld id="{294FAB2D-9DC2-4281-BC75-819D85AE4F32}"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Texts</a:t>
            </a:r>
          </a:p>
        </p:txBody>
      </p:sp>
      <p:sp>
        <p:nvSpPr>
          <p:cNvPr id="3" name="Content Placeholder 2"/>
          <p:cNvSpPr>
            <a:spLocks noGrp="1"/>
          </p:cNvSpPr>
          <p:nvPr>
            <p:ph idx="1"/>
          </p:nvPr>
        </p:nvSpPr>
        <p:spPr/>
        <p:txBody>
          <a:bodyPr>
            <a:normAutofit/>
          </a:bodyPr>
          <a:lstStyle/>
          <a:p>
            <a:r>
              <a:rPr lang="en-US" dirty="0"/>
              <a:t>Burning of books and burying of scholars</a:t>
            </a:r>
            <a:r>
              <a:rPr lang="en-US" b="1" dirty="0"/>
              <a:t> </a:t>
            </a:r>
          </a:p>
          <a:p>
            <a:pPr lvl="1"/>
            <a:r>
              <a:rPr lang="en-US" dirty="0"/>
              <a:t>between the period of 213 and 210 BC.</a:t>
            </a:r>
          </a:p>
          <a:p>
            <a:r>
              <a:rPr lang="en-US" dirty="0" err="1"/>
              <a:t>Suan</a:t>
            </a:r>
            <a:r>
              <a:rPr lang="en-US" dirty="0"/>
              <a:t> shu </a:t>
            </a:r>
            <a:r>
              <a:rPr lang="en-US" dirty="0" err="1"/>
              <a:t>shu</a:t>
            </a:r>
            <a:r>
              <a:rPr lang="en-US" dirty="0"/>
              <a:t> – A Book on Numbers and Computation (180 BCE)</a:t>
            </a:r>
          </a:p>
          <a:p>
            <a:pPr lvl="1"/>
            <a:r>
              <a:rPr lang="en-US" dirty="0"/>
              <a:t>Earliest known extensive Chinese writing on mathematics</a:t>
            </a:r>
          </a:p>
          <a:p>
            <a:pPr lvl="1"/>
            <a:r>
              <a:rPr lang="en-US" dirty="0"/>
              <a:t>Originally called a Book of Arithmetic</a:t>
            </a:r>
          </a:p>
          <a:p>
            <a:pPr lvl="1"/>
            <a:r>
              <a:rPr lang="en-US" dirty="0"/>
              <a:t>Discovered in 1983 – 1984 in Hubei province</a:t>
            </a:r>
          </a:p>
          <a:p>
            <a:pPr lvl="1"/>
            <a:r>
              <a:rPr lang="en-US" dirty="0"/>
              <a:t>Constructed of ~ 200 bamboo strips</a:t>
            </a:r>
          </a:p>
          <a:p>
            <a:pPr lvl="1"/>
            <a:r>
              <a:rPr lang="en-US" dirty="0"/>
              <a:t>Author unknown although some names appear in various sections</a:t>
            </a:r>
          </a:p>
          <a:p>
            <a:r>
              <a:rPr lang="en-US" dirty="0"/>
              <a:t>A translation of Suan shu </a:t>
            </a:r>
            <a:r>
              <a:rPr lang="en-US" dirty="0" err="1"/>
              <a:t>shu</a:t>
            </a:r>
            <a:r>
              <a:rPr lang="en-US" dirty="0"/>
              <a:t> with comments by</a:t>
            </a:r>
          </a:p>
          <a:p>
            <a:pPr>
              <a:buNone/>
            </a:pPr>
            <a:r>
              <a:rPr lang="en-US" dirty="0"/>
              <a:t>       Christopher Cullen can be found at </a:t>
            </a:r>
            <a:r>
              <a:rPr lang="en-US" dirty="0">
                <a:hlinkClick r:id="rId3"/>
              </a:rPr>
              <a:t>http://www.nri.org.uk/suanshushu.html</a:t>
            </a:r>
            <a:endParaRPr lang="en-US" dirty="0"/>
          </a:p>
        </p:txBody>
      </p:sp>
      <p:pic>
        <p:nvPicPr>
          <p:cNvPr id="1026" name="Picture 2"/>
          <p:cNvPicPr>
            <a:picLocks noChangeAspect="1" noChangeArrowheads="1"/>
          </p:cNvPicPr>
          <p:nvPr/>
        </p:nvPicPr>
        <p:blipFill>
          <a:blip r:embed="rId4" cstate="print"/>
          <a:srcRect/>
          <a:stretch>
            <a:fillRect/>
          </a:stretch>
        </p:blipFill>
        <p:spPr bwMode="auto">
          <a:xfrm>
            <a:off x="6654800" y="4315183"/>
            <a:ext cx="1823155" cy="184693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294FAB2D-9DC2-4281-BC75-819D85AE4F32}"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41869</TotalTime>
  <Words>5749</Words>
  <Application>Microsoft Office PowerPoint</Application>
  <PresentationFormat>On-screen Show (4:3)</PresentationFormat>
  <Paragraphs>722</Paragraphs>
  <Slides>47</Slides>
  <Notes>47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47</vt:i4>
      </vt:variant>
    </vt:vector>
  </HeadingPairs>
  <TitlesOfParts>
    <vt:vector size="55" baseType="lpstr">
      <vt:lpstr>ＭＳ Ｐゴシック</vt:lpstr>
      <vt:lpstr>Arial</vt:lpstr>
      <vt:lpstr>Calibri</vt:lpstr>
      <vt:lpstr>Symbol</vt:lpstr>
      <vt:lpstr>Times New Roman</vt:lpstr>
      <vt:lpstr>Office Theme</vt:lpstr>
      <vt:lpstr>Worksheet</vt:lpstr>
      <vt:lpstr>Equation</vt:lpstr>
      <vt:lpstr>History of Chinese Mathematics</vt:lpstr>
      <vt:lpstr>Earliest Record</vt:lpstr>
      <vt:lpstr>Numbers from 1899 Discovery</vt:lpstr>
      <vt:lpstr>Number System</vt:lpstr>
      <vt:lpstr>Rod Numbers</vt:lpstr>
      <vt:lpstr>More Rod Numbers (84,902)</vt:lpstr>
      <vt:lpstr>The Counting Board</vt:lpstr>
      <vt:lpstr>Burning of books and burying of scholars</vt:lpstr>
      <vt:lpstr>Early Texts</vt:lpstr>
      <vt:lpstr>Early Texts continued</vt:lpstr>
      <vt:lpstr>The Ten Mathematical Classics  Edited by Li Chunfeng (602 – 670 CE)</vt:lpstr>
      <vt:lpstr>Cullen’s Suan shu shu (180 BCE) TOC</vt:lpstr>
      <vt:lpstr>Suan Shu Shu Content Summary</vt:lpstr>
      <vt:lpstr>Suan Shu Shu Content Summary</vt:lpstr>
      <vt:lpstr>Group 10 S132</vt:lpstr>
      <vt:lpstr>Sample Problems</vt:lpstr>
      <vt:lpstr>Sample Problems Continued</vt:lpstr>
      <vt:lpstr>Zhou bi suan jing– Gou-gu Pythagorean Theorem</vt:lpstr>
      <vt:lpstr>Liu Hui</vt:lpstr>
      <vt:lpstr>Liu Hui Comments</vt:lpstr>
      <vt:lpstr>When  was the Nine Chapters on the Mathematical Art written?</vt:lpstr>
      <vt:lpstr>The Nine Chapters on the Mathematical Art</vt:lpstr>
      <vt:lpstr>Content of Nine Chapters</vt:lpstr>
      <vt:lpstr>Ancient Chinese Units of Measurement </vt:lpstr>
      <vt:lpstr>Chapter 1 Problem 32</vt:lpstr>
      <vt:lpstr>Example from Chapter 2</vt:lpstr>
      <vt:lpstr>How do we think about problem 38?</vt:lpstr>
      <vt:lpstr>Content of Nine Chapters</vt:lpstr>
      <vt:lpstr>Square Root (ch 4)</vt:lpstr>
      <vt:lpstr>Volume of a Sphere</vt:lpstr>
      <vt:lpstr>Chapter 8 – Rectangular Arrays</vt:lpstr>
      <vt:lpstr>Negative Numbers</vt:lpstr>
      <vt:lpstr>Rectangular Arrays (ch 8)</vt:lpstr>
      <vt:lpstr>Rectangular Arrays (ch 8)</vt:lpstr>
      <vt:lpstr>Rectangular Arrays (ch 8)</vt:lpstr>
      <vt:lpstr>Right Angled Triangles (ch 9)</vt:lpstr>
      <vt:lpstr>Pythagorean Theorem  -  Chapter 9, Problem 1</vt:lpstr>
      <vt:lpstr>Simple Problem – Neat Solution</vt:lpstr>
      <vt:lpstr>Quadratic Equation</vt:lpstr>
      <vt:lpstr>Sea Island Mathematical Manual (Liu Hui)</vt:lpstr>
      <vt:lpstr>Sea Island Mathematical Manual (Liu Hui)</vt:lpstr>
      <vt:lpstr>The In-Out Approach</vt:lpstr>
      <vt:lpstr>Solution to Sea Island Problem</vt:lpstr>
      <vt:lpstr>Mathematical Classical of Master Sun</vt:lpstr>
      <vt:lpstr>Conclusion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Chinese Mathematics</dc:title>
  <dc:creator>Michael Flicker</dc:creator>
  <cp:lastModifiedBy>Michael Flicker</cp:lastModifiedBy>
  <cp:revision>652</cp:revision>
  <cp:lastPrinted>2018-04-30T20:34:53Z</cp:lastPrinted>
  <dcterms:created xsi:type="dcterms:W3CDTF">2011-03-10T21:57:49Z</dcterms:created>
  <dcterms:modified xsi:type="dcterms:W3CDTF">2018-05-01T23:52:00Z</dcterms:modified>
</cp:coreProperties>
</file>