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275" r:id="rId2"/>
    <p:sldId id="315" r:id="rId3"/>
    <p:sldId id="309" r:id="rId4"/>
    <p:sldId id="312" r:id="rId5"/>
    <p:sldId id="310" r:id="rId6"/>
    <p:sldId id="316" r:id="rId7"/>
    <p:sldId id="293" r:id="rId8"/>
    <p:sldId id="267" r:id="rId9"/>
    <p:sldId id="313" r:id="rId10"/>
    <p:sldId id="299" r:id="rId11"/>
    <p:sldId id="295" r:id="rId12"/>
    <p:sldId id="317" r:id="rId13"/>
    <p:sldId id="323" r:id="rId14"/>
    <p:sldId id="318" r:id="rId15"/>
    <p:sldId id="319" r:id="rId16"/>
    <p:sldId id="325" r:id="rId17"/>
    <p:sldId id="324" r:id="rId18"/>
    <p:sldId id="264" r:id="rId19"/>
    <p:sldId id="296" r:id="rId20"/>
    <p:sldId id="276" r:id="rId21"/>
    <p:sldId id="277" r:id="rId22"/>
    <p:sldId id="320" r:id="rId23"/>
    <p:sldId id="300" r:id="rId24"/>
    <p:sldId id="301" r:id="rId25"/>
    <p:sldId id="278" r:id="rId26"/>
    <p:sldId id="279" r:id="rId27"/>
    <p:sldId id="280" r:id="rId28"/>
    <p:sldId id="304" r:id="rId29"/>
    <p:sldId id="314" r:id="rId30"/>
    <p:sldId id="326" r:id="rId31"/>
    <p:sldId id="322" r:id="rId32"/>
    <p:sldId id="302" r:id="rId33"/>
    <p:sldId id="306" r:id="rId34"/>
    <p:sldId id="292" r:id="rId35"/>
    <p:sldId id="305" r:id="rId36"/>
    <p:sldId id="307" r:id="rId37"/>
    <p:sldId id="285" r:id="rId38"/>
    <p:sldId id="281" r:id="rId39"/>
    <p:sldId id="321" r:id="rId40"/>
    <p:sldId id="266" r:id="rId41"/>
    <p:sldId id="328" r:id="rId42"/>
    <p:sldId id="286" r:id="rId43"/>
    <p:sldId id="269" r:id="rId44"/>
    <p:sldId id="270" r:id="rId45"/>
    <p:sldId id="303" r:id="rId46"/>
    <p:sldId id="271" r:id="rId47"/>
    <p:sldId id="272" r:id="rId48"/>
    <p:sldId id="327" r:id="rId49"/>
    <p:sldId id="282" r:id="rId50"/>
    <p:sldId id="329" r:id="rId51"/>
    <p:sldId id="294" r:id="rId52"/>
    <p:sldId id="288" r:id="rId53"/>
    <p:sldId id="308" r:id="rId54"/>
    <p:sldId id="274" r:id="rId55"/>
    <p:sldId id="257" r:id="rId56"/>
    <p:sldId id="261" r:id="rId57"/>
    <p:sldId id="287" r:id="rId58"/>
    <p:sldId id="289" r:id="rId59"/>
    <p:sldId id="290"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405" autoAdjust="0"/>
    <p:restoredTop sz="93899" autoAdjust="0"/>
  </p:normalViewPr>
  <p:slideViewPr>
    <p:cSldViewPr snapToGrid="0">
      <p:cViewPr varScale="1">
        <p:scale>
          <a:sx n="34" d="100"/>
          <a:sy n="34" d="100"/>
        </p:scale>
        <p:origin x="48" y="5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CB64C3-DF9C-4D93-A09D-45150BC60093}" type="datetimeFigureOut">
              <a:rPr lang="en-US" smtClean="0"/>
              <a:t>2/1/2018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39763F-8AFD-45CC-AF47-3A59B69C8F37}" type="slidenum">
              <a:rPr lang="en-US" smtClean="0"/>
              <a:t>‹#›</a:t>
            </a:fld>
            <a:endParaRPr lang="en-US"/>
          </a:p>
        </p:txBody>
      </p:sp>
    </p:spTree>
    <p:extLst>
      <p:ext uri="{BB962C8B-B14F-4D97-AF65-F5344CB8AC3E}">
        <p14:creationId xmlns:p14="http://schemas.microsoft.com/office/powerpoint/2010/main" val="2654262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MDG 1: </a:t>
            </a:r>
            <a:r>
              <a:rPr lang="en-US" sz="1200" b="0" i="0" kern="1200" dirty="0">
                <a:solidFill>
                  <a:schemeClr val="tx1"/>
                </a:solidFill>
                <a:effectLst/>
                <a:latin typeface="+mn-lt"/>
                <a:ea typeface="+mn-ea"/>
                <a:cs typeface="+mn-cs"/>
              </a:rPr>
              <a:t>The number of people living on less than $1.25 a day has been reduced from 1.9 billion in 1990 to 836 million in 2015, although the target of halving the proportion of people suffering from hunger was narrowly missed.</a:t>
            </a:r>
          </a:p>
          <a:p>
            <a:r>
              <a:rPr lang="en-US" sz="1200" b="1" i="0" kern="1200" dirty="0">
                <a:solidFill>
                  <a:schemeClr val="tx1"/>
                </a:solidFill>
                <a:effectLst/>
                <a:latin typeface="+mn-lt"/>
                <a:ea typeface="+mn-ea"/>
                <a:cs typeface="+mn-cs"/>
              </a:rPr>
              <a:t>MDG 2: </a:t>
            </a:r>
            <a:r>
              <a:rPr lang="en-US" sz="1200" b="0" i="0" kern="1200" dirty="0">
                <a:solidFill>
                  <a:schemeClr val="tx1"/>
                </a:solidFill>
                <a:effectLst/>
                <a:latin typeface="+mn-lt"/>
                <a:ea typeface="+mn-ea"/>
                <a:cs typeface="+mn-cs"/>
              </a:rPr>
              <a:t>Primary school enrolment figures have shown an impressive rise, but the goal of achieving universal primary education has just been missed, </a:t>
            </a:r>
          </a:p>
          <a:p>
            <a:r>
              <a:rPr lang="en-US" sz="1200" b="1" i="0" kern="1200" dirty="0">
                <a:solidFill>
                  <a:schemeClr val="tx1"/>
                </a:solidFill>
                <a:effectLst/>
                <a:latin typeface="+mn-lt"/>
                <a:ea typeface="+mn-ea"/>
                <a:cs typeface="+mn-cs"/>
              </a:rPr>
              <a:t>MDG 3: </a:t>
            </a:r>
            <a:r>
              <a:rPr lang="en-US" sz="1200" b="0" i="0" kern="1200" dirty="0">
                <a:solidFill>
                  <a:schemeClr val="tx1"/>
                </a:solidFill>
                <a:effectLst/>
                <a:latin typeface="+mn-lt"/>
                <a:ea typeface="+mn-ea"/>
                <a:cs typeface="+mn-cs"/>
              </a:rPr>
              <a:t>About two-thirds of developing countries have achieved gender parity in primary </a:t>
            </a:r>
            <a:r>
              <a:rPr lang="en-US" sz="1200" b="0" i="0" kern="1200" dirty="0" err="1">
                <a:solidFill>
                  <a:schemeClr val="tx1"/>
                </a:solidFill>
                <a:effectLst/>
                <a:latin typeface="+mn-lt"/>
                <a:ea typeface="+mn-ea"/>
                <a:cs typeface="+mn-cs"/>
              </a:rPr>
              <a:t>education.with</a:t>
            </a:r>
            <a:r>
              <a:rPr lang="en-US" sz="1200" b="0" i="0" kern="1200" dirty="0">
                <a:solidFill>
                  <a:schemeClr val="tx1"/>
                </a:solidFill>
                <a:effectLst/>
                <a:latin typeface="+mn-lt"/>
                <a:ea typeface="+mn-ea"/>
                <a:cs typeface="+mn-cs"/>
              </a:rPr>
              <a:t> the net enrolment rate increasing from 83% in 2000 to 91% this year.</a:t>
            </a:r>
          </a:p>
          <a:p>
            <a:r>
              <a:rPr lang="en-US" sz="1200" b="1" i="0" kern="1200" dirty="0">
                <a:solidFill>
                  <a:schemeClr val="tx1"/>
                </a:solidFill>
                <a:effectLst/>
                <a:latin typeface="+mn-lt"/>
                <a:ea typeface="+mn-ea"/>
                <a:cs typeface="+mn-cs"/>
              </a:rPr>
              <a:t>MDG 4: </a:t>
            </a:r>
            <a:r>
              <a:rPr lang="en-US" sz="1200" b="0" i="0" kern="1200" dirty="0">
                <a:solidFill>
                  <a:schemeClr val="tx1"/>
                </a:solidFill>
                <a:effectLst/>
                <a:latin typeface="+mn-lt"/>
                <a:ea typeface="+mn-ea"/>
                <a:cs typeface="+mn-cs"/>
              </a:rPr>
              <a:t>The child mortality rate has reduced by more than half over the past 25 years – falling from 90 to 43 deaths per 1,000 live births – but it has failed to meet the MDG target of a drop of two-thirds.</a:t>
            </a:r>
          </a:p>
          <a:p>
            <a:r>
              <a:rPr lang="en-US" sz="1200" b="1" i="0" kern="1200" dirty="0">
                <a:solidFill>
                  <a:schemeClr val="tx1"/>
                </a:solidFill>
                <a:effectLst/>
                <a:latin typeface="+mn-lt"/>
                <a:ea typeface="+mn-ea"/>
                <a:cs typeface="+mn-cs"/>
              </a:rPr>
              <a:t>MDG 5: </a:t>
            </a:r>
            <a:r>
              <a:rPr lang="en-US" sz="1200" b="0" i="0" kern="1200" dirty="0">
                <a:solidFill>
                  <a:schemeClr val="tx1"/>
                </a:solidFill>
                <a:effectLst/>
                <a:latin typeface="+mn-lt"/>
                <a:ea typeface="+mn-ea"/>
                <a:cs typeface="+mn-cs"/>
              </a:rPr>
              <a:t>The global maternal mortality ratio has fallen by nearly half – short of the two-thirds reduction the MDGs aimed for.</a:t>
            </a:r>
          </a:p>
          <a:p>
            <a:r>
              <a:rPr lang="en-US" sz="1200" b="1" i="0" kern="1200" dirty="0">
                <a:solidFill>
                  <a:schemeClr val="tx1"/>
                </a:solidFill>
                <a:effectLst/>
                <a:latin typeface="+mn-lt"/>
                <a:ea typeface="+mn-ea"/>
                <a:cs typeface="+mn-cs"/>
              </a:rPr>
              <a:t>MDG 6: </a:t>
            </a:r>
            <a:r>
              <a:rPr lang="en-US" sz="1200" b="0" i="0" kern="1200" dirty="0">
                <a:solidFill>
                  <a:schemeClr val="tx1"/>
                </a:solidFill>
                <a:effectLst/>
                <a:latin typeface="+mn-lt"/>
                <a:ea typeface="+mn-ea"/>
                <a:cs typeface="+mn-cs"/>
              </a:rPr>
              <a:t>The target of halting and beginning to reverse the spread of HIV/Aids by 2015 has not been met, although the number of new HIV infections fell by around 40% between 2000 and 2013.</a:t>
            </a:r>
          </a:p>
          <a:p>
            <a:r>
              <a:rPr lang="en-US" sz="1200" b="1" i="0" kern="1200" dirty="0">
                <a:solidFill>
                  <a:schemeClr val="tx1"/>
                </a:solidFill>
                <a:effectLst/>
                <a:latin typeface="+mn-lt"/>
                <a:ea typeface="+mn-ea"/>
                <a:cs typeface="+mn-cs"/>
              </a:rPr>
              <a:t>MDG 7: </a:t>
            </a:r>
            <a:r>
              <a:rPr lang="en-US" sz="1200" b="0" i="0" kern="1200" dirty="0">
                <a:solidFill>
                  <a:schemeClr val="tx1"/>
                </a:solidFill>
                <a:effectLst/>
                <a:latin typeface="+mn-lt"/>
                <a:ea typeface="+mn-ea"/>
                <a:cs typeface="+mn-cs"/>
              </a:rPr>
              <a:t>Some 2.6 billion people have gained access to improved drinking water since 1990, so the target of halving the proportion of people without access to improved sources of water was achieved in 2010 – five years ahead of schedule. However, 663 million people across the world still do not have access to improved drinking water.</a:t>
            </a:r>
          </a:p>
          <a:p>
            <a:r>
              <a:rPr lang="en-US" sz="1200" b="1" i="0" kern="1200" dirty="0">
                <a:solidFill>
                  <a:schemeClr val="tx1"/>
                </a:solidFill>
                <a:effectLst/>
                <a:latin typeface="+mn-lt"/>
                <a:ea typeface="+mn-ea"/>
                <a:cs typeface="+mn-cs"/>
              </a:rPr>
              <a:t>MDG 8: </a:t>
            </a:r>
            <a:r>
              <a:rPr lang="en-US" sz="1200" b="0" i="0" kern="1200" dirty="0">
                <a:solidFill>
                  <a:schemeClr val="tx1"/>
                </a:solidFill>
                <a:effectLst/>
                <a:latin typeface="+mn-lt"/>
                <a:ea typeface="+mn-ea"/>
                <a:cs typeface="+mn-cs"/>
              </a:rPr>
              <a:t>Between 2000 and 2014, overseas development assistance from rich nations to developing countries increased by 66% in real terms, and in 2013 reached the record figure of $134.8bn.</a:t>
            </a:r>
          </a:p>
          <a:p>
            <a:endParaRPr lang="en-US" dirty="0"/>
          </a:p>
        </p:txBody>
      </p:sp>
      <p:sp>
        <p:nvSpPr>
          <p:cNvPr id="4" name="Slide Number Placeholder 3"/>
          <p:cNvSpPr>
            <a:spLocks noGrp="1"/>
          </p:cNvSpPr>
          <p:nvPr>
            <p:ph type="sldNum" sz="quarter" idx="10"/>
          </p:nvPr>
        </p:nvSpPr>
        <p:spPr/>
        <p:txBody>
          <a:bodyPr/>
          <a:lstStyle/>
          <a:p>
            <a:fld id="{0639763F-8AFD-45CC-AF47-3A59B69C8F37}" type="slidenum">
              <a:rPr lang="en-US" smtClean="0"/>
              <a:t>3</a:t>
            </a:fld>
            <a:endParaRPr lang="en-US"/>
          </a:p>
        </p:txBody>
      </p:sp>
    </p:spTree>
    <p:extLst>
      <p:ext uri="{BB962C8B-B14F-4D97-AF65-F5344CB8AC3E}">
        <p14:creationId xmlns:p14="http://schemas.microsoft.com/office/powerpoint/2010/main" val="2465556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6" name="Rectangle 2"/>
          <p:cNvSpPr>
            <a:spLocks noGrp="1" noRot="1" noChangeAspect="1" noChangeArrowheads="1" noTextEdit="1"/>
          </p:cNvSpPr>
          <p:nvPr>
            <p:ph type="sldImg"/>
          </p:nvPr>
        </p:nvSpPr>
        <p:spPr>
          <a:xfrm>
            <a:off x="1371600" y="1143000"/>
            <a:ext cx="4114800" cy="3086100"/>
          </a:xfrm>
          <a:ln/>
        </p:spPr>
      </p:sp>
      <p:sp>
        <p:nvSpPr>
          <p:cNvPr id="733187" name="Rectangle 3"/>
          <p:cNvSpPr>
            <a:spLocks noGrp="1" noChangeArrowheads="1"/>
          </p:cNvSpPr>
          <p:nvPr>
            <p:ph type="body" idx="1"/>
          </p:nvPr>
        </p:nvSpPr>
        <p:spPr/>
        <p:txBody>
          <a:bodyPr/>
          <a:lstStyle/>
          <a:p>
            <a:r>
              <a:rPr lang="en-US" sz="1000" dirty="0">
                <a:latin typeface="Arial" pitchFamily="34" charset="0"/>
              </a:rPr>
              <a:t>Note that there have been international agreements around infectious diseases for several hundred years. </a:t>
            </a:r>
          </a:p>
          <a:p>
            <a:endParaRPr lang="en-US" sz="1000" dirty="0">
              <a:latin typeface="Arial" pitchFamily="34" charset="0"/>
            </a:endParaRPr>
          </a:p>
          <a:p>
            <a:r>
              <a:rPr lang="en-US" sz="1000" dirty="0">
                <a:latin typeface="Arial" pitchFamily="34" charset="0"/>
              </a:rPr>
              <a:t>Up to International Sanitary Regulations in 1951, renamed International Health Regulations in 1969, which remained basically unchanged. </a:t>
            </a:r>
          </a:p>
        </p:txBody>
      </p:sp>
    </p:spTree>
    <p:extLst>
      <p:ext uri="{BB962C8B-B14F-4D97-AF65-F5344CB8AC3E}">
        <p14:creationId xmlns:p14="http://schemas.microsoft.com/office/powerpoint/2010/main" val="3190388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https://www.nap.edu/read/2008/chapter/1 -- 1992</a:t>
            </a:r>
          </a:p>
        </p:txBody>
      </p:sp>
      <p:sp>
        <p:nvSpPr>
          <p:cNvPr id="4" name="Slide Number Placeholder 3"/>
          <p:cNvSpPr>
            <a:spLocks noGrp="1"/>
          </p:cNvSpPr>
          <p:nvPr>
            <p:ph type="sldNum" sz="quarter" idx="10"/>
          </p:nvPr>
        </p:nvSpPr>
        <p:spPr/>
        <p:txBody>
          <a:bodyPr/>
          <a:lstStyle/>
          <a:p>
            <a:fld id="{11B35131-D66D-49D8-A778-8679EA546C72}" type="slidenum">
              <a:rPr lang="en-US" smtClean="0"/>
              <a:t>25</a:t>
            </a:fld>
            <a:endParaRPr lang="en-US"/>
          </a:p>
        </p:txBody>
      </p:sp>
    </p:spTree>
    <p:extLst>
      <p:ext uri="{BB962C8B-B14F-4D97-AF65-F5344CB8AC3E}">
        <p14:creationId xmlns:p14="http://schemas.microsoft.com/office/powerpoint/2010/main" val="3499228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53"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a:t>
            </a:r>
            <a:r>
              <a:rPr lang="en-US" sz="1200" kern="1200" baseline="0" dirty="0">
                <a:solidFill>
                  <a:schemeClr val="tx1"/>
                </a:solidFill>
                <a:effectLst/>
                <a:latin typeface="+mn-lt"/>
                <a:ea typeface="+mn-ea"/>
                <a:cs typeface="+mn-cs"/>
              </a:rPr>
              <a:t> 2003 IOM study also presented what is called the Convergence Model: </a:t>
            </a:r>
            <a:endParaRPr lang="en-US" sz="1200" kern="1200" dirty="0">
              <a:solidFill>
                <a:schemeClr val="tx1"/>
              </a:solidFill>
              <a:effectLst/>
              <a:latin typeface="+mn-lt"/>
              <a:ea typeface="+mn-ea"/>
              <a:cs typeface="+mn-cs"/>
            </a:endParaRPr>
          </a:p>
          <a:p>
            <a:pPr marL="0" marR="0" indent="0" algn="l" defTabSz="457153"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153"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b="1" dirty="0"/>
              <a:t>FIGURE 3-1</a:t>
            </a:r>
          </a:p>
          <a:p>
            <a:r>
              <a:rPr lang="en-US" dirty="0"/>
              <a:t>The Convergence Model. At the center of the model is a box representing the convergence of factors leading to the emergence of an infectious disease. The interior of the box is a gradient flowing from white to black; the white outer edges represent what is known about the factors in emergence, and the black center represents the unknown (similar to the theoretical construct of the “black box” with its unknown constituents and means of operation). Interlocking with the center box are the two focal players in a microbial threat to health—the human and the microbe. The microbe–host interaction is influenced by the interlocking domains of the determinants of the emergence of infection: genetic and biological factors; physical environmental factors; ecological factors; and social, political, and economic factors.</a:t>
            </a:r>
          </a:p>
          <a:p>
            <a:endParaRPr lang="en-US" dirty="0"/>
          </a:p>
        </p:txBody>
      </p:sp>
      <p:sp>
        <p:nvSpPr>
          <p:cNvPr id="4" name="Slide Number Placeholder 3"/>
          <p:cNvSpPr>
            <a:spLocks noGrp="1"/>
          </p:cNvSpPr>
          <p:nvPr>
            <p:ph type="sldNum" sz="quarter" idx="10"/>
          </p:nvPr>
        </p:nvSpPr>
        <p:spPr/>
        <p:txBody>
          <a:bodyPr/>
          <a:lstStyle/>
          <a:p>
            <a:fld id="{11B35131-D66D-49D8-A778-8679EA546C72}" type="slidenum">
              <a:rPr lang="en-US" smtClean="0"/>
              <a:t>38</a:t>
            </a:fld>
            <a:endParaRPr lang="en-US"/>
          </a:p>
        </p:txBody>
      </p:sp>
    </p:spTree>
    <p:extLst>
      <p:ext uri="{BB962C8B-B14F-4D97-AF65-F5344CB8AC3E}">
        <p14:creationId xmlns:p14="http://schemas.microsoft.com/office/powerpoint/2010/main" val="1672694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 NME tries to put</a:t>
            </a:r>
            <a:r>
              <a:rPr lang="en-US" baseline="0" dirty="0"/>
              <a:t> it all on one slide</a:t>
            </a:r>
            <a:endParaRPr lang="en-US" dirty="0"/>
          </a:p>
        </p:txBody>
      </p:sp>
      <p:sp>
        <p:nvSpPr>
          <p:cNvPr id="4" name="Slide Number Placeholder 3"/>
          <p:cNvSpPr>
            <a:spLocks noGrp="1"/>
          </p:cNvSpPr>
          <p:nvPr>
            <p:ph type="sldNum" sz="quarter" idx="10"/>
          </p:nvPr>
        </p:nvSpPr>
        <p:spPr/>
        <p:txBody>
          <a:bodyPr/>
          <a:lstStyle/>
          <a:p>
            <a:fld id="{4C0B275D-318E-D342-B927-3A11C046C974}" type="slidenum">
              <a:rPr lang="en-US" smtClean="0"/>
              <a:t>49</a:t>
            </a:fld>
            <a:endParaRPr lang="en-US"/>
          </a:p>
        </p:txBody>
      </p:sp>
    </p:spTree>
    <p:extLst>
      <p:ext uri="{BB962C8B-B14F-4D97-AF65-F5344CB8AC3E}">
        <p14:creationId xmlns:p14="http://schemas.microsoft.com/office/powerpoint/2010/main" val="9436731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some fun! Generate your own epidemic curve.   https://www.cdc.gov/training/QuickLearns/CreateEpi/ </a:t>
            </a:r>
          </a:p>
        </p:txBody>
      </p:sp>
      <p:sp>
        <p:nvSpPr>
          <p:cNvPr id="4" name="Slide Number Placeholder 3"/>
          <p:cNvSpPr>
            <a:spLocks noGrp="1"/>
          </p:cNvSpPr>
          <p:nvPr>
            <p:ph type="sldNum" sz="quarter" idx="10"/>
          </p:nvPr>
        </p:nvSpPr>
        <p:spPr/>
        <p:txBody>
          <a:bodyPr/>
          <a:lstStyle/>
          <a:p>
            <a:fld id="{11B35131-D66D-49D8-A778-8679EA546C72}" type="slidenum">
              <a:rPr lang="en-US" smtClean="0"/>
              <a:t>57</a:t>
            </a:fld>
            <a:endParaRPr lang="en-US"/>
          </a:p>
        </p:txBody>
      </p:sp>
    </p:spTree>
    <p:extLst>
      <p:ext uri="{BB962C8B-B14F-4D97-AF65-F5344CB8AC3E}">
        <p14:creationId xmlns:p14="http://schemas.microsoft.com/office/powerpoint/2010/main" val="436199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F3C1C-8694-4F80-8D6C-95709184B8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FFF6A6-CBCA-497B-9B10-22CE0A0D394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43A3DE-AD4A-4B7C-B67D-B36F53094051}"/>
              </a:ext>
            </a:extLst>
          </p:cNvPr>
          <p:cNvSpPr>
            <a:spLocks noGrp="1"/>
          </p:cNvSpPr>
          <p:nvPr>
            <p:ph type="dt" sz="half" idx="10"/>
          </p:nvPr>
        </p:nvSpPr>
        <p:spPr/>
        <p:txBody>
          <a:bodyPr/>
          <a:lstStyle/>
          <a:p>
            <a:fld id="{16D6D690-7A82-42FC-B080-D9E14712D9E1}" type="datetimeFigureOut">
              <a:rPr lang="en-US" smtClean="0"/>
              <a:t>2/1/2018</a:t>
            </a:fld>
            <a:endParaRPr lang="en-US"/>
          </a:p>
        </p:txBody>
      </p:sp>
      <p:sp>
        <p:nvSpPr>
          <p:cNvPr id="5" name="Footer Placeholder 4">
            <a:extLst>
              <a:ext uri="{FF2B5EF4-FFF2-40B4-BE49-F238E27FC236}">
                <a16:creationId xmlns:a16="http://schemas.microsoft.com/office/drawing/2014/main" id="{DD670669-3059-42C7-9C77-9B86553359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53ACA4-2B7F-40CE-8E47-5D9478B21F4A}"/>
              </a:ext>
            </a:extLst>
          </p:cNvPr>
          <p:cNvSpPr>
            <a:spLocks noGrp="1"/>
          </p:cNvSpPr>
          <p:nvPr>
            <p:ph type="sldNum" sz="quarter" idx="12"/>
          </p:nvPr>
        </p:nvSpPr>
        <p:spPr/>
        <p:txBody>
          <a:bodyPr/>
          <a:lstStyle/>
          <a:p>
            <a:fld id="{258C1568-56BE-40C8-BB8A-08A7023DDCB7}" type="slidenum">
              <a:rPr lang="en-US" smtClean="0"/>
              <a:t>‹#›</a:t>
            </a:fld>
            <a:endParaRPr lang="en-US"/>
          </a:p>
        </p:txBody>
      </p:sp>
    </p:spTree>
    <p:extLst>
      <p:ext uri="{BB962C8B-B14F-4D97-AF65-F5344CB8AC3E}">
        <p14:creationId xmlns:p14="http://schemas.microsoft.com/office/powerpoint/2010/main" val="42291676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45C20-9950-4961-B380-3DC5C638EF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DB53AA-2C10-414D-996C-E15D99D46F4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4E74C4-DC09-41BE-A9C3-31AA93CC680B}"/>
              </a:ext>
            </a:extLst>
          </p:cNvPr>
          <p:cNvSpPr>
            <a:spLocks noGrp="1"/>
          </p:cNvSpPr>
          <p:nvPr>
            <p:ph type="dt" sz="half" idx="10"/>
          </p:nvPr>
        </p:nvSpPr>
        <p:spPr/>
        <p:txBody>
          <a:bodyPr/>
          <a:lstStyle/>
          <a:p>
            <a:fld id="{16D6D690-7A82-42FC-B080-D9E14712D9E1}" type="datetimeFigureOut">
              <a:rPr lang="en-US" smtClean="0"/>
              <a:t>2/1/2018</a:t>
            </a:fld>
            <a:endParaRPr lang="en-US"/>
          </a:p>
        </p:txBody>
      </p:sp>
      <p:sp>
        <p:nvSpPr>
          <p:cNvPr id="5" name="Footer Placeholder 4">
            <a:extLst>
              <a:ext uri="{FF2B5EF4-FFF2-40B4-BE49-F238E27FC236}">
                <a16:creationId xmlns:a16="http://schemas.microsoft.com/office/drawing/2014/main" id="{31726550-7FB0-4B49-A0CA-DE0E27B934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E54FB2-BBEB-4338-A278-9E9EF159D1EE}"/>
              </a:ext>
            </a:extLst>
          </p:cNvPr>
          <p:cNvSpPr>
            <a:spLocks noGrp="1"/>
          </p:cNvSpPr>
          <p:nvPr>
            <p:ph type="sldNum" sz="quarter" idx="12"/>
          </p:nvPr>
        </p:nvSpPr>
        <p:spPr/>
        <p:txBody>
          <a:bodyPr/>
          <a:lstStyle/>
          <a:p>
            <a:fld id="{258C1568-56BE-40C8-BB8A-08A7023DDCB7}" type="slidenum">
              <a:rPr lang="en-US" smtClean="0"/>
              <a:t>‹#›</a:t>
            </a:fld>
            <a:endParaRPr lang="en-US"/>
          </a:p>
        </p:txBody>
      </p:sp>
    </p:spTree>
    <p:extLst>
      <p:ext uri="{BB962C8B-B14F-4D97-AF65-F5344CB8AC3E}">
        <p14:creationId xmlns:p14="http://schemas.microsoft.com/office/powerpoint/2010/main" val="25917777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071E77-0303-4C87-89C4-DAAB60071AA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57BF2C4-24BC-4C94-9E6E-3BEF4F603A9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BA4498-29B2-4D46-A210-198561C0D997}"/>
              </a:ext>
            </a:extLst>
          </p:cNvPr>
          <p:cNvSpPr>
            <a:spLocks noGrp="1"/>
          </p:cNvSpPr>
          <p:nvPr>
            <p:ph type="dt" sz="half" idx="10"/>
          </p:nvPr>
        </p:nvSpPr>
        <p:spPr/>
        <p:txBody>
          <a:bodyPr/>
          <a:lstStyle/>
          <a:p>
            <a:fld id="{16D6D690-7A82-42FC-B080-D9E14712D9E1}" type="datetimeFigureOut">
              <a:rPr lang="en-US" smtClean="0"/>
              <a:t>2/1/2018</a:t>
            </a:fld>
            <a:endParaRPr lang="en-US"/>
          </a:p>
        </p:txBody>
      </p:sp>
      <p:sp>
        <p:nvSpPr>
          <p:cNvPr id="5" name="Footer Placeholder 4">
            <a:extLst>
              <a:ext uri="{FF2B5EF4-FFF2-40B4-BE49-F238E27FC236}">
                <a16:creationId xmlns:a16="http://schemas.microsoft.com/office/drawing/2014/main" id="{A7471FA4-C462-4FA4-A208-125EA056F9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D2DBC0-632B-408E-BCBA-848E31DE179A}"/>
              </a:ext>
            </a:extLst>
          </p:cNvPr>
          <p:cNvSpPr>
            <a:spLocks noGrp="1"/>
          </p:cNvSpPr>
          <p:nvPr>
            <p:ph type="sldNum" sz="quarter" idx="12"/>
          </p:nvPr>
        </p:nvSpPr>
        <p:spPr/>
        <p:txBody>
          <a:bodyPr/>
          <a:lstStyle/>
          <a:p>
            <a:fld id="{258C1568-56BE-40C8-BB8A-08A7023DDCB7}" type="slidenum">
              <a:rPr lang="en-US" smtClean="0"/>
              <a:t>‹#›</a:t>
            </a:fld>
            <a:endParaRPr lang="en-US"/>
          </a:p>
        </p:txBody>
      </p:sp>
    </p:spTree>
    <p:extLst>
      <p:ext uri="{BB962C8B-B14F-4D97-AF65-F5344CB8AC3E}">
        <p14:creationId xmlns:p14="http://schemas.microsoft.com/office/powerpoint/2010/main" val="34961750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hoto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rot="344365">
            <a:off x="1031301" y="536676"/>
            <a:ext cx="10104435" cy="3491307"/>
          </a:xfrm>
          <a:prstGeom prst="rect">
            <a:avLst/>
          </a:prstGeom>
          <a:solidFill>
            <a:srgbClr val="FFFFFF">
              <a:shade val="85000"/>
            </a:srgbClr>
          </a:solidFill>
          <a:ln w="190500" cap="sq">
            <a:solidFill>
              <a:srgbClr val="FFFFFF"/>
            </a:solidFill>
            <a:miter lim="800000"/>
          </a:ln>
          <a:effectLst/>
          <a:scene3d>
            <a:camera prst="orthographicFront">
              <a:rot lat="0" lon="0" rev="360000"/>
            </a:camera>
            <a:lightRig rig="twoPt" dir="t">
              <a:rot lat="0" lon="0" rev="7200000"/>
            </a:lightRig>
          </a:scene3d>
          <a:sp3d contourW="12700">
            <a:contourClr>
              <a:srgbClr val="969696"/>
            </a:contourClr>
          </a:sp3d>
        </p:spPr>
        <p:txBody>
          <a:bodyPr>
            <a:normAutofit/>
          </a:bodyPr>
          <a:lstStyle>
            <a:lvl1pPr marL="0" indent="0">
              <a:buNone/>
              <a:defRPr sz="20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917987" y="4486020"/>
            <a:ext cx="10341685" cy="804863"/>
          </a:xfrm>
          <a:prstGeom prst="rect">
            <a:avLst/>
          </a:prstGeom>
        </p:spPr>
        <p:txBody>
          <a:bodyPr>
            <a:normAutofit/>
          </a:bodyPr>
          <a:lstStyle>
            <a:lvl1pPr marL="0" indent="0" algn="ctr">
              <a:buNone/>
              <a:defRPr sz="1600" b="0">
                <a:solidFill>
                  <a:srgbClr val="595959"/>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74689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E9143-FA39-4D86-BB00-65F48E7F16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3DE9DD-F8A4-4BE4-B73D-852086724E4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BFB0CA-AE36-45AF-97FE-E3E38E774071}"/>
              </a:ext>
            </a:extLst>
          </p:cNvPr>
          <p:cNvSpPr>
            <a:spLocks noGrp="1"/>
          </p:cNvSpPr>
          <p:nvPr>
            <p:ph type="dt" sz="half" idx="10"/>
          </p:nvPr>
        </p:nvSpPr>
        <p:spPr/>
        <p:txBody>
          <a:bodyPr/>
          <a:lstStyle/>
          <a:p>
            <a:fld id="{16D6D690-7A82-42FC-B080-D9E14712D9E1}" type="datetimeFigureOut">
              <a:rPr lang="en-US" smtClean="0"/>
              <a:t>2/1/2018</a:t>
            </a:fld>
            <a:endParaRPr lang="en-US"/>
          </a:p>
        </p:txBody>
      </p:sp>
      <p:sp>
        <p:nvSpPr>
          <p:cNvPr id="5" name="Footer Placeholder 4">
            <a:extLst>
              <a:ext uri="{FF2B5EF4-FFF2-40B4-BE49-F238E27FC236}">
                <a16:creationId xmlns:a16="http://schemas.microsoft.com/office/drawing/2014/main" id="{297FBEBD-C3D9-4884-A16D-DAAB9785DA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5AF3F0-22BE-4868-92CB-5D121BA5450A}"/>
              </a:ext>
            </a:extLst>
          </p:cNvPr>
          <p:cNvSpPr>
            <a:spLocks noGrp="1"/>
          </p:cNvSpPr>
          <p:nvPr>
            <p:ph type="sldNum" sz="quarter" idx="12"/>
          </p:nvPr>
        </p:nvSpPr>
        <p:spPr/>
        <p:txBody>
          <a:bodyPr/>
          <a:lstStyle/>
          <a:p>
            <a:fld id="{258C1568-56BE-40C8-BB8A-08A7023DDCB7}" type="slidenum">
              <a:rPr lang="en-US" smtClean="0"/>
              <a:t>‹#›</a:t>
            </a:fld>
            <a:endParaRPr lang="en-US"/>
          </a:p>
        </p:txBody>
      </p:sp>
    </p:spTree>
    <p:extLst>
      <p:ext uri="{BB962C8B-B14F-4D97-AF65-F5344CB8AC3E}">
        <p14:creationId xmlns:p14="http://schemas.microsoft.com/office/powerpoint/2010/main" val="2271919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9B4ED-6D19-48A8-A89D-5A1CECD3126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EB5F9B-2F5A-4FE6-AF2E-A075525A8C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E0253A1-26E7-4701-A91A-5D4992774254}"/>
              </a:ext>
            </a:extLst>
          </p:cNvPr>
          <p:cNvSpPr>
            <a:spLocks noGrp="1"/>
          </p:cNvSpPr>
          <p:nvPr>
            <p:ph type="dt" sz="half" idx="10"/>
          </p:nvPr>
        </p:nvSpPr>
        <p:spPr/>
        <p:txBody>
          <a:bodyPr/>
          <a:lstStyle/>
          <a:p>
            <a:fld id="{16D6D690-7A82-42FC-B080-D9E14712D9E1}" type="datetimeFigureOut">
              <a:rPr lang="en-US" smtClean="0"/>
              <a:t>2/1/2018</a:t>
            </a:fld>
            <a:endParaRPr lang="en-US"/>
          </a:p>
        </p:txBody>
      </p:sp>
      <p:sp>
        <p:nvSpPr>
          <p:cNvPr id="5" name="Footer Placeholder 4">
            <a:extLst>
              <a:ext uri="{FF2B5EF4-FFF2-40B4-BE49-F238E27FC236}">
                <a16:creationId xmlns:a16="http://schemas.microsoft.com/office/drawing/2014/main" id="{0B04B9AD-AD7B-4D26-AF97-EE4874F0C4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0CB2DA-D7F7-48A2-93CD-D30E000DAC2D}"/>
              </a:ext>
            </a:extLst>
          </p:cNvPr>
          <p:cNvSpPr>
            <a:spLocks noGrp="1"/>
          </p:cNvSpPr>
          <p:nvPr>
            <p:ph type="sldNum" sz="quarter" idx="12"/>
          </p:nvPr>
        </p:nvSpPr>
        <p:spPr/>
        <p:txBody>
          <a:bodyPr/>
          <a:lstStyle/>
          <a:p>
            <a:fld id="{258C1568-56BE-40C8-BB8A-08A7023DDCB7}" type="slidenum">
              <a:rPr lang="en-US" smtClean="0"/>
              <a:t>‹#›</a:t>
            </a:fld>
            <a:endParaRPr lang="en-US"/>
          </a:p>
        </p:txBody>
      </p:sp>
    </p:spTree>
    <p:extLst>
      <p:ext uri="{BB962C8B-B14F-4D97-AF65-F5344CB8AC3E}">
        <p14:creationId xmlns:p14="http://schemas.microsoft.com/office/powerpoint/2010/main" val="9584539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2C3A4-C521-40C0-A578-571B061386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917129-B7F4-4D5F-A829-CCDE9623C30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1AD9ED1-0F93-4C2C-BD71-BC511039D8A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1C9F45D-3899-4A55-BFFD-62A39114C2CC}"/>
              </a:ext>
            </a:extLst>
          </p:cNvPr>
          <p:cNvSpPr>
            <a:spLocks noGrp="1"/>
          </p:cNvSpPr>
          <p:nvPr>
            <p:ph type="dt" sz="half" idx="10"/>
          </p:nvPr>
        </p:nvSpPr>
        <p:spPr/>
        <p:txBody>
          <a:bodyPr/>
          <a:lstStyle/>
          <a:p>
            <a:fld id="{16D6D690-7A82-42FC-B080-D9E14712D9E1}" type="datetimeFigureOut">
              <a:rPr lang="en-US" smtClean="0"/>
              <a:t>2/1/2018</a:t>
            </a:fld>
            <a:endParaRPr lang="en-US"/>
          </a:p>
        </p:txBody>
      </p:sp>
      <p:sp>
        <p:nvSpPr>
          <p:cNvPr id="6" name="Footer Placeholder 5">
            <a:extLst>
              <a:ext uri="{FF2B5EF4-FFF2-40B4-BE49-F238E27FC236}">
                <a16:creationId xmlns:a16="http://schemas.microsoft.com/office/drawing/2014/main" id="{FB731C53-2FDF-41C2-8E44-816BF6D825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ABFBE7-16E4-4085-A0D4-B1A9826ADEC3}"/>
              </a:ext>
            </a:extLst>
          </p:cNvPr>
          <p:cNvSpPr>
            <a:spLocks noGrp="1"/>
          </p:cNvSpPr>
          <p:nvPr>
            <p:ph type="sldNum" sz="quarter" idx="12"/>
          </p:nvPr>
        </p:nvSpPr>
        <p:spPr/>
        <p:txBody>
          <a:bodyPr/>
          <a:lstStyle/>
          <a:p>
            <a:fld id="{258C1568-56BE-40C8-BB8A-08A7023DDCB7}" type="slidenum">
              <a:rPr lang="en-US" smtClean="0"/>
              <a:t>‹#›</a:t>
            </a:fld>
            <a:endParaRPr lang="en-US"/>
          </a:p>
        </p:txBody>
      </p:sp>
    </p:spTree>
    <p:extLst>
      <p:ext uri="{BB962C8B-B14F-4D97-AF65-F5344CB8AC3E}">
        <p14:creationId xmlns:p14="http://schemas.microsoft.com/office/powerpoint/2010/main" val="3343780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ADF54-5867-4861-87C1-B8537DD981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0841A83-0C4D-44D0-AAF6-36A082D822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2CAEA22-5F6E-4A46-A27C-964ACFA98D6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3CFBE3-38AF-4EAC-8D73-24CDA7365E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D95C83F-A60A-4FD0-A85C-780429CEBF6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64C8FA-A366-4D67-AE1A-0169F49B0EA8}"/>
              </a:ext>
            </a:extLst>
          </p:cNvPr>
          <p:cNvSpPr>
            <a:spLocks noGrp="1"/>
          </p:cNvSpPr>
          <p:nvPr>
            <p:ph type="dt" sz="half" idx="10"/>
          </p:nvPr>
        </p:nvSpPr>
        <p:spPr/>
        <p:txBody>
          <a:bodyPr/>
          <a:lstStyle/>
          <a:p>
            <a:fld id="{16D6D690-7A82-42FC-B080-D9E14712D9E1}" type="datetimeFigureOut">
              <a:rPr lang="en-US" smtClean="0"/>
              <a:t>2/1/2018</a:t>
            </a:fld>
            <a:endParaRPr lang="en-US"/>
          </a:p>
        </p:txBody>
      </p:sp>
      <p:sp>
        <p:nvSpPr>
          <p:cNvPr id="8" name="Footer Placeholder 7">
            <a:extLst>
              <a:ext uri="{FF2B5EF4-FFF2-40B4-BE49-F238E27FC236}">
                <a16:creationId xmlns:a16="http://schemas.microsoft.com/office/drawing/2014/main" id="{CDD8E8D6-43E9-4C3A-858E-AF98BC6A96B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54D0452-A5CC-4D9B-9705-73D9F01BA9D9}"/>
              </a:ext>
            </a:extLst>
          </p:cNvPr>
          <p:cNvSpPr>
            <a:spLocks noGrp="1"/>
          </p:cNvSpPr>
          <p:nvPr>
            <p:ph type="sldNum" sz="quarter" idx="12"/>
          </p:nvPr>
        </p:nvSpPr>
        <p:spPr/>
        <p:txBody>
          <a:bodyPr/>
          <a:lstStyle/>
          <a:p>
            <a:fld id="{258C1568-56BE-40C8-BB8A-08A7023DDCB7}" type="slidenum">
              <a:rPr lang="en-US" smtClean="0"/>
              <a:t>‹#›</a:t>
            </a:fld>
            <a:endParaRPr lang="en-US"/>
          </a:p>
        </p:txBody>
      </p:sp>
    </p:spTree>
    <p:extLst>
      <p:ext uri="{BB962C8B-B14F-4D97-AF65-F5344CB8AC3E}">
        <p14:creationId xmlns:p14="http://schemas.microsoft.com/office/powerpoint/2010/main" val="1587457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FDE31-DBCE-497B-B437-842DEA9B956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23AEEDA-5D4F-4AA0-B3E6-0E3E2B5BCF81}"/>
              </a:ext>
            </a:extLst>
          </p:cNvPr>
          <p:cNvSpPr>
            <a:spLocks noGrp="1"/>
          </p:cNvSpPr>
          <p:nvPr>
            <p:ph type="dt" sz="half" idx="10"/>
          </p:nvPr>
        </p:nvSpPr>
        <p:spPr/>
        <p:txBody>
          <a:bodyPr/>
          <a:lstStyle/>
          <a:p>
            <a:fld id="{16D6D690-7A82-42FC-B080-D9E14712D9E1}" type="datetimeFigureOut">
              <a:rPr lang="en-US" smtClean="0"/>
              <a:t>2/1/2018</a:t>
            </a:fld>
            <a:endParaRPr lang="en-US"/>
          </a:p>
        </p:txBody>
      </p:sp>
      <p:sp>
        <p:nvSpPr>
          <p:cNvPr id="4" name="Footer Placeholder 3">
            <a:extLst>
              <a:ext uri="{FF2B5EF4-FFF2-40B4-BE49-F238E27FC236}">
                <a16:creationId xmlns:a16="http://schemas.microsoft.com/office/drawing/2014/main" id="{4F3E688A-17FA-471D-A5C3-0C5C3AB4FC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6BD9432-4037-4259-8D56-9753960B5ADB}"/>
              </a:ext>
            </a:extLst>
          </p:cNvPr>
          <p:cNvSpPr>
            <a:spLocks noGrp="1"/>
          </p:cNvSpPr>
          <p:nvPr>
            <p:ph type="sldNum" sz="quarter" idx="12"/>
          </p:nvPr>
        </p:nvSpPr>
        <p:spPr/>
        <p:txBody>
          <a:bodyPr/>
          <a:lstStyle/>
          <a:p>
            <a:fld id="{258C1568-56BE-40C8-BB8A-08A7023DDCB7}" type="slidenum">
              <a:rPr lang="en-US" smtClean="0"/>
              <a:t>‹#›</a:t>
            </a:fld>
            <a:endParaRPr lang="en-US"/>
          </a:p>
        </p:txBody>
      </p:sp>
    </p:spTree>
    <p:extLst>
      <p:ext uri="{BB962C8B-B14F-4D97-AF65-F5344CB8AC3E}">
        <p14:creationId xmlns:p14="http://schemas.microsoft.com/office/powerpoint/2010/main" val="2297030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BA9520-1464-47DB-AE47-C87BACA3E5DD}"/>
              </a:ext>
            </a:extLst>
          </p:cNvPr>
          <p:cNvSpPr>
            <a:spLocks noGrp="1"/>
          </p:cNvSpPr>
          <p:nvPr>
            <p:ph type="dt" sz="half" idx="10"/>
          </p:nvPr>
        </p:nvSpPr>
        <p:spPr/>
        <p:txBody>
          <a:bodyPr/>
          <a:lstStyle/>
          <a:p>
            <a:fld id="{16D6D690-7A82-42FC-B080-D9E14712D9E1}" type="datetimeFigureOut">
              <a:rPr lang="en-US" smtClean="0"/>
              <a:t>2/1/2018</a:t>
            </a:fld>
            <a:endParaRPr lang="en-US"/>
          </a:p>
        </p:txBody>
      </p:sp>
      <p:sp>
        <p:nvSpPr>
          <p:cNvPr id="3" name="Footer Placeholder 2">
            <a:extLst>
              <a:ext uri="{FF2B5EF4-FFF2-40B4-BE49-F238E27FC236}">
                <a16:creationId xmlns:a16="http://schemas.microsoft.com/office/drawing/2014/main" id="{E50A7F30-F77C-4771-950F-B726844572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F99F060-18C9-48E5-8BDE-AE8C0898653C}"/>
              </a:ext>
            </a:extLst>
          </p:cNvPr>
          <p:cNvSpPr>
            <a:spLocks noGrp="1"/>
          </p:cNvSpPr>
          <p:nvPr>
            <p:ph type="sldNum" sz="quarter" idx="12"/>
          </p:nvPr>
        </p:nvSpPr>
        <p:spPr/>
        <p:txBody>
          <a:bodyPr/>
          <a:lstStyle/>
          <a:p>
            <a:fld id="{258C1568-56BE-40C8-BB8A-08A7023DDCB7}" type="slidenum">
              <a:rPr lang="en-US" smtClean="0"/>
              <a:t>‹#›</a:t>
            </a:fld>
            <a:endParaRPr lang="en-US"/>
          </a:p>
        </p:txBody>
      </p:sp>
    </p:spTree>
    <p:extLst>
      <p:ext uri="{BB962C8B-B14F-4D97-AF65-F5344CB8AC3E}">
        <p14:creationId xmlns:p14="http://schemas.microsoft.com/office/powerpoint/2010/main" val="4087310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470E9-66C6-43FE-8E4C-5DFB1244EA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B99FEEC-0D0C-47DC-8425-5F9F695498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B95334-E7D8-48ED-AA32-9EA8EB89F0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2651406-D1AC-4D9C-97F0-1BF65DA8878C}"/>
              </a:ext>
            </a:extLst>
          </p:cNvPr>
          <p:cNvSpPr>
            <a:spLocks noGrp="1"/>
          </p:cNvSpPr>
          <p:nvPr>
            <p:ph type="dt" sz="half" idx="10"/>
          </p:nvPr>
        </p:nvSpPr>
        <p:spPr/>
        <p:txBody>
          <a:bodyPr/>
          <a:lstStyle/>
          <a:p>
            <a:fld id="{16D6D690-7A82-42FC-B080-D9E14712D9E1}" type="datetimeFigureOut">
              <a:rPr lang="en-US" smtClean="0"/>
              <a:t>2/1/2018</a:t>
            </a:fld>
            <a:endParaRPr lang="en-US"/>
          </a:p>
        </p:txBody>
      </p:sp>
      <p:sp>
        <p:nvSpPr>
          <p:cNvPr id="6" name="Footer Placeholder 5">
            <a:extLst>
              <a:ext uri="{FF2B5EF4-FFF2-40B4-BE49-F238E27FC236}">
                <a16:creationId xmlns:a16="http://schemas.microsoft.com/office/drawing/2014/main" id="{E91DBB8E-32FF-482D-9394-C05C35EA6B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120D19-3914-4781-B2B9-877EAB528219}"/>
              </a:ext>
            </a:extLst>
          </p:cNvPr>
          <p:cNvSpPr>
            <a:spLocks noGrp="1"/>
          </p:cNvSpPr>
          <p:nvPr>
            <p:ph type="sldNum" sz="quarter" idx="12"/>
          </p:nvPr>
        </p:nvSpPr>
        <p:spPr/>
        <p:txBody>
          <a:bodyPr/>
          <a:lstStyle/>
          <a:p>
            <a:fld id="{258C1568-56BE-40C8-BB8A-08A7023DDCB7}" type="slidenum">
              <a:rPr lang="en-US" smtClean="0"/>
              <a:t>‹#›</a:t>
            </a:fld>
            <a:endParaRPr lang="en-US"/>
          </a:p>
        </p:txBody>
      </p:sp>
    </p:spTree>
    <p:extLst>
      <p:ext uri="{BB962C8B-B14F-4D97-AF65-F5344CB8AC3E}">
        <p14:creationId xmlns:p14="http://schemas.microsoft.com/office/powerpoint/2010/main" val="4497824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F3781-20F3-4D95-8787-7441C5991A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A694A8-F973-49AA-9F3D-8F74FEBDBF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4C04851-2C06-4050-9457-97A916CAB0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F1B514D-2D74-4FC5-9310-FC86803559EF}"/>
              </a:ext>
            </a:extLst>
          </p:cNvPr>
          <p:cNvSpPr>
            <a:spLocks noGrp="1"/>
          </p:cNvSpPr>
          <p:nvPr>
            <p:ph type="dt" sz="half" idx="10"/>
          </p:nvPr>
        </p:nvSpPr>
        <p:spPr/>
        <p:txBody>
          <a:bodyPr/>
          <a:lstStyle/>
          <a:p>
            <a:fld id="{16D6D690-7A82-42FC-B080-D9E14712D9E1}" type="datetimeFigureOut">
              <a:rPr lang="en-US" smtClean="0"/>
              <a:t>2/1/2018</a:t>
            </a:fld>
            <a:endParaRPr lang="en-US"/>
          </a:p>
        </p:txBody>
      </p:sp>
      <p:sp>
        <p:nvSpPr>
          <p:cNvPr id="6" name="Footer Placeholder 5">
            <a:extLst>
              <a:ext uri="{FF2B5EF4-FFF2-40B4-BE49-F238E27FC236}">
                <a16:creationId xmlns:a16="http://schemas.microsoft.com/office/drawing/2014/main" id="{C8C48520-1383-489D-B478-4D490AD3DC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A9C580-C7E2-4183-8087-327BC8512B68}"/>
              </a:ext>
            </a:extLst>
          </p:cNvPr>
          <p:cNvSpPr>
            <a:spLocks noGrp="1"/>
          </p:cNvSpPr>
          <p:nvPr>
            <p:ph type="sldNum" sz="quarter" idx="12"/>
          </p:nvPr>
        </p:nvSpPr>
        <p:spPr/>
        <p:txBody>
          <a:bodyPr/>
          <a:lstStyle/>
          <a:p>
            <a:fld id="{258C1568-56BE-40C8-BB8A-08A7023DDCB7}" type="slidenum">
              <a:rPr lang="en-US" smtClean="0"/>
              <a:t>‹#›</a:t>
            </a:fld>
            <a:endParaRPr lang="en-US"/>
          </a:p>
        </p:txBody>
      </p:sp>
    </p:spTree>
    <p:extLst>
      <p:ext uri="{BB962C8B-B14F-4D97-AF65-F5344CB8AC3E}">
        <p14:creationId xmlns:p14="http://schemas.microsoft.com/office/powerpoint/2010/main" val="16857540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661380-B274-4AA8-9CCF-7C5CBB148B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4D420BE-19B3-4C62-9752-87D538769B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29D312-9DFB-4A02-A849-4460CA4B7E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D6D690-7A82-42FC-B080-D9E14712D9E1}" type="datetimeFigureOut">
              <a:rPr lang="en-US" smtClean="0"/>
              <a:t>2/1/2018</a:t>
            </a:fld>
            <a:endParaRPr lang="en-US"/>
          </a:p>
        </p:txBody>
      </p:sp>
      <p:sp>
        <p:nvSpPr>
          <p:cNvPr id="5" name="Footer Placeholder 4">
            <a:extLst>
              <a:ext uri="{FF2B5EF4-FFF2-40B4-BE49-F238E27FC236}">
                <a16:creationId xmlns:a16="http://schemas.microsoft.com/office/drawing/2014/main" id="{8A948C98-9597-4923-ACF6-02F1C045F1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C5323D7-1191-4B10-B393-245BC26059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8C1568-56BE-40C8-BB8A-08A7023DDCB7}" type="slidenum">
              <a:rPr lang="en-US" smtClean="0"/>
              <a:t>‹#›</a:t>
            </a:fld>
            <a:endParaRPr lang="en-US"/>
          </a:p>
        </p:txBody>
      </p:sp>
    </p:spTree>
    <p:extLst>
      <p:ext uri="{BB962C8B-B14F-4D97-AF65-F5344CB8AC3E}">
        <p14:creationId xmlns:p14="http://schemas.microsoft.com/office/powerpoint/2010/main" val="26263973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Rebecca.Katz@georgetown.edu"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g"/><Relationship Id="rId7" Type="http://schemas.openxmlformats.org/officeDocument/2006/relationships/image" Target="../media/image15.png"/><Relationship Id="rId2" Type="http://schemas.openxmlformats.org/officeDocument/2006/relationships/image" Target="../media/image10.jp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2.xml"/><Relationship Id="rId1" Type="http://schemas.openxmlformats.org/officeDocument/2006/relationships/video" Target="https://www.youtube.com/embed/heA6yEWbmvk" TargetMode="External"/><Relationship Id="rId4" Type="http://schemas.openxmlformats.org/officeDocument/2006/relationships/hyperlink" Target="https://www.facebook.com/mohzambia/videos/944572569050734"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prosperoanalyticsllc.com/1918-onedayatatime/" TargetMode="Externa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3" Type="http://schemas.openxmlformats.org/officeDocument/2006/relationships/image" Target="../media/image52.png"/><Relationship Id="rId18" Type="http://schemas.openxmlformats.org/officeDocument/2006/relationships/image" Target="../media/image57.png"/><Relationship Id="rId26" Type="http://schemas.openxmlformats.org/officeDocument/2006/relationships/image" Target="../media/image65.png"/><Relationship Id="rId39" Type="http://schemas.openxmlformats.org/officeDocument/2006/relationships/image" Target="../media/image78.png"/><Relationship Id="rId21" Type="http://schemas.openxmlformats.org/officeDocument/2006/relationships/image" Target="../media/image60.png"/><Relationship Id="rId34" Type="http://schemas.openxmlformats.org/officeDocument/2006/relationships/image" Target="../media/image73.png"/><Relationship Id="rId42" Type="http://schemas.openxmlformats.org/officeDocument/2006/relationships/image" Target="../media/image81.png"/><Relationship Id="rId47" Type="http://schemas.openxmlformats.org/officeDocument/2006/relationships/image" Target="../media/image86.png"/><Relationship Id="rId50" Type="http://schemas.openxmlformats.org/officeDocument/2006/relationships/image" Target="../media/image89.png"/><Relationship Id="rId55" Type="http://schemas.openxmlformats.org/officeDocument/2006/relationships/hyperlink" Target="http://www.geography.about.com/" TargetMode="External"/><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56.png"/><Relationship Id="rId25" Type="http://schemas.openxmlformats.org/officeDocument/2006/relationships/image" Target="../media/image64.png"/><Relationship Id="rId33" Type="http://schemas.openxmlformats.org/officeDocument/2006/relationships/image" Target="../media/image72.png"/><Relationship Id="rId38" Type="http://schemas.openxmlformats.org/officeDocument/2006/relationships/image" Target="../media/image77.png"/><Relationship Id="rId46" Type="http://schemas.openxmlformats.org/officeDocument/2006/relationships/image" Target="../media/image85.png"/><Relationship Id="rId2" Type="http://schemas.openxmlformats.org/officeDocument/2006/relationships/image" Target="../media/image41.png"/><Relationship Id="rId16" Type="http://schemas.openxmlformats.org/officeDocument/2006/relationships/image" Target="../media/image55.png"/><Relationship Id="rId20" Type="http://schemas.openxmlformats.org/officeDocument/2006/relationships/image" Target="../media/image59.png"/><Relationship Id="rId29" Type="http://schemas.openxmlformats.org/officeDocument/2006/relationships/image" Target="../media/image68.png"/><Relationship Id="rId41" Type="http://schemas.openxmlformats.org/officeDocument/2006/relationships/image" Target="../media/image80.png"/><Relationship Id="rId54"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50.png"/><Relationship Id="rId24" Type="http://schemas.openxmlformats.org/officeDocument/2006/relationships/image" Target="../media/image63.png"/><Relationship Id="rId32" Type="http://schemas.openxmlformats.org/officeDocument/2006/relationships/image" Target="../media/image71.png"/><Relationship Id="rId37" Type="http://schemas.openxmlformats.org/officeDocument/2006/relationships/image" Target="../media/image76.png"/><Relationship Id="rId40" Type="http://schemas.openxmlformats.org/officeDocument/2006/relationships/image" Target="../media/image79.png"/><Relationship Id="rId45" Type="http://schemas.openxmlformats.org/officeDocument/2006/relationships/image" Target="../media/image84.png"/><Relationship Id="rId53" Type="http://schemas.openxmlformats.org/officeDocument/2006/relationships/image" Target="../media/image92.png"/><Relationship Id="rId5" Type="http://schemas.openxmlformats.org/officeDocument/2006/relationships/image" Target="../media/image44.png"/><Relationship Id="rId15" Type="http://schemas.openxmlformats.org/officeDocument/2006/relationships/image" Target="../media/image54.png"/><Relationship Id="rId23" Type="http://schemas.openxmlformats.org/officeDocument/2006/relationships/image" Target="../media/image62.png"/><Relationship Id="rId28" Type="http://schemas.openxmlformats.org/officeDocument/2006/relationships/image" Target="../media/image67.png"/><Relationship Id="rId36" Type="http://schemas.openxmlformats.org/officeDocument/2006/relationships/image" Target="../media/image75.png"/><Relationship Id="rId49" Type="http://schemas.openxmlformats.org/officeDocument/2006/relationships/image" Target="../media/image88.png"/><Relationship Id="rId10" Type="http://schemas.openxmlformats.org/officeDocument/2006/relationships/image" Target="../media/image49.png"/><Relationship Id="rId19" Type="http://schemas.openxmlformats.org/officeDocument/2006/relationships/image" Target="../media/image58.png"/><Relationship Id="rId31" Type="http://schemas.openxmlformats.org/officeDocument/2006/relationships/image" Target="../media/image70.png"/><Relationship Id="rId44" Type="http://schemas.openxmlformats.org/officeDocument/2006/relationships/image" Target="../media/image83.png"/><Relationship Id="rId52" Type="http://schemas.openxmlformats.org/officeDocument/2006/relationships/image" Target="../media/image91.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 Id="rId22" Type="http://schemas.openxmlformats.org/officeDocument/2006/relationships/image" Target="../media/image61.png"/><Relationship Id="rId27" Type="http://schemas.openxmlformats.org/officeDocument/2006/relationships/image" Target="../media/image66.png"/><Relationship Id="rId30" Type="http://schemas.openxmlformats.org/officeDocument/2006/relationships/image" Target="../media/image69.png"/><Relationship Id="rId35" Type="http://schemas.openxmlformats.org/officeDocument/2006/relationships/image" Target="../media/image74.png"/><Relationship Id="rId43" Type="http://schemas.openxmlformats.org/officeDocument/2006/relationships/image" Target="../media/image82.png"/><Relationship Id="rId48" Type="http://schemas.openxmlformats.org/officeDocument/2006/relationships/image" Target="../media/image87.png"/><Relationship Id="rId8" Type="http://schemas.openxmlformats.org/officeDocument/2006/relationships/image" Target="../media/image47.png"/><Relationship Id="rId51" Type="http://schemas.openxmlformats.org/officeDocument/2006/relationships/image" Target="../media/image90.png"/><Relationship Id="rId3" Type="http://schemas.openxmlformats.org/officeDocument/2006/relationships/image" Target="../media/image42.png"/></Relationships>
</file>

<file path=ppt/slides/_rels/slide31.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96.jpg"/></Relationships>
</file>

<file path=ppt/slides/_rels/slide33.xml.rels><?xml version="1.0" encoding="UTF-8" standalone="yes"?>
<Relationships xmlns="http://schemas.openxmlformats.org/package/2006/relationships"><Relationship Id="rId3" Type="http://schemas.openxmlformats.org/officeDocument/2006/relationships/image" Target="../media/image98.jpg"/><Relationship Id="rId7" Type="http://schemas.openxmlformats.org/officeDocument/2006/relationships/image" Target="../media/image102.jpg"/><Relationship Id="rId2"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101.jpg"/><Relationship Id="rId5" Type="http://schemas.openxmlformats.org/officeDocument/2006/relationships/image" Target="../media/image100.jpg"/><Relationship Id="rId4" Type="http://schemas.openxmlformats.org/officeDocument/2006/relationships/image" Target="../media/image99.jpg"/></Relationships>
</file>

<file path=ppt/slides/_rels/slide3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image" Target="../media/image105.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10.jpg"/></Relationships>
</file>

<file path=ppt/slides/_rels/slide38.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1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16.jpg"/></Relationships>
</file>

<file path=ppt/slides/_rels/slide45.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image" Target="../media/image117.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0.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image" Target="../media/image122.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7.jpg"/></Relationships>
</file>

<file path=ppt/slides/_rels/slide58.xml.rels><?xml version="1.0" encoding="UTF-8" standalone="yes"?>
<Relationships xmlns="http://schemas.openxmlformats.org/package/2006/relationships"><Relationship Id="rId3" Type="http://schemas.openxmlformats.org/officeDocument/2006/relationships/hyperlink" Target="http://journals.plos.org/plospathogens/article?id=10.1371/journal.ppat.1003467" TargetMode="External"/><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hyperlink" Target="https://www.ncbi.nlm.nih.gov/pubmed/25057653"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www.pbs.org/spillover-zika-ebola-beyond/home" TargetMode="External"/><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hyperlink" Target="http://www.pnas.org/content/113/15/4092.full" TargetMode="External"/><Relationship Id="rId4" Type="http://schemas.openxmlformats.org/officeDocument/2006/relationships/hyperlink" Target="http://www.who.int/quantifying_ehimpacts/publications/preventing-disease/en/"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video" Target="https://www.youtube.com/embed/xOFH57Do2EM" TargetMode="External"/><Relationship Id="rId7" Type="http://schemas.openxmlformats.org/officeDocument/2006/relationships/image" Target="../media/image8.jpeg"/><Relationship Id="rId2" Type="http://schemas.openxmlformats.org/officeDocument/2006/relationships/video" Target="https://www.youtube.com/embed/Utcn6LGYHSI" TargetMode="External"/><Relationship Id="rId1" Type="http://schemas.openxmlformats.org/officeDocument/2006/relationships/video" Target="https://www.youtube.com/embed/9bsqLmwAq-w" TargetMode="Externa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23995" y="90752"/>
            <a:ext cx="9144000" cy="6278880"/>
          </a:xfrm>
          <a:custGeom>
            <a:avLst/>
            <a:gdLst/>
            <a:ahLst/>
            <a:cxnLst/>
            <a:rect l="l" t="t" r="r" b="b"/>
            <a:pathLst>
              <a:path w="9144000" h="6278880">
                <a:moveTo>
                  <a:pt x="0" y="6278880"/>
                </a:moveTo>
                <a:lnTo>
                  <a:pt x="9144000" y="6278880"/>
                </a:lnTo>
                <a:lnTo>
                  <a:pt x="9144000" y="0"/>
                </a:lnTo>
                <a:lnTo>
                  <a:pt x="0" y="0"/>
                </a:lnTo>
                <a:lnTo>
                  <a:pt x="0" y="6278880"/>
                </a:lnTo>
                <a:close/>
              </a:path>
            </a:pathLst>
          </a:custGeom>
          <a:solidFill>
            <a:srgbClr val="002060"/>
          </a:solidFill>
        </p:spPr>
        <p:txBody>
          <a:bodyPr wrap="square" lIns="0" tIns="0" rIns="0" bIns="0" rtlCol="0"/>
          <a:lstStyle/>
          <a:p>
            <a:endParaRPr/>
          </a:p>
        </p:txBody>
      </p:sp>
      <p:sp>
        <p:nvSpPr>
          <p:cNvPr id="3" name="object 3"/>
          <p:cNvSpPr/>
          <p:nvPr/>
        </p:nvSpPr>
        <p:spPr>
          <a:xfrm>
            <a:off x="4401308" y="3628644"/>
            <a:ext cx="3389375" cy="2450591"/>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524000" y="6280130"/>
            <a:ext cx="9144000" cy="579120"/>
          </a:xfrm>
          <a:custGeom>
            <a:avLst/>
            <a:gdLst/>
            <a:ahLst/>
            <a:cxnLst/>
            <a:rect l="l" t="t" r="r" b="b"/>
            <a:pathLst>
              <a:path w="9144000" h="579120">
                <a:moveTo>
                  <a:pt x="0" y="579120"/>
                </a:moveTo>
                <a:lnTo>
                  <a:pt x="9144000" y="579120"/>
                </a:lnTo>
                <a:lnTo>
                  <a:pt x="9144000" y="0"/>
                </a:lnTo>
                <a:lnTo>
                  <a:pt x="0" y="0"/>
                </a:lnTo>
                <a:lnTo>
                  <a:pt x="0" y="579120"/>
                </a:lnTo>
                <a:close/>
              </a:path>
            </a:pathLst>
          </a:custGeom>
          <a:solidFill>
            <a:srgbClr val="A6A6A6"/>
          </a:solidFill>
        </p:spPr>
        <p:txBody>
          <a:bodyPr wrap="square" lIns="0" tIns="0" rIns="0" bIns="0" rtlCol="0"/>
          <a:lstStyle/>
          <a:p>
            <a:endParaRPr/>
          </a:p>
        </p:txBody>
      </p:sp>
      <p:sp>
        <p:nvSpPr>
          <p:cNvPr id="5" name="object 5"/>
          <p:cNvSpPr/>
          <p:nvPr/>
        </p:nvSpPr>
        <p:spPr>
          <a:xfrm>
            <a:off x="1524000" y="0"/>
            <a:ext cx="9144000" cy="579120"/>
          </a:xfrm>
          <a:custGeom>
            <a:avLst/>
            <a:gdLst/>
            <a:ahLst/>
            <a:cxnLst/>
            <a:rect l="l" t="t" r="r" b="b"/>
            <a:pathLst>
              <a:path w="9144000" h="579120">
                <a:moveTo>
                  <a:pt x="0" y="0"/>
                </a:moveTo>
                <a:lnTo>
                  <a:pt x="9144000" y="0"/>
                </a:lnTo>
                <a:lnTo>
                  <a:pt x="9144000" y="579120"/>
                </a:lnTo>
                <a:lnTo>
                  <a:pt x="0" y="579120"/>
                </a:lnTo>
                <a:lnTo>
                  <a:pt x="0" y="0"/>
                </a:lnTo>
                <a:close/>
              </a:path>
            </a:pathLst>
          </a:custGeom>
          <a:ln w="12192">
            <a:solidFill>
              <a:srgbClr val="41719C"/>
            </a:solidFill>
          </a:ln>
        </p:spPr>
        <p:txBody>
          <a:bodyPr wrap="square" lIns="0" tIns="0" rIns="0" bIns="0" rtlCol="0"/>
          <a:lstStyle/>
          <a:p>
            <a:endParaRPr/>
          </a:p>
        </p:txBody>
      </p:sp>
      <p:sp>
        <p:nvSpPr>
          <p:cNvPr id="6" name="object 6"/>
          <p:cNvSpPr txBox="1">
            <a:spLocks noGrp="1"/>
          </p:cNvSpPr>
          <p:nvPr>
            <p:ph type="title"/>
          </p:nvPr>
        </p:nvSpPr>
        <p:spPr>
          <a:xfrm>
            <a:off x="1341783" y="166118"/>
            <a:ext cx="7040212" cy="2338461"/>
          </a:xfrm>
          <a:prstGeom prst="rect">
            <a:avLst/>
          </a:prstGeom>
        </p:spPr>
        <p:txBody>
          <a:bodyPr vert="horz" wrap="square" lIns="0" tIns="106045" rIns="0" bIns="0" rtlCol="0" anchor="ctr">
            <a:spAutoFit/>
          </a:bodyPr>
          <a:lstStyle/>
          <a:p>
            <a:pPr marL="1551305" marR="5080" indent="-1539240" algn="r">
              <a:lnSpc>
                <a:spcPts val="5830"/>
              </a:lnSpc>
              <a:spcBef>
                <a:spcPts val="835"/>
              </a:spcBef>
            </a:pPr>
            <a:r>
              <a:rPr lang="en-US" sz="3600" spc="-15" dirty="0">
                <a:solidFill>
                  <a:srgbClr val="FFFFFF"/>
                </a:solidFill>
                <a:latin typeface="Calibri Light"/>
                <a:cs typeface="Calibri Light"/>
              </a:rPr>
              <a:t>     World Goals in Context </a:t>
            </a:r>
            <a:br>
              <a:rPr lang="en-US" sz="3600" spc="-15" dirty="0">
                <a:solidFill>
                  <a:srgbClr val="FFFFFF"/>
                </a:solidFill>
                <a:latin typeface="Calibri Light"/>
                <a:cs typeface="Calibri Light"/>
              </a:rPr>
            </a:br>
            <a:r>
              <a:rPr sz="3600" spc="-15" dirty="0">
                <a:solidFill>
                  <a:srgbClr val="FFFFFF"/>
                </a:solidFill>
                <a:latin typeface="Calibri Light"/>
                <a:cs typeface="Calibri Light"/>
              </a:rPr>
              <a:t>Emerging</a:t>
            </a:r>
            <a:r>
              <a:rPr lang="en-US" sz="3600" spc="-15" dirty="0">
                <a:solidFill>
                  <a:srgbClr val="FFFFFF"/>
                </a:solidFill>
                <a:latin typeface="Calibri Light"/>
                <a:cs typeface="Calibri Light"/>
              </a:rPr>
              <a:t> and Re-Emerging</a:t>
            </a:r>
            <a:br>
              <a:rPr lang="en-US" sz="3600" spc="-15" dirty="0">
                <a:solidFill>
                  <a:srgbClr val="FFFFFF"/>
                </a:solidFill>
                <a:latin typeface="Calibri Light"/>
                <a:cs typeface="Calibri Light"/>
              </a:rPr>
            </a:br>
            <a:r>
              <a:rPr sz="3600" spc="-25" dirty="0">
                <a:solidFill>
                  <a:srgbClr val="FFFFFF"/>
                </a:solidFill>
                <a:latin typeface="Calibri Light"/>
                <a:cs typeface="Calibri Light"/>
              </a:rPr>
              <a:t>Infectious  </a:t>
            </a:r>
            <a:r>
              <a:rPr sz="3600" spc="-5" dirty="0">
                <a:solidFill>
                  <a:srgbClr val="FFFFFF"/>
                </a:solidFill>
                <a:latin typeface="Calibri Light"/>
                <a:cs typeface="Calibri Light"/>
              </a:rPr>
              <a:t>Diseases</a:t>
            </a:r>
            <a:endParaRPr sz="3600" dirty="0">
              <a:latin typeface="Calibri Light"/>
              <a:cs typeface="Calibri Light"/>
            </a:endParaRPr>
          </a:p>
        </p:txBody>
      </p:sp>
      <p:sp>
        <p:nvSpPr>
          <p:cNvPr id="7" name="object 7"/>
          <p:cNvSpPr txBox="1">
            <a:spLocks noGrp="1"/>
          </p:cNvSpPr>
          <p:nvPr>
            <p:ph type="body" idx="1"/>
          </p:nvPr>
        </p:nvSpPr>
        <p:spPr>
          <a:xfrm>
            <a:off x="4248496" y="2417185"/>
            <a:ext cx="3695001" cy="1011815"/>
          </a:xfrm>
          <a:prstGeom prst="rect">
            <a:avLst/>
          </a:prstGeom>
        </p:spPr>
        <p:txBody>
          <a:bodyPr vert="horz" wrap="square" lIns="0" tIns="71755" rIns="0" bIns="0" rtlCol="0">
            <a:spAutoFit/>
          </a:bodyPr>
          <a:lstStyle/>
          <a:p>
            <a:pPr marL="0" indent="0" algn="ctr">
              <a:lnSpc>
                <a:spcPct val="100000"/>
              </a:lnSpc>
              <a:spcBef>
                <a:spcPts val="464"/>
              </a:spcBef>
              <a:buNone/>
            </a:pPr>
            <a:r>
              <a:rPr lang="en-US" b="1" spc="-15" dirty="0"/>
              <a:t>Felice M Apter</a:t>
            </a:r>
            <a:r>
              <a:rPr b="1" spc="-15" dirty="0">
                <a:latin typeface="Calibri"/>
                <a:cs typeface="Calibri"/>
              </a:rPr>
              <a:t>, </a:t>
            </a:r>
            <a:r>
              <a:rPr b="1" spc="-10" dirty="0">
                <a:latin typeface="Calibri"/>
                <a:cs typeface="Calibri"/>
              </a:rPr>
              <a:t>PhD</a:t>
            </a:r>
          </a:p>
          <a:p>
            <a:pPr marL="9525" marR="5080" indent="0" algn="ctr">
              <a:lnSpc>
                <a:spcPct val="117700"/>
              </a:lnSpc>
              <a:spcBef>
                <a:spcPts val="15"/>
              </a:spcBef>
              <a:buNone/>
            </a:pPr>
            <a:r>
              <a:rPr b="1" spc="-5" dirty="0">
                <a:latin typeface="Calibri"/>
                <a:cs typeface="Calibri"/>
              </a:rPr>
              <a:t> </a:t>
            </a:r>
            <a:r>
              <a:rPr lang="en-US" b="1" u="heavy" spc="-15" dirty="0">
                <a:solidFill>
                  <a:srgbClr val="0563C1"/>
                </a:solidFill>
                <a:latin typeface="Calibri"/>
                <a:cs typeface="Calibri"/>
              </a:rPr>
              <a:t>OLLI 2018</a:t>
            </a:r>
            <a:endParaRPr b="1" u="heavy" spc="-15" dirty="0">
              <a:solidFill>
                <a:srgbClr val="0563C1"/>
              </a:solidFill>
              <a:latin typeface="Calibri"/>
              <a:cs typeface="Calibri"/>
              <a:hlinkClick r:id="rId3"/>
            </a:endParaRPr>
          </a:p>
        </p:txBody>
      </p:sp>
    </p:spTree>
    <p:extLst>
      <p:ext uri="{BB962C8B-B14F-4D97-AF65-F5344CB8AC3E}">
        <p14:creationId xmlns:p14="http://schemas.microsoft.com/office/powerpoint/2010/main" val="4979675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24000" y="0"/>
            <a:ext cx="9144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solidFill>
            <a:srgbClr val="E8E0D8"/>
          </a:solidFill>
        </p:spPr>
        <p:txBody>
          <a:bodyPr wrap="square" lIns="0" tIns="0" rIns="0" bIns="0" rtlCol="0"/>
          <a:lstStyle/>
          <a:p>
            <a:endParaRPr/>
          </a:p>
        </p:txBody>
      </p:sp>
      <p:sp>
        <p:nvSpPr>
          <p:cNvPr id="3" name="object 3"/>
          <p:cNvSpPr/>
          <p:nvPr/>
        </p:nvSpPr>
        <p:spPr>
          <a:xfrm>
            <a:off x="7182612" y="53341"/>
            <a:ext cx="2951987" cy="1691639"/>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8839201" y="6257545"/>
            <a:ext cx="1679155" cy="494715"/>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3308605" y="1621536"/>
            <a:ext cx="5228843" cy="3803904"/>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5454388" y="2035365"/>
            <a:ext cx="1179195" cy="513080"/>
          </a:xfrm>
          <a:prstGeom prst="rect">
            <a:avLst/>
          </a:prstGeom>
        </p:spPr>
        <p:txBody>
          <a:bodyPr vert="horz" wrap="square" lIns="0" tIns="12065" rIns="0" bIns="0" rtlCol="0">
            <a:spAutoFit/>
          </a:bodyPr>
          <a:lstStyle/>
          <a:p>
            <a:pPr marL="12700" marR="5080" indent="264795">
              <a:spcBef>
                <a:spcPts val="95"/>
              </a:spcBef>
            </a:pPr>
            <a:r>
              <a:rPr sz="1600" spc="-5" dirty="0">
                <a:latin typeface="Arial"/>
                <a:cs typeface="Arial"/>
              </a:rPr>
              <a:t>Animal  Amp</a:t>
            </a:r>
            <a:r>
              <a:rPr sz="1600" dirty="0">
                <a:latin typeface="Arial"/>
                <a:cs typeface="Arial"/>
              </a:rPr>
              <a:t>li</a:t>
            </a:r>
            <a:r>
              <a:rPr sz="1600" spc="-5" dirty="0">
                <a:latin typeface="Arial"/>
                <a:cs typeface="Arial"/>
              </a:rPr>
              <a:t>f</a:t>
            </a:r>
            <a:r>
              <a:rPr sz="1600" dirty="0">
                <a:latin typeface="Arial"/>
                <a:cs typeface="Arial"/>
              </a:rPr>
              <a:t>ic</a:t>
            </a:r>
            <a:r>
              <a:rPr sz="1600" spc="-5" dirty="0">
                <a:latin typeface="Arial"/>
                <a:cs typeface="Arial"/>
              </a:rPr>
              <a:t>at</a:t>
            </a:r>
            <a:r>
              <a:rPr sz="1600" dirty="0">
                <a:latin typeface="Arial"/>
                <a:cs typeface="Arial"/>
              </a:rPr>
              <a:t>i</a:t>
            </a:r>
            <a:r>
              <a:rPr sz="1600" spc="-5" dirty="0">
                <a:latin typeface="Arial"/>
                <a:cs typeface="Arial"/>
              </a:rPr>
              <a:t>on</a:t>
            </a:r>
            <a:endParaRPr sz="1600">
              <a:latin typeface="Arial"/>
              <a:cs typeface="Arial"/>
            </a:endParaRPr>
          </a:p>
        </p:txBody>
      </p:sp>
      <p:sp>
        <p:nvSpPr>
          <p:cNvPr id="7" name="object 7"/>
          <p:cNvSpPr/>
          <p:nvPr/>
        </p:nvSpPr>
        <p:spPr>
          <a:xfrm>
            <a:off x="5475733" y="2842261"/>
            <a:ext cx="242315" cy="176783"/>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5035296" y="2834640"/>
            <a:ext cx="391670" cy="197443"/>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3401568" y="2883433"/>
            <a:ext cx="3381819" cy="2542006"/>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1905761" y="5410961"/>
            <a:ext cx="8763000" cy="0"/>
          </a:xfrm>
          <a:custGeom>
            <a:avLst/>
            <a:gdLst/>
            <a:ahLst/>
            <a:cxnLst/>
            <a:rect l="l" t="t" r="r" b="b"/>
            <a:pathLst>
              <a:path w="8763000">
                <a:moveTo>
                  <a:pt x="0" y="0"/>
                </a:moveTo>
                <a:lnTo>
                  <a:pt x="8763000" y="0"/>
                </a:lnTo>
              </a:path>
            </a:pathLst>
          </a:custGeom>
          <a:ln w="38100">
            <a:solidFill>
              <a:srgbClr val="000000"/>
            </a:solidFill>
          </a:ln>
        </p:spPr>
        <p:txBody>
          <a:bodyPr wrap="square" lIns="0" tIns="0" rIns="0" bIns="0" rtlCol="0"/>
          <a:lstStyle/>
          <a:p>
            <a:endParaRPr/>
          </a:p>
        </p:txBody>
      </p:sp>
      <p:sp>
        <p:nvSpPr>
          <p:cNvPr id="11" name="object 11"/>
          <p:cNvSpPr/>
          <p:nvPr/>
        </p:nvSpPr>
        <p:spPr>
          <a:xfrm>
            <a:off x="3330701" y="5275326"/>
            <a:ext cx="5219700" cy="144780"/>
          </a:xfrm>
          <a:custGeom>
            <a:avLst/>
            <a:gdLst/>
            <a:ahLst/>
            <a:cxnLst/>
            <a:rect l="l" t="t" r="r" b="b"/>
            <a:pathLst>
              <a:path w="5219700" h="144779">
                <a:moveTo>
                  <a:pt x="2603563" y="0"/>
                </a:moveTo>
                <a:lnTo>
                  <a:pt x="2546931" y="152"/>
                </a:lnTo>
                <a:lnTo>
                  <a:pt x="2388050" y="2349"/>
                </a:lnTo>
                <a:lnTo>
                  <a:pt x="2243704" y="6909"/>
                </a:lnTo>
                <a:lnTo>
                  <a:pt x="2111336" y="13517"/>
                </a:lnTo>
                <a:lnTo>
                  <a:pt x="1988388" y="21858"/>
                </a:lnTo>
                <a:lnTo>
                  <a:pt x="1872303" y="31617"/>
                </a:lnTo>
                <a:lnTo>
                  <a:pt x="1220633" y="98489"/>
                </a:lnTo>
                <a:lnTo>
                  <a:pt x="1036988" y="113162"/>
                </a:lnTo>
                <a:lnTo>
                  <a:pt x="829165" y="125874"/>
                </a:lnTo>
                <a:lnTo>
                  <a:pt x="591101" y="135879"/>
                </a:lnTo>
                <a:lnTo>
                  <a:pt x="316734" y="142430"/>
                </a:lnTo>
                <a:lnTo>
                  <a:pt x="0" y="144780"/>
                </a:lnTo>
                <a:lnTo>
                  <a:pt x="5219700" y="144780"/>
                </a:lnTo>
                <a:lnTo>
                  <a:pt x="4822393" y="141286"/>
                </a:lnTo>
                <a:lnTo>
                  <a:pt x="4553144" y="134055"/>
                </a:lnTo>
                <a:lnTo>
                  <a:pt x="4320466" y="123647"/>
                </a:lnTo>
                <a:lnTo>
                  <a:pt x="4118238" y="110767"/>
                </a:lnTo>
                <a:lnTo>
                  <a:pt x="3940344" y="96122"/>
                </a:lnTo>
                <a:lnTo>
                  <a:pt x="3349734" y="34012"/>
                </a:lnTo>
                <a:lnTo>
                  <a:pt x="3239654" y="24148"/>
                </a:lnTo>
                <a:lnTo>
                  <a:pt x="3123472" y="15575"/>
                </a:lnTo>
                <a:lnTo>
                  <a:pt x="2998609" y="8591"/>
                </a:lnTo>
                <a:lnTo>
                  <a:pt x="2862482" y="3493"/>
                </a:lnTo>
                <a:lnTo>
                  <a:pt x="2712510" y="581"/>
                </a:lnTo>
                <a:lnTo>
                  <a:pt x="2603563" y="0"/>
                </a:lnTo>
                <a:close/>
              </a:path>
            </a:pathLst>
          </a:custGeom>
          <a:solidFill>
            <a:srgbClr val="CCFF99"/>
          </a:solidFill>
        </p:spPr>
        <p:txBody>
          <a:bodyPr wrap="square" lIns="0" tIns="0" rIns="0" bIns="0" rtlCol="0"/>
          <a:lstStyle/>
          <a:p>
            <a:endParaRPr/>
          </a:p>
        </p:txBody>
      </p:sp>
      <p:sp>
        <p:nvSpPr>
          <p:cNvPr id="12" name="object 12"/>
          <p:cNvSpPr/>
          <p:nvPr/>
        </p:nvSpPr>
        <p:spPr>
          <a:xfrm>
            <a:off x="3330701" y="5275326"/>
            <a:ext cx="5219700" cy="144780"/>
          </a:xfrm>
          <a:custGeom>
            <a:avLst/>
            <a:gdLst/>
            <a:ahLst/>
            <a:cxnLst/>
            <a:rect l="l" t="t" r="r" b="b"/>
            <a:pathLst>
              <a:path w="5219700" h="144779">
                <a:moveTo>
                  <a:pt x="0" y="144780"/>
                </a:moveTo>
                <a:lnTo>
                  <a:pt x="83486" y="144627"/>
                </a:lnTo>
                <a:lnTo>
                  <a:pt x="164041" y="144177"/>
                </a:lnTo>
                <a:lnTo>
                  <a:pt x="241759" y="143440"/>
                </a:lnTo>
                <a:lnTo>
                  <a:pt x="316734" y="142430"/>
                </a:lnTo>
                <a:lnTo>
                  <a:pt x="389060" y="141157"/>
                </a:lnTo>
                <a:lnTo>
                  <a:pt x="458834" y="139633"/>
                </a:lnTo>
                <a:lnTo>
                  <a:pt x="526149" y="137870"/>
                </a:lnTo>
                <a:lnTo>
                  <a:pt x="591101" y="135879"/>
                </a:lnTo>
                <a:lnTo>
                  <a:pt x="653784" y="133673"/>
                </a:lnTo>
                <a:lnTo>
                  <a:pt x="714292" y="131262"/>
                </a:lnTo>
                <a:lnTo>
                  <a:pt x="772721" y="128659"/>
                </a:lnTo>
                <a:lnTo>
                  <a:pt x="829165" y="125874"/>
                </a:lnTo>
                <a:lnTo>
                  <a:pt x="883719" y="122921"/>
                </a:lnTo>
                <a:lnTo>
                  <a:pt x="936477" y="119810"/>
                </a:lnTo>
                <a:lnTo>
                  <a:pt x="987535" y="116553"/>
                </a:lnTo>
                <a:lnTo>
                  <a:pt x="1036988" y="113162"/>
                </a:lnTo>
                <a:lnTo>
                  <a:pt x="1084929" y="109649"/>
                </a:lnTo>
                <a:lnTo>
                  <a:pt x="1131453" y="106024"/>
                </a:lnTo>
                <a:lnTo>
                  <a:pt x="1176656" y="102301"/>
                </a:lnTo>
                <a:lnTo>
                  <a:pt x="1220633" y="98489"/>
                </a:lnTo>
                <a:lnTo>
                  <a:pt x="1263476" y="94602"/>
                </a:lnTo>
                <a:lnTo>
                  <a:pt x="1305283" y="90651"/>
                </a:lnTo>
                <a:lnTo>
                  <a:pt x="1346147" y="86648"/>
                </a:lnTo>
                <a:lnTo>
                  <a:pt x="1386162" y="82603"/>
                </a:lnTo>
                <a:lnTo>
                  <a:pt x="1425425" y="78529"/>
                </a:lnTo>
                <a:lnTo>
                  <a:pt x="1464029" y="74438"/>
                </a:lnTo>
                <a:lnTo>
                  <a:pt x="1502069" y="70341"/>
                </a:lnTo>
                <a:lnTo>
                  <a:pt x="1576837" y="62176"/>
                </a:lnTo>
                <a:lnTo>
                  <a:pt x="1613754" y="58131"/>
                </a:lnTo>
                <a:lnTo>
                  <a:pt x="1650486" y="54128"/>
                </a:lnTo>
                <a:lnTo>
                  <a:pt x="1723775" y="46290"/>
                </a:lnTo>
                <a:lnTo>
                  <a:pt x="1797461" y="38755"/>
                </a:lnTo>
                <a:lnTo>
                  <a:pt x="1872303" y="31617"/>
                </a:lnTo>
                <a:lnTo>
                  <a:pt x="1910393" y="28226"/>
                </a:lnTo>
                <a:lnTo>
                  <a:pt x="1949057" y="24969"/>
                </a:lnTo>
                <a:lnTo>
                  <a:pt x="1988388" y="21858"/>
                </a:lnTo>
                <a:lnTo>
                  <a:pt x="2028482" y="18905"/>
                </a:lnTo>
                <a:lnTo>
                  <a:pt x="2069433" y="16120"/>
                </a:lnTo>
                <a:lnTo>
                  <a:pt x="2111336" y="13517"/>
                </a:lnTo>
                <a:lnTo>
                  <a:pt x="2154286" y="11106"/>
                </a:lnTo>
                <a:lnTo>
                  <a:pt x="2198377" y="8900"/>
                </a:lnTo>
                <a:lnTo>
                  <a:pt x="2243704" y="6909"/>
                </a:lnTo>
                <a:lnTo>
                  <a:pt x="2290362" y="5146"/>
                </a:lnTo>
                <a:lnTo>
                  <a:pt x="2338446" y="3622"/>
                </a:lnTo>
                <a:lnTo>
                  <a:pt x="2388050" y="2349"/>
                </a:lnTo>
                <a:lnTo>
                  <a:pt x="2439269" y="1339"/>
                </a:lnTo>
                <a:lnTo>
                  <a:pt x="2492197" y="602"/>
                </a:lnTo>
                <a:lnTo>
                  <a:pt x="2546931" y="152"/>
                </a:lnTo>
                <a:lnTo>
                  <a:pt x="2603563" y="0"/>
                </a:lnTo>
                <a:lnTo>
                  <a:pt x="2658997" y="147"/>
                </a:lnTo>
                <a:lnTo>
                  <a:pt x="2712510" y="581"/>
                </a:lnTo>
                <a:lnTo>
                  <a:pt x="2764198" y="1290"/>
                </a:lnTo>
                <a:lnTo>
                  <a:pt x="2814157" y="2265"/>
                </a:lnTo>
                <a:lnTo>
                  <a:pt x="2862482" y="3493"/>
                </a:lnTo>
                <a:lnTo>
                  <a:pt x="2909268" y="4965"/>
                </a:lnTo>
                <a:lnTo>
                  <a:pt x="2954612" y="6667"/>
                </a:lnTo>
                <a:lnTo>
                  <a:pt x="2998609" y="8591"/>
                </a:lnTo>
                <a:lnTo>
                  <a:pt x="3041354" y="10724"/>
                </a:lnTo>
                <a:lnTo>
                  <a:pt x="3082943" y="13056"/>
                </a:lnTo>
                <a:lnTo>
                  <a:pt x="3123472" y="15575"/>
                </a:lnTo>
                <a:lnTo>
                  <a:pt x="3163037" y="18271"/>
                </a:lnTo>
                <a:lnTo>
                  <a:pt x="3201732" y="21132"/>
                </a:lnTo>
                <a:lnTo>
                  <a:pt x="3276898" y="27307"/>
                </a:lnTo>
                <a:lnTo>
                  <a:pt x="3349734" y="34012"/>
                </a:lnTo>
                <a:lnTo>
                  <a:pt x="3421006" y="41158"/>
                </a:lnTo>
                <a:lnTo>
                  <a:pt x="3491478" y="48657"/>
                </a:lnTo>
                <a:lnTo>
                  <a:pt x="3561915" y="56421"/>
                </a:lnTo>
                <a:lnTo>
                  <a:pt x="3633082" y="64361"/>
                </a:lnTo>
                <a:lnTo>
                  <a:pt x="3669178" y="68370"/>
                </a:lnTo>
                <a:lnTo>
                  <a:pt x="3742874" y="76409"/>
                </a:lnTo>
                <a:lnTo>
                  <a:pt x="3819211" y="84405"/>
                </a:lnTo>
                <a:lnTo>
                  <a:pt x="3858610" y="88358"/>
                </a:lnTo>
                <a:lnTo>
                  <a:pt x="3898956" y="92268"/>
                </a:lnTo>
                <a:lnTo>
                  <a:pt x="3940344" y="96122"/>
                </a:lnTo>
                <a:lnTo>
                  <a:pt x="3982871" y="99910"/>
                </a:lnTo>
                <a:lnTo>
                  <a:pt x="4026632" y="103621"/>
                </a:lnTo>
                <a:lnTo>
                  <a:pt x="4071723" y="107244"/>
                </a:lnTo>
                <a:lnTo>
                  <a:pt x="4118238" y="110767"/>
                </a:lnTo>
                <a:lnTo>
                  <a:pt x="4166275" y="114180"/>
                </a:lnTo>
                <a:lnTo>
                  <a:pt x="4215928" y="117472"/>
                </a:lnTo>
                <a:lnTo>
                  <a:pt x="4267293" y="120631"/>
                </a:lnTo>
                <a:lnTo>
                  <a:pt x="4320466" y="123647"/>
                </a:lnTo>
                <a:lnTo>
                  <a:pt x="4375542" y="126508"/>
                </a:lnTo>
                <a:lnTo>
                  <a:pt x="4432616" y="129204"/>
                </a:lnTo>
                <a:lnTo>
                  <a:pt x="4491785" y="131723"/>
                </a:lnTo>
                <a:lnTo>
                  <a:pt x="4553144" y="134055"/>
                </a:lnTo>
                <a:lnTo>
                  <a:pt x="4616789" y="136188"/>
                </a:lnTo>
                <a:lnTo>
                  <a:pt x="4682815" y="138112"/>
                </a:lnTo>
                <a:lnTo>
                  <a:pt x="4751318" y="139814"/>
                </a:lnTo>
                <a:lnTo>
                  <a:pt x="4822393" y="141286"/>
                </a:lnTo>
                <a:lnTo>
                  <a:pt x="4896136" y="142514"/>
                </a:lnTo>
                <a:lnTo>
                  <a:pt x="4972642" y="143489"/>
                </a:lnTo>
                <a:lnTo>
                  <a:pt x="5052008" y="144198"/>
                </a:lnTo>
                <a:lnTo>
                  <a:pt x="5134329" y="144632"/>
                </a:lnTo>
                <a:lnTo>
                  <a:pt x="5219700" y="144780"/>
                </a:lnTo>
              </a:path>
            </a:pathLst>
          </a:custGeom>
          <a:ln w="10668">
            <a:solidFill>
              <a:srgbClr val="000000"/>
            </a:solidFill>
          </a:ln>
        </p:spPr>
        <p:txBody>
          <a:bodyPr wrap="square" lIns="0" tIns="0" rIns="0" bIns="0" rtlCol="0"/>
          <a:lstStyle/>
          <a:p>
            <a:endParaRPr/>
          </a:p>
        </p:txBody>
      </p:sp>
      <p:sp>
        <p:nvSpPr>
          <p:cNvPr id="13" name="object 13"/>
          <p:cNvSpPr/>
          <p:nvPr/>
        </p:nvSpPr>
        <p:spPr>
          <a:xfrm>
            <a:off x="2416302" y="1296161"/>
            <a:ext cx="0" cy="4563110"/>
          </a:xfrm>
          <a:custGeom>
            <a:avLst/>
            <a:gdLst/>
            <a:ahLst/>
            <a:cxnLst/>
            <a:rect l="l" t="t" r="r" b="b"/>
            <a:pathLst>
              <a:path h="4563110">
                <a:moveTo>
                  <a:pt x="0" y="4562856"/>
                </a:moveTo>
                <a:lnTo>
                  <a:pt x="0" y="0"/>
                </a:lnTo>
              </a:path>
            </a:pathLst>
          </a:custGeom>
          <a:ln w="38100">
            <a:solidFill>
              <a:srgbClr val="000000"/>
            </a:solidFill>
          </a:ln>
        </p:spPr>
        <p:txBody>
          <a:bodyPr wrap="square" lIns="0" tIns="0" rIns="0" bIns="0" rtlCol="0"/>
          <a:lstStyle/>
          <a:p>
            <a:endParaRPr/>
          </a:p>
        </p:txBody>
      </p:sp>
      <p:sp>
        <p:nvSpPr>
          <p:cNvPr id="14" name="object 14"/>
          <p:cNvSpPr txBox="1"/>
          <p:nvPr/>
        </p:nvSpPr>
        <p:spPr>
          <a:xfrm>
            <a:off x="2044700" y="3035554"/>
            <a:ext cx="190500" cy="1397000"/>
          </a:xfrm>
          <a:prstGeom prst="rect">
            <a:avLst/>
          </a:prstGeom>
        </p:spPr>
        <p:txBody>
          <a:bodyPr vert="horz" wrap="square" lIns="0" tIns="12700" rIns="0" bIns="0" rtlCol="0">
            <a:spAutoFit/>
          </a:bodyPr>
          <a:lstStyle/>
          <a:p>
            <a:pPr marL="12700" marR="5080" algn="just">
              <a:spcBef>
                <a:spcPts val="100"/>
              </a:spcBef>
            </a:pPr>
            <a:r>
              <a:rPr b="1" spc="-5" dirty="0">
                <a:latin typeface="Arial"/>
                <a:cs typeface="Arial"/>
              </a:rPr>
              <a:t>C  A  </a:t>
            </a:r>
            <a:r>
              <a:rPr b="1" dirty="0">
                <a:latin typeface="Arial"/>
                <a:cs typeface="Arial"/>
              </a:rPr>
              <a:t>S  E  S</a:t>
            </a:r>
            <a:endParaRPr>
              <a:latin typeface="Arial"/>
              <a:cs typeface="Arial"/>
            </a:endParaRPr>
          </a:p>
        </p:txBody>
      </p:sp>
      <p:sp>
        <p:nvSpPr>
          <p:cNvPr id="15" name="object 15"/>
          <p:cNvSpPr txBox="1"/>
          <p:nvPr/>
        </p:nvSpPr>
        <p:spPr>
          <a:xfrm>
            <a:off x="2621281" y="5613704"/>
            <a:ext cx="3606165" cy="1136208"/>
          </a:xfrm>
          <a:prstGeom prst="rect">
            <a:avLst/>
          </a:prstGeom>
        </p:spPr>
        <p:txBody>
          <a:bodyPr vert="horz" wrap="square" lIns="0" tIns="12700" rIns="0" bIns="0" rtlCol="0">
            <a:spAutoFit/>
          </a:bodyPr>
          <a:lstStyle/>
          <a:p>
            <a:pPr marR="5080" algn="r">
              <a:spcBef>
                <a:spcPts val="100"/>
              </a:spcBef>
            </a:pPr>
            <a:r>
              <a:rPr b="1" dirty="0">
                <a:latin typeface="Arial"/>
                <a:cs typeface="Arial"/>
              </a:rPr>
              <a:t>TIME</a:t>
            </a:r>
            <a:endParaRPr>
              <a:latin typeface="Arial"/>
              <a:cs typeface="Arial"/>
            </a:endParaRPr>
          </a:p>
          <a:p>
            <a:pPr>
              <a:lnSpc>
                <a:spcPct val="100000"/>
              </a:lnSpc>
            </a:pPr>
            <a:endParaRPr sz="2000">
              <a:latin typeface="Times New Roman"/>
              <a:cs typeface="Times New Roman"/>
            </a:endParaRPr>
          </a:p>
          <a:p>
            <a:pPr>
              <a:spcBef>
                <a:spcPts val="25"/>
              </a:spcBef>
            </a:pPr>
            <a:endParaRPr sz="1900">
              <a:latin typeface="Times New Roman"/>
              <a:cs typeface="Times New Roman"/>
            </a:endParaRPr>
          </a:p>
          <a:p>
            <a:pPr marL="12700"/>
            <a:r>
              <a:rPr sz="1600" b="1" spc="-5" dirty="0">
                <a:solidFill>
                  <a:srgbClr val="800000"/>
                </a:solidFill>
                <a:latin typeface="Arial"/>
                <a:cs typeface="Arial"/>
              </a:rPr>
              <a:t>Emerging Threats</a:t>
            </a:r>
            <a:r>
              <a:rPr sz="1600" b="1" spc="-45" dirty="0">
                <a:solidFill>
                  <a:srgbClr val="800000"/>
                </a:solidFill>
                <a:latin typeface="Arial"/>
                <a:cs typeface="Arial"/>
              </a:rPr>
              <a:t> </a:t>
            </a:r>
            <a:r>
              <a:rPr sz="1600" b="1" spc="-5" dirty="0">
                <a:solidFill>
                  <a:srgbClr val="800000"/>
                </a:solidFill>
                <a:latin typeface="Arial"/>
                <a:cs typeface="Arial"/>
              </a:rPr>
              <a:t>Program</a:t>
            </a:r>
            <a:endParaRPr sz="1600">
              <a:latin typeface="Arial"/>
              <a:cs typeface="Arial"/>
            </a:endParaRPr>
          </a:p>
        </p:txBody>
      </p:sp>
      <p:sp>
        <p:nvSpPr>
          <p:cNvPr id="16" name="object 16"/>
          <p:cNvSpPr/>
          <p:nvPr/>
        </p:nvSpPr>
        <p:spPr>
          <a:xfrm>
            <a:off x="4096511" y="5593079"/>
            <a:ext cx="3441700" cy="0"/>
          </a:xfrm>
          <a:custGeom>
            <a:avLst/>
            <a:gdLst/>
            <a:ahLst/>
            <a:cxnLst/>
            <a:rect l="l" t="t" r="r" b="b"/>
            <a:pathLst>
              <a:path w="3441700">
                <a:moveTo>
                  <a:pt x="0" y="0"/>
                </a:moveTo>
                <a:lnTo>
                  <a:pt x="3441700" y="0"/>
                </a:lnTo>
              </a:path>
            </a:pathLst>
          </a:custGeom>
          <a:ln w="12700">
            <a:solidFill>
              <a:srgbClr val="000000"/>
            </a:solidFill>
          </a:ln>
        </p:spPr>
        <p:txBody>
          <a:bodyPr wrap="square" lIns="0" tIns="0" rIns="0" bIns="0" rtlCol="0"/>
          <a:lstStyle/>
          <a:p>
            <a:endParaRPr/>
          </a:p>
        </p:txBody>
      </p:sp>
      <p:sp>
        <p:nvSpPr>
          <p:cNvPr id="17" name="object 17"/>
          <p:cNvSpPr/>
          <p:nvPr/>
        </p:nvSpPr>
        <p:spPr>
          <a:xfrm>
            <a:off x="7525514" y="5554977"/>
            <a:ext cx="76200" cy="76200"/>
          </a:xfrm>
          <a:custGeom>
            <a:avLst/>
            <a:gdLst/>
            <a:ahLst/>
            <a:cxnLst/>
            <a:rect l="l" t="t" r="r" b="b"/>
            <a:pathLst>
              <a:path w="76200" h="76200">
                <a:moveTo>
                  <a:pt x="0" y="0"/>
                </a:moveTo>
                <a:lnTo>
                  <a:pt x="0" y="76199"/>
                </a:lnTo>
                <a:lnTo>
                  <a:pt x="76200" y="38099"/>
                </a:lnTo>
                <a:lnTo>
                  <a:pt x="0" y="0"/>
                </a:lnTo>
                <a:close/>
              </a:path>
            </a:pathLst>
          </a:custGeom>
          <a:solidFill>
            <a:srgbClr val="000000"/>
          </a:solidFill>
        </p:spPr>
        <p:txBody>
          <a:bodyPr wrap="square" lIns="0" tIns="0" rIns="0" bIns="0" rtlCol="0"/>
          <a:lstStyle/>
          <a:p>
            <a:endParaRPr/>
          </a:p>
        </p:txBody>
      </p:sp>
      <p:sp>
        <p:nvSpPr>
          <p:cNvPr id="18" name="object 18"/>
          <p:cNvSpPr/>
          <p:nvPr/>
        </p:nvSpPr>
        <p:spPr>
          <a:xfrm>
            <a:off x="2270759" y="2945384"/>
            <a:ext cx="0" cy="1523365"/>
          </a:xfrm>
          <a:custGeom>
            <a:avLst/>
            <a:gdLst/>
            <a:ahLst/>
            <a:cxnLst/>
            <a:rect l="l" t="t" r="r" b="b"/>
            <a:pathLst>
              <a:path h="1523364">
                <a:moveTo>
                  <a:pt x="0" y="1522983"/>
                </a:moveTo>
                <a:lnTo>
                  <a:pt x="0" y="0"/>
                </a:lnTo>
              </a:path>
            </a:pathLst>
          </a:custGeom>
          <a:ln w="12700">
            <a:solidFill>
              <a:srgbClr val="000000"/>
            </a:solidFill>
          </a:ln>
        </p:spPr>
        <p:txBody>
          <a:bodyPr wrap="square" lIns="0" tIns="0" rIns="0" bIns="0" rtlCol="0"/>
          <a:lstStyle/>
          <a:p>
            <a:endParaRPr/>
          </a:p>
        </p:txBody>
      </p:sp>
      <p:sp>
        <p:nvSpPr>
          <p:cNvPr id="19" name="object 19"/>
          <p:cNvSpPr/>
          <p:nvPr/>
        </p:nvSpPr>
        <p:spPr>
          <a:xfrm>
            <a:off x="2232665" y="2881882"/>
            <a:ext cx="76200" cy="76200"/>
          </a:xfrm>
          <a:custGeom>
            <a:avLst/>
            <a:gdLst/>
            <a:ahLst/>
            <a:cxnLst/>
            <a:rect l="l" t="t" r="r" b="b"/>
            <a:pathLst>
              <a:path w="76200" h="76200">
                <a:moveTo>
                  <a:pt x="38100" y="0"/>
                </a:moveTo>
                <a:lnTo>
                  <a:pt x="0" y="76200"/>
                </a:lnTo>
                <a:lnTo>
                  <a:pt x="76200" y="76200"/>
                </a:lnTo>
                <a:lnTo>
                  <a:pt x="38100" y="0"/>
                </a:lnTo>
                <a:close/>
              </a:path>
            </a:pathLst>
          </a:custGeom>
          <a:solidFill>
            <a:srgbClr val="000000"/>
          </a:solidFill>
        </p:spPr>
        <p:txBody>
          <a:bodyPr wrap="square" lIns="0" tIns="0" rIns="0" bIns="0" rtlCol="0"/>
          <a:lstStyle/>
          <a:p>
            <a:endParaRPr/>
          </a:p>
        </p:txBody>
      </p:sp>
      <p:sp>
        <p:nvSpPr>
          <p:cNvPr id="20" name="object 20"/>
          <p:cNvSpPr/>
          <p:nvPr/>
        </p:nvSpPr>
        <p:spPr>
          <a:xfrm>
            <a:off x="4244340" y="3522917"/>
            <a:ext cx="4364735" cy="1902522"/>
          </a:xfrm>
          <a:prstGeom prst="rect">
            <a:avLst/>
          </a:prstGeom>
          <a:blipFill>
            <a:blip r:embed="rId8" cstate="print"/>
            <a:stretch>
              <a:fillRect/>
            </a:stretch>
          </a:blipFill>
        </p:spPr>
        <p:txBody>
          <a:bodyPr wrap="square" lIns="0" tIns="0" rIns="0" bIns="0" rtlCol="0"/>
          <a:lstStyle/>
          <a:p>
            <a:endParaRPr/>
          </a:p>
        </p:txBody>
      </p:sp>
      <p:sp>
        <p:nvSpPr>
          <p:cNvPr id="21" name="object 21"/>
          <p:cNvSpPr txBox="1"/>
          <p:nvPr/>
        </p:nvSpPr>
        <p:spPr>
          <a:xfrm>
            <a:off x="2957513" y="1875235"/>
            <a:ext cx="1348105" cy="972185"/>
          </a:xfrm>
          <a:prstGeom prst="rect">
            <a:avLst/>
          </a:prstGeom>
        </p:spPr>
        <p:txBody>
          <a:bodyPr vert="horz" wrap="square" lIns="0" tIns="12700" rIns="0" bIns="0" rtlCol="0">
            <a:spAutoFit/>
          </a:bodyPr>
          <a:lstStyle/>
          <a:p>
            <a:pPr marL="12700" marR="5080">
              <a:lnSpc>
                <a:spcPct val="147800"/>
              </a:lnSpc>
              <a:spcBef>
                <a:spcPts val="100"/>
              </a:spcBef>
            </a:pPr>
            <a:r>
              <a:rPr sz="1400" spc="-5" dirty="0">
                <a:latin typeface="Arial"/>
                <a:cs typeface="Arial"/>
              </a:rPr>
              <a:t>Human Cases  </a:t>
            </a:r>
            <a:r>
              <a:rPr sz="1400" dirty="0">
                <a:latin typeface="Arial"/>
                <a:cs typeface="Arial"/>
              </a:rPr>
              <a:t>Wild </a:t>
            </a:r>
            <a:r>
              <a:rPr sz="1400" spc="-5" dirty="0">
                <a:latin typeface="Arial"/>
                <a:cs typeface="Arial"/>
              </a:rPr>
              <a:t>Animal  Domestic</a:t>
            </a:r>
            <a:r>
              <a:rPr sz="1400" spc="-160" dirty="0">
                <a:latin typeface="Arial"/>
                <a:cs typeface="Arial"/>
              </a:rPr>
              <a:t> </a:t>
            </a:r>
            <a:r>
              <a:rPr sz="1400" spc="-5" dirty="0">
                <a:latin typeface="Arial"/>
                <a:cs typeface="Arial"/>
              </a:rPr>
              <a:t>Animal</a:t>
            </a:r>
            <a:endParaRPr sz="1400">
              <a:latin typeface="Arial"/>
              <a:cs typeface="Arial"/>
            </a:endParaRPr>
          </a:p>
        </p:txBody>
      </p:sp>
      <p:sp>
        <p:nvSpPr>
          <p:cNvPr id="22" name="object 22"/>
          <p:cNvSpPr/>
          <p:nvPr/>
        </p:nvSpPr>
        <p:spPr>
          <a:xfrm>
            <a:off x="2488691" y="2025395"/>
            <a:ext cx="294640" cy="251460"/>
          </a:xfrm>
          <a:custGeom>
            <a:avLst/>
            <a:gdLst/>
            <a:ahLst/>
            <a:cxnLst/>
            <a:rect l="l" t="t" r="r" b="b"/>
            <a:pathLst>
              <a:path w="294640" h="251460">
                <a:moveTo>
                  <a:pt x="147066" y="0"/>
                </a:moveTo>
                <a:lnTo>
                  <a:pt x="100583" y="6409"/>
                </a:lnTo>
                <a:lnTo>
                  <a:pt x="60213" y="24257"/>
                </a:lnTo>
                <a:lnTo>
                  <a:pt x="28376" y="51473"/>
                </a:lnTo>
                <a:lnTo>
                  <a:pt x="7498" y="85987"/>
                </a:lnTo>
                <a:lnTo>
                  <a:pt x="0" y="125729"/>
                </a:lnTo>
                <a:lnTo>
                  <a:pt x="7498" y="165472"/>
                </a:lnTo>
                <a:lnTo>
                  <a:pt x="28376" y="199986"/>
                </a:lnTo>
                <a:lnTo>
                  <a:pt x="60213" y="227202"/>
                </a:lnTo>
                <a:lnTo>
                  <a:pt x="100584" y="245050"/>
                </a:lnTo>
                <a:lnTo>
                  <a:pt x="147066" y="251459"/>
                </a:lnTo>
                <a:lnTo>
                  <a:pt x="193548" y="245050"/>
                </a:lnTo>
                <a:lnTo>
                  <a:pt x="233918" y="227202"/>
                </a:lnTo>
                <a:lnTo>
                  <a:pt x="265755" y="199986"/>
                </a:lnTo>
                <a:lnTo>
                  <a:pt x="286633" y="165472"/>
                </a:lnTo>
                <a:lnTo>
                  <a:pt x="294132" y="125729"/>
                </a:lnTo>
                <a:lnTo>
                  <a:pt x="286633" y="85987"/>
                </a:lnTo>
                <a:lnTo>
                  <a:pt x="265755" y="51473"/>
                </a:lnTo>
                <a:lnTo>
                  <a:pt x="233918" y="24257"/>
                </a:lnTo>
                <a:lnTo>
                  <a:pt x="193548" y="6409"/>
                </a:lnTo>
                <a:lnTo>
                  <a:pt x="147066" y="0"/>
                </a:lnTo>
                <a:close/>
              </a:path>
            </a:pathLst>
          </a:custGeom>
          <a:solidFill>
            <a:srgbClr val="FF0000"/>
          </a:solidFill>
        </p:spPr>
        <p:txBody>
          <a:bodyPr wrap="square" lIns="0" tIns="0" rIns="0" bIns="0" rtlCol="0"/>
          <a:lstStyle/>
          <a:p>
            <a:endParaRPr/>
          </a:p>
        </p:txBody>
      </p:sp>
      <p:sp>
        <p:nvSpPr>
          <p:cNvPr id="23" name="object 23"/>
          <p:cNvSpPr/>
          <p:nvPr/>
        </p:nvSpPr>
        <p:spPr>
          <a:xfrm>
            <a:off x="2488691" y="2025395"/>
            <a:ext cx="294640" cy="251460"/>
          </a:xfrm>
          <a:custGeom>
            <a:avLst/>
            <a:gdLst/>
            <a:ahLst/>
            <a:cxnLst/>
            <a:rect l="l" t="t" r="r" b="b"/>
            <a:pathLst>
              <a:path w="294640" h="251460">
                <a:moveTo>
                  <a:pt x="0" y="125729"/>
                </a:moveTo>
                <a:lnTo>
                  <a:pt x="7498" y="85987"/>
                </a:lnTo>
                <a:lnTo>
                  <a:pt x="28376" y="51473"/>
                </a:lnTo>
                <a:lnTo>
                  <a:pt x="60213" y="24257"/>
                </a:lnTo>
                <a:lnTo>
                  <a:pt x="100584" y="6409"/>
                </a:lnTo>
                <a:lnTo>
                  <a:pt x="147066" y="0"/>
                </a:lnTo>
                <a:lnTo>
                  <a:pt x="193548" y="6409"/>
                </a:lnTo>
                <a:lnTo>
                  <a:pt x="233918" y="24257"/>
                </a:lnTo>
                <a:lnTo>
                  <a:pt x="265755" y="51473"/>
                </a:lnTo>
                <a:lnTo>
                  <a:pt x="286633" y="85987"/>
                </a:lnTo>
                <a:lnTo>
                  <a:pt x="294132" y="125729"/>
                </a:lnTo>
                <a:lnTo>
                  <a:pt x="286633" y="165472"/>
                </a:lnTo>
                <a:lnTo>
                  <a:pt x="265755" y="199986"/>
                </a:lnTo>
                <a:lnTo>
                  <a:pt x="233918" y="227202"/>
                </a:lnTo>
                <a:lnTo>
                  <a:pt x="193548" y="245050"/>
                </a:lnTo>
                <a:lnTo>
                  <a:pt x="147066" y="251459"/>
                </a:lnTo>
                <a:lnTo>
                  <a:pt x="100584" y="245050"/>
                </a:lnTo>
                <a:lnTo>
                  <a:pt x="60213" y="227202"/>
                </a:lnTo>
                <a:lnTo>
                  <a:pt x="28376" y="199986"/>
                </a:lnTo>
                <a:lnTo>
                  <a:pt x="7498" y="165472"/>
                </a:lnTo>
                <a:lnTo>
                  <a:pt x="0" y="125729"/>
                </a:lnTo>
                <a:close/>
              </a:path>
            </a:pathLst>
          </a:custGeom>
          <a:ln w="9144">
            <a:solidFill>
              <a:srgbClr val="000000"/>
            </a:solidFill>
          </a:ln>
        </p:spPr>
        <p:txBody>
          <a:bodyPr wrap="square" lIns="0" tIns="0" rIns="0" bIns="0" rtlCol="0"/>
          <a:lstStyle/>
          <a:p>
            <a:endParaRPr/>
          </a:p>
        </p:txBody>
      </p:sp>
      <p:sp>
        <p:nvSpPr>
          <p:cNvPr id="24" name="object 24"/>
          <p:cNvSpPr/>
          <p:nvPr/>
        </p:nvSpPr>
        <p:spPr>
          <a:xfrm>
            <a:off x="2488691" y="2339339"/>
            <a:ext cx="294640" cy="251460"/>
          </a:xfrm>
          <a:custGeom>
            <a:avLst/>
            <a:gdLst/>
            <a:ahLst/>
            <a:cxnLst/>
            <a:rect l="l" t="t" r="r" b="b"/>
            <a:pathLst>
              <a:path w="294640" h="251460">
                <a:moveTo>
                  <a:pt x="147066" y="0"/>
                </a:moveTo>
                <a:lnTo>
                  <a:pt x="100583" y="6409"/>
                </a:lnTo>
                <a:lnTo>
                  <a:pt x="60213" y="24257"/>
                </a:lnTo>
                <a:lnTo>
                  <a:pt x="28376" y="51473"/>
                </a:lnTo>
                <a:lnTo>
                  <a:pt x="7498" y="85987"/>
                </a:lnTo>
                <a:lnTo>
                  <a:pt x="0" y="125729"/>
                </a:lnTo>
                <a:lnTo>
                  <a:pt x="7498" y="165472"/>
                </a:lnTo>
                <a:lnTo>
                  <a:pt x="28376" y="199986"/>
                </a:lnTo>
                <a:lnTo>
                  <a:pt x="60213" y="227202"/>
                </a:lnTo>
                <a:lnTo>
                  <a:pt x="100584" y="245050"/>
                </a:lnTo>
                <a:lnTo>
                  <a:pt x="147066" y="251459"/>
                </a:lnTo>
                <a:lnTo>
                  <a:pt x="193548" y="245050"/>
                </a:lnTo>
                <a:lnTo>
                  <a:pt x="233918" y="227202"/>
                </a:lnTo>
                <a:lnTo>
                  <a:pt x="265755" y="199986"/>
                </a:lnTo>
                <a:lnTo>
                  <a:pt x="286633" y="165472"/>
                </a:lnTo>
                <a:lnTo>
                  <a:pt x="294132" y="125729"/>
                </a:lnTo>
                <a:lnTo>
                  <a:pt x="286633" y="85987"/>
                </a:lnTo>
                <a:lnTo>
                  <a:pt x="265755" y="51473"/>
                </a:lnTo>
                <a:lnTo>
                  <a:pt x="233918" y="24257"/>
                </a:lnTo>
                <a:lnTo>
                  <a:pt x="193548" y="6409"/>
                </a:lnTo>
                <a:lnTo>
                  <a:pt x="147066" y="0"/>
                </a:lnTo>
                <a:close/>
              </a:path>
            </a:pathLst>
          </a:custGeom>
          <a:solidFill>
            <a:srgbClr val="00B050"/>
          </a:solidFill>
        </p:spPr>
        <p:txBody>
          <a:bodyPr wrap="square" lIns="0" tIns="0" rIns="0" bIns="0" rtlCol="0"/>
          <a:lstStyle/>
          <a:p>
            <a:endParaRPr/>
          </a:p>
        </p:txBody>
      </p:sp>
      <p:sp>
        <p:nvSpPr>
          <p:cNvPr id="25" name="object 25"/>
          <p:cNvSpPr/>
          <p:nvPr/>
        </p:nvSpPr>
        <p:spPr>
          <a:xfrm>
            <a:off x="2488691" y="2339339"/>
            <a:ext cx="294640" cy="251460"/>
          </a:xfrm>
          <a:custGeom>
            <a:avLst/>
            <a:gdLst/>
            <a:ahLst/>
            <a:cxnLst/>
            <a:rect l="l" t="t" r="r" b="b"/>
            <a:pathLst>
              <a:path w="294640" h="251460">
                <a:moveTo>
                  <a:pt x="0" y="125729"/>
                </a:moveTo>
                <a:lnTo>
                  <a:pt x="7498" y="85987"/>
                </a:lnTo>
                <a:lnTo>
                  <a:pt x="28376" y="51473"/>
                </a:lnTo>
                <a:lnTo>
                  <a:pt x="60213" y="24257"/>
                </a:lnTo>
                <a:lnTo>
                  <a:pt x="100584" y="6409"/>
                </a:lnTo>
                <a:lnTo>
                  <a:pt x="147066" y="0"/>
                </a:lnTo>
                <a:lnTo>
                  <a:pt x="193548" y="6409"/>
                </a:lnTo>
                <a:lnTo>
                  <a:pt x="233918" y="24257"/>
                </a:lnTo>
                <a:lnTo>
                  <a:pt x="265755" y="51473"/>
                </a:lnTo>
                <a:lnTo>
                  <a:pt x="286633" y="85987"/>
                </a:lnTo>
                <a:lnTo>
                  <a:pt x="294132" y="125729"/>
                </a:lnTo>
                <a:lnTo>
                  <a:pt x="286633" y="165472"/>
                </a:lnTo>
                <a:lnTo>
                  <a:pt x="265755" y="199986"/>
                </a:lnTo>
                <a:lnTo>
                  <a:pt x="233918" y="227202"/>
                </a:lnTo>
                <a:lnTo>
                  <a:pt x="193548" y="245050"/>
                </a:lnTo>
                <a:lnTo>
                  <a:pt x="147066" y="251459"/>
                </a:lnTo>
                <a:lnTo>
                  <a:pt x="100584" y="245050"/>
                </a:lnTo>
                <a:lnTo>
                  <a:pt x="60213" y="227202"/>
                </a:lnTo>
                <a:lnTo>
                  <a:pt x="28376" y="199986"/>
                </a:lnTo>
                <a:lnTo>
                  <a:pt x="7498" y="165472"/>
                </a:lnTo>
                <a:lnTo>
                  <a:pt x="0" y="125729"/>
                </a:lnTo>
                <a:close/>
              </a:path>
            </a:pathLst>
          </a:custGeom>
          <a:ln w="9144">
            <a:solidFill>
              <a:srgbClr val="000000"/>
            </a:solidFill>
          </a:ln>
        </p:spPr>
        <p:txBody>
          <a:bodyPr wrap="square" lIns="0" tIns="0" rIns="0" bIns="0" rtlCol="0"/>
          <a:lstStyle/>
          <a:p>
            <a:endParaRPr/>
          </a:p>
        </p:txBody>
      </p:sp>
      <p:sp>
        <p:nvSpPr>
          <p:cNvPr id="26" name="object 26"/>
          <p:cNvSpPr/>
          <p:nvPr/>
        </p:nvSpPr>
        <p:spPr>
          <a:xfrm>
            <a:off x="2488691" y="2653283"/>
            <a:ext cx="294640" cy="250190"/>
          </a:xfrm>
          <a:custGeom>
            <a:avLst/>
            <a:gdLst/>
            <a:ahLst/>
            <a:cxnLst/>
            <a:rect l="l" t="t" r="r" b="b"/>
            <a:pathLst>
              <a:path w="294640" h="250189">
                <a:moveTo>
                  <a:pt x="147066" y="0"/>
                </a:moveTo>
                <a:lnTo>
                  <a:pt x="100583" y="6371"/>
                </a:lnTo>
                <a:lnTo>
                  <a:pt x="60213" y="24113"/>
                </a:lnTo>
                <a:lnTo>
                  <a:pt x="28376" y="51166"/>
                </a:lnTo>
                <a:lnTo>
                  <a:pt x="7498" y="85470"/>
                </a:lnTo>
                <a:lnTo>
                  <a:pt x="0" y="124967"/>
                </a:lnTo>
                <a:lnTo>
                  <a:pt x="7498" y="164465"/>
                </a:lnTo>
                <a:lnTo>
                  <a:pt x="28376" y="198769"/>
                </a:lnTo>
                <a:lnTo>
                  <a:pt x="60213" y="225822"/>
                </a:lnTo>
                <a:lnTo>
                  <a:pt x="100584" y="243564"/>
                </a:lnTo>
                <a:lnTo>
                  <a:pt x="147066" y="249935"/>
                </a:lnTo>
                <a:lnTo>
                  <a:pt x="193548" y="243564"/>
                </a:lnTo>
                <a:lnTo>
                  <a:pt x="233918" y="225822"/>
                </a:lnTo>
                <a:lnTo>
                  <a:pt x="265755" y="198769"/>
                </a:lnTo>
                <a:lnTo>
                  <a:pt x="286633" y="164465"/>
                </a:lnTo>
                <a:lnTo>
                  <a:pt x="294132" y="124967"/>
                </a:lnTo>
                <a:lnTo>
                  <a:pt x="286633" y="85470"/>
                </a:lnTo>
                <a:lnTo>
                  <a:pt x="265755" y="51166"/>
                </a:lnTo>
                <a:lnTo>
                  <a:pt x="233918" y="24113"/>
                </a:lnTo>
                <a:lnTo>
                  <a:pt x="193548" y="6371"/>
                </a:lnTo>
                <a:lnTo>
                  <a:pt x="147066" y="0"/>
                </a:lnTo>
                <a:close/>
              </a:path>
            </a:pathLst>
          </a:custGeom>
          <a:solidFill>
            <a:srgbClr val="CCFF99"/>
          </a:solidFill>
        </p:spPr>
        <p:txBody>
          <a:bodyPr wrap="square" lIns="0" tIns="0" rIns="0" bIns="0" rtlCol="0"/>
          <a:lstStyle/>
          <a:p>
            <a:endParaRPr/>
          </a:p>
        </p:txBody>
      </p:sp>
      <p:sp>
        <p:nvSpPr>
          <p:cNvPr id="27" name="object 27"/>
          <p:cNvSpPr/>
          <p:nvPr/>
        </p:nvSpPr>
        <p:spPr>
          <a:xfrm>
            <a:off x="2488691" y="2653283"/>
            <a:ext cx="294640" cy="250190"/>
          </a:xfrm>
          <a:custGeom>
            <a:avLst/>
            <a:gdLst/>
            <a:ahLst/>
            <a:cxnLst/>
            <a:rect l="l" t="t" r="r" b="b"/>
            <a:pathLst>
              <a:path w="294640" h="250189">
                <a:moveTo>
                  <a:pt x="0" y="124967"/>
                </a:moveTo>
                <a:lnTo>
                  <a:pt x="7498" y="85470"/>
                </a:lnTo>
                <a:lnTo>
                  <a:pt x="28376" y="51166"/>
                </a:lnTo>
                <a:lnTo>
                  <a:pt x="60213" y="24113"/>
                </a:lnTo>
                <a:lnTo>
                  <a:pt x="100584" y="6371"/>
                </a:lnTo>
                <a:lnTo>
                  <a:pt x="147066" y="0"/>
                </a:lnTo>
                <a:lnTo>
                  <a:pt x="193548" y="6371"/>
                </a:lnTo>
                <a:lnTo>
                  <a:pt x="233918" y="24113"/>
                </a:lnTo>
                <a:lnTo>
                  <a:pt x="265755" y="51166"/>
                </a:lnTo>
                <a:lnTo>
                  <a:pt x="286633" y="85470"/>
                </a:lnTo>
                <a:lnTo>
                  <a:pt x="294132" y="124967"/>
                </a:lnTo>
                <a:lnTo>
                  <a:pt x="286633" y="164465"/>
                </a:lnTo>
                <a:lnTo>
                  <a:pt x="265755" y="198769"/>
                </a:lnTo>
                <a:lnTo>
                  <a:pt x="233918" y="225822"/>
                </a:lnTo>
                <a:lnTo>
                  <a:pt x="193548" y="243564"/>
                </a:lnTo>
                <a:lnTo>
                  <a:pt x="147066" y="249935"/>
                </a:lnTo>
                <a:lnTo>
                  <a:pt x="100584" y="243564"/>
                </a:lnTo>
                <a:lnTo>
                  <a:pt x="60213" y="225822"/>
                </a:lnTo>
                <a:lnTo>
                  <a:pt x="28376" y="198769"/>
                </a:lnTo>
                <a:lnTo>
                  <a:pt x="7498" y="164465"/>
                </a:lnTo>
                <a:lnTo>
                  <a:pt x="0" y="124967"/>
                </a:lnTo>
                <a:close/>
              </a:path>
            </a:pathLst>
          </a:custGeom>
          <a:ln w="9144">
            <a:solidFill>
              <a:srgbClr val="000000"/>
            </a:solidFill>
          </a:ln>
        </p:spPr>
        <p:txBody>
          <a:bodyPr wrap="square" lIns="0" tIns="0" rIns="0" bIns="0" rtlCol="0"/>
          <a:lstStyle/>
          <a:p>
            <a:endParaRPr/>
          </a:p>
        </p:txBody>
      </p:sp>
      <p:sp>
        <p:nvSpPr>
          <p:cNvPr id="28" name="object 28"/>
          <p:cNvSpPr txBox="1"/>
          <p:nvPr/>
        </p:nvSpPr>
        <p:spPr>
          <a:xfrm>
            <a:off x="8533066" y="3411728"/>
            <a:ext cx="1502410" cy="756920"/>
          </a:xfrm>
          <a:prstGeom prst="rect">
            <a:avLst/>
          </a:prstGeom>
        </p:spPr>
        <p:txBody>
          <a:bodyPr vert="horz" wrap="square" lIns="0" tIns="12065" rIns="0" bIns="0" rtlCol="0">
            <a:spAutoFit/>
          </a:bodyPr>
          <a:lstStyle/>
          <a:p>
            <a:pPr marL="12700" marR="5080" algn="ctr">
              <a:spcBef>
                <a:spcPts val="95"/>
              </a:spcBef>
            </a:pPr>
            <a:r>
              <a:rPr sz="1600" b="1" spc="-5" dirty="0">
                <a:latin typeface="Arial"/>
                <a:cs typeface="Arial"/>
              </a:rPr>
              <a:t>Early</a:t>
            </a:r>
            <a:r>
              <a:rPr sz="1600" b="1" spc="-65" dirty="0">
                <a:latin typeface="Arial"/>
                <a:cs typeface="Arial"/>
              </a:rPr>
              <a:t> </a:t>
            </a:r>
            <a:r>
              <a:rPr sz="1600" b="1" spc="-5" dirty="0">
                <a:latin typeface="Arial"/>
                <a:cs typeface="Arial"/>
              </a:rPr>
              <a:t>Detection  and </a:t>
            </a:r>
            <a:r>
              <a:rPr sz="1600" b="1" spc="-10" dirty="0">
                <a:latin typeface="Arial"/>
                <a:cs typeface="Arial"/>
              </a:rPr>
              <a:t>Control  Opportunities</a:t>
            </a:r>
            <a:endParaRPr sz="1600">
              <a:latin typeface="Arial"/>
              <a:cs typeface="Arial"/>
            </a:endParaRPr>
          </a:p>
        </p:txBody>
      </p:sp>
      <p:sp>
        <p:nvSpPr>
          <p:cNvPr id="29" name="object 29"/>
          <p:cNvSpPr/>
          <p:nvPr/>
        </p:nvSpPr>
        <p:spPr>
          <a:xfrm>
            <a:off x="5908852" y="3903726"/>
            <a:ext cx="2442210" cy="692150"/>
          </a:xfrm>
          <a:custGeom>
            <a:avLst/>
            <a:gdLst/>
            <a:ahLst/>
            <a:cxnLst/>
            <a:rect l="l" t="t" r="r" b="b"/>
            <a:pathLst>
              <a:path w="2442209" h="692150">
                <a:moveTo>
                  <a:pt x="2441905" y="0"/>
                </a:moveTo>
                <a:lnTo>
                  <a:pt x="0" y="691972"/>
                </a:lnTo>
              </a:path>
            </a:pathLst>
          </a:custGeom>
          <a:ln w="28956">
            <a:solidFill>
              <a:srgbClr val="000000"/>
            </a:solidFill>
          </a:ln>
        </p:spPr>
        <p:txBody>
          <a:bodyPr wrap="square" lIns="0" tIns="0" rIns="0" bIns="0" rtlCol="0"/>
          <a:lstStyle/>
          <a:p>
            <a:endParaRPr/>
          </a:p>
        </p:txBody>
      </p:sp>
      <p:sp>
        <p:nvSpPr>
          <p:cNvPr id="30" name="object 30"/>
          <p:cNvSpPr/>
          <p:nvPr/>
        </p:nvSpPr>
        <p:spPr>
          <a:xfrm>
            <a:off x="5839209" y="4549957"/>
            <a:ext cx="95885" cy="83820"/>
          </a:xfrm>
          <a:custGeom>
            <a:avLst/>
            <a:gdLst/>
            <a:ahLst/>
            <a:cxnLst/>
            <a:rect l="l" t="t" r="r" b="b"/>
            <a:pathLst>
              <a:path w="95885" h="83820">
                <a:moveTo>
                  <a:pt x="71729" y="0"/>
                </a:moveTo>
                <a:lnTo>
                  <a:pt x="0" y="65481"/>
                </a:lnTo>
                <a:lnTo>
                  <a:pt x="95415" y="83578"/>
                </a:lnTo>
                <a:lnTo>
                  <a:pt x="71729" y="0"/>
                </a:lnTo>
                <a:close/>
              </a:path>
            </a:pathLst>
          </a:custGeom>
          <a:solidFill>
            <a:srgbClr val="000000"/>
          </a:solidFill>
        </p:spPr>
        <p:txBody>
          <a:bodyPr wrap="square" lIns="0" tIns="0" rIns="0" bIns="0" rtlCol="0"/>
          <a:lstStyle/>
          <a:p>
            <a:endParaRPr/>
          </a:p>
        </p:txBody>
      </p:sp>
      <p:sp>
        <p:nvSpPr>
          <p:cNvPr id="31" name="object 31"/>
          <p:cNvSpPr/>
          <p:nvPr/>
        </p:nvSpPr>
        <p:spPr>
          <a:xfrm>
            <a:off x="6562345" y="3876294"/>
            <a:ext cx="1811655" cy="0"/>
          </a:xfrm>
          <a:custGeom>
            <a:avLst/>
            <a:gdLst/>
            <a:ahLst/>
            <a:cxnLst/>
            <a:rect l="l" t="t" r="r" b="b"/>
            <a:pathLst>
              <a:path w="1811654">
                <a:moveTo>
                  <a:pt x="1811274" y="0"/>
                </a:moveTo>
                <a:lnTo>
                  <a:pt x="0" y="0"/>
                </a:lnTo>
              </a:path>
            </a:pathLst>
          </a:custGeom>
          <a:ln w="28956">
            <a:solidFill>
              <a:srgbClr val="000000"/>
            </a:solidFill>
          </a:ln>
        </p:spPr>
        <p:txBody>
          <a:bodyPr wrap="square" lIns="0" tIns="0" rIns="0" bIns="0" rtlCol="0"/>
          <a:lstStyle/>
          <a:p>
            <a:endParaRPr/>
          </a:p>
        </p:txBody>
      </p:sp>
      <p:sp>
        <p:nvSpPr>
          <p:cNvPr id="32" name="object 32"/>
          <p:cNvSpPr/>
          <p:nvPr/>
        </p:nvSpPr>
        <p:spPr>
          <a:xfrm>
            <a:off x="6489952" y="3832858"/>
            <a:ext cx="86995" cy="86995"/>
          </a:xfrm>
          <a:custGeom>
            <a:avLst/>
            <a:gdLst/>
            <a:ahLst/>
            <a:cxnLst/>
            <a:rect l="l" t="t" r="r" b="b"/>
            <a:pathLst>
              <a:path w="86995" h="86995">
                <a:moveTo>
                  <a:pt x="86867" y="0"/>
                </a:moveTo>
                <a:lnTo>
                  <a:pt x="0" y="43434"/>
                </a:lnTo>
                <a:lnTo>
                  <a:pt x="86867" y="86868"/>
                </a:lnTo>
                <a:lnTo>
                  <a:pt x="86867" y="0"/>
                </a:lnTo>
                <a:close/>
              </a:path>
            </a:pathLst>
          </a:custGeom>
          <a:solidFill>
            <a:srgbClr val="000000"/>
          </a:solidFill>
        </p:spPr>
        <p:txBody>
          <a:bodyPr wrap="square" lIns="0" tIns="0" rIns="0" bIns="0" rtlCol="0"/>
          <a:lstStyle/>
          <a:p>
            <a:endParaRPr/>
          </a:p>
        </p:txBody>
      </p:sp>
      <p:sp>
        <p:nvSpPr>
          <p:cNvPr id="33" name="object 33"/>
          <p:cNvSpPr/>
          <p:nvPr/>
        </p:nvSpPr>
        <p:spPr>
          <a:xfrm>
            <a:off x="5672073" y="3886961"/>
            <a:ext cx="2706370" cy="226060"/>
          </a:xfrm>
          <a:custGeom>
            <a:avLst/>
            <a:gdLst/>
            <a:ahLst/>
            <a:cxnLst/>
            <a:rect l="l" t="t" r="r" b="b"/>
            <a:pathLst>
              <a:path w="2706370" h="226060">
                <a:moveTo>
                  <a:pt x="2706116" y="0"/>
                </a:moveTo>
                <a:lnTo>
                  <a:pt x="0" y="225628"/>
                </a:lnTo>
              </a:path>
            </a:pathLst>
          </a:custGeom>
          <a:ln w="28956">
            <a:solidFill>
              <a:srgbClr val="000000"/>
            </a:solidFill>
          </a:ln>
        </p:spPr>
        <p:txBody>
          <a:bodyPr wrap="square" lIns="0" tIns="0" rIns="0" bIns="0" rtlCol="0"/>
          <a:lstStyle/>
          <a:p>
            <a:endParaRPr/>
          </a:p>
        </p:txBody>
      </p:sp>
      <p:sp>
        <p:nvSpPr>
          <p:cNvPr id="34" name="object 34"/>
          <p:cNvSpPr/>
          <p:nvPr/>
        </p:nvSpPr>
        <p:spPr>
          <a:xfrm>
            <a:off x="5599939" y="4068105"/>
            <a:ext cx="90805" cy="86995"/>
          </a:xfrm>
          <a:custGeom>
            <a:avLst/>
            <a:gdLst/>
            <a:ahLst/>
            <a:cxnLst/>
            <a:rect l="l" t="t" r="r" b="b"/>
            <a:pathLst>
              <a:path w="90804" h="86995">
                <a:moveTo>
                  <a:pt x="82956" y="0"/>
                </a:moveTo>
                <a:lnTo>
                  <a:pt x="0" y="50507"/>
                </a:lnTo>
                <a:lnTo>
                  <a:pt x="90182" y="86563"/>
                </a:lnTo>
                <a:lnTo>
                  <a:pt x="82956" y="0"/>
                </a:lnTo>
                <a:close/>
              </a:path>
            </a:pathLst>
          </a:custGeom>
          <a:solidFill>
            <a:srgbClr val="000000"/>
          </a:solidFill>
        </p:spPr>
        <p:txBody>
          <a:bodyPr wrap="square" lIns="0" tIns="0" rIns="0" bIns="0" rtlCol="0"/>
          <a:lstStyle/>
          <a:p>
            <a:endParaRPr/>
          </a:p>
        </p:txBody>
      </p:sp>
      <p:sp>
        <p:nvSpPr>
          <p:cNvPr id="35" name="object 35"/>
          <p:cNvSpPr txBox="1"/>
          <p:nvPr/>
        </p:nvSpPr>
        <p:spPr>
          <a:xfrm>
            <a:off x="2540000" y="3252978"/>
            <a:ext cx="2052320" cy="513080"/>
          </a:xfrm>
          <a:prstGeom prst="rect">
            <a:avLst/>
          </a:prstGeom>
        </p:spPr>
        <p:txBody>
          <a:bodyPr vert="horz" wrap="square" lIns="0" tIns="12065" rIns="0" bIns="0" rtlCol="0">
            <a:spAutoFit/>
          </a:bodyPr>
          <a:lstStyle/>
          <a:p>
            <a:pPr marL="12700" marR="5080">
              <a:spcBef>
                <a:spcPts val="95"/>
              </a:spcBef>
            </a:pPr>
            <a:r>
              <a:rPr sz="1600" b="1" spc="-5" dirty="0">
                <a:latin typeface="Arial"/>
                <a:cs typeface="Arial"/>
              </a:rPr>
              <a:t>Wildlife </a:t>
            </a:r>
            <a:r>
              <a:rPr sz="1600" b="1" spc="-10" dirty="0">
                <a:latin typeface="Arial"/>
                <a:cs typeface="Arial"/>
              </a:rPr>
              <a:t>Surveillance/  </a:t>
            </a:r>
            <a:r>
              <a:rPr sz="1600" b="1" spc="-5" dirty="0">
                <a:latin typeface="Arial"/>
                <a:cs typeface="Arial"/>
              </a:rPr>
              <a:t>Forecasting</a:t>
            </a:r>
            <a:endParaRPr sz="1600">
              <a:latin typeface="Arial"/>
              <a:cs typeface="Arial"/>
            </a:endParaRPr>
          </a:p>
        </p:txBody>
      </p:sp>
      <p:sp>
        <p:nvSpPr>
          <p:cNvPr id="36" name="object 36"/>
          <p:cNvSpPr/>
          <p:nvPr/>
        </p:nvSpPr>
        <p:spPr>
          <a:xfrm>
            <a:off x="3734562" y="3656839"/>
            <a:ext cx="542925" cy="932815"/>
          </a:xfrm>
          <a:custGeom>
            <a:avLst/>
            <a:gdLst/>
            <a:ahLst/>
            <a:cxnLst/>
            <a:rect l="l" t="t" r="r" b="b"/>
            <a:pathLst>
              <a:path w="542925" h="932814">
                <a:moveTo>
                  <a:pt x="0" y="0"/>
                </a:moveTo>
                <a:lnTo>
                  <a:pt x="542709" y="932599"/>
                </a:lnTo>
              </a:path>
            </a:pathLst>
          </a:custGeom>
          <a:ln w="28956">
            <a:solidFill>
              <a:srgbClr val="000000"/>
            </a:solidFill>
          </a:ln>
        </p:spPr>
        <p:txBody>
          <a:bodyPr wrap="square" lIns="0" tIns="0" rIns="0" bIns="0" rtlCol="0"/>
          <a:lstStyle/>
          <a:p>
            <a:endParaRPr/>
          </a:p>
        </p:txBody>
      </p:sp>
      <p:sp>
        <p:nvSpPr>
          <p:cNvPr id="37" name="object 37"/>
          <p:cNvSpPr/>
          <p:nvPr/>
        </p:nvSpPr>
        <p:spPr>
          <a:xfrm>
            <a:off x="4232452" y="4555084"/>
            <a:ext cx="81280" cy="97155"/>
          </a:xfrm>
          <a:custGeom>
            <a:avLst/>
            <a:gdLst/>
            <a:ahLst/>
            <a:cxnLst/>
            <a:rect l="l" t="t" r="r" b="b"/>
            <a:pathLst>
              <a:path w="81280" h="97154">
                <a:moveTo>
                  <a:pt x="75082" y="0"/>
                </a:moveTo>
                <a:lnTo>
                  <a:pt x="0" y="43687"/>
                </a:lnTo>
                <a:lnTo>
                  <a:pt x="81229" y="96926"/>
                </a:lnTo>
                <a:lnTo>
                  <a:pt x="75082" y="0"/>
                </a:lnTo>
                <a:close/>
              </a:path>
            </a:pathLst>
          </a:custGeom>
          <a:solidFill>
            <a:srgbClr val="000000"/>
          </a:solidFill>
        </p:spPr>
        <p:txBody>
          <a:bodyPr wrap="square" lIns="0" tIns="0" rIns="0" bIns="0" rtlCol="0"/>
          <a:lstStyle/>
          <a:p>
            <a:endParaRPr/>
          </a:p>
        </p:txBody>
      </p:sp>
      <p:sp>
        <p:nvSpPr>
          <p:cNvPr id="38" name="object 38"/>
          <p:cNvSpPr txBox="1">
            <a:spLocks noGrp="1"/>
          </p:cNvSpPr>
          <p:nvPr>
            <p:ph type="title"/>
          </p:nvPr>
        </p:nvSpPr>
        <p:spPr>
          <a:xfrm>
            <a:off x="2295118" y="359282"/>
            <a:ext cx="7081520" cy="1001394"/>
          </a:xfrm>
          <a:prstGeom prst="rect">
            <a:avLst/>
          </a:prstGeom>
        </p:spPr>
        <p:txBody>
          <a:bodyPr vert="horz" wrap="square" lIns="0" tIns="12700" rIns="0" bIns="0" rtlCol="0" anchor="ctr">
            <a:spAutoFit/>
          </a:bodyPr>
          <a:lstStyle/>
          <a:p>
            <a:pPr marL="12700" marR="5080">
              <a:lnSpc>
                <a:spcPct val="100000"/>
              </a:lnSpc>
              <a:spcBef>
                <a:spcPts val="100"/>
              </a:spcBef>
            </a:pPr>
            <a:r>
              <a:rPr sz="3200" b="1" dirty="0">
                <a:solidFill>
                  <a:srgbClr val="002060"/>
                </a:solidFill>
                <a:latin typeface="Arial"/>
                <a:cs typeface="Arial"/>
              </a:rPr>
              <a:t>One </a:t>
            </a:r>
            <a:r>
              <a:rPr sz="3200" b="1" spc="-5" dirty="0">
                <a:solidFill>
                  <a:srgbClr val="002060"/>
                </a:solidFill>
                <a:latin typeface="Arial"/>
                <a:cs typeface="Arial"/>
              </a:rPr>
              <a:t>Health </a:t>
            </a:r>
            <a:r>
              <a:rPr sz="3200" b="1" dirty="0">
                <a:solidFill>
                  <a:srgbClr val="002060"/>
                </a:solidFill>
                <a:latin typeface="Arial"/>
                <a:cs typeface="Arial"/>
              </a:rPr>
              <a:t>– </a:t>
            </a:r>
            <a:r>
              <a:rPr sz="3200" b="1" spc="-5" dirty="0">
                <a:solidFill>
                  <a:srgbClr val="002060"/>
                </a:solidFill>
                <a:latin typeface="Arial"/>
                <a:cs typeface="Arial"/>
              </a:rPr>
              <a:t>Public health as part</a:t>
            </a:r>
            <a:r>
              <a:rPr sz="3200" b="1" spc="-130" dirty="0">
                <a:solidFill>
                  <a:srgbClr val="002060"/>
                </a:solidFill>
                <a:latin typeface="Arial"/>
                <a:cs typeface="Arial"/>
              </a:rPr>
              <a:t> </a:t>
            </a:r>
            <a:r>
              <a:rPr sz="3200" b="1" spc="-5" dirty="0">
                <a:solidFill>
                  <a:srgbClr val="002060"/>
                </a:solidFill>
                <a:latin typeface="Arial"/>
                <a:cs typeface="Arial"/>
              </a:rPr>
              <a:t>of  </a:t>
            </a:r>
            <a:r>
              <a:rPr sz="3200" b="1" dirty="0">
                <a:solidFill>
                  <a:srgbClr val="002060"/>
                </a:solidFill>
                <a:latin typeface="Arial"/>
                <a:cs typeface="Arial"/>
              </a:rPr>
              <a:t>the</a:t>
            </a:r>
            <a:r>
              <a:rPr sz="3200" b="1" spc="-110" dirty="0">
                <a:solidFill>
                  <a:srgbClr val="002060"/>
                </a:solidFill>
                <a:latin typeface="Arial"/>
                <a:cs typeface="Arial"/>
              </a:rPr>
              <a:t> </a:t>
            </a:r>
            <a:r>
              <a:rPr sz="3200" spc="-5" dirty="0">
                <a:solidFill>
                  <a:srgbClr val="002060"/>
                </a:solidFill>
                <a:latin typeface="Arial"/>
                <a:cs typeface="Arial"/>
              </a:rPr>
              <a:t>“</a:t>
            </a:r>
            <a:r>
              <a:rPr sz="3200" b="1" spc="-5" dirty="0">
                <a:solidFill>
                  <a:srgbClr val="002060"/>
                </a:solidFill>
                <a:latin typeface="Arial"/>
                <a:cs typeface="Arial"/>
              </a:rPr>
              <a:t>ecosystem</a:t>
            </a:r>
            <a:r>
              <a:rPr sz="3200" spc="-5" dirty="0">
                <a:solidFill>
                  <a:srgbClr val="333399"/>
                </a:solidFill>
                <a:latin typeface="Arial"/>
                <a:cs typeface="Arial"/>
              </a:rPr>
              <a:t>”</a:t>
            </a:r>
            <a:endParaRPr sz="3200">
              <a:latin typeface="Arial"/>
              <a:cs typeface="Arial"/>
            </a:endParaRPr>
          </a:p>
        </p:txBody>
      </p:sp>
      <p:sp>
        <p:nvSpPr>
          <p:cNvPr id="39" name="object 39"/>
          <p:cNvSpPr/>
          <p:nvPr/>
        </p:nvSpPr>
        <p:spPr>
          <a:xfrm>
            <a:off x="4021837" y="4840224"/>
            <a:ext cx="448055" cy="544067"/>
          </a:xfrm>
          <a:prstGeom prst="rect">
            <a:avLst/>
          </a:prstGeom>
          <a:blipFill>
            <a:blip r:embed="rId9" cstate="print"/>
            <a:stretch>
              <a:fillRect/>
            </a:stretch>
          </a:blipFill>
        </p:spPr>
        <p:txBody>
          <a:bodyPr wrap="square" lIns="0" tIns="0" rIns="0" bIns="0" rtlCol="0"/>
          <a:lstStyle/>
          <a:p>
            <a:endParaRPr/>
          </a:p>
        </p:txBody>
      </p:sp>
      <p:sp>
        <p:nvSpPr>
          <p:cNvPr id="40" name="object 40"/>
          <p:cNvSpPr/>
          <p:nvPr/>
        </p:nvSpPr>
        <p:spPr>
          <a:xfrm>
            <a:off x="4908804" y="4965192"/>
            <a:ext cx="272795" cy="205739"/>
          </a:xfrm>
          <a:prstGeom prst="rect">
            <a:avLst/>
          </a:prstGeom>
          <a:blipFill>
            <a:blip r:embed="rId10"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9918245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35834" y="461582"/>
            <a:ext cx="7717790" cy="696595"/>
          </a:xfrm>
          <a:prstGeom prst="rect">
            <a:avLst/>
          </a:prstGeom>
        </p:spPr>
        <p:txBody>
          <a:bodyPr vert="horz" wrap="square" lIns="0" tIns="13335" rIns="0" bIns="0" rtlCol="0" anchor="ctr">
            <a:spAutoFit/>
          </a:bodyPr>
          <a:lstStyle/>
          <a:p>
            <a:pPr marL="12700">
              <a:lnSpc>
                <a:spcPct val="100000"/>
              </a:lnSpc>
              <a:spcBef>
                <a:spcPts val="105"/>
              </a:spcBef>
            </a:pPr>
            <a:r>
              <a:rPr spc="-35" dirty="0">
                <a:latin typeface="Calibri"/>
                <a:cs typeface="Calibri"/>
              </a:rPr>
              <a:t>Key </a:t>
            </a:r>
            <a:r>
              <a:rPr dirty="0">
                <a:latin typeface="Calibri"/>
                <a:cs typeface="Calibri"/>
              </a:rPr>
              <a:t>risk </a:t>
            </a:r>
            <a:r>
              <a:rPr spc="-30" dirty="0">
                <a:latin typeface="Calibri"/>
                <a:cs typeface="Calibri"/>
              </a:rPr>
              <a:t>factors </a:t>
            </a:r>
            <a:r>
              <a:rPr spc="-35" dirty="0">
                <a:latin typeface="Calibri"/>
                <a:cs typeface="Calibri"/>
              </a:rPr>
              <a:t>for </a:t>
            </a:r>
            <a:r>
              <a:rPr spc="-10" dirty="0">
                <a:latin typeface="Calibri"/>
                <a:cs typeface="Calibri"/>
              </a:rPr>
              <a:t>important</a:t>
            </a:r>
            <a:r>
              <a:rPr spc="25" dirty="0">
                <a:latin typeface="Calibri"/>
                <a:cs typeface="Calibri"/>
              </a:rPr>
              <a:t> </a:t>
            </a:r>
            <a:r>
              <a:rPr spc="-5" dirty="0">
                <a:latin typeface="Calibri"/>
                <a:cs typeface="Calibri"/>
              </a:rPr>
              <a:t>EIDs</a:t>
            </a:r>
          </a:p>
        </p:txBody>
      </p:sp>
      <p:sp>
        <p:nvSpPr>
          <p:cNvPr id="3" name="object 3"/>
          <p:cNvSpPr txBox="1"/>
          <p:nvPr/>
        </p:nvSpPr>
        <p:spPr>
          <a:xfrm>
            <a:off x="2059941" y="1524406"/>
            <a:ext cx="2896235" cy="2073910"/>
          </a:xfrm>
          <a:prstGeom prst="rect">
            <a:avLst/>
          </a:prstGeom>
        </p:spPr>
        <p:txBody>
          <a:bodyPr vert="horz" wrap="square" lIns="0" tIns="97790" rIns="0" bIns="0" rtlCol="0">
            <a:spAutoFit/>
          </a:bodyPr>
          <a:lstStyle/>
          <a:p>
            <a:pPr marL="355600" indent="-342900">
              <a:spcBef>
                <a:spcPts val="770"/>
              </a:spcBef>
              <a:buFont typeface="Arial"/>
              <a:buChar char="•"/>
              <a:tabLst>
                <a:tab pos="354965" algn="l"/>
                <a:tab pos="355600" algn="l"/>
              </a:tabLst>
            </a:pPr>
            <a:r>
              <a:rPr sz="2800" spc="-10" dirty="0">
                <a:latin typeface="Calibri"/>
                <a:cs typeface="Calibri"/>
              </a:rPr>
              <a:t>Human</a:t>
            </a:r>
            <a:endParaRPr sz="2800">
              <a:latin typeface="Calibri"/>
              <a:cs typeface="Calibri"/>
            </a:endParaRPr>
          </a:p>
          <a:p>
            <a:pPr marL="355600" indent="-342900">
              <a:spcBef>
                <a:spcPts val="670"/>
              </a:spcBef>
              <a:buFont typeface="Arial"/>
              <a:buChar char="•"/>
              <a:tabLst>
                <a:tab pos="354965" algn="l"/>
                <a:tab pos="355600" algn="l"/>
              </a:tabLst>
            </a:pPr>
            <a:r>
              <a:rPr sz="2800" spc="-10" dirty="0">
                <a:latin typeface="Calibri"/>
                <a:cs typeface="Calibri"/>
              </a:rPr>
              <a:t>Animal</a:t>
            </a:r>
            <a:endParaRPr sz="2800">
              <a:latin typeface="Calibri"/>
              <a:cs typeface="Calibri"/>
            </a:endParaRPr>
          </a:p>
          <a:p>
            <a:pPr marL="355600" indent="-342900">
              <a:spcBef>
                <a:spcPts val="670"/>
              </a:spcBef>
              <a:buFont typeface="Arial"/>
              <a:buChar char="•"/>
              <a:tabLst>
                <a:tab pos="354965" algn="l"/>
                <a:tab pos="355600" algn="l"/>
              </a:tabLst>
            </a:pPr>
            <a:r>
              <a:rPr sz="2800" spc="-20" dirty="0">
                <a:latin typeface="Calibri"/>
                <a:cs typeface="Calibri"/>
              </a:rPr>
              <a:t>Environment</a:t>
            </a:r>
            <a:endParaRPr sz="2800">
              <a:latin typeface="Calibri"/>
              <a:cs typeface="Calibri"/>
            </a:endParaRPr>
          </a:p>
          <a:p>
            <a:pPr marL="355600" indent="-342900">
              <a:spcBef>
                <a:spcPts val="670"/>
              </a:spcBef>
              <a:buFont typeface="Arial"/>
              <a:buChar char="•"/>
              <a:tabLst>
                <a:tab pos="354965" algn="l"/>
                <a:tab pos="355600" algn="l"/>
              </a:tabLst>
            </a:pPr>
            <a:r>
              <a:rPr sz="2800" spc="-5" dirty="0">
                <a:latin typeface="Calibri"/>
                <a:cs typeface="Calibri"/>
              </a:rPr>
              <a:t>Their</a:t>
            </a:r>
            <a:r>
              <a:rPr sz="2800" spc="-70" dirty="0">
                <a:latin typeface="Calibri"/>
                <a:cs typeface="Calibri"/>
              </a:rPr>
              <a:t> </a:t>
            </a:r>
            <a:r>
              <a:rPr sz="2800" spc="-15" dirty="0">
                <a:latin typeface="Calibri"/>
                <a:cs typeface="Calibri"/>
              </a:rPr>
              <a:t>interactions</a:t>
            </a:r>
            <a:endParaRPr sz="2800">
              <a:latin typeface="Calibri"/>
              <a:cs typeface="Calibri"/>
            </a:endParaRPr>
          </a:p>
        </p:txBody>
      </p:sp>
      <p:sp>
        <p:nvSpPr>
          <p:cNvPr id="4" name="object 4"/>
          <p:cNvSpPr/>
          <p:nvPr/>
        </p:nvSpPr>
        <p:spPr>
          <a:xfrm>
            <a:off x="6973824" y="1932433"/>
            <a:ext cx="2435351" cy="2433827"/>
          </a:xfrm>
          <a:prstGeom prst="rect">
            <a:avLst/>
          </a:prstGeom>
          <a:blipFill>
            <a:blip r:embed="rId2" cstate="print"/>
            <a:stretch>
              <a:fillRect/>
            </a:stretch>
          </a:blipFill>
        </p:spPr>
        <p:txBody>
          <a:bodyPr wrap="square" lIns="0" tIns="0" rIns="0" bIns="0" rtlCol="0"/>
          <a:lstStyle/>
          <a:p>
            <a:endParaRPr/>
          </a:p>
        </p:txBody>
      </p:sp>
      <p:sp>
        <p:nvSpPr>
          <p:cNvPr id="5" name="object 5"/>
          <p:cNvSpPr txBox="1"/>
          <p:nvPr/>
        </p:nvSpPr>
        <p:spPr>
          <a:xfrm>
            <a:off x="7785036" y="2690643"/>
            <a:ext cx="813435" cy="345440"/>
          </a:xfrm>
          <a:prstGeom prst="rect">
            <a:avLst/>
          </a:prstGeom>
        </p:spPr>
        <p:txBody>
          <a:bodyPr vert="horz" wrap="square" lIns="0" tIns="12700" rIns="0" bIns="0" rtlCol="0">
            <a:spAutoFit/>
          </a:bodyPr>
          <a:lstStyle/>
          <a:p>
            <a:pPr marL="12700">
              <a:spcBef>
                <a:spcPts val="100"/>
              </a:spcBef>
            </a:pPr>
            <a:r>
              <a:rPr sz="2100" spc="-5" dirty="0">
                <a:latin typeface="Calibri"/>
                <a:cs typeface="Calibri"/>
              </a:rPr>
              <a:t>H</a:t>
            </a:r>
            <a:r>
              <a:rPr sz="2100" dirty="0">
                <a:latin typeface="Calibri"/>
                <a:cs typeface="Calibri"/>
              </a:rPr>
              <a:t>uman</a:t>
            </a:r>
            <a:endParaRPr sz="2100">
              <a:latin typeface="Calibri"/>
              <a:cs typeface="Calibri"/>
            </a:endParaRPr>
          </a:p>
        </p:txBody>
      </p:sp>
      <p:sp>
        <p:nvSpPr>
          <p:cNvPr id="6" name="object 6"/>
          <p:cNvSpPr/>
          <p:nvPr/>
        </p:nvSpPr>
        <p:spPr>
          <a:xfrm>
            <a:off x="7821168" y="3398521"/>
            <a:ext cx="2433827" cy="2435351"/>
          </a:xfrm>
          <a:prstGeom prst="rect">
            <a:avLst/>
          </a:prstGeom>
          <a:blipFill>
            <a:blip r:embed="rId3" cstate="print"/>
            <a:stretch>
              <a:fillRect/>
            </a:stretch>
          </a:blipFill>
        </p:spPr>
        <p:txBody>
          <a:bodyPr wrap="square" lIns="0" tIns="0" rIns="0" bIns="0" rtlCol="0"/>
          <a:lstStyle/>
          <a:p>
            <a:endParaRPr/>
          </a:p>
        </p:txBody>
      </p:sp>
      <p:sp>
        <p:nvSpPr>
          <p:cNvPr id="7" name="object 7"/>
          <p:cNvSpPr txBox="1"/>
          <p:nvPr/>
        </p:nvSpPr>
        <p:spPr>
          <a:xfrm>
            <a:off x="8894389" y="4469504"/>
            <a:ext cx="782955" cy="345440"/>
          </a:xfrm>
          <a:prstGeom prst="rect">
            <a:avLst/>
          </a:prstGeom>
        </p:spPr>
        <p:txBody>
          <a:bodyPr vert="horz" wrap="square" lIns="0" tIns="12700" rIns="0" bIns="0" rtlCol="0">
            <a:spAutoFit/>
          </a:bodyPr>
          <a:lstStyle/>
          <a:p>
            <a:pPr marL="12700">
              <a:spcBef>
                <a:spcPts val="100"/>
              </a:spcBef>
            </a:pPr>
            <a:r>
              <a:rPr sz="2100" spc="-5" dirty="0">
                <a:latin typeface="Calibri"/>
                <a:cs typeface="Calibri"/>
              </a:rPr>
              <a:t>A</a:t>
            </a:r>
            <a:r>
              <a:rPr sz="2100" dirty="0">
                <a:latin typeface="Calibri"/>
                <a:cs typeface="Calibri"/>
              </a:rPr>
              <a:t>n</a:t>
            </a:r>
            <a:r>
              <a:rPr sz="2100" spc="-5" dirty="0">
                <a:latin typeface="Calibri"/>
                <a:cs typeface="Calibri"/>
              </a:rPr>
              <a:t>i</a:t>
            </a:r>
            <a:r>
              <a:rPr sz="2100" dirty="0">
                <a:latin typeface="Calibri"/>
                <a:cs typeface="Calibri"/>
              </a:rPr>
              <a:t>mal</a:t>
            </a:r>
            <a:endParaRPr sz="2100">
              <a:latin typeface="Calibri"/>
              <a:cs typeface="Calibri"/>
            </a:endParaRPr>
          </a:p>
        </p:txBody>
      </p:sp>
      <p:sp>
        <p:nvSpPr>
          <p:cNvPr id="8" name="object 8"/>
          <p:cNvSpPr/>
          <p:nvPr/>
        </p:nvSpPr>
        <p:spPr>
          <a:xfrm>
            <a:off x="6128004" y="3398521"/>
            <a:ext cx="2433827" cy="2435351"/>
          </a:xfrm>
          <a:prstGeom prst="rect">
            <a:avLst/>
          </a:prstGeom>
          <a:blipFill>
            <a:blip r:embed="rId4" cstate="print"/>
            <a:stretch>
              <a:fillRect/>
            </a:stretch>
          </a:blipFill>
        </p:spPr>
        <p:txBody>
          <a:bodyPr wrap="square" lIns="0" tIns="0" rIns="0" bIns="0" rtlCol="0"/>
          <a:lstStyle/>
          <a:p>
            <a:endParaRPr/>
          </a:p>
        </p:txBody>
      </p:sp>
      <p:sp>
        <p:nvSpPr>
          <p:cNvPr id="9" name="object 9"/>
          <p:cNvSpPr txBox="1"/>
          <p:nvPr/>
        </p:nvSpPr>
        <p:spPr>
          <a:xfrm>
            <a:off x="6389521" y="4469504"/>
            <a:ext cx="1413510" cy="345440"/>
          </a:xfrm>
          <a:prstGeom prst="rect">
            <a:avLst/>
          </a:prstGeom>
        </p:spPr>
        <p:txBody>
          <a:bodyPr vert="horz" wrap="square" lIns="0" tIns="12700" rIns="0" bIns="0" rtlCol="0">
            <a:spAutoFit/>
          </a:bodyPr>
          <a:lstStyle/>
          <a:p>
            <a:pPr marL="12700">
              <a:spcBef>
                <a:spcPts val="100"/>
              </a:spcBef>
            </a:pPr>
            <a:r>
              <a:rPr sz="2100" spc="-15" dirty="0">
                <a:latin typeface="Calibri"/>
                <a:cs typeface="Calibri"/>
              </a:rPr>
              <a:t>Environment</a:t>
            </a:r>
            <a:endParaRPr sz="2100">
              <a:latin typeface="Calibri"/>
              <a:cs typeface="Calibri"/>
            </a:endParaRPr>
          </a:p>
        </p:txBody>
      </p:sp>
    </p:spTree>
    <p:extLst>
      <p:ext uri="{BB962C8B-B14F-4D97-AF65-F5344CB8AC3E}">
        <p14:creationId xmlns:p14="http://schemas.microsoft.com/office/powerpoint/2010/main" val="18113177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2E51F63-970B-4229-B466-B9CE89C64C4F}"/>
              </a:ext>
            </a:extLst>
          </p:cNvPr>
          <p:cNvSpPr>
            <a:spLocks noGrp="1"/>
          </p:cNvSpPr>
          <p:nvPr>
            <p:ph type="ctrTitle"/>
          </p:nvPr>
        </p:nvSpPr>
        <p:spPr/>
        <p:txBody>
          <a:bodyPr>
            <a:normAutofit fontScale="90000"/>
          </a:bodyPr>
          <a:lstStyle/>
          <a:p>
            <a:r>
              <a:rPr lang="en-US" dirty="0"/>
              <a:t>Part III</a:t>
            </a:r>
            <a:br>
              <a:rPr lang="en-US" dirty="0"/>
            </a:br>
            <a:r>
              <a:rPr lang="en-US" dirty="0"/>
              <a:t>Definition of an Epidemic</a:t>
            </a:r>
            <a:br>
              <a:rPr lang="en-US" dirty="0"/>
            </a:br>
            <a:r>
              <a:rPr lang="en-US" dirty="0"/>
              <a:t>The Historical Context</a:t>
            </a:r>
          </a:p>
        </p:txBody>
      </p:sp>
      <p:sp>
        <p:nvSpPr>
          <p:cNvPr id="6" name="Subtitle 5">
            <a:extLst>
              <a:ext uri="{FF2B5EF4-FFF2-40B4-BE49-F238E27FC236}">
                <a16:creationId xmlns:a16="http://schemas.microsoft.com/office/drawing/2014/main" id="{0ACBA8B4-6FB9-4512-86F8-494A591CD007}"/>
              </a:ext>
            </a:extLst>
          </p:cNvPr>
          <p:cNvSpPr>
            <a:spLocks noGrp="1"/>
          </p:cNvSpPr>
          <p:nvPr>
            <p:ph type="subTitle" idx="1"/>
          </p:nvPr>
        </p:nvSpPr>
        <p:spPr/>
        <p:txBody>
          <a:bodyPr/>
          <a:lstStyle/>
          <a:p>
            <a:r>
              <a:rPr lang="en-US" dirty="0"/>
              <a:t>   </a:t>
            </a:r>
          </a:p>
        </p:txBody>
      </p:sp>
    </p:spTree>
    <p:extLst>
      <p:ext uri="{BB962C8B-B14F-4D97-AF65-F5344CB8AC3E}">
        <p14:creationId xmlns:p14="http://schemas.microsoft.com/office/powerpoint/2010/main" val="38161731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981200" y="533400"/>
            <a:ext cx="8003540" cy="3263900"/>
          </a:xfrm>
          <a:prstGeom prst="rect">
            <a:avLst/>
          </a:prstGeom>
        </p:spPr>
        <p:txBody>
          <a:bodyPr vert="horz" wrap="square" lIns="0" tIns="12065" rIns="0" bIns="0" rtlCol="0">
            <a:spAutoFit/>
          </a:bodyPr>
          <a:lstStyle/>
          <a:p>
            <a:pPr marL="12700" marR="5080">
              <a:spcBef>
                <a:spcPts val="95"/>
              </a:spcBef>
              <a:tabLst>
                <a:tab pos="2833370" algn="l"/>
              </a:tabLst>
            </a:pPr>
            <a:r>
              <a:rPr sz="2800" spc="-5" dirty="0">
                <a:latin typeface="MS PGothic"/>
                <a:cs typeface="MS PGothic"/>
              </a:rPr>
              <a:t>“</a:t>
            </a:r>
            <a:r>
              <a:rPr sz="2800" spc="-5" dirty="0">
                <a:latin typeface="Times New Roman"/>
                <a:cs typeface="Times New Roman"/>
              </a:rPr>
              <a:t>There will </a:t>
            </a:r>
            <a:r>
              <a:rPr sz="2800" spc="-10" dirty="0">
                <a:latin typeface="Times New Roman"/>
                <a:cs typeface="Times New Roman"/>
              </a:rPr>
              <a:t>come </a:t>
            </a:r>
            <a:r>
              <a:rPr sz="2800" spc="-5" dirty="0">
                <a:latin typeface="Times New Roman"/>
                <a:cs typeface="Times New Roman"/>
              </a:rPr>
              <a:t>yet other </a:t>
            </a:r>
            <a:r>
              <a:rPr sz="2800" spc="-10" dirty="0">
                <a:latin typeface="Times New Roman"/>
                <a:cs typeface="Times New Roman"/>
              </a:rPr>
              <a:t>new and </a:t>
            </a:r>
            <a:r>
              <a:rPr sz="2800" spc="-5" dirty="0">
                <a:latin typeface="Times New Roman"/>
                <a:cs typeface="Times New Roman"/>
              </a:rPr>
              <a:t>unusual </a:t>
            </a:r>
            <a:r>
              <a:rPr sz="2800" spc="-10" dirty="0">
                <a:latin typeface="Times New Roman"/>
                <a:cs typeface="Times New Roman"/>
              </a:rPr>
              <a:t>ailments </a:t>
            </a:r>
            <a:r>
              <a:rPr sz="2800" spc="-5" dirty="0">
                <a:latin typeface="Times New Roman"/>
                <a:cs typeface="Times New Roman"/>
              </a:rPr>
              <a:t>in  the course</a:t>
            </a:r>
            <a:r>
              <a:rPr sz="2800" spc="-10" dirty="0">
                <a:latin typeface="Times New Roman"/>
                <a:cs typeface="Times New Roman"/>
              </a:rPr>
              <a:t> </a:t>
            </a:r>
            <a:r>
              <a:rPr sz="2800" spc="-5" dirty="0">
                <a:latin typeface="Times New Roman"/>
                <a:cs typeface="Times New Roman"/>
              </a:rPr>
              <a:t>of</a:t>
            </a:r>
            <a:r>
              <a:rPr sz="2800" spc="15" dirty="0">
                <a:latin typeface="Times New Roman"/>
                <a:cs typeface="Times New Roman"/>
              </a:rPr>
              <a:t> </a:t>
            </a:r>
            <a:r>
              <a:rPr sz="2800" spc="-10" dirty="0">
                <a:latin typeface="Times New Roman"/>
                <a:cs typeface="Times New Roman"/>
              </a:rPr>
              <a:t>time.	</a:t>
            </a:r>
            <a:r>
              <a:rPr sz="2800" spc="-5" dirty="0">
                <a:latin typeface="Times New Roman"/>
                <a:cs typeface="Times New Roman"/>
              </a:rPr>
              <a:t>And this disease will pass</a:t>
            </a:r>
            <a:r>
              <a:rPr sz="2800" spc="-40" dirty="0">
                <a:latin typeface="Times New Roman"/>
                <a:cs typeface="Times New Roman"/>
              </a:rPr>
              <a:t> </a:t>
            </a:r>
            <a:r>
              <a:rPr sz="2800" spc="-10" dirty="0">
                <a:latin typeface="Times New Roman"/>
                <a:cs typeface="Times New Roman"/>
              </a:rPr>
              <a:t>away,</a:t>
            </a:r>
            <a:r>
              <a:rPr sz="2800" spc="-5" dirty="0">
                <a:latin typeface="Times New Roman"/>
                <a:cs typeface="Times New Roman"/>
              </a:rPr>
              <a:t> but  it </a:t>
            </a:r>
            <a:r>
              <a:rPr sz="2800" spc="-10" dirty="0">
                <a:latin typeface="Times New Roman"/>
                <a:cs typeface="Times New Roman"/>
              </a:rPr>
              <a:t>later </a:t>
            </a:r>
            <a:r>
              <a:rPr sz="2800" spc="-5" dirty="0">
                <a:latin typeface="Times New Roman"/>
                <a:cs typeface="Times New Roman"/>
              </a:rPr>
              <a:t>will be born </a:t>
            </a:r>
            <a:r>
              <a:rPr sz="2800" spc="-10" dirty="0">
                <a:latin typeface="Times New Roman"/>
                <a:cs typeface="Times New Roman"/>
              </a:rPr>
              <a:t>again and </a:t>
            </a:r>
            <a:r>
              <a:rPr sz="2800" spc="-5" dirty="0">
                <a:latin typeface="Times New Roman"/>
                <a:cs typeface="Times New Roman"/>
              </a:rPr>
              <a:t>be </a:t>
            </a:r>
            <a:r>
              <a:rPr sz="2800" spc="-10" dirty="0">
                <a:latin typeface="Times New Roman"/>
                <a:cs typeface="Times New Roman"/>
              </a:rPr>
              <a:t>seen </a:t>
            </a:r>
            <a:r>
              <a:rPr sz="2800" spc="-5" dirty="0">
                <a:latin typeface="Times New Roman"/>
                <a:cs typeface="Times New Roman"/>
              </a:rPr>
              <a:t>by our  </a:t>
            </a:r>
            <a:r>
              <a:rPr sz="2800" spc="-10" dirty="0">
                <a:latin typeface="Times New Roman"/>
                <a:cs typeface="Times New Roman"/>
              </a:rPr>
              <a:t>descendants.</a:t>
            </a:r>
            <a:r>
              <a:rPr sz="2800" spc="-10" dirty="0">
                <a:latin typeface="MS PGothic"/>
                <a:cs typeface="MS PGothic"/>
              </a:rPr>
              <a:t>”</a:t>
            </a:r>
            <a:endParaRPr sz="2800" dirty="0">
              <a:latin typeface="MS PGothic"/>
              <a:cs typeface="MS PGothic"/>
            </a:endParaRPr>
          </a:p>
          <a:p>
            <a:pPr marL="12700">
              <a:spcBef>
                <a:spcPts val="635"/>
              </a:spcBef>
            </a:pPr>
            <a:r>
              <a:rPr sz="2800" spc="-10" dirty="0">
                <a:latin typeface="Times New Roman"/>
                <a:cs typeface="Times New Roman"/>
              </a:rPr>
              <a:t>GIROLAMO</a:t>
            </a:r>
            <a:r>
              <a:rPr sz="2800" dirty="0">
                <a:latin typeface="Times New Roman"/>
                <a:cs typeface="Times New Roman"/>
              </a:rPr>
              <a:t> </a:t>
            </a:r>
            <a:r>
              <a:rPr sz="2800" spc="-10" dirty="0">
                <a:latin typeface="Times New Roman"/>
                <a:cs typeface="Times New Roman"/>
              </a:rPr>
              <a:t>FRASCATORO</a:t>
            </a:r>
            <a:endParaRPr sz="2800" dirty="0">
              <a:latin typeface="Times New Roman"/>
              <a:cs typeface="Times New Roman"/>
            </a:endParaRPr>
          </a:p>
          <a:p>
            <a:pPr marL="100965">
              <a:spcBef>
                <a:spcPts val="670"/>
              </a:spcBef>
            </a:pPr>
            <a:r>
              <a:rPr sz="2800" spc="-5" dirty="0">
                <a:latin typeface="Times New Roman"/>
                <a:cs typeface="Times New Roman"/>
              </a:rPr>
              <a:t>Speaking About</a:t>
            </a:r>
            <a:r>
              <a:rPr sz="2800" spc="-20" dirty="0">
                <a:latin typeface="Times New Roman"/>
                <a:cs typeface="Times New Roman"/>
              </a:rPr>
              <a:t> </a:t>
            </a:r>
            <a:r>
              <a:rPr sz="2800" spc="-5" dirty="0">
                <a:latin typeface="Times New Roman"/>
                <a:cs typeface="Times New Roman"/>
              </a:rPr>
              <a:t>Syphilis</a:t>
            </a:r>
            <a:endParaRPr sz="2800" dirty="0">
              <a:latin typeface="Times New Roman"/>
              <a:cs typeface="Times New Roman"/>
            </a:endParaRPr>
          </a:p>
          <a:p>
            <a:pPr marL="12700">
              <a:spcBef>
                <a:spcPts val="670"/>
              </a:spcBef>
            </a:pPr>
            <a:r>
              <a:rPr sz="2800" spc="-5" dirty="0">
                <a:latin typeface="Times New Roman"/>
                <a:cs typeface="Times New Roman"/>
              </a:rPr>
              <a:t>&gt;450 </a:t>
            </a:r>
            <a:r>
              <a:rPr sz="2800" spc="-10" dirty="0">
                <a:latin typeface="Times New Roman"/>
                <a:cs typeface="Times New Roman"/>
              </a:rPr>
              <a:t>years</a:t>
            </a:r>
            <a:r>
              <a:rPr sz="2800" spc="-30" dirty="0">
                <a:latin typeface="Times New Roman"/>
                <a:cs typeface="Times New Roman"/>
              </a:rPr>
              <a:t> </a:t>
            </a:r>
            <a:r>
              <a:rPr sz="2800" spc="-5" dirty="0">
                <a:latin typeface="Times New Roman"/>
                <a:cs typeface="Times New Roman"/>
              </a:rPr>
              <a:t>ago.</a:t>
            </a:r>
            <a:endParaRPr sz="2800" dirty="0">
              <a:latin typeface="Times New Roman"/>
              <a:cs typeface="Times New Roman"/>
            </a:endParaRPr>
          </a:p>
        </p:txBody>
      </p:sp>
      <p:sp>
        <p:nvSpPr>
          <p:cNvPr id="3" name="object 3"/>
          <p:cNvSpPr/>
          <p:nvPr/>
        </p:nvSpPr>
        <p:spPr>
          <a:xfrm>
            <a:off x="4876801" y="3352801"/>
            <a:ext cx="5634227" cy="2827019"/>
          </a:xfrm>
          <a:prstGeom prst="rect">
            <a:avLst/>
          </a:prstGeom>
          <a:blipFill>
            <a:blip r:embed="rId2" cstate="print"/>
            <a:stretch>
              <a:fillRect/>
            </a:stretch>
          </a:blipFill>
        </p:spPr>
        <p:txBody>
          <a:bodyPr wrap="square" lIns="0" tIns="0" rIns="0" bIns="0" rtlCol="0"/>
          <a:lstStyle/>
          <a:p>
            <a:endParaRPr/>
          </a:p>
        </p:txBody>
      </p:sp>
      <p:sp>
        <p:nvSpPr>
          <p:cNvPr id="4" name="object 2">
            <a:extLst>
              <a:ext uri="{FF2B5EF4-FFF2-40B4-BE49-F238E27FC236}">
                <a16:creationId xmlns:a16="http://schemas.microsoft.com/office/drawing/2014/main" id="{7272488C-DE1F-4B10-BBC5-F47D8AB4E715}"/>
              </a:ext>
            </a:extLst>
          </p:cNvPr>
          <p:cNvSpPr/>
          <p:nvPr/>
        </p:nvSpPr>
        <p:spPr>
          <a:xfrm>
            <a:off x="1524000" y="6312408"/>
            <a:ext cx="9144000" cy="546100"/>
          </a:xfrm>
          <a:custGeom>
            <a:avLst/>
            <a:gdLst/>
            <a:ahLst/>
            <a:cxnLst/>
            <a:rect l="l" t="t" r="r" b="b"/>
            <a:pathLst>
              <a:path w="9144000" h="546100">
                <a:moveTo>
                  <a:pt x="0" y="545591"/>
                </a:moveTo>
                <a:lnTo>
                  <a:pt x="9144000" y="545591"/>
                </a:lnTo>
                <a:lnTo>
                  <a:pt x="9144000" y="0"/>
                </a:lnTo>
                <a:lnTo>
                  <a:pt x="0" y="0"/>
                </a:lnTo>
                <a:lnTo>
                  <a:pt x="0" y="545591"/>
                </a:lnTo>
                <a:close/>
              </a:path>
            </a:pathLst>
          </a:custGeom>
          <a:solidFill>
            <a:srgbClr val="002060"/>
          </a:solidFill>
        </p:spPr>
        <p:txBody>
          <a:bodyPr wrap="square" lIns="0" tIns="0" rIns="0" bIns="0" rtlCol="0"/>
          <a:lstStyle/>
          <a:p>
            <a:endParaRPr/>
          </a:p>
        </p:txBody>
      </p:sp>
      <p:sp>
        <p:nvSpPr>
          <p:cNvPr id="5" name="object 6">
            <a:extLst>
              <a:ext uri="{FF2B5EF4-FFF2-40B4-BE49-F238E27FC236}">
                <a16:creationId xmlns:a16="http://schemas.microsoft.com/office/drawing/2014/main" id="{AAE345FA-0FC8-4DC6-BDED-9A371AD7C78A}"/>
              </a:ext>
            </a:extLst>
          </p:cNvPr>
          <p:cNvSpPr/>
          <p:nvPr/>
        </p:nvSpPr>
        <p:spPr>
          <a:xfrm>
            <a:off x="8769096" y="6213348"/>
            <a:ext cx="1868423" cy="633983"/>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074744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2164" name="Picture 4"/>
          <p:cNvPicPr>
            <a:picLocks noChangeAspect="1" noChangeArrowheads="1"/>
          </p:cNvPicPr>
          <p:nvPr/>
        </p:nvPicPr>
        <p:blipFill>
          <a:blip r:embed="rId3" cstate="print"/>
          <a:srcRect/>
          <a:stretch>
            <a:fillRect/>
          </a:stretch>
        </p:blipFill>
        <p:spPr bwMode="auto">
          <a:xfrm>
            <a:off x="2384000" y="3497921"/>
            <a:ext cx="1156701" cy="2691685"/>
          </a:xfrm>
          <a:prstGeom prst="rect">
            <a:avLst/>
          </a:prstGeom>
          <a:noFill/>
          <a:ln w="28575" algn="ctr">
            <a:noFill/>
            <a:miter lim="800000"/>
            <a:headEnd/>
            <a:tailEnd/>
          </a:ln>
          <a:effectLst/>
        </p:spPr>
      </p:pic>
      <p:pic>
        <p:nvPicPr>
          <p:cNvPr id="732166" name="Picture 6" descr="Sequence 1 of 116"/>
          <p:cNvPicPr>
            <a:picLocks noChangeAspect="1" noChangeArrowheads="1"/>
          </p:cNvPicPr>
          <p:nvPr/>
        </p:nvPicPr>
        <p:blipFill>
          <a:blip r:embed="rId4" cstate="print"/>
          <a:srcRect/>
          <a:stretch>
            <a:fillRect/>
          </a:stretch>
        </p:blipFill>
        <p:spPr bwMode="auto">
          <a:xfrm>
            <a:off x="3801373" y="791841"/>
            <a:ext cx="1319190" cy="2918447"/>
          </a:xfrm>
          <a:prstGeom prst="rect">
            <a:avLst/>
          </a:prstGeom>
          <a:noFill/>
        </p:spPr>
      </p:pic>
      <p:pic>
        <p:nvPicPr>
          <p:cNvPr id="732172" name="Picture 12" descr="cholera"/>
          <p:cNvPicPr>
            <a:picLocks noChangeAspect="1" noChangeArrowheads="1"/>
          </p:cNvPicPr>
          <p:nvPr/>
        </p:nvPicPr>
        <p:blipFill>
          <a:blip r:embed="rId5" cstate="print"/>
          <a:srcRect/>
          <a:stretch>
            <a:fillRect/>
          </a:stretch>
        </p:blipFill>
        <p:spPr bwMode="auto">
          <a:xfrm>
            <a:off x="2497799" y="679304"/>
            <a:ext cx="1272908" cy="2694960"/>
          </a:xfrm>
          <a:prstGeom prst="rect">
            <a:avLst/>
          </a:prstGeom>
          <a:noFill/>
        </p:spPr>
      </p:pic>
      <p:sp>
        <p:nvSpPr>
          <p:cNvPr id="732173" name="Text Box 13"/>
          <p:cNvSpPr txBox="1">
            <a:spLocks noChangeArrowheads="1"/>
          </p:cNvSpPr>
          <p:nvPr/>
        </p:nvSpPr>
        <p:spPr bwMode="auto">
          <a:xfrm>
            <a:off x="2315882" y="99867"/>
            <a:ext cx="7844118" cy="584776"/>
          </a:xfrm>
          <a:prstGeom prst="rect">
            <a:avLst/>
          </a:prstGeom>
          <a:noFill/>
          <a:ln w="28575" algn="ctr">
            <a:noFill/>
            <a:miter lim="800000"/>
            <a:headEnd/>
            <a:tailEnd/>
          </a:ln>
          <a:effectLst/>
        </p:spPr>
        <p:txBody>
          <a:bodyPr wrap="square">
            <a:spAutoFit/>
          </a:bodyPr>
          <a:lstStyle/>
          <a:p>
            <a:pPr algn="l">
              <a:spcBef>
                <a:spcPct val="50000"/>
              </a:spcBef>
            </a:pPr>
            <a:r>
              <a:rPr lang="en-US" sz="3200" dirty="0">
                <a:solidFill>
                  <a:schemeClr val="tx2"/>
                </a:solidFill>
                <a:latin typeface="Arial Narrow" pitchFamily="34" charset="0"/>
              </a:rPr>
              <a:t>Evolution of International Sanitary Regulations</a:t>
            </a:r>
          </a:p>
        </p:txBody>
      </p:sp>
      <p:pic>
        <p:nvPicPr>
          <p:cNvPr id="71682" name="Picture 2" descr="International Health Regulations (2005) document cover"/>
          <p:cNvPicPr>
            <a:picLocks noChangeAspect="1" noChangeArrowheads="1"/>
          </p:cNvPicPr>
          <p:nvPr/>
        </p:nvPicPr>
        <p:blipFill>
          <a:blip r:embed="rId6" cstate="print"/>
          <a:srcRect/>
          <a:stretch>
            <a:fillRect/>
          </a:stretch>
        </p:blipFill>
        <p:spPr bwMode="auto">
          <a:xfrm>
            <a:off x="3683637" y="3483737"/>
            <a:ext cx="1373367" cy="2705869"/>
          </a:xfrm>
          <a:prstGeom prst="rect">
            <a:avLst/>
          </a:prstGeom>
          <a:noFill/>
        </p:spPr>
      </p:pic>
      <p:pic>
        <p:nvPicPr>
          <p:cNvPr id="7"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04012" y="791841"/>
            <a:ext cx="3421364" cy="59662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9291900" y="5879141"/>
            <a:ext cx="868101" cy="430887"/>
          </a:xfrm>
          <a:prstGeom prst="rect">
            <a:avLst/>
          </a:prstGeom>
          <a:noFill/>
        </p:spPr>
        <p:txBody>
          <a:bodyPr wrap="square" rtlCol="0">
            <a:spAutoFit/>
          </a:bodyPr>
          <a:lstStyle/>
          <a:p>
            <a:r>
              <a:rPr lang="en-US" sz="1100" dirty="0"/>
              <a:t>Table by </a:t>
            </a:r>
            <a:r>
              <a:rPr lang="en-US" sz="1100" dirty="0" err="1"/>
              <a:t>Fidler</a:t>
            </a:r>
            <a:endParaRPr lang="en-US" sz="1100" dirty="0"/>
          </a:p>
        </p:txBody>
      </p:sp>
    </p:spTree>
    <p:extLst>
      <p:ext uri="{BB962C8B-B14F-4D97-AF65-F5344CB8AC3E}">
        <p14:creationId xmlns:p14="http://schemas.microsoft.com/office/powerpoint/2010/main" val="24258677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E737DA-22A1-470D-80AE-2FBAB08224D7}"/>
              </a:ext>
            </a:extLst>
          </p:cNvPr>
          <p:cNvSpPr>
            <a:spLocks noGrp="1"/>
          </p:cNvSpPr>
          <p:nvPr>
            <p:ph type="title"/>
          </p:nvPr>
        </p:nvSpPr>
        <p:spPr>
          <a:xfrm>
            <a:off x="878263" y="246507"/>
            <a:ext cx="10435472" cy="984885"/>
          </a:xfrm>
        </p:spPr>
        <p:txBody>
          <a:bodyPr>
            <a:normAutofit fontScale="90000"/>
          </a:bodyPr>
          <a:lstStyle/>
          <a:p>
            <a:pPr algn="ctr"/>
            <a:r>
              <a:rPr lang="en-US" dirty="0"/>
              <a:t> Re-Emerging Diseases Today </a:t>
            </a:r>
            <a:br>
              <a:rPr lang="en-US" dirty="0"/>
            </a:br>
            <a:r>
              <a:rPr lang="en-US" dirty="0"/>
              <a:t>The World’s Largest Outbreak Ever of Cholera</a:t>
            </a:r>
          </a:p>
        </p:txBody>
      </p:sp>
      <p:sp>
        <p:nvSpPr>
          <p:cNvPr id="6" name="Content Placeholder 5">
            <a:extLst>
              <a:ext uri="{FF2B5EF4-FFF2-40B4-BE49-F238E27FC236}">
                <a16:creationId xmlns:a16="http://schemas.microsoft.com/office/drawing/2014/main" id="{971637FD-06DB-4369-B217-89DBC8A9C956}"/>
              </a:ext>
            </a:extLst>
          </p:cNvPr>
          <p:cNvSpPr>
            <a:spLocks noGrp="1"/>
          </p:cNvSpPr>
          <p:nvPr>
            <p:ph sz="half" idx="3"/>
          </p:nvPr>
        </p:nvSpPr>
        <p:spPr>
          <a:xfrm flipH="1">
            <a:off x="7848600" y="1577340"/>
            <a:ext cx="76200" cy="99060"/>
          </a:xfrm>
        </p:spPr>
        <p:txBody>
          <a:bodyPr/>
          <a:lstStyle/>
          <a:p>
            <a:pPr marL="342900" indent="-342900"/>
            <a:endParaRPr lang="en-US" dirty="0"/>
          </a:p>
        </p:txBody>
      </p:sp>
      <p:pic>
        <p:nvPicPr>
          <p:cNvPr id="1026" name="Picture 2" descr="http://www.aljazeera.com/mritems/Images/2017/9/5/d4be60b186c14c4a9f6c8ef2ba7cdff0_7.jpg">
            <a:extLst>
              <a:ext uri="{FF2B5EF4-FFF2-40B4-BE49-F238E27FC236}">
                <a16:creationId xmlns:a16="http://schemas.microsoft.com/office/drawing/2014/main" id="{579631E4-E769-4BCB-9B9C-1372D2525F93}"/>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3235959" y="1527810"/>
            <a:ext cx="5720080" cy="4290060"/>
          </a:xfrm>
          <a:prstGeom prst="rect">
            <a:avLst/>
          </a:prstGeom>
          <a:noFill/>
          <a:extLst>
            <a:ext uri="{909E8E84-426E-40DD-AFC4-6F175D3DCCD1}">
              <a14:hiddenFill xmlns:a14="http://schemas.microsoft.com/office/drawing/2010/main">
                <a:solidFill>
                  <a:srgbClr val="FFFFFF"/>
                </a:solidFill>
              </a14:hiddenFill>
            </a:ext>
          </a:extLst>
        </p:spPr>
      </p:pic>
      <p:sp>
        <p:nvSpPr>
          <p:cNvPr id="8" name="object 2">
            <a:extLst>
              <a:ext uri="{FF2B5EF4-FFF2-40B4-BE49-F238E27FC236}">
                <a16:creationId xmlns:a16="http://schemas.microsoft.com/office/drawing/2014/main" id="{CB8F4494-00DB-40FC-B9C6-97C96A496045}"/>
              </a:ext>
            </a:extLst>
          </p:cNvPr>
          <p:cNvSpPr/>
          <p:nvPr/>
        </p:nvSpPr>
        <p:spPr>
          <a:xfrm>
            <a:off x="1524000" y="6312408"/>
            <a:ext cx="9144000" cy="546100"/>
          </a:xfrm>
          <a:custGeom>
            <a:avLst/>
            <a:gdLst/>
            <a:ahLst/>
            <a:cxnLst/>
            <a:rect l="l" t="t" r="r" b="b"/>
            <a:pathLst>
              <a:path w="9144000" h="546100">
                <a:moveTo>
                  <a:pt x="0" y="545591"/>
                </a:moveTo>
                <a:lnTo>
                  <a:pt x="9144000" y="545591"/>
                </a:lnTo>
                <a:lnTo>
                  <a:pt x="9144000" y="0"/>
                </a:lnTo>
                <a:lnTo>
                  <a:pt x="0" y="0"/>
                </a:lnTo>
                <a:lnTo>
                  <a:pt x="0" y="545591"/>
                </a:lnTo>
                <a:close/>
              </a:path>
            </a:pathLst>
          </a:custGeom>
          <a:solidFill>
            <a:srgbClr val="002060"/>
          </a:solidFill>
        </p:spPr>
        <p:txBody>
          <a:bodyPr wrap="square" lIns="0" tIns="0" rIns="0" bIns="0" rtlCol="0"/>
          <a:lstStyle/>
          <a:p>
            <a:endParaRPr/>
          </a:p>
        </p:txBody>
      </p:sp>
      <p:sp>
        <p:nvSpPr>
          <p:cNvPr id="9" name="object 6">
            <a:extLst>
              <a:ext uri="{FF2B5EF4-FFF2-40B4-BE49-F238E27FC236}">
                <a16:creationId xmlns:a16="http://schemas.microsoft.com/office/drawing/2014/main" id="{C253B82A-F0A4-4933-831A-50DCFEBAC4BA}"/>
              </a:ext>
            </a:extLst>
          </p:cNvPr>
          <p:cNvSpPr/>
          <p:nvPr/>
        </p:nvSpPr>
        <p:spPr>
          <a:xfrm>
            <a:off x="8769096" y="6213348"/>
            <a:ext cx="1868423" cy="633983"/>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6959147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24000" y="6312408"/>
            <a:ext cx="9144000" cy="546100"/>
          </a:xfrm>
          <a:custGeom>
            <a:avLst/>
            <a:gdLst/>
            <a:ahLst/>
            <a:cxnLst/>
            <a:rect l="l" t="t" r="r" b="b"/>
            <a:pathLst>
              <a:path w="9144000" h="546100">
                <a:moveTo>
                  <a:pt x="0" y="545591"/>
                </a:moveTo>
                <a:lnTo>
                  <a:pt x="9144000" y="545591"/>
                </a:lnTo>
                <a:lnTo>
                  <a:pt x="9144000" y="0"/>
                </a:lnTo>
                <a:lnTo>
                  <a:pt x="0" y="0"/>
                </a:lnTo>
                <a:lnTo>
                  <a:pt x="0" y="545591"/>
                </a:lnTo>
                <a:close/>
              </a:path>
            </a:pathLst>
          </a:custGeom>
          <a:solidFill>
            <a:srgbClr val="002060"/>
          </a:solidFill>
        </p:spPr>
        <p:txBody>
          <a:bodyPr wrap="square" lIns="0" tIns="0" rIns="0" bIns="0" rtlCol="0"/>
          <a:lstStyle/>
          <a:p>
            <a:endParaRPr/>
          </a:p>
        </p:txBody>
      </p:sp>
      <p:sp>
        <p:nvSpPr>
          <p:cNvPr id="3" name="object 3"/>
          <p:cNvSpPr/>
          <p:nvPr/>
        </p:nvSpPr>
        <p:spPr>
          <a:xfrm>
            <a:off x="1524000" y="6312408"/>
            <a:ext cx="9144000" cy="546100"/>
          </a:xfrm>
          <a:custGeom>
            <a:avLst/>
            <a:gdLst/>
            <a:ahLst/>
            <a:cxnLst/>
            <a:rect l="l" t="t" r="r" b="b"/>
            <a:pathLst>
              <a:path w="9144000" h="546100">
                <a:moveTo>
                  <a:pt x="0" y="0"/>
                </a:moveTo>
                <a:lnTo>
                  <a:pt x="9144000" y="0"/>
                </a:lnTo>
                <a:lnTo>
                  <a:pt x="9144000" y="545591"/>
                </a:lnTo>
                <a:lnTo>
                  <a:pt x="0" y="545591"/>
                </a:lnTo>
                <a:lnTo>
                  <a:pt x="0" y="0"/>
                </a:lnTo>
                <a:close/>
              </a:path>
            </a:pathLst>
          </a:custGeom>
          <a:ln w="12192">
            <a:solidFill>
              <a:srgbClr val="41719C"/>
            </a:solidFill>
          </a:ln>
        </p:spPr>
        <p:txBody>
          <a:bodyPr wrap="square" lIns="0" tIns="0" rIns="0" bIns="0" rtlCol="0"/>
          <a:lstStyle/>
          <a:p>
            <a:endParaRPr/>
          </a:p>
        </p:txBody>
      </p:sp>
      <p:sp>
        <p:nvSpPr>
          <p:cNvPr id="4" name="object 4"/>
          <p:cNvSpPr/>
          <p:nvPr/>
        </p:nvSpPr>
        <p:spPr>
          <a:xfrm>
            <a:off x="1524000" y="6176771"/>
            <a:ext cx="9144000" cy="135890"/>
          </a:xfrm>
          <a:custGeom>
            <a:avLst/>
            <a:gdLst/>
            <a:ahLst/>
            <a:cxnLst/>
            <a:rect l="l" t="t" r="r" b="b"/>
            <a:pathLst>
              <a:path w="9144000" h="135889">
                <a:moveTo>
                  <a:pt x="0" y="135635"/>
                </a:moveTo>
                <a:lnTo>
                  <a:pt x="9144000" y="135635"/>
                </a:lnTo>
                <a:lnTo>
                  <a:pt x="9144000" y="0"/>
                </a:lnTo>
                <a:lnTo>
                  <a:pt x="0" y="0"/>
                </a:lnTo>
                <a:lnTo>
                  <a:pt x="0" y="135635"/>
                </a:lnTo>
                <a:close/>
              </a:path>
            </a:pathLst>
          </a:custGeom>
          <a:solidFill>
            <a:srgbClr val="A6A6A6"/>
          </a:solidFill>
        </p:spPr>
        <p:txBody>
          <a:bodyPr wrap="square" lIns="0" tIns="0" rIns="0" bIns="0" rtlCol="0"/>
          <a:lstStyle/>
          <a:p>
            <a:endParaRPr/>
          </a:p>
        </p:txBody>
      </p:sp>
      <p:sp>
        <p:nvSpPr>
          <p:cNvPr id="5" name="object 5"/>
          <p:cNvSpPr/>
          <p:nvPr/>
        </p:nvSpPr>
        <p:spPr>
          <a:xfrm>
            <a:off x="1524000" y="6176771"/>
            <a:ext cx="9144000" cy="135890"/>
          </a:xfrm>
          <a:custGeom>
            <a:avLst/>
            <a:gdLst/>
            <a:ahLst/>
            <a:cxnLst/>
            <a:rect l="l" t="t" r="r" b="b"/>
            <a:pathLst>
              <a:path w="9144000" h="135889">
                <a:moveTo>
                  <a:pt x="0" y="0"/>
                </a:moveTo>
                <a:lnTo>
                  <a:pt x="9144000" y="0"/>
                </a:lnTo>
                <a:lnTo>
                  <a:pt x="9144000" y="135635"/>
                </a:lnTo>
                <a:lnTo>
                  <a:pt x="0" y="135635"/>
                </a:lnTo>
                <a:lnTo>
                  <a:pt x="0" y="0"/>
                </a:lnTo>
                <a:close/>
              </a:path>
            </a:pathLst>
          </a:custGeom>
          <a:ln w="12192">
            <a:solidFill>
              <a:srgbClr val="41719C"/>
            </a:solidFill>
          </a:ln>
        </p:spPr>
        <p:txBody>
          <a:bodyPr wrap="square" lIns="0" tIns="0" rIns="0" bIns="0" rtlCol="0"/>
          <a:lstStyle/>
          <a:p>
            <a:endParaRPr/>
          </a:p>
        </p:txBody>
      </p:sp>
      <p:sp>
        <p:nvSpPr>
          <p:cNvPr id="6" name="object 6"/>
          <p:cNvSpPr/>
          <p:nvPr/>
        </p:nvSpPr>
        <p:spPr>
          <a:xfrm>
            <a:off x="8769096" y="6213348"/>
            <a:ext cx="1868423" cy="633983"/>
          </a:xfrm>
          <a:prstGeom prst="rect">
            <a:avLst/>
          </a:prstGeom>
          <a:blipFill>
            <a:blip r:embed="rId2" cstate="print"/>
            <a:stretch>
              <a:fillRect/>
            </a:stretch>
          </a:blipFill>
        </p:spPr>
        <p:txBody>
          <a:bodyPr wrap="square" lIns="0" tIns="0" rIns="0" bIns="0" rtlCol="0"/>
          <a:lstStyle/>
          <a:p>
            <a:endParaRPr/>
          </a:p>
        </p:txBody>
      </p:sp>
      <p:sp>
        <p:nvSpPr>
          <p:cNvPr id="7" name="object 7"/>
          <p:cNvSpPr txBox="1">
            <a:spLocks noGrp="1"/>
          </p:cNvSpPr>
          <p:nvPr>
            <p:ph type="title"/>
          </p:nvPr>
        </p:nvSpPr>
        <p:spPr>
          <a:xfrm>
            <a:off x="2059941" y="296830"/>
            <a:ext cx="8072119" cy="689932"/>
          </a:xfrm>
          <a:prstGeom prst="rect">
            <a:avLst/>
          </a:prstGeom>
        </p:spPr>
        <p:txBody>
          <a:bodyPr vert="horz" wrap="square" lIns="0" tIns="12700" rIns="0" bIns="0" rtlCol="0" anchor="ctr">
            <a:spAutoFit/>
          </a:bodyPr>
          <a:lstStyle/>
          <a:p>
            <a:pPr marL="12700">
              <a:lnSpc>
                <a:spcPct val="100000"/>
              </a:lnSpc>
              <a:spcBef>
                <a:spcPts val="100"/>
              </a:spcBef>
            </a:pPr>
            <a:r>
              <a:rPr lang="en-US" spc="-10" dirty="0">
                <a:latin typeface="Calibri Light"/>
                <a:cs typeface="Calibri Light"/>
              </a:rPr>
              <a:t>Democratic Republic of Congo</a:t>
            </a:r>
            <a:endParaRPr dirty="0">
              <a:latin typeface="Calibri Light"/>
              <a:cs typeface="Calibri Light"/>
            </a:endParaRPr>
          </a:p>
        </p:txBody>
      </p:sp>
      <p:sp>
        <p:nvSpPr>
          <p:cNvPr id="8" name="object 8"/>
          <p:cNvSpPr txBox="1"/>
          <p:nvPr/>
        </p:nvSpPr>
        <p:spPr>
          <a:xfrm>
            <a:off x="5958841" y="1046886"/>
            <a:ext cx="4114800" cy="5510483"/>
          </a:xfrm>
          <a:prstGeom prst="rect">
            <a:avLst/>
          </a:prstGeom>
        </p:spPr>
        <p:txBody>
          <a:bodyPr vert="horz" wrap="square" lIns="0" tIns="59690" rIns="0" bIns="0" rtlCol="0">
            <a:spAutoFit/>
          </a:bodyPr>
          <a:lstStyle/>
          <a:p>
            <a:r>
              <a:rPr lang="en-US" dirty="0"/>
              <a:t>WASHINGTON — Torrential downpours and subsequent mudslides in the crowded capital of the Democratic Republic of the Congo, Kinshasa, earlier this week are expected to worsen the cholera outbreak that has held the country in its grasp since January 2017.</a:t>
            </a:r>
          </a:p>
          <a:p>
            <a:r>
              <a:rPr lang="en-US" dirty="0"/>
              <a:t>The national health emergency — which, to date, has caused more than 1,000 deaths among the 53,000 confirmed cases — is the country’s worst cholera outbreak in more than two decades. Some 21 of the country’s 26 provinces are affected, and since October 2017, cases have appeared in typically unaffected regions such as the southwest region of Kasai province. There, 3.5 million lack water, sanitation, and many have been displaced by local conflict.</a:t>
            </a:r>
          </a:p>
          <a:p>
            <a:pPr marL="12700">
              <a:spcBef>
                <a:spcPts val="470"/>
              </a:spcBef>
              <a:tabLst>
                <a:tab pos="241300" algn="l"/>
              </a:tabLst>
            </a:pPr>
            <a:endParaRPr sz="2600" dirty="0">
              <a:latin typeface="Calibri"/>
              <a:cs typeface="Calibri"/>
            </a:endParaRPr>
          </a:p>
        </p:txBody>
      </p:sp>
      <p:sp>
        <p:nvSpPr>
          <p:cNvPr id="11" name="AutoShape 2" descr="https://res.cloudinary.com/devex/image/fetch/c_scale,f_auto,q_auto,w_720/https:/lh3.googleusercontent.com/owdfTg_yrCqyRcSkN6ryBzrlqsCPGvMFLqgSlC16UUQbaxDPRnYL7DBg-o6tALeenRkBnQObAUac_iO-mqiGGxBkbkyYo2A2SatZwbjru4z4jJ41I_af8kLMuXLW052Pm3HGHB-1">
            <a:extLst>
              <a:ext uri="{FF2B5EF4-FFF2-40B4-BE49-F238E27FC236}">
                <a16:creationId xmlns:a16="http://schemas.microsoft.com/office/drawing/2014/main" id="{B49F0C05-3892-438D-8187-0163A5E46A3E}"/>
              </a:ext>
            </a:extLst>
          </p:cNvPr>
          <p:cNvSpPr>
            <a:spLocks noGrp="1" noChangeAspect="1" noChangeArrowheads="1"/>
          </p:cNvSpPr>
          <p:nvPr>
            <p:ph sz="half" idx="2"/>
          </p:nvPr>
        </p:nvSpPr>
        <p:spPr bwMode="auto">
          <a:xfrm flipV="1">
            <a:off x="-2500630" y="199070"/>
            <a:ext cx="1738630" cy="18834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normAutofit fontScale="32500" lnSpcReduction="20000"/>
          </a:bodyPr>
          <a:lstStyle/>
          <a:p>
            <a:endParaRPr lang="en-US" dirty="0"/>
          </a:p>
        </p:txBody>
      </p:sp>
      <p:pic>
        <p:nvPicPr>
          <p:cNvPr id="1030" name="Picture 6" descr="http://www.congoplanet.com/pictures/news/congo_drc_zambia_sadc.jpg">
            <a:extLst>
              <a:ext uri="{FF2B5EF4-FFF2-40B4-BE49-F238E27FC236}">
                <a16:creationId xmlns:a16="http://schemas.microsoft.com/office/drawing/2014/main" id="{4C187C83-889B-4401-82DA-E7944F2399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9940" y="1983248"/>
            <a:ext cx="3751936" cy="3174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22809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9969DCF-91CF-4EB4-BC75-AAC25FB52D1F}"/>
              </a:ext>
            </a:extLst>
          </p:cNvPr>
          <p:cNvSpPr>
            <a:spLocks noGrp="1"/>
          </p:cNvSpPr>
          <p:nvPr>
            <p:ph type="title"/>
          </p:nvPr>
        </p:nvSpPr>
        <p:spPr>
          <a:xfrm>
            <a:off x="2059941" y="296831"/>
            <a:ext cx="8072119" cy="984885"/>
          </a:xfrm>
        </p:spPr>
        <p:txBody>
          <a:bodyPr>
            <a:normAutofit fontScale="90000"/>
          </a:bodyPr>
          <a:lstStyle/>
          <a:p>
            <a:pPr algn="ctr"/>
            <a:r>
              <a:rPr lang="en-US" dirty="0"/>
              <a:t> Zambia Cholera Outbreak Response</a:t>
            </a:r>
            <a:br>
              <a:rPr lang="en-US" dirty="0"/>
            </a:br>
            <a:r>
              <a:rPr lang="en-US" dirty="0"/>
              <a:t>Behavior Change Communication</a:t>
            </a:r>
          </a:p>
        </p:txBody>
      </p:sp>
      <p:sp>
        <p:nvSpPr>
          <p:cNvPr id="6" name="Text Placeholder 5">
            <a:extLst>
              <a:ext uri="{FF2B5EF4-FFF2-40B4-BE49-F238E27FC236}">
                <a16:creationId xmlns:a16="http://schemas.microsoft.com/office/drawing/2014/main" id="{B7FE413C-EAF9-4400-BEC7-28CDF891225F}"/>
              </a:ext>
            </a:extLst>
          </p:cNvPr>
          <p:cNvSpPr>
            <a:spLocks noGrp="1"/>
          </p:cNvSpPr>
          <p:nvPr>
            <p:ph type="body" idx="1"/>
          </p:nvPr>
        </p:nvSpPr>
        <p:spPr>
          <a:xfrm>
            <a:off x="4248500" y="2485359"/>
            <a:ext cx="3695001" cy="677108"/>
          </a:xfrm>
        </p:spPr>
        <p:txBody>
          <a:bodyPr>
            <a:normAutofit fontScale="92500" lnSpcReduction="20000"/>
          </a:bodyPr>
          <a:lstStyle/>
          <a:p>
            <a:r>
              <a:rPr lang="en-US" dirty="0"/>
              <a:t>https://youtu.be/heA6yEWbmvk</a:t>
            </a:r>
          </a:p>
        </p:txBody>
      </p:sp>
      <p:pic>
        <p:nvPicPr>
          <p:cNvPr id="7" name="Online Media 6">
            <a:hlinkClick r:id="" action="ppaction://media"/>
            <a:extLst>
              <a:ext uri="{FF2B5EF4-FFF2-40B4-BE49-F238E27FC236}">
                <a16:creationId xmlns:a16="http://schemas.microsoft.com/office/drawing/2014/main" id="{749FFB59-00ED-4054-93FC-B670A5F73401}"/>
              </a:ext>
            </a:extLst>
          </p:cNvPr>
          <p:cNvPicPr>
            <a:picLocks noRot="1" noChangeAspect="1"/>
          </p:cNvPicPr>
          <p:nvPr>
            <a:videoFile r:link="rId1"/>
          </p:nvPr>
        </p:nvPicPr>
        <p:blipFill>
          <a:blip r:embed="rId3"/>
          <a:stretch>
            <a:fillRect/>
          </a:stretch>
        </p:blipFill>
        <p:spPr>
          <a:xfrm>
            <a:off x="3809999" y="1447967"/>
            <a:ext cx="4572000" cy="3429000"/>
          </a:xfrm>
          <a:prstGeom prst="rect">
            <a:avLst/>
          </a:prstGeom>
        </p:spPr>
      </p:pic>
      <p:sp>
        <p:nvSpPr>
          <p:cNvPr id="2" name="TextBox 1">
            <a:extLst>
              <a:ext uri="{FF2B5EF4-FFF2-40B4-BE49-F238E27FC236}">
                <a16:creationId xmlns:a16="http://schemas.microsoft.com/office/drawing/2014/main" id="{9F643930-9898-4621-9F1A-BF7871C2804B}"/>
              </a:ext>
            </a:extLst>
          </p:cNvPr>
          <p:cNvSpPr txBox="1"/>
          <p:nvPr/>
        </p:nvSpPr>
        <p:spPr>
          <a:xfrm>
            <a:off x="3124200" y="5225367"/>
            <a:ext cx="6578468" cy="369332"/>
          </a:xfrm>
          <a:prstGeom prst="rect">
            <a:avLst/>
          </a:prstGeom>
          <a:noFill/>
        </p:spPr>
        <p:txBody>
          <a:bodyPr wrap="none" rtlCol="0">
            <a:spAutoFit/>
          </a:bodyPr>
          <a:lstStyle/>
          <a:p>
            <a:r>
              <a:rPr lang="en-US" dirty="0">
                <a:hlinkClick r:id="rId4"/>
              </a:rPr>
              <a:t>https://www.facebook.com/mohzambia/videos/944572569050734</a:t>
            </a:r>
            <a:r>
              <a:rPr lang="en-US" dirty="0"/>
              <a:t> </a:t>
            </a:r>
          </a:p>
        </p:txBody>
      </p:sp>
    </p:spTree>
    <p:extLst>
      <p:ext uri="{BB962C8B-B14F-4D97-AF65-F5344CB8AC3E}">
        <p14:creationId xmlns:p14="http://schemas.microsoft.com/office/powerpoint/2010/main" val="41423303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361A0-7B54-4C3D-B3A0-90CB67071244}"/>
              </a:ext>
            </a:extLst>
          </p:cNvPr>
          <p:cNvSpPr>
            <a:spLocks noGrp="1"/>
          </p:cNvSpPr>
          <p:nvPr>
            <p:ph type="title"/>
          </p:nvPr>
        </p:nvSpPr>
        <p:spPr>
          <a:xfrm>
            <a:off x="2059940" y="296831"/>
            <a:ext cx="8074660" cy="984885"/>
          </a:xfrm>
        </p:spPr>
        <p:txBody>
          <a:bodyPr>
            <a:normAutofit fontScale="90000"/>
          </a:bodyPr>
          <a:lstStyle/>
          <a:p>
            <a:pPr algn="ctr"/>
            <a:r>
              <a:rPr lang="en-US" dirty="0"/>
              <a:t>A Central Theme in 2018 - 100 Years</a:t>
            </a:r>
            <a:br>
              <a:rPr lang="en-US" dirty="0"/>
            </a:br>
            <a:r>
              <a:rPr lang="en-US" dirty="0"/>
              <a:t>1918 Influenza Global Pandemic</a:t>
            </a:r>
          </a:p>
        </p:txBody>
      </p:sp>
      <p:sp>
        <p:nvSpPr>
          <p:cNvPr id="3" name="Text Placeholder 2">
            <a:extLst>
              <a:ext uri="{FF2B5EF4-FFF2-40B4-BE49-F238E27FC236}">
                <a16:creationId xmlns:a16="http://schemas.microsoft.com/office/drawing/2014/main" id="{C2E8304A-C2F4-4859-884B-A030DF0A3AF1}"/>
              </a:ext>
            </a:extLst>
          </p:cNvPr>
          <p:cNvSpPr>
            <a:spLocks noGrp="1"/>
          </p:cNvSpPr>
          <p:nvPr>
            <p:ph type="body" idx="1"/>
          </p:nvPr>
        </p:nvSpPr>
        <p:spPr>
          <a:xfrm>
            <a:off x="2743201" y="4421801"/>
            <a:ext cx="3695001" cy="677108"/>
          </a:xfrm>
        </p:spPr>
        <p:txBody>
          <a:bodyPr>
            <a:normAutofit fontScale="70000" lnSpcReduction="20000"/>
          </a:bodyPr>
          <a:lstStyle/>
          <a:p>
            <a:r>
              <a:rPr lang="en-US" dirty="0">
                <a:hlinkClick r:id="rId2"/>
              </a:rPr>
              <a:t>https://www.prosperoanalyticsllc.com/1918-onedayatatime/</a:t>
            </a:r>
            <a:r>
              <a:rPr lang="en-US" dirty="0"/>
              <a:t> </a:t>
            </a:r>
          </a:p>
        </p:txBody>
      </p:sp>
      <p:sp>
        <p:nvSpPr>
          <p:cNvPr id="5" name="Rectangle 1">
            <a:extLst>
              <a:ext uri="{FF2B5EF4-FFF2-40B4-BE49-F238E27FC236}">
                <a16:creationId xmlns:a16="http://schemas.microsoft.com/office/drawing/2014/main" id="{1541E618-C6AB-4740-9945-DA2610B7FDCF}"/>
              </a:ext>
            </a:extLst>
          </p:cNvPr>
          <p:cNvSpPr>
            <a:spLocks noChangeArrowheads="1"/>
          </p:cNvSpPr>
          <p:nvPr/>
        </p:nvSpPr>
        <p:spPr bwMode="auto">
          <a:xfrm>
            <a:off x="10515600" y="789273"/>
            <a:ext cx="1371600" cy="353943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2400" dirty="0">
              <a:latin typeface="adobe-garamond-pro"/>
            </a:endParaRPr>
          </a:p>
        </p:txBody>
      </p:sp>
      <p:pic>
        <p:nvPicPr>
          <p:cNvPr id="2050" name="Picture 2" descr="U.S. Life Expectancy 1900 – 1960    ">
            <a:extLst>
              <a:ext uri="{FF2B5EF4-FFF2-40B4-BE49-F238E27FC236}">
                <a16:creationId xmlns:a16="http://schemas.microsoft.com/office/drawing/2014/main" id="{A10FAA91-D5F9-47C2-AF0A-31830568ED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120032"/>
            <a:ext cx="4267200" cy="212791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53FE7FA-4D9C-4E2E-8819-C19E46C5346C}"/>
              </a:ext>
            </a:extLst>
          </p:cNvPr>
          <p:cNvSpPr txBox="1"/>
          <p:nvPr/>
        </p:nvSpPr>
        <p:spPr>
          <a:xfrm>
            <a:off x="7086600" y="1614235"/>
            <a:ext cx="3048000" cy="4524315"/>
          </a:xfrm>
          <a:prstGeom prst="rect">
            <a:avLst/>
          </a:prstGeom>
          <a:noFill/>
        </p:spPr>
        <p:txBody>
          <a:bodyPr wrap="square" rtlCol="0">
            <a:spAutoFit/>
          </a:bodyPr>
          <a:lstStyle/>
          <a:p>
            <a:r>
              <a:rPr lang="en-US" sz="2400" dirty="0"/>
              <a:t>The Influenza Pandemic of 1918 was the greatest death event of the 20</a:t>
            </a:r>
            <a:r>
              <a:rPr lang="en-US" sz="2400" baseline="30000" dirty="0"/>
              <a:t>th</a:t>
            </a:r>
            <a:r>
              <a:rPr lang="en-US" sz="2400" dirty="0"/>
              <a:t> Century. It impacted the rise in life expectancy and took the lives of 567,254 Americans and between 21 and 50 million people worldwide.</a:t>
            </a:r>
          </a:p>
        </p:txBody>
      </p:sp>
      <p:sp>
        <p:nvSpPr>
          <p:cNvPr id="8" name="object 2">
            <a:extLst>
              <a:ext uri="{FF2B5EF4-FFF2-40B4-BE49-F238E27FC236}">
                <a16:creationId xmlns:a16="http://schemas.microsoft.com/office/drawing/2014/main" id="{A5F944B5-EB5D-4A69-A66E-BF50165833E2}"/>
              </a:ext>
            </a:extLst>
          </p:cNvPr>
          <p:cNvSpPr/>
          <p:nvPr/>
        </p:nvSpPr>
        <p:spPr>
          <a:xfrm>
            <a:off x="1524000" y="6312408"/>
            <a:ext cx="9144000" cy="546100"/>
          </a:xfrm>
          <a:custGeom>
            <a:avLst/>
            <a:gdLst/>
            <a:ahLst/>
            <a:cxnLst/>
            <a:rect l="l" t="t" r="r" b="b"/>
            <a:pathLst>
              <a:path w="9144000" h="546100">
                <a:moveTo>
                  <a:pt x="0" y="545591"/>
                </a:moveTo>
                <a:lnTo>
                  <a:pt x="9144000" y="545591"/>
                </a:lnTo>
                <a:lnTo>
                  <a:pt x="9144000" y="0"/>
                </a:lnTo>
                <a:lnTo>
                  <a:pt x="0" y="0"/>
                </a:lnTo>
                <a:lnTo>
                  <a:pt x="0" y="545591"/>
                </a:lnTo>
                <a:close/>
              </a:path>
            </a:pathLst>
          </a:custGeom>
          <a:solidFill>
            <a:srgbClr val="002060"/>
          </a:solidFill>
        </p:spPr>
        <p:txBody>
          <a:bodyPr wrap="square" lIns="0" tIns="0" rIns="0" bIns="0" rtlCol="0"/>
          <a:lstStyle/>
          <a:p>
            <a:endParaRPr/>
          </a:p>
        </p:txBody>
      </p:sp>
      <p:sp>
        <p:nvSpPr>
          <p:cNvPr id="9" name="object 2">
            <a:extLst>
              <a:ext uri="{FF2B5EF4-FFF2-40B4-BE49-F238E27FC236}">
                <a16:creationId xmlns:a16="http://schemas.microsoft.com/office/drawing/2014/main" id="{B61301B4-B61E-4130-A335-1031F88AA69B}"/>
              </a:ext>
            </a:extLst>
          </p:cNvPr>
          <p:cNvSpPr/>
          <p:nvPr/>
        </p:nvSpPr>
        <p:spPr>
          <a:xfrm>
            <a:off x="1520687" y="6312408"/>
            <a:ext cx="9144000" cy="546100"/>
          </a:xfrm>
          <a:custGeom>
            <a:avLst/>
            <a:gdLst/>
            <a:ahLst/>
            <a:cxnLst/>
            <a:rect l="l" t="t" r="r" b="b"/>
            <a:pathLst>
              <a:path w="9144000" h="546100">
                <a:moveTo>
                  <a:pt x="0" y="545591"/>
                </a:moveTo>
                <a:lnTo>
                  <a:pt x="9144000" y="545591"/>
                </a:lnTo>
                <a:lnTo>
                  <a:pt x="9144000" y="0"/>
                </a:lnTo>
                <a:lnTo>
                  <a:pt x="0" y="0"/>
                </a:lnTo>
                <a:lnTo>
                  <a:pt x="0" y="545591"/>
                </a:lnTo>
                <a:close/>
              </a:path>
            </a:pathLst>
          </a:custGeom>
          <a:solidFill>
            <a:srgbClr val="002060"/>
          </a:solidFill>
        </p:spPr>
        <p:txBody>
          <a:bodyPr wrap="square" lIns="0" tIns="0" rIns="0" bIns="0" rtlCol="0"/>
          <a:lstStyle/>
          <a:p>
            <a:endParaRPr dirty="0"/>
          </a:p>
        </p:txBody>
      </p:sp>
      <p:sp>
        <p:nvSpPr>
          <p:cNvPr id="10" name="object 6">
            <a:extLst>
              <a:ext uri="{FF2B5EF4-FFF2-40B4-BE49-F238E27FC236}">
                <a16:creationId xmlns:a16="http://schemas.microsoft.com/office/drawing/2014/main" id="{EC92766A-8B41-4C0C-AC65-0D1D929088C6}"/>
              </a:ext>
            </a:extLst>
          </p:cNvPr>
          <p:cNvSpPr/>
          <p:nvPr/>
        </p:nvSpPr>
        <p:spPr>
          <a:xfrm>
            <a:off x="8796265" y="6268467"/>
            <a:ext cx="1868423" cy="633983"/>
          </a:xfrm>
          <a:prstGeom prst="rect">
            <a:avLst/>
          </a:prstGeom>
          <a:blipFill>
            <a:blip r:embed="rId4" cstate="print"/>
            <a:stretch>
              <a:fillRect/>
            </a:stretch>
          </a:blipFill>
        </p:spPr>
        <p:txBody>
          <a:bodyPr wrap="square" lIns="0" tIns="0" rIns="0" bIns="0" rtlCol="0"/>
          <a:lstStyle/>
          <a:p>
            <a:endParaRPr/>
          </a:p>
        </p:txBody>
      </p:sp>
      <p:sp>
        <p:nvSpPr>
          <p:cNvPr id="7" name="TextBox 6">
            <a:extLst>
              <a:ext uri="{FF2B5EF4-FFF2-40B4-BE49-F238E27FC236}">
                <a16:creationId xmlns:a16="http://schemas.microsoft.com/office/drawing/2014/main" id="{C95D975B-07F6-4B1A-8EF7-0A987EC9476F}"/>
              </a:ext>
            </a:extLst>
          </p:cNvPr>
          <p:cNvSpPr txBox="1"/>
          <p:nvPr/>
        </p:nvSpPr>
        <p:spPr>
          <a:xfrm>
            <a:off x="2399601" y="5303224"/>
            <a:ext cx="4038600" cy="1015663"/>
          </a:xfrm>
          <a:prstGeom prst="rect">
            <a:avLst/>
          </a:prstGeom>
          <a:noFill/>
        </p:spPr>
        <p:txBody>
          <a:bodyPr wrap="square" rtlCol="0">
            <a:spAutoFit/>
          </a:bodyPr>
          <a:lstStyle/>
          <a:p>
            <a:r>
              <a:rPr lang="en-US" sz="2000" dirty="0"/>
              <a:t>This website is an annual calendar covering influenza daily news coverage in 1918</a:t>
            </a:r>
          </a:p>
        </p:txBody>
      </p:sp>
    </p:spTree>
    <p:extLst>
      <p:ext uri="{BB962C8B-B14F-4D97-AF65-F5344CB8AC3E}">
        <p14:creationId xmlns:p14="http://schemas.microsoft.com/office/powerpoint/2010/main" val="2762517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84833" y="790628"/>
            <a:ext cx="8560549" cy="497772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5823248" y="6424782"/>
            <a:ext cx="4615180" cy="391160"/>
          </a:xfrm>
          <a:prstGeom prst="rect">
            <a:avLst/>
          </a:prstGeom>
        </p:spPr>
        <p:txBody>
          <a:bodyPr vert="horz" wrap="square" lIns="0" tIns="12700" rIns="0" bIns="0" rtlCol="0">
            <a:spAutoFit/>
          </a:bodyPr>
          <a:lstStyle/>
          <a:p>
            <a:pPr marR="35560" algn="ctr">
              <a:spcBef>
                <a:spcPts val="100"/>
              </a:spcBef>
            </a:pPr>
            <a:r>
              <a:rPr sz="1200" b="1" spc="-5" dirty="0">
                <a:latin typeface="Arial"/>
                <a:cs typeface="Arial"/>
              </a:rPr>
              <a:t>Source: WHO, The World Health Report</a:t>
            </a:r>
            <a:r>
              <a:rPr sz="1200" b="1" spc="15" dirty="0">
                <a:latin typeface="Arial"/>
                <a:cs typeface="Arial"/>
              </a:rPr>
              <a:t> </a:t>
            </a:r>
            <a:r>
              <a:rPr sz="1200" b="1" spc="-5" dirty="0">
                <a:latin typeface="Arial"/>
                <a:cs typeface="Arial"/>
              </a:rPr>
              <a:t>2007.</a:t>
            </a:r>
            <a:endParaRPr sz="1200">
              <a:latin typeface="Arial"/>
              <a:cs typeface="Arial"/>
            </a:endParaRPr>
          </a:p>
          <a:p>
            <a:pPr algn="ctr">
              <a:lnSpc>
                <a:spcPct val="100000"/>
              </a:lnSpc>
            </a:pPr>
            <a:r>
              <a:rPr sz="1200" b="1" spc="-5" dirty="0">
                <a:latin typeface="Arial"/>
                <a:cs typeface="Arial"/>
              </a:rPr>
              <a:t>A Safer Future: global public health security </a:t>
            </a:r>
            <a:r>
              <a:rPr sz="1200" b="1" dirty="0">
                <a:latin typeface="Arial"/>
                <a:cs typeface="Arial"/>
              </a:rPr>
              <a:t>in </a:t>
            </a:r>
            <a:r>
              <a:rPr sz="1200" b="1" spc="-5" dirty="0">
                <a:latin typeface="Arial"/>
                <a:cs typeface="Arial"/>
              </a:rPr>
              <a:t>the 21st</a:t>
            </a:r>
            <a:r>
              <a:rPr sz="1200" b="1" spc="25" dirty="0">
                <a:latin typeface="Arial"/>
                <a:cs typeface="Arial"/>
              </a:rPr>
              <a:t> </a:t>
            </a:r>
            <a:r>
              <a:rPr sz="1200" b="1" spc="-5" dirty="0">
                <a:latin typeface="Arial"/>
                <a:cs typeface="Arial"/>
              </a:rPr>
              <a:t>century</a:t>
            </a:r>
            <a:endParaRPr sz="1200">
              <a:latin typeface="Arial"/>
              <a:cs typeface="Arial"/>
            </a:endParaRPr>
          </a:p>
        </p:txBody>
      </p:sp>
      <p:sp>
        <p:nvSpPr>
          <p:cNvPr id="4" name="object 4"/>
          <p:cNvSpPr txBox="1">
            <a:spLocks noGrp="1"/>
          </p:cNvSpPr>
          <p:nvPr>
            <p:ph type="title"/>
          </p:nvPr>
        </p:nvSpPr>
        <p:spPr>
          <a:xfrm>
            <a:off x="3355976" y="15145"/>
            <a:ext cx="5923915" cy="513715"/>
          </a:xfrm>
          <a:prstGeom prst="rect">
            <a:avLst/>
          </a:prstGeom>
        </p:spPr>
        <p:txBody>
          <a:bodyPr vert="horz" wrap="square" lIns="0" tIns="13335" rIns="0" bIns="0" rtlCol="0" anchor="ctr">
            <a:spAutoFit/>
          </a:bodyPr>
          <a:lstStyle/>
          <a:p>
            <a:pPr marL="12700">
              <a:lnSpc>
                <a:spcPct val="100000"/>
              </a:lnSpc>
              <a:spcBef>
                <a:spcPts val="105"/>
              </a:spcBef>
            </a:pPr>
            <a:r>
              <a:rPr sz="3200" spc="-265" dirty="0">
                <a:latin typeface="Arial"/>
                <a:cs typeface="Arial"/>
              </a:rPr>
              <a:t>Early </a:t>
            </a:r>
            <a:r>
              <a:rPr sz="3200" spc="-270" dirty="0">
                <a:latin typeface="Arial"/>
                <a:cs typeface="Arial"/>
              </a:rPr>
              <a:t>Detection </a:t>
            </a:r>
            <a:r>
              <a:rPr sz="3200" spc="-320" dirty="0">
                <a:latin typeface="Arial"/>
                <a:cs typeface="Arial"/>
              </a:rPr>
              <a:t>and </a:t>
            </a:r>
            <a:r>
              <a:rPr sz="3200" spc="-250" dirty="0">
                <a:latin typeface="Arial"/>
                <a:cs typeface="Arial"/>
              </a:rPr>
              <a:t>Mitigation </a:t>
            </a:r>
            <a:r>
              <a:rPr sz="3200" spc="-210" dirty="0">
                <a:latin typeface="Arial"/>
                <a:cs typeface="Arial"/>
              </a:rPr>
              <a:t>is</a:t>
            </a:r>
            <a:r>
              <a:rPr sz="3200" spc="240" dirty="0">
                <a:latin typeface="Arial"/>
                <a:cs typeface="Arial"/>
              </a:rPr>
              <a:t> </a:t>
            </a:r>
            <a:r>
              <a:rPr sz="3200" spc="-260" dirty="0">
                <a:latin typeface="Arial"/>
                <a:cs typeface="Arial"/>
              </a:rPr>
              <a:t>Crucial</a:t>
            </a:r>
            <a:endParaRPr sz="3200">
              <a:latin typeface="Arial"/>
              <a:cs typeface="Arial"/>
            </a:endParaRPr>
          </a:p>
        </p:txBody>
      </p:sp>
    </p:spTree>
    <p:extLst>
      <p:ext uri="{BB962C8B-B14F-4D97-AF65-F5344CB8AC3E}">
        <p14:creationId xmlns:p14="http://schemas.microsoft.com/office/powerpoint/2010/main" val="24655827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EB50B09-C6EB-4CFC-ABA4-6022EB62CB72}"/>
              </a:ext>
            </a:extLst>
          </p:cNvPr>
          <p:cNvSpPr>
            <a:spLocks noGrp="1"/>
          </p:cNvSpPr>
          <p:nvPr>
            <p:ph type="ctrTitle"/>
          </p:nvPr>
        </p:nvSpPr>
        <p:spPr/>
        <p:txBody>
          <a:bodyPr>
            <a:normAutofit fontScale="90000"/>
          </a:bodyPr>
          <a:lstStyle/>
          <a:p>
            <a:r>
              <a:rPr lang="en-US" dirty="0"/>
              <a:t>Part I</a:t>
            </a:r>
            <a:br>
              <a:rPr lang="en-US" dirty="0"/>
            </a:br>
            <a:r>
              <a:rPr lang="en-US" dirty="0"/>
              <a:t>Global Goals</a:t>
            </a:r>
            <a:br>
              <a:rPr lang="en-US" dirty="0"/>
            </a:br>
            <a:r>
              <a:rPr lang="en-US" dirty="0"/>
              <a:t>MDGs and SDGs</a:t>
            </a:r>
          </a:p>
        </p:txBody>
      </p:sp>
      <p:sp>
        <p:nvSpPr>
          <p:cNvPr id="5" name="Subtitle 4">
            <a:extLst>
              <a:ext uri="{FF2B5EF4-FFF2-40B4-BE49-F238E27FC236}">
                <a16:creationId xmlns:a16="http://schemas.microsoft.com/office/drawing/2014/main" id="{A156CD1F-B3CE-4347-A781-6C35A2C021F7}"/>
              </a:ext>
            </a:extLst>
          </p:cNvPr>
          <p:cNvSpPr>
            <a:spLocks noGrp="1"/>
          </p:cNvSpPr>
          <p:nvPr>
            <p:ph type="subTitle" idx="1"/>
          </p:nvPr>
        </p:nvSpPr>
        <p:spPr/>
        <p:txBody>
          <a:bodyPr/>
          <a:lstStyle/>
          <a:p>
            <a:r>
              <a:rPr lang="en-US" dirty="0"/>
              <a:t>  </a:t>
            </a:r>
          </a:p>
        </p:txBody>
      </p:sp>
    </p:spTree>
    <p:extLst>
      <p:ext uri="{BB962C8B-B14F-4D97-AF65-F5344CB8AC3E}">
        <p14:creationId xmlns:p14="http://schemas.microsoft.com/office/powerpoint/2010/main" val="3376770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24000" y="6312408"/>
            <a:ext cx="9144000" cy="546100"/>
          </a:xfrm>
          <a:custGeom>
            <a:avLst/>
            <a:gdLst/>
            <a:ahLst/>
            <a:cxnLst/>
            <a:rect l="l" t="t" r="r" b="b"/>
            <a:pathLst>
              <a:path w="9144000" h="546100">
                <a:moveTo>
                  <a:pt x="0" y="545591"/>
                </a:moveTo>
                <a:lnTo>
                  <a:pt x="9144000" y="545591"/>
                </a:lnTo>
                <a:lnTo>
                  <a:pt x="9144000" y="0"/>
                </a:lnTo>
                <a:lnTo>
                  <a:pt x="0" y="0"/>
                </a:lnTo>
                <a:lnTo>
                  <a:pt x="0" y="545591"/>
                </a:lnTo>
                <a:close/>
              </a:path>
            </a:pathLst>
          </a:custGeom>
          <a:solidFill>
            <a:srgbClr val="002060"/>
          </a:solidFill>
        </p:spPr>
        <p:txBody>
          <a:bodyPr wrap="square" lIns="0" tIns="0" rIns="0" bIns="0" rtlCol="0"/>
          <a:lstStyle/>
          <a:p>
            <a:endParaRPr/>
          </a:p>
        </p:txBody>
      </p:sp>
      <p:sp>
        <p:nvSpPr>
          <p:cNvPr id="3" name="object 3"/>
          <p:cNvSpPr/>
          <p:nvPr/>
        </p:nvSpPr>
        <p:spPr>
          <a:xfrm>
            <a:off x="1524000" y="6312408"/>
            <a:ext cx="9144000" cy="546100"/>
          </a:xfrm>
          <a:custGeom>
            <a:avLst/>
            <a:gdLst/>
            <a:ahLst/>
            <a:cxnLst/>
            <a:rect l="l" t="t" r="r" b="b"/>
            <a:pathLst>
              <a:path w="9144000" h="546100">
                <a:moveTo>
                  <a:pt x="0" y="0"/>
                </a:moveTo>
                <a:lnTo>
                  <a:pt x="9144000" y="0"/>
                </a:lnTo>
                <a:lnTo>
                  <a:pt x="9144000" y="545591"/>
                </a:lnTo>
                <a:lnTo>
                  <a:pt x="0" y="545591"/>
                </a:lnTo>
                <a:lnTo>
                  <a:pt x="0" y="0"/>
                </a:lnTo>
                <a:close/>
              </a:path>
            </a:pathLst>
          </a:custGeom>
          <a:ln w="12192">
            <a:solidFill>
              <a:srgbClr val="41719C"/>
            </a:solidFill>
          </a:ln>
        </p:spPr>
        <p:txBody>
          <a:bodyPr wrap="square" lIns="0" tIns="0" rIns="0" bIns="0" rtlCol="0"/>
          <a:lstStyle/>
          <a:p>
            <a:endParaRPr/>
          </a:p>
        </p:txBody>
      </p:sp>
      <p:sp>
        <p:nvSpPr>
          <p:cNvPr id="4" name="object 4"/>
          <p:cNvSpPr/>
          <p:nvPr/>
        </p:nvSpPr>
        <p:spPr>
          <a:xfrm>
            <a:off x="1524000" y="6176771"/>
            <a:ext cx="9144000" cy="135890"/>
          </a:xfrm>
          <a:custGeom>
            <a:avLst/>
            <a:gdLst/>
            <a:ahLst/>
            <a:cxnLst/>
            <a:rect l="l" t="t" r="r" b="b"/>
            <a:pathLst>
              <a:path w="9144000" h="135889">
                <a:moveTo>
                  <a:pt x="0" y="135635"/>
                </a:moveTo>
                <a:lnTo>
                  <a:pt x="9144000" y="135635"/>
                </a:lnTo>
                <a:lnTo>
                  <a:pt x="9144000" y="0"/>
                </a:lnTo>
                <a:lnTo>
                  <a:pt x="0" y="0"/>
                </a:lnTo>
                <a:lnTo>
                  <a:pt x="0" y="135635"/>
                </a:lnTo>
                <a:close/>
              </a:path>
            </a:pathLst>
          </a:custGeom>
          <a:solidFill>
            <a:srgbClr val="A6A6A6"/>
          </a:solidFill>
        </p:spPr>
        <p:txBody>
          <a:bodyPr wrap="square" lIns="0" tIns="0" rIns="0" bIns="0" rtlCol="0"/>
          <a:lstStyle/>
          <a:p>
            <a:endParaRPr/>
          </a:p>
        </p:txBody>
      </p:sp>
      <p:sp>
        <p:nvSpPr>
          <p:cNvPr id="5" name="object 5"/>
          <p:cNvSpPr/>
          <p:nvPr/>
        </p:nvSpPr>
        <p:spPr>
          <a:xfrm>
            <a:off x="1524000" y="6176771"/>
            <a:ext cx="9144000" cy="135890"/>
          </a:xfrm>
          <a:custGeom>
            <a:avLst/>
            <a:gdLst/>
            <a:ahLst/>
            <a:cxnLst/>
            <a:rect l="l" t="t" r="r" b="b"/>
            <a:pathLst>
              <a:path w="9144000" h="135889">
                <a:moveTo>
                  <a:pt x="0" y="0"/>
                </a:moveTo>
                <a:lnTo>
                  <a:pt x="9144000" y="0"/>
                </a:lnTo>
                <a:lnTo>
                  <a:pt x="9144000" y="135635"/>
                </a:lnTo>
                <a:lnTo>
                  <a:pt x="0" y="135635"/>
                </a:lnTo>
                <a:lnTo>
                  <a:pt x="0" y="0"/>
                </a:lnTo>
                <a:close/>
              </a:path>
            </a:pathLst>
          </a:custGeom>
          <a:ln w="12192">
            <a:solidFill>
              <a:srgbClr val="41719C"/>
            </a:solidFill>
          </a:ln>
        </p:spPr>
        <p:txBody>
          <a:bodyPr wrap="square" lIns="0" tIns="0" rIns="0" bIns="0" rtlCol="0"/>
          <a:lstStyle/>
          <a:p>
            <a:endParaRPr/>
          </a:p>
        </p:txBody>
      </p:sp>
      <p:sp>
        <p:nvSpPr>
          <p:cNvPr id="6" name="object 6"/>
          <p:cNvSpPr/>
          <p:nvPr/>
        </p:nvSpPr>
        <p:spPr>
          <a:xfrm>
            <a:off x="8769096" y="6213348"/>
            <a:ext cx="1868423" cy="633983"/>
          </a:xfrm>
          <a:prstGeom prst="rect">
            <a:avLst/>
          </a:prstGeom>
          <a:blipFill>
            <a:blip r:embed="rId2" cstate="print"/>
            <a:stretch>
              <a:fillRect/>
            </a:stretch>
          </a:blipFill>
        </p:spPr>
        <p:txBody>
          <a:bodyPr wrap="square" lIns="0" tIns="0" rIns="0" bIns="0" rtlCol="0"/>
          <a:lstStyle/>
          <a:p>
            <a:endParaRPr/>
          </a:p>
        </p:txBody>
      </p:sp>
      <p:sp>
        <p:nvSpPr>
          <p:cNvPr id="7" name="object 7"/>
          <p:cNvSpPr txBox="1">
            <a:spLocks noGrp="1"/>
          </p:cNvSpPr>
          <p:nvPr>
            <p:ph type="title"/>
          </p:nvPr>
        </p:nvSpPr>
        <p:spPr>
          <a:xfrm>
            <a:off x="2231359" y="284923"/>
            <a:ext cx="4321841" cy="690574"/>
          </a:xfrm>
          <a:prstGeom prst="rect">
            <a:avLst/>
          </a:prstGeom>
        </p:spPr>
        <p:txBody>
          <a:bodyPr vert="horz" wrap="square" lIns="0" tIns="13335" rIns="0" bIns="0" rtlCol="0" anchor="ctr">
            <a:spAutoFit/>
          </a:bodyPr>
          <a:lstStyle/>
          <a:p>
            <a:pPr marL="12700">
              <a:lnSpc>
                <a:spcPct val="100000"/>
              </a:lnSpc>
              <a:spcBef>
                <a:spcPts val="105"/>
              </a:spcBef>
            </a:pPr>
            <a:r>
              <a:rPr lang="en-US" spc="-10" dirty="0">
                <a:latin typeface="Calibri Light"/>
                <a:cs typeface="Calibri Light"/>
              </a:rPr>
              <a:t>Modern History</a:t>
            </a:r>
            <a:endParaRPr dirty="0">
              <a:latin typeface="Calibri Light"/>
              <a:cs typeface="Calibri Light"/>
            </a:endParaRPr>
          </a:p>
        </p:txBody>
      </p:sp>
      <p:sp>
        <p:nvSpPr>
          <p:cNvPr id="8" name="object 8"/>
          <p:cNvSpPr txBox="1"/>
          <p:nvPr/>
        </p:nvSpPr>
        <p:spPr>
          <a:xfrm>
            <a:off x="2231359" y="1171430"/>
            <a:ext cx="7701280" cy="4749800"/>
          </a:xfrm>
          <a:prstGeom prst="rect">
            <a:avLst/>
          </a:prstGeom>
        </p:spPr>
        <p:txBody>
          <a:bodyPr vert="horz" wrap="square" lIns="0" tIns="12065" rIns="0" bIns="0" rtlCol="0">
            <a:spAutoFit/>
          </a:bodyPr>
          <a:lstStyle/>
          <a:p>
            <a:pPr marL="241300" indent="-228600">
              <a:lnSpc>
                <a:spcPts val="2245"/>
              </a:lnSpc>
              <a:spcBef>
                <a:spcPts val="95"/>
              </a:spcBef>
              <a:buFont typeface="Arial"/>
              <a:buChar char="•"/>
              <a:tabLst>
                <a:tab pos="240665" algn="l"/>
                <a:tab pos="241300" algn="l"/>
              </a:tabLst>
            </a:pPr>
            <a:r>
              <a:rPr sz="2200" spc="-10" dirty="0">
                <a:latin typeface="Calibri"/>
                <a:cs typeface="Calibri"/>
              </a:rPr>
              <a:t>The </a:t>
            </a:r>
            <a:r>
              <a:rPr sz="2200" spc="-15" dirty="0">
                <a:latin typeface="Calibri"/>
                <a:cs typeface="Calibri"/>
              </a:rPr>
              <a:t>start </a:t>
            </a:r>
            <a:r>
              <a:rPr sz="2200" spc="-5" dirty="0">
                <a:latin typeface="Calibri"/>
                <a:cs typeface="Calibri"/>
              </a:rPr>
              <a:t>of </a:t>
            </a:r>
            <a:r>
              <a:rPr sz="2200" spc="-10" dirty="0">
                <a:latin typeface="Calibri"/>
                <a:cs typeface="Calibri"/>
              </a:rPr>
              <a:t>the </a:t>
            </a:r>
            <a:r>
              <a:rPr sz="2200" spc="-15" dirty="0">
                <a:latin typeface="Calibri"/>
                <a:cs typeface="Calibri"/>
              </a:rPr>
              <a:t>twentieth </a:t>
            </a:r>
            <a:r>
              <a:rPr sz="2200" spc="-30" dirty="0">
                <a:latin typeface="Calibri"/>
                <a:cs typeface="Calibri"/>
              </a:rPr>
              <a:t>century, </a:t>
            </a:r>
            <a:r>
              <a:rPr sz="2200" spc="-10" dirty="0">
                <a:latin typeface="Calibri"/>
                <a:cs typeface="Calibri"/>
              </a:rPr>
              <a:t>tuberculosis, </a:t>
            </a:r>
            <a:r>
              <a:rPr sz="2200" spc="-5" dirty="0">
                <a:latin typeface="Calibri"/>
                <a:cs typeface="Calibri"/>
              </a:rPr>
              <a:t>pneumonia,</a:t>
            </a:r>
            <a:r>
              <a:rPr sz="2200" spc="254" dirty="0">
                <a:latin typeface="Calibri"/>
                <a:cs typeface="Calibri"/>
              </a:rPr>
              <a:t> </a:t>
            </a:r>
            <a:r>
              <a:rPr sz="2200" spc="-5" dirty="0">
                <a:latin typeface="Calibri"/>
                <a:cs typeface="Calibri"/>
              </a:rPr>
              <a:t>and</a:t>
            </a:r>
            <a:endParaRPr sz="2200" dirty="0">
              <a:latin typeface="Calibri"/>
              <a:cs typeface="Calibri"/>
            </a:endParaRPr>
          </a:p>
          <a:p>
            <a:pPr marL="240665" marR="219710">
              <a:lnSpc>
                <a:spcPct val="70000"/>
              </a:lnSpc>
              <a:spcBef>
                <a:spcPts val="395"/>
              </a:spcBef>
            </a:pPr>
            <a:r>
              <a:rPr sz="2200" spc="-5" dirty="0">
                <a:latin typeface="Calibri"/>
                <a:cs typeface="Calibri"/>
              </a:rPr>
              <a:t>diarrheal diseases </a:t>
            </a:r>
            <a:r>
              <a:rPr sz="2200" b="1" spc="-10" dirty="0">
                <a:latin typeface="Calibri"/>
                <a:cs typeface="Calibri"/>
              </a:rPr>
              <a:t>caused </a:t>
            </a:r>
            <a:r>
              <a:rPr sz="2200" b="1" spc="-5" dirty="0">
                <a:latin typeface="Calibri"/>
                <a:cs typeface="Calibri"/>
              </a:rPr>
              <a:t>30 </a:t>
            </a:r>
            <a:r>
              <a:rPr sz="2200" b="1" spc="-15" dirty="0">
                <a:latin typeface="Calibri"/>
                <a:cs typeface="Calibri"/>
              </a:rPr>
              <a:t>percent </a:t>
            </a:r>
            <a:r>
              <a:rPr sz="2200" b="1" spc="-5" dirty="0">
                <a:latin typeface="Calibri"/>
                <a:cs typeface="Calibri"/>
              </a:rPr>
              <a:t>of all </a:t>
            </a:r>
            <a:r>
              <a:rPr sz="2200" b="1" spc="-15" dirty="0">
                <a:latin typeface="Calibri"/>
                <a:cs typeface="Calibri"/>
              </a:rPr>
              <a:t>deaths </a:t>
            </a:r>
            <a:r>
              <a:rPr sz="2200" spc="-5" dirty="0">
                <a:latin typeface="Calibri"/>
                <a:cs typeface="Calibri"/>
              </a:rPr>
              <a:t>in </a:t>
            </a:r>
            <a:r>
              <a:rPr sz="2200" spc="-10" dirty="0">
                <a:latin typeface="Calibri"/>
                <a:cs typeface="Calibri"/>
              </a:rPr>
              <a:t>the </a:t>
            </a:r>
            <a:r>
              <a:rPr sz="2200" spc="-15" dirty="0">
                <a:latin typeface="Calibri"/>
                <a:cs typeface="Calibri"/>
              </a:rPr>
              <a:t>United  States.</a:t>
            </a:r>
            <a:endParaRPr sz="2200" dirty="0">
              <a:latin typeface="Calibri"/>
              <a:cs typeface="Calibri"/>
            </a:endParaRPr>
          </a:p>
          <a:p>
            <a:pPr marL="241300" indent="-228600">
              <a:lnSpc>
                <a:spcPts val="2245"/>
              </a:lnSpc>
              <a:spcBef>
                <a:spcPts val="200"/>
              </a:spcBef>
              <a:buFont typeface="Arial"/>
              <a:buChar char="•"/>
              <a:tabLst>
                <a:tab pos="240665" algn="l"/>
                <a:tab pos="241300" algn="l"/>
              </a:tabLst>
            </a:pPr>
            <a:r>
              <a:rPr sz="2200" spc="-15" dirty="0">
                <a:latin typeface="Calibri"/>
                <a:cs typeface="Calibri"/>
              </a:rPr>
              <a:t>Improvements </a:t>
            </a:r>
            <a:r>
              <a:rPr sz="2200" spc="-5" dirty="0">
                <a:latin typeface="Calibri"/>
                <a:cs typeface="Calibri"/>
              </a:rPr>
              <a:t>in </a:t>
            </a:r>
            <a:r>
              <a:rPr sz="2200" spc="-15" dirty="0">
                <a:latin typeface="Calibri"/>
                <a:cs typeface="Calibri"/>
              </a:rPr>
              <a:t>hygiene, </a:t>
            </a:r>
            <a:r>
              <a:rPr sz="2200" spc="-10" dirty="0">
                <a:latin typeface="Calibri"/>
                <a:cs typeface="Calibri"/>
              </a:rPr>
              <a:t>sanitation, </a:t>
            </a:r>
            <a:r>
              <a:rPr sz="2200" spc="-50" dirty="0">
                <a:latin typeface="Calibri"/>
                <a:cs typeface="Calibri"/>
              </a:rPr>
              <a:t>water, </a:t>
            </a:r>
            <a:r>
              <a:rPr sz="2200" spc="-15" dirty="0">
                <a:latin typeface="Calibri"/>
                <a:cs typeface="Calibri"/>
              </a:rPr>
              <a:t>food,</a:t>
            </a:r>
            <a:r>
              <a:rPr sz="2200" spc="204" dirty="0">
                <a:latin typeface="Calibri"/>
                <a:cs typeface="Calibri"/>
              </a:rPr>
              <a:t> </a:t>
            </a:r>
            <a:r>
              <a:rPr sz="2200" spc="-5" dirty="0">
                <a:latin typeface="Calibri"/>
                <a:cs typeface="Calibri"/>
              </a:rPr>
              <a:t>housing,</a:t>
            </a:r>
            <a:endParaRPr sz="2200" dirty="0">
              <a:latin typeface="Calibri"/>
              <a:cs typeface="Calibri"/>
            </a:endParaRPr>
          </a:p>
          <a:p>
            <a:pPr marL="240665" marR="446405">
              <a:lnSpc>
                <a:spcPct val="70000"/>
              </a:lnSpc>
              <a:spcBef>
                <a:spcPts val="395"/>
              </a:spcBef>
            </a:pPr>
            <a:r>
              <a:rPr sz="2200" spc="-5" dirty="0">
                <a:latin typeface="Calibri"/>
                <a:cs typeface="Calibri"/>
              </a:rPr>
              <a:t>nutrition and </a:t>
            </a:r>
            <a:r>
              <a:rPr sz="2200" spc="-15" dirty="0">
                <a:latin typeface="Calibri"/>
                <a:cs typeface="Calibri"/>
              </a:rPr>
              <a:t>vector </a:t>
            </a:r>
            <a:r>
              <a:rPr sz="2200" spc="-20" dirty="0">
                <a:latin typeface="Calibri"/>
                <a:cs typeface="Calibri"/>
              </a:rPr>
              <a:t>control </a:t>
            </a:r>
            <a:r>
              <a:rPr sz="2200" spc="-5" dirty="0">
                <a:latin typeface="Calibri"/>
                <a:cs typeface="Calibri"/>
              </a:rPr>
              <a:t>led </a:t>
            </a:r>
            <a:r>
              <a:rPr sz="2200" spc="-20" dirty="0">
                <a:latin typeface="Calibri"/>
                <a:cs typeface="Calibri"/>
              </a:rPr>
              <a:t>to </a:t>
            </a:r>
            <a:r>
              <a:rPr sz="2200" spc="-5" dirty="0">
                <a:latin typeface="Calibri"/>
                <a:cs typeface="Calibri"/>
              </a:rPr>
              <a:t>major </a:t>
            </a:r>
            <a:r>
              <a:rPr sz="2200" spc="-10" dirty="0">
                <a:latin typeface="Calibri"/>
                <a:cs typeface="Calibri"/>
              </a:rPr>
              <a:t>declines </a:t>
            </a:r>
            <a:r>
              <a:rPr sz="2200" spc="-5" dirty="0">
                <a:latin typeface="Calibri"/>
                <a:cs typeface="Calibri"/>
              </a:rPr>
              <a:t>in </a:t>
            </a:r>
            <a:r>
              <a:rPr sz="2200" spc="-15" dirty="0">
                <a:latin typeface="Calibri"/>
                <a:cs typeface="Calibri"/>
              </a:rPr>
              <a:t>infectious  </a:t>
            </a:r>
            <a:r>
              <a:rPr sz="2200" spc="-5" dirty="0">
                <a:latin typeface="Calibri"/>
                <a:cs typeface="Calibri"/>
              </a:rPr>
              <a:t>disease </a:t>
            </a:r>
            <a:r>
              <a:rPr sz="2200" spc="-10" dirty="0">
                <a:latin typeface="Calibri"/>
                <a:cs typeface="Calibri"/>
              </a:rPr>
              <a:t>mortality </a:t>
            </a:r>
            <a:r>
              <a:rPr sz="2200" spc="-5" dirty="0">
                <a:latin typeface="Calibri"/>
                <a:cs typeface="Calibri"/>
              </a:rPr>
              <a:t>in </a:t>
            </a:r>
            <a:r>
              <a:rPr sz="2200" spc="-10" dirty="0">
                <a:latin typeface="Calibri"/>
                <a:cs typeface="Calibri"/>
              </a:rPr>
              <a:t>the</a:t>
            </a:r>
            <a:r>
              <a:rPr sz="2200" spc="-20" dirty="0">
                <a:latin typeface="Calibri"/>
                <a:cs typeface="Calibri"/>
              </a:rPr>
              <a:t> </a:t>
            </a:r>
            <a:r>
              <a:rPr sz="2200" spc="-10" dirty="0">
                <a:latin typeface="Calibri"/>
                <a:cs typeface="Calibri"/>
              </a:rPr>
              <a:t>US.</a:t>
            </a:r>
            <a:endParaRPr sz="2200" dirty="0">
              <a:latin typeface="Calibri"/>
              <a:cs typeface="Calibri"/>
            </a:endParaRPr>
          </a:p>
          <a:p>
            <a:pPr marL="241300" marR="340995" indent="-228600">
              <a:lnSpc>
                <a:spcPct val="70000"/>
              </a:lnSpc>
              <a:spcBef>
                <a:spcPts val="990"/>
              </a:spcBef>
              <a:buFont typeface="Arial"/>
              <a:buChar char="•"/>
              <a:tabLst>
                <a:tab pos="240665" algn="l"/>
                <a:tab pos="241300" algn="l"/>
              </a:tabLst>
            </a:pPr>
            <a:r>
              <a:rPr sz="2200" spc="-10" dirty="0">
                <a:latin typeface="Calibri"/>
                <a:cs typeface="Calibri"/>
              </a:rPr>
              <a:t>Antibiotics. Deaths </a:t>
            </a:r>
            <a:r>
              <a:rPr sz="2200" spc="-15" dirty="0">
                <a:latin typeface="Calibri"/>
                <a:cs typeface="Calibri"/>
              </a:rPr>
              <a:t>from infectious </a:t>
            </a:r>
            <a:r>
              <a:rPr sz="2200" spc="-5" dirty="0">
                <a:latin typeface="Calibri"/>
                <a:cs typeface="Calibri"/>
              </a:rPr>
              <a:t>disease- particularly TB </a:t>
            </a:r>
            <a:r>
              <a:rPr sz="2200" spc="-10" dirty="0">
                <a:latin typeface="Calibri"/>
                <a:cs typeface="Calibri"/>
              </a:rPr>
              <a:t>and  </a:t>
            </a:r>
            <a:r>
              <a:rPr sz="2200" spc="-5" dirty="0">
                <a:latin typeface="Calibri"/>
                <a:cs typeface="Calibri"/>
              </a:rPr>
              <a:t>pneumonia- declined </a:t>
            </a:r>
            <a:r>
              <a:rPr sz="2200" spc="-10" dirty="0">
                <a:latin typeface="Calibri"/>
                <a:cs typeface="Calibri"/>
              </a:rPr>
              <a:t>more </a:t>
            </a:r>
            <a:r>
              <a:rPr sz="2200" spc="-5" dirty="0">
                <a:latin typeface="Calibri"/>
                <a:cs typeface="Calibri"/>
              </a:rPr>
              <a:t>than 8% each </a:t>
            </a:r>
            <a:r>
              <a:rPr sz="2200" spc="-10" dirty="0">
                <a:latin typeface="Calibri"/>
                <a:cs typeface="Calibri"/>
              </a:rPr>
              <a:t>year </a:t>
            </a:r>
            <a:r>
              <a:rPr sz="2200" spc="-15" dirty="0">
                <a:latin typeface="Calibri"/>
                <a:cs typeface="Calibri"/>
              </a:rPr>
              <a:t>from</a:t>
            </a:r>
            <a:r>
              <a:rPr sz="2200" spc="25" dirty="0">
                <a:latin typeface="Calibri"/>
                <a:cs typeface="Calibri"/>
              </a:rPr>
              <a:t> </a:t>
            </a:r>
            <a:r>
              <a:rPr sz="2200" spc="-5" dirty="0">
                <a:latin typeface="Calibri"/>
                <a:cs typeface="Calibri"/>
              </a:rPr>
              <a:t>1938-1952</a:t>
            </a:r>
            <a:endParaRPr sz="2200" dirty="0">
              <a:latin typeface="Calibri"/>
              <a:cs typeface="Calibri"/>
            </a:endParaRPr>
          </a:p>
          <a:p>
            <a:pPr marL="241300" marR="399415" indent="-228600">
              <a:lnSpc>
                <a:spcPct val="70000"/>
              </a:lnSpc>
              <a:spcBef>
                <a:spcPts val="1000"/>
              </a:spcBef>
              <a:buFont typeface="Arial"/>
              <a:buChar char="•"/>
              <a:tabLst>
                <a:tab pos="240665" algn="l"/>
                <a:tab pos="241300" algn="l"/>
              </a:tabLst>
            </a:pPr>
            <a:r>
              <a:rPr sz="2200" spc="-15" dirty="0">
                <a:latin typeface="Calibri"/>
                <a:cs typeface="Calibri"/>
              </a:rPr>
              <a:t>By </a:t>
            </a:r>
            <a:r>
              <a:rPr sz="2200" spc="-10" dirty="0">
                <a:latin typeface="Calibri"/>
                <a:cs typeface="Calibri"/>
              </a:rPr>
              <a:t>the </a:t>
            </a:r>
            <a:r>
              <a:rPr sz="2200" spc="-5" dirty="0">
                <a:latin typeface="Calibri"/>
                <a:cs typeface="Calibri"/>
              </a:rPr>
              <a:t>mid-1960s, </a:t>
            </a:r>
            <a:r>
              <a:rPr sz="2200" spc="-20" dirty="0">
                <a:latin typeface="Calibri"/>
                <a:cs typeface="Calibri"/>
              </a:rPr>
              <a:t>effective </a:t>
            </a:r>
            <a:r>
              <a:rPr sz="2200" spc="-5" dirty="0">
                <a:latin typeface="Calibri"/>
                <a:cs typeface="Calibri"/>
              </a:rPr>
              <a:t>pertussis, </a:t>
            </a:r>
            <a:r>
              <a:rPr sz="2200" spc="-10" dirty="0">
                <a:latin typeface="Calibri"/>
                <a:cs typeface="Calibri"/>
              </a:rPr>
              <a:t>polio, smallpox, </a:t>
            </a:r>
            <a:r>
              <a:rPr sz="2200" spc="-15" dirty="0">
                <a:latin typeface="Calibri"/>
                <a:cs typeface="Calibri"/>
              </a:rPr>
              <a:t>tetanus,  </a:t>
            </a:r>
            <a:r>
              <a:rPr sz="2200" spc="-5" dirty="0">
                <a:latin typeface="Calibri"/>
                <a:cs typeface="Calibri"/>
              </a:rPr>
              <a:t>and </a:t>
            </a:r>
            <a:r>
              <a:rPr sz="2200" spc="-10" dirty="0">
                <a:latin typeface="Calibri"/>
                <a:cs typeface="Calibri"/>
              </a:rPr>
              <a:t>diphtheria</a:t>
            </a:r>
            <a:r>
              <a:rPr sz="2200" spc="-70" dirty="0">
                <a:latin typeface="Calibri"/>
                <a:cs typeface="Calibri"/>
              </a:rPr>
              <a:t> </a:t>
            </a:r>
            <a:r>
              <a:rPr sz="2200" spc="-10" dirty="0">
                <a:latin typeface="Calibri"/>
                <a:cs typeface="Calibri"/>
              </a:rPr>
              <a:t>vaccines</a:t>
            </a:r>
            <a:endParaRPr sz="2200" dirty="0">
              <a:latin typeface="Calibri"/>
              <a:cs typeface="Calibri"/>
            </a:endParaRPr>
          </a:p>
          <a:p>
            <a:pPr marL="241300" indent="-228600">
              <a:lnSpc>
                <a:spcPts val="2245"/>
              </a:lnSpc>
              <a:spcBef>
                <a:spcPts val="200"/>
              </a:spcBef>
              <a:buFont typeface="Arial"/>
              <a:buChar char="•"/>
              <a:tabLst>
                <a:tab pos="240665" algn="l"/>
                <a:tab pos="241300" algn="l"/>
              </a:tabLst>
            </a:pPr>
            <a:r>
              <a:rPr sz="2200" spc="-15" dirty="0">
                <a:latin typeface="Calibri"/>
                <a:cs typeface="Calibri"/>
              </a:rPr>
              <a:t>Unprecedented </a:t>
            </a:r>
            <a:r>
              <a:rPr sz="2200" spc="-10" dirty="0">
                <a:latin typeface="Calibri"/>
                <a:cs typeface="Calibri"/>
              </a:rPr>
              <a:t>outlay </a:t>
            </a:r>
            <a:r>
              <a:rPr sz="2200" spc="-5" dirty="0">
                <a:latin typeface="Calibri"/>
                <a:cs typeface="Calibri"/>
              </a:rPr>
              <a:t>of </a:t>
            </a:r>
            <a:r>
              <a:rPr sz="2200" spc="-15" dirty="0">
                <a:latin typeface="Calibri"/>
                <a:cs typeface="Calibri"/>
              </a:rPr>
              <a:t>government </a:t>
            </a:r>
            <a:r>
              <a:rPr sz="2200" spc="-10" dirty="0">
                <a:latin typeface="Calibri"/>
                <a:cs typeface="Calibri"/>
              </a:rPr>
              <a:t>resources, </a:t>
            </a:r>
            <a:r>
              <a:rPr sz="2200" spc="-5" dirty="0">
                <a:latin typeface="Calibri"/>
                <a:cs typeface="Calibri"/>
              </a:rPr>
              <a:t>a </a:t>
            </a:r>
            <a:r>
              <a:rPr sz="2200" spc="-20" dirty="0">
                <a:latin typeface="Calibri"/>
                <a:cs typeface="Calibri"/>
              </a:rPr>
              <a:t>vast</a:t>
            </a:r>
            <a:r>
              <a:rPr sz="2200" spc="135" dirty="0">
                <a:latin typeface="Calibri"/>
                <a:cs typeface="Calibri"/>
              </a:rPr>
              <a:t> </a:t>
            </a:r>
            <a:r>
              <a:rPr sz="2200" spc="-10" dirty="0">
                <a:latin typeface="Calibri"/>
                <a:cs typeface="Calibri"/>
              </a:rPr>
              <a:t>network</a:t>
            </a:r>
            <a:endParaRPr sz="2200" dirty="0">
              <a:latin typeface="Calibri"/>
              <a:cs typeface="Calibri"/>
            </a:endParaRPr>
          </a:p>
          <a:p>
            <a:pPr marL="240665" marR="492759">
              <a:lnSpc>
                <a:spcPct val="70000"/>
              </a:lnSpc>
              <a:spcBef>
                <a:spcPts val="395"/>
              </a:spcBef>
            </a:pPr>
            <a:r>
              <a:rPr sz="2200" spc="-5" dirty="0">
                <a:latin typeface="Calibri"/>
                <a:cs typeface="Calibri"/>
              </a:rPr>
              <a:t>of field </a:t>
            </a:r>
            <a:r>
              <a:rPr sz="2200" spc="-10" dirty="0">
                <a:latin typeface="Calibri"/>
                <a:cs typeface="Calibri"/>
              </a:rPr>
              <a:t>epidemiologists </a:t>
            </a:r>
            <a:r>
              <a:rPr sz="2200" spc="-5" dirty="0">
                <a:latin typeface="Calibri"/>
                <a:cs typeface="Calibri"/>
              </a:rPr>
              <a:t>and </a:t>
            </a:r>
            <a:r>
              <a:rPr sz="2200" spc="-15" dirty="0">
                <a:latin typeface="Calibri"/>
                <a:cs typeface="Calibri"/>
              </a:rPr>
              <a:t>research </a:t>
            </a:r>
            <a:r>
              <a:rPr sz="2200" spc="-10" dirty="0">
                <a:latin typeface="Calibri"/>
                <a:cs typeface="Calibri"/>
              </a:rPr>
              <a:t>scientists, </a:t>
            </a:r>
            <a:r>
              <a:rPr sz="2200" spc="-5" dirty="0">
                <a:latin typeface="Calibri"/>
                <a:cs typeface="Calibri"/>
              </a:rPr>
              <a:t>and </a:t>
            </a:r>
            <a:r>
              <a:rPr sz="2200" spc="-15" dirty="0">
                <a:latin typeface="Calibri"/>
                <a:cs typeface="Calibri"/>
              </a:rPr>
              <a:t>extensive  cooperation from private </a:t>
            </a:r>
            <a:r>
              <a:rPr sz="2200" spc="-10" dirty="0">
                <a:latin typeface="Calibri"/>
                <a:cs typeface="Calibri"/>
              </a:rPr>
              <a:t>industry </a:t>
            </a:r>
            <a:r>
              <a:rPr sz="2200" spc="-15" dirty="0">
                <a:latin typeface="Calibri"/>
                <a:cs typeface="Calibri"/>
              </a:rPr>
              <a:t>(Garrett,</a:t>
            </a:r>
            <a:r>
              <a:rPr sz="2200" spc="100" dirty="0">
                <a:latin typeface="Calibri"/>
                <a:cs typeface="Calibri"/>
              </a:rPr>
              <a:t> </a:t>
            </a:r>
            <a:r>
              <a:rPr sz="2200" spc="-5" dirty="0">
                <a:latin typeface="Calibri"/>
                <a:cs typeface="Calibri"/>
              </a:rPr>
              <a:t>1995)</a:t>
            </a:r>
            <a:endParaRPr sz="2200" dirty="0">
              <a:latin typeface="Calibri"/>
              <a:cs typeface="Calibri"/>
            </a:endParaRPr>
          </a:p>
          <a:p>
            <a:pPr marL="304800" indent="-292100">
              <a:lnSpc>
                <a:spcPts val="2245"/>
              </a:lnSpc>
              <a:spcBef>
                <a:spcPts val="200"/>
              </a:spcBef>
              <a:buFont typeface="Arial"/>
              <a:buChar char="•"/>
              <a:tabLst>
                <a:tab pos="304800" algn="l"/>
                <a:tab pos="305435" algn="l"/>
              </a:tabLst>
            </a:pPr>
            <a:r>
              <a:rPr sz="2200" spc="-15" dirty="0">
                <a:latin typeface="Calibri"/>
                <a:cs typeface="Calibri"/>
              </a:rPr>
              <a:t>From </a:t>
            </a:r>
            <a:r>
              <a:rPr sz="2200" spc="-5" dirty="0">
                <a:latin typeface="Calibri"/>
                <a:cs typeface="Calibri"/>
              </a:rPr>
              <a:t>1900 </a:t>
            </a:r>
            <a:r>
              <a:rPr sz="2200" spc="-20" dirty="0">
                <a:latin typeface="Calibri"/>
                <a:cs typeface="Calibri"/>
              </a:rPr>
              <a:t>to </a:t>
            </a:r>
            <a:r>
              <a:rPr sz="2200" spc="-5" dirty="0">
                <a:latin typeface="Calibri"/>
                <a:cs typeface="Calibri"/>
              </a:rPr>
              <a:t>1980, annual </a:t>
            </a:r>
            <a:r>
              <a:rPr sz="2200" spc="-10" dirty="0">
                <a:latin typeface="Calibri"/>
                <a:cs typeface="Calibri"/>
              </a:rPr>
              <a:t>deaths </a:t>
            </a:r>
            <a:r>
              <a:rPr sz="2200" spc="-15" dirty="0">
                <a:latin typeface="Calibri"/>
                <a:cs typeface="Calibri"/>
              </a:rPr>
              <a:t>from infectious </a:t>
            </a:r>
            <a:r>
              <a:rPr sz="2200" spc="-5" dirty="0">
                <a:latin typeface="Calibri"/>
                <a:cs typeface="Calibri"/>
              </a:rPr>
              <a:t>disease</a:t>
            </a:r>
            <a:r>
              <a:rPr sz="2200" spc="135" dirty="0">
                <a:latin typeface="Calibri"/>
                <a:cs typeface="Calibri"/>
              </a:rPr>
              <a:t> </a:t>
            </a:r>
            <a:r>
              <a:rPr sz="2200" spc="-5" dirty="0">
                <a:latin typeface="Calibri"/>
                <a:cs typeface="Calibri"/>
              </a:rPr>
              <a:t>had</a:t>
            </a:r>
            <a:endParaRPr sz="2200" dirty="0">
              <a:latin typeface="Calibri"/>
              <a:cs typeface="Calibri"/>
            </a:endParaRPr>
          </a:p>
          <a:p>
            <a:pPr marL="241300">
              <a:lnSpc>
                <a:spcPts val="1850"/>
              </a:lnSpc>
            </a:pPr>
            <a:r>
              <a:rPr sz="2200" spc="-10" dirty="0">
                <a:latin typeface="Calibri"/>
                <a:cs typeface="Calibri"/>
              </a:rPr>
              <a:t>dropped </a:t>
            </a:r>
            <a:r>
              <a:rPr sz="2200" spc="-15" dirty="0">
                <a:latin typeface="Calibri"/>
                <a:cs typeface="Calibri"/>
              </a:rPr>
              <a:t>from </a:t>
            </a:r>
            <a:r>
              <a:rPr sz="2200" spc="-5" dirty="0">
                <a:latin typeface="Calibri"/>
                <a:cs typeface="Calibri"/>
              </a:rPr>
              <a:t>797 </a:t>
            </a:r>
            <a:r>
              <a:rPr sz="2200" spc="-20" dirty="0">
                <a:latin typeface="Calibri"/>
                <a:cs typeface="Calibri"/>
              </a:rPr>
              <a:t>to </a:t>
            </a:r>
            <a:r>
              <a:rPr sz="2200" spc="-5" dirty="0">
                <a:latin typeface="Calibri"/>
                <a:cs typeface="Calibri"/>
              </a:rPr>
              <a:t>36 </a:t>
            </a:r>
            <a:r>
              <a:rPr sz="2200" spc="-10" dirty="0">
                <a:latin typeface="Calibri"/>
                <a:cs typeface="Calibri"/>
              </a:rPr>
              <a:t>per </a:t>
            </a:r>
            <a:r>
              <a:rPr sz="2200" spc="-5" dirty="0">
                <a:latin typeface="Calibri"/>
                <a:cs typeface="Calibri"/>
              </a:rPr>
              <a:t>100,000 </a:t>
            </a:r>
            <a:r>
              <a:rPr sz="2200" spc="-10" dirty="0">
                <a:latin typeface="Calibri"/>
                <a:cs typeface="Calibri"/>
              </a:rPr>
              <a:t>persons (Armstrong et</a:t>
            </a:r>
            <a:r>
              <a:rPr sz="2200" spc="100" dirty="0">
                <a:latin typeface="Calibri"/>
                <a:cs typeface="Calibri"/>
              </a:rPr>
              <a:t> </a:t>
            </a:r>
            <a:r>
              <a:rPr sz="2200" spc="-5" dirty="0">
                <a:latin typeface="Calibri"/>
                <a:cs typeface="Calibri"/>
              </a:rPr>
              <a:t>al.,</a:t>
            </a:r>
            <a:endParaRPr sz="2200" dirty="0">
              <a:latin typeface="Calibri"/>
              <a:cs typeface="Calibri"/>
            </a:endParaRPr>
          </a:p>
          <a:p>
            <a:pPr marL="241300" marR="5080">
              <a:lnSpc>
                <a:spcPct val="70000"/>
              </a:lnSpc>
              <a:spcBef>
                <a:spcPts val="395"/>
              </a:spcBef>
            </a:pPr>
            <a:r>
              <a:rPr sz="2200" spc="-5" dirty="0">
                <a:latin typeface="Calibri"/>
                <a:cs typeface="Calibri"/>
              </a:rPr>
              <a:t>1999). </a:t>
            </a:r>
            <a:r>
              <a:rPr sz="2200" spc="-15" dirty="0">
                <a:latin typeface="Calibri"/>
                <a:cs typeface="Calibri"/>
              </a:rPr>
              <a:t>By </a:t>
            </a:r>
            <a:r>
              <a:rPr sz="2200" spc="-10" dirty="0">
                <a:latin typeface="Calibri"/>
                <a:cs typeface="Calibri"/>
              </a:rPr>
              <a:t>the </a:t>
            </a:r>
            <a:r>
              <a:rPr sz="2200" spc="-5" dirty="0">
                <a:latin typeface="Calibri"/>
                <a:cs typeface="Calibri"/>
              </a:rPr>
              <a:t>turn of </a:t>
            </a:r>
            <a:r>
              <a:rPr sz="2200" spc="-10" dirty="0">
                <a:latin typeface="Calibri"/>
                <a:cs typeface="Calibri"/>
              </a:rPr>
              <a:t>the 21st </a:t>
            </a:r>
            <a:r>
              <a:rPr sz="2200" spc="-30" dirty="0">
                <a:latin typeface="Calibri"/>
                <a:cs typeface="Calibri"/>
              </a:rPr>
              <a:t>century, </a:t>
            </a:r>
            <a:r>
              <a:rPr sz="2200" spc="-10" dirty="0">
                <a:latin typeface="Calibri"/>
                <a:cs typeface="Calibri"/>
              </a:rPr>
              <a:t>the </a:t>
            </a:r>
            <a:r>
              <a:rPr sz="2200" spc="-25" dirty="0">
                <a:latin typeface="Calibri"/>
                <a:cs typeface="Calibri"/>
              </a:rPr>
              <a:t>average </a:t>
            </a:r>
            <a:r>
              <a:rPr sz="2200" spc="-20" dirty="0">
                <a:latin typeface="Calibri"/>
                <a:cs typeface="Calibri"/>
              </a:rPr>
              <a:t>life </a:t>
            </a:r>
            <a:r>
              <a:rPr sz="2200" spc="-15" dirty="0">
                <a:latin typeface="Calibri"/>
                <a:cs typeface="Calibri"/>
              </a:rPr>
              <a:t>expectancy  </a:t>
            </a:r>
            <a:r>
              <a:rPr sz="2200" spc="-5" dirty="0">
                <a:latin typeface="Calibri"/>
                <a:cs typeface="Calibri"/>
              </a:rPr>
              <a:t>in </a:t>
            </a:r>
            <a:r>
              <a:rPr sz="2200" spc="-10" dirty="0">
                <a:latin typeface="Calibri"/>
                <a:cs typeface="Calibri"/>
              </a:rPr>
              <a:t>the </a:t>
            </a:r>
            <a:r>
              <a:rPr sz="2200" spc="-15" dirty="0">
                <a:latin typeface="Calibri"/>
                <a:cs typeface="Calibri"/>
              </a:rPr>
              <a:t>United </a:t>
            </a:r>
            <a:r>
              <a:rPr sz="2200" spc="-20" dirty="0">
                <a:latin typeface="Calibri"/>
                <a:cs typeface="Calibri"/>
              </a:rPr>
              <a:t>States </a:t>
            </a:r>
            <a:r>
              <a:rPr sz="2200" spc="-5" dirty="0">
                <a:latin typeface="Calibri"/>
                <a:cs typeface="Calibri"/>
              </a:rPr>
              <a:t>had </a:t>
            </a:r>
            <a:r>
              <a:rPr sz="2200" spc="-10" dirty="0">
                <a:latin typeface="Calibri"/>
                <a:cs typeface="Calibri"/>
              </a:rPr>
              <a:t>increased </a:t>
            </a:r>
            <a:r>
              <a:rPr sz="2200" spc="-20" dirty="0">
                <a:latin typeface="Calibri"/>
                <a:cs typeface="Calibri"/>
              </a:rPr>
              <a:t>to </a:t>
            </a:r>
            <a:r>
              <a:rPr sz="2200" spc="-15" dirty="0">
                <a:latin typeface="Calibri"/>
                <a:cs typeface="Calibri"/>
              </a:rPr>
              <a:t>over </a:t>
            </a:r>
            <a:r>
              <a:rPr sz="2200" spc="-5" dirty="0">
                <a:latin typeface="Calibri"/>
                <a:cs typeface="Calibri"/>
              </a:rPr>
              <a:t>76</a:t>
            </a:r>
            <a:r>
              <a:rPr sz="2200" spc="155" dirty="0">
                <a:latin typeface="Calibri"/>
                <a:cs typeface="Calibri"/>
              </a:rPr>
              <a:t> </a:t>
            </a:r>
            <a:r>
              <a:rPr sz="2200" spc="-15" dirty="0">
                <a:latin typeface="Calibri"/>
                <a:cs typeface="Calibri"/>
              </a:rPr>
              <a:t>years.</a:t>
            </a:r>
            <a:endParaRPr sz="2200" dirty="0">
              <a:latin typeface="Calibri"/>
              <a:cs typeface="Calibri"/>
            </a:endParaRPr>
          </a:p>
        </p:txBody>
      </p:sp>
    </p:spTree>
    <p:extLst>
      <p:ext uri="{BB962C8B-B14F-4D97-AF65-F5344CB8AC3E}">
        <p14:creationId xmlns:p14="http://schemas.microsoft.com/office/powerpoint/2010/main" val="12419610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76400" y="1606550"/>
            <a:ext cx="5384800" cy="3835400"/>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1802556" y="285751"/>
            <a:ext cx="865505" cy="220573"/>
          </a:xfrm>
          <a:prstGeom prst="rect">
            <a:avLst/>
          </a:prstGeom>
        </p:spPr>
        <p:txBody>
          <a:bodyPr vert="horz" wrap="square" lIns="0" tIns="12700" rIns="0" bIns="0" rtlCol="0">
            <a:spAutoFit/>
          </a:bodyPr>
          <a:lstStyle/>
          <a:p>
            <a:pPr marL="12700">
              <a:spcBef>
                <a:spcPts val="100"/>
              </a:spcBef>
            </a:pPr>
            <a:r>
              <a:rPr sz="1350" spc="-90" dirty="0">
                <a:solidFill>
                  <a:srgbClr val="E26967"/>
                </a:solidFill>
                <a:latin typeface="Arial"/>
                <a:cs typeface="Arial"/>
              </a:rPr>
              <a:t>ELEMENTS</a:t>
            </a:r>
            <a:endParaRPr sz="1350">
              <a:latin typeface="Arial"/>
              <a:cs typeface="Arial"/>
            </a:endParaRPr>
          </a:p>
        </p:txBody>
      </p:sp>
      <p:sp>
        <p:nvSpPr>
          <p:cNvPr id="4" name="object 4"/>
          <p:cNvSpPr txBox="1">
            <a:spLocks noGrp="1"/>
          </p:cNvSpPr>
          <p:nvPr>
            <p:ph type="title"/>
          </p:nvPr>
        </p:nvSpPr>
        <p:spPr>
          <a:xfrm>
            <a:off x="1809140" y="546100"/>
            <a:ext cx="6775450" cy="1031240"/>
          </a:xfrm>
          <a:prstGeom prst="rect">
            <a:avLst/>
          </a:prstGeom>
        </p:spPr>
        <p:txBody>
          <a:bodyPr vert="horz" wrap="square" lIns="0" tIns="104139" rIns="0" bIns="0" rtlCol="0" anchor="ctr">
            <a:spAutoFit/>
          </a:bodyPr>
          <a:lstStyle/>
          <a:p>
            <a:pPr marL="12700" marR="5080">
              <a:lnSpc>
                <a:spcPts val="3600"/>
              </a:lnSpc>
              <a:spcBef>
                <a:spcPts val="819"/>
              </a:spcBef>
            </a:pPr>
            <a:r>
              <a:rPr sz="3600" spc="-265" dirty="0">
                <a:solidFill>
                  <a:srgbClr val="050305"/>
                </a:solidFill>
                <a:latin typeface="Arial"/>
                <a:cs typeface="Arial"/>
              </a:rPr>
              <a:t>ONE </a:t>
            </a:r>
            <a:r>
              <a:rPr sz="3600" spc="15" dirty="0">
                <a:solidFill>
                  <a:srgbClr val="050305"/>
                </a:solidFill>
                <a:latin typeface="Arial"/>
                <a:cs typeface="Arial"/>
              </a:rPr>
              <a:t>OF</a:t>
            </a:r>
            <a:r>
              <a:rPr sz="3600" spc="-675" dirty="0">
                <a:solidFill>
                  <a:srgbClr val="050305"/>
                </a:solidFill>
                <a:latin typeface="Arial"/>
                <a:cs typeface="Arial"/>
              </a:rPr>
              <a:t> </a:t>
            </a:r>
            <a:r>
              <a:rPr sz="3600" spc="-455" dirty="0">
                <a:solidFill>
                  <a:srgbClr val="050305"/>
                </a:solidFill>
                <a:latin typeface="Arial"/>
                <a:cs typeface="Arial"/>
              </a:rPr>
              <a:t>SCIENCE'S </a:t>
            </a:r>
            <a:r>
              <a:rPr sz="3600" spc="-190" dirty="0">
                <a:solidFill>
                  <a:srgbClr val="050305"/>
                </a:solidFill>
                <a:latin typeface="Arial"/>
                <a:cs typeface="Arial"/>
              </a:rPr>
              <a:t>MOST </a:t>
            </a:r>
            <a:r>
              <a:rPr sz="3600" spc="-345" dirty="0">
                <a:solidFill>
                  <a:srgbClr val="050305"/>
                </a:solidFill>
                <a:latin typeface="Arial"/>
                <a:cs typeface="Arial"/>
              </a:rPr>
              <a:t>FAMOUS  </a:t>
            </a:r>
            <a:r>
              <a:rPr sz="3600" spc="-260" dirty="0">
                <a:solidFill>
                  <a:srgbClr val="050305"/>
                </a:solidFill>
                <a:latin typeface="Arial"/>
                <a:cs typeface="Arial"/>
              </a:rPr>
              <a:t>QUOTES </a:t>
            </a:r>
            <a:r>
              <a:rPr sz="3600" spc="-480" dirty="0">
                <a:solidFill>
                  <a:srgbClr val="050305"/>
                </a:solidFill>
                <a:latin typeface="Arial"/>
                <a:cs typeface="Arial"/>
              </a:rPr>
              <a:t>IS</a:t>
            </a:r>
            <a:r>
              <a:rPr lang="en-US" sz="3600" spc="-480" dirty="0">
                <a:solidFill>
                  <a:srgbClr val="050305"/>
                </a:solidFill>
                <a:latin typeface="Arial"/>
                <a:cs typeface="Arial"/>
              </a:rPr>
              <a:t> </a:t>
            </a:r>
            <a:r>
              <a:rPr sz="3600" spc="-660" dirty="0">
                <a:solidFill>
                  <a:srgbClr val="050305"/>
                </a:solidFill>
                <a:latin typeface="Arial"/>
                <a:cs typeface="Arial"/>
              </a:rPr>
              <a:t> </a:t>
            </a:r>
            <a:r>
              <a:rPr sz="3600" spc="-575" dirty="0">
                <a:solidFill>
                  <a:srgbClr val="050305"/>
                </a:solidFill>
                <a:latin typeface="Arial"/>
                <a:cs typeface="Arial"/>
              </a:rPr>
              <a:t>FALSE</a:t>
            </a:r>
            <a:endParaRPr sz="3600" dirty="0">
              <a:latin typeface="Arial"/>
              <a:cs typeface="Arial"/>
            </a:endParaRPr>
          </a:p>
        </p:txBody>
      </p:sp>
      <p:sp>
        <p:nvSpPr>
          <p:cNvPr id="5" name="object 5"/>
          <p:cNvSpPr txBox="1"/>
          <p:nvPr/>
        </p:nvSpPr>
        <p:spPr>
          <a:xfrm>
            <a:off x="1872582" y="5791201"/>
            <a:ext cx="4756818" cy="220573"/>
          </a:xfrm>
          <a:prstGeom prst="rect">
            <a:avLst/>
          </a:prstGeom>
        </p:spPr>
        <p:txBody>
          <a:bodyPr vert="horz" wrap="square" lIns="0" tIns="12700" rIns="0" bIns="0" rtlCol="0">
            <a:spAutoFit/>
          </a:bodyPr>
          <a:lstStyle/>
          <a:p>
            <a:pPr marL="12700">
              <a:spcBef>
                <a:spcPts val="100"/>
              </a:spcBef>
            </a:pPr>
            <a:r>
              <a:rPr sz="1350" spc="5" dirty="0">
                <a:solidFill>
                  <a:srgbClr val="26282F"/>
                </a:solidFill>
                <a:latin typeface="Times New Roman"/>
                <a:cs typeface="Times New Roman"/>
              </a:rPr>
              <a:t>By </a:t>
            </a:r>
            <a:r>
              <a:rPr sz="1250" spc="125" dirty="0">
                <a:solidFill>
                  <a:srgbClr val="26282F"/>
                </a:solidFill>
                <a:latin typeface="Arial"/>
                <a:cs typeface="Arial"/>
              </a:rPr>
              <a:t>Michael</a:t>
            </a:r>
            <a:r>
              <a:rPr lang="en-US" sz="1250" spc="125" dirty="0">
                <a:solidFill>
                  <a:srgbClr val="26282F"/>
                </a:solidFill>
                <a:latin typeface="Arial"/>
                <a:cs typeface="Arial"/>
              </a:rPr>
              <a:t> </a:t>
            </a:r>
            <a:r>
              <a:rPr sz="1250" spc="125" dirty="0">
                <a:solidFill>
                  <a:srgbClr val="26282F"/>
                </a:solidFill>
                <a:latin typeface="Arial"/>
                <a:cs typeface="Arial"/>
              </a:rPr>
              <a:t>Specter</a:t>
            </a:r>
            <a:r>
              <a:rPr lang="en-US" sz="1250" spc="125" dirty="0">
                <a:solidFill>
                  <a:srgbClr val="26282F"/>
                </a:solidFill>
                <a:latin typeface="Arial"/>
                <a:cs typeface="Arial"/>
              </a:rPr>
              <a:t>, The New Yorker,</a:t>
            </a:r>
            <a:r>
              <a:rPr sz="1250" spc="235" dirty="0">
                <a:solidFill>
                  <a:srgbClr val="26282F"/>
                </a:solidFill>
                <a:latin typeface="Arial"/>
                <a:cs typeface="Arial"/>
              </a:rPr>
              <a:t> </a:t>
            </a:r>
            <a:r>
              <a:rPr sz="1250" spc="25" dirty="0">
                <a:solidFill>
                  <a:srgbClr val="4D4D57"/>
                </a:solidFill>
                <a:latin typeface="Arial"/>
                <a:cs typeface="Arial"/>
              </a:rPr>
              <a:t>Janua</a:t>
            </a:r>
            <a:r>
              <a:rPr sz="1250" spc="25" dirty="0">
                <a:solidFill>
                  <a:srgbClr val="69626B"/>
                </a:solidFill>
                <a:latin typeface="Arial"/>
                <a:cs typeface="Arial"/>
              </a:rPr>
              <a:t>r</a:t>
            </a:r>
            <a:r>
              <a:rPr sz="1250" spc="25" dirty="0">
                <a:solidFill>
                  <a:srgbClr val="4D4D57"/>
                </a:solidFill>
                <a:latin typeface="Arial"/>
                <a:cs typeface="Arial"/>
              </a:rPr>
              <a:t>y </a:t>
            </a:r>
            <a:r>
              <a:rPr sz="1350" spc="110" dirty="0">
                <a:solidFill>
                  <a:srgbClr val="4D4D57"/>
                </a:solidFill>
                <a:latin typeface="Times New Roman"/>
                <a:cs typeface="Times New Roman"/>
              </a:rPr>
              <a:t>5,2015</a:t>
            </a:r>
            <a:endParaRPr sz="1350" dirty="0">
              <a:latin typeface="Times New Roman"/>
              <a:cs typeface="Times New Roman"/>
            </a:endParaRPr>
          </a:p>
        </p:txBody>
      </p:sp>
      <p:sp>
        <p:nvSpPr>
          <p:cNvPr id="6" name="TextBox 5">
            <a:extLst>
              <a:ext uri="{FF2B5EF4-FFF2-40B4-BE49-F238E27FC236}">
                <a16:creationId xmlns:a16="http://schemas.microsoft.com/office/drawing/2014/main" id="{BF0ED27D-0519-4196-870A-BC9E4399D552}"/>
              </a:ext>
            </a:extLst>
          </p:cNvPr>
          <p:cNvSpPr txBox="1"/>
          <p:nvPr/>
        </p:nvSpPr>
        <p:spPr>
          <a:xfrm>
            <a:off x="7620000" y="1606551"/>
            <a:ext cx="2286000" cy="4001095"/>
          </a:xfrm>
          <a:prstGeom prst="rect">
            <a:avLst/>
          </a:prstGeom>
          <a:noFill/>
        </p:spPr>
        <p:txBody>
          <a:bodyPr wrap="square" rtlCol="0">
            <a:spAutoFit/>
          </a:bodyPr>
          <a:lstStyle/>
          <a:p>
            <a:r>
              <a:rPr lang="en-US" sz="2000" dirty="0"/>
              <a:t>‘It’s time to close the books on infectious diseases, declare the war against pestilence won, and shift national resources to such chronic problems as cancer and heart disease’</a:t>
            </a:r>
          </a:p>
          <a:p>
            <a:r>
              <a:rPr lang="en-US" dirty="0"/>
              <a:t>William H. Stewart,  US Surgeon General </a:t>
            </a:r>
            <a:r>
              <a:rPr lang="en-US" b="1" dirty="0"/>
              <a:t>1967</a:t>
            </a:r>
          </a:p>
        </p:txBody>
      </p:sp>
      <p:sp>
        <p:nvSpPr>
          <p:cNvPr id="7" name="object 2">
            <a:extLst>
              <a:ext uri="{FF2B5EF4-FFF2-40B4-BE49-F238E27FC236}">
                <a16:creationId xmlns:a16="http://schemas.microsoft.com/office/drawing/2014/main" id="{C3DDF6CE-11F0-478C-89BC-17D22881AED0}"/>
              </a:ext>
            </a:extLst>
          </p:cNvPr>
          <p:cNvSpPr/>
          <p:nvPr/>
        </p:nvSpPr>
        <p:spPr>
          <a:xfrm>
            <a:off x="1524000" y="6312408"/>
            <a:ext cx="9144000" cy="546100"/>
          </a:xfrm>
          <a:custGeom>
            <a:avLst/>
            <a:gdLst/>
            <a:ahLst/>
            <a:cxnLst/>
            <a:rect l="l" t="t" r="r" b="b"/>
            <a:pathLst>
              <a:path w="9144000" h="546100">
                <a:moveTo>
                  <a:pt x="0" y="545591"/>
                </a:moveTo>
                <a:lnTo>
                  <a:pt x="9144000" y="545591"/>
                </a:lnTo>
                <a:lnTo>
                  <a:pt x="9144000" y="0"/>
                </a:lnTo>
                <a:lnTo>
                  <a:pt x="0" y="0"/>
                </a:lnTo>
                <a:lnTo>
                  <a:pt x="0" y="545591"/>
                </a:lnTo>
                <a:close/>
              </a:path>
            </a:pathLst>
          </a:custGeom>
          <a:solidFill>
            <a:srgbClr val="002060"/>
          </a:solidFill>
        </p:spPr>
        <p:txBody>
          <a:bodyPr wrap="square" lIns="0" tIns="0" rIns="0" bIns="0" rtlCol="0"/>
          <a:lstStyle/>
          <a:p>
            <a:endParaRPr/>
          </a:p>
        </p:txBody>
      </p:sp>
      <p:sp>
        <p:nvSpPr>
          <p:cNvPr id="8" name="object 6">
            <a:extLst>
              <a:ext uri="{FF2B5EF4-FFF2-40B4-BE49-F238E27FC236}">
                <a16:creationId xmlns:a16="http://schemas.microsoft.com/office/drawing/2014/main" id="{B66E6F52-9D96-45E6-90C6-D79FF3AC776E}"/>
              </a:ext>
            </a:extLst>
          </p:cNvPr>
          <p:cNvSpPr/>
          <p:nvPr/>
        </p:nvSpPr>
        <p:spPr>
          <a:xfrm>
            <a:off x="8769096" y="6213348"/>
            <a:ext cx="1868423" cy="633983"/>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9005584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069749-03CC-4BFF-B9B7-F2101FA14E43}"/>
              </a:ext>
            </a:extLst>
          </p:cNvPr>
          <p:cNvSpPr>
            <a:spLocks noGrp="1"/>
          </p:cNvSpPr>
          <p:nvPr>
            <p:ph type="ctrTitle"/>
          </p:nvPr>
        </p:nvSpPr>
        <p:spPr/>
        <p:txBody>
          <a:bodyPr/>
          <a:lstStyle/>
          <a:p>
            <a:r>
              <a:rPr lang="en-US" dirty="0"/>
              <a:t>Part IV </a:t>
            </a:r>
            <a:br>
              <a:rPr lang="en-US" dirty="0"/>
            </a:br>
            <a:r>
              <a:rPr lang="en-US" dirty="0"/>
              <a:t>Defining the Challenge</a:t>
            </a:r>
          </a:p>
        </p:txBody>
      </p:sp>
      <p:sp>
        <p:nvSpPr>
          <p:cNvPr id="5" name="Subtitle 4">
            <a:extLst>
              <a:ext uri="{FF2B5EF4-FFF2-40B4-BE49-F238E27FC236}">
                <a16:creationId xmlns:a16="http://schemas.microsoft.com/office/drawing/2014/main" id="{620E7532-34B3-4C0A-AA67-BA1FEC0104F3}"/>
              </a:ext>
            </a:extLst>
          </p:cNvPr>
          <p:cNvSpPr>
            <a:spLocks noGrp="1"/>
          </p:cNvSpPr>
          <p:nvPr>
            <p:ph type="subTitle" idx="1"/>
          </p:nvPr>
        </p:nvSpPr>
        <p:spPr/>
        <p:txBody>
          <a:bodyPr/>
          <a:lstStyle/>
          <a:p>
            <a:r>
              <a:rPr lang="en-US" dirty="0"/>
              <a:t>  </a:t>
            </a:r>
          </a:p>
        </p:txBody>
      </p:sp>
    </p:spTree>
    <p:extLst>
      <p:ext uri="{BB962C8B-B14F-4D97-AF65-F5344CB8AC3E}">
        <p14:creationId xmlns:p14="http://schemas.microsoft.com/office/powerpoint/2010/main" val="9709587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24001" y="1"/>
            <a:ext cx="9143999" cy="685799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524000" y="6096000"/>
            <a:ext cx="9144000" cy="762000"/>
          </a:xfrm>
          <a:custGeom>
            <a:avLst/>
            <a:gdLst/>
            <a:ahLst/>
            <a:cxnLst/>
            <a:rect l="l" t="t" r="r" b="b"/>
            <a:pathLst>
              <a:path w="9144000" h="762000">
                <a:moveTo>
                  <a:pt x="0" y="0"/>
                </a:moveTo>
                <a:lnTo>
                  <a:pt x="9144000" y="0"/>
                </a:lnTo>
                <a:lnTo>
                  <a:pt x="9144000" y="762000"/>
                </a:lnTo>
                <a:lnTo>
                  <a:pt x="0" y="762000"/>
                </a:lnTo>
                <a:lnTo>
                  <a:pt x="0" y="0"/>
                </a:lnTo>
                <a:close/>
              </a:path>
            </a:pathLst>
          </a:custGeom>
          <a:ln w="9144">
            <a:solidFill>
              <a:srgbClr val="9A9A9A"/>
            </a:solidFill>
          </a:ln>
        </p:spPr>
        <p:txBody>
          <a:bodyPr wrap="square" lIns="0" tIns="0" rIns="0" bIns="0" rtlCol="0"/>
          <a:lstStyle/>
          <a:p>
            <a:endParaRPr/>
          </a:p>
        </p:txBody>
      </p:sp>
      <p:sp>
        <p:nvSpPr>
          <p:cNvPr id="4" name="object 4"/>
          <p:cNvSpPr txBox="1"/>
          <p:nvPr/>
        </p:nvSpPr>
        <p:spPr>
          <a:xfrm>
            <a:off x="3731418" y="6341088"/>
            <a:ext cx="4728210" cy="284480"/>
          </a:xfrm>
          <a:prstGeom prst="rect">
            <a:avLst/>
          </a:prstGeom>
        </p:spPr>
        <p:txBody>
          <a:bodyPr vert="horz" wrap="square" lIns="0" tIns="0" rIns="0" bIns="0" rtlCol="0">
            <a:spAutoFit/>
          </a:bodyPr>
          <a:lstStyle/>
          <a:p>
            <a:pPr>
              <a:lnSpc>
                <a:spcPts val="2215"/>
              </a:lnSpc>
            </a:pPr>
            <a:r>
              <a:rPr sz="2000" b="1" spc="-5" dirty="0">
                <a:solidFill>
                  <a:srgbClr val="9A9A9A"/>
                </a:solidFill>
                <a:latin typeface="Arial"/>
                <a:cs typeface="Arial"/>
              </a:rPr>
              <a:t>JITMM, </a:t>
            </a:r>
            <a:r>
              <a:rPr sz="2000" b="1" dirty="0">
                <a:solidFill>
                  <a:srgbClr val="9A9A9A"/>
                </a:solidFill>
                <a:latin typeface="Arial"/>
                <a:cs typeface="Arial"/>
              </a:rPr>
              <a:t>Bangkok, 12-14 December</a:t>
            </a:r>
            <a:r>
              <a:rPr sz="2000" b="1" spc="-165" dirty="0">
                <a:solidFill>
                  <a:srgbClr val="9A9A9A"/>
                </a:solidFill>
                <a:latin typeface="Arial"/>
                <a:cs typeface="Arial"/>
              </a:rPr>
              <a:t> </a:t>
            </a:r>
            <a:r>
              <a:rPr sz="2000" b="1" dirty="0">
                <a:solidFill>
                  <a:srgbClr val="9A9A9A"/>
                </a:solidFill>
                <a:latin typeface="Arial"/>
                <a:cs typeface="Arial"/>
              </a:rPr>
              <a:t>2012</a:t>
            </a:r>
            <a:endParaRPr sz="2000">
              <a:latin typeface="Arial"/>
              <a:cs typeface="Arial"/>
            </a:endParaRPr>
          </a:p>
        </p:txBody>
      </p:sp>
      <p:sp>
        <p:nvSpPr>
          <p:cNvPr id="5" name="object 5"/>
          <p:cNvSpPr/>
          <p:nvPr/>
        </p:nvSpPr>
        <p:spPr>
          <a:xfrm>
            <a:off x="1524000" y="6096000"/>
            <a:ext cx="9144000" cy="762000"/>
          </a:xfrm>
          <a:custGeom>
            <a:avLst/>
            <a:gdLst/>
            <a:ahLst/>
            <a:cxnLst/>
            <a:rect l="l" t="t" r="r" b="b"/>
            <a:pathLst>
              <a:path w="9144000" h="762000">
                <a:moveTo>
                  <a:pt x="0" y="762000"/>
                </a:moveTo>
                <a:lnTo>
                  <a:pt x="9144000" y="762000"/>
                </a:lnTo>
                <a:lnTo>
                  <a:pt x="9144000" y="0"/>
                </a:lnTo>
                <a:lnTo>
                  <a:pt x="0" y="0"/>
                </a:lnTo>
                <a:lnTo>
                  <a:pt x="0" y="762000"/>
                </a:lnTo>
                <a:close/>
              </a:path>
            </a:pathLst>
          </a:custGeom>
          <a:solidFill>
            <a:srgbClr val="284EA4"/>
          </a:solidFill>
        </p:spPr>
        <p:txBody>
          <a:bodyPr wrap="square" lIns="0" tIns="0" rIns="0" bIns="0" rtlCol="0"/>
          <a:lstStyle/>
          <a:p>
            <a:endParaRPr/>
          </a:p>
        </p:txBody>
      </p:sp>
      <p:sp>
        <p:nvSpPr>
          <p:cNvPr id="6" name="object 6"/>
          <p:cNvSpPr/>
          <p:nvPr/>
        </p:nvSpPr>
        <p:spPr>
          <a:xfrm>
            <a:off x="1524000" y="6096000"/>
            <a:ext cx="9144000" cy="762000"/>
          </a:xfrm>
          <a:custGeom>
            <a:avLst/>
            <a:gdLst/>
            <a:ahLst/>
            <a:cxnLst/>
            <a:rect l="l" t="t" r="r" b="b"/>
            <a:pathLst>
              <a:path w="9144000" h="762000">
                <a:moveTo>
                  <a:pt x="0" y="0"/>
                </a:moveTo>
                <a:lnTo>
                  <a:pt x="9144000" y="0"/>
                </a:lnTo>
                <a:lnTo>
                  <a:pt x="9144000" y="762000"/>
                </a:lnTo>
              </a:path>
            </a:pathLst>
          </a:custGeom>
          <a:ln w="9144">
            <a:solidFill>
              <a:srgbClr val="9A9A9A"/>
            </a:solidFill>
          </a:ln>
        </p:spPr>
        <p:txBody>
          <a:bodyPr wrap="square" lIns="0" tIns="0" rIns="0" bIns="0" rtlCol="0"/>
          <a:lstStyle/>
          <a:p>
            <a:endParaRPr/>
          </a:p>
        </p:txBody>
      </p:sp>
      <p:sp>
        <p:nvSpPr>
          <p:cNvPr id="7" name="object 7"/>
          <p:cNvSpPr/>
          <p:nvPr/>
        </p:nvSpPr>
        <p:spPr>
          <a:xfrm>
            <a:off x="1524000" y="6096000"/>
            <a:ext cx="0" cy="762000"/>
          </a:xfrm>
          <a:custGeom>
            <a:avLst/>
            <a:gdLst/>
            <a:ahLst/>
            <a:cxnLst/>
            <a:rect l="l" t="t" r="r" b="b"/>
            <a:pathLst>
              <a:path h="762000">
                <a:moveTo>
                  <a:pt x="0" y="762000"/>
                </a:moveTo>
                <a:lnTo>
                  <a:pt x="0" y="0"/>
                </a:lnTo>
              </a:path>
            </a:pathLst>
          </a:custGeom>
          <a:ln w="9144">
            <a:solidFill>
              <a:srgbClr val="9A9A9A"/>
            </a:solidFill>
          </a:ln>
        </p:spPr>
        <p:txBody>
          <a:bodyPr wrap="square" lIns="0" tIns="0" rIns="0" bIns="0" rtlCol="0"/>
          <a:lstStyle/>
          <a:p>
            <a:endParaRPr/>
          </a:p>
        </p:txBody>
      </p:sp>
    </p:spTree>
    <p:extLst>
      <p:ext uri="{BB962C8B-B14F-4D97-AF65-F5344CB8AC3E}">
        <p14:creationId xmlns:p14="http://schemas.microsoft.com/office/powerpoint/2010/main" val="21748465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33020" y="245523"/>
            <a:ext cx="10515600" cy="1577354"/>
          </a:xfrm>
          <a:prstGeom prst="rect">
            <a:avLst/>
          </a:prstGeom>
        </p:spPr>
        <p:txBody>
          <a:bodyPr vert="horz" wrap="square" lIns="0" tIns="464819" rIns="0" bIns="0" rtlCol="0" anchor="ctr">
            <a:spAutoFit/>
          </a:bodyPr>
          <a:lstStyle/>
          <a:p>
            <a:pPr marL="816610" marR="5080" indent="-704215" algn="ctr">
              <a:lnSpc>
                <a:spcPct val="99600"/>
              </a:lnSpc>
              <a:spcBef>
                <a:spcPts val="120"/>
              </a:spcBef>
            </a:pPr>
            <a:r>
              <a:rPr sz="3200" b="1" spc="-5" dirty="0">
                <a:latin typeface="Arial"/>
                <a:cs typeface="Arial"/>
              </a:rPr>
              <a:t>What did these Epidemic Infectious </a:t>
            </a:r>
            <a:r>
              <a:rPr sz="3200" b="1" spc="-10" dirty="0">
                <a:latin typeface="Arial"/>
                <a:cs typeface="Arial"/>
              </a:rPr>
              <a:t>Diseases </a:t>
            </a:r>
            <a:br>
              <a:rPr lang="en-US" sz="3200" b="1" spc="-10" dirty="0">
                <a:latin typeface="Arial"/>
                <a:cs typeface="Arial"/>
              </a:rPr>
            </a:br>
            <a:r>
              <a:rPr sz="3200" b="1" spc="-5" dirty="0">
                <a:latin typeface="Arial"/>
                <a:cs typeface="Arial"/>
              </a:rPr>
              <a:t>have in</a:t>
            </a:r>
            <a:r>
              <a:rPr sz="3200" b="1" spc="-45" dirty="0">
                <a:latin typeface="Arial"/>
                <a:cs typeface="Arial"/>
              </a:rPr>
              <a:t> </a:t>
            </a:r>
            <a:r>
              <a:rPr sz="3200" b="1" spc="-5" dirty="0">
                <a:latin typeface="Arial"/>
                <a:cs typeface="Arial"/>
              </a:rPr>
              <a:t>Common</a:t>
            </a:r>
            <a:r>
              <a:rPr sz="4000" spc="-5" dirty="0">
                <a:latin typeface="Arial"/>
                <a:cs typeface="Arial"/>
              </a:rPr>
              <a:t>?</a:t>
            </a:r>
            <a:endParaRPr sz="4000" dirty="0">
              <a:latin typeface="Arial"/>
              <a:cs typeface="Arial"/>
            </a:endParaRPr>
          </a:p>
        </p:txBody>
      </p:sp>
      <p:sp>
        <p:nvSpPr>
          <p:cNvPr id="4" name="object 4"/>
          <p:cNvSpPr txBox="1"/>
          <p:nvPr/>
        </p:nvSpPr>
        <p:spPr>
          <a:xfrm>
            <a:off x="2823210" y="2016988"/>
            <a:ext cx="6545580" cy="4595489"/>
          </a:xfrm>
          <a:prstGeom prst="rect">
            <a:avLst/>
          </a:prstGeom>
        </p:spPr>
        <p:txBody>
          <a:bodyPr vert="horz" wrap="square" lIns="0" tIns="12065" rIns="0" bIns="0" rtlCol="0">
            <a:spAutoFit/>
          </a:bodyPr>
          <a:lstStyle/>
          <a:p>
            <a:pPr marL="355600" indent="-342900">
              <a:spcBef>
                <a:spcPts val="95"/>
              </a:spcBef>
              <a:buClr>
                <a:srgbClr val="FF0000"/>
              </a:buClr>
              <a:buSzPct val="150000"/>
              <a:buChar char="•"/>
              <a:tabLst>
                <a:tab pos="355600" algn="l"/>
              </a:tabLst>
            </a:pPr>
            <a:r>
              <a:rPr sz="2800" spc="-10" dirty="0">
                <a:latin typeface="Arial"/>
                <a:cs typeface="Arial"/>
              </a:rPr>
              <a:t>All </a:t>
            </a:r>
            <a:r>
              <a:rPr sz="2800" spc="-5" dirty="0">
                <a:latin typeface="Arial"/>
                <a:cs typeface="Arial"/>
              </a:rPr>
              <a:t>were caused by zoonotic</a:t>
            </a:r>
            <a:r>
              <a:rPr sz="2800" spc="125" dirty="0">
                <a:latin typeface="Arial"/>
                <a:cs typeface="Arial"/>
              </a:rPr>
              <a:t> </a:t>
            </a:r>
            <a:r>
              <a:rPr sz="2800" spc="-5" dirty="0">
                <a:latin typeface="Arial"/>
                <a:cs typeface="Arial"/>
              </a:rPr>
              <a:t>pathogens</a:t>
            </a:r>
            <a:endParaRPr lang="en-US" sz="2800" spc="-5" dirty="0">
              <a:latin typeface="Arial"/>
              <a:cs typeface="Arial"/>
            </a:endParaRPr>
          </a:p>
          <a:p>
            <a:pPr marL="355600" indent="-342900">
              <a:spcBef>
                <a:spcPts val="95"/>
              </a:spcBef>
              <a:buClr>
                <a:srgbClr val="FF0000"/>
              </a:buClr>
              <a:buSzPct val="150000"/>
              <a:buChar char="•"/>
              <a:tabLst>
                <a:tab pos="355600" algn="l"/>
              </a:tabLst>
            </a:pPr>
            <a:endParaRPr sz="2800" dirty="0">
              <a:latin typeface="Arial"/>
              <a:cs typeface="Arial"/>
            </a:endParaRPr>
          </a:p>
          <a:p>
            <a:pPr marL="355600" indent="-342900">
              <a:buClr>
                <a:srgbClr val="FF0000"/>
              </a:buClr>
              <a:buSzPct val="150000"/>
              <a:buChar char="•"/>
              <a:tabLst>
                <a:tab pos="355600" algn="l"/>
                <a:tab pos="948055" algn="l"/>
              </a:tabLst>
            </a:pPr>
            <a:r>
              <a:rPr sz="2800" spc="-10" dirty="0">
                <a:latin typeface="Arial"/>
                <a:cs typeface="Arial"/>
              </a:rPr>
              <a:t>All	</a:t>
            </a:r>
            <a:r>
              <a:rPr sz="2800" spc="-5" dirty="0">
                <a:latin typeface="Arial"/>
                <a:cs typeface="Arial"/>
              </a:rPr>
              <a:t>spread by modern</a:t>
            </a:r>
            <a:r>
              <a:rPr sz="2800" spc="105" dirty="0">
                <a:latin typeface="Arial"/>
                <a:cs typeface="Arial"/>
              </a:rPr>
              <a:t> </a:t>
            </a:r>
            <a:r>
              <a:rPr sz="2800" spc="-5" dirty="0">
                <a:latin typeface="Arial"/>
                <a:cs typeface="Arial"/>
              </a:rPr>
              <a:t>transportation</a:t>
            </a:r>
            <a:endParaRPr lang="en-US" sz="2800" spc="-5" dirty="0">
              <a:latin typeface="Arial"/>
              <a:cs typeface="Arial"/>
            </a:endParaRPr>
          </a:p>
          <a:p>
            <a:pPr marL="12700">
              <a:buClr>
                <a:srgbClr val="FF0000"/>
              </a:buClr>
              <a:buSzPct val="150000"/>
              <a:tabLst>
                <a:tab pos="355600" algn="l"/>
                <a:tab pos="948055" algn="l"/>
              </a:tabLst>
            </a:pPr>
            <a:endParaRPr sz="2800" dirty="0">
              <a:latin typeface="Arial"/>
              <a:cs typeface="Arial"/>
            </a:endParaRPr>
          </a:p>
          <a:p>
            <a:pPr marL="355600" indent="-342900">
              <a:buClr>
                <a:srgbClr val="FF0000"/>
              </a:buClr>
              <a:buSzPct val="150000"/>
              <a:buChar char="•"/>
              <a:tabLst>
                <a:tab pos="355600" algn="l"/>
              </a:tabLst>
            </a:pPr>
            <a:r>
              <a:rPr sz="2800" spc="-5" dirty="0">
                <a:latin typeface="Arial"/>
                <a:cs typeface="Arial"/>
              </a:rPr>
              <a:t>Laboratory and clinical diagnoses</a:t>
            </a:r>
            <a:r>
              <a:rPr sz="2800" spc="130" dirty="0">
                <a:latin typeface="Arial"/>
                <a:cs typeface="Arial"/>
              </a:rPr>
              <a:t> </a:t>
            </a:r>
            <a:r>
              <a:rPr sz="2800" spc="-5" dirty="0">
                <a:latin typeface="Arial"/>
                <a:cs typeface="Arial"/>
              </a:rPr>
              <a:t>were</a:t>
            </a:r>
            <a:r>
              <a:rPr lang="en-US" sz="2800" spc="-5" dirty="0">
                <a:latin typeface="Arial"/>
                <a:cs typeface="Arial"/>
              </a:rPr>
              <a:t> problematic </a:t>
            </a:r>
            <a:endParaRPr sz="2800" dirty="0">
              <a:latin typeface="Arial"/>
              <a:cs typeface="Arial"/>
            </a:endParaRPr>
          </a:p>
          <a:p>
            <a:pPr marL="355600" indent="-342900">
              <a:spcBef>
                <a:spcPts val="2685"/>
              </a:spcBef>
              <a:buClr>
                <a:srgbClr val="FF0000"/>
              </a:buClr>
              <a:buSzPct val="150000"/>
              <a:buChar char="•"/>
              <a:tabLst>
                <a:tab pos="355600" algn="l"/>
              </a:tabLst>
            </a:pPr>
            <a:r>
              <a:rPr sz="2800" spc="-5" dirty="0">
                <a:latin typeface="Arial"/>
                <a:cs typeface="Arial"/>
              </a:rPr>
              <a:t>Poor communication among</a:t>
            </a:r>
            <a:r>
              <a:rPr sz="2800" spc="105" dirty="0">
                <a:latin typeface="Arial"/>
                <a:cs typeface="Arial"/>
              </a:rPr>
              <a:t> </a:t>
            </a:r>
            <a:r>
              <a:rPr sz="2800" spc="-5" dirty="0">
                <a:latin typeface="Arial"/>
                <a:cs typeface="Arial"/>
              </a:rPr>
              <a:t>countries</a:t>
            </a:r>
            <a:endParaRPr lang="en-US" sz="2800" spc="-5" dirty="0">
              <a:latin typeface="Arial"/>
              <a:cs typeface="Arial"/>
            </a:endParaRPr>
          </a:p>
          <a:p>
            <a:pPr marL="12700">
              <a:spcBef>
                <a:spcPts val="2685"/>
              </a:spcBef>
              <a:buClr>
                <a:srgbClr val="FF0000"/>
              </a:buClr>
              <a:buSzPct val="150000"/>
              <a:tabLst>
                <a:tab pos="355600" algn="l"/>
              </a:tabLst>
            </a:pPr>
            <a:endParaRPr lang="en-US" sz="2800" dirty="0">
              <a:latin typeface="Arial"/>
              <a:cs typeface="Arial"/>
            </a:endParaRPr>
          </a:p>
          <a:p>
            <a:pPr marL="355600" indent="-342900">
              <a:buClr>
                <a:srgbClr val="FF0000"/>
              </a:buClr>
              <a:buSzPct val="150000"/>
              <a:buChar char="•"/>
              <a:tabLst>
                <a:tab pos="355600" algn="l"/>
              </a:tabLst>
            </a:pPr>
            <a:r>
              <a:rPr sz="2800" spc="-5" dirty="0">
                <a:latin typeface="Arial"/>
                <a:cs typeface="Arial"/>
              </a:rPr>
              <a:t>Major economic</a:t>
            </a:r>
            <a:r>
              <a:rPr sz="2800" spc="25" dirty="0">
                <a:latin typeface="Arial"/>
                <a:cs typeface="Arial"/>
              </a:rPr>
              <a:t> </a:t>
            </a:r>
            <a:r>
              <a:rPr sz="2800" spc="-5" dirty="0">
                <a:latin typeface="Arial"/>
                <a:cs typeface="Arial"/>
              </a:rPr>
              <a:t>impact</a:t>
            </a:r>
            <a:endParaRPr sz="2800" dirty="0">
              <a:latin typeface="Arial"/>
              <a:cs typeface="Arial"/>
            </a:endParaRPr>
          </a:p>
        </p:txBody>
      </p:sp>
    </p:spTree>
    <p:extLst>
      <p:ext uri="{BB962C8B-B14F-4D97-AF65-F5344CB8AC3E}">
        <p14:creationId xmlns:p14="http://schemas.microsoft.com/office/powerpoint/2010/main" val="22894447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73353" y="284989"/>
            <a:ext cx="4072127" cy="6254495"/>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6175247" y="464819"/>
            <a:ext cx="3784600" cy="5895340"/>
          </a:xfrm>
          <a:custGeom>
            <a:avLst/>
            <a:gdLst/>
            <a:ahLst/>
            <a:cxnLst/>
            <a:rect l="l" t="t" r="r" b="b"/>
            <a:pathLst>
              <a:path w="3784600" h="5895340">
                <a:moveTo>
                  <a:pt x="0" y="0"/>
                </a:moveTo>
                <a:lnTo>
                  <a:pt x="3784092" y="0"/>
                </a:lnTo>
                <a:lnTo>
                  <a:pt x="3784092" y="5894832"/>
                </a:lnTo>
                <a:lnTo>
                  <a:pt x="0" y="5894832"/>
                </a:lnTo>
                <a:lnTo>
                  <a:pt x="0" y="0"/>
                </a:lnTo>
                <a:close/>
              </a:path>
            </a:pathLst>
          </a:custGeom>
          <a:solidFill>
            <a:srgbClr val="FAF8F6"/>
          </a:solidFill>
        </p:spPr>
        <p:txBody>
          <a:bodyPr wrap="square" lIns="0" tIns="0" rIns="0" bIns="0" rtlCol="0"/>
          <a:lstStyle/>
          <a:p>
            <a:endParaRPr/>
          </a:p>
        </p:txBody>
      </p:sp>
      <p:sp>
        <p:nvSpPr>
          <p:cNvPr id="4" name="object 4"/>
          <p:cNvSpPr txBox="1"/>
          <p:nvPr/>
        </p:nvSpPr>
        <p:spPr>
          <a:xfrm>
            <a:off x="6253299" y="519289"/>
            <a:ext cx="3183255" cy="5819140"/>
          </a:xfrm>
          <a:prstGeom prst="rect">
            <a:avLst/>
          </a:prstGeom>
        </p:spPr>
        <p:txBody>
          <a:bodyPr vert="horz" wrap="square" lIns="0" tIns="12700" rIns="0" bIns="0" rtlCol="0">
            <a:spAutoFit/>
          </a:bodyPr>
          <a:lstStyle/>
          <a:p>
            <a:pPr marL="12700" marR="259079">
              <a:spcBef>
                <a:spcPts val="100"/>
              </a:spcBef>
            </a:pPr>
            <a:r>
              <a:rPr sz="2000" dirty="0">
                <a:latin typeface="Arial"/>
                <a:cs typeface="Arial"/>
              </a:rPr>
              <a:t>JOSHUA LEDERBERG  </a:t>
            </a:r>
            <a:r>
              <a:rPr sz="2000" spc="-5" dirty="0">
                <a:latin typeface="Arial"/>
                <a:cs typeface="Arial"/>
              </a:rPr>
              <a:t>ROBERT E. SHOPE  </a:t>
            </a:r>
            <a:r>
              <a:rPr sz="2000" spc="-10" dirty="0">
                <a:latin typeface="Arial"/>
                <a:cs typeface="Arial"/>
              </a:rPr>
              <a:t>BARRY </a:t>
            </a:r>
            <a:r>
              <a:rPr sz="2000" dirty="0">
                <a:latin typeface="Arial"/>
                <a:cs typeface="Arial"/>
              </a:rPr>
              <a:t>R. BLOOM,  </a:t>
            </a:r>
            <a:r>
              <a:rPr sz="2000" spc="-5" dirty="0">
                <a:latin typeface="Arial"/>
                <a:cs typeface="Arial"/>
              </a:rPr>
              <a:t>ROBERT </a:t>
            </a:r>
            <a:r>
              <a:rPr sz="2000" dirty="0">
                <a:latin typeface="Arial"/>
                <a:cs typeface="Arial"/>
              </a:rPr>
              <a:t>L.</a:t>
            </a:r>
            <a:r>
              <a:rPr sz="2000" spc="-125" dirty="0">
                <a:latin typeface="Arial"/>
                <a:cs typeface="Arial"/>
              </a:rPr>
              <a:t> </a:t>
            </a:r>
            <a:r>
              <a:rPr sz="2000" dirty="0">
                <a:latin typeface="Arial"/>
                <a:cs typeface="Arial"/>
              </a:rPr>
              <a:t>BUCHANAN,  JOHN R.</a:t>
            </a:r>
            <a:r>
              <a:rPr sz="2000" spc="-95" dirty="0">
                <a:latin typeface="Arial"/>
                <a:cs typeface="Arial"/>
              </a:rPr>
              <a:t> </a:t>
            </a:r>
            <a:r>
              <a:rPr sz="2000" spc="-30" dirty="0">
                <a:latin typeface="Arial"/>
                <a:cs typeface="Arial"/>
              </a:rPr>
              <a:t>DAVID,</a:t>
            </a:r>
            <a:endParaRPr sz="2000">
              <a:latin typeface="Arial"/>
              <a:cs typeface="Arial"/>
            </a:endParaRPr>
          </a:p>
          <a:p>
            <a:pPr marL="12700" marR="307975"/>
            <a:r>
              <a:rPr sz="2000" dirty="0">
                <a:latin typeface="Arial"/>
                <a:cs typeface="Arial"/>
              </a:rPr>
              <a:t>CIRO </a:t>
            </a:r>
            <a:r>
              <a:rPr sz="2000" spc="-5" dirty="0">
                <a:latin typeface="Arial"/>
                <a:cs typeface="Arial"/>
              </a:rPr>
              <a:t>A. </a:t>
            </a:r>
            <a:r>
              <a:rPr sz="2000" dirty="0">
                <a:latin typeface="Arial"/>
                <a:cs typeface="Arial"/>
              </a:rPr>
              <a:t>DE</a:t>
            </a:r>
            <a:r>
              <a:rPr sz="2000" spc="-195" dirty="0">
                <a:latin typeface="Arial"/>
                <a:cs typeface="Arial"/>
              </a:rPr>
              <a:t> </a:t>
            </a:r>
            <a:r>
              <a:rPr sz="2000" dirty="0">
                <a:latin typeface="Arial"/>
                <a:cs typeface="Arial"/>
              </a:rPr>
              <a:t>QUADROS,.  </a:t>
            </a:r>
            <a:r>
              <a:rPr sz="2000" spc="-40" dirty="0">
                <a:latin typeface="Arial"/>
                <a:cs typeface="Arial"/>
              </a:rPr>
              <a:t>PATRICIA </a:t>
            </a:r>
            <a:r>
              <a:rPr sz="2000" dirty="0">
                <a:latin typeface="Arial"/>
                <a:cs typeface="Arial"/>
              </a:rPr>
              <a:t>N. </a:t>
            </a:r>
            <a:r>
              <a:rPr sz="2000" spc="-30" dirty="0">
                <a:latin typeface="Arial"/>
                <a:cs typeface="Arial"/>
              </a:rPr>
              <a:t>FULTZ  </a:t>
            </a:r>
            <a:r>
              <a:rPr sz="2000" dirty="0">
                <a:latin typeface="Arial"/>
                <a:cs typeface="Arial"/>
              </a:rPr>
              <a:t>JOHN J. HOLLAND  DEAN </a:t>
            </a:r>
            <a:r>
              <a:rPr sz="2000" spc="-110" dirty="0">
                <a:latin typeface="Arial"/>
                <a:cs typeface="Arial"/>
              </a:rPr>
              <a:t>T. </a:t>
            </a:r>
            <a:r>
              <a:rPr sz="2000" spc="-5" dirty="0">
                <a:latin typeface="Arial"/>
                <a:cs typeface="Arial"/>
              </a:rPr>
              <a:t>JAMISON  EDWIN </a:t>
            </a:r>
            <a:r>
              <a:rPr sz="2000" dirty="0">
                <a:latin typeface="Arial"/>
                <a:cs typeface="Arial"/>
              </a:rPr>
              <a:t>D. KILBOURNE  </a:t>
            </a:r>
            <a:r>
              <a:rPr sz="2000" spc="-5" dirty="0">
                <a:latin typeface="Arial"/>
                <a:cs typeface="Arial"/>
              </a:rPr>
              <a:t>ADEL A. </a:t>
            </a:r>
            <a:r>
              <a:rPr sz="2000" spc="-110" dirty="0">
                <a:latin typeface="Arial"/>
                <a:cs typeface="Arial"/>
              </a:rPr>
              <a:t>F. </a:t>
            </a:r>
            <a:r>
              <a:rPr sz="2000" dirty="0">
                <a:latin typeface="Arial"/>
                <a:cs typeface="Arial"/>
              </a:rPr>
              <a:t>MAHMOUD,  GERALD L. MANDELL,  </a:t>
            </a:r>
            <a:r>
              <a:rPr sz="2000" spc="-5" dirty="0">
                <a:latin typeface="Arial"/>
                <a:cs typeface="Arial"/>
              </a:rPr>
              <a:t>STEPHEN S. MORSE  </a:t>
            </a:r>
            <a:r>
              <a:rPr sz="2000" dirty="0">
                <a:latin typeface="Arial"/>
                <a:cs typeface="Arial"/>
              </a:rPr>
              <a:t>JUNE </a:t>
            </a:r>
            <a:r>
              <a:rPr sz="2000" spc="-5" dirty="0">
                <a:latin typeface="Arial"/>
                <a:cs typeface="Arial"/>
              </a:rPr>
              <a:t>E. </a:t>
            </a:r>
            <a:r>
              <a:rPr sz="2000" dirty="0">
                <a:latin typeface="Arial"/>
                <a:cs typeface="Arial"/>
              </a:rPr>
              <a:t>OSBORN  </a:t>
            </a:r>
            <a:r>
              <a:rPr sz="2000" spc="-5" dirty="0">
                <a:latin typeface="Arial"/>
                <a:cs typeface="Arial"/>
              </a:rPr>
              <a:t>WILLIAM </a:t>
            </a:r>
            <a:r>
              <a:rPr sz="2000" dirty="0">
                <a:latin typeface="Arial"/>
                <a:cs typeface="Arial"/>
              </a:rPr>
              <a:t>C. </a:t>
            </a:r>
            <a:r>
              <a:rPr sz="2000" spc="-5" dirty="0">
                <a:latin typeface="Arial"/>
                <a:cs typeface="Arial"/>
              </a:rPr>
              <a:t>REEVES,  PHILIP K. </a:t>
            </a:r>
            <a:r>
              <a:rPr sz="2000" dirty="0">
                <a:latin typeface="Arial"/>
                <a:cs typeface="Arial"/>
              </a:rPr>
              <a:t>RUSSELL  </a:t>
            </a:r>
            <a:r>
              <a:rPr sz="2000" spc="-5" dirty="0">
                <a:latin typeface="Arial"/>
                <a:cs typeface="Arial"/>
              </a:rPr>
              <a:t>ALEXIS</a:t>
            </a:r>
            <a:r>
              <a:rPr sz="2000" spc="-70" dirty="0">
                <a:latin typeface="Arial"/>
                <a:cs typeface="Arial"/>
              </a:rPr>
              <a:t> </a:t>
            </a:r>
            <a:r>
              <a:rPr sz="2000" dirty="0">
                <a:latin typeface="Arial"/>
                <a:cs typeface="Arial"/>
              </a:rPr>
              <a:t>SHELOKOV</a:t>
            </a:r>
            <a:endParaRPr sz="2000">
              <a:latin typeface="Arial"/>
              <a:cs typeface="Arial"/>
            </a:endParaRPr>
          </a:p>
          <a:p>
            <a:pPr marL="12700" marR="5080"/>
            <a:r>
              <a:rPr sz="2000" spc="-130" dirty="0">
                <a:latin typeface="Arial"/>
                <a:cs typeface="Arial"/>
              </a:rPr>
              <a:t>P. </a:t>
            </a:r>
            <a:r>
              <a:rPr sz="2000" spc="-5" dirty="0">
                <a:latin typeface="Arial"/>
                <a:cs typeface="Arial"/>
              </a:rPr>
              <a:t>FREDERICK </a:t>
            </a:r>
            <a:r>
              <a:rPr sz="2000" spc="-20" dirty="0">
                <a:latin typeface="Arial"/>
                <a:cs typeface="Arial"/>
              </a:rPr>
              <a:t>SPARLING,  </a:t>
            </a:r>
            <a:r>
              <a:rPr sz="2000" dirty="0">
                <a:latin typeface="Arial"/>
                <a:cs typeface="Arial"/>
              </a:rPr>
              <a:t>ANDREW</a:t>
            </a:r>
            <a:r>
              <a:rPr sz="2000" spc="-60" dirty="0">
                <a:latin typeface="Arial"/>
                <a:cs typeface="Arial"/>
              </a:rPr>
              <a:t> </a:t>
            </a:r>
            <a:r>
              <a:rPr sz="2000" spc="-5" dirty="0">
                <a:latin typeface="Arial"/>
                <a:cs typeface="Arial"/>
              </a:rPr>
              <a:t>SPIELMAN</a:t>
            </a:r>
            <a:endParaRPr sz="2000">
              <a:latin typeface="Arial"/>
              <a:cs typeface="Arial"/>
            </a:endParaRPr>
          </a:p>
        </p:txBody>
      </p:sp>
      <p:sp>
        <p:nvSpPr>
          <p:cNvPr id="5" name="object 5"/>
          <p:cNvSpPr/>
          <p:nvPr/>
        </p:nvSpPr>
        <p:spPr>
          <a:xfrm>
            <a:off x="1528762" y="1"/>
            <a:ext cx="0" cy="219075"/>
          </a:xfrm>
          <a:custGeom>
            <a:avLst/>
            <a:gdLst/>
            <a:ahLst/>
            <a:cxnLst/>
            <a:rect l="l" t="t" r="r" b="b"/>
            <a:pathLst>
              <a:path h="219075">
                <a:moveTo>
                  <a:pt x="0" y="0"/>
                </a:moveTo>
                <a:lnTo>
                  <a:pt x="0" y="219075"/>
                </a:lnTo>
              </a:path>
            </a:pathLst>
          </a:custGeom>
          <a:ln w="9525">
            <a:solidFill>
              <a:srgbClr val="A1A1A1"/>
            </a:solidFill>
          </a:ln>
        </p:spPr>
        <p:txBody>
          <a:bodyPr wrap="square" lIns="0" tIns="0" rIns="0" bIns="0" rtlCol="0"/>
          <a:lstStyle/>
          <a:p>
            <a:endParaRPr/>
          </a:p>
        </p:txBody>
      </p:sp>
      <p:sp>
        <p:nvSpPr>
          <p:cNvPr id="6" name="object 6"/>
          <p:cNvSpPr/>
          <p:nvPr/>
        </p:nvSpPr>
        <p:spPr>
          <a:xfrm>
            <a:off x="1533526" y="4762"/>
            <a:ext cx="895985" cy="0"/>
          </a:xfrm>
          <a:custGeom>
            <a:avLst/>
            <a:gdLst/>
            <a:ahLst/>
            <a:cxnLst/>
            <a:rect l="l" t="t" r="r" b="b"/>
            <a:pathLst>
              <a:path w="895985">
                <a:moveTo>
                  <a:pt x="0" y="0"/>
                </a:moveTo>
                <a:lnTo>
                  <a:pt x="895362" y="0"/>
                </a:lnTo>
              </a:path>
            </a:pathLst>
          </a:custGeom>
          <a:ln w="9525">
            <a:solidFill>
              <a:srgbClr val="A1A1A1"/>
            </a:solidFill>
          </a:ln>
        </p:spPr>
        <p:txBody>
          <a:bodyPr wrap="square" lIns="0" tIns="0" rIns="0" bIns="0" rtlCol="0"/>
          <a:lstStyle/>
          <a:p>
            <a:endParaRPr/>
          </a:p>
        </p:txBody>
      </p:sp>
      <p:sp>
        <p:nvSpPr>
          <p:cNvPr id="7" name="object 7"/>
          <p:cNvSpPr/>
          <p:nvPr/>
        </p:nvSpPr>
        <p:spPr>
          <a:xfrm>
            <a:off x="2424118" y="9513"/>
            <a:ext cx="0" cy="210185"/>
          </a:xfrm>
          <a:custGeom>
            <a:avLst/>
            <a:gdLst/>
            <a:ahLst/>
            <a:cxnLst/>
            <a:rect l="l" t="t" r="r" b="b"/>
            <a:pathLst>
              <a:path h="210185">
                <a:moveTo>
                  <a:pt x="0" y="0"/>
                </a:moveTo>
                <a:lnTo>
                  <a:pt x="0" y="209562"/>
                </a:lnTo>
              </a:path>
            </a:pathLst>
          </a:custGeom>
          <a:ln w="9537">
            <a:solidFill>
              <a:srgbClr val="E4E4E4"/>
            </a:solidFill>
          </a:ln>
        </p:spPr>
        <p:txBody>
          <a:bodyPr wrap="square" lIns="0" tIns="0" rIns="0" bIns="0" rtlCol="0"/>
          <a:lstStyle/>
          <a:p>
            <a:endParaRPr/>
          </a:p>
        </p:txBody>
      </p:sp>
      <p:sp>
        <p:nvSpPr>
          <p:cNvPr id="8" name="object 8"/>
          <p:cNvSpPr/>
          <p:nvPr/>
        </p:nvSpPr>
        <p:spPr>
          <a:xfrm>
            <a:off x="1533526" y="214306"/>
            <a:ext cx="885825" cy="0"/>
          </a:xfrm>
          <a:custGeom>
            <a:avLst/>
            <a:gdLst/>
            <a:ahLst/>
            <a:cxnLst/>
            <a:rect l="l" t="t" r="r" b="b"/>
            <a:pathLst>
              <a:path w="885825">
                <a:moveTo>
                  <a:pt x="0" y="0"/>
                </a:moveTo>
                <a:lnTo>
                  <a:pt x="885825" y="0"/>
                </a:lnTo>
              </a:path>
            </a:pathLst>
          </a:custGeom>
          <a:ln w="9537">
            <a:solidFill>
              <a:srgbClr val="E4E4E4"/>
            </a:solidFill>
          </a:ln>
        </p:spPr>
        <p:txBody>
          <a:bodyPr wrap="square" lIns="0" tIns="0" rIns="0" bIns="0" rtlCol="0"/>
          <a:lstStyle/>
          <a:p>
            <a:endParaRPr/>
          </a:p>
        </p:txBody>
      </p:sp>
      <p:sp>
        <p:nvSpPr>
          <p:cNvPr id="9" name="object 9"/>
          <p:cNvSpPr/>
          <p:nvPr/>
        </p:nvSpPr>
        <p:spPr>
          <a:xfrm>
            <a:off x="1538293" y="9526"/>
            <a:ext cx="0" cy="200025"/>
          </a:xfrm>
          <a:custGeom>
            <a:avLst/>
            <a:gdLst/>
            <a:ahLst/>
            <a:cxnLst/>
            <a:rect l="l" t="t" r="r" b="b"/>
            <a:pathLst>
              <a:path h="200025">
                <a:moveTo>
                  <a:pt x="0" y="0"/>
                </a:moveTo>
                <a:lnTo>
                  <a:pt x="0" y="200025"/>
                </a:lnTo>
              </a:path>
            </a:pathLst>
          </a:custGeom>
          <a:ln w="9537">
            <a:solidFill>
              <a:srgbClr val="696969"/>
            </a:solidFill>
          </a:ln>
        </p:spPr>
        <p:txBody>
          <a:bodyPr wrap="square" lIns="0" tIns="0" rIns="0" bIns="0" rtlCol="0"/>
          <a:lstStyle/>
          <a:p>
            <a:endParaRPr/>
          </a:p>
        </p:txBody>
      </p:sp>
      <p:sp>
        <p:nvSpPr>
          <p:cNvPr id="10" name="object 10"/>
          <p:cNvSpPr/>
          <p:nvPr/>
        </p:nvSpPr>
        <p:spPr>
          <a:xfrm>
            <a:off x="1543050" y="14281"/>
            <a:ext cx="876300" cy="0"/>
          </a:xfrm>
          <a:custGeom>
            <a:avLst/>
            <a:gdLst/>
            <a:ahLst/>
            <a:cxnLst/>
            <a:rect l="l" t="t" r="r" b="b"/>
            <a:pathLst>
              <a:path w="876300">
                <a:moveTo>
                  <a:pt x="0" y="0"/>
                </a:moveTo>
                <a:lnTo>
                  <a:pt x="876287" y="0"/>
                </a:lnTo>
              </a:path>
            </a:pathLst>
          </a:custGeom>
          <a:ln w="9537">
            <a:solidFill>
              <a:srgbClr val="696969"/>
            </a:solidFill>
          </a:ln>
        </p:spPr>
        <p:txBody>
          <a:bodyPr wrap="square" lIns="0" tIns="0" rIns="0" bIns="0" rtlCol="0"/>
          <a:lstStyle/>
          <a:p>
            <a:endParaRPr/>
          </a:p>
        </p:txBody>
      </p:sp>
    </p:spTree>
    <p:extLst>
      <p:ext uri="{BB962C8B-B14F-4D97-AF65-F5344CB8AC3E}">
        <p14:creationId xmlns:p14="http://schemas.microsoft.com/office/powerpoint/2010/main" val="34059615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40635" y="503101"/>
            <a:ext cx="7110730" cy="1367682"/>
          </a:xfrm>
          <a:prstGeom prst="rect">
            <a:avLst/>
          </a:prstGeom>
        </p:spPr>
        <p:txBody>
          <a:bodyPr vert="horz" wrap="square" lIns="0" tIns="13335" rIns="0" bIns="0" rtlCol="0" anchor="ctr">
            <a:spAutoFit/>
          </a:bodyPr>
          <a:lstStyle/>
          <a:p>
            <a:pPr marL="12700" algn="ctr">
              <a:lnSpc>
                <a:spcPct val="100000"/>
              </a:lnSpc>
              <a:spcBef>
                <a:spcPts val="105"/>
              </a:spcBef>
            </a:pPr>
            <a:r>
              <a:rPr lang="en-US" dirty="0">
                <a:latin typeface="Arial"/>
                <a:cs typeface="Arial"/>
              </a:rPr>
              <a:t>NAS-1992 </a:t>
            </a:r>
            <a:br>
              <a:rPr lang="en-US" dirty="0">
                <a:latin typeface="Arial"/>
                <a:cs typeface="Arial"/>
              </a:rPr>
            </a:br>
            <a:r>
              <a:rPr dirty="0">
                <a:latin typeface="Arial"/>
                <a:cs typeface="Arial"/>
              </a:rPr>
              <a:t>Factors of Emergenc</a:t>
            </a:r>
            <a:r>
              <a:rPr lang="en-US" dirty="0">
                <a:latin typeface="Arial"/>
                <a:cs typeface="Arial"/>
              </a:rPr>
              <a:t>e</a:t>
            </a:r>
            <a:endParaRPr dirty="0">
              <a:latin typeface="Arial"/>
              <a:cs typeface="Arial"/>
            </a:endParaRPr>
          </a:p>
        </p:txBody>
      </p:sp>
      <p:sp>
        <p:nvSpPr>
          <p:cNvPr id="3" name="object 3"/>
          <p:cNvSpPr txBox="1"/>
          <p:nvPr/>
        </p:nvSpPr>
        <p:spPr>
          <a:xfrm>
            <a:off x="2057401" y="1981200"/>
            <a:ext cx="7134225" cy="3578544"/>
          </a:xfrm>
          <a:prstGeom prst="rect">
            <a:avLst/>
          </a:prstGeom>
        </p:spPr>
        <p:txBody>
          <a:bodyPr vert="horz" wrap="square" lIns="0" tIns="109855" rIns="0" bIns="0" rtlCol="0">
            <a:spAutoFit/>
          </a:bodyPr>
          <a:lstStyle/>
          <a:p>
            <a:pPr marL="355600" indent="-342900">
              <a:spcBef>
                <a:spcPts val="865"/>
              </a:spcBef>
              <a:buChar char="•"/>
              <a:tabLst>
                <a:tab pos="354965" algn="l"/>
                <a:tab pos="355600" algn="l"/>
              </a:tabLst>
            </a:pPr>
            <a:r>
              <a:rPr sz="3200" spc="-5" dirty="0">
                <a:latin typeface="Arial"/>
                <a:cs typeface="Arial"/>
              </a:rPr>
              <a:t>Microbial </a:t>
            </a:r>
            <a:r>
              <a:rPr sz="3200" spc="-10" dirty="0">
                <a:latin typeface="Arial"/>
                <a:cs typeface="Arial"/>
              </a:rPr>
              <a:t>adaptation </a:t>
            </a:r>
            <a:r>
              <a:rPr sz="3200" spc="-5" dirty="0">
                <a:latin typeface="Arial"/>
                <a:cs typeface="Arial"/>
              </a:rPr>
              <a:t>and</a:t>
            </a:r>
            <a:r>
              <a:rPr sz="3200" spc="-40" dirty="0">
                <a:latin typeface="Arial"/>
                <a:cs typeface="Arial"/>
              </a:rPr>
              <a:t> </a:t>
            </a:r>
            <a:r>
              <a:rPr sz="3200" spc="-10" dirty="0">
                <a:latin typeface="Arial"/>
                <a:cs typeface="Arial"/>
              </a:rPr>
              <a:t>change</a:t>
            </a:r>
            <a:endParaRPr sz="3200" dirty="0">
              <a:latin typeface="Arial"/>
              <a:cs typeface="Arial"/>
            </a:endParaRPr>
          </a:p>
          <a:p>
            <a:pPr marL="355600" indent="-342900">
              <a:spcBef>
                <a:spcPts val="765"/>
              </a:spcBef>
              <a:buChar char="•"/>
              <a:tabLst>
                <a:tab pos="354965" algn="l"/>
                <a:tab pos="355600" algn="l"/>
              </a:tabLst>
            </a:pPr>
            <a:r>
              <a:rPr sz="3200" spc="-5" dirty="0">
                <a:latin typeface="Arial"/>
                <a:cs typeface="Arial"/>
              </a:rPr>
              <a:t>Economic </a:t>
            </a:r>
            <a:r>
              <a:rPr sz="3200" spc="-10" dirty="0">
                <a:latin typeface="Arial"/>
                <a:cs typeface="Arial"/>
              </a:rPr>
              <a:t>development </a:t>
            </a:r>
            <a:r>
              <a:rPr sz="3200" spc="-5" dirty="0">
                <a:latin typeface="Arial"/>
                <a:cs typeface="Arial"/>
              </a:rPr>
              <a:t>and land</a:t>
            </a:r>
            <a:r>
              <a:rPr sz="3200" spc="-65" dirty="0">
                <a:latin typeface="Arial"/>
                <a:cs typeface="Arial"/>
              </a:rPr>
              <a:t> </a:t>
            </a:r>
            <a:r>
              <a:rPr sz="3200" spc="-5" dirty="0">
                <a:latin typeface="Arial"/>
                <a:cs typeface="Arial"/>
              </a:rPr>
              <a:t>use</a:t>
            </a:r>
            <a:endParaRPr sz="3200" dirty="0">
              <a:latin typeface="Arial"/>
              <a:cs typeface="Arial"/>
            </a:endParaRPr>
          </a:p>
          <a:p>
            <a:pPr marL="355600" indent="-342900">
              <a:spcBef>
                <a:spcPts val="765"/>
              </a:spcBef>
              <a:buChar char="•"/>
              <a:tabLst>
                <a:tab pos="354965" algn="l"/>
                <a:tab pos="355600" algn="l"/>
              </a:tabLst>
            </a:pPr>
            <a:r>
              <a:rPr sz="3200" spc="-5" dirty="0">
                <a:latin typeface="Arial"/>
                <a:cs typeface="Arial"/>
              </a:rPr>
              <a:t>Human </a:t>
            </a:r>
            <a:r>
              <a:rPr sz="3200" spc="-10" dirty="0">
                <a:latin typeface="Arial"/>
                <a:cs typeface="Arial"/>
              </a:rPr>
              <a:t>demographics </a:t>
            </a:r>
            <a:r>
              <a:rPr sz="3200" spc="-5" dirty="0">
                <a:latin typeface="Arial"/>
                <a:cs typeface="Arial"/>
              </a:rPr>
              <a:t>and</a:t>
            </a:r>
            <a:r>
              <a:rPr sz="3200" spc="-40" dirty="0">
                <a:latin typeface="Arial"/>
                <a:cs typeface="Arial"/>
              </a:rPr>
              <a:t> </a:t>
            </a:r>
            <a:r>
              <a:rPr sz="3200" spc="-10" dirty="0">
                <a:latin typeface="Arial"/>
                <a:cs typeface="Arial"/>
              </a:rPr>
              <a:t>behavior</a:t>
            </a:r>
            <a:endParaRPr sz="3200" dirty="0">
              <a:latin typeface="Arial"/>
              <a:cs typeface="Arial"/>
            </a:endParaRPr>
          </a:p>
          <a:p>
            <a:pPr marL="355600" indent="-342900">
              <a:spcBef>
                <a:spcPts val="765"/>
              </a:spcBef>
              <a:buChar char="•"/>
              <a:tabLst>
                <a:tab pos="354965" algn="l"/>
                <a:tab pos="355600" algn="l"/>
              </a:tabLst>
            </a:pPr>
            <a:r>
              <a:rPr sz="3200" spc="-10" dirty="0">
                <a:latin typeface="Arial"/>
                <a:cs typeface="Arial"/>
              </a:rPr>
              <a:t>International </a:t>
            </a:r>
            <a:r>
              <a:rPr sz="3200" spc="-5" dirty="0">
                <a:latin typeface="Arial"/>
                <a:cs typeface="Arial"/>
              </a:rPr>
              <a:t>travel and</a:t>
            </a:r>
            <a:r>
              <a:rPr sz="3200" spc="-25" dirty="0">
                <a:latin typeface="Arial"/>
                <a:cs typeface="Arial"/>
              </a:rPr>
              <a:t> </a:t>
            </a:r>
            <a:r>
              <a:rPr sz="3200" spc="-5" dirty="0">
                <a:latin typeface="Arial"/>
                <a:cs typeface="Arial"/>
              </a:rPr>
              <a:t>commerce</a:t>
            </a:r>
            <a:endParaRPr sz="3200" dirty="0">
              <a:latin typeface="Arial"/>
              <a:cs typeface="Arial"/>
            </a:endParaRPr>
          </a:p>
          <a:p>
            <a:pPr marL="355600" indent="-342900">
              <a:spcBef>
                <a:spcPts val="765"/>
              </a:spcBef>
              <a:buChar char="•"/>
              <a:tabLst>
                <a:tab pos="354965" algn="l"/>
                <a:tab pos="355600" algn="l"/>
              </a:tabLst>
            </a:pPr>
            <a:r>
              <a:rPr sz="3200" spc="-10" dirty="0">
                <a:latin typeface="Arial"/>
                <a:cs typeface="Arial"/>
              </a:rPr>
              <a:t>Technology </a:t>
            </a:r>
            <a:r>
              <a:rPr sz="3200" spc="-5" dirty="0">
                <a:latin typeface="Arial"/>
                <a:cs typeface="Arial"/>
              </a:rPr>
              <a:t>and</a:t>
            </a:r>
            <a:r>
              <a:rPr sz="3200" spc="-50" dirty="0">
                <a:latin typeface="Arial"/>
                <a:cs typeface="Arial"/>
              </a:rPr>
              <a:t> </a:t>
            </a:r>
            <a:r>
              <a:rPr sz="3200" spc="-5" dirty="0">
                <a:latin typeface="Arial"/>
                <a:cs typeface="Arial"/>
              </a:rPr>
              <a:t>industry</a:t>
            </a:r>
            <a:endParaRPr sz="3200" dirty="0">
              <a:latin typeface="Arial"/>
              <a:cs typeface="Arial"/>
            </a:endParaRPr>
          </a:p>
          <a:p>
            <a:pPr marL="355600" indent="-342900">
              <a:spcBef>
                <a:spcPts val="765"/>
              </a:spcBef>
              <a:buChar char="•"/>
              <a:tabLst>
                <a:tab pos="354965" algn="l"/>
                <a:tab pos="355600" algn="l"/>
              </a:tabLst>
            </a:pPr>
            <a:r>
              <a:rPr sz="3200" spc="-5" dirty="0">
                <a:latin typeface="Arial"/>
                <a:cs typeface="Arial"/>
              </a:rPr>
              <a:t>Breakdown of </a:t>
            </a:r>
            <a:r>
              <a:rPr sz="3200" spc="-10" dirty="0">
                <a:latin typeface="Arial"/>
                <a:cs typeface="Arial"/>
              </a:rPr>
              <a:t>public health measures</a:t>
            </a:r>
            <a:endParaRPr sz="3200" dirty="0">
              <a:latin typeface="Arial"/>
              <a:cs typeface="Arial"/>
            </a:endParaRPr>
          </a:p>
        </p:txBody>
      </p:sp>
      <p:sp>
        <p:nvSpPr>
          <p:cNvPr id="4" name="object 2">
            <a:extLst>
              <a:ext uri="{FF2B5EF4-FFF2-40B4-BE49-F238E27FC236}">
                <a16:creationId xmlns:a16="http://schemas.microsoft.com/office/drawing/2014/main" id="{8846890D-4C9C-4CB6-9577-B962FE47A4E4}"/>
              </a:ext>
            </a:extLst>
          </p:cNvPr>
          <p:cNvSpPr/>
          <p:nvPr/>
        </p:nvSpPr>
        <p:spPr>
          <a:xfrm>
            <a:off x="1524000" y="6312408"/>
            <a:ext cx="9144000" cy="546100"/>
          </a:xfrm>
          <a:custGeom>
            <a:avLst/>
            <a:gdLst/>
            <a:ahLst/>
            <a:cxnLst/>
            <a:rect l="l" t="t" r="r" b="b"/>
            <a:pathLst>
              <a:path w="9144000" h="546100">
                <a:moveTo>
                  <a:pt x="0" y="545591"/>
                </a:moveTo>
                <a:lnTo>
                  <a:pt x="9144000" y="545591"/>
                </a:lnTo>
                <a:lnTo>
                  <a:pt x="9144000" y="0"/>
                </a:lnTo>
                <a:lnTo>
                  <a:pt x="0" y="0"/>
                </a:lnTo>
                <a:lnTo>
                  <a:pt x="0" y="545591"/>
                </a:lnTo>
                <a:close/>
              </a:path>
            </a:pathLst>
          </a:custGeom>
          <a:solidFill>
            <a:srgbClr val="002060"/>
          </a:solidFill>
        </p:spPr>
        <p:txBody>
          <a:bodyPr wrap="square" lIns="0" tIns="0" rIns="0" bIns="0" rtlCol="0"/>
          <a:lstStyle/>
          <a:p>
            <a:endParaRPr/>
          </a:p>
        </p:txBody>
      </p:sp>
      <p:sp>
        <p:nvSpPr>
          <p:cNvPr id="5" name="object 6">
            <a:extLst>
              <a:ext uri="{FF2B5EF4-FFF2-40B4-BE49-F238E27FC236}">
                <a16:creationId xmlns:a16="http://schemas.microsoft.com/office/drawing/2014/main" id="{0EF6E0B5-B8AA-45C5-AA3A-F5EF3058C8A9}"/>
              </a:ext>
            </a:extLst>
          </p:cNvPr>
          <p:cNvSpPr/>
          <p:nvPr/>
        </p:nvSpPr>
        <p:spPr>
          <a:xfrm>
            <a:off x="8769096" y="6213348"/>
            <a:ext cx="1868423" cy="633983"/>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2523581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33346" y="252203"/>
            <a:ext cx="6925309" cy="1367682"/>
          </a:xfrm>
          <a:prstGeom prst="rect">
            <a:avLst/>
          </a:prstGeom>
        </p:spPr>
        <p:txBody>
          <a:bodyPr vert="horz" wrap="square" lIns="0" tIns="13335" rIns="0" bIns="0" rtlCol="0" anchor="ctr">
            <a:spAutoFit/>
          </a:bodyPr>
          <a:lstStyle/>
          <a:p>
            <a:pPr marL="12700" algn="r">
              <a:lnSpc>
                <a:spcPct val="100000"/>
              </a:lnSpc>
              <a:spcBef>
                <a:spcPts val="105"/>
              </a:spcBef>
            </a:pPr>
            <a:r>
              <a:rPr dirty="0">
                <a:latin typeface="Arial"/>
                <a:cs typeface="Arial"/>
              </a:rPr>
              <a:t>Factors of Emergence</a:t>
            </a:r>
            <a:r>
              <a:rPr spc="-90" dirty="0">
                <a:latin typeface="Arial"/>
                <a:cs typeface="Arial"/>
              </a:rPr>
              <a:t> </a:t>
            </a:r>
            <a:br>
              <a:rPr lang="en-US" spc="-90" dirty="0">
                <a:latin typeface="Arial"/>
                <a:cs typeface="Arial"/>
              </a:rPr>
            </a:br>
            <a:r>
              <a:rPr dirty="0">
                <a:latin typeface="Arial"/>
                <a:cs typeface="Arial"/>
              </a:rPr>
              <a:t>2003</a:t>
            </a:r>
          </a:p>
        </p:txBody>
      </p:sp>
      <p:sp>
        <p:nvSpPr>
          <p:cNvPr id="3" name="object 3"/>
          <p:cNvSpPr txBox="1"/>
          <p:nvPr/>
        </p:nvSpPr>
        <p:spPr>
          <a:xfrm>
            <a:off x="2057401" y="1447800"/>
            <a:ext cx="4608195" cy="4844916"/>
          </a:xfrm>
          <a:prstGeom prst="rect">
            <a:avLst/>
          </a:prstGeom>
        </p:spPr>
        <p:txBody>
          <a:bodyPr vert="horz" wrap="square" lIns="0" tIns="73660" rIns="0" bIns="0" rtlCol="0">
            <a:spAutoFit/>
          </a:bodyPr>
          <a:lstStyle/>
          <a:p>
            <a:pPr marL="355600" indent="-342900">
              <a:spcBef>
                <a:spcPts val="580"/>
              </a:spcBef>
              <a:buChar char="•"/>
              <a:tabLst>
                <a:tab pos="354965" algn="l"/>
                <a:tab pos="355600" algn="l"/>
              </a:tabLst>
            </a:pPr>
            <a:r>
              <a:rPr sz="2000" spc="-5" dirty="0">
                <a:solidFill>
                  <a:srgbClr val="FF0000"/>
                </a:solidFill>
                <a:latin typeface="Arial"/>
                <a:cs typeface="Arial"/>
              </a:rPr>
              <a:t>Microbial adaptation </a:t>
            </a:r>
            <a:r>
              <a:rPr sz="2000" dirty="0">
                <a:solidFill>
                  <a:srgbClr val="FF0000"/>
                </a:solidFill>
                <a:latin typeface="Arial"/>
                <a:cs typeface="Arial"/>
              </a:rPr>
              <a:t>and</a:t>
            </a:r>
            <a:r>
              <a:rPr sz="2000" spc="-60" dirty="0">
                <a:solidFill>
                  <a:srgbClr val="FF0000"/>
                </a:solidFill>
                <a:latin typeface="Arial"/>
                <a:cs typeface="Arial"/>
              </a:rPr>
              <a:t> </a:t>
            </a:r>
            <a:r>
              <a:rPr sz="2000" dirty="0">
                <a:solidFill>
                  <a:srgbClr val="FF0000"/>
                </a:solidFill>
                <a:latin typeface="Arial"/>
                <a:cs typeface="Arial"/>
              </a:rPr>
              <a:t>change</a:t>
            </a:r>
            <a:endParaRPr sz="2000" dirty="0">
              <a:latin typeface="Arial"/>
              <a:cs typeface="Arial"/>
            </a:endParaRPr>
          </a:p>
          <a:p>
            <a:pPr marL="355600" indent="-342900">
              <a:spcBef>
                <a:spcPts val="480"/>
              </a:spcBef>
              <a:buChar char="•"/>
              <a:tabLst>
                <a:tab pos="354965" algn="l"/>
                <a:tab pos="355600" algn="l"/>
              </a:tabLst>
            </a:pPr>
            <a:r>
              <a:rPr sz="2000" dirty="0">
                <a:latin typeface="Arial"/>
                <a:cs typeface="Arial"/>
              </a:rPr>
              <a:t>Human </a:t>
            </a:r>
            <a:r>
              <a:rPr sz="2000" spc="-5" dirty="0">
                <a:latin typeface="Arial"/>
                <a:cs typeface="Arial"/>
              </a:rPr>
              <a:t>susceptibility to</a:t>
            </a:r>
            <a:r>
              <a:rPr sz="2000" spc="-55" dirty="0">
                <a:latin typeface="Arial"/>
                <a:cs typeface="Arial"/>
              </a:rPr>
              <a:t> </a:t>
            </a:r>
            <a:r>
              <a:rPr sz="2000" spc="-5" dirty="0">
                <a:latin typeface="Arial"/>
                <a:cs typeface="Arial"/>
              </a:rPr>
              <a:t>infection</a:t>
            </a:r>
            <a:endParaRPr sz="2000" dirty="0">
              <a:latin typeface="Arial"/>
              <a:cs typeface="Arial"/>
            </a:endParaRPr>
          </a:p>
          <a:p>
            <a:pPr marL="355600" indent="-342900">
              <a:spcBef>
                <a:spcPts val="480"/>
              </a:spcBef>
              <a:buChar char="•"/>
              <a:tabLst>
                <a:tab pos="354965" algn="l"/>
                <a:tab pos="355600" algn="l"/>
              </a:tabLst>
            </a:pPr>
            <a:r>
              <a:rPr sz="2000" spc="-5" dirty="0">
                <a:latin typeface="Arial"/>
                <a:cs typeface="Arial"/>
              </a:rPr>
              <a:t>Climate </a:t>
            </a:r>
            <a:r>
              <a:rPr sz="2000" dirty="0">
                <a:latin typeface="Arial"/>
                <a:cs typeface="Arial"/>
              </a:rPr>
              <a:t>and</a:t>
            </a:r>
            <a:r>
              <a:rPr sz="2000" spc="-85" dirty="0">
                <a:latin typeface="Arial"/>
                <a:cs typeface="Arial"/>
              </a:rPr>
              <a:t> </a:t>
            </a:r>
            <a:r>
              <a:rPr sz="2000" dirty="0">
                <a:latin typeface="Arial"/>
                <a:cs typeface="Arial"/>
              </a:rPr>
              <a:t>weather</a:t>
            </a:r>
          </a:p>
          <a:p>
            <a:pPr marL="355600" indent="-342900">
              <a:spcBef>
                <a:spcPts val="480"/>
              </a:spcBef>
              <a:buChar char="•"/>
              <a:tabLst>
                <a:tab pos="354965" algn="l"/>
                <a:tab pos="355600" algn="l"/>
              </a:tabLst>
            </a:pPr>
            <a:r>
              <a:rPr sz="2000" dirty="0">
                <a:latin typeface="Arial"/>
                <a:cs typeface="Arial"/>
              </a:rPr>
              <a:t>Changing</a:t>
            </a:r>
            <a:r>
              <a:rPr sz="2000" spc="-55" dirty="0">
                <a:latin typeface="Arial"/>
                <a:cs typeface="Arial"/>
              </a:rPr>
              <a:t> </a:t>
            </a:r>
            <a:r>
              <a:rPr sz="2000" spc="-5" dirty="0">
                <a:latin typeface="Arial"/>
                <a:cs typeface="Arial"/>
              </a:rPr>
              <a:t>ecosystems</a:t>
            </a:r>
            <a:endParaRPr sz="2000" dirty="0">
              <a:latin typeface="Arial"/>
              <a:cs typeface="Arial"/>
            </a:endParaRPr>
          </a:p>
          <a:p>
            <a:pPr marL="355600" indent="-342900">
              <a:spcBef>
                <a:spcPts val="480"/>
              </a:spcBef>
              <a:buChar char="•"/>
              <a:tabLst>
                <a:tab pos="354965" algn="l"/>
                <a:tab pos="355600" algn="l"/>
              </a:tabLst>
            </a:pPr>
            <a:r>
              <a:rPr sz="2000" dirty="0">
                <a:solidFill>
                  <a:srgbClr val="FF0000"/>
                </a:solidFill>
                <a:latin typeface="Arial"/>
                <a:cs typeface="Arial"/>
              </a:rPr>
              <a:t>Human demographics and</a:t>
            </a:r>
            <a:r>
              <a:rPr sz="2000" spc="-125" dirty="0">
                <a:solidFill>
                  <a:srgbClr val="FF0000"/>
                </a:solidFill>
                <a:latin typeface="Arial"/>
                <a:cs typeface="Arial"/>
              </a:rPr>
              <a:t> </a:t>
            </a:r>
            <a:r>
              <a:rPr sz="2000" spc="-5" dirty="0">
                <a:solidFill>
                  <a:srgbClr val="FF0000"/>
                </a:solidFill>
                <a:latin typeface="Arial"/>
                <a:cs typeface="Arial"/>
              </a:rPr>
              <a:t>behavior</a:t>
            </a:r>
            <a:endParaRPr sz="2000" dirty="0">
              <a:latin typeface="Arial"/>
              <a:cs typeface="Arial"/>
            </a:endParaRPr>
          </a:p>
          <a:p>
            <a:pPr marL="355600" indent="-342900">
              <a:spcBef>
                <a:spcPts val="480"/>
              </a:spcBef>
              <a:buChar char="•"/>
              <a:tabLst>
                <a:tab pos="354965" algn="l"/>
                <a:tab pos="355600" algn="l"/>
              </a:tabLst>
            </a:pPr>
            <a:r>
              <a:rPr sz="2000" dirty="0">
                <a:solidFill>
                  <a:srgbClr val="FF0000"/>
                </a:solidFill>
                <a:latin typeface="Arial"/>
                <a:cs typeface="Arial"/>
              </a:rPr>
              <a:t>Economic development and land</a:t>
            </a:r>
            <a:r>
              <a:rPr sz="2000" spc="-160" dirty="0">
                <a:solidFill>
                  <a:srgbClr val="FF0000"/>
                </a:solidFill>
                <a:latin typeface="Arial"/>
                <a:cs typeface="Arial"/>
              </a:rPr>
              <a:t> </a:t>
            </a:r>
            <a:r>
              <a:rPr sz="2000" dirty="0">
                <a:solidFill>
                  <a:srgbClr val="FF0000"/>
                </a:solidFill>
                <a:latin typeface="Arial"/>
                <a:cs typeface="Arial"/>
              </a:rPr>
              <a:t>use</a:t>
            </a:r>
            <a:endParaRPr sz="2000" dirty="0">
              <a:latin typeface="Arial"/>
              <a:cs typeface="Arial"/>
            </a:endParaRPr>
          </a:p>
          <a:p>
            <a:pPr marL="355600" indent="-342900">
              <a:spcBef>
                <a:spcPts val="480"/>
              </a:spcBef>
              <a:buChar char="•"/>
              <a:tabLst>
                <a:tab pos="354965" algn="l"/>
                <a:tab pos="355600" algn="l"/>
              </a:tabLst>
            </a:pPr>
            <a:r>
              <a:rPr sz="2000" spc="-5" dirty="0">
                <a:solidFill>
                  <a:srgbClr val="FF0000"/>
                </a:solidFill>
                <a:latin typeface="Arial"/>
                <a:cs typeface="Arial"/>
              </a:rPr>
              <a:t>International travel </a:t>
            </a:r>
            <a:r>
              <a:rPr sz="2000" dirty="0">
                <a:solidFill>
                  <a:srgbClr val="FF0000"/>
                </a:solidFill>
                <a:latin typeface="Arial"/>
                <a:cs typeface="Arial"/>
              </a:rPr>
              <a:t>and</a:t>
            </a:r>
            <a:r>
              <a:rPr sz="2000" spc="-40" dirty="0">
                <a:solidFill>
                  <a:srgbClr val="FF0000"/>
                </a:solidFill>
                <a:latin typeface="Arial"/>
                <a:cs typeface="Arial"/>
              </a:rPr>
              <a:t> </a:t>
            </a:r>
            <a:r>
              <a:rPr sz="2000" spc="-5" dirty="0">
                <a:solidFill>
                  <a:srgbClr val="FF0000"/>
                </a:solidFill>
                <a:latin typeface="Arial"/>
                <a:cs typeface="Arial"/>
              </a:rPr>
              <a:t>commerce</a:t>
            </a:r>
            <a:endParaRPr sz="2000" dirty="0">
              <a:latin typeface="Arial"/>
              <a:cs typeface="Arial"/>
            </a:endParaRPr>
          </a:p>
          <a:p>
            <a:pPr marL="355600" indent="-342900">
              <a:spcBef>
                <a:spcPts val="480"/>
              </a:spcBef>
              <a:buChar char="•"/>
              <a:tabLst>
                <a:tab pos="354965" algn="l"/>
                <a:tab pos="355600" algn="l"/>
              </a:tabLst>
            </a:pPr>
            <a:r>
              <a:rPr sz="2000" dirty="0">
                <a:solidFill>
                  <a:srgbClr val="FF0000"/>
                </a:solidFill>
                <a:latin typeface="Arial"/>
                <a:cs typeface="Arial"/>
              </a:rPr>
              <a:t>Technology and</a:t>
            </a:r>
            <a:r>
              <a:rPr sz="2000" spc="-90" dirty="0">
                <a:solidFill>
                  <a:srgbClr val="FF0000"/>
                </a:solidFill>
                <a:latin typeface="Arial"/>
                <a:cs typeface="Arial"/>
              </a:rPr>
              <a:t> </a:t>
            </a:r>
            <a:r>
              <a:rPr sz="2000" spc="-5" dirty="0">
                <a:solidFill>
                  <a:srgbClr val="FF0000"/>
                </a:solidFill>
                <a:latin typeface="Arial"/>
                <a:cs typeface="Arial"/>
              </a:rPr>
              <a:t>industry</a:t>
            </a:r>
            <a:endParaRPr sz="2000" dirty="0">
              <a:latin typeface="Arial"/>
              <a:cs typeface="Arial"/>
            </a:endParaRPr>
          </a:p>
          <a:p>
            <a:pPr marL="355600" indent="-342900">
              <a:spcBef>
                <a:spcPts val="480"/>
              </a:spcBef>
              <a:buChar char="•"/>
              <a:tabLst>
                <a:tab pos="354965" algn="l"/>
                <a:tab pos="355600" algn="l"/>
              </a:tabLst>
            </a:pPr>
            <a:r>
              <a:rPr sz="2000" dirty="0">
                <a:solidFill>
                  <a:srgbClr val="FF0000"/>
                </a:solidFill>
                <a:latin typeface="Arial"/>
                <a:cs typeface="Arial"/>
              </a:rPr>
              <a:t>Breakdown of </a:t>
            </a:r>
            <a:r>
              <a:rPr sz="2000" spc="-5" dirty="0">
                <a:solidFill>
                  <a:srgbClr val="FF0000"/>
                </a:solidFill>
                <a:latin typeface="Arial"/>
                <a:cs typeface="Arial"/>
              </a:rPr>
              <a:t>public health</a:t>
            </a:r>
            <a:r>
              <a:rPr sz="2000" spc="-75" dirty="0">
                <a:solidFill>
                  <a:srgbClr val="FF0000"/>
                </a:solidFill>
                <a:latin typeface="Arial"/>
                <a:cs typeface="Arial"/>
              </a:rPr>
              <a:t> </a:t>
            </a:r>
            <a:r>
              <a:rPr sz="2000" dirty="0">
                <a:solidFill>
                  <a:srgbClr val="FF0000"/>
                </a:solidFill>
                <a:latin typeface="Arial"/>
                <a:cs typeface="Arial"/>
              </a:rPr>
              <a:t>measures</a:t>
            </a:r>
            <a:endParaRPr sz="2000" dirty="0">
              <a:latin typeface="Arial"/>
              <a:cs typeface="Arial"/>
            </a:endParaRPr>
          </a:p>
          <a:p>
            <a:pPr marL="355600" indent="-342900">
              <a:spcBef>
                <a:spcPts val="480"/>
              </a:spcBef>
              <a:buChar char="•"/>
              <a:tabLst>
                <a:tab pos="354965" algn="l"/>
                <a:tab pos="355600" algn="l"/>
              </a:tabLst>
            </a:pPr>
            <a:r>
              <a:rPr sz="2000" spc="-5" dirty="0">
                <a:latin typeface="Arial"/>
                <a:cs typeface="Arial"/>
              </a:rPr>
              <a:t>Poverty </a:t>
            </a:r>
            <a:r>
              <a:rPr sz="2000" dirty="0">
                <a:latin typeface="Arial"/>
                <a:cs typeface="Arial"/>
              </a:rPr>
              <a:t>and social</a:t>
            </a:r>
            <a:r>
              <a:rPr sz="2000" spc="-75" dirty="0">
                <a:latin typeface="Arial"/>
                <a:cs typeface="Arial"/>
              </a:rPr>
              <a:t> </a:t>
            </a:r>
            <a:r>
              <a:rPr sz="2000" spc="-5" dirty="0">
                <a:latin typeface="Arial"/>
                <a:cs typeface="Arial"/>
              </a:rPr>
              <a:t>inequality</a:t>
            </a:r>
            <a:endParaRPr sz="2000" dirty="0">
              <a:latin typeface="Arial"/>
              <a:cs typeface="Arial"/>
            </a:endParaRPr>
          </a:p>
          <a:p>
            <a:pPr marL="355600" indent="-342900">
              <a:spcBef>
                <a:spcPts val="480"/>
              </a:spcBef>
              <a:buChar char="•"/>
              <a:tabLst>
                <a:tab pos="354965" algn="l"/>
                <a:tab pos="355600" algn="l"/>
              </a:tabLst>
            </a:pPr>
            <a:r>
              <a:rPr sz="2000" dirty="0">
                <a:latin typeface="Arial"/>
                <a:cs typeface="Arial"/>
              </a:rPr>
              <a:t>War and</a:t>
            </a:r>
            <a:r>
              <a:rPr sz="2000" spc="-110" dirty="0">
                <a:latin typeface="Arial"/>
                <a:cs typeface="Arial"/>
              </a:rPr>
              <a:t> </a:t>
            </a:r>
            <a:r>
              <a:rPr sz="2000" spc="-5" dirty="0">
                <a:latin typeface="Arial"/>
                <a:cs typeface="Arial"/>
              </a:rPr>
              <a:t>famine</a:t>
            </a:r>
            <a:endParaRPr sz="2000" dirty="0">
              <a:latin typeface="Arial"/>
              <a:cs typeface="Arial"/>
            </a:endParaRPr>
          </a:p>
          <a:p>
            <a:pPr marL="355600" indent="-342900">
              <a:spcBef>
                <a:spcPts val="480"/>
              </a:spcBef>
              <a:buChar char="•"/>
              <a:tabLst>
                <a:tab pos="354965" algn="l"/>
                <a:tab pos="355600" algn="l"/>
              </a:tabLst>
            </a:pPr>
            <a:r>
              <a:rPr sz="2000" dirty="0">
                <a:latin typeface="Arial"/>
                <a:cs typeface="Arial"/>
              </a:rPr>
              <a:t>Lack of </a:t>
            </a:r>
            <a:r>
              <a:rPr sz="2000" spc="-5" dirty="0">
                <a:latin typeface="Arial"/>
                <a:cs typeface="Arial"/>
              </a:rPr>
              <a:t>political</a:t>
            </a:r>
            <a:r>
              <a:rPr sz="2000" spc="-90" dirty="0">
                <a:latin typeface="Arial"/>
                <a:cs typeface="Arial"/>
              </a:rPr>
              <a:t> </a:t>
            </a:r>
            <a:r>
              <a:rPr sz="2000" spc="-5" dirty="0">
                <a:latin typeface="Arial"/>
                <a:cs typeface="Arial"/>
              </a:rPr>
              <a:t>will</a:t>
            </a:r>
            <a:endParaRPr sz="2000" dirty="0">
              <a:latin typeface="Arial"/>
              <a:cs typeface="Arial"/>
            </a:endParaRPr>
          </a:p>
          <a:p>
            <a:pPr marL="355600" indent="-342900">
              <a:spcBef>
                <a:spcPts val="480"/>
              </a:spcBef>
              <a:buChar char="•"/>
              <a:tabLst>
                <a:tab pos="354965" algn="l"/>
                <a:tab pos="355600" algn="l"/>
              </a:tabLst>
            </a:pPr>
            <a:r>
              <a:rPr sz="2000" spc="-5" dirty="0">
                <a:latin typeface="Arial"/>
                <a:cs typeface="Arial"/>
              </a:rPr>
              <a:t>Intent to</a:t>
            </a:r>
            <a:r>
              <a:rPr sz="2000" spc="-105" dirty="0">
                <a:latin typeface="Arial"/>
                <a:cs typeface="Arial"/>
              </a:rPr>
              <a:t> </a:t>
            </a:r>
            <a:r>
              <a:rPr sz="2000" dirty="0">
                <a:latin typeface="Arial"/>
                <a:cs typeface="Arial"/>
              </a:rPr>
              <a:t>harm</a:t>
            </a:r>
          </a:p>
        </p:txBody>
      </p:sp>
      <p:sp>
        <p:nvSpPr>
          <p:cNvPr id="4" name="object 2">
            <a:extLst>
              <a:ext uri="{FF2B5EF4-FFF2-40B4-BE49-F238E27FC236}">
                <a16:creationId xmlns:a16="http://schemas.microsoft.com/office/drawing/2014/main" id="{E2C8DCB2-8406-4FD7-9EAC-8FE8B1B286B0}"/>
              </a:ext>
            </a:extLst>
          </p:cNvPr>
          <p:cNvSpPr/>
          <p:nvPr/>
        </p:nvSpPr>
        <p:spPr>
          <a:xfrm>
            <a:off x="1524000" y="6312408"/>
            <a:ext cx="9144000" cy="546100"/>
          </a:xfrm>
          <a:custGeom>
            <a:avLst/>
            <a:gdLst/>
            <a:ahLst/>
            <a:cxnLst/>
            <a:rect l="l" t="t" r="r" b="b"/>
            <a:pathLst>
              <a:path w="9144000" h="546100">
                <a:moveTo>
                  <a:pt x="0" y="545591"/>
                </a:moveTo>
                <a:lnTo>
                  <a:pt x="9144000" y="545591"/>
                </a:lnTo>
                <a:lnTo>
                  <a:pt x="9144000" y="0"/>
                </a:lnTo>
                <a:lnTo>
                  <a:pt x="0" y="0"/>
                </a:lnTo>
                <a:lnTo>
                  <a:pt x="0" y="545591"/>
                </a:lnTo>
                <a:close/>
              </a:path>
            </a:pathLst>
          </a:custGeom>
          <a:solidFill>
            <a:srgbClr val="002060"/>
          </a:solidFill>
        </p:spPr>
        <p:txBody>
          <a:bodyPr wrap="square" lIns="0" tIns="0" rIns="0" bIns="0" rtlCol="0"/>
          <a:lstStyle/>
          <a:p>
            <a:endParaRPr/>
          </a:p>
        </p:txBody>
      </p:sp>
      <p:sp>
        <p:nvSpPr>
          <p:cNvPr id="5" name="object 6">
            <a:extLst>
              <a:ext uri="{FF2B5EF4-FFF2-40B4-BE49-F238E27FC236}">
                <a16:creationId xmlns:a16="http://schemas.microsoft.com/office/drawing/2014/main" id="{C1A1F784-AA3A-4606-8175-CFEB059E0617}"/>
              </a:ext>
            </a:extLst>
          </p:cNvPr>
          <p:cNvSpPr/>
          <p:nvPr/>
        </p:nvSpPr>
        <p:spPr>
          <a:xfrm>
            <a:off x="8769096" y="6213348"/>
            <a:ext cx="1868423" cy="633983"/>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0388878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24001" y="0"/>
            <a:ext cx="9143999" cy="6858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523995" y="0"/>
            <a:ext cx="9144000" cy="6858000"/>
          </a:xfrm>
          <a:custGeom>
            <a:avLst/>
            <a:gdLst/>
            <a:ahLst/>
            <a:cxnLst/>
            <a:rect l="l" t="t" r="r" b="b"/>
            <a:pathLst>
              <a:path w="9144000" h="6858000">
                <a:moveTo>
                  <a:pt x="8906776" y="0"/>
                </a:moveTo>
                <a:lnTo>
                  <a:pt x="136525" y="0"/>
                </a:lnTo>
                <a:lnTo>
                  <a:pt x="117068" y="787"/>
                </a:lnTo>
                <a:lnTo>
                  <a:pt x="61582" y="12192"/>
                </a:lnTo>
                <a:lnTo>
                  <a:pt x="11620" y="35826"/>
                </a:lnTo>
                <a:lnTo>
                  <a:pt x="0" y="45110"/>
                </a:lnTo>
                <a:lnTo>
                  <a:pt x="0" y="6813613"/>
                </a:lnTo>
                <a:lnTo>
                  <a:pt x="44221" y="6838937"/>
                </a:lnTo>
                <a:lnTo>
                  <a:pt x="98056" y="6854609"/>
                </a:lnTo>
                <a:lnTo>
                  <a:pt x="136525" y="6857720"/>
                </a:lnTo>
                <a:lnTo>
                  <a:pt x="8906776" y="6857720"/>
                </a:lnTo>
                <a:lnTo>
                  <a:pt x="8963748" y="6850773"/>
                </a:lnTo>
                <a:lnTo>
                  <a:pt x="9015742" y="6831037"/>
                </a:lnTo>
                <a:lnTo>
                  <a:pt x="9061081" y="6800164"/>
                </a:lnTo>
                <a:lnTo>
                  <a:pt x="9098127" y="6759829"/>
                </a:lnTo>
                <a:lnTo>
                  <a:pt x="9125242" y="6711683"/>
                </a:lnTo>
                <a:lnTo>
                  <a:pt x="9140774" y="6657378"/>
                </a:lnTo>
                <a:lnTo>
                  <a:pt x="9143873" y="6618605"/>
                </a:lnTo>
                <a:lnTo>
                  <a:pt x="9143873" y="239140"/>
                </a:lnTo>
                <a:lnTo>
                  <a:pt x="9136976" y="181673"/>
                </a:lnTo>
                <a:lnTo>
                  <a:pt x="9117406" y="129235"/>
                </a:lnTo>
                <a:lnTo>
                  <a:pt x="9086799" y="83502"/>
                </a:lnTo>
                <a:lnTo>
                  <a:pt x="9046806" y="46139"/>
                </a:lnTo>
                <a:lnTo>
                  <a:pt x="8999067" y="18796"/>
                </a:lnTo>
                <a:lnTo>
                  <a:pt x="8945232" y="3136"/>
                </a:lnTo>
                <a:lnTo>
                  <a:pt x="8906776" y="0"/>
                </a:lnTo>
                <a:close/>
              </a:path>
            </a:pathLst>
          </a:custGeom>
          <a:solidFill>
            <a:srgbClr val="FFFFFF"/>
          </a:solidFill>
        </p:spPr>
        <p:txBody>
          <a:bodyPr wrap="square" lIns="0" tIns="0" rIns="0" bIns="0" rtlCol="0"/>
          <a:lstStyle/>
          <a:p>
            <a:endParaRPr/>
          </a:p>
        </p:txBody>
      </p:sp>
      <p:sp>
        <p:nvSpPr>
          <p:cNvPr id="4" name="object 4"/>
          <p:cNvSpPr/>
          <p:nvPr/>
        </p:nvSpPr>
        <p:spPr>
          <a:xfrm>
            <a:off x="1524001" y="6"/>
            <a:ext cx="8978265" cy="6667500"/>
          </a:xfrm>
          <a:custGeom>
            <a:avLst/>
            <a:gdLst/>
            <a:ahLst/>
            <a:cxnLst/>
            <a:rect l="l" t="t" r="r" b="b"/>
            <a:pathLst>
              <a:path w="8978265" h="6667500">
                <a:moveTo>
                  <a:pt x="0" y="232486"/>
                </a:moveTo>
                <a:lnTo>
                  <a:pt x="6692" y="176618"/>
                </a:lnTo>
                <a:lnTo>
                  <a:pt x="25704" y="125641"/>
                </a:lnTo>
                <a:lnTo>
                  <a:pt x="55422" y="81178"/>
                </a:lnTo>
                <a:lnTo>
                  <a:pt x="94272" y="44856"/>
                </a:lnTo>
                <a:lnTo>
                  <a:pt x="140627" y="18262"/>
                </a:lnTo>
                <a:lnTo>
                  <a:pt x="192913" y="3035"/>
                </a:lnTo>
                <a:lnTo>
                  <a:pt x="230263" y="0"/>
                </a:lnTo>
                <a:lnTo>
                  <a:pt x="8747493" y="0"/>
                </a:lnTo>
                <a:lnTo>
                  <a:pt x="8802827" y="6756"/>
                </a:lnTo>
                <a:lnTo>
                  <a:pt x="8853309" y="25946"/>
                </a:lnTo>
                <a:lnTo>
                  <a:pt x="8897353" y="55956"/>
                </a:lnTo>
                <a:lnTo>
                  <a:pt x="8933332" y="95173"/>
                </a:lnTo>
                <a:lnTo>
                  <a:pt x="8959659" y="141986"/>
                </a:lnTo>
                <a:lnTo>
                  <a:pt x="8974734" y="194779"/>
                </a:lnTo>
                <a:lnTo>
                  <a:pt x="8977757" y="232486"/>
                </a:lnTo>
                <a:lnTo>
                  <a:pt x="8977757" y="6434734"/>
                </a:lnTo>
                <a:lnTo>
                  <a:pt x="8971064" y="6490614"/>
                </a:lnTo>
                <a:lnTo>
                  <a:pt x="8952052" y="6541579"/>
                </a:lnTo>
                <a:lnTo>
                  <a:pt x="8922334" y="6586042"/>
                </a:lnTo>
                <a:lnTo>
                  <a:pt x="8883484" y="6622376"/>
                </a:lnTo>
                <a:lnTo>
                  <a:pt x="8837129" y="6648958"/>
                </a:lnTo>
                <a:lnTo>
                  <a:pt x="8784844" y="6664185"/>
                </a:lnTo>
                <a:lnTo>
                  <a:pt x="8747493" y="6667233"/>
                </a:lnTo>
                <a:lnTo>
                  <a:pt x="230263" y="6667233"/>
                </a:lnTo>
                <a:lnTo>
                  <a:pt x="174917" y="6660476"/>
                </a:lnTo>
                <a:lnTo>
                  <a:pt x="124434" y="6641287"/>
                </a:lnTo>
                <a:lnTo>
                  <a:pt x="80403" y="6611264"/>
                </a:lnTo>
                <a:lnTo>
                  <a:pt x="44424" y="6572046"/>
                </a:lnTo>
                <a:lnTo>
                  <a:pt x="18097" y="6525234"/>
                </a:lnTo>
                <a:lnTo>
                  <a:pt x="3009" y="6472453"/>
                </a:lnTo>
                <a:lnTo>
                  <a:pt x="0" y="6434734"/>
                </a:lnTo>
                <a:lnTo>
                  <a:pt x="0" y="232486"/>
                </a:lnTo>
                <a:close/>
              </a:path>
            </a:pathLst>
          </a:custGeom>
          <a:ln w="9144">
            <a:solidFill>
              <a:srgbClr val="D6E3BC"/>
            </a:solidFill>
          </a:ln>
        </p:spPr>
        <p:txBody>
          <a:bodyPr wrap="square" lIns="0" tIns="0" rIns="0" bIns="0" rtlCol="0"/>
          <a:lstStyle/>
          <a:p>
            <a:endParaRPr/>
          </a:p>
        </p:txBody>
      </p:sp>
      <p:sp>
        <p:nvSpPr>
          <p:cNvPr id="5" name="object 5"/>
          <p:cNvSpPr txBox="1">
            <a:spLocks noGrp="1"/>
          </p:cNvSpPr>
          <p:nvPr>
            <p:ph type="title"/>
          </p:nvPr>
        </p:nvSpPr>
        <p:spPr>
          <a:xfrm>
            <a:off x="2003347" y="492913"/>
            <a:ext cx="6797040" cy="1001394"/>
          </a:xfrm>
          <a:prstGeom prst="rect">
            <a:avLst/>
          </a:prstGeom>
        </p:spPr>
        <p:txBody>
          <a:bodyPr vert="horz" wrap="square" lIns="0" tIns="13335" rIns="0" bIns="0" rtlCol="0" anchor="ctr">
            <a:spAutoFit/>
          </a:bodyPr>
          <a:lstStyle/>
          <a:p>
            <a:pPr marL="12700" marR="5080">
              <a:lnSpc>
                <a:spcPct val="100000"/>
              </a:lnSpc>
              <a:spcBef>
                <a:spcPts val="105"/>
              </a:spcBef>
            </a:pPr>
            <a:r>
              <a:rPr sz="3200" b="1" dirty="0">
                <a:solidFill>
                  <a:srgbClr val="205868"/>
                </a:solidFill>
                <a:latin typeface="Georgia"/>
                <a:cs typeface="Georgia"/>
              </a:rPr>
              <a:t>Drivers of Disease </a:t>
            </a:r>
            <a:r>
              <a:rPr sz="3200" b="1" spc="-5" dirty="0">
                <a:solidFill>
                  <a:srgbClr val="205868"/>
                </a:solidFill>
                <a:latin typeface="Georgia"/>
                <a:cs typeface="Georgia"/>
              </a:rPr>
              <a:t>Emergence</a:t>
            </a:r>
            <a:r>
              <a:rPr sz="3200" b="1" spc="-210" dirty="0">
                <a:solidFill>
                  <a:srgbClr val="205868"/>
                </a:solidFill>
                <a:latin typeface="Georgia"/>
                <a:cs typeface="Georgia"/>
              </a:rPr>
              <a:t> </a:t>
            </a:r>
            <a:r>
              <a:rPr sz="3200" b="1" spc="-5" dirty="0">
                <a:solidFill>
                  <a:srgbClr val="205868"/>
                </a:solidFill>
                <a:latin typeface="Georgia"/>
                <a:cs typeface="Georgia"/>
              </a:rPr>
              <a:t>in  Humans</a:t>
            </a:r>
            <a:endParaRPr sz="3200">
              <a:latin typeface="Georgia"/>
              <a:cs typeface="Georgia"/>
            </a:endParaRPr>
          </a:p>
        </p:txBody>
      </p:sp>
      <p:sp>
        <p:nvSpPr>
          <p:cNvPr id="6" name="object 6"/>
          <p:cNvSpPr/>
          <p:nvPr/>
        </p:nvSpPr>
        <p:spPr>
          <a:xfrm>
            <a:off x="2755392" y="1484377"/>
            <a:ext cx="6839711" cy="4608575"/>
          </a:xfrm>
          <a:prstGeom prst="rect">
            <a:avLst/>
          </a:prstGeom>
          <a:blipFill>
            <a:blip r:embed="rId3" cstate="print"/>
            <a:stretch>
              <a:fillRect/>
            </a:stretch>
          </a:blipFill>
        </p:spPr>
        <p:txBody>
          <a:bodyPr wrap="square" lIns="0" tIns="0" rIns="0" bIns="0" rtlCol="0"/>
          <a:lstStyle/>
          <a:p>
            <a:endParaRPr/>
          </a:p>
        </p:txBody>
      </p:sp>
      <p:sp>
        <p:nvSpPr>
          <p:cNvPr id="7" name="object 7"/>
          <p:cNvSpPr txBox="1"/>
          <p:nvPr/>
        </p:nvSpPr>
        <p:spPr>
          <a:xfrm>
            <a:off x="4232574" y="6292570"/>
            <a:ext cx="4323715" cy="228909"/>
          </a:xfrm>
          <a:prstGeom prst="rect">
            <a:avLst/>
          </a:prstGeom>
        </p:spPr>
        <p:txBody>
          <a:bodyPr vert="horz" wrap="square" lIns="0" tIns="13335" rIns="0" bIns="0" rtlCol="0">
            <a:spAutoFit/>
          </a:bodyPr>
          <a:lstStyle/>
          <a:p>
            <a:pPr marL="12700">
              <a:spcBef>
                <a:spcPts val="105"/>
              </a:spcBef>
            </a:pPr>
            <a:r>
              <a:rPr sz="1400" spc="-5" dirty="0">
                <a:latin typeface="Calibri"/>
                <a:cs typeface="Calibri"/>
              </a:rPr>
              <a:t>E. </a:t>
            </a:r>
            <a:r>
              <a:rPr sz="1400" dirty="0">
                <a:latin typeface="Calibri"/>
                <a:cs typeface="Calibri"/>
              </a:rPr>
              <a:t>Loh </a:t>
            </a:r>
            <a:r>
              <a:rPr sz="1400" spc="-15" dirty="0">
                <a:latin typeface="Calibri"/>
                <a:cs typeface="Calibri"/>
              </a:rPr>
              <a:t>et </a:t>
            </a:r>
            <a:r>
              <a:rPr sz="1400" dirty="0">
                <a:latin typeface="Calibri"/>
                <a:cs typeface="Calibri"/>
              </a:rPr>
              <a:t>al. </a:t>
            </a:r>
            <a:r>
              <a:rPr sz="1400" spc="-10" dirty="0">
                <a:latin typeface="Calibri"/>
                <a:cs typeface="Calibri"/>
              </a:rPr>
              <a:t>2015. </a:t>
            </a:r>
            <a:r>
              <a:rPr sz="1400" spc="-20" dirty="0">
                <a:latin typeface="Calibri"/>
                <a:cs typeface="Calibri"/>
              </a:rPr>
              <a:t>Vector-borne </a:t>
            </a:r>
            <a:r>
              <a:rPr sz="1400" spc="-5" dirty="0">
                <a:latin typeface="Calibri"/>
                <a:cs typeface="Calibri"/>
              </a:rPr>
              <a:t>and </a:t>
            </a:r>
            <a:r>
              <a:rPr sz="1400" spc="-10" dirty="0">
                <a:latin typeface="Calibri"/>
                <a:cs typeface="Calibri"/>
              </a:rPr>
              <a:t>Zoonotic </a:t>
            </a:r>
            <a:r>
              <a:rPr sz="1400" spc="-5" dirty="0">
                <a:latin typeface="Calibri"/>
                <a:cs typeface="Calibri"/>
              </a:rPr>
              <a:t>Diseases</a:t>
            </a:r>
            <a:r>
              <a:rPr sz="1400" spc="-65" dirty="0">
                <a:latin typeface="Calibri"/>
                <a:cs typeface="Calibri"/>
              </a:rPr>
              <a:t> </a:t>
            </a:r>
            <a:r>
              <a:rPr sz="1400" spc="-10" dirty="0">
                <a:latin typeface="Calibri"/>
                <a:cs typeface="Calibri"/>
              </a:rPr>
              <a:t>15(7)</a:t>
            </a:r>
            <a:endParaRPr sz="1400">
              <a:latin typeface="Calibri"/>
              <a:cs typeface="Calibri"/>
            </a:endParaRPr>
          </a:p>
        </p:txBody>
      </p:sp>
    </p:spTree>
    <p:extLst>
      <p:ext uri="{BB962C8B-B14F-4D97-AF65-F5344CB8AC3E}">
        <p14:creationId xmlns:p14="http://schemas.microsoft.com/office/powerpoint/2010/main" val="29614519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703832" y="1557528"/>
            <a:ext cx="6120383" cy="4736591"/>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4096640" y="461582"/>
            <a:ext cx="3998595" cy="696595"/>
          </a:xfrm>
          <a:prstGeom prst="rect">
            <a:avLst/>
          </a:prstGeom>
        </p:spPr>
        <p:txBody>
          <a:bodyPr vert="horz" wrap="square" lIns="0" tIns="13335" rIns="0" bIns="0" rtlCol="0" anchor="ctr">
            <a:spAutoFit/>
          </a:bodyPr>
          <a:lstStyle/>
          <a:p>
            <a:pPr marL="12700">
              <a:lnSpc>
                <a:spcPct val="100000"/>
              </a:lnSpc>
              <a:spcBef>
                <a:spcPts val="105"/>
              </a:spcBef>
            </a:pPr>
            <a:r>
              <a:rPr spc="-35" dirty="0">
                <a:latin typeface="Calibri"/>
                <a:cs typeface="Calibri"/>
              </a:rPr>
              <a:t>World</a:t>
            </a:r>
            <a:r>
              <a:rPr spc="-60" dirty="0">
                <a:latin typeface="Calibri"/>
                <a:cs typeface="Calibri"/>
              </a:rPr>
              <a:t> </a:t>
            </a:r>
            <a:r>
              <a:rPr spc="-15" dirty="0">
                <a:latin typeface="Calibri"/>
                <a:cs typeface="Calibri"/>
              </a:rPr>
              <a:t>Population</a:t>
            </a:r>
            <a:endParaRPr>
              <a:latin typeface="Calibri"/>
              <a:cs typeface="Calibri"/>
            </a:endParaRPr>
          </a:p>
        </p:txBody>
      </p:sp>
      <p:graphicFrame>
        <p:nvGraphicFramePr>
          <p:cNvPr id="4" name="object 4"/>
          <p:cNvGraphicFramePr>
            <a:graphicFrameLocks noGrp="1"/>
          </p:cNvGraphicFramePr>
          <p:nvPr/>
        </p:nvGraphicFramePr>
        <p:xfrm>
          <a:off x="7961313" y="1804987"/>
          <a:ext cx="2520950" cy="2857500"/>
        </p:xfrm>
        <a:graphic>
          <a:graphicData uri="http://schemas.openxmlformats.org/drawingml/2006/table">
            <a:tbl>
              <a:tblPr firstRow="1" bandRow="1">
                <a:tableStyleId>{2D5ABB26-0587-4C30-8999-92F81FD0307C}</a:tableStyleId>
              </a:tblPr>
              <a:tblGrid>
                <a:gridCol w="1152525">
                  <a:extLst>
                    <a:ext uri="{9D8B030D-6E8A-4147-A177-3AD203B41FA5}">
                      <a16:colId xmlns:a16="http://schemas.microsoft.com/office/drawing/2014/main" val="20000"/>
                    </a:ext>
                  </a:extLst>
                </a:gridCol>
                <a:gridCol w="1368425">
                  <a:extLst>
                    <a:ext uri="{9D8B030D-6E8A-4147-A177-3AD203B41FA5}">
                      <a16:colId xmlns:a16="http://schemas.microsoft.com/office/drawing/2014/main" val="20001"/>
                    </a:ext>
                  </a:extLst>
                </a:gridCol>
              </a:tblGrid>
              <a:tr h="596900">
                <a:tc>
                  <a:txBody>
                    <a:bodyPr/>
                    <a:lstStyle/>
                    <a:p>
                      <a:pPr algn="ctr">
                        <a:lnSpc>
                          <a:spcPts val="1440"/>
                        </a:lnSpc>
                      </a:pPr>
                      <a:r>
                        <a:rPr sz="1200" b="1" spc="-5" dirty="0">
                          <a:solidFill>
                            <a:srgbClr val="FFFFFF"/>
                          </a:solidFill>
                          <a:latin typeface="Calibri"/>
                          <a:cs typeface="Calibri"/>
                        </a:rPr>
                        <a:t>Major</a:t>
                      </a:r>
                      <a:r>
                        <a:rPr sz="1200" b="1" spc="-50" dirty="0">
                          <a:solidFill>
                            <a:srgbClr val="FFFFFF"/>
                          </a:solidFill>
                          <a:latin typeface="Calibri"/>
                          <a:cs typeface="Calibri"/>
                        </a:rPr>
                        <a:t> </a:t>
                      </a:r>
                      <a:r>
                        <a:rPr sz="1200" b="1" spc="-10" dirty="0">
                          <a:solidFill>
                            <a:srgbClr val="FFFFFF"/>
                          </a:solidFill>
                          <a:latin typeface="Calibri"/>
                          <a:cs typeface="Calibri"/>
                        </a:rPr>
                        <a:t>area,</a:t>
                      </a:r>
                      <a:endParaRPr sz="1200">
                        <a:latin typeface="Calibri"/>
                        <a:cs typeface="Calibri"/>
                      </a:endParaRPr>
                    </a:p>
                    <a:p>
                      <a:pPr marL="85090" marR="78105" algn="ctr">
                        <a:lnSpc>
                          <a:spcPct val="114999"/>
                        </a:lnSpc>
                      </a:pPr>
                      <a:r>
                        <a:rPr sz="1200" b="1" spc="-5" dirty="0">
                          <a:solidFill>
                            <a:srgbClr val="FFFFFF"/>
                          </a:solidFill>
                          <a:latin typeface="Calibri"/>
                          <a:cs typeface="Calibri"/>
                        </a:rPr>
                        <a:t>region,</a:t>
                      </a:r>
                      <a:r>
                        <a:rPr sz="1200" b="1" spc="-45" dirty="0">
                          <a:solidFill>
                            <a:srgbClr val="FFFFFF"/>
                          </a:solidFill>
                          <a:latin typeface="Calibri"/>
                          <a:cs typeface="Calibri"/>
                        </a:rPr>
                        <a:t> </a:t>
                      </a:r>
                      <a:r>
                        <a:rPr sz="1200" b="1" spc="-5" dirty="0">
                          <a:solidFill>
                            <a:srgbClr val="FFFFFF"/>
                          </a:solidFill>
                          <a:latin typeface="Calibri"/>
                          <a:cs typeface="Calibri"/>
                        </a:rPr>
                        <a:t>country  </a:t>
                      </a:r>
                      <a:r>
                        <a:rPr sz="1200" b="1" dirty="0">
                          <a:solidFill>
                            <a:srgbClr val="FFFFFF"/>
                          </a:solidFill>
                          <a:latin typeface="Calibri"/>
                          <a:cs typeface="Calibri"/>
                        </a:rPr>
                        <a:t>or</a:t>
                      </a:r>
                      <a:r>
                        <a:rPr sz="1200" b="1" spc="-105" dirty="0">
                          <a:solidFill>
                            <a:srgbClr val="FFFFFF"/>
                          </a:solidFill>
                          <a:latin typeface="Calibri"/>
                          <a:cs typeface="Calibri"/>
                        </a:rPr>
                        <a:t> </a:t>
                      </a:r>
                      <a:r>
                        <a:rPr sz="1200" b="1" spc="-5" dirty="0">
                          <a:solidFill>
                            <a:srgbClr val="FFFFFF"/>
                          </a:solidFill>
                          <a:latin typeface="Calibri"/>
                          <a:cs typeface="Calibri"/>
                        </a:rPr>
                        <a:t>area</a:t>
                      </a:r>
                      <a:endParaRPr sz="12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F79646"/>
                    </a:solidFill>
                  </a:tcPr>
                </a:tc>
                <a:tc>
                  <a:txBody>
                    <a:bodyPr/>
                    <a:lstStyle/>
                    <a:p>
                      <a:pPr algn="ctr">
                        <a:lnSpc>
                          <a:spcPts val="1440"/>
                        </a:lnSpc>
                      </a:pPr>
                      <a:r>
                        <a:rPr sz="1200" b="1" spc="-25" dirty="0">
                          <a:solidFill>
                            <a:srgbClr val="FFFFFF"/>
                          </a:solidFill>
                          <a:latin typeface="Calibri"/>
                          <a:cs typeface="Calibri"/>
                        </a:rPr>
                        <a:t>Total </a:t>
                      </a:r>
                      <a:r>
                        <a:rPr sz="1200" b="1" spc="-5" dirty="0">
                          <a:solidFill>
                            <a:srgbClr val="FFFFFF"/>
                          </a:solidFill>
                          <a:latin typeface="Calibri"/>
                          <a:cs typeface="Calibri"/>
                        </a:rPr>
                        <a:t>population</a:t>
                      </a:r>
                      <a:r>
                        <a:rPr sz="1200" b="1" spc="-15" dirty="0">
                          <a:solidFill>
                            <a:srgbClr val="FFFFFF"/>
                          </a:solidFill>
                          <a:latin typeface="Calibri"/>
                          <a:cs typeface="Calibri"/>
                        </a:rPr>
                        <a:t> </a:t>
                      </a:r>
                      <a:r>
                        <a:rPr sz="1200" b="1" dirty="0">
                          <a:solidFill>
                            <a:srgbClr val="FFFFFF"/>
                          </a:solidFill>
                          <a:latin typeface="Calibri"/>
                          <a:cs typeface="Calibri"/>
                        </a:rPr>
                        <a:t>in</a:t>
                      </a:r>
                      <a:endParaRPr sz="1200">
                        <a:latin typeface="Calibri"/>
                        <a:cs typeface="Calibri"/>
                      </a:endParaRPr>
                    </a:p>
                    <a:p>
                      <a:pPr algn="ctr">
                        <a:lnSpc>
                          <a:spcPct val="100000"/>
                        </a:lnSpc>
                        <a:spcBef>
                          <a:spcPts val="215"/>
                        </a:spcBef>
                      </a:pPr>
                      <a:r>
                        <a:rPr sz="1200" b="1" dirty="0">
                          <a:solidFill>
                            <a:srgbClr val="FFFFFF"/>
                          </a:solidFill>
                          <a:latin typeface="Calibri"/>
                          <a:cs typeface="Calibri"/>
                        </a:rPr>
                        <a:t>2010</a:t>
                      </a:r>
                      <a:r>
                        <a:rPr sz="1200" b="1" spc="-55" dirty="0">
                          <a:solidFill>
                            <a:srgbClr val="FFFFFF"/>
                          </a:solidFill>
                          <a:latin typeface="Calibri"/>
                          <a:cs typeface="Calibri"/>
                        </a:rPr>
                        <a:t> </a:t>
                      </a:r>
                      <a:r>
                        <a:rPr sz="1200" b="1" spc="-5" dirty="0">
                          <a:solidFill>
                            <a:srgbClr val="FFFFFF"/>
                          </a:solidFill>
                          <a:latin typeface="Calibri"/>
                          <a:cs typeface="Calibri"/>
                        </a:rPr>
                        <a:t>(thousand)</a:t>
                      </a:r>
                      <a:endParaRPr sz="12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F79646"/>
                    </a:solidFill>
                  </a:tcPr>
                </a:tc>
                <a:extLst>
                  <a:ext uri="{0D108BD9-81ED-4DB2-BD59-A6C34878D82A}">
                    <a16:rowId xmlns:a16="http://schemas.microsoft.com/office/drawing/2014/main" val="10000"/>
                  </a:ext>
                </a:extLst>
              </a:tr>
              <a:tr h="203200">
                <a:tc>
                  <a:txBody>
                    <a:bodyPr/>
                    <a:lstStyle/>
                    <a:p>
                      <a:pPr marL="374650">
                        <a:lnSpc>
                          <a:spcPts val="1340"/>
                        </a:lnSpc>
                      </a:pPr>
                      <a:r>
                        <a:rPr sz="1200" b="1" spc="-10" dirty="0">
                          <a:latin typeface="Calibri"/>
                          <a:cs typeface="Calibri"/>
                        </a:rPr>
                        <a:t>World</a:t>
                      </a:r>
                      <a:endParaRPr sz="1200">
                        <a:latin typeface="Calibri"/>
                        <a:cs typeface="Calibri"/>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CDDCF"/>
                    </a:solidFill>
                  </a:tcPr>
                </a:tc>
                <a:tc>
                  <a:txBody>
                    <a:bodyPr/>
                    <a:lstStyle/>
                    <a:p>
                      <a:pPr marL="365760">
                        <a:lnSpc>
                          <a:spcPts val="1340"/>
                        </a:lnSpc>
                      </a:pPr>
                      <a:r>
                        <a:rPr sz="1200" b="1" dirty="0">
                          <a:latin typeface="Calibri"/>
                          <a:cs typeface="Calibri"/>
                        </a:rPr>
                        <a:t>6,895,889</a:t>
                      </a:r>
                      <a:endParaRPr sz="1200">
                        <a:latin typeface="Calibri"/>
                        <a:cs typeface="Calibri"/>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CDDCF"/>
                    </a:solidFill>
                  </a:tcPr>
                </a:tc>
                <a:extLst>
                  <a:ext uri="{0D108BD9-81ED-4DB2-BD59-A6C34878D82A}">
                    <a16:rowId xmlns:a16="http://schemas.microsoft.com/office/drawing/2014/main" val="10001"/>
                  </a:ext>
                </a:extLst>
              </a:tr>
              <a:tr h="406400">
                <a:tc>
                  <a:txBody>
                    <a:bodyPr/>
                    <a:lstStyle/>
                    <a:p>
                      <a:pPr marL="62230">
                        <a:lnSpc>
                          <a:spcPts val="1440"/>
                        </a:lnSpc>
                      </a:pPr>
                      <a:r>
                        <a:rPr sz="1200" spc="-5" dirty="0">
                          <a:latin typeface="Calibri"/>
                          <a:cs typeface="Calibri"/>
                        </a:rPr>
                        <a:t>China</a:t>
                      </a:r>
                      <a:endParaRPr sz="12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DEFE9"/>
                    </a:solidFill>
                  </a:tcPr>
                </a:tc>
                <a:tc>
                  <a:txBody>
                    <a:bodyPr/>
                    <a:lstStyle/>
                    <a:p>
                      <a:pPr marL="61594">
                        <a:lnSpc>
                          <a:spcPts val="1440"/>
                        </a:lnSpc>
                      </a:pPr>
                      <a:r>
                        <a:rPr sz="1200" dirty="0">
                          <a:latin typeface="Calibri"/>
                          <a:cs typeface="Calibri"/>
                        </a:rPr>
                        <a:t>1,341,335</a:t>
                      </a:r>
                      <a:endParaRPr sz="12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DEFE9"/>
                    </a:solidFill>
                  </a:tcPr>
                </a:tc>
                <a:extLst>
                  <a:ext uri="{0D108BD9-81ED-4DB2-BD59-A6C34878D82A}">
                    <a16:rowId xmlns:a16="http://schemas.microsoft.com/office/drawing/2014/main" val="10002"/>
                  </a:ext>
                </a:extLst>
              </a:tr>
              <a:tr h="406400">
                <a:tc>
                  <a:txBody>
                    <a:bodyPr/>
                    <a:lstStyle/>
                    <a:p>
                      <a:pPr marL="62230">
                        <a:lnSpc>
                          <a:spcPts val="1440"/>
                        </a:lnSpc>
                      </a:pPr>
                      <a:r>
                        <a:rPr sz="1200" spc="-5" dirty="0">
                          <a:latin typeface="Calibri"/>
                          <a:cs typeface="Calibri"/>
                        </a:rPr>
                        <a:t>India</a:t>
                      </a:r>
                      <a:endParaRPr sz="12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CDDCF"/>
                    </a:solidFill>
                  </a:tcPr>
                </a:tc>
                <a:tc>
                  <a:txBody>
                    <a:bodyPr/>
                    <a:lstStyle/>
                    <a:p>
                      <a:pPr marL="61594">
                        <a:lnSpc>
                          <a:spcPts val="1440"/>
                        </a:lnSpc>
                      </a:pPr>
                      <a:r>
                        <a:rPr sz="1200" dirty="0">
                          <a:latin typeface="Calibri"/>
                          <a:cs typeface="Calibri"/>
                        </a:rPr>
                        <a:t>1,224,614</a:t>
                      </a:r>
                      <a:endParaRPr sz="12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CDDCF"/>
                    </a:solidFill>
                  </a:tcPr>
                </a:tc>
                <a:extLst>
                  <a:ext uri="{0D108BD9-81ED-4DB2-BD59-A6C34878D82A}">
                    <a16:rowId xmlns:a16="http://schemas.microsoft.com/office/drawing/2014/main" val="10003"/>
                  </a:ext>
                </a:extLst>
              </a:tr>
              <a:tr h="406400">
                <a:tc>
                  <a:txBody>
                    <a:bodyPr/>
                    <a:lstStyle/>
                    <a:p>
                      <a:pPr marL="62230">
                        <a:lnSpc>
                          <a:spcPts val="1440"/>
                        </a:lnSpc>
                      </a:pPr>
                      <a:r>
                        <a:rPr sz="1200" spc="-5" dirty="0">
                          <a:latin typeface="Calibri"/>
                          <a:cs typeface="Calibri"/>
                        </a:rPr>
                        <a:t>Indonesia</a:t>
                      </a:r>
                      <a:endParaRPr sz="12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DEFE9"/>
                    </a:solidFill>
                  </a:tcPr>
                </a:tc>
                <a:tc>
                  <a:txBody>
                    <a:bodyPr/>
                    <a:lstStyle/>
                    <a:p>
                      <a:pPr marL="61594">
                        <a:lnSpc>
                          <a:spcPts val="1440"/>
                        </a:lnSpc>
                      </a:pPr>
                      <a:r>
                        <a:rPr sz="1200" dirty="0">
                          <a:latin typeface="Calibri"/>
                          <a:cs typeface="Calibri"/>
                        </a:rPr>
                        <a:t>239,871</a:t>
                      </a:r>
                      <a:endParaRPr sz="12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DEFE9"/>
                    </a:solidFill>
                  </a:tcPr>
                </a:tc>
                <a:extLst>
                  <a:ext uri="{0D108BD9-81ED-4DB2-BD59-A6C34878D82A}">
                    <a16:rowId xmlns:a16="http://schemas.microsoft.com/office/drawing/2014/main" val="10004"/>
                  </a:ext>
                </a:extLst>
              </a:tr>
              <a:tr h="215900">
                <a:tc>
                  <a:txBody>
                    <a:bodyPr/>
                    <a:lstStyle/>
                    <a:p>
                      <a:pPr marL="62230">
                        <a:lnSpc>
                          <a:spcPts val="1440"/>
                        </a:lnSpc>
                      </a:pPr>
                      <a:r>
                        <a:rPr sz="1200" dirty="0">
                          <a:latin typeface="Calibri"/>
                          <a:cs typeface="Calibri"/>
                        </a:rPr>
                        <a:t>Japan</a:t>
                      </a:r>
                      <a:endParaRPr sz="12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CDDCF"/>
                    </a:solidFill>
                  </a:tcPr>
                </a:tc>
                <a:tc>
                  <a:txBody>
                    <a:bodyPr/>
                    <a:lstStyle/>
                    <a:p>
                      <a:pPr marL="61594">
                        <a:lnSpc>
                          <a:spcPts val="1440"/>
                        </a:lnSpc>
                      </a:pPr>
                      <a:r>
                        <a:rPr sz="1200" dirty="0">
                          <a:latin typeface="Calibri"/>
                          <a:cs typeface="Calibri"/>
                        </a:rPr>
                        <a:t>126,536</a:t>
                      </a:r>
                      <a:endParaRPr sz="12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CDDCF"/>
                    </a:solidFill>
                  </a:tcPr>
                </a:tc>
                <a:extLst>
                  <a:ext uri="{0D108BD9-81ED-4DB2-BD59-A6C34878D82A}">
                    <a16:rowId xmlns:a16="http://schemas.microsoft.com/office/drawing/2014/main" val="10005"/>
                  </a:ext>
                </a:extLst>
              </a:tr>
              <a:tr h="406400">
                <a:tc>
                  <a:txBody>
                    <a:bodyPr/>
                    <a:lstStyle/>
                    <a:p>
                      <a:pPr marL="62230">
                        <a:lnSpc>
                          <a:spcPts val="1440"/>
                        </a:lnSpc>
                      </a:pPr>
                      <a:r>
                        <a:rPr sz="1200" spc="-5" dirty="0">
                          <a:latin typeface="Calibri"/>
                          <a:cs typeface="Calibri"/>
                        </a:rPr>
                        <a:t>Republic</a:t>
                      </a:r>
                      <a:r>
                        <a:rPr sz="1200" spc="-105" dirty="0">
                          <a:latin typeface="Calibri"/>
                          <a:cs typeface="Calibri"/>
                        </a:rPr>
                        <a:t> </a:t>
                      </a:r>
                      <a:r>
                        <a:rPr sz="1200" dirty="0">
                          <a:latin typeface="Calibri"/>
                          <a:cs typeface="Calibri"/>
                        </a:rPr>
                        <a:t>of</a:t>
                      </a:r>
                      <a:endParaRPr sz="1200">
                        <a:latin typeface="Calibri"/>
                        <a:cs typeface="Calibri"/>
                      </a:endParaRPr>
                    </a:p>
                    <a:p>
                      <a:pPr marL="62230">
                        <a:lnSpc>
                          <a:spcPct val="100000"/>
                        </a:lnSpc>
                        <a:spcBef>
                          <a:spcPts val="215"/>
                        </a:spcBef>
                      </a:pPr>
                      <a:r>
                        <a:rPr sz="1200" spc="-10" dirty="0">
                          <a:latin typeface="Calibri"/>
                          <a:cs typeface="Calibri"/>
                        </a:rPr>
                        <a:t>Korea</a:t>
                      </a:r>
                      <a:endParaRPr sz="12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DEFE9"/>
                    </a:solidFill>
                  </a:tcPr>
                </a:tc>
                <a:tc>
                  <a:txBody>
                    <a:bodyPr/>
                    <a:lstStyle/>
                    <a:p>
                      <a:pPr marL="61594">
                        <a:lnSpc>
                          <a:spcPts val="1440"/>
                        </a:lnSpc>
                      </a:pPr>
                      <a:r>
                        <a:rPr sz="1200" dirty="0">
                          <a:latin typeface="Calibri"/>
                          <a:cs typeface="Calibri"/>
                        </a:rPr>
                        <a:t>48,184</a:t>
                      </a:r>
                      <a:endParaRPr sz="12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DEFE9"/>
                    </a:solidFill>
                  </a:tcPr>
                </a:tc>
                <a:extLst>
                  <a:ext uri="{0D108BD9-81ED-4DB2-BD59-A6C34878D82A}">
                    <a16:rowId xmlns:a16="http://schemas.microsoft.com/office/drawing/2014/main" val="10006"/>
                  </a:ext>
                </a:extLst>
              </a:tr>
              <a:tr h="215900">
                <a:tc>
                  <a:txBody>
                    <a:bodyPr/>
                    <a:lstStyle/>
                    <a:p>
                      <a:pPr marL="62230">
                        <a:lnSpc>
                          <a:spcPts val="1440"/>
                        </a:lnSpc>
                      </a:pPr>
                      <a:r>
                        <a:rPr sz="1200" spc="-5" dirty="0">
                          <a:latin typeface="Calibri"/>
                          <a:cs typeface="Calibri"/>
                        </a:rPr>
                        <a:t>Singapore</a:t>
                      </a:r>
                      <a:endParaRPr sz="12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CDDCF"/>
                    </a:solidFill>
                  </a:tcPr>
                </a:tc>
                <a:tc>
                  <a:txBody>
                    <a:bodyPr/>
                    <a:lstStyle/>
                    <a:p>
                      <a:pPr marL="61594">
                        <a:lnSpc>
                          <a:spcPts val="1440"/>
                        </a:lnSpc>
                      </a:pPr>
                      <a:r>
                        <a:rPr sz="1200" dirty="0">
                          <a:latin typeface="Calibri"/>
                          <a:cs typeface="Calibri"/>
                        </a:rPr>
                        <a:t>5,086</a:t>
                      </a:r>
                      <a:endParaRPr sz="12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CDDCF"/>
                    </a:solidFill>
                  </a:tcPr>
                </a:tc>
                <a:extLst>
                  <a:ext uri="{0D108BD9-81ED-4DB2-BD59-A6C34878D82A}">
                    <a16:rowId xmlns:a16="http://schemas.microsoft.com/office/drawing/2014/main" val="10007"/>
                  </a:ext>
                </a:extLst>
              </a:tr>
            </a:tbl>
          </a:graphicData>
        </a:graphic>
      </p:graphicFrame>
      <p:sp>
        <p:nvSpPr>
          <p:cNvPr id="5" name="object 5"/>
          <p:cNvSpPr/>
          <p:nvPr/>
        </p:nvSpPr>
        <p:spPr>
          <a:xfrm>
            <a:off x="8034529" y="5675377"/>
            <a:ext cx="2494787" cy="1019555"/>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8040624" y="5661660"/>
            <a:ext cx="2482595" cy="1007363"/>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8040623" y="5661663"/>
            <a:ext cx="2482850" cy="1007744"/>
          </a:xfrm>
          <a:custGeom>
            <a:avLst/>
            <a:gdLst/>
            <a:ahLst/>
            <a:cxnLst/>
            <a:rect l="l" t="t" r="r" b="b"/>
            <a:pathLst>
              <a:path w="2482850" h="1007745">
                <a:moveTo>
                  <a:pt x="0" y="167894"/>
                </a:moveTo>
                <a:lnTo>
                  <a:pt x="5997" y="123262"/>
                </a:lnTo>
                <a:lnTo>
                  <a:pt x="22923" y="83155"/>
                </a:lnTo>
                <a:lnTo>
                  <a:pt x="49175" y="49175"/>
                </a:lnTo>
                <a:lnTo>
                  <a:pt x="83155" y="22923"/>
                </a:lnTo>
                <a:lnTo>
                  <a:pt x="123262" y="5997"/>
                </a:lnTo>
                <a:lnTo>
                  <a:pt x="167894" y="0"/>
                </a:lnTo>
                <a:lnTo>
                  <a:pt x="2314702" y="0"/>
                </a:lnTo>
                <a:lnTo>
                  <a:pt x="2359333" y="5997"/>
                </a:lnTo>
                <a:lnTo>
                  <a:pt x="2399440" y="22923"/>
                </a:lnTo>
                <a:lnTo>
                  <a:pt x="2433420" y="49175"/>
                </a:lnTo>
                <a:lnTo>
                  <a:pt x="2459672" y="83155"/>
                </a:lnTo>
                <a:lnTo>
                  <a:pt x="2476598" y="123262"/>
                </a:lnTo>
                <a:lnTo>
                  <a:pt x="2482596" y="167894"/>
                </a:lnTo>
                <a:lnTo>
                  <a:pt x="2482596" y="839457"/>
                </a:lnTo>
                <a:lnTo>
                  <a:pt x="2476598" y="884094"/>
                </a:lnTo>
                <a:lnTo>
                  <a:pt x="2459672" y="924204"/>
                </a:lnTo>
                <a:lnTo>
                  <a:pt x="2433420" y="958186"/>
                </a:lnTo>
                <a:lnTo>
                  <a:pt x="2399440" y="984440"/>
                </a:lnTo>
                <a:lnTo>
                  <a:pt x="2359333" y="1001366"/>
                </a:lnTo>
                <a:lnTo>
                  <a:pt x="2314702" y="1007364"/>
                </a:lnTo>
                <a:lnTo>
                  <a:pt x="167894" y="1007364"/>
                </a:lnTo>
                <a:lnTo>
                  <a:pt x="123262" y="1001366"/>
                </a:lnTo>
                <a:lnTo>
                  <a:pt x="83155" y="984440"/>
                </a:lnTo>
                <a:lnTo>
                  <a:pt x="49175" y="958186"/>
                </a:lnTo>
                <a:lnTo>
                  <a:pt x="22923" y="924204"/>
                </a:lnTo>
                <a:lnTo>
                  <a:pt x="5997" y="884094"/>
                </a:lnTo>
                <a:lnTo>
                  <a:pt x="0" y="839457"/>
                </a:lnTo>
                <a:lnTo>
                  <a:pt x="0" y="167894"/>
                </a:lnTo>
                <a:close/>
              </a:path>
            </a:pathLst>
          </a:custGeom>
          <a:ln w="9144">
            <a:solidFill>
              <a:srgbClr val="4A7EBB"/>
            </a:solidFill>
          </a:ln>
        </p:spPr>
        <p:txBody>
          <a:bodyPr wrap="square" lIns="0" tIns="0" rIns="0" bIns="0" rtlCol="0"/>
          <a:lstStyle/>
          <a:p>
            <a:endParaRPr/>
          </a:p>
        </p:txBody>
      </p:sp>
      <p:sp>
        <p:nvSpPr>
          <p:cNvPr id="8" name="object 8"/>
          <p:cNvSpPr txBox="1"/>
          <p:nvPr/>
        </p:nvSpPr>
        <p:spPr>
          <a:xfrm>
            <a:off x="8168637" y="5763736"/>
            <a:ext cx="2069464" cy="787400"/>
          </a:xfrm>
          <a:prstGeom prst="rect">
            <a:avLst/>
          </a:prstGeom>
        </p:spPr>
        <p:txBody>
          <a:bodyPr vert="horz" wrap="square" lIns="0" tIns="12065" rIns="0" bIns="0" rtlCol="0">
            <a:spAutoFit/>
          </a:bodyPr>
          <a:lstStyle/>
          <a:p>
            <a:pPr marL="12700" marR="5080">
              <a:spcBef>
                <a:spcPts val="95"/>
              </a:spcBef>
            </a:pPr>
            <a:r>
              <a:rPr sz="1000" spc="-5" dirty="0">
                <a:latin typeface="Calibri"/>
                <a:cs typeface="Calibri"/>
              </a:rPr>
              <a:t>Source : United Nations, Department of  Economic and Social </a:t>
            </a:r>
            <a:r>
              <a:rPr sz="1000" spc="-10" dirty="0">
                <a:latin typeface="Calibri"/>
                <a:cs typeface="Calibri"/>
              </a:rPr>
              <a:t>Affairs, </a:t>
            </a:r>
            <a:r>
              <a:rPr sz="1000" spc="-5" dirty="0">
                <a:latin typeface="Calibri"/>
                <a:cs typeface="Calibri"/>
              </a:rPr>
              <a:t>Population  </a:t>
            </a:r>
            <a:r>
              <a:rPr sz="1000" spc="-10" dirty="0">
                <a:latin typeface="Calibri"/>
                <a:cs typeface="Calibri"/>
              </a:rPr>
              <a:t>Division (2011). </a:t>
            </a:r>
            <a:r>
              <a:rPr sz="1000" spc="-5" dirty="0">
                <a:latin typeface="Calibri"/>
                <a:cs typeface="Calibri"/>
              </a:rPr>
              <a:t>World Population  Prospects: </a:t>
            </a:r>
            <a:r>
              <a:rPr sz="1000" spc="-10" dirty="0">
                <a:latin typeface="Calibri"/>
                <a:cs typeface="Calibri"/>
              </a:rPr>
              <a:t>The 2010 Revision, CD-ROM  </a:t>
            </a:r>
            <a:r>
              <a:rPr sz="1000" spc="-5" dirty="0">
                <a:latin typeface="Calibri"/>
                <a:cs typeface="Calibri"/>
              </a:rPr>
              <a:t>Edition.</a:t>
            </a:r>
            <a:endParaRPr sz="1000">
              <a:latin typeface="Calibri"/>
              <a:cs typeface="Calibri"/>
            </a:endParaRPr>
          </a:p>
        </p:txBody>
      </p:sp>
    </p:spTree>
    <p:extLst>
      <p:ext uri="{BB962C8B-B14F-4D97-AF65-F5344CB8AC3E}">
        <p14:creationId xmlns:p14="http://schemas.microsoft.com/office/powerpoint/2010/main" val="41863017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578DA-5DE4-4B4F-8DF8-A43D8C1DA334}"/>
              </a:ext>
            </a:extLst>
          </p:cNvPr>
          <p:cNvSpPr>
            <a:spLocks noGrp="1"/>
          </p:cNvSpPr>
          <p:nvPr>
            <p:ph type="title"/>
          </p:nvPr>
        </p:nvSpPr>
        <p:spPr/>
        <p:txBody>
          <a:bodyPr/>
          <a:lstStyle/>
          <a:p>
            <a:pPr algn="ctr"/>
            <a:r>
              <a:rPr lang="en-US" dirty="0"/>
              <a:t>Precursor to Sustainable Development Goals</a:t>
            </a:r>
            <a:br>
              <a:rPr lang="en-US" dirty="0"/>
            </a:br>
            <a:r>
              <a:rPr lang="en-US" dirty="0"/>
              <a:t>The MDGs  2000-2015</a:t>
            </a:r>
          </a:p>
        </p:txBody>
      </p:sp>
      <p:pic>
        <p:nvPicPr>
          <p:cNvPr id="6146" name="Picture 2" descr="http://ss-scsd.org/wp-content/uploads/2014/03/MDGs.jpg">
            <a:extLst>
              <a:ext uri="{FF2B5EF4-FFF2-40B4-BE49-F238E27FC236}">
                <a16:creationId xmlns:a16="http://schemas.microsoft.com/office/drawing/2014/main" id="{54B0DB44-99C8-4393-83A4-F1EC88E7624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62966" y="1825625"/>
            <a:ext cx="9466068"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3676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920240" y="260605"/>
            <a:ext cx="8496300" cy="5977255"/>
          </a:xfrm>
          <a:custGeom>
            <a:avLst/>
            <a:gdLst/>
            <a:ahLst/>
            <a:cxnLst/>
            <a:rect l="l" t="t" r="r" b="b"/>
            <a:pathLst>
              <a:path w="8496300" h="5977255">
                <a:moveTo>
                  <a:pt x="0" y="0"/>
                </a:moveTo>
                <a:lnTo>
                  <a:pt x="8496300" y="0"/>
                </a:lnTo>
                <a:lnTo>
                  <a:pt x="8496300" y="5977128"/>
                </a:lnTo>
                <a:lnTo>
                  <a:pt x="0" y="5977128"/>
                </a:lnTo>
                <a:lnTo>
                  <a:pt x="0" y="0"/>
                </a:lnTo>
                <a:close/>
              </a:path>
            </a:pathLst>
          </a:custGeom>
          <a:solidFill>
            <a:srgbClr val="000000"/>
          </a:solidFill>
        </p:spPr>
        <p:txBody>
          <a:bodyPr wrap="square" lIns="0" tIns="0" rIns="0" bIns="0" rtlCol="0"/>
          <a:lstStyle/>
          <a:p>
            <a:endParaRPr/>
          </a:p>
        </p:txBody>
      </p:sp>
      <p:sp>
        <p:nvSpPr>
          <p:cNvPr id="3" name="object 3"/>
          <p:cNvSpPr/>
          <p:nvPr/>
        </p:nvSpPr>
        <p:spPr>
          <a:xfrm>
            <a:off x="2705100" y="1074420"/>
            <a:ext cx="7571740" cy="3878579"/>
          </a:xfrm>
          <a:custGeom>
            <a:avLst/>
            <a:gdLst/>
            <a:ahLst/>
            <a:cxnLst/>
            <a:rect l="l" t="t" r="r" b="b"/>
            <a:pathLst>
              <a:path w="7571740" h="3878579">
                <a:moveTo>
                  <a:pt x="0" y="0"/>
                </a:moveTo>
                <a:lnTo>
                  <a:pt x="7571232" y="0"/>
                </a:lnTo>
                <a:lnTo>
                  <a:pt x="7571232" y="3878579"/>
                </a:lnTo>
                <a:lnTo>
                  <a:pt x="0" y="3878579"/>
                </a:lnTo>
                <a:lnTo>
                  <a:pt x="0" y="0"/>
                </a:lnTo>
                <a:close/>
              </a:path>
            </a:pathLst>
          </a:custGeom>
          <a:solidFill>
            <a:srgbClr val="3D3D3D"/>
          </a:solidFill>
        </p:spPr>
        <p:txBody>
          <a:bodyPr wrap="square" lIns="0" tIns="0" rIns="0" bIns="0" rtlCol="0"/>
          <a:lstStyle/>
          <a:p>
            <a:endParaRPr/>
          </a:p>
        </p:txBody>
      </p:sp>
      <p:sp>
        <p:nvSpPr>
          <p:cNvPr id="4" name="object 4"/>
          <p:cNvSpPr/>
          <p:nvPr/>
        </p:nvSpPr>
        <p:spPr>
          <a:xfrm>
            <a:off x="2705100" y="4398264"/>
            <a:ext cx="7571740" cy="0"/>
          </a:xfrm>
          <a:custGeom>
            <a:avLst/>
            <a:gdLst/>
            <a:ahLst/>
            <a:cxnLst/>
            <a:rect l="l" t="t" r="r" b="b"/>
            <a:pathLst>
              <a:path w="7571740">
                <a:moveTo>
                  <a:pt x="0" y="0"/>
                </a:moveTo>
                <a:lnTo>
                  <a:pt x="7571232" y="0"/>
                </a:lnTo>
              </a:path>
            </a:pathLst>
          </a:custGeom>
          <a:ln w="9144">
            <a:solidFill>
              <a:srgbClr val="878787"/>
            </a:solidFill>
          </a:ln>
        </p:spPr>
        <p:txBody>
          <a:bodyPr wrap="square" lIns="0" tIns="0" rIns="0" bIns="0" rtlCol="0"/>
          <a:lstStyle/>
          <a:p>
            <a:endParaRPr/>
          </a:p>
        </p:txBody>
      </p:sp>
      <p:sp>
        <p:nvSpPr>
          <p:cNvPr id="5" name="object 5"/>
          <p:cNvSpPr/>
          <p:nvPr/>
        </p:nvSpPr>
        <p:spPr>
          <a:xfrm>
            <a:off x="2705100" y="3845052"/>
            <a:ext cx="7571740" cy="0"/>
          </a:xfrm>
          <a:custGeom>
            <a:avLst/>
            <a:gdLst/>
            <a:ahLst/>
            <a:cxnLst/>
            <a:rect l="l" t="t" r="r" b="b"/>
            <a:pathLst>
              <a:path w="7571740">
                <a:moveTo>
                  <a:pt x="0" y="0"/>
                </a:moveTo>
                <a:lnTo>
                  <a:pt x="7571232" y="0"/>
                </a:lnTo>
              </a:path>
            </a:pathLst>
          </a:custGeom>
          <a:ln w="9144">
            <a:solidFill>
              <a:srgbClr val="878787"/>
            </a:solidFill>
          </a:ln>
        </p:spPr>
        <p:txBody>
          <a:bodyPr wrap="square" lIns="0" tIns="0" rIns="0" bIns="0" rtlCol="0"/>
          <a:lstStyle/>
          <a:p>
            <a:endParaRPr/>
          </a:p>
        </p:txBody>
      </p:sp>
      <p:sp>
        <p:nvSpPr>
          <p:cNvPr id="6" name="object 6"/>
          <p:cNvSpPr/>
          <p:nvPr/>
        </p:nvSpPr>
        <p:spPr>
          <a:xfrm>
            <a:off x="2705100" y="3290315"/>
            <a:ext cx="7571740" cy="0"/>
          </a:xfrm>
          <a:custGeom>
            <a:avLst/>
            <a:gdLst/>
            <a:ahLst/>
            <a:cxnLst/>
            <a:rect l="l" t="t" r="r" b="b"/>
            <a:pathLst>
              <a:path w="7571740">
                <a:moveTo>
                  <a:pt x="0" y="0"/>
                </a:moveTo>
                <a:lnTo>
                  <a:pt x="7571232" y="0"/>
                </a:lnTo>
              </a:path>
            </a:pathLst>
          </a:custGeom>
          <a:ln w="9144">
            <a:solidFill>
              <a:srgbClr val="878787"/>
            </a:solidFill>
          </a:ln>
        </p:spPr>
        <p:txBody>
          <a:bodyPr wrap="square" lIns="0" tIns="0" rIns="0" bIns="0" rtlCol="0"/>
          <a:lstStyle/>
          <a:p>
            <a:endParaRPr/>
          </a:p>
        </p:txBody>
      </p:sp>
      <p:sp>
        <p:nvSpPr>
          <p:cNvPr id="7" name="object 7"/>
          <p:cNvSpPr/>
          <p:nvPr/>
        </p:nvSpPr>
        <p:spPr>
          <a:xfrm>
            <a:off x="2705100" y="2735579"/>
            <a:ext cx="7571740" cy="0"/>
          </a:xfrm>
          <a:custGeom>
            <a:avLst/>
            <a:gdLst/>
            <a:ahLst/>
            <a:cxnLst/>
            <a:rect l="l" t="t" r="r" b="b"/>
            <a:pathLst>
              <a:path w="7571740">
                <a:moveTo>
                  <a:pt x="0" y="0"/>
                </a:moveTo>
                <a:lnTo>
                  <a:pt x="7571232" y="0"/>
                </a:lnTo>
              </a:path>
            </a:pathLst>
          </a:custGeom>
          <a:ln w="9144">
            <a:solidFill>
              <a:srgbClr val="878787"/>
            </a:solidFill>
          </a:ln>
        </p:spPr>
        <p:txBody>
          <a:bodyPr wrap="square" lIns="0" tIns="0" rIns="0" bIns="0" rtlCol="0"/>
          <a:lstStyle/>
          <a:p>
            <a:endParaRPr/>
          </a:p>
        </p:txBody>
      </p:sp>
      <p:sp>
        <p:nvSpPr>
          <p:cNvPr id="8" name="object 8"/>
          <p:cNvSpPr/>
          <p:nvPr/>
        </p:nvSpPr>
        <p:spPr>
          <a:xfrm>
            <a:off x="2705100" y="2182367"/>
            <a:ext cx="7571740" cy="0"/>
          </a:xfrm>
          <a:custGeom>
            <a:avLst/>
            <a:gdLst/>
            <a:ahLst/>
            <a:cxnLst/>
            <a:rect l="l" t="t" r="r" b="b"/>
            <a:pathLst>
              <a:path w="7571740">
                <a:moveTo>
                  <a:pt x="0" y="0"/>
                </a:moveTo>
                <a:lnTo>
                  <a:pt x="7571232" y="0"/>
                </a:lnTo>
              </a:path>
            </a:pathLst>
          </a:custGeom>
          <a:ln w="9144">
            <a:solidFill>
              <a:srgbClr val="878787"/>
            </a:solidFill>
          </a:ln>
        </p:spPr>
        <p:txBody>
          <a:bodyPr wrap="square" lIns="0" tIns="0" rIns="0" bIns="0" rtlCol="0"/>
          <a:lstStyle/>
          <a:p>
            <a:endParaRPr/>
          </a:p>
        </p:txBody>
      </p:sp>
      <p:sp>
        <p:nvSpPr>
          <p:cNvPr id="9" name="object 9"/>
          <p:cNvSpPr/>
          <p:nvPr/>
        </p:nvSpPr>
        <p:spPr>
          <a:xfrm>
            <a:off x="2705100" y="1627632"/>
            <a:ext cx="7571740" cy="0"/>
          </a:xfrm>
          <a:custGeom>
            <a:avLst/>
            <a:gdLst/>
            <a:ahLst/>
            <a:cxnLst/>
            <a:rect l="l" t="t" r="r" b="b"/>
            <a:pathLst>
              <a:path w="7571740">
                <a:moveTo>
                  <a:pt x="0" y="0"/>
                </a:moveTo>
                <a:lnTo>
                  <a:pt x="7571232" y="0"/>
                </a:lnTo>
              </a:path>
            </a:pathLst>
          </a:custGeom>
          <a:ln w="9144">
            <a:solidFill>
              <a:srgbClr val="878787"/>
            </a:solidFill>
          </a:ln>
        </p:spPr>
        <p:txBody>
          <a:bodyPr wrap="square" lIns="0" tIns="0" rIns="0" bIns="0" rtlCol="0"/>
          <a:lstStyle/>
          <a:p>
            <a:endParaRPr/>
          </a:p>
        </p:txBody>
      </p:sp>
      <p:sp>
        <p:nvSpPr>
          <p:cNvPr id="10" name="object 10"/>
          <p:cNvSpPr/>
          <p:nvPr/>
        </p:nvSpPr>
        <p:spPr>
          <a:xfrm>
            <a:off x="2705100" y="1074419"/>
            <a:ext cx="7571740" cy="0"/>
          </a:xfrm>
          <a:custGeom>
            <a:avLst/>
            <a:gdLst/>
            <a:ahLst/>
            <a:cxnLst/>
            <a:rect l="l" t="t" r="r" b="b"/>
            <a:pathLst>
              <a:path w="7571740">
                <a:moveTo>
                  <a:pt x="0" y="0"/>
                </a:moveTo>
                <a:lnTo>
                  <a:pt x="7571232" y="0"/>
                </a:lnTo>
              </a:path>
            </a:pathLst>
          </a:custGeom>
          <a:ln w="9144">
            <a:solidFill>
              <a:srgbClr val="878787"/>
            </a:solidFill>
          </a:ln>
        </p:spPr>
        <p:txBody>
          <a:bodyPr wrap="square" lIns="0" tIns="0" rIns="0" bIns="0" rtlCol="0"/>
          <a:lstStyle/>
          <a:p>
            <a:endParaRPr/>
          </a:p>
        </p:txBody>
      </p:sp>
      <p:sp>
        <p:nvSpPr>
          <p:cNvPr id="11" name="object 11"/>
          <p:cNvSpPr/>
          <p:nvPr/>
        </p:nvSpPr>
        <p:spPr>
          <a:xfrm>
            <a:off x="2750820" y="1254253"/>
            <a:ext cx="201167" cy="3706367"/>
          </a:xfrm>
          <a:prstGeom prst="rect">
            <a:avLst/>
          </a:prstGeom>
          <a:blipFill>
            <a:blip r:embed="rId2" cstate="print"/>
            <a:stretch>
              <a:fillRect/>
            </a:stretch>
          </a:blipFill>
        </p:spPr>
        <p:txBody>
          <a:bodyPr wrap="square" lIns="0" tIns="0" rIns="0" bIns="0" rtlCol="0"/>
          <a:lstStyle/>
          <a:p>
            <a:endParaRPr/>
          </a:p>
        </p:txBody>
      </p:sp>
      <p:sp>
        <p:nvSpPr>
          <p:cNvPr id="12" name="object 12"/>
          <p:cNvSpPr/>
          <p:nvPr/>
        </p:nvSpPr>
        <p:spPr>
          <a:xfrm>
            <a:off x="3041904" y="2959609"/>
            <a:ext cx="201167" cy="2001011"/>
          </a:xfrm>
          <a:prstGeom prst="rect">
            <a:avLst/>
          </a:prstGeom>
          <a:blipFill>
            <a:blip r:embed="rId3" cstate="print"/>
            <a:stretch>
              <a:fillRect/>
            </a:stretch>
          </a:blipFill>
        </p:spPr>
        <p:txBody>
          <a:bodyPr wrap="square" lIns="0" tIns="0" rIns="0" bIns="0" rtlCol="0"/>
          <a:lstStyle/>
          <a:p>
            <a:endParaRPr/>
          </a:p>
        </p:txBody>
      </p:sp>
      <p:sp>
        <p:nvSpPr>
          <p:cNvPr id="13" name="object 13"/>
          <p:cNvSpPr/>
          <p:nvPr/>
        </p:nvSpPr>
        <p:spPr>
          <a:xfrm>
            <a:off x="3332989" y="2971800"/>
            <a:ext cx="201167" cy="1988820"/>
          </a:xfrm>
          <a:prstGeom prst="rect">
            <a:avLst/>
          </a:prstGeom>
          <a:blipFill>
            <a:blip r:embed="rId4" cstate="print"/>
            <a:stretch>
              <a:fillRect/>
            </a:stretch>
          </a:blipFill>
        </p:spPr>
        <p:txBody>
          <a:bodyPr wrap="square" lIns="0" tIns="0" rIns="0" bIns="0" rtlCol="0"/>
          <a:lstStyle/>
          <a:p>
            <a:endParaRPr/>
          </a:p>
        </p:txBody>
      </p:sp>
      <p:sp>
        <p:nvSpPr>
          <p:cNvPr id="14" name="object 14"/>
          <p:cNvSpPr/>
          <p:nvPr/>
        </p:nvSpPr>
        <p:spPr>
          <a:xfrm>
            <a:off x="3624073" y="2993137"/>
            <a:ext cx="201167" cy="1967483"/>
          </a:xfrm>
          <a:prstGeom prst="rect">
            <a:avLst/>
          </a:prstGeom>
          <a:blipFill>
            <a:blip r:embed="rId5" cstate="print"/>
            <a:stretch>
              <a:fillRect/>
            </a:stretch>
          </a:blipFill>
        </p:spPr>
        <p:txBody>
          <a:bodyPr wrap="square" lIns="0" tIns="0" rIns="0" bIns="0" rtlCol="0"/>
          <a:lstStyle/>
          <a:p>
            <a:endParaRPr/>
          </a:p>
        </p:txBody>
      </p:sp>
      <p:sp>
        <p:nvSpPr>
          <p:cNvPr id="15" name="object 15"/>
          <p:cNvSpPr/>
          <p:nvPr/>
        </p:nvSpPr>
        <p:spPr>
          <a:xfrm>
            <a:off x="3915156" y="3005327"/>
            <a:ext cx="201167" cy="1955292"/>
          </a:xfrm>
          <a:prstGeom prst="rect">
            <a:avLst/>
          </a:prstGeom>
          <a:blipFill>
            <a:blip r:embed="rId6" cstate="print"/>
            <a:stretch>
              <a:fillRect/>
            </a:stretch>
          </a:blipFill>
        </p:spPr>
        <p:txBody>
          <a:bodyPr wrap="square" lIns="0" tIns="0" rIns="0" bIns="0" rtlCol="0"/>
          <a:lstStyle/>
          <a:p>
            <a:endParaRPr/>
          </a:p>
        </p:txBody>
      </p:sp>
      <p:sp>
        <p:nvSpPr>
          <p:cNvPr id="16" name="object 16"/>
          <p:cNvSpPr/>
          <p:nvPr/>
        </p:nvSpPr>
        <p:spPr>
          <a:xfrm>
            <a:off x="4206240" y="3112009"/>
            <a:ext cx="202691" cy="1848611"/>
          </a:xfrm>
          <a:prstGeom prst="rect">
            <a:avLst/>
          </a:prstGeom>
          <a:blipFill>
            <a:blip r:embed="rId7" cstate="print"/>
            <a:stretch>
              <a:fillRect/>
            </a:stretch>
          </a:blipFill>
        </p:spPr>
        <p:txBody>
          <a:bodyPr wrap="square" lIns="0" tIns="0" rIns="0" bIns="0" rtlCol="0"/>
          <a:lstStyle/>
          <a:p>
            <a:endParaRPr/>
          </a:p>
        </p:txBody>
      </p:sp>
      <p:sp>
        <p:nvSpPr>
          <p:cNvPr id="17" name="object 17"/>
          <p:cNvSpPr/>
          <p:nvPr/>
        </p:nvSpPr>
        <p:spPr>
          <a:xfrm>
            <a:off x="4497325" y="3297936"/>
            <a:ext cx="202691" cy="1662683"/>
          </a:xfrm>
          <a:prstGeom prst="rect">
            <a:avLst/>
          </a:prstGeom>
          <a:blipFill>
            <a:blip r:embed="rId8" cstate="print"/>
            <a:stretch>
              <a:fillRect/>
            </a:stretch>
          </a:blipFill>
        </p:spPr>
        <p:txBody>
          <a:bodyPr wrap="square" lIns="0" tIns="0" rIns="0" bIns="0" rtlCol="0"/>
          <a:lstStyle/>
          <a:p>
            <a:endParaRPr/>
          </a:p>
        </p:txBody>
      </p:sp>
      <p:sp>
        <p:nvSpPr>
          <p:cNvPr id="18" name="object 18"/>
          <p:cNvSpPr/>
          <p:nvPr/>
        </p:nvSpPr>
        <p:spPr>
          <a:xfrm>
            <a:off x="4788409" y="3342133"/>
            <a:ext cx="202691" cy="1618487"/>
          </a:xfrm>
          <a:prstGeom prst="rect">
            <a:avLst/>
          </a:prstGeom>
          <a:blipFill>
            <a:blip r:embed="rId9" cstate="print"/>
            <a:stretch>
              <a:fillRect/>
            </a:stretch>
          </a:blipFill>
        </p:spPr>
        <p:txBody>
          <a:bodyPr wrap="square" lIns="0" tIns="0" rIns="0" bIns="0" rtlCol="0"/>
          <a:lstStyle/>
          <a:p>
            <a:endParaRPr/>
          </a:p>
        </p:txBody>
      </p:sp>
      <p:sp>
        <p:nvSpPr>
          <p:cNvPr id="19" name="object 19"/>
          <p:cNvSpPr/>
          <p:nvPr/>
        </p:nvSpPr>
        <p:spPr>
          <a:xfrm>
            <a:off x="5079492" y="3354323"/>
            <a:ext cx="202691" cy="1606296"/>
          </a:xfrm>
          <a:prstGeom prst="rect">
            <a:avLst/>
          </a:prstGeom>
          <a:blipFill>
            <a:blip r:embed="rId10" cstate="print"/>
            <a:stretch>
              <a:fillRect/>
            </a:stretch>
          </a:blipFill>
        </p:spPr>
        <p:txBody>
          <a:bodyPr wrap="square" lIns="0" tIns="0" rIns="0" bIns="0" rtlCol="0"/>
          <a:lstStyle/>
          <a:p>
            <a:endParaRPr/>
          </a:p>
        </p:txBody>
      </p:sp>
      <p:sp>
        <p:nvSpPr>
          <p:cNvPr id="20" name="object 20"/>
          <p:cNvSpPr/>
          <p:nvPr/>
        </p:nvSpPr>
        <p:spPr>
          <a:xfrm>
            <a:off x="5370577" y="3447289"/>
            <a:ext cx="202691" cy="1513331"/>
          </a:xfrm>
          <a:prstGeom prst="rect">
            <a:avLst/>
          </a:prstGeom>
          <a:blipFill>
            <a:blip r:embed="rId11" cstate="print"/>
            <a:stretch>
              <a:fillRect/>
            </a:stretch>
          </a:blipFill>
        </p:spPr>
        <p:txBody>
          <a:bodyPr wrap="square" lIns="0" tIns="0" rIns="0" bIns="0" rtlCol="0"/>
          <a:lstStyle/>
          <a:p>
            <a:endParaRPr/>
          </a:p>
        </p:txBody>
      </p:sp>
      <p:sp>
        <p:nvSpPr>
          <p:cNvPr id="21" name="object 21"/>
          <p:cNvSpPr/>
          <p:nvPr/>
        </p:nvSpPr>
        <p:spPr>
          <a:xfrm>
            <a:off x="5661660" y="3525011"/>
            <a:ext cx="202691" cy="1435608"/>
          </a:xfrm>
          <a:prstGeom prst="rect">
            <a:avLst/>
          </a:prstGeom>
          <a:blipFill>
            <a:blip r:embed="rId12" cstate="print"/>
            <a:stretch>
              <a:fillRect/>
            </a:stretch>
          </a:blipFill>
        </p:spPr>
        <p:txBody>
          <a:bodyPr wrap="square" lIns="0" tIns="0" rIns="0" bIns="0" rtlCol="0"/>
          <a:lstStyle/>
          <a:p>
            <a:endParaRPr/>
          </a:p>
        </p:txBody>
      </p:sp>
      <p:sp>
        <p:nvSpPr>
          <p:cNvPr id="22" name="object 22"/>
          <p:cNvSpPr/>
          <p:nvPr/>
        </p:nvSpPr>
        <p:spPr>
          <a:xfrm>
            <a:off x="5954268" y="3569209"/>
            <a:ext cx="201167" cy="1391411"/>
          </a:xfrm>
          <a:prstGeom prst="rect">
            <a:avLst/>
          </a:prstGeom>
          <a:blipFill>
            <a:blip r:embed="rId13" cstate="print"/>
            <a:stretch>
              <a:fillRect/>
            </a:stretch>
          </a:blipFill>
        </p:spPr>
        <p:txBody>
          <a:bodyPr wrap="square" lIns="0" tIns="0" rIns="0" bIns="0" rtlCol="0"/>
          <a:lstStyle/>
          <a:p>
            <a:endParaRPr/>
          </a:p>
        </p:txBody>
      </p:sp>
      <p:sp>
        <p:nvSpPr>
          <p:cNvPr id="23" name="object 23"/>
          <p:cNvSpPr/>
          <p:nvPr/>
        </p:nvSpPr>
        <p:spPr>
          <a:xfrm>
            <a:off x="6245353" y="3581400"/>
            <a:ext cx="201167" cy="1379220"/>
          </a:xfrm>
          <a:prstGeom prst="rect">
            <a:avLst/>
          </a:prstGeom>
          <a:blipFill>
            <a:blip r:embed="rId14" cstate="print"/>
            <a:stretch>
              <a:fillRect/>
            </a:stretch>
          </a:blipFill>
        </p:spPr>
        <p:txBody>
          <a:bodyPr wrap="square" lIns="0" tIns="0" rIns="0" bIns="0" rtlCol="0"/>
          <a:lstStyle/>
          <a:p>
            <a:endParaRPr/>
          </a:p>
        </p:txBody>
      </p:sp>
      <p:sp>
        <p:nvSpPr>
          <p:cNvPr id="24" name="object 24"/>
          <p:cNvSpPr/>
          <p:nvPr/>
        </p:nvSpPr>
        <p:spPr>
          <a:xfrm>
            <a:off x="6536437" y="3627120"/>
            <a:ext cx="201167" cy="1333500"/>
          </a:xfrm>
          <a:prstGeom prst="rect">
            <a:avLst/>
          </a:prstGeom>
          <a:blipFill>
            <a:blip r:embed="rId15" cstate="print"/>
            <a:stretch>
              <a:fillRect/>
            </a:stretch>
          </a:blipFill>
        </p:spPr>
        <p:txBody>
          <a:bodyPr wrap="square" lIns="0" tIns="0" rIns="0" bIns="0" rtlCol="0"/>
          <a:lstStyle/>
          <a:p>
            <a:endParaRPr/>
          </a:p>
        </p:txBody>
      </p:sp>
      <p:sp>
        <p:nvSpPr>
          <p:cNvPr id="25" name="object 25"/>
          <p:cNvSpPr/>
          <p:nvPr/>
        </p:nvSpPr>
        <p:spPr>
          <a:xfrm>
            <a:off x="6827521" y="3691128"/>
            <a:ext cx="201167" cy="1269492"/>
          </a:xfrm>
          <a:prstGeom prst="rect">
            <a:avLst/>
          </a:prstGeom>
          <a:blipFill>
            <a:blip r:embed="rId16" cstate="print"/>
            <a:stretch>
              <a:fillRect/>
            </a:stretch>
          </a:blipFill>
        </p:spPr>
        <p:txBody>
          <a:bodyPr wrap="square" lIns="0" tIns="0" rIns="0" bIns="0" rtlCol="0"/>
          <a:lstStyle/>
          <a:p>
            <a:endParaRPr/>
          </a:p>
        </p:txBody>
      </p:sp>
      <p:sp>
        <p:nvSpPr>
          <p:cNvPr id="26" name="object 26"/>
          <p:cNvSpPr/>
          <p:nvPr/>
        </p:nvSpPr>
        <p:spPr>
          <a:xfrm>
            <a:off x="7118605" y="3735323"/>
            <a:ext cx="201167" cy="1225296"/>
          </a:xfrm>
          <a:prstGeom prst="rect">
            <a:avLst/>
          </a:prstGeom>
          <a:blipFill>
            <a:blip r:embed="rId17" cstate="print"/>
            <a:stretch>
              <a:fillRect/>
            </a:stretch>
          </a:blipFill>
        </p:spPr>
        <p:txBody>
          <a:bodyPr wrap="square" lIns="0" tIns="0" rIns="0" bIns="0" rtlCol="0"/>
          <a:lstStyle/>
          <a:p>
            <a:endParaRPr/>
          </a:p>
        </p:txBody>
      </p:sp>
      <p:sp>
        <p:nvSpPr>
          <p:cNvPr id="27" name="object 27"/>
          <p:cNvSpPr/>
          <p:nvPr/>
        </p:nvSpPr>
        <p:spPr>
          <a:xfrm>
            <a:off x="7409689" y="3768853"/>
            <a:ext cx="201167" cy="1191767"/>
          </a:xfrm>
          <a:prstGeom prst="rect">
            <a:avLst/>
          </a:prstGeom>
          <a:blipFill>
            <a:blip r:embed="rId18" cstate="print"/>
            <a:stretch>
              <a:fillRect/>
            </a:stretch>
          </a:blipFill>
        </p:spPr>
        <p:txBody>
          <a:bodyPr wrap="square" lIns="0" tIns="0" rIns="0" bIns="0" rtlCol="0"/>
          <a:lstStyle/>
          <a:p>
            <a:endParaRPr/>
          </a:p>
        </p:txBody>
      </p:sp>
      <p:sp>
        <p:nvSpPr>
          <p:cNvPr id="28" name="object 28"/>
          <p:cNvSpPr/>
          <p:nvPr/>
        </p:nvSpPr>
        <p:spPr>
          <a:xfrm>
            <a:off x="7700772" y="3825240"/>
            <a:ext cx="201167" cy="1135380"/>
          </a:xfrm>
          <a:prstGeom prst="rect">
            <a:avLst/>
          </a:prstGeom>
          <a:blipFill>
            <a:blip r:embed="rId19" cstate="print"/>
            <a:stretch>
              <a:fillRect/>
            </a:stretch>
          </a:blipFill>
        </p:spPr>
        <p:txBody>
          <a:bodyPr wrap="square" lIns="0" tIns="0" rIns="0" bIns="0" rtlCol="0"/>
          <a:lstStyle/>
          <a:p>
            <a:endParaRPr/>
          </a:p>
        </p:txBody>
      </p:sp>
      <p:sp>
        <p:nvSpPr>
          <p:cNvPr id="29" name="object 29"/>
          <p:cNvSpPr/>
          <p:nvPr/>
        </p:nvSpPr>
        <p:spPr>
          <a:xfrm>
            <a:off x="7991856" y="3846577"/>
            <a:ext cx="201167" cy="1114043"/>
          </a:xfrm>
          <a:prstGeom prst="rect">
            <a:avLst/>
          </a:prstGeom>
          <a:blipFill>
            <a:blip r:embed="rId20" cstate="print"/>
            <a:stretch>
              <a:fillRect/>
            </a:stretch>
          </a:blipFill>
        </p:spPr>
        <p:txBody>
          <a:bodyPr wrap="square" lIns="0" tIns="0" rIns="0" bIns="0" rtlCol="0"/>
          <a:lstStyle/>
          <a:p>
            <a:endParaRPr/>
          </a:p>
        </p:txBody>
      </p:sp>
      <p:sp>
        <p:nvSpPr>
          <p:cNvPr id="30" name="object 30"/>
          <p:cNvSpPr/>
          <p:nvPr/>
        </p:nvSpPr>
        <p:spPr>
          <a:xfrm>
            <a:off x="8282941" y="3863340"/>
            <a:ext cx="202691" cy="1097280"/>
          </a:xfrm>
          <a:prstGeom prst="rect">
            <a:avLst/>
          </a:prstGeom>
          <a:blipFill>
            <a:blip r:embed="rId21" cstate="print"/>
            <a:stretch>
              <a:fillRect/>
            </a:stretch>
          </a:blipFill>
        </p:spPr>
        <p:txBody>
          <a:bodyPr wrap="square" lIns="0" tIns="0" rIns="0" bIns="0" rtlCol="0"/>
          <a:lstStyle/>
          <a:p>
            <a:endParaRPr/>
          </a:p>
        </p:txBody>
      </p:sp>
      <p:sp>
        <p:nvSpPr>
          <p:cNvPr id="31" name="object 31"/>
          <p:cNvSpPr/>
          <p:nvPr/>
        </p:nvSpPr>
        <p:spPr>
          <a:xfrm>
            <a:off x="8574024" y="3934969"/>
            <a:ext cx="202691" cy="1025651"/>
          </a:xfrm>
          <a:prstGeom prst="rect">
            <a:avLst/>
          </a:prstGeom>
          <a:blipFill>
            <a:blip r:embed="rId22" cstate="print"/>
            <a:stretch>
              <a:fillRect/>
            </a:stretch>
          </a:blipFill>
        </p:spPr>
        <p:txBody>
          <a:bodyPr wrap="square" lIns="0" tIns="0" rIns="0" bIns="0" rtlCol="0"/>
          <a:lstStyle/>
          <a:p>
            <a:endParaRPr/>
          </a:p>
        </p:txBody>
      </p:sp>
      <p:sp>
        <p:nvSpPr>
          <p:cNvPr id="32" name="object 32"/>
          <p:cNvSpPr/>
          <p:nvPr/>
        </p:nvSpPr>
        <p:spPr>
          <a:xfrm>
            <a:off x="8865107" y="3934969"/>
            <a:ext cx="202690" cy="1025651"/>
          </a:xfrm>
          <a:prstGeom prst="rect">
            <a:avLst/>
          </a:prstGeom>
          <a:blipFill>
            <a:blip r:embed="rId22" cstate="print"/>
            <a:stretch>
              <a:fillRect/>
            </a:stretch>
          </a:blipFill>
        </p:spPr>
        <p:txBody>
          <a:bodyPr wrap="square" lIns="0" tIns="0" rIns="0" bIns="0" rtlCol="0"/>
          <a:lstStyle/>
          <a:p>
            <a:endParaRPr/>
          </a:p>
        </p:txBody>
      </p:sp>
      <p:sp>
        <p:nvSpPr>
          <p:cNvPr id="33" name="object 33"/>
          <p:cNvSpPr/>
          <p:nvPr/>
        </p:nvSpPr>
        <p:spPr>
          <a:xfrm>
            <a:off x="9156192" y="3977641"/>
            <a:ext cx="202690" cy="982979"/>
          </a:xfrm>
          <a:prstGeom prst="rect">
            <a:avLst/>
          </a:prstGeom>
          <a:blipFill>
            <a:blip r:embed="rId23" cstate="print"/>
            <a:stretch>
              <a:fillRect/>
            </a:stretch>
          </a:blipFill>
        </p:spPr>
        <p:txBody>
          <a:bodyPr wrap="square" lIns="0" tIns="0" rIns="0" bIns="0" rtlCol="0"/>
          <a:lstStyle/>
          <a:p>
            <a:endParaRPr/>
          </a:p>
        </p:txBody>
      </p:sp>
      <p:sp>
        <p:nvSpPr>
          <p:cNvPr id="34" name="object 34"/>
          <p:cNvSpPr/>
          <p:nvPr/>
        </p:nvSpPr>
        <p:spPr>
          <a:xfrm>
            <a:off x="9447277" y="4012692"/>
            <a:ext cx="202691" cy="947927"/>
          </a:xfrm>
          <a:prstGeom prst="rect">
            <a:avLst/>
          </a:prstGeom>
          <a:blipFill>
            <a:blip r:embed="rId24" cstate="print"/>
            <a:stretch>
              <a:fillRect/>
            </a:stretch>
          </a:blipFill>
        </p:spPr>
        <p:txBody>
          <a:bodyPr wrap="square" lIns="0" tIns="0" rIns="0" bIns="0" rtlCol="0"/>
          <a:lstStyle/>
          <a:p>
            <a:endParaRPr/>
          </a:p>
        </p:txBody>
      </p:sp>
      <p:sp>
        <p:nvSpPr>
          <p:cNvPr id="35" name="object 35"/>
          <p:cNvSpPr/>
          <p:nvPr/>
        </p:nvSpPr>
        <p:spPr>
          <a:xfrm>
            <a:off x="9738361" y="4015740"/>
            <a:ext cx="202691" cy="944880"/>
          </a:xfrm>
          <a:prstGeom prst="rect">
            <a:avLst/>
          </a:prstGeom>
          <a:blipFill>
            <a:blip r:embed="rId25" cstate="print"/>
            <a:stretch>
              <a:fillRect/>
            </a:stretch>
          </a:blipFill>
        </p:spPr>
        <p:txBody>
          <a:bodyPr wrap="square" lIns="0" tIns="0" rIns="0" bIns="0" rtlCol="0"/>
          <a:lstStyle/>
          <a:p>
            <a:endParaRPr/>
          </a:p>
        </p:txBody>
      </p:sp>
      <p:sp>
        <p:nvSpPr>
          <p:cNvPr id="36" name="object 36"/>
          <p:cNvSpPr/>
          <p:nvPr/>
        </p:nvSpPr>
        <p:spPr>
          <a:xfrm>
            <a:off x="10030969" y="4046220"/>
            <a:ext cx="201167" cy="914400"/>
          </a:xfrm>
          <a:prstGeom prst="rect">
            <a:avLst/>
          </a:prstGeom>
          <a:blipFill>
            <a:blip r:embed="rId26" cstate="print"/>
            <a:stretch>
              <a:fillRect/>
            </a:stretch>
          </a:blipFill>
        </p:spPr>
        <p:txBody>
          <a:bodyPr wrap="square" lIns="0" tIns="0" rIns="0" bIns="0" rtlCol="0"/>
          <a:lstStyle/>
          <a:p>
            <a:endParaRPr/>
          </a:p>
        </p:txBody>
      </p:sp>
      <p:sp>
        <p:nvSpPr>
          <p:cNvPr id="37" name="object 37"/>
          <p:cNvSpPr/>
          <p:nvPr/>
        </p:nvSpPr>
        <p:spPr>
          <a:xfrm>
            <a:off x="2788920" y="1269492"/>
            <a:ext cx="124967" cy="3686555"/>
          </a:xfrm>
          <a:prstGeom prst="rect">
            <a:avLst/>
          </a:prstGeom>
          <a:blipFill>
            <a:blip r:embed="rId27" cstate="print"/>
            <a:stretch>
              <a:fillRect/>
            </a:stretch>
          </a:blipFill>
        </p:spPr>
        <p:txBody>
          <a:bodyPr wrap="square" lIns="0" tIns="0" rIns="0" bIns="0" rtlCol="0"/>
          <a:lstStyle/>
          <a:p>
            <a:endParaRPr/>
          </a:p>
        </p:txBody>
      </p:sp>
      <p:sp>
        <p:nvSpPr>
          <p:cNvPr id="38" name="object 38"/>
          <p:cNvSpPr/>
          <p:nvPr/>
        </p:nvSpPr>
        <p:spPr>
          <a:xfrm>
            <a:off x="3080004" y="2976372"/>
            <a:ext cx="124967" cy="1979675"/>
          </a:xfrm>
          <a:prstGeom prst="rect">
            <a:avLst/>
          </a:prstGeom>
          <a:blipFill>
            <a:blip r:embed="rId28" cstate="print"/>
            <a:stretch>
              <a:fillRect/>
            </a:stretch>
          </a:blipFill>
        </p:spPr>
        <p:txBody>
          <a:bodyPr wrap="square" lIns="0" tIns="0" rIns="0" bIns="0" rtlCol="0"/>
          <a:lstStyle/>
          <a:p>
            <a:endParaRPr/>
          </a:p>
        </p:txBody>
      </p:sp>
      <p:sp>
        <p:nvSpPr>
          <p:cNvPr id="39" name="object 39"/>
          <p:cNvSpPr/>
          <p:nvPr/>
        </p:nvSpPr>
        <p:spPr>
          <a:xfrm>
            <a:off x="3371089" y="2987040"/>
            <a:ext cx="124967" cy="1969007"/>
          </a:xfrm>
          <a:prstGeom prst="rect">
            <a:avLst/>
          </a:prstGeom>
          <a:blipFill>
            <a:blip r:embed="rId29" cstate="print"/>
            <a:stretch>
              <a:fillRect/>
            </a:stretch>
          </a:blipFill>
        </p:spPr>
        <p:txBody>
          <a:bodyPr wrap="square" lIns="0" tIns="0" rIns="0" bIns="0" rtlCol="0"/>
          <a:lstStyle/>
          <a:p>
            <a:endParaRPr/>
          </a:p>
        </p:txBody>
      </p:sp>
      <p:sp>
        <p:nvSpPr>
          <p:cNvPr id="40" name="object 40"/>
          <p:cNvSpPr/>
          <p:nvPr/>
        </p:nvSpPr>
        <p:spPr>
          <a:xfrm>
            <a:off x="3662173" y="3009901"/>
            <a:ext cx="124967" cy="1946147"/>
          </a:xfrm>
          <a:prstGeom prst="rect">
            <a:avLst/>
          </a:prstGeom>
          <a:blipFill>
            <a:blip r:embed="rId30" cstate="print"/>
            <a:stretch>
              <a:fillRect/>
            </a:stretch>
          </a:blipFill>
        </p:spPr>
        <p:txBody>
          <a:bodyPr wrap="square" lIns="0" tIns="0" rIns="0" bIns="0" rtlCol="0"/>
          <a:lstStyle/>
          <a:p>
            <a:endParaRPr/>
          </a:p>
        </p:txBody>
      </p:sp>
      <p:sp>
        <p:nvSpPr>
          <p:cNvPr id="41" name="object 41"/>
          <p:cNvSpPr/>
          <p:nvPr/>
        </p:nvSpPr>
        <p:spPr>
          <a:xfrm>
            <a:off x="3954780" y="3020569"/>
            <a:ext cx="123443" cy="1935479"/>
          </a:xfrm>
          <a:prstGeom prst="rect">
            <a:avLst/>
          </a:prstGeom>
          <a:blipFill>
            <a:blip r:embed="rId31" cstate="print"/>
            <a:stretch>
              <a:fillRect/>
            </a:stretch>
          </a:blipFill>
        </p:spPr>
        <p:txBody>
          <a:bodyPr wrap="square" lIns="0" tIns="0" rIns="0" bIns="0" rtlCol="0"/>
          <a:lstStyle/>
          <a:p>
            <a:endParaRPr/>
          </a:p>
        </p:txBody>
      </p:sp>
      <p:sp>
        <p:nvSpPr>
          <p:cNvPr id="42" name="object 42"/>
          <p:cNvSpPr/>
          <p:nvPr/>
        </p:nvSpPr>
        <p:spPr>
          <a:xfrm>
            <a:off x="4245864" y="3128772"/>
            <a:ext cx="123443" cy="1827275"/>
          </a:xfrm>
          <a:prstGeom prst="rect">
            <a:avLst/>
          </a:prstGeom>
          <a:blipFill>
            <a:blip r:embed="rId32" cstate="print"/>
            <a:stretch>
              <a:fillRect/>
            </a:stretch>
          </a:blipFill>
        </p:spPr>
        <p:txBody>
          <a:bodyPr wrap="square" lIns="0" tIns="0" rIns="0" bIns="0" rtlCol="0"/>
          <a:lstStyle/>
          <a:p>
            <a:endParaRPr/>
          </a:p>
        </p:txBody>
      </p:sp>
      <p:sp>
        <p:nvSpPr>
          <p:cNvPr id="43" name="object 43"/>
          <p:cNvSpPr/>
          <p:nvPr/>
        </p:nvSpPr>
        <p:spPr>
          <a:xfrm>
            <a:off x="4536948" y="3314701"/>
            <a:ext cx="123443" cy="1641347"/>
          </a:xfrm>
          <a:prstGeom prst="rect">
            <a:avLst/>
          </a:prstGeom>
          <a:blipFill>
            <a:blip r:embed="rId33" cstate="print"/>
            <a:stretch>
              <a:fillRect/>
            </a:stretch>
          </a:blipFill>
        </p:spPr>
        <p:txBody>
          <a:bodyPr wrap="square" lIns="0" tIns="0" rIns="0" bIns="0" rtlCol="0"/>
          <a:lstStyle/>
          <a:p>
            <a:endParaRPr/>
          </a:p>
        </p:txBody>
      </p:sp>
      <p:sp>
        <p:nvSpPr>
          <p:cNvPr id="44" name="object 44"/>
          <p:cNvSpPr/>
          <p:nvPr/>
        </p:nvSpPr>
        <p:spPr>
          <a:xfrm>
            <a:off x="4828033" y="3358896"/>
            <a:ext cx="123443" cy="1597151"/>
          </a:xfrm>
          <a:prstGeom prst="rect">
            <a:avLst/>
          </a:prstGeom>
          <a:blipFill>
            <a:blip r:embed="rId34" cstate="print"/>
            <a:stretch>
              <a:fillRect/>
            </a:stretch>
          </a:blipFill>
        </p:spPr>
        <p:txBody>
          <a:bodyPr wrap="square" lIns="0" tIns="0" rIns="0" bIns="0" rtlCol="0"/>
          <a:lstStyle/>
          <a:p>
            <a:endParaRPr/>
          </a:p>
        </p:txBody>
      </p:sp>
      <p:sp>
        <p:nvSpPr>
          <p:cNvPr id="45" name="object 45"/>
          <p:cNvSpPr/>
          <p:nvPr/>
        </p:nvSpPr>
        <p:spPr>
          <a:xfrm>
            <a:off x="5119116" y="3369565"/>
            <a:ext cx="123443" cy="1586483"/>
          </a:xfrm>
          <a:prstGeom prst="rect">
            <a:avLst/>
          </a:prstGeom>
          <a:blipFill>
            <a:blip r:embed="rId35" cstate="print"/>
            <a:stretch>
              <a:fillRect/>
            </a:stretch>
          </a:blipFill>
        </p:spPr>
        <p:txBody>
          <a:bodyPr wrap="square" lIns="0" tIns="0" rIns="0" bIns="0" rtlCol="0"/>
          <a:lstStyle/>
          <a:p>
            <a:endParaRPr/>
          </a:p>
        </p:txBody>
      </p:sp>
      <p:sp>
        <p:nvSpPr>
          <p:cNvPr id="46" name="object 46"/>
          <p:cNvSpPr/>
          <p:nvPr/>
        </p:nvSpPr>
        <p:spPr>
          <a:xfrm>
            <a:off x="5410201" y="3464052"/>
            <a:ext cx="123443" cy="1491995"/>
          </a:xfrm>
          <a:prstGeom prst="rect">
            <a:avLst/>
          </a:prstGeom>
          <a:blipFill>
            <a:blip r:embed="rId36" cstate="print"/>
            <a:stretch>
              <a:fillRect/>
            </a:stretch>
          </a:blipFill>
        </p:spPr>
        <p:txBody>
          <a:bodyPr wrap="square" lIns="0" tIns="0" rIns="0" bIns="0" rtlCol="0"/>
          <a:lstStyle/>
          <a:p>
            <a:endParaRPr/>
          </a:p>
        </p:txBody>
      </p:sp>
      <p:sp>
        <p:nvSpPr>
          <p:cNvPr id="47" name="object 47"/>
          <p:cNvSpPr/>
          <p:nvPr/>
        </p:nvSpPr>
        <p:spPr>
          <a:xfrm>
            <a:off x="5701284" y="3541777"/>
            <a:ext cx="123443" cy="1414271"/>
          </a:xfrm>
          <a:prstGeom prst="rect">
            <a:avLst/>
          </a:prstGeom>
          <a:blipFill>
            <a:blip r:embed="rId37" cstate="print"/>
            <a:stretch>
              <a:fillRect/>
            </a:stretch>
          </a:blipFill>
        </p:spPr>
        <p:txBody>
          <a:bodyPr wrap="square" lIns="0" tIns="0" rIns="0" bIns="0" rtlCol="0"/>
          <a:lstStyle/>
          <a:p>
            <a:endParaRPr/>
          </a:p>
        </p:txBody>
      </p:sp>
      <p:sp>
        <p:nvSpPr>
          <p:cNvPr id="48" name="object 48"/>
          <p:cNvSpPr/>
          <p:nvPr/>
        </p:nvSpPr>
        <p:spPr>
          <a:xfrm>
            <a:off x="5992368" y="3585972"/>
            <a:ext cx="123443" cy="1370075"/>
          </a:xfrm>
          <a:prstGeom prst="rect">
            <a:avLst/>
          </a:prstGeom>
          <a:blipFill>
            <a:blip r:embed="rId38" cstate="print"/>
            <a:stretch>
              <a:fillRect/>
            </a:stretch>
          </a:blipFill>
        </p:spPr>
        <p:txBody>
          <a:bodyPr wrap="square" lIns="0" tIns="0" rIns="0" bIns="0" rtlCol="0"/>
          <a:lstStyle/>
          <a:p>
            <a:endParaRPr/>
          </a:p>
        </p:txBody>
      </p:sp>
      <p:sp>
        <p:nvSpPr>
          <p:cNvPr id="49" name="object 49"/>
          <p:cNvSpPr/>
          <p:nvPr/>
        </p:nvSpPr>
        <p:spPr>
          <a:xfrm>
            <a:off x="6283452" y="3596640"/>
            <a:ext cx="124967" cy="1359407"/>
          </a:xfrm>
          <a:prstGeom prst="rect">
            <a:avLst/>
          </a:prstGeom>
          <a:blipFill>
            <a:blip r:embed="rId39" cstate="print"/>
            <a:stretch>
              <a:fillRect/>
            </a:stretch>
          </a:blipFill>
        </p:spPr>
        <p:txBody>
          <a:bodyPr wrap="square" lIns="0" tIns="0" rIns="0" bIns="0" rtlCol="0"/>
          <a:lstStyle/>
          <a:p>
            <a:endParaRPr/>
          </a:p>
        </p:txBody>
      </p:sp>
      <p:sp>
        <p:nvSpPr>
          <p:cNvPr id="50" name="object 50"/>
          <p:cNvSpPr/>
          <p:nvPr/>
        </p:nvSpPr>
        <p:spPr>
          <a:xfrm>
            <a:off x="6574536" y="3642360"/>
            <a:ext cx="124967" cy="1313687"/>
          </a:xfrm>
          <a:prstGeom prst="rect">
            <a:avLst/>
          </a:prstGeom>
          <a:blipFill>
            <a:blip r:embed="rId40" cstate="print"/>
            <a:stretch>
              <a:fillRect/>
            </a:stretch>
          </a:blipFill>
        </p:spPr>
        <p:txBody>
          <a:bodyPr wrap="square" lIns="0" tIns="0" rIns="0" bIns="0" rtlCol="0"/>
          <a:lstStyle/>
          <a:p>
            <a:endParaRPr/>
          </a:p>
        </p:txBody>
      </p:sp>
      <p:sp>
        <p:nvSpPr>
          <p:cNvPr id="51" name="object 51"/>
          <p:cNvSpPr/>
          <p:nvPr/>
        </p:nvSpPr>
        <p:spPr>
          <a:xfrm>
            <a:off x="6865620" y="3707892"/>
            <a:ext cx="124967" cy="1248155"/>
          </a:xfrm>
          <a:prstGeom prst="rect">
            <a:avLst/>
          </a:prstGeom>
          <a:blipFill>
            <a:blip r:embed="rId41" cstate="print"/>
            <a:stretch>
              <a:fillRect/>
            </a:stretch>
          </a:blipFill>
        </p:spPr>
        <p:txBody>
          <a:bodyPr wrap="square" lIns="0" tIns="0" rIns="0" bIns="0" rtlCol="0"/>
          <a:lstStyle/>
          <a:p>
            <a:endParaRPr/>
          </a:p>
        </p:txBody>
      </p:sp>
      <p:sp>
        <p:nvSpPr>
          <p:cNvPr id="52" name="object 52"/>
          <p:cNvSpPr/>
          <p:nvPr/>
        </p:nvSpPr>
        <p:spPr>
          <a:xfrm>
            <a:off x="7156704" y="3752088"/>
            <a:ext cx="124967" cy="1203959"/>
          </a:xfrm>
          <a:prstGeom prst="rect">
            <a:avLst/>
          </a:prstGeom>
          <a:blipFill>
            <a:blip r:embed="rId42" cstate="print"/>
            <a:stretch>
              <a:fillRect/>
            </a:stretch>
          </a:blipFill>
        </p:spPr>
        <p:txBody>
          <a:bodyPr wrap="square" lIns="0" tIns="0" rIns="0" bIns="0" rtlCol="0"/>
          <a:lstStyle/>
          <a:p>
            <a:endParaRPr/>
          </a:p>
        </p:txBody>
      </p:sp>
      <p:sp>
        <p:nvSpPr>
          <p:cNvPr id="53" name="object 53"/>
          <p:cNvSpPr/>
          <p:nvPr/>
        </p:nvSpPr>
        <p:spPr>
          <a:xfrm>
            <a:off x="7447789" y="3785616"/>
            <a:ext cx="124967" cy="1170431"/>
          </a:xfrm>
          <a:prstGeom prst="rect">
            <a:avLst/>
          </a:prstGeom>
          <a:blipFill>
            <a:blip r:embed="rId43" cstate="print"/>
            <a:stretch>
              <a:fillRect/>
            </a:stretch>
          </a:blipFill>
        </p:spPr>
        <p:txBody>
          <a:bodyPr wrap="square" lIns="0" tIns="0" rIns="0" bIns="0" rtlCol="0"/>
          <a:lstStyle/>
          <a:p>
            <a:endParaRPr/>
          </a:p>
        </p:txBody>
      </p:sp>
      <p:sp>
        <p:nvSpPr>
          <p:cNvPr id="54" name="object 54"/>
          <p:cNvSpPr/>
          <p:nvPr/>
        </p:nvSpPr>
        <p:spPr>
          <a:xfrm>
            <a:off x="7738872" y="3840480"/>
            <a:ext cx="124967" cy="1115567"/>
          </a:xfrm>
          <a:prstGeom prst="rect">
            <a:avLst/>
          </a:prstGeom>
          <a:blipFill>
            <a:blip r:embed="rId44" cstate="print"/>
            <a:stretch>
              <a:fillRect/>
            </a:stretch>
          </a:blipFill>
        </p:spPr>
        <p:txBody>
          <a:bodyPr wrap="square" lIns="0" tIns="0" rIns="0" bIns="0" rtlCol="0"/>
          <a:lstStyle/>
          <a:p>
            <a:endParaRPr/>
          </a:p>
        </p:txBody>
      </p:sp>
      <p:sp>
        <p:nvSpPr>
          <p:cNvPr id="55" name="object 55"/>
          <p:cNvSpPr/>
          <p:nvPr/>
        </p:nvSpPr>
        <p:spPr>
          <a:xfrm>
            <a:off x="8031480" y="3863341"/>
            <a:ext cx="123443" cy="1092707"/>
          </a:xfrm>
          <a:prstGeom prst="rect">
            <a:avLst/>
          </a:prstGeom>
          <a:blipFill>
            <a:blip r:embed="rId45" cstate="print"/>
            <a:stretch>
              <a:fillRect/>
            </a:stretch>
          </a:blipFill>
        </p:spPr>
        <p:txBody>
          <a:bodyPr wrap="square" lIns="0" tIns="0" rIns="0" bIns="0" rtlCol="0"/>
          <a:lstStyle/>
          <a:p>
            <a:endParaRPr/>
          </a:p>
        </p:txBody>
      </p:sp>
      <p:sp>
        <p:nvSpPr>
          <p:cNvPr id="56" name="object 56"/>
          <p:cNvSpPr/>
          <p:nvPr/>
        </p:nvSpPr>
        <p:spPr>
          <a:xfrm>
            <a:off x="8322565" y="3880104"/>
            <a:ext cx="123443" cy="1075943"/>
          </a:xfrm>
          <a:prstGeom prst="rect">
            <a:avLst/>
          </a:prstGeom>
          <a:blipFill>
            <a:blip r:embed="rId46" cstate="print"/>
            <a:stretch>
              <a:fillRect/>
            </a:stretch>
          </a:blipFill>
        </p:spPr>
        <p:txBody>
          <a:bodyPr wrap="square" lIns="0" tIns="0" rIns="0" bIns="0" rtlCol="0"/>
          <a:lstStyle/>
          <a:p>
            <a:endParaRPr/>
          </a:p>
        </p:txBody>
      </p:sp>
      <p:sp>
        <p:nvSpPr>
          <p:cNvPr id="57" name="object 57"/>
          <p:cNvSpPr/>
          <p:nvPr/>
        </p:nvSpPr>
        <p:spPr>
          <a:xfrm>
            <a:off x="8613648" y="3951732"/>
            <a:ext cx="123443" cy="1004315"/>
          </a:xfrm>
          <a:prstGeom prst="rect">
            <a:avLst/>
          </a:prstGeom>
          <a:blipFill>
            <a:blip r:embed="rId47" cstate="print"/>
            <a:stretch>
              <a:fillRect/>
            </a:stretch>
          </a:blipFill>
        </p:spPr>
        <p:txBody>
          <a:bodyPr wrap="square" lIns="0" tIns="0" rIns="0" bIns="0" rtlCol="0"/>
          <a:lstStyle/>
          <a:p>
            <a:endParaRPr/>
          </a:p>
        </p:txBody>
      </p:sp>
      <p:sp>
        <p:nvSpPr>
          <p:cNvPr id="58" name="object 58"/>
          <p:cNvSpPr/>
          <p:nvPr/>
        </p:nvSpPr>
        <p:spPr>
          <a:xfrm>
            <a:off x="8904732" y="3951732"/>
            <a:ext cx="123443" cy="1004315"/>
          </a:xfrm>
          <a:prstGeom prst="rect">
            <a:avLst/>
          </a:prstGeom>
          <a:blipFill>
            <a:blip r:embed="rId47" cstate="print"/>
            <a:stretch>
              <a:fillRect/>
            </a:stretch>
          </a:blipFill>
        </p:spPr>
        <p:txBody>
          <a:bodyPr wrap="square" lIns="0" tIns="0" rIns="0" bIns="0" rtlCol="0"/>
          <a:lstStyle/>
          <a:p>
            <a:endParaRPr/>
          </a:p>
        </p:txBody>
      </p:sp>
      <p:sp>
        <p:nvSpPr>
          <p:cNvPr id="59" name="object 59"/>
          <p:cNvSpPr/>
          <p:nvPr/>
        </p:nvSpPr>
        <p:spPr>
          <a:xfrm>
            <a:off x="9195816" y="3994404"/>
            <a:ext cx="123443" cy="961643"/>
          </a:xfrm>
          <a:prstGeom prst="rect">
            <a:avLst/>
          </a:prstGeom>
          <a:blipFill>
            <a:blip r:embed="rId48" cstate="print"/>
            <a:stretch>
              <a:fillRect/>
            </a:stretch>
          </a:blipFill>
        </p:spPr>
        <p:txBody>
          <a:bodyPr wrap="square" lIns="0" tIns="0" rIns="0" bIns="0" rtlCol="0"/>
          <a:lstStyle/>
          <a:p>
            <a:endParaRPr/>
          </a:p>
        </p:txBody>
      </p:sp>
      <p:sp>
        <p:nvSpPr>
          <p:cNvPr id="60" name="object 60"/>
          <p:cNvSpPr/>
          <p:nvPr/>
        </p:nvSpPr>
        <p:spPr>
          <a:xfrm>
            <a:off x="9486901" y="4027932"/>
            <a:ext cx="123443" cy="928115"/>
          </a:xfrm>
          <a:prstGeom prst="rect">
            <a:avLst/>
          </a:prstGeom>
          <a:blipFill>
            <a:blip r:embed="rId49" cstate="print"/>
            <a:stretch>
              <a:fillRect/>
            </a:stretch>
          </a:blipFill>
        </p:spPr>
        <p:txBody>
          <a:bodyPr wrap="square" lIns="0" tIns="0" rIns="0" bIns="0" rtlCol="0"/>
          <a:lstStyle/>
          <a:p>
            <a:endParaRPr/>
          </a:p>
        </p:txBody>
      </p:sp>
      <p:sp>
        <p:nvSpPr>
          <p:cNvPr id="61" name="object 61"/>
          <p:cNvSpPr/>
          <p:nvPr/>
        </p:nvSpPr>
        <p:spPr>
          <a:xfrm>
            <a:off x="9777984" y="4030980"/>
            <a:ext cx="123443" cy="925067"/>
          </a:xfrm>
          <a:prstGeom prst="rect">
            <a:avLst/>
          </a:prstGeom>
          <a:blipFill>
            <a:blip r:embed="rId50" cstate="print"/>
            <a:stretch>
              <a:fillRect/>
            </a:stretch>
          </a:blipFill>
        </p:spPr>
        <p:txBody>
          <a:bodyPr wrap="square" lIns="0" tIns="0" rIns="0" bIns="0" rtlCol="0"/>
          <a:lstStyle/>
          <a:p>
            <a:endParaRPr/>
          </a:p>
        </p:txBody>
      </p:sp>
      <p:sp>
        <p:nvSpPr>
          <p:cNvPr id="62" name="object 62"/>
          <p:cNvSpPr/>
          <p:nvPr/>
        </p:nvSpPr>
        <p:spPr>
          <a:xfrm>
            <a:off x="10069068" y="4062985"/>
            <a:ext cx="123443" cy="893063"/>
          </a:xfrm>
          <a:prstGeom prst="rect">
            <a:avLst/>
          </a:prstGeom>
          <a:blipFill>
            <a:blip r:embed="rId51" cstate="print"/>
            <a:stretch>
              <a:fillRect/>
            </a:stretch>
          </a:blipFill>
        </p:spPr>
        <p:txBody>
          <a:bodyPr wrap="square" lIns="0" tIns="0" rIns="0" bIns="0" rtlCol="0"/>
          <a:lstStyle/>
          <a:p>
            <a:endParaRPr/>
          </a:p>
        </p:txBody>
      </p:sp>
      <p:sp>
        <p:nvSpPr>
          <p:cNvPr id="63" name="object 63"/>
          <p:cNvSpPr/>
          <p:nvPr/>
        </p:nvSpPr>
        <p:spPr>
          <a:xfrm>
            <a:off x="2705100" y="1074420"/>
            <a:ext cx="0" cy="3878579"/>
          </a:xfrm>
          <a:custGeom>
            <a:avLst/>
            <a:gdLst/>
            <a:ahLst/>
            <a:cxnLst/>
            <a:rect l="l" t="t" r="r" b="b"/>
            <a:pathLst>
              <a:path h="3878579">
                <a:moveTo>
                  <a:pt x="0" y="3878579"/>
                </a:moveTo>
                <a:lnTo>
                  <a:pt x="0" y="0"/>
                </a:lnTo>
              </a:path>
            </a:pathLst>
          </a:custGeom>
          <a:ln w="9144">
            <a:solidFill>
              <a:srgbClr val="878787"/>
            </a:solidFill>
          </a:ln>
        </p:spPr>
        <p:txBody>
          <a:bodyPr wrap="square" lIns="0" tIns="0" rIns="0" bIns="0" rtlCol="0"/>
          <a:lstStyle/>
          <a:p>
            <a:endParaRPr/>
          </a:p>
        </p:txBody>
      </p:sp>
      <p:sp>
        <p:nvSpPr>
          <p:cNvPr id="64" name="object 64"/>
          <p:cNvSpPr/>
          <p:nvPr/>
        </p:nvSpPr>
        <p:spPr>
          <a:xfrm>
            <a:off x="2705100" y="4953000"/>
            <a:ext cx="7571740" cy="0"/>
          </a:xfrm>
          <a:custGeom>
            <a:avLst/>
            <a:gdLst/>
            <a:ahLst/>
            <a:cxnLst/>
            <a:rect l="l" t="t" r="r" b="b"/>
            <a:pathLst>
              <a:path w="7571740">
                <a:moveTo>
                  <a:pt x="0" y="0"/>
                </a:moveTo>
                <a:lnTo>
                  <a:pt x="7571232" y="0"/>
                </a:lnTo>
              </a:path>
            </a:pathLst>
          </a:custGeom>
          <a:ln w="9144">
            <a:solidFill>
              <a:srgbClr val="878787"/>
            </a:solidFill>
          </a:ln>
        </p:spPr>
        <p:txBody>
          <a:bodyPr wrap="square" lIns="0" tIns="0" rIns="0" bIns="0" rtlCol="0"/>
          <a:lstStyle/>
          <a:p>
            <a:endParaRPr/>
          </a:p>
        </p:txBody>
      </p:sp>
      <p:sp>
        <p:nvSpPr>
          <p:cNvPr id="65" name="object 65"/>
          <p:cNvSpPr txBox="1"/>
          <p:nvPr/>
        </p:nvSpPr>
        <p:spPr>
          <a:xfrm>
            <a:off x="2510849" y="4849310"/>
            <a:ext cx="89535" cy="166071"/>
          </a:xfrm>
          <a:prstGeom prst="rect">
            <a:avLst/>
          </a:prstGeom>
        </p:spPr>
        <p:txBody>
          <a:bodyPr vert="horz" wrap="square" lIns="0" tIns="12065" rIns="0" bIns="0" rtlCol="0">
            <a:spAutoFit/>
          </a:bodyPr>
          <a:lstStyle/>
          <a:p>
            <a:pPr marL="12700">
              <a:spcBef>
                <a:spcPts val="95"/>
              </a:spcBef>
            </a:pPr>
            <a:r>
              <a:rPr sz="1000" spc="-5" dirty="0">
                <a:solidFill>
                  <a:srgbClr val="FFFFFF"/>
                </a:solidFill>
                <a:latin typeface="Calibri"/>
                <a:cs typeface="Calibri"/>
              </a:rPr>
              <a:t>0</a:t>
            </a:r>
            <a:endParaRPr sz="1000">
              <a:latin typeface="Calibri"/>
              <a:cs typeface="Calibri"/>
            </a:endParaRPr>
          </a:p>
        </p:txBody>
      </p:sp>
      <p:sp>
        <p:nvSpPr>
          <p:cNvPr id="66" name="object 66"/>
          <p:cNvSpPr txBox="1"/>
          <p:nvPr/>
        </p:nvSpPr>
        <p:spPr>
          <a:xfrm>
            <a:off x="2317695" y="4295275"/>
            <a:ext cx="283210" cy="166071"/>
          </a:xfrm>
          <a:prstGeom prst="rect">
            <a:avLst/>
          </a:prstGeom>
        </p:spPr>
        <p:txBody>
          <a:bodyPr vert="horz" wrap="square" lIns="0" tIns="12065" rIns="0" bIns="0" rtlCol="0">
            <a:spAutoFit/>
          </a:bodyPr>
          <a:lstStyle/>
          <a:p>
            <a:pPr marL="12700">
              <a:spcBef>
                <a:spcPts val="95"/>
              </a:spcBef>
            </a:pPr>
            <a:r>
              <a:rPr sz="1000" spc="-10" dirty="0">
                <a:solidFill>
                  <a:srgbClr val="FFFFFF"/>
                </a:solidFill>
                <a:latin typeface="Calibri"/>
                <a:cs typeface="Calibri"/>
              </a:rPr>
              <a:t>5</a:t>
            </a:r>
            <a:r>
              <a:rPr sz="1000" dirty="0">
                <a:solidFill>
                  <a:srgbClr val="FFFFFF"/>
                </a:solidFill>
                <a:latin typeface="Calibri"/>
                <a:cs typeface="Calibri"/>
              </a:rPr>
              <a:t>0</a:t>
            </a:r>
            <a:r>
              <a:rPr sz="1000" spc="-10" dirty="0">
                <a:solidFill>
                  <a:srgbClr val="FFFFFF"/>
                </a:solidFill>
                <a:latin typeface="Calibri"/>
                <a:cs typeface="Calibri"/>
              </a:rPr>
              <a:t>00</a:t>
            </a:r>
            <a:endParaRPr sz="1000">
              <a:latin typeface="Calibri"/>
              <a:cs typeface="Calibri"/>
            </a:endParaRPr>
          </a:p>
        </p:txBody>
      </p:sp>
      <p:sp>
        <p:nvSpPr>
          <p:cNvPr id="67" name="object 67"/>
          <p:cNvSpPr txBox="1"/>
          <p:nvPr/>
        </p:nvSpPr>
        <p:spPr>
          <a:xfrm>
            <a:off x="2253311" y="3741240"/>
            <a:ext cx="347345" cy="166071"/>
          </a:xfrm>
          <a:prstGeom prst="rect">
            <a:avLst/>
          </a:prstGeom>
        </p:spPr>
        <p:txBody>
          <a:bodyPr vert="horz" wrap="square" lIns="0" tIns="12065" rIns="0" bIns="0" rtlCol="0">
            <a:spAutoFit/>
          </a:bodyPr>
          <a:lstStyle/>
          <a:p>
            <a:pPr marL="12700">
              <a:spcBef>
                <a:spcPts val="95"/>
              </a:spcBef>
            </a:pPr>
            <a:r>
              <a:rPr sz="1000" spc="-10" dirty="0">
                <a:solidFill>
                  <a:srgbClr val="FFFFFF"/>
                </a:solidFill>
                <a:latin typeface="Calibri"/>
                <a:cs typeface="Calibri"/>
              </a:rPr>
              <a:t>10000</a:t>
            </a:r>
            <a:endParaRPr sz="1000">
              <a:latin typeface="Calibri"/>
              <a:cs typeface="Calibri"/>
            </a:endParaRPr>
          </a:p>
        </p:txBody>
      </p:sp>
      <p:sp>
        <p:nvSpPr>
          <p:cNvPr id="68" name="object 68"/>
          <p:cNvSpPr txBox="1"/>
          <p:nvPr/>
        </p:nvSpPr>
        <p:spPr>
          <a:xfrm>
            <a:off x="2253311" y="3187205"/>
            <a:ext cx="347345" cy="166071"/>
          </a:xfrm>
          <a:prstGeom prst="rect">
            <a:avLst/>
          </a:prstGeom>
        </p:spPr>
        <p:txBody>
          <a:bodyPr vert="horz" wrap="square" lIns="0" tIns="12065" rIns="0" bIns="0" rtlCol="0">
            <a:spAutoFit/>
          </a:bodyPr>
          <a:lstStyle/>
          <a:p>
            <a:pPr marL="12700">
              <a:spcBef>
                <a:spcPts val="95"/>
              </a:spcBef>
            </a:pPr>
            <a:r>
              <a:rPr sz="1000" spc="-10" dirty="0">
                <a:solidFill>
                  <a:srgbClr val="FFFFFF"/>
                </a:solidFill>
                <a:latin typeface="Calibri"/>
                <a:cs typeface="Calibri"/>
              </a:rPr>
              <a:t>15000</a:t>
            </a:r>
            <a:endParaRPr sz="1000">
              <a:latin typeface="Calibri"/>
              <a:cs typeface="Calibri"/>
            </a:endParaRPr>
          </a:p>
        </p:txBody>
      </p:sp>
      <p:sp>
        <p:nvSpPr>
          <p:cNvPr id="69" name="object 69"/>
          <p:cNvSpPr txBox="1"/>
          <p:nvPr/>
        </p:nvSpPr>
        <p:spPr>
          <a:xfrm>
            <a:off x="2253311" y="2633170"/>
            <a:ext cx="347345" cy="166071"/>
          </a:xfrm>
          <a:prstGeom prst="rect">
            <a:avLst/>
          </a:prstGeom>
        </p:spPr>
        <p:txBody>
          <a:bodyPr vert="horz" wrap="square" lIns="0" tIns="12065" rIns="0" bIns="0" rtlCol="0">
            <a:spAutoFit/>
          </a:bodyPr>
          <a:lstStyle/>
          <a:p>
            <a:pPr marL="12700">
              <a:spcBef>
                <a:spcPts val="95"/>
              </a:spcBef>
            </a:pPr>
            <a:r>
              <a:rPr sz="1000" spc="-10" dirty="0">
                <a:solidFill>
                  <a:srgbClr val="FFFFFF"/>
                </a:solidFill>
                <a:latin typeface="Calibri"/>
                <a:cs typeface="Calibri"/>
              </a:rPr>
              <a:t>20000</a:t>
            </a:r>
            <a:endParaRPr sz="1000">
              <a:latin typeface="Calibri"/>
              <a:cs typeface="Calibri"/>
            </a:endParaRPr>
          </a:p>
        </p:txBody>
      </p:sp>
      <p:sp>
        <p:nvSpPr>
          <p:cNvPr id="70" name="object 70"/>
          <p:cNvSpPr txBox="1"/>
          <p:nvPr/>
        </p:nvSpPr>
        <p:spPr>
          <a:xfrm>
            <a:off x="2253311" y="2079135"/>
            <a:ext cx="347345" cy="166071"/>
          </a:xfrm>
          <a:prstGeom prst="rect">
            <a:avLst/>
          </a:prstGeom>
        </p:spPr>
        <p:txBody>
          <a:bodyPr vert="horz" wrap="square" lIns="0" tIns="12065" rIns="0" bIns="0" rtlCol="0">
            <a:spAutoFit/>
          </a:bodyPr>
          <a:lstStyle/>
          <a:p>
            <a:pPr marL="12700">
              <a:spcBef>
                <a:spcPts val="95"/>
              </a:spcBef>
            </a:pPr>
            <a:r>
              <a:rPr sz="1000" spc="-10" dirty="0">
                <a:solidFill>
                  <a:srgbClr val="FFFFFF"/>
                </a:solidFill>
                <a:latin typeface="Calibri"/>
                <a:cs typeface="Calibri"/>
              </a:rPr>
              <a:t>25000</a:t>
            </a:r>
            <a:endParaRPr sz="1000">
              <a:latin typeface="Calibri"/>
              <a:cs typeface="Calibri"/>
            </a:endParaRPr>
          </a:p>
        </p:txBody>
      </p:sp>
      <p:sp>
        <p:nvSpPr>
          <p:cNvPr id="71" name="object 71"/>
          <p:cNvSpPr txBox="1"/>
          <p:nvPr/>
        </p:nvSpPr>
        <p:spPr>
          <a:xfrm>
            <a:off x="2253311" y="1525100"/>
            <a:ext cx="347345" cy="166071"/>
          </a:xfrm>
          <a:prstGeom prst="rect">
            <a:avLst/>
          </a:prstGeom>
        </p:spPr>
        <p:txBody>
          <a:bodyPr vert="horz" wrap="square" lIns="0" tIns="12065" rIns="0" bIns="0" rtlCol="0">
            <a:spAutoFit/>
          </a:bodyPr>
          <a:lstStyle/>
          <a:p>
            <a:pPr marL="12700">
              <a:spcBef>
                <a:spcPts val="95"/>
              </a:spcBef>
            </a:pPr>
            <a:r>
              <a:rPr sz="1000" spc="-10" dirty="0">
                <a:solidFill>
                  <a:srgbClr val="FFFFFF"/>
                </a:solidFill>
                <a:latin typeface="Calibri"/>
                <a:cs typeface="Calibri"/>
              </a:rPr>
              <a:t>30000</a:t>
            </a:r>
            <a:endParaRPr sz="1000">
              <a:latin typeface="Calibri"/>
              <a:cs typeface="Calibri"/>
            </a:endParaRPr>
          </a:p>
        </p:txBody>
      </p:sp>
      <p:sp>
        <p:nvSpPr>
          <p:cNvPr id="72" name="object 72"/>
          <p:cNvSpPr txBox="1"/>
          <p:nvPr/>
        </p:nvSpPr>
        <p:spPr>
          <a:xfrm>
            <a:off x="2253311" y="971065"/>
            <a:ext cx="347345" cy="166071"/>
          </a:xfrm>
          <a:prstGeom prst="rect">
            <a:avLst/>
          </a:prstGeom>
        </p:spPr>
        <p:txBody>
          <a:bodyPr vert="horz" wrap="square" lIns="0" tIns="12065" rIns="0" bIns="0" rtlCol="0">
            <a:spAutoFit/>
          </a:bodyPr>
          <a:lstStyle/>
          <a:p>
            <a:pPr marL="12700">
              <a:spcBef>
                <a:spcPts val="95"/>
              </a:spcBef>
            </a:pPr>
            <a:r>
              <a:rPr sz="1000" spc="-10" dirty="0">
                <a:solidFill>
                  <a:srgbClr val="FFFFFF"/>
                </a:solidFill>
                <a:latin typeface="Calibri"/>
                <a:cs typeface="Calibri"/>
              </a:rPr>
              <a:t>35000</a:t>
            </a:r>
            <a:endParaRPr sz="1000">
              <a:latin typeface="Calibri"/>
              <a:cs typeface="Calibri"/>
            </a:endParaRPr>
          </a:p>
        </p:txBody>
      </p:sp>
      <p:sp>
        <p:nvSpPr>
          <p:cNvPr id="73" name="object 73"/>
          <p:cNvSpPr/>
          <p:nvPr/>
        </p:nvSpPr>
        <p:spPr>
          <a:xfrm>
            <a:off x="2019301" y="5065913"/>
            <a:ext cx="8114588" cy="1056772"/>
          </a:xfrm>
          <a:prstGeom prst="rect">
            <a:avLst/>
          </a:prstGeom>
          <a:blipFill>
            <a:blip r:embed="rId52" cstate="print"/>
            <a:stretch>
              <a:fillRect/>
            </a:stretch>
          </a:blipFill>
        </p:spPr>
        <p:txBody>
          <a:bodyPr wrap="square" lIns="0" tIns="0" rIns="0" bIns="0" rtlCol="0"/>
          <a:lstStyle/>
          <a:p>
            <a:endParaRPr/>
          </a:p>
        </p:txBody>
      </p:sp>
      <p:sp>
        <p:nvSpPr>
          <p:cNvPr id="74" name="object 74"/>
          <p:cNvSpPr txBox="1">
            <a:spLocks noGrp="1"/>
          </p:cNvSpPr>
          <p:nvPr>
            <p:ph type="title"/>
          </p:nvPr>
        </p:nvSpPr>
        <p:spPr>
          <a:xfrm>
            <a:off x="4525930" y="332530"/>
            <a:ext cx="3283585" cy="579120"/>
          </a:xfrm>
          <a:prstGeom prst="rect">
            <a:avLst/>
          </a:prstGeom>
        </p:spPr>
        <p:txBody>
          <a:bodyPr vert="horz" wrap="square" lIns="0" tIns="7620" rIns="0" bIns="0" rtlCol="0" anchor="ctr">
            <a:spAutoFit/>
          </a:bodyPr>
          <a:lstStyle/>
          <a:p>
            <a:pPr marL="786765" marR="5080" indent="-774700">
              <a:lnSpc>
                <a:spcPct val="101699"/>
              </a:lnSpc>
              <a:spcBef>
                <a:spcPts val="60"/>
              </a:spcBef>
            </a:pPr>
            <a:r>
              <a:rPr sz="1800" spc="-10" dirty="0">
                <a:solidFill>
                  <a:srgbClr val="FFFFFF"/>
                </a:solidFill>
              </a:rPr>
              <a:t>Most </a:t>
            </a:r>
            <a:r>
              <a:rPr sz="1800" spc="-5" dirty="0">
                <a:solidFill>
                  <a:srgbClr val="FFFFFF"/>
                </a:solidFill>
              </a:rPr>
              <a:t>Populous Cities </a:t>
            </a:r>
            <a:r>
              <a:rPr sz="1800" dirty="0">
                <a:solidFill>
                  <a:srgbClr val="FFFFFF"/>
                </a:solidFill>
              </a:rPr>
              <a:t>in </a:t>
            </a:r>
            <a:r>
              <a:rPr sz="1800" spc="-5" dirty="0">
                <a:solidFill>
                  <a:srgbClr val="FFFFFF"/>
                </a:solidFill>
              </a:rPr>
              <a:t>The </a:t>
            </a:r>
            <a:r>
              <a:rPr sz="1800" spc="-20" dirty="0">
                <a:solidFill>
                  <a:srgbClr val="FFFFFF"/>
                </a:solidFill>
              </a:rPr>
              <a:t>World  </a:t>
            </a:r>
            <a:r>
              <a:rPr sz="1800" spc="-5" dirty="0">
                <a:solidFill>
                  <a:srgbClr val="FFFFFF"/>
                </a:solidFill>
              </a:rPr>
              <a:t>(November</a:t>
            </a:r>
            <a:r>
              <a:rPr sz="1800" spc="300" dirty="0">
                <a:solidFill>
                  <a:srgbClr val="FFFFFF"/>
                </a:solidFill>
              </a:rPr>
              <a:t> </a:t>
            </a:r>
            <a:r>
              <a:rPr sz="1800" dirty="0">
                <a:solidFill>
                  <a:srgbClr val="FFFFFF"/>
                </a:solidFill>
              </a:rPr>
              <a:t>2010)</a:t>
            </a:r>
            <a:endParaRPr sz="1800"/>
          </a:p>
        </p:txBody>
      </p:sp>
      <p:sp>
        <p:nvSpPr>
          <p:cNvPr id="75" name="object 75"/>
          <p:cNvSpPr/>
          <p:nvPr/>
        </p:nvSpPr>
        <p:spPr>
          <a:xfrm>
            <a:off x="6810756" y="6323077"/>
            <a:ext cx="3646931" cy="516635"/>
          </a:xfrm>
          <a:prstGeom prst="rect">
            <a:avLst/>
          </a:prstGeom>
          <a:blipFill>
            <a:blip r:embed="rId53" cstate="print"/>
            <a:stretch>
              <a:fillRect/>
            </a:stretch>
          </a:blipFill>
        </p:spPr>
        <p:txBody>
          <a:bodyPr wrap="square" lIns="0" tIns="0" rIns="0" bIns="0" rtlCol="0"/>
          <a:lstStyle/>
          <a:p>
            <a:endParaRPr/>
          </a:p>
        </p:txBody>
      </p:sp>
      <p:sp>
        <p:nvSpPr>
          <p:cNvPr id="76" name="object 76"/>
          <p:cNvSpPr/>
          <p:nvPr/>
        </p:nvSpPr>
        <p:spPr>
          <a:xfrm>
            <a:off x="6816853" y="6309360"/>
            <a:ext cx="3634739" cy="504443"/>
          </a:xfrm>
          <a:prstGeom prst="rect">
            <a:avLst/>
          </a:prstGeom>
          <a:blipFill>
            <a:blip r:embed="rId54" cstate="print"/>
            <a:stretch>
              <a:fillRect/>
            </a:stretch>
          </a:blipFill>
        </p:spPr>
        <p:txBody>
          <a:bodyPr wrap="square" lIns="0" tIns="0" rIns="0" bIns="0" rtlCol="0"/>
          <a:lstStyle/>
          <a:p>
            <a:endParaRPr/>
          </a:p>
        </p:txBody>
      </p:sp>
      <p:sp>
        <p:nvSpPr>
          <p:cNvPr id="77" name="object 77"/>
          <p:cNvSpPr/>
          <p:nvPr/>
        </p:nvSpPr>
        <p:spPr>
          <a:xfrm>
            <a:off x="6816852" y="6309362"/>
            <a:ext cx="3634740" cy="504825"/>
          </a:xfrm>
          <a:custGeom>
            <a:avLst/>
            <a:gdLst/>
            <a:ahLst/>
            <a:cxnLst/>
            <a:rect l="l" t="t" r="r" b="b"/>
            <a:pathLst>
              <a:path w="3634740" h="504825">
                <a:moveTo>
                  <a:pt x="0" y="84074"/>
                </a:moveTo>
                <a:lnTo>
                  <a:pt x="6607" y="51349"/>
                </a:lnTo>
                <a:lnTo>
                  <a:pt x="24625" y="24625"/>
                </a:lnTo>
                <a:lnTo>
                  <a:pt x="51349" y="6607"/>
                </a:lnTo>
                <a:lnTo>
                  <a:pt x="84074" y="0"/>
                </a:lnTo>
                <a:lnTo>
                  <a:pt x="3550666" y="0"/>
                </a:lnTo>
                <a:lnTo>
                  <a:pt x="3583390" y="6607"/>
                </a:lnTo>
                <a:lnTo>
                  <a:pt x="3610114" y="24625"/>
                </a:lnTo>
                <a:lnTo>
                  <a:pt x="3628132" y="51349"/>
                </a:lnTo>
                <a:lnTo>
                  <a:pt x="3634740" y="84074"/>
                </a:lnTo>
                <a:lnTo>
                  <a:pt x="3634740" y="420370"/>
                </a:lnTo>
                <a:lnTo>
                  <a:pt x="3628132" y="453094"/>
                </a:lnTo>
                <a:lnTo>
                  <a:pt x="3610114" y="479818"/>
                </a:lnTo>
                <a:lnTo>
                  <a:pt x="3583390" y="497836"/>
                </a:lnTo>
                <a:lnTo>
                  <a:pt x="3550666" y="504444"/>
                </a:lnTo>
                <a:lnTo>
                  <a:pt x="84074" y="504444"/>
                </a:lnTo>
                <a:lnTo>
                  <a:pt x="51349" y="497836"/>
                </a:lnTo>
                <a:lnTo>
                  <a:pt x="24625" y="479818"/>
                </a:lnTo>
                <a:lnTo>
                  <a:pt x="6607" y="453094"/>
                </a:lnTo>
                <a:lnTo>
                  <a:pt x="0" y="420370"/>
                </a:lnTo>
                <a:lnTo>
                  <a:pt x="0" y="84074"/>
                </a:lnTo>
                <a:close/>
              </a:path>
            </a:pathLst>
          </a:custGeom>
          <a:ln w="9144">
            <a:solidFill>
              <a:srgbClr val="4A7EBB"/>
            </a:solidFill>
          </a:ln>
        </p:spPr>
        <p:txBody>
          <a:bodyPr wrap="square" lIns="0" tIns="0" rIns="0" bIns="0" rtlCol="0"/>
          <a:lstStyle/>
          <a:p>
            <a:endParaRPr/>
          </a:p>
        </p:txBody>
      </p:sp>
      <p:sp>
        <p:nvSpPr>
          <p:cNvPr id="78" name="object 78"/>
          <p:cNvSpPr txBox="1"/>
          <p:nvPr/>
        </p:nvSpPr>
        <p:spPr>
          <a:xfrm>
            <a:off x="6920108" y="6388417"/>
            <a:ext cx="3225800" cy="330200"/>
          </a:xfrm>
          <a:prstGeom prst="rect">
            <a:avLst/>
          </a:prstGeom>
        </p:spPr>
        <p:txBody>
          <a:bodyPr vert="horz" wrap="square" lIns="0" tIns="12065" rIns="0" bIns="0" rtlCol="0">
            <a:spAutoFit/>
          </a:bodyPr>
          <a:lstStyle/>
          <a:p>
            <a:pPr marL="12700" marR="5080">
              <a:spcBef>
                <a:spcPts val="95"/>
              </a:spcBef>
            </a:pPr>
            <a:r>
              <a:rPr sz="1000" spc="-5" dirty="0">
                <a:latin typeface="Calibri"/>
                <a:cs typeface="Calibri"/>
              </a:rPr>
              <a:t>Rosenberg, Matt </a:t>
            </a:r>
            <a:r>
              <a:rPr sz="1000" spc="-10" dirty="0">
                <a:latin typeface="Calibri"/>
                <a:cs typeface="Calibri"/>
              </a:rPr>
              <a:t>(2011). </a:t>
            </a:r>
            <a:r>
              <a:rPr sz="1000" i="1" spc="-5" dirty="0">
                <a:latin typeface="Calibri"/>
                <a:cs typeface="Calibri"/>
              </a:rPr>
              <a:t>Largest Cities in the World – List One</a:t>
            </a:r>
            <a:r>
              <a:rPr sz="1000" spc="-5" dirty="0">
                <a:latin typeface="Calibri"/>
                <a:cs typeface="Calibri"/>
              </a:rPr>
              <a:t>. </a:t>
            </a:r>
            <a:r>
              <a:rPr sz="1000" spc="-5" dirty="0">
                <a:latin typeface="Calibri"/>
                <a:cs typeface="Calibri"/>
                <a:hlinkClick r:id="rId55"/>
              </a:rPr>
              <a:t> www.geography.about.com</a:t>
            </a:r>
            <a:endParaRPr sz="1000">
              <a:latin typeface="Calibri"/>
              <a:cs typeface="Calibri"/>
            </a:endParaRPr>
          </a:p>
        </p:txBody>
      </p:sp>
      <p:sp>
        <p:nvSpPr>
          <p:cNvPr id="79" name="object 79"/>
          <p:cNvSpPr/>
          <p:nvPr/>
        </p:nvSpPr>
        <p:spPr>
          <a:xfrm>
            <a:off x="4577283" y="4992035"/>
            <a:ext cx="758190" cy="692150"/>
          </a:xfrm>
          <a:custGeom>
            <a:avLst/>
            <a:gdLst/>
            <a:ahLst/>
            <a:cxnLst/>
            <a:rect l="l" t="t" r="r" b="b"/>
            <a:pathLst>
              <a:path w="758189" h="692150">
                <a:moveTo>
                  <a:pt x="238669" y="184911"/>
                </a:moveTo>
                <a:lnTo>
                  <a:pt x="287709" y="144789"/>
                </a:lnTo>
                <a:lnTo>
                  <a:pt x="337245" y="109181"/>
                </a:lnTo>
                <a:lnTo>
                  <a:pt x="386691" y="78258"/>
                </a:lnTo>
                <a:lnTo>
                  <a:pt x="435460" y="52195"/>
                </a:lnTo>
                <a:lnTo>
                  <a:pt x="482966" y="31164"/>
                </a:lnTo>
                <a:lnTo>
                  <a:pt x="528622" y="15339"/>
                </a:lnTo>
                <a:lnTo>
                  <a:pt x="571842" y="4893"/>
                </a:lnTo>
                <a:lnTo>
                  <a:pt x="612039" y="0"/>
                </a:lnTo>
                <a:lnTo>
                  <a:pt x="648627" y="832"/>
                </a:lnTo>
                <a:lnTo>
                  <a:pt x="708629" y="20369"/>
                </a:lnTo>
                <a:lnTo>
                  <a:pt x="746682" y="64069"/>
                </a:lnTo>
                <a:lnTo>
                  <a:pt x="757786" y="126188"/>
                </a:lnTo>
                <a:lnTo>
                  <a:pt x="753583" y="162544"/>
                </a:lnTo>
                <a:lnTo>
                  <a:pt x="743212" y="201687"/>
                </a:lnTo>
                <a:lnTo>
                  <a:pt x="726926" y="243061"/>
                </a:lnTo>
                <a:lnTo>
                  <a:pt x="704977" y="286108"/>
                </a:lnTo>
                <a:lnTo>
                  <a:pt x="677617" y="330273"/>
                </a:lnTo>
                <a:lnTo>
                  <a:pt x="645098" y="374997"/>
                </a:lnTo>
                <a:lnTo>
                  <a:pt x="607673" y="419724"/>
                </a:lnTo>
                <a:lnTo>
                  <a:pt x="565593" y="463896"/>
                </a:lnTo>
                <a:lnTo>
                  <a:pt x="519110" y="506957"/>
                </a:lnTo>
                <a:lnTo>
                  <a:pt x="470070" y="547078"/>
                </a:lnTo>
                <a:lnTo>
                  <a:pt x="420534" y="582687"/>
                </a:lnTo>
                <a:lnTo>
                  <a:pt x="371090" y="613609"/>
                </a:lnTo>
                <a:lnTo>
                  <a:pt x="322322" y="639673"/>
                </a:lnTo>
                <a:lnTo>
                  <a:pt x="274817" y="660703"/>
                </a:lnTo>
                <a:lnTo>
                  <a:pt x="229163" y="676528"/>
                </a:lnTo>
                <a:lnTo>
                  <a:pt x="185944" y="686972"/>
                </a:lnTo>
                <a:lnTo>
                  <a:pt x="145749" y="691864"/>
                </a:lnTo>
                <a:lnTo>
                  <a:pt x="109162" y="691030"/>
                </a:lnTo>
                <a:lnTo>
                  <a:pt x="49162" y="671489"/>
                </a:lnTo>
                <a:lnTo>
                  <a:pt x="11107" y="627789"/>
                </a:lnTo>
                <a:lnTo>
                  <a:pt x="0" y="565674"/>
                </a:lnTo>
                <a:lnTo>
                  <a:pt x="4202" y="529320"/>
                </a:lnTo>
                <a:lnTo>
                  <a:pt x="14573" y="490178"/>
                </a:lnTo>
                <a:lnTo>
                  <a:pt x="30859" y="448805"/>
                </a:lnTo>
                <a:lnTo>
                  <a:pt x="52808" y="405758"/>
                </a:lnTo>
                <a:lnTo>
                  <a:pt x="80167" y="361594"/>
                </a:lnTo>
                <a:lnTo>
                  <a:pt x="112686" y="316871"/>
                </a:lnTo>
                <a:lnTo>
                  <a:pt x="150110" y="272144"/>
                </a:lnTo>
                <a:lnTo>
                  <a:pt x="192189" y="227972"/>
                </a:lnTo>
                <a:lnTo>
                  <a:pt x="238669" y="184911"/>
                </a:lnTo>
                <a:close/>
              </a:path>
            </a:pathLst>
          </a:custGeom>
          <a:ln w="25399">
            <a:solidFill>
              <a:srgbClr val="FF0000"/>
            </a:solidFill>
          </a:ln>
        </p:spPr>
        <p:txBody>
          <a:bodyPr wrap="square" lIns="0" tIns="0" rIns="0" bIns="0" rtlCol="0"/>
          <a:lstStyle/>
          <a:p>
            <a:endParaRPr/>
          </a:p>
        </p:txBody>
      </p:sp>
      <p:sp>
        <p:nvSpPr>
          <p:cNvPr id="80" name="object 80"/>
          <p:cNvSpPr txBox="1"/>
          <p:nvPr/>
        </p:nvSpPr>
        <p:spPr>
          <a:xfrm>
            <a:off x="2135886" y="692658"/>
            <a:ext cx="866140" cy="200696"/>
          </a:xfrm>
          <a:prstGeom prst="rect">
            <a:avLst/>
          </a:prstGeom>
          <a:solidFill>
            <a:srgbClr val="000000"/>
          </a:solidFill>
          <a:ln w="25907">
            <a:solidFill>
              <a:srgbClr val="385D8A"/>
            </a:solidFill>
          </a:ln>
        </p:spPr>
        <p:txBody>
          <a:bodyPr vert="horz" wrap="square" lIns="0" tIns="46355" rIns="0" bIns="0" rtlCol="0">
            <a:spAutoFit/>
          </a:bodyPr>
          <a:lstStyle/>
          <a:p>
            <a:pPr marL="111760">
              <a:spcBef>
                <a:spcPts val="365"/>
              </a:spcBef>
            </a:pPr>
            <a:r>
              <a:rPr sz="1000" spc="-5" dirty="0">
                <a:solidFill>
                  <a:srgbClr val="FFFFFF"/>
                </a:solidFill>
                <a:latin typeface="Calibri"/>
                <a:cs typeface="Calibri"/>
              </a:rPr>
              <a:t>In</a:t>
            </a:r>
            <a:r>
              <a:rPr sz="1000" spc="-90" dirty="0">
                <a:solidFill>
                  <a:srgbClr val="FFFFFF"/>
                </a:solidFill>
                <a:latin typeface="Calibri"/>
                <a:cs typeface="Calibri"/>
              </a:rPr>
              <a:t> </a:t>
            </a:r>
            <a:r>
              <a:rPr sz="1000" spc="-5" dirty="0">
                <a:solidFill>
                  <a:srgbClr val="FFFFFF"/>
                </a:solidFill>
                <a:latin typeface="Calibri"/>
                <a:cs typeface="Calibri"/>
              </a:rPr>
              <a:t>thousand</a:t>
            </a:r>
            <a:endParaRPr sz="1000">
              <a:latin typeface="Calibri"/>
              <a:cs typeface="Calibri"/>
            </a:endParaRPr>
          </a:p>
        </p:txBody>
      </p:sp>
    </p:spTree>
    <p:extLst>
      <p:ext uri="{BB962C8B-B14F-4D97-AF65-F5344CB8AC3E}">
        <p14:creationId xmlns:p14="http://schemas.microsoft.com/office/powerpoint/2010/main" val="30981163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901952" y="1584960"/>
            <a:ext cx="8424672" cy="473049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779776" y="5955791"/>
            <a:ext cx="6876415" cy="0"/>
          </a:xfrm>
          <a:custGeom>
            <a:avLst/>
            <a:gdLst/>
            <a:ahLst/>
            <a:cxnLst/>
            <a:rect l="l" t="t" r="r" b="b"/>
            <a:pathLst>
              <a:path w="6876415">
                <a:moveTo>
                  <a:pt x="0" y="0"/>
                </a:moveTo>
                <a:lnTo>
                  <a:pt x="6876288" y="0"/>
                </a:lnTo>
              </a:path>
            </a:pathLst>
          </a:custGeom>
          <a:ln w="12192">
            <a:solidFill>
              <a:srgbClr val="181818"/>
            </a:solidFill>
          </a:ln>
        </p:spPr>
        <p:txBody>
          <a:bodyPr wrap="square" lIns="0" tIns="0" rIns="0" bIns="0" rtlCol="0"/>
          <a:lstStyle/>
          <a:p>
            <a:endParaRPr/>
          </a:p>
        </p:txBody>
      </p:sp>
      <p:sp>
        <p:nvSpPr>
          <p:cNvPr id="4" name="object 4"/>
          <p:cNvSpPr/>
          <p:nvPr/>
        </p:nvSpPr>
        <p:spPr>
          <a:xfrm>
            <a:off x="2779776" y="6294120"/>
            <a:ext cx="6876415" cy="0"/>
          </a:xfrm>
          <a:custGeom>
            <a:avLst/>
            <a:gdLst/>
            <a:ahLst/>
            <a:cxnLst/>
            <a:rect l="l" t="t" r="r" b="b"/>
            <a:pathLst>
              <a:path w="6876415">
                <a:moveTo>
                  <a:pt x="0" y="0"/>
                </a:moveTo>
                <a:lnTo>
                  <a:pt x="6876288" y="0"/>
                </a:lnTo>
              </a:path>
            </a:pathLst>
          </a:custGeom>
          <a:ln w="12192">
            <a:solidFill>
              <a:srgbClr val="1F1F1F"/>
            </a:solidFill>
          </a:ln>
        </p:spPr>
        <p:txBody>
          <a:bodyPr wrap="square" lIns="0" tIns="0" rIns="0" bIns="0" rtlCol="0"/>
          <a:lstStyle/>
          <a:p>
            <a:endParaRPr/>
          </a:p>
        </p:txBody>
      </p:sp>
      <p:sp>
        <p:nvSpPr>
          <p:cNvPr id="5" name="object 5"/>
          <p:cNvSpPr txBox="1">
            <a:spLocks noGrp="1"/>
          </p:cNvSpPr>
          <p:nvPr>
            <p:ph type="title"/>
          </p:nvPr>
        </p:nvSpPr>
        <p:spPr>
          <a:xfrm>
            <a:off x="1832863" y="607313"/>
            <a:ext cx="6653530" cy="444500"/>
          </a:xfrm>
          <a:prstGeom prst="rect">
            <a:avLst/>
          </a:prstGeom>
        </p:spPr>
        <p:txBody>
          <a:bodyPr vert="horz" wrap="square" lIns="0" tIns="12700" rIns="0" bIns="0" rtlCol="0" anchor="ctr">
            <a:spAutoFit/>
          </a:bodyPr>
          <a:lstStyle/>
          <a:p>
            <a:pPr marL="12700">
              <a:lnSpc>
                <a:spcPct val="100000"/>
              </a:lnSpc>
              <a:spcBef>
                <a:spcPts val="100"/>
              </a:spcBef>
              <a:tabLst>
                <a:tab pos="5932805" algn="l"/>
              </a:tabLst>
            </a:pPr>
            <a:r>
              <a:rPr sz="2750" spc="235" dirty="0">
                <a:solidFill>
                  <a:srgbClr val="0C038C"/>
                </a:solidFill>
                <a:latin typeface="Arial"/>
                <a:cs typeface="Arial"/>
              </a:rPr>
              <a:t>Globa</a:t>
            </a:r>
            <a:r>
              <a:rPr sz="2750" spc="114" dirty="0">
                <a:solidFill>
                  <a:srgbClr val="0C038C"/>
                </a:solidFill>
                <a:latin typeface="Arial"/>
                <a:cs typeface="Arial"/>
              </a:rPr>
              <a:t>l</a:t>
            </a:r>
            <a:r>
              <a:rPr sz="2750" spc="229" dirty="0">
                <a:solidFill>
                  <a:srgbClr val="0C038C"/>
                </a:solidFill>
                <a:latin typeface="Arial"/>
                <a:cs typeface="Arial"/>
              </a:rPr>
              <a:t> </a:t>
            </a:r>
            <a:r>
              <a:rPr sz="2750" spc="260" dirty="0">
                <a:solidFill>
                  <a:srgbClr val="0C038C"/>
                </a:solidFill>
                <a:latin typeface="Arial"/>
                <a:cs typeface="Arial"/>
              </a:rPr>
              <a:t>Example</a:t>
            </a:r>
            <a:r>
              <a:rPr sz="2750" spc="254" dirty="0">
                <a:solidFill>
                  <a:srgbClr val="0C038C"/>
                </a:solidFill>
                <a:latin typeface="Arial"/>
                <a:cs typeface="Arial"/>
              </a:rPr>
              <a:t>s</a:t>
            </a:r>
            <a:r>
              <a:rPr sz="2750" spc="350" dirty="0">
                <a:solidFill>
                  <a:srgbClr val="0C038C"/>
                </a:solidFill>
                <a:latin typeface="Arial"/>
                <a:cs typeface="Arial"/>
              </a:rPr>
              <a:t> </a:t>
            </a:r>
            <a:r>
              <a:rPr sz="2750" spc="145" dirty="0">
                <a:solidFill>
                  <a:srgbClr val="0C038C"/>
                </a:solidFill>
                <a:latin typeface="Arial"/>
                <a:cs typeface="Arial"/>
              </a:rPr>
              <a:t>o</a:t>
            </a:r>
            <a:r>
              <a:rPr sz="2750" spc="75" dirty="0">
                <a:solidFill>
                  <a:srgbClr val="0C038C"/>
                </a:solidFill>
                <a:latin typeface="Arial"/>
                <a:cs typeface="Arial"/>
              </a:rPr>
              <a:t>f</a:t>
            </a:r>
            <a:r>
              <a:rPr sz="2750" spc="315" dirty="0">
                <a:solidFill>
                  <a:srgbClr val="0C038C"/>
                </a:solidFill>
                <a:latin typeface="Arial"/>
                <a:cs typeface="Arial"/>
              </a:rPr>
              <a:t> </a:t>
            </a:r>
            <a:r>
              <a:rPr sz="2750" spc="210" dirty="0">
                <a:solidFill>
                  <a:srgbClr val="0C038C"/>
                </a:solidFill>
                <a:latin typeface="Arial"/>
                <a:cs typeface="Arial"/>
              </a:rPr>
              <a:t>Emergin</a:t>
            </a:r>
            <a:r>
              <a:rPr sz="2750" spc="229" dirty="0">
                <a:solidFill>
                  <a:srgbClr val="0C038C"/>
                </a:solidFill>
                <a:latin typeface="Arial"/>
                <a:cs typeface="Arial"/>
              </a:rPr>
              <a:t>g</a:t>
            </a:r>
            <a:r>
              <a:rPr sz="2750" dirty="0">
                <a:solidFill>
                  <a:srgbClr val="0C038C"/>
                </a:solidFill>
                <a:latin typeface="Arial"/>
                <a:cs typeface="Arial"/>
              </a:rPr>
              <a:t>	</a:t>
            </a:r>
            <a:r>
              <a:rPr sz="2750" spc="220" dirty="0">
                <a:solidFill>
                  <a:srgbClr val="0C038C"/>
                </a:solidFill>
                <a:latin typeface="Arial"/>
                <a:cs typeface="Arial"/>
              </a:rPr>
              <a:t>and</a:t>
            </a:r>
            <a:endParaRPr sz="2750">
              <a:latin typeface="Arial"/>
              <a:cs typeface="Arial"/>
            </a:endParaRPr>
          </a:p>
        </p:txBody>
      </p:sp>
      <p:sp>
        <p:nvSpPr>
          <p:cNvPr id="6" name="object 6"/>
          <p:cNvSpPr txBox="1"/>
          <p:nvPr/>
        </p:nvSpPr>
        <p:spPr>
          <a:xfrm>
            <a:off x="1833277" y="970025"/>
            <a:ext cx="8866505" cy="444500"/>
          </a:xfrm>
          <a:prstGeom prst="rect">
            <a:avLst/>
          </a:prstGeom>
        </p:spPr>
        <p:txBody>
          <a:bodyPr vert="horz" wrap="square" lIns="0" tIns="12700" rIns="0" bIns="0" rtlCol="0">
            <a:spAutoFit/>
          </a:bodyPr>
          <a:lstStyle/>
          <a:p>
            <a:pPr marL="12700">
              <a:spcBef>
                <a:spcPts val="100"/>
              </a:spcBef>
              <a:tabLst>
                <a:tab pos="2644140" algn="l"/>
                <a:tab pos="8853170" algn="l"/>
              </a:tabLst>
            </a:pPr>
            <a:r>
              <a:rPr sz="2750" b="1" u="heavy" spc="204" dirty="0">
                <a:solidFill>
                  <a:srgbClr val="0C038C"/>
                </a:solidFill>
                <a:latin typeface="Arial"/>
                <a:cs typeface="Arial"/>
              </a:rPr>
              <a:t>Re-Emerging	</a:t>
            </a:r>
            <a:r>
              <a:rPr sz="2750" b="1" u="heavy" spc="235" dirty="0">
                <a:solidFill>
                  <a:srgbClr val="0C038C"/>
                </a:solidFill>
                <a:latin typeface="Arial"/>
                <a:cs typeface="Arial"/>
              </a:rPr>
              <a:t>Infectious</a:t>
            </a:r>
            <a:r>
              <a:rPr sz="2750" b="1" u="heavy" spc="260" dirty="0">
                <a:solidFill>
                  <a:srgbClr val="0C038C"/>
                </a:solidFill>
                <a:latin typeface="Arial"/>
                <a:cs typeface="Arial"/>
              </a:rPr>
              <a:t> </a:t>
            </a:r>
            <a:r>
              <a:rPr sz="2750" b="1" u="heavy" spc="240" dirty="0">
                <a:solidFill>
                  <a:srgbClr val="0C038C"/>
                </a:solidFill>
                <a:latin typeface="Arial"/>
                <a:cs typeface="Arial"/>
              </a:rPr>
              <a:t>Diseases	</a:t>
            </a:r>
            <a:endParaRPr sz="2750">
              <a:latin typeface="Arial"/>
              <a:cs typeface="Arial"/>
            </a:endParaRPr>
          </a:p>
        </p:txBody>
      </p:sp>
      <p:sp>
        <p:nvSpPr>
          <p:cNvPr id="7" name="object 7"/>
          <p:cNvSpPr txBox="1"/>
          <p:nvPr/>
        </p:nvSpPr>
        <p:spPr>
          <a:xfrm>
            <a:off x="3057791" y="1506352"/>
            <a:ext cx="4002404" cy="386080"/>
          </a:xfrm>
          <a:prstGeom prst="rect">
            <a:avLst/>
          </a:prstGeom>
        </p:spPr>
        <p:txBody>
          <a:bodyPr vert="horz" wrap="square" lIns="0" tIns="12065" rIns="0" bIns="0" rtlCol="0">
            <a:spAutoFit/>
          </a:bodyPr>
          <a:lstStyle/>
          <a:p>
            <a:pPr marL="707390" marR="5080" indent="-695325">
              <a:lnSpc>
                <a:spcPct val="105300"/>
              </a:lnSpc>
              <a:spcBef>
                <a:spcPts val="95"/>
              </a:spcBef>
              <a:tabLst>
                <a:tab pos="1891664" algn="l"/>
                <a:tab pos="2667000" algn="l"/>
              </a:tabLst>
            </a:pPr>
            <a:r>
              <a:rPr sz="1100" spc="40" dirty="0">
                <a:solidFill>
                  <a:srgbClr val="AE0303"/>
                </a:solidFill>
                <a:latin typeface="Arial"/>
                <a:cs typeface="Arial"/>
              </a:rPr>
              <a:t>Enterovirus</a:t>
            </a:r>
            <a:r>
              <a:rPr sz="1100" spc="125" dirty="0">
                <a:solidFill>
                  <a:srgbClr val="AE0303"/>
                </a:solidFill>
                <a:latin typeface="Arial"/>
                <a:cs typeface="Arial"/>
              </a:rPr>
              <a:t> </a:t>
            </a:r>
            <a:r>
              <a:rPr sz="1100" dirty="0">
                <a:solidFill>
                  <a:srgbClr val="AE0303"/>
                </a:solidFill>
                <a:latin typeface="Arial"/>
                <a:cs typeface="Arial"/>
              </a:rPr>
              <a:t>D68</a:t>
            </a:r>
            <a:r>
              <a:rPr sz="1100" spc="300" dirty="0">
                <a:solidFill>
                  <a:srgbClr val="AE0303"/>
                </a:solidFill>
                <a:latin typeface="Arial"/>
                <a:cs typeface="Arial"/>
              </a:rPr>
              <a:t> </a:t>
            </a:r>
            <a:r>
              <a:rPr sz="1100" spc="55" dirty="0">
                <a:solidFill>
                  <a:srgbClr val="AE0303"/>
                </a:solidFill>
                <a:latin typeface="Arial"/>
                <a:cs typeface="Arial"/>
              </a:rPr>
              <a:t>Cryptosporidiosis	</a:t>
            </a:r>
            <a:r>
              <a:rPr sz="1100" spc="30" dirty="0">
                <a:solidFill>
                  <a:srgbClr val="0C038C"/>
                </a:solidFill>
                <a:latin typeface="Arial"/>
                <a:cs typeface="Arial"/>
              </a:rPr>
              <a:t>Ebola</a:t>
            </a:r>
            <a:r>
              <a:rPr sz="1100" spc="10" dirty="0">
                <a:solidFill>
                  <a:srgbClr val="0C038C"/>
                </a:solidFill>
                <a:latin typeface="Arial"/>
                <a:cs typeface="Arial"/>
              </a:rPr>
              <a:t> </a:t>
            </a:r>
            <a:r>
              <a:rPr sz="1100" spc="50" dirty="0">
                <a:solidFill>
                  <a:srgbClr val="0C038C"/>
                </a:solidFill>
                <a:latin typeface="Arial"/>
                <a:cs typeface="Arial"/>
              </a:rPr>
              <a:t>virus</a:t>
            </a:r>
            <a:r>
              <a:rPr sz="1100" spc="-15" dirty="0">
                <a:solidFill>
                  <a:srgbClr val="0C038C"/>
                </a:solidFill>
                <a:latin typeface="Arial"/>
                <a:cs typeface="Arial"/>
              </a:rPr>
              <a:t> </a:t>
            </a:r>
            <a:r>
              <a:rPr sz="1100" spc="30" dirty="0">
                <a:solidFill>
                  <a:srgbClr val="0C038C"/>
                </a:solidFill>
                <a:latin typeface="Arial"/>
                <a:cs typeface="Arial"/>
              </a:rPr>
              <a:t>disease </a:t>
            </a:r>
            <a:r>
              <a:rPr sz="1100" spc="10" dirty="0">
                <a:solidFill>
                  <a:srgbClr val="0C038C"/>
                </a:solidFill>
                <a:latin typeface="Arial"/>
                <a:cs typeface="Arial"/>
              </a:rPr>
              <a:t> </a:t>
            </a:r>
            <a:r>
              <a:rPr sz="1100" dirty="0">
                <a:solidFill>
                  <a:srgbClr val="0C038C"/>
                </a:solidFill>
                <a:latin typeface="Arial"/>
                <a:cs typeface="Arial"/>
              </a:rPr>
              <a:t>West</a:t>
            </a:r>
            <a:r>
              <a:rPr sz="1100" spc="50" dirty="0">
                <a:solidFill>
                  <a:srgbClr val="0C038C"/>
                </a:solidFill>
                <a:latin typeface="Arial"/>
                <a:cs typeface="Arial"/>
              </a:rPr>
              <a:t> </a:t>
            </a:r>
            <a:r>
              <a:rPr sz="1100" spc="30" dirty="0">
                <a:solidFill>
                  <a:srgbClr val="0C038C"/>
                </a:solidFill>
                <a:latin typeface="Arial"/>
                <a:cs typeface="Arial"/>
              </a:rPr>
              <a:t>Nile	</a:t>
            </a:r>
            <a:r>
              <a:rPr sz="1150" i="1" spc="55" dirty="0">
                <a:solidFill>
                  <a:srgbClr val="AE0303"/>
                </a:solidFill>
                <a:latin typeface="Arial"/>
                <a:cs typeface="Arial"/>
              </a:rPr>
              <a:t>E.coli</a:t>
            </a:r>
            <a:r>
              <a:rPr sz="1150" i="1" spc="-60" dirty="0">
                <a:solidFill>
                  <a:srgbClr val="AE0303"/>
                </a:solidFill>
                <a:latin typeface="Arial"/>
                <a:cs typeface="Arial"/>
              </a:rPr>
              <a:t> </a:t>
            </a:r>
            <a:r>
              <a:rPr sz="1100" dirty="0">
                <a:solidFill>
                  <a:srgbClr val="AE0303"/>
                </a:solidFill>
                <a:latin typeface="Arial"/>
                <a:cs typeface="Arial"/>
              </a:rPr>
              <a:t>O104:H4</a:t>
            </a:r>
            <a:endParaRPr sz="1100">
              <a:latin typeface="Arial"/>
              <a:cs typeface="Arial"/>
            </a:endParaRPr>
          </a:p>
        </p:txBody>
      </p:sp>
      <p:sp>
        <p:nvSpPr>
          <p:cNvPr id="8" name="object 8"/>
          <p:cNvSpPr txBox="1"/>
          <p:nvPr/>
        </p:nvSpPr>
        <p:spPr>
          <a:xfrm>
            <a:off x="1922843" y="1499615"/>
            <a:ext cx="1120140" cy="618490"/>
          </a:xfrm>
          <a:prstGeom prst="rect">
            <a:avLst/>
          </a:prstGeom>
        </p:spPr>
        <p:txBody>
          <a:bodyPr vert="horz" wrap="square" lIns="0" tIns="12700" rIns="0" bIns="0" rtlCol="0">
            <a:spAutoFit/>
          </a:bodyPr>
          <a:lstStyle/>
          <a:p>
            <a:pPr marL="12700" marR="5080" indent="3175">
              <a:lnSpc>
                <a:spcPct val="109100"/>
              </a:lnSpc>
              <a:spcBef>
                <a:spcPts val="100"/>
              </a:spcBef>
            </a:pPr>
            <a:r>
              <a:rPr sz="1100" spc="50" dirty="0">
                <a:solidFill>
                  <a:srgbClr val="0C038C"/>
                </a:solidFill>
                <a:latin typeface="Arial"/>
                <a:cs typeface="Arial"/>
              </a:rPr>
              <a:t>Antimicrobial-  </a:t>
            </a:r>
            <a:r>
              <a:rPr sz="1100" spc="280" dirty="0">
                <a:solidFill>
                  <a:srgbClr val="0C038C"/>
                </a:solidFill>
                <a:latin typeface="Arial"/>
                <a:cs typeface="Arial"/>
              </a:rPr>
              <a:t>r: </a:t>
            </a:r>
            <a:r>
              <a:rPr sz="1100" spc="315" dirty="0">
                <a:solidFill>
                  <a:srgbClr val="0C038C"/>
                </a:solidFill>
                <a:latin typeface="Arial"/>
                <a:cs typeface="Arial"/>
              </a:rPr>
              <a:t>;:nt</a:t>
            </a:r>
            <a:r>
              <a:rPr sz="1100" spc="-120" dirty="0">
                <a:solidFill>
                  <a:srgbClr val="0C038C"/>
                </a:solidFill>
                <a:latin typeface="Arial"/>
                <a:cs typeface="Arial"/>
              </a:rPr>
              <a:t> </a:t>
            </a:r>
            <a:r>
              <a:rPr sz="1100" spc="35" dirty="0">
                <a:solidFill>
                  <a:srgbClr val="0C038C"/>
                </a:solidFill>
                <a:latin typeface="Arial"/>
                <a:cs typeface="Arial"/>
              </a:rPr>
              <a:t>threats</a:t>
            </a:r>
            <a:endParaRPr sz="1100">
              <a:latin typeface="Arial"/>
              <a:cs typeface="Arial"/>
            </a:endParaRPr>
          </a:p>
          <a:p>
            <a:pPr marL="83820">
              <a:spcBef>
                <a:spcPts val="530"/>
              </a:spcBef>
            </a:pPr>
            <a:r>
              <a:rPr sz="1050" b="1" spc="80" dirty="0">
                <a:solidFill>
                  <a:srgbClr val="0C038C"/>
                </a:solidFill>
                <a:latin typeface="Arial"/>
                <a:cs typeface="Arial"/>
              </a:rPr>
              <a:t>-MRSA</a:t>
            </a:r>
            <a:endParaRPr sz="1050">
              <a:latin typeface="Arial"/>
              <a:cs typeface="Arial"/>
            </a:endParaRPr>
          </a:p>
        </p:txBody>
      </p:sp>
      <p:sp>
        <p:nvSpPr>
          <p:cNvPr id="9" name="object 9"/>
          <p:cNvSpPr txBox="1"/>
          <p:nvPr/>
        </p:nvSpPr>
        <p:spPr>
          <a:xfrm>
            <a:off x="4160419" y="2701035"/>
            <a:ext cx="786765" cy="269240"/>
          </a:xfrm>
          <a:prstGeom prst="rect">
            <a:avLst/>
          </a:prstGeom>
        </p:spPr>
        <p:txBody>
          <a:bodyPr vert="horz" wrap="square" lIns="0" tIns="12700" rIns="0" bIns="0" rtlCol="0">
            <a:spAutoFit/>
          </a:bodyPr>
          <a:lstStyle/>
          <a:p>
            <a:pPr marL="12700">
              <a:spcBef>
                <a:spcPts val="100"/>
              </a:spcBef>
              <a:tabLst>
                <a:tab pos="588010" algn="l"/>
              </a:tabLst>
            </a:pPr>
            <a:r>
              <a:rPr sz="1600" spc="-105" dirty="0">
                <a:solidFill>
                  <a:srgbClr val="4D2D7C"/>
                </a:solidFill>
                <a:latin typeface="Arial"/>
                <a:cs typeface="Arial"/>
              </a:rPr>
              <a:t>Qii	</a:t>
            </a:r>
            <a:r>
              <a:rPr sz="1600" spc="-235" dirty="0">
                <a:solidFill>
                  <a:srgbClr val="9A1313"/>
                </a:solidFill>
                <a:latin typeface="Arial"/>
                <a:cs typeface="Arial"/>
              </a:rPr>
              <a:t>:</a:t>
            </a:r>
            <a:r>
              <a:rPr sz="1600" u="heavy" dirty="0">
                <a:solidFill>
                  <a:srgbClr val="9A1313"/>
                </a:solidFill>
                <a:latin typeface="Arial"/>
                <a:cs typeface="Arial"/>
              </a:rPr>
              <a:t> </a:t>
            </a:r>
            <a:r>
              <a:rPr sz="1600" u="heavy" spc="-95" dirty="0">
                <a:solidFill>
                  <a:srgbClr val="9A1313"/>
                </a:solidFill>
                <a:latin typeface="Arial"/>
                <a:cs typeface="Arial"/>
              </a:rPr>
              <a:t> </a:t>
            </a:r>
            <a:endParaRPr sz="1600">
              <a:latin typeface="Arial"/>
              <a:cs typeface="Arial"/>
            </a:endParaRPr>
          </a:p>
        </p:txBody>
      </p:sp>
      <p:sp>
        <p:nvSpPr>
          <p:cNvPr id="10" name="object 10"/>
          <p:cNvSpPr txBox="1"/>
          <p:nvPr/>
        </p:nvSpPr>
        <p:spPr>
          <a:xfrm>
            <a:off x="1810880" y="2066289"/>
            <a:ext cx="2136140" cy="2705100"/>
          </a:xfrm>
          <a:prstGeom prst="rect">
            <a:avLst/>
          </a:prstGeom>
        </p:spPr>
        <p:txBody>
          <a:bodyPr vert="horz" wrap="square" lIns="0" tIns="12700" rIns="0" bIns="0" rtlCol="0">
            <a:spAutoFit/>
          </a:bodyPr>
          <a:lstStyle/>
          <a:p>
            <a:pPr marL="287655" indent="-88900">
              <a:lnSpc>
                <a:spcPts val="1240"/>
              </a:lnSpc>
              <a:spcBef>
                <a:spcPts val="100"/>
              </a:spcBef>
              <a:buFont typeface="Arial"/>
              <a:buChar char="-"/>
              <a:tabLst>
                <a:tab pos="288290" algn="l"/>
              </a:tabLst>
            </a:pPr>
            <a:r>
              <a:rPr sz="1150" i="1" spc="-10" dirty="0">
                <a:solidFill>
                  <a:srgbClr val="0C038C"/>
                </a:solidFill>
                <a:latin typeface="Arial"/>
                <a:cs typeface="Arial"/>
              </a:rPr>
              <a:t>C</a:t>
            </a:r>
            <a:r>
              <a:rPr sz="1150" i="1" spc="-10" dirty="0">
                <a:solidFill>
                  <a:srgbClr val="312899"/>
                </a:solidFill>
                <a:latin typeface="Arial"/>
                <a:cs typeface="Arial"/>
              </a:rPr>
              <a:t>.</a:t>
            </a:r>
            <a:r>
              <a:rPr sz="1150" i="1" spc="-80" dirty="0">
                <a:solidFill>
                  <a:srgbClr val="312899"/>
                </a:solidFill>
                <a:latin typeface="Arial"/>
                <a:cs typeface="Arial"/>
              </a:rPr>
              <a:t> </a:t>
            </a:r>
            <a:r>
              <a:rPr sz="1150" i="1" spc="25" dirty="0">
                <a:solidFill>
                  <a:srgbClr val="0C038C"/>
                </a:solidFill>
                <a:latin typeface="Arial"/>
                <a:cs typeface="Arial"/>
              </a:rPr>
              <a:t>difficile</a:t>
            </a:r>
            <a:endParaRPr sz="1150">
              <a:latin typeface="Arial"/>
              <a:cs typeface="Arial"/>
            </a:endParaRPr>
          </a:p>
          <a:p>
            <a:pPr marL="291465" indent="-92710">
              <a:lnSpc>
                <a:spcPts val="1240"/>
              </a:lnSpc>
              <a:buFont typeface="Arial"/>
              <a:buChar char="-"/>
              <a:tabLst>
                <a:tab pos="292100" algn="l"/>
              </a:tabLst>
            </a:pPr>
            <a:r>
              <a:rPr sz="1150" i="1" spc="-10" dirty="0">
                <a:solidFill>
                  <a:srgbClr val="0C038C"/>
                </a:solidFill>
                <a:latin typeface="Arial"/>
                <a:cs typeface="Arial"/>
              </a:rPr>
              <a:t>N.</a:t>
            </a:r>
            <a:r>
              <a:rPr sz="1150" i="1" spc="-145" dirty="0">
                <a:solidFill>
                  <a:srgbClr val="0C038C"/>
                </a:solidFill>
                <a:latin typeface="Arial"/>
                <a:cs typeface="Arial"/>
              </a:rPr>
              <a:t> </a:t>
            </a:r>
            <a:r>
              <a:rPr sz="1150" i="1" spc="10" dirty="0">
                <a:solidFill>
                  <a:srgbClr val="0C038C"/>
                </a:solidFill>
                <a:latin typeface="Arial"/>
                <a:cs typeface="Arial"/>
              </a:rPr>
              <a:t>gonorrhoeae</a:t>
            </a:r>
            <a:endParaRPr sz="1150">
              <a:latin typeface="Arial"/>
              <a:cs typeface="Arial"/>
            </a:endParaRPr>
          </a:p>
          <a:p>
            <a:pPr marL="13970" marR="1022350" indent="-1905">
              <a:lnSpc>
                <a:spcPts val="1270"/>
              </a:lnSpc>
              <a:spcBef>
                <a:spcPts val="95"/>
              </a:spcBef>
            </a:pPr>
            <a:r>
              <a:rPr sz="1100" dirty="0">
                <a:solidFill>
                  <a:srgbClr val="AE0303"/>
                </a:solidFill>
                <a:latin typeface="Arial"/>
                <a:cs typeface="Arial"/>
              </a:rPr>
              <a:t>H3N2v </a:t>
            </a:r>
            <a:r>
              <a:rPr sz="1100" spc="30" dirty="0">
                <a:solidFill>
                  <a:srgbClr val="AE0303"/>
                </a:solidFill>
                <a:latin typeface="Arial"/>
                <a:cs typeface="Arial"/>
              </a:rPr>
              <a:t>influenza  </a:t>
            </a:r>
            <a:r>
              <a:rPr sz="1100" spc="50" dirty="0">
                <a:solidFill>
                  <a:srgbClr val="AE0303"/>
                </a:solidFill>
                <a:latin typeface="Arial"/>
                <a:cs typeface="Arial"/>
              </a:rPr>
              <a:t>Cyclosporiasis</a:t>
            </a:r>
            <a:endParaRPr sz="1100">
              <a:latin typeface="Arial"/>
              <a:cs typeface="Arial"/>
            </a:endParaRPr>
          </a:p>
          <a:p>
            <a:pPr marL="35560">
              <a:lnSpc>
                <a:spcPts val="1795"/>
              </a:lnSpc>
            </a:pPr>
            <a:r>
              <a:rPr sz="1150" i="1" dirty="0">
                <a:solidFill>
                  <a:srgbClr val="AE0303"/>
                </a:solidFill>
                <a:latin typeface="Arial"/>
                <a:cs typeface="Arial"/>
              </a:rPr>
              <a:t>E.</a:t>
            </a:r>
            <a:r>
              <a:rPr sz="1150" i="1" spc="-90" dirty="0">
                <a:solidFill>
                  <a:srgbClr val="AE0303"/>
                </a:solidFill>
                <a:latin typeface="Arial"/>
                <a:cs typeface="Arial"/>
              </a:rPr>
              <a:t> </a:t>
            </a:r>
            <a:r>
              <a:rPr sz="1150" i="1" spc="50" dirty="0">
                <a:solidFill>
                  <a:srgbClr val="AE0303"/>
                </a:solidFill>
                <a:latin typeface="Arial"/>
                <a:cs typeface="Arial"/>
              </a:rPr>
              <a:t>col</a:t>
            </a:r>
            <a:r>
              <a:rPr sz="1150" i="1" spc="25" dirty="0">
                <a:solidFill>
                  <a:srgbClr val="AE0303"/>
                </a:solidFill>
                <a:latin typeface="Arial"/>
                <a:cs typeface="Arial"/>
              </a:rPr>
              <a:t>i</a:t>
            </a:r>
            <a:r>
              <a:rPr sz="1100" spc="-55" dirty="0">
                <a:solidFill>
                  <a:srgbClr val="AE0303"/>
                </a:solidFill>
                <a:latin typeface="Arial"/>
                <a:cs typeface="Arial"/>
              </a:rPr>
              <a:t>O</a:t>
            </a:r>
            <a:r>
              <a:rPr sz="1100" dirty="0">
                <a:solidFill>
                  <a:srgbClr val="AE0303"/>
                </a:solidFill>
                <a:latin typeface="Arial"/>
                <a:cs typeface="Arial"/>
              </a:rPr>
              <a:t> </a:t>
            </a:r>
            <a:r>
              <a:rPr sz="1100" spc="-315" dirty="0">
                <a:solidFill>
                  <a:srgbClr val="AE0303"/>
                </a:solidFill>
                <a:latin typeface="Arial"/>
                <a:cs typeface="Arial"/>
              </a:rPr>
              <a:t>1</a:t>
            </a:r>
            <a:r>
              <a:rPr sz="1100" spc="-190" dirty="0">
                <a:solidFill>
                  <a:srgbClr val="AE0303"/>
                </a:solidFill>
                <a:latin typeface="Arial"/>
                <a:cs typeface="Arial"/>
              </a:rPr>
              <a:t>5</a:t>
            </a:r>
            <a:r>
              <a:rPr sz="1100" spc="15" dirty="0">
                <a:solidFill>
                  <a:srgbClr val="AE0303"/>
                </a:solidFill>
                <a:latin typeface="Arial"/>
                <a:cs typeface="Arial"/>
              </a:rPr>
              <a:t> </a:t>
            </a:r>
            <a:r>
              <a:rPr sz="1100" spc="-415" dirty="0">
                <a:solidFill>
                  <a:srgbClr val="AE0303"/>
                </a:solidFill>
                <a:latin typeface="Arial"/>
                <a:cs typeface="Arial"/>
              </a:rPr>
              <a:t>7</a:t>
            </a:r>
            <a:r>
              <a:rPr sz="1100" spc="-210" dirty="0">
                <a:solidFill>
                  <a:srgbClr val="AE0303"/>
                </a:solidFill>
                <a:latin typeface="Arial"/>
                <a:cs typeface="Arial"/>
              </a:rPr>
              <a:t>:</a:t>
            </a:r>
            <a:r>
              <a:rPr sz="1100" spc="-135" dirty="0">
                <a:solidFill>
                  <a:srgbClr val="AE0303"/>
                </a:solidFill>
                <a:latin typeface="Arial"/>
                <a:cs typeface="Arial"/>
              </a:rPr>
              <a:t> </a:t>
            </a:r>
            <a:r>
              <a:rPr sz="1100" spc="-590" dirty="0">
                <a:solidFill>
                  <a:srgbClr val="AE0303"/>
                </a:solidFill>
                <a:latin typeface="Arial"/>
                <a:cs typeface="Arial"/>
              </a:rPr>
              <a:t>H</a:t>
            </a:r>
            <a:r>
              <a:rPr sz="1100" spc="50" dirty="0">
                <a:solidFill>
                  <a:srgbClr val="0C038C"/>
                </a:solidFill>
                <a:latin typeface="Arial"/>
                <a:cs typeface="Arial"/>
              </a:rPr>
              <a:t>_</a:t>
            </a:r>
            <a:r>
              <a:rPr sz="1100" spc="-120" dirty="0">
                <a:solidFill>
                  <a:srgbClr val="0C038C"/>
                </a:solidFill>
                <a:latin typeface="Arial"/>
                <a:cs typeface="Arial"/>
              </a:rPr>
              <a:t> </a:t>
            </a:r>
            <a:r>
              <a:rPr sz="1100" spc="65" dirty="0">
                <a:solidFill>
                  <a:srgbClr val="AE0303"/>
                </a:solidFill>
                <a:latin typeface="Arial"/>
                <a:cs typeface="Arial"/>
              </a:rPr>
              <a:t>7</a:t>
            </a:r>
            <a:r>
              <a:rPr sz="450" spc="5" dirty="0">
                <a:solidFill>
                  <a:srgbClr val="AE0303"/>
                </a:solidFill>
                <a:latin typeface="Times New Roman"/>
                <a:cs typeface="Times New Roman"/>
              </a:rPr>
              <a:t>-</a:t>
            </a:r>
            <a:r>
              <a:rPr sz="450" dirty="0">
                <a:solidFill>
                  <a:srgbClr val="AE0303"/>
                </a:solidFill>
                <a:latin typeface="Times New Roman"/>
                <a:cs typeface="Times New Roman"/>
              </a:rPr>
              <a:t> </a:t>
            </a:r>
            <a:r>
              <a:rPr sz="450" spc="25" dirty="0">
                <a:solidFill>
                  <a:srgbClr val="AE0303"/>
                </a:solidFill>
                <a:latin typeface="Times New Roman"/>
                <a:cs typeface="Times New Roman"/>
              </a:rPr>
              <a:t> </a:t>
            </a:r>
            <a:r>
              <a:rPr sz="450" spc="60" dirty="0">
                <a:solidFill>
                  <a:srgbClr val="161175"/>
                </a:solidFill>
                <a:latin typeface="Times New Roman"/>
                <a:cs typeface="Times New Roman"/>
              </a:rPr>
              <a:t>_</a:t>
            </a:r>
            <a:r>
              <a:rPr sz="450" spc="-65" dirty="0">
                <a:solidFill>
                  <a:srgbClr val="161175"/>
                </a:solidFill>
                <a:latin typeface="Times New Roman"/>
                <a:cs typeface="Times New Roman"/>
              </a:rPr>
              <a:t>,</a:t>
            </a:r>
            <a:r>
              <a:rPr sz="450" spc="-20" dirty="0">
                <a:solidFill>
                  <a:srgbClr val="161175"/>
                </a:solidFill>
                <a:latin typeface="Times New Roman"/>
                <a:cs typeface="Times New Roman"/>
              </a:rPr>
              <a:t>l</a:t>
            </a:r>
            <a:r>
              <a:rPr sz="450" spc="50" dirty="0">
                <a:solidFill>
                  <a:srgbClr val="161175"/>
                </a:solidFill>
                <a:latin typeface="Times New Roman"/>
                <a:cs typeface="Times New Roman"/>
              </a:rPr>
              <a:t>.</a:t>
            </a:r>
            <a:r>
              <a:rPr sz="450" dirty="0">
                <a:solidFill>
                  <a:srgbClr val="161175"/>
                </a:solidFill>
                <a:latin typeface="Times New Roman"/>
                <a:cs typeface="Times New Roman"/>
              </a:rPr>
              <a:t>    </a:t>
            </a:r>
            <a:r>
              <a:rPr sz="1600" spc="-225" dirty="0">
                <a:solidFill>
                  <a:srgbClr val="561152"/>
                </a:solidFill>
                <a:latin typeface="Arial"/>
                <a:cs typeface="Arial"/>
              </a:rPr>
              <a:t>-</a:t>
            </a:r>
            <a:r>
              <a:rPr sz="1600" spc="-465" dirty="0">
                <a:solidFill>
                  <a:srgbClr val="0C038C"/>
                </a:solidFill>
                <a:latin typeface="Arial"/>
                <a:cs typeface="Arial"/>
              </a:rPr>
              <a:t>_</a:t>
            </a:r>
            <a:r>
              <a:rPr sz="1600" spc="-180" dirty="0">
                <a:solidFill>
                  <a:srgbClr val="AE0303"/>
                </a:solidFill>
                <a:latin typeface="Arial"/>
                <a:cs typeface="Arial"/>
              </a:rPr>
              <a:t>-</a:t>
            </a:r>
            <a:r>
              <a:rPr sz="1600" spc="-490" dirty="0">
                <a:solidFill>
                  <a:srgbClr val="0C038C"/>
                </a:solidFill>
                <a:latin typeface="Arial"/>
                <a:cs typeface="Arial"/>
              </a:rPr>
              <a:t>_</a:t>
            </a:r>
            <a:r>
              <a:rPr sz="1600" spc="-155" dirty="0">
                <a:solidFill>
                  <a:srgbClr val="AE0303"/>
                </a:solidFill>
                <a:latin typeface="Arial"/>
                <a:cs typeface="Arial"/>
              </a:rPr>
              <a:t>-</a:t>
            </a:r>
            <a:r>
              <a:rPr sz="1600" spc="-515" dirty="0">
                <a:solidFill>
                  <a:srgbClr val="0C038C"/>
                </a:solidFill>
                <a:latin typeface="Arial"/>
                <a:cs typeface="Arial"/>
              </a:rPr>
              <a:t>_</a:t>
            </a:r>
            <a:r>
              <a:rPr sz="1600" spc="-130" dirty="0">
                <a:solidFill>
                  <a:srgbClr val="AE0303"/>
                </a:solidFill>
                <a:latin typeface="Arial"/>
                <a:cs typeface="Arial"/>
              </a:rPr>
              <a:t>-</a:t>
            </a:r>
            <a:r>
              <a:rPr sz="1600" spc="-535" dirty="0">
                <a:solidFill>
                  <a:srgbClr val="0C038C"/>
                </a:solidFill>
                <a:latin typeface="Arial"/>
                <a:cs typeface="Arial"/>
              </a:rPr>
              <a:t>_</a:t>
            </a:r>
            <a:r>
              <a:rPr sz="1600" spc="-105" dirty="0">
                <a:solidFill>
                  <a:srgbClr val="AE0303"/>
                </a:solidFill>
                <a:latin typeface="Arial"/>
                <a:cs typeface="Arial"/>
              </a:rPr>
              <a:t>-</a:t>
            </a:r>
            <a:r>
              <a:rPr sz="1600" spc="-450" dirty="0">
                <a:solidFill>
                  <a:srgbClr val="561152"/>
                </a:solidFill>
                <a:latin typeface="Arial"/>
                <a:cs typeface="Arial"/>
              </a:rPr>
              <a:t>_</a:t>
            </a:r>
            <a:r>
              <a:rPr sz="1600" spc="-260" dirty="0">
                <a:solidFill>
                  <a:srgbClr val="561152"/>
                </a:solidFill>
                <a:latin typeface="Arial"/>
                <a:cs typeface="Arial"/>
              </a:rPr>
              <a:t>:</a:t>
            </a:r>
            <a:r>
              <a:rPr sz="1600" spc="-400" dirty="0">
                <a:solidFill>
                  <a:srgbClr val="561152"/>
                </a:solidFill>
                <a:latin typeface="Arial"/>
                <a:cs typeface="Arial"/>
              </a:rPr>
              <a:t>.</a:t>
            </a:r>
            <a:r>
              <a:rPr sz="1600" spc="-229" dirty="0">
                <a:solidFill>
                  <a:srgbClr val="561152"/>
                </a:solidFill>
                <a:latin typeface="Arial"/>
                <a:cs typeface="Arial"/>
              </a:rPr>
              <a:t>:</a:t>
            </a:r>
            <a:r>
              <a:rPr sz="1600" spc="-310" dirty="0">
                <a:solidFill>
                  <a:srgbClr val="561152"/>
                </a:solidFill>
                <a:latin typeface="Arial"/>
                <a:cs typeface="Arial"/>
              </a:rPr>
              <a:t>-</a:t>
            </a:r>
            <a:r>
              <a:rPr sz="1600" spc="30" dirty="0">
                <a:solidFill>
                  <a:srgbClr val="561152"/>
                </a:solidFill>
                <a:latin typeface="Arial"/>
                <a:cs typeface="Arial"/>
              </a:rPr>
              <a:t>:</a:t>
            </a:r>
            <a:r>
              <a:rPr sz="1600" spc="-95" dirty="0">
                <a:solidFill>
                  <a:srgbClr val="561152"/>
                </a:solidFill>
                <a:latin typeface="Arial"/>
                <a:cs typeface="Arial"/>
              </a:rPr>
              <a:t>:</a:t>
            </a:r>
            <a:r>
              <a:rPr sz="1600" spc="-750" dirty="0">
                <a:solidFill>
                  <a:srgbClr val="4D2D7C"/>
                </a:solidFill>
                <a:latin typeface="Arial"/>
                <a:cs typeface="Arial"/>
              </a:rPr>
              <a:t>$</a:t>
            </a:r>
            <a:r>
              <a:rPr sz="1600" spc="75" dirty="0">
                <a:solidFill>
                  <a:srgbClr val="561152"/>
                </a:solidFill>
                <a:latin typeface="Arial"/>
                <a:cs typeface="Arial"/>
              </a:rPr>
              <a:t>5</a:t>
            </a:r>
            <a:endParaRPr sz="1600">
              <a:latin typeface="Arial"/>
              <a:cs typeface="Arial"/>
            </a:endParaRPr>
          </a:p>
          <a:p>
            <a:pPr marL="35560" marR="1310005" indent="308610">
              <a:lnSpc>
                <a:spcPts val="1100"/>
              </a:lnSpc>
              <a:spcBef>
                <a:spcPts val="1300"/>
              </a:spcBef>
            </a:pPr>
            <a:r>
              <a:rPr sz="1100" spc="20" dirty="0">
                <a:solidFill>
                  <a:srgbClr val="0C038C"/>
                </a:solidFill>
                <a:latin typeface="Arial"/>
                <a:cs typeface="Arial"/>
              </a:rPr>
              <a:t>Human  </a:t>
            </a:r>
            <a:r>
              <a:rPr sz="1100" spc="40" dirty="0">
                <a:solidFill>
                  <a:srgbClr val="0C038C"/>
                </a:solidFill>
                <a:latin typeface="Arial"/>
                <a:cs typeface="Arial"/>
              </a:rPr>
              <a:t>monke</a:t>
            </a:r>
            <a:r>
              <a:rPr sz="1100" spc="130" dirty="0">
                <a:solidFill>
                  <a:srgbClr val="0C038C"/>
                </a:solidFill>
                <a:latin typeface="Arial"/>
                <a:cs typeface="Arial"/>
              </a:rPr>
              <a:t>y</a:t>
            </a:r>
            <a:r>
              <a:rPr sz="1100" spc="45" dirty="0">
                <a:solidFill>
                  <a:srgbClr val="0C038C"/>
                </a:solidFill>
                <a:latin typeface="Arial"/>
                <a:cs typeface="Arial"/>
              </a:rPr>
              <a:t>pox</a:t>
            </a:r>
            <a:endParaRPr sz="1100">
              <a:latin typeface="Arial"/>
              <a:cs typeface="Arial"/>
            </a:endParaRPr>
          </a:p>
          <a:p>
            <a:pPr marL="196215" marR="1351280" indent="-125095">
              <a:lnSpc>
                <a:spcPct val="105500"/>
              </a:lnSpc>
              <a:spcBef>
                <a:spcPts val="120"/>
              </a:spcBef>
            </a:pPr>
            <a:r>
              <a:rPr sz="1100" spc="50" dirty="0">
                <a:solidFill>
                  <a:srgbClr val="0C038C"/>
                </a:solidFill>
                <a:latin typeface="Arial"/>
                <a:cs typeface="Arial"/>
              </a:rPr>
              <a:t>Listeriosis  </a:t>
            </a:r>
            <a:r>
              <a:rPr sz="1100" spc="50" dirty="0">
                <a:solidFill>
                  <a:srgbClr val="AE0303"/>
                </a:solidFill>
                <a:latin typeface="Arial"/>
                <a:cs typeface="Arial"/>
              </a:rPr>
              <a:t>Bourbon</a:t>
            </a:r>
            <a:endParaRPr sz="1100">
              <a:latin typeface="Arial"/>
              <a:cs typeface="Arial"/>
            </a:endParaRPr>
          </a:p>
          <a:p>
            <a:pPr marL="451484">
              <a:lnSpc>
                <a:spcPts val="1130"/>
              </a:lnSpc>
            </a:pPr>
            <a:r>
              <a:rPr sz="1100" spc="50" dirty="0">
                <a:solidFill>
                  <a:srgbClr val="AE0303"/>
                </a:solidFill>
                <a:latin typeface="Arial"/>
                <a:cs typeface="Arial"/>
              </a:rPr>
              <a:t>virus</a:t>
            </a:r>
            <a:endParaRPr sz="1100">
              <a:latin typeface="Arial"/>
              <a:cs typeface="Arial"/>
            </a:endParaRPr>
          </a:p>
          <a:p>
            <a:pPr marL="217804">
              <a:lnSpc>
                <a:spcPts val="1210"/>
              </a:lnSpc>
              <a:spcBef>
                <a:spcPts val="145"/>
              </a:spcBef>
            </a:pPr>
            <a:r>
              <a:rPr sz="1100" spc="-5" dirty="0">
                <a:solidFill>
                  <a:srgbClr val="AE0303"/>
                </a:solidFill>
                <a:latin typeface="Arial"/>
                <a:cs typeface="Arial"/>
              </a:rPr>
              <a:t>2009</a:t>
            </a:r>
            <a:r>
              <a:rPr sz="1100" spc="-65" dirty="0">
                <a:solidFill>
                  <a:srgbClr val="AE0303"/>
                </a:solidFill>
                <a:latin typeface="Arial"/>
                <a:cs typeface="Arial"/>
              </a:rPr>
              <a:t> </a:t>
            </a:r>
            <a:r>
              <a:rPr sz="1100" spc="-15" dirty="0">
                <a:solidFill>
                  <a:srgbClr val="AE0303"/>
                </a:solidFill>
                <a:latin typeface="Arial"/>
                <a:cs typeface="Arial"/>
              </a:rPr>
              <a:t>H1N1</a:t>
            </a:r>
            <a:endParaRPr sz="1100">
              <a:latin typeface="Arial"/>
              <a:cs typeface="Arial"/>
            </a:endParaRPr>
          </a:p>
          <a:p>
            <a:pPr marL="319405">
              <a:lnSpc>
                <a:spcPts val="1210"/>
              </a:lnSpc>
            </a:pPr>
            <a:r>
              <a:rPr sz="1100" spc="25" dirty="0">
                <a:solidFill>
                  <a:srgbClr val="AE0303"/>
                </a:solidFill>
                <a:latin typeface="Arial"/>
                <a:cs typeface="Arial"/>
              </a:rPr>
              <a:t>influenza</a:t>
            </a:r>
            <a:endParaRPr sz="1100">
              <a:latin typeface="Arial"/>
              <a:cs typeface="Arial"/>
            </a:endParaRPr>
          </a:p>
          <a:p>
            <a:pPr marL="51435">
              <a:spcBef>
                <a:spcPts val="215"/>
              </a:spcBef>
            </a:pPr>
            <a:r>
              <a:rPr sz="1100" spc="40" dirty="0">
                <a:solidFill>
                  <a:srgbClr val="0C038C"/>
                </a:solidFill>
                <a:latin typeface="Arial"/>
                <a:cs typeface="Arial"/>
              </a:rPr>
              <a:t>Adenovirus</a:t>
            </a:r>
            <a:r>
              <a:rPr sz="1100" spc="-35" dirty="0">
                <a:solidFill>
                  <a:srgbClr val="0C038C"/>
                </a:solidFill>
                <a:latin typeface="Arial"/>
                <a:cs typeface="Arial"/>
              </a:rPr>
              <a:t> </a:t>
            </a:r>
            <a:r>
              <a:rPr sz="1100" spc="25" dirty="0">
                <a:solidFill>
                  <a:srgbClr val="0C038C"/>
                </a:solidFill>
                <a:latin typeface="Arial"/>
                <a:cs typeface="Arial"/>
              </a:rPr>
              <a:t>14</a:t>
            </a:r>
            <a:endParaRPr sz="1100">
              <a:latin typeface="Arial"/>
              <a:cs typeface="Arial"/>
            </a:endParaRPr>
          </a:p>
          <a:p>
            <a:pPr marL="145415" marR="1156335" indent="304800">
              <a:lnSpc>
                <a:spcPts val="1130"/>
              </a:lnSpc>
              <a:spcBef>
                <a:spcPts val="290"/>
              </a:spcBef>
            </a:pPr>
            <a:r>
              <a:rPr sz="1100" spc="25" dirty="0">
                <a:solidFill>
                  <a:srgbClr val="030303"/>
                </a:solidFill>
                <a:latin typeface="Arial"/>
                <a:cs typeface="Arial"/>
              </a:rPr>
              <a:t>Anthrax  </a:t>
            </a:r>
            <a:r>
              <a:rPr sz="1100" spc="50" dirty="0">
                <a:solidFill>
                  <a:srgbClr val="030303"/>
                </a:solidFill>
                <a:latin typeface="Arial"/>
                <a:cs typeface="Arial"/>
              </a:rPr>
              <a:t>bioterrorism</a:t>
            </a:r>
            <a:endParaRPr sz="1100">
              <a:latin typeface="Arial"/>
              <a:cs typeface="Arial"/>
            </a:endParaRPr>
          </a:p>
        </p:txBody>
      </p:sp>
      <p:sp>
        <p:nvSpPr>
          <p:cNvPr id="11" name="object 11"/>
          <p:cNvSpPr txBox="1"/>
          <p:nvPr/>
        </p:nvSpPr>
        <p:spPr>
          <a:xfrm>
            <a:off x="8617902" y="1523999"/>
            <a:ext cx="1705610" cy="1455420"/>
          </a:xfrm>
          <a:prstGeom prst="rect">
            <a:avLst/>
          </a:prstGeom>
        </p:spPr>
        <p:txBody>
          <a:bodyPr vert="horz" wrap="square" lIns="0" tIns="24765" rIns="0" bIns="0" rtlCol="0">
            <a:spAutoFit/>
          </a:bodyPr>
          <a:lstStyle/>
          <a:p>
            <a:pPr marL="12700">
              <a:spcBef>
                <a:spcPts val="195"/>
              </a:spcBef>
            </a:pPr>
            <a:r>
              <a:rPr sz="1100" dirty="0">
                <a:solidFill>
                  <a:srgbClr val="AE0303"/>
                </a:solidFill>
                <a:latin typeface="Arial"/>
                <a:cs typeface="Arial"/>
              </a:rPr>
              <a:t>MERS-CoV</a:t>
            </a:r>
            <a:endParaRPr sz="1100">
              <a:latin typeface="Arial"/>
              <a:cs typeface="Arial"/>
            </a:endParaRPr>
          </a:p>
          <a:p>
            <a:pPr marL="239395">
              <a:spcBef>
                <a:spcPts val="95"/>
              </a:spcBef>
            </a:pPr>
            <a:r>
              <a:rPr sz="1100" spc="25" dirty="0">
                <a:solidFill>
                  <a:srgbClr val="AE0303"/>
                </a:solidFill>
                <a:latin typeface="Arial"/>
                <a:cs typeface="Arial"/>
              </a:rPr>
              <a:t>Akhmeta</a:t>
            </a:r>
            <a:r>
              <a:rPr sz="1100" spc="-5" dirty="0">
                <a:solidFill>
                  <a:srgbClr val="AE0303"/>
                </a:solidFill>
                <a:latin typeface="Arial"/>
                <a:cs typeface="Arial"/>
              </a:rPr>
              <a:t> </a:t>
            </a:r>
            <a:r>
              <a:rPr sz="1100" spc="50" dirty="0">
                <a:solidFill>
                  <a:srgbClr val="AE0303"/>
                </a:solidFill>
                <a:latin typeface="Arial"/>
                <a:cs typeface="Arial"/>
              </a:rPr>
              <a:t>virus</a:t>
            </a:r>
            <a:endParaRPr sz="1100">
              <a:latin typeface="Arial"/>
              <a:cs typeface="Arial"/>
            </a:endParaRPr>
          </a:p>
          <a:p>
            <a:pPr marL="549910" indent="-111760">
              <a:spcBef>
                <a:spcPts val="95"/>
              </a:spcBef>
            </a:pPr>
            <a:r>
              <a:rPr sz="1100" spc="40" dirty="0">
                <a:solidFill>
                  <a:srgbClr val="0C038C"/>
                </a:solidFill>
                <a:latin typeface="Arial"/>
                <a:cs typeface="Arial"/>
              </a:rPr>
              <a:t>Rift </a:t>
            </a:r>
            <a:r>
              <a:rPr sz="1100" dirty="0">
                <a:solidFill>
                  <a:srgbClr val="0C038C"/>
                </a:solidFill>
                <a:latin typeface="Arial"/>
                <a:cs typeface="Arial"/>
              </a:rPr>
              <a:t>Valley</a:t>
            </a:r>
            <a:r>
              <a:rPr sz="1100" spc="25" dirty="0">
                <a:solidFill>
                  <a:srgbClr val="0C038C"/>
                </a:solidFill>
                <a:latin typeface="Arial"/>
                <a:cs typeface="Arial"/>
              </a:rPr>
              <a:t> </a:t>
            </a:r>
            <a:r>
              <a:rPr sz="1100" spc="10" dirty="0">
                <a:solidFill>
                  <a:srgbClr val="0C038C"/>
                </a:solidFill>
                <a:latin typeface="Arial"/>
                <a:cs typeface="Arial"/>
              </a:rPr>
              <a:t>fever</a:t>
            </a:r>
            <a:endParaRPr sz="1100">
              <a:latin typeface="Arial"/>
              <a:cs typeface="Arial"/>
            </a:endParaRPr>
          </a:p>
          <a:p>
            <a:pPr marL="549910">
              <a:spcBef>
                <a:spcPts val="334"/>
              </a:spcBef>
            </a:pPr>
            <a:r>
              <a:rPr sz="1100" spc="35" dirty="0">
                <a:solidFill>
                  <a:srgbClr val="0C038C"/>
                </a:solidFill>
                <a:latin typeface="Arial"/>
                <a:cs typeface="Arial"/>
              </a:rPr>
              <a:t>Typhoid</a:t>
            </a:r>
            <a:r>
              <a:rPr sz="1100" spc="-35" dirty="0">
                <a:solidFill>
                  <a:srgbClr val="0C038C"/>
                </a:solidFill>
                <a:latin typeface="Arial"/>
                <a:cs typeface="Arial"/>
              </a:rPr>
              <a:t> </a:t>
            </a:r>
            <a:r>
              <a:rPr sz="1100" spc="15" dirty="0">
                <a:solidFill>
                  <a:srgbClr val="0C038C"/>
                </a:solidFill>
                <a:latin typeface="Arial"/>
                <a:cs typeface="Arial"/>
              </a:rPr>
              <a:t>fever</a:t>
            </a:r>
            <a:endParaRPr sz="1100">
              <a:latin typeface="Arial"/>
              <a:cs typeface="Arial"/>
            </a:endParaRPr>
          </a:p>
          <a:p>
            <a:pPr marL="936625">
              <a:lnSpc>
                <a:spcPts val="1225"/>
              </a:lnSpc>
              <a:spcBef>
                <a:spcPts val="265"/>
              </a:spcBef>
            </a:pPr>
            <a:r>
              <a:rPr sz="1100" spc="-20" dirty="0">
                <a:solidFill>
                  <a:srgbClr val="AE0303"/>
                </a:solidFill>
                <a:latin typeface="Arial"/>
                <a:cs typeface="Arial"/>
              </a:rPr>
              <a:t>SFTSV</a:t>
            </a:r>
            <a:endParaRPr sz="1100">
              <a:latin typeface="Arial"/>
              <a:cs typeface="Arial"/>
            </a:endParaRPr>
          </a:p>
          <a:p>
            <a:pPr marL="1129030" indent="-194945">
              <a:lnSpc>
                <a:spcPts val="1225"/>
              </a:lnSpc>
            </a:pPr>
            <a:r>
              <a:rPr sz="1100" spc="40" dirty="0">
                <a:solidFill>
                  <a:srgbClr val="AE0303"/>
                </a:solidFill>
                <a:latin typeface="Arial"/>
                <a:cs typeface="Arial"/>
              </a:rPr>
              <a:t>bunyavirus</a:t>
            </a:r>
            <a:endParaRPr sz="1100">
              <a:latin typeface="Arial"/>
              <a:cs typeface="Arial"/>
            </a:endParaRPr>
          </a:p>
          <a:p>
            <a:pPr marL="1129030">
              <a:lnSpc>
                <a:spcPts val="1280"/>
              </a:lnSpc>
              <a:spcBef>
                <a:spcPts val="140"/>
              </a:spcBef>
            </a:pPr>
            <a:r>
              <a:rPr sz="1150" i="1" spc="60" dirty="0">
                <a:solidFill>
                  <a:srgbClr val="AE0303"/>
                </a:solidFill>
                <a:latin typeface="Arial"/>
                <a:cs typeface="Arial"/>
              </a:rPr>
              <a:t>E.coli</a:t>
            </a:r>
            <a:endParaRPr sz="1150">
              <a:latin typeface="Arial"/>
              <a:cs typeface="Arial"/>
            </a:endParaRPr>
          </a:p>
          <a:p>
            <a:pPr marL="1122680">
              <a:lnSpc>
                <a:spcPts val="1220"/>
              </a:lnSpc>
            </a:pPr>
            <a:r>
              <a:rPr sz="1100" dirty="0">
                <a:solidFill>
                  <a:srgbClr val="AE0303"/>
                </a:solidFill>
                <a:latin typeface="Arial"/>
                <a:cs typeface="Arial"/>
              </a:rPr>
              <a:t>O157:H7</a:t>
            </a:r>
            <a:endParaRPr sz="1100">
              <a:latin typeface="Arial"/>
              <a:cs typeface="Arial"/>
            </a:endParaRPr>
          </a:p>
        </p:txBody>
      </p:sp>
      <p:sp>
        <p:nvSpPr>
          <p:cNvPr id="12" name="object 12"/>
          <p:cNvSpPr txBox="1"/>
          <p:nvPr/>
        </p:nvSpPr>
        <p:spPr>
          <a:xfrm>
            <a:off x="7852905" y="3002280"/>
            <a:ext cx="731520" cy="182101"/>
          </a:xfrm>
          <a:prstGeom prst="rect">
            <a:avLst/>
          </a:prstGeom>
        </p:spPr>
        <p:txBody>
          <a:bodyPr vert="horz" wrap="square" lIns="0" tIns="12700" rIns="0" bIns="0" rtlCol="0">
            <a:spAutoFit/>
          </a:bodyPr>
          <a:lstStyle/>
          <a:p>
            <a:pPr marL="12700">
              <a:spcBef>
                <a:spcPts val="100"/>
              </a:spcBef>
              <a:tabLst>
                <a:tab pos="384175" algn="l"/>
              </a:tabLst>
            </a:pPr>
            <a:r>
              <a:rPr sz="1100" dirty="0">
                <a:solidFill>
                  <a:srgbClr val="312899"/>
                </a:solidFill>
                <a:latin typeface="Arial"/>
                <a:cs typeface="Arial"/>
              </a:rPr>
              <a:t>-</a:t>
            </a:r>
            <a:r>
              <a:rPr sz="1100" spc="155" dirty="0">
                <a:solidFill>
                  <a:srgbClr val="312899"/>
                </a:solidFill>
                <a:latin typeface="Arial"/>
                <a:cs typeface="Arial"/>
              </a:rPr>
              <a:t> </a:t>
            </a:r>
            <a:r>
              <a:rPr sz="1100" dirty="0">
                <a:solidFill>
                  <a:srgbClr val="A82324"/>
                </a:solidFill>
                <a:latin typeface="Arial"/>
                <a:cs typeface="Arial"/>
              </a:rPr>
              <a:t>-	</a:t>
            </a:r>
            <a:r>
              <a:rPr sz="1100" spc="-60" dirty="0">
                <a:solidFill>
                  <a:srgbClr val="A82324"/>
                </a:solidFill>
                <a:latin typeface="Arial"/>
                <a:cs typeface="Arial"/>
              </a:rPr>
              <a:t>-==-</a:t>
            </a:r>
            <a:r>
              <a:rPr sz="1100" spc="114" dirty="0">
                <a:solidFill>
                  <a:srgbClr val="A82324"/>
                </a:solidFill>
                <a:latin typeface="Arial"/>
                <a:cs typeface="Arial"/>
              </a:rPr>
              <a:t> </a:t>
            </a:r>
            <a:r>
              <a:rPr sz="1100" spc="-45" dirty="0">
                <a:solidFill>
                  <a:srgbClr val="AE0303"/>
                </a:solidFill>
                <a:latin typeface="Arial"/>
                <a:cs typeface="Arial"/>
              </a:rPr>
              <a:t>-</a:t>
            </a:r>
            <a:endParaRPr sz="1100">
              <a:latin typeface="Arial"/>
              <a:cs typeface="Arial"/>
            </a:endParaRPr>
          </a:p>
        </p:txBody>
      </p:sp>
      <p:sp>
        <p:nvSpPr>
          <p:cNvPr id="13" name="object 13"/>
          <p:cNvSpPr txBox="1"/>
          <p:nvPr/>
        </p:nvSpPr>
        <p:spPr>
          <a:xfrm>
            <a:off x="8712441" y="3002280"/>
            <a:ext cx="843280" cy="182101"/>
          </a:xfrm>
          <a:prstGeom prst="rect">
            <a:avLst/>
          </a:prstGeom>
        </p:spPr>
        <p:txBody>
          <a:bodyPr vert="horz" wrap="square" lIns="0" tIns="12700" rIns="0" bIns="0" rtlCol="0">
            <a:spAutoFit/>
          </a:bodyPr>
          <a:lstStyle/>
          <a:p>
            <a:pPr marL="12700">
              <a:spcBef>
                <a:spcPts val="100"/>
              </a:spcBef>
              <a:tabLst>
                <a:tab pos="207645" algn="l"/>
                <a:tab pos="402590" algn="l"/>
                <a:tab pos="597535" algn="l"/>
              </a:tabLst>
            </a:pPr>
            <a:r>
              <a:rPr sz="1100" spc="-45" dirty="0">
                <a:solidFill>
                  <a:srgbClr val="AE0303"/>
                </a:solidFill>
                <a:latin typeface="Arial"/>
                <a:cs typeface="Arial"/>
              </a:rPr>
              <a:t>-	-	-	</a:t>
            </a:r>
            <a:r>
              <a:rPr sz="1100" spc="-110" dirty="0">
                <a:solidFill>
                  <a:srgbClr val="AE0303"/>
                </a:solidFill>
                <a:latin typeface="Arial"/>
                <a:cs typeface="Arial"/>
              </a:rPr>
              <a:t>---+--</a:t>
            </a:r>
            <a:endParaRPr sz="1100">
              <a:latin typeface="Arial"/>
              <a:cs typeface="Arial"/>
            </a:endParaRPr>
          </a:p>
        </p:txBody>
      </p:sp>
      <p:sp>
        <p:nvSpPr>
          <p:cNvPr id="14" name="object 14"/>
          <p:cNvSpPr txBox="1"/>
          <p:nvPr/>
        </p:nvSpPr>
        <p:spPr>
          <a:xfrm>
            <a:off x="9719488" y="3002280"/>
            <a:ext cx="643890" cy="668655"/>
          </a:xfrm>
          <a:prstGeom prst="rect">
            <a:avLst/>
          </a:prstGeom>
        </p:spPr>
        <p:txBody>
          <a:bodyPr vert="horz" wrap="square" lIns="0" tIns="12700" rIns="0" bIns="0" rtlCol="0">
            <a:spAutoFit/>
          </a:bodyPr>
          <a:lstStyle/>
          <a:p>
            <a:pPr marL="22225">
              <a:lnSpc>
                <a:spcPts val="1200"/>
              </a:lnSpc>
              <a:spcBef>
                <a:spcPts val="100"/>
              </a:spcBef>
            </a:pPr>
            <a:r>
              <a:rPr sz="1100" spc="25" dirty="0">
                <a:solidFill>
                  <a:srgbClr val="AE0303"/>
                </a:solidFill>
                <a:latin typeface="Arial"/>
                <a:cs typeface="Arial"/>
              </a:rPr>
              <a:t>H10N8</a:t>
            </a:r>
            <a:endParaRPr sz="1100">
              <a:latin typeface="Arial"/>
              <a:cs typeface="Arial"/>
            </a:endParaRPr>
          </a:p>
          <a:p>
            <a:pPr marL="21590">
              <a:lnSpc>
                <a:spcPts val="1200"/>
              </a:lnSpc>
            </a:pPr>
            <a:r>
              <a:rPr sz="1100" spc="30" dirty="0">
                <a:solidFill>
                  <a:srgbClr val="AE0303"/>
                </a:solidFill>
                <a:latin typeface="Arial"/>
                <a:cs typeface="Arial"/>
              </a:rPr>
              <a:t>influenza</a:t>
            </a:r>
            <a:endParaRPr sz="1100">
              <a:latin typeface="Arial"/>
              <a:cs typeface="Arial"/>
            </a:endParaRPr>
          </a:p>
          <a:p>
            <a:pPr marL="13335">
              <a:lnSpc>
                <a:spcPts val="1210"/>
              </a:lnSpc>
              <a:spcBef>
                <a:spcPts val="240"/>
              </a:spcBef>
            </a:pPr>
            <a:r>
              <a:rPr sz="1100" dirty="0">
                <a:solidFill>
                  <a:srgbClr val="AE0303"/>
                </a:solidFill>
                <a:latin typeface="Arial"/>
                <a:cs typeface="Arial"/>
              </a:rPr>
              <a:t>H7N9</a:t>
            </a:r>
            <a:endParaRPr sz="1100">
              <a:latin typeface="Arial"/>
              <a:cs typeface="Arial"/>
            </a:endParaRPr>
          </a:p>
          <a:p>
            <a:pPr marL="12700">
              <a:lnSpc>
                <a:spcPts val="1210"/>
              </a:lnSpc>
            </a:pPr>
            <a:r>
              <a:rPr sz="1100" spc="30" dirty="0">
                <a:solidFill>
                  <a:srgbClr val="AE0303"/>
                </a:solidFill>
                <a:latin typeface="Arial"/>
                <a:cs typeface="Arial"/>
              </a:rPr>
              <a:t>influenza</a:t>
            </a:r>
            <a:endParaRPr sz="1100">
              <a:latin typeface="Arial"/>
              <a:cs typeface="Arial"/>
            </a:endParaRPr>
          </a:p>
        </p:txBody>
      </p:sp>
      <p:sp>
        <p:nvSpPr>
          <p:cNvPr id="15" name="object 15"/>
          <p:cNvSpPr txBox="1"/>
          <p:nvPr/>
        </p:nvSpPr>
        <p:spPr>
          <a:xfrm>
            <a:off x="2003794" y="4992623"/>
            <a:ext cx="748665" cy="476884"/>
          </a:xfrm>
          <a:prstGeom prst="rect">
            <a:avLst/>
          </a:prstGeom>
        </p:spPr>
        <p:txBody>
          <a:bodyPr vert="horz" wrap="square" lIns="0" tIns="38735" rIns="0" bIns="0" rtlCol="0">
            <a:spAutoFit/>
          </a:bodyPr>
          <a:lstStyle/>
          <a:p>
            <a:pPr marL="12700" marR="5080" indent="1905" algn="just">
              <a:lnSpc>
                <a:spcPct val="84500"/>
              </a:lnSpc>
              <a:spcBef>
                <a:spcPts val="305"/>
              </a:spcBef>
            </a:pPr>
            <a:r>
              <a:rPr sz="1100" spc="25" dirty="0">
                <a:solidFill>
                  <a:srgbClr val="AE0303"/>
                </a:solidFill>
                <a:latin typeface="Arial"/>
                <a:cs typeface="Arial"/>
              </a:rPr>
              <a:t>Hantavirus  </a:t>
            </a:r>
            <a:r>
              <a:rPr sz="1100" spc="35" dirty="0">
                <a:solidFill>
                  <a:srgbClr val="AE0303"/>
                </a:solidFill>
                <a:latin typeface="Arial"/>
                <a:cs typeface="Arial"/>
              </a:rPr>
              <a:t>pulmonary  </a:t>
            </a:r>
            <a:r>
              <a:rPr sz="1100" spc="50" dirty="0">
                <a:solidFill>
                  <a:srgbClr val="AE0303"/>
                </a:solidFill>
                <a:latin typeface="Arial"/>
                <a:cs typeface="Arial"/>
              </a:rPr>
              <a:t>syndrome</a:t>
            </a:r>
            <a:endParaRPr sz="1100">
              <a:latin typeface="Arial"/>
              <a:cs typeface="Arial"/>
            </a:endParaRPr>
          </a:p>
        </p:txBody>
      </p:sp>
      <p:sp>
        <p:nvSpPr>
          <p:cNvPr id="16" name="object 16"/>
          <p:cNvSpPr txBox="1"/>
          <p:nvPr/>
        </p:nvSpPr>
        <p:spPr>
          <a:xfrm>
            <a:off x="2222361" y="5681472"/>
            <a:ext cx="2196465" cy="182101"/>
          </a:xfrm>
          <a:prstGeom prst="rect">
            <a:avLst/>
          </a:prstGeom>
        </p:spPr>
        <p:txBody>
          <a:bodyPr vert="horz" wrap="square" lIns="0" tIns="12700" rIns="0" bIns="0" rtlCol="0">
            <a:spAutoFit/>
          </a:bodyPr>
          <a:lstStyle/>
          <a:p>
            <a:pPr marL="12700">
              <a:spcBef>
                <a:spcPts val="100"/>
              </a:spcBef>
            </a:pPr>
            <a:r>
              <a:rPr sz="1100" spc="30" dirty="0">
                <a:solidFill>
                  <a:srgbClr val="0C038C"/>
                </a:solidFill>
                <a:latin typeface="Arial"/>
                <a:cs typeface="Arial"/>
              </a:rPr>
              <a:t>Human </a:t>
            </a:r>
            <a:r>
              <a:rPr sz="1100" spc="35" dirty="0">
                <a:solidFill>
                  <a:srgbClr val="0C038C"/>
                </a:solidFill>
                <a:latin typeface="Arial"/>
                <a:cs typeface="Arial"/>
              </a:rPr>
              <a:t>African</a:t>
            </a:r>
            <a:r>
              <a:rPr sz="1100" spc="15" dirty="0">
                <a:solidFill>
                  <a:srgbClr val="0C038C"/>
                </a:solidFill>
                <a:latin typeface="Arial"/>
                <a:cs typeface="Arial"/>
              </a:rPr>
              <a:t> </a:t>
            </a:r>
            <a:r>
              <a:rPr sz="1100" spc="50" dirty="0">
                <a:solidFill>
                  <a:srgbClr val="0C038C"/>
                </a:solidFill>
                <a:latin typeface="Arial"/>
                <a:cs typeface="Arial"/>
              </a:rPr>
              <a:t>trypanosomiasis</a:t>
            </a:r>
            <a:endParaRPr sz="1100">
              <a:latin typeface="Arial"/>
              <a:cs typeface="Arial"/>
            </a:endParaRPr>
          </a:p>
        </p:txBody>
      </p:sp>
      <p:sp>
        <p:nvSpPr>
          <p:cNvPr id="17" name="object 17"/>
          <p:cNvSpPr txBox="1"/>
          <p:nvPr/>
        </p:nvSpPr>
        <p:spPr>
          <a:xfrm>
            <a:off x="6469062" y="5519929"/>
            <a:ext cx="1606550" cy="182101"/>
          </a:xfrm>
          <a:prstGeom prst="rect">
            <a:avLst/>
          </a:prstGeom>
        </p:spPr>
        <p:txBody>
          <a:bodyPr vert="horz" wrap="square" lIns="0" tIns="12700" rIns="0" bIns="0" rtlCol="0">
            <a:spAutoFit/>
          </a:bodyPr>
          <a:lstStyle/>
          <a:p>
            <a:pPr marL="12700">
              <a:spcBef>
                <a:spcPts val="100"/>
              </a:spcBef>
            </a:pPr>
            <a:r>
              <a:rPr sz="1100" spc="-30" dirty="0">
                <a:solidFill>
                  <a:srgbClr val="0C038C"/>
                </a:solidFill>
                <a:latin typeface="Arial"/>
                <a:cs typeface="Arial"/>
              </a:rPr>
              <a:t>MDR </a:t>
            </a:r>
            <a:r>
              <a:rPr sz="1100" spc="-10" dirty="0">
                <a:solidFill>
                  <a:srgbClr val="0C038C"/>
                </a:solidFill>
                <a:latin typeface="Arial"/>
                <a:cs typeface="Arial"/>
              </a:rPr>
              <a:t>/ </a:t>
            </a:r>
            <a:r>
              <a:rPr sz="1100" spc="-30" dirty="0">
                <a:solidFill>
                  <a:srgbClr val="0C038C"/>
                </a:solidFill>
                <a:latin typeface="Arial"/>
                <a:cs typeface="Arial"/>
              </a:rPr>
              <a:t>XDR</a:t>
            </a:r>
            <a:r>
              <a:rPr sz="1100" dirty="0">
                <a:solidFill>
                  <a:srgbClr val="0C038C"/>
                </a:solidFill>
                <a:latin typeface="Arial"/>
                <a:cs typeface="Arial"/>
              </a:rPr>
              <a:t> </a:t>
            </a:r>
            <a:r>
              <a:rPr sz="1100" spc="40" dirty="0">
                <a:solidFill>
                  <a:srgbClr val="0C038C"/>
                </a:solidFill>
                <a:latin typeface="Arial"/>
                <a:cs typeface="Arial"/>
              </a:rPr>
              <a:t>tuberculosis</a:t>
            </a:r>
            <a:endParaRPr sz="1100">
              <a:latin typeface="Arial"/>
              <a:cs typeface="Arial"/>
            </a:endParaRPr>
          </a:p>
        </p:txBody>
      </p:sp>
      <p:sp>
        <p:nvSpPr>
          <p:cNvPr id="18" name="object 18"/>
          <p:cNvSpPr txBox="1"/>
          <p:nvPr/>
        </p:nvSpPr>
        <p:spPr>
          <a:xfrm>
            <a:off x="5229784" y="5519928"/>
            <a:ext cx="1249045" cy="343684"/>
          </a:xfrm>
          <a:prstGeom prst="rect">
            <a:avLst/>
          </a:prstGeom>
        </p:spPr>
        <p:txBody>
          <a:bodyPr vert="horz" wrap="square" lIns="0" tIns="35560" rIns="0" bIns="0" rtlCol="0">
            <a:spAutoFit/>
          </a:bodyPr>
          <a:lstStyle/>
          <a:p>
            <a:pPr marL="12700" marR="5080" indent="336550">
              <a:lnSpc>
                <a:spcPts val="1150"/>
              </a:lnSpc>
              <a:spcBef>
                <a:spcPts val="280"/>
              </a:spcBef>
            </a:pPr>
            <a:r>
              <a:rPr sz="1100" spc="35" dirty="0">
                <a:solidFill>
                  <a:srgbClr val="0C038C"/>
                </a:solidFill>
                <a:latin typeface="Arial"/>
                <a:cs typeface="Arial"/>
              </a:rPr>
              <a:t>Marburg  </a:t>
            </a:r>
            <a:r>
              <a:rPr sz="1100" spc="30" dirty="0">
                <a:solidFill>
                  <a:srgbClr val="0C038C"/>
                </a:solidFill>
                <a:latin typeface="Arial"/>
                <a:cs typeface="Arial"/>
              </a:rPr>
              <a:t>hemorrhagic</a:t>
            </a:r>
            <a:r>
              <a:rPr sz="1100" spc="105" dirty="0">
                <a:solidFill>
                  <a:srgbClr val="0C038C"/>
                </a:solidFill>
                <a:latin typeface="Arial"/>
                <a:cs typeface="Arial"/>
              </a:rPr>
              <a:t> </a:t>
            </a:r>
            <a:r>
              <a:rPr sz="1100" spc="15" dirty="0">
                <a:solidFill>
                  <a:srgbClr val="0C038C"/>
                </a:solidFill>
                <a:latin typeface="Arial"/>
                <a:cs typeface="Arial"/>
              </a:rPr>
              <a:t>fever</a:t>
            </a:r>
            <a:endParaRPr sz="1100">
              <a:latin typeface="Arial"/>
              <a:cs typeface="Arial"/>
            </a:endParaRPr>
          </a:p>
        </p:txBody>
      </p:sp>
      <p:sp>
        <p:nvSpPr>
          <p:cNvPr id="19" name="object 19"/>
          <p:cNvSpPr txBox="1"/>
          <p:nvPr/>
        </p:nvSpPr>
        <p:spPr>
          <a:xfrm>
            <a:off x="8111655" y="4565904"/>
            <a:ext cx="2118360" cy="1293495"/>
          </a:xfrm>
          <a:prstGeom prst="rect">
            <a:avLst/>
          </a:prstGeom>
        </p:spPr>
        <p:txBody>
          <a:bodyPr vert="horz" wrap="square" lIns="0" tIns="40640" rIns="0" bIns="0" rtlCol="0">
            <a:spAutoFit/>
          </a:bodyPr>
          <a:lstStyle/>
          <a:p>
            <a:pPr marL="1450975" marR="177165" indent="-3810">
              <a:lnSpc>
                <a:spcPts val="1100"/>
              </a:lnSpc>
              <a:spcBef>
                <a:spcPts val="320"/>
              </a:spcBef>
            </a:pPr>
            <a:r>
              <a:rPr sz="1100" spc="25" dirty="0">
                <a:solidFill>
                  <a:srgbClr val="AE0303"/>
                </a:solidFill>
                <a:latin typeface="Arial"/>
                <a:cs typeface="Arial"/>
              </a:rPr>
              <a:t>Hendra  </a:t>
            </a:r>
            <a:r>
              <a:rPr sz="1100" spc="55" dirty="0">
                <a:solidFill>
                  <a:srgbClr val="AE0303"/>
                </a:solidFill>
                <a:latin typeface="Arial"/>
                <a:cs typeface="Arial"/>
              </a:rPr>
              <a:t>virus</a:t>
            </a:r>
            <a:endParaRPr sz="1100">
              <a:latin typeface="Arial"/>
              <a:cs typeface="Arial"/>
            </a:endParaRPr>
          </a:p>
          <a:p>
            <a:pPr marL="816610" marR="5080" indent="225425">
              <a:lnSpc>
                <a:spcPct val="109100"/>
              </a:lnSpc>
              <a:spcBef>
                <a:spcPts val="20"/>
              </a:spcBef>
            </a:pPr>
            <a:r>
              <a:rPr sz="1100" spc="40" dirty="0">
                <a:solidFill>
                  <a:srgbClr val="0C038C"/>
                </a:solidFill>
                <a:latin typeface="Arial"/>
                <a:cs typeface="Arial"/>
              </a:rPr>
              <a:t>Enterovirus </a:t>
            </a:r>
            <a:r>
              <a:rPr sz="1100" spc="25" dirty="0">
                <a:solidFill>
                  <a:srgbClr val="0C038C"/>
                </a:solidFill>
                <a:latin typeface="Arial"/>
                <a:cs typeface="Arial"/>
              </a:rPr>
              <a:t>71  </a:t>
            </a:r>
            <a:r>
              <a:rPr sz="1100" spc="25" dirty="0">
                <a:solidFill>
                  <a:srgbClr val="AE0303"/>
                </a:solidFill>
                <a:latin typeface="Arial"/>
                <a:cs typeface="Arial"/>
              </a:rPr>
              <a:t>Human</a:t>
            </a:r>
            <a:r>
              <a:rPr sz="1100" spc="-65" dirty="0">
                <a:solidFill>
                  <a:srgbClr val="AE0303"/>
                </a:solidFill>
                <a:latin typeface="Arial"/>
                <a:cs typeface="Arial"/>
              </a:rPr>
              <a:t> </a:t>
            </a:r>
            <a:r>
              <a:rPr sz="1100" spc="50" dirty="0">
                <a:solidFill>
                  <a:srgbClr val="AE0303"/>
                </a:solidFill>
                <a:latin typeface="Arial"/>
                <a:cs typeface="Arial"/>
              </a:rPr>
              <a:t>monkeypox</a:t>
            </a:r>
            <a:endParaRPr sz="1100">
              <a:latin typeface="Arial"/>
              <a:cs typeface="Arial"/>
            </a:endParaRPr>
          </a:p>
          <a:p>
            <a:pPr marL="508634">
              <a:spcBef>
                <a:spcPts val="140"/>
              </a:spcBef>
            </a:pPr>
            <a:r>
              <a:rPr sz="1100" spc="35" dirty="0">
                <a:solidFill>
                  <a:srgbClr val="AE0303"/>
                </a:solidFill>
                <a:latin typeface="Arial"/>
                <a:cs typeface="Arial"/>
              </a:rPr>
              <a:t>Ebola </a:t>
            </a:r>
            <a:r>
              <a:rPr sz="1100" spc="60" dirty="0">
                <a:solidFill>
                  <a:srgbClr val="AE0303"/>
                </a:solidFill>
                <a:latin typeface="Arial"/>
                <a:cs typeface="Arial"/>
              </a:rPr>
              <a:t>virus</a:t>
            </a:r>
            <a:r>
              <a:rPr sz="1100" spc="-114" dirty="0">
                <a:solidFill>
                  <a:srgbClr val="AE0303"/>
                </a:solidFill>
                <a:latin typeface="Arial"/>
                <a:cs typeface="Arial"/>
              </a:rPr>
              <a:t> </a:t>
            </a:r>
            <a:r>
              <a:rPr sz="1100" spc="25" dirty="0">
                <a:solidFill>
                  <a:srgbClr val="AE0303"/>
                </a:solidFill>
                <a:latin typeface="Arial"/>
                <a:cs typeface="Arial"/>
              </a:rPr>
              <a:t>disease</a:t>
            </a:r>
            <a:endParaRPr sz="1100">
              <a:latin typeface="Arial"/>
              <a:cs typeface="Arial"/>
            </a:endParaRPr>
          </a:p>
          <a:p>
            <a:pPr marL="12700" marR="996315" indent="440690">
              <a:lnSpc>
                <a:spcPts val="1150"/>
              </a:lnSpc>
              <a:spcBef>
                <a:spcPts val="900"/>
              </a:spcBef>
            </a:pPr>
            <a:r>
              <a:rPr sz="1100" spc="25" dirty="0">
                <a:solidFill>
                  <a:srgbClr val="AE0303"/>
                </a:solidFill>
                <a:latin typeface="Arial"/>
                <a:cs typeface="Arial"/>
              </a:rPr>
              <a:t>Zika</a:t>
            </a:r>
            <a:r>
              <a:rPr sz="1100" spc="-50" dirty="0">
                <a:solidFill>
                  <a:srgbClr val="AE0303"/>
                </a:solidFill>
                <a:latin typeface="Arial"/>
                <a:cs typeface="Arial"/>
              </a:rPr>
              <a:t> </a:t>
            </a:r>
            <a:r>
              <a:rPr sz="1100" spc="55" dirty="0">
                <a:solidFill>
                  <a:srgbClr val="AE0303"/>
                </a:solidFill>
                <a:latin typeface="Arial"/>
                <a:cs typeface="Arial"/>
              </a:rPr>
              <a:t>virus  </a:t>
            </a:r>
            <a:r>
              <a:rPr sz="1100" spc="25" dirty="0">
                <a:solidFill>
                  <a:srgbClr val="0C038C"/>
                </a:solidFill>
                <a:latin typeface="Arial"/>
                <a:cs typeface="Arial"/>
              </a:rPr>
              <a:t>Plague</a:t>
            </a:r>
            <a:endParaRPr sz="1100">
              <a:latin typeface="Arial"/>
              <a:cs typeface="Arial"/>
            </a:endParaRPr>
          </a:p>
        </p:txBody>
      </p:sp>
      <p:sp>
        <p:nvSpPr>
          <p:cNvPr id="20" name="object 20"/>
          <p:cNvSpPr txBox="1"/>
          <p:nvPr/>
        </p:nvSpPr>
        <p:spPr>
          <a:xfrm>
            <a:off x="2829834" y="5996685"/>
            <a:ext cx="1483995" cy="235962"/>
          </a:xfrm>
          <a:prstGeom prst="rect">
            <a:avLst/>
          </a:prstGeom>
        </p:spPr>
        <p:txBody>
          <a:bodyPr vert="horz" wrap="square" lIns="0" tIns="12700" rIns="0" bIns="0" rtlCol="0">
            <a:spAutoFit/>
          </a:bodyPr>
          <a:lstStyle/>
          <a:p>
            <a:pPr marL="12700">
              <a:spcBef>
                <a:spcPts val="100"/>
              </a:spcBef>
            </a:pPr>
            <a:r>
              <a:rPr sz="1450" b="1" spc="5" dirty="0">
                <a:solidFill>
                  <a:srgbClr val="030303"/>
                </a:solidFill>
                <a:latin typeface="Arial"/>
                <a:cs typeface="Arial"/>
              </a:rPr>
              <a:t>Newly</a:t>
            </a:r>
            <a:r>
              <a:rPr sz="1450" b="1" spc="25" dirty="0">
                <a:solidFill>
                  <a:srgbClr val="030303"/>
                </a:solidFill>
                <a:latin typeface="Arial"/>
                <a:cs typeface="Arial"/>
              </a:rPr>
              <a:t> </a:t>
            </a:r>
            <a:r>
              <a:rPr sz="1450" b="1" spc="10" dirty="0">
                <a:solidFill>
                  <a:srgbClr val="030303"/>
                </a:solidFill>
                <a:latin typeface="Arial"/>
                <a:cs typeface="Arial"/>
              </a:rPr>
              <a:t>emerging</a:t>
            </a:r>
            <a:endParaRPr sz="1450">
              <a:latin typeface="Arial"/>
              <a:cs typeface="Arial"/>
            </a:endParaRPr>
          </a:p>
        </p:txBody>
      </p:sp>
      <p:sp>
        <p:nvSpPr>
          <p:cNvPr id="21" name="object 21"/>
          <p:cNvSpPr txBox="1"/>
          <p:nvPr/>
        </p:nvSpPr>
        <p:spPr>
          <a:xfrm>
            <a:off x="4835416" y="5996685"/>
            <a:ext cx="2152650" cy="235962"/>
          </a:xfrm>
          <a:prstGeom prst="rect">
            <a:avLst/>
          </a:prstGeom>
        </p:spPr>
        <p:txBody>
          <a:bodyPr vert="horz" wrap="square" lIns="0" tIns="12700" rIns="0" bIns="0" rtlCol="0">
            <a:spAutoFit/>
          </a:bodyPr>
          <a:lstStyle/>
          <a:p>
            <a:pPr marL="12700">
              <a:spcBef>
                <a:spcPts val="100"/>
              </a:spcBef>
            </a:pPr>
            <a:r>
              <a:rPr sz="1450" b="1" spc="25" dirty="0">
                <a:solidFill>
                  <a:srgbClr val="030303"/>
                </a:solidFill>
                <a:latin typeface="Arial"/>
                <a:cs typeface="Arial"/>
              </a:rPr>
              <a:t>Re-emerging/resurging</a:t>
            </a:r>
            <a:endParaRPr sz="1450">
              <a:latin typeface="Arial"/>
              <a:cs typeface="Arial"/>
            </a:endParaRPr>
          </a:p>
        </p:txBody>
      </p:sp>
      <p:sp>
        <p:nvSpPr>
          <p:cNvPr id="22" name="object 22"/>
          <p:cNvSpPr txBox="1"/>
          <p:nvPr/>
        </p:nvSpPr>
        <p:spPr>
          <a:xfrm>
            <a:off x="7183011" y="6002782"/>
            <a:ext cx="2390140" cy="235962"/>
          </a:xfrm>
          <a:prstGeom prst="rect">
            <a:avLst/>
          </a:prstGeom>
        </p:spPr>
        <p:txBody>
          <a:bodyPr vert="horz" wrap="square" lIns="0" tIns="12700" rIns="0" bIns="0" rtlCol="0">
            <a:spAutoFit/>
          </a:bodyPr>
          <a:lstStyle/>
          <a:p>
            <a:pPr marL="201295" indent="-188595">
              <a:spcBef>
                <a:spcPts val="100"/>
              </a:spcBef>
              <a:buFont typeface="Arial"/>
              <a:buChar char="•"/>
              <a:tabLst>
                <a:tab pos="201930" algn="l"/>
              </a:tabLst>
            </a:pPr>
            <a:r>
              <a:rPr sz="1450" b="1" spc="10" dirty="0">
                <a:solidFill>
                  <a:srgbClr val="030303"/>
                </a:solidFill>
                <a:latin typeface="Arial"/>
                <a:cs typeface="Arial"/>
              </a:rPr>
              <a:t>"Deliberately</a:t>
            </a:r>
            <a:r>
              <a:rPr sz="1450" b="1" spc="65" dirty="0">
                <a:solidFill>
                  <a:srgbClr val="030303"/>
                </a:solidFill>
                <a:latin typeface="Arial"/>
                <a:cs typeface="Arial"/>
              </a:rPr>
              <a:t> </a:t>
            </a:r>
            <a:r>
              <a:rPr sz="1450" b="1" spc="10" dirty="0">
                <a:solidFill>
                  <a:srgbClr val="030303"/>
                </a:solidFill>
                <a:latin typeface="Arial"/>
                <a:cs typeface="Arial"/>
              </a:rPr>
              <a:t>emerging"</a:t>
            </a:r>
            <a:endParaRPr sz="1450">
              <a:latin typeface="Arial"/>
              <a:cs typeface="Arial"/>
            </a:endParaRPr>
          </a:p>
        </p:txBody>
      </p:sp>
      <p:sp>
        <p:nvSpPr>
          <p:cNvPr id="23" name="object 23"/>
          <p:cNvSpPr txBox="1"/>
          <p:nvPr/>
        </p:nvSpPr>
        <p:spPr>
          <a:xfrm>
            <a:off x="9670047" y="6155944"/>
            <a:ext cx="688975" cy="120546"/>
          </a:xfrm>
          <a:prstGeom prst="rect">
            <a:avLst/>
          </a:prstGeom>
        </p:spPr>
        <p:txBody>
          <a:bodyPr vert="horz" wrap="square" lIns="0" tIns="12700" rIns="0" bIns="0" rtlCol="0">
            <a:spAutoFit/>
          </a:bodyPr>
          <a:lstStyle/>
          <a:p>
            <a:pPr marL="12700">
              <a:spcBef>
                <a:spcPts val="100"/>
              </a:spcBef>
            </a:pPr>
            <a:r>
              <a:rPr sz="700" spc="10" dirty="0">
                <a:solidFill>
                  <a:srgbClr val="030303"/>
                </a:solidFill>
                <a:latin typeface="Arial"/>
                <a:cs typeface="Arial"/>
              </a:rPr>
              <a:t>December</a:t>
            </a:r>
            <a:r>
              <a:rPr sz="700" spc="-35" dirty="0">
                <a:solidFill>
                  <a:srgbClr val="030303"/>
                </a:solidFill>
                <a:latin typeface="Arial"/>
                <a:cs typeface="Arial"/>
              </a:rPr>
              <a:t> </a:t>
            </a:r>
            <a:r>
              <a:rPr sz="700" dirty="0">
                <a:solidFill>
                  <a:srgbClr val="030303"/>
                </a:solidFill>
                <a:latin typeface="Arial"/>
                <a:cs typeface="Arial"/>
              </a:rPr>
              <a:t>2016</a:t>
            </a:r>
            <a:endParaRPr sz="700">
              <a:latin typeface="Arial"/>
              <a:cs typeface="Arial"/>
            </a:endParaRPr>
          </a:p>
        </p:txBody>
      </p:sp>
      <p:sp>
        <p:nvSpPr>
          <p:cNvPr id="24" name="object 24"/>
          <p:cNvSpPr/>
          <p:nvPr/>
        </p:nvSpPr>
        <p:spPr>
          <a:xfrm>
            <a:off x="9160409" y="6460766"/>
            <a:ext cx="67945" cy="68580"/>
          </a:xfrm>
          <a:custGeom>
            <a:avLst/>
            <a:gdLst/>
            <a:ahLst/>
            <a:cxnLst/>
            <a:rect l="l" t="t" r="r" b="b"/>
            <a:pathLst>
              <a:path w="67945" h="68579">
                <a:moveTo>
                  <a:pt x="0" y="0"/>
                </a:moveTo>
                <a:lnTo>
                  <a:pt x="67665" y="0"/>
                </a:lnTo>
                <a:lnTo>
                  <a:pt x="67665" y="68386"/>
                </a:lnTo>
                <a:lnTo>
                  <a:pt x="0" y="68386"/>
                </a:lnTo>
                <a:lnTo>
                  <a:pt x="0" y="0"/>
                </a:lnTo>
                <a:close/>
              </a:path>
            </a:pathLst>
          </a:custGeom>
          <a:solidFill>
            <a:srgbClr val="3B5485"/>
          </a:solidFill>
        </p:spPr>
        <p:txBody>
          <a:bodyPr wrap="square" lIns="0" tIns="0" rIns="0" bIns="0" rtlCol="0"/>
          <a:lstStyle/>
          <a:p>
            <a:endParaRPr/>
          </a:p>
        </p:txBody>
      </p:sp>
      <p:sp>
        <p:nvSpPr>
          <p:cNvPr id="25" name="object 25"/>
          <p:cNvSpPr/>
          <p:nvPr/>
        </p:nvSpPr>
        <p:spPr>
          <a:xfrm>
            <a:off x="9311640" y="6460766"/>
            <a:ext cx="0" cy="68580"/>
          </a:xfrm>
          <a:custGeom>
            <a:avLst/>
            <a:gdLst/>
            <a:ahLst/>
            <a:cxnLst/>
            <a:rect l="l" t="t" r="r" b="b"/>
            <a:pathLst>
              <a:path h="68579">
                <a:moveTo>
                  <a:pt x="0" y="0"/>
                </a:moveTo>
                <a:lnTo>
                  <a:pt x="0" y="68386"/>
                </a:lnTo>
              </a:path>
            </a:pathLst>
          </a:custGeom>
          <a:ln w="17779">
            <a:solidFill>
              <a:srgbClr val="1C3872"/>
            </a:solidFill>
          </a:ln>
        </p:spPr>
        <p:txBody>
          <a:bodyPr wrap="square" lIns="0" tIns="0" rIns="0" bIns="0" rtlCol="0"/>
          <a:lstStyle/>
          <a:p>
            <a:endParaRPr/>
          </a:p>
        </p:txBody>
      </p:sp>
      <p:sp>
        <p:nvSpPr>
          <p:cNvPr id="26" name="object 26"/>
          <p:cNvSpPr/>
          <p:nvPr/>
        </p:nvSpPr>
        <p:spPr>
          <a:xfrm>
            <a:off x="9369933" y="6531898"/>
            <a:ext cx="744855" cy="102870"/>
          </a:xfrm>
          <a:custGeom>
            <a:avLst/>
            <a:gdLst/>
            <a:ahLst/>
            <a:cxnLst/>
            <a:rect l="l" t="t" r="r" b="b"/>
            <a:pathLst>
              <a:path w="744854" h="102870">
                <a:moveTo>
                  <a:pt x="0" y="0"/>
                </a:moveTo>
                <a:lnTo>
                  <a:pt x="744245" y="0"/>
                </a:lnTo>
                <a:lnTo>
                  <a:pt x="744245" y="102579"/>
                </a:lnTo>
                <a:lnTo>
                  <a:pt x="0" y="102579"/>
                </a:lnTo>
                <a:lnTo>
                  <a:pt x="0" y="0"/>
                </a:lnTo>
                <a:close/>
              </a:path>
            </a:pathLst>
          </a:custGeom>
          <a:solidFill>
            <a:srgbClr val="0A2A67"/>
          </a:solidFill>
        </p:spPr>
        <p:txBody>
          <a:bodyPr wrap="square" lIns="0" tIns="0" rIns="0" bIns="0" rtlCol="0"/>
          <a:lstStyle/>
          <a:p>
            <a:endParaRPr/>
          </a:p>
        </p:txBody>
      </p:sp>
      <p:sp>
        <p:nvSpPr>
          <p:cNvPr id="27" name="object 27"/>
          <p:cNvSpPr/>
          <p:nvPr/>
        </p:nvSpPr>
        <p:spPr>
          <a:xfrm>
            <a:off x="10139553" y="6531898"/>
            <a:ext cx="249554" cy="102870"/>
          </a:xfrm>
          <a:custGeom>
            <a:avLst/>
            <a:gdLst/>
            <a:ahLst/>
            <a:cxnLst/>
            <a:rect l="l" t="t" r="r" b="b"/>
            <a:pathLst>
              <a:path w="249554" h="102870">
                <a:moveTo>
                  <a:pt x="0" y="0"/>
                </a:moveTo>
                <a:lnTo>
                  <a:pt x="249326" y="0"/>
                </a:lnTo>
                <a:lnTo>
                  <a:pt x="249326" y="102579"/>
                </a:lnTo>
                <a:lnTo>
                  <a:pt x="0" y="102579"/>
                </a:lnTo>
                <a:lnTo>
                  <a:pt x="0" y="0"/>
                </a:lnTo>
                <a:close/>
              </a:path>
            </a:pathLst>
          </a:custGeom>
          <a:solidFill>
            <a:srgbClr val="1C3872"/>
          </a:solidFill>
        </p:spPr>
        <p:txBody>
          <a:bodyPr wrap="square" lIns="0" tIns="0" rIns="0" bIns="0" rtlCol="0"/>
          <a:lstStyle/>
          <a:p>
            <a:endParaRPr/>
          </a:p>
        </p:txBody>
      </p:sp>
      <p:sp>
        <p:nvSpPr>
          <p:cNvPr id="28" name="object 28"/>
          <p:cNvSpPr/>
          <p:nvPr/>
        </p:nvSpPr>
        <p:spPr>
          <a:xfrm>
            <a:off x="10415245" y="6531898"/>
            <a:ext cx="198755" cy="102870"/>
          </a:xfrm>
          <a:custGeom>
            <a:avLst/>
            <a:gdLst/>
            <a:ahLst/>
            <a:cxnLst/>
            <a:rect l="l" t="t" r="r" b="b"/>
            <a:pathLst>
              <a:path w="198754" h="102870">
                <a:moveTo>
                  <a:pt x="0" y="0"/>
                </a:moveTo>
                <a:lnTo>
                  <a:pt x="198577" y="0"/>
                </a:lnTo>
                <a:lnTo>
                  <a:pt x="198577" y="102579"/>
                </a:lnTo>
                <a:lnTo>
                  <a:pt x="0" y="102579"/>
                </a:lnTo>
                <a:lnTo>
                  <a:pt x="0" y="0"/>
                </a:lnTo>
                <a:close/>
              </a:path>
            </a:pathLst>
          </a:custGeom>
          <a:solidFill>
            <a:srgbClr val="0A2A67"/>
          </a:solidFill>
        </p:spPr>
        <p:txBody>
          <a:bodyPr wrap="square" lIns="0" tIns="0" rIns="0" bIns="0" rtlCol="0"/>
          <a:lstStyle/>
          <a:p>
            <a:endParaRPr/>
          </a:p>
        </p:txBody>
      </p:sp>
      <p:sp>
        <p:nvSpPr>
          <p:cNvPr id="29" name="object 29"/>
          <p:cNvSpPr txBox="1"/>
          <p:nvPr/>
        </p:nvSpPr>
        <p:spPr>
          <a:xfrm>
            <a:off x="9147708" y="6442625"/>
            <a:ext cx="1501140" cy="186590"/>
          </a:xfrm>
          <a:prstGeom prst="rect">
            <a:avLst/>
          </a:prstGeom>
        </p:spPr>
        <p:txBody>
          <a:bodyPr vert="horz" wrap="square" lIns="0" tIns="19685" rIns="0" bIns="0" rtlCol="0">
            <a:spAutoFit/>
          </a:bodyPr>
          <a:lstStyle/>
          <a:p>
            <a:pPr marL="12700">
              <a:spcBef>
                <a:spcPts val="155"/>
              </a:spcBef>
            </a:pPr>
            <a:r>
              <a:rPr sz="400" spc="-70" dirty="0">
                <a:solidFill>
                  <a:srgbClr val="CCD1DF"/>
                </a:solidFill>
                <a:latin typeface="Times New Roman"/>
                <a:cs typeface="Times New Roman"/>
              </a:rPr>
              <a:t>CJj           </a:t>
            </a:r>
            <a:r>
              <a:rPr sz="400" spc="-55" dirty="0">
                <a:solidFill>
                  <a:srgbClr val="CCD1DF"/>
                </a:solidFill>
                <a:latin typeface="Times New Roman"/>
                <a:cs typeface="Times New Roman"/>
              </a:rPr>
              <a:t> </a:t>
            </a:r>
            <a:r>
              <a:rPr sz="400" spc="5" dirty="0">
                <a:solidFill>
                  <a:srgbClr val="AAB5CA"/>
                </a:solidFill>
                <a:latin typeface="Times New Roman"/>
                <a:cs typeface="Times New Roman"/>
              </a:rPr>
              <a:t>•</a:t>
            </a:r>
            <a:endParaRPr sz="400">
              <a:latin typeface="Times New Roman"/>
              <a:cs typeface="Times New Roman"/>
            </a:endParaRPr>
          </a:p>
          <a:p>
            <a:pPr marL="221615" indent="-130810">
              <a:spcBef>
                <a:spcPts val="85"/>
              </a:spcBef>
              <a:buClr>
                <a:srgbClr val="99A5BF"/>
              </a:buClr>
              <a:buChar char="·"/>
              <a:tabLst>
                <a:tab pos="222250" algn="l"/>
              </a:tabLst>
            </a:pPr>
            <a:r>
              <a:rPr sz="600" spc="5" dirty="0">
                <a:solidFill>
                  <a:srgbClr val="CCD1DF"/>
                </a:solidFill>
                <a:latin typeface="Times New Roman"/>
                <a:cs typeface="Times New Roman"/>
              </a:rPr>
              <a:t>Georgetown </a:t>
            </a:r>
            <a:r>
              <a:rPr sz="600" spc="-5" dirty="0">
                <a:solidFill>
                  <a:srgbClr val="CCD1DF"/>
                </a:solidFill>
                <a:latin typeface="Times New Roman"/>
                <a:cs typeface="Times New Roman"/>
              </a:rPr>
              <a:t>University </a:t>
            </a:r>
            <a:r>
              <a:rPr sz="600" dirty="0">
                <a:solidFill>
                  <a:srgbClr val="DFE2E9"/>
                </a:solidFill>
                <a:latin typeface="Times New Roman"/>
                <a:cs typeface="Times New Roman"/>
              </a:rPr>
              <a:t>Medical</a:t>
            </a:r>
            <a:r>
              <a:rPr sz="600" spc="5" dirty="0">
                <a:solidFill>
                  <a:srgbClr val="DFE2E9"/>
                </a:solidFill>
                <a:latin typeface="Times New Roman"/>
                <a:cs typeface="Times New Roman"/>
              </a:rPr>
              <a:t> </a:t>
            </a:r>
            <a:r>
              <a:rPr sz="600" spc="15" dirty="0">
                <a:solidFill>
                  <a:srgbClr val="CCD1DF"/>
                </a:solidFill>
                <a:latin typeface="Times New Roman"/>
                <a:cs typeface="Times New Roman"/>
              </a:rPr>
              <a:t>Ccntct</a:t>
            </a:r>
            <a:endParaRPr sz="600">
              <a:latin typeface="Times New Roman"/>
              <a:cs typeface="Times New Roman"/>
            </a:endParaRPr>
          </a:p>
        </p:txBody>
      </p:sp>
      <p:sp>
        <p:nvSpPr>
          <p:cNvPr id="30" name="object 30"/>
          <p:cNvSpPr/>
          <p:nvPr/>
        </p:nvSpPr>
        <p:spPr>
          <a:xfrm>
            <a:off x="8845074" y="6756928"/>
            <a:ext cx="0" cy="60960"/>
          </a:xfrm>
          <a:custGeom>
            <a:avLst/>
            <a:gdLst/>
            <a:ahLst/>
            <a:cxnLst/>
            <a:rect l="l" t="t" r="r" b="b"/>
            <a:pathLst>
              <a:path h="60959">
                <a:moveTo>
                  <a:pt x="0" y="0"/>
                </a:moveTo>
                <a:lnTo>
                  <a:pt x="0" y="60641"/>
                </a:lnTo>
              </a:path>
            </a:pathLst>
          </a:custGeom>
          <a:ln w="22225">
            <a:solidFill>
              <a:srgbClr val="0A2A67"/>
            </a:solidFill>
          </a:ln>
        </p:spPr>
        <p:txBody>
          <a:bodyPr wrap="square" lIns="0" tIns="0" rIns="0" bIns="0" rtlCol="0"/>
          <a:lstStyle/>
          <a:p>
            <a:endParaRPr/>
          </a:p>
        </p:txBody>
      </p:sp>
      <p:sp>
        <p:nvSpPr>
          <p:cNvPr id="31" name="object 31"/>
          <p:cNvSpPr/>
          <p:nvPr/>
        </p:nvSpPr>
        <p:spPr>
          <a:xfrm>
            <a:off x="8877876" y="6733456"/>
            <a:ext cx="0" cy="92710"/>
          </a:xfrm>
          <a:custGeom>
            <a:avLst/>
            <a:gdLst/>
            <a:ahLst/>
            <a:cxnLst/>
            <a:rect l="l" t="t" r="r" b="b"/>
            <a:pathLst>
              <a:path h="92709">
                <a:moveTo>
                  <a:pt x="0" y="0"/>
                </a:moveTo>
                <a:lnTo>
                  <a:pt x="0" y="92360"/>
                </a:lnTo>
              </a:path>
            </a:pathLst>
          </a:custGeom>
          <a:ln w="38836">
            <a:solidFill>
              <a:srgbClr val="0A2A67"/>
            </a:solidFill>
          </a:ln>
        </p:spPr>
        <p:txBody>
          <a:bodyPr wrap="square" lIns="0" tIns="0" rIns="0" bIns="0" rtlCol="0"/>
          <a:lstStyle/>
          <a:p>
            <a:endParaRPr/>
          </a:p>
        </p:txBody>
      </p:sp>
      <p:sp>
        <p:nvSpPr>
          <p:cNvPr id="32" name="object 32"/>
          <p:cNvSpPr txBox="1"/>
          <p:nvPr/>
        </p:nvSpPr>
        <p:spPr>
          <a:xfrm>
            <a:off x="8821262" y="6720586"/>
            <a:ext cx="74930" cy="97463"/>
          </a:xfrm>
          <a:prstGeom prst="rect">
            <a:avLst/>
          </a:prstGeom>
        </p:spPr>
        <p:txBody>
          <a:bodyPr vert="horz" wrap="square" lIns="0" tIns="12700" rIns="0" bIns="0" rtlCol="0">
            <a:spAutoFit/>
          </a:bodyPr>
          <a:lstStyle/>
          <a:p>
            <a:pPr marL="12700">
              <a:spcBef>
                <a:spcPts val="100"/>
              </a:spcBef>
            </a:pPr>
            <a:r>
              <a:rPr sz="350" spc="-105" dirty="0">
                <a:solidFill>
                  <a:srgbClr val="DFE2E9"/>
                </a:solidFill>
                <a:latin typeface="Arial"/>
                <a:cs typeface="Arial"/>
              </a:rPr>
              <a:t>J</a:t>
            </a:r>
            <a:r>
              <a:rPr sz="350" spc="-20" dirty="0">
                <a:solidFill>
                  <a:srgbClr val="DFE2E9"/>
                </a:solidFill>
                <a:latin typeface="Arial"/>
                <a:cs typeface="Arial"/>
              </a:rPr>
              <a:t> </a:t>
            </a:r>
            <a:r>
              <a:rPr sz="550" i="1" spc="-114" dirty="0">
                <a:solidFill>
                  <a:srgbClr val="CCD1DF"/>
                </a:solidFill>
                <a:latin typeface="Arial"/>
                <a:cs typeface="Arial"/>
              </a:rPr>
              <a:t>7</a:t>
            </a:r>
            <a:endParaRPr sz="550">
              <a:latin typeface="Arial"/>
              <a:cs typeface="Arial"/>
            </a:endParaRPr>
          </a:p>
        </p:txBody>
      </p:sp>
      <p:sp>
        <p:nvSpPr>
          <p:cNvPr id="33" name="object 33"/>
          <p:cNvSpPr/>
          <p:nvPr/>
        </p:nvSpPr>
        <p:spPr>
          <a:xfrm>
            <a:off x="9167241" y="6705653"/>
            <a:ext cx="0" cy="127000"/>
          </a:xfrm>
          <a:custGeom>
            <a:avLst/>
            <a:gdLst/>
            <a:ahLst/>
            <a:cxnLst/>
            <a:rect l="l" t="t" r="r" b="b"/>
            <a:pathLst>
              <a:path h="127000">
                <a:moveTo>
                  <a:pt x="0" y="0"/>
                </a:moveTo>
                <a:lnTo>
                  <a:pt x="0" y="126689"/>
                </a:lnTo>
              </a:path>
            </a:pathLst>
          </a:custGeom>
          <a:ln w="47625">
            <a:solidFill>
              <a:srgbClr val="1C3872"/>
            </a:solidFill>
          </a:ln>
        </p:spPr>
        <p:txBody>
          <a:bodyPr wrap="square" lIns="0" tIns="0" rIns="0" bIns="0" rtlCol="0"/>
          <a:lstStyle/>
          <a:p>
            <a:endParaRPr/>
          </a:p>
        </p:txBody>
      </p:sp>
      <p:sp>
        <p:nvSpPr>
          <p:cNvPr id="34" name="object 34"/>
          <p:cNvSpPr/>
          <p:nvPr/>
        </p:nvSpPr>
        <p:spPr>
          <a:xfrm>
            <a:off x="9098047" y="6705653"/>
            <a:ext cx="0" cy="127000"/>
          </a:xfrm>
          <a:custGeom>
            <a:avLst/>
            <a:gdLst/>
            <a:ahLst/>
            <a:cxnLst/>
            <a:rect l="l" t="t" r="r" b="b"/>
            <a:pathLst>
              <a:path h="127000">
                <a:moveTo>
                  <a:pt x="0" y="0"/>
                </a:moveTo>
                <a:lnTo>
                  <a:pt x="0" y="126689"/>
                </a:lnTo>
              </a:path>
            </a:pathLst>
          </a:custGeom>
          <a:ln w="23812">
            <a:solidFill>
              <a:srgbClr val="3B5485"/>
            </a:solidFill>
          </a:ln>
        </p:spPr>
        <p:txBody>
          <a:bodyPr wrap="square" lIns="0" tIns="0" rIns="0" bIns="0" rtlCol="0"/>
          <a:lstStyle/>
          <a:p>
            <a:endParaRPr/>
          </a:p>
        </p:txBody>
      </p:sp>
      <p:sp>
        <p:nvSpPr>
          <p:cNvPr id="35" name="object 35"/>
          <p:cNvSpPr/>
          <p:nvPr/>
        </p:nvSpPr>
        <p:spPr>
          <a:xfrm>
            <a:off x="9192578" y="6705653"/>
            <a:ext cx="71755" cy="127000"/>
          </a:xfrm>
          <a:custGeom>
            <a:avLst/>
            <a:gdLst/>
            <a:ahLst/>
            <a:cxnLst/>
            <a:rect l="l" t="t" r="r" b="b"/>
            <a:pathLst>
              <a:path w="71754" h="127000">
                <a:moveTo>
                  <a:pt x="0" y="0"/>
                </a:moveTo>
                <a:lnTo>
                  <a:pt x="71437" y="0"/>
                </a:lnTo>
                <a:lnTo>
                  <a:pt x="71437" y="126689"/>
                </a:lnTo>
                <a:lnTo>
                  <a:pt x="0" y="126689"/>
                </a:lnTo>
                <a:lnTo>
                  <a:pt x="0" y="0"/>
                </a:lnTo>
                <a:close/>
              </a:path>
            </a:pathLst>
          </a:custGeom>
          <a:solidFill>
            <a:srgbClr val="0A2A67"/>
          </a:solidFill>
        </p:spPr>
        <p:txBody>
          <a:bodyPr wrap="square" lIns="0" tIns="0" rIns="0" bIns="0" rtlCol="0"/>
          <a:lstStyle/>
          <a:p>
            <a:endParaRPr/>
          </a:p>
        </p:txBody>
      </p:sp>
      <p:sp>
        <p:nvSpPr>
          <p:cNvPr id="36" name="object 36"/>
          <p:cNvSpPr txBox="1"/>
          <p:nvPr/>
        </p:nvSpPr>
        <p:spPr>
          <a:xfrm>
            <a:off x="9130728" y="6695185"/>
            <a:ext cx="109220" cy="128240"/>
          </a:xfrm>
          <a:prstGeom prst="rect">
            <a:avLst/>
          </a:prstGeom>
        </p:spPr>
        <p:txBody>
          <a:bodyPr vert="horz" wrap="square" lIns="0" tIns="12700" rIns="0" bIns="0" rtlCol="0">
            <a:spAutoFit/>
          </a:bodyPr>
          <a:lstStyle/>
          <a:p>
            <a:pPr marL="12700">
              <a:spcBef>
                <a:spcPts val="100"/>
              </a:spcBef>
            </a:pPr>
            <a:r>
              <a:rPr sz="750" i="1" spc="5" dirty="0">
                <a:solidFill>
                  <a:srgbClr val="CCD1DF"/>
                </a:solidFill>
                <a:latin typeface="Times New Roman"/>
                <a:cs typeface="Times New Roman"/>
              </a:rPr>
              <a:t>8</a:t>
            </a:r>
            <a:r>
              <a:rPr sz="750" i="1" spc="-150" dirty="0">
                <a:solidFill>
                  <a:srgbClr val="CCD1DF"/>
                </a:solidFill>
                <a:latin typeface="Times New Roman"/>
                <a:cs typeface="Times New Roman"/>
              </a:rPr>
              <a:t>.9</a:t>
            </a:r>
            <a:endParaRPr sz="750">
              <a:latin typeface="Times New Roman"/>
              <a:cs typeface="Times New Roman"/>
            </a:endParaRPr>
          </a:p>
        </p:txBody>
      </p:sp>
      <p:sp>
        <p:nvSpPr>
          <p:cNvPr id="37" name="Rectangle 36">
            <a:extLst>
              <a:ext uri="{FF2B5EF4-FFF2-40B4-BE49-F238E27FC236}">
                <a16:creationId xmlns:a16="http://schemas.microsoft.com/office/drawing/2014/main" id="{8E2D18B5-9E40-49B9-AD26-7E2D92781B11}"/>
              </a:ext>
            </a:extLst>
          </p:cNvPr>
          <p:cNvSpPr/>
          <p:nvPr/>
        </p:nvSpPr>
        <p:spPr>
          <a:xfrm>
            <a:off x="4464592" y="3244334"/>
            <a:ext cx="3262816" cy="369332"/>
          </a:xfrm>
          <a:prstGeom prst="rect">
            <a:avLst/>
          </a:prstGeom>
        </p:spPr>
        <p:txBody>
          <a:bodyPr wrap="none">
            <a:spAutoFit/>
          </a:bodyPr>
          <a:lstStyle/>
          <a:p>
            <a:r>
              <a:rPr lang="en-US" dirty="0"/>
              <a:t>https://youtu.be/xOFH57Do2EM</a:t>
            </a:r>
          </a:p>
        </p:txBody>
      </p:sp>
      <p:sp>
        <p:nvSpPr>
          <p:cNvPr id="38" name="Rectangle 37">
            <a:extLst>
              <a:ext uri="{FF2B5EF4-FFF2-40B4-BE49-F238E27FC236}">
                <a16:creationId xmlns:a16="http://schemas.microsoft.com/office/drawing/2014/main" id="{D8F50E86-70FE-4AF5-8EBD-FF1F3A6FBC73}"/>
              </a:ext>
            </a:extLst>
          </p:cNvPr>
          <p:cNvSpPr/>
          <p:nvPr/>
        </p:nvSpPr>
        <p:spPr>
          <a:xfrm>
            <a:off x="4464592" y="3244334"/>
            <a:ext cx="3262816" cy="369332"/>
          </a:xfrm>
          <a:prstGeom prst="rect">
            <a:avLst/>
          </a:prstGeom>
        </p:spPr>
        <p:txBody>
          <a:bodyPr wrap="none">
            <a:spAutoFit/>
          </a:bodyPr>
          <a:lstStyle/>
          <a:p>
            <a:r>
              <a:rPr lang="en-US" dirty="0"/>
              <a:t>https://youtu.be/xOFH57Do2EM</a:t>
            </a:r>
          </a:p>
        </p:txBody>
      </p:sp>
    </p:spTree>
    <p:extLst>
      <p:ext uri="{BB962C8B-B14F-4D97-AF65-F5344CB8AC3E}">
        <p14:creationId xmlns:p14="http://schemas.microsoft.com/office/powerpoint/2010/main" val="23181542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24001" y="0"/>
            <a:ext cx="9143999" cy="6858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524000" y="0"/>
            <a:ext cx="9144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solidFill>
            <a:srgbClr val="FFFFFF"/>
          </a:solidFill>
        </p:spPr>
        <p:txBody>
          <a:bodyPr wrap="square" lIns="0" tIns="0" rIns="0" bIns="0" rtlCol="0"/>
          <a:lstStyle/>
          <a:p>
            <a:endParaRPr/>
          </a:p>
        </p:txBody>
      </p:sp>
      <p:sp>
        <p:nvSpPr>
          <p:cNvPr id="4" name="object 4"/>
          <p:cNvSpPr/>
          <p:nvPr/>
        </p:nvSpPr>
        <p:spPr>
          <a:xfrm>
            <a:off x="1524001" y="6"/>
            <a:ext cx="8978265" cy="6667500"/>
          </a:xfrm>
          <a:custGeom>
            <a:avLst/>
            <a:gdLst/>
            <a:ahLst/>
            <a:cxnLst/>
            <a:rect l="l" t="t" r="r" b="b"/>
            <a:pathLst>
              <a:path w="8978265" h="6667500">
                <a:moveTo>
                  <a:pt x="0" y="232486"/>
                </a:moveTo>
                <a:lnTo>
                  <a:pt x="6692" y="176618"/>
                </a:lnTo>
                <a:lnTo>
                  <a:pt x="25704" y="125641"/>
                </a:lnTo>
                <a:lnTo>
                  <a:pt x="55422" y="81178"/>
                </a:lnTo>
                <a:lnTo>
                  <a:pt x="94272" y="44856"/>
                </a:lnTo>
                <a:lnTo>
                  <a:pt x="140627" y="18262"/>
                </a:lnTo>
                <a:lnTo>
                  <a:pt x="192913" y="3035"/>
                </a:lnTo>
                <a:lnTo>
                  <a:pt x="230263" y="0"/>
                </a:lnTo>
                <a:lnTo>
                  <a:pt x="8747493" y="0"/>
                </a:lnTo>
                <a:lnTo>
                  <a:pt x="8802827" y="6756"/>
                </a:lnTo>
                <a:lnTo>
                  <a:pt x="8853309" y="25946"/>
                </a:lnTo>
                <a:lnTo>
                  <a:pt x="8897353" y="55956"/>
                </a:lnTo>
                <a:lnTo>
                  <a:pt x="8933332" y="95173"/>
                </a:lnTo>
                <a:lnTo>
                  <a:pt x="8959659" y="141986"/>
                </a:lnTo>
                <a:lnTo>
                  <a:pt x="8974734" y="194779"/>
                </a:lnTo>
                <a:lnTo>
                  <a:pt x="8977757" y="232486"/>
                </a:lnTo>
                <a:lnTo>
                  <a:pt x="8977757" y="6434734"/>
                </a:lnTo>
                <a:lnTo>
                  <a:pt x="8971064" y="6490614"/>
                </a:lnTo>
                <a:lnTo>
                  <a:pt x="8952052" y="6541579"/>
                </a:lnTo>
                <a:lnTo>
                  <a:pt x="8922334" y="6586042"/>
                </a:lnTo>
                <a:lnTo>
                  <a:pt x="8883484" y="6622376"/>
                </a:lnTo>
                <a:lnTo>
                  <a:pt x="8837129" y="6648958"/>
                </a:lnTo>
                <a:lnTo>
                  <a:pt x="8784844" y="6664185"/>
                </a:lnTo>
                <a:lnTo>
                  <a:pt x="8747493" y="6667233"/>
                </a:lnTo>
                <a:lnTo>
                  <a:pt x="230263" y="6667233"/>
                </a:lnTo>
                <a:lnTo>
                  <a:pt x="174917" y="6660476"/>
                </a:lnTo>
                <a:lnTo>
                  <a:pt x="124434" y="6641287"/>
                </a:lnTo>
                <a:lnTo>
                  <a:pt x="80403" y="6611264"/>
                </a:lnTo>
                <a:lnTo>
                  <a:pt x="44424" y="6572046"/>
                </a:lnTo>
                <a:lnTo>
                  <a:pt x="18097" y="6525234"/>
                </a:lnTo>
                <a:lnTo>
                  <a:pt x="3009" y="6472453"/>
                </a:lnTo>
                <a:lnTo>
                  <a:pt x="0" y="6434734"/>
                </a:lnTo>
                <a:lnTo>
                  <a:pt x="0" y="232486"/>
                </a:lnTo>
                <a:close/>
              </a:path>
            </a:pathLst>
          </a:custGeom>
          <a:ln w="9144">
            <a:solidFill>
              <a:srgbClr val="D6E3BC"/>
            </a:solidFill>
          </a:ln>
        </p:spPr>
        <p:txBody>
          <a:bodyPr wrap="square" lIns="0" tIns="0" rIns="0" bIns="0" rtlCol="0"/>
          <a:lstStyle/>
          <a:p>
            <a:endParaRPr/>
          </a:p>
        </p:txBody>
      </p:sp>
      <p:sp>
        <p:nvSpPr>
          <p:cNvPr id="5" name="object 5"/>
          <p:cNvSpPr txBox="1">
            <a:spLocks noGrp="1"/>
          </p:cNvSpPr>
          <p:nvPr>
            <p:ph type="title"/>
          </p:nvPr>
        </p:nvSpPr>
        <p:spPr>
          <a:xfrm>
            <a:off x="2059432" y="230785"/>
            <a:ext cx="7751445" cy="1001394"/>
          </a:xfrm>
          <a:prstGeom prst="rect">
            <a:avLst/>
          </a:prstGeom>
        </p:spPr>
        <p:txBody>
          <a:bodyPr vert="horz" wrap="square" lIns="0" tIns="12700" rIns="0" bIns="0" rtlCol="0" anchor="ctr">
            <a:spAutoFit/>
          </a:bodyPr>
          <a:lstStyle/>
          <a:p>
            <a:pPr marL="12700" marR="5080" indent="-635">
              <a:lnSpc>
                <a:spcPct val="100000"/>
              </a:lnSpc>
              <a:spcBef>
                <a:spcPts val="100"/>
              </a:spcBef>
            </a:pPr>
            <a:r>
              <a:rPr sz="3200" b="1" dirty="0">
                <a:solidFill>
                  <a:srgbClr val="205868"/>
                </a:solidFill>
                <a:latin typeface="Georgia"/>
                <a:cs typeface="Georgia"/>
              </a:rPr>
              <a:t>Global </a:t>
            </a:r>
            <a:r>
              <a:rPr sz="3200" b="1" spc="-5" dirty="0">
                <a:solidFill>
                  <a:srgbClr val="205868"/>
                </a:solidFill>
                <a:latin typeface="Georgia"/>
                <a:cs typeface="Georgia"/>
              </a:rPr>
              <a:t>Distribution </a:t>
            </a:r>
            <a:r>
              <a:rPr sz="3200" b="1" dirty="0">
                <a:solidFill>
                  <a:srgbClr val="205868"/>
                </a:solidFill>
                <a:latin typeface="Georgia"/>
                <a:cs typeface="Georgia"/>
              </a:rPr>
              <a:t>of </a:t>
            </a:r>
            <a:r>
              <a:rPr sz="3200" b="1" spc="-5" dirty="0">
                <a:solidFill>
                  <a:srgbClr val="205868"/>
                </a:solidFill>
                <a:latin typeface="Georgia"/>
                <a:cs typeface="Georgia"/>
              </a:rPr>
              <a:t>relative risk </a:t>
            </a:r>
            <a:r>
              <a:rPr sz="3200" b="1" dirty="0">
                <a:solidFill>
                  <a:srgbClr val="205868"/>
                </a:solidFill>
                <a:latin typeface="Georgia"/>
                <a:cs typeface="Georgia"/>
              </a:rPr>
              <a:t>of  EID</a:t>
            </a:r>
            <a:r>
              <a:rPr sz="3200" b="1" spc="-95" dirty="0">
                <a:solidFill>
                  <a:srgbClr val="205868"/>
                </a:solidFill>
                <a:latin typeface="Georgia"/>
                <a:cs typeface="Georgia"/>
              </a:rPr>
              <a:t> </a:t>
            </a:r>
            <a:r>
              <a:rPr sz="3200" b="1" spc="-5" dirty="0">
                <a:solidFill>
                  <a:srgbClr val="205868"/>
                </a:solidFill>
                <a:latin typeface="Georgia"/>
                <a:cs typeface="Georgia"/>
              </a:rPr>
              <a:t>events</a:t>
            </a:r>
            <a:endParaRPr sz="3200">
              <a:latin typeface="Georgia"/>
              <a:cs typeface="Georgia"/>
            </a:endParaRPr>
          </a:p>
        </p:txBody>
      </p:sp>
      <p:sp>
        <p:nvSpPr>
          <p:cNvPr id="6" name="object 6"/>
          <p:cNvSpPr/>
          <p:nvPr/>
        </p:nvSpPr>
        <p:spPr>
          <a:xfrm>
            <a:off x="1748029" y="6214872"/>
            <a:ext cx="1629155" cy="426719"/>
          </a:xfrm>
          <a:prstGeom prst="rect">
            <a:avLst/>
          </a:prstGeom>
          <a:blipFill>
            <a:blip r:embed="rId3" cstate="print"/>
            <a:stretch>
              <a:fillRect/>
            </a:stretch>
          </a:blipFill>
        </p:spPr>
        <p:txBody>
          <a:bodyPr wrap="square" lIns="0" tIns="0" rIns="0" bIns="0" rtlCol="0"/>
          <a:lstStyle/>
          <a:p>
            <a:endParaRPr/>
          </a:p>
        </p:txBody>
      </p:sp>
      <p:sp>
        <p:nvSpPr>
          <p:cNvPr id="7" name="object 7"/>
          <p:cNvSpPr txBox="1"/>
          <p:nvPr/>
        </p:nvSpPr>
        <p:spPr>
          <a:xfrm>
            <a:off x="2030550" y="5441034"/>
            <a:ext cx="3399154" cy="574040"/>
          </a:xfrm>
          <a:prstGeom prst="rect">
            <a:avLst/>
          </a:prstGeom>
        </p:spPr>
        <p:txBody>
          <a:bodyPr vert="horz" wrap="square" lIns="0" tIns="12700" rIns="0" bIns="0" rtlCol="0">
            <a:spAutoFit/>
          </a:bodyPr>
          <a:lstStyle/>
          <a:p>
            <a:pPr marL="12700">
              <a:spcBef>
                <a:spcPts val="100"/>
              </a:spcBef>
              <a:tabLst>
                <a:tab pos="355600" algn="l"/>
              </a:tabLst>
            </a:pPr>
            <a:r>
              <a:rPr dirty="0">
                <a:latin typeface="Calibri"/>
                <a:cs typeface="Calibri"/>
              </a:rPr>
              <a:t>a)	</a:t>
            </a:r>
            <a:r>
              <a:rPr spc="-15" dirty="0">
                <a:latin typeface="Calibri"/>
                <a:cs typeface="Calibri"/>
              </a:rPr>
              <a:t>Zoonotic </a:t>
            </a:r>
            <a:r>
              <a:rPr spc="-10" dirty="0">
                <a:latin typeface="Calibri"/>
                <a:cs typeface="Calibri"/>
              </a:rPr>
              <a:t>pathogens </a:t>
            </a:r>
            <a:r>
              <a:rPr spc="-20" dirty="0">
                <a:latin typeface="Calibri"/>
                <a:cs typeface="Calibri"/>
              </a:rPr>
              <a:t>from</a:t>
            </a:r>
            <a:r>
              <a:rPr spc="-60" dirty="0">
                <a:latin typeface="Calibri"/>
                <a:cs typeface="Calibri"/>
              </a:rPr>
              <a:t> </a:t>
            </a:r>
            <a:r>
              <a:rPr spc="-20" dirty="0">
                <a:latin typeface="Calibri"/>
                <a:cs typeface="Calibri"/>
              </a:rPr>
              <a:t>wildlife</a:t>
            </a:r>
            <a:endParaRPr>
              <a:latin typeface="Calibri"/>
              <a:cs typeface="Calibri"/>
            </a:endParaRPr>
          </a:p>
          <a:p>
            <a:pPr marL="12700">
              <a:tabLst>
                <a:tab pos="335280" algn="l"/>
              </a:tabLst>
            </a:pPr>
            <a:r>
              <a:rPr spc="-15" dirty="0">
                <a:latin typeface="Calibri"/>
                <a:cs typeface="Calibri"/>
              </a:rPr>
              <a:t>c)	Drug </a:t>
            </a:r>
            <a:r>
              <a:rPr spc="-25" dirty="0">
                <a:latin typeface="Calibri"/>
                <a:cs typeface="Calibri"/>
              </a:rPr>
              <a:t>resistance</a:t>
            </a:r>
            <a:r>
              <a:rPr spc="-30" dirty="0">
                <a:latin typeface="Calibri"/>
                <a:cs typeface="Calibri"/>
              </a:rPr>
              <a:t> </a:t>
            </a:r>
            <a:r>
              <a:rPr spc="-10" dirty="0">
                <a:latin typeface="Calibri"/>
                <a:cs typeface="Calibri"/>
              </a:rPr>
              <a:t>pathogens</a:t>
            </a:r>
            <a:endParaRPr>
              <a:latin typeface="Calibri"/>
              <a:cs typeface="Calibri"/>
            </a:endParaRPr>
          </a:p>
        </p:txBody>
      </p:sp>
      <p:sp>
        <p:nvSpPr>
          <p:cNvPr id="8" name="object 8"/>
          <p:cNvSpPr txBox="1"/>
          <p:nvPr/>
        </p:nvSpPr>
        <p:spPr>
          <a:xfrm>
            <a:off x="5689065" y="5441034"/>
            <a:ext cx="4300220" cy="574040"/>
          </a:xfrm>
          <a:prstGeom prst="rect">
            <a:avLst/>
          </a:prstGeom>
        </p:spPr>
        <p:txBody>
          <a:bodyPr vert="horz" wrap="square" lIns="0" tIns="12700" rIns="0" bIns="0" rtlCol="0">
            <a:spAutoFit/>
          </a:bodyPr>
          <a:lstStyle/>
          <a:p>
            <a:pPr marL="12700">
              <a:spcBef>
                <a:spcPts val="100"/>
              </a:spcBef>
            </a:pPr>
            <a:r>
              <a:rPr dirty="0">
                <a:latin typeface="Calibri"/>
                <a:cs typeface="Calibri"/>
              </a:rPr>
              <a:t>b)  </a:t>
            </a:r>
            <a:r>
              <a:rPr spc="-15" dirty="0">
                <a:latin typeface="Calibri"/>
                <a:cs typeface="Calibri"/>
              </a:rPr>
              <a:t>Zoonotic </a:t>
            </a:r>
            <a:r>
              <a:rPr spc="-10" dirty="0">
                <a:latin typeface="Calibri"/>
                <a:cs typeface="Calibri"/>
              </a:rPr>
              <a:t>pathogens </a:t>
            </a:r>
            <a:r>
              <a:rPr spc="-20" dirty="0">
                <a:latin typeface="Calibri"/>
                <a:cs typeface="Calibri"/>
              </a:rPr>
              <a:t>from domestic</a:t>
            </a:r>
            <a:r>
              <a:rPr spc="40" dirty="0">
                <a:latin typeface="Calibri"/>
                <a:cs typeface="Calibri"/>
              </a:rPr>
              <a:t> </a:t>
            </a:r>
            <a:r>
              <a:rPr spc="-5" dirty="0">
                <a:latin typeface="Calibri"/>
                <a:cs typeface="Calibri"/>
              </a:rPr>
              <a:t>animals</a:t>
            </a:r>
            <a:endParaRPr>
              <a:latin typeface="Calibri"/>
              <a:cs typeface="Calibri"/>
            </a:endParaRPr>
          </a:p>
          <a:p>
            <a:pPr marL="12700"/>
            <a:r>
              <a:rPr dirty="0">
                <a:latin typeface="Calibri"/>
                <a:cs typeface="Calibri"/>
              </a:rPr>
              <a:t>d)  </a:t>
            </a:r>
            <a:r>
              <a:rPr spc="-30" dirty="0">
                <a:latin typeface="Calibri"/>
                <a:cs typeface="Calibri"/>
              </a:rPr>
              <a:t>Vector-borne</a:t>
            </a:r>
            <a:r>
              <a:rPr spc="10" dirty="0">
                <a:latin typeface="Calibri"/>
                <a:cs typeface="Calibri"/>
              </a:rPr>
              <a:t> </a:t>
            </a:r>
            <a:r>
              <a:rPr spc="-10" dirty="0">
                <a:latin typeface="Calibri"/>
                <a:cs typeface="Calibri"/>
              </a:rPr>
              <a:t>pathogens</a:t>
            </a:r>
            <a:endParaRPr>
              <a:latin typeface="Calibri"/>
              <a:cs typeface="Calibri"/>
            </a:endParaRPr>
          </a:p>
        </p:txBody>
      </p:sp>
      <p:sp>
        <p:nvSpPr>
          <p:cNvPr id="9" name="object 9"/>
          <p:cNvSpPr/>
          <p:nvPr/>
        </p:nvSpPr>
        <p:spPr>
          <a:xfrm>
            <a:off x="1917193" y="1325881"/>
            <a:ext cx="8023859" cy="3992879"/>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1943095" y="1399421"/>
            <a:ext cx="89535" cy="71120"/>
          </a:xfrm>
          <a:custGeom>
            <a:avLst/>
            <a:gdLst/>
            <a:ahLst/>
            <a:cxnLst/>
            <a:rect l="l" t="t" r="r" b="b"/>
            <a:pathLst>
              <a:path w="89534" h="71119">
                <a:moveTo>
                  <a:pt x="87579" y="0"/>
                </a:moveTo>
                <a:lnTo>
                  <a:pt x="51231" y="0"/>
                </a:lnTo>
                <a:lnTo>
                  <a:pt x="57581" y="3124"/>
                </a:lnTo>
                <a:lnTo>
                  <a:pt x="57581" y="14147"/>
                </a:lnTo>
                <a:lnTo>
                  <a:pt x="52819" y="15608"/>
                </a:lnTo>
                <a:lnTo>
                  <a:pt x="48069" y="15608"/>
                </a:lnTo>
                <a:lnTo>
                  <a:pt x="34798" y="17551"/>
                </a:lnTo>
                <a:lnTo>
                  <a:pt x="20320" y="20561"/>
                </a:lnTo>
                <a:lnTo>
                  <a:pt x="7708" y="26581"/>
                </a:lnTo>
                <a:lnTo>
                  <a:pt x="0" y="37604"/>
                </a:lnTo>
                <a:lnTo>
                  <a:pt x="2336" y="55460"/>
                </a:lnTo>
                <a:lnTo>
                  <a:pt x="9931" y="66128"/>
                </a:lnTo>
                <a:lnTo>
                  <a:pt x="21043" y="71031"/>
                </a:lnTo>
                <a:lnTo>
                  <a:pt x="37668" y="70459"/>
                </a:lnTo>
                <a:lnTo>
                  <a:pt x="49631" y="67119"/>
                </a:lnTo>
                <a:lnTo>
                  <a:pt x="57581" y="60960"/>
                </a:lnTo>
                <a:lnTo>
                  <a:pt x="89268" y="60960"/>
                </a:lnTo>
                <a:lnTo>
                  <a:pt x="89268" y="51600"/>
                </a:lnTo>
                <a:lnTo>
                  <a:pt x="36982" y="51600"/>
                </a:lnTo>
                <a:lnTo>
                  <a:pt x="32219" y="48475"/>
                </a:lnTo>
                <a:lnTo>
                  <a:pt x="32219" y="39116"/>
                </a:lnTo>
                <a:lnTo>
                  <a:pt x="36982" y="35991"/>
                </a:lnTo>
                <a:lnTo>
                  <a:pt x="44907" y="34328"/>
                </a:lnTo>
                <a:lnTo>
                  <a:pt x="48069" y="34328"/>
                </a:lnTo>
                <a:lnTo>
                  <a:pt x="52819" y="32880"/>
                </a:lnTo>
                <a:lnTo>
                  <a:pt x="57581" y="31216"/>
                </a:lnTo>
                <a:lnTo>
                  <a:pt x="89268" y="31216"/>
                </a:lnTo>
                <a:lnTo>
                  <a:pt x="89268" y="14147"/>
                </a:lnTo>
                <a:lnTo>
                  <a:pt x="88684" y="2768"/>
                </a:lnTo>
                <a:lnTo>
                  <a:pt x="87579" y="0"/>
                </a:lnTo>
                <a:close/>
              </a:path>
            </a:pathLst>
          </a:custGeom>
          <a:solidFill>
            <a:srgbClr val="292425"/>
          </a:solidFill>
        </p:spPr>
        <p:txBody>
          <a:bodyPr wrap="square" lIns="0" tIns="0" rIns="0" bIns="0" rtlCol="0"/>
          <a:lstStyle/>
          <a:p>
            <a:endParaRPr/>
          </a:p>
        </p:txBody>
      </p:sp>
      <p:sp>
        <p:nvSpPr>
          <p:cNvPr id="11" name="object 11"/>
          <p:cNvSpPr/>
          <p:nvPr/>
        </p:nvSpPr>
        <p:spPr>
          <a:xfrm>
            <a:off x="2000676" y="1460389"/>
            <a:ext cx="36830" cy="8255"/>
          </a:xfrm>
          <a:custGeom>
            <a:avLst/>
            <a:gdLst/>
            <a:ahLst/>
            <a:cxnLst/>
            <a:rect l="l" t="t" r="r" b="b"/>
            <a:pathLst>
              <a:path w="36829" h="8255">
                <a:moveTo>
                  <a:pt x="31686" y="0"/>
                </a:moveTo>
                <a:lnTo>
                  <a:pt x="0" y="0"/>
                </a:lnTo>
                <a:lnTo>
                  <a:pt x="0" y="3124"/>
                </a:lnTo>
                <a:lnTo>
                  <a:pt x="1536" y="6146"/>
                </a:lnTo>
                <a:lnTo>
                  <a:pt x="1574" y="7696"/>
                </a:lnTo>
                <a:lnTo>
                  <a:pt x="36436" y="7696"/>
                </a:lnTo>
                <a:lnTo>
                  <a:pt x="31686" y="3124"/>
                </a:lnTo>
                <a:lnTo>
                  <a:pt x="31686" y="0"/>
                </a:lnTo>
                <a:close/>
              </a:path>
            </a:pathLst>
          </a:custGeom>
          <a:solidFill>
            <a:srgbClr val="292425"/>
          </a:solidFill>
        </p:spPr>
        <p:txBody>
          <a:bodyPr wrap="square" lIns="0" tIns="0" rIns="0" bIns="0" rtlCol="0"/>
          <a:lstStyle/>
          <a:p>
            <a:endParaRPr/>
          </a:p>
        </p:txBody>
      </p:sp>
      <p:sp>
        <p:nvSpPr>
          <p:cNvPr id="12" name="object 12"/>
          <p:cNvSpPr/>
          <p:nvPr/>
        </p:nvSpPr>
        <p:spPr>
          <a:xfrm>
            <a:off x="1994326" y="1430634"/>
            <a:ext cx="38100" cy="20955"/>
          </a:xfrm>
          <a:custGeom>
            <a:avLst/>
            <a:gdLst/>
            <a:ahLst/>
            <a:cxnLst/>
            <a:rect l="l" t="t" r="r" b="b"/>
            <a:pathLst>
              <a:path w="38100" h="20955">
                <a:moveTo>
                  <a:pt x="38036" y="0"/>
                </a:moveTo>
                <a:lnTo>
                  <a:pt x="6349" y="0"/>
                </a:lnTo>
                <a:lnTo>
                  <a:pt x="6349" y="15608"/>
                </a:lnTo>
                <a:lnTo>
                  <a:pt x="0" y="20383"/>
                </a:lnTo>
                <a:lnTo>
                  <a:pt x="38036" y="20383"/>
                </a:lnTo>
                <a:lnTo>
                  <a:pt x="38036" y="0"/>
                </a:lnTo>
                <a:close/>
              </a:path>
            </a:pathLst>
          </a:custGeom>
          <a:solidFill>
            <a:srgbClr val="292425"/>
          </a:solidFill>
        </p:spPr>
        <p:txBody>
          <a:bodyPr wrap="square" lIns="0" tIns="0" rIns="0" bIns="0" rtlCol="0"/>
          <a:lstStyle/>
          <a:p>
            <a:endParaRPr/>
          </a:p>
        </p:txBody>
      </p:sp>
      <p:sp>
        <p:nvSpPr>
          <p:cNvPr id="13" name="object 13"/>
          <p:cNvSpPr/>
          <p:nvPr/>
        </p:nvSpPr>
        <p:spPr>
          <a:xfrm>
            <a:off x="1947227" y="1380745"/>
            <a:ext cx="83820" cy="28575"/>
          </a:xfrm>
          <a:custGeom>
            <a:avLst/>
            <a:gdLst/>
            <a:ahLst/>
            <a:cxnLst/>
            <a:rect l="l" t="t" r="r" b="b"/>
            <a:pathLst>
              <a:path w="83820" h="28575">
                <a:moveTo>
                  <a:pt x="47548" y="0"/>
                </a:moveTo>
                <a:lnTo>
                  <a:pt x="31178" y="698"/>
                </a:lnTo>
                <a:lnTo>
                  <a:pt x="16662" y="3771"/>
                </a:lnTo>
                <a:lnTo>
                  <a:pt x="5702" y="10591"/>
                </a:lnTo>
                <a:lnTo>
                  <a:pt x="0" y="22517"/>
                </a:lnTo>
                <a:lnTo>
                  <a:pt x="29679" y="28041"/>
                </a:lnTo>
                <a:lnTo>
                  <a:pt x="29679" y="24917"/>
                </a:lnTo>
                <a:lnTo>
                  <a:pt x="31267" y="18681"/>
                </a:lnTo>
                <a:lnTo>
                  <a:pt x="83451" y="18681"/>
                </a:lnTo>
                <a:lnTo>
                  <a:pt x="80441" y="11112"/>
                </a:lnTo>
                <a:lnTo>
                  <a:pt x="69278" y="3416"/>
                </a:lnTo>
                <a:lnTo>
                  <a:pt x="47548" y="0"/>
                </a:lnTo>
                <a:close/>
              </a:path>
            </a:pathLst>
          </a:custGeom>
          <a:solidFill>
            <a:srgbClr val="292425"/>
          </a:solidFill>
        </p:spPr>
        <p:txBody>
          <a:bodyPr wrap="square" lIns="0" tIns="0" rIns="0" bIns="0" rtlCol="0"/>
          <a:lstStyle/>
          <a:p>
            <a:endParaRPr/>
          </a:p>
        </p:txBody>
      </p:sp>
      <p:sp>
        <p:nvSpPr>
          <p:cNvPr id="14" name="object 14"/>
          <p:cNvSpPr/>
          <p:nvPr/>
        </p:nvSpPr>
        <p:spPr>
          <a:xfrm>
            <a:off x="1944619" y="3383279"/>
            <a:ext cx="88265" cy="90170"/>
          </a:xfrm>
          <a:custGeom>
            <a:avLst/>
            <a:gdLst/>
            <a:ahLst/>
            <a:cxnLst/>
            <a:rect l="l" t="t" r="r" b="b"/>
            <a:pathLst>
              <a:path w="88265" h="90170">
                <a:moveTo>
                  <a:pt x="53517" y="0"/>
                </a:moveTo>
                <a:lnTo>
                  <a:pt x="11696" y="14325"/>
                </a:lnTo>
                <a:lnTo>
                  <a:pt x="0" y="37160"/>
                </a:lnTo>
                <a:lnTo>
                  <a:pt x="1574" y="54254"/>
                </a:lnTo>
                <a:lnTo>
                  <a:pt x="25463" y="85864"/>
                </a:lnTo>
                <a:lnTo>
                  <a:pt x="38099" y="89547"/>
                </a:lnTo>
                <a:lnTo>
                  <a:pt x="55562" y="88379"/>
                </a:lnTo>
                <a:lnTo>
                  <a:pt x="69519" y="84213"/>
                </a:lnTo>
                <a:lnTo>
                  <a:pt x="80022" y="77139"/>
                </a:lnTo>
                <a:lnTo>
                  <a:pt x="87083" y="67259"/>
                </a:lnTo>
                <a:lnTo>
                  <a:pt x="87236" y="66763"/>
                </a:lnTo>
                <a:lnTo>
                  <a:pt x="46685" y="66763"/>
                </a:lnTo>
                <a:lnTo>
                  <a:pt x="35013" y="60236"/>
                </a:lnTo>
                <a:lnTo>
                  <a:pt x="32499" y="45732"/>
                </a:lnTo>
                <a:lnTo>
                  <a:pt x="34848" y="31356"/>
                </a:lnTo>
                <a:lnTo>
                  <a:pt x="46621" y="24612"/>
                </a:lnTo>
                <a:lnTo>
                  <a:pt x="88061" y="24612"/>
                </a:lnTo>
                <a:lnTo>
                  <a:pt x="87109" y="20840"/>
                </a:lnTo>
                <a:lnTo>
                  <a:pt x="78879" y="10160"/>
                </a:lnTo>
                <a:lnTo>
                  <a:pt x="67297" y="3276"/>
                </a:lnTo>
                <a:lnTo>
                  <a:pt x="53517" y="0"/>
                </a:lnTo>
                <a:close/>
              </a:path>
            </a:pathLst>
          </a:custGeom>
          <a:solidFill>
            <a:srgbClr val="292425"/>
          </a:solidFill>
        </p:spPr>
        <p:txBody>
          <a:bodyPr wrap="square" lIns="0" tIns="0" rIns="0" bIns="0" rtlCol="0"/>
          <a:lstStyle/>
          <a:p>
            <a:endParaRPr/>
          </a:p>
        </p:txBody>
      </p:sp>
      <p:sp>
        <p:nvSpPr>
          <p:cNvPr id="15" name="object 15"/>
          <p:cNvSpPr/>
          <p:nvPr/>
        </p:nvSpPr>
        <p:spPr>
          <a:xfrm>
            <a:off x="1999174" y="3437543"/>
            <a:ext cx="36830" cy="12700"/>
          </a:xfrm>
          <a:custGeom>
            <a:avLst/>
            <a:gdLst/>
            <a:ahLst/>
            <a:cxnLst/>
            <a:rect l="l" t="t" r="r" b="b"/>
            <a:pathLst>
              <a:path w="36829" h="12700">
                <a:moveTo>
                  <a:pt x="4737" y="0"/>
                </a:moveTo>
                <a:lnTo>
                  <a:pt x="4737" y="6235"/>
                </a:lnTo>
                <a:lnTo>
                  <a:pt x="0" y="12496"/>
                </a:lnTo>
                <a:lnTo>
                  <a:pt x="32689" y="12496"/>
                </a:lnTo>
                <a:lnTo>
                  <a:pt x="36207" y="431"/>
                </a:lnTo>
                <a:lnTo>
                  <a:pt x="4737" y="0"/>
                </a:lnTo>
                <a:close/>
              </a:path>
            </a:pathLst>
          </a:custGeom>
          <a:solidFill>
            <a:srgbClr val="292425"/>
          </a:solidFill>
        </p:spPr>
        <p:txBody>
          <a:bodyPr wrap="square" lIns="0" tIns="0" rIns="0" bIns="0" rtlCol="0"/>
          <a:lstStyle/>
          <a:p>
            <a:endParaRPr/>
          </a:p>
        </p:txBody>
      </p:sp>
      <p:sp>
        <p:nvSpPr>
          <p:cNvPr id="16" name="object 16"/>
          <p:cNvSpPr/>
          <p:nvPr/>
        </p:nvSpPr>
        <p:spPr>
          <a:xfrm>
            <a:off x="1997613" y="3407888"/>
            <a:ext cx="38100" cy="11430"/>
          </a:xfrm>
          <a:custGeom>
            <a:avLst/>
            <a:gdLst/>
            <a:ahLst/>
            <a:cxnLst/>
            <a:rect l="l" t="t" r="r" b="b"/>
            <a:pathLst>
              <a:path w="38100" h="11429">
                <a:moveTo>
                  <a:pt x="35064" y="0"/>
                </a:moveTo>
                <a:lnTo>
                  <a:pt x="0" y="0"/>
                </a:lnTo>
                <a:lnTo>
                  <a:pt x="3136" y="1549"/>
                </a:lnTo>
                <a:lnTo>
                  <a:pt x="4724" y="4673"/>
                </a:lnTo>
                <a:lnTo>
                  <a:pt x="6299" y="6235"/>
                </a:lnTo>
                <a:lnTo>
                  <a:pt x="6299" y="10909"/>
                </a:lnTo>
                <a:lnTo>
                  <a:pt x="37820" y="10909"/>
                </a:lnTo>
                <a:lnTo>
                  <a:pt x="35064" y="0"/>
                </a:lnTo>
                <a:close/>
              </a:path>
            </a:pathLst>
          </a:custGeom>
          <a:solidFill>
            <a:srgbClr val="292425"/>
          </a:solidFill>
        </p:spPr>
        <p:txBody>
          <a:bodyPr wrap="square" lIns="0" tIns="0" rIns="0" bIns="0" rtlCol="0"/>
          <a:lstStyle/>
          <a:p>
            <a:endParaRPr/>
          </a:p>
        </p:txBody>
      </p:sp>
      <p:sp>
        <p:nvSpPr>
          <p:cNvPr id="17" name="object 17"/>
          <p:cNvSpPr/>
          <p:nvPr/>
        </p:nvSpPr>
        <p:spPr>
          <a:xfrm>
            <a:off x="6009520" y="1459268"/>
            <a:ext cx="49530" cy="12700"/>
          </a:xfrm>
          <a:custGeom>
            <a:avLst/>
            <a:gdLst/>
            <a:ahLst/>
            <a:cxnLst/>
            <a:rect l="l" t="t" r="r" b="b"/>
            <a:pathLst>
              <a:path w="49529" h="12700">
                <a:moveTo>
                  <a:pt x="49250" y="0"/>
                </a:moveTo>
                <a:lnTo>
                  <a:pt x="0" y="0"/>
                </a:lnTo>
                <a:lnTo>
                  <a:pt x="7023" y="7670"/>
                </a:lnTo>
                <a:lnTo>
                  <a:pt x="19926" y="12293"/>
                </a:lnTo>
                <a:lnTo>
                  <a:pt x="35852" y="9575"/>
                </a:lnTo>
                <a:lnTo>
                  <a:pt x="47752" y="2006"/>
                </a:lnTo>
                <a:lnTo>
                  <a:pt x="49250" y="0"/>
                </a:lnTo>
                <a:close/>
              </a:path>
            </a:pathLst>
          </a:custGeom>
          <a:solidFill>
            <a:srgbClr val="292425"/>
          </a:solidFill>
        </p:spPr>
        <p:txBody>
          <a:bodyPr wrap="square" lIns="0" tIns="0" rIns="0" bIns="0" rtlCol="0"/>
          <a:lstStyle/>
          <a:p>
            <a:endParaRPr/>
          </a:p>
        </p:txBody>
      </p:sp>
      <p:sp>
        <p:nvSpPr>
          <p:cNvPr id="18" name="object 18"/>
          <p:cNvSpPr/>
          <p:nvPr/>
        </p:nvSpPr>
        <p:spPr>
          <a:xfrm>
            <a:off x="5978658" y="1350264"/>
            <a:ext cx="88265" cy="118745"/>
          </a:xfrm>
          <a:custGeom>
            <a:avLst/>
            <a:gdLst/>
            <a:ahLst/>
            <a:cxnLst/>
            <a:rect l="l" t="t" r="r" b="b"/>
            <a:pathLst>
              <a:path w="88264" h="118744">
                <a:moveTo>
                  <a:pt x="32512" y="0"/>
                </a:moveTo>
                <a:lnTo>
                  <a:pt x="0" y="0"/>
                </a:lnTo>
                <a:lnTo>
                  <a:pt x="0" y="118491"/>
                </a:lnTo>
                <a:lnTo>
                  <a:pt x="30861" y="118491"/>
                </a:lnTo>
                <a:lnTo>
                  <a:pt x="30861" y="109004"/>
                </a:lnTo>
                <a:lnTo>
                  <a:pt x="80124" y="109004"/>
                </a:lnTo>
                <a:lnTo>
                  <a:pt x="86741" y="100139"/>
                </a:lnTo>
                <a:lnTo>
                  <a:pt x="88112" y="96354"/>
                </a:lnTo>
                <a:lnTo>
                  <a:pt x="33947" y="96354"/>
                </a:lnTo>
                <a:lnTo>
                  <a:pt x="30861" y="85394"/>
                </a:lnTo>
                <a:lnTo>
                  <a:pt x="30861" y="75907"/>
                </a:lnTo>
                <a:lnTo>
                  <a:pt x="33604" y="60985"/>
                </a:lnTo>
                <a:lnTo>
                  <a:pt x="43992" y="53784"/>
                </a:lnTo>
                <a:lnTo>
                  <a:pt x="87668" y="53784"/>
                </a:lnTo>
                <a:lnTo>
                  <a:pt x="83134" y="43510"/>
                </a:lnTo>
                <a:lnTo>
                  <a:pt x="80746" y="41109"/>
                </a:lnTo>
                <a:lnTo>
                  <a:pt x="32512" y="41109"/>
                </a:lnTo>
                <a:lnTo>
                  <a:pt x="32512" y="0"/>
                </a:lnTo>
                <a:close/>
              </a:path>
            </a:pathLst>
          </a:custGeom>
          <a:solidFill>
            <a:srgbClr val="292425"/>
          </a:solidFill>
        </p:spPr>
        <p:txBody>
          <a:bodyPr wrap="square" lIns="0" tIns="0" rIns="0" bIns="0" rtlCol="0"/>
          <a:lstStyle/>
          <a:p>
            <a:endParaRPr/>
          </a:p>
        </p:txBody>
      </p:sp>
      <p:sp>
        <p:nvSpPr>
          <p:cNvPr id="19" name="object 19"/>
          <p:cNvSpPr/>
          <p:nvPr/>
        </p:nvSpPr>
        <p:spPr>
          <a:xfrm>
            <a:off x="6022653" y="1404052"/>
            <a:ext cx="47625" cy="43180"/>
          </a:xfrm>
          <a:custGeom>
            <a:avLst/>
            <a:gdLst/>
            <a:ahLst/>
            <a:cxnLst/>
            <a:rect l="l" t="t" r="r" b="b"/>
            <a:pathLst>
              <a:path w="47625" h="43180">
                <a:moveTo>
                  <a:pt x="43675" y="0"/>
                </a:moveTo>
                <a:lnTo>
                  <a:pt x="0" y="0"/>
                </a:lnTo>
                <a:lnTo>
                  <a:pt x="12534" y="5956"/>
                </a:lnTo>
                <a:lnTo>
                  <a:pt x="16243" y="19608"/>
                </a:lnTo>
                <a:lnTo>
                  <a:pt x="16306" y="22110"/>
                </a:lnTo>
                <a:lnTo>
                  <a:pt x="13258" y="35814"/>
                </a:lnTo>
                <a:lnTo>
                  <a:pt x="1130" y="42570"/>
                </a:lnTo>
                <a:lnTo>
                  <a:pt x="44119" y="42570"/>
                </a:lnTo>
                <a:lnTo>
                  <a:pt x="47320" y="33731"/>
                </a:lnTo>
                <a:lnTo>
                  <a:pt x="47053" y="16725"/>
                </a:lnTo>
                <a:lnTo>
                  <a:pt x="44488" y="1828"/>
                </a:lnTo>
                <a:lnTo>
                  <a:pt x="43675" y="0"/>
                </a:lnTo>
                <a:close/>
              </a:path>
            </a:pathLst>
          </a:custGeom>
          <a:solidFill>
            <a:srgbClr val="292425"/>
          </a:solidFill>
        </p:spPr>
        <p:txBody>
          <a:bodyPr wrap="square" lIns="0" tIns="0" rIns="0" bIns="0" rtlCol="0"/>
          <a:lstStyle/>
          <a:p>
            <a:endParaRPr/>
          </a:p>
        </p:txBody>
      </p:sp>
      <p:sp>
        <p:nvSpPr>
          <p:cNvPr id="20" name="object 20"/>
          <p:cNvSpPr/>
          <p:nvPr/>
        </p:nvSpPr>
        <p:spPr>
          <a:xfrm>
            <a:off x="6011164" y="1380678"/>
            <a:ext cx="48260" cy="10795"/>
          </a:xfrm>
          <a:custGeom>
            <a:avLst/>
            <a:gdLst/>
            <a:ahLst/>
            <a:cxnLst/>
            <a:rect l="l" t="t" r="r" b="b"/>
            <a:pathLst>
              <a:path w="48260" h="10794">
                <a:moveTo>
                  <a:pt x="29667" y="0"/>
                </a:moveTo>
                <a:lnTo>
                  <a:pt x="13855" y="1689"/>
                </a:lnTo>
                <a:lnTo>
                  <a:pt x="3517" y="6921"/>
                </a:lnTo>
                <a:lnTo>
                  <a:pt x="0" y="10693"/>
                </a:lnTo>
                <a:lnTo>
                  <a:pt x="48234" y="10693"/>
                </a:lnTo>
                <a:lnTo>
                  <a:pt x="42024" y="4470"/>
                </a:lnTo>
                <a:lnTo>
                  <a:pt x="29667" y="0"/>
                </a:lnTo>
                <a:close/>
              </a:path>
            </a:pathLst>
          </a:custGeom>
          <a:solidFill>
            <a:srgbClr val="292425"/>
          </a:solidFill>
        </p:spPr>
        <p:txBody>
          <a:bodyPr wrap="square" lIns="0" tIns="0" rIns="0" bIns="0" rtlCol="0"/>
          <a:lstStyle/>
          <a:p>
            <a:endParaRPr/>
          </a:p>
        </p:txBody>
      </p:sp>
      <p:sp>
        <p:nvSpPr>
          <p:cNvPr id="21" name="object 21"/>
          <p:cNvSpPr/>
          <p:nvPr/>
        </p:nvSpPr>
        <p:spPr>
          <a:xfrm>
            <a:off x="5975600" y="3387046"/>
            <a:ext cx="92710" cy="90805"/>
          </a:xfrm>
          <a:custGeom>
            <a:avLst/>
            <a:gdLst/>
            <a:ahLst/>
            <a:cxnLst/>
            <a:rect l="l" t="t" r="r" b="b"/>
            <a:pathLst>
              <a:path w="92710" h="90804">
                <a:moveTo>
                  <a:pt x="36347" y="0"/>
                </a:moveTo>
                <a:lnTo>
                  <a:pt x="20129" y="3365"/>
                </a:lnTo>
                <a:lnTo>
                  <a:pt x="9232" y="12090"/>
                </a:lnTo>
                <a:lnTo>
                  <a:pt x="2806" y="24117"/>
                </a:lnTo>
                <a:lnTo>
                  <a:pt x="0" y="37363"/>
                </a:lnTo>
                <a:lnTo>
                  <a:pt x="1168" y="53479"/>
                </a:lnTo>
                <a:lnTo>
                  <a:pt x="5092" y="67856"/>
                </a:lnTo>
                <a:lnTo>
                  <a:pt x="11899" y="79489"/>
                </a:lnTo>
                <a:lnTo>
                  <a:pt x="21717" y="87388"/>
                </a:lnTo>
                <a:lnTo>
                  <a:pt x="34658" y="90563"/>
                </a:lnTo>
                <a:lnTo>
                  <a:pt x="50812" y="87541"/>
                </a:lnTo>
                <a:lnTo>
                  <a:pt x="59143" y="80467"/>
                </a:lnTo>
                <a:lnTo>
                  <a:pt x="61010" y="78092"/>
                </a:lnTo>
                <a:lnTo>
                  <a:pt x="92392" y="78092"/>
                </a:lnTo>
                <a:lnTo>
                  <a:pt x="92392" y="65608"/>
                </a:lnTo>
                <a:lnTo>
                  <a:pt x="34226" y="65608"/>
                </a:lnTo>
                <a:lnTo>
                  <a:pt x="32753" y="54648"/>
                </a:lnTo>
                <a:lnTo>
                  <a:pt x="32753" y="45275"/>
                </a:lnTo>
                <a:lnTo>
                  <a:pt x="34937" y="30530"/>
                </a:lnTo>
                <a:lnTo>
                  <a:pt x="45935" y="23431"/>
                </a:lnTo>
                <a:lnTo>
                  <a:pt x="92392" y="23431"/>
                </a:lnTo>
                <a:lnTo>
                  <a:pt x="92392" y="10922"/>
                </a:lnTo>
                <a:lnTo>
                  <a:pt x="59334" y="10922"/>
                </a:lnTo>
                <a:lnTo>
                  <a:pt x="49618" y="3213"/>
                </a:lnTo>
                <a:lnTo>
                  <a:pt x="36347" y="0"/>
                </a:lnTo>
                <a:close/>
              </a:path>
            </a:pathLst>
          </a:custGeom>
          <a:solidFill>
            <a:srgbClr val="292425"/>
          </a:solidFill>
        </p:spPr>
        <p:txBody>
          <a:bodyPr wrap="square" lIns="0" tIns="0" rIns="0" bIns="0" rtlCol="0"/>
          <a:lstStyle/>
          <a:p>
            <a:endParaRPr/>
          </a:p>
        </p:txBody>
      </p:sp>
      <p:sp>
        <p:nvSpPr>
          <p:cNvPr id="22" name="object 22"/>
          <p:cNvSpPr/>
          <p:nvPr/>
        </p:nvSpPr>
        <p:spPr>
          <a:xfrm>
            <a:off x="6036614" y="3469830"/>
            <a:ext cx="31750" cy="0"/>
          </a:xfrm>
          <a:custGeom>
            <a:avLst/>
            <a:gdLst/>
            <a:ahLst/>
            <a:cxnLst/>
            <a:rect l="l" t="t" r="r" b="b"/>
            <a:pathLst>
              <a:path w="31750">
                <a:moveTo>
                  <a:pt x="0" y="0"/>
                </a:moveTo>
                <a:lnTo>
                  <a:pt x="31381" y="0"/>
                </a:lnTo>
              </a:path>
            </a:pathLst>
          </a:custGeom>
          <a:ln w="9372">
            <a:solidFill>
              <a:srgbClr val="292425"/>
            </a:solidFill>
          </a:ln>
        </p:spPr>
        <p:txBody>
          <a:bodyPr wrap="square" lIns="0" tIns="0" rIns="0" bIns="0" rtlCol="0"/>
          <a:lstStyle/>
          <a:p>
            <a:endParaRPr/>
          </a:p>
        </p:txBody>
      </p:sp>
      <p:sp>
        <p:nvSpPr>
          <p:cNvPr id="23" name="object 23"/>
          <p:cNvSpPr/>
          <p:nvPr/>
        </p:nvSpPr>
        <p:spPr>
          <a:xfrm>
            <a:off x="6021535" y="3410483"/>
            <a:ext cx="46990" cy="42545"/>
          </a:xfrm>
          <a:custGeom>
            <a:avLst/>
            <a:gdLst/>
            <a:ahLst/>
            <a:cxnLst/>
            <a:rect l="l" t="t" r="r" b="b"/>
            <a:pathLst>
              <a:path w="46989" h="42545">
                <a:moveTo>
                  <a:pt x="46456" y="0"/>
                </a:moveTo>
                <a:lnTo>
                  <a:pt x="0" y="0"/>
                </a:lnTo>
                <a:lnTo>
                  <a:pt x="11696" y="6273"/>
                </a:lnTo>
                <a:lnTo>
                  <a:pt x="15049" y="20396"/>
                </a:lnTo>
                <a:lnTo>
                  <a:pt x="15074" y="31216"/>
                </a:lnTo>
                <a:lnTo>
                  <a:pt x="11938" y="42164"/>
                </a:lnTo>
                <a:lnTo>
                  <a:pt x="46456" y="42164"/>
                </a:lnTo>
                <a:lnTo>
                  <a:pt x="46456" y="0"/>
                </a:lnTo>
                <a:close/>
              </a:path>
            </a:pathLst>
          </a:custGeom>
          <a:solidFill>
            <a:srgbClr val="292425"/>
          </a:solidFill>
        </p:spPr>
        <p:txBody>
          <a:bodyPr wrap="square" lIns="0" tIns="0" rIns="0" bIns="0" rtlCol="0"/>
          <a:lstStyle/>
          <a:p>
            <a:endParaRPr/>
          </a:p>
        </p:txBody>
      </p:sp>
      <p:sp>
        <p:nvSpPr>
          <p:cNvPr id="24" name="object 24"/>
          <p:cNvSpPr/>
          <p:nvPr/>
        </p:nvSpPr>
        <p:spPr>
          <a:xfrm>
            <a:off x="6034939" y="3377672"/>
            <a:ext cx="33655" cy="0"/>
          </a:xfrm>
          <a:custGeom>
            <a:avLst/>
            <a:gdLst/>
            <a:ahLst/>
            <a:cxnLst/>
            <a:rect l="l" t="t" r="r" b="b"/>
            <a:pathLst>
              <a:path w="33654">
                <a:moveTo>
                  <a:pt x="0" y="0"/>
                </a:moveTo>
                <a:lnTo>
                  <a:pt x="33058" y="0"/>
                </a:lnTo>
              </a:path>
            </a:pathLst>
          </a:custGeom>
          <a:ln w="40601">
            <a:solidFill>
              <a:srgbClr val="292425"/>
            </a:solidFill>
          </a:ln>
        </p:spPr>
        <p:txBody>
          <a:bodyPr wrap="square" lIns="0" tIns="0" rIns="0" bIns="0" rtlCol="0"/>
          <a:lstStyle/>
          <a:p>
            <a:endParaRPr/>
          </a:p>
        </p:txBody>
      </p:sp>
      <p:sp>
        <p:nvSpPr>
          <p:cNvPr id="25" name="object 25"/>
          <p:cNvSpPr txBox="1"/>
          <p:nvPr/>
        </p:nvSpPr>
        <p:spPr>
          <a:xfrm>
            <a:off x="7807070" y="6351700"/>
            <a:ext cx="1996439" cy="258404"/>
          </a:xfrm>
          <a:prstGeom prst="rect">
            <a:avLst/>
          </a:prstGeom>
        </p:spPr>
        <p:txBody>
          <a:bodyPr vert="horz" wrap="square" lIns="0" tIns="12065" rIns="0" bIns="0" rtlCol="0">
            <a:spAutoFit/>
          </a:bodyPr>
          <a:lstStyle/>
          <a:p>
            <a:pPr marL="12700">
              <a:spcBef>
                <a:spcPts val="95"/>
              </a:spcBef>
            </a:pPr>
            <a:r>
              <a:rPr sz="1600" spc="-15" dirty="0">
                <a:latin typeface="Calibri"/>
                <a:cs typeface="Calibri"/>
              </a:rPr>
              <a:t>Jones </a:t>
            </a:r>
            <a:r>
              <a:rPr sz="1600" i="1" spc="-20" dirty="0">
                <a:latin typeface="Calibri"/>
                <a:cs typeface="Calibri"/>
              </a:rPr>
              <a:t>et </a:t>
            </a:r>
            <a:r>
              <a:rPr sz="1600" i="1" spc="-10" dirty="0">
                <a:latin typeface="Calibri"/>
                <a:cs typeface="Calibri"/>
              </a:rPr>
              <a:t>al</a:t>
            </a:r>
            <a:r>
              <a:rPr sz="1600" spc="-10" dirty="0">
                <a:latin typeface="Calibri"/>
                <a:cs typeface="Calibri"/>
              </a:rPr>
              <a:t>. </a:t>
            </a:r>
            <a:r>
              <a:rPr sz="1600" i="1" spc="-15" dirty="0">
                <a:latin typeface="Calibri"/>
                <a:cs typeface="Calibri"/>
              </a:rPr>
              <a:t>Nature</a:t>
            </a:r>
            <a:r>
              <a:rPr sz="1600" i="1" spc="15" dirty="0">
                <a:latin typeface="Calibri"/>
                <a:cs typeface="Calibri"/>
              </a:rPr>
              <a:t> </a:t>
            </a:r>
            <a:r>
              <a:rPr sz="1600" spc="-25" dirty="0">
                <a:latin typeface="Calibri"/>
                <a:cs typeface="Calibri"/>
              </a:rPr>
              <a:t>2008</a:t>
            </a:r>
            <a:endParaRPr sz="1600">
              <a:latin typeface="Calibri"/>
              <a:cs typeface="Calibri"/>
            </a:endParaRPr>
          </a:p>
        </p:txBody>
      </p:sp>
    </p:spTree>
    <p:extLst>
      <p:ext uri="{BB962C8B-B14F-4D97-AF65-F5344CB8AC3E}">
        <p14:creationId xmlns:p14="http://schemas.microsoft.com/office/powerpoint/2010/main" val="34417165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24585" y="362901"/>
            <a:ext cx="10515600" cy="1029128"/>
          </a:xfrm>
          <a:prstGeom prst="rect">
            <a:avLst/>
          </a:prstGeom>
        </p:spPr>
        <p:txBody>
          <a:bodyPr vert="horz" wrap="square" lIns="0" tIns="348615" rIns="0" bIns="0" rtlCol="0" anchor="ctr">
            <a:spAutoFit/>
          </a:bodyPr>
          <a:lstStyle/>
          <a:p>
            <a:pPr marL="2165350" marR="5080" indent="-1655445">
              <a:lnSpc>
                <a:spcPct val="100000"/>
              </a:lnSpc>
              <a:spcBef>
                <a:spcPts val="105"/>
              </a:spcBef>
            </a:pPr>
            <a:r>
              <a:rPr lang="en-US" dirty="0"/>
              <a:t>Examples: </a:t>
            </a:r>
            <a:r>
              <a:rPr dirty="0"/>
              <a:t>Vector-borne</a:t>
            </a:r>
            <a:r>
              <a:rPr spc="-85" dirty="0"/>
              <a:t> </a:t>
            </a:r>
            <a:r>
              <a:rPr spc="-5" dirty="0"/>
              <a:t>Disease  Dynamics</a:t>
            </a:r>
          </a:p>
        </p:txBody>
      </p:sp>
      <p:sp>
        <p:nvSpPr>
          <p:cNvPr id="3" name="object 3"/>
          <p:cNvSpPr/>
          <p:nvPr/>
        </p:nvSpPr>
        <p:spPr>
          <a:xfrm>
            <a:off x="3962401" y="2667000"/>
            <a:ext cx="3049905" cy="2368550"/>
          </a:xfrm>
          <a:custGeom>
            <a:avLst/>
            <a:gdLst/>
            <a:ahLst/>
            <a:cxnLst/>
            <a:rect l="l" t="t" r="r" b="b"/>
            <a:pathLst>
              <a:path w="3049904" h="2368550">
                <a:moveTo>
                  <a:pt x="1524762" y="0"/>
                </a:moveTo>
                <a:lnTo>
                  <a:pt x="0" y="2368296"/>
                </a:lnTo>
                <a:lnTo>
                  <a:pt x="3049524" y="2368296"/>
                </a:lnTo>
                <a:lnTo>
                  <a:pt x="1524762" y="0"/>
                </a:lnTo>
                <a:close/>
              </a:path>
            </a:pathLst>
          </a:custGeom>
          <a:solidFill>
            <a:srgbClr val="0070C0"/>
          </a:solidFill>
        </p:spPr>
        <p:txBody>
          <a:bodyPr wrap="square" lIns="0" tIns="0" rIns="0" bIns="0" rtlCol="0"/>
          <a:lstStyle/>
          <a:p>
            <a:endParaRPr/>
          </a:p>
        </p:txBody>
      </p:sp>
      <p:sp>
        <p:nvSpPr>
          <p:cNvPr id="4" name="object 4"/>
          <p:cNvSpPr/>
          <p:nvPr/>
        </p:nvSpPr>
        <p:spPr>
          <a:xfrm>
            <a:off x="3962401" y="2667000"/>
            <a:ext cx="3049905" cy="2368550"/>
          </a:xfrm>
          <a:custGeom>
            <a:avLst/>
            <a:gdLst/>
            <a:ahLst/>
            <a:cxnLst/>
            <a:rect l="l" t="t" r="r" b="b"/>
            <a:pathLst>
              <a:path w="3049904" h="2368550">
                <a:moveTo>
                  <a:pt x="0" y="2368296"/>
                </a:moveTo>
                <a:lnTo>
                  <a:pt x="1524762" y="0"/>
                </a:lnTo>
                <a:lnTo>
                  <a:pt x="3049524" y="2368296"/>
                </a:lnTo>
                <a:lnTo>
                  <a:pt x="0" y="2368296"/>
                </a:lnTo>
                <a:close/>
              </a:path>
            </a:pathLst>
          </a:custGeom>
          <a:ln w="9144">
            <a:solidFill>
              <a:srgbClr val="000000"/>
            </a:solidFill>
          </a:ln>
        </p:spPr>
        <p:txBody>
          <a:bodyPr wrap="square" lIns="0" tIns="0" rIns="0" bIns="0" rtlCol="0"/>
          <a:lstStyle/>
          <a:p>
            <a:endParaRPr/>
          </a:p>
        </p:txBody>
      </p:sp>
      <p:sp>
        <p:nvSpPr>
          <p:cNvPr id="5" name="object 5"/>
          <p:cNvSpPr txBox="1"/>
          <p:nvPr/>
        </p:nvSpPr>
        <p:spPr>
          <a:xfrm>
            <a:off x="4803141" y="2006600"/>
            <a:ext cx="1384935" cy="636270"/>
          </a:xfrm>
          <a:prstGeom prst="rect">
            <a:avLst/>
          </a:prstGeom>
        </p:spPr>
        <p:txBody>
          <a:bodyPr vert="horz" wrap="square" lIns="0" tIns="13335" rIns="0" bIns="0" rtlCol="0">
            <a:spAutoFit/>
          </a:bodyPr>
          <a:lstStyle/>
          <a:p>
            <a:pPr marL="12700" marR="5080">
              <a:spcBef>
                <a:spcPts val="105"/>
              </a:spcBef>
            </a:pPr>
            <a:r>
              <a:rPr sz="2000" b="1" spc="-5" dirty="0">
                <a:latin typeface="Trebuchet MS"/>
                <a:cs typeface="Trebuchet MS"/>
              </a:rPr>
              <a:t>S</a:t>
            </a:r>
            <a:r>
              <a:rPr sz="2000" b="1" dirty="0">
                <a:latin typeface="Trebuchet MS"/>
                <a:cs typeface="Trebuchet MS"/>
              </a:rPr>
              <a:t>us</a:t>
            </a:r>
            <a:r>
              <a:rPr sz="2000" b="1" spc="-10" dirty="0">
                <a:latin typeface="Trebuchet MS"/>
                <a:cs typeface="Trebuchet MS"/>
              </a:rPr>
              <a:t>c</a:t>
            </a:r>
            <a:r>
              <a:rPr sz="2000" b="1" spc="-5" dirty="0">
                <a:latin typeface="Trebuchet MS"/>
                <a:cs typeface="Trebuchet MS"/>
              </a:rPr>
              <a:t>ept</a:t>
            </a:r>
            <a:r>
              <a:rPr sz="2000" b="1" dirty="0">
                <a:latin typeface="Trebuchet MS"/>
                <a:cs typeface="Trebuchet MS"/>
              </a:rPr>
              <a:t>i</a:t>
            </a:r>
            <a:r>
              <a:rPr sz="2000" b="1" spc="-5" dirty="0">
                <a:latin typeface="Trebuchet MS"/>
                <a:cs typeface="Trebuchet MS"/>
              </a:rPr>
              <a:t>bl</a:t>
            </a:r>
            <a:r>
              <a:rPr sz="2000" b="1" dirty="0">
                <a:latin typeface="Trebuchet MS"/>
                <a:cs typeface="Trebuchet MS"/>
              </a:rPr>
              <a:t>e  </a:t>
            </a:r>
            <a:r>
              <a:rPr sz="2000" b="1" spc="-5" dirty="0">
                <a:latin typeface="Trebuchet MS"/>
                <a:cs typeface="Trebuchet MS"/>
              </a:rPr>
              <a:t>population</a:t>
            </a:r>
            <a:endParaRPr sz="2000">
              <a:latin typeface="Trebuchet MS"/>
              <a:cs typeface="Trebuchet MS"/>
            </a:endParaRPr>
          </a:p>
        </p:txBody>
      </p:sp>
      <p:sp>
        <p:nvSpPr>
          <p:cNvPr id="6" name="object 6"/>
          <p:cNvSpPr txBox="1"/>
          <p:nvPr/>
        </p:nvSpPr>
        <p:spPr>
          <a:xfrm>
            <a:off x="4345940" y="3257194"/>
            <a:ext cx="2036445" cy="756920"/>
          </a:xfrm>
          <a:prstGeom prst="rect">
            <a:avLst/>
          </a:prstGeom>
        </p:spPr>
        <p:txBody>
          <a:bodyPr vert="horz" wrap="square" lIns="0" tIns="134620" rIns="0" bIns="0" rtlCol="0">
            <a:spAutoFit/>
          </a:bodyPr>
          <a:lstStyle/>
          <a:p>
            <a:pPr marL="181610" indent="-168910">
              <a:spcBef>
                <a:spcPts val="1060"/>
              </a:spcBef>
              <a:buFont typeface="Trebuchet MS"/>
              <a:buChar char="•"/>
              <a:tabLst>
                <a:tab pos="182245" algn="l"/>
              </a:tabLst>
            </a:pPr>
            <a:r>
              <a:rPr sz="1600" b="1" spc="-10" dirty="0">
                <a:latin typeface="Trebuchet MS"/>
                <a:cs typeface="Trebuchet MS"/>
              </a:rPr>
              <a:t>Migration</a:t>
            </a:r>
            <a:r>
              <a:rPr sz="1600" b="1" spc="-70" dirty="0">
                <a:latin typeface="Trebuchet MS"/>
                <a:cs typeface="Trebuchet MS"/>
              </a:rPr>
              <a:t> </a:t>
            </a:r>
            <a:r>
              <a:rPr sz="1600" b="1" spc="-10" dirty="0">
                <a:latin typeface="Trebuchet MS"/>
                <a:cs typeface="Trebuchet MS"/>
              </a:rPr>
              <a:t>(forced)</a:t>
            </a:r>
            <a:endParaRPr sz="1600">
              <a:latin typeface="Trebuchet MS"/>
              <a:cs typeface="Trebuchet MS"/>
            </a:endParaRPr>
          </a:p>
          <a:p>
            <a:pPr marL="12700">
              <a:spcBef>
                <a:spcPts val="960"/>
              </a:spcBef>
            </a:pPr>
            <a:r>
              <a:rPr sz="1600" spc="-20" dirty="0">
                <a:latin typeface="Trebuchet MS"/>
                <a:cs typeface="Trebuchet MS"/>
              </a:rPr>
              <a:t>•</a:t>
            </a:r>
            <a:r>
              <a:rPr sz="1600" b="1" spc="-20" dirty="0">
                <a:latin typeface="Trebuchet MS"/>
                <a:cs typeface="Trebuchet MS"/>
              </a:rPr>
              <a:t>Vector</a:t>
            </a:r>
            <a:r>
              <a:rPr sz="1600" b="1" spc="5" dirty="0">
                <a:latin typeface="Trebuchet MS"/>
                <a:cs typeface="Trebuchet MS"/>
              </a:rPr>
              <a:t> </a:t>
            </a:r>
            <a:r>
              <a:rPr sz="1600" b="1" spc="-5" dirty="0">
                <a:latin typeface="Trebuchet MS"/>
                <a:cs typeface="Trebuchet MS"/>
              </a:rPr>
              <a:t>environment</a:t>
            </a:r>
            <a:endParaRPr sz="1600">
              <a:latin typeface="Trebuchet MS"/>
              <a:cs typeface="Trebuchet MS"/>
            </a:endParaRPr>
          </a:p>
        </p:txBody>
      </p:sp>
      <p:sp>
        <p:nvSpPr>
          <p:cNvPr id="7" name="object 7"/>
          <p:cNvSpPr/>
          <p:nvPr/>
        </p:nvSpPr>
        <p:spPr>
          <a:xfrm>
            <a:off x="3657601" y="1524001"/>
            <a:ext cx="533399" cy="1168907"/>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2819401" y="3962401"/>
            <a:ext cx="1277111" cy="957071"/>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1905001" y="4343401"/>
            <a:ext cx="794003" cy="943355"/>
          </a:xfrm>
          <a:prstGeom prst="rect">
            <a:avLst/>
          </a:prstGeom>
          <a:blipFill>
            <a:blip r:embed="rId4" cstate="print"/>
            <a:stretch>
              <a:fillRect/>
            </a:stretch>
          </a:blipFill>
        </p:spPr>
        <p:txBody>
          <a:bodyPr wrap="square" lIns="0" tIns="0" rIns="0" bIns="0" rtlCol="0"/>
          <a:lstStyle/>
          <a:p>
            <a:endParaRPr/>
          </a:p>
        </p:txBody>
      </p:sp>
      <p:sp>
        <p:nvSpPr>
          <p:cNvPr id="10" name="object 10"/>
          <p:cNvSpPr txBox="1"/>
          <p:nvPr/>
        </p:nvSpPr>
        <p:spPr>
          <a:xfrm>
            <a:off x="2440940" y="5033972"/>
            <a:ext cx="3190875" cy="1479550"/>
          </a:xfrm>
          <a:prstGeom prst="rect">
            <a:avLst/>
          </a:prstGeom>
        </p:spPr>
        <p:txBody>
          <a:bodyPr vert="horz" wrap="square" lIns="0" tIns="109855" rIns="0" bIns="0" rtlCol="0">
            <a:spAutoFit/>
          </a:bodyPr>
          <a:lstStyle/>
          <a:p>
            <a:pPr marL="47625" algn="ctr">
              <a:spcBef>
                <a:spcPts val="865"/>
              </a:spcBef>
            </a:pPr>
            <a:r>
              <a:rPr sz="2000" b="1" spc="-20" dirty="0">
                <a:latin typeface="Trebuchet MS"/>
                <a:cs typeface="Trebuchet MS"/>
              </a:rPr>
              <a:t>Vector</a:t>
            </a:r>
            <a:endParaRPr sz="2000">
              <a:latin typeface="Trebuchet MS"/>
              <a:cs typeface="Trebuchet MS"/>
            </a:endParaRPr>
          </a:p>
          <a:p>
            <a:pPr marL="12700">
              <a:spcBef>
                <a:spcPts val="600"/>
              </a:spcBef>
            </a:pPr>
            <a:r>
              <a:rPr sz="1600" dirty="0">
                <a:latin typeface="Trebuchet MS"/>
                <a:cs typeface="Trebuchet MS"/>
              </a:rPr>
              <a:t>•</a:t>
            </a:r>
            <a:r>
              <a:rPr sz="1600" b="1" dirty="0">
                <a:latin typeface="Trebuchet MS"/>
                <a:cs typeface="Trebuchet MS"/>
              </a:rPr>
              <a:t>Survival,</a:t>
            </a:r>
            <a:r>
              <a:rPr sz="1600" b="1" spc="-25" dirty="0">
                <a:latin typeface="Trebuchet MS"/>
                <a:cs typeface="Trebuchet MS"/>
              </a:rPr>
              <a:t> </a:t>
            </a:r>
            <a:r>
              <a:rPr sz="1600" b="1" spc="-10" dirty="0">
                <a:latin typeface="Trebuchet MS"/>
                <a:cs typeface="Trebuchet MS"/>
              </a:rPr>
              <a:t>lifespan</a:t>
            </a:r>
            <a:endParaRPr sz="1600">
              <a:latin typeface="Trebuchet MS"/>
              <a:cs typeface="Trebuchet MS"/>
            </a:endParaRPr>
          </a:p>
          <a:p>
            <a:pPr marL="12700">
              <a:spcBef>
                <a:spcPts val="955"/>
              </a:spcBef>
            </a:pPr>
            <a:r>
              <a:rPr sz="1600" spc="-10" dirty="0">
                <a:latin typeface="Trebuchet MS"/>
                <a:cs typeface="Trebuchet MS"/>
              </a:rPr>
              <a:t>•</a:t>
            </a:r>
            <a:r>
              <a:rPr sz="1600" b="1" spc="-10" dirty="0">
                <a:latin typeface="Trebuchet MS"/>
                <a:cs typeface="Trebuchet MS"/>
              </a:rPr>
              <a:t>Reproduction/breeding</a:t>
            </a:r>
            <a:r>
              <a:rPr sz="1600" b="1" spc="80" dirty="0">
                <a:latin typeface="Trebuchet MS"/>
                <a:cs typeface="Trebuchet MS"/>
              </a:rPr>
              <a:t> </a:t>
            </a:r>
            <a:r>
              <a:rPr sz="1600" b="1" spc="-5" dirty="0">
                <a:latin typeface="Trebuchet MS"/>
                <a:cs typeface="Trebuchet MS"/>
              </a:rPr>
              <a:t>patterns</a:t>
            </a:r>
            <a:endParaRPr sz="1600">
              <a:latin typeface="Trebuchet MS"/>
              <a:cs typeface="Trebuchet MS"/>
            </a:endParaRPr>
          </a:p>
          <a:p>
            <a:pPr marL="12700">
              <a:spcBef>
                <a:spcPts val="955"/>
              </a:spcBef>
            </a:pPr>
            <a:r>
              <a:rPr sz="1600" spc="-5" dirty="0">
                <a:latin typeface="Trebuchet MS"/>
                <a:cs typeface="Trebuchet MS"/>
              </a:rPr>
              <a:t>•</a:t>
            </a:r>
            <a:r>
              <a:rPr sz="1600" b="1" spc="-5" dirty="0">
                <a:latin typeface="Trebuchet MS"/>
                <a:cs typeface="Trebuchet MS"/>
              </a:rPr>
              <a:t>Biting</a:t>
            </a:r>
            <a:r>
              <a:rPr sz="1600" b="1" spc="-75" dirty="0">
                <a:latin typeface="Trebuchet MS"/>
                <a:cs typeface="Trebuchet MS"/>
              </a:rPr>
              <a:t> </a:t>
            </a:r>
            <a:r>
              <a:rPr sz="1600" b="1" dirty="0">
                <a:latin typeface="Trebuchet MS"/>
                <a:cs typeface="Trebuchet MS"/>
              </a:rPr>
              <a:t>behavior</a:t>
            </a:r>
            <a:endParaRPr sz="1600">
              <a:latin typeface="Trebuchet MS"/>
              <a:cs typeface="Trebuchet MS"/>
            </a:endParaRPr>
          </a:p>
        </p:txBody>
      </p:sp>
      <p:sp>
        <p:nvSpPr>
          <p:cNvPr id="11" name="object 11"/>
          <p:cNvSpPr/>
          <p:nvPr/>
        </p:nvSpPr>
        <p:spPr>
          <a:xfrm>
            <a:off x="7086600" y="4419601"/>
            <a:ext cx="772668" cy="685799"/>
          </a:xfrm>
          <a:prstGeom prst="rect">
            <a:avLst/>
          </a:prstGeom>
          <a:blipFill>
            <a:blip r:embed="rId5" cstate="print"/>
            <a:stretch>
              <a:fillRect/>
            </a:stretch>
          </a:blipFill>
        </p:spPr>
        <p:txBody>
          <a:bodyPr wrap="square" lIns="0" tIns="0" rIns="0" bIns="0" rtlCol="0"/>
          <a:lstStyle/>
          <a:p>
            <a:endParaRPr/>
          </a:p>
        </p:txBody>
      </p:sp>
      <p:sp>
        <p:nvSpPr>
          <p:cNvPr id="12" name="object 12"/>
          <p:cNvSpPr/>
          <p:nvPr/>
        </p:nvSpPr>
        <p:spPr>
          <a:xfrm>
            <a:off x="7848601" y="3886201"/>
            <a:ext cx="761999" cy="693419"/>
          </a:xfrm>
          <a:prstGeom prst="rect">
            <a:avLst/>
          </a:prstGeom>
          <a:blipFill>
            <a:blip r:embed="rId6" cstate="print"/>
            <a:stretch>
              <a:fillRect/>
            </a:stretch>
          </a:blipFill>
        </p:spPr>
        <p:txBody>
          <a:bodyPr wrap="square" lIns="0" tIns="0" rIns="0" bIns="0" rtlCol="0"/>
          <a:lstStyle/>
          <a:p>
            <a:endParaRPr/>
          </a:p>
        </p:txBody>
      </p:sp>
      <p:sp>
        <p:nvSpPr>
          <p:cNvPr id="13" name="object 13"/>
          <p:cNvSpPr/>
          <p:nvPr/>
        </p:nvSpPr>
        <p:spPr>
          <a:xfrm>
            <a:off x="8610601" y="4419601"/>
            <a:ext cx="717803" cy="729995"/>
          </a:xfrm>
          <a:prstGeom prst="rect">
            <a:avLst/>
          </a:prstGeom>
          <a:blipFill>
            <a:blip r:embed="rId7" cstate="print"/>
            <a:stretch>
              <a:fillRect/>
            </a:stretch>
          </a:blipFill>
        </p:spPr>
        <p:txBody>
          <a:bodyPr wrap="square" lIns="0" tIns="0" rIns="0" bIns="0" rtlCol="0"/>
          <a:lstStyle/>
          <a:p>
            <a:endParaRPr/>
          </a:p>
        </p:txBody>
      </p:sp>
      <p:sp>
        <p:nvSpPr>
          <p:cNvPr id="14" name="object 14"/>
          <p:cNvSpPr txBox="1"/>
          <p:nvPr/>
        </p:nvSpPr>
        <p:spPr>
          <a:xfrm>
            <a:off x="6708141" y="5130800"/>
            <a:ext cx="1908175" cy="1459230"/>
          </a:xfrm>
          <a:prstGeom prst="rect">
            <a:avLst/>
          </a:prstGeom>
        </p:spPr>
        <p:txBody>
          <a:bodyPr vert="horz" wrap="square" lIns="0" tIns="13335" rIns="0" bIns="0" rtlCol="0">
            <a:spAutoFit/>
          </a:bodyPr>
          <a:lstStyle/>
          <a:p>
            <a:pPr marR="628650" algn="ctr">
              <a:spcBef>
                <a:spcPts val="105"/>
              </a:spcBef>
            </a:pPr>
            <a:r>
              <a:rPr sz="2000" b="1" spc="-15" dirty="0">
                <a:latin typeface="Trebuchet MS"/>
                <a:cs typeface="Trebuchet MS"/>
              </a:rPr>
              <a:t>Pathogen</a:t>
            </a:r>
            <a:endParaRPr sz="2000">
              <a:latin typeface="Trebuchet MS"/>
              <a:cs typeface="Trebuchet MS"/>
            </a:endParaRPr>
          </a:p>
          <a:p>
            <a:pPr marL="12700">
              <a:spcBef>
                <a:spcPts val="1205"/>
              </a:spcBef>
            </a:pPr>
            <a:r>
              <a:rPr sz="1600" dirty="0">
                <a:latin typeface="Trebuchet MS"/>
                <a:cs typeface="Trebuchet MS"/>
              </a:rPr>
              <a:t>•</a:t>
            </a:r>
            <a:r>
              <a:rPr sz="1600" b="1" dirty="0">
                <a:latin typeface="Trebuchet MS"/>
                <a:cs typeface="Trebuchet MS"/>
              </a:rPr>
              <a:t>Survival</a:t>
            </a:r>
            <a:endParaRPr sz="1600">
              <a:latin typeface="Trebuchet MS"/>
              <a:cs typeface="Trebuchet MS"/>
            </a:endParaRPr>
          </a:p>
          <a:p>
            <a:pPr marL="12700">
              <a:spcBef>
                <a:spcPts val="960"/>
              </a:spcBef>
            </a:pPr>
            <a:r>
              <a:rPr sz="1600" spc="-25" dirty="0">
                <a:latin typeface="Trebuchet MS"/>
                <a:cs typeface="Trebuchet MS"/>
              </a:rPr>
              <a:t>•</a:t>
            </a:r>
            <a:r>
              <a:rPr sz="1600" b="1" spc="-25" dirty="0">
                <a:latin typeface="Trebuchet MS"/>
                <a:cs typeface="Trebuchet MS"/>
              </a:rPr>
              <a:t>Transmission</a:t>
            </a:r>
            <a:endParaRPr sz="1600">
              <a:latin typeface="Trebuchet MS"/>
              <a:cs typeface="Trebuchet MS"/>
            </a:endParaRPr>
          </a:p>
          <a:p>
            <a:pPr marL="12700">
              <a:spcBef>
                <a:spcPts val="960"/>
              </a:spcBef>
            </a:pPr>
            <a:r>
              <a:rPr sz="1600" spc="-10" dirty="0">
                <a:latin typeface="Trebuchet MS"/>
                <a:cs typeface="Trebuchet MS"/>
              </a:rPr>
              <a:t>•</a:t>
            </a:r>
            <a:r>
              <a:rPr sz="1600" b="1" spc="-10" dirty="0">
                <a:latin typeface="Trebuchet MS"/>
                <a:cs typeface="Trebuchet MS"/>
              </a:rPr>
              <a:t>Replication </a:t>
            </a:r>
            <a:r>
              <a:rPr sz="1600" b="1" spc="-5" dirty="0">
                <a:latin typeface="Trebuchet MS"/>
                <a:cs typeface="Trebuchet MS"/>
              </a:rPr>
              <a:t>in</a:t>
            </a:r>
            <a:r>
              <a:rPr sz="1600" b="1" spc="30" dirty="0">
                <a:latin typeface="Trebuchet MS"/>
                <a:cs typeface="Trebuchet MS"/>
              </a:rPr>
              <a:t> </a:t>
            </a:r>
            <a:r>
              <a:rPr sz="1600" b="1" spc="-10" dirty="0">
                <a:latin typeface="Trebuchet MS"/>
                <a:cs typeface="Trebuchet MS"/>
              </a:rPr>
              <a:t>host</a:t>
            </a:r>
            <a:endParaRPr sz="1600">
              <a:latin typeface="Trebuchet MS"/>
              <a:cs typeface="Trebuchet MS"/>
            </a:endParaRPr>
          </a:p>
        </p:txBody>
      </p:sp>
    </p:spTree>
    <p:extLst>
      <p:ext uri="{BB962C8B-B14F-4D97-AF65-F5344CB8AC3E}">
        <p14:creationId xmlns:p14="http://schemas.microsoft.com/office/powerpoint/2010/main" val="37211103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080DC-FCDB-445D-8E6B-7585A2640B47}"/>
              </a:ext>
            </a:extLst>
          </p:cNvPr>
          <p:cNvSpPr>
            <a:spLocks noGrp="1"/>
          </p:cNvSpPr>
          <p:nvPr>
            <p:ph type="title"/>
          </p:nvPr>
        </p:nvSpPr>
        <p:spPr/>
        <p:txBody>
          <a:bodyPr/>
          <a:lstStyle/>
          <a:p>
            <a:endParaRPr lang="en-US"/>
          </a:p>
        </p:txBody>
      </p:sp>
      <p:pic>
        <p:nvPicPr>
          <p:cNvPr id="4098" name="Picture 2" descr="https://pbs.twimg.com/media/C0ESEQYW8AALGEq.jpg">
            <a:extLst>
              <a:ext uri="{FF2B5EF4-FFF2-40B4-BE49-F238E27FC236}">
                <a16:creationId xmlns:a16="http://schemas.microsoft.com/office/drawing/2014/main" id="{594B8F70-352D-4AC4-A6DA-AC25587DC2A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554467"/>
            <a:ext cx="6608762" cy="577716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pbs.twimg.com/media/C0ESE0SXEAULbtu.jpg">
            <a:extLst>
              <a:ext uri="{FF2B5EF4-FFF2-40B4-BE49-F238E27FC236}">
                <a16:creationId xmlns:a16="http://schemas.microsoft.com/office/drawing/2014/main" id="{72D55D6E-6E5B-4883-B674-AC81831538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3238" y="554467"/>
            <a:ext cx="6608762" cy="5749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79972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96918" y="449733"/>
            <a:ext cx="10515600" cy="828752"/>
          </a:xfrm>
          <a:prstGeom prst="rect">
            <a:avLst/>
          </a:prstGeom>
        </p:spPr>
        <p:txBody>
          <a:bodyPr vert="horz" wrap="square" lIns="0" tIns="150177" rIns="0" bIns="0" rtlCol="0" anchor="ctr">
            <a:spAutoFit/>
          </a:bodyPr>
          <a:lstStyle/>
          <a:p>
            <a:pPr marL="495300" marR="5080" indent="-60960">
              <a:lnSpc>
                <a:spcPct val="100000"/>
              </a:lnSpc>
              <a:spcBef>
                <a:spcPts val="105"/>
              </a:spcBef>
            </a:pPr>
            <a:r>
              <a:rPr dirty="0"/>
              <a:t>Vector-borne</a:t>
            </a:r>
            <a:r>
              <a:rPr spc="-85" dirty="0"/>
              <a:t> </a:t>
            </a:r>
            <a:r>
              <a:rPr spc="-5" dirty="0"/>
              <a:t>Disease  Mortality</a:t>
            </a:r>
            <a:r>
              <a:rPr spc="-35" dirty="0"/>
              <a:t> </a:t>
            </a:r>
            <a:r>
              <a:rPr spc="-5" dirty="0"/>
              <a:t>Distribution</a:t>
            </a:r>
          </a:p>
        </p:txBody>
      </p:sp>
      <p:sp>
        <p:nvSpPr>
          <p:cNvPr id="3" name="object 3"/>
          <p:cNvSpPr/>
          <p:nvPr/>
        </p:nvSpPr>
        <p:spPr>
          <a:xfrm>
            <a:off x="1524761" y="1143761"/>
            <a:ext cx="9144000" cy="0"/>
          </a:xfrm>
          <a:custGeom>
            <a:avLst/>
            <a:gdLst/>
            <a:ahLst/>
            <a:cxnLst/>
            <a:rect l="l" t="t" r="r" b="b"/>
            <a:pathLst>
              <a:path w="9144000">
                <a:moveTo>
                  <a:pt x="0" y="0"/>
                </a:moveTo>
                <a:lnTo>
                  <a:pt x="9144000" y="0"/>
                </a:lnTo>
              </a:path>
            </a:pathLst>
          </a:custGeom>
          <a:ln w="25908">
            <a:solidFill>
              <a:srgbClr val="4189DD"/>
            </a:solidFill>
          </a:ln>
        </p:spPr>
        <p:txBody>
          <a:bodyPr wrap="square" lIns="0" tIns="0" rIns="0" bIns="0" rtlCol="0"/>
          <a:lstStyle/>
          <a:p>
            <a:endParaRPr/>
          </a:p>
        </p:txBody>
      </p:sp>
      <p:sp>
        <p:nvSpPr>
          <p:cNvPr id="4" name="object 4"/>
          <p:cNvSpPr/>
          <p:nvPr/>
        </p:nvSpPr>
        <p:spPr>
          <a:xfrm>
            <a:off x="2133601" y="1371601"/>
            <a:ext cx="7952231" cy="3518915"/>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1752601" y="3581401"/>
            <a:ext cx="1799843" cy="1816607"/>
          </a:xfrm>
          <a:prstGeom prst="rect">
            <a:avLst/>
          </a:prstGeom>
          <a:blipFill>
            <a:blip r:embed="rId3" cstate="print"/>
            <a:stretch>
              <a:fillRect/>
            </a:stretch>
          </a:blipFill>
        </p:spPr>
        <p:txBody>
          <a:bodyPr wrap="square" lIns="0" tIns="0" rIns="0" bIns="0" rtlCol="0"/>
          <a:lstStyle/>
          <a:p>
            <a:endParaRPr/>
          </a:p>
        </p:txBody>
      </p:sp>
      <p:sp>
        <p:nvSpPr>
          <p:cNvPr id="6" name="object 6"/>
          <p:cNvSpPr txBox="1"/>
          <p:nvPr/>
        </p:nvSpPr>
        <p:spPr>
          <a:xfrm>
            <a:off x="2427891" y="5210048"/>
            <a:ext cx="7653655" cy="1517015"/>
          </a:xfrm>
          <a:prstGeom prst="rect">
            <a:avLst/>
          </a:prstGeom>
        </p:spPr>
        <p:txBody>
          <a:bodyPr vert="horz" wrap="square" lIns="0" tIns="12065" rIns="0" bIns="0" rtlCol="0">
            <a:spAutoFit/>
          </a:bodyPr>
          <a:lstStyle/>
          <a:p>
            <a:pPr marR="5080" algn="r">
              <a:lnSpc>
                <a:spcPts val="1839"/>
              </a:lnSpc>
              <a:spcBef>
                <a:spcPts val="95"/>
              </a:spcBef>
            </a:pPr>
            <a:r>
              <a:rPr sz="1600" spc="-10" dirty="0">
                <a:latin typeface="Arial"/>
                <a:cs typeface="Arial"/>
              </a:rPr>
              <a:t>WHO,</a:t>
            </a:r>
            <a:r>
              <a:rPr sz="1600" spc="-50" dirty="0">
                <a:latin typeface="Arial"/>
                <a:cs typeface="Arial"/>
              </a:rPr>
              <a:t> </a:t>
            </a:r>
            <a:r>
              <a:rPr sz="1600" spc="-5" dirty="0">
                <a:latin typeface="Arial"/>
                <a:cs typeface="Arial"/>
              </a:rPr>
              <a:t>2005</a:t>
            </a:r>
            <a:endParaRPr sz="1600">
              <a:latin typeface="Arial"/>
              <a:cs typeface="Arial"/>
            </a:endParaRPr>
          </a:p>
          <a:p>
            <a:pPr marL="12700" marR="706120" algn="ctr">
              <a:lnSpc>
                <a:spcPts val="3120"/>
              </a:lnSpc>
              <a:spcBef>
                <a:spcPts val="20"/>
              </a:spcBef>
            </a:pPr>
            <a:r>
              <a:rPr sz="2600" dirty="0">
                <a:latin typeface="Trebuchet MS"/>
                <a:cs typeface="Trebuchet MS"/>
              </a:rPr>
              <a:t>Majority </a:t>
            </a:r>
            <a:r>
              <a:rPr sz="2600" spc="-5" dirty="0">
                <a:latin typeface="Trebuchet MS"/>
                <a:cs typeface="Trebuchet MS"/>
              </a:rPr>
              <a:t>of Vector-borne Disease (VBD) burden  borne </a:t>
            </a:r>
            <a:r>
              <a:rPr sz="2600" dirty="0">
                <a:latin typeface="Trebuchet MS"/>
                <a:cs typeface="Trebuchet MS"/>
              </a:rPr>
              <a:t>by </a:t>
            </a:r>
            <a:r>
              <a:rPr sz="2600" spc="-5" dirty="0">
                <a:latin typeface="Trebuchet MS"/>
                <a:cs typeface="Trebuchet MS"/>
              </a:rPr>
              <a:t>developing</a:t>
            </a:r>
            <a:r>
              <a:rPr sz="2600" spc="-10" dirty="0">
                <a:latin typeface="Trebuchet MS"/>
                <a:cs typeface="Trebuchet MS"/>
              </a:rPr>
              <a:t> </a:t>
            </a:r>
            <a:r>
              <a:rPr sz="2600" spc="-5" dirty="0">
                <a:latin typeface="Trebuchet MS"/>
                <a:cs typeface="Trebuchet MS"/>
              </a:rPr>
              <a:t>countries</a:t>
            </a:r>
            <a:endParaRPr sz="2600">
              <a:latin typeface="Trebuchet MS"/>
              <a:cs typeface="Trebuchet MS"/>
            </a:endParaRPr>
          </a:p>
          <a:p>
            <a:pPr marR="692785" algn="ctr">
              <a:spcBef>
                <a:spcPts val="515"/>
              </a:spcBef>
            </a:pPr>
            <a:r>
              <a:rPr sz="2600" spc="-5" dirty="0">
                <a:latin typeface="Trebuchet MS"/>
                <a:cs typeface="Trebuchet MS"/>
              </a:rPr>
              <a:t>Disproportionate amount </a:t>
            </a:r>
            <a:r>
              <a:rPr sz="2600" dirty="0">
                <a:latin typeface="Trebuchet MS"/>
                <a:cs typeface="Trebuchet MS"/>
              </a:rPr>
              <a:t>in </a:t>
            </a:r>
            <a:r>
              <a:rPr sz="2600" spc="-5" dirty="0">
                <a:latin typeface="Trebuchet MS"/>
                <a:cs typeface="Trebuchet MS"/>
              </a:rPr>
              <a:t>Africa</a:t>
            </a:r>
            <a:endParaRPr sz="2600">
              <a:latin typeface="Trebuchet MS"/>
              <a:cs typeface="Trebuchet MS"/>
            </a:endParaRPr>
          </a:p>
        </p:txBody>
      </p:sp>
    </p:spTree>
    <p:extLst>
      <p:ext uri="{BB962C8B-B14F-4D97-AF65-F5344CB8AC3E}">
        <p14:creationId xmlns:p14="http://schemas.microsoft.com/office/powerpoint/2010/main" val="16371503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02720" y="1481726"/>
            <a:ext cx="3899535" cy="1232535"/>
          </a:xfrm>
          <a:prstGeom prst="rect">
            <a:avLst/>
          </a:prstGeom>
        </p:spPr>
        <p:txBody>
          <a:bodyPr vert="horz" wrap="square" lIns="0" tIns="79375" rIns="0" bIns="0" rtlCol="0">
            <a:spAutoFit/>
          </a:bodyPr>
          <a:lstStyle/>
          <a:p>
            <a:pPr marL="355600" indent="-342900">
              <a:spcBef>
                <a:spcPts val="625"/>
              </a:spcBef>
              <a:buFont typeface="Trebuchet MS"/>
              <a:buChar char="•"/>
              <a:tabLst>
                <a:tab pos="354965" algn="l"/>
                <a:tab pos="355600" algn="l"/>
              </a:tabLst>
            </a:pPr>
            <a:r>
              <a:rPr sz="2200" spc="-5" dirty="0">
                <a:latin typeface="Trebuchet MS"/>
                <a:cs typeface="Trebuchet MS"/>
              </a:rPr>
              <a:t>40% </a:t>
            </a:r>
            <a:r>
              <a:rPr sz="2200" spc="-10" dirty="0">
                <a:latin typeface="Trebuchet MS"/>
                <a:cs typeface="Trebuchet MS"/>
              </a:rPr>
              <a:t>world </a:t>
            </a:r>
            <a:r>
              <a:rPr sz="2200" spc="-5" dirty="0">
                <a:latin typeface="Trebuchet MS"/>
                <a:cs typeface="Trebuchet MS"/>
              </a:rPr>
              <a:t>population </a:t>
            </a:r>
            <a:r>
              <a:rPr sz="2200" spc="-10" dirty="0">
                <a:latin typeface="Trebuchet MS"/>
                <a:cs typeface="Trebuchet MS"/>
              </a:rPr>
              <a:t>at</a:t>
            </a:r>
            <a:r>
              <a:rPr sz="2200" spc="-20" dirty="0">
                <a:latin typeface="Trebuchet MS"/>
                <a:cs typeface="Trebuchet MS"/>
              </a:rPr>
              <a:t> </a:t>
            </a:r>
            <a:r>
              <a:rPr sz="2200" spc="-10" dirty="0">
                <a:latin typeface="Trebuchet MS"/>
                <a:cs typeface="Trebuchet MS"/>
              </a:rPr>
              <a:t>risk</a:t>
            </a:r>
            <a:endParaRPr sz="2200" dirty="0">
              <a:latin typeface="Trebuchet MS"/>
              <a:cs typeface="Trebuchet MS"/>
            </a:endParaRPr>
          </a:p>
          <a:p>
            <a:pPr marL="355600" indent="-342900">
              <a:spcBef>
                <a:spcPts val="525"/>
              </a:spcBef>
              <a:buChar char="•"/>
              <a:tabLst>
                <a:tab pos="354965" algn="l"/>
                <a:tab pos="355600" algn="l"/>
              </a:tabLst>
            </a:pPr>
            <a:r>
              <a:rPr sz="2200" spc="-5" dirty="0">
                <a:latin typeface="Trebuchet MS"/>
                <a:cs typeface="Trebuchet MS"/>
              </a:rPr>
              <a:t>500 million severely</a:t>
            </a:r>
            <a:r>
              <a:rPr sz="2200" spc="-65" dirty="0">
                <a:latin typeface="Trebuchet MS"/>
                <a:cs typeface="Trebuchet MS"/>
              </a:rPr>
              <a:t> </a:t>
            </a:r>
            <a:r>
              <a:rPr sz="2200" spc="-5" dirty="0">
                <a:latin typeface="Trebuchet MS"/>
                <a:cs typeface="Trebuchet MS"/>
              </a:rPr>
              <a:t>ill</a:t>
            </a:r>
            <a:endParaRPr sz="2200" dirty="0">
              <a:latin typeface="Trebuchet MS"/>
              <a:cs typeface="Trebuchet MS"/>
            </a:endParaRPr>
          </a:p>
          <a:p>
            <a:pPr marL="355600" indent="-342900">
              <a:spcBef>
                <a:spcPts val="525"/>
              </a:spcBef>
              <a:buChar char="•"/>
              <a:tabLst>
                <a:tab pos="354965" algn="l"/>
                <a:tab pos="355600" algn="l"/>
              </a:tabLst>
            </a:pPr>
            <a:r>
              <a:rPr sz="2200" spc="-5" dirty="0">
                <a:latin typeface="Trebuchet MS"/>
                <a:cs typeface="Trebuchet MS"/>
              </a:rPr>
              <a:t>Climate sensitive</a:t>
            </a:r>
            <a:r>
              <a:rPr sz="2200" spc="-70" dirty="0">
                <a:latin typeface="Trebuchet MS"/>
                <a:cs typeface="Trebuchet MS"/>
              </a:rPr>
              <a:t> </a:t>
            </a:r>
            <a:r>
              <a:rPr sz="2200" spc="-5" dirty="0">
                <a:latin typeface="Trebuchet MS"/>
                <a:cs typeface="Trebuchet MS"/>
              </a:rPr>
              <a:t>disease</a:t>
            </a:r>
            <a:r>
              <a:rPr sz="2175" spc="-7" baseline="24904" dirty="0">
                <a:latin typeface="Trebuchet MS"/>
                <a:cs typeface="Trebuchet MS"/>
              </a:rPr>
              <a:t>1</a:t>
            </a:r>
            <a:endParaRPr sz="2175" baseline="24904" dirty="0">
              <a:latin typeface="Trebuchet MS"/>
              <a:cs typeface="Trebuchet MS"/>
            </a:endParaRPr>
          </a:p>
        </p:txBody>
      </p:sp>
      <p:sp>
        <p:nvSpPr>
          <p:cNvPr id="3" name="object 3"/>
          <p:cNvSpPr txBox="1">
            <a:spLocks noGrp="1"/>
          </p:cNvSpPr>
          <p:nvPr>
            <p:ph type="body" idx="1"/>
          </p:nvPr>
        </p:nvSpPr>
        <p:spPr>
          <a:xfrm>
            <a:off x="1092709" y="2904099"/>
            <a:ext cx="10515600" cy="1065035"/>
          </a:xfrm>
          <a:prstGeom prst="rect">
            <a:avLst/>
          </a:prstGeom>
        </p:spPr>
        <p:txBody>
          <a:bodyPr vert="horz" wrap="square" lIns="0" tIns="13335" rIns="0" bIns="0" rtlCol="0">
            <a:spAutoFit/>
          </a:bodyPr>
          <a:lstStyle/>
          <a:p>
            <a:pPr marL="299085" marR="71755" indent="-286385">
              <a:lnSpc>
                <a:spcPct val="100000"/>
              </a:lnSpc>
              <a:spcBef>
                <a:spcPts val="105"/>
              </a:spcBef>
              <a:buChar char="–"/>
              <a:tabLst>
                <a:tab pos="299085" algn="l"/>
                <a:tab pos="299720" algn="l"/>
              </a:tabLst>
            </a:pPr>
            <a:r>
              <a:rPr sz="2000" dirty="0"/>
              <a:t>No </a:t>
            </a:r>
            <a:r>
              <a:rPr sz="2000" spc="-5" dirty="0"/>
              <a:t>transmission where </a:t>
            </a:r>
            <a:r>
              <a:rPr sz="2000" dirty="0"/>
              <a:t>mosquitoes  </a:t>
            </a:r>
            <a:r>
              <a:rPr sz="2000" spc="-5" dirty="0"/>
              <a:t>cannot</a:t>
            </a:r>
            <a:r>
              <a:rPr sz="2000" spc="-114" dirty="0"/>
              <a:t> </a:t>
            </a:r>
            <a:r>
              <a:rPr sz="2000" dirty="0"/>
              <a:t>survive</a:t>
            </a:r>
          </a:p>
          <a:p>
            <a:pPr marL="299085" marR="1120140" indent="-286385">
              <a:lnSpc>
                <a:spcPct val="100000"/>
              </a:lnSpc>
              <a:spcBef>
                <a:spcPts val="480"/>
              </a:spcBef>
              <a:buFont typeface="Trebuchet MS"/>
              <a:buChar char="–"/>
              <a:tabLst>
                <a:tab pos="299085" algn="l"/>
                <a:tab pos="299720" algn="l"/>
              </a:tabLst>
            </a:pPr>
            <a:r>
              <a:rPr sz="2000" i="1" dirty="0">
                <a:latin typeface="Trebuchet MS"/>
                <a:cs typeface="Trebuchet MS"/>
              </a:rPr>
              <a:t>Anopheles</a:t>
            </a:r>
            <a:r>
              <a:rPr sz="2000" dirty="0"/>
              <a:t>: optimal</a:t>
            </a:r>
            <a:r>
              <a:rPr sz="2000" spc="-140" dirty="0"/>
              <a:t> </a:t>
            </a:r>
            <a:r>
              <a:rPr sz="2000" spc="-5" dirty="0"/>
              <a:t>adult  development</a:t>
            </a:r>
            <a:r>
              <a:rPr sz="2000" spc="-40" dirty="0"/>
              <a:t> </a:t>
            </a:r>
            <a:r>
              <a:rPr sz="2000" spc="-5" dirty="0"/>
              <a:t>28-32ºC</a:t>
            </a:r>
          </a:p>
          <a:p>
            <a:pPr marL="299085" indent="-286385">
              <a:lnSpc>
                <a:spcPct val="100000"/>
              </a:lnSpc>
              <a:spcBef>
                <a:spcPts val="475"/>
              </a:spcBef>
              <a:buFont typeface="Trebuchet MS"/>
              <a:buChar char="–"/>
              <a:tabLst>
                <a:tab pos="299085" algn="l"/>
                <a:tab pos="299720" algn="l"/>
              </a:tabLst>
            </a:pPr>
            <a:r>
              <a:rPr sz="2000" i="1" dirty="0">
                <a:latin typeface="Trebuchet MS"/>
                <a:cs typeface="Trebuchet MS"/>
              </a:rPr>
              <a:t>P </a:t>
            </a:r>
            <a:r>
              <a:rPr sz="2000" i="1" spc="-5" dirty="0">
                <a:latin typeface="Trebuchet MS"/>
                <a:cs typeface="Trebuchet MS"/>
              </a:rPr>
              <a:t>falciparum </a:t>
            </a:r>
            <a:r>
              <a:rPr sz="2000" spc="-5" dirty="0"/>
              <a:t>transmission:</a:t>
            </a:r>
            <a:r>
              <a:rPr sz="2000" spc="-40" dirty="0"/>
              <a:t> </a:t>
            </a:r>
            <a:r>
              <a:rPr sz="2000" dirty="0"/>
              <a:t>16-33ºC</a:t>
            </a:r>
          </a:p>
        </p:txBody>
      </p:sp>
      <p:sp>
        <p:nvSpPr>
          <p:cNvPr id="4" name="object 4"/>
          <p:cNvSpPr/>
          <p:nvPr/>
        </p:nvSpPr>
        <p:spPr>
          <a:xfrm>
            <a:off x="6350509" y="1553221"/>
            <a:ext cx="4137659" cy="2348483"/>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7634927" y="4351161"/>
            <a:ext cx="2645663" cy="1981200"/>
          </a:xfrm>
          <a:prstGeom prst="rect">
            <a:avLst/>
          </a:prstGeom>
          <a:blipFill>
            <a:blip r:embed="rId3" cstate="print"/>
            <a:stretch>
              <a:fillRect/>
            </a:stretch>
          </a:blipFill>
        </p:spPr>
        <p:txBody>
          <a:bodyPr wrap="square" lIns="0" tIns="0" rIns="0" bIns="0" rtlCol="0"/>
          <a:lstStyle/>
          <a:p>
            <a:endParaRPr/>
          </a:p>
        </p:txBody>
      </p:sp>
      <p:sp>
        <p:nvSpPr>
          <p:cNvPr id="6" name="object 6"/>
          <p:cNvSpPr txBox="1"/>
          <p:nvPr/>
        </p:nvSpPr>
        <p:spPr>
          <a:xfrm>
            <a:off x="6200593" y="1235133"/>
            <a:ext cx="4386580" cy="228909"/>
          </a:xfrm>
          <a:prstGeom prst="rect">
            <a:avLst/>
          </a:prstGeom>
        </p:spPr>
        <p:txBody>
          <a:bodyPr vert="horz" wrap="square" lIns="0" tIns="13335" rIns="0" bIns="0" rtlCol="0">
            <a:spAutoFit/>
          </a:bodyPr>
          <a:lstStyle/>
          <a:p>
            <a:pPr marL="12700">
              <a:spcBef>
                <a:spcPts val="105"/>
              </a:spcBef>
            </a:pPr>
            <a:r>
              <a:rPr sz="1400" spc="-5" dirty="0">
                <a:latin typeface="Arial"/>
                <a:cs typeface="Arial"/>
              </a:rPr>
              <a:t>Estimated incidence of </a:t>
            </a:r>
            <a:r>
              <a:rPr sz="1400" dirty="0">
                <a:latin typeface="Arial"/>
                <a:cs typeface="Arial"/>
              </a:rPr>
              <a:t>clinical </a:t>
            </a:r>
            <a:r>
              <a:rPr sz="1400" spc="-5" dirty="0">
                <a:latin typeface="Arial"/>
                <a:cs typeface="Arial"/>
              </a:rPr>
              <a:t>malaria episodes</a:t>
            </a:r>
            <a:r>
              <a:rPr sz="1400" spc="-75" dirty="0">
                <a:latin typeface="Arial"/>
                <a:cs typeface="Arial"/>
              </a:rPr>
              <a:t> </a:t>
            </a:r>
            <a:r>
              <a:rPr sz="1400" dirty="0">
                <a:latin typeface="Arial"/>
                <a:cs typeface="Arial"/>
              </a:rPr>
              <a:t>(WHO)</a:t>
            </a:r>
          </a:p>
        </p:txBody>
      </p:sp>
      <p:sp>
        <p:nvSpPr>
          <p:cNvPr id="7" name="object 7"/>
          <p:cNvSpPr txBox="1"/>
          <p:nvPr/>
        </p:nvSpPr>
        <p:spPr>
          <a:xfrm>
            <a:off x="1092709" y="4249287"/>
            <a:ext cx="6871334" cy="2422525"/>
          </a:xfrm>
          <a:prstGeom prst="rect">
            <a:avLst/>
          </a:prstGeom>
        </p:spPr>
        <p:txBody>
          <a:bodyPr vert="horz" wrap="square" lIns="0" tIns="79375" rIns="0" bIns="0" rtlCol="0">
            <a:spAutoFit/>
          </a:bodyPr>
          <a:lstStyle/>
          <a:p>
            <a:pPr marL="355600" indent="-342900">
              <a:spcBef>
                <a:spcPts val="625"/>
              </a:spcBef>
              <a:buChar char="•"/>
              <a:tabLst>
                <a:tab pos="354965" algn="l"/>
                <a:tab pos="355600" algn="l"/>
              </a:tabLst>
            </a:pPr>
            <a:r>
              <a:rPr sz="2200" spc="-5" dirty="0">
                <a:latin typeface="Trebuchet MS"/>
                <a:cs typeface="Trebuchet MS"/>
              </a:rPr>
              <a:t>Highland</a:t>
            </a:r>
            <a:r>
              <a:rPr sz="2200" spc="-90" dirty="0">
                <a:latin typeface="Trebuchet MS"/>
                <a:cs typeface="Trebuchet MS"/>
              </a:rPr>
              <a:t> </a:t>
            </a:r>
            <a:r>
              <a:rPr sz="2200" spc="-5" dirty="0">
                <a:latin typeface="Trebuchet MS"/>
                <a:cs typeface="Trebuchet MS"/>
              </a:rPr>
              <a:t>malaria</a:t>
            </a:r>
            <a:r>
              <a:rPr sz="2175" spc="-7" baseline="24904" dirty="0">
                <a:latin typeface="Trebuchet MS"/>
                <a:cs typeface="Trebuchet MS"/>
              </a:rPr>
              <a:t>2</a:t>
            </a:r>
            <a:endParaRPr sz="2175" baseline="24904" dirty="0">
              <a:latin typeface="Trebuchet MS"/>
              <a:cs typeface="Trebuchet MS"/>
            </a:endParaRPr>
          </a:p>
          <a:p>
            <a:pPr marL="756285" marR="2606675" lvl="1" indent="-286385">
              <a:spcBef>
                <a:spcPts val="484"/>
              </a:spcBef>
              <a:buChar char="–"/>
              <a:tabLst>
                <a:tab pos="756285" algn="l"/>
                <a:tab pos="756920" algn="l"/>
              </a:tabLst>
            </a:pPr>
            <a:r>
              <a:rPr sz="2000" dirty="0">
                <a:latin typeface="Trebuchet MS"/>
                <a:cs typeface="Trebuchet MS"/>
              </a:rPr>
              <a:t>Areas on </a:t>
            </a:r>
            <a:r>
              <a:rPr sz="2000" spc="-5" dirty="0">
                <a:latin typeface="Trebuchet MS"/>
                <a:cs typeface="Trebuchet MS"/>
              </a:rPr>
              <a:t>the edges </a:t>
            </a:r>
            <a:r>
              <a:rPr sz="2000" dirty="0">
                <a:latin typeface="Trebuchet MS"/>
                <a:cs typeface="Trebuchet MS"/>
              </a:rPr>
              <a:t>of</a:t>
            </a:r>
            <a:r>
              <a:rPr sz="2000" spc="-130" dirty="0">
                <a:latin typeface="Trebuchet MS"/>
                <a:cs typeface="Trebuchet MS"/>
              </a:rPr>
              <a:t> </a:t>
            </a:r>
            <a:r>
              <a:rPr sz="2000" spc="-5" dirty="0">
                <a:latin typeface="Trebuchet MS"/>
                <a:cs typeface="Trebuchet MS"/>
              </a:rPr>
              <a:t>endemic  </a:t>
            </a:r>
            <a:r>
              <a:rPr sz="2000" dirty="0">
                <a:latin typeface="Trebuchet MS"/>
                <a:cs typeface="Trebuchet MS"/>
              </a:rPr>
              <a:t>regions</a:t>
            </a:r>
          </a:p>
          <a:p>
            <a:pPr marL="355600" indent="-342900">
              <a:spcBef>
                <a:spcPts val="515"/>
              </a:spcBef>
              <a:buChar char="•"/>
              <a:tabLst>
                <a:tab pos="354965" algn="l"/>
                <a:tab pos="355600" algn="l"/>
              </a:tabLst>
            </a:pPr>
            <a:r>
              <a:rPr sz="2200" spc="-5" dirty="0">
                <a:latin typeface="Trebuchet MS"/>
                <a:cs typeface="Trebuchet MS"/>
              </a:rPr>
              <a:t>Global </a:t>
            </a:r>
            <a:r>
              <a:rPr sz="2200" spc="-10" dirty="0">
                <a:latin typeface="Trebuchet MS"/>
                <a:cs typeface="Trebuchet MS"/>
              </a:rPr>
              <a:t>warming </a:t>
            </a:r>
            <a:r>
              <a:rPr sz="2200" spc="-5" dirty="0">
                <a:latin typeface="Wingdings"/>
                <a:cs typeface="Wingdings"/>
              </a:rPr>
              <a:t></a:t>
            </a:r>
            <a:r>
              <a:rPr sz="2200" spc="-5" dirty="0">
                <a:latin typeface="Times New Roman"/>
                <a:cs typeface="Times New Roman"/>
              </a:rPr>
              <a:t> </a:t>
            </a:r>
            <a:r>
              <a:rPr sz="2200" spc="-5" dirty="0">
                <a:latin typeface="Trebuchet MS"/>
                <a:cs typeface="Trebuchet MS"/>
              </a:rPr>
              <a:t>El</a:t>
            </a:r>
            <a:r>
              <a:rPr sz="2200" spc="75" dirty="0">
                <a:latin typeface="Trebuchet MS"/>
                <a:cs typeface="Trebuchet MS"/>
              </a:rPr>
              <a:t> </a:t>
            </a:r>
            <a:r>
              <a:rPr sz="2200" spc="-5" dirty="0">
                <a:latin typeface="Trebuchet MS"/>
                <a:cs typeface="Trebuchet MS"/>
              </a:rPr>
              <a:t>Niño</a:t>
            </a:r>
            <a:r>
              <a:rPr sz="2175" spc="-7" baseline="24904" dirty="0">
                <a:latin typeface="Trebuchet MS"/>
                <a:cs typeface="Trebuchet MS"/>
              </a:rPr>
              <a:t>3</a:t>
            </a:r>
            <a:endParaRPr sz="2175" baseline="24904" dirty="0">
              <a:latin typeface="Trebuchet MS"/>
              <a:cs typeface="Trebuchet MS"/>
            </a:endParaRPr>
          </a:p>
          <a:p>
            <a:pPr marL="756285" lvl="1" indent="-286385">
              <a:spcBef>
                <a:spcPts val="484"/>
              </a:spcBef>
              <a:buChar char="–"/>
              <a:tabLst>
                <a:tab pos="756285" algn="l"/>
                <a:tab pos="756920" algn="l"/>
              </a:tabLst>
            </a:pPr>
            <a:r>
              <a:rPr sz="2000" spc="-5" dirty="0">
                <a:latin typeface="Trebuchet MS"/>
                <a:cs typeface="Trebuchet MS"/>
              </a:rPr>
              <a:t>Outbreaks</a:t>
            </a:r>
            <a:endParaRPr sz="2000" dirty="0">
              <a:latin typeface="Trebuchet MS"/>
              <a:cs typeface="Trebuchet MS"/>
            </a:endParaRPr>
          </a:p>
          <a:p>
            <a:pPr marL="241300">
              <a:spcBef>
                <a:spcPts val="530"/>
              </a:spcBef>
            </a:pPr>
            <a:r>
              <a:rPr sz="1575" baseline="26455" dirty="0">
                <a:latin typeface="Arial"/>
                <a:cs typeface="Arial"/>
              </a:rPr>
              <a:t>1 </a:t>
            </a:r>
            <a:r>
              <a:rPr sz="1600" spc="-5" dirty="0">
                <a:latin typeface="Arial"/>
                <a:cs typeface="Arial"/>
              </a:rPr>
              <a:t>Khasnis and Nettleman 2005; </a:t>
            </a:r>
            <a:r>
              <a:rPr sz="1575" baseline="26455" dirty="0">
                <a:latin typeface="Arial"/>
                <a:cs typeface="Arial"/>
              </a:rPr>
              <a:t>2 </a:t>
            </a:r>
            <a:r>
              <a:rPr sz="1600" spc="-5" dirty="0">
                <a:latin typeface="Arial"/>
                <a:cs typeface="Arial"/>
              </a:rPr>
              <a:t>Patz and Olson 2006; </a:t>
            </a:r>
            <a:r>
              <a:rPr sz="1575" baseline="26455" dirty="0">
                <a:latin typeface="Arial"/>
                <a:cs typeface="Arial"/>
              </a:rPr>
              <a:t>3 </a:t>
            </a:r>
            <a:r>
              <a:rPr sz="1600" spc="-5" dirty="0">
                <a:latin typeface="Arial"/>
                <a:cs typeface="Arial"/>
              </a:rPr>
              <a:t>Haines and</a:t>
            </a:r>
            <a:r>
              <a:rPr sz="1600" spc="-140" dirty="0">
                <a:latin typeface="Arial"/>
                <a:cs typeface="Arial"/>
              </a:rPr>
              <a:t> </a:t>
            </a:r>
            <a:r>
              <a:rPr sz="1600" spc="-5" dirty="0">
                <a:latin typeface="Arial"/>
                <a:cs typeface="Arial"/>
              </a:rPr>
              <a:t>Patz,</a:t>
            </a:r>
            <a:endParaRPr sz="1600" dirty="0">
              <a:latin typeface="Arial"/>
              <a:cs typeface="Arial"/>
            </a:endParaRPr>
          </a:p>
          <a:p>
            <a:pPr marL="241300"/>
            <a:r>
              <a:rPr sz="1600" spc="-5" dirty="0">
                <a:latin typeface="Arial"/>
                <a:cs typeface="Arial"/>
              </a:rPr>
              <a:t>2004</a:t>
            </a:r>
            <a:endParaRPr sz="1600" dirty="0">
              <a:latin typeface="Arial"/>
              <a:cs typeface="Arial"/>
            </a:endParaRPr>
          </a:p>
        </p:txBody>
      </p:sp>
      <p:sp>
        <p:nvSpPr>
          <p:cNvPr id="8" name="object 8"/>
          <p:cNvSpPr txBox="1"/>
          <p:nvPr/>
        </p:nvSpPr>
        <p:spPr>
          <a:xfrm>
            <a:off x="8585653" y="3990883"/>
            <a:ext cx="2001520" cy="258404"/>
          </a:xfrm>
          <a:prstGeom prst="rect">
            <a:avLst/>
          </a:prstGeom>
        </p:spPr>
        <p:txBody>
          <a:bodyPr vert="horz" wrap="square" lIns="0" tIns="12065" rIns="0" bIns="0" rtlCol="0">
            <a:spAutoFit/>
          </a:bodyPr>
          <a:lstStyle/>
          <a:p>
            <a:pPr marL="12700">
              <a:spcBef>
                <a:spcPts val="95"/>
              </a:spcBef>
            </a:pPr>
            <a:r>
              <a:rPr sz="1600" spc="-5" dirty="0">
                <a:latin typeface="Arial"/>
                <a:cs typeface="Arial"/>
              </a:rPr>
              <a:t>McDonald et al.,</a:t>
            </a:r>
            <a:r>
              <a:rPr sz="1600" spc="-20" dirty="0">
                <a:latin typeface="Arial"/>
                <a:cs typeface="Arial"/>
              </a:rPr>
              <a:t> </a:t>
            </a:r>
            <a:r>
              <a:rPr sz="1600" spc="-5" dirty="0">
                <a:latin typeface="Arial"/>
                <a:cs typeface="Arial"/>
              </a:rPr>
              <a:t>1957</a:t>
            </a:r>
            <a:endParaRPr sz="1600">
              <a:latin typeface="Arial"/>
              <a:cs typeface="Arial"/>
            </a:endParaRPr>
          </a:p>
        </p:txBody>
      </p:sp>
      <p:sp>
        <p:nvSpPr>
          <p:cNvPr id="9" name="object 9"/>
          <p:cNvSpPr txBox="1">
            <a:spLocks noGrp="1"/>
          </p:cNvSpPr>
          <p:nvPr>
            <p:ph type="title"/>
          </p:nvPr>
        </p:nvSpPr>
        <p:spPr>
          <a:xfrm>
            <a:off x="1602719" y="428942"/>
            <a:ext cx="6261735" cy="513715"/>
          </a:xfrm>
          <a:prstGeom prst="rect">
            <a:avLst/>
          </a:prstGeom>
        </p:spPr>
        <p:txBody>
          <a:bodyPr vert="horz" wrap="square" lIns="0" tIns="13335" rIns="0" bIns="0" rtlCol="0" anchor="ctr">
            <a:spAutoFit/>
          </a:bodyPr>
          <a:lstStyle/>
          <a:p>
            <a:pPr marL="12700">
              <a:lnSpc>
                <a:spcPct val="100000"/>
              </a:lnSpc>
              <a:spcBef>
                <a:spcPts val="105"/>
              </a:spcBef>
            </a:pPr>
            <a:r>
              <a:rPr sz="3200" b="1" spc="-5" dirty="0">
                <a:solidFill>
                  <a:srgbClr val="464653"/>
                </a:solidFill>
                <a:latin typeface="Verdana"/>
                <a:cs typeface="Verdana"/>
              </a:rPr>
              <a:t>Case </a:t>
            </a:r>
            <a:r>
              <a:rPr sz="3200" b="1" dirty="0">
                <a:solidFill>
                  <a:srgbClr val="464653"/>
                </a:solidFill>
                <a:latin typeface="Verdana"/>
                <a:cs typeface="Verdana"/>
              </a:rPr>
              <a:t>Study: </a:t>
            </a:r>
            <a:r>
              <a:rPr sz="3200" b="1" spc="-5" dirty="0">
                <a:solidFill>
                  <a:srgbClr val="464653"/>
                </a:solidFill>
                <a:latin typeface="Verdana"/>
                <a:cs typeface="Verdana"/>
              </a:rPr>
              <a:t>Malaria</a:t>
            </a:r>
            <a:r>
              <a:rPr sz="3200" b="1" spc="-15" dirty="0">
                <a:solidFill>
                  <a:srgbClr val="464653"/>
                </a:solidFill>
                <a:latin typeface="Verdana"/>
                <a:cs typeface="Verdana"/>
              </a:rPr>
              <a:t> </a:t>
            </a:r>
            <a:r>
              <a:rPr sz="3200" b="1" spc="-5" dirty="0">
                <a:solidFill>
                  <a:srgbClr val="464653"/>
                </a:solidFill>
                <a:latin typeface="Verdana"/>
                <a:cs typeface="Verdana"/>
              </a:rPr>
              <a:t>(cont.)</a:t>
            </a:r>
            <a:endParaRPr sz="3200" dirty="0">
              <a:latin typeface="Verdana"/>
              <a:cs typeface="Verdana"/>
            </a:endParaRPr>
          </a:p>
        </p:txBody>
      </p:sp>
    </p:spTree>
    <p:extLst>
      <p:ext uri="{BB962C8B-B14F-4D97-AF65-F5344CB8AC3E}">
        <p14:creationId xmlns:p14="http://schemas.microsoft.com/office/powerpoint/2010/main" val="13748121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24000" y="6312408"/>
            <a:ext cx="9144000" cy="546100"/>
          </a:xfrm>
          <a:custGeom>
            <a:avLst/>
            <a:gdLst/>
            <a:ahLst/>
            <a:cxnLst/>
            <a:rect l="l" t="t" r="r" b="b"/>
            <a:pathLst>
              <a:path w="9144000" h="546100">
                <a:moveTo>
                  <a:pt x="0" y="545591"/>
                </a:moveTo>
                <a:lnTo>
                  <a:pt x="9144000" y="545591"/>
                </a:lnTo>
                <a:lnTo>
                  <a:pt x="9144000" y="0"/>
                </a:lnTo>
                <a:lnTo>
                  <a:pt x="0" y="0"/>
                </a:lnTo>
                <a:lnTo>
                  <a:pt x="0" y="545591"/>
                </a:lnTo>
                <a:close/>
              </a:path>
            </a:pathLst>
          </a:custGeom>
          <a:solidFill>
            <a:srgbClr val="002060"/>
          </a:solidFill>
        </p:spPr>
        <p:txBody>
          <a:bodyPr wrap="square" lIns="0" tIns="0" rIns="0" bIns="0" rtlCol="0"/>
          <a:lstStyle/>
          <a:p>
            <a:endParaRPr/>
          </a:p>
        </p:txBody>
      </p:sp>
      <p:sp>
        <p:nvSpPr>
          <p:cNvPr id="3" name="object 3"/>
          <p:cNvSpPr/>
          <p:nvPr/>
        </p:nvSpPr>
        <p:spPr>
          <a:xfrm>
            <a:off x="1524000" y="6312408"/>
            <a:ext cx="9144000" cy="546100"/>
          </a:xfrm>
          <a:custGeom>
            <a:avLst/>
            <a:gdLst/>
            <a:ahLst/>
            <a:cxnLst/>
            <a:rect l="l" t="t" r="r" b="b"/>
            <a:pathLst>
              <a:path w="9144000" h="546100">
                <a:moveTo>
                  <a:pt x="0" y="0"/>
                </a:moveTo>
                <a:lnTo>
                  <a:pt x="9144000" y="0"/>
                </a:lnTo>
                <a:lnTo>
                  <a:pt x="9144000" y="545591"/>
                </a:lnTo>
                <a:lnTo>
                  <a:pt x="0" y="545591"/>
                </a:lnTo>
                <a:lnTo>
                  <a:pt x="0" y="0"/>
                </a:lnTo>
                <a:close/>
              </a:path>
            </a:pathLst>
          </a:custGeom>
          <a:ln w="12192">
            <a:solidFill>
              <a:srgbClr val="41719C"/>
            </a:solidFill>
          </a:ln>
        </p:spPr>
        <p:txBody>
          <a:bodyPr wrap="square" lIns="0" tIns="0" rIns="0" bIns="0" rtlCol="0"/>
          <a:lstStyle/>
          <a:p>
            <a:endParaRPr/>
          </a:p>
        </p:txBody>
      </p:sp>
      <p:sp>
        <p:nvSpPr>
          <p:cNvPr id="4" name="object 4"/>
          <p:cNvSpPr/>
          <p:nvPr/>
        </p:nvSpPr>
        <p:spPr>
          <a:xfrm>
            <a:off x="1524000" y="6176771"/>
            <a:ext cx="9144000" cy="135890"/>
          </a:xfrm>
          <a:custGeom>
            <a:avLst/>
            <a:gdLst/>
            <a:ahLst/>
            <a:cxnLst/>
            <a:rect l="l" t="t" r="r" b="b"/>
            <a:pathLst>
              <a:path w="9144000" h="135889">
                <a:moveTo>
                  <a:pt x="0" y="135635"/>
                </a:moveTo>
                <a:lnTo>
                  <a:pt x="9144000" y="135635"/>
                </a:lnTo>
                <a:lnTo>
                  <a:pt x="9144000" y="0"/>
                </a:lnTo>
                <a:lnTo>
                  <a:pt x="0" y="0"/>
                </a:lnTo>
                <a:lnTo>
                  <a:pt x="0" y="135635"/>
                </a:lnTo>
                <a:close/>
              </a:path>
            </a:pathLst>
          </a:custGeom>
          <a:solidFill>
            <a:srgbClr val="A6A6A6"/>
          </a:solidFill>
        </p:spPr>
        <p:txBody>
          <a:bodyPr wrap="square" lIns="0" tIns="0" rIns="0" bIns="0" rtlCol="0"/>
          <a:lstStyle/>
          <a:p>
            <a:endParaRPr/>
          </a:p>
        </p:txBody>
      </p:sp>
      <p:sp>
        <p:nvSpPr>
          <p:cNvPr id="5" name="object 5"/>
          <p:cNvSpPr/>
          <p:nvPr/>
        </p:nvSpPr>
        <p:spPr>
          <a:xfrm>
            <a:off x="1524000" y="6176771"/>
            <a:ext cx="9144000" cy="135890"/>
          </a:xfrm>
          <a:custGeom>
            <a:avLst/>
            <a:gdLst/>
            <a:ahLst/>
            <a:cxnLst/>
            <a:rect l="l" t="t" r="r" b="b"/>
            <a:pathLst>
              <a:path w="9144000" h="135889">
                <a:moveTo>
                  <a:pt x="0" y="0"/>
                </a:moveTo>
                <a:lnTo>
                  <a:pt x="9144000" y="0"/>
                </a:lnTo>
                <a:lnTo>
                  <a:pt x="9144000" y="135635"/>
                </a:lnTo>
                <a:lnTo>
                  <a:pt x="0" y="135635"/>
                </a:lnTo>
                <a:lnTo>
                  <a:pt x="0" y="0"/>
                </a:lnTo>
                <a:close/>
              </a:path>
            </a:pathLst>
          </a:custGeom>
          <a:ln w="12192">
            <a:solidFill>
              <a:srgbClr val="41719C"/>
            </a:solidFill>
          </a:ln>
        </p:spPr>
        <p:txBody>
          <a:bodyPr wrap="square" lIns="0" tIns="0" rIns="0" bIns="0" rtlCol="0"/>
          <a:lstStyle/>
          <a:p>
            <a:endParaRPr/>
          </a:p>
        </p:txBody>
      </p:sp>
      <p:sp>
        <p:nvSpPr>
          <p:cNvPr id="6" name="object 6"/>
          <p:cNvSpPr/>
          <p:nvPr/>
        </p:nvSpPr>
        <p:spPr>
          <a:xfrm>
            <a:off x="8769096" y="6213348"/>
            <a:ext cx="1868423" cy="633983"/>
          </a:xfrm>
          <a:prstGeom prst="rect">
            <a:avLst/>
          </a:prstGeom>
          <a:blipFill>
            <a:blip r:embed="rId2" cstate="print"/>
            <a:stretch>
              <a:fillRect/>
            </a:stretch>
          </a:blipFill>
        </p:spPr>
        <p:txBody>
          <a:bodyPr wrap="square" lIns="0" tIns="0" rIns="0" bIns="0" rtlCol="0"/>
          <a:lstStyle/>
          <a:p>
            <a:endParaRPr/>
          </a:p>
        </p:txBody>
      </p:sp>
      <p:sp>
        <p:nvSpPr>
          <p:cNvPr id="7" name="object 7"/>
          <p:cNvSpPr txBox="1">
            <a:spLocks noGrp="1"/>
          </p:cNvSpPr>
          <p:nvPr>
            <p:ph type="title"/>
          </p:nvPr>
        </p:nvSpPr>
        <p:spPr>
          <a:xfrm>
            <a:off x="2231359" y="481234"/>
            <a:ext cx="8055641" cy="689932"/>
          </a:xfrm>
          <a:prstGeom prst="rect">
            <a:avLst/>
          </a:prstGeom>
        </p:spPr>
        <p:txBody>
          <a:bodyPr vert="horz" wrap="square" lIns="0" tIns="12700" rIns="0" bIns="0" rtlCol="0" anchor="ctr">
            <a:spAutoFit/>
          </a:bodyPr>
          <a:lstStyle/>
          <a:p>
            <a:pPr marL="12700">
              <a:lnSpc>
                <a:spcPct val="100000"/>
              </a:lnSpc>
              <a:spcBef>
                <a:spcPts val="100"/>
              </a:spcBef>
            </a:pPr>
            <a:r>
              <a:rPr spc="-20" dirty="0">
                <a:latin typeface="Calibri Light"/>
                <a:cs typeface="Calibri Light"/>
              </a:rPr>
              <a:t>Drivers </a:t>
            </a:r>
            <a:r>
              <a:rPr spc="-5" dirty="0">
                <a:latin typeface="Calibri Light"/>
                <a:cs typeface="Calibri Light"/>
              </a:rPr>
              <a:t>of Disease</a:t>
            </a:r>
            <a:r>
              <a:rPr spc="-15" dirty="0">
                <a:latin typeface="Calibri Light"/>
                <a:cs typeface="Calibri Light"/>
              </a:rPr>
              <a:t> Emergence</a:t>
            </a:r>
            <a:endParaRPr dirty="0">
              <a:latin typeface="Calibri Light"/>
              <a:cs typeface="Calibri Light"/>
            </a:endParaRPr>
          </a:p>
        </p:txBody>
      </p:sp>
      <p:sp>
        <p:nvSpPr>
          <p:cNvPr id="8" name="object 8"/>
          <p:cNvSpPr/>
          <p:nvPr/>
        </p:nvSpPr>
        <p:spPr>
          <a:xfrm>
            <a:off x="1524001" y="1213104"/>
            <a:ext cx="9143999" cy="4061459"/>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1630680" y="5355336"/>
            <a:ext cx="3683507" cy="1476755"/>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6383148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836985" y="164124"/>
            <a:ext cx="6658707" cy="2719753"/>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2836985" y="2907323"/>
            <a:ext cx="6658707" cy="3821723"/>
          </a:xfrm>
          <a:prstGeom prst="rect">
            <a:avLst/>
          </a:prstGeom>
          <a:blipFill>
            <a:blip r:embed="rId4" cstate="print"/>
            <a:stretch>
              <a:fillRect/>
            </a:stretch>
          </a:blipFill>
        </p:spPr>
        <p:txBody>
          <a:bodyPr wrap="square" lIns="0" tIns="0" rIns="0" bIns="0" rtlCol="0"/>
          <a:lstStyle/>
          <a:p>
            <a:endParaRPr/>
          </a:p>
        </p:txBody>
      </p:sp>
      <p:sp>
        <p:nvSpPr>
          <p:cNvPr id="4" name="object 4"/>
          <p:cNvSpPr/>
          <p:nvPr/>
        </p:nvSpPr>
        <p:spPr>
          <a:xfrm>
            <a:off x="5556739" y="2883876"/>
            <a:ext cx="2016760" cy="0"/>
          </a:xfrm>
          <a:custGeom>
            <a:avLst/>
            <a:gdLst/>
            <a:ahLst/>
            <a:cxnLst/>
            <a:rect l="l" t="t" r="r" b="b"/>
            <a:pathLst>
              <a:path w="2016760">
                <a:moveTo>
                  <a:pt x="0" y="0"/>
                </a:moveTo>
                <a:lnTo>
                  <a:pt x="2016368" y="0"/>
                </a:lnTo>
              </a:path>
            </a:pathLst>
          </a:custGeom>
          <a:ln w="46892">
            <a:solidFill>
              <a:srgbClr val="3F3F3F"/>
            </a:solidFill>
          </a:ln>
        </p:spPr>
        <p:txBody>
          <a:bodyPr wrap="square" lIns="0" tIns="0" rIns="0" bIns="0" rtlCol="0"/>
          <a:lstStyle/>
          <a:p>
            <a:endParaRPr/>
          </a:p>
        </p:txBody>
      </p:sp>
      <p:sp>
        <p:nvSpPr>
          <p:cNvPr id="5" name="object 5"/>
          <p:cNvSpPr/>
          <p:nvPr/>
        </p:nvSpPr>
        <p:spPr>
          <a:xfrm>
            <a:off x="4431324" y="4044460"/>
            <a:ext cx="1137285" cy="0"/>
          </a:xfrm>
          <a:custGeom>
            <a:avLst/>
            <a:gdLst/>
            <a:ahLst/>
            <a:cxnLst/>
            <a:rect l="l" t="t" r="r" b="b"/>
            <a:pathLst>
              <a:path w="1137285">
                <a:moveTo>
                  <a:pt x="0" y="0"/>
                </a:moveTo>
                <a:lnTo>
                  <a:pt x="1137137" y="0"/>
                </a:lnTo>
              </a:path>
            </a:pathLst>
          </a:custGeom>
          <a:ln w="23446">
            <a:solidFill>
              <a:srgbClr val="B3B3B3"/>
            </a:solidFill>
          </a:ln>
        </p:spPr>
        <p:txBody>
          <a:bodyPr wrap="square" lIns="0" tIns="0" rIns="0" bIns="0" rtlCol="0"/>
          <a:lstStyle/>
          <a:p>
            <a:endParaRPr/>
          </a:p>
        </p:txBody>
      </p:sp>
      <p:sp>
        <p:nvSpPr>
          <p:cNvPr id="6" name="object 6"/>
          <p:cNvSpPr txBox="1"/>
          <p:nvPr/>
        </p:nvSpPr>
        <p:spPr>
          <a:xfrm>
            <a:off x="4578009" y="4520223"/>
            <a:ext cx="850900" cy="269240"/>
          </a:xfrm>
          <a:prstGeom prst="rect">
            <a:avLst/>
          </a:prstGeom>
        </p:spPr>
        <p:txBody>
          <a:bodyPr vert="horz" wrap="square" lIns="0" tIns="12700" rIns="0" bIns="0" rtlCol="0">
            <a:spAutoFit/>
          </a:bodyPr>
          <a:lstStyle/>
          <a:p>
            <a:pPr marL="12700">
              <a:spcBef>
                <a:spcPts val="100"/>
              </a:spcBef>
            </a:pPr>
            <a:r>
              <a:rPr sz="1600" spc="254" dirty="0">
                <a:solidFill>
                  <a:srgbClr val="010101"/>
                </a:solidFill>
                <a:latin typeface="Arial"/>
                <a:cs typeface="Arial"/>
              </a:rPr>
              <a:t>Human</a:t>
            </a:r>
            <a:endParaRPr sz="1600">
              <a:latin typeface="Arial"/>
              <a:cs typeface="Arial"/>
            </a:endParaRPr>
          </a:p>
        </p:txBody>
      </p:sp>
    </p:spTree>
    <p:extLst>
      <p:ext uri="{BB962C8B-B14F-4D97-AF65-F5344CB8AC3E}">
        <p14:creationId xmlns:p14="http://schemas.microsoft.com/office/powerpoint/2010/main" val="25830465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F0E13C-56A2-476E-BA9C-65A408A15B7D}"/>
              </a:ext>
            </a:extLst>
          </p:cNvPr>
          <p:cNvSpPr>
            <a:spLocks noGrp="1"/>
          </p:cNvSpPr>
          <p:nvPr>
            <p:ph type="ctrTitle"/>
          </p:nvPr>
        </p:nvSpPr>
        <p:spPr/>
        <p:txBody>
          <a:bodyPr/>
          <a:lstStyle/>
          <a:p>
            <a:r>
              <a:rPr lang="en-US" dirty="0"/>
              <a:t>Part V</a:t>
            </a:r>
            <a:br>
              <a:rPr lang="en-US" dirty="0"/>
            </a:br>
            <a:r>
              <a:rPr lang="en-US" dirty="0"/>
              <a:t>Our Modern World</a:t>
            </a:r>
          </a:p>
        </p:txBody>
      </p:sp>
      <p:sp>
        <p:nvSpPr>
          <p:cNvPr id="5" name="Subtitle 4">
            <a:extLst>
              <a:ext uri="{FF2B5EF4-FFF2-40B4-BE49-F238E27FC236}">
                <a16:creationId xmlns:a16="http://schemas.microsoft.com/office/drawing/2014/main" id="{A232FFD5-1A2C-4122-B5D5-7601895230F6}"/>
              </a:ext>
            </a:extLst>
          </p:cNvPr>
          <p:cNvSpPr>
            <a:spLocks noGrp="1"/>
          </p:cNvSpPr>
          <p:nvPr>
            <p:ph type="subTitle" idx="1"/>
          </p:nvPr>
        </p:nvSpPr>
        <p:spPr/>
        <p:txBody>
          <a:bodyPr/>
          <a:lstStyle/>
          <a:p>
            <a:r>
              <a:rPr lang="en-US" dirty="0"/>
              <a:t>   </a:t>
            </a:r>
          </a:p>
        </p:txBody>
      </p:sp>
    </p:spTree>
    <p:extLst>
      <p:ext uri="{BB962C8B-B14F-4D97-AF65-F5344CB8AC3E}">
        <p14:creationId xmlns:p14="http://schemas.microsoft.com/office/powerpoint/2010/main" val="14436229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2B560-0ED6-4EAE-8C3E-A05C27829377}"/>
              </a:ext>
            </a:extLst>
          </p:cNvPr>
          <p:cNvSpPr>
            <a:spLocks noGrp="1"/>
          </p:cNvSpPr>
          <p:nvPr>
            <p:ph type="title"/>
          </p:nvPr>
        </p:nvSpPr>
        <p:spPr>
          <a:xfrm>
            <a:off x="838200" y="214655"/>
            <a:ext cx="10515600" cy="1325563"/>
          </a:xfrm>
        </p:spPr>
        <p:txBody>
          <a:bodyPr>
            <a:noAutofit/>
          </a:bodyPr>
          <a:lstStyle/>
          <a:p>
            <a:pPr algn="ctr"/>
            <a:r>
              <a:rPr lang="en-US" sz="3600" dirty="0"/>
              <a:t>Lives Saved are Primarily from HIV/AIDS, TB and Vaccine-Preventable Diseases </a:t>
            </a:r>
            <a:br>
              <a:rPr lang="en-US" sz="3600" dirty="0"/>
            </a:br>
            <a:r>
              <a:rPr lang="en-US" sz="3600" dirty="0"/>
              <a:t> Reduction of Maternal Mortality through FP</a:t>
            </a:r>
          </a:p>
        </p:txBody>
      </p:sp>
      <p:pic>
        <p:nvPicPr>
          <p:cNvPr id="10242" name="Picture 2" descr="JMKR Fig 1">
            <a:extLst>
              <a:ext uri="{FF2B5EF4-FFF2-40B4-BE49-F238E27FC236}">
                <a16:creationId xmlns:a16="http://schemas.microsoft.com/office/drawing/2014/main" id="{3BE3E94F-8B09-4505-A6C1-FA17ADA12E1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41518" y="1540218"/>
            <a:ext cx="7708963" cy="519953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077BE7F-B010-47AB-997F-6A5D124B4583}"/>
              </a:ext>
            </a:extLst>
          </p:cNvPr>
          <p:cNvSpPr txBox="1"/>
          <p:nvPr/>
        </p:nvSpPr>
        <p:spPr>
          <a:xfrm>
            <a:off x="10058400" y="6093422"/>
            <a:ext cx="1945597" cy="646331"/>
          </a:xfrm>
          <a:prstGeom prst="rect">
            <a:avLst/>
          </a:prstGeom>
          <a:noFill/>
        </p:spPr>
        <p:txBody>
          <a:bodyPr wrap="none" rtlCol="0">
            <a:spAutoFit/>
          </a:bodyPr>
          <a:lstStyle/>
          <a:p>
            <a:r>
              <a:rPr lang="en-US" dirty="0"/>
              <a:t>Brookings Institute</a:t>
            </a:r>
          </a:p>
          <a:p>
            <a:pPr algn="ctr"/>
            <a:r>
              <a:rPr lang="en-US" dirty="0"/>
              <a:t>2015</a:t>
            </a:r>
          </a:p>
        </p:txBody>
      </p:sp>
    </p:spTree>
    <p:extLst>
      <p:ext uri="{BB962C8B-B14F-4D97-AF65-F5344CB8AC3E}">
        <p14:creationId xmlns:p14="http://schemas.microsoft.com/office/powerpoint/2010/main" val="27766751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24000" y="6312408"/>
            <a:ext cx="9144000" cy="546100"/>
          </a:xfrm>
          <a:custGeom>
            <a:avLst/>
            <a:gdLst/>
            <a:ahLst/>
            <a:cxnLst/>
            <a:rect l="l" t="t" r="r" b="b"/>
            <a:pathLst>
              <a:path w="9144000" h="546100">
                <a:moveTo>
                  <a:pt x="0" y="545591"/>
                </a:moveTo>
                <a:lnTo>
                  <a:pt x="9144000" y="545591"/>
                </a:lnTo>
                <a:lnTo>
                  <a:pt x="9144000" y="0"/>
                </a:lnTo>
                <a:lnTo>
                  <a:pt x="0" y="0"/>
                </a:lnTo>
                <a:lnTo>
                  <a:pt x="0" y="545591"/>
                </a:lnTo>
                <a:close/>
              </a:path>
            </a:pathLst>
          </a:custGeom>
          <a:solidFill>
            <a:srgbClr val="002060"/>
          </a:solidFill>
        </p:spPr>
        <p:txBody>
          <a:bodyPr wrap="square" lIns="0" tIns="0" rIns="0" bIns="0" rtlCol="0"/>
          <a:lstStyle/>
          <a:p>
            <a:endParaRPr/>
          </a:p>
        </p:txBody>
      </p:sp>
      <p:sp>
        <p:nvSpPr>
          <p:cNvPr id="3" name="object 3"/>
          <p:cNvSpPr/>
          <p:nvPr/>
        </p:nvSpPr>
        <p:spPr>
          <a:xfrm>
            <a:off x="1524000" y="6312408"/>
            <a:ext cx="9144000" cy="546100"/>
          </a:xfrm>
          <a:custGeom>
            <a:avLst/>
            <a:gdLst/>
            <a:ahLst/>
            <a:cxnLst/>
            <a:rect l="l" t="t" r="r" b="b"/>
            <a:pathLst>
              <a:path w="9144000" h="546100">
                <a:moveTo>
                  <a:pt x="0" y="0"/>
                </a:moveTo>
                <a:lnTo>
                  <a:pt x="9144000" y="0"/>
                </a:lnTo>
                <a:lnTo>
                  <a:pt x="9144000" y="545591"/>
                </a:lnTo>
                <a:lnTo>
                  <a:pt x="0" y="545591"/>
                </a:lnTo>
                <a:lnTo>
                  <a:pt x="0" y="0"/>
                </a:lnTo>
                <a:close/>
              </a:path>
            </a:pathLst>
          </a:custGeom>
          <a:ln w="12192">
            <a:solidFill>
              <a:srgbClr val="41719C"/>
            </a:solidFill>
          </a:ln>
        </p:spPr>
        <p:txBody>
          <a:bodyPr wrap="square" lIns="0" tIns="0" rIns="0" bIns="0" rtlCol="0"/>
          <a:lstStyle/>
          <a:p>
            <a:endParaRPr/>
          </a:p>
        </p:txBody>
      </p:sp>
      <p:sp>
        <p:nvSpPr>
          <p:cNvPr id="4" name="object 4"/>
          <p:cNvSpPr/>
          <p:nvPr/>
        </p:nvSpPr>
        <p:spPr>
          <a:xfrm>
            <a:off x="1524000" y="6176771"/>
            <a:ext cx="9144000" cy="135890"/>
          </a:xfrm>
          <a:custGeom>
            <a:avLst/>
            <a:gdLst/>
            <a:ahLst/>
            <a:cxnLst/>
            <a:rect l="l" t="t" r="r" b="b"/>
            <a:pathLst>
              <a:path w="9144000" h="135889">
                <a:moveTo>
                  <a:pt x="0" y="135635"/>
                </a:moveTo>
                <a:lnTo>
                  <a:pt x="9144000" y="135635"/>
                </a:lnTo>
                <a:lnTo>
                  <a:pt x="9144000" y="0"/>
                </a:lnTo>
                <a:lnTo>
                  <a:pt x="0" y="0"/>
                </a:lnTo>
                <a:lnTo>
                  <a:pt x="0" y="135635"/>
                </a:lnTo>
                <a:close/>
              </a:path>
            </a:pathLst>
          </a:custGeom>
          <a:solidFill>
            <a:srgbClr val="A6A6A6"/>
          </a:solidFill>
        </p:spPr>
        <p:txBody>
          <a:bodyPr wrap="square" lIns="0" tIns="0" rIns="0" bIns="0" rtlCol="0"/>
          <a:lstStyle/>
          <a:p>
            <a:endParaRPr/>
          </a:p>
        </p:txBody>
      </p:sp>
      <p:sp>
        <p:nvSpPr>
          <p:cNvPr id="5" name="object 5"/>
          <p:cNvSpPr/>
          <p:nvPr/>
        </p:nvSpPr>
        <p:spPr>
          <a:xfrm>
            <a:off x="1524000" y="6176771"/>
            <a:ext cx="9144000" cy="135890"/>
          </a:xfrm>
          <a:custGeom>
            <a:avLst/>
            <a:gdLst/>
            <a:ahLst/>
            <a:cxnLst/>
            <a:rect l="l" t="t" r="r" b="b"/>
            <a:pathLst>
              <a:path w="9144000" h="135889">
                <a:moveTo>
                  <a:pt x="0" y="0"/>
                </a:moveTo>
                <a:lnTo>
                  <a:pt x="9144000" y="0"/>
                </a:lnTo>
                <a:lnTo>
                  <a:pt x="9144000" y="135635"/>
                </a:lnTo>
                <a:lnTo>
                  <a:pt x="0" y="135635"/>
                </a:lnTo>
                <a:lnTo>
                  <a:pt x="0" y="0"/>
                </a:lnTo>
                <a:close/>
              </a:path>
            </a:pathLst>
          </a:custGeom>
          <a:ln w="12192">
            <a:solidFill>
              <a:srgbClr val="41719C"/>
            </a:solidFill>
          </a:ln>
        </p:spPr>
        <p:txBody>
          <a:bodyPr wrap="square" lIns="0" tIns="0" rIns="0" bIns="0" rtlCol="0"/>
          <a:lstStyle/>
          <a:p>
            <a:endParaRPr/>
          </a:p>
        </p:txBody>
      </p:sp>
      <p:sp>
        <p:nvSpPr>
          <p:cNvPr id="6" name="object 6"/>
          <p:cNvSpPr/>
          <p:nvPr/>
        </p:nvSpPr>
        <p:spPr>
          <a:xfrm>
            <a:off x="8769096" y="6213348"/>
            <a:ext cx="1868423" cy="633983"/>
          </a:xfrm>
          <a:prstGeom prst="rect">
            <a:avLst/>
          </a:prstGeom>
          <a:blipFill>
            <a:blip r:embed="rId2" cstate="print"/>
            <a:stretch>
              <a:fillRect/>
            </a:stretch>
          </a:blipFill>
        </p:spPr>
        <p:txBody>
          <a:bodyPr wrap="square" lIns="0" tIns="0" rIns="0" bIns="0" rtlCol="0"/>
          <a:lstStyle/>
          <a:p>
            <a:endParaRPr/>
          </a:p>
        </p:txBody>
      </p:sp>
      <p:sp>
        <p:nvSpPr>
          <p:cNvPr id="7" name="object 7"/>
          <p:cNvSpPr txBox="1"/>
          <p:nvPr/>
        </p:nvSpPr>
        <p:spPr>
          <a:xfrm>
            <a:off x="6187358" y="4659621"/>
            <a:ext cx="4149725" cy="777240"/>
          </a:xfrm>
          <a:prstGeom prst="rect">
            <a:avLst/>
          </a:prstGeom>
        </p:spPr>
        <p:txBody>
          <a:bodyPr vert="horz" wrap="square" lIns="0" tIns="0" rIns="0" bIns="0" rtlCol="0">
            <a:spAutoFit/>
          </a:bodyPr>
          <a:lstStyle/>
          <a:p>
            <a:pPr>
              <a:lnSpc>
                <a:spcPts val="1710"/>
              </a:lnSpc>
            </a:pPr>
            <a:r>
              <a:rPr dirty="0">
                <a:latin typeface="Calibri"/>
                <a:cs typeface="Calibri"/>
              </a:rPr>
              <a:t>“I </a:t>
            </a:r>
            <a:r>
              <a:rPr spc="-25" dirty="0">
                <a:latin typeface="Calibri"/>
                <a:cs typeface="Calibri"/>
              </a:rPr>
              <a:t>rate </a:t>
            </a:r>
            <a:r>
              <a:rPr spc="-5" dirty="0">
                <a:latin typeface="Calibri"/>
                <a:cs typeface="Calibri"/>
              </a:rPr>
              <a:t>the chance of </a:t>
            </a:r>
            <a:r>
              <a:rPr dirty="0">
                <a:latin typeface="Calibri"/>
                <a:cs typeface="Calibri"/>
              </a:rPr>
              <a:t>a </a:t>
            </a:r>
            <a:r>
              <a:rPr spc="-5" dirty="0">
                <a:latin typeface="Calibri"/>
                <a:cs typeface="Calibri"/>
              </a:rPr>
              <a:t>widespread</a:t>
            </a:r>
            <a:r>
              <a:rPr spc="50" dirty="0">
                <a:latin typeface="Calibri"/>
                <a:cs typeface="Calibri"/>
              </a:rPr>
              <a:t> </a:t>
            </a:r>
            <a:r>
              <a:rPr spc="-5" dirty="0">
                <a:latin typeface="Calibri"/>
                <a:cs typeface="Calibri"/>
              </a:rPr>
              <a:t>epidemic,</a:t>
            </a:r>
            <a:endParaRPr>
              <a:latin typeface="Calibri"/>
              <a:cs typeface="Calibri"/>
            </a:endParaRPr>
          </a:p>
          <a:p>
            <a:pPr marR="111125"/>
            <a:r>
              <a:rPr spc="-15" dirty="0">
                <a:latin typeface="Calibri"/>
                <a:cs typeface="Calibri"/>
              </a:rPr>
              <a:t>far worse </a:t>
            </a:r>
            <a:r>
              <a:rPr spc="-5" dirty="0">
                <a:latin typeface="Calibri"/>
                <a:cs typeface="Calibri"/>
              </a:rPr>
              <a:t>than Ebola, in </a:t>
            </a:r>
            <a:r>
              <a:rPr spc="-20" dirty="0">
                <a:latin typeface="Calibri"/>
                <a:cs typeface="Calibri"/>
              </a:rPr>
              <a:t>my </a:t>
            </a:r>
            <a:r>
              <a:rPr spc="-15" dirty="0">
                <a:latin typeface="Calibri"/>
                <a:cs typeface="Calibri"/>
              </a:rPr>
              <a:t>lifetime, </a:t>
            </a:r>
            <a:r>
              <a:rPr dirty="0">
                <a:latin typeface="Calibri"/>
                <a:cs typeface="Calibri"/>
              </a:rPr>
              <a:t>as </a:t>
            </a:r>
            <a:r>
              <a:rPr spc="-10" dirty="0">
                <a:latin typeface="Calibri"/>
                <a:cs typeface="Calibri"/>
              </a:rPr>
              <a:t>well  over </a:t>
            </a:r>
            <a:r>
              <a:rPr spc="-5" dirty="0">
                <a:latin typeface="Calibri"/>
                <a:cs typeface="Calibri"/>
              </a:rPr>
              <a:t>50</a:t>
            </a:r>
            <a:r>
              <a:rPr spc="-60" dirty="0">
                <a:latin typeface="Calibri"/>
                <a:cs typeface="Calibri"/>
              </a:rPr>
              <a:t> </a:t>
            </a:r>
            <a:r>
              <a:rPr dirty="0">
                <a:latin typeface="Calibri"/>
                <a:cs typeface="Calibri"/>
              </a:rPr>
              <a:t>percent”</a:t>
            </a:r>
            <a:endParaRPr>
              <a:latin typeface="Calibri"/>
              <a:cs typeface="Calibri"/>
            </a:endParaRPr>
          </a:p>
        </p:txBody>
      </p:sp>
      <p:sp>
        <p:nvSpPr>
          <p:cNvPr id="8" name="object 8"/>
          <p:cNvSpPr/>
          <p:nvPr/>
        </p:nvSpPr>
        <p:spPr>
          <a:xfrm>
            <a:off x="1524548" y="0"/>
            <a:ext cx="9128550" cy="6853428"/>
          </a:xfrm>
          <a:prstGeom prst="rect">
            <a:avLst/>
          </a:prstGeom>
          <a:blipFill>
            <a:blip r:embed="rId3" cstate="print"/>
            <a:stretch>
              <a:fillRect/>
            </a:stretch>
          </a:blipFill>
        </p:spPr>
        <p:txBody>
          <a:bodyPr wrap="square" lIns="0" tIns="0" rIns="0" bIns="0" rtlCol="0"/>
          <a:lstStyle/>
          <a:p>
            <a:endParaRPr/>
          </a:p>
        </p:txBody>
      </p:sp>
      <p:sp>
        <p:nvSpPr>
          <p:cNvPr id="9" name="object 9"/>
          <p:cNvSpPr txBox="1"/>
          <p:nvPr/>
        </p:nvSpPr>
        <p:spPr>
          <a:xfrm>
            <a:off x="6479519" y="1689599"/>
            <a:ext cx="3016250" cy="2982868"/>
          </a:xfrm>
          <a:prstGeom prst="rect">
            <a:avLst/>
          </a:prstGeom>
        </p:spPr>
        <p:txBody>
          <a:bodyPr vert="horz" wrap="square" lIns="0" tIns="12700" rIns="0" bIns="0" rtlCol="0">
            <a:spAutoFit/>
          </a:bodyPr>
          <a:lstStyle/>
          <a:p>
            <a:pPr marL="12700" marR="5080">
              <a:spcBef>
                <a:spcPts val="100"/>
              </a:spcBef>
            </a:pPr>
            <a:r>
              <a:rPr dirty="0">
                <a:latin typeface="Calibri"/>
                <a:cs typeface="Calibri"/>
              </a:rPr>
              <a:t>“</a:t>
            </a:r>
            <a:r>
              <a:rPr sz="2400" dirty="0">
                <a:latin typeface="Calibri"/>
                <a:cs typeface="Calibri"/>
              </a:rPr>
              <a:t>I </a:t>
            </a:r>
            <a:r>
              <a:rPr sz="2400" spc="-25" dirty="0">
                <a:latin typeface="Calibri"/>
                <a:cs typeface="Calibri"/>
              </a:rPr>
              <a:t>rate </a:t>
            </a:r>
            <a:r>
              <a:rPr sz="2400" dirty="0">
                <a:latin typeface="Calibri"/>
                <a:cs typeface="Calibri"/>
              </a:rPr>
              <a:t>the </a:t>
            </a:r>
            <a:r>
              <a:rPr sz="2400" spc="-5" dirty="0">
                <a:latin typeface="Calibri"/>
                <a:cs typeface="Calibri"/>
              </a:rPr>
              <a:t>chance of </a:t>
            </a:r>
            <a:r>
              <a:rPr sz="2400" dirty="0">
                <a:latin typeface="Calibri"/>
                <a:cs typeface="Calibri"/>
              </a:rPr>
              <a:t>a  </a:t>
            </a:r>
            <a:r>
              <a:rPr sz="2400" spc="-5" dirty="0">
                <a:latin typeface="Calibri"/>
                <a:cs typeface="Calibri"/>
              </a:rPr>
              <a:t>widespread epidemic,  </a:t>
            </a:r>
            <a:r>
              <a:rPr sz="2400" spc="-20" dirty="0">
                <a:latin typeface="Calibri"/>
                <a:cs typeface="Calibri"/>
              </a:rPr>
              <a:t>far </a:t>
            </a:r>
            <a:r>
              <a:rPr sz="2400" spc="-15" dirty="0">
                <a:latin typeface="Calibri"/>
                <a:cs typeface="Calibri"/>
              </a:rPr>
              <a:t>worse </a:t>
            </a:r>
            <a:r>
              <a:rPr sz="2400" spc="-5" dirty="0">
                <a:latin typeface="Calibri"/>
                <a:cs typeface="Calibri"/>
              </a:rPr>
              <a:t>than Ebola, </a:t>
            </a:r>
            <a:r>
              <a:rPr sz="2400" dirty="0">
                <a:latin typeface="Calibri"/>
                <a:cs typeface="Calibri"/>
              </a:rPr>
              <a:t>in  </a:t>
            </a:r>
            <a:r>
              <a:rPr sz="2400" spc="-25" dirty="0">
                <a:latin typeface="Calibri"/>
                <a:cs typeface="Calibri"/>
              </a:rPr>
              <a:t>my </a:t>
            </a:r>
            <a:r>
              <a:rPr sz="2400" spc="-10" dirty="0">
                <a:latin typeface="Calibri"/>
                <a:cs typeface="Calibri"/>
              </a:rPr>
              <a:t>lifetime, </a:t>
            </a:r>
            <a:r>
              <a:rPr sz="2400" dirty="0">
                <a:latin typeface="Calibri"/>
                <a:cs typeface="Calibri"/>
              </a:rPr>
              <a:t>as </a:t>
            </a:r>
            <a:r>
              <a:rPr sz="2400" spc="-10" dirty="0">
                <a:latin typeface="Calibri"/>
                <a:cs typeface="Calibri"/>
              </a:rPr>
              <a:t>well</a:t>
            </a:r>
            <a:r>
              <a:rPr sz="2400" spc="-65" dirty="0">
                <a:latin typeface="Calibri"/>
                <a:cs typeface="Calibri"/>
              </a:rPr>
              <a:t> </a:t>
            </a:r>
            <a:r>
              <a:rPr sz="2400" spc="-15" dirty="0">
                <a:latin typeface="Calibri"/>
                <a:cs typeface="Calibri"/>
              </a:rPr>
              <a:t>over  </a:t>
            </a:r>
            <a:r>
              <a:rPr sz="2400" spc="-5" dirty="0">
                <a:latin typeface="Calibri"/>
                <a:cs typeface="Calibri"/>
              </a:rPr>
              <a:t>50</a:t>
            </a:r>
            <a:r>
              <a:rPr sz="2400" spc="-75" dirty="0">
                <a:latin typeface="Calibri"/>
                <a:cs typeface="Calibri"/>
              </a:rPr>
              <a:t> </a:t>
            </a:r>
            <a:r>
              <a:rPr sz="2400" dirty="0">
                <a:latin typeface="Calibri"/>
                <a:cs typeface="Calibri"/>
              </a:rPr>
              <a:t>percent”</a:t>
            </a:r>
          </a:p>
          <a:p>
            <a:pPr>
              <a:spcBef>
                <a:spcPts val="5"/>
              </a:spcBef>
            </a:pPr>
            <a:endParaRPr sz="2500" dirty="0">
              <a:latin typeface="Times New Roman"/>
              <a:cs typeface="Times New Roman"/>
            </a:endParaRPr>
          </a:p>
          <a:p>
            <a:pPr marL="12700" marR="1150620" indent="457200"/>
            <a:r>
              <a:rPr sz="2400" dirty="0">
                <a:latin typeface="Calibri"/>
                <a:cs typeface="Calibri"/>
              </a:rPr>
              <a:t>- Bill</a:t>
            </a:r>
            <a:r>
              <a:rPr sz="2400" spc="-120" dirty="0">
                <a:latin typeface="Calibri"/>
                <a:cs typeface="Calibri"/>
              </a:rPr>
              <a:t> </a:t>
            </a:r>
            <a:r>
              <a:rPr sz="2400" spc="-10" dirty="0">
                <a:latin typeface="Calibri"/>
                <a:cs typeface="Calibri"/>
              </a:rPr>
              <a:t>Gates,  </a:t>
            </a:r>
            <a:r>
              <a:rPr sz="2400" spc="-20" dirty="0">
                <a:latin typeface="Calibri"/>
                <a:cs typeface="Calibri"/>
              </a:rPr>
              <a:t>May</a:t>
            </a:r>
            <a:r>
              <a:rPr sz="2400" spc="-100" dirty="0">
                <a:latin typeface="Calibri"/>
                <a:cs typeface="Calibri"/>
              </a:rPr>
              <a:t> </a:t>
            </a:r>
            <a:r>
              <a:rPr sz="2400" spc="-5" dirty="0">
                <a:latin typeface="Calibri"/>
                <a:cs typeface="Calibri"/>
              </a:rPr>
              <a:t>2015</a:t>
            </a:r>
            <a:endParaRPr sz="2400" dirty="0">
              <a:latin typeface="Calibri"/>
              <a:cs typeface="Calibri"/>
            </a:endParaRPr>
          </a:p>
        </p:txBody>
      </p:sp>
    </p:spTree>
    <p:extLst>
      <p:ext uri="{BB962C8B-B14F-4D97-AF65-F5344CB8AC3E}">
        <p14:creationId xmlns:p14="http://schemas.microsoft.com/office/powerpoint/2010/main" val="2251587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24000" y="6312408"/>
            <a:ext cx="9144000" cy="546100"/>
          </a:xfrm>
          <a:custGeom>
            <a:avLst/>
            <a:gdLst/>
            <a:ahLst/>
            <a:cxnLst/>
            <a:rect l="l" t="t" r="r" b="b"/>
            <a:pathLst>
              <a:path w="9144000" h="546100">
                <a:moveTo>
                  <a:pt x="0" y="545591"/>
                </a:moveTo>
                <a:lnTo>
                  <a:pt x="9144000" y="545591"/>
                </a:lnTo>
                <a:lnTo>
                  <a:pt x="9144000" y="0"/>
                </a:lnTo>
                <a:lnTo>
                  <a:pt x="0" y="0"/>
                </a:lnTo>
                <a:lnTo>
                  <a:pt x="0" y="545591"/>
                </a:lnTo>
                <a:close/>
              </a:path>
            </a:pathLst>
          </a:custGeom>
          <a:solidFill>
            <a:srgbClr val="002060"/>
          </a:solidFill>
        </p:spPr>
        <p:txBody>
          <a:bodyPr wrap="square" lIns="0" tIns="0" rIns="0" bIns="0" rtlCol="0"/>
          <a:lstStyle/>
          <a:p>
            <a:endParaRPr/>
          </a:p>
        </p:txBody>
      </p:sp>
      <p:sp>
        <p:nvSpPr>
          <p:cNvPr id="3" name="object 3"/>
          <p:cNvSpPr/>
          <p:nvPr/>
        </p:nvSpPr>
        <p:spPr>
          <a:xfrm>
            <a:off x="1524000" y="6312408"/>
            <a:ext cx="9144000" cy="546100"/>
          </a:xfrm>
          <a:custGeom>
            <a:avLst/>
            <a:gdLst/>
            <a:ahLst/>
            <a:cxnLst/>
            <a:rect l="l" t="t" r="r" b="b"/>
            <a:pathLst>
              <a:path w="9144000" h="546100">
                <a:moveTo>
                  <a:pt x="0" y="0"/>
                </a:moveTo>
                <a:lnTo>
                  <a:pt x="9144000" y="0"/>
                </a:lnTo>
                <a:lnTo>
                  <a:pt x="9144000" y="545591"/>
                </a:lnTo>
                <a:lnTo>
                  <a:pt x="0" y="545591"/>
                </a:lnTo>
                <a:lnTo>
                  <a:pt x="0" y="0"/>
                </a:lnTo>
                <a:close/>
              </a:path>
            </a:pathLst>
          </a:custGeom>
          <a:ln w="12192">
            <a:solidFill>
              <a:srgbClr val="41719C"/>
            </a:solidFill>
          </a:ln>
        </p:spPr>
        <p:txBody>
          <a:bodyPr wrap="square" lIns="0" tIns="0" rIns="0" bIns="0" rtlCol="0"/>
          <a:lstStyle/>
          <a:p>
            <a:endParaRPr/>
          </a:p>
        </p:txBody>
      </p:sp>
      <p:sp>
        <p:nvSpPr>
          <p:cNvPr id="4" name="object 4"/>
          <p:cNvSpPr/>
          <p:nvPr/>
        </p:nvSpPr>
        <p:spPr>
          <a:xfrm>
            <a:off x="1524000" y="6176771"/>
            <a:ext cx="9144000" cy="135890"/>
          </a:xfrm>
          <a:custGeom>
            <a:avLst/>
            <a:gdLst/>
            <a:ahLst/>
            <a:cxnLst/>
            <a:rect l="l" t="t" r="r" b="b"/>
            <a:pathLst>
              <a:path w="9144000" h="135889">
                <a:moveTo>
                  <a:pt x="0" y="135635"/>
                </a:moveTo>
                <a:lnTo>
                  <a:pt x="9144000" y="135635"/>
                </a:lnTo>
                <a:lnTo>
                  <a:pt x="9144000" y="0"/>
                </a:lnTo>
                <a:lnTo>
                  <a:pt x="0" y="0"/>
                </a:lnTo>
                <a:lnTo>
                  <a:pt x="0" y="135635"/>
                </a:lnTo>
                <a:close/>
              </a:path>
            </a:pathLst>
          </a:custGeom>
          <a:solidFill>
            <a:srgbClr val="A6A6A6"/>
          </a:solidFill>
        </p:spPr>
        <p:txBody>
          <a:bodyPr wrap="square" lIns="0" tIns="0" rIns="0" bIns="0" rtlCol="0"/>
          <a:lstStyle/>
          <a:p>
            <a:endParaRPr/>
          </a:p>
        </p:txBody>
      </p:sp>
      <p:sp>
        <p:nvSpPr>
          <p:cNvPr id="5" name="object 5"/>
          <p:cNvSpPr/>
          <p:nvPr/>
        </p:nvSpPr>
        <p:spPr>
          <a:xfrm>
            <a:off x="1524000" y="6176771"/>
            <a:ext cx="9144000" cy="135890"/>
          </a:xfrm>
          <a:custGeom>
            <a:avLst/>
            <a:gdLst/>
            <a:ahLst/>
            <a:cxnLst/>
            <a:rect l="l" t="t" r="r" b="b"/>
            <a:pathLst>
              <a:path w="9144000" h="135889">
                <a:moveTo>
                  <a:pt x="0" y="0"/>
                </a:moveTo>
                <a:lnTo>
                  <a:pt x="9144000" y="0"/>
                </a:lnTo>
                <a:lnTo>
                  <a:pt x="9144000" y="135635"/>
                </a:lnTo>
                <a:lnTo>
                  <a:pt x="0" y="135635"/>
                </a:lnTo>
                <a:lnTo>
                  <a:pt x="0" y="0"/>
                </a:lnTo>
                <a:close/>
              </a:path>
            </a:pathLst>
          </a:custGeom>
          <a:ln w="12192">
            <a:solidFill>
              <a:srgbClr val="41719C"/>
            </a:solidFill>
          </a:ln>
        </p:spPr>
        <p:txBody>
          <a:bodyPr wrap="square" lIns="0" tIns="0" rIns="0" bIns="0" rtlCol="0"/>
          <a:lstStyle/>
          <a:p>
            <a:endParaRPr/>
          </a:p>
        </p:txBody>
      </p:sp>
      <p:sp>
        <p:nvSpPr>
          <p:cNvPr id="6" name="object 6"/>
          <p:cNvSpPr/>
          <p:nvPr/>
        </p:nvSpPr>
        <p:spPr>
          <a:xfrm>
            <a:off x="8769096" y="6213348"/>
            <a:ext cx="1868423" cy="633983"/>
          </a:xfrm>
          <a:prstGeom prst="rect">
            <a:avLst/>
          </a:prstGeom>
          <a:blipFill>
            <a:blip r:embed="rId2" cstate="print"/>
            <a:stretch>
              <a:fillRect/>
            </a:stretch>
          </a:blipFill>
        </p:spPr>
        <p:txBody>
          <a:bodyPr wrap="square" lIns="0" tIns="0" rIns="0" bIns="0" rtlCol="0"/>
          <a:lstStyle/>
          <a:p>
            <a:endParaRPr/>
          </a:p>
        </p:txBody>
      </p:sp>
      <p:sp>
        <p:nvSpPr>
          <p:cNvPr id="7" name="object 7"/>
          <p:cNvSpPr txBox="1">
            <a:spLocks noGrp="1"/>
          </p:cNvSpPr>
          <p:nvPr>
            <p:ph type="title"/>
          </p:nvPr>
        </p:nvSpPr>
        <p:spPr>
          <a:xfrm>
            <a:off x="2231359" y="211355"/>
            <a:ext cx="7729282" cy="689932"/>
          </a:xfrm>
          <a:prstGeom prst="rect">
            <a:avLst/>
          </a:prstGeom>
        </p:spPr>
        <p:txBody>
          <a:bodyPr vert="horz" wrap="square" lIns="0" tIns="12700" rIns="0" bIns="0" rtlCol="0" anchor="ctr">
            <a:spAutoFit/>
          </a:bodyPr>
          <a:lstStyle/>
          <a:p>
            <a:pPr marL="12700">
              <a:lnSpc>
                <a:spcPct val="100000"/>
              </a:lnSpc>
              <a:spcBef>
                <a:spcPts val="100"/>
              </a:spcBef>
            </a:pPr>
            <a:r>
              <a:rPr lang="en-US" spc="-5" dirty="0">
                <a:latin typeface="Calibri Light"/>
                <a:cs typeface="Calibri Light"/>
              </a:rPr>
              <a:t>Response and </a:t>
            </a:r>
            <a:r>
              <a:rPr spc="-5" dirty="0">
                <a:latin typeface="Calibri Light"/>
                <a:cs typeface="Calibri Light"/>
              </a:rPr>
              <a:t>Solutions</a:t>
            </a:r>
            <a:endParaRPr dirty="0">
              <a:latin typeface="Calibri Light"/>
              <a:cs typeface="Calibri Light"/>
            </a:endParaRPr>
          </a:p>
        </p:txBody>
      </p:sp>
      <p:sp>
        <p:nvSpPr>
          <p:cNvPr id="8" name="object 8"/>
          <p:cNvSpPr txBox="1"/>
          <p:nvPr/>
        </p:nvSpPr>
        <p:spPr>
          <a:xfrm>
            <a:off x="2231360" y="1063913"/>
            <a:ext cx="6931025" cy="4782185"/>
          </a:xfrm>
          <a:prstGeom prst="rect">
            <a:avLst/>
          </a:prstGeom>
        </p:spPr>
        <p:txBody>
          <a:bodyPr vert="horz" wrap="square" lIns="0" tIns="59690" rIns="0" bIns="0" rtlCol="0">
            <a:spAutoFit/>
          </a:bodyPr>
          <a:lstStyle/>
          <a:p>
            <a:pPr marL="12700">
              <a:spcBef>
                <a:spcPts val="470"/>
              </a:spcBef>
            </a:pPr>
            <a:r>
              <a:rPr sz="2600" spc="-30" dirty="0">
                <a:latin typeface="Calibri"/>
                <a:cs typeface="Calibri"/>
              </a:rPr>
              <a:t>At </a:t>
            </a:r>
            <a:r>
              <a:rPr sz="2600" dirty="0">
                <a:latin typeface="Calibri"/>
                <a:cs typeface="Calibri"/>
              </a:rPr>
              <a:t>the </a:t>
            </a:r>
            <a:r>
              <a:rPr sz="2600" spc="-15" dirty="0">
                <a:latin typeface="Calibri"/>
                <a:cs typeface="Calibri"/>
              </a:rPr>
              <a:t>start </a:t>
            </a:r>
            <a:r>
              <a:rPr sz="2600" spc="-5" dirty="0">
                <a:latin typeface="Calibri"/>
                <a:cs typeface="Calibri"/>
              </a:rPr>
              <a:t>of an </a:t>
            </a:r>
            <a:r>
              <a:rPr sz="2600" dirty="0">
                <a:latin typeface="Calibri"/>
                <a:cs typeface="Calibri"/>
              </a:rPr>
              <a:t>EID</a:t>
            </a:r>
            <a:r>
              <a:rPr sz="2600" spc="-60" dirty="0">
                <a:latin typeface="Calibri"/>
                <a:cs typeface="Calibri"/>
              </a:rPr>
              <a:t> </a:t>
            </a:r>
            <a:r>
              <a:rPr sz="2600" spc="-5" dirty="0">
                <a:latin typeface="Calibri"/>
                <a:cs typeface="Calibri"/>
              </a:rPr>
              <a:t>Outbreak:</a:t>
            </a:r>
            <a:endParaRPr sz="2600" dirty="0">
              <a:latin typeface="Calibri"/>
              <a:cs typeface="Calibri"/>
            </a:endParaRPr>
          </a:p>
          <a:p>
            <a:pPr marL="795020" algn="ctr">
              <a:spcBef>
                <a:spcPts val="370"/>
              </a:spcBef>
            </a:pPr>
            <a:r>
              <a:rPr sz="2600" b="1" dirty="0">
                <a:latin typeface="Calibri"/>
                <a:cs typeface="Calibri"/>
              </a:rPr>
              <a:t>WHO</a:t>
            </a:r>
            <a:endParaRPr sz="2600" dirty="0">
              <a:latin typeface="Calibri"/>
              <a:cs typeface="Calibri"/>
            </a:endParaRPr>
          </a:p>
          <a:p>
            <a:pPr marL="3354704" marR="2550160" indent="-24765" algn="ctr">
              <a:lnSpc>
                <a:spcPct val="112100"/>
              </a:lnSpc>
              <a:spcBef>
                <a:spcPts val="5"/>
              </a:spcBef>
            </a:pPr>
            <a:r>
              <a:rPr sz="2600" b="1" spc="-100" dirty="0">
                <a:latin typeface="Calibri"/>
                <a:cs typeface="Calibri"/>
              </a:rPr>
              <a:t>WHAT  </a:t>
            </a:r>
            <a:r>
              <a:rPr sz="2600" b="1" dirty="0">
                <a:latin typeface="Calibri"/>
                <a:cs typeface="Calibri"/>
              </a:rPr>
              <a:t>WHE</a:t>
            </a:r>
            <a:r>
              <a:rPr sz="2600" b="1" spc="-5" dirty="0">
                <a:latin typeface="Calibri"/>
                <a:cs typeface="Calibri"/>
              </a:rPr>
              <a:t>R</a:t>
            </a:r>
            <a:r>
              <a:rPr sz="2600" b="1" dirty="0">
                <a:latin typeface="Calibri"/>
                <a:cs typeface="Calibri"/>
              </a:rPr>
              <a:t>E  WHEN  WHY</a:t>
            </a:r>
            <a:endParaRPr sz="2600" dirty="0">
              <a:latin typeface="Calibri"/>
              <a:cs typeface="Calibri"/>
            </a:endParaRPr>
          </a:p>
          <a:p>
            <a:pPr marL="241300" indent="-228600">
              <a:spcBef>
                <a:spcPts val="365"/>
              </a:spcBef>
              <a:buFont typeface="Arial"/>
              <a:buChar char="•"/>
              <a:tabLst>
                <a:tab pos="241300" algn="l"/>
              </a:tabLst>
            </a:pPr>
            <a:r>
              <a:rPr sz="2600" b="1" spc="-5" dirty="0">
                <a:latin typeface="Calibri"/>
                <a:cs typeface="Calibri"/>
              </a:rPr>
              <a:t>Who is </a:t>
            </a:r>
            <a:r>
              <a:rPr sz="2600" b="1" spc="-15" dirty="0">
                <a:latin typeface="Calibri"/>
                <a:cs typeface="Calibri"/>
              </a:rPr>
              <a:t>infected </a:t>
            </a:r>
            <a:r>
              <a:rPr sz="2600" b="1" spc="-10" dirty="0">
                <a:latin typeface="Calibri"/>
                <a:cs typeface="Calibri"/>
              </a:rPr>
              <a:t>(index </a:t>
            </a:r>
            <a:r>
              <a:rPr sz="2600" b="1" spc="-5" dirty="0">
                <a:latin typeface="Calibri"/>
                <a:cs typeface="Calibri"/>
              </a:rPr>
              <a:t>case) with</a:t>
            </a:r>
            <a:r>
              <a:rPr sz="2600" b="1" spc="40" dirty="0">
                <a:latin typeface="Calibri"/>
                <a:cs typeface="Calibri"/>
              </a:rPr>
              <a:t> </a:t>
            </a:r>
            <a:r>
              <a:rPr sz="2600" b="1" spc="-10" dirty="0">
                <a:latin typeface="Calibri"/>
                <a:cs typeface="Calibri"/>
              </a:rPr>
              <a:t>What?</a:t>
            </a:r>
            <a:endParaRPr sz="2600" dirty="0">
              <a:latin typeface="Calibri"/>
              <a:cs typeface="Calibri"/>
            </a:endParaRPr>
          </a:p>
          <a:p>
            <a:pPr marL="241300" indent="-228600">
              <a:spcBef>
                <a:spcPts val="365"/>
              </a:spcBef>
              <a:buFont typeface="Arial"/>
              <a:buChar char="•"/>
              <a:tabLst>
                <a:tab pos="241300" algn="l"/>
              </a:tabLst>
            </a:pPr>
            <a:r>
              <a:rPr sz="2600" b="1" spc="-10" dirty="0">
                <a:latin typeface="Calibri"/>
                <a:cs typeface="Calibri"/>
              </a:rPr>
              <a:t>Where </a:t>
            </a:r>
            <a:r>
              <a:rPr sz="2600" b="1" spc="-5" dirty="0">
                <a:latin typeface="Calibri"/>
                <a:cs typeface="Calibri"/>
              </a:rPr>
              <a:t>did it come</a:t>
            </a:r>
            <a:r>
              <a:rPr sz="2600" b="1" spc="-20" dirty="0">
                <a:latin typeface="Calibri"/>
                <a:cs typeface="Calibri"/>
              </a:rPr>
              <a:t> </a:t>
            </a:r>
            <a:r>
              <a:rPr sz="2600" b="1" spc="-10" dirty="0">
                <a:latin typeface="Calibri"/>
                <a:cs typeface="Calibri"/>
              </a:rPr>
              <a:t>from?</a:t>
            </a:r>
            <a:endParaRPr sz="2600" dirty="0">
              <a:latin typeface="Calibri"/>
              <a:cs typeface="Calibri"/>
            </a:endParaRPr>
          </a:p>
          <a:p>
            <a:pPr marL="241300" marR="5080" indent="-228600">
              <a:lnSpc>
                <a:spcPts val="2500"/>
              </a:lnSpc>
              <a:spcBef>
                <a:spcPts val="980"/>
              </a:spcBef>
              <a:buFont typeface="Arial"/>
              <a:buChar char="•"/>
              <a:tabLst>
                <a:tab pos="241300" algn="l"/>
              </a:tabLst>
            </a:pPr>
            <a:r>
              <a:rPr sz="2600" b="1" dirty="0">
                <a:latin typeface="Calibri"/>
                <a:cs typeface="Calibri"/>
              </a:rPr>
              <a:t>How </a:t>
            </a:r>
            <a:r>
              <a:rPr sz="2600" b="1" spc="-5" dirty="0">
                <a:latin typeface="Calibri"/>
                <a:cs typeface="Calibri"/>
              </a:rPr>
              <a:t>is it </a:t>
            </a:r>
            <a:r>
              <a:rPr sz="2600" b="1" spc="-10" dirty="0">
                <a:latin typeface="Calibri"/>
                <a:cs typeface="Calibri"/>
              </a:rPr>
              <a:t>spread? </a:t>
            </a:r>
            <a:r>
              <a:rPr sz="2600" b="1" spc="-5" dirty="0">
                <a:latin typeface="Calibri"/>
                <a:cs typeface="Calibri"/>
              </a:rPr>
              <a:t>(epi curve, epi map, </a:t>
            </a:r>
            <a:r>
              <a:rPr sz="2600" b="1" dirty="0">
                <a:latin typeface="Calibri"/>
                <a:cs typeface="Calibri"/>
              </a:rPr>
              <a:t>R0, </a:t>
            </a:r>
            <a:r>
              <a:rPr sz="2600" b="1" spc="-5" dirty="0">
                <a:latin typeface="Calibri"/>
                <a:cs typeface="Calibri"/>
              </a:rPr>
              <a:t>finding  cases)</a:t>
            </a:r>
            <a:endParaRPr sz="2600" dirty="0">
              <a:latin typeface="Calibri"/>
              <a:cs typeface="Calibri"/>
            </a:endParaRPr>
          </a:p>
          <a:p>
            <a:pPr marL="241300" indent="-228600">
              <a:spcBef>
                <a:spcPts val="390"/>
              </a:spcBef>
              <a:buFont typeface="Arial"/>
              <a:buChar char="•"/>
              <a:tabLst>
                <a:tab pos="241300" algn="l"/>
              </a:tabLst>
            </a:pPr>
            <a:r>
              <a:rPr sz="2600" b="1" dirty="0">
                <a:latin typeface="Calibri"/>
                <a:cs typeface="Calibri"/>
              </a:rPr>
              <a:t>Case </a:t>
            </a:r>
            <a:r>
              <a:rPr sz="2600" b="1" spc="-10" dirty="0">
                <a:latin typeface="Calibri"/>
                <a:cs typeface="Calibri"/>
              </a:rPr>
              <a:t>definition, </a:t>
            </a:r>
            <a:r>
              <a:rPr lang="en-US" sz="2600" b="1" spc="-10" dirty="0">
                <a:latin typeface="Calibri"/>
                <a:cs typeface="Calibri"/>
              </a:rPr>
              <a:t>I</a:t>
            </a:r>
            <a:r>
              <a:rPr sz="2600" b="1" spc="-10" dirty="0">
                <a:latin typeface="Calibri"/>
                <a:cs typeface="Calibri"/>
              </a:rPr>
              <a:t>ncubation </a:t>
            </a:r>
            <a:r>
              <a:rPr lang="en-US" sz="2600" b="1" spc="-5" dirty="0">
                <a:latin typeface="Calibri"/>
                <a:cs typeface="Calibri"/>
              </a:rPr>
              <a:t>P</a:t>
            </a:r>
            <a:r>
              <a:rPr sz="2600" b="1" spc="-5" dirty="0">
                <a:latin typeface="Calibri"/>
                <a:cs typeface="Calibri"/>
              </a:rPr>
              <a:t>eriod and</a:t>
            </a:r>
            <a:r>
              <a:rPr sz="2600" b="1" spc="110" dirty="0">
                <a:latin typeface="Calibri"/>
                <a:cs typeface="Calibri"/>
              </a:rPr>
              <a:t> </a:t>
            </a:r>
            <a:r>
              <a:rPr sz="2600" b="1" dirty="0">
                <a:latin typeface="Calibri"/>
                <a:cs typeface="Calibri"/>
              </a:rPr>
              <a:t>CFR</a:t>
            </a:r>
            <a:endParaRPr sz="2600" dirty="0">
              <a:latin typeface="Calibri"/>
              <a:cs typeface="Calibri"/>
            </a:endParaRPr>
          </a:p>
        </p:txBody>
      </p:sp>
    </p:spTree>
    <p:extLst>
      <p:ext uri="{BB962C8B-B14F-4D97-AF65-F5344CB8AC3E}">
        <p14:creationId xmlns:p14="http://schemas.microsoft.com/office/powerpoint/2010/main" val="18886459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634954" y="1"/>
            <a:ext cx="6905001" cy="6836635"/>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7779086" y="2932482"/>
            <a:ext cx="437515" cy="436880"/>
          </a:xfrm>
          <a:prstGeom prst="rect">
            <a:avLst/>
          </a:prstGeom>
        </p:spPr>
        <p:txBody>
          <a:bodyPr vert="horz" wrap="square" lIns="0" tIns="12700" rIns="0" bIns="0" rtlCol="0" anchor="ctr">
            <a:spAutoFit/>
          </a:bodyPr>
          <a:lstStyle/>
          <a:p>
            <a:pPr marL="12700">
              <a:lnSpc>
                <a:spcPct val="100000"/>
              </a:lnSpc>
              <a:spcBef>
                <a:spcPts val="100"/>
              </a:spcBef>
            </a:pPr>
            <a:r>
              <a:rPr sz="2925" spc="-254" baseline="-11396" dirty="0">
                <a:solidFill>
                  <a:srgbClr val="13131A"/>
                </a:solidFill>
                <a:latin typeface="Times New Roman"/>
                <a:cs typeface="Times New Roman"/>
              </a:rPr>
              <a:t>,</a:t>
            </a:r>
            <a:r>
              <a:rPr sz="2200" spc="-170" dirty="0">
                <a:solidFill>
                  <a:srgbClr val="28262D"/>
                </a:solidFill>
                <a:latin typeface="Times New Roman"/>
                <a:cs typeface="Times New Roman"/>
              </a:rPr>
              <a:t>,-</a:t>
            </a:r>
            <a:r>
              <a:rPr sz="2700" spc="-170" dirty="0">
                <a:solidFill>
                  <a:srgbClr val="28262D"/>
                </a:solidFill>
                <a:latin typeface="Times New Roman"/>
                <a:cs typeface="Times New Roman"/>
              </a:rPr>
              <a:t>..</a:t>
            </a:r>
            <a:r>
              <a:rPr sz="3675" spc="-254" baseline="-9070" dirty="0">
                <a:solidFill>
                  <a:srgbClr val="28262D"/>
                </a:solidFill>
                <a:latin typeface="Times New Roman"/>
                <a:cs typeface="Times New Roman"/>
              </a:rPr>
              <a:t>..</a:t>
            </a:r>
            <a:endParaRPr sz="3675" baseline="-9070">
              <a:latin typeface="Times New Roman"/>
              <a:cs typeface="Times New Roman"/>
            </a:endParaRPr>
          </a:p>
        </p:txBody>
      </p:sp>
      <p:sp>
        <p:nvSpPr>
          <p:cNvPr id="4" name="object 4"/>
          <p:cNvSpPr txBox="1"/>
          <p:nvPr/>
        </p:nvSpPr>
        <p:spPr>
          <a:xfrm>
            <a:off x="7303717" y="3362115"/>
            <a:ext cx="438150" cy="197490"/>
          </a:xfrm>
          <a:prstGeom prst="rect">
            <a:avLst/>
          </a:prstGeom>
        </p:spPr>
        <p:txBody>
          <a:bodyPr vert="horz" wrap="square" lIns="0" tIns="12700" rIns="0" bIns="0" rtlCol="0">
            <a:spAutoFit/>
          </a:bodyPr>
          <a:lstStyle/>
          <a:p>
            <a:pPr marL="12700">
              <a:spcBef>
                <a:spcPts val="100"/>
              </a:spcBef>
              <a:tabLst>
                <a:tab pos="386715" algn="l"/>
              </a:tabLst>
            </a:pPr>
            <a:r>
              <a:rPr spc="-525" baseline="-11574" dirty="0">
                <a:solidFill>
                  <a:srgbClr val="852649"/>
                </a:solidFill>
                <a:latin typeface="Courier New"/>
                <a:cs typeface="Courier New"/>
              </a:rPr>
              <a:t>'</a:t>
            </a:r>
            <a:r>
              <a:rPr sz="1000" spc="-60" dirty="0">
                <a:solidFill>
                  <a:srgbClr val="852649"/>
                </a:solidFill>
                <a:latin typeface="Times New Roman"/>
                <a:cs typeface="Times New Roman"/>
              </a:rPr>
              <a:t>'</a:t>
            </a:r>
            <a:r>
              <a:rPr sz="1000" dirty="0">
                <a:solidFill>
                  <a:srgbClr val="852649"/>
                </a:solidFill>
                <a:latin typeface="Times New Roman"/>
                <a:cs typeface="Times New Roman"/>
              </a:rPr>
              <a:t>	</a:t>
            </a:r>
            <a:r>
              <a:rPr sz="1000" i="1" spc="-40" dirty="0">
                <a:solidFill>
                  <a:srgbClr val="13131A"/>
                </a:solidFill>
                <a:latin typeface="Times New Roman"/>
                <a:cs typeface="Times New Roman"/>
              </a:rPr>
              <a:t>I</a:t>
            </a:r>
            <a:endParaRPr sz="1000">
              <a:latin typeface="Times New Roman"/>
              <a:cs typeface="Times New Roman"/>
            </a:endParaRPr>
          </a:p>
        </p:txBody>
      </p:sp>
      <p:sp>
        <p:nvSpPr>
          <p:cNvPr id="5" name="object 5"/>
          <p:cNvSpPr txBox="1"/>
          <p:nvPr/>
        </p:nvSpPr>
        <p:spPr>
          <a:xfrm>
            <a:off x="7475331" y="3351828"/>
            <a:ext cx="125095" cy="251351"/>
          </a:xfrm>
          <a:prstGeom prst="rect">
            <a:avLst/>
          </a:prstGeom>
        </p:spPr>
        <p:txBody>
          <a:bodyPr vert="horz" wrap="square" lIns="0" tIns="12700" rIns="0" bIns="0" rtlCol="0">
            <a:spAutoFit/>
          </a:bodyPr>
          <a:lstStyle/>
          <a:p>
            <a:pPr marL="12700">
              <a:spcBef>
                <a:spcPts val="100"/>
              </a:spcBef>
            </a:pPr>
            <a:r>
              <a:rPr sz="1550" spc="-150" dirty="0">
                <a:solidFill>
                  <a:srgbClr val="28262D"/>
                </a:solidFill>
                <a:latin typeface="Courier New"/>
                <a:cs typeface="Courier New"/>
              </a:rPr>
              <a:t>,</a:t>
            </a:r>
            <a:endParaRPr sz="1550">
              <a:latin typeface="Courier New"/>
              <a:cs typeface="Courier New"/>
            </a:endParaRPr>
          </a:p>
        </p:txBody>
      </p:sp>
      <p:sp>
        <p:nvSpPr>
          <p:cNvPr id="6" name="object 6"/>
          <p:cNvSpPr/>
          <p:nvPr/>
        </p:nvSpPr>
        <p:spPr>
          <a:xfrm>
            <a:off x="7463240" y="3548138"/>
            <a:ext cx="0" cy="208279"/>
          </a:xfrm>
          <a:custGeom>
            <a:avLst/>
            <a:gdLst/>
            <a:ahLst/>
            <a:cxnLst/>
            <a:rect l="l" t="t" r="r" b="b"/>
            <a:pathLst>
              <a:path h="208279">
                <a:moveTo>
                  <a:pt x="0" y="0"/>
                </a:moveTo>
                <a:lnTo>
                  <a:pt x="0" y="207912"/>
                </a:lnTo>
              </a:path>
            </a:pathLst>
          </a:custGeom>
          <a:ln w="42214">
            <a:solidFill>
              <a:srgbClr val="E6E2EF"/>
            </a:solidFill>
          </a:ln>
        </p:spPr>
        <p:txBody>
          <a:bodyPr wrap="square" lIns="0" tIns="0" rIns="0" bIns="0" rtlCol="0"/>
          <a:lstStyle/>
          <a:p>
            <a:endParaRPr/>
          </a:p>
        </p:txBody>
      </p:sp>
      <p:sp>
        <p:nvSpPr>
          <p:cNvPr id="7" name="object 7"/>
          <p:cNvSpPr txBox="1"/>
          <p:nvPr/>
        </p:nvSpPr>
        <p:spPr>
          <a:xfrm>
            <a:off x="7908455" y="3400215"/>
            <a:ext cx="323850" cy="593090"/>
          </a:xfrm>
          <a:prstGeom prst="rect">
            <a:avLst/>
          </a:prstGeom>
        </p:spPr>
        <p:txBody>
          <a:bodyPr vert="horz" wrap="square" lIns="0" tIns="12700" rIns="0" bIns="0" rtlCol="0">
            <a:spAutoFit/>
          </a:bodyPr>
          <a:lstStyle/>
          <a:p>
            <a:pPr marR="5080" algn="r">
              <a:lnSpc>
                <a:spcPts val="825"/>
              </a:lnSpc>
              <a:spcBef>
                <a:spcPts val="100"/>
              </a:spcBef>
            </a:pPr>
            <a:r>
              <a:rPr sz="900" i="1" spc="-45" dirty="0">
                <a:solidFill>
                  <a:srgbClr val="13131A"/>
                </a:solidFill>
                <a:latin typeface="Arial"/>
                <a:cs typeface="Arial"/>
              </a:rPr>
              <a:t>II</a:t>
            </a:r>
            <a:endParaRPr sz="900">
              <a:latin typeface="Arial"/>
              <a:cs typeface="Arial"/>
            </a:endParaRPr>
          </a:p>
          <a:p>
            <a:pPr marR="13335" algn="r">
              <a:lnSpc>
                <a:spcPts val="1185"/>
              </a:lnSpc>
            </a:pPr>
            <a:r>
              <a:rPr spc="-127" baseline="-25462" dirty="0">
                <a:solidFill>
                  <a:srgbClr val="13131A"/>
                </a:solidFill>
                <a:latin typeface="Arial"/>
                <a:cs typeface="Arial"/>
              </a:rPr>
              <a:t>,</a:t>
            </a:r>
            <a:r>
              <a:rPr sz="800" i="1" spc="204" dirty="0">
                <a:solidFill>
                  <a:srgbClr val="28262D"/>
                </a:solidFill>
                <a:latin typeface="Times New Roman"/>
                <a:cs typeface="Times New Roman"/>
              </a:rPr>
              <a:t>I</a:t>
            </a:r>
            <a:endParaRPr sz="800">
              <a:latin typeface="Times New Roman"/>
              <a:cs typeface="Times New Roman"/>
            </a:endParaRPr>
          </a:p>
          <a:p>
            <a:pPr marL="38735">
              <a:spcBef>
                <a:spcPts val="270"/>
              </a:spcBef>
            </a:pPr>
            <a:r>
              <a:rPr sz="1100" spc="-60" dirty="0">
                <a:solidFill>
                  <a:srgbClr val="28262D"/>
                </a:solidFill>
                <a:latin typeface="Arial"/>
                <a:cs typeface="Arial"/>
              </a:rPr>
              <a:t>,</a:t>
            </a:r>
            <a:endParaRPr sz="1100">
              <a:latin typeface="Arial"/>
              <a:cs typeface="Arial"/>
            </a:endParaRPr>
          </a:p>
          <a:p>
            <a:pPr marL="12700">
              <a:spcBef>
                <a:spcPts val="15"/>
              </a:spcBef>
            </a:pPr>
            <a:r>
              <a:rPr sz="700" spc="-55" dirty="0">
                <a:solidFill>
                  <a:srgbClr val="13131A"/>
                </a:solidFill>
                <a:latin typeface="Times New Roman"/>
                <a:cs typeface="Times New Roman"/>
              </a:rPr>
              <a:t>(</a:t>
            </a:r>
            <a:endParaRPr sz="700">
              <a:latin typeface="Times New Roman"/>
              <a:cs typeface="Times New Roman"/>
            </a:endParaRPr>
          </a:p>
        </p:txBody>
      </p:sp>
      <p:sp>
        <p:nvSpPr>
          <p:cNvPr id="8" name="object 8"/>
          <p:cNvSpPr txBox="1"/>
          <p:nvPr/>
        </p:nvSpPr>
        <p:spPr>
          <a:xfrm>
            <a:off x="7934595" y="3845205"/>
            <a:ext cx="299085" cy="284480"/>
          </a:xfrm>
          <a:prstGeom prst="rect">
            <a:avLst/>
          </a:prstGeom>
        </p:spPr>
        <p:txBody>
          <a:bodyPr vert="horz" wrap="square" lIns="0" tIns="12700" rIns="0" bIns="0" rtlCol="0">
            <a:spAutoFit/>
          </a:bodyPr>
          <a:lstStyle/>
          <a:p>
            <a:pPr marL="12700">
              <a:spcBef>
                <a:spcPts val="100"/>
              </a:spcBef>
            </a:pPr>
            <a:r>
              <a:rPr sz="550" spc="-25" dirty="0">
                <a:solidFill>
                  <a:srgbClr val="13131A"/>
                </a:solidFill>
                <a:latin typeface="Arial"/>
                <a:cs typeface="Arial"/>
              </a:rPr>
              <a:t>'</a:t>
            </a:r>
            <a:r>
              <a:rPr sz="550" spc="-35" dirty="0">
                <a:solidFill>
                  <a:srgbClr val="13131A"/>
                </a:solidFill>
                <a:latin typeface="Arial"/>
                <a:cs typeface="Arial"/>
              </a:rPr>
              <a:t>-</a:t>
            </a:r>
            <a:r>
              <a:rPr sz="2550" baseline="-26143" dirty="0">
                <a:solidFill>
                  <a:srgbClr val="8E385D"/>
                </a:solidFill>
                <a:latin typeface="Times New Roman"/>
                <a:cs typeface="Times New Roman"/>
              </a:rPr>
              <a:t>,</a:t>
            </a:r>
            <a:r>
              <a:rPr sz="2550" spc="-217" baseline="-26143" dirty="0">
                <a:solidFill>
                  <a:srgbClr val="8E385D"/>
                </a:solidFill>
                <a:latin typeface="Times New Roman"/>
                <a:cs typeface="Times New Roman"/>
              </a:rPr>
              <a:t> </a:t>
            </a:r>
            <a:r>
              <a:rPr sz="550" spc="-35" dirty="0">
                <a:solidFill>
                  <a:srgbClr val="13131A"/>
                </a:solidFill>
                <a:latin typeface="Arial"/>
                <a:cs typeface="Arial"/>
              </a:rPr>
              <a:t>-</a:t>
            </a:r>
            <a:r>
              <a:rPr sz="550" dirty="0">
                <a:solidFill>
                  <a:srgbClr val="13131A"/>
                </a:solidFill>
                <a:latin typeface="Arial"/>
                <a:cs typeface="Arial"/>
              </a:rPr>
              <a:t>   </a:t>
            </a:r>
            <a:r>
              <a:rPr sz="550" spc="35" dirty="0">
                <a:solidFill>
                  <a:srgbClr val="13131A"/>
                </a:solidFill>
                <a:latin typeface="Arial"/>
                <a:cs typeface="Arial"/>
              </a:rPr>
              <a:t> </a:t>
            </a:r>
            <a:r>
              <a:rPr sz="550" spc="-185" dirty="0">
                <a:solidFill>
                  <a:srgbClr val="13131A"/>
                </a:solidFill>
                <a:latin typeface="Arial"/>
                <a:cs typeface="Arial"/>
              </a:rPr>
              <a:t>-</a:t>
            </a:r>
            <a:r>
              <a:rPr sz="2550" spc="-690" baseline="-26143" dirty="0">
                <a:solidFill>
                  <a:srgbClr val="AF5E7E"/>
                </a:solidFill>
                <a:latin typeface="Times New Roman"/>
                <a:cs typeface="Times New Roman"/>
              </a:rPr>
              <a:t>#</a:t>
            </a:r>
            <a:endParaRPr sz="2550" baseline="-26143">
              <a:latin typeface="Times New Roman"/>
              <a:cs typeface="Times New Roman"/>
            </a:endParaRPr>
          </a:p>
        </p:txBody>
      </p:sp>
      <p:sp>
        <p:nvSpPr>
          <p:cNvPr id="9" name="object 9"/>
          <p:cNvSpPr txBox="1"/>
          <p:nvPr/>
        </p:nvSpPr>
        <p:spPr>
          <a:xfrm>
            <a:off x="7208135" y="3435186"/>
            <a:ext cx="481330" cy="876522"/>
          </a:xfrm>
          <a:prstGeom prst="rect">
            <a:avLst/>
          </a:prstGeom>
        </p:spPr>
        <p:txBody>
          <a:bodyPr vert="horz" wrap="square" lIns="0" tIns="50165" rIns="0" bIns="0" rtlCol="0">
            <a:spAutoFit/>
          </a:bodyPr>
          <a:lstStyle/>
          <a:p>
            <a:pPr algn="ctr">
              <a:spcBef>
                <a:spcPts val="395"/>
              </a:spcBef>
            </a:pPr>
            <a:r>
              <a:rPr sz="1050" spc="15" baseline="-27777" dirty="0">
                <a:solidFill>
                  <a:srgbClr val="8E385D"/>
                </a:solidFill>
                <a:latin typeface="Courier New"/>
                <a:cs typeface="Courier New"/>
              </a:rPr>
              <a:t>-</a:t>
            </a:r>
            <a:r>
              <a:rPr spc="15" baseline="-25462" dirty="0">
                <a:solidFill>
                  <a:srgbClr val="852649"/>
                </a:solidFill>
                <a:latin typeface="Arial"/>
                <a:cs typeface="Arial"/>
              </a:rPr>
              <a:t>t</a:t>
            </a:r>
            <a:r>
              <a:rPr spc="-390" baseline="-25462" dirty="0">
                <a:solidFill>
                  <a:srgbClr val="852649"/>
                </a:solidFill>
                <a:latin typeface="Arial"/>
                <a:cs typeface="Arial"/>
              </a:rPr>
              <a:t> </a:t>
            </a:r>
            <a:r>
              <a:rPr sz="800" spc="-200" dirty="0">
                <a:solidFill>
                  <a:srgbClr val="852649"/>
                </a:solidFill>
                <a:latin typeface="Times New Roman"/>
                <a:cs typeface="Times New Roman"/>
              </a:rPr>
              <a:t>•</a:t>
            </a:r>
            <a:r>
              <a:rPr sz="1050" spc="-300" baseline="-27777" dirty="0">
                <a:solidFill>
                  <a:srgbClr val="852649"/>
                </a:solidFill>
                <a:latin typeface="Courier New"/>
                <a:cs typeface="Courier New"/>
              </a:rPr>
              <a:t>I</a:t>
            </a:r>
            <a:r>
              <a:rPr spc="-300" baseline="-25462" dirty="0">
                <a:solidFill>
                  <a:srgbClr val="72183D"/>
                </a:solidFill>
                <a:latin typeface="Arial"/>
                <a:cs typeface="Arial"/>
              </a:rPr>
              <a:t>,</a:t>
            </a:r>
            <a:r>
              <a:rPr spc="-397" baseline="-25462" dirty="0">
                <a:solidFill>
                  <a:srgbClr val="72183D"/>
                </a:solidFill>
                <a:latin typeface="Arial"/>
                <a:cs typeface="Arial"/>
              </a:rPr>
              <a:t> </a:t>
            </a:r>
            <a:r>
              <a:rPr spc="150" baseline="-25462" dirty="0">
                <a:solidFill>
                  <a:srgbClr val="DAAABC"/>
                </a:solidFill>
                <a:latin typeface="Arial"/>
                <a:cs typeface="Arial"/>
              </a:rPr>
              <a:t>,</a:t>
            </a:r>
            <a:r>
              <a:rPr sz="800" spc="100" dirty="0">
                <a:solidFill>
                  <a:srgbClr val="13131A"/>
                </a:solidFill>
                <a:latin typeface="Times New Roman"/>
                <a:cs typeface="Times New Roman"/>
              </a:rPr>
              <a:t>'-"'</a:t>
            </a:r>
            <a:endParaRPr sz="800">
              <a:latin typeface="Times New Roman"/>
              <a:cs typeface="Times New Roman"/>
            </a:endParaRPr>
          </a:p>
          <a:p>
            <a:pPr marR="4445" algn="ctr">
              <a:spcBef>
                <a:spcPts val="270"/>
              </a:spcBef>
            </a:pPr>
            <a:r>
              <a:rPr sz="1100" spc="-100" dirty="0">
                <a:solidFill>
                  <a:srgbClr val="8E385D"/>
                </a:solidFill>
                <a:latin typeface="Arial"/>
                <a:cs typeface="Arial"/>
              </a:rPr>
              <a:t>1!1</a:t>
            </a:r>
            <a:endParaRPr sz="1100">
              <a:latin typeface="Arial"/>
              <a:cs typeface="Arial"/>
            </a:endParaRPr>
          </a:p>
          <a:p>
            <a:pPr marR="69215" algn="ctr">
              <a:lnSpc>
                <a:spcPts val="355"/>
              </a:lnSpc>
              <a:spcBef>
                <a:spcPts val="20"/>
              </a:spcBef>
            </a:pPr>
            <a:r>
              <a:rPr sz="550" spc="-55" dirty="0">
                <a:solidFill>
                  <a:srgbClr val="852649"/>
                </a:solidFill>
                <a:latin typeface="Times New Roman"/>
                <a:cs typeface="Times New Roman"/>
              </a:rPr>
              <a:t>I </a:t>
            </a:r>
            <a:r>
              <a:rPr sz="550" spc="25" dirty="0">
                <a:solidFill>
                  <a:srgbClr val="852649"/>
                </a:solidFill>
                <a:latin typeface="Times New Roman"/>
                <a:cs typeface="Times New Roman"/>
              </a:rPr>
              <a:t> </a:t>
            </a:r>
            <a:r>
              <a:rPr sz="700" spc="-45" dirty="0">
                <a:solidFill>
                  <a:srgbClr val="852649"/>
                </a:solidFill>
                <a:latin typeface="Times New Roman"/>
                <a:cs typeface="Times New Roman"/>
              </a:rPr>
              <a:t>t</a:t>
            </a:r>
            <a:endParaRPr sz="700">
              <a:latin typeface="Times New Roman"/>
              <a:cs typeface="Times New Roman"/>
            </a:endParaRPr>
          </a:p>
          <a:p>
            <a:pPr marL="155575">
              <a:lnSpc>
                <a:spcPts val="1555"/>
              </a:lnSpc>
            </a:pPr>
            <a:r>
              <a:rPr sz="550" spc="-145" dirty="0">
                <a:solidFill>
                  <a:srgbClr val="852649"/>
                </a:solidFill>
                <a:latin typeface="Arial"/>
                <a:cs typeface="Arial"/>
              </a:rPr>
              <a:t>I</a:t>
            </a:r>
            <a:r>
              <a:rPr sz="2550" i="1" spc="22" baseline="-26143" dirty="0">
                <a:solidFill>
                  <a:srgbClr val="852649"/>
                </a:solidFill>
                <a:latin typeface="Times New Roman"/>
                <a:cs typeface="Times New Roman"/>
              </a:rPr>
              <a:t>:</a:t>
            </a:r>
            <a:r>
              <a:rPr sz="2550" spc="-412" baseline="-26143" dirty="0">
                <a:solidFill>
                  <a:srgbClr val="8E385D"/>
                </a:solidFill>
                <a:latin typeface="Times New Roman"/>
                <a:cs typeface="Times New Roman"/>
              </a:rPr>
              <a:t>;</a:t>
            </a:r>
            <a:r>
              <a:rPr sz="550" spc="-30" dirty="0">
                <a:solidFill>
                  <a:srgbClr val="852649"/>
                </a:solidFill>
                <a:latin typeface="Arial"/>
                <a:cs typeface="Arial"/>
              </a:rPr>
              <a:t>I</a:t>
            </a:r>
            <a:endParaRPr sz="550">
              <a:latin typeface="Arial"/>
              <a:cs typeface="Arial"/>
            </a:endParaRPr>
          </a:p>
          <a:p>
            <a:pPr marR="125095" algn="ctr">
              <a:spcBef>
                <a:spcPts val="555"/>
              </a:spcBef>
            </a:pPr>
            <a:r>
              <a:rPr sz="650" spc="-120" dirty="0">
                <a:solidFill>
                  <a:srgbClr val="852649"/>
                </a:solidFill>
                <a:latin typeface="Times New Roman"/>
                <a:cs typeface="Times New Roman"/>
              </a:rPr>
              <a:t>I</a:t>
            </a:r>
            <a:endParaRPr sz="650">
              <a:latin typeface="Times New Roman"/>
              <a:cs typeface="Times New Roman"/>
            </a:endParaRPr>
          </a:p>
        </p:txBody>
      </p:sp>
      <p:sp>
        <p:nvSpPr>
          <p:cNvPr id="10" name="object 10"/>
          <p:cNvSpPr txBox="1"/>
          <p:nvPr/>
        </p:nvSpPr>
        <p:spPr>
          <a:xfrm>
            <a:off x="8036190" y="4053032"/>
            <a:ext cx="103505" cy="243656"/>
          </a:xfrm>
          <a:prstGeom prst="rect">
            <a:avLst/>
          </a:prstGeom>
        </p:spPr>
        <p:txBody>
          <a:bodyPr vert="horz" wrap="square" lIns="0" tIns="12700" rIns="0" bIns="0" rtlCol="0">
            <a:spAutoFit/>
          </a:bodyPr>
          <a:lstStyle/>
          <a:p>
            <a:pPr marR="67310" algn="r">
              <a:lnSpc>
                <a:spcPts val="1355"/>
              </a:lnSpc>
              <a:spcBef>
                <a:spcPts val="100"/>
              </a:spcBef>
            </a:pPr>
            <a:r>
              <a:rPr sz="3525" spc="-832" baseline="-9456" dirty="0">
                <a:solidFill>
                  <a:srgbClr val="72183D"/>
                </a:solidFill>
                <a:latin typeface="Times New Roman"/>
                <a:cs typeface="Times New Roman"/>
              </a:rPr>
              <a:t>.</a:t>
            </a:r>
            <a:r>
              <a:rPr sz="550" i="1" spc="-100" dirty="0">
                <a:solidFill>
                  <a:srgbClr val="6E2F4D"/>
                </a:solidFill>
                <a:latin typeface="Times New Roman"/>
                <a:cs typeface="Times New Roman"/>
              </a:rPr>
              <a:t>I</a:t>
            </a:r>
            <a:endParaRPr sz="550">
              <a:latin typeface="Times New Roman"/>
              <a:cs typeface="Times New Roman"/>
            </a:endParaRPr>
          </a:p>
          <a:p>
            <a:pPr marR="5080" algn="r">
              <a:lnSpc>
                <a:spcPts val="385"/>
              </a:lnSpc>
            </a:pPr>
            <a:r>
              <a:rPr sz="650" spc="-90" dirty="0">
                <a:solidFill>
                  <a:srgbClr val="8E385D"/>
                </a:solidFill>
                <a:latin typeface="Times New Roman"/>
                <a:cs typeface="Times New Roman"/>
              </a:rPr>
              <a:t>,</a:t>
            </a:r>
            <a:endParaRPr sz="650">
              <a:latin typeface="Times New Roman"/>
              <a:cs typeface="Times New Roman"/>
            </a:endParaRPr>
          </a:p>
        </p:txBody>
      </p:sp>
      <p:sp>
        <p:nvSpPr>
          <p:cNvPr id="11" name="object 11"/>
          <p:cNvSpPr txBox="1"/>
          <p:nvPr/>
        </p:nvSpPr>
        <p:spPr>
          <a:xfrm>
            <a:off x="7832717" y="4252736"/>
            <a:ext cx="46990" cy="235962"/>
          </a:xfrm>
          <a:prstGeom prst="rect">
            <a:avLst/>
          </a:prstGeom>
        </p:spPr>
        <p:txBody>
          <a:bodyPr vert="horz" wrap="square" lIns="0" tIns="12700" rIns="0" bIns="0" rtlCol="0">
            <a:spAutoFit/>
          </a:bodyPr>
          <a:lstStyle/>
          <a:p>
            <a:pPr marL="12700">
              <a:spcBef>
                <a:spcPts val="100"/>
              </a:spcBef>
            </a:pPr>
            <a:r>
              <a:rPr sz="1450" spc="-200" dirty="0">
                <a:solidFill>
                  <a:srgbClr val="6E2F4D"/>
                </a:solidFill>
                <a:latin typeface="Times New Roman"/>
                <a:cs typeface="Times New Roman"/>
              </a:rPr>
              <a:t>,</a:t>
            </a:r>
            <a:endParaRPr sz="1450">
              <a:latin typeface="Times New Roman"/>
              <a:cs typeface="Times New Roman"/>
            </a:endParaRPr>
          </a:p>
        </p:txBody>
      </p:sp>
    </p:spTree>
    <p:extLst>
      <p:ext uri="{BB962C8B-B14F-4D97-AF65-F5344CB8AC3E}">
        <p14:creationId xmlns:p14="http://schemas.microsoft.com/office/powerpoint/2010/main" val="960245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901952" y="1584960"/>
            <a:ext cx="8424672" cy="473049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779776" y="5955791"/>
            <a:ext cx="6876415" cy="0"/>
          </a:xfrm>
          <a:custGeom>
            <a:avLst/>
            <a:gdLst/>
            <a:ahLst/>
            <a:cxnLst/>
            <a:rect l="l" t="t" r="r" b="b"/>
            <a:pathLst>
              <a:path w="6876415">
                <a:moveTo>
                  <a:pt x="0" y="0"/>
                </a:moveTo>
                <a:lnTo>
                  <a:pt x="6876288" y="0"/>
                </a:lnTo>
              </a:path>
            </a:pathLst>
          </a:custGeom>
          <a:ln w="12192">
            <a:solidFill>
              <a:srgbClr val="181818"/>
            </a:solidFill>
          </a:ln>
        </p:spPr>
        <p:txBody>
          <a:bodyPr wrap="square" lIns="0" tIns="0" rIns="0" bIns="0" rtlCol="0"/>
          <a:lstStyle/>
          <a:p>
            <a:endParaRPr/>
          </a:p>
        </p:txBody>
      </p:sp>
      <p:sp>
        <p:nvSpPr>
          <p:cNvPr id="4" name="object 4"/>
          <p:cNvSpPr/>
          <p:nvPr/>
        </p:nvSpPr>
        <p:spPr>
          <a:xfrm>
            <a:off x="2779776" y="6294120"/>
            <a:ext cx="6876415" cy="0"/>
          </a:xfrm>
          <a:custGeom>
            <a:avLst/>
            <a:gdLst/>
            <a:ahLst/>
            <a:cxnLst/>
            <a:rect l="l" t="t" r="r" b="b"/>
            <a:pathLst>
              <a:path w="6876415">
                <a:moveTo>
                  <a:pt x="0" y="0"/>
                </a:moveTo>
                <a:lnTo>
                  <a:pt x="6876288" y="0"/>
                </a:lnTo>
              </a:path>
            </a:pathLst>
          </a:custGeom>
          <a:ln w="12192">
            <a:solidFill>
              <a:srgbClr val="1F1F1F"/>
            </a:solidFill>
          </a:ln>
        </p:spPr>
        <p:txBody>
          <a:bodyPr wrap="square" lIns="0" tIns="0" rIns="0" bIns="0" rtlCol="0"/>
          <a:lstStyle/>
          <a:p>
            <a:endParaRPr/>
          </a:p>
        </p:txBody>
      </p:sp>
      <p:sp>
        <p:nvSpPr>
          <p:cNvPr id="5" name="object 5"/>
          <p:cNvSpPr txBox="1">
            <a:spLocks noGrp="1"/>
          </p:cNvSpPr>
          <p:nvPr>
            <p:ph type="title"/>
          </p:nvPr>
        </p:nvSpPr>
        <p:spPr>
          <a:xfrm>
            <a:off x="1832863" y="607313"/>
            <a:ext cx="6653530" cy="444500"/>
          </a:xfrm>
          <a:prstGeom prst="rect">
            <a:avLst/>
          </a:prstGeom>
        </p:spPr>
        <p:txBody>
          <a:bodyPr vert="horz" wrap="square" lIns="0" tIns="12700" rIns="0" bIns="0" rtlCol="0" anchor="ctr">
            <a:spAutoFit/>
          </a:bodyPr>
          <a:lstStyle/>
          <a:p>
            <a:pPr marL="12700">
              <a:lnSpc>
                <a:spcPct val="100000"/>
              </a:lnSpc>
              <a:spcBef>
                <a:spcPts val="100"/>
              </a:spcBef>
              <a:tabLst>
                <a:tab pos="5932805" algn="l"/>
              </a:tabLst>
            </a:pPr>
            <a:r>
              <a:rPr sz="2750" spc="235" dirty="0">
                <a:solidFill>
                  <a:srgbClr val="0C038C"/>
                </a:solidFill>
                <a:latin typeface="Arial"/>
                <a:cs typeface="Arial"/>
              </a:rPr>
              <a:t>Globa</a:t>
            </a:r>
            <a:r>
              <a:rPr sz="2750" spc="114" dirty="0">
                <a:solidFill>
                  <a:srgbClr val="0C038C"/>
                </a:solidFill>
                <a:latin typeface="Arial"/>
                <a:cs typeface="Arial"/>
              </a:rPr>
              <a:t>l</a:t>
            </a:r>
            <a:r>
              <a:rPr sz="2750" spc="229" dirty="0">
                <a:solidFill>
                  <a:srgbClr val="0C038C"/>
                </a:solidFill>
                <a:latin typeface="Arial"/>
                <a:cs typeface="Arial"/>
              </a:rPr>
              <a:t> </a:t>
            </a:r>
            <a:r>
              <a:rPr sz="2750" spc="260" dirty="0">
                <a:solidFill>
                  <a:srgbClr val="0C038C"/>
                </a:solidFill>
                <a:latin typeface="Arial"/>
                <a:cs typeface="Arial"/>
              </a:rPr>
              <a:t>Example</a:t>
            </a:r>
            <a:r>
              <a:rPr sz="2750" spc="254" dirty="0">
                <a:solidFill>
                  <a:srgbClr val="0C038C"/>
                </a:solidFill>
                <a:latin typeface="Arial"/>
                <a:cs typeface="Arial"/>
              </a:rPr>
              <a:t>s</a:t>
            </a:r>
            <a:r>
              <a:rPr sz="2750" spc="350" dirty="0">
                <a:solidFill>
                  <a:srgbClr val="0C038C"/>
                </a:solidFill>
                <a:latin typeface="Arial"/>
                <a:cs typeface="Arial"/>
              </a:rPr>
              <a:t> </a:t>
            </a:r>
            <a:r>
              <a:rPr sz="2750" spc="145" dirty="0">
                <a:solidFill>
                  <a:srgbClr val="0C038C"/>
                </a:solidFill>
                <a:latin typeface="Arial"/>
                <a:cs typeface="Arial"/>
              </a:rPr>
              <a:t>o</a:t>
            </a:r>
            <a:r>
              <a:rPr sz="2750" spc="75" dirty="0">
                <a:solidFill>
                  <a:srgbClr val="0C038C"/>
                </a:solidFill>
                <a:latin typeface="Arial"/>
                <a:cs typeface="Arial"/>
              </a:rPr>
              <a:t>f</a:t>
            </a:r>
            <a:r>
              <a:rPr sz="2750" spc="315" dirty="0">
                <a:solidFill>
                  <a:srgbClr val="0C038C"/>
                </a:solidFill>
                <a:latin typeface="Arial"/>
                <a:cs typeface="Arial"/>
              </a:rPr>
              <a:t> </a:t>
            </a:r>
            <a:r>
              <a:rPr sz="2750" spc="210" dirty="0">
                <a:solidFill>
                  <a:srgbClr val="0C038C"/>
                </a:solidFill>
                <a:latin typeface="Arial"/>
                <a:cs typeface="Arial"/>
              </a:rPr>
              <a:t>Emergin</a:t>
            </a:r>
            <a:r>
              <a:rPr sz="2750" spc="229" dirty="0">
                <a:solidFill>
                  <a:srgbClr val="0C038C"/>
                </a:solidFill>
                <a:latin typeface="Arial"/>
                <a:cs typeface="Arial"/>
              </a:rPr>
              <a:t>g</a:t>
            </a:r>
            <a:r>
              <a:rPr sz="2750" dirty="0">
                <a:solidFill>
                  <a:srgbClr val="0C038C"/>
                </a:solidFill>
                <a:latin typeface="Arial"/>
                <a:cs typeface="Arial"/>
              </a:rPr>
              <a:t>	</a:t>
            </a:r>
            <a:r>
              <a:rPr sz="2750" spc="220" dirty="0">
                <a:solidFill>
                  <a:srgbClr val="0C038C"/>
                </a:solidFill>
                <a:latin typeface="Arial"/>
                <a:cs typeface="Arial"/>
              </a:rPr>
              <a:t>and</a:t>
            </a:r>
            <a:endParaRPr sz="2750">
              <a:latin typeface="Arial"/>
              <a:cs typeface="Arial"/>
            </a:endParaRPr>
          </a:p>
        </p:txBody>
      </p:sp>
      <p:sp>
        <p:nvSpPr>
          <p:cNvPr id="6" name="object 6"/>
          <p:cNvSpPr txBox="1"/>
          <p:nvPr/>
        </p:nvSpPr>
        <p:spPr>
          <a:xfrm>
            <a:off x="1833277" y="970025"/>
            <a:ext cx="8866505" cy="444500"/>
          </a:xfrm>
          <a:prstGeom prst="rect">
            <a:avLst/>
          </a:prstGeom>
        </p:spPr>
        <p:txBody>
          <a:bodyPr vert="horz" wrap="square" lIns="0" tIns="12700" rIns="0" bIns="0" rtlCol="0">
            <a:spAutoFit/>
          </a:bodyPr>
          <a:lstStyle/>
          <a:p>
            <a:pPr marL="12700">
              <a:spcBef>
                <a:spcPts val="100"/>
              </a:spcBef>
              <a:tabLst>
                <a:tab pos="2644140" algn="l"/>
                <a:tab pos="8853170" algn="l"/>
              </a:tabLst>
            </a:pPr>
            <a:r>
              <a:rPr sz="2750" b="1" u="heavy" spc="204" dirty="0">
                <a:solidFill>
                  <a:srgbClr val="0C038C"/>
                </a:solidFill>
                <a:latin typeface="Arial"/>
                <a:cs typeface="Arial"/>
              </a:rPr>
              <a:t>Re-Emerging	</a:t>
            </a:r>
            <a:r>
              <a:rPr sz="2750" b="1" u="heavy" spc="235" dirty="0">
                <a:solidFill>
                  <a:srgbClr val="0C038C"/>
                </a:solidFill>
                <a:latin typeface="Arial"/>
                <a:cs typeface="Arial"/>
              </a:rPr>
              <a:t>Infectious</a:t>
            </a:r>
            <a:r>
              <a:rPr sz="2750" b="1" u="heavy" spc="260" dirty="0">
                <a:solidFill>
                  <a:srgbClr val="0C038C"/>
                </a:solidFill>
                <a:latin typeface="Arial"/>
                <a:cs typeface="Arial"/>
              </a:rPr>
              <a:t> </a:t>
            </a:r>
            <a:r>
              <a:rPr sz="2750" b="1" u="heavy" spc="240" dirty="0">
                <a:solidFill>
                  <a:srgbClr val="0C038C"/>
                </a:solidFill>
                <a:latin typeface="Arial"/>
                <a:cs typeface="Arial"/>
              </a:rPr>
              <a:t>Diseases	</a:t>
            </a:r>
            <a:endParaRPr sz="2750">
              <a:latin typeface="Arial"/>
              <a:cs typeface="Arial"/>
            </a:endParaRPr>
          </a:p>
        </p:txBody>
      </p:sp>
      <p:sp>
        <p:nvSpPr>
          <p:cNvPr id="7" name="object 7"/>
          <p:cNvSpPr txBox="1"/>
          <p:nvPr/>
        </p:nvSpPr>
        <p:spPr>
          <a:xfrm>
            <a:off x="3057791" y="1506352"/>
            <a:ext cx="4002404" cy="386080"/>
          </a:xfrm>
          <a:prstGeom prst="rect">
            <a:avLst/>
          </a:prstGeom>
        </p:spPr>
        <p:txBody>
          <a:bodyPr vert="horz" wrap="square" lIns="0" tIns="12065" rIns="0" bIns="0" rtlCol="0">
            <a:spAutoFit/>
          </a:bodyPr>
          <a:lstStyle/>
          <a:p>
            <a:pPr marL="707390" marR="5080" indent="-695325">
              <a:lnSpc>
                <a:spcPct val="105300"/>
              </a:lnSpc>
              <a:spcBef>
                <a:spcPts val="95"/>
              </a:spcBef>
              <a:tabLst>
                <a:tab pos="1891664" algn="l"/>
                <a:tab pos="2667000" algn="l"/>
              </a:tabLst>
            </a:pPr>
            <a:r>
              <a:rPr sz="1100" spc="40" dirty="0">
                <a:solidFill>
                  <a:srgbClr val="AE0303"/>
                </a:solidFill>
                <a:latin typeface="Arial"/>
                <a:cs typeface="Arial"/>
              </a:rPr>
              <a:t>Enterovirus</a:t>
            </a:r>
            <a:r>
              <a:rPr sz="1100" spc="125" dirty="0">
                <a:solidFill>
                  <a:srgbClr val="AE0303"/>
                </a:solidFill>
                <a:latin typeface="Arial"/>
                <a:cs typeface="Arial"/>
              </a:rPr>
              <a:t> </a:t>
            </a:r>
            <a:r>
              <a:rPr sz="1100" dirty="0">
                <a:solidFill>
                  <a:srgbClr val="AE0303"/>
                </a:solidFill>
                <a:latin typeface="Arial"/>
                <a:cs typeface="Arial"/>
              </a:rPr>
              <a:t>D68</a:t>
            </a:r>
            <a:r>
              <a:rPr sz="1100" spc="300" dirty="0">
                <a:solidFill>
                  <a:srgbClr val="AE0303"/>
                </a:solidFill>
                <a:latin typeface="Arial"/>
                <a:cs typeface="Arial"/>
              </a:rPr>
              <a:t> </a:t>
            </a:r>
            <a:r>
              <a:rPr sz="1100" spc="55" dirty="0">
                <a:solidFill>
                  <a:srgbClr val="AE0303"/>
                </a:solidFill>
                <a:latin typeface="Arial"/>
                <a:cs typeface="Arial"/>
              </a:rPr>
              <a:t>Cryptosporidiosis	</a:t>
            </a:r>
            <a:r>
              <a:rPr sz="1100" spc="30" dirty="0">
                <a:solidFill>
                  <a:srgbClr val="0C038C"/>
                </a:solidFill>
                <a:latin typeface="Arial"/>
                <a:cs typeface="Arial"/>
              </a:rPr>
              <a:t>Ebola</a:t>
            </a:r>
            <a:r>
              <a:rPr sz="1100" spc="10" dirty="0">
                <a:solidFill>
                  <a:srgbClr val="0C038C"/>
                </a:solidFill>
                <a:latin typeface="Arial"/>
                <a:cs typeface="Arial"/>
              </a:rPr>
              <a:t> </a:t>
            </a:r>
            <a:r>
              <a:rPr sz="1100" spc="50" dirty="0">
                <a:solidFill>
                  <a:srgbClr val="0C038C"/>
                </a:solidFill>
                <a:latin typeface="Arial"/>
                <a:cs typeface="Arial"/>
              </a:rPr>
              <a:t>virus</a:t>
            </a:r>
            <a:r>
              <a:rPr sz="1100" spc="-15" dirty="0">
                <a:solidFill>
                  <a:srgbClr val="0C038C"/>
                </a:solidFill>
                <a:latin typeface="Arial"/>
                <a:cs typeface="Arial"/>
              </a:rPr>
              <a:t> </a:t>
            </a:r>
            <a:r>
              <a:rPr sz="1100" spc="30" dirty="0">
                <a:solidFill>
                  <a:srgbClr val="0C038C"/>
                </a:solidFill>
                <a:latin typeface="Arial"/>
                <a:cs typeface="Arial"/>
              </a:rPr>
              <a:t>disease </a:t>
            </a:r>
            <a:r>
              <a:rPr sz="1100" spc="10" dirty="0">
                <a:solidFill>
                  <a:srgbClr val="0C038C"/>
                </a:solidFill>
                <a:latin typeface="Arial"/>
                <a:cs typeface="Arial"/>
              </a:rPr>
              <a:t> </a:t>
            </a:r>
            <a:r>
              <a:rPr sz="1100" dirty="0">
                <a:solidFill>
                  <a:srgbClr val="0C038C"/>
                </a:solidFill>
                <a:latin typeface="Arial"/>
                <a:cs typeface="Arial"/>
              </a:rPr>
              <a:t>West</a:t>
            </a:r>
            <a:r>
              <a:rPr sz="1100" spc="50" dirty="0">
                <a:solidFill>
                  <a:srgbClr val="0C038C"/>
                </a:solidFill>
                <a:latin typeface="Arial"/>
                <a:cs typeface="Arial"/>
              </a:rPr>
              <a:t> </a:t>
            </a:r>
            <a:r>
              <a:rPr sz="1100" spc="30" dirty="0">
                <a:solidFill>
                  <a:srgbClr val="0C038C"/>
                </a:solidFill>
                <a:latin typeface="Arial"/>
                <a:cs typeface="Arial"/>
              </a:rPr>
              <a:t>Nile	</a:t>
            </a:r>
            <a:r>
              <a:rPr sz="1150" i="1" spc="55" dirty="0">
                <a:solidFill>
                  <a:srgbClr val="AE0303"/>
                </a:solidFill>
                <a:latin typeface="Arial"/>
                <a:cs typeface="Arial"/>
              </a:rPr>
              <a:t>E.coli</a:t>
            </a:r>
            <a:r>
              <a:rPr sz="1150" i="1" spc="-60" dirty="0">
                <a:solidFill>
                  <a:srgbClr val="AE0303"/>
                </a:solidFill>
                <a:latin typeface="Arial"/>
                <a:cs typeface="Arial"/>
              </a:rPr>
              <a:t> </a:t>
            </a:r>
            <a:r>
              <a:rPr sz="1100" dirty="0">
                <a:solidFill>
                  <a:srgbClr val="AE0303"/>
                </a:solidFill>
                <a:latin typeface="Arial"/>
                <a:cs typeface="Arial"/>
              </a:rPr>
              <a:t>O104:H4</a:t>
            </a:r>
            <a:endParaRPr sz="1100">
              <a:latin typeface="Arial"/>
              <a:cs typeface="Arial"/>
            </a:endParaRPr>
          </a:p>
        </p:txBody>
      </p:sp>
      <p:sp>
        <p:nvSpPr>
          <p:cNvPr id="8" name="object 8"/>
          <p:cNvSpPr txBox="1"/>
          <p:nvPr/>
        </p:nvSpPr>
        <p:spPr>
          <a:xfrm>
            <a:off x="1922843" y="1499615"/>
            <a:ext cx="1120140" cy="618490"/>
          </a:xfrm>
          <a:prstGeom prst="rect">
            <a:avLst/>
          </a:prstGeom>
        </p:spPr>
        <p:txBody>
          <a:bodyPr vert="horz" wrap="square" lIns="0" tIns="12700" rIns="0" bIns="0" rtlCol="0">
            <a:spAutoFit/>
          </a:bodyPr>
          <a:lstStyle/>
          <a:p>
            <a:pPr marL="12700" marR="5080" indent="3175">
              <a:lnSpc>
                <a:spcPct val="109100"/>
              </a:lnSpc>
              <a:spcBef>
                <a:spcPts val="100"/>
              </a:spcBef>
            </a:pPr>
            <a:r>
              <a:rPr sz="1100" spc="50" dirty="0">
                <a:solidFill>
                  <a:srgbClr val="0C038C"/>
                </a:solidFill>
                <a:latin typeface="Arial"/>
                <a:cs typeface="Arial"/>
              </a:rPr>
              <a:t>Antimicrobial-  </a:t>
            </a:r>
            <a:r>
              <a:rPr sz="1100" spc="280" dirty="0">
                <a:solidFill>
                  <a:srgbClr val="0C038C"/>
                </a:solidFill>
                <a:latin typeface="Arial"/>
                <a:cs typeface="Arial"/>
              </a:rPr>
              <a:t>r: </a:t>
            </a:r>
            <a:r>
              <a:rPr sz="1100" spc="315" dirty="0">
                <a:solidFill>
                  <a:srgbClr val="0C038C"/>
                </a:solidFill>
                <a:latin typeface="Arial"/>
                <a:cs typeface="Arial"/>
              </a:rPr>
              <a:t>;:nt</a:t>
            </a:r>
            <a:r>
              <a:rPr sz="1100" spc="-120" dirty="0">
                <a:solidFill>
                  <a:srgbClr val="0C038C"/>
                </a:solidFill>
                <a:latin typeface="Arial"/>
                <a:cs typeface="Arial"/>
              </a:rPr>
              <a:t> </a:t>
            </a:r>
            <a:r>
              <a:rPr sz="1100" spc="35" dirty="0">
                <a:solidFill>
                  <a:srgbClr val="0C038C"/>
                </a:solidFill>
                <a:latin typeface="Arial"/>
                <a:cs typeface="Arial"/>
              </a:rPr>
              <a:t>threats</a:t>
            </a:r>
            <a:endParaRPr sz="1100">
              <a:latin typeface="Arial"/>
              <a:cs typeface="Arial"/>
            </a:endParaRPr>
          </a:p>
          <a:p>
            <a:pPr marL="83820">
              <a:spcBef>
                <a:spcPts val="530"/>
              </a:spcBef>
            </a:pPr>
            <a:r>
              <a:rPr sz="1050" b="1" spc="80" dirty="0">
                <a:solidFill>
                  <a:srgbClr val="0C038C"/>
                </a:solidFill>
                <a:latin typeface="Arial"/>
                <a:cs typeface="Arial"/>
              </a:rPr>
              <a:t>-MRSA</a:t>
            </a:r>
            <a:endParaRPr sz="1050">
              <a:latin typeface="Arial"/>
              <a:cs typeface="Arial"/>
            </a:endParaRPr>
          </a:p>
        </p:txBody>
      </p:sp>
      <p:sp>
        <p:nvSpPr>
          <p:cNvPr id="9" name="object 9"/>
          <p:cNvSpPr txBox="1"/>
          <p:nvPr/>
        </p:nvSpPr>
        <p:spPr>
          <a:xfrm>
            <a:off x="4160419" y="2701035"/>
            <a:ext cx="786765" cy="269240"/>
          </a:xfrm>
          <a:prstGeom prst="rect">
            <a:avLst/>
          </a:prstGeom>
        </p:spPr>
        <p:txBody>
          <a:bodyPr vert="horz" wrap="square" lIns="0" tIns="12700" rIns="0" bIns="0" rtlCol="0">
            <a:spAutoFit/>
          </a:bodyPr>
          <a:lstStyle/>
          <a:p>
            <a:pPr marL="12700">
              <a:spcBef>
                <a:spcPts val="100"/>
              </a:spcBef>
              <a:tabLst>
                <a:tab pos="588010" algn="l"/>
              </a:tabLst>
            </a:pPr>
            <a:r>
              <a:rPr sz="1600" spc="-105" dirty="0">
                <a:solidFill>
                  <a:srgbClr val="4D2D7C"/>
                </a:solidFill>
                <a:latin typeface="Arial"/>
                <a:cs typeface="Arial"/>
              </a:rPr>
              <a:t>Qii	</a:t>
            </a:r>
            <a:r>
              <a:rPr sz="1600" spc="-235" dirty="0">
                <a:solidFill>
                  <a:srgbClr val="9A1313"/>
                </a:solidFill>
                <a:latin typeface="Arial"/>
                <a:cs typeface="Arial"/>
              </a:rPr>
              <a:t>:</a:t>
            </a:r>
            <a:r>
              <a:rPr sz="1600" u="heavy" dirty="0">
                <a:solidFill>
                  <a:srgbClr val="9A1313"/>
                </a:solidFill>
                <a:latin typeface="Arial"/>
                <a:cs typeface="Arial"/>
              </a:rPr>
              <a:t> </a:t>
            </a:r>
            <a:r>
              <a:rPr sz="1600" u="heavy" spc="-95" dirty="0">
                <a:solidFill>
                  <a:srgbClr val="9A1313"/>
                </a:solidFill>
                <a:latin typeface="Arial"/>
                <a:cs typeface="Arial"/>
              </a:rPr>
              <a:t> </a:t>
            </a:r>
            <a:endParaRPr sz="1600">
              <a:latin typeface="Arial"/>
              <a:cs typeface="Arial"/>
            </a:endParaRPr>
          </a:p>
        </p:txBody>
      </p:sp>
      <p:sp>
        <p:nvSpPr>
          <p:cNvPr id="10" name="object 10"/>
          <p:cNvSpPr txBox="1"/>
          <p:nvPr/>
        </p:nvSpPr>
        <p:spPr>
          <a:xfrm>
            <a:off x="1810880" y="2066289"/>
            <a:ext cx="2136140" cy="2705100"/>
          </a:xfrm>
          <a:prstGeom prst="rect">
            <a:avLst/>
          </a:prstGeom>
        </p:spPr>
        <p:txBody>
          <a:bodyPr vert="horz" wrap="square" lIns="0" tIns="12700" rIns="0" bIns="0" rtlCol="0">
            <a:spAutoFit/>
          </a:bodyPr>
          <a:lstStyle/>
          <a:p>
            <a:pPr marL="287655" indent="-88900">
              <a:lnSpc>
                <a:spcPts val="1240"/>
              </a:lnSpc>
              <a:spcBef>
                <a:spcPts val="100"/>
              </a:spcBef>
              <a:buFont typeface="Arial"/>
              <a:buChar char="-"/>
              <a:tabLst>
                <a:tab pos="288290" algn="l"/>
              </a:tabLst>
            </a:pPr>
            <a:r>
              <a:rPr sz="1150" i="1" spc="-10" dirty="0">
                <a:solidFill>
                  <a:srgbClr val="0C038C"/>
                </a:solidFill>
                <a:latin typeface="Arial"/>
                <a:cs typeface="Arial"/>
              </a:rPr>
              <a:t>C</a:t>
            </a:r>
            <a:r>
              <a:rPr sz="1150" i="1" spc="-10" dirty="0">
                <a:solidFill>
                  <a:srgbClr val="312899"/>
                </a:solidFill>
                <a:latin typeface="Arial"/>
                <a:cs typeface="Arial"/>
              </a:rPr>
              <a:t>.</a:t>
            </a:r>
            <a:r>
              <a:rPr sz="1150" i="1" spc="-80" dirty="0">
                <a:solidFill>
                  <a:srgbClr val="312899"/>
                </a:solidFill>
                <a:latin typeface="Arial"/>
                <a:cs typeface="Arial"/>
              </a:rPr>
              <a:t> </a:t>
            </a:r>
            <a:r>
              <a:rPr sz="1150" i="1" spc="25" dirty="0">
                <a:solidFill>
                  <a:srgbClr val="0C038C"/>
                </a:solidFill>
                <a:latin typeface="Arial"/>
                <a:cs typeface="Arial"/>
              </a:rPr>
              <a:t>difficile</a:t>
            </a:r>
            <a:endParaRPr sz="1150">
              <a:latin typeface="Arial"/>
              <a:cs typeface="Arial"/>
            </a:endParaRPr>
          </a:p>
          <a:p>
            <a:pPr marL="291465" indent="-92710">
              <a:lnSpc>
                <a:spcPts val="1240"/>
              </a:lnSpc>
              <a:buFont typeface="Arial"/>
              <a:buChar char="-"/>
              <a:tabLst>
                <a:tab pos="292100" algn="l"/>
              </a:tabLst>
            </a:pPr>
            <a:r>
              <a:rPr sz="1150" i="1" spc="-10" dirty="0">
                <a:solidFill>
                  <a:srgbClr val="0C038C"/>
                </a:solidFill>
                <a:latin typeface="Arial"/>
                <a:cs typeface="Arial"/>
              </a:rPr>
              <a:t>N.</a:t>
            </a:r>
            <a:r>
              <a:rPr sz="1150" i="1" spc="-145" dirty="0">
                <a:solidFill>
                  <a:srgbClr val="0C038C"/>
                </a:solidFill>
                <a:latin typeface="Arial"/>
                <a:cs typeface="Arial"/>
              </a:rPr>
              <a:t> </a:t>
            </a:r>
            <a:r>
              <a:rPr sz="1150" i="1" spc="10" dirty="0">
                <a:solidFill>
                  <a:srgbClr val="0C038C"/>
                </a:solidFill>
                <a:latin typeface="Arial"/>
                <a:cs typeface="Arial"/>
              </a:rPr>
              <a:t>gonorrhoeae</a:t>
            </a:r>
            <a:endParaRPr sz="1150">
              <a:latin typeface="Arial"/>
              <a:cs typeface="Arial"/>
            </a:endParaRPr>
          </a:p>
          <a:p>
            <a:pPr marL="13970" marR="1022350" indent="-1905">
              <a:lnSpc>
                <a:spcPts val="1270"/>
              </a:lnSpc>
              <a:spcBef>
                <a:spcPts val="95"/>
              </a:spcBef>
            </a:pPr>
            <a:r>
              <a:rPr sz="1100" dirty="0">
                <a:solidFill>
                  <a:srgbClr val="AE0303"/>
                </a:solidFill>
                <a:latin typeface="Arial"/>
                <a:cs typeface="Arial"/>
              </a:rPr>
              <a:t>H3N2v </a:t>
            </a:r>
            <a:r>
              <a:rPr sz="1100" spc="30" dirty="0">
                <a:solidFill>
                  <a:srgbClr val="AE0303"/>
                </a:solidFill>
                <a:latin typeface="Arial"/>
                <a:cs typeface="Arial"/>
              </a:rPr>
              <a:t>influenza  </a:t>
            </a:r>
            <a:r>
              <a:rPr sz="1100" spc="50" dirty="0">
                <a:solidFill>
                  <a:srgbClr val="AE0303"/>
                </a:solidFill>
                <a:latin typeface="Arial"/>
                <a:cs typeface="Arial"/>
              </a:rPr>
              <a:t>Cyclosporiasis</a:t>
            </a:r>
            <a:endParaRPr sz="1100">
              <a:latin typeface="Arial"/>
              <a:cs typeface="Arial"/>
            </a:endParaRPr>
          </a:p>
          <a:p>
            <a:pPr marL="35560">
              <a:lnSpc>
                <a:spcPts val="1795"/>
              </a:lnSpc>
            </a:pPr>
            <a:r>
              <a:rPr sz="1150" i="1" dirty="0">
                <a:solidFill>
                  <a:srgbClr val="AE0303"/>
                </a:solidFill>
                <a:latin typeface="Arial"/>
                <a:cs typeface="Arial"/>
              </a:rPr>
              <a:t>E.</a:t>
            </a:r>
            <a:r>
              <a:rPr sz="1150" i="1" spc="-90" dirty="0">
                <a:solidFill>
                  <a:srgbClr val="AE0303"/>
                </a:solidFill>
                <a:latin typeface="Arial"/>
                <a:cs typeface="Arial"/>
              </a:rPr>
              <a:t> </a:t>
            </a:r>
            <a:r>
              <a:rPr sz="1150" i="1" spc="50" dirty="0">
                <a:solidFill>
                  <a:srgbClr val="AE0303"/>
                </a:solidFill>
                <a:latin typeface="Arial"/>
                <a:cs typeface="Arial"/>
              </a:rPr>
              <a:t>col</a:t>
            </a:r>
            <a:r>
              <a:rPr sz="1150" i="1" spc="25" dirty="0">
                <a:solidFill>
                  <a:srgbClr val="AE0303"/>
                </a:solidFill>
                <a:latin typeface="Arial"/>
                <a:cs typeface="Arial"/>
              </a:rPr>
              <a:t>i</a:t>
            </a:r>
            <a:r>
              <a:rPr sz="1100" spc="-55" dirty="0">
                <a:solidFill>
                  <a:srgbClr val="AE0303"/>
                </a:solidFill>
                <a:latin typeface="Arial"/>
                <a:cs typeface="Arial"/>
              </a:rPr>
              <a:t>O</a:t>
            </a:r>
            <a:r>
              <a:rPr sz="1100" dirty="0">
                <a:solidFill>
                  <a:srgbClr val="AE0303"/>
                </a:solidFill>
                <a:latin typeface="Arial"/>
                <a:cs typeface="Arial"/>
              </a:rPr>
              <a:t> </a:t>
            </a:r>
            <a:r>
              <a:rPr sz="1100" spc="-315" dirty="0">
                <a:solidFill>
                  <a:srgbClr val="AE0303"/>
                </a:solidFill>
                <a:latin typeface="Arial"/>
                <a:cs typeface="Arial"/>
              </a:rPr>
              <a:t>1</a:t>
            </a:r>
            <a:r>
              <a:rPr sz="1100" spc="-190" dirty="0">
                <a:solidFill>
                  <a:srgbClr val="AE0303"/>
                </a:solidFill>
                <a:latin typeface="Arial"/>
                <a:cs typeface="Arial"/>
              </a:rPr>
              <a:t>5</a:t>
            </a:r>
            <a:r>
              <a:rPr sz="1100" spc="15" dirty="0">
                <a:solidFill>
                  <a:srgbClr val="AE0303"/>
                </a:solidFill>
                <a:latin typeface="Arial"/>
                <a:cs typeface="Arial"/>
              </a:rPr>
              <a:t> </a:t>
            </a:r>
            <a:r>
              <a:rPr sz="1100" spc="-415" dirty="0">
                <a:solidFill>
                  <a:srgbClr val="AE0303"/>
                </a:solidFill>
                <a:latin typeface="Arial"/>
                <a:cs typeface="Arial"/>
              </a:rPr>
              <a:t>7</a:t>
            </a:r>
            <a:r>
              <a:rPr sz="1100" spc="-210" dirty="0">
                <a:solidFill>
                  <a:srgbClr val="AE0303"/>
                </a:solidFill>
                <a:latin typeface="Arial"/>
                <a:cs typeface="Arial"/>
              </a:rPr>
              <a:t>:</a:t>
            </a:r>
            <a:r>
              <a:rPr sz="1100" spc="-135" dirty="0">
                <a:solidFill>
                  <a:srgbClr val="AE0303"/>
                </a:solidFill>
                <a:latin typeface="Arial"/>
                <a:cs typeface="Arial"/>
              </a:rPr>
              <a:t> </a:t>
            </a:r>
            <a:r>
              <a:rPr sz="1100" spc="-590" dirty="0">
                <a:solidFill>
                  <a:srgbClr val="AE0303"/>
                </a:solidFill>
                <a:latin typeface="Arial"/>
                <a:cs typeface="Arial"/>
              </a:rPr>
              <a:t>H</a:t>
            </a:r>
            <a:r>
              <a:rPr sz="1100" spc="50" dirty="0">
                <a:solidFill>
                  <a:srgbClr val="0C038C"/>
                </a:solidFill>
                <a:latin typeface="Arial"/>
                <a:cs typeface="Arial"/>
              </a:rPr>
              <a:t>_</a:t>
            </a:r>
            <a:r>
              <a:rPr sz="1100" spc="-120" dirty="0">
                <a:solidFill>
                  <a:srgbClr val="0C038C"/>
                </a:solidFill>
                <a:latin typeface="Arial"/>
                <a:cs typeface="Arial"/>
              </a:rPr>
              <a:t> </a:t>
            </a:r>
            <a:r>
              <a:rPr sz="1100" spc="65" dirty="0">
                <a:solidFill>
                  <a:srgbClr val="AE0303"/>
                </a:solidFill>
                <a:latin typeface="Arial"/>
                <a:cs typeface="Arial"/>
              </a:rPr>
              <a:t>7</a:t>
            </a:r>
            <a:r>
              <a:rPr sz="450" spc="5" dirty="0">
                <a:solidFill>
                  <a:srgbClr val="AE0303"/>
                </a:solidFill>
                <a:latin typeface="Times New Roman"/>
                <a:cs typeface="Times New Roman"/>
              </a:rPr>
              <a:t>-</a:t>
            </a:r>
            <a:r>
              <a:rPr sz="450" dirty="0">
                <a:solidFill>
                  <a:srgbClr val="AE0303"/>
                </a:solidFill>
                <a:latin typeface="Times New Roman"/>
                <a:cs typeface="Times New Roman"/>
              </a:rPr>
              <a:t> </a:t>
            </a:r>
            <a:r>
              <a:rPr sz="450" spc="25" dirty="0">
                <a:solidFill>
                  <a:srgbClr val="AE0303"/>
                </a:solidFill>
                <a:latin typeface="Times New Roman"/>
                <a:cs typeface="Times New Roman"/>
              </a:rPr>
              <a:t> </a:t>
            </a:r>
            <a:r>
              <a:rPr sz="450" spc="60" dirty="0">
                <a:solidFill>
                  <a:srgbClr val="161175"/>
                </a:solidFill>
                <a:latin typeface="Times New Roman"/>
                <a:cs typeface="Times New Roman"/>
              </a:rPr>
              <a:t>_</a:t>
            </a:r>
            <a:r>
              <a:rPr sz="450" spc="-65" dirty="0">
                <a:solidFill>
                  <a:srgbClr val="161175"/>
                </a:solidFill>
                <a:latin typeface="Times New Roman"/>
                <a:cs typeface="Times New Roman"/>
              </a:rPr>
              <a:t>,</a:t>
            </a:r>
            <a:r>
              <a:rPr sz="450" spc="-20" dirty="0">
                <a:solidFill>
                  <a:srgbClr val="161175"/>
                </a:solidFill>
                <a:latin typeface="Times New Roman"/>
                <a:cs typeface="Times New Roman"/>
              </a:rPr>
              <a:t>l</a:t>
            </a:r>
            <a:r>
              <a:rPr sz="450" spc="50" dirty="0">
                <a:solidFill>
                  <a:srgbClr val="161175"/>
                </a:solidFill>
                <a:latin typeface="Times New Roman"/>
                <a:cs typeface="Times New Roman"/>
              </a:rPr>
              <a:t>.</a:t>
            </a:r>
            <a:r>
              <a:rPr sz="450" dirty="0">
                <a:solidFill>
                  <a:srgbClr val="161175"/>
                </a:solidFill>
                <a:latin typeface="Times New Roman"/>
                <a:cs typeface="Times New Roman"/>
              </a:rPr>
              <a:t>    </a:t>
            </a:r>
            <a:r>
              <a:rPr sz="1600" spc="-225" dirty="0">
                <a:solidFill>
                  <a:srgbClr val="561152"/>
                </a:solidFill>
                <a:latin typeface="Arial"/>
                <a:cs typeface="Arial"/>
              </a:rPr>
              <a:t>-</a:t>
            </a:r>
            <a:r>
              <a:rPr sz="1600" spc="-465" dirty="0">
                <a:solidFill>
                  <a:srgbClr val="0C038C"/>
                </a:solidFill>
                <a:latin typeface="Arial"/>
                <a:cs typeface="Arial"/>
              </a:rPr>
              <a:t>_</a:t>
            </a:r>
            <a:r>
              <a:rPr sz="1600" spc="-180" dirty="0">
                <a:solidFill>
                  <a:srgbClr val="AE0303"/>
                </a:solidFill>
                <a:latin typeface="Arial"/>
                <a:cs typeface="Arial"/>
              </a:rPr>
              <a:t>-</a:t>
            </a:r>
            <a:r>
              <a:rPr sz="1600" spc="-490" dirty="0">
                <a:solidFill>
                  <a:srgbClr val="0C038C"/>
                </a:solidFill>
                <a:latin typeface="Arial"/>
                <a:cs typeface="Arial"/>
              </a:rPr>
              <a:t>_</a:t>
            </a:r>
            <a:r>
              <a:rPr sz="1600" spc="-155" dirty="0">
                <a:solidFill>
                  <a:srgbClr val="AE0303"/>
                </a:solidFill>
                <a:latin typeface="Arial"/>
                <a:cs typeface="Arial"/>
              </a:rPr>
              <a:t>-</a:t>
            </a:r>
            <a:r>
              <a:rPr sz="1600" spc="-515" dirty="0">
                <a:solidFill>
                  <a:srgbClr val="0C038C"/>
                </a:solidFill>
                <a:latin typeface="Arial"/>
                <a:cs typeface="Arial"/>
              </a:rPr>
              <a:t>_</a:t>
            </a:r>
            <a:r>
              <a:rPr sz="1600" spc="-130" dirty="0">
                <a:solidFill>
                  <a:srgbClr val="AE0303"/>
                </a:solidFill>
                <a:latin typeface="Arial"/>
                <a:cs typeface="Arial"/>
              </a:rPr>
              <a:t>-</a:t>
            </a:r>
            <a:r>
              <a:rPr sz="1600" spc="-535" dirty="0">
                <a:solidFill>
                  <a:srgbClr val="0C038C"/>
                </a:solidFill>
                <a:latin typeface="Arial"/>
                <a:cs typeface="Arial"/>
              </a:rPr>
              <a:t>_</a:t>
            </a:r>
            <a:r>
              <a:rPr sz="1600" spc="-105" dirty="0">
                <a:solidFill>
                  <a:srgbClr val="AE0303"/>
                </a:solidFill>
                <a:latin typeface="Arial"/>
                <a:cs typeface="Arial"/>
              </a:rPr>
              <a:t>-</a:t>
            </a:r>
            <a:r>
              <a:rPr sz="1600" spc="-450" dirty="0">
                <a:solidFill>
                  <a:srgbClr val="561152"/>
                </a:solidFill>
                <a:latin typeface="Arial"/>
                <a:cs typeface="Arial"/>
              </a:rPr>
              <a:t>_</a:t>
            </a:r>
            <a:r>
              <a:rPr sz="1600" spc="-260" dirty="0">
                <a:solidFill>
                  <a:srgbClr val="561152"/>
                </a:solidFill>
                <a:latin typeface="Arial"/>
                <a:cs typeface="Arial"/>
              </a:rPr>
              <a:t>:</a:t>
            </a:r>
            <a:r>
              <a:rPr sz="1600" spc="-400" dirty="0">
                <a:solidFill>
                  <a:srgbClr val="561152"/>
                </a:solidFill>
                <a:latin typeface="Arial"/>
                <a:cs typeface="Arial"/>
              </a:rPr>
              <a:t>.</a:t>
            </a:r>
            <a:r>
              <a:rPr sz="1600" spc="-229" dirty="0">
                <a:solidFill>
                  <a:srgbClr val="561152"/>
                </a:solidFill>
                <a:latin typeface="Arial"/>
                <a:cs typeface="Arial"/>
              </a:rPr>
              <a:t>:</a:t>
            </a:r>
            <a:r>
              <a:rPr sz="1600" spc="-310" dirty="0">
                <a:solidFill>
                  <a:srgbClr val="561152"/>
                </a:solidFill>
                <a:latin typeface="Arial"/>
                <a:cs typeface="Arial"/>
              </a:rPr>
              <a:t>-</a:t>
            </a:r>
            <a:r>
              <a:rPr sz="1600" spc="30" dirty="0">
                <a:solidFill>
                  <a:srgbClr val="561152"/>
                </a:solidFill>
                <a:latin typeface="Arial"/>
                <a:cs typeface="Arial"/>
              </a:rPr>
              <a:t>:</a:t>
            </a:r>
            <a:r>
              <a:rPr sz="1600" spc="-95" dirty="0">
                <a:solidFill>
                  <a:srgbClr val="561152"/>
                </a:solidFill>
                <a:latin typeface="Arial"/>
                <a:cs typeface="Arial"/>
              </a:rPr>
              <a:t>:</a:t>
            </a:r>
            <a:r>
              <a:rPr sz="1600" spc="-750" dirty="0">
                <a:solidFill>
                  <a:srgbClr val="4D2D7C"/>
                </a:solidFill>
                <a:latin typeface="Arial"/>
                <a:cs typeface="Arial"/>
              </a:rPr>
              <a:t>$</a:t>
            </a:r>
            <a:r>
              <a:rPr sz="1600" spc="75" dirty="0">
                <a:solidFill>
                  <a:srgbClr val="561152"/>
                </a:solidFill>
                <a:latin typeface="Arial"/>
                <a:cs typeface="Arial"/>
              </a:rPr>
              <a:t>5</a:t>
            </a:r>
            <a:endParaRPr sz="1600">
              <a:latin typeface="Arial"/>
              <a:cs typeface="Arial"/>
            </a:endParaRPr>
          </a:p>
          <a:p>
            <a:pPr marL="35560" marR="1310005" indent="308610">
              <a:lnSpc>
                <a:spcPts val="1100"/>
              </a:lnSpc>
              <a:spcBef>
                <a:spcPts val="1300"/>
              </a:spcBef>
            </a:pPr>
            <a:r>
              <a:rPr sz="1100" spc="20" dirty="0">
                <a:solidFill>
                  <a:srgbClr val="0C038C"/>
                </a:solidFill>
                <a:latin typeface="Arial"/>
                <a:cs typeface="Arial"/>
              </a:rPr>
              <a:t>Human  </a:t>
            </a:r>
            <a:r>
              <a:rPr sz="1100" spc="40" dirty="0">
                <a:solidFill>
                  <a:srgbClr val="0C038C"/>
                </a:solidFill>
                <a:latin typeface="Arial"/>
                <a:cs typeface="Arial"/>
              </a:rPr>
              <a:t>monke</a:t>
            </a:r>
            <a:r>
              <a:rPr sz="1100" spc="130" dirty="0">
                <a:solidFill>
                  <a:srgbClr val="0C038C"/>
                </a:solidFill>
                <a:latin typeface="Arial"/>
                <a:cs typeface="Arial"/>
              </a:rPr>
              <a:t>y</a:t>
            </a:r>
            <a:r>
              <a:rPr sz="1100" spc="45" dirty="0">
                <a:solidFill>
                  <a:srgbClr val="0C038C"/>
                </a:solidFill>
                <a:latin typeface="Arial"/>
                <a:cs typeface="Arial"/>
              </a:rPr>
              <a:t>pox</a:t>
            </a:r>
            <a:endParaRPr sz="1100">
              <a:latin typeface="Arial"/>
              <a:cs typeface="Arial"/>
            </a:endParaRPr>
          </a:p>
          <a:p>
            <a:pPr marL="196215" marR="1351280" indent="-125095">
              <a:lnSpc>
                <a:spcPct val="105500"/>
              </a:lnSpc>
              <a:spcBef>
                <a:spcPts val="120"/>
              </a:spcBef>
            </a:pPr>
            <a:r>
              <a:rPr sz="1100" spc="50" dirty="0">
                <a:solidFill>
                  <a:srgbClr val="0C038C"/>
                </a:solidFill>
                <a:latin typeface="Arial"/>
                <a:cs typeface="Arial"/>
              </a:rPr>
              <a:t>Listeriosis  </a:t>
            </a:r>
            <a:r>
              <a:rPr sz="1100" spc="50" dirty="0">
                <a:solidFill>
                  <a:srgbClr val="AE0303"/>
                </a:solidFill>
                <a:latin typeface="Arial"/>
                <a:cs typeface="Arial"/>
              </a:rPr>
              <a:t>Bourbon</a:t>
            </a:r>
            <a:endParaRPr sz="1100">
              <a:latin typeface="Arial"/>
              <a:cs typeface="Arial"/>
            </a:endParaRPr>
          </a:p>
          <a:p>
            <a:pPr marL="451484">
              <a:lnSpc>
                <a:spcPts val="1130"/>
              </a:lnSpc>
            </a:pPr>
            <a:r>
              <a:rPr sz="1100" spc="50" dirty="0">
                <a:solidFill>
                  <a:srgbClr val="AE0303"/>
                </a:solidFill>
                <a:latin typeface="Arial"/>
                <a:cs typeface="Arial"/>
              </a:rPr>
              <a:t>virus</a:t>
            </a:r>
            <a:endParaRPr sz="1100">
              <a:latin typeface="Arial"/>
              <a:cs typeface="Arial"/>
            </a:endParaRPr>
          </a:p>
          <a:p>
            <a:pPr marL="217804">
              <a:lnSpc>
                <a:spcPts val="1210"/>
              </a:lnSpc>
              <a:spcBef>
                <a:spcPts val="145"/>
              </a:spcBef>
            </a:pPr>
            <a:r>
              <a:rPr sz="1100" spc="-5" dirty="0">
                <a:solidFill>
                  <a:srgbClr val="AE0303"/>
                </a:solidFill>
                <a:latin typeface="Arial"/>
                <a:cs typeface="Arial"/>
              </a:rPr>
              <a:t>2009</a:t>
            </a:r>
            <a:r>
              <a:rPr sz="1100" spc="-65" dirty="0">
                <a:solidFill>
                  <a:srgbClr val="AE0303"/>
                </a:solidFill>
                <a:latin typeface="Arial"/>
                <a:cs typeface="Arial"/>
              </a:rPr>
              <a:t> </a:t>
            </a:r>
            <a:r>
              <a:rPr sz="1100" spc="-15" dirty="0">
                <a:solidFill>
                  <a:srgbClr val="AE0303"/>
                </a:solidFill>
                <a:latin typeface="Arial"/>
                <a:cs typeface="Arial"/>
              </a:rPr>
              <a:t>H1N1</a:t>
            </a:r>
            <a:endParaRPr sz="1100">
              <a:latin typeface="Arial"/>
              <a:cs typeface="Arial"/>
            </a:endParaRPr>
          </a:p>
          <a:p>
            <a:pPr marL="319405">
              <a:lnSpc>
                <a:spcPts val="1210"/>
              </a:lnSpc>
            </a:pPr>
            <a:r>
              <a:rPr sz="1100" spc="25" dirty="0">
                <a:solidFill>
                  <a:srgbClr val="AE0303"/>
                </a:solidFill>
                <a:latin typeface="Arial"/>
                <a:cs typeface="Arial"/>
              </a:rPr>
              <a:t>influenza</a:t>
            </a:r>
            <a:endParaRPr sz="1100">
              <a:latin typeface="Arial"/>
              <a:cs typeface="Arial"/>
            </a:endParaRPr>
          </a:p>
          <a:p>
            <a:pPr marL="51435">
              <a:spcBef>
                <a:spcPts val="215"/>
              </a:spcBef>
            </a:pPr>
            <a:r>
              <a:rPr sz="1100" spc="40" dirty="0">
                <a:solidFill>
                  <a:srgbClr val="0C038C"/>
                </a:solidFill>
                <a:latin typeface="Arial"/>
                <a:cs typeface="Arial"/>
              </a:rPr>
              <a:t>Adenovirus</a:t>
            </a:r>
            <a:r>
              <a:rPr sz="1100" spc="-35" dirty="0">
                <a:solidFill>
                  <a:srgbClr val="0C038C"/>
                </a:solidFill>
                <a:latin typeface="Arial"/>
                <a:cs typeface="Arial"/>
              </a:rPr>
              <a:t> </a:t>
            </a:r>
            <a:r>
              <a:rPr sz="1100" spc="25" dirty="0">
                <a:solidFill>
                  <a:srgbClr val="0C038C"/>
                </a:solidFill>
                <a:latin typeface="Arial"/>
                <a:cs typeface="Arial"/>
              </a:rPr>
              <a:t>14</a:t>
            </a:r>
            <a:endParaRPr sz="1100">
              <a:latin typeface="Arial"/>
              <a:cs typeface="Arial"/>
            </a:endParaRPr>
          </a:p>
          <a:p>
            <a:pPr marL="145415" marR="1156335" indent="304800">
              <a:lnSpc>
                <a:spcPts val="1130"/>
              </a:lnSpc>
              <a:spcBef>
                <a:spcPts val="290"/>
              </a:spcBef>
            </a:pPr>
            <a:r>
              <a:rPr sz="1100" spc="25" dirty="0">
                <a:solidFill>
                  <a:srgbClr val="030303"/>
                </a:solidFill>
                <a:latin typeface="Arial"/>
                <a:cs typeface="Arial"/>
              </a:rPr>
              <a:t>Anthrax  </a:t>
            </a:r>
            <a:r>
              <a:rPr sz="1100" spc="50" dirty="0">
                <a:solidFill>
                  <a:srgbClr val="030303"/>
                </a:solidFill>
                <a:latin typeface="Arial"/>
                <a:cs typeface="Arial"/>
              </a:rPr>
              <a:t>bioterrorism</a:t>
            </a:r>
            <a:endParaRPr sz="1100">
              <a:latin typeface="Arial"/>
              <a:cs typeface="Arial"/>
            </a:endParaRPr>
          </a:p>
        </p:txBody>
      </p:sp>
      <p:sp>
        <p:nvSpPr>
          <p:cNvPr id="11" name="object 11"/>
          <p:cNvSpPr txBox="1"/>
          <p:nvPr/>
        </p:nvSpPr>
        <p:spPr>
          <a:xfrm>
            <a:off x="8617902" y="1523999"/>
            <a:ext cx="1705610" cy="1455420"/>
          </a:xfrm>
          <a:prstGeom prst="rect">
            <a:avLst/>
          </a:prstGeom>
        </p:spPr>
        <p:txBody>
          <a:bodyPr vert="horz" wrap="square" lIns="0" tIns="24765" rIns="0" bIns="0" rtlCol="0">
            <a:spAutoFit/>
          </a:bodyPr>
          <a:lstStyle/>
          <a:p>
            <a:pPr marL="12700">
              <a:spcBef>
                <a:spcPts val="195"/>
              </a:spcBef>
            </a:pPr>
            <a:r>
              <a:rPr sz="1100" dirty="0">
                <a:solidFill>
                  <a:srgbClr val="AE0303"/>
                </a:solidFill>
                <a:latin typeface="Arial"/>
                <a:cs typeface="Arial"/>
              </a:rPr>
              <a:t>MERS-CoV</a:t>
            </a:r>
            <a:endParaRPr sz="1100">
              <a:latin typeface="Arial"/>
              <a:cs typeface="Arial"/>
            </a:endParaRPr>
          </a:p>
          <a:p>
            <a:pPr marL="239395">
              <a:spcBef>
                <a:spcPts val="95"/>
              </a:spcBef>
            </a:pPr>
            <a:r>
              <a:rPr sz="1100" spc="25" dirty="0">
                <a:solidFill>
                  <a:srgbClr val="AE0303"/>
                </a:solidFill>
                <a:latin typeface="Arial"/>
                <a:cs typeface="Arial"/>
              </a:rPr>
              <a:t>Akhmeta</a:t>
            </a:r>
            <a:r>
              <a:rPr sz="1100" spc="-5" dirty="0">
                <a:solidFill>
                  <a:srgbClr val="AE0303"/>
                </a:solidFill>
                <a:latin typeface="Arial"/>
                <a:cs typeface="Arial"/>
              </a:rPr>
              <a:t> </a:t>
            </a:r>
            <a:r>
              <a:rPr sz="1100" spc="50" dirty="0">
                <a:solidFill>
                  <a:srgbClr val="AE0303"/>
                </a:solidFill>
                <a:latin typeface="Arial"/>
                <a:cs typeface="Arial"/>
              </a:rPr>
              <a:t>virus</a:t>
            </a:r>
            <a:endParaRPr sz="1100">
              <a:latin typeface="Arial"/>
              <a:cs typeface="Arial"/>
            </a:endParaRPr>
          </a:p>
          <a:p>
            <a:pPr marL="549910" indent="-111760">
              <a:spcBef>
                <a:spcPts val="95"/>
              </a:spcBef>
            </a:pPr>
            <a:r>
              <a:rPr sz="1100" spc="40" dirty="0">
                <a:solidFill>
                  <a:srgbClr val="0C038C"/>
                </a:solidFill>
                <a:latin typeface="Arial"/>
                <a:cs typeface="Arial"/>
              </a:rPr>
              <a:t>Rift </a:t>
            </a:r>
            <a:r>
              <a:rPr sz="1100" dirty="0">
                <a:solidFill>
                  <a:srgbClr val="0C038C"/>
                </a:solidFill>
                <a:latin typeface="Arial"/>
                <a:cs typeface="Arial"/>
              </a:rPr>
              <a:t>Valley</a:t>
            </a:r>
            <a:r>
              <a:rPr sz="1100" spc="25" dirty="0">
                <a:solidFill>
                  <a:srgbClr val="0C038C"/>
                </a:solidFill>
                <a:latin typeface="Arial"/>
                <a:cs typeface="Arial"/>
              </a:rPr>
              <a:t> </a:t>
            </a:r>
            <a:r>
              <a:rPr sz="1100" spc="10" dirty="0">
                <a:solidFill>
                  <a:srgbClr val="0C038C"/>
                </a:solidFill>
                <a:latin typeface="Arial"/>
                <a:cs typeface="Arial"/>
              </a:rPr>
              <a:t>fever</a:t>
            </a:r>
            <a:endParaRPr sz="1100">
              <a:latin typeface="Arial"/>
              <a:cs typeface="Arial"/>
            </a:endParaRPr>
          </a:p>
          <a:p>
            <a:pPr marL="549910">
              <a:spcBef>
                <a:spcPts val="334"/>
              </a:spcBef>
            </a:pPr>
            <a:r>
              <a:rPr sz="1100" spc="35" dirty="0">
                <a:solidFill>
                  <a:srgbClr val="0C038C"/>
                </a:solidFill>
                <a:latin typeface="Arial"/>
                <a:cs typeface="Arial"/>
              </a:rPr>
              <a:t>Typhoid</a:t>
            </a:r>
            <a:r>
              <a:rPr sz="1100" spc="-35" dirty="0">
                <a:solidFill>
                  <a:srgbClr val="0C038C"/>
                </a:solidFill>
                <a:latin typeface="Arial"/>
                <a:cs typeface="Arial"/>
              </a:rPr>
              <a:t> </a:t>
            </a:r>
            <a:r>
              <a:rPr sz="1100" spc="15" dirty="0">
                <a:solidFill>
                  <a:srgbClr val="0C038C"/>
                </a:solidFill>
                <a:latin typeface="Arial"/>
                <a:cs typeface="Arial"/>
              </a:rPr>
              <a:t>fever</a:t>
            </a:r>
            <a:endParaRPr sz="1100">
              <a:latin typeface="Arial"/>
              <a:cs typeface="Arial"/>
            </a:endParaRPr>
          </a:p>
          <a:p>
            <a:pPr marL="936625">
              <a:lnSpc>
                <a:spcPts val="1225"/>
              </a:lnSpc>
              <a:spcBef>
                <a:spcPts val="265"/>
              </a:spcBef>
            </a:pPr>
            <a:r>
              <a:rPr sz="1100" spc="-20" dirty="0">
                <a:solidFill>
                  <a:srgbClr val="AE0303"/>
                </a:solidFill>
                <a:latin typeface="Arial"/>
                <a:cs typeface="Arial"/>
              </a:rPr>
              <a:t>SFTSV</a:t>
            </a:r>
            <a:endParaRPr sz="1100">
              <a:latin typeface="Arial"/>
              <a:cs typeface="Arial"/>
            </a:endParaRPr>
          </a:p>
          <a:p>
            <a:pPr marL="1129030" indent="-194945">
              <a:lnSpc>
                <a:spcPts val="1225"/>
              </a:lnSpc>
            </a:pPr>
            <a:r>
              <a:rPr sz="1100" spc="40" dirty="0">
                <a:solidFill>
                  <a:srgbClr val="AE0303"/>
                </a:solidFill>
                <a:latin typeface="Arial"/>
                <a:cs typeface="Arial"/>
              </a:rPr>
              <a:t>bunyavirus</a:t>
            </a:r>
            <a:endParaRPr sz="1100">
              <a:latin typeface="Arial"/>
              <a:cs typeface="Arial"/>
            </a:endParaRPr>
          </a:p>
          <a:p>
            <a:pPr marL="1129030">
              <a:lnSpc>
                <a:spcPts val="1280"/>
              </a:lnSpc>
              <a:spcBef>
                <a:spcPts val="140"/>
              </a:spcBef>
            </a:pPr>
            <a:r>
              <a:rPr sz="1150" i="1" spc="60" dirty="0">
                <a:solidFill>
                  <a:srgbClr val="AE0303"/>
                </a:solidFill>
                <a:latin typeface="Arial"/>
                <a:cs typeface="Arial"/>
              </a:rPr>
              <a:t>E.coli</a:t>
            </a:r>
            <a:endParaRPr sz="1150">
              <a:latin typeface="Arial"/>
              <a:cs typeface="Arial"/>
            </a:endParaRPr>
          </a:p>
          <a:p>
            <a:pPr marL="1122680">
              <a:lnSpc>
                <a:spcPts val="1220"/>
              </a:lnSpc>
            </a:pPr>
            <a:r>
              <a:rPr sz="1100" dirty="0">
                <a:solidFill>
                  <a:srgbClr val="AE0303"/>
                </a:solidFill>
                <a:latin typeface="Arial"/>
                <a:cs typeface="Arial"/>
              </a:rPr>
              <a:t>O157:H7</a:t>
            </a:r>
            <a:endParaRPr sz="1100">
              <a:latin typeface="Arial"/>
              <a:cs typeface="Arial"/>
            </a:endParaRPr>
          </a:p>
        </p:txBody>
      </p:sp>
      <p:sp>
        <p:nvSpPr>
          <p:cNvPr id="12" name="object 12"/>
          <p:cNvSpPr txBox="1"/>
          <p:nvPr/>
        </p:nvSpPr>
        <p:spPr>
          <a:xfrm>
            <a:off x="7852905" y="3002280"/>
            <a:ext cx="731520" cy="182101"/>
          </a:xfrm>
          <a:prstGeom prst="rect">
            <a:avLst/>
          </a:prstGeom>
        </p:spPr>
        <p:txBody>
          <a:bodyPr vert="horz" wrap="square" lIns="0" tIns="12700" rIns="0" bIns="0" rtlCol="0">
            <a:spAutoFit/>
          </a:bodyPr>
          <a:lstStyle/>
          <a:p>
            <a:pPr marL="12700">
              <a:spcBef>
                <a:spcPts val="100"/>
              </a:spcBef>
              <a:tabLst>
                <a:tab pos="384175" algn="l"/>
              </a:tabLst>
            </a:pPr>
            <a:r>
              <a:rPr sz="1100" dirty="0">
                <a:solidFill>
                  <a:srgbClr val="312899"/>
                </a:solidFill>
                <a:latin typeface="Arial"/>
                <a:cs typeface="Arial"/>
              </a:rPr>
              <a:t>-</a:t>
            </a:r>
            <a:r>
              <a:rPr sz="1100" spc="155" dirty="0">
                <a:solidFill>
                  <a:srgbClr val="312899"/>
                </a:solidFill>
                <a:latin typeface="Arial"/>
                <a:cs typeface="Arial"/>
              </a:rPr>
              <a:t> </a:t>
            </a:r>
            <a:r>
              <a:rPr sz="1100" dirty="0">
                <a:solidFill>
                  <a:srgbClr val="A82324"/>
                </a:solidFill>
                <a:latin typeface="Arial"/>
                <a:cs typeface="Arial"/>
              </a:rPr>
              <a:t>-	</a:t>
            </a:r>
            <a:r>
              <a:rPr sz="1100" spc="-60" dirty="0">
                <a:solidFill>
                  <a:srgbClr val="A82324"/>
                </a:solidFill>
                <a:latin typeface="Arial"/>
                <a:cs typeface="Arial"/>
              </a:rPr>
              <a:t>-==-</a:t>
            </a:r>
            <a:r>
              <a:rPr sz="1100" spc="114" dirty="0">
                <a:solidFill>
                  <a:srgbClr val="A82324"/>
                </a:solidFill>
                <a:latin typeface="Arial"/>
                <a:cs typeface="Arial"/>
              </a:rPr>
              <a:t> </a:t>
            </a:r>
            <a:r>
              <a:rPr sz="1100" spc="-45" dirty="0">
                <a:solidFill>
                  <a:srgbClr val="AE0303"/>
                </a:solidFill>
                <a:latin typeface="Arial"/>
                <a:cs typeface="Arial"/>
              </a:rPr>
              <a:t>-</a:t>
            </a:r>
            <a:endParaRPr sz="1100">
              <a:latin typeface="Arial"/>
              <a:cs typeface="Arial"/>
            </a:endParaRPr>
          </a:p>
        </p:txBody>
      </p:sp>
      <p:sp>
        <p:nvSpPr>
          <p:cNvPr id="13" name="object 13"/>
          <p:cNvSpPr txBox="1"/>
          <p:nvPr/>
        </p:nvSpPr>
        <p:spPr>
          <a:xfrm>
            <a:off x="8712441" y="3002280"/>
            <a:ext cx="843280" cy="182101"/>
          </a:xfrm>
          <a:prstGeom prst="rect">
            <a:avLst/>
          </a:prstGeom>
        </p:spPr>
        <p:txBody>
          <a:bodyPr vert="horz" wrap="square" lIns="0" tIns="12700" rIns="0" bIns="0" rtlCol="0">
            <a:spAutoFit/>
          </a:bodyPr>
          <a:lstStyle/>
          <a:p>
            <a:pPr marL="12700">
              <a:spcBef>
                <a:spcPts val="100"/>
              </a:spcBef>
              <a:tabLst>
                <a:tab pos="207645" algn="l"/>
                <a:tab pos="402590" algn="l"/>
                <a:tab pos="597535" algn="l"/>
              </a:tabLst>
            </a:pPr>
            <a:r>
              <a:rPr sz="1100" spc="-45" dirty="0">
                <a:solidFill>
                  <a:srgbClr val="AE0303"/>
                </a:solidFill>
                <a:latin typeface="Arial"/>
                <a:cs typeface="Arial"/>
              </a:rPr>
              <a:t>-	-	-	</a:t>
            </a:r>
            <a:r>
              <a:rPr sz="1100" spc="-110" dirty="0">
                <a:solidFill>
                  <a:srgbClr val="AE0303"/>
                </a:solidFill>
                <a:latin typeface="Arial"/>
                <a:cs typeface="Arial"/>
              </a:rPr>
              <a:t>---+--</a:t>
            </a:r>
            <a:endParaRPr sz="1100">
              <a:latin typeface="Arial"/>
              <a:cs typeface="Arial"/>
            </a:endParaRPr>
          </a:p>
        </p:txBody>
      </p:sp>
      <p:sp>
        <p:nvSpPr>
          <p:cNvPr id="14" name="object 14"/>
          <p:cNvSpPr txBox="1"/>
          <p:nvPr/>
        </p:nvSpPr>
        <p:spPr>
          <a:xfrm>
            <a:off x="9719488" y="3002280"/>
            <a:ext cx="643890" cy="668655"/>
          </a:xfrm>
          <a:prstGeom prst="rect">
            <a:avLst/>
          </a:prstGeom>
        </p:spPr>
        <p:txBody>
          <a:bodyPr vert="horz" wrap="square" lIns="0" tIns="12700" rIns="0" bIns="0" rtlCol="0">
            <a:spAutoFit/>
          </a:bodyPr>
          <a:lstStyle/>
          <a:p>
            <a:pPr marL="22225">
              <a:lnSpc>
                <a:spcPts val="1200"/>
              </a:lnSpc>
              <a:spcBef>
                <a:spcPts val="100"/>
              </a:spcBef>
            </a:pPr>
            <a:r>
              <a:rPr sz="1100" spc="25" dirty="0">
                <a:solidFill>
                  <a:srgbClr val="AE0303"/>
                </a:solidFill>
                <a:latin typeface="Arial"/>
                <a:cs typeface="Arial"/>
              </a:rPr>
              <a:t>H10N8</a:t>
            </a:r>
            <a:endParaRPr sz="1100">
              <a:latin typeface="Arial"/>
              <a:cs typeface="Arial"/>
            </a:endParaRPr>
          </a:p>
          <a:p>
            <a:pPr marL="21590">
              <a:lnSpc>
                <a:spcPts val="1200"/>
              </a:lnSpc>
            </a:pPr>
            <a:r>
              <a:rPr sz="1100" spc="30" dirty="0">
                <a:solidFill>
                  <a:srgbClr val="AE0303"/>
                </a:solidFill>
                <a:latin typeface="Arial"/>
                <a:cs typeface="Arial"/>
              </a:rPr>
              <a:t>influenza</a:t>
            </a:r>
            <a:endParaRPr sz="1100">
              <a:latin typeface="Arial"/>
              <a:cs typeface="Arial"/>
            </a:endParaRPr>
          </a:p>
          <a:p>
            <a:pPr marL="13335">
              <a:lnSpc>
                <a:spcPts val="1210"/>
              </a:lnSpc>
              <a:spcBef>
                <a:spcPts val="240"/>
              </a:spcBef>
            </a:pPr>
            <a:r>
              <a:rPr sz="1100" dirty="0">
                <a:solidFill>
                  <a:srgbClr val="AE0303"/>
                </a:solidFill>
                <a:latin typeface="Arial"/>
                <a:cs typeface="Arial"/>
              </a:rPr>
              <a:t>H7N9</a:t>
            </a:r>
            <a:endParaRPr sz="1100">
              <a:latin typeface="Arial"/>
              <a:cs typeface="Arial"/>
            </a:endParaRPr>
          </a:p>
          <a:p>
            <a:pPr marL="12700">
              <a:lnSpc>
                <a:spcPts val="1210"/>
              </a:lnSpc>
            </a:pPr>
            <a:r>
              <a:rPr sz="1100" spc="30" dirty="0">
                <a:solidFill>
                  <a:srgbClr val="AE0303"/>
                </a:solidFill>
                <a:latin typeface="Arial"/>
                <a:cs typeface="Arial"/>
              </a:rPr>
              <a:t>influenza</a:t>
            </a:r>
            <a:endParaRPr sz="1100">
              <a:latin typeface="Arial"/>
              <a:cs typeface="Arial"/>
            </a:endParaRPr>
          </a:p>
        </p:txBody>
      </p:sp>
      <p:sp>
        <p:nvSpPr>
          <p:cNvPr id="15" name="object 15"/>
          <p:cNvSpPr txBox="1"/>
          <p:nvPr/>
        </p:nvSpPr>
        <p:spPr>
          <a:xfrm>
            <a:off x="2003794" y="4992623"/>
            <a:ext cx="748665" cy="476884"/>
          </a:xfrm>
          <a:prstGeom prst="rect">
            <a:avLst/>
          </a:prstGeom>
        </p:spPr>
        <p:txBody>
          <a:bodyPr vert="horz" wrap="square" lIns="0" tIns="38735" rIns="0" bIns="0" rtlCol="0">
            <a:spAutoFit/>
          </a:bodyPr>
          <a:lstStyle/>
          <a:p>
            <a:pPr marL="12700" marR="5080" indent="1905" algn="just">
              <a:lnSpc>
                <a:spcPct val="84500"/>
              </a:lnSpc>
              <a:spcBef>
                <a:spcPts val="305"/>
              </a:spcBef>
            </a:pPr>
            <a:r>
              <a:rPr sz="1100" spc="25" dirty="0">
                <a:solidFill>
                  <a:srgbClr val="AE0303"/>
                </a:solidFill>
                <a:latin typeface="Arial"/>
                <a:cs typeface="Arial"/>
              </a:rPr>
              <a:t>Hantavirus  </a:t>
            </a:r>
            <a:r>
              <a:rPr sz="1100" spc="35" dirty="0">
                <a:solidFill>
                  <a:srgbClr val="AE0303"/>
                </a:solidFill>
                <a:latin typeface="Arial"/>
                <a:cs typeface="Arial"/>
              </a:rPr>
              <a:t>pulmonary  </a:t>
            </a:r>
            <a:r>
              <a:rPr sz="1100" spc="50" dirty="0">
                <a:solidFill>
                  <a:srgbClr val="AE0303"/>
                </a:solidFill>
                <a:latin typeface="Arial"/>
                <a:cs typeface="Arial"/>
              </a:rPr>
              <a:t>syndrome</a:t>
            </a:r>
            <a:endParaRPr sz="1100">
              <a:latin typeface="Arial"/>
              <a:cs typeface="Arial"/>
            </a:endParaRPr>
          </a:p>
        </p:txBody>
      </p:sp>
      <p:sp>
        <p:nvSpPr>
          <p:cNvPr id="16" name="object 16"/>
          <p:cNvSpPr txBox="1"/>
          <p:nvPr/>
        </p:nvSpPr>
        <p:spPr>
          <a:xfrm>
            <a:off x="2222361" y="5681472"/>
            <a:ext cx="2196465" cy="182101"/>
          </a:xfrm>
          <a:prstGeom prst="rect">
            <a:avLst/>
          </a:prstGeom>
        </p:spPr>
        <p:txBody>
          <a:bodyPr vert="horz" wrap="square" lIns="0" tIns="12700" rIns="0" bIns="0" rtlCol="0">
            <a:spAutoFit/>
          </a:bodyPr>
          <a:lstStyle/>
          <a:p>
            <a:pPr marL="12700">
              <a:spcBef>
                <a:spcPts val="100"/>
              </a:spcBef>
            </a:pPr>
            <a:r>
              <a:rPr sz="1100" spc="30" dirty="0">
                <a:solidFill>
                  <a:srgbClr val="0C038C"/>
                </a:solidFill>
                <a:latin typeface="Arial"/>
                <a:cs typeface="Arial"/>
              </a:rPr>
              <a:t>Human </a:t>
            </a:r>
            <a:r>
              <a:rPr sz="1100" spc="35" dirty="0">
                <a:solidFill>
                  <a:srgbClr val="0C038C"/>
                </a:solidFill>
                <a:latin typeface="Arial"/>
                <a:cs typeface="Arial"/>
              </a:rPr>
              <a:t>African</a:t>
            </a:r>
            <a:r>
              <a:rPr sz="1100" spc="15" dirty="0">
                <a:solidFill>
                  <a:srgbClr val="0C038C"/>
                </a:solidFill>
                <a:latin typeface="Arial"/>
                <a:cs typeface="Arial"/>
              </a:rPr>
              <a:t> </a:t>
            </a:r>
            <a:r>
              <a:rPr sz="1100" spc="50" dirty="0">
                <a:solidFill>
                  <a:srgbClr val="0C038C"/>
                </a:solidFill>
                <a:latin typeface="Arial"/>
                <a:cs typeface="Arial"/>
              </a:rPr>
              <a:t>trypanosomiasis</a:t>
            </a:r>
            <a:endParaRPr sz="1100">
              <a:latin typeface="Arial"/>
              <a:cs typeface="Arial"/>
            </a:endParaRPr>
          </a:p>
        </p:txBody>
      </p:sp>
      <p:sp>
        <p:nvSpPr>
          <p:cNvPr id="17" name="object 17"/>
          <p:cNvSpPr txBox="1"/>
          <p:nvPr/>
        </p:nvSpPr>
        <p:spPr>
          <a:xfrm>
            <a:off x="6469062" y="5519929"/>
            <a:ext cx="1606550" cy="182101"/>
          </a:xfrm>
          <a:prstGeom prst="rect">
            <a:avLst/>
          </a:prstGeom>
        </p:spPr>
        <p:txBody>
          <a:bodyPr vert="horz" wrap="square" lIns="0" tIns="12700" rIns="0" bIns="0" rtlCol="0">
            <a:spAutoFit/>
          </a:bodyPr>
          <a:lstStyle/>
          <a:p>
            <a:pPr marL="12700">
              <a:spcBef>
                <a:spcPts val="100"/>
              </a:spcBef>
            </a:pPr>
            <a:r>
              <a:rPr sz="1100" spc="-30" dirty="0">
                <a:solidFill>
                  <a:srgbClr val="0C038C"/>
                </a:solidFill>
                <a:latin typeface="Arial"/>
                <a:cs typeface="Arial"/>
              </a:rPr>
              <a:t>MDR </a:t>
            </a:r>
            <a:r>
              <a:rPr sz="1100" spc="-10" dirty="0">
                <a:solidFill>
                  <a:srgbClr val="0C038C"/>
                </a:solidFill>
                <a:latin typeface="Arial"/>
                <a:cs typeface="Arial"/>
              </a:rPr>
              <a:t>/ </a:t>
            </a:r>
            <a:r>
              <a:rPr sz="1100" spc="-30" dirty="0">
                <a:solidFill>
                  <a:srgbClr val="0C038C"/>
                </a:solidFill>
                <a:latin typeface="Arial"/>
                <a:cs typeface="Arial"/>
              </a:rPr>
              <a:t>XDR</a:t>
            </a:r>
            <a:r>
              <a:rPr sz="1100" dirty="0">
                <a:solidFill>
                  <a:srgbClr val="0C038C"/>
                </a:solidFill>
                <a:latin typeface="Arial"/>
                <a:cs typeface="Arial"/>
              </a:rPr>
              <a:t> </a:t>
            </a:r>
            <a:r>
              <a:rPr sz="1100" spc="40" dirty="0">
                <a:solidFill>
                  <a:srgbClr val="0C038C"/>
                </a:solidFill>
                <a:latin typeface="Arial"/>
                <a:cs typeface="Arial"/>
              </a:rPr>
              <a:t>tuberculosis</a:t>
            </a:r>
            <a:endParaRPr sz="1100">
              <a:latin typeface="Arial"/>
              <a:cs typeface="Arial"/>
            </a:endParaRPr>
          </a:p>
        </p:txBody>
      </p:sp>
      <p:sp>
        <p:nvSpPr>
          <p:cNvPr id="18" name="object 18"/>
          <p:cNvSpPr txBox="1"/>
          <p:nvPr/>
        </p:nvSpPr>
        <p:spPr>
          <a:xfrm>
            <a:off x="5229784" y="5519928"/>
            <a:ext cx="1249045" cy="343684"/>
          </a:xfrm>
          <a:prstGeom prst="rect">
            <a:avLst/>
          </a:prstGeom>
        </p:spPr>
        <p:txBody>
          <a:bodyPr vert="horz" wrap="square" lIns="0" tIns="35560" rIns="0" bIns="0" rtlCol="0">
            <a:spAutoFit/>
          </a:bodyPr>
          <a:lstStyle/>
          <a:p>
            <a:pPr marL="12700" marR="5080" indent="336550">
              <a:lnSpc>
                <a:spcPts val="1150"/>
              </a:lnSpc>
              <a:spcBef>
                <a:spcPts val="280"/>
              </a:spcBef>
            </a:pPr>
            <a:r>
              <a:rPr sz="1100" spc="35" dirty="0">
                <a:solidFill>
                  <a:srgbClr val="0C038C"/>
                </a:solidFill>
                <a:latin typeface="Arial"/>
                <a:cs typeface="Arial"/>
              </a:rPr>
              <a:t>Marburg  </a:t>
            </a:r>
            <a:r>
              <a:rPr sz="1100" spc="30" dirty="0">
                <a:solidFill>
                  <a:srgbClr val="0C038C"/>
                </a:solidFill>
                <a:latin typeface="Arial"/>
                <a:cs typeface="Arial"/>
              </a:rPr>
              <a:t>hemorrhagic</a:t>
            </a:r>
            <a:r>
              <a:rPr sz="1100" spc="105" dirty="0">
                <a:solidFill>
                  <a:srgbClr val="0C038C"/>
                </a:solidFill>
                <a:latin typeface="Arial"/>
                <a:cs typeface="Arial"/>
              </a:rPr>
              <a:t> </a:t>
            </a:r>
            <a:r>
              <a:rPr sz="1100" spc="15" dirty="0">
                <a:solidFill>
                  <a:srgbClr val="0C038C"/>
                </a:solidFill>
                <a:latin typeface="Arial"/>
                <a:cs typeface="Arial"/>
              </a:rPr>
              <a:t>fever</a:t>
            </a:r>
            <a:endParaRPr sz="1100">
              <a:latin typeface="Arial"/>
              <a:cs typeface="Arial"/>
            </a:endParaRPr>
          </a:p>
        </p:txBody>
      </p:sp>
      <p:sp>
        <p:nvSpPr>
          <p:cNvPr id="19" name="object 19"/>
          <p:cNvSpPr txBox="1"/>
          <p:nvPr/>
        </p:nvSpPr>
        <p:spPr>
          <a:xfrm>
            <a:off x="8111655" y="4565904"/>
            <a:ext cx="2118360" cy="1293495"/>
          </a:xfrm>
          <a:prstGeom prst="rect">
            <a:avLst/>
          </a:prstGeom>
        </p:spPr>
        <p:txBody>
          <a:bodyPr vert="horz" wrap="square" lIns="0" tIns="40640" rIns="0" bIns="0" rtlCol="0">
            <a:spAutoFit/>
          </a:bodyPr>
          <a:lstStyle/>
          <a:p>
            <a:pPr marL="1450975" marR="177165" indent="-3810">
              <a:lnSpc>
                <a:spcPts val="1100"/>
              </a:lnSpc>
              <a:spcBef>
                <a:spcPts val="320"/>
              </a:spcBef>
            </a:pPr>
            <a:r>
              <a:rPr sz="1100" spc="25" dirty="0">
                <a:solidFill>
                  <a:srgbClr val="AE0303"/>
                </a:solidFill>
                <a:latin typeface="Arial"/>
                <a:cs typeface="Arial"/>
              </a:rPr>
              <a:t>Hendra  </a:t>
            </a:r>
            <a:r>
              <a:rPr sz="1100" spc="55" dirty="0">
                <a:solidFill>
                  <a:srgbClr val="AE0303"/>
                </a:solidFill>
                <a:latin typeface="Arial"/>
                <a:cs typeface="Arial"/>
              </a:rPr>
              <a:t>virus</a:t>
            </a:r>
            <a:endParaRPr sz="1100">
              <a:latin typeface="Arial"/>
              <a:cs typeface="Arial"/>
            </a:endParaRPr>
          </a:p>
          <a:p>
            <a:pPr marL="816610" marR="5080" indent="225425">
              <a:lnSpc>
                <a:spcPct val="109100"/>
              </a:lnSpc>
              <a:spcBef>
                <a:spcPts val="20"/>
              </a:spcBef>
            </a:pPr>
            <a:r>
              <a:rPr sz="1100" spc="40" dirty="0">
                <a:solidFill>
                  <a:srgbClr val="0C038C"/>
                </a:solidFill>
                <a:latin typeface="Arial"/>
                <a:cs typeface="Arial"/>
              </a:rPr>
              <a:t>Enterovirus </a:t>
            </a:r>
            <a:r>
              <a:rPr sz="1100" spc="25" dirty="0">
                <a:solidFill>
                  <a:srgbClr val="0C038C"/>
                </a:solidFill>
                <a:latin typeface="Arial"/>
                <a:cs typeface="Arial"/>
              </a:rPr>
              <a:t>71  </a:t>
            </a:r>
            <a:r>
              <a:rPr sz="1100" spc="25" dirty="0">
                <a:solidFill>
                  <a:srgbClr val="AE0303"/>
                </a:solidFill>
                <a:latin typeface="Arial"/>
                <a:cs typeface="Arial"/>
              </a:rPr>
              <a:t>Human</a:t>
            </a:r>
            <a:r>
              <a:rPr sz="1100" spc="-65" dirty="0">
                <a:solidFill>
                  <a:srgbClr val="AE0303"/>
                </a:solidFill>
                <a:latin typeface="Arial"/>
                <a:cs typeface="Arial"/>
              </a:rPr>
              <a:t> </a:t>
            </a:r>
            <a:r>
              <a:rPr sz="1100" spc="50" dirty="0">
                <a:solidFill>
                  <a:srgbClr val="AE0303"/>
                </a:solidFill>
                <a:latin typeface="Arial"/>
                <a:cs typeface="Arial"/>
              </a:rPr>
              <a:t>monkeypox</a:t>
            </a:r>
            <a:endParaRPr sz="1100">
              <a:latin typeface="Arial"/>
              <a:cs typeface="Arial"/>
            </a:endParaRPr>
          </a:p>
          <a:p>
            <a:pPr marL="508634">
              <a:spcBef>
                <a:spcPts val="140"/>
              </a:spcBef>
            </a:pPr>
            <a:r>
              <a:rPr sz="1100" spc="35" dirty="0">
                <a:solidFill>
                  <a:srgbClr val="AE0303"/>
                </a:solidFill>
                <a:latin typeface="Arial"/>
                <a:cs typeface="Arial"/>
              </a:rPr>
              <a:t>Ebola </a:t>
            </a:r>
            <a:r>
              <a:rPr sz="1100" spc="60" dirty="0">
                <a:solidFill>
                  <a:srgbClr val="AE0303"/>
                </a:solidFill>
                <a:latin typeface="Arial"/>
                <a:cs typeface="Arial"/>
              </a:rPr>
              <a:t>virus</a:t>
            </a:r>
            <a:r>
              <a:rPr sz="1100" spc="-114" dirty="0">
                <a:solidFill>
                  <a:srgbClr val="AE0303"/>
                </a:solidFill>
                <a:latin typeface="Arial"/>
                <a:cs typeface="Arial"/>
              </a:rPr>
              <a:t> </a:t>
            </a:r>
            <a:r>
              <a:rPr sz="1100" spc="25" dirty="0">
                <a:solidFill>
                  <a:srgbClr val="AE0303"/>
                </a:solidFill>
                <a:latin typeface="Arial"/>
                <a:cs typeface="Arial"/>
              </a:rPr>
              <a:t>disease</a:t>
            </a:r>
            <a:endParaRPr sz="1100">
              <a:latin typeface="Arial"/>
              <a:cs typeface="Arial"/>
            </a:endParaRPr>
          </a:p>
          <a:p>
            <a:pPr marL="12700" marR="996315" indent="440690">
              <a:lnSpc>
                <a:spcPts val="1150"/>
              </a:lnSpc>
              <a:spcBef>
                <a:spcPts val="900"/>
              </a:spcBef>
            </a:pPr>
            <a:r>
              <a:rPr sz="1100" spc="25" dirty="0">
                <a:solidFill>
                  <a:srgbClr val="AE0303"/>
                </a:solidFill>
                <a:latin typeface="Arial"/>
                <a:cs typeface="Arial"/>
              </a:rPr>
              <a:t>Zika</a:t>
            </a:r>
            <a:r>
              <a:rPr sz="1100" spc="-50" dirty="0">
                <a:solidFill>
                  <a:srgbClr val="AE0303"/>
                </a:solidFill>
                <a:latin typeface="Arial"/>
                <a:cs typeface="Arial"/>
              </a:rPr>
              <a:t> </a:t>
            </a:r>
            <a:r>
              <a:rPr sz="1100" spc="55" dirty="0">
                <a:solidFill>
                  <a:srgbClr val="AE0303"/>
                </a:solidFill>
                <a:latin typeface="Arial"/>
                <a:cs typeface="Arial"/>
              </a:rPr>
              <a:t>virus  </a:t>
            </a:r>
            <a:r>
              <a:rPr sz="1100" spc="25" dirty="0">
                <a:solidFill>
                  <a:srgbClr val="0C038C"/>
                </a:solidFill>
                <a:latin typeface="Arial"/>
                <a:cs typeface="Arial"/>
              </a:rPr>
              <a:t>Plague</a:t>
            </a:r>
            <a:endParaRPr sz="1100">
              <a:latin typeface="Arial"/>
              <a:cs typeface="Arial"/>
            </a:endParaRPr>
          </a:p>
        </p:txBody>
      </p:sp>
      <p:sp>
        <p:nvSpPr>
          <p:cNvPr id="20" name="object 20"/>
          <p:cNvSpPr txBox="1"/>
          <p:nvPr/>
        </p:nvSpPr>
        <p:spPr>
          <a:xfrm>
            <a:off x="2829834" y="5996685"/>
            <a:ext cx="1483995" cy="235962"/>
          </a:xfrm>
          <a:prstGeom prst="rect">
            <a:avLst/>
          </a:prstGeom>
        </p:spPr>
        <p:txBody>
          <a:bodyPr vert="horz" wrap="square" lIns="0" tIns="12700" rIns="0" bIns="0" rtlCol="0">
            <a:spAutoFit/>
          </a:bodyPr>
          <a:lstStyle/>
          <a:p>
            <a:pPr marL="12700">
              <a:spcBef>
                <a:spcPts val="100"/>
              </a:spcBef>
            </a:pPr>
            <a:r>
              <a:rPr sz="1450" b="1" spc="5" dirty="0">
                <a:solidFill>
                  <a:srgbClr val="030303"/>
                </a:solidFill>
                <a:latin typeface="Arial"/>
                <a:cs typeface="Arial"/>
              </a:rPr>
              <a:t>Newly</a:t>
            </a:r>
            <a:r>
              <a:rPr sz="1450" b="1" spc="25" dirty="0">
                <a:solidFill>
                  <a:srgbClr val="030303"/>
                </a:solidFill>
                <a:latin typeface="Arial"/>
                <a:cs typeface="Arial"/>
              </a:rPr>
              <a:t> </a:t>
            </a:r>
            <a:r>
              <a:rPr sz="1450" b="1" spc="10" dirty="0">
                <a:solidFill>
                  <a:srgbClr val="030303"/>
                </a:solidFill>
                <a:latin typeface="Arial"/>
                <a:cs typeface="Arial"/>
              </a:rPr>
              <a:t>emerging</a:t>
            </a:r>
            <a:endParaRPr sz="1450">
              <a:latin typeface="Arial"/>
              <a:cs typeface="Arial"/>
            </a:endParaRPr>
          </a:p>
        </p:txBody>
      </p:sp>
      <p:sp>
        <p:nvSpPr>
          <p:cNvPr id="21" name="object 21"/>
          <p:cNvSpPr txBox="1"/>
          <p:nvPr/>
        </p:nvSpPr>
        <p:spPr>
          <a:xfrm>
            <a:off x="4835416" y="5996685"/>
            <a:ext cx="2152650" cy="235962"/>
          </a:xfrm>
          <a:prstGeom prst="rect">
            <a:avLst/>
          </a:prstGeom>
        </p:spPr>
        <p:txBody>
          <a:bodyPr vert="horz" wrap="square" lIns="0" tIns="12700" rIns="0" bIns="0" rtlCol="0">
            <a:spAutoFit/>
          </a:bodyPr>
          <a:lstStyle/>
          <a:p>
            <a:pPr marL="12700">
              <a:spcBef>
                <a:spcPts val="100"/>
              </a:spcBef>
            </a:pPr>
            <a:r>
              <a:rPr sz="1450" b="1" spc="25" dirty="0">
                <a:solidFill>
                  <a:srgbClr val="030303"/>
                </a:solidFill>
                <a:latin typeface="Arial"/>
                <a:cs typeface="Arial"/>
              </a:rPr>
              <a:t>Re-emerging/resurging</a:t>
            </a:r>
            <a:endParaRPr sz="1450">
              <a:latin typeface="Arial"/>
              <a:cs typeface="Arial"/>
            </a:endParaRPr>
          </a:p>
        </p:txBody>
      </p:sp>
      <p:sp>
        <p:nvSpPr>
          <p:cNvPr id="22" name="object 22"/>
          <p:cNvSpPr txBox="1"/>
          <p:nvPr/>
        </p:nvSpPr>
        <p:spPr>
          <a:xfrm>
            <a:off x="7183011" y="6002782"/>
            <a:ext cx="2390140" cy="235962"/>
          </a:xfrm>
          <a:prstGeom prst="rect">
            <a:avLst/>
          </a:prstGeom>
        </p:spPr>
        <p:txBody>
          <a:bodyPr vert="horz" wrap="square" lIns="0" tIns="12700" rIns="0" bIns="0" rtlCol="0">
            <a:spAutoFit/>
          </a:bodyPr>
          <a:lstStyle/>
          <a:p>
            <a:pPr marL="201295" indent="-188595">
              <a:spcBef>
                <a:spcPts val="100"/>
              </a:spcBef>
              <a:buFont typeface="Arial"/>
              <a:buChar char="•"/>
              <a:tabLst>
                <a:tab pos="201930" algn="l"/>
              </a:tabLst>
            </a:pPr>
            <a:r>
              <a:rPr sz="1450" b="1" spc="10" dirty="0">
                <a:solidFill>
                  <a:srgbClr val="030303"/>
                </a:solidFill>
                <a:latin typeface="Arial"/>
                <a:cs typeface="Arial"/>
              </a:rPr>
              <a:t>"Deliberately</a:t>
            </a:r>
            <a:r>
              <a:rPr sz="1450" b="1" spc="65" dirty="0">
                <a:solidFill>
                  <a:srgbClr val="030303"/>
                </a:solidFill>
                <a:latin typeface="Arial"/>
                <a:cs typeface="Arial"/>
              </a:rPr>
              <a:t> </a:t>
            </a:r>
            <a:r>
              <a:rPr sz="1450" b="1" spc="10" dirty="0">
                <a:solidFill>
                  <a:srgbClr val="030303"/>
                </a:solidFill>
                <a:latin typeface="Arial"/>
                <a:cs typeface="Arial"/>
              </a:rPr>
              <a:t>emerging"</a:t>
            </a:r>
            <a:endParaRPr sz="1450">
              <a:latin typeface="Arial"/>
              <a:cs typeface="Arial"/>
            </a:endParaRPr>
          </a:p>
        </p:txBody>
      </p:sp>
      <p:sp>
        <p:nvSpPr>
          <p:cNvPr id="23" name="object 23"/>
          <p:cNvSpPr txBox="1"/>
          <p:nvPr/>
        </p:nvSpPr>
        <p:spPr>
          <a:xfrm>
            <a:off x="9670047" y="6155944"/>
            <a:ext cx="688975" cy="120546"/>
          </a:xfrm>
          <a:prstGeom prst="rect">
            <a:avLst/>
          </a:prstGeom>
        </p:spPr>
        <p:txBody>
          <a:bodyPr vert="horz" wrap="square" lIns="0" tIns="12700" rIns="0" bIns="0" rtlCol="0">
            <a:spAutoFit/>
          </a:bodyPr>
          <a:lstStyle/>
          <a:p>
            <a:pPr marL="12700">
              <a:spcBef>
                <a:spcPts val="100"/>
              </a:spcBef>
            </a:pPr>
            <a:r>
              <a:rPr sz="700" spc="10" dirty="0">
                <a:solidFill>
                  <a:srgbClr val="030303"/>
                </a:solidFill>
                <a:latin typeface="Arial"/>
                <a:cs typeface="Arial"/>
              </a:rPr>
              <a:t>December</a:t>
            </a:r>
            <a:r>
              <a:rPr sz="700" spc="-35" dirty="0">
                <a:solidFill>
                  <a:srgbClr val="030303"/>
                </a:solidFill>
                <a:latin typeface="Arial"/>
                <a:cs typeface="Arial"/>
              </a:rPr>
              <a:t> </a:t>
            </a:r>
            <a:r>
              <a:rPr sz="700" dirty="0">
                <a:solidFill>
                  <a:srgbClr val="030303"/>
                </a:solidFill>
                <a:latin typeface="Arial"/>
                <a:cs typeface="Arial"/>
              </a:rPr>
              <a:t>2016</a:t>
            </a:r>
            <a:endParaRPr sz="700">
              <a:latin typeface="Arial"/>
              <a:cs typeface="Arial"/>
            </a:endParaRPr>
          </a:p>
        </p:txBody>
      </p:sp>
      <p:sp>
        <p:nvSpPr>
          <p:cNvPr id="24" name="object 24"/>
          <p:cNvSpPr/>
          <p:nvPr/>
        </p:nvSpPr>
        <p:spPr>
          <a:xfrm>
            <a:off x="9160409" y="6460766"/>
            <a:ext cx="67945" cy="68580"/>
          </a:xfrm>
          <a:custGeom>
            <a:avLst/>
            <a:gdLst/>
            <a:ahLst/>
            <a:cxnLst/>
            <a:rect l="l" t="t" r="r" b="b"/>
            <a:pathLst>
              <a:path w="67945" h="68579">
                <a:moveTo>
                  <a:pt x="0" y="0"/>
                </a:moveTo>
                <a:lnTo>
                  <a:pt x="67665" y="0"/>
                </a:lnTo>
                <a:lnTo>
                  <a:pt x="67665" y="68386"/>
                </a:lnTo>
                <a:lnTo>
                  <a:pt x="0" y="68386"/>
                </a:lnTo>
                <a:lnTo>
                  <a:pt x="0" y="0"/>
                </a:lnTo>
                <a:close/>
              </a:path>
            </a:pathLst>
          </a:custGeom>
          <a:solidFill>
            <a:srgbClr val="3B5485"/>
          </a:solidFill>
        </p:spPr>
        <p:txBody>
          <a:bodyPr wrap="square" lIns="0" tIns="0" rIns="0" bIns="0" rtlCol="0"/>
          <a:lstStyle/>
          <a:p>
            <a:endParaRPr/>
          </a:p>
        </p:txBody>
      </p:sp>
      <p:sp>
        <p:nvSpPr>
          <p:cNvPr id="25" name="object 25"/>
          <p:cNvSpPr/>
          <p:nvPr/>
        </p:nvSpPr>
        <p:spPr>
          <a:xfrm>
            <a:off x="9311640" y="6460766"/>
            <a:ext cx="0" cy="68580"/>
          </a:xfrm>
          <a:custGeom>
            <a:avLst/>
            <a:gdLst/>
            <a:ahLst/>
            <a:cxnLst/>
            <a:rect l="l" t="t" r="r" b="b"/>
            <a:pathLst>
              <a:path h="68579">
                <a:moveTo>
                  <a:pt x="0" y="0"/>
                </a:moveTo>
                <a:lnTo>
                  <a:pt x="0" y="68386"/>
                </a:lnTo>
              </a:path>
            </a:pathLst>
          </a:custGeom>
          <a:ln w="17779">
            <a:solidFill>
              <a:srgbClr val="1C3872"/>
            </a:solidFill>
          </a:ln>
        </p:spPr>
        <p:txBody>
          <a:bodyPr wrap="square" lIns="0" tIns="0" rIns="0" bIns="0" rtlCol="0"/>
          <a:lstStyle/>
          <a:p>
            <a:endParaRPr/>
          </a:p>
        </p:txBody>
      </p:sp>
      <p:sp>
        <p:nvSpPr>
          <p:cNvPr id="26" name="object 26"/>
          <p:cNvSpPr/>
          <p:nvPr/>
        </p:nvSpPr>
        <p:spPr>
          <a:xfrm>
            <a:off x="9369933" y="6531898"/>
            <a:ext cx="744855" cy="102870"/>
          </a:xfrm>
          <a:custGeom>
            <a:avLst/>
            <a:gdLst/>
            <a:ahLst/>
            <a:cxnLst/>
            <a:rect l="l" t="t" r="r" b="b"/>
            <a:pathLst>
              <a:path w="744854" h="102870">
                <a:moveTo>
                  <a:pt x="0" y="0"/>
                </a:moveTo>
                <a:lnTo>
                  <a:pt x="744245" y="0"/>
                </a:lnTo>
                <a:lnTo>
                  <a:pt x="744245" y="102579"/>
                </a:lnTo>
                <a:lnTo>
                  <a:pt x="0" y="102579"/>
                </a:lnTo>
                <a:lnTo>
                  <a:pt x="0" y="0"/>
                </a:lnTo>
                <a:close/>
              </a:path>
            </a:pathLst>
          </a:custGeom>
          <a:solidFill>
            <a:srgbClr val="0A2A67"/>
          </a:solidFill>
        </p:spPr>
        <p:txBody>
          <a:bodyPr wrap="square" lIns="0" tIns="0" rIns="0" bIns="0" rtlCol="0"/>
          <a:lstStyle/>
          <a:p>
            <a:endParaRPr/>
          </a:p>
        </p:txBody>
      </p:sp>
      <p:sp>
        <p:nvSpPr>
          <p:cNvPr id="27" name="object 27"/>
          <p:cNvSpPr/>
          <p:nvPr/>
        </p:nvSpPr>
        <p:spPr>
          <a:xfrm>
            <a:off x="10139553" y="6531898"/>
            <a:ext cx="249554" cy="102870"/>
          </a:xfrm>
          <a:custGeom>
            <a:avLst/>
            <a:gdLst/>
            <a:ahLst/>
            <a:cxnLst/>
            <a:rect l="l" t="t" r="r" b="b"/>
            <a:pathLst>
              <a:path w="249554" h="102870">
                <a:moveTo>
                  <a:pt x="0" y="0"/>
                </a:moveTo>
                <a:lnTo>
                  <a:pt x="249326" y="0"/>
                </a:lnTo>
                <a:lnTo>
                  <a:pt x="249326" y="102579"/>
                </a:lnTo>
                <a:lnTo>
                  <a:pt x="0" y="102579"/>
                </a:lnTo>
                <a:lnTo>
                  <a:pt x="0" y="0"/>
                </a:lnTo>
                <a:close/>
              </a:path>
            </a:pathLst>
          </a:custGeom>
          <a:solidFill>
            <a:srgbClr val="1C3872"/>
          </a:solidFill>
        </p:spPr>
        <p:txBody>
          <a:bodyPr wrap="square" lIns="0" tIns="0" rIns="0" bIns="0" rtlCol="0"/>
          <a:lstStyle/>
          <a:p>
            <a:endParaRPr/>
          </a:p>
        </p:txBody>
      </p:sp>
      <p:sp>
        <p:nvSpPr>
          <p:cNvPr id="28" name="object 28"/>
          <p:cNvSpPr/>
          <p:nvPr/>
        </p:nvSpPr>
        <p:spPr>
          <a:xfrm>
            <a:off x="10415245" y="6531898"/>
            <a:ext cx="198755" cy="102870"/>
          </a:xfrm>
          <a:custGeom>
            <a:avLst/>
            <a:gdLst/>
            <a:ahLst/>
            <a:cxnLst/>
            <a:rect l="l" t="t" r="r" b="b"/>
            <a:pathLst>
              <a:path w="198754" h="102870">
                <a:moveTo>
                  <a:pt x="0" y="0"/>
                </a:moveTo>
                <a:lnTo>
                  <a:pt x="198577" y="0"/>
                </a:lnTo>
                <a:lnTo>
                  <a:pt x="198577" y="102579"/>
                </a:lnTo>
                <a:lnTo>
                  <a:pt x="0" y="102579"/>
                </a:lnTo>
                <a:lnTo>
                  <a:pt x="0" y="0"/>
                </a:lnTo>
                <a:close/>
              </a:path>
            </a:pathLst>
          </a:custGeom>
          <a:solidFill>
            <a:srgbClr val="0A2A67"/>
          </a:solidFill>
        </p:spPr>
        <p:txBody>
          <a:bodyPr wrap="square" lIns="0" tIns="0" rIns="0" bIns="0" rtlCol="0"/>
          <a:lstStyle/>
          <a:p>
            <a:endParaRPr/>
          </a:p>
        </p:txBody>
      </p:sp>
      <p:sp>
        <p:nvSpPr>
          <p:cNvPr id="29" name="object 29"/>
          <p:cNvSpPr txBox="1"/>
          <p:nvPr/>
        </p:nvSpPr>
        <p:spPr>
          <a:xfrm>
            <a:off x="9147708" y="6442625"/>
            <a:ext cx="1501140" cy="186590"/>
          </a:xfrm>
          <a:prstGeom prst="rect">
            <a:avLst/>
          </a:prstGeom>
        </p:spPr>
        <p:txBody>
          <a:bodyPr vert="horz" wrap="square" lIns="0" tIns="19685" rIns="0" bIns="0" rtlCol="0">
            <a:spAutoFit/>
          </a:bodyPr>
          <a:lstStyle/>
          <a:p>
            <a:pPr marL="12700">
              <a:spcBef>
                <a:spcPts val="155"/>
              </a:spcBef>
            </a:pPr>
            <a:r>
              <a:rPr sz="400" spc="-70" dirty="0">
                <a:solidFill>
                  <a:srgbClr val="CCD1DF"/>
                </a:solidFill>
                <a:latin typeface="Times New Roman"/>
                <a:cs typeface="Times New Roman"/>
              </a:rPr>
              <a:t>CJj           </a:t>
            </a:r>
            <a:r>
              <a:rPr sz="400" spc="-55" dirty="0">
                <a:solidFill>
                  <a:srgbClr val="CCD1DF"/>
                </a:solidFill>
                <a:latin typeface="Times New Roman"/>
                <a:cs typeface="Times New Roman"/>
              </a:rPr>
              <a:t> </a:t>
            </a:r>
            <a:r>
              <a:rPr sz="400" spc="5" dirty="0">
                <a:solidFill>
                  <a:srgbClr val="AAB5CA"/>
                </a:solidFill>
                <a:latin typeface="Times New Roman"/>
                <a:cs typeface="Times New Roman"/>
              </a:rPr>
              <a:t>•</a:t>
            </a:r>
            <a:endParaRPr sz="400">
              <a:latin typeface="Times New Roman"/>
              <a:cs typeface="Times New Roman"/>
            </a:endParaRPr>
          </a:p>
          <a:p>
            <a:pPr marL="221615" indent="-130810">
              <a:spcBef>
                <a:spcPts val="85"/>
              </a:spcBef>
              <a:buClr>
                <a:srgbClr val="99A5BF"/>
              </a:buClr>
              <a:buChar char="·"/>
              <a:tabLst>
                <a:tab pos="222250" algn="l"/>
              </a:tabLst>
            </a:pPr>
            <a:r>
              <a:rPr sz="600" spc="5" dirty="0">
                <a:solidFill>
                  <a:srgbClr val="CCD1DF"/>
                </a:solidFill>
                <a:latin typeface="Times New Roman"/>
                <a:cs typeface="Times New Roman"/>
              </a:rPr>
              <a:t>Georgetown </a:t>
            </a:r>
            <a:r>
              <a:rPr sz="600" spc="-5" dirty="0">
                <a:solidFill>
                  <a:srgbClr val="CCD1DF"/>
                </a:solidFill>
                <a:latin typeface="Times New Roman"/>
                <a:cs typeface="Times New Roman"/>
              </a:rPr>
              <a:t>University </a:t>
            </a:r>
            <a:r>
              <a:rPr sz="600" dirty="0">
                <a:solidFill>
                  <a:srgbClr val="DFE2E9"/>
                </a:solidFill>
                <a:latin typeface="Times New Roman"/>
                <a:cs typeface="Times New Roman"/>
              </a:rPr>
              <a:t>Medical</a:t>
            </a:r>
            <a:r>
              <a:rPr sz="600" spc="5" dirty="0">
                <a:solidFill>
                  <a:srgbClr val="DFE2E9"/>
                </a:solidFill>
                <a:latin typeface="Times New Roman"/>
                <a:cs typeface="Times New Roman"/>
              </a:rPr>
              <a:t> </a:t>
            </a:r>
            <a:r>
              <a:rPr sz="600" spc="15" dirty="0">
                <a:solidFill>
                  <a:srgbClr val="CCD1DF"/>
                </a:solidFill>
                <a:latin typeface="Times New Roman"/>
                <a:cs typeface="Times New Roman"/>
              </a:rPr>
              <a:t>Ccntct</a:t>
            </a:r>
            <a:endParaRPr sz="600">
              <a:latin typeface="Times New Roman"/>
              <a:cs typeface="Times New Roman"/>
            </a:endParaRPr>
          </a:p>
        </p:txBody>
      </p:sp>
      <p:sp>
        <p:nvSpPr>
          <p:cNvPr id="30" name="object 30"/>
          <p:cNvSpPr/>
          <p:nvPr/>
        </p:nvSpPr>
        <p:spPr>
          <a:xfrm>
            <a:off x="8845074" y="6756928"/>
            <a:ext cx="0" cy="60960"/>
          </a:xfrm>
          <a:custGeom>
            <a:avLst/>
            <a:gdLst/>
            <a:ahLst/>
            <a:cxnLst/>
            <a:rect l="l" t="t" r="r" b="b"/>
            <a:pathLst>
              <a:path h="60959">
                <a:moveTo>
                  <a:pt x="0" y="0"/>
                </a:moveTo>
                <a:lnTo>
                  <a:pt x="0" y="60641"/>
                </a:lnTo>
              </a:path>
            </a:pathLst>
          </a:custGeom>
          <a:ln w="22225">
            <a:solidFill>
              <a:srgbClr val="0A2A67"/>
            </a:solidFill>
          </a:ln>
        </p:spPr>
        <p:txBody>
          <a:bodyPr wrap="square" lIns="0" tIns="0" rIns="0" bIns="0" rtlCol="0"/>
          <a:lstStyle/>
          <a:p>
            <a:endParaRPr/>
          </a:p>
        </p:txBody>
      </p:sp>
      <p:sp>
        <p:nvSpPr>
          <p:cNvPr id="31" name="object 31"/>
          <p:cNvSpPr/>
          <p:nvPr/>
        </p:nvSpPr>
        <p:spPr>
          <a:xfrm>
            <a:off x="8877876" y="6733456"/>
            <a:ext cx="0" cy="92710"/>
          </a:xfrm>
          <a:custGeom>
            <a:avLst/>
            <a:gdLst/>
            <a:ahLst/>
            <a:cxnLst/>
            <a:rect l="l" t="t" r="r" b="b"/>
            <a:pathLst>
              <a:path h="92709">
                <a:moveTo>
                  <a:pt x="0" y="0"/>
                </a:moveTo>
                <a:lnTo>
                  <a:pt x="0" y="92360"/>
                </a:lnTo>
              </a:path>
            </a:pathLst>
          </a:custGeom>
          <a:ln w="38836">
            <a:solidFill>
              <a:srgbClr val="0A2A67"/>
            </a:solidFill>
          </a:ln>
        </p:spPr>
        <p:txBody>
          <a:bodyPr wrap="square" lIns="0" tIns="0" rIns="0" bIns="0" rtlCol="0"/>
          <a:lstStyle/>
          <a:p>
            <a:endParaRPr/>
          </a:p>
        </p:txBody>
      </p:sp>
      <p:sp>
        <p:nvSpPr>
          <p:cNvPr id="32" name="object 32"/>
          <p:cNvSpPr txBox="1"/>
          <p:nvPr/>
        </p:nvSpPr>
        <p:spPr>
          <a:xfrm>
            <a:off x="8821262" y="6720586"/>
            <a:ext cx="74930" cy="97463"/>
          </a:xfrm>
          <a:prstGeom prst="rect">
            <a:avLst/>
          </a:prstGeom>
        </p:spPr>
        <p:txBody>
          <a:bodyPr vert="horz" wrap="square" lIns="0" tIns="12700" rIns="0" bIns="0" rtlCol="0">
            <a:spAutoFit/>
          </a:bodyPr>
          <a:lstStyle/>
          <a:p>
            <a:pPr marL="12700">
              <a:spcBef>
                <a:spcPts val="100"/>
              </a:spcBef>
            </a:pPr>
            <a:r>
              <a:rPr sz="350" spc="-105" dirty="0">
                <a:solidFill>
                  <a:srgbClr val="DFE2E9"/>
                </a:solidFill>
                <a:latin typeface="Arial"/>
                <a:cs typeface="Arial"/>
              </a:rPr>
              <a:t>J</a:t>
            </a:r>
            <a:r>
              <a:rPr sz="350" spc="-20" dirty="0">
                <a:solidFill>
                  <a:srgbClr val="DFE2E9"/>
                </a:solidFill>
                <a:latin typeface="Arial"/>
                <a:cs typeface="Arial"/>
              </a:rPr>
              <a:t> </a:t>
            </a:r>
            <a:r>
              <a:rPr sz="550" i="1" spc="-114" dirty="0">
                <a:solidFill>
                  <a:srgbClr val="CCD1DF"/>
                </a:solidFill>
                <a:latin typeface="Arial"/>
                <a:cs typeface="Arial"/>
              </a:rPr>
              <a:t>7</a:t>
            </a:r>
            <a:endParaRPr sz="550">
              <a:latin typeface="Arial"/>
              <a:cs typeface="Arial"/>
            </a:endParaRPr>
          </a:p>
        </p:txBody>
      </p:sp>
      <p:sp>
        <p:nvSpPr>
          <p:cNvPr id="33" name="object 33"/>
          <p:cNvSpPr/>
          <p:nvPr/>
        </p:nvSpPr>
        <p:spPr>
          <a:xfrm>
            <a:off x="9167241" y="6705653"/>
            <a:ext cx="0" cy="127000"/>
          </a:xfrm>
          <a:custGeom>
            <a:avLst/>
            <a:gdLst/>
            <a:ahLst/>
            <a:cxnLst/>
            <a:rect l="l" t="t" r="r" b="b"/>
            <a:pathLst>
              <a:path h="127000">
                <a:moveTo>
                  <a:pt x="0" y="0"/>
                </a:moveTo>
                <a:lnTo>
                  <a:pt x="0" y="126689"/>
                </a:lnTo>
              </a:path>
            </a:pathLst>
          </a:custGeom>
          <a:ln w="47625">
            <a:solidFill>
              <a:srgbClr val="1C3872"/>
            </a:solidFill>
          </a:ln>
        </p:spPr>
        <p:txBody>
          <a:bodyPr wrap="square" lIns="0" tIns="0" rIns="0" bIns="0" rtlCol="0"/>
          <a:lstStyle/>
          <a:p>
            <a:endParaRPr/>
          </a:p>
        </p:txBody>
      </p:sp>
      <p:sp>
        <p:nvSpPr>
          <p:cNvPr id="34" name="object 34"/>
          <p:cNvSpPr/>
          <p:nvPr/>
        </p:nvSpPr>
        <p:spPr>
          <a:xfrm>
            <a:off x="9098047" y="6705653"/>
            <a:ext cx="0" cy="127000"/>
          </a:xfrm>
          <a:custGeom>
            <a:avLst/>
            <a:gdLst/>
            <a:ahLst/>
            <a:cxnLst/>
            <a:rect l="l" t="t" r="r" b="b"/>
            <a:pathLst>
              <a:path h="127000">
                <a:moveTo>
                  <a:pt x="0" y="0"/>
                </a:moveTo>
                <a:lnTo>
                  <a:pt x="0" y="126689"/>
                </a:lnTo>
              </a:path>
            </a:pathLst>
          </a:custGeom>
          <a:ln w="23812">
            <a:solidFill>
              <a:srgbClr val="3B5485"/>
            </a:solidFill>
          </a:ln>
        </p:spPr>
        <p:txBody>
          <a:bodyPr wrap="square" lIns="0" tIns="0" rIns="0" bIns="0" rtlCol="0"/>
          <a:lstStyle/>
          <a:p>
            <a:endParaRPr/>
          </a:p>
        </p:txBody>
      </p:sp>
      <p:sp>
        <p:nvSpPr>
          <p:cNvPr id="35" name="object 35"/>
          <p:cNvSpPr/>
          <p:nvPr/>
        </p:nvSpPr>
        <p:spPr>
          <a:xfrm>
            <a:off x="9192578" y="6705653"/>
            <a:ext cx="71755" cy="127000"/>
          </a:xfrm>
          <a:custGeom>
            <a:avLst/>
            <a:gdLst/>
            <a:ahLst/>
            <a:cxnLst/>
            <a:rect l="l" t="t" r="r" b="b"/>
            <a:pathLst>
              <a:path w="71754" h="127000">
                <a:moveTo>
                  <a:pt x="0" y="0"/>
                </a:moveTo>
                <a:lnTo>
                  <a:pt x="71437" y="0"/>
                </a:lnTo>
                <a:lnTo>
                  <a:pt x="71437" y="126689"/>
                </a:lnTo>
                <a:lnTo>
                  <a:pt x="0" y="126689"/>
                </a:lnTo>
                <a:lnTo>
                  <a:pt x="0" y="0"/>
                </a:lnTo>
                <a:close/>
              </a:path>
            </a:pathLst>
          </a:custGeom>
          <a:solidFill>
            <a:srgbClr val="0A2A67"/>
          </a:solidFill>
        </p:spPr>
        <p:txBody>
          <a:bodyPr wrap="square" lIns="0" tIns="0" rIns="0" bIns="0" rtlCol="0"/>
          <a:lstStyle/>
          <a:p>
            <a:endParaRPr/>
          </a:p>
        </p:txBody>
      </p:sp>
      <p:sp>
        <p:nvSpPr>
          <p:cNvPr id="36" name="object 36"/>
          <p:cNvSpPr txBox="1"/>
          <p:nvPr/>
        </p:nvSpPr>
        <p:spPr>
          <a:xfrm>
            <a:off x="9130728" y="6695185"/>
            <a:ext cx="109220" cy="128240"/>
          </a:xfrm>
          <a:prstGeom prst="rect">
            <a:avLst/>
          </a:prstGeom>
        </p:spPr>
        <p:txBody>
          <a:bodyPr vert="horz" wrap="square" lIns="0" tIns="12700" rIns="0" bIns="0" rtlCol="0">
            <a:spAutoFit/>
          </a:bodyPr>
          <a:lstStyle/>
          <a:p>
            <a:pPr marL="12700">
              <a:spcBef>
                <a:spcPts val="100"/>
              </a:spcBef>
            </a:pPr>
            <a:r>
              <a:rPr sz="750" i="1" spc="5" dirty="0">
                <a:solidFill>
                  <a:srgbClr val="CCD1DF"/>
                </a:solidFill>
                <a:latin typeface="Times New Roman"/>
                <a:cs typeface="Times New Roman"/>
              </a:rPr>
              <a:t>8</a:t>
            </a:r>
            <a:r>
              <a:rPr sz="750" i="1" spc="-150" dirty="0">
                <a:solidFill>
                  <a:srgbClr val="CCD1DF"/>
                </a:solidFill>
                <a:latin typeface="Times New Roman"/>
                <a:cs typeface="Times New Roman"/>
              </a:rPr>
              <a:t>.9</a:t>
            </a:r>
            <a:endParaRPr sz="750">
              <a:latin typeface="Times New Roman"/>
              <a:cs typeface="Times New Roman"/>
            </a:endParaRPr>
          </a:p>
        </p:txBody>
      </p:sp>
      <p:sp>
        <p:nvSpPr>
          <p:cNvPr id="37" name="Rectangle 36">
            <a:extLst>
              <a:ext uri="{FF2B5EF4-FFF2-40B4-BE49-F238E27FC236}">
                <a16:creationId xmlns:a16="http://schemas.microsoft.com/office/drawing/2014/main" id="{8E2D18B5-9E40-49B9-AD26-7E2D92781B11}"/>
              </a:ext>
            </a:extLst>
          </p:cNvPr>
          <p:cNvSpPr/>
          <p:nvPr/>
        </p:nvSpPr>
        <p:spPr>
          <a:xfrm>
            <a:off x="4464592" y="3244334"/>
            <a:ext cx="3262816" cy="369332"/>
          </a:xfrm>
          <a:prstGeom prst="rect">
            <a:avLst/>
          </a:prstGeom>
        </p:spPr>
        <p:txBody>
          <a:bodyPr wrap="none">
            <a:spAutoFit/>
          </a:bodyPr>
          <a:lstStyle/>
          <a:p>
            <a:r>
              <a:rPr lang="en-US" dirty="0"/>
              <a:t>https://youtu.be/xOFH57Do2EM</a:t>
            </a:r>
          </a:p>
        </p:txBody>
      </p:sp>
      <p:sp>
        <p:nvSpPr>
          <p:cNvPr id="38" name="Rectangle 37">
            <a:extLst>
              <a:ext uri="{FF2B5EF4-FFF2-40B4-BE49-F238E27FC236}">
                <a16:creationId xmlns:a16="http://schemas.microsoft.com/office/drawing/2014/main" id="{D8F50E86-70FE-4AF5-8EBD-FF1F3A6FBC73}"/>
              </a:ext>
            </a:extLst>
          </p:cNvPr>
          <p:cNvSpPr/>
          <p:nvPr/>
        </p:nvSpPr>
        <p:spPr>
          <a:xfrm>
            <a:off x="4464592" y="3244334"/>
            <a:ext cx="3262816" cy="369332"/>
          </a:xfrm>
          <a:prstGeom prst="rect">
            <a:avLst/>
          </a:prstGeom>
        </p:spPr>
        <p:txBody>
          <a:bodyPr wrap="none">
            <a:spAutoFit/>
          </a:bodyPr>
          <a:lstStyle/>
          <a:p>
            <a:r>
              <a:rPr lang="en-US" dirty="0"/>
              <a:t>https://youtu.be/xOFH57Do2EM</a:t>
            </a:r>
          </a:p>
        </p:txBody>
      </p:sp>
    </p:spTree>
    <p:extLst>
      <p:ext uri="{BB962C8B-B14F-4D97-AF65-F5344CB8AC3E}">
        <p14:creationId xmlns:p14="http://schemas.microsoft.com/office/powerpoint/2010/main" val="28610423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24000" y="6312408"/>
            <a:ext cx="9144000" cy="546100"/>
          </a:xfrm>
          <a:custGeom>
            <a:avLst/>
            <a:gdLst/>
            <a:ahLst/>
            <a:cxnLst/>
            <a:rect l="l" t="t" r="r" b="b"/>
            <a:pathLst>
              <a:path w="9144000" h="546100">
                <a:moveTo>
                  <a:pt x="0" y="545591"/>
                </a:moveTo>
                <a:lnTo>
                  <a:pt x="9144000" y="545591"/>
                </a:lnTo>
                <a:lnTo>
                  <a:pt x="9144000" y="0"/>
                </a:lnTo>
                <a:lnTo>
                  <a:pt x="0" y="0"/>
                </a:lnTo>
                <a:lnTo>
                  <a:pt x="0" y="545591"/>
                </a:lnTo>
                <a:close/>
              </a:path>
            </a:pathLst>
          </a:custGeom>
          <a:solidFill>
            <a:srgbClr val="002060"/>
          </a:solidFill>
        </p:spPr>
        <p:txBody>
          <a:bodyPr wrap="square" lIns="0" tIns="0" rIns="0" bIns="0" rtlCol="0"/>
          <a:lstStyle/>
          <a:p>
            <a:endParaRPr/>
          </a:p>
        </p:txBody>
      </p:sp>
      <p:sp>
        <p:nvSpPr>
          <p:cNvPr id="3" name="object 3"/>
          <p:cNvSpPr/>
          <p:nvPr/>
        </p:nvSpPr>
        <p:spPr>
          <a:xfrm>
            <a:off x="1524000" y="6312408"/>
            <a:ext cx="9144000" cy="546100"/>
          </a:xfrm>
          <a:custGeom>
            <a:avLst/>
            <a:gdLst/>
            <a:ahLst/>
            <a:cxnLst/>
            <a:rect l="l" t="t" r="r" b="b"/>
            <a:pathLst>
              <a:path w="9144000" h="546100">
                <a:moveTo>
                  <a:pt x="0" y="0"/>
                </a:moveTo>
                <a:lnTo>
                  <a:pt x="9144000" y="0"/>
                </a:lnTo>
                <a:lnTo>
                  <a:pt x="9144000" y="545591"/>
                </a:lnTo>
                <a:lnTo>
                  <a:pt x="0" y="545591"/>
                </a:lnTo>
                <a:lnTo>
                  <a:pt x="0" y="0"/>
                </a:lnTo>
                <a:close/>
              </a:path>
            </a:pathLst>
          </a:custGeom>
          <a:ln w="12192">
            <a:solidFill>
              <a:srgbClr val="41719C"/>
            </a:solidFill>
          </a:ln>
        </p:spPr>
        <p:txBody>
          <a:bodyPr wrap="square" lIns="0" tIns="0" rIns="0" bIns="0" rtlCol="0"/>
          <a:lstStyle/>
          <a:p>
            <a:endParaRPr/>
          </a:p>
        </p:txBody>
      </p:sp>
      <p:sp>
        <p:nvSpPr>
          <p:cNvPr id="4" name="object 4"/>
          <p:cNvSpPr/>
          <p:nvPr/>
        </p:nvSpPr>
        <p:spPr>
          <a:xfrm>
            <a:off x="1524000" y="6176771"/>
            <a:ext cx="9144000" cy="135890"/>
          </a:xfrm>
          <a:custGeom>
            <a:avLst/>
            <a:gdLst/>
            <a:ahLst/>
            <a:cxnLst/>
            <a:rect l="l" t="t" r="r" b="b"/>
            <a:pathLst>
              <a:path w="9144000" h="135889">
                <a:moveTo>
                  <a:pt x="0" y="135635"/>
                </a:moveTo>
                <a:lnTo>
                  <a:pt x="9144000" y="135635"/>
                </a:lnTo>
                <a:lnTo>
                  <a:pt x="9144000" y="0"/>
                </a:lnTo>
                <a:lnTo>
                  <a:pt x="0" y="0"/>
                </a:lnTo>
                <a:lnTo>
                  <a:pt x="0" y="135635"/>
                </a:lnTo>
                <a:close/>
              </a:path>
            </a:pathLst>
          </a:custGeom>
          <a:solidFill>
            <a:srgbClr val="A6A6A6"/>
          </a:solidFill>
        </p:spPr>
        <p:txBody>
          <a:bodyPr wrap="square" lIns="0" tIns="0" rIns="0" bIns="0" rtlCol="0"/>
          <a:lstStyle/>
          <a:p>
            <a:endParaRPr/>
          </a:p>
        </p:txBody>
      </p:sp>
      <p:sp>
        <p:nvSpPr>
          <p:cNvPr id="5" name="object 5"/>
          <p:cNvSpPr/>
          <p:nvPr/>
        </p:nvSpPr>
        <p:spPr>
          <a:xfrm>
            <a:off x="1524000" y="6176771"/>
            <a:ext cx="9144000" cy="135890"/>
          </a:xfrm>
          <a:custGeom>
            <a:avLst/>
            <a:gdLst/>
            <a:ahLst/>
            <a:cxnLst/>
            <a:rect l="l" t="t" r="r" b="b"/>
            <a:pathLst>
              <a:path w="9144000" h="135889">
                <a:moveTo>
                  <a:pt x="0" y="0"/>
                </a:moveTo>
                <a:lnTo>
                  <a:pt x="9144000" y="0"/>
                </a:lnTo>
                <a:lnTo>
                  <a:pt x="9144000" y="135635"/>
                </a:lnTo>
                <a:lnTo>
                  <a:pt x="0" y="135635"/>
                </a:lnTo>
                <a:lnTo>
                  <a:pt x="0" y="0"/>
                </a:lnTo>
                <a:close/>
              </a:path>
            </a:pathLst>
          </a:custGeom>
          <a:ln w="12192">
            <a:solidFill>
              <a:srgbClr val="41719C"/>
            </a:solidFill>
          </a:ln>
        </p:spPr>
        <p:txBody>
          <a:bodyPr wrap="square" lIns="0" tIns="0" rIns="0" bIns="0" rtlCol="0"/>
          <a:lstStyle/>
          <a:p>
            <a:endParaRPr/>
          </a:p>
        </p:txBody>
      </p:sp>
      <p:sp>
        <p:nvSpPr>
          <p:cNvPr id="6" name="object 6"/>
          <p:cNvSpPr/>
          <p:nvPr/>
        </p:nvSpPr>
        <p:spPr>
          <a:xfrm>
            <a:off x="8769096" y="6213348"/>
            <a:ext cx="1868423" cy="633983"/>
          </a:xfrm>
          <a:prstGeom prst="rect">
            <a:avLst/>
          </a:prstGeom>
          <a:blipFill>
            <a:blip r:embed="rId2" cstate="print"/>
            <a:stretch>
              <a:fillRect/>
            </a:stretch>
          </a:blipFill>
        </p:spPr>
        <p:txBody>
          <a:bodyPr wrap="square" lIns="0" tIns="0" rIns="0" bIns="0" rtlCol="0"/>
          <a:lstStyle/>
          <a:p>
            <a:endParaRPr/>
          </a:p>
        </p:txBody>
      </p:sp>
      <p:sp>
        <p:nvSpPr>
          <p:cNvPr id="7" name="object 7"/>
          <p:cNvSpPr txBox="1"/>
          <p:nvPr/>
        </p:nvSpPr>
        <p:spPr>
          <a:xfrm>
            <a:off x="8769095" y="259275"/>
            <a:ext cx="1690370" cy="2818720"/>
          </a:xfrm>
          <a:prstGeom prst="rect">
            <a:avLst/>
          </a:prstGeom>
        </p:spPr>
        <p:txBody>
          <a:bodyPr vert="horz" wrap="square" lIns="0" tIns="60960" rIns="0" bIns="0" rtlCol="0">
            <a:spAutoFit/>
          </a:bodyPr>
          <a:lstStyle/>
          <a:p>
            <a:pPr marL="12700" marR="5080" indent="635" algn="ctr">
              <a:lnSpc>
                <a:spcPts val="3020"/>
              </a:lnSpc>
              <a:spcBef>
                <a:spcPts val="480"/>
              </a:spcBef>
            </a:pPr>
            <a:r>
              <a:rPr sz="2800" spc="-5" dirty="0">
                <a:latin typeface="Calibri Light"/>
                <a:cs typeface="Calibri Light"/>
              </a:rPr>
              <a:t>A </a:t>
            </a:r>
            <a:r>
              <a:rPr sz="2800" spc="-15" dirty="0">
                <a:latin typeface="Calibri Light"/>
                <a:cs typeface="Calibri Light"/>
              </a:rPr>
              <a:t>health  </a:t>
            </a:r>
            <a:r>
              <a:rPr sz="2800" spc="-30" dirty="0">
                <a:latin typeface="Calibri Light"/>
                <a:cs typeface="Calibri Light"/>
              </a:rPr>
              <a:t>threat  </a:t>
            </a:r>
            <a:r>
              <a:rPr sz="2800" spc="-35" dirty="0">
                <a:latin typeface="Calibri Light"/>
                <a:cs typeface="Calibri Light"/>
              </a:rPr>
              <a:t>anywhere  </a:t>
            </a:r>
            <a:r>
              <a:rPr sz="2800" spc="-5" dirty="0">
                <a:latin typeface="Calibri Light"/>
                <a:cs typeface="Calibri Light"/>
              </a:rPr>
              <a:t>is a </a:t>
            </a:r>
            <a:r>
              <a:rPr sz="2800" spc="-15" dirty="0">
                <a:latin typeface="Calibri Light"/>
                <a:cs typeface="Calibri Light"/>
              </a:rPr>
              <a:t>health  </a:t>
            </a:r>
            <a:r>
              <a:rPr sz="2800" spc="-30" dirty="0">
                <a:latin typeface="Calibri Light"/>
                <a:cs typeface="Calibri Light"/>
              </a:rPr>
              <a:t>threat  </a:t>
            </a:r>
            <a:r>
              <a:rPr sz="2800" spc="-35" dirty="0">
                <a:latin typeface="Calibri Light"/>
                <a:cs typeface="Calibri Light"/>
              </a:rPr>
              <a:t>e</a:t>
            </a:r>
            <a:r>
              <a:rPr sz="2800" spc="-40" dirty="0">
                <a:latin typeface="Calibri Light"/>
                <a:cs typeface="Calibri Light"/>
              </a:rPr>
              <a:t>v</a:t>
            </a:r>
            <a:r>
              <a:rPr sz="2800" spc="-20" dirty="0">
                <a:latin typeface="Calibri Light"/>
                <a:cs typeface="Calibri Light"/>
              </a:rPr>
              <a:t>e</a:t>
            </a:r>
            <a:r>
              <a:rPr sz="2800" dirty="0">
                <a:latin typeface="Calibri Light"/>
                <a:cs typeface="Calibri Light"/>
              </a:rPr>
              <a:t>r</a:t>
            </a:r>
            <a:r>
              <a:rPr sz="2800" spc="-30" dirty="0">
                <a:latin typeface="Calibri Light"/>
                <a:cs typeface="Calibri Light"/>
              </a:rPr>
              <a:t>y</a:t>
            </a:r>
            <a:r>
              <a:rPr sz="2800" spc="-40" dirty="0">
                <a:latin typeface="Calibri Light"/>
                <a:cs typeface="Calibri Light"/>
              </a:rPr>
              <a:t>w</a:t>
            </a:r>
            <a:r>
              <a:rPr sz="2800" spc="-30" dirty="0">
                <a:latin typeface="Calibri Light"/>
                <a:cs typeface="Calibri Light"/>
              </a:rPr>
              <a:t>he</a:t>
            </a:r>
            <a:r>
              <a:rPr sz="2800" spc="-60" dirty="0">
                <a:latin typeface="Calibri Light"/>
                <a:cs typeface="Calibri Light"/>
              </a:rPr>
              <a:t>r</a:t>
            </a:r>
            <a:r>
              <a:rPr sz="2800" spc="-5" dirty="0">
                <a:latin typeface="Calibri Light"/>
                <a:cs typeface="Calibri Light"/>
              </a:rPr>
              <a:t>e</a:t>
            </a:r>
            <a:endParaRPr lang="en-US" sz="2800" spc="-5" dirty="0">
              <a:latin typeface="Calibri Light"/>
              <a:cs typeface="Calibri Light"/>
            </a:endParaRPr>
          </a:p>
          <a:p>
            <a:pPr marL="12700" marR="5080" indent="635" algn="ctr">
              <a:lnSpc>
                <a:spcPts val="3020"/>
              </a:lnSpc>
              <a:spcBef>
                <a:spcPts val="480"/>
              </a:spcBef>
            </a:pPr>
            <a:endParaRPr sz="2800" b="1" i="1" dirty="0">
              <a:latin typeface="Calibri Light"/>
              <a:cs typeface="Calibri Light"/>
            </a:endParaRPr>
          </a:p>
        </p:txBody>
      </p:sp>
      <p:sp>
        <p:nvSpPr>
          <p:cNvPr id="8" name="object 8"/>
          <p:cNvSpPr/>
          <p:nvPr/>
        </p:nvSpPr>
        <p:spPr>
          <a:xfrm>
            <a:off x="1524001" y="3657600"/>
            <a:ext cx="7142987" cy="3193592"/>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1524001" y="76201"/>
            <a:ext cx="7246619" cy="3426697"/>
          </a:xfrm>
          <a:prstGeom prst="rect">
            <a:avLst/>
          </a:prstGeom>
          <a:blipFill>
            <a:blip r:embed="rId4" cstate="print"/>
            <a:stretch>
              <a:fillRect/>
            </a:stretch>
          </a:blipFill>
        </p:spPr>
        <p:txBody>
          <a:bodyPr wrap="square" lIns="0" tIns="0" rIns="0" bIns="0" rtlCol="0"/>
          <a:lstStyle/>
          <a:p>
            <a:endParaRPr/>
          </a:p>
        </p:txBody>
      </p:sp>
      <p:sp>
        <p:nvSpPr>
          <p:cNvPr id="10" name="object 10"/>
          <p:cNvSpPr txBox="1"/>
          <p:nvPr/>
        </p:nvSpPr>
        <p:spPr>
          <a:xfrm>
            <a:off x="8853672" y="3836103"/>
            <a:ext cx="1745614" cy="1532890"/>
          </a:xfrm>
          <a:prstGeom prst="rect">
            <a:avLst/>
          </a:prstGeom>
        </p:spPr>
        <p:txBody>
          <a:bodyPr vert="horz" wrap="square" lIns="0" tIns="12700" rIns="0" bIns="0" rtlCol="0">
            <a:spAutoFit/>
          </a:bodyPr>
          <a:lstStyle/>
          <a:p>
            <a:pPr marL="12700" marR="5080">
              <a:spcBef>
                <a:spcPts val="100"/>
              </a:spcBef>
            </a:pPr>
            <a:r>
              <a:rPr sz="1400" i="1" spc="-5" dirty="0">
                <a:latin typeface="Arial"/>
                <a:cs typeface="Arial"/>
              </a:rPr>
              <a:t>Nature Reviews  Microbiology</a:t>
            </a:r>
            <a:r>
              <a:rPr sz="1400" i="1" spc="-90" dirty="0">
                <a:latin typeface="Arial"/>
                <a:cs typeface="Arial"/>
              </a:rPr>
              <a:t> </a:t>
            </a:r>
            <a:r>
              <a:rPr sz="1400" i="1" spc="-20" dirty="0">
                <a:latin typeface="Arial"/>
                <a:cs typeface="Arial"/>
              </a:rPr>
              <a:t>2013;11:</a:t>
            </a:r>
            <a:endParaRPr sz="1400">
              <a:latin typeface="Arial"/>
              <a:cs typeface="Arial"/>
            </a:endParaRPr>
          </a:p>
          <a:p>
            <a:pPr marL="12700"/>
            <a:r>
              <a:rPr sz="1400" i="1" spc="-5" dirty="0">
                <a:latin typeface="Arial"/>
                <a:cs typeface="Arial"/>
              </a:rPr>
              <a:t>133-141.</a:t>
            </a:r>
            <a:endParaRPr sz="1400">
              <a:latin typeface="Arial"/>
              <a:cs typeface="Arial"/>
            </a:endParaRPr>
          </a:p>
          <a:p>
            <a:pPr marL="12700" marR="267335">
              <a:lnSpc>
                <a:spcPts val="1510"/>
              </a:lnSpc>
              <a:spcBef>
                <a:spcPts val="800"/>
              </a:spcBef>
            </a:pPr>
            <a:r>
              <a:rPr sz="1400" i="1" spc="-5" dirty="0">
                <a:latin typeface="Arial"/>
                <a:cs typeface="Arial"/>
              </a:rPr>
              <a:t>The Lancet  380:9857, </a:t>
            </a:r>
            <a:r>
              <a:rPr sz="1400" i="1" dirty="0">
                <a:latin typeface="Arial"/>
                <a:cs typeface="Arial"/>
              </a:rPr>
              <a:t>1-7</a:t>
            </a:r>
            <a:r>
              <a:rPr sz="1400" i="1" spc="-135" dirty="0">
                <a:latin typeface="Arial"/>
                <a:cs typeface="Arial"/>
              </a:rPr>
              <a:t> </a:t>
            </a:r>
            <a:r>
              <a:rPr sz="1400" i="1" spc="-5" dirty="0">
                <a:latin typeface="Arial"/>
                <a:cs typeface="Arial"/>
              </a:rPr>
              <a:t>Dec</a:t>
            </a:r>
            <a:endParaRPr sz="1400">
              <a:latin typeface="Arial"/>
              <a:cs typeface="Arial"/>
            </a:endParaRPr>
          </a:p>
          <a:p>
            <a:pPr marL="12700">
              <a:lnSpc>
                <a:spcPts val="1405"/>
              </a:lnSpc>
            </a:pPr>
            <a:r>
              <a:rPr sz="1400" i="1" spc="-5" dirty="0">
                <a:latin typeface="Arial"/>
                <a:cs typeface="Arial"/>
              </a:rPr>
              <a:t>2012, pp.</a:t>
            </a:r>
            <a:r>
              <a:rPr sz="1400" i="1" spc="-100" dirty="0">
                <a:latin typeface="Arial"/>
                <a:cs typeface="Arial"/>
              </a:rPr>
              <a:t> </a:t>
            </a:r>
            <a:r>
              <a:rPr sz="1400" i="1" spc="-5" dirty="0">
                <a:latin typeface="Arial"/>
                <a:cs typeface="Arial"/>
              </a:rPr>
              <a:t>1946-</a:t>
            </a:r>
            <a:endParaRPr sz="1400">
              <a:latin typeface="Arial"/>
              <a:cs typeface="Arial"/>
            </a:endParaRPr>
          </a:p>
          <a:p>
            <a:pPr marL="12700">
              <a:lnSpc>
                <a:spcPts val="1595"/>
              </a:lnSpc>
            </a:pPr>
            <a:r>
              <a:rPr sz="1400" i="1" spc="-5" dirty="0">
                <a:latin typeface="Arial"/>
                <a:cs typeface="Arial"/>
              </a:rPr>
              <a:t>55.</a:t>
            </a:r>
            <a:endParaRPr sz="1400">
              <a:latin typeface="Arial"/>
              <a:cs typeface="Arial"/>
            </a:endParaRPr>
          </a:p>
        </p:txBody>
      </p:sp>
    </p:spTree>
    <p:extLst>
      <p:ext uri="{BB962C8B-B14F-4D97-AF65-F5344CB8AC3E}">
        <p14:creationId xmlns:p14="http://schemas.microsoft.com/office/powerpoint/2010/main" val="3907297954"/>
      </p:ext>
    </p:extLst>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24000" y="6184391"/>
            <a:ext cx="3003804" cy="673608"/>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4837429" y="673101"/>
            <a:ext cx="3121660" cy="513715"/>
          </a:xfrm>
          <a:prstGeom prst="rect">
            <a:avLst/>
          </a:prstGeom>
        </p:spPr>
        <p:txBody>
          <a:bodyPr vert="horz" wrap="square" lIns="0" tIns="13335" rIns="0" bIns="0" rtlCol="0" anchor="ctr">
            <a:spAutoFit/>
          </a:bodyPr>
          <a:lstStyle/>
          <a:p>
            <a:pPr marL="12700">
              <a:lnSpc>
                <a:spcPct val="100000"/>
              </a:lnSpc>
              <a:spcBef>
                <a:spcPts val="105"/>
              </a:spcBef>
            </a:pPr>
            <a:r>
              <a:rPr sz="3200" spc="-5" dirty="0">
                <a:latin typeface="Calibri"/>
                <a:cs typeface="Calibri"/>
              </a:rPr>
              <a:t>EID </a:t>
            </a:r>
            <a:r>
              <a:rPr sz="3200" spc="-10" dirty="0">
                <a:latin typeface="Calibri"/>
                <a:cs typeface="Calibri"/>
              </a:rPr>
              <a:t>risk </a:t>
            </a:r>
            <a:r>
              <a:rPr sz="3200" dirty="0">
                <a:latin typeface="Calibri"/>
                <a:cs typeface="Calibri"/>
              </a:rPr>
              <a:t>per</a:t>
            </a:r>
            <a:r>
              <a:rPr sz="3200" spc="-50" dirty="0">
                <a:latin typeface="Calibri"/>
                <a:cs typeface="Calibri"/>
              </a:rPr>
              <a:t> </a:t>
            </a:r>
            <a:r>
              <a:rPr sz="3200" spc="-5" dirty="0">
                <a:latin typeface="Calibri"/>
                <a:cs typeface="Calibri"/>
              </a:rPr>
              <a:t>airport</a:t>
            </a:r>
            <a:endParaRPr sz="3200">
              <a:latin typeface="Calibri"/>
              <a:cs typeface="Calibri"/>
            </a:endParaRPr>
          </a:p>
        </p:txBody>
      </p:sp>
      <p:sp>
        <p:nvSpPr>
          <p:cNvPr id="4" name="object 4"/>
          <p:cNvSpPr/>
          <p:nvPr/>
        </p:nvSpPr>
        <p:spPr>
          <a:xfrm>
            <a:off x="1524001" y="1447801"/>
            <a:ext cx="9143999" cy="4663439"/>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8537701" y="6372733"/>
            <a:ext cx="2058035" cy="258404"/>
          </a:xfrm>
          <a:prstGeom prst="rect">
            <a:avLst/>
          </a:prstGeom>
        </p:spPr>
        <p:txBody>
          <a:bodyPr vert="horz" wrap="square" lIns="0" tIns="12065" rIns="0" bIns="0" rtlCol="0">
            <a:spAutoFit/>
          </a:bodyPr>
          <a:lstStyle/>
          <a:p>
            <a:pPr marL="12700">
              <a:spcBef>
                <a:spcPts val="95"/>
              </a:spcBef>
            </a:pPr>
            <a:r>
              <a:rPr sz="1600" spc="-15" dirty="0">
                <a:latin typeface="Calibri"/>
                <a:cs typeface="Calibri"/>
              </a:rPr>
              <a:t>Hosseini </a:t>
            </a:r>
            <a:r>
              <a:rPr sz="1600" i="1" spc="-20" dirty="0">
                <a:latin typeface="Calibri"/>
                <a:cs typeface="Calibri"/>
              </a:rPr>
              <a:t>et </a:t>
            </a:r>
            <a:r>
              <a:rPr sz="1600" i="1" spc="-10" dirty="0">
                <a:latin typeface="Calibri"/>
                <a:cs typeface="Calibri"/>
              </a:rPr>
              <a:t>al</a:t>
            </a:r>
            <a:r>
              <a:rPr sz="1600" spc="-10" dirty="0">
                <a:latin typeface="Calibri"/>
                <a:cs typeface="Calibri"/>
              </a:rPr>
              <a:t>. </a:t>
            </a:r>
            <a:r>
              <a:rPr sz="1600" spc="-15" dirty="0">
                <a:latin typeface="Calibri"/>
                <a:cs typeface="Calibri"/>
              </a:rPr>
              <a:t>(in</a:t>
            </a:r>
            <a:r>
              <a:rPr sz="1600" dirty="0">
                <a:latin typeface="Calibri"/>
                <a:cs typeface="Calibri"/>
              </a:rPr>
              <a:t> </a:t>
            </a:r>
            <a:r>
              <a:rPr sz="1600" spc="-35" dirty="0">
                <a:latin typeface="Calibri"/>
                <a:cs typeface="Calibri"/>
              </a:rPr>
              <a:t>review)</a:t>
            </a:r>
            <a:endParaRPr sz="1600">
              <a:latin typeface="Calibri"/>
              <a:cs typeface="Calibri"/>
            </a:endParaRPr>
          </a:p>
        </p:txBody>
      </p:sp>
    </p:spTree>
    <p:extLst>
      <p:ext uri="{BB962C8B-B14F-4D97-AF65-F5344CB8AC3E}">
        <p14:creationId xmlns:p14="http://schemas.microsoft.com/office/powerpoint/2010/main" val="2716848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24000" y="6312408"/>
            <a:ext cx="9144000" cy="546100"/>
          </a:xfrm>
          <a:custGeom>
            <a:avLst/>
            <a:gdLst/>
            <a:ahLst/>
            <a:cxnLst/>
            <a:rect l="l" t="t" r="r" b="b"/>
            <a:pathLst>
              <a:path w="9144000" h="546100">
                <a:moveTo>
                  <a:pt x="0" y="545591"/>
                </a:moveTo>
                <a:lnTo>
                  <a:pt x="9144000" y="545591"/>
                </a:lnTo>
                <a:lnTo>
                  <a:pt x="9144000" y="0"/>
                </a:lnTo>
                <a:lnTo>
                  <a:pt x="0" y="0"/>
                </a:lnTo>
                <a:lnTo>
                  <a:pt x="0" y="545591"/>
                </a:lnTo>
                <a:close/>
              </a:path>
            </a:pathLst>
          </a:custGeom>
          <a:solidFill>
            <a:srgbClr val="002060"/>
          </a:solidFill>
        </p:spPr>
        <p:txBody>
          <a:bodyPr wrap="square" lIns="0" tIns="0" rIns="0" bIns="0" rtlCol="0"/>
          <a:lstStyle/>
          <a:p>
            <a:endParaRPr/>
          </a:p>
        </p:txBody>
      </p:sp>
      <p:sp>
        <p:nvSpPr>
          <p:cNvPr id="3" name="object 3"/>
          <p:cNvSpPr/>
          <p:nvPr/>
        </p:nvSpPr>
        <p:spPr>
          <a:xfrm>
            <a:off x="1524000" y="6176771"/>
            <a:ext cx="9144000" cy="135890"/>
          </a:xfrm>
          <a:custGeom>
            <a:avLst/>
            <a:gdLst/>
            <a:ahLst/>
            <a:cxnLst/>
            <a:rect l="l" t="t" r="r" b="b"/>
            <a:pathLst>
              <a:path w="9144000" h="135889">
                <a:moveTo>
                  <a:pt x="0" y="135635"/>
                </a:moveTo>
                <a:lnTo>
                  <a:pt x="9144000" y="135635"/>
                </a:lnTo>
                <a:lnTo>
                  <a:pt x="9144000" y="0"/>
                </a:lnTo>
                <a:lnTo>
                  <a:pt x="0" y="0"/>
                </a:lnTo>
                <a:lnTo>
                  <a:pt x="0" y="135635"/>
                </a:lnTo>
                <a:close/>
              </a:path>
            </a:pathLst>
          </a:custGeom>
          <a:solidFill>
            <a:srgbClr val="A6A6A6"/>
          </a:solidFill>
        </p:spPr>
        <p:txBody>
          <a:bodyPr wrap="square" lIns="0" tIns="0" rIns="0" bIns="0" rtlCol="0"/>
          <a:lstStyle/>
          <a:p>
            <a:endParaRPr/>
          </a:p>
        </p:txBody>
      </p:sp>
      <p:sp>
        <p:nvSpPr>
          <p:cNvPr id="4" name="object 4"/>
          <p:cNvSpPr/>
          <p:nvPr/>
        </p:nvSpPr>
        <p:spPr>
          <a:xfrm>
            <a:off x="1524000" y="6176771"/>
            <a:ext cx="9144000" cy="135890"/>
          </a:xfrm>
          <a:custGeom>
            <a:avLst/>
            <a:gdLst/>
            <a:ahLst/>
            <a:cxnLst/>
            <a:rect l="l" t="t" r="r" b="b"/>
            <a:pathLst>
              <a:path w="9144000" h="135889">
                <a:moveTo>
                  <a:pt x="0" y="0"/>
                </a:moveTo>
                <a:lnTo>
                  <a:pt x="9144000" y="0"/>
                </a:lnTo>
                <a:lnTo>
                  <a:pt x="9144000" y="135635"/>
                </a:lnTo>
                <a:lnTo>
                  <a:pt x="0" y="135635"/>
                </a:lnTo>
                <a:lnTo>
                  <a:pt x="0" y="0"/>
                </a:lnTo>
                <a:close/>
              </a:path>
            </a:pathLst>
          </a:custGeom>
          <a:ln w="12192">
            <a:solidFill>
              <a:srgbClr val="41719C"/>
            </a:solidFill>
          </a:ln>
        </p:spPr>
        <p:txBody>
          <a:bodyPr wrap="square" lIns="0" tIns="0" rIns="0" bIns="0" rtlCol="0"/>
          <a:lstStyle/>
          <a:p>
            <a:endParaRPr/>
          </a:p>
        </p:txBody>
      </p:sp>
      <p:sp>
        <p:nvSpPr>
          <p:cNvPr id="5" name="object 5"/>
          <p:cNvSpPr/>
          <p:nvPr/>
        </p:nvSpPr>
        <p:spPr>
          <a:xfrm>
            <a:off x="8769096" y="6213348"/>
            <a:ext cx="1868423" cy="633983"/>
          </a:xfrm>
          <a:prstGeom prst="rect">
            <a:avLst/>
          </a:prstGeom>
          <a:blipFill>
            <a:blip r:embed="rId2" cstate="print"/>
            <a:stretch>
              <a:fillRect/>
            </a:stretch>
          </a:blipFill>
        </p:spPr>
        <p:txBody>
          <a:bodyPr wrap="square" lIns="0" tIns="0" rIns="0" bIns="0" rtlCol="0"/>
          <a:lstStyle/>
          <a:p>
            <a:endParaRPr/>
          </a:p>
        </p:txBody>
      </p:sp>
      <p:sp>
        <p:nvSpPr>
          <p:cNvPr id="6" name="object 6"/>
          <p:cNvSpPr txBox="1">
            <a:spLocks noGrp="1"/>
          </p:cNvSpPr>
          <p:nvPr>
            <p:ph type="title"/>
          </p:nvPr>
        </p:nvSpPr>
        <p:spPr>
          <a:xfrm>
            <a:off x="2232819" y="168650"/>
            <a:ext cx="7878445" cy="330835"/>
          </a:xfrm>
          <a:prstGeom prst="rect">
            <a:avLst/>
          </a:prstGeom>
        </p:spPr>
        <p:txBody>
          <a:bodyPr vert="horz" wrap="square" lIns="0" tIns="12700" rIns="0" bIns="0" rtlCol="0" anchor="ctr">
            <a:spAutoFit/>
          </a:bodyPr>
          <a:lstStyle/>
          <a:p>
            <a:pPr marL="12700">
              <a:lnSpc>
                <a:spcPct val="100000"/>
              </a:lnSpc>
              <a:spcBef>
                <a:spcPts val="100"/>
              </a:spcBef>
            </a:pPr>
            <a:r>
              <a:rPr sz="2000" spc="-10" dirty="0">
                <a:latin typeface="Calibri"/>
                <a:cs typeface="Calibri"/>
              </a:rPr>
              <a:t>Direct </a:t>
            </a:r>
            <a:r>
              <a:rPr sz="2000" spc="-5" dirty="0">
                <a:latin typeface="Calibri"/>
                <a:cs typeface="Calibri"/>
              </a:rPr>
              <a:t>economic impact of selected </a:t>
            </a:r>
            <a:r>
              <a:rPr sz="2000" spc="-10" dirty="0">
                <a:latin typeface="Calibri"/>
                <a:cs typeface="Calibri"/>
              </a:rPr>
              <a:t>infectious </a:t>
            </a:r>
            <a:r>
              <a:rPr sz="2000" spc="-5" dirty="0">
                <a:latin typeface="Calibri"/>
                <a:cs typeface="Calibri"/>
              </a:rPr>
              <a:t>disease </a:t>
            </a:r>
            <a:r>
              <a:rPr sz="2000" spc="-10" dirty="0">
                <a:latin typeface="Calibri"/>
                <a:cs typeface="Calibri"/>
              </a:rPr>
              <a:t>outbreaks,</a:t>
            </a:r>
            <a:r>
              <a:rPr sz="2000" spc="160" dirty="0">
                <a:latin typeface="Calibri"/>
                <a:cs typeface="Calibri"/>
              </a:rPr>
              <a:t> </a:t>
            </a:r>
            <a:r>
              <a:rPr sz="2000" dirty="0">
                <a:latin typeface="Calibri"/>
                <a:cs typeface="Calibri"/>
              </a:rPr>
              <a:t>1990-2003</a:t>
            </a:r>
            <a:endParaRPr sz="2000">
              <a:latin typeface="Calibri"/>
              <a:cs typeface="Calibri"/>
            </a:endParaRPr>
          </a:p>
        </p:txBody>
      </p:sp>
      <p:sp>
        <p:nvSpPr>
          <p:cNvPr id="7" name="object 7"/>
          <p:cNvSpPr txBox="1"/>
          <p:nvPr/>
        </p:nvSpPr>
        <p:spPr>
          <a:xfrm>
            <a:off x="1524000" y="6312409"/>
            <a:ext cx="9144000" cy="469359"/>
          </a:xfrm>
          <a:prstGeom prst="rect">
            <a:avLst/>
          </a:prstGeom>
          <a:ln w="12192">
            <a:solidFill>
              <a:srgbClr val="41719C"/>
            </a:solidFill>
          </a:ln>
        </p:spPr>
        <p:txBody>
          <a:bodyPr vert="horz" wrap="square" lIns="0" tIns="0" rIns="0" bIns="0" rtlCol="0">
            <a:spAutoFit/>
          </a:bodyPr>
          <a:lstStyle/>
          <a:p>
            <a:pPr marL="85090">
              <a:lnSpc>
                <a:spcPts val="1525"/>
              </a:lnSpc>
            </a:pPr>
            <a:r>
              <a:rPr spc="-5" dirty="0">
                <a:solidFill>
                  <a:srgbClr val="FFFFFF"/>
                </a:solidFill>
                <a:latin typeface="Calibri"/>
                <a:cs typeface="Calibri"/>
              </a:rPr>
              <a:t>Heymann DL. </a:t>
            </a:r>
            <a:r>
              <a:rPr spc="-10" dirty="0">
                <a:solidFill>
                  <a:srgbClr val="FFFFFF"/>
                </a:solidFill>
                <a:latin typeface="Calibri"/>
                <a:cs typeface="Calibri"/>
              </a:rPr>
              <a:t>Emerging </a:t>
            </a:r>
            <a:r>
              <a:rPr dirty="0">
                <a:solidFill>
                  <a:srgbClr val="FFFFFF"/>
                </a:solidFill>
                <a:latin typeface="Calibri"/>
                <a:cs typeface="Calibri"/>
              </a:rPr>
              <a:t>and </a:t>
            </a:r>
            <a:r>
              <a:rPr spc="-10" dirty="0">
                <a:solidFill>
                  <a:srgbClr val="FFFFFF"/>
                </a:solidFill>
                <a:latin typeface="Calibri"/>
                <a:cs typeface="Calibri"/>
              </a:rPr>
              <a:t>re-emerging infections. </a:t>
            </a:r>
            <a:r>
              <a:rPr dirty="0">
                <a:solidFill>
                  <a:srgbClr val="FFFFFF"/>
                </a:solidFill>
                <a:latin typeface="Calibri"/>
                <a:cs typeface="Calibri"/>
              </a:rPr>
              <a:t>In </a:t>
            </a:r>
            <a:r>
              <a:rPr i="1" spc="-10" dirty="0">
                <a:solidFill>
                  <a:srgbClr val="FFFFFF"/>
                </a:solidFill>
                <a:latin typeface="Calibri"/>
                <a:cs typeface="Calibri"/>
              </a:rPr>
              <a:t>Oxford </a:t>
            </a:r>
            <a:r>
              <a:rPr i="1" spc="-30" dirty="0">
                <a:solidFill>
                  <a:srgbClr val="FFFFFF"/>
                </a:solidFill>
                <a:latin typeface="Calibri"/>
                <a:cs typeface="Calibri"/>
              </a:rPr>
              <a:t>Textbook </a:t>
            </a:r>
            <a:r>
              <a:rPr i="1" dirty="0">
                <a:solidFill>
                  <a:srgbClr val="FFFFFF"/>
                </a:solidFill>
                <a:latin typeface="Calibri"/>
                <a:cs typeface="Calibri"/>
              </a:rPr>
              <a:t>of </a:t>
            </a:r>
            <a:r>
              <a:rPr i="1" spc="-10" dirty="0">
                <a:solidFill>
                  <a:srgbClr val="FFFFFF"/>
                </a:solidFill>
                <a:latin typeface="Calibri"/>
                <a:cs typeface="Calibri"/>
              </a:rPr>
              <a:t>Public </a:t>
            </a:r>
            <a:r>
              <a:rPr i="1" spc="-5" dirty="0">
                <a:solidFill>
                  <a:srgbClr val="FFFFFF"/>
                </a:solidFill>
                <a:latin typeface="Calibri"/>
                <a:cs typeface="Calibri"/>
              </a:rPr>
              <a:t>Health</a:t>
            </a:r>
            <a:r>
              <a:rPr spc="-5" dirty="0">
                <a:solidFill>
                  <a:srgbClr val="FFFFFF"/>
                </a:solidFill>
                <a:latin typeface="Calibri"/>
                <a:cs typeface="Calibri"/>
              </a:rPr>
              <a:t>,</a:t>
            </a:r>
            <a:r>
              <a:rPr spc="300" dirty="0">
                <a:solidFill>
                  <a:srgbClr val="FFFFFF"/>
                </a:solidFill>
                <a:latin typeface="Calibri"/>
                <a:cs typeface="Calibri"/>
              </a:rPr>
              <a:t> </a:t>
            </a:r>
            <a:r>
              <a:rPr spc="-5" dirty="0">
                <a:solidFill>
                  <a:srgbClr val="FFFFFF"/>
                </a:solidFill>
                <a:latin typeface="Calibri"/>
                <a:cs typeface="Calibri"/>
              </a:rPr>
              <a:t>5</a:t>
            </a:r>
            <a:r>
              <a:rPr spc="-7" baseline="25462" dirty="0">
                <a:solidFill>
                  <a:srgbClr val="FFFFFF"/>
                </a:solidFill>
                <a:latin typeface="Calibri"/>
                <a:cs typeface="Calibri"/>
              </a:rPr>
              <a:t>th</a:t>
            </a:r>
            <a:endParaRPr baseline="25462">
              <a:latin typeface="Calibri"/>
              <a:cs typeface="Calibri"/>
            </a:endParaRPr>
          </a:p>
          <a:p>
            <a:pPr marL="85090"/>
            <a:r>
              <a:rPr dirty="0">
                <a:solidFill>
                  <a:srgbClr val="FFFFFF"/>
                </a:solidFill>
                <a:latin typeface="Calibri"/>
                <a:cs typeface="Calibri"/>
              </a:rPr>
              <a:t>ed, 2009,</a:t>
            </a:r>
            <a:r>
              <a:rPr spc="-95" dirty="0">
                <a:solidFill>
                  <a:srgbClr val="FFFFFF"/>
                </a:solidFill>
                <a:latin typeface="Calibri"/>
                <a:cs typeface="Calibri"/>
              </a:rPr>
              <a:t> </a:t>
            </a:r>
            <a:r>
              <a:rPr dirty="0">
                <a:solidFill>
                  <a:srgbClr val="FFFFFF"/>
                </a:solidFill>
                <a:latin typeface="Calibri"/>
                <a:cs typeface="Calibri"/>
              </a:rPr>
              <a:t>p1267.</a:t>
            </a:r>
            <a:endParaRPr>
              <a:latin typeface="Calibri"/>
              <a:cs typeface="Calibri"/>
            </a:endParaRPr>
          </a:p>
        </p:txBody>
      </p:sp>
      <p:sp>
        <p:nvSpPr>
          <p:cNvPr id="8" name="object 8"/>
          <p:cNvSpPr/>
          <p:nvPr/>
        </p:nvSpPr>
        <p:spPr>
          <a:xfrm>
            <a:off x="1524001" y="609601"/>
            <a:ext cx="9143999" cy="5387339"/>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42588076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286000" y="2175467"/>
            <a:ext cx="7162800" cy="4118417"/>
          </a:xfrm>
          <a:prstGeom prst="rect">
            <a:avLst/>
          </a:prstGeom>
        </p:spPr>
        <p:txBody>
          <a:bodyPr vert="horz" wrap="square" lIns="0" tIns="13335" rIns="0" bIns="0" rtlCol="0">
            <a:spAutoFit/>
          </a:bodyPr>
          <a:lstStyle/>
          <a:p>
            <a:pPr marL="355600" indent="-342900">
              <a:lnSpc>
                <a:spcPts val="3650"/>
              </a:lnSpc>
              <a:spcBef>
                <a:spcPts val="105"/>
              </a:spcBef>
              <a:buFont typeface="Arial"/>
              <a:buChar char="•"/>
              <a:tabLst>
                <a:tab pos="354965" algn="l"/>
                <a:tab pos="355600" algn="l"/>
              </a:tabLst>
            </a:pPr>
            <a:r>
              <a:rPr sz="2800" dirty="0">
                <a:latin typeface="Calibri"/>
                <a:cs typeface="Calibri"/>
              </a:rPr>
              <a:t>A </a:t>
            </a:r>
            <a:r>
              <a:rPr sz="2800" spc="-15" dirty="0">
                <a:latin typeface="Calibri"/>
                <a:cs typeface="Calibri"/>
              </a:rPr>
              <a:t>severe </a:t>
            </a:r>
            <a:r>
              <a:rPr sz="2800" spc="-10" dirty="0">
                <a:latin typeface="Calibri"/>
                <a:cs typeface="Calibri"/>
              </a:rPr>
              <a:t>flu </a:t>
            </a:r>
            <a:r>
              <a:rPr sz="2800" spc="-5" dirty="0">
                <a:latin typeface="Calibri"/>
                <a:cs typeface="Calibri"/>
              </a:rPr>
              <a:t>pandemic </a:t>
            </a:r>
            <a:r>
              <a:rPr sz="2800" spc="-10" dirty="0">
                <a:latin typeface="Calibri"/>
                <a:cs typeface="Calibri"/>
              </a:rPr>
              <a:t>could result </a:t>
            </a:r>
            <a:r>
              <a:rPr sz="2800" spc="-5" dirty="0">
                <a:latin typeface="Calibri"/>
                <a:cs typeface="Calibri"/>
              </a:rPr>
              <a:t>in</a:t>
            </a:r>
            <a:r>
              <a:rPr sz="2800" spc="10" dirty="0">
                <a:latin typeface="Calibri"/>
                <a:cs typeface="Calibri"/>
              </a:rPr>
              <a:t> </a:t>
            </a:r>
            <a:r>
              <a:rPr sz="2800" spc="-10" dirty="0">
                <a:latin typeface="Calibri"/>
                <a:cs typeface="Calibri"/>
              </a:rPr>
              <a:t>over</a:t>
            </a:r>
            <a:endParaRPr sz="2800" dirty="0">
              <a:latin typeface="Calibri"/>
              <a:cs typeface="Calibri"/>
            </a:endParaRPr>
          </a:p>
          <a:p>
            <a:pPr marL="354965" marR="554355">
              <a:lnSpc>
                <a:spcPts val="3460"/>
              </a:lnSpc>
              <a:spcBef>
                <a:spcPts val="240"/>
              </a:spcBef>
            </a:pPr>
            <a:r>
              <a:rPr sz="2800" spc="-5" dirty="0">
                <a:latin typeface="Calibri"/>
                <a:cs typeface="Calibri"/>
              </a:rPr>
              <a:t>$3 trillion </a:t>
            </a:r>
            <a:r>
              <a:rPr sz="2800" spc="-15" dirty="0">
                <a:latin typeface="Calibri"/>
                <a:cs typeface="Calibri"/>
              </a:rPr>
              <a:t>(to </a:t>
            </a:r>
            <a:r>
              <a:rPr sz="2800" dirty="0">
                <a:latin typeface="Calibri"/>
                <a:cs typeface="Calibri"/>
              </a:rPr>
              <a:t>as </a:t>
            </a:r>
            <a:r>
              <a:rPr sz="2800" spc="-5" dirty="0">
                <a:latin typeface="Calibri"/>
                <a:cs typeface="Calibri"/>
              </a:rPr>
              <a:t>high </a:t>
            </a:r>
            <a:r>
              <a:rPr sz="2800" dirty="0">
                <a:latin typeface="Calibri"/>
                <a:cs typeface="Calibri"/>
              </a:rPr>
              <a:t>as </a:t>
            </a:r>
            <a:r>
              <a:rPr sz="2800" spc="-5" dirty="0">
                <a:latin typeface="Calibri"/>
                <a:cs typeface="Calibri"/>
              </a:rPr>
              <a:t>$5.8 trillion) </a:t>
            </a:r>
            <a:r>
              <a:rPr sz="2800" spc="-10" dirty="0">
                <a:latin typeface="Calibri"/>
                <a:cs typeface="Calibri"/>
              </a:rPr>
              <a:t>in  </a:t>
            </a:r>
            <a:r>
              <a:rPr sz="2800" spc="-5" dirty="0">
                <a:latin typeface="Calibri"/>
                <a:cs typeface="Calibri"/>
              </a:rPr>
              <a:t>global economic</a:t>
            </a:r>
            <a:r>
              <a:rPr sz="2800" spc="-40" dirty="0">
                <a:latin typeface="Calibri"/>
                <a:cs typeface="Calibri"/>
              </a:rPr>
              <a:t> </a:t>
            </a:r>
            <a:r>
              <a:rPr sz="2800" spc="-5" dirty="0">
                <a:latin typeface="Calibri"/>
                <a:cs typeface="Calibri"/>
              </a:rPr>
              <a:t>losses.</a:t>
            </a:r>
            <a:endParaRPr sz="2800" dirty="0">
              <a:latin typeface="Calibri"/>
              <a:cs typeface="Calibri"/>
            </a:endParaRPr>
          </a:p>
          <a:p>
            <a:pPr>
              <a:spcBef>
                <a:spcPts val="30"/>
              </a:spcBef>
            </a:pPr>
            <a:endParaRPr sz="2800" dirty="0">
              <a:latin typeface="Times New Roman"/>
              <a:cs typeface="Times New Roman"/>
            </a:endParaRPr>
          </a:p>
          <a:p>
            <a:pPr marL="355600" marR="334645" indent="-342900">
              <a:lnSpc>
                <a:spcPts val="3460"/>
              </a:lnSpc>
              <a:buFont typeface="Arial"/>
              <a:buChar char="•"/>
              <a:tabLst>
                <a:tab pos="354965" algn="l"/>
                <a:tab pos="355600" algn="l"/>
                <a:tab pos="3692525" algn="l"/>
              </a:tabLst>
            </a:pPr>
            <a:r>
              <a:rPr sz="2800" spc="-15" dirty="0">
                <a:latin typeface="Calibri"/>
                <a:cs typeface="Calibri"/>
              </a:rPr>
              <a:t>Cost</a:t>
            </a:r>
            <a:r>
              <a:rPr sz="2800" spc="10" dirty="0">
                <a:latin typeface="Calibri"/>
                <a:cs typeface="Calibri"/>
              </a:rPr>
              <a:t> </a:t>
            </a:r>
            <a:r>
              <a:rPr sz="2800" dirty="0">
                <a:latin typeface="Calibri"/>
                <a:cs typeface="Calibri"/>
              </a:rPr>
              <a:t>of</a:t>
            </a:r>
            <a:r>
              <a:rPr sz="2800" spc="10" dirty="0">
                <a:latin typeface="Calibri"/>
                <a:cs typeface="Calibri"/>
              </a:rPr>
              <a:t> </a:t>
            </a:r>
            <a:r>
              <a:rPr sz="2800" spc="-15" dirty="0">
                <a:latin typeface="Calibri"/>
                <a:cs typeface="Calibri"/>
              </a:rPr>
              <a:t>prevention:</a:t>
            </a:r>
            <a:r>
              <a:rPr lang="en-US" sz="2800" spc="-15" dirty="0">
                <a:latin typeface="Calibri"/>
                <a:cs typeface="Calibri"/>
              </a:rPr>
              <a:t> </a:t>
            </a:r>
            <a:r>
              <a:rPr sz="2800" spc="-5" dirty="0">
                <a:latin typeface="Calibri"/>
                <a:cs typeface="Calibri"/>
              </a:rPr>
              <a:t>$3.4 </a:t>
            </a:r>
            <a:r>
              <a:rPr sz="2800" dirty="0">
                <a:latin typeface="Calibri"/>
                <a:cs typeface="Calibri"/>
              </a:rPr>
              <a:t>b </a:t>
            </a:r>
            <a:r>
              <a:rPr sz="2800" spc="-10" dirty="0">
                <a:latin typeface="Calibri"/>
                <a:cs typeface="Calibri"/>
              </a:rPr>
              <a:t>every</a:t>
            </a:r>
            <a:r>
              <a:rPr sz="2800" spc="-35" dirty="0">
                <a:latin typeface="Calibri"/>
                <a:cs typeface="Calibri"/>
              </a:rPr>
              <a:t> </a:t>
            </a:r>
            <a:r>
              <a:rPr sz="2800" spc="-10" dirty="0">
                <a:latin typeface="Calibri"/>
                <a:cs typeface="Calibri"/>
              </a:rPr>
              <a:t>year</a:t>
            </a:r>
            <a:r>
              <a:rPr sz="2800" spc="-20" dirty="0">
                <a:latin typeface="Calibri"/>
                <a:cs typeface="Calibri"/>
              </a:rPr>
              <a:t> </a:t>
            </a:r>
            <a:r>
              <a:rPr sz="2800" spc="-10" dirty="0">
                <a:latin typeface="Calibri"/>
                <a:cs typeface="Calibri"/>
              </a:rPr>
              <a:t>in  </a:t>
            </a:r>
            <a:r>
              <a:rPr sz="2800" spc="-5" dirty="0">
                <a:latin typeface="Calibri"/>
                <a:cs typeface="Calibri"/>
              </a:rPr>
              <a:t>139 </a:t>
            </a:r>
            <a:r>
              <a:rPr sz="2800" spc="-10" dirty="0">
                <a:latin typeface="Calibri"/>
                <a:cs typeface="Calibri"/>
              </a:rPr>
              <a:t>developing</a:t>
            </a:r>
            <a:r>
              <a:rPr sz="2800" dirty="0">
                <a:latin typeface="Calibri"/>
                <a:cs typeface="Calibri"/>
              </a:rPr>
              <a:t> </a:t>
            </a:r>
            <a:r>
              <a:rPr sz="2800" spc="-10" dirty="0">
                <a:latin typeface="Calibri"/>
                <a:cs typeface="Calibri"/>
              </a:rPr>
              <a:t>countries.</a:t>
            </a:r>
            <a:endParaRPr sz="2800" dirty="0">
              <a:latin typeface="Calibri"/>
              <a:cs typeface="Calibri"/>
            </a:endParaRPr>
          </a:p>
          <a:p>
            <a:pPr>
              <a:spcBef>
                <a:spcPts val="45"/>
              </a:spcBef>
              <a:buFont typeface="Arial"/>
              <a:buChar char="•"/>
            </a:pPr>
            <a:endParaRPr sz="2800" dirty="0">
              <a:latin typeface="Times New Roman"/>
              <a:cs typeface="Times New Roman"/>
            </a:endParaRPr>
          </a:p>
          <a:p>
            <a:pPr marL="355600" marR="226695" indent="-342900">
              <a:lnSpc>
                <a:spcPts val="3460"/>
              </a:lnSpc>
              <a:spcBef>
                <a:spcPts val="5"/>
              </a:spcBef>
              <a:buFont typeface="Arial"/>
              <a:buChar char="•"/>
              <a:tabLst>
                <a:tab pos="354965" algn="l"/>
                <a:tab pos="355600" algn="l"/>
              </a:tabLst>
            </a:pPr>
            <a:r>
              <a:rPr sz="2800" spc="-10" dirty="0">
                <a:latin typeface="Calibri"/>
                <a:cs typeface="Calibri"/>
              </a:rPr>
              <a:t>Economic </a:t>
            </a:r>
            <a:r>
              <a:rPr sz="2800" spc="-35" dirty="0">
                <a:latin typeface="Calibri"/>
                <a:cs typeface="Calibri"/>
              </a:rPr>
              <a:t>rate </a:t>
            </a:r>
            <a:r>
              <a:rPr sz="2800" dirty="0">
                <a:latin typeface="Calibri"/>
                <a:cs typeface="Calibri"/>
              </a:rPr>
              <a:t>of </a:t>
            </a:r>
            <a:r>
              <a:rPr sz="2800" spc="-15" dirty="0">
                <a:latin typeface="Calibri"/>
                <a:cs typeface="Calibri"/>
              </a:rPr>
              <a:t>return </a:t>
            </a:r>
            <a:r>
              <a:rPr sz="2800" spc="-25" dirty="0">
                <a:latin typeface="Calibri"/>
                <a:cs typeface="Calibri"/>
              </a:rPr>
              <a:t>to </a:t>
            </a:r>
            <a:r>
              <a:rPr sz="2800" spc="-20" dirty="0">
                <a:latin typeface="Calibri"/>
                <a:cs typeface="Calibri"/>
              </a:rPr>
              <a:t>investment </a:t>
            </a:r>
            <a:r>
              <a:rPr sz="2800" spc="-10" dirty="0">
                <a:latin typeface="Calibri"/>
                <a:cs typeface="Calibri"/>
              </a:rPr>
              <a:t>in  </a:t>
            </a:r>
            <a:r>
              <a:rPr sz="2800" spc="-5" dirty="0">
                <a:latin typeface="Calibri"/>
                <a:cs typeface="Calibri"/>
              </a:rPr>
              <a:t>public health:</a:t>
            </a:r>
            <a:r>
              <a:rPr sz="2800" spc="25" dirty="0">
                <a:latin typeface="Calibri"/>
                <a:cs typeface="Calibri"/>
              </a:rPr>
              <a:t> </a:t>
            </a:r>
            <a:r>
              <a:rPr sz="2800" spc="-5" dirty="0">
                <a:latin typeface="Calibri"/>
                <a:cs typeface="Calibri"/>
              </a:rPr>
              <a:t>50-123%</a:t>
            </a:r>
            <a:endParaRPr sz="2800" dirty="0">
              <a:latin typeface="Calibri"/>
              <a:cs typeface="Calibri"/>
            </a:endParaRPr>
          </a:p>
        </p:txBody>
      </p:sp>
      <p:sp>
        <p:nvSpPr>
          <p:cNvPr id="3" name="object 3"/>
          <p:cNvSpPr txBox="1">
            <a:spLocks noGrp="1"/>
          </p:cNvSpPr>
          <p:nvPr>
            <p:ph type="title"/>
          </p:nvPr>
        </p:nvSpPr>
        <p:spPr>
          <a:xfrm>
            <a:off x="2993072" y="304800"/>
            <a:ext cx="6205855" cy="443070"/>
          </a:xfrm>
          <a:prstGeom prst="rect">
            <a:avLst/>
          </a:prstGeom>
        </p:spPr>
        <p:txBody>
          <a:bodyPr vert="horz" wrap="square" lIns="0" tIns="12065" rIns="0" bIns="0" rtlCol="0" anchor="ctr">
            <a:spAutoFit/>
          </a:bodyPr>
          <a:lstStyle/>
          <a:p>
            <a:pPr marL="12700">
              <a:lnSpc>
                <a:spcPct val="100000"/>
              </a:lnSpc>
              <a:spcBef>
                <a:spcPts val="95"/>
              </a:spcBef>
            </a:pPr>
            <a:r>
              <a:rPr sz="2800" spc="-15" dirty="0"/>
              <a:t>Pandemic </a:t>
            </a:r>
            <a:r>
              <a:rPr sz="2800" spc="-10" dirty="0"/>
              <a:t>Risks </a:t>
            </a:r>
            <a:r>
              <a:rPr sz="2800" spc="-5" dirty="0"/>
              <a:t>and</a:t>
            </a:r>
            <a:r>
              <a:rPr sz="2800" spc="-80" dirty="0"/>
              <a:t> </a:t>
            </a:r>
            <a:r>
              <a:rPr lang="en-US" sz="2800" spc="-80" dirty="0"/>
              <a:t>Comparative </a:t>
            </a:r>
            <a:r>
              <a:rPr sz="2800" spc="-15" dirty="0"/>
              <a:t>Costs</a:t>
            </a:r>
            <a:endParaRPr sz="2800" dirty="0"/>
          </a:p>
        </p:txBody>
      </p:sp>
      <p:sp>
        <p:nvSpPr>
          <p:cNvPr id="4" name="object 4"/>
          <p:cNvSpPr/>
          <p:nvPr/>
        </p:nvSpPr>
        <p:spPr>
          <a:xfrm>
            <a:off x="4914899" y="914401"/>
            <a:ext cx="2324102" cy="1219200"/>
          </a:xfrm>
          <a:prstGeom prst="rect">
            <a:avLst/>
          </a:prstGeom>
          <a:blipFill>
            <a:blip r:embed="rId2" cstate="print"/>
            <a:stretch>
              <a:fillRect/>
            </a:stretch>
          </a:blipFill>
        </p:spPr>
        <p:txBody>
          <a:bodyPr wrap="square" lIns="0" tIns="0" rIns="0" bIns="0" rtlCol="0"/>
          <a:lstStyle/>
          <a:p>
            <a:endParaRPr/>
          </a:p>
        </p:txBody>
      </p:sp>
      <p:sp>
        <p:nvSpPr>
          <p:cNvPr id="5" name="object 2">
            <a:extLst>
              <a:ext uri="{FF2B5EF4-FFF2-40B4-BE49-F238E27FC236}">
                <a16:creationId xmlns:a16="http://schemas.microsoft.com/office/drawing/2014/main" id="{7B84BB9A-E02B-44B3-B96C-99DE96C11491}"/>
              </a:ext>
            </a:extLst>
          </p:cNvPr>
          <p:cNvSpPr/>
          <p:nvPr/>
        </p:nvSpPr>
        <p:spPr>
          <a:xfrm>
            <a:off x="1524000" y="6312408"/>
            <a:ext cx="9144000" cy="546100"/>
          </a:xfrm>
          <a:custGeom>
            <a:avLst/>
            <a:gdLst/>
            <a:ahLst/>
            <a:cxnLst/>
            <a:rect l="l" t="t" r="r" b="b"/>
            <a:pathLst>
              <a:path w="9144000" h="546100">
                <a:moveTo>
                  <a:pt x="0" y="545591"/>
                </a:moveTo>
                <a:lnTo>
                  <a:pt x="9144000" y="545591"/>
                </a:lnTo>
                <a:lnTo>
                  <a:pt x="9144000" y="0"/>
                </a:lnTo>
                <a:lnTo>
                  <a:pt x="0" y="0"/>
                </a:lnTo>
                <a:lnTo>
                  <a:pt x="0" y="545591"/>
                </a:lnTo>
                <a:close/>
              </a:path>
            </a:pathLst>
          </a:custGeom>
          <a:solidFill>
            <a:srgbClr val="002060"/>
          </a:solidFill>
        </p:spPr>
        <p:txBody>
          <a:bodyPr wrap="square" lIns="0" tIns="0" rIns="0" bIns="0" rtlCol="0"/>
          <a:lstStyle/>
          <a:p>
            <a:endParaRPr/>
          </a:p>
        </p:txBody>
      </p:sp>
      <p:sp>
        <p:nvSpPr>
          <p:cNvPr id="6" name="object 6">
            <a:extLst>
              <a:ext uri="{FF2B5EF4-FFF2-40B4-BE49-F238E27FC236}">
                <a16:creationId xmlns:a16="http://schemas.microsoft.com/office/drawing/2014/main" id="{8BB03DA1-1B2B-41D1-BFAF-23C31F422849}"/>
              </a:ext>
            </a:extLst>
          </p:cNvPr>
          <p:cNvSpPr/>
          <p:nvPr/>
        </p:nvSpPr>
        <p:spPr>
          <a:xfrm>
            <a:off x="8769096" y="6213348"/>
            <a:ext cx="1868423" cy="633983"/>
          </a:xfrm>
          <a:prstGeom prst="rect">
            <a:avLst/>
          </a:prstGeom>
          <a:blipFill>
            <a:blip r:embed="rId3" cstate="print"/>
            <a:stretch>
              <a:fillRect/>
            </a:stretch>
          </a:blipFill>
        </p:spPr>
        <p:txBody>
          <a:bodyPr wrap="square" lIns="0" tIns="0" rIns="0" bIns="0" rtlCol="0"/>
          <a:lstStyle/>
          <a:p>
            <a:endParaRPr/>
          </a:p>
        </p:txBody>
      </p:sp>
      <p:sp>
        <p:nvSpPr>
          <p:cNvPr id="7" name="object 5">
            <a:extLst>
              <a:ext uri="{FF2B5EF4-FFF2-40B4-BE49-F238E27FC236}">
                <a16:creationId xmlns:a16="http://schemas.microsoft.com/office/drawing/2014/main" id="{19F49BA4-0FE9-4739-9A19-63BC089313AC}"/>
              </a:ext>
            </a:extLst>
          </p:cNvPr>
          <p:cNvSpPr/>
          <p:nvPr/>
        </p:nvSpPr>
        <p:spPr>
          <a:xfrm>
            <a:off x="1524000" y="6176771"/>
            <a:ext cx="9144000" cy="135890"/>
          </a:xfrm>
          <a:custGeom>
            <a:avLst/>
            <a:gdLst/>
            <a:ahLst/>
            <a:cxnLst/>
            <a:rect l="l" t="t" r="r" b="b"/>
            <a:pathLst>
              <a:path w="9144000" h="135889">
                <a:moveTo>
                  <a:pt x="0" y="0"/>
                </a:moveTo>
                <a:lnTo>
                  <a:pt x="9144000" y="0"/>
                </a:lnTo>
                <a:lnTo>
                  <a:pt x="9144000" y="135635"/>
                </a:lnTo>
                <a:lnTo>
                  <a:pt x="0" y="135635"/>
                </a:lnTo>
                <a:lnTo>
                  <a:pt x="0" y="0"/>
                </a:lnTo>
                <a:close/>
              </a:path>
            </a:pathLst>
          </a:custGeom>
          <a:ln w="12192">
            <a:solidFill>
              <a:srgbClr val="41719C"/>
            </a:solidFill>
          </a:ln>
        </p:spPr>
        <p:txBody>
          <a:bodyPr wrap="square" lIns="0" tIns="0" rIns="0" bIns="0" rtlCol="0"/>
          <a:lstStyle/>
          <a:p>
            <a:endParaRPr/>
          </a:p>
        </p:txBody>
      </p:sp>
    </p:spTree>
    <p:extLst>
      <p:ext uri="{BB962C8B-B14F-4D97-AF65-F5344CB8AC3E}">
        <p14:creationId xmlns:p14="http://schemas.microsoft.com/office/powerpoint/2010/main" val="25554161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CA46A93-16FB-4718-BEA8-C9277E718DE7}"/>
              </a:ext>
            </a:extLst>
          </p:cNvPr>
          <p:cNvSpPr>
            <a:spLocks noGrp="1"/>
          </p:cNvSpPr>
          <p:nvPr>
            <p:ph type="ctrTitle"/>
          </p:nvPr>
        </p:nvSpPr>
        <p:spPr/>
        <p:txBody>
          <a:bodyPr/>
          <a:lstStyle/>
          <a:p>
            <a:r>
              <a:rPr lang="en-US" dirty="0"/>
              <a:t>Part VI – USG Leadership</a:t>
            </a:r>
          </a:p>
        </p:txBody>
      </p:sp>
      <p:sp>
        <p:nvSpPr>
          <p:cNvPr id="5" name="Subtitle 4">
            <a:extLst>
              <a:ext uri="{FF2B5EF4-FFF2-40B4-BE49-F238E27FC236}">
                <a16:creationId xmlns:a16="http://schemas.microsoft.com/office/drawing/2014/main" id="{4800D21B-036F-4004-B82E-13F9D51796C6}"/>
              </a:ext>
            </a:extLst>
          </p:cNvPr>
          <p:cNvSpPr>
            <a:spLocks noGrp="1"/>
          </p:cNvSpPr>
          <p:nvPr>
            <p:ph type="subTitle" idx="1"/>
          </p:nvPr>
        </p:nvSpPr>
        <p:spPr/>
        <p:txBody>
          <a:bodyPr/>
          <a:lstStyle/>
          <a:p>
            <a:r>
              <a:rPr lang="en-US" dirty="0"/>
              <a:t>   </a:t>
            </a:r>
          </a:p>
        </p:txBody>
      </p:sp>
    </p:spTree>
    <p:extLst>
      <p:ext uri="{BB962C8B-B14F-4D97-AF65-F5344CB8AC3E}">
        <p14:creationId xmlns:p14="http://schemas.microsoft.com/office/powerpoint/2010/main" val="21896767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pic>
        <p:nvPicPr>
          <p:cNvPr id="3" name="Picture 2"/>
          <p:cNvPicPr>
            <a:picLocks noChangeAspect="1"/>
          </p:cNvPicPr>
          <p:nvPr/>
        </p:nvPicPr>
        <p:blipFill>
          <a:blip r:embed="rId3"/>
          <a:stretch>
            <a:fillRect/>
          </a:stretch>
        </p:blipFill>
        <p:spPr>
          <a:xfrm>
            <a:off x="1524000" y="2"/>
            <a:ext cx="9144000" cy="6350577"/>
          </a:xfrm>
          <a:prstGeom prst="rect">
            <a:avLst/>
          </a:prstGeom>
        </p:spPr>
      </p:pic>
    </p:spTree>
    <p:extLst>
      <p:ext uri="{BB962C8B-B14F-4D97-AF65-F5344CB8AC3E}">
        <p14:creationId xmlns:p14="http://schemas.microsoft.com/office/powerpoint/2010/main" val="1663932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A750F-4812-4410-9FEB-82F2CAD9CC84}"/>
              </a:ext>
            </a:extLst>
          </p:cNvPr>
          <p:cNvSpPr>
            <a:spLocks noGrp="1"/>
          </p:cNvSpPr>
          <p:nvPr>
            <p:ph type="title"/>
          </p:nvPr>
        </p:nvSpPr>
        <p:spPr>
          <a:xfrm>
            <a:off x="838200" y="365125"/>
            <a:ext cx="5257800" cy="5864634"/>
          </a:xfrm>
        </p:spPr>
        <p:txBody>
          <a:bodyPr/>
          <a:lstStyle/>
          <a:p>
            <a:pPr algn="ctr"/>
            <a:r>
              <a:rPr lang="en-US" dirty="0"/>
              <a:t>2015</a:t>
            </a:r>
            <a:br>
              <a:rPr lang="en-US" dirty="0"/>
            </a:br>
            <a:r>
              <a:rPr lang="en-US" dirty="0"/>
              <a:t>MDG Lessons Learned</a:t>
            </a:r>
            <a:br>
              <a:rPr lang="en-US" dirty="0"/>
            </a:br>
            <a:r>
              <a:rPr lang="en-US" dirty="0"/>
              <a:t>From Developing Countries to a Global Approach</a:t>
            </a:r>
            <a:br>
              <a:rPr lang="en-US" dirty="0"/>
            </a:br>
            <a:br>
              <a:rPr lang="en-US" dirty="0"/>
            </a:br>
            <a:r>
              <a:rPr lang="en-US" dirty="0"/>
              <a:t>Measurement and Focus</a:t>
            </a:r>
          </a:p>
        </p:txBody>
      </p:sp>
      <p:pic>
        <p:nvPicPr>
          <p:cNvPr id="8194" name="Picture 2" descr="http://valuingvoices.com/wp-content/uploads/2015/09/BusinessWorld___INFOGRAPHIC__MDGs__It%E2%80%99s_2015__Now_what_.png">
            <a:extLst>
              <a:ext uri="{FF2B5EF4-FFF2-40B4-BE49-F238E27FC236}">
                <a16:creationId xmlns:a16="http://schemas.microsoft.com/office/drawing/2014/main" id="{03F7B3A5-78D8-4084-BA02-804140B942F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692169" y="365125"/>
            <a:ext cx="4661631" cy="5864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58207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84833" y="790628"/>
            <a:ext cx="8560549" cy="497772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5823248" y="6424782"/>
            <a:ext cx="4615180" cy="391160"/>
          </a:xfrm>
          <a:prstGeom prst="rect">
            <a:avLst/>
          </a:prstGeom>
        </p:spPr>
        <p:txBody>
          <a:bodyPr vert="horz" wrap="square" lIns="0" tIns="12700" rIns="0" bIns="0" rtlCol="0">
            <a:spAutoFit/>
          </a:bodyPr>
          <a:lstStyle/>
          <a:p>
            <a:pPr marR="35560" algn="ctr">
              <a:spcBef>
                <a:spcPts val="100"/>
              </a:spcBef>
            </a:pPr>
            <a:r>
              <a:rPr sz="1200" b="1" spc="-5" dirty="0">
                <a:latin typeface="Arial"/>
                <a:cs typeface="Arial"/>
              </a:rPr>
              <a:t>Source: WHO, The World Health Report</a:t>
            </a:r>
            <a:r>
              <a:rPr sz="1200" b="1" spc="15" dirty="0">
                <a:latin typeface="Arial"/>
                <a:cs typeface="Arial"/>
              </a:rPr>
              <a:t> </a:t>
            </a:r>
            <a:r>
              <a:rPr sz="1200" b="1" spc="-5" dirty="0">
                <a:latin typeface="Arial"/>
                <a:cs typeface="Arial"/>
              </a:rPr>
              <a:t>2007.</a:t>
            </a:r>
            <a:endParaRPr sz="1200">
              <a:latin typeface="Arial"/>
              <a:cs typeface="Arial"/>
            </a:endParaRPr>
          </a:p>
          <a:p>
            <a:pPr algn="ctr">
              <a:lnSpc>
                <a:spcPct val="100000"/>
              </a:lnSpc>
            </a:pPr>
            <a:r>
              <a:rPr sz="1200" b="1" spc="-5" dirty="0">
                <a:latin typeface="Arial"/>
                <a:cs typeface="Arial"/>
              </a:rPr>
              <a:t>A Safer Future: global public health security </a:t>
            </a:r>
            <a:r>
              <a:rPr sz="1200" b="1" dirty="0">
                <a:latin typeface="Arial"/>
                <a:cs typeface="Arial"/>
              </a:rPr>
              <a:t>in </a:t>
            </a:r>
            <a:r>
              <a:rPr sz="1200" b="1" spc="-5" dirty="0">
                <a:latin typeface="Arial"/>
                <a:cs typeface="Arial"/>
              </a:rPr>
              <a:t>the 21st</a:t>
            </a:r>
            <a:r>
              <a:rPr sz="1200" b="1" spc="25" dirty="0">
                <a:latin typeface="Arial"/>
                <a:cs typeface="Arial"/>
              </a:rPr>
              <a:t> </a:t>
            </a:r>
            <a:r>
              <a:rPr sz="1200" b="1" spc="-5" dirty="0">
                <a:latin typeface="Arial"/>
                <a:cs typeface="Arial"/>
              </a:rPr>
              <a:t>century</a:t>
            </a:r>
            <a:endParaRPr sz="1200">
              <a:latin typeface="Arial"/>
              <a:cs typeface="Arial"/>
            </a:endParaRPr>
          </a:p>
        </p:txBody>
      </p:sp>
      <p:sp>
        <p:nvSpPr>
          <p:cNvPr id="4" name="object 4"/>
          <p:cNvSpPr txBox="1">
            <a:spLocks noGrp="1"/>
          </p:cNvSpPr>
          <p:nvPr>
            <p:ph type="title"/>
          </p:nvPr>
        </p:nvSpPr>
        <p:spPr>
          <a:xfrm>
            <a:off x="3355976" y="15145"/>
            <a:ext cx="5923915" cy="513715"/>
          </a:xfrm>
          <a:prstGeom prst="rect">
            <a:avLst/>
          </a:prstGeom>
        </p:spPr>
        <p:txBody>
          <a:bodyPr vert="horz" wrap="square" lIns="0" tIns="13335" rIns="0" bIns="0" rtlCol="0" anchor="ctr">
            <a:spAutoFit/>
          </a:bodyPr>
          <a:lstStyle/>
          <a:p>
            <a:pPr marL="12700">
              <a:lnSpc>
                <a:spcPct val="100000"/>
              </a:lnSpc>
              <a:spcBef>
                <a:spcPts val="105"/>
              </a:spcBef>
            </a:pPr>
            <a:r>
              <a:rPr sz="3200" spc="-265" dirty="0">
                <a:latin typeface="Arial"/>
                <a:cs typeface="Arial"/>
              </a:rPr>
              <a:t>Early </a:t>
            </a:r>
            <a:r>
              <a:rPr sz="3200" spc="-270" dirty="0">
                <a:latin typeface="Arial"/>
                <a:cs typeface="Arial"/>
              </a:rPr>
              <a:t>Detection </a:t>
            </a:r>
            <a:r>
              <a:rPr sz="3200" spc="-320" dirty="0">
                <a:latin typeface="Arial"/>
                <a:cs typeface="Arial"/>
              </a:rPr>
              <a:t>and </a:t>
            </a:r>
            <a:r>
              <a:rPr sz="3200" spc="-250" dirty="0">
                <a:latin typeface="Arial"/>
                <a:cs typeface="Arial"/>
              </a:rPr>
              <a:t>Mitigation </a:t>
            </a:r>
            <a:r>
              <a:rPr sz="3200" spc="-210" dirty="0">
                <a:latin typeface="Arial"/>
                <a:cs typeface="Arial"/>
              </a:rPr>
              <a:t>is</a:t>
            </a:r>
            <a:r>
              <a:rPr sz="3200" spc="240" dirty="0">
                <a:latin typeface="Arial"/>
                <a:cs typeface="Arial"/>
              </a:rPr>
              <a:t> </a:t>
            </a:r>
            <a:r>
              <a:rPr sz="3200" spc="-260" dirty="0">
                <a:latin typeface="Arial"/>
                <a:cs typeface="Arial"/>
              </a:rPr>
              <a:t>Crucial</a:t>
            </a:r>
            <a:endParaRPr sz="3200">
              <a:latin typeface="Arial"/>
              <a:cs typeface="Arial"/>
            </a:endParaRPr>
          </a:p>
        </p:txBody>
      </p:sp>
    </p:spTree>
    <p:extLst>
      <p:ext uri="{BB962C8B-B14F-4D97-AF65-F5344CB8AC3E}">
        <p14:creationId xmlns:p14="http://schemas.microsoft.com/office/powerpoint/2010/main" val="16587074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803698" y="2904565"/>
            <a:ext cx="8240356" cy="989703"/>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803698" y="3915784"/>
            <a:ext cx="8240356" cy="2517289"/>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846729" y="666452"/>
            <a:ext cx="0" cy="3740785"/>
          </a:xfrm>
          <a:custGeom>
            <a:avLst/>
            <a:gdLst/>
            <a:ahLst/>
            <a:cxnLst/>
            <a:rect l="l" t="t" r="r" b="b"/>
            <a:pathLst>
              <a:path h="3740785">
                <a:moveTo>
                  <a:pt x="0" y="3740726"/>
                </a:moveTo>
                <a:lnTo>
                  <a:pt x="0" y="0"/>
                </a:lnTo>
              </a:path>
            </a:pathLst>
          </a:custGeom>
          <a:ln w="21515">
            <a:solidFill>
              <a:srgbClr val="707774"/>
            </a:solidFill>
          </a:ln>
        </p:spPr>
        <p:txBody>
          <a:bodyPr wrap="square" lIns="0" tIns="0" rIns="0" bIns="0" rtlCol="0"/>
          <a:lstStyle/>
          <a:p>
            <a:endParaRPr/>
          </a:p>
        </p:txBody>
      </p:sp>
      <p:sp>
        <p:nvSpPr>
          <p:cNvPr id="5" name="object 5"/>
          <p:cNvSpPr/>
          <p:nvPr/>
        </p:nvSpPr>
        <p:spPr>
          <a:xfrm>
            <a:off x="1879002" y="5675586"/>
            <a:ext cx="0" cy="601980"/>
          </a:xfrm>
          <a:custGeom>
            <a:avLst/>
            <a:gdLst/>
            <a:ahLst/>
            <a:cxnLst/>
            <a:rect l="l" t="t" r="r" b="b"/>
            <a:pathLst>
              <a:path h="601979">
                <a:moveTo>
                  <a:pt x="0" y="601955"/>
                </a:moveTo>
                <a:lnTo>
                  <a:pt x="0" y="0"/>
                </a:lnTo>
              </a:path>
            </a:pathLst>
          </a:custGeom>
          <a:ln w="53788">
            <a:solidFill>
              <a:srgbClr val="549054"/>
            </a:solidFill>
          </a:ln>
        </p:spPr>
        <p:txBody>
          <a:bodyPr wrap="square" lIns="0" tIns="0" rIns="0" bIns="0" rtlCol="0"/>
          <a:lstStyle/>
          <a:p>
            <a:endParaRPr/>
          </a:p>
        </p:txBody>
      </p:sp>
      <p:sp>
        <p:nvSpPr>
          <p:cNvPr id="6" name="object 6"/>
          <p:cNvSpPr/>
          <p:nvPr/>
        </p:nvSpPr>
        <p:spPr>
          <a:xfrm>
            <a:off x="3890681" y="666452"/>
            <a:ext cx="0" cy="2279015"/>
          </a:xfrm>
          <a:custGeom>
            <a:avLst/>
            <a:gdLst/>
            <a:ahLst/>
            <a:cxnLst/>
            <a:rect l="l" t="t" r="r" b="b"/>
            <a:pathLst>
              <a:path h="2279015">
                <a:moveTo>
                  <a:pt x="0" y="2278833"/>
                </a:moveTo>
                <a:lnTo>
                  <a:pt x="0" y="0"/>
                </a:lnTo>
              </a:path>
            </a:pathLst>
          </a:custGeom>
          <a:ln w="21515">
            <a:solidFill>
              <a:srgbClr val="74777C"/>
            </a:solidFill>
          </a:ln>
        </p:spPr>
        <p:txBody>
          <a:bodyPr wrap="square" lIns="0" tIns="0" rIns="0" bIns="0" rtlCol="0"/>
          <a:lstStyle/>
          <a:p>
            <a:endParaRPr/>
          </a:p>
        </p:txBody>
      </p:sp>
      <p:sp>
        <p:nvSpPr>
          <p:cNvPr id="7" name="object 7"/>
          <p:cNvSpPr/>
          <p:nvPr/>
        </p:nvSpPr>
        <p:spPr>
          <a:xfrm>
            <a:off x="4046668" y="666451"/>
            <a:ext cx="0" cy="5718810"/>
          </a:xfrm>
          <a:custGeom>
            <a:avLst/>
            <a:gdLst/>
            <a:ahLst/>
            <a:cxnLst/>
            <a:rect l="l" t="t" r="r" b="b"/>
            <a:pathLst>
              <a:path h="5718810">
                <a:moveTo>
                  <a:pt x="0" y="5718582"/>
                </a:moveTo>
                <a:lnTo>
                  <a:pt x="0" y="0"/>
                </a:lnTo>
              </a:path>
            </a:pathLst>
          </a:custGeom>
          <a:ln w="10757">
            <a:solidFill>
              <a:srgbClr val="3B543F"/>
            </a:solidFill>
          </a:ln>
        </p:spPr>
        <p:txBody>
          <a:bodyPr wrap="square" lIns="0" tIns="0" rIns="0" bIns="0" rtlCol="0"/>
          <a:lstStyle/>
          <a:p>
            <a:endParaRPr/>
          </a:p>
        </p:txBody>
      </p:sp>
      <p:sp>
        <p:nvSpPr>
          <p:cNvPr id="8" name="object 8"/>
          <p:cNvSpPr/>
          <p:nvPr/>
        </p:nvSpPr>
        <p:spPr>
          <a:xfrm>
            <a:off x="10017162" y="666452"/>
            <a:ext cx="0" cy="2880995"/>
          </a:xfrm>
          <a:custGeom>
            <a:avLst/>
            <a:gdLst/>
            <a:ahLst/>
            <a:cxnLst/>
            <a:rect l="l" t="t" r="r" b="b"/>
            <a:pathLst>
              <a:path h="2880995">
                <a:moveTo>
                  <a:pt x="0" y="2880789"/>
                </a:moveTo>
                <a:lnTo>
                  <a:pt x="0" y="0"/>
                </a:lnTo>
              </a:path>
            </a:pathLst>
          </a:custGeom>
          <a:ln w="10757">
            <a:solidFill>
              <a:srgbClr val="4F4F4F"/>
            </a:solidFill>
          </a:ln>
        </p:spPr>
        <p:txBody>
          <a:bodyPr wrap="square" lIns="0" tIns="0" rIns="0" bIns="0" rtlCol="0"/>
          <a:lstStyle/>
          <a:p>
            <a:endParaRPr/>
          </a:p>
        </p:txBody>
      </p:sp>
      <p:sp>
        <p:nvSpPr>
          <p:cNvPr id="9" name="object 9"/>
          <p:cNvSpPr/>
          <p:nvPr/>
        </p:nvSpPr>
        <p:spPr>
          <a:xfrm>
            <a:off x="4041289" y="671826"/>
            <a:ext cx="5981700" cy="0"/>
          </a:xfrm>
          <a:custGeom>
            <a:avLst/>
            <a:gdLst/>
            <a:ahLst/>
            <a:cxnLst/>
            <a:rect l="l" t="t" r="r" b="b"/>
            <a:pathLst>
              <a:path w="5981700">
                <a:moveTo>
                  <a:pt x="0" y="0"/>
                </a:moveTo>
                <a:lnTo>
                  <a:pt x="5981251" y="0"/>
                </a:lnTo>
              </a:path>
            </a:pathLst>
          </a:custGeom>
          <a:ln w="10757">
            <a:solidFill>
              <a:srgbClr val="3B3B3B"/>
            </a:solidFill>
          </a:ln>
        </p:spPr>
        <p:txBody>
          <a:bodyPr wrap="square" lIns="0" tIns="0" rIns="0" bIns="0" rtlCol="0"/>
          <a:lstStyle/>
          <a:p>
            <a:endParaRPr/>
          </a:p>
        </p:txBody>
      </p:sp>
      <p:sp>
        <p:nvSpPr>
          <p:cNvPr id="10" name="object 10"/>
          <p:cNvSpPr/>
          <p:nvPr/>
        </p:nvSpPr>
        <p:spPr>
          <a:xfrm>
            <a:off x="1835972" y="671826"/>
            <a:ext cx="2065655" cy="0"/>
          </a:xfrm>
          <a:custGeom>
            <a:avLst/>
            <a:gdLst/>
            <a:ahLst/>
            <a:cxnLst/>
            <a:rect l="l" t="t" r="r" b="b"/>
            <a:pathLst>
              <a:path w="2065655">
                <a:moveTo>
                  <a:pt x="0" y="0"/>
                </a:moveTo>
                <a:lnTo>
                  <a:pt x="2065468" y="0"/>
                </a:lnTo>
              </a:path>
            </a:pathLst>
          </a:custGeom>
          <a:ln w="10757">
            <a:solidFill>
              <a:srgbClr val="3F3F3F"/>
            </a:solidFill>
          </a:ln>
        </p:spPr>
        <p:txBody>
          <a:bodyPr wrap="square" lIns="0" tIns="0" rIns="0" bIns="0" rtlCol="0"/>
          <a:lstStyle/>
          <a:p>
            <a:endParaRPr/>
          </a:p>
        </p:txBody>
      </p:sp>
      <p:sp>
        <p:nvSpPr>
          <p:cNvPr id="11" name="object 11"/>
          <p:cNvSpPr txBox="1">
            <a:spLocks noGrp="1"/>
          </p:cNvSpPr>
          <p:nvPr>
            <p:ph type="title"/>
          </p:nvPr>
        </p:nvSpPr>
        <p:spPr>
          <a:xfrm>
            <a:off x="1847297" y="264411"/>
            <a:ext cx="2309495" cy="337820"/>
          </a:xfrm>
          <a:prstGeom prst="rect">
            <a:avLst/>
          </a:prstGeom>
        </p:spPr>
        <p:txBody>
          <a:bodyPr vert="horz" wrap="square" lIns="0" tIns="12700" rIns="0" bIns="0" rtlCol="0" anchor="ctr">
            <a:spAutoFit/>
          </a:bodyPr>
          <a:lstStyle/>
          <a:p>
            <a:pPr marL="12700">
              <a:lnSpc>
                <a:spcPct val="100000"/>
              </a:lnSpc>
              <a:spcBef>
                <a:spcPts val="100"/>
              </a:spcBef>
            </a:pPr>
            <a:r>
              <a:rPr sz="2050" b="1" spc="-70" dirty="0">
                <a:solidFill>
                  <a:srgbClr val="1D1C1C"/>
                </a:solidFill>
                <a:latin typeface="Arial"/>
                <a:cs typeface="Arial"/>
              </a:rPr>
              <a:t>Ebolavirus</a:t>
            </a:r>
            <a:r>
              <a:rPr sz="2050" b="1" spc="-50" dirty="0">
                <a:solidFill>
                  <a:srgbClr val="1D1C1C"/>
                </a:solidFill>
                <a:latin typeface="Arial"/>
                <a:cs typeface="Arial"/>
              </a:rPr>
              <a:t> </a:t>
            </a:r>
            <a:r>
              <a:rPr sz="2050" b="1" spc="-65" dirty="0">
                <a:solidFill>
                  <a:srgbClr val="1D1C1C"/>
                </a:solidFill>
                <a:latin typeface="Arial"/>
                <a:cs typeface="Arial"/>
              </a:rPr>
              <a:t>Ecology</a:t>
            </a:r>
            <a:endParaRPr sz="2050">
              <a:latin typeface="Arial"/>
              <a:cs typeface="Arial"/>
            </a:endParaRPr>
          </a:p>
        </p:txBody>
      </p:sp>
      <p:sp>
        <p:nvSpPr>
          <p:cNvPr id="12" name="object 12"/>
          <p:cNvSpPr txBox="1"/>
          <p:nvPr/>
        </p:nvSpPr>
        <p:spPr>
          <a:xfrm>
            <a:off x="1877785" y="730986"/>
            <a:ext cx="839469" cy="166712"/>
          </a:xfrm>
          <a:prstGeom prst="rect">
            <a:avLst/>
          </a:prstGeom>
        </p:spPr>
        <p:txBody>
          <a:bodyPr vert="horz" wrap="square" lIns="0" tIns="12700" rIns="0" bIns="0" rtlCol="0">
            <a:spAutoFit/>
          </a:bodyPr>
          <a:lstStyle/>
          <a:p>
            <a:pPr marL="12700">
              <a:spcBef>
                <a:spcPts val="100"/>
              </a:spcBef>
            </a:pPr>
            <a:r>
              <a:rPr sz="1000" spc="-5" dirty="0">
                <a:solidFill>
                  <a:srgbClr val="4B5252"/>
                </a:solidFill>
                <a:latin typeface="Arial"/>
                <a:cs typeface="Arial"/>
              </a:rPr>
              <a:t>Enzootic</a:t>
            </a:r>
            <a:r>
              <a:rPr sz="1000" spc="-195" dirty="0">
                <a:solidFill>
                  <a:srgbClr val="4B5252"/>
                </a:solidFill>
                <a:latin typeface="Arial"/>
                <a:cs typeface="Arial"/>
              </a:rPr>
              <a:t> </a:t>
            </a:r>
            <a:r>
              <a:rPr sz="1000" spc="-25" dirty="0">
                <a:solidFill>
                  <a:srgbClr val="4B5252"/>
                </a:solidFill>
                <a:latin typeface="Arial"/>
                <a:cs typeface="Arial"/>
              </a:rPr>
              <a:t>Cycle</a:t>
            </a:r>
            <a:endParaRPr sz="1000">
              <a:latin typeface="Arial"/>
              <a:cs typeface="Arial"/>
            </a:endParaRPr>
          </a:p>
        </p:txBody>
      </p:sp>
      <p:sp>
        <p:nvSpPr>
          <p:cNvPr id="13" name="object 13"/>
          <p:cNvSpPr txBox="1"/>
          <p:nvPr/>
        </p:nvSpPr>
        <p:spPr>
          <a:xfrm>
            <a:off x="1878084" y="990880"/>
            <a:ext cx="1927225" cy="1875129"/>
          </a:xfrm>
          <a:prstGeom prst="rect">
            <a:avLst/>
          </a:prstGeom>
        </p:spPr>
        <p:txBody>
          <a:bodyPr vert="horz" wrap="square" lIns="0" tIns="18415" rIns="0" bIns="0" rtlCol="0">
            <a:spAutoFit/>
          </a:bodyPr>
          <a:lstStyle/>
          <a:p>
            <a:pPr marL="38735" marR="5080" indent="5715">
              <a:lnSpc>
                <a:spcPct val="102099"/>
              </a:lnSpc>
              <a:spcBef>
                <a:spcPts val="145"/>
              </a:spcBef>
            </a:pPr>
            <a:r>
              <a:rPr sz="1000" dirty="0">
                <a:solidFill>
                  <a:srgbClr val="606769"/>
                </a:solidFill>
                <a:latin typeface="Arial"/>
                <a:cs typeface="Arial"/>
              </a:rPr>
              <a:t>Newevide</a:t>
            </a:r>
            <a:r>
              <a:rPr sz="1000" dirty="0">
                <a:solidFill>
                  <a:srgbClr val="3B4242"/>
                </a:solidFill>
                <a:latin typeface="Arial"/>
                <a:cs typeface="Arial"/>
              </a:rPr>
              <a:t>n</a:t>
            </a:r>
            <a:r>
              <a:rPr sz="1000" dirty="0">
                <a:solidFill>
                  <a:srgbClr val="606769"/>
                </a:solidFill>
                <a:latin typeface="Arial"/>
                <a:cs typeface="Arial"/>
              </a:rPr>
              <a:t>ce </a:t>
            </a:r>
            <a:r>
              <a:rPr sz="1000" spc="-25" dirty="0">
                <a:solidFill>
                  <a:srgbClr val="606769"/>
                </a:solidFill>
                <a:latin typeface="Arial"/>
                <a:cs typeface="Arial"/>
              </a:rPr>
              <a:t>stro</a:t>
            </a:r>
            <a:r>
              <a:rPr sz="1000" spc="-25" dirty="0">
                <a:solidFill>
                  <a:srgbClr val="3B4242"/>
                </a:solidFill>
                <a:latin typeface="Arial"/>
                <a:cs typeface="Arial"/>
              </a:rPr>
              <a:t>n </a:t>
            </a:r>
            <a:r>
              <a:rPr sz="1000" spc="-25" dirty="0">
                <a:solidFill>
                  <a:srgbClr val="606769"/>
                </a:solidFill>
                <a:latin typeface="Arial"/>
                <a:cs typeface="Arial"/>
              </a:rPr>
              <a:t>gly </a:t>
            </a:r>
            <a:r>
              <a:rPr sz="1000" spc="-10" dirty="0">
                <a:solidFill>
                  <a:srgbClr val="606769"/>
                </a:solidFill>
                <a:latin typeface="Arial"/>
                <a:cs typeface="Arial"/>
              </a:rPr>
              <a:t>implicates  t:atsas </a:t>
            </a:r>
            <a:r>
              <a:rPr sz="1000" dirty="0">
                <a:solidFill>
                  <a:srgbClr val="606769"/>
                </a:solidFill>
                <a:latin typeface="Arial"/>
                <a:cs typeface="Arial"/>
              </a:rPr>
              <a:t>the </a:t>
            </a:r>
            <a:r>
              <a:rPr sz="1000" spc="5" dirty="0">
                <a:solidFill>
                  <a:srgbClr val="606769"/>
                </a:solidFill>
                <a:latin typeface="Arial"/>
                <a:cs typeface="Arial"/>
              </a:rPr>
              <a:t>reservoir</a:t>
            </a:r>
            <a:r>
              <a:rPr sz="1000" spc="5" dirty="0">
                <a:solidFill>
                  <a:srgbClr val="4B5252"/>
                </a:solidFill>
                <a:latin typeface="Arial"/>
                <a:cs typeface="Arial"/>
              </a:rPr>
              <a:t>hostsfor  </a:t>
            </a:r>
            <a:r>
              <a:rPr sz="1000" spc="-30" dirty="0">
                <a:solidFill>
                  <a:srgbClr val="606769"/>
                </a:solidFill>
                <a:latin typeface="Arial"/>
                <a:cs typeface="Arial"/>
              </a:rPr>
              <a:t>ebolav</a:t>
            </a:r>
            <a:r>
              <a:rPr sz="1000" spc="-30" dirty="0">
                <a:solidFill>
                  <a:srgbClr val="3B4242"/>
                </a:solidFill>
                <a:latin typeface="Arial"/>
                <a:cs typeface="Arial"/>
              </a:rPr>
              <a:t>i</a:t>
            </a:r>
            <a:r>
              <a:rPr sz="1000" spc="-30" dirty="0">
                <a:solidFill>
                  <a:srgbClr val="606769"/>
                </a:solidFill>
                <a:latin typeface="Arial"/>
                <a:cs typeface="Arial"/>
              </a:rPr>
              <a:t>rus</a:t>
            </a:r>
            <a:r>
              <a:rPr sz="1000" spc="-30" dirty="0">
                <a:solidFill>
                  <a:srgbClr val="7C8387"/>
                </a:solidFill>
                <a:latin typeface="Arial"/>
                <a:cs typeface="Arial"/>
              </a:rPr>
              <a:t>,</a:t>
            </a:r>
            <a:r>
              <a:rPr sz="1000" spc="-30" dirty="0">
                <a:solidFill>
                  <a:srgbClr val="606769"/>
                </a:solidFill>
                <a:latin typeface="Arial"/>
                <a:cs typeface="Arial"/>
              </a:rPr>
              <a:t>es </a:t>
            </a:r>
            <a:r>
              <a:rPr sz="1000" spc="25" dirty="0">
                <a:solidFill>
                  <a:srgbClr val="606769"/>
                </a:solidFill>
                <a:latin typeface="Arial"/>
                <a:cs typeface="Arial"/>
              </a:rPr>
              <a:t>though</a:t>
            </a:r>
            <a:r>
              <a:rPr sz="1000" spc="-200" dirty="0">
                <a:solidFill>
                  <a:srgbClr val="606769"/>
                </a:solidFill>
                <a:latin typeface="Arial"/>
                <a:cs typeface="Arial"/>
              </a:rPr>
              <a:t> </a:t>
            </a:r>
            <a:r>
              <a:rPr sz="1000" spc="15" dirty="0">
                <a:solidFill>
                  <a:srgbClr val="606769"/>
                </a:solidFill>
                <a:latin typeface="Arial"/>
                <a:cs typeface="Arial"/>
              </a:rPr>
              <a:t>themeansof  </a:t>
            </a:r>
            <a:r>
              <a:rPr sz="1050" spc="-30" dirty="0">
                <a:solidFill>
                  <a:srgbClr val="606769"/>
                </a:solidFill>
                <a:latin typeface="Arial"/>
                <a:cs typeface="Arial"/>
              </a:rPr>
              <a:t>local</a:t>
            </a:r>
            <a:r>
              <a:rPr sz="1050" spc="-204" dirty="0">
                <a:solidFill>
                  <a:srgbClr val="606769"/>
                </a:solidFill>
                <a:latin typeface="Arial"/>
                <a:cs typeface="Arial"/>
              </a:rPr>
              <a:t> </a:t>
            </a:r>
            <a:r>
              <a:rPr sz="1050" spc="-30" dirty="0">
                <a:solidFill>
                  <a:srgbClr val="606769"/>
                </a:solidFill>
                <a:latin typeface="Arial"/>
                <a:cs typeface="Arial"/>
              </a:rPr>
              <a:t>enzootlc</a:t>
            </a:r>
            <a:r>
              <a:rPr sz="1050" spc="-145" dirty="0">
                <a:solidFill>
                  <a:srgbClr val="606769"/>
                </a:solidFill>
                <a:latin typeface="Arial"/>
                <a:cs typeface="Arial"/>
              </a:rPr>
              <a:t> </a:t>
            </a:r>
            <a:r>
              <a:rPr sz="1050" spc="-20" dirty="0">
                <a:solidFill>
                  <a:srgbClr val="606769"/>
                </a:solidFill>
                <a:latin typeface="Arial"/>
                <a:cs typeface="Arial"/>
              </a:rPr>
              <a:t>maln</a:t>
            </a:r>
            <a:r>
              <a:rPr sz="1050" spc="-20" dirty="0">
                <a:solidFill>
                  <a:srgbClr val="3B4242"/>
                </a:solidFill>
                <a:latin typeface="Arial"/>
                <a:cs typeface="Arial"/>
              </a:rPr>
              <a:t>t</a:t>
            </a:r>
            <a:r>
              <a:rPr sz="1050" spc="-20" dirty="0">
                <a:solidFill>
                  <a:srgbClr val="606769"/>
                </a:solidFill>
                <a:latin typeface="Arial"/>
                <a:cs typeface="Arial"/>
              </a:rPr>
              <a:t>a</a:t>
            </a:r>
            <a:r>
              <a:rPr sz="1050" spc="-20" dirty="0">
                <a:solidFill>
                  <a:srgbClr val="7C8387"/>
                </a:solidFill>
                <a:latin typeface="Arial"/>
                <a:cs typeface="Arial"/>
              </a:rPr>
              <a:t>l</a:t>
            </a:r>
            <a:r>
              <a:rPr sz="1050" spc="-20" dirty="0">
                <a:solidFill>
                  <a:srgbClr val="606769"/>
                </a:solidFill>
                <a:latin typeface="Arial"/>
                <a:cs typeface="Arial"/>
              </a:rPr>
              <a:t>nanceand</a:t>
            </a:r>
            <a:endParaRPr sz="1050">
              <a:latin typeface="Arial"/>
              <a:cs typeface="Arial"/>
            </a:endParaRPr>
          </a:p>
          <a:p>
            <a:pPr marL="52705">
              <a:lnSpc>
                <a:spcPts val="1110"/>
              </a:lnSpc>
            </a:pPr>
            <a:r>
              <a:rPr sz="1100" spc="-20" dirty="0">
                <a:solidFill>
                  <a:srgbClr val="606769"/>
                </a:solidFill>
                <a:latin typeface="Times New Roman"/>
                <a:cs typeface="Times New Roman"/>
              </a:rPr>
              <a:t>t·ansmissio</a:t>
            </a:r>
            <a:r>
              <a:rPr sz="1100" spc="-20" dirty="0">
                <a:solidFill>
                  <a:srgbClr val="3B4242"/>
                </a:solidFill>
                <a:latin typeface="Times New Roman"/>
                <a:cs typeface="Times New Roman"/>
              </a:rPr>
              <a:t>n</a:t>
            </a:r>
            <a:r>
              <a:rPr sz="1100" spc="-145" dirty="0">
                <a:solidFill>
                  <a:srgbClr val="3B4242"/>
                </a:solidFill>
                <a:latin typeface="Times New Roman"/>
                <a:cs typeface="Times New Roman"/>
              </a:rPr>
              <a:t> </a:t>
            </a:r>
            <a:r>
              <a:rPr sz="1100" dirty="0">
                <a:solidFill>
                  <a:srgbClr val="606769"/>
                </a:solidFill>
                <a:latin typeface="Times New Roman"/>
                <a:cs typeface="Times New Roman"/>
              </a:rPr>
              <a:t>of</a:t>
            </a:r>
            <a:r>
              <a:rPr sz="1100" spc="-85" dirty="0">
                <a:solidFill>
                  <a:srgbClr val="606769"/>
                </a:solidFill>
                <a:latin typeface="Times New Roman"/>
                <a:cs typeface="Times New Roman"/>
              </a:rPr>
              <a:t> </a:t>
            </a:r>
            <a:r>
              <a:rPr sz="1000" dirty="0">
                <a:solidFill>
                  <a:srgbClr val="606769"/>
                </a:solidFill>
                <a:latin typeface="Arial"/>
                <a:cs typeface="Arial"/>
              </a:rPr>
              <a:t>the</a:t>
            </a:r>
            <a:r>
              <a:rPr sz="1000" spc="-70" dirty="0">
                <a:solidFill>
                  <a:srgbClr val="606769"/>
                </a:solidFill>
                <a:latin typeface="Arial"/>
                <a:cs typeface="Arial"/>
              </a:rPr>
              <a:t> </a:t>
            </a:r>
            <a:r>
              <a:rPr sz="1100" spc="-20" dirty="0">
                <a:solidFill>
                  <a:srgbClr val="606769"/>
                </a:solidFill>
                <a:latin typeface="Times New Roman"/>
                <a:cs typeface="Times New Roman"/>
              </a:rPr>
              <a:t>virus</a:t>
            </a:r>
            <a:r>
              <a:rPr sz="1100" spc="-100" dirty="0">
                <a:solidFill>
                  <a:srgbClr val="606769"/>
                </a:solidFill>
                <a:latin typeface="Times New Roman"/>
                <a:cs typeface="Times New Roman"/>
              </a:rPr>
              <a:t> </a:t>
            </a:r>
            <a:r>
              <a:rPr sz="1000" spc="-20" dirty="0">
                <a:solidFill>
                  <a:srgbClr val="606769"/>
                </a:solidFill>
                <a:latin typeface="Arial"/>
                <a:cs typeface="Arial"/>
              </a:rPr>
              <a:t>w</a:t>
            </a:r>
            <a:r>
              <a:rPr sz="1000" spc="-20" dirty="0">
                <a:solidFill>
                  <a:srgbClr val="3B4242"/>
                </a:solidFill>
                <a:latin typeface="Arial"/>
                <a:cs typeface="Arial"/>
              </a:rPr>
              <a:t>i</a:t>
            </a:r>
            <a:r>
              <a:rPr sz="1000" spc="-195" dirty="0">
                <a:solidFill>
                  <a:srgbClr val="3B4242"/>
                </a:solidFill>
                <a:latin typeface="Arial"/>
                <a:cs typeface="Arial"/>
              </a:rPr>
              <a:t> </a:t>
            </a:r>
            <a:r>
              <a:rPr sz="1000" spc="-5" dirty="0">
                <a:solidFill>
                  <a:srgbClr val="606769"/>
                </a:solidFill>
                <a:latin typeface="Arial"/>
                <a:cs typeface="Arial"/>
              </a:rPr>
              <a:t>t</a:t>
            </a:r>
            <a:r>
              <a:rPr sz="1000" spc="-5" dirty="0">
                <a:solidFill>
                  <a:srgbClr val="3B4242"/>
                </a:solidFill>
                <a:latin typeface="Arial"/>
                <a:cs typeface="Arial"/>
              </a:rPr>
              <a:t>h</a:t>
            </a:r>
            <a:r>
              <a:rPr sz="1000" spc="-5" dirty="0">
                <a:solidFill>
                  <a:srgbClr val="606769"/>
                </a:solidFill>
                <a:latin typeface="Arial"/>
                <a:cs typeface="Arial"/>
              </a:rPr>
              <a:t>in</a:t>
            </a:r>
            <a:r>
              <a:rPr sz="1000" spc="50" dirty="0">
                <a:solidFill>
                  <a:srgbClr val="606769"/>
                </a:solidFill>
                <a:latin typeface="Arial"/>
                <a:cs typeface="Arial"/>
              </a:rPr>
              <a:t> </a:t>
            </a:r>
            <a:r>
              <a:rPr sz="1000" spc="-20" dirty="0">
                <a:solidFill>
                  <a:srgbClr val="4B5252"/>
                </a:solidFill>
                <a:latin typeface="Times New Roman"/>
                <a:cs typeface="Times New Roman"/>
              </a:rPr>
              <a:t>bat</a:t>
            </a:r>
            <a:endParaRPr sz="1000">
              <a:latin typeface="Times New Roman"/>
              <a:cs typeface="Times New Roman"/>
            </a:endParaRPr>
          </a:p>
          <a:p>
            <a:pPr marL="45720"/>
            <a:r>
              <a:rPr sz="1050" spc="-25" dirty="0">
                <a:solidFill>
                  <a:srgbClr val="606769"/>
                </a:solidFill>
                <a:latin typeface="Arial"/>
                <a:cs typeface="Arial"/>
              </a:rPr>
              <a:t>i:opulatlons</a:t>
            </a:r>
            <a:r>
              <a:rPr sz="1050" spc="-170" dirty="0">
                <a:solidFill>
                  <a:srgbClr val="606769"/>
                </a:solidFill>
                <a:latin typeface="Arial"/>
                <a:cs typeface="Arial"/>
              </a:rPr>
              <a:t> </a:t>
            </a:r>
            <a:r>
              <a:rPr sz="1050" spc="-20" dirty="0">
                <a:solidFill>
                  <a:srgbClr val="606769"/>
                </a:solidFill>
                <a:latin typeface="Arial"/>
                <a:cs typeface="Arial"/>
              </a:rPr>
              <a:t>remain</a:t>
            </a:r>
            <a:r>
              <a:rPr sz="1050" spc="-210" dirty="0">
                <a:solidFill>
                  <a:srgbClr val="606769"/>
                </a:solidFill>
                <a:latin typeface="Arial"/>
                <a:cs typeface="Arial"/>
              </a:rPr>
              <a:t> </a:t>
            </a:r>
            <a:r>
              <a:rPr sz="1050" spc="-5" dirty="0">
                <a:solidFill>
                  <a:srgbClr val="4B5252"/>
                </a:solidFill>
                <a:latin typeface="Arial"/>
                <a:cs typeface="Arial"/>
              </a:rPr>
              <a:t>unknown.</a:t>
            </a:r>
            <a:endParaRPr sz="1050">
              <a:latin typeface="Arial"/>
              <a:cs typeface="Arial"/>
            </a:endParaRPr>
          </a:p>
          <a:p>
            <a:pPr marL="12700">
              <a:spcBef>
                <a:spcPts val="855"/>
              </a:spcBef>
            </a:pPr>
            <a:r>
              <a:rPr sz="1050" b="1" spc="-85" dirty="0">
                <a:solidFill>
                  <a:srgbClr val="4B5252"/>
                </a:solidFill>
                <a:latin typeface="Arial"/>
                <a:cs typeface="Arial"/>
              </a:rPr>
              <a:t>Ebolavlruses:</a:t>
            </a:r>
            <a:endParaRPr sz="1050">
              <a:latin typeface="Arial"/>
              <a:cs typeface="Arial"/>
            </a:endParaRPr>
          </a:p>
          <a:p>
            <a:pPr marL="85090">
              <a:lnSpc>
                <a:spcPts val="1140"/>
              </a:lnSpc>
              <a:spcBef>
                <a:spcPts val="55"/>
              </a:spcBef>
            </a:pPr>
            <a:r>
              <a:rPr sz="1000" spc="-35" dirty="0">
                <a:solidFill>
                  <a:srgbClr val="4B5252"/>
                </a:solidFill>
                <a:latin typeface="Arial"/>
                <a:cs typeface="Arial"/>
              </a:rPr>
              <a:t>£bola</a:t>
            </a:r>
            <a:r>
              <a:rPr sz="1000" spc="-140" dirty="0">
                <a:solidFill>
                  <a:srgbClr val="4B5252"/>
                </a:solidFill>
                <a:latin typeface="Arial"/>
                <a:cs typeface="Arial"/>
              </a:rPr>
              <a:t> </a:t>
            </a:r>
            <a:r>
              <a:rPr sz="1000" spc="-35" dirty="0">
                <a:solidFill>
                  <a:srgbClr val="606769"/>
                </a:solidFill>
                <a:latin typeface="Arial"/>
                <a:cs typeface="Arial"/>
              </a:rPr>
              <a:t>v</a:t>
            </a:r>
            <a:r>
              <a:rPr sz="1000" spc="-35" dirty="0">
                <a:solidFill>
                  <a:srgbClr val="3B4242"/>
                </a:solidFill>
                <a:latin typeface="Arial"/>
                <a:cs typeface="Arial"/>
              </a:rPr>
              <a:t>iru</a:t>
            </a:r>
            <a:r>
              <a:rPr sz="1000" spc="-125" dirty="0">
                <a:solidFill>
                  <a:srgbClr val="3B4242"/>
                </a:solidFill>
                <a:latin typeface="Arial"/>
                <a:cs typeface="Arial"/>
              </a:rPr>
              <a:t> </a:t>
            </a:r>
            <a:r>
              <a:rPr sz="1000" dirty="0">
                <a:solidFill>
                  <a:srgbClr val="606769"/>
                </a:solidFill>
                <a:latin typeface="Arial"/>
                <a:cs typeface="Arial"/>
              </a:rPr>
              <a:t>s(formerly</a:t>
            </a:r>
            <a:r>
              <a:rPr sz="1000" spc="-90" dirty="0">
                <a:solidFill>
                  <a:srgbClr val="606769"/>
                </a:solidFill>
                <a:latin typeface="Arial"/>
                <a:cs typeface="Arial"/>
              </a:rPr>
              <a:t> </a:t>
            </a:r>
            <a:r>
              <a:rPr sz="1000" dirty="0">
                <a:solidFill>
                  <a:srgbClr val="4B5252"/>
                </a:solidFill>
                <a:latin typeface="Arial"/>
                <a:cs typeface="Arial"/>
              </a:rPr>
              <a:t>Zaire</a:t>
            </a:r>
            <a:r>
              <a:rPr sz="1000" dirty="0">
                <a:solidFill>
                  <a:srgbClr val="606769"/>
                </a:solidFill>
                <a:latin typeface="Arial"/>
                <a:cs typeface="Arial"/>
              </a:rPr>
              <a:t>virus)</a:t>
            </a:r>
            <a:endParaRPr sz="1000">
              <a:latin typeface="Arial"/>
              <a:cs typeface="Arial"/>
            </a:endParaRPr>
          </a:p>
          <a:p>
            <a:pPr marL="67310">
              <a:lnSpc>
                <a:spcPts val="1260"/>
              </a:lnSpc>
            </a:pPr>
            <a:r>
              <a:rPr sz="1100" spc="-10" dirty="0">
                <a:solidFill>
                  <a:srgbClr val="606769"/>
                </a:solidFill>
                <a:latin typeface="Times New Roman"/>
                <a:cs typeface="Times New Roman"/>
              </a:rPr>
              <a:t>Sudan</a:t>
            </a:r>
            <a:r>
              <a:rPr sz="1100" spc="-150" dirty="0">
                <a:solidFill>
                  <a:srgbClr val="606769"/>
                </a:solidFill>
                <a:latin typeface="Times New Roman"/>
                <a:cs typeface="Times New Roman"/>
              </a:rPr>
              <a:t> </a:t>
            </a:r>
            <a:r>
              <a:rPr sz="1100" spc="-20" dirty="0">
                <a:solidFill>
                  <a:srgbClr val="606769"/>
                </a:solidFill>
                <a:latin typeface="Times New Roman"/>
                <a:cs typeface="Times New Roman"/>
              </a:rPr>
              <a:t>virus</a:t>
            </a:r>
            <a:endParaRPr sz="1100">
              <a:latin typeface="Times New Roman"/>
              <a:cs typeface="Times New Roman"/>
            </a:endParaRPr>
          </a:p>
          <a:p>
            <a:pPr marL="62230">
              <a:lnSpc>
                <a:spcPts val="1190"/>
              </a:lnSpc>
              <a:spcBef>
                <a:spcPts val="50"/>
              </a:spcBef>
            </a:pPr>
            <a:r>
              <a:rPr sz="1000" spc="-45" dirty="0">
                <a:solidFill>
                  <a:srgbClr val="7C8387"/>
                </a:solidFill>
                <a:latin typeface="Arial"/>
                <a:cs typeface="Arial"/>
              </a:rPr>
              <a:t>T</a:t>
            </a:r>
            <a:r>
              <a:rPr sz="1000" spc="-45" dirty="0">
                <a:solidFill>
                  <a:srgbClr val="606769"/>
                </a:solidFill>
                <a:latin typeface="Arial"/>
                <a:cs typeface="Arial"/>
              </a:rPr>
              <a:t>a'iForest</a:t>
            </a:r>
            <a:r>
              <a:rPr sz="1000" spc="-110" dirty="0">
                <a:solidFill>
                  <a:srgbClr val="606769"/>
                </a:solidFill>
                <a:latin typeface="Arial"/>
                <a:cs typeface="Arial"/>
              </a:rPr>
              <a:t> </a:t>
            </a:r>
            <a:r>
              <a:rPr sz="1000" spc="-25" dirty="0">
                <a:solidFill>
                  <a:srgbClr val="606769"/>
                </a:solidFill>
                <a:latin typeface="Arial"/>
                <a:cs typeface="Arial"/>
              </a:rPr>
              <a:t>v</a:t>
            </a:r>
            <a:r>
              <a:rPr sz="1000" spc="-25" dirty="0">
                <a:solidFill>
                  <a:srgbClr val="3B4242"/>
                </a:solidFill>
                <a:latin typeface="Arial"/>
                <a:cs typeface="Arial"/>
              </a:rPr>
              <a:t>i</a:t>
            </a:r>
            <a:r>
              <a:rPr sz="1000" spc="-25" dirty="0">
                <a:solidFill>
                  <a:srgbClr val="606769"/>
                </a:solidFill>
                <a:latin typeface="Arial"/>
                <a:cs typeface="Arial"/>
              </a:rPr>
              <a:t>rus</a:t>
            </a:r>
            <a:endParaRPr sz="1000">
              <a:latin typeface="Arial"/>
              <a:cs typeface="Arial"/>
            </a:endParaRPr>
          </a:p>
          <a:p>
            <a:pPr marL="77470">
              <a:lnSpc>
                <a:spcPts val="1190"/>
              </a:lnSpc>
            </a:pPr>
            <a:r>
              <a:rPr sz="1000" spc="-60" dirty="0">
                <a:solidFill>
                  <a:srgbClr val="606769"/>
                </a:solidFill>
                <a:latin typeface="Arial"/>
                <a:cs typeface="Arial"/>
              </a:rPr>
              <a:t>B</a:t>
            </a:r>
            <a:r>
              <a:rPr sz="1000" spc="-60" dirty="0">
                <a:solidFill>
                  <a:srgbClr val="3B4242"/>
                </a:solidFill>
                <a:latin typeface="Arial"/>
                <a:cs typeface="Arial"/>
              </a:rPr>
              <a:t>u</a:t>
            </a:r>
            <a:r>
              <a:rPr sz="1000" spc="-60" dirty="0">
                <a:solidFill>
                  <a:srgbClr val="606769"/>
                </a:solidFill>
                <a:latin typeface="Arial"/>
                <a:cs typeface="Arial"/>
              </a:rPr>
              <a:t>ndibugyo   </a:t>
            </a:r>
            <a:r>
              <a:rPr sz="1000" spc="-25" dirty="0">
                <a:solidFill>
                  <a:srgbClr val="606769"/>
                </a:solidFill>
                <a:latin typeface="Arial"/>
                <a:cs typeface="Arial"/>
              </a:rPr>
              <a:t>vi</a:t>
            </a:r>
            <a:r>
              <a:rPr sz="1000" spc="-25" dirty="0">
                <a:solidFill>
                  <a:srgbClr val="3B4242"/>
                </a:solidFill>
                <a:latin typeface="Arial"/>
                <a:cs typeface="Arial"/>
              </a:rPr>
              <a:t>ru</a:t>
            </a:r>
            <a:r>
              <a:rPr sz="1000" spc="-215" dirty="0">
                <a:solidFill>
                  <a:srgbClr val="3B4242"/>
                </a:solidFill>
                <a:latin typeface="Arial"/>
                <a:cs typeface="Arial"/>
              </a:rPr>
              <a:t> </a:t>
            </a:r>
            <a:r>
              <a:rPr sz="1000" spc="-20" dirty="0">
                <a:solidFill>
                  <a:srgbClr val="606769"/>
                </a:solidFill>
                <a:latin typeface="Arial"/>
                <a:cs typeface="Arial"/>
              </a:rPr>
              <a:t>s</a:t>
            </a:r>
            <a:endParaRPr sz="1000">
              <a:latin typeface="Arial"/>
              <a:cs typeface="Arial"/>
            </a:endParaRPr>
          </a:p>
        </p:txBody>
      </p:sp>
      <p:sp>
        <p:nvSpPr>
          <p:cNvPr id="14" name="object 14"/>
          <p:cNvSpPr txBox="1"/>
          <p:nvPr/>
        </p:nvSpPr>
        <p:spPr>
          <a:xfrm>
            <a:off x="1942330" y="2827083"/>
            <a:ext cx="1978660" cy="166712"/>
          </a:xfrm>
          <a:prstGeom prst="rect">
            <a:avLst/>
          </a:prstGeom>
        </p:spPr>
        <p:txBody>
          <a:bodyPr vert="horz" wrap="square" lIns="0" tIns="12700" rIns="0" bIns="0" rtlCol="0">
            <a:spAutoFit/>
          </a:bodyPr>
          <a:lstStyle/>
          <a:p>
            <a:pPr marL="12700">
              <a:spcBef>
                <a:spcPts val="100"/>
              </a:spcBef>
            </a:pPr>
            <a:r>
              <a:rPr sz="1000" dirty="0">
                <a:solidFill>
                  <a:srgbClr val="606769"/>
                </a:solidFill>
                <a:latin typeface="Arial"/>
                <a:cs typeface="Arial"/>
              </a:rPr>
              <a:t>Restonvirus</a:t>
            </a:r>
            <a:r>
              <a:rPr sz="1000" dirty="0">
                <a:solidFill>
                  <a:srgbClr val="7C8387"/>
                </a:solidFill>
                <a:latin typeface="Arial"/>
                <a:cs typeface="Arial"/>
              </a:rPr>
              <a:t>(</a:t>
            </a:r>
            <a:r>
              <a:rPr sz="1000" dirty="0">
                <a:solidFill>
                  <a:srgbClr val="4B5252"/>
                </a:solidFill>
                <a:latin typeface="Arial"/>
                <a:cs typeface="Arial"/>
              </a:rPr>
              <a:t>non</a:t>
            </a:r>
            <a:r>
              <a:rPr sz="1000" dirty="0">
                <a:solidFill>
                  <a:srgbClr val="7C8387"/>
                </a:solidFill>
                <a:latin typeface="Arial"/>
                <a:cs typeface="Arial"/>
              </a:rPr>
              <a:t>-</a:t>
            </a:r>
            <a:r>
              <a:rPr sz="1000" dirty="0">
                <a:solidFill>
                  <a:srgbClr val="606769"/>
                </a:solidFill>
                <a:latin typeface="Arial"/>
                <a:cs typeface="Arial"/>
              </a:rPr>
              <a:t>human) </a:t>
            </a:r>
            <a:r>
              <a:rPr sz="1000" spc="10" dirty="0">
                <a:solidFill>
                  <a:srgbClr val="7CA177"/>
                </a:solidFill>
                <a:latin typeface="Arial"/>
                <a:cs typeface="Arial"/>
              </a:rPr>
              <a:t>,_ </a:t>
            </a:r>
            <a:r>
              <a:rPr sz="1000" spc="25" dirty="0">
                <a:solidFill>
                  <a:srgbClr val="7CA177"/>
                </a:solidFill>
                <a:latin typeface="Arial"/>
                <a:cs typeface="Arial"/>
              </a:rPr>
              <a:t>....,_ </a:t>
            </a:r>
            <a:r>
              <a:rPr sz="1000" spc="25" dirty="0">
                <a:solidFill>
                  <a:srgbClr val="606769"/>
                </a:solidFill>
                <a:latin typeface="Arial"/>
                <a:cs typeface="Arial"/>
              </a:rPr>
              <a:t>,</a:t>
            </a:r>
            <a:endParaRPr sz="1000">
              <a:latin typeface="Arial"/>
              <a:cs typeface="Arial"/>
            </a:endParaRPr>
          </a:p>
        </p:txBody>
      </p:sp>
      <p:sp>
        <p:nvSpPr>
          <p:cNvPr id="15" name="object 15"/>
          <p:cNvSpPr txBox="1"/>
          <p:nvPr/>
        </p:nvSpPr>
        <p:spPr>
          <a:xfrm>
            <a:off x="4136891" y="741735"/>
            <a:ext cx="873125" cy="166712"/>
          </a:xfrm>
          <a:prstGeom prst="rect">
            <a:avLst/>
          </a:prstGeom>
        </p:spPr>
        <p:txBody>
          <a:bodyPr vert="horz" wrap="square" lIns="0" tIns="12700" rIns="0" bIns="0" rtlCol="0">
            <a:spAutoFit/>
          </a:bodyPr>
          <a:lstStyle/>
          <a:p>
            <a:pPr marL="12700">
              <a:spcBef>
                <a:spcPts val="100"/>
              </a:spcBef>
            </a:pPr>
            <a:r>
              <a:rPr sz="1000" dirty="0">
                <a:solidFill>
                  <a:srgbClr val="3B4242"/>
                </a:solidFill>
                <a:latin typeface="Arial"/>
                <a:cs typeface="Arial"/>
              </a:rPr>
              <a:t>Epizootic</a:t>
            </a:r>
            <a:r>
              <a:rPr sz="1000" spc="-165" dirty="0">
                <a:solidFill>
                  <a:srgbClr val="3B4242"/>
                </a:solidFill>
                <a:latin typeface="Arial"/>
                <a:cs typeface="Arial"/>
              </a:rPr>
              <a:t> </a:t>
            </a:r>
            <a:r>
              <a:rPr sz="1000" spc="-40" dirty="0">
                <a:solidFill>
                  <a:srgbClr val="3B4242"/>
                </a:solidFill>
                <a:latin typeface="Arial"/>
                <a:cs typeface="Arial"/>
              </a:rPr>
              <a:t>Cycle</a:t>
            </a:r>
            <a:endParaRPr sz="1000">
              <a:latin typeface="Arial"/>
              <a:cs typeface="Arial"/>
            </a:endParaRPr>
          </a:p>
        </p:txBody>
      </p:sp>
      <p:sp>
        <p:nvSpPr>
          <p:cNvPr id="16" name="object 16"/>
          <p:cNvSpPr txBox="1"/>
          <p:nvPr/>
        </p:nvSpPr>
        <p:spPr>
          <a:xfrm>
            <a:off x="4126133" y="1010467"/>
            <a:ext cx="2647315" cy="791845"/>
          </a:xfrm>
          <a:prstGeom prst="rect">
            <a:avLst/>
          </a:prstGeom>
        </p:spPr>
        <p:txBody>
          <a:bodyPr vert="horz" wrap="square" lIns="0" tIns="19050" rIns="0" bIns="0" rtlCol="0">
            <a:spAutoFit/>
          </a:bodyPr>
          <a:lstStyle/>
          <a:p>
            <a:pPr marL="13970" marR="5080" indent="-1905">
              <a:lnSpc>
                <a:spcPct val="95900"/>
              </a:lnSpc>
              <a:spcBef>
                <a:spcPts val="150"/>
              </a:spcBef>
            </a:pPr>
            <a:r>
              <a:rPr sz="1000" spc="-15" dirty="0">
                <a:solidFill>
                  <a:srgbClr val="606769"/>
                </a:solidFill>
                <a:latin typeface="Arial"/>
                <a:cs typeface="Arial"/>
              </a:rPr>
              <a:t>Ep</a:t>
            </a:r>
            <a:r>
              <a:rPr sz="1000" spc="-15" dirty="0">
                <a:solidFill>
                  <a:srgbClr val="3B4242"/>
                </a:solidFill>
                <a:latin typeface="Arial"/>
                <a:cs typeface="Arial"/>
              </a:rPr>
              <a:t>i</a:t>
            </a:r>
            <a:r>
              <a:rPr sz="1000" spc="-15" dirty="0">
                <a:solidFill>
                  <a:srgbClr val="606769"/>
                </a:solidFill>
                <a:latin typeface="Arial"/>
                <a:cs typeface="Arial"/>
              </a:rPr>
              <a:t>zoo</a:t>
            </a:r>
            <a:r>
              <a:rPr sz="1000" spc="-15" dirty="0">
                <a:solidFill>
                  <a:srgbClr val="3B4242"/>
                </a:solidFill>
                <a:latin typeface="Arial"/>
                <a:cs typeface="Arial"/>
              </a:rPr>
              <a:t>t</a:t>
            </a:r>
            <a:r>
              <a:rPr sz="1000" spc="-15" dirty="0">
                <a:solidFill>
                  <a:srgbClr val="606769"/>
                </a:solidFill>
                <a:latin typeface="Arial"/>
                <a:cs typeface="Arial"/>
              </a:rPr>
              <a:t>icscaused </a:t>
            </a:r>
            <a:r>
              <a:rPr sz="1000" dirty="0">
                <a:solidFill>
                  <a:srgbClr val="606769"/>
                </a:solidFill>
                <a:latin typeface="Arial"/>
                <a:cs typeface="Arial"/>
              </a:rPr>
              <a:t>byebo</a:t>
            </a:r>
            <a:r>
              <a:rPr sz="1000" dirty="0">
                <a:solidFill>
                  <a:srgbClr val="3B4242"/>
                </a:solidFill>
                <a:latin typeface="Arial"/>
                <a:cs typeface="Arial"/>
              </a:rPr>
              <a:t>l</a:t>
            </a:r>
            <a:r>
              <a:rPr sz="1000" dirty="0">
                <a:solidFill>
                  <a:srgbClr val="606769"/>
                </a:solidFill>
                <a:latin typeface="Arial"/>
                <a:cs typeface="Arial"/>
              </a:rPr>
              <a:t>avirusesappear  </a:t>
            </a:r>
            <a:r>
              <a:rPr sz="1050" spc="-50" dirty="0">
                <a:solidFill>
                  <a:srgbClr val="606769"/>
                </a:solidFill>
                <a:latin typeface="Arial"/>
                <a:cs typeface="Arial"/>
              </a:rPr>
              <a:t>sporad</a:t>
            </a:r>
            <a:r>
              <a:rPr sz="1050" spc="-50" dirty="0">
                <a:solidFill>
                  <a:srgbClr val="7C8387"/>
                </a:solidFill>
                <a:latin typeface="Arial"/>
                <a:cs typeface="Arial"/>
              </a:rPr>
              <a:t>i</a:t>
            </a:r>
            <a:r>
              <a:rPr sz="1050" spc="-50" dirty="0">
                <a:solidFill>
                  <a:srgbClr val="606769"/>
                </a:solidFill>
                <a:latin typeface="Arial"/>
                <a:cs typeface="Arial"/>
              </a:rPr>
              <a:t>cally</a:t>
            </a:r>
            <a:r>
              <a:rPr sz="1050" spc="-50" dirty="0">
                <a:solidFill>
                  <a:srgbClr val="90979A"/>
                </a:solidFill>
                <a:latin typeface="Arial"/>
                <a:cs typeface="Arial"/>
              </a:rPr>
              <a:t>, </a:t>
            </a:r>
            <a:r>
              <a:rPr sz="1050" spc="-15" dirty="0">
                <a:solidFill>
                  <a:srgbClr val="606769"/>
                </a:solidFill>
                <a:latin typeface="Arial"/>
                <a:cs typeface="Arial"/>
              </a:rPr>
              <a:t>producing </a:t>
            </a:r>
            <a:r>
              <a:rPr sz="1050" spc="5" dirty="0">
                <a:solidFill>
                  <a:srgbClr val="606769"/>
                </a:solidFill>
                <a:latin typeface="Arial"/>
                <a:cs typeface="Arial"/>
              </a:rPr>
              <a:t>highmortalityamo</a:t>
            </a:r>
            <a:r>
              <a:rPr sz="1050" spc="5" dirty="0">
                <a:solidFill>
                  <a:srgbClr val="3B4242"/>
                </a:solidFill>
                <a:latin typeface="Arial"/>
                <a:cs typeface="Arial"/>
              </a:rPr>
              <a:t>n</a:t>
            </a:r>
            <a:r>
              <a:rPr sz="1050" spc="5" dirty="0">
                <a:solidFill>
                  <a:srgbClr val="606769"/>
                </a:solidFill>
                <a:latin typeface="Arial"/>
                <a:cs typeface="Arial"/>
              </a:rPr>
              <a:t>g  </a:t>
            </a:r>
            <a:r>
              <a:rPr sz="1000" spc="5" dirty="0">
                <a:solidFill>
                  <a:srgbClr val="606769"/>
                </a:solidFill>
                <a:latin typeface="Arial"/>
                <a:cs typeface="Arial"/>
              </a:rPr>
              <a:t>non </a:t>
            </a:r>
            <a:r>
              <a:rPr sz="1000" spc="15" dirty="0">
                <a:solidFill>
                  <a:srgbClr val="90979A"/>
                </a:solidFill>
                <a:latin typeface="Arial"/>
                <a:cs typeface="Arial"/>
              </a:rPr>
              <a:t>-</a:t>
            </a:r>
            <a:r>
              <a:rPr sz="1000" spc="15" dirty="0">
                <a:solidFill>
                  <a:srgbClr val="4B5252"/>
                </a:solidFill>
                <a:latin typeface="Arial"/>
                <a:cs typeface="Arial"/>
              </a:rPr>
              <a:t>human</a:t>
            </a:r>
            <a:r>
              <a:rPr sz="1000" spc="15" dirty="0">
                <a:solidFill>
                  <a:srgbClr val="606769"/>
                </a:solidFill>
                <a:latin typeface="Arial"/>
                <a:cs typeface="Arial"/>
              </a:rPr>
              <a:t>pr</a:t>
            </a:r>
            <a:r>
              <a:rPr sz="1000" spc="15" dirty="0">
                <a:solidFill>
                  <a:srgbClr val="3B4242"/>
                </a:solidFill>
                <a:latin typeface="Arial"/>
                <a:cs typeface="Arial"/>
              </a:rPr>
              <a:t>i</a:t>
            </a:r>
            <a:r>
              <a:rPr sz="1000" spc="15" dirty="0">
                <a:solidFill>
                  <a:srgbClr val="606769"/>
                </a:solidFill>
                <a:latin typeface="Arial"/>
                <a:cs typeface="Arial"/>
              </a:rPr>
              <a:t>matesandduikersandmay  </a:t>
            </a:r>
            <a:r>
              <a:rPr sz="1000" spc="-5" dirty="0">
                <a:solidFill>
                  <a:srgbClr val="606769"/>
                </a:solidFill>
                <a:latin typeface="Arial"/>
                <a:cs typeface="Arial"/>
              </a:rPr>
              <a:t>precede</a:t>
            </a:r>
            <a:r>
              <a:rPr sz="1000" spc="-170" dirty="0">
                <a:solidFill>
                  <a:srgbClr val="606769"/>
                </a:solidFill>
                <a:latin typeface="Arial"/>
                <a:cs typeface="Arial"/>
              </a:rPr>
              <a:t> </a:t>
            </a:r>
            <a:r>
              <a:rPr sz="1000" dirty="0">
                <a:solidFill>
                  <a:srgbClr val="4B5252"/>
                </a:solidFill>
                <a:latin typeface="Arial"/>
                <a:cs typeface="Arial"/>
              </a:rPr>
              <a:t>human</a:t>
            </a:r>
            <a:r>
              <a:rPr sz="1000" spc="-145" dirty="0">
                <a:solidFill>
                  <a:srgbClr val="4B5252"/>
                </a:solidFill>
                <a:latin typeface="Arial"/>
                <a:cs typeface="Arial"/>
              </a:rPr>
              <a:t> </a:t>
            </a:r>
            <a:r>
              <a:rPr sz="1000" spc="-10" dirty="0">
                <a:solidFill>
                  <a:srgbClr val="606769"/>
                </a:solidFill>
                <a:latin typeface="Arial"/>
                <a:cs typeface="Arial"/>
              </a:rPr>
              <a:t>outbreaks.Epidem</a:t>
            </a:r>
            <a:r>
              <a:rPr sz="1000" spc="-10" dirty="0">
                <a:solidFill>
                  <a:srgbClr val="3B4242"/>
                </a:solidFill>
                <a:latin typeface="Arial"/>
                <a:cs typeface="Arial"/>
              </a:rPr>
              <a:t>i</a:t>
            </a:r>
            <a:r>
              <a:rPr sz="1000" spc="-10" dirty="0">
                <a:solidFill>
                  <a:srgbClr val="606769"/>
                </a:solidFill>
                <a:latin typeface="Arial"/>
                <a:cs typeface="Arial"/>
              </a:rPr>
              <a:t>cscaused</a:t>
            </a:r>
            <a:r>
              <a:rPr sz="1000" spc="-125" dirty="0">
                <a:solidFill>
                  <a:srgbClr val="606769"/>
                </a:solidFill>
                <a:latin typeface="Arial"/>
                <a:cs typeface="Arial"/>
              </a:rPr>
              <a:t> </a:t>
            </a:r>
            <a:r>
              <a:rPr sz="1100" spc="-15" dirty="0">
                <a:solidFill>
                  <a:srgbClr val="606769"/>
                </a:solidFill>
                <a:latin typeface="Times New Roman"/>
                <a:cs typeface="Times New Roman"/>
              </a:rPr>
              <a:t>by  </a:t>
            </a:r>
            <a:r>
              <a:rPr sz="1050" spc="-55" dirty="0">
                <a:solidFill>
                  <a:srgbClr val="606769"/>
                </a:solidFill>
                <a:latin typeface="Arial"/>
                <a:cs typeface="Arial"/>
              </a:rPr>
              <a:t>ebolavlruses </a:t>
            </a:r>
            <a:r>
              <a:rPr sz="1050" spc="-25" dirty="0">
                <a:solidFill>
                  <a:srgbClr val="606769"/>
                </a:solidFill>
                <a:latin typeface="Arial"/>
                <a:cs typeface="Arial"/>
              </a:rPr>
              <a:t>produce</a:t>
            </a:r>
            <a:r>
              <a:rPr sz="1050" spc="-185" dirty="0">
                <a:solidFill>
                  <a:srgbClr val="606769"/>
                </a:solidFill>
                <a:latin typeface="Arial"/>
                <a:cs typeface="Arial"/>
              </a:rPr>
              <a:t> </a:t>
            </a:r>
            <a:r>
              <a:rPr sz="1050" spc="-25" dirty="0">
                <a:solidFill>
                  <a:srgbClr val="606769"/>
                </a:solidFill>
                <a:latin typeface="Arial"/>
                <a:cs typeface="Arial"/>
              </a:rPr>
              <a:t>acuted</a:t>
            </a:r>
            <a:r>
              <a:rPr sz="1050" spc="-25" dirty="0">
                <a:solidFill>
                  <a:srgbClr val="90979A"/>
                </a:solidFill>
                <a:latin typeface="Arial"/>
                <a:cs typeface="Arial"/>
              </a:rPr>
              <a:t>i</a:t>
            </a:r>
            <a:r>
              <a:rPr sz="1050" spc="-25" dirty="0">
                <a:solidFill>
                  <a:srgbClr val="606769"/>
                </a:solidFill>
                <a:latin typeface="Arial"/>
                <a:cs typeface="Arial"/>
              </a:rPr>
              <a:t>seaseamong</a:t>
            </a:r>
            <a:endParaRPr sz="1050">
              <a:latin typeface="Arial"/>
              <a:cs typeface="Arial"/>
            </a:endParaRPr>
          </a:p>
        </p:txBody>
      </p:sp>
      <p:sp>
        <p:nvSpPr>
          <p:cNvPr id="17" name="object 17"/>
          <p:cNvSpPr/>
          <p:nvPr/>
        </p:nvSpPr>
        <p:spPr>
          <a:xfrm>
            <a:off x="7457797" y="1473759"/>
            <a:ext cx="0" cy="182245"/>
          </a:xfrm>
          <a:custGeom>
            <a:avLst/>
            <a:gdLst/>
            <a:ahLst/>
            <a:cxnLst/>
            <a:rect l="l" t="t" r="r" b="b"/>
            <a:pathLst>
              <a:path h="182244">
                <a:moveTo>
                  <a:pt x="0" y="0"/>
                </a:moveTo>
                <a:lnTo>
                  <a:pt x="0" y="181923"/>
                </a:lnTo>
              </a:path>
            </a:pathLst>
          </a:custGeom>
          <a:ln w="36937">
            <a:solidFill>
              <a:srgbClr val="E6EFF2"/>
            </a:solidFill>
          </a:ln>
        </p:spPr>
        <p:txBody>
          <a:bodyPr wrap="square" lIns="0" tIns="0" rIns="0" bIns="0" rtlCol="0"/>
          <a:lstStyle/>
          <a:p>
            <a:endParaRPr/>
          </a:p>
        </p:txBody>
      </p:sp>
      <p:sp>
        <p:nvSpPr>
          <p:cNvPr id="18" name="object 18"/>
          <p:cNvSpPr txBox="1"/>
          <p:nvPr/>
        </p:nvSpPr>
        <p:spPr>
          <a:xfrm>
            <a:off x="6993509" y="990880"/>
            <a:ext cx="2733040" cy="799465"/>
          </a:xfrm>
          <a:prstGeom prst="rect">
            <a:avLst/>
          </a:prstGeom>
        </p:spPr>
        <p:txBody>
          <a:bodyPr vert="horz" wrap="square" lIns="0" tIns="20320" rIns="0" bIns="0" rtlCol="0">
            <a:spAutoFit/>
          </a:bodyPr>
          <a:lstStyle/>
          <a:p>
            <a:pPr marL="12700" marR="5080" indent="6350">
              <a:lnSpc>
                <a:spcPct val="100499"/>
              </a:lnSpc>
              <a:spcBef>
                <a:spcPts val="160"/>
              </a:spcBef>
            </a:pPr>
            <a:r>
              <a:rPr sz="1000" spc="-35" dirty="0">
                <a:solidFill>
                  <a:srgbClr val="4B5252"/>
                </a:solidFill>
                <a:latin typeface="Arial"/>
                <a:cs typeface="Arial"/>
              </a:rPr>
              <a:t>humans</a:t>
            </a:r>
            <a:r>
              <a:rPr sz="1000" spc="-35" dirty="0">
                <a:solidFill>
                  <a:srgbClr val="90979A"/>
                </a:solidFill>
                <a:latin typeface="Arial"/>
                <a:cs typeface="Arial"/>
              </a:rPr>
              <a:t>,</a:t>
            </a:r>
            <a:r>
              <a:rPr sz="1000" spc="-170" dirty="0">
                <a:solidFill>
                  <a:srgbClr val="90979A"/>
                </a:solidFill>
                <a:latin typeface="Arial"/>
                <a:cs typeface="Arial"/>
              </a:rPr>
              <a:t> </a:t>
            </a:r>
            <a:r>
              <a:rPr sz="1000" spc="65" dirty="0">
                <a:solidFill>
                  <a:srgbClr val="606769"/>
                </a:solidFill>
                <a:latin typeface="Arial"/>
                <a:cs typeface="Arial"/>
              </a:rPr>
              <a:t>with</a:t>
            </a:r>
            <a:r>
              <a:rPr sz="1000" spc="-175" dirty="0">
                <a:solidFill>
                  <a:srgbClr val="606769"/>
                </a:solidFill>
                <a:latin typeface="Arial"/>
                <a:cs typeface="Arial"/>
              </a:rPr>
              <a:t> </a:t>
            </a:r>
            <a:r>
              <a:rPr sz="1000" spc="15" dirty="0">
                <a:solidFill>
                  <a:srgbClr val="4B5252"/>
                </a:solidFill>
                <a:latin typeface="Arial"/>
                <a:cs typeface="Arial"/>
              </a:rPr>
              <a:t>the</a:t>
            </a:r>
            <a:r>
              <a:rPr sz="1000" spc="-175" dirty="0">
                <a:solidFill>
                  <a:srgbClr val="4B5252"/>
                </a:solidFill>
                <a:latin typeface="Arial"/>
                <a:cs typeface="Arial"/>
              </a:rPr>
              <a:t> </a:t>
            </a:r>
            <a:r>
              <a:rPr sz="1000" dirty="0">
                <a:solidFill>
                  <a:srgbClr val="606769"/>
                </a:solidFill>
                <a:latin typeface="Arial"/>
                <a:cs typeface="Arial"/>
              </a:rPr>
              <a:t>except</a:t>
            </a:r>
            <a:r>
              <a:rPr sz="1000" dirty="0">
                <a:solidFill>
                  <a:srgbClr val="3B4242"/>
                </a:solidFill>
                <a:latin typeface="Arial"/>
                <a:cs typeface="Arial"/>
              </a:rPr>
              <a:t>i</a:t>
            </a:r>
            <a:r>
              <a:rPr sz="1000" dirty="0">
                <a:solidFill>
                  <a:srgbClr val="606769"/>
                </a:solidFill>
                <a:latin typeface="Arial"/>
                <a:cs typeface="Arial"/>
              </a:rPr>
              <a:t>on</a:t>
            </a:r>
            <a:r>
              <a:rPr sz="1000" spc="-114" dirty="0">
                <a:solidFill>
                  <a:srgbClr val="606769"/>
                </a:solidFill>
                <a:latin typeface="Arial"/>
                <a:cs typeface="Arial"/>
              </a:rPr>
              <a:t> </a:t>
            </a:r>
            <a:r>
              <a:rPr sz="1000" spc="25" dirty="0">
                <a:solidFill>
                  <a:srgbClr val="606769"/>
                </a:solidFill>
                <a:latin typeface="Arial"/>
                <a:cs typeface="Arial"/>
              </a:rPr>
              <a:t>ofRestonviruswhich  </a:t>
            </a:r>
            <a:r>
              <a:rPr sz="1000" spc="5" dirty="0">
                <a:solidFill>
                  <a:srgbClr val="606769"/>
                </a:solidFill>
                <a:latin typeface="Arial"/>
                <a:cs typeface="Arial"/>
              </a:rPr>
              <a:t>does </a:t>
            </a:r>
            <a:r>
              <a:rPr sz="1000" spc="5" dirty="0">
                <a:solidFill>
                  <a:srgbClr val="3B4242"/>
                </a:solidFill>
                <a:latin typeface="Arial"/>
                <a:cs typeface="Arial"/>
              </a:rPr>
              <a:t>n</a:t>
            </a:r>
            <a:r>
              <a:rPr sz="1000" spc="5" dirty="0">
                <a:solidFill>
                  <a:srgbClr val="606769"/>
                </a:solidFill>
                <a:latin typeface="Arial"/>
                <a:cs typeface="Arial"/>
              </a:rPr>
              <a:t>o</a:t>
            </a:r>
            <a:r>
              <a:rPr sz="1000" spc="5" dirty="0">
                <a:solidFill>
                  <a:srgbClr val="7C8387"/>
                </a:solidFill>
                <a:latin typeface="Arial"/>
                <a:cs typeface="Arial"/>
              </a:rPr>
              <a:t>t </a:t>
            </a:r>
            <a:r>
              <a:rPr sz="1000" dirty="0">
                <a:solidFill>
                  <a:srgbClr val="4B5252"/>
                </a:solidFill>
                <a:latin typeface="Arial"/>
                <a:cs typeface="Arial"/>
              </a:rPr>
              <a:t>produce</a:t>
            </a:r>
            <a:r>
              <a:rPr sz="1000" dirty="0">
                <a:solidFill>
                  <a:srgbClr val="606769"/>
                </a:solidFill>
                <a:latin typeface="Arial"/>
                <a:cs typeface="Arial"/>
              </a:rPr>
              <a:t>detectab</a:t>
            </a:r>
            <a:r>
              <a:rPr sz="1000" dirty="0">
                <a:solidFill>
                  <a:srgbClr val="3B4242"/>
                </a:solidFill>
                <a:latin typeface="Arial"/>
                <a:cs typeface="Arial"/>
              </a:rPr>
              <a:t>l</a:t>
            </a:r>
            <a:r>
              <a:rPr sz="1000" dirty="0">
                <a:solidFill>
                  <a:srgbClr val="606769"/>
                </a:solidFill>
                <a:latin typeface="Arial"/>
                <a:cs typeface="Arial"/>
              </a:rPr>
              <a:t>e </a:t>
            </a:r>
            <a:r>
              <a:rPr sz="1000" spc="-40" dirty="0">
                <a:solidFill>
                  <a:srgbClr val="606769"/>
                </a:solidFill>
                <a:latin typeface="Arial"/>
                <a:cs typeface="Arial"/>
              </a:rPr>
              <a:t>d</a:t>
            </a:r>
            <a:r>
              <a:rPr sz="1000" spc="-40" dirty="0">
                <a:solidFill>
                  <a:srgbClr val="3B4242"/>
                </a:solidFill>
                <a:latin typeface="Arial"/>
                <a:cs typeface="Arial"/>
              </a:rPr>
              <a:t>i</a:t>
            </a:r>
            <a:r>
              <a:rPr sz="1000" spc="-40" dirty="0">
                <a:solidFill>
                  <a:srgbClr val="606769"/>
                </a:solidFill>
                <a:latin typeface="Arial"/>
                <a:cs typeface="Arial"/>
              </a:rPr>
              <a:t>s.easei</a:t>
            </a:r>
            <a:r>
              <a:rPr sz="1000" spc="-40" dirty="0">
                <a:solidFill>
                  <a:srgbClr val="3B4242"/>
                </a:solidFill>
                <a:latin typeface="Arial"/>
                <a:cs typeface="Arial"/>
              </a:rPr>
              <a:t>n </a:t>
            </a:r>
            <a:r>
              <a:rPr sz="1000" spc="-5" dirty="0">
                <a:solidFill>
                  <a:srgbClr val="7C8387"/>
                </a:solidFill>
                <a:latin typeface="Arial"/>
                <a:cs typeface="Arial"/>
              </a:rPr>
              <a:t>h</a:t>
            </a:r>
            <a:r>
              <a:rPr sz="1000" spc="-5" dirty="0">
                <a:solidFill>
                  <a:srgbClr val="3B4242"/>
                </a:solidFill>
                <a:latin typeface="Arial"/>
                <a:cs typeface="Arial"/>
              </a:rPr>
              <a:t>u</a:t>
            </a:r>
            <a:r>
              <a:rPr sz="1000" spc="-5" dirty="0">
                <a:solidFill>
                  <a:srgbClr val="606769"/>
                </a:solidFill>
                <a:latin typeface="Arial"/>
                <a:cs typeface="Arial"/>
              </a:rPr>
              <a:t>ma</a:t>
            </a:r>
            <a:r>
              <a:rPr sz="1000" spc="-5" dirty="0">
                <a:solidFill>
                  <a:srgbClr val="3B4242"/>
                </a:solidFill>
                <a:latin typeface="Arial"/>
                <a:cs typeface="Arial"/>
              </a:rPr>
              <a:t>n</a:t>
            </a:r>
            <a:r>
              <a:rPr sz="1000" spc="-5" dirty="0">
                <a:solidFill>
                  <a:srgbClr val="606769"/>
                </a:solidFill>
                <a:latin typeface="Arial"/>
                <a:cs typeface="Arial"/>
              </a:rPr>
              <a:t>s.  </a:t>
            </a:r>
            <a:r>
              <a:rPr sz="950" spc="-20" dirty="0">
                <a:solidFill>
                  <a:srgbClr val="606769"/>
                </a:solidFill>
                <a:latin typeface="Arial"/>
                <a:cs typeface="Arial"/>
              </a:rPr>
              <a:t>Litt</a:t>
            </a:r>
            <a:r>
              <a:rPr sz="950" spc="-120" dirty="0">
                <a:solidFill>
                  <a:srgbClr val="606769"/>
                </a:solidFill>
                <a:latin typeface="Arial"/>
                <a:cs typeface="Arial"/>
              </a:rPr>
              <a:t> </a:t>
            </a:r>
            <a:r>
              <a:rPr sz="950" spc="15" dirty="0">
                <a:solidFill>
                  <a:srgbClr val="7C8387"/>
                </a:solidFill>
                <a:latin typeface="Arial"/>
                <a:cs typeface="Arial"/>
              </a:rPr>
              <a:t>l</a:t>
            </a:r>
            <a:r>
              <a:rPr sz="950" spc="15" dirty="0">
                <a:solidFill>
                  <a:srgbClr val="606769"/>
                </a:solidFill>
                <a:latin typeface="Arial"/>
                <a:cs typeface="Arial"/>
              </a:rPr>
              <a:t>e</a:t>
            </a:r>
            <a:r>
              <a:rPr sz="950" spc="-35" dirty="0">
                <a:solidFill>
                  <a:srgbClr val="606769"/>
                </a:solidFill>
                <a:latin typeface="Arial"/>
                <a:cs typeface="Arial"/>
              </a:rPr>
              <a:t> </a:t>
            </a:r>
            <a:r>
              <a:rPr sz="950" spc="-20" dirty="0">
                <a:solidFill>
                  <a:srgbClr val="3B4242"/>
                </a:solidFill>
                <a:latin typeface="Arial"/>
                <a:cs typeface="Arial"/>
              </a:rPr>
              <a:t>is</a:t>
            </a:r>
            <a:r>
              <a:rPr sz="950" spc="135" dirty="0">
                <a:solidFill>
                  <a:srgbClr val="3B4242"/>
                </a:solidFill>
                <a:latin typeface="Arial"/>
                <a:cs typeface="Arial"/>
              </a:rPr>
              <a:t> </a:t>
            </a:r>
            <a:r>
              <a:rPr sz="950" spc="-25" dirty="0">
                <a:solidFill>
                  <a:srgbClr val="7C8387"/>
                </a:solidFill>
                <a:latin typeface="Arial"/>
                <a:cs typeface="Arial"/>
              </a:rPr>
              <a:t>.</a:t>
            </a:r>
            <a:r>
              <a:rPr sz="950" spc="-25" dirty="0">
                <a:solidFill>
                  <a:srgbClr val="4B5252"/>
                </a:solidFill>
                <a:latin typeface="Arial"/>
                <a:cs typeface="Arial"/>
              </a:rPr>
              <a:t>no</a:t>
            </a:r>
            <a:r>
              <a:rPr sz="950" spc="-175" dirty="0">
                <a:solidFill>
                  <a:srgbClr val="4B5252"/>
                </a:solidFill>
                <a:latin typeface="Arial"/>
                <a:cs typeface="Arial"/>
              </a:rPr>
              <a:t> </a:t>
            </a:r>
            <a:r>
              <a:rPr sz="950" dirty="0">
                <a:solidFill>
                  <a:srgbClr val="4B5252"/>
                </a:solidFill>
                <a:latin typeface="Arial"/>
                <a:cs typeface="Arial"/>
              </a:rPr>
              <a:t>wn</a:t>
            </a:r>
            <a:r>
              <a:rPr sz="950" spc="-30" dirty="0">
                <a:solidFill>
                  <a:srgbClr val="4B5252"/>
                </a:solidFill>
                <a:latin typeface="Arial"/>
                <a:cs typeface="Arial"/>
              </a:rPr>
              <a:t> </a:t>
            </a:r>
            <a:r>
              <a:rPr sz="950" spc="65" dirty="0">
                <a:solidFill>
                  <a:srgbClr val="606769"/>
                </a:solidFill>
                <a:latin typeface="Arial"/>
                <a:cs typeface="Arial"/>
              </a:rPr>
              <a:t>about</a:t>
            </a:r>
            <a:r>
              <a:rPr sz="950" spc="65" dirty="0">
                <a:solidFill>
                  <a:srgbClr val="4B5252"/>
                </a:solidFill>
                <a:latin typeface="Arial"/>
                <a:cs typeface="Arial"/>
              </a:rPr>
              <a:t>how</a:t>
            </a:r>
            <a:r>
              <a:rPr sz="950" spc="-90" dirty="0">
                <a:solidFill>
                  <a:srgbClr val="4B5252"/>
                </a:solidFill>
                <a:latin typeface="Arial"/>
                <a:cs typeface="Arial"/>
              </a:rPr>
              <a:t> </a:t>
            </a:r>
            <a:r>
              <a:rPr sz="950" spc="55" dirty="0">
                <a:solidFill>
                  <a:srgbClr val="606769"/>
                </a:solidFill>
                <a:latin typeface="Arial"/>
                <a:cs typeface="Arial"/>
              </a:rPr>
              <a:t>t</a:t>
            </a:r>
            <a:r>
              <a:rPr sz="950" spc="55" dirty="0">
                <a:solidFill>
                  <a:srgbClr val="3B4242"/>
                </a:solidFill>
                <a:latin typeface="Arial"/>
                <a:cs typeface="Arial"/>
              </a:rPr>
              <a:t>h</a:t>
            </a:r>
            <a:r>
              <a:rPr sz="950" spc="55" dirty="0">
                <a:solidFill>
                  <a:srgbClr val="606769"/>
                </a:solidFill>
                <a:latin typeface="Arial"/>
                <a:cs typeface="Arial"/>
              </a:rPr>
              <a:t>e</a:t>
            </a:r>
            <a:r>
              <a:rPr sz="950" spc="-165" dirty="0">
                <a:solidFill>
                  <a:srgbClr val="606769"/>
                </a:solidFill>
                <a:latin typeface="Arial"/>
                <a:cs typeface="Arial"/>
              </a:rPr>
              <a:t> </a:t>
            </a:r>
            <a:r>
              <a:rPr sz="950" spc="30" dirty="0">
                <a:solidFill>
                  <a:srgbClr val="606769"/>
                </a:solidFill>
                <a:latin typeface="Arial"/>
                <a:cs typeface="Arial"/>
              </a:rPr>
              <a:t>v</a:t>
            </a:r>
            <a:r>
              <a:rPr sz="950" spc="30" dirty="0">
                <a:solidFill>
                  <a:srgbClr val="7C8387"/>
                </a:solidFill>
                <a:latin typeface="Arial"/>
                <a:cs typeface="Arial"/>
              </a:rPr>
              <a:t>i</a:t>
            </a:r>
            <a:r>
              <a:rPr sz="950" spc="30" dirty="0">
                <a:solidFill>
                  <a:srgbClr val="4B5252"/>
                </a:solidFill>
                <a:latin typeface="Arial"/>
                <a:cs typeface="Arial"/>
              </a:rPr>
              <a:t>rusfirst</a:t>
            </a:r>
            <a:r>
              <a:rPr sz="950" spc="-135" dirty="0">
                <a:solidFill>
                  <a:srgbClr val="4B5252"/>
                </a:solidFill>
                <a:latin typeface="Arial"/>
                <a:cs typeface="Arial"/>
              </a:rPr>
              <a:t> </a:t>
            </a:r>
            <a:r>
              <a:rPr sz="950" spc="-20" dirty="0">
                <a:solidFill>
                  <a:srgbClr val="606769"/>
                </a:solidFill>
                <a:latin typeface="Arial"/>
                <a:cs typeface="Arial"/>
              </a:rPr>
              <a:t>passes</a:t>
            </a:r>
            <a:r>
              <a:rPr sz="950" spc="-90" dirty="0">
                <a:solidFill>
                  <a:srgbClr val="606769"/>
                </a:solidFill>
                <a:latin typeface="Arial"/>
                <a:cs typeface="Arial"/>
              </a:rPr>
              <a:t> </a:t>
            </a:r>
            <a:r>
              <a:rPr sz="950" spc="-25" dirty="0">
                <a:solidFill>
                  <a:srgbClr val="3B4242"/>
                </a:solidFill>
                <a:latin typeface="Arial"/>
                <a:cs typeface="Arial"/>
              </a:rPr>
              <a:t>t</a:t>
            </a:r>
            <a:r>
              <a:rPr sz="950" spc="-25" dirty="0">
                <a:solidFill>
                  <a:srgbClr val="606769"/>
                </a:solidFill>
                <a:latin typeface="Arial"/>
                <a:cs typeface="Arial"/>
              </a:rPr>
              <a:t>o  </a:t>
            </a:r>
            <a:r>
              <a:rPr sz="1050" spc="-40" dirty="0">
                <a:solidFill>
                  <a:srgbClr val="4B5252"/>
                </a:solidFill>
                <a:latin typeface="Arial"/>
                <a:cs typeface="Arial"/>
              </a:rPr>
              <a:t>humans</a:t>
            </a:r>
            <a:r>
              <a:rPr sz="1050" spc="-40" dirty="0">
                <a:solidFill>
                  <a:srgbClr val="A8B3B3"/>
                </a:solidFill>
                <a:latin typeface="Arial"/>
                <a:cs typeface="Arial"/>
              </a:rPr>
              <a:t>.</a:t>
            </a:r>
            <a:r>
              <a:rPr sz="1050" spc="-40" dirty="0">
                <a:solidFill>
                  <a:srgbClr val="606769"/>
                </a:solidFill>
                <a:latin typeface="Arial"/>
                <a:cs typeface="Arial"/>
              </a:rPr>
              <a:t>trigger</a:t>
            </a:r>
            <a:r>
              <a:rPr sz="1050" spc="-40" dirty="0">
                <a:solidFill>
                  <a:srgbClr val="3B4242"/>
                </a:solidFill>
                <a:latin typeface="Arial"/>
                <a:cs typeface="Arial"/>
              </a:rPr>
              <a:t>n</a:t>
            </a:r>
            <a:r>
              <a:rPr sz="1050" spc="-40" dirty="0">
                <a:solidFill>
                  <a:srgbClr val="606769"/>
                </a:solidFill>
                <a:latin typeface="Arial"/>
                <a:cs typeface="Arial"/>
              </a:rPr>
              <a:t>i </a:t>
            </a:r>
            <a:r>
              <a:rPr sz="1050" spc="50" dirty="0">
                <a:solidFill>
                  <a:srgbClr val="606769"/>
                </a:solidFill>
                <a:latin typeface="Arial"/>
                <a:cs typeface="Arial"/>
              </a:rPr>
              <a:t>g </a:t>
            </a:r>
            <a:r>
              <a:rPr sz="1050" spc="-65" dirty="0">
                <a:solidFill>
                  <a:srgbClr val="606769"/>
                </a:solidFill>
                <a:latin typeface="Arial"/>
                <a:cs typeface="Arial"/>
              </a:rPr>
              <a:t>waves </a:t>
            </a:r>
            <a:r>
              <a:rPr sz="1050" spc="-50" dirty="0">
                <a:solidFill>
                  <a:srgbClr val="606769"/>
                </a:solidFill>
                <a:latin typeface="Arial"/>
                <a:cs typeface="Arial"/>
              </a:rPr>
              <a:t>of </a:t>
            </a:r>
            <a:r>
              <a:rPr sz="1050" spc="-70" dirty="0">
                <a:solidFill>
                  <a:srgbClr val="606769"/>
                </a:solidFill>
                <a:latin typeface="Arial"/>
                <a:cs typeface="Arial"/>
              </a:rPr>
              <a:t>human </a:t>
            </a:r>
            <a:r>
              <a:rPr sz="1050" spc="-60" dirty="0">
                <a:solidFill>
                  <a:srgbClr val="7C8387"/>
                </a:solidFill>
                <a:latin typeface="Arial"/>
                <a:cs typeface="Arial"/>
              </a:rPr>
              <a:t>-</a:t>
            </a:r>
            <a:r>
              <a:rPr sz="1050" spc="-60" dirty="0">
                <a:solidFill>
                  <a:srgbClr val="606769"/>
                </a:solidFill>
                <a:latin typeface="Arial"/>
                <a:cs typeface="Arial"/>
              </a:rPr>
              <a:t>to </a:t>
            </a:r>
            <a:r>
              <a:rPr sz="1050" spc="-70" dirty="0">
                <a:solidFill>
                  <a:srgbClr val="90979A"/>
                </a:solidFill>
                <a:latin typeface="Arial"/>
                <a:cs typeface="Arial"/>
              </a:rPr>
              <a:t>-</a:t>
            </a:r>
            <a:r>
              <a:rPr sz="1050" spc="-70" dirty="0">
                <a:solidFill>
                  <a:srgbClr val="4B5252"/>
                </a:solidFill>
                <a:latin typeface="Arial"/>
                <a:cs typeface="Arial"/>
              </a:rPr>
              <a:t>human  </a:t>
            </a:r>
            <a:r>
              <a:rPr sz="1000" spc="-20" dirty="0">
                <a:solidFill>
                  <a:srgbClr val="606769"/>
                </a:solidFill>
                <a:latin typeface="Arial"/>
                <a:cs typeface="Arial"/>
              </a:rPr>
              <a:t>t</a:t>
            </a:r>
            <a:r>
              <a:rPr sz="1000" spc="-20" dirty="0">
                <a:solidFill>
                  <a:srgbClr val="3B4242"/>
                </a:solidFill>
                <a:latin typeface="Arial"/>
                <a:cs typeface="Arial"/>
              </a:rPr>
              <a:t>ra</a:t>
            </a:r>
            <a:r>
              <a:rPr sz="1000" spc="-20" dirty="0">
                <a:solidFill>
                  <a:srgbClr val="606769"/>
                </a:solidFill>
                <a:latin typeface="Arial"/>
                <a:cs typeface="Arial"/>
              </a:rPr>
              <a:t>nsm</a:t>
            </a:r>
            <a:r>
              <a:rPr sz="1000" spc="-20" dirty="0">
                <a:solidFill>
                  <a:srgbClr val="3B4242"/>
                </a:solidFill>
                <a:latin typeface="Arial"/>
                <a:cs typeface="Arial"/>
              </a:rPr>
              <a:t>i</a:t>
            </a:r>
            <a:r>
              <a:rPr sz="1000" spc="-20" dirty="0">
                <a:solidFill>
                  <a:srgbClr val="606769"/>
                </a:solidFill>
                <a:latin typeface="Arial"/>
                <a:cs typeface="Arial"/>
              </a:rPr>
              <a:t>ssion,a</a:t>
            </a:r>
            <a:r>
              <a:rPr sz="1000" spc="-20" dirty="0">
                <a:solidFill>
                  <a:srgbClr val="3B4242"/>
                </a:solidFill>
                <a:latin typeface="Arial"/>
                <a:cs typeface="Arial"/>
              </a:rPr>
              <a:t>n</a:t>
            </a:r>
            <a:r>
              <a:rPr sz="1000" spc="-20" dirty="0">
                <a:solidFill>
                  <a:srgbClr val="606769"/>
                </a:solidFill>
                <a:latin typeface="Arial"/>
                <a:cs typeface="Arial"/>
              </a:rPr>
              <a:t>d </a:t>
            </a:r>
            <a:r>
              <a:rPr sz="1000" spc="10" dirty="0">
                <a:solidFill>
                  <a:srgbClr val="606769"/>
                </a:solidFill>
                <a:latin typeface="Arial"/>
                <a:cs typeface="Arial"/>
              </a:rPr>
              <a:t>an</a:t>
            </a:r>
            <a:r>
              <a:rPr sz="1000" spc="-185" dirty="0">
                <a:solidFill>
                  <a:srgbClr val="606769"/>
                </a:solidFill>
                <a:latin typeface="Arial"/>
                <a:cs typeface="Arial"/>
              </a:rPr>
              <a:t> </a:t>
            </a:r>
            <a:r>
              <a:rPr sz="1000" dirty="0">
                <a:solidFill>
                  <a:srgbClr val="606769"/>
                </a:solidFill>
                <a:latin typeface="Arial"/>
                <a:cs typeface="Arial"/>
              </a:rPr>
              <a:t>ep</a:t>
            </a:r>
            <a:r>
              <a:rPr sz="1000" dirty="0">
                <a:solidFill>
                  <a:srgbClr val="3B4242"/>
                </a:solidFill>
                <a:latin typeface="Arial"/>
                <a:cs typeface="Arial"/>
              </a:rPr>
              <a:t>id</a:t>
            </a:r>
            <a:r>
              <a:rPr sz="1000" dirty="0">
                <a:solidFill>
                  <a:srgbClr val="606769"/>
                </a:solidFill>
                <a:latin typeface="Arial"/>
                <a:cs typeface="Arial"/>
              </a:rPr>
              <a:t>em</a:t>
            </a:r>
            <a:r>
              <a:rPr sz="1000" dirty="0">
                <a:solidFill>
                  <a:srgbClr val="3B4242"/>
                </a:solidFill>
                <a:latin typeface="Arial"/>
                <a:cs typeface="Arial"/>
              </a:rPr>
              <a:t>i</a:t>
            </a:r>
            <a:r>
              <a:rPr sz="1000" dirty="0">
                <a:solidFill>
                  <a:srgbClr val="606769"/>
                </a:solidFill>
                <a:latin typeface="Arial"/>
                <a:cs typeface="Arial"/>
              </a:rPr>
              <a:t>c.</a:t>
            </a:r>
            <a:endParaRPr sz="1000">
              <a:latin typeface="Arial"/>
              <a:cs typeface="Arial"/>
            </a:endParaRPr>
          </a:p>
        </p:txBody>
      </p:sp>
      <p:sp>
        <p:nvSpPr>
          <p:cNvPr id="19" name="object 19"/>
          <p:cNvSpPr txBox="1"/>
          <p:nvPr/>
        </p:nvSpPr>
        <p:spPr>
          <a:xfrm>
            <a:off x="7815237" y="3067965"/>
            <a:ext cx="1945005" cy="345440"/>
          </a:xfrm>
          <a:prstGeom prst="rect">
            <a:avLst/>
          </a:prstGeom>
        </p:spPr>
        <p:txBody>
          <a:bodyPr vert="horz" wrap="square" lIns="0" tIns="12700" rIns="0" bIns="0" rtlCol="0">
            <a:spAutoFit/>
          </a:bodyPr>
          <a:lstStyle/>
          <a:p>
            <a:pPr marL="12700">
              <a:spcBef>
                <a:spcPts val="100"/>
              </a:spcBef>
            </a:pPr>
            <a:r>
              <a:rPr sz="1050" spc="-30" dirty="0">
                <a:solidFill>
                  <a:srgbClr val="3B4242"/>
                </a:solidFill>
                <a:latin typeface="Arial"/>
                <a:cs typeface="Arial"/>
              </a:rPr>
              <a:t>H</a:t>
            </a:r>
            <a:r>
              <a:rPr sz="1050" spc="-30" dirty="0">
                <a:solidFill>
                  <a:srgbClr val="606769"/>
                </a:solidFill>
                <a:latin typeface="Arial"/>
                <a:cs typeface="Arial"/>
              </a:rPr>
              <a:t>uman</a:t>
            </a:r>
            <a:r>
              <a:rPr sz="1050" spc="-30" dirty="0">
                <a:solidFill>
                  <a:srgbClr val="7C8387"/>
                </a:solidFill>
                <a:latin typeface="Arial"/>
                <a:cs typeface="Arial"/>
              </a:rPr>
              <a:t>-</a:t>
            </a:r>
            <a:r>
              <a:rPr sz="1050" spc="-30" dirty="0">
                <a:solidFill>
                  <a:srgbClr val="606769"/>
                </a:solidFill>
                <a:latin typeface="Arial"/>
                <a:cs typeface="Arial"/>
              </a:rPr>
              <a:t>to-human</a:t>
            </a:r>
            <a:r>
              <a:rPr sz="1050" spc="-30" dirty="0">
                <a:solidFill>
                  <a:srgbClr val="4B5252"/>
                </a:solidFill>
                <a:latin typeface="Arial"/>
                <a:cs typeface="Arial"/>
              </a:rPr>
              <a:t>transm</a:t>
            </a:r>
            <a:r>
              <a:rPr sz="1050" spc="-30" dirty="0">
                <a:solidFill>
                  <a:srgbClr val="7C8387"/>
                </a:solidFill>
                <a:latin typeface="Arial"/>
                <a:cs typeface="Arial"/>
              </a:rPr>
              <a:t>i</a:t>
            </a:r>
            <a:r>
              <a:rPr sz="1050" spc="-30" dirty="0">
                <a:solidFill>
                  <a:srgbClr val="606769"/>
                </a:solidFill>
                <a:latin typeface="Arial"/>
                <a:cs typeface="Arial"/>
              </a:rPr>
              <a:t>ss</a:t>
            </a:r>
            <a:r>
              <a:rPr sz="1050" spc="-30" dirty="0">
                <a:solidFill>
                  <a:srgbClr val="7C8387"/>
                </a:solidFill>
                <a:latin typeface="Arial"/>
                <a:cs typeface="Arial"/>
              </a:rPr>
              <a:t>i</a:t>
            </a:r>
            <a:r>
              <a:rPr sz="1050" spc="-30" dirty="0">
                <a:solidFill>
                  <a:srgbClr val="606769"/>
                </a:solidFill>
                <a:latin typeface="Arial"/>
                <a:cs typeface="Arial"/>
              </a:rPr>
              <a:t>on</a:t>
            </a:r>
            <a:r>
              <a:rPr sz="1050" spc="-114" dirty="0">
                <a:solidFill>
                  <a:srgbClr val="606769"/>
                </a:solidFill>
                <a:latin typeface="Arial"/>
                <a:cs typeface="Arial"/>
              </a:rPr>
              <a:t> </a:t>
            </a:r>
            <a:r>
              <a:rPr sz="1050" dirty="0">
                <a:solidFill>
                  <a:srgbClr val="606769"/>
                </a:solidFill>
                <a:latin typeface="Arial"/>
                <a:cs typeface="Arial"/>
              </a:rPr>
              <a:t>is</a:t>
            </a:r>
            <a:r>
              <a:rPr sz="1050" spc="-210" dirty="0">
                <a:solidFill>
                  <a:srgbClr val="606769"/>
                </a:solidFill>
                <a:latin typeface="Arial"/>
                <a:cs typeface="Arial"/>
              </a:rPr>
              <a:t> </a:t>
            </a:r>
            <a:r>
              <a:rPr sz="1050" spc="-10" dirty="0">
                <a:solidFill>
                  <a:srgbClr val="606769"/>
                </a:solidFill>
                <a:latin typeface="Arial"/>
                <a:cs typeface="Arial"/>
              </a:rPr>
              <a:t>a</a:t>
            </a:r>
            <a:endParaRPr sz="1050">
              <a:latin typeface="Arial"/>
              <a:cs typeface="Arial"/>
            </a:endParaRPr>
          </a:p>
          <a:p>
            <a:pPr marL="14604">
              <a:spcBef>
                <a:spcPts val="60"/>
              </a:spcBef>
            </a:pPr>
            <a:r>
              <a:rPr sz="1000" dirty="0">
                <a:solidFill>
                  <a:srgbClr val="4B5252"/>
                </a:solidFill>
                <a:latin typeface="Arial"/>
                <a:cs typeface="Arial"/>
              </a:rPr>
              <a:t>predominant</a:t>
            </a:r>
            <a:r>
              <a:rPr sz="1000" spc="-145" dirty="0">
                <a:solidFill>
                  <a:srgbClr val="4B5252"/>
                </a:solidFill>
                <a:latin typeface="Arial"/>
                <a:cs typeface="Arial"/>
              </a:rPr>
              <a:t> </a:t>
            </a:r>
            <a:r>
              <a:rPr sz="1000" spc="-5" dirty="0">
                <a:solidFill>
                  <a:srgbClr val="4B5252"/>
                </a:solidFill>
                <a:latin typeface="Arial"/>
                <a:cs typeface="Arial"/>
              </a:rPr>
              <a:t>feature</a:t>
            </a:r>
            <a:r>
              <a:rPr sz="1000" spc="-130" dirty="0">
                <a:solidFill>
                  <a:srgbClr val="4B5252"/>
                </a:solidFill>
                <a:latin typeface="Arial"/>
                <a:cs typeface="Arial"/>
              </a:rPr>
              <a:t> </a:t>
            </a:r>
            <a:r>
              <a:rPr sz="1000" spc="-5" dirty="0">
                <a:solidFill>
                  <a:srgbClr val="606769"/>
                </a:solidFill>
                <a:latin typeface="Arial"/>
                <a:cs typeface="Arial"/>
              </a:rPr>
              <a:t>of</a:t>
            </a:r>
            <a:r>
              <a:rPr sz="1000" spc="-45" dirty="0">
                <a:solidFill>
                  <a:srgbClr val="606769"/>
                </a:solidFill>
                <a:latin typeface="Arial"/>
                <a:cs typeface="Arial"/>
              </a:rPr>
              <a:t> </a:t>
            </a:r>
            <a:r>
              <a:rPr sz="1000" spc="-20" dirty="0">
                <a:solidFill>
                  <a:srgbClr val="606769"/>
                </a:solidFill>
                <a:latin typeface="Arial"/>
                <a:cs typeface="Arial"/>
              </a:rPr>
              <a:t>ep</a:t>
            </a:r>
            <a:r>
              <a:rPr sz="1000" spc="-20" dirty="0">
                <a:solidFill>
                  <a:srgbClr val="3B4242"/>
                </a:solidFill>
                <a:latin typeface="Arial"/>
                <a:cs typeface="Arial"/>
              </a:rPr>
              <a:t>i</a:t>
            </a:r>
            <a:r>
              <a:rPr sz="1000" spc="-20" dirty="0">
                <a:solidFill>
                  <a:srgbClr val="606769"/>
                </a:solidFill>
                <a:latin typeface="Arial"/>
                <a:cs typeface="Arial"/>
              </a:rPr>
              <a:t>dem</a:t>
            </a:r>
            <a:r>
              <a:rPr sz="1000" spc="-20" dirty="0">
                <a:solidFill>
                  <a:srgbClr val="3B4242"/>
                </a:solidFill>
                <a:latin typeface="Arial"/>
                <a:cs typeface="Arial"/>
              </a:rPr>
              <a:t>i</a:t>
            </a:r>
            <a:r>
              <a:rPr sz="1000" spc="-20" dirty="0">
                <a:solidFill>
                  <a:srgbClr val="606769"/>
                </a:solidFill>
                <a:latin typeface="Arial"/>
                <a:cs typeface="Arial"/>
              </a:rPr>
              <a:t>cs</a:t>
            </a:r>
            <a:r>
              <a:rPr sz="1000" spc="-20" dirty="0">
                <a:solidFill>
                  <a:srgbClr val="3B4242"/>
                </a:solidFill>
                <a:latin typeface="Arial"/>
                <a:cs typeface="Arial"/>
              </a:rPr>
              <a:t>.</a:t>
            </a:r>
            <a:endParaRPr sz="1000">
              <a:latin typeface="Arial"/>
              <a:cs typeface="Arial"/>
            </a:endParaRPr>
          </a:p>
        </p:txBody>
      </p:sp>
      <p:sp>
        <p:nvSpPr>
          <p:cNvPr id="20" name="object 20"/>
          <p:cNvSpPr txBox="1"/>
          <p:nvPr/>
        </p:nvSpPr>
        <p:spPr>
          <a:xfrm>
            <a:off x="4933097" y="3848899"/>
            <a:ext cx="2364105" cy="662305"/>
          </a:xfrm>
          <a:prstGeom prst="rect">
            <a:avLst/>
          </a:prstGeom>
        </p:spPr>
        <p:txBody>
          <a:bodyPr vert="horz" wrap="square" lIns="0" tIns="25400" rIns="0" bIns="0" rtlCol="0">
            <a:spAutoFit/>
          </a:bodyPr>
          <a:lstStyle/>
          <a:p>
            <a:pPr marL="17145" marR="5080" indent="-5080">
              <a:lnSpc>
                <a:spcPct val="102600"/>
              </a:lnSpc>
              <a:spcBef>
                <a:spcPts val="200"/>
              </a:spcBef>
            </a:pPr>
            <a:r>
              <a:rPr sz="950" spc="25" dirty="0">
                <a:solidFill>
                  <a:srgbClr val="606769"/>
                </a:solidFill>
                <a:latin typeface="Arial"/>
                <a:cs typeface="Arial"/>
              </a:rPr>
              <a:t>Fo</a:t>
            </a:r>
            <a:r>
              <a:rPr sz="950" spc="25" dirty="0">
                <a:solidFill>
                  <a:srgbClr val="3B4242"/>
                </a:solidFill>
                <a:latin typeface="Arial"/>
                <a:cs typeface="Arial"/>
              </a:rPr>
              <a:t>ll</a:t>
            </a:r>
            <a:r>
              <a:rPr sz="950" spc="25" dirty="0">
                <a:solidFill>
                  <a:srgbClr val="606769"/>
                </a:solidFill>
                <a:latin typeface="Arial"/>
                <a:cs typeface="Arial"/>
              </a:rPr>
              <a:t>owing</a:t>
            </a:r>
            <a:r>
              <a:rPr sz="950" spc="-150" dirty="0">
                <a:solidFill>
                  <a:srgbClr val="606769"/>
                </a:solidFill>
                <a:latin typeface="Arial"/>
                <a:cs typeface="Arial"/>
              </a:rPr>
              <a:t> </a:t>
            </a:r>
            <a:r>
              <a:rPr sz="950" spc="30" dirty="0">
                <a:solidFill>
                  <a:srgbClr val="606769"/>
                </a:solidFill>
                <a:latin typeface="Arial"/>
                <a:cs typeface="Arial"/>
              </a:rPr>
              <a:t>in</a:t>
            </a:r>
            <a:r>
              <a:rPr sz="950" spc="30" dirty="0">
                <a:solidFill>
                  <a:srgbClr val="3B4242"/>
                </a:solidFill>
                <a:latin typeface="Arial"/>
                <a:cs typeface="Arial"/>
              </a:rPr>
              <a:t>i</a:t>
            </a:r>
            <a:r>
              <a:rPr sz="950" spc="30" dirty="0">
                <a:solidFill>
                  <a:srgbClr val="606769"/>
                </a:solidFill>
                <a:latin typeface="Arial"/>
                <a:cs typeface="Arial"/>
              </a:rPr>
              <a:t>t</a:t>
            </a:r>
            <a:r>
              <a:rPr sz="950" spc="30" dirty="0">
                <a:solidFill>
                  <a:srgbClr val="3B4242"/>
                </a:solidFill>
                <a:latin typeface="Arial"/>
                <a:cs typeface="Arial"/>
              </a:rPr>
              <a:t>i</a:t>
            </a:r>
            <a:r>
              <a:rPr sz="950" spc="30" dirty="0">
                <a:solidFill>
                  <a:srgbClr val="606769"/>
                </a:solidFill>
                <a:latin typeface="Arial"/>
                <a:cs typeface="Arial"/>
              </a:rPr>
              <a:t>al</a:t>
            </a:r>
            <a:r>
              <a:rPr sz="950" spc="-95" dirty="0">
                <a:solidFill>
                  <a:srgbClr val="606769"/>
                </a:solidFill>
                <a:latin typeface="Arial"/>
                <a:cs typeface="Arial"/>
              </a:rPr>
              <a:t> </a:t>
            </a:r>
            <a:r>
              <a:rPr sz="950" spc="135" dirty="0">
                <a:solidFill>
                  <a:srgbClr val="3B4242"/>
                </a:solidFill>
                <a:latin typeface="Arial"/>
                <a:cs typeface="Arial"/>
              </a:rPr>
              <a:t>h</a:t>
            </a:r>
            <a:r>
              <a:rPr sz="950" spc="135" dirty="0">
                <a:solidFill>
                  <a:srgbClr val="606769"/>
                </a:solidFill>
                <a:latin typeface="Arial"/>
                <a:cs typeface="Arial"/>
              </a:rPr>
              <a:t>umaninfecti</a:t>
            </a:r>
            <a:r>
              <a:rPr sz="950" spc="-105" dirty="0">
                <a:solidFill>
                  <a:srgbClr val="606769"/>
                </a:solidFill>
                <a:latin typeface="Arial"/>
                <a:cs typeface="Arial"/>
              </a:rPr>
              <a:t> </a:t>
            </a:r>
            <a:r>
              <a:rPr sz="950" spc="105" dirty="0">
                <a:solidFill>
                  <a:srgbClr val="606769"/>
                </a:solidFill>
                <a:latin typeface="Arial"/>
                <a:cs typeface="Arial"/>
              </a:rPr>
              <a:t>t</a:t>
            </a:r>
            <a:r>
              <a:rPr sz="950" spc="105" dirty="0">
                <a:solidFill>
                  <a:srgbClr val="3B4242"/>
                </a:solidFill>
                <a:latin typeface="Arial"/>
                <a:cs typeface="Arial"/>
              </a:rPr>
              <a:t>h</a:t>
            </a:r>
            <a:r>
              <a:rPr sz="950" spc="105" dirty="0">
                <a:solidFill>
                  <a:srgbClr val="606769"/>
                </a:solidFill>
                <a:latin typeface="Arial"/>
                <a:cs typeface="Arial"/>
              </a:rPr>
              <a:t>ro</a:t>
            </a:r>
            <a:r>
              <a:rPr sz="950" spc="105" dirty="0">
                <a:solidFill>
                  <a:srgbClr val="3B4242"/>
                </a:solidFill>
                <a:latin typeface="Arial"/>
                <a:cs typeface="Arial"/>
              </a:rPr>
              <a:t>u</a:t>
            </a:r>
            <a:r>
              <a:rPr sz="950" spc="105" dirty="0">
                <a:solidFill>
                  <a:srgbClr val="606769"/>
                </a:solidFill>
                <a:latin typeface="Arial"/>
                <a:cs typeface="Arial"/>
              </a:rPr>
              <a:t>gh  </a:t>
            </a:r>
            <a:r>
              <a:rPr sz="950" spc="-70" dirty="0">
                <a:solidFill>
                  <a:srgbClr val="606769"/>
                </a:solidFill>
                <a:latin typeface="Arial"/>
                <a:cs typeface="Arial"/>
              </a:rPr>
              <a:t>con</a:t>
            </a:r>
            <a:r>
              <a:rPr sz="950" spc="-70" dirty="0">
                <a:solidFill>
                  <a:srgbClr val="3B4242"/>
                </a:solidFill>
                <a:latin typeface="Arial"/>
                <a:cs typeface="Arial"/>
              </a:rPr>
              <a:t>t</a:t>
            </a:r>
            <a:r>
              <a:rPr sz="950" spc="-70" dirty="0">
                <a:solidFill>
                  <a:srgbClr val="606769"/>
                </a:solidFill>
                <a:latin typeface="Arial"/>
                <a:cs typeface="Arial"/>
              </a:rPr>
              <a:t>acwt </a:t>
            </a:r>
            <a:r>
              <a:rPr sz="950" dirty="0">
                <a:solidFill>
                  <a:srgbClr val="606769"/>
                </a:solidFill>
                <a:latin typeface="Arial"/>
                <a:cs typeface="Arial"/>
              </a:rPr>
              <a:t>ithan</a:t>
            </a:r>
            <a:r>
              <a:rPr sz="950" dirty="0">
                <a:solidFill>
                  <a:srgbClr val="3B4242"/>
                </a:solidFill>
                <a:latin typeface="Arial"/>
                <a:cs typeface="Arial"/>
              </a:rPr>
              <a:t>in</a:t>
            </a:r>
            <a:r>
              <a:rPr sz="950" dirty="0">
                <a:solidFill>
                  <a:srgbClr val="606769"/>
                </a:solidFill>
                <a:latin typeface="Arial"/>
                <a:cs typeface="Arial"/>
              </a:rPr>
              <a:t>fe&lt;:ted </a:t>
            </a:r>
            <a:r>
              <a:rPr sz="950" spc="-90" dirty="0">
                <a:solidFill>
                  <a:srgbClr val="4B5252"/>
                </a:solidFill>
                <a:latin typeface="Arial"/>
                <a:cs typeface="Arial"/>
              </a:rPr>
              <a:t>bat </a:t>
            </a:r>
            <a:r>
              <a:rPr sz="950" spc="-105" dirty="0">
                <a:solidFill>
                  <a:srgbClr val="606769"/>
                </a:solidFill>
                <a:latin typeface="Arial"/>
                <a:cs typeface="Arial"/>
              </a:rPr>
              <a:t>o </a:t>
            </a:r>
            <a:r>
              <a:rPr sz="950" spc="-65" dirty="0">
                <a:solidFill>
                  <a:srgbClr val="3B4242"/>
                </a:solidFill>
                <a:latin typeface="Arial"/>
                <a:cs typeface="Arial"/>
              </a:rPr>
              <a:t>r </a:t>
            </a:r>
            <a:r>
              <a:rPr sz="950" spc="40" dirty="0">
                <a:solidFill>
                  <a:srgbClr val="606769"/>
                </a:solidFill>
                <a:latin typeface="Arial"/>
                <a:cs typeface="Arial"/>
              </a:rPr>
              <a:t>ot</a:t>
            </a:r>
            <a:r>
              <a:rPr sz="950" u="sng" spc="40" dirty="0">
                <a:solidFill>
                  <a:srgbClr val="606769"/>
                </a:solidFill>
                <a:latin typeface="Arial"/>
                <a:cs typeface="Arial"/>
              </a:rPr>
              <a:t>h</a:t>
            </a:r>
            <a:r>
              <a:rPr sz="950" spc="40" dirty="0">
                <a:solidFill>
                  <a:srgbClr val="606769"/>
                </a:solidFill>
                <a:latin typeface="Arial"/>
                <a:cs typeface="Arial"/>
              </a:rPr>
              <a:t>er </a:t>
            </a:r>
            <a:r>
              <a:rPr sz="950" spc="75" dirty="0">
                <a:solidFill>
                  <a:srgbClr val="606769"/>
                </a:solidFill>
                <a:latin typeface="Arial"/>
                <a:cs typeface="Arial"/>
              </a:rPr>
              <a:t>wikl  </a:t>
            </a:r>
            <a:r>
              <a:rPr sz="1150" spc="-40" dirty="0">
                <a:solidFill>
                  <a:srgbClr val="4B5252"/>
                </a:solidFill>
                <a:latin typeface="Times New Roman"/>
                <a:cs typeface="Times New Roman"/>
              </a:rPr>
              <a:t>animal,</a:t>
            </a:r>
            <a:r>
              <a:rPr sz="1150" spc="-130" dirty="0">
                <a:solidFill>
                  <a:srgbClr val="4B5252"/>
                </a:solidFill>
                <a:latin typeface="Times New Roman"/>
                <a:cs typeface="Times New Roman"/>
              </a:rPr>
              <a:t> </a:t>
            </a:r>
            <a:r>
              <a:rPr sz="1150" spc="-40" dirty="0">
                <a:solidFill>
                  <a:srgbClr val="606769"/>
                </a:solidFill>
                <a:latin typeface="Times New Roman"/>
                <a:cs typeface="Times New Roman"/>
              </a:rPr>
              <a:t>human·t</a:t>
            </a:r>
            <a:r>
              <a:rPr sz="1150" spc="-180" dirty="0">
                <a:solidFill>
                  <a:srgbClr val="606769"/>
                </a:solidFill>
                <a:latin typeface="Times New Roman"/>
                <a:cs typeface="Times New Roman"/>
              </a:rPr>
              <a:t> </a:t>
            </a:r>
            <a:r>
              <a:rPr sz="1150" spc="-15" dirty="0">
                <a:solidFill>
                  <a:srgbClr val="606769"/>
                </a:solidFill>
                <a:latin typeface="Times New Roman"/>
                <a:cs typeface="Times New Roman"/>
              </a:rPr>
              <a:t>o-h</a:t>
            </a:r>
            <a:r>
              <a:rPr sz="1150" spc="-15" dirty="0">
                <a:solidFill>
                  <a:srgbClr val="3B4242"/>
                </a:solidFill>
                <a:latin typeface="Times New Roman"/>
                <a:cs typeface="Times New Roman"/>
              </a:rPr>
              <a:t>um</a:t>
            </a:r>
            <a:r>
              <a:rPr sz="1150" spc="-15" dirty="0">
                <a:solidFill>
                  <a:srgbClr val="606769"/>
                </a:solidFill>
                <a:latin typeface="Times New Roman"/>
                <a:cs typeface="Times New Roman"/>
              </a:rPr>
              <a:t>a</a:t>
            </a:r>
            <a:r>
              <a:rPr sz="1150" spc="-15" dirty="0">
                <a:solidFill>
                  <a:srgbClr val="3B4242"/>
                </a:solidFill>
                <a:latin typeface="Times New Roman"/>
                <a:cs typeface="Times New Roman"/>
              </a:rPr>
              <a:t>n</a:t>
            </a:r>
            <a:r>
              <a:rPr sz="1150" spc="-130" dirty="0">
                <a:solidFill>
                  <a:srgbClr val="3B4242"/>
                </a:solidFill>
                <a:latin typeface="Times New Roman"/>
                <a:cs typeface="Times New Roman"/>
              </a:rPr>
              <a:t> </a:t>
            </a:r>
            <a:r>
              <a:rPr sz="1150" spc="-30" dirty="0">
                <a:solidFill>
                  <a:srgbClr val="606769"/>
                </a:solidFill>
                <a:latin typeface="Times New Roman"/>
                <a:cs typeface="Times New Roman"/>
              </a:rPr>
              <a:t>tra</a:t>
            </a:r>
            <a:r>
              <a:rPr sz="1150" spc="-30" dirty="0">
                <a:solidFill>
                  <a:srgbClr val="3B4242"/>
                </a:solidFill>
                <a:latin typeface="Times New Roman"/>
                <a:cs typeface="Times New Roman"/>
              </a:rPr>
              <a:t>nsmission</a:t>
            </a:r>
            <a:endParaRPr sz="1150">
              <a:latin typeface="Times New Roman"/>
              <a:cs typeface="Times New Roman"/>
            </a:endParaRPr>
          </a:p>
          <a:p>
            <a:pPr marL="17780">
              <a:lnSpc>
                <a:spcPts val="1165"/>
              </a:lnSpc>
            </a:pPr>
            <a:r>
              <a:rPr sz="1050" spc="-10" dirty="0">
                <a:solidFill>
                  <a:srgbClr val="606769"/>
                </a:solidFill>
                <a:latin typeface="Arial"/>
                <a:cs typeface="Arial"/>
              </a:rPr>
              <a:t>o</a:t>
            </a:r>
            <a:r>
              <a:rPr sz="1050" spc="-10" dirty="0">
                <a:solidFill>
                  <a:srgbClr val="3B4242"/>
                </a:solidFill>
                <a:latin typeface="Arial"/>
                <a:cs typeface="Arial"/>
              </a:rPr>
              <a:t>f</a:t>
            </a:r>
            <a:r>
              <a:rPr sz="1050" spc="-10" dirty="0">
                <a:solidFill>
                  <a:srgbClr val="606769"/>
                </a:solidFill>
                <a:latin typeface="Arial"/>
                <a:cs typeface="Arial"/>
              </a:rPr>
              <a:t>tenocc</a:t>
            </a:r>
            <a:r>
              <a:rPr sz="1050" spc="-10" dirty="0">
                <a:solidFill>
                  <a:srgbClr val="3B4242"/>
                </a:solidFill>
                <a:latin typeface="Arial"/>
                <a:cs typeface="Arial"/>
              </a:rPr>
              <a:t>u</a:t>
            </a:r>
            <a:r>
              <a:rPr sz="1050" spc="-10" dirty="0">
                <a:solidFill>
                  <a:srgbClr val="606769"/>
                </a:solidFill>
                <a:latin typeface="Arial"/>
                <a:cs typeface="Arial"/>
              </a:rPr>
              <a:t>rs.</a:t>
            </a:r>
            <a:endParaRPr sz="1050">
              <a:latin typeface="Arial"/>
              <a:cs typeface="Arial"/>
            </a:endParaRPr>
          </a:p>
        </p:txBody>
      </p:sp>
      <p:sp>
        <p:nvSpPr>
          <p:cNvPr id="21" name="object 21"/>
          <p:cNvSpPr/>
          <p:nvPr/>
        </p:nvSpPr>
        <p:spPr>
          <a:xfrm>
            <a:off x="2077187" y="5502397"/>
            <a:ext cx="0" cy="795020"/>
          </a:xfrm>
          <a:custGeom>
            <a:avLst/>
            <a:gdLst/>
            <a:ahLst/>
            <a:cxnLst/>
            <a:rect l="l" t="t" r="r" b="b"/>
            <a:pathLst>
              <a:path h="795020">
                <a:moveTo>
                  <a:pt x="0" y="0"/>
                </a:moveTo>
                <a:lnTo>
                  <a:pt x="0" y="794993"/>
                </a:lnTo>
              </a:path>
            </a:pathLst>
          </a:custGeom>
          <a:ln w="48070">
            <a:solidFill>
              <a:srgbClr val="0A5EA5"/>
            </a:solidFill>
          </a:ln>
        </p:spPr>
        <p:txBody>
          <a:bodyPr wrap="square" lIns="0" tIns="0" rIns="0" bIns="0" rtlCol="0"/>
          <a:lstStyle/>
          <a:p>
            <a:endParaRPr/>
          </a:p>
        </p:txBody>
      </p:sp>
      <p:graphicFrame>
        <p:nvGraphicFramePr>
          <p:cNvPr id="22" name="object 22"/>
          <p:cNvGraphicFramePr>
            <a:graphicFrameLocks noGrp="1"/>
          </p:cNvGraphicFramePr>
          <p:nvPr/>
        </p:nvGraphicFramePr>
        <p:xfrm>
          <a:off x="1986579" y="5502397"/>
          <a:ext cx="1021975" cy="1864360"/>
        </p:xfrm>
        <a:graphic>
          <a:graphicData uri="http://schemas.openxmlformats.org/drawingml/2006/table">
            <a:tbl>
              <a:tblPr firstRow="1" bandRow="1">
                <a:tableStyleId>{2D5ABB26-0587-4C30-8999-92F81FD0307C}</a:tableStyleId>
              </a:tblPr>
              <a:tblGrid>
                <a:gridCol w="90608">
                  <a:extLst>
                    <a:ext uri="{9D8B030D-6E8A-4147-A177-3AD203B41FA5}">
                      <a16:colId xmlns:a16="http://schemas.microsoft.com/office/drawing/2014/main" val="20000"/>
                    </a:ext>
                  </a:extLst>
                </a:gridCol>
                <a:gridCol w="931367">
                  <a:extLst>
                    <a:ext uri="{9D8B030D-6E8A-4147-A177-3AD203B41FA5}">
                      <a16:colId xmlns:a16="http://schemas.microsoft.com/office/drawing/2014/main" val="20001"/>
                    </a:ext>
                  </a:extLst>
                </a:gridCol>
              </a:tblGrid>
              <a:tr h="609600">
                <a:tc>
                  <a:txBody>
                    <a:bodyPr/>
                    <a:lstStyle/>
                    <a:p>
                      <a:pPr marL="24765">
                        <a:lnSpc>
                          <a:spcPts val="4550"/>
                        </a:lnSpc>
                        <a:spcBef>
                          <a:spcPts val="180"/>
                        </a:spcBef>
                      </a:pPr>
                      <a:r>
                        <a:rPr sz="3900" spc="-75" baseline="61965" dirty="0">
                          <a:solidFill>
                            <a:srgbClr val="69A7DA"/>
                          </a:solidFill>
                          <a:latin typeface="Times New Roman"/>
                          <a:cs typeface="Times New Roman"/>
                        </a:rPr>
                        <a:t>,</a:t>
                      </a:r>
                      <a:r>
                        <a:rPr sz="4650" spc="-1775" dirty="0">
                          <a:solidFill>
                            <a:srgbClr val="CCE1EF"/>
                          </a:solidFill>
                          <a:latin typeface="Times New Roman"/>
                          <a:cs typeface="Times New Roman"/>
                        </a:rPr>
                        <a:t>d</a:t>
                      </a:r>
                      <a:r>
                        <a:rPr sz="4650" spc="-1135" dirty="0">
                          <a:solidFill>
                            <a:srgbClr val="69A7DA"/>
                          </a:solidFill>
                          <a:latin typeface="Times New Roman"/>
                          <a:cs typeface="Times New Roman"/>
                        </a:rPr>
                        <a:t>(</a:t>
                      </a:r>
                      <a:endParaRPr sz="4650">
                        <a:latin typeface="Times New Roman"/>
                        <a:cs typeface="Times New Roman"/>
                      </a:endParaRPr>
                    </a:p>
                  </a:txBody>
                  <a:tcPr marL="0" marR="0" marT="22860" marB="0">
                    <a:lnR w="53975">
                      <a:solidFill>
                        <a:srgbClr val="0A5EA5"/>
                      </a:solidFill>
                      <a:prstDash val="solid"/>
                    </a:lnR>
                  </a:tcPr>
                </a:tc>
                <a:tc>
                  <a:txBody>
                    <a:bodyPr/>
                    <a:lstStyle/>
                    <a:p>
                      <a:pPr>
                        <a:lnSpc>
                          <a:spcPts val="2885"/>
                        </a:lnSpc>
                      </a:pPr>
                      <a:r>
                        <a:rPr sz="2600" dirty="0">
                          <a:solidFill>
                            <a:srgbClr val="69A7DA"/>
                          </a:solidFill>
                          <a:latin typeface="Times New Roman"/>
                          <a:cs typeface="Times New Roman"/>
                        </a:rPr>
                        <a:t>,</a:t>
                      </a:r>
                      <a:r>
                        <a:rPr sz="2600" spc="-100" dirty="0">
                          <a:solidFill>
                            <a:srgbClr val="69A7DA"/>
                          </a:solidFill>
                          <a:latin typeface="Times New Roman"/>
                          <a:cs typeface="Times New Roman"/>
                        </a:rPr>
                        <a:t>,</a:t>
                      </a:r>
                      <a:r>
                        <a:rPr sz="2000" spc="-5" dirty="0">
                          <a:solidFill>
                            <a:srgbClr val="69A7DA"/>
                          </a:solidFill>
                          <a:latin typeface="Arial"/>
                          <a:cs typeface="Arial"/>
                        </a:rPr>
                        <a:t>•..•</a:t>
                      </a:r>
                      <a:r>
                        <a:rPr sz="2000" spc="-240" dirty="0">
                          <a:solidFill>
                            <a:srgbClr val="69A7DA"/>
                          </a:solidFill>
                          <a:latin typeface="Arial"/>
                          <a:cs typeface="Arial"/>
                        </a:rPr>
                        <a:t>.</a:t>
                      </a:r>
                      <a:r>
                        <a:rPr sz="6975" spc="-1800" baseline="-34647" dirty="0">
                          <a:solidFill>
                            <a:srgbClr val="CCE1EF"/>
                          </a:solidFill>
                          <a:latin typeface="Times New Roman"/>
                          <a:cs typeface="Times New Roman"/>
                        </a:rPr>
                        <a:t>-</a:t>
                      </a:r>
                      <a:r>
                        <a:rPr sz="2000" spc="-5" dirty="0">
                          <a:solidFill>
                            <a:srgbClr val="69A7DA"/>
                          </a:solidFill>
                          <a:latin typeface="Arial"/>
                          <a:cs typeface="Arial"/>
                        </a:rPr>
                        <a:t>.</a:t>
                      </a:r>
                      <a:endParaRPr sz="2000">
                        <a:latin typeface="Arial"/>
                        <a:cs typeface="Arial"/>
                      </a:endParaRPr>
                    </a:p>
                  </a:txBody>
                  <a:tcPr marL="0" marR="0" marT="0" marB="0">
                    <a:lnL w="53975">
                      <a:solidFill>
                        <a:srgbClr val="0A5EA5"/>
                      </a:solidFill>
                      <a:prstDash val="solid"/>
                    </a:lnL>
                  </a:tcPr>
                </a:tc>
                <a:extLst>
                  <a:ext uri="{0D108BD9-81ED-4DB2-BD59-A6C34878D82A}">
                    <a16:rowId xmlns:a16="http://schemas.microsoft.com/office/drawing/2014/main" val="10000"/>
                  </a:ext>
                </a:extLst>
              </a:tr>
              <a:tr h="88900">
                <a:tc>
                  <a:txBody>
                    <a:bodyPr/>
                    <a:lstStyle/>
                    <a:p>
                      <a:pPr>
                        <a:lnSpc>
                          <a:spcPct val="100000"/>
                        </a:lnSpc>
                      </a:pPr>
                      <a:endParaRPr sz="400">
                        <a:latin typeface="Times New Roman"/>
                        <a:cs typeface="Times New Roman"/>
                      </a:endParaRPr>
                    </a:p>
                  </a:txBody>
                  <a:tcPr marL="0" marR="0" marT="0" marB="0">
                    <a:lnR w="53975">
                      <a:solidFill>
                        <a:srgbClr val="0A5EA5"/>
                      </a:solidFill>
                      <a:prstDash val="solid"/>
                    </a:lnR>
                    <a:solidFill>
                      <a:srgbClr val="000000"/>
                    </a:solidFill>
                  </a:tcPr>
                </a:tc>
                <a:tc>
                  <a:txBody>
                    <a:bodyPr/>
                    <a:lstStyle/>
                    <a:p>
                      <a:pPr>
                        <a:lnSpc>
                          <a:spcPct val="100000"/>
                        </a:lnSpc>
                      </a:pPr>
                      <a:endParaRPr sz="400">
                        <a:latin typeface="Times New Roman"/>
                        <a:cs typeface="Times New Roman"/>
                      </a:endParaRPr>
                    </a:p>
                  </a:txBody>
                  <a:tcPr marL="0" marR="0" marT="0" marB="0">
                    <a:lnL w="53975">
                      <a:solidFill>
                        <a:srgbClr val="0A5EA5"/>
                      </a:solidFill>
                      <a:prstDash val="solid"/>
                    </a:lnL>
                    <a:solidFill>
                      <a:srgbClr val="000000"/>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923332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24000" y="6312408"/>
            <a:ext cx="9144000" cy="546100"/>
          </a:xfrm>
          <a:custGeom>
            <a:avLst/>
            <a:gdLst/>
            <a:ahLst/>
            <a:cxnLst/>
            <a:rect l="l" t="t" r="r" b="b"/>
            <a:pathLst>
              <a:path w="9144000" h="546100">
                <a:moveTo>
                  <a:pt x="0" y="545591"/>
                </a:moveTo>
                <a:lnTo>
                  <a:pt x="9144000" y="545591"/>
                </a:lnTo>
                <a:lnTo>
                  <a:pt x="9144000" y="0"/>
                </a:lnTo>
                <a:lnTo>
                  <a:pt x="0" y="0"/>
                </a:lnTo>
                <a:lnTo>
                  <a:pt x="0" y="545591"/>
                </a:lnTo>
                <a:close/>
              </a:path>
            </a:pathLst>
          </a:custGeom>
          <a:solidFill>
            <a:srgbClr val="002060"/>
          </a:solidFill>
        </p:spPr>
        <p:txBody>
          <a:bodyPr wrap="square" lIns="0" tIns="0" rIns="0" bIns="0" rtlCol="0"/>
          <a:lstStyle/>
          <a:p>
            <a:endParaRPr/>
          </a:p>
        </p:txBody>
      </p:sp>
      <p:sp>
        <p:nvSpPr>
          <p:cNvPr id="3" name="object 3"/>
          <p:cNvSpPr/>
          <p:nvPr/>
        </p:nvSpPr>
        <p:spPr>
          <a:xfrm>
            <a:off x="1524000" y="6312408"/>
            <a:ext cx="9144000" cy="546100"/>
          </a:xfrm>
          <a:custGeom>
            <a:avLst/>
            <a:gdLst/>
            <a:ahLst/>
            <a:cxnLst/>
            <a:rect l="l" t="t" r="r" b="b"/>
            <a:pathLst>
              <a:path w="9144000" h="546100">
                <a:moveTo>
                  <a:pt x="0" y="0"/>
                </a:moveTo>
                <a:lnTo>
                  <a:pt x="9144000" y="0"/>
                </a:lnTo>
                <a:lnTo>
                  <a:pt x="9144000" y="545591"/>
                </a:lnTo>
                <a:lnTo>
                  <a:pt x="0" y="545591"/>
                </a:lnTo>
                <a:lnTo>
                  <a:pt x="0" y="0"/>
                </a:lnTo>
                <a:close/>
              </a:path>
            </a:pathLst>
          </a:custGeom>
          <a:ln w="12192">
            <a:solidFill>
              <a:srgbClr val="41719C"/>
            </a:solidFill>
          </a:ln>
        </p:spPr>
        <p:txBody>
          <a:bodyPr wrap="square" lIns="0" tIns="0" rIns="0" bIns="0" rtlCol="0"/>
          <a:lstStyle/>
          <a:p>
            <a:endParaRPr/>
          </a:p>
        </p:txBody>
      </p:sp>
      <p:sp>
        <p:nvSpPr>
          <p:cNvPr id="4" name="object 4"/>
          <p:cNvSpPr/>
          <p:nvPr/>
        </p:nvSpPr>
        <p:spPr>
          <a:xfrm>
            <a:off x="1524000" y="6176771"/>
            <a:ext cx="9144000" cy="135890"/>
          </a:xfrm>
          <a:custGeom>
            <a:avLst/>
            <a:gdLst/>
            <a:ahLst/>
            <a:cxnLst/>
            <a:rect l="l" t="t" r="r" b="b"/>
            <a:pathLst>
              <a:path w="9144000" h="135889">
                <a:moveTo>
                  <a:pt x="0" y="135635"/>
                </a:moveTo>
                <a:lnTo>
                  <a:pt x="9144000" y="135635"/>
                </a:lnTo>
                <a:lnTo>
                  <a:pt x="9144000" y="0"/>
                </a:lnTo>
                <a:lnTo>
                  <a:pt x="0" y="0"/>
                </a:lnTo>
                <a:lnTo>
                  <a:pt x="0" y="135635"/>
                </a:lnTo>
                <a:close/>
              </a:path>
            </a:pathLst>
          </a:custGeom>
          <a:solidFill>
            <a:srgbClr val="A6A6A6"/>
          </a:solidFill>
        </p:spPr>
        <p:txBody>
          <a:bodyPr wrap="square" lIns="0" tIns="0" rIns="0" bIns="0" rtlCol="0"/>
          <a:lstStyle/>
          <a:p>
            <a:endParaRPr/>
          </a:p>
        </p:txBody>
      </p:sp>
      <p:sp>
        <p:nvSpPr>
          <p:cNvPr id="5" name="object 5"/>
          <p:cNvSpPr/>
          <p:nvPr/>
        </p:nvSpPr>
        <p:spPr>
          <a:xfrm>
            <a:off x="1524000" y="6176771"/>
            <a:ext cx="9144000" cy="135890"/>
          </a:xfrm>
          <a:custGeom>
            <a:avLst/>
            <a:gdLst/>
            <a:ahLst/>
            <a:cxnLst/>
            <a:rect l="l" t="t" r="r" b="b"/>
            <a:pathLst>
              <a:path w="9144000" h="135889">
                <a:moveTo>
                  <a:pt x="0" y="0"/>
                </a:moveTo>
                <a:lnTo>
                  <a:pt x="9144000" y="0"/>
                </a:lnTo>
                <a:lnTo>
                  <a:pt x="9144000" y="135635"/>
                </a:lnTo>
                <a:lnTo>
                  <a:pt x="0" y="135635"/>
                </a:lnTo>
                <a:lnTo>
                  <a:pt x="0" y="0"/>
                </a:lnTo>
                <a:close/>
              </a:path>
            </a:pathLst>
          </a:custGeom>
          <a:ln w="12192">
            <a:solidFill>
              <a:srgbClr val="41719C"/>
            </a:solidFill>
          </a:ln>
        </p:spPr>
        <p:txBody>
          <a:bodyPr wrap="square" lIns="0" tIns="0" rIns="0" bIns="0" rtlCol="0"/>
          <a:lstStyle/>
          <a:p>
            <a:endParaRPr/>
          </a:p>
        </p:txBody>
      </p:sp>
      <p:sp>
        <p:nvSpPr>
          <p:cNvPr id="6" name="object 6"/>
          <p:cNvSpPr/>
          <p:nvPr/>
        </p:nvSpPr>
        <p:spPr>
          <a:xfrm>
            <a:off x="8769096" y="6213348"/>
            <a:ext cx="1868423" cy="633983"/>
          </a:xfrm>
          <a:prstGeom prst="rect">
            <a:avLst/>
          </a:prstGeom>
          <a:blipFill>
            <a:blip r:embed="rId2" cstate="print"/>
            <a:stretch>
              <a:fillRect/>
            </a:stretch>
          </a:blipFill>
        </p:spPr>
        <p:txBody>
          <a:bodyPr wrap="square" lIns="0" tIns="0" rIns="0" bIns="0" rtlCol="0"/>
          <a:lstStyle/>
          <a:p>
            <a:endParaRPr/>
          </a:p>
        </p:txBody>
      </p:sp>
      <p:sp>
        <p:nvSpPr>
          <p:cNvPr id="7" name="object 7"/>
          <p:cNvSpPr txBox="1">
            <a:spLocks noGrp="1"/>
          </p:cNvSpPr>
          <p:nvPr>
            <p:ph type="title"/>
          </p:nvPr>
        </p:nvSpPr>
        <p:spPr>
          <a:xfrm>
            <a:off x="2231359" y="211355"/>
            <a:ext cx="7729282" cy="689932"/>
          </a:xfrm>
          <a:prstGeom prst="rect">
            <a:avLst/>
          </a:prstGeom>
        </p:spPr>
        <p:txBody>
          <a:bodyPr vert="horz" wrap="square" lIns="0" tIns="12700" rIns="0" bIns="0" rtlCol="0" anchor="ctr">
            <a:spAutoFit/>
          </a:bodyPr>
          <a:lstStyle/>
          <a:p>
            <a:pPr marL="12700">
              <a:lnSpc>
                <a:spcPct val="100000"/>
              </a:lnSpc>
              <a:spcBef>
                <a:spcPts val="100"/>
              </a:spcBef>
            </a:pPr>
            <a:r>
              <a:rPr lang="en-US" spc="-5" dirty="0">
                <a:latin typeface="Calibri Light"/>
                <a:cs typeface="Calibri Light"/>
              </a:rPr>
              <a:t>Response and </a:t>
            </a:r>
            <a:r>
              <a:rPr spc="-5" dirty="0">
                <a:latin typeface="Calibri Light"/>
                <a:cs typeface="Calibri Light"/>
              </a:rPr>
              <a:t>Solutions</a:t>
            </a:r>
            <a:endParaRPr dirty="0">
              <a:latin typeface="Calibri Light"/>
              <a:cs typeface="Calibri Light"/>
            </a:endParaRPr>
          </a:p>
        </p:txBody>
      </p:sp>
      <p:sp>
        <p:nvSpPr>
          <p:cNvPr id="8" name="object 8"/>
          <p:cNvSpPr txBox="1"/>
          <p:nvPr/>
        </p:nvSpPr>
        <p:spPr>
          <a:xfrm>
            <a:off x="2231360" y="1063913"/>
            <a:ext cx="6931025" cy="4782185"/>
          </a:xfrm>
          <a:prstGeom prst="rect">
            <a:avLst/>
          </a:prstGeom>
        </p:spPr>
        <p:txBody>
          <a:bodyPr vert="horz" wrap="square" lIns="0" tIns="59690" rIns="0" bIns="0" rtlCol="0">
            <a:spAutoFit/>
          </a:bodyPr>
          <a:lstStyle/>
          <a:p>
            <a:pPr marL="12700">
              <a:spcBef>
                <a:spcPts val="470"/>
              </a:spcBef>
            </a:pPr>
            <a:r>
              <a:rPr sz="2600" spc="-30" dirty="0">
                <a:latin typeface="Calibri"/>
                <a:cs typeface="Calibri"/>
              </a:rPr>
              <a:t>At </a:t>
            </a:r>
            <a:r>
              <a:rPr sz="2600" dirty="0">
                <a:latin typeface="Calibri"/>
                <a:cs typeface="Calibri"/>
              </a:rPr>
              <a:t>the </a:t>
            </a:r>
            <a:r>
              <a:rPr sz="2600" spc="-15" dirty="0">
                <a:latin typeface="Calibri"/>
                <a:cs typeface="Calibri"/>
              </a:rPr>
              <a:t>start </a:t>
            </a:r>
            <a:r>
              <a:rPr sz="2600" spc="-5" dirty="0">
                <a:latin typeface="Calibri"/>
                <a:cs typeface="Calibri"/>
              </a:rPr>
              <a:t>of an </a:t>
            </a:r>
            <a:r>
              <a:rPr sz="2600" dirty="0">
                <a:latin typeface="Calibri"/>
                <a:cs typeface="Calibri"/>
              </a:rPr>
              <a:t>EID</a:t>
            </a:r>
            <a:r>
              <a:rPr sz="2600" spc="-60" dirty="0">
                <a:latin typeface="Calibri"/>
                <a:cs typeface="Calibri"/>
              </a:rPr>
              <a:t> </a:t>
            </a:r>
            <a:r>
              <a:rPr sz="2600" spc="-5" dirty="0">
                <a:latin typeface="Calibri"/>
                <a:cs typeface="Calibri"/>
              </a:rPr>
              <a:t>Outbreak:</a:t>
            </a:r>
            <a:endParaRPr sz="2600" dirty="0">
              <a:latin typeface="Calibri"/>
              <a:cs typeface="Calibri"/>
            </a:endParaRPr>
          </a:p>
          <a:p>
            <a:pPr marL="795020" algn="ctr">
              <a:spcBef>
                <a:spcPts val="370"/>
              </a:spcBef>
            </a:pPr>
            <a:r>
              <a:rPr sz="2600" b="1" dirty="0">
                <a:latin typeface="Calibri"/>
                <a:cs typeface="Calibri"/>
              </a:rPr>
              <a:t>WHO</a:t>
            </a:r>
            <a:endParaRPr sz="2600" dirty="0">
              <a:latin typeface="Calibri"/>
              <a:cs typeface="Calibri"/>
            </a:endParaRPr>
          </a:p>
          <a:p>
            <a:pPr marL="3354704" marR="2550160" indent="-24765" algn="ctr">
              <a:lnSpc>
                <a:spcPct val="112100"/>
              </a:lnSpc>
              <a:spcBef>
                <a:spcPts val="5"/>
              </a:spcBef>
            </a:pPr>
            <a:r>
              <a:rPr sz="2600" b="1" spc="-100" dirty="0">
                <a:latin typeface="Calibri"/>
                <a:cs typeface="Calibri"/>
              </a:rPr>
              <a:t>WHAT  </a:t>
            </a:r>
            <a:r>
              <a:rPr sz="2600" b="1" dirty="0">
                <a:latin typeface="Calibri"/>
                <a:cs typeface="Calibri"/>
              </a:rPr>
              <a:t>WHE</a:t>
            </a:r>
            <a:r>
              <a:rPr sz="2600" b="1" spc="-5" dirty="0">
                <a:latin typeface="Calibri"/>
                <a:cs typeface="Calibri"/>
              </a:rPr>
              <a:t>R</a:t>
            </a:r>
            <a:r>
              <a:rPr sz="2600" b="1" dirty="0">
                <a:latin typeface="Calibri"/>
                <a:cs typeface="Calibri"/>
              </a:rPr>
              <a:t>E  WHEN  WHY</a:t>
            </a:r>
            <a:endParaRPr sz="2600" dirty="0">
              <a:latin typeface="Calibri"/>
              <a:cs typeface="Calibri"/>
            </a:endParaRPr>
          </a:p>
          <a:p>
            <a:pPr marL="241300" indent="-228600">
              <a:spcBef>
                <a:spcPts val="365"/>
              </a:spcBef>
              <a:buFont typeface="Arial"/>
              <a:buChar char="•"/>
              <a:tabLst>
                <a:tab pos="241300" algn="l"/>
              </a:tabLst>
            </a:pPr>
            <a:r>
              <a:rPr sz="2600" b="1" spc="-5" dirty="0">
                <a:latin typeface="Calibri"/>
                <a:cs typeface="Calibri"/>
              </a:rPr>
              <a:t>Who is </a:t>
            </a:r>
            <a:r>
              <a:rPr sz="2600" b="1" spc="-15" dirty="0">
                <a:latin typeface="Calibri"/>
                <a:cs typeface="Calibri"/>
              </a:rPr>
              <a:t>infected </a:t>
            </a:r>
            <a:r>
              <a:rPr sz="2600" b="1" spc="-10" dirty="0">
                <a:latin typeface="Calibri"/>
                <a:cs typeface="Calibri"/>
              </a:rPr>
              <a:t>(index </a:t>
            </a:r>
            <a:r>
              <a:rPr sz="2600" b="1" spc="-5" dirty="0">
                <a:latin typeface="Calibri"/>
                <a:cs typeface="Calibri"/>
              </a:rPr>
              <a:t>case) with</a:t>
            </a:r>
            <a:r>
              <a:rPr sz="2600" b="1" spc="40" dirty="0">
                <a:latin typeface="Calibri"/>
                <a:cs typeface="Calibri"/>
              </a:rPr>
              <a:t> </a:t>
            </a:r>
            <a:r>
              <a:rPr sz="2600" b="1" spc="-10" dirty="0">
                <a:latin typeface="Calibri"/>
                <a:cs typeface="Calibri"/>
              </a:rPr>
              <a:t>What?</a:t>
            </a:r>
            <a:endParaRPr sz="2600" dirty="0">
              <a:latin typeface="Calibri"/>
              <a:cs typeface="Calibri"/>
            </a:endParaRPr>
          </a:p>
          <a:p>
            <a:pPr marL="241300" indent="-228600">
              <a:spcBef>
                <a:spcPts val="365"/>
              </a:spcBef>
              <a:buFont typeface="Arial"/>
              <a:buChar char="•"/>
              <a:tabLst>
                <a:tab pos="241300" algn="l"/>
              </a:tabLst>
            </a:pPr>
            <a:r>
              <a:rPr sz="2600" b="1" spc="-10" dirty="0">
                <a:latin typeface="Calibri"/>
                <a:cs typeface="Calibri"/>
              </a:rPr>
              <a:t>Where </a:t>
            </a:r>
            <a:r>
              <a:rPr sz="2600" b="1" spc="-5" dirty="0">
                <a:latin typeface="Calibri"/>
                <a:cs typeface="Calibri"/>
              </a:rPr>
              <a:t>did it come</a:t>
            </a:r>
            <a:r>
              <a:rPr sz="2600" b="1" spc="-20" dirty="0">
                <a:latin typeface="Calibri"/>
                <a:cs typeface="Calibri"/>
              </a:rPr>
              <a:t> </a:t>
            </a:r>
            <a:r>
              <a:rPr sz="2600" b="1" spc="-10" dirty="0">
                <a:latin typeface="Calibri"/>
                <a:cs typeface="Calibri"/>
              </a:rPr>
              <a:t>from?</a:t>
            </a:r>
            <a:endParaRPr sz="2600" dirty="0">
              <a:latin typeface="Calibri"/>
              <a:cs typeface="Calibri"/>
            </a:endParaRPr>
          </a:p>
          <a:p>
            <a:pPr marL="241300" marR="5080" indent="-228600">
              <a:lnSpc>
                <a:spcPts val="2500"/>
              </a:lnSpc>
              <a:spcBef>
                <a:spcPts val="980"/>
              </a:spcBef>
              <a:buFont typeface="Arial"/>
              <a:buChar char="•"/>
              <a:tabLst>
                <a:tab pos="241300" algn="l"/>
              </a:tabLst>
            </a:pPr>
            <a:r>
              <a:rPr sz="2600" b="1" dirty="0">
                <a:latin typeface="Calibri"/>
                <a:cs typeface="Calibri"/>
              </a:rPr>
              <a:t>How </a:t>
            </a:r>
            <a:r>
              <a:rPr sz="2600" b="1" spc="-5" dirty="0">
                <a:latin typeface="Calibri"/>
                <a:cs typeface="Calibri"/>
              </a:rPr>
              <a:t>is it </a:t>
            </a:r>
            <a:r>
              <a:rPr sz="2600" b="1" spc="-10" dirty="0">
                <a:latin typeface="Calibri"/>
                <a:cs typeface="Calibri"/>
              </a:rPr>
              <a:t>spread? </a:t>
            </a:r>
            <a:r>
              <a:rPr sz="2600" b="1" spc="-5" dirty="0">
                <a:latin typeface="Calibri"/>
                <a:cs typeface="Calibri"/>
              </a:rPr>
              <a:t>(epi curve, epi map, </a:t>
            </a:r>
            <a:r>
              <a:rPr sz="2600" b="1" dirty="0">
                <a:latin typeface="Calibri"/>
                <a:cs typeface="Calibri"/>
              </a:rPr>
              <a:t>R0, </a:t>
            </a:r>
            <a:r>
              <a:rPr sz="2600" b="1" spc="-5" dirty="0">
                <a:latin typeface="Calibri"/>
                <a:cs typeface="Calibri"/>
              </a:rPr>
              <a:t>finding  cases)</a:t>
            </a:r>
            <a:endParaRPr sz="2600" dirty="0">
              <a:latin typeface="Calibri"/>
              <a:cs typeface="Calibri"/>
            </a:endParaRPr>
          </a:p>
          <a:p>
            <a:pPr marL="241300" indent="-228600">
              <a:spcBef>
                <a:spcPts val="390"/>
              </a:spcBef>
              <a:buFont typeface="Arial"/>
              <a:buChar char="•"/>
              <a:tabLst>
                <a:tab pos="241300" algn="l"/>
              </a:tabLst>
            </a:pPr>
            <a:r>
              <a:rPr sz="2600" b="1" dirty="0">
                <a:latin typeface="Calibri"/>
                <a:cs typeface="Calibri"/>
              </a:rPr>
              <a:t>Case </a:t>
            </a:r>
            <a:r>
              <a:rPr sz="2600" b="1" spc="-10" dirty="0">
                <a:latin typeface="Calibri"/>
                <a:cs typeface="Calibri"/>
              </a:rPr>
              <a:t>definition, </a:t>
            </a:r>
            <a:r>
              <a:rPr lang="en-US" sz="2600" b="1" spc="-10" dirty="0">
                <a:latin typeface="Calibri"/>
                <a:cs typeface="Calibri"/>
              </a:rPr>
              <a:t>I</a:t>
            </a:r>
            <a:r>
              <a:rPr sz="2600" b="1" spc="-10" dirty="0">
                <a:latin typeface="Calibri"/>
                <a:cs typeface="Calibri"/>
              </a:rPr>
              <a:t>ncubation </a:t>
            </a:r>
            <a:r>
              <a:rPr lang="en-US" sz="2600" b="1" spc="-5" dirty="0">
                <a:latin typeface="Calibri"/>
                <a:cs typeface="Calibri"/>
              </a:rPr>
              <a:t>P</a:t>
            </a:r>
            <a:r>
              <a:rPr sz="2600" b="1" spc="-5" dirty="0">
                <a:latin typeface="Calibri"/>
                <a:cs typeface="Calibri"/>
              </a:rPr>
              <a:t>eriod and</a:t>
            </a:r>
            <a:r>
              <a:rPr sz="2600" b="1" spc="110" dirty="0">
                <a:latin typeface="Calibri"/>
                <a:cs typeface="Calibri"/>
              </a:rPr>
              <a:t> </a:t>
            </a:r>
            <a:r>
              <a:rPr sz="2600" b="1" dirty="0">
                <a:latin typeface="Calibri"/>
                <a:cs typeface="Calibri"/>
              </a:rPr>
              <a:t>CFR</a:t>
            </a:r>
            <a:endParaRPr sz="2600" dirty="0">
              <a:latin typeface="Calibri"/>
              <a:cs typeface="Calibri"/>
            </a:endParaRPr>
          </a:p>
        </p:txBody>
      </p:sp>
    </p:spTree>
    <p:extLst>
      <p:ext uri="{BB962C8B-B14F-4D97-AF65-F5344CB8AC3E}">
        <p14:creationId xmlns:p14="http://schemas.microsoft.com/office/powerpoint/2010/main" val="946564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8D73C-2887-4D1E-8833-76DFF287D0B8}"/>
              </a:ext>
            </a:extLst>
          </p:cNvPr>
          <p:cNvSpPr>
            <a:spLocks noGrp="1"/>
          </p:cNvSpPr>
          <p:nvPr>
            <p:ph type="title"/>
          </p:nvPr>
        </p:nvSpPr>
        <p:spPr>
          <a:xfrm>
            <a:off x="838199" y="138882"/>
            <a:ext cx="10515600" cy="1325563"/>
          </a:xfrm>
        </p:spPr>
        <p:txBody>
          <a:bodyPr/>
          <a:lstStyle/>
          <a:p>
            <a:pPr algn="ctr"/>
            <a:r>
              <a:rPr lang="en-US" dirty="0"/>
              <a:t>Public Health and Individual Rights</a:t>
            </a:r>
          </a:p>
        </p:txBody>
      </p:sp>
      <p:pic>
        <p:nvPicPr>
          <p:cNvPr id="3074" name="Picture 2" descr="https://pbs.twimg.com/media/DF0vbttXcAA8sIY.jpg">
            <a:extLst>
              <a:ext uri="{FF2B5EF4-FFF2-40B4-BE49-F238E27FC236}">
                <a16:creationId xmlns:a16="http://schemas.microsoft.com/office/drawing/2014/main" id="{58B4C595-FF82-465A-9C2D-34606AD18A3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30002" y="1272253"/>
            <a:ext cx="7931996" cy="5446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37641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EFD1E-DF94-45DC-855A-A2F1B995877E}"/>
              </a:ext>
            </a:extLst>
          </p:cNvPr>
          <p:cNvSpPr>
            <a:spLocks noGrp="1"/>
          </p:cNvSpPr>
          <p:nvPr>
            <p:ph type="title"/>
          </p:nvPr>
        </p:nvSpPr>
        <p:spPr/>
        <p:txBody>
          <a:bodyPr/>
          <a:lstStyle/>
          <a:p>
            <a:r>
              <a:rPr lang="en-US" dirty="0"/>
              <a:t> </a:t>
            </a:r>
          </a:p>
        </p:txBody>
      </p:sp>
      <p:pic>
        <p:nvPicPr>
          <p:cNvPr id="2050" name="Picture 2" descr="https://pbs.twimg.com/media/DIqIFNmW4AAFdWg.jpg">
            <a:extLst>
              <a:ext uri="{FF2B5EF4-FFF2-40B4-BE49-F238E27FC236}">
                <a16:creationId xmlns:a16="http://schemas.microsoft.com/office/drawing/2014/main" id="{4EF6E6D3-9BE1-41B8-AA27-C1F88066E17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72146" y="365125"/>
            <a:ext cx="9324734" cy="6404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49171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3D180-0B03-48CB-BF97-6DB20ED570F4}"/>
              </a:ext>
            </a:extLst>
          </p:cNvPr>
          <p:cNvSpPr>
            <a:spLocks noGrp="1"/>
          </p:cNvSpPr>
          <p:nvPr>
            <p:ph type="title"/>
          </p:nvPr>
        </p:nvSpPr>
        <p:spPr/>
        <p:txBody>
          <a:bodyPr/>
          <a:lstStyle/>
          <a:p>
            <a:pPr algn="ctr"/>
            <a:r>
              <a:rPr lang="en-US" dirty="0"/>
              <a:t>USG Response: Ebola and Zika</a:t>
            </a:r>
          </a:p>
        </p:txBody>
      </p:sp>
      <p:pic>
        <p:nvPicPr>
          <p:cNvPr id="5" name="Content Placeholder 4">
            <a:extLst>
              <a:ext uri="{FF2B5EF4-FFF2-40B4-BE49-F238E27FC236}">
                <a16:creationId xmlns:a16="http://schemas.microsoft.com/office/drawing/2014/main" id="{30E6800F-E679-40B9-8999-A40B23E3E8D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1330" y="1945454"/>
            <a:ext cx="8689340" cy="4547421"/>
          </a:xfrm>
        </p:spPr>
      </p:pic>
    </p:spTree>
    <p:extLst>
      <p:ext uri="{BB962C8B-B14F-4D97-AF65-F5344CB8AC3E}">
        <p14:creationId xmlns:p14="http://schemas.microsoft.com/office/powerpoint/2010/main" val="1486676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3D20A-E75C-4964-8075-C2A982071CA5}"/>
              </a:ext>
            </a:extLst>
          </p:cNvPr>
          <p:cNvSpPr>
            <a:spLocks noGrp="1"/>
          </p:cNvSpPr>
          <p:nvPr>
            <p:ph type="title"/>
          </p:nvPr>
        </p:nvSpPr>
        <p:spPr>
          <a:xfrm>
            <a:off x="904188" y="681038"/>
            <a:ext cx="10515600" cy="3776661"/>
          </a:xfrm>
        </p:spPr>
        <p:txBody>
          <a:bodyPr>
            <a:normAutofit/>
          </a:bodyPr>
          <a:lstStyle/>
          <a:p>
            <a:pPr algn="ctr"/>
            <a:r>
              <a:rPr lang="en-US" b="1" dirty="0"/>
              <a:t>Next Week</a:t>
            </a:r>
            <a:br>
              <a:rPr lang="en-US" b="1" dirty="0"/>
            </a:br>
            <a:r>
              <a:rPr lang="en-US" b="1" dirty="0"/>
              <a:t>From Panic and Neglect to</a:t>
            </a:r>
            <a:br>
              <a:rPr lang="en-US" b="1" dirty="0"/>
            </a:br>
            <a:r>
              <a:rPr lang="en-US" b="1" dirty="0"/>
              <a:t> Investing in Health Security: </a:t>
            </a:r>
            <a:br>
              <a:rPr lang="en-US" b="1" dirty="0"/>
            </a:br>
            <a:r>
              <a:rPr lang="en-US" b="1" dirty="0"/>
              <a:t>Pandemic Preparedness </a:t>
            </a:r>
            <a:br>
              <a:rPr lang="en-US" b="1" dirty="0"/>
            </a:br>
            <a:r>
              <a:rPr lang="en-US" b="1" dirty="0"/>
              <a:t>at the International National Level</a:t>
            </a:r>
            <a:endParaRPr lang="en-US" dirty="0"/>
          </a:p>
        </p:txBody>
      </p:sp>
      <p:sp>
        <p:nvSpPr>
          <p:cNvPr id="3" name="Content Placeholder 2">
            <a:extLst>
              <a:ext uri="{FF2B5EF4-FFF2-40B4-BE49-F238E27FC236}">
                <a16:creationId xmlns:a16="http://schemas.microsoft.com/office/drawing/2014/main" id="{D2911CDD-6CFA-4A47-9114-EF36C2B5A852}"/>
              </a:ext>
            </a:extLst>
          </p:cNvPr>
          <p:cNvSpPr>
            <a:spLocks noGrp="1"/>
          </p:cNvSpPr>
          <p:nvPr>
            <p:ph idx="1"/>
          </p:nvPr>
        </p:nvSpPr>
        <p:spPr>
          <a:xfrm>
            <a:off x="838200" y="5090473"/>
            <a:ext cx="8437775" cy="1086489"/>
          </a:xfrm>
        </p:spPr>
        <p:txBody>
          <a:bodyPr/>
          <a:lstStyle/>
          <a:p>
            <a:pPr marL="0" indent="0">
              <a:buNone/>
            </a:pPr>
            <a:r>
              <a:rPr lang="en-US" dirty="0"/>
              <a:t> </a:t>
            </a:r>
          </a:p>
        </p:txBody>
      </p:sp>
    </p:spTree>
    <p:extLst>
      <p:ext uri="{BB962C8B-B14F-4D97-AF65-F5344CB8AC3E}">
        <p14:creationId xmlns:p14="http://schemas.microsoft.com/office/powerpoint/2010/main" val="28200757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24000" y="6312408"/>
            <a:ext cx="9144000" cy="546100"/>
          </a:xfrm>
          <a:custGeom>
            <a:avLst/>
            <a:gdLst/>
            <a:ahLst/>
            <a:cxnLst/>
            <a:rect l="l" t="t" r="r" b="b"/>
            <a:pathLst>
              <a:path w="9144000" h="546100">
                <a:moveTo>
                  <a:pt x="0" y="545591"/>
                </a:moveTo>
                <a:lnTo>
                  <a:pt x="9144000" y="545591"/>
                </a:lnTo>
                <a:lnTo>
                  <a:pt x="9144000" y="0"/>
                </a:lnTo>
                <a:lnTo>
                  <a:pt x="0" y="0"/>
                </a:lnTo>
                <a:lnTo>
                  <a:pt x="0" y="545591"/>
                </a:lnTo>
                <a:close/>
              </a:path>
            </a:pathLst>
          </a:custGeom>
          <a:solidFill>
            <a:srgbClr val="002060"/>
          </a:solidFill>
        </p:spPr>
        <p:txBody>
          <a:bodyPr wrap="square" lIns="0" tIns="0" rIns="0" bIns="0" rtlCol="0"/>
          <a:lstStyle/>
          <a:p>
            <a:endParaRPr/>
          </a:p>
        </p:txBody>
      </p:sp>
      <p:sp>
        <p:nvSpPr>
          <p:cNvPr id="3" name="object 3"/>
          <p:cNvSpPr/>
          <p:nvPr/>
        </p:nvSpPr>
        <p:spPr>
          <a:xfrm>
            <a:off x="1524000" y="6176771"/>
            <a:ext cx="9144000" cy="135890"/>
          </a:xfrm>
          <a:custGeom>
            <a:avLst/>
            <a:gdLst/>
            <a:ahLst/>
            <a:cxnLst/>
            <a:rect l="l" t="t" r="r" b="b"/>
            <a:pathLst>
              <a:path w="9144000" h="135889">
                <a:moveTo>
                  <a:pt x="0" y="135635"/>
                </a:moveTo>
                <a:lnTo>
                  <a:pt x="9144000" y="135635"/>
                </a:lnTo>
                <a:lnTo>
                  <a:pt x="9144000" y="0"/>
                </a:lnTo>
                <a:lnTo>
                  <a:pt x="0" y="0"/>
                </a:lnTo>
                <a:lnTo>
                  <a:pt x="0" y="135635"/>
                </a:lnTo>
                <a:close/>
              </a:path>
            </a:pathLst>
          </a:custGeom>
          <a:solidFill>
            <a:srgbClr val="A6A6A6"/>
          </a:solidFill>
        </p:spPr>
        <p:txBody>
          <a:bodyPr wrap="square" lIns="0" tIns="0" rIns="0" bIns="0" rtlCol="0"/>
          <a:lstStyle/>
          <a:p>
            <a:endParaRPr/>
          </a:p>
        </p:txBody>
      </p:sp>
      <p:sp>
        <p:nvSpPr>
          <p:cNvPr id="4" name="object 4"/>
          <p:cNvSpPr/>
          <p:nvPr/>
        </p:nvSpPr>
        <p:spPr>
          <a:xfrm>
            <a:off x="1524000" y="6176771"/>
            <a:ext cx="9144000" cy="135890"/>
          </a:xfrm>
          <a:custGeom>
            <a:avLst/>
            <a:gdLst/>
            <a:ahLst/>
            <a:cxnLst/>
            <a:rect l="l" t="t" r="r" b="b"/>
            <a:pathLst>
              <a:path w="9144000" h="135889">
                <a:moveTo>
                  <a:pt x="0" y="0"/>
                </a:moveTo>
                <a:lnTo>
                  <a:pt x="9144000" y="0"/>
                </a:lnTo>
                <a:lnTo>
                  <a:pt x="9144000" y="135635"/>
                </a:lnTo>
                <a:lnTo>
                  <a:pt x="0" y="135635"/>
                </a:lnTo>
                <a:lnTo>
                  <a:pt x="0" y="0"/>
                </a:lnTo>
                <a:close/>
              </a:path>
            </a:pathLst>
          </a:custGeom>
          <a:ln w="12192">
            <a:solidFill>
              <a:srgbClr val="41719C"/>
            </a:solidFill>
          </a:ln>
        </p:spPr>
        <p:txBody>
          <a:bodyPr wrap="square" lIns="0" tIns="0" rIns="0" bIns="0" rtlCol="0"/>
          <a:lstStyle/>
          <a:p>
            <a:endParaRPr/>
          </a:p>
        </p:txBody>
      </p:sp>
      <p:sp>
        <p:nvSpPr>
          <p:cNvPr id="5" name="object 5"/>
          <p:cNvSpPr/>
          <p:nvPr/>
        </p:nvSpPr>
        <p:spPr>
          <a:xfrm>
            <a:off x="8769096" y="6213348"/>
            <a:ext cx="1868423" cy="633983"/>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1524001" y="2438401"/>
            <a:ext cx="8292083" cy="3886199"/>
          </a:xfrm>
          <a:prstGeom prst="rect">
            <a:avLst/>
          </a:prstGeom>
          <a:blipFill>
            <a:blip r:embed="rId4" cstate="print"/>
            <a:stretch>
              <a:fillRect/>
            </a:stretch>
          </a:blipFill>
        </p:spPr>
        <p:txBody>
          <a:bodyPr wrap="square" lIns="0" tIns="0" rIns="0" bIns="0" rtlCol="0"/>
          <a:lstStyle/>
          <a:p>
            <a:endParaRPr/>
          </a:p>
        </p:txBody>
      </p:sp>
      <p:sp>
        <p:nvSpPr>
          <p:cNvPr id="7" name="object 7"/>
          <p:cNvSpPr txBox="1">
            <a:spLocks noGrp="1"/>
          </p:cNvSpPr>
          <p:nvPr>
            <p:ph type="title"/>
          </p:nvPr>
        </p:nvSpPr>
        <p:spPr>
          <a:xfrm>
            <a:off x="2786000" y="275837"/>
            <a:ext cx="7074534" cy="1426845"/>
          </a:xfrm>
          <a:prstGeom prst="rect">
            <a:avLst/>
          </a:prstGeom>
        </p:spPr>
        <p:txBody>
          <a:bodyPr vert="horz" wrap="square" lIns="0" tIns="12065" rIns="0" bIns="0" rtlCol="0" anchor="ctr">
            <a:spAutoFit/>
          </a:bodyPr>
          <a:lstStyle/>
          <a:p>
            <a:pPr marL="2200910" marR="5080" indent="-2188845">
              <a:lnSpc>
                <a:spcPct val="100000"/>
              </a:lnSpc>
              <a:spcBef>
                <a:spcPts val="95"/>
              </a:spcBef>
            </a:pPr>
            <a:r>
              <a:rPr sz="4600" spc="-20" dirty="0"/>
              <a:t>Early </a:t>
            </a:r>
            <a:r>
              <a:rPr sz="4600" spc="-15" dirty="0"/>
              <a:t>Detection </a:t>
            </a:r>
            <a:r>
              <a:rPr sz="4600" spc="-5" dirty="0"/>
              <a:t>Of </a:t>
            </a:r>
            <a:r>
              <a:rPr sz="4600" spc="-15" dirty="0"/>
              <a:t>Outbreaks  </a:t>
            </a:r>
            <a:r>
              <a:rPr sz="4600" spc="-30" dirty="0"/>
              <a:t>Saves</a:t>
            </a:r>
            <a:r>
              <a:rPr sz="4600" spc="-75" dirty="0"/>
              <a:t> </a:t>
            </a:r>
            <a:r>
              <a:rPr sz="4600" spc="-15" dirty="0"/>
              <a:t>Lives</a:t>
            </a:r>
            <a:endParaRPr sz="4600"/>
          </a:p>
        </p:txBody>
      </p:sp>
      <p:sp>
        <p:nvSpPr>
          <p:cNvPr id="8" name="object 8"/>
          <p:cNvSpPr txBox="1"/>
          <p:nvPr/>
        </p:nvSpPr>
        <p:spPr>
          <a:xfrm>
            <a:off x="1524000" y="6312409"/>
            <a:ext cx="9144000" cy="332783"/>
          </a:xfrm>
          <a:prstGeom prst="rect">
            <a:avLst/>
          </a:prstGeom>
          <a:ln w="12192">
            <a:solidFill>
              <a:srgbClr val="41719C"/>
            </a:solidFill>
          </a:ln>
        </p:spPr>
        <p:txBody>
          <a:bodyPr vert="horz" wrap="square" lIns="0" tIns="116205" rIns="0" bIns="0" rtlCol="0">
            <a:spAutoFit/>
          </a:bodyPr>
          <a:lstStyle/>
          <a:p>
            <a:pPr marR="403225" algn="r">
              <a:spcBef>
                <a:spcPts val="915"/>
              </a:spcBef>
            </a:pPr>
            <a:r>
              <a:rPr sz="1400" spc="-10" dirty="0">
                <a:latin typeface="Calibri"/>
                <a:cs typeface="Calibri"/>
              </a:rPr>
              <a:t>Source: </a:t>
            </a:r>
            <a:r>
              <a:rPr sz="1400" dirty="0">
                <a:latin typeface="Calibri"/>
                <a:cs typeface="Calibri"/>
              </a:rPr>
              <a:t>WHO</a:t>
            </a:r>
            <a:r>
              <a:rPr sz="1400" spc="-75" dirty="0">
                <a:latin typeface="Calibri"/>
                <a:cs typeface="Calibri"/>
              </a:rPr>
              <a:t> </a:t>
            </a:r>
            <a:r>
              <a:rPr sz="1400" spc="-5" dirty="0">
                <a:latin typeface="Calibri"/>
                <a:cs typeface="Calibri"/>
              </a:rPr>
              <a:t>(2007)</a:t>
            </a:r>
            <a:endParaRPr sz="1400">
              <a:latin typeface="Calibri"/>
              <a:cs typeface="Calibri"/>
            </a:endParaRPr>
          </a:p>
        </p:txBody>
      </p:sp>
    </p:spTree>
    <p:extLst>
      <p:ext uri="{BB962C8B-B14F-4D97-AF65-F5344CB8AC3E}">
        <p14:creationId xmlns:p14="http://schemas.microsoft.com/office/powerpoint/2010/main" val="19847616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24000" y="6312408"/>
            <a:ext cx="9144000" cy="546100"/>
          </a:xfrm>
          <a:custGeom>
            <a:avLst/>
            <a:gdLst/>
            <a:ahLst/>
            <a:cxnLst/>
            <a:rect l="l" t="t" r="r" b="b"/>
            <a:pathLst>
              <a:path w="9144000" h="546100">
                <a:moveTo>
                  <a:pt x="0" y="545591"/>
                </a:moveTo>
                <a:lnTo>
                  <a:pt x="9144000" y="545591"/>
                </a:lnTo>
                <a:lnTo>
                  <a:pt x="9144000" y="0"/>
                </a:lnTo>
                <a:lnTo>
                  <a:pt x="0" y="0"/>
                </a:lnTo>
                <a:lnTo>
                  <a:pt x="0" y="545591"/>
                </a:lnTo>
                <a:close/>
              </a:path>
            </a:pathLst>
          </a:custGeom>
          <a:solidFill>
            <a:srgbClr val="002060"/>
          </a:solidFill>
        </p:spPr>
        <p:txBody>
          <a:bodyPr wrap="square" lIns="0" tIns="0" rIns="0" bIns="0" rtlCol="0"/>
          <a:lstStyle/>
          <a:p>
            <a:endParaRPr/>
          </a:p>
        </p:txBody>
      </p:sp>
      <p:sp>
        <p:nvSpPr>
          <p:cNvPr id="3" name="object 3"/>
          <p:cNvSpPr/>
          <p:nvPr/>
        </p:nvSpPr>
        <p:spPr>
          <a:xfrm>
            <a:off x="1524000" y="6312408"/>
            <a:ext cx="9144000" cy="546100"/>
          </a:xfrm>
          <a:custGeom>
            <a:avLst/>
            <a:gdLst/>
            <a:ahLst/>
            <a:cxnLst/>
            <a:rect l="l" t="t" r="r" b="b"/>
            <a:pathLst>
              <a:path w="9144000" h="546100">
                <a:moveTo>
                  <a:pt x="0" y="0"/>
                </a:moveTo>
                <a:lnTo>
                  <a:pt x="9144000" y="0"/>
                </a:lnTo>
                <a:lnTo>
                  <a:pt x="9144000" y="545591"/>
                </a:lnTo>
                <a:lnTo>
                  <a:pt x="0" y="545591"/>
                </a:lnTo>
                <a:lnTo>
                  <a:pt x="0" y="0"/>
                </a:lnTo>
                <a:close/>
              </a:path>
            </a:pathLst>
          </a:custGeom>
          <a:ln w="12192">
            <a:solidFill>
              <a:srgbClr val="41719C"/>
            </a:solidFill>
          </a:ln>
        </p:spPr>
        <p:txBody>
          <a:bodyPr wrap="square" lIns="0" tIns="0" rIns="0" bIns="0" rtlCol="0"/>
          <a:lstStyle/>
          <a:p>
            <a:endParaRPr/>
          </a:p>
        </p:txBody>
      </p:sp>
      <p:sp>
        <p:nvSpPr>
          <p:cNvPr id="4" name="object 4"/>
          <p:cNvSpPr/>
          <p:nvPr/>
        </p:nvSpPr>
        <p:spPr>
          <a:xfrm>
            <a:off x="1524000" y="6176771"/>
            <a:ext cx="9144000" cy="135890"/>
          </a:xfrm>
          <a:custGeom>
            <a:avLst/>
            <a:gdLst/>
            <a:ahLst/>
            <a:cxnLst/>
            <a:rect l="l" t="t" r="r" b="b"/>
            <a:pathLst>
              <a:path w="9144000" h="135889">
                <a:moveTo>
                  <a:pt x="0" y="135635"/>
                </a:moveTo>
                <a:lnTo>
                  <a:pt x="9144000" y="135635"/>
                </a:lnTo>
                <a:lnTo>
                  <a:pt x="9144000" y="0"/>
                </a:lnTo>
                <a:lnTo>
                  <a:pt x="0" y="0"/>
                </a:lnTo>
                <a:lnTo>
                  <a:pt x="0" y="135635"/>
                </a:lnTo>
                <a:close/>
              </a:path>
            </a:pathLst>
          </a:custGeom>
          <a:solidFill>
            <a:srgbClr val="A6A6A6"/>
          </a:solidFill>
        </p:spPr>
        <p:txBody>
          <a:bodyPr wrap="square" lIns="0" tIns="0" rIns="0" bIns="0" rtlCol="0"/>
          <a:lstStyle/>
          <a:p>
            <a:endParaRPr/>
          </a:p>
        </p:txBody>
      </p:sp>
      <p:sp>
        <p:nvSpPr>
          <p:cNvPr id="5" name="object 5"/>
          <p:cNvSpPr/>
          <p:nvPr/>
        </p:nvSpPr>
        <p:spPr>
          <a:xfrm>
            <a:off x="1524000" y="6176771"/>
            <a:ext cx="9144000" cy="135890"/>
          </a:xfrm>
          <a:custGeom>
            <a:avLst/>
            <a:gdLst/>
            <a:ahLst/>
            <a:cxnLst/>
            <a:rect l="l" t="t" r="r" b="b"/>
            <a:pathLst>
              <a:path w="9144000" h="135889">
                <a:moveTo>
                  <a:pt x="0" y="0"/>
                </a:moveTo>
                <a:lnTo>
                  <a:pt x="9144000" y="0"/>
                </a:lnTo>
                <a:lnTo>
                  <a:pt x="9144000" y="135635"/>
                </a:lnTo>
                <a:lnTo>
                  <a:pt x="0" y="135635"/>
                </a:lnTo>
                <a:lnTo>
                  <a:pt x="0" y="0"/>
                </a:lnTo>
                <a:close/>
              </a:path>
            </a:pathLst>
          </a:custGeom>
          <a:ln w="12192">
            <a:solidFill>
              <a:srgbClr val="41719C"/>
            </a:solidFill>
          </a:ln>
        </p:spPr>
        <p:txBody>
          <a:bodyPr wrap="square" lIns="0" tIns="0" rIns="0" bIns="0" rtlCol="0"/>
          <a:lstStyle/>
          <a:p>
            <a:endParaRPr/>
          </a:p>
        </p:txBody>
      </p:sp>
      <p:sp>
        <p:nvSpPr>
          <p:cNvPr id="6" name="object 6"/>
          <p:cNvSpPr/>
          <p:nvPr/>
        </p:nvSpPr>
        <p:spPr>
          <a:xfrm>
            <a:off x="8769096" y="6213348"/>
            <a:ext cx="1868423" cy="633983"/>
          </a:xfrm>
          <a:prstGeom prst="rect">
            <a:avLst/>
          </a:prstGeom>
          <a:blipFill>
            <a:blip r:embed="rId2" cstate="print"/>
            <a:stretch>
              <a:fillRect/>
            </a:stretch>
          </a:blipFill>
        </p:spPr>
        <p:txBody>
          <a:bodyPr wrap="square" lIns="0" tIns="0" rIns="0" bIns="0" rtlCol="0"/>
          <a:lstStyle/>
          <a:p>
            <a:endParaRPr/>
          </a:p>
        </p:txBody>
      </p:sp>
      <p:sp>
        <p:nvSpPr>
          <p:cNvPr id="7" name="object 7"/>
          <p:cNvSpPr txBox="1">
            <a:spLocks noGrp="1"/>
          </p:cNvSpPr>
          <p:nvPr>
            <p:ph type="title"/>
          </p:nvPr>
        </p:nvSpPr>
        <p:spPr>
          <a:xfrm>
            <a:off x="2231358" y="609823"/>
            <a:ext cx="5388642" cy="689932"/>
          </a:xfrm>
          <a:prstGeom prst="rect">
            <a:avLst/>
          </a:prstGeom>
        </p:spPr>
        <p:txBody>
          <a:bodyPr vert="horz" wrap="square" lIns="0" tIns="12700" rIns="0" bIns="0" rtlCol="0" anchor="ctr">
            <a:spAutoFit/>
          </a:bodyPr>
          <a:lstStyle/>
          <a:p>
            <a:pPr marL="12700">
              <a:lnSpc>
                <a:spcPct val="100000"/>
              </a:lnSpc>
              <a:spcBef>
                <a:spcPts val="100"/>
              </a:spcBef>
            </a:pPr>
            <a:r>
              <a:rPr lang="en-US" spc="-10" dirty="0">
                <a:latin typeface="Calibri Light"/>
                <a:cs typeface="Calibri Light"/>
              </a:rPr>
              <a:t>Readings</a:t>
            </a:r>
            <a:endParaRPr dirty="0">
              <a:latin typeface="Calibri Light"/>
              <a:cs typeface="Calibri Light"/>
            </a:endParaRPr>
          </a:p>
        </p:txBody>
      </p:sp>
      <p:sp>
        <p:nvSpPr>
          <p:cNvPr id="8" name="object 8"/>
          <p:cNvSpPr txBox="1"/>
          <p:nvPr/>
        </p:nvSpPr>
        <p:spPr>
          <a:xfrm>
            <a:off x="2231359" y="1254888"/>
            <a:ext cx="6537736" cy="4620496"/>
          </a:xfrm>
          <a:prstGeom prst="rect">
            <a:avLst/>
          </a:prstGeom>
        </p:spPr>
        <p:txBody>
          <a:bodyPr vert="horz" wrap="square" lIns="0" tIns="59690" rIns="0" bIns="0" rtlCol="0">
            <a:spAutoFit/>
          </a:bodyPr>
          <a:lstStyle/>
          <a:p>
            <a:pPr marL="12700">
              <a:spcBef>
                <a:spcPts val="470"/>
              </a:spcBef>
              <a:tabLst>
                <a:tab pos="241300" algn="l"/>
              </a:tabLst>
            </a:pPr>
            <a:r>
              <a:rPr lang="en-US" sz="2400" b="1" spc="-5" dirty="0">
                <a:latin typeface="Calibri"/>
                <a:cs typeface="Calibri"/>
              </a:rPr>
              <a:t>Introduction/Overview</a:t>
            </a:r>
          </a:p>
          <a:p>
            <a:pPr marL="698500" lvl="1" indent="-228600">
              <a:spcBef>
                <a:spcPts val="470"/>
              </a:spcBef>
              <a:buFont typeface="Arial"/>
              <a:buChar char="•"/>
              <a:tabLst>
                <a:tab pos="241300" algn="l"/>
              </a:tabLst>
            </a:pPr>
            <a:r>
              <a:rPr lang="en-US" sz="2400" spc="-5" dirty="0" err="1">
                <a:latin typeface="Calibri"/>
                <a:cs typeface="Calibri"/>
              </a:rPr>
              <a:t>Morens</a:t>
            </a:r>
            <a:r>
              <a:rPr lang="en-US" sz="2400" spc="-5" dirty="0">
                <a:latin typeface="Calibri"/>
                <a:cs typeface="Calibri"/>
              </a:rPr>
              <a:t> D., </a:t>
            </a:r>
            <a:r>
              <a:rPr lang="en-US" sz="2400" spc="-5" dirty="0" err="1">
                <a:latin typeface="Calibri"/>
                <a:cs typeface="Calibri"/>
              </a:rPr>
              <a:t>Fauci</a:t>
            </a:r>
            <a:r>
              <a:rPr lang="en-US" sz="2400" spc="-5" dirty="0">
                <a:latin typeface="Calibri"/>
                <a:cs typeface="Calibri"/>
              </a:rPr>
              <a:t> A, Emerging Infectious Diseases: Threats to Human Health and Global Stability July 4 </a:t>
            </a:r>
            <a:r>
              <a:rPr lang="en-US" sz="2400" spc="-5" dirty="0">
                <a:cs typeface="Calibri"/>
              </a:rPr>
              <a:t>2014 PLOS </a:t>
            </a:r>
            <a:r>
              <a:rPr lang="en-US" sz="2400" spc="-5" dirty="0">
                <a:cs typeface="Calibri"/>
                <a:hlinkClick r:id="rId3"/>
              </a:rPr>
              <a:t>http://journals.plos.org/plospathogens/article?id=10.1371/journal.ppat.1003467</a:t>
            </a:r>
            <a:r>
              <a:rPr lang="en-US" sz="2400" spc="-5" dirty="0">
                <a:cs typeface="Calibri"/>
              </a:rPr>
              <a:t> </a:t>
            </a:r>
          </a:p>
          <a:p>
            <a:pPr marL="698500" lvl="1" indent="-228600">
              <a:spcBef>
                <a:spcPts val="470"/>
              </a:spcBef>
              <a:buFont typeface="Arial"/>
              <a:buChar char="•"/>
              <a:tabLst>
                <a:tab pos="241300" algn="l"/>
              </a:tabLst>
            </a:pPr>
            <a:r>
              <a:rPr lang="en-US" sz="2400" spc="-5" dirty="0" err="1">
                <a:latin typeface="Calibri"/>
                <a:cs typeface="Calibri"/>
              </a:rPr>
              <a:t>Smolinksi</a:t>
            </a:r>
            <a:r>
              <a:rPr lang="en-US" sz="2400" spc="-5" dirty="0">
                <a:latin typeface="Calibri"/>
                <a:cs typeface="Calibri"/>
              </a:rPr>
              <a:t> MS, Hamburg MA, Lederberg J  Microbial threats to health: emergence, detection and response NAS –  </a:t>
            </a:r>
            <a:r>
              <a:rPr lang="en-US" sz="2400" b="1" i="1" spc="-5" dirty="0">
                <a:latin typeface="Calibri"/>
                <a:cs typeface="Calibri"/>
              </a:rPr>
              <a:t>review the Executive Summary</a:t>
            </a:r>
            <a:r>
              <a:rPr lang="en-US" sz="2400" spc="-5" dirty="0">
                <a:cs typeface="Calibri"/>
              </a:rPr>
              <a:t> </a:t>
            </a:r>
            <a:r>
              <a:rPr lang="en-US" sz="2400" spc="-5" dirty="0">
                <a:cs typeface="Calibri"/>
                <a:hlinkClick r:id="rId4"/>
              </a:rPr>
              <a:t>https://www.ncbi.nlm.nih.gov/pubmed/25057653</a:t>
            </a:r>
            <a:r>
              <a:rPr lang="en-US" sz="2400" spc="-5" dirty="0">
                <a:cs typeface="Calibri"/>
              </a:rPr>
              <a:t> </a:t>
            </a:r>
            <a:endParaRPr lang="en-US" sz="2400" spc="-5" dirty="0">
              <a:latin typeface="Calibri"/>
              <a:cs typeface="Calibri"/>
            </a:endParaRPr>
          </a:p>
        </p:txBody>
      </p:sp>
    </p:spTree>
    <p:extLst>
      <p:ext uri="{BB962C8B-B14F-4D97-AF65-F5344CB8AC3E}">
        <p14:creationId xmlns:p14="http://schemas.microsoft.com/office/powerpoint/2010/main" val="19712557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24000" y="6312408"/>
            <a:ext cx="9144000" cy="546100"/>
          </a:xfrm>
          <a:custGeom>
            <a:avLst/>
            <a:gdLst/>
            <a:ahLst/>
            <a:cxnLst/>
            <a:rect l="l" t="t" r="r" b="b"/>
            <a:pathLst>
              <a:path w="9144000" h="546100">
                <a:moveTo>
                  <a:pt x="0" y="545591"/>
                </a:moveTo>
                <a:lnTo>
                  <a:pt x="9144000" y="545591"/>
                </a:lnTo>
                <a:lnTo>
                  <a:pt x="9144000" y="0"/>
                </a:lnTo>
                <a:lnTo>
                  <a:pt x="0" y="0"/>
                </a:lnTo>
                <a:lnTo>
                  <a:pt x="0" y="545591"/>
                </a:lnTo>
                <a:close/>
              </a:path>
            </a:pathLst>
          </a:custGeom>
          <a:solidFill>
            <a:srgbClr val="002060"/>
          </a:solidFill>
        </p:spPr>
        <p:txBody>
          <a:bodyPr wrap="square" lIns="0" tIns="0" rIns="0" bIns="0" rtlCol="0"/>
          <a:lstStyle/>
          <a:p>
            <a:endParaRPr/>
          </a:p>
        </p:txBody>
      </p:sp>
      <p:sp>
        <p:nvSpPr>
          <p:cNvPr id="3" name="object 3"/>
          <p:cNvSpPr/>
          <p:nvPr/>
        </p:nvSpPr>
        <p:spPr>
          <a:xfrm>
            <a:off x="1524000" y="6312408"/>
            <a:ext cx="9144000" cy="546100"/>
          </a:xfrm>
          <a:custGeom>
            <a:avLst/>
            <a:gdLst/>
            <a:ahLst/>
            <a:cxnLst/>
            <a:rect l="l" t="t" r="r" b="b"/>
            <a:pathLst>
              <a:path w="9144000" h="546100">
                <a:moveTo>
                  <a:pt x="0" y="0"/>
                </a:moveTo>
                <a:lnTo>
                  <a:pt x="9144000" y="0"/>
                </a:lnTo>
                <a:lnTo>
                  <a:pt x="9144000" y="545591"/>
                </a:lnTo>
                <a:lnTo>
                  <a:pt x="0" y="545591"/>
                </a:lnTo>
                <a:lnTo>
                  <a:pt x="0" y="0"/>
                </a:lnTo>
                <a:close/>
              </a:path>
            </a:pathLst>
          </a:custGeom>
          <a:ln w="12192">
            <a:solidFill>
              <a:srgbClr val="41719C"/>
            </a:solidFill>
          </a:ln>
        </p:spPr>
        <p:txBody>
          <a:bodyPr wrap="square" lIns="0" tIns="0" rIns="0" bIns="0" rtlCol="0"/>
          <a:lstStyle/>
          <a:p>
            <a:endParaRPr/>
          </a:p>
        </p:txBody>
      </p:sp>
      <p:sp>
        <p:nvSpPr>
          <p:cNvPr id="4" name="object 4"/>
          <p:cNvSpPr/>
          <p:nvPr/>
        </p:nvSpPr>
        <p:spPr>
          <a:xfrm>
            <a:off x="1524000" y="6182948"/>
            <a:ext cx="9144000" cy="123536"/>
          </a:xfrm>
          <a:custGeom>
            <a:avLst/>
            <a:gdLst/>
            <a:ahLst/>
            <a:cxnLst/>
            <a:rect l="l" t="t" r="r" b="b"/>
            <a:pathLst>
              <a:path w="9144000" h="135889">
                <a:moveTo>
                  <a:pt x="0" y="135635"/>
                </a:moveTo>
                <a:lnTo>
                  <a:pt x="9144000" y="135635"/>
                </a:lnTo>
                <a:lnTo>
                  <a:pt x="9144000" y="0"/>
                </a:lnTo>
                <a:lnTo>
                  <a:pt x="0" y="0"/>
                </a:lnTo>
                <a:lnTo>
                  <a:pt x="0" y="135635"/>
                </a:lnTo>
                <a:close/>
              </a:path>
            </a:pathLst>
          </a:custGeom>
          <a:solidFill>
            <a:srgbClr val="A6A6A6"/>
          </a:solidFill>
        </p:spPr>
        <p:txBody>
          <a:bodyPr wrap="square" lIns="0" tIns="0" rIns="0" bIns="0" rtlCol="0"/>
          <a:lstStyle/>
          <a:p>
            <a:endParaRPr/>
          </a:p>
        </p:txBody>
      </p:sp>
      <p:sp>
        <p:nvSpPr>
          <p:cNvPr id="5" name="object 5"/>
          <p:cNvSpPr/>
          <p:nvPr/>
        </p:nvSpPr>
        <p:spPr>
          <a:xfrm>
            <a:off x="1524000" y="6176771"/>
            <a:ext cx="9144000" cy="135890"/>
          </a:xfrm>
          <a:custGeom>
            <a:avLst/>
            <a:gdLst/>
            <a:ahLst/>
            <a:cxnLst/>
            <a:rect l="l" t="t" r="r" b="b"/>
            <a:pathLst>
              <a:path w="9144000" h="135889">
                <a:moveTo>
                  <a:pt x="0" y="0"/>
                </a:moveTo>
                <a:lnTo>
                  <a:pt x="9144000" y="0"/>
                </a:lnTo>
                <a:lnTo>
                  <a:pt x="9144000" y="135635"/>
                </a:lnTo>
                <a:lnTo>
                  <a:pt x="0" y="135635"/>
                </a:lnTo>
                <a:lnTo>
                  <a:pt x="0" y="0"/>
                </a:lnTo>
                <a:close/>
              </a:path>
            </a:pathLst>
          </a:custGeom>
          <a:ln w="12192">
            <a:solidFill>
              <a:srgbClr val="41719C"/>
            </a:solidFill>
          </a:ln>
        </p:spPr>
        <p:txBody>
          <a:bodyPr wrap="square" lIns="0" tIns="0" rIns="0" bIns="0" rtlCol="0"/>
          <a:lstStyle/>
          <a:p>
            <a:endParaRPr/>
          </a:p>
        </p:txBody>
      </p:sp>
      <p:sp>
        <p:nvSpPr>
          <p:cNvPr id="6" name="object 6"/>
          <p:cNvSpPr/>
          <p:nvPr/>
        </p:nvSpPr>
        <p:spPr>
          <a:xfrm>
            <a:off x="8769096" y="6213348"/>
            <a:ext cx="1868423" cy="633983"/>
          </a:xfrm>
          <a:prstGeom prst="rect">
            <a:avLst/>
          </a:prstGeom>
          <a:blipFill>
            <a:blip r:embed="rId2" cstate="print"/>
            <a:stretch>
              <a:fillRect/>
            </a:stretch>
          </a:blipFill>
        </p:spPr>
        <p:txBody>
          <a:bodyPr wrap="square" lIns="0" tIns="0" rIns="0" bIns="0" rtlCol="0"/>
          <a:lstStyle/>
          <a:p>
            <a:endParaRPr/>
          </a:p>
        </p:txBody>
      </p:sp>
      <p:sp>
        <p:nvSpPr>
          <p:cNvPr id="7" name="object 7"/>
          <p:cNvSpPr txBox="1">
            <a:spLocks noGrp="1"/>
          </p:cNvSpPr>
          <p:nvPr>
            <p:ph type="title"/>
          </p:nvPr>
        </p:nvSpPr>
        <p:spPr>
          <a:xfrm>
            <a:off x="2231358" y="609823"/>
            <a:ext cx="5388642" cy="689932"/>
          </a:xfrm>
          <a:prstGeom prst="rect">
            <a:avLst/>
          </a:prstGeom>
        </p:spPr>
        <p:txBody>
          <a:bodyPr vert="horz" wrap="square" lIns="0" tIns="12700" rIns="0" bIns="0" rtlCol="0" anchor="ctr">
            <a:spAutoFit/>
          </a:bodyPr>
          <a:lstStyle/>
          <a:p>
            <a:pPr marL="12700">
              <a:lnSpc>
                <a:spcPct val="100000"/>
              </a:lnSpc>
              <a:spcBef>
                <a:spcPts val="100"/>
              </a:spcBef>
            </a:pPr>
            <a:r>
              <a:rPr lang="en-US" spc="-10" dirty="0">
                <a:latin typeface="Calibri Light"/>
                <a:cs typeface="Calibri Light"/>
              </a:rPr>
              <a:t>Readings</a:t>
            </a:r>
            <a:endParaRPr dirty="0">
              <a:latin typeface="Calibri Light"/>
              <a:cs typeface="Calibri Light"/>
            </a:endParaRPr>
          </a:p>
        </p:txBody>
      </p:sp>
      <p:sp>
        <p:nvSpPr>
          <p:cNvPr id="8" name="object 8"/>
          <p:cNvSpPr txBox="1"/>
          <p:nvPr/>
        </p:nvSpPr>
        <p:spPr>
          <a:xfrm>
            <a:off x="2231359" y="1288869"/>
            <a:ext cx="7446041" cy="5182188"/>
          </a:xfrm>
          <a:prstGeom prst="rect">
            <a:avLst/>
          </a:prstGeom>
        </p:spPr>
        <p:txBody>
          <a:bodyPr vert="horz" wrap="square" lIns="0" tIns="59690" rIns="0" bIns="0" rtlCol="0">
            <a:spAutoFit/>
          </a:bodyPr>
          <a:lstStyle/>
          <a:p>
            <a:pPr marL="12700">
              <a:spcBef>
                <a:spcPts val="470"/>
              </a:spcBef>
              <a:tabLst>
                <a:tab pos="241300" algn="l"/>
              </a:tabLst>
            </a:pPr>
            <a:r>
              <a:rPr lang="en-US" sz="2600" b="1" spc="-5" dirty="0">
                <a:latin typeface="Calibri"/>
                <a:cs typeface="Calibri"/>
              </a:rPr>
              <a:t>One Health Climate Change</a:t>
            </a:r>
          </a:p>
          <a:p>
            <a:pPr marL="469900" indent="-457200">
              <a:spcBef>
                <a:spcPts val="470"/>
              </a:spcBef>
              <a:buFont typeface="Arial" panose="020B0604020202020204" pitchFamily="34" charset="0"/>
              <a:buChar char="•"/>
              <a:tabLst>
                <a:tab pos="241300" algn="l"/>
              </a:tabLst>
            </a:pPr>
            <a:r>
              <a:rPr lang="en-US" sz="2600" spc="-5" dirty="0">
                <a:latin typeface="Calibri"/>
                <a:cs typeface="Calibri"/>
              </a:rPr>
              <a:t>Spillover </a:t>
            </a:r>
            <a:r>
              <a:rPr lang="en-US" sz="2600" spc="-5" dirty="0">
                <a:latin typeface="Calibri"/>
                <a:cs typeface="Calibri"/>
                <a:hlinkClick r:id="rId3"/>
              </a:rPr>
              <a:t>http://www.pbs.org/spillover-zika-ebola-beyond/home</a:t>
            </a:r>
            <a:r>
              <a:rPr lang="en-US" sz="2600" spc="-5" dirty="0">
                <a:latin typeface="Calibri"/>
                <a:cs typeface="Calibri"/>
              </a:rPr>
              <a:t> (video)</a:t>
            </a:r>
          </a:p>
          <a:p>
            <a:pPr marL="469900" indent="-457200">
              <a:spcBef>
                <a:spcPts val="470"/>
              </a:spcBef>
              <a:buFont typeface="Arial" panose="020B0604020202020204" pitchFamily="34" charset="0"/>
              <a:buChar char="•"/>
              <a:tabLst>
                <a:tab pos="241300" algn="l"/>
              </a:tabLst>
            </a:pPr>
            <a:r>
              <a:rPr lang="en-US" sz="2600" spc="-5" dirty="0">
                <a:latin typeface="Calibri"/>
                <a:cs typeface="Calibri"/>
              </a:rPr>
              <a:t>WHO Preventing disease through healthy environments: a global assessment of the burden of disease from </a:t>
            </a:r>
            <a:r>
              <a:rPr lang="en-US" sz="2600" spc="-5" dirty="0">
                <a:cs typeface="Calibri"/>
              </a:rPr>
              <a:t>environmental risks </a:t>
            </a:r>
            <a:r>
              <a:rPr lang="en-US" sz="2600" spc="-5" dirty="0">
                <a:cs typeface="Calibri"/>
                <a:hlinkClick r:id="rId4"/>
              </a:rPr>
              <a:t>http://www.who.int/quantifying_ehimpacts/publications/preventing-disease/en/</a:t>
            </a:r>
            <a:r>
              <a:rPr lang="en-US" sz="2600" spc="-5" dirty="0">
                <a:cs typeface="Calibri"/>
              </a:rPr>
              <a:t> </a:t>
            </a:r>
          </a:p>
          <a:p>
            <a:pPr marL="469900" indent="-457200">
              <a:spcBef>
                <a:spcPts val="470"/>
              </a:spcBef>
              <a:buFont typeface="Arial" panose="020B0604020202020204" pitchFamily="34" charset="0"/>
              <a:buChar char="•"/>
              <a:tabLst>
                <a:tab pos="241300" algn="l"/>
              </a:tabLst>
            </a:pPr>
            <a:r>
              <a:rPr lang="en-US" sz="2600" spc="-5" dirty="0">
                <a:cs typeface="Calibri"/>
              </a:rPr>
              <a:t>Martinez PP et. Al. </a:t>
            </a:r>
            <a:r>
              <a:rPr lang="en-US" sz="2600" spc="-5" dirty="0">
                <a:cs typeface="Calibri"/>
                <a:hlinkClick r:id="rId5"/>
              </a:rPr>
              <a:t>http://www.pnas.org/content/113/15/4092.full</a:t>
            </a:r>
            <a:r>
              <a:rPr lang="en-US" sz="2600" spc="-5" dirty="0">
                <a:cs typeface="Calibri"/>
              </a:rPr>
              <a:t> </a:t>
            </a:r>
          </a:p>
          <a:p>
            <a:pPr marL="469900" indent="-457200">
              <a:spcBef>
                <a:spcPts val="470"/>
              </a:spcBef>
              <a:buFont typeface="Arial" panose="020B0604020202020204" pitchFamily="34" charset="0"/>
              <a:buChar char="•"/>
              <a:tabLst>
                <a:tab pos="241300" algn="l"/>
              </a:tabLst>
            </a:pPr>
            <a:r>
              <a:rPr lang="en-US" sz="2600" spc="-5" dirty="0">
                <a:latin typeface="Calibri"/>
                <a:cs typeface="Calibri"/>
              </a:rPr>
              <a:t>Contagion - Film; various outlets</a:t>
            </a:r>
            <a:endParaRPr lang="en-US" sz="2600" b="1" spc="-5" dirty="0">
              <a:latin typeface="Calibri"/>
              <a:cs typeface="Calibri"/>
            </a:endParaRPr>
          </a:p>
          <a:p>
            <a:pPr marL="698500" lvl="1" indent="-228600">
              <a:spcBef>
                <a:spcPts val="470"/>
              </a:spcBef>
              <a:buFont typeface="Arial"/>
              <a:buChar char="•"/>
              <a:tabLst>
                <a:tab pos="241300" algn="l"/>
              </a:tabLst>
            </a:pPr>
            <a:endParaRPr lang="en-US" sz="2600" spc="-5" dirty="0">
              <a:cs typeface="Calibri"/>
            </a:endParaRPr>
          </a:p>
        </p:txBody>
      </p:sp>
    </p:spTree>
    <p:extLst>
      <p:ext uri="{BB962C8B-B14F-4D97-AF65-F5344CB8AC3E}">
        <p14:creationId xmlns:p14="http://schemas.microsoft.com/office/powerpoint/2010/main" val="33047415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7AC262-62E1-42BE-9E39-002836D9FEB6}"/>
              </a:ext>
            </a:extLst>
          </p:cNvPr>
          <p:cNvSpPr>
            <a:spLocks noGrp="1"/>
          </p:cNvSpPr>
          <p:nvPr>
            <p:ph type="ctrTitle"/>
          </p:nvPr>
        </p:nvSpPr>
        <p:spPr/>
        <p:txBody>
          <a:bodyPr>
            <a:normAutofit fontScale="90000"/>
          </a:bodyPr>
          <a:lstStyle/>
          <a:p>
            <a:r>
              <a:rPr lang="en-US" dirty="0"/>
              <a:t>Part II </a:t>
            </a:r>
            <a:br>
              <a:rPr lang="en-US" dirty="0"/>
            </a:br>
            <a:r>
              <a:rPr lang="en-US" dirty="0"/>
              <a:t>Emerging Infectious Disease in Global Health</a:t>
            </a:r>
          </a:p>
        </p:txBody>
      </p:sp>
      <p:sp>
        <p:nvSpPr>
          <p:cNvPr id="5" name="Subtitle 4">
            <a:extLst>
              <a:ext uri="{FF2B5EF4-FFF2-40B4-BE49-F238E27FC236}">
                <a16:creationId xmlns:a16="http://schemas.microsoft.com/office/drawing/2014/main" id="{2AF47BA2-2378-4887-A9FD-DFBFC2D960B0}"/>
              </a:ext>
            </a:extLst>
          </p:cNvPr>
          <p:cNvSpPr>
            <a:spLocks noGrp="1"/>
          </p:cNvSpPr>
          <p:nvPr>
            <p:ph type="subTitle" idx="1"/>
          </p:nvPr>
        </p:nvSpPr>
        <p:spPr/>
        <p:txBody>
          <a:bodyPr/>
          <a:lstStyle/>
          <a:p>
            <a:r>
              <a:rPr lang="en-US" dirty="0"/>
              <a:t>  </a:t>
            </a:r>
          </a:p>
        </p:txBody>
      </p:sp>
    </p:spTree>
    <p:extLst>
      <p:ext uri="{BB962C8B-B14F-4D97-AF65-F5344CB8AC3E}">
        <p14:creationId xmlns:p14="http://schemas.microsoft.com/office/powerpoint/2010/main" val="26124410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24680" y="132022"/>
            <a:ext cx="7364095" cy="1858842"/>
          </a:xfrm>
          <a:prstGeom prst="rect">
            <a:avLst/>
          </a:prstGeom>
        </p:spPr>
        <p:txBody>
          <a:bodyPr vert="horz" wrap="square" lIns="0" tIns="12065" rIns="0" bIns="0" rtlCol="0" anchor="ctr">
            <a:spAutoFit/>
          </a:bodyPr>
          <a:lstStyle/>
          <a:p>
            <a:pPr marL="12700" marR="5080" indent="1270" algn="ctr">
              <a:lnSpc>
                <a:spcPct val="100000"/>
              </a:lnSpc>
              <a:spcBef>
                <a:spcPts val="95"/>
              </a:spcBef>
            </a:pPr>
            <a:r>
              <a:rPr sz="4000" spc="-10" dirty="0">
                <a:latin typeface="Arial"/>
                <a:cs typeface="Arial"/>
              </a:rPr>
              <a:t>Emerging </a:t>
            </a:r>
            <a:r>
              <a:rPr sz="4000" spc="-5" dirty="0">
                <a:latin typeface="Arial"/>
                <a:cs typeface="Arial"/>
              </a:rPr>
              <a:t>Infectious Diseases:  </a:t>
            </a:r>
            <a:r>
              <a:rPr lang="en-US" sz="4000" spc="-5" dirty="0">
                <a:latin typeface="Arial"/>
                <a:cs typeface="Arial"/>
              </a:rPr>
              <a:t>Multisectoral</a:t>
            </a:r>
            <a:br>
              <a:rPr lang="en-US" sz="4000" spc="-5" dirty="0">
                <a:latin typeface="Arial"/>
                <a:cs typeface="Arial"/>
              </a:rPr>
            </a:br>
            <a:r>
              <a:rPr lang="en-US" sz="4000" spc="-10" dirty="0">
                <a:latin typeface="Arial"/>
                <a:cs typeface="Arial"/>
              </a:rPr>
              <a:t>Everything is Inter-related</a:t>
            </a:r>
            <a:endParaRPr sz="4000" dirty="0">
              <a:latin typeface="Arial"/>
              <a:cs typeface="Arial"/>
            </a:endParaRPr>
          </a:p>
        </p:txBody>
      </p:sp>
      <p:sp>
        <p:nvSpPr>
          <p:cNvPr id="3" name="object 3"/>
          <p:cNvSpPr/>
          <p:nvPr/>
        </p:nvSpPr>
        <p:spPr>
          <a:xfrm>
            <a:off x="3174731" y="2187790"/>
            <a:ext cx="6063995" cy="4547615"/>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7239205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24000" y="6312408"/>
            <a:ext cx="9144000" cy="546100"/>
          </a:xfrm>
          <a:custGeom>
            <a:avLst/>
            <a:gdLst/>
            <a:ahLst/>
            <a:cxnLst/>
            <a:rect l="l" t="t" r="r" b="b"/>
            <a:pathLst>
              <a:path w="9144000" h="546100">
                <a:moveTo>
                  <a:pt x="0" y="545591"/>
                </a:moveTo>
                <a:lnTo>
                  <a:pt x="9144000" y="545591"/>
                </a:lnTo>
                <a:lnTo>
                  <a:pt x="9144000" y="0"/>
                </a:lnTo>
                <a:lnTo>
                  <a:pt x="0" y="0"/>
                </a:lnTo>
                <a:lnTo>
                  <a:pt x="0" y="545591"/>
                </a:lnTo>
                <a:close/>
              </a:path>
            </a:pathLst>
          </a:custGeom>
          <a:solidFill>
            <a:srgbClr val="002060"/>
          </a:solidFill>
        </p:spPr>
        <p:txBody>
          <a:bodyPr wrap="square" lIns="0" tIns="0" rIns="0" bIns="0" rtlCol="0"/>
          <a:lstStyle/>
          <a:p>
            <a:endParaRPr/>
          </a:p>
        </p:txBody>
      </p:sp>
      <p:sp>
        <p:nvSpPr>
          <p:cNvPr id="3" name="object 3"/>
          <p:cNvSpPr/>
          <p:nvPr/>
        </p:nvSpPr>
        <p:spPr>
          <a:xfrm>
            <a:off x="1524000" y="6312408"/>
            <a:ext cx="9144000" cy="546100"/>
          </a:xfrm>
          <a:custGeom>
            <a:avLst/>
            <a:gdLst/>
            <a:ahLst/>
            <a:cxnLst/>
            <a:rect l="l" t="t" r="r" b="b"/>
            <a:pathLst>
              <a:path w="9144000" h="546100">
                <a:moveTo>
                  <a:pt x="0" y="0"/>
                </a:moveTo>
                <a:lnTo>
                  <a:pt x="9144000" y="0"/>
                </a:lnTo>
                <a:lnTo>
                  <a:pt x="9144000" y="545591"/>
                </a:lnTo>
                <a:lnTo>
                  <a:pt x="0" y="545591"/>
                </a:lnTo>
                <a:lnTo>
                  <a:pt x="0" y="0"/>
                </a:lnTo>
                <a:close/>
              </a:path>
            </a:pathLst>
          </a:custGeom>
          <a:ln w="12192">
            <a:solidFill>
              <a:srgbClr val="41719C"/>
            </a:solidFill>
          </a:ln>
        </p:spPr>
        <p:txBody>
          <a:bodyPr wrap="square" lIns="0" tIns="0" rIns="0" bIns="0" rtlCol="0"/>
          <a:lstStyle/>
          <a:p>
            <a:endParaRPr/>
          </a:p>
        </p:txBody>
      </p:sp>
      <p:sp>
        <p:nvSpPr>
          <p:cNvPr id="4" name="object 4"/>
          <p:cNvSpPr/>
          <p:nvPr/>
        </p:nvSpPr>
        <p:spPr>
          <a:xfrm>
            <a:off x="1524000" y="6176771"/>
            <a:ext cx="9144000" cy="135890"/>
          </a:xfrm>
          <a:custGeom>
            <a:avLst/>
            <a:gdLst/>
            <a:ahLst/>
            <a:cxnLst/>
            <a:rect l="l" t="t" r="r" b="b"/>
            <a:pathLst>
              <a:path w="9144000" h="135889">
                <a:moveTo>
                  <a:pt x="0" y="135635"/>
                </a:moveTo>
                <a:lnTo>
                  <a:pt x="9144000" y="135635"/>
                </a:lnTo>
                <a:lnTo>
                  <a:pt x="9144000" y="0"/>
                </a:lnTo>
                <a:lnTo>
                  <a:pt x="0" y="0"/>
                </a:lnTo>
                <a:lnTo>
                  <a:pt x="0" y="135635"/>
                </a:lnTo>
                <a:close/>
              </a:path>
            </a:pathLst>
          </a:custGeom>
          <a:solidFill>
            <a:srgbClr val="A6A6A6"/>
          </a:solidFill>
        </p:spPr>
        <p:txBody>
          <a:bodyPr wrap="square" lIns="0" tIns="0" rIns="0" bIns="0" rtlCol="0"/>
          <a:lstStyle/>
          <a:p>
            <a:endParaRPr/>
          </a:p>
        </p:txBody>
      </p:sp>
      <p:sp>
        <p:nvSpPr>
          <p:cNvPr id="5" name="object 5"/>
          <p:cNvSpPr/>
          <p:nvPr/>
        </p:nvSpPr>
        <p:spPr>
          <a:xfrm>
            <a:off x="1524000" y="6176771"/>
            <a:ext cx="9144000" cy="135890"/>
          </a:xfrm>
          <a:custGeom>
            <a:avLst/>
            <a:gdLst/>
            <a:ahLst/>
            <a:cxnLst/>
            <a:rect l="l" t="t" r="r" b="b"/>
            <a:pathLst>
              <a:path w="9144000" h="135889">
                <a:moveTo>
                  <a:pt x="0" y="0"/>
                </a:moveTo>
                <a:lnTo>
                  <a:pt x="9144000" y="0"/>
                </a:lnTo>
                <a:lnTo>
                  <a:pt x="9144000" y="135635"/>
                </a:lnTo>
                <a:lnTo>
                  <a:pt x="0" y="135635"/>
                </a:lnTo>
                <a:lnTo>
                  <a:pt x="0" y="0"/>
                </a:lnTo>
                <a:close/>
              </a:path>
            </a:pathLst>
          </a:custGeom>
          <a:ln w="12192">
            <a:solidFill>
              <a:srgbClr val="41719C"/>
            </a:solidFill>
          </a:ln>
        </p:spPr>
        <p:txBody>
          <a:bodyPr wrap="square" lIns="0" tIns="0" rIns="0" bIns="0" rtlCol="0"/>
          <a:lstStyle/>
          <a:p>
            <a:endParaRPr/>
          </a:p>
        </p:txBody>
      </p:sp>
      <p:sp>
        <p:nvSpPr>
          <p:cNvPr id="6" name="object 6"/>
          <p:cNvSpPr/>
          <p:nvPr/>
        </p:nvSpPr>
        <p:spPr>
          <a:xfrm>
            <a:off x="8769096" y="6213348"/>
            <a:ext cx="1868423" cy="633983"/>
          </a:xfrm>
          <a:prstGeom prst="rect">
            <a:avLst/>
          </a:prstGeom>
          <a:blipFill>
            <a:blip r:embed="rId2" cstate="print"/>
            <a:stretch>
              <a:fillRect/>
            </a:stretch>
          </a:blipFill>
        </p:spPr>
        <p:txBody>
          <a:bodyPr wrap="square" lIns="0" tIns="0" rIns="0" bIns="0" rtlCol="0"/>
          <a:lstStyle/>
          <a:p>
            <a:endParaRPr/>
          </a:p>
        </p:txBody>
      </p:sp>
      <p:sp>
        <p:nvSpPr>
          <p:cNvPr id="7" name="object 7"/>
          <p:cNvSpPr txBox="1">
            <a:spLocks noGrp="1"/>
          </p:cNvSpPr>
          <p:nvPr>
            <p:ph type="title"/>
          </p:nvPr>
        </p:nvSpPr>
        <p:spPr>
          <a:xfrm>
            <a:off x="2231360" y="609823"/>
            <a:ext cx="4626641" cy="689932"/>
          </a:xfrm>
          <a:prstGeom prst="rect">
            <a:avLst/>
          </a:prstGeom>
        </p:spPr>
        <p:txBody>
          <a:bodyPr vert="horz" wrap="square" lIns="0" tIns="12700" rIns="0" bIns="0" rtlCol="0" anchor="ctr">
            <a:spAutoFit/>
          </a:bodyPr>
          <a:lstStyle/>
          <a:p>
            <a:pPr marL="12700">
              <a:lnSpc>
                <a:spcPct val="100000"/>
              </a:lnSpc>
              <a:spcBef>
                <a:spcPts val="100"/>
              </a:spcBef>
            </a:pPr>
            <a:r>
              <a:rPr lang="en-US" dirty="0">
                <a:latin typeface="Calibri Light"/>
                <a:cs typeface="Calibri Light"/>
              </a:rPr>
              <a:t>Basic </a:t>
            </a:r>
            <a:r>
              <a:rPr dirty="0">
                <a:latin typeface="Calibri Light"/>
                <a:cs typeface="Calibri Light"/>
              </a:rPr>
              <a:t>D</a:t>
            </a:r>
            <a:r>
              <a:rPr spc="-55" dirty="0">
                <a:latin typeface="Calibri Light"/>
                <a:cs typeface="Calibri Light"/>
              </a:rPr>
              <a:t>e</a:t>
            </a:r>
            <a:r>
              <a:rPr dirty="0">
                <a:latin typeface="Calibri Light"/>
                <a:cs typeface="Calibri Light"/>
              </a:rPr>
              <a:t>f</a:t>
            </a:r>
            <a:r>
              <a:rPr spc="-5" dirty="0">
                <a:latin typeface="Calibri Light"/>
                <a:cs typeface="Calibri Light"/>
              </a:rPr>
              <a:t>i</a:t>
            </a:r>
            <a:r>
              <a:rPr dirty="0">
                <a:latin typeface="Calibri Light"/>
                <a:cs typeface="Calibri Light"/>
              </a:rPr>
              <a:t>n</a:t>
            </a:r>
            <a:r>
              <a:rPr spc="-5" dirty="0">
                <a:latin typeface="Calibri Light"/>
                <a:cs typeface="Calibri Light"/>
              </a:rPr>
              <a:t>i</a:t>
            </a:r>
            <a:r>
              <a:rPr dirty="0">
                <a:latin typeface="Calibri Light"/>
                <a:cs typeface="Calibri Light"/>
              </a:rPr>
              <a:t>ti</a:t>
            </a:r>
            <a:r>
              <a:rPr spc="-5" dirty="0">
                <a:latin typeface="Calibri Light"/>
                <a:cs typeface="Calibri Light"/>
              </a:rPr>
              <a:t>o</a:t>
            </a:r>
            <a:r>
              <a:rPr dirty="0">
                <a:latin typeface="Calibri Light"/>
                <a:cs typeface="Calibri Light"/>
              </a:rPr>
              <a:t>ns</a:t>
            </a:r>
          </a:p>
        </p:txBody>
      </p:sp>
      <p:sp>
        <p:nvSpPr>
          <p:cNvPr id="8" name="object 8"/>
          <p:cNvSpPr txBox="1"/>
          <p:nvPr/>
        </p:nvSpPr>
        <p:spPr>
          <a:xfrm>
            <a:off x="2231360" y="1793099"/>
            <a:ext cx="7534909" cy="3423920"/>
          </a:xfrm>
          <a:prstGeom prst="rect">
            <a:avLst/>
          </a:prstGeom>
        </p:spPr>
        <p:txBody>
          <a:bodyPr vert="horz" wrap="square" lIns="0" tIns="59690" rIns="0" bIns="0" rtlCol="0">
            <a:spAutoFit/>
          </a:bodyPr>
          <a:lstStyle/>
          <a:p>
            <a:pPr marL="241300" marR="5080" indent="-228600">
              <a:lnSpc>
                <a:spcPts val="3030"/>
              </a:lnSpc>
              <a:spcBef>
                <a:spcPts val="470"/>
              </a:spcBef>
              <a:buFont typeface="Arial"/>
              <a:buChar char="•"/>
              <a:tabLst>
                <a:tab pos="241300" algn="l"/>
              </a:tabLst>
            </a:pPr>
            <a:r>
              <a:rPr sz="2800" spc="-15" dirty="0">
                <a:latin typeface="Calibri"/>
                <a:cs typeface="Calibri"/>
              </a:rPr>
              <a:t>Emerging Infectious </a:t>
            </a:r>
            <a:r>
              <a:rPr sz="2800" spc="-5" dirty="0">
                <a:latin typeface="Calibri"/>
                <a:cs typeface="Calibri"/>
              </a:rPr>
              <a:t>Disease- </a:t>
            </a:r>
            <a:r>
              <a:rPr sz="2800" spc="-10" dirty="0">
                <a:latin typeface="Calibri"/>
                <a:cs typeface="Calibri"/>
              </a:rPr>
              <a:t>disease </a:t>
            </a:r>
            <a:r>
              <a:rPr sz="2800" spc="-20" dirty="0">
                <a:latin typeface="Calibri"/>
                <a:cs typeface="Calibri"/>
              </a:rPr>
              <a:t>recognized </a:t>
            </a:r>
            <a:r>
              <a:rPr sz="2800" spc="-15" dirty="0">
                <a:latin typeface="Calibri"/>
                <a:cs typeface="Calibri"/>
              </a:rPr>
              <a:t>in  </a:t>
            </a:r>
            <a:r>
              <a:rPr sz="2800" spc="-5" dirty="0">
                <a:latin typeface="Calibri"/>
                <a:cs typeface="Calibri"/>
              </a:rPr>
              <a:t>a </a:t>
            </a:r>
            <a:r>
              <a:rPr sz="2800" spc="-10" dirty="0">
                <a:latin typeface="Calibri"/>
                <a:cs typeface="Calibri"/>
              </a:rPr>
              <a:t>human </a:t>
            </a:r>
            <a:r>
              <a:rPr sz="2800" spc="-15" dirty="0">
                <a:latin typeface="Calibri"/>
                <a:cs typeface="Calibri"/>
              </a:rPr>
              <a:t>host </a:t>
            </a:r>
            <a:r>
              <a:rPr sz="2800" spc="-25" dirty="0">
                <a:latin typeface="Calibri"/>
                <a:cs typeface="Calibri"/>
              </a:rPr>
              <a:t>for </a:t>
            </a:r>
            <a:r>
              <a:rPr sz="2800" spc="-5" dirty="0">
                <a:latin typeface="Calibri"/>
                <a:cs typeface="Calibri"/>
              </a:rPr>
              <a:t>the </a:t>
            </a:r>
            <a:r>
              <a:rPr sz="2800" spc="-25" dirty="0">
                <a:latin typeface="Calibri"/>
                <a:cs typeface="Calibri"/>
              </a:rPr>
              <a:t>first</a:t>
            </a:r>
            <a:r>
              <a:rPr sz="2800" spc="100" dirty="0">
                <a:latin typeface="Calibri"/>
                <a:cs typeface="Calibri"/>
              </a:rPr>
              <a:t> </a:t>
            </a:r>
            <a:r>
              <a:rPr sz="2800" spc="-5" dirty="0">
                <a:latin typeface="Calibri"/>
                <a:cs typeface="Calibri"/>
              </a:rPr>
              <a:t>time</a:t>
            </a:r>
            <a:endParaRPr sz="2800" dirty="0">
              <a:latin typeface="Calibri"/>
              <a:cs typeface="Calibri"/>
            </a:endParaRPr>
          </a:p>
          <a:p>
            <a:pPr>
              <a:lnSpc>
                <a:spcPct val="100000"/>
              </a:lnSpc>
              <a:buFont typeface="Arial"/>
              <a:buChar char="•"/>
            </a:pPr>
            <a:endParaRPr sz="2800" dirty="0">
              <a:latin typeface="Times New Roman"/>
              <a:cs typeface="Times New Roman"/>
            </a:endParaRPr>
          </a:p>
          <a:p>
            <a:pPr marL="241300" marR="62865" indent="-228600">
              <a:lnSpc>
                <a:spcPts val="3030"/>
              </a:lnSpc>
              <a:spcBef>
                <a:spcPts val="1800"/>
              </a:spcBef>
              <a:buFont typeface="Arial"/>
              <a:buChar char="•"/>
              <a:tabLst>
                <a:tab pos="241300" algn="l"/>
              </a:tabLst>
            </a:pPr>
            <a:r>
              <a:rPr sz="2800" spc="-15" dirty="0">
                <a:latin typeface="Calibri"/>
                <a:cs typeface="Calibri"/>
              </a:rPr>
              <a:t>Re-emerging Infectious </a:t>
            </a:r>
            <a:r>
              <a:rPr sz="2800" spc="-5" dirty="0">
                <a:latin typeface="Calibri"/>
                <a:cs typeface="Calibri"/>
              </a:rPr>
              <a:t>Disease- </a:t>
            </a:r>
            <a:r>
              <a:rPr sz="2800" spc="-10" dirty="0">
                <a:latin typeface="Calibri"/>
                <a:cs typeface="Calibri"/>
              </a:rPr>
              <a:t>disease that </a:t>
            </a:r>
            <a:r>
              <a:rPr sz="2800" spc="-25" dirty="0">
                <a:latin typeface="Calibri"/>
                <a:cs typeface="Calibri"/>
              </a:rPr>
              <a:t>have  </a:t>
            </a:r>
            <a:r>
              <a:rPr sz="2800" spc="-15" dirty="0">
                <a:latin typeface="Calibri"/>
                <a:cs typeface="Calibri"/>
              </a:rPr>
              <a:t>historically </a:t>
            </a:r>
            <a:r>
              <a:rPr sz="2800" spc="-10" dirty="0">
                <a:latin typeface="Calibri"/>
                <a:cs typeface="Calibri"/>
              </a:rPr>
              <a:t>occurred in human </a:t>
            </a:r>
            <a:r>
              <a:rPr sz="2800" spc="-15" dirty="0">
                <a:latin typeface="Calibri"/>
                <a:cs typeface="Calibri"/>
              </a:rPr>
              <a:t>hosts, </a:t>
            </a:r>
            <a:r>
              <a:rPr sz="2800" spc="-10" dirty="0">
                <a:latin typeface="Calibri"/>
                <a:cs typeface="Calibri"/>
              </a:rPr>
              <a:t>but </a:t>
            </a:r>
            <a:r>
              <a:rPr sz="2800" spc="-20" dirty="0">
                <a:latin typeface="Calibri"/>
                <a:cs typeface="Calibri"/>
              </a:rPr>
              <a:t>are</a:t>
            </a:r>
            <a:r>
              <a:rPr sz="2800" spc="240" dirty="0">
                <a:latin typeface="Calibri"/>
                <a:cs typeface="Calibri"/>
              </a:rPr>
              <a:t> </a:t>
            </a:r>
            <a:r>
              <a:rPr sz="2800" spc="-10" dirty="0">
                <a:latin typeface="Calibri"/>
                <a:cs typeface="Calibri"/>
              </a:rPr>
              <a:t>now:</a:t>
            </a:r>
            <a:endParaRPr sz="2800" dirty="0">
              <a:latin typeface="Calibri"/>
              <a:cs typeface="Calibri"/>
            </a:endParaRPr>
          </a:p>
          <a:p>
            <a:pPr marL="698500" lvl="1" indent="-228600">
              <a:spcBef>
                <a:spcPts val="195"/>
              </a:spcBef>
              <a:buFont typeface="Arial"/>
              <a:buChar char="•"/>
              <a:tabLst>
                <a:tab pos="698500" algn="l"/>
              </a:tabLst>
            </a:pPr>
            <a:r>
              <a:rPr sz="2400" spc="-5" dirty="0">
                <a:latin typeface="Calibri"/>
                <a:cs typeface="Calibri"/>
              </a:rPr>
              <a:t>New </a:t>
            </a:r>
            <a:r>
              <a:rPr sz="2400" spc="-10" dirty="0">
                <a:latin typeface="Calibri"/>
                <a:cs typeface="Calibri"/>
              </a:rPr>
              <a:t>geographical</a:t>
            </a:r>
            <a:r>
              <a:rPr sz="2400" spc="-100" dirty="0">
                <a:latin typeface="Calibri"/>
                <a:cs typeface="Calibri"/>
              </a:rPr>
              <a:t> </a:t>
            </a:r>
            <a:r>
              <a:rPr sz="2400" spc="-10" dirty="0">
                <a:latin typeface="Calibri"/>
                <a:cs typeface="Calibri"/>
              </a:rPr>
              <a:t>area</a:t>
            </a:r>
            <a:endParaRPr sz="2400" dirty="0">
              <a:latin typeface="Calibri"/>
              <a:cs typeface="Calibri"/>
            </a:endParaRPr>
          </a:p>
          <a:p>
            <a:pPr marL="698500" lvl="1" indent="-228600">
              <a:spcBef>
                <a:spcPts val="200"/>
              </a:spcBef>
              <a:buFont typeface="Arial"/>
              <a:buChar char="•"/>
              <a:tabLst>
                <a:tab pos="698500" algn="l"/>
              </a:tabLst>
            </a:pPr>
            <a:r>
              <a:rPr sz="2400" spc="-5" dirty="0">
                <a:latin typeface="Calibri"/>
                <a:cs typeface="Calibri"/>
              </a:rPr>
              <a:t>New </a:t>
            </a:r>
            <a:r>
              <a:rPr sz="2400" spc="-10" dirty="0">
                <a:latin typeface="Calibri"/>
                <a:cs typeface="Calibri"/>
              </a:rPr>
              <a:t>resistance </a:t>
            </a:r>
            <a:r>
              <a:rPr sz="2400" spc="-15" dirty="0">
                <a:latin typeface="Calibri"/>
                <a:cs typeface="Calibri"/>
              </a:rPr>
              <a:t>to </a:t>
            </a:r>
            <a:r>
              <a:rPr sz="2400" spc="-5" dirty="0">
                <a:latin typeface="Calibri"/>
                <a:cs typeface="Calibri"/>
              </a:rPr>
              <a:t>medical</a:t>
            </a:r>
            <a:r>
              <a:rPr sz="2400" spc="-70" dirty="0">
                <a:latin typeface="Calibri"/>
                <a:cs typeface="Calibri"/>
              </a:rPr>
              <a:t> </a:t>
            </a:r>
            <a:r>
              <a:rPr sz="2400" spc="-10" dirty="0">
                <a:latin typeface="Calibri"/>
                <a:cs typeface="Calibri"/>
              </a:rPr>
              <a:t>countermeasures</a:t>
            </a:r>
            <a:r>
              <a:rPr lang="en-US" sz="2400" spc="-10" dirty="0">
                <a:latin typeface="Calibri"/>
                <a:cs typeface="Calibri"/>
              </a:rPr>
              <a:t> (AMR)</a:t>
            </a:r>
            <a:endParaRPr sz="2400" dirty="0">
              <a:latin typeface="Calibri"/>
              <a:cs typeface="Calibri"/>
            </a:endParaRPr>
          </a:p>
          <a:p>
            <a:pPr marL="698500" lvl="1" indent="-228600">
              <a:spcBef>
                <a:spcPts val="215"/>
              </a:spcBef>
              <a:buFont typeface="Arial"/>
              <a:buChar char="•"/>
              <a:tabLst>
                <a:tab pos="698500" algn="l"/>
              </a:tabLst>
            </a:pPr>
            <a:r>
              <a:rPr sz="2400" spc="-5" dirty="0">
                <a:latin typeface="Calibri"/>
                <a:cs typeface="Calibri"/>
              </a:rPr>
              <a:t>Reappear </a:t>
            </a:r>
            <a:r>
              <a:rPr sz="2400" spc="-10" dirty="0">
                <a:latin typeface="Calibri"/>
                <a:cs typeface="Calibri"/>
              </a:rPr>
              <a:t>after apparent </a:t>
            </a:r>
            <a:r>
              <a:rPr sz="2400" spc="-15" dirty="0">
                <a:latin typeface="Calibri"/>
                <a:cs typeface="Calibri"/>
              </a:rPr>
              <a:t>control </a:t>
            </a:r>
            <a:r>
              <a:rPr sz="2400" spc="-5" dirty="0">
                <a:latin typeface="Calibri"/>
                <a:cs typeface="Calibri"/>
              </a:rPr>
              <a:t>or</a:t>
            </a:r>
            <a:r>
              <a:rPr sz="2400" spc="-40" dirty="0">
                <a:latin typeface="Calibri"/>
                <a:cs typeface="Calibri"/>
              </a:rPr>
              <a:t> </a:t>
            </a:r>
            <a:r>
              <a:rPr sz="2400" spc="-5" dirty="0">
                <a:latin typeface="Calibri"/>
                <a:cs typeface="Calibri"/>
              </a:rPr>
              <a:t>elimination</a:t>
            </a:r>
            <a:r>
              <a:rPr lang="en-US" sz="2400" spc="-5" dirty="0">
                <a:latin typeface="Calibri"/>
                <a:cs typeface="Calibri"/>
              </a:rPr>
              <a:t> (VPD)</a:t>
            </a:r>
            <a:endParaRPr sz="2400" dirty="0">
              <a:latin typeface="Calibri"/>
              <a:cs typeface="Calibri"/>
            </a:endParaRPr>
          </a:p>
        </p:txBody>
      </p:sp>
    </p:spTree>
    <p:extLst>
      <p:ext uri="{BB962C8B-B14F-4D97-AF65-F5344CB8AC3E}">
        <p14:creationId xmlns:p14="http://schemas.microsoft.com/office/powerpoint/2010/main" val="1123544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24000" y="6312408"/>
            <a:ext cx="9144000" cy="546100"/>
          </a:xfrm>
          <a:custGeom>
            <a:avLst/>
            <a:gdLst/>
            <a:ahLst/>
            <a:cxnLst/>
            <a:rect l="l" t="t" r="r" b="b"/>
            <a:pathLst>
              <a:path w="9144000" h="546100">
                <a:moveTo>
                  <a:pt x="0" y="545591"/>
                </a:moveTo>
                <a:lnTo>
                  <a:pt x="9144000" y="545591"/>
                </a:lnTo>
                <a:lnTo>
                  <a:pt x="9144000" y="0"/>
                </a:lnTo>
                <a:lnTo>
                  <a:pt x="0" y="0"/>
                </a:lnTo>
                <a:lnTo>
                  <a:pt x="0" y="545591"/>
                </a:lnTo>
                <a:close/>
              </a:path>
            </a:pathLst>
          </a:custGeom>
          <a:solidFill>
            <a:srgbClr val="002060"/>
          </a:solidFill>
        </p:spPr>
        <p:txBody>
          <a:bodyPr wrap="square" lIns="0" tIns="0" rIns="0" bIns="0" rtlCol="0"/>
          <a:lstStyle/>
          <a:p>
            <a:endParaRPr/>
          </a:p>
        </p:txBody>
      </p:sp>
      <p:sp>
        <p:nvSpPr>
          <p:cNvPr id="3" name="object 3"/>
          <p:cNvSpPr/>
          <p:nvPr/>
        </p:nvSpPr>
        <p:spPr>
          <a:xfrm>
            <a:off x="1524000" y="6312408"/>
            <a:ext cx="9144000" cy="546100"/>
          </a:xfrm>
          <a:custGeom>
            <a:avLst/>
            <a:gdLst/>
            <a:ahLst/>
            <a:cxnLst/>
            <a:rect l="l" t="t" r="r" b="b"/>
            <a:pathLst>
              <a:path w="9144000" h="546100">
                <a:moveTo>
                  <a:pt x="0" y="0"/>
                </a:moveTo>
                <a:lnTo>
                  <a:pt x="9144000" y="0"/>
                </a:lnTo>
                <a:lnTo>
                  <a:pt x="9144000" y="545591"/>
                </a:lnTo>
                <a:lnTo>
                  <a:pt x="0" y="545591"/>
                </a:lnTo>
                <a:lnTo>
                  <a:pt x="0" y="0"/>
                </a:lnTo>
                <a:close/>
              </a:path>
            </a:pathLst>
          </a:custGeom>
          <a:ln w="12192">
            <a:solidFill>
              <a:srgbClr val="41719C"/>
            </a:solidFill>
          </a:ln>
        </p:spPr>
        <p:txBody>
          <a:bodyPr wrap="square" lIns="0" tIns="0" rIns="0" bIns="0" rtlCol="0"/>
          <a:lstStyle/>
          <a:p>
            <a:endParaRPr/>
          </a:p>
        </p:txBody>
      </p:sp>
      <p:sp>
        <p:nvSpPr>
          <p:cNvPr id="4" name="object 4"/>
          <p:cNvSpPr/>
          <p:nvPr/>
        </p:nvSpPr>
        <p:spPr>
          <a:xfrm>
            <a:off x="1524000" y="6176771"/>
            <a:ext cx="9144000" cy="135890"/>
          </a:xfrm>
          <a:custGeom>
            <a:avLst/>
            <a:gdLst/>
            <a:ahLst/>
            <a:cxnLst/>
            <a:rect l="l" t="t" r="r" b="b"/>
            <a:pathLst>
              <a:path w="9144000" h="135889">
                <a:moveTo>
                  <a:pt x="0" y="135635"/>
                </a:moveTo>
                <a:lnTo>
                  <a:pt x="9144000" y="135635"/>
                </a:lnTo>
                <a:lnTo>
                  <a:pt x="9144000" y="0"/>
                </a:lnTo>
                <a:lnTo>
                  <a:pt x="0" y="0"/>
                </a:lnTo>
                <a:lnTo>
                  <a:pt x="0" y="135635"/>
                </a:lnTo>
                <a:close/>
              </a:path>
            </a:pathLst>
          </a:custGeom>
          <a:solidFill>
            <a:srgbClr val="A6A6A6"/>
          </a:solidFill>
        </p:spPr>
        <p:txBody>
          <a:bodyPr wrap="square" lIns="0" tIns="0" rIns="0" bIns="0" rtlCol="0"/>
          <a:lstStyle/>
          <a:p>
            <a:endParaRPr/>
          </a:p>
        </p:txBody>
      </p:sp>
      <p:sp>
        <p:nvSpPr>
          <p:cNvPr id="5" name="object 5"/>
          <p:cNvSpPr/>
          <p:nvPr/>
        </p:nvSpPr>
        <p:spPr>
          <a:xfrm>
            <a:off x="1524000" y="6176771"/>
            <a:ext cx="9144000" cy="135890"/>
          </a:xfrm>
          <a:custGeom>
            <a:avLst/>
            <a:gdLst/>
            <a:ahLst/>
            <a:cxnLst/>
            <a:rect l="l" t="t" r="r" b="b"/>
            <a:pathLst>
              <a:path w="9144000" h="135889">
                <a:moveTo>
                  <a:pt x="0" y="0"/>
                </a:moveTo>
                <a:lnTo>
                  <a:pt x="9144000" y="0"/>
                </a:lnTo>
                <a:lnTo>
                  <a:pt x="9144000" y="135635"/>
                </a:lnTo>
                <a:lnTo>
                  <a:pt x="0" y="135635"/>
                </a:lnTo>
                <a:lnTo>
                  <a:pt x="0" y="0"/>
                </a:lnTo>
                <a:close/>
              </a:path>
            </a:pathLst>
          </a:custGeom>
          <a:ln w="12192">
            <a:solidFill>
              <a:srgbClr val="41719C"/>
            </a:solidFill>
          </a:ln>
        </p:spPr>
        <p:txBody>
          <a:bodyPr wrap="square" lIns="0" tIns="0" rIns="0" bIns="0" rtlCol="0"/>
          <a:lstStyle/>
          <a:p>
            <a:endParaRPr/>
          </a:p>
        </p:txBody>
      </p:sp>
      <p:sp>
        <p:nvSpPr>
          <p:cNvPr id="6" name="object 6"/>
          <p:cNvSpPr/>
          <p:nvPr/>
        </p:nvSpPr>
        <p:spPr>
          <a:xfrm>
            <a:off x="8769096" y="6213348"/>
            <a:ext cx="1868423" cy="633983"/>
          </a:xfrm>
          <a:prstGeom prst="rect">
            <a:avLst/>
          </a:prstGeom>
          <a:blipFill>
            <a:blip r:embed="rId5" cstate="print"/>
            <a:stretch>
              <a:fillRect/>
            </a:stretch>
          </a:blipFill>
        </p:spPr>
        <p:txBody>
          <a:bodyPr wrap="square" lIns="0" tIns="0" rIns="0" bIns="0" rtlCol="0"/>
          <a:lstStyle/>
          <a:p>
            <a:endParaRPr/>
          </a:p>
        </p:txBody>
      </p:sp>
      <p:sp>
        <p:nvSpPr>
          <p:cNvPr id="10" name="Title 9">
            <a:extLst>
              <a:ext uri="{FF2B5EF4-FFF2-40B4-BE49-F238E27FC236}">
                <a16:creationId xmlns:a16="http://schemas.microsoft.com/office/drawing/2014/main" id="{3CA6E942-ECA0-463A-BC2D-90238CFFE2E2}"/>
              </a:ext>
            </a:extLst>
          </p:cNvPr>
          <p:cNvSpPr>
            <a:spLocks noGrp="1"/>
          </p:cNvSpPr>
          <p:nvPr>
            <p:ph type="title"/>
          </p:nvPr>
        </p:nvSpPr>
        <p:spPr>
          <a:xfrm>
            <a:off x="2059941" y="296831"/>
            <a:ext cx="8072119" cy="492443"/>
          </a:xfrm>
        </p:spPr>
        <p:txBody>
          <a:bodyPr>
            <a:normAutofit fontScale="90000"/>
          </a:bodyPr>
          <a:lstStyle/>
          <a:p>
            <a:r>
              <a:rPr lang="en-US" dirty="0"/>
              <a:t>Soft Introduction – Some Short Films</a:t>
            </a:r>
          </a:p>
        </p:txBody>
      </p:sp>
      <p:pic>
        <p:nvPicPr>
          <p:cNvPr id="11" name="Online Media 10">
            <a:hlinkClick r:id="" action="ppaction://media"/>
            <a:extLst>
              <a:ext uri="{FF2B5EF4-FFF2-40B4-BE49-F238E27FC236}">
                <a16:creationId xmlns:a16="http://schemas.microsoft.com/office/drawing/2014/main" id="{F14B5252-C52B-4276-A0BE-B38BF643F4EB}"/>
              </a:ext>
            </a:extLst>
          </p:cNvPr>
          <p:cNvPicPr>
            <a:picLocks noRot="1" noChangeAspect="1"/>
          </p:cNvPicPr>
          <p:nvPr>
            <a:videoFile r:link="rId1"/>
          </p:nvPr>
        </p:nvPicPr>
        <p:blipFill>
          <a:blip r:embed="rId6"/>
          <a:stretch>
            <a:fillRect/>
          </a:stretch>
        </p:blipFill>
        <p:spPr>
          <a:xfrm>
            <a:off x="6502906" y="888334"/>
            <a:ext cx="3200400" cy="2400300"/>
          </a:xfrm>
          <a:prstGeom prst="rect">
            <a:avLst/>
          </a:prstGeom>
        </p:spPr>
      </p:pic>
      <p:pic>
        <p:nvPicPr>
          <p:cNvPr id="12" name="Online Media 11">
            <a:hlinkClick r:id="" action="ppaction://media"/>
            <a:extLst>
              <a:ext uri="{FF2B5EF4-FFF2-40B4-BE49-F238E27FC236}">
                <a16:creationId xmlns:a16="http://schemas.microsoft.com/office/drawing/2014/main" id="{F5F0BA89-E81F-459E-BF16-1D136DA4749D}"/>
              </a:ext>
            </a:extLst>
          </p:cNvPr>
          <p:cNvPicPr>
            <a:picLocks noRot="1" noChangeAspect="1"/>
          </p:cNvPicPr>
          <p:nvPr>
            <a:videoFile r:link="rId2"/>
          </p:nvPr>
        </p:nvPicPr>
        <p:blipFill>
          <a:blip r:embed="rId7"/>
          <a:stretch>
            <a:fillRect/>
          </a:stretch>
        </p:blipFill>
        <p:spPr>
          <a:xfrm>
            <a:off x="2083131" y="924910"/>
            <a:ext cx="3151632" cy="2363724"/>
          </a:xfrm>
          <a:prstGeom prst="rect">
            <a:avLst/>
          </a:prstGeom>
        </p:spPr>
      </p:pic>
      <p:pic>
        <p:nvPicPr>
          <p:cNvPr id="13" name="Online Media 12">
            <a:hlinkClick r:id="" action="ppaction://media"/>
            <a:extLst>
              <a:ext uri="{FF2B5EF4-FFF2-40B4-BE49-F238E27FC236}">
                <a16:creationId xmlns:a16="http://schemas.microsoft.com/office/drawing/2014/main" id="{189E2E2F-4D53-4970-8FCC-25A6E822C2C8}"/>
              </a:ext>
            </a:extLst>
          </p:cNvPr>
          <p:cNvPicPr>
            <a:picLocks noRot="1" noChangeAspect="1"/>
          </p:cNvPicPr>
          <p:nvPr>
            <a:videoFile r:link="rId3"/>
          </p:nvPr>
        </p:nvPicPr>
        <p:blipFill>
          <a:blip r:embed="rId8"/>
          <a:stretch>
            <a:fillRect/>
          </a:stretch>
        </p:blipFill>
        <p:spPr>
          <a:xfrm>
            <a:off x="4423454" y="3460848"/>
            <a:ext cx="3345092" cy="2508819"/>
          </a:xfrm>
          <a:prstGeom prst="rect">
            <a:avLst/>
          </a:prstGeom>
        </p:spPr>
      </p:pic>
    </p:spTree>
    <p:extLst>
      <p:ext uri="{BB962C8B-B14F-4D97-AF65-F5344CB8AC3E}">
        <p14:creationId xmlns:p14="http://schemas.microsoft.com/office/powerpoint/2010/main" val="20364075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5189</TotalTime>
  <Words>2384</Words>
  <Application>Microsoft Office PowerPoint</Application>
  <PresentationFormat>Widescreen</PresentationFormat>
  <Paragraphs>409</Paragraphs>
  <Slides>59</Slides>
  <Notes>6</Notes>
  <HiddenSlides>0</HiddenSlides>
  <MMClips>4</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59</vt:i4>
      </vt:variant>
    </vt:vector>
  </HeadingPairs>
  <TitlesOfParts>
    <vt:vector size="72" baseType="lpstr">
      <vt:lpstr>MS PGothic</vt:lpstr>
      <vt:lpstr>adobe-garamond-pro</vt:lpstr>
      <vt:lpstr>Arial</vt:lpstr>
      <vt:lpstr>Arial Narrow</vt:lpstr>
      <vt:lpstr>Calibri</vt:lpstr>
      <vt:lpstr>Calibri Light</vt:lpstr>
      <vt:lpstr>Courier New</vt:lpstr>
      <vt:lpstr>Georgia</vt:lpstr>
      <vt:lpstr>Times New Roman</vt:lpstr>
      <vt:lpstr>Trebuchet MS</vt:lpstr>
      <vt:lpstr>Verdana</vt:lpstr>
      <vt:lpstr>Wingdings</vt:lpstr>
      <vt:lpstr>Office Theme</vt:lpstr>
      <vt:lpstr>     World Goals in Context  Emerging and Re-Emerging Infectious  Diseases</vt:lpstr>
      <vt:lpstr>Part I Global Goals MDGs and SDGs</vt:lpstr>
      <vt:lpstr>Precursor to Sustainable Development Goals The MDGs  2000-2015</vt:lpstr>
      <vt:lpstr>Lives Saved are Primarily from HIV/AIDS, TB and Vaccine-Preventable Diseases   Reduction of Maternal Mortality through FP</vt:lpstr>
      <vt:lpstr>2015 MDG Lessons Learned From Developing Countries to a Global Approach  Measurement and Focus</vt:lpstr>
      <vt:lpstr>Part II  Emerging Infectious Disease in Global Health</vt:lpstr>
      <vt:lpstr>Emerging Infectious Diseases:  Multisectoral Everything is Inter-related</vt:lpstr>
      <vt:lpstr>Basic Definitions</vt:lpstr>
      <vt:lpstr>Soft Introduction – Some Short Films</vt:lpstr>
      <vt:lpstr>One Health – Public health as part of  the “ecosystem”</vt:lpstr>
      <vt:lpstr>Key risk factors for important EIDs</vt:lpstr>
      <vt:lpstr>Part III Definition of an Epidemic The Historical Context</vt:lpstr>
      <vt:lpstr>PowerPoint Presentation</vt:lpstr>
      <vt:lpstr>PowerPoint Presentation</vt:lpstr>
      <vt:lpstr> Re-Emerging Diseases Today  The World’s Largest Outbreak Ever of Cholera</vt:lpstr>
      <vt:lpstr>Democratic Republic of Congo</vt:lpstr>
      <vt:lpstr> Zambia Cholera Outbreak Response Behavior Change Communication</vt:lpstr>
      <vt:lpstr>A Central Theme in 2018 - 100 Years 1918 Influenza Global Pandemic</vt:lpstr>
      <vt:lpstr>Early Detection and Mitigation is Crucial</vt:lpstr>
      <vt:lpstr>Modern History</vt:lpstr>
      <vt:lpstr>ONE OF SCIENCE'S MOST FAMOUS  QUOTES IS  FALSE</vt:lpstr>
      <vt:lpstr>Part IV  Defining the Challenge</vt:lpstr>
      <vt:lpstr>PowerPoint Presentation</vt:lpstr>
      <vt:lpstr>What did these Epidemic Infectious Diseases  have in Common?</vt:lpstr>
      <vt:lpstr>PowerPoint Presentation</vt:lpstr>
      <vt:lpstr>NAS-1992  Factors of Emergence</vt:lpstr>
      <vt:lpstr>Factors of Emergence  2003</vt:lpstr>
      <vt:lpstr>Drivers of Disease Emergence in  Humans</vt:lpstr>
      <vt:lpstr>World Population</vt:lpstr>
      <vt:lpstr>Most Populous Cities in The World  (November 2010)</vt:lpstr>
      <vt:lpstr>Global Examples of Emerging and</vt:lpstr>
      <vt:lpstr>Global Distribution of relative risk of  EID events</vt:lpstr>
      <vt:lpstr>Examples: Vector-borne Disease  Dynamics</vt:lpstr>
      <vt:lpstr>PowerPoint Presentation</vt:lpstr>
      <vt:lpstr>Vector-borne Disease  Mortality Distribution</vt:lpstr>
      <vt:lpstr>Case Study: Malaria (cont.)</vt:lpstr>
      <vt:lpstr>Drivers of Disease Emergence</vt:lpstr>
      <vt:lpstr>PowerPoint Presentation</vt:lpstr>
      <vt:lpstr>Part V Our Modern World</vt:lpstr>
      <vt:lpstr>PowerPoint Presentation</vt:lpstr>
      <vt:lpstr>Response and Solutions</vt:lpstr>
      <vt:lpstr>,,-....</vt:lpstr>
      <vt:lpstr>Global Examples of Emerging and</vt:lpstr>
      <vt:lpstr>PowerPoint Presentation</vt:lpstr>
      <vt:lpstr>EID risk per airport</vt:lpstr>
      <vt:lpstr>Direct economic impact of selected infectious disease outbreaks, 1990-2003</vt:lpstr>
      <vt:lpstr>Pandemic Risks and Comparative Costs</vt:lpstr>
      <vt:lpstr>Part VI – USG Leadership</vt:lpstr>
      <vt:lpstr>  </vt:lpstr>
      <vt:lpstr>Early Detection and Mitigation is Crucial</vt:lpstr>
      <vt:lpstr>Ebolavirus Ecology</vt:lpstr>
      <vt:lpstr>Response and Solutions</vt:lpstr>
      <vt:lpstr>Public Health and Individual Rights</vt:lpstr>
      <vt:lpstr> </vt:lpstr>
      <vt:lpstr>USG Response: Ebola and Zika</vt:lpstr>
      <vt:lpstr>Next Week From Panic and Neglect to  Investing in Health Security:  Pandemic Preparedness  at the International National Level</vt:lpstr>
      <vt:lpstr>Early Detection Of Outbreaks  Saves Lives</vt:lpstr>
      <vt:lpstr>Readings</vt:lpstr>
      <vt:lpstr>Readings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Felice Apter</dc:creator>
  <cp:lastModifiedBy>Felice Apter</cp:lastModifiedBy>
  <cp:revision>34</cp:revision>
  <dcterms:created xsi:type="dcterms:W3CDTF">2018-02-02T00:44:15Z</dcterms:created>
  <dcterms:modified xsi:type="dcterms:W3CDTF">2018-02-05T15:13:47Z</dcterms:modified>
</cp:coreProperties>
</file>