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56" r:id="rId2"/>
    <p:sldId id="301" r:id="rId3"/>
    <p:sldId id="302" r:id="rId4"/>
    <p:sldId id="303" r:id="rId5"/>
    <p:sldId id="300" r:id="rId6"/>
    <p:sldId id="298" r:id="rId7"/>
    <p:sldId id="299" r:id="rId8"/>
    <p:sldId id="304" r:id="rId9"/>
    <p:sldId id="297" r:id="rId10"/>
    <p:sldId id="274" r:id="rId11"/>
    <p:sldId id="278" r:id="rId12"/>
    <p:sldId id="319" r:id="rId13"/>
    <p:sldId id="318" r:id="rId14"/>
    <p:sldId id="291" r:id="rId15"/>
    <p:sldId id="267" r:id="rId16"/>
    <p:sldId id="292" r:id="rId17"/>
    <p:sldId id="257" r:id="rId18"/>
    <p:sldId id="265" r:id="rId19"/>
    <p:sldId id="316" r:id="rId20"/>
    <p:sldId id="314" r:id="rId21"/>
    <p:sldId id="272" r:id="rId22"/>
    <p:sldId id="317" r:id="rId23"/>
    <p:sldId id="264" r:id="rId24"/>
    <p:sldId id="295" r:id="rId25"/>
    <p:sldId id="284" r:id="rId26"/>
    <p:sldId id="269" r:id="rId27"/>
    <p:sldId id="271" r:id="rId28"/>
    <p:sldId id="320" r:id="rId29"/>
    <p:sldId id="324" r:id="rId30"/>
    <p:sldId id="323" r:id="rId31"/>
    <p:sldId id="288" r:id="rId32"/>
    <p:sldId id="282" r:id="rId33"/>
    <p:sldId id="322" r:id="rId34"/>
    <p:sldId id="321" r:id="rId35"/>
    <p:sldId id="325" r:id="rId36"/>
    <p:sldId id="283" r:id="rId37"/>
    <p:sldId id="285" r:id="rId38"/>
    <p:sldId id="307" r:id="rId39"/>
    <p:sldId id="306" r:id="rId40"/>
    <p:sldId id="287" r:id="rId41"/>
    <p:sldId id="305" r:id="rId42"/>
    <p:sldId id="311" r:id="rId43"/>
    <p:sldId id="279" r:id="rId44"/>
    <p:sldId id="312" r:id="rId45"/>
    <p:sldId id="330" r:id="rId46"/>
    <p:sldId id="327" r:id="rId47"/>
    <p:sldId id="328" r:id="rId48"/>
    <p:sldId id="286" r:id="rId49"/>
    <p:sldId id="329" r:id="rId50"/>
    <p:sldId id="332" r:id="rId51"/>
    <p:sldId id="33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107" d="100"/>
          <a:sy n="107" d="100"/>
        </p:scale>
        <p:origin x="-17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1AAFE1-A622-4780-A0E8-A58C5B963284}" type="datetimeFigureOut">
              <a:rPr lang="en-US" smtClean="0"/>
              <a:pPr/>
              <a:t>2/13/2017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98F00-E43D-4E55-AA81-E4C732F398A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3DAFB-C834-4997-B508-15186AC05636}" type="datetimeFigureOut">
              <a:rPr lang="en-US" smtClean="0"/>
              <a:pPr/>
              <a:t>2/13/2017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92E84A-CDF8-4AC2-AD6A-0D8F794868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92E84A-CDF8-4AC2-AD6A-0D8F7948687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A551E8-820D-4AAE-84F4-CEECDA6B666E}" type="datetime1">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0CB3A-0735-4E8C-ACEA-842D1BC69679}" type="datetime1">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908188-594F-46F5-B343-2ECB9736AD9F}" type="datetime1">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CCFBE-49B0-4EEA-A874-39A444E3B3AD}" type="datetime1">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54044-1D2D-4DFC-B56D-4D16382B6801}" type="datetime1">
              <a:rPr lang="en-US" smtClean="0"/>
              <a:pPr/>
              <a:t>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446A2-9A33-48C1-A568-8B0A8CE283C6}" type="datetime1">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6848D5-BD39-4324-8FB4-4B10A2EFB84B}" type="datetime1">
              <a:rPr lang="en-US" smtClean="0"/>
              <a:pPr/>
              <a:t>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B380A1-F264-46A1-BA18-7E33867AD77D}" type="datetime1">
              <a:rPr lang="en-US" smtClean="0"/>
              <a:pPr/>
              <a:t>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84992-B3EE-42C6-A180-7481926D5C6C}" type="datetime1">
              <a:rPr lang="en-US" smtClean="0"/>
              <a:pPr/>
              <a:t>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915DE-6AF6-4BB2-9FBF-0DC17092B652}" type="datetime1">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B41D53-B110-4529-AD24-EB1EF962A6AC}" type="datetime1">
              <a:rPr lang="en-US" smtClean="0"/>
              <a:pPr/>
              <a:t>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C1F4AB-016D-466F-921D-4E73D4DE5B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F0E9B-F8BB-458D-AAAA-BD16BF859DAE}" type="datetime1">
              <a:rPr lang="en-US" smtClean="0"/>
              <a:pPr/>
              <a:t>2/13/2017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1F4AB-016D-466F-921D-4E73D4DE5B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upload.wikimedia.org/wikipedia/commons/1/15/Medial_surface_of_cerebral_cortex_-_entorhinal_cortex.pn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mindsparkebrainfitnesspro.com/brain-training-blog/wp-content/uploads/2008/12/nucleus-basalis.p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UNDERSTANDING ALZHEIMER’S DISEASE </a:t>
            </a:r>
            <a:endParaRPr lang="en-US" dirty="0"/>
          </a:p>
        </p:txBody>
      </p:sp>
      <p:sp>
        <p:nvSpPr>
          <p:cNvPr id="3" name="Subtitle 2"/>
          <p:cNvSpPr>
            <a:spLocks noGrp="1"/>
          </p:cNvSpPr>
          <p:nvPr>
            <p:ph type="subTitle" idx="1"/>
          </p:nvPr>
        </p:nvSpPr>
        <p:spPr/>
        <p:txBody>
          <a:bodyPr/>
          <a:lstStyle/>
          <a:p>
            <a:r>
              <a:rPr lang="en-US" b="1" dirty="0" smtClean="0"/>
              <a:t>JANE FLINN</a:t>
            </a:r>
          </a:p>
          <a:p>
            <a:r>
              <a:rPr lang="en-US" b="1" dirty="0" smtClean="0"/>
              <a:t>GEORGE MASON UNIVERSITY </a:t>
            </a:r>
            <a:endParaRPr lang="en-US" b="1"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1</a:t>
            </a:fld>
            <a:endParaRPr lang="en-US"/>
          </a:p>
        </p:txBody>
      </p:sp>
      <p:sp>
        <p:nvSpPr>
          <p:cNvPr id="5" name="Date Placeholder 4"/>
          <p:cNvSpPr>
            <a:spLocks noGrp="1"/>
          </p:cNvSpPr>
          <p:nvPr>
            <p:ph type="dt" sz="half" idx="10"/>
          </p:nvPr>
        </p:nvSpPr>
        <p:spPr/>
        <p:txBody>
          <a:bodyPr/>
          <a:lstStyle/>
          <a:p>
            <a:fld id="{20A551E8-820D-4AAE-84F4-CEECDA6B666E}" type="datetime1">
              <a:rPr lang="en-US" smtClean="0"/>
              <a:pPr/>
              <a:t>2/13/2017</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0509E469-BE04-4842-99E3-1D45BD4A1546}" type="slidenum">
              <a:rPr lang="en-US" smtClean="0"/>
              <a:pPr/>
              <a:t>10</a:t>
            </a:fld>
            <a:endParaRPr lang="en-US" smtClean="0"/>
          </a:p>
        </p:txBody>
      </p:sp>
      <p:sp>
        <p:nvSpPr>
          <p:cNvPr id="27651" name="Rectangle 2"/>
          <p:cNvSpPr>
            <a:spLocks noGrp="1" noChangeArrowheads="1"/>
          </p:cNvSpPr>
          <p:nvPr>
            <p:ph type="title"/>
          </p:nvPr>
        </p:nvSpPr>
        <p:spPr/>
        <p:txBody>
          <a:bodyPr>
            <a:normAutofit fontScale="90000"/>
          </a:bodyPr>
          <a:lstStyle/>
          <a:p>
            <a:pPr eaLnBrk="1" hangingPunct="1"/>
            <a:r>
              <a:rPr lang="en-US" sz="3600" dirty="0" smtClean="0"/>
              <a:t>THERE ARE TWO MAIN TYPES OF LONG-TERM MEMORY, </a:t>
            </a:r>
          </a:p>
        </p:txBody>
      </p:sp>
      <p:pic>
        <p:nvPicPr>
          <p:cNvPr id="27652" name="Picture 3"/>
          <p:cNvPicPr>
            <a:picLocks noGrp="1" noChangeAspect="1" noChangeArrowheads="1"/>
          </p:cNvPicPr>
          <p:nvPr>
            <p:ph idx="1"/>
          </p:nvPr>
        </p:nvPicPr>
        <p:blipFill>
          <a:blip r:embed="rId2"/>
          <a:srcRect/>
          <a:stretch>
            <a:fillRect/>
          </a:stretch>
        </p:blipFill>
        <p:spPr>
          <a:xfrm>
            <a:off x="941388" y="1966913"/>
            <a:ext cx="7259637" cy="3792537"/>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LATERAL VIEW OF THE CORTEX </a:t>
            </a:r>
            <a:endParaRPr lang="en-US" dirty="0"/>
          </a:p>
        </p:txBody>
      </p:sp>
      <p:sp>
        <p:nvSpPr>
          <p:cNvPr id="5" name="Content Placeholder 4"/>
          <p:cNvSpPr>
            <a:spLocks noGrp="1"/>
          </p:cNvSpPr>
          <p:nvPr>
            <p:ph idx="1"/>
          </p:nvPr>
        </p:nvSpPr>
        <p:spPr/>
        <p:txBody>
          <a:bodyPr/>
          <a:lstStyle/>
          <a:p>
            <a:endParaRPr lang="en-US" dirty="0"/>
          </a:p>
        </p:txBody>
      </p:sp>
      <p:sp>
        <p:nvSpPr>
          <p:cNvPr id="57346" name="Slide Number Placeholder 3"/>
          <p:cNvSpPr>
            <a:spLocks noGrp="1"/>
          </p:cNvSpPr>
          <p:nvPr>
            <p:ph type="sldNum" sz="quarter" idx="12"/>
          </p:nvPr>
        </p:nvSpPr>
        <p:spPr>
          <a:noFill/>
        </p:spPr>
        <p:txBody>
          <a:bodyPr/>
          <a:lstStyle/>
          <a:p>
            <a:fld id="{0A22B7BA-ABFF-46B7-9E0A-1AF39B8578CC}" type="slidenum">
              <a:rPr lang="en-US" smtClean="0"/>
              <a:pPr/>
              <a:t>11</a:t>
            </a:fld>
            <a:endParaRPr lang="en-US" smtClean="0"/>
          </a:p>
        </p:txBody>
      </p:sp>
      <p:pic>
        <p:nvPicPr>
          <p:cNvPr id="57347" name="Picture 5"/>
          <p:cNvPicPr>
            <a:picLocks noChangeAspect="1" noChangeArrowheads="1"/>
          </p:cNvPicPr>
          <p:nvPr/>
        </p:nvPicPr>
        <p:blipFill>
          <a:blip r:embed="rId2"/>
          <a:srcRect/>
          <a:stretch>
            <a:fillRect/>
          </a:stretch>
        </p:blipFill>
        <p:spPr bwMode="auto">
          <a:xfrm>
            <a:off x="1447800" y="1447800"/>
            <a:ext cx="6248400" cy="55387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MEDIAL, INNER,  VIEW OF THE BRAIN </a:t>
            </a:r>
            <a:endParaRPr lang="en-US" dirty="0"/>
          </a:p>
        </p:txBody>
      </p:sp>
      <p:sp>
        <p:nvSpPr>
          <p:cNvPr id="5" name="Content Placeholder 4"/>
          <p:cNvSpPr>
            <a:spLocks noGrp="1"/>
          </p:cNvSpPr>
          <p:nvPr>
            <p:ph idx="1"/>
          </p:nvPr>
        </p:nvSpPr>
        <p:spPr/>
        <p:txBody>
          <a:bodyPr/>
          <a:lstStyle/>
          <a:p>
            <a:endParaRPr lang="en-US" dirty="0"/>
          </a:p>
        </p:txBody>
      </p:sp>
      <p:sp>
        <p:nvSpPr>
          <p:cNvPr id="2" name="Slide Number Placeholder 1"/>
          <p:cNvSpPr>
            <a:spLocks noGrp="1"/>
          </p:cNvSpPr>
          <p:nvPr>
            <p:ph type="sldNum" sz="quarter" idx="12"/>
          </p:nvPr>
        </p:nvSpPr>
        <p:spPr/>
        <p:txBody>
          <a:bodyPr/>
          <a:lstStyle/>
          <a:p>
            <a:fld id="{51C1F4AB-016D-466F-921D-4E73D4DE5B9D}" type="slidenum">
              <a:rPr lang="en-US" smtClean="0"/>
              <a:pPr/>
              <a:t>12</a:t>
            </a:fld>
            <a:endParaRPr lang="en-US"/>
          </a:p>
        </p:txBody>
      </p:sp>
      <p:pic>
        <p:nvPicPr>
          <p:cNvPr id="40962" name="Picture 2" descr="Image result for medial view of the brain"/>
          <p:cNvPicPr>
            <a:picLocks noChangeAspect="1" noChangeArrowheads="1"/>
          </p:cNvPicPr>
          <p:nvPr/>
        </p:nvPicPr>
        <p:blipFill>
          <a:blip r:embed="rId2"/>
          <a:srcRect/>
          <a:stretch>
            <a:fillRect/>
          </a:stretch>
        </p:blipFill>
        <p:spPr bwMode="auto">
          <a:xfrm>
            <a:off x="1959430" y="1905000"/>
            <a:ext cx="5867400" cy="3733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222487DA-6E77-4DEA-A71A-59803E4C5094}" type="slidenum">
              <a:rPr lang="en-US" smtClean="0"/>
              <a:pPr/>
              <a:t>13</a:t>
            </a:fld>
            <a:endParaRPr lang="en-US" smtClean="0"/>
          </a:p>
        </p:txBody>
      </p:sp>
      <p:sp>
        <p:nvSpPr>
          <p:cNvPr id="10243" name="Rectangle 6"/>
          <p:cNvSpPr>
            <a:spLocks noGrp="1" noChangeArrowheads="1"/>
          </p:cNvSpPr>
          <p:nvPr>
            <p:ph type="title"/>
          </p:nvPr>
        </p:nvSpPr>
        <p:spPr/>
        <p:txBody>
          <a:bodyPr/>
          <a:lstStyle/>
          <a:p>
            <a:r>
              <a:rPr lang="en-US" dirty="0" smtClean="0"/>
              <a:t>AMYLOID STAGES IN AD </a:t>
            </a:r>
          </a:p>
        </p:txBody>
      </p:sp>
      <p:pic>
        <p:nvPicPr>
          <p:cNvPr id="10244" name="Picture 5"/>
          <p:cNvPicPr>
            <a:picLocks noGrp="1" noChangeAspect="1" noChangeArrowheads="1"/>
          </p:cNvPicPr>
          <p:nvPr>
            <p:ph idx="1"/>
          </p:nvPr>
        </p:nvPicPr>
        <p:blipFill>
          <a:blip r:embed="rId2"/>
          <a:srcRect/>
          <a:stretch>
            <a:fillRect/>
          </a:stretch>
        </p:blipFill>
        <p:spPr>
          <a:xfrm>
            <a:off x="1417638" y="1600200"/>
            <a:ext cx="6307137" cy="4525963"/>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CORTEX </a:t>
            </a:r>
            <a:endParaRPr lang="en-US" dirty="0"/>
          </a:p>
        </p:txBody>
      </p:sp>
      <p:sp>
        <p:nvSpPr>
          <p:cNvPr id="3" name="Content Placeholder 2"/>
          <p:cNvSpPr>
            <a:spLocks noGrp="1"/>
          </p:cNvSpPr>
          <p:nvPr>
            <p:ph idx="1"/>
          </p:nvPr>
        </p:nvSpPr>
        <p:spPr/>
        <p:txBody>
          <a:bodyPr/>
          <a:lstStyle/>
          <a:p>
            <a:r>
              <a:rPr lang="en-US" dirty="0" smtClean="0"/>
              <a:t>Primary sensory cortex: receives sensory input, visual, auditory and </a:t>
            </a:r>
            <a:r>
              <a:rPr lang="en-US" dirty="0" err="1" smtClean="0"/>
              <a:t>somatosensory</a:t>
            </a:r>
            <a:r>
              <a:rPr lang="en-US" dirty="0" smtClean="0"/>
              <a:t>.</a:t>
            </a:r>
          </a:p>
          <a:p>
            <a:r>
              <a:rPr lang="en-US" dirty="0" smtClean="0"/>
              <a:t>Primary motor cortex;  sends signals down the spinal chord  and thence to the muscles.</a:t>
            </a:r>
          </a:p>
          <a:p>
            <a:r>
              <a:rPr lang="en-US" dirty="0" smtClean="0"/>
              <a:t>Association cortex;  modifications of initial sensory and motor information.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p>
            <a:fld id="{9A315DC6-389D-4339-8F9A-3E39DFEE245D}" type="slidenum">
              <a:rPr lang="en-US" smtClean="0"/>
              <a:pPr/>
              <a:t>15</a:t>
            </a:fld>
            <a:endParaRPr lang="en-US" smtClean="0"/>
          </a:p>
        </p:txBody>
      </p:sp>
      <p:sp>
        <p:nvSpPr>
          <p:cNvPr id="7171" name="Slide Number Placeholder 3"/>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84532524-D907-4067-BF3D-110A162A9092}" type="slidenum">
              <a:rPr lang="en-US" sz="1400">
                <a:latin typeface="Times New Roman" pitchFamily="18" charset="0"/>
              </a:rPr>
              <a:pPr algn="r" eaLnBrk="0" hangingPunct="0"/>
              <a:t>15</a:t>
            </a:fld>
            <a:endParaRPr lang="en-US" sz="1400">
              <a:latin typeface="Times New Roman" pitchFamily="18" charset="0"/>
            </a:endParaRPr>
          </a:p>
        </p:txBody>
      </p:sp>
      <p:sp>
        <p:nvSpPr>
          <p:cNvPr id="7172" name="Rectangle 2"/>
          <p:cNvSpPr>
            <a:spLocks noGrp="1" noChangeArrowheads="1"/>
          </p:cNvSpPr>
          <p:nvPr>
            <p:ph type="title" idx="4294967295"/>
          </p:nvPr>
        </p:nvSpPr>
        <p:spPr/>
        <p:txBody>
          <a:bodyPr/>
          <a:lstStyle/>
          <a:p>
            <a:pPr eaLnBrk="1" hangingPunct="1"/>
            <a:r>
              <a:rPr lang="en-US" dirty="0" smtClean="0"/>
              <a:t>motor cortex regions</a:t>
            </a:r>
          </a:p>
        </p:txBody>
      </p:sp>
      <p:pic>
        <p:nvPicPr>
          <p:cNvPr id="7173" name="Picture 3" descr="Fig8"/>
          <p:cNvPicPr>
            <a:picLocks noChangeAspect="1" noChangeArrowheads="1"/>
          </p:cNvPicPr>
          <p:nvPr/>
        </p:nvPicPr>
        <p:blipFill>
          <a:blip r:embed="rId2"/>
          <a:srcRect/>
          <a:stretch>
            <a:fillRect/>
          </a:stretch>
        </p:blipFill>
        <p:spPr bwMode="auto">
          <a:xfrm>
            <a:off x="914400" y="1371600"/>
            <a:ext cx="6400800" cy="5334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08A39E3E-3744-47E2-A784-E84011256558}" type="slidenum">
              <a:rPr lang="en-US" smtClean="0"/>
              <a:pPr/>
              <a:t>16</a:t>
            </a:fld>
            <a:endParaRPr lang="en-US" smtClean="0"/>
          </a:p>
        </p:txBody>
      </p:sp>
      <p:sp>
        <p:nvSpPr>
          <p:cNvPr id="33795" name="Rectangle 2"/>
          <p:cNvSpPr>
            <a:spLocks noGrp="1" noChangeArrowheads="1"/>
          </p:cNvSpPr>
          <p:nvPr>
            <p:ph type="title"/>
          </p:nvPr>
        </p:nvSpPr>
        <p:spPr/>
        <p:txBody>
          <a:bodyPr>
            <a:normAutofit fontScale="90000"/>
          </a:bodyPr>
          <a:lstStyle/>
          <a:p>
            <a:pPr eaLnBrk="1" hangingPunct="1"/>
            <a:r>
              <a:rPr lang="en-US" sz="4000" dirty="0" smtClean="0"/>
              <a:t>THE CORTEX AND THE LOBES OF THE BRAIN. </a:t>
            </a:r>
          </a:p>
        </p:txBody>
      </p:sp>
      <p:pic>
        <p:nvPicPr>
          <p:cNvPr id="33796" name="Picture 3" descr="Fig4"/>
          <p:cNvPicPr>
            <a:picLocks noGrp="1" noChangeAspect="1" noChangeArrowheads="1"/>
          </p:cNvPicPr>
          <p:nvPr>
            <p:ph idx="1"/>
          </p:nvPr>
        </p:nvPicPr>
        <p:blipFill>
          <a:blip r:embed="rId2"/>
          <a:srcRect/>
          <a:stretch>
            <a:fillRect/>
          </a:stretch>
        </p:blipFill>
        <p:spPr>
          <a:xfrm>
            <a:off x="2387600" y="1600200"/>
            <a:ext cx="4367213" cy="452596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Visual signals travel to the cortex via the thalamus, the lateral </a:t>
            </a:r>
            <a:r>
              <a:rPr lang="en-US" sz="3200" dirty="0" err="1" smtClean="0"/>
              <a:t>geniculate</a:t>
            </a:r>
            <a:r>
              <a:rPr lang="en-US" sz="3200" dirty="0" smtClean="0"/>
              <a:t> nucleus is part of the thalamus. </a:t>
            </a:r>
            <a:endParaRPr lang="en-US" sz="3200" dirty="0"/>
          </a:p>
        </p:txBody>
      </p:sp>
      <p:pic>
        <p:nvPicPr>
          <p:cNvPr id="4" name="Content Placeholder 3" descr="eye-brain illustration.jpg"/>
          <p:cNvPicPr>
            <a:picLocks noGrp="1"/>
          </p:cNvPicPr>
          <p:nvPr>
            <p:ph idx="1"/>
          </p:nvPr>
        </p:nvPicPr>
        <p:blipFill>
          <a:blip r:embed="rId2"/>
          <a:srcRect/>
          <a:stretch>
            <a:fillRect/>
          </a:stretch>
        </p:blipFill>
        <p:spPr bwMode="auto">
          <a:xfrm>
            <a:off x="2362200" y="1828800"/>
            <a:ext cx="4191000" cy="4267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51C1F4AB-016D-466F-921D-4E73D4DE5B9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2"/>
          </p:nvPr>
        </p:nvSpPr>
        <p:spPr>
          <a:noFill/>
        </p:spPr>
        <p:txBody>
          <a:bodyPr/>
          <a:lstStyle/>
          <a:p>
            <a:fld id="{4DCA0D74-358C-4DAA-8A1C-E0FCE9A4E5A3}" type="slidenum">
              <a:rPr lang="en-US" smtClean="0"/>
              <a:pPr/>
              <a:t>18</a:t>
            </a:fld>
            <a:endParaRPr lang="en-US" smtClean="0"/>
          </a:p>
        </p:txBody>
      </p:sp>
      <p:pic>
        <p:nvPicPr>
          <p:cNvPr id="35843" name="Picture 2" descr="Fig4"/>
          <p:cNvPicPr>
            <a:picLocks noChangeAspect="1" noChangeArrowheads="1"/>
          </p:cNvPicPr>
          <p:nvPr/>
        </p:nvPicPr>
        <p:blipFill>
          <a:blip r:embed="rId2"/>
          <a:srcRect/>
          <a:stretch>
            <a:fillRect/>
          </a:stretch>
        </p:blipFill>
        <p:spPr bwMode="auto">
          <a:xfrm>
            <a:off x="304800" y="1371600"/>
            <a:ext cx="8610600" cy="5029200"/>
          </a:xfrm>
          <a:prstGeom prst="rect">
            <a:avLst/>
          </a:prstGeom>
          <a:noFill/>
          <a:ln w="9525">
            <a:noFill/>
            <a:miter lim="800000"/>
            <a:headEnd/>
            <a:tailEnd/>
          </a:ln>
        </p:spPr>
      </p:pic>
      <p:sp>
        <p:nvSpPr>
          <p:cNvPr id="35844" name="Rectangle 3"/>
          <p:cNvSpPr>
            <a:spLocks noGrp="1" noChangeArrowheads="1"/>
          </p:cNvSpPr>
          <p:nvPr>
            <p:ph type="title"/>
          </p:nvPr>
        </p:nvSpPr>
        <p:spPr>
          <a:xfrm>
            <a:off x="381000" y="152400"/>
            <a:ext cx="8229600" cy="1143000"/>
          </a:xfrm>
        </p:spPr>
        <p:txBody>
          <a:bodyPr>
            <a:normAutofit fontScale="90000"/>
          </a:bodyPr>
          <a:lstStyle/>
          <a:p>
            <a:pPr eaLnBrk="1" hangingPunct="1"/>
            <a:r>
              <a:rPr lang="en-US" sz="4000" dirty="0" smtClean="0"/>
              <a:t>THE THALAMUS AND THE BASAL GANGLIA</a:t>
            </a:r>
            <a:r>
              <a:rPr lang="en-US" dirty="0" smtClean="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SUBCORTICAL STRUCTURES </a:t>
            </a:r>
            <a:endParaRPr lang="en-US" dirty="0"/>
          </a:p>
        </p:txBody>
      </p:sp>
      <p:sp>
        <p:nvSpPr>
          <p:cNvPr id="3" name="Content Placeholder 2"/>
          <p:cNvSpPr>
            <a:spLocks noGrp="1"/>
          </p:cNvSpPr>
          <p:nvPr>
            <p:ph idx="1"/>
          </p:nvPr>
        </p:nvSpPr>
        <p:spPr/>
        <p:txBody>
          <a:bodyPr>
            <a:normAutofit fontScale="92500"/>
          </a:bodyPr>
          <a:lstStyle/>
          <a:p>
            <a:r>
              <a:rPr lang="en-US" dirty="0" smtClean="0"/>
              <a:t>The thalamus receives sensory information and sends it to the </a:t>
            </a:r>
            <a:r>
              <a:rPr lang="en-US" dirty="0" err="1" smtClean="0"/>
              <a:t>apprpriate</a:t>
            </a:r>
            <a:r>
              <a:rPr lang="en-US" dirty="0" smtClean="0"/>
              <a:t> cortex.</a:t>
            </a:r>
          </a:p>
          <a:p>
            <a:r>
              <a:rPr lang="en-US" dirty="0" smtClean="0"/>
              <a:t>The basal ganglia are part of the motor system. They connect with the cortex via the thalamus. </a:t>
            </a:r>
          </a:p>
          <a:p>
            <a:r>
              <a:rPr lang="en-US" dirty="0" smtClean="0"/>
              <a:t>May provide back up for words and facts, maybe involved in memory for music (goes  very late). </a:t>
            </a:r>
          </a:p>
          <a:p>
            <a:r>
              <a:rPr lang="en-US" dirty="0" smtClean="0"/>
              <a:t>The amygdala is  involved with emotions. We remember an emotional event better. It helps us learn and remember what is dangerous. </a:t>
            </a:r>
          </a:p>
        </p:txBody>
      </p:sp>
      <p:sp>
        <p:nvSpPr>
          <p:cNvPr id="4" name="Slide Number Placeholder 3"/>
          <p:cNvSpPr>
            <a:spLocks noGrp="1"/>
          </p:cNvSpPr>
          <p:nvPr>
            <p:ph type="sldNum" sz="quarter" idx="12"/>
          </p:nvPr>
        </p:nvSpPr>
        <p:spPr/>
        <p:txBody>
          <a:bodyPr/>
          <a:lstStyle/>
          <a:p>
            <a:fld id="{51C1F4AB-016D-466F-921D-4E73D4DE5B9D}"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291F6234-D796-4478-8D0D-CC7F918EAD9E}" type="slidenum">
              <a:rPr lang="en-US" smtClean="0"/>
              <a:pPr/>
              <a:t>2</a:t>
            </a:fld>
            <a:endParaRPr lang="en-US" smtClean="0"/>
          </a:p>
        </p:txBody>
      </p:sp>
      <p:sp>
        <p:nvSpPr>
          <p:cNvPr id="10243" name="Rectangle 2"/>
          <p:cNvSpPr>
            <a:spLocks noGrp="1" noChangeArrowheads="1"/>
          </p:cNvSpPr>
          <p:nvPr>
            <p:ph type="title"/>
          </p:nvPr>
        </p:nvSpPr>
        <p:spPr/>
        <p:txBody>
          <a:bodyPr/>
          <a:lstStyle/>
          <a:p>
            <a:pPr eaLnBrk="1" hangingPunct="1"/>
            <a:r>
              <a:rPr lang="en-US" smtClean="0"/>
              <a:t>ALOIS ALZHEIMER</a:t>
            </a:r>
          </a:p>
        </p:txBody>
      </p:sp>
      <p:sp>
        <p:nvSpPr>
          <p:cNvPr id="10244" name="Rectangle 3"/>
          <p:cNvSpPr>
            <a:spLocks noGrp="1" noChangeArrowheads="1"/>
          </p:cNvSpPr>
          <p:nvPr>
            <p:ph type="body" idx="1"/>
          </p:nvPr>
        </p:nvSpPr>
        <p:spPr/>
        <p:txBody>
          <a:bodyPr/>
          <a:lstStyle/>
          <a:p>
            <a:pPr eaLnBrk="1" hangingPunct="1">
              <a:lnSpc>
                <a:spcPct val="80000"/>
              </a:lnSpc>
            </a:pPr>
            <a:r>
              <a:rPr lang="en-US" sz="2800" dirty="0" smtClean="0">
                <a:latin typeface="Arial" pitchFamily="34" charset="0"/>
                <a:cs typeface="Arial" pitchFamily="34" charset="0"/>
              </a:rPr>
              <a:t>The disease was brought to modern attention by Dr </a:t>
            </a:r>
            <a:r>
              <a:rPr lang="en-US" sz="2800" dirty="0" err="1" smtClean="0">
                <a:latin typeface="Arial" pitchFamily="34" charset="0"/>
                <a:cs typeface="Arial" pitchFamily="34" charset="0"/>
              </a:rPr>
              <a:t>Alois</a:t>
            </a:r>
            <a:r>
              <a:rPr lang="en-US" sz="2800" dirty="0" smtClean="0">
                <a:latin typeface="Arial" pitchFamily="34" charset="0"/>
                <a:cs typeface="Arial" pitchFamily="34" charset="0"/>
              </a:rPr>
              <a:t> Alzheimer, with his  description of his patient, </a:t>
            </a:r>
            <a:r>
              <a:rPr lang="en-US" sz="2800" dirty="0" err="1" smtClean="0">
                <a:latin typeface="Arial" pitchFamily="34" charset="0"/>
                <a:cs typeface="Arial" pitchFamily="34" charset="0"/>
              </a:rPr>
              <a:t>Auguste</a:t>
            </a:r>
            <a:r>
              <a:rPr lang="en-US" sz="2800" dirty="0" smtClean="0">
                <a:latin typeface="Arial" pitchFamily="34" charset="0"/>
                <a:cs typeface="Arial" pitchFamily="34" charset="0"/>
              </a:rPr>
              <a:t> Dieter.</a:t>
            </a:r>
          </a:p>
          <a:p>
            <a:pPr eaLnBrk="1" hangingPunct="1">
              <a:lnSpc>
                <a:spcPct val="80000"/>
              </a:lnSpc>
            </a:pPr>
            <a:endParaRPr lang="en-US" sz="2800" dirty="0" smtClean="0">
              <a:latin typeface="Arial" pitchFamily="34" charset="0"/>
              <a:cs typeface="Arial" pitchFamily="34" charset="0"/>
            </a:endParaRPr>
          </a:p>
          <a:p>
            <a:pPr eaLnBrk="1" hangingPunct="1">
              <a:lnSpc>
                <a:spcPct val="80000"/>
              </a:lnSpc>
            </a:pPr>
            <a:r>
              <a:rPr lang="en-US" sz="2800" dirty="0" smtClean="0">
                <a:latin typeface="Arial" pitchFamily="34" charset="0"/>
                <a:cs typeface="Arial" pitchFamily="34" charset="0"/>
              </a:rPr>
              <a:t>She had the symptoms now associated with Alzheimer’s disease:</a:t>
            </a:r>
          </a:p>
          <a:p>
            <a:pPr eaLnBrk="1" hangingPunct="1">
              <a:lnSpc>
                <a:spcPct val="80000"/>
              </a:lnSpc>
            </a:pPr>
            <a:r>
              <a:rPr lang="en-US" sz="2800" dirty="0" smtClean="0">
                <a:latin typeface="Arial" pitchFamily="34" charset="0"/>
                <a:cs typeface="Arial" pitchFamily="34" charset="0"/>
              </a:rPr>
              <a:t>Profound loss of memory  (everyone)</a:t>
            </a:r>
          </a:p>
          <a:p>
            <a:pPr eaLnBrk="1" hangingPunct="1">
              <a:lnSpc>
                <a:spcPct val="80000"/>
              </a:lnSpc>
            </a:pPr>
            <a:r>
              <a:rPr lang="en-US" sz="2800" dirty="0" smtClean="0">
                <a:latin typeface="Arial" pitchFamily="34" charset="0"/>
                <a:cs typeface="Arial" pitchFamily="34" charset="0"/>
              </a:rPr>
              <a:t>Impaired sleep wake cycle (common) </a:t>
            </a:r>
          </a:p>
          <a:p>
            <a:pPr eaLnBrk="1" hangingPunct="1">
              <a:lnSpc>
                <a:spcPct val="80000"/>
              </a:lnSpc>
            </a:pPr>
            <a:r>
              <a:rPr lang="en-US" sz="2800" dirty="0" smtClean="0">
                <a:latin typeface="Arial" pitchFamily="34" charset="0"/>
                <a:cs typeface="Arial" pitchFamily="34" charset="0"/>
              </a:rPr>
              <a:t>Accusations of infidelity (less common)</a:t>
            </a:r>
          </a:p>
          <a:p>
            <a:pPr eaLnBrk="1" hangingPunct="1">
              <a:lnSpc>
                <a:spcPct val="80000"/>
              </a:lnSpc>
            </a:pPr>
            <a:endParaRPr lang="en-US" sz="28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dirty="0" smtClean="0"/>
              <a:t>BRODMANN’S AREAS, ANOTHER VIEW OF THE BRAIN, note auditory cortex</a:t>
            </a:r>
          </a:p>
        </p:txBody>
      </p:sp>
      <p:sp>
        <p:nvSpPr>
          <p:cNvPr id="32771" name="Slide Number Placeholder 3"/>
          <p:cNvSpPr>
            <a:spLocks noGrp="1"/>
          </p:cNvSpPr>
          <p:nvPr>
            <p:ph type="sldNum" sz="quarter" idx="12"/>
          </p:nvPr>
        </p:nvSpPr>
        <p:spPr>
          <a:noFill/>
        </p:spPr>
        <p:txBody>
          <a:bodyPr/>
          <a:lstStyle/>
          <a:p>
            <a:fld id="{C7DE8DAD-D4EB-4870-A52E-4EFC9235ABFE}" type="slidenum">
              <a:rPr lang="en-US" smtClean="0"/>
              <a:pPr/>
              <a:t>20</a:t>
            </a:fld>
            <a:endParaRPr lang="en-US" smtClean="0"/>
          </a:p>
        </p:txBody>
      </p:sp>
      <p:pic>
        <p:nvPicPr>
          <p:cNvPr id="32772" name="Picture 2" descr="C:\Users\Jane Flinn\Downloads\1307_Brodmann_Areas.jpg"/>
          <p:cNvPicPr>
            <a:picLocks noGrp="1" noChangeAspect="1" noChangeArrowheads="1"/>
          </p:cNvPicPr>
          <p:nvPr>
            <p:ph idx="1"/>
          </p:nvPr>
        </p:nvPicPr>
        <p:blipFill>
          <a:blip r:embed="rId2"/>
          <a:srcRect/>
          <a:stretch>
            <a:fillRect/>
          </a:stretch>
        </p:blipFill>
        <p:spPr>
          <a:xfrm>
            <a:off x="985838" y="1738313"/>
            <a:ext cx="7172325" cy="4249737"/>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2"/>
          </p:nvPr>
        </p:nvSpPr>
        <p:spPr>
          <a:noFill/>
        </p:spPr>
        <p:txBody>
          <a:bodyPr/>
          <a:lstStyle/>
          <a:p>
            <a:fld id="{B2DAE3D4-BA1C-4816-B2CC-DCA5D1F0F600}" type="slidenum">
              <a:rPr lang="en-US" smtClean="0"/>
              <a:pPr/>
              <a:t>21</a:t>
            </a:fld>
            <a:endParaRPr lang="en-US" smtClean="0"/>
          </a:p>
        </p:txBody>
      </p:sp>
      <p:sp>
        <p:nvSpPr>
          <p:cNvPr id="48131" name="Rectangle 5"/>
          <p:cNvSpPr>
            <a:spLocks noGrp="1" noChangeArrowheads="1"/>
          </p:cNvSpPr>
          <p:nvPr>
            <p:ph type="title"/>
          </p:nvPr>
        </p:nvSpPr>
        <p:spPr>
          <a:xfrm>
            <a:off x="457200" y="152400"/>
            <a:ext cx="8229600" cy="914400"/>
          </a:xfrm>
        </p:spPr>
        <p:txBody>
          <a:bodyPr>
            <a:normAutofit fontScale="90000"/>
          </a:bodyPr>
          <a:lstStyle/>
          <a:p>
            <a:pPr eaLnBrk="1" hangingPunct="1"/>
            <a:r>
              <a:rPr lang="en-US" sz="4000" dirty="0" smtClean="0"/>
              <a:t> </a:t>
            </a:r>
            <a:r>
              <a:rPr lang="en-US" sz="3200" dirty="0" smtClean="0"/>
              <a:t>2 VISUAL PATHWAYS, WHAT AND WHERE, (ATTENTION), note the temporal lobe. </a:t>
            </a:r>
          </a:p>
        </p:txBody>
      </p:sp>
      <p:pic>
        <p:nvPicPr>
          <p:cNvPr id="48132" name="Picture 4" descr="Mishkin visual pathways  sentOK "/>
          <p:cNvPicPr>
            <a:picLocks noChangeAspect="1" noChangeArrowheads="1"/>
          </p:cNvPicPr>
          <p:nvPr/>
        </p:nvPicPr>
        <p:blipFill>
          <a:blip r:embed="rId2"/>
          <a:srcRect/>
          <a:stretch>
            <a:fillRect/>
          </a:stretch>
        </p:blipFill>
        <p:spPr bwMode="auto">
          <a:xfrm>
            <a:off x="1343025" y="1069975"/>
            <a:ext cx="6456363" cy="471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MORE REGIONS </a:t>
            </a:r>
            <a:endParaRPr lang="en-US" dirty="0"/>
          </a:p>
        </p:txBody>
      </p:sp>
      <p:sp>
        <p:nvSpPr>
          <p:cNvPr id="5" name="Content Placeholder 4"/>
          <p:cNvSpPr>
            <a:spLocks noGrp="1"/>
          </p:cNvSpPr>
          <p:nvPr>
            <p:ph idx="1"/>
          </p:nvPr>
        </p:nvSpPr>
        <p:spPr/>
        <p:txBody>
          <a:bodyPr/>
          <a:lstStyle/>
          <a:p>
            <a:r>
              <a:rPr lang="en-US" dirty="0" smtClean="0"/>
              <a:t>The </a:t>
            </a:r>
            <a:r>
              <a:rPr lang="en-US" dirty="0" err="1" smtClean="0"/>
              <a:t>entorhinal</a:t>
            </a:r>
            <a:r>
              <a:rPr lang="en-US" dirty="0" smtClean="0"/>
              <a:t> cortex connects the association cortex to the hippocampus. </a:t>
            </a:r>
          </a:p>
          <a:p>
            <a:r>
              <a:rPr lang="en-US" dirty="0" smtClean="0"/>
              <a:t>It is also contains “grid cells” which map space, so is important in spatial memory. </a:t>
            </a:r>
          </a:p>
          <a:p>
            <a:r>
              <a:rPr lang="en-US" dirty="0" smtClean="0"/>
              <a:t>The hippocampus is essential for storing episodic memory, memory for events. </a:t>
            </a:r>
          </a:p>
          <a:p>
            <a:r>
              <a:rPr lang="en-US" dirty="0" smtClean="0"/>
              <a:t>It contains “place cells” and is essential for spatial memory. </a:t>
            </a:r>
          </a:p>
          <a:p>
            <a:endParaRPr lang="en-US" dirty="0"/>
          </a:p>
        </p:txBody>
      </p:sp>
      <p:sp>
        <p:nvSpPr>
          <p:cNvPr id="3" name="Slide Number Placeholder 2"/>
          <p:cNvSpPr>
            <a:spLocks noGrp="1"/>
          </p:cNvSpPr>
          <p:nvPr>
            <p:ph type="sldNum" sz="quarter" idx="12"/>
          </p:nvPr>
        </p:nvSpPr>
        <p:spPr/>
        <p:txBody>
          <a:bodyPr/>
          <a:lstStyle/>
          <a:p>
            <a:fld id="{51C1F4AB-016D-466F-921D-4E73D4DE5B9D}"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p:spPr>
        <p:txBody>
          <a:bodyPr/>
          <a:lstStyle/>
          <a:p>
            <a:fld id="{97B0EBB2-C15E-4B4F-851A-2440FA93BD1A}" type="slidenum">
              <a:rPr lang="en-US" smtClean="0"/>
              <a:pPr/>
              <a:t>23</a:t>
            </a:fld>
            <a:endParaRPr lang="en-US" smtClean="0"/>
          </a:p>
        </p:txBody>
      </p:sp>
      <p:pic>
        <p:nvPicPr>
          <p:cNvPr id="34819" name="Picture 2"/>
          <p:cNvPicPr>
            <a:picLocks noChangeAspect="1" noChangeArrowheads="1"/>
          </p:cNvPicPr>
          <p:nvPr/>
        </p:nvPicPr>
        <p:blipFill>
          <a:blip r:embed="rId2"/>
          <a:srcRect/>
          <a:stretch>
            <a:fillRect/>
          </a:stretch>
        </p:blipFill>
        <p:spPr bwMode="auto">
          <a:xfrm>
            <a:off x="1143000" y="123825"/>
            <a:ext cx="6858000" cy="66103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PREFRONTAL CORTEX</a:t>
            </a:r>
            <a:endParaRPr lang="en-US" dirty="0"/>
          </a:p>
        </p:txBody>
      </p:sp>
      <p:sp>
        <p:nvSpPr>
          <p:cNvPr id="3" name="Content Placeholder 2"/>
          <p:cNvSpPr>
            <a:spLocks noGrp="1"/>
          </p:cNvSpPr>
          <p:nvPr>
            <p:ph idx="1"/>
          </p:nvPr>
        </p:nvSpPr>
        <p:spPr/>
        <p:txBody>
          <a:bodyPr/>
          <a:lstStyle/>
          <a:p>
            <a:r>
              <a:rPr lang="en-US" dirty="0" smtClean="0"/>
              <a:t>Very large in humans;</a:t>
            </a:r>
          </a:p>
          <a:p>
            <a:r>
              <a:rPr lang="en-US" dirty="0" smtClean="0"/>
              <a:t>Retrieves memories for events and for facts. </a:t>
            </a:r>
          </a:p>
          <a:p>
            <a:r>
              <a:rPr lang="en-US" dirty="0" smtClean="0"/>
              <a:t>Keeps things in mind.</a:t>
            </a:r>
          </a:p>
          <a:p>
            <a:r>
              <a:rPr lang="en-US" dirty="0" smtClean="0"/>
              <a:t>Inhibits the amygdala.  The “brakes of the brain”.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endParaRPr lang="en-US" smtClean="0"/>
          </a:p>
        </p:txBody>
      </p:sp>
      <p:sp>
        <p:nvSpPr>
          <p:cNvPr id="9220" name="Slide Number Placeholder 3"/>
          <p:cNvSpPr>
            <a:spLocks noGrp="1"/>
          </p:cNvSpPr>
          <p:nvPr>
            <p:ph type="sldNum" sz="quarter" idx="12"/>
          </p:nvPr>
        </p:nvSpPr>
        <p:spPr>
          <a:noFill/>
        </p:spPr>
        <p:txBody>
          <a:bodyPr/>
          <a:lstStyle/>
          <a:p>
            <a:fld id="{6EF2CCCB-C1EC-4650-BFD4-C0385EA4ACBB}" type="slidenum">
              <a:rPr lang="en-US" smtClean="0"/>
              <a:pPr/>
              <a:t>25</a:t>
            </a:fld>
            <a:endParaRPr lang="en-US" smtClean="0"/>
          </a:p>
        </p:txBody>
      </p:sp>
      <p:pic>
        <p:nvPicPr>
          <p:cNvPr id="9221" name="Picture 2" descr="C:\Users\Jane Flinn\Downloads\Alzheimers_entorhinal_cortex.png"/>
          <p:cNvPicPr>
            <a:picLocks noChangeAspect="1" noChangeArrowheads="1"/>
          </p:cNvPicPr>
          <p:nvPr/>
        </p:nvPicPr>
        <p:blipFill>
          <a:blip r:embed="rId2"/>
          <a:srcRect/>
          <a:stretch>
            <a:fillRect/>
          </a:stretch>
        </p:blipFill>
        <p:spPr bwMode="auto">
          <a:xfrm>
            <a:off x="1782763" y="0"/>
            <a:ext cx="5578475"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222487DA-6E77-4DEA-A71A-59803E4C5094}" type="slidenum">
              <a:rPr lang="en-US" smtClean="0"/>
              <a:pPr/>
              <a:t>26</a:t>
            </a:fld>
            <a:endParaRPr lang="en-US" smtClean="0"/>
          </a:p>
        </p:txBody>
      </p:sp>
      <p:sp>
        <p:nvSpPr>
          <p:cNvPr id="10243" name="Rectangle 6"/>
          <p:cNvSpPr>
            <a:spLocks noGrp="1" noChangeArrowheads="1"/>
          </p:cNvSpPr>
          <p:nvPr>
            <p:ph type="title"/>
          </p:nvPr>
        </p:nvSpPr>
        <p:spPr/>
        <p:txBody>
          <a:bodyPr/>
          <a:lstStyle/>
          <a:p>
            <a:r>
              <a:rPr lang="en-US" smtClean="0"/>
              <a:t>AMYLOID STAGES</a:t>
            </a:r>
          </a:p>
        </p:txBody>
      </p:sp>
      <p:pic>
        <p:nvPicPr>
          <p:cNvPr id="10244" name="Picture 5"/>
          <p:cNvPicPr>
            <a:picLocks noGrp="1" noChangeAspect="1" noChangeArrowheads="1"/>
          </p:cNvPicPr>
          <p:nvPr>
            <p:ph idx="1"/>
          </p:nvPr>
        </p:nvPicPr>
        <p:blipFill>
          <a:blip r:embed="rId2"/>
          <a:srcRect/>
          <a:stretch>
            <a:fillRect/>
          </a:stretch>
        </p:blipFill>
        <p:spPr>
          <a:xfrm>
            <a:off x="1417638" y="1600200"/>
            <a:ext cx="6307137" cy="4525963"/>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83F546E5-2C77-4F9E-B548-41862A366CAC}" type="slidenum">
              <a:rPr lang="en-US" smtClean="0"/>
              <a:pPr/>
              <a:t>27</a:t>
            </a:fld>
            <a:endParaRPr lang="en-US" smtClean="0"/>
          </a:p>
        </p:txBody>
      </p:sp>
      <p:sp>
        <p:nvSpPr>
          <p:cNvPr id="8195" name="Rectangle 6"/>
          <p:cNvSpPr>
            <a:spLocks noGrp="1" noChangeArrowheads="1"/>
          </p:cNvSpPr>
          <p:nvPr>
            <p:ph type="title"/>
          </p:nvPr>
        </p:nvSpPr>
        <p:spPr/>
        <p:txBody>
          <a:bodyPr>
            <a:normAutofit fontScale="90000"/>
          </a:bodyPr>
          <a:lstStyle/>
          <a:p>
            <a:r>
              <a:rPr lang="en-US" smtClean="0"/>
              <a:t>NFT CHANGES,(tangles made of tau), Braak and Braak  </a:t>
            </a:r>
          </a:p>
        </p:txBody>
      </p:sp>
      <p:pic>
        <p:nvPicPr>
          <p:cNvPr id="8196" name="Picture 5"/>
          <p:cNvPicPr>
            <a:picLocks noGrp="1" noChangeAspect="1" noChangeArrowheads="1"/>
          </p:cNvPicPr>
          <p:nvPr>
            <p:ph idx="1"/>
          </p:nvPr>
        </p:nvPicPr>
        <p:blipFill>
          <a:blip r:embed="rId2"/>
          <a:srcRect/>
          <a:stretch>
            <a:fillRect/>
          </a:stretch>
        </p:blipFill>
        <p:spPr>
          <a:xfrm>
            <a:off x="1801813" y="1600200"/>
            <a:ext cx="5540375" cy="4525963"/>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OVERVIEW</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Sensory information arrives in primary sensory cortex.</a:t>
            </a:r>
          </a:p>
          <a:p>
            <a:pPr>
              <a:buNone/>
            </a:pPr>
            <a:r>
              <a:rPr lang="en-US" dirty="0" smtClean="0"/>
              <a:t>It is transferred and processed in association cortex. It passes through the </a:t>
            </a:r>
            <a:r>
              <a:rPr lang="en-US" dirty="0" err="1" smtClean="0"/>
              <a:t>entorhinal</a:t>
            </a:r>
            <a:r>
              <a:rPr lang="en-US" dirty="0" smtClean="0"/>
              <a:t> cortex to the hippocampus. </a:t>
            </a:r>
          </a:p>
          <a:p>
            <a:pPr>
              <a:buNone/>
            </a:pPr>
            <a:r>
              <a:rPr lang="en-US" dirty="0" smtClean="0"/>
              <a:t>It is processed in the hippocampus and returned to the association cortex for storage. It is retrieved by the prefrontal cortex when a memory is called up.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AMYLOID AND TAU </a:t>
            </a:r>
            <a:endParaRPr lang="en-US" dirty="0"/>
          </a:p>
        </p:txBody>
      </p:sp>
      <p:sp>
        <p:nvSpPr>
          <p:cNvPr id="3" name="Content Placeholder 2"/>
          <p:cNvSpPr>
            <a:spLocks noGrp="1"/>
          </p:cNvSpPr>
          <p:nvPr>
            <p:ph idx="1"/>
          </p:nvPr>
        </p:nvSpPr>
        <p:spPr/>
        <p:txBody>
          <a:bodyPr/>
          <a:lstStyle/>
          <a:p>
            <a:r>
              <a:rPr lang="en-US" dirty="0" smtClean="0"/>
              <a:t>Damage begins in the medial temporal lobe. The </a:t>
            </a:r>
            <a:r>
              <a:rPr lang="en-US" dirty="0" err="1" smtClean="0"/>
              <a:t>entorhinal</a:t>
            </a:r>
            <a:r>
              <a:rPr lang="en-US" dirty="0" smtClean="0"/>
              <a:t> and hippocampus are damaged early on. Then the damage spreads to adjacent cortex, including the prefrontal region. </a:t>
            </a:r>
          </a:p>
          <a:p>
            <a:r>
              <a:rPr lang="en-US" dirty="0" smtClean="0"/>
              <a:t>The primary motor and sensory cortices are damaged last. </a:t>
            </a:r>
          </a:p>
          <a:p>
            <a:r>
              <a:rPr lang="en-US" dirty="0" smtClean="0"/>
              <a:t>The basal ganglia are damaged later.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88CF343A-1A0D-47F4-B1C1-5438586A4B11}" type="slidenum">
              <a:rPr lang="en-US" smtClean="0"/>
              <a:pPr/>
              <a:t>3</a:t>
            </a:fld>
            <a:endParaRPr lang="en-US" smtClean="0"/>
          </a:p>
        </p:txBody>
      </p:sp>
      <p:sp>
        <p:nvSpPr>
          <p:cNvPr id="18435" name="Rectangle 2"/>
          <p:cNvSpPr>
            <a:spLocks noGrp="1" noChangeArrowheads="1"/>
          </p:cNvSpPr>
          <p:nvPr>
            <p:ph type="title"/>
          </p:nvPr>
        </p:nvSpPr>
        <p:spPr/>
        <p:txBody>
          <a:bodyPr/>
          <a:lstStyle/>
          <a:p>
            <a:pPr eaLnBrk="1" hangingPunct="1"/>
            <a:r>
              <a:rPr lang="en-US" smtClean="0"/>
              <a:t>BRAIN PATHOLOGY</a:t>
            </a:r>
          </a:p>
        </p:txBody>
      </p:sp>
      <p:sp>
        <p:nvSpPr>
          <p:cNvPr id="18436" name="Rectangle 3"/>
          <p:cNvSpPr>
            <a:spLocks noGrp="1" noChangeArrowheads="1"/>
          </p:cNvSpPr>
          <p:nvPr>
            <p:ph type="body" idx="1"/>
          </p:nvPr>
        </p:nvSpPr>
        <p:spPr/>
        <p:txBody>
          <a:bodyPr>
            <a:normAutofit fontScale="92500"/>
          </a:bodyPr>
          <a:lstStyle/>
          <a:p>
            <a:pPr eaLnBrk="1" hangingPunct="1">
              <a:lnSpc>
                <a:spcPct val="90000"/>
              </a:lnSpc>
            </a:pPr>
            <a:r>
              <a:rPr lang="en-US" dirty="0" smtClean="0">
                <a:latin typeface="Arial" pitchFamily="34" charset="0"/>
                <a:cs typeface="Arial" pitchFamily="34" charset="0"/>
              </a:rPr>
              <a:t>Alzheimer   also examined </a:t>
            </a:r>
            <a:r>
              <a:rPr lang="en-US" dirty="0" err="1" smtClean="0">
                <a:latin typeface="Arial" pitchFamily="34" charset="0"/>
                <a:cs typeface="Arial" pitchFamily="34" charset="0"/>
              </a:rPr>
              <a:t>Auguste’s</a:t>
            </a:r>
            <a:r>
              <a:rPr lang="en-US" dirty="0" smtClean="0">
                <a:latin typeface="Arial" pitchFamily="34" charset="0"/>
                <a:cs typeface="Arial" pitchFamily="34" charset="0"/>
              </a:rPr>
              <a:t> brain and published his findings in 1906.</a:t>
            </a:r>
          </a:p>
          <a:p>
            <a:pPr eaLnBrk="1" hangingPunct="1">
              <a:lnSpc>
                <a:spcPct val="90000"/>
              </a:lnSpc>
            </a:pPr>
            <a:r>
              <a:rPr lang="en-US" dirty="0" smtClean="0">
                <a:latin typeface="Arial" pitchFamily="34" charset="0"/>
                <a:cs typeface="Arial" pitchFamily="34" charset="0"/>
              </a:rPr>
              <a:t> He identified plaques and tangles in the brain. The plaques are extracellular and the tangles intracellular. We now know that the </a:t>
            </a:r>
            <a:r>
              <a:rPr lang="en-US" u="sng" dirty="0" smtClean="0">
                <a:latin typeface="Arial" pitchFamily="34" charset="0"/>
                <a:cs typeface="Arial" pitchFamily="34" charset="0"/>
              </a:rPr>
              <a:t>plaques</a:t>
            </a:r>
            <a:r>
              <a:rPr lang="en-US" dirty="0" smtClean="0">
                <a:latin typeface="Arial" pitchFamily="34" charset="0"/>
                <a:cs typeface="Arial" pitchFamily="34" charset="0"/>
              </a:rPr>
              <a:t> contain a protein called </a:t>
            </a:r>
            <a:r>
              <a:rPr lang="en-US" u="sng" dirty="0" smtClean="0">
                <a:latin typeface="Arial" pitchFamily="34" charset="0"/>
                <a:cs typeface="Arial" pitchFamily="34" charset="0"/>
              </a:rPr>
              <a:t>amyloid</a:t>
            </a:r>
            <a:r>
              <a:rPr lang="en-US" dirty="0" smtClean="0">
                <a:latin typeface="Arial" pitchFamily="34" charset="0"/>
                <a:cs typeface="Arial" pitchFamily="34" charset="0"/>
              </a:rPr>
              <a:t>. The </a:t>
            </a:r>
            <a:r>
              <a:rPr lang="en-US" u="sng" dirty="0" smtClean="0">
                <a:latin typeface="Arial" pitchFamily="34" charset="0"/>
                <a:cs typeface="Arial" pitchFamily="34" charset="0"/>
              </a:rPr>
              <a:t>tangles</a:t>
            </a:r>
            <a:r>
              <a:rPr lang="en-US" dirty="0" smtClean="0">
                <a:latin typeface="Arial" pitchFamily="34" charset="0"/>
                <a:cs typeface="Arial" pitchFamily="34" charset="0"/>
              </a:rPr>
              <a:t> are caused by another protein, </a:t>
            </a:r>
            <a:r>
              <a:rPr lang="en-US" u="sng" dirty="0" smtClean="0">
                <a:latin typeface="Arial" pitchFamily="34" charset="0"/>
                <a:cs typeface="Arial" pitchFamily="34" charset="0"/>
              </a:rPr>
              <a:t>tau</a:t>
            </a:r>
            <a:r>
              <a:rPr lang="en-US" dirty="0" smtClean="0">
                <a:latin typeface="Arial" pitchFamily="34" charset="0"/>
                <a:cs typeface="Arial" pitchFamily="34" charset="0"/>
              </a:rPr>
              <a:t>. </a:t>
            </a:r>
          </a:p>
          <a:p>
            <a:pPr eaLnBrk="1" hangingPunct="1">
              <a:lnSpc>
                <a:spcPct val="90000"/>
              </a:lnSpc>
            </a:pPr>
            <a:r>
              <a:rPr lang="en-US" dirty="0" smtClean="0">
                <a:latin typeface="Arial" pitchFamily="34" charset="0"/>
                <a:cs typeface="Arial" pitchFamily="34" charset="0"/>
              </a:rPr>
              <a:t>It was </a:t>
            </a:r>
            <a:r>
              <a:rPr lang="en-US" dirty="0" err="1" smtClean="0">
                <a:latin typeface="Arial" pitchFamily="34" charset="0"/>
                <a:cs typeface="Arial" pitchFamily="34" charset="0"/>
              </a:rPr>
              <a:t>Kraepelin</a:t>
            </a:r>
            <a:r>
              <a:rPr lang="en-US" dirty="0" smtClean="0">
                <a:latin typeface="Arial" pitchFamily="34" charset="0"/>
                <a:cs typeface="Arial" pitchFamily="34" charset="0"/>
              </a:rPr>
              <a:t>, who believed that mental illness had a biological basis, who coined the term “Alzheimer’s disease”. </a:t>
            </a:r>
          </a:p>
          <a:p>
            <a:pPr eaLnBrk="1" hangingPunct="1">
              <a:lnSpc>
                <a:spcPct val="90000"/>
              </a:lnSpc>
            </a:pPr>
            <a:endParaRPr lang="en-US"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p>
            <a:fld id="{CBDE66E5-542B-4250-AACF-D34E89825DB0}" type="slidenum">
              <a:rPr lang="en-US" smtClean="0"/>
              <a:pPr/>
              <a:t>30</a:t>
            </a:fld>
            <a:endParaRPr lang="en-US" smtClean="0"/>
          </a:p>
        </p:txBody>
      </p:sp>
      <p:sp>
        <p:nvSpPr>
          <p:cNvPr id="45059" name="Rectangle 2"/>
          <p:cNvSpPr>
            <a:spLocks noGrp="1" noChangeArrowheads="1"/>
          </p:cNvSpPr>
          <p:nvPr>
            <p:ph type="title"/>
          </p:nvPr>
        </p:nvSpPr>
        <p:spPr/>
        <p:txBody>
          <a:bodyPr>
            <a:normAutofit fontScale="90000"/>
          </a:bodyPr>
          <a:lstStyle/>
          <a:p>
            <a:pPr eaLnBrk="1" hangingPunct="1"/>
            <a:r>
              <a:rPr lang="en-US" sz="4000" dirty="0" smtClean="0"/>
              <a:t>ROLES OF THE LATERAL TEMPORAL LOBE CORTEX</a:t>
            </a:r>
          </a:p>
        </p:txBody>
      </p:sp>
      <p:sp>
        <p:nvSpPr>
          <p:cNvPr id="45060" name="Rectangle 3"/>
          <p:cNvSpPr>
            <a:spLocks noGrp="1" noChangeArrowheads="1"/>
          </p:cNvSpPr>
          <p:nvPr>
            <p:ph type="body" idx="1"/>
          </p:nvPr>
        </p:nvSpPr>
        <p:spPr/>
        <p:txBody>
          <a:bodyPr/>
          <a:lstStyle/>
          <a:p>
            <a:pPr eaLnBrk="1" hangingPunct="1"/>
            <a:r>
              <a:rPr lang="en-US" sz="2800" dirty="0" smtClean="0"/>
              <a:t>Damage here leads to an inability to recognize, or name, familiar objects that are seen. </a:t>
            </a:r>
          </a:p>
          <a:p>
            <a:pPr eaLnBrk="1" hangingPunct="1"/>
            <a:endParaRPr lang="en-US" sz="2800" dirty="0" smtClean="0"/>
          </a:p>
          <a:p>
            <a:r>
              <a:rPr lang="en-US" sz="2800" dirty="0" smtClean="0"/>
              <a:t>Regions of the cortex, e.g. the </a:t>
            </a:r>
            <a:r>
              <a:rPr lang="en-US" sz="2800" dirty="0" err="1" smtClean="0"/>
              <a:t>fusiform</a:t>
            </a:r>
            <a:r>
              <a:rPr lang="en-US" sz="2800" dirty="0" smtClean="0"/>
              <a:t> gyrus, are needed for facial recognition. Damage in this region of the  temporal lobe may lead to </a:t>
            </a:r>
            <a:r>
              <a:rPr lang="en-US" sz="2800" dirty="0" err="1" smtClean="0"/>
              <a:t>prosopagnosia</a:t>
            </a:r>
            <a:r>
              <a:rPr lang="en-US" sz="2800" dirty="0" smtClean="0"/>
              <a:t>, the inability to </a:t>
            </a:r>
            <a:r>
              <a:rPr lang="en-US" sz="2800" dirty="0" err="1" smtClean="0"/>
              <a:t>recognise</a:t>
            </a:r>
            <a:r>
              <a:rPr lang="en-US" sz="2800" dirty="0" smtClean="0"/>
              <a:t> faces, including your own.  </a:t>
            </a:r>
          </a:p>
          <a:p>
            <a:pPr eaLnBrk="1" hangingPunct="1"/>
            <a:endParaRPr lang="en-US" sz="28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E96ADE60-6136-4931-AB6F-9E4CBB29A502}" type="slidenum">
              <a:rPr lang="en-US" smtClean="0"/>
              <a:pPr/>
              <a:t>31</a:t>
            </a:fld>
            <a:endParaRPr lang="en-US" smtClean="0"/>
          </a:p>
        </p:txBody>
      </p:sp>
      <p:sp>
        <p:nvSpPr>
          <p:cNvPr id="10243" name="Rectangle 7"/>
          <p:cNvSpPr>
            <a:spLocks noGrp="1" noChangeArrowheads="1"/>
          </p:cNvSpPr>
          <p:nvPr>
            <p:ph type="title"/>
          </p:nvPr>
        </p:nvSpPr>
        <p:spPr/>
        <p:txBody>
          <a:bodyPr>
            <a:normAutofit fontScale="90000"/>
          </a:bodyPr>
          <a:lstStyle/>
          <a:p>
            <a:pPr eaLnBrk="1" hangingPunct="1"/>
            <a:r>
              <a:rPr lang="en-US" dirty="0" err="1" smtClean="0"/>
              <a:t>Entorhinal</a:t>
            </a:r>
            <a:r>
              <a:rPr lang="en-US" dirty="0" smtClean="0"/>
              <a:t> cortex and </a:t>
            </a:r>
            <a:r>
              <a:rPr lang="en-US" dirty="0" err="1" smtClean="0"/>
              <a:t>fusiform</a:t>
            </a:r>
            <a:r>
              <a:rPr lang="en-US" dirty="0" smtClean="0"/>
              <a:t> gyrus.  (</a:t>
            </a:r>
            <a:r>
              <a:rPr lang="en-US" dirty="0" err="1" smtClean="0"/>
              <a:t>wikipedia</a:t>
            </a:r>
            <a:r>
              <a:rPr lang="en-US" dirty="0" smtClean="0"/>
              <a:t>) </a:t>
            </a:r>
          </a:p>
        </p:txBody>
      </p:sp>
      <p:pic>
        <p:nvPicPr>
          <p:cNvPr id="10244" name="Picture 6" descr="File:Medial surface of cerebral cortex - entorhinal cortex.png">
            <a:hlinkClick r:id="rId2"/>
          </p:cNvPr>
          <p:cNvPicPr>
            <a:picLocks noGrp="1" noChangeAspect="1" noChangeArrowheads="1"/>
          </p:cNvPicPr>
          <p:nvPr>
            <p:ph idx="1"/>
          </p:nvPr>
        </p:nvPicPr>
        <p:blipFill>
          <a:blip r:embed="rId3"/>
          <a:srcRect/>
          <a:stretch>
            <a:fillRect/>
          </a:stretch>
        </p:blipFill>
        <p:spPr>
          <a:xfrm>
            <a:off x="1524000" y="1930400"/>
            <a:ext cx="6096000" cy="3863975"/>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dirty="0"/>
              <a:t>LOSSES IN </a:t>
            </a:r>
            <a:r>
              <a:rPr lang="en-US" dirty="0" smtClean="0"/>
              <a:t>AD AFTER DAMAGE TO SPECIFIC REGIONS </a:t>
            </a:r>
            <a:endParaRPr lang="en-US" dirty="0"/>
          </a:p>
        </p:txBody>
      </p:sp>
      <p:sp>
        <p:nvSpPr>
          <p:cNvPr id="11267" name="Rectangle 3"/>
          <p:cNvSpPr>
            <a:spLocks noGrp="1" noChangeArrowheads="1"/>
          </p:cNvSpPr>
          <p:nvPr>
            <p:ph type="body" idx="1"/>
          </p:nvPr>
        </p:nvSpPr>
        <p:spPr/>
        <p:txBody>
          <a:bodyPr>
            <a:noAutofit/>
          </a:bodyPr>
          <a:lstStyle/>
          <a:p>
            <a:r>
              <a:rPr lang="en-US" sz="2800" u="sng" dirty="0" smtClean="0">
                <a:latin typeface="Arial" pitchFamily="34" charset="0"/>
                <a:cs typeface="Arial" pitchFamily="34" charset="0"/>
              </a:rPr>
              <a:t>EC,  </a:t>
            </a:r>
            <a:r>
              <a:rPr lang="en-US" sz="2800" dirty="0" smtClean="0">
                <a:latin typeface="Arial" pitchFamily="34" charset="0"/>
                <a:cs typeface="Arial" pitchFamily="34" charset="0"/>
              </a:rPr>
              <a:t>damaged early, get lost, begin to be unable to recall words.  </a:t>
            </a:r>
            <a:endParaRPr lang="en-US" sz="2800" dirty="0">
              <a:latin typeface="Arial" pitchFamily="34" charset="0"/>
              <a:cs typeface="Arial" pitchFamily="34" charset="0"/>
            </a:endParaRPr>
          </a:p>
          <a:p>
            <a:r>
              <a:rPr lang="en-US" sz="2800" u="sng" dirty="0" smtClean="0">
                <a:latin typeface="Arial" pitchFamily="34" charset="0"/>
                <a:cs typeface="Arial" pitchFamily="34" charset="0"/>
              </a:rPr>
              <a:t>Hippocampus</a:t>
            </a:r>
            <a:r>
              <a:rPr lang="en-US" sz="2800" u="sng" dirty="0">
                <a:latin typeface="Arial" pitchFamily="34" charset="0"/>
                <a:cs typeface="Arial" pitchFamily="34" charset="0"/>
              </a:rPr>
              <a:t>, </a:t>
            </a:r>
            <a:r>
              <a:rPr lang="en-US" sz="2800" dirty="0">
                <a:latin typeface="Arial" pitchFamily="34" charset="0"/>
                <a:cs typeface="Arial" pitchFamily="34" charset="0"/>
              </a:rPr>
              <a:t>get lost, forget recent events</a:t>
            </a:r>
            <a:r>
              <a:rPr lang="en-US" sz="2800" dirty="0" smtClean="0">
                <a:latin typeface="Arial" pitchFamily="34" charset="0"/>
                <a:cs typeface="Arial" pitchFamily="34" charset="0"/>
              </a:rPr>
              <a:t>, e.g.  </a:t>
            </a:r>
            <a:r>
              <a:rPr lang="en-US" sz="2800" dirty="0">
                <a:latin typeface="Arial" pitchFamily="34" charset="0"/>
                <a:cs typeface="Arial" pitchFamily="34" charset="0"/>
              </a:rPr>
              <a:t>visits by family. </a:t>
            </a:r>
            <a:r>
              <a:rPr lang="en-US" sz="2800" dirty="0" smtClean="0">
                <a:latin typeface="Arial" pitchFamily="34" charset="0"/>
                <a:cs typeface="Arial" pitchFamily="34" charset="0"/>
              </a:rPr>
              <a:t> Annoying, as patient can recall  old memories but cannot form new memories for events. Keeps asking the same question.  </a:t>
            </a:r>
          </a:p>
          <a:p>
            <a:r>
              <a:rPr lang="en-US" sz="2800" u="sng" dirty="0" err="1" smtClean="0">
                <a:latin typeface="Arial" pitchFamily="34" charset="0"/>
                <a:cs typeface="Arial" pitchFamily="34" charset="0"/>
              </a:rPr>
              <a:t>Fusiform</a:t>
            </a:r>
            <a:r>
              <a:rPr lang="en-US" sz="2800" u="sng" dirty="0" smtClean="0">
                <a:latin typeface="Arial" pitchFamily="34" charset="0"/>
                <a:cs typeface="Arial" pitchFamily="34" charset="0"/>
              </a:rPr>
              <a:t> gyrus</a:t>
            </a:r>
            <a:r>
              <a:rPr lang="en-US" sz="2800" dirty="0" smtClean="0">
                <a:latin typeface="Arial" pitchFamily="34" charset="0"/>
                <a:cs typeface="Arial" pitchFamily="34" charset="0"/>
              </a:rPr>
              <a:t>, forget faces e.g. of family.</a:t>
            </a:r>
          </a:p>
          <a:p>
            <a:r>
              <a:rPr lang="en-US" sz="2800" u="sng" dirty="0" smtClean="0">
                <a:latin typeface="Arial" pitchFamily="34" charset="0"/>
                <a:cs typeface="Arial" pitchFamily="34" charset="0"/>
              </a:rPr>
              <a:t>Temporal  lobe cortex, </a:t>
            </a:r>
            <a:r>
              <a:rPr lang="en-US" sz="2800" dirty="0" smtClean="0">
                <a:latin typeface="Arial" pitchFamily="34" charset="0"/>
                <a:cs typeface="Arial" pitchFamily="34" charset="0"/>
              </a:rPr>
              <a:t>initially have difficulty recalling a word (pre-frontal retrieval needed). But when the outer/lateral  temporal cortex is damaged, the words stored there are gone.    </a:t>
            </a:r>
          </a:p>
        </p:txBody>
      </p:sp>
      <p:sp>
        <p:nvSpPr>
          <p:cNvPr id="4" name="Slide Number Placeholder 3"/>
          <p:cNvSpPr>
            <a:spLocks noGrp="1"/>
          </p:cNvSpPr>
          <p:nvPr>
            <p:ph type="sldNum" sz="quarter" idx="12"/>
          </p:nvPr>
        </p:nvSpPr>
        <p:spPr/>
        <p:txBody>
          <a:bodyPr/>
          <a:lstStyle/>
          <a:p>
            <a:fld id="{51C1F4AB-016D-466F-921D-4E73D4DE5B9D}"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85800" y="228600"/>
            <a:ext cx="8229600" cy="1143000"/>
          </a:xfrm>
        </p:spPr>
        <p:txBody>
          <a:bodyPr>
            <a:normAutofit fontScale="90000"/>
          </a:bodyPr>
          <a:lstStyle/>
          <a:p>
            <a:r>
              <a:rPr lang="en-US" dirty="0" smtClean="0"/>
              <a:t>BRODMANN’S AREAS, note </a:t>
            </a:r>
            <a:r>
              <a:rPr lang="en-US" dirty="0" err="1" smtClean="0"/>
              <a:t>Broca’s</a:t>
            </a:r>
            <a:r>
              <a:rPr lang="en-US" dirty="0" smtClean="0"/>
              <a:t> area, involved in speech production </a:t>
            </a:r>
          </a:p>
        </p:txBody>
      </p:sp>
      <p:sp>
        <p:nvSpPr>
          <p:cNvPr id="32771" name="Slide Number Placeholder 3"/>
          <p:cNvSpPr>
            <a:spLocks noGrp="1"/>
          </p:cNvSpPr>
          <p:nvPr>
            <p:ph type="sldNum" sz="quarter" idx="12"/>
          </p:nvPr>
        </p:nvSpPr>
        <p:spPr>
          <a:noFill/>
        </p:spPr>
        <p:txBody>
          <a:bodyPr/>
          <a:lstStyle/>
          <a:p>
            <a:fld id="{C7DE8DAD-D4EB-4870-A52E-4EFC9235ABFE}" type="slidenum">
              <a:rPr lang="en-US" smtClean="0"/>
              <a:pPr/>
              <a:t>33</a:t>
            </a:fld>
            <a:endParaRPr lang="en-US" smtClean="0"/>
          </a:p>
        </p:txBody>
      </p:sp>
      <p:pic>
        <p:nvPicPr>
          <p:cNvPr id="32772" name="Picture 2" descr="C:\Users\Jane Flinn\Downloads\1307_Brodmann_Areas.jpg"/>
          <p:cNvPicPr>
            <a:picLocks noGrp="1" noChangeAspect="1" noChangeArrowheads="1"/>
          </p:cNvPicPr>
          <p:nvPr>
            <p:ph idx="1"/>
          </p:nvPr>
        </p:nvPicPr>
        <p:blipFill>
          <a:blip r:embed="rId2"/>
          <a:srcRect/>
          <a:stretch>
            <a:fillRect/>
          </a:stretch>
        </p:blipFill>
        <p:spPr>
          <a:xfrm>
            <a:off x="985838" y="1738313"/>
            <a:ext cx="7172325" cy="4249737"/>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LOSSES </a:t>
            </a:r>
            <a:endParaRPr lang="en-US" dirty="0"/>
          </a:p>
        </p:txBody>
      </p:sp>
      <p:sp>
        <p:nvSpPr>
          <p:cNvPr id="3" name="Content Placeholder 2"/>
          <p:cNvSpPr>
            <a:spLocks noGrp="1"/>
          </p:cNvSpPr>
          <p:nvPr>
            <p:ph idx="1"/>
          </p:nvPr>
        </p:nvSpPr>
        <p:spPr/>
        <p:txBody>
          <a:bodyPr>
            <a:normAutofit fontScale="92500"/>
          </a:bodyPr>
          <a:lstStyle/>
          <a:p>
            <a:r>
              <a:rPr lang="en-US" sz="3000" u="sng" dirty="0" smtClean="0">
                <a:latin typeface="Arial" pitchFamily="34" charset="0"/>
                <a:cs typeface="Arial" pitchFamily="34" charset="0"/>
              </a:rPr>
              <a:t>Amygdala, </a:t>
            </a:r>
            <a:r>
              <a:rPr lang="en-US" sz="3000" dirty="0" smtClean="0">
                <a:latin typeface="Arial" pitchFamily="34" charset="0"/>
                <a:cs typeface="Arial" pitchFamily="34" charset="0"/>
              </a:rPr>
              <a:t>become angry, damage to the amygdala, or to the pre frontal cortex which can no longer inhibit the amygdala. </a:t>
            </a:r>
          </a:p>
          <a:p>
            <a:r>
              <a:rPr lang="en-US" sz="3000" dirty="0" smtClean="0">
                <a:latin typeface="Arial" pitchFamily="34" charset="0"/>
                <a:cs typeface="Arial" pitchFamily="34" charset="0"/>
              </a:rPr>
              <a:t>Do dangerous things, put paper plate on stove. </a:t>
            </a:r>
          </a:p>
          <a:p>
            <a:r>
              <a:rPr lang="en-US" sz="3000" u="sng" dirty="0" smtClean="0"/>
              <a:t>Prefrontal cortex</a:t>
            </a:r>
            <a:r>
              <a:rPr lang="en-US" sz="3000" dirty="0" smtClean="0"/>
              <a:t>, Inability to recall old events or facts. </a:t>
            </a:r>
          </a:p>
          <a:p>
            <a:r>
              <a:rPr lang="en-US" sz="3000" dirty="0" smtClean="0"/>
              <a:t>Impulsive behavior, paranoia.</a:t>
            </a:r>
          </a:p>
          <a:p>
            <a:r>
              <a:rPr lang="en-US" sz="3000" dirty="0" smtClean="0"/>
              <a:t>Inability to plan and to see consequences. </a:t>
            </a:r>
          </a:p>
          <a:p>
            <a:r>
              <a:rPr lang="en-US" sz="3000" u="sng" dirty="0" smtClean="0"/>
              <a:t>Basal ganglia</a:t>
            </a:r>
            <a:r>
              <a:rPr lang="en-US" sz="3000" dirty="0" smtClean="0"/>
              <a:t>, inability to type on computer. </a:t>
            </a:r>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NOT IMPAIRED</a:t>
            </a:r>
            <a:endParaRPr lang="en-US" dirty="0"/>
          </a:p>
        </p:txBody>
      </p:sp>
      <p:sp>
        <p:nvSpPr>
          <p:cNvPr id="3" name="Content Placeholder 2"/>
          <p:cNvSpPr>
            <a:spLocks noGrp="1"/>
          </p:cNvSpPr>
          <p:nvPr>
            <p:ph idx="1"/>
          </p:nvPr>
        </p:nvSpPr>
        <p:spPr/>
        <p:txBody>
          <a:bodyPr/>
          <a:lstStyle/>
          <a:p>
            <a:r>
              <a:rPr lang="en-US" u="sng" dirty="0" smtClean="0"/>
              <a:t>Motor cortex. </a:t>
            </a:r>
          </a:p>
          <a:p>
            <a:r>
              <a:rPr lang="en-US" dirty="0" smtClean="0"/>
              <a:t>Not necessarily good.</a:t>
            </a:r>
          </a:p>
          <a:p>
            <a:r>
              <a:rPr lang="en-US" dirty="0" smtClean="0"/>
              <a:t>People try to drive when they should not. </a:t>
            </a:r>
          </a:p>
          <a:p>
            <a:r>
              <a:rPr lang="en-US" dirty="0" smtClean="0"/>
              <a:t>Parietal lobe damage, do not orient self correctly in space. Pre motor damage, do not plan series of actions.</a:t>
            </a:r>
          </a:p>
          <a:p>
            <a:r>
              <a:rPr lang="en-US" dirty="0" smtClean="0"/>
              <a:t>Can hit accelerator not brake. </a:t>
            </a:r>
          </a:p>
          <a:p>
            <a:r>
              <a:rPr lang="en-US" dirty="0" smtClean="0"/>
              <a:t>Spatial losses too.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OTHER BRAIN </a:t>
            </a:r>
            <a:r>
              <a:rPr lang="en-US" dirty="0"/>
              <a:t>DAMAGE </a:t>
            </a:r>
          </a:p>
        </p:txBody>
      </p:sp>
      <p:sp>
        <p:nvSpPr>
          <p:cNvPr id="12291" name="Rectangle 3"/>
          <p:cNvSpPr>
            <a:spLocks noGrp="1" noChangeArrowheads="1"/>
          </p:cNvSpPr>
          <p:nvPr>
            <p:ph type="body" idx="1"/>
          </p:nvPr>
        </p:nvSpPr>
        <p:spPr/>
        <p:txBody>
          <a:bodyPr>
            <a:normAutofit fontScale="92500" lnSpcReduction="20000"/>
          </a:bodyPr>
          <a:lstStyle/>
          <a:p>
            <a:r>
              <a:rPr lang="en-US" dirty="0" smtClean="0"/>
              <a:t>The basal nucleus,  </a:t>
            </a:r>
            <a:r>
              <a:rPr lang="en-US" dirty="0"/>
              <a:t>where </a:t>
            </a:r>
            <a:r>
              <a:rPr lang="en-US" dirty="0" smtClean="0"/>
              <a:t>the neurotransmitter acetylcholine, </a:t>
            </a:r>
            <a:r>
              <a:rPr lang="en-US" dirty="0" err="1" smtClean="0"/>
              <a:t>ACh</a:t>
            </a:r>
            <a:r>
              <a:rPr lang="en-US" dirty="0" smtClean="0"/>
              <a:t> </a:t>
            </a:r>
            <a:r>
              <a:rPr lang="en-US" dirty="0"/>
              <a:t>is </a:t>
            </a:r>
            <a:r>
              <a:rPr lang="en-US" dirty="0" smtClean="0"/>
              <a:t>produced,  </a:t>
            </a:r>
            <a:r>
              <a:rPr lang="en-US" dirty="0"/>
              <a:t>is </a:t>
            </a:r>
            <a:r>
              <a:rPr lang="en-US" dirty="0" smtClean="0"/>
              <a:t>damaged in AD. </a:t>
            </a:r>
            <a:endParaRPr lang="en-US" dirty="0"/>
          </a:p>
          <a:p>
            <a:r>
              <a:rPr lang="en-US" dirty="0" err="1"/>
              <a:t>ACh</a:t>
            </a:r>
            <a:r>
              <a:rPr lang="en-US" dirty="0"/>
              <a:t> is </a:t>
            </a:r>
            <a:r>
              <a:rPr lang="en-US" dirty="0" smtClean="0"/>
              <a:t>used in </a:t>
            </a:r>
            <a:r>
              <a:rPr lang="en-US" dirty="0"/>
              <a:t>the </a:t>
            </a:r>
            <a:r>
              <a:rPr lang="en-US" dirty="0" smtClean="0"/>
              <a:t>hippocampus  and is involved in memory. </a:t>
            </a:r>
          </a:p>
          <a:p>
            <a:r>
              <a:rPr lang="en-US" dirty="0" smtClean="0"/>
              <a:t>Loss </a:t>
            </a:r>
            <a:r>
              <a:rPr lang="en-US" dirty="0"/>
              <a:t>of </a:t>
            </a:r>
            <a:r>
              <a:rPr lang="en-US" dirty="0" err="1"/>
              <a:t>ACh</a:t>
            </a:r>
            <a:r>
              <a:rPr lang="en-US" dirty="0"/>
              <a:t> leads to impaired </a:t>
            </a:r>
            <a:r>
              <a:rPr lang="en-US" dirty="0" smtClean="0"/>
              <a:t>memory</a:t>
            </a:r>
            <a:r>
              <a:rPr lang="en-US" dirty="0"/>
              <a:t>. </a:t>
            </a:r>
            <a:r>
              <a:rPr lang="en-US" dirty="0" smtClean="0"/>
              <a:t>Four of the five approved drugs  </a:t>
            </a:r>
            <a:r>
              <a:rPr lang="en-US" dirty="0"/>
              <a:t>increase the amount of </a:t>
            </a:r>
            <a:r>
              <a:rPr lang="en-US" dirty="0" err="1"/>
              <a:t>ACh</a:t>
            </a:r>
            <a:r>
              <a:rPr lang="en-US" dirty="0"/>
              <a:t>.  </a:t>
            </a:r>
            <a:endParaRPr lang="en-US" dirty="0" smtClean="0"/>
          </a:p>
          <a:p>
            <a:r>
              <a:rPr lang="en-US" dirty="0" smtClean="0"/>
              <a:t>But there are two </a:t>
            </a:r>
            <a:r>
              <a:rPr lang="en-US" dirty="0" err="1" smtClean="0"/>
              <a:t>ACh</a:t>
            </a:r>
            <a:r>
              <a:rPr lang="en-US" dirty="0" smtClean="0"/>
              <a:t> systems and the drugs increase the </a:t>
            </a:r>
            <a:r>
              <a:rPr lang="en-US" dirty="0" err="1" smtClean="0"/>
              <a:t>ACh</a:t>
            </a:r>
            <a:r>
              <a:rPr lang="en-US" dirty="0" smtClean="0"/>
              <a:t> in both systems, causing  side effects.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p:txBody>
          <a:bodyPr/>
          <a:lstStyle/>
          <a:p>
            <a:pPr eaLnBrk="1" hangingPunct="1"/>
            <a:r>
              <a:rPr lang="en-US" smtClean="0"/>
              <a:t>ACETYLCHOLINE SYSTEMS </a:t>
            </a:r>
          </a:p>
        </p:txBody>
      </p:sp>
      <p:pic>
        <p:nvPicPr>
          <p:cNvPr id="14339" name="Picture 5"/>
          <p:cNvPicPr>
            <a:picLocks noGrp="1" noChangeAspect="1" noChangeArrowheads="1"/>
          </p:cNvPicPr>
          <p:nvPr>
            <p:ph idx="1"/>
          </p:nvPr>
        </p:nvPicPr>
        <p:blipFill>
          <a:blip r:embed="rId2"/>
          <a:srcRect/>
          <a:stretch>
            <a:fillRect/>
          </a:stretch>
        </p:blipFill>
        <p:spPr>
          <a:xfrm>
            <a:off x="2289175" y="1600200"/>
            <a:ext cx="4564063" cy="4525963"/>
          </a:xfrm>
          <a:noFill/>
        </p:spPr>
      </p:pic>
      <p:sp>
        <p:nvSpPr>
          <p:cNvPr id="4" name="Slide Number Placeholder 3"/>
          <p:cNvSpPr>
            <a:spLocks noGrp="1"/>
          </p:cNvSpPr>
          <p:nvPr>
            <p:ph type="sldNum" sz="quarter" idx="12"/>
          </p:nvPr>
        </p:nvSpPr>
        <p:spPr/>
        <p:txBody>
          <a:bodyPr/>
          <a:lstStyle/>
          <a:p>
            <a:fld id="{51C1F4AB-016D-466F-921D-4E73D4DE5B9D}"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DC35195C-8998-4459-ACB0-9763BA6C6CE1}" type="slidenum">
              <a:rPr lang="en-US" smtClean="0"/>
              <a:pPr/>
              <a:t>38</a:t>
            </a:fld>
            <a:endParaRPr lang="en-US" smtClean="0"/>
          </a:p>
        </p:txBody>
      </p:sp>
      <p:sp>
        <p:nvSpPr>
          <p:cNvPr id="5123" name="Rectangle 2"/>
          <p:cNvSpPr>
            <a:spLocks noGrp="1" noChangeArrowheads="1"/>
          </p:cNvSpPr>
          <p:nvPr>
            <p:ph type="title"/>
          </p:nvPr>
        </p:nvSpPr>
        <p:spPr/>
        <p:txBody>
          <a:bodyPr/>
          <a:lstStyle/>
          <a:p>
            <a:pPr eaLnBrk="1" hangingPunct="1"/>
            <a:r>
              <a:rPr lang="en-US" smtClean="0"/>
              <a:t>Nucelus Basalis </a:t>
            </a:r>
          </a:p>
        </p:txBody>
      </p:sp>
      <p:pic>
        <p:nvPicPr>
          <p:cNvPr id="5124" name="Picture 3" descr="nucleus basalis - the brain's attention governor">
            <a:hlinkClick r:id="rId2"/>
          </p:cNvPr>
          <p:cNvPicPr>
            <a:picLocks noGrp="1" noChangeAspect="1" noChangeArrowheads="1"/>
          </p:cNvPicPr>
          <p:nvPr>
            <p:ph idx="1"/>
          </p:nvPr>
        </p:nvPicPr>
        <p:blipFill>
          <a:blip r:embed="rId3"/>
          <a:srcRect/>
          <a:stretch>
            <a:fillRect/>
          </a:stretch>
        </p:blipFill>
        <p:spPr>
          <a:xfrm>
            <a:off x="2716213" y="1905000"/>
            <a:ext cx="3611562" cy="3810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t>
            </a:r>
            <a:endParaRPr lang="en-US" dirty="0"/>
          </a:p>
        </p:txBody>
      </p:sp>
      <p:sp>
        <p:nvSpPr>
          <p:cNvPr id="3" name="Content Placeholder 2"/>
          <p:cNvSpPr>
            <a:spLocks noGrp="1"/>
          </p:cNvSpPr>
          <p:nvPr>
            <p:ph idx="1"/>
          </p:nvPr>
        </p:nvSpPr>
        <p:spPr/>
        <p:txBody>
          <a:bodyPr/>
          <a:lstStyle/>
          <a:p>
            <a:r>
              <a:rPr lang="en-US" dirty="0" err="1" smtClean="0"/>
              <a:t>Acetylcholinesterase</a:t>
            </a:r>
            <a:r>
              <a:rPr lang="en-US" dirty="0" smtClean="0"/>
              <a:t>, </a:t>
            </a:r>
            <a:r>
              <a:rPr lang="en-US" dirty="0" err="1" smtClean="0"/>
              <a:t>AChE</a:t>
            </a:r>
            <a:r>
              <a:rPr lang="en-US" dirty="0" smtClean="0"/>
              <a:t>,  breaks down </a:t>
            </a:r>
            <a:r>
              <a:rPr lang="en-US" dirty="0" err="1" smtClean="0"/>
              <a:t>ACh</a:t>
            </a:r>
            <a:r>
              <a:rPr lang="en-US" dirty="0" smtClean="0"/>
              <a:t>, therefore the drugs attack </a:t>
            </a:r>
            <a:r>
              <a:rPr lang="en-US" dirty="0" err="1" smtClean="0"/>
              <a:t>AChE</a:t>
            </a:r>
            <a:r>
              <a:rPr lang="en-US" dirty="0" smtClean="0"/>
              <a:t>. (They may also enhance the response to the </a:t>
            </a:r>
            <a:r>
              <a:rPr lang="en-US" dirty="0" err="1" smtClean="0"/>
              <a:t>ACh</a:t>
            </a:r>
            <a:r>
              <a:rPr lang="en-US" dirty="0" smtClean="0"/>
              <a:t> there is.)</a:t>
            </a:r>
          </a:p>
          <a:p>
            <a:r>
              <a:rPr lang="en-US" dirty="0" smtClean="0"/>
              <a:t>They are </a:t>
            </a:r>
            <a:r>
              <a:rPr lang="en-US" dirty="0" err="1" smtClean="0"/>
              <a:t>AChE</a:t>
            </a:r>
            <a:r>
              <a:rPr lang="en-US" dirty="0" smtClean="0"/>
              <a:t> inhibitors, often called cholinesterase inhibitors. </a:t>
            </a:r>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AND LATE ONSET AD </a:t>
            </a:r>
            <a:endParaRPr lang="en-US" dirty="0"/>
          </a:p>
        </p:txBody>
      </p:sp>
      <p:sp>
        <p:nvSpPr>
          <p:cNvPr id="3" name="Content Placeholder 2"/>
          <p:cNvSpPr>
            <a:spLocks noGrp="1"/>
          </p:cNvSpPr>
          <p:nvPr>
            <p:ph idx="1"/>
          </p:nvPr>
        </p:nvSpPr>
        <p:spPr/>
        <p:txBody>
          <a:bodyPr>
            <a:normAutofit/>
          </a:bodyPr>
          <a:lstStyle/>
          <a:p>
            <a:r>
              <a:rPr lang="en-US" sz="2800" dirty="0" smtClean="0">
                <a:latin typeface="Arial" pitchFamily="34" charset="0"/>
                <a:cs typeface="Arial" pitchFamily="34" charset="0"/>
              </a:rPr>
              <a:t>There are two forms of the disease, early onset and late onset.  The underlying genetics are very different but the brain pathology is the same.</a:t>
            </a:r>
          </a:p>
          <a:p>
            <a:r>
              <a:rPr lang="en-US" sz="2800" dirty="0" smtClean="0">
                <a:latin typeface="Arial" pitchFamily="34" charset="0"/>
                <a:cs typeface="Arial" pitchFamily="34" charset="0"/>
              </a:rPr>
              <a:t>Early onset  AD before ~age 60, about 5% of all cases. </a:t>
            </a:r>
          </a:p>
          <a:p>
            <a:r>
              <a:rPr lang="en-US" sz="2800" dirty="0" smtClean="0">
                <a:latin typeface="Arial" pitchFamily="34" charset="0"/>
                <a:cs typeface="Arial" pitchFamily="34" charset="0"/>
              </a:rPr>
              <a:t>Late onset AD, after age 65, these are the  majority of the cases.  Here age is a risk factor. </a:t>
            </a:r>
          </a:p>
          <a:p>
            <a:r>
              <a:rPr lang="en-US" sz="2800" dirty="0" smtClean="0">
                <a:latin typeface="Arial" pitchFamily="34" charset="0"/>
                <a:cs typeface="Arial" pitchFamily="34" charset="0"/>
              </a:rPr>
              <a:t>Common figures are that 10% of those over 65 and 20-40% of those over 80 have AD.</a:t>
            </a:r>
          </a:p>
          <a:p>
            <a:endParaRPr lang="en-US" sz="2800" dirty="0" smtClean="0">
              <a:latin typeface="Arial" pitchFamily="34" charset="0"/>
              <a:cs typeface="Arial" pitchFamily="34" charset="0"/>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DRUGS, 2  </a:t>
            </a:r>
          </a:p>
        </p:txBody>
      </p:sp>
      <p:sp>
        <p:nvSpPr>
          <p:cNvPr id="10243" name="Rectangle 3"/>
          <p:cNvSpPr>
            <a:spLocks noGrp="1" noChangeArrowheads="1"/>
          </p:cNvSpPr>
          <p:nvPr>
            <p:ph type="body" idx="1"/>
          </p:nvPr>
        </p:nvSpPr>
        <p:spPr/>
        <p:txBody>
          <a:bodyPr>
            <a:normAutofit/>
          </a:bodyPr>
          <a:lstStyle/>
          <a:p>
            <a:r>
              <a:rPr lang="en-US" sz="2800" dirty="0" smtClean="0">
                <a:latin typeface="Arial" pitchFamily="34" charset="0"/>
                <a:cs typeface="Arial" pitchFamily="34" charset="0"/>
              </a:rPr>
              <a:t>But there are side effects. </a:t>
            </a:r>
          </a:p>
          <a:p>
            <a:pPr eaLnBrk="1" hangingPunct="1"/>
            <a:r>
              <a:rPr lang="en-US" sz="2800" dirty="0" err="1" smtClean="0">
                <a:latin typeface="Arial" pitchFamily="34" charset="0"/>
                <a:cs typeface="Arial" pitchFamily="34" charset="0"/>
              </a:rPr>
              <a:t>ACh</a:t>
            </a:r>
            <a:r>
              <a:rPr lang="en-US" sz="2800" dirty="0" smtClean="0">
                <a:latin typeface="Arial" pitchFamily="34" charset="0"/>
                <a:cs typeface="Arial" pitchFamily="34" charset="0"/>
              </a:rPr>
              <a:t> is also involved in the motor systems. </a:t>
            </a:r>
          </a:p>
          <a:p>
            <a:pPr eaLnBrk="1" hangingPunct="1"/>
            <a:r>
              <a:rPr lang="en-US" sz="2800" dirty="0" smtClean="0">
                <a:latin typeface="Arial" pitchFamily="34" charset="0"/>
                <a:cs typeface="Arial" pitchFamily="34" charset="0"/>
              </a:rPr>
              <a:t>It slows down the heart, this can be dangerous.</a:t>
            </a:r>
          </a:p>
          <a:p>
            <a:pPr eaLnBrk="1" hangingPunct="1"/>
            <a:r>
              <a:rPr lang="en-US" sz="2800" dirty="0" smtClean="0">
                <a:latin typeface="Arial" pitchFamily="34" charset="0"/>
                <a:cs typeface="Arial" pitchFamily="34" charset="0"/>
              </a:rPr>
              <a:t> It moves food through the gut. Thus increased levels of </a:t>
            </a:r>
            <a:r>
              <a:rPr lang="en-US" sz="2800" dirty="0" err="1" smtClean="0">
                <a:latin typeface="Arial" pitchFamily="34" charset="0"/>
                <a:cs typeface="Arial" pitchFamily="34" charset="0"/>
              </a:rPr>
              <a:t>ACh</a:t>
            </a:r>
            <a:r>
              <a:rPr lang="en-US" sz="2800" dirty="0" smtClean="0">
                <a:latin typeface="Arial" pitchFamily="34" charset="0"/>
                <a:cs typeface="Arial" pitchFamily="34" charset="0"/>
              </a:rPr>
              <a:t> here can lead to diarrhea. Also causes increased urination.  </a:t>
            </a:r>
          </a:p>
          <a:p>
            <a:pPr eaLnBrk="1" hangingPunct="1"/>
            <a:endParaRPr lang="en-US" dirty="0" smtClean="0"/>
          </a:p>
        </p:txBody>
      </p:sp>
      <p:sp>
        <p:nvSpPr>
          <p:cNvPr id="4" name="Slide Number Placeholder 3"/>
          <p:cNvSpPr>
            <a:spLocks noGrp="1"/>
          </p:cNvSpPr>
          <p:nvPr>
            <p:ph type="sldNum" sz="quarter" idx="12"/>
          </p:nvPr>
        </p:nvSpPr>
        <p:spPr/>
        <p:txBody>
          <a:bodyPr/>
          <a:lstStyle/>
          <a:p>
            <a:fld id="{51C1F4AB-016D-466F-921D-4E73D4DE5B9D}"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MEMANTINE/NEMANDA </a:t>
            </a:r>
            <a:endParaRPr lang="en-US" dirty="0"/>
          </a:p>
        </p:txBody>
      </p:sp>
      <p:sp>
        <p:nvSpPr>
          <p:cNvPr id="3" name="Content Placeholder 2"/>
          <p:cNvSpPr>
            <a:spLocks noGrp="1"/>
          </p:cNvSpPr>
          <p:nvPr>
            <p:ph idx="1"/>
          </p:nvPr>
        </p:nvSpPr>
        <p:spPr/>
        <p:txBody>
          <a:bodyPr>
            <a:normAutofit lnSpcReduction="10000"/>
          </a:bodyPr>
          <a:lstStyle/>
          <a:p>
            <a:r>
              <a:rPr lang="en-US" dirty="0" err="1" smtClean="0">
                <a:latin typeface="Times New Roman" pitchFamily="18" charset="0"/>
              </a:rPr>
              <a:t>Memantine</a:t>
            </a:r>
            <a:r>
              <a:rPr lang="en-US" dirty="0" smtClean="0">
                <a:latin typeface="Times New Roman" pitchFamily="18" charset="0"/>
              </a:rPr>
              <a:t>, also called </a:t>
            </a:r>
            <a:r>
              <a:rPr lang="en-US" dirty="0" err="1" smtClean="0">
                <a:latin typeface="Times New Roman" pitchFamily="18" charset="0"/>
              </a:rPr>
              <a:t>Nemanda</a:t>
            </a:r>
            <a:r>
              <a:rPr lang="en-US" dirty="0" smtClean="0">
                <a:latin typeface="Times New Roman" pitchFamily="18" charset="0"/>
              </a:rPr>
              <a:t>,  the 5</a:t>
            </a:r>
            <a:r>
              <a:rPr lang="en-US" baseline="30000" dirty="0" smtClean="0">
                <a:latin typeface="Times New Roman" pitchFamily="18" charset="0"/>
              </a:rPr>
              <a:t>th</a:t>
            </a:r>
            <a:r>
              <a:rPr lang="en-US" dirty="0" smtClean="0">
                <a:latin typeface="Times New Roman" pitchFamily="18" charset="0"/>
              </a:rPr>
              <a:t> drug approved, operates quite differently.</a:t>
            </a:r>
          </a:p>
          <a:p>
            <a:r>
              <a:rPr lang="en-US" dirty="0" smtClean="0">
                <a:latin typeface="Times New Roman" pitchFamily="18" charset="0"/>
              </a:rPr>
              <a:t>It works with the glutamate system. One of the glutamate receptors, the NMDA receptor,  is often overactive in AD.  </a:t>
            </a:r>
            <a:r>
              <a:rPr lang="en-US" dirty="0" err="1" smtClean="0">
                <a:latin typeface="Times New Roman" pitchFamily="18" charset="0"/>
              </a:rPr>
              <a:t>Memantine</a:t>
            </a:r>
            <a:r>
              <a:rPr lang="en-US" dirty="0" smtClean="0">
                <a:latin typeface="Times New Roman" pitchFamily="18" charset="0"/>
              </a:rPr>
              <a:t> is an NMDA antagonist.</a:t>
            </a:r>
          </a:p>
          <a:p>
            <a:r>
              <a:rPr lang="en-US" dirty="0" smtClean="0">
                <a:latin typeface="Times New Roman" pitchFamily="18" charset="0"/>
              </a:rPr>
              <a:t>A combination of an </a:t>
            </a:r>
            <a:r>
              <a:rPr lang="en-US" dirty="0" err="1" smtClean="0">
                <a:latin typeface="Times New Roman" pitchFamily="18" charset="0"/>
              </a:rPr>
              <a:t>AChE</a:t>
            </a:r>
            <a:r>
              <a:rPr lang="en-US" dirty="0" smtClean="0">
                <a:latin typeface="Times New Roman" pitchFamily="18" charset="0"/>
              </a:rPr>
              <a:t> inhibitor and </a:t>
            </a:r>
            <a:r>
              <a:rPr lang="en-US" dirty="0" err="1" smtClean="0">
                <a:latin typeface="Times New Roman" pitchFamily="18" charset="0"/>
              </a:rPr>
              <a:t>memantine</a:t>
            </a:r>
            <a:r>
              <a:rPr lang="en-US" dirty="0" smtClean="0">
                <a:latin typeface="Times New Roman" pitchFamily="18" charset="0"/>
              </a:rPr>
              <a:t> is often given as the disease progresses and can be helpful. </a:t>
            </a:r>
          </a:p>
          <a:p>
            <a:endParaRPr lang="en-US" dirty="0" smtClean="0">
              <a:latin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FAILURES </a:t>
            </a:r>
            <a:endParaRPr lang="en-US" dirty="0"/>
          </a:p>
        </p:txBody>
      </p:sp>
      <p:sp>
        <p:nvSpPr>
          <p:cNvPr id="3" name="Content Placeholder 2"/>
          <p:cNvSpPr>
            <a:spLocks noGrp="1"/>
          </p:cNvSpPr>
          <p:nvPr>
            <p:ph idx="1"/>
          </p:nvPr>
        </p:nvSpPr>
        <p:spPr/>
        <p:txBody>
          <a:bodyPr>
            <a:normAutofit/>
          </a:bodyPr>
          <a:lstStyle/>
          <a:p>
            <a:r>
              <a:rPr lang="en-US" dirty="0" err="1" smtClean="0"/>
              <a:t>Namenda</a:t>
            </a:r>
            <a:r>
              <a:rPr lang="en-US" dirty="0" smtClean="0"/>
              <a:t> was the last drug to be approved in the US. </a:t>
            </a:r>
            <a:r>
              <a:rPr lang="en-US" b="1" dirty="0" smtClean="0"/>
              <a:t>In 2006.</a:t>
            </a:r>
          </a:p>
          <a:p>
            <a:r>
              <a:rPr lang="en-US" dirty="0" smtClean="0"/>
              <a:t>The last 23 drugs have failed. </a:t>
            </a:r>
          </a:p>
          <a:p>
            <a:r>
              <a:rPr lang="en-US" dirty="0" smtClean="0"/>
              <a:t>Possibly this is because it is now </a:t>
            </a:r>
            <a:r>
              <a:rPr lang="en-US" dirty="0" err="1" smtClean="0"/>
              <a:t>realised</a:t>
            </a:r>
            <a:r>
              <a:rPr lang="en-US" dirty="0" smtClean="0"/>
              <a:t> that the brain changes begin many years before behavioral changes are seen. </a:t>
            </a:r>
          </a:p>
          <a:p>
            <a:r>
              <a:rPr lang="en-US" dirty="0" smtClean="0"/>
              <a:t>We can now see amyloid in the brain of a living person. (</a:t>
            </a:r>
            <a:r>
              <a:rPr lang="en-US" dirty="0" err="1" smtClean="0"/>
              <a:t>Klunk</a:t>
            </a:r>
            <a:r>
              <a:rPr lang="en-US" dirty="0" smtClean="0"/>
              <a:t> at Pittsburg)</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7F7009B-508A-46E2-BB81-0B42042C7F19}" type="slidenum">
              <a:rPr lang="en-US"/>
              <a:pPr/>
              <a:t>43</a:t>
            </a:fld>
            <a:endParaRPr lang="en-US"/>
          </a:p>
        </p:txBody>
      </p:sp>
      <p:sp>
        <p:nvSpPr>
          <p:cNvPr id="20486" name="Rectangle 6"/>
          <p:cNvSpPr>
            <a:spLocks noGrp="1" noChangeArrowheads="1"/>
          </p:cNvSpPr>
          <p:nvPr>
            <p:ph type="title"/>
          </p:nvPr>
        </p:nvSpPr>
        <p:spPr/>
        <p:txBody>
          <a:bodyPr/>
          <a:lstStyle/>
          <a:p>
            <a:r>
              <a:rPr lang="en-US" sz="2800"/>
              <a:t>IMAGING AMYLOID IN THE BRAIN, PITTSBURG COMPOUND</a:t>
            </a:r>
          </a:p>
        </p:txBody>
      </p:sp>
      <p:graphicFrame>
        <p:nvGraphicFramePr>
          <p:cNvPr id="20485" name="Object 5"/>
          <p:cNvGraphicFramePr>
            <a:graphicFrameLocks noChangeAspect="1"/>
          </p:cNvGraphicFramePr>
          <p:nvPr>
            <p:ph idx="1"/>
          </p:nvPr>
        </p:nvGraphicFramePr>
        <p:xfrm>
          <a:off x="2514600" y="1676400"/>
          <a:ext cx="4723838" cy="4267200"/>
        </p:xfrm>
        <a:graphic>
          <a:graphicData uri="http://schemas.openxmlformats.org/presentationml/2006/ole">
            <p:oleObj spid="_x0000_s3074" name="Photo Editor Photo" r:id="rId3" imgW="2857899" imgH="2580952" progId="">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BIOMARKERS </a:t>
            </a:r>
            <a:endParaRPr lang="en-US" dirty="0"/>
          </a:p>
        </p:txBody>
      </p:sp>
      <p:sp>
        <p:nvSpPr>
          <p:cNvPr id="3" name="Content Placeholder 2"/>
          <p:cNvSpPr>
            <a:spLocks noGrp="1"/>
          </p:cNvSpPr>
          <p:nvPr>
            <p:ph idx="1"/>
          </p:nvPr>
        </p:nvSpPr>
        <p:spPr/>
        <p:txBody>
          <a:bodyPr/>
          <a:lstStyle/>
          <a:p>
            <a:r>
              <a:rPr lang="en-US" dirty="0" smtClean="0"/>
              <a:t>Video “can Alzheimer’s be Stopped?”</a:t>
            </a:r>
          </a:p>
          <a:p>
            <a:r>
              <a:rPr lang="en-US" dirty="0" smtClean="0"/>
              <a:t>Columbian family has had early onset since the Spanish invasion. Can test descendants for the gene, follow them, scan their brains as they age. See amyloid deposits years before see behavioral changes. </a:t>
            </a:r>
          </a:p>
          <a:p>
            <a:r>
              <a:rPr lang="en-US" dirty="0" smtClean="0"/>
              <a:t>Researchers are now looking for bio markers that will let them detect AD earlier.</a:t>
            </a:r>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AD </a:t>
            </a:r>
            <a:endParaRPr lang="en-US" dirty="0"/>
          </a:p>
        </p:txBody>
      </p:sp>
      <p:sp>
        <p:nvSpPr>
          <p:cNvPr id="3" name="Content Placeholder 2"/>
          <p:cNvSpPr>
            <a:spLocks noGrp="1"/>
          </p:cNvSpPr>
          <p:nvPr>
            <p:ph idx="1"/>
          </p:nvPr>
        </p:nvSpPr>
        <p:spPr/>
        <p:txBody>
          <a:bodyPr>
            <a:normAutofit lnSpcReduction="10000"/>
          </a:bodyPr>
          <a:lstStyle/>
          <a:p>
            <a:r>
              <a:rPr lang="en-US" dirty="0" smtClean="0"/>
              <a:t>Early onset has different genes than late onset. If you have a mutation in a gene called pre senilin1 , you will get AD. </a:t>
            </a:r>
          </a:p>
          <a:p>
            <a:r>
              <a:rPr lang="en-US" dirty="0" smtClean="0"/>
              <a:t>Late onset has a genetic risk factor. The gene APOE has 3 normal forms, E2, E3, E4.</a:t>
            </a:r>
          </a:p>
          <a:p>
            <a:r>
              <a:rPr lang="en-US" dirty="0" smtClean="0"/>
              <a:t>Those with  a copy of E4 ( ~20% of the population)  are more likely to get AD and here the environmental effects can be stronger.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EFFECTS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Because drug development is lagging, life style changes are attracting more interest.  </a:t>
            </a:r>
          </a:p>
          <a:p>
            <a:r>
              <a:rPr lang="en-US" dirty="0" smtClean="0"/>
              <a:t>Head injury is a risk for dementia.</a:t>
            </a:r>
          </a:p>
          <a:p>
            <a:r>
              <a:rPr lang="en-US" dirty="0" smtClean="0"/>
              <a:t>Stroke is a risk for dementia, particularly sub- cortical strokes. </a:t>
            </a:r>
          </a:p>
          <a:p>
            <a:r>
              <a:rPr lang="en-US" dirty="0" smtClean="0"/>
              <a:t>Smoking is a risk,   because it is a risk factor for stroke. </a:t>
            </a:r>
          </a:p>
          <a:p>
            <a:r>
              <a:rPr lang="en-US" dirty="0" smtClean="0"/>
              <a:t>Reduce blood pressure, also a risk for stroke. </a:t>
            </a:r>
          </a:p>
          <a:p>
            <a:r>
              <a:rPr lang="en-US" dirty="0" smtClean="0"/>
              <a:t>Control diabetes, stroke risk.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DB5E27FA-EFB8-499B-B960-943D99BD3FD6}" type="slidenum">
              <a:rPr lang="en-US" smtClean="0"/>
              <a:pPr/>
              <a:t>47</a:t>
            </a:fld>
            <a:endParaRPr lang="en-US" smtClean="0"/>
          </a:p>
        </p:txBody>
      </p:sp>
      <p:sp>
        <p:nvSpPr>
          <p:cNvPr id="30723" name="Rectangle 2"/>
          <p:cNvSpPr>
            <a:spLocks noGrp="1" noChangeArrowheads="1"/>
          </p:cNvSpPr>
          <p:nvPr>
            <p:ph type="title"/>
          </p:nvPr>
        </p:nvSpPr>
        <p:spPr/>
        <p:txBody>
          <a:bodyPr/>
          <a:lstStyle/>
          <a:p>
            <a:pPr eaLnBrk="1" hangingPunct="1"/>
            <a:r>
              <a:rPr lang="en-US" smtClean="0"/>
              <a:t>STROKE AND AD</a:t>
            </a:r>
          </a:p>
        </p:txBody>
      </p:sp>
      <p:sp>
        <p:nvSpPr>
          <p:cNvPr id="30724" name="Rectangle 3"/>
          <p:cNvSpPr>
            <a:spLocks noGrp="1" noChangeArrowheads="1"/>
          </p:cNvSpPr>
          <p:nvPr>
            <p:ph type="body" idx="1"/>
          </p:nvPr>
        </p:nvSpPr>
        <p:spPr/>
        <p:txBody>
          <a:bodyPr>
            <a:normAutofit lnSpcReduction="10000"/>
          </a:bodyPr>
          <a:lstStyle/>
          <a:p>
            <a:pPr eaLnBrk="1" hangingPunct="1">
              <a:lnSpc>
                <a:spcPct val="90000"/>
              </a:lnSpc>
            </a:pPr>
            <a:r>
              <a:rPr lang="en-US" sz="2800" dirty="0" smtClean="0"/>
              <a:t>There are those with heavy amyloid and plaques in the brain who do NOT have dementia.</a:t>
            </a:r>
          </a:p>
          <a:p>
            <a:pPr eaLnBrk="1" hangingPunct="1">
              <a:lnSpc>
                <a:spcPct val="90000"/>
              </a:lnSpc>
            </a:pPr>
            <a:r>
              <a:rPr lang="en-US" sz="2800" dirty="0" smtClean="0"/>
              <a:t>Study with nuns* showed that Stroke-free brains can compensate for AD lesions.</a:t>
            </a:r>
            <a:endParaRPr lang="en-US" sz="2800" b="1" dirty="0" smtClean="0"/>
          </a:p>
          <a:p>
            <a:pPr eaLnBrk="1" hangingPunct="1">
              <a:lnSpc>
                <a:spcPct val="90000"/>
              </a:lnSpc>
            </a:pPr>
            <a:r>
              <a:rPr lang="en-US" sz="2800" dirty="0" smtClean="0"/>
              <a:t>Among Sisters with an AD brain, 93% had dementia if they had stroke damage in deep white matter, thalamus or basal ganglia.  </a:t>
            </a:r>
          </a:p>
          <a:p>
            <a:pPr eaLnBrk="1" hangingPunct="1">
              <a:lnSpc>
                <a:spcPct val="90000"/>
              </a:lnSpc>
            </a:pPr>
            <a:r>
              <a:rPr lang="en-US" sz="2800" dirty="0" smtClean="0"/>
              <a:t>Only 57% were demented if they had an AD brain but no stroke damage. </a:t>
            </a:r>
            <a:r>
              <a:rPr lang="en-US" sz="2800" u="sng" dirty="0" smtClean="0"/>
              <a:t>i.e. 43% did not have dementia. </a:t>
            </a:r>
          </a:p>
          <a:p>
            <a:pPr eaLnBrk="1" hangingPunct="1">
              <a:lnSpc>
                <a:spcPct val="90000"/>
              </a:lnSpc>
            </a:pPr>
            <a:endParaRPr lang="en-US" sz="2800" dirty="0" smtClean="0"/>
          </a:p>
          <a:p>
            <a:pPr eaLnBrk="1" hangingPunct="1">
              <a:lnSpc>
                <a:spcPct val="90000"/>
              </a:lnSpc>
            </a:pPr>
            <a:r>
              <a:rPr lang="en-US" sz="2800" dirty="0" smtClean="0"/>
              <a:t>* “Aging with Grace” </a:t>
            </a:r>
            <a:r>
              <a:rPr lang="en-US" sz="2800" dirty="0" err="1" smtClean="0"/>
              <a:t>Snowdon</a:t>
            </a:r>
            <a:r>
              <a:rPr lang="en-US" sz="2800" dirty="0" smtClean="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417638"/>
          </a:xfrm>
        </p:spPr>
        <p:txBody>
          <a:bodyPr/>
          <a:lstStyle/>
          <a:p>
            <a:pPr eaLnBrk="1" hangingPunct="1"/>
            <a:r>
              <a:rPr lang="en-US" sz="3200" smtClean="0"/>
              <a:t>POSITIVE ENVIRONMENTAL FACTORS</a:t>
            </a:r>
          </a:p>
        </p:txBody>
      </p:sp>
      <p:sp>
        <p:nvSpPr>
          <p:cNvPr id="15363" name="Rectangle 3"/>
          <p:cNvSpPr>
            <a:spLocks noGrp="1" noChangeArrowheads="1"/>
          </p:cNvSpPr>
          <p:nvPr>
            <p:ph type="body" idx="1"/>
          </p:nvPr>
        </p:nvSpPr>
        <p:spPr>
          <a:xfrm>
            <a:off x="457200" y="1143000"/>
            <a:ext cx="8229600" cy="5211763"/>
          </a:xfrm>
        </p:spPr>
        <p:txBody>
          <a:bodyPr>
            <a:normAutofit/>
          </a:bodyPr>
          <a:lstStyle/>
          <a:p>
            <a:pPr eaLnBrk="1" hangingPunct="1">
              <a:lnSpc>
                <a:spcPct val="90000"/>
              </a:lnSpc>
            </a:pPr>
            <a:endParaRPr lang="en-US" sz="2800" dirty="0" smtClean="0">
              <a:latin typeface="Arial" pitchFamily="34" charset="0"/>
              <a:cs typeface="Arial" pitchFamily="34" charset="0"/>
            </a:endParaRPr>
          </a:p>
          <a:p>
            <a:pPr eaLnBrk="1" hangingPunct="1">
              <a:lnSpc>
                <a:spcPct val="90000"/>
              </a:lnSpc>
            </a:pPr>
            <a:r>
              <a:rPr lang="en-US" sz="2800" dirty="0" smtClean="0">
                <a:latin typeface="Arial" pitchFamily="34" charset="0"/>
                <a:cs typeface="Arial" pitchFamily="34" charset="0"/>
              </a:rPr>
              <a:t>Anti-</a:t>
            </a:r>
            <a:r>
              <a:rPr lang="en-US" sz="2800" dirty="0" err="1" smtClean="0">
                <a:latin typeface="Arial" pitchFamily="34" charset="0"/>
                <a:cs typeface="Arial" pitchFamily="34" charset="0"/>
              </a:rPr>
              <a:t>inflammatories</a:t>
            </a:r>
            <a:r>
              <a:rPr lang="en-US" sz="2800" dirty="0" smtClean="0">
                <a:latin typeface="Arial" pitchFamily="34" charset="0"/>
                <a:cs typeface="Arial" pitchFamily="34" charset="0"/>
              </a:rPr>
              <a:t> are helpful, aspirin OR </a:t>
            </a:r>
            <a:r>
              <a:rPr lang="en-US" sz="2800" dirty="0" err="1" smtClean="0">
                <a:latin typeface="Arial" pitchFamily="34" charset="0"/>
                <a:cs typeface="Arial" pitchFamily="34" charset="0"/>
              </a:rPr>
              <a:t>ibuprofin</a:t>
            </a:r>
            <a:r>
              <a:rPr lang="en-US" sz="2800" dirty="0" smtClean="0">
                <a:latin typeface="Arial" pitchFamily="34" charset="0"/>
                <a:cs typeface="Arial" pitchFamily="34" charset="0"/>
              </a:rPr>
              <a:t>. (Baby or coated aspirin). </a:t>
            </a:r>
          </a:p>
          <a:p>
            <a:pPr eaLnBrk="1" hangingPunct="1">
              <a:lnSpc>
                <a:spcPct val="90000"/>
              </a:lnSpc>
            </a:pPr>
            <a:r>
              <a:rPr lang="en-US" sz="2800" dirty="0" err="1" smtClean="0">
                <a:latin typeface="Arial" pitchFamily="34" charset="0"/>
                <a:cs typeface="Arial" pitchFamily="34" charset="0"/>
              </a:rPr>
              <a:t>Statins</a:t>
            </a:r>
            <a:r>
              <a:rPr lang="en-US" sz="2800" dirty="0" smtClean="0">
                <a:latin typeface="Arial" pitchFamily="34" charset="0"/>
                <a:cs typeface="Arial" pitchFamily="34" charset="0"/>
              </a:rPr>
              <a:t> may be helpful. (</a:t>
            </a:r>
            <a:r>
              <a:rPr lang="en-US" sz="2800" dirty="0" err="1" smtClean="0">
                <a:latin typeface="Arial" pitchFamily="34" charset="0"/>
                <a:cs typeface="Arial" pitchFamily="34" charset="0"/>
              </a:rPr>
              <a:t>Zocor</a:t>
            </a:r>
            <a:r>
              <a:rPr lang="en-US" sz="2800" dirty="0" smtClean="0">
                <a:latin typeface="Arial" pitchFamily="34" charset="0"/>
                <a:cs typeface="Arial" pitchFamily="34" charset="0"/>
              </a:rPr>
              <a:t>/</a:t>
            </a:r>
            <a:r>
              <a:rPr lang="en-US" sz="2800" dirty="0" err="1" smtClean="0">
                <a:latin typeface="Arial" pitchFamily="34" charset="0"/>
                <a:cs typeface="Arial" pitchFamily="34" charset="0"/>
              </a:rPr>
              <a:t>simvastin</a:t>
            </a:r>
            <a:r>
              <a:rPr lang="en-US" sz="2800" dirty="0" smtClean="0">
                <a:latin typeface="Arial" pitchFamily="34" charset="0"/>
                <a:cs typeface="Arial" pitchFamily="34" charset="0"/>
              </a:rPr>
              <a:t>)</a:t>
            </a:r>
          </a:p>
          <a:p>
            <a:pPr eaLnBrk="1" hangingPunct="1">
              <a:lnSpc>
                <a:spcPct val="90000"/>
              </a:lnSpc>
            </a:pPr>
            <a:r>
              <a:rPr lang="en-US" sz="2800" dirty="0" smtClean="0">
                <a:latin typeface="Arial" pitchFamily="34" charset="0"/>
                <a:cs typeface="Arial" pitchFamily="34" charset="0"/>
              </a:rPr>
              <a:t>Anti-oxidants in the food; blueberries, strawberries, </a:t>
            </a:r>
            <a:r>
              <a:rPr lang="en-US" sz="2800" dirty="0" err="1" smtClean="0">
                <a:latin typeface="Arial" pitchFamily="34" charset="0"/>
                <a:cs typeface="Arial" pitchFamily="34" charset="0"/>
              </a:rPr>
              <a:t>curcumin</a:t>
            </a:r>
            <a:r>
              <a:rPr lang="en-US" sz="2800" dirty="0" smtClean="0">
                <a:latin typeface="Arial" pitchFamily="34" charset="0"/>
                <a:cs typeface="Arial" pitchFamily="34" charset="0"/>
              </a:rPr>
              <a:t>.  </a:t>
            </a:r>
          </a:p>
          <a:p>
            <a:pPr eaLnBrk="1" hangingPunct="1">
              <a:lnSpc>
                <a:spcPct val="90000"/>
              </a:lnSpc>
            </a:pPr>
            <a:r>
              <a:rPr lang="en-US" sz="2800" dirty="0" smtClean="0">
                <a:latin typeface="Arial" pitchFamily="34" charset="0"/>
                <a:cs typeface="Arial" pitchFamily="34" charset="0"/>
              </a:rPr>
              <a:t>Nuts (walnuts), leafy green vegetables, red wine, </a:t>
            </a:r>
          </a:p>
          <a:p>
            <a:pPr eaLnBrk="1" hangingPunct="1">
              <a:lnSpc>
                <a:spcPct val="90000"/>
              </a:lnSpc>
            </a:pPr>
            <a:r>
              <a:rPr lang="en-US" sz="2800" dirty="0" smtClean="0">
                <a:latin typeface="Arial" pitchFamily="34" charset="0"/>
                <a:cs typeface="Arial" pitchFamily="34" charset="0"/>
              </a:rPr>
              <a:t>Fish.  </a:t>
            </a:r>
          </a:p>
          <a:p>
            <a:pPr eaLnBrk="1" hangingPunct="1">
              <a:lnSpc>
                <a:spcPct val="90000"/>
              </a:lnSpc>
            </a:pPr>
            <a:r>
              <a:rPr lang="en-US" sz="2800" dirty="0" smtClean="0">
                <a:latin typeface="Arial" pitchFamily="34" charset="0"/>
                <a:cs typeface="Arial" pitchFamily="34" charset="0"/>
              </a:rPr>
              <a:t>Green tea.    </a:t>
            </a:r>
          </a:p>
          <a:p>
            <a:pPr>
              <a:lnSpc>
                <a:spcPct val="90000"/>
              </a:lnSpc>
            </a:pPr>
            <a:r>
              <a:rPr lang="en-US" sz="2800" dirty="0" smtClean="0">
                <a:latin typeface="Arial" pitchFamily="34" charset="0"/>
                <a:cs typeface="Arial" pitchFamily="34" charset="0"/>
              </a:rPr>
              <a:t>Folic acid, B12, cooked tomatoes. </a:t>
            </a:r>
          </a:p>
          <a:p>
            <a:pPr eaLnBrk="1" hangingPunct="1">
              <a:lnSpc>
                <a:spcPct val="90000"/>
              </a:lnSpc>
            </a:pPr>
            <a:endParaRPr lang="en-US" sz="2800" dirty="0" smtClean="0">
              <a:latin typeface="Arial" pitchFamily="34" charset="0"/>
              <a:cs typeface="Arial" pitchFamily="34" charset="0"/>
            </a:endParaRPr>
          </a:p>
          <a:p>
            <a:pPr eaLnBrk="1" hangingPunct="1">
              <a:lnSpc>
                <a:spcPct val="90000"/>
              </a:lnSpc>
            </a:pPr>
            <a:endParaRPr lang="en-US" sz="2800" dirty="0" smtClean="0">
              <a:latin typeface="Times New Roman" pitchFamily="18" charset="0"/>
            </a:endParaRPr>
          </a:p>
        </p:txBody>
      </p:sp>
      <p:sp>
        <p:nvSpPr>
          <p:cNvPr id="4" name="Slide Number Placeholder 3"/>
          <p:cNvSpPr>
            <a:spLocks noGrp="1"/>
          </p:cNvSpPr>
          <p:nvPr>
            <p:ph type="sldNum" sz="quarter" idx="12"/>
          </p:nvPr>
        </p:nvSpPr>
        <p:spPr/>
        <p:txBody>
          <a:bodyPr/>
          <a:lstStyle/>
          <a:p>
            <a:fld id="{51C1F4AB-016D-466F-921D-4E73D4DE5B9D}"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smtClean="0">
                <a:latin typeface="Arial" pitchFamily="34" charset="0"/>
                <a:cs typeface="Arial" pitchFamily="34" charset="0"/>
              </a:rPr>
              <a:t>Education beyond HS, then an undergraduate degree, reduces the risk of AD. Theory of Cognitive reserve. </a:t>
            </a:r>
          </a:p>
          <a:p>
            <a:pPr>
              <a:lnSpc>
                <a:spcPct val="90000"/>
              </a:lnSpc>
            </a:pPr>
            <a:r>
              <a:rPr lang="en-US" dirty="0" smtClean="0">
                <a:latin typeface="Arial" pitchFamily="34" charset="0"/>
                <a:cs typeface="Arial" pitchFamily="34" charset="0"/>
              </a:rPr>
              <a:t> Education can also delay onset of AD. </a:t>
            </a:r>
          </a:p>
          <a:p>
            <a:pPr>
              <a:lnSpc>
                <a:spcPct val="90000"/>
              </a:lnSpc>
            </a:pPr>
            <a:r>
              <a:rPr lang="en-US" dirty="0" smtClean="0">
                <a:latin typeface="Times New Roman" pitchFamily="18" charset="0"/>
              </a:rPr>
              <a:t>Social support.  (also for caregivers.) </a:t>
            </a:r>
          </a:p>
          <a:p>
            <a:pPr>
              <a:lnSpc>
                <a:spcPct val="90000"/>
              </a:lnSpc>
            </a:pPr>
            <a:endParaRPr lang="en-US" dirty="0" smtClean="0">
              <a:latin typeface="Times New Roman" pitchFamily="18" charset="0"/>
            </a:endParaRPr>
          </a:p>
          <a:p>
            <a:pPr>
              <a:lnSpc>
                <a:spcPct val="90000"/>
              </a:lnSpc>
            </a:pPr>
            <a:endParaRPr lang="en-US" dirty="0" smtClean="0">
              <a:latin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9F3D668C-FA51-4B67-BE60-85E19231F9B3}" type="slidenum">
              <a:rPr lang="en-US" smtClean="0"/>
              <a:pPr/>
              <a:t>5</a:t>
            </a:fld>
            <a:endParaRPr lang="en-US" smtClean="0"/>
          </a:p>
        </p:txBody>
      </p:sp>
      <p:sp>
        <p:nvSpPr>
          <p:cNvPr id="11267" name="Rectangle 2"/>
          <p:cNvSpPr>
            <a:spLocks noGrp="1" noChangeArrowheads="1"/>
          </p:cNvSpPr>
          <p:nvPr>
            <p:ph type="title"/>
          </p:nvPr>
        </p:nvSpPr>
        <p:spPr/>
        <p:txBody>
          <a:bodyPr/>
          <a:lstStyle/>
          <a:p>
            <a:pPr eaLnBrk="1" hangingPunct="1"/>
            <a:r>
              <a:rPr lang="en-US" smtClean="0"/>
              <a:t>AN ANCIENT DISEASE</a:t>
            </a:r>
          </a:p>
        </p:txBody>
      </p:sp>
      <p:sp>
        <p:nvSpPr>
          <p:cNvPr id="11268" name="Rectangle 3"/>
          <p:cNvSpPr>
            <a:spLocks noGrp="1" noChangeArrowheads="1"/>
          </p:cNvSpPr>
          <p:nvPr>
            <p:ph type="body" idx="1"/>
          </p:nvPr>
        </p:nvSpPr>
        <p:spPr>
          <a:xfrm>
            <a:off x="457200" y="1371600"/>
            <a:ext cx="8229600" cy="4754563"/>
          </a:xfrm>
        </p:spPr>
        <p:txBody>
          <a:bodyPr>
            <a:normAutofit lnSpcReduction="10000"/>
          </a:bodyPr>
          <a:lstStyle/>
          <a:p>
            <a:r>
              <a:rPr lang="en-US" dirty="0" smtClean="0"/>
              <a:t>Not a new condition. </a:t>
            </a:r>
          </a:p>
          <a:p>
            <a:pPr eaLnBrk="1" hangingPunct="1"/>
            <a:r>
              <a:rPr lang="en-US" dirty="0" smtClean="0"/>
              <a:t>Worse still than all decay of limbs is memory’s decay, which recalls neither his slaves’ names nor the friend’s features, with whom he supped but </a:t>
            </a:r>
            <a:r>
              <a:rPr lang="en-US" dirty="0" err="1" smtClean="0"/>
              <a:t>yesternight</a:t>
            </a:r>
            <a:r>
              <a:rPr lang="en-US" dirty="0" smtClean="0"/>
              <a:t>, nor those whom he begot and bred. </a:t>
            </a:r>
            <a:r>
              <a:rPr lang="en-US" dirty="0" err="1" smtClean="0"/>
              <a:t>Juvenalis</a:t>
            </a:r>
            <a:r>
              <a:rPr lang="en-US" dirty="0" smtClean="0"/>
              <a:t> 60-140 AD</a:t>
            </a:r>
          </a:p>
          <a:p>
            <a:pPr eaLnBrk="1" hangingPunct="1"/>
            <a:endParaRPr lang="en-US" dirty="0" smtClean="0"/>
          </a:p>
          <a:p>
            <a:r>
              <a:rPr lang="en-US" dirty="0" smtClean="0"/>
              <a:t>In Shakespeare’s </a:t>
            </a:r>
            <a:r>
              <a:rPr lang="en-US" u="sng" dirty="0" smtClean="0"/>
              <a:t>King Lear,</a:t>
            </a:r>
            <a:r>
              <a:rPr lang="en-US" dirty="0" smtClean="0"/>
              <a:t> Lear did not recognize his daughter </a:t>
            </a:r>
            <a:r>
              <a:rPr lang="en-US" dirty="0" err="1" smtClean="0"/>
              <a:t>Cordelia</a:t>
            </a:r>
            <a:r>
              <a:rPr lang="en-US" dirty="0" smtClean="0"/>
              <a:t>. </a:t>
            </a:r>
          </a:p>
          <a:p>
            <a:pPr eaLnBrk="1" hangingPunct="1"/>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POSITIVE BEHAVIORS </a:t>
            </a:r>
            <a:endParaRPr lang="en-US" dirty="0"/>
          </a:p>
        </p:txBody>
      </p:sp>
      <p:sp>
        <p:nvSpPr>
          <p:cNvPr id="3" name="Content Placeholder 2"/>
          <p:cNvSpPr>
            <a:spLocks noGrp="1"/>
          </p:cNvSpPr>
          <p:nvPr>
            <p:ph idx="1"/>
          </p:nvPr>
        </p:nvSpPr>
        <p:spPr/>
        <p:txBody>
          <a:bodyPr>
            <a:normAutofit fontScale="92500"/>
          </a:bodyPr>
          <a:lstStyle/>
          <a:p>
            <a:pPr>
              <a:lnSpc>
                <a:spcPct val="90000"/>
              </a:lnSpc>
            </a:pPr>
            <a:r>
              <a:rPr lang="en-US" dirty="0" smtClean="0">
                <a:latin typeface="Times New Roman" pitchFamily="18" charset="0"/>
              </a:rPr>
              <a:t>A strong day/night schedule.</a:t>
            </a:r>
          </a:p>
          <a:p>
            <a:pPr>
              <a:lnSpc>
                <a:spcPct val="90000"/>
              </a:lnSpc>
            </a:pPr>
            <a:r>
              <a:rPr lang="en-US" dirty="0" smtClean="0">
                <a:latin typeface="Times New Roman" pitchFamily="18" charset="0"/>
              </a:rPr>
              <a:t>Get enough sleep (helps clear amyloid). </a:t>
            </a:r>
          </a:p>
          <a:p>
            <a:pPr>
              <a:lnSpc>
                <a:spcPct val="90000"/>
              </a:lnSpc>
            </a:pPr>
            <a:r>
              <a:rPr lang="en-US" dirty="0" smtClean="0">
                <a:latin typeface="Times New Roman" pitchFamily="18" charset="0"/>
              </a:rPr>
              <a:t>Mental activity. </a:t>
            </a:r>
          </a:p>
          <a:p>
            <a:pPr>
              <a:lnSpc>
                <a:spcPct val="90000"/>
              </a:lnSpc>
            </a:pPr>
            <a:r>
              <a:rPr lang="en-US" dirty="0" smtClean="0">
                <a:latin typeface="Times New Roman" pitchFamily="18" charset="0"/>
              </a:rPr>
              <a:t>EXERCISE. EXERCISE, EXERCISE. </a:t>
            </a:r>
          </a:p>
          <a:p>
            <a:pPr>
              <a:lnSpc>
                <a:spcPct val="90000"/>
              </a:lnSpc>
            </a:pPr>
            <a:r>
              <a:rPr lang="en-US" dirty="0" smtClean="0">
                <a:latin typeface="Times New Roman" pitchFamily="18" charset="0"/>
              </a:rPr>
              <a:t>(Ballroom dancing.)  </a:t>
            </a:r>
          </a:p>
          <a:p>
            <a:pPr>
              <a:lnSpc>
                <a:spcPct val="90000"/>
              </a:lnSpc>
            </a:pPr>
            <a:r>
              <a:rPr lang="en-US" dirty="0" smtClean="0">
                <a:latin typeface="Times New Roman" pitchFamily="18" charset="0"/>
              </a:rPr>
              <a:t>Singing is a way to interact with those with AD. </a:t>
            </a:r>
          </a:p>
          <a:p>
            <a:pPr>
              <a:lnSpc>
                <a:spcPct val="90000"/>
              </a:lnSpc>
            </a:pPr>
            <a:r>
              <a:rPr lang="en-US" dirty="0" smtClean="0">
                <a:latin typeface="Times New Roman" pitchFamily="18" charset="0"/>
              </a:rPr>
              <a:t>Build up strength, balance, so you do not fall. </a:t>
            </a:r>
          </a:p>
          <a:p>
            <a:pPr>
              <a:lnSpc>
                <a:spcPct val="90000"/>
              </a:lnSpc>
            </a:pPr>
            <a:r>
              <a:rPr lang="en-US" dirty="0" smtClean="0">
                <a:latin typeface="Times New Roman" pitchFamily="18" charset="0"/>
              </a:rPr>
              <a:t>All these factors are important in healthy aging too. </a:t>
            </a:r>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dirty="0" smtClean="0"/>
              <a:t>Understanding how these brain changes affect behavior may be helpful.</a:t>
            </a:r>
          </a:p>
          <a:p>
            <a:r>
              <a:rPr lang="en-US" dirty="0" smtClean="0"/>
              <a:t>Very prevalent.  Ronald Reagan helped publicize. </a:t>
            </a:r>
          </a:p>
          <a:p>
            <a:r>
              <a:rPr lang="en-US" dirty="0" smtClean="0"/>
              <a:t>Nobody chooses to get Alzheimer’s, nobody normally chooses to forget. </a:t>
            </a:r>
          </a:p>
          <a:p>
            <a:endParaRPr lang="en-US" dirty="0" smtClean="0"/>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 </a:t>
            </a:r>
            <a:endParaRPr lang="en-US" dirty="0"/>
          </a:p>
        </p:txBody>
      </p:sp>
      <p:sp>
        <p:nvSpPr>
          <p:cNvPr id="3" name="Content Placeholder 2"/>
          <p:cNvSpPr>
            <a:spLocks noGrp="1"/>
          </p:cNvSpPr>
          <p:nvPr>
            <p:ph idx="1"/>
          </p:nvPr>
        </p:nvSpPr>
        <p:spPr/>
        <p:txBody>
          <a:bodyPr/>
          <a:lstStyle/>
          <a:p>
            <a:r>
              <a:rPr lang="en-US" dirty="0" smtClean="0"/>
              <a:t>The good news is that the </a:t>
            </a:r>
            <a:r>
              <a:rPr lang="en-US" i="1" dirty="0" smtClean="0"/>
              <a:t>rates</a:t>
            </a:r>
            <a:r>
              <a:rPr lang="en-US" dirty="0" smtClean="0"/>
              <a:t> of AD are going down. This was first observed last year in men in England and is now true for both sexes in the US. </a:t>
            </a:r>
          </a:p>
          <a:p>
            <a:r>
              <a:rPr lang="en-US" dirty="0" smtClean="0"/>
              <a:t>Presumably due to changes in behavior that have been going on for some time. </a:t>
            </a:r>
          </a:p>
          <a:p>
            <a:r>
              <a:rPr lang="en-US" dirty="0" smtClean="0"/>
              <a:t>         EXERCISE, EXERCISE, EXERCISE!</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PRESENTATION </a:t>
            </a:r>
            <a:endParaRPr lang="en-US" dirty="0"/>
          </a:p>
        </p:txBody>
      </p:sp>
      <p:sp>
        <p:nvSpPr>
          <p:cNvPr id="3" name="Content Placeholder 2"/>
          <p:cNvSpPr>
            <a:spLocks noGrp="1"/>
          </p:cNvSpPr>
          <p:nvPr>
            <p:ph idx="1"/>
          </p:nvPr>
        </p:nvSpPr>
        <p:spPr>
          <a:xfrm>
            <a:off x="457200" y="1295400"/>
            <a:ext cx="8229600" cy="4830763"/>
          </a:xfrm>
        </p:spPr>
        <p:txBody>
          <a:bodyPr/>
          <a:lstStyle/>
          <a:p>
            <a:r>
              <a:rPr lang="en-US" sz="2800" dirty="0" smtClean="0"/>
              <a:t>Types of memory.</a:t>
            </a:r>
          </a:p>
          <a:p>
            <a:r>
              <a:rPr lang="en-US" sz="2800" dirty="0" smtClean="0"/>
              <a:t>Structure of the brain.</a:t>
            </a:r>
          </a:p>
          <a:p>
            <a:r>
              <a:rPr lang="en-US" sz="2800" dirty="0" smtClean="0"/>
              <a:t>Brain regions and memory.</a:t>
            </a:r>
          </a:p>
          <a:p>
            <a:r>
              <a:rPr lang="en-US" sz="2800" dirty="0" smtClean="0"/>
              <a:t>Spread of plaques and tangles in AD.</a:t>
            </a:r>
          </a:p>
          <a:p>
            <a:r>
              <a:rPr lang="en-US" sz="2800" dirty="0" smtClean="0"/>
              <a:t>Consequent memory losses.</a:t>
            </a:r>
          </a:p>
          <a:p>
            <a:r>
              <a:rPr lang="en-US" sz="2800" dirty="0" smtClean="0"/>
              <a:t>Damage to the Ach system.</a:t>
            </a:r>
          </a:p>
          <a:p>
            <a:r>
              <a:rPr lang="en-US" sz="2800" dirty="0" smtClean="0"/>
              <a:t>Drugs.</a:t>
            </a:r>
          </a:p>
          <a:p>
            <a:r>
              <a:rPr lang="en-US" sz="2800" dirty="0" smtClean="0"/>
              <a:t>Reasons for failure (?).</a:t>
            </a:r>
          </a:p>
          <a:p>
            <a:r>
              <a:rPr lang="en-US" sz="2800" dirty="0" smtClean="0"/>
              <a:t>Helpful life style changes. </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MEMORY</a:t>
            </a:r>
            <a:endParaRPr lang="en-US" dirty="0"/>
          </a:p>
        </p:txBody>
      </p:sp>
      <p:sp>
        <p:nvSpPr>
          <p:cNvPr id="3" name="Content Placeholder 2"/>
          <p:cNvSpPr>
            <a:spLocks noGrp="1"/>
          </p:cNvSpPr>
          <p:nvPr>
            <p:ph idx="1"/>
          </p:nvPr>
        </p:nvSpPr>
        <p:spPr/>
        <p:txBody>
          <a:bodyPr/>
          <a:lstStyle/>
          <a:p>
            <a:r>
              <a:rPr lang="en-US" u="sng" dirty="0" smtClean="0"/>
              <a:t>Episodic memory; </a:t>
            </a:r>
            <a:r>
              <a:rPr lang="en-US" dirty="0" smtClean="0"/>
              <a:t>memory for events, a wedding, a child’s birth, a party, a holiday.   </a:t>
            </a:r>
          </a:p>
          <a:p>
            <a:r>
              <a:rPr lang="en-US" dirty="0" smtClean="0"/>
              <a:t>Nine/ eleven.</a:t>
            </a:r>
          </a:p>
          <a:p>
            <a:r>
              <a:rPr lang="en-US" u="sng" dirty="0" smtClean="0"/>
              <a:t>Semantic memory;  </a:t>
            </a:r>
            <a:r>
              <a:rPr lang="en-US" dirty="0" smtClean="0"/>
              <a:t>memory for facts, Paris is the capital of France. The names of things and people.</a:t>
            </a:r>
          </a:p>
          <a:p>
            <a:r>
              <a:rPr lang="en-US" dirty="0" smtClean="0"/>
              <a:t>You have to store and then retrieve these memories. Sometimes just keep them in mind. </a:t>
            </a:r>
            <a:endParaRPr lang="en-US" dirty="0"/>
          </a:p>
        </p:txBody>
      </p:sp>
      <p:sp>
        <p:nvSpPr>
          <p:cNvPr id="4" name="Slide Number Placeholder 3"/>
          <p:cNvSpPr>
            <a:spLocks noGrp="1"/>
          </p:cNvSpPr>
          <p:nvPr>
            <p:ph type="sldNum" sz="quarter" idx="12"/>
          </p:nvPr>
        </p:nvSpPr>
        <p:spPr/>
        <p:txBody>
          <a:bodyPr/>
          <a:lstStyle/>
          <a:p>
            <a:fld id="{51C1F4AB-016D-466F-921D-4E73D4DE5B9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MEMORY, 2</a:t>
            </a:r>
            <a:endParaRPr lang="en-US" dirty="0"/>
          </a:p>
        </p:txBody>
      </p:sp>
      <p:sp>
        <p:nvSpPr>
          <p:cNvPr id="3" name="Content Placeholder 2"/>
          <p:cNvSpPr>
            <a:spLocks noGrp="1"/>
          </p:cNvSpPr>
          <p:nvPr>
            <p:ph idx="1"/>
          </p:nvPr>
        </p:nvSpPr>
        <p:spPr/>
        <p:txBody>
          <a:bodyPr>
            <a:normAutofit/>
          </a:bodyPr>
          <a:lstStyle/>
          <a:p>
            <a:r>
              <a:rPr lang="en-US" u="sng" dirty="0" smtClean="0"/>
              <a:t>Habit memory; </a:t>
            </a:r>
            <a:r>
              <a:rPr lang="en-US" dirty="0" smtClean="0"/>
              <a:t>riding a bicycle, using a computer keyboard. </a:t>
            </a:r>
          </a:p>
          <a:p>
            <a:r>
              <a:rPr lang="en-US" u="sng" dirty="0" smtClean="0"/>
              <a:t>Spatial memory</a:t>
            </a:r>
            <a:r>
              <a:rPr lang="en-US" dirty="0" smtClean="0"/>
              <a:t>; remembering where to go, where things were placed. </a:t>
            </a:r>
          </a:p>
          <a:p>
            <a:r>
              <a:rPr lang="en-US" u="sng" dirty="0" smtClean="0"/>
              <a:t>Fear memories</a:t>
            </a:r>
            <a:r>
              <a:rPr lang="en-US" dirty="0" smtClean="0"/>
              <a:t>, remembering something is dangerous, not smoking in bed. </a:t>
            </a:r>
          </a:p>
          <a:p>
            <a:r>
              <a:rPr lang="en-US" u="sng" dirty="0" smtClean="0"/>
              <a:t>The different types of memory depend on different regions of the brain. </a:t>
            </a:r>
          </a:p>
        </p:txBody>
      </p:sp>
      <p:sp>
        <p:nvSpPr>
          <p:cNvPr id="4" name="Slide Number Placeholder 3"/>
          <p:cNvSpPr>
            <a:spLocks noGrp="1"/>
          </p:cNvSpPr>
          <p:nvPr>
            <p:ph type="sldNum" sz="quarter" idx="12"/>
          </p:nvPr>
        </p:nvSpPr>
        <p:spPr/>
        <p:txBody>
          <a:bodyPr/>
          <a:lstStyle/>
          <a:p>
            <a:fld id="{51C1F4AB-016D-466F-921D-4E73D4DE5B9D}"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7213</TotalTime>
  <Words>2104</Words>
  <Application>Microsoft Office PowerPoint</Application>
  <PresentationFormat>On-screen Show (4:3)</PresentationFormat>
  <Paragraphs>245</Paragraphs>
  <Slides>51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Photo Editor Photo</vt:lpstr>
      <vt:lpstr>UNDERSTANDING ALZHEIMER’S DISEASE </vt:lpstr>
      <vt:lpstr>ALOIS ALZHEIMER</vt:lpstr>
      <vt:lpstr>BRAIN PATHOLOGY</vt:lpstr>
      <vt:lpstr>EARLY AND LATE ONSET AD </vt:lpstr>
      <vt:lpstr>AN ANCIENT DISEASE</vt:lpstr>
      <vt:lpstr>GOOD NEWS </vt:lpstr>
      <vt:lpstr>PRESENTATION </vt:lpstr>
      <vt:lpstr>TYPES OF MEMORY</vt:lpstr>
      <vt:lpstr>TYPES OF MEMORY, 2</vt:lpstr>
      <vt:lpstr>THERE ARE TWO MAIN TYPES OF LONG-TERM MEMORY, </vt:lpstr>
      <vt:lpstr>LATERAL VIEW OF THE CORTEX </vt:lpstr>
      <vt:lpstr>MEDIAL, INNER,  VIEW OF THE BRAIN </vt:lpstr>
      <vt:lpstr>AMYLOID STAGES IN AD </vt:lpstr>
      <vt:lpstr>TYPES OF CORTEX </vt:lpstr>
      <vt:lpstr>motor cortex regions</vt:lpstr>
      <vt:lpstr>THE CORTEX AND THE LOBES OF THE BRAIN. </vt:lpstr>
      <vt:lpstr>Visual signals travel to the cortex via the thalamus, the lateral geniculate nucleus is part of the thalamus. </vt:lpstr>
      <vt:lpstr>THE THALAMUS AND THE BASAL GANGLIA, </vt:lpstr>
      <vt:lpstr>SUBCORTICAL STRUCTURES </vt:lpstr>
      <vt:lpstr>BRODMANN’S AREAS, ANOTHER VIEW OF THE BRAIN, note auditory cortex</vt:lpstr>
      <vt:lpstr> 2 VISUAL PATHWAYS, WHAT AND WHERE, (ATTENTION), note the temporal lobe. </vt:lpstr>
      <vt:lpstr>TWO MORE REGIONS </vt:lpstr>
      <vt:lpstr>Slide 23</vt:lpstr>
      <vt:lpstr>PREFRONTAL CORTEX</vt:lpstr>
      <vt:lpstr>Slide 25</vt:lpstr>
      <vt:lpstr>AMYLOID STAGES</vt:lpstr>
      <vt:lpstr>NFT CHANGES,(tangles made of tau), Braak and Braak  </vt:lpstr>
      <vt:lpstr>MEMORY OVERVIEW</vt:lpstr>
      <vt:lpstr>SPREAD OF AMYLOID AND TAU </vt:lpstr>
      <vt:lpstr>ROLES OF THE LATERAL TEMPORAL LOBE CORTEX</vt:lpstr>
      <vt:lpstr>Entorhinal cortex and fusiform gyrus.  (wikipedia) </vt:lpstr>
      <vt:lpstr>LOSSES IN AD AFTER DAMAGE TO SPECIFIC REGIONS </vt:lpstr>
      <vt:lpstr>BRODMANN’S AREAS, note Broca’s area, involved in speech production </vt:lpstr>
      <vt:lpstr>OTHER LOSSES </vt:lpstr>
      <vt:lpstr>WHAT IS NOT IMPAIRED</vt:lpstr>
      <vt:lpstr>OTHER BRAIN DAMAGE </vt:lpstr>
      <vt:lpstr>ACETYLCHOLINE SYSTEMS </vt:lpstr>
      <vt:lpstr>Nucelus Basalis </vt:lpstr>
      <vt:lpstr>DRUGS </vt:lpstr>
      <vt:lpstr>DRUGS, 2  </vt:lpstr>
      <vt:lpstr>MEMANTINE/NEMANDA </vt:lpstr>
      <vt:lpstr>DRUG FAILURES </vt:lpstr>
      <vt:lpstr>IMAGING AMYLOID IN THE BRAIN, PITTSBURG COMPOUND</vt:lpstr>
      <vt:lpstr>BIOMARKERS </vt:lpstr>
      <vt:lpstr>GENETICS OF AD </vt:lpstr>
      <vt:lpstr>ENVIRONMENTAL EFFECTS </vt:lpstr>
      <vt:lpstr>STROKE AND AD</vt:lpstr>
      <vt:lpstr>POSITIVE ENVIRONMENTAL FACTORS</vt:lpstr>
      <vt:lpstr>OTHER FACTORS </vt:lpstr>
      <vt:lpstr>MORE POSITIVE BEHAVIORS </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 Flinn</dc:creator>
  <cp:lastModifiedBy>Jane Flinn</cp:lastModifiedBy>
  <cp:revision>25</cp:revision>
  <dcterms:created xsi:type="dcterms:W3CDTF">2017-02-04T00:40:23Z</dcterms:created>
  <dcterms:modified xsi:type="dcterms:W3CDTF">2017-02-13T18:37:13Z</dcterms:modified>
</cp:coreProperties>
</file>