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604" r:id="rId2"/>
    <p:sldId id="605" r:id="rId3"/>
    <p:sldId id="292" r:id="rId4"/>
    <p:sldId id="372" r:id="rId5"/>
    <p:sldId id="541" r:id="rId6"/>
    <p:sldId id="549" r:id="rId7"/>
    <p:sldId id="606" r:id="rId8"/>
    <p:sldId id="278" r:id="rId9"/>
    <p:sldId id="352" r:id="rId10"/>
    <p:sldId id="382" r:id="rId11"/>
    <p:sldId id="351" r:id="rId12"/>
    <p:sldId id="388" r:id="rId13"/>
    <p:sldId id="383" r:id="rId14"/>
    <p:sldId id="389" r:id="rId15"/>
    <p:sldId id="279" r:id="rId16"/>
    <p:sldId id="280" r:id="rId17"/>
    <p:sldId id="281" r:id="rId18"/>
    <p:sldId id="390" r:id="rId19"/>
    <p:sldId id="391" r:id="rId20"/>
    <p:sldId id="394" r:id="rId21"/>
    <p:sldId id="395" r:id="rId22"/>
    <p:sldId id="396" r:id="rId23"/>
    <p:sldId id="397" r:id="rId24"/>
    <p:sldId id="398" r:id="rId25"/>
    <p:sldId id="384" r:id="rId26"/>
    <p:sldId id="399" r:id="rId27"/>
    <p:sldId id="400" r:id="rId28"/>
    <p:sldId id="402" r:id="rId29"/>
    <p:sldId id="401" r:id="rId30"/>
    <p:sldId id="403" r:id="rId31"/>
    <p:sldId id="406" r:id="rId32"/>
    <p:sldId id="405" r:id="rId33"/>
    <p:sldId id="407" r:id="rId34"/>
    <p:sldId id="408" r:id="rId35"/>
    <p:sldId id="409" r:id="rId36"/>
    <p:sldId id="392" r:id="rId37"/>
    <p:sldId id="609" r:id="rId38"/>
    <p:sldId id="393" r:id="rId39"/>
    <p:sldId id="463" r:id="rId40"/>
    <p:sldId id="610" r:id="rId41"/>
    <p:sldId id="478" r:id="rId42"/>
    <p:sldId id="479" r:id="rId43"/>
    <p:sldId id="381" r:id="rId44"/>
    <p:sldId id="404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7" autoAdjust="0"/>
    <p:restoredTop sz="94703" autoAdjust="0"/>
  </p:normalViewPr>
  <p:slideViewPr>
    <p:cSldViewPr>
      <p:cViewPr varScale="1">
        <p:scale>
          <a:sx n="74" d="100"/>
          <a:sy n="74" d="100"/>
        </p:scale>
        <p:origin x="-63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75204-8AEA-4F4B-8E28-AAD03523C1FB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6318-D1E8-4B45-B755-3A135858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FDB7-3D50-4855-9BBD-4D3E22FD4558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BF81-EA14-4CE8-AFDE-896F8D2F9286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EE9-BF82-48A6-B23C-0F6094E066D6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4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577A-5593-4232-9C38-45554D179F8A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EA82-5CDE-4EA9-BCEC-7E88304E1EA3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FCCC-A3C5-48FE-A9AC-E387A69898CF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496CB-585E-4489-ACC3-52536A5300E3}" type="datetime1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1F2C3-55E9-43EA-BB18-5B518C474791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F50-DFAC-4C32-B6C9-8E0444361B62}" type="datetime1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9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5919-9BD1-4524-B093-02E8B2977440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9618-2824-44D1-BAB6-E050C242D531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BEE9-033F-42AD-8BBA-4C29CBD19217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E3B-0DBD-4254-BAEA-55345F2F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M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en.wikipedia.org/wiki/Price_index#Quality_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xponential_growth" TargetMode="External"/><Relationship Id="rId5" Type="http://schemas.openxmlformats.org/officeDocument/2006/relationships/hyperlink" Target="http://en.wikipedia.org/wiki/Digital_camera" TargetMode="External"/><Relationship Id="rId4" Type="http://schemas.openxmlformats.org/officeDocument/2006/relationships/hyperlink" Target="http://en.wikipedia.org/wiki/Pixe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“The Innovators”</a:t>
            </a:r>
            <a:br>
              <a:rPr lang="en-US" b="1" dirty="0" smtClean="0"/>
            </a:br>
            <a:r>
              <a:rPr lang="en-US" b="1" dirty="0" smtClean="0"/>
              <a:t>The Age of the Digital Revolution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“How a Group of Hackers, Geniuses and Geeks Created the Digital Revolution.”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2" y="2677053"/>
            <a:ext cx="1632245" cy="22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86" y="4364380"/>
            <a:ext cx="254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53" y="2677052"/>
            <a:ext cx="2443773" cy="15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01" y="4364380"/>
            <a:ext cx="1543050" cy="19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3586" y="6303619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Session 3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45" y="5067727"/>
            <a:ext cx="441114" cy="4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Search for Transistor Was Driven by Telephone System Operations Cost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Bell Labs established a </a:t>
            </a:r>
            <a:r>
              <a:rPr lang="en-US" b="1" u="sng" dirty="0" smtClean="0"/>
              <a:t>Solid state Physics Department</a:t>
            </a:r>
            <a:r>
              <a:rPr lang="en-US" b="1" dirty="0" smtClean="0"/>
              <a:t> in 1936 to do basic research and </a:t>
            </a:r>
            <a:r>
              <a:rPr lang="en-US" b="1" dirty="0" smtClean="0">
                <a:solidFill>
                  <a:srgbClr val="FF0000"/>
                </a:solidFill>
              </a:rPr>
              <a:t>find an improved vacuum tube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In 1939, William Shockley noted that it would be more economical for the telephone system to develop solid state device and </a:t>
            </a:r>
            <a:r>
              <a:rPr lang="en-US" b="1" dirty="0" smtClean="0">
                <a:solidFill>
                  <a:srgbClr val="FF0000"/>
                </a:solidFill>
              </a:rPr>
              <a:t>replace the tubes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 started experimenting.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took nine more years, with four years off  for WW II!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4354"/>
            <a:ext cx="8229600" cy="1143000"/>
          </a:xfrm>
        </p:spPr>
        <p:txBody>
          <a:bodyPr/>
          <a:lstStyle/>
          <a:p>
            <a:r>
              <a:rPr lang="en-US" b="1" dirty="0" smtClean="0"/>
              <a:t>               Transistor Breakthrough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search for a tube replacement continued with vengeance after WWII. A team of the best of the best was assembled. </a:t>
            </a:r>
          </a:p>
          <a:p>
            <a:r>
              <a:rPr lang="en-US" b="1" dirty="0" smtClean="0"/>
              <a:t>The digital revolution was spawned in Murray Hill NJ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hortly after lunchtime on Tuesday Dec 16,1948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Initially two, John Bardeen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Walter Brattain scientists at Bell Labs succeeded that day </a:t>
            </a:r>
            <a:r>
              <a:rPr lang="en-US" b="1" dirty="0" smtClean="0"/>
              <a:t>in putting together a tiny contraption that had been concocted from a strip of gold foil, a chip of semiconducting material and a bent paper clip.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When wiggled just right it could amplify an electric current and switch it on and off</a:t>
            </a:r>
            <a:r>
              <a:rPr lang="en-US" b="1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167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Transistor</a:t>
            </a:r>
            <a:r>
              <a:rPr lang="en-US" dirty="0" smtClean="0"/>
              <a:t> </a:t>
            </a:r>
            <a:r>
              <a:rPr lang="en-US" b="1" dirty="0"/>
              <a:t>incubator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Shockley who was on the team and did earlier work was not part of this breakthrough and was </a:t>
            </a:r>
            <a:r>
              <a:rPr lang="en-US" b="1" dirty="0" smtClean="0">
                <a:solidFill>
                  <a:srgbClr val="FF0000"/>
                </a:solidFill>
              </a:rPr>
              <a:t>bitter</a:t>
            </a:r>
            <a:r>
              <a:rPr lang="en-US" b="1" dirty="0" smtClean="0"/>
              <a:t> and believed that there was a better method. </a:t>
            </a:r>
          </a:p>
          <a:p>
            <a:r>
              <a:rPr lang="en-US" b="1" dirty="0" smtClean="0"/>
              <a:t>He worked separately for several months and did produce a more consistent and producible design. </a:t>
            </a:r>
          </a:p>
          <a:p>
            <a:r>
              <a:rPr lang="en-US" b="1" dirty="0" smtClean="0"/>
              <a:t>The transistor, as </a:t>
            </a:r>
            <a:r>
              <a:rPr lang="en-US" b="1" dirty="0"/>
              <a:t>it was </a:t>
            </a:r>
            <a:r>
              <a:rPr lang="en-US" b="1" dirty="0" smtClean="0"/>
              <a:t>oft-handily named</a:t>
            </a:r>
            <a:r>
              <a:rPr lang="en-US" b="1" dirty="0"/>
              <a:t>, </a:t>
            </a:r>
            <a:r>
              <a:rPr lang="en-US" b="1" dirty="0" smtClean="0"/>
              <a:t>by team member </a:t>
            </a:r>
            <a:r>
              <a:rPr lang="en-US" b="1" dirty="0" smtClean="0">
                <a:solidFill>
                  <a:srgbClr val="FF0000"/>
                </a:solidFill>
              </a:rPr>
              <a:t>John Pierce </a:t>
            </a:r>
            <a:r>
              <a:rPr lang="en-US" b="1" dirty="0" smtClean="0"/>
              <a:t>and ultimately with the </a:t>
            </a:r>
            <a:r>
              <a:rPr lang="en-US" b="1" dirty="0"/>
              <a:t>ability to etch millions of them into a single </a:t>
            </a:r>
            <a:r>
              <a:rPr lang="en-US" b="1" dirty="0" smtClean="0"/>
              <a:t>microchip― </a:t>
            </a:r>
            <a:r>
              <a:rPr lang="en-US" b="1" dirty="0">
                <a:solidFill>
                  <a:srgbClr val="FF0000"/>
                </a:solidFill>
              </a:rPr>
              <a:t>became to the Digital Age what the Steam Engine had been to the Industrial Revolution.</a:t>
            </a:r>
          </a:p>
          <a:p>
            <a:r>
              <a:rPr lang="en-US" b="1" dirty="0" smtClean="0"/>
              <a:t>Bell politically listed the three </a:t>
            </a:r>
            <a:r>
              <a:rPr lang="en-US" b="1" dirty="0"/>
              <a:t>colleagues </a:t>
            </a:r>
            <a:r>
              <a:rPr lang="en-US" b="1" dirty="0" smtClean="0"/>
              <a:t>as collaborators and the  joint  </a:t>
            </a:r>
            <a:r>
              <a:rPr lang="en-US" b="1" dirty="0"/>
              <a:t>inventors, but the incubator was the support and resources of Bell Labs.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Bell Labs Careful Business Ventures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Bell Labs performed extensive research.</a:t>
            </a:r>
          </a:p>
          <a:p>
            <a:r>
              <a:rPr lang="en-US" b="1" dirty="0" smtClean="0"/>
              <a:t>They developed  many technical breakthroughs.</a:t>
            </a:r>
          </a:p>
          <a:p>
            <a:r>
              <a:rPr lang="en-US" b="1" dirty="0" smtClean="0"/>
              <a:t>They were careful to focus developments toward Telephone Business requirements.</a:t>
            </a:r>
          </a:p>
          <a:p>
            <a:r>
              <a:rPr lang="en-US" b="1" dirty="0"/>
              <a:t>They were careful to </a:t>
            </a:r>
            <a:r>
              <a:rPr lang="en-US" b="1" dirty="0" smtClean="0"/>
              <a:t>not engage in non telephone enterprises so as to not jeopardize their “monopoly” telephone franchises.</a:t>
            </a:r>
          </a:p>
          <a:p>
            <a:r>
              <a:rPr lang="en-US" b="1" dirty="0" smtClean="0"/>
              <a:t>They licensed many items for minimal sums.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Transistors manufacture license:  $25,000/year.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b="1" dirty="0" smtClean="0"/>
              <a:t>A little Technology Here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5" y="-162636"/>
            <a:ext cx="8229600" cy="1143000"/>
          </a:xfrm>
        </p:spPr>
        <p:txBody>
          <a:bodyPr/>
          <a:lstStyle/>
          <a:p>
            <a:r>
              <a:rPr lang="en-US" b="1" dirty="0" smtClean="0"/>
              <a:t>More than you want to know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59725" y="838200"/>
            <a:ext cx="7924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A </a:t>
            </a:r>
            <a:r>
              <a:rPr lang="en-US" sz="2200" b="1" dirty="0">
                <a:solidFill>
                  <a:srgbClr val="FF0000"/>
                </a:solidFill>
              </a:rPr>
              <a:t>semiconductor</a:t>
            </a:r>
            <a:r>
              <a:rPr lang="en-US" sz="2200" b="1" dirty="0"/>
              <a:t> is a material which has electrical conductivity between that of a conductor such as copper and that of an insulator such as glass</a:t>
            </a:r>
            <a:r>
              <a:rPr lang="en-US" sz="2200" b="1" dirty="0" smtClean="0"/>
              <a:t>.</a:t>
            </a:r>
          </a:p>
          <a:p>
            <a:endParaRPr lang="en-US" sz="2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Semiconductors </a:t>
            </a:r>
            <a:r>
              <a:rPr lang="en-US" sz="2200" b="1" dirty="0">
                <a:solidFill>
                  <a:srgbClr val="FF0000"/>
                </a:solidFill>
              </a:rPr>
              <a:t>are the </a:t>
            </a:r>
            <a:r>
              <a:rPr lang="en-US" sz="2200" b="1" dirty="0" smtClean="0">
                <a:solidFill>
                  <a:srgbClr val="FF0000"/>
                </a:solidFill>
              </a:rPr>
              <a:t>physical foundation </a:t>
            </a:r>
            <a:r>
              <a:rPr lang="en-US" sz="2200" b="1" dirty="0">
                <a:solidFill>
                  <a:srgbClr val="FF0000"/>
                </a:solidFill>
              </a:rPr>
              <a:t>of modern </a:t>
            </a:r>
            <a:r>
              <a:rPr lang="en-US" sz="2200" b="1" dirty="0" smtClean="0">
                <a:solidFill>
                  <a:srgbClr val="FF0000"/>
                </a:solidFill>
              </a:rPr>
              <a:t>electronics</a:t>
            </a:r>
            <a:r>
              <a:rPr lang="en-US" sz="2200" b="1" dirty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and the digital world</a:t>
            </a:r>
            <a:r>
              <a:rPr lang="en-US" sz="2200" b="1" dirty="0" smtClean="0"/>
              <a:t>, </a:t>
            </a:r>
            <a:r>
              <a:rPr lang="en-US" sz="2200" b="1" dirty="0"/>
              <a:t>including transistors, solar cells, light-emitting diodes (LEDs), quantum dots and digital and analog integrated circuits. </a:t>
            </a:r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The </a:t>
            </a:r>
            <a:r>
              <a:rPr lang="en-US" sz="2200" b="1" dirty="0"/>
              <a:t>modern understanding of the properties of a semiconductor relies on </a:t>
            </a:r>
            <a:r>
              <a:rPr lang="en-US" sz="2200" b="1" dirty="0">
                <a:solidFill>
                  <a:srgbClr val="FF0000"/>
                </a:solidFill>
              </a:rPr>
              <a:t>quantum physics </a:t>
            </a:r>
            <a:r>
              <a:rPr lang="en-US" sz="2200" b="1" dirty="0"/>
              <a:t>to explain the movement of electrons inside a lattice of atoms. </a:t>
            </a:r>
            <a:endParaRPr lang="en-US" sz="2200" b="1" dirty="0" smtClean="0"/>
          </a:p>
          <a:p>
            <a:endParaRPr lang="en-US" sz="2200" b="1" dirty="0" smtClean="0"/>
          </a:p>
          <a:p>
            <a:r>
              <a:rPr lang="en-US" sz="2200" b="1" dirty="0" smtClean="0"/>
              <a:t>The </a:t>
            </a:r>
            <a:r>
              <a:rPr lang="en-US" sz="2200" b="1" dirty="0"/>
              <a:t>increasing understanding of semiconductor materials and fabrication processes has made possible continuing increases in the complexity and speed of </a:t>
            </a:r>
            <a:r>
              <a:rPr lang="en-US" sz="2200" b="1" dirty="0" smtClean="0"/>
              <a:t>individual semiconductor </a:t>
            </a:r>
            <a:r>
              <a:rPr lang="en-US" sz="2200" b="1" dirty="0"/>
              <a:t>devices, </a:t>
            </a:r>
            <a:endParaRPr lang="en-US" sz="2200" b="1" dirty="0" smtClean="0"/>
          </a:p>
          <a:p>
            <a:r>
              <a:rPr lang="en-US" sz="2200" b="1" dirty="0" smtClean="0"/>
              <a:t>an </a:t>
            </a:r>
            <a:r>
              <a:rPr lang="en-US" sz="2200" b="1" dirty="0"/>
              <a:t>effect known as </a:t>
            </a:r>
            <a:r>
              <a:rPr lang="en-US" sz="2200" b="1" dirty="0">
                <a:solidFill>
                  <a:srgbClr val="FF0000"/>
                </a:solidFill>
              </a:rPr>
              <a:t>Moore's Law</a:t>
            </a:r>
            <a:r>
              <a:rPr lang="en-US" sz="2200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454-FAAC-48F4-ACC9-599E1D5FA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21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Classic Technological Impact</a:t>
            </a:r>
            <a:br>
              <a:rPr lang="en-US" b="1" dirty="0" smtClean="0"/>
            </a:br>
            <a:r>
              <a:rPr lang="en-US" b="1" dirty="0">
                <a:solidFill>
                  <a:srgbClr val="FF0000"/>
                </a:solidFill>
              </a:rPr>
              <a:t>From 1950 on it changed our lives in uncountable </a:t>
            </a:r>
            <a:r>
              <a:rPr lang="en-US" b="1" dirty="0" smtClean="0">
                <a:solidFill>
                  <a:srgbClr val="FF0000"/>
                </a:solidFill>
              </a:rPr>
              <a:t>ways!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939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18" y="2286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935" y="4114800"/>
            <a:ext cx="8871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did the semiconductor/transistor bring?</a:t>
            </a:r>
          </a:p>
          <a:p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b="1" dirty="0" smtClean="0"/>
              <a:t>Dramatic </a:t>
            </a:r>
            <a:r>
              <a:rPr lang="en-US" sz="2000" b="1" dirty="0" smtClean="0">
                <a:solidFill>
                  <a:srgbClr val="FF0000"/>
                </a:solidFill>
              </a:rPr>
              <a:t>reduction in size </a:t>
            </a:r>
            <a:r>
              <a:rPr lang="en-US" sz="2000" b="1" dirty="0" smtClean="0"/>
              <a:t>and power requirements  (think </a:t>
            </a:r>
            <a:r>
              <a:rPr lang="en-US" sz="2000" b="1" dirty="0"/>
              <a:t>a </a:t>
            </a:r>
            <a:r>
              <a:rPr lang="en-US" sz="2000" b="1" dirty="0" smtClean="0"/>
              <a:t>power cord </a:t>
            </a:r>
          </a:p>
          <a:p>
            <a:r>
              <a:rPr lang="en-US" sz="2000" b="1" dirty="0" smtClean="0"/>
              <a:t>        plugging into wall </a:t>
            </a:r>
            <a:r>
              <a:rPr lang="en-US" sz="2000" b="1" dirty="0"/>
              <a:t>socket </a:t>
            </a:r>
            <a:r>
              <a:rPr lang="en-US" sz="2000" b="1" dirty="0" smtClean="0"/>
              <a:t>vs batteries) 1000’s of time smaller.</a:t>
            </a:r>
          </a:p>
          <a:p>
            <a:endParaRPr lang="en-US" sz="2000" b="1" dirty="0" smtClean="0"/>
          </a:p>
          <a:p>
            <a:pPr marL="457200" indent="-457200">
              <a:buAutoNum type="arabicPeriod" startAt="2"/>
            </a:pPr>
            <a:r>
              <a:rPr lang="en-US" sz="2000" b="1" dirty="0" smtClean="0"/>
              <a:t>Profound </a:t>
            </a:r>
            <a:r>
              <a:rPr lang="en-US" sz="2000" b="1" dirty="0" smtClean="0">
                <a:solidFill>
                  <a:srgbClr val="FF0000"/>
                </a:solidFill>
              </a:rPr>
              <a:t>increase in the speed</a:t>
            </a:r>
            <a:r>
              <a:rPr lang="en-US" sz="2000" b="1" dirty="0" smtClean="0"/>
              <a:t> of operations that  can be done.  This is </a:t>
            </a:r>
          </a:p>
          <a:p>
            <a:r>
              <a:rPr lang="en-US" sz="2000" b="1" dirty="0" smtClean="0"/>
              <a:t>        what makes computers and smart phones possible.  The vast array of medical </a:t>
            </a:r>
          </a:p>
          <a:p>
            <a:r>
              <a:rPr lang="en-US" sz="2000" b="1" dirty="0" smtClean="0"/>
              <a:t>        devices,  GPS, modern aviation, controls of every sort and more.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2438400" y="29718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33114"/>
            <a:ext cx="8715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454-FAAC-48F4-ACC9-599E1D5FA1E0}" type="slidenum">
              <a:rPr lang="en-US" smtClean="0"/>
              <a:t>16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599" y="2667000"/>
            <a:ext cx="752475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7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Reduction/Capacity Growth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454-FAAC-48F4-ACC9-599E1D5FA1E0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8769"/>
            <a:ext cx="3464093" cy="18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268683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Apollo Guidance Computer </a:t>
            </a:r>
            <a:r>
              <a:rPr lang="en-US" b="1" u="sng" dirty="0" smtClean="0"/>
              <a:t>with display and keyboard</a:t>
            </a:r>
            <a:r>
              <a:rPr lang="en-US" b="1" dirty="0" smtClean="0"/>
              <a:t>                  </a:t>
            </a:r>
            <a:r>
              <a:rPr lang="en-US" b="1" u="sng" dirty="0" smtClean="0"/>
              <a:t>Apple iPhone 6</a:t>
            </a:r>
            <a:endParaRPr lang="en-US" b="1" u="sng" dirty="0"/>
          </a:p>
          <a:p>
            <a:r>
              <a:rPr lang="en-US" b="1" dirty="0" smtClean="0"/>
              <a:t>Designed </a:t>
            </a:r>
            <a:r>
              <a:rPr lang="en-US" b="1" dirty="0"/>
              <a:t>by 	MIT Instrumentation </a:t>
            </a:r>
            <a:r>
              <a:rPr lang="en-US" b="1" dirty="0" smtClean="0"/>
              <a:t>Laboratory                       10s of 1000s of times</a:t>
            </a:r>
            <a:endParaRPr lang="en-US" b="1" dirty="0"/>
          </a:p>
          <a:p>
            <a:r>
              <a:rPr lang="en-US" b="1" dirty="0"/>
              <a:t>Manufacturer 	</a:t>
            </a:r>
            <a:r>
              <a:rPr lang="en-US" b="1" dirty="0" smtClean="0"/>
              <a:t>Raytheon                                                                faster, vast increase in              						            memory capacity, active</a:t>
            </a:r>
          </a:p>
          <a:p>
            <a:r>
              <a:rPr lang="en-US" b="1" dirty="0" smtClean="0"/>
              <a:t>Weight                      70 pounds			            displays, capabilities plus      </a:t>
            </a:r>
          </a:p>
          <a:p>
            <a:r>
              <a:rPr lang="en-US" b="1" dirty="0" smtClean="0"/>
              <a:t>						            a camera, GPS a radio             						            and a </a:t>
            </a:r>
            <a:r>
              <a:rPr lang="en-US" b="1" dirty="0" smtClean="0">
                <a:solidFill>
                  <a:srgbClr val="FF0000"/>
                </a:solidFill>
              </a:rPr>
              <a:t>phone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Size                            24x13x7 inches                                                      5.5x2.75x0.375 inches</a:t>
            </a:r>
          </a:p>
          <a:p>
            <a:r>
              <a:rPr lang="en-US" b="1" dirty="0" smtClean="0"/>
              <a:t>Number used           </a:t>
            </a:r>
            <a:r>
              <a:rPr lang="en-US" b="1" dirty="0" smtClean="0">
                <a:solidFill>
                  <a:srgbClr val="FF0000"/>
                </a:solidFill>
              </a:rPr>
              <a:t>2 with some common software                         </a:t>
            </a:r>
            <a:r>
              <a:rPr lang="en-US" b="1" dirty="0" smtClean="0"/>
              <a:t>Millions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- Command Module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- LEM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435718"/>
            <a:ext cx="1343024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5025" y="2108714"/>
            <a:ext cx="9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years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2600" y="2293380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16493" y="2295623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2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What do you do with a $25K </a:t>
            </a:r>
            <a:r>
              <a:rPr lang="en-US" sz="3200" b="1" dirty="0"/>
              <a:t>I</a:t>
            </a:r>
            <a:r>
              <a:rPr lang="en-US" sz="3200" b="1" dirty="0" smtClean="0"/>
              <a:t>nvestment?            </a:t>
            </a:r>
            <a:r>
              <a:rPr lang="en-US" sz="3200" b="1" u="sng" dirty="0" smtClean="0"/>
              <a:t>Build Products that People Don’t Know They Need</a:t>
            </a:r>
            <a:endParaRPr lang="en-US" sz="32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 1952, Texas Instruments, with a $25K license and some Bell Labs veterans and visionary TI management  pushed the development of less expensive and more reliable silicon based transistors.</a:t>
            </a:r>
          </a:p>
          <a:p>
            <a:r>
              <a:rPr lang="en-US" b="1" dirty="0" smtClean="0"/>
              <a:t>Military transistors were selling for $15.00.  TI drove the price down to $3.00. </a:t>
            </a:r>
          </a:p>
          <a:p>
            <a:r>
              <a:rPr lang="en-US" b="1" dirty="0" smtClean="0"/>
              <a:t>Then, Steve Jobs like, TI VP </a:t>
            </a:r>
            <a:r>
              <a:rPr lang="en-US" b="1" dirty="0" smtClean="0">
                <a:solidFill>
                  <a:srgbClr val="FF0000"/>
                </a:solidFill>
              </a:rPr>
              <a:t>Pat Haggerty </a:t>
            </a:r>
            <a:r>
              <a:rPr lang="en-US" b="1" dirty="0" smtClean="0"/>
              <a:t>pushed the introduction of the </a:t>
            </a:r>
            <a:r>
              <a:rPr lang="en-US" b="1" i="1" dirty="0">
                <a:solidFill>
                  <a:srgbClr val="FF0000"/>
                </a:solidFill>
              </a:rPr>
              <a:t>portable p</a:t>
            </a:r>
            <a:r>
              <a:rPr lang="en-US" b="1" i="1" dirty="0" smtClean="0">
                <a:solidFill>
                  <a:srgbClr val="FF0000"/>
                </a:solidFill>
              </a:rPr>
              <a:t>ocket </a:t>
            </a:r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ransistor radio— that you just had to have</a:t>
            </a:r>
            <a:r>
              <a:rPr lang="en-US" b="1" i="1" dirty="0" smtClean="0"/>
              <a:t>.</a:t>
            </a:r>
          </a:p>
          <a:p>
            <a:r>
              <a:rPr lang="en-US" b="1" dirty="0" smtClean="0"/>
              <a:t>The Regency TR-I [4 transistor] 22.5V battery powered radio, introduced in Nov 1954, sold for $49.95. </a:t>
            </a:r>
          </a:p>
          <a:p>
            <a:r>
              <a:rPr lang="en-US" b="1" dirty="0" smtClean="0"/>
              <a:t>Within a </a:t>
            </a:r>
            <a:r>
              <a:rPr lang="en-US" b="1" dirty="0"/>
              <a:t>y</a:t>
            </a:r>
            <a:r>
              <a:rPr lang="en-US" b="1" dirty="0" smtClean="0"/>
              <a:t>ear 100,000 were sold.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31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6289140" cy="344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4371" y="559150"/>
            <a:ext cx="4821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transistor radio became a defining </a:t>
            </a:r>
          </a:p>
          <a:p>
            <a:r>
              <a:rPr lang="en-US" sz="2000" b="1" dirty="0" smtClean="0"/>
              <a:t>item of the digital age — it made </a:t>
            </a:r>
          </a:p>
          <a:p>
            <a:r>
              <a:rPr lang="en-US" sz="2000" b="1" dirty="0" smtClean="0"/>
              <a:t>electronics personal.</a:t>
            </a:r>
          </a:p>
          <a:p>
            <a:r>
              <a:rPr lang="en-US" sz="2000" b="1" dirty="0" smtClean="0"/>
              <a:t>Some also say that it brought  </a:t>
            </a:r>
            <a:r>
              <a:rPr lang="en-US" sz="2000" b="1" i="1" dirty="0" smtClean="0"/>
              <a:t>Rock and Roll</a:t>
            </a:r>
            <a:endParaRPr lang="en-US" sz="2000" b="1" i="1" dirty="0"/>
          </a:p>
        </p:txBody>
      </p:sp>
      <p:sp>
        <p:nvSpPr>
          <p:cNvPr id="2" name="Oval 1"/>
          <p:cNvSpPr/>
          <p:nvPr/>
        </p:nvSpPr>
        <p:spPr>
          <a:xfrm>
            <a:off x="3202003" y="3903043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289140" cy="344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57901" y="4495800"/>
            <a:ext cx="2173303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71600" y="4343400"/>
            <a:ext cx="33528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1600" y="4343400"/>
            <a:ext cx="443997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71600" y="4495800"/>
            <a:ext cx="6400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011" y="6007310"/>
            <a:ext cx="3008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 built the 4 Transistors, they</a:t>
            </a:r>
          </a:p>
          <a:p>
            <a:r>
              <a:rPr lang="en-US" b="1" dirty="0"/>
              <a:t>b</a:t>
            </a:r>
            <a:r>
              <a:rPr lang="en-US" b="1" dirty="0" smtClean="0"/>
              <a:t>ought everything else.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668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5405" y="914400"/>
            <a:ext cx="530892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5" y="1676400"/>
            <a:ext cx="4776787" cy="6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3" y="2476450"/>
            <a:ext cx="3309160" cy="66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56" y="4639270"/>
            <a:ext cx="2474255" cy="67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48" y="3967856"/>
            <a:ext cx="3282576" cy="6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23879"/>
            <a:ext cx="3835564" cy="6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02" y="5964506"/>
            <a:ext cx="1904999" cy="62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54087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967" y="358259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Ada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034534"/>
            <a:ext cx="303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Computer,  Programming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1832258"/>
            <a:ext cx="429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Transistor, </a:t>
            </a:r>
            <a:r>
              <a:rPr lang="en-US" sz="2400" b="1" dirty="0">
                <a:solidFill>
                  <a:srgbClr val="FF0000"/>
                </a:solidFill>
              </a:rPr>
              <a:t>The Microchip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152" y="2623382"/>
            <a:ext cx="327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/>
              <a:t>Video Games, </a:t>
            </a:r>
            <a:r>
              <a:rPr lang="en-US" b="1" dirty="0" smtClean="0"/>
              <a:t>      The </a:t>
            </a:r>
            <a:r>
              <a:rPr lang="en-US" b="1" dirty="0"/>
              <a:t>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373" y="4093629"/>
            <a:ext cx="2909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Personal </a:t>
            </a:r>
            <a:r>
              <a:rPr lang="en-US" b="1" dirty="0" smtClean="0"/>
              <a:t>   Computer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188677" y="3346410"/>
            <a:ext cx="216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Software</a:t>
            </a:r>
            <a:r>
              <a:rPr lang="en-US" b="1" dirty="0" smtClean="0"/>
              <a:t>,      On-Line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713165" y="4880557"/>
            <a:ext cx="134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      </a:t>
            </a:r>
            <a:r>
              <a:rPr lang="en-US" b="1" dirty="0"/>
              <a:t>Web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61219" y="6056601"/>
            <a:ext cx="140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Ada Forever      </a:t>
            </a:r>
          </a:p>
          <a:p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387292" y="2357449"/>
            <a:ext cx="1966007" cy="32051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2023" y="5400744"/>
            <a:ext cx="4397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book’s chapters are silo’ed.</a:t>
            </a:r>
          </a:p>
          <a:p>
            <a:r>
              <a:rPr lang="en-US" b="1" dirty="0" smtClean="0"/>
              <a:t>In the narrative of the later sections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systems begin to be integrated to reflect</a:t>
            </a:r>
          </a:p>
          <a:p>
            <a:r>
              <a:rPr lang="en-US" b="1" dirty="0" smtClean="0"/>
              <a:t>what we have today. 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83918" y="3857499"/>
            <a:ext cx="2612342" cy="19322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36008" y="3156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1990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57355" y="4639270"/>
            <a:ext cx="1014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gets </a:t>
            </a:r>
          </a:p>
          <a:p>
            <a:r>
              <a:rPr lang="en-US" b="1" dirty="0" smtClean="0"/>
              <a:t>Complex</a:t>
            </a:r>
          </a:p>
          <a:p>
            <a:r>
              <a:rPr lang="en-US" b="1" dirty="0" smtClean="0"/>
              <a:t>Here.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0295" y="5065223"/>
            <a:ext cx="1554505" cy="1163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6846" y="2662592"/>
            <a:ext cx="20964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The course’s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eight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sessions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461" y="315691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1935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4870" y="368517"/>
            <a:ext cx="78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52494" y="56221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------------------------------------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2967" y="2016924"/>
            <a:ext cx="13448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4694" y="862280"/>
            <a:ext cx="1249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Legos</a:t>
            </a:r>
          </a:p>
          <a:p>
            <a:r>
              <a:rPr lang="en-US" sz="2000" b="1" dirty="0" smtClean="0"/>
              <a:t>Of the</a:t>
            </a:r>
          </a:p>
          <a:p>
            <a:r>
              <a:rPr lang="en-US" sz="2000" b="1" dirty="0" smtClean="0"/>
              <a:t>Computer</a:t>
            </a:r>
          </a:p>
          <a:p>
            <a:r>
              <a:rPr lang="en-US" sz="2000" b="1" dirty="0" smtClean="0"/>
              <a:t>Age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88" y="2293923"/>
            <a:ext cx="1487835" cy="11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6356002" y="2016924"/>
            <a:ext cx="95249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Shockley Goes out on His 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Shockley is difficult to work with, to say the least. He leaves Bell Labs in 1955 seeking to establish his own Transistor Company.</a:t>
            </a:r>
          </a:p>
          <a:p>
            <a:r>
              <a:rPr lang="en-US" b="1" dirty="0" smtClean="0"/>
              <a:t>After about a year he is convinced to join Arnold Beckman’s </a:t>
            </a:r>
            <a:r>
              <a:rPr lang="en-US" b="1" dirty="0"/>
              <a:t>Beckman </a:t>
            </a:r>
            <a:r>
              <a:rPr lang="en-US" b="1" dirty="0" smtClean="0"/>
              <a:t>Instruments [BI] </a:t>
            </a:r>
            <a:r>
              <a:rPr lang="en-US" b="1" dirty="0"/>
              <a:t>leading a new BI division that </a:t>
            </a:r>
            <a:r>
              <a:rPr lang="en-US" b="1" dirty="0" smtClean="0"/>
              <a:t>will be located in Palo Alto CA, not LA where most high tech had been located. </a:t>
            </a:r>
          </a:p>
          <a:p>
            <a:r>
              <a:rPr lang="en-US" b="1" dirty="0" smtClean="0"/>
              <a:t>He joined many new start-ups in PA including David Packard and William Hewlett, who actually started in a garage in 1938.</a:t>
            </a:r>
          </a:p>
          <a:p>
            <a:r>
              <a:rPr lang="en-US" b="1" dirty="0" smtClean="0"/>
              <a:t>With Stanford as a hub, and offering hundreds of acres of university land for factories and research labs, technology gravitated to PA― now Silicon Valley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18" y="76200"/>
            <a:ext cx="1285982" cy="12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6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Shockley Recruits some of the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To say that he is a lousy manager is an understatement; he is brilliant but a tyrant.</a:t>
            </a:r>
          </a:p>
          <a:p>
            <a:r>
              <a:rPr lang="en-US" b="1" dirty="0" smtClean="0"/>
              <a:t>He sets up the division and attempts to build a four layer device, pushing the state-of-the-art. 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If it works; it would be the first micro chip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 fails and blames everyone but himself.</a:t>
            </a:r>
          </a:p>
          <a:p>
            <a:r>
              <a:rPr lang="en-US" b="1" dirty="0" smtClean="0"/>
              <a:t>Concurrently he wins the Nobel Prize with </a:t>
            </a:r>
            <a:r>
              <a:rPr lang="en-US" b="1" dirty="0"/>
              <a:t>John Bardeen and Walter </a:t>
            </a:r>
            <a:r>
              <a:rPr lang="en-US" b="1" dirty="0" smtClean="0"/>
              <a:t>Brattain for the transistor. </a:t>
            </a:r>
          </a:p>
          <a:p>
            <a:r>
              <a:rPr lang="en-US" b="1" dirty="0" smtClean="0"/>
              <a:t>He becomes more difficult to work for. </a:t>
            </a:r>
          </a:p>
          <a:p>
            <a:r>
              <a:rPr lang="en-US" b="1" dirty="0" smtClean="0"/>
              <a:t>Eight of his key recruits, fed up, believe that they can go on their own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Venture Capitalism </a:t>
            </a:r>
            <a:br>
              <a:rPr lang="en-US" sz="3600" b="1" dirty="0" smtClean="0"/>
            </a:br>
            <a:r>
              <a:rPr lang="en-US" sz="3600" b="1" dirty="0" smtClean="0"/>
              <a:t>and New Start-Ups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1950s business culture was that you              joined a company and stayed till retirement.</a:t>
            </a:r>
          </a:p>
          <a:p>
            <a:r>
              <a:rPr lang="en-US" b="1" dirty="0" smtClean="0"/>
              <a:t>Leaving was risky, eight Ph.D. rebels, including Robert Noyce, the nominal #2 under</a:t>
            </a:r>
            <a:r>
              <a:rPr lang="en-US" b="1" dirty="0"/>
              <a:t> Shockley</a:t>
            </a:r>
            <a:r>
              <a:rPr lang="en-US" b="1" dirty="0" smtClean="0"/>
              <a:t>,  looked for an </a:t>
            </a:r>
            <a:r>
              <a:rPr lang="en-US" b="1" u="sng" dirty="0" smtClean="0"/>
              <a:t>other company to go to </a:t>
            </a:r>
            <a:r>
              <a:rPr lang="en-US" b="1" dirty="0" smtClean="0"/>
              <a:t>or possibly $$ to start a separate company. </a:t>
            </a:r>
          </a:p>
          <a:p>
            <a:r>
              <a:rPr lang="en-US" b="1" dirty="0" smtClean="0"/>
              <a:t>No takers! Until they met Arthur Rock from Wall St.</a:t>
            </a:r>
          </a:p>
          <a:p>
            <a:r>
              <a:rPr lang="en-US" b="1" dirty="0" smtClean="0"/>
              <a:t>Rock serendipitously contacts Sherman Fairchild, sole owner of Fairchild Camera and Instruments, largest IBM shareholder, a risk taker, an entrepreneur </a:t>
            </a:r>
            <a:r>
              <a:rPr lang="en-US" b="1" dirty="0"/>
              <a:t>who meets alone with </a:t>
            </a:r>
            <a:r>
              <a:rPr lang="en-US" b="1" dirty="0" smtClean="0"/>
              <a:t>the “Traitorous Eight” and he </a:t>
            </a:r>
            <a:r>
              <a:rPr lang="en-US" b="1" u="sng" dirty="0" smtClean="0"/>
              <a:t>underwrites</a:t>
            </a:r>
            <a:r>
              <a:rPr lang="en-US" b="1" dirty="0" smtClean="0"/>
              <a:t> the new company with $1.5M. </a:t>
            </a:r>
          </a:p>
          <a:p>
            <a:r>
              <a:rPr lang="en-US" b="1" dirty="0" smtClean="0"/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is 3 days before Sputnik in October 1957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Technological developments takes off and the business model is changed possibly forever.   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7002"/>
            <a:ext cx="761260" cy="7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51" y="4953000"/>
            <a:ext cx="1298536" cy="18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15" y="76200"/>
            <a:ext cx="1343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7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Shockley Falls off a Cliff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He is enraged at the </a:t>
            </a:r>
            <a:r>
              <a:rPr lang="en-US" b="1" dirty="0" smtClean="0">
                <a:solidFill>
                  <a:srgbClr val="FF0000"/>
                </a:solidFill>
              </a:rPr>
              <a:t>“betrayal.”</a:t>
            </a:r>
          </a:p>
          <a:p>
            <a:r>
              <a:rPr lang="en-US" b="1" dirty="0" smtClean="0"/>
              <a:t>He becomes more </a:t>
            </a:r>
            <a:r>
              <a:rPr lang="en-US" b="1" dirty="0" smtClean="0">
                <a:solidFill>
                  <a:srgbClr val="FF0000"/>
                </a:solidFill>
              </a:rPr>
              <a:t>paranoid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b="1" dirty="0" smtClean="0"/>
              <a:t>He gets into eugenics and believes that the “Black Race” is inferior. He is heckled everywhere he goes!</a:t>
            </a:r>
          </a:p>
          <a:p>
            <a:r>
              <a:rPr lang="en-US" b="1" dirty="0" smtClean="0"/>
              <a:t>Beckman drops out of semiconductors and Shockley retreats to a professorship at Stanford. In spite of his failings he is a Ph.D., an inventor and a Nobel winner.</a:t>
            </a:r>
          </a:p>
          <a:p>
            <a:r>
              <a:rPr lang="en-US" b="1" dirty="0" smtClean="0"/>
              <a:t>The “traitorous eight” were at the right place, at the right time, with the right technology and $$ backing.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Uncle Sam </a:t>
            </a:r>
            <a:r>
              <a:rPr lang="en-US" b="1" dirty="0" smtClean="0"/>
              <a:t>needed tiny complex electronics to fit into missile nose cones and myriad other military needs. These inventions flowed into the commercial world.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Microchip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848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77" y="2388742"/>
            <a:ext cx="2917080" cy="28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53456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inch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001000" y="5248275"/>
            <a:ext cx="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5245598"/>
            <a:ext cx="0" cy="619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7487213" y="5530334"/>
            <a:ext cx="5137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35374" y="5390853"/>
            <a:ext cx="6826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Microchip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Why is there  a separate chapter on the Microchip? </a:t>
            </a:r>
          </a:p>
          <a:p>
            <a:r>
              <a:rPr lang="en-US" b="1" dirty="0" smtClean="0"/>
              <a:t>It is a semiconductor, but…</a:t>
            </a:r>
          </a:p>
          <a:p>
            <a:r>
              <a:rPr lang="en-US" b="1" dirty="0" smtClean="0"/>
              <a:t>Scale and a profoundly more complex technology from the logic to the manufacturing.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Prologue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1957 </a:t>
            </a:r>
            <a:r>
              <a:rPr lang="en-US" b="1" dirty="0" smtClean="0"/>
              <a:t>in a paper to celebrate 10</a:t>
            </a:r>
            <a:r>
              <a:rPr lang="en-US" b="1" baseline="30000" dirty="0" smtClean="0"/>
              <a:t>th</a:t>
            </a:r>
            <a:r>
              <a:rPr lang="en-US" b="1" dirty="0" smtClean="0"/>
              <a:t> anniversary of the transistor, when Fairchild was formed and Sputnik went up, a Bell Labs executive identified a problem dubbed </a:t>
            </a:r>
            <a:r>
              <a:rPr lang="en-US" b="1" i="1" dirty="0" smtClean="0">
                <a:solidFill>
                  <a:srgbClr val="FF0000"/>
                </a:solidFill>
              </a:rPr>
              <a:t>“the Tyranny of Numbers.”</a:t>
            </a:r>
          </a:p>
          <a:p>
            <a:r>
              <a:rPr lang="en-US" b="1" dirty="0" smtClean="0"/>
              <a:t>If the number of components in a circuit increase the number of connections grow exponentially. 10,000 components would require &gt;100,000 connections, most soldered by </a:t>
            </a:r>
            <a:r>
              <a:rPr lang="en-US" b="1" dirty="0" smtClean="0">
                <a:solidFill>
                  <a:srgbClr val="FF0000"/>
                </a:solidFill>
              </a:rPr>
              <a:t>hand―Not good for reliability</a:t>
            </a:r>
            <a:r>
              <a:rPr lang="en-US" b="1" dirty="0" smtClean="0"/>
              <a:t>.</a:t>
            </a:r>
          </a:p>
          <a:p>
            <a:r>
              <a:rPr lang="en-US" b="1" dirty="0"/>
              <a:t>I</a:t>
            </a:r>
            <a:r>
              <a:rPr lang="en-US" b="1" dirty="0" smtClean="0"/>
              <a:t>t was recipe for innovation. Hundreds of small advances occurred </a:t>
            </a:r>
            <a:r>
              <a:rPr lang="en-US" b="1" u="sng" dirty="0" smtClean="0"/>
              <a:t>independently and simultaneously </a:t>
            </a:r>
            <a:r>
              <a:rPr lang="en-US" b="1" dirty="0" smtClean="0"/>
              <a:t>at both TI and Fairchild. Connections and components were constructed in single small slabs of silicon: The integrated circuit, also know as the microchip.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Jack Kirby at 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37" y="1585912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Jack Kirby was an electronic tinker and Ham                                          Radio operator in the 1930s. He was studying                                    for a BSEE  at U of Illinois when WWII broke out. </a:t>
            </a:r>
          </a:p>
          <a:p>
            <a:r>
              <a:rPr lang="en-US" b="1" dirty="0" smtClean="0"/>
              <a:t>He spent 4 years in the Navy keeping radio stations              operating in the Pacific and in India. He completed his degree in 1950 and went to work for </a:t>
            </a:r>
            <a:r>
              <a:rPr lang="en-US" b="1" dirty="0" err="1" smtClean="0"/>
              <a:t>Centralab</a:t>
            </a:r>
            <a:r>
              <a:rPr lang="en-US" b="1" dirty="0" smtClean="0"/>
              <a:t>, an electronic parts maker.</a:t>
            </a:r>
          </a:p>
          <a:p>
            <a:r>
              <a:rPr lang="en-US" b="1" dirty="0" err="1" smtClean="0"/>
              <a:t>Centralab</a:t>
            </a:r>
            <a:r>
              <a:rPr lang="en-US" b="1" dirty="0" smtClean="0"/>
              <a:t> bought a Bell license and  sent him to school at the labs. Eventually </a:t>
            </a:r>
            <a:r>
              <a:rPr lang="en-US" b="1" dirty="0"/>
              <a:t>h</a:t>
            </a:r>
            <a:r>
              <a:rPr lang="en-US" b="1" dirty="0" smtClean="0"/>
              <a:t>e looked for a job with direct Semiconductor involvement; was hired by TI in 1958.</a:t>
            </a:r>
          </a:p>
          <a:p>
            <a:r>
              <a:rPr lang="en-US" b="1" dirty="0" smtClean="0"/>
              <a:t>He arrived at the plant during summer shutdown and spent time in a lab just tinkering. There he devised a way to build all </a:t>
            </a:r>
            <a:r>
              <a:rPr lang="en-US" b="1" dirty="0" smtClean="0">
                <a:solidFill>
                  <a:srgbClr val="FF0000"/>
                </a:solidFill>
              </a:rPr>
              <a:t>various components</a:t>
            </a:r>
            <a:r>
              <a:rPr lang="en-US" b="1" dirty="0" smtClean="0"/>
              <a:t> from items of silicon that were treated differently. </a:t>
            </a:r>
          </a:p>
          <a:p>
            <a:r>
              <a:rPr lang="en-US" b="1" dirty="0" smtClean="0"/>
              <a:t>He was given several months and constructed an oscillator on a single chip. From his underlying approach to chemically  treat various parts of the silicon slab differently thereby having a “solid state chip design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TI leaped on the invention and filed a patent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1"/>
            <a:ext cx="181810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Robert Noyce at Fairchild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Robert Noyce was at Fairchild and his team was                                         working to perfect a microchip and came at the                                  project from a different approach.</a:t>
            </a:r>
          </a:p>
          <a:p>
            <a:r>
              <a:rPr lang="en-US" b="1" dirty="0" smtClean="0"/>
              <a:t>Using multiple layers of silicon with chemically exposed                          holes and to chemically etch </a:t>
            </a:r>
            <a:r>
              <a:rPr lang="en-US" b="1" dirty="0"/>
              <a:t>e</a:t>
            </a:r>
            <a:r>
              <a:rPr lang="en-US" b="1" dirty="0" smtClean="0"/>
              <a:t>lectrical pathway so the           components could be connected in the manufacturing             process as they were too small to solder [called the Planar process]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 came up with a working model two months after Kirby.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Fairchild also filed a patent.</a:t>
            </a:r>
          </a:p>
          <a:p>
            <a:r>
              <a:rPr lang="en-US" b="1" dirty="0" smtClean="0"/>
              <a:t>There then ensued a </a:t>
            </a:r>
            <a:r>
              <a:rPr lang="en-US" b="1" dirty="0" smtClean="0">
                <a:solidFill>
                  <a:srgbClr val="FF0000"/>
                </a:solidFill>
              </a:rPr>
              <a:t>10 year legal battle </a:t>
            </a:r>
            <a:r>
              <a:rPr lang="en-US" b="1" dirty="0" smtClean="0"/>
              <a:t>over who invented the microchip. Both companies continued development on new products and sold them. There were many other competitors who were building microchips and were threatened with suits. But </a:t>
            </a:r>
            <a:r>
              <a:rPr lang="en-US" b="1" dirty="0"/>
              <a:t>b</a:t>
            </a:r>
            <a:r>
              <a:rPr lang="en-US" b="1" dirty="0" smtClean="0"/>
              <a:t>usiness just continued to explode. In 1966, the adults in the room meet and agreed to cross-license and obtain royalties from others.</a:t>
            </a:r>
          </a:p>
          <a:p>
            <a:r>
              <a:rPr lang="en-US" b="1" dirty="0" smtClean="0"/>
              <a:t>That was an other set of legal sparing.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901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One of the First Major Uses of the “Miniaturized” Microchips―1967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454-FAAC-48F4-ACC9-599E1D5FA1E0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095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268683"/>
            <a:ext cx="8686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Apollo Guidance Computer </a:t>
            </a:r>
            <a:r>
              <a:rPr lang="en-US" sz="2400" b="1" u="sng" dirty="0" smtClean="0"/>
              <a:t>with display and keyboard</a:t>
            </a:r>
            <a:r>
              <a:rPr lang="en-US" sz="2400" b="1" dirty="0" smtClean="0"/>
              <a:t>  </a:t>
            </a:r>
          </a:p>
          <a:p>
            <a:r>
              <a:rPr lang="en-US" sz="2400" b="1" dirty="0" smtClean="0"/>
              <a:t>                </a:t>
            </a:r>
          </a:p>
          <a:p>
            <a:r>
              <a:rPr lang="en-US" b="1" dirty="0" smtClean="0"/>
              <a:t>Designed  </a:t>
            </a:r>
            <a:r>
              <a:rPr lang="en-US" b="1" dirty="0"/>
              <a:t>by 	MIT Instrumentation </a:t>
            </a:r>
            <a:r>
              <a:rPr lang="en-US" b="1" dirty="0" smtClean="0"/>
              <a:t>Laboratory                       </a:t>
            </a:r>
          </a:p>
          <a:p>
            <a:r>
              <a:rPr lang="en-US" b="1" dirty="0" smtClean="0"/>
              <a:t>Manufacturer </a:t>
            </a:r>
            <a:r>
              <a:rPr lang="en-US" b="1" dirty="0"/>
              <a:t>	</a:t>
            </a:r>
            <a:r>
              <a:rPr lang="en-US" b="1" dirty="0" smtClean="0"/>
              <a:t>Raytheon                                                                		</a:t>
            </a:r>
            <a:endParaRPr lang="en-US" b="1" dirty="0"/>
          </a:p>
          <a:p>
            <a:r>
              <a:rPr lang="en-US" b="1" dirty="0" smtClean="0"/>
              <a:t>Size                            24x13x7 inches</a:t>
            </a:r>
          </a:p>
          <a:p>
            <a:r>
              <a:rPr lang="en-US" b="1" dirty="0" smtClean="0"/>
              <a:t>Microchips used:	</a:t>
            </a:r>
            <a:r>
              <a:rPr lang="en-US" b="1" dirty="0" smtClean="0">
                <a:solidFill>
                  <a:srgbClr val="FF0000"/>
                </a:solidFill>
              </a:rPr>
              <a:t>5000 identical Fairchild chips. 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oftware organized and manipulated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	the  chips to do different functions </a:t>
            </a:r>
          </a:p>
          <a:p>
            <a:r>
              <a:rPr lang="en-US" b="1" dirty="0" smtClean="0"/>
              <a:t>Microchip Cost: 	First prototype [each]: $1000.00, Production: $20.00 </a:t>
            </a:r>
          </a:p>
          <a:p>
            <a:r>
              <a:rPr lang="en-US" b="1" dirty="0" smtClean="0"/>
              <a:t>Number                     </a:t>
            </a:r>
            <a:r>
              <a:rPr lang="en-US" b="1" dirty="0" smtClean="0">
                <a:solidFill>
                  <a:srgbClr val="FF0000"/>
                </a:solidFill>
              </a:rPr>
              <a:t>2 with some common software</a:t>
            </a:r>
          </a:p>
          <a:p>
            <a:r>
              <a:rPr lang="en-US" b="1" dirty="0" smtClean="0"/>
              <a:t>Computers                -    </a:t>
            </a:r>
            <a:r>
              <a:rPr lang="en-US" b="1" dirty="0" smtClean="0">
                <a:solidFill>
                  <a:srgbClr val="FF0000"/>
                </a:solidFill>
              </a:rPr>
              <a:t>Command </a:t>
            </a:r>
            <a:r>
              <a:rPr lang="en-US" b="1" dirty="0">
                <a:solidFill>
                  <a:srgbClr val="FF0000"/>
                </a:solidFill>
              </a:rPr>
              <a:t>Module</a:t>
            </a:r>
          </a:p>
          <a:p>
            <a:r>
              <a:rPr lang="en-US" b="1" dirty="0"/>
              <a:t>used 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 -    </a:t>
            </a:r>
            <a:r>
              <a:rPr lang="en-US" b="1" dirty="0">
                <a:solidFill>
                  <a:srgbClr val="FF0000"/>
                </a:solidFill>
              </a:rPr>
              <a:t>LEM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107230"/>
            <a:ext cx="9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years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293380"/>
            <a:ext cx="1219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6600" y="2293380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24600" y="24937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iphone6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4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Concluding the Computer discussion with some thoughts on </a:t>
            </a:r>
            <a:r>
              <a:rPr lang="en-US" b="1" dirty="0" smtClean="0">
                <a:solidFill>
                  <a:srgbClr val="FF0000"/>
                </a:solidFill>
              </a:rPr>
              <a:t>Artificial Intelligence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Building Blocks of the Digital Revolution imply solid state devices: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Transistor</a:t>
            </a:r>
          </a:p>
          <a:p>
            <a:r>
              <a:rPr lang="en-US" b="1" dirty="0" smtClean="0"/>
              <a:t>The Microchip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Commercial use of </a:t>
            </a:r>
            <a:br>
              <a:rPr lang="en-US" b="1" dirty="0" smtClean="0"/>
            </a:br>
            <a:r>
              <a:rPr lang="en-US" b="1" dirty="0" smtClean="0"/>
              <a:t>the Microchip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first use was in hearing aids. Small                         but expensive with a limited market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Once again in 1967 TI’s Haggerty came up with a new product idea: a hand held calculator that could do everything the large desk bound units could do; but </a:t>
            </a:r>
            <a:r>
              <a:rPr lang="en-US" b="1" dirty="0"/>
              <a:t>r</a:t>
            </a:r>
            <a:r>
              <a:rPr lang="en-US" b="1" dirty="0" smtClean="0"/>
              <a:t>un on batteries and fit into a shirt pocket.</a:t>
            </a:r>
          </a:p>
          <a:p>
            <a:r>
              <a:rPr lang="en-US" b="1" dirty="0" smtClean="0"/>
              <a:t>First unit, 2 pounds, only four functions and cost $150.00. It was a run-away success; people bought a product that they didn’t know they needed.</a:t>
            </a:r>
          </a:p>
          <a:p>
            <a:r>
              <a:rPr lang="en-US" b="1" dirty="0" smtClean="0"/>
              <a:t>It kept getting smaller, lighter, more capable and cheaper. Sales were doubling every year. One low end  2014 TI model sells for $3.95.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09" y="151724"/>
            <a:ext cx="2292804" cy="20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Arthur Rock </a:t>
            </a:r>
            <a:br>
              <a:rPr lang="en-US" b="1" dirty="0" smtClean="0"/>
            </a:br>
            <a:r>
              <a:rPr lang="en-US" b="1" dirty="0" smtClean="0"/>
              <a:t>Venture Capital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Arthur Rock built something that was almost                                       as important to the Digital Revolution as the                                 Microchip: </a:t>
            </a:r>
            <a:r>
              <a:rPr lang="en-US" b="1" dirty="0" smtClean="0">
                <a:solidFill>
                  <a:srgbClr val="FF0000"/>
                </a:solidFill>
              </a:rPr>
              <a:t>Venture Capital</a:t>
            </a:r>
            <a:r>
              <a:rPr lang="en-US" b="1" dirty="0" smtClean="0"/>
              <a:t>.   </a:t>
            </a:r>
          </a:p>
          <a:p>
            <a:r>
              <a:rPr lang="en-US" b="1" dirty="0" smtClean="0"/>
              <a:t>Prior to the 1950s investments were  controlled                          by a small number of Wall St. Investment  Banks.</a:t>
            </a:r>
          </a:p>
          <a:p>
            <a:r>
              <a:rPr lang="en-US" b="1" dirty="0" smtClean="0"/>
              <a:t>Rock went to Silicon Valley and began finding opportunities and  funding sources.  It was the right time. </a:t>
            </a:r>
          </a:p>
          <a:p>
            <a:r>
              <a:rPr lang="en-US" b="1" dirty="0" smtClean="0"/>
              <a:t>The financing was </a:t>
            </a:r>
            <a:r>
              <a:rPr lang="en-US" b="1" dirty="0" smtClean="0">
                <a:solidFill>
                  <a:srgbClr val="FF0000"/>
                </a:solidFill>
              </a:rPr>
              <a:t>convertible debentures</a:t>
            </a:r>
            <a:r>
              <a:rPr lang="en-US" b="1" dirty="0" smtClean="0"/>
              <a:t>. They were not loans. Banks would not make loans on an idea. </a:t>
            </a:r>
            <a:r>
              <a:rPr lang="en-US" b="1" dirty="0" smtClean="0">
                <a:solidFill>
                  <a:srgbClr val="FF0000"/>
                </a:solidFill>
              </a:rPr>
              <a:t>CDs</a:t>
            </a:r>
            <a:r>
              <a:rPr lang="en-US" b="1" dirty="0" smtClean="0"/>
              <a:t> were a piece of the company, maybe. If the company was successful they were converted to stock. If not, they were worthless. </a:t>
            </a:r>
          </a:p>
          <a:p>
            <a:r>
              <a:rPr lang="en-US" b="1" dirty="0" smtClean="0"/>
              <a:t>Sometimes Rock had more $$ available than opportunities but he was prudent.</a:t>
            </a:r>
          </a:p>
          <a:p>
            <a:r>
              <a:rPr lang="en-US" b="1" dirty="0" smtClean="0"/>
              <a:t>He wanted to know the company Principals more than the product.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65" y="152400"/>
            <a:ext cx="1966454" cy="259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Fairchild Gets </a:t>
            </a:r>
            <a:r>
              <a:rPr lang="en-US" sz="4000" b="1" dirty="0"/>
              <a:t>T</a:t>
            </a:r>
            <a:r>
              <a:rPr lang="en-US" sz="4000" b="1" dirty="0" smtClean="0"/>
              <a:t>oo Big for Noyce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By 1968 Fairchild grew and was too large; he wanted to be an inventor more than a manager.</a:t>
            </a:r>
          </a:p>
          <a:p>
            <a:r>
              <a:rPr lang="en-US" b="1" dirty="0" smtClean="0"/>
              <a:t>He convinces </a:t>
            </a:r>
            <a:r>
              <a:rPr lang="en-US" b="1" dirty="0" smtClean="0">
                <a:solidFill>
                  <a:srgbClr val="FF0000"/>
                </a:solidFill>
              </a:rPr>
              <a:t>Gordon Moore</a:t>
            </a:r>
            <a:r>
              <a:rPr lang="en-US" b="1" dirty="0" smtClean="0"/>
              <a:t> to go with him.</a:t>
            </a:r>
          </a:p>
          <a:p>
            <a:r>
              <a:rPr lang="en-US" b="1" dirty="0" smtClean="0"/>
              <a:t>He called Arthur Rock and asked if it was possible to get funding for a new Company?</a:t>
            </a:r>
          </a:p>
          <a:p>
            <a:r>
              <a:rPr lang="en-US" b="1" dirty="0" smtClean="0"/>
              <a:t>“What took you so long?” he asked</a:t>
            </a:r>
          </a:p>
          <a:p>
            <a:r>
              <a:rPr lang="en-US" b="1" dirty="0" smtClean="0"/>
              <a:t>In two days Rock had the $$ commitments. He wrote a three page sketch, in case an investor wanted one. Units of 500,000 shares at $5/share.  </a:t>
            </a:r>
            <a:r>
              <a:rPr lang="en-US" b="1" dirty="0" smtClean="0">
                <a:solidFill>
                  <a:srgbClr val="FF0000"/>
                </a:solidFill>
              </a:rPr>
              <a:t>A company dealing with Transistor Technologies. </a:t>
            </a:r>
          </a:p>
          <a:p>
            <a:r>
              <a:rPr lang="en-US" b="1" dirty="0" smtClean="0"/>
              <a:t>They worked through several possible names. One stuck: Integrated Electronics Corporation. Not too thrilling, but it could be abridged to </a:t>
            </a:r>
            <a:r>
              <a:rPr lang="en-US" b="1" i="1" dirty="0" smtClean="0">
                <a:solidFill>
                  <a:srgbClr val="C00000"/>
                </a:solidFill>
              </a:rPr>
              <a:t>Intel.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6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Intel― A culture of Meritocracy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Noyce and Moore did not like controversy. They liked meeting where all sides were aired. Decisions were hard to come by.</a:t>
            </a:r>
          </a:p>
          <a:p>
            <a:r>
              <a:rPr lang="en-US" b="1" dirty="0" smtClean="0"/>
              <a:t>Intel allowed each of its units to operate as if they were separate companies. If there was a cross unit issue ― work it out at the unit level.</a:t>
            </a:r>
          </a:p>
          <a:p>
            <a:r>
              <a:rPr lang="en-US" b="1" dirty="0" smtClean="0"/>
              <a:t>Intel was devoid of the trappings of Hierarchy</a:t>
            </a:r>
          </a:p>
          <a:p>
            <a:pPr lvl="1"/>
            <a:r>
              <a:rPr lang="en-US" b="1" dirty="0" smtClean="0"/>
              <a:t>No reserved parking places.</a:t>
            </a:r>
          </a:p>
          <a:p>
            <a:pPr lvl="1"/>
            <a:r>
              <a:rPr lang="en-US" b="1" dirty="0" smtClean="0"/>
              <a:t>Every one, including Noyce and Moore, worked in the same </a:t>
            </a:r>
            <a:r>
              <a:rPr lang="en-US" b="1" dirty="0" err="1" smtClean="0"/>
              <a:t>cubicale</a:t>
            </a:r>
            <a:r>
              <a:rPr lang="en-US" b="1" dirty="0" smtClean="0"/>
              <a:t> in the middle of the Prairie Dog warren of cubicles.</a:t>
            </a:r>
          </a:p>
          <a:p>
            <a:pPr lvl="1"/>
            <a:r>
              <a:rPr lang="en-US" b="1" dirty="0" smtClean="0"/>
              <a:t>Everyone had the same metal desk.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It was a culture of innovation.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But someone had to be able to make decisions and as needed say No!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Andy Grove </a:t>
            </a:r>
            <a:r>
              <a:rPr lang="en-US" b="1" dirty="0" smtClean="0"/>
              <a:t>steps into middle of the company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0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Andy Grove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458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Andy Grove is the  quintessential immigrant. He arrives penniless in the US in 1956  at age 20 from Hungary.</a:t>
            </a:r>
          </a:p>
          <a:p>
            <a:r>
              <a:rPr lang="en-US" b="1" dirty="0" smtClean="0"/>
              <a:t>He doesn't speak </a:t>
            </a:r>
            <a:r>
              <a:rPr lang="en-US" b="1" dirty="0"/>
              <a:t>E</a:t>
            </a:r>
            <a:r>
              <a:rPr lang="en-US" b="1" dirty="0" smtClean="0"/>
              <a:t>nglish, he goes to CCNY, gets a degree in Chemical </a:t>
            </a:r>
            <a:r>
              <a:rPr lang="en-US" b="1" dirty="0"/>
              <a:t>E</a:t>
            </a:r>
            <a:r>
              <a:rPr lang="en-US" b="1" dirty="0" smtClean="0"/>
              <a:t>ngineering and goes to work at Fairchild and goes to the newly formed Intel, its 3</a:t>
            </a:r>
            <a:r>
              <a:rPr lang="en-US" b="1" baseline="30000" dirty="0" smtClean="0"/>
              <a:t>rd</a:t>
            </a:r>
            <a:r>
              <a:rPr lang="en-US" b="1" dirty="0" smtClean="0"/>
              <a:t> employee.</a:t>
            </a:r>
          </a:p>
          <a:p>
            <a:r>
              <a:rPr lang="en-US" b="1" dirty="0" smtClean="0"/>
              <a:t>He quickly bubbles up to Director of Engineering. Noyce is the outside man with customers; Moore is the inside man with the engineers. </a:t>
            </a:r>
            <a:r>
              <a:rPr lang="en-US" b="1" dirty="0" smtClean="0">
                <a:solidFill>
                  <a:srgbClr val="FF0000"/>
                </a:solidFill>
              </a:rPr>
              <a:t>Grove is the manager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 is a good manager; he pushes and forces decisions and is groovy in the hair and clothing style of the day. He is the boss, but people like him.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865"/>
            <a:ext cx="262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88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Andy  Grove -  the Yogi </a:t>
            </a:r>
            <a:br>
              <a:rPr lang="en-US" sz="3600" b="1" dirty="0" smtClean="0"/>
            </a:br>
            <a:r>
              <a:rPr lang="en-US" sz="3600" b="1" dirty="0" smtClean="0"/>
              <a:t>Berra of Silicon Valley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Success breeds complacency. </a:t>
            </a:r>
            <a:r>
              <a:rPr lang="en-US" b="1" dirty="0" smtClean="0"/>
              <a:t>                              Complacency </a:t>
            </a:r>
            <a:r>
              <a:rPr lang="en-US" b="1" dirty="0"/>
              <a:t>breeds failure. </a:t>
            </a:r>
            <a:r>
              <a:rPr lang="en-US" b="1" dirty="0" smtClean="0"/>
              <a:t>                                                 Only </a:t>
            </a:r>
            <a:r>
              <a:rPr lang="en-US" b="1" dirty="0"/>
              <a:t>the paranoid </a:t>
            </a:r>
            <a:r>
              <a:rPr lang="en-US" b="1" dirty="0" smtClean="0"/>
              <a:t>survive.</a:t>
            </a:r>
          </a:p>
          <a:p>
            <a:r>
              <a:rPr lang="en-US" b="1" dirty="0" smtClean="0"/>
              <a:t>Just </a:t>
            </a:r>
            <a:r>
              <a:rPr lang="en-US" b="1" dirty="0"/>
              <a:t>as we could have rode into the sunset, along came the Internet, and it tripled the significance of the PC</a:t>
            </a:r>
            <a:r>
              <a:rPr lang="en-US" b="1" dirty="0" smtClean="0"/>
              <a:t>.</a:t>
            </a:r>
          </a:p>
          <a:p>
            <a:r>
              <a:rPr lang="en-US" b="1" dirty="0"/>
              <a:t>There is at least one point in the history of any company when you have to change dramatically to rise to the next level of performance. Miss that moment - and you start to decline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 have to pretend you're 100 percent sure. You have to take action; you can't hesitate or hedge your bets. Anything less will condemn your efforts to failure.</a:t>
            </a:r>
          </a:p>
          <a:p>
            <a:r>
              <a:rPr lang="en-US" b="1" dirty="0"/>
              <a:t>Profits are the lifeblood of enterprise. Don't let anyone tell you different.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0830"/>
            <a:ext cx="1814146" cy="15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28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Ted Hoff and the Microprocessor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Intel is making memory chips. They get a contract from a Japanese company that wants to make pocket calculators.</a:t>
            </a:r>
          </a:p>
          <a:p>
            <a:r>
              <a:rPr lang="en-US" b="1" dirty="0" smtClean="0"/>
              <a:t>They need 12 different chips. They are complex and the development will not be recouped in the selling price. </a:t>
            </a:r>
          </a:p>
          <a:p>
            <a:r>
              <a:rPr lang="en-US" b="1" dirty="0" smtClean="0"/>
              <a:t>Ted Hoff, Intel’s 12</a:t>
            </a:r>
            <a:r>
              <a:rPr lang="en-US" b="1" baseline="30000" dirty="0" smtClean="0"/>
              <a:t>th</a:t>
            </a:r>
            <a:r>
              <a:rPr lang="en-US" b="1" dirty="0" smtClean="0"/>
              <a:t> employee, as a Stanford professor, began to realize the microchips were not efficient.  </a:t>
            </a:r>
            <a:r>
              <a:rPr lang="en-US" b="1" dirty="0" smtClean="0">
                <a:solidFill>
                  <a:srgbClr val="FF0000"/>
                </a:solidFill>
              </a:rPr>
              <a:t>Why not make one chip that can be controlled to do the 12 functions.</a:t>
            </a:r>
          </a:p>
          <a:p>
            <a:r>
              <a:rPr lang="en-US" b="1" dirty="0" smtClean="0"/>
              <a:t>This was the Intel 4004 in 1971.</a:t>
            </a:r>
          </a:p>
          <a:p>
            <a:r>
              <a:rPr lang="en-US" b="1" dirty="0" smtClean="0"/>
              <a:t>The birth of the microprocessor and as we shall see the underpinning of the home computer and thousands of other items.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Intel’s coup is when they get IBM to only use Intel microprocessors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8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5250322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26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President Barack Obama </a:t>
            </a:r>
            <a:r>
              <a:rPr lang="en-US" b="1" dirty="0" smtClean="0"/>
              <a:t> </a:t>
            </a:r>
            <a:r>
              <a:rPr lang="en-US" b="1" dirty="0"/>
              <a:t>presents a National Medal of Technology and Innovation to (L-R) Federico Faggin, Ted Hoff, and Stanley Mazor from Intel Corporation in the East Room of the White House November 17, 2010 in Washington, DC. 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sz="1400" b="1" dirty="0" smtClean="0"/>
              <a:t>Olivier </a:t>
            </a:r>
            <a:r>
              <a:rPr lang="en-US" sz="1400" b="1" dirty="0" err="1"/>
              <a:t>Douliery</a:t>
            </a:r>
            <a:r>
              <a:rPr lang="en-US" sz="1400" b="1" dirty="0"/>
              <a:t>-Pool/Getty Images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2411" y="592475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November, 1971, a company called Intel publicly introduced the world's first single chip microprocessor, the Intel 4004 (U.S. Patent #3,821,715), invented by Intel engineers Federico Faggin, Ted Hoff, and Stanley Mazor.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305300" y="2525762"/>
            <a:ext cx="2362200" cy="2895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6290" y="3244334"/>
            <a:ext cx="97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Ted Hoff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5421362"/>
            <a:ext cx="9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Ted Hoff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8438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Moore’s Law -1</a:t>
            </a:r>
            <a:br>
              <a:rPr lang="en-US" b="1" dirty="0" smtClean="0"/>
            </a:br>
            <a:r>
              <a:rPr lang="en-US" b="1" dirty="0" smtClean="0"/>
              <a:t>Now 50 Years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6400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Gordon Moore </a:t>
            </a:r>
            <a:r>
              <a:rPr lang="en-US" sz="2400" b="1" dirty="0"/>
              <a:t>described a</a:t>
            </a:r>
            <a:r>
              <a:rPr lang="en-US" sz="2400" b="1" dirty="0" smtClean="0"/>
              <a:t> </a:t>
            </a:r>
            <a:r>
              <a:rPr lang="en-US" sz="2400" b="1" dirty="0"/>
              <a:t>trend in his 1965 </a:t>
            </a:r>
            <a:r>
              <a:rPr lang="en-US" sz="2400" b="1" dirty="0" smtClean="0"/>
              <a:t>paper that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 over </a:t>
            </a:r>
            <a:r>
              <a:rPr lang="en-US" sz="2400" b="1" dirty="0"/>
              <a:t>the history of computing hardware, the number of transistors in a dense integrated circuit doubles approximately </a:t>
            </a:r>
            <a:r>
              <a:rPr lang="en-US" sz="2400" b="1" dirty="0">
                <a:solidFill>
                  <a:srgbClr val="FF0000"/>
                </a:solidFill>
              </a:rPr>
              <a:t>every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years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His </a:t>
            </a:r>
            <a:r>
              <a:rPr lang="en-US" sz="2400" b="1" dirty="0"/>
              <a:t>prediction has proven to be accurate, in part because the law now is used in the semiconductor industry to guide long-term planning and to set targets for </a:t>
            </a:r>
            <a:r>
              <a:rPr lang="en-US" sz="2400" b="1" dirty="0" smtClean="0"/>
              <a:t>R&amp;D.</a:t>
            </a:r>
            <a:endParaRPr lang="en-US" sz="2400" b="1" baseline="30000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capabilities of many digital electronic devices are strongly linked to Moore's law: </a:t>
            </a:r>
            <a:r>
              <a:rPr lang="en-US" sz="2400" b="1" dirty="0">
                <a:hlinkClick r:id="rId2" tooltip="Price index"/>
              </a:rPr>
              <a:t>quality-adjusted</a:t>
            </a:r>
            <a:r>
              <a:rPr lang="en-US" sz="2400" b="1" dirty="0"/>
              <a:t> microprocessor prices</a:t>
            </a:r>
            <a:r>
              <a:rPr lang="en-US" sz="2400" b="1" dirty="0" smtClean="0"/>
              <a:t>, </a:t>
            </a:r>
            <a:r>
              <a:rPr lang="en-US" sz="2400" b="1" dirty="0">
                <a:hlinkClick r:id="rId3" tooltip="RAM"/>
              </a:rPr>
              <a:t>memory capacity</a:t>
            </a:r>
            <a:r>
              <a:rPr lang="en-US" sz="2400" b="1" dirty="0"/>
              <a:t>, sensors and even the number and size of </a:t>
            </a:r>
            <a:r>
              <a:rPr lang="en-US" sz="2400" b="1" dirty="0">
                <a:hlinkClick r:id="rId4" tooltip="Pixel"/>
              </a:rPr>
              <a:t>pixels</a:t>
            </a:r>
            <a:r>
              <a:rPr lang="en-US" sz="2400" b="1" dirty="0"/>
              <a:t> in </a:t>
            </a:r>
            <a:r>
              <a:rPr lang="en-US" sz="2400" b="1" dirty="0">
                <a:hlinkClick r:id="rId5" tooltip="Digital camera"/>
              </a:rPr>
              <a:t>digital cameras</a:t>
            </a:r>
            <a:r>
              <a:rPr lang="en-US" sz="2400" b="1" dirty="0" smtClean="0"/>
              <a:t>.</a:t>
            </a:r>
            <a:r>
              <a:rPr lang="en-US" sz="2400" b="1" baseline="30000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All of these are improving at roughly </a:t>
            </a:r>
            <a:r>
              <a:rPr lang="en-US" sz="2400" b="1" dirty="0">
                <a:hlinkClick r:id="rId6" tooltip="Exponential growth"/>
              </a:rPr>
              <a:t>exponential</a:t>
            </a:r>
            <a:r>
              <a:rPr lang="en-US" sz="2400" b="1" dirty="0"/>
              <a:t> rates as well.</a:t>
            </a:r>
          </a:p>
          <a:p>
            <a:r>
              <a:rPr lang="en-US" sz="2400" b="1" dirty="0"/>
              <a:t>This exponential improvement has dramatically enhanced the effect of digital electronics in nearly every segment of the world </a:t>
            </a:r>
            <a:r>
              <a:rPr lang="en-US" sz="2400" b="1" dirty="0" smtClean="0"/>
              <a:t>economy.</a:t>
            </a:r>
            <a:endParaRPr lang="en-US" sz="2400" b="1" baseline="30000" dirty="0"/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97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Moore’s </a:t>
            </a:r>
            <a:r>
              <a:rPr lang="en-US" sz="3600" b="1" dirty="0" smtClean="0"/>
              <a:t>Law 2 -</a:t>
            </a:r>
            <a:r>
              <a:rPr lang="en-US" sz="3600" dirty="0" smtClean="0"/>
              <a:t> </a:t>
            </a:r>
            <a:r>
              <a:rPr lang="en-US" sz="3600" b="1" dirty="0"/>
              <a:t>It </a:t>
            </a:r>
            <a:r>
              <a:rPr lang="en-US" sz="3600" b="1" dirty="0" smtClean="0"/>
              <a:t>Is Really </a:t>
            </a:r>
            <a:r>
              <a:rPr lang="en-US" sz="3600" b="1" dirty="0"/>
              <a:t>a </a:t>
            </a:r>
            <a:r>
              <a:rPr lang="en-US" sz="3600" b="1" dirty="0" smtClean="0"/>
              <a:t>Rule </a:t>
            </a:r>
            <a:r>
              <a:rPr lang="en-US" sz="3600" b="1" dirty="0"/>
              <a:t>of </a:t>
            </a:r>
            <a:r>
              <a:rPr lang="en-US" sz="3600" b="1" dirty="0" smtClean="0"/>
              <a:t>Thumb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11200" b="1" dirty="0" smtClean="0"/>
              <a:t>Moore's </a:t>
            </a:r>
            <a:r>
              <a:rPr lang="en-US" sz="11200" b="1" dirty="0"/>
              <a:t>law describes a driving force of technological and social change, productivity, and economic growth in the late twentieth and early twenty-first centuries.</a:t>
            </a:r>
          </a:p>
          <a:p>
            <a:r>
              <a:rPr lang="en-US" sz="11200" b="1" dirty="0"/>
              <a:t>The period is often quoted as </a:t>
            </a:r>
            <a:r>
              <a:rPr lang="en-US" sz="11200" b="1" dirty="0">
                <a:solidFill>
                  <a:srgbClr val="FF0000"/>
                </a:solidFill>
              </a:rPr>
              <a:t>18 months </a:t>
            </a:r>
            <a:r>
              <a:rPr lang="en-US" sz="11200" b="1" dirty="0"/>
              <a:t>because of Intel executive David House, who predicted that chip performance would double every 18 months (being a combination of the effect of more transistors and </a:t>
            </a:r>
            <a:r>
              <a:rPr lang="en-US" sz="11200" b="1" dirty="0" smtClean="0"/>
              <a:t>the clock rate being </a:t>
            </a:r>
            <a:r>
              <a:rPr lang="en-US" sz="11200" b="1" dirty="0"/>
              <a:t>faster).</a:t>
            </a:r>
          </a:p>
          <a:p>
            <a:r>
              <a:rPr lang="en-US" sz="11200" b="1" dirty="0"/>
              <a:t>Although this trend has continued for more than half a century, "Moore's law" should be considered an </a:t>
            </a:r>
            <a:r>
              <a:rPr lang="en-US" sz="11200" b="1" dirty="0" smtClean="0">
                <a:solidFill>
                  <a:srgbClr val="FF0000"/>
                </a:solidFill>
              </a:rPr>
              <a:t>observation</a:t>
            </a:r>
            <a:r>
              <a:rPr lang="en-US" sz="11200" b="1" dirty="0" smtClean="0"/>
              <a:t>.  </a:t>
            </a:r>
          </a:p>
          <a:p>
            <a:r>
              <a:rPr lang="en-US" sz="11200" b="1" dirty="0" smtClean="0"/>
              <a:t>And, it reached a </a:t>
            </a:r>
            <a:r>
              <a:rPr lang="en-US" sz="11200" b="1" dirty="0" smtClean="0">
                <a:solidFill>
                  <a:srgbClr val="FF0000"/>
                </a:solidFill>
              </a:rPr>
              <a:t>zenith in 2006 with silicon</a:t>
            </a:r>
            <a:r>
              <a:rPr lang="en-US" sz="11200" b="1" dirty="0" smtClean="0"/>
              <a:t>.</a:t>
            </a:r>
          </a:p>
          <a:p>
            <a:r>
              <a:rPr lang="en-US" sz="11200" b="1" dirty="0" smtClean="0"/>
              <a:t>While more logic can be added, silicon clock rate increases hit a wall. </a:t>
            </a:r>
            <a:r>
              <a:rPr lang="en-US" sz="11200" b="1" dirty="0" smtClean="0">
                <a:solidFill>
                  <a:srgbClr val="FF0000"/>
                </a:solidFill>
              </a:rPr>
              <a:t>Gallium nitride next candidate.</a:t>
            </a:r>
          </a:p>
          <a:p>
            <a:pPr marL="0" indent="0">
              <a:buNone/>
            </a:pPr>
            <a:endParaRPr lang="en-US" sz="11200" b="1" dirty="0"/>
          </a:p>
          <a:p>
            <a:pPr marL="0" indent="0">
              <a:buNone/>
            </a:pPr>
            <a:endParaRPr lang="en-US" sz="1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Artificial Intelligence?</a:t>
            </a:r>
            <a:br>
              <a:rPr lang="en-US" b="1" dirty="0" smtClean="0"/>
            </a:br>
            <a:r>
              <a:rPr lang="en-US" sz="3600" b="1" dirty="0" smtClean="0"/>
              <a:t>Can a Machine Think, more so feel emotion?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Turing vs. Ada</a:t>
            </a:r>
          </a:p>
          <a:p>
            <a:r>
              <a:rPr lang="en-US" b="1" dirty="0" smtClean="0"/>
              <a:t>Turing began to contemplate a thinking machine in 1937.</a:t>
            </a:r>
          </a:p>
          <a:p>
            <a:r>
              <a:rPr lang="en-US" b="1" dirty="0" smtClean="0"/>
              <a:t>In 1943 he goes to </a:t>
            </a:r>
            <a:r>
              <a:rPr lang="en-US" b="1" dirty="0" smtClean="0">
                <a:solidFill>
                  <a:srgbClr val="FF0000"/>
                </a:solidFill>
              </a:rPr>
              <a:t>Bell Labs, meets Claude Shannon</a:t>
            </a:r>
            <a:r>
              <a:rPr lang="en-US" b="1" dirty="0" smtClean="0"/>
              <a:t>, of Boolean fame. They believed that since computers with simple instruction can do math problems, which are logic — </a:t>
            </a:r>
            <a:r>
              <a:rPr lang="en-US" b="1" dirty="0" smtClean="0">
                <a:solidFill>
                  <a:srgbClr val="FF0000"/>
                </a:solidFill>
              </a:rPr>
              <a:t>then they could do all logic</a:t>
            </a:r>
            <a:r>
              <a:rPr lang="en-US" b="1" dirty="0" smtClean="0"/>
              <a:t>. Since logic was the basis of how human brains reasoned, then a machine, in theory, could replicate human intelligence.</a:t>
            </a:r>
          </a:p>
          <a:p>
            <a:r>
              <a:rPr lang="en-US" b="1" dirty="0" smtClean="0"/>
              <a:t>Turing started with chess; he wanted the computer to know the situation and refine its instructions and then identify the next moves.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In 1950 he devised </a:t>
            </a:r>
            <a:r>
              <a:rPr lang="en-US" b="1" dirty="0" smtClean="0">
                <a:solidFill>
                  <a:srgbClr val="FF0000"/>
                </a:solidFill>
              </a:rPr>
              <a:t>the Turing Test</a:t>
            </a:r>
            <a:r>
              <a:rPr lang="en-US" b="1" dirty="0" smtClean="0"/>
              <a:t>: He defined a narrow test: If the output of the machine is indistinguishable from that of a human, then we have no meaningful reason to insist that the machine is not thinking.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Ada</a:t>
            </a:r>
            <a:r>
              <a:rPr lang="en-US" b="1" dirty="0" smtClean="0"/>
              <a:t> felt that the machines: </a:t>
            </a:r>
          </a:p>
          <a:p>
            <a:pPr lvl="1"/>
            <a:r>
              <a:rPr lang="en-US" b="1" dirty="0" smtClean="0"/>
              <a:t>[1] had to both modify its program based on the sensory inputs it received,</a:t>
            </a:r>
          </a:p>
          <a:p>
            <a:pPr lvl="1"/>
            <a:r>
              <a:rPr lang="en-US" b="1" dirty="0" smtClean="0"/>
              <a:t>[2] modify its response and </a:t>
            </a:r>
          </a:p>
          <a:p>
            <a:pPr marL="739775" lvl="1" indent="-277813"/>
            <a:r>
              <a:rPr lang="en-US" b="1" dirty="0" smtClean="0"/>
              <a:t>[3] then </a:t>
            </a:r>
            <a:r>
              <a:rPr lang="en-US" b="1" u="sng" dirty="0" smtClean="0"/>
              <a:t>understand the emotion</a:t>
            </a:r>
            <a:r>
              <a:rPr lang="en-US" b="1" dirty="0" smtClean="0"/>
              <a:t> from the sensor and the reason for the  change.</a:t>
            </a:r>
          </a:p>
          <a:p>
            <a:r>
              <a:rPr lang="en-US" b="1" dirty="0" smtClean="0"/>
              <a:t>Turing never had the chance to pursue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11319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11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41313"/>
            <a:ext cx="8770937" cy="61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39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Semiconductor Revolutionary</a:t>
            </a:r>
            <a:br>
              <a:rPr lang="en-US" b="1" dirty="0" smtClean="0"/>
            </a:br>
            <a:r>
              <a:rPr lang="en-US" b="1" dirty="0" smtClean="0"/>
              <a:t>Alex Lidow and Gallium Nitride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Alex Lidow </a:t>
            </a:r>
            <a:r>
              <a:rPr lang="en-US" b="1" dirty="0" smtClean="0"/>
              <a:t>has spent much of his career developing a superefficient replacement for silicon. Earlier he developed the </a:t>
            </a:r>
            <a:r>
              <a:rPr lang="en-US" b="1" dirty="0" smtClean="0">
                <a:solidFill>
                  <a:srgbClr val="FF0000"/>
                </a:solidFill>
              </a:rPr>
              <a:t>MOSFET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Silicon has been at heart  of semiconductors  for over 60 years. A valley is named for it!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Clock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peed wall</a:t>
            </a:r>
            <a:r>
              <a:rPr lang="en-US" b="1" dirty="0" smtClean="0"/>
              <a:t>, physically can’t get smaller</a:t>
            </a:r>
          </a:p>
          <a:p>
            <a:r>
              <a:rPr lang="en-US" b="1" dirty="0" smtClean="0"/>
              <a:t>GaN after nearly 20 years of experimentation and productization, GaN units have come on line in the last year and a half.</a:t>
            </a:r>
          </a:p>
          <a:p>
            <a:pPr lvl="1"/>
            <a:r>
              <a:rPr lang="en-US" b="1" dirty="0" smtClean="0"/>
              <a:t>Faster clock speeds </a:t>
            </a:r>
          </a:p>
          <a:p>
            <a:pPr lvl="1"/>
            <a:r>
              <a:rPr lang="en-US" b="1" dirty="0" smtClean="0"/>
              <a:t>Withstands higher voltages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22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7087" y="747113"/>
            <a:ext cx="3102361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0" y="2895600"/>
            <a:ext cx="4492625" cy="35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884" y="1981200"/>
            <a:ext cx="288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Gallium Nitride components</a:t>
            </a:r>
          </a:p>
          <a:p>
            <a:r>
              <a:rPr lang="en-US" b="1" dirty="0"/>
              <a:t>o</a:t>
            </a:r>
            <a:r>
              <a:rPr lang="en-US" b="1" dirty="0" smtClean="0"/>
              <a:t>n a “pluggable “chip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2743200"/>
            <a:ext cx="21336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1789" y="6433665"/>
            <a:ext cx="457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Bloomberg Business Week, Feb 22,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2792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Hardware as a Commodity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Computer hardware and architectures evolved over the decades  and the product began to take on a certain commonality as the microchip building block continued to expand capability and reduce cost.</a:t>
            </a:r>
          </a:p>
          <a:p>
            <a:r>
              <a:rPr lang="en-US" b="1" dirty="0" smtClean="0"/>
              <a:t>The cost of memory now almost trivial.</a:t>
            </a:r>
          </a:p>
          <a:p>
            <a:r>
              <a:rPr lang="en-US" b="1" dirty="0" smtClean="0"/>
              <a:t>Eventually computers were a commodity, but the real genius resided in the software which explodes to this day.</a:t>
            </a:r>
            <a:endParaRPr lang="en-US" b="1" dirty="0"/>
          </a:p>
          <a:p>
            <a:r>
              <a:rPr lang="en-US" b="1" dirty="0" smtClean="0"/>
              <a:t>What is today’s App?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0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Kirby is awarded the Nobel </a:t>
            </a:r>
            <a:br>
              <a:rPr lang="en-US" b="1" dirty="0" smtClean="0"/>
            </a:br>
            <a:r>
              <a:rPr lang="en-US" b="1" dirty="0" smtClean="0"/>
              <a:t>for the Microchip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90" y="21526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Kirby and Noyce are friends and while are at different companies they meet often. Noyce dies in 1992.</a:t>
            </a:r>
          </a:p>
          <a:p>
            <a:r>
              <a:rPr lang="en-US" b="1" dirty="0" smtClean="0"/>
              <a:t>Kirby </a:t>
            </a:r>
            <a:r>
              <a:rPr lang="en-US" b="1" dirty="0"/>
              <a:t>is awarded the Nobel for the </a:t>
            </a:r>
            <a:r>
              <a:rPr lang="en-US" b="1" dirty="0" smtClean="0"/>
              <a:t>Microchip in 2000 and graciously recognizes Noyce as the co-inventor at the award ceremony. </a:t>
            </a:r>
          </a:p>
          <a:p>
            <a:r>
              <a:rPr lang="en-US" b="1" dirty="0" smtClean="0"/>
              <a:t>Kirby is modest for his efforts and mentions the beaver and rabbit at the base of the Hoover dam story . </a:t>
            </a:r>
          </a:p>
          <a:p>
            <a:pPr lvl="1"/>
            <a:r>
              <a:rPr lang="en-US" b="1" i="1" dirty="0" smtClean="0"/>
              <a:t>“I didn’t build it, but it is based on my ideas.”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Artificial </a:t>
            </a:r>
            <a:r>
              <a:rPr lang="en-US" b="1" dirty="0" smtClean="0"/>
              <a:t>Intelligence — Now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/>
              <a:t>Can a Machine </a:t>
            </a:r>
            <a:r>
              <a:rPr lang="en-US" sz="4000" b="1" dirty="0" smtClean="0"/>
              <a:t>Think; More So, </a:t>
            </a:r>
            <a:r>
              <a:rPr lang="en-US" sz="4000" b="1" dirty="0"/>
              <a:t>F</a:t>
            </a:r>
            <a:r>
              <a:rPr lang="en-US" sz="4000" b="1" dirty="0" smtClean="0"/>
              <a:t>eel </a:t>
            </a:r>
            <a:r>
              <a:rPr lang="en-US" sz="4000" b="1" dirty="0"/>
              <a:t>E</a:t>
            </a:r>
            <a:r>
              <a:rPr lang="en-US" sz="4000" b="1" dirty="0" smtClean="0"/>
              <a:t>motion</a:t>
            </a:r>
            <a:r>
              <a:rPr lang="en-US" sz="4000" b="1" dirty="0"/>
              <a:t>?</a:t>
            </a:r>
            <a:br>
              <a:rPr lang="en-US" sz="4000" b="1" dirty="0"/>
            </a:br>
            <a:r>
              <a:rPr lang="en-US" sz="2700" b="1" dirty="0">
                <a:solidFill>
                  <a:srgbClr val="FF0000"/>
                </a:solidFill>
              </a:rPr>
              <a:t>US </a:t>
            </a:r>
            <a:r>
              <a:rPr lang="en-US" sz="2700" b="1" dirty="0" smtClean="0">
                <a:solidFill>
                  <a:srgbClr val="FF0000"/>
                </a:solidFill>
              </a:rPr>
              <a:t>Robotics' </a:t>
            </a:r>
            <a:r>
              <a:rPr lang="en-US" sz="2700" b="1" dirty="0">
                <a:solidFill>
                  <a:srgbClr val="FF0000"/>
                </a:solidFill>
              </a:rPr>
              <a:t>Nestor-5 </a:t>
            </a:r>
            <a:r>
              <a:rPr lang="en-US" sz="2700" b="1" dirty="0" smtClean="0">
                <a:solidFill>
                  <a:srgbClr val="FF0000"/>
                </a:solidFill>
              </a:rPr>
              <a:t>with </a:t>
            </a:r>
            <a:r>
              <a:rPr lang="en-US" sz="2700" b="1" dirty="0">
                <a:solidFill>
                  <a:srgbClr val="FF0000"/>
                </a:solidFill>
              </a:rPr>
              <a:t>a </a:t>
            </a:r>
            <a:r>
              <a:rPr lang="en-US" sz="2700" b="1" u="sng" dirty="0" smtClean="0">
                <a:solidFill>
                  <a:srgbClr val="FF0000"/>
                </a:solidFill>
              </a:rPr>
              <a:t>Positronic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Thursday Jan 15, 2015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/>
              <a:t>Bill </a:t>
            </a:r>
            <a:r>
              <a:rPr lang="en-US" b="1" u="sng" dirty="0"/>
              <a:t>Gates </a:t>
            </a:r>
            <a:r>
              <a:rPr lang="en-US" b="1" dirty="0"/>
              <a:t>has followed </a:t>
            </a:r>
            <a:r>
              <a:rPr lang="en-US" b="1" u="sng" dirty="0"/>
              <a:t>Stephen Hawking </a:t>
            </a:r>
            <a:r>
              <a:rPr lang="en-US" b="1" dirty="0"/>
              <a:t>and </a:t>
            </a:r>
            <a:r>
              <a:rPr lang="en-US" b="1" u="sng" dirty="0"/>
              <a:t>Elon Musk </a:t>
            </a:r>
            <a:r>
              <a:rPr lang="en-US" b="1" dirty="0"/>
              <a:t>in issuing a warning about super-intelligent robots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 smtClean="0"/>
              <a:t>Gates is </a:t>
            </a:r>
            <a:r>
              <a:rPr lang="en-US" b="1" dirty="0"/>
              <a:t>one of hundreds of computer scientists and technology experts to have signed </a:t>
            </a:r>
            <a:r>
              <a:rPr lang="en-US" b="1" u="sng" dirty="0"/>
              <a:t>an open </a:t>
            </a:r>
            <a:r>
              <a:rPr lang="en-US" b="1" u="sng" dirty="0" smtClean="0"/>
              <a:t>letter</a:t>
            </a:r>
            <a:r>
              <a:rPr lang="en-US" b="1" dirty="0" smtClean="0"/>
              <a:t>, which </a:t>
            </a:r>
            <a:r>
              <a:rPr lang="en-US" b="1" dirty="0"/>
              <a:t>calls for research into the </a:t>
            </a:r>
            <a:r>
              <a:rPr lang="en-US" b="1" dirty="0">
                <a:solidFill>
                  <a:srgbClr val="FF0000"/>
                </a:solidFill>
              </a:rPr>
              <a:t>problems</a:t>
            </a:r>
            <a:r>
              <a:rPr lang="en-US" b="1" dirty="0"/>
              <a:t> of artificial intelligence.</a:t>
            </a:r>
          </a:p>
          <a:p>
            <a:r>
              <a:rPr lang="en-US" b="1" dirty="0" smtClean="0"/>
              <a:t>Gates </a:t>
            </a:r>
            <a:r>
              <a:rPr lang="en-US" b="1" dirty="0"/>
              <a:t>said that he was </a:t>
            </a:r>
            <a:r>
              <a:rPr lang="en-US" b="1" u="sng" dirty="0"/>
              <a:t>‘in the camp that is concerned about super intelligence’</a:t>
            </a:r>
            <a:r>
              <a:rPr lang="en-US" b="1" dirty="0"/>
              <a:t> when asked whether he thought artificial intelligence would become an </a:t>
            </a:r>
            <a:r>
              <a:rPr lang="en-US" b="1" dirty="0">
                <a:solidFill>
                  <a:srgbClr val="FF0000"/>
                </a:solidFill>
              </a:rPr>
              <a:t>existential threat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‘First the machines will do a lot of jobs for us and not be super intelligent,’ he </a:t>
            </a:r>
            <a:r>
              <a:rPr lang="en-US" b="1" dirty="0" smtClean="0"/>
              <a:t>wrote</a:t>
            </a:r>
            <a:r>
              <a:rPr lang="en-US" b="1" dirty="0"/>
              <a:t>.</a:t>
            </a:r>
          </a:p>
          <a:p>
            <a:r>
              <a:rPr lang="en-US" b="1" dirty="0" smtClean="0"/>
              <a:t>But, while </a:t>
            </a:r>
            <a:r>
              <a:rPr lang="en-US" b="1" dirty="0"/>
              <a:t>robots would be useful, Gates is concerned about </a:t>
            </a:r>
            <a:r>
              <a:rPr lang="en-US" b="1" dirty="0">
                <a:solidFill>
                  <a:srgbClr val="C00000"/>
                </a:solidFill>
              </a:rPr>
              <a:t>‘super-intelligent’ </a:t>
            </a:r>
            <a:r>
              <a:rPr lang="en-US" b="1" dirty="0" smtClean="0">
                <a:solidFill>
                  <a:srgbClr val="C00000"/>
                </a:solidFill>
              </a:rPr>
              <a:t>AI.  </a:t>
            </a:r>
            <a:r>
              <a:rPr lang="en-US" b="1" dirty="0" smtClean="0"/>
              <a:t>OK; </a:t>
            </a:r>
            <a:r>
              <a:rPr lang="en-US" b="1" dirty="0"/>
              <a:t>if we manage it well.</a:t>
            </a:r>
          </a:p>
          <a:p>
            <a:r>
              <a:rPr lang="en-US" b="1" dirty="0" smtClean="0"/>
              <a:t>But, ‘A </a:t>
            </a:r>
            <a:r>
              <a:rPr lang="en-US" b="1" dirty="0"/>
              <a:t>few decades </a:t>
            </a:r>
            <a:r>
              <a:rPr lang="en-US" b="1" dirty="0" smtClean="0"/>
              <a:t>from now, if the </a:t>
            </a:r>
            <a:r>
              <a:rPr lang="en-US" b="1" dirty="0"/>
              <a:t>intelligence is strong </a:t>
            </a:r>
            <a:r>
              <a:rPr lang="en-US" b="1" dirty="0" smtClean="0"/>
              <a:t>enough, it could to </a:t>
            </a:r>
            <a:r>
              <a:rPr lang="en-US" b="1" dirty="0"/>
              <a:t>be a concern. I agree with Elon Musk and </a:t>
            </a:r>
            <a:r>
              <a:rPr lang="en-US" b="1" dirty="0" smtClean="0"/>
              <a:t>others </a:t>
            </a:r>
            <a:r>
              <a:rPr lang="en-US" b="1" dirty="0"/>
              <a:t>on this and don’t understand why some people are not concerned.’</a:t>
            </a:r>
          </a:p>
          <a:p>
            <a:r>
              <a:rPr lang="en-US" b="1" dirty="0"/>
              <a:t>Gates added that he was actively working on projects that involved ‘intelligent’ digital personal assistants.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 Berners-Lee on </a:t>
            </a:r>
            <a:r>
              <a:rPr lang="en-US" b="1" dirty="0"/>
              <a:t>T</a:t>
            </a:r>
            <a:r>
              <a:rPr lang="en-US" b="1" dirty="0" smtClean="0"/>
              <a:t>hinking Computers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We will discuss his major contributions in the Web section.</a:t>
            </a:r>
          </a:p>
          <a:p>
            <a:r>
              <a:rPr lang="en-US" b="1" dirty="0" smtClean="0"/>
              <a:t>He posed an interesting point on thinking computers vs a human.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How the human brain makes </a:t>
            </a:r>
            <a:r>
              <a:rPr lang="en-US" sz="3300" b="1" u="sng" dirty="0" smtClean="0">
                <a:solidFill>
                  <a:srgbClr val="FF0000"/>
                </a:solidFill>
              </a:rPr>
              <a:t>random associations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Example: The </a:t>
            </a:r>
            <a:r>
              <a:rPr lang="en-US" b="1" dirty="0"/>
              <a:t>fresh smell </a:t>
            </a:r>
            <a:r>
              <a:rPr lang="en-US" b="1" dirty="0" smtClean="0"/>
              <a:t>of coffee in the morning conjures up the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 dress a friend wore, when you last had coffee with her. Remembering the woman was important, not the coffee. </a:t>
            </a:r>
          </a:p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human</a:t>
            </a:r>
            <a:r>
              <a:rPr lang="en-US" b="1" dirty="0" smtClean="0"/>
              <a:t> would make the association, whereas a machine </a:t>
            </a:r>
            <a:r>
              <a:rPr lang="en-US" b="1" dirty="0"/>
              <a:t>w</a:t>
            </a:r>
            <a:r>
              <a:rPr lang="en-US" b="1" dirty="0" smtClean="0"/>
              <a:t>ould only know to make that associations that is has been programmed to make.</a:t>
            </a:r>
          </a:p>
          <a:p>
            <a:r>
              <a:rPr lang="en-US" b="1" dirty="0" smtClean="0"/>
              <a:t>HAL might have known — or…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01" y="2743200"/>
            <a:ext cx="733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133600" y="1981200"/>
            <a:ext cx="762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745" y="7620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Commander Data </a:t>
            </a:r>
            <a:br>
              <a:rPr lang="en-US" sz="3600" b="1" dirty="0" smtClean="0"/>
            </a:br>
            <a:r>
              <a:rPr lang="en-US" sz="3600" b="1" dirty="0" smtClean="0"/>
              <a:t>Would Make </a:t>
            </a:r>
            <a:br>
              <a:rPr lang="en-US" sz="3600" b="1" dirty="0" smtClean="0"/>
            </a:br>
            <a:r>
              <a:rPr lang="en-US" sz="3600" b="1" dirty="0" smtClean="0"/>
              <a:t>the Inference, </a:t>
            </a:r>
            <a:br>
              <a:rPr lang="en-US" sz="3600" b="1" dirty="0" smtClean="0"/>
            </a:br>
            <a:r>
              <a:rPr lang="en-US" sz="3600" b="1" dirty="0" smtClean="0"/>
              <a:t>But He Was </a:t>
            </a:r>
            <a:br>
              <a:rPr lang="en-US" sz="3600" b="1" dirty="0" smtClean="0"/>
            </a:br>
            <a:r>
              <a:rPr lang="en-US" sz="3600" b="1" dirty="0" smtClean="0"/>
              <a:t>One-of-a Kind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81" y="381000"/>
            <a:ext cx="508654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865" y="4267200"/>
            <a:ext cx="87363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 is a Soong-type </a:t>
            </a:r>
            <a:r>
              <a:rPr lang="en-US" sz="2000" b="1" dirty="0"/>
              <a:t>android </a:t>
            </a:r>
            <a:r>
              <a:rPr lang="en-US" sz="2000" b="1" dirty="0" smtClean="0"/>
              <a:t>with </a:t>
            </a:r>
            <a:r>
              <a:rPr lang="en-US" sz="2000" b="1" dirty="0"/>
              <a:t>an ultimate storage capacity of eight hundred </a:t>
            </a:r>
            <a:endParaRPr lang="en-US" sz="2000" b="1" dirty="0" smtClean="0"/>
          </a:p>
          <a:p>
            <a:r>
              <a:rPr lang="en-US" sz="2000" b="1" dirty="0" smtClean="0"/>
              <a:t>quadrillion [one </a:t>
            </a:r>
            <a:r>
              <a:rPr lang="en-US" sz="2000" b="1" dirty="0"/>
              <a:t>thousand million </a:t>
            </a:r>
            <a:r>
              <a:rPr lang="en-US" sz="2000" b="1" dirty="0" smtClean="0"/>
              <a:t>million] bits </a:t>
            </a:r>
            <a:r>
              <a:rPr lang="en-US" sz="2000" b="1" dirty="0"/>
              <a:t>and </a:t>
            </a:r>
            <a:r>
              <a:rPr lang="en-US" sz="2000" b="1" dirty="0" smtClean="0"/>
              <a:t>a </a:t>
            </a:r>
            <a:r>
              <a:rPr lang="en-US" sz="2000" b="1" dirty="0"/>
              <a:t>total linear computational </a:t>
            </a:r>
            <a:endParaRPr lang="en-US" sz="2000" b="1" dirty="0" smtClean="0"/>
          </a:p>
          <a:p>
            <a:r>
              <a:rPr lang="en-US" sz="2000" b="1" dirty="0" smtClean="0"/>
              <a:t>speed </a:t>
            </a:r>
            <a:r>
              <a:rPr lang="en-US" sz="2000" b="1" dirty="0"/>
              <a:t>rated at sixty trillion </a:t>
            </a:r>
            <a:r>
              <a:rPr lang="en-US" sz="2000" b="1" dirty="0" smtClean="0"/>
              <a:t>operations per </a:t>
            </a:r>
            <a:r>
              <a:rPr lang="en-US" sz="2000" b="1" dirty="0"/>
              <a:t>second. </a:t>
            </a:r>
            <a:endParaRPr lang="en-US" sz="2000" b="1" dirty="0" smtClean="0"/>
          </a:p>
          <a:p>
            <a:r>
              <a:rPr lang="en-US" sz="2000" b="1" dirty="0" smtClean="0"/>
              <a:t>Data has a positronic net.</a:t>
            </a:r>
          </a:p>
          <a:p>
            <a:r>
              <a:rPr lang="en-US" sz="2000" b="1" dirty="0" smtClean="0"/>
              <a:t>Cmdr. Data asserts </a:t>
            </a:r>
            <a:r>
              <a:rPr lang="en-US" sz="2000" b="1" dirty="0"/>
              <a:t>that he </a:t>
            </a:r>
            <a:r>
              <a:rPr lang="en-US" sz="2000" b="1" dirty="0" smtClean="0"/>
              <a:t>not </a:t>
            </a:r>
            <a:r>
              <a:rPr lang="en-US" sz="2000" b="1" dirty="0"/>
              <a:t>only </a:t>
            </a:r>
            <a:r>
              <a:rPr lang="en-US" sz="2000" b="1" dirty="0" smtClean="0">
                <a:solidFill>
                  <a:srgbClr val="C00000"/>
                </a:solidFill>
              </a:rPr>
              <a:t>perceives</a:t>
            </a:r>
            <a:r>
              <a:rPr lang="en-US" sz="2000" b="1" dirty="0" smtClean="0"/>
              <a:t> </a:t>
            </a:r>
            <a:r>
              <a:rPr lang="en-US" sz="2000" b="1" dirty="0"/>
              <a:t>data and facts, but also the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"</a:t>
            </a:r>
            <a:r>
              <a:rPr lang="en-US" sz="2000" b="1" dirty="0">
                <a:solidFill>
                  <a:srgbClr val="C00000"/>
                </a:solidFill>
              </a:rPr>
              <a:t>substance" </a:t>
            </a:r>
            <a:r>
              <a:rPr lang="en-US" sz="2000" b="1" dirty="0" smtClean="0">
                <a:solidFill>
                  <a:srgbClr val="C00000"/>
                </a:solidFill>
              </a:rPr>
              <a:t>and“ flavor</a:t>
            </a:r>
            <a:r>
              <a:rPr lang="en-US" sz="2000" b="1" dirty="0">
                <a:solidFill>
                  <a:srgbClr val="C00000"/>
                </a:solidFill>
              </a:rPr>
              <a:t>"</a:t>
            </a:r>
            <a:r>
              <a:rPr lang="en-US" sz="2000" b="1" dirty="0"/>
              <a:t> and other ineffable qualities of the experience, </a:t>
            </a:r>
            <a:endParaRPr lang="en-US" sz="2000" b="1" dirty="0" smtClean="0"/>
          </a:p>
          <a:p>
            <a:r>
              <a:rPr lang="en-US" sz="2000" b="1" dirty="0" smtClean="0"/>
              <a:t>which </a:t>
            </a:r>
            <a:r>
              <a:rPr lang="en-US" sz="2000" b="1" dirty="0"/>
              <a:t>would be </a:t>
            </a:r>
            <a:r>
              <a:rPr lang="en-US" sz="2000" b="1" u="sng" dirty="0"/>
              <a:t>lost </a:t>
            </a:r>
            <a:r>
              <a:rPr lang="en-US" sz="2000" b="1" u="sng" dirty="0" smtClean="0"/>
              <a:t>when downloaded </a:t>
            </a:r>
            <a:r>
              <a:rPr lang="en-US" sz="2000" b="1" u="sng" dirty="0"/>
              <a:t>to a conventional computer</a:t>
            </a:r>
            <a:r>
              <a:rPr lang="en-US" sz="2000" b="1" dirty="0" smtClean="0"/>
              <a:t>.</a:t>
            </a:r>
          </a:p>
          <a:p>
            <a:r>
              <a:rPr lang="en-US" sz="1600" b="1" dirty="0" smtClean="0"/>
              <a:t>From: </a:t>
            </a:r>
            <a:r>
              <a:rPr lang="en-US" sz="1600" i="1" dirty="0"/>
              <a:t>en.memory-alpha.org/wiki/</a:t>
            </a:r>
            <a:r>
              <a:rPr lang="en-US" sz="1600" b="1" i="1" dirty="0"/>
              <a:t>Data</a:t>
            </a:r>
            <a:endParaRPr lang="en-US" sz="1600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2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Semiconductors — More Commonly Transistors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52" y="1390650"/>
            <a:ext cx="209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095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0650"/>
            <a:ext cx="2095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297" y="6172200"/>
            <a:ext cx="3919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 replica of the first working transistor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John Bardeen, William Shockley and </a:t>
            </a:r>
            <a:endParaRPr lang="en-US" b="1" dirty="0" smtClean="0"/>
          </a:p>
          <a:p>
            <a:r>
              <a:rPr lang="en-US" b="1" dirty="0" smtClean="0"/>
              <a:t>Walter </a:t>
            </a:r>
            <a:r>
              <a:rPr lang="en-US" b="1" dirty="0"/>
              <a:t>Brattain at Bell Labs, 1948.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70037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1722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$349.00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0474" y="5991224"/>
            <a:ext cx="170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$0.00/$69.00</a:t>
            </a:r>
          </a:p>
          <a:p>
            <a:r>
              <a:rPr lang="en-US" b="1" dirty="0" smtClean="0"/>
              <a:t>monthly service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 rot="6606192">
            <a:off x="5478682" y="3359942"/>
            <a:ext cx="1085379" cy="255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4949220">
            <a:off x="7185438" y="3337873"/>
            <a:ext cx="1131579" cy="251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60" y="3991338"/>
            <a:ext cx="629240" cy="40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454-FAAC-48F4-ACC9-599E1D5FA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Repeat: </a:t>
            </a:r>
            <a:r>
              <a:rPr lang="en-US" sz="3600" b="1" dirty="0" smtClean="0">
                <a:solidFill>
                  <a:srgbClr val="FF0000"/>
                </a:solidFill>
              </a:rPr>
              <a:t>Bell Labs Innovation and collaboration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 1907 AT&amp;T’s patents were </a:t>
            </a:r>
            <a:r>
              <a:rPr lang="en-US" b="1" dirty="0"/>
              <a:t>r</a:t>
            </a:r>
            <a:r>
              <a:rPr lang="en-US" b="1" dirty="0" smtClean="0"/>
              <a:t>unning out and in order to keep its telephone near monopoly it had to demonstrate that it could keep up an expanding, complex and ultra reliable ubiquitous system.</a:t>
            </a:r>
          </a:p>
          <a:p>
            <a:r>
              <a:rPr lang="en-US" b="1" dirty="0" smtClean="0"/>
              <a:t>It hired the best and the brightest to research all aspects of communications engineering and physics to extract new designs and then productize them and deploy them through Western Electric.</a:t>
            </a:r>
          </a:p>
          <a:p>
            <a:r>
              <a:rPr lang="en-US" b="1" dirty="0" smtClean="0"/>
              <a:t>It was the place to be. Considering the times it paid well and had the resources and the encouragement to tinker. </a:t>
            </a:r>
            <a:r>
              <a:rPr lang="en-US" b="1" dirty="0" smtClean="0">
                <a:solidFill>
                  <a:srgbClr val="FF0000"/>
                </a:solidFill>
              </a:rPr>
              <a:t>It drove the leap from electro-mechanical to electronic tubes to solid state (and with it the computer).</a:t>
            </a:r>
          </a:p>
          <a:p>
            <a:r>
              <a:rPr lang="en-US" b="1" dirty="0" smtClean="0"/>
              <a:t>In part, it kept the regulated monopoly till the 1980s and was  able to obtain a continuous flow of investment $$s.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E3B-0DBD-4254-BAEA-55345F2F1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12766</TotalTime>
  <Words>3969</Words>
  <Application>Microsoft Office PowerPoint</Application>
  <PresentationFormat>On-screen Show (4:3)</PresentationFormat>
  <Paragraphs>344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“The Innovators” The Age of the Digital Revolution</vt:lpstr>
      <vt:lpstr>PowerPoint Presentation</vt:lpstr>
      <vt:lpstr>Session 3</vt:lpstr>
      <vt:lpstr>Artificial Intelligence? Can a Machine Think, more so feel emotion?</vt:lpstr>
      <vt:lpstr>Artificial Intelligence — Now Can a Machine Think; More So, Feel Emotion? US Robotics' Nestor-5 with a Positronic brain</vt:lpstr>
      <vt:lpstr>Tim Berners-Lee on Thinking Computers</vt:lpstr>
      <vt:lpstr> Commander Data  Would Make  the Inference,  But He Was  One-of-a Kind</vt:lpstr>
      <vt:lpstr>  Semiconductors — More Commonly Transistors  </vt:lpstr>
      <vt:lpstr>Repeat: Bell Labs Innovation and collaboration</vt:lpstr>
      <vt:lpstr>The Search for Transistor Was Driven by Telephone System Operations Cost</vt:lpstr>
      <vt:lpstr>               Transistor Breakthrough</vt:lpstr>
      <vt:lpstr>Transistor incubator</vt:lpstr>
      <vt:lpstr>Bell Labs Careful Business Ventures</vt:lpstr>
      <vt:lpstr>A little Technology Here</vt:lpstr>
      <vt:lpstr>More than you want to know</vt:lpstr>
      <vt:lpstr>Classic Technological Impact From 1950 on it changed our lives in uncountable ways!</vt:lpstr>
      <vt:lpstr>Size Reduction/Capacity Growth</vt:lpstr>
      <vt:lpstr>What do you do with a $25K Investment?            Build Products that People Don’t Know They Need</vt:lpstr>
      <vt:lpstr>PowerPoint Presentation</vt:lpstr>
      <vt:lpstr>Shockley Goes out on His Own</vt:lpstr>
      <vt:lpstr>Shockley Recruits some of the Best</vt:lpstr>
      <vt:lpstr>Venture Capitalism  and New Start-Ups</vt:lpstr>
      <vt:lpstr>Shockley Falls off a Cliff</vt:lpstr>
      <vt:lpstr>The Microchip</vt:lpstr>
      <vt:lpstr>The Microchip</vt:lpstr>
      <vt:lpstr>Prologue</vt:lpstr>
      <vt:lpstr>Jack Kirby at TI</vt:lpstr>
      <vt:lpstr>Robert Noyce at Fairchild</vt:lpstr>
      <vt:lpstr>One of the First Major Uses of the “Miniaturized” Microchips―1967</vt:lpstr>
      <vt:lpstr>Commercial use of  the Microchip</vt:lpstr>
      <vt:lpstr>Arthur Rock  Venture Capital</vt:lpstr>
      <vt:lpstr>Fairchild Gets Too Big for Noyce </vt:lpstr>
      <vt:lpstr>Intel― A culture of Meritocracy</vt:lpstr>
      <vt:lpstr>Andy Grove</vt:lpstr>
      <vt:lpstr>Andy  Grove -  the Yogi  Berra of Silicon Valley</vt:lpstr>
      <vt:lpstr>Ted Hoff and the Microprocessor</vt:lpstr>
      <vt:lpstr>PowerPoint Presentation</vt:lpstr>
      <vt:lpstr>Moore’s Law -1 Now 50 Years</vt:lpstr>
      <vt:lpstr>Moore’s Law 2 - It Is Really a Rule of Thumb</vt:lpstr>
      <vt:lpstr>PowerPoint Presentation</vt:lpstr>
      <vt:lpstr>The Semiconductor Revolutionary Alex Lidow and Gallium Nitride</vt:lpstr>
      <vt:lpstr>PowerPoint Presentation</vt:lpstr>
      <vt:lpstr>Hardware as a Commodity</vt:lpstr>
      <vt:lpstr>Kirby is awarded the Nobel  for the Microchip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Disposing of Digital Debris </dc:title>
  <dc:creator>Windows User</dc:creator>
  <cp:lastModifiedBy>Windows User</cp:lastModifiedBy>
  <cp:revision>904</cp:revision>
  <cp:lastPrinted>2015-03-25T19:11:38Z</cp:lastPrinted>
  <dcterms:created xsi:type="dcterms:W3CDTF">2014-11-19T15:02:59Z</dcterms:created>
  <dcterms:modified xsi:type="dcterms:W3CDTF">2015-04-09T00:41:54Z</dcterms:modified>
</cp:coreProperties>
</file>