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08" r:id="rId22"/>
    <p:sldId id="276" r:id="rId23"/>
    <p:sldId id="277" r:id="rId24"/>
    <p:sldId id="309" r:id="rId25"/>
    <p:sldId id="282" r:id="rId26"/>
    <p:sldId id="278" r:id="rId27"/>
    <p:sldId id="279" r:id="rId28"/>
    <p:sldId id="280" r:id="rId29"/>
    <p:sldId id="281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302" r:id="rId39"/>
    <p:sldId id="304" r:id="rId40"/>
    <p:sldId id="305" r:id="rId41"/>
    <p:sldId id="306" r:id="rId42"/>
    <p:sldId id="307" r:id="rId43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ocuments\Activities\Teaching\UMd\Law%20school%20spring%2011\Class%204\Class%204%20workpap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ctivities\Teaching\UMd\Law%20school%20spring%2011\Class%204\Class%204%20workpap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ctivities\Teaching\UMd\Law%20school%20spring%2011\Class%204\Class%204%20workpap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ctivities\Teaching\UMd\Law%20school%20spring%2011\Class%204\Class%204%20workpap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ctivities\Teaching\UMd\Law%20school%20spring%2011\Class%204\Class%204%20workpap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ctivities\Teaching\UMd\Law%20school%20spring%2011\Class%204\Class%204%20workpap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Activities\Teaching\UMd\Law%20school%20spring%2011\Class%204\Class%204%20workpaper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Generic Volumetric Requirement</a:t>
            </a:r>
          </a:p>
          <a:p>
            <a:pPr>
              <a:defRPr/>
            </a:pPr>
            <a:r>
              <a:rPr lang="en-US" sz="1600" dirty="0" smtClean="0"/>
              <a:t>With Tradable Allowances</a:t>
            </a:r>
            <a:endParaRPr lang="en-US" sz="1600" dirty="0"/>
          </a:p>
        </c:rich>
      </c:tx>
      <c:layout>
        <c:manualLayout>
          <c:xMode val="edge"/>
          <c:yMode val="edge"/>
          <c:x val="0.16859711286089288"/>
          <c:y val="0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Base case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val>
            <c:numRef>
              <c:f>Sheet3!$C$6:$C$16</c:f>
              <c:numCache>
                <c:formatCode>0.0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val>
          <c:smooth val="0"/>
        </c:ser>
        <c:ser>
          <c:idx val="3"/>
          <c:order val="1"/>
          <c:tx>
            <c:v>Carbon tax or allowance price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Sheet3!$E$6:$E$16</c:f>
              <c:numCache>
                <c:formatCode>0.0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884352"/>
        <c:axId val="286884744"/>
      </c:lineChart>
      <c:catAx>
        <c:axId val="286884352"/>
        <c:scaling>
          <c:orientation val="minMax"/>
        </c:scaling>
        <c:delete val="0"/>
        <c:axPos val="b"/>
        <c:majorTickMark val="out"/>
        <c:minorTickMark val="none"/>
        <c:tickLblPos val="none"/>
        <c:crossAx val="286884744"/>
        <c:crosses val="autoZero"/>
        <c:auto val="1"/>
        <c:lblAlgn val="ctr"/>
        <c:lblOffset val="100"/>
        <c:noMultiLvlLbl val="0"/>
      </c:catAx>
      <c:valAx>
        <c:axId val="2868847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Allowance </a:t>
                </a:r>
                <a:r>
                  <a:rPr lang="en-US" dirty="0"/>
                  <a:t>price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one"/>
        <c:crossAx val="2868843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Capped Sector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Emissions</c:v>
          </c:tx>
          <c:invertIfNegative val="0"/>
          <c:cat>
            <c:strRef>
              <c:f>Offsets!$B$3:$B$4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Offsets!$C$3:$C$4</c:f>
              <c:numCache>
                <c:formatCode>General</c:formatCode>
                <c:ptCount val="2"/>
                <c:pt idx="0">
                  <c:v>60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v>Allowance emissions</c:v>
          </c:tx>
          <c:invertIfNegative val="0"/>
          <c:cat>
            <c:strRef>
              <c:f>Offsets!$B$3:$B$4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Offsets!$D$3:$D$4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v>Capped sector reduction</c:v>
          </c:tx>
          <c:invertIfNegative val="0"/>
          <c:cat>
            <c:strRef>
              <c:f>Offsets!$B$3:$B$4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Offsets!$F$3:$F$4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6882000"/>
        <c:axId val="286882392"/>
      </c:barChart>
      <c:catAx>
        <c:axId val="286882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6882392"/>
        <c:crosses val="autoZero"/>
        <c:auto val="1"/>
        <c:lblAlgn val="ctr"/>
        <c:lblOffset val="100"/>
        <c:noMultiLvlLbl val="0"/>
      </c:catAx>
      <c:valAx>
        <c:axId val="286882392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68820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Uncapped Sector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Emissions</c:v>
          </c:tx>
          <c:invertIfNegative val="0"/>
          <c:cat>
            <c:strRef>
              <c:f>Offsets!$B$7:$B$8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Offsets!$C$7:$C$8</c:f>
              <c:numCache>
                <c:formatCode>General</c:formatCode>
                <c:ptCount val="2"/>
                <c:pt idx="0">
                  <c:v>40</c:v>
                </c:pt>
                <c:pt idx="1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3594608"/>
        <c:axId val="281525104"/>
      </c:barChart>
      <c:catAx>
        <c:axId val="283594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1525104"/>
        <c:crosses val="autoZero"/>
        <c:auto val="1"/>
        <c:lblAlgn val="ctr"/>
        <c:lblOffset val="100"/>
        <c:noMultiLvlLbl val="0"/>
      </c:catAx>
      <c:valAx>
        <c:axId val="281525104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594608"/>
        <c:crosses val="autoZero"/>
        <c:crossBetween val="between"/>
        <c:majorUnit val="2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Emissions</c:v>
          </c:tx>
          <c:invertIfNegative val="0"/>
          <c:cat>
            <c:strRef>
              <c:f>Offsets!$B$11:$B$12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Offsets!$C$11:$C$12</c:f>
              <c:numCache>
                <c:formatCode>General</c:formatCode>
                <c:ptCount val="2"/>
                <c:pt idx="0">
                  <c:v>100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v>Allowance emissions</c:v>
          </c:tx>
          <c:invertIfNegative val="0"/>
          <c:cat>
            <c:strRef>
              <c:f>Offsets!$B$11:$B$12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Offsets!$D$11:$D$12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v>Capped sector reduction</c:v>
          </c:tx>
          <c:invertIfNegative val="0"/>
          <c:cat>
            <c:strRef>
              <c:f>Offsets!$B$11:$B$12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Offsets!$F$11:$F$12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25888"/>
        <c:axId val="281527848"/>
      </c:barChart>
      <c:catAx>
        <c:axId val="281525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1527848"/>
        <c:crosses val="autoZero"/>
        <c:auto val="1"/>
        <c:lblAlgn val="ctr"/>
        <c:lblOffset val="100"/>
        <c:noMultiLvlLbl val="0"/>
      </c:catAx>
      <c:valAx>
        <c:axId val="281527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525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2219321515291975E-4"/>
          <c:y val="0.71201597962019614"/>
          <c:w val="0.99957780678484709"/>
          <c:h val="0.2585722556739231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CDM:  Uncapped Sector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635284062114714"/>
          <c:y val="0.20869240303295444"/>
          <c:w val="0.82138010846626708"/>
          <c:h val="0.54332713619130968"/>
        </c:manualLayout>
      </c:layout>
      <c:barChart>
        <c:barDir val="col"/>
        <c:grouping val="stacked"/>
        <c:varyColors val="0"/>
        <c:ser>
          <c:idx val="0"/>
          <c:order val="0"/>
          <c:tx>
            <c:v>Emissions</c:v>
          </c:tx>
          <c:invertIfNegative val="0"/>
          <c:cat>
            <c:strRef>
              <c:f>Offsets!$B$29:$B$30</c:f>
              <c:strCache>
                <c:ptCount val="2"/>
                <c:pt idx="0">
                  <c:v>BAU</c:v>
                </c:pt>
                <c:pt idx="1">
                  <c:v>Cap/offset</c:v>
                </c:pt>
              </c:strCache>
            </c:strRef>
          </c:cat>
          <c:val>
            <c:numRef>
              <c:f>Offsets!$C$29:$C$30</c:f>
              <c:numCache>
                <c:formatCode>General</c:formatCode>
                <c:ptCount val="2"/>
                <c:pt idx="0">
                  <c:v>40</c:v>
                </c:pt>
                <c:pt idx="1">
                  <c:v>35</c:v>
                </c:pt>
              </c:numCache>
            </c:numRef>
          </c:val>
        </c:ser>
        <c:ser>
          <c:idx val="1"/>
          <c:order val="1"/>
          <c:tx>
            <c:v>Uncapped sector reduction</c:v>
          </c:tx>
          <c:invertIfNegative val="0"/>
          <c:cat>
            <c:strRef>
              <c:f>Offsets!$B$29:$B$30</c:f>
              <c:strCache>
                <c:ptCount val="2"/>
                <c:pt idx="0">
                  <c:v>BAU</c:v>
                </c:pt>
                <c:pt idx="1">
                  <c:v>Cap/offset</c:v>
                </c:pt>
              </c:strCache>
            </c:strRef>
          </c:cat>
          <c:val>
            <c:numRef>
              <c:f>Offsets!$G$29:$G$30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26672"/>
        <c:axId val="281527064"/>
      </c:barChart>
      <c:catAx>
        <c:axId val="281526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1527064"/>
        <c:crosses val="autoZero"/>
        <c:auto val="1"/>
        <c:lblAlgn val="ctr"/>
        <c:lblOffset val="100"/>
        <c:noMultiLvlLbl val="0"/>
      </c:catAx>
      <c:valAx>
        <c:axId val="281527064"/>
        <c:scaling>
          <c:orientation val="minMax"/>
          <c:max val="12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526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CDM:</a:t>
            </a:r>
            <a:r>
              <a:rPr lang="en-US" baseline="0"/>
              <a:t>  Capped Sector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Emissions</c:v>
          </c:tx>
          <c:invertIfNegative val="0"/>
          <c:cat>
            <c:strRef>
              <c:f>Offsets!$B$25:$B$26</c:f>
              <c:strCache>
                <c:ptCount val="2"/>
                <c:pt idx="0">
                  <c:v>BAU</c:v>
                </c:pt>
                <c:pt idx="1">
                  <c:v>Cap/offset</c:v>
                </c:pt>
              </c:strCache>
            </c:strRef>
          </c:cat>
          <c:val>
            <c:numRef>
              <c:f>Offsets!$C$25:$C$26</c:f>
              <c:numCache>
                <c:formatCode>General</c:formatCode>
                <c:ptCount val="2"/>
                <c:pt idx="0">
                  <c:v>60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v>Allowance emissions</c:v>
          </c:tx>
          <c:invertIfNegative val="0"/>
          <c:cat>
            <c:strRef>
              <c:f>Offsets!$B$25:$B$26</c:f>
              <c:strCache>
                <c:ptCount val="2"/>
                <c:pt idx="0">
                  <c:v>BAU</c:v>
                </c:pt>
                <c:pt idx="1">
                  <c:v>Cap/offset</c:v>
                </c:pt>
              </c:strCache>
            </c:strRef>
          </c:cat>
          <c:val>
            <c:numRef>
              <c:f>Offsets!$D$25:$D$26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v>CER emissions</c:v>
          </c:tx>
          <c:invertIfNegative val="0"/>
          <c:cat>
            <c:strRef>
              <c:f>Offsets!$B$25:$B$26</c:f>
              <c:strCache>
                <c:ptCount val="2"/>
                <c:pt idx="0">
                  <c:v>BAU</c:v>
                </c:pt>
                <c:pt idx="1">
                  <c:v>Cap/offset</c:v>
                </c:pt>
              </c:strCache>
            </c:strRef>
          </c:cat>
          <c:val>
            <c:numRef>
              <c:f>Offsets!$E$25:$E$26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3"/>
          <c:order val="3"/>
          <c:tx>
            <c:v>Capped sector reduction</c:v>
          </c:tx>
          <c:invertIfNegative val="0"/>
          <c:cat>
            <c:strRef>
              <c:f>Offsets!$B$25:$B$26</c:f>
              <c:strCache>
                <c:ptCount val="2"/>
                <c:pt idx="0">
                  <c:v>BAU</c:v>
                </c:pt>
                <c:pt idx="1">
                  <c:v>Cap/offset</c:v>
                </c:pt>
              </c:strCache>
            </c:strRef>
          </c:cat>
          <c:val>
            <c:numRef>
              <c:f>Offsets!$F$25:$F$26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1528240"/>
        <c:axId val="281528632"/>
      </c:barChart>
      <c:catAx>
        <c:axId val="281528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1528632"/>
        <c:crosses val="autoZero"/>
        <c:auto val="1"/>
        <c:lblAlgn val="ctr"/>
        <c:lblOffset val="100"/>
        <c:noMultiLvlLbl val="0"/>
      </c:catAx>
      <c:valAx>
        <c:axId val="281528632"/>
        <c:scaling>
          <c:orientation val="minMax"/>
          <c:max val="1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1528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Emissions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Emissions</c:v>
          </c:tx>
          <c:invertIfNegative val="0"/>
          <c:cat>
            <c:strRef>
              <c:f>Offsets!$B$33:$B$34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Offsets!$C$33:$C$34</c:f>
              <c:numCache>
                <c:formatCode>General</c:formatCode>
                <c:ptCount val="2"/>
                <c:pt idx="0">
                  <c:v>100</c:v>
                </c:pt>
                <c:pt idx="1">
                  <c:v>35</c:v>
                </c:pt>
              </c:numCache>
            </c:numRef>
          </c:val>
        </c:ser>
        <c:ser>
          <c:idx val="1"/>
          <c:order val="1"/>
          <c:tx>
            <c:v>Allowance emissions</c:v>
          </c:tx>
          <c:invertIfNegative val="0"/>
          <c:cat>
            <c:strRef>
              <c:f>Offsets!$B$33:$B$34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Offsets!$D$33:$D$34</c:f>
              <c:numCache>
                <c:formatCode>General</c:formatCode>
                <c:ptCount val="2"/>
                <c:pt idx="0">
                  <c:v>0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v>CER emissions</c:v>
          </c:tx>
          <c:invertIfNegative val="0"/>
          <c:cat>
            <c:strRef>
              <c:f>Offsets!$B$33:$B$34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Offsets!$E$33:$E$34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3"/>
          <c:order val="3"/>
          <c:tx>
            <c:v>Capped sector reduction</c:v>
          </c:tx>
          <c:invertIfNegative val="0"/>
          <c:cat>
            <c:strRef>
              <c:f>Offsets!$B$33:$B$34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Offsets!$F$33:$F$34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4"/>
          <c:order val="4"/>
          <c:tx>
            <c:v>Uncapped sector reduction</c:v>
          </c:tx>
          <c:invertIfNegative val="0"/>
          <c:cat>
            <c:strRef>
              <c:f>Offsets!$B$33:$B$34</c:f>
              <c:strCache>
                <c:ptCount val="2"/>
                <c:pt idx="0">
                  <c:v>BAU</c:v>
                </c:pt>
                <c:pt idx="1">
                  <c:v>Cap</c:v>
                </c:pt>
              </c:strCache>
            </c:strRef>
          </c:cat>
          <c:val>
            <c:numRef>
              <c:f>Offsets!$F$33:$F$34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545120"/>
        <c:axId val="331543944"/>
      </c:barChart>
      <c:catAx>
        <c:axId val="331545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1543944"/>
        <c:crosses val="autoZero"/>
        <c:auto val="1"/>
        <c:lblAlgn val="ctr"/>
        <c:lblOffset val="100"/>
        <c:noMultiLvlLbl val="0"/>
      </c:catAx>
      <c:valAx>
        <c:axId val="331543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5451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Share of 2010 Fossil Fuel Emissions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Sheet1!$A$5:$A$16</c:f>
              <c:strCache>
                <c:ptCount val="12"/>
                <c:pt idx="0">
                  <c:v>China</c:v>
                </c:pt>
                <c:pt idx="1">
                  <c:v>US</c:v>
                </c:pt>
                <c:pt idx="2">
                  <c:v>EU</c:v>
                </c:pt>
                <c:pt idx="3">
                  <c:v>India</c:v>
                </c:pt>
                <c:pt idx="4">
                  <c:v>Russia</c:v>
                </c:pt>
                <c:pt idx="5">
                  <c:v>Japan</c:v>
                </c:pt>
                <c:pt idx="6">
                  <c:v>Canada</c:v>
                </c:pt>
                <c:pt idx="7">
                  <c:v>Mexico</c:v>
                </c:pt>
                <c:pt idx="8">
                  <c:v>Indonesia</c:v>
                </c:pt>
                <c:pt idx="9">
                  <c:v>Brazil</c:v>
                </c:pt>
                <c:pt idx="10">
                  <c:v>Australia</c:v>
                </c:pt>
                <c:pt idx="11">
                  <c:v>Others</c:v>
                </c:pt>
              </c:strCache>
            </c:strRef>
          </c:cat>
          <c:val>
            <c:numRef>
              <c:f>Sheet1!$D$5:$D$16</c:f>
              <c:numCache>
                <c:formatCode>0.0%</c:formatCode>
                <c:ptCount val="12"/>
                <c:pt idx="0">
                  <c:v>0.24652078249042425</c:v>
                </c:pt>
                <c:pt idx="1">
                  <c:v>0.16162410020006016</c:v>
                </c:pt>
                <c:pt idx="2">
                  <c:v>0.1103591274817614</c:v>
                </c:pt>
                <c:pt idx="3">
                  <c:v>5.9759028818616382E-2</c:v>
                </c:pt>
                <c:pt idx="4">
                  <c:v>5.1784794160793436E-2</c:v>
                </c:pt>
                <c:pt idx="5">
                  <c:v>3.4826757471109436E-2</c:v>
                </c:pt>
                <c:pt idx="6">
                  <c:v>1.48484671707949E-2</c:v>
                </c:pt>
                <c:pt idx="7">
                  <c:v>1.3198538324218113E-2</c:v>
                </c:pt>
                <c:pt idx="8">
                  <c:v>1.2907451405664233E-2</c:v>
                </c:pt>
                <c:pt idx="9">
                  <c:v>1.2486959469664325E-2</c:v>
                </c:pt>
                <c:pt idx="10">
                  <c:v>1.1098518003168132E-2</c:v>
                </c:pt>
                <c:pt idx="11">
                  <c:v>0.27058547500372521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Coverage with Increasing Number of Countries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Sheet1!$E$5:$E$15</c:f>
              <c:numCache>
                <c:formatCode>0.0%</c:formatCode>
                <c:ptCount val="11"/>
                <c:pt idx="0">
                  <c:v>0.24652078249042425</c:v>
                </c:pt>
                <c:pt idx="1">
                  <c:v>0.40814488269048443</c:v>
                </c:pt>
                <c:pt idx="2">
                  <c:v>0.51850401017224579</c:v>
                </c:pt>
                <c:pt idx="3">
                  <c:v>0.57826303899086218</c:v>
                </c:pt>
                <c:pt idx="4">
                  <c:v>0.63004783315165558</c:v>
                </c:pt>
                <c:pt idx="5">
                  <c:v>0.66487459062276499</c:v>
                </c:pt>
                <c:pt idx="6">
                  <c:v>0.6797230577935599</c:v>
                </c:pt>
                <c:pt idx="7">
                  <c:v>0.69292159611777804</c:v>
                </c:pt>
                <c:pt idx="8">
                  <c:v>0.70582904752344222</c:v>
                </c:pt>
                <c:pt idx="9">
                  <c:v>0.71831600699310649</c:v>
                </c:pt>
                <c:pt idx="10">
                  <c:v>0.72941452499627457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7175352"/>
        <c:axId val="337175744"/>
      </c:lineChart>
      <c:catAx>
        <c:axId val="337175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countries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175744"/>
        <c:crosses val="autoZero"/>
        <c:auto val="1"/>
        <c:lblAlgn val="ctr"/>
        <c:lblOffset val="100"/>
        <c:noMultiLvlLbl val="0"/>
      </c:catAx>
      <c:valAx>
        <c:axId val="3371757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 of fossil fuel emissions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17535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0.48485</cdr:x>
      <cdr:y>0.22828</cdr:y>
    </cdr:from>
    <cdr:to>
      <cdr:x>0.7071</cdr:x>
      <cdr:y>0.23899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0800000" flipV="1">
          <a:off x="2438400" y="974107"/>
          <a:ext cx="1117772" cy="45719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F813A-3181-4DD3-A088-04FBCB9DBD2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0DA45-AF9B-4421-AE92-4C313A200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5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D15E6-D066-4313-8219-6B167FDA886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B9DA2-88A9-4944-ACAF-F8A2FF97A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8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B9DA2-88A9-4944-ACAF-F8A2FF97A4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704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Importance of collateral benefits,</a:t>
            </a:r>
            <a:r>
              <a:rPr lang="en-US" baseline="0" dirty="0" smtClean="0"/>
              <a:t> IMF September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09A9D-6043-43C2-85F3-E4D766E1063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169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09A9D-6043-43C2-85F3-E4D766E106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A46BE-393D-4EB8-A239-B0A98FE4AE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6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D6E8-2E5B-41BF-B20C-84E6A31C0BFB}" type="slidenum">
              <a:rPr lang="en-US"/>
              <a:pPr/>
              <a:t>17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Presentation by Arne </a:t>
            </a:r>
            <a:r>
              <a:rPr lang="en-US" dirty="0" err="1"/>
              <a:t>Mogren</a:t>
            </a:r>
            <a:r>
              <a:rPr lang="en-US" dirty="0"/>
              <a:t>, Head of Climate Policy, Vattenfall, Stockholm, September 24, 2007</a:t>
            </a:r>
          </a:p>
        </p:txBody>
      </p:sp>
    </p:spTree>
    <p:extLst>
      <p:ext uri="{BB962C8B-B14F-4D97-AF65-F5344CB8AC3E}">
        <p14:creationId xmlns:p14="http://schemas.microsoft.com/office/powerpoint/2010/main" val="3893741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509D1-A165-426D-B00E-DB87DB0C529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9725" y="701675"/>
            <a:ext cx="6183313" cy="3478213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265" y="4414839"/>
            <a:ext cx="5025473" cy="4183062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6647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MIT expectation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2165D-4AA1-4E5D-A50A-BA5E9CD2D3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2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MIT expectation</a:t>
            </a:r>
            <a:r>
              <a:rPr lang="en-US" baseline="0" dirty="0" smtClean="0"/>
              <a:t> for Paris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65B1-6DC0-46EF-BF01-3BBA4A5EBB2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56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MIT expectation</a:t>
            </a:r>
            <a:r>
              <a:rPr lang="en-US" baseline="0" dirty="0" smtClean="0"/>
              <a:t> for Paris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65B1-6DC0-46EF-BF01-3BBA4A5EBB2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10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MIT expectation</a:t>
            </a:r>
            <a:r>
              <a:rPr lang="en-US" baseline="0" dirty="0" smtClean="0"/>
              <a:t> for Paris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65B1-6DC0-46EF-BF01-3BBA4A5EBB2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54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MIT expectation</a:t>
            </a:r>
            <a:r>
              <a:rPr lang="en-US" baseline="0" dirty="0" smtClean="0"/>
              <a:t> for Paris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965B1-6DC0-46EF-BF01-3BBA4A5EBB2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3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C6A-217B-4442-B605-4D500AE68AD0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8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EA268-F630-4074-A12B-415DE38034E0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6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1AC8-F9F1-4210-AA5F-47E7DBB71A2A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978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3FA1-3686-4007-B557-F6F125B78171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420E-D04A-43EF-8F87-73EE6ECF82F8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1032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DBF4F-D999-4B58-B608-469F7930E09B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A20F-3ACC-41AB-83FA-9C04BE1B54EF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41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34C2-2CFF-4F88-8AB6-8EBF6F92806A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8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6B222-C8E0-4C96-A564-99B34633F6D3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4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955DB-41C7-470D-BE6D-CD526A3E34FD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2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1D7-5A0C-40A0-9A79-BEDD2EDABB2E}" type="datetime1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6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98-44DB-4465-88F8-41BECCFEBEA0}" type="datetime1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15791-631E-4327-A68C-4C644EBA1CD4}" type="datetime1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0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4870-4DB2-4BC5-BD73-D892F57050F4}" type="datetime1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7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2C61-9A50-4EB7-9B1F-573116C2498D}" type="datetime1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6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EAEE-4C79-4DDA-8F8A-B901FAA4AD4F}" type="datetime1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A091C-9D38-4FE0-8A30-5B283BF20F2A}" type="datetime1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B045FD-D332-4DC0-8768-B94A9DC3C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Montreal to Kyoto to Paris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Response to Climate Change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OLLI Fall 2014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23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/>
              <a:t>UNFCCC-Kyoto vs. Vienna Convention-Montreal Protocol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Similarities</a:t>
            </a:r>
          </a:p>
          <a:p>
            <a:pPr marL="742950" lvl="2" indent="-342900"/>
            <a:r>
              <a:rPr lang="en-US" altLang="en-US" sz="1800" dirty="0"/>
              <a:t>Progression from goals to obligations</a:t>
            </a:r>
          </a:p>
          <a:p>
            <a:pPr marL="742950" lvl="2" indent="-342900"/>
            <a:r>
              <a:rPr lang="en-US" altLang="en-US" sz="1800" dirty="0"/>
              <a:t>Distinguish developed from developing countries</a:t>
            </a:r>
          </a:p>
          <a:p>
            <a:r>
              <a:rPr lang="en-US" altLang="en-US" dirty="0"/>
              <a:t>Different form of obligations</a:t>
            </a:r>
          </a:p>
          <a:p>
            <a:pPr marL="742950" lvl="2" indent="-342900"/>
            <a:r>
              <a:rPr lang="en-US" altLang="en-US" sz="1800" dirty="0"/>
              <a:t>Formula vs. negotiated</a:t>
            </a:r>
          </a:p>
          <a:p>
            <a:pPr marL="742950" lvl="2" indent="-342900"/>
            <a:r>
              <a:rPr lang="en-US" altLang="en-US" sz="1800" dirty="0"/>
              <a:t>Long-term vs. interim </a:t>
            </a:r>
          </a:p>
          <a:p>
            <a:r>
              <a:rPr lang="en-US" altLang="en-US" sz="2000" dirty="0"/>
              <a:t>Different position of developing countries</a:t>
            </a:r>
          </a:p>
          <a:p>
            <a:pPr marL="742950" lvl="2" indent="-342900"/>
            <a:r>
              <a:rPr lang="en-US" altLang="en-US" dirty="0"/>
              <a:t>Acceptance of obligations</a:t>
            </a:r>
          </a:p>
          <a:p>
            <a:pPr marL="742950" lvl="2" indent="-342900"/>
            <a:r>
              <a:rPr lang="en-US" altLang="en-US" dirty="0"/>
              <a:t>Compensation:  Funds of Global Environmental Facility are tiny fraction of cost</a:t>
            </a:r>
          </a:p>
          <a:p>
            <a:pPr lvl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9B46-51AE-498C-8EE1-92C07E82559D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39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 Very small effect on 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global economic growth increases cost of emission reductions</a:t>
            </a:r>
          </a:p>
          <a:p>
            <a:endParaRPr lang="en-US" dirty="0"/>
          </a:p>
          <a:p>
            <a:r>
              <a:rPr lang="en-US" dirty="0" smtClean="0"/>
              <a:t>United States does not ratify</a:t>
            </a:r>
          </a:p>
          <a:p>
            <a:endParaRPr lang="en-US" dirty="0"/>
          </a:p>
          <a:p>
            <a:r>
              <a:rPr lang="en-US" dirty="0" smtClean="0"/>
              <a:t>Wealthier developing countries become largest source of additional emissions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9747-665A-436E-A157-94EE295132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Identifies problems</a:t>
            </a:r>
          </a:p>
          <a:p>
            <a:pPr lvl="1"/>
            <a:r>
              <a:rPr lang="en-US" dirty="0" smtClean="0"/>
              <a:t>Must include major developing countries</a:t>
            </a:r>
          </a:p>
          <a:p>
            <a:pPr lvl="1"/>
            <a:r>
              <a:rPr lang="en-US" dirty="0" smtClean="0"/>
              <a:t>But universal binding rules won’t work</a:t>
            </a:r>
          </a:p>
          <a:p>
            <a:pPr lvl="1"/>
            <a:r>
              <a:rPr lang="en-US" dirty="0" smtClean="0"/>
              <a:t>An internal contradiction?</a:t>
            </a:r>
          </a:p>
          <a:p>
            <a:pPr lvl="1"/>
            <a:endParaRPr lang="en-US" dirty="0"/>
          </a:p>
          <a:p>
            <a:r>
              <a:rPr lang="en-US" dirty="0" smtClean="0"/>
              <a:t>UNFCCC provides framework for negotiating post-Kyoto</a:t>
            </a:r>
          </a:p>
          <a:p>
            <a:endParaRPr lang="en-US" dirty="0"/>
          </a:p>
          <a:p>
            <a:r>
              <a:rPr lang="en-US" dirty="0" smtClean="0"/>
              <a:t>Flexibility mechanisms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9747-665A-436E-A157-94EE295132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Emissions Trading: 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Last-minute addition</a:t>
            </a:r>
          </a:p>
          <a:p>
            <a:pPr lvl="1"/>
            <a:r>
              <a:rPr lang="en-US" dirty="0" smtClean="0"/>
              <a:t>US insistence</a:t>
            </a:r>
          </a:p>
          <a:p>
            <a:pPr lvl="1"/>
            <a:r>
              <a:rPr lang="en-US" dirty="0" smtClean="0"/>
              <a:t>Experience with SO</a:t>
            </a:r>
            <a:r>
              <a:rPr lang="en-US" baseline="-25000" dirty="0" smtClean="0"/>
              <a:t>2</a:t>
            </a:r>
            <a:r>
              <a:rPr lang="en-US" dirty="0" smtClean="0"/>
              <a:t> trading under CAA</a:t>
            </a:r>
          </a:p>
          <a:p>
            <a:endParaRPr lang="en-US" dirty="0" smtClean="0"/>
          </a:p>
          <a:p>
            <a:r>
              <a:rPr lang="en-US" dirty="0" smtClean="0"/>
              <a:t>Overwhelmingly most important:  European Union Emissions Trading System (EU ETS)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3FCA4-0AAA-4004-AEDD-7B13A0F6FD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3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Emissions trading:  the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Country A and Country B are both subject to an emissions cap represented by tradable allowances</a:t>
            </a:r>
          </a:p>
          <a:p>
            <a:endParaRPr lang="en-US" dirty="0"/>
          </a:p>
          <a:p>
            <a:r>
              <a:rPr lang="en-US" dirty="0" smtClean="0"/>
              <a:t>A sells allowances to </a:t>
            </a:r>
            <a:r>
              <a:rPr lang="en-US" dirty="0" smtClean="0"/>
              <a:t>B</a:t>
            </a:r>
          </a:p>
          <a:p>
            <a:endParaRPr lang="en-US" dirty="0"/>
          </a:p>
          <a:p>
            <a:r>
              <a:rPr lang="en-US" dirty="0" smtClean="0"/>
              <a:t>Like any sale implies the good is more valuable </a:t>
            </a:r>
            <a:r>
              <a:rPr lang="en-US" dirty="0" smtClean="0"/>
              <a:t>to B than to A</a:t>
            </a:r>
          </a:p>
          <a:p>
            <a:pPr lvl="1"/>
            <a:endParaRPr lang="en-US" dirty="0"/>
          </a:p>
          <a:p>
            <a:r>
              <a:rPr lang="en-US" dirty="0" smtClean="0"/>
              <a:t>Broaden from bilateral transactions to market in allowances:  cap-and-trade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5178-E0BD-4959-8E8E-9C48F554D0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Regimes based on volume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Establish volumetric </a:t>
            </a:r>
            <a:r>
              <a:rPr lang="en-US" dirty="0" smtClean="0"/>
              <a:t>requirement:  share of renewables in electricity generation (RPS), amount of renewable fuels in motor fuel (RFS), emissions reductions (implicit in cap of cap-and-trade)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Total tradable allowances/certificates equal to requirement</a:t>
            </a:r>
          </a:p>
          <a:p>
            <a:endParaRPr lang="en-US" dirty="0"/>
          </a:p>
          <a:p>
            <a:r>
              <a:rPr lang="en-US" dirty="0" smtClean="0"/>
              <a:t>Does not require specific </a:t>
            </a:r>
            <a:r>
              <a:rPr lang="en-US" dirty="0"/>
              <a:t>actions or </a:t>
            </a:r>
            <a:r>
              <a:rPr lang="en-US" dirty="0" smtClean="0"/>
              <a:t>any action by specific companies</a:t>
            </a:r>
          </a:p>
          <a:p>
            <a:endParaRPr lang="en-US" dirty="0"/>
          </a:p>
          <a:p>
            <a:r>
              <a:rPr lang="en-US" dirty="0" smtClean="0"/>
              <a:t>Relies on </a:t>
            </a:r>
            <a:r>
              <a:rPr lang="en-US" dirty="0"/>
              <a:t>incentives created by price of </a:t>
            </a:r>
            <a:r>
              <a:rPr lang="en-US" dirty="0" smtClean="0"/>
              <a:t>allowances</a:t>
            </a:r>
          </a:p>
          <a:p>
            <a:endParaRPr lang="en-US" dirty="0"/>
          </a:p>
          <a:p>
            <a:r>
              <a:rPr lang="en-US" dirty="0" smtClean="0"/>
              <a:t>Market adjusts price to achieve adequate incentive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5178-E0BD-4959-8E8E-9C48F554D0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3200400" y="1524000"/>
          <a:ext cx="5029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>
            <a:off x="5410200" y="2319969"/>
            <a:ext cx="76200" cy="3048000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3"/>
          <p:cNvSpPr txBox="1"/>
          <p:nvPr/>
        </p:nvSpPr>
        <p:spPr>
          <a:xfrm>
            <a:off x="6767149" y="2319969"/>
            <a:ext cx="1028700" cy="314326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solidFill>
                  <a:srgbClr val="00B050"/>
                </a:solidFill>
              </a:rPr>
              <a:t>Mandate</a:t>
            </a:r>
          </a:p>
        </p:txBody>
      </p:sp>
    </p:spTree>
    <p:extLst>
      <p:ext uri="{BB962C8B-B14F-4D97-AF65-F5344CB8AC3E}">
        <p14:creationId xmlns:p14="http://schemas.microsoft.com/office/powerpoint/2010/main" val="10536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0" y="61735"/>
            <a:ext cx="6195314" cy="609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Vattenfall/McKinsey Graph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8C22-5AAD-4742-8ABD-004B60A577E1}" type="slidenum">
              <a:rPr lang="en-US"/>
              <a:pPr/>
              <a:t>17</a:t>
            </a:fld>
            <a:endParaRPr lang="en-US"/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202" y="1295401"/>
            <a:ext cx="7924800" cy="473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" name="Straight Connector 2"/>
          <p:cNvCxnSpPr/>
          <p:nvPr/>
        </p:nvCxnSpPr>
        <p:spPr>
          <a:xfrm>
            <a:off x="1981200" y="2362200"/>
            <a:ext cx="685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62312" y="1176970"/>
            <a:ext cx="14689" cy="231598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-1401735" y="833736"/>
            <a:ext cx="12192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2"/>
                </a:solidFill>
              </a:rPr>
              <a:t>Allowance price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90800" y="457200"/>
            <a:ext cx="76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91611" y="1332979"/>
            <a:ext cx="1135655" cy="954064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n Arrow 16"/>
          <p:cNvSpPr/>
          <p:nvPr/>
        </p:nvSpPr>
        <p:spPr>
          <a:xfrm>
            <a:off x="6629400" y="1623550"/>
            <a:ext cx="127172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flipH="1">
            <a:off x="5685244" y="1231446"/>
            <a:ext cx="762000" cy="205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45258" y="1192491"/>
            <a:ext cx="213322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2"/>
                </a:solidFill>
              </a:rPr>
              <a:t>Profitable Reductions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27670" y="806367"/>
            <a:ext cx="12192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2"/>
                </a:solidFill>
              </a:rPr>
              <a:t>Mandate</a:t>
            </a:r>
          </a:p>
        </p:txBody>
      </p:sp>
      <p:cxnSp>
        <p:nvCxnSpPr>
          <p:cNvPr id="8" name="Straight Arrow Connector 7"/>
          <p:cNvCxnSpPr>
            <a:stCxn id="15" idx="1"/>
          </p:cNvCxnSpPr>
          <p:nvPr/>
        </p:nvCxnSpPr>
        <p:spPr>
          <a:xfrm flipH="1">
            <a:off x="6477000" y="944867"/>
            <a:ext cx="550670" cy="41924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9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Uncapped emissions:</a:t>
            </a:r>
            <a:br>
              <a:rPr lang="en-US" dirty="0" smtClean="0"/>
            </a:br>
            <a:r>
              <a:rPr lang="en-US" dirty="0" smtClean="0"/>
              <a:t>The logic of carbon offsets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emissions are capped:  practicality or policy</a:t>
            </a:r>
          </a:p>
          <a:p>
            <a:endParaRPr lang="en-US" dirty="0"/>
          </a:p>
          <a:p>
            <a:r>
              <a:rPr lang="en-US" dirty="0" smtClean="0"/>
              <a:t>Uncapped sector/country has reduction opportunities that could replace reductions in capped sector/country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Need incentive</a:t>
            </a:r>
          </a:p>
          <a:p>
            <a:pPr lvl="1"/>
            <a:r>
              <a:rPr lang="en-US" dirty="0" smtClean="0"/>
              <a:t>Subsidy from tax revenues</a:t>
            </a:r>
          </a:p>
          <a:p>
            <a:pPr lvl="1"/>
            <a:r>
              <a:rPr lang="en-US" dirty="0" smtClean="0"/>
              <a:t>Link to allowances:  certified reduction = additional allowance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9747-665A-436E-A157-94EE295132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347714" cy="685800"/>
          </a:xfrm>
        </p:spPr>
        <p:txBody>
          <a:bodyPr>
            <a:normAutofit/>
          </a:bodyPr>
          <a:lstStyle/>
          <a:p>
            <a:r>
              <a:rPr lang="en-US" sz="2800" dirty="0"/>
              <a:t>Cap-and-Trade without Offsets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33601" y="6406489"/>
            <a:ext cx="4622973" cy="365125"/>
          </a:xfrm>
        </p:spPr>
        <p:txBody>
          <a:bodyPr/>
          <a:lstStyle/>
          <a:p>
            <a:r>
              <a:rPr lang="en-US" smtClean="0"/>
              <a:t>Response to climate change - OLLI - Fall 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1676401" y="910728"/>
          <a:ext cx="3467101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/>
          </p:nvPr>
        </p:nvGraphicFramePr>
        <p:xfrm>
          <a:off x="5185662" y="933680"/>
          <a:ext cx="3295652" cy="280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/>
          </p:nvPr>
        </p:nvGraphicFramePr>
        <p:xfrm>
          <a:off x="3657600" y="3657600"/>
          <a:ext cx="3562350" cy="274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0355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Montreal to Kyoto:</a:t>
            </a:r>
            <a:br>
              <a:rPr lang="en-US" dirty="0" smtClean="0"/>
            </a:br>
            <a:r>
              <a:rPr lang="en-US" dirty="0" smtClean="0"/>
              <a:t>From Ozone to Global Warming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9747-665A-436E-A157-94EE295132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114" y="0"/>
            <a:ext cx="61722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Cap-and-Trade with Offsets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9B0C5-D9E1-4D2D-99CC-DD55A5098F14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5715000" y="857250"/>
          <a:ext cx="3202782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/>
          </p:nvPr>
        </p:nvGraphicFramePr>
        <p:xfrm>
          <a:off x="1752600" y="857250"/>
          <a:ext cx="3429000" cy="285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/>
          </p:nvPr>
        </p:nvGraphicFramePr>
        <p:xfrm>
          <a:off x="4191000" y="3962400"/>
          <a:ext cx="3371850" cy="2212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1776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doing</a:t>
            </a:r>
          </a:p>
          <a:p>
            <a:pPr lvl="1"/>
            <a:r>
              <a:rPr lang="en-US" dirty="0" smtClean="0"/>
              <a:t>Reducing cost of reductions</a:t>
            </a:r>
          </a:p>
          <a:p>
            <a:pPr lvl="1"/>
            <a:r>
              <a:rPr lang="en-US" dirty="0" smtClean="0"/>
              <a:t>Revenue to uncapped sector/country</a:t>
            </a:r>
          </a:p>
          <a:p>
            <a:pPr lvl="1"/>
            <a:endParaRPr lang="en-US" dirty="0"/>
          </a:p>
          <a:p>
            <a:r>
              <a:rPr lang="en-US" dirty="0" smtClean="0"/>
              <a:t>What we are not doing:  increasing reductions</a:t>
            </a:r>
          </a:p>
          <a:p>
            <a:endParaRPr lang="en-US" dirty="0"/>
          </a:p>
          <a:p>
            <a:r>
              <a:rPr lang="en-US" dirty="0" smtClean="0"/>
              <a:t>Danger:  permitted emissions increase because activity is part of business-as-usual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0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68F54F-BF39-4568-AB40-ECA1F830E0E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874838" y="212725"/>
            <a:ext cx="879316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b="1">
                <a:solidFill>
                  <a:srgbClr val="FF9933"/>
                </a:solidFill>
                <a:latin typeface="Arial Narrow" pitchFamily="34" charset="0"/>
              </a:rPr>
              <a:t>How a CDM / JI project generates carbon credits</a:t>
            </a:r>
          </a:p>
        </p:txBody>
      </p:sp>
      <p:sp>
        <p:nvSpPr>
          <p:cNvPr id="713731" name="Freeform 3"/>
          <p:cNvSpPr>
            <a:spLocks/>
          </p:cNvSpPr>
          <p:nvPr/>
        </p:nvSpPr>
        <p:spPr bwMode="auto">
          <a:xfrm>
            <a:off x="4724400" y="1295400"/>
            <a:ext cx="2330450" cy="889000"/>
          </a:xfrm>
          <a:custGeom>
            <a:avLst/>
            <a:gdLst>
              <a:gd name="T0" fmla="*/ 0 w 1591"/>
              <a:gd name="T1" fmla="*/ 889000 h 560"/>
              <a:gd name="T2" fmla="*/ 339827 w 1591"/>
              <a:gd name="T3" fmla="*/ 577850 h 560"/>
              <a:gd name="T4" fmla="*/ 836384 w 1591"/>
              <a:gd name="T5" fmla="*/ 352425 h 560"/>
              <a:gd name="T6" fmla="*/ 1532150 w 1591"/>
              <a:gd name="T7" fmla="*/ 268287 h 560"/>
              <a:gd name="T8" fmla="*/ 1833893 w 1591"/>
              <a:gd name="T9" fmla="*/ 84137 h 560"/>
              <a:gd name="T10" fmla="*/ 2330450 w 1591"/>
              <a:gd name="T11" fmla="*/ 0 h 56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91"/>
              <a:gd name="T19" fmla="*/ 0 h 560"/>
              <a:gd name="T20" fmla="*/ 1591 w 1591"/>
              <a:gd name="T21" fmla="*/ 560 h 56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91" h="560">
                <a:moveTo>
                  <a:pt x="0" y="560"/>
                </a:moveTo>
                <a:cubicBezTo>
                  <a:pt x="68" y="490"/>
                  <a:pt x="137" y="420"/>
                  <a:pt x="232" y="364"/>
                </a:cubicBezTo>
                <a:cubicBezTo>
                  <a:pt x="327" y="308"/>
                  <a:pt x="435" y="254"/>
                  <a:pt x="571" y="222"/>
                </a:cubicBezTo>
                <a:cubicBezTo>
                  <a:pt x="707" y="190"/>
                  <a:pt x="933" y="197"/>
                  <a:pt x="1046" y="169"/>
                </a:cubicBezTo>
                <a:cubicBezTo>
                  <a:pt x="1159" y="141"/>
                  <a:pt x="1161" y="81"/>
                  <a:pt x="1252" y="53"/>
                </a:cubicBezTo>
                <a:cubicBezTo>
                  <a:pt x="1343" y="25"/>
                  <a:pt x="1467" y="12"/>
                  <a:pt x="1591" y="0"/>
                </a:cubicBezTo>
              </a:path>
            </a:pathLst>
          </a:cu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8401" y="1219200"/>
            <a:ext cx="5192713" cy="4629150"/>
            <a:chOff x="908" y="1119"/>
            <a:chExt cx="3543" cy="2916"/>
          </a:xfrm>
        </p:grpSpPr>
        <p:sp>
          <p:nvSpPr>
            <p:cNvPr id="11291" name="Freeform 5"/>
            <p:cNvSpPr>
              <a:spLocks/>
            </p:cNvSpPr>
            <p:nvPr/>
          </p:nvSpPr>
          <p:spPr bwMode="auto">
            <a:xfrm>
              <a:off x="1243" y="1706"/>
              <a:ext cx="1237" cy="666"/>
            </a:xfrm>
            <a:custGeom>
              <a:avLst/>
              <a:gdLst>
                <a:gd name="T0" fmla="*/ 0 w 1237"/>
                <a:gd name="T1" fmla="*/ 666 h 666"/>
                <a:gd name="T2" fmla="*/ 243 w 1237"/>
                <a:gd name="T3" fmla="*/ 450 h 666"/>
                <a:gd name="T4" fmla="*/ 518 w 1237"/>
                <a:gd name="T5" fmla="*/ 481 h 666"/>
                <a:gd name="T6" fmla="*/ 819 w 1237"/>
                <a:gd name="T7" fmla="*/ 365 h 666"/>
                <a:gd name="T8" fmla="*/ 1015 w 1237"/>
                <a:gd name="T9" fmla="*/ 132 h 666"/>
                <a:gd name="T10" fmla="*/ 1173 w 1237"/>
                <a:gd name="T11" fmla="*/ 48 h 666"/>
                <a:gd name="T12" fmla="*/ 1237 w 1237"/>
                <a:gd name="T13" fmla="*/ 0 h 6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37"/>
                <a:gd name="T22" fmla="*/ 0 h 666"/>
                <a:gd name="T23" fmla="*/ 1237 w 1237"/>
                <a:gd name="T24" fmla="*/ 666 h 6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37" h="666">
                  <a:moveTo>
                    <a:pt x="0" y="666"/>
                  </a:moveTo>
                  <a:cubicBezTo>
                    <a:pt x="78" y="573"/>
                    <a:pt x="157" y="481"/>
                    <a:pt x="243" y="450"/>
                  </a:cubicBezTo>
                  <a:cubicBezTo>
                    <a:pt x="329" y="419"/>
                    <a:pt x="422" y="495"/>
                    <a:pt x="518" y="481"/>
                  </a:cubicBezTo>
                  <a:cubicBezTo>
                    <a:pt x="614" y="467"/>
                    <a:pt x="736" y="423"/>
                    <a:pt x="819" y="365"/>
                  </a:cubicBezTo>
                  <a:cubicBezTo>
                    <a:pt x="902" y="307"/>
                    <a:pt x="956" y="185"/>
                    <a:pt x="1015" y="132"/>
                  </a:cubicBezTo>
                  <a:cubicBezTo>
                    <a:pt x="1074" y="79"/>
                    <a:pt x="1136" y="70"/>
                    <a:pt x="1173" y="48"/>
                  </a:cubicBezTo>
                  <a:cubicBezTo>
                    <a:pt x="1210" y="26"/>
                    <a:pt x="1226" y="8"/>
                    <a:pt x="1237" y="0"/>
                  </a:cubicBezTo>
                </a:path>
              </a:pathLst>
            </a:cu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6"/>
            <p:cNvSpPr>
              <a:spLocks noChangeShapeType="1"/>
            </p:cNvSpPr>
            <p:nvPr/>
          </p:nvSpPr>
          <p:spPr bwMode="auto">
            <a:xfrm>
              <a:off x="1243" y="1146"/>
              <a:ext cx="0" cy="26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7"/>
            <p:cNvSpPr>
              <a:spLocks noChangeShapeType="1"/>
            </p:cNvSpPr>
            <p:nvPr/>
          </p:nvSpPr>
          <p:spPr bwMode="auto">
            <a:xfrm>
              <a:off x="1239" y="3784"/>
              <a:ext cx="32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Line 8"/>
            <p:cNvSpPr>
              <a:spLocks noChangeShapeType="1"/>
            </p:cNvSpPr>
            <p:nvPr/>
          </p:nvSpPr>
          <p:spPr bwMode="auto">
            <a:xfrm>
              <a:off x="2485" y="1119"/>
              <a:ext cx="0" cy="266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Text Box 9"/>
            <p:cNvSpPr txBox="1">
              <a:spLocks noChangeArrowheads="1"/>
            </p:cNvSpPr>
            <p:nvPr/>
          </p:nvSpPr>
          <p:spPr bwMode="auto">
            <a:xfrm rot="-5400000">
              <a:off x="-118" y="2264"/>
              <a:ext cx="228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GB" sz="1600" b="1">
                  <a:solidFill>
                    <a:srgbClr val="000066"/>
                  </a:solidFill>
                </a:rPr>
                <a:t>Greenhouse gas emissions</a:t>
              </a:r>
            </a:p>
          </p:txBody>
        </p:sp>
        <p:sp>
          <p:nvSpPr>
            <p:cNvPr id="11296" name="Text Box 10"/>
            <p:cNvSpPr txBox="1">
              <a:spLocks noChangeArrowheads="1"/>
            </p:cNvSpPr>
            <p:nvPr/>
          </p:nvSpPr>
          <p:spPr bwMode="auto">
            <a:xfrm>
              <a:off x="1254" y="3823"/>
              <a:ext cx="11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GB" sz="1600" b="1">
                  <a:solidFill>
                    <a:srgbClr val="000066"/>
                  </a:solidFill>
                </a:rPr>
                <a:t>Historical Trend</a:t>
              </a:r>
            </a:p>
          </p:txBody>
        </p:sp>
        <p:sp>
          <p:nvSpPr>
            <p:cNvPr id="713739" name="AutoShape 11"/>
            <p:cNvSpPr>
              <a:spLocks noChangeArrowheads="1"/>
            </p:cNvSpPr>
            <p:nvPr/>
          </p:nvSpPr>
          <p:spPr bwMode="auto">
            <a:xfrm>
              <a:off x="2806" y="3103"/>
              <a:ext cx="837" cy="365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19050" algn="ctr">
              <a:solidFill>
                <a:srgbClr val="0000F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GB" b="1">
                  <a:solidFill>
                    <a:srgbClr val="000066"/>
                  </a:solidFill>
                </a:rPr>
                <a:t>Project start</a:t>
              </a:r>
            </a:p>
          </p:txBody>
        </p:sp>
        <p:sp>
          <p:nvSpPr>
            <p:cNvPr id="11298" name="Line 12"/>
            <p:cNvSpPr>
              <a:spLocks noChangeShapeType="1"/>
            </p:cNvSpPr>
            <p:nvPr/>
          </p:nvSpPr>
          <p:spPr bwMode="auto">
            <a:xfrm flipH="1">
              <a:off x="2526" y="3282"/>
              <a:ext cx="27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65676" y="2133600"/>
            <a:ext cx="2625725" cy="1627188"/>
            <a:chOff x="2485" y="1717"/>
            <a:chExt cx="1792" cy="1025"/>
          </a:xfrm>
        </p:grpSpPr>
        <p:sp>
          <p:nvSpPr>
            <p:cNvPr id="11289" name="Freeform 14"/>
            <p:cNvSpPr>
              <a:spLocks/>
            </p:cNvSpPr>
            <p:nvPr/>
          </p:nvSpPr>
          <p:spPr bwMode="auto">
            <a:xfrm>
              <a:off x="2485" y="2240"/>
              <a:ext cx="1792" cy="492"/>
            </a:xfrm>
            <a:custGeom>
              <a:avLst/>
              <a:gdLst>
                <a:gd name="T0" fmla="*/ 0 w 2040"/>
                <a:gd name="T1" fmla="*/ 492 h 492"/>
                <a:gd name="T2" fmla="*/ 348 w 2040"/>
                <a:gd name="T3" fmla="*/ 381 h 492"/>
                <a:gd name="T4" fmla="*/ 756 w 2040"/>
                <a:gd name="T5" fmla="*/ 381 h 492"/>
                <a:gd name="T6" fmla="*/ 1053 w 2040"/>
                <a:gd name="T7" fmla="*/ 159 h 492"/>
                <a:gd name="T8" fmla="*/ 1392 w 2040"/>
                <a:gd name="T9" fmla="*/ 26 h 492"/>
                <a:gd name="T10" fmla="*/ 1666 w 2040"/>
                <a:gd name="T11" fmla="*/ 42 h 492"/>
                <a:gd name="T12" fmla="*/ 1792 w 2040"/>
                <a:gd name="T13" fmla="*/ 0 h 4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40"/>
                <a:gd name="T22" fmla="*/ 0 h 492"/>
                <a:gd name="T23" fmla="*/ 2040 w 2040"/>
                <a:gd name="T24" fmla="*/ 492 h 4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40" h="492">
                  <a:moveTo>
                    <a:pt x="0" y="492"/>
                  </a:moveTo>
                  <a:cubicBezTo>
                    <a:pt x="126" y="445"/>
                    <a:pt x="253" y="399"/>
                    <a:pt x="396" y="381"/>
                  </a:cubicBezTo>
                  <a:cubicBezTo>
                    <a:pt x="539" y="363"/>
                    <a:pt x="727" y="418"/>
                    <a:pt x="861" y="381"/>
                  </a:cubicBezTo>
                  <a:cubicBezTo>
                    <a:pt x="995" y="344"/>
                    <a:pt x="1078" y="218"/>
                    <a:pt x="1199" y="159"/>
                  </a:cubicBezTo>
                  <a:cubicBezTo>
                    <a:pt x="1320" y="100"/>
                    <a:pt x="1469" y="46"/>
                    <a:pt x="1585" y="26"/>
                  </a:cubicBezTo>
                  <a:cubicBezTo>
                    <a:pt x="1701" y="6"/>
                    <a:pt x="1821" y="46"/>
                    <a:pt x="1897" y="42"/>
                  </a:cubicBezTo>
                  <a:cubicBezTo>
                    <a:pt x="1973" y="38"/>
                    <a:pt x="2006" y="19"/>
                    <a:pt x="2040" y="0"/>
                  </a:cubicBezTo>
                </a:path>
              </a:pathLst>
            </a:cu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5"/>
            <p:cNvSpPr>
              <a:spLocks noChangeShapeType="1"/>
            </p:cNvSpPr>
            <p:nvPr/>
          </p:nvSpPr>
          <p:spPr bwMode="auto">
            <a:xfrm>
              <a:off x="2485" y="1717"/>
              <a:ext cx="0" cy="1025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724400" y="1295400"/>
            <a:ext cx="2228850" cy="2324100"/>
            <a:chOff x="2500" y="1184"/>
            <a:chExt cx="1521" cy="1464"/>
          </a:xfrm>
        </p:grpSpPr>
        <p:sp>
          <p:nvSpPr>
            <p:cNvPr id="11279" name="Line 17"/>
            <p:cNvSpPr>
              <a:spLocks noChangeShapeType="1"/>
            </p:cNvSpPr>
            <p:nvPr/>
          </p:nvSpPr>
          <p:spPr bwMode="auto">
            <a:xfrm flipH="1">
              <a:off x="2500" y="1533"/>
              <a:ext cx="211" cy="35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8"/>
            <p:cNvSpPr>
              <a:spLocks noChangeShapeType="1"/>
            </p:cNvSpPr>
            <p:nvPr/>
          </p:nvSpPr>
          <p:spPr bwMode="auto">
            <a:xfrm flipH="1">
              <a:off x="2529" y="1438"/>
              <a:ext cx="367" cy="6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H="1">
              <a:off x="2536" y="1395"/>
              <a:ext cx="538" cy="94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20"/>
            <p:cNvSpPr>
              <a:spLocks noChangeShapeType="1"/>
            </p:cNvSpPr>
            <p:nvPr/>
          </p:nvSpPr>
          <p:spPr bwMode="auto">
            <a:xfrm flipH="1">
              <a:off x="2506" y="1393"/>
              <a:ext cx="717" cy="125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21"/>
            <p:cNvSpPr>
              <a:spLocks noChangeShapeType="1"/>
            </p:cNvSpPr>
            <p:nvPr/>
          </p:nvSpPr>
          <p:spPr bwMode="auto">
            <a:xfrm flipH="1">
              <a:off x="2659" y="1358"/>
              <a:ext cx="727" cy="127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2"/>
            <p:cNvSpPr>
              <a:spLocks noChangeShapeType="1"/>
            </p:cNvSpPr>
            <p:nvPr/>
          </p:nvSpPr>
          <p:spPr bwMode="auto">
            <a:xfrm flipH="1">
              <a:off x="2846" y="1337"/>
              <a:ext cx="721" cy="126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3"/>
            <p:cNvSpPr>
              <a:spLocks noChangeShapeType="1"/>
            </p:cNvSpPr>
            <p:nvPr/>
          </p:nvSpPr>
          <p:spPr bwMode="auto">
            <a:xfrm flipH="1">
              <a:off x="3019" y="1235"/>
              <a:ext cx="770" cy="1349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4"/>
            <p:cNvSpPr>
              <a:spLocks noChangeShapeType="1"/>
            </p:cNvSpPr>
            <p:nvPr/>
          </p:nvSpPr>
          <p:spPr bwMode="auto">
            <a:xfrm flipH="1">
              <a:off x="3188" y="1184"/>
              <a:ext cx="805" cy="141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5"/>
            <p:cNvSpPr>
              <a:spLocks noChangeShapeType="1"/>
            </p:cNvSpPr>
            <p:nvPr/>
          </p:nvSpPr>
          <p:spPr bwMode="auto">
            <a:xfrm flipH="1">
              <a:off x="3459" y="1452"/>
              <a:ext cx="562" cy="98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6"/>
            <p:cNvSpPr>
              <a:spLocks noChangeShapeType="1"/>
            </p:cNvSpPr>
            <p:nvPr/>
          </p:nvSpPr>
          <p:spPr bwMode="auto">
            <a:xfrm flipH="1">
              <a:off x="3761" y="1806"/>
              <a:ext cx="257" cy="45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7315200" y="1371601"/>
            <a:ext cx="2693988" cy="1325563"/>
            <a:chOff x="4086" y="1201"/>
            <a:chExt cx="1839" cy="835"/>
          </a:xfrm>
        </p:grpSpPr>
        <p:sp>
          <p:nvSpPr>
            <p:cNvPr id="713756" name="AutoShape 28"/>
            <p:cNvSpPr>
              <a:spLocks noChangeArrowheads="1"/>
            </p:cNvSpPr>
            <p:nvPr/>
          </p:nvSpPr>
          <p:spPr bwMode="auto">
            <a:xfrm>
              <a:off x="4366" y="1201"/>
              <a:ext cx="1559" cy="835"/>
            </a:xfrm>
            <a:prstGeom prst="roundRect">
              <a:avLst>
                <a:gd name="adj" fmla="val 16667"/>
              </a:avLst>
            </a:prstGeom>
            <a:solidFill>
              <a:srgbClr val="B2B2B2"/>
            </a:solidFill>
            <a:ln w="19050" algn="ctr">
              <a:solidFill>
                <a:srgbClr val="0000FF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GB" b="1">
                  <a:solidFill>
                    <a:srgbClr val="000066"/>
                  </a:solidFill>
                </a:rPr>
                <a:t>Carbon credits represent the difference between the baseline and actual emissions</a:t>
              </a:r>
            </a:p>
          </p:txBody>
        </p:sp>
        <p:sp>
          <p:nvSpPr>
            <p:cNvPr id="11278" name="Line 29"/>
            <p:cNvSpPr>
              <a:spLocks noChangeShapeType="1"/>
            </p:cNvSpPr>
            <p:nvPr/>
          </p:nvSpPr>
          <p:spPr bwMode="auto">
            <a:xfrm flipH="1">
              <a:off x="4086" y="1620"/>
              <a:ext cx="275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5257801" y="5530850"/>
            <a:ext cx="1846263" cy="336550"/>
            <a:chOff x="2837" y="3825"/>
            <a:chExt cx="1260" cy="212"/>
          </a:xfrm>
        </p:grpSpPr>
        <p:sp>
          <p:nvSpPr>
            <p:cNvPr id="11275" name="Text Box 31"/>
            <p:cNvSpPr txBox="1">
              <a:spLocks noChangeArrowheads="1"/>
            </p:cNvSpPr>
            <p:nvPr/>
          </p:nvSpPr>
          <p:spPr bwMode="auto">
            <a:xfrm>
              <a:off x="2837" y="3825"/>
              <a:ext cx="10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</a:pPr>
              <a:r>
                <a:rPr lang="en-GB" sz="1600" b="1">
                  <a:solidFill>
                    <a:srgbClr val="000066"/>
                  </a:solidFill>
                </a:rPr>
                <a:t>Time</a:t>
              </a:r>
            </a:p>
          </p:txBody>
        </p:sp>
        <p:sp>
          <p:nvSpPr>
            <p:cNvPr id="11276" name="Line 32"/>
            <p:cNvSpPr>
              <a:spLocks noChangeShapeType="1"/>
            </p:cNvSpPr>
            <p:nvPr/>
          </p:nvSpPr>
          <p:spPr bwMode="auto">
            <a:xfrm>
              <a:off x="3558" y="3941"/>
              <a:ext cx="539" cy="0"/>
            </a:xfrm>
            <a:prstGeom prst="line">
              <a:avLst/>
            </a:prstGeom>
            <a:noFill/>
            <a:ln w="28575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Text Box 33"/>
          <p:cNvSpPr txBox="1">
            <a:spLocks noChangeArrowheads="1"/>
          </p:cNvSpPr>
          <p:nvPr/>
        </p:nvSpPr>
        <p:spPr bwMode="auto">
          <a:xfrm>
            <a:off x="2819400" y="5943600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Arial Narrow" pitchFamily="34" charset="0"/>
              </a:rPr>
              <a:t>Source: The CDM: Setting the Scene, UNDP, March 2008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311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065663" y="167089"/>
            <a:ext cx="6347713" cy="1320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Developing CDM Projects – Overall Process</a:t>
            </a: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D6F02-B84C-4A39-A70A-61D2A82C703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5364" name="Line 3"/>
          <p:cNvSpPr>
            <a:spLocks noChangeShapeType="1"/>
          </p:cNvSpPr>
          <p:nvPr/>
        </p:nvSpPr>
        <p:spPr bwMode="auto">
          <a:xfrm>
            <a:off x="3276600" y="1828800"/>
            <a:ext cx="0" cy="3810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5486400" y="1828800"/>
            <a:ext cx="0" cy="3810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Line 5"/>
          <p:cNvSpPr>
            <a:spLocks noChangeShapeType="1"/>
          </p:cNvSpPr>
          <p:nvPr/>
        </p:nvSpPr>
        <p:spPr bwMode="auto">
          <a:xfrm>
            <a:off x="7162800" y="1828800"/>
            <a:ext cx="0" cy="3810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Line 6"/>
          <p:cNvSpPr>
            <a:spLocks noChangeShapeType="1"/>
          </p:cNvSpPr>
          <p:nvPr/>
        </p:nvSpPr>
        <p:spPr bwMode="auto">
          <a:xfrm>
            <a:off x="8991600" y="1828800"/>
            <a:ext cx="0" cy="3810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3975" name="Text Box 7"/>
          <p:cNvSpPr txBox="1">
            <a:spLocks noChangeArrowheads="1"/>
          </p:cNvSpPr>
          <p:nvPr/>
        </p:nvSpPr>
        <p:spPr bwMode="auto">
          <a:xfrm>
            <a:off x="1676400" y="3200401"/>
            <a:ext cx="1447800" cy="925513"/>
          </a:xfrm>
          <a:prstGeom prst="rect">
            <a:avLst/>
          </a:prstGeom>
          <a:solidFill>
            <a:srgbClr val="FFFFCC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latin typeface="Arial Narrow" pitchFamily="34" charset="0"/>
                <a:cs typeface="Times New Roman" pitchFamily="18" charset="0"/>
              </a:rPr>
              <a:t>Project Design Doc. Development</a:t>
            </a:r>
          </a:p>
        </p:txBody>
      </p:sp>
      <p:sp>
        <p:nvSpPr>
          <p:cNvPr id="723976" name="Text Box 8"/>
          <p:cNvSpPr txBox="1">
            <a:spLocks noChangeArrowheads="1"/>
          </p:cNvSpPr>
          <p:nvPr/>
        </p:nvSpPr>
        <p:spPr bwMode="auto">
          <a:xfrm>
            <a:off x="3505200" y="3352801"/>
            <a:ext cx="1828800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latin typeface="Arial Narrow" pitchFamily="34" charset="0"/>
                <a:cs typeface="Times New Roman" pitchFamily="18" charset="0"/>
              </a:rPr>
              <a:t>Host Government Approval</a:t>
            </a:r>
          </a:p>
        </p:txBody>
      </p:sp>
      <p:sp>
        <p:nvSpPr>
          <p:cNvPr id="723977" name="Text Box 9"/>
          <p:cNvSpPr txBox="1">
            <a:spLocks noChangeArrowheads="1"/>
          </p:cNvSpPr>
          <p:nvPr/>
        </p:nvSpPr>
        <p:spPr bwMode="auto">
          <a:xfrm>
            <a:off x="5715000" y="3505200"/>
            <a:ext cx="1295400" cy="376238"/>
          </a:xfrm>
          <a:prstGeom prst="rect">
            <a:avLst/>
          </a:prstGeom>
          <a:solidFill>
            <a:srgbClr val="FFFFCC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latin typeface="Arial Narrow" pitchFamily="34" charset="0"/>
                <a:cs typeface="Times New Roman" pitchFamily="18" charset="0"/>
              </a:rPr>
              <a:t>Validation</a:t>
            </a:r>
          </a:p>
        </p:txBody>
      </p:sp>
      <p:sp>
        <p:nvSpPr>
          <p:cNvPr id="723978" name="Text Box 10"/>
          <p:cNvSpPr txBox="1">
            <a:spLocks noChangeArrowheads="1"/>
          </p:cNvSpPr>
          <p:nvPr/>
        </p:nvSpPr>
        <p:spPr bwMode="auto">
          <a:xfrm>
            <a:off x="9220200" y="3505201"/>
            <a:ext cx="1295400" cy="1749425"/>
          </a:xfrm>
          <a:prstGeom prst="rect">
            <a:avLst/>
          </a:prstGeom>
          <a:solidFill>
            <a:srgbClr val="FFFFCC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latin typeface="Arial Narrow" pitchFamily="34" charset="0"/>
                <a:cs typeface="Times New Roman" pitchFamily="18" charset="0"/>
              </a:rPr>
              <a:t>Annual Monitoring &amp; Certification of Emission Reductions</a:t>
            </a:r>
          </a:p>
        </p:txBody>
      </p:sp>
      <p:sp>
        <p:nvSpPr>
          <p:cNvPr id="723979" name="Text Box 11"/>
          <p:cNvSpPr txBox="1">
            <a:spLocks noChangeArrowheads="1"/>
          </p:cNvSpPr>
          <p:nvPr/>
        </p:nvSpPr>
        <p:spPr bwMode="auto">
          <a:xfrm>
            <a:off x="7391400" y="3505200"/>
            <a:ext cx="1447800" cy="376238"/>
          </a:xfrm>
          <a:prstGeom prst="rect">
            <a:avLst/>
          </a:prstGeom>
          <a:solidFill>
            <a:srgbClr val="FFFFCC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latin typeface="Arial Narrow" pitchFamily="34" charset="0"/>
                <a:cs typeface="Times New Roman" pitchFamily="18" charset="0"/>
              </a:rPr>
              <a:t>Registration</a:t>
            </a:r>
          </a:p>
        </p:txBody>
      </p:sp>
      <p:sp>
        <p:nvSpPr>
          <p:cNvPr id="723980" name="AutoShape 12"/>
          <p:cNvSpPr>
            <a:spLocks noChangeArrowheads="1"/>
          </p:cNvSpPr>
          <p:nvPr/>
        </p:nvSpPr>
        <p:spPr bwMode="auto">
          <a:xfrm>
            <a:off x="7086600" y="3505200"/>
            <a:ext cx="228600" cy="381000"/>
          </a:xfrm>
          <a:prstGeom prst="homePlate">
            <a:avLst>
              <a:gd name="adj" fmla="val 25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81" name="AutoShape 13"/>
          <p:cNvSpPr>
            <a:spLocks noChangeArrowheads="1"/>
          </p:cNvSpPr>
          <p:nvPr/>
        </p:nvSpPr>
        <p:spPr bwMode="auto">
          <a:xfrm>
            <a:off x="5410200" y="3505200"/>
            <a:ext cx="228600" cy="381000"/>
          </a:xfrm>
          <a:prstGeom prst="homePlate">
            <a:avLst>
              <a:gd name="adj" fmla="val 25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82" name="AutoShape 14"/>
          <p:cNvSpPr>
            <a:spLocks noChangeArrowheads="1"/>
          </p:cNvSpPr>
          <p:nvPr/>
        </p:nvSpPr>
        <p:spPr bwMode="auto">
          <a:xfrm>
            <a:off x="3200400" y="3505200"/>
            <a:ext cx="228600" cy="381000"/>
          </a:xfrm>
          <a:prstGeom prst="homePlate">
            <a:avLst>
              <a:gd name="adj" fmla="val 25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83" name="AutoShape 15"/>
          <p:cNvSpPr>
            <a:spLocks noChangeArrowheads="1"/>
          </p:cNvSpPr>
          <p:nvPr/>
        </p:nvSpPr>
        <p:spPr bwMode="auto">
          <a:xfrm>
            <a:off x="8915400" y="3505200"/>
            <a:ext cx="228600" cy="381000"/>
          </a:xfrm>
          <a:prstGeom prst="homePlate">
            <a:avLst>
              <a:gd name="adj" fmla="val 2500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84" name="Text Box 16"/>
          <p:cNvSpPr txBox="1">
            <a:spLocks noChangeArrowheads="1"/>
          </p:cNvSpPr>
          <p:nvPr/>
        </p:nvSpPr>
        <p:spPr bwMode="auto">
          <a:xfrm>
            <a:off x="6172200" y="4267201"/>
            <a:ext cx="2133600" cy="650875"/>
          </a:xfrm>
          <a:prstGeom prst="rect">
            <a:avLst/>
          </a:prstGeom>
          <a:solidFill>
            <a:srgbClr val="FFFFCC"/>
          </a:solidFill>
          <a:ln w="9525">
            <a:solidFill>
              <a:srgbClr val="99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latin typeface="Arial Narrow" pitchFamily="34" charset="0"/>
                <a:cs typeface="Times New Roman" pitchFamily="18" charset="0"/>
              </a:rPr>
              <a:t>Methodologies Panel Review</a:t>
            </a:r>
          </a:p>
        </p:txBody>
      </p:sp>
      <p:sp>
        <p:nvSpPr>
          <p:cNvPr id="723985" name="AutoShape 17"/>
          <p:cNvSpPr>
            <a:spLocks noChangeArrowheads="1"/>
          </p:cNvSpPr>
          <p:nvPr/>
        </p:nvSpPr>
        <p:spPr bwMode="auto">
          <a:xfrm rot="5400000">
            <a:off x="6400800" y="3886200"/>
            <a:ext cx="228600" cy="381000"/>
          </a:xfrm>
          <a:prstGeom prst="homePlat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86" name="AutoShape 18"/>
          <p:cNvSpPr>
            <a:spLocks noChangeArrowheads="1"/>
          </p:cNvSpPr>
          <p:nvPr/>
        </p:nvSpPr>
        <p:spPr bwMode="auto">
          <a:xfrm rot="16200000" flipV="1">
            <a:off x="7696200" y="3886200"/>
            <a:ext cx="228600" cy="381000"/>
          </a:xfrm>
          <a:prstGeom prst="homePlat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3987" name="Rectangle 19"/>
          <p:cNvSpPr>
            <a:spLocks noChangeArrowheads="1"/>
          </p:cNvSpPr>
          <p:nvPr/>
        </p:nvSpPr>
        <p:spPr bwMode="auto">
          <a:xfrm>
            <a:off x="1676400" y="1524000"/>
            <a:ext cx="88392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2353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Expected Timeline</a:t>
            </a:r>
            <a:r>
              <a:rPr lang="en-US" b="1" baseline="3000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*</a:t>
            </a:r>
          </a:p>
        </p:txBody>
      </p:sp>
      <p:sp>
        <p:nvSpPr>
          <p:cNvPr id="723988" name="Rectangle 20"/>
          <p:cNvSpPr>
            <a:spLocks noChangeArrowheads="1"/>
          </p:cNvSpPr>
          <p:nvPr/>
        </p:nvSpPr>
        <p:spPr bwMode="auto">
          <a:xfrm>
            <a:off x="1676400" y="5638800"/>
            <a:ext cx="88392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2353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Stage of CDM Process</a:t>
            </a:r>
          </a:p>
        </p:txBody>
      </p:sp>
      <p:sp>
        <p:nvSpPr>
          <p:cNvPr id="15382" name="Text Box 21"/>
          <p:cNvSpPr txBox="1">
            <a:spLocks noChangeArrowheads="1"/>
          </p:cNvSpPr>
          <p:nvPr/>
        </p:nvSpPr>
        <p:spPr bwMode="auto">
          <a:xfrm>
            <a:off x="1752600" y="2133601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~2-4 weeks</a:t>
            </a:r>
          </a:p>
        </p:txBody>
      </p:sp>
      <p:sp>
        <p:nvSpPr>
          <p:cNvPr id="15383" name="Text Box 22"/>
          <p:cNvSpPr txBox="1">
            <a:spLocks noChangeArrowheads="1"/>
          </p:cNvSpPr>
          <p:nvPr/>
        </p:nvSpPr>
        <p:spPr bwMode="auto">
          <a:xfrm>
            <a:off x="3733800" y="2133601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~4-6 weeks</a:t>
            </a:r>
          </a:p>
        </p:txBody>
      </p:sp>
      <p:sp>
        <p:nvSpPr>
          <p:cNvPr id="15384" name="Text Box 23"/>
          <p:cNvSpPr txBox="1">
            <a:spLocks noChangeArrowheads="1"/>
          </p:cNvSpPr>
          <p:nvPr/>
        </p:nvSpPr>
        <p:spPr bwMode="auto">
          <a:xfrm>
            <a:off x="5638800" y="2133601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~6-8 weeks</a:t>
            </a:r>
          </a:p>
        </p:txBody>
      </p:sp>
      <p:sp>
        <p:nvSpPr>
          <p:cNvPr id="15385" name="Text Box 24"/>
          <p:cNvSpPr txBox="1">
            <a:spLocks noChangeArrowheads="1"/>
          </p:cNvSpPr>
          <p:nvPr/>
        </p:nvSpPr>
        <p:spPr bwMode="auto">
          <a:xfrm>
            <a:off x="7391400" y="2133601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~10-12 weeks</a:t>
            </a:r>
          </a:p>
        </p:txBody>
      </p:sp>
      <p:sp>
        <p:nvSpPr>
          <p:cNvPr id="15386" name="Text Box 25"/>
          <p:cNvSpPr txBox="1">
            <a:spLocks noChangeArrowheads="1"/>
          </p:cNvSpPr>
          <p:nvPr/>
        </p:nvSpPr>
        <p:spPr bwMode="auto">
          <a:xfrm>
            <a:off x="9067800" y="2133601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~4 weeks</a:t>
            </a:r>
          </a:p>
        </p:txBody>
      </p:sp>
      <p:sp>
        <p:nvSpPr>
          <p:cNvPr id="15387" name="Text Box 26"/>
          <p:cNvSpPr txBox="1">
            <a:spLocks noChangeArrowheads="1"/>
          </p:cNvSpPr>
          <p:nvPr/>
        </p:nvSpPr>
        <p:spPr bwMode="auto">
          <a:xfrm>
            <a:off x="6400800" y="2681288"/>
            <a:ext cx="152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US" b="1" dirty="0">
                <a:solidFill>
                  <a:srgbClr val="990000"/>
                </a:solidFill>
                <a:latin typeface="Arial Narrow" pitchFamily="34" charset="0"/>
                <a:cs typeface="Times New Roman" pitchFamily="18" charset="0"/>
              </a:rPr>
              <a:t>~12 weeks</a:t>
            </a:r>
          </a:p>
        </p:txBody>
      </p:sp>
      <p:sp>
        <p:nvSpPr>
          <p:cNvPr id="15388" name="Text Box 27"/>
          <p:cNvSpPr txBox="1">
            <a:spLocks noChangeArrowheads="1"/>
          </p:cNvSpPr>
          <p:nvPr/>
        </p:nvSpPr>
        <p:spPr bwMode="auto">
          <a:xfrm>
            <a:off x="1812925" y="6053139"/>
            <a:ext cx="3987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200"/>
              <a:t>(*) Expected timeline may differ across regions and countries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753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3975" grpId="0" animBg="1"/>
      <p:bldP spid="723976" grpId="0" animBg="1"/>
      <p:bldP spid="723977" grpId="0" animBg="1"/>
      <p:bldP spid="723978" grpId="0" animBg="1"/>
      <p:bldP spid="723979" grpId="0" animBg="1"/>
      <p:bldP spid="723980" grpId="0" animBg="1"/>
      <p:bldP spid="723981" grpId="0" animBg="1"/>
      <p:bldP spid="723982" grpId="0" animBg="1"/>
      <p:bldP spid="723983" grpId="0" animBg="1"/>
      <p:bldP spid="723984" grpId="0" animBg="1"/>
      <p:bldP spid="723985" grpId="0" animBg="1"/>
      <p:bldP spid="72398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Prospects for Paris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045FD-D332-4DC0-8768-B94A9DC3CFF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018-0CEC-4802-A29D-1569F3F97752}" type="slidenum">
              <a:rPr lang="en-US" smtClean="0"/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8763" y="1223530"/>
            <a:ext cx="89777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We doubt there will be negotiation specifically on quantitative national emissions reduction targets  . . . . Rather, we expect that national preparation for any agreement will be based on analysis of politically constrained domestic </a:t>
            </a:r>
            <a:r>
              <a:rPr lang="en-US" sz="2000" u="sng" dirty="0"/>
              <a:t>policies and measures </a:t>
            </a:r>
            <a:r>
              <a:rPr lang="en-US" sz="2000" dirty="0"/>
              <a:t>. . . . Negotiations will focus on loosely harmonized domestic actions in a system of pledged contributions, . . . .</a:t>
            </a:r>
          </a:p>
        </p:txBody>
      </p:sp>
    </p:spTree>
    <p:extLst>
      <p:ext uri="{BB962C8B-B14F-4D97-AF65-F5344CB8AC3E}">
        <p14:creationId xmlns:p14="http://schemas.microsoft.com/office/powerpoint/2010/main" val="389120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018-0CEC-4802-A29D-1569F3F97752}" type="slidenum">
              <a:rPr lang="en-US" smtClean="0"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365" y="1112704"/>
            <a:ext cx="7859297" cy="467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018-0CEC-4802-A29D-1569F3F97752}" type="slidenum">
              <a:rPr lang="en-US" smtClean="0"/>
              <a:t>27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811" y="1948295"/>
            <a:ext cx="5291597" cy="357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018-0CEC-4802-A29D-1569F3F97752}" type="slidenum">
              <a:rPr lang="en-US" smtClean="0"/>
              <a:t>28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011" y="1662087"/>
            <a:ext cx="4852769" cy="359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018-0CEC-4802-A29D-1569F3F97752}" type="slidenum">
              <a:rPr lang="en-US" smtClean="0"/>
              <a:t>29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6414" y="2049608"/>
            <a:ext cx="4913975" cy="30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Climate: The Rio de Janeiro Earth Summit (1992)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United Nations Convention to Combat Desertification (ratified by U.S.)</a:t>
            </a:r>
          </a:p>
          <a:p>
            <a:endParaRPr lang="en-US" dirty="0"/>
          </a:p>
          <a:p>
            <a:r>
              <a:rPr lang="en-US" dirty="0" smtClean="0"/>
              <a:t>Convention on Biodiversity (not ratified by U.S.)</a:t>
            </a:r>
          </a:p>
          <a:p>
            <a:endParaRPr lang="en-US" dirty="0"/>
          </a:p>
          <a:p>
            <a:r>
              <a:rPr lang="en-US" dirty="0" smtClean="0"/>
              <a:t>United Nations Framework Convention on Climate Change (UNFCCC) (ratified by U.S.)</a:t>
            </a:r>
          </a:p>
          <a:p>
            <a:pPr lvl="1"/>
            <a:r>
              <a:rPr lang="en-US" dirty="0"/>
              <a:t>Creates </a:t>
            </a:r>
            <a:r>
              <a:rPr lang="en-US" dirty="0" smtClean="0"/>
              <a:t>institutional structure:  Secretariat and COPs</a:t>
            </a:r>
          </a:p>
          <a:p>
            <a:pPr lvl="1"/>
            <a:r>
              <a:rPr lang="en-US" dirty="0" smtClean="0"/>
              <a:t>To obtain U.S. signature, loopholes and no defined obligations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E264-07AB-4436-8B13-0E02639EA1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Measures (P&amp;M)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 individual countries decide on P&amp;M pledges but pledges are incorporated in a “binding” agreement</a:t>
            </a:r>
          </a:p>
          <a:p>
            <a:endParaRPr lang="en-US" dirty="0"/>
          </a:p>
          <a:p>
            <a:r>
              <a:rPr lang="en-US" dirty="0" smtClean="0"/>
              <a:t>Review:  How is reduction determined for Clean Development Mechanism (Kyoto’s carbon offset mechanism)</a:t>
            </a:r>
          </a:p>
          <a:p>
            <a:endParaRPr lang="en-US" dirty="0"/>
          </a:p>
          <a:p>
            <a:r>
              <a:rPr lang="en-US" dirty="0" smtClean="0"/>
              <a:t>How to determine reductions from P&amp;M?</a:t>
            </a:r>
          </a:p>
          <a:p>
            <a:endParaRPr lang="en-US" dirty="0"/>
          </a:p>
          <a:p>
            <a:r>
              <a:rPr lang="en-US" dirty="0" smtClean="0"/>
              <a:t>What institutional structure is needed?</a:t>
            </a:r>
          </a:p>
          <a:p>
            <a:endParaRPr lang="en-US" dirty="0"/>
          </a:p>
          <a:p>
            <a:r>
              <a:rPr lang="en-US" dirty="0" smtClean="0"/>
              <a:t>How to determine effect of pledges on global temperatures?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2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P&amp;Ms and the Cost of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implications of P&amp;M approach for cost of achieved reductions?</a:t>
            </a:r>
          </a:p>
          <a:p>
            <a:endParaRPr lang="en-US" dirty="0"/>
          </a:p>
          <a:p>
            <a:r>
              <a:rPr lang="en-US" dirty="0" smtClean="0"/>
              <a:t>How could the approach be structured in order to reduce costs?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2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C8018-0CEC-4802-A29D-1569F3F97752}" type="slidenum">
              <a:rPr lang="en-US" smtClean="0"/>
              <a:t>32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84" y="2165439"/>
            <a:ext cx="8102256" cy="342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43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33</a:t>
            </a:fld>
            <a:endParaRPr lang="en-US"/>
          </a:p>
        </p:txBody>
      </p:sp>
      <p:pic>
        <p:nvPicPr>
          <p:cNvPr id="1026" name="Picture 2" descr="http://cleantechnica.com/files/2014/10/Poland-Prime-Minister-Ewa-Kopac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757" y="468921"/>
            <a:ext cx="29908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1273" y="5382491"/>
            <a:ext cx="8177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Prime  Minister </a:t>
            </a:r>
            <a:r>
              <a:rPr lang="en-US" sz="1600" dirty="0" err="1" smtClean="0"/>
              <a:t>Ewa</a:t>
            </a:r>
            <a:r>
              <a:rPr lang="en-US" sz="1600" dirty="0" smtClean="0"/>
              <a:t> </a:t>
            </a:r>
            <a:r>
              <a:rPr lang="en-US" sz="1600" dirty="0" err="1" smtClean="0"/>
              <a:t>Kopacz</a:t>
            </a:r>
            <a:r>
              <a:rPr lang="en-US" sz="1600" dirty="0" smtClean="0"/>
              <a:t>:  Poland could veto larger EU emission reductions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93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Receives 90% of energy from coal:  2012 emissions/$1000</a:t>
            </a:r>
          </a:p>
          <a:p>
            <a:pPr lvl="1"/>
            <a:r>
              <a:rPr lang="en-US" dirty="0" smtClean="0"/>
              <a:t>Poland:</a:t>
            </a:r>
          </a:p>
          <a:p>
            <a:pPr lvl="1"/>
            <a:r>
              <a:rPr lang="en-US" dirty="0" smtClean="0"/>
              <a:t>Germany</a:t>
            </a:r>
          </a:p>
          <a:p>
            <a:endParaRPr lang="en-US" dirty="0"/>
          </a:p>
          <a:p>
            <a:r>
              <a:rPr lang="en-US" dirty="0" smtClean="0"/>
              <a:t>Goal:  continued energy self-sufficiency</a:t>
            </a:r>
          </a:p>
          <a:p>
            <a:endParaRPr lang="en-US" dirty="0"/>
          </a:p>
          <a:p>
            <a:r>
              <a:rPr lang="en-US" dirty="0" smtClean="0"/>
              <a:t>2012 study:  Poland would benefit from requirement of larger EU reductions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reduce emissions under cap-and-trade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Countries or companies initially receive free allowances based on historic level – tons or tons per unit of output</a:t>
            </a:r>
          </a:p>
          <a:p>
            <a:endParaRPr lang="en-US" dirty="0"/>
          </a:p>
          <a:p>
            <a:r>
              <a:rPr lang="en-US" dirty="0" smtClean="0"/>
              <a:t>Free allowances decline annually to target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emissions basis freezes relationships between countries </a:t>
            </a:r>
          </a:p>
          <a:p>
            <a:endParaRPr lang="en-US" dirty="0"/>
          </a:p>
          <a:p>
            <a:r>
              <a:rPr lang="en-US" dirty="0" smtClean="0"/>
              <a:t>One way to define question:  What is each country’s share of carbon budget for chosen target – 1600 Gt</a:t>
            </a:r>
            <a:r>
              <a:rPr lang="en-US" baseline="-25000" dirty="0" smtClean="0"/>
              <a:t>CO2eq</a:t>
            </a:r>
            <a:r>
              <a:rPr lang="en-US" dirty="0" smtClean="0"/>
              <a:t> 1990-2100 for 2</a:t>
            </a:r>
            <a:r>
              <a:rPr lang="en-US" baseline="30000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Some alternatives</a:t>
            </a:r>
          </a:p>
          <a:p>
            <a:pPr lvl="1"/>
            <a:r>
              <a:rPr lang="en-US" dirty="0" smtClean="0"/>
              <a:t>Responsibility:  historic emissions</a:t>
            </a:r>
          </a:p>
          <a:p>
            <a:pPr lvl="1"/>
            <a:r>
              <a:rPr lang="en-US" dirty="0" smtClean="0"/>
              <a:t>Capability:  ability to pay for mitigation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Cost effectiveness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8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example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90577" y="1268223"/>
          <a:ext cx="8596312" cy="477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828"/>
                <a:gridCol w="4250484"/>
              </a:tblGrid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Assumed Quantity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Energy-related 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emissions 2040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billion tons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With 60%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billion tons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US BAU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billion tons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2040</a:t>
                      </a:r>
                      <a:r>
                        <a:rPr lang="en-US" baseline="0" dirty="0" smtClean="0"/>
                        <a:t>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billion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U.S.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 billion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Per capita global</a:t>
                      </a:r>
                      <a:r>
                        <a:rPr lang="en-US" baseline="0" dirty="0" smtClean="0"/>
                        <a:t> with reduction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tons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U.S. total emissions with equality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 billion tons</a:t>
                      </a:r>
                      <a:endParaRPr lang="en-US" dirty="0"/>
                    </a:p>
                  </a:txBody>
                  <a:tcPr/>
                </a:tc>
              </a:tr>
              <a:tr h="433922">
                <a:tc>
                  <a:txBody>
                    <a:bodyPr/>
                    <a:lstStyle/>
                    <a:p>
                      <a:r>
                        <a:rPr lang="en-US" dirty="0" smtClean="0"/>
                        <a:t>Reduction</a:t>
                      </a:r>
                      <a:r>
                        <a:rPr lang="en-US" baseline="0" dirty="0" smtClean="0"/>
                        <a:t> from BAU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emissions basis freezes relationships between countries </a:t>
            </a:r>
          </a:p>
          <a:p>
            <a:endParaRPr lang="en-US" dirty="0"/>
          </a:p>
          <a:p>
            <a:r>
              <a:rPr lang="en-US" dirty="0" smtClean="0"/>
              <a:t>One way to define question:  What is each country’s share of carbon budget for chosen target – 1600 Gt</a:t>
            </a:r>
            <a:r>
              <a:rPr lang="en-US" baseline="-25000" dirty="0" smtClean="0"/>
              <a:t>CO2eq</a:t>
            </a:r>
            <a:r>
              <a:rPr lang="en-US" dirty="0" smtClean="0"/>
              <a:t> 1990-2100 for 2</a:t>
            </a:r>
            <a:r>
              <a:rPr lang="en-US" baseline="30000" dirty="0" smtClean="0"/>
              <a:t>o</a:t>
            </a:r>
          </a:p>
          <a:p>
            <a:endParaRPr lang="en-US" dirty="0" smtClean="0"/>
          </a:p>
          <a:p>
            <a:r>
              <a:rPr lang="en-US" dirty="0" smtClean="0"/>
              <a:t>Some alternatives</a:t>
            </a:r>
          </a:p>
          <a:p>
            <a:pPr lvl="1"/>
            <a:r>
              <a:rPr lang="en-US" dirty="0" smtClean="0"/>
              <a:t>Responsibility:  historic emissions</a:t>
            </a:r>
          </a:p>
          <a:p>
            <a:pPr lvl="1"/>
            <a:r>
              <a:rPr lang="en-US" dirty="0" smtClean="0"/>
              <a:t>Capability:  ability to pay for mitigation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Cost effectiveness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change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5C184-5A3E-4BF0-BAFC-43F2BF564C1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5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policy analysis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5178-E0BD-4959-8E8E-9C48F554D0BA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677334" y="1028700"/>
          <a:ext cx="6824902" cy="461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45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and a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is to prevent dangerous anthropogenic interference with the climate system</a:t>
            </a:r>
          </a:p>
          <a:p>
            <a:endParaRPr lang="en-US" dirty="0" smtClean="0"/>
          </a:p>
          <a:p>
            <a:r>
              <a:rPr lang="en-US" dirty="0" smtClean="0"/>
              <a:t>Distinguishes developed and developing countries:  “</a:t>
            </a:r>
            <a:r>
              <a:rPr lang="en-US" u="sng" dirty="0" smtClean="0"/>
              <a:t>Common but differentiated responsibilities</a:t>
            </a:r>
            <a:r>
              <a:rPr lang="en-US" dirty="0" smtClean="0"/>
              <a:t>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2AC-0790-4579-BAA8-BF4EB73C79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0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Climate policy analysis Fall 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5178-E0BD-4959-8E8E-9C48F554D0BA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1303020" y="1360171"/>
          <a:ext cx="6492240" cy="4229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43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455" y="645534"/>
            <a:ext cx="5943600" cy="56292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Developing &amp; financing RN PJs - fall 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FE7B-31E5-4FCC-B1D6-339F25CF7C5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cost-benefit 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77863" y="2160589"/>
          <a:ext cx="8596312" cy="334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7574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Billions of Dollars</a:t>
                      </a:r>
                      <a:endParaRPr lang="en-US" sz="2400" dirty="0"/>
                    </a:p>
                  </a:txBody>
                  <a:tcPr anchor="ctr"/>
                </a:tc>
              </a:tr>
              <a:tr h="7574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Climate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$13</a:t>
                      </a:r>
                      <a:endParaRPr lang="en-US" sz="2400" dirty="0"/>
                    </a:p>
                  </a:txBody>
                  <a:tcPr anchor="ctr"/>
                </a:tc>
              </a:tr>
              <a:tr h="75744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 co-benefits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$13 to $31</a:t>
                      </a:r>
                      <a:endParaRPr lang="en-US" sz="2400" dirty="0"/>
                    </a:p>
                  </a:txBody>
                  <a:tcPr anchor="ctr"/>
                </a:tc>
              </a:tr>
              <a:tr h="107472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$26 to $44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Developing &amp; financing RN PJs - fall 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FE7B-31E5-4FCC-B1D6-339F25CF7C5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 signatories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Annex I (developed countries): reduction obligations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Annex II (Annex I minus former Soviet Union):  obligation to assist developing countries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Non-Annex I (1990 developing countries):  no substantive obligations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2AC-0790-4579-BAA8-BF4EB73C79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4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far, so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UNFCCC broadly parallels Vienna</a:t>
            </a:r>
          </a:p>
          <a:p>
            <a:endParaRPr lang="en-US" dirty="0" smtClean="0"/>
          </a:p>
          <a:p>
            <a:r>
              <a:rPr lang="en-US" dirty="0" smtClean="0"/>
              <a:t>Next step:  Specific obligations – a Montreal Protocol for climate</a:t>
            </a:r>
          </a:p>
          <a:p>
            <a:endParaRPr lang="en-US" dirty="0" smtClean="0"/>
          </a:p>
          <a:p>
            <a:r>
              <a:rPr lang="en-US" dirty="0" smtClean="0"/>
              <a:t>Requires facing issues that could be ignored when no potentially costly obligations at issue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2AC-0790-4579-BAA8-BF4EB73C79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8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Kyoto:  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Role of public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Interest and engagement dramatically greater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International orientation of NGO’s, which cooperate across countries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Logistics:  Air travel, internet and telecommunications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Public access and transparency transform negotiating process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E.g., Earth Negotiations Bulletin: daily reporting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2AC-0790-4579-BAA8-BF4EB73C79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Costs are orders of magnitude larger</a:t>
            </a:r>
          </a:p>
          <a:p>
            <a:pPr lvl="1"/>
            <a:r>
              <a:rPr lang="en-US" dirty="0" smtClean="0"/>
              <a:t>Only immediate alternatives:  conservation and nuclear power</a:t>
            </a:r>
          </a:p>
          <a:p>
            <a:pPr lvl="1"/>
            <a:r>
              <a:rPr lang="en-US" dirty="0" smtClean="0"/>
              <a:t>Emissions-energy-development link</a:t>
            </a:r>
          </a:p>
          <a:p>
            <a:endParaRPr lang="en-US" dirty="0"/>
          </a:p>
          <a:p>
            <a:r>
              <a:rPr lang="en-US" dirty="0" smtClean="0"/>
              <a:t>Implication I:  Developing countries are directly affected, but can’t afford to buy them off</a:t>
            </a:r>
          </a:p>
          <a:p>
            <a:endParaRPr lang="en-US" dirty="0" smtClean="0"/>
          </a:p>
          <a:p>
            <a:r>
              <a:rPr lang="en-US" dirty="0" smtClean="0"/>
              <a:t>Implication II:  Commitments are a political issue</a:t>
            </a:r>
          </a:p>
          <a:p>
            <a:pPr lvl="1"/>
            <a:r>
              <a:rPr lang="en-US" dirty="0" smtClean="0"/>
              <a:t>No delegation to technical bodies</a:t>
            </a:r>
          </a:p>
          <a:p>
            <a:pPr lvl="1"/>
            <a:r>
              <a:rPr lang="en-US" dirty="0" smtClean="0"/>
              <a:t>Reductions are not formulaic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2AC-0790-4579-BAA8-BF4EB73C79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Kyoto Protocol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Dates: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Negotiated December 1997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Detailed rules in 2001 (Marrakesh COP)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Comes into force February 2005 with Russian ratification – 55 Convention parties with 55% of Annex I 1990 emissions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Emission reduction targets for 2008-12 relative to 1990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Negotiated for 38 countries plus EU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Not ratified by 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Response to climate change - OLLI - Fall 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C2AC-0790-4579-BAA8-BF4EB73C79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4|0.8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5|1.2|0.8|0.7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</TotalTime>
  <Words>1630</Words>
  <Application>Microsoft Office PowerPoint</Application>
  <PresentationFormat>Widescreen</PresentationFormat>
  <Paragraphs>352</Paragraphs>
  <Slides>42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Arial Narrow</vt:lpstr>
      <vt:lpstr>Calibri</vt:lpstr>
      <vt:lpstr>Times New Roman</vt:lpstr>
      <vt:lpstr>Trebuchet MS</vt:lpstr>
      <vt:lpstr>Wingdings 3</vt:lpstr>
      <vt:lpstr>Facet</vt:lpstr>
      <vt:lpstr>Montreal to Kyoto to Paris</vt:lpstr>
      <vt:lpstr>Montreal to Kyoto: From Ozone to Global Warming</vt:lpstr>
      <vt:lpstr>Climate: The Rio de Janeiro Earth Summit (1992)</vt:lpstr>
      <vt:lpstr>Goal and a principle</vt:lpstr>
      <vt:lpstr>Classifying signatories</vt:lpstr>
      <vt:lpstr>So far, so good</vt:lpstr>
      <vt:lpstr>Kyoto:  Negotiations</vt:lpstr>
      <vt:lpstr>Issues</vt:lpstr>
      <vt:lpstr>Kyoto Protocol</vt:lpstr>
      <vt:lpstr>UNFCCC-Kyoto vs. Vienna Convention-Montreal Protocol</vt:lpstr>
      <vt:lpstr>Result:  Very small effect on emissions</vt:lpstr>
      <vt:lpstr>Legacy</vt:lpstr>
      <vt:lpstr>Emissions Trading:  Origin</vt:lpstr>
      <vt:lpstr>Emissions trading:  the logic</vt:lpstr>
      <vt:lpstr>Regimes based on volume target</vt:lpstr>
      <vt:lpstr>PowerPoint Presentation</vt:lpstr>
      <vt:lpstr>Vattenfall/McKinsey Graph</vt:lpstr>
      <vt:lpstr>Uncapped emissions: The logic of carbon offsets</vt:lpstr>
      <vt:lpstr>Cap-and-Trade without Offsets</vt:lpstr>
      <vt:lpstr>Cap-and-Trade with Offsets</vt:lpstr>
      <vt:lpstr>Result</vt:lpstr>
      <vt:lpstr>PowerPoint Presentation</vt:lpstr>
      <vt:lpstr>Developing CDM Projects – Overall Process</vt:lpstr>
      <vt:lpstr>Prospects for Paris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Policies and Measures (P&amp;M)</vt:lpstr>
      <vt:lpstr>P&amp;Ms and the Cost of Reductions</vt:lpstr>
      <vt:lpstr>PowerPoint Presentation</vt:lpstr>
      <vt:lpstr>PowerPoint Presentation</vt:lpstr>
      <vt:lpstr>Poland</vt:lpstr>
      <vt:lpstr>How to reduce emissions under cap-and-trade</vt:lpstr>
      <vt:lpstr>International equity</vt:lpstr>
      <vt:lpstr>Equality example</vt:lpstr>
      <vt:lpstr>International equity</vt:lpstr>
      <vt:lpstr>PowerPoint Presentation</vt:lpstr>
      <vt:lpstr>PowerPoint Presentation</vt:lpstr>
      <vt:lpstr>PowerPoint Presentation</vt:lpstr>
      <vt:lpstr>EPA cost-benefit 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Montreal to Kyoto to Paris</dc:title>
  <dc:creator>Robert Means</dc:creator>
  <cp:lastModifiedBy>Robert Means</cp:lastModifiedBy>
  <cp:revision>11</cp:revision>
  <cp:lastPrinted>2014-10-21T13:39:25Z</cp:lastPrinted>
  <dcterms:created xsi:type="dcterms:W3CDTF">2014-10-09T20:13:56Z</dcterms:created>
  <dcterms:modified xsi:type="dcterms:W3CDTF">2014-10-21T13:43:55Z</dcterms:modified>
</cp:coreProperties>
</file>