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14" r:id="rId53"/>
    <p:sldId id="315" r:id="rId54"/>
    <p:sldId id="316" r:id="rId55"/>
    <p:sldId id="317" r:id="rId56"/>
    <p:sldId id="310" r:id="rId57"/>
    <p:sldId id="313" r:id="rId58"/>
    <p:sldId id="322" r:id="rId59"/>
    <p:sldId id="307" r:id="rId60"/>
    <p:sldId id="318" r:id="rId61"/>
    <p:sldId id="319" r:id="rId62"/>
    <p:sldId id="326" r:id="rId63"/>
    <p:sldId id="320" r:id="rId64"/>
    <p:sldId id="321" r:id="rId65"/>
    <p:sldId id="323" r:id="rId66"/>
    <p:sldId id="324" r:id="rId67"/>
    <p:sldId id="32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p:scale>
        <a:sx n="100" d="100"/>
        <a:sy n="100" d="100"/>
      </p:scale>
      <p:origin x="0" y="-197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ocuments\Activities\Teaching\Teaching%20resources\Analysis%20and%20materials\Calculation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Incoming</c:v>
          </c:tx>
          <c:spPr>
            <a:ln>
              <a:solidFill>
                <a:srgbClr val="FFC000"/>
              </a:solidFill>
            </a:ln>
          </c:spPr>
          <c:marker>
            <c:symbol val="none"/>
          </c:marker>
          <c:cat>
            <c:numRef>
              <c:f>Sheet1!$A$2:$A$32</c:f>
              <c:numCache>
                <c:formatCode>General</c:formatCode>
                <c:ptCount val="3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cat>
          <c:val>
            <c:numRef>
              <c:f>Sheet1!$B$2:$B$32</c:f>
              <c:numCache>
                <c:formatCode>General</c:formatCode>
                <c:ptCount val="31"/>
                <c:pt idx="0">
                  <c:v>342</c:v>
                </c:pt>
                <c:pt idx="1">
                  <c:v>342</c:v>
                </c:pt>
                <c:pt idx="2">
                  <c:v>342</c:v>
                </c:pt>
                <c:pt idx="3">
                  <c:v>342</c:v>
                </c:pt>
                <c:pt idx="4">
                  <c:v>342</c:v>
                </c:pt>
                <c:pt idx="5">
                  <c:v>342</c:v>
                </c:pt>
                <c:pt idx="6">
                  <c:v>342</c:v>
                </c:pt>
                <c:pt idx="7">
                  <c:v>342</c:v>
                </c:pt>
                <c:pt idx="8">
                  <c:v>342</c:v>
                </c:pt>
                <c:pt idx="9">
                  <c:v>342</c:v>
                </c:pt>
                <c:pt idx="10">
                  <c:v>342</c:v>
                </c:pt>
                <c:pt idx="11">
                  <c:v>342</c:v>
                </c:pt>
                <c:pt idx="12">
                  <c:v>342</c:v>
                </c:pt>
                <c:pt idx="13">
                  <c:v>342</c:v>
                </c:pt>
                <c:pt idx="14">
                  <c:v>342</c:v>
                </c:pt>
                <c:pt idx="15">
                  <c:v>342</c:v>
                </c:pt>
                <c:pt idx="16">
                  <c:v>342</c:v>
                </c:pt>
                <c:pt idx="17">
                  <c:v>342</c:v>
                </c:pt>
                <c:pt idx="18">
                  <c:v>342</c:v>
                </c:pt>
                <c:pt idx="19">
                  <c:v>342</c:v>
                </c:pt>
                <c:pt idx="20">
                  <c:v>342</c:v>
                </c:pt>
                <c:pt idx="21">
                  <c:v>342</c:v>
                </c:pt>
                <c:pt idx="22">
                  <c:v>342</c:v>
                </c:pt>
                <c:pt idx="23">
                  <c:v>342</c:v>
                </c:pt>
                <c:pt idx="24">
                  <c:v>342</c:v>
                </c:pt>
                <c:pt idx="25">
                  <c:v>342</c:v>
                </c:pt>
                <c:pt idx="26">
                  <c:v>342</c:v>
                </c:pt>
                <c:pt idx="27">
                  <c:v>342</c:v>
                </c:pt>
                <c:pt idx="28">
                  <c:v>342</c:v>
                </c:pt>
                <c:pt idx="29">
                  <c:v>342</c:v>
                </c:pt>
                <c:pt idx="30">
                  <c:v>342</c:v>
                </c:pt>
              </c:numCache>
            </c:numRef>
          </c:val>
          <c:smooth val="0"/>
        </c:ser>
        <c:ser>
          <c:idx val="1"/>
          <c:order val="1"/>
          <c:tx>
            <c:v>Outgoing</c:v>
          </c:tx>
          <c:spPr>
            <a:ln w="38100">
              <a:solidFill>
                <a:srgbClr val="FF0000"/>
              </a:solidFill>
            </a:ln>
          </c:spPr>
          <c:marker>
            <c:symbol val="none"/>
          </c:marker>
          <c:cat>
            <c:numRef>
              <c:f>Sheet1!$A$2:$A$32</c:f>
              <c:numCache>
                <c:formatCode>General</c:formatCode>
                <c:ptCount val="3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cat>
          <c:val>
            <c:numRef>
              <c:f>Sheet1!$C$2:$C$32</c:f>
              <c:numCache>
                <c:formatCode>_(* #,##0_);_(* \(#,##0\);_(* "-"??_);_(@_)</c:formatCode>
                <c:ptCount val="31"/>
                <c:pt idx="0">
                  <c:v>0</c:v>
                </c:pt>
                <c:pt idx="1">
                  <c:v>5.6700000000000001E-4</c:v>
                </c:pt>
                <c:pt idx="2">
                  <c:v>9.0720000000000002E-3</c:v>
                </c:pt>
                <c:pt idx="3">
                  <c:v>4.5927000000000003E-2</c:v>
                </c:pt>
                <c:pt idx="4">
                  <c:v>0.145152</c:v>
                </c:pt>
                <c:pt idx="5">
                  <c:v>0.354375</c:v>
                </c:pt>
                <c:pt idx="6">
                  <c:v>0.73483200000000004</c:v>
                </c:pt>
                <c:pt idx="7">
                  <c:v>1.361367</c:v>
                </c:pt>
                <c:pt idx="8">
                  <c:v>2.3224320000000001</c:v>
                </c:pt>
                <c:pt idx="9">
                  <c:v>3.7200869999999999</c:v>
                </c:pt>
                <c:pt idx="10">
                  <c:v>5.67</c:v>
                </c:pt>
                <c:pt idx="11">
                  <c:v>8.3014469999999996</c:v>
                </c:pt>
                <c:pt idx="12">
                  <c:v>11.757312000000001</c:v>
                </c:pt>
                <c:pt idx="13">
                  <c:v>16.194087</c:v>
                </c:pt>
                <c:pt idx="14">
                  <c:v>21.781872</c:v>
                </c:pt>
                <c:pt idx="15">
                  <c:v>28.704374999999999</c:v>
                </c:pt>
                <c:pt idx="16">
                  <c:v>37.158912000000001</c:v>
                </c:pt>
                <c:pt idx="17">
                  <c:v>47.356407000000004</c:v>
                </c:pt>
                <c:pt idx="18">
                  <c:v>59.521391999999999</c:v>
                </c:pt>
                <c:pt idx="19">
                  <c:v>73.892007000000007</c:v>
                </c:pt>
                <c:pt idx="20">
                  <c:v>90.72</c:v>
                </c:pt>
                <c:pt idx="21">
                  <c:v>110.27072700000001</c:v>
                </c:pt>
                <c:pt idx="22">
                  <c:v>132.82315199999999</c:v>
                </c:pt>
                <c:pt idx="23">
                  <c:v>158.669847</c:v>
                </c:pt>
                <c:pt idx="24">
                  <c:v>188.11699200000001</c:v>
                </c:pt>
                <c:pt idx="25">
                  <c:v>221.484375</c:v>
                </c:pt>
                <c:pt idx="26">
                  <c:v>259.10539199999999</c:v>
                </c:pt>
                <c:pt idx="27">
                  <c:v>301.32704699999999</c:v>
                </c:pt>
                <c:pt idx="28">
                  <c:v>348.509952</c:v>
                </c:pt>
                <c:pt idx="29">
                  <c:v>401.02832699999999</c:v>
                </c:pt>
                <c:pt idx="30">
                  <c:v>459.27</c:v>
                </c:pt>
              </c:numCache>
            </c:numRef>
          </c:val>
          <c:smooth val="0"/>
        </c:ser>
        <c:ser>
          <c:idx val="2"/>
          <c:order val="2"/>
          <c:tx>
            <c:v>Radiative Forcing</c:v>
          </c:tx>
          <c:spPr>
            <a:ln w="38100">
              <a:solidFill>
                <a:srgbClr val="00B0F0"/>
              </a:solidFill>
            </a:ln>
          </c:spPr>
          <c:marker>
            <c:symbol val="none"/>
          </c:marker>
          <c:cat>
            <c:numRef>
              <c:f>Sheet1!$A$2:$A$32</c:f>
              <c:numCache>
                <c:formatCode>General</c:formatCode>
                <c:ptCount val="3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cat>
          <c:val>
            <c:numRef>
              <c:f>Sheet1!$D$2:$D$32</c:f>
              <c:numCache>
                <c:formatCode>_(* #,##0_);_(* \(#,##0\);_(* "-"??_);_(@_)</c:formatCode>
                <c:ptCount val="31"/>
                <c:pt idx="0">
                  <c:v>342</c:v>
                </c:pt>
                <c:pt idx="1">
                  <c:v>341.99943300000001</c:v>
                </c:pt>
                <c:pt idx="2">
                  <c:v>341.990928</c:v>
                </c:pt>
                <c:pt idx="3">
                  <c:v>341.95407299999999</c:v>
                </c:pt>
                <c:pt idx="4">
                  <c:v>341.854848</c:v>
                </c:pt>
                <c:pt idx="5">
                  <c:v>341.645625</c:v>
                </c:pt>
                <c:pt idx="6">
                  <c:v>341.26516800000002</c:v>
                </c:pt>
                <c:pt idx="7">
                  <c:v>340.63863300000003</c:v>
                </c:pt>
                <c:pt idx="8">
                  <c:v>339.67756800000001</c:v>
                </c:pt>
                <c:pt idx="9">
                  <c:v>338.27991300000002</c:v>
                </c:pt>
                <c:pt idx="10">
                  <c:v>336.33</c:v>
                </c:pt>
                <c:pt idx="11">
                  <c:v>333.698553</c:v>
                </c:pt>
                <c:pt idx="12">
                  <c:v>330.24268799999999</c:v>
                </c:pt>
                <c:pt idx="13">
                  <c:v>325.80591299999998</c:v>
                </c:pt>
                <c:pt idx="14">
                  <c:v>320.21812799999998</c:v>
                </c:pt>
                <c:pt idx="15">
                  <c:v>313.29562499999997</c:v>
                </c:pt>
                <c:pt idx="16">
                  <c:v>304.84108800000001</c:v>
                </c:pt>
                <c:pt idx="17">
                  <c:v>294.64359300000001</c:v>
                </c:pt>
                <c:pt idx="18">
                  <c:v>282.47860800000001</c:v>
                </c:pt>
                <c:pt idx="19">
                  <c:v>268.10799299999996</c:v>
                </c:pt>
                <c:pt idx="20">
                  <c:v>251.28</c:v>
                </c:pt>
                <c:pt idx="21">
                  <c:v>231.72927299999998</c:v>
                </c:pt>
                <c:pt idx="22">
                  <c:v>209.17684800000001</c:v>
                </c:pt>
                <c:pt idx="23">
                  <c:v>183.330153</c:v>
                </c:pt>
                <c:pt idx="24">
                  <c:v>153.88300799999999</c:v>
                </c:pt>
                <c:pt idx="25">
                  <c:v>120.515625</c:v>
                </c:pt>
                <c:pt idx="26">
                  <c:v>82.894608000000005</c:v>
                </c:pt>
                <c:pt idx="27">
                  <c:v>40.672953000000007</c:v>
                </c:pt>
                <c:pt idx="28">
                  <c:v>-6.5099519999999984</c:v>
                </c:pt>
                <c:pt idx="29">
                  <c:v>-59.02832699999999</c:v>
                </c:pt>
                <c:pt idx="30">
                  <c:v>-117.26999999999998</c:v>
                </c:pt>
              </c:numCache>
            </c:numRef>
          </c:val>
          <c:smooth val="0"/>
        </c:ser>
        <c:dLbls>
          <c:showLegendKey val="0"/>
          <c:showVal val="0"/>
          <c:showCatName val="0"/>
          <c:showSerName val="0"/>
          <c:showPercent val="0"/>
          <c:showBubbleSize val="0"/>
        </c:dLbls>
        <c:smooth val="0"/>
        <c:axId val="303581984"/>
        <c:axId val="303575320"/>
      </c:lineChart>
      <c:catAx>
        <c:axId val="303581984"/>
        <c:scaling>
          <c:orientation val="minMax"/>
        </c:scaling>
        <c:delete val="0"/>
        <c:axPos val="b"/>
        <c:title>
          <c:tx>
            <c:rich>
              <a:bodyPr/>
              <a:lstStyle/>
              <a:p>
                <a:pPr>
                  <a:defRPr/>
                </a:pPr>
                <a:r>
                  <a:rPr lang="en-US"/>
                  <a:t>Keeling Surface Temperature</a:t>
                </a:r>
              </a:p>
            </c:rich>
          </c:tx>
          <c:overlay val="0"/>
        </c:title>
        <c:numFmt formatCode="General" sourceLinked="1"/>
        <c:majorTickMark val="out"/>
        <c:minorTickMark val="none"/>
        <c:tickLblPos val="nextTo"/>
        <c:crossAx val="303575320"/>
        <c:crosses val="autoZero"/>
        <c:auto val="1"/>
        <c:lblAlgn val="ctr"/>
        <c:lblOffset val="100"/>
        <c:tickLblSkip val="4"/>
        <c:noMultiLvlLbl val="0"/>
      </c:catAx>
      <c:valAx>
        <c:axId val="303575320"/>
        <c:scaling>
          <c:orientation val="minMax"/>
        </c:scaling>
        <c:delete val="0"/>
        <c:axPos val="l"/>
        <c:majorGridlines/>
        <c:title>
          <c:tx>
            <c:rich>
              <a:bodyPr rot="-5400000" vert="horz"/>
              <a:lstStyle/>
              <a:p>
                <a:pPr>
                  <a:defRPr/>
                </a:pPr>
                <a:r>
                  <a:rPr lang="en-US"/>
                  <a:t>Radiation</a:t>
                </a:r>
              </a:p>
            </c:rich>
          </c:tx>
          <c:overlay val="0"/>
        </c:title>
        <c:numFmt formatCode="General" sourceLinked="1"/>
        <c:majorTickMark val="out"/>
        <c:minorTickMark val="none"/>
        <c:tickLblPos val="nextTo"/>
        <c:crossAx val="303581984"/>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Incoming</c:v>
          </c:tx>
          <c:spPr>
            <a:ln>
              <a:solidFill>
                <a:srgbClr val="FFC000"/>
              </a:solidFill>
            </a:ln>
          </c:spPr>
          <c:marker>
            <c:symbol val="none"/>
          </c:marker>
          <c:cat>
            <c:numRef>
              <c:f>Sheet1!$A$2:$A$32</c:f>
              <c:numCache>
                <c:formatCode>General</c:formatCode>
                <c:ptCount val="3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cat>
          <c:val>
            <c:numRef>
              <c:f>Sheet1!$B$2:$B$32</c:f>
              <c:numCache>
                <c:formatCode>General</c:formatCode>
                <c:ptCount val="31"/>
                <c:pt idx="0">
                  <c:v>342</c:v>
                </c:pt>
                <c:pt idx="1">
                  <c:v>342</c:v>
                </c:pt>
                <c:pt idx="2">
                  <c:v>342</c:v>
                </c:pt>
                <c:pt idx="3">
                  <c:v>342</c:v>
                </c:pt>
                <c:pt idx="4">
                  <c:v>342</c:v>
                </c:pt>
                <c:pt idx="5">
                  <c:v>342</c:v>
                </c:pt>
                <c:pt idx="6">
                  <c:v>342</c:v>
                </c:pt>
                <c:pt idx="7">
                  <c:v>342</c:v>
                </c:pt>
                <c:pt idx="8">
                  <c:v>342</c:v>
                </c:pt>
                <c:pt idx="9">
                  <c:v>342</c:v>
                </c:pt>
                <c:pt idx="10">
                  <c:v>342</c:v>
                </c:pt>
                <c:pt idx="11">
                  <c:v>342</c:v>
                </c:pt>
                <c:pt idx="12">
                  <c:v>342</c:v>
                </c:pt>
                <c:pt idx="13">
                  <c:v>342</c:v>
                </c:pt>
                <c:pt idx="14">
                  <c:v>342</c:v>
                </c:pt>
                <c:pt idx="15">
                  <c:v>342</c:v>
                </c:pt>
                <c:pt idx="16">
                  <c:v>342</c:v>
                </c:pt>
                <c:pt idx="17">
                  <c:v>342</c:v>
                </c:pt>
                <c:pt idx="18">
                  <c:v>342</c:v>
                </c:pt>
                <c:pt idx="19">
                  <c:v>342</c:v>
                </c:pt>
                <c:pt idx="20">
                  <c:v>342</c:v>
                </c:pt>
                <c:pt idx="21">
                  <c:v>342</c:v>
                </c:pt>
                <c:pt idx="22">
                  <c:v>342</c:v>
                </c:pt>
                <c:pt idx="23">
                  <c:v>342</c:v>
                </c:pt>
                <c:pt idx="24">
                  <c:v>342</c:v>
                </c:pt>
                <c:pt idx="25">
                  <c:v>342</c:v>
                </c:pt>
                <c:pt idx="26">
                  <c:v>342</c:v>
                </c:pt>
                <c:pt idx="27">
                  <c:v>342</c:v>
                </c:pt>
                <c:pt idx="28">
                  <c:v>342</c:v>
                </c:pt>
                <c:pt idx="29">
                  <c:v>342</c:v>
                </c:pt>
                <c:pt idx="30">
                  <c:v>342</c:v>
                </c:pt>
              </c:numCache>
            </c:numRef>
          </c:val>
          <c:smooth val="0"/>
        </c:ser>
        <c:ser>
          <c:idx val="1"/>
          <c:order val="1"/>
          <c:tx>
            <c:v>Outgoing</c:v>
          </c:tx>
          <c:marker>
            <c:symbol val="none"/>
          </c:marker>
          <c:cat>
            <c:numRef>
              <c:f>Sheet1!$A$2:$A$32</c:f>
              <c:numCache>
                <c:formatCode>General</c:formatCode>
                <c:ptCount val="3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cat>
          <c:val>
            <c:numRef>
              <c:f>Sheet1!$C$2:$C$32</c:f>
              <c:numCache>
                <c:formatCode>_(* #,##0_);_(* \(#,##0\);_(* "-"??_);_(@_)</c:formatCode>
                <c:ptCount val="31"/>
                <c:pt idx="0">
                  <c:v>0</c:v>
                </c:pt>
                <c:pt idx="1">
                  <c:v>5.6700000000000001E-4</c:v>
                </c:pt>
                <c:pt idx="2">
                  <c:v>9.0720000000000002E-3</c:v>
                </c:pt>
                <c:pt idx="3">
                  <c:v>4.5927000000000003E-2</c:v>
                </c:pt>
                <c:pt idx="4">
                  <c:v>0.145152</c:v>
                </c:pt>
                <c:pt idx="5">
                  <c:v>0.354375</c:v>
                </c:pt>
                <c:pt idx="6">
                  <c:v>0.73483200000000004</c:v>
                </c:pt>
                <c:pt idx="7">
                  <c:v>1.361367</c:v>
                </c:pt>
                <c:pt idx="8">
                  <c:v>2.3224320000000001</c:v>
                </c:pt>
                <c:pt idx="9">
                  <c:v>3.7200869999999999</c:v>
                </c:pt>
                <c:pt idx="10">
                  <c:v>5.67</c:v>
                </c:pt>
                <c:pt idx="11">
                  <c:v>8.3014469999999996</c:v>
                </c:pt>
                <c:pt idx="12">
                  <c:v>11.757312000000001</c:v>
                </c:pt>
                <c:pt idx="13">
                  <c:v>16.194087</c:v>
                </c:pt>
                <c:pt idx="14">
                  <c:v>21.781872</c:v>
                </c:pt>
                <c:pt idx="15">
                  <c:v>28.704374999999999</c:v>
                </c:pt>
                <c:pt idx="16">
                  <c:v>37.158912000000001</c:v>
                </c:pt>
                <c:pt idx="17">
                  <c:v>47.356407000000004</c:v>
                </c:pt>
                <c:pt idx="18">
                  <c:v>59.521391999999999</c:v>
                </c:pt>
                <c:pt idx="19">
                  <c:v>73.892007000000007</c:v>
                </c:pt>
                <c:pt idx="20">
                  <c:v>90.72</c:v>
                </c:pt>
                <c:pt idx="21">
                  <c:v>110.27072700000001</c:v>
                </c:pt>
                <c:pt idx="22">
                  <c:v>132.82315199999999</c:v>
                </c:pt>
                <c:pt idx="23">
                  <c:v>158.669847</c:v>
                </c:pt>
                <c:pt idx="24">
                  <c:v>188.11699200000001</c:v>
                </c:pt>
                <c:pt idx="25">
                  <c:v>221.484375</c:v>
                </c:pt>
                <c:pt idx="26">
                  <c:v>259.10539199999999</c:v>
                </c:pt>
                <c:pt idx="27">
                  <c:v>301.32704699999999</c:v>
                </c:pt>
                <c:pt idx="28">
                  <c:v>348.509952</c:v>
                </c:pt>
                <c:pt idx="29">
                  <c:v>401.02832699999999</c:v>
                </c:pt>
                <c:pt idx="30">
                  <c:v>459.27</c:v>
                </c:pt>
              </c:numCache>
            </c:numRef>
          </c:val>
          <c:smooth val="0"/>
        </c:ser>
        <c:ser>
          <c:idx val="2"/>
          <c:order val="2"/>
          <c:tx>
            <c:v>Radiative Forcing</c:v>
          </c:tx>
          <c:marker>
            <c:symbol val="none"/>
          </c:marker>
          <c:cat>
            <c:numRef>
              <c:f>Sheet1!$A$2:$A$32</c:f>
              <c:numCache>
                <c:formatCode>General</c:formatCode>
                <c:ptCount val="3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cat>
          <c:val>
            <c:numRef>
              <c:f>Sheet1!$I$2:$I$32</c:f>
              <c:numCache>
                <c:formatCode>_(* #,##0_);_(* \(#,##0\);_(* "-"??_);_(@_)</c:formatCode>
                <c:ptCount val="31"/>
                <c:pt idx="0">
                  <c:v>239.39999999999998</c:v>
                </c:pt>
                <c:pt idx="1">
                  <c:v>239.39943299999999</c:v>
                </c:pt>
                <c:pt idx="2">
                  <c:v>239.39092799999997</c:v>
                </c:pt>
                <c:pt idx="3">
                  <c:v>239.35407299999997</c:v>
                </c:pt>
                <c:pt idx="4">
                  <c:v>239.25484799999998</c:v>
                </c:pt>
                <c:pt idx="5">
                  <c:v>239.04562499999997</c:v>
                </c:pt>
                <c:pt idx="6">
                  <c:v>238.66516799999997</c:v>
                </c:pt>
                <c:pt idx="7">
                  <c:v>238.03863299999998</c:v>
                </c:pt>
                <c:pt idx="8">
                  <c:v>237.07756799999999</c:v>
                </c:pt>
                <c:pt idx="9">
                  <c:v>235.67991299999997</c:v>
                </c:pt>
                <c:pt idx="10">
                  <c:v>233.73</c:v>
                </c:pt>
                <c:pt idx="11">
                  <c:v>231.09855299999998</c:v>
                </c:pt>
                <c:pt idx="12">
                  <c:v>227.64268799999996</c:v>
                </c:pt>
                <c:pt idx="13">
                  <c:v>223.20591299999998</c:v>
                </c:pt>
                <c:pt idx="14">
                  <c:v>217.61812799999998</c:v>
                </c:pt>
                <c:pt idx="15">
                  <c:v>210.69562499999998</c:v>
                </c:pt>
                <c:pt idx="16">
                  <c:v>202.24108799999999</c:v>
                </c:pt>
                <c:pt idx="17">
                  <c:v>192.04359299999999</c:v>
                </c:pt>
                <c:pt idx="18">
                  <c:v>179.87860799999999</c:v>
                </c:pt>
                <c:pt idx="19">
                  <c:v>165.50799299999997</c:v>
                </c:pt>
                <c:pt idx="20">
                  <c:v>148.67999999999998</c:v>
                </c:pt>
                <c:pt idx="21">
                  <c:v>129.12927299999996</c:v>
                </c:pt>
                <c:pt idx="22">
                  <c:v>106.57684799999998</c:v>
                </c:pt>
                <c:pt idx="23">
                  <c:v>80.730152999999973</c:v>
                </c:pt>
                <c:pt idx="24">
                  <c:v>51.283007999999967</c:v>
                </c:pt>
                <c:pt idx="25">
                  <c:v>17.915624999999977</c:v>
                </c:pt>
                <c:pt idx="26">
                  <c:v>-19.705392000000018</c:v>
                </c:pt>
                <c:pt idx="27">
                  <c:v>-61.927047000000016</c:v>
                </c:pt>
                <c:pt idx="28">
                  <c:v>-109.10995200000002</c:v>
                </c:pt>
                <c:pt idx="29">
                  <c:v>-161.62832700000001</c:v>
                </c:pt>
                <c:pt idx="30">
                  <c:v>-219.87</c:v>
                </c:pt>
              </c:numCache>
            </c:numRef>
          </c:val>
          <c:smooth val="0"/>
        </c:ser>
        <c:ser>
          <c:idx val="3"/>
          <c:order val="3"/>
          <c:tx>
            <c:v>Unreflected solar</c:v>
          </c:tx>
          <c:spPr>
            <a:ln>
              <a:solidFill>
                <a:schemeClr val="tx1"/>
              </a:solidFill>
            </a:ln>
          </c:spPr>
          <c:marker>
            <c:symbol val="none"/>
          </c:marker>
          <c:val>
            <c:numRef>
              <c:f>Sheet1!$G$2:$G$32</c:f>
              <c:numCache>
                <c:formatCode>0</c:formatCode>
                <c:ptCount val="31"/>
                <c:pt idx="0">
                  <c:v>239.39999999999998</c:v>
                </c:pt>
                <c:pt idx="1">
                  <c:v>239.39999999999998</c:v>
                </c:pt>
                <c:pt idx="2">
                  <c:v>239.39999999999998</c:v>
                </c:pt>
                <c:pt idx="3">
                  <c:v>239.39999999999998</c:v>
                </c:pt>
                <c:pt idx="4">
                  <c:v>239.39999999999998</c:v>
                </c:pt>
                <c:pt idx="5">
                  <c:v>239.39999999999998</c:v>
                </c:pt>
                <c:pt idx="6">
                  <c:v>239.39999999999998</c:v>
                </c:pt>
                <c:pt idx="7">
                  <c:v>239.39999999999998</c:v>
                </c:pt>
                <c:pt idx="8">
                  <c:v>239.39999999999998</c:v>
                </c:pt>
                <c:pt idx="9">
                  <c:v>239.39999999999998</c:v>
                </c:pt>
                <c:pt idx="10">
                  <c:v>239.39999999999998</c:v>
                </c:pt>
                <c:pt idx="11">
                  <c:v>239.39999999999998</c:v>
                </c:pt>
                <c:pt idx="12">
                  <c:v>239.39999999999998</c:v>
                </c:pt>
                <c:pt idx="13">
                  <c:v>239.39999999999998</c:v>
                </c:pt>
                <c:pt idx="14">
                  <c:v>239.39999999999998</c:v>
                </c:pt>
                <c:pt idx="15">
                  <c:v>239.39999999999998</c:v>
                </c:pt>
                <c:pt idx="16">
                  <c:v>239.39999999999998</c:v>
                </c:pt>
                <c:pt idx="17">
                  <c:v>239.39999999999998</c:v>
                </c:pt>
                <c:pt idx="18">
                  <c:v>239.39999999999998</c:v>
                </c:pt>
                <c:pt idx="19">
                  <c:v>239.39999999999998</c:v>
                </c:pt>
                <c:pt idx="20">
                  <c:v>239.39999999999998</c:v>
                </c:pt>
                <c:pt idx="21">
                  <c:v>239.39999999999998</c:v>
                </c:pt>
                <c:pt idx="22">
                  <c:v>239.39999999999998</c:v>
                </c:pt>
                <c:pt idx="23">
                  <c:v>239.39999999999998</c:v>
                </c:pt>
                <c:pt idx="24">
                  <c:v>239.39999999999998</c:v>
                </c:pt>
                <c:pt idx="25">
                  <c:v>239.39999999999998</c:v>
                </c:pt>
                <c:pt idx="26">
                  <c:v>239.39999999999998</c:v>
                </c:pt>
                <c:pt idx="27">
                  <c:v>239.39999999999998</c:v>
                </c:pt>
                <c:pt idx="28">
                  <c:v>239.39999999999998</c:v>
                </c:pt>
                <c:pt idx="29">
                  <c:v>239.39999999999998</c:v>
                </c:pt>
                <c:pt idx="30">
                  <c:v>239.39999999999998</c:v>
                </c:pt>
              </c:numCache>
            </c:numRef>
          </c:val>
          <c:smooth val="0"/>
        </c:ser>
        <c:dLbls>
          <c:showLegendKey val="0"/>
          <c:showVal val="0"/>
          <c:showCatName val="0"/>
          <c:showSerName val="0"/>
          <c:showPercent val="0"/>
          <c:showBubbleSize val="0"/>
        </c:dLbls>
        <c:smooth val="0"/>
        <c:axId val="303576888"/>
        <c:axId val="303580024"/>
      </c:lineChart>
      <c:catAx>
        <c:axId val="303576888"/>
        <c:scaling>
          <c:orientation val="minMax"/>
        </c:scaling>
        <c:delete val="0"/>
        <c:axPos val="b"/>
        <c:title>
          <c:tx>
            <c:rich>
              <a:bodyPr/>
              <a:lstStyle/>
              <a:p>
                <a:pPr>
                  <a:defRPr/>
                </a:pPr>
                <a:r>
                  <a:rPr lang="en-US"/>
                  <a:t>Keeling Surface Temperature</a:t>
                </a:r>
              </a:p>
            </c:rich>
          </c:tx>
          <c:overlay val="0"/>
        </c:title>
        <c:numFmt formatCode="General" sourceLinked="1"/>
        <c:majorTickMark val="out"/>
        <c:minorTickMark val="none"/>
        <c:tickLblPos val="nextTo"/>
        <c:crossAx val="303580024"/>
        <c:crosses val="autoZero"/>
        <c:auto val="1"/>
        <c:lblAlgn val="ctr"/>
        <c:lblOffset val="100"/>
        <c:tickLblSkip val="4"/>
        <c:noMultiLvlLbl val="0"/>
      </c:catAx>
      <c:valAx>
        <c:axId val="303580024"/>
        <c:scaling>
          <c:orientation val="minMax"/>
        </c:scaling>
        <c:delete val="0"/>
        <c:axPos val="l"/>
        <c:majorGridlines/>
        <c:title>
          <c:tx>
            <c:rich>
              <a:bodyPr rot="-5400000" vert="horz"/>
              <a:lstStyle/>
              <a:p>
                <a:pPr>
                  <a:defRPr/>
                </a:pPr>
                <a:r>
                  <a:rPr lang="en-US"/>
                  <a:t>Radiation</a:t>
                </a:r>
              </a:p>
            </c:rich>
          </c:tx>
          <c:overlay val="0"/>
        </c:title>
        <c:numFmt formatCode="General" sourceLinked="1"/>
        <c:majorTickMark val="out"/>
        <c:minorTickMark val="none"/>
        <c:tickLblPos val="nextTo"/>
        <c:crossAx val="303576888"/>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1600"/>
              <a:t>Global Temperature Variations from 20th Century Average to 1960 (C)</a:t>
            </a:r>
          </a:p>
        </c:rich>
      </c:tx>
      <c:layout>
        <c:manualLayout>
          <c:xMode val="edge"/>
          <c:yMode val="edge"/>
          <c:x val="0.12048213852786455"/>
          <c:y val="3.3536585365853661E-2"/>
        </c:manualLayout>
      </c:layout>
      <c:overlay val="0"/>
      <c:spPr>
        <a:noFill/>
        <a:ln w="25400">
          <a:noFill/>
        </a:ln>
      </c:spPr>
    </c:title>
    <c:autoTitleDeleted val="0"/>
    <c:plotArea>
      <c:layout>
        <c:manualLayout>
          <c:layoutTarget val="inner"/>
          <c:xMode val="edge"/>
          <c:yMode val="edge"/>
          <c:x val="0.11245001970777546"/>
          <c:y val="0.27134186735105653"/>
          <c:w val="0.8594394363380049"/>
          <c:h val="0.65243999565310196"/>
        </c:manualLayout>
      </c:layout>
      <c:lineChart>
        <c:grouping val="standard"/>
        <c:varyColors val="0"/>
        <c:ser>
          <c:idx val="1"/>
          <c:order val="0"/>
          <c:spPr>
            <a:ln w="25400">
              <a:solidFill>
                <a:srgbClr val="FF0000"/>
              </a:solidFill>
              <a:prstDash val="solid"/>
            </a:ln>
          </c:spPr>
          <c:marker>
            <c:symbol val="none"/>
          </c:marker>
          <c:cat>
            <c:numRef>
              <c:f>'NOAA T'!$A$2:$A$77</c:f>
              <c:numCache>
                <c:formatCode>General</c:formatCode>
                <c:ptCount val="76"/>
                <c:pt idx="0">
                  <c:v>1885</c:v>
                </c:pt>
                <c:pt idx="1">
                  <c:v>1886</c:v>
                </c:pt>
                <c:pt idx="2">
                  <c:v>1887</c:v>
                </c:pt>
                <c:pt idx="3">
                  <c:v>1888</c:v>
                </c:pt>
                <c:pt idx="4">
                  <c:v>1889</c:v>
                </c:pt>
                <c:pt idx="5">
                  <c:v>1890</c:v>
                </c:pt>
                <c:pt idx="6">
                  <c:v>1891</c:v>
                </c:pt>
                <c:pt idx="7">
                  <c:v>1892</c:v>
                </c:pt>
                <c:pt idx="8">
                  <c:v>1893</c:v>
                </c:pt>
                <c:pt idx="9">
                  <c:v>1894</c:v>
                </c:pt>
                <c:pt idx="10">
                  <c:v>1895</c:v>
                </c:pt>
                <c:pt idx="11">
                  <c:v>1896</c:v>
                </c:pt>
                <c:pt idx="12">
                  <c:v>1897</c:v>
                </c:pt>
                <c:pt idx="13">
                  <c:v>1898</c:v>
                </c:pt>
                <c:pt idx="14">
                  <c:v>1899</c:v>
                </c:pt>
                <c:pt idx="15">
                  <c:v>1900</c:v>
                </c:pt>
                <c:pt idx="16">
                  <c:v>1901</c:v>
                </c:pt>
                <c:pt idx="17">
                  <c:v>1902</c:v>
                </c:pt>
                <c:pt idx="18">
                  <c:v>1903</c:v>
                </c:pt>
                <c:pt idx="19">
                  <c:v>1904</c:v>
                </c:pt>
                <c:pt idx="20">
                  <c:v>1905</c:v>
                </c:pt>
                <c:pt idx="21">
                  <c:v>1906</c:v>
                </c:pt>
                <c:pt idx="22">
                  <c:v>1907</c:v>
                </c:pt>
                <c:pt idx="23">
                  <c:v>1908</c:v>
                </c:pt>
                <c:pt idx="24">
                  <c:v>1909</c:v>
                </c:pt>
                <c:pt idx="25">
                  <c:v>1910</c:v>
                </c:pt>
                <c:pt idx="26">
                  <c:v>1911</c:v>
                </c:pt>
                <c:pt idx="27">
                  <c:v>1912</c:v>
                </c:pt>
                <c:pt idx="28">
                  <c:v>1913</c:v>
                </c:pt>
                <c:pt idx="29">
                  <c:v>1914</c:v>
                </c:pt>
                <c:pt idx="30">
                  <c:v>1915</c:v>
                </c:pt>
                <c:pt idx="31">
                  <c:v>1916</c:v>
                </c:pt>
                <c:pt idx="32">
                  <c:v>1917</c:v>
                </c:pt>
                <c:pt idx="33">
                  <c:v>1918</c:v>
                </c:pt>
                <c:pt idx="34">
                  <c:v>1919</c:v>
                </c:pt>
                <c:pt idx="35">
                  <c:v>1920</c:v>
                </c:pt>
                <c:pt idx="36">
                  <c:v>1921</c:v>
                </c:pt>
                <c:pt idx="37">
                  <c:v>1922</c:v>
                </c:pt>
                <c:pt idx="38">
                  <c:v>1923</c:v>
                </c:pt>
                <c:pt idx="39">
                  <c:v>1924</c:v>
                </c:pt>
                <c:pt idx="40">
                  <c:v>1925</c:v>
                </c:pt>
                <c:pt idx="41">
                  <c:v>1926</c:v>
                </c:pt>
                <c:pt idx="42">
                  <c:v>1927</c:v>
                </c:pt>
                <c:pt idx="43">
                  <c:v>1928</c:v>
                </c:pt>
                <c:pt idx="44">
                  <c:v>1929</c:v>
                </c:pt>
                <c:pt idx="45">
                  <c:v>1930</c:v>
                </c:pt>
                <c:pt idx="46">
                  <c:v>1931</c:v>
                </c:pt>
                <c:pt idx="47">
                  <c:v>1932</c:v>
                </c:pt>
                <c:pt idx="48">
                  <c:v>1933</c:v>
                </c:pt>
                <c:pt idx="49">
                  <c:v>1934</c:v>
                </c:pt>
                <c:pt idx="50">
                  <c:v>1935</c:v>
                </c:pt>
                <c:pt idx="51">
                  <c:v>1936</c:v>
                </c:pt>
                <c:pt idx="52">
                  <c:v>1937</c:v>
                </c:pt>
                <c:pt idx="53">
                  <c:v>1938</c:v>
                </c:pt>
                <c:pt idx="54">
                  <c:v>1939</c:v>
                </c:pt>
                <c:pt idx="55">
                  <c:v>1940</c:v>
                </c:pt>
                <c:pt idx="56">
                  <c:v>1941</c:v>
                </c:pt>
                <c:pt idx="57">
                  <c:v>1942</c:v>
                </c:pt>
                <c:pt idx="58">
                  <c:v>1943</c:v>
                </c:pt>
                <c:pt idx="59">
                  <c:v>1944</c:v>
                </c:pt>
                <c:pt idx="60">
                  <c:v>1945</c:v>
                </c:pt>
                <c:pt idx="61">
                  <c:v>1946</c:v>
                </c:pt>
                <c:pt idx="62">
                  <c:v>1947</c:v>
                </c:pt>
                <c:pt idx="63">
                  <c:v>1948</c:v>
                </c:pt>
                <c:pt idx="64">
                  <c:v>1949</c:v>
                </c:pt>
                <c:pt idx="65">
                  <c:v>1950</c:v>
                </c:pt>
                <c:pt idx="66">
                  <c:v>1951</c:v>
                </c:pt>
                <c:pt idx="67">
                  <c:v>1952</c:v>
                </c:pt>
                <c:pt idx="68">
                  <c:v>1953</c:v>
                </c:pt>
                <c:pt idx="69">
                  <c:v>1954</c:v>
                </c:pt>
                <c:pt idx="70">
                  <c:v>1955</c:v>
                </c:pt>
                <c:pt idx="71">
                  <c:v>1956</c:v>
                </c:pt>
                <c:pt idx="72">
                  <c:v>1957</c:v>
                </c:pt>
                <c:pt idx="73">
                  <c:v>1958</c:v>
                </c:pt>
                <c:pt idx="74">
                  <c:v>1959</c:v>
                </c:pt>
                <c:pt idx="75">
                  <c:v>1960</c:v>
                </c:pt>
              </c:numCache>
            </c:numRef>
          </c:cat>
          <c:val>
            <c:numRef>
              <c:f>'NOAA T'!$B$2:$B$77</c:f>
              <c:numCache>
                <c:formatCode>0.0000</c:formatCode>
                <c:ptCount val="76"/>
                <c:pt idx="0">
                  <c:v>-0.17130000000000001</c:v>
                </c:pt>
                <c:pt idx="1">
                  <c:v>-0.14600000000000021</c:v>
                </c:pt>
                <c:pt idx="2">
                  <c:v>-0.21500000000000036</c:v>
                </c:pt>
                <c:pt idx="3">
                  <c:v>-0.14150000000000001</c:v>
                </c:pt>
                <c:pt idx="4">
                  <c:v>-0.10050000000000002</c:v>
                </c:pt>
                <c:pt idx="5">
                  <c:v>-0.24600000000000036</c:v>
                </c:pt>
                <c:pt idx="6">
                  <c:v>-0.1996</c:v>
                </c:pt>
                <c:pt idx="7">
                  <c:v>-0.26350000000000001</c:v>
                </c:pt>
                <c:pt idx="8">
                  <c:v>-0.28760000000000002</c:v>
                </c:pt>
                <c:pt idx="9">
                  <c:v>-0.24820000000000039</c:v>
                </c:pt>
                <c:pt idx="10">
                  <c:v>-0.17460000000000001</c:v>
                </c:pt>
                <c:pt idx="11">
                  <c:v>-5.7700000000000133E-2</c:v>
                </c:pt>
                <c:pt idx="12">
                  <c:v>-9.2100000000000001E-2</c:v>
                </c:pt>
                <c:pt idx="13">
                  <c:v>-0.19980000000000001</c:v>
                </c:pt>
                <c:pt idx="14">
                  <c:v>-9.69E-2</c:v>
                </c:pt>
                <c:pt idx="15">
                  <c:v>-2.7700000000000002E-2</c:v>
                </c:pt>
                <c:pt idx="16">
                  <c:v>-9.7900000000000001E-2</c:v>
                </c:pt>
                <c:pt idx="17">
                  <c:v>-0.17400000000000004</c:v>
                </c:pt>
                <c:pt idx="18">
                  <c:v>-0.29340000000000038</c:v>
                </c:pt>
                <c:pt idx="19">
                  <c:v>-0.32900000000000096</c:v>
                </c:pt>
                <c:pt idx="20">
                  <c:v>-0.21630000000000021</c:v>
                </c:pt>
                <c:pt idx="21">
                  <c:v>-0.18060000000000001</c:v>
                </c:pt>
                <c:pt idx="22">
                  <c:v>-0.34710000000000002</c:v>
                </c:pt>
                <c:pt idx="23">
                  <c:v>-0.37650000000000072</c:v>
                </c:pt>
                <c:pt idx="24">
                  <c:v>-0.38090000000000096</c:v>
                </c:pt>
                <c:pt idx="25">
                  <c:v>-0.36670000000000008</c:v>
                </c:pt>
                <c:pt idx="26">
                  <c:v>-0.36260000000000031</c:v>
                </c:pt>
                <c:pt idx="27">
                  <c:v>-0.30280000000000085</c:v>
                </c:pt>
                <c:pt idx="28">
                  <c:v>-0.28570000000000001</c:v>
                </c:pt>
                <c:pt idx="29">
                  <c:v>-0.1129</c:v>
                </c:pt>
                <c:pt idx="30">
                  <c:v>-5.5400000000000033E-2</c:v>
                </c:pt>
                <c:pt idx="31">
                  <c:v>-0.2707</c:v>
                </c:pt>
                <c:pt idx="32">
                  <c:v>-0.32680000000000103</c:v>
                </c:pt>
                <c:pt idx="33">
                  <c:v>-0.21110000000000001</c:v>
                </c:pt>
                <c:pt idx="34">
                  <c:v>-0.20669999999999999</c:v>
                </c:pt>
                <c:pt idx="35">
                  <c:v>-0.1678</c:v>
                </c:pt>
                <c:pt idx="36">
                  <c:v>-0.12250000000000009</c:v>
                </c:pt>
                <c:pt idx="37">
                  <c:v>-0.21260000000000001</c:v>
                </c:pt>
                <c:pt idx="38">
                  <c:v>-0.18920000000000045</c:v>
                </c:pt>
                <c:pt idx="39">
                  <c:v>-0.18410000000000001</c:v>
                </c:pt>
                <c:pt idx="40">
                  <c:v>-0.11360000000000002</c:v>
                </c:pt>
                <c:pt idx="41">
                  <c:v>-1.9599999999999999E-2</c:v>
                </c:pt>
                <c:pt idx="42">
                  <c:v>-9.7500000000000045E-2</c:v>
                </c:pt>
                <c:pt idx="43">
                  <c:v>-9.5200000000000007E-2</c:v>
                </c:pt>
                <c:pt idx="44">
                  <c:v>-0.2218</c:v>
                </c:pt>
                <c:pt idx="45">
                  <c:v>-2.35E-2</c:v>
                </c:pt>
                <c:pt idx="46">
                  <c:v>-1.9000000000000063E-3</c:v>
                </c:pt>
                <c:pt idx="47">
                  <c:v>-2.5100000000000001E-2</c:v>
                </c:pt>
                <c:pt idx="48">
                  <c:v>-0.15820000000000045</c:v>
                </c:pt>
                <c:pt idx="49">
                  <c:v>-2.3E-2</c:v>
                </c:pt>
                <c:pt idx="50">
                  <c:v>-4.8899999999999999E-2</c:v>
                </c:pt>
                <c:pt idx="51">
                  <c:v>-1.7000000000000001E-2</c:v>
                </c:pt>
                <c:pt idx="52">
                  <c:v>8.3800000000000208E-2</c:v>
                </c:pt>
                <c:pt idx="53">
                  <c:v>9.9400000000000002E-2</c:v>
                </c:pt>
                <c:pt idx="54">
                  <c:v>7.6100000000000001E-2</c:v>
                </c:pt>
                <c:pt idx="55">
                  <c:v>0.11870000000000012</c:v>
                </c:pt>
                <c:pt idx="56">
                  <c:v>0.14040000000000036</c:v>
                </c:pt>
                <c:pt idx="57">
                  <c:v>0.1258</c:v>
                </c:pt>
                <c:pt idx="58">
                  <c:v>0.11799999999999998</c:v>
                </c:pt>
                <c:pt idx="59">
                  <c:v>0.21430000000000021</c:v>
                </c:pt>
                <c:pt idx="60">
                  <c:v>6.8699999999999997E-2</c:v>
                </c:pt>
                <c:pt idx="61">
                  <c:v>-2.6100000000000002E-2</c:v>
                </c:pt>
                <c:pt idx="62">
                  <c:v>-2.7400000000000067E-2</c:v>
                </c:pt>
                <c:pt idx="63">
                  <c:v>-4.0100000000000004E-2</c:v>
                </c:pt>
                <c:pt idx="64">
                  <c:v>-6.6799999999999998E-2</c:v>
                </c:pt>
                <c:pt idx="65">
                  <c:v>-0.15420000000000039</c:v>
                </c:pt>
                <c:pt idx="66">
                  <c:v>-1.1500000000000038E-2</c:v>
                </c:pt>
                <c:pt idx="67">
                  <c:v>3.4700000000000002E-2</c:v>
                </c:pt>
                <c:pt idx="68">
                  <c:v>0.1106</c:v>
                </c:pt>
                <c:pt idx="69">
                  <c:v>-0.10840000000000002</c:v>
                </c:pt>
                <c:pt idx="70">
                  <c:v>-0.12920000000000001</c:v>
                </c:pt>
                <c:pt idx="71">
                  <c:v>-0.18420000000000039</c:v>
                </c:pt>
                <c:pt idx="72">
                  <c:v>6.0100000000000021E-2</c:v>
                </c:pt>
                <c:pt idx="73">
                  <c:v>9.2900000000000024E-2</c:v>
                </c:pt>
                <c:pt idx="74">
                  <c:v>5.2600000000000001E-2</c:v>
                </c:pt>
                <c:pt idx="75">
                  <c:v>-1.9000000000000063E-3</c:v>
                </c:pt>
              </c:numCache>
            </c:numRef>
          </c:val>
          <c:smooth val="0"/>
        </c:ser>
        <c:dLbls>
          <c:showLegendKey val="0"/>
          <c:showVal val="0"/>
          <c:showCatName val="0"/>
          <c:showSerName val="0"/>
          <c:showPercent val="0"/>
          <c:showBubbleSize val="0"/>
        </c:dLbls>
        <c:smooth val="0"/>
        <c:axId val="303278368"/>
        <c:axId val="303284248"/>
      </c:lineChart>
      <c:catAx>
        <c:axId val="30327836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03284248"/>
        <c:crosses val="autoZero"/>
        <c:auto val="1"/>
        <c:lblAlgn val="ctr"/>
        <c:lblOffset val="100"/>
        <c:tickLblSkip val="10"/>
        <c:tickMarkSkip val="10"/>
        <c:noMultiLvlLbl val="0"/>
      </c:catAx>
      <c:valAx>
        <c:axId val="303284248"/>
        <c:scaling>
          <c:orientation val="minMax"/>
        </c:scaling>
        <c:delete val="0"/>
        <c:axPos val="l"/>
        <c:majorGridlines>
          <c:spPr>
            <a:ln w="3175">
              <a:solidFill>
                <a:srgbClr val="000000"/>
              </a:solidFill>
              <a:prstDash val="solid"/>
            </a:ln>
          </c:spPr>
        </c:majorGridlines>
        <c:numFmt formatCode="0.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03278368"/>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400" dirty="0" smtClean="0"/>
              <a:t>(</a:t>
            </a:r>
            <a:r>
              <a:rPr lang="en-US" sz="1400" dirty="0"/>
              <a:t>NOAA Early 2013 Data Set)</a:t>
            </a:r>
          </a:p>
        </c:rich>
      </c:tx>
      <c:overlay val="0"/>
    </c:title>
    <c:autoTitleDeleted val="0"/>
    <c:plotArea>
      <c:layout>
        <c:manualLayout>
          <c:layoutTarget val="inner"/>
          <c:xMode val="edge"/>
          <c:yMode val="edge"/>
          <c:x val="9.0317616547931509E-2"/>
          <c:y val="0.10965629296337957"/>
          <c:w val="0.83662104736907883"/>
          <c:h val="0.874986668333125"/>
        </c:manualLayout>
      </c:layout>
      <c:lineChart>
        <c:grouping val="standard"/>
        <c:varyColors val="0"/>
        <c:ser>
          <c:idx val="0"/>
          <c:order val="0"/>
          <c:marker>
            <c:symbol val="none"/>
          </c:marker>
          <c:cat>
            <c:numRef>
              <c:f>NOAA!$A$8:$A$140</c:f>
              <c:numCache>
                <c:formatCode>General</c:formatCode>
                <c:ptCount val="133"/>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numCache>
            </c:numRef>
          </c:cat>
          <c:val>
            <c:numRef>
              <c:f>NOAA!$B$8:$B$140</c:f>
              <c:numCache>
                <c:formatCode>General</c:formatCode>
                <c:ptCount val="133"/>
                <c:pt idx="0">
                  <c:v>-0.15920000000000001</c:v>
                </c:pt>
                <c:pt idx="1">
                  <c:v>-0.1067</c:v>
                </c:pt>
                <c:pt idx="2">
                  <c:v>-0.1244</c:v>
                </c:pt>
                <c:pt idx="3">
                  <c:v>-0.1734</c:v>
                </c:pt>
                <c:pt idx="4">
                  <c:v>-0.2339</c:v>
                </c:pt>
                <c:pt idx="5">
                  <c:v>-0.20749999999999999</c:v>
                </c:pt>
                <c:pt idx="6">
                  <c:v>-0.18559999999999999</c:v>
                </c:pt>
                <c:pt idx="7">
                  <c:v>-0.2631</c:v>
                </c:pt>
                <c:pt idx="8">
                  <c:v>-0.17710000000000001</c:v>
                </c:pt>
                <c:pt idx="9">
                  <c:v>-9.5100000000000004E-2</c:v>
                </c:pt>
                <c:pt idx="10">
                  <c:v>-0.31059999999999999</c:v>
                </c:pt>
                <c:pt idx="11">
                  <c:v>-0.27050000000000002</c:v>
                </c:pt>
                <c:pt idx="12">
                  <c:v>-0.309</c:v>
                </c:pt>
                <c:pt idx="13">
                  <c:v>-0.34549999999999997</c:v>
                </c:pt>
                <c:pt idx="14">
                  <c:v>-0.30680000000000002</c:v>
                </c:pt>
                <c:pt idx="15">
                  <c:v>-0.25159999999999999</c:v>
                </c:pt>
                <c:pt idx="16">
                  <c:v>-0.1066</c:v>
                </c:pt>
                <c:pt idx="17">
                  <c:v>-0.14760000000000001</c:v>
                </c:pt>
                <c:pt idx="18">
                  <c:v>-0.2777</c:v>
                </c:pt>
                <c:pt idx="19">
                  <c:v>-0.16089999999999999</c:v>
                </c:pt>
                <c:pt idx="20">
                  <c:v>-0.1163</c:v>
                </c:pt>
                <c:pt idx="21">
                  <c:v>-0.1716</c:v>
                </c:pt>
                <c:pt idx="22">
                  <c:v>-0.26179999999999998</c:v>
                </c:pt>
                <c:pt idx="23">
                  <c:v>-0.35410000000000003</c:v>
                </c:pt>
                <c:pt idx="24">
                  <c:v>-0.41249999999999998</c:v>
                </c:pt>
                <c:pt idx="25">
                  <c:v>-0.29339999999999999</c:v>
                </c:pt>
                <c:pt idx="26">
                  <c:v>-0.24129999999999999</c:v>
                </c:pt>
                <c:pt idx="27">
                  <c:v>-0.38540000000000002</c:v>
                </c:pt>
                <c:pt idx="28">
                  <c:v>-0.43159999999999998</c:v>
                </c:pt>
                <c:pt idx="29">
                  <c:v>-0.43340000000000001</c:v>
                </c:pt>
                <c:pt idx="30">
                  <c:v>-0.4158</c:v>
                </c:pt>
                <c:pt idx="31">
                  <c:v>-0.43880000000000002</c:v>
                </c:pt>
                <c:pt idx="32">
                  <c:v>-0.3826</c:v>
                </c:pt>
                <c:pt idx="33">
                  <c:v>-0.35060000000000002</c:v>
                </c:pt>
                <c:pt idx="34">
                  <c:v>-0.19089999999999999</c:v>
                </c:pt>
                <c:pt idx="35">
                  <c:v>-0.11119999999999999</c:v>
                </c:pt>
                <c:pt idx="36">
                  <c:v>-0.31019999999999998</c:v>
                </c:pt>
                <c:pt idx="37">
                  <c:v>-0.3468</c:v>
                </c:pt>
                <c:pt idx="38">
                  <c:v>-0.23960000000000001</c:v>
                </c:pt>
                <c:pt idx="39">
                  <c:v>-0.2576</c:v>
                </c:pt>
                <c:pt idx="40">
                  <c:v>-0.2354</c:v>
                </c:pt>
                <c:pt idx="41">
                  <c:v>-0.16719999999999999</c:v>
                </c:pt>
                <c:pt idx="42">
                  <c:v>-0.2545</c:v>
                </c:pt>
                <c:pt idx="43">
                  <c:v>-0.2339</c:v>
                </c:pt>
                <c:pt idx="44">
                  <c:v>-0.2286</c:v>
                </c:pt>
                <c:pt idx="45">
                  <c:v>-0.15890000000000001</c:v>
                </c:pt>
                <c:pt idx="46">
                  <c:v>-6.25E-2</c:v>
                </c:pt>
                <c:pt idx="47">
                  <c:v>-0.12839999999999999</c:v>
                </c:pt>
                <c:pt idx="48">
                  <c:v>-0.12970000000000001</c:v>
                </c:pt>
                <c:pt idx="49">
                  <c:v>-0.24879999999999999</c:v>
                </c:pt>
                <c:pt idx="50">
                  <c:v>-5.74E-2</c:v>
                </c:pt>
                <c:pt idx="51">
                  <c:v>-3.1300000000000001E-2</c:v>
                </c:pt>
                <c:pt idx="52">
                  <c:v>-5.2600000000000001E-2</c:v>
                </c:pt>
                <c:pt idx="53">
                  <c:v>-0.19520000000000001</c:v>
                </c:pt>
                <c:pt idx="54">
                  <c:v>-5.1799999999999999E-2</c:v>
                </c:pt>
                <c:pt idx="55">
                  <c:v>-8.2799999999999999E-2</c:v>
                </c:pt>
                <c:pt idx="56">
                  <c:v>-5.6000000000000001E-2</c:v>
                </c:pt>
                <c:pt idx="57">
                  <c:v>5.6000000000000001E-2</c:v>
                </c:pt>
                <c:pt idx="58">
                  <c:v>8.4699999999999998E-2</c:v>
                </c:pt>
                <c:pt idx="59">
                  <c:v>7.0000000000000007E-2</c:v>
                </c:pt>
                <c:pt idx="60">
                  <c:v>0.115</c:v>
                </c:pt>
                <c:pt idx="61">
                  <c:v>0.1605</c:v>
                </c:pt>
                <c:pt idx="62">
                  <c:v>0.11700000000000001</c:v>
                </c:pt>
                <c:pt idx="63">
                  <c:v>0.111</c:v>
                </c:pt>
                <c:pt idx="64">
                  <c:v>0.2155</c:v>
                </c:pt>
                <c:pt idx="65">
                  <c:v>8.8999999999999996E-2</c:v>
                </c:pt>
                <c:pt idx="66">
                  <c:v>-4.3999999999999997E-2</c:v>
                </c:pt>
                <c:pt idx="67">
                  <c:v>-4.7600000000000003E-2</c:v>
                </c:pt>
                <c:pt idx="68">
                  <c:v>-5.9299999999999999E-2</c:v>
                </c:pt>
                <c:pt idx="69">
                  <c:v>-7.0999999999999994E-2</c:v>
                </c:pt>
                <c:pt idx="70">
                  <c:v>-0.16020000000000001</c:v>
                </c:pt>
                <c:pt idx="71">
                  <c:v>-3.7000000000000002E-3</c:v>
                </c:pt>
                <c:pt idx="72">
                  <c:v>3.8300000000000001E-2</c:v>
                </c:pt>
                <c:pt idx="73">
                  <c:v>0.1145</c:v>
                </c:pt>
                <c:pt idx="74">
                  <c:v>-0.10100000000000001</c:v>
                </c:pt>
                <c:pt idx="75">
                  <c:v>-0.11749999999999999</c:v>
                </c:pt>
                <c:pt idx="76">
                  <c:v>-0.1767</c:v>
                </c:pt>
                <c:pt idx="77">
                  <c:v>6.4100000000000004E-2</c:v>
                </c:pt>
                <c:pt idx="78">
                  <c:v>0.11509999999999999</c:v>
                </c:pt>
                <c:pt idx="79">
                  <c:v>7.2099999999999997E-2</c:v>
                </c:pt>
                <c:pt idx="80">
                  <c:v>2.2100000000000002E-2</c:v>
                </c:pt>
                <c:pt idx="81">
                  <c:v>9.7100000000000006E-2</c:v>
                </c:pt>
                <c:pt idx="82">
                  <c:v>0.12470000000000001</c:v>
                </c:pt>
                <c:pt idx="83">
                  <c:v>0.14319999999999999</c:v>
                </c:pt>
                <c:pt idx="84">
                  <c:v>-0.1197</c:v>
                </c:pt>
                <c:pt idx="85">
                  <c:v>-5.3999999999999999E-2</c:v>
                </c:pt>
                <c:pt idx="86">
                  <c:v>5.1000000000000004E-3</c:v>
                </c:pt>
                <c:pt idx="87">
                  <c:v>2.0899999999999998E-2</c:v>
                </c:pt>
                <c:pt idx="88">
                  <c:v>8.0999999999999996E-3</c:v>
                </c:pt>
                <c:pt idx="89">
                  <c:v>0.1132</c:v>
                </c:pt>
                <c:pt idx="90">
                  <c:v>6.7199999999999996E-2</c:v>
                </c:pt>
                <c:pt idx="91">
                  <c:v>-3.15E-2</c:v>
                </c:pt>
                <c:pt idx="92">
                  <c:v>5.6300000000000003E-2</c:v>
                </c:pt>
                <c:pt idx="93">
                  <c:v>0.192</c:v>
                </c:pt>
                <c:pt idx="94">
                  <c:v>-5.1499999999999997E-2</c:v>
                </c:pt>
                <c:pt idx="95">
                  <c:v>1.8499999999999999E-2</c:v>
                </c:pt>
                <c:pt idx="96">
                  <c:v>-7.4200000000000002E-2</c:v>
                </c:pt>
                <c:pt idx="97">
                  <c:v>0.17910000000000001</c:v>
                </c:pt>
                <c:pt idx="98">
                  <c:v>9.9900000000000003E-2</c:v>
                </c:pt>
                <c:pt idx="99">
                  <c:v>0.1867</c:v>
                </c:pt>
                <c:pt idx="100">
                  <c:v>0.23050000000000001</c:v>
                </c:pt>
                <c:pt idx="101">
                  <c:v>0.27010000000000001</c:v>
                </c:pt>
                <c:pt idx="102">
                  <c:v>0.15240000000000001</c:v>
                </c:pt>
                <c:pt idx="103">
                  <c:v>0.31769999999999998</c:v>
                </c:pt>
                <c:pt idx="104">
                  <c:v>0.12690000000000001</c:v>
                </c:pt>
                <c:pt idx="105">
                  <c:v>0.1077</c:v>
                </c:pt>
                <c:pt idx="106">
                  <c:v>0.1971</c:v>
                </c:pt>
                <c:pt idx="107">
                  <c:v>0.33160000000000001</c:v>
                </c:pt>
                <c:pt idx="108">
                  <c:v>0.34300000000000003</c:v>
                </c:pt>
                <c:pt idx="109">
                  <c:v>0.26729999999999998</c:v>
                </c:pt>
                <c:pt idx="110">
                  <c:v>0.39760000000000001</c:v>
                </c:pt>
                <c:pt idx="111">
                  <c:v>0.37719999999999998</c:v>
                </c:pt>
                <c:pt idx="112">
                  <c:v>0.2354</c:v>
                </c:pt>
                <c:pt idx="113">
                  <c:v>0.26590000000000003</c:v>
                </c:pt>
                <c:pt idx="114">
                  <c:v>0.32800000000000001</c:v>
                </c:pt>
                <c:pt idx="115">
                  <c:v>0.45140000000000002</c:v>
                </c:pt>
                <c:pt idx="116">
                  <c:v>0.32169999999999999</c:v>
                </c:pt>
                <c:pt idx="117">
                  <c:v>0.51580000000000004</c:v>
                </c:pt>
                <c:pt idx="118">
                  <c:v>0.63390000000000002</c:v>
                </c:pt>
                <c:pt idx="119">
                  <c:v>0.45679999999999998</c:v>
                </c:pt>
                <c:pt idx="120">
                  <c:v>0.43130000000000002</c:v>
                </c:pt>
                <c:pt idx="121">
                  <c:v>0.55320000000000003</c:v>
                </c:pt>
                <c:pt idx="122">
                  <c:v>0.6159</c:v>
                </c:pt>
                <c:pt idx="123">
                  <c:v>0.62460000000000004</c:v>
                </c:pt>
                <c:pt idx="124">
                  <c:v>0.58189999999999997</c:v>
                </c:pt>
                <c:pt idx="125">
                  <c:v>0.65490000000000004</c:v>
                </c:pt>
                <c:pt idx="126">
                  <c:v>0.60219999999999996</c:v>
                </c:pt>
                <c:pt idx="127">
                  <c:v>0.59460000000000002</c:v>
                </c:pt>
                <c:pt idx="128">
                  <c:v>0.51639999999999997</c:v>
                </c:pt>
                <c:pt idx="129">
                  <c:v>0.59889999999999999</c:v>
                </c:pt>
                <c:pt idx="130">
                  <c:v>0.66279999999999994</c:v>
                </c:pt>
                <c:pt idx="131">
                  <c:v>0.53890000000000005</c:v>
                </c:pt>
                <c:pt idx="132">
                  <c:v>0.57920000000000005</c:v>
                </c:pt>
              </c:numCache>
            </c:numRef>
          </c:val>
          <c:smooth val="0"/>
        </c:ser>
        <c:dLbls>
          <c:showLegendKey val="0"/>
          <c:showVal val="0"/>
          <c:showCatName val="0"/>
          <c:showSerName val="0"/>
          <c:showPercent val="0"/>
          <c:showBubbleSize val="0"/>
        </c:dLbls>
        <c:smooth val="0"/>
        <c:axId val="225029848"/>
        <c:axId val="225034552"/>
      </c:lineChart>
      <c:catAx>
        <c:axId val="225029848"/>
        <c:scaling>
          <c:orientation val="minMax"/>
        </c:scaling>
        <c:delete val="0"/>
        <c:axPos val="b"/>
        <c:numFmt formatCode="General" sourceLinked="1"/>
        <c:majorTickMark val="out"/>
        <c:minorTickMark val="none"/>
        <c:tickLblPos val="nextTo"/>
        <c:txPr>
          <a:bodyPr/>
          <a:lstStyle/>
          <a:p>
            <a:pPr>
              <a:defRPr sz="1400"/>
            </a:pPr>
            <a:endParaRPr lang="en-US"/>
          </a:p>
        </c:txPr>
        <c:crossAx val="225034552"/>
        <c:crosses val="autoZero"/>
        <c:auto val="1"/>
        <c:lblAlgn val="ctr"/>
        <c:lblOffset val="100"/>
        <c:tickLblSkip val="20"/>
        <c:noMultiLvlLbl val="0"/>
      </c:catAx>
      <c:valAx>
        <c:axId val="225034552"/>
        <c:scaling>
          <c:orientation val="minMax"/>
        </c:scaling>
        <c:delete val="0"/>
        <c:axPos val="l"/>
        <c:majorGridlines/>
        <c:title>
          <c:tx>
            <c:rich>
              <a:bodyPr rot="-5400000" vert="horz"/>
              <a:lstStyle/>
              <a:p>
                <a:pPr>
                  <a:defRPr sz="1400"/>
                </a:pPr>
                <a:r>
                  <a:rPr lang="en-US" sz="1400"/>
                  <a:t>Degrees Centigrade</a:t>
                </a:r>
              </a:p>
            </c:rich>
          </c:tx>
          <c:overlay val="0"/>
        </c:title>
        <c:numFmt formatCode="General" sourceLinked="1"/>
        <c:majorTickMark val="out"/>
        <c:minorTickMark val="none"/>
        <c:tickLblPos val="nextTo"/>
        <c:crossAx val="225029848"/>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Sheet1!$A$3:$A$6</c:f>
              <c:strCache>
                <c:ptCount val="4"/>
                <c:pt idx="0">
                  <c:v>Atmosphere</c:v>
                </c:pt>
                <c:pt idx="1">
                  <c:v>Continents</c:v>
                </c:pt>
                <c:pt idx="2">
                  <c:v>Ice</c:v>
                </c:pt>
                <c:pt idx="3">
                  <c:v>Oceans</c:v>
                </c:pt>
              </c:strCache>
            </c:strRef>
          </c:cat>
          <c:val>
            <c:numRef>
              <c:f>Sheet1!$B$3:$B$6</c:f>
              <c:numCache>
                <c:formatCode>0.0%</c:formatCode>
                <c:ptCount val="4"/>
                <c:pt idx="0">
                  <c:v>2.3E-2</c:v>
                </c:pt>
                <c:pt idx="1">
                  <c:v>2.1000000000000001E-2</c:v>
                </c:pt>
                <c:pt idx="2">
                  <c:v>2.1000000000000001E-2</c:v>
                </c:pt>
                <c:pt idx="3">
                  <c:v>0.93400000000000005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Econ 101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13118066491688538"/>
          <c:w val="0.95727191091514574"/>
          <c:h val="0.77134033245844269"/>
        </c:manualLayout>
      </c:layout>
      <c:lineChart>
        <c:grouping val="standard"/>
        <c:varyColors val="0"/>
        <c:ser>
          <c:idx val="0"/>
          <c:order val="0"/>
          <c:tx>
            <c:v>Supply</c:v>
          </c:tx>
          <c:spPr>
            <a:ln w="28575" cap="rnd">
              <a:solidFill>
                <a:schemeClr val="accent1"/>
              </a:solidFill>
              <a:round/>
            </a:ln>
            <a:effectLst/>
          </c:spPr>
          <c:marker>
            <c:symbol val="none"/>
          </c:marker>
          <c:val>
            <c:numRef>
              <c:f>'S&amp;D'!$D$4:$D$15</c:f>
              <c:numCache>
                <c:formatCode>General</c:formatCode>
                <c:ptCount val="12"/>
                <c:pt idx="0">
                  <c:v>4</c:v>
                </c:pt>
                <c:pt idx="1">
                  <c:v>6</c:v>
                </c:pt>
                <c:pt idx="2">
                  <c:v>8</c:v>
                </c:pt>
                <c:pt idx="3">
                  <c:v>10</c:v>
                </c:pt>
                <c:pt idx="4">
                  <c:v>12</c:v>
                </c:pt>
                <c:pt idx="5">
                  <c:v>14</c:v>
                </c:pt>
                <c:pt idx="6">
                  <c:v>16</c:v>
                </c:pt>
                <c:pt idx="7">
                  <c:v>18</c:v>
                </c:pt>
                <c:pt idx="8">
                  <c:v>20</c:v>
                </c:pt>
                <c:pt idx="9">
                  <c:v>22</c:v>
                </c:pt>
                <c:pt idx="10">
                  <c:v>24</c:v>
                </c:pt>
                <c:pt idx="11">
                  <c:v>26</c:v>
                </c:pt>
              </c:numCache>
            </c:numRef>
          </c:val>
          <c:smooth val="0"/>
        </c:ser>
        <c:ser>
          <c:idx val="1"/>
          <c:order val="1"/>
          <c:tx>
            <c:v>Demand</c:v>
          </c:tx>
          <c:spPr>
            <a:ln w="28575" cap="rnd">
              <a:solidFill>
                <a:schemeClr val="accent2"/>
              </a:solidFill>
              <a:round/>
            </a:ln>
            <a:effectLst/>
          </c:spPr>
          <c:marker>
            <c:symbol val="none"/>
          </c:marker>
          <c:val>
            <c:numRef>
              <c:f>'S&amp;D'!$E$4:$E$15</c:f>
              <c:numCache>
                <c:formatCode>General</c:formatCode>
                <c:ptCount val="12"/>
                <c:pt idx="0">
                  <c:v>24</c:v>
                </c:pt>
                <c:pt idx="1">
                  <c:v>22</c:v>
                </c:pt>
                <c:pt idx="2">
                  <c:v>20</c:v>
                </c:pt>
                <c:pt idx="3">
                  <c:v>18</c:v>
                </c:pt>
                <c:pt idx="4">
                  <c:v>16</c:v>
                </c:pt>
                <c:pt idx="5">
                  <c:v>14</c:v>
                </c:pt>
                <c:pt idx="6">
                  <c:v>12</c:v>
                </c:pt>
                <c:pt idx="7">
                  <c:v>10</c:v>
                </c:pt>
                <c:pt idx="8">
                  <c:v>8</c:v>
                </c:pt>
                <c:pt idx="9">
                  <c:v>6</c:v>
                </c:pt>
                <c:pt idx="10">
                  <c:v>4</c:v>
                </c:pt>
                <c:pt idx="11">
                  <c:v>2</c:v>
                </c:pt>
              </c:numCache>
            </c:numRef>
          </c:val>
          <c:smooth val="0"/>
        </c:ser>
        <c:ser>
          <c:idx val="2"/>
          <c:order val="2"/>
          <c:tx>
            <c:v>Market price</c:v>
          </c:tx>
          <c:spPr>
            <a:ln w="28575" cap="rnd">
              <a:solidFill>
                <a:schemeClr val="accent3"/>
              </a:solidFill>
              <a:round/>
            </a:ln>
            <a:effectLst/>
          </c:spPr>
          <c:marker>
            <c:symbol val="none"/>
          </c:marker>
          <c:val>
            <c:numRef>
              <c:f>'S&amp;D'!$F$4:$F$15</c:f>
              <c:numCache>
                <c:formatCode>General</c:formatCode>
                <c:ptCount val="12"/>
                <c:pt idx="0">
                  <c:v>14</c:v>
                </c:pt>
                <c:pt idx="1">
                  <c:v>14</c:v>
                </c:pt>
                <c:pt idx="2">
                  <c:v>14</c:v>
                </c:pt>
                <c:pt idx="3">
                  <c:v>14</c:v>
                </c:pt>
                <c:pt idx="4">
                  <c:v>14</c:v>
                </c:pt>
                <c:pt idx="5">
                  <c:v>14</c:v>
                </c:pt>
                <c:pt idx="6">
                  <c:v>14</c:v>
                </c:pt>
                <c:pt idx="7">
                  <c:v>14</c:v>
                </c:pt>
                <c:pt idx="8">
                  <c:v>14</c:v>
                </c:pt>
                <c:pt idx="9">
                  <c:v>14</c:v>
                </c:pt>
                <c:pt idx="10">
                  <c:v>14</c:v>
                </c:pt>
                <c:pt idx="11">
                  <c:v>14</c:v>
                </c:pt>
              </c:numCache>
            </c:numRef>
          </c:val>
          <c:smooth val="0"/>
        </c:ser>
        <c:dLbls>
          <c:showLegendKey val="0"/>
          <c:showVal val="0"/>
          <c:showCatName val="0"/>
          <c:showSerName val="0"/>
          <c:showPercent val="0"/>
          <c:showBubbleSize val="0"/>
        </c:dLbls>
        <c:smooth val="0"/>
        <c:axId val="381472880"/>
        <c:axId val="381473664"/>
      </c:lineChart>
      <c:catAx>
        <c:axId val="381472880"/>
        <c:scaling>
          <c:orientation val="minMax"/>
        </c:scaling>
        <c:delete val="1"/>
        <c:axPos val="b"/>
        <c:majorTickMark val="none"/>
        <c:minorTickMark val="none"/>
        <c:tickLblPos val="nextTo"/>
        <c:crossAx val="381473664"/>
        <c:crosses val="autoZero"/>
        <c:auto val="1"/>
        <c:lblAlgn val="ctr"/>
        <c:lblOffset val="100"/>
        <c:noMultiLvlLbl val="0"/>
      </c:catAx>
      <c:valAx>
        <c:axId val="3814736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8147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Supply</c:v>
          </c:tx>
          <c:spPr>
            <a:ln w="28575" cap="rnd">
              <a:solidFill>
                <a:schemeClr val="accent1"/>
              </a:solidFill>
              <a:round/>
            </a:ln>
            <a:effectLst/>
          </c:spPr>
          <c:marker>
            <c:symbol val="none"/>
          </c:marker>
          <c:val>
            <c:numRef>
              <c:f>Sheet1!$B$5:$B$18</c:f>
              <c:numCache>
                <c:formatCode>General</c:formatCode>
                <c:ptCount val="14"/>
                <c:pt idx="0">
                  <c:v>6</c:v>
                </c:pt>
                <c:pt idx="1">
                  <c:v>10</c:v>
                </c:pt>
                <c:pt idx="2">
                  <c:v>14</c:v>
                </c:pt>
                <c:pt idx="3">
                  <c:v>18</c:v>
                </c:pt>
                <c:pt idx="4">
                  <c:v>22</c:v>
                </c:pt>
                <c:pt idx="5">
                  <c:v>26</c:v>
                </c:pt>
                <c:pt idx="6">
                  <c:v>30</c:v>
                </c:pt>
                <c:pt idx="7">
                  <c:v>34</c:v>
                </c:pt>
                <c:pt idx="8">
                  <c:v>38</c:v>
                </c:pt>
                <c:pt idx="9">
                  <c:v>42</c:v>
                </c:pt>
                <c:pt idx="10">
                  <c:v>46</c:v>
                </c:pt>
                <c:pt idx="11">
                  <c:v>50</c:v>
                </c:pt>
                <c:pt idx="12">
                  <c:v>54</c:v>
                </c:pt>
                <c:pt idx="13">
                  <c:v>58</c:v>
                </c:pt>
              </c:numCache>
            </c:numRef>
          </c:val>
          <c:smooth val="0"/>
        </c:ser>
        <c:ser>
          <c:idx val="1"/>
          <c:order val="1"/>
          <c:tx>
            <c:v>Demand</c:v>
          </c:tx>
          <c:spPr>
            <a:ln w="28575" cap="rnd">
              <a:solidFill>
                <a:schemeClr val="accent2"/>
              </a:solidFill>
              <a:round/>
            </a:ln>
            <a:effectLst/>
          </c:spPr>
          <c:marker>
            <c:symbol val="none"/>
          </c:marker>
          <c:val>
            <c:numRef>
              <c:f>Sheet1!$C$5:$C$18</c:f>
              <c:numCache>
                <c:formatCode>General</c:formatCode>
                <c:ptCount val="14"/>
                <c:pt idx="0">
                  <c:v>62</c:v>
                </c:pt>
                <c:pt idx="1">
                  <c:v>58</c:v>
                </c:pt>
                <c:pt idx="2">
                  <c:v>54</c:v>
                </c:pt>
                <c:pt idx="3">
                  <c:v>50</c:v>
                </c:pt>
                <c:pt idx="4">
                  <c:v>46</c:v>
                </c:pt>
                <c:pt idx="5">
                  <c:v>42</c:v>
                </c:pt>
                <c:pt idx="6">
                  <c:v>38</c:v>
                </c:pt>
                <c:pt idx="7">
                  <c:v>34</c:v>
                </c:pt>
                <c:pt idx="8">
                  <c:v>30</c:v>
                </c:pt>
                <c:pt idx="9">
                  <c:v>26</c:v>
                </c:pt>
                <c:pt idx="10">
                  <c:v>22</c:v>
                </c:pt>
                <c:pt idx="11">
                  <c:v>18</c:v>
                </c:pt>
                <c:pt idx="12">
                  <c:v>14</c:v>
                </c:pt>
                <c:pt idx="13">
                  <c:v>10</c:v>
                </c:pt>
              </c:numCache>
            </c:numRef>
          </c:val>
          <c:smooth val="0"/>
        </c:ser>
        <c:ser>
          <c:idx val="2"/>
          <c:order val="2"/>
          <c:tx>
            <c:v>Market price</c:v>
          </c:tx>
          <c:spPr>
            <a:ln w="28575" cap="rnd">
              <a:solidFill>
                <a:schemeClr val="accent3"/>
              </a:solidFill>
              <a:round/>
            </a:ln>
            <a:effectLst/>
          </c:spPr>
          <c:marker>
            <c:symbol val="none"/>
          </c:marker>
          <c:val>
            <c:numRef>
              <c:f>Sheet1!$D$5:$D$18</c:f>
              <c:numCache>
                <c:formatCode>General</c:formatCode>
                <c:ptCount val="14"/>
                <c:pt idx="0">
                  <c:v>34</c:v>
                </c:pt>
                <c:pt idx="1">
                  <c:v>34</c:v>
                </c:pt>
                <c:pt idx="2">
                  <c:v>34</c:v>
                </c:pt>
                <c:pt idx="3">
                  <c:v>34</c:v>
                </c:pt>
                <c:pt idx="4">
                  <c:v>34</c:v>
                </c:pt>
                <c:pt idx="5">
                  <c:v>34</c:v>
                </c:pt>
                <c:pt idx="6">
                  <c:v>34</c:v>
                </c:pt>
                <c:pt idx="7">
                  <c:v>34</c:v>
                </c:pt>
                <c:pt idx="8">
                  <c:v>34</c:v>
                </c:pt>
                <c:pt idx="9">
                  <c:v>34</c:v>
                </c:pt>
                <c:pt idx="10">
                  <c:v>34</c:v>
                </c:pt>
                <c:pt idx="11">
                  <c:v>34</c:v>
                </c:pt>
                <c:pt idx="12">
                  <c:v>34</c:v>
                </c:pt>
                <c:pt idx="13">
                  <c:v>34</c:v>
                </c:pt>
              </c:numCache>
            </c:numRef>
          </c:val>
          <c:smooth val="0"/>
        </c:ser>
        <c:dLbls>
          <c:showLegendKey val="0"/>
          <c:showVal val="0"/>
          <c:showCatName val="0"/>
          <c:showSerName val="0"/>
          <c:showPercent val="0"/>
          <c:showBubbleSize val="0"/>
        </c:dLbls>
        <c:smooth val="0"/>
        <c:axId val="310001848"/>
        <c:axId val="310002240"/>
      </c:lineChart>
      <c:catAx>
        <c:axId val="310001848"/>
        <c:scaling>
          <c:orientation val="minMax"/>
        </c:scaling>
        <c:delete val="1"/>
        <c:axPos val="b"/>
        <c:majorTickMark val="none"/>
        <c:minorTickMark val="none"/>
        <c:tickLblPos val="nextTo"/>
        <c:crossAx val="310002240"/>
        <c:crosses val="autoZero"/>
        <c:auto val="1"/>
        <c:lblAlgn val="ctr"/>
        <c:lblOffset val="100"/>
        <c:noMultiLvlLbl val="0"/>
      </c:catAx>
      <c:valAx>
        <c:axId val="3100022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0001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Private cost</c:v>
          </c:tx>
          <c:spPr>
            <a:ln w="28575" cap="rnd">
              <a:solidFill>
                <a:schemeClr val="accent1"/>
              </a:solidFill>
              <a:round/>
            </a:ln>
            <a:effectLst/>
          </c:spPr>
          <c:marker>
            <c:symbol val="none"/>
          </c:marker>
          <c:val>
            <c:numRef>
              <c:f>Sheet1!$B$5:$B$18</c:f>
              <c:numCache>
                <c:formatCode>General</c:formatCode>
                <c:ptCount val="14"/>
                <c:pt idx="0">
                  <c:v>6</c:v>
                </c:pt>
                <c:pt idx="1">
                  <c:v>10</c:v>
                </c:pt>
                <c:pt idx="2">
                  <c:v>14</c:v>
                </c:pt>
                <c:pt idx="3">
                  <c:v>18</c:v>
                </c:pt>
                <c:pt idx="4">
                  <c:v>22</c:v>
                </c:pt>
                <c:pt idx="5">
                  <c:v>26</c:v>
                </c:pt>
                <c:pt idx="6">
                  <c:v>30</c:v>
                </c:pt>
                <c:pt idx="7">
                  <c:v>34</c:v>
                </c:pt>
                <c:pt idx="8">
                  <c:v>38</c:v>
                </c:pt>
                <c:pt idx="9">
                  <c:v>42</c:v>
                </c:pt>
                <c:pt idx="10">
                  <c:v>46</c:v>
                </c:pt>
                <c:pt idx="11">
                  <c:v>50</c:v>
                </c:pt>
                <c:pt idx="12">
                  <c:v>54</c:v>
                </c:pt>
                <c:pt idx="13">
                  <c:v>58</c:v>
                </c:pt>
              </c:numCache>
            </c:numRef>
          </c:val>
          <c:smooth val="0"/>
        </c:ser>
        <c:ser>
          <c:idx val="1"/>
          <c:order val="1"/>
          <c:tx>
            <c:v>Demand</c:v>
          </c:tx>
          <c:spPr>
            <a:ln w="28575" cap="rnd">
              <a:solidFill>
                <a:schemeClr val="accent2"/>
              </a:solidFill>
              <a:round/>
            </a:ln>
            <a:effectLst/>
          </c:spPr>
          <c:marker>
            <c:symbol val="none"/>
          </c:marker>
          <c:val>
            <c:numRef>
              <c:f>Sheet1!$C$5:$C$18</c:f>
              <c:numCache>
                <c:formatCode>General</c:formatCode>
                <c:ptCount val="14"/>
                <c:pt idx="0">
                  <c:v>62</c:v>
                </c:pt>
                <c:pt idx="1">
                  <c:v>58</c:v>
                </c:pt>
                <c:pt idx="2">
                  <c:v>54</c:v>
                </c:pt>
                <c:pt idx="3">
                  <c:v>50</c:v>
                </c:pt>
                <c:pt idx="4">
                  <c:v>46</c:v>
                </c:pt>
                <c:pt idx="5">
                  <c:v>42</c:v>
                </c:pt>
                <c:pt idx="6">
                  <c:v>38</c:v>
                </c:pt>
                <c:pt idx="7">
                  <c:v>34</c:v>
                </c:pt>
                <c:pt idx="8">
                  <c:v>30</c:v>
                </c:pt>
                <c:pt idx="9">
                  <c:v>26</c:v>
                </c:pt>
                <c:pt idx="10">
                  <c:v>22</c:v>
                </c:pt>
                <c:pt idx="11">
                  <c:v>18</c:v>
                </c:pt>
                <c:pt idx="12">
                  <c:v>14</c:v>
                </c:pt>
                <c:pt idx="13">
                  <c:v>10</c:v>
                </c:pt>
              </c:numCache>
            </c:numRef>
          </c:val>
          <c:smooth val="0"/>
        </c:ser>
        <c:ser>
          <c:idx val="2"/>
          <c:order val="2"/>
          <c:tx>
            <c:v>Market price</c:v>
          </c:tx>
          <c:spPr>
            <a:ln w="28575" cap="rnd">
              <a:solidFill>
                <a:schemeClr val="accent3"/>
              </a:solidFill>
              <a:round/>
            </a:ln>
            <a:effectLst/>
          </c:spPr>
          <c:marker>
            <c:symbol val="none"/>
          </c:marker>
          <c:val>
            <c:numRef>
              <c:f>Sheet1!$D$5:$D$18</c:f>
              <c:numCache>
                <c:formatCode>General</c:formatCode>
                <c:ptCount val="14"/>
                <c:pt idx="0">
                  <c:v>34</c:v>
                </c:pt>
                <c:pt idx="1">
                  <c:v>34</c:v>
                </c:pt>
                <c:pt idx="2">
                  <c:v>34</c:v>
                </c:pt>
                <c:pt idx="3">
                  <c:v>34</c:v>
                </c:pt>
                <c:pt idx="4">
                  <c:v>34</c:v>
                </c:pt>
                <c:pt idx="5">
                  <c:v>34</c:v>
                </c:pt>
                <c:pt idx="6">
                  <c:v>34</c:v>
                </c:pt>
                <c:pt idx="7">
                  <c:v>34</c:v>
                </c:pt>
                <c:pt idx="8">
                  <c:v>34</c:v>
                </c:pt>
                <c:pt idx="9">
                  <c:v>34</c:v>
                </c:pt>
                <c:pt idx="10">
                  <c:v>34</c:v>
                </c:pt>
                <c:pt idx="11">
                  <c:v>34</c:v>
                </c:pt>
                <c:pt idx="12">
                  <c:v>34</c:v>
                </c:pt>
                <c:pt idx="13">
                  <c:v>34</c:v>
                </c:pt>
              </c:numCache>
            </c:numRef>
          </c:val>
          <c:smooth val="0"/>
        </c:ser>
        <c:ser>
          <c:idx val="3"/>
          <c:order val="3"/>
          <c:tx>
            <c:v>Social cost</c:v>
          </c:tx>
          <c:spPr>
            <a:ln w="28575" cap="rnd">
              <a:solidFill>
                <a:schemeClr val="accent4"/>
              </a:solidFill>
              <a:round/>
            </a:ln>
            <a:effectLst/>
          </c:spPr>
          <c:marker>
            <c:symbol val="none"/>
          </c:marker>
          <c:val>
            <c:numRef>
              <c:f>Sheet1!$F$5:$F$18</c:f>
              <c:numCache>
                <c:formatCode>General</c:formatCode>
                <c:ptCount val="14"/>
                <c:pt idx="0">
                  <c:v>9.6000000000000014</c:v>
                </c:pt>
                <c:pt idx="1">
                  <c:v>16</c:v>
                </c:pt>
                <c:pt idx="2">
                  <c:v>22.400000000000002</c:v>
                </c:pt>
                <c:pt idx="3">
                  <c:v>28.8</c:v>
                </c:pt>
                <c:pt idx="4">
                  <c:v>35.200000000000003</c:v>
                </c:pt>
                <c:pt idx="5">
                  <c:v>41.6</c:v>
                </c:pt>
                <c:pt idx="6">
                  <c:v>48</c:v>
                </c:pt>
                <c:pt idx="7">
                  <c:v>54.400000000000006</c:v>
                </c:pt>
                <c:pt idx="8">
                  <c:v>60.800000000000004</c:v>
                </c:pt>
                <c:pt idx="9">
                  <c:v>67.2</c:v>
                </c:pt>
                <c:pt idx="10">
                  <c:v>73.600000000000009</c:v>
                </c:pt>
                <c:pt idx="11">
                  <c:v>80</c:v>
                </c:pt>
                <c:pt idx="12">
                  <c:v>86.4</c:v>
                </c:pt>
                <c:pt idx="13">
                  <c:v>92.800000000000011</c:v>
                </c:pt>
              </c:numCache>
            </c:numRef>
          </c:val>
          <c:smooth val="0"/>
        </c:ser>
        <c:dLbls>
          <c:showLegendKey val="0"/>
          <c:showVal val="0"/>
          <c:showCatName val="0"/>
          <c:showSerName val="0"/>
          <c:showPercent val="0"/>
          <c:showBubbleSize val="0"/>
        </c:dLbls>
        <c:smooth val="0"/>
        <c:axId val="310004592"/>
        <c:axId val="310001064"/>
      </c:lineChart>
      <c:catAx>
        <c:axId val="310004592"/>
        <c:scaling>
          <c:orientation val="minMax"/>
        </c:scaling>
        <c:delete val="1"/>
        <c:axPos val="b"/>
        <c:majorTickMark val="none"/>
        <c:minorTickMark val="none"/>
        <c:tickLblPos val="nextTo"/>
        <c:crossAx val="310001064"/>
        <c:crosses val="autoZero"/>
        <c:auto val="1"/>
        <c:lblAlgn val="ctr"/>
        <c:lblOffset val="100"/>
        <c:noMultiLvlLbl val="0"/>
      </c:catAx>
      <c:valAx>
        <c:axId val="31000106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0004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0.83333</cdr:x>
      <cdr:y>0.19048</cdr:y>
    </cdr:from>
    <cdr:to>
      <cdr:x>0.9881</cdr:x>
      <cdr:y>0.36508</cdr:y>
    </cdr:to>
    <cdr:sp macro="" textlink="">
      <cdr:nvSpPr>
        <cdr:cNvPr id="2" name="Oval 1"/>
        <cdr:cNvSpPr/>
      </cdr:nvSpPr>
      <cdr:spPr>
        <a:xfrm xmlns:a="http://schemas.openxmlformats.org/drawingml/2006/main">
          <a:off x="5334000" y="914400"/>
          <a:ext cx="990600" cy="8382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0.24065</cdr:x>
      <cdr:y>0.21628</cdr:y>
    </cdr:from>
    <cdr:to>
      <cdr:x>0.3935</cdr:x>
      <cdr:y>0.32093</cdr:y>
    </cdr:to>
    <cdr:sp macro="" textlink="">
      <cdr:nvSpPr>
        <cdr:cNvPr id="2" name="TextBox 1"/>
        <cdr:cNvSpPr txBox="1"/>
      </cdr:nvSpPr>
      <cdr:spPr>
        <a:xfrm xmlns:a="http://schemas.openxmlformats.org/drawingml/2006/main">
          <a:off x="1573619" y="988828"/>
          <a:ext cx="999460" cy="478465"/>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Consumers and Deciders</a:t>
          </a:r>
          <a:endParaRPr lang="en-US" sz="1100" dirty="0"/>
        </a:p>
      </cdr:txBody>
    </cdr:sp>
  </cdr:relSizeAnchor>
  <cdr:relSizeAnchor xmlns:cdr="http://schemas.openxmlformats.org/drawingml/2006/chartDrawing">
    <cdr:from>
      <cdr:x>0.27967</cdr:x>
      <cdr:y>0.32326</cdr:y>
    </cdr:from>
    <cdr:to>
      <cdr:x>0.31382</cdr:x>
      <cdr:y>0.40698</cdr:y>
    </cdr:to>
    <cdr:cxnSp macro="">
      <cdr:nvCxnSpPr>
        <cdr:cNvPr id="4" name="Straight Arrow Connector 3"/>
        <cdr:cNvCxnSpPr/>
      </cdr:nvCxnSpPr>
      <cdr:spPr>
        <a:xfrm xmlns:a="http://schemas.openxmlformats.org/drawingml/2006/main" flipH="1">
          <a:off x="1828800" y="1477926"/>
          <a:ext cx="223284" cy="382772"/>
        </a:xfrm>
        <a:prstGeom xmlns:a="http://schemas.openxmlformats.org/drawingml/2006/main" prst="straightConnector1">
          <a:avLst/>
        </a:prstGeom>
        <a:ln xmlns:a="http://schemas.openxmlformats.org/drawingml/2006/main" w="317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0.43902</cdr:x>
      <cdr:y>0.13023</cdr:y>
    </cdr:from>
    <cdr:to>
      <cdr:x>0.4439</cdr:x>
      <cdr:y>0.88605</cdr:y>
    </cdr:to>
    <cdr:cxnSp macro="">
      <cdr:nvCxnSpPr>
        <cdr:cNvPr id="7" name="Straight Connector 6"/>
        <cdr:cNvCxnSpPr/>
      </cdr:nvCxnSpPr>
      <cdr:spPr>
        <a:xfrm xmlns:a="http://schemas.openxmlformats.org/drawingml/2006/main" flipH="1">
          <a:off x="2870791" y="595424"/>
          <a:ext cx="31897" cy="3455581"/>
        </a:xfrm>
        <a:prstGeom xmlns:a="http://schemas.openxmlformats.org/drawingml/2006/main" prst="line">
          <a:avLst/>
        </a:prstGeom>
        <a:ln xmlns:a="http://schemas.openxmlformats.org/drawingml/2006/main" w="508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0.47967</cdr:x>
      <cdr:y>0.78372</cdr:y>
    </cdr:from>
    <cdr:to>
      <cdr:x>0.5561</cdr:x>
      <cdr:y>0.79372</cdr:y>
    </cdr:to>
    <cdr:sp macro="" textlink="">
      <cdr:nvSpPr>
        <cdr:cNvPr id="8" name="Right Arrow 7"/>
        <cdr:cNvSpPr/>
      </cdr:nvSpPr>
      <cdr:spPr>
        <a:xfrm xmlns:a="http://schemas.openxmlformats.org/drawingml/2006/main">
          <a:off x="3136605" y="3583172"/>
          <a:ext cx="499730" cy="45719"/>
        </a:xfrm>
        <a:prstGeom xmlns:a="http://schemas.openxmlformats.org/drawingml/2006/main" prst="rightArrow">
          <a:avLst/>
        </a:prstGeom>
        <a:ln xmlns:a="http://schemas.openxmlformats.org/drawingml/2006/main" w="635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0.33147</cdr:x>
      <cdr:y>0.77674</cdr:y>
    </cdr:from>
    <cdr:to>
      <cdr:x>0.41728</cdr:x>
      <cdr:y>0.8093</cdr:y>
    </cdr:to>
    <cdr:sp macro="" textlink="">
      <cdr:nvSpPr>
        <cdr:cNvPr id="9" name="Right Arrow 8"/>
        <cdr:cNvSpPr/>
      </cdr:nvSpPr>
      <cdr:spPr>
        <a:xfrm xmlns:a="http://schemas.openxmlformats.org/drawingml/2006/main" flipH="1">
          <a:off x="2167460" y="3551275"/>
          <a:ext cx="561163" cy="148856"/>
        </a:xfrm>
        <a:prstGeom xmlns:a="http://schemas.openxmlformats.org/drawingml/2006/main" prst="rightArrow">
          <a:avLst/>
        </a:prstGeom>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0.56748</cdr:x>
      <cdr:y>0.73488</cdr:y>
    </cdr:from>
    <cdr:to>
      <cdr:x>0.66179</cdr:x>
      <cdr:y>0.83721</cdr:y>
    </cdr:to>
    <cdr:sp macro="" textlink="">
      <cdr:nvSpPr>
        <cdr:cNvPr id="10" name="TextBox 9"/>
        <cdr:cNvSpPr txBox="1"/>
      </cdr:nvSpPr>
      <cdr:spPr>
        <a:xfrm xmlns:a="http://schemas.openxmlformats.org/drawingml/2006/main">
          <a:off x="3710763" y="3359889"/>
          <a:ext cx="616688" cy="467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Not</a:t>
          </a:r>
        </a:p>
        <a:p xmlns:a="http://schemas.openxmlformats.org/drawingml/2006/main">
          <a:pPr algn="ctr"/>
          <a:r>
            <a:rPr lang="en-US" b="1" dirty="0" smtClean="0"/>
            <a:t>Used</a:t>
          </a:r>
          <a:endParaRPr lang="en-US" sz="1100" b="1" dirty="0"/>
        </a:p>
      </cdr:txBody>
    </cdr:sp>
  </cdr:relSizeAnchor>
  <cdr:relSizeAnchor xmlns:cdr="http://schemas.openxmlformats.org/drawingml/2006/chartDrawing">
    <cdr:from>
      <cdr:x>0.23866</cdr:x>
      <cdr:y>0.76977</cdr:y>
    </cdr:from>
    <cdr:to>
      <cdr:x>0.33297</cdr:x>
      <cdr:y>0.84599</cdr:y>
    </cdr:to>
    <cdr:sp macro="" textlink="">
      <cdr:nvSpPr>
        <cdr:cNvPr id="11" name="TextBox 1"/>
        <cdr:cNvSpPr txBox="1"/>
      </cdr:nvSpPr>
      <cdr:spPr>
        <a:xfrm xmlns:a="http://schemas.openxmlformats.org/drawingml/2006/main">
          <a:off x="1560623" y="3519376"/>
          <a:ext cx="616688" cy="3485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t>Used</a:t>
          </a:r>
          <a:endParaRPr 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0.53597</cdr:x>
      <cdr:y>0.03226</cdr:y>
    </cdr:from>
    <cdr:to>
      <cdr:x>0.53597</cdr:x>
      <cdr:y>0.8827</cdr:y>
    </cdr:to>
    <cdr:cxnSp macro="">
      <cdr:nvCxnSpPr>
        <cdr:cNvPr id="3" name="Straight Connector 2"/>
        <cdr:cNvCxnSpPr/>
      </cdr:nvCxnSpPr>
      <cdr:spPr>
        <a:xfrm xmlns:a="http://schemas.openxmlformats.org/drawingml/2006/main">
          <a:off x="3463290" y="125730"/>
          <a:ext cx="0" cy="3314700"/>
        </a:xfrm>
        <a:prstGeom xmlns:a="http://schemas.openxmlformats.org/drawingml/2006/main" prst="line">
          <a:avLst/>
        </a:prstGeom>
        <a:ln xmlns:a="http://schemas.openxmlformats.org/drawingml/2006/main" w="508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0.39623</cdr:x>
      <cdr:y>0.03943</cdr:y>
    </cdr:from>
    <cdr:to>
      <cdr:x>0.39878</cdr:x>
      <cdr:y>0.88563</cdr:y>
    </cdr:to>
    <cdr:cxnSp macro="">
      <cdr:nvCxnSpPr>
        <cdr:cNvPr id="4" name="Straight Connector 3"/>
        <cdr:cNvCxnSpPr/>
      </cdr:nvCxnSpPr>
      <cdr:spPr>
        <a:xfrm xmlns:a="http://schemas.openxmlformats.org/drawingml/2006/main" flipH="1">
          <a:off x="2560320" y="153670"/>
          <a:ext cx="16510" cy="3298190"/>
        </a:xfrm>
        <a:prstGeom xmlns:a="http://schemas.openxmlformats.org/drawingml/2006/main" prst="line">
          <a:avLst/>
        </a:prstGeom>
        <a:ln xmlns:a="http://schemas.openxmlformats.org/drawingml/2006/main" w="508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74E24-864D-4092-B595-37B27C98FC8C}" type="datetimeFigureOut">
              <a:rPr lang="en-US" smtClean="0"/>
              <a:t>9/23/2014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BE5A4-1C13-4E77-93E1-2C18F1AC5D8A}" type="slidenum">
              <a:rPr lang="en-US" smtClean="0"/>
              <a:t>‹#›</a:t>
            </a:fld>
            <a:endParaRPr lang="en-US"/>
          </a:p>
        </p:txBody>
      </p:sp>
    </p:spTree>
    <p:extLst>
      <p:ext uri="{BB962C8B-B14F-4D97-AF65-F5344CB8AC3E}">
        <p14:creationId xmlns:p14="http://schemas.microsoft.com/office/powerpoint/2010/main" val="115180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6BE5A4-1C13-4E77-93E1-2C18F1AC5D8A}" type="slidenum">
              <a:rPr lang="en-US" smtClean="0"/>
              <a:t>2</a:t>
            </a:fld>
            <a:endParaRPr lang="en-US"/>
          </a:p>
        </p:txBody>
      </p:sp>
    </p:spTree>
    <p:extLst>
      <p:ext uri="{BB962C8B-B14F-4D97-AF65-F5344CB8AC3E}">
        <p14:creationId xmlns:p14="http://schemas.microsoft.com/office/powerpoint/2010/main" val="101566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A3C5B-76BD-42A3-8FEE-EF3E83901530}" type="slidenum">
              <a:rPr lang="en-US"/>
              <a:pPr/>
              <a:t>21</a:t>
            </a:fld>
            <a:endParaRPr lang="en-US" dirty="0"/>
          </a:p>
        </p:txBody>
      </p:sp>
      <p:sp>
        <p:nvSpPr>
          <p:cNvPr id="714754" name="Rectangle 2"/>
          <p:cNvSpPr>
            <a:spLocks noGrp="1" noRot="1" noChangeAspect="1" noChangeArrowheads="1" noTextEdit="1"/>
          </p:cNvSpPr>
          <p:nvPr>
            <p:ph type="sldImg"/>
          </p:nvPr>
        </p:nvSpPr>
        <p:spPr>
          <a:xfrm>
            <a:off x="387350" y="685800"/>
            <a:ext cx="6096000" cy="3429000"/>
          </a:xfrm>
          <a:ln/>
        </p:spPr>
      </p:sp>
      <p:sp>
        <p:nvSpPr>
          <p:cNvPr id="714755" name="Rectangle 3"/>
          <p:cNvSpPr>
            <a:spLocks noGrp="1" noChangeArrowheads="1"/>
          </p:cNvSpPr>
          <p:nvPr>
            <p:ph type="body" idx="1"/>
          </p:nvPr>
        </p:nvSpPr>
        <p:spPr>
          <a:xfrm>
            <a:off x="686882" y="4343946"/>
            <a:ext cx="5484238" cy="4114335"/>
          </a:xfrm>
        </p:spPr>
        <p:txBody>
          <a:bodyPr/>
          <a:lstStyle/>
          <a:p>
            <a:r>
              <a:rPr lang="en-US" dirty="0"/>
              <a:t>Source:  Nova/Frontline Film:  What’s Up with the Weather</a:t>
            </a:r>
          </a:p>
        </p:txBody>
      </p:sp>
    </p:spTree>
    <p:extLst>
      <p:ext uri="{BB962C8B-B14F-4D97-AF65-F5344CB8AC3E}">
        <p14:creationId xmlns:p14="http://schemas.microsoft.com/office/powerpoint/2010/main" val="227130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6BE5A4-1C13-4E77-93E1-2C18F1AC5D8A}" type="slidenum">
              <a:rPr lang="en-US" smtClean="0"/>
              <a:t>27</a:t>
            </a:fld>
            <a:endParaRPr lang="en-US"/>
          </a:p>
        </p:txBody>
      </p:sp>
    </p:spTree>
    <p:extLst>
      <p:ext uri="{BB962C8B-B14F-4D97-AF65-F5344CB8AC3E}">
        <p14:creationId xmlns:p14="http://schemas.microsoft.com/office/powerpoint/2010/main" val="117945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678FC-25E2-4AF7-93EF-4AAC9BA9E80C}" type="slidenum">
              <a:rPr lang="en-US"/>
              <a:pPr/>
              <a:t>31</a:t>
            </a:fld>
            <a:endParaRPr lang="en-US" dirty="0"/>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r>
              <a:rPr lang="en-US" dirty="0"/>
              <a:t>Lyndon State College (Vermont), Survey of Meteorology, Dr. Nolan Atkins, downloaded August 30, 2008.  © 2007 Thomason Higher Education</a:t>
            </a:r>
          </a:p>
        </p:txBody>
      </p:sp>
    </p:spTree>
    <p:extLst>
      <p:ext uri="{BB962C8B-B14F-4D97-AF65-F5344CB8AC3E}">
        <p14:creationId xmlns:p14="http://schemas.microsoft.com/office/powerpoint/2010/main" val="391877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Charles David Keeling Wikipedia entry</a:t>
            </a:r>
            <a:endParaRPr lang="en-US" dirty="0"/>
          </a:p>
        </p:txBody>
      </p:sp>
      <p:sp>
        <p:nvSpPr>
          <p:cNvPr id="4" name="Slide Number Placeholder 3"/>
          <p:cNvSpPr>
            <a:spLocks noGrp="1"/>
          </p:cNvSpPr>
          <p:nvPr>
            <p:ph type="sldNum" sz="quarter" idx="10"/>
          </p:nvPr>
        </p:nvSpPr>
        <p:spPr/>
        <p:txBody>
          <a:bodyPr/>
          <a:lstStyle/>
          <a:p>
            <a:fld id="{0C54A0A2-B3F1-4230-8B79-DA7E5591A584}" type="slidenum">
              <a:rPr lang="en-US" smtClean="0"/>
              <a:t>46</a:t>
            </a:fld>
            <a:endParaRPr lang="en-US"/>
          </a:p>
        </p:txBody>
      </p:sp>
    </p:spTree>
    <p:extLst>
      <p:ext uri="{BB962C8B-B14F-4D97-AF65-F5344CB8AC3E}">
        <p14:creationId xmlns:p14="http://schemas.microsoft.com/office/powerpoint/2010/main" val="295368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USGS, Volcanic gases and climate </a:t>
            </a:r>
            <a:r>
              <a:rPr lang="en-US" smtClean="0"/>
              <a:t>change overview</a:t>
            </a:r>
            <a:endParaRPr lang="en-US"/>
          </a:p>
        </p:txBody>
      </p:sp>
      <p:sp>
        <p:nvSpPr>
          <p:cNvPr id="4" name="Slide Number Placeholder 3"/>
          <p:cNvSpPr>
            <a:spLocks noGrp="1"/>
          </p:cNvSpPr>
          <p:nvPr>
            <p:ph type="sldNum" sz="quarter" idx="10"/>
          </p:nvPr>
        </p:nvSpPr>
        <p:spPr/>
        <p:txBody>
          <a:bodyPr/>
          <a:lstStyle/>
          <a:p>
            <a:fld id="{0C54A0A2-B3F1-4230-8B79-DA7E5591A584}" type="slidenum">
              <a:rPr lang="en-US" smtClean="0"/>
              <a:t>51</a:t>
            </a:fld>
            <a:endParaRPr lang="en-US"/>
          </a:p>
        </p:txBody>
      </p:sp>
    </p:spTree>
    <p:extLst>
      <p:ext uri="{BB962C8B-B14F-4D97-AF65-F5344CB8AC3E}">
        <p14:creationId xmlns:p14="http://schemas.microsoft.com/office/powerpoint/2010/main" val="112858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three paths:  science, empirical, computer models – based on science but can deal with multi-factors</a:t>
            </a:r>
            <a:endParaRPr lang="en-US" dirty="0"/>
          </a:p>
        </p:txBody>
      </p:sp>
      <p:sp>
        <p:nvSpPr>
          <p:cNvPr id="4" name="Slide Number Placeholder 3"/>
          <p:cNvSpPr>
            <a:spLocks noGrp="1"/>
          </p:cNvSpPr>
          <p:nvPr>
            <p:ph type="sldNum" sz="quarter" idx="10"/>
          </p:nvPr>
        </p:nvSpPr>
        <p:spPr/>
        <p:txBody>
          <a:bodyPr/>
          <a:lstStyle/>
          <a:p>
            <a:fld id="{2B559E60-6F8D-4885-95C9-B63BF5E7493F}" type="slidenum">
              <a:rPr lang="en-US" smtClean="0"/>
              <a:pPr/>
              <a:t>52</a:t>
            </a:fld>
            <a:endParaRPr lang="en-US"/>
          </a:p>
        </p:txBody>
      </p:sp>
    </p:spTree>
    <p:extLst>
      <p:ext uri="{BB962C8B-B14F-4D97-AF65-F5344CB8AC3E}">
        <p14:creationId xmlns:p14="http://schemas.microsoft.com/office/powerpoint/2010/main" val="399709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AACE7B-9FC2-4EB2-AA02-56F59BE07370}"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297548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EC704-8622-42F9-BA14-C5E9A3DB81F5}"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154522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1C9AA-B36B-4FE4-AADB-C20DE4F693B6}"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1968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E7802-C1EB-4B4A-BCF8-B3C15309F0C4}"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354210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65598-A125-4B46-B830-7FB8F0B0871F}"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5702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6B0EA-4141-484F-AF00-AA61E1D3E0E1}"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7467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EC352-7F90-4380-A17D-86D46002BFA5}"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1561989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5F470B-BBD9-43FC-8700-F6C69BF28F12}"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164654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A75E8E-CEBE-4CB6-8661-D4D4CB6185F5}"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277958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CCDF1-FA8E-4FF7-A963-C2E7A45A21BB}" type="datetime1">
              <a:rPr lang="en-US" smtClean="0"/>
              <a:t>9/23/2014</a:t>
            </a:fld>
            <a:endParaRPr lang="en-US"/>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64235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A4524-859E-4395-B868-84FB03A18571}" type="datetime1">
              <a:rPr lang="en-US" smtClean="0"/>
              <a:t>9/23/2014</a:t>
            </a:fld>
            <a:endParaRPr lang="en-US"/>
          </a:p>
        </p:txBody>
      </p:sp>
      <p:sp>
        <p:nvSpPr>
          <p:cNvPr id="6" name="Footer Placeholder 5"/>
          <p:cNvSpPr>
            <a:spLocks noGrp="1"/>
          </p:cNvSpPr>
          <p:nvPr>
            <p:ph type="ftr" sz="quarter" idx="11"/>
          </p:nvPr>
        </p:nvSpPr>
        <p:spPr/>
        <p:txBody>
          <a:bodyPr/>
          <a:lstStyle/>
          <a:p>
            <a:r>
              <a:rPr lang="en-US" smtClean="0"/>
              <a:t>OLL response to global warming - fall 14</a:t>
            </a:r>
            <a:endParaRPr lang="en-US"/>
          </a:p>
        </p:txBody>
      </p:sp>
      <p:sp>
        <p:nvSpPr>
          <p:cNvPr id="7" name="Slide Number Placeholder 6"/>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138237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EBB2D9-70A1-4A6B-99C6-344FA1BC7510}" type="datetime1">
              <a:rPr lang="en-US" smtClean="0"/>
              <a:t>9/23/2014</a:t>
            </a:fld>
            <a:endParaRPr lang="en-US"/>
          </a:p>
        </p:txBody>
      </p:sp>
      <p:sp>
        <p:nvSpPr>
          <p:cNvPr id="8" name="Footer Placeholder 7"/>
          <p:cNvSpPr>
            <a:spLocks noGrp="1"/>
          </p:cNvSpPr>
          <p:nvPr>
            <p:ph type="ftr" sz="quarter" idx="11"/>
          </p:nvPr>
        </p:nvSpPr>
        <p:spPr/>
        <p:txBody>
          <a:bodyPr/>
          <a:lstStyle/>
          <a:p>
            <a:r>
              <a:rPr lang="en-US" smtClean="0"/>
              <a:t>OLL response to global warming - fall 14</a:t>
            </a:r>
            <a:endParaRPr lang="en-US"/>
          </a:p>
        </p:txBody>
      </p:sp>
      <p:sp>
        <p:nvSpPr>
          <p:cNvPr id="9" name="Slide Number Placeholder 8"/>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340119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FC8282-4345-4FB7-94B7-FC9396CEF34D}" type="datetime1">
              <a:rPr lang="en-US" smtClean="0"/>
              <a:t>9/23/2014</a:t>
            </a:fld>
            <a:endParaRPr lang="en-US"/>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398496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56FD0-1C1A-44A2-8160-8F9753EF32AE}" type="datetime1">
              <a:rPr lang="en-US" smtClean="0"/>
              <a:t>9/23/2014</a:t>
            </a:fld>
            <a:endParaRPr lang="en-US"/>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160205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7F4ED-A211-4907-A7CA-79F8EA8EA174}" type="datetime1">
              <a:rPr lang="en-US" smtClean="0"/>
              <a:t>9/23/2014</a:t>
            </a:fld>
            <a:endParaRPr lang="en-US"/>
          </a:p>
        </p:txBody>
      </p:sp>
      <p:sp>
        <p:nvSpPr>
          <p:cNvPr id="6" name="Footer Placeholder 5"/>
          <p:cNvSpPr>
            <a:spLocks noGrp="1"/>
          </p:cNvSpPr>
          <p:nvPr>
            <p:ph type="ftr" sz="quarter" idx="11"/>
          </p:nvPr>
        </p:nvSpPr>
        <p:spPr/>
        <p:txBody>
          <a:bodyPr/>
          <a:lstStyle/>
          <a:p>
            <a:r>
              <a:rPr lang="en-US" smtClean="0"/>
              <a:t>OLL response to global warming - fall 14</a:t>
            </a:r>
            <a:endParaRPr lang="en-US"/>
          </a:p>
        </p:txBody>
      </p:sp>
      <p:sp>
        <p:nvSpPr>
          <p:cNvPr id="7" name="Slide Number Placeholder 6"/>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341325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C8E2E-4B22-49E2-BB9F-8260A1D321BE}" type="datetime1">
              <a:rPr lang="en-US" smtClean="0"/>
              <a:t>9/23/2014</a:t>
            </a:fld>
            <a:endParaRPr lang="en-US"/>
          </a:p>
        </p:txBody>
      </p:sp>
      <p:sp>
        <p:nvSpPr>
          <p:cNvPr id="6" name="Footer Placeholder 5"/>
          <p:cNvSpPr>
            <a:spLocks noGrp="1"/>
          </p:cNvSpPr>
          <p:nvPr>
            <p:ph type="ftr" sz="quarter" idx="11"/>
          </p:nvPr>
        </p:nvSpPr>
        <p:spPr/>
        <p:txBody>
          <a:bodyPr/>
          <a:lstStyle/>
          <a:p>
            <a:r>
              <a:rPr lang="en-US" smtClean="0"/>
              <a:t>OLL response to global warming - fall 14</a:t>
            </a:r>
            <a:endParaRPr lang="en-US"/>
          </a:p>
        </p:txBody>
      </p:sp>
      <p:sp>
        <p:nvSpPr>
          <p:cNvPr id="7" name="Slide Number Placeholder 6"/>
          <p:cNvSpPr>
            <a:spLocks noGrp="1"/>
          </p:cNvSpPr>
          <p:nvPr>
            <p:ph type="sldNum" sz="quarter" idx="12"/>
          </p:nvPr>
        </p:nvSpPr>
        <p:spPr/>
        <p:txBody>
          <a:bodyPr/>
          <a:lstStyle/>
          <a:p>
            <a:fld id="{B12BEC42-7FAD-486E-B019-49CF59265C92}" type="slidenum">
              <a:rPr lang="en-US" smtClean="0"/>
              <a:t>‹#›</a:t>
            </a:fld>
            <a:endParaRPr lang="en-US"/>
          </a:p>
        </p:txBody>
      </p:sp>
    </p:spTree>
    <p:extLst>
      <p:ext uri="{BB962C8B-B14F-4D97-AF65-F5344CB8AC3E}">
        <p14:creationId xmlns:p14="http://schemas.microsoft.com/office/powerpoint/2010/main" val="117462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6A2F13-F4F5-47F6-A96F-55CBDF093744}" type="datetime1">
              <a:rPr lang="en-US" smtClean="0"/>
              <a:t>9/23/2014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OLL response to global warming - fall 14</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2BEC42-7FAD-486E-B019-49CF59265C92}" type="slidenum">
              <a:rPr lang="en-US" smtClean="0"/>
              <a:t>‹#›</a:t>
            </a:fld>
            <a:endParaRPr lang="en-US"/>
          </a:p>
        </p:txBody>
      </p:sp>
    </p:spTree>
    <p:extLst>
      <p:ext uri="{BB962C8B-B14F-4D97-AF65-F5344CB8AC3E}">
        <p14:creationId xmlns:p14="http://schemas.microsoft.com/office/powerpoint/2010/main" val="4009632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Discovering the Problem</a:t>
            </a:r>
            <a:endParaRPr lang="en-US" dirty="0"/>
          </a:p>
        </p:txBody>
      </p:sp>
      <p:sp>
        <p:nvSpPr>
          <p:cNvPr id="3" name="Subtitle 2"/>
          <p:cNvSpPr>
            <a:spLocks noGrp="1"/>
          </p:cNvSpPr>
          <p:nvPr>
            <p:ph type="subTitle" idx="1"/>
          </p:nvPr>
        </p:nvSpPr>
        <p:spPr/>
        <p:txBody>
          <a:bodyPr>
            <a:normAutofit lnSpcReduction="10000"/>
          </a:bodyPr>
          <a:lstStyle/>
          <a:p>
            <a:r>
              <a:rPr lang="en-US" dirty="0" smtClean="0"/>
              <a:t>The Response to Climate Change</a:t>
            </a:r>
          </a:p>
          <a:p>
            <a:r>
              <a:rPr lang="en-US" dirty="0" err="1" smtClean="0"/>
              <a:t>Osher</a:t>
            </a:r>
            <a:r>
              <a:rPr lang="en-US" dirty="0" smtClean="0"/>
              <a:t> Lifelong Learning </a:t>
            </a:r>
            <a:r>
              <a:rPr lang="en-US" dirty="0" err="1" smtClean="0"/>
              <a:t>Insttute</a:t>
            </a:r>
            <a:endParaRPr lang="en-US" dirty="0" smtClean="0"/>
          </a:p>
          <a:p>
            <a:r>
              <a:rPr lang="en-US" dirty="0" smtClean="0"/>
              <a:t>Fall 2014</a:t>
            </a:r>
            <a:endParaRPr lang="en-US" dirty="0"/>
          </a:p>
        </p:txBody>
      </p:sp>
    </p:spTree>
    <p:extLst>
      <p:ext uri="{BB962C8B-B14F-4D97-AF65-F5344CB8AC3E}">
        <p14:creationId xmlns:p14="http://schemas.microsoft.com/office/powerpoint/2010/main" val="178547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Morals of the Story</a:t>
            </a:r>
            <a:endParaRPr lang="en-US" dirty="0"/>
          </a:p>
        </p:txBody>
      </p:sp>
      <p:sp>
        <p:nvSpPr>
          <p:cNvPr id="3" name="Content Placeholder 2"/>
          <p:cNvSpPr>
            <a:spLocks noGrp="1"/>
          </p:cNvSpPr>
          <p:nvPr>
            <p:ph idx="1"/>
          </p:nvPr>
        </p:nvSpPr>
        <p:spPr/>
        <p:txBody>
          <a:bodyPr/>
          <a:lstStyle/>
          <a:p>
            <a:r>
              <a:rPr lang="en-US" dirty="0" smtClean="0"/>
              <a:t>Adding energy at constant rate creates feedback that, absent other factors, produces equilibrium</a:t>
            </a:r>
          </a:p>
          <a:p>
            <a:endParaRPr lang="en-US" dirty="0"/>
          </a:p>
          <a:p>
            <a:r>
              <a:rPr lang="en-US" dirty="0" smtClean="0"/>
              <a:t>Determination of quantitative relationship comes from 19</a:t>
            </a:r>
            <a:r>
              <a:rPr lang="en-US" baseline="30000" dirty="0" smtClean="0"/>
              <a:t>th</a:t>
            </a:r>
            <a:r>
              <a:rPr lang="en-US" dirty="0" smtClean="0"/>
              <a:t> century science</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84B16DA1-FFA5-4C9A-BA00-979AA02F52DD}" type="slidenum">
              <a:rPr lang="en-US" smtClean="0"/>
              <a:t>10</a:t>
            </a:fld>
            <a:endParaRPr lang="en-US"/>
          </a:p>
        </p:txBody>
      </p:sp>
    </p:spTree>
    <p:extLst>
      <p:ext uri="{BB962C8B-B14F-4D97-AF65-F5344CB8AC3E}">
        <p14:creationId xmlns:p14="http://schemas.microsoft.com/office/powerpoint/2010/main" val="1577192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11</a:t>
            </a:fld>
            <a:endParaRPr lang="en-US"/>
          </a:p>
        </p:txBody>
      </p:sp>
      <p:sp>
        <p:nvSpPr>
          <p:cNvPr id="5" name="TextBox 4"/>
          <p:cNvSpPr txBox="1"/>
          <p:nvPr/>
        </p:nvSpPr>
        <p:spPr>
          <a:xfrm>
            <a:off x="1312332" y="2469572"/>
            <a:ext cx="7620000" cy="1754326"/>
          </a:xfrm>
          <a:prstGeom prst="rect">
            <a:avLst/>
          </a:prstGeom>
          <a:noFill/>
          <a:ln>
            <a:solidFill>
              <a:schemeClr val="tx1"/>
            </a:solidFill>
          </a:ln>
        </p:spPr>
        <p:txBody>
          <a:bodyPr wrap="square" rtlCol="0">
            <a:spAutoFit/>
          </a:bodyPr>
          <a:lstStyle/>
          <a:p>
            <a:pPr algn="ctr"/>
            <a:r>
              <a:rPr lang="en-US" sz="3600" dirty="0"/>
              <a:t>Good (19</a:t>
            </a:r>
            <a:r>
              <a:rPr lang="en-US" sz="3600" baseline="30000" dirty="0"/>
              <a:t>th</a:t>
            </a:r>
            <a:r>
              <a:rPr lang="en-US" sz="3600" dirty="0"/>
              <a:t> century) Physics </a:t>
            </a:r>
          </a:p>
          <a:p>
            <a:pPr algn="ctr"/>
            <a:r>
              <a:rPr lang="en-US" sz="3600" dirty="0"/>
              <a:t>But Wrong Answer:</a:t>
            </a:r>
          </a:p>
          <a:p>
            <a:pPr algn="ctr"/>
            <a:r>
              <a:rPr lang="en-US" sz="3600" dirty="0"/>
              <a:t>Earth is Warmer than 6</a:t>
            </a:r>
            <a:r>
              <a:rPr lang="en-US" sz="3600" baseline="30000" dirty="0"/>
              <a:t>o</a:t>
            </a:r>
            <a:r>
              <a:rPr lang="en-US" sz="3600" dirty="0"/>
              <a:t> C</a:t>
            </a:r>
          </a:p>
        </p:txBody>
      </p:sp>
    </p:spTree>
    <p:extLst>
      <p:ext uri="{BB962C8B-B14F-4D97-AF65-F5344CB8AC3E}">
        <p14:creationId xmlns:p14="http://schemas.microsoft.com/office/powerpoint/2010/main" val="2529611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normAutofit/>
          </a:bodyPr>
          <a:lstStyle/>
          <a:p>
            <a:r>
              <a:rPr lang="en-US" sz="4000" dirty="0"/>
              <a:t>Planet Keeling Mark II:  Add Albedo</a:t>
            </a:r>
            <a:endParaRPr lang="en-US" sz="2800" dirty="0"/>
          </a:p>
        </p:txBody>
      </p:sp>
      <p:sp>
        <p:nvSpPr>
          <p:cNvPr id="707587" name="Rectangle 3"/>
          <p:cNvSpPr>
            <a:spLocks noGrp="1" noChangeArrowheads="1"/>
          </p:cNvSpPr>
          <p:nvPr>
            <p:ph idx="1"/>
          </p:nvPr>
        </p:nvSpPr>
        <p:spPr/>
        <p:txBody>
          <a:bodyPr>
            <a:normAutofit/>
          </a:bodyPr>
          <a:lstStyle/>
          <a:p>
            <a:r>
              <a:rPr lang="en-US" dirty="0" smtClean="0"/>
              <a:t>Reflects 30% of solar radiation (0.3 albedo) </a:t>
            </a:r>
          </a:p>
          <a:p>
            <a:endParaRPr lang="en-US" dirty="0" smtClean="0"/>
          </a:p>
          <a:p>
            <a:r>
              <a:rPr lang="en-US" dirty="0" smtClean="0"/>
              <a:t>Solar </a:t>
            </a:r>
            <a:r>
              <a:rPr lang="en-US" dirty="0"/>
              <a:t>radiation now balanced by:</a:t>
            </a:r>
          </a:p>
          <a:p>
            <a:pPr lvl="1"/>
            <a:r>
              <a:rPr lang="en-US" dirty="0" smtClean="0"/>
              <a:t>Keeling’s own thermal </a:t>
            </a:r>
            <a:r>
              <a:rPr lang="en-US" dirty="0"/>
              <a:t>radiation </a:t>
            </a:r>
            <a:r>
              <a:rPr lang="en-US" u="sng" dirty="0"/>
              <a:t>plus</a:t>
            </a:r>
          </a:p>
          <a:p>
            <a:pPr lvl="1"/>
            <a:r>
              <a:rPr lang="en-US" dirty="0"/>
              <a:t>Reflected  solar radiation</a:t>
            </a:r>
          </a:p>
          <a:p>
            <a:endParaRPr lang="en-US" dirty="0" smtClean="0"/>
          </a:p>
          <a:p>
            <a:r>
              <a:rPr lang="en-US" dirty="0" smtClean="0"/>
              <a:t>Equilibrium requires </a:t>
            </a:r>
            <a:r>
              <a:rPr lang="en-US" dirty="0"/>
              <a:t>less thermal radiation </a:t>
            </a:r>
            <a:r>
              <a:rPr lang="en-US" dirty="0">
                <a:sym typeface="Wingdings" pitchFamily="2" charset="2"/>
              </a:rPr>
              <a:t> reached at lower temperature </a:t>
            </a:r>
          </a:p>
          <a:p>
            <a:endParaRPr lang="en-US" dirty="0"/>
          </a:p>
        </p:txBody>
      </p:sp>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C33DD203-E8C6-49AF-B365-0201EA113978}" type="slidenum">
              <a:rPr lang="en-US"/>
              <a:pPr/>
              <a:t>12</a:t>
            </a:fld>
            <a:endParaRPr lang="en-US" dirty="0"/>
          </a:p>
        </p:txBody>
      </p:sp>
    </p:spTree>
    <p:extLst>
      <p:ext uri="{BB962C8B-B14F-4D97-AF65-F5344CB8AC3E}">
        <p14:creationId xmlns:p14="http://schemas.microsoft.com/office/powerpoint/2010/main" val="409865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7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7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75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7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9800" y="274638"/>
            <a:ext cx="8001000" cy="639762"/>
          </a:xfrm>
        </p:spPr>
        <p:txBody>
          <a:bodyPr>
            <a:normAutofit fontScale="90000"/>
          </a:bodyPr>
          <a:lstStyle/>
          <a:p>
            <a:r>
              <a:rPr lang="en-US" dirty="0" smtClean="0"/>
              <a:t>The New Path to Equilibrium</a:t>
            </a:r>
            <a:endParaRPr lang="en-US" dirty="0"/>
          </a:p>
        </p:txBody>
      </p:sp>
      <p:sp>
        <p:nvSpPr>
          <p:cNvPr id="4" name="Footer Placeholder 2"/>
          <p:cNvSpPr>
            <a:spLocks noGrp="1"/>
          </p:cNvSpPr>
          <p:nvPr>
            <p:ph type="ftr" sz="quarter" idx="11"/>
          </p:nvPr>
        </p:nvSpPr>
        <p:spPr/>
        <p:txBody>
          <a:bodyPr/>
          <a:lstStyle/>
          <a:p>
            <a:r>
              <a:rPr lang="en-US" smtClean="0"/>
              <a:t>OLL response to global warming - fall 14</a:t>
            </a:r>
            <a:endParaRPr lang="en-US" dirty="0"/>
          </a:p>
        </p:txBody>
      </p:sp>
      <p:sp>
        <p:nvSpPr>
          <p:cNvPr id="5" name="Slide Number Placeholder 3"/>
          <p:cNvSpPr>
            <a:spLocks noGrp="1"/>
          </p:cNvSpPr>
          <p:nvPr>
            <p:ph type="sldNum" sz="quarter" idx="12"/>
          </p:nvPr>
        </p:nvSpPr>
        <p:spPr/>
        <p:txBody>
          <a:bodyPr/>
          <a:lstStyle/>
          <a:p>
            <a:fld id="{7079B22B-BD2A-4657-B420-02BC3C116D05}" type="slidenum">
              <a:rPr lang="en-US"/>
              <a:pPr/>
              <a:t>13</a:t>
            </a:fld>
            <a:endParaRPr lang="en-US" dirty="0"/>
          </a:p>
        </p:txBody>
      </p:sp>
      <p:graphicFrame>
        <p:nvGraphicFramePr>
          <p:cNvPr id="6" name="Chart 5"/>
          <p:cNvGraphicFramePr>
            <a:graphicFrameLocks/>
          </p:cNvGraphicFramePr>
          <p:nvPr>
            <p:extLst/>
          </p:nvPr>
        </p:nvGraphicFramePr>
        <p:xfrm>
          <a:off x="3124200" y="1295400"/>
          <a:ext cx="5943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391400" y="1676401"/>
            <a:ext cx="762000" cy="307777"/>
          </a:xfrm>
          <a:prstGeom prst="rect">
            <a:avLst/>
          </a:prstGeom>
          <a:noFill/>
          <a:ln>
            <a:solidFill>
              <a:schemeClr val="tx1"/>
            </a:solidFill>
          </a:ln>
        </p:spPr>
        <p:txBody>
          <a:bodyPr wrap="square" rtlCol="0">
            <a:spAutoFit/>
          </a:bodyPr>
          <a:lstStyle/>
          <a:p>
            <a:pPr algn="ctr"/>
            <a:r>
              <a:rPr lang="en-US" sz="1400" dirty="0"/>
              <a:t>-18 C</a:t>
            </a:r>
          </a:p>
        </p:txBody>
      </p:sp>
      <p:cxnSp>
        <p:nvCxnSpPr>
          <p:cNvPr id="8" name="Straight Arrow Connector 7"/>
          <p:cNvCxnSpPr>
            <a:stCxn id="2" idx="2"/>
          </p:cNvCxnSpPr>
          <p:nvPr/>
        </p:nvCxnSpPr>
        <p:spPr>
          <a:xfrm>
            <a:off x="7772400" y="1984178"/>
            <a:ext cx="381000" cy="759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772400" y="1984178"/>
            <a:ext cx="381000" cy="1902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979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normAutofit/>
          </a:bodyPr>
          <a:lstStyle/>
          <a:p>
            <a:r>
              <a:rPr lang="en-US" dirty="0" smtClean="0"/>
              <a:t>Equilibrium for Planet </a:t>
            </a:r>
            <a:r>
              <a:rPr lang="en-US" dirty="0"/>
              <a:t>Keeling </a:t>
            </a:r>
            <a:r>
              <a:rPr lang="en-US" dirty="0" smtClean="0"/>
              <a:t>II</a:t>
            </a:r>
            <a:endParaRPr lang="en-US" dirty="0"/>
          </a:p>
        </p:txBody>
      </p:sp>
      <p:sp>
        <p:nvSpPr>
          <p:cNvPr id="13"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14" name="Slide Number Placeholder 4"/>
          <p:cNvSpPr>
            <a:spLocks noGrp="1"/>
          </p:cNvSpPr>
          <p:nvPr>
            <p:ph type="sldNum" sz="quarter" idx="12"/>
          </p:nvPr>
        </p:nvSpPr>
        <p:spPr/>
        <p:txBody>
          <a:bodyPr/>
          <a:lstStyle/>
          <a:p>
            <a:fld id="{81B8C22E-BDD5-42D1-BF75-CB99E19B88DA}" type="slidenum">
              <a:rPr lang="en-US"/>
              <a:pPr/>
              <a:t>14</a:t>
            </a:fld>
            <a:endParaRPr lang="en-US" dirty="0"/>
          </a:p>
        </p:txBody>
      </p:sp>
      <p:sp>
        <p:nvSpPr>
          <p:cNvPr id="709635" name="Line 3"/>
          <p:cNvSpPr>
            <a:spLocks noChangeShapeType="1"/>
          </p:cNvSpPr>
          <p:nvPr/>
        </p:nvSpPr>
        <p:spPr bwMode="auto">
          <a:xfrm>
            <a:off x="3446318" y="1981200"/>
            <a:ext cx="0" cy="1524000"/>
          </a:xfrm>
          <a:prstGeom prst="line">
            <a:avLst/>
          </a:prstGeom>
          <a:noFill/>
          <a:ln w="114300">
            <a:solidFill>
              <a:srgbClr val="FFFF00"/>
            </a:solidFill>
            <a:round/>
            <a:headEnd/>
            <a:tailEnd type="triangle" w="med" len="med"/>
          </a:ln>
          <a:effectLst/>
        </p:spPr>
        <p:txBody>
          <a:bodyPr/>
          <a:lstStyle/>
          <a:p>
            <a:endParaRPr lang="en-US" dirty="0"/>
          </a:p>
        </p:txBody>
      </p:sp>
      <p:sp>
        <p:nvSpPr>
          <p:cNvPr id="709636" name="Line 4"/>
          <p:cNvSpPr>
            <a:spLocks noChangeShapeType="1"/>
          </p:cNvSpPr>
          <p:nvPr/>
        </p:nvSpPr>
        <p:spPr bwMode="auto">
          <a:xfrm flipV="1">
            <a:off x="5202382" y="1889705"/>
            <a:ext cx="0" cy="1447800"/>
          </a:xfrm>
          <a:prstGeom prst="line">
            <a:avLst/>
          </a:prstGeom>
          <a:noFill/>
          <a:ln w="76200">
            <a:solidFill>
              <a:srgbClr val="FF0000"/>
            </a:solidFill>
            <a:round/>
            <a:headEnd/>
            <a:tailEnd type="triangle" w="med" len="med"/>
          </a:ln>
          <a:effectLst/>
        </p:spPr>
        <p:txBody>
          <a:bodyPr/>
          <a:lstStyle/>
          <a:p>
            <a:endParaRPr lang="en-US" dirty="0"/>
          </a:p>
        </p:txBody>
      </p:sp>
      <p:sp>
        <p:nvSpPr>
          <p:cNvPr id="709637" name="Text Box 5"/>
          <p:cNvSpPr txBox="1">
            <a:spLocks noChangeArrowheads="1"/>
          </p:cNvSpPr>
          <p:nvPr/>
        </p:nvSpPr>
        <p:spPr bwMode="auto">
          <a:xfrm>
            <a:off x="3068782" y="1326617"/>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Incoming</a:t>
            </a:r>
          </a:p>
          <a:p>
            <a:pPr algn="ctr">
              <a:spcBef>
                <a:spcPct val="50000"/>
              </a:spcBef>
            </a:pPr>
            <a:r>
              <a:rPr lang="en-US" sz="1200" b="1" dirty="0"/>
              <a:t>Solar</a:t>
            </a:r>
          </a:p>
        </p:txBody>
      </p:sp>
      <p:sp>
        <p:nvSpPr>
          <p:cNvPr id="709638" name="Text Box 6"/>
          <p:cNvSpPr txBox="1">
            <a:spLocks noChangeArrowheads="1"/>
          </p:cNvSpPr>
          <p:nvPr/>
        </p:nvSpPr>
        <p:spPr bwMode="auto">
          <a:xfrm>
            <a:off x="4849092" y="1338197"/>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Outgoing</a:t>
            </a:r>
          </a:p>
          <a:p>
            <a:pPr algn="ctr">
              <a:spcBef>
                <a:spcPct val="50000"/>
              </a:spcBef>
            </a:pPr>
            <a:r>
              <a:rPr lang="en-US" sz="1200" b="1" dirty="0"/>
              <a:t>Thermal</a:t>
            </a:r>
          </a:p>
        </p:txBody>
      </p:sp>
      <p:sp>
        <p:nvSpPr>
          <p:cNvPr id="709639" name="Text Box 7"/>
          <p:cNvSpPr txBox="1">
            <a:spLocks noChangeArrowheads="1"/>
          </p:cNvSpPr>
          <p:nvPr/>
        </p:nvSpPr>
        <p:spPr bwMode="auto">
          <a:xfrm>
            <a:off x="4055918" y="2613605"/>
            <a:ext cx="533400" cy="457200"/>
          </a:xfrm>
          <a:prstGeom prst="rect">
            <a:avLst/>
          </a:prstGeom>
          <a:noFill/>
          <a:ln w="9525">
            <a:noFill/>
            <a:miter lim="800000"/>
            <a:headEnd/>
            <a:tailEnd/>
          </a:ln>
          <a:effectLst/>
        </p:spPr>
        <p:txBody>
          <a:bodyPr>
            <a:spAutoFit/>
          </a:bodyPr>
          <a:lstStyle/>
          <a:p>
            <a:pPr algn="ctr">
              <a:spcBef>
                <a:spcPct val="50000"/>
              </a:spcBef>
            </a:pPr>
            <a:r>
              <a:rPr lang="en-US" sz="2400" b="1" dirty="0"/>
              <a:t>=</a:t>
            </a:r>
          </a:p>
        </p:txBody>
      </p:sp>
      <p:sp>
        <p:nvSpPr>
          <p:cNvPr id="709640" name="PubChord"/>
          <p:cNvSpPr>
            <a:spLocks noEditPoints="1" noChangeArrowheads="1"/>
          </p:cNvSpPr>
          <p:nvPr/>
        </p:nvSpPr>
        <p:spPr bwMode="auto">
          <a:xfrm rot="5400000" flipV="1">
            <a:off x="2977501" y="3223419"/>
            <a:ext cx="3352800" cy="3763963"/>
          </a:xfrm>
          <a:custGeom>
            <a:avLst/>
            <a:gdLst>
              <a:gd name="G0" fmla="+- 0 0 0"/>
              <a:gd name="G1" fmla="sin 10800 1657969"/>
              <a:gd name="G2" fmla="cos 10800 1657969"/>
              <a:gd name="G3" fmla="sin 10800 2949120"/>
              <a:gd name="G4" fmla="cos 10800 2949120"/>
              <a:gd name="G5" fmla="+- G1 10800 0"/>
              <a:gd name="G6" fmla="+- G2 10800 0"/>
              <a:gd name="G7" fmla="+- G3 10800 0"/>
              <a:gd name="G8" fmla="+- G4 10800 0"/>
              <a:gd name="G9" fmla="+- 10800 0 0"/>
              <a:gd name="G10" fmla="+/ G5 G7 2"/>
              <a:gd name="G11" fmla="+/ G6 G8 2"/>
              <a:gd name="T0" fmla="*/ 20564 w 21600"/>
              <a:gd name="T1" fmla="*/ 15415 h 21600"/>
              <a:gd name="T2" fmla="*/ 19500 w 21600"/>
              <a:gd name="T3" fmla="*/ 16925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0564" y="15415"/>
                </a:moveTo>
                <a:cubicBezTo>
                  <a:pt x="21246" y="13972"/>
                  <a:pt x="21600" y="12396"/>
                  <a:pt x="21600" y="10800"/>
                </a:cubicBezTo>
                <a:cubicBezTo>
                  <a:pt x="21600" y="4835"/>
                  <a:pt x="16764" y="0"/>
                  <a:pt x="10800" y="0"/>
                </a:cubicBezTo>
                <a:cubicBezTo>
                  <a:pt x="4835" y="0"/>
                  <a:pt x="0" y="4835"/>
                  <a:pt x="0" y="10800"/>
                </a:cubicBezTo>
                <a:cubicBezTo>
                  <a:pt x="0" y="16764"/>
                  <a:pt x="4835" y="21600"/>
                  <a:pt x="10800" y="21600"/>
                </a:cubicBezTo>
                <a:cubicBezTo>
                  <a:pt x="13664" y="21600"/>
                  <a:pt x="16411" y="20462"/>
                  <a:pt x="18436" y="18436"/>
                </a:cubicBezTo>
                <a:close/>
              </a:path>
            </a:pathLst>
          </a:custGeom>
          <a:solidFill>
            <a:schemeClr val="tx1">
              <a:lumMod val="65000"/>
              <a:lumOff val="35000"/>
            </a:schemeClr>
          </a:solidFill>
          <a:ln w="9525">
            <a:solidFill>
              <a:schemeClr val="tx1"/>
            </a:solidFill>
            <a:miter lim="800000"/>
            <a:headEnd/>
            <a:tailEnd/>
          </a:ln>
          <a:effectLst>
            <a:outerShdw dist="107763" dir="2700000" algn="ctr" rotWithShape="0">
              <a:srgbClr val="808080"/>
            </a:outerShdw>
          </a:effectLst>
        </p:spPr>
        <p:txBody>
          <a:bodyPr/>
          <a:lstStyle/>
          <a:p>
            <a:endParaRPr lang="en-US" dirty="0"/>
          </a:p>
        </p:txBody>
      </p:sp>
      <p:sp>
        <p:nvSpPr>
          <p:cNvPr id="709641" name="Line 9"/>
          <p:cNvSpPr>
            <a:spLocks noChangeShapeType="1"/>
          </p:cNvSpPr>
          <p:nvPr/>
        </p:nvSpPr>
        <p:spPr bwMode="auto">
          <a:xfrm flipV="1">
            <a:off x="6210300" y="2057400"/>
            <a:ext cx="0" cy="1447800"/>
          </a:xfrm>
          <a:prstGeom prst="line">
            <a:avLst/>
          </a:prstGeom>
          <a:noFill/>
          <a:ln w="38100">
            <a:solidFill>
              <a:srgbClr val="FFFF00"/>
            </a:solidFill>
            <a:round/>
            <a:headEnd/>
            <a:tailEnd type="triangle" w="med" len="med"/>
          </a:ln>
          <a:effectLst/>
        </p:spPr>
        <p:txBody>
          <a:bodyPr/>
          <a:lstStyle/>
          <a:p>
            <a:endParaRPr lang="en-US" dirty="0"/>
          </a:p>
        </p:txBody>
      </p:sp>
      <p:sp>
        <p:nvSpPr>
          <p:cNvPr id="709642" name="Text Box 10"/>
          <p:cNvSpPr txBox="1">
            <a:spLocks noChangeArrowheads="1"/>
          </p:cNvSpPr>
          <p:nvPr/>
        </p:nvSpPr>
        <p:spPr bwMode="auto">
          <a:xfrm>
            <a:off x="5839691" y="1368504"/>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Outgoing</a:t>
            </a:r>
          </a:p>
          <a:p>
            <a:pPr algn="ctr">
              <a:spcBef>
                <a:spcPct val="50000"/>
              </a:spcBef>
            </a:pPr>
            <a:r>
              <a:rPr lang="en-US" sz="1200" b="1" dirty="0"/>
              <a:t>Reflected</a:t>
            </a:r>
          </a:p>
        </p:txBody>
      </p:sp>
      <p:sp>
        <p:nvSpPr>
          <p:cNvPr id="709643" name="Text Box 11"/>
          <p:cNvSpPr txBox="1">
            <a:spLocks noChangeArrowheads="1"/>
          </p:cNvSpPr>
          <p:nvPr/>
        </p:nvSpPr>
        <p:spPr bwMode="auto">
          <a:xfrm>
            <a:off x="5670414" y="2611372"/>
            <a:ext cx="338554" cy="461665"/>
          </a:xfrm>
          <a:prstGeom prst="rect">
            <a:avLst/>
          </a:prstGeom>
          <a:noFill/>
          <a:ln w="9525">
            <a:noFill/>
            <a:miter lim="800000"/>
            <a:headEnd/>
            <a:tailEnd/>
          </a:ln>
          <a:effectLst/>
        </p:spPr>
        <p:txBody>
          <a:bodyPr wrap="none">
            <a:spAutoFit/>
          </a:bodyPr>
          <a:lstStyle/>
          <a:p>
            <a:r>
              <a:rPr lang="en-US" sz="2400" dirty="0"/>
              <a:t>+</a:t>
            </a:r>
          </a:p>
        </p:txBody>
      </p:sp>
    </p:spTree>
    <p:extLst>
      <p:ext uri="{BB962C8B-B14F-4D97-AF65-F5344CB8AC3E}">
        <p14:creationId xmlns:p14="http://schemas.microsoft.com/office/powerpoint/2010/main" val="729241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15</a:t>
            </a:fld>
            <a:endParaRPr lang="en-US"/>
          </a:p>
        </p:txBody>
      </p:sp>
      <p:sp>
        <p:nvSpPr>
          <p:cNvPr id="5" name="TextBox 4"/>
          <p:cNvSpPr txBox="1"/>
          <p:nvPr/>
        </p:nvSpPr>
        <p:spPr>
          <a:xfrm>
            <a:off x="1378528" y="2500745"/>
            <a:ext cx="6705600" cy="1754326"/>
          </a:xfrm>
          <a:prstGeom prst="rect">
            <a:avLst/>
          </a:prstGeom>
          <a:noFill/>
          <a:ln>
            <a:solidFill>
              <a:schemeClr val="tx1"/>
            </a:solidFill>
          </a:ln>
        </p:spPr>
        <p:txBody>
          <a:bodyPr wrap="square" rtlCol="0">
            <a:spAutoFit/>
          </a:bodyPr>
          <a:lstStyle/>
          <a:p>
            <a:pPr algn="ctr"/>
            <a:r>
              <a:rPr lang="en-US" sz="3600" dirty="0"/>
              <a:t>The Model is More Realistic</a:t>
            </a:r>
          </a:p>
          <a:p>
            <a:pPr algn="ctr"/>
            <a:r>
              <a:rPr lang="en-US" sz="3600" dirty="0"/>
              <a:t>But the Answer is More Wrong:</a:t>
            </a:r>
          </a:p>
          <a:p>
            <a:pPr algn="ctr"/>
            <a:r>
              <a:rPr lang="en-US" sz="3600" dirty="0"/>
              <a:t>Earth Isn’t a Snowball</a:t>
            </a:r>
          </a:p>
        </p:txBody>
      </p:sp>
    </p:spTree>
    <p:extLst>
      <p:ext uri="{BB962C8B-B14F-4D97-AF65-F5344CB8AC3E}">
        <p14:creationId xmlns:p14="http://schemas.microsoft.com/office/powerpoint/2010/main" val="2672843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a:r>
            <a:br>
              <a:rPr lang="en-US" sz="3200" dirty="0"/>
            </a:br>
            <a:r>
              <a:rPr lang="en-US" sz="3200" dirty="0"/>
              <a:t>The Greenhouse Effect</a:t>
            </a:r>
            <a:endParaRPr lang="en-US" dirty="0"/>
          </a:p>
        </p:txBody>
      </p:sp>
      <p:sp>
        <p:nvSpPr>
          <p:cNvPr id="6" name="Text Placeholder 5"/>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5" name="Slide Number Placeholder 4"/>
          <p:cNvSpPr>
            <a:spLocks noGrp="1"/>
          </p:cNvSpPr>
          <p:nvPr>
            <p:ph type="sldNum" sz="quarter" idx="12"/>
          </p:nvPr>
        </p:nvSpPr>
        <p:spPr/>
        <p:txBody>
          <a:bodyPr/>
          <a:lstStyle/>
          <a:p>
            <a:fld id="{7AADD088-3085-42DA-B86C-D81B41AC4313}" type="slidenum">
              <a:rPr lang="en-US" smtClean="0"/>
              <a:t>16</a:t>
            </a:fld>
            <a:endParaRPr lang="en-US" dirty="0"/>
          </a:p>
        </p:txBody>
      </p:sp>
    </p:spTree>
    <p:extLst>
      <p:ext uri="{BB962C8B-B14F-4D97-AF65-F5344CB8AC3E}">
        <p14:creationId xmlns:p14="http://schemas.microsoft.com/office/powerpoint/2010/main" val="2597562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en-US" dirty="0" smtClean="0"/>
              <a:t>The Start of an Explanation</a:t>
            </a:r>
            <a:endParaRPr lang="en-US" dirty="0"/>
          </a:p>
        </p:txBody>
      </p:sp>
      <p:sp>
        <p:nvSpPr>
          <p:cNvPr id="711683" name="Rectangle 3"/>
          <p:cNvSpPr>
            <a:spLocks noGrp="1" noChangeArrowheads="1"/>
          </p:cNvSpPr>
          <p:nvPr>
            <p:ph idx="1"/>
          </p:nvPr>
        </p:nvSpPr>
        <p:spPr/>
        <p:txBody>
          <a:bodyPr>
            <a:normAutofit/>
          </a:bodyPr>
          <a:lstStyle/>
          <a:p>
            <a:r>
              <a:rPr lang="en-US" dirty="0" smtClean="0"/>
              <a:t>Fourier </a:t>
            </a:r>
            <a:r>
              <a:rPr lang="en-US" dirty="0"/>
              <a:t>(</a:t>
            </a:r>
            <a:r>
              <a:rPr lang="en-US" dirty="0" smtClean="0"/>
              <a:t>1827)</a:t>
            </a:r>
          </a:p>
          <a:p>
            <a:pPr lvl="1"/>
            <a:r>
              <a:rPr lang="en-US" dirty="0" smtClean="0"/>
              <a:t>Earth’s temperature is limited by its thermal radiation</a:t>
            </a:r>
          </a:p>
          <a:p>
            <a:pPr lvl="1"/>
            <a:r>
              <a:rPr lang="en-US" dirty="0" smtClean="0"/>
              <a:t>But why doesn’t that produce a frozen Earth?</a:t>
            </a:r>
          </a:p>
          <a:p>
            <a:pPr lvl="1"/>
            <a:r>
              <a:rPr lang="en-US" dirty="0" smtClean="0"/>
              <a:t>Atmosphere </a:t>
            </a:r>
            <a:r>
              <a:rPr lang="en-US" dirty="0"/>
              <a:t>must trap heat</a:t>
            </a:r>
          </a:p>
          <a:p>
            <a:endParaRPr lang="en-US" dirty="0" smtClean="0"/>
          </a:p>
          <a:p>
            <a:r>
              <a:rPr lang="en-US" dirty="0" smtClean="0"/>
              <a:t>But</a:t>
            </a:r>
          </a:p>
          <a:p>
            <a:pPr lvl="1"/>
            <a:r>
              <a:rPr lang="en-US" dirty="0" smtClean="0"/>
              <a:t>What </a:t>
            </a:r>
            <a:r>
              <a:rPr lang="en-US" u="sng" dirty="0" smtClean="0"/>
              <a:t>part</a:t>
            </a:r>
            <a:r>
              <a:rPr lang="en-US" dirty="0" smtClean="0"/>
              <a:t> of atmosphere does this?</a:t>
            </a:r>
          </a:p>
          <a:p>
            <a:pPr lvl="1"/>
            <a:r>
              <a:rPr lang="en-US" dirty="0" smtClean="0"/>
              <a:t>And how does it do it?</a:t>
            </a:r>
          </a:p>
          <a:p>
            <a:endParaRPr lang="en-US" dirty="0"/>
          </a:p>
        </p:txBody>
      </p:sp>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2EAC1D94-18C6-4B53-AC21-05F0849594B3}" type="slidenum">
              <a:rPr lang="en-US"/>
              <a:pPr/>
              <a:t>17</a:t>
            </a:fld>
            <a:endParaRPr lang="en-US" dirty="0"/>
          </a:p>
        </p:txBody>
      </p:sp>
    </p:spTree>
    <p:extLst>
      <p:ext uri="{BB962C8B-B14F-4D97-AF65-F5344CB8AC3E}">
        <p14:creationId xmlns:p14="http://schemas.microsoft.com/office/powerpoint/2010/main" val="414044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16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1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16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16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16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1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3600" y="274638"/>
            <a:ext cx="8077200" cy="715962"/>
          </a:xfrm>
        </p:spPr>
        <p:txBody>
          <a:bodyPr>
            <a:normAutofit/>
          </a:bodyPr>
          <a:lstStyle/>
          <a:p>
            <a:r>
              <a:rPr lang="en-US" sz="3600" dirty="0"/>
              <a:t>Tyndall Answers the First Question</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5896E2F3-DBEB-457E-A0D0-DDECCE98941A}" type="slidenum">
              <a:rPr lang="en-US" smtClean="0"/>
              <a:t>18</a:t>
            </a:fld>
            <a:endParaRPr lang="en-US"/>
          </a:p>
        </p:txBody>
      </p:sp>
      <p:pic>
        <p:nvPicPr>
          <p:cNvPr id="1026" name="Picture 2" descr="http://www.rootsweb.ancestry.com/~irlcar2/John_Tyndal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454" y="1524000"/>
            <a:ext cx="379597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4995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1859 Experiment:  What caused the ice age?</a:t>
            </a:r>
            <a:endParaRPr lang="en-US" dirty="0"/>
          </a:p>
        </p:txBody>
      </p:sp>
      <p:sp>
        <p:nvSpPr>
          <p:cNvPr id="6" name="Content Placeholder 5"/>
          <p:cNvSpPr>
            <a:spLocks noGrp="1"/>
          </p:cNvSpPr>
          <p:nvPr>
            <p:ph idx="1"/>
          </p:nvPr>
        </p:nvSpPr>
        <p:spPr/>
        <p:txBody>
          <a:bodyPr>
            <a:normAutofit/>
          </a:bodyPr>
          <a:lstStyle/>
          <a:p>
            <a:r>
              <a:rPr lang="en-US" dirty="0" smtClean="0"/>
              <a:t>Fourier’s blanket?  Shares assumption that atmosphere is transparent to all radiation</a:t>
            </a:r>
          </a:p>
          <a:p>
            <a:endParaRPr lang="en-US" dirty="0"/>
          </a:p>
          <a:p>
            <a:r>
              <a:rPr lang="en-US" dirty="0" smtClean="0"/>
              <a:t>But experiments:  confirm for nitrogen and oxygen (99% of atmosphere)</a:t>
            </a:r>
          </a:p>
          <a:p>
            <a:endParaRPr lang="en-US" dirty="0"/>
          </a:p>
          <a:p>
            <a:r>
              <a:rPr lang="en-US" dirty="0" smtClean="0"/>
              <a:t>Then tries coal gas (methane):  opaque to infrared</a:t>
            </a:r>
          </a:p>
          <a:p>
            <a:endParaRPr lang="en-US" dirty="0" smtClean="0"/>
          </a:p>
          <a:p>
            <a:r>
              <a:rPr lang="en-US" dirty="0" smtClean="0"/>
              <a:t>Continues:  H</a:t>
            </a:r>
            <a:r>
              <a:rPr lang="en-US" baseline="-25000" dirty="0" smtClean="0"/>
              <a:t>2</a:t>
            </a:r>
            <a:r>
              <a:rPr lang="en-US" dirty="0" smtClean="0"/>
              <a:t>O and CO</a:t>
            </a:r>
            <a:r>
              <a:rPr lang="en-US" baseline="-25000" dirty="0" smtClean="0"/>
              <a:t>2</a:t>
            </a:r>
            <a:r>
              <a:rPr lang="en-US" dirty="0" smtClean="0"/>
              <a:t>  also block infrared</a:t>
            </a:r>
          </a:p>
          <a:p>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5896E2F3-DBEB-457E-A0D0-DDECCE98941A}" type="slidenum">
              <a:rPr lang="en-US" smtClean="0"/>
              <a:t>19</a:t>
            </a:fld>
            <a:endParaRPr lang="en-US"/>
          </a:p>
        </p:txBody>
      </p:sp>
    </p:spTree>
    <p:extLst>
      <p:ext uri="{BB962C8B-B14F-4D97-AF65-F5344CB8AC3E}">
        <p14:creationId xmlns:p14="http://schemas.microsoft.com/office/powerpoint/2010/main" val="294666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normAutofit/>
          </a:bodyPr>
          <a:lstStyle/>
          <a:p>
            <a:r>
              <a:rPr lang="en-US" dirty="0" smtClean="0"/>
              <a:t>1.  </a:t>
            </a:r>
            <a:r>
              <a:rPr lang="en-US" dirty="0"/>
              <a:t>B</a:t>
            </a:r>
            <a:r>
              <a:rPr lang="en-US" dirty="0" smtClean="0"/>
              <a:t>asic Principles</a:t>
            </a:r>
            <a:endParaRPr lang="en-US" dirty="0"/>
          </a:p>
        </p:txBody>
      </p:sp>
      <p:sp>
        <p:nvSpPr>
          <p:cNvPr id="5" name="Content Placeholder 4"/>
          <p:cNvSpPr>
            <a:spLocks noGrp="1"/>
          </p:cNvSpPr>
          <p:nvPr>
            <p:ph idx="1"/>
          </p:nvPr>
        </p:nvSpPr>
        <p:spPr/>
        <p:txBody>
          <a:bodyPr>
            <a:normAutofit/>
          </a:bodyPr>
          <a:lstStyle/>
          <a:p>
            <a:r>
              <a:rPr lang="en-US" dirty="0" smtClean="0"/>
              <a:t>Temperature measures kinetic energy of system’s molecules or atoms:  </a:t>
            </a:r>
            <a:r>
              <a:rPr lang="en-US" u="sng" dirty="0" smtClean="0"/>
              <a:t>thermal energy</a:t>
            </a:r>
            <a:endParaRPr lang="en-US" dirty="0" smtClean="0"/>
          </a:p>
          <a:p>
            <a:pPr marL="457200" lvl="1" indent="0">
              <a:buNone/>
            </a:pPr>
            <a:endParaRPr lang="en-US" dirty="0" smtClean="0"/>
          </a:p>
          <a:p>
            <a:r>
              <a:rPr lang="en-US" dirty="0" smtClean="0"/>
              <a:t>Energy gain = energy loss:  equilibrium temperature</a:t>
            </a:r>
          </a:p>
          <a:p>
            <a:endParaRPr lang="en-US" dirty="0"/>
          </a:p>
          <a:p>
            <a:r>
              <a:rPr lang="en-US" dirty="0"/>
              <a:t>Energy gain ≠ energy loss:  temperature </a:t>
            </a:r>
            <a:r>
              <a:rPr lang="en-US" dirty="0" smtClean="0"/>
              <a:t>change</a:t>
            </a:r>
            <a:endParaRPr lang="en-US" dirty="0"/>
          </a:p>
        </p:txBody>
      </p:sp>
      <p:sp>
        <p:nvSpPr>
          <p:cNvPr id="2" name="Footer Placeholder 1"/>
          <p:cNvSpPr>
            <a:spLocks noGrp="1"/>
          </p:cNvSpPr>
          <p:nvPr>
            <p:ph type="ftr" sz="quarter" idx="11"/>
          </p:nvPr>
        </p:nvSpPr>
        <p:spPr/>
        <p:txBody>
          <a:bodyPr/>
          <a:lstStyle/>
          <a:p>
            <a:r>
              <a:rPr lang="en-US" smtClean="0"/>
              <a:t>OLL response to global warming - fall 14</a:t>
            </a:r>
            <a:endParaRPr lang="en-US"/>
          </a:p>
        </p:txBody>
      </p:sp>
      <p:sp>
        <p:nvSpPr>
          <p:cNvPr id="3" name="Slide Number Placeholder 2"/>
          <p:cNvSpPr>
            <a:spLocks noGrp="1"/>
          </p:cNvSpPr>
          <p:nvPr>
            <p:ph type="sldNum" sz="quarter" idx="12"/>
          </p:nvPr>
        </p:nvSpPr>
        <p:spPr/>
        <p:txBody>
          <a:bodyPr/>
          <a:lstStyle/>
          <a:p>
            <a:fld id="{C9AB7C05-D5AA-4B3D-BC0B-F6A283E44BBA}" type="slidenum">
              <a:rPr lang="en-US" smtClean="0"/>
              <a:t>2</a:t>
            </a:fld>
            <a:endParaRPr lang="en-US"/>
          </a:p>
        </p:txBody>
      </p:sp>
    </p:spTree>
    <p:extLst>
      <p:ext uri="{BB962C8B-B14F-4D97-AF65-F5344CB8AC3E}">
        <p14:creationId xmlns:p14="http://schemas.microsoft.com/office/powerpoint/2010/main" val="27749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Tyndall’s Experiment:</a:t>
            </a:r>
            <a:br>
              <a:rPr lang="en-US" dirty="0" smtClean="0"/>
            </a:br>
            <a:r>
              <a:rPr lang="en-US" dirty="0" smtClean="0"/>
              <a:t>Modern Version</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5" name="Slide Number Placeholder 4"/>
          <p:cNvSpPr>
            <a:spLocks noGrp="1"/>
          </p:cNvSpPr>
          <p:nvPr>
            <p:ph type="sldNum" sz="quarter" idx="12"/>
          </p:nvPr>
        </p:nvSpPr>
        <p:spPr/>
        <p:txBody>
          <a:bodyPr/>
          <a:lstStyle/>
          <a:p>
            <a:fld id="{9A2124DB-A256-41C7-9257-F816E7ADA0A7}" type="slidenum">
              <a:rPr lang="en-US" smtClean="0"/>
              <a:pPr/>
              <a:t>20</a:t>
            </a:fld>
            <a:endParaRPr lang="en-US" dirty="0"/>
          </a:p>
        </p:txBody>
      </p:sp>
      <p:sp>
        <p:nvSpPr>
          <p:cNvPr id="7" name="TextBox 6"/>
          <p:cNvSpPr txBox="1"/>
          <p:nvPr/>
        </p:nvSpPr>
        <p:spPr>
          <a:xfrm>
            <a:off x="2438400" y="2819400"/>
            <a:ext cx="1905000" cy="369332"/>
          </a:xfrm>
          <a:prstGeom prst="rect">
            <a:avLst/>
          </a:prstGeom>
          <a:noFill/>
          <a:ln>
            <a:solidFill>
              <a:schemeClr val="tx1"/>
            </a:solidFill>
          </a:ln>
        </p:spPr>
        <p:txBody>
          <a:bodyPr wrap="square" rtlCol="0">
            <a:spAutoFit/>
          </a:bodyPr>
          <a:lstStyle/>
          <a:p>
            <a:pPr algn="ctr"/>
            <a:r>
              <a:rPr lang="en-US" dirty="0"/>
              <a:t>Infrared Camera</a:t>
            </a:r>
          </a:p>
        </p:txBody>
      </p:sp>
      <p:sp>
        <p:nvSpPr>
          <p:cNvPr id="8" name="TextBox 7"/>
          <p:cNvSpPr txBox="1"/>
          <p:nvPr/>
        </p:nvSpPr>
        <p:spPr>
          <a:xfrm>
            <a:off x="5029200" y="2819400"/>
            <a:ext cx="1905000" cy="369332"/>
          </a:xfrm>
          <a:prstGeom prst="rect">
            <a:avLst/>
          </a:prstGeom>
          <a:noFill/>
          <a:ln>
            <a:solidFill>
              <a:schemeClr val="tx1"/>
            </a:solidFill>
          </a:ln>
        </p:spPr>
        <p:txBody>
          <a:bodyPr wrap="square" rtlCol="0">
            <a:spAutoFit/>
          </a:bodyPr>
          <a:lstStyle/>
          <a:p>
            <a:pPr algn="ctr"/>
            <a:r>
              <a:rPr lang="en-US" dirty="0"/>
              <a:t>Glass tube</a:t>
            </a:r>
          </a:p>
        </p:txBody>
      </p:sp>
      <p:sp>
        <p:nvSpPr>
          <p:cNvPr id="9" name="TextBox 8"/>
          <p:cNvSpPr txBox="1"/>
          <p:nvPr/>
        </p:nvSpPr>
        <p:spPr>
          <a:xfrm>
            <a:off x="7543800" y="2819400"/>
            <a:ext cx="1905000" cy="369332"/>
          </a:xfrm>
          <a:prstGeom prst="rect">
            <a:avLst/>
          </a:prstGeom>
          <a:noFill/>
          <a:ln>
            <a:solidFill>
              <a:schemeClr val="tx1"/>
            </a:solidFill>
          </a:ln>
        </p:spPr>
        <p:txBody>
          <a:bodyPr wrap="square" rtlCol="0">
            <a:spAutoFit/>
          </a:bodyPr>
          <a:lstStyle/>
          <a:p>
            <a:pPr algn="ctr"/>
            <a:r>
              <a:rPr lang="en-US" dirty="0"/>
              <a:t>Person</a:t>
            </a:r>
          </a:p>
        </p:txBody>
      </p:sp>
      <p:cxnSp>
        <p:nvCxnSpPr>
          <p:cNvPr id="11" name="Straight Arrow Connector 10"/>
          <p:cNvCxnSpPr>
            <a:stCxn id="9" idx="1"/>
            <a:endCxn id="8" idx="3"/>
          </p:cNvCxnSpPr>
          <p:nvPr/>
        </p:nvCxnSpPr>
        <p:spPr>
          <a:xfrm rot="10800000">
            <a:off x="6934200" y="3004066"/>
            <a:ext cx="609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a:endCxn id="7" idx="3"/>
          </p:cNvCxnSpPr>
          <p:nvPr/>
        </p:nvCxnSpPr>
        <p:spPr>
          <a:xfrm rot="10800000">
            <a:off x="4343400" y="3004066"/>
            <a:ext cx="685800" cy="158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1828800"/>
            <a:ext cx="1143000" cy="381000"/>
          </a:xfrm>
          <a:prstGeom prst="rect">
            <a:avLst/>
          </a:prstGeom>
          <a:noFill/>
          <a:ln>
            <a:solidFill>
              <a:schemeClr val="tx1"/>
            </a:solidFill>
          </a:ln>
        </p:spPr>
        <p:txBody>
          <a:bodyPr wrap="square" rtlCol="0">
            <a:spAutoFit/>
          </a:bodyPr>
          <a:lstStyle/>
          <a:p>
            <a:pPr algn="ctr"/>
            <a:r>
              <a:rPr lang="en-US" dirty="0"/>
              <a:t>CO</a:t>
            </a:r>
            <a:r>
              <a:rPr lang="en-US" baseline="-25000" dirty="0"/>
              <a:t>2</a:t>
            </a:r>
            <a:endParaRPr lang="en-US" dirty="0"/>
          </a:p>
        </p:txBody>
      </p:sp>
      <p:sp>
        <p:nvSpPr>
          <p:cNvPr id="12" name="Down Arrow 11"/>
          <p:cNvSpPr/>
          <p:nvPr/>
        </p:nvSpPr>
        <p:spPr>
          <a:xfrm>
            <a:off x="5943601" y="22860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488723" y="4343400"/>
            <a:ext cx="1676400" cy="523220"/>
          </a:xfrm>
          <a:prstGeom prst="rect">
            <a:avLst/>
          </a:prstGeom>
          <a:noFill/>
        </p:spPr>
        <p:txBody>
          <a:bodyPr wrap="square" rtlCol="0">
            <a:spAutoFit/>
          </a:bodyPr>
          <a:lstStyle/>
          <a:p>
            <a:pPr algn="ctr"/>
            <a:r>
              <a:rPr lang="en-US" sz="1400" dirty="0"/>
              <a:t>Full-spectrum radiation</a:t>
            </a:r>
          </a:p>
        </p:txBody>
      </p:sp>
      <p:cxnSp>
        <p:nvCxnSpPr>
          <p:cNvPr id="14" name="Straight Arrow Connector 13"/>
          <p:cNvCxnSpPr>
            <a:stCxn id="2" idx="0"/>
          </p:cNvCxnSpPr>
          <p:nvPr/>
        </p:nvCxnSpPr>
        <p:spPr>
          <a:xfrm flipV="1">
            <a:off x="7326923" y="3005656"/>
            <a:ext cx="0" cy="1337744"/>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48099" y="4360984"/>
            <a:ext cx="1676400" cy="523220"/>
          </a:xfrm>
          <a:prstGeom prst="rect">
            <a:avLst/>
          </a:prstGeom>
          <a:noFill/>
        </p:spPr>
        <p:txBody>
          <a:bodyPr wrap="square" rtlCol="0">
            <a:spAutoFit/>
          </a:bodyPr>
          <a:lstStyle/>
          <a:p>
            <a:pPr algn="ctr"/>
            <a:r>
              <a:rPr lang="en-US" sz="1400" dirty="0"/>
              <a:t>Reduced infrared component</a:t>
            </a:r>
          </a:p>
        </p:txBody>
      </p:sp>
      <p:cxnSp>
        <p:nvCxnSpPr>
          <p:cNvPr id="16" name="Straight Arrow Connector 15"/>
          <p:cNvCxnSpPr/>
          <p:nvPr/>
        </p:nvCxnSpPr>
        <p:spPr>
          <a:xfrm flipV="1">
            <a:off x="4715605" y="3004065"/>
            <a:ext cx="0" cy="133774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15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normAutofit/>
          </a:bodyPr>
          <a:lstStyle/>
          <a:p>
            <a:r>
              <a:rPr lang="en-US" sz="3200" dirty="0"/>
              <a:t>Infrared Image of Face with Normal Atmosphere</a:t>
            </a:r>
          </a:p>
        </p:txBody>
      </p:sp>
      <p:pic>
        <p:nvPicPr>
          <p:cNvPr id="713731" name="Picture 3"/>
          <p:cNvPicPr>
            <a:picLocks noGrp="1" noChangeAspect="1" noChangeArrowheads="1"/>
          </p:cNvPicPr>
          <p:nvPr>
            <p:ph idx="1"/>
          </p:nvPr>
        </p:nvPicPr>
        <p:blipFill>
          <a:blip r:embed="rId3" cstate="print"/>
          <a:stretch>
            <a:fillRect/>
          </a:stretch>
        </p:blipFill>
        <p:spPr>
          <a:xfrm>
            <a:off x="3143693" y="1930696"/>
            <a:ext cx="5295014" cy="4139609"/>
          </a:xfrm>
          <a:noFill/>
          <a:ln/>
        </p:spPr>
      </p:pic>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5D7F87D2-D0D9-4E74-8A0F-D22DB0DF8971}" type="slidenum">
              <a:rPr lang="en-US"/>
              <a:pPr/>
              <a:t>21</a:t>
            </a:fld>
            <a:endParaRPr lang="en-US" dirty="0"/>
          </a:p>
        </p:txBody>
      </p:sp>
    </p:spTree>
    <p:extLst>
      <p:ext uri="{BB962C8B-B14F-4D97-AF65-F5344CB8AC3E}">
        <p14:creationId xmlns:p14="http://schemas.microsoft.com/office/powerpoint/2010/main" val="754450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normAutofit/>
          </a:bodyPr>
          <a:lstStyle/>
          <a:p>
            <a:r>
              <a:rPr lang="en-US" dirty="0"/>
              <a:t>Add </a:t>
            </a:r>
            <a:r>
              <a:rPr lang="en-US" dirty="0" smtClean="0"/>
              <a:t>CO</a:t>
            </a:r>
            <a:r>
              <a:rPr lang="en-US" baseline="-25000" dirty="0" smtClean="0"/>
              <a:t>2</a:t>
            </a:r>
            <a:r>
              <a:rPr lang="en-US" dirty="0" smtClean="0"/>
              <a:t> to Tube</a:t>
            </a:r>
            <a:br>
              <a:rPr lang="en-US" dirty="0" smtClean="0"/>
            </a:br>
            <a:r>
              <a:rPr lang="en-US" dirty="0" smtClean="0"/>
              <a:t>– And More and More</a:t>
            </a:r>
            <a:endParaRPr lang="en-US" dirty="0"/>
          </a:p>
        </p:txBody>
      </p:sp>
      <p:sp>
        <p:nvSpPr>
          <p:cNvPr id="5"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4"/>
          <p:cNvSpPr>
            <a:spLocks noGrp="1"/>
          </p:cNvSpPr>
          <p:nvPr>
            <p:ph type="sldNum" sz="quarter" idx="12"/>
          </p:nvPr>
        </p:nvSpPr>
        <p:spPr/>
        <p:txBody>
          <a:bodyPr/>
          <a:lstStyle/>
          <a:p>
            <a:fld id="{E5B3205F-E52E-4529-9100-EDC01516AAAB}" type="slidenum">
              <a:rPr lang="en-US"/>
              <a:pPr/>
              <a:t>22</a:t>
            </a:fld>
            <a:endParaRPr lang="en-US" dirty="0"/>
          </a:p>
        </p:txBody>
      </p:sp>
      <p:pic>
        <p:nvPicPr>
          <p:cNvPr id="715779" name="Picture 3"/>
          <p:cNvPicPr>
            <a:picLocks noChangeAspect="1" noChangeArrowheads="1"/>
          </p:cNvPicPr>
          <p:nvPr/>
        </p:nvPicPr>
        <p:blipFill>
          <a:blip r:embed="rId2" cstate="print"/>
          <a:srcRect/>
          <a:stretch>
            <a:fillRect/>
          </a:stretch>
        </p:blipFill>
        <p:spPr bwMode="auto">
          <a:xfrm>
            <a:off x="2209800" y="1600200"/>
            <a:ext cx="2819400" cy="201176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6781800" y="1676401"/>
            <a:ext cx="2438400" cy="1923455"/>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4724400" y="4114800"/>
            <a:ext cx="2590800" cy="2167248"/>
          </a:xfrm>
          <a:prstGeom prst="rect">
            <a:avLst/>
          </a:prstGeom>
          <a:noFill/>
          <a:ln w="9525">
            <a:noFill/>
            <a:miter lim="800000"/>
            <a:headEnd/>
            <a:tailEnd/>
          </a:ln>
          <a:effectLst/>
        </p:spPr>
      </p:pic>
    </p:spTree>
    <p:extLst>
      <p:ext uri="{BB962C8B-B14F-4D97-AF65-F5344CB8AC3E}">
        <p14:creationId xmlns:p14="http://schemas.microsoft.com/office/powerpoint/2010/main" val="2133667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that Ice Age</a:t>
            </a:r>
            <a:endParaRPr lang="en-US" dirty="0"/>
          </a:p>
        </p:txBody>
      </p:sp>
      <p:sp>
        <p:nvSpPr>
          <p:cNvPr id="6" name="Content Placeholder 5"/>
          <p:cNvSpPr>
            <a:spLocks noGrp="1"/>
          </p:cNvSpPr>
          <p:nvPr>
            <p:ph idx="1"/>
          </p:nvPr>
        </p:nvSpPr>
        <p:spPr/>
        <p:txBody>
          <a:bodyPr>
            <a:normAutofit/>
          </a:bodyPr>
          <a:lstStyle/>
          <a:p>
            <a:r>
              <a:rPr lang="en-US" dirty="0" smtClean="0"/>
              <a:t>Tyndall’s conclusions</a:t>
            </a:r>
          </a:p>
          <a:p>
            <a:pPr lvl="1"/>
            <a:r>
              <a:rPr lang="en-US" dirty="0" smtClean="0"/>
              <a:t>CO</a:t>
            </a:r>
            <a:r>
              <a:rPr lang="en-US" baseline="-25000" dirty="0" smtClean="0"/>
              <a:t>2</a:t>
            </a:r>
            <a:r>
              <a:rPr lang="en-US" dirty="0" smtClean="0"/>
              <a:t> could not have been driving force:  not enough of it (0.028%)</a:t>
            </a:r>
          </a:p>
          <a:p>
            <a:pPr lvl="1"/>
            <a:r>
              <a:rPr lang="en-US" dirty="0" smtClean="0"/>
              <a:t>Water vapor is much more important</a:t>
            </a:r>
          </a:p>
          <a:p>
            <a:pPr lvl="1"/>
            <a:r>
              <a:rPr lang="en-US" dirty="0" smtClean="0"/>
              <a:t>Perhaps something dried out the atmosphere</a:t>
            </a:r>
          </a:p>
          <a:p>
            <a:pPr lvl="1"/>
            <a:endParaRPr lang="en-US" dirty="0"/>
          </a:p>
          <a:p>
            <a:r>
              <a:rPr lang="en-US" dirty="0" smtClean="0"/>
              <a:t>Missing pieces</a:t>
            </a:r>
          </a:p>
          <a:p>
            <a:pPr lvl="1"/>
            <a:r>
              <a:rPr lang="en-US" dirty="0" smtClean="0"/>
              <a:t>Water vapor is a </a:t>
            </a:r>
            <a:r>
              <a:rPr lang="en-US" u="sng" dirty="0" smtClean="0"/>
              <a:t>feedback</a:t>
            </a:r>
            <a:endParaRPr lang="en-US" dirty="0" smtClean="0"/>
          </a:p>
          <a:p>
            <a:pPr lvl="1"/>
            <a:r>
              <a:rPr lang="en-US" dirty="0" smtClean="0"/>
              <a:t>Measure of CO</a:t>
            </a:r>
            <a:r>
              <a:rPr lang="en-US" baseline="-25000" dirty="0" smtClean="0"/>
              <a:t>2</a:t>
            </a:r>
            <a:r>
              <a:rPr lang="en-US" dirty="0" smtClean="0"/>
              <a:t>’s impact</a:t>
            </a:r>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23</a:t>
            </a:fld>
            <a:endParaRPr lang="en-US"/>
          </a:p>
        </p:txBody>
      </p:sp>
    </p:spTree>
    <p:extLst>
      <p:ext uri="{BB962C8B-B14F-4D97-AF65-F5344CB8AC3E}">
        <p14:creationId xmlns:p14="http://schemas.microsoft.com/office/powerpoint/2010/main" val="18239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Svante Arrhenius advances the analysis</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84B16DA1-FFA5-4C9A-BA00-979AA02F52DD}" type="slidenum">
              <a:rPr lang="en-US" smtClean="0"/>
              <a:t>24</a:t>
            </a:fld>
            <a:endParaRPr lang="en-US"/>
          </a:p>
        </p:txBody>
      </p:sp>
      <p:pic>
        <p:nvPicPr>
          <p:cNvPr id="1026" name="Picture 2" descr="http://upload.wikimedia.org/wikipedia/commons/6/6c/Arrheni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163" y="1524000"/>
            <a:ext cx="389331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20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Arrhenius and Tyndall</a:t>
            </a:r>
            <a:endParaRPr lang="en-US" dirty="0"/>
          </a:p>
        </p:txBody>
      </p:sp>
      <p:sp>
        <p:nvSpPr>
          <p:cNvPr id="6" name="Content Placeholder 5"/>
          <p:cNvSpPr>
            <a:spLocks noGrp="1"/>
          </p:cNvSpPr>
          <p:nvPr>
            <p:ph idx="1"/>
          </p:nvPr>
        </p:nvSpPr>
        <p:spPr/>
        <p:txBody>
          <a:bodyPr/>
          <a:lstStyle/>
          <a:p>
            <a:r>
              <a:rPr lang="en-US" dirty="0" smtClean="0"/>
              <a:t>Both concerned with cause of past glaciations</a:t>
            </a:r>
          </a:p>
          <a:p>
            <a:endParaRPr lang="en-US" dirty="0"/>
          </a:p>
          <a:p>
            <a:r>
              <a:rPr lang="en-US" dirty="0" smtClean="0"/>
              <a:t>Both were very good scientists</a:t>
            </a:r>
          </a:p>
          <a:p>
            <a:endParaRPr lang="en-US" dirty="0"/>
          </a:p>
          <a:p>
            <a:r>
              <a:rPr lang="en-US" dirty="0" smtClean="0"/>
              <a:t>Arrhenius had two advantages</a:t>
            </a:r>
          </a:p>
          <a:p>
            <a:pPr lvl="1"/>
            <a:r>
              <a:rPr lang="en-US" dirty="0" smtClean="0"/>
              <a:t>Had measure of effect of CO</a:t>
            </a:r>
            <a:r>
              <a:rPr lang="en-US" baseline="-25000" dirty="0" smtClean="0"/>
              <a:t>2</a:t>
            </a:r>
            <a:endParaRPr lang="en-US" dirty="0" smtClean="0"/>
          </a:p>
          <a:p>
            <a:pPr lvl="1"/>
            <a:r>
              <a:rPr lang="en-US" dirty="0" smtClean="0"/>
              <a:t>Knew that water vapor is a feedback</a:t>
            </a:r>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25</a:t>
            </a:fld>
            <a:endParaRPr lang="en-US"/>
          </a:p>
        </p:txBody>
      </p:sp>
    </p:spTree>
    <p:extLst>
      <p:ext uri="{BB962C8B-B14F-4D97-AF65-F5344CB8AC3E}">
        <p14:creationId xmlns:p14="http://schemas.microsoft.com/office/powerpoint/2010/main" val="382672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a:noAutofit/>
          </a:bodyPr>
          <a:lstStyle/>
          <a:p>
            <a:r>
              <a:rPr lang="en-US" sz="3600" dirty="0"/>
              <a:t>Arrhenius  speculates</a:t>
            </a:r>
          </a:p>
        </p:txBody>
      </p:sp>
      <p:sp>
        <p:nvSpPr>
          <p:cNvPr id="757763" name="Rectangle 3"/>
          <p:cNvSpPr>
            <a:spLocks noGrp="1" noChangeArrowheads="1"/>
          </p:cNvSpPr>
          <p:nvPr>
            <p:ph idx="1"/>
          </p:nvPr>
        </p:nvSpPr>
        <p:spPr/>
        <p:txBody>
          <a:bodyPr>
            <a:normAutofit/>
          </a:bodyPr>
          <a:lstStyle/>
          <a:p>
            <a:r>
              <a:rPr lang="en-US" dirty="0" smtClean="0"/>
              <a:t>Perhaps fewer volcanic eruptions:  </a:t>
            </a:r>
            <a:r>
              <a:rPr lang="en-US" dirty="0" smtClean="0">
                <a:sym typeface="Wingdings" pitchFamily="2" charset="2"/>
              </a:rPr>
              <a:t>Less  CO</a:t>
            </a:r>
            <a:r>
              <a:rPr lang="en-US" baseline="-25000" dirty="0" smtClean="0">
                <a:sym typeface="Wingdings" pitchFamily="2" charset="2"/>
              </a:rPr>
              <a:t>2</a:t>
            </a:r>
            <a:r>
              <a:rPr lang="en-US" dirty="0" smtClean="0">
                <a:sym typeface="Wingdings" pitchFamily="2" charset="2"/>
              </a:rPr>
              <a:t>  cooler  less water vapor  still cooler</a:t>
            </a:r>
          </a:p>
          <a:p>
            <a:endParaRPr lang="en-US" dirty="0">
              <a:sym typeface="Wingdings" pitchFamily="2" charset="2"/>
            </a:endParaRPr>
          </a:p>
          <a:p>
            <a:r>
              <a:rPr lang="en-US" dirty="0" smtClean="0">
                <a:sym typeface="Wingdings" pitchFamily="2" charset="2"/>
              </a:rPr>
              <a:t>Side note:  Basically  correct.  </a:t>
            </a:r>
          </a:p>
          <a:p>
            <a:pPr lvl="1"/>
            <a:r>
              <a:rPr lang="en-US" dirty="0" smtClean="0">
                <a:sym typeface="Wingdings" pitchFamily="2" charset="2"/>
              </a:rPr>
              <a:t>Volcanoes vs. carbon burial determines amount in atmosphere-biosphere-ocean system</a:t>
            </a:r>
          </a:p>
          <a:p>
            <a:pPr lvl="1"/>
            <a:r>
              <a:rPr lang="en-US" dirty="0" smtClean="0">
                <a:sym typeface="Wingdings" pitchFamily="2" charset="2"/>
              </a:rPr>
              <a:t>Change in volcanism-burial balance created condition for glaciation</a:t>
            </a:r>
            <a:endParaRPr lang="en-US" dirty="0"/>
          </a:p>
          <a:p>
            <a:endParaRPr lang="en-US" dirty="0" smtClean="0"/>
          </a:p>
          <a:p>
            <a:r>
              <a:rPr lang="en-US" dirty="0" smtClean="0"/>
              <a:t>To be complete, </a:t>
            </a:r>
            <a:r>
              <a:rPr lang="en-US" dirty="0"/>
              <a:t>l</a:t>
            </a:r>
            <a:r>
              <a:rPr lang="en-US" dirty="0" smtClean="0"/>
              <a:t>ooks at the reverse:  m</a:t>
            </a:r>
            <a:r>
              <a:rPr lang="en-US" dirty="0" smtClean="0">
                <a:sym typeface="Wingdings" pitchFamily="2" charset="2"/>
              </a:rPr>
              <a:t>ore </a:t>
            </a:r>
            <a:r>
              <a:rPr lang="en-US" dirty="0">
                <a:sym typeface="Wingdings" pitchFamily="2" charset="2"/>
              </a:rPr>
              <a:t>eruptions </a:t>
            </a:r>
            <a:r>
              <a:rPr lang="en-US" dirty="0" smtClean="0">
                <a:sym typeface="Wingdings" pitchFamily="2" charset="2"/>
              </a:rPr>
              <a:t> more CO</a:t>
            </a:r>
            <a:r>
              <a:rPr lang="en-US" baseline="-25000" dirty="0" smtClean="0">
                <a:sym typeface="Wingdings" pitchFamily="2" charset="2"/>
              </a:rPr>
              <a:t>2</a:t>
            </a:r>
            <a:r>
              <a:rPr lang="en-US" dirty="0" smtClean="0">
                <a:sym typeface="Wingdings" pitchFamily="2" charset="2"/>
              </a:rPr>
              <a:t>  more water vapor  warmer world</a:t>
            </a:r>
          </a:p>
        </p:txBody>
      </p:sp>
      <p:sp>
        <p:nvSpPr>
          <p:cNvPr id="8" name="Footer Placeholder 7"/>
          <p:cNvSpPr>
            <a:spLocks noGrp="1"/>
          </p:cNvSpPr>
          <p:nvPr>
            <p:ph type="ftr" sz="quarter" idx="11"/>
          </p:nvPr>
        </p:nvSpPr>
        <p:spPr/>
        <p:txBody>
          <a:bodyPr/>
          <a:lstStyle/>
          <a:p>
            <a:r>
              <a:rPr lang="en-US" smtClean="0"/>
              <a:t>OLL response to global warming - fall 14</a:t>
            </a:r>
            <a:endParaRPr lang="en-US"/>
          </a:p>
        </p:txBody>
      </p:sp>
      <p:sp>
        <p:nvSpPr>
          <p:cNvPr id="9" name="Slide Number Placeholder 8"/>
          <p:cNvSpPr>
            <a:spLocks noGrp="1"/>
          </p:cNvSpPr>
          <p:nvPr>
            <p:ph type="sldNum" sz="quarter" idx="12"/>
          </p:nvPr>
        </p:nvSpPr>
        <p:spPr/>
        <p:txBody>
          <a:bodyPr/>
          <a:lstStyle/>
          <a:p>
            <a:fld id="{E910760C-EED2-48A4-B527-74A60F1F711F}" type="slidenum">
              <a:rPr lang="en-US" smtClean="0"/>
              <a:pPr/>
              <a:t>26</a:t>
            </a:fld>
            <a:endParaRPr lang="en-US"/>
          </a:p>
        </p:txBody>
      </p:sp>
    </p:spTree>
    <p:extLst>
      <p:ext uri="{BB962C8B-B14F-4D97-AF65-F5344CB8AC3E}">
        <p14:creationId xmlns:p14="http://schemas.microsoft.com/office/powerpoint/2010/main" val="191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normAutofit/>
          </a:bodyPr>
          <a:lstStyle/>
          <a:p>
            <a:r>
              <a:rPr lang="en-US" sz="3600" dirty="0"/>
              <a:t>Arrhenius calculates</a:t>
            </a:r>
          </a:p>
        </p:txBody>
      </p:sp>
      <p:sp>
        <p:nvSpPr>
          <p:cNvPr id="759811" name="Rectangle 3"/>
          <p:cNvSpPr>
            <a:spLocks noGrp="1" noChangeArrowheads="1"/>
          </p:cNvSpPr>
          <p:nvPr>
            <p:ph idx="1"/>
          </p:nvPr>
        </p:nvSpPr>
        <p:spPr/>
        <p:txBody>
          <a:bodyPr>
            <a:normAutofit/>
          </a:bodyPr>
          <a:lstStyle/>
          <a:p>
            <a:pPr>
              <a:lnSpc>
                <a:spcPct val="90000"/>
              </a:lnSpc>
            </a:pPr>
            <a:r>
              <a:rPr lang="en-US" dirty="0" smtClean="0"/>
              <a:t>Science:  CO</a:t>
            </a:r>
            <a:r>
              <a:rPr lang="en-US" baseline="-25000" dirty="0" smtClean="0"/>
              <a:t>2</a:t>
            </a:r>
            <a:r>
              <a:rPr lang="en-US" dirty="0" smtClean="0"/>
              <a:t> and water vapor feedback</a:t>
            </a:r>
          </a:p>
          <a:p>
            <a:pPr>
              <a:lnSpc>
                <a:spcPct val="90000"/>
              </a:lnSpc>
            </a:pPr>
            <a:endParaRPr lang="en-US" dirty="0"/>
          </a:p>
          <a:p>
            <a:pPr>
              <a:lnSpc>
                <a:spcPct val="90000"/>
              </a:lnSpc>
            </a:pPr>
            <a:r>
              <a:rPr lang="en-US" dirty="0" smtClean="0"/>
              <a:t>Data</a:t>
            </a:r>
            <a:r>
              <a:rPr lang="en-US" dirty="0"/>
              <a:t>:  </a:t>
            </a:r>
            <a:r>
              <a:rPr lang="en-US" dirty="0" smtClean="0"/>
              <a:t>atmospheric </a:t>
            </a:r>
            <a:r>
              <a:rPr lang="en-US" dirty="0"/>
              <a:t>absorption of thermal radiation from Langley experiments</a:t>
            </a:r>
          </a:p>
          <a:p>
            <a:pPr marL="0" indent="0" algn="ctr">
              <a:buNone/>
            </a:pPr>
            <a:endParaRPr lang="en-US" dirty="0" smtClean="0"/>
          </a:p>
          <a:p>
            <a:pPr>
              <a:lnSpc>
                <a:spcPct val="90000"/>
              </a:lnSpc>
            </a:pPr>
            <a:r>
              <a:rPr lang="en-US" dirty="0" smtClean="0"/>
              <a:t>Tools:  pen and paper</a:t>
            </a:r>
          </a:p>
          <a:p>
            <a:pPr>
              <a:lnSpc>
                <a:spcPct val="90000"/>
              </a:lnSpc>
            </a:pPr>
            <a:endParaRPr lang="en-US" dirty="0" smtClean="0"/>
          </a:p>
          <a:p>
            <a:pPr>
              <a:lnSpc>
                <a:spcPct val="90000"/>
              </a:lnSpc>
            </a:pPr>
            <a:r>
              <a:rPr lang="en-US" dirty="0" smtClean="0"/>
              <a:t>Result of doubling:   5</a:t>
            </a:r>
            <a:r>
              <a:rPr lang="en-US" baseline="30000" dirty="0" smtClean="0"/>
              <a:t>o</a:t>
            </a:r>
            <a:r>
              <a:rPr lang="en-US" dirty="0" smtClean="0"/>
              <a:t>-6</a:t>
            </a:r>
            <a:r>
              <a:rPr lang="en-US" baseline="30000" dirty="0" smtClean="0"/>
              <a:t>o</a:t>
            </a:r>
            <a:r>
              <a:rPr lang="en-US" dirty="0" smtClean="0"/>
              <a:t> </a:t>
            </a:r>
            <a:r>
              <a:rPr lang="en-US" dirty="0"/>
              <a:t>C </a:t>
            </a:r>
            <a:r>
              <a:rPr lang="en-US" dirty="0" smtClean="0"/>
              <a:t>warming </a:t>
            </a:r>
            <a:r>
              <a:rPr lang="en-US" dirty="0"/>
              <a:t>– </a:t>
            </a:r>
            <a:r>
              <a:rPr lang="en-US" dirty="0" smtClean="0"/>
              <a:t>just above range of </a:t>
            </a:r>
            <a:r>
              <a:rPr lang="en-US" dirty="0"/>
              <a:t>modern </a:t>
            </a:r>
            <a:r>
              <a:rPr lang="en-US" dirty="0" smtClean="0"/>
              <a:t>calculations</a:t>
            </a:r>
          </a:p>
          <a:p>
            <a:pPr>
              <a:lnSpc>
                <a:spcPct val="90000"/>
              </a:lnSpc>
            </a:pPr>
            <a:endParaRPr lang="en-US" dirty="0" smtClean="0"/>
          </a:p>
          <a:p>
            <a:pPr>
              <a:lnSpc>
                <a:spcPct val="90000"/>
              </a:lnSpc>
            </a:pPr>
            <a:r>
              <a:rPr lang="en-US" dirty="0" smtClean="0"/>
              <a:t>Moral:  Basic idea of global warming isn’t complicated</a:t>
            </a:r>
            <a:endParaRPr lang="en-US" dirty="0"/>
          </a:p>
          <a:p>
            <a:pPr>
              <a:lnSpc>
                <a:spcPct val="90000"/>
              </a:lnSpc>
            </a:pPr>
            <a:endParaRPr lang="en-US" dirty="0"/>
          </a:p>
        </p:txBody>
      </p:sp>
      <p:sp>
        <p:nvSpPr>
          <p:cNvPr id="8" name="Footer Placeholder 7"/>
          <p:cNvSpPr>
            <a:spLocks noGrp="1"/>
          </p:cNvSpPr>
          <p:nvPr>
            <p:ph type="ftr" sz="quarter" idx="11"/>
          </p:nvPr>
        </p:nvSpPr>
        <p:spPr/>
        <p:txBody>
          <a:bodyPr/>
          <a:lstStyle/>
          <a:p>
            <a:r>
              <a:rPr lang="en-US" smtClean="0"/>
              <a:t>OLL response to global warming - fall 14</a:t>
            </a:r>
            <a:endParaRPr lang="en-US"/>
          </a:p>
        </p:txBody>
      </p:sp>
      <p:sp>
        <p:nvSpPr>
          <p:cNvPr id="10" name="Slide Number Placeholder 9"/>
          <p:cNvSpPr>
            <a:spLocks noGrp="1"/>
          </p:cNvSpPr>
          <p:nvPr>
            <p:ph type="sldNum" sz="quarter" idx="12"/>
          </p:nvPr>
        </p:nvSpPr>
        <p:spPr/>
        <p:txBody>
          <a:bodyPr/>
          <a:lstStyle/>
          <a:p>
            <a:fld id="{E910760C-EED2-48A4-B527-74A60F1F711F}" type="slidenum">
              <a:rPr lang="en-US" smtClean="0"/>
              <a:pPr/>
              <a:t>27</a:t>
            </a:fld>
            <a:endParaRPr lang="en-US"/>
          </a:p>
        </p:txBody>
      </p:sp>
    </p:spTree>
    <p:extLst>
      <p:ext uri="{BB962C8B-B14F-4D97-AF65-F5344CB8AC3E}">
        <p14:creationId xmlns:p14="http://schemas.microsoft.com/office/powerpoint/2010/main" val="513055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98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9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98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9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But why?</a:t>
            </a:r>
            <a:endParaRPr lang="en-US" dirty="0"/>
          </a:p>
        </p:txBody>
      </p:sp>
      <p:sp>
        <p:nvSpPr>
          <p:cNvPr id="6" name="Content Placeholder 5"/>
          <p:cNvSpPr>
            <a:spLocks noGrp="1"/>
          </p:cNvSpPr>
          <p:nvPr>
            <p:ph idx="1"/>
          </p:nvPr>
        </p:nvSpPr>
        <p:spPr/>
        <p:txBody>
          <a:bodyPr/>
          <a:lstStyle/>
          <a:p>
            <a:r>
              <a:rPr lang="en-US" dirty="0" smtClean="0"/>
              <a:t>An empirical result for Tyndall  and Arrhenius</a:t>
            </a:r>
          </a:p>
          <a:p>
            <a:endParaRPr lang="en-US" dirty="0"/>
          </a:p>
          <a:p>
            <a:r>
              <a:rPr lang="en-US" dirty="0" smtClean="0"/>
              <a:t>Explanation requires early 20</a:t>
            </a:r>
            <a:r>
              <a:rPr lang="en-US" baseline="30000" dirty="0" smtClean="0"/>
              <a:t>th</a:t>
            </a:r>
            <a:r>
              <a:rPr lang="en-US" dirty="0" smtClean="0"/>
              <a:t> century physics</a:t>
            </a:r>
          </a:p>
          <a:p>
            <a:pPr lvl="1"/>
            <a:r>
              <a:rPr lang="en-US" dirty="0" smtClean="0"/>
              <a:t>Electromagnetic radiation</a:t>
            </a:r>
            <a:endParaRPr lang="en-US" dirty="0"/>
          </a:p>
          <a:p>
            <a:pPr lvl="1"/>
            <a:r>
              <a:rPr lang="en-US" dirty="0" smtClean="0"/>
              <a:t>Interaction of radiation and gas molecules</a:t>
            </a:r>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28</a:t>
            </a:fld>
            <a:endParaRPr lang="en-US"/>
          </a:p>
        </p:txBody>
      </p:sp>
    </p:spTree>
    <p:extLst>
      <p:ext uri="{BB962C8B-B14F-4D97-AF65-F5344CB8AC3E}">
        <p14:creationId xmlns:p14="http://schemas.microsoft.com/office/powerpoint/2010/main" val="27995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Electromagnetic Radiation</a:t>
            </a:r>
            <a:endParaRPr lang="en-US" dirty="0"/>
          </a:p>
        </p:txBody>
      </p:sp>
      <p:sp>
        <p:nvSpPr>
          <p:cNvPr id="3" name="Content Placeholder 2"/>
          <p:cNvSpPr>
            <a:spLocks noGrp="1"/>
          </p:cNvSpPr>
          <p:nvPr>
            <p:ph idx="1"/>
          </p:nvPr>
        </p:nvSpPr>
        <p:spPr/>
        <p:txBody>
          <a:bodyPr>
            <a:normAutofit/>
          </a:bodyPr>
          <a:lstStyle/>
          <a:p>
            <a:r>
              <a:rPr lang="en-US" dirty="0" smtClean="0"/>
              <a:t>Includes X-rays, visible light, thermal radiation, radio waves</a:t>
            </a:r>
          </a:p>
          <a:p>
            <a:endParaRPr lang="en-US" dirty="0"/>
          </a:p>
          <a:p>
            <a:r>
              <a:rPr lang="en-US" dirty="0" smtClean="0"/>
              <a:t>Behaves as particles (photons) </a:t>
            </a:r>
            <a:r>
              <a:rPr lang="en-US" u="sng" dirty="0" smtClean="0"/>
              <a:t>and</a:t>
            </a:r>
            <a:r>
              <a:rPr lang="en-US" dirty="0" smtClean="0"/>
              <a:t> waves</a:t>
            </a:r>
          </a:p>
          <a:p>
            <a:endParaRPr lang="en-US" dirty="0" smtClean="0"/>
          </a:p>
          <a:p>
            <a:r>
              <a:rPr lang="en-US" dirty="0" smtClean="0"/>
              <a:t>High/low-energy photons = short/long wavelength</a:t>
            </a:r>
          </a:p>
          <a:p>
            <a:endParaRPr lang="en-US" dirty="0" smtClean="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C9AB7C05-D5AA-4B3D-BC0B-F6A283E44BBA}" type="slidenum">
              <a:rPr lang="en-US" smtClean="0"/>
              <a:t>29</a:t>
            </a:fld>
            <a:endParaRPr lang="en-US"/>
          </a:p>
        </p:txBody>
      </p:sp>
    </p:spTree>
    <p:extLst>
      <p:ext uri="{BB962C8B-B14F-4D97-AF65-F5344CB8AC3E}">
        <p14:creationId xmlns:p14="http://schemas.microsoft.com/office/powerpoint/2010/main" val="107510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a:xfrm>
            <a:off x="677334" y="170628"/>
            <a:ext cx="8390775" cy="637309"/>
          </a:xfrm>
        </p:spPr>
        <p:txBody>
          <a:bodyPr>
            <a:normAutofit fontScale="90000"/>
          </a:bodyPr>
          <a:lstStyle/>
          <a:p>
            <a:r>
              <a:rPr lang="en-US" sz="4000" dirty="0" smtClean="0"/>
              <a:t>Applying </a:t>
            </a:r>
            <a:r>
              <a:rPr lang="en-US" sz="4000" dirty="0"/>
              <a:t>the Principles to Earth</a:t>
            </a:r>
            <a:br>
              <a:rPr lang="en-US" sz="4000" dirty="0"/>
            </a:br>
            <a:r>
              <a:rPr lang="en-US" sz="4000" dirty="0"/>
              <a:t/>
            </a:r>
            <a:br>
              <a:rPr lang="en-US" sz="4000" dirty="0"/>
            </a:br>
            <a:r>
              <a:rPr lang="en-US" sz="4000" dirty="0"/>
              <a:t/>
            </a:r>
            <a:br>
              <a:rPr lang="en-US" sz="4000" dirty="0"/>
            </a:br>
            <a:endParaRPr lang="en-US" sz="4000" dirty="0"/>
          </a:p>
        </p:txBody>
      </p:sp>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1D900601-ABA7-4B94-AFB6-5D3EA1582D66}" type="slidenum">
              <a:rPr lang="en-US"/>
              <a:pPr/>
              <a:t>3</a:t>
            </a:fld>
            <a:endParaRPr lang="en-US" dirty="0"/>
          </a:p>
        </p:txBody>
      </p:sp>
      <p:sp>
        <p:nvSpPr>
          <p:cNvPr id="698371" name="Rectangle 3"/>
          <p:cNvSpPr>
            <a:spLocks noGrp="1" noChangeArrowheads="1"/>
          </p:cNvSpPr>
          <p:nvPr>
            <p:ph idx="4294967295"/>
          </p:nvPr>
        </p:nvSpPr>
        <p:spPr>
          <a:xfrm>
            <a:off x="-83128" y="2160588"/>
            <a:ext cx="8679441" cy="3881437"/>
          </a:xfrm>
        </p:spPr>
        <p:txBody>
          <a:bodyPr>
            <a:normAutofit lnSpcReduction="10000"/>
          </a:bodyPr>
          <a:lstStyle/>
          <a:p>
            <a:endParaRPr lang="en-US" dirty="0" smtClean="0"/>
          </a:p>
          <a:p>
            <a:endParaRPr lang="en-US" dirty="0"/>
          </a:p>
          <a:p>
            <a:r>
              <a:rPr lang="en-US" dirty="0" smtClean="0"/>
              <a:t>Gaining and losing thermal energy </a:t>
            </a:r>
            <a:r>
              <a:rPr lang="en-US" u="sng" dirty="0" smtClean="0"/>
              <a:t>on</a:t>
            </a:r>
            <a:r>
              <a:rPr lang="en-US" dirty="0" smtClean="0"/>
              <a:t> Earth</a:t>
            </a:r>
          </a:p>
          <a:p>
            <a:pPr lvl="1"/>
            <a:r>
              <a:rPr lang="en-US" dirty="0" smtClean="0"/>
              <a:t>Conduction</a:t>
            </a:r>
          </a:p>
          <a:p>
            <a:pPr lvl="1"/>
            <a:r>
              <a:rPr lang="en-US" dirty="0" smtClean="0"/>
              <a:t>Convection</a:t>
            </a:r>
          </a:p>
          <a:p>
            <a:pPr lvl="1"/>
            <a:r>
              <a:rPr lang="en-US" dirty="0" smtClean="0"/>
              <a:t>Radiation</a:t>
            </a:r>
            <a:endParaRPr lang="en-US" dirty="0"/>
          </a:p>
          <a:p>
            <a:endParaRPr lang="en-US" dirty="0" smtClean="0"/>
          </a:p>
          <a:p>
            <a:r>
              <a:rPr lang="en-US" dirty="0" smtClean="0"/>
              <a:t>Only radiation for Earth system</a:t>
            </a:r>
          </a:p>
          <a:p>
            <a:endParaRPr lang="en-US" dirty="0"/>
          </a:p>
          <a:p>
            <a:r>
              <a:rPr lang="en-US" dirty="0" smtClean="0"/>
              <a:t>Unequal incoming and outgoing radiation (</a:t>
            </a:r>
            <a:r>
              <a:rPr lang="en-US" u="sng" dirty="0" smtClean="0"/>
              <a:t>radiative forcing</a:t>
            </a:r>
            <a:r>
              <a:rPr lang="en-US" dirty="0" smtClean="0"/>
              <a:t>) </a:t>
            </a:r>
            <a:r>
              <a:rPr lang="en-US" dirty="0" smtClean="0">
                <a:sym typeface="Wingdings" panose="05000000000000000000" pitchFamily="2" charset="2"/>
              </a:rPr>
              <a:t> </a:t>
            </a:r>
            <a:r>
              <a:rPr lang="en-US" dirty="0" smtClean="0"/>
              <a:t>temperature change</a:t>
            </a:r>
          </a:p>
        </p:txBody>
      </p:sp>
      <p:pic>
        <p:nvPicPr>
          <p:cNvPr id="7" name="Picture 2" descr="http://images.boomsbeat.com/data/images/full/7328/earth_1-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745" y="1110074"/>
            <a:ext cx="246888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837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837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837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837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837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83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Sun and Earth</a:t>
            </a:r>
            <a:endParaRPr lang="en-US" dirty="0"/>
          </a:p>
        </p:txBody>
      </p:sp>
      <p:sp>
        <p:nvSpPr>
          <p:cNvPr id="6" name="Content Placeholder 5"/>
          <p:cNvSpPr>
            <a:spLocks noGrp="1"/>
          </p:cNvSpPr>
          <p:nvPr>
            <p:ph idx="1"/>
          </p:nvPr>
        </p:nvSpPr>
        <p:spPr/>
        <p:txBody>
          <a:bodyPr>
            <a:normAutofit/>
          </a:bodyPr>
          <a:lstStyle/>
          <a:p>
            <a:r>
              <a:rPr lang="en-US" dirty="0" smtClean="0"/>
              <a:t>Source temperature determines photon energy/ wavelength</a:t>
            </a:r>
          </a:p>
          <a:p>
            <a:endParaRPr lang="en-US" dirty="0"/>
          </a:p>
          <a:p>
            <a:r>
              <a:rPr lang="en-US" dirty="0" smtClean="0"/>
              <a:t>Incoming solar radiation:  high energy photons/short wavelength</a:t>
            </a:r>
          </a:p>
          <a:p>
            <a:endParaRPr lang="en-US" dirty="0"/>
          </a:p>
          <a:p>
            <a:r>
              <a:rPr lang="en-US" dirty="0" smtClean="0"/>
              <a:t>Outgoing radiation:  </a:t>
            </a:r>
          </a:p>
          <a:p>
            <a:pPr lvl="1"/>
            <a:r>
              <a:rPr lang="en-US" dirty="0" smtClean="0"/>
              <a:t>Reflected solar radiation:  unchanged</a:t>
            </a:r>
          </a:p>
          <a:p>
            <a:pPr lvl="1"/>
            <a:r>
              <a:rPr lang="en-US" dirty="0" smtClean="0"/>
              <a:t>Earth’s thermal radiation:   low energy photons/long wavelength</a:t>
            </a:r>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C9AB7C05-D5AA-4B3D-BC0B-F6A283E44BBA}" type="slidenum">
              <a:rPr lang="en-US" smtClean="0"/>
              <a:t>30</a:t>
            </a:fld>
            <a:endParaRPr lang="en-US"/>
          </a:p>
        </p:txBody>
      </p:sp>
    </p:spTree>
    <p:extLst>
      <p:ext uri="{BB962C8B-B14F-4D97-AF65-F5344CB8AC3E}">
        <p14:creationId xmlns:p14="http://schemas.microsoft.com/office/powerpoint/2010/main" val="37684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481" y="304800"/>
            <a:ext cx="7924800" cy="715962"/>
          </a:xfrm>
        </p:spPr>
        <p:txBody>
          <a:bodyPr>
            <a:noAutofit/>
          </a:bodyPr>
          <a:lstStyle/>
          <a:p>
            <a:r>
              <a:rPr lang="en-US" sz="3600" dirty="0">
                <a:solidFill>
                  <a:srgbClr val="FF0000"/>
                </a:solidFill>
              </a:rPr>
              <a:t>Solar Radiation </a:t>
            </a:r>
            <a:br>
              <a:rPr lang="en-US" sz="3600" dirty="0">
                <a:solidFill>
                  <a:srgbClr val="FF0000"/>
                </a:solidFill>
              </a:rPr>
            </a:br>
            <a:r>
              <a:rPr lang="en-US" sz="3600" dirty="0">
                <a:solidFill>
                  <a:srgbClr val="FF0000"/>
                </a:solidFill>
              </a:rPr>
              <a:t>And Earth’s Thermal Radiation</a:t>
            </a:r>
          </a:p>
        </p:txBody>
      </p:sp>
      <p:sp>
        <p:nvSpPr>
          <p:cNvPr id="5" name="Footer Placeholder 2"/>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3"/>
          <p:cNvSpPr>
            <a:spLocks noGrp="1"/>
          </p:cNvSpPr>
          <p:nvPr>
            <p:ph type="sldNum" sz="quarter" idx="12"/>
          </p:nvPr>
        </p:nvSpPr>
        <p:spPr/>
        <p:txBody>
          <a:bodyPr/>
          <a:lstStyle/>
          <a:p>
            <a:fld id="{26211B68-8E58-4965-AE86-22C33F8B13A3}" type="slidenum">
              <a:rPr lang="en-US"/>
              <a:pPr/>
              <a:t>31</a:t>
            </a:fld>
            <a:endParaRPr lang="en-US" dirty="0"/>
          </a:p>
        </p:txBody>
      </p:sp>
      <p:pic>
        <p:nvPicPr>
          <p:cNvPr id="887810" name="Picture 2"/>
          <p:cNvPicPr>
            <a:picLocks noChangeAspect="1" noChangeArrowheads="1"/>
          </p:cNvPicPr>
          <p:nvPr/>
        </p:nvPicPr>
        <p:blipFill>
          <a:blip r:embed="rId3"/>
          <a:srcRect/>
          <a:stretch>
            <a:fillRect/>
          </a:stretch>
        </p:blipFill>
        <p:spPr bwMode="auto">
          <a:xfrm>
            <a:off x="3505201" y="1555465"/>
            <a:ext cx="5567363" cy="4831048"/>
          </a:xfrm>
          <a:prstGeom prst="rect">
            <a:avLst/>
          </a:prstGeom>
          <a:noFill/>
          <a:ln w="9525">
            <a:noFill/>
            <a:miter lim="800000"/>
            <a:headEnd/>
            <a:tailEnd/>
          </a:ln>
          <a:effectLst/>
        </p:spPr>
      </p:pic>
    </p:spTree>
    <p:extLst>
      <p:ext uri="{BB962C8B-B14F-4D97-AF65-F5344CB8AC3E}">
        <p14:creationId xmlns:p14="http://schemas.microsoft.com/office/powerpoint/2010/main" val="2430877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Molecules and Greenhouse Gases</a:t>
            </a:r>
            <a:endParaRPr lang="en-US" dirty="0"/>
          </a:p>
        </p:txBody>
      </p:sp>
      <p:sp>
        <p:nvSpPr>
          <p:cNvPr id="3" name="Content Placeholder 2"/>
          <p:cNvSpPr>
            <a:spLocks noGrp="1"/>
          </p:cNvSpPr>
          <p:nvPr>
            <p:ph idx="1"/>
          </p:nvPr>
        </p:nvSpPr>
        <p:spPr/>
        <p:txBody>
          <a:bodyPr>
            <a:normAutofit/>
          </a:bodyPr>
          <a:lstStyle/>
          <a:p>
            <a:r>
              <a:rPr lang="en-US" dirty="0" smtClean="0"/>
              <a:t>Molecules can only occupy certain energy states</a:t>
            </a:r>
          </a:p>
          <a:p>
            <a:endParaRPr lang="en-US" dirty="0" smtClean="0"/>
          </a:p>
          <a:p>
            <a:r>
              <a:rPr lang="en-US" dirty="0" smtClean="0"/>
              <a:t>Absorb photons if energy matches interval between available states</a:t>
            </a:r>
          </a:p>
          <a:p>
            <a:endParaRPr lang="en-US" dirty="0" smtClean="0"/>
          </a:p>
          <a:p>
            <a:r>
              <a:rPr lang="en-US" dirty="0" smtClean="0"/>
              <a:t>Greenhouse gases:  Gases with intervals matching energy of Earth’s thermal radiation</a:t>
            </a:r>
          </a:p>
          <a:p>
            <a:endParaRPr lang="en-US" dirty="0"/>
          </a:p>
          <a:p>
            <a:r>
              <a:rPr lang="en-US" dirty="0" smtClean="0"/>
              <a:t>Absorb photons with that energy</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5" name="Slide Number Placeholder 4"/>
          <p:cNvSpPr>
            <a:spLocks noGrp="1"/>
          </p:cNvSpPr>
          <p:nvPr>
            <p:ph type="sldNum" sz="quarter" idx="12"/>
          </p:nvPr>
        </p:nvSpPr>
        <p:spPr/>
        <p:txBody>
          <a:bodyPr/>
          <a:lstStyle/>
          <a:p>
            <a:fld id="{5C93C15A-742E-454A-A57A-290B106E76B0}" type="slidenum">
              <a:rPr lang="en-US" smtClean="0"/>
              <a:pPr/>
              <a:t>32</a:t>
            </a:fld>
            <a:endParaRPr lang="en-US" dirty="0"/>
          </a:p>
        </p:txBody>
      </p:sp>
    </p:spTree>
    <p:extLst>
      <p:ext uri="{BB962C8B-B14F-4D97-AF65-F5344CB8AC3E}">
        <p14:creationId xmlns:p14="http://schemas.microsoft.com/office/powerpoint/2010/main" val="245081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Process Continues</a:t>
            </a:r>
            <a:endParaRPr lang="en-US" dirty="0"/>
          </a:p>
        </p:txBody>
      </p:sp>
      <p:sp>
        <p:nvSpPr>
          <p:cNvPr id="3" name="Content Placeholder 2"/>
          <p:cNvSpPr>
            <a:spLocks noGrp="1"/>
          </p:cNvSpPr>
          <p:nvPr>
            <p:ph idx="1"/>
          </p:nvPr>
        </p:nvSpPr>
        <p:spPr/>
        <p:txBody>
          <a:bodyPr>
            <a:normAutofit/>
          </a:bodyPr>
          <a:lstStyle/>
          <a:p>
            <a:r>
              <a:rPr lang="en-US" dirty="0" smtClean="0"/>
              <a:t>Molecules quickly drop back to original energy level</a:t>
            </a:r>
          </a:p>
          <a:p>
            <a:endParaRPr lang="en-US" dirty="0" smtClean="0"/>
          </a:p>
          <a:p>
            <a:r>
              <a:rPr lang="en-US" dirty="0" smtClean="0"/>
              <a:t>Emit photons </a:t>
            </a:r>
            <a:r>
              <a:rPr lang="en-US" u="sng" dirty="0" smtClean="0"/>
              <a:t>in random direction</a:t>
            </a:r>
            <a:endParaRPr lang="en-US" dirty="0" smtClean="0"/>
          </a:p>
          <a:p>
            <a:endParaRPr lang="en-US" dirty="0" smtClean="0"/>
          </a:p>
          <a:p>
            <a:r>
              <a:rPr lang="en-US" dirty="0" smtClean="0"/>
              <a:t>Further collisions repeat process</a:t>
            </a:r>
          </a:p>
          <a:p>
            <a:endParaRPr lang="en-US" dirty="0" smtClean="0"/>
          </a:p>
          <a:p>
            <a:r>
              <a:rPr lang="en-US" dirty="0" smtClean="0"/>
              <a:t>Ends when photon escapes into space OR strikes Earth’s surface</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5" name="Slide Number Placeholder 4"/>
          <p:cNvSpPr>
            <a:spLocks noGrp="1"/>
          </p:cNvSpPr>
          <p:nvPr>
            <p:ph type="sldNum" sz="quarter" idx="12"/>
          </p:nvPr>
        </p:nvSpPr>
        <p:spPr/>
        <p:txBody>
          <a:bodyPr/>
          <a:lstStyle/>
          <a:p>
            <a:fld id="{5C93C15A-742E-454A-A57A-290B106E76B0}" type="slidenum">
              <a:rPr lang="en-US" smtClean="0"/>
              <a:pPr/>
              <a:t>33</a:t>
            </a:fld>
            <a:endParaRPr lang="en-US" dirty="0"/>
          </a:p>
        </p:txBody>
      </p:sp>
    </p:spTree>
    <p:extLst>
      <p:ext uri="{BB962C8B-B14F-4D97-AF65-F5344CB8AC3E}">
        <p14:creationId xmlns:p14="http://schemas.microsoft.com/office/powerpoint/2010/main" val="22619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0" y="274638"/>
            <a:ext cx="7924800" cy="639762"/>
          </a:xfrm>
        </p:spPr>
        <p:txBody>
          <a:bodyPr>
            <a:normAutofit fontScale="90000"/>
          </a:bodyPr>
          <a:lstStyle/>
          <a:p>
            <a:r>
              <a:rPr lang="en-US" dirty="0" smtClean="0">
                <a:solidFill>
                  <a:schemeClr val="tx2"/>
                </a:solidFill>
              </a:rPr>
              <a:t>Molecular Bumper Cars</a:t>
            </a:r>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C9AB7C05-D5AA-4B3D-BC0B-F6A283E44BBA}" type="slidenum">
              <a:rPr lang="en-US" smtClean="0"/>
              <a:t>34</a:t>
            </a:fld>
            <a:endParaRPr lang="en-US"/>
          </a:p>
        </p:txBody>
      </p:sp>
      <p:sp>
        <p:nvSpPr>
          <p:cNvPr id="7" name="Oval 6"/>
          <p:cNvSpPr/>
          <p:nvPr/>
        </p:nvSpPr>
        <p:spPr>
          <a:xfrm>
            <a:off x="3013364" y="3207327"/>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33755"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81400" y="2590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2867891"/>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76800" y="30861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19600" y="2272146"/>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7" idx="7"/>
            <a:endCxn id="9" idx="3"/>
          </p:cNvCxnSpPr>
          <p:nvPr/>
        </p:nvCxnSpPr>
        <p:spPr>
          <a:xfrm flipV="1">
            <a:off x="3338568" y="2916005"/>
            <a:ext cx="298628" cy="347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p:cNvCxnSpPr>
          <p:nvPr/>
        </p:nvCxnSpPr>
        <p:spPr>
          <a:xfrm flipV="1">
            <a:off x="3962401" y="2455342"/>
            <a:ext cx="415259" cy="325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4"/>
            <a:endCxn id="11" idx="1"/>
          </p:cNvCxnSpPr>
          <p:nvPr/>
        </p:nvCxnSpPr>
        <p:spPr>
          <a:xfrm>
            <a:off x="4610100" y="2653146"/>
            <a:ext cx="322496" cy="488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p:cNvCxnSpPr>
          <p:nvPr/>
        </p:nvCxnSpPr>
        <p:spPr>
          <a:xfrm flipV="1">
            <a:off x="5257800" y="3039942"/>
            <a:ext cx="609600" cy="2366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6"/>
            <a:endCxn id="8" idx="1"/>
          </p:cNvCxnSpPr>
          <p:nvPr/>
        </p:nvCxnSpPr>
        <p:spPr>
          <a:xfrm>
            <a:off x="6248401" y="3058392"/>
            <a:ext cx="641151" cy="274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024255" y="3657600"/>
            <a:ext cx="17696" cy="12954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0"/>
          </p:cNvCxnSpPr>
          <p:nvPr/>
        </p:nvCxnSpPr>
        <p:spPr>
          <a:xfrm flipV="1">
            <a:off x="7024255" y="1752600"/>
            <a:ext cx="17696" cy="15240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48401" y="1094693"/>
            <a:ext cx="1447800" cy="461665"/>
          </a:xfrm>
          <a:prstGeom prst="rect">
            <a:avLst/>
          </a:prstGeom>
          <a:noFill/>
        </p:spPr>
        <p:txBody>
          <a:bodyPr wrap="square" rtlCol="0">
            <a:spAutoFit/>
          </a:bodyPr>
          <a:lstStyle/>
          <a:p>
            <a:pPr algn="ctr"/>
            <a:r>
              <a:rPr lang="en-US" sz="2400" dirty="0">
                <a:solidFill>
                  <a:schemeClr val="tx2"/>
                </a:solidFill>
              </a:rPr>
              <a:t>Space</a:t>
            </a:r>
          </a:p>
        </p:txBody>
      </p:sp>
      <p:sp>
        <p:nvSpPr>
          <p:cNvPr id="33" name="TextBox 32"/>
          <p:cNvSpPr txBox="1"/>
          <p:nvPr/>
        </p:nvSpPr>
        <p:spPr>
          <a:xfrm>
            <a:off x="6400801" y="5105401"/>
            <a:ext cx="1447800" cy="461665"/>
          </a:xfrm>
          <a:prstGeom prst="rect">
            <a:avLst/>
          </a:prstGeom>
          <a:noFill/>
        </p:spPr>
        <p:txBody>
          <a:bodyPr wrap="square" rtlCol="0">
            <a:spAutoFit/>
          </a:bodyPr>
          <a:lstStyle/>
          <a:p>
            <a:pPr algn="ctr"/>
            <a:r>
              <a:rPr lang="en-US" sz="2400" dirty="0">
                <a:solidFill>
                  <a:schemeClr val="tx2"/>
                </a:solidFill>
              </a:rPr>
              <a:t>Earth</a:t>
            </a:r>
          </a:p>
        </p:txBody>
      </p:sp>
    </p:spTree>
    <p:extLst>
      <p:ext uri="{BB962C8B-B14F-4D97-AF65-F5344CB8AC3E}">
        <p14:creationId xmlns:p14="http://schemas.microsoft.com/office/powerpoint/2010/main" val="260851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noAutofit/>
          </a:bodyPr>
          <a:lstStyle/>
          <a:p>
            <a:r>
              <a:rPr lang="en-US" sz="3600" dirty="0"/>
              <a:t>The New Equilibrium</a:t>
            </a:r>
          </a:p>
        </p:txBody>
      </p:sp>
      <p:sp>
        <p:nvSpPr>
          <p:cNvPr id="729091" name="Rectangle 3"/>
          <p:cNvSpPr>
            <a:spLocks noGrp="1" noChangeArrowheads="1"/>
          </p:cNvSpPr>
          <p:nvPr>
            <p:ph idx="1"/>
          </p:nvPr>
        </p:nvSpPr>
        <p:spPr>
          <a:xfrm>
            <a:off x="1544782" y="1402774"/>
            <a:ext cx="8001000" cy="4221163"/>
          </a:xfrm>
        </p:spPr>
        <p:txBody>
          <a:bodyPr>
            <a:normAutofit/>
          </a:bodyPr>
          <a:lstStyle/>
          <a:p>
            <a:endParaRPr lang="en-US" dirty="0" smtClean="0"/>
          </a:p>
          <a:p>
            <a:r>
              <a:rPr lang="en-US" dirty="0" smtClean="0"/>
              <a:t>Surface is warmed by thermal radiation as well as solar radiation</a:t>
            </a:r>
          </a:p>
          <a:p>
            <a:endParaRPr lang="en-US" dirty="0" smtClean="0"/>
          </a:p>
          <a:p>
            <a:r>
              <a:rPr lang="en-US" dirty="0" smtClean="0"/>
              <a:t>Warmer surface </a:t>
            </a:r>
            <a:r>
              <a:rPr lang="en-US" dirty="0" smtClean="0">
                <a:sym typeface="Wingdings" panose="05000000000000000000" pitchFamily="2" charset="2"/>
              </a:rPr>
              <a:t> increased thermal radiation  from surface</a:t>
            </a:r>
            <a:endParaRPr lang="en-US" dirty="0" smtClean="0"/>
          </a:p>
          <a:p>
            <a:endParaRPr lang="en-US" dirty="0"/>
          </a:p>
          <a:p>
            <a:r>
              <a:rPr lang="en-US" dirty="0" smtClean="0">
                <a:sym typeface="Wingdings" pitchFamily="2" charset="2"/>
              </a:rPr>
              <a:t>Radiation escaping into space also increases</a:t>
            </a:r>
          </a:p>
          <a:p>
            <a:endParaRPr lang="en-US" dirty="0">
              <a:sym typeface="Wingdings" pitchFamily="2" charset="2"/>
            </a:endParaRPr>
          </a:p>
          <a:p>
            <a:r>
              <a:rPr lang="en-US" dirty="0" smtClean="0">
                <a:sym typeface="Wingdings" pitchFamily="2" charset="2"/>
              </a:rPr>
              <a:t>Warming continues until escaping thermal radiation plus reflected solar radiation equals incoming solar radiation</a:t>
            </a:r>
          </a:p>
        </p:txBody>
      </p:sp>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50DF8F5F-567E-4CA6-B74A-97ED2297BD76}" type="slidenum">
              <a:rPr lang="en-US"/>
              <a:pPr/>
              <a:t>35</a:t>
            </a:fld>
            <a:endParaRPr lang="en-US" dirty="0"/>
          </a:p>
        </p:txBody>
      </p:sp>
    </p:spTree>
    <p:extLst>
      <p:ext uri="{BB962C8B-B14F-4D97-AF65-F5344CB8AC3E}">
        <p14:creationId xmlns:p14="http://schemas.microsoft.com/office/powerpoint/2010/main" val="9478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90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90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9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2057400" y="27710"/>
            <a:ext cx="8153400" cy="1039091"/>
          </a:xfrm>
        </p:spPr>
        <p:txBody>
          <a:bodyPr>
            <a:normAutofit/>
          </a:bodyPr>
          <a:lstStyle/>
          <a:p>
            <a:r>
              <a:rPr lang="en-US" dirty="0" smtClean="0"/>
              <a:t>Planet </a:t>
            </a:r>
            <a:r>
              <a:rPr lang="en-US" dirty="0"/>
              <a:t>Keeling </a:t>
            </a:r>
            <a:r>
              <a:rPr lang="en-US" dirty="0" smtClean="0"/>
              <a:t>III</a:t>
            </a:r>
            <a:endParaRPr lang="en-US" dirty="0"/>
          </a:p>
        </p:txBody>
      </p:sp>
      <p:sp>
        <p:nvSpPr>
          <p:cNvPr id="13"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14" name="Slide Number Placeholder 4"/>
          <p:cNvSpPr>
            <a:spLocks noGrp="1"/>
          </p:cNvSpPr>
          <p:nvPr>
            <p:ph type="sldNum" sz="quarter" idx="12"/>
          </p:nvPr>
        </p:nvSpPr>
        <p:spPr/>
        <p:txBody>
          <a:bodyPr/>
          <a:lstStyle/>
          <a:p>
            <a:fld id="{81B8C22E-BDD5-42D1-BF75-CB99E19B88DA}" type="slidenum">
              <a:rPr lang="en-US"/>
              <a:pPr/>
              <a:t>36</a:t>
            </a:fld>
            <a:endParaRPr lang="en-US" dirty="0"/>
          </a:p>
        </p:txBody>
      </p:sp>
      <p:sp>
        <p:nvSpPr>
          <p:cNvPr id="709635" name="Line 3"/>
          <p:cNvSpPr>
            <a:spLocks noChangeShapeType="1"/>
          </p:cNvSpPr>
          <p:nvPr/>
        </p:nvSpPr>
        <p:spPr bwMode="auto">
          <a:xfrm>
            <a:off x="3421459" y="1463675"/>
            <a:ext cx="0" cy="2117725"/>
          </a:xfrm>
          <a:prstGeom prst="line">
            <a:avLst/>
          </a:prstGeom>
          <a:noFill/>
          <a:ln w="114300">
            <a:solidFill>
              <a:srgbClr val="FFFF00"/>
            </a:solidFill>
            <a:round/>
            <a:headEnd/>
            <a:tailEnd type="triangle" w="med" len="med"/>
          </a:ln>
          <a:effectLst/>
        </p:spPr>
        <p:txBody>
          <a:bodyPr/>
          <a:lstStyle/>
          <a:p>
            <a:endParaRPr lang="en-US" dirty="0"/>
          </a:p>
        </p:txBody>
      </p:sp>
      <p:sp>
        <p:nvSpPr>
          <p:cNvPr id="709636" name="Line 4"/>
          <p:cNvSpPr>
            <a:spLocks noChangeShapeType="1"/>
          </p:cNvSpPr>
          <p:nvPr/>
        </p:nvSpPr>
        <p:spPr bwMode="auto">
          <a:xfrm flipV="1">
            <a:off x="4956464" y="1986510"/>
            <a:ext cx="0" cy="1371600"/>
          </a:xfrm>
          <a:prstGeom prst="line">
            <a:avLst/>
          </a:prstGeom>
          <a:noFill/>
          <a:ln w="76200">
            <a:solidFill>
              <a:srgbClr val="FF0000"/>
            </a:solidFill>
            <a:round/>
            <a:headEnd/>
            <a:tailEnd type="triangle" w="med" len="med"/>
          </a:ln>
          <a:effectLst/>
        </p:spPr>
        <p:txBody>
          <a:bodyPr/>
          <a:lstStyle/>
          <a:p>
            <a:endParaRPr lang="en-US" dirty="0"/>
          </a:p>
        </p:txBody>
      </p:sp>
      <p:sp>
        <p:nvSpPr>
          <p:cNvPr id="709637" name="Text Box 5"/>
          <p:cNvSpPr txBox="1">
            <a:spLocks noChangeArrowheads="1"/>
          </p:cNvSpPr>
          <p:nvPr/>
        </p:nvSpPr>
        <p:spPr bwMode="auto">
          <a:xfrm>
            <a:off x="2926159" y="715963"/>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Incoming</a:t>
            </a:r>
          </a:p>
          <a:p>
            <a:pPr algn="ctr">
              <a:spcBef>
                <a:spcPct val="50000"/>
              </a:spcBef>
            </a:pPr>
            <a:r>
              <a:rPr lang="en-US" sz="1200" b="1" dirty="0"/>
              <a:t>Solar</a:t>
            </a:r>
          </a:p>
        </p:txBody>
      </p:sp>
      <p:sp>
        <p:nvSpPr>
          <p:cNvPr id="709638" name="Text Box 6"/>
          <p:cNvSpPr txBox="1">
            <a:spLocks noChangeArrowheads="1"/>
          </p:cNvSpPr>
          <p:nvPr/>
        </p:nvSpPr>
        <p:spPr bwMode="auto">
          <a:xfrm>
            <a:off x="4610100" y="691516"/>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Escaping</a:t>
            </a:r>
          </a:p>
          <a:p>
            <a:pPr algn="ctr">
              <a:spcBef>
                <a:spcPct val="50000"/>
              </a:spcBef>
            </a:pPr>
            <a:r>
              <a:rPr lang="en-US" sz="1200" b="1" dirty="0"/>
              <a:t>Thermal</a:t>
            </a:r>
          </a:p>
        </p:txBody>
      </p:sp>
      <p:sp>
        <p:nvSpPr>
          <p:cNvPr id="709639" name="Text Box 7"/>
          <p:cNvSpPr txBox="1">
            <a:spLocks noChangeArrowheads="1"/>
          </p:cNvSpPr>
          <p:nvPr/>
        </p:nvSpPr>
        <p:spPr bwMode="auto">
          <a:xfrm>
            <a:off x="3922391" y="1920082"/>
            <a:ext cx="533400" cy="457200"/>
          </a:xfrm>
          <a:prstGeom prst="rect">
            <a:avLst/>
          </a:prstGeom>
          <a:noFill/>
          <a:ln w="9525">
            <a:noFill/>
            <a:miter lim="800000"/>
            <a:headEnd/>
            <a:tailEnd/>
          </a:ln>
          <a:effectLst/>
        </p:spPr>
        <p:txBody>
          <a:bodyPr>
            <a:spAutoFit/>
          </a:bodyPr>
          <a:lstStyle/>
          <a:p>
            <a:pPr algn="ctr">
              <a:spcBef>
                <a:spcPct val="50000"/>
              </a:spcBef>
            </a:pPr>
            <a:r>
              <a:rPr lang="en-US" sz="2400" b="1" dirty="0"/>
              <a:t>=</a:t>
            </a:r>
          </a:p>
        </p:txBody>
      </p:sp>
      <p:sp>
        <p:nvSpPr>
          <p:cNvPr id="709640" name="PubChord"/>
          <p:cNvSpPr>
            <a:spLocks noEditPoints="1" noChangeArrowheads="1"/>
          </p:cNvSpPr>
          <p:nvPr/>
        </p:nvSpPr>
        <p:spPr bwMode="auto">
          <a:xfrm rot="5400000" flipV="1">
            <a:off x="2781301" y="3223419"/>
            <a:ext cx="3352800" cy="3763963"/>
          </a:xfrm>
          <a:custGeom>
            <a:avLst/>
            <a:gdLst>
              <a:gd name="G0" fmla="+- 0 0 0"/>
              <a:gd name="G1" fmla="sin 10800 1657969"/>
              <a:gd name="G2" fmla="cos 10800 1657969"/>
              <a:gd name="G3" fmla="sin 10800 2949120"/>
              <a:gd name="G4" fmla="cos 10800 2949120"/>
              <a:gd name="G5" fmla="+- G1 10800 0"/>
              <a:gd name="G6" fmla="+- G2 10800 0"/>
              <a:gd name="G7" fmla="+- G3 10800 0"/>
              <a:gd name="G8" fmla="+- G4 10800 0"/>
              <a:gd name="G9" fmla="+- 10800 0 0"/>
              <a:gd name="G10" fmla="+/ G5 G7 2"/>
              <a:gd name="G11" fmla="+/ G6 G8 2"/>
              <a:gd name="T0" fmla="*/ 20564 w 21600"/>
              <a:gd name="T1" fmla="*/ 15415 h 21600"/>
              <a:gd name="T2" fmla="*/ 19500 w 21600"/>
              <a:gd name="T3" fmla="*/ 16925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0564" y="15415"/>
                </a:moveTo>
                <a:cubicBezTo>
                  <a:pt x="21246" y="13972"/>
                  <a:pt x="21600" y="12396"/>
                  <a:pt x="21600" y="10800"/>
                </a:cubicBezTo>
                <a:cubicBezTo>
                  <a:pt x="21600" y="4835"/>
                  <a:pt x="16764" y="0"/>
                  <a:pt x="10800" y="0"/>
                </a:cubicBezTo>
                <a:cubicBezTo>
                  <a:pt x="4835" y="0"/>
                  <a:pt x="0" y="4835"/>
                  <a:pt x="0" y="10800"/>
                </a:cubicBezTo>
                <a:cubicBezTo>
                  <a:pt x="0" y="16764"/>
                  <a:pt x="4835" y="21600"/>
                  <a:pt x="10800" y="21600"/>
                </a:cubicBezTo>
                <a:cubicBezTo>
                  <a:pt x="13664" y="21600"/>
                  <a:pt x="16411" y="20462"/>
                  <a:pt x="18436" y="18436"/>
                </a:cubicBezTo>
                <a:close/>
              </a:path>
            </a:pathLst>
          </a:custGeom>
          <a:solidFill>
            <a:schemeClr val="tx1">
              <a:lumMod val="65000"/>
              <a:lumOff val="35000"/>
            </a:schemeClr>
          </a:solidFill>
          <a:ln w="9525">
            <a:solidFill>
              <a:schemeClr val="tx1"/>
            </a:solidFill>
            <a:miter lim="800000"/>
            <a:headEnd/>
            <a:tailEnd/>
          </a:ln>
          <a:effectLst>
            <a:outerShdw dist="107763" dir="2700000" algn="ctr" rotWithShape="0">
              <a:srgbClr val="808080"/>
            </a:outerShdw>
          </a:effectLst>
        </p:spPr>
        <p:txBody>
          <a:bodyPr/>
          <a:lstStyle/>
          <a:p>
            <a:endParaRPr lang="en-US" dirty="0"/>
          </a:p>
        </p:txBody>
      </p:sp>
      <p:sp>
        <p:nvSpPr>
          <p:cNvPr id="709641" name="Line 9"/>
          <p:cNvSpPr>
            <a:spLocks noChangeShapeType="1"/>
          </p:cNvSpPr>
          <p:nvPr/>
        </p:nvSpPr>
        <p:spPr bwMode="auto">
          <a:xfrm flipV="1">
            <a:off x="5971745" y="1463675"/>
            <a:ext cx="38100" cy="2041525"/>
          </a:xfrm>
          <a:prstGeom prst="line">
            <a:avLst/>
          </a:prstGeom>
          <a:noFill/>
          <a:ln w="38100">
            <a:solidFill>
              <a:srgbClr val="FFFF00"/>
            </a:solidFill>
            <a:round/>
            <a:headEnd/>
            <a:tailEnd type="triangle" w="med" len="med"/>
          </a:ln>
          <a:effectLst/>
        </p:spPr>
        <p:txBody>
          <a:bodyPr/>
          <a:lstStyle/>
          <a:p>
            <a:endParaRPr lang="en-US" dirty="0"/>
          </a:p>
        </p:txBody>
      </p:sp>
      <p:sp>
        <p:nvSpPr>
          <p:cNvPr id="709642" name="Text Box 10"/>
          <p:cNvSpPr txBox="1">
            <a:spLocks noChangeArrowheads="1"/>
          </p:cNvSpPr>
          <p:nvPr/>
        </p:nvSpPr>
        <p:spPr bwMode="auto">
          <a:xfrm>
            <a:off x="5710871" y="740208"/>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Outgoing</a:t>
            </a:r>
          </a:p>
          <a:p>
            <a:pPr algn="ctr">
              <a:spcBef>
                <a:spcPct val="50000"/>
              </a:spcBef>
            </a:pPr>
            <a:r>
              <a:rPr lang="en-US" sz="1200" b="1" dirty="0"/>
              <a:t>Reflected</a:t>
            </a:r>
          </a:p>
        </p:txBody>
      </p:sp>
      <p:sp>
        <p:nvSpPr>
          <p:cNvPr id="709643" name="Text Box 11"/>
          <p:cNvSpPr txBox="1">
            <a:spLocks noChangeArrowheads="1"/>
          </p:cNvSpPr>
          <p:nvPr/>
        </p:nvSpPr>
        <p:spPr bwMode="auto">
          <a:xfrm>
            <a:off x="5479749" y="1405658"/>
            <a:ext cx="904415" cy="461665"/>
          </a:xfrm>
          <a:prstGeom prst="rect">
            <a:avLst/>
          </a:prstGeom>
          <a:noFill/>
          <a:ln w="9525">
            <a:noFill/>
            <a:miter lim="800000"/>
            <a:headEnd/>
            <a:tailEnd/>
          </a:ln>
          <a:effectLst/>
        </p:spPr>
        <p:txBody>
          <a:bodyPr wrap="none">
            <a:spAutoFit/>
          </a:bodyPr>
          <a:lstStyle/>
          <a:p>
            <a:r>
              <a:rPr lang="en-US" sz="2400" dirty="0" smtClean="0"/>
              <a:t>+      </a:t>
            </a:r>
            <a:endParaRPr lang="en-US" sz="2400" dirty="0"/>
          </a:p>
        </p:txBody>
      </p:sp>
      <p:sp>
        <p:nvSpPr>
          <p:cNvPr id="2" name="Oval 1"/>
          <p:cNvSpPr/>
          <p:nvPr/>
        </p:nvSpPr>
        <p:spPr>
          <a:xfrm>
            <a:off x="4847793" y="1834110"/>
            <a:ext cx="5334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5265340" y="2071476"/>
            <a:ext cx="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114493" y="1232843"/>
            <a:ext cx="0" cy="5937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05800" y="1826568"/>
            <a:ext cx="1274618" cy="461665"/>
          </a:xfrm>
          <a:prstGeom prst="rect">
            <a:avLst/>
          </a:prstGeom>
          <a:noFill/>
          <a:ln>
            <a:solidFill>
              <a:schemeClr val="tx1"/>
            </a:solidFill>
          </a:ln>
        </p:spPr>
        <p:txBody>
          <a:bodyPr wrap="square" rtlCol="0">
            <a:spAutoFit/>
          </a:bodyPr>
          <a:lstStyle/>
          <a:p>
            <a:pPr algn="ctr"/>
            <a:r>
              <a:rPr lang="en-US" sz="1200" b="1" dirty="0"/>
              <a:t>Atmospheric</a:t>
            </a:r>
          </a:p>
          <a:p>
            <a:pPr algn="ctr"/>
            <a:r>
              <a:rPr lang="en-US" sz="1200" b="1"/>
              <a:t>GHGs</a:t>
            </a:r>
            <a:endParaRPr lang="en-US" sz="1200" b="1" dirty="0"/>
          </a:p>
        </p:txBody>
      </p:sp>
      <p:cxnSp>
        <p:nvCxnSpPr>
          <p:cNvPr id="10" name="Straight Arrow Connector 9"/>
          <p:cNvCxnSpPr>
            <a:stCxn id="8" idx="1"/>
          </p:cNvCxnSpPr>
          <p:nvPr/>
        </p:nvCxnSpPr>
        <p:spPr>
          <a:xfrm flipH="1" flipV="1">
            <a:off x="5265340" y="1975283"/>
            <a:ext cx="3040460" cy="821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061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Equilibrium</a:t>
            </a:r>
            <a:endParaRPr lang="en-US" dirty="0"/>
          </a:p>
        </p:txBody>
      </p:sp>
      <p:sp>
        <p:nvSpPr>
          <p:cNvPr id="6" name="Content Placeholder 5"/>
          <p:cNvSpPr>
            <a:spLocks noGrp="1"/>
          </p:cNvSpPr>
          <p:nvPr>
            <p:ph idx="1"/>
          </p:nvPr>
        </p:nvSpPr>
        <p:spPr/>
        <p:txBody>
          <a:bodyPr>
            <a:normAutofit/>
          </a:bodyPr>
          <a:lstStyle/>
          <a:p>
            <a:r>
              <a:rPr lang="en-US" dirty="0" smtClean="0"/>
              <a:t>Equilibrium reached in all cases:  Keeling I, II, III (preliminary) and III (final)</a:t>
            </a:r>
          </a:p>
          <a:p>
            <a:endParaRPr lang="en-US" dirty="0" smtClean="0"/>
          </a:p>
          <a:p>
            <a:r>
              <a:rPr lang="en-US" dirty="0" smtClean="0"/>
              <a:t>Difference:  temperature needed to reach it</a:t>
            </a:r>
          </a:p>
          <a:p>
            <a:endParaRPr lang="en-US" dirty="0" smtClean="0"/>
          </a:p>
          <a:p>
            <a:r>
              <a:rPr lang="en-US" dirty="0" smtClean="0"/>
              <a:t>Lower if part of incoming solar is reflected</a:t>
            </a:r>
          </a:p>
          <a:p>
            <a:endParaRPr lang="en-US" dirty="0" smtClean="0"/>
          </a:p>
          <a:p>
            <a:r>
              <a:rPr lang="en-US" dirty="0" smtClean="0"/>
              <a:t>Higher if only part of surface thermal radiation escapes into space</a:t>
            </a:r>
          </a:p>
          <a:p>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37</a:t>
            </a:fld>
            <a:endParaRPr lang="en-US"/>
          </a:p>
        </p:txBody>
      </p:sp>
    </p:spTree>
    <p:extLst>
      <p:ext uri="{BB962C8B-B14F-4D97-AF65-F5344CB8AC3E}">
        <p14:creationId xmlns:p14="http://schemas.microsoft.com/office/powerpoint/2010/main" val="21803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But is there a problem?</a:t>
            </a:r>
            <a:endParaRPr lang="en-US" dirty="0"/>
          </a:p>
        </p:txBody>
      </p:sp>
      <p:sp>
        <p:nvSpPr>
          <p:cNvPr id="6" name="Text Placeholder 5"/>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38</a:t>
            </a:fld>
            <a:endParaRPr lang="en-US"/>
          </a:p>
        </p:txBody>
      </p:sp>
    </p:spTree>
    <p:extLst>
      <p:ext uri="{BB962C8B-B14F-4D97-AF65-F5344CB8AC3E}">
        <p14:creationId xmlns:p14="http://schemas.microsoft.com/office/powerpoint/2010/main" val="941777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Implications and assumptions</a:t>
            </a:r>
            <a:endParaRPr lang="en-US" dirty="0"/>
          </a:p>
        </p:txBody>
      </p:sp>
      <p:sp>
        <p:nvSpPr>
          <p:cNvPr id="7" name="Content Placeholder 6"/>
          <p:cNvSpPr>
            <a:spLocks noGrp="1"/>
          </p:cNvSpPr>
          <p:nvPr>
            <p:ph idx="1"/>
          </p:nvPr>
        </p:nvSpPr>
        <p:spPr/>
        <p:txBody>
          <a:bodyPr/>
          <a:lstStyle/>
          <a:p>
            <a:r>
              <a:rPr lang="en-US" dirty="0" smtClean="0"/>
              <a:t>For any surface temperature, more CO</a:t>
            </a:r>
            <a:r>
              <a:rPr lang="en-US" baseline="-25000" dirty="0" smtClean="0"/>
              <a:t>2 </a:t>
            </a:r>
            <a:r>
              <a:rPr lang="en-US" dirty="0" smtClean="0"/>
              <a:t> reduces the amount of radiation escaping into space</a:t>
            </a:r>
          </a:p>
          <a:p>
            <a:endParaRPr lang="en-US" dirty="0"/>
          </a:p>
          <a:p>
            <a:r>
              <a:rPr lang="en-US" dirty="0" smtClean="0"/>
              <a:t>Equilibrium therefore requires a higher surface temperature</a:t>
            </a:r>
          </a:p>
          <a:p>
            <a:endParaRPr lang="en-US" dirty="0"/>
          </a:p>
          <a:p>
            <a:r>
              <a:rPr lang="en-US" dirty="0" smtClean="0"/>
              <a:t>Much higher for doubling CO</a:t>
            </a:r>
            <a:r>
              <a:rPr lang="en-US" baseline="-25000" dirty="0" smtClean="0"/>
              <a:t>2</a:t>
            </a:r>
            <a:endParaRPr lang="en-US" dirty="0" smtClean="0"/>
          </a:p>
          <a:p>
            <a:endParaRPr lang="en-US" dirty="0"/>
          </a:p>
          <a:p>
            <a:r>
              <a:rPr lang="en-US" dirty="0" smtClean="0"/>
              <a:t>But when (if ever) will it double?</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84B16DA1-FFA5-4C9A-BA00-979AA02F52DD}" type="slidenum">
              <a:rPr lang="en-US" smtClean="0"/>
              <a:t>39</a:t>
            </a:fld>
            <a:endParaRPr lang="en-US"/>
          </a:p>
        </p:txBody>
      </p:sp>
    </p:spTree>
    <p:extLst>
      <p:ext uri="{BB962C8B-B14F-4D97-AF65-F5344CB8AC3E}">
        <p14:creationId xmlns:p14="http://schemas.microsoft.com/office/powerpoint/2010/main" val="40439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1981200" y="76200"/>
            <a:ext cx="8229600" cy="1143000"/>
          </a:xfrm>
        </p:spPr>
        <p:txBody>
          <a:bodyPr>
            <a:noAutofit/>
          </a:bodyPr>
          <a:lstStyle/>
          <a:p>
            <a:r>
              <a:rPr lang="en-US" sz="3200" dirty="0"/>
              <a:t>Long ago in a galaxy far away</a:t>
            </a:r>
            <a:br>
              <a:rPr lang="en-US" sz="3200" dirty="0"/>
            </a:br>
            <a:r>
              <a:rPr lang="en-US" sz="3200" dirty="0"/>
              <a:t>Planet Keeling ejected from its system</a:t>
            </a:r>
          </a:p>
        </p:txBody>
      </p:sp>
      <p:sp>
        <p:nvSpPr>
          <p:cNvPr id="700419" name="Rectangle 3"/>
          <p:cNvSpPr>
            <a:spLocks noGrp="1" noChangeArrowheads="1"/>
          </p:cNvSpPr>
          <p:nvPr>
            <p:ph idx="1"/>
          </p:nvPr>
        </p:nvSpPr>
        <p:spPr/>
        <p:txBody>
          <a:bodyPr>
            <a:normAutofit/>
          </a:bodyPr>
          <a:lstStyle/>
          <a:p>
            <a:pPr>
              <a:lnSpc>
                <a:spcPct val="90000"/>
              </a:lnSpc>
            </a:pPr>
            <a:r>
              <a:rPr lang="en-US" dirty="0" smtClean="0"/>
              <a:t>Heat </a:t>
            </a:r>
            <a:r>
              <a:rPr lang="en-US" dirty="0"/>
              <a:t>from home star lost during  </a:t>
            </a:r>
            <a:r>
              <a:rPr lang="en-US" dirty="0" smtClean="0"/>
              <a:t>journey</a:t>
            </a:r>
            <a:endParaRPr lang="en-US" dirty="0"/>
          </a:p>
          <a:p>
            <a:pPr>
              <a:lnSpc>
                <a:spcPct val="90000"/>
              </a:lnSpc>
            </a:pPr>
            <a:endParaRPr lang="en-US" dirty="0" smtClean="0"/>
          </a:p>
          <a:p>
            <a:pPr>
              <a:lnSpc>
                <a:spcPct val="90000"/>
              </a:lnSpc>
            </a:pPr>
            <a:r>
              <a:rPr lang="en-US" dirty="0" smtClean="0"/>
              <a:t>Insignificant internal </a:t>
            </a:r>
            <a:r>
              <a:rPr lang="en-US" dirty="0"/>
              <a:t>source of </a:t>
            </a:r>
            <a:r>
              <a:rPr lang="en-US" dirty="0" smtClean="0"/>
              <a:t>heat</a:t>
            </a:r>
          </a:p>
          <a:p>
            <a:pPr lvl="1">
              <a:lnSpc>
                <a:spcPct val="90000"/>
              </a:lnSpc>
            </a:pPr>
            <a:endParaRPr lang="en-US" dirty="0"/>
          </a:p>
          <a:p>
            <a:pPr>
              <a:lnSpc>
                <a:spcPct val="90000"/>
              </a:lnSpc>
            </a:pPr>
            <a:r>
              <a:rPr lang="en-US" dirty="0" smtClean="0"/>
              <a:t>Dull </a:t>
            </a:r>
            <a:r>
              <a:rPr lang="en-US" dirty="0"/>
              <a:t>black – reflects </a:t>
            </a:r>
            <a:r>
              <a:rPr lang="en-US" dirty="0" smtClean="0"/>
              <a:t>nothing</a:t>
            </a:r>
            <a:endParaRPr lang="en-US" dirty="0"/>
          </a:p>
          <a:p>
            <a:pPr lvl="1">
              <a:lnSpc>
                <a:spcPct val="90000"/>
              </a:lnSpc>
            </a:pPr>
            <a:endParaRPr lang="en-US" dirty="0" smtClean="0"/>
          </a:p>
          <a:p>
            <a:pPr>
              <a:lnSpc>
                <a:spcPct val="90000"/>
              </a:lnSpc>
            </a:pPr>
            <a:r>
              <a:rPr lang="en-US" dirty="0" smtClean="0"/>
              <a:t>No atmosphere</a:t>
            </a:r>
            <a:endParaRPr lang="en-US" dirty="0"/>
          </a:p>
        </p:txBody>
      </p:sp>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4947C312-4C4E-408A-891D-A9529552664D}" type="slidenum">
              <a:rPr lang="en-US"/>
              <a:pPr/>
              <a:t>4</a:t>
            </a:fld>
            <a:endParaRPr lang="en-US" dirty="0"/>
          </a:p>
        </p:txBody>
      </p:sp>
    </p:spTree>
    <p:extLst>
      <p:ext uri="{BB962C8B-B14F-4D97-AF65-F5344CB8AC3E}">
        <p14:creationId xmlns:p14="http://schemas.microsoft.com/office/powerpoint/2010/main" val="3283173719"/>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0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normAutofit/>
          </a:bodyPr>
          <a:lstStyle/>
          <a:p>
            <a:r>
              <a:rPr lang="en-US" dirty="0" smtClean="0"/>
              <a:t>Not to worry</a:t>
            </a:r>
            <a:endParaRPr lang="en-US" dirty="0"/>
          </a:p>
        </p:txBody>
      </p:sp>
      <p:sp>
        <p:nvSpPr>
          <p:cNvPr id="861187" name="Rectangle 3"/>
          <p:cNvSpPr>
            <a:spLocks noGrp="1" noChangeArrowheads="1"/>
          </p:cNvSpPr>
          <p:nvPr>
            <p:ph idx="1"/>
          </p:nvPr>
        </p:nvSpPr>
        <p:spPr/>
        <p:txBody>
          <a:bodyPr>
            <a:normAutofit/>
          </a:bodyPr>
          <a:lstStyle/>
          <a:p>
            <a:pPr>
              <a:lnSpc>
                <a:spcPct val="90000"/>
              </a:lnSpc>
            </a:pPr>
            <a:r>
              <a:rPr lang="en-US" dirty="0" smtClean="0"/>
              <a:t>Large emissions far </a:t>
            </a:r>
            <a:r>
              <a:rPr lang="en-US" dirty="0"/>
              <a:t>in the </a:t>
            </a:r>
            <a:r>
              <a:rPr lang="en-US" dirty="0" smtClean="0"/>
              <a:t>future</a:t>
            </a:r>
          </a:p>
          <a:p>
            <a:pPr lvl="1">
              <a:lnSpc>
                <a:spcPct val="90000"/>
              </a:lnSpc>
            </a:pPr>
            <a:r>
              <a:rPr lang="en-US" dirty="0" smtClean="0"/>
              <a:t>Economic implication:  discount rate</a:t>
            </a:r>
          </a:p>
          <a:p>
            <a:pPr lvl="1">
              <a:lnSpc>
                <a:spcPct val="90000"/>
              </a:lnSpc>
            </a:pPr>
            <a:r>
              <a:rPr lang="en-US" dirty="0" smtClean="0"/>
              <a:t>Political implication:  will not affect present voters, or their children, or their grandchildren, or . . . .</a:t>
            </a:r>
          </a:p>
          <a:p>
            <a:pPr lvl="1">
              <a:lnSpc>
                <a:spcPct val="90000"/>
              </a:lnSpc>
            </a:pPr>
            <a:endParaRPr lang="en-US" dirty="0" smtClean="0"/>
          </a:p>
          <a:p>
            <a:pPr>
              <a:lnSpc>
                <a:spcPct val="90000"/>
              </a:lnSpc>
            </a:pPr>
            <a:r>
              <a:rPr lang="en-US" dirty="0" smtClean="0"/>
              <a:t>Anyway, oceans would absorb most CO</a:t>
            </a:r>
            <a:r>
              <a:rPr lang="en-US" baseline="-25000" dirty="0" smtClean="0"/>
              <a:t>2</a:t>
            </a:r>
          </a:p>
          <a:p>
            <a:pPr lvl="1">
              <a:lnSpc>
                <a:spcPct val="90000"/>
              </a:lnSpc>
            </a:pPr>
            <a:r>
              <a:rPr lang="en-US" dirty="0" smtClean="0"/>
              <a:t>Problem not just distant – it doesn’t exist</a:t>
            </a:r>
          </a:p>
          <a:p>
            <a:pPr lvl="1">
              <a:lnSpc>
                <a:spcPct val="90000"/>
              </a:lnSpc>
            </a:pPr>
            <a:r>
              <a:rPr lang="en-US" dirty="0" smtClean="0"/>
              <a:t>No consideration, or perhaps awareness, of ocean acidification issue</a:t>
            </a:r>
            <a:endParaRPr lang="en-US" dirty="0"/>
          </a:p>
          <a:p>
            <a:endParaRPr lang="en-US" dirty="0" smtClean="0"/>
          </a:p>
        </p:txBody>
      </p:sp>
      <p:sp>
        <p:nvSpPr>
          <p:cNvPr id="8" name="Footer Placeholder 7"/>
          <p:cNvSpPr>
            <a:spLocks noGrp="1"/>
          </p:cNvSpPr>
          <p:nvPr>
            <p:ph type="ftr" sz="quarter" idx="11"/>
          </p:nvPr>
        </p:nvSpPr>
        <p:spPr/>
        <p:txBody>
          <a:bodyPr/>
          <a:lstStyle/>
          <a:p>
            <a:r>
              <a:rPr lang="en-US" smtClean="0"/>
              <a:t>OLL response to global warming - fall 14</a:t>
            </a:r>
            <a:endParaRPr lang="en-US"/>
          </a:p>
        </p:txBody>
      </p:sp>
      <p:sp>
        <p:nvSpPr>
          <p:cNvPr id="9" name="Slide Number Placeholder 8"/>
          <p:cNvSpPr>
            <a:spLocks noGrp="1"/>
          </p:cNvSpPr>
          <p:nvPr>
            <p:ph type="sldNum" sz="quarter" idx="12"/>
          </p:nvPr>
        </p:nvSpPr>
        <p:spPr/>
        <p:txBody>
          <a:bodyPr/>
          <a:lstStyle/>
          <a:p>
            <a:fld id="{E910760C-EED2-48A4-B527-74A60F1F711F}" type="slidenum">
              <a:rPr lang="en-US" smtClean="0"/>
              <a:pPr/>
              <a:t>40</a:t>
            </a:fld>
            <a:endParaRPr lang="en-US"/>
          </a:p>
        </p:txBody>
      </p:sp>
    </p:spTree>
    <p:extLst>
      <p:ext uri="{BB962C8B-B14F-4D97-AF65-F5344CB8AC3E}">
        <p14:creationId xmlns:p14="http://schemas.microsoft.com/office/powerpoint/2010/main" val="18221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1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1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11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11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11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1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Roger Revelle Eliminates One Reason</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5896E2F3-DBEB-457E-A0D0-DDECCE98941A}" type="slidenum">
              <a:rPr lang="en-US" smtClean="0"/>
              <a:t>41</a:t>
            </a:fld>
            <a:endParaRPr lang="en-US"/>
          </a:p>
        </p:txBody>
      </p:sp>
      <p:pic>
        <p:nvPicPr>
          <p:cNvPr id="3074" name="Picture 2" descr="http://www.hsph.harvard.edu/news/files/2013/11/Roger-Revelle-470x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52600"/>
            <a:ext cx="5506545"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98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1957 Experiment</a:t>
            </a:r>
            <a:endParaRPr lang="en-US" dirty="0"/>
          </a:p>
        </p:txBody>
      </p:sp>
      <p:sp>
        <p:nvSpPr>
          <p:cNvPr id="3" name="Content Placeholder 2"/>
          <p:cNvSpPr>
            <a:spLocks noGrp="1"/>
          </p:cNvSpPr>
          <p:nvPr>
            <p:ph idx="1"/>
          </p:nvPr>
        </p:nvSpPr>
        <p:spPr/>
        <p:txBody>
          <a:bodyPr>
            <a:normAutofit/>
          </a:bodyPr>
          <a:lstStyle/>
          <a:p>
            <a:r>
              <a:rPr lang="en-US" dirty="0" smtClean="0"/>
              <a:t>Grant to study ocean chemistry</a:t>
            </a:r>
          </a:p>
          <a:p>
            <a:pPr lvl="1"/>
            <a:r>
              <a:rPr lang="en-US" dirty="0" smtClean="0"/>
              <a:t>Expects to find that ocean absorbs CO</a:t>
            </a:r>
            <a:r>
              <a:rPr lang="en-US" baseline="-25000" dirty="0" smtClean="0"/>
              <a:t>2</a:t>
            </a:r>
            <a:endParaRPr lang="en-US" dirty="0" smtClean="0"/>
          </a:p>
          <a:p>
            <a:pPr lvl="1"/>
            <a:r>
              <a:rPr lang="en-US" dirty="0" smtClean="0"/>
              <a:t>It does but  (surprise) most pops back out again</a:t>
            </a:r>
          </a:p>
          <a:p>
            <a:pPr marL="0" indent="0">
              <a:buNone/>
            </a:pPr>
            <a:endParaRPr lang="en-US" dirty="0"/>
          </a:p>
          <a:p>
            <a:r>
              <a:rPr lang="en-US" dirty="0" smtClean="0"/>
              <a:t>But not a call to immediate action – still a matter of centuries</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5C93C15A-742E-454A-A57A-290B106E76B0}" type="slidenum">
              <a:rPr lang="en-US" smtClean="0"/>
              <a:pPr/>
              <a:t>42</a:t>
            </a:fld>
            <a:endParaRPr lang="en-US"/>
          </a:p>
        </p:txBody>
      </p:sp>
    </p:spTree>
    <p:extLst>
      <p:ext uri="{BB962C8B-B14F-4D97-AF65-F5344CB8AC3E}">
        <p14:creationId xmlns:p14="http://schemas.microsoft.com/office/powerpoint/2010/main" val="246113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84B16DA1-FFA5-4C9A-BA00-979AA02F52DD}" type="slidenum">
              <a:rPr lang="en-US" smtClean="0"/>
              <a:t>43</a:t>
            </a:fld>
            <a:endParaRPr lang="en-US"/>
          </a:p>
        </p:txBody>
      </p:sp>
      <p:sp>
        <p:nvSpPr>
          <p:cNvPr id="6" name="TextBox 5"/>
          <p:cNvSpPr txBox="1"/>
          <p:nvPr/>
        </p:nvSpPr>
        <p:spPr>
          <a:xfrm>
            <a:off x="1981200" y="990601"/>
            <a:ext cx="7620000" cy="3877985"/>
          </a:xfrm>
          <a:prstGeom prst="rect">
            <a:avLst/>
          </a:prstGeom>
          <a:noFill/>
        </p:spPr>
        <p:txBody>
          <a:bodyPr wrap="square" rtlCol="0">
            <a:spAutoFit/>
          </a:bodyPr>
          <a:lstStyle/>
          <a:p>
            <a:r>
              <a:rPr lang="en-US" sz="2000" dirty="0"/>
              <a:t>“Thus human beings are now carrying out a large scale geophysical experiment of a kind that could not have happened in the past nor be reproduced in the future. Within a few centuries we are returning to the atmosphere and oceans the concentrated organic carbon stored in sedimentary rocks over hundreds of millions of years.   This experiment, if adequately documented, may yield a far-reaching insight into the processes determining weather and climate. It therefore becomes of prime importance to attempt to determine the way in which carbon dioxide is partitioned between the atmosphere, the oceans, the biosphere and the lithosphere.” </a:t>
            </a:r>
          </a:p>
          <a:p>
            <a:r>
              <a:rPr lang="en-US" dirty="0"/>
              <a:t>--</a:t>
            </a:r>
          </a:p>
          <a:p>
            <a:r>
              <a:rPr lang="en-US" sz="1400" dirty="0"/>
              <a:t>Revelle and Hans E. </a:t>
            </a:r>
            <a:r>
              <a:rPr lang="en-US" sz="1400" dirty="0" err="1"/>
              <a:t>Suess</a:t>
            </a:r>
            <a:r>
              <a:rPr lang="en-US" sz="1400" dirty="0"/>
              <a:t>, “Carbon Dioxide Exchange Between Atmosphere and Ocean and the Question of an Increase of Atmospheric CO2 during the Past Decades,” </a:t>
            </a:r>
            <a:r>
              <a:rPr lang="en-US" sz="1400" dirty="0" err="1"/>
              <a:t>Tellus</a:t>
            </a:r>
            <a:r>
              <a:rPr lang="en-US" sz="1400" dirty="0"/>
              <a:t> IX (1957)pp. 19-20. </a:t>
            </a:r>
          </a:p>
        </p:txBody>
      </p:sp>
    </p:spTree>
    <p:extLst>
      <p:ext uri="{BB962C8B-B14F-4D97-AF65-F5344CB8AC3E}">
        <p14:creationId xmlns:p14="http://schemas.microsoft.com/office/powerpoint/2010/main" val="6988081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Need Measurements</a:t>
            </a:r>
            <a:endParaRPr lang="en-US" dirty="0"/>
          </a:p>
        </p:txBody>
      </p:sp>
      <p:sp>
        <p:nvSpPr>
          <p:cNvPr id="3" name="Content Placeholder 2"/>
          <p:cNvSpPr>
            <a:spLocks noGrp="1"/>
          </p:cNvSpPr>
          <p:nvPr>
            <p:ph idx="1"/>
          </p:nvPr>
        </p:nvSpPr>
        <p:spPr/>
        <p:txBody>
          <a:bodyPr>
            <a:normAutofit/>
          </a:bodyPr>
          <a:lstStyle/>
          <a:p>
            <a:r>
              <a:rPr lang="en-US" dirty="0" smtClean="0"/>
              <a:t>Policy issue now does not concern the science but the facts</a:t>
            </a:r>
          </a:p>
          <a:p>
            <a:endParaRPr lang="en-US" dirty="0"/>
          </a:p>
          <a:p>
            <a:r>
              <a:rPr lang="en-US" dirty="0" smtClean="0"/>
              <a:t>Is atmospheric concentration of CO</a:t>
            </a:r>
            <a:r>
              <a:rPr lang="en-US" baseline="-25000" dirty="0" smtClean="0"/>
              <a:t>2</a:t>
            </a:r>
            <a:r>
              <a:rPr lang="en-US" dirty="0" smtClean="0"/>
              <a:t> rising?</a:t>
            </a:r>
          </a:p>
          <a:p>
            <a:endParaRPr lang="en-US" dirty="0" smtClean="0"/>
          </a:p>
          <a:p>
            <a:r>
              <a:rPr lang="en-US" dirty="0" smtClean="0"/>
              <a:t>Are global temperatures rising?</a:t>
            </a:r>
          </a:p>
          <a:p>
            <a:endParaRPr lang="en-US" dirty="0" smtClean="0"/>
          </a:p>
          <a:p>
            <a:r>
              <a:rPr lang="en-US" dirty="0" smtClean="0"/>
              <a:t>What is the quantitative relationship between CO</a:t>
            </a:r>
            <a:r>
              <a:rPr lang="en-US" baseline="-25000" dirty="0" smtClean="0"/>
              <a:t>2</a:t>
            </a:r>
            <a:r>
              <a:rPr lang="en-US" dirty="0" smtClean="0"/>
              <a:t> concentration and global temperature?</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C9AB7C05-D5AA-4B3D-BC0B-F6A283E44BBA}" type="slidenum">
              <a:rPr lang="en-US" smtClean="0"/>
              <a:t>44</a:t>
            </a:fld>
            <a:endParaRPr lang="en-US"/>
          </a:p>
        </p:txBody>
      </p:sp>
    </p:spTree>
    <p:extLst>
      <p:ext uri="{BB962C8B-B14F-4D97-AF65-F5344CB8AC3E}">
        <p14:creationId xmlns:p14="http://schemas.microsoft.com/office/powerpoint/2010/main" val="28052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a:t>
            </a:r>
            <a:r>
              <a:rPr lang="en-US" baseline="-25000" dirty="0" smtClean="0"/>
              <a:t>2</a:t>
            </a:r>
            <a:r>
              <a:rPr lang="en-US" dirty="0" smtClean="0"/>
              <a:t> Concentration</a:t>
            </a:r>
            <a:endParaRPr lang="en-US" dirty="0"/>
          </a:p>
        </p:txBody>
      </p:sp>
      <p:sp>
        <p:nvSpPr>
          <p:cNvPr id="7" name="Content Placeholder 6"/>
          <p:cNvSpPr>
            <a:spLocks noGrp="1"/>
          </p:cNvSpPr>
          <p:nvPr>
            <p:ph idx="1"/>
          </p:nvPr>
        </p:nvSpPr>
        <p:spPr/>
        <p:txBody>
          <a:bodyPr>
            <a:normAutofit/>
          </a:bodyPr>
          <a:lstStyle/>
          <a:p>
            <a:r>
              <a:rPr lang="en-US" dirty="0" smtClean="0"/>
              <a:t>Changed by difference between flows into/out of atmosphere</a:t>
            </a:r>
          </a:p>
          <a:p>
            <a:endParaRPr lang="en-US" dirty="0" smtClean="0"/>
          </a:p>
          <a:p>
            <a:r>
              <a:rPr lang="en-US" dirty="0" smtClean="0"/>
              <a:t>Early 1950s:  No consensus on size (or even sign) of difference</a:t>
            </a:r>
          </a:p>
          <a:p>
            <a:pPr lvl="1"/>
            <a:r>
              <a:rPr lang="en-US" dirty="0" smtClean="0"/>
              <a:t>No reliable direct measurements</a:t>
            </a:r>
          </a:p>
          <a:p>
            <a:pPr lvl="1"/>
            <a:r>
              <a:rPr lang="en-US" dirty="0" smtClean="0"/>
              <a:t>No systematic data for bottom-up calculations</a:t>
            </a:r>
          </a:p>
          <a:p>
            <a:endParaRPr lang="en-US" dirty="0" smtClean="0"/>
          </a:p>
          <a:p>
            <a:r>
              <a:rPr lang="en-US" dirty="0" smtClean="0"/>
              <a:t>The problems</a:t>
            </a:r>
          </a:p>
          <a:p>
            <a:pPr lvl="1"/>
            <a:r>
              <a:rPr lang="en-US" dirty="0" smtClean="0"/>
              <a:t>Lack of continuous measurements</a:t>
            </a:r>
          </a:p>
          <a:p>
            <a:pPr lvl="1"/>
            <a:r>
              <a:rPr lang="en-US" dirty="0" smtClean="0"/>
              <a:t>Measurements affected by local sources and sinks</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668E8943-2ED2-48AA-9B1F-5E660AC2416B}" type="slidenum">
              <a:rPr lang="en-US" smtClean="0"/>
              <a:t>45</a:t>
            </a:fld>
            <a:endParaRPr lang="en-US"/>
          </a:p>
        </p:txBody>
      </p:sp>
    </p:spTree>
    <p:extLst>
      <p:ext uri="{BB962C8B-B14F-4D97-AF65-F5344CB8AC3E}">
        <p14:creationId xmlns:p14="http://schemas.microsoft.com/office/powerpoint/2010/main" val="20011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7924800" cy="639762"/>
          </a:xfrm>
        </p:spPr>
        <p:txBody>
          <a:bodyPr>
            <a:normAutofit fontScale="90000"/>
          </a:bodyPr>
          <a:lstStyle/>
          <a:p>
            <a:r>
              <a:rPr lang="en-US" dirty="0" smtClean="0"/>
              <a:t>David Keeling Solves the Problem</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668E8943-2ED2-48AA-9B1F-5E660AC2416B}" type="slidenum">
              <a:rPr lang="en-US" smtClean="0"/>
              <a:t>46</a:t>
            </a:fld>
            <a:endParaRPr lang="en-US"/>
          </a:p>
        </p:txBody>
      </p:sp>
      <p:pic>
        <p:nvPicPr>
          <p:cNvPr id="1026" name="Picture 2" descr="File:Charles David Keeling 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3506" y="1295400"/>
            <a:ext cx="4069894" cy="512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539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Solution</a:t>
            </a:r>
            <a:endParaRPr lang="en-US" dirty="0"/>
          </a:p>
        </p:txBody>
      </p:sp>
      <p:sp>
        <p:nvSpPr>
          <p:cNvPr id="3" name="Content Placeholder 2"/>
          <p:cNvSpPr>
            <a:spLocks noGrp="1"/>
          </p:cNvSpPr>
          <p:nvPr>
            <p:ph idx="1"/>
          </p:nvPr>
        </p:nvSpPr>
        <p:spPr/>
        <p:txBody>
          <a:bodyPr/>
          <a:lstStyle/>
          <a:p>
            <a:r>
              <a:rPr lang="en-US" dirty="0" smtClean="0"/>
              <a:t>Monitor at isolated location:  Mauna Loa</a:t>
            </a:r>
          </a:p>
          <a:p>
            <a:pPr lvl="1"/>
            <a:r>
              <a:rPr lang="en-US" dirty="0" smtClean="0"/>
              <a:t>Observatory at 3,397 meters</a:t>
            </a:r>
          </a:p>
          <a:p>
            <a:pPr lvl="1"/>
            <a:r>
              <a:rPr lang="en-US" dirty="0" smtClean="0"/>
              <a:t>No nearby industry or motorized vehicle traffic</a:t>
            </a:r>
          </a:p>
          <a:p>
            <a:pPr lvl="1"/>
            <a:r>
              <a:rPr lang="en-US" dirty="0" smtClean="0"/>
              <a:t>In barren lava field</a:t>
            </a:r>
          </a:p>
          <a:p>
            <a:pPr lvl="1"/>
            <a:endParaRPr lang="en-US" dirty="0"/>
          </a:p>
          <a:p>
            <a:r>
              <a:rPr lang="en-US" dirty="0" smtClean="0"/>
              <a:t>Monitor continuously</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16037613-0BD4-4E8D-9746-EFDD1C89586F}" type="slidenum">
              <a:rPr lang="en-US" smtClean="0"/>
              <a:t>47</a:t>
            </a:fld>
            <a:endParaRPr lang="en-US"/>
          </a:p>
        </p:txBody>
      </p:sp>
    </p:spTree>
    <p:extLst>
      <p:ext uri="{BB962C8B-B14F-4D97-AF65-F5344CB8AC3E}">
        <p14:creationId xmlns:p14="http://schemas.microsoft.com/office/powerpoint/2010/main" val="32773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Keeling Curve</a:t>
            </a:r>
            <a:endParaRPr lang="en-US" dirty="0">
              <a:solidFill>
                <a:schemeClr val="tx2"/>
              </a:solidFill>
            </a:endParaRPr>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C9AB7C05-D5AA-4B3D-BC0B-F6A283E44BBA}" type="slidenum">
              <a:rPr lang="en-US" smtClean="0"/>
              <a:t>48</a:t>
            </a:fld>
            <a:endParaRPr lang="en-US"/>
          </a:p>
        </p:txBody>
      </p:sp>
      <p:pic>
        <p:nvPicPr>
          <p:cNvPr id="1026" name="Picture 2" descr="http://upload.wikimedia.org/wikipedia/commons/thumb/1/15/Mauna_Loa_Carbon_Dioxide_Apr2013.svg/300px-Mauna_Loa_Carbon_Dioxide_Apr2013.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1676400"/>
            <a:ext cx="5733565" cy="38606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51709" y="3606701"/>
            <a:ext cx="1905000" cy="738664"/>
          </a:xfrm>
          <a:prstGeom prst="rect">
            <a:avLst/>
          </a:prstGeom>
          <a:noFill/>
          <a:ln>
            <a:solidFill>
              <a:schemeClr val="accent1"/>
            </a:solidFill>
          </a:ln>
        </p:spPr>
        <p:txBody>
          <a:bodyPr wrap="square" rtlCol="0">
            <a:spAutoFit/>
          </a:bodyPr>
          <a:lstStyle/>
          <a:p>
            <a:pPr algn="ctr"/>
            <a:r>
              <a:rPr lang="en-US" sz="1400" dirty="0">
                <a:solidFill>
                  <a:schemeClr val="tx2"/>
                </a:solidFill>
              </a:rPr>
              <a:t>NSF stops supporting “routine” research – Revelle to the rescue</a:t>
            </a:r>
          </a:p>
        </p:txBody>
      </p:sp>
      <p:cxnSp>
        <p:nvCxnSpPr>
          <p:cNvPr id="7" name="Straight Arrow Connector 6"/>
          <p:cNvCxnSpPr>
            <a:stCxn id="5" idx="3"/>
          </p:cNvCxnSpPr>
          <p:nvPr/>
        </p:nvCxnSpPr>
        <p:spPr>
          <a:xfrm>
            <a:off x="3456709" y="3976034"/>
            <a:ext cx="1219200" cy="74836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19557" y="2364720"/>
            <a:ext cx="1181100" cy="523220"/>
          </a:xfrm>
          <a:prstGeom prst="rect">
            <a:avLst/>
          </a:prstGeom>
          <a:noFill/>
          <a:ln>
            <a:solidFill>
              <a:schemeClr val="accent1"/>
            </a:solidFill>
          </a:ln>
        </p:spPr>
        <p:txBody>
          <a:bodyPr wrap="square" rtlCol="0">
            <a:spAutoFit/>
          </a:bodyPr>
          <a:lstStyle/>
          <a:p>
            <a:pPr algn="ctr"/>
            <a:r>
              <a:rPr lang="en-US" sz="1400" dirty="0">
                <a:solidFill>
                  <a:schemeClr val="tx2"/>
                </a:solidFill>
              </a:rPr>
              <a:t>2005:  Keeling dies</a:t>
            </a:r>
          </a:p>
        </p:txBody>
      </p:sp>
      <p:cxnSp>
        <p:nvCxnSpPr>
          <p:cNvPr id="9" name="Straight Arrow Connector 8"/>
          <p:cNvCxnSpPr/>
          <p:nvPr/>
        </p:nvCxnSpPr>
        <p:spPr>
          <a:xfrm flipH="1" flipV="1">
            <a:off x="8382000" y="2493006"/>
            <a:ext cx="780566" cy="1308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0515" y="863600"/>
            <a:ext cx="1752600" cy="523220"/>
          </a:xfrm>
          <a:prstGeom prst="rect">
            <a:avLst/>
          </a:prstGeom>
          <a:noFill/>
          <a:ln>
            <a:solidFill>
              <a:schemeClr val="accent1"/>
            </a:solidFill>
          </a:ln>
        </p:spPr>
        <p:txBody>
          <a:bodyPr wrap="square" rtlCol="0">
            <a:spAutoFit/>
          </a:bodyPr>
          <a:lstStyle/>
          <a:p>
            <a:r>
              <a:rPr lang="en-US" sz="1400" dirty="0">
                <a:solidFill>
                  <a:schemeClr val="accent1"/>
                </a:solidFill>
              </a:rPr>
              <a:t>2013:  396 ppm CO</a:t>
            </a:r>
            <a:r>
              <a:rPr lang="en-US" sz="1400" baseline="-25000" dirty="0">
                <a:solidFill>
                  <a:schemeClr val="accent1"/>
                </a:solidFill>
              </a:rPr>
              <a:t>2</a:t>
            </a:r>
            <a:r>
              <a:rPr lang="en-US" sz="1400" dirty="0">
                <a:solidFill>
                  <a:schemeClr val="accent1"/>
                </a:solidFill>
              </a:rPr>
              <a:t> and 478 ppm CO</a:t>
            </a:r>
            <a:r>
              <a:rPr lang="en-US" sz="1400" baseline="-25000" dirty="0">
                <a:solidFill>
                  <a:schemeClr val="accent1"/>
                </a:solidFill>
              </a:rPr>
              <a:t>2eq</a:t>
            </a:r>
            <a:endParaRPr lang="en-US" sz="1400" dirty="0">
              <a:solidFill>
                <a:schemeClr val="accent1"/>
              </a:solidFill>
            </a:endParaRPr>
          </a:p>
        </p:txBody>
      </p:sp>
      <p:cxnSp>
        <p:nvCxnSpPr>
          <p:cNvPr id="11" name="Straight Arrow Connector 10"/>
          <p:cNvCxnSpPr/>
          <p:nvPr/>
        </p:nvCxnSpPr>
        <p:spPr>
          <a:xfrm flipH="1">
            <a:off x="8772284" y="1386821"/>
            <a:ext cx="219316" cy="6165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008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The Keeling Carbon Cycles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Biological:  </a:t>
            </a:r>
          </a:p>
          <a:p>
            <a:pPr lvl="1"/>
            <a:r>
              <a:rPr lang="en-US" dirty="0" smtClean="0"/>
              <a:t>Dominates intra-annual cycle</a:t>
            </a:r>
          </a:p>
          <a:p>
            <a:pPr lvl="1"/>
            <a:r>
              <a:rPr lang="en-US" dirty="0" smtClean="0"/>
              <a:t>Little interannual impact</a:t>
            </a:r>
          </a:p>
          <a:p>
            <a:endParaRPr lang="en-US" dirty="0" smtClean="0"/>
          </a:p>
          <a:p>
            <a:r>
              <a:rPr lang="en-US" dirty="0" smtClean="0"/>
              <a:t>Fossil fuels dominate interannual changes</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5" name="Slide Number Placeholder 4"/>
          <p:cNvSpPr>
            <a:spLocks noGrp="1"/>
          </p:cNvSpPr>
          <p:nvPr>
            <p:ph type="sldNum" sz="quarter" idx="12"/>
          </p:nvPr>
        </p:nvSpPr>
        <p:spPr/>
        <p:txBody>
          <a:bodyPr/>
          <a:lstStyle/>
          <a:p>
            <a:fld id="{668E8943-2ED2-48AA-9B1F-5E660AC2416B}" type="slidenum">
              <a:rPr lang="en-US" smtClean="0"/>
              <a:t>49</a:t>
            </a:fld>
            <a:endParaRPr lang="en-US"/>
          </a:p>
        </p:txBody>
      </p:sp>
    </p:spTree>
    <p:extLst>
      <p:ext uri="{BB962C8B-B14F-4D97-AF65-F5344CB8AC3E}">
        <p14:creationId xmlns:p14="http://schemas.microsoft.com/office/powerpoint/2010/main" val="20325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normAutofit/>
          </a:bodyPr>
          <a:lstStyle/>
          <a:p>
            <a:r>
              <a:rPr lang="en-US" dirty="0" smtClean="0"/>
              <a:t>Keeling Arrives</a:t>
            </a:r>
            <a:endParaRPr lang="en-US" dirty="0"/>
          </a:p>
        </p:txBody>
      </p:sp>
      <p:sp>
        <p:nvSpPr>
          <p:cNvPr id="733187" name="Rectangle 3"/>
          <p:cNvSpPr>
            <a:spLocks noGrp="1" noChangeArrowheads="1"/>
          </p:cNvSpPr>
          <p:nvPr>
            <p:ph idx="1"/>
          </p:nvPr>
        </p:nvSpPr>
        <p:spPr/>
        <p:txBody>
          <a:bodyPr>
            <a:normAutofit/>
          </a:bodyPr>
          <a:lstStyle/>
          <a:p>
            <a:pPr>
              <a:lnSpc>
                <a:spcPct val="90000"/>
              </a:lnSpc>
            </a:pPr>
            <a:r>
              <a:rPr lang="en-US" dirty="0" smtClean="0"/>
              <a:t>Captured by Sun-like star in near-circular orbit of 150 million kilometer radius</a:t>
            </a:r>
          </a:p>
          <a:p>
            <a:endParaRPr lang="en-US" dirty="0" smtClean="0"/>
          </a:p>
          <a:p>
            <a:r>
              <a:rPr lang="en-US" dirty="0" smtClean="0"/>
              <a:t>Incoming </a:t>
            </a:r>
            <a:r>
              <a:rPr lang="en-US" dirty="0"/>
              <a:t>solar radiation:</a:t>
            </a:r>
          </a:p>
          <a:p>
            <a:pPr lvl="1"/>
            <a:r>
              <a:rPr lang="en-US" dirty="0" smtClean="0"/>
              <a:t>Cross-section:  1366 </a:t>
            </a:r>
            <a:r>
              <a:rPr lang="en-US" dirty="0"/>
              <a:t>watts/meter</a:t>
            </a:r>
            <a:r>
              <a:rPr lang="en-US" baseline="30000" dirty="0"/>
              <a:t>2</a:t>
            </a:r>
            <a:endParaRPr lang="en-US" dirty="0"/>
          </a:p>
          <a:p>
            <a:pPr lvl="1"/>
            <a:r>
              <a:rPr lang="en-US" dirty="0"/>
              <a:t>Average for </a:t>
            </a:r>
            <a:r>
              <a:rPr lang="en-US" dirty="0" smtClean="0"/>
              <a:t>Keeling’s surface</a:t>
            </a:r>
            <a:r>
              <a:rPr lang="en-US" dirty="0"/>
              <a:t>:  342 watts/meter</a:t>
            </a:r>
            <a:r>
              <a:rPr lang="en-US" baseline="30000" dirty="0"/>
              <a:t>2</a:t>
            </a:r>
            <a:endParaRPr lang="en-US" dirty="0"/>
          </a:p>
          <a:p>
            <a:endParaRPr lang="en-US" dirty="0" smtClean="0"/>
          </a:p>
          <a:p>
            <a:r>
              <a:rPr lang="en-US" dirty="0" smtClean="0"/>
              <a:t>Initial </a:t>
            </a:r>
            <a:r>
              <a:rPr lang="en-US" dirty="0"/>
              <a:t>outgoing radiation:  ~none</a:t>
            </a:r>
          </a:p>
          <a:p>
            <a:endParaRPr lang="en-US" dirty="0" smtClean="0"/>
          </a:p>
          <a:p>
            <a:r>
              <a:rPr lang="en-US" dirty="0" smtClean="0"/>
              <a:t>Radiative forcing: </a:t>
            </a:r>
            <a:r>
              <a:rPr lang="en-US" dirty="0"/>
              <a:t>342 </a:t>
            </a:r>
            <a:r>
              <a:rPr lang="en-US" dirty="0" smtClean="0"/>
              <a:t>watts/meter</a:t>
            </a:r>
            <a:r>
              <a:rPr lang="en-US" baseline="30000" dirty="0" smtClean="0"/>
              <a:t>2</a:t>
            </a:r>
          </a:p>
        </p:txBody>
      </p:sp>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0F529723-432C-43FB-AC08-60761E92DFF4}" type="slidenum">
              <a:rPr lang="en-US"/>
              <a:pPr/>
              <a:t>5</a:t>
            </a:fld>
            <a:endParaRPr lang="en-US" dirty="0"/>
          </a:p>
        </p:txBody>
      </p:sp>
    </p:spTree>
    <p:extLst>
      <p:ext uri="{BB962C8B-B14F-4D97-AF65-F5344CB8AC3E}">
        <p14:creationId xmlns:p14="http://schemas.microsoft.com/office/powerpoint/2010/main" val="19289039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31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31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31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31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3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http://www.esrl.noaa.gov/gmd/ccgg/trends/history.html</a:t>
            </a:r>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84B16DA1-FFA5-4C9A-BA00-979AA02F52DD}" type="slidenum">
              <a:rPr lang="en-US" smtClean="0"/>
              <a:t>50</a:t>
            </a:fld>
            <a:endParaRPr lang="en-US"/>
          </a:p>
        </p:txBody>
      </p:sp>
    </p:spTree>
    <p:extLst>
      <p:ext uri="{BB962C8B-B14F-4D97-AF65-F5344CB8AC3E}">
        <p14:creationId xmlns:p14="http://schemas.microsoft.com/office/powerpoint/2010/main" val="6818714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a:t>
            </a:r>
            <a:r>
              <a:rPr lang="en-US" baseline="-25000" dirty="0" smtClean="0"/>
              <a:t>2</a:t>
            </a:r>
            <a:r>
              <a:rPr lang="en-US" dirty="0" smtClean="0"/>
              <a:t> Emissions:  Man vs. Volcanoes</a:t>
            </a:r>
            <a:endParaRPr lang="en-US" dirty="0"/>
          </a:p>
        </p:txBody>
      </p:sp>
      <p:sp>
        <p:nvSpPr>
          <p:cNvPr id="5" name="Footer Placeholder 4"/>
          <p:cNvSpPr>
            <a:spLocks noGrp="1"/>
          </p:cNvSpPr>
          <p:nvPr>
            <p:ph type="ftr" sz="quarter" idx="11"/>
          </p:nvPr>
        </p:nvSpPr>
        <p:spPr/>
        <p:txBody>
          <a:bodyPr/>
          <a:lstStyle/>
          <a:p>
            <a:r>
              <a:rPr lang="en-US" smtClean="0"/>
              <a:t>OLL response to global warming - fall 14</a:t>
            </a:r>
            <a:endParaRPr lang="en-US"/>
          </a:p>
        </p:txBody>
      </p:sp>
      <p:sp>
        <p:nvSpPr>
          <p:cNvPr id="6" name="Slide Number Placeholder 5"/>
          <p:cNvSpPr>
            <a:spLocks noGrp="1"/>
          </p:cNvSpPr>
          <p:nvPr>
            <p:ph type="sldNum" sz="quarter" idx="12"/>
          </p:nvPr>
        </p:nvSpPr>
        <p:spPr/>
        <p:txBody>
          <a:bodyPr/>
          <a:lstStyle/>
          <a:p>
            <a:fld id="{668E8943-2ED2-48AA-9B1F-5E660AC2416B}" type="slidenum">
              <a:rPr lang="en-US" smtClean="0"/>
              <a:t>51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828" y="1752601"/>
            <a:ext cx="815903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833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normAutofit/>
          </a:bodyPr>
          <a:lstStyle/>
          <a:p>
            <a:r>
              <a:rPr lang="en-US" sz="4000" dirty="0" smtClean="0"/>
              <a:t>1960s:  Non-empirical concerns</a:t>
            </a:r>
            <a:endParaRPr lang="en-US" sz="4000" dirty="0"/>
          </a:p>
        </p:txBody>
      </p:sp>
      <p:sp>
        <p:nvSpPr>
          <p:cNvPr id="816131" name="Rectangle 3"/>
          <p:cNvSpPr>
            <a:spLocks noGrp="1" noChangeArrowheads="1"/>
          </p:cNvSpPr>
          <p:nvPr>
            <p:ph idx="1"/>
          </p:nvPr>
        </p:nvSpPr>
        <p:spPr/>
        <p:txBody>
          <a:bodyPr>
            <a:normAutofit fontScale="85000" lnSpcReduction="20000"/>
          </a:bodyPr>
          <a:lstStyle/>
          <a:p>
            <a:r>
              <a:rPr lang="en-US" dirty="0" smtClean="0"/>
              <a:t>CO</a:t>
            </a:r>
            <a:r>
              <a:rPr lang="en-US" baseline="-25000" dirty="0" smtClean="0"/>
              <a:t>2</a:t>
            </a:r>
            <a:r>
              <a:rPr lang="en-US" dirty="0" smtClean="0"/>
              <a:t> emissions </a:t>
            </a:r>
            <a:r>
              <a:rPr lang="en-US" dirty="0" smtClean="0">
                <a:sym typeface="Wingdings" pitchFamily="2" charset="2"/>
              </a:rPr>
              <a:t> increase atmospheric concentration</a:t>
            </a:r>
          </a:p>
          <a:p>
            <a:pPr lvl="1"/>
            <a:r>
              <a:rPr lang="en-US" dirty="0" err="1" smtClean="0">
                <a:sym typeface="Wingdings" pitchFamily="2" charset="2"/>
              </a:rPr>
              <a:t>Revelle</a:t>
            </a:r>
            <a:r>
              <a:rPr lang="en-US" dirty="0" smtClean="0">
                <a:sym typeface="Wingdings" pitchFamily="2" charset="2"/>
              </a:rPr>
              <a:t> (1957)</a:t>
            </a:r>
            <a:endParaRPr lang="en-US" dirty="0">
              <a:sym typeface="Wingdings" pitchFamily="2" charset="2"/>
            </a:endParaRPr>
          </a:p>
          <a:p>
            <a:endParaRPr lang="en-US" dirty="0" smtClean="0">
              <a:sym typeface="Wingdings" pitchFamily="2" charset="2"/>
            </a:endParaRPr>
          </a:p>
          <a:p>
            <a:r>
              <a:rPr lang="en-US" dirty="0" smtClean="0">
                <a:sym typeface="Wingdings" pitchFamily="2" charset="2"/>
              </a:rPr>
              <a:t>CO</a:t>
            </a:r>
            <a:r>
              <a:rPr lang="en-US" baseline="-25000" dirty="0" smtClean="0">
                <a:sym typeface="Wingdings" pitchFamily="2" charset="2"/>
              </a:rPr>
              <a:t>2</a:t>
            </a:r>
            <a:r>
              <a:rPr lang="en-US" dirty="0" smtClean="0">
                <a:sym typeface="Wingdings" pitchFamily="2" charset="2"/>
              </a:rPr>
              <a:t> </a:t>
            </a:r>
            <a:r>
              <a:rPr lang="en-US" dirty="0">
                <a:sym typeface="Wingdings" pitchFamily="2" charset="2"/>
              </a:rPr>
              <a:t>concentration </a:t>
            </a:r>
            <a:r>
              <a:rPr lang="en-US" dirty="0" smtClean="0">
                <a:sym typeface="Wingdings" pitchFamily="2" charset="2"/>
              </a:rPr>
              <a:t>in fact rising</a:t>
            </a:r>
            <a:endParaRPr lang="en-US" dirty="0">
              <a:sym typeface="Wingdings" pitchFamily="2" charset="2"/>
            </a:endParaRPr>
          </a:p>
          <a:p>
            <a:pPr lvl="1"/>
            <a:r>
              <a:rPr lang="en-US" dirty="0" smtClean="0">
                <a:sym typeface="Wingdings" pitchFamily="2" charset="2"/>
              </a:rPr>
              <a:t>Keeling (from mid-1950s)</a:t>
            </a:r>
          </a:p>
          <a:p>
            <a:endParaRPr lang="en-US" dirty="0" smtClean="0">
              <a:sym typeface="Wingdings" pitchFamily="2" charset="2"/>
            </a:endParaRPr>
          </a:p>
          <a:p>
            <a:r>
              <a:rPr lang="en-US" dirty="0" smtClean="0">
                <a:sym typeface="Wingdings" pitchFamily="2" charset="2"/>
              </a:rPr>
              <a:t>Rising atmospheric concentration  rising temperature</a:t>
            </a:r>
          </a:p>
          <a:p>
            <a:pPr lvl="1"/>
            <a:r>
              <a:rPr lang="en-US" dirty="0" smtClean="0">
                <a:sym typeface="Wingdings" pitchFamily="2" charset="2"/>
              </a:rPr>
              <a:t> Arrhenius (1896), </a:t>
            </a:r>
            <a:r>
              <a:rPr lang="en-US" dirty="0" err="1" smtClean="0">
                <a:sym typeface="Wingdings" pitchFamily="2" charset="2"/>
              </a:rPr>
              <a:t>Plassy</a:t>
            </a:r>
            <a:r>
              <a:rPr lang="en-US" dirty="0" smtClean="0">
                <a:sym typeface="Wingdings" pitchFamily="2" charset="2"/>
              </a:rPr>
              <a:t> (1956)</a:t>
            </a:r>
          </a:p>
          <a:p>
            <a:endParaRPr lang="en-US" dirty="0" smtClean="0">
              <a:sym typeface="Wingdings" pitchFamily="2" charset="2"/>
            </a:endParaRPr>
          </a:p>
          <a:p>
            <a:r>
              <a:rPr lang="en-US" dirty="0" smtClean="0">
                <a:sym typeface="Wingdings" pitchFamily="2" charset="2"/>
              </a:rPr>
              <a:t>But best (not very good) estimates indicated falling temperature since 1940</a:t>
            </a:r>
          </a:p>
          <a:p>
            <a:endParaRPr lang="en-US" dirty="0" smtClean="0">
              <a:sym typeface="Wingdings" pitchFamily="2" charset="2"/>
            </a:endParaRPr>
          </a:p>
          <a:p>
            <a:r>
              <a:rPr lang="en-US" dirty="0" smtClean="0">
                <a:sym typeface="Wingdings" pitchFamily="2" charset="2"/>
              </a:rPr>
              <a:t>Concerns had to rest on(also not very good) computer models</a:t>
            </a:r>
          </a:p>
          <a:p>
            <a:pPr lvl="1"/>
            <a:endParaRPr lang="en-US" dirty="0" smtClean="0">
              <a:sym typeface="Wingdings" pitchFamily="2" charset="2"/>
            </a:endParaRPr>
          </a:p>
          <a:p>
            <a:pPr lvl="1"/>
            <a:endParaRPr lang="en-US" dirty="0"/>
          </a:p>
        </p:txBody>
      </p:sp>
      <p:sp>
        <p:nvSpPr>
          <p:cNvPr id="8" name="Footer Placeholder 7"/>
          <p:cNvSpPr>
            <a:spLocks noGrp="1"/>
          </p:cNvSpPr>
          <p:nvPr>
            <p:ph type="ftr" sz="quarter" idx="11"/>
          </p:nvPr>
        </p:nvSpPr>
        <p:spPr/>
        <p:txBody>
          <a:bodyPr/>
          <a:lstStyle/>
          <a:p>
            <a:r>
              <a:rPr lang="en-US" smtClean="0"/>
              <a:t>OLL response to global warming - fall 14</a:t>
            </a:r>
            <a:endParaRPr lang="en-US"/>
          </a:p>
        </p:txBody>
      </p:sp>
      <p:sp>
        <p:nvSpPr>
          <p:cNvPr id="9" name="Slide Number Placeholder 8"/>
          <p:cNvSpPr>
            <a:spLocks noGrp="1"/>
          </p:cNvSpPr>
          <p:nvPr>
            <p:ph type="sldNum" sz="quarter" idx="12"/>
          </p:nvPr>
        </p:nvSpPr>
        <p:spPr/>
        <p:txBody>
          <a:bodyPr/>
          <a:lstStyle/>
          <a:p>
            <a:fld id="{E910760C-EED2-48A4-B527-74A60F1F711F}" type="slidenum">
              <a:rPr lang="en-US" smtClean="0"/>
              <a:pPr/>
              <a:t>52</a:t>
            </a:fld>
            <a:endParaRPr lang="en-US"/>
          </a:p>
        </p:txBody>
      </p:sp>
    </p:spTree>
    <p:extLst>
      <p:ext uri="{BB962C8B-B14F-4D97-AF65-F5344CB8AC3E}">
        <p14:creationId xmlns:p14="http://schemas.microsoft.com/office/powerpoint/2010/main" val="2110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61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6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6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6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613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613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6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Temperature</a:t>
            </a:r>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7" name="Slide Number Placeholder 6"/>
          <p:cNvSpPr>
            <a:spLocks noGrp="1"/>
          </p:cNvSpPr>
          <p:nvPr>
            <p:ph type="sldNum" sz="quarter" idx="12"/>
          </p:nvPr>
        </p:nvSpPr>
        <p:spPr/>
        <p:txBody>
          <a:bodyPr/>
          <a:lstStyle/>
          <a:p>
            <a:fld id="{E910760C-EED2-48A4-B527-74A60F1F711F}" type="slidenum">
              <a:rPr lang="en-US" smtClean="0"/>
              <a:pPr/>
              <a:t>53</a:t>
            </a:fld>
            <a:endParaRPr lang="en-US"/>
          </a:p>
        </p:txBody>
      </p:sp>
      <p:graphicFrame>
        <p:nvGraphicFramePr>
          <p:cNvPr id="5" name="Chart 4"/>
          <p:cNvGraphicFramePr>
            <a:graphicFrameLocks/>
          </p:cNvGraphicFramePr>
          <p:nvPr>
            <p:extLst/>
          </p:nvPr>
        </p:nvGraphicFramePr>
        <p:xfrm>
          <a:off x="1261286" y="1752601"/>
          <a:ext cx="7329377" cy="428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4387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540" y="609600"/>
            <a:ext cx="8382462" cy="647700"/>
          </a:xfrm>
        </p:spPr>
        <p:txBody>
          <a:bodyPr>
            <a:normAutofit/>
          </a:bodyPr>
          <a:lstStyle/>
          <a:p>
            <a:r>
              <a:rPr lang="en-US" dirty="0" smtClean="0"/>
              <a:t>A contemporary parallel</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668E8943-2ED2-48AA-9B1F-5E660AC2416B}" type="slidenum">
              <a:rPr lang="en-US" smtClean="0"/>
              <a:t>54</a:t>
            </a:fld>
            <a:endParaRPr lang="en-US"/>
          </a:p>
        </p:txBody>
      </p:sp>
      <p:graphicFrame>
        <p:nvGraphicFramePr>
          <p:cNvPr id="6" name="Chart 5"/>
          <p:cNvGraphicFramePr>
            <a:graphicFrameLocks/>
          </p:cNvGraphicFramePr>
          <p:nvPr>
            <p:extLst/>
          </p:nvPr>
        </p:nvGraphicFramePr>
        <p:xfrm>
          <a:off x="2971800" y="1478280"/>
          <a:ext cx="6400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117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Contemporary parallel</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Very little temperature increase since 1998</a:t>
            </a:r>
          </a:p>
          <a:p>
            <a:endParaRPr lang="en-US" dirty="0"/>
          </a:p>
          <a:p>
            <a:r>
              <a:rPr lang="en-US" dirty="0" smtClean="0"/>
              <a:t>Justification for “pause” and “hiatus” description:  science and (much improved) models</a:t>
            </a:r>
          </a:p>
          <a:p>
            <a:endParaRPr lang="en-US" dirty="0"/>
          </a:p>
          <a:p>
            <a:r>
              <a:rPr lang="en-US" dirty="0" smtClean="0"/>
              <a:t>One leading explanation:  multi-decade cycle in transfer of thermal energy between surface and deep ocean</a:t>
            </a:r>
          </a:p>
          <a:p>
            <a:endParaRPr lang="en-US" dirty="0"/>
          </a:p>
          <a:p>
            <a:r>
              <a:rPr lang="en-US" dirty="0" smtClean="0"/>
              <a:t>Implication 1:  pause will end (but maybe not soon)</a:t>
            </a:r>
          </a:p>
          <a:p>
            <a:endParaRPr lang="en-US" dirty="0"/>
          </a:p>
          <a:p>
            <a:r>
              <a:rPr lang="en-US" dirty="0" smtClean="0"/>
              <a:t>Implication 2:  1970-1998 increase may overstate long-term trend</a:t>
            </a:r>
          </a:p>
        </p:txBody>
      </p:sp>
      <p:sp>
        <p:nvSpPr>
          <p:cNvPr id="2" name="Footer Placeholder 1"/>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B12BEC42-7FAD-486E-B019-49CF59265C92}" type="slidenum">
              <a:rPr lang="en-US" smtClean="0"/>
              <a:t>55</a:t>
            </a:fld>
            <a:endParaRPr lang="en-US"/>
          </a:p>
        </p:txBody>
      </p:sp>
    </p:spTree>
    <p:extLst>
      <p:ext uri="{BB962C8B-B14F-4D97-AF65-F5344CB8AC3E}">
        <p14:creationId xmlns:p14="http://schemas.microsoft.com/office/powerpoint/2010/main" val="2815297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Explanations, explanations</a:t>
            </a:r>
            <a:endParaRPr lang="en-US" dirty="0"/>
          </a:p>
        </p:txBody>
      </p:sp>
      <p:sp>
        <p:nvSpPr>
          <p:cNvPr id="6" name="Content Placeholder 5"/>
          <p:cNvSpPr>
            <a:spLocks noGrp="1"/>
          </p:cNvSpPr>
          <p:nvPr>
            <p:ph idx="1"/>
          </p:nvPr>
        </p:nvSpPr>
        <p:spPr/>
        <p:txBody>
          <a:bodyPr>
            <a:normAutofit/>
          </a:bodyPr>
          <a:lstStyle/>
          <a:p>
            <a:r>
              <a:rPr lang="en-US" dirty="0" smtClean="0"/>
              <a:t>Reduced </a:t>
            </a:r>
            <a:r>
              <a:rPr lang="en-US" dirty="0" smtClean="0"/>
              <a:t>radiative forcing</a:t>
            </a:r>
          </a:p>
          <a:p>
            <a:pPr lvl="1"/>
            <a:r>
              <a:rPr lang="en-US" dirty="0" smtClean="0"/>
              <a:t>Reduced solar output</a:t>
            </a:r>
          </a:p>
          <a:p>
            <a:pPr lvl="1"/>
            <a:r>
              <a:rPr lang="en-US" dirty="0" smtClean="0"/>
              <a:t>Volcanoes and/or Asian </a:t>
            </a:r>
            <a:r>
              <a:rPr lang="en-US" dirty="0" smtClean="0"/>
              <a:t>factories</a:t>
            </a:r>
          </a:p>
          <a:p>
            <a:pPr lvl="1"/>
            <a:endParaRPr lang="en-US" dirty="0"/>
          </a:p>
          <a:p>
            <a:r>
              <a:rPr lang="en-US" dirty="0" smtClean="0"/>
              <a:t>It’s a measurement problem I:  failure to measure Arctic </a:t>
            </a:r>
            <a:r>
              <a:rPr lang="en-US" dirty="0" smtClean="0"/>
              <a:t>temperatures</a:t>
            </a:r>
            <a:endParaRPr lang="en-US" dirty="0" smtClean="0"/>
          </a:p>
          <a:p>
            <a:endParaRPr lang="en-US" dirty="0"/>
          </a:p>
          <a:p>
            <a:r>
              <a:rPr lang="en-US" dirty="0" smtClean="0"/>
              <a:t>It’s a measurement problem II:  using surface temperatures as the metric</a:t>
            </a:r>
            <a:endParaRPr lang="en-US" dirty="0" smtClean="0"/>
          </a:p>
          <a:p>
            <a:pPr lvl="1"/>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84B16DA1-FFA5-4C9A-BA00-979AA02F52DD}" type="slidenum">
              <a:rPr lang="en-US" smtClean="0"/>
              <a:t>56</a:t>
            </a:fld>
            <a:endParaRPr lang="en-US"/>
          </a:p>
        </p:txBody>
      </p:sp>
    </p:spTree>
    <p:extLst>
      <p:ext uri="{BB962C8B-B14F-4D97-AF65-F5344CB8AC3E}">
        <p14:creationId xmlns:p14="http://schemas.microsoft.com/office/powerpoint/2010/main" val="1232756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solidFill>
                  <a:schemeClr val="tx2"/>
                </a:solidFill>
              </a:rPr>
              <a:t>The Oceans’ Role:</a:t>
            </a:r>
            <a:br>
              <a:rPr lang="en-US" sz="3600" dirty="0">
                <a:solidFill>
                  <a:schemeClr val="tx2"/>
                </a:solidFill>
              </a:rPr>
            </a:br>
            <a:r>
              <a:rPr lang="en-US" sz="3600" dirty="0">
                <a:solidFill>
                  <a:schemeClr val="tx2"/>
                </a:solidFill>
              </a:rPr>
              <a:t>Distribution of Additional Thermal Energy</a:t>
            </a:r>
          </a:p>
        </p:txBody>
      </p:sp>
      <p:sp>
        <p:nvSpPr>
          <p:cNvPr id="2" name="Footer Placeholder 1"/>
          <p:cNvSpPr>
            <a:spLocks noGrp="1"/>
          </p:cNvSpPr>
          <p:nvPr>
            <p:ph type="ftr" sz="quarter" idx="11"/>
          </p:nvPr>
        </p:nvSpPr>
        <p:spPr/>
        <p:txBody>
          <a:bodyPr/>
          <a:lstStyle/>
          <a:p>
            <a:r>
              <a:rPr lang="en-US" smtClean="0"/>
              <a:t>OLL response to global warming - fall 14</a:t>
            </a:r>
            <a:endParaRPr lang="en-US"/>
          </a:p>
        </p:txBody>
      </p:sp>
      <p:sp>
        <p:nvSpPr>
          <p:cNvPr id="3" name="Slide Number Placeholder 2"/>
          <p:cNvSpPr>
            <a:spLocks noGrp="1"/>
          </p:cNvSpPr>
          <p:nvPr>
            <p:ph type="sldNum" sz="quarter" idx="12"/>
          </p:nvPr>
        </p:nvSpPr>
        <p:spPr/>
        <p:txBody>
          <a:bodyPr/>
          <a:lstStyle/>
          <a:p>
            <a:fld id="{5896E2F3-DBEB-457E-A0D0-DDECCE98941A}" type="slidenum">
              <a:rPr lang="en-US" smtClean="0"/>
              <a:t>57</a:t>
            </a:fld>
            <a:endParaRPr lang="en-US"/>
          </a:p>
        </p:txBody>
      </p:sp>
      <p:graphicFrame>
        <p:nvGraphicFramePr>
          <p:cNvPr id="5" name="Chart 4"/>
          <p:cNvGraphicFramePr>
            <a:graphicFrameLocks/>
          </p:cNvGraphicFramePr>
          <p:nvPr>
            <p:extLst/>
          </p:nvPr>
        </p:nvGraphicFramePr>
        <p:xfrm>
          <a:off x="2743200" y="1752600"/>
          <a:ext cx="61722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7657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explanations</a:t>
            </a:r>
            <a:endParaRPr lang="en-US" dirty="0"/>
          </a:p>
        </p:txBody>
      </p:sp>
      <p:sp>
        <p:nvSpPr>
          <p:cNvPr id="5" name="Content Placeholder 4"/>
          <p:cNvSpPr>
            <a:spLocks noGrp="1"/>
          </p:cNvSpPr>
          <p:nvPr>
            <p:ph idx="1"/>
          </p:nvPr>
        </p:nvSpPr>
        <p:spPr/>
        <p:txBody>
          <a:bodyPr/>
          <a:lstStyle/>
          <a:p>
            <a:r>
              <a:rPr lang="en-US" dirty="0" smtClean="0"/>
              <a:t>El Nino-La Nina cycle</a:t>
            </a:r>
          </a:p>
          <a:p>
            <a:pPr lvl="1"/>
            <a:r>
              <a:rPr lang="en-US" dirty="0" smtClean="0"/>
              <a:t>Around seven years</a:t>
            </a:r>
          </a:p>
          <a:p>
            <a:pPr lvl="1"/>
            <a:r>
              <a:rPr lang="en-US" dirty="0" smtClean="0"/>
              <a:t>Pause should have been over by now</a:t>
            </a:r>
          </a:p>
          <a:p>
            <a:pPr lvl="1"/>
            <a:endParaRPr lang="en-US" dirty="0"/>
          </a:p>
          <a:p>
            <a:r>
              <a:rPr lang="en-US" dirty="0" smtClean="0"/>
              <a:t>Longer term cycle</a:t>
            </a:r>
          </a:p>
          <a:p>
            <a:pPr lvl="1"/>
            <a:r>
              <a:rPr lang="en-US" dirty="0" smtClean="0"/>
              <a:t>20-30 years</a:t>
            </a:r>
          </a:p>
          <a:p>
            <a:pPr lvl="1"/>
            <a:r>
              <a:rPr lang="en-US" dirty="0" smtClean="0"/>
              <a:t>Possible implications</a:t>
            </a:r>
          </a:p>
          <a:p>
            <a:pPr lvl="2"/>
            <a:r>
              <a:rPr lang="en-US" dirty="0" smtClean="0"/>
              <a:t>Pause could last another decade or more</a:t>
            </a:r>
          </a:p>
          <a:p>
            <a:pPr lvl="2"/>
            <a:r>
              <a:rPr lang="en-US" dirty="0" smtClean="0"/>
              <a:t>1970-1998 experience overstates long-term warming</a:t>
            </a:r>
            <a:endParaRPr lang="en-US" dirty="0"/>
          </a:p>
        </p:txBody>
      </p:sp>
      <p:sp>
        <p:nvSpPr>
          <p:cNvPr id="3" name="Footer Placeholder 2"/>
          <p:cNvSpPr>
            <a:spLocks noGrp="1"/>
          </p:cNvSpPr>
          <p:nvPr>
            <p:ph type="ftr" sz="quarter" idx="11"/>
          </p:nvPr>
        </p:nvSpPr>
        <p:spPr/>
        <p:txBody>
          <a:bodyPr/>
          <a:lstStyle/>
          <a:p>
            <a:r>
              <a:rPr lang="en-US" smtClean="0"/>
              <a:t>OLL response to global warming - fall 14</a:t>
            </a:r>
            <a:endParaRPr lang="en-US"/>
          </a:p>
        </p:txBody>
      </p:sp>
      <p:sp>
        <p:nvSpPr>
          <p:cNvPr id="4" name="Slide Number Placeholder 3"/>
          <p:cNvSpPr>
            <a:spLocks noGrp="1"/>
          </p:cNvSpPr>
          <p:nvPr>
            <p:ph type="sldNum" sz="quarter" idx="12"/>
          </p:nvPr>
        </p:nvSpPr>
        <p:spPr/>
        <p:txBody>
          <a:bodyPr/>
          <a:lstStyle/>
          <a:p>
            <a:fld id="{B12BEC42-7FAD-486E-B019-49CF59265C92}" type="slidenum">
              <a:rPr lang="en-US" smtClean="0"/>
              <a:t>58</a:t>
            </a:fld>
            <a:endParaRPr lang="en-US"/>
          </a:p>
        </p:txBody>
      </p:sp>
    </p:spTree>
    <p:extLst>
      <p:ext uri="{BB962C8B-B14F-4D97-AF65-F5344CB8AC3E}">
        <p14:creationId xmlns:p14="http://schemas.microsoft.com/office/powerpoint/2010/main" val="901424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Milestones Since 1980</a:t>
            </a:r>
            <a:endParaRPr lang="en-US" dirty="0"/>
          </a:p>
        </p:txBody>
      </p:sp>
      <p:sp>
        <p:nvSpPr>
          <p:cNvPr id="3" name="Content Placeholder 2"/>
          <p:cNvSpPr>
            <a:spLocks noGrp="1"/>
          </p:cNvSpPr>
          <p:nvPr>
            <p:ph idx="1"/>
          </p:nvPr>
        </p:nvSpPr>
        <p:spPr/>
        <p:txBody>
          <a:bodyPr>
            <a:normAutofit/>
          </a:bodyPr>
          <a:lstStyle/>
          <a:p>
            <a:r>
              <a:rPr lang="en-US" dirty="0" smtClean="0"/>
              <a:t>~1980:  </a:t>
            </a:r>
            <a:r>
              <a:rPr lang="en-US" dirty="0"/>
              <a:t>NASA, NOAA and Hadley </a:t>
            </a:r>
            <a:r>
              <a:rPr lang="en-US" dirty="0" smtClean="0"/>
              <a:t>Center develop estimates of global temperature from 1880</a:t>
            </a:r>
          </a:p>
          <a:p>
            <a:endParaRPr lang="en-US" dirty="0"/>
          </a:p>
          <a:p>
            <a:r>
              <a:rPr lang="en-US" dirty="0" smtClean="0"/>
              <a:t>1998-99:  Mann and co-authors estimate temperatures from 1000 AD primarily from tree rings</a:t>
            </a:r>
          </a:p>
          <a:p>
            <a:endParaRPr lang="en-US" dirty="0"/>
          </a:p>
          <a:p>
            <a:r>
              <a:rPr lang="en-US" dirty="0" smtClean="0"/>
              <a:t>2011-2012:  Berkeley Earth Project reanalysis largely confirms NOAA/NASA/Hadley estimates</a:t>
            </a:r>
          </a:p>
          <a:p>
            <a:endParaRPr lang="en-US" dirty="0"/>
          </a:p>
          <a:p>
            <a:r>
              <a:rPr lang="en-US" dirty="0" smtClean="0"/>
              <a:t>~1999 to present:  NASA/NOAA/Hadley  data show warming “pause”, “hiatus”</a:t>
            </a:r>
          </a:p>
          <a:p>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16037613-0BD4-4E8D-9746-EFDD1C89586F}" type="slidenum">
              <a:rPr lang="en-US" smtClean="0"/>
              <a:t>59</a:t>
            </a:fld>
            <a:endParaRPr lang="en-US"/>
          </a:p>
        </p:txBody>
      </p:sp>
    </p:spTree>
    <p:extLst>
      <p:ext uri="{BB962C8B-B14F-4D97-AF65-F5344CB8AC3E}">
        <p14:creationId xmlns:p14="http://schemas.microsoft.com/office/powerpoint/2010/main" val="9111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normAutofit/>
          </a:bodyPr>
          <a:lstStyle/>
          <a:p>
            <a:r>
              <a:rPr lang="en-US" dirty="0" smtClean="0"/>
              <a:t>Now What?</a:t>
            </a:r>
            <a:br>
              <a:rPr lang="en-US" dirty="0" smtClean="0"/>
            </a:br>
            <a:r>
              <a:rPr lang="en-US" dirty="0" smtClean="0"/>
              <a:t>The Path to Equilibrium</a:t>
            </a:r>
            <a:endParaRPr lang="en-US" dirty="0"/>
          </a:p>
        </p:txBody>
      </p:sp>
      <p:sp>
        <p:nvSpPr>
          <p:cNvPr id="840707" name="Rectangle 3"/>
          <p:cNvSpPr>
            <a:spLocks noGrp="1" noChangeArrowheads="1"/>
          </p:cNvSpPr>
          <p:nvPr>
            <p:ph idx="1"/>
          </p:nvPr>
        </p:nvSpPr>
        <p:spPr/>
        <p:txBody>
          <a:bodyPr>
            <a:normAutofit/>
          </a:bodyPr>
          <a:lstStyle/>
          <a:p>
            <a:r>
              <a:rPr lang="en-US" dirty="0" smtClean="0"/>
              <a:t>Radiative forcing adds energy </a:t>
            </a:r>
            <a:r>
              <a:rPr lang="en-US" dirty="0" smtClean="0">
                <a:sym typeface="Wingdings" pitchFamily="2" charset="2"/>
              </a:rPr>
              <a:t> Planet’s </a:t>
            </a:r>
            <a:r>
              <a:rPr lang="en-US" dirty="0" smtClean="0"/>
              <a:t>temperature rises </a:t>
            </a:r>
          </a:p>
          <a:p>
            <a:endParaRPr lang="en-US" dirty="0" smtClean="0">
              <a:sym typeface="Wingdings" pitchFamily="2" charset="2"/>
            </a:endParaRPr>
          </a:p>
          <a:p>
            <a:r>
              <a:rPr lang="en-US" dirty="0" smtClean="0">
                <a:sym typeface="Wingdings" pitchFamily="2" charset="2"/>
              </a:rPr>
              <a:t>Higher temperature  more outgoing radiation</a:t>
            </a:r>
          </a:p>
          <a:p>
            <a:pPr marL="457200" lvl="1" indent="0">
              <a:buNone/>
            </a:pPr>
            <a:endParaRPr lang="en-US" dirty="0">
              <a:sym typeface="Wingdings" pitchFamily="2" charset="2"/>
            </a:endParaRPr>
          </a:p>
          <a:p>
            <a:r>
              <a:rPr lang="en-US" dirty="0" smtClean="0">
                <a:sym typeface="Wingdings" pitchFamily="2" charset="2"/>
              </a:rPr>
              <a:t>More outgoing radiation  less radiative </a:t>
            </a:r>
            <a:r>
              <a:rPr lang="en-US" dirty="0">
                <a:sym typeface="Wingdings" pitchFamily="2" charset="2"/>
              </a:rPr>
              <a:t>forcing</a:t>
            </a:r>
          </a:p>
          <a:p>
            <a:endParaRPr lang="en-US" dirty="0" smtClean="0">
              <a:sym typeface="Wingdings" pitchFamily="2" charset="2"/>
            </a:endParaRPr>
          </a:p>
          <a:p>
            <a:r>
              <a:rPr lang="en-US" dirty="0" smtClean="0">
                <a:sym typeface="Wingdings" pitchFamily="2" charset="2"/>
              </a:rPr>
              <a:t>No radiative forcing when incoming and outgoing radiation are equal:  279</a:t>
            </a:r>
            <a:r>
              <a:rPr lang="en-US" baseline="30000" dirty="0" smtClean="0">
                <a:sym typeface="Wingdings" pitchFamily="2" charset="2"/>
              </a:rPr>
              <a:t>o</a:t>
            </a:r>
            <a:r>
              <a:rPr lang="en-US" dirty="0" smtClean="0">
                <a:sym typeface="Wingdings" pitchFamily="2" charset="2"/>
              </a:rPr>
              <a:t> </a:t>
            </a:r>
            <a:r>
              <a:rPr lang="en-US" dirty="0">
                <a:sym typeface="Wingdings" pitchFamily="2" charset="2"/>
              </a:rPr>
              <a:t>K </a:t>
            </a:r>
            <a:r>
              <a:rPr lang="en-US" dirty="0" smtClean="0">
                <a:sym typeface="Wingdings" pitchFamily="2" charset="2"/>
              </a:rPr>
              <a:t>= 6</a:t>
            </a:r>
            <a:r>
              <a:rPr lang="en-US" baseline="30000" dirty="0" smtClean="0">
                <a:sym typeface="Wingdings" pitchFamily="2" charset="2"/>
              </a:rPr>
              <a:t>o</a:t>
            </a:r>
            <a:r>
              <a:rPr lang="en-US" dirty="0" smtClean="0">
                <a:sym typeface="Wingdings" pitchFamily="2" charset="2"/>
              </a:rPr>
              <a:t> C</a:t>
            </a:r>
          </a:p>
          <a:p>
            <a:pPr>
              <a:buNone/>
            </a:pPr>
            <a:endParaRPr lang="en-US" dirty="0" smtClean="0">
              <a:sym typeface="Wingdings" pitchFamily="2" charset="2"/>
            </a:endParaRPr>
          </a:p>
        </p:txBody>
      </p:sp>
      <p:sp>
        <p:nvSpPr>
          <p:cNvPr id="5" name="Footer Placeholder 4"/>
          <p:cNvSpPr>
            <a:spLocks noGrp="1"/>
          </p:cNvSpPr>
          <p:nvPr>
            <p:ph type="ftr" sz="quarter" idx="11"/>
          </p:nvPr>
        </p:nvSpPr>
        <p:spPr/>
        <p:txBody>
          <a:bodyPr/>
          <a:lstStyle/>
          <a:p>
            <a:r>
              <a:rPr lang="en-US" smtClean="0"/>
              <a:t>OLL response to global warming - fall 14</a:t>
            </a:r>
            <a:endParaRPr lang="en-US" dirty="0"/>
          </a:p>
        </p:txBody>
      </p:sp>
      <p:sp>
        <p:nvSpPr>
          <p:cNvPr id="6" name="Slide Number Placeholder 5"/>
          <p:cNvSpPr>
            <a:spLocks noGrp="1"/>
          </p:cNvSpPr>
          <p:nvPr>
            <p:ph type="sldNum" sz="quarter" idx="12"/>
          </p:nvPr>
        </p:nvSpPr>
        <p:spPr/>
        <p:txBody>
          <a:bodyPr/>
          <a:lstStyle/>
          <a:p>
            <a:fld id="{4A850AAD-8D0F-4BD1-9615-9DA13D43CCF0}" type="slidenum">
              <a:rPr lang="en-US"/>
              <a:pPr/>
              <a:t>6</a:t>
            </a:fld>
            <a:endParaRPr lang="en-US" dirty="0"/>
          </a:p>
        </p:txBody>
      </p:sp>
    </p:spTree>
    <p:extLst>
      <p:ext uri="{BB962C8B-B14F-4D97-AF65-F5344CB8AC3E}">
        <p14:creationId xmlns:p14="http://schemas.microsoft.com/office/powerpoint/2010/main" val="23121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0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07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07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  Shift in scientific views</a:t>
            </a:r>
            <a:endParaRPr lang="en-US" dirty="0"/>
          </a:p>
        </p:txBody>
      </p:sp>
      <p:sp>
        <p:nvSpPr>
          <p:cNvPr id="3" name="Content Placeholder 2"/>
          <p:cNvSpPr>
            <a:spLocks noGrp="1"/>
          </p:cNvSpPr>
          <p:nvPr>
            <p:ph idx="1"/>
          </p:nvPr>
        </p:nvSpPr>
        <p:spPr/>
        <p:txBody>
          <a:bodyPr>
            <a:normAutofit/>
          </a:bodyPr>
          <a:lstStyle/>
          <a:p>
            <a:r>
              <a:rPr lang="en-US" dirty="0" smtClean="0"/>
              <a:t>1970:  </a:t>
            </a:r>
            <a:r>
              <a:rPr lang="en-US" dirty="0" err="1" smtClean="0"/>
              <a:t>Charney</a:t>
            </a:r>
            <a:r>
              <a:rPr lang="en-US" dirty="0" smtClean="0"/>
              <a:t> report finds no major missing factors in models</a:t>
            </a:r>
          </a:p>
          <a:p>
            <a:endParaRPr lang="en-US" dirty="0"/>
          </a:p>
          <a:p>
            <a:r>
              <a:rPr lang="en-US" dirty="0" smtClean="0"/>
              <a:t>1972 meeting:  some recognition of risk of warming but principal concern was global cooling – end of interglacial hastened by pollution</a:t>
            </a:r>
          </a:p>
          <a:p>
            <a:endParaRPr lang="en-US" dirty="0"/>
          </a:p>
          <a:p>
            <a:r>
              <a:rPr lang="en-US" dirty="0" smtClean="0"/>
              <a:t>1977 NAS report warns of possible near-catastrophic temperature rise over next centuries based on improved (but crude) models</a:t>
            </a:r>
          </a:p>
          <a:p>
            <a:endParaRPr lang="en-US" dirty="0"/>
          </a:p>
          <a:p>
            <a:r>
              <a:rPr lang="en-US" dirty="0" smtClean="0"/>
              <a:t>July 1977 NYT front page:  “Scientists fear heavy use of coal may bring adverse shift in climate” -- Carter isn’t pleased</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DFF8E264-07AB-4436-8B13-0E02639EA1B2}" type="slidenum">
              <a:rPr lang="en-US" smtClean="0"/>
              <a:t>60</a:t>
            </a:fld>
            <a:endParaRPr lang="en-US"/>
          </a:p>
        </p:txBody>
      </p:sp>
    </p:spTree>
    <p:extLst>
      <p:ext uri="{BB962C8B-B14F-4D97-AF65-F5344CB8AC3E}">
        <p14:creationId xmlns:p14="http://schemas.microsoft.com/office/powerpoint/2010/main" val="2811440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1970s-Early 1980s Policy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Prompted by Arab oil embargo and 1975-1976 natural gas shortages</a:t>
            </a:r>
          </a:p>
          <a:p>
            <a:endParaRPr lang="en-US" dirty="0"/>
          </a:p>
          <a:p>
            <a:r>
              <a:rPr lang="en-US" dirty="0" smtClean="0"/>
              <a:t>1975 legislation:  CAFÉ standards</a:t>
            </a:r>
          </a:p>
          <a:p>
            <a:endParaRPr lang="en-US" dirty="0"/>
          </a:p>
          <a:p>
            <a:r>
              <a:rPr lang="en-US" dirty="0" smtClean="0"/>
              <a:t>1978 legislation</a:t>
            </a:r>
          </a:p>
          <a:p>
            <a:pPr lvl="1"/>
            <a:r>
              <a:rPr lang="en-US" dirty="0" smtClean="0"/>
              <a:t>Promotes renewables through tax credits and favorable regulatory regime</a:t>
            </a:r>
          </a:p>
          <a:p>
            <a:pPr lvl="1"/>
            <a:r>
              <a:rPr lang="en-US" dirty="0" smtClean="0"/>
              <a:t>Promotes use of coal and discourages use of natural gas in electricity generation</a:t>
            </a:r>
          </a:p>
          <a:p>
            <a:pPr lvl="1"/>
            <a:endParaRPr lang="en-US" dirty="0"/>
          </a:p>
          <a:p>
            <a:r>
              <a:rPr lang="en-US" dirty="0" smtClean="0"/>
              <a:t>1983 EPA report</a:t>
            </a:r>
          </a:p>
          <a:p>
            <a:pPr lvl="1"/>
            <a:r>
              <a:rPr lang="en-US" dirty="0" smtClean="0"/>
              <a:t>Expresses foresees a large rise in temperatures with potentially catastrophic consequences</a:t>
            </a:r>
          </a:p>
          <a:p>
            <a:pPr lvl="1"/>
            <a:r>
              <a:rPr lang="en-US" dirty="0" smtClean="0"/>
              <a:t>But sees no practical way to prevent it</a:t>
            </a:r>
          </a:p>
          <a:p>
            <a:pPr lvl="1"/>
            <a:r>
              <a:rPr lang="en-US" dirty="0" smtClean="0"/>
              <a:t>Administration dismisses report as alarmist</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DFF8E264-07AB-4436-8B13-0E02639EA1B2}" type="slidenum">
              <a:rPr lang="en-US" smtClean="0"/>
              <a:t>61</a:t>
            </a:fld>
            <a:endParaRPr lang="en-US"/>
          </a:p>
        </p:txBody>
      </p:sp>
    </p:spTree>
    <p:extLst>
      <p:ext uri="{BB962C8B-B14F-4D97-AF65-F5344CB8AC3E}">
        <p14:creationId xmlns:p14="http://schemas.microsoft.com/office/powerpoint/2010/main" val="15273203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end of the non-empirical phase</a:t>
            </a:r>
            <a:endParaRPr lang="en-US" dirty="0"/>
          </a:p>
        </p:txBody>
      </p:sp>
      <p:sp>
        <p:nvSpPr>
          <p:cNvPr id="5" name="Footer Placeholder 4"/>
          <p:cNvSpPr>
            <a:spLocks noGrp="1"/>
          </p:cNvSpPr>
          <p:nvPr>
            <p:ph type="ftr" sz="quarter" idx="11"/>
          </p:nvPr>
        </p:nvSpPr>
        <p:spPr/>
        <p:txBody>
          <a:bodyPr/>
          <a:lstStyle/>
          <a:p>
            <a:r>
              <a:rPr lang="en-US" smtClean="0"/>
              <a:t>Energy Policy and Climate Change - Spring 2012</a:t>
            </a:r>
            <a:endParaRPr lang="en-US"/>
          </a:p>
        </p:txBody>
      </p:sp>
      <p:sp>
        <p:nvSpPr>
          <p:cNvPr id="8" name="Slide Number Placeholder 7"/>
          <p:cNvSpPr>
            <a:spLocks noGrp="1"/>
          </p:cNvSpPr>
          <p:nvPr>
            <p:ph type="sldNum" sz="quarter" idx="12"/>
          </p:nvPr>
        </p:nvSpPr>
        <p:spPr/>
        <p:txBody>
          <a:bodyPr/>
          <a:lstStyle/>
          <a:p>
            <a:fld id="{E910760C-EED2-48A4-B527-74A60F1F711F}" type="slidenum">
              <a:rPr lang="en-US" smtClean="0"/>
              <a:pPr/>
              <a:t>62</a:t>
            </a:fld>
            <a:endParaRPr lang="en-US"/>
          </a:p>
        </p:txBody>
      </p:sp>
      <p:sp>
        <p:nvSpPr>
          <p:cNvPr id="2" name="TextBox 1"/>
          <p:cNvSpPr txBox="1"/>
          <p:nvPr/>
        </p:nvSpPr>
        <p:spPr>
          <a:xfrm>
            <a:off x="180783" y="2400831"/>
            <a:ext cx="9589770" cy="3170099"/>
          </a:xfrm>
          <a:prstGeom prst="rect">
            <a:avLst/>
          </a:prstGeom>
          <a:noFill/>
          <a:ln>
            <a:solidFill>
              <a:schemeClr val="tx1"/>
            </a:solidFill>
          </a:ln>
        </p:spPr>
        <p:txBody>
          <a:bodyPr wrap="square" rtlCol="0">
            <a:spAutoFit/>
          </a:bodyPr>
          <a:lstStyle/>
          <a:p>
            <a:pPr>
              <a:lnSpc>
                <a:spcPct val="200000"/>
              </a:lnSpc>
            </a:pPr>
            <a:r>
              <a:rPr lang="en-US" dirty="0" smtClean="0">
                <a:cs typeface="Arial" pitchFamily="34" charset="0"/>
              </a:rPr>
              <a:t>[</a:t>
            </a:r>
            <a:r>
              <a:rPr lang="en-US" sz="2800" dirty="0" smtClean="0">
                <a:cs typeface="Arial" pitchFamily="34" charset="0"/>
              </a:rPr>
              <a:t>G]</a:t>
            </a:r>
            <a:r>
              <a:rPr lang="en-US" sz="2800" dirty="0" err="1" smtClean="0">
                <a:cs typeface="Arial" pitchFamily="34" charset="0"/>
              </a:rPr>
              <a:t>lobal</a:t>
            </a:r>
            <a:r>
              <a:rPr lang="en-US" sz="2800" dirty="0" smtClean="0">
                <a:cs typeface="Arial" pitchFamily="34" charset="0"/>
              </a:rPr>
              <a:t> warming is now large enough that we can ascribe, with a high degree of confidence, a cause-and-effect relationship to the greenhouse effect.”</a:t>
            </a:r>
          </a:p>
          <a:p>
            <a:pPr algn="r">
              <a:lnSpc>
                <a:spcPct val="200000"/>
              </a:lnSpc>
            </a:pPr>
            <a:r>
              <a:rPr lang="en-US" sz="1600" dirty="0" smtClean="0">
                <a:cs typeface="Arial" pitchFamily="34" charset="0"/>
              </a:rPr>
              <a:t>James Hansen 1988 testimony before Senate Committee</a:t>
            </a:r>
            <a:endParaRPr lang="en-US" sz="2800" dirty="0" smtClean="0">
              <a:cs typeface="Arial" pitchFamily="34" charset="0"/>
            </a:endParaRPr>
          </a:p>
        </p:txBody>
      </p:sp>
    </p:spTree>
    <p:extLst>
      <p:ext uri="{BB962C8B-B14F-4D97-AF65-F5344CB8AC3E}">
        <p14:creationId xmlns:p14="http://schemas.microsoft.com/office/powerpoint/2010/main" val="25959873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 the international front</a:t>
            </a:r>
            <a:endParaRPr lang="en-US" dirty="0"/>
          </a:p>
        </p:txBody>
      </p:sp>
      <p:sp>
        <p:nvSpPr>
          <p:cNvPr id="4" name="Content Placeholder 3"/>
          <p:cNvSpPr>
            <a:spLocks noGrp="1"/>
          </p:cNvSpPr>
          <p:nvPr>
            <p:ph idx="1"/>
          </p:nvPr>
        </p:nvSpPr>
        <p:spPr/>
        <p:txBody>
          <a:bodyPr>
            <a:normAutofit fontScale="92500" lnSpcReduction="10000"/>
          </a:bodyPr>
          <a:lstStyle/>
          <a:p>
            <a:endParaRPr lang="en-US" dirty="0" smtClean="0"/>
          </a:p>
          <a:p>
            <a:r>
              <a:rPr lang="en-US" dirty="0"/>
              <a:t>http://www.esrl.noaa.gov/gmd/ccgg/trends/history.html</a:t>
            </a:r>
          </a:p>
          <a:p>
            <a:endParaRPr lang="en-US" dirty="0"/>
          </a:p>
          <a:p>
            <a:r>
              <a:rPr lang="en-US" dirty="0" smtClean="0"/>
              <a:t> 1988</a:t>
            </a:r>
          </a:p>
          <a:p>
            <a:pPr lvl="1"/>
            <a:r>
              <a:rPr lang="en-US" dirty="0" smtClean="0"/>
              <a:t>Margaret Thatcher (a chemist) becomes first world leader to recognize global warming as a problem</a:t>
            </a:r>
          </a:p>
          <a:p>
            <a:pPr lvl="1"/>
            <a:r>
              <a:rPr lang="en-US" dirty="0" smtClean="0"/>
              <a:t>WMO and other UN agencies create Intergovernmental Panel on Climate Change</a:t>
            </a:r>
          </a:p>
          <a:p>
            <a:pPr lvl="1"/>
            <a:endParaRPr lang="en-US" dirty="0"/>
          </a:p>
          <a:p>
            <a:r>
              <a:rPr lang="en-US" dirty="0" smtClean="0"/>
              <a:t>IPCC first assessment report (1990):  Based </a:t>
            </a:r>
            <a:r>
              <a:rPr lang="en-US" dirty="0"/>
              <a:t>on current models, we predict: under [BAU] increase of global mean temperature during the [21st] century of about 0.3 </a:t>
            </a:r>
            <a:r>
              <a:rPr lang="en-US" baseline="30000" dirty="0" err="1"/>
              <a:t>o</a:t>
            </a:r>
            <a:r>
              <a:rPr lang="en-US" dirty="0" err="1"/>
              <a:t>C</a:t>
            </a:r>
            <a:r>
              <a:rPr lang="en-US" dirty="0"/>
              <a:t> per decade (with an uncertainty range of 0.2 to </a:t>
            </a:r>
            <a:r>
              <a:rPr lang="en-US" dirty="0" smtClean="0"/>
              <a:t>0.5</a:t>
            </a:r>
            <a:r>
              <a:rPr lang="en-US" baseline="30000" dirty="0" smtClean="0"/>
              <a:t>o </a:t>
            </a:r>
            <a:r>
              <a:rPr lang="en-US" dirty="0" smtClean="0"/>
              <a:t>C </a:t>
            </a:r>
            <a:r>
              <a:rPr lang="en-US" dirty="0"/>
              <a:t>per decade); this is greater than that seen over the past 10,000 years; </a:t>
            </a:r>
            <a:r>
              <a:rPr lang="en-US" dirty="0" smtClean="0"/>
              <a:t>. . . .</a:t>
            </a:r>
            <a:endParaRPr lang="en-US" sz="1200" dirty="0"/>
          </a:p>
        </p:txBody>
      </p:sp>
      <p:sp>
        <p:nvSpPr>
          <p:cNvPr id="2" name="Footer Placeholder 1"/>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B12BEC42-7FAD-486E-B019-49CF59265C92}" type="slidenum">
              <a:rPr lang="en-US" smtClean="0"/>
              <a:t>63</a:t>
            </a:fld>
            <a:endParaRPr lang="en-US"/>
          </a:p>
        </p:txBody>
      </p:sp>
    </p:spTree>
    <p:extLst>
      <p:ext uri="{BB962C8B-B14F-4D97-AF65-F5344CB8AC3E}">
        <p14:creationId xmlns:p14="http://schemas.microsoft.com/office/powerpoint/2010/main" val="42543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global negative externality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Negative externality:  costs imposed on non-parties to transaction</a:t>
            </a:r>
          </a:p>
          <a:p>
            <a:endParaRPr lang="en-US" dirty="0"/>
          </a:p>
          <a:p>
            <a:r>
              <a:rPr lang="en-US" dirty="0" smtClean="0"/>
              <a:t>Results  </a:t>
            </a:r>
          </a:p>
          <a:p>
            <a:pPr lvl="1"/>
            <a:r>
              <a:rPr lang="en-US" dirty="0" smtClean="0"/>
              <a:t>Affected parties cannot avoid the impact through their own decisions</a:t>
            </a:r>
          </a:p>
          <a:p>
            <a:pPr lvl="1"/>
            <a:r>
              <a:rPr lang="en-US" dirty="0" smtClean="0"/>
              <a:t>Inadequate incentive to reduce output of product responsible for the externality or change the mode of production</a:t>
            </a:r>
          </a:p>
          <a:p>
            <a:endParaRPr lang="en-US" dirty="0"/>
          </a:p>
          <a:p>
            <a:r>
              <a:rPr lang="en-US" dirty="0" smtClean="0"/>
              <a:t>Most externalities fall within jurisdiction of an existing governmental body</a:t>
            </a:r>
          </a:p>
          <a:p>
            <a:pPr lvl="1"/>
            <a:r>
              <a:rPr lang="en-US" dirty="0" smtClean="0"/>
              <a:t>Levy a tax equal to the externality (</a:t>
            </a:r>
            <a:r>
              <a:rPr lang="en-US" dirty="0" err="1" smtClean="0"/>
              <a:t>Pigovian</a:t>
            </a:r>
            <a:r>
              <a:rPr lang="en-US" dirty="0" smtClean="0"/>
              <a:t> tax) and let people and companies proceed to make money</a:t>
            </a:r>
          </a:p>
          <a:p>
            <a:pPr lvl="1"/>
            <a:r>
              <a:rPr lang="en-US" dirty="0" smtClean="0"/>
              <a:t>Regulate or prohibit the activity</a:t>
            </a:r>
          </a:p>
          <a:p>
            <a:pPr lvl="1"/>
            <a:endParaRPr lang="en-US" dirty="0"/>
          </a:p>
          <a:p>
            <a:r>
              <a:rPr lang="en-US" dirty="0" smtClean="0"/>
              <a:t>Do we create an international legal structure, and what kind?</a:t>
            </a:r>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B12BEC42-7FAD-486E-B019-49CF59265C92}" type="slidenum">
              <a:rPr lang="en-US" smtClean="0"/>
              <a:t>64</a:t>
            </a:fld>
            <a:endParaRPr lang="en-US"/>
          </a:p>
        </p:txBody>
      </p:sp>
    </p:spTree>
    <p:extLst>
      <p:ext uri="{BB962C8B-B14F-4D97-AF65-F5344CB8AC3E}">
        <p14:creationId xmlns:p14="http://schemas.microsoft.com/office/powerpoint/2010/main" val="9043104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Climate Policy Analysis - Fall 14</a:t>
            </a:r>
            <a:endParaRPr lang="en-US"/>
          </a:p>
        </p:txBody>
      </p:sp>
      <p:sp>
        <p:nvSpPr>
          <p:cNvPr id="4" name="Slide Number Placeholder 3"/>
          <p:cNvSpPr>
            <a:spLocks noGrp="1"/>
          </p:cNvSpPr>
          <p:nvPr>
            <p:ph type="sldNum" sz="quarter" idx="12"/>
          </p:nvPr>
        </p:nvSpPr>
        <p:spPr/>
        <p:txBody>
          <a:bodyPr/>
          <a:lstStyle/>
          <a:p>
            <a:fld id="{DFF8E264-07AB-4436-8B13-0E02639EA1B2}" type="slidenum">
              <a:rPr lang="en-US" smtClean="0"/>
              <a:t>65</a:t>
            </a:fld>
            <a:endParaRPr lang="en-US"/>
          </a:p>
        </p:txBody>
      </p:sp>
      <p:graphicFrame>
        <p:nvGraphicFramePr>
          <p:cNvPr id="5" name="Chart 4"/>
          <p:cNvGraphicFramePr>
            <a:graphicFrameLocks/>
          </p:cNvGraphicFramePr>
          <p:nvPr>
            <p:extLst/>
          </p:nvPr>
        </p:nvGraphicFramePr>
        <p:xfrm>
          <a:off x="1531088" y="1169581"/>
          <a:ext cx="6539024"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69341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Achievements (if assumptions hold)</a:t>
            </a:r>
            <a:endParaRPr lang="en-US" dirty="0"/>
          </a:p>
        </p:txBody>
      </p:sp>
      <p:graphicFrame>
        <p:nvGraphicFramePr>
          <p:cNvPr id="5" name="Chart 4"/>
          <p:cNvGraphicFramePr>
            <a:graphicFrameLocks/>
          </p:cNvGraphicFramePr>
          <p:nvPr/>
        </p:nvGraphicFramePr>
        <p:xfrm>
          <a:off x="1537854" y="2234045"/>
          <a:ext cx="4894119" cy="44057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68390" y="2599427"/>
            <a:ext cx="2618509" cy="1200329"/>
          </a:xfrm>
          <a:prstGeom prst="rect">
            <a:avLst/>
          </a:prstGeom>
          <a:noFill/>
          <a:ln>
            <a:solidFill>
              <a:schemeClr val="tx1"/>
            </a:solidFill>
          </a:ln>
        </p:spPr>
        <p:txBody>
          <a:bodyPr wrap="square" rtlCol="0">
            <a:spAutoFit/>
          </a:bodyPr>
          <a:lstStyle/>
          <a:p>
            <a:r>
              <a:rPr lang="en-US" sz="1200" u="sng" dirty="0" smtClean="0"/>
              <a:t>If</a:t>
            </a:r>
            <a:endParaRPr lang="en-US" sz="1200" dirty="0" smtClean="0"/>
          </a:p>
          <a:p>
            <a:r>
              <a:rPr lang="en-US" sz="1200" dirty="0" smtClean="0"/>
              <a:t>Individuals’ willingness to pay measures benefit to society</a:t>
            </a:r>
          </a:p>
          <a:p>
            <a:endParaRPr lang="en-US" sz="1200" dirty="0" smtClean="0"/>
          </a:p>
          <a:p>
            <a:r>
              <a:rPr lang="en-US" sz="1200" dirty="0" smtClean="0"/>
              <a:t>Suppliers’ costs equal cost to society</a:t>
            </a:r>
            <a:endParaRPr lang="en-US" sz="1200" dirty="0"/>
          </a:p>
        </p:txBody>
      </p:sp>
      <p:sp>
        <p:nvSpPr>
          <p:cNvPr id="7" name="TextBox 6"/>
          <p:cNvSpPr txBox="1"/>
          <p:nvPr/>
        </p:nvSpPr>
        <p:spPr>
          <a:xfrm>
            <a:off x="6868390" y="4761808"/>
            <a:ext cx="2618509" cy="1015663"/>
          </a:xfrm>
          <a:prstGeom prst="rect">
            <a:avLst/>
          </a:prstGeom>
          <a:noFill/>
          <a:ln>
            <a:solidFill>
              <a:schemeClr val="tx1"/>
            </a:solidFill>
          </a:ln>
        </p:spPr>
        <p:txBody>
          <a:bodyPr wrap="square" rtlCol="0">
            <a:spAutoFit/>
          </a:bodyPr>
          <a:lstStyle/>
          <a:p>
            <a:r>
              <a:rPr lang="en-US" sz="1200" u="sng" dirty="0" smtClean="0"/>
              <a:t>Then</a:t>
            </a:r>
          </a:p>
          <a:p>
            <a:r>
              <a:rPr lang="en-US" sz="1200" dirty="0" smtClean="0"/>
              <a:t>Cost to society of goods supplied is minimized</a:t>
            </a:r>
          </a:p>
          <a:p>
            <a:endParaRPr lang="en-US" sz="1200" dirty="0" smtClean="0"/>
          </a:p>
          <a:p>
            <a:r>
              <a:rPr lang="en-US" sz="1200" dirty="0" smtClean="0"/>
              <a:t>Net benefit to society is maximized</a:t>
            </a:r>
            <a:endParaRPr lang="en-US" sz="1200" dirty="0"/>
          </a:p>
        </p:txBody>
      </p:sp>
      <p:cxnSp>
        <p:nvCxnSpPr>
          <p:cNvPr id="9" name="Straight Connector 8"/>
          <p:cNvCxnSpPr/>
          <p:nvPr/>
        </p:nvCxnSpPr>
        <p:spPr>
          <a:xfrm>
            <a:off x="4171950" y="2434590"/>
            <a:ext cx="34290" cy="3726180"/>
          </a:xfrm>
          <a:prstGeom prst="line">
            <a:avLst/>
          </a:prstGeom>
          <a:ln w="5080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8088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Failure of an assumption</a:t>
            </a:r>
            <a:endParaRPr lang="en-US" dirty="0"/>
          </a:p>
        </p:txBody>
      </p:sp>
      <p:graphicFrame>
        <p:nvGraphicFramePr>
          <p:cNvPr id="8" name="Chart 7"/>
          <p:cNvGraphicFramePr>
            <a:graphicFrameLocks/>
          </p:cNvGraphicFramePr>
          <p:nvPr>
            <p:extLst/>
          </p:nvPr>
        </p:nvGraphicFramePr>
        <p:xfrm>
          <a:off x="1920240" y="2057400"/>
          <a:ext cx="6461760" cy="38976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551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0" y="274638"/>
            <a:ext cx="7924800" cy="715962"/>
          </a:xfrm>
        </p:spPr>
        <p:txBody>
          <a:bodyPr>
            <a:normAutofit/>
          </a:bodyPr>
          <a:lstStyle/>
          <a:p>
            <a:r>
              <a:rPr lang="en-US" dirty="0" smtClean="0">
                <a:solidFill>
                  <a:srgbClr val="FFC000"/>
                </a:solidFill>
              </a:rPr>
              <a:t>The Path to Equilibrium</a:t>
            </a:r>
            <a:endParaRPr lang="en-US" dirty="0">
              <a:solidFill>
                <a:srgbClr val="FFC000"/>
              </a:solidFill>
            </a:endParaRPr>
          </a:p>
        </p:txBody>
      </p:sp>
      <p:sp>
        <p:nvSpPr>
          <p:cNvPr id="4" name="Footer Placeholder 2"/>
          <p:cNvSpPr>
            <a:spLocks noGrp="1"/>
          </p:cNvSpPr>
          <p:nvPr>
            <p:ph type="ftr" sz="quarter" idx="11"/>
          </p:nvPr>
        </p:nvSpPr>
        <p:spPr/>
        <p:txBody>
          <a:bodyPr/>
          <a:lstStyle/>
          <a:p>
            <a:r>
              <a:rPr lang="en-US" smtClean="0"/>
              <a:t>OLL response to global warming - fall 14</a:t>
            </a:r>
            <a:endParaRPr lang="en-US" dirty="0"/>
          </a:p>
        </p:txBody>
      </p:sp>
      <p:sp>
        <p:nvSpPr>
          <p:cNvPr id="5" name="Slide Number Placeholder 3"/>
          <p:cNvSpPr>
            <a:spLocks noGrp="1"/>
          </p:cNvSpPr>
          <p:nvPr>
            <p:ph type="sldNum" sz="quarter" idx="12"/>
          </p:nvPr>
        </p:nvSpPr>
        <p:spPr/>
        <p:txBody>
          <a:bodyPr/>
          <a:lstStyle/>
          <a:p>
            <a:fld id="{7079B22B-BD2A-4657-B420-02BC3C116D05}" type="slidenum">
              <a:rPr lang="en-US"/>
              <a:pPr/>
              <a:t>7</a:t>
            </a:fld>
            <a:endParaRPr lang="en-US" dirty="0"/>
          </a:p>
        </p:txBody>
      </p:sp>
      <p:graphicFrame>
        <p:nvGraphicFramePr>
          <p:cNvPr id="6" name="Chart 5"/>
          <p:cNvGraphicFramePr>
            <a:graphicFrameLocks/>
          </p:cNvGraphicFramePr>
          <p:nvPr>
            <p:extLst/>
          </p:nvPr>
        </p:nvGraphicFramePr>
        <p:xfrm>
          <a:off x="2819400" y="1371600"/>
          <a:ext cx="6172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086600" y="1752601"/>
            <a:ext cx="533400" cy="307777"/>
          </a:xfrm>
          <a:prstGeom prst="rect">
            <a:avLst/>
          </a:prstGeom>
          <a:noFill/>
          <a:ln>
            <a:solidFill>
              <a:schemeClr val="tx1"/>
            </a:solidFill>
          </a:ln>
        </p:spPr>
        <p:txBody>
          <a:bodyPr wrap="square" rtlCol="0">
            <a:spAutoFit/>
          </a:bodyPr>
          <a:lstStyle/>
          <a:p>
            <a:pPr algn="ctr"/>
            <a:r>
              <a:rPr lang="en-US" sz="1400" dirty="0"/>
              <a:t>6</a:t>
            </a:r>
            <a:r>
              <a:rPr lang="en-US" sz="1400" baseline="30000" dirty="0"/>
              <a:t>o</a:t>
            </a:r>
            <a:r>
              <a:rPr lang="en-US" sz="1400" dirty="0"/>
              <a:t> C</a:t>
            </a:r>
          </a:p>
        </p:txBody>
      </p:sp>
      <p:cxnSp>
        <p:nvCxnSpPr>
          <p:cNvPr id="8" name="Straight Arrow Connector 7"/>
          <p:cNvCxnSpPr>
            <a:stCxn id="2" idx="2"/>
          </p:cNvCxnSpPr>
          <p:nvPr/>
        </p:nvCxnSpPr>
        <p:spPr>
          <a:xfrm>
            <a:off x="7353300" y="2060378"/>
            <a:ext cx="1028700" cy="3018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2"/>
          </p:cNvCxnSpPr>
          <p:nvPr/>
        </p:nvCxnSpPr>
        <p:spPr>
          <a:xfrm>
            <a:off x="7353300" y="2060378"/>
            <a:ext cx="1028700" cy="21306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11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normAutofit/>
          </a:bodyPr>
          <a:lstStyle/>
          <a:p>
            <a:r>
              <a:rPr lang="en-US" dirty="0"/>
              <a:t>Equilibrium for Planet </a:t>
            </a:r>
            <a:r>
              <a:rPr lang="en-US" dirty="0" smtClean="0"/>
              <a:t>Keeling I</a:t>
            </a:r>
            <a:endParaRPr lang="en-US" dirty="0"/>
          </a:p>
        </p:txBody>
      </p:sp>
      <p:sp>
        <p:nvSpPr>
          <p:cNvPr id="10" name="Footer Placeholder 3"/>
          <p:cNvSpPr>
            <a:spLocks noGrp="1"/>
          </p:cNvSpPr>
          <p:nvPr>
            <p:ph type="ftr" sz="quarter" idx="11"/>
          </p:nvPr>
        </p:nvSpPr>
        <p:spPr/>
        <p:txBody>
          <a:bodyPr/>
          <a:lstStyle/>
          <a:p>
            <a:r>
              <a:rPr lang="en-US" smtClean="0"/>
              <a:t>OLL response to global warming - fall 14</a:t>
            </a:r>
            <a:endParaRPr lang="en-US" dirty="0"/>
          </a:p>
        </p:txBody>
      </p:sp>
      <p:sp>
        <p:nvSpPr>
          <p:cNvPr id="11" name="Slide Number Placeholder 4"/>
          <p:cNvSpPr>
            <a:spLocks noGrp="1"/>
          </p:cNvSpPr>
          <p:nvPr>
            <p:ph type="sldNum" sz="quarter" idx="12"/>
          </p:nvPr>
        </p:nvSpPr>
        <p:spPr/>
        <p:txBody>
          <a:bodyPr/>
          <a:lstStyle/>
          <a:p>
            <a:fld id="{214F01C1-BEB8-420A-A860-610EF94A1CF6}" type="slidenum">
              <a:rPr lang="en-US"/>
              <a:pPr/>
              <a:t>8</a:t>
            </a:fld>
            <a:endParaRPr lang="en-US" dirty="0"/>
          </a:p>
        </p:txBody>
      </p:sp>
      <p:sp>
        <p:nvSpPr>
          <p:cNvPr id="703491" name="Line 3"/>
          <p:cNvSpPr>
            <a:spLocks noChangeShapeType="1"/>
          </p:cNvSpPr>
          <p:nvPr/>
        </p:nvSpPr>
        <p:spPr bwMode="auto">
          <a:xfrm>
            <a:off x="3425536" y="2199409"/>
            <a:ext cx="0" cy="1524000"/>
          </a:xfrm>
          <a:prstGeom prst="line">
            <a:avLst/>
          </a:prstGeom>
          <a:noFill/>
          <a:ln w="114300">
            <a:solidFill>
              <a:srgbClr val="FFFF00"/>
            </a:solidFill>
            <a:round/>
            <a:headEnd/>
            <a:tailEnd type="triangle" w="med" len="med"/>
          </a:ln>
          <a:effectLst/>
        </p:spPr>
        <p:txBody>
          <a:bodyPr/>
          <a:lstStyle/>
          <a:p>
            <a:endParaRPr lang="en-US" dirty="0"/>
          </a:p>
        </p:txBody>
      </p:sp>
      <p:sp>
        <p:nvSpPr>
          <p:cNvPr id="703492" name="Line 4"/>
          <p:cNvSpPr>
            <a:spLocks noChangeShapeType="1"/>
          </p:cNvSpPr>
          <p:nvPr/>
        </p:nvSpPr>
        <p:spPr bwMode="auto">
          <a:xfrm flipV="1">
            <a:off x="5521915" y="2057400"/>
            <a:ext cx="0" cy="1447800"/>
          </a:xfrm>
          <a:prstGeom prst="line">
            <a:avLst/>
          </a:prstGeom>
          <a:noFill/>
          <a:ln w="114300">
            <a:solidFill>
              <a:srgbClr val="FF0000"/>
            </a:solidFill>
            <a:round/>
            <a:headEnd/>
            <a:tailEnd type="triangle" w="med" len="med"/>
          </a:ln>
          <a:effectLst/>
        </p:spPr>
        <p:txBody>
          <a:bodyPr/>
          <a:lstStyle/>
          <a:p>
            <a:endParaRPr lang="en-US" dirty="0"/>
          </a:p>
        </p:txBody>
      </p:sp>
      <p:sp>
        <p:nvSpPr>
          <p:cNvPr id="703493" name="Text Box 5"/>
          <p:cNvSpPr txBox="1">
            <a:spLocks noChangeArrowheads="1"/>
          </p:cNvSpPr>
          <p:nvPr/>
        </p:nvSpPr>
        <p:spPr bwMode="auto">
          <a:xfrm>
            <a:off x="2930236" y="1413208"/>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Incoming</a:t>
            </a:r>
          </a:p>
          <a:p>
            <a:pPr algn="ctr">
              <a:spcBef>
                <a:spcPct val="50000"/>
              </a:spcBef>
            </a:pPr>
            <a:r>
              <a:rPr lang="en-US" sz="1200" b="1" dirty="0"/>
              <a:t>Solar</a:t>
            </a:r>
          </a:p>
        </p:txBody>
      </p:sp>
      <p:sp>
        <p:nvSpPr>
          <p:cNvPr id="703494" name="Text Box 6"/>
          <p:cNvSpPr txBox="1">
            <a:spLocks noChangeArrowheads="1"/>
          </p:cNvSpPr>
          <p:nvPr/>
        </p:nvSpPr>
        <p:spPr bwMode="auto">
          <a:xfrm>
            <a:off x="4940024" y="1373853"/>
            <a:ext cx="990600" cy="549275"/>
          </a:xfrm>
          <a:prstGeom prst="rect">
            <a:avLst/>
          </a:prstGeom>
          <a:noFill/>
          <a:ln w="9525">
            <a:noFill/>
            <a:miter lim="800000"/>
            <a:headEnd/>
            <a:tailEnd/>
          </a:ln>
          <a:effectLst/>
        </p:spPr>
        <p:txBody>
          <a:bodyPr>
            <a:spAutoFit/>
          </a:bodyPr>
          <a:lstStyle/>
          <a:p>
            <a:pPr algn="ctr">
              <a:spcBef>
                <a:spcPct val="50000"/>
              </a:spcBef>
            </a:pPr>
            <a:r>
              <a:rPr lang="en-US" sz="1200" b="1" dirty="0"/>
              <a:t>Outgoing</a:t>
            </a:r>
          </a:p>
          <a:p>
            <a:pPr algn="ctr">
              <a:spcBef>
                <a:spcPct val="50000"/>
              </a:spcBef>
            </a:pPr>
            <a:r>
              <a:rPr lang="en-US" sz="1200" b="1" dirty="0"/>
              <a:t>Thermal</a:t>
            </a:r>
          </a:p>
        </p:txBody>
      </p:sp>
      <p:sp>
        <p:nvSpPr>
          <p:cNvPr id="703495" name="Text Box 7"/>
          <p:cNvSpPr txBox="1">
            <a:spLocks noChangeArrowheads="1"/>
          </p:cNvSpPr>
          <p:nvPr/>
        </p:nvSpPr>
        <p:spPr bwMode="auto">
          <a:xfrm>
            <a:off x="4406624" y="2613403"/>
            <a:ext cx="533400" cy="457200"/>
          </a:xfrm>
          <a:prstGeom prst="rect">
            <a:avLst/>
          </a:prstGeom>
          <a:noFill/>
          <a:ln w="9525">
            <a:noFill/>
            <a:miter lim="800000"/>
            <a:headEnd/>
            <a:tailEnd/>
          </a:ln>
          <a:effectLst/>
        </p:spPr>
        <p:txBody>
          <a:bodyPr>
            <a:spAutoFit/>
          </a:bodyPr>
          <a:lstStyle/>
          <a:p>
            <a:pPr algn="ctr">
              <a:spcBef>
                <a:spcPct val="50000"/>
              </a:spcBef>
            </a:pPr>
            <a:r>
              <a:rPr lang="en-US" sz="2400" b="1" dirty="0"/>
              <a:t>=</a:t>
            </a:r>
          </a:p>
        </p:txBody>
      </p:sp>
      <p:sp>
        <p:nvSpPr>
          <p:cNvPr id="703496" name="PubChord"/>
          <p:cNvSpPr>
            <a:spLocks noEditPoints="1" noChangeArrowheads="1"/>
          </p:cNvSpPr>
          <p:nvPr/>
        </p:nvSpPr>
        <p:spPr bwMode="auto">
          <a:xfrm rot="5400000" flipV="1">
            <a:off x="2765210" y="3299619"/>
            <a:ext cx="3352800" cy="3763963"/>
          </a:xfrm>
          <a:custGeom>
            <a:avLst/>
            <a:gdLst>
              <a:gd name="G0" fmla="+- 0 0 0"/>
              <a:gd name="G1" fmla="sin 10800 1657969"/>
              <a:gd name="G2" fmla="cos 10800 1657969"/>
              <a:gd name="G3" fmla="sin 10800 2949120"/>
              <a:gd name="G4" fmla="cos 10800 2949120"/>
              <a:gd name="G5" fmla="+- G1 10800 0"/>
              <a:gd name="G6" fmla="+- G2 10800 0"/>
              <a:gd name="G7" fmla="+- G3 10800 0"/>
              <a:gd name="G8" fmla="+- G4 10800 0"/>
              <a:gd name="G9" fmla="+- 10800 0 0"/>
              <a:gd name="G10" fmla="+/ G5 G7 2"/>
              <a:gd name="G11" fmla="+/ G6 G8 2"/>
              <a:gd name="T0" fmla="*/ 20564 w 21600"/>
              <a:gd name="T1" fmla="*/ 15415 h 21600"/>
              <a:gd name="T2" fmla="*/ 19500 w 21600"/>
              <a:gd name="T3" fmla="*/ 16925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0564" y="15415"/>
                </a:moveTo>
                <a:cubicBezTo>
                  <a:pt x="21246" y="13972"/>
                  <a:pt x="21600" y="12396"/>
                  <a:pt x="21600" y="10800"/>
                </a:cubicBezTo>
                <a:cubicBezTo>
                  <a:pt x="21600" y="4835"/>
                  <a:pt x="16764" y="0"/>
                  <a:pt x="10800" y="0"/>
                </a:cubicBezTo>
                <a:cubicBezTo>
                  <a:pt x="4835" y="0"/>
                  <a:pt x="0" y="4835"/>
                  <a:pt x="0" y="10800"/>
                </a:cubicBezTo>
                <a:cubicBezTo>
                  <a:pt x="0" y="16764"/>
                  <a:pt x="4835" y="21600"/>
                  <a:pt x="10800" y="21600"/>
                </a:cubicBezTo>
                <a:cubicBezTo>
                  <a:pt x="13664" y="21600"/>
                  <a:pt x="16411" y="20462"/>
                  <a:pt x="18436" y="18436"/>
                </a:cubicBezTo>
                <a:close/>
              </a:path>
            </a:pathLst>
          </a:custGeom>
          <a:solidFill>
            <a:schemeClr val="tx1"/>
          </a:solidFill>
          <a:ln w="9525">
            <a:solidFill>
              <a:schemeClr val="tx1"/>
            </a:solidFill>
            <a:miter lim="800000"/>
            <a:headEnd/>
            <a:tailEnd/>
          </a:ln>
          <a:effectLst>
            <a:outerShdw dist="107763" dir="2700000" algn="ctr" rotWithShape="0">
              <a:srgbClr val="808080"/>
            </a:outerShdw>
          </a:effectLst>
        </p:spPr>
        <p:txBody>
          <a:bodyPr/>
          <a:lstStyle/>
          <a:p>
            <a:endParaRPr lang="en-US" dirty="0"/>
          </a:p>
        </p:txBody>
      </p:sp>
    </p:spTree>
    <p:extLst>
      <p:ext uri="{BB962C8B-B14F-4D97-AF65-F5344CB8AC3E}">
        <p14:creationId xmlns:p14="http://schemas.microsoft.com/office/powerpoint/2010/main" val="3842790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t>
            </a:r>
            <a:r>
              <a:rPr lang="en-US" dirty="0"/>
              <a:t>did 6</a:t>
            </a:r>
            <a:r>
              <a:rPr lang="en-US" baseline="30000" dirty="0"/>
              <a:t>o</a:t>
            </a:r>
            <a:r>
              <a:rPr lang="en-US" dirty="0"/>
              <a:t> </a:t>
            </a:r>
            <a:r>
              <a:rPr lang="en-US" dirty="0" smtClean="0"/>
              <a:t>come from?</a:t>
            </a:r>
            <a:endParaRPr lang="en-US" dirty="0"/>
          </a:p>
        </p:txBody>
      </p:sp>
      <p:sp>
        <p:nvSpPr>
          <p:cNvPr id="3" name="Content Placeholder 2"/>
          <p:cNvSpPr>
            <a:spLocks noGrp="1"/>
          </p:cNvSpPr>
          <p:nvPr>
            <p:ph idx="1"/>
          </p:nvPr>
        </p:nvSpPr>
        <p:spPr/>
        <p:txBody>
          <a:bodyPr>
            <a:normAutofit/>
          </a:bodyPr>
          <a:lstStyle/>
          <a:p>
            <a:pPr marL="0" indent="-400050"/>
            <a:r>
              <a:rPr lang="en-US" dirty="0" smtClean="0">
                <a:sym typeface="Wingdings" pitchFamily="2" charset="2"/>
              </a:rPr>
              <a:t>Radiation =</a:t>
            </a:r>
            <a:r>
              <a:rPr lang="en-US" dirty="0" smtClean="0"/>
              <a:t> σT</a:t>
            </a:r>
            <a:r>
              <a:rPr lang="en-US" baseline="30000" dirty="0" smtClean="0"/>
              <a:t>4</a:t>
            </a:r>
            <a:r>
              <a:rPr lang="en-US" dirty="0" smtClean="0"/>
              <a:t> </a:t>
            </a:r>
          </a:p>
          <a:p>
            <a:pPr marL="742950" lvl="2" indent="-342900"/>
            <a:r>
              <a:rPr lang="en-US" dirty="0" smtClean="0"/>
              <a:t>Radiation is in w/m</a:t>
            </a:r>
            <a:r>
              <a:rPr lang="en-US" baseline="30000" dirty="0" smtClean="0"/>
              <a:t>2</a:t>
            </a:r>
          </a:p>
          <a:p>
            <a:pPr marL="742950" lvl="2" indent="-342900"/>
            <a:r>
              <a:rPr lang="en-US" dirty="0" smtClean="0"/>
              <a:t>Temperature is in degrees Kelvin (centigrade + 273) </a:t>
            </a:r>
          </a:p>
          <a:p>
            <a:pPr marL="742950" lvl="2" indent="-342900"/>
            <a:r>
              <a:rPr lang="en-US" dirty="0" smtClean="0"/>
              <a:t>σ = 5.67 x 10</a:t>
            </a:r>
            <a:r>
              <a:rPr lang="en-US" baseline="30000" dirty="0" smtClean="0"/>
              <a:t>-8</a:t>
            </a:r>
            <a:r>
              <a:rPr lang="en-US" dirty="0" smtClean="0"/>
              <a:t> watts</a:t>
            </a:r>
          </a:p>
          <a:p>
            <a:pPr marL="0" indent="-400050"/>
            <a:endParaRPr lang="en-US" dirty="0"/>
          </a:p>
          <a:p>
            <a:pPr marL="0" indent="-400050"/>
            <a:r>
              <a:rPr lang="en-US" dirty="0" smtClean="0"/>
              <a:t>Task:  Solve for T for σT</a:t>
            </a:r>
            <a:r>
              <a:rPr lang="en-US" baseline="30000" dirty="0" smtClean="0"/>
              <a:t>4 </a:t>
            </a:r>
            <a:r>
              <a:rPr lang="en-US" dirty="0" smtClean="0"/>
              <a:t> = 342</a:t>
            </a:r>
          </a:p>
          <a:p>
            <a:pPr marL="0" indent="-400050"/>
            <a:endParaRPr lang="en-US" dirty="0" smtClean="0"/>
          </a:p>
          <a:p>
            <a:pPr marL="0" indent="-400050"/>
            <a:r>
              <a:rPr lang="en-US" dirty="0" smtClean="0"/>
              <a:t>Some algebra:   T</a:t>
            </a:r>
            <a:r>
              <a:rPr lang="en-US" baseline="30000" dirty="0" smtClean="0"/>
              <a:t>4</a:t>
            </a:r>
            <a:r>
              <a:rPr lang="en-US" dirty="0" smtClean="0"/>
              <a:t> = 342/(5.67 x 10</a:t>
            </a:r>
            <a:r>
              <a:rPr lang="en-US" baseline="30000" dirty="0" smtClean="0"/>
              <a:t>-8</a:t>
            </a:r>
            <a:r>
              <a:rPr lang="en-US" dirty="0" smtClean="0"/>
              <a:t>)</a:t>
            </a:r>
          </a:p>
          <a:p>
            <a:pPr marL="0" indent="-400050"/>
            <a:endParaRPr lang="en-US" dirty="0" smtClean="0"/>
          </a:p>
          <a:p>
            <a:pPr marL="0" indent="-400050"/>
            <a:r>
              <a:rPr lang="en-US" dirty="0" smtClean="0"/>
              <a:t>And more :   T = (342/5.67)</a:t>
            </a:r>
            <a:r>
              <a:rPr lang="en-US" baseline="30000" dirty="0" smtClean="0"/>
              <a:t>1/4</a:t>
            </a:r>
            <a:r>
              <a:rPr lang="en-US" dirty="0" smtClean="0"/>
              <a:t> x (10</a:t>
            </a:r>
            <a:r>
              <a:rPr lang="en-US" baseline="30000" dirty="0" smtClean="0"/>
              <a:t>8</a:t>
            </a:r>
            <a:r>
              <a:rPr lang="en-US" dirty="0" smtClean="0"/>
              <a:t>)</a:t>
            </a:r>
            <a:r>
              <a:rPr lang="en-US" baseline="30000" dirty="0" smtClean="0"/>
              <a:t>1/4</a:t>
            </a:r>
            <a:r>
              <a:rPr lang="en-US" dirty="0" smtClean="0"/>
              <a:t>  = 2.79 x 100 = 279</a:t>
            </a:r>
            <a:r>
              <a:rPr lang="en-US" baseline="30000" dirty="0" smtClean="0"/>
              <a:t>o</a:t>
            </a:r>
            <a:r>
              <a:rPr lang="en-US" dirty="0" smtClean="0"/>
              <a:t> K = 6</a:t>
            </a:r>
            <a:r>
              <a:rPr lang="en-US" baseline="30000" dirty="0" smtClean="0"/>
              <a:t>o</a:t>
            </a:r>
            <a:r>
              <a:rPr lang="en-US" dirty="0" smtClean="0"/>
              <a:t> C</a:t>
            </a:r>
          </a:p>
          <a:p>
            <a:endParaRPr lang="en-US" dirty="0"/>
          </a:p>
        </p:txBody>
      </p:sp>
      <p:sp>
        <p:nvSpPr>
          <p:cNvPr id="4" name="Footer Placeholder 3"/>
          <p:cNvSpPr>
            <a:spLocks noGrp="1"/>
          </p:cNvSpPr>
          <p:nvPr>
            <p:ph type="ftr" sz="quarter" idx="11"/>
          </p:nvPr>
        </p:nvSpPr>
        <p:spPr/>
        <p:txBody>
          <a:bodyPr/>
          <a:lstStyle/>
          <a:p>
            <a:r>
              <a:rPr lang="en-US" smtClean="0"/>
              <a:t>OLL response to global warming - fall 14</a:t>
            </a:r>
            <a:endParaRPr lang="en-US"/>
          </a:p>
        </p:txBody>
      </p:sp>
      <p:sp>
        <p:nvSpPr>
          <p:cNvPr id="5" name="Slide Number Placeholder 4"/>
          <p:cNvSpPr>
            <a:spLocks noGrp="1"/>
          </p:cNvSpPr>
          <p:nvPr>
            <p:ph type="sldNum" sz="quarter" idx="12"/>
          </p:nvPr>
        </p:nvSpPr>
        <p:spPr/>
        <p:txBody>
          <a:bodyPr/>
          <a:lstStyle/>
          <a:p>
            <a:fld id="{84B16DA1-FFA5-4C9A-BA00-979AA02F52DD}" type="slidenum">
              <a:rPr lang="en-US" smtClean="0"/>
              <a:t>9</a:t>
            </a:fld>
            <a:endParaRPr lang="en-US"/>
          </a:p>
        </p:txBody>
      </p:sp>
    </p:spTree>
    <p:extLst>
      <p:ext uri="{BB962C8B-B14F-4D97-AF65-F5344CB8AC3E}">
        <p14:creationId xmlns:p14="http://schemas.microsoft.com/office/powerpoint/2010/main" val="89272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1117</TotalTime>
  <Words>2820</Words>
  <Application>Microsoft Office PowerPoint</Application>
  <PresentationFormat>Widescreen</PresentationFormat>
  <Paragraphs>551</Paragraphs>
  <Slides>67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Trebuchet MS</vt:lpstr>
      <vt:lpstr>Wingdings</vt:lpstr>
      <vt:lpstr>Wingdings 3</vt:lpstr>
      <vt:lpstr>Facet</vt:lpstr>
      <vt:lpstr>Discovering the Problem</vt:lpstr>
      <vt:lpstr>1.  Basic Principles</vt:lpstr>
      <vt:lpstr>Applying the Principles to Earth   </vt:lpstr>
      <vt:lpstr>Long ago in a galaxy far away Planet Keeling ejected from its system</vt:lpstr>
      <vt:lpstr>Keeling Arrives</vt:lpstr>
      <vt:lpstr>Now What? The Path to Equilibrium</vt:lpstr>
      <vt:lpstr>The Path to Equilibrium</vt:lpstr>
      <vt:lpstr>Equilibrium for Planet Keeling I</vt:lpstr>
      <vt:lpstr>Where did 6o come from?</vt:lpstr>
      <vt:lpstr>Morals of the Story</vt:lpstr>
      <vt:lpstr>PowerPoint Presentation</vt:lpstr>
      <vt:lpstr>Planet Keeling Mark II:  Add Albedo</vt:lpstr>
      <vt:lpstr>The New Path to Equilibrium</vt:lpstr>
      <vt:lpstr>Equilibrium for Planet Keeling II</vt:lpstr>
      <vt:lpstr>PowerPoint Presentation</vt:lpstr>
      <vt:lpstr> The Greenhouse Effect</vt:lpstr>
      <vt:lpstr>The Start of an Explanation</vt:lpstr>
      <vt:lpstr>Tyndall Answers the First Question</vt:lpstr>
      <vt:lpstr>1859 Experiment:  What caused the ice age?</vt:lpstr>
      <vt:lpstr>Tyndall’s Experiment: Modern Version</vt:lpstr>
      <vt:lpstr>Infrared Image of Face with Normal Atmosphere</vt:lpstr>
      <vt:lpstr>Add CO2 to Tube – And More and More</vt:lpstr>
      <vt:lpstr>About that Ice Age</vt:lpstr>
      <vt:lpstr>Svante Arrhenius advances the analysis</vt:lpstr>
      <vt:lpstr>Arrhenius and Tyndall</vt:lpstr>
      <vt:lpstr>Arrhenius  speculates</vt:lpstr>
      <vt:lpstr>Arrhenius calculates</vt:lpstr>
      <vt:lpstr>But why?</vt:lpstr>
      <vt:lpstr>1.  Electromagnetic Radiation</vt:lpstr>
      <vt:lpstr>Sun and Earth</vt:lpstr>
      <vt:lpstr>Solar Radiation  And Earth’s Thermal Radiation</vt:lpstr>
      <vt:lpstr>2.  Molecules and Greenhouse Gases</vt:lpstr>
      <vt:lpstr>The Process Continues</vt:lpstr>
      <vt:lpstr>Molecular Bumper Cars</vt:lpstr>
      <vt:lpstr>The New Equilibrium</vt:lpstr>
      <vt:lpstr>Planet Keeling III</vt:lpstr>
      <vt:lpstr>Equilibrium</vt:lpstr>
      <vt:lpstr>But is there a problem?</vt:lpstr>
      <vt:lpstr>Implications and assumptions</vt:lpstr>
      <vt:lpstr>Not to worry</vt:lpstr>
      <vt:lpstr>Roger Revelle Eliminates One Reason</vt:lpstr>
      <vt:lpstr>His 1957 Experiment</vt:lpstr>
      <vt:lpstr>PowerPoint Presentation</vt:lpstr>
      <vt:lpstr>We Need Measurements</vt:lpstr>
      <vt:lpstr>CO2 Concentration</vt:lpstr>
      <vt:lpstr>David Keeling Solves the Problem</vt:lpstr>
      <vt:lpstr>His Solution</vt:lpstr>
      <vt:lpstr>The Keeling Curve</vt:lpstr>
      <vt:lpstr>The Keeling Carbon Cycles</vt:lpstr>
      <vt:lpstr>PowerPoint Presentation</vt:lpstr>
      <vt:lpstr>CO2 Emissions:  Man vs. Volcanoes</vt:lpstr>
      <vt:lpstr>1960s:  Non-empirical concerns</vt:lpstr>
      <vt:lpstr>Temperature</vt:lpstr>
      <vt:lpstr>A contemporary parallel</vt:lpstr>
      <vt:lpstr>Contemporary parallel</vt:lpstr>
      <vt:lpstr>Explanations, explanations</vt:lpstr>
      <vt:lpstr>The Oceans’ Role: Distribution of Additional Thermal Energy</vt:lpstr>
      <vt:lpstr>Oceanic explanations</vt:lpstr>
      <vt:lpstr>Temperature Milestones Since 1980</vt:lpstr>
      <vt:lpstr>1970s:  Shift in scientific views</vt:lpstr>
      <vt:lpstr>1970s-Early 1980s Policy</vt:lpstr>
      <vt:lpstr>The end of the non-empirical phase</vt:lpstr>
      <vt:lpstr>On the international front</vt:lpstr>
      <vt:lpstr>A global negative externality</vt:lpstr>
      <vt:lpstr>PowerPoint Presentation</vt:lpstr>
      <vt:lpstr>Achievements (if assumptions hold)</vt:lpstr>
      <vt:lpstr>Failure of an assumption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Means</dc:creator>
  <cp:lastModifiedBy>Robert Means</cp:lastModifiedBy>
  <cp:revision>11</cp:revision>
  <dcterms:created xsi:type="dcterms:W3CDTF">2014-09-21T13:18:46Z</dcterms:created>
  <dcterms:modified xsi:type="dcterms:W3CDTF">2014-09-23T14:06:44Z</dcterms:modified>
</cp:coreProperties>
</file>