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81" r:id="rId2"/>
    <p:sldId id="282" r:id="rId3"/>
    <p:sldId id="283" r:id="rId4"/>
    <p:sldId id="284" r:id="rId5"/>
    <p:sldId id="292" r:id="rId6"/>
    <p:sldId id="285" r:id="rId7"/>
    <p:sldId id="286" r:id="rId8"/>
    <p:sldId id="256" r:id="rId9"/>
    <p:sldId id="258" r:id="rId10"/>
    <p:sldId id="289" r:id="rId11"/>
    <p:sldId id="259" r:id="rId12"/>
    <p:sldId id="261" r:id="rId13"/>
    <p:sldId id="260" r:id="rId14"/>
    <p:sldId id="276" r:id="rId15"/>
    <p:sldId id="262" r:id="rId16"/>
    <p:sldId id="263" r:id="rId17"/>
    <p:sldId id="264" r:id="rId18"/>
    <p:sldId id="278" r:id="rId19"/>
    <p:sldId id="271" r:id="rId20"/>
    <p:sldId id="275" r:id="rId21"/>
    <p:sldId id="269" r:id="rId22"/>
    <p:sldId id="279" r:id="rId23"/>
    <p:sldId id="273" r:id="rId24"/>
    <p:sldId id="274" r:id="rId25"/>
    <p:sldId id="288" r:id="rId26"/>
    <p:sldId id="265" r:id="rId27"/>
    <p:sldId id="266" r:id="rId28"/>
    <p:sldId id="267" r:id="rId29"/>
    <p:sldId id="268" r:id="rId30"/>
    <p:sldId id="287" r:id="rId31"/>
    <p:sldId id="290" r:id="rId32"/>
    <p:sldId id="291" r:id="rId33"/>
    <p:sldId id="270" r:id="rId34"/>
    <p:sldId id="272" r:id="rId35"/>
    <p:sldId id="257" r:id="rId36"/>
    <p:sldId id="277" r:id="rId37"/>
  </p:sldIdLst>
  <p:sldSz cx="9144000" cy="6858000" type="screen4x3"/>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1612" autoAdjust="0"/>
  </p:normalViewPr>
  <p:slideViewPr>
    <p:cSldViewPr>
      <p:cViewPr varScale="1">
        <p:scale>
          <a:sx n="76" d="100"/>
          <a:sy n="76" d="100"/>
        </p:scale>
        <p:origin x="-2514" y="-90"/>
      </p:cViewPr>
      <p:guideLst>
        <p:guide orient="horz" pos="2160"/>
        <p:guide pos="2880"/>
      </p:guideLst>
    </p:cSldViewPr>
  </p:slideViewPr>
  <p:notesTextViewPr>
    <p:cViewPr>
      <p:scale>
        <a:sx n="100" d="100"/>
        <a:sy n="100" d="100"/>
      </p:scale>
      <p:origin x="0" y="0"/>
    </p:cViewPr>
  </p:notesTextViewPr>
  <p:notesViewPr>
    <p:cSldViewPr>
      <p:cViewPr varScale="1">
        <p:scale>
          <a:sx n="67" d="100"/>
          <a:sy n="67" d="100"/>
        </p:scale>
        <p:origin x="-989" y="-86"/>
      </p:cViewPr>
      <p:guideLst>
        <p:guide orient="horz" pos="2934"/>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9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5693"/>
          </a:xfrm>
          <a:prstGeom prst="rect">
            <a:avLst/>
          </a:prstGeom>
        </p:spPr>
        <p:txBody>
          <a:bodyPr vert="horz" lIns="91440" tIns="45720" rIns="91440" bIns="45720" rtlCol="0"/>
          <a:lstStyle>
            <a:lvl1pPr algn="r">
              <a:defRPr sz="1200"/>
            </a:lvl1pPr>
          </a:lstStyle>
          <a:p>
            <a:fld id="{D840751D-A26F-4A1B-9049-9CAA7F8298CA}" type="datetimeFigureOut">
              <a:rPr lang="en-US" smtClean="0"/>
              <a:pPr/>
              <a:t>7/6/2014</a:t>
            </a:fld>
            <a:endParaRPr lang="en-US"/>
          </a:p>
        </p:txBody>
      </p:sp>
      <p:sp>
        <p:nvSpPr>
          <p:cNvPr id="4" name="Slide Image Placeholder 3"/>
          <p:cNvSpPr>
            <a:spLocks noGrp="1" noRot="1" noChangeAspect="1"/>
          </p:cNvSpPr>
          <p:nvPr>
            <p:ph type="sldImg" idx="2"/>
          </p:nvPr>
        </p:nvSpPr>
        <p:spPr>
          <a:xfrm>
            <a:off x="1101725" y="698500"/>
            <a:ext cx="4654550" cy="34925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24085"/>
            <a:ext cx="5486400" cy="41912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6553"/>
            <a:ext cx="2971800" cy="46569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46553"/>
            <a:ext cx="2971800" cy="465693"/>
          </a:xfrm>
          <a:prstGeom prst="rect">
            <a:avLst/>
          </a:prstGeom>
        </p:spPr>
        <p:txBody>
          <a:bodyPr vert="horz" lIns="91440" tIns="45720" rIns="91440" bIns="45720" rtlCol="0" anchor="b"/>
          <a:lstStyle>
            <a:lvl1pPr algn="r">
              <a:defRPr sz="1200"/>
            </a:lvl1pPr>
          </a:lstStyle>
          <a:p>
            <a:fld id="{034F519B-C20C-4206-936F-460F0773DBC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34F519B-C20C-4206-936F-460F0773DBCD}"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34F519B-C20C-4206-936F-460F0773DBCD}" type="slidenum">
              <a:rPr lang="en-US" smtClean="0"/>
              <a:pPr/>
              <a:t>14</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l-GR" sz="1200" dirty="0" smtClean="0"/>
              <a:t>Δύναμις</a:t>
            </a:r>
            <a:r>
              <a:rPr lang="en-US" sz="1200" dirty="0" smtClean="0"/>
              <a:t>  power is literal</a:t>
            </a:r>
            <a:r>
              <a:rPr lang="en-US" sz="1200" baseline="0" dirty="0" smtClean="0"/>
              <a:t> but </a:t>
            </a:r>
            <a:r>
              <a:rPr lang="en-US" sz="1200" dirty="0" smtClean="0"/>
              <a:t>Diophantus means square of the unknown </a:t>
            </a:r>
            <a:endParaRPr lang="en-US" dirty="0"/>
          </a:p>
        </p:txBody>
      </p:sp>
      <p:sp>
        <p:nvSpPr>
          <p:cNvPr id="4" name="Slide Number Placeholder 3"/>
          <p:cNvSpPr>
            <a:spLocks noGrp="1"/>
          </p:cNvSpPr>
          <p:nvPr>
            <p:ph type="sldNum" sz="quarter" idx="10"/>
          </p:nvPr>
        </p:nvSpPr>
        <p:spPr/>
        <p:txBody>
          <a:bodyPr/>
          <a:lstStyle/>
          <a:p>
            <a:fld id="{034F519B-C20C-4206-936F-460F0773DBCD}" type="slidenum">
              <a:rPr lang="en-US" smtClean="0"/>
              <a:pPr/>
              <a:t>15</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34F519B-C20C-4206-936F-460F0773DBCD}" type="slidenum">
              <a:rPr lang="en-US" smtClean="0"/>
              <a:pPr/>
              <a:t>16</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34F519B-C20C-4206-936F-460F0773DBCD}" type="slidenum">
              <a:rPr lang="en-US" smtClean="0"/>
              <a:pPr/>
              <a:t>17</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34F519B-C20C-4206-936F-460F0773DBCD}" type="slidenum">
              <a:rPr lang="en-US" smtClean="0"/>
              <a:pPr/>
              <a:t>19</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34F519B-C20C-4206-936F-460F0773DBCD}" type="slidenum">
              <a:rPr lang="en-US" smtClean="0"/>
              <a:pPr/>
              <a:t>20</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 that Diophantus</a:t>
            </a:r>
            <a:r>
              <a:rPr lang="en-US" baseline="0" dirty="0" smtClean="0"/>
              <a:t> thought only in terms of positive quantities. In our equation we cannot have x, a, b, and c positive.</a:t>
            </a:r>
            <a:endParaRPr lang="en-US" dirty="0"/>
          </a:p>
        </p:txBody>
      </p:sp>
      <p:sp>
        <p:nvSpPr>
          <p:cNvPr id="4" name="Slide Number Placeholder 3"/>
          <p:cNvSpPr>
            <a:spLocks noGrp="1"/>
          </p:cNvSpPr>
          <p:nvPr>
            <p:ph type="sldNum" sz="quarter" idx="10"/>
          </p:nvPr>
        </p:nvSpPr>
        <p:spPr/>
        <p:txBody>
          <a:bodyPr/>
          <a:lstStyle/>
          <a:p>
            <a:fld id="{034F519B-C20C-4206-936F-460F0773DBCD}" type="slidenum">
              <a:rPr lang="en-US" smtClean="0"/>
              <a:pPr/>
              <a:t>21</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34F519B-C20C-4206-936F-460F0773DBCD}" type="slidenum">
              <a:rPr lang="en-US" smtClean="0"/>
              <a:pPr/>
              <a:t>23</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34F519B-C20C-4206-936F-460F0773DBCD}" type="slidenum">
              <a:rPr lang="en-US" smtClean="0"/>
              <a:pPr/>
              <a:t>24</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34F519B-C20C-4206-936F-460F0773DBCD}" type="slidenum">
              <a:rPr lang="en-US" smtClean="0"/>
              <a:pPr/>
              <a:t>26</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Also Hero of Alexandria</a:t>
            </a:r>
          </a:p>
          <a:p>
            <a:endParaRPr lang="en-US" dirty="0" smtClean="0"/>
          </a:p>
          <a:p>
            <a:r>
              <a:rPr lang="en-US" dirty="0" smtClean="0"/>
              <a:t>Area of a triangle	s = perimeter</a:t>
            </a:r>
            <a:r>
              <a:rPr lang="en-US" baseline="0" dirty="0" smtClean="0"/>
              <a:t>/2,  area = sqrt{s(s-a)(s-b)(s-c)}</a:t>
            </a:r>
          </a:p>
          <a:p>
            <a:endParaRPr lang="en-US" baseline="0" dirty="0" smtClean="0"/>
          </a:p>
          <a:p>
            <a:r>
              <a:rPr lang="en-US" baseline="0" dirty="0" smtClean="0"/>
              <a:t>Comet story on when Heron lived.</a:t>
            </a:r>
          </a:p>
          <a:p>
            <a:endParaRPr lang="en-US" baseline="0" dirty="0" smtClean="0"/>
          </a:p>
          <a:p>
            <a:r>
              <a:rPr lang="en-US" baseline="0" dirty="0" smtClean="0"/>
              <a:t>For a long time there was uncertainty as to when Heron actually lived. Dates ranging from 150 BCE to 250 CE were used. Otto E. </a:t>
            </a:r>
            <a:r>
              <a:rPr lang="en-US" baseline="0" dirty="0" err="1" smtClean="0"/>
              <a:t>Neugebauer</a:t>
            </a:r>
            <a:r>
              <a:rPr lang="en-US" baseline="0" dirty="0" smtClean="0"/>
              <a:t> (1899 – 1990) resolved the problem using information provided by Heron in </a:t>
            </a:r>
            <a:r>
              <a:rPr lang="en-US" baseline="0" dirty="0" err="1" smtClean="0"/>
              <a:t>Dioptra</a:t>
            </a:r>
            <a:r>
              <a:rPr lang="en-US" baseline="0" dirty="0" smtClean="0"/>
              <a:t>  (an astronomical and surveying instrument) about an eclipse of the moon. It corresponded to an eclipse in 62 CE.  </a:t>
            </a:r>
            <a:endParaRPr lang="en-US" dirty="0"/>
          </a:p>
        </p:txBody>
      </p:sp>
      <p:sp>
        <p:nvSpPr>
          <p:cNvPr id="4" name="Slide Number Placeholder 3"/>
          <p:cNvSpPr>
            <a:spLocks noGrp="1"/>
          </p:cNvSpPr>
          <p:nvPr>
            <p:ph type="sldNum" sz="quarter" idx="10"/>
          </p:nvPr>
        </p:nvSpPr>
        <p:spPr/>
        <p:txBody>
          <a:bodyPr/>
          <a:lstStyle/>
          <a:p>
            <a:fld id="{EAD90B0B-74BC-4FAC-B881-BE57D388E434}" type="slidenum">
              <a:rPr lang="en-US" smtClean="0"/>
              <a:pPr/>
              <a:t>4</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34F519B-C20C-4206-936F-460F0773DBCD}" type="slidenum">
              <a:rPr lang="en-US" smtClean="0"/>
              <a:pPr/>
              <a:t>27</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34F519B-C20C-4206-936F-460F0773DBCD}" type="slidenum">
              <a:rPr lang="en-US" smtClean="0"/>
              <a:pPr/>
              <a:t>28</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34F519B-C20C-4206-936F-460F0773DBCD}" type="slidenum">
              <a:rPr lang="en-US" smtClean="0"/>
              <a:pPr/>
              <a:t>29</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34F519B-C20C-4206-936F-460F0773DBCD}" type="slidenum">
              <a:rPr lang="en-US" smtClean="0"/>
              <a:pPr/>
              <a:t>32</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34F519B-C20C-4206-936F-460F0773DBCD}" type="slidenum">
              <a:rPr lang="en-US" smtClean="0"/>
              <a:pPr/>
              <a:t>33</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34F519B-C20C-4206-936F-460F0773DBCD}" type="slidenum">
              <a:rPr lang="en-US" smtClean="0"/>
              <a:pPr/>
              <a:t>34</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34F519B-C20C-4206-936F-460F0773DBCD}" type="slidenum">
              <a:rPr lang="en-US" smtClean="0"/>
              <a:pPr/>
              <a:t>35</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34F519B-C20C-4206-936F-460F0773DBCD}" type="slidenum">
              <a:rPr lang="en-US" smtClean="0"/>
              <a:pPr/>
              <a:t>36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 think the 6 and 8 part may be correct. Through Feb 2013 there are 48 perfect numbers and they all end in either 6 or 8.</a:t>
            </a:r>
          </a:p>
          <a:p>
            <a:endParaRPr lang="en-US" dirty="0" smtClean="0"/>
          </a:p>
          <a:p>
            <a:r>
              <a:rPr lang="en-US" dirty="0" smtClean="0"/>
              <a:t>Example</a:t>
            </a:r>
            <a:r>
              <a:rPr lang="en-US" baseline="0" dirty="0" smtClean="0"/>
              <a:t> perfect number – divisors of 28 are 1, 2, 4, 7 ,14</a:t>
            </a:r>
            <a:endParaRPr lang="en-US" dirty="0"/>
          </a:p>
        </p:txBody>
      </p:sp>
      <p:sp>
        <p:nvSpPr>
          <p:cNvPr id="4" name="Slide Number Placeholder 3"/>
          <p:cNvSpPr>
            <a:spLocks noGrp="1"/>
          </p:cNvSpPr>
          <p:nvPr>
            <p:ph type="sldNum" sz="quarter" idx="10"/>
          </p:nvPr>
        </p:nvSpPr>
        <p:spPr/>
        <p:txBody>
          <a:bodyPr/>
          <a:lstStyle/>
          <a:p>
            <a:fld id="{EAD90B0B-74BC-4FAC-B881-BE57D388E434}" type="slidenum">
              <a:rPr lang="en-US" smtClean="0"/>
              <a:pPr/>
              <a:t>6</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34F519B-C20C-4206-936F-460F0773DBCD}" type="slidenum">
              <a:rPr lang="en-US" smtClean="0"/>
              <a:pPr/>
              <a:t>8</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have seen that Greek mathematics was not uniformly on a high level, for the glorious period of the 3</a:t>
            </a:r>
            <a:r>
              <a:rPr lang="en-US" baseline="30000" dirty="0" smtClean="0"/>
              <a:t>rd</a:t>
            </a:r>
            <a:r>
              <a:rPr lang="en-US" dirty="0" smtClean="0"/>
              <a:t> century BCE had been followed by a decline that was not reversed until the “Silver Age” of about 250 – 350 C.E.</a:t>
            </a:r>
          </a:p>
          <a:p>
            <a:endParaRPr lang="en-US" dirty="0" smtClean="0"/>
          </a:p>
          <a:p>
            <a:r>
              <a:rPr lang="en-US" dirty="0" smtClean="0"/>
              <a:t>Diophantus considered by many to be the father of algebra. He did not invent it and there were works by others before him.</a:t>
            </a:r>
            <a:endParaRPr lang="en-US" dirty="0"/>
          </a:p>
        </p:txBody>
      </p:sp>
      <p:sp>
        <p:nvSpPr>
          <p:cNvPr id="4" name="Slide Number Placeholder 3"/>
          <p:cNvSpPr>
            <a:spLocks noGrp="1"/>
          </p:cNvSpPr>
          <p:nvPr>
            <p:ph type="sldNum" sz="quarter" idx="10"/>
          </p:nvPr>
        </p:nvSpPr>
        <p:spPr/>
        <p:txBody>
          <a:bodyPr/>
          <a:lstStyle/>
          <a:p>
            <a:fld id="{034F519B-C20C-4206-936F-460F0773DBCD}" type="slidenum">
              <a:rPr lang="en-US" smtClean="0"/>
              <a:pPr/>
              <a:t>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34F519B-C20C-4206-936F-460F0773DBCD}" type="slidenum">
              <a:rPr lang="en-US" smtClean="0"/>
              <a:pPr/>
              <a:t>10</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34F519B-C20C-4206-936F-460F0773DBCD}" type="slidenum">
              <a:rPr lang="en-US" smtClean="0"/>
              <a:pPr/>
              <a:t>11</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Triangle numbers	1, 3, 6,   10, 15, 21, 28</a:t>
            </a:r>
          </a:p>
          <a:p>
            <a:r>
              <a:rPr lang="en-US" dirty="0" smtClean="0"/>
              <a:t>Square		1, 4, 9,  </a:t>
            </a:r>
            <a:r>
              <a:rPr lang="en-US" baseline="0" dirty="0" smtClean="0"/>
              <a:t> </a:t>
            </a:r>
            <a:r>
              <a:rPr lang="en-US" dirty="0" smtClean="0"/>
              <a:t>16, 25, 36, 49</a:t>
            </a:r>
          </a:p>
          <a:p>
            <a:r>
              <a:rPr lang="en-US" dirty="0" smtClean="0"/>
              <a:t>Pent		1, 5, 12, 22, 35, 51, 70, </a:t>
            </a:r>
          </a:p>
          <a:p>
            <a:endParaRPr lang="en-US" dirty="0" smtClean="0"/>
          </a:p>
          <a:p>
            <a:r>
              <a:rPr lang="en-US" dirty="0" smtClean="0"/>
              <a:t>Interesting to note that</a:t>
            </a:r>
            <a:r>
              <a:rPr lang="en-US" baseline="0" dirty="0" smtClean="0"/>
              <a:t> any number is the sum of the number above it + the triangular number of one column to the left.</a:t>
            </a:r>
            <a:r>
              <a:rPr lang="en-US" dirty="0" smtClean="0"/>
              <a:t>		 </a:t>
            </a:r>
          </a:p>
          <a:p>
            <a:endParaRPr lang="en-US" dirty="0" smtClean="0"/>
          </a:p>
          <a:p>
            <a:r>
              <a:rPr lang="en-US" dirty="0" smtClean="0"/>
              <a:t>Diophantus deduces that the n</a:t>
            </a:r>
            <a:r>
              <a:rPr lang="en-US" baseline="30000" dirty="0" smtClean="0"/>
              <a:t>th</a:t>
            </a:r>
            <a:r>
              <a:rPr lang="en-US" dirty="0" smtClean="0"/>
              <a:t> polygonal</a:t>
            </a:r>
            <a:r>
              <a:rPr lang="en-US" baseline="0" dirty="0" smtClean="0"/>
              <a:t> number, P, for an a – </a:t>
            </a:r>
            <a:r>
              <a:rPr lang="en-US" baseline="0" dirty="0" err="1" smtClean="0"/>
              <a:t>gon</a:t>
            </a:r>
            <a:r>
              <a:rPr lang="en-US" baseline="0" dirty="0" smtClean="0"/>
              <a:t> is   P = [{2 + (2n – 1)(a – 2)}</a:t>
            </a:r>
            <a:r>
              <a:rPr lang="en-US" baseline="30000" dirty="0" smtClean="0"/>
              <a:t>2</a:t>
            </a:r>
            <a:r>
              <a:rPr lang="en-US" baseline="0" dirty="0" smtClean="0"/>
              <a:t> – (a – 4)</a:t>
            </a:r>
            <a:r>
              <a:rPr lang="en-US" baseline="30000" dirty="0" smtClean="0"/>
              <a:t>2</a:t>
            </a:r>
            <a:r>
              <a:rPr lang="en-US" baseline="0" dirty="0" smtClean="0"/>
              <a:t>]/{8(a – 2)}</a:t>
            </a:r>
          </a:p>
          <a:p>
            <a:r>
              <a:rPr lang="en-US" baseline="0" dirty="0" smtClean="0"/>
              <a:t>I assume only true for a &gt;=4</a:t>
            </a:r>
          </a:p>
          <a:p>
            <a:endParaRPr lang="en-US" baseline="0" dirty="0" smtClean="0"/>
          </a:p>
          <a:p>
            <a:r>
              <a:rPr lang="en-US" baseline="0" dirty="0" smtClean="0"/>
              <a:t>Example the 5</a:t>
            </a:r>
            <a:r>
              <a:rPr lang="en-US" baseline="30000" dirty="0" smtClean="0"/>
              <a:t>th</a:t>
            </a:r>
            <a:r>
              <a:rPr lang="en-US" baseline="0" dirty="0" smtClean="0"/>
              <a:t> number for the hexagon:  n = 5 and a = 6 yields P = 45</a:t>
            </a:r>
            <a:endParaRPr lang="en-US" dirty="0"/>
          </a:p>
        </p:txBody>
      </p:sp>
      <p:sp>
        <p:nvSpPr>
          <p:cNvPr id="4" name="Slide Number Placeholder 3"/>
          <p:cNvSpPr>
            <a:spLocks noGrp="1"/>
          </p:cNvSpPr>
          <p:nvPr>
            <p:ph type="sldNum" sz="quarter" idx="10"/>
          </p:nvPr>
        </p:nvSpPr>
        <p:spPr/>
        <p:txBody>
          <a:bodyPr/>
          <a:lstStyle/>
          <a:p>
            <a:fld id="{034F519B-C20C-4206-936F-460F0773DBCD}" type="slidenum">
              <a:rPr lang="en-US" smtClean="0"/>
              <a:pPr/>
              <a:t>12</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34F519B-C20C-4206-936F-460F0773DBCD}"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ormAutofit/>
          </a:bodyPr>
          <a:lstStyle>
            <a:lvl1pPr>
              <a:defRPr sz="3600"/>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64DCB38-C531-4346-B8F0-844D5B4B125E}" type="datetime1">
              <a:rPr lang="en-US" smtClean="0"/>
              <a:pPr/>
              <a:t>7/6/2014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01FBE1-89EE-449B-8A67-F9035A6151F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1066A5-8076-47C3-B88A-F17B0A7E39FD}" type="datetime1">
              <a:rPr lang="en-US" smtClean="0"/>
              <a:pPr/>
              <a:t>7/6/2014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01FBE1-89EE-449B-8A67-F9035A6151F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BF1679-26F8-4A50-AF09-D388271174ED}" type="datetime1">
              <a:rPr lang="en-US" smtClean="0"/>
              <a:pPr/>
              <a:t>7/6/2014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01FBE1-89EE-449B-8A67-F9035A6151F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000"/>
            </a:lvl1pPr>
            <a:lvl2pPr>
              <a:defRPr sz="1800"/>
            </a:lvl2pPr>
            <a:lvl3pPr>
              <a:defRPr sz="160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D9C1E48-CB79-491A-BA1B-F499A57069E2}" type="datetime1">
              <a:rPr lang="en-US" smtClean="0"/>
              <a:pPr/>
              <a:t>7/6/2014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01FBE1-89EE-449B-8A67-F9035A6151F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76CD97-09B3-4EA7-8B3E-A4371CD6A999}" type="datetime1">
              <a:rPr lang="en-US" smtClean="0"/>
              <a:pPr/>
              <a:t>7/6/2014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01FBE1-89EE-449B-8A67-F9035A6151F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A661A5A-41EC-4390-8971-FA4A3250AB71}" type="datetime1">
              <a:rPr lang="en-US" smtClean="0"/>
              <a:pPr/>
              <a:t>7/6/2014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01FBE1-89EE-449B-8A67-F9035A6151F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83AA10-7FC5-42E7-BE6B-F47C4900790D}" type="datetime1">
              <a:rPr lang="en-US" smtClean="0"/>
              <a:pPr/>
              <a:t>7/6/2014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01FBE1-89EE-449B-8A67-F9035A6151F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F914C57-1ED8-430C-A3F5-8208A8EE5D42}" type="datetime1">
              <a:rPr lang="en-US" smtClean="0"/>
              <a:pPr/>
              <a:t>7/6/2014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01FBE1-89EE-449B-8A67-F9035A6151F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5F1F96-F322-4C35-AE15-20922080A548}" type="datetime1">
              <a:rPr lang="en-US" smtClean="0"/>
              <a:pPr/>
              <a:t>7/6/2014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01FBE1-89EE-449B-8A67-F9035A6151F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11F827-12AC-438B-865E-47D8535B8523}" type="datetime1">
              <a:rPr lang="en-US" smtClean="0"/>
              <a:pPr/>
              <a:t>7/6/2014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01FBE1-89EE-449B-8A67-F9035A6151F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034EEE-9A83-47CB-8A8F-E0A753F447DD}" type="datetime1">
              <a:rPr lang="en-US" smtClean="0"/>
              <a:pPr/>
              <a:t>7/6/2014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01FBE1-89EE-449B-8A67-F9035A6151F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E7D652-6ADB-4C85-A621-D1086EDC2B58}" type="datetime1">
              <a:rPr lang="en-US" smtClean="0"/>
              <a:pPr/>
              <a:t>7/6/2014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01FBE1-89EE-449B-8A67-F9035A6151F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600" dirty="0" smtClean="0"/>
              <a:t>Arithmetic and Algebra as an Independent Development</a:t>
            </a:r>
            <a:endParaRPr lang="en-US" sz="3600" dirty="0"/>
          </a:p>
        </p:txBody>
      </p:sp>
      <p:sp>
        <p:nvSpPr>
          <p:cNvPr id="3" name="Subtitle 2"/>
          <p:cNvSpPr>
            <a:spLocks noGrp="1"/>
          </p:cNvSpPr>
          <p:nvPr>
            <p:ph type="subTitle" idx="1"/>
          </p:nvPr>
        </p:nvSpPr>
        <p:spPr/>
        <p:txBody>
          <a:bodyPr/>
          <a:lstStyle/>
          <a:p>
            <a:r>
              <a:rPr lang="en-US" dirty="0" smtClean="0"/>
              <a:t>OLLI Summer 2014</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Hypatia</a:t>
            </a:r>
            <a:r>
              <a:rPr lang="en-US" dirty="0" smtClean="0"/>
              <a:t> (c. 370 – 415 CE)</a:t>
            </a:r>
            <a:endParaRPr lang="en-US" dirty="0"/>
          </a:p>
        </p:txBody>
      </p:sp>
      <p:sp>
        <p:nvSpPr>
          <p:cNvPr id="3" name="Content Placeholder 2"/>
          <p:cNvSpPr>
            <a:spLocks noGrp="1"/>
          </p:cNvSpPr>
          <p:nvPr>
            <p:ph idx="1"/>
          </p:nvPr>
        </p:nvSpPr>
        <p:spPr>
          <a:xfrm>
            <a:off x="457200" y="1219200"/>
            <a:ext cx="8229600" cy="4525963"/>
          </a:xfrm>
        </p:spPr>
        <p:txBody>
          <a:bodyPr/>
          <a:lstStyle/>
          <a:p>
            <a:r>
              <a:rPr lang="en-US" b="1" dirty="0" err="1" smtClean="0"/>
              <a:t>Hypatia</a:t>
            </a:r>
            <a:r>
              <a:rPr lang="en-US" b="1" dirty="0" smtClean="0"/>
              <a:t> of Alexandria</a:t>
            </a:r>
            <a:r>
              <a:rPr lang="en-US" dirty="0" smtClean="0"/>
              <a:t> was the first woman recognized as a mathematician since the recording of history. Her interests included astronomy, philosophy, and inventions. In 415 </a:t>
            </a:r>
            <a:r>
              <a:rPr lang="en-US" dirty="0" err="1" smtClean="0"/>
              <a:t>Hypatia</a:t>
            </a:r>
            <a:r>
              <a:rPr lang="en-US" dirty="0" smtClean="0"/>
              <a:t> was tortured to death by religious zealots following the new Christian patriarch Cyril of Alexander.</a:t>
            </a:r>
          </a:p>
          <a:p>
            <a:r>
              <a:rPr lang="en-US" i="1" dirty="0" smtClean="0"/>
              <a:t>"Fable should be taught as fable, myth as myth, and miracles as poetic fancies. To teach superstitions as truth is horrifying. The mind of a child accepts them and only through great pain, perhaps                              tragedy, can the child be relieved of them. Men will                                      fight for superstition as quickly as for the living truth                                        -- even more so, since a superstition is intangible, you                                            can't get at it to refute it, but truth is a point of view,                                     as so is changeable."</a:t>
            </a:r>
            <a:endParaRPr lang="en-US" dirty="0" smtClean="0"/>
          </a:p>
          <a:p>
            <a:endParaRPr lang="en-US" dirty="0"/>
          </a:p>
        </p:txBody>
      </p:sp>
      <p:sp>
        <p:nvSpPr>
          <p:cNvPr id="4" name="Slide Number Placeholder 3"/>
          <p:cNvSpPr>
            <a:spLocks noGrp="1"/>
          </p:cNvSpPr>
          <p:nvPr>
            <p:ph type="sldNum" sz="quarter" idx="12"/>
          </p:nvPr>
        </p:nvSpPr>
        <p:spPr/>
        <p:txBody>
          <a:bodyPr/>
          <a:lstStyle/>
          <a:p>
            <a:fld id="{E401FBE1-89EE-449B-8A67-F9035A6151FD}" type="slidenum">
              <a:rPr lang="en-US" smtClean="0"/>
              <a:pPr/>
              <a:t>10</a:t>
            </a:fld>
            <a:endParaRPr lang="en-US"/>
          </a:p>
        </p:txBody>
      </p:sp>
      <p:pic>
        <p:nvPicPr>
          <p:cNvPr id="5" name="Picture 4" descr="Hypatia1.jpg"/>
          <p:cNvPicPr>
            <a:picLocks noChangeAspect="1"/>
          </p:cNvPicPr>
          <p:nvPr/>
        </p:nvPicPr>
        <p:blipFill>
          <a:blip r:embed="rId3" cstate="print"/>
          <a:stretch>
            <a:fillRect/>
          </a:stretch>
        </p:blipFill>
        <p:spPr>
          <a:xfrm>
            <a:off x="6477000" y="3581400"/>
            <a:ext cx="2002289" cy="259080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Epitaph </a:t>
            </a:r>
            <a:endParaRPr lang="en-US" dirty="0"/>
          </a:p>
        </p:txBody>
      </p:sp>
      <p:sp>
        <p:nvSpPr>
          <p:cNvPr id="3" name="Content Placeholder 2"/>
          <p:cNvSpPr>
            <a:spLocks noGrp="1"/>
          </p:cNvSpPr>
          <p:nvPr>
            <p:ph idx="1"/>
          </p:nvPr>
        </p:nvSpPr>
        <p:spPr/>
        <p:txBody>
          <a:bodyPr/>
          <a:lstStyle/>
          <a:p>
            <a:r>
              <a:rPr lang="en-US" dirty="0" smtClean="0"/>
              <a:t>This tomb holds Diophantus. Ah, what a marvel! </a:t>
            </a:r>
            <a:br>
              <a:rPr lang="en-US" dirty="0" smtClean="0"/>
            </a:br>
            <a:r>
              <a:rPr lang="en-US" dirty="0" smtClean="0"/>
              <a:t>And the tomb tells scientifically the measure of his life. </a:t>
            </a:r>
            <a:br>
              <a:rPr lang="en-US" dirty="0" smtClean="0"/>
            </a:br>
            <a:r>
              <a:rPr lang="en-US" dirty="0" smtClean="0"/>
              <a:t>God vouchsafed that he should be a boy for the sixth part of his life; </a:t>
            </a:r>
            <a:br>
              <a:rPr lang="en-US" dirty="0" smtClean="0"/>
            </a:br>
            <a:r>
              <a:rPr lang="en-US" dirty="0" smtClean="0"/>
              <a:t>when a twelfth was added, his cheeks acquired a beard; </a:t>
            </a:r>
            <a:br>
              <a:rPr lang="en-US" dirty="0" smtClean="0"/>
            </a:br>
            <a:r>
              <a:rPr lang="en-US" dirty="0" smtClean="0"/>
              <a:t>He kindled for him the light of marriage after a seventh, </a:t>
            </a:r>
            <a:br>
              <a:rPr lang="en-US" dirty="0" smtClean="0"/>
            </a:br>
            <a:r>
              <a:rPr lang="en-US" dirty="0" smtClean="0"/>
              <a:t>and in the fifth year after his marriage He granted him a son. </a:t>
            </a:r>
          </a:p>
          <a:p>
            <a:pPr>
              <a:buNone/>
            </a:pPr>
            <a:r>
              <a:rPr lang="en-US" dirty="0" smtClean="0"/>
              <a:t>	Alas! late-begotten and miserable child, </a:t>
            </a:r>
            <a:br>
              <a:rPr lang="en-US" dirty="0" smtClean="0"/>
            </a:br>
            <a:r>
              <a:rPr lang="en-US" dirty="0" smtClean="0"/>
              <a:t>when he had reached the measure of half his father's life,</a:t>
            </a:r>
            <a:br>
              <a:rPr lang="en-US" dirty="0" smtClean="0"/>
            </a:br>
            <a:r>
              <a:rPr lang="en-US" dirty="0" smtClean="0"/>
              <a:t>the chill grave took him. </a:t>
            </a:r>
            <a:br>
              <a:rPr lang="en-US" dirty="0" smtClean="0"/>
            </a:br>
            <a:r>
              <a:rPr lang="en-US" dirty="0" smtClean="0"/>
              <a:t>After consoling his grief by this science of numbers for four years,</a:t>
            </a:r>
            <a:br>
              <a:rPr lang="en-US" dirty="0" smtClean="0"/>
            </a:br>
            <a:r>
              <a:rPr lang="en-US" dirty="0" smtClean="0"/>
              <a:t>he reached the end of his life. </a:t>
            </a:r>
          </a:p>
          <a:p>
            <a:pPr>
              <a:buNone/>
            </a:pPr>
            <a:endParaRPr lang="en-US" dirty="0" smtClean="0"/>
          </a:p>
          <a:p>
            <a:pPr>
              <a:buNone/>
            </a:pPr>
            <a:r>
              <a:rPr lang="en-US" dirty="0" smtClean="0"/>
              <a:t>       </a:t>
            </a:r>
            <a:r>
              <a:rPr lang="en-US" dirty="0" err="1" smtClean="0"/>
              <a:t>Metrodorus</a:t>
            </a:r>
            <a:r>
              <a:rPr lang="en-US" dirty="0" smtClean="0"/>
              <a:t> – Greek Anthology (c. 500 CE)</a:t>
            </a:r>
          </a:p>
          <a:p>
            <a:endParaRPr lang="en-US" dirty="0"/>
          </a:p>
        </p:txBody>
      </p:sp>
      <p:sp>
        <p:nvSpPr>
          <p:cNvPr id="4" name="Slide Number Placeholder 3"/>
          <p:cNvSpPr>
            <a:spLocks noGrp="1"/>
          </p:cNvSpPr>
          <p:nvPr>
            <p:ph type="sldNum" sz="quarter" idx="12"/>
          </p:nvPr>
        </p:nvSpPr>
        <p:spPr/>
        <p:txBody>
          <a:bodyPr/>
          <a:lstStyle/>
          <a:p>
            <a:fld id="{E401FBE1-89EE-449B-8A67-F9035A6151FD}"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Works of Diophantus</a:t>
            </a:r>
            <a:endParaRPr lang="en-US" dirty="0"/>
          </a:p>
        </p:txBody>
      </p:sp>
      <p:sp>
        <p:nvSpPr>
          <p:cNvPr id="3" name="Content Placeholder 2"/>
          <p:cNvSpPr>
            <a:spLocks noGrp="1"/>
          </p:cNvSpPr>
          <p:nvPr>
            <p:ph idx="1"/>
          </p:nvPr>
        </p:nvSpPr>
        <p:spPr/>
        <p:txBody>
          <a:bodyPr/>
          <a:lstStyle/>
          <a:p>
            <a:r>
              <a:rPr lang="en-US" sz="2400" dirty="0" smtClean="0"/>
              <a:t>The </a:t>
            </a:r>
            <a:r>
              <a:rPr lang="en-US" sz="2400" dirty="0" err="1" smtClean="0"/>
              <a:t>Arithmetica</a:t>
            </a:r>
            <a:r>
              <a:rPr lang="en-US" sz="2400" dirty="0" smtClean="0"/>
              <a:t> (originally in 13 Books – only 6 survive)</a:t>
            </a:r>
          </a:p>
          <a:p>
            <a:pPr lvl="1"/>
            <a:r>
              <a:rPr lang="en-US" sz="2000" dirty="0" smtClean="0"/>
              <a:t>The missing books were probably lost at a very early date because the are not included in </a:t>
            </a:r>
            <a:r>
              <a:rPr lang="en-US" sz="2000" dirty="0" err="1" smtClean="0"/>
              <a:t>Hypatia’s</a:t>
            </a:r>
            <a:r>
              <a:rPr lang="en-US" sz="2000" dirty="0" smtClean="0"/>
              <a:t> commentary.</a:t>
            </a:r>
          </a:p>
          <a:p>
            <a:r>
              <a:rPr lang="en-US" sz="2400" dirty="0" smtClean="0"/>
              <a:t>A tract on Polygonal Numbers (only a fragment survives)</a:t>
            </a:r>
          </a:p>
          <a:p>
            <a:endParaRPr lang="en-US" sz="2400" dirty="0" smtClean="0"/>
          </a:p>
          <a:p>
            <a:endParaRPr lang="en-US" sz="2400" dirty="0" smtClean="0"/>
          </a:p>
          <a:p>
            <a:endParaRPr lang="en-US" sz="2400" dirty="0" smtClean="0"/>
          </a:p>
          <a:p>
            <a:endParaRPr lang="en-US" sz="2400" dirty="0" smtClean="0"/>
          </a:p>
          <a:p>
            <a:r>
              <a:rPr lang="en-US" sz="2400" dirty="0" smtClean="0"/>
              <a:t>A collection of propositions under the title of </a:t>
            </a:r>
            <a:r>
              <a:rPr lang="en-US" sz="2400" dirty="0" err="1" smtClean="0"/>
              <a:t>Porisms</a:t>
            </a:r>
            <a:endParaRPr lang="en-US" sz="2400" dirty="0" smtClean="0"/>
          </a:p>
          <a:p>
            <a:pPr lvl="1"/>
            <a:r>
              <a:rPr lang="en-US" sz="2000" dirty="0" smtClean="0"/>
              <a:t>Contains some propositions on the theory of numbers</a:t>
            </a:r>
          </a:p>
          <a:p>
            <a:pPr lvl="1"/>
            <a:endParaRPr lang="en-US" sz="2000" dirty="0" smtClean="0"/>
          </a:p>
          <a:p>
            <a:pPr lvl="1"/>
            <a:endParaRPr lang="en-US" sz="2000" dirty="0" smtClean="0"/>
          </a:p>
          <a:p>
            <a:pPr lvl="2">
              <a:buNone/>
            </a:pPr>
            <a:endParaRPr lang="en-US" dirty="0" smtClean="0"/>
          </a:p>
          <a:p>
            <a:pPr lvl="1"/>
            <a:endParaRPr lang="en-US" sz="2000" dirty="0" smtClean="0"/>
          </a:p>
          <a:p>
            <a:pPr lvl="1"/>
            <a:endParaRPr lang="en-US" dirty="0"/>
          </a:p>
        </p:txBody>
      </p:sp>
      <p:sp>
        <p:nvSpPr>
          <p:cNvPr id="4" name="Slide Number Placeholder 3"/>
          <p:cNvSpPr>
            <a:spLocks noGrp="1"/>
          </p:cNvSpPr>
          <p:nvPr>
            <p:ph type="sldNum" sz="quarter" idx="12"/>
          </p:nvPr>
        </p:nvSpPr>
        <p:spPr/>
        <p:txBody>
          <a:bodyPr/>
          <a:lstStyle/>
          <a:p>
            <a:fld id="{E401FBE1-89EE-449B-8A67-F9035A6151FD}" type="slidenum">
              <a:rPr lang="en-US" smtClean="0"/>
              <a:pPr/>
              <a:t>12</a:t>
            </a:fld>
            <a:endParaRPr lang="en-US"/>
          </a:p>
        </p:txBody>
      </p:sp>
      <p:pic>
        <p:nvPicPr>
          <p:cNvPr id="5" name="Picture 4" descr="images polygonal numbers.jpg"/>
          <p:cNvPicPr>
            <a:picLocks noChangeAspect="1"/>
          </p:cNvPicPr>
          <p:nvPr/>
        </p:nvPicPr>
        <p:blipFill>
          <a:blip r:embed="rId3" cstate="print"/>
          <a:stretch>
            <a:fillRect/>
          </a:stretch>
        </p:blipFill>
        <p:spPr>
          <a:xfrm>
            <a:off x="2057400" y="3352800"/>
            <a:ext cx="5143500" cy="137160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Algebra - the Three Stages</a:t>
            </a:r>
            <a:endParaRPr lang="en-US" dirty="0"/>
          </a:p>
        </p:txBody>
      </p:sp>
      <p:sp>
        <p:nvSpPr>
          <p:cNvPr id="3" name="Content Placeholder 2"/>
          <p:cNvSpPr>
            <a:spLocks noGrp="1"/>
          </p:cNvSpPr>
          <p:nvPr>
            <p:ph idx="1"/>
          </p:nvPr>
        </p:nvSpPr>
        <p:spPr/>
        <p:txBody>
          <a:bodyPr>
            <a:normAutofit lnSpcReduction="10000"/>
          </a:bodyPr>
          <a:lstStyle/>
          <a:p>
            <a:r>
              <a:rPr lang="en-US" dirty="0" smtClean="0"/>
              <a:t>Stage 1</a:t>
            </a:r>
          </a:p>
          <a:p>
            <a:pPr lvl="1"/>
            <a:r>
              <a:rPr lang="en-US" dirty="0" smtClean="0"/>
              <a:t> Prior to Diophantus’ time, the steps in solving a problem were written </a:t>
            </a:r>
          </a:p>
          <a:p>
            <a:pPr lvl="1">
              <a:buNone/>
            </a:pPr>
            <a:r>
              <a:rPr lang="en-US" dirty="0" smtClean="0"/>
              <a:t>in words and complete sentences, like a piece of prose, or a philosophical </a:t>
            </a:r>
          </a:p>
          <a:p>
            <a:pPr lvl="1">
              <a:buNone/>
            </a:pPr>
            <a:r>
              <a:rPr lang="en-US" dirty="0" smtClean="0"/>
              <a:t>argument.</a:t>
            </a:r>
          </a:p>
          <a:p>
            <a:r>
              <a:rPr lang="en-US" dirty="0" smtClean="0"/>
              <a:t>Stage 2</a:t>
            </a:r>
          </a:p>
          <a:p>
            <a:pPr lvl="1"/>
            <a:r>
              <a:rPr lang="en-US" dirty="0" smtClean="0"/>
              <a:t>Similar to the first stage, but marked by the use of </a:t>
            </a:r>
            <a:r>
              <a:rPr lang="en-US" dirty="0" err="1" smtClean="0"/>
              <a:t>abbreviational</a:t>
            </a:r>
            <a:r>
              <a:rPr lang="en-US" dirty="0" smtClean="0"/>
              <a:t> symbols for constantly recurring quantities and operations.</a:t>
            </a:r>
          </a:p>
          <a:p>
            <a:pPr lvl="1"/>
            <a:r>
              <a:rPr lang="en-US" dirty="0" smtClean="0"/>
              <a:t>Includes Diophantus and all the later Europeans until the middle of the 17</a:t>
            </a:r>
            <a:r>
              <a:rPr lang="en-US" baseline="30000" dirty="0" smtClean="0"/>
              <a:t>th</a:t>
            </a:r>
            <a:r>
              <a:rPr lang="en-US" dirty="0" smtClean="0"/>
              <a:t> century except for Francois </a:t>
            </a:r>
            <a:r>
              <a:rPr lang="en-US" dirty="0" err="1" smtClean="0"/>
              <a:t>Viete</a:t>
            </a:r>
            <a:r>
              <a:rPr lang="en-US" dirty="0" smtClean="0"/>
              <a:t> (1540 – 1603), who used letters to represent both constants and variables.</a:t>
            </a:r>
          </a:p>
          <a:p>
            <a:r>
              <a:rPr lang="en-US" dirty="0" smtClean="0"/>
              <a:t>Stage 3</a:t>
            </a:r>
          </a:p>
          <a:p>
            <a:pPr lvl="1"/>
            <a:r>
              <a:rPr lang="en-US" dirty="0" smtClean="0"/>
              <a:t>Uses a complete system of notation by symbols having no visible connection with the words or things they represent.</a:t>
            </a:r>
          </a:p>
          <a:p>
            <a:pPr lvl="1"/>
            <a:endParaRPr lang="en-US" dirty="0" smtClean="0"/>
          </a:p>
          <a:p>
            <a:pPr lvl="1">
              <a:buNone/>
            </a:pPr>
            <a:r>
              <a:rPr lang="en-US" dirty="0" smtClean="0"/>
              <a:t> </a:t>
            </a:r>
          </a:p>
          <a:p>
            <a:pPr>
              <a:buNone/>
            </a:pPr>
            <a:endParaRPr lang="en-US" dirty="0"/>
          </a:p>
        </p:txBody>
      </p:sp>
      <p:sp>
        <p:nvSpPr>
          <p:cNvPr id="4" name="Slide Number Placeholder 3"/>
          <p:cNvSpPr>
            <a:spLocks noGrp="1"/>
          </p:cNvSpPr>
          <p:nvPr>
            <p:ph type="sldNum" sz="quarter" idx="12"/>
          </p:nvPr>
        </p:nvSpPr>
        <p:spPr/>
        <p:txBody>
          <a:bodyPr/>
          <a:lstStyle/>
          <a:p>
            <a:fld id="{E401FBE1-89EE-449B-8A67-F9035A6151FD}"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Greek Numbers</a:t>
            </a:r>
            <a:endParaRPr lang="en-US"/>
          </a:p>
        </p:txBody>
      </p:sp>
      <p:sp>
        <p:nvSpPr>
          <p:cNvPr id="4" name="Slide Number Placeholder 3"/>
          <p:cNvSpPr>
            <a:spLocks noGrp="1"/>
          </p:cNvSpPr>
          <p:nvPr>
            <p:ph type="sldNum" sz="quarter" idx="12"/>
          </p:nvPr>
        </p:nvSpPr>
        <p:spPr/>
        <p:txBody>
          <a:bodyPr/>
          <a:lstStyle/>
          <a:p>
            <a:fld id="{E401FBE1-89EE-449B-8A67-F9035A6151FD}" type="slidenum">
              <a:rPr lang="en-US" smtClean="0"/>
              <a:pPr/>
              <a:t>14</a:t>
            </a:fld>
            <a:endParaRPr lang="en-US"/>
          </a:p>
        </p:txBody>
      </p:sp>
      <p:pic>
        <p:nvPicPr>
          <p:cNvPr id="1026" name="Picture 2"/>
          <p:cNvPicPr>
            <a:picLocks noGrp="1" noChangeAspect="1" noChangeArrowheads="1"/>
          </p:cNvPicPr>
          <p:nvPr>
            <p:ph idx="1"/>
          </p:nvPr>
        </p:nvPicPr>
        <p:blipFill>
          <a:blip r:embed="rId3" cstate="print"/>
          <a:srcRect/>
          <a:stretch>
            <a:fillRect/>
          </a:stretch>
        </p:blipFill>
        <p:spPr bwMode="auto">
          <a:xfrm>
            <a:off x="762000" y="1905000"/>
            <a:ext cx="3581401" cy="2914419"/>
          </a:xfrm>
          <a:prstGeom prst="rect">
            <a:avLst/>
          </a:prstGeom>
          <a:noFill/>
          <a:ln w="9525">
            <a:noFill/>
            <a:miter lim="800000"/>
            <a:headEnd/>
            <a:tailEnd/>
          </a:ln>
        </p:spPr>
      </p:pic>
      <p:pic>
        <p:nvPicPr>
          <p:cNvPr id="1027" name="Picture 3"/>
          <p:cNvPicPr>
            <a:picLocks noChangeAspect="1" noChangeArrowheads="1"/>
          </p:cNvPicPr>
          <p:nvPr/>
        </p:nvPicPr>
        <p:blipFill>
          <a:blip r:embed="rId4" cstate="print"/>
          <a:srcRect/>
          <a:stretch>
            <a:fillRect/>
          </a:stretch>
        </p:blipFill>
        <p:spPr bwMode="auto">
          <a:xfrm>
            <a:off x="4648200" y="2057400"/>
            <a:ext cx="3710282" cy="259080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Diophantus’s</a:t>
            </a:r>
            <a:r>
              <a:rPr lang="en-US" dirty="0" smtClean="0"/>
              <a:t> Notation</a:t>
            </a:r>
            <a:endParaRPr lang="en-US" dirty="0"/>
          </a:p>
        </p:txBody>
      </p:sp>
      <p:sp>
        <p:nvSpPr>
          <p:cNvPr id="3" name="Content Placeholder 2"/>
          <p:cNvSpPr>
            <a:spLocks noGrp="1"/>
          </p:cNvSpPr>
          <p:nvPr>
            <p:ph idx="1"/>
          </p:nvPr>
        </p:nvSpPr>
        <p:spPr/>
        <p:txBody>
          <a:bodyPr>
            <a:normAutofit/>
          </a:bodyPr>
          <a:lstStyle/>
          <a:p>
            <a:r>
              <a:rPr lang="el-GR" sz="2400" dirty="0" smtClean="0"/>
              <a:t>ἀριθμός</a:t>
            </a:r>
            <a:r>
              <a:rPr lang="en-US" sz="2400" dirty="0" smtClean="0"/>
              <a:t>  (number) denoted by </a:t>
            </a:r>
            <a:r>
              <a:rPr lang="el-GR" sz="2400" dirty="0" smtClean="0"/>
              <a:t>ς</a:t>
            </a:r>
            <a:r>
              <a:rPr lang="en-US" sz="2400" dirty="0" smtClean="0"/>
              <a:t> (x) used for the unknown</a:t>
            </a:r>
          </a:p>
          <a:p>
            <a:r>
              <a:rPr lang="el-GR" sz="2400" dirty="0" smtClean="0"/>
              <a:t>δύναμις</a:t>
            </a:r>
            <a:r>
              <a:rPr lang="en-US" sz="2400" dirty="0" smtClean="0"/>
              <a:t>  (power) denoted by </a:t>
            </a:r>
            <a:r>
              <a:rPr lang="el-GR" sz="2400" dirty="0" smtClean="0"/>
              <a:t>Δ</a:t>
            </a:r>
            <a:r>
              <a:rPr lang="el-GR" sz="2400" baseline="30000" dirty="0" smtClean="0"/>
              <a:t>Υ</a:t>
            </a:r>
            <a:r>
              <a:rPr lang="en-US" sz="2400" baseline="30000" dirty="0" smtClean="0"/>
              <a:t> </a:t>
            </a:r>
            <a:r>
              <a:rPr lang="en-US" sz="2400" dirty="0" smtClean="0"/>
              <a:t>(x</a:t>
            </a:r>
            <a:r>
              <a:rPr lang="en-US" sz="2400" baseline="30000" dirty="0" smtClean="0"/>
              <a:t>2</a:t>
            </a:r>
            <a:r>
              <a:rPr lang="en-US" sz="2400" dirty="0" smtClean="0"/>
              <a:t>) used for the square of the unknown</a:t>
            </a:r>
          </a:p>
          <a:p>
            <a:r>
              <a:rPr lang="el-GR" sz="2400" dirty="0" smtClean="0"/>
              <a:t>κύβος</a:t>
            </a:r>
            <a:r>
              <a:rPr lang="en-US" sz="2400" dirty="0" smtClean="0"/>
              <a:t>  denoted by </a:t>
            </a:r>
            <a:r>
              <a:rPr lang="el-GR" sz="2400" dirty="0" smtClean="0"/>
              <a:t>Κ</a:t>
            </a:r>
            <a:r>
              <a:rPr lang="el-GR" sz="2400" baseline="30000" dirty="0" smtClean="0"/>
              <a:t>Υ</a:t>
            </a:r>
            <a:r>
              <a:rPr lang="en-US" sz="2400" dirty="0" smtClean="0"/>
              <a:t> (x</a:t>
            </a:r>
            <a:r>
              <a:rPr lang="en-US" sz="2400" baseline="30000" dirty="0" smtClean="0"/>
              <a:t>3</a:t>
            </a:r>
            <a:r>
              <a:rPr lang="en-US" sz="2400" dirty="0" smtClean="0"/>
              <a:t>) used for the cube of the unknown and numbers</a:t>
            </a:r>
          </a:p>
          <a:p>
            <a:r>
              <a:rPr lang="el-GR" sz="2400" dirty="0" smtClean="0"/>
              <a:t>δυναμοδύναμις</a:t>
            </a:r>
            <a:r>
              <a:rPr lang="en-US" sz="2400" dirty="0" smtClean="0"/>
              <a:t>  by  </a:t>
            </a:r>
            <a:r>
              <a:rPr lang="el-GR" sz="2400" dirty="0" smtClean="0"/>
              <a:t>Δ</a:t>
            </a:r>
            <a:r>
              <a:rPr lang="el-GR" sz="2400" baseline="30000" dirty="0" smtClean="0"/>
              <a:t>Υ</a:t>
            </a:r>
            <a:r>
              <a:rPr lang="el-GR" sz="2400" dirty="0" smtClean="0"/>
              <a:t>Δ</a:t>
            </a:r>
            <a:r>
              <a:rPr lang="en-US" sz="2400" dirty="0" smtClean="0"/>
              <a:t> (x</a:t>
            </a:r>
            <a:r>
              <a:rPr lang="en-US" sz="2400" baseline="30000" dirty="0" smtClean="0"/>
              <a:t>4</a:t>
            </a:r>
            <a:r>
              <a:rPr lang="en-US" sz="2400" dirty="0" smtClean="0"/>
              <a:t>)</a:t>
            </a:r>
          </a:p>
          <a:p>
            <a:r>
              <a:rPr lang="el-GR" sz="2400" dirty="0" smtClean="0"/>
              <a:t>δυναμόκυβος</a:t>
            </a:r>
            <a:r>
              <a:rPr lang="en-US" sz="2400" dirty="0" smtClean="0"/>
              <a:t> by  </a:t>
            </a:r>
            <a:r>
              <a:rPr lang="el-GR" sz="2400" dirty="0" smtClean="0"/>
              <a:t>ΔΚ</a:t>
            </a:r>
            <a:r>
              <a:rPr lang="el-GR" sz="2400" baseline="30000" dirty="0" smtClean="0"/>
              <a:t>Υ</a:t>
            </a:r>
            <a:r>
              <a:rPr lang="en-US" sz="2400" baseline="30000" dirty="0" smtClean="0"/>
              <a:t>  </a:t>
            </a:r>
            <a:r>
              <a:rPr lang="en-US" sz="2400" dirty="0" smtClean="0"/>
              <a:t>(x</a:t>
            </a:r>
            <a:r>
              <a:rPr lang="en-US" sz="2400" baseline="30000" dirty="0" smtClean="0"/>
              <a:t>5</a:t>
            </a:r>
            <a:r>
              <a:rPr lang="en-US" sz="2400" dirty="0" smtClean="0"/>
              <a:t>)</a:t>
            </a:r>
            <a:endParaRPr lang="el-GR" sz="2400" dirty="0" smtClean="0"/>
          </a:p>
          <a:p>
            <a:r>
              <a:rPr lang="en-US" sz="2400" dirty="0" smtClean="0"/>
              <a:t> </a:t>
            </a:r>
            <a:r>
              <a:rPr lang="el-GR" sz="2400" dirty="0" smtClean="0"/>
              <a:t>κυβόσκυβος</a:t>
            </a:r>
            <a:r>
              <a:rPr lang="en-US" sz="2400" dirty="0" smtClean="0"/>
              <a:t>  by  </a:t>
            </a:r>
            <a:r>
              <a:rPr lang="el-GR" sz="2400" dirty="0" smtClean="0"/>
              <a:t>Κ</a:t>
            </a:r>
            <a:r>
              <a:rPr lang="el-GR" sz="2400" baseline="30000" dirty="0" smtClean="0"/>
              <a:t>Υ</a:t>
            </a:r>
            <a:r>
              <a:rPr lang="el-GR" sz="2400" dirty="0" smtClean="0"/>
              <a:t>Κ</a:t>
            </a:r>
            <a:r>
              <a:rPr lang="en-US" sz="2400" dirty="0" smtClean="0"/>
              <a:t>  (x</a:t>
            </a:r>
            <a:r>
              <a:rPr lang="en-US" sz="2400" baseline="30000" dirty="0" smtClean="0"/>
              <a:t>6</a:t>
            </a:r>
            <a:r>
              <a:rPr lang="en-US" sz="2400" dirty="0" smtClean="0"/>
              <a:t>) </a:t>
            </a:r>
          </a:p>
          <a:p>
            <a:r>
              <a:rPr lang="el-GR" sz="2400" dirty="0" smtClean="0"/>
              <a:t>ἀριθμοστόν</a:t>
            </a:r>
            <a:r>
              <a:rPr lang="en-US" sz="2400" dirty="0" smtClean="0"/>
              <a:t>  by  </a:t>
            </a:r>
            <a:r>
              <a:rPr lang="el-GR" sz="2400" b="1" dirty="0" smtClean="0"/>
              <a:t>ς</a:t>
            </a:r>
            <a:r>
              <a:rPr lang="el-GR" sz="2400" baseline="30000" dirty="0" smtClean="0"/>
              <a:t>χ</a:t>
            </a:r>
            <a:r>
              <a:rPr lang="en-US" sz="2400" baseline="30000" dirty="0" smtClean="0"/>
              <a:t>  </a:t>
            </a:r>
            <a:r>
              <a:rPr lang="en-US" sz="2400" dirty="0" smtClean="0"/>
              <a:t>(1/x), </a:t>
            </a:r>
            <a:r>
              <a:rPr lang="el-GR" sz="2400" dirty="0" smtClean="0"/>
              <a:t>Δ</a:t>
            </a:r>
            <a:r>
              <a:rPr lang="el-GR" sz="2400" baseline="30000" dirty="0" smtClean="0"/>
              <a:t>Υχ</a:t>
            </a:r>
            <a:r>
              <a:rPr lang="en-US" sz="2400" dirty="0" smtClean="0"/>
              <a:t> (1/x</a:t>
            </a:r>
            <a:r>
              <a:rPr lang="en-US" sz="2400" baseline="30000" dirty="0" smtClean="0"/>
              <a:t>2</a:t>
            </a:r>
            <a:r>
              <a:rPr lang="en-US" sz="2400" dirty="0" smtClean="0"/>
              <a:t>) </a:t>
            </a:r>
          </a:p>
          <a:p>
            <a:r>
              <a:rPr lang="el-GR" sz="2400" dirty="0" smtClean="0"/>
              <a:t>ΔΚ</a:t>
            </a:r>
            <a:r>
              <a:rPr lang="el-GR" sz="2400" baseline="30000" dirty="0" smtClean="0"/>
              <a:t>Υ</a:t>
            </a:r>
            <a:r>
              <a:rPr lang="el-GR" sz="2400" dirty="0" smtClean="0"/>
              <a:t> κ ζ</a:t>
            </a:r>
            <a:r>
              <a:rPr lang="en-US" sz="2400" dirty="0" smtClean="0"/>
              <a:t> = 27x</a:t>
            </a:r>
            <a:r>
              <a:rPr lang="en-US" sz="2400" baseline="30000" dirty="0" smtClean="0"/>
              <a:t>5</a:t>
            </a:r>
            <a:r>
              <a:rPr lang="en-US" sz="2400" dirty="0" smtClean="0"/>
              <a:t>, </a:t>
            </a:r>
            <a:r>
              <a:rPr lang="el-GR" sz="2400" dirty="0" smtClean="0"/>
              <a:t>Δ</a:t>
            </a:r>
            <a:r>
              <a:rPr lang="el-GR" sz="2400" baseline="30000" dirty="0" smtClean="0"/>
              <a:t>Υχ</a:t>
            </a:r>
            <a:r>
              <a:rPr lang="el-GR" sz="2400" dirty="0" smtClean="0"/>
              <a:t> σν</a:t>
            </a:r>
            <a:r>
              <a:rPr lang="en-US" sz="2400" dirty="0" smtClean="0"/>
              <a:t> = 250/x</a:t>
            </a:r>
            <a:r>
              <a:rPr lang="en-US" sz="2400" baseline="30000" dirty="0" smtClean="0"/>
              <a:t>2</a:t>
            </a:r>
            <a:endParaRPr lang="el-GR" sz="2400" b="1" dirty="0" smtClean="0"/>
          </a:p>
          <a:p>
            <a:pPr>
              <a:buNone/>
            </a:pPr>
            <a:endParaRPr lang="el-GR" sz="2400" dirty="0" smtClean="0"/>
          </a:p>
          <a:p>
            <a:pPr>
              <a:buNone/>
            </a:pPr>
            <a:endParaRPr lang="en-US" sz="2400" dirty="0"/>
          </a:p>
        </p:txBody>
      </p:sp>
      <p:sp>
        <p:nvSpPr>
          <p:cNvPr id="4" name="Slide Number Placeholder 3"/>
          <p:cNvSpPr>
            <a:spLocks noGrp="1"/>
          </p:cNvSpPr>
          <p:nvPr>
            <p:ph type="sldNum" sz="quarter" idx="12"/>
          </p:nvPr>
        </p:nvSpPr>
        <p:spPr/>
        <p:txBody>
          <a:bodyPr/>
          <a:lstStyle/>
          <a:p>
            <a:fld id="{E401FBE1-89EE-449B-8A67-F9035A6151FD}"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Diophantus’s</a:t>
            </a:r>
            <a:r>
              <a:rPr lang="en-US" dirty="0" smtClean="0"/>
              <a:t> Notation (continued)</a:t>
            </a:r>
            <a:endParaRPr lang="en-US" dirty="0"/>
          </a:p>
        </p:txBody>
      </p:sp>
      <p:sp>
        <p:nvSpPr>
          <p:cNvPr id="3" name="Content Placeholder 2"/>
          <p:cNvSpPr>
            <a:spLocks noGrp="1"/>
          </p:cNvSpPr>
          <p:nvPr>
            <p:ph idx="1"/>
          </p:nvPr>
        </p:nvSpPr>
        <p:spPr/>
        <p:txBody>
          <a:bodyPr>
            <a:normAutofit/>
          </a:bodyPr>
          <a:lstStyle/>
          <a:p>
            <a:r>
              <a:rPr lang="el-GR" sz="2400" dirty="0" smtClean="0"/>
              <a:t>Κ</a:t>
            </a:r>
            <a:r>
              <a:rPr lang="el-GR" sz="2400" baseline="30000" dirty="0" smtClean="0"/>
              <a:t>Υ</a:t>
            </a:r>
            <a:r>
              <a:rPr lang="el-GR" sz="2400" dirty="0" smtClean="0"/>
              <a:t> α Δ</a:t>
            </a:r>
            <a:r>
              <a:rPr lang="el-GR" sz="2400" baseline="30000" dirty="0" smtClean="0"/>
              <a:t>Υ</a:t>
            </a:r>
            <a:r>
              <a:rPr lang="el-GR" sz="2400" dirty="0" smtClean="0"/>
              <a:t> ι γ</a:t>
            </a:r>
            <a:r>
              <a:rPr lang="el-GR" sz="2400" b="1" dirty="0" smtClean="0"/>
              <a:t>ς</a:t>
            </a:r>
            <a:r>
              <a:rPr lang="el-GR" sz="2400" dirty="0" smtClean="0"/>
              <a:t>ε</a:t>
            </a:r>
            <a:r>
              <a:rPr lang="en-US" sz="2400" dirty="0" smtClean="0"/>
              <a:t>  =  x</a:t>
            </a:r>
            <a:r>
              <a:rPr lang="en-US" sz="2400" baseline="30000" dirty="0" smtClean="0"/>
              <a:t>3</a:t>
            </a:r>
            <a:r>
              <a:rPr lang="en-US" sz="2400" dirty="0" smtClean="0"/>
              <a:t> + 13x</a:t>
            </a:r>
            <a:r>
              <a:rPr lang="en-US" sz="2400" baseline="30000" dirty="0" smtClean="0"/>
              <a:t>2</a:t>
            </a:r>
            <a:r>
              <a:rPr lang="en-US" sz="2400" dirty="0" smtClean="0"/>
              <a:t> + 5x</a:t>
            </a:r>
          </a:p>
          <a:p>
            <a:pPr lvl="1"/>
            <a:r>
              <a:rPr lang="en-US" sz="2200" dirty="0" smtClean="0"/>
              <a:t>No signs are needed for multiplication and division</a:t>
            </a:r>
          </a:p>
          <a:p>
            <a:pPr lvl="1"/>
            <a:r>
              <a:rPr lang="en-US" sz="2200" dirty="0" smtClean="0"/>
              <a:t>Addition is indicated by juxtaposition</a:t>
            </a:r>
          </a:p>
          <a:p>
            <a:pPr lvl="1"/>
            <a:r>
              <a:rPr lang="en-US" sz="2200" dirty="0" smtClean="0"/>
              <a:t>Subtraction is indicated by </a:t>
            </a:r>
          </a:p>
          <a:p>
            <a:pPr lvl="1"/>
            <a:r>
              <a:rPr lang="en-US" sz="2200" dirty="0" smtClean="0"/>
              <a:t>When there are units in addition, the units are indicated by </a:t>
            </a:r>
            <a:endParaRPr lang="el-GR" sz="2200" dirty="0" smtClean="0"/>
          </a:p>
          <a:p>
            <a:pPr lvl="1"/>
            <a:r>
              <a:rPr lang="en-US" sz="2200" dirty="0" smtClean="0"/>
              <a:t>5x + 2  =  </a:t>
            </a:r>
            <a:r>
              <a:rPr lang="el-GR" sz="2000" b="1" dirty="0" smtClean="0"/>
              <a:t>ς</a:t>
            </a:r>
            <a:r>
              <a:rPr lang="el-GR" sz="2000" dirty="0" smtClean="0"/>
              <a:t>ε</a:t>
            </a:r>
            <a:r>
              <a:rPr lang="en-US" sz="2000" dirty="0" smtClean="0"/>
              <a:t>     </a:t>
            </a:r>
            <a:r>
              <a:rPr lang="el-GR" sz="2000" dirty="0" smtClean="0"/>
              <a:t>β</a:t>
            </a:r>
          </a:p>
        </p:txBody>
      </p:sp>
      <p:grpSp>
        <p:nvGrpSpPr>
          <p:cNvPr id="11" name="Group 10"/>
          <p:cNvGrpSpPr/>
          <p:nvPr/>
        </p:nvGrpSpPr>
        <p:grpSpPr>
          <a:xfrm>
            <a:off x="4343400" y="2971800"/>
            <a:ext cx="228600" cy="152400"/>
            <a:chOff x="3505200" y="4114800"/>
            <a:chExt cx="304800" cy="228600"/>
          </a:xfrm>
        </p:grpSpPr>
        <p:cxnSp>
          <p:nvCxnSpPr>
            <p:cNvPr id="5" name="Straight Connector 4"/>
            <p:cNvCxnSpPr/>
            <p:nvPr/>
          </p:nvCxnSpPr>
          <p:spPr>
            <a:xfrm rot="5400000">
              <a:off x="3467100" y="4152900"/>
              <a:ext cx="22860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16200000" flipH="1">
              <a:off x="3619500" y="4152900"/>
              <a:ext cx="22860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543300" y="4229100"/>
              <a:ext cx="2286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4" name="Group 13"/>
          <p:cNvGrpSpPr/>
          <p:nvPr/>
        </p:nvGrpSpPr>
        <p:grpSpPr>
          <a:xfrm>
            <a:off x="7924800" y="3276600"/>
            <a:ext cx="381836" cy="646331"/>
            <a:chOff x="3429000" y="4114800"/>
            <a:chExt cx="381836" cy="646331"/>
          </a:xfrm>
        </p:grpSpPr>
        <p:sp>
          <p:nvSpPr>
            <p:cNvPr id="12" name="Oval 11"/>
            <p:cNvSpPr/>
            <p:nvPr/>
          </p:nvSpPr>
          <p:spPr>
            <a:xfrm flipH="1">
              <a:off x="3581400" y="4114800"/>
              <a:ext cx="76200" cy="762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3429000" y="4114800"/>
              <a:ext cx="381836" cy="646331"/>
            </a:xfrm>
            <a:prstGeom prst="rect">
              <a:avLst/>
            </a:prstGeom>
            <a:noFill/>
          </p:spPr>
          <p:txBody>
            <a:bodyPr wrap="none" rtlCol="0">
              <a:spAutoFit/>
            </a:bodyPr>
            <a:lstStyle/>
            <a:p>
              <a:r>
                <a:rPr lang="en-US" dirty="0" smtClean="0"/>
                <a:t>M</a:t>
              </a:r>
            </a:p>
            <a:p>
              <a:endParaRPr lang="en-US" dirty="0"/>
            </a:p>
          </p:txBody>
        </p:sp>
      </p:grpSp>
      <p:grpSp>
        <p:nvGrpSpPr>
          <p:cNvPr id="16" name="Group 15"/>
          <p:cNvGrpSpPr/>
          <p:nvPr/>
        </p:nvGrpSpPr>
        <p:grpSpPr>
          <a:xfrm>
            <a:off x="2514600" y="3697069"/>
            <a:ext cx="381836" cy="646331"/>
            <a:chOff x="3429000" y="4114800"/>
            <a:chExt cx="381836" cy="646331"/>
          </a:xfrm>
        </p:grpSpPr>
        <p:sp>
          <p:nvSpPr>
            <p:cNvPr id="17" name="Oval 16"/>
            <p:cNvSpPr/>
            <p:nvPr/>
          </p:nvSpPr>
          <p:spPr>
            <a:xfrm flipH="1">
              <a:off x="3581400" y="4114800"/>
              <a:ext cx="76200" cy="762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3429000" y="4114800"/>
              <a:ext cx="381836" cy="646331"/>
            </a:xfrm>
            <a:prstGeom prst="rect">
              <a:avLst/>
            </a:prstGeom>
            <a:noFill/>
          </p:spPr>
          <p:txBody>
            <a:bodyPr wrap="none" rtlCol="0">
              <a:spAutoFit/>
            </a:bodyPr>
            <a:lstStyle/>
            <a:p>
              <a:r>
                <a:rPr lang="en-US" dirty="0" smtClean="0"/>
                <a:t>M</a:t>
              </a:r>
            </a:p>
            <a:p>
              <a:endParaRPr lang="en-US" dirty="0"/>
            </a:p>
          </p:txBody>
        </p:sp>
      </p:grpSp>
      <p:sp>
        <p:nvSpPr>
          <p:cNvPr id="15" name="Slide Number Placeholder 14"/>
          <p:cNvSpPr>
            <a:spLocks noGrp="1"/>
          </p:cNvSpPr>
          <p:nvPr>
            <p:ph type="sldNum" sz="quarter" idx="12"/>
          </p:nvPr>
        </p:nvSpPr>
        <p:spPr/>
        <p:txBody>
          <a:bodyPr/>
          <a:lstStyle/>
          <a:p>
            <a:fld id="{E401FBE1-89EE-449B-8A67-F9035A6151FD}"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err="1" smtClean="0"/>
              <a:t>Arithmetica</a:t>
            </a:r>
            <a:r>
              <a:rPr lang="en-US" dirty="0" smtClean="0"/>
              <a:t> (189 problems)</a:t>
            </a:r>
            <a:endParaRPr lang="en-US" dirty="0"/>
          </a:p>
        </p:txBody>
      </p:sp>
      <p:sp>
        <p:nvSpPr>
          <p:cNvPr id="3" name="Content Placeholder 2"/>
          <p:cNvSpPr>
            <a:spLocks noGrp="1"/>
          </p:cNvSpPr>
          <p:nvPr>
            <p:ph idx="1"/>
          </p:nvPr>
        </p:nvSpPr>
        <p:spPr>
          <a:xfrm>
            <a:off x="457200" y="1295400"/>
            <a:ext cx="8229600" cy="4724400"/>
          </a:xfrm>
        </p:spPr>
        <p:txBody>
          <a:bodyPr>
            <a:normAutofit/>
          </a:bodyPr>
          <a:lstStyle/>
          <a:p>
            <a:pPr>
              <a:buNone/>
            </a:pPr>
            <a:r>
              <a:rPr lang="en-US" sz="2400" dirty="0" smtClean="0"/>
              <a:t>Deals with problems solved by determinate equations (DE) and indeterminate equations (IE)</a:t>
            </a:r>
          </a:p>
          <a:p>
            <a:pPr>
              <a:buNone/>
            </a:pPr>
            <a:r>
              <a:rPr lang="en-US" sz="2400" dirty="0" smtClean="0"/>
              <a:t>Book 1 consists mainly of problems that lead to DE of the first degree. The remaining 5 books treat mainly IE of the second degree. </a:t>
            </a:r>
          </a:p>
          <a:p>
            <a:pPr>
              <a:buNone/>
            </a:pPr>
            <a:r>
              <a:rPr lang="en-US" sz="2400" dirty="0" smtClean="0"/>
              <a:t>DE are equations  where there the solutions are uniquely  determined.    Example:     x</a:t>
            </a:r>
            <a:r>
              <a:rPr lang="en-US" sz="2400" baseline="30000" dirty="0" smtClean="0"/>
              <a:t>2</a:t>
            </a:r>
            <a:r>
              <a:rPr lang="en-US" sz="2400" dirty="0" smtClean="0"/>
              <a:t> = 4 yields  x = 2 (note no -2)</a:t>
            </a:r>
          </a:p>
          <a:p>
            <a:pPr>
              <a:buNone/>
            </a:pPr>
            <a:r>
              <a:rPr lang="en-US" sz="2400" dirty="0" smtClean="0"/>
              <a:t>IE usually have fewer condition than unknowns and there are an infinite number of solutions.   Example:     Divide a given square number into two squares. If the given square number is 4</a:t>
            </a:r>
            <a:r>
              <a:rPr lang="en-US" sz="2400" baseline="30000" dirty="0" smtClean="0"/>
              <a:t>2</a:t>
            </a:r>
            <a:r>
              <a:rPr lang="en-US" sz="2400" dirty="0" smtClean="0"/>
              <a:t> some solutions are (16/5)</a:t>
            </a:r>
            <a:r>
              <a:rPr lang="en-US" sz="2400" baseline="30000" dirty="0" smtClean="0"/>
              <a:t>2</a:t>
            </a:r>
            <a:r>
              <a:rPr lang="en-US" sz="2400" dirty="0" smtClean="0"/>
              <a:t> + (12/5)</a:t>
            </a:r>
            <a:r>
              <a:rPr lang="en-US" sz="2400" baseline="30000" dirty="0" smtClean="0"/>
              <a:t>2</a:t>
            </a:r>
            <a:r>
              <a:rPr lang="en-US" sz="2400" dirty="0" smtClean="0"/>
              <a:t> &amp; (20/13)</a:t>
            </a:r>
            <a:r>
              <a:rPr lang="en-US" sz="2400" baseline="30000" dirty="0" smtClean="0"/>
              <a:t>2</a:t>
            </a:r>
            <a:r>
              <a:rPr lang="en-US" sz="2400" dirty="0" smtClean="0"/>
              <a:t> + (48/13)</a:t>
            </a:r>
            <a:r>
              <a:rPr lang="en-US" sz="2400" baseline="30000" dirty="0" smtClean="0"/>
              <a:t>2</a:t>
            </a:r>
            <a:endParaRPr lang="en-US" sz="2400" dirty="0" smtClean="0"/>
          </a:p>
          <a:p>
            <a:pPr>
              <a:buNone/>
            </a:pPr>
            <a:endParaRPr lang="en-US" sz="2400" dirty="0" smtClean="0"/>
          </a:p>
          <a:p>
            <a:pPr marL="457200" indent="-457200">
              <a:buNone/>
            </a:pPr>
            <a:endParaRPr lang="en-US" sz="2200" dirty="0" smtClean="0"/>
          </a:p>
          <a:p>
            <a:pPr marL="457200" indent="-457200">
              <a:buNone/>
            </a:pPr>
            <a:endParaRPr lang="en-US" sz="2200" dirty="0" smtClean="0"/>
          </a:p>
        </p:txBody>
      </p:sp>
      <p:sp>
        <p:nvSpPr>
          <p:cNvPr id="4" name="Slide Number Placeholder 3"/>
          <p:cNvSpPr>
            <a:spLocks noGrp="1"/>
          </p:cNvSpPr>
          <p:nvPr>
            <p:ph type="sldNum" sz="quarter" idx="12"/>
          </p:nvPr>
        </p:nvSpPr>
        <p:spPr/>
        <p:txBody>
          <a:bodyPr/>
          <a:lstStyle/>
          <a:p>
            <a:fld id="{E401FBE1-89EE-449B-8A67-F9035A6151FD}"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Book 1 – Pure Determinate Equations</a:t>
            </a:r>
            <a:endParaRPr lang="en-US" dirty="0"/>
          </a:p>
        </p:txBody>
      </p:sp>
      <p:sp>
        <p:nvSpPr>
          <p:cNvPr id="3" name="Content Placeholder 2"/>
          <p:cNvSpPr>
            <a:spLocks noGrp="1"/>
          </p:cNvSpPr>
          <p:nvPr>
            <p:ph idx="1"/>
          </p:nvPr>
        </p:nvSpPr>
        <p:spPr/>
        <p:txBody>
          <a:bodyPr/>
          <a:lstStyle/>
          <a:p>
            <a:r>
              <a:rPr lang="en-US" dirty="0" smtClean="0"/>
              <a:t>Diophantus gives a general rule for this case without regard to degree.</a:t>
            </a:r>
          </a:p>
          <a:p>
            <a:pPr lvl="1">
              <a:buNone/>
            </a:pPr>
            <a:r>
              <a:rPr lang="en-US" dirty="0" smtClean="0"/>
              <a:t>      We have to take like from like on both sides of an equation and neutralize negative  terms by adding to both sides, then take like from like again, until we have one term left equal to one term.</a:t>
            </a:r>
          </a:p>
          <a:p>
            <a:r>
              <a:rPr lang="en-US" dirty="0" smtClean="0"/>
              <a:t>After these operations have been performed, the equation (after dividing out, if both sides contain a power of x, by the lesser power) reduces to </a:t>
            </a:r>
            <a:r>
              <a:rPr lang="en-US" dirty="0" err="1" smtClean="0"/>
              <a:t>Ax</a:t>
            </a:r>
            <a:r>
              <a:rPr lang="en-US" baseline="30000" dirty="0" err="1" smtClean="0"/>
              <a:t>m</a:t>
            </a:r>
            <a:r>
              <a:rPr lang="en-US" dirty="0" smtClean="0"/>
              <a:t> = B, and is considered solved. </a:t>
            </a:r>
          </a:p>
          <a:p>
            <a:pPr lvl="1"/>
            <a:r>
              <a:rPr lang="en-US" dirty="0" smtClean="0"/>
              <a:t>Only one root</a:t>
            </a:r>
          </a:p>
          <a:p>
            <a:pPr lvl="1"/>
            <a:r>
              <a:rPr lang="en-US" dirty="0" smtClean="0"/>
              <a:t>No negative roots or zero</a:t>
            </a:r>
          </a:p>
          <a:p>
            <a:pPr lvl="1"/>
            <a:r>
              <a:rPr lang="en-US" dirty="0" smtClean="0"/>
              <a:t>Only rational solutions</a:t>
            </a:r>
          </a:p>
          <a:p>
            <a:pPr lvl="1"/>
            <a:r>
              <a:rPr lang="en-US" dirty="0" smtClean="0"/>
              <a:t>If there are two positive roots – the solution is the largest root</a:t>
            </a:r>
          </a:p>
          <a:p>
            <a:pPr lvl="1">
              <a:buNone/>
            </a:pPr>
            <a:r>
              <a:rPr lang="en-US" dirty="0" smtClean="0"/>
              <a:t> </a:t>
            </a:r>
            <a:endParaRPr lang="en-US" dirty="0"/>
          </a:p>
        </p:txBody>
      </p:sp>
      <p:sp>
        <p:nvSpPr>
          <p:cNvPr id="4" name="Slide Number Placeholder 3"/>
          <p:cNvSpPr>
            <a:spLocks noGrp="1"/>
          </p:cNvSpPr>
          <p:nvPr>
            <p:ph type="sldNum" sz="quarter" idx="12"/>
          </p:nvPr>
        </p:nvSpPr>
        <p:spPr/>
        <p:txBody>
          <a:bodyPr/>
          <a:lstStyle/>
          <a:p>
            <a:fld id="{E401FBE1-89EE-449B-8A67-F9035A6151FD}"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Book 1 Problem 8</a:t>
            </a:r>
            <a:endParaRPr lang="en-US" dirty="0"/>
          </a:p>
        </p:txBody>
      </p:sp>
      <p:sp>
        <p:nvSpPr>
          <p:cNvPr id="3" name="Content Placeholder 2"/>
          <p:cNvSpPr>
            <a:spLocks noGrp="1"/>
          </p:cNvSpPr>
          <p:nvPr>
            <p:ph idx="1"/>
          </p:nvPr>
        </p:nvSpPr>
        <p:spPr>
          <a:xfrm>
            <a:off x="457200" y="1295400"/>
            <a:ext cx="8229600" cy="5181600"/>
          </a:xfrm>
        </p:spPr>
        <p:txBody>
          <a:bodyPr>
            <a:normAutofit/>
          </a:bodyPr>
          <a:lstStyle/>
          <a:p>
            <a:pPr>
              <a:buNone/>
            </a:pPr>
            <a:r>
              <a:rPr lang="en-US" sz="2400" dirty="0" smtClean="0"/>
              <a:t>To two given numbers to add the same number so as to make the resulting numbers have to one another a given ratio.</a:t>
            </a:r>
          </a:p>
          <a:p>
            <a:pPr>
              <a:buNone/>
            </a:pPr>
            <a:r>
              <a:rPr lang="en-US" sz="2400" dirty="0" smtClean="0"/>
              <a:t>Solution:  Given numbers 100, 20, given ratio 3:1</a:t>
            </a:r>
          </a:p>
          <a:p>
            <a:pPr>
              <a:buNone/>
            </a:pPr>
            <a:r>
              <a:rPr lang="en-US" sz="2400" dirty="0" smtClean="0"/>
              <a:t>	Required number x. 	</a:t>
            </a:r>
            <a:r>
              <a:rPr lang="en-US" sz="2400" dirty="0" smtClean="0">
                <a:solidFill>
                  <a:srgbClr val="FF0000"/>
                </a:solidFill>
              </a:rPr>
              <a:t>     </a:t>
            </a:r>
            <a:r>
              <a:rPr lang="en-US" sz="2400" dirty="0" smtClean="0"/>
              <a:t>(100 + x):(20 + x) = 3:1</a:t>
            </a:r>
          </a:p>
          <a:p>
            <a:pPr>
              <a:buNone/>
            </a:pPr>
            <a:r>
              <a:rPr lang="en-US" sz="2400" dirty="0" smtClean="0"/>
              <a:t>	Therefore 	3x + 60 = x + 100</a:t>
            </a:r>
          </a:p>
          <a:p>
            <a:pPr>
              <a:buNone/>
            </a:pPr>
            <a:r>
              <a:rPr lang="en-US" sz="2400" dirty="0" smtClean="0"/>
              <a:t>			3x – x + 60  	= x – x + 100</a:t>
            </a:r>
          </a:p>
          <a:p>
            <a:pPr>
              <a:buNone/>
            </a:pPr>
            <a:r>
              <a:rPr lang="en-US" sz="2400" dirty="0" smtClean="0"/>
              <a:t>			2x + 60        	=  100</a:t>
            </a:r>
          </a:p>
          <a:p>
            <a:pPr>
              <a:buNone/>
            </a:pPr>
            <a:r>
              <a:rPr lang="en-US" sz="2400" dirty="0" smtClean="0"/>
              <a:t>			2x + 60 – 60	 =  100 – 60</a:t>
            </a:r>
          </a:p>
          <a:p>
            <a:pPr>
              <a:buNone/>
            </a:pPr>
            <a:r>
              <a:rPr lang="en-US" sz="2400" dirty="0" smtClean="0"/>
              <a:t>			2x	          	=  40</a:t>
            </a:r>
          </a:p>
          <a:p>
            <a:pPr>
              <a:buNone/>
            </a:pPr>
            <a:r>
              <a:rPr lang="en-US" sz="2400" dirty="0" smtClean="0"/>
              <a:t>			  x		=  20			</a:t>
            </a:r>
          </a:p>
          <a:p>
            <a:pPr>
              <a:buNone/>
            </a:pPr>
            <a:r>
              <a:rPr lang="en-US" sz="2400" dirty="0" smtClean="0"/>
              <a:t>	</a:t>
            </a:r>
            <a:r>
              <a:rPr lang="en-US" sz="2400" smtClean="0"/>
              <a:t>The balance scale approach.</a:t>
            </a:r>
            <a:r>
              <a:rPr lang="en-US" sz="2400" dirty="0" smtClean="0"/>
              <a:t>	          		</a:t>
            </a:r>
          </a:p>
          <a:p>
            <a:pPr>
              <a:buNone/>
            </a:pPr>
            <a:endParaRPr lang="en-US" sz="2400" dirty="0" smtClean="0">
              <a:solidFill>
                <a:srgbClr val="FF0000"/>
              </a:solidFill>
            </a:endParaRPr>
          </a:p>
          <a:p>
            <a:pPr>
              <a:buNone/>
            </a:pPr>
            <a:endParaRPr lang="en-US" sz="2400" dirty="0" smtClean="0">
              <a:solidFill>
                <a:srgbClr val="FF0000"/>
              </a:solidFill>
            </a:endParaRPr>
          </a:p>
        </p:txBody>
      </p:sp>
      <p:sp>
        <p:nvSpPr>
          <p:cNvPr id="4" name="Slide Number Placeholder 3"/>
          <p:cNvSpPr>
            <a:spLocks noGrp="1"/>
          </p:cNvSpPr>
          <p:nvPr>
            <p:ph type="sldNum" sz="quarter" idx="12"/>
          </p:nvPr>
        </p:nvSpPr>
        <p:spPr/>
        <p:txBody>
          <a:bodyPr/>
          <a:lstStyle/>
          <a:p>
            <a:fld id="{E401FBE1-89EE-449B-8A67-F9035A6151FD}"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Fractions</a:t>
            </a:r>
            <a:endParaRPr lang="en-US" sz="3600" dirty="0"/>
          </a:p>
        </p:txBody>
      </p:sp>
      <p:sp>
        <p:nvSpPr>
          <p:cNvPr id="3" name="Content Placeholder 2"/>
          <p:cNvSpPr>
            <a:spLocks noGrp="1"/>
          </p:cNvSpPr>
          <p:nvPr>
            <p:ph idx="1"/>
          </p:nvPr>
        </p:nvSpPr>
        <p:spPr/>
        <p:txBody>
          <a:bodyPr/>
          <a:lstStyle/>
          <a:p>
            <a:r>
              <a:rPr lang="en-US" dirty="0" smtClean="0"/>
              <a:t>Babylonian and Egyptians used fractions</a:t>
            </a:r>
          </a:p>
          <a:p>
            <a:r>
              <a:rPr lang="en-US" dirty="0" smtClean="0"/>
              <a:t>Classical Greek Mathematicians used ratios</a:t>
            </a:r>
          </a:p>
          <a:p>
            <a:pPr lvl="1"/>
            <a:r>
              <a:rPr lang="en-US" dirty="0" smtClean="0"/>
              <a:t>Numbers were lengths</a:t>
            </a:r>
          </a:p>
          <a:p>
            <a:r>
              <a:rPr lang="en-US" dirty="0" smtClean="0"/>
              <a:t>Fractions used in Greek commerce</a:t>
            </a:r>
          </a:p>
          <a:p>
            <a:r>
              <a:rPr lang="en-US" dirty="0" smtClean="0"/>
              <a:t>Alexandrian Mathematicians used fractions in there own right</a:t>
            </a:r>
          </a:p>
          <a:p>
            <a:pPr lvl="1"/>
            <a:r>
              <a:rPr lang="en-US" dirty="0" smtClean="0"/>
              <a:t>Some used the Egyptian system</a:t>
            </a:r>
          </a:p>
          <a:p>
            <a:pPr lvl="1"/>
            <a:r>
              <a:rPr lang="en-US" dirty="0" smtClean="0"/>
              <a:t>Some used the accent system</a:t>
            </a:r>
          </a:p>
          <a:p>
            <a:pPr lvl="2"/>
            <a:r>
              <a:rPr lang="en-US" dirty="0" smtClean="0"/>
              <a:t>13/29       </a:t>
            </a:r>
            <a:r>
              <a:rPr lang="en-US" dirty="0" err="1" smtClean="0">
                <a:latin typeface="Symbol" pitchFamily="18" charset="2"/>
              </a:rPr>
              <a:t>ig</a:t>
            </a:r>
            <a:r>
              <a:rPr lang="en-US" dirty="0" smtClean="0"/>
              <a:t>’ </a:t>
            </a:r>
            <a:r>
              <a:rPr lang="en-US" dirty="0" err="1" smtClean="0">
                <a:latin typeface="Symbol" pitchFamily="18" charset="2"/>
              </a:rPr>
              <a:t>kq</a:t>
            </a:r>
            <a:r>
              <a:rPr lang="en-US" dirty="0" smtClean="0"/>
              <a:t>”</a:t>
            </a:r>
          </a:p>
          <a:p>
            <a:pPr lvl="1"/>
            <a:r>
              <a:rPr lang="en-US" dirty="0" smtClean="0"/>
              <a:t>Some used the Babylonian base 60 system </a:t>
            </a:r>
          </a:p>
          <a:p>
            <a:pPr lvl="2"/>
            <a:r>
              <a:rPr lang="en-US" dirty="0" smtClean="0"/>
              <a:t>The nonpositional alphabetic numerals for the whole numbers and the base 60 system of place value for the fractions</a:t>
            </a:r>
          </a:p>
          <a:p>
            <a:pPr lvl="2"/>
            <a:r>
              <a:rPr lang="en-US" dirty="0" smtClean="0"/>
              <a:t>Ptolemy’s Almagest (c 150 CE)</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Book 1 Problem 18</a:t>
            </a:r>
            <a:endParaRPr lang="en-US" dirty="0"/>
          </a:p>
        </p:txBody>
      </p:sp>
      <p:sp>
        <p:nvSpPr>
          <p:cNvPr id="3" name="Content Placeholder 2"/>
          <p:cNvSpPr>
            <a:spLocks noGrp="1"/>
          </p:cNvSpPr>
          <p:nvPr>
            <p:ph idx="1"/>
          </p:nvPr>
        </p:nvSpPr>
        <p:spPr/>
        <p:txBody>
          <a:bodyPr>
            <a:normAutofit/>
          </a:bodyPr>
          <a:lstStyle/>
          <a:p>
            <a:pPr>
              <a:buNone/>
            </a:pPr>
            <a:r>
              <a:rPr lang="en-US" dirty="0" smtClean="0"/>
              <a:t>To find three numbers such that the sum of any pair exceeds the third by a given number.</a:t>
            </a:r>
          </a:p>
          <a:p>
            <a:pPr>
              <a:buNone/>
            </a:pPr>
            <a:r>
              <a:rPr lang="en-US" dirty="0" smtClean="0"/>
              <a:t>Solution: Given excesses 20, 30, 40. Let 2x = sum of all three numbers</a:t>
            </a:r>
          </a:p>
          <a:p>
            <a:pPr marL="457200" indent="-457200">
              <a:buNone/>
            </a:pPr>
            <a:r>
              <a:rPr lang="en-US" dirty="0" smtClean="0"/>
              <a:t>   (1) + (2) = (3) + 20,      add (3) to each side      (1) + (2) + (3) = 2(3) + 20,   </a:t>
            </a:r>
          </a:p>
          <a:p>
            <a:pPr marL="457200" indent="-457200">
              <a:buNone/>
            </a:pPr>
            <a:r>
              <a:rPr lang="en-US" dirty="0" smtClean="0"/>
              <a:t>    2x = 2(3) + 20 or </a:t>
            </a:r>
            <a:r>
              <a:rPr lang="en-US" dirty="0" smtClean="0">
                <a:solidFill>
                  <a:srgbClr val="FF0000"/>
                </a:solidFill>
              </a:rPr>
              <a:t>(3) = x - 10</a:t>
            </a:r>
          </a:p>
          <a:p>
            <a:pPr marL="457200" indent="-457200">
              <a:buNone/>
            </a:pPr>
            <a:r>
              <a:rPr lang="en-US" dirty="0" smtClean="0"/>
              <a:t>   (2) + (3) = (1) + 30, add (1) to each side       x = (1) + 15,    </a:t>
            </a:r>
            <a:r>
              <a:rPr lang="en-US" dirty="0" smtClean="0">
                <a:solidFill>
                  <a:srgbClr val="FF0000"/>
                </a:solidFill>
              </a:rPr>
              <a:t>(1) = x - 15 </a:t>
            </a:r>
          </a:p>
          <a:p>
            <a:pPr marL="457200" indent="-457200">
              <a:buNone/>
            </a:pPr>
            <a:r>
              <a:rPr lang="en-US" dirty="0" smtClean="0"/>
              <a:t>   (1) + (3) = (2) + 40,     </a:t>
            </a:r>
            <a:r>
              <a:rPr lang="en-US" dirty="0" smtClean="0">
                <a:solidFill>
                  <a:srgbClr val="FF0000"/>
                </a:solidFill>
              </a:rPr>
              <a:t>(2) = x – 20</a:t>
            </a:r>
          </a:p>
          <a:p>
            <a:pPr marL="457200" indent="-457200">
              <a:buNone/>
            </a:pPr>
            <a:r>
              <a:rPr lang="en-US" dirty="0" smtClean="0">
                <a:solidFill>
                  <a:srgbClr val="FF0000"/>
                </a:solidFill>
              </a:rPr>
              <a:t>    </a:t>
            </a:r>
            <a:r>
              <a:rPr lang="en-US" dirty="0" smtClean="0"/>
              <a:t>2x = 3x-45 </a:t>
            </a:r>
          </a:p>
          <a:p>
            <a:pPr marL="457200" indent="-457200">
              <a:buNone/>
            </a:pPr>
            <a:r>
              <a:rPr lang="en-US" dirty="0" smtClean="0"/>
              <a:t>     x = 45</a:t>
            </a:r>
          </a:p>
          <a:p>
            <a:pPr marL="457200" indent="-457200">
              <a:buNone/>
            </a:pPr>
            <a:r>
              <a:rPr lang="en-US" dirty="0" smtClean="0"/>
              <a:t>     (1) = 30, (2) = 25, (3) = 35</a:t>
            </a:r>
          </a:p>
          <a:p>
            <a:endParaRPr lang="en-US" dirty="0"/>
          </a:p>
        </p:txBody>
      </p:sp>
      <p:sp>
        <p:nvSpPr>
          <p:cNvPr id="4" name="Slide Number Placeholder 3"/>
          <p:cNvSpPr>
            <a:spLocks noGrp="1"/>
          </p:cNvSpPr>
          <p:nvPr>
            <p:ph type="sldNum" sz="quarter" idx="12"/>
          </p:nvPr>
        </p:nvSpPr>
        <p:spPr/>
        <p:txBody>
          <a:bodyPr/>
          <a:lstStyle/>
          <a:p>
            <a:fld id="{E401FBE1-89EE-449B-8A67-F9035A6151FD}"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Diophantus’ Method</a:t>
            </a:r>
            <a:endParaRPr lang="en-US" dirty="0"/>
          </a:p>
        </p:txBody>
      </p:sp>
      <p:sp>
        <p:nvSpPr>
          <p:cNvPr id="3" name="Content Placeholder 2"/>
          <p:cNvSpPr>
            <a:spLocks noGrp="1"/>
          </p:cNvSpPr>
          <p:nvPr>
            <p:ph idx="1"/>
          </p:nvPr>
        </p:nvSpPr>
        <p:spPr/>
        <p:txBody>
          <a:bodyPr>
            <a:normAutofit/>
          </a:bodyPr>
          <a:lstStyle/>
          <a:p>
            <a:r>
              <a:rPr lang="en-US" sz="2400" dirty="0" smtClean="0"/>
              <a:t>Quadratic Equations</a:t>
            </a:r>
          </a:p>
          <a:p>
            <a:pPr lvl="1"/>
            <a:r>
              <a:rPr lang="en-US" sz="2200" dirty="0" smtClean="0"/>
              <a:t>For ax</a:t>
            </a:r>
            <a:r>
              <a:rPr lang="en-US" sz="2200" baseline="30000" dirty="0" smtClean="0"/>
              <a:t>2</a:t>
            </a:r>
            <a:r>
              <a:rPr lang="en-US" sz="2200" dirty="0" smtClean="0"/>
              <a:t> + </a:t>
            </a:r>
            <a:r>
              <a:rPr lang="en-US" sz="2200" dirty="0" err="1" smtClean="0"/>
              <a:t>bx</a:t>
            </a:r>
            <a:r>
              <a:rPr lang="en-US" sz="2200" dirty="0" smtClean="0"/>
              <a:t> + c = 0 we know that  x = (- b ± √(b</a:t>
            </a:r>
            <a:r>
              <a:rPr lang="en-US" sz="2200" baseline="30000" dirty="0" smtClean="0"/>
              <a:t>2</a:t>
            </a:r>
            <a:r>
              <a:rPr lang="en-US" sz="2200" dirty="0" smtClean="0"/>
              <a:t> – 4ac))/(2a)</a:t>
            </a:r>
          </a:p>
          <a:p>
            <a:pPr lvl="1"/>
            <a:r>
              <a:rPr lang="en-US" sz="2200" dirty="0" smtClean="0"/>
              <a:t>Diophantus thought in terms of three equations</a:t>
            </a:r>
          </a:p>
          <a:p>
            <a:pPr lvl="1"/>
            <a:r>
              <a:rPr lang="en-US" sz="2200" dirty="0" smtClean="0"/>
              <a:t>(a)  mx</a:t>
            </a:r>
            <a:r>
              <a:rPr lang="en-US" sz="2200" baseline="30000" dirty="0" smtClean="0"/>
              <a:t>2</a:t>
            </a:r>
            <a:r>
              <a:rPr lang="en-US" sz="2200" dirty="0" smtClean="0"/>
              <a:t> + </a:t>
            </a:r>
            <a:r>
              <a:rPr lang="en-US" sz="2200" dirty="0" err="1" smtClean="0"/>
              <a:t>px</a:t>
            </a:r>
            <a:r>
              <a:rPr lang="en-US" sz="2200" dirty="0" smtClean="0"/>
              <a:t> = q, (b) mx</a:t>
            </a:r>
            <a:r>
              <a:rPr lang="en-US" sz="2200" baseline="30000" dirty="0" smtClean="0"/>
              <a:t>2</a:t>
            </a:r>
            <a:r>
              <a:rPr lang="en-US" sz="2200" dirty="0" smtClean="0"/>
              <a:t> = </a:t>
            </a:r>
            <a:r>
              <a:rPr lang="en-US" sz="2200" dirty="0" err="1" smtClean="0"/>
              <a:t>px</a:t>
            </a:r>
            <a:r>
              <a:rPr lang="en-US" sz="2200" dirty="0" smtClean="0"/>
              <a:t> + q, (c) mx</a:t>
            </a:r>
            <a:r>
              <a:rPr lang="en-US" sz="2200" baseline="30000" dirty="0" smtClean="0"/>
              <a:t>2</a:t>
            </a:r>
            <a:r>
              <a:rPr lang="en-US" sz="2200" dirty="0" smtClean="0"/>
              <a:t> + q = </a:t>
            </a:r>
            <a:r>
              <a:rPr lang="en-US" sz="2200" dirty="0" err="1" smtClean="0"/>
              <a:t>px</a:t>
            </a:r>
            <a:endParaRPr lang="en-US" sz="2200" dirty="0" smtClean="0"/>
          </a:p>
          <a:p>
            <a:pPr lvl="1">
              <a:buNone/>
            </a:pPr>
            <a:r>
              <a:rPr lang="en-US" sz="2200" dirty="0" smtClean="0"/>
              <a:t>Solutions are:</a:t>
            </a:r>
          </a:p>
          <a:p>
            <a:pPr marL="914400" lvl="1" indent="-457200">
              <a:buAutoNum type="alphaLcParenBoth"/>
            </a:pPr>
            <a:r>
              <a:rPr lang="en-US" sz="2200" dirty="0" smtClean="0"/>
              <a:t>(-</a:t>
            </a:r>
            <a:r>
              <a:rPr lang="en-US" sz="2400" dirty="0" smtClean="0"/>
              <a:t>½ p + √(¼p</a:t>
            </a:r>
            <a:r>
              <a:rPr lang="en-US" sz="2400" baseline="30000" dirty="0" smtClean="0"/>
              <a:t>2</a:t>
            </a:r>
            <a:r>
              <a:rPr lang="en-US" sz="2400" dirty="0" smtClean="0"/>
              <a:t> + </a:t>
            </a:r>
            <a:r>
              <a:rPr lang="en-US" sz="2400" dirty="0" err="1" smtClean="0"/>
              <a:t>mq</a:t>
            </a:r>
            <a:r>
              <a:rPr lang="en-US" sz="2400" dirty="0" smtClean="0"/>
              <a:t>))/m  </a:t>
            </a:r>
          </a:p>
          <a:p>
            <a:pPr marL="914400" lvl="1" indent="-457200">
              <a:buAutoNum type="alphaLcParenBoth"/>
            </a:pPr>
            <a:r>
              <a:rPr lang="en-US" sz="2200" dirty="0" smtClean="0"/>
              <a:t>(</a:t>
            </a:r>
            <a:r>
              <a:rPr lang="en-US" sz="2400" dirty="0" smtClean="0"/>
              <a:t>½ p + √(¼p</a:t>
            </a:r>
            <a:r>
              <a:rPr lang="en-US" sz="2400" baseline="30000" dirty="0" smtClean="0"/>
              <a:t>2</a:t>
            </a:r>
            <a:r>
              <a:rPr lang="en-US" sz="2400" dirty="0" smtClean="0"/>
              <a:t> + </a:t>
            </a:r>
            <a:r>
              <a:rPr lang="en-US" sz="2400" dirty="0" err="1" smtClean="0"/>
              <a:t>mq</a:t>
            </a:r>
            <a:r>
              <a:rPr lang="en-US" sz="2400" dirty="0" smtClean="0"/>
              <a:t>))/m</a:t>
            </a:r>
          </a:p>
          <a:p>
            <a:pPr marL="914400" lvl="1" indent="-457200">
              <a:buAutoNum type="alphaLcParenBoth"/>
            </a:pPr>
            <a:r>
              <a:rPr lang="en-US" sz="2200" dirty="0" smtClean="0"/>
              <a:t>(</a:t>
            </a:r>
            <a:r>
              <a:rPr lang="en-US" sz="2400" dirty="0" smtClean="0"/>
              <a:t>½ p + √(¼p</a:t>
            </a:r>
            <a:r>
              <a:rPr lang="en-US" sz="2400" baseline="30000" dirty="0" smtClean="0"/>
              <a:t>2</a:t>
            </a:r>
            <a:r>
              <a:rPr lang="en-US" sz="2400" dirty="0" smtClean="0"/>
              <a:t> - </a:t>
            </a:r>
            <a:r>
              <a:rPr lang="en-US" sz="2400" dirty="0" err="1" smtClean="0"/>
              <a:t>mq</a:t>
            </a:r>
            <a:r>
              <a:rPr lang="en-US" sz="2400" dirty="0" smtClean="0"/>
              <a:t>))/m</a:t>
            </a:r>
          </a:p>
          <a:p>
            <a:r>
              <a:rPr lang="en-US" sz="2400" dirty="0" smtClean="0"/>
              <a:t>In those cases where the √ was irrational, “D” new how to approximate it by a rational number</a:t>
            </a:r>
          </a:p>
          <a:p>
            <a:pPr lvl="1">
              <a:buNone/>
            </a:pPr>
            <a:endParaRPr lang="en-US" sz="2200" dirty="0"/>
          </a:p>
        </p:txBody>
      </p:sp>
      <p:sp>
        <p:nvSpPr>
          <p:cNvPr id="4" name="Slide Number Placeholder 3"/>
          <p:cNvSpPr>
            <a:spLocks noGrp="1"/>
          </p:cNvSpPr>
          <p:nvPr>
            <p:ph type="sldNum" sz="quarter" idx="12"/>
          </p:nvPr>
        </p:nvSpPr>
        <p:spPr/>
        <p:txBody>
          <a:bodyPr/>
          <a:lstStyle/>
          <a:p>
            <a:fld id="{E401FBE1-89EE-449B-8A67-F9035A6151FD}" type="slidenum">
              <a:rPr lang="en-US" smtClean="0"/>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Simultaneous equations involving quadratics</a:t>
            </a:r>
            <a:br>
              <a:rPr lang="en-US" dirty="0" smtClean="0"/>
            </a:br>
            <a:endParaRPr lang="en-US" dirty="0"/>
          </a:p>
        </p:txBody>
      </p:sp>
      <p:sp>
        <p:nvSpPr>
          <p:cNvPr id="3" name="Content Placeholder 2"/>
          <p:cNvSpPr>
            <a:spLocks noGrp="1"/>
          </p:cNvSpPr>
          <p:nvPr>
            <p:ph idx="1"/>
          </p:nvPr>
        </p:nvSpPr>
        <p:spPr>
          <a:xfrm>
            <a:off x="457200" y="1295400"/>
            <a:ext cx="8229600" cy="4525963"/>
          </a:xfrm>
        </p:spPr>
        <p:txBody>
          <a:bodyPr>
            <a:normAutofit fontScale="92500" lnSpcReduction="10000"/>
          </a:bodyPr>
          <a:lstStyle/>
          <a:p>
            <a:r>
              <a:rPr lang="en-US" sz="2400" dirty="0" smtClean="0"/>
              <a:t>Book 1 problem 30</a:t>
            </a:r>
          </a:p>
          <a:p>
            <a:r>
              <a:rPr lang="en-US" sz="2400" dirty="0" smtClean="0"/>
              <a:t>To find two numbers such that their difference and product are given numbers. </a:t>
            </a:r>
          </a:p>
          <a:p>
            <a:r>
              <a:rPr lang="en-US" sz="2400" dirty="0" smtClean="0"/>
              <a:t>Difference = 4 and product 96.</a:t>
            </a:r>
          </a:p>
          <a:p>
            <a:r>
              <a:rPr lang="en-US" sz="2400" dirty="0" smtClean="0"/>
              <a:t>This is a standard format problem and it would immediately be said that the numbers are x + 2 and x – 2. </a:t>
            </a:r>
          </a:p>
          <a:p>
            <a:r>
              <a:rPr lang="en-US" sz="2400" dirty="0" smtClean="0"/>
              <a:t>The equation to meet the product requirement is (x + 2)(x – 2) = 96</a:t>
            </a:r>
          </a:p>
          <a:p>
            <a:pPr>
              <a:buNone/>
            </a:pPr>
            <a:r>
              <a:rPr lang="en-US" sz="2400" dirty="0" smtClean="0"/>
              <a:t>			x</a:t>
            </a:r>
            <a:r>
              <a:rPr lang="en-US" sz="2400" baseline="30000" dirty="0" smtClean="0"/>
              <a:t>2</a:t>
            </a:r>
            <a:r>
              <a:rPr lang="en-US" sz="2400" baseline="-25000" dirty="0" smtClean="0"/>
              <a:t> </a:t>
            </a:r>
            <a:r>
              <a:rPr lang="en-US" sz="2400" dirty="0" smtClean="0"/>
              <a:t>– 4 = 96</a:t>
            </a:r>
          </a:p>
          <a:p>
            <a:pPr>
              <a:buNone/>
            </a:pPr>
            <a:r>
              <a:rPr lang="en-US" sz="2400" dirty="0" smtClean="0"/>
              <a:t>			x</a:t>
            </a:r>
            <a:r>
              <a:rPr lang="en-US" sz="2400" baseline="30000" dirty="0" smtClean="0"/>
              <a:t>2</a:t>
            </a:r>
            <a:r>
              <a:rPr lang="en-US" sz="2400" dirty="0" smtClean="0"/>
              <a:t>       = 96 + 4</a:t>
            </a:r>
          </a:p>
          <a:p>
            <a:pPr>
              <a:buNone/>
            </a:pPr>
            <a:r>
              <a:rPr lang="en-US" sz="2400" dirty="0" smtClean="0"/>
              <a:t>			x</a:t>
            </a:r>
            <a:r>
              <a:rPr lang="en-US" sz="2400" baseline="30000" dirty="0" smtClean="0"/>
              <a:t>2</a:t>
            </a:r>
            <a:r>
              <a:rPr lang="en-US" sz="2400" dirty="0" smtClean="0"/>
              <a:t>       = 100</a:t>
            </a:r>
          </a:p>
          <a:p>
            <a:pPr>
              <a:buNone/>
            </a:pPr>
            <a:r>
              <a:rPr lang="en-US" sz="2400" dirty="0" smtClean="0"/>
              <a:t>			x         = 10 and the two numbers are 12 and 8.</a:t>
            </a:r>
          </a:p>
          <a:p>
            <a:pPr>
              <a:buNone/>
            </a:pPr>
            <a:r>
              <a:rPr lang="en-US" sz="2400" dirty="0" smtClean="0"/>
              <a:t> </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E401FBE1-89EE-449B-8A67-F9035A6151FD}" type="slidenum">
              <a:rPr lang="en-US" smtClean="0"/>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Book II, Problem 8</a:t>
            </a:r>
            <a:endParaRPr lang="en-US" dirty="0"/>
          </a:p>
        </p:txBody>
      </p:sp>
      <p:sp>
        <p:nvSpPr>
          <p:cNvPr id="3" name="Content Placeholder 2"/>
          <p:cNvSpPr>
            <a:spLocks noGrp="1"/>
          </p:cNvSpPr>
          <p:nvPr>
            <p:ph idx="1"/>
          </p:nvPr>
        </p:nvSpPr>
        <p:spPr/>
        <p:txBody>
          <a:bodyPr>
            <a:normAutofit/>
          </a:bodyPr>
          <a:lstStyle/>
          <a:p>
            <a:r>
              <a:rPr lang="en-US" sz="2400" dirty="0" smtClean="0"/>
              <a:t>To divide a given square number into two squares</a:t>
            </a:r>
          </a:p>
          <a:p>
            <a:pPr>
              <a:buNone/>
            </a:pPr>
            <a:r>
              <a:rPr lang="en-US" dirty="0" smtClean="0"/>
              <a:t>It is to this proposition that Fermat appended his famous note in which he</a:t>
            </a:r>
          </a:p>
          <a:p>
            <a:pPr>
              <a:buNone/>
            </a:pPr>
            <a:r>
              <a:rPr lang="en-US" dirty="0" smtClean="0"/>
              <a:t>enunciates what is </a:t>
            </a:r>
            <a:r>
              <a:rPr lang="en-US" smtClean="0"/>
              <a:t>known as </a:t>
            </a:r>
            <a:r>
              <a:rPr lang="en-US" dirty="0" smtClean="0"/>
              <a:t>the "great theorem" of Fermat. The text of the note is as follows :</a:t>
            </a:r>
          </a:p>
          <a:p>
            <a:pPr>
              <a:buNone/>
            </a:pPr>
            <a:r>
              <a:rPr lang="en-US" dirty="0" smtClean="0"/>
              <a:t>"On the other hand it is impossible to separate a cube into two cubes, or a biquadrate into two biquadrates, or generally any power except a square into two powers with the same exponent. I have discovered a truly marvelous proof of this, which however the margin is not large enough to contain."</a:t>
            </a:r>
          </a:p>
          <a:p>
            <a:pPr>
              <a:buNone/>
            </a:pPr>
            <a:r>
              <a:rPr lang="en-US" dirty="0" smtClean="0"/>
              <a:t>Did Fermat really possess a proof of the general proposition that </a:t>
            </a:r>
            <a:r>
              <a:rPr lang="en-US" dirty="0" err="1" smtClean="0"/>
              <a:t>x</a:t>
            </a:r>
            <a:r>
              <a:rPr lang="en-US" baseline="30000" dirty="0" err="1" smtClean="0"/>
              <a:t>m</a:t>
            </a:r>
            <a:r>
              <a:rPr lang="en-US" dirty="0" smtClean="0"/>
              <a:t> +</a:t>
            </a:r>
            <a:r>
              <a:rPr lang="en-US" dirty="0" err="1" smtClean="0"/>
              <a:t>y</a:t>
            </a:r>
            <a:r>
              <a:rPr lang="en-US" baseline="30000" dirty="0" err="1" smtClean="0"/>
              <a:t>m</a:t>
            </a:r>
            <a:r>
              <a:rPr lang="en-US" dirty="0" smtClean="0"/>
              <a:t>=</a:t>
            </a:r>
            <a:r>
              <a:rPr lang="en-US" dirty="0" err="1" smtClean="0"/>
              <a:t>z</a:t>
            </a:r>
            <a:r>
              <a:rPr lang="en-US" baseline="30000" dirty="0" err="1" smtClean="0"/>
              <a:t>m</a:t>
            </a:r>
            <a:r>
              <a:rPr lang="en-US" dirty="0" smtClean="0"/>
              <a:t> cannot be solved in rational numbers where m is any number &gt;2? </a:t>
            </a:r>
            <a:endParaRPr lang="en-US" dirty="0"/>
          </a:p>
        </p:txBody>
      </p:sp>
      <p:sp>
        <p:nvSpPr>
          <p:cNvPr id="4" name="Slide Number Placeholder 3"/>
          <p:cNvSpPr>
            <a:spLocks noGrp="1"/>
          </p:cNvSpPr>
          <p:nvPr>
            <p:ph type="sldNum" sz="quarter" idx="12"/>
          </p:nvPr>
        </p:nvSpPr>
        <p:spPr/>
        <p:txBody>
          <a:bodyPr/>
          <a:lstStyle/>
          <a:p>
            <a:fld id="{E401FBE1-89EE-449B-8A67-F9035A6151FD}" type="slidenum">
              <a:rPr lang="en-US" smtClean="0"/>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Fermat’s Last theorem</a:t>
            </a:r>
            <a:endParaRPr lang="en-US" dirty="0"/>
          </a:p>
        </p:txBody>
      </p:sp>
      <p:sp>
        <p:nvSpPr>
          <p:cNvPr id="3" name="Content Placeholder 2"/>
          <p:cNvSpPr>
            <a:spLocks noGrp="1"/>
          </p:cNvSpPr>
          <p:nvPr>
            <p:ph idx="1"/>
          </p:nvPr>
        </p:nvSpPr>
        <p:spPr/>
        <p:txBody>
          <a:bodyPr>
            <a:normAutofit/>
          </a:bodyPr>
          <a:lstStyle/>
          <a:p>
            <a:r>
              <a:rPr lang="en-US" sz="2400" dirty="0" smtClean="0"/>
              <a:t>In 1908, the German industrialist and amateur mathematician Paul Wolfskehl bequeathed 100,000 marks to the Göttingen Academy of Sciences to be offered as a prize for a complete proof of Fermat's Last Theorem.  On 27 June 1908, the Academy published nine rules for awarding the prize.  Among other things, these rules required that the proof be published in a peer-reviewed journal; the prize would not be awarded until two years after the publication; and that no prize would be given after 13 September 2007, roughly a century after the competition was begun. British mathematician Andrew Wiles collected the Wolfskehl prize money, then worth $50,000, on 27 June 1997.</a:t>
            </a:r>
            <a:endParaRPr lang="en-US" sz="2400" dirty="0"/>
          </a:p>
        </p:txBody>
      </p:sp>
      <p:sp>
        <p:nvSpPr>
          <p:cNvPr id="4" name="Slide Number Placeholder 3"/>
          <p:cNvSpPr>
            <a:spLocks noGrp="1"/>
          </p:cNvSpPr>
          <p:nvPr>
            <p:ph type="sldNum" sz="quarter" idx="12"/>
          </p:nvPr>
        </p:nvSpPr>
        <p:spPr/>
        <p:txBody>
          <a:bodyPr/>
          <a:lstStyle/>
          <a:p>
            <a:fld id="{E401FBE1-89EE-449B-8A67-F9035A6151FD}" type="slidenum">
              <a:rPr lang="en-US" smtClean="0"/>
              <a:pPr/>
              <a:t>24</a:t>
            </a:fld>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Indeterminate Equations</a:t>
            </a:r>
            <a:endParaRPr lang="en-US" dirty="0"/>
          </a:p>
        </p:txBody>
      </p:sp>
      <p:sp>
        <p:nvSpPr>
          <p:cNvPr id="3" name="Content Placeholder 2"/>
          <p:cNvSpPr>
            <a:spLocks noGrp="1"/>
          </p:cNvSpPr>
          <p:nvPr>
            <p:ph idx="1"/>
          </p:nvPr>
        </p:nvSpPr>
        <p:spPr/>
        <p:txBody>
          <a:bodyPr/>
          <a:lstStyle/>
          <a:p>
            <a:r>
              <a:rPr lang="en-US" dirty="0" smtClean="0"/>
              <a:t>Since Diophantus allowed fractional as well as integer solutions to IEs, it was not necessary to treat equations of the first degree</a:t>
            </a:r>
          </a:p>
          <a:p>
            <a:r>
              <a:rPr lang="en-US" dirty="0" smtClean="0"/>
              <a:t>Equations of the second degree</a:t>
            </a:r>
          </a:p>
          <a:p>
            <a:pPr lvl="1"/>
            <a:r>
              <a:rPr lang="en-US" dirty="0" smtClean="0"/>
              <a:t>Ax</a:t>
            </a:r>
            <a:r>
              <a:rPr lang="en-US" baseline="30000" dirty="0" smtClean="0"/>
              <a:t>2</a:t>
            </a:r>
            <a:r>
              <a:rPr lang="en-US" dirty="0" smtClean="0"/>
              <a:t> + </a:t>
            </a:r>
            <a:r>
              <a:rPr lang="en-US" dirty="0" err="1" smtClean="0"/>
              <a:t>Bx</a:t>
            </a:r>
            <a:r>
              <a:rPr lang="en-US" dirty="0" smtClean="0"/>
              <a:t> + C = y</a:t>
            </a:r>
            <a:r>
              <a:rPr lang="en-US" baseline="30000" dirty="0" smtClean="0"/>
              <a:t>2</a:t>
            </a:r>
          </a:p>
          <a:p>
            <a:r>
              <a:rPr lang="en-US" dirty="0" smtClean="0"/>
              <a:t>Double equations</a:t>
            </a:r>
          </a:p>
          <a:p>
            <a:pPr lvl="1"/>
            <a:r>
              <a:rPr lang="en-US" dirty="0" smtClean="0"/>
              <a:t>Two different functions of the unknown have to be made simultaneously squares.</a:t>
            </a:r>
          </a:p>
          <a:p>
            <a:pPr lvl="1"/>
            <a:r>
              <a:rPr lang="en-US" dirty="0" smtClean="0"/>
              <a:t>mx</a:t>
            </a:r>
            <a:r>
              <a:rPr lang="en-US" baseline="30000" dirty="0" smtClean="0"/>
              <a:t>2</a:t>
            </a:r>
            <a:r>
              <a:rPr lang="en-US" dirty="0" smtClean="0"/>
              <a:t> + </a:t>
            </a:r>
            <a:r>
              <a:rPr lang="en-US" dirty="0" smtClean="0">
                <a:latin typeface="Symbol" pitchFamily="18" charset="2"/>
              </a:rPr>
              <a:t>a</a:t>
            </a:r>
            <a:r>
              <a:rPr lang="en-US" dirty="0" smtClean="0"/>
              <a:t>x + a = u</a:t>
            </a:r>
            <a:r>
              <a:rPr lang="en-US" baseline="30000" dirty="0" smtClean="0"/>
              <a:t>2</a:t>
            </a:r>
            <a:r>
              <a:rPr lang="en-US" dirty="0" smtClean="0"/>
              <a:t>     and   nx</a:t>
            </a:r>
            <a:r>
              <a:rPr lang="en-US" baseline="30000" dirty="0" smtClean="0"/>
              <a:t>2</a:t>
            </a:r>
            <a:r>
              <a:rPr lang="en-US" dirty="0" smtClean="0"/>
              <a:t> + </a:t>
            </a:r>
            <a:r>
              <a:rPr lang="en-US" dirty="0" err="1" smtClean="0">
                <a:latin typeface="Symbol" pitchFamily="18" charset="2"/>
              </a:rPr>
              <a:t>b</a:t>
            </a:r>
            <a:r>
              <a:rPr lang="en-US" dirty="0" err="1" smtClean="0"/>
              <a:t>x</a:t>
            </a:r>
            <a:r>
              <a:rPr lang="en-US" dirty="0" smtClean="0"/>
              <a:t> + b = w</a:t>
            </a:r>
            <a:r>
              <a:rPr lang="en-US" baseline="30000" dirty="0" smtClean="0"/>
              <a:t>2</a:t>
            </a:r>
          </a:p>
          <a:p>
            <a:r>
              <a:rPr lang="en-US" dirty="0" smtClean="0"/>
              <a:t>Simple example -  m = n =0, find x so u and w are rational.</a:t>
            </a:r>
          </a:p>
          <a:p>
            <a:pPr lvl="1">
              <a:buNone/>
            </a:pPr>
            <a:r>
              <a:rPr lang="en-US" dirty="0" smtClean="0"/>
              <a:t>     </a:t>
            </a:r>
            <a:r>
              <a:rPr lang="en-US" dirty="0" err="1" smtClean="0"/>
              <a:t>Eq</a:t>
            </a:r>
            <a:r>
              <a:rPr lang="en-US" dirty="0" smtClean="0"/>
              <a:t> (1)    65 – 6x = u</a:t>
            </a:r>
            <a:r>
              <a:rPr lang="en-US" baseline="30000" dirty="0" smtClean="0"/>
              <a:t>2</a:t>
            </a:r>
            <a:r>
              <a:rPr lang="en-US" dirty="0" smtClean="0"/>
              <a:t> and </a:t>
            </a:r>
            <a:r>
              <a:rPr lang="en-US" dirty="0" err="1" smtClean="0"/>
              <a:t>Eq</a:t>
            </a:r>
            <a:r>
              <a:rPr lang="en-US" dirty="0" smtClean="0"/>
              <a:t> (2)    65 – 24x = w</a:t>
            </a:r>
            <a:r>
              <a:rPr lang="en-US" baseline="30000" dirty="0" smtClean="0"/>
              <a:t>2</a:t>
            </a:r>
            <a:r>
              <a:rPr lang="en-US" dirty="0" smtClean="0"/>
              <a:t> </a:t>
            </a:r>
          </a:p>
          <a:p>
            <a:pPr lvl="1">
              <a:buNone/>
            </a:pPr>
            <a:r>
              <a:rPr lang="en-US" dirty="0" smtClean="0"/>
              <a:t>     4 times </a:t>
            </a:r>
            <a:r>
              <a:rPr lang="en-US" dirty="0" err="1" smtClean="0"/>
              <a:t>Eq</a:t>
            </a:r>
            <a:r>
              <a:rPr lang="en-US" dirty="0" smtClean="0"/>
              <a:t>(1) – </a:t>
            </a:r>
            <a:r>
              <a:rPr lang="en-US" dirty="0" err="1" smtClean="0"/>
              <a:t>Eq</a:t>
            </a:r>
            <a:r>
              <a:rPr lang="en-US" dirty="0" smtClean="0"/>
              <a:t>(2)   yields  195 = 4u</a:t>
            </a:r>
            <a:r>
              <a:rPr lang="en-US" baseline="30000" dirty="0" smtClean="0"/>
              <a:t>2</a:t>
            </a:r>
            <a:r>
              <a:rPr lang="en-US" dirty="0" smtClean="0"/>
              <a:t> – w</a:t>
            </a:r>
            <a:r>
              <a:rPr lang="en-US" baseline="30000" dirty="0" smtClean="0"/>
              <a:t>2</a:t>
            </a:r>
            <a:r>
              <a:rPr lang="en-US" dirty="0" smtClean="0"/>
              <a:t>,</a:t>
            </a:r>
            <a:r>
              <a:rPr lang="en-US" baseline="30000" dirty="0" smtClean="0"/>
              <a:t> </a:t>
            </a:r>
            <a:r>
              <a:rPr lang="en-US" dirty="0" smtClean="0"/>
              <a:t>  15 </a:t>
            </a:r>
            <a:r>
              <a:rPr lang="en-US" baseline="30000" dirty="0" smtClean="0"/>
              <a:t>.</a:t>
            </a:r>
            <a:r>
              <a:rPr lang="en-US" dirty="0" smtClean="0"/>
              <a:t> 13 = (2u + w)(2u – w) </a:t>
            </a:r>
          </a:p>
          <a:p>
            <a:pPr lvl="1">
              <a:buNone/>
            </a:pPr>
            <a:r>
              <a:rPr lang="en-US" dirty="0" smtClean="0"/>
              <a:t>     Let 2u + w = 15 and 2u – w =13, then u = 7, w = 1, and x = 8/3. </a:t>
            </a:r>
          </a:p>
          <a:p>
            <a:pPr lvl="1"/>
            <a:endParaRPr lang="en-US" dirty="0"/>
          </a:p>
        </p:txBody>
      </p:sp>
      <p:sp>
        <p:nvSpPr>
          <p:cNvPr id="4" name="Slide Number Placeholder 3"/>
          <p:cNvSpPr>
            <a:spLocks noGrp="1"/>
          </p:cNvSpPr>
          <p:nvPr>
            <p:ph type="sldNum" sz="quarter" idx="12"/>
          </p:nvPr>
        </p:nvSpPr>
        <p:spPr/>
        <p:txBody>
          <a:bodyPr/>
          <a:lstStyle/>
          <a:p>
            <a:fld id="{E401FBE1-89EE-449B-8A67-F9035A6151FD}" type="slidenum">
              <a:rPr lang="en-US" smtClean="0"/>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Book IV Problem 22    p1 </a:t>
            </a:r>
            <a:endParaRPr lang="en-US" dirty="0"/>
          </a:p>
        </p:txBody>
      </p:sp>
      <p:sp>
        <p:nvSpPr>
          <p:cNvPr id="3" name="Content Placeholder 2"/>
          <p:cNvSpPr>
            <a:spLocks noGrp="1"/>
          </p:cNvSpPr>
          <p:nvPr>
            <p:ph idx="1"/>
          </p:nvPr>
        </p:nvSpPr>
        <p:spPr/>
        <p:txBody>
          <a:bodyPr/>
          <a:lstStyle/>
          <a:p>
            <a:pPr>
              <a:buNone/>
            </a:pPr>
            <a:r>
              <a:rPr lang="en-US" sz="2800" dirty="0" smtClean="0"/>
              <a:t>To find three numbers (a, b, and c) such that their solid content (sc) added to any one of them gives a square.</a:t>
            </a:r>
          </a:p>
          <a:p>
            <a:r>
              <a:rPr lang="en-US" sz="2400" dirty="0" smtClean="0"/>
              <a:t>The solid content is the product of the three numbers. </a:t>
            </a:r>
          </a:p>
          <a:p>
            <a:r>
              <a:rPr lang="en-US" sz="2400" dirty="0" smtClean="0"/>
              <a:t>By a square is meant (p/q)</a:t>
            </a:r>
            <a:r>
              <a:rPr lang="en-US" sz="2400" baseline="30000" dirty="0" smtClean="0"/>
              <a:t>2</a:t>
            </a:r>
            <a:r>
              <a:rPr lang="en-US" sz="2400" dirty="0" smtClean="0"/>
              <a:t> where p and q are integers (p/q is rational)</a:t>
            </a:r>
          </a:p>
          <a:p>
            <a:r>
              <a:rPr lang="en-US" sz="2400" dirty="0" smtClean="0"/>
              <a:t>Remember only one variable can be used as an unknown in an equation.</a:t>
            </a:r>
          </a:p>
          <a:p>
            <a:r>
              <a:rPr lang="en-US" sz="2400" dirty="0" smtClean="0"/>
              <a:t>The problem has multiple answers but “D” is only trying to find one of them.</a:t>
            </a:r>
          </a:p>
          <a:p>
            <a:pPr>
              <a:buNone/>
            </a:pPr>
            <a:endParaRPr lang="en-US" sz="2400" dirty="0" smtClean="0"/>
          </a:p>
          <a:p>
            <a:endParaRPr lang="en-US" sz="2400" dirty="0" smtClean="0"/>
          </a:p>
          <a:p>
            <a:endParaRPr lang="en-US" dirty="0"/>
          </a:p>
        </p:txBody>
      </p:sp>
      <p:sp>
        <p:nvSpPr>
          <p:cNvPr id="4" name="Slide Number Placeholder 3"/>
          <p:cNvSpPr>
            <a:spLocks noGrp="1"/>
          </p:cNvSpPr>
          <p:nvPr>
            <p:ph type="sldNum" sz="quarter" idx="12"/>
          </p:nvPr>
        </p:nvSpPr>
        <p:spPr/>
        <p:txBody>
          <a:bodyPr/>
          <a:lstStyle/>
          <a:p>
            <a:fld id="{E401FBE1-89EE-449B-8A67-F9035A6151FD}" type="slidenum">
              <a:rPr lang="en-US" smtClean="0"/>
              <a:pPr/>
              <a:t>26</a:t>
            </a:fld>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Book IV Problem 22    p2</a:t>
            </a:r>
            <a:endParaRPr lang="en-US" dirty="0"/>
          </a:p>
        </p:txBody>
      </p:sp>
      <p:sp>
        <p:nvSpPr>
          <p:cNvPr id="3" name="Content Placeholder 2"/>
          <p:cNvSpPr>
            <a:spLocks noGrp="1"/>
          </p:cNvSpPr>
          <p:nvPr>
            <p:ph idx="1"/>
          </p:nvPr>
        </p:nvSpPr>
        <p:spPr/>
        <p:txBody>
          <a:bodyPr>
            <a:normAutofit/>
          </a:bodyPr>
          <a:lstStyle/>
          <a:p>
            <a:pPr marL="457200" indent="-457200">
              <a:buFont typeface="+mj-lt"/>
              <a:buAutoNum type="arabicPeriod"/>
            </a:pPr>
            <a:r>
              <a:rPr lang="en-US" sz="2400" dirty="0" smtClean="0"/>
              <a:t>Assume the sc is of the form x</a:t>
            </a:r>
            <a:r>
              <a:rPr lang="en-US" sz="2400" baseline="30000" dirty="0" smtClean="0"/>
              <a:t>2</a:t>
            </a:r>
            <a:r>
              <a:rPr lang="en-US" sz="2400" dirty="0" smtClean="0"/>
              <a:t> + 2x</a:t>
            </a:r>
          </a:p>
          <a:p>
            <a:pPr marL="457200" indent="-457200">
              <a:buFont typeface="+mj-lt"/>
              <a:buAutoNum type="arabicPeriod"/>
            </a:pPr>
            <a:r>
              <a:rPr lang="en-US" sz="2400" dirty="0" smtClean="0"/>
              <a:t>Assume the first number (a) is 1 then sc + a = (x+1)</a:t>
            </a:r>
            <a:r>
              <a:rPr lang="en-US" sz="2400" baseline="30000" dirty="0" smtClean="0"/>
              <a:t>2</a:t>
            </a:r>
            <a:r>
              <a:rPr lang="en-US" sz="2400" dirty="0" smtClean="0"/>
              <a:t> and as long as x is rational, sc + a is a square.</a:t>
            </a:r>
          </a:p>
          <a:p>
            <a:pPr marL="457200" indent="-457200">
              <a:buFont typeface="+mj-lt"/>
              <a:buAutoNum type="arabicPeriod"/>
            </a:pPr>
            <a:r>
              <a:rPr lang="en-US" sz="2400" dirty="0" smtClean="0"/>
              <a:t>Assume the second number (b) is 4x + 9. If this works, then    sc + b = x</a:t>
            </a:r>
            <a:r>
              <a:rPr lang="en-US" sz="2400" baseline="30000" dirty="0" smtClean="0"/>
              <a:t>2</a:t>
            </a:r>
            <a:r>
              <a:rPr lang="en-US" sz="2400" dirty="0" smtClean="0"/>
              <a:t> + 6x + 9 or (x + 3)</a:t>
            </a:r>
            <a:r>
              <a:rPr lang="en-US" sz="2400" baseline="30000" dirty="0" smtClean="0"/>
              <a:t>2</a:t>
            </a:r>
            <a:endParaRPr lang="en-US" sz="2400" dirty="0" smtClean="0"/>
          </a:p>
          <a:p>
            <a:pPr marL="457200" indent="-457200">
              <a:buFont typeface="+mj-lt"/>
              <a:buAutoNum type="arabicPeriod"/>
            </a:pPr>
            <a:r>
              <a:rPr lang="en-US" sz="2400" dirty="0" smtClean="0"/>
              <a:t>The third number (c ) is sc/(</a:t>
            </a:r>
            <a:r>
              <a:rPr lang="en-US" sz="2400" dirty="0" err="1" smtClean="0"/>
              <a:t>ab</a:t>
            </a:r>
            <a:r>
              <a:rPr lang="en-US" sz="2400" dirty="0" smtClean="0"/>
              <a:t>) = (x</a:t>
            </a:r>
            <a:r>
              <a:rPr lang="en-US" sz="2400" baseline="30000" dirty="0" smtClean="0"/>
              <a:t>2</a:t>
            </a:r>
            <a:r>
              <a:rPr lang="en-US" sz="2400" dirty="0" smtClean="0"/>
              <a:t> + 2x)/(4x + 9)</a:t>
            </a:r>
          </a:p>
          <a:p>
            <a:pPr marL="457200" indent="-457200">
              <a:buFont typeface="+mj-lt"/>
              <a:buAutoNum type="arabicPeriod"/>
            </a:pPr>
            <a:r>
              <a:rPr lang="en-US" sz="2400" dirty="0" smtClean="0"/>
              <a:t>It is not easy to see how to pick a value of x so that sc + c is a square.</a:t>
            </a:r>
          </a:p>
          <a:p>
            <a:pPr marL="457200" indent="-457200">
              <a:buFont typeface="+mj-lt"/>
              <a:buAutoNum type="arabicPeriod"/>
            </a:pPr>
            <a:r>
              <a:rPr lang="en-US" sz="2400" dirty="0" smtClean="0"/>
              <a:t>Go back to step 3 and generalize the expression for b so that sc + b = (x + m)</a:t>
            </a:r>
            <a:r>
              <a:rPr lang="en-US" sz="2400" baseline="30000" dirty="0" smtClean="0"/>
              <a:t>2</a:t>
            </a:r>
            <a:r>
              <a:rPr lang="en-US" sz="2400" dirty="0" smtClean="0"/>
              <a:t>, then b = 2mx – 2x +m</a:t>
            </a:r>
            <a:r>
              <a:rPr lang="en-US" sz="2400" baseline="30000" dirty="0" smtClean="0"/>
              <a:t>2</a:t>
            </a:r>
            <a:endParaRPr lang="en-US" sz="2400" dirty="0" smtClean="0"/>
          </a:p>
          <a:p>
            <a:pPr marL="457200" indent="-457200">
              <a:buFont typeface="+mj-lt"/>
              <a:buAutoNum type="arabicPeriod"/>
            </a:pPr>
            <a:endParaRPr lang="en-US" sz="2400" dirty="0" smtClean="0"/>
          </a:p>
          <a:p>
            <a:pPr marL="857250" lvl="1" indent="-457200">
              <a:buNone/>
            </a:pPr>
            <a:endParaRPr lang="en-US" sz="2200" dirty="0" smtClean="0"/>
          </a:p>
          <a:p>
            <a:endParaRPr lang="en-US" sz="2400" dirty="0" smtClean="0"/>
          </a:p>
        </p:txBody>
      </p:sp>
      <p:sp>
        <p:nvSpPr>
          <p:cNvPr id="4" name="Slide Number Placeholder 3"/>
          <p:cNvSpPr>
            <a:spLocks noGrp="1"/>
          </p:cNvSpPr>
          <p:nvPr>
            <p:ph type="sldNum" sz="quarter" idx="12"/>
          </p:nvPr>
        </p:nvSpPr>
        <p:spPr/>
        <p:txBody>
          <a:bodyPr/>
          <a:lstStyle/>
          <a:p>
            <a:fld id="{E401FBE1-89EE-449B-8A67-F9035A6151FD}" type="slidenum">
              <a:rPr lang="en-US" smtClean="0"/>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Book IV Problem 22    p3</a:t>
            </a:r>
            <a:endParaRPr lang="en-US" dirty="0"/>
          </a:p>
        </p:txBody>
      </p:sp>
      <p:sp>
        <p:nvSpPr>
          <p:cNvPr id="3" name="Content Placeholder 2"/>
          <p:cNvSpPr>
            <a:spLocks noGrp="1"/>
          </p:cNvSpPr>
          <p:nvPr>
            <p:ph idx="1"/>
          </p:nvPr>
        </p:nvSpPr>
        <p:spPr/>
        <p:txBody>
          <a:bodyPr>
            <a:normAutofit/>
          </a:bodyPr>
          <a:lstStyle/>
          <a:p>
            <a:pPr marL="457200" indent="-457200">
              <a:buFont typeface="+mj-lt"/>
              <a:buAutoNum type="arabicPeriod" startAt="7"/>
            </a:pPr>
            <a:r>
              <a:rPr lang="en-US" sz="2400" dirty="0" smtClean="0"/>
              <a:t>c = (x</a:t>
            </a:r>
            <a:r>
              <a:rPr lang="en-US" sz="2400" baseline="30000" dirty="0" smtClean="0"/>
              <a:t>2</a:t>
            </a:r>
            <a:r>
              <a:rPr lang="en-US" sz="2400" dirty="0" smtClean="0"/>
              <a:t> + 2x)/(2mx – 2x + m</a:t>
            </a:r>
            <a:r>
              <a:rPr lang="en-US" sz="2400" baseline="30000" dirty="0" smtClean="0"/>
              <a:t>2</a:t>
            </a:r>
            <a:r>
              <a:rPr lang="en-US" sz="2400" dirty="0" smtClean="0"/>
              <a:t>)</a:t>
            </a:r>
          </a:p>
          <a:p>
            <a:pPr marL="457200" indent="-457200">
              <a:buFont typeface="+mj-lt"/>
              <a:buAutoNum type="arabicPeriod" startAt="7"/>
            </a:pPr>
            <a:r>
              <a:rPr lang="en-US" sz="2400" dirty="0" smtClean="0"/>
              <a:t>“D” now observes if m = 2</a:t>
            </a:r>
            <a:r>
              <a:rPr lang="en-US" sz="2400" smtClean="0"/>
              <a:t>, then c </a:t>
            </a:r>
            <a:r>
              <a:rPr lang="en-US" sz="2400" dirty="0" smtClean="0"/>
              <a:t>= x/2 and b = 2x + 4 </a:t>
            </a:r>
          </a:p>
          <a:p>
            <a:pPr marL="457200" indent="-457200">
              <a:buFont typeface="+mj-lt"/>
              <a:buAutoNum type="arabicPeriod" startAt="7"/>
            </a:pPr>
            <a:r>
              <a:rPr lang="en-US" sz="2400" dirty="0" smtClean="0"/>
              <a:t>sc + c = x</a:t>
            </a:r>
            <a:r>
              <a:rPr lang="en-US" sz="2400" baseline="30000" dirty="0" smtClean="0"/>
              <a:t>2</a:t>
            </a:r>
            <a:r>
              <a:rPr lang="en-US" sz="2400" dirty="0" smtClean="0"/>
              <a:t> + 2x + x/2 = x</a:t>
            </a:r>
            <a:r>
              <a:rPr lang="en-US" sz="2400" baseline="30000" dirty="0" smtClean="0"/>
              <a:t>2</a:t>
            </a:r>
            <a:r>
              <a:rPr lang="en-US" sz="2400" dirty="0" smtClean="0"/>
              <a:t> + 5x/2</a:t>
            </a:r>
          </a:p>
          <a:p>
            <a:pPr marL="457200" indent="-457200">
              <a:buFont typeface="+mj-lt"/>
              <a:buAutoNum type="arabicPeriod" startAt="7"/>
            </a:pPr>
            <a:r>
              <a:rPr lang="en-US" sz="2400" dirty="0" smtClean="0"/>
              <a:t>To ensure sc + c is a square, “D” sets x</a:t>
            </a:r>
            <a:r>
              <a:rPr lang="en-US" sz="2400" baseline="30000" dirty="0" smtClean="0"/>
              <a:t>2</a:t>
            </a:r>
            <a:r>
              <a:rPr lang="en-US" sz="2400" dirty="0" smtClean="0"/>
              <a:t> + 5x/2 = 4x</a:t>
            </a:r>
            <a:r>
              <a:rPr lang="en-US" sz="2400" baseline="30000" dirty="0" smtClean="0"/>
              <a:t>2</a:t>
            </a:r>
            <a:r>
              <a:rPr lang="en-US" sz="2400" dirty="0" smtClean="0"/>
              <a:t> the solution of which is x = 5/6.</a:t>
            </a:r>
          </a:p>
          <a:p>
            <a:pPr marL="457200" indent="-457200">
              <a:buFont typeface="+mj-lt"/>
              <a:buAutoNum type="arabicPeriod" startAt="7"/>
            </a:pPr>
            <a:r>
              <a:rPr lang="en-US" sz="2400" dirty="0" smtClean="0"/>
              <a:t>The three numbers are 1, 17/3, and 5/12</a:t>
            </a:r>
          </a:p>
          <a:p>
            <a:pPr marL="457200" indent="-457200">
              <a:buFont typeface="+mj-lt"/>
              <a:buAutoNum type="arabicPeriod" startAt="7"/>
            </a:pPr>
            <a:endParaRPr lang="en-US" sz="2400" baseline="30000" dirty="0" smtClean="0"/>
          </a:p>
          <a:p>
            <a:pPr marL="457200" indent="-457200">
              <a:buNone/>
            </a:pPr>
            <a:r>
              <a:rPr lang="en-US" sz="2400" baseline="30000" dirty="0" smtClean="0"/>
              <a:t>	</a:t>
            </a:r>
            <a:r>
              <a:rPr lang="en-US" sz="2400" dirty="0" smtClean="0"/>
              <a:t>If I had chosen x</a:t>
            </a:r>
            <a:r>
              <a:rPr lang="en-US" sz="2400" baseline="30000" dirty="0" smtClean="0"/>
              <a:t>2</a:t>
            </a:r>
            <a:r>
              <a:rPr lang="en-US" sz="2400" dirty="0" smtClean="0"/>
              <a:t> + 5x/2 = (p/q)</a:t>
            </a:r>
            <a:r>
              <a:rPr lang="en-US" sz="2400" baseline="30000" dirty="0" smtClean="0"/>
              <a:t>2</a:t>
            </a:r>
            <a:r>
              <a:rPr lang="en-US" sz="2400" dirty="0" smtClean="0"/>
              <a:t>x</a:t>
            </a:r>
            <a:r>
              <a:rPr lang="en-US" sz="2400" baseline="30000" dirty="0" smtClean="0"/>
              <a:t>2</a:t>
            </a:r>
            <a:r>
              <a:rPr lang="en-US" sz="2400" dirty="0" smtClean="0"/>
              <a:t> instead of 4x</a:t>
            </a:r>
            <a:r>
              <a:rPr lang="en-US" sz="2400" baseline="30000" dirty="0" smtClean="0"/>
              <a:t>2</a:t>
            </a:r>
            <a:r>
              <a:rPr lang="en-US" sz="2400" dirty="0" smtClean="0"/>
              <a:t>,</a:t>
            </a:r>
            <a:r>
              <a:rPr lang="en-US" sz="2400" baseline="30000" dirty="0" smtClean="0"/>
              <a:t>  </a:t>
            </a:r>
            <a:r>
              <a:rPr lang="en-US" sz="2400" dirty="0" smtClean="0"/>
              <a:t>then </a:t>
            </a:r>
          </a:p>
          <a:p>
            <a:pPr marL="457200" indent="-457200">
              <a:buNone/>
            </a:pPr>
            <a:r>
              <a:rPr lang="en-US" sz="2400" dirty="0" smtClean="0"/>
              <a:t>	x = 5q</a:t>
            </a:r>
            <a:r>
              <a:rPr lang="en-US" sz="2400" baseline="30000" dirty="0" smtClean="0"/>
              <a:t>2</a:t>
            </a:r>
            <a:r>
              <a:rPr lang="en-US" sz="2400" dirty="0" smtClean="0"/>
              <a:t>/{2(p</a:t>
            </a:r>
            <a:r>
              <a:rPr lang="en-US" sz="2400" baseline="30000" dirty="0" smtClean="0"/>
              <a:t>2</a:t>
            </a:r>
            <a:r>
              <a:rPr lang="en-US" sz="2400" dirty="0" smtClean="0"/>
              <a:t> – q</a:t>
            </a:r>
            <a:r>
              <a:rPr lang="en-US" sz="2400" baseline="30000" dirty="0" smtClean="0"/>
              <a:t>2</a:t>
            </a:r>
            <a:r>
              <a:rPr lang="en-US" sz="2400" dirty="0" smtClean="0"/>
              <a:t>)} and there are solutions for all integers p, q with p &gt; q.</a:t>
            </a:r>
          </a:p>
        </p:txBody>
      </p:sp>
      <p:sp>
        <p:nvSpPr>
          <p:cNvPr id="4" name="Slide Number Placeholder 3"/>
          <p:cNvSpPr>
            <a:spLocks noGrp="1"/>
          </p:cNvSpPr>
          <p:nvPr>
            <p:ph type="sldNum" sz="quarter" idx="12"/>
          </p:nvPr>
        </p:nvSpPr>
        <p:spPr/>
        <p:txBody>
          <a:bodyPr/>
          <a:lstStyle/>
          <a:p>
            <a:fld id="{E401FBE1-89EE-449B-8A67-F9035A6151FD}" type="slidenum">
              <a:rPr lang="en-US" smtClean="0"/>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Fermat’s Solution</a:t>
            </a:r>
            <a:endParaRPr lang="en-US" dirty="0"/>
          </a:p>
        </p:txBody>
      </p:sp>
      <p:sp>
        <p:nvSpPr>
          <p:cNvPr id="3" name="Content Placeholder 2"/>
          <p:cNvSpPr>
            <a:spLocks noGrp="1"/>
          </p:cNvSpPr>
          <p:nvPr>
            <p:ph idx="1"/>
          </p:nvPr>
        </p:nvSpPr>
        <p:spPr/>
        <p:txBody>
          <a:bodyPr>
            <a:normAutofit/>
          </a:bodyPr>
          <a:lstStyle/>
          <a:p>
            <a:r>
              <a:rPr lang="en-US" sz="2400" dirty="0" smtClean="0"/>
              <a:t>Fermat (1601 – 1665)</a:t>
            </a:r>
          </a:p>
          <a:p>
            <a:r>
              <a:rPr lang="en-US" sz="2400" dirty="0" smtClean="0"/>
              <a:t>Let the sc = x</a:t>
            </a:r>
            <a:r>
              <a:rPr lang="en-US" sz="2400" baseline="30000" dirty="0" smtClean="0"/>
              <a:t>2</a:t>
            </a:r>
            <a:r>
              <a:rPr lang="en-US" sz="2400" dirty="0" smtClean="0"/>
              <a:t> – 2x and the first number equal 1</a:t>
            </a:r>
          </a:p>
          <a:p>
            <a:r>
              <a:rPr lang="en-US" sz="2400" dirty="0" smtClean="0"/>
              <a:t>Let the second number equal 2x</a:t>
            </a:r>
          </a:p>
          <a:p>
            <a:r>
              <a:rPr lang="en-US" sz="2400" dirty="0" smtClean="0"/>
              <a:t>The third number = sc/(</a:t>
            </a:r>
            <a:r>
              <a:rPr lang="en-US" sz="2400" dirty="0" err="1" smtClean="0"/>
              <a:t>ab</a:t>
            </a:r>
            <a:r>
              <a:rPr lang="en-US" sz="2400" dirty="0" smtClean="0"/>
              <a:t>) = (x</a:t>
            </a:r>
            <a:r>
              <a:rPr lang="en-US" sz="2400" baseline="30000" dirty="0" smtClean="0"/>
              <a:t>2</a:t>
            </a:r>
            <a:r>
              <a:rPr lang="en-US" sz="2400" dirty="0" smtClean="0"/>
              <a:t> – 2x)/(2x) = (x – 2)/2 and       sc + c = x</a:t>
            </a:r>
            <a:r>
              <a:rPr lang="en-US" sz="2400" baseline="30000" dirty="0" smtClean="0"/>
              <a:t>2</a:t>
            </a:r>
            <a:r>
              <a:rPr lang="en-US" sz="2400" dirty="0" smtClean="0"/>
              <a:t> - 2x + x/2 – 1 = x</a:t>
            </a:r>
            <a:r>
              <a:rPr lang="en-US" sz="2400" baseline="30000" dirty="0" smtClean="0"/>
              <a:t>2</a:t>
            </a:r>
            <a:r>
              <a:rPr lang="en-US" sz="2400" dirty="0" smtClean="0"/>
              <a:t> – (3/2)x -1 must be a square.</a:t>
            </a:r>
          </a:p>
          <a:p>
            <a:r>
              <a:rPr lang="en-US" sz="2400" dirty="0" smtClean="0"/>
              <a:t> x must be &gt; 2</a:t>
            </a:r>
          </a:p>
          <a:p>
            <a:r>
              <a:rPr lang="en-US" sz="2400" dirty="0" smtClean="0"/>
              <a:t> x</a:t>
            </a:r>
            <a:r>
              <a:rPr lang="en-US" sz="2400" baseline="30000" dirty="0" smtClean="0"/>
              <a:t>2</a:t>
            </a:r>
            <a:r>
              <a:rPr lang="en-US" sz="2400" dirty="0" smtClean="0"/>
              <a:t> – (3/2)x -1 = (x – m)</a:t>
            </a:r>
            <a:r>
              <a:rPr lang="en-US" sz="2400" baseline="30000" dirty="0" smtClean="0"/>
              <a:t>2</a:t>
            </a:r>
            <a:r>
              <a:rPr lang="en-US" sz="2400" dirty="0" smtClean="0"/>
              <a:t>,     x = (m</a:t>
            </a:r>
            <a:r>
              <a:rPr lang="en-US" sz="2400" baseline="30000" dirty="0" smtClean="0"/>
              <a:t>2</a:t>
            </a:r>
            <a:r>
              <a:rPr lang="en-US" sz="2400" dirty="0" smtClean="0"/>
              <a:t> + 1)/(2m – 1.5)</a:t>
            </a:r>
          </a:p>
          <a:p>
            <a:r>
              <a:rPr lang="en-US" sz="2400" dirty="0" smtClean="0"/>
              <a:t>If m chosen such that x &gt; 2, a solution is obtained.                      </a:t>
            </a:r>
          </a:p>
          <a:p>
            <a:endParaRPr lang="en-US" sz="2400" dirty="0"/>
          </a:p>
        </p:txBody>
      </p:sp>
      <p:sp>
        <p:nvSpPr>
          <p:cNvPr id="4" name="Slide Number Placeholder 3"/>
          <p:cNvSpPr>
            <a:spLocks noGrp="1"/>
          </p:cNvSpPr>
          <p:nvPr>
            <p:ph type="sldNum" sz="quarter" idx="12"/>
          </p:nvPr>
        </p:nvSpPr>
        <p:spPr/>
        <p:txBody>
          <a:bodyPr/>
          <a:lstStyle/>
          <a:p>
            <a:fld id="{E401FBE1-89EE-449B-8A67-F9035A6151FD}" type="slidenum">
              <a:rPr lang="en-US" smtClean="0"/>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Square Root</a:t>
            </a:r>
            <a:endParaRPr lang="en-US" dirty="0"/>
          </a:p>
        </p:txBody>
      </p:sp>
      <p:sp>
        <p:nvSpPr>
          <p:cNvPr id="3" name="Content Placeholder 2"/>
          <p:cNvSpPr>
            <a:spLocks noGrp="1"/>
          </p:cNvSpPr>
          <p:nvPr>
            <p:ph idx="1"/>
          </p:nvPr>
        </p:nvSpPr>
        <p:spPr/>
        <p:txBody>
          <a:bodyPr>
            <a:normAutofit/>
          </a:bodyPr>
          <a:lstStyle/>
          <a:p>
            <a:r>
              <a:rPr lang="en-US" dirty="0" smtClean="0"/>
              <a:t>Babylonians – yes √(2)</a:t>
            </a:r>
          </a:p>
          <a:p>
            <a:r>
              <a:rPr lang="en-US" dirty="0" smtClean="0"/>
              <a:t>Pretty much ignored by the Classical Greeks because of the difficulty with irrational numbers</a:t>
            </a:r>
          </a:p>
          <a:p>
            <a:r>
              <a:rPr lang="en-US" dirty="0" smtClean="0"/>
              <a:t>Archimedes has  1351/780 &gt; √(3) &gt; 265/153  which is pretty accurate, but he does not tell how he got it.</a:t>
            </a:r>
          </a:p>
          <a:p>
            <a:r>
              <a:rPr lang="en-US" dirty="0" smtClean="0"/>
              <a:t>Heron aka Hero of Alexandria (10 – 75 CE) uses</a:t>
            </a:r>
          </a:p>
          <a:p>
            <a:pPr>
              <a:buNone/>
            </a:pPr>
            <a:r>
              <a:rPr lang="en-US" dirty="0"/>
              <a:t>	</a:t>
            </a:r>
            <a:r>
              <a:rPr lang="en-US" dirty="0" smtClean="0"/>
              <a:t>	 √A = √(a</a:t>
            </a:r>
            <a:r>
              <a:rPr lang="en-US" baseline="30000" dirty="0" smtClean="0"/>
              <a:t>2</a:t>
            </a:r>
            <a:r>
              <a:rPr lang="en-US" dirty="0" smtClean="0"/>
              <a:t> ± b) ~ a ± b/(2a) where a</a:t>
            </a:r>
            <a:r>
              <a:rPr lang="en-US" baseline="30000" dirty="0" smtClean="0"/>
              <a:t>2</a:t>
            </a:r>
            <a:r>
              <a:rPr lang="en-US" dirty="0" smtClean="0"/>
              <a:t> is the rational square nearest A and b is the remainder. This expression was also used by the Babylonians. It is also the first two terms of Maclaurin series. Heron also has a rule for calculating the cube root. </a:t>
            </a:r>
          </a:p>
          <a:p>
            <a:pPr>
              <a:buNone/>
            </a:pPr>
            <a:endParaRPr lang="en-US" baseline="30000" dirty="0" smtClean="0"/>
          </a:p>
          <a:p>
            <a:pPr>
              <a:buNone/>
            </a:pPr>
            <a:r>
              <a:rPr lang="en-US" dirty="0" smtClean="0"/>
              <a:t> </a:t>
            </a:r>
          </a:p>
          <a:p>
            <a:pPr lvl="1">
              <a:buNone/>
            </a:pPr>
            <a:r>
              <a:rPr lang="en-US" dirty="0"/>
              <a:t> </a:t>
            </a:r>
            <a:r>
              <a:rPr lang="en-US" dirty="0" smtClean="0"/>
              <a:t>    </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Porisms</a:t>
            </a:r>
            <a:endParaRPr lang="en-US" dirty="0"/>
          </a:p>
        </p:txBody>
      </p:sp>
      <p:sp>
        <p:nvSpPr>
          <p:cNvPr id="3" name="Content Placeholder 2"/>
          <p:cNvSpPr>
            <a:spLocks noGrp="1"/>
          </p:cNvSpPr>
          <p:nvPr>
            <p:ph idx="1"/>
          </p:nvPr>
        </p:nvSpPr>
        <p:spPr/>
        <p:txBody>
          <a:bodyPr/>
          <a:lstStyle/>
          <a:p>
            <a:pPr lvl="1"/>
            <a:r>
              <a:rPr lang="en-US" sz="2000" dirty="0" err="1" smtClean="0"/>
              <a:t>Porism</a:t>
            </a:r>
            <a:r>
              <a:rPr lang="en-US" sz="2000" dirty="0" smtClean="0"/>
              <a:t> # 3 The difference of any two cubes is also the sum of two cubes. Given a and b, a &gt; b, then there exists an x and y such that</a:t>
            </a:r>
          </a:p>
          <a:p>
            <a:pPr lvl="1">
              <a:buNone/>
            </a:pPr>
            <a:r>
              <a:rPr lang="en-US" sz="2000" dirty="0" smtClean="0"/>
              <a:t>         		a</a:t>
            </a:r>
            <a:r>
              <a:rPr lang="en-US" sz="2000" baseline="30000" dirty="0" smtClean="0"/>
              <a:t>3</a:t>
            </a:r>
            <a:r>
              <a:rPr lang="en-US" sz="2000" dirty="0" smtClean="0"/>
              <a:t> – b</a:t>
            </a:r>
            <a:r>
              <a:rPr lang="en-US" sz="2000" baseline="30000" dirty="0" smtClean="0"/>
              <a:t>3</a:t>
            </a:r>
            <a:r>
              <a:rPr lang="en-US" sz="2000" dirty="0" smtClean="0"/>
              <a:t> = x</a:t>
            </a:r>
            <a:r>
              <a:rPr lang="en-US" sz="2000" baseline="30000" dirty="0" smtClean="0"/>
              <a:t>3</a:t>
            </a:r>
            <a:r>
              <a:rPr lang="en-US" sz="2000" dirty="0" smtClean="0"/>
              <a:t> + y</a:t>
            </a:r>
            <a:r>
              <a:rPr lang="en-US" sz="2000" baseline="30000" dirty="0" smtClean="0"/>
              <a:t>3 </a:t>
            </a:r>
            <a:endParaRPr lang="en-US" sz="2000" dirty="0" smtClean="0"/>
          </a:p>
          <a:p>
            <a:pPr lvl="1">
              <a:buNone/>
            </a:pPr>
            <a:r>
              <a:rPr lang="en-US" sz="2000" dirty="0" smtClean="0"/>
              <a:t>     </a:t>
            </a:r>
          </a:p>
          <a:p>
            <a:pPr lvl="1">
              <a:buNone/>
            </a:pPr>
            <a:r>
              <a:rPr lang="en-US" sz="2000" dirty="0" smtClean="0"/>
              <a:t>     Diophantus does not give the solution, but one is provided by 16th century French mathematician François </a:t>
            </a:r>
            <a:r>
              <a:rPr lang="en-US" sz="2000" dirty="0" err="1" smtClean="0"/>
              <a:t>Viète</a:t>
            </a:r>
            <a:r>
              <a:rPr lang="en-US" sz="2000" dirty="0" smtClean="0"/>
              <a:t>.</a:t>
            </a:r>
          </a:p>
          <a:p>
            <a:pPr lvl="1">
              <a:buNone/>
            </a:pPr>
            <a:r>
              <a:rPr lang="en-US" sz="2000" dirty="0" smtClean="0"/>
              <a:t>     </a:t>
            </a:r>
          </a:p>
          <a:p>
            <a:pPr lvl="1">
              <a:buNone/>
            </a:pPr>
            <a:r>
              <a:rPr lang="en-US" sz="2000" dirty="0" smtClean="0"/>
              <a:t>			x = a(a</a:t>
            </a:r>
            <a:r>
              <a:rPr lang="en-US" sz="2000" baseline="30000" dirty="0" smtClean="0"/>
              <a:t>3</a:t>
            </a:r>
            <a:r>
              <a:rPr lang="en-US" sz="2000" dirty="0" smtClean="0"/>
              <a:t> – 2b</a:t>
            </a:r>
            <a:r>
              <a:rPr lang="en-US" sz="2000" baseline="30000" dirty="0" smtClean="0"/>
              <a:t>3</a:t>
            </a:r>
            <a:r>
              <a:rPr lang="en-US" sz="2000" dirty="0" smtClean="0"/>
              <a:t>)/(a</a:t>
            </a:r>
            <a:r>
              <a:rPr lang="en-US" sz="2000" baseline="30000" dirty="0" smtClean="0"/>
              <a:t>3</a:t>
            </a:r>
            <a:r>
              <a:rPr lang="en-US" sz="2000" dirty="0" smtClean="0"/>
              <a:t> + b</a:t>
            </a:r>
            <a:r>
              <a:rPr lang="en-US" sz="2000" baseline="30000" dirty="0" smtClean="0"/>
              <a:t>3</a:t>
            </a:r>
            <a:r>
              <a:rPr lang="en-US" sz="2000" dirty="0" smtClean="0"/>
              <a:t>),    y = b(2a</a:t>
            </a:r>
            <a:r>
              <a:rPr lang="en-US" sz="2000" baseline="30000" dirty="0" smtClean="0"/>
              <a:t>3</a:t>
            </a:r>
            <a:r>
              <a:rPr lang="en-US" sz="2000" dirty="0" smtClean="0"/>
              <a:t> – b</a:t>
            </a:r>
            <a:r>
              <a:rPr lang="en-US" sz="2000" baseline="30000" dirty="0" smtClean="0"/>
              <a:t>3</a:t>
            </a:r>
            <a:r>
              <a:rPr lang="en-US" sz="2000" dirty="0" smtClean="0"/>
              <a:t>)/(a</a:t>
            </a:r>
            <a:r>
              <a:rPr lang="en-US" sz="2000" baseline="30000" dirty="0" smtClean="0"/>
              <a:t>3</a:t>
            </a:r>
            <a:r>
              <a:rPr lang="en-US" sz="2000" dirty="0" smtClean="0"/>
              <a:t> + b</a:t>
            </a:r>
            <a:r>
              <a:rPr lang="en-US" sz="2000" baseline="30000" dirty="0" smtClean="0"/>
              <a:t>3</a:t>
            </a:r>
            <a:r>
              <a:rPr lang="en-US" sz="2000" dirty="0" smtClean="0"/>
              <a:t>)</a:t>
            </a:r>
          </a:p>
          <a:p>
            <a:pPr lvl="1">
              <a:buNone/>
            </a:pPr>
            <a:endParaRPr lang="en-US" sz="2000" dirty="0" smtClean="0"/>
          </a:p>
          <a:p>
            <a:pPr lvl="1">
              <a:buNone/>
            </a:pPr>
            <a:r>
              <a:rPr lang="en-US" sz="2000" dirty="0" smtClean="0"/>
              <a:t>        Example: a =4, b =3, x = 40/91, y = 303/91</a:t>
            </a:r>
          </a:p>
          <a:p>
            <a:endParaRPr lang="en-US" dirty="0"/>
          </a:p>
        </p:txBody>
      </p:sp>
      <p:sp>
        <p:nvSpPr>
          <p:cNvPr id="4" name="Slide Number Placeholder 3"/>
          <p:cNvSpPr>
            <a:spLocks noGrp="1"/>
          </p:cNvSpPr>
          <p:nvPr>
            <p:ph type="sldNum" sz="quarter" idx="12"/>
          </p:nvPr>
        </p:nvSpPr>
        <p:spPr/>
        <p:txBody>
          <a:bodyPr/>
          <a:lstStyle/>
          <a:p>
            <a:fld id="{E401FBE1-89EE-449B-8A67-F9035A6151FD}" type="slidenum">
              <a:rPr lang="en-US" smtClean="0"/>
              <a:pPr/>
              <a:t>30</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Book VI, Problem 17</a:t>
            </a:r>
            <a:endParaRPr lang="en-US" dirty="0"/>
          </a:p>
        </p:txBody>
      </p:sp>
      <p:sp>
        <p:nvSpPr>
          <p:cNvPr id="3" name="Content Placeholder 2"/>
          <p:cNvSpPr>
            <a:spLocks noGrp="1"/>
          </p:cNvSpPr>
          <p:nvPr>
            <p:ph idx="1"/>
          </p:nvPr>
        </p:nvSpPr>
        <p:spPr/>
        <p:txBody>
          <a:bodyPr/>
          <a:lstStyle/>
          <a:p>
            <a:r>
              <a:rPr lang="en-US" sz="2400" dirty="0" smtClean="0"/>
              <a:t>To find a right-angled triangle such that the area added to the hypotenuse gives a square, while the perimeter is a cube.</a:t>
            </a:r>
          </a:p>
          <a:p>
            <a:r>
              <a:rPr lang="en-US" sz="2400" dirty="0" smtClean="0"/>
              <a:t>It is shown that a square must be found that, when 2 is added to it, becomes a cube. The solution for the sides of the triangle is      2 </a:t>
            </a:r>
            <a:r>
              <a:rPr lang="en-US" sz="2200" dirty="0" smtClean="0"/>
              <a:t> 621/50  629/50, the square 25, and cube 27</a:t>
            </a:r>
          </a:p>
          <a:p>
            <a:r>
              <a:rPr lang="en-US" sz="2400" dirty="0" smtClean="0"/>
              <a:t>Fermat (1601 – 1665) comments that the equations u</a:t>
            </a:r>
            <a:r>
              <a:rPr lang="en-US" sz="2400" baseline="30000" dirty="0" smtClean="0"/>
              <a:t>2</a:t>
            </a:r>
            <a:r>
              <a:rPr lang="en-US" sz="2400" dirty="0" smtClean="0"/>
              <a:t> + 2 = v</a:t>
            </a:r>
            <a:r>
              <a:rPr lang="en-US" sz="2400" baseline="30000" dirty="0" smtClean="0"/>
              <a:t>3</a:t>
            </a:r>
            <a:r>
              <a:rPr lang="en-US" sz="2400" dirty="0" smtClean="0"/>
              <a:t> has only one solution u = 5 and v = 3.</a:t>
            </a:r>
          </a:p>
          <a:p>
            <a:r>
              <a:rPr lang="en-US" sz="2400" dirty="0" smtClean="0"/>
              <a:t>A proof is provided by </a:t>
            </a:r>
            <a:r>
              <a:rPr lang="en-US" sz="2400" smtClean="0"/>
              <a:t>Euler (1707- 1783)</a:t>
            </a:r>
            <a:endParaRPr lang="en-US" sz="2400"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E401FBE1-89EE-449B-8A67-F9035A6151FD}" type="slidenum">
              <a:rPr lang="en-US" smtClean="0"/>
              <a:pPr/>
              <a:t>31</a:t>
            </a:fld>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Autofit/>
          </a:bodyPr>
          <a:lstStyle/>
          <a:p>
            <a:r>
              <a:rPr lang="en-US" sz="3200" dirty="0" smtClean="0"/>
              <a:t>Diophantus of Alexandria : a Text and its History</a:t>
            </a:r>
            <a:br>
              <a:rPr lang="en-US" sz="3200" dirty="0" smtClean="0"/>
            </a:br>
            <a:r>
              <a:rPr lang="en-US" sz="3200" dirty="0" smtClean="0"/>
              <a:t>Norbert </a:t>
            </a:r>
            <a:r>
              <a:rPr lang="en-US" sz="3200" dirty="0" err="1" smtClean="0"/>
              <a:t>Schappacher</a:t>
            </a:r>
            <a:r>
              <a:rPr lang="en-US" sz="3200" dirty="0" smtClean="0"/>
              <a:t>  April 2005</a:t>
            </a:r>
            <a:r>
              <a:rPr lang="en-US" sz="2000" dirty="0" smtClean="0"/>
              <a:t/>
            </a:r>
            <a:br>
              <a:rPr lang="en-US" sz="2000" dirty="0" smtClean="0"/>
            </a:br>
            <a:endParaRPr lang="en-US" sz="2000" dirty="0"/>
          </a:p>
        </p:txBody>
      </p:sp>
      <p:sp>
        <p:nvSpPr>
          <p:cNvPr id="3" name="Content Placeholder 2"/>
          <p:cNvSpPr>
            <a:spLocks noGrp="1"/>
          </p:cNvSpPr>
          <p:nvPr>
            <p:ph idx="1"/>
          </p:nvPr>
        </p:nvSpPr>
        <p:spPr>
          <a:xfrm>
            <a:off x="457200" y="1143000"/>
            <a:ext cx="8229600" cy="4983163"/>
          </a:xfrm>
        </p:spPr>
        <p:txBody>
          <a:bodyPr>
            <a:noAutofit/>
          </a:bodyPr>
          <a:lstStyle/>
          <a:p>
            <a:r>
              <a:rPr lang="en-US" sz="2200" dirty="0" smtClean="0"/>
              <a:t>y</a:t>
            </a:r>
            <a:r>
              <a:rPr lang="en-US" sz="2200" baseline="30000" dirty="0" smtClean="0"/>
              <a:t>2</a:t>
            </a:r>
            <a:r>
              <a:rPr lang="en-US" sz="2200" dirty="0" smtClean="0"/>
              <a:t> = x</a:t>
            </a:r>
            <a:r>
              <a:rPr lang="en-US" sz="2200" baseline="30000" dirty="0" smtClean="0"/>
              <a:t>6</a:t>
            </a:r>
            <a:r>
              <a:rPr lang="en-US" sz="2200" dirty="0" smtClean="0"/>
              <a:t> + x</a:t>
            </a:r>
            <a:r>
              <a:rPr lang="en-US" sz="2200" baseline="30000" dirty="0" smtClean="0"/>
              <a:t>2</a:t>
            </a:r>
            <a:r>
              <a:rPr lang="en-US" sz="2200" dirty="0" smtClean="0"/>
              <a:t> + 1</a:t>
            </a:r>
          </a:p>
          <a:p>
            <a:r>
              <a:rPr lang="en-US" sz="2200" dirty="0" smtClean="0"/>
              <a:t>Blowing up at infinity resolves this into a smooth projective curve of genus 2. According to </a:t>
            </a:r>
            <a:r>
              <a:rPr lang="en-US" sz="2200" dirty="0" err="1" smtClean="0"/>
              <a:t>Gerd</a:t>
            </a:r>
            <a:r>
              <a:rPr lang="en-US" sz="2200" dirty="0" smtClean="0"/>
              <a:t> </a:t>
            </a:r>
            <a:r>
              <a:rPr lang="en-US" sz="2200" dirty="0" err="1" smtClean="0"/>
              <a:t>Faltings’s</a:t>
            </a:r>
            <a:r>
              <a:rPr lang="en-US" sz="2200" dirty="0" smtClean="0"/>
              <a:t> theorem from 1983 (the former </a:t>
            </a:r>
            <a:r>
              <a:rPr lang="en-US" sz="2200" dirty="0" err="1" smtClean="0"/>
              <a:t>Mordell</a:t>
            </a:r>
            <a:r>
              <a:rPr lang="en-US" sz="2200" dirty="0" smtClean="0"/>
              <a:t> Conjecture), such a curve can only have finitely many rational points.</a:t>
            </a:r>
          </a:p>
          <a:p>
            <a:r>
              <a:rPr lang="en-US" sz="2200" dirty="0" smtClean="0"/>
              <a:t>Thus </a:t>
            </a:r>
            <a:r>
              <a:rPr lang="en-US" sz="2200" dirty="0" err="1" smtClean="0"/>
              <a:t>Wetherell</a:t>
            </a:r>
            <a:r>
              <a:rPr lang="en-US" sz="2200" dirty="0" smtClean="0"/>
              <a:t> writes in his introduction:</a:t>
            </a:r>
          </a:p>
          <a:p>
            <a:r>
              <a:rPr lang="en-US" sz="2200" dirty="0" smtClean="0"/>
              <a:t>This work was motivated by a problem from the </a:t>
            </a:r>
            <a:r>
              <a:rPr lang="en-US" sz="2200" dirty="0" err="1" smtClean="0"/>
              <a:t>Arithmetica</a:t>
            </a:r>
            <a:r>
              <a:rPr lang="en-US" sz="2200" dirty="0" smtClean="0"/>
              <a:t> of Diophantus. In problem 17 of book 6 of the Arabic manuscript, Diophantus poses a problem which comes down to finding positive rational solutions to y</a:t>
            </a:r>
            <a:r>
              <a:rPr lang="en-US" sz="2200" baseline="30000" dirty="0" smtClean="0"/>
              <a:t>2</a:t>
            </a:r>
            <a:r>
              <a:rPr lang="en-US" sz="2200" dirty="0" smtClean="0"/>
              <a:t> = x</a:t>
            </a:r>
            <a:r>
              <a:rPr lang="en-US" sz="2200" baseline="30000" dirty="0" smtClean="0"/>
              <a:t>6</a:t>
            </a:r>
            <a:r>
              <a:rPr lang="en-US" sz="2200" dirty="0" smtClean="0"/>
              <a:t> + x</a:t>
            </a:r>
            <a:r>
              <a:rPr lang="en-US" sz="2200" baseline="30000" dirty="0" smtClean="0"/>
              <a:t>2</a:t>
            </a:r>
            <a:r>
              <a:rPr lang="en-US" sz="2200" dirty="0" smtClean="0"/>
              <a:t> + 1. This equation describes a genus 2 curve which we will call C. Diophantus provides the solution (1/2, 9/8) and a</a:t>
            </a:r>
            <a:r>
              <a:rPr lang="en-US" sz="2200" i="1" dirty="0" smtClean="0"/>
              <a:t> </a:t>
            </a:r>
            <a:r>
              <a:rPr lang="en-US" sz="2200" dirty="0" smtClean="0">
                <a:solidFill>
                  <a:srgbClr val="FF0000"/>
                </a:solidFill>
              </a:rPr>
              <a:t>natural question </a:t>
            </a:r>
            <a:r>
              <a:rPr lang="en-US" sz="2200" dirty="0" smtClean="0"/>
              <a:t>is whether there are any other positive rational solutions. It clearly will suffice to find all rational points on C. In addition to the solution given by Diophantus … .</a:t>
            </a:r>
            <a:endParaRPr lang="en-US" sz="2200" dirty="0"/>
          </a:p>
        </p:txBody>
      </p:sp>
      <p:sp>
        <p:nvSpPr>
          <p:cNvPr id="4" name="Slide Number Placeholder 3"/>
          <p:cNvSpPr>
            <a:spLocks noGrp="1"/>
          </p:cNvSpPr>
          <p:nvPr>
            <p:ph type="sldNum" sz="quarter" idx="12"/>
          </p:nvPr>
        </p:nvSpPr>
        <p:spPr/>
        <p:txBody>
          <a:bodyPr/>
          <a:lstStyle/>
          <a:p>
            <a:fld id="{E401FBE1-89EE-449B-8A67-F9035A6151FD}" type="slidenum">
              <a:rPr lang="en-US" smtClean="0"/>
              <a:pPr/>
              <a:t>32</a:t>
            </a:fld>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457200" y="1219200"/>
            <a:ext cx="8229600" cy="4953000"/>
          </a:xfrm>
        </p:spPr>
        <p:txBody>
          <a:bodyPr>
            <a:normAutofit/>
          </a:bodyPr>
          <a:lstStyle/>
          <a:p>
            <a:r>
              <a:rPr lang="en-US" sz="2400" dirty="0" smtClean="0"/>
              <a:t>Introduce symbolic notation</a:t>
            </a:r>
          </a:p>
          <a:p>
            <a:r>
              <a:rPr lang="en-US" sz="2400" dirty="0" smtClean="0"/>
              <a:t>Great skill in reducing equations to forms he can handle </a:t>
            </a:r>
          </a:p>
          <a:p>
            <a:r>
              <a:rPr lang="en-US" sz="2400" dirty="0" smtClean="0"/>
              <a:t>No general methods, no deductive logic as in Greek geometry</a:t>
            </a:r>
          </a:p>
          <a:p>
            <a:r>
              <a:rPr lang="en-US" sz="2400" dirty="0" smtClean="0"/>
              <a:t>When solving quadratic equations, he accepts only positive rational roots and when there are two positive roots he accepts only the larger.</a:t>
            </a:r>
          </a:p>
          <a:p>
            <a:r>
              <a:rPr lang="en-US" sz="2400" dirty="0" smtClean="0"/>
              <a:t>Uses no geometry</a:t>
            </a:r>
          </a:p>
          <a:p>
            <a:r>
              <a:rPr lang="en-US" sz="2400" dirty="0" smtClean="0"/>
              <a:t>Determinate equations  went no further than the Babylonians</a:t>
            </a:r>
          </a:p>
          <a:p>
            <a:r>
              <a:rPr lang="en-US" sz="2400" dirty="0" smtClean="0"/>
              <a:t>Diophantus’ work on indeterminate equations appears to be new and work in that field today bears his name</a:t>
            </a:r>
          </a:p>
        </p:txBody>
      </p:sp>
      <p:sp>
        <p:nvSpPr>
          <p:cNvPr id="4" name="Slide Number Placeholder 3"/>
          <p:cNvSpPr>
            <a:spLocks noGrp="1"/>
          </p:cNvSpPr>
          <p:nvPr>
            <p:ph type="sldNum" sz="quarter" idx="12"/>
          </p:nvPr>
        </p:nvSpPr>
        <p:spPr/>
        <p:txBody>
          <a:bodyPr/>
          <a:lstStyle/>
          <a:p>
            <a:fld id="{E401FBE1-89EE-449B-8A67-F9035A6151FD}" type="slidenum">
              <a:rPr lang="en-US" smtClean="0"/>
              <a:pPr/>
              <a:t>33</a:t>
            </a:fld>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Epitaph</a:t>
            </a:r>
            <a:endParaRPr lang="en-US" dirty="0"/>
          </a:p>
        </p:txBody>
      </p:sp>
      <p:sp>
        <p:nvSpPr>
          <p:cNvPr id="3" name="Content Placeholder 2"/>
          <p:cNvSpPr>
            <a:spLocks noGrp="1"/>
          </p:cNvSpPr>
          <p:nvPr>
            <p:ph idx="1"/>
          </p:nvPr>
        </p:nvSpPr>
        <p:spPr/>
        <p:txBody>
          <a:bodyPr>
            <a:normAutofit/>
          </a:bodyPr>
          <a:lstStyle/>
          <a:p>
            <a:r>
              <a:rPr lang="en-US" sz="2400" dirty="0" smtClean="0"/>
              <a:t>“D” lived to x years</a:t>
            </a:r>
          </a:p>
          <a:p>
            <a:r>
              <a:rPr lang="en-US" sz="2400" dirty="0" smtClean="0"/>
              <a:t>Boyhood lasted 1/6 of his life       	x/6	</a:t>
            </a:r>
          </a:p>
          <a:p>
            <a:r>
              <a:rPr lang="en-US" sz="2400" dirty="0" smtClean="0"/>
              <a:t>Grew a beard after another 1/12   x/12	x/6 + x/12 = x/4</a:t>
            </a:r>
          </a:p>
          <a:p>
            <a:r>
              <a:rPr lang="en-US" sz="2400" dirty="0" smtClean="0"/>
              <a:t>After 1/7 more he married		x/7        x/4 + x/7 =  11x/28</a:t>
            </a:r>
          </a:p>
          <a:p>
            <a:r>
              <a:rPr lang="en-US" sz="2400" dirty="0" smtClean="0"/>
              <a:t>Had a son 5 years later 			11x/28 + 5</a:t>
            </a:r>
          </a:p>
          <a:p>
            <a:r>
              <a:rPr lang="en-US" sz="2400" dirty="0" smtClean="0"/>
              <a:t>Son lived to half fathers age         11x/28 + 5 +x/2 = 25x/28 + 5</a:t>
            </a:r>
          </a:p>
          <a:p>
            <a:r>
              <a:rPr lang="en-US" sz="2400" dirty="0" smtClean="0"/>
              <a:t>“D” died 4 years later </a:t>
            </a:r>
          </a:p>
          <a:p>
            <a:endParaRPr lang="en-US" sz="2400" dirty="0" smtClean="0"/>
          </a:p>
          <a:p>
            <a:pPr lvl="1">
              <a:buNone/>
            </a:pPr>
            <a:r>
              <a:rPr lang="en-US" sz="2400" dirty="0" smtClean="0"/>
              <a:t>25x/28 + 5 +4 </a:t>
            </a:r>
            <a:r>
              <a:rPr lang="en-US" sz="2400" smtClean="0"/>
              <a:t>=  x,		3x/28 = 9,       x = 84</a:t>
            </a:r>
            <a:endParaRPr lang="en-US" sz="2400" dirty="0" smtClean="0"/>
          </a:p>
          <a:p>
            <a:endParaRPr lang="en-US" sz="2400" dirty="0"/>
          </a:p>
        </p:txBody>
      </p:sp>
      <p:sp>
        <p:nvSpPr>
          <p:cNvPr id="4" name="Slide Number Placeholder 3"/>
          <p:cNvSpPr>
            <a:spLocks noGrp="1"/>
          </p:cNvSpPr>
          <p:nvPr>
            <p:ph type="sldNum" sz="quarter" idx="12"/>
          </p:nvPr>
        </p:nvSpPr>
        <p:spPr/>
        <p:txBody>
          <a:bodyPr/>
          <a:lstStyle/>
          <a:p>
            <a:fld id="{E401FBE1-89EE-449B-8A67-F9035A6151FD}" type="slidenum">
              <a:rPr lang="en-US" smtClean="0"/>
              <a:pPr/>
              <a:t>34</a:t>
            </a:fld>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a:t>The Treasury of Mathematics by Henrietta O. </a:t>
            </a:r>
            <a:r>
              <a:rPr lang="en-US" dirty="0" err="1"/>
              <a:t>Midonick</a:t>
            </a:r>
            <a:endParaRPr lang="en-US" dirty="0"/>
          </a:p>
          <a:p>
            <a:r>
              <a:rPr lang="en-US" dirty="0"/>
              <a:t>Mathematical Thought from Ancient to Modern Times by Morris Kline</a:t>
            </a:r>
          </a:p>
          <a:p>
            <a:r>
              <a:rPr lang="en-US" dirty="0" smtClean="0"/>
              <a:t>A History of Mathematics by Carl Boyer</a:t>
            </a:r>
          </a:p>
          <a:p>
            <a:r>
              <a:rPr lang="en-US" dirty="0" smtClean="0"/>
              <a:t>A History of Greek Mathematics by Sir Thomas Heath</a:t>
            </a:r>
          </a:p>
          <a:p>
            <a:r>
              <a:rPr lang="en-US" dirty="0" smtClean="0"/>
              <a:t>Diophantus of Alexandria; A study in the History of Greek Algebra by Sir Thomas Heath</a:t>
            </a:r>
            <a:endParaRPr lang="en-US" dirty="0"/>
          </a:p>
        </p:txBody>
      </p:sp>
      <p:sp>
        <p:nvSpPr>
          <p:cNvPr id="4" name="Slide Number Placeholder 3"/>
          <p:cNvSpPr>
            <a:spLocks noGrp="1"/>
          </p:cNvSpPr>
          <p:nvPr>
            <p:ph type="sldNum" sz="quarter" idx="12"/>
          </p:nvPr>
        </p:nvSpPr>
        <p:spPr/>
        <p:txBody>
          <a:bodyPr/>
          <a:lstStyle/>
          <a:p>
            <a:fld id="{E401FBE1-89EE-449B-8A67-F9035A6151FD}" type="slidenum">
              <a:rPr lang="en-US" smtClean="0"/>
              <a:pPr/>
              <a:t>35</a:t>
            </a:fld>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3400" y="457200"/>
            <a:ext cx="8229600" cy="1143000"/>
          </a:xfrm>
        </p:spPr>
        <p:txBody>
          <a:bodyPr>
            <a:normAutofit/>
          </a:bodyPr>
          <a:lstStyle/>
          <a:p>
            <a:r>
              <a:rPr lang="en-US" sz="3100" smtClean="0"/>
              <a:t>History of Mathematics Time-Line</a:t>
            </a:r>
            <a:br>
              <a:rPr lang="en-US" sz="3100" smtClean="0"/>
            </a:br>
            <a:r>
              <a:rPr lang="en-US" sz="3100" smtClean="0"/>
              <a:t>William H. Richardson, Wichita State U</a:t>
            </a:r>
            <a:endParaRPr lang="en-US"/>
          </a:p>
        </p:txBody>
      </p:sp>
      <p:sp>
        <p:nvSpPr>
          <p:cNvPr id="6" name="Content Placeholder 5"/>
          <p:cNvSpPr>
            <a:spLocks noGrp="1"/>
          </p:cNvSpPr>
          <p:nvPr>
            <p:ph sz="half" idx="1"/>
          </p:nvPr>
        </p:nvSpPr>
        <p:spPr/>
        <p:txBody>
          <a:bodyPr>
            <a:noAutofit/>
          </a:bodyPr>
          <a:lstStyle/>
          <a:p>
            <a:pPr fontAlgn="t"/>
            <a:r>
              <a:rPr lang="en-US" sz="1600" smtClean="0"/>
              <a:t>60  Geminus on the parallel postulate</a:t>
            </a:r>
          </a:p>
          <a:p>
            <a:pPr fontAlgn="t"/>
            <a:r>
              <a:rPr lang="en-US" sz="1600" smtClean="0"/>
              <a:t>75  Works of Heron of Alexandria</a:t>
            </a:r>
          </a:p>
          <a:p>
            <a:pPr fontAlgn="t"/>
            <a:r>
              <a:rPr lang="en-US" sz="1600" smtClean="0"/>
              <a:t>100   Menelaus' </a:t>
            </a:r>
            <a:r>
              <a:rPr lang="en-US" sz="1600" i="1" smtClean="0"/>
              <a:t>Spherica</a:t>
            </a:r>
            <a:endParaRPr lang="en-US" sz="1600" smtClean="0"/>
          </a:p>
          <a:p>
            <a:pPr fontAlgn="t"/>
            <a:r>
              <a:rPr lang="en-US" sz="1600" smtClean="0"/>
              <a:t>150   Ptolemy's </a:t>
            </a:r>
            <a:r>
              <a:rPr lang="en-US" sz="1600" i="1" smtClean="0"/>
              <a:t>Almagest</a:t>
            </a:r>
            <a:endParaRPr lang="en-US" sz="1600" smtClean="0"/>
          </a:p>
          <a:p>
            <a:pPr fontAlgn="t"/>
            <a:r>
              <a:rPr lang="en-US" sz="1600" smtClean="0"/>
              <a:t>250   Diophantus' </a:t>
            </a:r>
            <a:r>
              <a:rPr lang="en-US" sz="1600" i="1" smtClean="0"/>
              <a:t>Arithmetica</a:t>
            </a:r>
            <a:endParaRPr lang="en-US" sz="1600" smtClean="0"/>
          </a:p>
          <a:p>
            <a:pPr fontAlgn="t"/>
            <a:r>
              <a:rPr lang="en-US" sz="1600" smtClean="0"/>
              <a:t>320   Pappus' </a:t>
            </a:r>
            <a:r>
              <a:rPr lang="en-US" sz="1600" i="1" smtClean="0"/>
              <a:t>Mathematical                               Collections</a:t>
            </a:r>
            <a:endParaRPr lang="en-US" sz="1600" smtClean="0"/>
          </a:p>
          <a:p>
            <a:pPr fontAlgn="t"/>
            <a:r>
              <a:rPr lang="en-US" sz="1600" smtClean="0"/>
              <a:t>415  Death of Hypatia</a:t>
            </a:r>
          </a:p>
          <a:p>
            <a:pPr fontAlgn="t"/>
            <a:r>
              <a:rPr lang="en-US" sz="1600" smtClean="0"/>
              <a:t>529   Closing of the schools at Athens</a:t>
            </a:r>
          </a:p>
          <a:p>
            <a:pPr fontAlgn="t"/>
            <a:r>
              <a:rPr lang="en-US" sz="1600" smtClean="0"/>
              <a:t>641  Library at Alexandria burned</a:t>
            </a:r>
          </a:p>
          <a:p>
            <a:pPr fontAlgn="t"/>
            <a:r>
              <a:rPr lang="en-US" sz="1600" smtClean="0"/>
              <a:t>775  Hindu works translated into Arabic</a:t>
            </a:r>
          </a:p>
          <a:p>
            <a:pPr fontAlgn="t"/>
            <a:r>
              <a:rPr lang="en-US" sz="1600" smtClean="0"/>
              <a:t>830   Al-Khowarizmi's  </a:t>
            </a:r>
            <a:r>
              <a:rPr lang="en-US" sz="1600" i="1" smtClean="0"/>
              <a:t>Algebra </a:t>
            </a:r>
            <a:r>
              <a:rPr lang="en-US" sz="1600" smtClean="0"/>
              <a:t>(Arabic)</a:t>
            </a:r>
          </a:p>
          <a:p>
            <a:pPr fontAlgn="t"/>
            <a:r>
              <a:rPr lang="en-US" sz="1600" smtClean="0"/>
              <a:t>1114  Birth of Bhaskara (Indian)</a:t>
            </a:r>
          </a:p>
          <a:p>
            <a:pPr fontAlgn="t"/>
            <a:r>
              <a:rPr lang="en-US" sz="1600" smtClean="0"/>
              <a:t>1202 C.E.  Fibonacci's </a:t>
            </a:r>
            <a:r>
              <a:rPr lang="en-US" sz="1600" i="1" smtClean="0"/>
              <a:t>Liber abaci</a:t>
            </a:r>
            <a:endParaRPr lang="en-US" sz="1600" smtClean="0"/>
          </a:p>
          <a:p>
            <a:pPr fontAlgn="t"/>
            <a:r>
              <a:rPr lang="en-US" sz="1600" smtClean="0"/>
              <a:t>1303 Chu Shih-Chieh and the Pascal triangle (long before Pascal)</a:t>
            </a:r>
          </a:p>
          <a:p>
            <a:pPr fontAlgn="t"/>
            <a:endParaRPr lang="en-US" sz="1600" smtClean="0"/>
          </a:p>
          <a:p>
            <a:pPr fontAlgn="t"/>
            <a:endParaRPr lang="en-US" sz="1600" smtClean="0"/>
          </a:p>
        </p:txBody>
      </p:sp>
      <p:sp>
        <p:nvSpPr>
          <p:cNvPr id="7" name="Content Placeholder 6"/>
          <p:cNvSpPr>
            <a:spLocks noGrp="1"/>
          </p:cNvSpPr>
          <p:nvPr>
            <p:ph sz="half" idx="2"/>
          </p:nvPr>
        </p:nvSpPr>
        <p:spPr>
          <a:xfrm>
            <a:off x="4495800" y="1600200"/>
            <a:ext cx="4191000" cy="4525963"/>
          </a:xfrm>
        </p:spPr>
        <p:txBody>
          <a:bodyPr>
            <a:normAutofit fontScale="25000" lnSpcReduction="20000"/>
          </a:bodyPr>
          <a:lstStyle/>
          <a:p>
            <a:pPr fontAlgn="t"/>
            <a:r>
              <a:rPr lang="en-US" sz="6400" smtClean="0"/>
              <a:t>1464  Death of Nicolas of Cusa</a:t>
            </a:r>
          </a:p>
          <a:p>
            <a:pPr fontAlgn="t"/>
            <a:r>
              <a:rPr lang="en-US" sz="800" smtClean="0"/>
              <a:t>1489 C.E.</a:t>
            </a:r>
          </a:p>
          <a:p>
            <a:r>
              <a:rPr lang="en-US" sz="6400" smtClean="0"/>
              <a:t>1489  Use of + and – by Widmann</a:t>
            </a:r>
          </a:p>
          <a:p>
            <a:pPr fontAlgn="t"/>
            <a:r>
              <a:rPr lang="en-US" sz="6400" smtClean="0"/>
              <a:t>1492   Use of decimal point by Pellos</a:t>
            </a:r>
          </a:p>
          <a:p>
            <a:pPr fontAlgn="t"/>
            <a:r>
              <a:rPr lang="en-US" sz="6400" smtClean="0"/>
              <a:t>1527  Apian publishes the Pascal triangle</a:t>
            </a:r>
          </a:p>
          <a:p>
            <a:pPr fontAlgn="t"/>
            <a:r>
              <a:rPr lang="en-US" sz="6400" smtClean="0"/>
              <a:t>1544  Stifel publishes </a:t>
            </a:r>
            <a:r>
              <a:rPr lang="en-US" sz="6400" i="1" smtClean="0"/>
              <a:t>Arithmetica integra</a:t>
            </a:r>
            <a:endParaRPr lang="en-US" sz="6400" smtClean="0"/>
          </a:p>
          <a:p>
            <a:pPr fontAlgn="t"/>
            <a:r>
              <a:rPr lang="en-US" sz="6400" smtClean="0"/>
              <a:t>1545  Cardan publishes </a:t>
            </a:r>
            <a:r>
              <a:rPr lang="en-US" sz="6400" i="1" smtClean="0"/>
              <a:t>Ars magna</a:t>
            </a:r>
            <a:endParaRPr lang="en-US" sz="6400" smtClean="0"/>
          </a:p>
          <a:p>
            <a:pPr fontAlgn="t"/>
            <a:r>
              <a:rPr lang="en-US" sz="6400" smtClean="0"/>
              <a:t>1564  Birth of Galileo</a:t>
            </a:r>
          </a:p>
          <a:p>
            <a:pPr fontAlgn="t"/>
            <a:r>
              <a:rPr lang="en-US" sz="6400" smtClean="0"/>
              <a:t>1572  Bombelli's </a:t>
            </a:r>
            <a:r>
              <a:rPr lang="en-US" sz="6400" i="1" smtClean="0"/>
              <a:t>Algebra</a:t>
            </a:r>
            <a:endParaRPr lang="en-US" sz="6400" smtClean="0"/>
          </a:p>
          <a:p>
            <a:pPr fontAlgn="t"/>
            <a:r>
              <a:rPr lang="en-US" sz="6400" smtClean="0"/>
              <a:t>1579  Viète publishes </a:t>
            </a:r>
            <a:r>
              <a:rPr lang="en-US" sz="6400" i="1" smtClean="0"/>
              <a:t>Canon mathematicus</a:t>
            </a:r>
            <a:endParaRPr lang="en-US" sz="6400" smtClean="0"/>
          </a:p>
          <a:p>
            <a:pPr fontAlgn="t"/>
            <a:r>
              <a:rPr lang="en-US" sz="6400" smtClean="0"/>
              <a:t>1595  Pitiscus publishes </a:t>
            </a:r>
            <a:r>
              <a:rPr lang="en-US" sz="6400" i="1" smtClean="0"/>
              <a:t>Trigonometria</a:t>
            </a:r>
            <a:r>
              <a:rPr lang="en-US" sz="6400" smtClean="0"/>
              <a:t> </a:t>
            </a:r>
          </a:p>
          <a:p>
            <a:pPr fontAlgn="t"/>
            <a:r>
              <a:rPr lang="en-US" sz="6400" smtClean="0"/>
              <a:t>1609  Kepler's </a:t>
            </a:r>
            <a:r>
              <a:rPr lang="en-US" sz="6400" i="1" smtClean="0"/>
              <a:t>Astronomia nova</a:t>
            </a:r>
            <a:r>
              <a:rPr lang="en-US" sz="6400" smtClean="0"/>
              <a:t> :</a:t>
            </a:r>
            <a:br>
              <a:rPr lang="en-US" sz="6400" smtClean="0"/>
            </a:br>
            <a:r>
              <a:rPr lang="en-US" sz="6400" smtClean="0"/>
              <a:t>           Galileo's telescope</a:t>
            </a:r>
          </a:p>
          <a:p>
            <a:pPr fontAlgn="t"/>
            <a:r>
              <a:rPr lang="en-US" sz="6400" smtClean="0"/>
              <a:t>1614  Napier's logarithms</a:t>
            </a:r>
          </a:p>
          <a:p>
            <a:pPr fontAlgn="t"/>
            <a:r>
              <a:rPr lang="en-US" sz="6400" smtClean="0"/>
              <a:t>1620  Bürgi's logarithms</a:t>
            </a:r>
          </a:p>
          <a:p>
            <a:pPr fontAlgn="t"/>
            <a:r>
              <a:rPr lang="en-US" sz="6400" smtClean="0"/>
              <a:t>1629  Fermat's method of maxima and minima </a:t>
            </a:r>
          </a:p>
          <a:p>
            <a:pPr fontAlgn="t"/>
            <a:endParaRPr lang="en-US" sz="800" smtClean="0"/>
          </a:p>
          <a:p>
            <a:pPr fontAlgn="t"/>
            <a:r>
              <a:rPr lang="en-US" sz="6400" smtClean="0"/>
              <a:t>1637  Descartes' </a:t>
            </a:r>
            <a:r>
              <a:rPr lang="en-US" sz="6400" i="1" smtClean="0"/>
              <a:t>Discours de la méthode</a:t>
            </a:r>
            <a:endParaRPr lang="en-US" sz="6400" smtClean="0"/>
          </a:p>
          <a:p>
            <a:pPr fontAlgn="t">
              <a:buNone/>
            </a:pPr>
            <a:r>
              <a:rPr lang="en-US" sz="6400" smtClean="0"/>
              <a:t/>
            </a:r>
            <a:br>
              <a:rPr lang="en-US" sz="6400" smtClean="0"/>
            </a:br>
            <a:endParaRPr lang="en-US" sz="6400" smtClean="0"/>
          </a:p>
        </p:txBody>
      </p:sp>
      <p:sp>
        <p:nvSpPr>
          <p:cNvPr id="4" name="Slide Number Placeholder 3"/>
          <p:cNvSpPr>
            <a:spLocks noGrp="1"/>
          </p:cNvSpPr>
          <p:nvPr>
            <p:ph type="sldNum" sz="quarter" idx="12"/>
          </p:nvPr>
        </p:nvSpPr>
        <p:spPr/>
        <p:txBody>
          <a:bodyPr/>
          <a:lstStyle/>
          <a:p>
            <a:fld id="{E401FBE1-89EE-449B-8A67-F9035A6151FD}" type="slidenum">
              <a:rPr lang="en-US" smtClean="0"/>
              <a:pPr/>
              <a:t>36</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Heron (10 – 75 CE)</a:t>
            </a:r>
            <a:endParaRPr lang="en-US" dirty="0"/>
          </a:p>
        </p:txBody>
      </p:sp>
      <p:sp>
        <p:nvSpPr>
          <p:cNvPr id="3" name="Content Placeholder 2"/>
          <p:cNvSpPr>
            <a:spLocks noGrp="1"/>
          </p:cNvSpPr>
          <p:nvPr>
            <p:ph idx="1"/>
          </p:nvPr>
        </p:nvSpPr>
        <p:spPr>
          <a:xfrm>
            <a:off x="533400" y="1371600"/>
            <a:ext cx="8229600" cy="4525963"/>
          </a:xfrm>
        </p:spPr>
        <p:txBody>
          <a:bodyPr>
            <a:normAutofit/>
          </a:bodyPr>
          <a:lstStyle/>
          <a:p>
            <a:r>
              <a:rPr lang="en-US" dirty="0" smtClean="0"/>
              <a:t>Heron (10 – 75 CE), Nicomachus (60 – 120 CE), and Diophantus (200 – 284 CE) treated arithmetical and algebraic problems in and for themselves and did not depend upon geometry for motivation or to bolster the logic (M. Kline).</a:t>
            </a:r>
          </a:p>
          <a:p>
            <a:r>
              <a:rPr lang="en-US" dirty="0" smtClean="0"/>
              <a:t>Heron solves quadric equations the way the Babylonians did. From </a:t>
            </a:r>
            <a:r>
              <a:rPr lang="en-US" i="1" dirty="0" smtClean="0"/>
              <a:t>Geometrica: </a:t>
            </a:r>
            <a:r>
              <a:rPr lang="en-US" dirty="0" smtClean="0"/>
              <a:t>Given a square such that the sum of the area and perimeter is 896. x</a:t>
            </a:r>
            <a:r>
              <a:rPr lang="en-US" baseline="30000" dirty="0" smtClean="0"/>
              <a:t>2</a:t>
            </a:r>
            <a:r>
              <a:rPr lang="en-US" dirty="0" smtClean="0"/>
              <a:t> + 4x = 896. Heron takes half of 4 and adds its square, completing the square on the left side.</a:t>
            </a:r>
          </a:p>
          <a:p>
            <a:r>
              <a:rPr lang="en-US" dirty="0" smtClean="0"/>
              <a:t>Indeterminate problems also are in the </a:t>
            </a:r>
            <a:r>
              <a:rPr lang="en-US" i="1" dirty="0" smtClean="0"/>
              <a:t>Geometrica.</a:t>
            </a:r>
          </a:p>
          <a:p>
            <a:r>
              <a:rPr lang="en-US" dirty="0" smtClean="0"/>
              <a:t>Heron was an engineer who worked in many field and a large number of his writings have survived. He is credited with inventing the first vending machine. </a:t>
            </a:r>
            <a:r>
              <a:rPr lang="en-US" i="1" dirty="0" smtClean="0"/>
              <a:t> </a:t>
            </a:r>
            <a:endParaRPr lang="en-US" i="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401FBE1-89EE-449B-8A67-F9035A6151FD}" type="slidenum">
              <a:rPr lang="en-US" smtClean="0"/>
              <a:pPr/>
              <a:t>5</a:t>
            </a:fld>
            <a:endParaRPr lang="en-US"/>
          </a:p>
        </p:txBody>
      </p:sp>
      <p:pic>
        <p:nvPicPr>
          <p:cNvPr id="1026" name="Picture 2" descr="http://s2.hubimg.com/u/4670081_f520.jpg"/>
          <p:cNvPicPr>
            <a:picLocks noChangeAspect="1" noChangeArrowheads="1"/>
          </p:cNvPicPr>
          <p:nvPr/>
        </p:nvPicPr>
        <p:blipFill>
          <a:blip r:embed="rId2" cstate="print"/>
          <a:srcRect/>
          <a:stretch>
            <a:fillRect/>
          </a:stretch>
        </p:blipFill>
        <p:spPr bwMode="auto">
          <a:xfrm>
            <a:off x="1752600" y="990600"/>
            <a:ext cx="5943600" cy="505206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Nicomachus (60 – 120 CE)</a:t>
            </a:r>
            <a:endParaRPr lang="en-US" dirty="0"/>
          </a:p>
        </p:txBody>
      </p:sp>
      <p:sp>
        <p:nvSpPr>
          <p:cNvPr id="3" name="Content Placeholder 2"/>
          <p:cNvSpPr>
            <a:spLocks noGrp="1"/>
          </p:cNvSpPr>
          <p:nvPr>
            <p:ph idx="1"/>
          </p:nvPr>
        </p:nvSpPr>
        <p:spPr/>
        <p:txBody>
          <a:bodyPr>
            <a:normAutofit/>
          </a:bodyPr>
          <a:lstStyle/>
          <a:p>
            <a:r>
              <a:rPr lang="en-US" dirty="0" smtClean="0"/>
              <a:t>A Pythagorean</a:t>
            </a:r>
          </a:p>
          <a:p>
            <a:r>
              <a:rPr lang="en-US" dirty="0" smtClean="0"/>
              <a:t>Wrote an Introduction to Arithmetic which was the first work to treat arithmetic as a separate topic from geometry.</a:t>
            </a:r>
          </a:p>
          <a:p>
            <a:r>
              <a:rPr lang="en-US" dirty="0" smtClean="0"/>
              <a:t>Most of the work was not original. Some theorems proved in the Elements.</a:t>
            </a:r>
          </a:p>
          <a:p>
            <a:r>
              <a:rPr lang="en-US" dirty="0" smtClean="0"/>
              <a:t>No proof of theorems, merely states and illustrates with examples.</a:t>
            </a:r>
          </a:p>
          <a:p>
            <a:r>
              <a:rPr lang="en-US" dirty="0" smtClean="0"/>
              <a:t>Some of the theorems were wrong – the results just happened to be correct for the cases he chose.</a:t>
            </a:r>
          </a:p>
          <a:p>
            <a:pPr lvl="1"/>
            <a:r>
              <a:rPr lang="en-US" dirty="0" smtClean="0"/>
              <a:t>Nicomachus states that the </a:t>
            </a:r>
            <a:r>
              <a:rPr lang="en-US" i="1" dirty="0" smtClean="0"/>
              <a:t>n</a:t>
            </a:r>
            <a:r>
              <a:rPr lang="en-US" dirty="0" smtClean="0"/>
              <a:t>th</a:t>
            </a:r>
            <a:r>
              <a:rPr lang="en-US" i="1" dirty="0" smtClean="0"/>
              <a:t> </a:t>
            </a:r>
            <a:r>
              <a:rPr lang="en-US" dirty="0" smtClean="0"/>
              <a:t>perfect number has n digits, and that all perfect numbers end in 6 or 8 </a:t>
            </a:r>
          </a:p>
          <a:p>
            <a:pPr lvl="1"/>
            <a:r>
              <a:rPr lang="en-US" dirty="0" smtClean="0"/>
              <a:t>6, 28, 496, 8128 known to Greeks </a:t>
            </a:r>
          </a:p>
          <a:p>
            <a:pPr lvl="1"/>
            <a:r>
              <a:rPr lang="en-US" dirty="0" smtClean="0"/>
              <a:t>33550336  (discovered in 1456 CE)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Nicomachus (60 – 120 CE)</a:t>
            </a:r>
            <a:endParaRPr lang="en-US" dirty="0"/>
          </a:p>
        </p:txBody>
      </p:sp>
      <p:sp>
        <p:nvSpPr>
          <p:cNvPr id="3" name="Content Placeholder 2"/>
          <p:cNvSpPr>
            <a:spLocks noGrp="1"/>
          </p:cNvSpPr>
          <p:nvPr>
            <p:ph idx="1"/>
          </p:nvPr>
        </p:nvSpPr>
        <p:spPr/>
        <p:txBody>
          <a:bodyPr>
            <a:normAutofit/>
          </a:bodyPr>
          <a:lstStyle/>
          <a:p>
            <a:r>
              <a:rPr lang="en-US" dirty="0" smtClean="0"/>
              <a:t>One interesting contribution was the observation that if one writes down the odd numbers</a:t>
            </a:r>
          </a:p>
          <a:p>
            <a:pPr lvl="1">
              <a:buNone/>
            </a:pPr>
            <a:r>
              <a:rPr lang="en-US" dirty="0" smtClean="0"/>
              <a:t>		1, 3, 5, 7, 9 ,11, 13, 15, 17, …</a:t>
            </a:r>
          </a:p>
          <a:p>
            <a:pPr lvl="1">
              <a:buNone/>
            </a:pPr>
            <a:r>
              <a:rPr lang="en-US" dirty="0" smtClean="0"/>
              <a:t>The first is the cube of 1, the sum of the next 2 (3 + 5) is the cube of 2, the sum of the next 3 (7 + 9 + 11) is the cube of 3, and so on.</a:t>
            </a:r>
          </a:p>
          <a:p>
            <a:r>
              <a:rPr lang="en-US" dirty="0" smtClean="0"/>
              <a:t>The </a:t>
            </a:r>
            <a:r>
              <a:rPr lang="en-US" i="1" dirty="0" smtClean="0"/>
              <a:t>Introduction to Arithmetic </a:t>
            </a:r>
            <a:r>
              <a:rPr lang="en-US" dirty="0" smtClean="0"/>
              <a:t>includes the multiplication table for the numbers 1 to 9 precisely as we learn it.</a:t>
            </a:r>
          </a:p>
          <a:p>
            <a:r>
              <a:rPr lang="en-US" dirty="0" smtClean="0"/>
              <a:t>It had value because it was a systematic, orderly, clear, and comprehensive  presentation of the arithmetic of integers and ratios of integers freed of geometry.</a:t>
            </a:r>
          </a:p>
          <a:p>
            <a:r>
              <a:rPr lang="en-US" dirty="0" smtClean="0"/>
              <a:t>It became the standard test in arithmetic for the next 1000 years.  After Nicomachus arithmetic became the </a:t>
            </a:r>
            <a:r>
              <a:rPr lang="en-US" b="1" i="1" dirty="0" smtClean="0"/>
              <a:t>in</a:t>
            </a:r>
            <a:r>
              <a:rPr lang="en-US" dirty="0" smtClean="0"/>
              <a:t> subject at Alexandria. </a:t>
            </a:r>
          </a:p>
          <a:p>
            <a:endParaRPr lang="en-US" i="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Diophantus of Alexandria </a:t>
            </a:r>
            <a:endParaRPr lang="en-US" dirty="0"/>
          </a:p>
        </p:txBody>
      </p:sp>
      <p:sp>
        <p:nvSpPr>
          <p:cNvPr id="3" name="Subtitle 2"/>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E401FBE1-89EE-449B-8A67-F9035A6151FD}" type="slidenum">
              <a:rPr lang="en-US" smtClean="0"/>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Diophantus of Alexandria</a:t>
            </a:r>
            <a:endParaRPr lang="en-US" dirty="0"/>
          </a:p>
        </p:txBody>
      </p:sp>
      <p:sp>
        <p:nvSpPr>
          <p:cNvPr id="3" name="Content Placeholder 2"/>
          <p:cNvSpPr>
            <a:spLocks noGrp="1"/>
          </p:cNvSpPr>
          <p:nvPr>
            <p:ph idx="1"/>
          </p:nvPr>
        </p:nvSpPr>
        <p:spPr>
          <a:xfrm>
            <a:off x="457200" y="1295400"/>
            <a:ext cx="8229600" cy="4525963"/>
          </a:xfrm>
        </p:spPr>
        <p:txBody>
          <a:bodyPr/>
          <a:lstStyle/>
          <a:p>
            <a:r>
              <a:rPr lang="en-US" sz="2400" dirty="0" smtClean="0"/>
              <a:t>Author of the </a:t>
            </a:r>
            <a:r>
              <a:rPr lang="en-US" sz="2400" b="1" dirty="0" err="1" smtClean="0"/>
              <a:t>Arithmetica</a:t>
            </a:r>
            <a:r>
              <a:rPr lang="en-US" sz="2400" dirty="0" smtClean="0"/>
              <a:t> one of the greatest mathematical treatises of ancient times</a:t>
            </a:r>
          </a:p>
          <a:p>
            <a:r>
              <a:rPr lang="en-US" sz="2400" dirty="0" smtClean="0"/>
              <a:t>Generally believed he lived in the 3</a:t>
            </a:r>
            <a:r>
              <a:rPr lang="en-US" sz="2400" baseline="30000" dirty="0" smtClean="0"/>
              <a:t>rd</a:t>
            </a:r>
            <a:r>
              <a:rPr lang="en-US" sz="2400" dirty="0" smtClean="0"/>
              <a:t> century CE.</a:t>
            </a:r>
          </a:p>
          <a:p>
            <a:pPr lvl="1"/>
            <a:r>
              <a:rPr lang="en-US" sz="2000" dirty="0" smtClean="0"/>
              <a:t>Not mentioned by </a:t>
            </a:r>
            <a:r>
              <a:rPr lang="en-US" sz="2000" dirty="0" err="1" smtClean="0"/>
              <a:t>Nicomachus</a:t>
            </a:r>
            <a:r>
              <a:rPr lang="en-US" sz="2000" dirty="0" smtClean="0"/>
              <a:t> (c. 100) nor </a:t>
            </a:r>
            <a:r>
              <a:rPr lang="en-US" sz="2000" dirty="0" err="1" smtClean="0"/>
              <a:t>Theon</a:t>
            </a:r>
            <a:r>
              <a:rPr lang="en-US" sz="2000" dirty="0" smtClean="0"/>
              <a:t> of Smyrna (c. 130)</a:t>
            </a:r>
          </a:p>
          <a:p>
            <a:pPr lvl="1"/>
            <a:r>
              <a:rPr lang="en-US" sz="2000" dirty="0" smtClean="0"/>
              <a:t>Quoted by </a:t>
            </a:r>
            <a:r>
              <a:rPr lang="en-US" sz="2000" dirty="0" err="1" smtClean="0"/>
              <a:t>Theon</a:t>
            </a:r>
            <a:r>
              <a:rPr lang="en-US" sz="2000" dirty="0" smtClean="0"/>
              <a:t> of Alexandria (c. 365) </a:t>
            </a:r>
          </a:p>
          <a:p>
            <a:pPr lvl="1"/>
            <a:r>
              <a:rPr lang="en-US" sz="2000" dirty="0" smtClean="0"/>
              <a:t>The commentary on his work by </a:t>
            </a:r>
            <a:r>
              <a:rPr lang="en-US" sz="2000" dirty="0" err="1" smtClean="0"/>
              <a:t>Hypatia</a:t>
            </a:r>
            <a:r>
              <a:rPr lang="en-US" sz="2000" dirty="0" smtClean="0"/>
              <a:t> (c. 415) is the ultimate source of all existing manuscripts and translations of the </a:t>
            </a:r>
            <a:r>
              <a:rPr lang="en-US" sz="2000" b="1" dirty="0" err="1" smtClean="0"/>
              <a:t>Arithmetica</a:t>
            </a:r>
            <a:endParaRPr lang="en-US" sz="2000" dirty="0" smtClean="0"/>
          </a:p>
          <a:p>
            <a:r>
              <a:rPr lang="en-US" sz="2400" dirty="0" smtClean="0"/>
              <a:t>The </a:t>
            </a:r>
            <a:r>
              <a:rPr lang="en-US" sz="2400" dirty="0" err="1" smtClean="0"/>
              <a:t>Arithmetica</a:t>
            </a:r>
            <a:r>
              <a:rPr lang="en-US" sz="2400" dirty="0" smtClean="0"/>
              <a:t> was so thorough and complete a treatment of algebraic analysis in its time, that all previous works in its field ceased to be of interest and disappeared.</a:t>
            </a:r>
            <a:r>
              <a:rPr lang="en-US" dirty="0" smtClean="0"/>
              <a:t> </a:t>
            </a:r>
          </a:p>
          <a:p>
            <a:pPr>
              <a:buNone/>
            </a:pPr>
            <a:r>
              <a:rPr lang="en-US" dirty="0" smtClean="0"/>
              <a:t> </a:t>
            </a:r>
          </a:p>
        </p:txBody>
      </p:sp>
      <p:sp>
        <p:nvSpPr>
          <p:cNvPr id="4" name="Slide Number Placeholder 3"/>
          <p:cNvSpPr>
            <a:spLocks noGrp="1"/>
          </p:cNvSpPr>
          <p:nvPr>
            <p:ph type="sldNum" sz="quarter" idx="12"/>
          </p:nvPr>
        </p:nvSpPr>
        <p:spPr/>
        <p:txBody>
          <a:bodyPr/>
          <a:lstStyle/>
          <a:p>
            <a:fld id="{E401FBE1-89EE-449B-8A67-F9035A6151FD}" type="slidenum">
              <a:rPr lang="en-US" smtClean="0"/>
              <a:pPr/>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9186</TotalTime>
  <Words>3349</Words>
  <Application>Microsoft Office PowerPoint</Application>
  <PresentationFormat>On-screen Show (4:3)</PresentationFormat>
  <Paragraphs>371</Paragraphs>
  <Slides>36</Slides>
  <Notes>27</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Arithmetic and Algebra as an Independent Development</vt:lpstr>
      <vt:lpstr>Fractions</vt:lpstr>
      <vt:lpstr>Square Root</vt:lpstr>
      <vt:lpstr>Heron (10 – 75 CE)</vt:lpstr>
      <vt:lpstr>Slide 5</vt:lpstr>
      <vt:lpstr>Nicomachus (60 – 120 CE)</vt:lpstr>
      <vt:lpstr>Nicomachus (60 – 120 CE)</vt:lpstr>
      <vt:lpstr>Diophantus of Alexandria </vt:lpstr>
      <vt:lpstr>Diophantus of Alexandria</vt:lpstr>
      <vt:lpstr>Hypatia (c. 370 – 415 CE)</vt:lpstr>
      <vt:lpstr>Epitaph </vt:lpstr>
      <vt:lpstr>Works of Diophantus</vt:lpstr>
      <vt:lpstr>Algebra - the Three Stages</vt:lpstr>
      <vt:lpstr>Greek Numbers</vt:lpstr>
      <vt:lpstr>Diophantus’s Notation</vt:lpstr>
      <vt:lpstr>Diophantus’s Notation (continued)</vt:lpstr>
      <vt:lpstr>The Arithmetica (189 problems)</vt:lpstr>
      <vt:lpstr>Book 1 – Pure Determinate Equations</vt:lpstr>
      <vt:lpstr> Book 1 Problem 8</vt:lpstr>
      <vt:lpstr>Book 1 Problem 18</vt:lpstr>
      <vt:lpstr>Diophantus’ Method</vt:lpstr>
      <vt:lpstr>Simultaneous equations involving quadratics </vt:lpstr>
      <vt:lpstr>Book II, Problem 8</vt:lpstr>
      <vt:lpstr>Fermat’s Last theorem</vt:lpstr>
      <vt:lpstr>Indeterminate Equations</vt:lpstr>
      <vt:lpstr>Book IV Problem 22    p1 </vt:lpstr>
      <vt:lpstr>Book IV Problem 22    p2</vt:lpstr>
      <vt:lpstr>Book IV Problem 22    p3</vt:lpstr>
      <vt:lpstr>Fermat’s Solution</vt:lpstr>
      <vt:lpstr>Porisms</vt:lpstr>
      <vt:lpstr>Book VI, Problem 17</vt:lpstr>
      <vt:lpstr>Diophantus of Alexandria : a Text and its History Norbert Schappacher  April 2005 </vt:lpstr>
      <vt:lpstr>Summary</vt:lpstr>
      <vt:lpstr>Epitaph</vt:lpstr>
      <vt:lpstr>References</vt:lpstr>
      <vt:lpstr>History of Mathematics Time-Line William H. Richardson, Wichita State 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Diophantus of Alexandria</dc:title>
  <dc:creator>Michael Flicker</dc:creator>
  <cp:lastModifiedBy>Michael Flicker</cp:lastModifiedBy>
  <cp:revision>257</cp:revision>
  <dcterms:created xsi:type="dcterms:W3CDTF">2011-08-29T19:28:41Z</dcterms:created>
  <dcterms:modified xsi:type="dcterms:W3CDTF">2014-07-06T15:46:41Z</dcterms:modified>
</cp:coreProperties>
</file>