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5" r:id="rId3"/>
    <p:sldId id="276" r:id="rId4"/>
    <p:sldId id="277" r:id="rId5"/>
    <p:sldId id="278" r:id="rId6"/>
    <p:sldId id="279" r:id="rId7"/>
    <p:sldId id="284" r:id="rId8"/>
    <p:sldId id="280" r:id="rId9"/>
    <p:sldId id="257" r:id="rId10"/>
    <p:sldId id="258" r:id="rId11"/>
    <p:sldId id="259" r:id="rId12"/>
    <p:sldId id="281" r:id="rId13"/>
    <p:sldId id="282" r:id="rId14"/>
    <p:sldId id="263" r:id="rId15"/>
    <p:sldId id="273" r:id="rId16"/>
    <p:sldId id="283" r:id="rId17"/>
    <p:sldId id="274" r:id="rId18"/>
    <p:sldId id="264" r:id="rId19"/>
    <p:sldId id="265" r:id="rId20"/>
    <p:sldId id="271" r:id="rId21"/>
    <p:sldId id="272" r:id="rId22"/>
    <p:sldId id="266" r:id="rId23"/>
    <p:sldId id="269" r:id="rId24"/>
    <p:sldId id="268" r:id="rId25"/>
    <p:sldId id="267" r:id="rId26"/>
    <p:sldId id="286" r:id="rId27"/>
    <p:sldId id="285" r:id="rId28"/>
    <p:sldId id="260" r:id="rId2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11" autoAdjust="0"/>
  </p:normalViewPr>
  <p:slideViewPr>
    <p:cSldViewPr>
      <p:cViewPr varScale="1">
        <p:scale>
          <a:sx n="88" d="100"/>
          <a:sy n="88" d="100"/>
        </p:scale>
        <p:origin x="-2184" y="-96"/>
      </p:cViewPr>
      <p:guideLst>
        <p:guide orient="horz" pos="2160"/>
        <p:guide pos="2880"/>
      </p:guideLst>
    </p:cSldViewPr>
  </p:slideViewPr>
  <p:notesTextViewPr>
    <p:cViewPr>
      <p:scale>
        <a:sx n="100" d="100"/>
        <a:sy n="100" d="100"/>
      </p:scale>
      <p:origin x="0" y="282"/>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4"/>
          </a:xfrm>
          <a:prstGeom prst="rect">
            <a:avLst/>
          </a:prstGeom>
        </p:spPr>
        <p:txBody>
          <a:bodyPr vert="horz" lIns="91440" tIns="45720" rIns="91440" bIns="45720" rtlCol="0"/>
          <a:lstStyle>
            <a:lvl1pPr algn="r">
              <a:defRPr sz="1200"/>
            </a:lvl1pPr>
          </a:lstStyle>
          <a:p>
            <a:fld id="{C782D532-F75C-42DC-A6E0-A806FF12A702}" type="datetimeFigureOut">
              <a:rPr lang="en-US" smtClean="0"/>
              <a:pPr/>
              <a:t>7/6/2014</a:t>
            </a:fld>
            <a:endParaRPr lang="en-US"/>
          </a:p>
        </p:txBody>
      </p:sp>
      <p:sp>
        <p:nvSpPr>
          <p:cNvPr id="4" name="Slide Image Placeholder 3"/>
          <p:cNvSpPr>
            <a:spLocks noGrp="1" noRot="1" noChangeAspect="1"/>
          </p:cNvSpPr>
          <p:nvPr>
            <p:ph type="sldImg" idx="2"/>
          </p:nvPr>
        </p:nvSpPr>
        <p:spPr>
          <a:xfrm>
            <a:off x="1101725" y="700088"/>
            <a:ext cx="4654550" cy="34909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6"/>
            <a:ext cx="5486400" cy="41912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4"/>
            <a:ext cx="2971800" cy="46569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5694"/>
          </a:xfrm>
          <a:prstGeom prst="rect">
            <a:avLst/>
          </a:prstGeom>
        </p:spPr>
        <p:txBody>
          <a:bodyPr vert="horz" lIns="91440" tIns="45720" rIns="91440" bIns="45720" rtlCol="0" anchor="b"/>
          <a:lstStyle>
            <a:lvl1pPr algn="r">
              <a:defRPr sz="1200"/>
            </a:lvl1pPr>
          </a:lstStyle>
          <a:p>
            <a:fld id="{85E668BD-6558-4810-9CE3-4ACCF3ED62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history.mcs.st-andrews.ac.uk/Mathematicians/Eutocius.html"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history.mcs.st-andrews.ac.uk/Mathematicians/Archimedes.html"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en.wikipedia.org/wiki/Deferent_and_epicycle" TargetMode="External"/><Relationship Id="rId7" Type="http://schemas.openxmlformats.org/officeDocument/2006/relationships/hyperlink" Target="http://en.wikipedia.org/wiki/Claudius_Ptolemy"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en.wikipedia.org/wiki/Mathematical" TargetMode="External"/><Relationship Id="rId5" Type="http://schemas.openxmlformats.org/officeDocument/2006/relationships/hyperlink" Target="http://en.wikipedia.org/wiki/Apparent_retrograde_motion" TargetMode="External"/><Relationship Id="rId4" Type="http://schemas.openxmlformats.org/officeDocument/2006/relationships/hyperlink" Target="http://en.wikipedia.org/wiki/Equant"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Diorismi</a:t>
            </a:r>
            <a:r>
              <a:rPr lang="en-US" dirty="0" smtClean="0"/>
              <a:t>   [a statement in advance as to when, how, and in how many ways the problem will be capable of solution] </a:t>
            </a:r>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E668BD-6558-4810-9CE3-4ACCF3ED6299}"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E668BD-6558-4810-9CE3-4ACCF3ED6299}"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E668BD-6558-4810-9CE3-4ACCF3ED6299}"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the set of chords</a:t>
            </a:r>
            <a:r>
              <a:rPr lang="en-US" baseline="0" dirty="0" smtClean="0"/>
              <a:t> parallel to PQ. Apollonius proved that the midpoint of the chords lie on a straight line (AB) which is a diameter. The line drawn at the end of the diameter parallel to the chords is tangent to the ellipse.</a:t>
            </a:r>
          </a:p>
          <a:p>
            <a:endParaRPr lang="en-US" baseline="0" dirty="0" smtClean="0"/>
          </a:p>
          <a:p>
            <a:r>
              <a:rPr lang="en-US" baseline="0" dirty="0" smtClean="0"/>
              <a:t>Also, if through C, the midpoint of AB, a line DE is drawn parallel to PQ then DE will bisect all lines drawn parallel to AB. DE is called the conjugate diameter. </a:t>
            </a:r>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E668BD-6558-4810-9CE3-4ACCF3ED6299}"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E668BD-6558-4810-9CE3-4ACCF3ED6299}"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E668BD-6558-4810-9CE3-4ACCF3ED6299}"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E668BD-6558-4810-9CE3-4ACCF3ED6299}"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Hippocrates showed that the</a:t>
            </a:r>
            <a:r>
              <a:rPr lang="en-US" baseline="0" dirty="0" smtClean="0"/>
              <a:t> doubling the cube problem could be solved by finding the two mean proportions.</a:t>
            </a:r>
            <a:endParaRPr lang="en-US" dirty="0" smtClean="0"/>
          </a:p>
          <a:p>
            <a:endParaRPr lang="en-US" dirty="0" smtClean="0"/>
          </a:p>
          <a:p>
            <a:r>
              <a:rPr lang="en-US" dirty="0" err="1" smtClean="0"/>
              <a:t>Menaechmus's</a:t>
            </a:r>
            <a:r>
              <a:rPr lang="en-US" dirty="0" smtClean="0"/>
              <a:t> solution is described by </a:t>
            </a:r>
            <a:r>
              <a:rPr lang="en-US" dirty="0" err="1" smtClean="0">
                <a:hlinkClick r:id="rId3"/>
              </a:rPr>
              <a:t>Eutocius</a:t>
            </a:r>
            <a:r>
              <a:rPr lang="en-US" dirty="0" smtClean="0"/>
              <a:t> in his commentary to </a:t>
            </a:r>
            <a:r>
              <a:rPr lang="en-US" dirty="0" smtClean="0">
                <a:hlinkClick r:id="rId4"/>
              </a:rPr>
              <a:t>Archimedes</a:t>
            </a:r>
            <a:r>
              <a:rPr lang="en-US" dirty="0" smtClean="0"/>
              <a:t>' </a:t>
            </a:r>
            <a:r>
              <a:rPr lang="en-US" i="1" dirty="0" smtClean="0"/>
              <a:t>On the sphere and cylinder.</a:t>
            </a:r>
          </a:p>
          <a:p>
            <a:endParaRPr lang="en-US" i="1" dirty="0" smtClean="0"/>
          </a:p>
          <a:p>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Ptolemaic system, each planet is moved by a system of two or more spheres: </a:t>
            </a:r>
            <a:r>
              <a:rPr lang="en-US" dirty="0" smtClean="0">
                <a:hlinkClick r:id="rId3" tooltip="Deferent and epicycle"/>
              </a:rPr>
              <a:t>one called its deferent, the others, its epicycles</a:t>
            </a:r>
            <a:r>
              <a:rPr lang="en-US" dirty="0" smtClean="0"/>
              <a:t>. The deferent is a circle whose center point exists halfway between the </a:t>
            </a:r>
            <a:r>
              <a:rPr lang="en-US" dirty="0" err="1" smtClean="0">
                <a:hlinkClick r:id="rId4" tooltip="Equant"/>
              </a:rPr>
              <a:t>equant</a:t>
            </a:r>
            <a:r>
              <a:rPr lang="en-US" dirty="0" smtClean="0"/>
              <a:t> and the earth, marked by the X in the picture to the right where the </a:t>
            </a:r>
            <a:r>
              <a:rPr lang="en-US" dirty="0" err="1" smtClean="0"/>
              <a:t>equant</a:t>
            </a:r>
            <a:r>
              <a:rPr lang="en-US" dirty="0" smtClean="0"/>
              <a:t> is the solid point opposite the earth. Another sphere, the </a:t>
            </a:r>
            <a:r>
              <a:rPr lang="en-US" b="1" dirty="0" smtClean="0"/>
              <a:t>epicycle</a:t>
            </a:r>
            <a:r>
              <a:rPr lang="en-US" dirty="0" smtClean="0"/>
              <a:t>, is embedded inside the deferent and is represented by the smaller dotted line to the right. A given planet then moves along the epicycle at the same time the epicycle moves along the path marked by the deferent. These combined movements cause the given planet to move closer to and further away from the Earth at different points in its orbit, and caused observers to believe that the planet even slowed down, stopped, and moved backward (in </a:t>
            </a:r>
            <a:r>
              <a:rPr lang="en-US" dirty="0" smtClean="0">
                <a:hlinkClick r:id="rId5" tooltip="Apparent retrograde motion"/>
              </a:rPr>
              <a:t>retrograde motion</a:t>
            </a:r>
            <a:r>
              <a:rPr lang="en-US" dirty="0" smtClean="0"/>
              <a:t>).</a:t>
            </a:r>
          </a:p>
          <a:p>
            <a:endParaRPr lang="en-US" dirty="0" smtClean="0"/>
          </a:p>
          <a:p>
            <a:r>
              <a:rPr lang="en-US" b="1" dirty="0" err="1" smtClean="0"/>
              <a:t>Equant</a:t>
            </a:r>
            <a:r>
              <a:rPr lang="en-US" dirty="0" smtClean="0"/>
              <a:t> (or </a:t>
            </a:r>
            <a:r>
              <a:rPr lang="en-US" b="1" dirty="0" err="1" smtClean="0"/>
              <a:t>punctum</a:t>
            </a:r>
            <a:r>
              <a:rPr lang="en-US" b="1" dirty="0" smtClean="0"/>
              <a:t> </a:t>
            </a:r>
            <a:r>
              <a:rPr lang="en-US" b="1" dirty="0" err="1" smtClean="0"/>
              <a:t>aequans</a:t>
            </a:r>
            <a:r>
              <a:rPr lang="en-US" dirty="0" smtClean="0"/>
              <a:t>) is a </a:t>
            </a:r>
            <a:r>
              <a:rPr lang="en-US" dirty="0" smtClean="0">
                <a:hlinkClick r:id="rId6" tooltip="Mathematical"/>
              </a:rPr>
              <a:t>mathematical</a:t>
            </a:r>
            <a:r>
              <a:rPr lang="en-US" dirty="0" smtClean="0"/>
              <a:t> concept developed by </a:t>
            </a:r>
            <a:r>
              <a:rPr lang="en-US" dirty="0" smtClean="0">
                <a:hlinkClick r:id="rId7" tooltip="Claudius Ptolemy"/>
              </a:rPr>
              <a:t>Claudius Ptolemy</a:t>
            </a:r>
            <a:r>
              <a:rPr lang="en-US" dirty="0" smtClean="0"/>
              <a:t> in the 2nd century AD to account for the observed motion of heavenly bodies. The </a:t>
            </a:r>
            <a:r>
              <a:rPr lang="en-US" dirty="0" err="1" smtClean="0"/>
              <a:t>equant</a:t>
            </a:r>
            <a:r>
              <a:rPr lang="en-US" dirty="0" smtClean="0"/>
              <a:t> is used to explain the observed speed change in planetary orbit during different stages of the zodiac. This planetary concept allowed Ptolemy to keep the theory of uniform circular motion alive by stating that the path of heavily bodies was uniform around one point and circular around another point.</a:t>
            </a:r>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Copernicus (1473 – 1543) ha</a:t>
            </a:r>
            <a:r>
              <a:rPr lang="en-US" b="0" baseline="0" dirty="0" smtClean="0"/>
              <a:t>d placed the sun at the center of the solar system but thought the orbits were circles. </a:t>
            </a:r>
            <a:r>
              <a:rPr lang="en-US" b="0" baseline="0" dirty="0" err="1" smtClean="0"/>
              <a:t>Kepler</a:t>
            </a:r>
            <a:r>
              <a:rPr lang="en-US" b="0" baseline="0" dirty="0" smtClean="0"/>
              <a:t> (1571 – 1630) was </a:t>
            </a:r>
            <a:r>
              <a:rPr lang="en-US" b="0" baseline="0" dirty="0" err="1" smtClean="0"/>
              <a:t>Tycho</a:t>
            </a:r>
            <a:r>
              <a:rPr lang="en-US" b="0" baseline="0" dirty="0" smtClean="0"/>
              <a:t> Brahe (1546 – 1601) assistant. </a:t>
            </a:r>
            <a:r>
              <a:rPr lang="en-US" b="0" dirty="0" smtClean="0"/>
              <a:t>He set </a:t>
            </a:r>
            <a:r>
              <a:rPr lang="en-US" b="0" dirty="0" err="1" smtClean="0"/>
              <a:t>Kepler</a:t>
            </a:r>
            <a:r>
              <a:rPr lang="en-US" b="0" dirty="0" smtClean="0"/>
              <a:t> the task of understanding the orbit of the planet Mars, which was particularly troublesome. It is believed that part of the motivation for giving the Mars problem to </a:t>
            </a:r>
            <a:r>
              <a:rPr lang="en-US" b="0" dirty="0" err="1" smtClean="0"/>
              <a:t>Kepler</a:t>
            </a:r>
            <a:r>
              <a:rPr lang="en-US" b="0" dirty="0" smtClean="0"/>
              <a:t> was that it was difficult, and Brahe hoped it would occupy </a:t>
            </a:r>
            <a:r>
              <a:rPr lang="en-US" b="0" dirty="0" err="1" smtClean="0"/>
              <a:t>Kepler</a:t>
            </a:r>
            <a:r>
              <a:rPr lang="en-US" b="0" dirty="0" smtClean="0"/>
              <a:t> while Brahe worked on his theory of the Solar System. In a supreme irony, it was precisely the Martian data that allowed </a:t>
            </a:r>
            <a:r>
              <a:rPr lang="en-US" b="0" dirty="0" err="1" smtClean="0"/>
              <a:t>Kepler</a:t>
            </a:r>
            <a:r>
              <a:rPr lang="en-US" b="0" dirty="0" smtClean="0"/>
              <a:t> to formulate the correct laws of planetary motion, thus eventually achieving a place in the development of astronomy far surpassing that of Brahe.</a:t>
            </a:r>
            <a:endParaRPr lang="en-US" b="0"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is the semi major axis</a:t>
            </a:r>
          </a:p>
          <a:p>
            <a:endParaRPr lang="en-US" dirty="0" smtClean="0"/>
          </a:p>
          <a:p>
            <a:r>
              <a:rPr lang="en-US" dirty="0" smtClean="0"/>
              <a:t>‘e’ is the eccentricity</a:t>
            </a:r>
          </a:p>
          <a:p>
            <a:endParaRPr lang="en-US" dirty="0" smtClean="0"/>
          </a:p>
          <a:p>
            <a:r>
              <a:rPr lang="en-US" dirty="0" smtClean="0"/>
              <a:t>‘b’ is the semi minor axis</a:t>
            </a:r>
          </a:p>
          <a:p>
            <a:endParaRPr lang="en-US" dirty="0" smtClean="0"/>
          </a:p>
          <a:p>
            <a:r>
              <a:rPr lang="en-US" dirty="0" smtClean="0"/>
              <a:t>b/a = </a:t>
            </a:r>
            <a:r>
              <a:rPr lang="en-US" dirty="0" err="1" smtClean="0"/>
              <a:t>sqrt</a:t>
            </a:r>
            <a:r>
              <a:rPr lang="en-US" dirty="0" smtClean="0"/>
              <a:t>(1 – e^2)^.5</a:t>
            </a:r>
          </a:p>
          <a:p>
            <a:endParaRPr lang="en-US" dirty="0" smtClean="0"/>
          </a:p>
          <a:p>
            <a:r>
              <a:rPr lang="en-US" dirty="0" smtClean="0"/>
              <a:t>I is the </a:t>
            </a:r>
            <a:r>
              <a:rPr lang="en-US" dirty="0" err="1" smtClean="0"/>
              <a:t>inclinition</a:t>
            </a:r>
            <a:r>
              <a:rPr lang="en-US" dirty="0" smtClean="0"/>
              <a:t> of the plane of </a:t>
            </a:r>
            <a:r>
              <a:rPr lang="en-US" dirty="0" err="1" smtClean="0"/>
              <a:t>orbitof</a:t>
            </a:r>
            <a:r>
              <a:rPr lang="en-US" dirty="0" smtClean="0"/>
              <a:t> the planet to that of earth.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E668BD-6558-4810-9CE3-4ACCF3ED6299}"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 is the side of a cube with twice the volume as a</a:t>
            </a:r>
            <a:r>
              <a:rPr lang="en-US" baseline="0" dirty="0" smtClean="0"/>
              <a:t> cube with side a.</a:t>
            </a:r>
            <a:endParaRPr lang="en-US" dirty="0" smtClean="0"/>
          </a:p>
          <a:p>
            <a:endParaRPr lang="en-US" dirty="0" smtClean="0"/>
          </a:p>
          <a:p>
            <a:r>
              <a:rPr lang="en-US" dirty="0" smtClean="0"/>
              <a:t>x</a:t>
            </a:r>
            <a:r>
              <a:rPr lang="en-US" baseline="30000" dirty="0" smtClean="0"/>
              <a:t>2</a:t>
            </a:r>
            <a:r>
              <a:rPr lang="en-US" baseline="0" dirty="0" smtClean="0"/>
              <a:t> = ay, </a:t>
            </a:r>
          </a:p>
          <a:p>
            <a:r>
              <a:rPr lang="en-US" baseline="0" dirty="0" smtClean="0"/>
              <a:t>x</a:t>
            </a:r>
            <a:r>
              <a:rPr lang="en-US" baseline="30000" dirty="0" smtClean="0"/>
              <a:t>4</a:t>
            </a:r>
            <a:r>
              <a:rPr lang="en-US" baseline="0" dirty="0" smtClean="0"/>
              <a:t> = a</a:t>
            </a:r>
            <a:r>
              <a:rPr lang="en-US" baseline="30000" dirty="0" smtClean="0"/>
              <a:t>2</a:t>
            </a:r>
            <a:r>
              <a:rPr lang="en-US" baseline="0" dirty="0" smtClean="0"/>
              <a:t>y</a:t>
            </a:r>
            <a:r>
              <a:rPr lang="en-US" baseline="30000" dirty="0" smtClean="0"/>
              <a:t>2</a:t>
            </a:r>
            <a:r>
              <a:rPr lang="en-US" baseline="0" dirty="0" smtClean="0"/>
              <a:t>, but y</a:t>
            </a:r>
            <a:r>
              <a:rPr lang="en-US" baseline="30000" dirty="0" smtClean="0"/>
              <a:t>2</a:t>
            </a:r>
            <a:r>
              <a:rPr lang="en-US" baseline="0" dirty="0" smtClean="0"/>
              <a:t> = </a:t>
            </a:r>
            <a:r>
              <a:rPr lang="en-US" baseline="0" dirty="0" err="1" smtClean="0"/>
              <a:t>bx</a:t>
            </a:r>
            <a:r>
              <a:rPr lang="en-US" baseline="0" dirty="0" smtClean="0"/>
              <a:t> hence x</a:t>
            </a:r>
            <a:r>
              <a:rPr lang="en-US" baseline="30000" dirty="0" smtClean="0"/>
              <a:t>4</a:t>
            </a:r>
            <a:r>
              <a:rPr lang="en-US" baseline="0" dirty="0" smtClean="0"/>
              <a:t> = a</a:t>
            </a:r>
            <a:r>
              <a:rPr lang="en-US" baseline="30000" dirty="0" smtClean="0"/>
              <a:t>2</a:t>
            </a:r>
            <a:r>
              <a:rPr lang="en-US" baseline="0" dirty="0" smtClean="0"/>
              <a:t>bx or x</a:t>
            </a:r>
            <a:r>
              <a:rPr lang="en-US" baseline="30000" dirty="0" smtClean="0"/>
              <a:t>3</a:t>
            </a:r>
            <a:r>
              <a:rPr lang="en-US" baseline="0" dirty="0" smtClean="0"/>
              <a:t> = a</a:t>
            </a:r>
            <a:r>
              <a:rPr lang="en-US" baseline="30000" dirty="0" smtClean="0"/>
              <a:t>2</a:t>
            </a:r>
            <a:r>
              <a:rPr lang="en-US" baseline="0" dirty="0" smtClean="0"/>
              <a:t>b</a:t>
            </a:r>
          </a:p>
          <a:p>
            <a:r>
              <a:rPr lang="en-US" baseline="0" dirty="0" smtClean="0"/>
              <a:t>x</a:t>
            </a:r>
            <a:r>
              <a:rPr lang="en-US" baseline="30000" dirty="0" smtClean="0"/>
              <a:t>3</a:t>
            </a:r>
            <a:r>
              <a:rPr lang="en-US" baseline="0" dirty="0" smtClean="0"/>
              <a:t>/a</a:t>
            </a:r>
            <a:r>
              <a:rPr lang="en-US" baseline="30000" dirty="0" smtClean="0"/>
              <a:t>2</a:t>
            </a:r>
            <a:r>
              <a:rPr lang="en-US" baseline="0" dirty="0" smtClean="0"/>
              <a:t> = b, x</a:t>
            </a:r>
            <a:r>
              <a:rPr lang="en-US" baseline="30000" dirty="0" smtClean="0"/>
              <a:t>3</a:t>
            </a:r>
            <a:r>
              <a:rPr lang="en-US" baseline="0" dirty="0" smtClean="0"/>
              <a:t>/a</a:t>
            </a:r>
            <a:r>
              <a:rPr lang="en-US" baseline="30000" dirty="0" smtClean="0"/>
              <a:t>3</a:t>
            </a:r>
            <a:r>
              <a:rPr lang="en-US" baseline="0" dirty="0" smtClean="0"/>
              <a:t> = b/a and (a/x)</a:t>
            </a:r>
            <a:r>
              <a:rPr lang="en-US" baseline="30000" dirty="0" smtClean="0"/>
              <a:t>3</a:t>
            </a:r>
            <a:r>
              <a:rPr lang="en-US" baseline="0" dirty="0" smtClean="0"/>
              <a:t> = a/b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now see that the values of </a:t>
            </a:r>
            <a:r>
              <a:rPr lang="en-US" i="1" dirty="0" smtClean="0"/>
              <a:t>x</a:t>
            </a:r>
            <a:r>
              <a:rPr lang="en-US" dirty="0" smtClean="0"/>
              <a:t> and </a:t>
            </a:r>
            <a:r>
              <a:rPr lang="en-US" i="1" dirty="0" smtClean="0"/>
              <a:t>y</a:t>
            </a:r>
            <a:r>
              <a:rPr lang="en-US" dirty="0" smtClean="0"/>
              <a:t> are found from the intersection of the parabola </a:t>
            </a:r>
            <a:r>
              <a:rPr lang="en-US" i="1" dirty="0" smtClean="0"/>
              <a:t>x</a:t>
            </a:r>
            <a:r>
              <a:rPr lang="en-US" baseline="30000" dirty="0" smtClean="0"/>
              <a:t>2</a:t>
            </a:r>
            <a:r>
              <a:rPr lang="en-US" dirty="0" smtClean="0"/>
              <a:t>= </a:t>
            </a:r>
            <a:r>
              <a:rPr lang="en-US" i="1" dirty="0" smtClean="0"/>
              <a:t>ay</a:t>
            </a:r>
            <a:r>
              <a:rPr lang="en-US" dirty="0" smtClean="0"/>
              <a:t> and the rectangular hyperbola </a:t>
            </a:r>
            <a:r>
              <a:rPr lang="en-US" i="1" dirty="0" err="1" smtClean="0"/>
              <a:t>xy</a:t>
            </a:r>
            <a:r>
              <a:rPr lang="en-US" dirty="0" smtClean="0"/>
              <a:t> = </a:t>
            </a:r>
            <a:r>
              <a:rPr lang="en-US" i="1" dirty="0" smtClean="0"/>
              <a:t>ab</a:t>
            </a:r>
            <a:r>
              <a:rPr lang="en-US" dirty="0" smtClean="0"/>
              <a:t>. Of course we must emphasis that this in no way indicates the way that </a:t>
            </a:r>
            <a:r>
              <a:rPr lang="en-US" dirty="0" err="1" smtClean="0"/>
              <a:t>Menaechmus</a:t>
            </a:r>
            <a:r>
              <a:rPr lang="en-US" dirty="0" smtClean="0"/>
              <a:t> solved the problem but it does show in modern terms how the parabola and hyperbola enter into the solution to the problem.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Draw figures of three types of cones on board and show how</a:t>
            </a:r>
            <a:r>
              <a:rPr lang="en-US" baseline="0" dirty="0" smtClean="0"/>
              <a:t> conics originally generated.</a:t>
            </a:r>
          </a:p>
          <a:p>
            <a:endParaRPr lang="en-US" baseline="0" dirty="0" smtClean="0"/>
          </a:p>
          <a:p>
            <a:pPr marL="228600" indent="-228600">
              <a:buAutoNum type="arabicParenR"/>
            </a:pPr>
            <a:r>
              <a:rPr lang="en-US" baseline="0" dirty="0" smtClean="0"/>
              <a:t>Rotate three types of right triangles about a side and generate cones with acute, right and obtuse cone angles.</a:t>
            </a:r>
          </a:p>
          <a:p>
            <a:pPr marL="228600" indent="-228600">
              <a:buAutoNum type="arabicParenR"/>
            </a:pPr>
            <a:r>
              <a:rPr lang="en-US" baseline="0" dirty="0" smtClean="0"/>
              <a:t>Draw a plane at right angles to a cone generating element for each cone. </a:t>
            </a:r>
          </a:p>
          <a:p>
            <a:pPr marL="228600" indent="-228600">
              <a:buNone/>
            </a:pPr>
            <a:r>
              <a:rPr lang="en-US" baseline="0" dirty="0" smtClean="0"/>
              <a:t>	The acute cone produces an ellipse, the right cone a parabola, and the obtuse cone an hyperbola</a:t>
            </a:r>
          </a:p>
        </p:txBody>
      </p:sp>
      <p:sp>
        <p:nvSpPr>
          <p:cNvPr id="4" name="Slide Number Placeholder 3"/>
          <p:cNvSpPr>
            <a:spLocks noGrp="1"/>
          </p:cNvSpPr>
          <p:nvPr>
            <p:ph type="sldNum" sz="quarter" idx="10"/>
          </p:nvPr>
        </p:nvSpPr>
        <p:spPr/>
        <p:txBody>
          <a:bodyPr/>
          <a:lstStyle/>
          <a:p>
            <a:fld id="{85E668BD-6558-4810-9CE3-4ACCF3ED629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that a diameter is an line that goes through the center of the ellipse, a line that goes through the intersection of the asymptotes</a:t>
            </a:r>
            <a:r>
              <a:rPr lang="en-US" baseline="0" dirty="0" smtClean="0"/>
              <a:t> for a hyperbola, or a line parallel to the axis of symmetry for a parabola.</a:t>
            </a:r>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stated in “On Floating Bodies” (book 2 prop 10) without proof. It may follow from another proposition.</a:t>
            </a:r>
          </a:p>
          <a:p>
            <a:endParaRPr lang="en-US" dirty="0" smtClean="0"/>
          </a:p>
          <a:p>
            <a:r>
              <a:rPr lang="en-US" dirty="0" smtClean="0"/>
              <a:t>Used</a:t>
            </a:r>
            <a:r>
              <a:rPr lang="en-US" baseline="0" dirty="0" smtClean="0"/>
              <a:t> in Archimedes’ study on the positions of rest of a </a:t>
            </a:r>
            <a:r>
              <a:rPr lang="en-US" baseline="0" dirty="0" err="1" smtClean="0"/>
              <a:t>paraboloid</a:t>
            </a:r>
            <a:r>
              <a:rPr lang="en-US" baseline="0" dirty="0" smtClean="0"/>
              <a:t> of revolution in water.</a:t>
            </a:r>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Antalya</a:t>
            </a:r>
            <a:r>
              <a:rPr lang="en-US" baseline="0" dirty="0" smtClean="0"/>
              <a:t> is right above the “</a:t>
            </a:r>
            <a:r>
              <a:rPr lang="en-US" baseline="0" dirty="0" err="1" smtClean="0"/>
              <a:t>ean</a:t>
            </a:r>
            <a:r>
              <a:rPr lang="en-US" baseline="0" dirty="0" smtClean="0"/>
              <a:t>” in Mediterranean. </a:t>
            </a:r>
            <a:endParaRPr lang="en-US" baseline="0" dirty="0" smtClean="0"/>
          </a:p>
          <a:p>
            <a:endParaRPr lang="en-US" baseline="0" dirty="0" smtClean="0"/>
          </a:p>
          <a:p>
            <a:r>
              <a:rPr lang="en-US" baseline="0" dirty="0" smtClean="0"/>
              <a:t>Ancestors probably priests of Apollo.</a:t>
            </a:r>
          </a:p>
          <a:p>
            <a:endParaRPr lang="en-US" baseline="0" dirty="0" smtClean="0"/>
          </a:p>
          <a:p>
            <a:r>
              <a:rPr lang="en-US" baseline="0" dirty="0" smtClean="0"/>
              <a:t>While in Alexandria, </a:t>
            </a:r>
            <a:r>
              <a:rPr lang="en-US" baseline="0" dirty="0" err="1" smtClean="0"/>
              <a:t>Apollonous</a:t>
            </a:r>
            <a:r>
              <a:rPr lang="en-US" baseline="0" dirty="0" smtClean="0"/>
              <a:t> got the nickname Epsilon.</a:t>
            </a:r>
          </a:p>
          <a:p>
            <a:endParaRPr lang="en-US" baseline="0" dirty="0" smtClean="0"/>
          </a:p>
          <a:p>
            <a:r>
              <a:rPr lang="en-US" baseline="0" dirty="0" smtClean="0"/>
              <a:t>Euclid		Alpha</a:t>
            </a:r>
          </a:p>
          <a:p>
            <a:r>
              <a:rPr lang="en-US" baseline="0" dirty="0" smtClean="0"/>
              <a:t>Eratosthenes		Beta</a:t>
            </a:r>
          </a:p>
          <a:p>
            <a:r>
              <a:rPr lang="en-US" baseline="0" dirty="0" smtClean="0"/>
              <a:t>Archimedes		Gamma</a:t>
            </a:r>
          </a:p>
          <a:p>
            <a:r>
              <a:rPr lang="en-US" baseline="0" dirty="0" smtClean="0"/>
              <a:t>Conon of </a:t>
            </a:r>
            <a:r>
              <a:rPr lang="en-US" baseline="0" smtClean="0"/>
              <a:t>Samos   	Delta</a:t>
            </a:r>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Tangencies on follow</a:t>
            </a:r>
            <a:r>
              <a:rPr lang="en-US" baseline="0" dirty="0" smtClean="0"/>
              <a:t> </a:t>
            </a:r>
            <a:r>
              <a:rPr lang="en-US" dirty="0" smtClean="0"/>
              <a:t>on</a:t>
            </a:r>
            <a:r>
              <a:rPr lang="en-US" baseline="0" dirty="0" smtClean="0"/>
              <a:t> slide</a:t>
            </a:r>
            <a:endParaRPr lang="en-US" dirty="0" smtClean="0"/>
          </a:p>
          <a:p>
            <a:endParaRPr lang="en-US" dirty="0" smtClean="0"/>
          </a:p>
          <a:p>
            <a:r>
              <a:rPr lang="en-US" dirty="0" smtClean="0"/>
              <a:t>A</a:t>
            </a:r>
            <a:r>
              <a:rPr lang="en-US" baseline="0" dirty="0" smtClean="0"/>
              <a:t> geometric construction, also called a verging construction, which allows the classical geometric construction rules to be bent in order to permit sliding of a marked ruler. Using these rules cube duplication, angle trisection and construction of a regular heptagon (seven sides) are soluble.</a:t>
            </a:r>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Solve these problems on white board</a:t>
            </a:r>
          </a:p>
          <a:p>
            <a:endParaRPr lang="en-US" dirty="0" smtClean="0"/>
          </a:p>
          <a:p>
            <a:r>
              <a:rPr lang="en-US" dirty="0" smtClean="0"/>
              <a:t>Two</a:t>
            </a:r>
            <a:r>
              <a:rPr lang="en-US" baseline="0" dirty="0" smtClean="0"/>
              <a:t> points and a line.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5E668BD-6558-4810-9CE3-4ACCF3ED6299}"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A81ADF-852F-465D-8C54-81026FC08BAD}"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443F0-C906-4EA5-BF25-993AC775AFD1}"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605F4-2DF3-4411-A2FF-4AF81011CD9E}"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8411DCD-3256-4B2F-B993-477F936E8815}"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F3E56-C294-4531-9107-863156632A10}"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471D81C-EEDF-4244-A1A0-5D5A2717CA31}" type="datetime1">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B9F04-922A-4953-ACD9-6A99F40FFA4E}" type="datetime1">
              <a:rPr lang="en-US" smtClean="0"/>
              <a:pPr/>
              <a:t>7/6/2014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087663-719C-40DD-8DDD-2495DF5FAAE7}" type="datetime1">
              <a:rPr lang="en-US" smtClean="0"/>
              <a:pPr/>
              <a:t>7/6/2014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7B0C1-27FD-4B25-885F-AF347A8005F4}" type="datetime1">
              <a:rPr lang="en-US" smtClean="0"/>
              <a:pPr/>
              <a:t>7/6/2014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659A1-54BC-4FF1-B8F1-DCBFDA4C7AA4}" type="datetime1">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8C5A1-2253-4DC5-9161-A3B07FAAE851}" type="datetime1">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A8244-5EB8-4374-B6B9-BD07C31C86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DEF43-BA83-4BB1-99E8-19ED43265527}" type="datetime1">
              <a:rPr lang="en-US" smtClean="0"/>
              <a:pPr/>
              <a:t>7/6/2014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A8244-5EB8-4374-B6B9-BD07C31C86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windows2universe.org/mars/mars_orbit.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history.mcs.st-andrews.ac.uk/Biographies/Apollonius.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Conics</a:t>
            </a:r>
            <a:endParaRPr lang="en-US" dirty="0"/>
          </a:p>
        </p:txBody>
      </p:sp>
      <p:sp>
        <p:nvSpPr>
          <p:cNvPr id="3" name="Subtitle 2"/>
          <p:cNvSpPr>
            <a:spLocks noGrp="1"/>
          </p:cNvSpPr>
          <p:nvPr>
            <p:ph type="subTitle" idx="1"/>
          </p:nvPr>
        </p:nvSpPr>
        <p:spPr/>
        <p:txBody>
          <a:bodyPr/>
          <a:lstStyle/>
          <a:p>
            <a:r>
              <a:rPr lang="en-US" dirty="0" smtClean="0"/>
              <a:t>OLLI Summer 2014</a:t>
            </a:r>
          </a:p>
          <a:p>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Bio continued</a:t>
            </a:r>
            <a:endParaRPr lang="en-US" sz="3600" dirty="0"/>
          </a:p>
        </p:txBody>
      </p:sp>
      <p:sp>
        <p:nvSpPr>
          <p:cNvPr id="3" name="Content Placeholder 2"/>
          <p:cNvSpPr>
            <a:spLocks noGrp="1"/>
          </p:cNvSpPr>
          <p:nvPr>
            <p:ph idx="1"/>
          </p:nvPr>
        </p:nvSpPr>
        <p:spPr/>
        <p:txBody>
          <a:bodyPr>
            <a:normAutofit/>
          </a:bodyPr>
          <a:lstStyle/>
          <a:p>
            <a:r>
              <a:rPr lang="en-US" sz="2000" dirty="0" smtClean="0"/>
              <a:t>Most of the results in Books 1 -4 were known to Euclid and others</a:t>
            </a:r>
          </a:p>
          <a:p>
            <a:r>
              <a:rPr lang="en-US" sz="2000" dirty="0" smtClean="0"/>
              <a:t>Books 5 – 7 were highly original</a:t>
            </a:r>
          </a:p>
          <a:p>
            <a:r>
              <a:rPr lang="en-US" sz="2000" dirty="0" smtClean="0"/>
              <a:t>Remnants of Book 8 were used to partially reconstruct it</a:t>
            </a:r>
          </a:p>
          <a:p>
            <a:r>
              <a:rPr lang="en-US" sz="2000" dirty="0" err="1" smtClean="0"/>
              <a:t>Pappus</a:t>
            </a:r>
            <a:r>
              <a:rPr lang="en-US" sz="2000" dirty="0" smtClean="0"/>
              <a:t> (290 – 350 CE) identifies six other works</a:t>
            </a:r>
          </a:p>
          <a:p>
            <a:pPr lvl="1"/>
            <a:r>
              <a:rPr lang="en-US" sz="1800" dirty="0" smtClean="0"/>
              <a:t>Cutting-off of a ratio, Cutting an area, On determinate section, Tangencies, Plane loci, and On verging constructions</a:t>
            </a:r>
          </a:p>
          <a:p>
            <a:pPr lvl="1"/>
            <a:r>
              <a:rPr lang="en-US" sz="1800" dirty="0" smtClean="0"/>
              <a:t>Cutting of a ratio survives in Arabic</a:t>
            </a:r>
          </a:p>
          <a:p>
            <a:r>
              <a:rPr lang="en-US" sz="2000" dirty="0" smtClean="0"/>
              <a:t>We know from other commentaries of other lost works </a:t>
            </a:r>
          </a:p>
          <a:p>
            <a:pPr lvl="1"/>
            <a:r>
              <a:rPr lang="en-US" sz="1800" dirty="0" smtClean="0"/>
              <a:t>Regular solids, Theory of irrationals, on a number system, on properties of burning mirrors</a:t>
            </a:r>
          </a:p>
          <a:p>
            <a:pPr lvl="1"/>
            <a:r>
              <a:rPr lang="en-US" sz="1800" dirty="0" smtClean="0"/>
              <a:t>In his work on burning mirrors Apollonius showed that light from the sun is not focused by a spherical mirror but a parabolic mirror</a:t>
            </a:r>
          </a:p>
          <a:p>
            <a:r>
              <a:rPr lang="en-US" sz="2200" dirty="0" smtClean="0"/>
              <a:t>Apollonius died at the age of ~ 72 in Alexandria (190 BCE) </a:t>
            </a:r>
          </a:p>
          <a:p>
            <a:pPr lvl="1"/>
            <a:endParaRPr lang="en-US" sz="1600" dirty="0" smtClean="0"/>
          </a:p>
          <a:p>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Some of the Lost Works</a:t>
            </a:r>
            <a:endParaRPr lang="en-US" sz="3600" dirty="0"/>
          </a:p>
        </p:txBody>
      </p:sp>
      <p:sp>
        <p:nvSpPr>
          <p:cNvPr id="3" name="Content Placeholder 2"/>
          <p:cNvSpPr>
            <a:spLocks noGrp="1"/>
          </p:cNvSpPr>
          <p:nvPr>
            <p:ph idx="1"/>
          </p:nvPr>
        </p:nvSpPr>
        <p:spPr/>
        <p:txBody>
          <a:bodyPr>
            <a:normAutofit/>
          </a:bodyPr>
          <a:lstStyle/>
          <a:p>
            <a:r>
              <a:rPr lang="en-US" sz="2400" dirty="0" smtClean="0"/>
              <a:t>Tangencies</a:t>
            </a:r>
          </a:p>
          <a:p>
            <a:pPr lvl="1"/>
            <a:r>
              <a:rPr lang="en-US" sz="2000" dirty="0" smtClean="0"/>
              <a:t>Contains the famous Apollonian problems: Given any three points, lines, or circles, or any combination of three of these, to construct a circle passing through the points and tangent to the given lines or circles. </a:t>
            </a:r>
          </a:p>
          <a:p>
            <a:pPr lvl="1"/>
            <a:r>
              <a:rPr lang="en-US" sz="2000" dirty="0" smtClean="0"/>
              <a:t>Early mathematicians including Newton were under the impression that Apollonius had not solved the 3 circle case and took it as a challenge.</a:t>
            </a:r>
          </a:p>
          <a:p>
            <a:r>
              <a:rPr lang="en-US" sz="2400" dirty="0" smtClean="0"/>
              <a:t>Simple cases of Apollonian problems</a:t>
            </a:r>
          </a:p>
          <a:p>
            <a:pPr lvl="1"/>
            <a:r>
              <a:rPr lang="en-US" sz="2000" dirty="0" smtClean="0"/>
              <a:t>3 points and 3 lines</a:t>
            </a:r>
          </a:p>
          <a:p>
            <a:pPr lvl="1"/>
            <a:r>
              <a:rPr lang="en-US" sz="2000" dirty="0" smtClean="0"/>
              <a:t>Slightly more complicated    2 lines and 1 point &amp; 2 points and a line</a:t>
            </a:r>
          </a:p>
        </p:txBody>
      </p:sp>
      <p:sp>
        <p:nvSpPr>
          <p:cNvPr id="4" name="Slide Number Placeholder 3"/>
          <p:cNvSpPr>
            <a:spLocks noGrp="1"/>
          </p:cNvSpPr>
          <p:nvPr>
            <p:ph type="sldNum" sz="quarter" idx="12"/>
          </p:nvPr>
        </p:nvSpPr>
        <p:spPr/>
        <p:txBody>
          <a:bodyPr/>
          <a:lstStyle/>
          <a:p>
            <a:fld id="{FB9A8244-5EB8-4374-B6B9-BD07C31C867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Apollonius’ Conics</a:t>
            </a:r>
            <a:endParaRPr lang="en-US" dirty="0"/>
          </a:p>
        </p:txBody>
      </p:sp>
      <p:sp>
        <p:nvSpPr>
          <p:cNvPr id="3" name="Content Placeholder 2"/>
          <p:cNvSpPr>
            <a:spLocks noGrp="1"/>
          </p:cNvSpPr>
          <p:nvPr>
            <p:ph idx="1"/>
          </p:nvPr>
        </p:nvSpPr>
        <p:spPr/>
        <p:txBody>
          <a:bodyPr/>
          <a:lstStyle/>
          <a:p>
            <a:r>
              <a:rPr lang="en-US" dirty="0" smtClean="0"/>
              <a:t>The contents of the eight books of the </a:t>
            </a:r>
            <a:r>
              <a:rPr lang="en-US" i="1" dirty="0" smtClean="0"/>
              <a:t>Conics </a:t>
            </a:r>
            <a:r>
              <a:rPr lang="en-US" dirty="0" smtClean="0"/>
              <a:t>are described in the prefaces to books and are contained in the letter that Apollonius sent with each book.</a:t>
            </a:r>
          </a:p>
          <a:p>
            <a:r>
              <a:rPr lang="en-US" dirty="0" smtClean="0"/>
              <a:t>Book 1:  Apollonius to </a:t>
            </a:r>
            <a:r>
              <a:rPr lang="en-US" dirty="0" err="1" smtClean="0"/>
              <a:t>Eudemus</a:t>
            </a:r>
            <a:r>
              <a:rPr lang="en-US" dirty="0" smtClean="0"/>
              <a:t>, greetings. If you are in good health and things are in other respects as you wish, it is well; with </a:t>
            </a:r>
            <a:r>
              <a:rPr lang="en-US" smtClean="0"/>
              <a:t>me too </a:t>
            </a:r>
            <a:r>
              <a:rPr lang="en-US" dirty="0" smtClean="0"/>
              <a:t>things are moderately well.  During the time I spent with you at Pergamum I observed your eagerness to become acquainted with my work on conics; I am therefore sending you the first book, which I have corrected, and will forward the remaining books when I have finished them to my satisfaction.   …</a:t>
            </a:r>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Apollonius’ Conics – Book 1 Preface Cont. </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a:buNone/>
            </a:pPr>
            <a:r>
              <a:rPr lang="en-US" dirty="0" smtClean="0"/>
              <a:t>          Now of the eight books the first four form an elementary introduction. The first contains the modes of producing the three sections and the opposite branches (of the hyperbola) and the fundamental properties subsisting in them, worked out more fully and generally than in the writings of others.</a:t>
            </a:r>
          </a:p>
          <a:p>
            <a:pPr>
              <a:buNone/>
            </a:pPr>
            <a:r>
              <a:rPr lang="en-US" dirty="0" smtClean="0"/>
              <a:t>     The second book contains the properties of the diameters and axes of the sections as well as the asymptotes ….</a:t>
            </a:r>
          </a:p>
          <a:p>
            <a:pPr>
              <a:buNone/>
            </a:pPr>
            <a:r>
              <a:rPr lang="en-US" dirty="0" smtClean="0"/>
              <a:t>     The third book contains many remarkable theorems useful for the syntheses of solid loci and for </a:t>
            </a:r>
            <a:r>
              <a:rPr lang="en-US" i="1" dirty="0" err="1" smtClean="0"/>
              <a:t>diorismi</a:t>
            </a:r>
            <a:r>
              <a:rPr lang="en-US" dirty="0" smtClean="0"/>
              <a:t>; the most and prettiest of theses theorems are new, and it was their discovery which made me aware that Euclid did not work out … .</a:t>
            </a:r>
            <a:endParaRPr lang="en-US" i="1"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Conics 1</a:t>
            </a:r>
            <a:endParaRPr lang="en-US" dirty="0"/>
          </a:p>
        </p:txBody>
      </p:sp>
      <p:sp>
        <p:nvSpPr>
          <p:cNvPr id="3" name="Content Placeholder 2"/>
          <p:cNvSpPr>
            <a:spLocks noGrp="1"/>
          </p:cNvSpPr>
          <p:nvPr>
            <p:ph idx="1"/>
          </p:nvPr>
        </p:nvSpPr>
        <p:spPr/>
        <p:txBody>
          <a:bodyPr/>
          <a:lstStyle/>
          <a:p>
            <a:r>
              <a:rPr lang="en-US" smtClean="0"/>
              <a:t>Conics have a </a:t>
            </a:r>
            <a:r>
              <a:rPr lang="en-US" dirty="0" smtClean="0"/>
              <a:t>long </a:t>
            </a:r>
            <a:r>
              <a:rPr lang="en-US" smtClean="0"/>
              <a:t>history that started </a:t>
            </a:r>
            <a:r>
              <a:rPr lang="en-US" dirty="0" smtClean="0"/>
              <a:t>with </a:t>
            </a:r>
            <a:r>
              <a:rPr lang="en-US" dirty="0" err="1" smtClean="0"/>
              <a:t>Menaechmus</a:t>
            </a:r>
            <a:r>
              <a:rPr lang="en-US" dirty="0" smtClean="0"/>
              <a:t> (ca 380 - 320 BCE), continued with Euclid and Archimedes, and reached its peak with Apollonius. </a:t>
            </a:r>
          </a:p>
          <a:p>
            <a:r>
              <a:rPr lang="en-US" dirty="0" smtClean="0"/>
              <a:t>Really complicated because it is 3-D</a:t>
            </a:r>
          </a:p>
          <a:p>
            <a:endParaRPr lang="en-US" dirty="0" smtClean="0"/>
          </a:p>
          <a:p>
            <a:endParaRPr lang="en-US" dirty="0" smtClean="0"/>
          </a:p>
          <a:p>
            <a:endParaRPr lang="en-US" dirty="0"/>
          </a:p>
        </p:txBody>
      </p:sp>
      <p:pic>
        <p:nvPicPr>
          <p:cNvPr id="4" name="Content Placeholder 3" descr="http://www.stegen.k12.mo.us/tchrpges/sghs/aengelmann/images/clip_image003_000.jpg"/>
          <p:cNvPicPr>
            <a:picLocks/>
          </p:cNvPicPr>
          <p:nvPr/>
        </p:nvPicPr>
        <p:blipFill>
          <a:blip r:embed="rId3" cstate="print"/>
          <a:srcRect/>
          <a:stretch>
            <a:fillRect/>
          </a:stretch>
        </p:blipFill>
        <p:spPr bwMode="auto">
          <a:xfrm>
            <a:off x="2209800" y="3276600"/>
            <a:ext cx="4457700" cy="1990725"/>
          </a:xfrm>
          <a:prstGeom prst="rect">
            <a:avLst/>
          </a:prstGeom>
          <a:noFill/>
          <a:ln w="9525">
            <a:noFill/>
            <a:miter lim="800000"/>
            <a:headEnd/>
            <a:tailEnd/>
          </a:ln>
        </p:spPr>
      </p:pic>
      <p:sp>
        <p:nvSpPr>
          <p:cNvPr id="5" name="Rectangle 1"/>
          <p:cNvSpPr>
            <a:spLocks noChangeArrowheads="1"/>
          </p:cNvSpPr>
          <p:nvPr/>
        </p:nvSpPr>
        <p:spPr bwMode="auto">
          <a:xfrm>
            <a:off x="1752600" y="5410200"/>
            <a:ext cx="6248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i="1" dirty="0" smtClean="0">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straight lines   </a:t>
            </a:r>
            <a:r>
              <a:rPr kumimoji="0" lang="en-US" sz="16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circle         ellipse</a:t>
            </a:r>
            <a:r>
              <a:rPr lang="en-US" sz="1600" dirty="0" smtClean="0">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parabola</a:t>
            </a:r>
            <a:r>
              <a:rPr kumimoji="0" lang="en-US" sz="16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hyperbola </a:t>
            </a:r>
            <a:endParaRPr kumimoji="0" lang="en-US" sz="1600" b="0" i="0" u="none" strike="noStrike" cap="none" normalizeH="0" baseline="0" dirty="0" smtClean="0">
              <a:ln>
                <a:noFill/>
              </a:ln>
              <a:solidFill>
                <a:schemeClr val="tx1"/>
              </a:solidFill>
              <a:effectLst/>
              <a:latin typeface="Arial" pitchFamily="34" charset="0"/>
            </a:endParaRPr>
          </a:p>
        </p:txBody>
      </p:sp>
      <p:sp>
        <p:nvSpPr>
          <p:cNvPr id="6" name="Slide Number Placeholder 5"/>
          <p:cNvSpPr>
            <a:spLocks noGrp="1"/>
          </p:cNvSpPr>
          <p:nvPr>
            <p:ph type="sldNum" sz="quarter" idx="12"/>
          </p:nvPr>
        </p:nvSpPr>
        <p:spPr/>
        <p:txBody>
          <a:bodyPr/>
          <a:lstStyle/>
          <a:p>
            <a:fld id="{FB9A8244-5EB8-4374-B6B9-BD07C31C867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An Unusual Circle</a:t>
            </a:r>
            <a:endParaRPr lang="en-US"/>
          </a:p>
        </p:txBody>
      </p:sp>
      <p:sp>
        <p:nvSpPr>
          <p:cNvPr id="6" name="Content Placeholder 5"/>
          <p:cNvSpPr>
            <a:spLocks noGrp="1"/>
          </p:cNvSpPr>
          <p:nvPr>
            <p:ph sz="half" idx="2"/>
          </p:nvPr>
        </p:nvSpPr>
        <p:spPr>
          <a:xfrm>
            <a:off x="4648200" y="1371600"/>
            <a:ext cx="4038600" cy="3886200"/>
          </a:xfrm>
        </p:spPr>
        <p:txBody>
          <a:bodyPr/>
          <a:lstStyle/>
          <a:p>
            <a:r>
              <a:rPr lang="en-US" smtClean="0"/>
              <a:t>Conic DPE is a circle</a:t>
            </a:r>
          </a:p>
          <a:p>
            <a:r>
              <a:rPr lang="en-US" smtClean="0"/>
              <a:t>Conic HPK is also a circle if </a:t>
            </a:r>
          </a:p>
          <a:p>
            <a:pPr lvl="1">
              <a:buNone/>
            </a:pPr>
            <a:r>
              <a:rPr lang="en-US" smtClean="0"/>
              <a:t>&lt; AHK = &lt;BCA </a:t>
            </a:r>
          </a:p>
          <a:p>
            <a:pPr>
              <a:buNone/>
            </a:pPr>
            <a:r>
              <a:rPr lang="en-US" smtClean="0"/>
              <a:t>When this is true the section of the cone is called a </a:t>
            </a:r>
            <a:r>
              <a:rPr lang="en-US" b="1" smtClean="0"/>
              <a:t>subcontrary</a:t>
            </a:r>
            <a:r>
              <a:rPr lang="en-US" smtClean="0"/>
              <a:t> section</a:t>
            </a:r>
          </a:p>
          <a:p>
            <a:pPr>
              <a:buNone/>
            </a:pPr>
            <a:r>
              <a:rPr lang="en-US" smtClean="0"/>
              <a:t>For any point P on the section HPK, it can be shown that </a:t>
            </a:r>
          </a:p>
          <a:p>
            <a:pPr>
              <a:buNone/>
            </a:pPr>
            <a:r>
              <a:rPr lang="en-US" smtClean="0"/>
              <a:t>      </a:t>
            </a:r>
            <a:r>
              <a:rPr lang="en-US" u="sng" smtClean="0"/>
              <a:t>HM</a:t>
            </a:r>
            <a:r>
              <a:rPr lang="en-US" smtClean="0"/>
              <a:t> * </a:t>
            </a:r>
            <a:r>
              <a:rPr lang="en-US" u="sng" smtClean="0"/>
              <a:t>MK </a:t>
            </a:r>
            <a:r>
              <a:rPr lang="en-US" smtClean="0"/>
              <a:t> = </a:t>
            </a:r>
            <a:r>
              <a:rPr lang="en-US" u="sng" smtClean="0"/>
              <a:t>PM</a:t>
            </a:r>
            <a:r>
              <a:rPr lang="en-US" baseline="30000" smtClean="0"/>
              <a:t>2 </a:t>
            </a:r>
            <a:r>
              <a:rPr lang="en-US" smtClean="0"/>
              <a:t> </a:t>
            </a:r>
          </a:p>
          <a:p>
            <a:pPr>
              <a:buNone/>
            </a:pPr>
            <a:r>
              <a:rPr lang="en-US" smtClean="0"/>
              <a:t>It follows from this that the section HPK is a circle       </a:t>
            </a:r>
            <a:endParaRPr lang="en-US"/>
          </a:p>
        </p:txBody>
      </p:sp>
      <p:pic>
        <p:nvPicPr>
          <p:cNvPr id="1028" name="Picture 4"/>
          <p:cNvPicPr>
            <a:picLocks noGrp="1" noChangeAspect="1" noChangeArrowheads="1"/>
          </p:cNvPicPr>
          <p:nvPr>
            <p:ph sz="half" idx="1"/>
          </p:nvPr>
        </p:nvPicPr>
        <p:blipFill>
          <a:blip r:embed="rId3" cstate="print"/>
          <a:srcRect/>
          <a:stretch>
            <a:fillRect/>
          </a:stretch>
        </p:blipFill>
        <p:spPr bwMode="auto">
          <a:xfrm>
            <a:off x="1066800" y="1295400"/>
            <a:ext cx="2743200" cy="3425780"/>
          </a:xfrm>
          <a:prstGeom prst="rect">
            <a:avLst/>
          </a:prstGeom>
          <a:noFill/>
          <a:ln w="9525">
            <a:noFill/>
            <a:miter lim="800000"/>
            <a:headEnd/>
            <a:tailEnd/>
          </a:ln>
        </p:spPr>
      </p:pic>
      <p:sp>
        <p:nvSpPr>
          <p:cNvPr id="7" name="TextBox 6"/>
          <p:cNvSpPr txBox="1"/>
          <p:nvPr/>
        </p:nvSpPr>
        <p:spPr>
          <a:xfrm>
            <a:off x="685800" y="5257800"/>
            <a:ext cx="7989559" cy="400110"/>
          </a:xfrm>
          <a:prstGeom prst="rect">
            <a:avLst/>
          </a:prstGeom>
          <a:noFill/>
        </p:spPr>
        <p:txBody>
          <a:bodyPr wrap="none" rtlCol="0">
            <a:spAutoFit/>
          </a:bodyPr>
          <a:lstStyle/>
          <a:p>
            <a:r>
              <a:rPr lang="en-US" sz="2000" smtClean="0"/>
              <a:t>Except for this special case, no other sections are circles. So what are they?</a:t>
            </a:r>
            <a:endParaRPr lang="en-US" sz="2000"/>
          </a:p>
        </p:txBody>
      </p:sp>
      <p:sp>
        <p:nvSpPr>
          <p:cNvPr id="8" name="Slide Number Placeholder 7"/>
          <p:cNvSpPr>
            <a:spLocks noGrp="1"/>
          </p:cNvSpPr>
          <p:nvPr>
            <p:ph type="sldNum" sz="quarter" idx="12"/>
          </p:nvPr>
        </p:nvSpPr>
        <p:spPr/>
        <p:txBody>
          <a:bodyPr/>
          <a:lstStyle/>
          <a:p>
            <a:fld id="{FB9A8244-5EB8-4374-B6B9-BD07C31C867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Diameter (Book 1)</a:t>
            </a:r>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16</a:t>
            </a:fld>
            <a:endParaRPr lang="en-US"/>
          </a:p>
        </p:txBody>
      </p:sp>
      <p:pic>
        <p:nvPicPr>
          <p:cNvPr id="26627" name="Picture 3"/>
          <p:cNvPicPr>
            <a:picLocks noGrp="1" noChangeAspect="1" noChangeArrowheads="1"/>
          </p:cNvPicPr>
          <p:nvPr>
            <p:ph idx="1"/>
          </p:nvPr>
        </p:nvPicPr>
        <p:blipFill>
          <a:blip r:embed="rId2" cstate="print"/>
          <a:srcRect/>
          <a:stretch>
            <a:fillRect/>
          </a:stretch>
        </p:blipFill>
        <p:spPr bwMode="auto">
          <a:xfrm>
            <a:off x="533400" y="1752600"/>
            <a:ext cx="2206359" cy="3352800"/>
          </a:xfrm>
          <a:prstGeom prst="rect">
            <a:avLst/>
          </a:prstGeom>
          <a:noFill/>
          <a:ln w="9525">
            <a:noFill/>
            <a:miter lim="800000"/>
            <a:headEnd/>
            <a:tailEnd/>
          </a:ln>
        </p:spPr>
      </p:pic>
      <p:sp>
        <p:nvSpPr>
          <p:cNvPr id="8" name="TextBox 7"/>
          <p:cNvSpPr txBox="1"/>
          <p:nvPr/>
        </p:nvSpPr>
        <p:spPr>
          <a:xfrm>
            <a:off x="3429000" y="1828800"/>
            <a:ext cx="5257800" cy="1754326"/>
          </a:xfrm>
          <a:prstGeom prst="rect">
            <a:avLst/>
          </a:prstGeom>
          <a:noFill/>
        </p:spPr>
        <p:txBody>
          <a:bodyPr wrap="square" rtlCol="0">
            <a:spAutoFit/>
          </a:bodyPr>
          <a:lstStyle/>
          <a:p>
            <a:r>
              <a:rPr lang="en-US" dirty="0" smtClean="0"/>
              <a:t>If a cone be cut by a plane which intersects the circular base in a straight line (DE) perpendicular to the base of any axial triangle (ABC), the intersection of the cutting plane and the plane of the axial triangle (PM) will be a diameter of the resulting section of the cone.  </a:t>
            </a:r>
            <a:endParaRPr lang="en-US" dirty="0"/>
          </a:p>
        </p:txBody>
      </p:sp>
      <p:sp>
        <p:nvSpPr>
          <p:cNvPr id="9" name="TextBox 8"/>
          <p:cNvSpPr txBox="1"/>
          <p:nvPr/>
        </p:nvSpPr>
        <p:spPr>
          <a:xfrm>
            <a:off x="228600" y="4355068"/>
            <a:ext cx="309700" cy="369332"/>
          </a:xfrm>
          <a:prstGeom prst="rect">
            <a:avLst/>
          </a:prstGeom>
          <a:noFill/>
        </p:spPr>
        <p:txBody>
          <a:bodyPr wrap="none" rtlCol="0">
            <a:spAutoFit/>
          </a:bodyPr>
          <a:lstStyle/>
          <a:p>
            <a:r>
              <a:rPr lang="en-US" dirty="0" smtClean="0"/>
              <a:t>B</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11" descr="Ellipse Equation 2.JPG"/>
          <p:cNvPicPr>
            <a:picLocks noChangeAspect="1"/>
          </p:cNvPicPr>
          <p:nvPr/>
        </p:nvPicPr>
        <p:blipFill>
          <a:blip r:embed="rId3" cstate="print"/>
          <a:stretch>
            <a:fillRect/>
          </a:stretch>
        </p:blipFill>
        <p:spPr>
          <a:xfrm>
            <a:off x="609600" y="228600"/>
            <a:ext cx="5715000" cy="4549521"/>
          </a:xfrm>
          <a:prstGeom prst="rect">
            <a:avLst/>
          </a:prstGeom>
        </p:spPr>
      </p:pic>
      <p:sp>
        <p:nvSpPr>
          <p:cNvPr id="6" name="TextBox 5"/>
          <p:cNvSpPr txBox="1"/>
          <p:nvPr/>
        </p:nvSpPr>
        <p:spPr>
          <a:xfrm>
            <a:off x="5257800" y="457200"/>
            <a:ext cx="3188180" cy="2585323"/>
          </a:xfrm>
          <a:prstGeom prst="rect">
            <a:avLst/>
          </a:prstGeom>
          <a:noFill/>
        </p:spPr>
        <p:txBody>
          <a:bodyPr wrap="none" rtlCol="0">
            <a:spAutoFit/>
          </a:bodyPr>
          <a:lstStyle/>
          <a:p>
            <a:pPr>
              <a:buFont typeface="Arial" pitchFamily="34" charset="0"/>
              <a:buChar char="•"/>
            </a:pPr>
            <a:r>
              <a:rPr lang="en-US" smtClean="0"/>
              <a:t>   Given circle BC and vertex A</a:t>
            </a:r>
          </a:p>
          <a:p>
            <a:pPr>
              <a:buFont typeface="Arial" pitchFamily="34" charset="0"/>
              <a:buChar char="•"/>
            </a:pPr>
            <a:r>
              <a:rPr lang="en-US" smtClean="0"/>
              <a:t>   ABC is axial triangle</a:t>
            </a:r>
          </a:p>
          <a:p>
            <a:pPr>
              <a:buFont typeface="Arial" pitchFamily="34" charset="0"/>
              <a:buChar char="•"/>
            </a:pPr>
            <a:r>
              <a:rPr lang="en-US" smtClean="0"/>
              <a:t>   Cut the cone with plane PDE</a:t>
            </a:r>
          </a:p>
          <a:p>
            <a:r>
              <a:rPr lang="en-US" smtClean="0"/>
              <a:t>     such that DE is perpendicular</a:t>
            </a:r>
          </a:p>
          <a:p>
            <a:r>
              <a:rPr lang="en-US" smtClean="0"/>
              <a:t>     to BC extended</a:t>
            </a:r>
          </a:p>
          <a:p>
            <a:pPr>
              <a:buFont typeface="Arial" pitchFamily="34" charset="0"/>
              <a:buChar char="•"/>
            </a:pPr>
            <a:r>
              <a:rPr lang="en-US" smtClean="0"/>
              <a:t>    ABC cuts the conic in PP’</a:t>
            </a:r>
          </a:p>
          <a:p>
            <a:pPr>
              <a:buFont typeface="Arial" pitchFamily="34" charset="0"/>
              <a:buChar char="•"/>
            </a:pPr>
            <a:r>
              <a:rPr lang="en-US" smtClean="0"/>
              <a:t>    Q’Q is chord parallel to DE</a:t>
            </a:r>
          </a:p>
          <a:p>
            <a:pPr>
              <a:buFont typeface="Arial" pitchFamily="34" charset="0"/>
              <a:buChar char="•"/>
            </a:pPr>
            <a:r>
              <a:rPr lang="en-US" smtClean="0"/>
              <a:t>    PP’ bisects Q’Q </a:t>
            </a:r>
          </a:p>
          <a:p>
            <a:endParaRPr lang="en-US"/>
          </a:p>
        </p:txBody>
      </p:sp>
      <p:sp>
        <p:nvSpPr>
          <p:cNvPr id="7" name="TextBox 6"/>
          <p:cNvSpPr txBox="1"/>
          <p:nvPr/>
        </p:nvSpPr>
        <p:spPr>
          <a:xfrm>
            <a:off x="914400" y="4572000"/>
            <a:ext cx="7785080" cy="1600438"/>
          </a:xfrm>
          <a:prstGeom prst="rect">
            <a:avLst/>
          </a:prstGeom>
          <a:noFill/>
        </p:spPr>
        <p:txBody>
          <a:bodyPr wrap="none" rtlCol="0">
            <a:spAutoFit/>
          </a:bodyPr>
          <a:lstStyle/>
          <a:p>
            <a:r>
              <a:rPr lang="en-US" dirty="0" smtClean="0"/>
              <a:t>Apollonius shows that QV</a:t>
            </a:r>
            <a:r>
              <a:rPr lang="en-US" baseline="30000" dirty="0" smtClean="0"/>
              <a:t>2</a:t>
            </a:r>
            <a:r>
              <a:rPr lang="en-US" dirty="0" smtClean="0"/>
              <a:t> = </a:t>
            </a:r>
            <a:r>
              <a:rPr lang="en-US" dirty="0" err="1" smtClean="0"/>
              <a:t>PV</a:t>
            </a:r>
            <a:r>
              <a:rPr lang="en-US" dirty="0" err="1" smtClean="0">
                <a:latin typeface="Wingdings" pitchFamily="2" charset="2"/>
              </a:rPr>
              <a:t>w</a:t>
            </a:r>
            <a:r>
              <a:rPr lang="en-US" dirty="0" err="1" smtClean="0"/>
              <a:t>VR</a:t>
            </a:r>
            <a:r>
              <a:rPr lang="en-US" dirty="0" smtClean="0"/>
              <a:t>. QV is our “y”. PV is our x. Length PL is 2p and</a:t>
            </a:r>
          </a:p>
          <a:p>
            <a:r>
              <a:rPr lang="en-US" dirty="0" smtClean="0"/>
              <a:t>PP’ is d. Using the fact that </a:t>
            </a:r>
            <a:r>
              <a:rPr lang="en-US" dirty="0" err="1" smtClean="0"/>
              <a:t>rt</a:t>
            </a:r>
            <a:r>
              <a:rPr lang="en-US" dirty="0" smtClean="0"/>
              <a:t> LR is similar to </a:t>
            </a:r>
            <a:r>
              <a:rPr lang="en-US" dirty="0" err="1" smtClean="0"/>
              <a:t>rt</a:t>
            </a:r>
            <a:r>
              <a:rPr lang="en-US" dirty="0" smtClean="0"/>
              <a:t> LP’, it can be shown that </a:t>
            </a:r>
          </a:p>
          <a:p>
            <a:r>
              <a:rPr lang="en-US" dirty="0" smtClean="0"/>
              <a:t>			</a:t>
            </a:r>
            <a:r>
              <a:rPr lang="en-US" sz="2000" b="1" dirty="0" smtClean="0"/>
              <a:t>y</a:t>
            </a:r>
            <a:r>
              <a:rPr lang="en-US" sz="2000" b="1" baseline="30000" dirty="0" smtClean="0"/>
              <a:t>2 </a:t>
            </a:r>
            <a:r>
              <a:rPr lang="en-US" sz="2000" b="1" dirty="0" smtClean="0"/>
              <a:t>= 2px – 2px</a:t>
            </a:r>
            <a:r>
              <a:rPr lang="en-US" sz="2000" b="1" baseline="30000" dirty="0" smtClean="0"/>
              <a:t>2</a:t>
            </a:r>
            <a:r>
              <a:rPr lang="en-US" sz="2000" b="1" dirty="0" smtClean="0"/>
              <a:t>/d    </a:t>
            </a:r>
            <a:r>
              <a:rPr lang="en-US" sz="2000" dirty="0" smtClean="0"/>
              <a:t>(ellipse)</a:t>
            </a:r>
          </a:p>
          <a:p>
            <a:r>
              <a:rPr lang="en-US" dirty="0" smtClean="0"/>
              <a:t>With this construction, d = </a:t>
            </a:r>
            <a:r>
              <a:rPr lang="en-US" sz="2400" dirty="0" smtClean="0">
                <a:latin typeface="Cambria Math" pitchFamily="18" charset="0"/>
                <a:ea typeface="Cambria Math" pitchFamily="18" charset="0"/>
              </a:rPr>
              <a:t>∞</a:t>
            </a:r>
            <a:r>
              <a:rPr lang="en-US" dirty="0" smtClean="0"/>
              <a:t> for the parabola and if the minus sign is changed </a:t>
            </a:r>
          </a:p>
          <a:p>
            <a:r>
              <a:rPr lang="en-US" dirty="0" smtClean="0"/>
              <a:t>to a plus sign an hyperbola is obtained.  </a:t>
            </a:r>
          </a:p>
        </p:txBody>
      </p:sp>
      <p:sp>
        <p:nvSpPr>
          <p:cNvPr id="11" name="Slide Number Placeholder 10"/>
          <p:cNvSpPr>
            <a:spLocks noGrp="1"/>
          </p:cNvSpPr>
          <p:nvPr>
            <p:ph type="sldNum" sz="quarter" idx="12"/>
          </p:nvPr>
        </p:nvSpPr>
        <p:spPr/>
        <p:txBody>
          <a:bodyPr/>
          <a:lstStyle/>
          <a:p>
            <a:fld id="{FB9A8244-5EB8-4374-B6B9-BD07C31C867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Book 2</a:t>
            </a:r>
            <a:endParaRPr lang="en-US" dirty="0"/>
          </a:p>
        </p:txBody>
      </p:sp>
      <p:pic>
        <p:nvPicPr>
          <p:cNvPr id="5" name="Content Placeholder 4" descr="IMG1_0002c.jpg"/>
          <p:cNvPicPr>
            <a:picLocks noGrp="1" noChangeAspect="1"/>
          </p:cNvPicPr>
          <p:nvPr>
            <p:ph sz="half" idx="1"/>
          </p:nvPr>
        </p:nvPicPr>
        <p:blipFill>
          <a:blip r:embed="rId3" cstate="print"/>
          <a:stretch>
            <a:fillRect/>
          </a:stretch>
        </p:blipFill>
        <p:spPr>
          <a:xfrm>
            <a:off x="0" y="1905000"/>
            <a:ext cx="4572000" cy="2743200"/>
          </a:xfrm>
        </p:spPr>
      </p:pic>
      <p:sp>
        <p:nvSpPr>
          <p:cNvPr id="4" name="Content Placeholder 3"/>
          <p:cNvSpPr>
            <a:spLocks noGrp="1"/>
          </p:cNvSpPr>
          <p:nvPr>
            <p:ph sz="half" idx="2"/>
          </p:nvPr>
        </p:nvSpPr>
        <p:spPr/>
        <p:txBody>
          <a:bodyPr/>
          <a:lstStyle/>
          <a:p>
            <a:r>
              <a:rPr lang="en-US" dirty="0" smtClean="0"/>
              <a:t>Many diameters – largest is major axis and smallest is minor axis</a:t>
            </a:r>
          </a:p>
          <a:p>
            <a:r>
              <a:rPr lang="en-US" dirty="0" smtClean="0"/>
              <a:t>Definition of conjugate diameter</a:t>
            </a:r>
          </a:p>
          <a:p>
            <a:r>
              <a:rPr lang="en-US" dirty="0" smtClean="0"/>
              <a:t>Construction of tangent</a:t>
            </a:r>
            <a:endParaRPr lang="en-US" dirty="0"/>
          </a:p>
        </p:txBody>
      </p:sp>
      <p:sp>
        <p:nvSpPr>
          <p:cNvPr id="6" name="Slide Number Placeholder 5"/>
          <p:cNvSpPr>
            <a:spLocks noGrp="1"/>
          </p:cNvSpPr>
          <p:nvPr>
            <p:ph type="sldNum" sz="quarter" idx="12"/>
          </p:nvPr>
        </p:nvSpPr>
        <p:spPr/>
        <p:txBody>
          <a:bodyPr/>
          <a:lstStyle/>
          <a:p>
            <a:fld id="{FB9A8244-5EB8-4374-B6B9-BD07C31C867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properties</a:t>
            </a:r>
            <a:endParaRPr lang="en-US" dirty="0"/>
          </a:p>
        </p:txBody>
      </p:sp>
      <p:pic>
        <p:nvPicPr>
          <p:cNvPr id="5" name="Content Placeholder 4" descr="IMG3_0003d.JPG"/>
          <p:cNvPicPr>
            <a:picLocks noGrp="1" noChangeAspect="1"/>
          </p:cNvPicPr>
          <p:nvPr>
            <p:ph sz="half" idx="1"/>
          </p:nvPr>
        </p:nvPicPr>
        <p:blipFill>
          <a:blip r:embed="rId3" cstate="print"/>
          <a:stretch>
            <a:fillRect/>
          </a:stretch>
        </p:blipFill>
        <p:spPr>
          <a:xfrm>
            <a:off x="457200" y="2086197"/>
            <a:ext cx="4038600" cy="3553968"/>
          </a:xfrm>
        </p:spPr>
      </p:pic>
      <p:sp>
        <p:nvSpPr>
          <p:cNvPr id="4" name="Content Placeholder 3"/>
          <p:cNvSpPr>
            <a:spLocks noGrp="1"/>
          </p:cNvSpPr>
          <p:nvPr>
            <p:ph sz="half" idx="2"/>
          </p:nvPr>
        </p:nvSpPr>
        <p:spPr/>
        <p:txBody>
          <a:bodyPr/>
          <a:lstStyle/>
          <a:p>
            <a:r>
              <a:rPr lang="en-US" dirty="0" smtClean="0"/>
              <a:t>OP and OQ are tangents</a:t>
            </a:r>
          </a:p>
          <a:p>
            <a:r>
              <a:rPr lang="en-US" dirty="0" smtClean="0"/>
              <a:t>RS any chord || OP</a:t>
            </a:r>
          </a:p>
          <a:p>
            <a:r>
              <a:rPr lang="en-US" dirty="0" smtClean="0"/>
              <a:t>R’S’ any chord || OQ</a:t>
            </a:r>
          </a:p>
          <a:p>
            <a:r>
              <a:rPr lang="en-US" dirty="0" smtClean="0"/>
              <a:t>RS and R’S’ intersect in J</a:t>
            </a:r>
          </a:p>
          <a:p>
            <a:r>
              <a:rPr lang="en-US" dirty="0" smtClean="0"/>
              <a:t>(RJ</a:t>
            </a:r>
            <a:r>
              <a:rPr lang="en-US" b="1" baseline="30000" dirty="0" smtClean="0"/>
              <a:t>.</a:t>
            </a:r>
            <a:r>
              <a:rPr lang="en-US" dirty="0" smtClean="0"/>
              <a:t>JS)/(R’J</a:t>
            </a:r>
            <a:r>
              <a:rPr lang="en-US" b="1" baseline="30000" dirty="0" smtClean="0"/>
              <a:t>.</a:t>
            </a:r>
            <a:r>
              <a:rPr lang="en-US" dirty="0" smtClean="0"/>
              <a:t>JS’) = OP</a:t>
            </a:r>
            <a:r>
              <a:rPr lang="en-US" baseline="30000" dirty="0" smtClean="0"/>
              <a:t>2</a:t>
            </a:r>
            <a:r>
              <a:rPr lang="en-US" dirty="0" smtClean="0"/>
              <a:t>/OQ</a:t>
            </a:r>
            <a:r>
              <a:rPr lang="en-US" baseline="30000" dirty="0" smtClean="0"/>
              <a:t>2</a:t>
            </a:r>
          </a:p>
          <a:p>
            <a:endParaRPr lang="en-US" b="1" baseline="30000" dirty="0" smtClean="0"/>
          </a:p>
          <a:p>
            <a:r>
              <a:rPr lang="en-US" dirty="0" smtClean="0"/>
              <a:t>This is a generalization of the theorem for a circle.</a:t>
            </a:r>
          </a:p>
        </p:txBody>
      </p:sp>
      <p:sp>
        <p:nvSpPr>
          <p:cNvPr id="6" name="Slide Number Placeholder 5"/>
          <p:cNvSpPr>
            <a:spLocks noGrp="1"/>
          </p:cNvSpPr>
          <p:nvPr>
            <p:ph type="sldNum" sz="quarter" idx="12"/>
          </p:nvPr>
        </p:nvSpPr>
        <p:spPr/>
        <p:txBody>
          <a:bodyPr/>
          <a:lstStyle/>
          <a:p>
            <a:fld id="{FB9A8244-5EB8-4374-B6B9-BD07C31C867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Menaechmus</a:t>
            </a:r>
            <a:endParaRPr lang="en-US"/>
          </a:p>
        </p:txBody>
      </p:sp>
      <p:sp>
        <p:nvSpPr>
          <p:cNvPr id="3" name="Content Placeholder 2"/>
          <p:cNvSpPr>
            <a:spLocks noGrp="1"/>
          </p:cNvSpPr>
          <p:nvPr>
            <p:ph idx="1"/>
          </p:nvPr>
        </p:nvSpPr>
        <p:spPr/>
        <p:txBody>
          <a:bodyPr>
            <a:normAutofit/>
          </a:bodyPr>
          <a:lstStyle/>
          <a:p>
            <a:r>
              <a:rPr lang="en-US" dirty="0" smtClean="0"/>
              <a:t>Born: about 380 BC in </a:t>
            </a:r>
            <a:r>
              <a:rPr lang="en-US" dirty="0" err="1" smtClean="0"/>
              <a:t>Alopeconnesus</a:t>
            </a:r>
            <a:r>
              <a:rPr lang="en-US" dirty="0" smtClean="0"/>
              <a:t>, Asia Minor (now Turkey), Died: about 320 BC</a:t>
            </a:r>
          </a:p>
          <a:p>
            <a:r>
              <a:rPr lang="en-US" dirty="0" err="1" smtClean="0"/>
              <a:t>Pappus</a:t>
            </a:r>
            <a:r>
              <a:rPr lang="en-US" dirty="0" smtClean="0"/>
              <a:t> (290 –350 CE) and Proclus (412–485 CE)</a:t>
            </a:r>
          </a:p>
          <a:p>
            <a:r>
              <a:rPr lang="en-US" dirty="0" smtClean="0"/>
              <a:t>A student of </a:t>
            </a:r>
            <a:r>
              <a:rPr lang="en-US" dirty="0" err="1" smtClean="0"/>
              <a:t>Eudoxus</a:t>
            </a:r>
            <a:r>
              <a:rPr lang="en-US" dirty="0" smtClean="0"/>
              <a:t> and a contemporary of Plato</a:t>
            </a:r>
          </a:p>
          <a:p>
            <a:r>
              <a:rPr lang="en-US" dirty="0" smtClean="0"/>
              <a:t>Discover of the conic sections</a:t>
            </a:r>
          </a:p>
          <a:p>
            <a:r>
              <a:rPr lang="en-US" dirty="0" smtClean="0"/>
              <a:t>Solved the problem of the two mean </a:t>
            </a:r>
            <a:r>
              <a:rPr lang="en-US" dirty="0" err="1" smtClean="0"/>
              <a:t>proportionals</a:t>
            </a:r>
            <a:r>
              <a:rPr lang="en-US" dirty="0" smtClean="0"/>
              <a:t> (Hippocrates - duplication of the cube) by means of conic sections.</a:t>
            </a:r>
          </a:p>
          <a:p>
            <a:r>
              <a:rPr lang="en-US" dirty="0" smtClean="0"/>
              <a:t>Is credited with the discovery of the parabola, rectangular hyperbola, and ellipse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III, Proposition 42</a:t>
            </a:r>
            <a:endParaRPr lang="en-US" dirty="0"/>
          </a:p>
        </p:txBody>
      </p:sp>
      <p:sp>
        <p:nvSpPr>
          <p:cNvPr id="4" name="Content Placeholder 3"/>
          <p:cNvSpPr>
            <a:spLocks noGrp="1"/>
          </p:cNvSpPr>
          <p:nvPr>
            <p:ph sz="half" idx="2"/>
          </p:nvPr>
        </p:nvSpPr>
        <p:spPr/>
        <p:txBody>
          <a:bodyPr>
            <a:normAutofit/>
          </a:bodyPr>
          <a:lstStyle/>
          <a:p>
            <a:r>
              <a:rPr lang="en-US" sz="2400" dirty="0" smtClean="0"/>
              <a:t>If the tangents at the extremities of a diameter PP’ of a central conic be drawn, and any other tangent meet them in r, r’ respectively, then</a:t>
            </a:r>
          </a:p>
          <a:p>
            <a:pPr>
              <a:buNone/>
            </a:pPr>
            <a:r>
              <a:rPr lang="en-US" sz="2400" dirty="0" smtClean="0"/>
              <a:t>		</a:t>
            </a:r>
          </a:p>
          <a:p>
            <a:pPr>
              <a:buNone/>
            </a:pPr>
            <a:r>
              <a:rPr lang="en-US" sz="2400" dirty="0" smtClean="0"/>
              <a:t>		Pr x </a:t>
            </a:r>
            <a:r>
              <a:rPr lang="en-US" sz="2400" dirty="0" err="1" smtClean="0"/>
              <a:t>P’r</a:t>
            </a:r>
            <a:r>
              <a:rPr lang="en-US" sz="2400" dirty="0" smtClean="0"/>
              <a:t>’ = CD</a:t>
            </a:r>
            <a:r>
              <a:rPr lang="en-US" sz="2400" baseline="30000" dirty="0" smtClean="0"/>
              <a:t>2</a:t>
            </a:r>
            <a:endParaRPr lang="en-US" sz="2400" dirty="0"/>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601747" y="2209800"/>
            <a:ext cx="3715308" cy="3276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FB9A8244-5EB8-4374-B6B9-BD07C31C867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V, Proposition 91</a:t>
            </a:r>
            <a:endParaRPr lang="en-US" dirty="0"/>
          </a:p>
        </p:txBody>
      </p:sp>
      <p:sp>
        <p:nvSpPr>
          <p:cNvPr id="4" name="Content Placeholder 3"/>
          <p:cNvSpPr>
            <a:spLocks noGrp="1"/>
          </p:cNvSpPr>
          <p:nvPr>
            <p:ph sz="half" idx="2"/>
          </p:nvPr>
        </p:nvSpPr>
        <p:spPr/>
        <p:txBody>
          <a:bodyPr>
            <a:normAutofit/>
          </a:bodyPr>
          <a:lstStyle/>
          <a:p>
            <a:r>
              <a:rPr lang="en-US" sz="2400" dirty="0" smtClean="0"/>
              <a:t>If g be on the minor axis of a ellipse, and </a:t>
            </a:r>
            <a:r>
              <a:rPr lang="en-US" sz="2400" dirty="0" err="1" smtClean="0"/>
              <a:t>gP</a:t>
            </a:r>
            <a:r>
              <a:rPr lang="en-US" sz="2400" dirty="0" smtClean="0"/>
              <a:t> is a maximum straight line from g to the curve, and if </a:t>
            </a:r>
            <a:r>
              <a:rPr lang="en-US" sz="2400" dirty="0" err="1" smtClean="0"/>
              <a:t>gP</a:t>
            </a:r>
            <a:r>
              <a:rPr lang="en-US" sz="2400" dirty="0" smtClean="0"/>
              <a:t> meets the major axis in G, GP is a minimum straight line from G to the curve.</a:t>
            </a:r>
          </a:p>
          <a:p>
            <a:r>
              <a:rPr lang="en-US" sz="2400" dirty="0" smtClean="0"/>
              <a:t>The concept of minimum and maximum distances is pretty sophisticated.</a:t>
            </a:r>
            <a:endParaRPr lang="en-US" sz="2400" dirty="0"/>
          </a:p>
        </p:txBody>
      </p:sp>
      <p:pic>
        <p:nvPicPr>
          <p:cNvPr id="2050" name="Picture 2"/>
          <p:cNvPicPr>
            <a:picLocks noGrp="1" noChangeAspect="1" noChangeArrowheads="1"/>
          </p:cNvPicPr>
          <p:nvPr>
            <p:ph sz="half" idx="1"/>
          </p:nvPr>
        </p:nvPicPr>
        <p:blipFill>
          <a:blip r:embed="rId3" cstate="print"/>
          <a:srcRect/>
          <a:stretch>
            <a:fillRect/>
          </a:stretch>
        </p:blipFill>
        <p:spPr bwMode="auto">
          <a:xfrm>
            <a:off x="327476" y="2286000"/>
            <a:ext cx="3945466" cy="2895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FB9A8244-5EB8-4374-B6B9-BD07C31C867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Foci of Ellipse</a:t>
            </a:r>
            <a:endParaRPr lang="en-US" dirty="0"/>
          </a:p>
        </p:txBody>
      </p:sp>
      <p:pic>
        <p:nvPicPr>
          <p:cNvPr id="5" name="Content Placeholder 4" descr="IMG4_0004c.jpg"/>
          <p:cNvPicPr>
            <a:picLocks noGrp="1" noChangeAspect="1"/>
          </p:cNvPicPr>
          <p:nvPr>
            <p:ph sz="half" idx="1"/>
          </p:nvPr>
        </p:nvPicPr>
        <p:blipFill>
          <a:blip r:embed="rId3" cstate="print"/>
          <a:stretch>
            <a:fillRect/>
          </a:stretch>
        </p:blipFill>
        <p:spPr>
          <a:xfrm>
            <a:off x="152400" y="2209800"/>
            <a:ext cx="4128837" cy="2209800"/>
          </a:xfrm>
        </p:spPr>
      </p:pic>
      <p:sp>
        <p:nvSpPr>
          <p:cNvPr id="4" name="Content Placeholder 3"/>
          <p:cNvSpPr>
            <a:spLocks noGrp="1"/>
          </p:cNvSpPr>
          <p:nvPr>
            <p:ph sz="half" idx="2"/>
          </p:nvPr>
        </p:nvSpPr>
        <p:spPr>
          <a:xfrm>
            <a:off x="4648200" y="1600201"/>
            <a:ext cx="4038600" cy="3200400"/>
          </a:xfrm>
        </p:spPr>
        <p:txBody>
          <a:bodyPr>
            <a:normAutofit lnSpcReduction="10000"/>
          </a:bodyPr>
          <a:lstStyle/>
          <a:p>
            <a:r>
              <a:rPr lang="en-US" smtClean="0"/>
              <a:t>The foci, points F and F’ are determined by  PF’ = OA’ and PO</a:t>
            </a:r>
          </a:p>
          <a:p>
            <a:pPr>
              <a:buNone/>
            </a:pPr>
            <a:r>
              <a:rPr lang="en-US" smtClean="0"/>
              <a:t>       FO = OF’ = sqrt(AO</a:t>
            </a:r>
            <a:r>
              <a:rPr lang="en-US" baseline="30000" smtClean="0"/>
              <a:t>2 </a:t>
            </a:r>
            <a:r>
              <a:rPr lang="en-US" smtClean="0"/>
              <a:t>– PO</a:t>
            </a:r>
            <a:r>
              <a:rPr lang="en-US" baseline="30000" smtClean="0"/>
              <a:t>2</a:t>
            </a:r>
            <a:r>
              <a:rPr lang="en-US" smtClean="0"/>
              <a:t>) </a:t>
            </a:r>
          </a:p>
          <a:p>
            <a:r>
              <a:rPr lang="en-US" smtClean="0"/>
              <a:t> PF + PF’ = 2 AO for P anywhere on the ellipse.</a:t>
            </a:r>
          </a:p>
          <a:p>
            <a:r>
              <a:rPr lang="en-US" smtClean="0"/>
              <a:t>For P anywhere  on the ellipse, the angles between the tangent at P and PF and PF’ are equal</a:t>
            </a:r>
          </a:p>
          <a:p>
            <a:r>
              <a:rPr lang="en-US" smtClean="0"/>
              <a:t>Properties of an ellipsoidal dome </a:t>
            </a:r>
          </a:p>
          <a:p>
            <a:pPr>
              <a:buNone/>
            </a:pPr>
            <a:r>
              <a:rPr lang="en-US" smtClean="0"/>
              <a:t>       </a:t>
            </a:r>
          </a:p>
          <a:p>
            <a:pPr>
              <a:buNone/>
            </a:pPr>
            <a:endParaRPr lang="en-US" smtClean="0"/>
          </a:p>
          <a:p>
            <a:pPr>
              <a:buNone/>
            </a:pPr>
            <a:endParaRPr lang="en-US" smtClean="0"/>
          </a:p>
          <a:p>
            <a:endParaRPr lang="en-US" dirty="0"/>
          </a:p>
        </p:txBody>
      </p:sp>
      <p:grpSp>
        <p:nvGrpSpPr>
          <p:cNvPr id="11" name="Group 10"/>
          <p:cNvGrpSpPr/>
          <p:nvPr/>
        </p:nvGrpSpPr>
        <p:grpSpPr>
          <a:xfrm>
            <a:off x="2133600" y="2590800"/>
            <a:ext cx="228600" cy="1676400"/>
            <a:chOff x="2133600" y="2590800"/>
            <a:chExt cx="228600" cy="1676400"/>
          </a:xfrm>
        </p:grpSpPr>
        <p:cxnSp>
          <p:nvCxnSpPr>
            <p:cNvPr id="7" name="Straight Connector 6"/>
            <p:cNvCxnSpPr/>
            <p:nvPr/>
          </p:nvCxnSpPr>
          <p:spPr>
            <a:xfrm>
              <a:off x="2209800" y="2590800"/>
              <a:ext cx="0" cy="16764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133600" y="3352800"/>
              <a:ext cx="228600" cy="369332"/>
            </a:xfrm>
            <a:prstGeom prst="rect">
              <a:avLst/>
            </a:prstGeom>
            <a:noFill/>
          </p:spPr>
          <p:txBody>
            <a:bodyPr wrap="square" rtlCol="0">
              <a:spAutoFit/>
            </a:bodyPr>
            <a:lstStyle/>
            <a:p>
              <a:r>
                <a:rPr lang="en-US" smtClean="0"/>
                <a:t>O</a:t>
              </a:r>
              <a:endParaRPr lang="en-US"/>
            </a:p>
          </p:txBody>
        </p:sp>
      </p:grpSp>
      <p:sp>
        <p:nvSpPr>
          <p:cNvPr id="8" name="Slide Number Placeholder 7"/>
          <p:cNvSpPr>
            <a:spLocks noGrp="1"/>
          </p:cNvSpPr>
          <p:nvPr>
            <p:ph type="sldNum" sz="quarter" idx="12"/>
          </p:nvPr>
        </p:nvSpPr>
        <p:spPr/>
        <p:txBody>
          <a:bodyPr/>
          <a:lstStyle/>
          <a:p>
            <a:fld id="{FB9A8244-5EB8-4374-B6B9-BD07C31C8672}" type="slidenum">
              <a:rPr lang="en-US" smtClean="0"/>
              <a:pPr/>
              <a:t>22</a:t>
            </a:fld>
            <a:endParaRPr lang="en-US"/>
          </a:p>
        </p:txBody>
      </p:sp>
      <p:sp>
        <p:nvSpPr>
          <p:cNvPr id="12" name="TextBox 11"/>
          <p:cNvSpPr txBox="1"/>
          <p:nvPr/>
        </p:nvSpPr>
        <p:spPr>
          <a:xfrm>
            <a:off x="609600" y="4648200"/>
            <a:ext cx="8165184" cy="1200329"/>
          </a:xfrm>
          <a:prstGeom prst="rect">
            <a:avLst/>
          </a:prstGeom>
          <a:noFill/>
        </p:spPr>
        <p:txBody>
          <a:bodyPr wrap="none" rtlCol="0">
            <a:spAutoFit/>
          </a:bodyPr>
          <a:lstStyle/>
          <a:p>
            <a:r>
              <a:rPr lang="en-US" smtClean="0"/>
              <a:t>The principle was used in the construction of "whispering galleries" such as </a:t>
            </a:r>
          </a:p>
          <a:p>
            <a:r>
              <a:rPr lang="en-US" smtClean="0"/>
              <a:t>in St. Paul's Cathedral in London. If a person whispers near one focus, he can be </a:t>
            </a:r>
          </a:p>
          <a:p>
            <a:r>
              <a:rPr lang="en-US" smtClean="0"/>
              <a:t>heard at the other focus, although he cannot be heard at many places in between.     </a:t>
            </a:r>
          </a:p>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Parabolic Mirror</a:t>
            </a:r>
            <a:endParaRPr lang="en-US" dirty="0"/>
          </a:p>
        </p:txBody>
      </p:sp>
      <p:sp>
        <p:nvSpPr>
          <p:cNvPr id="4" name="Content Placeholder 3"/>
          <p:cNvSpPr>
            <a:spLocks noGrp="1"/>
          </p:cNvSpPr>
          <p:nvPr>
            <p:ph sz="half" idx="2"/>
          </p:nvPr>
        </p:nvSpPr>
        <p:spPr/>
        <p:txBody>
          <a:bodyPr/>
          <a:lstStyle/>
          <a:p>
            <a:r>
              <a:rPr lang="en-US" dirty="0" smtClean="0"/>
              <a:t>Before Apollonius it was believed that a spherical </a:t>
            </a:r>
            <a:r>
              <a:rPr lang="en-US" smtClean="0"/>
              <a:t>mirror focused </a:t>
            </a:r>
            <a:r>
              <a:rPr lang="en-US" dirty="0" smtClean="0"/>
              <a:t>light to a point. Apollonius proved that only a parabolic mirror focused light at a point</a:t>
            </a:r>
            <a:endParaRPr lang="en-US" dirty="0"/>
          </a:p>
        </p:txBody>
      </p:sp>
      <p:pic>
        <p:nvPicPr>
          <p:cNvPr id="7" name="Content Placeholder 6" descr="1000px-Parabola_with_focus_and_arbitrary_line.svg.png"/>
          <p:cNvPicPr>
            <a:picLocks noGrp="1" noChangeAspect="1"/>
          </p:cNvPicPr>
          <p:nvPr>
            <p:ph sz="half" idx="1"/>
          </p:nvPr>
        </p:nvPicPr>
        <p:blipFill>
          <a:blip r:embed="rId3" cstate="print"/>
          <a:stretch>
            <a:fillRect/>
          </a:stretch>
        </p:blipFill>
        <p:spPr>
          <a:xfrm>
            <a:off x="457200" y="1219200"/>
            <a:ext cx="4038600" cy="2754325"/>
          </a:xfrm>
        </p:spPr>
      </p:pic>
      <p:sp>
        <p:nvSpPr>
          <p:cNvPr id="5" name="Slide Number Placeholder 4"/>
          <p:cNvSpPr>
            <a:spLocks noGrp="1"/>
          </p:cNvSpPr>
          <p:nvPr>
            <p:ph type="sldNum" sz="quarter" idx="12"/>
          </p:nvPr>
        </p:nvSpPr>
        <p:spPr/>
        <p:txBody>
          <a:bodyPr/>
          <a:lstStyle/>
          <a:p>
            <a:fld id="{FB9A8244-5EB8-4374-B6B9-BD07C31C8672}" type="slidenum">
              <a:rPr lang="en-US" smtClean="0"/>
              <a:pPr/>
              <a:t>23</a:t>
            </a:fld>
            <a:endParaRPr lang="en-US"/>
          </a:p>
        </p:txBody>
      </p:sp>
      <p:pic>
        <p:nvPicPr>
          <p:cNvPr id="1026" name="Picture 2"/>
          <p:cNvPicPr>
            <a:picLocks noChangeAspect="1" noChangeArrowheads="1"/>
          </p:cNvPicPr>
          <p:nvPr/>
        </p:nvPicPr>
        <p:blipFill>
          <a:blip r:embed="rId4" cstate="print"/>
          <a:srcRect/>
          <a:stretch>
            <a:fillRect/>
          </a:stretch>
        </p:blipFill>
        <p:spPr bwMode="auto">
          <a:xfrm>
            <a:off x="5105400" y="3352800"/>
            <a:ext cx="30480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Apollonius the Astronomy</a:t>
            </a:r>
            <a:endParaRPr lang="en-US" dirty="0"/>
          </a:p>
        </p:txBody>
      </p:sp>
      <p:sp>
        <p:nvSpPr>
          <p:cNvPr id="5" name="Content Placeholder 4"/>
          <p:cNvSpPr>
            <a:spLocks noGrp="1"/>
          </p:cNvSpPr>
          <p:nvPr>
            <p:ph idx="1"/>
          </p:nvPr>
        </p:nvSpPr>
        <p:spPr>
          <a:xfrm>
            <a:off x="457200" y="1600201"/>
            <a:ext cx="8229600" cy="2514600"/>
          </a:xfrm>
        </p:spPr>
        <p:txBody>
          <a:bodyPr/>
          <a:lstStyle/>
          <a:p>
            <a:r>
              <a:rPr lang="en-US" dirty="0" smtClean="0"/>
              <a:t>Ptolemy : </a:t>
            </a:r>
          </a:p>
          <a:p>
            <a:pPr lvl="1"/>
            <a:r>
              <a:rPr lang="en-US" dirty="0" smtClean="0"/>
              <a:t>Earth (center), Moon, Mercury, Venus, Sun, Mars, Jupiter, and Saturn. </a:t>
            </a:r>
          </a:p>
          <a:p>
            <a:pPr lvl="1"/>
            <a:r>
              <a:rPr lang="en-US" smtClean="0"/>
              <a:t>The </a:t>
            </a:r>
            <a:r>
              <a:rPr lang="en-US" dirty="0" smtClean="0"/>
              <a:t>inequalities in the motions of these heavenly bodies necessitated either a system of </a:t>
            </a:r>
            <a:r>
              <a:rPr lang="en-US" dirty="0" err="1" smtClean="0"/>
              <a:t>deferents</a:t>
            </a:r>
            <a:r>
              <a:rPr lang="en-US" dirty="0" smtClean="0"/>
              <a:t> and epicycles or one of movable eccentrics (both systems devised by Apollonius of </a:t>
            </a:r>
            <a:r>
              <a:rPr lang="en-US" dirty="0" err="1" smtClean="0"/>
              <a:t>Perga</a:t>
            </a:r>
            <a:r>
              <a:rPr lang="en-US" dirty="0" smtClean="0"/>
              <a:t>, the Greek geometer of the 3rd century BC) in order to account for their movements in terms of uniform circular motion.</a:t>
            </a:r>
          </a:p>
          <a:p>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1295400" y="4114800"/>
            <a:ext cx="2381250" cy="2381250"/>
          </a:xfrm>
          <a:prstGeom prst="rect">
            <a:avLst/>
          </a:prstGeom>
          <a:noFill/>
          <a:ln w="9525">
            <a:noFill/>
            <a:miter lim="800000"/>
            <a:headEnd/>
            <a:tailEnd/>
          </a:ln>
        </p:spPr>
      </p:pic>
      <p:sp>
        <p:nvSpPr>
          <p:cNvPr id="8" name="TextBox 7"/>
          <p:cNvSpPr txBox="1"/>
          <p:nvPr/>
        </p:nvSpPr>
        <p:spPr>
          <a:xfrm>
            <a:off x="3962400" y="4191000"/>
            <a:ext cx="4648200" cy="1200329"/>
          </a:xfrm>
          <a:prstGeom prst="rect">
            <a:avLst/>
          </a:prstGeom>
          <a:noFill/>
        </p:spPr>
        <p:txBody>
          <a:bodyPr wrap="square" rtlCol="0">
            <a:spAutoFit/>
          </a:bodyPr>
          <a:lstStyle/>
          <a:p>
            <a:r>
              <a:rPr lang="en-US" dirty="0" smtClean="0"/>
              <a:t>The basic elements of Ptolemaic astronomy, showing a planet on an epicycle (smaller dotted circle) , a deferent (larger dotted circle), and an </a:t>
            </a:r>
            <a:r>
              <a:rPr lang="en-US" dirty="0" err="1" smtClean="0"/>
              <a:t>equant</a:t>
            </a:r>
            <a:r>
              <a:rPr lang="en-US" dirty="0" smtClean="0"/>
              <a:t> (larger black dot).</a:t>
            </a:r>
            <a:endParaRPr lang="en-US" dirty="0"/>
          </a:p>
        </p:txBody>
      </p:sp>
      <p:sp>
        <p:nvSpPr>
          <p:cNvPr id="6" name="Slide Number Placeholder 5"/>
          <p:cNvSpPr>
            <a:spLocks noGrp="1"/>
          </p:cNvSpPr>
          <p:nvPr>
            <p:ph type="sldNum" sz="quarter" idx="12"/>
          </p:nvPr>
        </p:nvSpPr>
        <p:spPr/>
        <p:txBody>
          <a:bodyPr/>
          <a:lstStyle/>
          <a:p>
            <a:fld id="{FB9A8244-5EB8-4374-B6B9-BD07C31C8672}" type="slidenum">
              <a:rPr lang="en-US" smtClean="0"/>
              <a:pPr/>
              <a:t>24</a:t>
            </a:fld>
            <a:endParaRPr lang="en-US"/>
          </a:p>
        </p:txBody>
      </p:sp>
      <p:sp>
        <p:nvSpPr>
          <p:cNvPr id="7" name="TextBox 6">
            <a:hlinkClick r:id="rId4"/>
          </p:cNvPr>
          <p:cNvSpPr txBox="1"/>
          <p:nvPr/>
        </p:nvSpPr>
        <p:spPr>
          <a:xfrm>
            <a:off x="4114800" y="5715000"/>
            <a:ext cx="4427046" cy="307777"/>
          </a:xfrm>
          <a:prstGeom prst="rect">
            <a:avLst/>
          </a:prstGeom>
          <a:noFill/>
        </p:spPr>
        <p:txBody>
          <a:bodyPr wrap="none" rtlCol="0">
            <a:spAutoFit/>
          </a:bodyPr>
          <a:lstStyle/>
          <a:p>
            <a:r>
              <a:rPr lang="en-US" sz="1400" dirty="0" smtClean="0">
                <a:hlinkClick r:id="rId4"/>
              </a:rPr>
              <a:t>http://www.windows2universe.org/mars/mars_orbit.html</a:t>
            </a:r>
            <a:endParaRPr lang="en-US"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Think Kepler (1571 – 1630 CE)</a:t>
            </a:r>
            <a:endParaRPr lang="en-US" dirty="0"/>
          </a:p>
        </p:txBody>
      </p:sp>
      <p:sp>
        <p:nvSpPr>
          <p:cNvPr id="5" name="Content Placeholder 4"/>
          <p:cNvSpPr>
            <a:spLocks noGrp="1"/>
          </p:cNvSpPr>
          <p:nvPr>
            <p:ph idx="1"/>
          </p:nvPr>
        </p:nvSpPr>
        <p:spPr/>
        <p:txBody>
          <a:bodyPr/>
          <a:lstStyle/>
          <a:p>
            <a:r>
              <a:rPr lang="en-US" dirty="0" err="1" smtClean="0"/>
              <a:t>Kepler’s</a:t>
            </a:r>
            <a:r>
              <a:rPr lang="en-US" dirty="0" smtClean="0"/>
              <a:t> First Law</a:t>
            </a:r>
          </a:p>
          <a:p>
            <a:pPr lvl="1"/>
            <a:r>
              <a:rPr lang="en-US" dirty="0" smtClean="0"/>
              <a:t>The orbits of the planets are ellipses, with the Sun at one focus of the ellipse. </a:t>
            </a:r>
          </a:p>
          <a:p>
            <a:r>
              <a:rPr lang="en-US" dirty="0" err="1" smtClean="0"/>
              <a:t>Kepler’s</a:t>
            </a:r>
            <a:r>
              <a:rPr lang="en-US" dirty="0" smtClean="0"/>
              <a:t> Second Law</a:t>
            </a:r>
          </a:p>
          <a:p>
            <a:pPr lvl="1"/>
            <a:r>
              <a:rPr lang="en-US" dirty="0" smtClean="0"/>
              <a:t>The line joining the planet to the Sun sweeps out equal areas in equal times as the planet travels around the ellipse. </a:t>
            </a:r>
          </a:p>
          <a:p>
            <a:r>
              <a:rPr lang="en-US" dirty="0" err="1" smtClean="0"/>
              <a:t>Kepler’s</a:t>
            </a:r>
            <a:r>
              <a:rPr lang="en-US" dirty="0" smtClean="0"/>
              <a:t> Third Law</a:t>
            </a:r>
          </a:p>
          <a:p>
            <a:pPr lvl="1"/>
            <a:r>
              <a:rPr lang="en-US" dirty="0" smtClean="0"/>
              <a:t>The ratio of the squares of the revolutionary periods for two planets is equal to the ratio of the cubes of their </a:t>
            </a:r>
            <a:r>
              <a:rPr lang="en-US" dirty="0" err="1" smtClean="0"/>
              <a:t>semimajor</a:t>
            </a:r>
            <a:r>
              <a:rPr lang="en-US" dirty="0" smtClean="0"/>
              <a:t> axes: </a:t>
            </a:r>
          </a:p>
          <a:p>
            <a:r>
              <a:rPr lang="en-US" dirty="0" smtClean="0"/>
              <a:t>Anyone who ... points the way will be for me the great Apollonius," </a:t>
            </a:r>
            <a:r>
              <a:rPr lang="en-US" dirty="0" err="1" smtClean="0"/>
              <a:t>Kepler</a:t>
            </a:r>
            <a:r>
              <a:rPr lang="en-US" dirty="0" smtClean="0"/>
              <a:t> wrote. Here </a:t>
            </a:r>
            <a:r>
              <a:rPr lang="en-US" dirty="0" err="1" smtClean="0"/>
              <a:t>Kepler</a:t>
            </a:r>
            <a:r>
              <a:rPr lang="en-US" dirty="0" smtClean="0"/>
              <a:t> is seeking help in </a:t>
            </a:r>
            <a:r>
              <a:rPr lang="en-US" smtClean="0"/>
              <a:t>verifying the 2</a:t>
            </a:r>
            <a:r>
              <a:rPr lang="en-US" baseline="30000" smtClean="0"/>
              <a:t>nd</a:t>
            </a:r>
            <a:r>
              <a:rPr lang="en-US" smtClean="0"/>
              <a:t> law.</a:t>
            </a:r>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Planetary Orbits</a:t>
            </a:r>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26</a:t>
            </a:fld>
            <a:endParaRPr lang="en-US"/>
          </a:p>
        </p:txBody>
      </p:sp>
      <p:graphicFrame>
        <p:nvGraphicFramePr>
          <p:cNvPr id="8" name="Table 7"/>
          <p:cNvGraphicFramePr>
            <a:graphicFrameLocks noGrp="1"/>
          </p:cNvGraphicFramePr>
          <p:nvPr/>
        </p:nvGraphicFramePr>
        <p:xfrm>
          <a:off x="1524000" y="1676400"/>
          <a:ext cx="6324600" cy="4191010"/>
        </p:xfrm>
        <a:graphic>
          <a:graphicData uri="http://schemas.openxmlformats.org/drawingml/2006/table">
            <a:tbl>
              <a:tblPr/>
              <a:tblGrid>
                <a:gridCol w="1749945"/>
                <a:gridCol w="1524885"/>
                <a:gridCol w="1524885"/>
                <a:gridCol w="1524885"/>
              </a:tblGrid>
              <a:tr h="419101">
                <a:tc>
                  <a:txBody>
                    <a:bodyPr/>
                    <a:lstStyle/>
                    <a:p>
                      <a:pPr algn="ctr" rtl="0" fontAlgn="ctr"/>
                      <a:r>
                        <a:rPr lang="en-US" sz="1800" b="0" i="0" u="none" strike="noStrike" dirty="0">
                          <a:solidFill>
                            <a:srgbClr val="000000"/>
                          </a:solidFill>
                          <a:latin typeface="Calibri"/>
                        </a:rPr>
                        <a:t>Planet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dirty="0">
                          <a:solidFill>
                            <a:srgbClr val="000000"/>
                          </a:solidFill>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Mercury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0.387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0.206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7° 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Venus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0.723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5° 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Earth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 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Mars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1.881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1° 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Jupiter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11.857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0.048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1° 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Saturn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29.42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0.056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2° 29'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Uranus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83.75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0.046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7° 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Neptune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163.72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1° 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1">
                <a:tc>
                  <a:txBody>
                    <a:bodyPr/>
                    <a:lstStyle/>
                    <a:p>
                      <a:pPr algn="ctr" rtl="0" fontAlgn="ctr"/>
                      <a:r>
                        <a:rPr lang="en-US" sz="1800" b="0" i="0" u="none" strike="noStrike">
                          <a:solidFill>
                            <a:srgbClr val="000000"/>
                          </a:solidFill>
                          <a:latin typeface="Calibri"/>
                        </a:rPr>
                        <a:t>Pluto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248.0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latin typeface="Calibri"/>
                        </a:rPr>
                        <a:t>0.249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dirty="0">
                          <a:solidFill>
                            <a:srgbClr val="000000"/>
                          </a:solidFill>
                          <a:latin typeface="Calibri"/>
                        </a:rPr>
                        <a:t>17° 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Apollonius the Great Geometer</a:t>
            </a:r>
            <a:endParaRPr lang="en-US" dirty="0"/>
          </a:p>
        </p:txBody>
      </p:sp>
      <p:sp>
        <p:nvSpPr>
          <p:cNvPr id="3" name="Content Placeholder 2"/>
          <p:cNvSpPr>
            <a:spLocks noGrp="1"/>
          </p:cNvSpPr>
          <p:nvPr>
            <p:ph idx="1"/>
          </p:nvPr>
        </p:nvSpPr>
        <p:spPr/>
        <p:txBody>
          <a:bodyPr>
            <a:normAutofit fontScale="92500"/>
          </a:bodyPr>
          <a:lstStyle/>
          <a:p>
            <a:r>
              <a:rPr lang="en-US" dirty="0" err="1" smtClean="0"/>
              <a:t>Apollonius's</a:t>
            </a:r>
            <a:r>
              <a:rPr lang="en-US" dirty="0" smtClean="0"/>
              <a:t> contributions to the development of mathematics are countless. Apollonius showed how to construct the circle, which is tangent, to three given circles.   He extended Euclid's theory of irrationals and improved Archimedes's approximation of ‘pi.' Apollonius showed that parallel rays of light are not brought to a focus by a spherical mirror and discussed the focal properties of a parabolic mirror. In his mathematical astronomy studies he found the point where a planet appears stationary, namely the points where the forward motion change to a retrograde motion or the converse. To top everything off, Apollonius developed the </a:t>
            </a:r>
            <a:r>
              <a:rPr lang="en-US" dirty="0" err="1" smtClean="0"/>
              <a:t>hemicyclium</a:t>
            </a:r>
            <a:r>
              <a:rPr lang="en-US" dirty="0" smtClean="0"/>
              <a:t>, a sundial which has the hour lines drawn on the surface of a conic section. </a:t>
            </a:r>
          </a:p>
          <a:p>
            <a:r>
              <a:rPr lang="en-US" dirty="0" smtClean="0"/>
              <a:t>  </a:t>
            </a:r>
          </a:p>
          <a:p>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000" dirty="0" smtClean="0">
                <a:hlinkClick r:id="rId3"/>
              </a:rPr>
              <a:t>http://www-history.mcs.st-andrews.ac.uk/Biographies/Apollonius.html</a:t>
            </a:r>
            <a:endParaRPr lang="en-US" sz="2000" dirty="0" smtClean="0"/>
          </a:p>
          <a:p>
            <a:r>
              <a:rPr lang="en-US" sz="2000" dirty="0" smtClean="0"/>
              <a:t>The Treasury of Mathematics by Henrietta O. </a:t>
            </a:r>
            <a:r>
              <a:rPr lang="en-US" sz="2000" dirty="0" err="1" smtClean="0"/>
              <a:t>Midonick</a:t>
            </a:r>
            <a:endParaRPr lang="en-US" sz="2000" dirty="0" smtClean="0"/>
          </a:p>
          <a:p>
            <a:r>
              <a:rPr lang="en-US" sz="2000" dirty="0" smtClean="0"/>
              <a:t>Mathematical Thought from Ancient to Modern Times by Morris Kline</a:t>
            </a:r>
          </a:p>
          <a:p>
            <a:pPr lvl="1"/>
            <a:r>
              <a:rPr lang="en-US" sz="1600" dirty="0" smtClean="0"/>
              <a:t>Many of my figures are from here</a:t>
            </a:r>
          </a:p>
          <a:p>
            <a:r>
              <a:rPr lang="en-US" sz="2000" dirty="0" smtClean="0"/>
              <a:t>Treatise on Conic Sections by Apollonius of </a:t>
            </a:r>
            <a:r>
              <a:rPr lang="en-US" sz="2000" dirty="0" err="1" smtClean="0"/>
              <a:t>Perga</a:t>
            </a:r>
            <a:r>
              <a:rPr lang="en-US" sz="2000" dirty="0" smtClean="0"/>
              <a:t>, edited by T. L. Heath</a:t>
            </a:r>
          </a:p>
          <a:p>
            <a:r>
              <a:rPr lang="en-US" sz="2000" dirty="0" smtClean="0"/>
              <a:t>A History of Greek mathematics – volume II, Sir Thomas Heath</a:t>
            </a:r>
            <a:endParaRPr lang="en-US" sz="2000"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Two Mean Proportionals</a:t>
            </a:r>
            <a:endParaRPr lang="en-US"/>
          </a:p>
        </p:txBody>
      </p:sp>
      <p:sp>
        <p:nvSpPr>
          <p:cNvPr id="3" name="Content Placeholder 2"/>
          <p:cNvSpPr>
            <a:spLocks noGrp="1"/>
          </p:cNvSpPr>
          <p:nvPr>
            <p:ph idx="1"/>
          </p:nvPr>
        </p:nvSpPr>
        <p:spPr/>
        <p:txBody>
          <a:bodyPr>
            <a:normAutofit/>
          </a:bodyPr>
          <a:lstStyle/>
          <a:p>
            <a:r>
              <a:rPr lang="en-US" dirty="0" smtClean="0"/>
              <a:t>Assume that a, b are two given unequal straight lines and x, y the two required mean proportionals, the discovery of Hippocrates amounted to the fact that from the relation</a:t>
            </a:r>
          </a:p>
          <a:p>
            <a:r>
              <a:rPr lang="en-US" dirty="0" smtClean="0"/>
              <a:t>                    (a/x) = (x/y) = (y/b)</a:t>
            </a:r>
          </a:p>
          <a:p>
            <a:r>
              <a:rPr lang="en-US" dirty="0" smtClean="0"/>
              <a:t>If follows that      x</a:t>
            </a:r>
            <a:r>
              <a:rPr lang="en-US" baseline="30000" dirty="0" smtClean="0"/>
              <a:t>2</a:t>
            </a:r>
            <a:r>
              <a:rPr lang="en-US" dirty="0" smtClean="0"/>
              <a:t> = ay,  y</a:t>
            </a:r>
            <a:r>
              <a:rPr lang="en-US" baseline="30000" dirty="0" smtClean="0"/>
              <a:t>2</a:t>
            </a:r>
            <a:r>
              <a:rPr lang="en-US" dirty="0" smtClean="0"/>
              <a:t> = bx, and xy = ab</a:t>
            </a:r>
          </a:p>
          <a:p>
            <a:r>
              <a:rPr lang="en-US" dirty="0" smtClean="0"/>
              <a:t>And                  (a/x)</a:t>
            </a:r>
            <a:r>
              <a:rPr lang="en-US" baseline="30000" dirty="0" smtClean="0"/>
              <a:t>3  </a:t>
            </a:r>
            <a:r>
              <a:rPr lang="en-US" dirty="0" smtClean="0"/>
              <a:t>=  (a/b)</a:t>
            </a:r>
          </a:p>
          <a:p>
            <a:r>
              <a:rPr lang="en-US" dirty="0" smtClean="0"/>
              <a:t>If  b = 2a,         2a</a:t>
            </a:r>
            <a:r>
              <a:rPr lang="en-US" baseline="30000" dirty="0" smtClean="0"/>
              <a:t>3</a:t>
            </a:r>
            <a:r>
              <a:rPr lang="en-US" dirty="0" smtClean="0"/>
              <a:t> = x</a:t>
            </a:r>
            <a:r>
              <a:rPr lang="en-US" baseline="30000" dirty="0" smtClean="0"/>
              <a:t>3</a:t>
            </a:r>
          </a:p>
          <a:p>
            <a:r>
              <a:rPr lang="en-US" dirty="0" smtClean="0"/>
              <a:t>The solutions of Menaechmus amount to a solution of any two of the equations.</a:t>
            </a:r>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One Solution</a:t>
            </a:r>
            <a:endParaRPr lang="en-US"/>
          </a:p>
        </p:txBody>
      </p:sp>
      <p:pic>
        <p:nvPicPr>
          <p:cNvPr id="5" name="Content Placeholder 4" descr="Intersection P &amp; H.jpg"/>
          <p:cNvPicPr>
            <a:picLocks noGrp="1" noChangeAspect="1"/>
          </p:cNvPicPr>
          <p:nvPr>
            <p:ph idx="1"/>
          </p:nvPr>
        </p:nvPicPr>
        <p:blipFill>
          <a:blip r:embed="rId3" cstate="print"/>
          <a:stretch>
            <a:fillRect/>
          </a:stretch>
        </p:blipFill>
        <p:spPr>
          <a:xfrm>
            <a:off x="609600" y="1524000"/>
            <a:ext cx="3810000" cy="3256592"/>
          </a:xfrm>
        </p:spPr>
      </p:pic>
      <p:sp>
        <p:nvSpPr>
          <p:cNvPr id="4" name="Slide Number Placeholder 3"/>
          <p:cNvSpPr>
            <a:spLocks noGrp="1"/>
          </p:cNvSpPr>
          <p:nvPr>
            <p:ph type="sldNum" sz="quarter" idx="12"/>
          </p:nvPr>
        </p:nvSpPr>
        <p:spPr/>
        <p:txBody>
          <a:bodyPr/>
          <a:lstStyle/>
          <a:p>
            <a:fld id="{FB9A8244-5EB8-4374-B6B9-BD07C31C8672}" type="slidenum">
              <a:rPr lang="en-US" smtClean="0"/>
              <a:pPr/>
              <a:t>4</a:t>
            </a:fld>
            <a:endParaRPr lang="en-US"/>
          </a:p>
        </p:txBody>
      </p:sp>
      <p:cxnSp>
        <p:nvCxnSpPr>
          <p:cNvPr id="9" name="Straight Arrow Connector 8"/>
          <p:cNvCxnSpPr/>
          <p:nvPr/>
        </p:nvCxnSpPr>
        <p:spPr>
          <a:xfrm flipH="1">
            <a:off x="2819400" y="1752600"/>
            <a:ext cx="83820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2438400" y="3429000"/>
            <a:ext cx="762000" cy="3048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581400" y="1600200"/>
            <a:ext cx="1130951" cy="369332"/>
          </a:xfrm>
          <a:prstGeom prst="rect">
            <a:avLst/>
          </a:prstGeom>
          <a:noFill/>
        </p:spPr>
        <p:txBody>
          <a:bodyPr wrap="none" rtlCol="0">
            <a:spAutoFit/>
          </a:bodyPr>
          <a:lstStyle/>
          <a:p>
            <a:r>
              <a:rPr lang="en-US" smtClean="0"/>
              <a:t>hyperbola</a:t>
            </a:r>
            <a:endParaRPr lang="en-US"/>
          </a:p>
        </p:txBody>
      </p:sp>
      <p:sp>
        <p:nvSpPr>
          <p:cNvPr id="13" name="TextBox 12"/>
          <p:cNvSpPr txBox="1"/>
          <p:nvPr/>
        </p:nvSpPr>
        <p:spPr>
          <a:xfrm>
            <a:off x="3124200" y="3440668"/>
            <a:ext cx="1010277" cy="369332"/>
          </a:xfrm>
          <a:prstGeom prst="rect">
            <a:avLst/>
          </a:prstGeom>
          <a:noFill/>
        </p:spPr>
        <p:txBody>
          <a:bodyPr wrap="none" rtlCol="0">
            <a:spAutoFit/>
          </a:bodyPr>
          <a:lstStyle/>
          <a:p>
            <a:r>
              <a:rPr lang="en-US" smtClean="0"/>
              <a:t>parabola</a:t>
            </a:r>
            <a:endParaRPr lang="en-US"/>
          </a:p>
        </p:txBody>
      </p:sp>
      <p:sp>
        <p:nvSpPr>
          <p:cNvPr id="15" name="TextBox 14"/>
          <p:cNvSpPr txBox="1"/>
          <p:nvPr/>
        </p:nvSpPr>
        <p:spPr>
          <a:xfrm>
            <a:off x="4876800" y="1676400"/>
            <a:ext cx="3810000" cy="2308324"/>
          </a:xfrm>
          <a:prstGeom prst="rect">
            <a:avLst/>
          </a:prstGeom>
          <a:noFill/>
        </p:spPr>
        <p:txBody>
          <a:bodyPr wrap="square" rtlCol="0">
            <a:spAutoFit/>
          </a:bodyPr>
          <a:lstStyle/>
          <a:p>
            <a:r>
              <a:rPr lang="en-US" smtClean="0"/>
              <a:t>It is believed that the discovery by “M” was not the result of a systematic  study of the sections of a cone. More likely he looked for ways to generate these figures and found he could get them from a right cone.</a:t>
            </a:r>
          </a:p>
          <a:p>
            <a:endParaRPr lang="en-US" smtClean="0"/>
          </a:p>
          <a:p>
            <a:endParaRPr lang="en-US"/>
          </a:p>
        </p:txBody>
      </p:sp>
      <p:sp>
        <p:nvSpPr>
          <p:cNvPr id="14" name="TextBox 13"/>
          <p:cNvSpPr txBox="1"/>
          <p:nvPr/>
        </p:nvSpPr>
        <p:spPr>
          <a:xfrm>
            <a:off x="685800" y="4648200"/>
            <a:ext cx="8045279" cy="1477328"/>
          </a:xfrm>
          <a:prstGeom prst="rect">
            <a:avLst/>
          </a:prstGeom>
          <a:noFill/>
        </p:spPr>
        <p:txBody>
          <a:bodyPr wrap="none" rtlCol="0">
            <a:spAutoFit/>
          </a:bodyPr>
          <a:lstStyle/>
          <a:p>
            <a:r>
              <a:rPr lang="en-US" dirty="0" smtClean="0"/>
              <a:t>Apollonius gave the conic sections the names we know them by. </a:t>
            </a:r>
          </a:p>
          <a:p>
            <a:r>
              <a:rPr lang="en-US" dirty="0" err="1" smtClean="0"/>
              <a:t>Menaechmus</a:t>
            </a:r>
            <a:r>
              <a:rPr lang="en-US" dirty="0" smtClean="0"/>
              <a:t> called a parabola  a section of a right-angled cone , an  hyperbola </a:t>
            </a:r>
          </a:p>
          <a:p>
            <a:r>
              <a:rPr lang="en-US" dirty="0" smtClean="0"/>
              <a:t>a section of an obtuse-angle cone, and an ellipse a section of an acute angled cone. </a:t>
            </a:r>
          </a:p>
          <a:p>
            <a:r>
              <a:rPr lang="en-US" dirty="0" smtClean="0"/>
              <a:t>Only cones with vertex above the center of the circular base.</a:t>
            </a:r>
          </a:p>
          <a:p>
            <a:endParaRPr lang="en-US" dirty="0"/>
          </a:p>
        </p:txBody>
      </p:sp>
      <p:cxnSp>
        <p:nvCxnSpPr>
          <p:cNvPr id="16" name="Straight Arrow Connector 15"/>
          <p:cNvCxnSpPr/>
          <p:nvPr/>
        </p:nvCxnSpPr>
        <p:spPr>
          <a:xfrm flipH="1" flipV="1">
            <a:off x="2895600" y="3276600"/>
            <a:ext cx="152400" cy="381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smtClean="0"/>
              <a:t>Conics After Menaechmus</a:t>
            </a:r>
            <a:endParaRPr lang="en-US" sz="3200"/>
          </a:p>
        </p:txBody>
      </p:sp>
      <p:sp>
        <p:nvSpPr>
          <p:cNvPr id="3" name="Content Placeholder 2"/>
          <p:cNvSpPr>
            <a:spLocks noGrp="1"/>
          </p:cNvSpPr>
          <p:nvPr>
            <p:ph idx="1"/>
          </p:nvPr>
        </p:nvSpPr>
        <p:spPr/>
        <p:txBody>
          <a:bodyPr>
            <a:normAutofit lnSpcReduction="10000"/>
          </a:bodyPr>
          <a:lstStyle/>
          <a:p>
            <a:r>
              <a:rPr lang="en-US" smtClean="0"/>
              <a:t>Treatises by Aristaeus the elder (active 370 BCE-300 BCE)</a:t>
            </a:r>
          </a:p>
          <a:p>
            <a:r>
              <a:rPr lang="en-US" smtClean="0"/>
              <a:t>Euclid – Four books on conics which were lost. Probably a compilation of earlier works. Believe they are the first four books of Apollonius’s eight books on conics.</a:t>
            </a:r>
          </a:p>
          <a:p>
            <a:r>
              <a:rPr lang="en-US" smtClean="0"/>
              <a:t>Archimedes</a:t>
            </a:r>
          </a:p>
          <a:p>
            <a:pPr lvl="1"/>
            <a:r>
              <a:rPr lang="en-US" smtClean="0"/>
              <a:t>Heracleides, the biographer of Archimedes, is quoted as saying that Archimedes was the first to invent certain theorems in conics, and that Apollonius, having found that they had not been published by Archimedes, took credit for them.</a:t>
            </a:r>
          </a:p>
          <a:p>
            <a:pPr lvl="1"/>
            <a:r>
              <a:rPr lang="en-US" smtClean="0"/>
              <a:t>Eutocius responded that the allegation is in his opinion not true, “for on one hand Archimedes appears in many passages to have referred to the elements of conics as an older treatise, and on the other hand Apollonius does not profess to be giving his own discovers.”  </a:t>
            </a:r>
            <a:endParaRPr lang="en-US"/>
          </a:p>
        </p:txBody>
      </p:sp>
      <p:sp>
        <p:nvSpPr>
          <p:cNvPr id="4" name="Slide Number Placeholder 3"/>
          <p:cNvSpPr>
            <a:spLocks noGrp="1"/>
          </p:cNvSpPr>
          <p:nvPr>
            <p:ph type="sldNum" sz="quarter" idx="12"/>
          </p:nvPr>
        </p:nvSpPr>
        <p:spPr/>
        <p:txBody>
          <a:bodyPr/>
          <a:lstStyle/>
          <a:p>
            <a:fld id="{FB9A8244-5EB8-4374-B6B9-BD07C31C867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Archimedes and Conics</a:t>
            </a:r>
            <a:endParaRPr lang="en-US"/>
          </a:p>
        </p:txBody>
      </p:sp>
      <p:sp>
        <p:nvSpPr>
          <p:cNvPr id="3" name="Content Placeholder 2"/>
          <p:cNvSpPr>
            <a:spLocks noGrp="1"/>
          </p:cNvSpPr>
          <p:nvPr>
            <p:ph idx="1"/>
          </p:nvPr>
        </p:nvSpPr>
        <p:spPr/>
        <p:txBody>
          <a:bodyPr>
            <a:normAutofit/>
          </a:bodyPr>
          <a:lstStyle/>
          <a:p>
            <a:r>
              <a:rPr lang="en-US" dirty="0" smtClean="0"/>
              <a:t>Basic results from Euclid and others used without proof.</a:t>
            </a:r>
          </a:p>
          <a:p>
            <a:pPr lvl="1"/>
            <a:r>
              <a:rPr lang="en-US" dirty="0" smtClean="0"/>
              <a:t>The straight line drawn from the center of an ellipse, or point of intersection of the asymptotes of a hyperbola, through the point of contact of any tangent, bisects all chords parallel to the tangent.</a:t>
            </a:r>
          </a:p>
          <a:p>
            <a:pPr lvl="1"/>
            <a:r>
              <a:rPr lang="en-US" dirty="0" smtClean="0"/>
              <a:t>In the ellipse the tangents at the extremities of either of the two conjugate  diameters are both parallel to the other diameter</a:t>
            </a:r>
          </a:p>
          <a:p>
            <a:pPr lvl="1"/>
            <a:r>
              <a:rPr lang="en-US" dirty="0" smtClean="0"/>
              <a:t>If a line between the asymptotes meets a hyperbola and is bisected at the point of concourse, it will touch the hyperbola. </a:t>
            </a:r>
          </a:p>
          <a:p>
            <a:pPr lvl="1"/>
            <a:r>
              <a:rPr lang="en-US" dirty="0" smtClean="0"/>
              <a:t>In a hyperbola, if P be any point on the curve and PK, PL are straight lines drawn parallel to the asymptotes and meeting the other, the rectangle PK</a:t>
            </a:r>
            <a:r>
              <a:rPr lang="en-US" baseline="30000" dirty="0" smtClean="0"/>
              <a:t>.</a:t>
            </a:r>
            <a:r>
              <a:rPr lang="en-US" dirty="0" smtClean="0"/>
              <a:t>PL is a constant. </a:t>
            </a:r>
          </a:p>
        </p:txBody>
      </p:sp>
      <p:sp>
        <p:nvSpPr>
          <p:cNvPr id="4" name="Slide Number Placeholder 3"/>
          <p:cNvSpPr>
            <a:spLocks noGrp="1"/>
          </p:cNvSpPr>
          <p:nvPr>
            <p:ph type="sldNum" sz="quarter" idx="12"/>
          </p:nvPr>
        </p:nvSpPr>
        <p:spPr/>
        <p:txBody>
          <a:bodyPr/>
          <a:lstStyle/>
          <a:p>
            <a:fld id="{FB9A8244-5EB8-4374-B6B9-BD07C31C867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of an Ellipse</a:t>
            </a:r>
            <a:endParaRPr lang="en-US" dirty="0"/>
          </a:p>
        </p:txBody>
      </p:sp>
      <p:sp>
        <p:nvSpPr>
          <p:cNvPr id="4" name="Slide Number Placeholder 3"/>
          <p:cNvSpPr>
            <a:spLocks noGrp="1"/>
          </p:cNvSpPr>
          <p:nvPr>
            <p:ph type="sldNum" sz="quarter" idx="12"/>
          </p:nvPr>
        </p:nvSpPr>
        <p:spPr/>
        <p:txBody>
          <a:bodyPr/>
          <a:lstStyle/>
          <a:p>
            <a:fld id="{FB9A8244-5EB8-4374-B6B9-BD07C31C8672}" type="slidenum">
              <a:rPr lang="en-US" smtClean="0"/>
              <a:pPr/>
              <a:t>7</a:t>
            </a:fld>
            <a:endParaRPr lang="en-US"/>
          </a:p>
        </p:txBody>
      </p:sp>
      <p:pic>
        <p:nvPicPr>
          <p:cNvPr id="26626" name="Picture 2"/>
          <p:cNvPicPr>
            <a:picLocks noGrp="1" noChangeAspect="1" noChangeArrowheads="1"/>
          </p:cNvPicPr>
          <p:nvPr>
            <p:ph idx="1"/>
          </p:nvPr>
        </p:nvPicPr>
        <p:blipFill>
          <a:blip r:embed="rId2" cstate="print"/>
          <a:srcRect/>
          <a:stretch>
            <a:fillRect/>
          </a:stretch>
        </p:blipFill>
        <p:spPr bwMode="auto">
          <a:xfrm>
            <a:off x="758134" y="1600201"/>
            <a:ext cx="3595814" cy="2133599"/>
          </a:xfrm>
          <a:prstGeom prst="rect">
            <a:avLst/>
          </a:prstGeom>
          <a:noFill/>
          <a:ln w="9525">
            <a:noFill/>
            <a:miter lim="800000"/>
            <a:headEnd/>
            <a:tailEnd/>
          </a:ln>
        </p:spPr>
      </p:pic>
      <p:sp>
        <p:nvSpPr>
          <p:cNvPr id="6" name="TextBox 5"/>
          <p:cNvSpPr txBox="1"/>
          <p:nvPr/>
        </p:nvSpPr>
        <p:spPr>
          <a:xfrm>
            <a:off x="914400" y="3886200"/>
            <a:ext cx="7391400" cy="2585323"/>
          </a:xfrm>
          <a:prstGeom prst="rect">
            <a:avLst/>
          </a:prstGeom>
          <a:noFill/>
        </p:spPr>
        <p:txBody>
          <a:bodyPr wrap="square" rtlCol="0">
            <a:spAutoFit/>
          </a:bodyPr>
          <a:lstStyle/>
          <a:p>
            <a:r>
              <a:rPr lang="en-US" dirty="0" smtClean="0"/>
              <a:t>E is an ellipse with major axis “a” and minor axis “b”. </a:t>
            </a:r>
          </a:p>
          <a:p>
            <a:r>
              <a:rPr lang="en-US" dirty="0" smtClean="0"/>
              <a:t>C’ is a circle with radius “a” circumscribed about E.</a:t>
            </a:r>
          </a:p>
          <a:p>
            <a:r>
              <a:rPr lang="en-US" dirty="0" smtClean="0"/>
              <a:t>C” is a circle with radius √ab.</a:t>
            </a:r>
          </a:p>
          <a:p>
            <a:r>
              <a:rPr lang="en-US" dirty="0" smtClean="0"/>
              <a:t>Archimedes proved that the area of E equals the area of C” using the method of exhaustion.</a:t>
            </a:r>
          </a:p>
          <a:p>
            <a:r>
              <a:rPr lang="en-US" dirty="0" smtClean="0"/>
              <a:t>The area of C” = </a:t>
            </a:r>
            <a:r>
              <a:rPr lang="en-US" dirty="0" err="1" smtClean="0">
                <a:latin typeface="Symbol" pitchFamily="18" charset="2"/>
              </a:rPr>
              <a:t>p</a:t>
            </a:r>
            <a:r>
              <a:rPr lang="en-US" dirty="0" err="1" smtClean="0"/>
              <a:t>ab</a:t>
            </a:r>
            <a:r>
              <a:rPr lang="en-US" dirty="0" smtClean="0"/>
              <a:t>.</a:t>
            </a:r>
          </a:p>
          <a:p>
            <a:r>
              <a:rPr lang="en-US" dirty="0" smtClean="0"/>
              <a:t>Note there is no simple rule for the length of the circumference of an ellipse.</a:t>
            </a:r>
          </a:p>
          <a:p>
            <a:endParaRPr lang="en-US" dirty="0" smtClean="0">
              <a:latin typeface="Symbol" pitchFamily="18" charset="2"/>
            </a:endParaRPr>
          </a:p>
          <a:p>
            <a:r>
              <a:rPr lang="en-US" dirty="0" smtClean="0"/>
              <a:t>This is proposition 4  in On </a:t>
            </a:r>
            <a:r>
              <a:rPr lang="en-US" dirty="0" err="1" smtClean="0"/>
              <a:t>Conoids</a:t>
            </a:r>
            <a:r>
              <a:rPr lang="en-US" dirty="0" smtClean="0"/>
              <a:t> and Spheroids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Archimedes Example</a:t>
            </a:r>
            <a:endParaRPr lang="en-US"/>
          </a:p>
        </p:txBody>
      </p:sp>
      <p:sp>
        <p:nvSpPr>
          <p:cNvPr id="4" name="Slide Number Placeholder 3"/>
          <p:cNvSpPr>
            <a:spLocks noGrp="1"/>
          </p:cNvSpPr>
          <p:nvPr>
            <p:ph type="sldNum" sz="quarter" idx="12"/>
          </p:nvPr>
        </p:nvSpPr>
        <p:spPr/>
        <p:txBody>
          <a:bodyPr/>
          <a:lstStyle/>
          <a:p>
            <a:fld id="{FB9A8244-5EB8-4374-B6B9-BD07C31C8672}" type="slidenum">
              <a:rPr lang="en-US" smtClean="0"/>
              <a:pPr/>
              <a:t>8</a:t>
            </a:fld>
            <a:endParaRPr lang="en-US"/>
          </a:p>
        </p:txBody>
      </p:sp>
      <p:pic>
        <p:nvPicPr>
          <p:cNvPr id="19458" name="Picture 2"/>
          <p:cNvPicPr>
            <a:picLocks noGrp="1" noChangeAspect="1" noChangeArrowheads="1"/>
          </p:cNvPicPr>
          <p:nvPr>
            <p:ph idx="1"/>
          </p:nvPr>
        </p:nvPicPr>
        <p:blipFill>
          <a:blip r:embed="rId4" cstate="print"/>
          <a:srcRect/>
          <a:stretch>
            <a:fillRect/>
          </a:stretch>
        </p:blipFill>
        <p:spPr bwMode="auto">
          <a:xfrm>
            <a:off x="228600" y="1752600"/>
            <a:ext cx="4401312" cy="2895599"/>
          </a:xfrm>
          <a:prstGeom prst="rect">
            <a:avLst/>
          </a:prstGeom>
          <a:noFill/>
          <a:ln w="9525">
            <a:noFill/>
            <a:miter lim="800000"/>
            <a:headEnd/>
            <a:tailEnd/>
          </a:ln>
        </p:spPr>
      </p:pic>
      <p:sp>
        <p:nvSpPr>
          <p:cNvPr id="6" name="TextBox 5"/>
          <p:cNvSpPr txBox="1"/>
          <p:nvPr/>
        </p:nvSpPr>
        <p:spPr>
          <a:xfrm>
            <a:off x="4724400" y="1676400"/>
            <a:ext cx="3962400" cy="3139321"/>
          </a:xfrm>
          <a:prstGeom prst="rect">
            <a:avLst/>
          </a:prstGeom>
          <a:noFill/>
        </p:spPr>
        <p:txBody>
          <a:bodyPr wrap="square" rtlCol="0">
            <a:spAutoFit/>
          </a:bodyPr>
          <a:lstStyle/>
          <a:p>
            <a:r>
              <a:rPr lang="en-US" smtClean="0"/>
              <a:t>If any three similarly situated parabolic segments have one extremity (B) of their bases common and their bases  BQ</a:t>
            </a:r>
            <a:r>
              <a:rPr lang="en-US" baseline="-25000" smtClean="0"/>
              <a:t>1</a:t>
            </a:r>
            <a:r>
              <a:rPr lang="en-US" smtClean="0"/>
              <a:t>, BQ</a:t>
            </a:r>
            <a:r>
              <a:rPr lang="en-US" baseline="-25000" smtClean="0"/>
              <a:t>2</a:t>
            </a:r>
            <a:r>
              <a:rPr lang="en-US" smtClean="0"/>
              <a:t>, BQ</a:t>
            </a:r>
            <a:r>
              <a:rPr lang="en-US" baseline="-25000" smtClean="0"/>
              <a:t>3</a:t>
            </a:r>
            <a:r>
              <a:rPr lang="en-US" smtClean="0"/>
              <a:t> lying along the same straight line, and if EO be drawn parallel to the axis of any of the segments meeting the tangent at B to one of them in E, the common base in O, and each of the three segments in R</a:t>
            </a:r>
            <a:r>
              <a:rPr lang="en-US" baseline="-25000" smtClean="0"/>
              <a:t>1</a:t>
            </a:r>
            <a:r>
              <a:rPr lang="en-US" smtClean="0"/>
              <a:t>, R</a:t>
            </a:r>
            <a:r>
              <a:rPr lang="en-US" baseline="-25000" smtClean="0"/>
              <a:t>2</a:t>
            </a:r>
            <a:r>
              <a:rPr lang="en-US" smtClean="0"/>
              <a:t>, R</a:t>
            </a:r>
            <a:r>
              <a:rPr lang="en-US" baseline="-25000" smtClean="0"/>
              <a:t>3</a:t>
            </a:r>
            <a:r>
              <a:rPr lang="en-US" smtClean="0"/>
              <a:t> then</a:t>
            </a:r>
          </a:p>
          <a:p>
            <a:endParaRPr lang="en-US" smtClean="0"/>
          </a:p>
          <a:p>
            <a:r>
              <a:rPr lang="en-US" smtClean="0"/>
              <a:t>   </a:t>
            </a:r>
            <a:endParaRPr lang="en-US"/>
          </a:p>
        </p:txBody>
      </p:sp>
      <p:graphicFrame>
        <p:nvGraphicFramePr>
          <p:cNvPr id="7" name="Object 6"/>
          <p:cNvGraphicFramePr>
            <a:graphicFrameLocks noChangeAspect="1"/>
          </p:cNvGraphicFramePr>
          <p:nvPr/>
        </p:nvGraphicFramePr>
        <p:xfrm>
          <a:off x="5105400" y="4419600"/>
          <a:ext cx="2533650" cy="914400"/>
        </p:xfrm>
        <a:graphic>
          <a:graphicData uri="http://schemas.openxmlformats.org/presentationml/2006/ole">
            <p:oleObj spid="_x0000_s19459" name="Equation" r:id="rId5" imgW="1688760" imgH="609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Bio </a:t>
            </a:r>
            <a:r>
              <a:rPr lang="en-US" sz="3600" dirty="0" err="1" smtClean="0"/>
              <a:t>Apollonous</a:t>
            </a:r>
            <a:r>
              <a:rPr lang="en-US" sz="3600" dirty="0" smtClean="0"/>
              <a:t/>
            </a:r>
            <a:br>
              <a:rPr lang="en-US" sz="3600" dirty="0" smtClean="0"/>
            </a:br>
            <a:r>
              <a:rPr lang="en-US" sz="2700" dirty="0" smtClean="0"/>
              <a:t>Devoted to Apollo</a:t>
            </a:r>
            <a:endParaRPr lang="en-US" sz="2700" dirty="0"/>
          </a:p>
        </p:txBody>
      </p:sp>
      <p:sp>
        <p:nvSpPr>
          <p:cNvPr id="3" name="Content Placeholder 2"/>
          <p:cNvSpPr>
            <a:spLocks noGrp="1"/>
          </p:cNvSpPr>
          <p:nvPr>
            <p:ph sz="half" idx="1"/>
          </p:nvPr>
        </p:nvSpPr>
        <p:spPr>
          <a:xfrm>
            <a:off x="457200" y="1600200"/>
            <a:ext cx="4495800" cy="4525963"/>
          </a:xfrm>
        </p:spPr>
        <p:txBody>
          <a:bodyPr>
            <a:normAutofit lnSpcReduction="10000"/>
          </a:bodyPr>
          <a:lstStyle/>
          <a:p>
            <a:r>
              <a:rPr lang="en-US" sz="2000" dirty="0" smtClean="0"/>
              <a:t>Born about 262 BCE in </a:t>
            </a:r>
            <a:r>
              <a:rPr lang="en-US" sz="2000" dirty="0" err="1" smtClean="0"/>
              <a:t>Perga</a:t>
            </a:r>
            <a:r>
              <a:rPr lang="en-US" sz="2000" dirty="0" smtClean="0"/>
              <a:t>, </a:t>
            </a:r>
            <a:r>
              <a:rPr lang="en-US" sz="2000" dirty="0" err="1" smtClean="0"/>
              <a:t>Pamphylia</a:t>
            </a:r>
            <a:r>
              <a:rPr lang="en-US" sz="2000" dirty="0" smtClean="0"/>
              <a:t>, Greek Ionia</a:t>
            </a:r>
          </a:p>
          <a:p>
            <a:pPr lvl="1"/>
            <a:r>
              <a:rPr lang="en-US" sz="1800" dirty="0" smtClean="0"/>
              <a:t>Now </a:t>
            </a:r>
            <a:r>
              <a:rPr lang="en-US" sz="1800" dirty="0" err="1" smtClean="0"/>
              <a:t>Murtina</a:t>
            </a:r>
            <a:r>
              <a:rPr lang="en-US" sz="1800" dirty="0" smtClean="0"/>
              <a:t>, Antalya, Turkey</a:t>
            </a:r>
          </a:p>
          <a:p>
            <a:r>
              <a:rPr lang="en-US" sz="2000" dirty="0" smtClean="0"/>
              <a:t>As a young man he went to Alexandria where he studied under the followers of Euclid and he later taught there.</a:t>
            </a:r>
          </a:p>
          <a:p>
            <a:r>
              <a:rPr lang="en-US" sz="2000" dirty="0" smtClean="0"/>
              <a:t>In the preface to one of his books he notes that he has a </a:t>
            </a:r>
            <a:r>
              <a:rPr lang="en-US" sz="2000" dirty="0" smtClean="0"/>
              <a:t>son also named </a:t>
            </a:r>
            <a:r>
              <a:rPr lang="en-US" sz="2000" dirty="0" err="1" smtClean="0"/>
              <a:t>Apollonous</a:t>
            </a:r>
            <a:r>
              <a:rPr lang="en-US" sz="2000" dirty="0" smtClean="0"/>
              <a:t>.</a:t>
            </a:r>
            <a:endParaRPr lang="en-US" sz="2000" dirty="0" smtClean="0"/>
          </a:p>
          <a:p>
            <a:r>
              <a:rPr lang="en-US" sz="2000" dirty="0" smtClean="0"/>
              <a:t>His famous work is his 8 books on Conics. Only the first 4 survive in Greek. Books 5 - 7 survive in Arabic.</a:t>
            </a:r>
          </a:p>
          <a:p>
            <a:r>
              <a:rPr lang="en-US" sz="2000" dirty="0" smtClean="0"/>
              <a:t>In 1710 Halley provided a Latin translation of books 1 – 7.</a:t>
            </a:r>
          </a:p>
        </p:txBody>
      </p:sp>
      <p:pic>
        <p:nvPicPr>
          <p:cNvPr id="11" name="Content Placeholder 10" descr="turkey_sm_2011x.gif"/>
          <p:cNvPicPr>
            <a:picLocks noGrp="1" noChangeAspect="1"/>
          </p:cNvPicPr>
          <p:nvPr>
            <p:ph sz="half" idx="2"/>
          </p:nvPr>
        </p:nvPicPr>
        <p:blipFill>
          <a:blip r:embed="rId3" cstate="print"/>
          <a:stretch>
            <a:fillRect/>
          </a:stretch>
        </p:blipFill>
        <p:spPr>
          <a:xfrm>
            <a:off x="5029200" y="2209800"/>
            <a:ext cx="3352800" cy="3086259"/>
          </a:xfrm>
        </p:spPr>
      </p:pic>
      <p:sp>
        <p:nvSpPr>
          <p:cNvPr id="5" name="Slide Number Placeholder 4"/>
          <p:cNvSpPr>
            <a:spLocks noGrp="1"/>
          </p:cNvSpPr>
          <p:nvPr>
            <p:ph type="sldNum" sz="quarter" idx="12"/>
          </p:nvPr>
        </p:nvSpPr>
        <p:spPr/>
        <p:txBody>
          <a:bodyPr/>
          <a:lstStyle/>
          <a:p>
            <a:fld id="{FB9A8244-5EB8-4374-B6B9-BD07C31C867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5816</TotalTime>
  <Words>3279</Words>
  <Application>Microsoft Office PowerPoint</Application>
  <PresentationFormat>On-screen Show (4:3)</PresentationFormat>
  <Paragraphs>312</Paragraphs>
  <Slides>28</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Conics</vt:lpstr>
      <vt:lpstr>Menaechmus</vt:lpstr>
      <vt:lpstr>Two Mean Proportionals</vt:lpstr>
      <vt:lpstr>One Solution</vt:lpstr>
      <vt:lpstr>Conics After Menaechmus</vt:lpstr>
      <vt:lpstr>Archimedes and Conics</vt:lpstr>
      <vt:lpstr>Area of an Ellipse</vt:lpstr>
      <vt:lpstr>Archimedes Example</vt:lpstr>
      <vt:lpstr>Bio Apollonous Devoted to Apollo</vt:lpstr>
      <vt:lpstr>Bio continued</vt:lpstr>
      <vt:lpstr>Some of the Lost Works</vt:lpstr>
      <vt:lpstr>Apollonius’ Conics</vt:lpstr>
      <vt:lpstr>Apollonius’ Conics – Book 1 Preface Cont. </vt:lpstr>
      <vt:lpstr>Conics 1</vt:lpstr>
      <vt:lpstr>An Unusual Circle</vt:lpstr>
      <vt:lpstr>Definition of a Diameter (Book 1)</vt:lpstr>
      <vt:lpstr>Slide 17</vt:lpstr>
      <vt:lpstr>Concepts, Book 2</vt:lpstr>
      <vt:lpstr>Interesting properties</vt:lpstr>
      <vt:lpstr>Book III, Proposition 42</vt:lpstr>
      <vt:lpstr>Book V, Proposition 91</vt:lpstr>
      <vt:lpstr>Foci of Ellipse</vt:lpstr>
      <vt:lpstr>Parabolic Mirror</vt:lpstr>
      <vt:lpstr>Apollonius the Astronomy</vt:lpstr>
      <vt:lpstr>Think Kepler (1571 – 1630 CE)</vt:lpstr>
      <vt:lpstr>Planetary Orbits</vt:lpstr>
      <vt:lpstr>Apollonius the Great Geometer</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Apollonius of Perga</dc:title>
  <dc:creator>Michael Flicker</dc:creator>
  <cp:lastModifiedBy>Michael Flicker</cp:lastModifiedBy>
  <cp:revision>248</cp:revision>
  <dcterms:created xsi:type="dcterms:W3CDTF">2011-08-06T18:35:30Z</dcterms:created>
  <dcterms:modified xsi:type="dcterms:W3CDTF">2014-07-06T15:33:56Z</dcterms:modified>
</cp:coreProperties>
</file>