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8"/>
  </p:notesMasterIdLst>
  <p:sldIdLst>
    <p:sldId id="296" r:id="rId3"/>
    <p:sldId id="257" r:id="rId4"/>
    <p:sldId id="301" r:id="rId5"/>
    <p:sldId id="259" r:id="rId6"/>
    <p:sldId id="342" r:id="rId7"/>
    <p:sldId id="344" r:id="rId8"/>
    <p:sldId id="295" r:id="rId9"/>
    <p:sldId id="303" r:id="rId10"/>
    <p:sldId id="294" r:id="rId11"/>
    <p:sldId id="261" r:id="rId12"/>
    <p:sldId id="262" r:id="rId13"/>
    <p:sldId id="263" r:id="rId14"/>
    <p:sldId id="265" r:id="rId15"/>
    <p:sldId id="274" r:id="rId16"/>
    <p:sldId id="302" r:id="rId17"/>
    <p:sldId id="266" r:id="rId18"/>
    <p:sldId id="258" r:id="rId19"/>
    <p:sldId id="268" r:id="rId20"/>
    <p:sldId id="275" r:id="rId21"/>
    <p:sldId id="277" r:id="rId22"/>
    <p:sldId id="276" r:id="rId23"/>
    <p:sldId id="297" r:id="rId24"/>
    <p:sldId id="298" r:id="rId25"/>
    <p:sldId id="299" r:id="rId26"/>
    <p:sldId id="343" r:id="rId27"/>
    <p:sldId id="284" r:id="rId28"/>
    <p:sldId id="306" r:id="rId29"/>
    <p:sldId id="307" r:id="rId30"/>
    <p:sldId id="330" r:id="rId31"/>
    <p:sldId id="321" r:id="rId32"/>
    <p:sldId id="308" r:id="rId33"/>
    <p:sldId id="318" r:id="rId34"/>
    <p:sldId id="327" r:id="rId35"/>
    <p:sldId id="329" r:id="rId36"/>
    <p:sldId id="311" r:id="rId37"/>
    <p:sldId id="325" r:id="rId38"/>
    <p:sldId id="333" r:id="rId39"/>
    <p:sldId id="332" r:id="rId40"/>
    <p:sldId id="326" r:id="rId41"/>
    <p:sldId id="314" r:id="rId42"/>
    <p:sldId id="305" r:id="rId43"/>
    <p:sldId id="339" r:id="rId44"/>
    <p:sldId id="323" r:id="rId45"/>
    <p:sldId id="319" r:id="rId46"/>
    <p:sldId id="328" r:id="rId47"/>
    <p:sldId id="340" r:id="rId48"/>
    <p:sldId id="320" r:id="rId49"/>
    <p:sldId id="281" r:id="rId50"/>
    <p:sldId id="345" r:id="rId51"/>
    <p:sldId id="300" r:id="rId52"/>
    <p:sldId id="331" r:id="rId53"/>
    <p:sldId id="346" r:id="rId54"/>
    <p:sldId id="310" r:id="rId55"/>
    <p:sldId id="304" r:id="rId56"/>
    <p:sldId id="312" r:id="rId5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81" autoAdjust="0"/>
  </p:normalViewPr>
  <p:slideViewPr>
    <p:cSldViewPr>
      <p:cViewPr>
        <p:scale>
          <a:sx n="90" d="100"/>
          <a:sy n="90" d="100"/>
        </p:scale>
        <p:origin x="432" y="-72"/>
      </p:cViewPr>
      <p:guideLst>
        <p:guide orient="horz" pos="2160"/>
        <p:guide pos="2880"/>
      </p:guideLst>
    </p:cSldViewPr>
  </p:slideViewPr>
  <p:notesTextViewPr>
    <p:cViewPr>
      <p:scale>
        <a:sx n="1" d="1"/>
        <a:sy n="1" d="1"/>
      </p:scale>
      <p:origin x="0" y="0"/>
    </p:cViewPr>
  </p:notesTextViewPr>
  <p:sorterViewPr>
    <p:cViewPr>
      <p:scale>
        <a:sx n="66" d="100"/>
        <a:sy n="66" d="100"/>
      </p:scale>
      <p:origin x="0" y="1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87CA995-4FE7-44D7-ACB0-867A87FD8A63}" type="datetimeFigureOut">
              <a:rPr lang="en-US" smtClean="0"/>
              <a:pPr/>
              <a:t>10/8/2013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F56C8FD-B7EF-4B19-9227-EC8175E8B8CB}" type="slidenum">
              <a:rPr lang="en-US" smtClean="0"/>
              <a:pPr/>
              <a:t>‹#›</a:t>
            </a:fld>
            <a:endParaRPr lang="en-US" dirty="0"/>
          </a:p>
        </p:txBody>
      </p:sp>
    </p:spTree>
    <p:extLst>
      <p:ext uri="{BB962C8B-B14F-4D97-AF65-F5344CB8AC3E}">
        <p14:creationId xmlns:p14="http://schemas.microsoft.com/office/powerpoint/2010/main" val="110312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924">
              <a:defRPr sz="2200" b="1">
                <a:solidFill>
                  <a:srgbClr val="FF0000"/>
                </a:solidFill>
                <a:latin typeface="Arial" charset="0"/>
              </a:defRPr>
            </a:lvl1pPr>
            <a:lvl2pPr marL="724190" indent="-278535" defTabSz="943924">
              <a:defRPr sz="2200" b="1">
                <a:solidFill>
                  <a:srgbClr val="FF0000"/>
                </a:solidFill>
                <a:latin typeface="Arial" charset="0"/>
              </a:defRPr>
            </a:lvl2pPr>
            <a:lvl3pPr marL="1114140" indent="-222828" defTabSz="943924">
              <a:defRPr sz="2200" b="1">
                <a:solidFill>
                  <a:srgbClr val="FF0000"/>
                </a:solidFill>
                <a:latin typeface="Arial" charset="0"/>
              </a:defRPr>
            </a:lvl3pPr>
            <a:lvl4pPr marL="1559795" indent="-222828" defTabSz="943924">
              <a:defRPr sz="2200" b="1">
                <a:solidFill>
                  <a:srgbClr val="FF0000"/>
                </a:solidFill>
                <a:latin typeface="Arial" charset="0"/>
              </a:defRPr>
            </a:lvl4pPr>
            <a:lvl5pPr marL="2005451" indent="-222828" defTabSz="943924">
              <a:defRPr sz="2200" b="1">
                <a:solidFill>
                  <a:srgbClr val="FF0000"/>
                </a:solidFill>
                <a:latin typeface="Arial" charset="0"/>
              </a:defRPr>
            </a:lvl5pPr>
            <a:lvl6pPr marL="2451106" indent="-222828" algn="ctr" defTabSz="943924" eaLnBrk="0" fontAlgn="base" hangingPunct="0">
              <a:spcBef>
                <a:spcPct val="50000"/>
              </a:spcBef>
              <a:spcAft>
                <a:spcPct val="0"/>
              </a:spcAft>
              <a:defRPr sz="2200" b="1">
                <a:solidFill>
                  <a:srgbClr val="FF0000"/>
                </a:solidFill>
                <a:latin typeface="Arial" charset="0"/>
              </a:defRPr>
            </a:lvl6pPr>
            <a:lvl7pPr marL="2896762" indent="-222828" algn="ctr" defTabSz="943924" eaLnBrk="0" fontAlgn="base" hangingPunct="0">
              <a:spcBef>
                <a:spcPct val="50000"/>
              </a:spcBef>
              <a:spcAft>
                <a:spcPct val="0"/>
              </a:spcAft>
              <a:defRPr sz="2200" b="1">
                <a:solidFill>
                  <a:srgbClr val="FF0000"/>
                </a:solidFill>
                <a:latin typeface="Arial" charset="0"/>
              </a:defRPr>
            </a:lvl7pPr>
            <a:lvl8pPr marL="3342417" indent="-222828" algn="ctr" defTabSz="943924" eaLnBrk="0" fontAlgn="base" hangingPunct="0">
              <a:spcBef>
                <a:spcPct val="50000"/>
              </a:spcBef>
              <a:spcAft>
                <a:spcPct val="0"/>
              </a:spcAft>
              <a:defRPr sz="2200" b="1">
                <a:solidFill>
                  <a:srgbClr val="FF0000"/>
                </a:solidFill>
                <a:latin typeface="Arial" charset="0"/>
              </a:defRPr>
            </a:lvl8pPr>
            <a:lvl9pPr marL="3788074" indent="-222828" algn="ctr" defTabSz="943924" eaLnBrk="0" fontAlgn="base" hangingPunct="0">
              <a:spcBef>
                <a:spcPct val="50000"/>
              </a:spcBef>
              <a:spcAft>
                <a:spcPct val="0"/>
              </a:spcAft>
              <a:defRPr sz="2200" b="1">
                <a:solidFill>
                  <a:srgbClr val="FF0000"/>
                </a:solidFill>
                <a:latin typeface="Arial" charset="0"/>
              </a:defRPr>
            </a:lvl9pPr>
          </a:lstStyle>
          <a:p>
            <a:fld id="{341CB289-0A17-40D0-82F7-91141BCB6815}" type="slidenum">
              <a:rPr lang="en-US" sz="1200" b="0">
                <a:solidFill>
                  <a:prstClr val="black"/>
                </a:solidFill>
                <a:latin typeface="Times New Roman" pitchFamily="18" charset="0"/>
              </a:rPr>
              <a:pPr/>
              <a:t>1</a:t>
            </a:fld>
            <a:endParaRPr lang="en-US" sz="1200" b="0">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0" dirty="0" smtClean="0"/>
              <a:t>The most critical molecule in a cell is DNA-  it </a:t>
            </a:r>
            <a:r>
              <a:rPr lang="en-US" b="0" dirty="0" smtClean="0">
                <a:solidFill>
                  <a:srgbClr val="006600"/>
                </a:solidFill>
              </a:rPr>
              <a:t>controls the cell’s function and ability to reproduce.</a:t>
            </a:r>
          </a:p>
          <a:p>
            <a:pPr defTabSz="942289">
              <a:defRPr/>
            </a:pPr>
            <a:endParaRPr lang="en-US" b="0" dirty="0" smtClean="0">
              <a:solidFill>
                <a:srgbClr val="006600"/>
              </a:solidFill>
            </a:endParaRPr>
          </a:p>
          <a:p>
            <a:pPr defTabSz="942289">
              <a:defRPr/>
            </a:pPr>
            <a:r>
              <a:rPr lang="en-US" b="0" dirty="0" smtClean="0">
                <a:solidFill>
                  <a:srgbClr val="006600"/>
                </a:solidFill>
              </a:rPr>
              <a:t>When a critical structure, such as DNA, is the target of the ionization, we call</a:t>
            </a:r>
            <a:r>
              <a:rPr lang="en-US" b="0" baseline="0" dirty="0" smtClean="0">
                <a:solidFill>
                  <a:srgbClr val="006600"/>
                </a:solidFill>
              </a:rPr>
              <a:t> this “direct action”.</a:t>
            </a:r>
          </a:p>
          <a:p>
            <a:pPr marL="647824" lvl="1" indent="-176679" defTabSz="942289">
              <a:buFont typeface="Arial" pitchFamily="34" charset="0"/>
              <a:buChar char="•"/>
              <a:defRPr/>
            </a:pPr>
            <a:r>
              <a:rPr lang="en-US" b="0" baseline="0" dirty="0" smtClean="0">
                <a:solidFill>
                  <a:srgbClr val="006600"/>
                </a:solidFill>
              </a:rPr>
              <a:t>It can consist of a single isolated event (single hit) or</a:t>
            </a:r>
          </a:p>
          <a:p>
            <a:pPr marL="647824" lvl="1" indent="-176679" defTabSz="942289">
              <a:buFont typeface="Arial" pitchFamily="34" charset="0"/>
              <a:buChar char="•"/>
              <a:defRPr/>
            </a:pPr>
            <a:r>
              <a:rPr lang="en-US" b="0" baseline="0" dirty="0" smtClean="0">
                <a:solidFill>
                  <a:srgbClr val="006600"/>
                </a:solidFill>
              </a:rPr>
              <a:t>A cluster (clearly more damaging) – multiple hits</a:t>
            </a:r>
          </a:p>
          <a:p>
            <a:pPr defTabSz="942289">
              <a:defRPr/>
            </a:pPr>
            <a:endParaRPr lang="en-US" b="0" baseline="0" dirty="0" smtClean="0">
              <a:solidFill>
                <a:srgbClr val="006600"/>
              </a:solidFill>
            </a:endParaRPr>
          </a:p>
          <a:p>
            <a:pPr defTabSz="942289">
              <a:defRPr/>
            </a:pPr>
            <a:r>
              <a:rPr lang="en-US" b="0" baseline="0" dirty="0" smtClean="0">
                <a:solidFill>
                  <a:srgbClr val="006600"/>
                </a:solidFill>
              </a:rPr>
              <a:t>Notice, however, that most ionization events will occur around the DNA.</a:t>
            </a:r>
            <a:endParaRPr lang="en-US" b="0" dirty="0" smtClean="0">
              <a:solidFill>
                <a:srgbClr val="006600"/>
              </a:solidFill>
            </a:endParaRPr>
          </a:p>
          <a:p>
            <a:pPr>
              <a:buFont typeface="Webdings" pitchFamily="18"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367A77C-A276-47A5-B778-EC59226DFCA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dirty="0" smtClean="0"/>
              <a:t>The most abundant molecule in human tissue</a:t>
            </a:r>
            <a:r>
              <a:rPr lang="en-US" baseline="0" dirty="0" smtClean="0"/>
              <a:t> </a:t>
            </a:r>
            <a:r>
              <a:rPr lang="en-US" dirty="0" smtClean="0"/>
              <a:t>is water (70%) so</a:t>
            </a:r>
            <a:r>
              <a:rPr lang="en-US" baseline="0" dirty="0" smtClean="0"/>
              <a:t> it is the most likely target</a:t>
            </a:r>
          </a:p>
          <a:p>
            <a:pPr defTabSz="942289">
              <a:defRPr/>
            </a:pPr>
            <a:endParaRPr lang="en-US" baseline="0" dirty="0" smtClean="0"/>
          </a:p>
          <a:p>
            <a:pPr defTabSz="942289">
              <a:defRPr/>
            </a:pPr>
            <a:r>
              <a:rPr lang="en-US" baseline="0" dirty="0" smtClean="0"/>
              <a:t>When water is ionized it leads to a series of chemical reactions and the production of highly reactive “radicals”</a:t>
            </a:r>
            <a:endParaRPr lang="en-US" dirty="0" smtClean="0"/>
          </a:p>
          <a:p>
            <a:endParaRPr lang="en-US" dirty="0" smtClean="0"/>
          </a:p>
          <a:p>
            <a:r>
              <a:rPr lang="en-US" dirty="0" smtClean="0"/>
              <a:t>These radicals can themselves</a:t>
            </a:r>
            <a:r>
              <a:rPr lang="en-US" baseline="0" dirty="0" smtClean="0"/>
              <a:t> cause damage to critical targets such as DNA- this is what we refer to as “indirect action”</a:t>
            </a:r>
            <a:endParaRPr lang="en-US" dirty="0"/>
          </a:p>
        </p:txBody>
      </p:sp>
      <p:sp>
        <p:nvSpPr>
          <p:cNvPr id="4" name="Slide Number Placeholder 3"/>
          <p:cNvSpPr>
            <a:spLocks noGrp="1"/>
          </p:cNvSpPr>
          <p:nvPr>
            <p:ph type="sldNum" sz="quarter" idx="10"/>
          </p:nvPr>
        </p:nvSpPr>
        <p:spPr/>
        <p:txBody>
          <a:bodyPr/>
          <a:lstStyle/>
          <a:p>
            <a:fld id="{1367A77C-A276-47A5-B778-EC59226DFCA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OH</a:t>
            </a:r>
            <a:r>
              <a:rPr lang="en-US" b="1" baseline="30000" dirty="0" smtClean="0"/>
              <a:t>. </a:t>
            </a:r>
            <a:r>
              <a:rPr lang="en-US" b="1" baseline="0" dirty="0" smtClean="0"/>
              <a:t> </a:t>
            </a:r>
            <a:r>
              <a:rPr lang="en-US" b="0" baseline="0" dirty="0" smtClean="0"/>
              <a:t>is electrically neutral but has 9 electrons so one is unpaired which makes it very reactive.</a:t>
            </a:r>
          </a:p>
          <a:p>
            <a:endParaRPr lang="en-US" b="0" baseline="0" dirty="0" smtClean="0"/>
          </a:p>
          <a:p>
            <a:r>
              <a:rPr lang="en-US" b="0" baseline="0" dirty="0" smtClean="0"/>
              <a:t>Other reactions are also possible</a:t>
            </a:r>
            <a:endParaRPr lang="en-US" b="1" baseline="30000" dirty="0"/>
          </a:p>
        </p:txBody>
      </p:sp>
      <p:sp>
        <p:nvSpPr>
          <p:cNvPr id="4" name="Slide Number Placeholder 3"/>
          <p:cNvSpPr>
            <a:spLocks noGrp="1"/>
          </p:cNvSpPr>
          <p:nvPr>
            <p:ph type="sldNum" sz="quarter" idx="10"/>
          </p:nvPr>
        </p:nvSpPr>
        <p:spPr/>
        <p:txBody>
          <a:bodyPr/>
          <a:lstStyle/>
          <a:p>
            <a:fld id="{1367A77C-A276-47A5-B778-EC59226DFCA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Toxic effect of H2O2 production is random</a:t>
            </a:r>
            <a:r>
              <a:rPr lang="en-US" baseline="0" dirty="0" smtClean="0"/>
              <a:t> event, an indirect effect of ionizing radiation</a:t>
            </a:r>
            <a:endParaRPr lang="en-US" dirty="0"/>
          </a:p>
        </p:txBody>
      </p:sp>
      <p:sp>
        <p:nvSpPr>
          <p:cNvPr id="4" name="Slide Number Placeholder 3"/>
          <p:cNvSpPr>
            <a:spLocks noGrp="1"/>
          </p:cNvSpPr>
          <p:nvPr>
            <p:ph type="sldNum" sz="quarter" idx="10"/>
          </p:nvPr>
        </p:nvSpPr>
        <p:spPr/>
        <p:txBody>
          <a:bodyPr/>
          <a:lstStyle/>
          <a:p>
            <a:fld id="{1367A77C-A276-47A5-B778-EC59226DFCA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Font typeface="Webdings" pitchFamily="18" charset="2"/>
              <a:buNone/>
            </a:pPr>
            <a:r>
              <a:rPr lang="en-US" b="0" dirty="0" smtClean="0">
                <a:solidFill>
                  <a:srgbClr val="006600"/>
                </a:solidFill>
              </a:rPr>
              <a:t>Many other entities cause breaks in DNA</a:t>
            </a:r>
            <a:r>
              <a:rPr lang="en-US" sz="2900" dirty="0"/>
              <a:t> </a:t>
            </a:r>
          </a:p>
          <a:p>
            <a:pPr marL="471145" lvl="1">
              <a:lnSpc>
                <a:spcPct val="90000"/>
              </a:lnSpc>
            </a:pPr>
            <a:r>
              <a:rPr lang="en-US" b="0" dirty="0" smtClean="0"/>
              <a:t>-Temperature, chemicals, UV light, etc.</a:t>
            </a:r>
            <a:endParaRPr lang="en-US" sz="2500" dirty="0"/>
          </a:p>
          <a:p>
            <a:pPr>
              <a:lnSpc>
                <a:spcPct val="90000"/>
              </a:lnSpc>
            </a:pPr>
            <a:endParaRPr lang="en-US" sz="2900" dirty="0"/>
          </a:p>
          <a:p>
            <a:pPr>
              <a:lnSpc>
                <a:spcPct val="90000"/>
              </a:lnSpc>
              <a:buFont typeface="Webdings" pitchFamily="18" charset="2"/>
              <a:buNone/>
            </a:pPr>
            <a:r>
              <a:rPr lang="en-US" b="0" dirty="0" smtClean="0">
                <a:solidFill>
                  <a:srgbClr val="006600"/>
                </a:solidFill>
              </a:rPr>
              <a:t>Human DNA suffer millions of DNA breaks daily</a:t>
            </a:r>
            <a:endParaRPr lang="en-US" sz="2900" dirty="0"/>
          </a:p>
          <a:p>
            <a:pPr marL="471145" lvl="1">
              <a:lnSpc>
                <a:spcPct val="90000"/>
              </a:lnSpc>
            </a:pPr>
            <a:r>
              <a:rPr lang="en-US" b="0" dirty="0" smtClean="0"/>
              <a:t>-Most are repaired</a:t>
            </a:r>
          </a:p>
          <a:p>
            <a:pPr marL="471145" lvl="1">
              <a:lnSpc>
                <a:spcPct val="90000"/>
              </a:lnSpc>
            </a:pPr>
            <a:endParaRPr lang="en-US" sz="2500" dirty="0"/>
          </a:p>
          <a:p>
            <a:pPr>
              <a:lnSpc>
                <a:spcPct val="90000"/>
              </a:lnSpc>
            </a:pPr>
            <a:r>
              <a:rPr lang="en-US" sz="2500" dirty="0"/>
              <a:t>In fact, there are several possible outcomes from DNA damage…</a:t>
            </a:r>
          </a:p>
          <a:p>
            <a:endParaRPr lang="en-US" dirty="0"/>
          </a:p>
        </p:txBody>
      </p:sp>
      <p:sp>
        <p:nvSpPr>
          <p:cNvPr id="4" name="Slide Number Placeholder 3"/>
          <p:cNvSpPr>
            <a:spLocks noGrp="1"/>
          </p:cNvSpPr>
          <p:nvPr>
            <p:ph type="sldNum" sz="quarter" idx="10"/>
          </p:nvPr>
        </p:nvSpPr>
        <p:spPr/>
        <p:txBody>
          <a:bodyPr/>
          <a:lstStyle/>
          <a:p>
            <a:fld id="{1367A77C-A276-47A5-B778-EC59226DFCA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r>
              <a:rPr lang="en-US" smtClean="0">
                <a:latin typeface="Univers (W1)" pitchFamily="34" charset="0"/>
              </a:rPr>
              <a:t>Introduce cancer cells due to uncontrolled growth.</a:t>
            </a:r>
          </a:p>
          <a:p>
            <a:r>
              <a:rPr lang="en-US" smtClean="0">
                <a:latin typeface="Univers (W1)" pitchFamily="34" charset="0"/>
              </a:rPr>
              <a:t>All radiation interactions do not result in cancer.</a:t>
            </a:r>
          </a:p>
          <a:p>
            <a:r>
              <a:rPr lang="en-US" smtClean="0">
                <a:latin typeface="Univers (W1)" pitchFamily="34" charset="0"/>
              </a:rPr>
              <a:t>Estimated that within a person’s body 10,000,000 cells are struck by ionizing radiation per minute from naturally occurring radioactive isotopes (e.g. K-40, C-14) and background radiation</a:t>
            </a:r>
          </a:p>
          <a:p>
            <a:r>
              <a:rPr lang="en-US" smtClean="0">
                <a:latin typeface="Univers (W1)" pitchFamily="34" charset="0"/>
              </a:rPr>
              <a:t>Cells have a high capability for repair through the action of the cell itself or replacement of badly injured cells by mitosis of healthy cells.</a:t>
            </a:r>
          </a:p>
          <a:p>
            <a:endParaRPr lang="en-US" smtClean="0">
              <a:latin typeface="Univers (W1)" pitchFamily="34" charset="0"/>
            </a:endParaRPr>
          </a:p>
          <a:p>
            <a:r>
              <a:rPr lang="en-US" smtClean="0">
                <a:latin typeface="Univers (W1)" pitchFamily="34" charset="0"/>
              </a:rPr>
              <a:t>Direct hit to the cell – deposit energy, may cause minimal damage, cell repairs itself, may alter the metabolism and functionality of the cell , repair may still occur or cellular transformation may take place.</a:t>
            </a:r>
          </a:p>
          <a:p>
            <a:endParaRPr lang="en-US" smtClean="0">
              <a:latin typeface="Univers (W1)"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16</a:t>
            </a:fld>
            <a:endParaRPr lang="en-US" dirty="0"/>
          </a:p>
        </p:txBody>
      </p:sp>
    </p:spTree>
    <p:extLst>
      <p:ext uri="{BB962C8B-B14F-4D97-AF65-F5344CB8AC3E}">
        <p14:creationId xmlns:p14="http://schemas.microsoft.com/office/powerpoint/2010/main" val="3038688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ebdings" pitchFamily="18" charset="2"/>
              <a:buNone/>
            </a:pPr>
            <a:r>
              <a:rPr lang="en-US" sz="2900" dirty="0">
                <a:solidFill>
                  <a:srgbClr val="006600"/>
                </a:solidFill>
              </a:rPr>
              <a:t>Atoms join to form molecules</a:t>
            </a:r>
          </a:p>
          <a:p>
            <a:pPr>
              <a:buFont typeface="Webdings" pitchFamily="18" charset="2"/>
              <a:buNone/>
            </a:pPr>
            <a:r>
              <a:rPr lang="en-US" sz="2900" dirty="0">
                <a:solidFill>
                  <a:srgbClr val="006600"/>
                </a:solidFill>
              </a:rPr>
              <a:t>Molecules as a group form a cell</a:t>
            </a:r>
          </a:p>
          <a:p>
            <a:pPr>
              <a:buFont typeface="Webdings" pitchFamily="18" charset="2"/>
              <a:buNone/>
            </a:pPr>
            <a:r>
              <a:rPr lang="en-US" sz="2900" dirty="0">
                <a:solidFill>
                  <a:srgbClr val="006600"/>
                </a:solidFill>
              </a:rPr>
              <a:t>Cells make up tissue</a:t>
            </a:r>
          </a:p>
          <a:p>
            <a:pPr>
              <a:buFont typeface="Webdings" pitchFamily="18" charset="2"/>
              <a:buNone/>
            </a:pPr>
            <a:r>
              <a:rPr lang="en-US" sz="2900" dirty="0">
                <a:solidFill>
                  <a:srgbClr val="006600"/>
                </a:solidFill>
              </a:rPr>
              <a:t>Tissue makes up an organ</a:t>
            </a:r>
            <a:endParaRPr lang="en-US" sz="2900" dirty="0">
              <a:solidFill>
                <a:srgbClr val="0066FF"/>
              </a:solidFill>
            </a:endParaRPr>
          </a:p>
          <a:p>
            <a:pPr>
              <a:buFont typeface="Webdings" pitchFamily="18" charset="2"/>
              <a:buNone/>
            </a:pPr>
            <a:r>
              <a:rPr lang="en-US" sz="2900" dirty="0">
                <a:solidFill>
                  <a:srgbClr val="006600"/>
                </a:solidFill>
              </a:rPr>
              <a:t>Organs make up an organism</a:t>
            </a:r>
          </a:p>
          <a:p>
            <a:pPr>
              <a:buFont typeface="Webdings" pitchFamily="18" charset="2"/>
              <a:buNone/>
            </a:pPr>
            <a:endParaRPr lang="en-US" sz="2900" dirty="0">
              <a:solidFill>
                <a:srgbClr val="006600"/>
              </a:solidFill>
            </a:endParaRPr>
          </a:p>
          <a:p>
            <a:pPr>
              <a:buFont typeface="Webdings" pitchFamily="18" charset="2"/>
              <a:buNone/>
            </a:pPr>
            <a:r>
              <a:rPr lang="en-US" sz="2900" dirty="0">
                <a:solidFill>
                  <a:srgbClr val="006600"/>
                </a:solidFill>
              </a:rPr>
              <a:t>What starts as a change on the atomic level can, in some cases eventually manifest itself on the body as a whole.</a:t>
            </a:r>
            <a:endParaRPr lang="en-US" sz="2900" dirty="0"/>
          </a:p>
          <a:p>
            <a:endParaRPr lang="en-US" dirty="0" smtClean="0"/>
          </a:p>
          <a:p>
            <a:endParaRPr lang="en-US" sz="1000" dirty="0"/>
          </a:p>
          <a:p>
            <a:endParaRPr lang="en-US" sz="1000" dirty="0"/>
          </a:p>
          <a:p>
            <a:r>
              <a:rPr lang="en-US" sz="1000" dirty="0"/>
              <a:t>Cell image: http://ajitvadakayil.blogspot.com/2011/10/human-cells-conscious-with-intelligent.html</a:t>
            </a:r>
          </a:p>
          <a:p>
            <a:r>
              <a:rPr lang="en-US" sz="1000" dirty="0"/>
              <a:t>DNA image: http://healthylivingpublications.com/reams-biological-theory-of-ionization-rbti/</a:t>
            </a:r>
          </a:p>
          <a:p>
            <a:r>
              <a:rPr lang="en-US" sz="1000" dirty="0"/>
              <a:t>Brain/lung image: clip art</a:t>
            </a:r>
          </a:p>
          <a:p>
            <a:r>
              <a:rPr lang="en-US" sz="1000" dirty="0"/>
              <a:t>Body image: http://www.bmb.leeds.ac.uk/illingworth/metabol/2120lec1.htm</a:t>
            </a:r>
          </a:p>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17</a:t>
            </a:fld>
            <a:endParaRPr lang="en-US" dirty="0"/>
          </a:p>
        </p:txBody>
      </p:sp>
    </p:spTree>
    <p:extLst>
      <p:ext uri="{BB962C8B-B14F-4D97-AF65-F5344CB8AC3E}">
        <p14:creationId xmlns:p14="http://schemas.microsoft.com/office/powerpoint/2010/main" val="400983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0" dirty="0" smtClean="0">
                <a:solidFill>
                  <a:srgbClr val="0070C0"/>
                </a:solidFill>
                <a:latin typeface="Comic Sans MS" pitchFamily="66" charset="0"/>
              </a:rPr>
              <a:t>In 1906 </a:t>
            </a:r>
            <a:r>
              <a:rPr lang="en-US" dirty="0"/>
              <a:t>two French radiologists, Bergonie and Tribondeau conducted a study on the radiosensitivity of cells. They found that the radiosensitivity of a tissue is directly proportional to its reproductive capacity and inversely proportional to its degree of differentiation.</a:t>
            </a:r>
          </a:p>
          <a:p>
            <a:endParaRPr lang="en-US" dirty="0"/>
          </a:p>
        </p:txBody>
      </p:sp>
      <p:sp>
        <p:nvSpPr>
          <p:cNvPr id="4" name="Slide Number Placeholder 3"/>
          <p:cNvSpPr>
            <a:spLocks noGrp="1"/>
          </p:cNvSpPr>
          <p:nvPr>
            <p:ph type="sldNum" sz="quarter" idx="10"/>
          </p:nvPr>
        </p:nvSpPr>
        <p:spPr/>
        <p:txBody>
          <a:bodyPr/>
          <a:lstStyle/>
          <a:p>
            <a:fld id="{1367A77C-A276-47A5-B778-EC59226DFCA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sensitive</a:t>
            </a:r>
            <a:r>
              <a:rPr lang="en-US" baseline="0" dirty="0" smtClean="0"/>
              <a:t> equates to least radio resistant; high mitotic  rate; least differentiating</a:t>
            </a:r>
          </a:p>
          <a:p>
            <a:r>
              <a:rPr lang="en-US" baseline="0" dirty="0" smtClean="0"/>
              <a:t>Least sensitive equates to most radio resistant; highly differentiating, specialized cells</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19</a:t>
            </a:fld>
            <a:endParaRPr lang="en-US" dirty="0"/>
          </a:p>
        </p:txBody>
      </p:sp>
    </p:spTree>
    <p:extLst>
      <p:ext uri="{BB962C8B-B14F-4D97-AF65-F5344CB8AC3E}">
        <p14:creationId xmlns:p14="http://schemas.microsoft.com/office/powerpoint/2010/main" val="372591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2</a:t>
            </a:fld>
            <a:endParaRPr lang="en-US" dirty="0"/>
          </a:p>
        </p:txBody>
      </p:sp>
    </p:spTree>
    <p:extLst>
      <p:ext uri="{BB962C8B-B14F-4D97-AF65-F5344CB8AC3E}">
        <p14:creationId xmlns:p14="http://schemas.microsoft.com/office/powerpoint/2010/main" val="338843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Effects are grouped based on when and where they are manifested.</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20</a:t>
            </a:fld>
            <a:endParaRPr lang="en-US" dirty="0"/>
          </a:p>
        </p:txBody>
      </p:sp>
    </p:spTree>
    <p:extLst>
      <p:ext uri="{BB962C8B-B14F-4D97-AF65-F5344CB8AC3E}">
        <p14:creationId xmlns:p14="http://schemas.microsoft.com/office/powerpoint/2010/main" val="223116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the reason for special limits for Declared Pregnant Woman (DPW) who is an occupational worker; 10CFR20 limits to the embryo/fetus = 500 </a:t>
            </a:r>
            <a:r>
              <a:rPr lang="en-US" baseline="0" dirty="0" err="1" smtClean="0"/>
              <a:t>mrem</a:t>
            </a:r>
            <a:r>
              <a:rPr lang="en-US" baseline="0" dirty="0" smtClean="0"/>
              <a:t> (5 </a:t>
            </a:r>
            <a:r>
              <a:rPr lang="en-US" baseline="0" dirty="0" err="1" smtClean="0"/>
              <a:t>mSv</a:t>
            </a:r>
            <a:r>
              <a:rPr lang="en-US" baseline="0" dirty="0" smtClean="0"/>
              <a:t>) for gestation period</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21</a:t>
            </a:fld>
            <a:endParaRPr lang="en-US" dirty="0"/>
          </a:p>
        </p:txBody>
      </p:sp>
    </p:spTree>
    <p:extLst>
      <p:ext uri="{BB962C8B-B14F-4D97-AF65-F5344CB8AC3E}">
        <p14:creationId xmlns:p14="http://schemas.microsoft.com/office/powerpoint/2010/main" val="59704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r>
              <a:rPr lang="en-US" dirty="0" smtClean="0">
                <a:latin typeface="Times New Roman" pitchFamily="18" charset="0"/>
              </a:rPr>
              <a:t>The biological effects that can show up years after exposure to radiation, called late effects, include various kinds of cancer in the exposed person and birth defects in the offspring of the exposed person. It is a fact that radiation </a:t>
            </a:r>
            <a:r>
              <a:rPr lang="en-US" b="1" dirty="0" smtClean="0">
                <a:latin typeface="Times New Roman" pitchFamily="18" charset="0"/>
              </a:rPr>
              <a:t>can cause cancer and genetic effects. </a:t>
            </a:r>
            <a:r>
              <a:rPr lang="en-US" dirty="0" smtClean="0">
                <a:latin typeface="Times New Roman" pitchFamily="18" charset="0"/>
              </a:rPr>
              <a:t>Increases in cancer above the normal level have been observed in people who have survived </a:t>
            </a:r>
            <a:r>
              <a:rPr lang="en-US" u="sng" dirty="0" smtClean="0">
                <a:latin typeface="Times New Roman" pitchFamily="18" charset="0"/>
              </a:rPr>
              <a:t>high </a:t>
            </a:r>
            <a:r>
              <a:rPr lang="en-US" dirty="0" smtClean="0">
                <a:latin typeface="Times New Roman" pitchFamily="18" charset="0"/>
              </a:rPr>
              <a:t>doses of radiation. Genetic effects have been observed in animal studies which also involved high radiation doses. Neither of these effects has been proven in persons exposed to low doses of radiation. This does not mean that these effects don't happen. It means that, at low doses, if an increase in the number of cancers or birth defects occurs, it is small compared to the number that occur "normally".</a:t>
            </a:r>
          </a:p>
          <a:p>
            <a:endParaRPr lang="en-US" dirty="0" smtClean="0">
              <a:latin typeface="Times New Roman" pitchFamily="18" charset="0"/>
            </a:endParaRPr>
          </a:p>
          <a:p>
            <a:r>
              <a:rPr lang="en-US" dirty="0" smtClean="0">
                <a:latin typeface="Times New Roman" pitchFamily="18" charset="0"/>
              </a:rPr>
              <a:t>Biological effects of low doses </a:t>
            </a:r>
            <a:r>
              <a:rPr lang="en-US" b="1" dirty="0" smtClean="0">
                <a:latin typeface="Times New Roman" pitchFamily="18" charset="0"/>
              </a:rPr>
              <a:t>(i.e. &lt;10 </a:t>
            </a:r>
            <a:r>
              <a:rPr lang="en-US" b="1" dirty="0" err="1" smtClean="0">
                <a:latin typeface="Times New Roman" pitchFamily="18" charset="0"/>
              </a:rPr>
              <a:t>rem</a:t>
            </a:r>
            <a:r>
              <a:rPr lang="en-US" b="1" dirty="0" smtClean="0">
                <a:latin typeface="Times New Roman" pitchFamily="18" charset="0"/>
              </a:rPr>
              <a:t>) </a:t>
            </a:r>
            <a:r>
              <a:rPr lang="en-US" dirty="0" smtClean="0">
                <a:latin typeface="Times New Roman" pitchFamily="18" charset="0"/>
              </a:rPr>
              <a:t>are not the result of acute exposures or doses delivered over short period of time (hours, days)</a:t>
            </a:r>
          </a:p>
          <a:p>
            <a:r>
              <a:rPr lang="en-US" dirty="0" smtClean="0">
                <a:latin typeface="Times New Roman" pitchFamily="18" charset="0"/>
              </a:rPr>
              <a:t>Mention/reference</a:t>
            </a:r>
            <a:r>
              <a:rPr lang="en-US" baseline="0" dirty="0" smtClean="0">
                <a:latin typeface="Times New Roman" pitchFamily="18" charset="0"/>
              </a:rPr>
              <a:t> HPS Position Statement.</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r>
              <a:rPr lang="en-US" smtClean="0"/>
              <a:t>Latency period is short for leukemias, ( 2 – 4- years), compared to solid tumors</a:t>
            </a:r>
          </a:p>
          <a:p>
            <a:r>
              <a:rPr lang="en-US" smtClean="0"/>
              <a:t>Japanese A-bomb survivor peak incidence of leukemia occurred at 7 years after exposure; dropped back to “normal” at 25 years after exposure</a:t>
            </a:r>
          </a:p>
          <a:p>
            <a:r>
              <a:rPr lang="en-US" smtClean="0"/>
              <a:t>Solid tumor latency period is 10 – 30 years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Text Box 3"/>
          <p:cNvSpPr>
            <a:spLocks noGrp="1" noChangeArrowheads="1"/>
          </p:cNvSpPr>
          <p:nvPr>
            <p:ph type="body" idx="1"/>
          </p:nvPr>
        </p:nvSpPr>
        <p:spPr>
          <a:noFill/>
          <a:ln w="9525"/>
        </p:spPr>
        <p:txBody>
          <a:bodyPr/>
          <a:lstStyle/>
          <a:p>
            <a:r>
              <a:rPr lang="en-US" dirty="0" smtClean="0">
                <a:latin typeface="Times New Roman" pitchFamily="18" charset="0"/>
              </a:rPr>
              <a:t>The term acute dose is defined as a dose of radiation delivered over a short </a:t>
            </a:r>
            <a:r>
              <a:rPr lang="en-US" sz="1000" dirty="0">
                <a:latin typeface="Times New Roman" pitchFamily="18" charset="0"/>
              </a:rPr>
              <a:t>period of time. This does not necessarily mean that the dose is massive. By short, it means short compared to how quickly the body can overcome the damage to the cells and tissues. If the dose is both acute and large, early effects may be observed within a few hours or days. If this same dose is delivered over a long period of time it is called a chronic dose and no early effects will be seen because the body has the time to repair the damage before it builds up to a level at which we see effects.</a:t>
            </a:r>
          </a:p>
          <a:p>
            <a:r>
              <a:rPr lang="en-US" sz="1000" dirty="0">
                <a:latin typeface="Times New Roman" pitchFamily="18" charset="0"/>
              </a:rPr>
              <a:t>Both acute doses (if non-lethal) and chronic doses increase the risk of late effects such as cancer. The difference between an acute and chronic dose is somewhat arbitrary but, in general, doses received over less‑</a:t>
            </a:r>
            <a:r>
              <a:rPr lang="en-US" sz="1000" dirty="0" err="1">
                <a:latin typeface="Times New Roman" pitchFamily="18" charset="0"/>
              </a:rPr>
              <a:t>than</a:t>
            </a:r>
            <a:r>
              <a:rPr lang="en-US" sz="1000" dirty="0">
                <a:latin typeface="Times New Roman" pitchFamily="18" charset="0"/>
              </a:rPr>
              <a:t> four days to a week are considered acute. All others are considered chronic doses.</a:t>
            </a:r>
          </a:p>
          <a:p>
            <a:r>
              <a:rPr lang="en-US" sz="1000" dirty="0">
                <a:latin typeface="Times New Roman" pitchFamily="18" charset="0"/>
              </a:rPr>
              <a:t>The early effects that radiation can cause are often referred to as radiation sickness or collectively as the acute radiation syndrome. They include nausea, vomiting, diarrhea, general malaise, loss of appetite, infections, fever, internal bleeding and hemorrhage, and sometimes death. These effects have been observed in people who have received acute radiation doses which cause severe damage to the blood cells, bone marrow cells and the tissues lining the gut. This knowledge is based on actual human data as a result of accidental, therapeutic, and atomic weapon related exposures to high levels of radiation. Animal studies have added greatly to our knowledge of acute radiation effects. These early effects occur only for massive, acute doses of radiation, greater than 200 </a:t>
            </a:r>
            <a:r>
              <a:rPr lang="en-US" sz="1000" dirty="0" err="1">
                <a:latin typeface="Times New Roman" pitchFamily="18" charset="0"/>
              </a:rPr>
              <a:t>rem</a:t>
            </a:r>
            <a:r>
              <a:rPr lang="en-US" sz="1000" dirty="0">
                <a:latin typeface="Times New Roman" pitchFamily="18" charset="0"/>
              </a:rPr>
              <a:t> to the whole body. For example, 450 </a:t>
            </a:r>
            <a:r>
              <a:rPr lang="en-US" sz="1000" dirty="0" err="1">
                <a:latin typeface="Times New Roman" pitchFamily="18" charset="0"/>
              </a:rPr>
              <a:t>rem</a:t>
            </a:r>
            <a:r>
              <a:rPr lang="en-US" sz="1000" dirty="0">
                <a:latin typeface="Times New Roman" pitchFamily="18" charset="0"/>
              </a:rPr>
              <a:t> is the acute, whole body dose of radiation that would kill 50% of the people within sixty days after the exposure (with no medical care). Higher doses would cause a higher percentage of early deaths. Doses in excess of 600 </a:t>
            </a:r>
            <a:r>
              <a:rPr lang="en-US" sz="1000" dirty="0" err="1">
                <a:latin typeface="Times New Roman" pitchFamily="18" charset="0"/>
              </a:rPr>
              <a:t>rem</a:t>
            </a:r>
            <a:r>
              <a:rPr lang="en-US" sz="1000" dirty="0">
                <a:latin typeface="Times New Roman" pitchFamily="18" charset="0"/>
              </a:rPr>
              <a:t> would be fatal to most, if not all, persons exposed, without medical care. With heroic medical treatment, acute doses in excess of 600 </a:t>
            </a:r>
            <a:r>
              <a:rPr lang="en-US" sz="1000" dirty="0" err="1">
                <a:latin typeface="Times New Roman" pitchFamily="18" charset="0"/>
              </a:rPr>
              <a:t>rem</a:t>
            </a:r>
            <a:r>
              <a:rPr lang="en-US" sz="1000" dirty="0">
                <a:latin typeface="Times New Roman" pitchFamily="18" charset="0"/>
              </a:rPr>
              <a:t> to the whole body could be survived.</a:t>
            </a:r>
          </a:p>
          <a:p>
            <a:r>
              <a:rPr lang="en-US" sz="1000" dirty="0">
                <a:latin typeface="Times New Roman" pitchFamily="18" charset="0"/>
              </a:rPr>
              <a:t>Doses this high rarely occur and are usually a result of industrial accidents or war related exposures. Of more concern to us are the late effects that can be caused by lower doses of radiation.</a:t>
            </a:r>
          </a:p>
          <a:p>
            <a:endParaRPr lang="en-US" sz="1000" dirty="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 NCRP Report #160:</a:t>
            </a:r>
            <a:r>
              <a:rPr lang="en-US" baseline="0" dirty="0" smtClean="0"/>
              <a:t>  Updated background and man-made sources of radiation contributions</a:t>
            </a:r>
          </a:p>
          <a:p>
            <a:endParaRPr lang="en-US" baseline="0" dirty="0" smtClean="0"/>
          </a:p>
          <a:p>
            <a:r>
              <a:rPr lang="en-US" baseline="0" dirty="0" smtClean="0"/>
              <a:t>Refer back to earlier slide about K-40, C-14 and natural background radiation and cellular effects; 10,000,000 cells struck by ionizing radiation per minute</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336675" y="800100"/>
            <a:ext cx="4435475" cy="3327400"/>
          </a:xfrm>
          <a:ln/>
        </p:spPr>
      </p:sp>
      <p:sp>
        <p:nvSpPr>
          <p:cNvPr id="78851" name="Rectangle 3"/>
          <p:cNvSpPr>
            <a:spLocks noGrp="1" noChangeArrowheads="1"/>
          </p:cNvSpPr>
          <p:nvPr>
            <p:ph type="body" idx="1"/>
          </p:nvPr>
        </p:nvSpPr>
        <p:spPr>
          <a:xfrm>
            <a:off x="950537" y="4460251"/>
            <a:ext cx="5201405" cy="422304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2" tIns="44252" rIns="88502" bIns="44252"/>
          <a:lstStyle/>
          <a:p>
            <a:r>
              <a:rPr lang="en-US" b="0" dirty="0" smtClean="0"/>
              <a:t>1) LNT</a:t>
            </a:r>
          </a:p>
          <a:p>
            <a:pPr marL="176679" indent="-176679">
              <a:lnSpc>
                <a:spcPct val="90000"/>
              </a:lnSpc>
              <a:buFont typeface="Arial" pitchFamily="34" charset="0"/>
              <a:buChar char="•"/>
            </a:pPr>
            <a:r>
              <a:rPr lang="en-US" b="0" dirty="0" smtClean="0">
                <a:solidFill>
                  <a:srgbClr val="006600"/>
                </a:solidFill>
              </a:rPr>
              <a:t>If we can’t see the effects, are they really there?</a:t>
            </a:r>
          </a:p>
          <a:p>
            <a:pPr marL="176679" indent="-176679">
              <a:lnSpc>
                <a:spcPct val="90000"/>
              </a:lnSpc>
              <a:buFont typeface="Arial" pitchFamily="34" charset="0"/>
              <a:buChar char="•"/>
            </a:pPr>
            <a:r>
              <a:rPr lang="en-US" b="0" dirty="0" smtClean="0">
                <a:solidFill>
                  <a:srgbClr val="006600"/>
                </a:solidFill>
              </a:rPr>
              <a:t>If yes: the smallest dose may increase risk</a:t>
            </a:r>
          </a:p>
          <a:p>
            <a:pPr marL="176679" indent="-176679">
              <a:lnSpc>
                <a:spcPct val="90000"/>
              </a:lnSpc>
              <a:buFont typeface="Arial" pitchFamily="34" charset="0"/>
              <a:buChar char="•"/>
            </a:pPr>
            <a:r>
              <a:rPr lang="en-US" b="0" dirty="0" smtClean="0">
                <a:solidFill>
                  <a:srgbClr val="006600"/>
                </a:solidFill>
              </a:rPr>
              <a:t>If no: there is some level below which there is no effect</a:t>
            </a:r>
          </a:p>
          <a:p>
            <a:pPr marL="176679" indent="-176679">
              <a:lnSpc>
                <a:spcPct val="90000"/>
              </a:lnSpc>
              <a:buFont typeface="Arial" pitchFamily="34" charset="0"/>
              <a:buChar char="•"/>
            </a:pPr>
            <a:r>
              <a:rPr lang="en-US" b="0" dirty="0" smtClean="0">
                <a:solidFill>
                  <a:srgbClr val="006600"/>
                </a:solidFill>
              </a:rPr>
              <a:t>Considerable discussion among radiation scientists</a:t>
            </a:r>
            <a:endParaRPr lang="en-US" b="0" dirty="0" smtClean="0"/>
          </a:p>
          <a:p>
            <a:endParaRPr lang="en-US" b="0" dirty="0" smtClean="0">
              <a:solidFill>
                <a:srgbClr val="006600"/>
              </a:solidFill>
            </a:endParaRPr>
          </a:p>
          <a:p>
            <a:r>
              <a:rPr lang="en-US" b="0" dirty="0" smtClean="0">
                <a:solidFill>
                  <a:srgbClr val="006600"/>
                </a:solidFill>
              </a:rPr>
              <a:t>3) THRESHOLD</a:t>
            </a:r>
          </a:p>
          <a:p>
            <a:pPr marL="176679" indent="-176679">
              <a:buFont typeface="Arial" pitchFamily="34" charset="0"/>
              <a:buChar char="•"/>
            </a:pPr>
            <a:r>
              <a:rPr lang="en-US" b="0" dirty="0" smtClean="0">
                <a:solidFill>
                  <a:srgbClr val="006600"/>
                </a:solidFill>
              </a:rPr>
              <a:t>Some effects do have a threshold dose for the effect to appear</a:t>
            </a:r>
            <a:endParaRPr lang="en-US" b="0" dirty="0" smtClean="0"/>
          </a:p>
          <a:p>
            <a:pPr marL="647824" lvl="1" indent="-176679">
              <a:buFont typeface="Arial" pitchFamily="34" charset="0"/>
              <a:buChar char="•"/>
            </a:pPr>
            <a:r>
              <a:rPr lang="en-US" b="0" dirty="0" smtClean="0"/>
              <a:t>Sterility, cataracts</a:t>
            </a:r>
          </a:p>
          <a:p>
            <a:pPr marL="176679" indent="-176679">
              <a:buFont typeface="Arial" pitchFamily="34" charset="0"/>
              <a:buChar char="•"/>
            </a:pPr>
            <a:r>
              <a:rPr lang="en-US" b="0" dirty="0" smtClean="0">
                <a:solidFill>
                  <a:srgbClr val="006600"/>
                </a:solidFill>
              </a:rPr>
              <a:t>Cancer does not appear to have a threshold response, but this is not known with</a:t>
            </a:r>
            <a:r>
              <a:rPr lang="en-US" b="0" baseline="0" dirty="0" smtClean="0">
                <a:solidFill>
                  <a:srgbClr val="006600"/>
                </a:solidFill>
              </a:rPr>
              <a:t> absolute certainty</a:t>
            </a:r>
            <a:endParaRPr lang="en-US" b="0" dirty="0" smtClean="0">
              <a:solidFill>
                <a:srgbClr val="006600"/>
              </a:solidFill>
            </a:endParaRPr>
          </a:p>
          <a:p>
            <a:endParaRPr lang="en-US" b="0" dirty="0" smtClean="0">
              <a:solidFill>
                <a:srgbClr val="006600"/>
              </a:solidFill>
            </a:endParaRPr>
          </a:p>
          <a:p>
            <a:r>
              <a:rPr lang="en-US" b="0" dirty="0" smtClean="0">
                <a:solidFill>
                  <a:srgbClr val="006600"/>
                </a:solidFill>
              </a:rPr>
              <a:t>2) LINEAR QUADRATIC</a:t>
            </a:r>
          </a:p>
          <a:p>
            <a:pPr marL="176679" indent="-176679" defTabSz="942289">
              <a:buFont typeface="Arial" pitchFamily="34" charset="0"/>
              <a:buChar char="•"/>
              <a:defRPr/>
            </a:pPr>
            <a:r>
              <a:rPr lang="en-US" b="0" dirty="0" smtClean="0">
                <a:solidFill>
                  <a:srgbClr val="006600"/>
                </a:solidFill>
              </a:rPr>
              <a:t>Leukemia appears to follow</a:t>
            </a:r>
            <a:r>
              <a:rPr lang="en-US" b="0" baseline="0" dirty="0" smtClean="0">
                <a:solidFill>
                  <a:srgbClr val="006600"/>
                </a:solidFill>
              </a:rPr>
              <a:t> </a:t>
            </a:r>
            <a:r>
              <a:rPr lang="en-US" b="0" dirty="0" smtClean="0">
                <a:solidFill>
                  <a:srgbClr val="006600"/>
                </a:solidFill>
              </a:rPr>
              <a:t>this extrapolation</a:t>
            </a:r>
          </a:p>
          <a:p>
            <a:pPr defTabSz="942289">
              <a:defRPr/>
            </a:pPr>
            <a:endParaRPr lang="en-US" b="0" dirty="0" smtClean="0"/>
          </a:p>
          <a:p>
            <a:r>
              <a:rPr lang="en-US" b="0" dirty="0" smtClean="0">
                <a:solidFill>
                  <a:srgbClr val="006600"/>
                </a:solidFill>
              </a:rPr>
              <a:t>4) SUPRA LINEAR</a:t>
            </a:r>
          </a:p>
          <a:p>
            <a:pPr marL="176679" indent="-176679">
              <a:buFont typeface="Arial" pitchFamily="34" charset="0"/>
              <a:buChar char="•"/>
            </a:pPr>
            <a:r>
              <a:rPr lang="en-US" b="0" dirty="0" smtClean="0">
                <a:solidFill>
                  <a:srgbClr val="006600"/>
                </a:solidFill>
              </a:rPr>
              <a:t>Some critics claim that the risk per dose is higher at low dose than at high dose</a:t>
            </a:r>
          </a:p>
          <a:p>
            <a:pPr marL="176679" indent="-176679">
              <a:buFont typeface="Arial" pitchFamily="34" charset="0"/>
              <a:buChar char="•"/>
            </a:pPr>
            <a:r>
              <a:rPr lang="en-US" b="0" dirty="0" smtClean="0">
                <a:solidFill>
                  <a:srgbClr val="006600"/>
                </a:solidFill>
              </a:rPr>
              <a:t>This would mean that natural background is more harmful than high dose medical exposures</a:t>
            </a:r>
            <a:endParaRPr lang="en-US" b="0" dirty="0" smtClean="0"/>
          </a:p>
          <a:p>
            <a:pPr marL="176679" indent="-176679">
              <a:buFont typeface="Arial" pitchFamily="34" charset="0"/>
              <a:buChar char="•"/>
            </a:pPr>
            <a:r>
              <a:rPr lang="en-US" b="0" dirty="0" smtClean="0">
                <a:latin typeface="Univers (W1)" charset="0"/>
              </a:rPr>
              <a:t>Some laboratory</a:t>
            </a:r>
            <a:r>
              <a:rPr lang="en-US" b="0" baseline="0" dirty="0" smtClean="0">
                <a:latin typeface="Univers (W1)" charset="0"/>
              </a:rPr>
              <a:t> data support this idea, but generally only for high-LET radiations</a:t>
            </a:r>
            <a:endParaRPr lang="en-US" b="0" dirty="0" smtClean="0">
              <a:latin typeface="Univers (W1)" charset="0"/>
            </a:endParaRPr>
          </a:p>
          <a:p>
            <a:endParaRPr lang="en-US" b="0" dirty="0" smtClean="0"/>
          </a:p>
          <a:p>
            <a:pPr marL="176679" indent="-176679">
              <a:buFont typeface="Arial" pitchFamily="34" charset="0"/>
              <a:buChar char="•"/>
            </a:pPr>
            <a:endParaRPr lang="en-US" b="0" dirty="0" smtClean="0"/>
          </a:p>
          <a:p>
            <a:r>
              <a:rPr lang="en-US" b="0" dirty="0" smtClean="0"/>
              <a:t>HORMESIS</a:t>
            </a:r>
            <a:r>
              <a:rPr lang="en-US" b="0" baseline="0" dirty="0" smtClean="0"/>
              <a:t> (not shown)</a:t>
            </a:r>
          </a:p>
          <a:p>
            <a:pPr marL="176679" indent="-176679">
              <a:lnSpc>
                <a:spcPct val="90000"/>
              </a:lnSpc>
              <a:buFont typeface="Arial" pitchFamily="34" charset="0"/>
              <a:buChar char="•"/>
            </a:pPr>
            <a:r>
              <a:rPr lang="en-US" b="0" dirty="0" smtClean="0">
                <a:solidFill>
                  <a:srgbClr val="006600"/>
                </a:solidFill>
              </a:rPr>
              <a:t>Some data indicate that low doses of radiation are beneficial</a:t>
            </a:r>
          </a:p>
          <a:p>
            <a:pPr marL="176679" indent="-176679">
              <a:lnSpc>
                <a:spcPct val="90000"/>
              </a:lnSpc>
              <a:buFont typeface="Arial" pitchFamily="34" charset="0"/>
              <a:buChar char="•"/>
            </a:pPr>
            <a:r>
              <a:rPr lang="en-US" b="0" dirty="0" smtClean="0">
                <a:solidFill>
                  <a:srgbClr val="006600"/>
                </a:solidFill>
              </a:rPr>
              <a:t>Not widely accepted</a:t>
            </a:r>
            <a:endParaRPr lang="en-US" b="0" dirty="0" smtClean="0"/>
          </a:p>
          <a:p>
            <a:pPr marL="176679" indent="-176679">
              <a:lnSpc>
                <a:spcPct val="90000"/>
              </a:lnSpc>
              <a:buFont typeface="Arial" pitchFamily="34" charset="0"/>
              <a:buChar char="•"/>
            </a:pPr>
            <a:r>
              <a:rPr lang="en-US" b="0" dirty="0" smtClean="0">
                <a:solidFill>
                  <a:srgbClr val="006600"/>
                </a:solidFill>
              </a:rPr>
              <a:t>But not impossible</a:t>
            </a:r>
          </a:p>
          <a:p>
            <a:pPr marL="176679" indent="-176679">
              <a:lnSpc>
                <a:spcPct val="90000"/>
              </a:lnSpc>
              <a:buFont typeface="Arial" pitchFamily="34" charset="0"/>
              <a:buChar char="•"/>
            </a:pPr>
            <a:r>
              <a:rPr lang="en-US" b="0" dirty="0" smtClean="0">
                <a:solidFill>
                  <a:srgbClr val="006600"/>
                </a:solidFill>
              </a:rPr>
              <a:t>This</a:t>
            </a:r>
            <a:r>
              <a:rPr lang="en-US" b="0" baseline="0" dirty="0" smtClean="0">
                <a:solidFill>
                  <a:srgbClr val="006600"/>
                </a:solidFill>
              </a:rPr>
              <a:t> model is valid for many compounds (and essentially all pharmaceuticals) that are beneficial in small doses but toxic at higher dose</a:t>
            </a:r>
            <a:endParaRPr lang="en-US" b="0" dirty="0" smtClean="0"/>
          </a:p>
          <a:p>
            <a:pPr>
              <a:buFont typeface="Webdings" pitchFamily="18" charset="2"/>
              <a:buNone/>
            </a:pPr>
            <a:endParaRPr lang="en-US" dirty="0" smtClean="0"/>
          </a:p>
          <a:p>
            <a:endParaRPr lang="en-US" dirty="0" smtClean="0">
              <a:latin typeface="Univers (W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most of these</a:t>
            </a:r>
            <a:r>
              <a:rPr lang="en-US" baseline="0" dirty="0" smtClean="0"/>
              <a:t> sources of data involve highly exposed populations, high dose rate exposures or laboratory subjects</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27</a:t>
            </a:fld>
            <a:endParaRPr lang="en-US" dirty="0"/>
          </a:p>
        </p:txBody>
      </p:sp>
    </p:spTree>
    <p:extLst>
      <p:ext uri="{BB962C8B-B14F-4D97-AF65-F5344CB8AC3E}">
        <p14:creationId xmlns:p14="http://schemas.microsoft.com/office/powerpoint/2010/main" val="3227653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Bomb survivors –</a:t>
            </a:r>
          </a:p>
          <a:p>
            <a:r>
              <a:rPr lang="en-US" dirty="0" smtClean="0"/>
              <a:t>LQ is better</a:t>
            </a:r>
            <a:r>
              <a:rPr lang="en-US" baseline="0" dirty="0" smtClean="0"/>
              <a:t> for doses below 2 </a:t>
            </a:r>
            <a:r>
              <a:rPr lang="en-US" baseline="0" dirty="0" err="1" smtClean="0"/>
              <a:t>Gy</a:t>
            </a:r>
            <a:endParaRPr lang="en-US" baseline="0" dirty="0" smtClean="0"/>
          </a:p>
          <a:p>
            <a:r>
              <a:rPr lang="en-US" baseline="0" dirty="0" smtClean="0"/>
              <a:t>Linear is better for the full dose </a:t>
            </a:r>
            <a:r>
              <a:rPr lang="en-US" baseline="0" dirty="0" smtClean="0"/>
              <a:t>range</a:t>
            </a:r>
          </a:p>
          <a:p>
            <a:r>
              <a:rPr lang="en-US" baseline="0" dirty="0" smtClean="0"/>
              <a:t>However, at low doses, a threshold response is not ruled out (it’s as good a fit as LNT) (</a:t>
            </a:r>
            <a:r>
              <a:rPr lang="en-US" baseline="0" dirty="0" err="1" smtClean="0"/>
              <a:t>Hoel</a:t>
            </a:r>
            <a:r>
              <a:rPr lang="en-US" baseline="0" dirty="0" smtClean="0"/>
              <a:t>, Li)</a:t>
            </a:r>
            <a:endParaRPr lang="en-US" baseline="0" dirty="0" smtClean="0"/>
          </a:p>
          <a:p>
            <a:r>
              <a:rPr lang="en-US" baseline="0" dirty="0" smtClean="0"/>
              <a:t>Dose is in </a:t>
            </a:r>
            <a:r>
              <a:rPr lang="en-US" baseline="0" dirty="0" err="1" smtClean="0"/>
              <a:t>Gy</a:t>
            </a:r>
            <a:r>
              <a:rPr lang="en-US" baseline="0" dirty="0" smtClean="0"/>
              <a:t> – does not include quality factor (no data on radiation type)</a:t>
            </a:r>
          </a:p>
          <a:p>
            <a:r>
              <a:rPr lang="en-US" baseline="0" dirty="0" smtClean="0"/>
              <a:t>Point out the dose range and approximate range of more routine doses</a:t>
            </a:r>
            <a:endParaRPr lang="en-US" dirty="0" smtClean="0"/>
          </a:p>
          <a:p>
            <a:r>
              <a:rPr lang="en-US" dirty="0" smtClean="0"/>
              <a:t>Dose ranges may be deceiving – data</a:t>
            </a:r>
            <a:r>
              <a:rPr lang="en-US" baseline="0" dirty="0" smtClean="0"/>
              <a:t> points are mean dose within exposure groups (sometimes inclusive of all lower dose groups)</a:t>
            </a:r>
            <a:endParaRPr lang="en-US" dirty="0" smtClean="0"/>
          </a:p>
        </p:txBody>
      </p:sp>
      <p:sp>
        <p:nvSpPr>
          <p:cNvPr id="4" name="Slide Number Placeholder 3"/>
          <p:cNvSpPr>
            <a:spLocks noGrp="1"/>
          </p:cNvSpPr>
          <p:nvPr>
            <p:ph type="sldNum" sz="quarter" idx="10"/>
          </p:nvPr>
        </p:nvSpPr>
        <p:spPr/>
        <p:txBody>
          <a:bodyPr/>
          <a:lstStyle/>
          <a:p>
            <a:fld id="{DF56C8FD-B7EF-4B19-9227-EC8175E8B8CB}" type="slidenum">
              <a:rPr lang="en-US" smtClean="0"/>
              <a:pPr/>
              <a:t>28</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Leukemia in Bomb survivors –</a:t>
            </a:r>
          </a:p>
          <a:p>
            <a:r>
              <a:rPr lang="en-US" dirty="0" smtClean="0"/>
              <a:t>Specifically</a:t>
            </a:r>
            <a:r>
              <a:rPr lang="en-US" baseline="0" dirty="0" smtClean="0"/>
              <a:t> looking in the low dose range (&lt;50 rad)</a:t>
            </a:r>
            <a:endParaRPr lang="en-US" dirty="0" smtClean="0"/>
          </a:p>
          <a:p>
            <a:r>
              <a:rPr lang="en-US" dirty="0" smtClean="0"/>
              <a:t>Old </a:t>
            </a:r>
            <a:r>
              <a:rPr lang="en-US" dirty="0" err="1" smtClean="0"/>
              <a:t>dosimetry</a:t>
            </a:r>
            <a:endParaRPr lang="en-US" dirty="0" smtClean="0"/>
          </a:p>
          <a:p>
            <a:r>
              <a:rPr lang="en-US" dirty="0" smtClean="0"/>
              <a:t>This</a:t>
            </a:r>
            <a:r>
              <a:rPr lang="en-US" baseline="0" dirty="0" smtClean="0"/>
              <a:t> study was looking for </a:t>
            </a:r>
            <a:r>
              <a:rPr lang="en-US" baseline="0" dirty="0" err="1" smtClean="0"/>
              <a:t>hormesis</a:t>
            </a:r>
            <a:r>
              <a:rPr lang="en-US" baseline="0" dirty="0" smtClean="0"/>
              <a:t> but could not statistically identify it</a:t>
            </a:r>
            <a:endParaRPr lang="en-US" dirty="0" smtClean="0"/>
          </a:p>
        </p:txBody>
      </p:sp>
      <p:sp>
        <p:nvSpPr>
          <p:cNvPr id="4" name="Slide Number Placeholder 3"/>
          <p:cNvSpPr>
            <a:spLocks noGrp="1"/>
          </p:cNvSpPr>
          <p:nvPr>
            <p:ph type="sldNum" sz="quarter" idx="10"/>
          </p:nvPr>
        </p:nvSpPr>
        <p:spPr/>
        <p:txBody>
          <a:bodyPr/>
          <a:lstStyle/>
          <a:p>
            <a:fld id="{DF56C8FD-B7EF-4B19-9227-EC8175E8B8CB}" type="slidenum">
              <a:rPr lang="en-US" smtClean="0"/>
              <a:pPr/>
              <a:t>29</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r>
              <a:rPr lang="en-US" dirty="0" smtClean="0"/>
              <a:t>Radiation is the transfer of energy – through the motion of particles or electromagnetic waves.</a:t>
            </a:r>
          </a:p>
          <a:p>
            <a:r>
              <a:rPr lang="en-US" dirty="0" smtClean="0"/>
              <a:t>(Throw a small object back and forth to demonstrate the transfer of energy – ask how the energy is manifested – kinetic energy)</a:t>
            </a:r>
          </a:p>
          <a:p>
            <a:r>
              <a:rPr lang="en-US" dirty="0" smtClean="0"/>
              <a:t>A critical aspect of the particular nature of ionizing radiation is that it liberates energetic charged particles – the absorption of the kinetic energy of these particles is what causes “dose”.</a:t>
            </a:r>
          </a:p>
          <a:p>
            <a:r>
              <a:rPr lang="en-US" dirty="0" smtClean="0"/>
              <a:t>The four types of radiation – listed here - all produce energetic charged particles as they penetrate matter – some directly, and some indirectly.</a:t>
            </a:r>
          </a:p>
          <a:p>
            <a:r>
              <a:rPr lang="en-US" dirty="0" smtClean="0"/>
              <a:t>Mention that Alpha and Beta are charged particles themselves, so the production of ions is usually a direct charged particle interaction, whereas absorption of gamma and neutron radiations involves the conversion of these into charged particles (i.e. converting electromagnetic energy into kinetic energy).</a:t>
            </a:r>
          </a:p>
          <a:p>
            <a:r>
              <a:rPr lang="en-US" dirty="0" smtClean="0"/>
              <a:t>Non-ionizing radiations do not result in energetic ion production, therefore there is no “dose” in the same sense used above.  However, some of these radiations can definitely cause biological damage, they just do it by different means. (Example, exposure</a:t>
            </a:r>
            <a:r>
              <a:rPr lang="en-US" baseline="0" dirty="0" smtClean="0"/>
              <a:t> to microwave radiation above certain threshold may produce </a:t>
            </a:r>
            <a:r>
              <a:rPr lang="en-US" baseline="0" dirty="0" err="1" smtClean="0"/>
              <a:t>lenticular</a:t>
            </a:r>
            <a:r>
              <a:rPr lang="en-US" baseline="0" dirty="0" smtClean="0"/>
              <a:t> opacities (cataracts)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Bomb survivors-</a:t>
            </a:r>
            <a:r>
              <a:rPr lang="en-US" baseline="0" dirty="0" smtClean="0"/>
              <a:t> Excess risk per </a:t>
            </a:r>
            <a:r>
              <a:rPr lang="en-US" baseline="0" dirty="0" err="1" smtClean="0"/>
              <a:t>Gy</a:t>
            </a:r>
            <a:endParaRPr lang="en-US" dirty="0" smtClean="0"/>
          </a:p>
        </p:txBody>
      </p:sp>
      <p:sp>
        <p:nvSpPr>
          <p:cNvPr id="4" name="Slide Number Placeholder 3"/>
          <p:cNvSpPr>
            <a:spLocks noGrp="1"/>
          </p:cNvSpPr>
          <p:nvPr>
            <p:ph type="sldNum" sz="quarter" idx="10"/>
          </p:nvPr>
        </p:nvSpPr>
        <p:spPr/>
        <p:txBody>
          <a:bodyPr/>
          <a:lstStyle/>
          <a:p>
            <a:fld id="{DF56C8FD-B7EF-4B19-9227-EC8175E8B8CB}" type="slidenum">
              <a:rPr lang="en-US" smtClean="0"/>
              <a:pPr/>
              <a:t>30</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basic response is clearly a threshold model</a:t>
            </a:r>
          </a:p>
          <a:p>
            <a:r>
              <a:rPr lang="en-US" dirty="0" smtClean="0"/>
              <a:t>- This is high-LET radiation (in some studies, there is a </a:t>
            </a:r>
            <a:r>
              <a:rPr lang="en-US" dirty="0" err="1" smtClean="0"/>
              <a:t>supralinear</a:t>
            </a:r>
            <a:r>
              <a:rPr lang="en-US" dirty="0" smtClean="0"/>
              <a:t> response for high LET radiation)</a:t>
            </a:r>
          </a:p>
          <a:p>
            <a:pPr marL="176679" indent="-176679">
              <a:buFontTx/>
              <a:buChar char="-"/>
            </a:pPr>
            <a:r>
              <a:rPr lang="en-US" dirty="0" smtClean="0"/>
              <a:t>Leukemia rates not elevated  </a:t>
            </a:r>
          </a:p>
          <a:p>
            <a:pPr marL="176679" indent="-176679">
              <a:buFontTx/>
              <a:buChar char="-"/>
            </a:pPr>
            <a:r>
              <a:rPr lang="en-US" dirty="0" smtClean="0"/>
              <a:t>Some researchers have shown that</a:t>
            </a:r>
            <a:r>
              <a:rPr lang="en-US" baseline="0" dirty="0" smtClean="0"/>
              <a:t> this does not necessarily rule out a linear model (it can be fitted to a linear model within some error band but does not prove linearity or disprove threshold)</a:t>
            </a:r>
          </a:p>
          <a:p>
            <a:pPr marL="176679" indent="-176679">
              <a:buFontTx/>
              <a:buChar char="-"/>
            </a:pPr>
            <a:r>
              <a:rPr lang="en-US" baseline="0" dirty="0" smtClean="0"/>
              <a:t>Non-link to leukemia has been challenged by some – theories on leukemia-radium association have to do with complex details about the incorporation of radium into bone and range of alphas in various bone tissues</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31</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recent worker studies </a:t>
            </a:r>
          </a:p>
          <a:p>
            <a:r>
              <a:rPr lang="en-US" dirty="0" smtClean="0"/>
              <a:t>This</a:t>
            </a:r>
            <a:r>
              <a:rPr lang="en-US" baseline="0" dirty="0" smtClean="0"/>
              <a:t> slide shows clearly the small number of cases of cancer that are dealt with in these studies, therefore limiting their statistical power.</a:t>
            </a:r>
            <a:endParaRPr lang="en-US" dirty="0" smtClean="0"/>
          </a:p>
          <a:p>
            <a:endParaRPr lang="en-US" dirty="0" smtClean="0"/>
          </a:p>
          <a:p>
            <a:r>
              <a:rPr lang="en-US" dirty="0" smtClean="0"/>
              <a:t>This might not be compelling (typically agrees with older data – radiation shows no real correlation to risk at the doses workers typically receive)</a:t>
            </a:r>
          </a:p>
          <a:p>
            <a:r>
              <a:rPr lang="en-US" dirty="0" smtClean="0"/>
              <a:t>- Might want to use this as an opportunity to briefly mention issues such as the healthy-worker effect (I think even the old Hanford studies show this)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32</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Inter Agency for Research on Cancer (IARC) epidemiological study</a:t>
            </a:r>
            <a:endParaRPr lang="en-US" dirty="0" smtClean="0"/>
          </a:p>
          <a:p>
            <a:r>
              <a:rPr lang="en-US" dirty="0" smtClean="0"/>
              <a:t>Strengths:  Good </a:t>
            </a:r>
            <a:r>
              <a:rPr lang="en-US" dirty="0" err="1" smtClean="0"/>
              <a:t>dosimetry</a:t>
            </a:r>
            <a:r>
              <a:rPr lang="en-US" baseline="0" dirty="0" smtClean="0"/>
              <a:t> and epidemiology,</a:t>
            </a:r>
            <a:r>
              <a:rPr lang="en-US" dirty="0" smtClean="0"/>
              <a:t> good quality</a:t>
            </a:r>
            <a:r>
              <a:rPr lang="en-US" baseline="0" dirty="0" smtClean="0"/>
              <a:t> records for year and cause of death, reasonably good  stable dataset</a:t>
            </a:r>
          </a:p>
          <a:p>
            <a:r>
              <a:rPr lang="en-US" baseline="0" dirty="0" smtClean="0"/>
              <a:t>Limitations: Low doses, control group is general population (healthy worker), some lapses/gaps in data; combined contractor and utility plant workers which introduces some bias in the dose aggregate </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33</a:t>
            </a:fld>
            <a:endParaRPr lang="en-US" dirty="0"/>
          </a:p>
        </p:txBody>
      </p:sp>
    </p:spTree>
    <p:extLst>
      <p:ext uri="{BB962C8B-B14F-4D97-AF65-F5344CB8AC3E}">
        <p14:creationId xmlns:p14="http://schemas.microsoft.com/office/powerpoint/2010/main" val="87392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6C8FD-B7EF-4B19-9227-EC8175E8B8CB}" type="slidenum">
              <a:rPr lang="en-US" smtClean="0"/>
              <a:pPr/>
              <a:t>34</a:t>
            </a:fld>
            <a:endParaRPr lang="en-US" dirty="0"/>
          </a:p>
        </p:txBody>
      </p:sp>
    </p:spTree>
    <p:extLst>
      <p:ext uri="{BB962C8B-B14F-4D97-AF65-F5344CB8AC3E}">
        <p14:creationId xmlns:p14="http://schemas.microsoft.com/office/powerpoint/2010/main" val="3444313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some of the original cell-survival data (the x-ray portion)</a:t>
            </a:r>
          </a:p>
          <a:p>
            <a:r>
              <a:rPr lang="en-US" dirty="0" smtClean="0"/>
              <a:t> What laboratory cell studies indicate – including again, that these studies almost always involve what we would consider very high doses, usually delivered at very high rates.</a:t>
            </a:r>
          </a:p>
          <a:p>
            <a:r>
              <a:rPr lang="en-US" dirty="0" smtClean="0"/>
              <a:t>Also mention and show the fractionation effect</a:t>
            </a:r>
            <a:r>
              <a:rPr lang="en-US" baseline="0" dirty="0" smtClean="0"/>
              <a:t> – the shoulders reappear on each fraction of dose (this is what lead to the notion </a:t>
            </a:r>
            <a:r>
              <a:rPr lang="en-US" baseline="0" smtClean="0"/>
              <a:t>of repair)</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35</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cell survival related to dose rate – note that even the lowest dose rates here are much higher than are normally experienced by people (except for radiation therapy).</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36</a:t>
            </a:fld>
            <a:endParaRPr lang="en-US" dirty="0"/>
          </a:p>
        </p:txBody>
      </p:sp>
    </p:spTree>
    <p:extLst>
      <p:ext uri="{BB962C8B-B14F-4D97-AF65-F5344CB8AC3E}">
        <p14:creationId xmlns:p14="http://schemas.microsoft.com/office/powerpoint/2010/main" val="4168916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vivo </a:t>
            </a:r>
            <a:r>
              <a:rPr lang="en-US" baseline="0" dirty="0" smtClean="0"/>
              <a:t>cell </a:t>
            </a:r>
            <a:r>
              <a:rPr lang="en-US" baseline="0" dirty="0" smtClean="0"/>
              <a:t>survival related to dose rate – note that even the lowest dose rates here are much higher than are normally experienced by people (except for radiation therapy).</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37</a:t>
            </a:fld>
            <a:endParaRPr lang="en-US" dirty="0"/>
          </a:p>
        </p:txBody>
      </p:sp>
    </p:spTree>
    <p:extLst>
      <p:ext uri="{BB962C8B-B14F-4D97-AF65-F5344CB8AC3E}">
        <p14:creationId xmlns:p14="http://schemas.microsoft.com/office/powerpoint/2010/main" val="4168916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6C8FD-B7EF-4B19-9227-EC8175E8B8CB}" type="slidenum">
              <a:rPr lang="en-US" smtClean="0"/>
              <a:pPr/>
              <a:t>38</a:t>
            </a:fld>
            <a:endParaRPr lang="en-US" dirty="0"/>
          </a:p>
        </p:txBody>
      </p:sp>
    </p:spTree>
    <p:extLst>
      <p:ext uri="{BB962C8B-B14F-4D97-AF65-F5344CB8AC3E}">
        <p14:creationId xmlns:p14="http://schemas.microsoft.com/office/powerpoint/2010/main" val="3785954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6C8FD-B7EF-4B19-9227-EC8175E8B8CB}" type="slidenum">
              <a:rPr lang="en-US" smtClean="0"/>
              <a:pPr/>
              <a:t>39</a:t>
            </a:fld>
            <a:endParaRPr lang="en-US" dirty="0"/>
          </a:p>
        </p:txBody>
      </p:sp>
    </p:spTree>
    <p:extLst>
      <p:ext uri="{BB962C8B-B14F-4D97-AF65-F5344CB8AC3E}">
        <p14:creationId xmlns:p14="http://schemas.microsoft.com/office/powerpoint/2010/main" val="50835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All radiation damage is a result of the ionization of atoms by stripping e-</a:t>
            </a:r>
          </a:p>
          <a:p>
            <a:pPr defTabSz="942289">
              <a:defRPr/>
            </a:pPr>
            <a:r>
              <a:rPr lang="en-US" dirty="0"/>
              <a:t>Results in unstable nuclei</a:t>
            </a:r>
          </a:p>
          <a:p>
            <a:pPr>
              <a:buFont typeface="Webdings" pitchFamily="18" charset="2"/>
              <a:buNone/>
            </a:pPr>
            <a:endParaRPr lang="en-US" dirty="0">
              <a:solidFill>
                <a:srgbClr val="006600"/>
              </a:solidFill>
            </a:endParaRPr>
          </a:p>
          <a:p>
            <a:pPr>
              <a:buFont typeface="Webdings" pitchFamily="18" charset="2"/>
              <a:buNone/>
            </a:pPr>
            <a:r>
              <a:rPr lang="en-US" dirty="0">
                <a:solidFill>
                  <a:srgbClr val="006600"/>
                </a:solidFill>
              </a:rPr>
              <a:t>When radiation removes an electron from an atom</a:t>
            </a:r>
            <a:endParaRPr lang="en-US" dirty="0"/>
          </a:p>
          <a:p>
            <a:pPr marL="647824" lvl="1" indent="-176679">
              <a:buFont typeface="Arial" pitchFamily="34" charset="0"/>
              <a:buChar char="•"/>
            </a:pPr>
            <a:r>
              <a:rPr lang="en-US" dirty="0"/>
              <a:t>in most cases the atom finds another electron and  returns to normal, but</a:t>
            </a:r>
          </a:p>
          <a:p>
            <a:pPr marL="647824" lvl="1" indent="-176679">
              <a:buFont typeface="Arial" pitchFamily="34" charset="0"/>
              <a:buChar char="•"/>
            </a:pPr>
            <a:r>
              <a:rPr lang="en-US" dirty="0"/>
              <a:t>sometimes the loss of an electron will cause a molecular bond to break</a:t>
            </a:r>
          </a:p>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a:t>
            </a:fld>
            <a:endParaRPr lang="en-US" dirty="0"/>
          </a:p>
        </p:txBody>
      </p:sp>
    </p:spTree>
    <p:extLst>
      <p:ext uri="{BB962C8B-B14F-4D97-AF65-F5344CB8AC3E}">
        <p14:creationId xmlns:p14="http://schemas.microsoft.com/office/powerpoint/2010/main" val="3663543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Hormesis</a:t>
            </a:r>
            <a:r>
              <a:rPr lang="en-US" dirty="0" smtClean="0"/>
              <a:t> is a widely accepted</a:t>
            </a:r>
            <a:r>
              <a:rPr lang="en-US" baseline="0" dirty="0" smtClean="0"/>
              <a:t> response to various agents.  Applications of pharmaceuticals is entirely based on it. </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40</a:t>
            </a:fld>
            <a:endParaRPr lang="en-US" dirty="0"/>
          </a:p>
        </p:txBody>
      </p:sp>
    </p:spTree>
    <p:extLst>
      <p:ext uri="{BB962C8B-B14F-4D97-AF65-F5344CB8AC3E}">
        <p14:creationId xmlns:p14="http://schemas.microsoft.com/office/powerpoint/2010/main" val="90419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2003.</a:t>
            </a:r>
            <a:r>
              <a:rPr lang="en-US" baseline="0" dirty="0" smtClean="0"/>
              <a:t>  Mainly want to point out that this is a wide-reaching issue and the question about possible </a:t>
            </a:r>
            <a:r>
              <a:rPr lang="en-US" baseline="0" dirty="0" err="1" smtClean="0"/>
              <a:t>hormetic</a:t>
            </a:r>
            <a:r>
              <a:rPr lang="en-US" baseline="0" dirty="0" smtClean="0"/>
              <a:t> relationships from many carcinogens are significant (not fringe science).  The implications are huge for general toxicology as well as radiation protection.</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41</a:t>
            </a:fld>
            <a:endParaRPr lang="en-US" dirty="0"/>
          </a:p>
        </p:txBody>
      </p:sp>
    </p:spTree>
    <p:extLst>
      <p:ext uri="{BB962C8B-B14F-4D97-AF65-F5344CB8AC3E}">
        <p14:creationId xmlns:p14="http://schemas.microsoft.com/office/powerpoint/2010/main" val="231100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Go back to atom bomb data and show a speculative risk range based on</a:t>
            </a:r>
            <a:r>
              <a:rPr lang="en-US" baseline="0" dirty="0" smtClean="0"/>
              <a:t> the ideas of enhancement/inhibitors.</a:t>
            </a:r>
          </a:p>
          <a:p>
            <a:pPr defTabSz="942289">
              <a:defRPr/>
            </a:pPr>
            <a:r>
              <a:rPr lang="en-US" baseline="0" dirty="0" smtClean="0"/>
              <a:t>Not proposing a new model here, just suggesting a way to interpret the data that recognizes the lack of any single compelling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42</a:t>
            </a:fld>
            <a:endParaRPr lang="en-US" dirty="0"/>
          </a:p>
        </p:txBody>
      </p:sp>
    </p:spTree>
    <p:extLst>
      <p:ext uri="{BB962C8B-B14F-4D97-AF65-F5344CB8AC3E}">
        <p14:creationId xmlns:p14="http://schemas.microsoft.com/office/powerpoint/2010/main" val="3538670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43</a:t>
            </a:fld>
            <a:endParaRPr lang="en-US" dirty="0"/>
          </a:p>
        </p:txBody>
      </p:sp>
    </p:spTree>
    <p:extLst>
      <p:ext uri="{BB962C8B-B14F-4D97-AF65-F5344CB8AC3E}">
        <p14:creationId xmlns:p14="http://schemas.microsoft.com/office/powerpoint/2010/main" val="644757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this will be to introduce the ICRP and the</a:t>
            </a:r>
            <a:r>
              <a:rPr lang="en-US" baseline="0" dirty="0" smtClean="0"/>
              <a:t> BEIR report series</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44</a:t>
            </a:fld>
            <a:endParaRPr lang="en-US" dirty="0"/>
          </a:p>
        </p:txBody>
      </p:sp>
    </p:spTree>
    <p:extLst>
      <p:ext uri="{BB962C8B-B14F-4D97-AF65-F5344CB8AC3E}">
        <p14:creationId xmlns:p14="http://schemas.microsoft.com/office/powerpoint/2010/main" val="4050632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this will be to introduce the ICRP and the</a:t>
            </a:r>
            <a:r>
              <a:rPr lang="en-US" baseline="0" dirty="0" smtClean="0"/>
              <a:t> BEIR report series</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45</a:t>
            </a:fld>
            <a:endParaRPr lang="en-US" dirty="0"/>
          </a:p>
        </p:txBody>
      </p:sp>
    </p:spTree>
    <p:extLst>
      <p:ext uri="{BB962C8B-B14F-4D97-AF65-F5344CB8AC3E}">
        <p14:creationId xmlns:p14="http://schemas.microsoft.com/office/powerpoint/2010/main" val="4050632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46</a:t>
            </a:fld>
            <a:endParaRPr lang="en-US" dirty="0"/>
          </a:p>
        </p:txBody>
      </p:sp>
    </p:spTree>
    <p:extLst>
      <p:ext uri="{BB962C8B-B14F-4D97-AF65-F5344CB8AC3E}">
        <p14:creationId xmlns:p14="http://schemas.microsoft.com/office/powerpoint/2010/main" val="4046968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47</a:t>
            </a:fld>
            <a:endParaRPr lang="en-US" dirty="0"/>
          </a:p>
        </p:txBody>
      </p:sp>
    </p:spTree>
    <p:extLst>
      <p:ext uri="{BB962C8B-B14F-4D97-AF65-F5344CB8AC3E}">
        <p14:creationId xmlns:p14="http://schemas.microsoft.com/office/powerpoint/2010/main" val="4050632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Reference</a:t>
            </a:r>
            <a:r>
              <a:rPr lang="en-US" baseline="0" dirty="0" smtClean="0"/>
              <a:t> on radiation risk: BEIR V Report (1990) and </a:t>
            </a:r>
            <a:r>
              <a:rPr lang="en-US" dirty="0" smtClean="0">
                <a:solidFill>
                  <a:srgbClr val="0070C0"/>
                </a:solidFill>
              </a:rPr>
              <a:t>ICRP 26</a:t>
            </a:r>
          </a:p>
          <a:p>
            <a:pPr defTabSz="942289">
              <a:defRPr/>
            </a:pPr>
            <a:r>
              <a:rPr lang="en-US" dirty="0" smtClean="0">
                <a:solidFill>
                  <a:srgbClr val="0070C0"/>
                </a:solidFill>
              </a:rPr>
              <a:t>HPS Position</a:t>
            </a:r>
            <a:r>
              <a:rPr lang="en-US" baseline="0" dirty="0" smtClean="0">
                <a:solidFill>
                  <a:srgbClr val="0070C0"/>
                </a:solidFill>
              </a:rPr>
              <a:t> Statement PS010-2, July 2010</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48</a:t>
            </a:fld>
            <a:endParaRPr lang="en-US" dirty="0"/>
          </a:p>
        </p:txBody>
      </p:sp>
    </p:spTree>
    <p:extLst>
      <p:ext uri="{BB962C8B-B14F-4D97-AF65-F5344CB8AC3E}">
        <p14:creationId xmlns:p14="http://schemas.microsoft.com/office/powerpoint/2010/main" val="873927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56C8FD-B7EF-4B19-9227-EC8175E8B8CB}" type="slidenum">
              <a:rPr lang="en-US" smtClean="0"/>
              <a:pPr/>
              <a:t>49</a:t>
            </a:fld>
            <a:endParaRPr lang="en-US" dirty="0"/>
          </a:p>
        </p:txBody>
      </p:sp>
    </p:spTree>
    <p:extLst>
      <p:ext uri="{BB962C8B-B14F-4D97-AF65-F5344CB8AC3E}">
        <p14:creationId xmlns:p14="http://schemas.microsoft.com/office/powerpoint/2010/main" val="347121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16025" y="709613"/>
            <a:ext cx="4676775" cy="3506787"/>
          </a:xfrm>
          <a:ln cap="flat"/>
        </p:spPr>
      </p:sp>
      <p:sp>
        <p:nvSpPr>
          <p:cNvPr id="45059" name="Rectangle 3"/>
          <p:cNvSpPr>
            <a:spLocks noGrp="1" noChangeArrowheads="1"/>
          </p:cNvSpPr>
          <p:nvPr>
            <p:ph type="body" idx="1"/>
          </p:nvPr>
        </p:nvSpPr>
        <p:spPr>
          <a:xfrm>
            <a:off x="308803" y="4384408"/>
            <a:ext cx="6491302" cy="469585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957" tIns="38674" rIns="78957" bIns="38674"/>
          <a:lstStyle/>
          <a:p>
            <a:pPr marL="232015" indent="-232015" defTabSz="765329">
              <a:buFontTx/>
              <a:buChar char="•"/>
            </a:pPr>
            <a:r>
              <a:rPr lang="en-US" altLang="en-US" sz="1100" b="1"/>
              <a:t>Alpha particles.</a:t>
            </a:r>
            <a:r>
              <a:rPr lang="en-US" altLang="en-US" sz="1100"/>
              <a:t> Alpha particles do not penetrate the dead layer of skin and can be stopped by a thin layer of paper or clothing. If an alpha emitting radioactive material gets inside the body through inhalation, ingestion, or through a wound, the emitted alpha particles can cause ionization that results in damage to tissue. </a:t>
            </a:r>
          </a:p>
          <a:p>
            <a:pPr marL="232015" indent="-232015" defTabSz="765329">
              <a:buFontTx/>
              <a:buChar char="•"/>
            </a:pPr>
            <a:r>
              <a:rPr lang="en-US" altLang="en-US" sz="1100" b="1"/>
              <a:t>Beta particles.</a:t>
            </a:r>
            <a:r>
              <a:rPr lang="en-US" altLang="en-US" sz="1100"/>
              <a:t> Depending on its energy, beta radiation can travel from inches to many feet in air and is only moderately penetrating in other materials.  Some beta radiation can penetrate human skin to the layer where new skin cells are produced.  If high enough quantities of beta emitting contaminants are allowed to remain on the skin for a prolonged period of time, they may cause skin injury.  Beta emitting contaminants may be harmful if deposited internally.  Protective clothing (e.g., universal precautions) typically provides sufficient protection against most external beta radiation.</a:t>
            </a:r>
          </a:p>
          <a:p>
            <a:pPr marL="232015" indent="-232015" defTabSz="765329">
              <a:buFontTx/>
              <a:buChar char="•"/>
            </a:pPr>
            <a:r>
              <a:rPr lang="en-US" altLang="en-US" sz="1100" b="1"/>
              <a:t>Gamma rays and x-rays (photons).</a:t>
            </a:r>
            <a:r>
              <a:rPr lang="en-US" altLang="en-US" sz="1100"/>
              <a:t>  Gamma rays and x-rays are able to travel many feet in air and many inches in human tissue.  They readily penetrate most materials. Thick layers of dense materials are needed to shield against gamma radiation.  Protective clothing provides little shielding from gamma and x radiation, but will prevent contamination of the skin with the gamma emitting radioactive material. </a:t>
            </a:r>
          </a:p>
          <a:p>
            <a:pPr marL="232015" indent="-232015" defTabSz="765329">
              <a:buFontTx/>
              <a:buChar char="•"/>
            </a:pPr>
            <a:r>
              <a:rPr lang="en-US" altLang="en-US" sz="1100" b="1"/>
              <a:t>Neutrons.</a:t>
            </a:r>
            <a:r>
              <a:rPr lang="en-US" altLang="en-US" sz="1100"/>
              <a:t> Neutrons also penetrate most materials. They are able to travel many feet in concrete and thousands of feet in air. Thick layers of materials with lots of hydrogen in them (like water or concrete) are needed to shield against neutron radiation.  Protective clothing provides no shielding from neutron radiation. Neutrons are not likely to be encountered except in the initial seconds of a nuclear criticality event.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352550" y="795338"/>
            <a:ext cx="4408488" cy="3305175"/>
          </a:xfrm>
          <a:ln/>
        </p:spPr>
      </p:sp>
      <p:sp>
        <p:nvSpPr>
          <p:cNvPr id="71683" name="Rectangle 3"/>
          <p:cNvSpPr>
            <a:spLocks noGrp="1" noChangeArrowheads="1"/>
          </p:cNvSpPr>
          <p:nvPr>
            <p:ph type="body" idx="1"/>
          </p:nvPr>
        </p:nvSpPr>
        <p:spPr>
          <a:xfrm>
            <a:off x="950650" y="4459848"/>
            <a:ext cx="5201177" cy="4223852"/>
          </a:xfrm>
          <a:noFill/>
          <a:ln w="9525"/>
        </p:spPr>
        <p:txBody>
          <a:bodyPr lIns="88314" tIns="44157" rIns="88314" bIns="44157"/>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C50D-47D9-A44E-BAFF-405C8A73F03A}" type="slidenum">
              <a:rPr lang="en-US" smtClean="0"/>
              <a:t>52</a:t>
            </a:fld>
            <a:endParaRPr lang="en-US"/>
          </a:p>
        </p:txBody>
      </p:sp>
    </p:spTree>
    <p:extLst>
      <p:ext uri="{BB962C8B-B14F-4D97-AF65-F5344CB8AC3E}">
        <p14:creationId xmlns:p14="http://schemas.microsoft.com/office/powerpoint/2010/main" val="25171125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Conflicting conclusions can be inferred from the same studies. Hanford study has been used to support </a:t>
            </a:r>
            <a:r>
              <a:rPr lang="en-US" dirty="0" err="1" smtClean="0"/>
              <a:t>supralinear</a:t>
            </a:r>
            <a:r>
              <a:rPr lang="en-US" dirty="0" smtClean="0"/>
              <a:t> model, but that conclusion is contentious.  </a:t>
            </a:r>
          </a:p>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53</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cell study that shows enhanced cell survival when the cells are treated with TPA and </a:t>
            </a:r>
            <a:r>
              <a:rPr lang="en-US" baseline="0" dirty="0" smtClean="0"/>
              <a:t>neutrophils</a:t>
            </a:r>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54</a:t>
            </a:fld>
            <a:endParaRPr lang="en-US" dirty="0"/>
          </a:p>
        </p:txBody>
      </p:sp>
    </p:spTree>
    <p:extLst>
      <p:ext uri="{BB962C8B-B14F-4D97-AF65-F5344CB8AC3E}">
        <p14:creationId xmlns:p14="http://schemas.microsoft.com/office/powerpoint/2010/main" val="32883279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C8FD-B7EF-4B19-9227-EC8175E8B8CB}" type="slidenum">
              <a:rPr lang="en-US" smtClean="0"/>
              <a:pPr/>
              <a:t>55</a:t>
            </a:fld>
            <a:endParaRPr lang="en-US" dirty="0"/>
          </a:p>
        </p:txBody>
      </p:sp>
    </p:spTree>
    <p:extLst>
      <p:ext uri="{BB962C8B-B14F-4D97-AF65-F5344CB8AC3E}">
        <p14:creationId xmlns:p14="http://schemas.microsoft.com/office/powerpoint/2010/main" val="35967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Univers (W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Univers (W1)" charset="0"/>
              </a:rPr>
              <a:t>As mentioned, the quality factor, better known as the radiation weighting factor,  is used to convert absorbed dose in Gray (or</a:t>
            </a:r>
            <a:r>
              <a:rPr lang="en-US" baseline="0" dirty="0" smtClean="0">
                <a:latin typeface="Univers (W1)" charset="0"/>
              </a:rPr>
              <a:t> rad</a:t>
            </a:r>
            <a:r>
              <a:rPr lang="en-US" dirty="0" smtClean="0">
                <a:latin typeface="Univers (W1)" charset="0"/>
              </a:rPr>
              <a:t>) into equivalent dose in Sieverts (or rem).  </a:t>
            </a:r>
          </a:p>
          <a:p>
            <a:endParaRPr lang="en-US" dirty="0" smtClean="0">
              <a:latin typeface="Univers (W1)" charset="0"/>
            </a:endParaRPr>
          </a:p>
          <a:p>
            <a:r>
              <a:rPr lang="en-US" dirty="0" smtClean="0">
                <a:latin typeface="Univers (W1)" charset="0"/>
              </a:rPr>
              <a:t>The radiation weighting factor is a measure of the relative biological effectiveness of a particular type and energy of radiation.  Therefore when doses are expressed in Sv, the type of radiation and its relative biological detriment are taken into account, and doses are normalized against relative risk, making the </a:t>
            </a:r>
            <a:r>
              <a:rPr lang="en-US" b="1" dirty="0" smtClean="0">
                <a:latin typeface="Univers (W1)" charset="0"/>
              </a:rPr>
              <a:t>Sv</a:t>
            </a:r>
            <a:r>
              <a:rPr lang="en-US" dirty="0" smtClean="0">
                <a:latin typeface="Univers (W1)" charset="0"/>
              </a:rPr>
              <a:t> a unit that </a:t>
            </a:r>
            <a:r>
              <a:rPr lang="en-US" b="1" dirty="0" smtClean="0">
                <a:latin typeface="Univers (W1)" charset="0"/>
              </a:rPr>
              <a:t>measures risk rather than a physical quantity</a:t>
            </a:r>
            <a:r>
              <a:rPr lang="en-US" dirty="0" smtClean="0">
                <a:latin typeface="Univers (W1)"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36675" y="800100"/>
            <a:ext cx="4435475" cy="3327400"/>
          </a:xfrm>
          <a:ln/>
        </p:spPr>
      </p:sp>
      <p:sp>
        <p:nvSpPr>
          <p:cNvPr id="43011" name="Rectangle 3"/>
          <p:cNvSpPr>
            <a:spLocks noGrp="1" noChangeArrowheads="1"/>
          </p:cNvSpPr>
          <p:nvPr>
            <p:ph type="body" idx="1"/>
          </p:nvPr>
        </p:nvSpPr>
        <p:spPr>
          <a:xfrm>
            <a:off x="950650" y="4459848"/>
            <a:ext cx="5201177" cy="4223852"/>
          </a:xfrm>
          <a:noFill/>
          <a:ln w="9525"/>
        </p:spPr>
        <p:txBody>
          <a:bodyPr lIns="88314" tIns="44157" rIns="88314" bIns="44157"/>
          <a:lstStyle/>
          <a:p>
            <a:r>
              <a:rPr lang="en-US" smtClean="0">
                <a:latin typeface="Univers (W1)" pitchFamily="34" charset="0"/>
              </a:rPr>
              <a:t>Traditional units are still used in US today; SI – System International</a:t>
            </a:r>
          </a:p>
          <a:p>
            <a:r>
              <a:rPr lang="en-US" smtClean="0">
                <a:latin typeface="Univers (W1)" pitchFamily="34" charset="0"/>
              </a:rPr>
              <a:t>Coulomb – unit of electric charge</a:t>
            </a:r>
          </a:p>
          <a:p>
            <a:r>
              <a:rPr lang="en-US" smtClean="0">
                <a:latin typeface="Univers (W1)" pitchFamily="34" charset="0"/>
              </a:rPr>
              <a:t>At the annual HPS meeting, the Board voted to develop a position statement for using SI units.  </a:t>
            </a:r>
          </a:p>
          <a:p>
            <a:endParaRPr lang="en-US" smtClean="0">
              <a:latin typeface="Univers (W1)" pitchFamily="34" charset="0"/>
            </a:endParaRPr>
          </a:p>
          <a:p>
            <a:r>
              <a:rPr lang="en-US" smtClean="0">
                <a:latin typeface="Univers (W1)" pitchFamily="34" charset="0"/>
              </a:rPr>
              <a:t>Absorbed dose, D, is related to dose equivalent, H, by:</a:t>
            </a:r>
          </a:p>
          <a:p>
            <a:r>
              <a:rPr lang="en-US" smtClean="0">
                <a:latin typeface="Univers (W1)" pitchFamily="34" charset="0"/>
              </a:rPr>
              <a:t>H = D x Q, where Q – quality factor, which takes into account the relative amount of biological harm done by the various types of radiation.</a:t>
            </a:r>
          </a:p>
          <a:p>
            <a:r>
              <a:rPr lang="en-US" smtClean="0">
                <a:latin typeface="Univers (W1)" pitchFamily="34" charset="0"/>
              </a:rPr>
              <a:t>Typical QFs are:</a:t>
            </a:r>
          </a:p>
          <a:p>
            <a:r>
              <a:rPr lang="en-US" smtClean="0">
                <a:latin typeface="Univers (W1)" pitchFamily="34" charset="0"/>
              </a:rPr>
              <a:t>Alpha = 20</a:t>
            </a:r>
          </a:p>
          <a:p>
            <a:r>
              <a:rPr lang="en-US" smtClean="0">
                <a:latin typeface="Univers (W1)" pitchFamily="34" charset="0"/>
              </a:rPr>
              <a:t>Beta, x-ray, gamma = 1</a:t>
            </a:r>
          </a:p>
          <a:p>
            <a:r>
              <a:rPr lang="en-US" smtClean="0">
                <a:latin typeface="Univers (W1)" pitchFamily="34" charset="0"/>
              </a:rPr>
              <a:t>Neutron (energy dependent) thermal (slow) – 3; fast – 10</a:t>
            </a:r>
          </a:p>
          <a:p>
            <a:endParaRPr lang="en-US" smtClean="0">
              <a:latin typeface="Univers (W1)" pitchFamily="34" charset="0"/>
            </a:endParaRPr>
          </a:p>
          <a:p>
            <a:r>
              <a:rPr lang="en-US" b="1" smtClean="0">
                <a:latin typeface="Univers (W1)" pitchFamily="34" charset="0"/>
              </a:rPr>
              <a:t>HPS developed a new position on the Use of SI units in 2012, recommending conversion from the Traditional to SI units universally. </a:t>
            </a:r>
          </a:p>
          <a:p>
            <a:endParaRPr lang="en-US" smtClean="0">
              <a:latin typeface="Univers (W1)"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Univers (W1)" charset="0"/>
              </a:rPr>
              <a:t>Units for exposure and dose may take several forms.  In the English system, the common units are the Roentgen, the rad, and the rem, but the rest of the world uses the Systeme</a:t>
            </a:r>
            <a:r>
              <a:rPr lang="en-US" baseline="0" dirty="0" smtClean="0">
                <a:latin typeface="Univers (W1)" charset="0"/>
              </a:rPr>
              <a:t> International (SI) for units.</a:t>
            </a:r>
            <a:r>
              <a:rPr lang="en-US" dirty="0" smtClean="0">
                <a:latin typeface="Univers (W1)" charset="0"/>
              </a:rPr>
              <a:t> </a:t>
            </a:r>
          </a:p>
          <a:p>
            <a:endParaRPr lang="en-US" dirty="0" smtClean="0">
              <a:latin typeface="Univers (W1)" charset="0"/>
            </a:endParaRPr>
          </a:p>
          <a:p>
            <a:r>
              <a:rPr lang="en-US" dirty="0" smtClean="0">
                <a:latin typeface="Univers (W1)" charset="0"/>
              </a:rPr>
              <a:t>Exposure is a measure of ionization in air by photons.</a:t>
            </a:r>
            <a:r>
              <a:rPr lang="en-US" baseline="0" dirty="0" smtClean="0">
                <a:latin typeface="Univers (W1)" charset="0"/>
              </a:rPr>
              <a:t>  R</a:t>
            </a:r>
            <a:r>
              <a:rPr lang="en-US" dirty="0" smtClean="0">
                <a:latin typeface="Univers (W1)" charset="0"/>
              </a:rPr>
              <a:t>eal-time measurements</a:t>
            </a:r>
            <a:r>
              <a:rPr lang="en-US" baseline="0" dirty="0" smtClean="0">
                <a:latin typeface="Univers (W1)" charset="0"/>
              </a:rPr>
              <a:t> in C/kg can be made directly with an ion chamber.</a:t>
            </a:r>
          </a:p>
          <a:p>
            <a:endParaRPr lang="en-US" dirty="0" smtClean="0">
              <a:latin typeface="Univers (W1)" charset="0"/>
            </a:endParaRPr>
          </a:p>
          <a:p>
            <a:r>
              <a:rPr lang="en-US" dirty="0" smtClean="0">
                <a:latin typeface="Univers (W1)" charset="0"/>
              </a:rPr>
              <a:t>The </a:t>
            </a:r>
            <a:r>
              <a:rPr lang="en-US" b="1" dirty="0" smtClean="0">
                <a:latin typeface="Univers (W1)" charset="0"/>
              </a:rPr>
              <a:t>Gray</a:t>
            </a:r>
            <a:r>
              <a:rPr lang="en-US" dirty="0" smtClean="0">
                <a:latin typeface="Univers (W1)" charset="0"/>
              </a:rPr>
              <a:t> is a measure of energy deposition in any material.  It does not provide information on the relative biological effect of that dose.  </a:t>
            </a:r>
          </a:p>
          <a:p>
            <a:endParaRPr lang="en-US" dirty="0" smtClean="0">
              <a:latin typeface="Univers (W1)" charset="0"/>
            </a:endParaRPr>
          </a:p>
          <a:p>
            <a:r>
              <a:rPr lang="en-US" dirty="0" smtClean="0">
                <a:latin typeface="Univers (W1)" charset="0"/>
              </a:rPr>
              <a:t>By applying a “quality factor” , the Gy is converted to the </a:t>
            </a:r>
            <a:r>
              <a:rPr lang="en-US" b="1" dirty="0" smtClean="0">
                <a:latin typeface="Univers (W1)" charset="0"/>
              </a:rPr>
              <a:t>Sv</a:t>
            </a:r>
            <a:r>
              <a:rPr lang="en-US" dirty="0" smtClean="0">
                <a:latin typeface="Univers (W1)" charset="0"/>
              </a:rPr>
              <a:t>, the unit used to express biological harm.  This provides a normalization for any kind of radiation; hence we call it an equivalent dose.</a:t>
            </a:r>
          </a:p>
          <a:p>
            <a:r>
              <a:rPr lang="en-US" dirty="0" smtClean="0">
                <a:latin typeface="Univers (W1)" charset="0"/>
              </a:rPr>
              <a:t>Radiation weighting</a:t>
            </a:r>
            <a:r>
              <a:rPr lang="en-US" baseline="0" dirty="0" smtClean="0">
                <a:latin typeface="Univers (W1)" charset="0"/>
              </a:rPr>
              <a:t> factor introduced later by ICRP</a:t>
            </a:r>
            <a:endParaRPr lang="en-US" dirty="0" smtClean="0">
              <a:latin typeface="Univers (W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75410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27115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188773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dirty="0" smtClean="0"/>
          </a:p>
        </p:txBody>
      </p:sp>
      <p:sp>
        <p:nvSpPr>
          <p:cNvPr id="5" name="Rectangle 4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45"/>
          <p:cNvSpPr>
            <a:spLocks noGrp="1" noChangeArrowheads="1"/>
          </p:cNvSpPr>
          <p:nvPr>
            <p:ph type="ftr" sz="quarter" idx="11"/>
          </p:nvPr>
        </p:nvSpPr>
        <p:spPr/>
        <p:txBody>
          <a:bodyPr/>
          <a:lstStyle>
            <a:lvl1pPr algn="l">
              <a:defRPr>
                <a:solidFill>
                  <a:schemeClr val="tx1"/>
                </a:solidFill>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solidFill>
                  <a:schemeClr val="tx1"/>
                </a:solidFill>
              </a:defRPr>
            </a:lvl1pPr>
          </a:lstStyle>
          <a:p>
            <a:pPr>
              <a:defRPr/>
            </a:pPr>
            <a:fld id="{24A14F04-CFF7-43C8-8656-5050B2509FE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7DA17A4-198C-4612-9FBA-75954241A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17058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2B025AC-BEC1-4A32-9687-C9274525E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24764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C27505-FCEC-499E-93C5-ACB45DF7DB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40448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E98E1A0-E058-42C7-AC3C-3B4B8843DC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21219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0B6001B5-C867-46D6-9DE3-5D25E2E33A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507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DE80B28-D669-4DD2-A280-F57DADEDA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11671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D465A5D-15D0-437D-84F8-FB5C1094C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7058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49685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2D8FC24-C3E4-4B7D-8DBB-5D63F95C0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56005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6E0CA8E-414E-441C-BF10-3E7784D843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3129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C2A17BA-946D-4D34-BCEA-E3C557BAC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746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4A0BE3F-0D12-4008-B610-210A2A29F1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34378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2531405-8E97-4E58-91CD-562FAABC41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62672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33740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48447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33758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87184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25554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207936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BC490-0039-46C0-BFCD-F2F325D268D2}" type="datetimeFigureOut">
              <a:rPr lang="en-US" smtClean="0"/>
              <a:pPr/>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198772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BC490-0039-46C0-BFCD-F2F325D268D2}" type="datetimeFigureOut">
              <a:rPr lang="en-US" smtClean="0"/>
              <a:pPr/>
              <a:t>10/8/2013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F863B-B717-438B-AF02-0DE4FDB9526E}" type="slidenum">
              <a:rPr lang="en-US" smtClean="0"/>
              <a:pPr/>
              <a:t>‹#›</a:t>
            </a:fld>
            <a:endParaRPr lang="en-US" dirty="0"/>
          </a:p>
        </p:txBody>
      </p:sp>
    </p:spTree>
    <p:extLst>
      <p:ext uri="{BB962C8B-B14F-4D97-AF65-F5344CB8AC3E}">
        <p14:creationId xmlns:p14="http://schemas.microsoft.com/office/powerpoint/2010/main" val="36862098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latin typeface="Arial" charset="0"/>
              </a:defRPr>
            </a:lvl1pPr>
          </a:lstStyle>
          <a:p>
            <a:pPr eaLnBrk="0" fontAlgn="base" hangingPunct="0">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Arial" charset="0"/>
              </a:defRPr>
            </a:lvl1pPr>
          </a:lstStyle>
          <a:p>
            <a:pPr algn="ctr" eaLnBrk="0" fontAlgn="base" hangingPunct="0">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Arial" charset="0"/>
              </a:defRPr>
            </a:lvl1pPr>
          </a:lstStyle>
          <a:p>
            <a:pPr eaLnBrk="0" fontAlgn="base" hangingPunct="0">
              <a:spcAft>
                <a:spcPct val="0"/>
              </a:spcAft>
              <a:defRPr/>
            </a:pPr>
            <a:fld id="{3327F070-CB73-4D55-9435-D30A1FEE6ECA}" type="slidenum">
              <a:rPr lang="en-US">
                <a:solidFill>
                  <a:srgbClr val="000000"/>
                </a:solidFill>
              </a:rPr>
              <a:pPr eaLnBrk="0" fontAlgn="base" hangingPunct="0">
                <a:spcAft>
                  <a:spcPct val="0"/>
                </a:spcAft>
                <a:defRPr/>
              </a:pPr>
              <a:t>‹#›</a:t>
            </a:fld>
            <a:endParaRPr lang="en-US">
              <a:solidFill>
                <a:srgbClr val="000000"/>
              </a:solidFill>
            </a:endParaRPr>
          </a:p>
        </p:txBody>
      </p:sp>
    </p:spTree>
    <p:extLst>
      <p:ext uri="{BB962C8B-B14F-4D97-AF65-F5344CB8AC3E}">
        <p14:creationId xmlns:p14="http://schemas.microsoft.com/office/powerpoint/2010/main" val="28663676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iming>
    <p:tnLst>
      <p:par>
        <p:cTn id="1" dur="indefinite" restart="never" nodeType="tmRoot"/>
      </p:par>
    </p:tnLst>
  </p:timing>
  <p:txStyles>
    <p:titleStyle>
      <a:lvl1pPr algn="ctr" rtl="0" eaLnBrk="0" fontAlgn="base" hangingPunct="0">
        <a:spcBef>
          <a:spcPct val="0"/>
        </a:spcBef>
        <a:spcAft>
          <a:spcPct val="0"/>
        </a:spcAft>
        <a:defRPr sz="3600">
          <a:solidFill>
            <a:srgbClr val="0033CC"/>
          </a:solidFill>
          <a:latin typeface="+mj-lt"/>
          <a:ea typeface="+mj-ea"/>
          <a:cs typeface="+mj-cs"/>
        </a:defRPr>
      </a:lvl1pPr>
      <a:lvl2pPr algn="ctr" rtl="0" eaLnBrk="0" fontAlgn="base" hangingPunct="0">
        <a:spcBef>
          <a:spcPct val="0"/>
        </a:spcBef>
        <a:spcAft>
          <a:spcPct val="0"/>
        </a:spcAft>
        <a:defRPr sz="3600">
          <a:solidFill>
            <a:srgbClr val="0033CC"/>
          </a:solidFill>
          <a:latin typeface="Tahoma" pitchFamily="34" charset="0"/>
        </a:defRPr>
      </a:lvl2pPr>
      <a:lvl3pPr algn="ctr" rtl="0" eaLnBrk="0" fontAlgn="base" hangingPunct="0">
        <a:spcBef>
          <a:spcPct val="0"/>
        </a:spcBef>
        <a:spcAft>
          <a:spcPct val="0"/>
        </a:spcAft>
        <a:defRPr sz="3600">
          <a:solidFill>
            <a:srgbClr val="0033CC"/>
          </a:solidFill>
          <a:latin typeface="Tahoma" pitchFamily="34" charset="0"/>
        </a:defRPr>
      </a:lvl3pPr>
      <a:lvl4pPr algn="ctr" rtl="0" eaLnBrk="0" fontAlgn="base" hangingPunct="0">
        <a:spcBef>
          <a:spcPct val="0"/>
        </a:spcBef>
        <a:spcAft>
          <a:spcPct val="0"/>
        </a:spcAft>
        <a:defRPr sz="3600">
          <a:solidFill>
            <a:srgbClr val="0033CC"/>
          </a:solidFill>
          <a:latin typeface="Tahoma" pitchFamily="34" charset="0"/>
        </a:defRPr>
      </a:lvl4pPr>
      <a:lvl5pPr algn="ctr" rtl="0" eaLnBrk="0" fontAlgn="base" hangingPunct="0">
        <a:spcBef>
          <a:spcPct val="0"/>
        </a:spcBef>
        <a:spcAft>
          <a:spcPct val="0"/>
        </a:spcAft>
        <a:defRPr sz="3600">
          <a:solidFill>
            <a:srgbClr val="0033CC"/>
          </a:solidFill>
          <a:latin typeface="Tahoma" pitchFamily="34" charset="0"/>
        </a:defRPr>
      </a:lvl5pPr>
      <a:lvl6pPr marL="457200" algn="ctr" rtl="0" eaLnBrk="0" fontAlgn="base" hangingPunct="0">
        <a:spcBef>
          <a:spcPct val="0"/>
        </a:spcBef>
        <a:spcAft>
          <a:spcPct val="0"/>
        </a:spcAft>
        <a:defRPr sz="3600">
          <a:solidFill>
            <a:srgbClr val="0033CC"/>
          </a:solidFill>
          <a:latin typeface="Tahoma" pitchFamily="34" charset="0"/>
        </a:defRPr>
      </a:lvl6pPr>
      <a:lvl7pPr marL="914400" algn="ctr" rtl="0" eaLnBrk="0" fontAlgn="base" hangingPunct="0">
        <a:spcBef>
          <a:spcPct val="0"/>
        </a:spcBef>
        <a:spcAft>
          <a:spcPct val="0"/>
        </a:spcAft>
        <a:defRPr sz="3600">
          <a:solidFill>
            <a:srgbClr val="0033CC"/>
          </a:solidFill>
          <a:latin typeface="Tahoma" pitchFamily="34" charset="0"/>
        </a:defRPr>
      </a:lvl7pPr>
      <a:lvl8pPr marL="1371600" algn="ctr" rtl="0" eaLnBrk="0" fontAlgn="base" hangingPunct="0">
        <a:spcBef>
          <a:spcPct val="0"/>
        </a:spcBef>
        <a:spcAft>
          <a:spcPct val="0"/>
        </a:spcAft>
        <a:defRPr sz="3600">
          <a:solidFill>
            <a:srgbClr val="0033CC"/>
          </a:solidFill>
          <a:latin typeface="Tahoma" pitchFamily="34" charset="0"/>
        </a:defRPr>
      </a:lvl8pPr>
      <a:lvl9pPr marL="1828800" algn="ctr" rtl="0" eaLnBrk="0" fontAlgn="base" hangingPunct="0">
        <a:spcBef>
          <a:spcPct val="0"/>
        </a:spcBef>
        <a:spcAft>
          <a:spcPct val="0"/>
        </a:spcAft>
        <a:defRPr sz="3600">
          <a:solidFill>
            <a:srgbClr val="0033CC"/>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hps.org/" TargetMode="External"/><Relationship Id="rId7" Type="http://schemas.openxmlformats.org/officeDocument/2006/relationships/hyperlink" Target="mailto:welch@jlab.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unscear.org/" TargetMode="External"/><Relationship Id="rId5" Type="http://schemas.openxmlformats.org/officeDocument/2006/relationships/hyperlink" Target="http://www.icrp.org/" TargetMode="External"/><Relationship Id="rId4" Type="http://schemas.openxmlformats.org/officeDocument/2006/relationships/hyperlink" Target="http://www.ncrponline.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ctrTitle"/>
          </p:nvPr>
        </p:nvSpPr>
        <p:spPr>
          <a:xfrm>
            <a:off x="990600" y="0"/>
            <a:ext cx="7772400" cy="2133600"/>
          </a:xfrm>
        </p:spPr>
        <p:txBody>
          <a:bodyPr/>
          <a:lstStyle/>
          <a:p>
            <a:r>
              <a:rPr lang="en-US" sz="4400" dirty="0" smtClean="0"/>
              <a:t>Linear Non Threshold for Radiation Health Effects</a:t>
            </a:r>
          </a:p>
        </p:txBody>
      </p:sp>
      <p:sp>
        <p:nvSpPr>
          <p:cNvPr id="14339" name="Rectangle 4"/>
          <p:cNvSpPr>
            <a:spLocks noGrp="1" noChangeArrowheads="1"/>
          </p:cNvSpPr>
          <p:nvPr>
            <p:ph type="subTitle" idx="1"/>
          </p:nvPr>
        </p:nvSpPr>
        <p:spPr>
          <a:xfrm>
            <a:off x="0" y="2895600"/>
            <a:ext cx="9144000" cy="3048000"/>
          </a:xfrm>
        </p:spPr>
        <p:txBody>
          <a:bodyPr/>
          <a:lstStyle/>
          <a:p>
            <a:r>
              <a:rPr lang="en-US" sz="2800" dirty="0" err="1" smtClean="0"/>
              <a:t>Osher</a:t>
            </a:r>
            <a:r>
              <a:rPr lang="en-US" sz="2800" dirty="0" smtClean="0"/>
              <a:t> Lifelong Learning Institute</a:t>
            </a:r>
          </a:p>
          <a:p>
            <a:r>
              <a:rPr lang="en-US" sz="2800" dirty="0" smtClean="0"/>
              <a:t>George Mason University</a:t>
            </a:r>
          </a:p>
          <a:p>
            <a:r>
              <a:rPr lang="en-US" sz="2800" dirty="0" smtClean="0"/>
              <a:t>October 9, 2013</a:t>
            </a:r>
          </a:p>
          <a:p>
            <a:r>
              <a:rPr lang="en-US" sz="2800" dirty="0" smtClean="0"/>
              <a:t>Carl Tarantino, CHP</a:t>
            </a:r>
          </a:p>
          <a:p>
            <a:r>
              <a:rPr lang="en-US" sz="2800" dirty="0" smtClean="0"/>
              <a:t>Keith Welch, RRPT</a:t>
            </a:r>
          </a:p>
          <a:p>
            <a:endParaRPr lang="en-US" sz="2800" dirty="0" smtClean="0"/>
          </a:p>
          <a:p>
            <a:endParaRPr lang="en-US" sz="2800" dirty="0" smtClean="0"/>
          </a:p>
        </p:txBody>
      </p:sp>
      <p:sp>
        <p:nvSpPr>
          <p:cNvPr id="14340" name="Line 5"/>
          <p:cNvSpPr>
            <a:spLocks noChangeShapeType="1"/>
          </p:cNvSpPr>
          <p:nvPr/>
        </p:nvSpPr>
        <p:spPr bwMode="auto">
          <a:xfrm>
            <a:off x="0" y="2743200"/>
            <a:ext cx="9144000" cy="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2200" b="1" smtClean="0">
              <a:solidFill>
                <a:srgbClr val="FF0000"/>
              </a:solidFill>
              <a:latin typeface="Arial" charset="0"/>
            </a:endParaRPr>
          </a:p>
        </p:txBody>
      </p:sp>
      <p:sp>
        <p:nvSpPr>
          <p:cNvPr id="14342" name="Line 7"/>
          <p:cNvSpPr>
            <a:spLocks noChangeShapeType="1"/>
          </p:cNvSpPr>
          <p:nvPr/>
        </p:nvSpPr>
        <p:spPr bwMode="auto">
          <a:xfrm>
            <a:off x="0" y="6096000"/>
            <a:ext cx="9144000" cy="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50000"/>
              </a:spcBef>
              <a:spcAft>
                <a:spcPct val="0"/>
              </a:spcAft>
            </a:pPr>
            <a:endParaRPr lang="en-US" sz="2200" b="1" smtClean="0">
              <a:solidFill>
                <a:srgbClr val="FF0000"/>
              </a:solidFill>
              <a:latin typeface="Arial" charset="0"/>
            </a:endParaRPr>
          </a:p>
        </p:txBody>
      </p:sp>
      <p:pic>
        <p:nvPicPr>
          <p:cNvPr id="13" name="Picture 11" descr="vahps75b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4800"/>
            <a:ext cx="14541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vahps75b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191000"/>
            <a:ext cx="14541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756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0000"/>
                </a:solidFill>
                <a:latin typeface="+mn-lt"/>
              </a:rPr>
              <a:t>Direct Action: </a:t>
            </a:r>
            <a:r>
              <a:rPr lang="en-US" dirty="0" smtClean="0">
                <a:solidFill>
                  <a:srgbClr val="000000"/>
                </a:solidFill>
                <a:latin typeface="+mn-lt"/>
              </a:rPr>
              <a:t>critical structures are the targets.</a:t>
            </a:r>
            <a:endParaRPr lang="en-US" dirty="0">
              <a:latin typeface="+mn-lt"/>
            </a:endParaRPr>
          </a:p>
        </p:txBody>
      </p:sp>
      <p:pic>
        <p:nvPicPr>
          <p:cNvPr id="4" name="Picture 3"/>
          <p:cNvPicPr>
            <a:picLocks noChangeAspect="1" noChangeArrowheads="1"/>
          </p:cNvPicPr>
          <p:nvPr/>
        </p:nvPicPr>
        <p:blipFill>
          <a:blip r:embed="rId3" cstate="print"/>
          <a:srcRect/>
          <a:stretch>
            <a:fillRect/>
          </a:stretch>
        </p:blipFill>
        <p:spPr bwMode="auto">
          <a:xfrm>
            <a:off x="1828800" y="1828800"/>
            <a:ext cx="5665303" cy="4343400"/>
          </a:xfrm>
          <a:prstGeom prst="rect">
            <a:avLst/>
          </a:prstGeom>
          <a:noFill/>
          <a:ln w="9525">
            <a:noFill/>
            <a:miter lim="800000"/>
            <a:headEnd/>
            <a:tailEnd/>
          </a:ln>
        </p:spPr>
      </p:pic>
      <p:sp>
        <p:nvSpPr>
          <p:cNvPr id="5" name="Rectangle 4"/>
          <p:cNvSpPr/>
          <p:nvPr/>
        </p:nvSpPr>
        <p:spPr>
          <a:xfrm>
            <a:off x="97781" y="6488668"/>
            <a:ext cx="6858000" cy="369332"/>
          </a:xfrm>
          <a:prstGeom prst="rect">
            <a:avLst/>
          </a:prstGeom>
        </p:spPr>
        <p:txBody>
          <a:bodyPr wrap="square">
            <a:spAutoFit/>
          </a:bodyPr>
          <a:lstStyle/>
          <a:p>
            <a:r>
              <a:rPr lang="en-US" dirty="0" smtClean="0"/>
              <a:t>http://jolisfukyu.tokai-sc.jaea.go.jp/fukyu/mirai-en/2008/6_5.html</a:t>
            </a:r>
            <a:endParaRPr lang="en-US" dirty="0"/>
          </a:p>
        </p:txBody>
      </p:sp>
    </p:spTree>
    <p:extLst>
      <p:ext uri="{BB962C8B-B14F-4D97-AF65-F5344CB8AC3E}">
        <p14:creationId xmlns:p14="http://schemas.microsoft.com/office/powerpoint/2010/main" val="16525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smtClean="0">
                <a:solidFill>
                  <a:srgbClr val="000000"/>
                </a:solidFill>
                <a:latin typeface="+mn-lt"/>
              </a:rPr>
              <a:t>Indirect Action: </a:t>
            </a:r>
            <a:r>
              <a:rPr lang="en-US" dirty="0" smtClean="0">
                <a:solidFill>
                  <a:srgbClr val="000000"/>
                </a:solidFill>
                <a:latin typeface="+mn-lt"/>
              </a:rPr>
              <a:t>water and other non-critical molecules are the targets.</a:t>
            </a:r>
            <a:endParaRPr lang="en-US" dirty="0">
              <a:latin typeface="+mn-lt"/>
            </a:endParaRPr>
          </a:p>
        </p:txBody>
      </p:sp>
      <p:sp>
        <p:nvSpPr>
          <p:cNvPr id="5" name="Content Placeholder 4"/>
          <p:cNvSpPr>
            <a:spLocks noGrp="1"/>
          </p:cNvSpPr>
          <p:nvPr>
            <p:ph sz="half" idx="1"/>
          </p:nvPr>
        </p:nvSpPr>
        <p:spPr>
          <a:xfrm>
            <a:off x="228600" y="2209800"/>
            <a:ext cx="4038600" cy="3048000"/>
          </a:xfrm>
        </p:spPr>
        <p:txBody>
          <a:bodyPr/>
          <a:lstStyle/>
          <a:p>
            <a:pPr marL="0" lvl="0" indent="0">
              <a:buNone/>
            </a:pPr>
            <a:r>
              <a:rPr lang="en-US" dirty="0" smtClean="0"/>
              <a:t>Radiation ionizes H</a:t>
            </a:r>
            <a:r>
              <a:rPr lang="en-US" baseline="-25000" dirty="0" smtClean="0"/>
              <a:t>2</a:t>
            </a:r>
            <a:r>
              <a:rPr lang="en-US" dirty="0" smtClean="0"/>
              <a:t>O molecule leading to hydrolysis and the creation of very reactive radicals.</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886200" y="2209800"/>
            <a:ext cx="4923651" cy="3124200"/>
          </a:xfrm>
          <a:prstGeom prst="rect">
            <a:avLst/>
          </a:prstGeom>
          <a:noFill/>
          <a:ln w="9525">
            <a:noFill/>
            <a:miter lim="800000"/>
            <a:headEnd/>
            <a:tailEnd/>
          </a:ln>
        </p:spPr>
      </p:pic>
    </p:spTree>
    <p:extLst>
      <p:ext uri="{BB962C8B-B14F-4D97-AF65-F5344CB8AC3E}">
        <p14:creationId xmlns:p14="http://schemas.microsoft.com/office/powerpoint/2010/main" val="73533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Hydrolysis</a:t>
            </a:r>
            <a:endParaRPr lang="en-US" dirty="0"/>
          </a:p>
        </p:txBody>
      </p:sp>
      <p:sp>
        <p:nvSpPr>
          <p:cNvPr id="10" name="Content Placeholder 9"/>
          <p:cNvSpPr>
            <a:spLocks noGrp="1"/>
          </p:cNvSpPr>
          <p:nvPr>
            <p:ph idx="1"/>
          </p:nvPr>
        </p:nvSpPr>
        <p:spPr/>
        <p:txBody>
          <a:bodyPr/>
          <a:lstStyle/>
          <a:p>
            <a:r>
              <a:rPr lang="en-US" dirty="0" smtClean="0"/>
              <a:t>Radiation ionizes a water molecule</a:t>
            </a:r>
          </a:p>
          <a:p>
            <a:pPr>
              <a:buNone/>
            </a:pPr>
            <a:endParaRPr lang="en-US" dirty="0" smtClean="0"/>
          </a:p>
          <a:p>
            <a:pPr>
              <a:buNone/>
            </a:pPr>
            <a:endParaRPr lang="en-US" dirty="0" smtClean="0"/>
          </a:p>
          <a:p>
            <a:r>
              <a:rPr lang="en-US" dirty="0" smtClean="0"/>
              <a:t>The ion reacts with another water molecule to form a highly reactive hydroxyl radical</a:t>
            </a:r>
          </a:p>
          <a:p>
            <a:pPr>
              <a:buNone/>
            </a:pPr>
            <a:endParaRPr lang="en-US" dirty="0" smtClean="0">
              <a:latin typeface="Comic Sans MS" pitchFamily="66" charset="0"/>
            </a:endParaRPr>
          </a:p>
        </p:txBody>
      </p:sp>
      <p:grpSp>
        <p:nvGrpSpPr>
          <p:cNvPr id="11" name="Group 7"/>
          <p:cNvGrpSpPr>
            <a:grpSpLocks/>
          </p:cNvGrpSpPr>
          <p:nvPr/>
        </p:nvGrpSpPr>
        <p:grpSpPr bwMode="auto">
          <a:xfrm>
            <a:off x="2286000" y="2514600"/>
            <a:ext cx="3440113" cy="644525"/>
            <a:chOff x="279" y="2352"/>
            <a:chExt cx="2167" cy="406"/>
          </a:xfrm>
        </p:grpSpPr>
        <p:sp>
          <p:nvSpPr>
            <p:cNvPr id="12" name="Rectangle 4"/>
            <p:cNvSpPr>
              <a:spLocks noChangeArrowheads="1"/>
            </p:cNvSpPr>
            <p:nvPr/>
          </p:nvSpPr>
          <p:spPr bwMode="auto">
            <a:xfrm>
              <a:off x="279" y="2352"/>
              <a:ext cx="587" cy="406"/>
            </a:xfrm>
            <a:prstGeom prst="rect">
              <a:avLst/>
            </a:prstGeom>
            <a:noFill/>
            <a:ln w="12700">
              <a:noFill/>
              <a:miter lim="800000"/>
              <a:headEnd/>
              <a:tailEnd/>
            </a:ln>
            <a:effectLst/>
          </p:spPr>
          <p:txBody>
            <a:bodyPr wrap="none" lIns="90488" tIns="44450" rIns="90488" bIns="44450">
              <a:spAutoFit/>
            </a:bodyPr>
            <a:lstStyle/>
            <a:p>
              <a:r>
                <a:rPr lang="en-US" sz="3600" dirty="0"/>
                <a:t>H</a:t>
              </a:r>
              <a:r>
                <a:rPr lang="en-US" sz="3600" baseline="-25000" dirty="0"/>
                <a:t>2</a:t>
              </a:r>
              <a:r>
                <a:rPr lang="en-US" sz="3600" dirty="0"/>
                <a:t>O</a:t>
              </a:r>
            </a:p>
          </p:txBody>
        </p:sp>
        <p:sp>
          <p:nvSpPr>
            <p:cNvPr id="13" name="Line 5"/>
            <p:cNvSpPr>
              <a:spLocks noChangeShapeType="1"/>
            </p:cNvSpPr>
            <p:nvPr/>
          </p:nvSpPr>
          <p:spPr bwMode="auto">
            <a:xfrm>
              <a:off x="964" y="2544"/>
              <a:ext cx="232" cy="0"/>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14" name="Rectangle 6"/>
            <p:cNvSpPr>
              <a:spLocks noChangeArrowheads="1"/>
            </p:cNvSpPr>
            <p:nvPr/>
          </p:nvSpPr>
          <p:spPr bwMode="auto">
            <a:xfrm>
              <a:off x="1239" y="2352"/>
              <a:ext cx="1207" cy="406"/>
            </a:xfrm>
            <a:prstGeom prst="rect">
              <a:avLst/>
            </a:prstGeom>
            <a:noFill/>
            <a:ln w="12700">
              <a:noFill/>
              <a:miter lim="800000"/>
              <a:headEnd/>
              <a:tailEnd/>
            </a:ln>
            <a:effectLst/>
          </p:spPr>
          <p:txBody>
            <a:bodyPr wrap="none" lIns="90488" tIns="44450" rIns="90488" bIns="44450">
              <a:spAutoFit/>
            </a:bodyPr>
            <a:lstStyle/>
            <a:p>
              <a:r>
                <a:rPr lang="en-US" sz="3600" dirty="0"/>
                <a:t>H</a:t>
              </a:r>
              <a:r>
                <a:rPr lang="en-US" sz="3600" baseline="-25000" dirty="0"/>
                <a:t>2</a:t>
              </a:r>
              <a:r>
                <a:rPr lang="en-US" sz="3600" dirty="0"/>
                <a:t>O</a:t>
              </a:r>
              <a:r>
                <a:rPr lang="en-US" sz="3600" baseline="30000" dirty="0"/>
                <a:t>+ </a:t>
              </a:r>
              <a:r>
                <a:rPr lang="en-US" sz="3600" dirty="0"/>
                <a:t> + e</a:t>
              </a:r>
              <a:r>
                <a:rPr lang="en-US" sz="3600" baseline="30000" dirty="0"/>
                <a:t>-</a:t>
              </a:r>
            </a:p>
          </p:txBody>
        </p:sp>
      </p:grpSp>
      <p:grpSp>
        <p:nvGrpSpPr>
          <p:cNvPr id="15" name="Group 12"/>
          <p:cNvGrpSpPr>
            <a:grpSpLocks/>
          </p:cNvGrpSpPr>
          <p:nvPr/>
        </p:nvGrpSpPr>
        <p:grpSpPr bwMode="auto">
          <a:xfrm>
            <a:off x="1752600" y="5181600"/>
            <a:ext cx="5168900" cy="644525"/>
            <a:chOff x="279" y="3648"/>
            <a:chExt cx="3256" cy="406"/>
          </a:xfrm>
        </p:grpSpPr>
        <p:sp>
          <p:nvSpPr>
            <p:cNvPr id="16" name="Rectangle 8"/>
            <p:cNvSpPr>
              <a:spLocks noChangeArrowheads="1"/>
            </p:cNvSpPr>
            <p:nvPr/>
          </p:nvSpPr>
          <p:spPr bwMode="auto">
            <a:xfrm>
              <a:off x="279" y="3648"/>
              <a:ext cx="1409" cy="406"/>
            </a:xfrm>
            <a:prstGeom prst="rect">
              <a:avLst/>
            </a:prstGeom>
            <a:noFill/>
            <a:ln w="12700">
              <a:noFill/>
              <a:miter lim="800000"/>
              <a:headEnd/>
              <a:tailEnd/>
            </a:ln>
            <a:effectLst/>
          </p:spPr>
          <p:txBody>
            <a:bodyPr wrap="none" lIns="90488" tIns="44450" rIns="90488" bIns="44450">
              <a:spAutoFit/>
            </a:bodyPr>
            <a:lstStyle/>
            <a:p>
              <a:r>
                <a:rPr lang="en-US" sz="3600" dirty="0"/>
                <a:t>H</a:t>
              </a:r>
              <a:r>
                <a:rPr lang="en-US" sz="3600" baseline="-25000" dirty="0"/>
                <a:t>2</a:t>
              </a:r>
              <a:r>
                <a:rPr lang="en-US" sz="3600" dirty="0"/>
                <a:t>O</a:t>
              </a:r>
              <a:r>
                <a:rPr lang="en-US" sz="3600" baseline="30000" dirty="0"/>
                <a:t>+ </a:t>
              </a:r>
              <a:r>
                <a:rPr lang="en-US" sz="3600" dirty="0"/>
                <a:t>+ H</a:t>
              </a:r>
              <a:r>
                <a:rPr lang="en-US" sz="3600" baseline="-25000" dirty="0"/>
                <a:t>2</a:t>
              </a:r>
              <a:r>
                <a:rPr lang="en-US" sz="3600" dirty="0"/>
                <a:t>O</a:t>
              </a:r>
            </a:p>
          </p:txBody>
        </p:sp>
        <p:sp>
          <p:nvSpPr>
            <p:cNvPr id="17" name="Line 9"/>
            <p:cNvSpPr>
              <a:spLocks noChangeShapeType="1"/>
            </p:cNvSpPr>
            <p:nvPr/>
          </p:nvSpPr>
          <p:spPr bwMode="auto">
            <a:xfrm>
              <a:off x="1863" y="3840"/>
              <a:ext cx="232" cy="0"/>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18" name="Rectangle 10"/>
            <p:cNvSpPr>
              <a:spLocks noChangeArrowheads="1"/>
            </p:cNvSpPr>
            <p:nvPr/>
          </p:nvSpPr>
          <p:spPr bwMode="auto">
            <a:xfrm>
              <a:off x="2151" y="3648"/>
              <a:ext cx="1376" cy="406"/>
            </a:xfrm>
            <a:prstGeom prst="rect">
              <a:avLst/>
            </a:prstGeom>
            <a:noFill/>
            <a:ln w="12700">
              <a:noFill/>
              <a:miter lim="800000"/>
              <a:headEnd/>
              <a:tailEnd/>
            </a:ln>
            <a:effectLst/>
          </p:spPr>
          <p:txBody>
            <a:bodyPr wrap="none" lIns="90488" tIns="44450" rIns="90488" bIns="44450">
              <a:spAutoFit/>
            </a:bodyPr>
            <a:lstStyle/>
            <a:p>
              <a:r>
                <a:rPr lang="en-US" sz="3600" dirty="0"/>
                <a:t>H</a:t>
              </a:r>
              <a:r>
                <a:rPr lang="en-US" sz="3600" baseline="-25000" dirty="0"/>
                <a:t>3</a:t>
              </a:r>
              <a:r>
                <a:rPr lang="en-US" sz="3600" dirty="0"/>
                <a:t>O</a:t>
              </a:r>
              <a:r>
                <a:rPr lang="en-US" sz="3600" baseline="30000" dirty="0"/>
                <a:t>+ </a:t>
              </a:r>
              <a:r>
                <a:rPr lang="en-US" sz="3600" dirty="0"/>
                <a:t> + OH</a:t>
              </a:r>
            </a:p>
          </p:txBody>
        </p:sp>
        <p:sp>
          <p:nvSpPr>
            <p:cNvPr id="19" name="Oval 11"/>
            <p:cNvSpPr>
              <a:spLocks noChangeArrowheads="1"/>
            </p:cNvSpPr>
            <p:nvPr/>
          </p:nvSpPr>
          <p:spPr bwMode="auto">
            <a:xfrm>
              <a:off x="3447" y="3752"/>
              <a:ext cx="88" cy="88"/>
            </a:xfrm>
            <a:prstGeom prst="ellipse">
              <a:avLst/>
            </a:prstGeom>
            <a:solidFill>
              <a:schemeClr val="tx1"/>
            </a:solidFill>
            <a:ln w="12700">
              <a:solidFill>
                <a:schemeClr val="bg2"/>
              </a:solidFill>
              <a:round/>
              <a:headEnd/>
              <a:tailEnd/>
            </a:ln>
            <a:effectLst/>
          </p:spPr>
          <p:txBody>
            <a:bodyPr wrap="none" anchor="ctr"/>
            <a:lstStyle/>
            <a:p>
              <a:endParaRPr lang="en-US" dirty="0"/>
            </a:p>
          </p:txBody>
        </p:sp>
      </p:grpSp>
    </p:spTree>
    <p:extLst>
      <p:ext uri="{BB962C8B-B14F-4D97-AF65-F5344CB8AC3E}">
        <p14:creationId xmlns:p14="http://schemas.microsoft.com/office/powerpoint/2010/main" val="377889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Water Hydrolysis</a:t>
            </a:r>
            <a:endParaRPr lang="en-US" dirty="0">
              <a:latin typeface="+mn-lt"/>
            </a:endParaRPr>
          </a:p>
        </p:txBody>
      </p:sp>
      <p:sp>
        <p:nvSpPr>
          <p:cNvPr id="6" name="Content Placeholder 5"/>
          <p:cNvSpPr>
            <a:spLocks noGrp="1"/>
          </p:cNvSpPr>
          <p:nvPr>
            <p:ph sz="half" idx="1"/>
          </p:nvPr>
        </p:nvSpPr>
        <p:spPr>
          <a:xfrm>
            <a:off x="4876800" y="2027237"/>
            <a:ext cx="4038600" cy="4525963"/>
          </a:xfrm>
        </p:spPr>
        <p:txBody>
          <a:bodyPr/>
          <a:lstStyle/>
          <a:p>
            <a:r>
              <a:rPr lang="en-US" dirty="0" smtClean="0"/>
              <a:t>Body fluids normally contain H+ and OH- ions.</a:t>
            </a:r>
          </a:p>
          <a:p>
            <a:r>
              <a:rPr lang="en-US" dirty="0" smtClean="0"/>
              <a:t>Free radicals may eventually interact with and damage DNA molecules (indirect action).</a:t>
            </a:r>
          </a:p>
          <a:p>
            <a:endParaRPr lang="en-US" dirty="0"/>
          </a:p>
        </p:txBody>
      </p:sp>
      <p:grpSp>
        <p:nvGrpSpPr>
          <p:cNvPr id="11" name="Group 10"/>
          <p:cNvGrpSpPr>
            <a:grpSpLocks/>
          </p:cNvGrpSpPr>
          <p:nvPr/>
        </p:nvGrpSpPr>
        <p:grpSpPr bwMode="auto">
          <a:xfrm>
            <a:off x="457200" y="2209805"/>
            <a:ext cx="2114551" cy="366713"/>
            <a:chOff x="759" y="2112"/>
            <a:chExt cx="1332" cy="231"/>
          </a:xfrm>
        </p:grpSpPr>
        <p:sp>
          <p:nvSpPr>
            <p:cNvPr id="12" name="Rectangle 7"/>
            <p:cNvSpPr>
              <a:spLocks noChangeArrowheads="1"/>
            </p:cNvSpPr>
            <p:nvPr/>
          </p:nvSpPr>
          <p:spPr bwMode="auto">
            <a:xfrm>
              <a:off x="1431" y="2112"/>
              <a:ext cx="660"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30000" dirty="0">
                  <a:latin typeface="Arial" pitchFamily="34" charset="0"/>
                  <a:cs typeface="Arial" pitchFamily="34" charset="0"/>
                </a:rPr>
                <a:t>+</a:t>
              </a:r>
              <a:r>
                <a:rPr lang="en-US" dirty="0">
                  <a:latin typeface="Arial" pitchFamily="34" charset="0"/>
                  <a:cs typeface="Arial" pitchFamily="34" charset="0"/>
                </a:rPr>
                <a:t> + OH</a:t>
              </a:r>
            </a:p>
          </p:txBody>
        </p:sp>
        <p:sp>
          <p:nvSpPr>
            <p:cNvPr id="13" name="Rectangle 8"/>
            <p:cNvSpPr>
              <a:spLocks noChangeArrowheads="1"/>
            </p:cNvSpPr>
            <p:nvPr/>
          </p:nvSpPr>
          <p:spPr bwMode="auto">
            <a:xfrm>
              <a:off x="759" y="2112"/>
              <a:ext cx="443"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r>
                <a:rPr lang="en-US" dirty="0">
                  <a:latin typeface="Arial" pitchFamily="34" charset="0"/>
                  <a:cs typeface="Arial" pitchFamily="34" charset="0"/>
                </a:rPr>
                <a:t>O</a:t>
              </a:r>
              <a:r>
                <a:rPr lang="en-US" baseline="30000" dirty="0">
                  <a:latin typeface="Arial" pitchFamily="34" charset="0"/>
                  <a:cs typeface="Arial" pitchFamily="34" charset="0"/>
                </a:rPr>
                <a:t>+</a:t>
              </a:r>
            </a:p>
          </p:txBody>
        </p:sp>
        <p:sp>
          <p:nvSpPr>
            <p:cNvPr id="14" name="Line 9"/>
            <p:cNvSpPr>
              <a:spLocks noChangeShapeType="1"/>
            </p:cNvSpPr>
            <p:nvPr/>
          </p:nvSpPr>
          <p:spPr bwMode="auto">
            <a:xfrm>
              <a:off x="1143" y="2208"/>
              <a:ext cx="232"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grpSp>
      <p:grpSp>
        <p:nvGrpSpPr>
          <p:cNvPr id="15" name="Group 14"/>
          <p:cNvGrpSpPr>
            <a:grpSpLocks/>
          </p:cNvGrpSpPr>
          <p:nvPr/>
        </p:nvGrpSpPr>
        <p:grpSpPr bwMode="auto">
          <a:xfrm>
            <a:off x="457200" y="2819406"/>
            <a:ext cx="2100262" cy="366713"/>
            <a:chOff x="807" y="2736"/>
            <a:chExt cx="1323" cy="231"/>
          </a:xfrm>
        </p:grpSpPr>
        <p:sp>
          <p:nvSpPr>
            <p:cNvPr id="16" name="Rectangle 11"/>
            <p:cNvSpPr>
              <a:spLocks noChangeArrowheads="1"/>
            </p:cNvSpPr>
            <p:nvPr/>
          </p:nvSpPr>
          <p:spPr bwMode="auto">
            <a:xfrm>
              <a:off x="1671" y="2736"/>
              <a:ext cx="459"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r>
                <a:rPr lang="en-US" dirty="0">
                  <a:latin typeface="Arial" pitchFamily="34" charset="0"/>
                  <a:cs typeface="Arial" pitchFamily="34" charset="0"/>
                </a:rPr>
                <a:t>O </a:t>
              </a:r>
              <a:r>
                <a:rPr lang="en-US" baseline="30000" dirty="0">
                  <a:latin typeface="Arial" pitchFamily="34" charset="0"/>
                  <a:cs typeface="Arial" pitchFamily="34" charset="0"/>
                </a:rPr>
                <a:t>-</a:t>
              </a:r>
            </a:p>
          </p:txBody>
        </p:sp>
        <p:sp>
          <p:nvSpPr>
            <p:cNvPr id="17" name="Rectangle 12"/>
            <p:cNvSpPr>
              <a:spLocks noChangeArrowheads="1"/>
            </p:cNvSpPr>
            <p:nvPr/>
          </p:nvSpPr>
          <p:spPr bwMode="auto">
            <a:xfrm>
              <a:off x="807" y="2736"/>
              <a:ext cx="665"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r>
                <a:rPr lang="en-US" dirty="0">
                  <a:latin typeface="Arial" pitchFamily="34" charset="0"/>
                  <a:cs typeface="Arial" pitchFamily="34" charset="0"/>
                </a:rPr>
                <a:t>O + e</a:t>
              </a:r>
              <a:r>
                <a:rPr lang="en-US" baseline="30000" dirty="0">
                  <a:latin typeface="Arial" pitchFamily="34" charset="0"/>
                  <a:cs typeface="Arial" pitchFamily="34" charset="0"/>
                </a:rPr>
                <a:t>-</a:t>
              </a:r>
            </a:p>
          </p:txBody>
        </p:sp>
        <p:sp>
          <p:nvSpPr>
            <p:cNvPr id="18" name="Line 13"/>
            <p:cNvSpPr>
              <a:spLocks noChangeShapeType="1"/>
            </p:cNvSpPr>
            <p:nvPr/>
          </p:nvSpPr>
          <p:spPr bwMode="auto">
            <a:xfrm>
              <a:off x="1439" y="2832"/>
              <a:ext cx="232"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grpSp>
      <p:grpSp>
        <p:nvGrpSpPr>
          <p:cNvPr id="19" name="Group 18"/>
          <p:cNvGrpSpPr>
            <a:grpSpLocks/>
          </p:cNvGrpSpPr>
          <p:nvPr/>
        </p:nvGrpSpPr>
        <p:grpSpPr bwMode="auto">
          <a:xfrm>
            <a:off x="487362" y="3429007"/>
            <a:ext cx="2228852" cy="366713"/>
            <a:chOff x="663" y="3360"/>
            <a:chExt cx="1404" cy="231"/>
          </a:xfrm>
        </p:grpSpPr>
        <p:sp>
          <p:nvSpPr>
            <p:cNvPr id="20" name="Rectangle 15"/>
            <p:cNvSpPr>
              <a:spLocks noChangeArrowheads="1"/>
            </p:cNvSpPr>
            <p:nvPr/>
          </p:nvSpPr>
          <p:spPr bwMode="auto">
            <a:xfrm>
              <a:off x="1431" y="3360"/>
              <a:ext cx="636"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 + OH</a:t>
              </a:r>
              <a:r>
                <a:rPr lang="en-US" baseline="30000" dirty="0">
                  <a:latin typeface="Arial" pitchFamily="34" charset="0"/>
                  <a:cs typeface="Arial" pitchFamily="34" charset="0"/>
                </a:rPr>
                <a:t>-</a:t>
              </a:r>
            </a:p>
          </p:txBody>
        </p:sp>
        <p:sp>
          <p:nvSpPr>
            <p:cNvPr id="21" name="Rectangle 16"/>
            <p:cNvSpPr>
              <a:spLocks noChangeArrowheads="1"/>
            </p:cNvSpPr>
            <p:nvPr/>
          </p:nvSpPr>
          <p:spPr bwMode="auto">
            <a:xfrm>
              <a:off x="663" y="3360"/>
              <a:ext cx="459"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r>
                <a:rPr lang="en-US" dirty="0">
                  <a:latin typeface="Arial" pitchFamily="34" charset="0"/>
                  <a:cs typeface="Arial" pitchFamily="34" charset="0"/>
                </a:rPr>
                <a:t>O </a:t>
              </a:r>
              <a:r>
                <a:rPr lang="en-US" baseline="30000" dirty="0">
                  <a:latin typeface="Arial" pitchFamily="34" charset="0"/>
                  <a:cs typeface="Arial" pitchFamily="34" charset="0"/>
                </a:rPr>
                <a:t>-</a:t>
              </a:r>
            </a:p>
          </p:txBody>
        </p:sp>
        <p:sp>
          <p:nvSpPr>
            <p:cNvPr id="22" name="Line 17"/>
            <p:cNvSpPr>
              <a:spLocks noChangeShapeType="1"/>
            </p:cNvSpPr>
            <p:nvPr/>
          </p:nvSpPr>
          <p:spPr bwMode="auto">
            <a:xfrm>
              <a:off x="1095" y="3456"/>
              <a:ext cx="232"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grpSp>
      <p:grpSp>
        <p:nvGrpSpPr>
          <p:cNvPr id="39" name="Group 6"/>
          <p:cNvGrpSpPr>
            <a:grpSpLocks/>
          </p:cNvGrpSpPr>
          <p:nvPr/>
        </p:nvGrpSpPr>
        <p:grpSpPr bwMode="auto">
          <a:xfrm>
            <a:off x="434975" y="4572005"/>
            <a:ext cx="2079626" cy="366713"/>
            <a:chOff x="663" y="2112"/>
            <a:chExt cx="1310" cy="231"/>
          </a:xfrm>
        </p:grpSpPr>
        <p:sp>
          <p:nvSpPr>
            <p:cNvPr id="40" name="Rectangle 3"/>
            <p:cNvSpPr>
              <a:spLocks noChangeArrowheads="1"/>
            </p:cNvSpPr>
            <p:nvPr/>
          </p:nvSpPr>
          <p:spPr bwMode="auto">
            <a:xfrm>
              <a:off x="1533" y="2112"/>
              <a:ext cx="440"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r>
                <a:rPr lang="en-US" dirty="0">
                  <a:latin typeface="Arial" pitchFamily="34" charset="0"/>
                  <a:cs typeface="Arial" pitchFamily="34" charset="0"/>
                </a:rPr>
                <a:t>O</a:t>
              </a:r>
              <a:r>
                <a:rPr lang="en-US" baseline="-25000" dirty="0">
                  <a:latin typeface="Arial" pitchFamily="34" charset="0"/>
                  <a:cs typeface="Arial" pitchFamily="34" charset="0"/>
                </a:rPr>
                <a:t>2</a:t>
              </a:r>
            </a:p>
          </p:txBody>
        </p:sp>
        <p:sp>
          <p:nvSpPr>
            <p:cNvPr id="41" name="Rectangle 4"/>
            <p:cNvSpPr>
              <a:spLocks noChangeArrowheads="1"/>
            </p:cNvSpPr>
            <p:nvPr/>
          </p:nvSpPr>
          <p:spPr bwMode="auto">
            <a:xfrm>
              <a:off x="663" y="2112"/>
              <a:ext cx="717"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OH + OH</a:t>
              </a:r>
            </a:p>
          </p:txBody>
        </p:sp>
        <p:sp>
          <p:nvSpPr>
            <p:cNvPr id="42" name="Line 5"/>
            <p:cNvSpPr>
              <a:spLocks noChangeShapeType="1"/>
            </p:cNvSpPr>
            <p:nvPr/>
          </p:nvSpPr>
          <p:spPr bwMode="auto">
            <a:xfrm>
              <a:off x="1309" y="2208"/>
              <a:ext cx="232"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grpSp>
      <p:grpSp>
        <p:nvGrpSpPr>
          <p:cNvPr id="43" name="Group 10"/>
          <p:cNvGrpSpPr>
            <a:grpSpLocks/>
          </p:cNvGrpSpPr>
          <p:nvPr/>
        </p:nvGrpSpPr>
        <p:grpSpPr bwMode="auto">
          <a:xfrm>
            <a:off x="434975" y="5638807"/>
            <a:ext cx="1917701" cy="366713"/>
            <a:chOff x="663" y="3408"/>
            <a:chExt cx="1208" cy="231"/>
          </a:xfrm>
        </p:grpSpPr>
        <p:sp>
          <p:nvSpPr>
            <p:cNvPr id="44" name="Rectangle 7"/>
            <p:cNvSpPr>
              <a:spLocks noChangeArrowheads="1"/>
            </p:cNvSpPr>
            <p:nvPr/>
          </p:nvSpPr>
          <p:spPr bwMode="auto">
            <a:xfrm>
              <a:off x="1431" y="3408"/>
              <a:ext cx="440"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r>
                <a:rPr lang="en-US" dirty="0">
                  <a:latin typeface="Arial" pitchFamily="34" charset="0"/>
                  <a:cs typeface="Arial" pitchFamily="34" charset="0"/>
                </a:rPr>
                <a:t>O</a:t>
              </a:r>
              <a:r>
                <a:rPr lang="en-US" baseline="-25000" dirty="0">
                  <a:latin typeface="Arial" pitchFamily="34" charset="0"/>
                  <a:cs typeface="Arial" pitchFamily="34" charset="0"/>
                </a:rPr>
                <a:t>2</a:t>
              </a:r>
            </a:p>
          </p:txBody>
        </p:sp>
        <p:sp>
          <p:nvSpPr>
            <p:cNvPr id="45" name="Rectangle 8"/>
            <p:cNvSpPr>
              <a:spLocks noChangeArrowheads="1"/>
            </p:cNvSpPr>
            <p:nvPr/>
          </p:nvSpPr>
          <p:spPr bwMode="auto">
            <a:xfrm>
              <a:off x="663" y="3408"/>
              <a:ext cx="657"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HO</a:t>
              </a:r>
              <a:r>
                <a:rPr lang="en-US" baseline="-25000" dirty="0">
                  <a:latin typeface="Arial" pitchFamily="34" charset="0"/>
                  <a:cs typeface="Arial" pitchFamily="34" charset="0"/>
                </a:rPr>
                <a:t>2</a:t>
              </a:r>
              <a:r>
                <a:rPr lang="en-US" dirty="0">
                  <a:latin typeface="Arial" pitchFamily="34" charset="0"/>
                  <a:cs typeface="Arial" pitchFamily="34" charset="0"/>
                </a:rPr>
                <a:t> + H</a:t>
              </a:r>
            </a:p>
          </p:txBody>
        </p:sp>
        <p:sp>
          <p:nvSpPr>
            <p:cNvPr id="46" name="Line 9"/>
            <p:cNvSpPr>
              <a:spLocks noChangeShapeType="1"/>
            </p:cNvSpPr>
            <p:nvPr/>
          </p:nvSpPr>
          <p:spPr bwMode="auto">
            <a:xfrm>
              <a:off x="1261" y="3504"/>
              <a:ext cx="232"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grpSp>
      <p:grpSp>
        <p:nvGrpSpPr>
          <p:cNvPr id="47" name="Group 15"/>
          <p:cNvGrpSpPr>
            <a:grpSpLocks/>
          </p:cNvGrpSpPr>
          <p:nvPr/>
        </p:nvGrpSpPr>
        <p:grpSpPr bwMode="auto">
          <a:xfrm>
            <a:off x="434975" y="5029206"/>
            <a:ext cx="4735513" cy="366713"/>
            <a:chOff x="663" y="2784"/>
            <a:chExt cx="2983" cy="231"/>
          </a:xfrm>
        </p:grpSpPr>
        <p:sp>
          <p:nvSpPr>
            <p:cNvPr id="48" name="Rectangle 11"/>
            <p:cNvSpPr>
              <a:spLocks noChangeArrowheads="1"/>
            </p:cNvSpPr>
            <p:nvPr/>
          </p:nvSpPr>
          <p:spPr bwMode="auto">
            <a:xfrm>
              <a:off x="1479" y="2784"/>
              <a:ext cx="387"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HO</a:t>
              </a:r>
              <a:r>
                <a:rPr lang="en-US" baseline="-25000" dirty="0">
                  <a:latin typeface="Arial" pitchFamily="34" charset="0"/>
                  <a:cs typeface="Arial" pitchFamily="34" charset="0"/>
                </a:rPr>
                <a:t>2</a:t>
              </a:r>
            </a:p>
          </p:txBody>
        </p:sp>
        <p:sp>
          <p:nvSpPr>
            <p:cNvPr id="49" name="Rectangle 12"/>
            <p:cNvSpPr>
              <a:spLocks noChangeArrowheads="1"/>
            </p:cNvSpPr>
            <p:nvPr/>
          </p:nvSpPr>
          <p:spPr bwMode="auto">
            <a:xfrm>
              <a:off x="663" y="2784"/>
              <a:ext cx="552" cy="231"/>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 + O</a:t>
              </a:r>
              <a:r>
                <a:rPr lang="en-US" baseline="-25000" dirty="0">
                  <a:latin typeface="Arial" pitchFamily="34" charset="0"/>
                  <a:cs typeface="Arial" pitchFamily="34" charset="0"/>
                </a:rPr>
                <a:t>2</a:t>
              </a:r>
            </a:p>
          </p:txBody>
        </p:sp>
        <p:sp>
          <p:nvSpPr>
            <p:cNvPr id="50" name="Line 13"/>
            <p:cNvSpPr>
              <a:spLocks noChangeShapeType="1"/>
            </p:cNvSpPr>
            <p:nvPr/>
          </p:nvSpPr>
          <p:spPr bwMode="auto">
            <a:xfrm>
              <a:off x="1213" y="2880"/>
              <a:ext cx="232"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sp>
          <p:nvSpPr>
            <p:cNvPr id="51" name="Rectangle 14"/>
            <p:cNvSpPr>
              <a:spLocks noChangeArrowheads="1"/>
            </p:cNvSpPr>
            <p:nvPr/>
          </p:nvSpPr>
          <p:spPr bwMode="auto">
            <a:xfrm>
              <a:off x="1829" y="2784"/>
              <a:ext cx="1817" cy="231"/>
            </a:xfrm>
            <a:prstGeom prst="rect">
              <a:avLst/>
            </a:prstGeom>
            <a:noFill/>
            <a:ln w="12700">
              <a:noFill/>
              <a:miter lim="800000"/>
              <a:headEnd/>
              <a:tailEnd/>
            </a:ln>
            <a:effectLst/>
          </p:spPr>
          <p:txBody>
            <a:bodyPr wrap="none" lIns="90488" tIns="44450" rIns="90488" bIns="44450">
              <a:spAutoFit/>
            </a:bodyPr>
            <a:lstStyle/>
            <a:p>
              <a:r>
                <a:rPr lang="en-US" dirty="0" smtClean="0">
                  <a:latin typeface="Arial" pitchFamily="34" charset="0"/>
                  <a:cs typeface="Arial" pitchFamily="34" charset="0"/>
                </a:rPr>
                <a:t>(if </a:t>
              </a:r>
              <a:r>
                <a:rPr lang="en-US" dirty="0">
                  <a:latin typeface="Arial" pitchFamily="34" charset="0"/>
                  <a:cs typeface="Arial" pitchFamily="34" charset="0"/>
                </a:rPr>
                <a:t>dissolved O</a:t>
              </a:r>
              <a:r>
                <a:rPr lang="en-US" baseline="-25000" dirty="0">
                  <a:latin typeface="Arial" pitchFamily="34" charset="0"/>
                  <a:cs typeface="Arial" pitchFamily="34" charset="0"/>
                </a:rPr>
                <a:t>2</a:t>
              </a:r>
              <a:r>
                <a:rPr lang="en-US" dirty="0">
                  <a:latin typeface="Arial" pitchFamily="34" charset="0"/>
                  <a:cs typeface="Arial" pitchFamily="34" charset="0"/>
                </a:rPr>
                <a:t> is present)</a:t>
              </a:r>
            </a:p>
          </p:txBody>
        </p:sp>
      </p:grpSp>
      <p:sp>
        <p:nvSpPr>
          <p:cNvPr id="52" name="Rectangle 16"/>
          <p:cNvSpPr>
            <a:spLocks noChangeArrowheads="1"/>
          </p:cNvSpPr>
          <p:nvPr/>
        </p:nvSpPr>
        <p:spPr bwMode="auto">
          <a:xfrm>
            <a:off x="1676400" y="3962400"/>
            <a:ext cx="434415" cy="366767"/>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a:t>
            </a:r>
            <a:r>
              <a:rPr lang="en-US" baseline="-25000" dirty="0">
                <a:latin typeface="Arial" pitchFamily="34" charset="0"/>
                <a:cs typeface="Arial" pitchFamily="34" charset="0"/>
              </a:rPr>
              <a:t>2</a:t>
            </a:r>
          </a:p>
        </p:txBody>
      </p:sp>
      <p:sp>
        <p:nvSpPr>
          <p:cNvPr id="53" name="Rectangle 17"/>
          <p:cNvSpPr>
            <a:spLocks noChangeArrowheads="1"/>
          </p:cNvSpPr>
          <p:nvPr/>
        </p:nvSpPr>
        <p:spPr bwMode="auto">
          <a:xfrm>
            <a:off x="457200" y="3962400"/>
            <a:ext cx="779060" cy="366767"/>
          </a:xfrm>
          <a:prstGeom prst="rect">
            <a:avLst/>
          </a:prstGeom>
          <a:noFill/>
          <a:ln w="12700">
            <a:noFill/>
            <a:miter lim="800000"/>
            <a:headEnd/>
            <a:tailEnd/>
          </a:ln>
          <a:effectLst/>
        </p:spPr>
        <p:txBody>
          <a:bodyPr wrap="none" lIns="90488" tIns="44450" rIns="90488" bIns="44450">
            <a:spAutoFit/>
          </a:bodyPr>
          <a:lstStyle/>
          <a:p>
            <a:r>
              <a:rPr lang="en-US" dirty="0">
                <a:latin typeface="Arial" pitchFamily="34" charset="0"/>
                <a:cs typeface="Arial" pitchFamily="34" charset="0"/>
              </a:rPr>
              <a:t>H + H</a:t>
            </a:r>
          </a:p>
        </p:txBody>
      </p:sp>
      <p:sp>
        <p:nvSpPr>
          <p:cNvPr id="54" name="Line 18"/>
          <p:cNvSpPr>
            <a:spLocks noChangeShapeType="1"/>
          </p:cNvSpPr>
          <p:nvPr/>
        </p:nvSpPr>
        <p:spPr bwMode="auto">
          <a:xfrm>
            <a:off x="1231900" y="4114800"/>
            <a:ext cx="368300" cy="0"/>
          </a:xfrm>
          <a:prstGeom prst="line">
            <a:avLst/>
          </a:prstGeom>
          <a:noFill/>
          <a:ln w="12700">
            <a:solidFill>
              <a:schemeClr val="tx1"/>
            </a:solidFill>
            <a:round/>
            <a:headEnd/>
            <a:tailEnd type="triangle" w="med" len="med"/>
          </a:ln>
          <a:effectLst/>
        </p:spPr>
        <p:txBody>
          <a:bodyPr wrap="none" anchor="ctr"/>
          <a:lstStyle/>
          <a:p>
            <a:endParaRPr lang="en-US" dirty="0">
              <a:latin typeface="Arial" pitchFamily="34" charset="0"/>
              <a:cs typeface="Arial" pitchFamily="34" charset="0"/>
            </a:endParaRPr>
          </a:p>
        </p:txBody>
      </p:sp>
      <p:cxnSp>
        <p:nvCxnSpPr>
          <p:cNvPr id="56" name="Straight Arrow Connector 55"/>
          <p:cNvCxnSpPr/>
          <p:nvPr/>
        </p:nvCxnSpPr>
        <p:spPr>
          <a:xfrm flipH="1">
            <a:off x="2286000" y="41148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819400" y="3810000"/>
            <a:ext cx="1524000" cy="646331"/>
          </a:xfrm>
          <a:prstGeom prst="rect">
            <a:avLst/>
          </a:prstGeom>
          <a:noFill/>
        </p:spPr>
        <p:txBody>
          <a:bodyPr wrap="square" rtlCol="0">
            <a:spAutoFit/>
          </a:bodyPr>
          <a:lstStyle/>
          <a:p>
            <a:r>
              <a:rPr lang="en-US" dirty="0" smtClean="0">
                <a:solidFill>
                  <a:srgbClr val="0070C0"/>
                </a:solidFill>
                <a:latin typeface="Arial" pitchFamily="34" charset="0"/>
                <a:cs typeface="Arial" pitchFamily="34" charset="0"/>
              </a:rPr>
              <a:t>hydrogen peroxide!</a:t>
            </a:r>
            <a:endParaRPr lang="en-US"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54197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io.davidson.edu/people/kabernd/berndcv/lab/website%20%28summer%202009%29/MCChomepage/why2.jpg"/>
          <p:cNvPicPr>
            <a:picLocks noChangeAspect="1" noChangeArrowheads="1"/>
          </p:cNvPicPr>
          <p:nvPr/>
        </p:nvPicPr>
        <p:blipFill>
          <a:blip r:embed="rId3" cstate="print"/>
          <a:srcRect/>
          <a:stretch>
            <a:fillRect/>
          </a:stretch>
        </p:blipFill>
        <p:spPr bwMode="auto">
          <a:xfrm>
            <a:off x="596660" y="228600"/>
            <a:ext cx="7950679" cy="6019800"/>
          </a:xfrm>
          <a:prstGeom prst="rect">
            <a:avLst/>
          </a:prstGeom>
          <a:noFill/>
        </p:spPr>
      </p:pic>
      <p:sp>
        <p:nvSpPr>
          <p:cNvPr id="2" name="Rectangle 1"/>
          <p:cNvSpPr/>
          <p:nvPr/>
        </p:nvSpPr>
        <p:spPr>
          <a:xfrm>
            <a:off x="0" y="6474023"/>
            <a:ext cx="9144000" cy="307777"/>
          </a:xfrm>
          <a:prstGeom prst="rect">
            <a:avLst/>
          </a:prstGeom>
        </p:spPr>
        <p:txBody>
          <a:bodyPr wrap="square">
            <a:spAutoFit/>
          </a:bodyPr>
          <a:lstStyle/>
          <a:p>
            <a:pPr algn="ctr"/>
            <a:r>
              <a:rPr lang="en-US" sz="1400" dirty="0" smtClean="0"/>
              <a:t>http://symmetrydirectbuy.com/what-are-free-radicals-and-what-effect-do-antioxidants-have-on-them/</a:t>
            </a:r>
            <a:endParaRPr lang="en-US" sz="1400" dirty="0"/>
          </a:p>
        </p:txBody>
      </p:sp>
    </p:spTree>
    <p:extLst>
      <p:ext uri="{BB962C8B-B14F-4D97-AF65-F5344CB8AC3E}">
        <p14:creationId xmlns:p14="http://schemas.microsoft.com/office/powerpoint/2010/main" val="123699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TCSTW09"/>
          <p:cNvPicPr preferRelativeResize="0">
            <a:picLocks noChangeArrowheads="1"/>
          </p:cNvPicPr>
          <p:nvPr/>
        </p:nvPicPr>
        <p:blipFill>
          <a:blip r:embed="rId3" cstate="print"/>
          <a:srcRect l="4695" t="13666" r="7042" b="13666"/>
          <a:stretch>
            <a:fillRect/>
          </a:stretch>
        </p:blipFill>
        <p:spPr bwMode="auto">
          <a:xfrm>
            <a:off x="609600" y="1828800"/>
            <a:ext cx="8172450" cy="4621213"/>
          </a:xfrm>
          <a:prstGeom prst="rect">
            <a:avLst/>
          </a:prstGeom>
          <a:noFill/>
          <a:ln w="9525">
            <a:noFill/>
            <a:miter lim="800000"/>
            <a:headEnd/>
            <a:tailEnd/>
          </a:ln>
        </p:spPr>
      </p:pic>
      <p:sp>
        <p:nvSpPr>
          <p:cNvPr id="79875" name="Rectangle 3"/>
          <p:cNvSpPr>
            <a:spLocks noChangeArrowheads="1"/>
          </p:cNvSpPr>
          <p:nvPr/>
        </p:nvSpPr>
        <p:spPr bwMode="auto">
          <a:xfrm>
            <a:off x="381000" y="152400"/>
            <a:ext cx="8458200" cy="1143000"/>
          </a:xfrm>
          <a:prstGeom prst="rect">
            <a:avLst/>
          </a:prstGeom>
          <a:noFill/>
          <a:ln w="12700">
            <a:noFill/>
            <a:miter lim="800000"/>
            <a:headEnd/>
            <a:tailEnd/>
          </a:ln>
          <a:effectLst>
            <a:outerShdw dist="17961" dir="13500000" algn="ctr" rotWithShape="0">
              <a:schemeClr val="bg2"/>
            </a:outerShdw>
          </a:effectLst>
        </p:spPr>
        <p:txBody>
          <a:bodyPr lIns="90488" tIns="44450" rIns="90488" bIns="44450" anchor="b"/>
          <a:lstStyle/>
          <a:p>
            <a:pPr algn="ctr">
              <a:lnSpc>
                <a:spcPct val="90000"/>
              </a:lnSpc>
              <a:defRPr/>
            </a:pPr>
            <a:r>
              <a:rPr lang="en-US" sz="3600" b="1" i="0">
                <a:solidFill>
                  <a:srgbClr val="0C45FA"/>
                </a:solidFill>
                <a:latin typeface="Univers (W1)" charset="0"/>
              </a:rPr>
              <a:t> Potential Outcomes of Radiation </a:t>
            </a:r>
            <a:br>
              <a:rPr lang="en-US" sz="3600" b="1" i="0">
                <a:solidFill>
                  <a:srgbClr val="0C45FA"/>
                </a:solidFill>
                <a:latin typeface="Univers (W1)" charset="0"/>
              </a:rPr>
            </a:br>
            <a:r>
              <a:rPr lang="en-US" sz="3600" b="1" i="0">
                <a:solidFill>
                  <a:srgbClr val="0C45FA"/>
                </a:solidFill>
                <a:latin typeface="Univers (W1)" charset="0"/>
              </a:rPr>
              <a:t>Damage to Parent Cells </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495800"/>
            <a:ext cx="1386706" cy="138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1905000" y="3581400"/>
            <a:ext cx="1066800" cy="1066800"/>
          </a:xfrm>
          <a:prstGeom prst="straightConnector1">
            <a:avLst/>
          </a:prstGeom>
          <a:ln w="3810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5846764"/>
            <a:ext cx="1234306" cy="461665"/>
          </a:xfrm>
          <a:prstGeom prst="rect">
            <a:avLst/>
          </a:prstGeom>
          <a:noFill/>
        </p:spPr>
        <p:txBody>
          <a:bodyPr wrap="square" rtlCol="0">
            <a:spAutoFit/>
          </a:bodyPr>
          <a:lstStyle/>
          <a:p>
            <a:r>
              <a:rPr lang="en-US" sz="2400" i="1" dirty="0" smtClean="0">
                <a:solidFill>
                  <a:schemeClr val="bg1"/>
                </a:solidFill>
                <a:latin typeface="Haettenschweiler" panose="020B0706040902060204" pitchFamily="34" charset="0"/>
              </a:rPr>
              <a:t>NO EFFECT</a:t>
            </a:r>
            <a:endParaRPr lang="en-US" sz="2400" i="1" dirty="0">
              <a:solidFill>
                <a:schemeClr val="bg1"/>
              </a:solidFill>
              <a:latin typeface="Haettenschweiler" panose="020B070604090206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of Radiation on Cells</a:t>
            </a:r>
            <a:endParaRPr lang="en-US" dirty="0"/>
          </a:p>
        </p:txBody>
      </p:sp>
      <p:sp>
        <p:nvSpPr>
          <p:cNvPr id="5" name="Content Placeholder 4"/>
          <p:cNvSpPr>
            <a:spLocks noGrp="1"/>
          </p:cNvSpPr>
          <p:nvPr>
            <p:ph sz="half" idx="2"/>
          </p:nvPr>
        </p:nvSpPr>
        <p:spPr>
          <a:xfrm>
            <a:off x="4572000" y="2209800"/>
            <a:ext cx="4040188" cy="3951288"/>
          </a:xfrm>
        </p:spPr>
        <p:txBody>
          <a:bodyPr>
            <a:normAutofit fontScale="85000" lnSpcReduction="10000"/>
          </a:bodyPr>
          <a:lstStyle/>
          <a:p>
            <a:pPr marL="514350" indent="-514350">
              <a:buFont typeface="+mj-lt"/>
              <a:buAutoNum type="arabicPeriod"/>
            </a:pPr>
            <a:r>
              <a:rPr lang="en-US" dirty="0" smtClean="0"/>
              <a:t>Event is not important to cell function - no real effect (most likely).</a:t>
            </a:r>
          </a:p>
          <a:p>
            <a:pPr marL="514350" indent="-514350">
              <a:buFont typeface="+mj-lt"/>
              <a:buAutoNum type="arabicPeriod"/>
            </a:pPr>
            <a:r>
              <a:rPr lang="en-US" dirty="0" smtClean="0"/>
              <a:t>Damage is repaired- no lasting effect.</a:t>
            </a:r>
          </a:p>
          <a:p>
            <a:pPr marL="514350" indent="-514350">
              <a:buFont typeface="+mj-lt"/>
              <a:buAutoNum type="arabicPeriod"/>
            </a:pPr>
            <a:r>
              <a:rPr lang="en-US" dirty="0" smtClean="0"/>
              <a:t>Damage is repaired incorrectly- cell may function abnormally (uncontrolled division </a:t>
            </a:r>
            <a:r>
              <a:rPr lang="en-US" dirty="0" smtClean="0">
                <a:sym typeface="Wingdings" pitchFamily="2" charset="2"/>
              </a:rPr>
              <a:t> </a:t>
            </a:r>
            <a:r>
              <a:rPr lang="en-US" dirty="0" smtClean="0"/>
              <a:t>cancer could develop).</a:t>
            </a:r>
          </a:p>
          <a:p>
            <a:pPr marL="514350" indent="-514350">
              <a:buFont typeface="+mj-lt"/>
              <a:buAutoNum type="arabicPeriod"/>
            </a:pPr>
            <a:r>
              <a:rPr lang="en-US" dirty="0" smtClean="0"/>
              <a:t>Cell is so damaged it dies-only a problem if many cells die at once (acute dose).		</a:t>
            </a:r>
            <a:endParaRPr lang="en-US" dirty="0"/>
          </a:p>
        </p:txBody>
      </p:sp>
      <p:pic>
        <p:nvPicPr>
          <p:cNvPr id="9" name="Picture 2" descr="http://creationrevolution.com/wp-content/uploads/2011/10/10-4-11-Cell-Repair-kits.jpg"/>
          <p:cNvPicPr>
            <a:picLocks noChangeAspect="1" noChangeArrowheads="1"/>
          </p:cNvPicPr>
          <p:nvPr/>
        </p:nvPicPr>
        <p:blipFill>
          <a:blip r:embed="rId3" cstate="print"/>
          <a:srcRect/>
          <a:stretch>
            <a:fillRect/>
          </a:stretch>
        </p:blipFill>
        <p:spPr bwMode="auto">
          <a:xfrm>
            <a:off x="875581" y="2438400"/>
            <a:ext cx="2514599" cy="2514599"/>
          </a:xfrm>
          <a:prstGeom prst="rect">
            <a:avLst/>
          </a:prstGeom>
          <a:noFill/>
        </p:spPr>
      </p:pic>
    </p:spTree>
    <p:extLst>
      <p:ext uri="{BB962C8B-B14F-4D97-AF65-F5344CB8AC3E}">
        <p14:creationId xmlns:p14="http://schemas.microsoft.com/office/powerpoint/2010/main" val="1684125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Radiation on Cells</a:t>
            </a:r>
            <a:endParaRPr lang="en-US" dirty="0"/>
          </a:p>
        </p:txBody>
      </p:sp>
      <p:pic>
        <p:nvPicPr>
          <p:cNvPr id="1027" name="Picture 3" descr="C:\Documents and Settings\mkeller\Local Settings\Temporary Internet Files\Content.IE5\13QMTYHO\MC90028710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830" y="3997987"/>
            <a:ext cx="1825782" cy="2141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mkeller\Local Settings\Temporary Internet Files\Content.IE5\UYAXNIG4\MC9000551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7858" y="2199690"/>
            <a:ext cx="2071726" cy="17627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wtyFGJtzQ4c/TokHGhJhtWI/AAAAAAAAGuo/VtKtD_uItQI/s1600/cel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300" y="1752600"/>
            <a:ext cx="4114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900" y="5068559"/>
            <a:ext cx="1536595" cy="1162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a:xfrm flipV="1">
            <a:off x="469900" y="3467100"/>
            <a:ext cx="1981200" cy="1601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006495" y="3467100"/>
            <a:ext cx="444605" cy="1601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006495" y="3467100"/>
            <a:ext cx="444605" cy="2763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8563" y="1887209"/>
            <a:ext cx="2665437"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546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Sensitivity</a:t>
            </a:r>
            <a:endParaRPr lang="en-US" dirty="0"/>
          </a:p>
        </p:txBody>
      </p:sp>
      <p:sp>
        <p:nvSpPr>
          <p:cNvPr id="3" name="Content Placeholder 2"/>
          <p:cNvSpPr>
            <a:spLocks noGrp="1"/>
          </p:cNvSpPr>
          <p:nvPr>
            <p:ph sz="half" idx="1"/>
          </p:nvPr>
        </p:nvSpPr>
        <p:spPr/>
        <p:txBody>
          <a:bodyPr>
            <a:normAutofit/>
          </a:bodyPr>
          <a:lstStyle/>
          <a:p>
            <a:r>
              <a:rPr lang="en-US" sz="2000" dirty="0" smtClean="0"/>
              <a:t>Not all cells are created equal!</a:t>
            </a:r>
          </a:p>
          <a:p>
            <a:r>
              <a:rPr lang="en-US" sz="2000" dirty="0" smtClean="0">
                <a:solidFill>
                  <a:srgbClr val="0070C0"/>
                </a:solidFill>
              </a:rPr>
              <a:t>Law of Bergonie &amp; Tribondeau</a:t>
            </a:r>
            <a:r>
              <a:rPr lang="en-US" sz="2000" dirty="0" smtClean="0"/>
              <a:t>: cell radiosensitivity increases with</a:t>
            </a:r>
          </a:p>
          <a:p>
            <a:pPr lvl="1"/>
            <a:r>
              <a:rPr lang="en-US" sz="1600" dirty="0" smtClean="0">
                <a:solidFill>
                  <a:srgbClr val="0070C0"/>
                </a:solidFill>
              </a:rPr>
              <a:t>reproductive rate of cell</a:t>
            </a:r>
          </a:p>
          <a:p>
            <a:pPr lvl="1"/>
            <a:r>
              <a:rPr lang="en-US" sz="1600" dirty="0" smtClean="0">
                <a:solidFill>
                  <a:srgbClr val="0070C0"/>
                </a:solidFill>
              </a:rPr>
              <a:t>low morphological/functional differentiation (</a:t>
            </a:r>
            <a:r>
              <a:rPr lang="en-US" sz="1600" dirty="0" smtClean="0"/>
              <a:t>i.e. specialized cells are LESS sensitive!)</a:t>
            </a:r>
          </a:p>
          <a:p>
            <a:r>
              <a:rPr lang="en-US" sz="2000" dirty="0" smtClean="0"/>
              <a:t>Other effects on cell sensitivity</a:t>
            </a:r>
          </a:p>
          <a:p>
            <a:pPr lvl="1"/>
            <a:r>
              <a:rPr lang="en-US" sz="1600" dirty="0" smtClean="0"/>
              <a:t>long mitosis</a:t>
            </a:r>
          </a:p>
          <a:p>
            <a:pPr lvl="1"/>
            <a:r>
              <a:rPr lang="en-US" sz="1600" dirty="0" smtClean="0"/>
              <a:t>high oxygenation</a:t>
            </a:r>
          </a:p>
          <a:p>
            <a:pPr lvl="1"/>
            <a:endParaRPr lang="en-US" dirty="0"/>
          </a:p>
        </p:txBody>
      </p:sp>
      <p:sp>
        <p:nvSpPr>
          <p:cNvPr id="4" name="Content Placeholder 3"/>
          <p:cNvSpPr>
            <a:spLocks noGrp="1"/>
          </p:cNvSpPr>
          <p:nvPr>
            <p:ph sz="half" idx="2"/>
          </p:nvPr>
        </p:nvSpPr>
        <p:spPr/>
        <p:txBody>
          <a:bodyPr>
            <a:noAutofit/>
          </a:bodyPr>
          <a:lstStyle/>
          <a:p>
            <a:pPr>
              <a:buNone/>
            </a:pPr>
            <a:r>
              <a:rPr lang="en-US" sz="2000" dirty="0" smtClean="0">
                <a:solidFill>
                  <a:srgbClr val="0070C0"/>
                </a:solidFill>
              </a:rPr>
              <a:t>Radiosensitive Tissues:</a:t>
            </a:r>
          </a:p>
          <a:p>
            <a:pPr lvl="1"/>
            <a:r>
              <a:rPr lang="en-US" sz="1600" dirty="0" smtClean="0"/>
              <a:t>Germinal (reproductive) cells of the ovary and testis (e.g., spermatogonia)</a:t>
            </a:r>
          </a:p>
          <a:p>
            <a:pPr lvl="1"/>
            <a:r>
              <a:rPr lang="en-US" sz="1600" dirty="0" smtClean="0"/>
              <a:t>Hematopoietic (blood forming) tissues: red bone marrow, spleen, lymph nodes, thymus</a:t>
            </a:r>
          </a:p>
          <a:p>
            <a:pPr lvl="1"/>
            <a:r>
              <a:rPr lang="en-US" sz="1600" dirty="0" smtClean="0"/>
              <a:t>Basal cells of the skin</a:t>
            </a:r>
          </a:p>
          <a:p>
            <a:pPr lvl="1"/>
            <a:r>
              <a:rPr lang="en-US" sz="1600" dirty="0" smtClean="0"/>
              <a:t>Epithelium of the gastrointestinal tract (interstitial crypt cells)</a:t>
            </a:r>
          </a:p>
          <a:p>
            <a:pPr>
              <a:buNone/>
            </a:pPr>
            <a:r>
              <a:rPr lang="en-US" sz="2000" dirty="0" smtClean="0">
                <a:solidFill>
                  <a:srgbClr val="0070C0"/>
                </a:solidFill>
              </a:rPr>
              <a:t>Radioresistant Tissues:</a:t>
            </a:r>
          </a:p>
          <a:p>
            <a:pPr lvl="1"/>
            <a:r>
              <a:rPr lang="en-US" sz="1600" dirty="0" smtClean="0"/>
              <a:t>Bone</a:t>
            </a:r>
          </a:p>
          <a:p>
            <a:pPr lvl="1"/>
            <a:r>
              <a:rPr lang="en-US" sz="1600" dirty="0" smtClean="0"/>
              <a:t>Liver</a:t>
            </a:r>
          </a:p>
          <a:p>
            <a:pPr lvl="1"/>
            <a:r>
              <a:rPr lang="en-US" sz="1600" dirty="0" smtClean="0"/>
              <a:t>Kidney</a:t>
            </a:r>
          </a:p>
          <a:p>
            <a:pPr lvl="1"/>
            <a:r>
              <a:rPr lang="en-US" sz="1600" dirty="0" smtClean="0"/>
              <a:t>Cartilage</a:t>
            </a:r>
          </a:p>
          <a:p>
            <a:pPr lvl="1"/>
            <a:r>
              <a:rPr lang="en-US" sz="1600" dirty="0" smtClean="0"/>
              <a:t>Muscle</a:t>
            </a:r>
          </a:p>
          <a:p>
            <a:pPr lvl="1"/>
            <a:r>
              <a:rPr lang="en-US" sz="1600" dirty="0" smtClean="0"/>
              <a:t>Nervous tissue</a:t>
            </a:r>
            <a:endParaRPr lang="en-US" sz="1600" dirty="0"/>
          </a:p>
        </p:txBody>
      </p:sp>
      <p:cxnSp>
        <p:nvCxnSpPr>
          <p:cNvPr id="6" name="Straight Arrow Connector 5"/>
          <p:cNvCxnSpPr/>
          <p:nvPr/>
        </p:nvCxnSpPr>
        <p:spPr>
          <a:xfrm>
            <a:off x="3810000" y="6087070"/>
            <a:ext cx="1295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28800" y="5629870"/>
            <a:ext cx="2362200" cy="923330"/>
          </a:xfrm>
          <a:prstGeom prst="rect">
            <a:avLst/>
          </a:prstGeom>
          <a:noFill/>
        </p:spPr>
        <p:txBody>
          <a:bodyPr wrap="square" rtlCol="0">
            <a:spAutoFit/>
          </a:bodyPr>
          <a:lstStyle/>
          <a:p>
            <a:r>
              <a:rPr lang="en-US" dirty="0" smtClean="0">
                <a:solidFill>
                  <a:srgbClr val="C00000"/>
                </a:solidFill>
              </a:rPr>
              <a:t>Highly specialized, non-dividing, very mature</a:t>
            </a:r>
            <a:endParaRPr lang="en-US" dirty="0">
              <a:solidFill>
                <a:srgbClr val="C00000"/>
              </a:solidFill>
            </a:endParaRPr>
          </a:p>
        </p:txBody>
      </p:sp>
    </p:spTree>
    <p:extLst>
      <p:ext uri="{BB962C8B-B14F-4D97-AF65-F5344CB8AC3E}">
        <p14:creationId xmlns:p14="http://schemas.microsoft.com/office/powerpoint/2010/main" val="2351712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1447800" y="2464690"/>
            <a:ext cx="6553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n-US" altLang="en-US" b="1" dirty="0">
                <a:latin typeface="Univers (W1)" charset="0"/>
              </a:rPr>
              <a:t>Lymphocytes			</a:t>
            </a:r>
            <a:r>
              <a:rPr lang="en-US" altLang="en-US" b="1" dirty="0">
                <a:solidFill>
                  <a:srgbClr val="0066FF"/>
                </a:solidFill>
                <a:latin typeface="Univers (W1)" charset="0"/>
              </a:rPr>
              <a:t>MOST SENSITIVE</a:t>
            </a:r>
            <a:r>
              <a:rPr lang="en-US" altLang="en-US" b="1" dirty="0">
                <a:latin typeface="Univers (W1)" charset="0"/>
              </a:rPr>
              <a:t>                              </a:t>
            </a:r>
          </a:p>
          <a:p>
            <a:pPr marL="285750" indent="-285750">
              <a:buFont typeface="Arial" pitchFamily="34" charset="0"/>
              <a:buChar char="•"/>
            </a:pPr>
            <a:r>
              <a:rPr lang="en-US" altLang="en-US" b="1" dirty="0">
                <a:latin typeface="Univers (W1)" charset="0"/>
              </a:rPr>
              <a:t>Spermatogonia</a:t>
            </a:r>
          </a:p>
          <a:p>
            <a:pPr marL="285750" indent="-285750">
              <a:buFont typeface="Arial" pitchFamily="34" charset="0"/>
              <a:buChar char="•"/>
            </a:pPr>
            <a:r>
              <a:rPr lang="en-US" altLang="en-US" b="1" dirty="0">
                <a:latin typeface="Univers (W1)" charset="0"/>
              </a:rPr>
              <a:t>Hematopoietic (Blood Forming)</a:t>
            </a:r>
          </a:p>
          <a:p>
            <a:pPr marL="285750" indent="-285750">
              <a:buFont typeface="Arial" pitchFamily="34" charset="0"/>
              <a:buChar char="•"/>
            </a:pPr>
            <a:r>
              <a:rPr lang="en-US" altLang="en-US" b="1" dirty="0">
                <a:latin typeface="Univers (W1)" charset="0"/>
              </a:rPr>
              <a:t>Intestinal Epithelium</a:t>
            </a:r>
          </a:p>
          <a:p>
            <a:pPr marL="285750" indent="-285750">
              <a:buFont typeface="Arial" pitchFamily="34" charset="0"/>
              <a:buChar char="•"/>
            </a:pPr>
            <a:r>
              <a:rPr lang="en-US" altLang="en-US" b="1" dirty="0">
                <a:latin typeface="Univers (W1)" charset="0"/>
              </a:rPr>
              <a:t>Skin</a:t>
            </a:r>
          </a:p>
          <a:p>
            <a:pPr marL="285750" indent="-285750">
              <a:buFont typeface="Arial" pitchFamily="34" charset="0"/>
              <a:buChar char="•"/>
            </a:pPr>
            <a:r>
              <a:rPr lang="en-US" altLang="en-US" b="1" dirty="0">
                <a:latin typeface="Univers (W1)" charset="0"/>
              </a:rPr>
              <a:t>Nerve Cells</a:t>
            </a:r>
          </a:p>
          <a:p>
            <a:pPr marL="285750" indent="-285750">
              <a:buFont typeface="Arial" pitchFamily="34" charset="0"/>
              <a:buChar char="•"/>
            </a:pPr>
            <a:r>
              <a:rPr lang="en-US" altLang="en-US" b="1" dirty="0">
                <a:latin typeface="Univers (W1)" charset="0"/>
              </a:rPr>
              <a:t>Muscle Tissue</a:t>
            </a:r>
          </a:p>
          <a:p>
            <a:pPr marL="285750" indent="-285750">
              <a:buFont typeface="Arial" pitchFamily="34" charset="0"/>
              <a:buChar char="•"/>
            </a:pPr>
            <a:r>
              <a:rPr lang="en-US" altLang="en-US" b="1" dirty="0">
                <a:latin typeface="Univers (W1)" charset="0"/>
              </a:rPr>
              <a:t>Bone</a:t>
            </a:r>
          </a:p>
          <a:p>
            <a:pPr marL="285750" indent="-285750">
              <a:buFont typeface="Arial" pitchFamily="34" charset="0"/>
              <a:buChar char="•"/>
            </a:pPr>
            <a:r>
              <a:rPr lang="en-US" altLang="en-US" b="1" dirty="0">
                <a:latin typeface="Univers (W1)" charset="0"/>
              </a:rPr>
              <a:t>Collagen			</a:t>
            </a:r>
            <a:r>
              <a:rPr lang="en-US" altLang="en-US" b="1" dirty="0" smtClean="0">
                <a:solidFill>
                  <a:srgbClr val="0066FF"/>
                </a:solidFill>
                <a:latin typeface="Univers (W1)" charset="0"/>
              </a:rPr>
              <a:t>LEAST </a:t>
            </a:r>
            <a:r>
              <a:rPr lang="en-US" altLang="en-US" b="1" dirty="0">
                <a:solidFill>
                  <a:srgbClr val="0066FF"/>
                </a:solidFill>
                <a:latin typeface="Univers (W1)" charset="0"/>
              </a:rPr>
              <a:t>SENSITIVE</a:t>
            </a:r>
            <a:endParaRPr lang="en-US" altLang="en-US" dirty="0">
              <a:solidFill>
                <a:schemeClr val="hlink"/>
              </a:solidFill>
              <a:latin typeface="Univers (W1)" charset="0"/>
            </a:endParaRPr>
          </a:p>
        </p:txBody>
      </p:sp>
      <p:sp>
        <p:nvSpPr>
          <p:cNvPr id="91142" name="AutoShape 6"/>
          <p:cNvSpPr>
            <a:spLocks noChangeArrowheads="1"/>
          </p:cNvSpPr>
          <p:nvPr/>
        </p:nvSpPr>
        <p:spPr bwMode="auto">
          <a:xfrm>
            <a:off x="5524500" y="2919151"/>
            <a:ext cx="1143000" cy="1676400"/>
          </a:xfrm>
          <a:prstGeom prst="downArrow">
            <a:avLst>
              <a:gd name="adj1" fmla="val 50000"/>
              <a:gd name="adj2" fmla="val 42500"/>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 name="Title 1"/>
          <p:cNvSpPr>
            <a:spLocks noGrp="1"/>
          </p:cNvSpPr>
          <p:nvPr>
            <p:ph type="title"/>
          </p:nvPr>
        </p:nvSpPr>
        <p:spPr/>
        <p:txBody>
          <a:bodyPr/>
          <a:lstStyle/>
          <a:p>
            <a:r>
              <a:rPr lang="en-US" dirty="0" smtClean="0"/>
              <a:t>Cellular Sensitivity</a:t>
            </a:r>
            <a:endParaRPr lang="en-US" dirty="0"/>
          </a:p>
        </p:txBody>
      </p:sp>
    </p:spTree>
    <p:extLst>
      <p:ext uri="{BB962C8B-B14F-4D97-AF65-F5344CB8AC3E}">
        <p14:creationId xmlns:p14="http://schemas.microsoft.com/office/powerpoint/2010/main" val="1247219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To review fundamental concepts of  ionizing radiation</a:t>
            </a:r>
          </a:p>
          <a:p>
            <a:r>
              <a:rPr lang="en-US" sz="2800" dirty="0" smtClean="0"/>
              <a:t>To review the  basic tenets of radiation biology and health effects</a:t>
            </a:r>
          </a:p>
          <a:p>
            <a:r>
              <a:rPr lang="en-US" sz="2800" dirty="0" smtClean="0"/>
              <a:t>To describe current radiation risk models</a:t>
            </a:r>
          </a:p>
          <a:p>
            <a:r>
              <a:rPr lang="en-US" sz="2800" dirty="0" smtClean="0"/>
              <a:t>To describe the attributes of the Linear Non Threshold (LNT) Model</a:t>
            </a:r>
          </a:p>
          <a:p>
            <a:pPr lvl="1"/>
            <a:r>
              <a:rPr lang="en-US" dirty="0" smtClean="0"/>
              <a:t>What does biology say about LNT</a:t>
            </a:r>
          </a:p>
          <a:p>
            <a:pPr lvl="1"/>
            <a:r>
              <a:rPr lang="en-US" dirty="0" smtClean="0"/>
              <a:t>Cell death curve characteristics</a:t>
            </a:r>
          </a:p>
          <a:p>
            <a:pPr lvl="1"/>
            <a:r>
              <a:rPr lang="en-US" dirty="0" smtClean="0"/>
              <a:t>Dose Rate influences</a:t>
            </a:r>
          </a:p>
          <a:p>
            <a:pPr lvl="1"/>
            <a:r>
              <a:rPr lang="en-US" dirty="0" smtClean="0"/>
              <a:t>Effects of promoters/inhibitors (Synergistic Effects)</a:t>
            </a:r>
          </a:p>
          <a:p>
            <a:endParaRPr lang="en-US" dirty="0"/>
          </a:p>
        </p:txBody>
      </p:sp>
    </p:spTree>
    <p:extLst>
      <p:ext uri="{BB962C8B-B14F-4D97-AF65-F5344CB8AC3E}">
        <p14:creationId xmlns:p14="http://schemas.microsoft.com/office/powerpoint/2010/main" val="240321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Categories of Effects</a:t>
            </a:r>
            <a:endParaRPr lang="en-US" dirty="0">
              <a:latin typeface="+mn-lt"/>
            </a:endParaRPr>
          </a:p>
        </p:txBody>
      </p:sp>
      <p:sp>
        <p:nvSpPr>
          <p:cNvPr id="3" name="Content Placeholder 2"/>
          <p:cNvSpPr>
            <a:spLocks noGrp="1"/>
          </p:cNvSpPr>
          <p:nvPr>
            <p:ph idx="1"/>
          </p:nvPr>
        </p:nvSpPr>
        <p:spPr/>
        <p:txBody>
          <a:bodyPr>
            <a:normAutofit fontScale="92500"/>
          </a:bodyPr>
          <a:lstStyle/>
          <a:p>
            <a:r>
              <a:rPr lang="en-US" dirty="0" smtClean="0">
                <a:solidFill>
                  <a:srgbClr val="0070C0"/>
                </a:solidFill>
              </a:rPr>
              <a:t>Stochastic effect</a:t>
            </a:r>
          </a:p>
          <a:p>
            <a:pPr lvl="1"/>
            <a:r>
              <a:rPr lang="en-US" dirty="0" smtClean="0"/>
              <a:t>Occurs by chance (random)</a:t>
            </a:r>
          </a:p>
          <a:p>
            <a:pPr lvl="1"/>
            <a:r>
              <a:rPr lang="en-US" u="sng" dirty="0" smtClean="0"/>
              <a:t>Risk </a:t>
            </a:r>
            <a:r>
              <a:rPr lang="en-US" dirty="0" smtClean="0"/>
              <a:t>increases with increasing dose</a:t>
            </a:r>
          </a:p>
          <a:p>
            <a:pPr lvl="1"/>
            <a:r>
              <a:rPr lang="en-US" dirty="0" smtClean="0"/>
              <a:t>e.g., cancer and genetic mutations</a:t>
            </a:r>
          </a:p>
          <a:p>
            <a:r>
              <a:rPr lang="en-US" dirty="0" smtClean="0">
                <a:solidFill>
                  <a:srgbClr val="0070C0"/>
                </a:solidFill>
              </a:rPr>
              <a:t>Deterministic (Non Stochastic) effect</a:t>
            </a:r>
          </a:p>
          <a:p>
            <a:pPr lvl="1"/>
            <a:r>
              <a:rPr lang="en-US" dirty="0" smtClean="0"/>
              <a:t>Usually does not occur below some threshold dose</a:t>
            </a:r>
          </a:p>
          <a:p>
            <a:pPr lvl="1"/>
            <a:r>
              <a:rPr lang="en-US" dirty="0" smtClean="0"/>
              <a:t>Occurs as a result of non-random events</a:t>
            </a:r>
          </a:p>
          <a:p>
            <a:pPr lvl="1"/>
            <a:r>
              <a:rPr lang="en-US" u="sng" dirty="0" smtClean="0"/>
              <a:t>Severity</a:t>
            </a:r>
            <a:r>
              <a:rPr lang="en-US" dirty="0" smtClean="0"/>
              <a:t> increases with increasing dose</a:t>
            </a:r>
          </a:p>
          <a:p>
            <a:pPr lvl="1"/>
            <a:r>
              <a:rPr lang="en-US" dirty="0" smtClean="0"/>
              <a:t>e.g., cataracts, sterility, ARS</a:t>
            </a:r>
          </a:p>
          <a:p>
            <a:endParaRPr lang="en-US" dirty="0"/>
          </a:p>
        </p:txBody>
      </p:sp>
    </p:spTree>
    <p:extLst>
      <p:ext uri="{BB962C8B-B14F-4D97-AF65-F5344CB8AC3E}">
        <p14:creationId xmlns:p14="http://schemas.microsoft.com/office/powerpoint/2010/main" val="3952300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Categories of Effects</a:t>
            </a:r>
            <a:endParaRPr lang="en-US" dirty="0">
              <a:latin typeface="+mn-lt"/>
            </a:endParaRPr>
          </a:p>
        </p:txBody>
      </p:sp>
      <p:sp>
        <p:nvSpPr>
          <p:cNvPr id="45060" name="Rectangle 4"/>
          <p:cNvSpPr>
            <a:spLocks noGrp="1" noChangeArrowheads="1"/>
          </p:cNvSpPr>
          <p:nvPr>
            <p:ph idx="1"/>
          </p:nvPr>
        </p:nvSpPr>
        <p:spPr/>
        <p:txBody>
          <a:bodyPr>
            <a:normAutofit fontScale="70000" lnSpcReduction="20000"/>
          </a:bodyPr>
          <a:lstStyle/>
          <a:p>
            <a:pPr>
              <a:lnSpc>
                <a:spcPct val="90000"/>
              </a:lnSpc>
            </a:pPr>
            <a:r>
              <a:rPr lang="en-US" dirty="0">
                <a:solidFill>
                  <a:srgbClr val="0070C0"/>
                </a:solidFill>
              </a:rPr>
              <a:t>Acute </a:t>
            </a:r>
            <a:r>
              <a:rPr lang="en-US" dirty="0" smtClean="0">
                <a:solidFill>
                  <a:srgbClr val="0070C0"/>
                </a:solidFill>
              </a:rPr>
              <a:t>(Prompt) Somatic</a:t>
            </a:r>
            <a:endParaRPr lang="en-US" dirty="0">
              <a:solidFill>
                <a:srgbClr val="0070C0"/>
              </a:solidFill>
            </a:endParaRPr>
          </a:p>
          <a:p>
            <a:pPr lvl="1">
              <a:lnSpc>
                <a:spcPct val="90000"/>
              </a:lnSpc>
            </a:pPr>
            <a:r>
              <a:rPr lang="en-US" dirty="0"/>
              <a:t>Immediate effects to the organism receiving the </a:t>
            </a:r>
            <a:r>
              <a:rPr lang="en-US" dirty="0" smtClean="0"/>
              <a:t>dose</a:t>
            </a:r>
          </a:p>
          <a:p>
            <a:pPr lvl="1">
              <a:lnSpc>
                <a:spcPct val="90000"/>
              </a:lnSpc>
            </a:pPr>
            <a:r>
              <a:rPr lang="en-US" dirty="0" smtClean="0"/>
              <a:t>Due to acute dose</a:t>
            </a:r>
            <a:endParaRPr lang="en-US" dirty="0"/>
          </a:p>
          <a:p>
            <a:pPr>
              <a:lnSpc>
                <a:spcPct val="90000"/>
              </a:lnSpc>
            </a:pPr>
            <a:r>
              <a:rPr lang="en-US" dirty="0">
                <a:solidFill>
                  <a:srgbClr val="0070C0"/>
                </a:solidFill>
              </a:rPr>
              <a:t>Delayed </a:t>
            </a:r>
            <a:r>
              <a:rPr lang="en-US" dirty="0" smtClean="0">
                <a:solidFill>
                  <a:srgbClr val="0070C0"/>
                </a:solidFill>
              </a:rPr>
              <a:t>(Latent) Somatic</a:t>
            </a:r>
            <a:endParaRPr lang="en-US" dirty="0">
              <a:solidFill>
                <a:srgbClr val="0070C0"/>
              </a:solidFill>
            </a:endParaRPr>
          </a:p>
          <a:p>
            <a:pPr lvl="1">
              <a:lnSpc>
                <a:spcPct val="90000"/>
              </a:lnSpc>
            </a:pPr>
            <a:r>
              <a:rPr lang="en-US" dirty="0"/>
              <a:t>Effects that appear years later to organism receiving the </a:t>
            </a:r>
            <a:r>
              <a:rPr lang="en-US" dirty="0" smtClean="0"/>
              <a:t>dose</a:t>
            </a:r>
          </a:p>
          <a:p>
            <a:pPr lvl="1">
              <a:lnSpc>
                <a:spcPct val="90000"/>
              </a:lnSpc>
            </a:pPr>
            <a:r>
              <a:rPr lang="en-US" dirty="0" smtClean="0"/>
              <a:t>Cancer is an example</a:t>
            </a:r>
          </a:p>
          <a:p>
            <a:pPr lvl="1">
              <a:lnSpc>
                <a:spcPct val="90000"/>
              </a:lnSpc>
            </a:pPr>
            <a:r>
              <a:rPr lang="en-US" dirty="0" smtClean="0"/>
              <a:t>Can be caused by low doses</a:t>
            </a:r>
            <a:endParaRPr lang="en-US" dirty="0"/>
          </a:p>
          <a:p>
            <a:pPr>
              <a:lnSpc>
                <a:spcPct val="90000"/>
              </a:lnSpc>
            </a:pPr>
            <a:r>
              <a:rPr lang="en-US" dirty="0" smtClean="0">
                <a:solidFill>
                  <a:srgbClr val="0070C0"/>
                </a:solidFill>
              </a:rPr>
              <a:t>Genetic (Heritable)</a:t>
            </a:r>
            <a:endParaRPr lang="en-US" dirty="0">
              <a:solidFill>
                <a:srgbClr val="0070C0"/>
              </a:solidFill>
            </a:endParaRPr>
          </a:p>
          <a:p>
            <a:pPr lvl="1">
              <a:lnSpc>
                <a:spcPct val="90000"/>
              </a:lnSpc>
            </a:pPr>
            <a:r>
              <a:rPr lang="en-US" dirty="0"/>
              <a:t>Effects that appear in </a:t>
            </a:r>
            <a:r>
              <a:rPr lang="en-US" dirty="0" smtClean="0"/>
              <a:t>offspring of exposed</a:t>
            </a:r>
          </a:p>
          <a:p>
            <a:pPr lvl="1">
              <a:lnSpc>
                <a:spcPct val="90000"/>
              </a:lnSpc>
            </a:pPr>
            <a:r>
              <a:rPr lang="en-US" dirty="0" smtClean="0"/>
              <a:t>No evidence seen from human exposures, but clear evidence seen in animal/plant studies</a:t>
            </a:r>
          </a:p>
          <a:p>
            <a:pPr marL="514350" indent="-457200">
              <a:lnSpc>
                <a:spcPct val="90000"/>
              </a:lnSpc>
            </a:pPr>
            <a:r>
              <a:rPr lang="en-US" dirty="0" smtClean="0">
                <a:solidFill>
                  <a:srgbClr val="0070C0"/>
                </a:solidFill>
              </a:rPr>
              <a:t>Teratogenic</a:t>
            </a:r>
          </a:p>
          <a:p>
            <a:pPr lvl="1">
              <a:lnSpc>
                <a:spcPct val="90000"/>
              </a:lnSpc>
            </a:pPr>
            <a:r>
              <a:rPr lang="en-US" dirty="0" smtClean="0"/>
              <a:t>Effects in embryo/fetus that is directly exposed</a:t>
            </a:r>
          </a:p>
          <a:p>
            <a:pPr lvl="1">
              <a:lnSpc>
                <a:spcPct val="90000"/>
              </a:lnSpc>
            </a:pPr>
            <a:r>
              <a:rPr lang="en-US" dirty="0" smtClean="0"/>
              <a:t>Cancer, growth abnormalities, death have been seen due to </a:t>
            </a:r>
            <a:r>
              <a:rPr lang="en-US" i="1" dirty="0" smtClean="0"/>
              <a:t>acute</a:t>
            </a:r>
            <a:r>
              <a:rPr lang="en-US" dirty="0" smtClean="0"/>
              <a:t> doses</a:t>
            </a:r>
          </a:p>
          <a:p>
            <a:pPr lvl="1">
              <a:lnSpc>
                <a:spcPct val="90000"/>
              </a:lnSpc>
            </a:pPr>
            <a:r>
              <a:rPr lang="en-US" dirty="0" smtClean="0"/>
              <a:t>First 20 weeks of pregnancy are the most sensitive</a:t>
            </a:r>
            <a:endParaRPr lang="en-US" dirty="0"/>
          </a:p>
        </p:txBody>
      </p:sp>
    </p:spTree>
    <p:extLst>
      <p:ext uri="{BB962C8B-B14F-4D97-AF65-F5344CB8AC3E}">
        <p14:creationId xmlns:p14="http://schemas.microsoft.com/office/powerpoint/2010/main" val="3582302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3" name="Rectangle 9"/>
          <p:cNvSpPr>
            <a:spLocks noChangeArrowheads="1"/>
          </p:cNvSpPr>
          <p:nvPr/>
        </p:nvSpPr>
        <p:spPr bwMode="auto">
          <a:xfrm>
            <a:off x="914400" y="76200"/>
            <a:ext cx="7162800" cy="1143000"/>
          </a:xfrm>
          <a:prstGeom prst="rect">
            <a:avLst/>
          </a:prstGeom>
          <a:noFill/>
          <a:ln w="12700">
            <a:noFill/>
            <a:miter lim="800000"/>
            <a:headEnd/>
            <a:tailEnd/>
          </a:ln>
          <a:effectLst>
            <a:outerShdw dist="17961" dir="13500000" algn="ctr" rotWithShape="0">
              <a:schemeClr val="bg2"/>
            </a:outerShdw>
          </a:effectLst>
        </p:spPr>
        <p:txBody>
          <a:bodyPr lIns="90488" tIns="44450" rIns="90488" bIns="44450" anchor="b"/>
          <a:lstStyle/>
          <a:p>
            <a:pPr algn="ctr">
              <a:lnSpc>
                <a:spcPct val="90000"/>
              </a:lnSpc>
              <a:defRPr/>
            </a:pPr>
            <a:r>
              <a:rPr lang="en-US" sz="3600" b="1" i="0">
                <a:solidFill>
                  <a:schemeClr val="accent1"/>
                </a:solidFill>
              </a:rPr>
              <a:t>Biological Effects from</a:t>
            </a:r>
            <a:br>
              <a:rPr lang="en-US" sz="3600" b="1" i="0">
                <a:solidFill>
                  <a:schemeClr val="accent1"/>
                </a:solidFill>
              </a:rPr>
            </a:br>
            <a:r>
              <a:rPr lang="en-US" sz="3600" b="1" i="0">
                <a:solidFill>
                  <a:schemeClr val="accent1"/>
                </a:solidFill>
              </a:rPr>
              <a:t> Low Doses of Radiation</a:t>
            </a:r>
          </a:p>
        </p:txBody>
      </p:sp>
      <p:sp>
        <p:nvSpPr>
          <p:cNvPr id="26628" name="Rectangle 10"/>
          <p:cNvSpPr>
            <a:spLocks noChangeArrowheads="1"/>
          </p:cNvSpPr>
          <p:nvPr/>
        </p:nvSpPr>
        <p:spPr bwMode="auto">
          <a:xfrm>
            <a:off x="914400" y="1981200"/>
            <a:ext cx="7239000" cy="4114800"/>
          </a:xfrm>
          <a:prstGeom prst="rect">
            <a:avLst/>
          </a:prstGeom>
          <a:noFill/>
          <a:ln w="12700">
            <a:noFill/>
            <a:miter lim="800000"/>
            <a:headEnd/>
            <a:tailEnd/>
          </a:ln>
        </p:spPr>
        <p:txBody>
          <a:bodyPr lIns="90488" tIns="44450" rIns="90488" bIns="44450"/>
          <a:lstStyle/>
          <a:p>
            <a:pPr>
              <a:lnSpc>
                <a:spcPct val="90000"/>
              </a:lnSpc>
              <a:spcBef>
                <a:spcPct val="30000"/>
              </a:spcBef>
              <a:buClr>
                <a:schemeClr val="tx2"/>
              </a:buClr>
              <a:buSzPct val="75000"/>
              <a:buFont typeface="Monotype Sorts" pitchFamily="2" charset="2"/>
              <a:buNone/>
            </a:pPr>
            <a:r>
              <a:rPr lang="en-US" sz="2200" b="1" i="0" dirty="0">
                <a:solidFill>
                  <a:schemeClr val="tx1"/>
                </a:solidFill>
              </a:rPr>
              <a:t>Biological effects from low doses potentially occur due to chronic exposures.  A </a:t>
            </a:r>
            <a:r>
              <a:rPr lang="en-US" sz="2200" b="1" i="0" u="sng" dirty="0">
                <a:solidFill>
                  <a:schemeClr val="tx1"/>
                </a:solidFill>
              </a:rPr>
              <a:t>chronic exposure</a:t>
            </a:r>
            <a:r>
              <a:rPr lang="en-US" sz="2200" b="1" i="0" dirty="0">
                <a:solidFill>
                  <a:schemeClr val="tx1"/>
                </a:solidFill>
              </a:rPr>
              <a:t> occurs when a relatively small amount of radiation is absorbed by tissue over a long period of time.</a:t>
            </a:r>
          </a:p>
          <a:p>
            <a:pPr>
              <a:lnSpc>
                <a:spcPct val="90000"/>
              </a:lnSpc>
              <a:spcBef>
                <a:spcPct val="30000"/>
              </a:spcBef>
              <a:buClr>
                <a:schemeClr val="tx2"/>
              </a:buClr>
              <a:buSzPct val="75000"/>
              <a:buFont typeface="Monotype Sorts" pitchFamily="2" charset="2"/>
              <a:buNone/>
            </a:pPr>
            <a:endParaRPr lang="en-US" sz="2200" b="1" i="0" dirty="0">
              <a:solidFill>
                <a:schemeClr val="tx1"/>
              </a:solidFill>
            </a:endParaRPr>
          </a:p>
          <a:p>
            <a:pPr marL="685800" lvl="1" indent="-228600">
              <a:lnSpc>
                <a:spcPct val="90000"/>
              </a:lnSpc>
              <a:spcBef>
                <a:spcPct val="50000"/>
              </a:spcBef>
              <a:buClr>
                <a:schemeClr val="accent1"/>
              </a:buClr>
              <a:buFont typeface="Wingdings" pitchFamily="2" charset="2"/>
              <a:buChar char="§"/>
            </a:pPr>
            <a:r>
              <a:rPr lang="en-US" sz="2200" b="1" i="0" dirty="0">
                <a:solidFill>
                  <a:schemeClr val="tx1"/>
                </a:solidFill>
              </a:rPr>
              <a:t>Under 5 rad of exposure  -  No detectable health effects in exposed individual</a:t>
            </a:r>
          </a:p>
          <a:p>
            <a:pPr marL="685800" lvl="1" indent="-228600">
              <a:lnSpc>
                <a:spcPct val="90000"/>
              </a:lnSpc>
              <a:spcBef>
                <a:spcPct val="50000"/>
              </a:spcBef>
              <a:buClr>
                <a:schemeClr val="accent1"/>
              </a:buClr>
              <a:buFont typeface="Wingdings" pitchFamily="2" charset="2"/>
              <a:buChar char="§"/>
            </a:pPr>
            <a:r>
              <a:rPr lang="en-US" sz="2200" b="1" i="0" dirty="0">
                <a:solidFill>
                  <a:schemeClr val="tx1"/>
                </a:solidFill>
              </a:rPr>
              <a:t>Chronic exposures result in an increased risk in latent adverse health effects</a:t>
            </a:r>
          </a:p>
          <a:p>
            <a:pPr marL="685800" lvl="1" indent="-228600">
              <a:lnSpc>
                <a:spcPct val="90000"/>
              </a:lnSpc>
              <a:spcBef>
                <a:spcPct val="50000"/>
              </a:spcBef>
              <a:buClr>
                <a:schemeClr val="accent1"/>
              </a:buClr>
              <a:buFont typeface="Wingdings" pitchFamily="2" charset="2"/>
              <a:buChar char="§"/>
            </a:pPr>
            <a:r>
              <a:rPr lang="en-US" sz="2200" b="1" i="0" dirty="0">
                <a:solidFill>
                  <a:schemeClr val="tx1"/>
                </a:solidFill>
              </a:rPr>
              <a:t>Health effects could be genetic effects or somatic effects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defRPr/>
            </a:pPr>
            <a:r>
              <a:rPr lang="en-US" altLang="en-US" smtClean="0">
                <a:latin typeface="Univers (W1)" charset="0"/>
              </a:rPr>
              <a:t>Latency Period</a:t>
            </a:r>
          </a:p>
        </p:txBody>
      </p:sp>
      <p:grpSp>
        <p:nvGrpSpPr>
          <p:cNvPr id="2" name="Group 3"/>
          <p:cNvGrpSpPr>
            <a:grpSpLocks/>
          </p:cNvGrpSpPr>
          <p:nvPr/>
        </p:nvGrpSpPr>
        <p:grpSpPr bwMode="auto">
          <a:xfrm>
            <a:off x="4191000" y="1706563"/>
            <a:ext cx="4848225" cy="4775200"/>
            <a:chOff x="2706" y="1075"/>
            <a:chExt cx="2935" cy="3008"/>
          </a:xfrm>
        </p:grpSpPr>
        <p:sp>
          <p:nvSpPr>
            <p:cNvPr id="27656" name="Rectangle 4"/>
            <p:cNvSpPr>
              <a:spLocks noChangeArrowheads="1"/>
            </p:cNvSpPr>
            <p:nvPr/>
          </p:nvSpPr>
          <p:spPr bwMode="auto">
            <a:xfrm>
              <a:off x="2706" y="1075"/>
              <a:ext cx="2935" cy="3008"/>
            </a:xfrm>
            <a:prstGeom prst="rect">
              <a:avLst/>
            </a:prstGeom>
            <a:solidFill>
              <a:srgbClr val="ADC8FF"/>
            </a:solidFill>
            <a:ln w="28575">
              <a:solidFill>
                <a:srgbClr val="2453FD"/>
              </a:solidFill>
              <a:miter lim="800000"/>
              <a:headEnd/>
              <a:tailEnd/>
            </a:ln>
          </p:spPr>
          <p:txBody>
            <a:bodyPr/>
            <a:lstStyle/>
            <a:p>
              <a:endParaRPr lang="en-US"/>
            </a:p>
          </p:txBody>
        </p:sp>
        <p:sp>
          <p:nvSpPr>
            <p:cNvPr id="27657" name="Rectangle 5"/>
            <p:cNvSpPr>
              <a:spLocks noChangeArrowheads="1"/>
            </p:cNvSpPr>
            <p:nvPr/>
          </p:nvSpPr>
          <p:spPr bwMode="auto">
            <a:xfrm>
              <a:off x="3114" y="1257"/>
              <a:ext cx="2364" cy="2280"/>
            </a:xfrm>
            <a:prstGeom prst="rect">
              <a:avLst/>
            </a:prstGeom>
            <a:solidFill>
              <a:srgbClr val="FFF192"/>
            </a:solidFill>
            <a:ln w="28575">
              <a:solidFill>
                <a:srgbClr val="FDCA13"/>
              </a:solidFill>
              <a:miter lim="800000"/>
              <a:headEnd/>
              <a:tailEnd/>
            </a:ln>
          </p:spPr>
          <p:txBody>
            <a:bodyPr/>
            <a:lstStyle/>
            <a:p>
              <a:endParaRPr lang="en-US"/>
            </a:p>
          </p:txBody>
        </p:sp>
        <p:sp>
          <p:nvSpPr>
            <p:cNvPr id="27658" name="Line 6"/>
            <p:cNvSpPr>
              <a:spLocks noChangeShapeType="1"/>
            </p:cNvSpPr>
            <p:nvPr/>
          </p:nvSpPr>
          <p:spPr bwMode="auto">
            <a:xfrm>
              <a:off x="3114" y="1258"/>
              <a:ext cx="1" cy="2278"/>
            </a:xfrm>
            <a:prstGeom prst="line">
              <a:avLst/>
            </a:prstGeom>
            <a:noFill/>
            <a:ln w="28575">
              <a:solidFill>
                <a:srgbClr val="000000"/>
              </a:solidFill>
              <a:round/>
              <a:headEnd/>
              <a:tailEnd/>
            </a:ln>
          </p:spPr>
          <p:txBody>
            <a:bodyPr/>
            <a:lstStyle/>
            <a:p>
              <a:endParaRPr lang="en-US"/>
            </a:p>
          </p:txBody>
        </p:sp>
        <p:sp>
          <p:nvSpPr>
            <p:cNvPr id="27659" name="Line 7"/>
            <p:cNvSpPr>
              <a:spLocks noChangeShapeType="1"/>
            </p:cNvSpPr>
            <p:nvPr/>
          </p:nvSpPr>
          <p:spPr bwMode="auto">
            <a:xfrm>
              <a:off x="3114" y="3536"/>
              <a:ext cx="2364" cy="1"/>
            </a:xfrm>
            <a:prstGeom prst="line">
              <a:avLst/>
            </a:prstGeom>
            <a:noFill/>
            <a:ln w="28575">
              <a:solidFill>
                <a:srgbClr val="000000"/>
              </a:solidFill>
              <a:round/>
              <a:headEnd/>
              <a:tailEnd/>
            </a:ln>
          </p:spPr>
          <p:txBody>
            <a:bodyPr/>
            <a:lstStyle/>
            <a:p>
              <a:endParaRPr lang="en-US"/>
            </a:p>
          </p:txBody>
        </p:sp>
        <p:sp>
          <p:nvSpPr>
            <p:cNvPr id="27660" name="Rectangle 8"/>
            <p:cNvSpPr>
              <a:spLocks noChangeArrowheads="1"/>
            </p:cNvSpPr>
            <p:nvPr/>
          </p:nvSpPr>
          <p:spPr bwMode="auto">
            <a:xfrm>
              <a:off x="3775" y="3698"/>
              <a:ext cx="623"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Time (years)</a:t>
              </a:r>
              <a:endParaRPr lang="en-US"/>
            </a:p>
          </p:txBody>
        </p:sp>
        <p:sp>
          <p:nvSpPr>
            <p:cNvPr id="27661" name="Rectangle 9"/>
            <p:cNvSpPr>
              <a:spLocks noChangeArrowheads="1"/>
            </p:cNvSpPr>
            <p:nvPr/>
          </p:nvSpPr>
          <p:spPr bwMode="auto">
            <a:xfrm rot="-5400000">
              <a:off x="2790" y="2527"/>
              <a:ext cx="234" cy="138"/>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Risk</a:t>
              </a:r>
              <a:endParaRPr lang="en-US"/>
            </a:p>
          </p:txBody>
        </p:sp>
        <p:sp>
          <p:nvSpPr>
            <p:cNvPr id="27662" name="Arc 10"/>
            <p:cNvSpPr>
              <a:spLocks/>
            </p:cNvSpPr>
            <p:nvPr/>
          </p:nvSpPr>
          <p:spPr bwMode="auto">
            <a:xfrm>
              <a:off x="3331" y="3414"/>
              <a:ext cx="75" cy="122"/>
            </a:xfrm>
            <a:custGeom>
              <a:avLst/>
              <a:gdLst>
                <a:gd name="T0" fmla="*/ 0 w 14853"/>
                <a:gd name="T1" fmla="*/ 0 h 21600"/>
                <a:gd name="T2" fmla="*/ 0 w 14853"/>
                <a:gd name="T3" fmla="*/ 0 h 21600"/>
                <a:gd name="T4" fmla="*/ 0 w 14853"/>
                <a:gd name="T5" fmla="*/ 0 h 21600"/>
                <a:gd name="T6" fmla="*/ 0 60000 65536"/>
                <a:gd name="T7" fmla="*/ 0 60000 65536"/>
                <a:gd name="T8" fmla="*/ 0 60000 65536"/>
                <a:gd name="T9" fmla="*/ 0 w 14853"/>
                <a:gd name="T10" fmla="*/ 0 h 21600"/>
                <a:gd name="T11" fmla="*/ 14853 w 14853"/>
                <a:gd name="T12" fmla="*/ 21600 h 21600"/>
              </a:gdLst>
              <a:ahLst/>
              <a:cxnLst>
                <a:cxn ang="T6">
                  <a:pos x="T0" y="T1"/>
                </a:cxn>
                <a:cxn ang="T7">
                  <a:pos x="T2" y="T3"/>
                </a:cxn>
                <a:cxn ang="T8">
                  <a:pos x="T4" y="T5"/>
                </a:cxn>
              </a:cxnLst>
              <a:rect l="T9" t="T10" r="T11" b="T12"/>
              <a:pathLst>
                <a:path w="14853" h="21600" fill="none" extrusionOk="0">
                  <a:moveTo>
                    <a:pt x="-1" y="1324"/>
                  </a:moveTo>
                  <a:cubicBezTo>
                    <a:pt x="2385" y="448"/>
                    <a:pt x="4906" y="-1"/>
                    <a:pt x="7448" y="0"/>
                  </a:cubicBezTo>
                  <a:cubicBezTo>
                    <a:pt x="9973" y="0"/>
                    <a:pt x="12480" y="443"/>
                    <a:pt x="14853" y="1308"/>
                  </a:cubicBezTo>
                </a:path>
                <a:path w="14853" h="21600" stroke="0" extrusionOk="0">
                  <a:moveTo>
                    <a:pt x="-1" y="1324"/>
                  </a:moveTo>
                  <a:cubicBezTo>
                    <a:pt x="2385" y="448"/>
                    <a:pt x="4906" y="-1"/>
                    <a:pt x="7448" y="0"/>
                  </a:cubicBezTo>
                  <a:cubicBezTo>
                    <a:pt x="9973" y="0"/>
                    <a:pt x="12480" y="443"/>
                    <a:pt x="14853" y="1308"/>
                  </a:cubicBezTo>
                  <a:lnTo>
                    <a:pt x="7448" y="21600"/>
                  </a:lnTo>
                  <a:close/>
                </a:path>
              </a:pathLst>
            </a:custGeom>
            <a:solidFill>
              <a:srgbClr val="000000"/>
            </a:solidFill>
            <a:ln w="9525">
              <a:noFill/>
              <a:round/>
              <a:headEnd/>
              <a:tailEnd/>
            </a:ln>
          </p:spPr>
          <p:txBody>
            <a:bodyPr/>
            <a:lstStyle/>
            <a:p>
              <a:endParaRPr lang="en-US"/>
            </a:p>
          </p:txBody>
        </p:sp>
        <p:sp>
          <p:nvSpPr>
            <p:cNvPr id="27663" name="Line 11"/>
            <p:cNvSpPr>
              <a:spLocks noChangeShapeType="1"/>
            </p:cNvSpPr>
            <p:nvPr/>
          </p:nvSpPr>
          <p:spPr bwMode="auto">
            <a:xfrm flipV="1">
              <a:off x="3358" y="1896"/>
              <a:ext cx="1" cy="1548"/>
            </a:xfrm>
            <a:prstGeom prst="line">
              <a:avLst/>
            </a:prstGeom>
            <a:noFill/>
            <a:ln w="28575">
              <a:solidFill>
                <a:srgbClr val="000000"/>
              </a:solidFill>
              <a:round/>
              <a:headEnd/>
              <a:tailEnd/>
            </a:ln>
          </p:spPr>
          <p:txBody>
            <a:bodyPr/>
            <a:lstStyle/>
            <a:p>
              <a:endParaRPr lang="en-US"/>
            </a:p>
          </p:txBody>
        </p:sp>
        <p:sp>
          <p:nvSpPr>
            <p:cNvPr id="27664" name="Line 12"/>
            <p:cNvSpPr>
              <a:spLocks noChangeShapeType="1"/>
            </p:cNvSpPr>
            <p:nvPr/>
          </p:nvSpPr>
          <p:spPr bwMode="auto">
            <a:xfrm>
              <a:off x="3684" y="2351"/>
              <a:ext cx="1" cy="1185"/>
            </a:xfrm>
            <a:prstGeom prst="line">
              <a:avLst/>
            </a:prstGeom>
            <a:noFill/>
            <a:ln w="28575">
              <a:solidFill>
                <a:srgbClr val="000000"/>
              </a:solidFill>
              <a:round/>
              <a:headEnd/>
              <a:tailEnd/>
            </a:ln>
          </p:spPr>
          <p:txBody>
            <a:bodyPr/>
            <a:lstStyle/>
            <a:p>
              <a:endParaRPr lang="en-US"/>
            </a:p>
          </p:txBody>
        </p:sp>
        <p:sp>
          <p:nvSpPr>
            <p:cNvPr id="27665" name="Arc 13"/>
            <p:cNvSpPr>
              <a:spLocks/>
            </p:cNvSpPr>
            <p:nvPr/>
          </p:nvSpPr>
          <p:spPr bwMode="auto">
            <a:xfrm>
              <a:off x="3368" y="2492"/>
              <a:ext cx="109" cy="83"/>
            </a:xfrm>
            <a:custGeom>
              <a:avLst/>
              <a:gdLst>
                <a:gd name="T0" fmla="*/ 0 w 21600"/>
                <a:gd name="T1" fmla="*/ 0 h 14825"/>
                <a:gd name="T2" fmla="*/ 0 w 21600"/>
                <a:gd name="T3" fmla="*/ 0 h 14825"/>
                <a:gd name="T4" fmla="*/ 0 w 21600"/>
                <a:gd name="T5" fmla="*/ 0 h 14825"/>
                <a:gd name="T6" fmla="*/ 0 60000 65536"/>
                <a:gd name="T7" fmla="*/ 0 60000 65536"/>
                <a:gd name="T8" fmla="*/ 0 60000 65536"/>
                <a:gd name="T9" fmla="*/ 0 w 21600"/>
                <a:gd name="T10" fmla="*/ 0 h 14825"/>
                <a:gd name="T11" fmla="*/ 21600 w 21600"/>
                <a:gd name="T12" fmla="*/ 14825 h 14825"/>
              </a:gdLst>
              <a:ahLst/>
              <a:cxnLst>
                <a:cxn ang="T6">
                  <a:pos x="T0" y="T1"/>
                </a:cxn>
                <a:cxn ang="T7">
                  <a:pos x="T2" y="T3"/>
                </a:cxn>
                <a:cxn ang="T8">
                  <a:pos x="T4" y="T5"/>
                </a:cxn>
              </a:cxnLst>
              <a:rect l="T9" t="T10" r="T11" b="T12"/>
              <a:pathLst>
                <a:path w="21600" h="14825" fill="none" extrusionOk="0">
                  <a:moveTo>
                    <a:pt x="20284" y="0"/>
                  </a:moveTo>
                  <a:cubicBezTo>
                    <a:pt x="21154" y="2377"/>
                    <a:pt x="21600" y="4890"/>
                    <a:pt x="21600" y="7422"/>
                  </a:cubicBezTo>
                  <a:cubicBezTo>
                    <a:pt x="21600" y="9947"/>
                    <a:pt x="21157" y="12452"/>
                    <a:pt x="20291" y="14824"/>
                  </a:cubicBezTo>
                </a:path>
                <a:path w="21600" h="14825" stroke="0" extrusionOk="0">
                  <a:moveTo>
                    <a:pt x="20284" y="0"/>
                  </a:moveTo>
                  <a:cubicBezTo>
                    <a:pt x="21154" y="2377"/>
                    <a:pt x="21600" y="4890"/>
                    <a:pt x="21600" y="7422"/>
                  </a:cubicBezTo>
                  <a:cubicBezTo>
                    <a:pt x="21600" y="9947"/>
                    <a:pt x="21157" y="12452"/>
                    <a:pt x="20291" y="14824"/>
                  </a:cubicBezTo>
                  <a:lnTo>
                    <a:pt x="0" y="7422"/>
                  </a:lnTo>
                  <a:close/>
                </a:path>
              </a:pathLst>
            </a:custGeom>
            <a:solidFill>
              <a:srgbClr val="000000"/>
            </a:solidFill>
            <a:ln w="9525">
              <a:noFill/>
              <a:round/>
              <a:headEnd/>
              <a:tailEnd/>
            </a:ln>
          </p:spPr>
          <p:txBody>
            <a:bodyPr/>
            <a:lstStyle/>
            <a:p>
              <a:endParaRPr lang="en-US"/>
            </a:p>
          </p:txBody>
        </p:sp>
        <p:sp>
          <p:nvSpPr>
            <p:cNvPr id="27666" name="Arc 14"/>
            <p:cNvSpPr>
              <a:spLocks/>
            </p:cNvSpPr>
            <p:nvPr/>
          </p:nvSpPr>
          <p:spPr bwMode="auto">
            <a:xfrm>
              <a:off x="3585" y="2492"/>
              <a:ext cx="109" cy="83"/>
            </a:xfrm>
            <a:custGeom>
              <a:avLst/>
              <a:gdLst>
                <a:gd name="T0" fmla="*/ 0 w 21600"/>
                <a:gd name="T1" fmla="*/ 0 h 14809"/>
                <a:gd name="T2" fmla="*/ 0 w 21600"/>
                <a:gd name="T3" fmla="*/ 0 h 14809"/>
                <a:gd name="T4" fmla="*/ 0 w 21600"/>
                <a:gd name="T5" fmla="*/ 0 h 14809"/>
                <a:gd name="T6" fmla="*/ 0 60000 65536"/>
                <a:gd name="T7" fmla="*/ 0 60000 65536"/>
                <a:gd name="T8" fmla="*/ 0 60000 65536"/>
                <a:gd name="T9" fmla="*/ 0 w 21600"/>
                <a:gd name="T10" fmla="*/ 0 h 14809"/>
                <a:gd name="T11" fmla="*/ 21600 w 21600"/>
                <a:gd name="T12" fmla="*/ 14809 h 14809"/>
              </a:gdLst>
              <a:ahLst/>
              <a:cxnLst>
                <a:cxn ang="T6">
                  <a:pos x="T0" y="T1"/>
                </a:cxn>
                <a:cxn ang="T7">
                  <a:pos x="T2" y="T3"/>
                </a:cxn>
                <a:cxn ang="T8">
                  <a:pos x="T4" y="T5"/>
                </a:cxn>
              </a:cxnLst>
              <a:rect l="T9" t="T10" r="T11" b="T12"/>
              <a:pathLst>
                <a:path w="21600" h="14809" fill="none" extrusionOk="0">
                  <a:moveTo>
                    <a:pt x="1305" y="14808"/>
                  </a:moveTo>
                  <a:cubicBezTo>
                    <a:pt x="441" y="12439"/>
                    <a:pt x="0" y="9936"/>
                    <a:pt x="0" y="7414"/>
                  </a:cubicBezTo>
                  <a:cubicBezTo>
                    <a:pt x="-1" y="4884"/>
                    <a:pt x="444" y="2375"/>
                    <a:pt x="1312" y="0"/>
                  </a:cubicBezTo>
                </a:path>
                <a:path w="21600" h="14809" stroke="0" extrusionOk="0">
                  <a:moveTo>
                    <a:pt x="1305" y="14808"/>
                  </a:moveTo>
                  <a:cubicBezTo>
                    <a:pt x="441" y="12439"/>
                    <a:pt x="0" y="9936"/>
                    <a:pt x="0" y="7414"/>
                  </a:cubicBezTo>
                  <a:cubicBezTo>
                    <a:pt x="-1" y="4884"/>
                    <a:pt x="444" y="2375"/>
                    <a:pt x="1312" y="0"/>
                  </a:cubicBezTo>
                  <a:lnTo>
                    <a:pt x="21600" y="7414"/>
                  </a:lnTo>
                  <a:close/>
                </a:path>
              </a:pathLst>
            </a:custGeom>
            <a:solidFill>
              <a:srgbClr val="000000"/>
            </a:solidFill>
            <a:ln w="9525">
              <a:noFill/>
              <a:round/>
              <a:headEnd/>
              <a:tailEnd/>
            </a:ln>
          </p:spPr>
          <p:txBody>
            <a:bodyPr/>
            <a:lstStyle/>
            <a:p>
              <a:endParaRPr lang="en-US"/>
            </a:p>
          </p:txBody>
        </p:sp>
        <p:sp>
          <p:nvSpPr>
            <p:cNvPr id="27667" name="Line 15"/>
            <p:cNvSpPr>
              <a:spLocks noChangeShapeType="1"/>
            </p:cNvSpPr>
            <p:nvPr/>
          </p:nvSpPr>
          <p:spPr bwMode="auto">
            <a:xfrm>
              <a:off x="3440" y="2534"/>
              <a:ext cx="163" cy="1"/>
            </a:xfrm>
            <a:prstGeom prst="line">
              <a:avLst/>
            </a:prstGeom>
            <a:noFill/>
            <a:ln w="28575">
              <a:solidFill>
                <a:srgbClr val="000000"/>
              </a:solidFill>
              <a:round/>
              <a:headEnd/>
              <a:tailEnd/>
            </a:ln>
          </p:spPr>
          <p:txBody>
            <a:bodyPr/>
            <a:lstStyle/>
            <a:p>
              <a:endParaRPr lang="en-US"/>
            </a:p>
          </p:txBody>
        </p:sp>
        <p:sp>
          <p:nvSpPr>
            <p:cNvPr id="27668" name="Arc 16"/>
            <p:cNvSpPr>
              <a:spLocks/>
            </p:cNvSpPr>
            <p:nvPr/>
          </p:nvSpPr>
          <p:spPr bwMode="auto">
            <a:xfrm>
              <a:off x="3494" y="2412"/>
              <a:ext cx="75" cy="122"/>
            </a:xfrm>
            <a:custGeom>
              <a:avLst/>
              <a:gdLst>
                <a:gd name="T0" fmla="*/ 0 w 14853"/>
                <a:gd name="T1" fmla="*/ 0 h 21600"/>
                <a:gd name="T2" fmla="*/ 0 w 14853"/>
                <a:gd name="T3" fmla="*/ 0 h 21600"/>
                <a:gd name="T4" fmla="*/ 0 w 14853"/>
                <a:gd name="T5" fmla="*/ 0 h 21600"/>
                <a:gd name="T6" fmla="*/ 0 60000 65536"/>
                <a:gd name="T7" fmla="*/ 0 60000 65536"/>
                <a:gd name="T8" fmla="*/ 0 60000 65536"/>
                <a:gd name="T9" fmla="*/ 0 w 14853"/>
                <a:gd name="T10" fmla="*/ 0 h 21600"/>
                <a:gd name="T11" fmla="*/ 14853 w 14853"/>
                <a:gd name="T12" fmla="*/ 21600 h 21600"/>
              </a:gdLst>
              <a:ahLst/>
              <a:cxnLst>
                <a:cxn ang="T6">
                  <a:pos x="T0" y="T1"/>
                </a:cxn>
                <a:cxn ang="T7">
                  <a:pos x="T2" y="T3"/>
                </a:cxn>
                <a:cxn ang="T8">
                  <a:pos x="T4" y="T5"/>
                </a:cxn>
              </a:cxnLst>
              <a:rect l="T9" t="T10" r="T11" b="T12"/>
              <a:pathLst>
                <a:path w="14853" h="21600" fill="none" extrusionOk="0">
                  <a:moveTo>
                    <a:pt x="-1" y="1324"/>
                  </a:moveTo>
                  <a:cubicBezTo>
                    <a:pt x="2385" y="448"/>
                    <a:pt x="4906" y="-1"/>
                    <a:pt x="7448" y="0"/>
                  </a:cubicBezTo>
                  <a:cubicBezTo>
                    <a:pt x="9973" y="0"/>
                    <a:pt x="12480" y="443"/>
                    <a:pt x="14853" y="1308"/>
                  </a:cubicBezTo>
                </a:path>
                <a:path w="14853" h="21600" stroke="0" extrusionOk="0">
                  <a:moveTo>
                    <a:pt x="-1" y="1324"/>
                  </a:moveTo>
                  <a:cubicBezTo>
                    <a:pt x="2385" y="448"/>
                    <a:pt x="4906" y="-1"/>
                    <a:pt x="7448" y="0"/>
                  </a:cubicBezTo>
                  <a:cubicBezTo>
                    <a:pt x="9973" y="0"/>
                    <a:pt x="12480" y="443"/>
                    <a:pt x="14853" y="1308"/>
                  </a:cubicBezTo>
                  <a:lnTo>
                    <a:pt x="7448" y="21600"/>
                  </a:lnTo>
                  <a:close/>
                </a:path>
              </a:pathLst>
            </a:custGeom>
            <a:solidFill>
              <a:srgbClr val="000000"/>
            </a:solidFill>
            <a:ln w="9525">
              <a:noFill/>
              <a:round/>
              <a:headEnd/>
              <a:tailEnd/>
            </a:ln>
          </p:spPr>
          <p:txBody>
            <a:bodyPr/>
            <a:lstStyle/>
            <a:p>
              <a:endParaRPr lang="en-US"/>
            </a:p>
          </p:txBody>
        </p:sp>
        <p:sp>
          <p:nvSpPr>
            <p:cNvPr id="27669" name="Line 17"/>
            <p:cNvSpPr>
              <a:spLocks noChangeShapeType="1"/>
            </p:cNvSpPr>
            <p:nvPr/>
          </p:nvSpPr>
          <p:spPr bwMode="auto">
            <a:xfrm flipV="1">
              <a:off x="3521" y="1987"/>
              <a:ext cx="1" cy="456"/>
            </a:xfrm>
            <a:prstGeom prst="line">
              <a:avLst/>
            </a:prstGeom>
            <a:noFill/>
            <a:ln w="28575">
              <a:solidFill>
                <a:srgbClr val="000000"/>
              </a:solidFill>
              <a:round/>
              <a:headEnd/>
              <a:tailEnd/>
            </a:ln>
          </p:spPr>
          <p:txBody>
            <a:bodyPr/>
            <a:lstStyle/>
            <a:p>
              <a:endParaRPr lang="en-US"/>
            </a:p>
          </p:txBody>
        </p:sp>
        <p:sp>
          <p:nvSpPr>
            <p:cNvPr id="27670" name="Rectangle 18"/>
            <p:cNvSpPr>
              <a:spLocks noChangeArrowheads="1"/>
            </p:cNvSpPr>
            <p:nvPr/>
          </p:nvSpPr>
          <p:spPr bwMode="auto">
            <a:xfrm>
              <a:off x="3775" y="1512"/>
              <a:ext cx="1423"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Time radiation dose received</a:t>
              </a:r>
              <a:endParaRPr lang="en-US"/>
            </a:p>
          </p:txBody>
        </p:sp>
        <p:sp>
          <p:nvSpPr>
            <p:cNvPr id="27671" name="Rectangle 19"/>
            <p:cNvSpPr>
              <a:spLocks noChangeArrowheads="1"/>
            </p:cNvSpPr>
            <p:nvPr/>
          </p:nvSpPr>
          <p:spPr bwMode="auto">
            <a:xfrm>
              <a:off x="3775" y="1785"/>
              <a:ext cx="675"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Latent period</a:t>
              </a:r>
              <a:endParaRPr lang="en-US"/>
            </a:p>
          </p:txBody>
        </p:sp>
        <p:sp>
          <p:nvSpPr>
            <p:cNvPr id="27672" name="Line 20"/>
            <p:cNvSpPr>
              <a:spLocks noChangeShapeType="1"/>
            </p:cNvSpPr>
            <p:nvPr/>
          </p:nvSpPr>
          <p:spPr bwMode="auto">
            <a:xfrm flipV="1">
              <a:off x="4826" y="2351"/>
              <a:ext cx="1" cy="1185"/>
            </a:xfrm>
            <a:prstGeom prst="line">
              <a:avLst/>
            </a:prstGeom>
            <a:noFill/>
            <a:ln w="28575">
              <a:solidFill>
                <a:srgbClr val="000000"/>
              </a:solidFill>
              <a:round/>
              <a:headEnd/>
              <a:tailEnd/>
            </a:ln>
          </p:spPr>
          <p:txBody>
            <a:bodyPr/>
            <a:lstStyle/>
            <a:p>
              <a:endParaRPr lang="en-US"/>
            </a:p>
          </p:txBody>
        </p:sp>
        <p:sp>
          <p:nvSpPr>
            <p:cNvPr id="27673" name="Arc 21"/>
            <p:cNvSpPr>
              <a:spLocks/>
            </p:cNvSpPr>
            <p:nvPr/>
          </p:nvSpPr>
          <p:spPr bwMode="auto">
            <a:xfrm>
              <a:off x="3694" y="2492"/>
              <a:ext cx="109" cy="83"/>
            </a:xfrm>
            <a:custGeom>
              <a:avLst/>
              <a:gdLst>
                <a:gd name="T0" fmla="*/ 0 w 21600"/>
                <a:gd name="T1" fmla="*/ 0 h 14825"/>
                <a:gd name="T2" fmla="*/ 0 w 21600"/>
                <a:gd name="T3" fmla="*/ 0 h 14825"/>
                <a:gd name="T4" fmla="*/ 0 w 21600"/>
                <a:gd name="T5" fmla="*/ 0 h 14825"/>
                <a:gd name="T6" fmla="*/ 0 60000 65536"/>
                <a:gd name="T7" fmla="*/ 0 60000 65536"/>
                <a:gd name="T8" fmla="*/ 0 60000 65536"/>
                <a:gd name="T9" fmla="*/ 0 w 21600"/>
                <a:gd name="T10" fmla="*/ 0 h 14825"/>
                <a:gd name="T11" fmla="*/ 21600 w 21600"/>
                <a:gd name="T12" fmla="*/ 14825 h 14825"/>
              </a:gdLst>
              <a:ahLst/>
              <a:cxnLst>
                <a:cxn ang="T6">
                  <a:pos x="T0" y="T1"/>
                </a:cxn>
                <a:cxn ang="T7">
                  <a:pos x="T2" y="T3"/>
                </a:cxn>
                <a:cxn ang="T8">
                  <a:pos x="T4" y="T5"/>
                </a:cxn>
              </a:cxnLst>
              <a:rect l="T9" t="T10" r="T11" b="T12"/>
              <a:pathLst>
                <a:path w="21600" h="14825" fill="none" extrusionOk="0">
                  <a:moveTo>
                    <a:pt x="20284" y="0"/>
                  </a:moveTo>
                  <a:cubicBezTo>
                    <a:pt x="21154" y="2377"/>
                    <a:pt x="21600" y="4890"/>
                    <a:pt x="21600" y="7422"/>
                  </a:cubicBezTo>
                  <a:cubicBezTo>
                    <a:pt x="21600" y="9947"/>
                    <a:pt x="21157" y="12452"/>
                    <a:pt x="20291" y="14824"/>
                  </a:cubicBezTo>
                </a:path>
                <a:path w="21600" h="14825" stroke="0" extrusionOk="0">
                  <a:moveTo>
                    <a:pt x="20284" y="0"/>
                  </a:moveTo>
                  <a:cubicBezTo>
                    <a:pt x="21154" y="2377"/>
                    <a:pt x="21600" y="4890"/>
                    <a:pt x="21600" y="7422"/>
                  </a:cubicBezTo>
                  <a:cubicBezTo>
                    <a:pt x="21600" y="9947"/>
                    <a:pt x="21157" y="12452"/>
                    <a:pt x="20291" y="14824"/>
                  </a:cubicBezTo>
                  <a:lnTo>
                    <a:pt x="0" y="7422"/>
                  </a:lnTo>
                  <a:close/>
                </a:path>
              </a:pathLst>
            </a:custGeom>
            <a:solidFill>
              <a:srgbClr val="000000"/>
            </a:solidFill>
            <a:ln w="9525">
              <a:noFill/>
              <a:round/>
              <a:headEnd/>
              <a:tailEnd/>
            </a:ln>
          </p:spPr>
          <p:txBody>
            <a:bodyPr/>
            <a:lstStyle/>
            <a:p>
              <a:endParaRPr lang="en-US"/>
            </a:p>
          </p:txBody>
        </p:sp>
        <p:sp>
          <p:nvSpPr>
            <p:cNvPr id="27674" name="Arc 22"/>
            <p:cNvSpPr>
              <a:spLocks/>
            </p:cNvSpPr>
            <p:nvPr/>
          </p:nvSpPr>
          <p:spPr bwMode="auto">
            <a:xfrm>
              <a:off x="4726" y="2492"/>
              <a:ext cx="109" cy="83"/>
            </a:xfrm>
            <a:custGeom>
              <a:avLst/>
              <a:gdLst>
                <a:gd name="T0" fmla="*/ 0 w 21600"/>
                <a:gd name="T1" fmla="*/ 0 h 14809"/>
                <a:gd name="T2" fmla="*/ 0 w 21600"/>
                <a:gd name="T3" fmla="*/ 0 h 14809"/>
                <a:gd name="T4" fmla="*/ 0 w 21600"/>
                <a:gd name="T5" fmla="*/ 0 h 14809"/>
                <a:gd name="T6" fmla="*/ 0 60000 65536"/>
                <a:gd name="T7" fmla="*/ 0 60000 65536"/>
                <a:gd name="T8" fmla="*/ 0 60000 65536"/>
                <a:gd name="T9" fmla="*/ 0 w 21600"/>
                <a:gd name="T10" fmla="*/ 0 h 14809"/>
                <a:gd name="T11" fmla="*/ 21600 w 21600"/>
                <a:gd name="T12" fmla="*/ 14809 h 14809"/>
              </a:gdLst>
              <a:ahLst/>
              <a:cxnLst>
                <a:cxn ang="T6">
                  <a:pos x="T0" y="T1"/>
                </a:cxn>
                <a:cxn ang="T7">
                  <a:pos x="T2" y="T3"/>
                </a:cxn>
                <a:cxn ang="T8">
                  <a:pos x="T4" y="T5"/>
                </a:cxn>
              </a:cxnLst>
              <a:rect l="T9" t="T10" r="T11" b="T12"/>
              <a:pathLst>
                <a:path w="21600" h="14809" fill="none" extrusionOk="0">
                  <a:moveTo>
                    <a:pt x="1305" y="14808"/>
                  </a:moveTo>
                  <a:cubicBezTo>
                    <a:pt x="441" y="12439"/>
                    <a:pt x="0" y="9936"/>
                    <a:pt x="0" y="7414"/>
                  </a:cubicBezTo>
                  <a:cubicBezTo>
                    <a:pt x="-1" y="4884"/>
                    <a:pt x="444" y="2375"/>
                    <a:pt x="1312" y="0"/>
                  </a:cubicBezTo>
                </a:path>
                <a:path w="21600" h="14809" stroke="0" extrusionOk="0">
                  <a:moveTo>
                    <a:pt x="1305" y="14808"/>
                  </a:moveTo>
                  <a:cubicBezTo>
                    <a:pt x="441" y="12439"/>
                    <a:pt x="0" y="9936"/>
                    <a:pt x="0" y="7414"/>
                  </a:cubicBezTo>
                  <a:cubicBezTo>
                    <a:pt x="-1" y="4884"/>
                    <a:pt x="444" y="2375"/>
                    <a:pt x="1312" y="0"/>
                  </a:cubicBezTo>
                  <a:lnTo>
                    <a:pt x="21600" y="7414"/>
                  </a:lnTo>
                  <a:close/>
                </a:path>
              </a:pathLst>
            </a:custGeom>
            <a:solidFill>
              <a:srgbClr val="000000"/>
            </a:solidFill>
            <a:ln w="9525">
              <a:noFill/>
              <a:round/>
              <a:headEnd/>
              <a:tailEnd/>
            </a:ln>
          </p:spPr>
          <p:txBody>
            <a:bodyPr/>
            <a:lstStyle/>
            <a:p>
              <a:endParaRPr lang="en-US"/>
            </a:p>
          </p:txBody>
        </p:sp>
        <p:sp>
          <p:nvSpPr>
            <p:cNvPr id="27675" name="Line 23"/>
            <p:cNvSpPr>
              <a:spLocks noChangeShapeType="1"/>
            </p:cNvSpPr>
            <p:nvPr/>
          </p:nvSpPr>
          <p:spPr bwMode="auto">
            <a:xfrm>
              <a:off x="3766" y="2534"/>
              <a:ext cx="978" cy="1"/>
            </a:xfrm>
            <a:prstGeom prst="line">
              <a:avLst/>
            </a:prstGeom>
            <a:noFill/>
            <a:ln w="28575">
              <a:solidFill>
                <a:srgbClr val="000000"/>
              </a:solidFill>
              <a:round/>
              <a:headEnd/>
              <a:tailEnd/>
            </a:ln>
          </p:spPr>
          <p:txBody>
            <a:bodyPr/>
            <a:lstStyle/>
            <a:p>
              <a:endParaRPr lang="en-US"/>
            </a:p>
          </p:txBody>
        </p:sp>
        <p:sp>
          <p:nvSpPr>
            <p:cNvPr id="27676" name="Arc 24"/>
            <p:cNvSpPr>
              <a:spLocks/>
            </p:cNvSpPr>
            <p:nvPr/>
          </p:nvSpPr>
          <p:spPr bwMode="auto">
            <a:xfrm>
              <a:off x="4101" y="2418"/>
              <a:ext cx="91" cy="116"/>
            </a:xfrm>
            <a:custGeom>
              <a:avLst/>
              <a:gdLst>
                <a:gd name="T0" fmla="*/ 0 w 18089"/>
                <a:gd name="T1" fmla="*/ 0 h 20662"/>
                <a:gd name="T2" fmla="*/ 0 w 18089"/>
                <a:gd name="T3" fmla="*/ 0 h 20662"/>
                <a:gd name="T4" fmla="*/ 0 w 18089"/>
                <a:gd name="T5" fmla="*/ 0 h 20662"/>
                <a:gd name="T6" fmla="*/ 0 60000 65536"/>
                <a:gd name="T7" fmla="*/ 0 60000 65536"/>
                <a:gd name="T8" fmla="*/ 0 60000 65536"/>
                <a:gd name="T9" fmla="*/ 0 w 18089"/>
                <a:gd name="T10" fmla="*/ 0 h 20662"/>
                <a:gd name="T11" fmla="*/ 18089 w 18089"/>
                <a:gd name="T12" fmla="*/ 20662 h 20662"/>
              </a:gdLst>
              <a:ahLst/>
              <a:cxnLst>
                <a:cxn ang="T6">
                  <a:pos x="T0" y="T1"/>
                </a:cxn>
                <a:cxn ang="T7">
                  <a:pos x="T2" y="T3"/>
                </a:cxn>
                <a:cxn ang="T8">
                  <a:pos x="T4" y="T5"/>
                </a:cxn>
              </a:cxnLst>
              <a:rect l="T9" t="T10" r="T11" b="T12"/>
              <a:pathLst>
                <a:path w="18089" h="20662" fill="none" extrusionOk="0">
                  <a:moveTo>
                    <a:pt x="6296" y="0"/>
                  </a:moveTo>
                  <a:cubicBezTo>
                    <a:pt x="11145" y="1477"/>
                    <a:pt x="15319" y="4613"/>
                    <a:pt x="18089" y="8857"/>
                  </a:cubicBezTo>
                </a:path>
                <a:path w="18089" h="20662" stroke="0" extrusionOk="0">
                  <a:moveTo>
                    <a:pt x="6296" y="0"/>
                  </a:moveTo>
                  <a:cubicBezTo>
                    <a:pt x="11145" y="1477"/>
                    <a:pt x="15319" y="4613"/>
                    <a:pt x="18089" y="8857"/>
                  </a:cubicBezTo>
                  <a:lnTo>
                    <a:pt x="0" y="20662"/>
                  </a:lnTo>
                  <a:close/>
                </a:path>
              </a:pathLst>
            </a:custGeom>
            <a:solidFill>
              <a:srgbClr val="000000"/>
            </a:solidFill>
            <a:ln w="9525">
              <a:noFill/>
              <a:round/>
              <a:headEnd/>
              <a:tailEnd/>
            </a:ln>
          </p:spPr>
          <p:txBody>
            <a:bodyPr/>
            <a:lstStyle/>
            <a:p>
              <a:endParaRPr lang="en-US"/>
            </a:p>
          </p:txBody>
        </p:sp>
        <p:sp>
          <p:nvSpPr>
            <p:cNvPr id="27677" name="Line 25"/>
            <p:cNvSpPr>
              <a:spLocks noChangeShapeType="1"/>
            </p:cNvSpPr>
            <p:nvPr/>
          </p:nvSpPr>
          <p:spPr bwMode="auto">
            <a:xfrm flipV="1">
              <a:off x="4146" y="2169"/>
              <a:ext cx="191" cy="284"/>
            </a:xfrm>
            <a:prstGeom prst="line">
              <a:avLst/>
            </a:prstGeom>
            <a:noFill/>
            <a:ln w="28575">
              <a:solidFill>
                <a:srgbClr val="000000"/>
              </a:solidFill>
              <a:round/>
              <a:headEnd/>
              <a:tailEnd/>
            </a:ln>
          </p:spPr>
          <p:txBody>
            <a:bodyPr/>
            <a:lstStyle/>
            <a:p>
              <a:endParaRPr lang="en-US"/>
            </a:p>
          </p:txBody>
        </p:sp>
        <p:sp>
          <p:nvSpPr>
            <p:cNvPr id="27678" name="Rectangle 26"/>
            <p:cNvSpPr>
              <a:spLocks noChangeArrowheads="1"/>
            </p:cNvSpPr>
            <p:nvPr/>
          </p:nvSpPr>
          <p:spPr bwMode="auto">
            <a:xfrm>
              <a:off x="4020" y="1967"/>
              <a:ext cx="671"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Period at risk</a:t>
              </a:r>
              <a:endParaRPr lang="en-US"/>
            </a:p>
          </p:txBody>
        </p:sp>
        <p:sp>
          <p:nvSpPr>
            <p:cNvPr id="27679" name="Rectangle 27"/>
            <p:cNvSpPr>
              <a:spLocks noChangeArrowheads="1"/>
            </p:cNvSpPr>
            <p:nvPr/>
          </p:nvSpPr>
          <p:spPr bwMode="auto">
            <a:xfrm>
              <a:off x="4753" y="2149"/>
              <a:ext cx="529"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Risk curve</a:t>
              </a:r>
              <a:endParaRPr lang="en-US"/>
            </a:p>
          </p:txBody>
        </p:sp>
        <p:sp>
          <p:nvSpPr>
            <p:cNvPr id="27680" name="Arc 28"/>
            <p:cNvSpPr>
              <a:spLocks/>
            </p:cNvSpPr>
            <p:nvPr/>
          </p:nvSpPr>
          <p:spPr bwMode="auto">
            <a:xfrm>
              <a:off x="4264" y="3054"/>
              <a:ext cx="88" cy="118"/>
            </a:xfrm>
            <a:custGeom>
              <a:avLst/>
              <a:gdLst>
                <a:gd name="T0" fmla="*/ 0 w 17466"/>
                <a:gd name="T1" fmla="*/ 0 h 20969"/>
                <a:gd name="T2" fmla="*/ 0 w 17466"/>
                <a:gd name="T3" fmla="*/ 0 h 20969"/>
                <a:gd name="T4" fmla="*/ 0 w 17466"/>
                <a:gd name="T5" fmla="*/ 0 h 20969"/>
                <a:gd name="T6" fmla="*/ 0 60000 65536"/>
                <a:gd name="T7" fmla="*/ 0 60000 65536"/>
                <a:gd name="T8" fmla="*/ 0 60000 65536"/>
                <a:gd name="T9" fmla="*/ 0 w 17466"/>
                <a:gd name="T10" fmla="*/ 0 h 20969"/>
                <a:gd name="T11" fmla="*/ 17466 w 17466"/>
                <a:gd name="T12" fmla="*/ 20969 h 20969"/>
              </a:gdLst>
              <a:ahLst/>
              <a:cxnLst>
                <a:cxn ang="T6">
                  <a:pos x="T0" y="T1"/>
                </a:cxn>
                <a:cxn ang="T7">
                  <a:pos x="T2" y="T3"/>
                </a:cxn>
                <a:cxn ang="T8">
                  <a:pos x="T4" y="T5"/>
                </a:cxn>
              </a:cxnLst>
              <a:rect l="T9" t="T10" r="T11" b="T12"/>
              <a:pathLst>
                <a:path w="17466" h="20969" fill="none" extrusionOk="0">
                  <a:moveTo>
                    <a:pt x="5183" y="0"/>
                  </a:moveTo>
                  <a:cubicBezTo>
                    <a:pt x="10123" y="1221"/>
                    <a:pt x="14472" y="4146"/>
                    <a:pt x="17466" y="8260"/>
                  </a:cubicBezTo>
                </a:path>
                <a:path w="17466" h="20969" stroke="0" extrusionOk="0">
                  <a:moveTo>
                    <a:pt x="5183" y="0"/>
                  </a:moveTo>
                  <a:cubicBezTo>
                    <a:pt x="10123" y="1221"/>
                    <a:pt x="14472" y="4146"/>
                    <a:pt x="17466" y="8260"/>
                  </a:cubicBezTo>
                  <a:lnTo>
                    <a:pt x="0" y="20969"/>
                  </a:lnTo>
                  <a:close/>
                </a:path>
              </a:pathLst>
            </a:custGeom>
            <a:solidFill>
              <a:srgbClr val="000000"/>
            </a:solidFill>
            <a:ln w="9525">
              <a:noFill/>
              <a:round/>
              <a:headEnd/>
              <a:tailEnd/>
            </a:ln>
          </p:spPr>
          <p:txBody>
            <a:bodyPr/>
            <a:lstStyle/>
            <a:p>
              <a:endParaRPr lang="en-US"/>
            </a:p>
          </p:txBody>
        </p:sp>
        <p:sp>
          <p:nvSpPr>
            <p:cNvPr id="27681" name="Line 29"/>
            <p:cNvSpPr>
              <a:spLocks noChangeShapeType="1"/>
            </p:cNvSpPr>
            <p:nvPr/>
          </p:nvSpPr>
          <p:spPr bwMode="auto">
            <a:xfrm flipV="1">
              <a:off x="4309" y="2351"/>
              <a:ext cx="435" cy="739"/>
            </a:xfrm>
            <a:prstGeom prst="line">
              <a:avLst/>
            </a:prstGeom>
            <a:noFill/>
            <a:ln w="28575">
              <a:solidFill>
                <a:srgbClr val="000000"/>
              </a:solidFill>
              <a:round/>
              <a:headEnd/>
              <a:tailEnd/>
            </a:ln>
          </p:spPr>
          <p:txBody>
            <a:bodyPr/>
            <a:lstStyle/>
            <a:p>
              <a:endParaRPr lang="en-US"/>
            </a:p>
          </p:txBody>
        </p:sp>
        <p:sp>
          <p:nvSpPr>
            <p:cNvPr id="27682" name="Freeform 30"/>
            <p:cNvSpPr>
              <a:spLocks/>
            </p:cNvSpPr>
            <p:nvPr/>
          </p:nvSpPr>
          <p:spPr bwMode="auto">
            <a:xfrm>
              <a:off x="3684" y="2807"/>
              <a:ext cx="1105" cy="718"/>
            </a:xfrm>
            <a:custGeom>
              <a:avLst/>
              <a:gdLst>
                <a:gd name="T0" fmla="*/ 0 w 1105"/>
                <a:gd name="T1" fmla="*/ 718 h 718"/>
                <a:gd name="T2" fmla="*/ 64 w 1105"/>
                <a:gd name="T3" fmla="*/ 648 h 718"/>
                <a:gd name="T4" fmla="*/ 91 w 1105"/>
                <a:gd name="T5" fmla="*/ 597 h 718"/>
                <a:gd name="T6" fmla="*/ 109 w 1105"/>
                <a:gd name="T7" fmla="*/ 546 h 718"/>
                <a:gd name="T8" fmla="*/ 136 w 1105"/>
                <a:gd name="T9" fmla="*/ 476 h 718"/>
                <a:gd name="T10" fmla="*/ 154 w 1105"/>
                <a:gd name="T11" fmla="*/ 415 h 718"/>
                <a:gd name="T12" fmla="*/ 163 w 1105"/>
                <a:gd name="T13" fmla="*/ 364 h 718"/>
                <a:gd name="T14" fmla="*/ 173 w 1105"/>
                <a:gd name="T15" fmla="*/ 314 h 718"/>
                <a:gd name="T16" fmla="*/ 182 w 1105"/>
                <a:gd name="T17" fmla="*/ 263 h 718"/>
                <a:gd name="T18" fmla="*/ 191 w 1105"/>
                <a:gd name="T19" fmla="*/ 202 h 718"/>
                <a:gd name="T20" fmla="*/ 200 w 1105"/>
                <a:gd name="T21" fmla="*/ 142 h 718"/>
                <a:gd name="T22" fmla="*/ 227 w 1105"/>
                <a:gd name="T23" fmla="*/ 81 h 718"/>
                <a:gd name="T24" fmla="*/ 254 w 1105"/>
                <a:gd name="T25" fmla="*/ 30 h 718"/>
                <a:gd name="T26" fmla="*/ 272 w 1105"/>
                <a:gd name="T27" fmla="*/ 10 h 718"/>
                <a:gd name="T28" fmla="*/ 299 w 1105"/>
                <a:gd name="T29" fmla="*/ 0 h 718"/>
                <a:gd name="T30" fmla="*/ 345 w 1105"/>
                <a:gd name="T31" fmla="*/ 0 h 718"/>
                <a:gd name="T32" fmla="*/ 390 w 1105"/>
                <a:gd name="T33" fmla="*/ 40 h 718"/>
                <a:gd name="T34" fmla="*/ 417 w 1105"/>
                <a:gd name="T35" fmla="*/ 91 h 718"/>
                <a:gd name="T36" fmla="*/ 435 w 1105"/>
                <a:gd name="T37" fmla="*/ 142 h 718"/>
                <a:gd name="T38" fmla="*/ 462 w 1105"/>
                <a:gd name="T39" fmla="*/ 202 h 718"/>
                <a:gd name="T40" fmla="*/ 490 w 1105"/>
                <a:gd name="T41" fmla="*/ 263 h 718"/>
                <a:gd name="T42" fmla="*/ 526 w 1105"/>
                <a:gd name="T43" fmla="*/ 314 h 718"/>
                <a:gd name="T44" fmla="*/ 571 w 1105"/>
                <a:gd name="T45" fmla="*/ 354 h 718"/>
                <a:gd name="T46" fmla="*/ 616 w 1105"/>
                <a:gd name="T47" fmla="*/ 395 h 718"/>
                <a:gd name="T48" fmla="*/ 662 w 1105"/>
                <a:gd name="T49" fmla="*/ 445 h 718"/>
                <a:gd name="T50" fmla="*/ 716 w 1105"/>
                <a:gd name="T51" fmla="*/ 486 h 718"/>
                <a:gd name="T52" fmla="*/ 761 w 1105"/>
                <a:gd name="T53" fmla="*/ 526 h 718"/>
                <a:gd name="T54" fmla="*/ 825 w 1105"/>
                <a:gd name="T55" fmla="*/ 567 h 718"/>
                <a:gd name="T56" fmla="*/ 888 w 1105"/>
                <a:gd name="T57" fmla="*/ 607 h 718"/>
                <a:gd name="T58" fmla="*/ 933 w 1105"/>
                <a:gd name="T59" fmla="*/ 627 h 718"/>
                <a:gd name="T60" fmla="*/ 988 w 1105"/>
                <a:gd name="T61" fmla="*/ 658 h 718"/>
                <a:gd name="T62" fmla="*/ 1042 w 1105"/>
                <a:gd name="T63" fmla="*/ 678 h 718"/>
                <a:gd name="T64" fmla="*/ 1105 w 1105"/>
                <a:gd name="T65" fmla="*/ 698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5"/>
                <a:gd name="T100" fmla="*/ 0 h 718"/>
                <a:gd name="T101" fmla="*/ 1105 w 1105"/>
                <a:gd name="T102" fmla="*/ 718 h 7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5" h="718">
                  <a:moveTo>
                    <a:pt x="0" y="718"/>
                  </a:moveTo>
                  <a:lnTo>
                    <a:pt x="64" y="648"/>
                  </a:lnTo>
                  <a:lnTo>
                    <a:pt x="91" y="597"/>
                  </a:lnTo>
                  <a:lnTo>
                    <a:pt x="109" y="546"/>
                  </a:lnTo>
                  <a:lnTo>
                    <a:pt x="136" y="476"/>
                  </a:lnTo>
                  <a:lnTo>
                    <a:pt x="154" y="415"/>
                  </a:lnTo>
                  <a:lnTo>
                    <a:pt x="163" y="364"/>
                  </a:lnTo>
                  <a:lnTo>
                    <a:pt x="173" y="314"/>
                  </a:lnTo>
                  <a:lnTo>
                    <a:pt x="182" y="263"/>
                  </a:lnTo>
                  <a:lnTo>
                    <a:pt x="191" y="202"/>
                  </a:lnTo>
                  <a:lnTo>
                    <a:pt x="200" y="142"/>
                  </a:lnTo>
                  <a:lnTo>
                    <a:pt x="227" y="81"/>
                  </a:lnTo>
                  <a:lnTo>
                    <a:pt x="254" y="30"/>
                  </a:lnTo>
                  <a:lnTo>
                    <a:pt x="272" y="10"/>
                  </a:lnTo>
                  <a:lnTo>
                    <a:pt x="299" y="0"/>
                  </a:lnTo>
                  <a:lnTo>
                    <a:pt x="345" y="0"/>
                  </a:lnTo>
                  <a:lnTo>
                    <a:pt x="390" y="40"/>
                  </a:lnTo>
                  <a:lnTo>
                    <a:pt x="417" y="91"/>
                  </a:lnTo>
                  <a:lnTo>
                    <a:pt x="435" y="142"/>
                  </a:lnTo>
                  <a:lnTo>
                    <a:pt x="462" y="202"/>
                  </a:lnTo>
                  <a:lnTo>
                    <a:pt x="490" y="263"/>
                  </a:lnTo>
                  <a:lnTo>
                    <a:pt x="526" y="314"/>
                  </a:lnTo>
                  <a:lnTo>
                    <a:pt x="571" y="354"/>
                  </a:lnTo>
                  <a:lnTo>
                    <a:pt x="616" y="395"/>
                  </a:lnTo>
                  <a:lnTo>
                    <a:pt x="662" y="445"/>
                  </a:lnTo>
                  <a:lnTo>
                    <a:pt x="716" y="486"/>
                  </a:lnTo>
                  <a:lnTo>
                    <a:pt x="761" y="526"/>
                  </a:lnTo>
                  <a:lnTo>
                    <a:pt x="825" y="567"/>
                  </a:lnTo>
                  <a:lnTo>
                    <a:pt x="888" y="607"/>
                  </a:lnTo>
                  <a:lnTo>
                    <a:pt x="933" y="627"/>
                  </a:lnTo>
                  <a:lnTo>
                    <a:pt x="988" y="658"/>
                  </a:lnTo>
                  <a:lnTo>
                    <a:pt x="1042" y="678"/>
                  </a:lnTo>
                  <a:lnTo>
                    <a:pt x="1105" y="698"/>
                  </a:lnTo>
                </a:path>
              </a:pathLst>
            </a:custGeom>
            <a:noFill/>
            <a:ln w="42863">
              <a:solidFill>
                <a:srgbClr val="000000"/>
              </a:solidFill>
              <a:round/>
              <a:headEnd/>
              <a:tailEnd/>
            </a:ln>
          </p:spPr>
          <p:txBody>
            <a:bodyPr/>
            <a:lstStyle/>
            <a:p>
              <a:endParaRPr lang="en-US"/>
            </a:p>
          </p:txBody>
        </p:sp>
        <p:sp>
          <p:nvSpPr>
            <p:cNvPr id="27683" name="Line 31"/>
            <p:cNvSpPr>
              <a:spLocks noChangeShapeType="1"/>
            </p:cNvSpPr>
            <p:nvPr/>
          </p:nvSpPr>
          <p:spPr bwMode="auto">
            <a:xfrm flipV="1">
              <a:off x="3358" y="1623"/>
              <a:ext cx="408" cy="273"/>
            </a:xfrm>
            <a:prstGeom prst="line">
              <a:avLst/>
            </a:prstGeom>
            <a:noFill/>
            <a:ln w="28575">
              <a:solidFill>
                <a:srgbClr val="000000"/>
              </a:solidFill>
              <a:round/>
              <a:headEnd/>
              <a:tailEnd/>
            </a:ln>
          </p:spPr>
          <p:txBody>
            <a:bodyPr/>
            <a:lstStyle/>
            <a:p>
              <a:endParaRPr lang="en-US"/>
            </a:p>
          </p:txBody>
        </p:sp>
        <p:sp>
          <p:nvSpPr>
            <p:cNvPr id="27684" name="Line 32"/>
            <p:cNvSpPr>
              <a:spLocks noChangeShapeType="1"/>
            </p:cNvSpPr>
            <p:nvPr/>
          </p:nvSpPr>
          <p:spPr bwMode="auto">
            <a:xfrm flipV="1">
              <a:off x="3521" y="1896"/>
              <a:ext cx="245" cy="91"/>
            </a:xfrm>
            <a:prstGeom prst="line">
              <a:avLst/>
            </a:prstGeom>
            <a:noFill/>
            <a:ln w="28575">
              <a:solidFill>
                <a:srgbClr val="000000"/>
              </a:solidFill>
              <a:round/>
              <a:headEnd/>
              <a:tailEnd/>
            </a:ln>
          </p:spPr>
          <p:txBody>
            <a:bodyPr/>
            <a:lstStyle/>
            <a:p>
              <a:endParaRPr lang="en-US"/>
            </a:p>
          </p:txBody>
        </p:sp>
        <p:sp>
          <p:nvSpPr>
            <p:cNvPr id="27685" name="Rectangle 33"/>
            <p:cNvSpPr>
              <a:spLocks noChangeArrowheads="1"/>
            </p:cNvSpPr>
            <p:nvPr/>
          </p:nvSpPr>
          <p:spPr bwMode="auto">
            <a:xfrm>
              <a:off x="3340" y="3536"/>
              <a:ext cx="58"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0</a:t>
              </a:r>
              <a:endParaRPr lang="en-US"/>
            </a:p>
          </p:txBody>
        </p:sp>
        <p:sp>
          <p:nvSpPr>
            <p:cNvPr id="27686" name="Rectangle 34"/>
            <p:cNvSpPr>
              <a:spLocks noChangeArrowheads="1"/>
            </p:cNvSpPr>
            <p:nvPr/>
          </p:nvSpPr>
          <p:spPr bwMode="auto">
            <a:xfrm>
              <a:off x="3657" y="3536"/>
              <a:ext cx="58"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4</a:t>
              </a:r>
              <a:endParaRPr lang="en-US"/>
            </a:p>
          </p:txBody>
        </p:sp>
        <p:sp>
          <p:nvSpPr>
            <p:cNvPr id="27687" name="Rectangle 35"/>
            <p:cNvSpPr>
              <a:spLocks noChangeArrowheads="1"/>
            </p:cNvSpPr>
            <p:nvPr/>
          </p:nvSpPr>
          <p:spPr bwMode="auto">
            <a:xfrm>
              <a:off x="4789" y="3546"/>
              <a:ext cx="115" cy="144"/>
            </a:xfrm>
            <a:prstGeom prst="rect">
              <a:avLst/>
            </a:prstGeom>
            <a:noFill/>
            <a:ln w="9525">
              <a:noFill/>
              <a:miter lim="800000"/>
              <a:headEnd/>
              <a:tailEnd/>
            </a:ln>
          </p:spPr>
          <p:txBody>
            <a:bodyPr wrap="none" lIns="0" tIns="0" rIns="0" bIns="0">
              <a:spAutoFit/>
            </a:bodyPr>
            <a:lstStyle/>
            <a:p>
              <a:r>
                <a:rPr lang="en-US" sz="1500" b="1" i="0">
                  <a:solidFill>
                    <a:srgbClr val="000000"/>
                  </a:solidFill>
                  <a:latin typeface="Century Schoolbook" pitchFamily="18" charset="0"/>
                </a:rPr>
                <a:t>30</a:t>
              </a:r>
              <a:endParaRPr lang="en-US"/>
            </a:p>
          </p:txBody>
        </p:sp>
      </p:grpSp>
      <p:sp>
        <p:nvSpPr>
          <p:cNvPr id="27652" name="Rectangle 36"/>
          <p:cNvSpPr>
            <a:spLocks noChangeArrowheads="1"/>
          </p:cNvSpPr>
          <p:nvPr/>
        </p:nvSpPr>
        <p:spPr bwMode="auto">
          <a:xfrm>
            <a:off x="4352925" y="6096000"/>
            <a:ext cx="4533900" cy="274638"/>
          </a:xfrm>
          <a:prstGeom prst="rect">
            <a:avLst/>
          </a:prstGeom>
          <a:noFill/>
          <a:ln w="9525">
            <a:noFill/>
            <a:miter lim="800000"/>
            <a:headEnd/>
            <a:tailEnd/>
          </a:ln>
        </p:spPr>
        <p:txBody>
          <a:bodyPr wrap="none" lIns="0" tIns="0" rIns="0" bIns="0">
            <a:spAutoFit/>
          </a:bodyPr>
          <a:lstStyle/>
          <a:p>
            <a:r>
              <a:rPr lang="en-US" sz="1800" b="1" i="0">
                <a:solidFill>
                  <a:srgbClr val="0B1CBB"/>
                </a:solidFill>
              </a:rPr>
              <a:t>Leukemia latency and time at risk periods</a:t>
            </a:r>
            <a:endParaRPr lang="en-US">
              <a:solidFill>
                <a:schemeClr val="bg1"/>
              </a:solidFill>
            </a:endParaRPr>
          </a:p>
        </p:txBody>
      </p:sp>
      <p:sp>
        <p:nvSpPr>
          <p:cNvPr id="27653" name="Rectangle 37"/>
          <p:cNvSpPr>
            <a:spLocks noGrp="1" noChangeArrowheads="1"/>
          </p:cNvSpPr>
          <p:nvPr>
            <p:ph type="body" sz="half" idx="2"/>
          </p:nvPr>
        </p:nvSpPr>
        <p:spPr>
          <a:xfrm>
            <a:off x="304800" y="1981200"/>
            <a:ext cx="3810000" cy="1143000"/>
          </a:xfrm>
        </p:spPr>
        <p:txBody>
          <a:bodyPr/>
          <a:lstStyle/>
          <a:p>
            <a:r>
              <a:rPr lang="en-US" sz="2000" smtClean="0">
                <a:latin typeface="Univers (W1)" charset="0"/>
              </a:rPr>
              <a:t>Latency period is the time from time of exposure until the effect is exhibited</a:t>
            </a:r>
          </a:p>
          <a:p>
            <a:endParaRPr lang="en-US" sz="2000" smtClean="0"/>
          </a:p>
        </p:txBody>
      </p:sp>
      <p:sp>
        <p:nvSpPr>
          <p:cNvPr id="146470" name="Rectangle 38"/>
          <p:cNvSpPr>
            <a:spLocks noChangeArrowheads="1"/>
          </p:cNvSpPr>
          <p:nvPr/>
        </p:nvSpPr>
        <p:spPr bwMode="auto">
          <a:xfrm>
            <a:off x="304800" y="3124200"/>
            <a:ext cx="3810000" cy="1143000"/>
          </a:xfrm>
          <a:prstGeom prst="rect">
            <a:avLst/>
          </a:prstGeom>
          <a:noFill/>
          <a:ln w="12700">
            <a:noFill/>
            <a:miter lim="800000"/>
            <a:headEnd/>
            <a:tailEnd/>
          </a:ln>
        </p:spPr>
        <p:txBody>
          <a:bodyPr lIns="90488" tIns="44450" rIns="90488" bIns="44450"/>
          <a:lstStyle/>
          <a:p>
            <a:pPr marL="285750" indent="-285750">
              <a:lnSpc>
                <a:spcPct val="90000"/>
              </a:lnSpc>
              <a:spcBef>
                <a:spcPct val="30000"/>
              </a:spcBef>
              <a:buClr>
                <a:schemeClr val="tx2"/>
              </a:buClr>
              <a:buSzPct val="75000"/>
              <a:buFont typeface="Monotype Sorts" pitchFamily="2" charset="2"/>
              <a:buChar char="n"/>
            </a:pPr>
            <a:r>
              <a:rPr lang="en-US" sz="2000" b="1" i="0">
                <a:solidFill>
                  <a:schemeClr val="tx1"/>
                </a:solidFill>
              </a:rPr>
              <a:t>Radiation exposure does not produce cancer in every exposed person</a:t>
            </a:r>
            <a:endParaRPr lang="en-US" sz="2000" b="1" i="0">
              <a:solidFill>
                <a:schemeClr val="tx1"/>
              </a:solidFill>
              <a:latin typeface="Century Gothic" pitchFamily="34" charset="0"/>
            </a:endParaRPr>
          </a:p>
        </p:txBody>
      </p:sp>
      <p:sp>
        <p:nvSpPr>
          <p:cNvPr id="146471" name="Rectangle 39"/>
          <p:cNvSpPr>
            <a:spLocks noChangeArrowheads="1"/>
          </p:cNvSpPr>
          <p:nvPr/>
        </p:nvSpPr>
        <p:spPr bwMode="auto">
          <a:xfrm>
            <a:off x="304800" y="4343400"/>
            <a:ext cx="3657600" cy="1143000"/>
          </a:xfrm>
          <a:prstGeom prst="rect">
            <a:avLst/>
          </a:prstGeom>
          <a:noFill/>
          <a:ln w="12700">
            <a:noFill/>
            <a:miter lim="800000"/>
            <a:headEnd/>
            <a:tailEnd/>
          </a:ln>
        </p:spPr>
        <p:txBody>
          <a:bodyPr lIns="90488" tIns="44450" rIns="90488" bIns="44450"/>
          <a:lstStyle/>
          <a:p>
            <a:pPr marL="285750" indent="-285750">
              <a:lnSpc>
                <a:spcPct val="90000"/>
              </a:lnSpc>
              <a:spcBef>
                <a:spcPct val="30000"/>
              </a:spcBef>
              <a:buClr>
                <a:schemeClr val="tx2"/>
              </a:buClr>
              <a:buSzPct val="75000"/>
              <a:buFont typeface="Monotype Sorts" pitchFamily="2" charset="2"/>
              <a:buChar char="n"/>
            </a:pPr>
            <a:r>
              <a:rPr lang="en-US" sz="2000" b="1" i="0">
                <a:solidFill>
                  <a:schemeClr val="tx1"/>
                </a:solidFill>
              </a:rPr>
              <a:t>Effects can be immediate or years later for acute, high-level exposures</a:t>
            </a:r>
            <a:endParaRPr lang="en-US" sz="2000" b="1" i="0">
              <a:solidFill>
                <a:schemeClr val="tx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46470"/>
                                        </p:tgtEl>
                                        <p:attrNameLst>
                                          <p:attrName>style.visibility</p:attrName>
                                        </p:attrNameLst>
                                      </p:cBhvr>
                                      <p:to>
                                        <p:strVal val="visible"/>
                                      </p:to>
                                    </p:set>
                                    <p:animEffect transition="in" filter="blinds(vertical)">
                                      <p:cBhvr>
                                        <p:cTn id="7" dur="500"/>
                                        <p:tgtEl>
                                          <p:spTgt spid="146470"/>
                                        </p:tgtEl>
                                      </p:cBhvr>
                                    </p:animEffect>
                                  </p:childTnLst>
                                </p:cTn>
                              </p:par>
                            </p:childTnLst>
                          </p:cTn>
                        </p:par>
                        <p:par>
                          <p:cTn id="8" fill="hold">
                            <p:stCondLst>
                              <p:cond delay="500"/>
                            </p:stCondLst>
                            <p:childTnLst>
                              <p:par>
                                <p:cTn id="9" presetID="3" presetClass="entr" presetSubtype="5" fill="hold" grpId="0" nodeType="afterEffect">
                                  <p:stCondLst>
                                    <p:cond delay="4000"/>
                                  </p:stCondLst>
                                  <p:childTnLst>
                                    <p:set>
                                      <p:cBhvr>
                                        <p:cTn id="10" dur="1" fill="hold">
                                          <p:stCondLst>
                                            <p:cond delay="0"/>
                                          </p:stCondLst>
                                        </p:cTn>
                                        <p:tgtEl>
                                          <p:spTgt spid="146471"/>
                                        </p:tgtEl>
                                        <p:attrNameLst>
                                          <p:attrName>style.visibility</p:attrName>
                                        </p:attrNameLst>
                                      </p:cBhvr>
                                      <p:to>
                                        <p:strVal val="visible"/>
                                      </p:to>
                                    </p:set>
                                    <p:animEffect transition="in" filter="blinds(vertical)">
                                      <p:cBhvr>
                                        <p:cTn id="11" dur="500"/>
                                        <p:tgtEl>
                                          <p:spTgt spid="146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70" grpId="0" autoUpdateAnimBg="0"/>
      <p:bldP spid="14647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9"/>
          <p:cNvSpPr>
            <a:spLocks noChangeArrowheads="1"/>
          </p:cNvSpPr>
          <p:nvPr/>
        </p:nvSpPr>
        <p:spPr bwMode="auto">
          <a:xfrm>
            <a:off x="152400" y="1447800"/>
            <a:ext cx="8839200" cy="1295400"/>
          </a:xfrm>
          <a:prstGeom prst="rect">
            <a:avLst/>
          </a:prstGeom>
          <a:noFill/>
          <a:ln w="12700">
            <a:noFill/>
            <a:miter lim="800000"/>
            <a:headEnd/>
            <a:tailEnd/>
          </a:ln>
        </p:spPr>
        <p:txBody>
          <a:bodyPr lIns="90488" tIns="44450" rIns="90488" bIns="44450"/>
          <a:lstStyle/>
          <a:p>
            <a:pPr>
              <a:lnSpc>
                <a:spcPct val="90000"/>
              </a:lnSpc>
              <a:spcBef>
                <a:spcPct val="30000"/>
              </a:spcBef>
              <a:buClr>
                <a:schemeClr val="tx2"/>
              </a:buClr>
              <a:buSzPct val="75000"/>
              <a:buFont typeface="Monotype Sorts" pitchFamily="2" charset="2"/>
              <a:buNone/>
            </a:pPr>
            <a:r>
              <a:rPr lang="en-US" sz="2200" b="1" i="0">
                <a:solidFill>
                  <a:schemeClr val="tx1"/>
                </a:solidFill>
              </a:rPr>
              <a:t>Biological effects from high doses occur due to acute exposures.  An </a:t>
            </a:r>
            <a:r>
              <a:rPr lang="en-US" sz="2200" b="1" i="0" u="sng">
                <a:solidFill>
                  <a:schemeClr val="tx1"/>
                </a:solidFill>
              </a:rPr>
              <a:t>acute exposure</a:t>
            </a:r>
            <a:r>
              <a:rPr lang="en-US" sz="2200" b="1" i="0">
                <a:solidFill>
                  <a:schemeClr val="tx1"/>
                </a:solidFill>
              </a:rPr>
              <a:t> occurs when a relatively large amount of radiation is absorbed by tissue over a short period of time; effects can occur in the short term and long term.</a:t>
            </a:r>
            <a:endParaRPr lang="en-US" sz="2800" b="1" i="0">
              <a:solidFill>
                <a:schemeClr val="tx1"/>
              </a:solidFill>
            </a:endParaRPr>
          </a:p>
        </p:txBody>
      </p:sp>
      <p:sp>
        <p:nvSpPr>
          <p:cNvPr id="147466" name="Rectangle 10"/>
          <p:cNvSpPr>
            <a:spLocks noChangeArrowheads="1"/>
          </p:cNvSpPr>
          <p:nvPr/>
        </p:nvSpPr>
        <p:spPr bwMode="auto">
          <a:xfrm>
            <a:off x="1143000" y="0"/>
            <a:ext cx="7162800" cy="1143000"/>
          </a:xfrm>
          <a:prstGeom prst="rect">
            <a:avLst/>
          </a:prstGeom>
          <a:noFill/>
          <a:ln w="12700">
            <a:noFill/>
            <a:miter lim="800000"/>
            <a:headEnd/>
            <a:tailEnd/>
          </a:ln>
          <a:effectLst>
            <a:outerShdw dist="17961" dir="13500000" algn="ctr" rotWithShape="0">
              <a:schemeClr val="bg2"/>
            </a:outerShdw>
          </a:effectLst>
        </p:spPr>
        <p:txBody>
          <a:bodyPr lIns="90488" tIns="44450" rIns="90488" bIns="44450" anchor="b"/>
          <a:lstStyle/>
          <a:p>
            <a:pPr algn="ctr">
              <a:lnSpc>
                <a:spcPct val="90000"/>
              </a:lnSpc>
              <a:defRPr/>
            </a:pPr>
            <a:r>
              <a:rPr lang="en-US" sz="3600" b="1" i="0">
                <a:solidFill>
                  <a:schemeClr val="tx2"/>
                </a:solidFill>
              </a:rPr>
              <a:t>Biological Effects from </a:t>
            </a:r>
            <a:br>
              <a:rPr lang="en-US" sz="3600" b="1" i="0">
                <a:solidFill>
                  <a:schemeClr val="tx2"/>
                </a:solidFill>
              </a:rPr>
            </a:br>
            <a:r>
              <a:rPr lang="en-US" sz="3600" b="1" i="0">
                <a:solidFill>
                  <a:schemeClr val="tx2"/>
                </a:solidFill>
              </a:rPr>
              <a:t>High Doses of Radiation</a:t>
            </a:r>
          </a:p>
        </p:txBody>
      </p:sp>
      <p:sp>
        <p:nvSpPr>
          <p:cNvPr id="28677" name="Rectangle 11"/>
          <p:cNvSpPr>
            <a:spLocks noChangeArrowheads="1"/>
          </p:cNvSpPr>
          <p:nvPr/>
        </p:nvSpPr>
        <p:spPr bwMode="auto">
          <a:xfrm>
            <a:off x="-76200" y="2895600"/>
            <a:ext cx="9067800" cy="4114800"/>
          </a:xfrm>
          <a:prstGeom prst="rect">
            <a:avLst/>
          </a:prstGeom>
          <a:noFill/>
          <a:ln w="12700">
            <a:noFill/>
            <a:miter lim="800000"/>
            <a:headEnd/>
            <a:tailEnd/>
          </a:ln>
        </p:spPr>
        <p:txBody>
          <a:bodyPr lIns="90488" tIns="44450" rIns="90488" bIns="44450"/>
          <a:lstStyle/>
          <a:p>
            <a:pPr marL="685800" lvl="1" indent="-228600">
              <a:lnSpc>
                <a:spcPct val="90000"/>
              </a:lnSpc>
              <a:spcBef>
                <a:spcPct val="30000"/>
              </a:spcBef>
              <a:buClr>
                <a:schemeClr val="accent1"/>
              </a:buClr>
              <a:buFont typeface="Wingdings" pitchFamily="2" charset="2"/>
              <a:buChar char="§"/>
            </a:pPr>
            <a:r>
              <a:rPr lang="en-US" sz="2000" b="1" i="0" u="sng">
                <a:solidFill>
                  <a:schemeClr val="tx1"/>
                </a:solidFill>
              </a:rPr>
              <a:t>Hematopoietic Syndrome</a:t>
            </a:r>
            <a:r>
              <a:rPr lang="en-US" sz="2000" b="1" i="0">
                <a:solidFill>
                  <a:schemeClr val="tx1"/>
                </a:solidFill>
              </a:rPr>
              <a:t>: (100-200 rad or 1-2 Gray)  Early symptoms are anorexia, nausea, and vomiting followed by a phase of bone marrow depression and subsequent susceptibility to infection.  After several weeks, death may occur.</a:t>
            </a:r>
          </a:p>
          <a:p>
            <a:pPr marL="685800" lvl="1" indent="-228600">
              <a:lnSpc>
                <a:spcPct val="90000"/>
              </a:lnSpc>
              <a:spcBef>
                <a:spcPct val="30000"/>
              </a:spcBef>
              <a:buClr>
                <a:schemeClr val="accent1"/>
              </a:buClr>
              <a:buFont typeface="Wingdings" pitchFamily="2" charset="2"/>
              <a:buChar char="§"/>
            </a:pPr>
            <a:r>
              <a:rPr lang="en-US" sz="2000" b="1" i="0" u="sng">
                <a:solidFill>
                  <a:schemeClr val="tx1"/>
                </a:solidFill>
              </a:rPr>
              <a:t>Gastrointestinal Syndrome</a:t>
            </a:r>
            <a:r>
              <a:rPr lang="en-US" sz="2000" b="1" i="0">
                <a:solidFill>
                  <a:schemeClr val="tx1"/>
                </a:solidFill>
              </a:rPr>
              <a:t>: (700-1000 rad or 7-10 Gray)  Early symptoms are anorexia, nausea, and vomiting followed by fever, diarrhea, and electrolyte imbalance due to ulceration of the intestinal wall.  Once GI system ceases to function, death will occur.</a:t>
            </a:r>
          </a:p>
          <a:p>
            <a:pPr marL="685800" lvl="1" indent="-228600">
              <a:lnSpc>
                <a:spcPct val="90000"/>
              </a:lnSpc>
              <a:spcBef>
                <a:spcPct val="30000"/>
              </a:spcBef>
              <a:buClr>
                <a:schemeClr val="accent1"/>
              </a:buClr>
              <a:buFont typeface="Wingdings" pitchFamily="2" charset="2"/>
              <a:buChar char="§"/>
            </a:pPr>
            <a:r>
              <a:rPr lang="en-US" sz="2000" b="1" i="0" u="sng">
                <a:solidFill>
                  <a:schemeClr val="tx1"/>
                </a:solidFill>
              </a:rPr>
              <a:t>Central Nervous System Syndrome</a:t>
            </a:r>
            <a:r>
              <a:rPr lang="en-US" sz="2000" b="1" i="0">
                <a:solidFill>
                  <a:schemeClr val="tx1"/>
                </a:solidFill>
              </a:rPr>
              <a:t>: (2000-5000 rad or 20-50 Gray)  Symptoms occur very quickly and the brain and muscles can no longer control bodily functions, including breathing and blood circulation.  Death within hours or within several days.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42" y="1066800"/>
            <a:ext cx="7605712" cy="553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400" y="145312"/>
            <a:ext cx="5638800" cy="646331"/>
          </a:xfrm>
          <a:prstGeom prst="rect">
            <a:avLst/>
          </a:prstGeom>
          <a:noFill/>
        </p:spPr>
        <p:txBody>
          <a:bodyPr wrap="square" rtlCol="0">
            <a:spAutoFit/>
          </a:bodyPr>
          <a:lstStyle/>
          <a:p>
            <a:pPr algn="ctr"/>
            <a:r>
              <a:rPr lang="en-US" sz="3600" dirty="0" smtClean="0"/>
              <a:t>Sources of Radiation</a:t>
            </a:r>
            <a:endParaRPr lang="en-US" sz="3600" dirty="0"/>
          </a:p>
        </p:txBody>
      </p:sp>
      <p:sp>
        <p:nvSpPr>
          <p:cNvPr id="3" name="TextBox 2"/>
          <p:cNvSpPr txBox="1"/>
          <p:nvPr/>
        </p:nvSpPr>
        <p:spPr>
          <a:xfrm>
            <a:off x="5181600" y="1066800"/>
            <a:ext cx="3962400" cy="707886"/>
          </a:xfrm>
          <a:prstGeom prst="rect">
            <a:avLst/>
          </a:prstGeom>
          <a:noFill/>
          <a:ln>
            <a:solidFill>
              <a:schemeClr val="tx1"/>
            </a:solidFill>
          </a:ln>
        </p:spPr>
        <p:txBody>
          <a:bodyPr wrap="square" rtlCol="0">
            <a:spAutoFit/>
          </a:bodyPr>
          <a:lstStyle/>
          <a:p>
            <a:r>
              <a:rPr lang="en-US" sz="2000" dirty="0" smtClean="0"/>
              <a:t>Average  doses in the US: ~ 6 </a:t>
            </a:r>
            <a:r>
              <a:rPr lang="en-US" sz="2000" dirty="0" err="1" smtClean="0"/>
              <a:t>mSv</a:t>
            </a:r>
            <a:r>
              <a:rPr lang="en-US" sz="2000" dirty="0" smtClean="0"/>
              <a:t>/y</a:t>
            </a:r>
          </a:p>
          <a:p>
            <a:r>
              <a:rPr lang="en-US" sz="2000" dirty="0" smtClean="0"/>
              <a:t>Current US </a:t>
            </a:r>
            <a:r>
              <a:rPr lang="en-US" sz="2000" dirty="0" err="1" smtClean="0"/>
              <a:t>occup</a:t>
            </a:r>
            <a:r>
              <a:rPr lang="en-US" sz="2000" dirty="0" smtClean="0"/>
              <a:t>. limit:  50 </a:t>
            </a:r>
            <a:r>
              <a:rPr lang="en-US" sz="2000" dirty="0" err="1" smtClean="0"/>
              <a:t>mSv</a:t>
            </a:r>
            <a:r>
              <a:rPr lang="en-US" sz="2000" dirty="0" smtClean="0"/>
              <a:t>/y</a:t>
            </a:r>
            <a:endParaRPr lang="en-US" sz="2000" dirty="0"/>
          </a:p>
        </p:txBody>
      </p:sp>
    </p:spTree>
    <p:extLst>
      <p:ext uri="{BB962C8B-B14F-4D97-AF65-F5344CB8AC3E}">
        <p14:creationId xmlns:p14="http://schemas.microsoft.com/office/powerpoint/2010/main" val="833600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latin typeface="+mn-lt"/>
              </a:rPr>
              <a:t>Possible Radiation Dose Response Curves</a:t>
            </a:r>
            <a:endParaRPr lang="en-US" dirty="0">
              <a:latin typeface="+mn-lt"/>
            </a:endParaRPr>
          </a:p>
        </p:txBody>
      </p:sp>
      <p:sp>
        <p:nvSpPr>
          <p:cNvPr id="34818" name="Rectangle 11"/>
          <p:cNvSpPr>
            <a:spLocks noGrp="1" noChangeArrowheads="1"/>
          </p:cNvSpPr>
          <p:nvPr>
            <p:ph idx="1"/>
          </p:nvPr>
        </p:nvSpPr>
        <p:spPr>
          <a:xfrm>
            <a:off x="5791200" y="1143000"/>
            <a:ext cx="3352800" cy="5168900"/>
          </a:xfrm>
        </p:spPr>
        <p:txBody>
          <a:bodyPr>
            <a:normAutofit fontScale="92500"/>
          </a:bodyPr>
          <a:lstStyle/>
          <a:p>
            <a:pPr eaLnBrk="1" hangingPunct="1">
              <a:buSzPct val="65000"/>
              <a:buFont typeface="Corbel" pitchFamily="34" charset="0"/>
              <a:buAutoNum type="arabicPeriod"/>
            </a:pPr>
            <a:r>
              <a:rPr lang="en-US" sz="1800" dirty="0" smtClean="0"/>
              <a:t>LNT:  An increase in dose results in a proportional increase in risk without threshold</a:t>
            </a:r>
          </a:p>
          <a:p>
            <a:pPr eaLnBrk="1" hangingPunct="1">
              <a:buSzPct val="65000"/>
              <a:buFont typeface="Corbel" pitchFamily="34" charset="0"/>
              <a:buAutoNum type="arabicPeriod"/>
            </a:pPr>
            <a:r>
              <a:rPr lang="en-US" sz="1800" dirty="0" smtClean="0"/>
              <a:t>At low doses there is only a slight increase in risk that becomes proportional to dose at higher doses</a:t>
            </a:r>
          </a:p>
          <a:p>
            <a:pPr eaLnBrk="1" hangingPunct="1">
              <a:buSzPct val="65000"/>
              <a:buFont typeface="Corbel" pitchFamily="34" charset="0"/>
              <a:buAutoNum type="arabicPeriod"/>
            </a:pPr>
            <a:r>
              <a:rPr lang="en-US" sz="1800" dirty="0" smtClean="0"/>
              <a:t>There is a threshold for dose response at which lower doses do not result in increased risk</a:t>
            </a:r>
          </a:p>
          <a:p>
            <a:pPr eaLnBrk="1" hangingPunct="1">
              <a:buSzPct val="65000"/>
              <a:buFont typeface="Corbel" pitchFamily="34" charset="0"/>
              <a:buAutoNum type="arabicPeriod"/>
            </a:pPr>
            <a:r>
              <a:rPr lang="en-US" sz="1800" dirty="0" smtClean="0"/>
              <a:t>At low doses there is a higher risk that becomes proportional to dose at higher doses</a:t>
            </a:r>
          </a:p>
          <a:p>
            <a:pPr eaLnBrk="1" hangingPunct="1">
              <a:buSzPct val="65000"/>
              <a:buFont typeface="Corbel" pitchFamily="34" charset="0"/>
              <a:buAutoNum type="arabicPeriod"/>
            </a:pPr>
            <a:r>
              <a:rPr lang="en-US" sz="1800" dirty="0" smtClean="0"/>
              <a:t>Hormesis model (not shown): Low doses of radiation have a positive effect and decrease risk</a:t>
            </a:r>
          </a:p>
        </p:txBody>
      </p:sp>
      <p:sp>
        <p:nvSpPr>
          <p:cNvPr id="34821" name="TextBox 13"/>
          <p:cNvSpPr txBox="1">
            <a:spLocks noChangeArrowheads="1"/>
          </p:cNvSpPr>
          <p:nvPr/>
        </p:nvSpPr>
        <p:spPr bwMode="auto">
          <a:xfrm>
            <a:off x="1995488" y="6065838"/>
            <a:ext cx="654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smtClean="0">
                <a:latin typeface="+mn-lt"/>
              </a:rPr>
              <a:t>Dose</a:t>
            </a:r>
            <a:endParaRPr lang="en-US" dirty="0">
              <a:latin typeface="+mn-lt"/>
            </a:endParaRPr>
          </a:p>
        </p:txBody>
      </p:sp>
      <p:sp>
        <p:nvSpPr>
          <p:cNvPr id="34822" name="TextBox 14"/>
          <p:cNvSpPr txBox="1">
            <a:spLocks noChangeArrowheads="1"/>
          </p:cNvSpPr>
          <p:nvPr/>
        </p:nvSpPr>
        <p:spPr bwMode="auto">
          <a:xfrm rot="-5400000">
            <a:off x="-200819" y="3991769"/>
            <a:ext cx="77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dirty="0">
                <a:latin typeface="+mn-lt"/>
              </a:rPr>
              <a:t>Effect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 y="2473117"/>
            <a:ext cx="540067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484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What are the Bases for the Models?</a:t>
            </a:r>
            <a:endParaRPr lang="en-US" sz="4000" dirty="0"/>
          </a:p>
        </p:txBody>
      </p:sp>
      <p:sp>
        <p:nvSpPr>
          <p:cNvPr id="3" name="Content Placeholder 2"/>
          <p:cNvSpPr>
            <a:spLocks noGrp="1"/>
          </p:cNvSpPr>
          <p:nvPr>
            <p:ph idx="1"/>
          </p:nvPr>
        </p:nvSpPr>
        <p:spPr>
          <a:xfrm>
            <a:off x="457200" y="1219200"/>
            <a:ext cx="8305800" cy="5181600"/>
          </a:xfrm>
        </p:spPr>
        <p:txBody>
          <a:bodyPr>
            <a:normAutofit fontScale="92500" lnSpcReduction="20000"/>
          </a:bodyPr>
          <a:lstStyle/>
          <a:p>
            <a:r>
              <a:rPr lang="en-US" dirty="0" smtClean="0"/>
              <a:t>Atomic bomb survivors</a:t>
            </a:r>
          </a:p>
          <a:p>
            <a:r>
              <a:rPr lang="en-US" dirty="0" smtClean="0"/>
              <a:t>Highly exposed early radiation workers</a:t>
            </a:r>
          </a:p>
          <a:p>
            <a:r>
              <a:rPr lang="en-US" dirty="0" smtClean="0"/>
              <a:t>Workers/public exposed due to accidents</a:t>
            </a:r>
          </a:p>
          <a:p>
            <a:r>
              <a:rPr lang="en-US" dirty="0" smtClean="0"/>
              <a:t>Patients undergoing radiation therapy</a:t>
            </a:r>
          </a:p>
          <a:p>
            <a:r>
              <a:rPr lang="en-US" dirty="0" smtClean="0"/>
              <a:t>Nuclear Medicine </a:t>
            </a:r>
            <a:r>
              <a:rPr lang="en-US" dirty="0" err="1" smtClean="0"/>
              <a:t>misadministrations</a:t>
            </a:r>
            <a:endParaRPr lang="en-US" dirty="0" smtClean="0"/>
          </a:p>
          <a:p>
            <a:r>
              <a:rPr lang="en-US" dirty="0" smtClean="0"/>
              <a:t>Laboratory animal studies</a:t>
            </a:r>
          </a:p>
          <a:p>
            <a:r>
              <a:rPr lang="en-US" dirty="0" smtClean="0"/>
              <a:t>In vitro cell studies</a:t>
            </a:r>
          </a:p>
          <a:p>
            <a:r>
              <a:rPr lang="en-US" dirty="0" smtClean="0"/>
              <a:t>More recent radiation workers</a:t>
            </a:r>
          </a:p>
          <a:p>
            <a:r>
              <a:rPr lang="en-US" dirty="0" smtClean="0"/>
              <a:t>Background radiation exposures</a:t>
            </a:r>
          </a:p>
          <a:p>
            <a:pPr marL="0" indent="0" algn="ctr">
              <a:buNone/>
            </a:pPr>
            <a:r>
              <a:rPr lang="en-US" sz="3000" b="1" i="1" dirty="0" smtClean="0"/>
              <a:t>Knowledge of radiation carcinogenesis has evolved within the larger context of cancer etiology</a:t>
            </a:r>
            <a:endParaRPr lang="en-US" sz="3000" b="1" i="1" dirty="0"/>
          </a:p>
        </p:txBody>
      </p:sp>
    </p:spTree>
    <p:extLst>
      <p:ext uri="{BB962C8B-B14F-4D97-AF65-F5344CB8AC3E}">
        <p14:creationId xmlns:p14="http://schemas.microsoft.com/office/powerpoint/2010/main" val="3366322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4000" dirty="0" smtClean="0"/>
              <a:t>What do the Studies Show?</a:t>
            </a:r>
            <a:endParaRPr lang="en-US" sz="4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59690"/>
            <a:ext cx="6705599" cy="528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806595"/>
            <a:ext cx="4495800" cy="400110"/>
          </a:xfrm>
          <a:prstGeom prst="rect">
            <a:avLst/>
          </a:prstGeom>
          <a:noFill/>
        </p:spPr>
        <p:txBody>
          <a:bodyPr wrap="square" rtlCol="0">
            <a:spAutoFit/>
          </a:bodyPr>
          <a:lstStyle/>
          <a:p>
            <a:r>
              <a:rPr lang="en-US" sz="2000" b="1" dirty="0" smtClean="0"/>
              <a:t>Epidemiology – Atomic bomb survivors</a:t>
            </a:r>
            <a:endParaRPr lang="en-US" sz="2000" b="1" dirty="0"/>
          </a:p>
        </p:txBody>
      </p:sp>
      <p:sp>
        <p:nvSpPr>
          <p:cNvPr id="5" name="TextBox 4"/>
          <p:cNvSpPr txBox="1"/>
          <p:nvPr/>
        </p:nvSpPr>
        <p:spPr>
          <a:xfrm>
            <a:off x="2667000" y="5068956"/>
            <a:ext cx="6629400" cy="400110"/>
          </a:xfrm>
          <a:prstGeom prst="rect">
            <a:avLst/>
          </a:prstGeom>
          <a:noFill/>
        </p:spPr>
        <p:txBody>
          <a:bodyPr wrap="square" rtlCol="0">
            <a:spAutoFit/>
          </a:bodyPr>
          <a:lstStyle/>
          <a:p>
            <a:r>
              <a:rPr lang="en-US" sz="2000" i="1" dirty="0" smtClean="0"/>
              <a:t>Risk increases…”in approximate proportion to radiation dose”</a:t>
            </a:r>
            <a:endParaRPr lang="en-US" sz="2000" i="1" dirty="0"/>
          </a:p>
        </p:txBody>
      </p:sp>
      <p:sp>
        <p:nvSpPr>
          <p:cNvPr id="6" name="TextBox 5"/>
          <p:cNvSpPr txBox="1"/>
          <p:nvPr/>
        </p:nvSpPr>
        <p:spPr>
          <a:xfrm>
            <a:off x="6629400" y="6362823"/>
            <a:ext cx="2209800" cy="276999"/>
          </a:xfrm>
          <a:prstGeom prst="rect">
            <a:avLst/>
          </a:prstGeom>
          <a:noFill/>
        </p:spPr>
        <p:txBody>
          <a:bodyPr wrap="square" rtlCol="0">
            <a:spAutoFit/>
          </a:bodyPr>
          <a:lstStyle/>
          <a:p>
            <a:r>
              <a:rPr lang="en-US" sz="1200" dirty="0" err="1" smtClean="0"/>
              <a:t>Ozasa</a:t>
            </a:r>
            <a:r>
              <a:rPr lang="en-US" sz="1200" dirty="0" smtClean="0"/>
              <a:t> et al., </a:t>
            </a:r>
            <a:r>
              <a:rPr lang="en-US" sz="1200" i="1" dirty="0" smtClean="0"/>
              <a:t>Rad Res</a:t>
            </a:r>
            <a:r>
              <a:rPr lang="en-US" sz="1200" dirty="0" smtClean="0"/>
              <a:t> 177; 2012</a:t>
            </a:r>
            <a:endParaRPr lang="en-US" sz="1200" dirty="0"/>
          </a:p>
        </p:txBody>
      </p:sp>
    </p:spTree>
    <p:extLst>
      <p:ext uri="{BB962C8B-B14F-4D97-AF65-F5344CB8AC3E}">
        <p14:creationId xmlns:p14="http://schemas.microsoft.com/office/powerpoint/2010/main" val="1167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sz="4000" dirty="0" smtClean="0"/>
              <a:t>What do the Studies Show?</a:t>
            </a:r>
            <a:endParaRPr lang="en-US" sz="4000" dirty="0"/>
          </a:p>
        </p:txBody>
      </p:sp>
      <p:sp>
        <p:nvSpPr>
          <p:cNvPr id="6" name="TextBox 5"/>
          <p:cNvSpPr txBox="1"/>
          <p:nvPr/>
        </p:nvSpPr>
        <p:spPr>
          <a:xfrm>
            <a:off x="6629400" y="6362823"/>
            <a:ext cx="2209800" cy="276999"/>
          </a:xfrm>
          <a:prstGeom prst="rect">
            <a:avLst/>
          </a:prstGeom>
          <a:noFill/>
        </p:spPr>
        <p:txBody>
          <a:bodyPr wrap="square" rtlCol="0">
            <a:spAutoFit/>
          </a:bodyPr>
          <a:lstStyle/>
          <a:p>
            <a:r>
              <a:rPr lang="en-US" sz="1200" dirty="0" smtClean="0"/>
              <a:t>Kato et al., </a:t>
            </a:r>
            <a:r>
              <a:rPr lang="en-US" sz="1200" i="1" dirty="0" smtClean="0"/>
              <a:t>Health Phys.</a:t>
            </a:r>
            <a:r>
              <a:rPr lang="en-US" sz="1200" dirty="0" smtClean="0"/>
              <a:t>; 1987</a:t>
            </a:r>
            <a:endParaRPr lang="en-US" sz="12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006" y="1235404"/>
            <a:ext cx="7596188" cy="494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806595"/>
            <a:ext cx="4495800" cy="1077218"/>
          </a:xfrm>
          <a:prstGeom prst="rect">
            <a:avLst/>
          </a:prstGeom>
          <a:solidFill>
            <a:schemeClr val="bg1"/>
          </a:solidFill>
        </p:spPr>
        <p:txBody>
          <a:bodyPr wrap="square" rtlCol="0">
            <a:spAutoFit/>
          </a:bodyPr>
          <a:lstStyle/>
          <a:p>
            <a:r>
              <a:rPr lang="en-US" sz="2000" b="1" dirty="0" smtClean="0"/>
              <a:t>Epidemiology – Atomic bomb survivors</a:t>
            </a:r>
          </a:p>
          <a:p>
            <a:endParaRPr lang="en-US" sz="2000" b="1" dirty="0"/>
          </a:p>
          <a:p>
            <a:r>
              <a:rPr lang="en-US" sz="2400" b="1" dirty="0" smtClean="0"/>
              <a:t>                  Leukemia</a:t>
            </a:r>
            <a:endParaRPr lang="en-US" sz="2400" b="1" dirty="0"/>
          </a:p>
        </p:txBody>
      </p:sp>
      <p:sp>
        <p:nvSpPr>
          <p:cNvPr id="3" name="TextBox 2"/>
          <p:cNvSpPr txBox="1"/>
          <p:nvPr/>
        </p:nvSpPr>
        <p:spPr>
          <a:xfrm>
            <a:off x="6400800" y="1524000"/>
            <a:ext cx="2590800" cy="707886"/>
          </a:xfrm>
          <a:prstGeom prst="rect">
            <a:avLst/>
          </a:prstGeom>
          <a:noFill/>
        </p:spPr>
        <p:txBody>
          <a:bodyPr wrap="square" rtlCol="0">
            <a:spAutoFit/>
          </a:bodyPr>
          <a:lstStyle/>
          <a:p>
            <a:r>
              <a:rPr lang="en-US" sz="2000" i="1" dirty="0" smtClean="0"/>
              <a:t>“…generally increasing trend with dose…</a:t>
            </a:r>
            <a:r>
              <a:rPr lang="en-US" sz="2000" dirty="0" smtClean="0"/>
              <a:t>”</a:t>
            </a:r>
            <a:endParaRPr lang="en-US" sz="2000" dirty="0"/>
          </a:p>
        </p:txBody>
      </p:sp>
      <p:sp>
        <p:nvSpPr>
          <p:cNvPr id="9" name="TextBox 8"/>
          <p:cNvSpPr txBox="1"/>
          <p:nvPr/>
        </p:nvSpPr>
        <p:spPr>
          <a:xfrm>
            <a:off x="6400800" y="2369756"/>
            <a:ext cx="2590800" cy="1015663"/>
          </a:xfrm>
          <a:prstGeom prst="rect">
            <a:avLst/>
          </a:prstGeom>
          <a:noFill/>
        </p:spPr>
        <p:txBody>
          <a:bodyPr wrap="square" rtlCol="0">
            <a:spAutoFit/>
          </a:bodyPr>
          <a:lstStyle/>
          <a:p>
            <a:r>
              <a:rPr lang="en-US" sz="2000" i="1" dirty="0" smtClean="0"/>
              <a:t>“…failed to suggest the existence of radiation </a:t>
            </a:r>
            <a:r>
              <a:rPr lang="en-US" sz="2000" i="1" dirty="0" err="1" smtClean="0"/>
              <a:t>hormesis</a:t>
            </a:r>
            <a:r>
              <a:rPr lang="en-US" sz="2000" dirty="0" smtClean="0"/>
              <a:t>.”</a:t>
            </a:r>
            <a:endParaRPr lang="en-US" sz="2000" dirty="0"/>
          </a:p>
        </p:txBody>
      </p:sp>
    </p:spTree>
    <p:extLst>
      <p:ext uri="{BB962C8B-B14F-4D97-AF65-F5344CB8AC3E}">
        <p14:creationId xmlns:p14="http://schemas.microsoft.com/office/powerpoint/2010/main" val="13824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25413"/>
            <a:ext cx="8229600" cy="1143000"/>
          </a:xfrm>
        </p:spPr>
        <p:txBody>
          <a:bodyPr/>
          <a:lstStyle/>
          <a:p>
            <a:pPr eaLnBrk="1" hangingPunct="1"/>
            <a:r>
              <a:rPr lang="en-US" smtClean="0"/>
              <a:t>What is Radiation?</a:t>
            </a:r>
          </a:p>
        </p:txBody>
      </p:sp>
      <p:sp>
        <p:nvSpPr>
          <p:cNvPr id="23555" name="Rectangle 3"/>
          <p:cNvSpPr>
            <a:spLocks noGrp="1" noChangeArrowheads="1"/>
          </p:cNvSpPr>
          <p:nvPr>
            <p:ph type="body" sz="half" idx="1"/>
          </p:nvPr>
        </p:nvSpPr>
        <p:spPr>
          <a:xfrm>
            <a:off x="782638" y="1485900"/>
            <a:ext cx="7629525" cy="571500"/>
          </a:xfrm>
        </p:spPr>
        <p:txBody>
          <a:bodyPr/>
          <a:lstStyle/>
          <a:p>
            <a:pPr eaLnBrk="1" hangingPunct="1">
              <a:buClr>
                <a:schemeClr val="tx1"/>
              </a:buClr>
              <a:buSzPct val="50000"/>
              <a:buFont typeface="Wingdings" pitchFamily="2" charset="2"/>
              <a:buChar char="q"/>
            </a:pPr>
            <a:r>
              <a:rPr lang="en-US" sz="3000" b="1" smtClean="0">
                <a:solidFill>
                  <a:srgbClr val="FFC000"/>
                </a:solidFill>
              </a:rPr>
              <a:t>Radiation</a:t>
            </a:r>
            <a:r>
              <a:rPr lang="en-US" sz="3000" i="1" smtClean="0"/>
              <a:t> </a:t>
            </a:r>
            <a:r>
              <a:rPr lang="en-US" sz="3000" smtClean="0"/>
              <a:t>= energy in transit</a:t>
            </a:r>
          </a:p>
        </p:txBody>
      </p:sp>
      <p:sp>
        <p:nvSpPr>
          <p:cNvPr id="174085" name="Rectangle 5"/>
          <p:cNvSpPr>
            <a:spLocks noChangeArrowheads="1"/>
          </p:cNvSpPr>
          <p:nvPr/>
        </p:nvSpPr>
        <p:spPr bwMode="auto">
          <a:xfrm>
            <a:off x="2057400" y="2085975"/>
            <a:ext cx="5764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2000" b="1" i="1" dirty="0">
                <a:effectLst>
                  <a:outerShdw blurRad="38100" dist="38100" dir="2700000" algn="tl">
                    <a:srgbClr val="000000">
                      <a:alpha val="43137"/>
                    </a:srgbClr>
                  </a:outerShdw>
                </a:effectLst>
                <a:latin typeface="+mn-lt"/>
              </a:rPr>
              <a:t>…The transfer of energy by waves or particles</a:t>
            </a:r>
          </a:p>
        </p:txBody>
      </p:sp>
      <p:sp>
        <p:nvSpPr>
          <p:cNvPr id="174086" name="Rectangle 6"/>
          <p:cNvSpPr>
            <a:spLocks noChangeArrowheads="1"/>
          </p:cNvSpPr>
          <p:nvPr/>
        </p:nvSpPr>
        <p:spPr bwMode="auto">
          <a:xfrm>
            <a:off x="790575" y="2562225"/>
            <a:ext cx="7781925" cy="838200"/>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tx1"/>
              </a:buClr>
              <a:buSzPct val="50000"/>
              <a:buFont typeface="Wingdings" pitchFamily="2" charset="2"/>
              <a:buChar char="q"/>
              <a:defRPr/>
            </a:pPr>
            <a:r>
              <a:rPr lang="en-US" sz="3000" b="1" dirty="0">
                <a:solidFill>
                  <a:srgbClr val="FFC000"/>
                </a:solidFill>
                <a:effectLst>
                  <a:outerShdw blurRad="38100" dist="38100" dir="2700000" algn="tl">
                    <a:srgbClr val="000000"/>
                  </a:outerShdw>
                </a:effectLst>
                <a:latin typeface="Arial" pitchFamily="34" charset="0"/>
              </a:rPr>
              <a:t>Ionizing radiation </a:t>
            </a:r>
            <a:r>
              <a:rPr lang="en-US" sz="3000" dirty="0">
                <a:effectLst>
                  <a:outerShdw blurRad="38100" dist="38100" dir="2700000" algn="tl">
                    <a:srgbClr val="000000"/>
                  </a:outerShdw>
                </a:effectLst>
                <a:latin typeface="Arial" pitchFamily="34" charset="0"/>
              </a:rPr>
              <a:t>has sufficient energy to produce </a:t>
            </a:r>
            <a:r>
              <a:rPr lang="en-US" sz="3000" i="1" dirty="0">
                <a:effectLst>
                  <a:outerShdw blurRad="38100" dist="38100" dir="2700000" algn="tl">
                    <a:srgbClr val="000000"/>
                  </a:outerShdw>
                </a:effectLst>
                <a:latin typeface="Arial" pitchFamily="34" charset="0"/>
              </a:rPr>
              <a:t>energetic ions</a:t>
            </a:r>
            <a:r>
              <a:rPr lang="en-US" sz="3000" dirty="0">
                <a:effectLst>
                  <a:outerShdw blurRad="38100" dist="38100" dir="2700000" algn="tl">
                    <a:srgbClr val="000000"/>
                  </a:outerShdw>
                </a:effectLst>
                <a:latin typeface="Arial" pitchFamily="34" charset="0"/>
              </a:rPr>
              <a:t> in ordinary matter</a:t>
            </a:r>
          </a:p>
        </p:txBody>
      </p:sp>
      <p:sp>
        <p:nvSpPr>
          <p:cNvPr id="174088" name="Rectangle 8"/>
          <p:cNvSpPr>
            <a:spLocks noChangeArrowheads="1"/>
          </p:cNvSpPr>
          <p:nvPr/>
        </p:nvSpPr>
        <p:spPr bwMode="auto">
          <a:xfrm>
            <a:off x="2209800" y="3581400"/>
            <a:ext cx="5592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defRPr/>
            </a:pPr>
            <a:r>
              <a:rPr lang="en-US" sz="2000" b="1" i="1" dirty="0">
                <a:effectLst>
                  <a:outerShdw blurRad="38100" dist="38100" dir="2700000" algn="tl">
                    <a:srgbClr val="000000">
                      <a:alpha val="43137"/>
                    </a:srgbClr>
                  </a:outerShdw>
                </a:effectLst>
                <a:latin typeface="+mn-lt"/>
              </a:rPr>
              <a:t>…”dose” is caused by the absorption of the </a:t>
            </a:r>
          </a:p>
          <a:p>
            <a:pPr>
              <a:defRPr/>
            </a:pPr>
            <a:r>
              <a:rPr lang="en-US" sz="2000" b="1" i="1" dirty="0">
                <a:effectLst>
                  <a:outerShdw blurRad="38100" dist="38100" dir="2700000" algn="tl">
                    <a:srgbClr val="000000">
                      <a:alpha val="43137"/>
                    </a:srgbClr>
                  </a:outerShdw>
                </a:effectLst>
                <a:latin typeface="+mn-lt"/>
              </a:rPr>
              <a:t>kinetic energy of these charged particles</a:t>
            </a:r>
          </a:p>
        </p:txBody>
      </p:sp>
      <p:sp>
        <p:nvSpPr>
          <p:cNvPr id="174089" name="Rectangle 9"/>
          <p:cNvSpPr>
            <a:spLocks noChangeArrowheads="1"/>
          </p:cNvSpPr>
          <p:nvPr/>
        </p:nvSpPr>
        <p:spPr bwMode="auto">
          <a:xfrm>
            <a:off x="800100" y="4791075"/>
            <a:ext cx="7467600" cy="838200"/>
          </a:xfrm>
          <a:prstGeom prst="rect">
            <a:avLst/>
          </a:prstGeom>
          <a:noFill/>
          <a:ln w="12700">
            <a:noFill/>
            <a:miter lim="800000"/>
            <a:headEnd/>
            <a:tailEnd/>
          </a:ln>
          <a:effectLst/>
        </p:spPr>
        <p:txBody>
          <a:bodyPr lIns="90488" tIns="44450" rIns="90488" bIns="44450"/>
          <a:lstStyle/>
          <a:p>
            <a:pPr marL="342900" indent="-342900" eaLnBrk="1" hangingPunct="1">
              <a:spcBef>
                <a:spcPct val="20000"/>
              </a:spcBef>
              <a:buClr>
                <a:schemeClr val="tx1"/>
              </a:buClr>
              <a:buSzPct val="50000"/>
              <a:buFont typeface="Wingdings" pitchFamily="2" charset="2"/>
              <a:buChar char="q"/>
              <a:defRPr/>
            </a:pPr>
            <a:r>
              <a:rPr lang="en-US" sz="3000" b="1" dirty="0">
                <a:solidFill>
                  <a:srgbClr val="FFC000"/>
                </a:solidFill>
                <a:effectLst>
                  <a:outerShdw blurRad="38100" dist="38100" dir="2700000" algn="tl">
                    <a:srgbClr val="000000"/>
                  </a:outerShdw>
                </a:effectLst>
                <a:latin typeface="Arial" pitchFamily="34" charset="0"/>
              </a:rPr>
              <a:t>Non-ionizing radiation </a:t>
            </a:r>
            <a:r>
              <a:rPr lang="en-US" sz="3000" dirty="0">
                <a:effectLst>
                  <a:outerShdw blurRad="38100" dist="38100" dir="2700000" algn="tl">
                    <a:srgbClr val="000000"/>
                  </a:outerShdw>
                </a:effectLst>
                <a:latin typeface="Arial" pitchFamily="34" charset="0"/>
              </a:rPr>
              <a:t>does not produce energetic ions</a:t>
            </a:r>
          </a:p>
        </p:txBody>
      </p:sp>
      <p:sp>
        <p:nvSpPr>
          <p:cNvPr id="174091" name="Rectangle 11"/>
          <p:cNvSpPr>
            <a:spLocks noChangeArrowheads="1"/>
          </p:cNvSpPr>
          <p:nvPr/>
        </p:nvSpPr>
        <p:spPr bwMode="auto">
          <a:xfrm>
            <a:off x="1162050" y="4310063"/>
            <a:ext cx="7715250" cy="457200"/>
          </a:xfrm>
          <a:prstGeom prst="rect">
            <a:avLst/>
          </a:prstGeom>
          <a:noFill/>
          <a:ln w="12700">
            <a:noFill/>
            <a:miter lim="800000"/>
            <a:headEnd/>
            <a:tailEnd/>
          </a:ln>
          <a:effectLst/>
        </p:spPr>
        <p:txBody>
          <a:bodyPr lIns="90488" tIns="44450" rIns="90488" bIns="44450"/>
          <a:lstStyle/>
          <a:p>
            <a:pPr marL="342900" indent="-342900" algn="ctr" eaLnBrk="1" hangingPunct="1">
              <a:spcBef>
                <a:spcPct val="20000"/>
              </a:spcBef>
              <a:buClr>
                <a:schemeClr val="hlink"/>
              </a:buClr>
              <a:buSzPct val="90000"/>
              <a:buFont typeface="Wingdings" pitchFamily="2" charset="2"/>
              <a:buNone/>
              <a:defRPr/>
            </a:pPr>
            <a:r>
              <a:rPr lang="en-US" sz="2400" i="1" dirty="0">
                <a:solidFill>
                  <a:srgbClr val="FFC000"/>
                </a:solidFill>
                <a:effectLst>
                  <a:outerShdw blurRad="38100" dist="38100" dir="2700000" algn="tl">
                    <a:srgbClr val="000000"/>
                  </a:outerShdw>
                </a:effectLst>
                <a:latin typeface="Arial" pitchFamily="34" charset="0"/>
              </a:rPr>
              <a:t>Alpha and Beta particles, Gamma- &amp; X-rays, Neutrons</a:t>
            </a:r>
          </a:p>
        </p:txBody>
      </p:sp>
      <p:sp>
        <p:nvSpPr>
          <p:cNvPr id="174092" name="Rectangle 12"/>
          <p:cNvSpPr>
            <a:spLocks noChangeArrowheads="1"/>
          </p:cNvSpPr>
          <p:nvPr/>
        </p:nvSpPr>
        <p:spPr bwMode="auto">
          <a:xfrm>
            <a:off x="1085850" y="5938838"/>
            <a:ext cx="7848600" cy="457200"/>
          </a:xfrm>
          <a:prstGeom prst="rect">
            <a:avLst/>
          </a:prstGeom>
          <a:noFill/>
          <a:ln w="12700">
            <a:noFill/>
            <a:miter lim="800000"/>
            <a:headEnd/>
            <a:tailEnd/>
          </a:ln>
          <a:effectLst/>
        </p:spPr>
        <p:txBody>
          <a:bodyPr lIns="90488" tIns="44450" rIns="90488" bIns="44450"/>
          <a:lstStyle/>
          <a:p>
            <a:pPr marL="342900" indent="-342900" algn="ctr" eaLnBrk="1" hangingPunct="1">
              <a:spcBef>
                <a:spcPct val="20000"/>
              </a:spcBef>
              <a:buClr>
                <a:schemeClr val="hlink"/>
              </a:buClr>
              <a:buSzPct val="90000"/>
              <a:buFont typeface="Wingdings" pitchFamily="2" charset="2"/>
              <a:buNone/>
              <a:defRPr/>
            </a:pPr>
            <a:r>
              <a:rPr lang="en-US" sz="2400" i="1" dirty="0">
                <a:solidFill>
                  <a:srgbClr val="FFC000"/>
                </a:solidFill>
                <a:effectLst>
                  <a:outerShdw blurRad="38100" dist="38100" dir="2700000" algn="tl">
                    <a:srgbClr val="000000"/>
                  </a:outerShdw>
                </a:effectLst>
                <a:latin typeface="Arial" pitchFamily="34" charset="0"/>
              </a:rPr>
              <a:t>Radio, Microwave, UV, IR, Visible</a:t>
            </a:r>
          </a:p>
          <a:p>
            <a:pPr marL="342900" indent="-342900" eaLnBrk="1" hangingPunct="1">
              <a:spcBef>
                <a:spcPct val="20000"/>
              </a:spcBef>
              <a:buClr>
                <a:schemeClr val="hlink"/>
              </a:buClr>
              <a:buSzPct val="90000"/>
              <a:buFont typeface="Wingdings" pitchFamily="2" charset="2"/>
              <a:buNone/>
              <a:defRPr/>
            </a:pPr>
            <a:endParaRPr lang="en-US" sz="2400" i="1" dirty="0">
              <a:solidFill>
                <a:srgbClr val="FFFF00"/>
              </a:solidFill>
              <a:effectLst>
                <a:outerShdw blurRad="38100" dist="38100" dir="2700000" algn="tl">
                  <a:srgbClr val="000000"/>
                </a:outerShdw>
              </a:effectLst>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5"/>
                                        </p:tgtEl>
                                        <p:attrNameLst>
                                          <p:attrName>style.visibility</p:attrName>
                                        </p:attrNameLst>
                                      </p:cBhvr>
                                      <p:to>
                                        <p:strVal val="visible"/>
                                      </p:to>
                                    </p:set>
                                    <p:anim calcmode="lin" valueType="num">
                                      <p:cBhvr additive="base">
                                        <p:cTn id="7" dur="500" fill="hold"/>
                                        <p:tgtEl>
                                          <p:spTgt spid="174085"/>
                                        </p:tgtEl>
                                        <p:attrNameLst>
                                          <p:attrName>ppt_x</p:attrName>
                                        </p:attrNameLst>
                                      </p:cBhvr>
                                      <p:tavLst>
                                        <p:tav tm="0">
                                          <p:val>
                                            <p:strVal val="0-#ppt_w/2"/>
                                          </p:val>
                                        </p:tav>
                                        <p:tav tm="100000">
                                          <p:val>
                                            <p:strVal val="#ppt_x"/>
                                          </p:val>
                                        </p:tav>
                                      </p:tavLst>
                                    </p:anim>
                                    <p:anim calcmode="lin" valueType="num">
                                      <p:cBhvr additive="base">
                                        <p:cTn id="8" dur="500" fill="hold"/>
                                        <p:tgtEl>
                                          <p:spTgt spid="1740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6"/>
                                        </p:tgtEl>
                                        <p:attrNameLst>
                                          <p:attrName>style.visibility</p:attrName>
                                        </p:attrNameLst>
                                      </p:cBhvr>
                                      <p:to>
                                        <p:strVal val="visible"/>
                                      </p:to>
                                    </p:set>
                                    <p:anim calcmode="lin" valueType="num">
                                      <p:cBhvr additive="base">
                                        <p:cTn id="13" dur="500" fill="hold"/>
                                        <p:tgtEl>
                                          <p:spTgt spid="174086"/>
                                        </p:tgtEl>
                                        <p:attrNameLst>
                                          <p:attrName>ppt_x</p:attrName>
                                        </p:attrNameLst>
                                      </p:cBhvr>
                                      <p:tavLst>
                                        <p:tav tm="0">
                                          <p:val>
                                            <p:strVal val="0-#ppt_w/2"/>
                                          </p:val>
                                        </p:tav>
                                        <p:tav tm="100000">
                                          <p:val>
                                            <p:strVal val="#ppt_x"/>
                                          </p:val>
                                        </p:tav>
                                      </p:tavLst>
                                    </p:anim>
                                    <p:anim calcmode="lin" valueType="num">
                                      <p:cBhvr additive="base">
                                        <p:cTn id="14" dur="500" fill="hold"/>
                                        <p:tgtEl>
                                          <p:spTgt spid="17408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88"/>
                                        </p:tgtEl>
                                        <p:attrNameLst>
                                          <p:attrName>style.visibility</p:attrName>
                                        </p:attrNameLst>
                                      </p:cBhvr>
                                      <p:to>
                                        <p:strVal val="visible"/>
                                      </p:to>
                                    </p:set>
                                    <p:anim calcmode="lin" valueType="num">
                                      <p:cBhvr additive="base">
                                        <p:cTn id="19" dur="500" fill="hold"/>
                                        <p:tgtEl>
                                          <p:spTgt spid="174088"/>
                                        </p:tgtEl>
                                        <p:attrNameLst>
                                          <p:attrName>ppt_x</p:attrName>
                                        </p:attrNameLst>
                                      </p:cBhvr>
                                      <p:tavLst>
                                        <p:tav tm="0">
                                          <p:val>
                                            <p:strVal val="0-#ppt_w/2"/>
                                          </p:val>
                                        </p:tav>
                                        <p:tav tm="100000">
                                          <p:val>
                                            <p:strVal val="#ppt_x"/>
                                          </p:val>
                                        </p:tav>
                                      </p:tavLst>
                                    </p:anim>
                                    <p:anim calcmode="lin" valueType="num">
                                      <p:cBhvr additive="base">
                                        <p:cTn id="20" dur="500" fill="hold"/>
                                        <p:tgtEl>
                                          <p:spTgt spid="1740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5" fill="hold" grpId="0" nodeType="clickEffect">
                                  <p:stCondLst>
                                    <p:cond delay="0"/>
                                  </p:stCondLst>
                                  <p:iterate type="wd">
                                    <p:tmPct val="100000"/>
                                  </p:iterate>
                                  <p:childTnLst>
                                    <p:set>
                                      <p:cBhvr>
                                        <p:cTn id="24" dur="1" fill="hold">
                                          <p:stCondLst>
                                            <p:cond delay="0"/>
                                          </p:stCondLst>
                                        </p:cTn>
                                        <p:tgtEl>
                                          <p:spTgt spid="174091"/>
                                        </p:tgtEl>
                                        <p:attrNameLst>
                                          <p:attrName>style.visibility</p:attrName>
                                        </p:attrNameLst>
                                      </p:cBhvr>
                                      <p:to>
                                        <p:strVal val="visible"/>
                                      </p:to>
                                    </p:set>
                                    <p:animEffect transition="in" filter="blinds(vertical)">
                                      <p:cBhvr>
                                        <p:cTn id="25" dur="300"/>
                                        <p:tgtEl>
                                          <p:spTgt spid="1740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4089"/>
                                        </p:tgtEl>
                                        <p:attrNameLst>
                                          <p:attrName>style.visibility</p:attrName>
                                        </p:attrNameLst>
                                      </p:cBhvr>
                                      <p:to>
                                        <p:strVal val="visible"/>
                                      </p:to>
                                    </p:set>
                                    <p:anim calcmode="lin" valueType="num">
                                      <p:cBhvr additive="base">
                                        <p:cTn id="30" dur="500" fill="hold"/>
                                        <p:tgtEl>
                                          <p:spTgt spid="174089"/>
                                        </p:tgtEl>
                                        <p:attrNameLst>
                                          <p:attrName>ppt_x</p:attrName>
                                        </p:attrNameLst>
                                      </p:cBhvr>
                                      <p:tavLst>
                                        <p:tav tm="0">
                                          <p:val>
                                            <p:strVal val="0-#ppt_w/2"/>
                                          </p:val>
                                        </p:tav>
                                        <p:tav tm="100000">
                                          <p:val>
                                            <p:strVal val="#ppt_x"/>
                                          </p:val>
                                        </p:tav>
                                      </p:tavLst>
                                    </p:anim>
                                    <p:anim calcmode="lin" valueType="num">
                                      <p:cBhvr additive="base">
                                        <p:cTn id="31" dur="500" fill="hold"/>
                                        <p:tgtEl>
                                          <p:spTgt spid="17408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grpId="0" nodeType="clickEffect">
                                  <p:stCondLst>
                                    <p:cond delay="0"/>
                                  </p:stCondLst>
                                  <p:iterate type="wd">
                                    <p:tmPct val="100000"/>
                                  </p:iterate>
                                  <p:childTnLst>
                                    <p:set>
                                      <p:cBhvr>
                                        <p:cTn id="35" dur="1" fill="hold">
                                          <p:stCondLst>
                                            <p:cond delay="0"/>
                                          </p:stCondLst>
                                        </p:cTn>
                                        <p:tgtEl>
                                          <p:spTgt spid="174092"/>
                                        </p:tgtEl>
                                        <p:attrNameLst>
                                          <p:attrName>style.visibility</p:attrName>
                                        </p:attrNameLst>
                                      </p:cBhvr>
                                      <p:to>
                                        <p:strVal val="visible"/>
                                      </p:to>
                                    </p:set>
                                    <p:animEffect transition="in" filter="blinds(vertical)">
                                      <p:cBhvr>
                                        <p:cTn id="36" dur="3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utoUpdateAnimBg="0"/>
      <p:bldP spid="174086" grpId="0" autoUpdateAnimBg="0"/>
      <p:bldP spid="174088" grpId="0" autoUpdateAnimBg="0"/>
      <p:bldP spid="174089" grpId="0" autoUpdateAnimBg="0"/>
      <p:bldP spid="174091" grpId="0" autoUpdateAnimBg="0"/>
      <p:bldP spid="17409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01" y="228600"/>
            <a:ext cx="8229600" cy="715962"/>
          </a:xfrm>
        </p:spPr>
        <p:txBody>
          <a:bodyPr>
            <a:normAutofit/>
          </a:bodyPr>
          <a:lstStyle/>
          <a:p>
            <a:r>
              <a:rPr lang="en-US" sz="4000" dirty="0" smtClean="0"/>
              <a:t>What do the Studies Show?</a:t>
            </a:r>
            <a:endParaRPr lang="en-US" sz="4000" dirty="0"/>
          </a:p>
        </p:txBody>
      </p:sp>
      <p:sp>
        <p:nvSpPr>
          <p:cNvPr id="4" name="TextBox 3"/>
          <p:cNvSpPr txBox="1"/>
          <p:nvPr/>
        </p:nvSpPr>
        <p:spPr>
          <a:xfrm>
            <a:off x="2438400" y="752347"/>
            <a:ext cx="4572000" cy="400110"/>
          </a:xfrm>
          <a:prstGeom prst="rect">
            <a:avLst/>
          </a:prstGeom>
          <a:noFill/>
        </p:spPr>
        <p:txBody>
          <a:bodyPr wrap="square" rtlCol="0">
            <a:spAutoFit/>
          </a:bodyPr>
          <a:lstStyle/>
          <a:p>
            <a:r>
              <a:rPr lang="en-US" sz="2000" b="1" dirty="0" smtClean="0"/>
              <a:t>Epidemiology – Atomic bomb survivors</a:t>
            </a:r>
            <a:endParaRPr lang="en-US" sz="2000"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26280"/>
            <a:ext cx="6324600" cy="525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600200" y="4417325"/>
            <a:ext cx="50292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81800" y="3124200"/>
            <a:ext cx="2057400" cy="1323439"/>
          </a:xfrm>
          <a:prstGeom prst="rect">
            <a:avLst/>
          </a:prstGeom>
          <a:noFill/>
        </p:spPr>
        <p:txBody>
          <a:bodyPr wrap="square" rtlCol="0">
            <a:spAutoFit/>
          </a:bodyPr>
          <a:lstStyle/>
          <a:p>
            <a:r>
              <a:rPr lang="en-US" sz="2000" dirty="0" smtClean="0"/>
              <a:t>Excess relative risk based on linear model: 42%/</a:t>
            </a:r>
            <a:r>
              <a:rPr lang="en-US" sz="2000" dirty="0" err="1" smtClean="0"/>
              <a:t>Gy</a:t>
            </a:r>
            <a:endParaRPr lang="en-US" sz="2000" dirty="0"/>
          </a:p>
        </p:txBody>
      </p:sp>
      <p:cxnSp>
        <p:nvCxnSpPr>
          <p:cNvPr id="8" name="Straight Arrow Connector 7"/>
          <p:cNvCxnSpPr/>
          <p:nvPr/>
        </p:nvCxnSpPr>
        <p:spPr>
          <a:xfrm flipH="1">
            <a:off x="6781800" y="4421301"/>
            <a:ext cx="1028700" cy="0"/>
          </a:xfrm>
          <a:prstGeom prst="straightConnector1">
            <a:avLst/>
          </a:prstGeom>
          <a:ln w="1270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98064" y="1828800"/>
            <a:ext cx="0" cy="37338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0" y="1141615"/>
            <a:ext cx="4572000" cy="369332"/>
          </a:xfrm>
          <a:prstGeom prst="rect">
            <a:avLst/>
          </a:prstGeom>
          <a:noFill/>
        </p:spPr>
        <p:txBody>
          <a:bodyPr wrap="square" rtlCol="0">
            <a:spAutoFit/>
          </a:bodyPr>
          <a:lstStyle/>
          <a:p>
            <a:r>
              <a:rPr lang="en-US" dirty="0" smtClean="0"/>
              <a:t>Current annual radiation worker limit in U.S.</a:t>
            </a:r>
            <a:endParaRPr lang="en-US" dirty="0"/>
          </a:p>
        </p:txBody>
      </p:sp>
      <p:cxnSp>
        <p:nvCxnSpPr>
          <p:cNvPr id="15" name="Curved Connector 14"/>
          <p:cNvCxnSpPr>
            <a:stCxn id="13" idx="1"/>
          </p:cNvCxnSpPr>
          <p:nvPr/>
        </p:nvCxnSpPr>
        <p:spPr>
          <a:xfrm rot="10800000" flipV="1">
            <a:off x="2798064" y="1326281"/>
            <a:ext cx="249936" cy="350118"/>
          </a:xfrm>
          <a:prstGeom prst="curvedConnector2">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398319" y="6398092"/>
            <a:ext cx="2443361" cy="307777"/>
          </a:xfrm>
          <a:prstGeom prst="rect">
            <a:avLst/>
          </a:prstGeom>
        </p:spPr>
        <p:txBody>
          <a:bodyPr wrap="none">
            <a:spAutoFit/>
          </a:bodyPr>
          <a:lstStyle/>
          <a:p>
            <a:r>
              <a:rPr lang="en-US" sz="1400" dirty="0" err="1"/>
              <a:t>Ozasa</a:t>
            </a:r>
            <a:r>
              <a:rPr lang="en-US" sz="1400" dirty="0"/>
              <a:t> et al., </a:t>
            </a:r>
            <a:r>
              <a:rPr lang="en-US" sz="1400" i="1" dirty="0"/>
              <a:t>Rad Res</a:t>
            </a:r>
            <a:r>
              <a:rPr lang="en-US" sz="1400" dirty="0"/>
              <a:t> 177; 2012</a:t>
            </a:r>
          </a:p>
        </p:txBody>
      </p:sp>
    </p:spTree>
    <p:extLst>
      <p:ext uri="{BB962C8B-B14F-4D97-AF65-F5344CB8AC3E}">
        <p14:creationId xmlns:p14="http://schemas.microsoft.com/office/powerpoint/2010/main" val="79660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What do the Studies Show?</a:t>
            </a:r>
            <a:endParaRPr lang="en-US" sz="4000" dirty="0"/>
          </a:p>
        </p:txBody>
      </p:sp>
      <p:sp>
        <p:nvSpPr>
          <p:cNvPr id="4" name="TextBox 3"/>
          <p:cNvSpPr txBox="1"/>
          <p:nvPr/>
        </p:nvSpPr>
        <p:spPr>
          <a:xfrm>
            <a:off x="2419597" y="902525"/>
            <a:ext cx="4191000" cy="400110"/>
          </a:xfrm>
          <a:prstGeom prst="rect">
            <a:avLst/>
          </a:prstGeom>
          <a:noFill/>
        </p:spPr>
        <p:txBody>
          <a:bodyPr wrap="square" rtlCol="0">
            <a:spAutoFit/>
          </a:bodyPr>
          <a:lstStyle/>
          <a:p>
            <a:r>
              <a:rPr lang="en-US" sz="2000" b="1" dirty="0" smtClean="0"/>
              <a:t>Epidemiology – Radium Dial Painters</a:t>
            </a:r>
            <a:endParaRPr lang="en-US" sz="2000" b="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97" y="1302634"/>
            <a:ext cx="7772400" cy="526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00200" y="1828800"/>
            <a:ext cx="4572000" cy="163121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smtClean="0"/>
              <a:t>High-LET radiation (alpha)</a:t>
            </a:r>
          </a:p>
          <a:p>
            <a:pPr marL="285750" indent="-285750">
              <a:buFont typeface="Arial" panose="020B0604020202020204" pitchFamily="34" charset="0"/>
              <a:buChar char="•"/>
            </a:pPr>
            <a:r>
              <a:rPr lang="en-US" sz="2000" dirty="0" smtClean="0"/>
              <a:t>Bone sarcoma primary malignant effect</a:t>
            </a:r>
          </a:p>
          <a:p>
            <a:pPr marL="285750" indent="-285750">
              <a:buFont typeface="Arial" panose="020B0604020202020204" pitchFamily="34" charset="0"/>
              <a:buChar char="•"/>
            </a:pPr>
            <a:r>
              <a:rPr lang="en-US" sz="2000" dirty="0" smtClean="0"/>
              <a:t>Clear threshold response</a:t>
            </a:r>
          </a:p>
          <a:p>
            <a:pPr marL="285750" indent="-285750">
              <a:buFont typeface="Arial" panose="020B0604020202020204" pitchFamily="34" charset="0"/>
              <a:buChar char="•"/>
            </a:pPr>
            <a:r>
              <a:rPr lang="en-US" sz="2000" dirty="0" smtClean="0"/>
              <a:t>“Practical” threshold at about 10 </a:t>
            </a:r>
            <a:r>
              <a:rPr lang="en-US" sz="2000" dirty="0" err="1" smtClean="0"/>
              <a:t>Gy</a:t>
            </a:r>
            <a:endParaRPr lang="en-US" sz="2000" dirty="0" smtClean="0"/>
          </a:p>
          <a:p>
            <a:pPr marL="285750" indent="-285750">
              <a:buFont typeface="Arial" panose="020B0604020202020204" pitchFamily="34" charset="0"/>
              <a:buChar char="•"/>
            </a:pPr>
            <a:r>
              <a:rPr lang="en-US" sz="2000" dirty="0" smtClean="0"/>
              <a:t>No excess leukemia</a:t>
            </a:r>
          </a:p>
        </p:txBody>
      </p:sp>
      <p:sp>
        <p:nvSpPr>
          <p:cNvPr id="7" name="TextBox 6"/>
          <p:cNvSpPr txBox="1"/>
          <p:nvPr/>
        </p:nvSpPr>
        <p:spPr>
          <a:xfrm>
            <a:off x="5562600" y="6477000"/>
            <a:ext cx="3505200" cy="307777"/>
          </a:xfrm>
          <a:prstGeom prst="rect">
            <a:avLst/>
          </a:prstGeom>
          <a:noFill/>
        </p:spPr>
        <p:txBody>
          <a:bodyPr wrap="square" rtlCol="0">
            <a:spAutoFit/>
          </a:bodyPr>
          <a:lstStyle/>
          <a:p>
            <a:r>
              <a:rPr lang="en-US" sz="1400" dirty="0" smtClean="0"/>
              <a:t>Rowland et al., </a:t>
            </a:r>
            <a:r>
              <a:rPr lang="en-US" sz="1400" i="1" dirty="0" smtClean="0"/>
              <a:t>Health Phys</a:t>
            </a:r>
            <a:r>
              <a:rPr lang="en-US" sz="1400" dirty="0" smtClean="0"/>
              <a:t>., 1983</a:t>
            </a:r>
            <a:endParaRPr lang="en-US" sz="1400" dirty="0"/>
          </a:p>
        </p:txBody>
      </p:sp>
    </p:spTree>
    <p:extLst>
      <p:ext uri="{BB962C8B-B14F-4D97-AF65-F5344CB8AC3E}">
        <p14:creationId xmlns:p14="http://schemas.microsoft.com/office/powerpoint/2010/main" val="3122618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What do the Studies Show?</a:t>
            </a:r>
            <a:endParaRPr lang="en-US" sz="40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p:txBody>
      </p:sp>
      <p:sp>
        <p:nvSpPr>
          <p:cNvPr id="4" name="TextBox 3"/>
          <p:cNvSpPr txBox="1"/>
          <p:nvPr/>
        </p:nvSpPr>
        <p:spPr>
          <a:xfrm>
            <a:off x="2444853" y="838200"/>
            <a:ext cx="4343400" cy="400110"/>
          </a:xfrm>
          <a:prstGeom prst="rect">
            <a:avLst/>
          </a:prstGeom>
          <a:noFill/>
        </p:spPr>
        <p:txBody>
          <a:bodyPr wrap="square" rtlCol="0">
            <a:spAutoFit/>
          </a:bodyPr>
          <a:lstStyle/>
          <a:p>
            <a:r>
              <a:rPr lang="en-US" sz="2000" b="1" dirty="0" smtClean="0"/>
              <a:t>Epidemiology – </a:t>
            </a:r>
            <a:r>
              <a:rPr lang="en-US" sz="2000" b="1" dirty="0" err="1" smtClean="0"/>
              <a:t>Rocketdyne</a:t>
            </a:r>
            <a:r>
              <a:rPr lang="en-US" sz="2000" b="1" dirty="0" smtClean="0"/>
              <a:t> Workers</a:t>
            </a:r>
            <a:endParaRPr lang="en-US" sz="2000"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76"/>
          <a:stretch/>
        </p:blipFill>
        <p:spPr bwMode="auto">
          <a:xfrm>
            <a:off x="474417" y="1371600"/>
            <a:ext cx="8288583" cy="459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24600" y="6291545"/>
            <a:ext cx="2286000" cy="307777"/>
          </a:xfrm>
          <a:prstGeom prst="rect">
            <a:avLst/>
          </a:prstGeom>
          <a:noFill/>
        </p:spPr>
        <p:txBody>
          <a:bodyPr wrap="square" rtlCol="0">
            <a:spAutoFit/>
          </a:bodyPr>
          <a:lstStyle/>
          <a:p>
            <a:r>
              <a:rPr lang="en-US" sz="1400" dirty="0" err="1" smtClean="0"/>
              <a:t>Boice</a:t>
            </a:r>
            <a:r>
              <a:rPr lang="en-US" sz="1400" dirty="0" smtClean="0"/>
              <a:t> et al., </a:t>
            </a:r>
            <a:r>
              <a:rPr lang="en-US" sz="1400" i="1" dirty="0" smtClean="0"/>
              <a:t>Rad Res</a:t>
            </a:r>
            <a:r>
              <a:rPr lang="en-US" sz="1400" dirty="0" smtClean="0"/>
              <a:t>, 2006</a:t>
            </a:r>
            <a:endParaRPr lang="en-US" sz="1400" dirty="0"/>
          </a:p>
        </p:txBody>
      </p:sp>
      <p:sp>
        <p:nvSpPr>
          <p:cNvPr id="6" name="TextBox 5"/>
          <p:cNvSpPr txBox="1"/>
          <p:nvPr/>
        </p:nvSpPr>
        <p:spPr>
          <a:xfrm>
            <a:off x="1447800" y="1828800"/>
            <a:ext cx="2514600" cy="646331"/>
          </a:xfrm>
          <a:prstGeom prst="rect">
            <a:avLst/>
          </a:prstGeom>
          <a:noFill/>
          <a:ln>
            <a:solidFill>
              <a:schemeClr val="tx1"/>
            </a:solidFill>
          </a:ln>
        </p:spPr>
        <p:txBody>
          <a:bodyPr wrap="square" rtlCol="0">
            <a:spAutoFit/>
          </a:bodyPr>
          <a:lstStyle/>
          <a:p>
            <a:r>
              <a:rPr lang="en-US" dirty="0" smtClean="0"/>
              <a:t>Cohort: ~5700</a:t>
            </a:r>
          </a:p>
          <a:p>
            <a:r>
              <a:rPr lang="en-US" dirty="0" smtClean="0"/>
              <a:t>Mean dose: 14.7 </a:t>
            </a:r>
            <a:r>
              <a:rPr lang="en-US" dirty="0" err="1" smtClean="0"/>
              <a:t>mSv</a:t>
            </a:r>
            <a:endParaRPr lang="en-US" dirty="0"/>
          </a:p>
        </p:txBody>
      </p:sp>
    </p:spTree>
    <p:extLst>
      <p:ext uri="{BB962C8B-B14F-4D97-AF65-F5344CB8AC3E}">
        <p14:creationId xmlns:p14="http://schemas.microsoft.com/office/powerpoint/2010/main" val="474133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latin typeface="+mn-lt"/>
              </a:rPr>
              <a:t>What do the Studies Show?</a:t>
            </a:r>
            <a:endParaRPr lang="en-US" dirty="0">
              <a:latin typeface="+mn-lt"/>
            </a:endParaRPr>
          </a:p>
        </p:txBody>
      </p:sp>
      <p:sp>
        <p:nvSpPr>
          <p:cNvPr id="3" name="Content Placeholder 2"/>
          <p:cNvSpPr>
            <a:spLocks noGrp="1"/>
          </p:cNvSpPr>
          <p:nvPr>
            <p:ph idx="1"/>
          </p:nvPr>
        </p:nvSpPr>
        <p:spPr>
          <a:xfrm>
            <a:off x="457200" y="1524000"/>
            <a:ext cx="8229600" cy="4648199"/>
          </a:xfrm>
        </p:spPr>
        <p:txBody>
          <a:bodyPr>
            <a:normAutofit fontScale="70000" lnSpcReduction="20000"/>
          </a:bodyPr>
          <a:lstStyle/>
          <a:p>
            <a:r>
              <a:rPr lang="en-US" sz="3300" dirty="0" smtClean="0">
                <a:latin typeface="Calibri" panose="020F0502020204030204" pitchFamily="34" charset="0"/>
                <a:cs typeface="Arial" pitchFamily="34" charset="0"/>
              </a:rPr>
              <a:t>15 U.S. Nuclear  Facilities</a:t>
            </a:r>
          </a:p>
          <a:p>
            <a:r>
              <a:rPr lang="en-US" sz="3300" dirty="0" smtClean="0">
                <a:latin typeface="Calibri" panose="020F0502020204030204" pitchFamily="34" charset="0"/>
                <a:cs typeface="Arial" pitchFamily="34" charset="0"/>
              </a:rPr>
              <a:t>Occupational Worker cohort for period 1979 – 1997</a:t>
            </a:r>
          </a:p>
          <a:p>
            <a:r>
              <a:rPr lang="en-US" sz="3300" dirty="0" smtClean="0">
                <a:latin typeface="Calibri" panose="020F0502020204030204" pitchFamily="34" charset="0"/>
                <a:cs typeface="Arial" pitchFamily="34" charset="0"/>
              </a:rPr>
              <a:t>Cohort demonstrated healthy worker effect, i.e. significantly lower cancer and </a:t>
            </a:r>
            <a:r>
              <a:rPr lang="en-US" sz="3300" dirty="0" err="1" smtClean="0">
                <a:latin typeface="Calibri" panose="020F0502020204030204" pitchFamily="34" charset="0"/>
                <a:cs typeface="Arial" pitchFamily="34" charset="0"/>
              </a:rPr>
              <a:t>noncancer</a:t>
            </a:r>
            <a:r>
              <a:rPr lang="en-US" sz="3300" dirty="0" smtClean="0">
                <a:latin typeface="Calibri" panose="020F0502020204030204" pitchFamily="34" charset="0"/>
                <a:cs typeface="Arial" pitchFamily="34" charset="0"/>
              </a:rPr>
              <a:t> mortality than general population</a:t>
            </a:r>
          </a:p>
          <a:p>
            <a:r>
              <a:rPr lang="en-US" sz="3300" dirty="0" smtClean="0">
                <a:latin typeface="Calibri" panose="020F0502020204030204" pitchFamily="34" charset="0"/>
                <a:cs typeface="Arial" pitchFamily="34" charset="0"/>
              </a:rPr>
              <a:t>Occupational Worker population routinely exposed to low doses of low-LET whole body ionizing radiation received at low dose rates (i.e. several </a:t>
            </a:r>
            <a:r>
              <a:rPr lang="en-US" sz="3300" dirty="0" err="1" smtClean="0">
                <a:latin typeface="Calibri" panose="020F0502020204030204" pitchFamily="34" charset="0"/>
                <a:cs typeface="Arial" pitchFamily="34" charset="0"/>
              </a:rPr>
              <a:t>mSv</a:t>
            </a:r>
            <a:r>
              <a:rPr lang="en-US" sz="3300" dirty="0" smtClean="0">
                <a:latin typeface="Calibri" panose="020F0502020204030204" pitchFamily="34" charset="0"/>
                <a:cs typeface="Arial" pitchFamily="34" charset="0"/>
              </a:rPr>
              <a:t>/yr)</a:t>
            </a:r>
          </a:p>
          <a:p>
            <a:r>
              <a:rPr lang="en-US" sz="3300" dirty="0" smtClean="0">
                <a:latin typeface="Calibri" panose="020F0502020204030204" pitchFamily="34" charset="0"/>
                <a:cs typeface="Arial" pitchFamily="34" charset="0"/>
              </a:rPr>
              <a:t>Excess Relative Risk (EER) estimates for </a:t>
            </a:r>
            <a:r>
              <a:rPr lang="en-US" sz="3300" dirty="0" err="1" smtClean="0">
                <a:latin typeface="Calibri" panose="020F0502020204030204" pitchFamily="34" charset="0"/>
                <a:cs typeface="Arial" pitchFamily="34" charset="0"/>
              </a:rPr>
              <a:t>leukemias</a:t>
            </a:r>
            <a:r>
              <a:rPr lang="en-US" sz="3300" dirty="0" smtClean="0">
                <a:latin typeface="Calibri" panose="020F0502020204030204" pitchFamily="34" charset="0"/>
                <a:cs typeface="Arial" pitchFamily="34" charset="0"/>
              </a:rPr>
              <a:t> and solid cancers very similar to EER estimates found in the atomic </a:t>
            </a:r>
            <a:r>
              <a:rPr lang="en-US" sz="2900" dirty="0" smtClean="0">
                <a:latin typeface="Calibri" panose="020F0502020204030204" pitchFamily="34" charset="0"/>
                <a:cs typeface="Arial" pitchFamily="34" charset="0"/>
              </a:rPr>
              <a:t>bomb survivors</a:t>
            </a:r>
          </a:p>
          <a:p>
            <a:pPr marL="0" indent="0">
              <a:buNone/>
            </a:pPr>
            <a:endParaRPr lang="en-US" sz="3300" dirty="0">
              <a:latin typeface="Calibri" panose="020F0502020204030204" pitchFamily="34" charset="0"/>
              <a:cs typeface="Arial" pitchFamily="34" charset="0"/>
            </a:endParaRPr>
          </a:p>
          <a:p>
            <a:pPr marL="0" indent="0">
              <a:buNone/>
            </a:pPr>
            <a:r>
              <a:rPr lang="en-US" sz="3300" dirty="0" smtClean="0">
                <a:latin typeface="Calibri" panose="020F0502020204030204" pitchFamily="34" charset="0"/>
                <a:cs typeface="Arial" pitchFamily="34" charset="0"/>
              </a:rPr>
              <a:t>Cohort: ~53,000</a:t>
            </a:r>
          </a:p>
          <a:p>
            <a:pPr marL="0" indent="0">
              <a:buNone/>
            </a:pPr>
            <a:r>
              <a:rPr lang="en-US" sz="3300" dirty="0" smtClean="0">
                <a:latin typeface="Calibri" panose="020F0502020204030204" pitchFamily="34" charset="0"/>
                <a:cs typeface="Arial" pitchFamily="34" charset="0"/>
              </a:rPr>
              <a:t>Mean dose: 30.7 </a:t>
            </a:r>
            <a:r>
              <a:rPr lang="en-US" sz="3300" dirty="0" err="1" smtClean="0">
                <a:latin typeface="Calibri" panose="020F0502020204030204" pitchFamily="34" charset="0"/>
                <a:cs typeface="Arial" pitchFamily="34" charset="0"/>
              </a:rPr>
              <a:t>mSv</a:t>
            </a:r>
            <a:r>
              <a:rPr lang="en-US" sz="3300" dirty="0" smtClean="0">
                <a:latin typeface="Calibri" panose="020F0502020204030204" pitchFamily="34" charset="0"/>
                <a:cs typeface="Arial" pitchFamily="34" charset="0"/>
              </a:rPr>
              <a:t> </a:t>
            </a:r>
            <a:endParaRPr lang="en-US" dirty="0" smtClean="0">
              <a:latin typeface="Arial" pitchFamily="34" charset="0"/>
              <a:cs typeface="Arial" pitchFamily="34" charset="0"/>
            </a:endParaRPr>
          </a:p>
        </p:txBody>
      </p:sp>
      <p:sp>
        <p:nvSpPr>
          <p:cNvPr id="4" name="TextBox 3"/>
          <p:cNvSpPr txBox="1"/>
          <p:nvPr/>
        </p:nvSpPr>
        <p:spPr>
          <a:xfrm>
            <a:off x="2209800" y="902525"/>
            <a:ext cx="4400797" cy="400110"/>
          </a:xfrm>
          <a:prstGeom prst="rect">
            <a:avLst/>
          </a:prstGeom>
          <a:noFill/>
        </p:spPr>
        <p:txBody>
          <a:bodyPr wrap="square" rtlCol="0">
            <a:spAutoFit/>
          </a:bodyPr>
          <a:lstStyle/>
          <a:p>
            <a:r>
              <a:rPr lang="en-US" sz="2000" b="1" dirty="0" smtClean="0"/>
              <a:t>Epidemiology – Nuclear Plant Workers</a:t>
            </a:r>
            <a:endParaRPr lang="en-US" sz="2000" b="1" dirty="0"/>
          </a:p>
        </p:txBody>
      </p:sp>
    </p:spTree>
    <p:extLst>
      <p:ext uri="{BB962C8B-B14F-4D97-AF65-F5344CB8AC3E}">
        <p14:creationId xmlns:p14="http://schemas.microsoft.com/office/powerpoint/2010/main" val="4211421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25" y="152400"/>
            <a:ext cx="8229600" cy="792162"/>
          </a:xfrm>
        </p:spPr>
        <p:txBody>
          <a:bodyPr>
            <a:normAutofit/>
          </a:bodyPr>
          <a:lstStyle/>
          <a:p>
            <a:r>
              <a:rPr lang="en-US" sz="4000" dirty="0" smtClean="0"/>
              <a:t>What do the Studies Show?</a:t>
            </a:r>
            <a:endParaRPr lang="en-US" sz="4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95400"/>
            <a:ext cx="8287618" cy="461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53348" y="6249888"/>
            <a:ext cx="2667000" cy="307777"/>
          </a:xfrm>
          <a:prstGeom prst="rect">
            <a:avLst/>
          </a:prstGeom>
          <a:noFill/>
        </p:spPr>
        <p:txBody>
          <a:bodyPr wrap="square" rtlCol="0">
            <a:spAutoFit/>
          </a:bodyPr>
          <a:lstStyle/>
          <a:p>
            <a:r>
              <a:rPr lang="en-US" sz="1400" dirty="0" err="1" smtClean="0"/>
              <a:t>Jablon</a:t>
            </a:r>
            <a:r>
              <a:rPr lang="en-US" sz="1400" dirty="0" smtClean="0"/>
              <a:t> et al., </a:t>
            </a:r>
            <a:r>
              <a:rPr lang="en-US" sz="1400" i="1" dirty="0" smtClean="0"/>
              <a:t>JAMA</a:t>
            </a:r>
            <a:r>
              <a:rPr lang="en-US" sz="1400" dirty="0" smtClean="0"/>
              <a:t>, 1991</a:t>
            </a:r>
            <a:endParaRPr lang="en-US" sz="1400" dirty="0"/>
          </a:p>
        </p:txBody>
      </p:sp>
      <p:sp>
        <p:nvSpPr>
          <p:cNvPr id="5" name="TextBox 4"/>
          <p:cNvSpPr txBox="1"/>
          <p:nvPr/>
        </p:nvSpPr>
        <p:spPr>
          <a:xfrm>
            <a:off x="1635826" y="790545"/>
            <a:ext cx="5867400" cy="400110"/>
          </a:xfrm>
          <a:prstGeom prst="rect">
            <a:avLst/>
          </a:prstGeom>
          <a:noFill/>
        </p:spPr>
        <p:txBody>
          <a:bodyPr wrap="square" rtlCol="0">
            <a:spAutoFit/>
          </a:bodyPr>
          <a:lstStyle/>
          <a:p>
            <a:r>
              <a:rPr lang="en-US" sz="2000" b="1" dirty="0" smtClean="0"/>
              <a:t>Epidemiology – Populations around nuclear facilities</a:t>
            </a:r>
            <a:endParaRPr lang="en-US" sz="2000" b="1" dirty="0"/>
          </a:p>
        </p:txBody>
      </p:sp>
      <p:sp>
        <p:nvSpPr>
          <p:cNvPr id="6" name="TextBox 5"/>
          <p:cNvSpPr txBox="1"/>
          <p:nvPr/>
        </p:nvSpPr>
        <p:spPr>
          <a:xfrm>
            <a:off x="2621880" y="5616701"/>
            <a:ext cx="3895291" cy="646331"/>
          </a:xfrm>
          <a:prstGeom prst="rect">
            <a:avLst/>
          </a:prstGeom>
          <a:noFill/>
        </p:spPr>
        <p:txBody>
          <a:bodyPr wrap="square" rtlCol="0">
            <a:spAutoFit/>
          </a:bodyPr>
          <a:lstStyle/>
          <a:p>
            <a:r>
              <a:rPr lang="en-US" dirty="0" smtClean="0"/>
              <a:t>Risk higher before startup of facilities – </a:t>
            </a:r>
          </a:p>
          <a:p>
            <a:r>
              <a:rPr lang="en-US" dirty="0" smtClean="0"/>
              <a:t>Statistically significant?</a:t>
            </a:r>
            <a:endParaRPr lang="en-US" dirty="0"/>
          </a:p>
        </p:txBody>
      </p:sp>
    </p:spTree>
    <p:extLst>
      <p:ext uri="{BB962C8B-B14F-4D97-AF65-F5344CB8AC3E}">
        <p14:creationId xmlns:p14="http://schemas.microsoft.com/office/powerpoint/2010/main" val="3092644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906"/>
            <a:ext cx="8229600" cy="715962"/>
          </a:xfrm>
        </p:spPr>
        <p:txBody>
          <a:bodyPr>
            <a:normAutofit/>
          </a:bodyPr>
          <a:lstStyle/>
          <a:p>
            <a:r>
              <a:rPr lang="en-US" sz="4000" dirty="0" smtClean="0"/>
              <a:t>What do the Studies Show?</a:t>
            </a:r>
            <a:endParaRPr lang="en-US" sz="40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93" y="1182210"/>
            <a:ext cx="6336507" cy="524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0" y="685800"/>
            <a:ext cx="3886200" cy="400110"/>
          </a:xfrm>
          <a:prstGeom prst="rect">
            <a:avLst/>
          </a:prstGeom>
          <a:noFill/>
        </p:spPr>
        <p:txBody>
          <a:bodyPr wrap="square" rtlCol="0">
            <a:spAutoFit/>
          </a:bodyPr>
          <a:lstStyle/>
          <a:p>
            <a:r>
              <a:rPr lang="en-US" sz="2000" b="1" dirty="0" smtClean="0"/>
              <a:t>Laboratory Studies – Cell Survival </a:t>
            </a:r>
            <a:endParaRPr lang="en-US" sz="2000" b="1" dirty="0"/>
          </a:p>
        </p:txBody>
      </p:sp>
      <p:sp>
        <p:nvSpPr>
          <p:cNvPr id="6" name="TextBox 5"/>
          <p:cNvSpPr txBox="1"/>
          <p:nvPr/>
        </p:nvSpPr>
        <p:spPr>
          <a:xfrm>
            <a:off x="3581400" y="2512966"/>
            <a:ext cx="1990090" cy="646331"/>
          </a:xfrm>
          <a:prstGeom prst="rect">
            <a:avLst/>
          </a:prstGeom>
          <a:noFill/>
        </p:spPr>
        <p:txBody>
          <a:bodyPr wrap="square" rtlCol="0">
            <a:spAutoFit/>
          </a:bodyPr>
          <a:lstStyle/>
          <a:p>
            <a:pPr algn="ctr"/>
            <a:r>
              <a:rPr lang="en-US" dirty="0" smtClean="0"/>
              <a:t>Low-LET radiation</a:t>
            </a:r>
          </a:p>
          <a:p>
            <a:pPr algn="ctr"/>
            <a:r>
              <a:rPr lang="en-US" dirty="0" smtClean="0"/>
              <a:t>(gamma, x-ray)</a:t>
            </a:r>
            <a:endParaRPr lang="en-US" dirty="0"/>
          </a:p>
        </p:txBody>
      </p:sp>
      <p:cxnSp>
        <p:nvCxnSpPr>
          <p:cNvPr id="8" name="Straight Arrow Connector 7"/>
          <p:cNvCxnSpPr/>
          <p:nvPr/>
        </p:nvCxnSpPr>
        <p:spPr>
          <a:xfrm flipH="1">
            <a:off x="2971800" y="2762809"/>
            <a:ext cx="733300" cy="28519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1260294"/>
            <a:ext cx="2438400" cy="369332"/>
          </a:xfrm>
          <a:prstGeom prst="rect">
            <a:avLst/>
          </a:prstGeom>
          <a:noFill/>
        </p:spPr>
        <p:txBody>
          <a:bodyPr wrap="square" rtlCol="0">
            <a:spAutoFit/>
          </a:bodyPr>
          <a:lstStyle/>
          <a:p>
            <a:r>
              <a:rPr lang="en-US" dirty="0" smtClean="0"/>
              <a:t>Characteristic shoulder</a:t>
            </a:r>
          </a:p>
        </p:txBody>
      </p:sp>
      <p:cxnSp>
        <p:nvCxnSpPr>
          <p:cNvPr id="16" name="Straight Arrow Connector 15"/>
          <p:cNvCxnSpPr>
            <a:stCxn id="15" idx="1"/>
          </p:cNvCxnSpPr>
          <p:nvPr/>
        </p:nvCxnSpPr>
        <p:spPr>
          <a:xfrm flipH="1">
            <a:off x="1066800" y="1444960"/>
            <a:ext cx="838200" cy="383840"/>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1828800"/>
            <a:ext cx="2376549" cy="36576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30184" y="5210771"/>
            <a:ext cx="2144980" cy="646331"/>
          </a:xfrm>
          <a:prstGeom prst="rect">
            <a:avLst/>
          </a:prstGeom>
          <a:noFill/>
        </p:spPr>
        <p:txBody>
          <a:bodyPr wrap="square" rtlCol="0">
            <a:spAutoFit/>
          </a:bodyPr>
          <a:lstStyle/>
          <a:p>
            <a:pPr algn="ctr"/>
            <a:r>
              <a:rPr lang="en-US" dirty="0" smtClean="0"/>
              <a:t>High-LET radiation</a:t>
            </a:r>
          </a:p>
          <a:p>
            <a:pPr algn="ctr"/>
            <a:r>
              <a:rPr lang="en-US" dirty="0" smtClean="0"/>
              <a:t>(neutron, alpha)</a:t>
            </a:r>
            <a:endParaRPr lang="en-US" dirty="0"/>
          </a:p>
        </p:txBody>
      </p:sp>
      <p:cxnSp>
        <p:nvCxnSpPr>
          <p:cNvPr id="27" name="Straight Arrow Connector 26"/>
          <p:cNvCxnSpPr/>
          <p:nvPr/>
        </p:nvCxnSpPr>
        <p:spPr>
          <a:xfrm flipV="1">
            <a:off x="2362200" y="4859505"/>
            <a:ext cx="533400" cy="351266"/>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5120" name="TextBox 5119"/>
          <p:cNvSpPr txBox="1"/>
          <p:nvPr/>
        </p:nvSpPr>
        <p:spPr>
          <a:xfrm>
            <a:off x="5943600" y="1497303"/>
            <a:ext cx="3048000" cy="3693319"/>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In vitro irradiation</a:t>
            </a:r>
          </a:p>
          <a:p>
            <a:pPr marL="285750" indent="-285750">
              <a:buFont typeface="Arial" panose="020B0604020202020204" pitchFamily="34" charset="0"/>
              <a:buChar char="•"/>
            </a:pPr>
            <a:r>
              <a:rPr lang="en-US" dirty="0" smtClean="0"/>
              <a:t>Cell death = inability to replicate</a:t>
            </a:r>
          </a:p>
          <a:p>
            <a:pPr marL="285750" indent="-285750">
              <a:buFont typeface="Arial" panose="020B0604020202020204" pitchFamily="34" charset="0"/>
              <a:buChar char="•"/>
            </a:pPr>
            <a:r>
              <a:rPr lang="en-US" dirty="0" smtClean="0"/>
              <a:t>All mammalian cell lines exhibit this behavior</a:t>
            </a:r>
          </a:p>
          <a:p>
            <a:pPr marL="285750" indent="-285750">
              <a:buFont typeface="Arial" panose="020B0604020202020204" pitchFamily="34" charset="0"/>
              <a:buChar char="•"/>
            </a:pPr>
            <a:r>
              <a:rPr lang="en-US" dirty="0" smtClean="0"/>
              <a:t>Slope of the line represents </a:t>
            </a:r>
            <a:r>
              <a:rPr lang="en-US" dirty="0" err="1" smtClean="0"/>
              <a:t>radiosensitivity</a:t>
            </a:r>
            <a:endParaRPr lang="en-US" dirty="0" smtClean="0"/>
          </a:p>
          <a:p>
            <a:pPr marL="285750" indent="-285750">
              <a:buFont typeface="Arial" panose="020B0604020202020204" pitchFamily="34" charset="0"/>
              <a:buChar char="•"/>
            </a:pPr>
            <a:r>
              <a:rPr lang="en-US" dirty="0" smtClean="0"/>
              <a:t>Width of shoulder and slope vary with cell type</a:t>
            </a:r>
          </a:p>
          <a:p>
            <a:pPr marL="285750" indent="-285750">
              <a:buFont typeface="Arial" panose="020B0604020202020204" pitchFamily="34" charset="0"/>
              <a:buChar char="•"/>
            </a:pPr>
            <a:r>
              <a:rPr lang="en-US" dirty="0" smtClean="0"/>
              <a:t>Initiated idea of sub-lethal damage and cell repair</a:t>
            </a:r>
          </a:p>
          <a:p>
            <a:pPr marL="285750" indent="-285750">
              <a:buFont typeface="Arial" panose="020B0604020202020204" pitchFamily="34" charset="0"/>
              <a:buChar char="•"/>
            </a:pPr>
            <a:r>
              <a:rPr lang="en-US" dirty="0" smtClean="0"/>
              <a:t>Dose usually given at high rates</a:t>
            </a:r>
            <a:endParaRPr lang="en-US" dirty="0"/>
          </a:p>
        </p:txBody>
      </p:sp>
      <p:sp>
        <p:nvSpPr>
          <p:cNvPr id="5121" name="TextBox 5120"/>
          <p:cNvSpPr txBox="1"/>
          <p:nvPr/>
        </p:nvSpPr>
        <p:spPr>
          <a:xfrm>
            <a:off x="6559138" y="6211960"/>
            <a:ext cx="2362200" cy="307777"/>
          </a:xfrm>
          <a:prstGeom prst="rect">
            <a:avLst/>
          </a:prstGeom>
          <a:noFill/>
        </p:spPr>
        <p:txBody>
          <a:bodyPr wrap="square" rtlCol="0">
            <a:spAutoFit/>
          </a:bodyPr>
          <a:lstStyle/>
          <a:p>
            <a:r>
              <a:rPr lang="en-US" sz="1400" dirty="0" smtClean="0"/>
              <a:t>Puck &amp; Markus, </a:t>
            </a:r>
            <a:r>
              <a:rPr lang="en-US" sz="1400" i="1" dirty="0" smtClean="0"/>
              <a:t>JEM</a:t>
            </a:r>
            <a:r>
              <a:rPr lang="en-US" sz="1400" dirty="0" smtClean="0"/>
              <a:t> 1956</a:t>
            </a:r>
            <a:endParaRPr lang="en-US" sz="1400" dirty="0"/>
          </a:p>
        </p:txBody>
      </p:sp>
    </p:spTree>
    <p:extLst>
      <p:ext uri="{BB962C8B-B14F-4D97-AF65-F5344CB8AC3E}">
        <p14:creationId xmlns:p14="http://schemas.microsoft.com/office/powerpoint/2010/main" val="422083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do the Studies Show?</a:t>
            </a:r>
            <a:endParaRPr lang="en-US"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77" y="1408534"/>
            <a:ext cx="4936044" cy="546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28800" y="795954"/>
            <a:ext cx="5410200" cy="400110"/>
          </a:xfrm>
          <a:prstGeom prst="rect">
            <a:avLst/>
          </a:prstGeom>
          <a:noFill/>
        </p:spPr>
        <p:txBody>
          <a:bodyPr wrap="square" rtlCol="0">
            <a:spAutoFit/>
          </a:bodyPr>
          <a:lstStyle/>
          <a:p>
            <a:r>
              <a:rPr lang="en-US" sz="2000" b="1" dirty="0" smtClean="0"/>
              <a:t>Laboratory Studies – Cell Survival and Dose Rate </a:t>
            </a:r>
            <a:endParaRPr lang="en-US" sz="2000" b="1" dirty="0"/>
          </a:p>
        </p:txBody>
      </p:sp>
      <p:sp>
        <p:nvSpPr>
          <p:cNvPr id="5" name="TextBox 4"/>
          <p:cNvSpPr txBox="1"/>
          <p:nvPr/>
        </p:nvSpPr>
        <p:spPr>
          <a:xfrm>
            <a:off x="5300221" y="1524000"/>
            <a:ext cx="3429000" cy="3816429"/>
          </a:xfrm>
          <a:prstGeom prst="rect">
            <a:avLst/>
          </a:prstGeom>
          <a:noFill/>
        </p:spPr>
        <p:txBody>
          <a:bodyPr wrap="square" rtlCol="0">
            <a:spAutoFit/>
          </a:bodyPr>
          <a:lstStyle/>
          <a:p>
            <a:r>
              <a:rPr lang="en-US" sz="2200" dirty="0" smtClean="0"/>
              <a:t>CHO (</a:t>
            </a:r>
            <a:r>
              <a:rPr lang="en-US" sz="2200" dirty="0"/>
              <a:t>C</a:t>
            </a:r>
            <a:r>
              <a:rPr lang="en-US" sz="2200" dirty="0" smtClean="0"/>
              <a:t>hinese hamster) cell survival for different dose rates</a:t>
            </a:r>
          </a:p>
          <a:p>
            <a:endParaRPr lang="en-US" sz="2200" dirty="0"/>
          </a:p>
          <a:p>
            <a:r>
              <a:rPr lang="en-US" sz="2200" dirty="0" smtClean="0"/>
              <a:t>Width of shoulder and slope of the line beyond the shoulder are affected by the dose rate</a:t>
            </a:r>
          </a:p>
          <a:p>
            <a:endParaRPr lang="en-US" sz="2200" dirty="0"/>
          </a:p>
          <a:p>
            <a:r>
              <a:rPr lang="en-US" sz="2200" dirty="0" smtClean="0"/>
              <a:t>Rate effect more dramatic in CHO cells than </a:t>
            </a:r>
            <a:r>
              <a:rPr lang="en-US" sz="2200" dirty="0" err="1" smtClean="0"/>
              <a:t>HeLa</a:t>
            </a:r>
            <a:r>
              <a:rPr lang="en-US" sz="2200" dirty="0" smtClean="0"/>
              <a:t> cells </a:t>
            </a:r>
            <a:endParaRPr lang="en-US" sz="2200" dirty="0"/>
          </a:p>
        </p:txBody>
      </p:sp>
      <p:sp>
        <p:nvSpPr>
          <p:cNvPr id="6" name="TextBox 5"/>
          <p:cNvSpPr txBox="1"/>
          <p:nvPr/>
        </p:nvSpPr>
        <p:spPr>
          <a:xfrm>
            <a:off x="3961657" y="2063774"/>
            <a:ext cx="457200" cy="276999"/>
          </a:xfrm>
          <a:prstGeom prst="rect">
            <a:avLst/>
          </a:prstGeom>
          <a:solidFill>
            <a:schemeClr val="bg1"/>
          </a:solidFill>
        </p:spPr>
        <p:txBody>
          <a:bodyPr wrap="square" rtlCol="0">
            <a:spAutoFit/>
          </a:bodyPr>
          <a:lstStyle/>
          <a:p>
            <a:r>
              <a:rPr lang="en-US" sz="1200" dirty="0" smtClean="0"/>
              <a:t>200 </a:t>
            </a:r>
          </a:p>
        </p:txBody>
      </p:sp>
      <p:sp>
        <p:nvSpPr>
          <p:cNvPr id="8" name="Rectangle 7"/>
          <p:cNvSpPr/>
          <p:nvPr/>
        </p:nvSpPr>
        <p:spPr>
          <a:xfrm>
            <a:off x="4418857" y="2202273"/>
            <a:ext cx="305543" cy="262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1657" y="2244283"/>
            <a:ext cx="1020783" cy="276999"/>
          </a:xfrm>
          <a:prstGeom prst="rect">
            <a:avLst/>
          </a:prstGeom>
          <a:noFill/>
        </p:spPr>
        <p:txBody>
          <a:bodyPr wrap="square" rtlCol="0">
            <a:spAutoFit/>
          </a:bodyPr>
          <a:lstStyle/>
          <a:p>
            <a:r>
              <a:rPr lang="en-US" sz="1200" dirty="0" err="1" smtClean="0"/>
              <a:t>mGy</a:t>
            </a:r>
            <a:r>
              <a:rPr lang="en-US" sz="1200" dirty="0" smtClean="0"/>
              <a:t>/h</a:t>
            </a:r>
            <a:endParaRPr lang="en-US" sz="1200" dirty="0"/>
          </a:p>
        </p:txBody>
      </p:sp>
      <p:sp>
        <p:nvSpPr>
          <p:cNvPr id="10" name="Rectangle 9"/>
          <p:cNvSpPr/>
          <p:nvPr/>
        </p:nvSpPr>
        <p:spPr>
          <a:xfrm>
            <a:off x="209921" y="1908720"/>
            <a:ext cx="685800" cy="29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43400" y="3108960"/>
            <a:ext cx="723900" cy="415498"/>
          </a:xfrm>
          <a:prstGeom prst="rect">
            <a:avLst/>
          </a:prstGeom>
          <a:solidFill>
            <a:schemeClr val="bg1"/>
          </a:solidFill>
        </p:spPr>
        <p:txBody>
          <a:bodyPr wrap="square" lIns="0" bIns="0" rtlCol="0">
            <a:spAutoFit/>
          </a:bodyPr>
          <a:lstStyle/>
          <a:p>
            <a:r>
              <a:rPr lang="en-US" sz="1200" dirty="0" smtClean="0"/>
              <a:t>500</a:t>
            </a:r>
          </a:p>
          <a:p>
            <a:r>
              <a:rPr lang="en-US" sz="1200" dirty="0" err="1" smtClean="0"/>
              <a:t>mGy</a:t>
            </a:r>
            <a:r>
              <a:rPr lang="en-US" sz="1200" dirty="0" smtClean="0"/>
              <a:t>/h</a:t>
            </a:r>
            <a:endParaRPr lang="en-US" sz="1200" dirty="0"/>
          </a:p>
        </p:txBody>
      </p:sp>
      <p:sp>
        <p:nvSpPr>
          <p:cNvPr id="17" name="TextBox 16"/>
          <p:cNvSpPr txBox="1"/>
          <p:nvPr/>
        </p:nvSpPr>
        <p:spPr>
          <a:xfrm>
            <a:off x="4190257" y="4038600"/>
            <a:ext cx="723900" cy="461665"/>
          </a:xfrm>
          <a:prstGeom prst="rect">
            <a:avLst/>
          </a:prstGeom>
          <a:solidFill>
            <a:schemeClr val="bg1"/>
          </a:solidFill>
        </p:spPr>
        <p:txBody>
          <a:bodyPr wrap="square" rtlCol="0">
            <a:spAutoFit/>
          </a:bodyPr>
          <a:lstStyle/>
          <a:p>
            <a:r>
              <a:rPr lang="en-US" sz="1200" dirty="0" smtClean="0"/>
              <a:t>9.6</a:t>
            </a:r>
          </a:p>
          <a:p>
            <a:r>
              <a:rPr lang="en-US" sz="1200" dirty="0" err="1" smtClean="0"/>
              <a:t>Gy</a:t>
            </a:r>
            <a:r>
              <a:rPr lang="en-US" sz="1200" dirty="0" smtClean="0"/>
              <a:t>/h</a:t>
            </a:r>
            <a:endParaRPr lang="en-US" sz="1200" dirty="0"/>
          </a:p>
        </p:txBody>
      </p:sp>
      <p:sp>
        <p:nvSpPr>
          <p:cNvPr id="18" name="TextBox 17"/>
          <p:cNvSpPr txBox="1"/>
          <p:nvPr/>
        </p:nvSpPr>
        <p:spPr>
          <a:xfrm>
            <a:off x="4288427" y="5342130"/>
            <a:ext cx="512173" cy="461665"/>
          </a:xfrm>
          <a:prstGeom prst="rect">
            <a:avLst/>
          </a:prstGeom>
          <a:solidFill>
            <a:schemeClr val="bg1"/>
          </a:solidFill>
        </p:spPr>
        <p:txBody>
          <a:bodyPr wrap="square" rtlCol="0">
            <a:spAutoFit/>
          </a:bodyPr>
          <a:lstStyle/>
          <a:p>
            <a:r>
              <a:rPr lang="en-US" sz="1200" dirty="0" smtClean="0"/>
              <a:t>18</a:t>
            </a:r>
          </a:p>
          <a:p>
            <a:r>
              <a:rPr lang="en-US" sz="1200" dirty="0" err="1" smtClean="0"/>
              <a:t>Gy</a:t>
            </a:r>
            <a:r>
              <a:rPr lang="en-US" sz="1200" dirty="0" smtClean="0"/>
              <a:t>/h</a:t>
            </a:r>
            <a:endParaRPr lang="en-US" sz="1200" dirty="0"/>
          </a:p>
        </p:txBody>
      </p:sp>
      <p:sp>
        <p:nvSpPr>
          <p:cNvPr id="12" name="Rectangle 11"/>
          <p:cNvSpPr/>
          <p:nvPr/>
        </p:nvSpPr>
        <p:spPr>
          <a:xfrm>
            <a:off x="4724400" y="5454597"/>
            <a:ext cx="262379" cy="23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276600" y="5694168"/>
            <a:ext cx="533400" cy="461665"/>
          </a:xfrm>
          <a:prstGeom prst="rect">
            <a:avLst/>
          </a:prstGeom>
          <a:solidFill>
            <a:schemeClr val="bg1"/>
          </a:solidFill>
        </p:spPr>
        <p:txBody>
          <a:bodyPr wrap="square" rtlCol="0">
            <a:spAutoFit/>
          </a:bodyPr>
          <a:lstStyle/>
          <a:p>
            <a:pPr algn="r"/>
            <a:r>
              <a:rPr lang="en-US" sz="1200" dirty="0" smtClean="0"/>
              <a:t>64.2</a:t>
            </a:r>
          </a:p>
          <a:p>
            <a:pPr algn="r"/>
            <a:r>
              <a:rPr lang="en-US" sz="1200" dirty="0" err="1" smtClean="0"/>
              <a:t>Gy</a:t>
            </a:r>
            <a:r>
              <a:rPr lang="en-US" sz="1200" dirty="0" smtClean="0"/>
              <a:t>/h</a:t>
            </a:r>
            <a:endParaRPr lang="en-US" sz="1200" dirty="0"/>
          </a:p>
        </p:txBody>
      </p:sp>
      <p:sp>
        <p:nvSpPr>
          <p:cNvPr id="21" name="Rectangle 20"/>
          <p:cNvSpPr/>
          <p:nvPr/>
        </p:nvSpPr>
        <p:spPr>
          <a:xfrm>
            <a:off x="3810000" y="5925000"/>
            <a:ext cx="304800" cy="33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9800" y="6418830"/>
            <a:ext cx="2853179" cy="307777"/>
          </a:xfrm>
          <a:prstGeom prst="rect">
            <a:avLst/>
          </a:prstGeom>
          <a:noFill/>
        </p:spPr>
        <p:txBody>
          <a:bodyPr wrap="square" rtlCol="0">
            <a:spAutoFit/>
          </a:bodyPr>
          <a:lstStyle/>
          <a:p>
            <a:r>
              <a:rPr lang="en-US" sz="1400" dirty="0" smtClean="0"/>
              <a:t>Bedford and Mitchell </a:t>
            </a:r>
            <a:r>
              <a:rPr lang="en-US" sz="1400" i="1" dirty="0" smtClean="0"/>
              <a:t>Rad Res</a:t>
            </a:r>
            <a:r>
              <a:rPr lang="en-US" sz="1400" dirty="0" smtClean="0"/>
              <a:t>, 1973</a:t>
            </a:r>
            <a:endParaRPr lang="en-US" sz="1400" dirty="0"/>
          </a:p>
        </p:txBody>
      </p:sp>
    </p:spTree>
    <p:extLst>
      <p:ext uri="{BB962C8B-B14F-4D97-AF65-F5344CB8AC3E}">
        <p14:creationId xmlns:p14="http://schemas.microsoft.com/office/powerpoint/2010/main" val="1296807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What do the Studies Show?</a:t>
            </a:r>
            <a:endParaRPr 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72" t="16128" r="36926" b="17651"/>
          <a:stretch/>
        </p:blipFill>
        <p:spPr bwMode="auto">
          <a:xfrm>
            <a:off x="838200" y="1219200"/>
            <a:ext cx="4876800" cy="515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28800" y="795954"/>
            <a:ext cx="5410200" cy="400110"/>
          </a:xfrm>
          <a:prstGeom prst="rect">
            <a:avLst/>
          </a:prstGeom>
          <a:noFill/>
        </p:spPr>
        <p:txBody>
          <a:bodyPr wrap="square" rtlCol="0">
            <a:spAutoFit/>
          </a:bodyPr>
          <a:lstStyle/>
          <a:p>
            <a:r>
              <a:rPr lang="en-US" sz="2000" b="1" dirty="0" smtClean="0"/>
              <a:t>Laboratory Studies – Cell Survival and Dose Rate </a:t>
            </a:r>
            <a:endParaRPr lang="en-US" sz="2000" b="1" dirty="0"/>
          </a:p>
        </p:txBody>
      </p:sp>
      <p:sp>
        <p:nvSpPr>
          <p:cNvPr id="5" name="Rectangle 4"/>
          <p:cNvSpPr/>
          <p:nvPr/>
        </p:nvSpPr>
        <p:spPr>
          <a:xfrm>
            <a:off x="5410200" y="3798193"/>
            <a:ext cx="457200" cy="130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2362200"/>
            <a:ext cx="990600" cy="1154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10200" y="1371600"/>
            <a:ext cx="3516086" cy="2585323"/>
          </a:xfrm>
          <a:prstGeom prst="rect">
            <a:avLst/>
          </a:prstGeom>
          <a:solidFill>
            <a:schemeClr val="bg1"/>
          </a:solidFill>
        </p:spPr>
        <p:txBody>
          <a:bodyPr wrap="square" rtlCol="0">
            <a:spAutoFit/>
          </a:bodyPr>
          <a:lstStyle/>
          <a:p>
            <a:r>
              <a:rPr lang="en-US" dirty="0" smtClean="0"/>
              <a:t>In vivo mouse cell exposures</a:t>
            </a:r>
          </a:p>
          <a:p>
            <a:endParaRPr lang="en-US" dirty="0"/>
          </a:p>
          <a:p>
            <a:r>
              <a:rPr lang="en-US" dirty="0" smtClean="0"/>
              <a:t>Intestinal crypt cells</a:t>
            </a:r>
          </a:p>
          <a:p>
            <a:endParaRPr lang="en-US" dirty="0"/>
          </a:p>
          <a:p>
            <a:r>
              <a:rPr lang="en-US" dirty="0" smtClean="0"/>
              <a:t>Dose rate effect as with in vitro studies</a:t>
            </a:r>
          </a:p>
          <a:p>
            <a:endParaRPr lang="en-US" dirty="0"/>
          </a:p>
          <a:p>
            <a:r>
              <a:rPr lang="en-US" dirty="0" smtClean="0"/>
              <a:t>Primary conclusion from these studies is related to cell repair</a:t>
            </a:r>
            <a:endParaRPr lang="en-US" dirty="0"/>
          </a:p>
        </p:txBody>
      </p:sp>
      <p:sp>
        <p:nvSpPr>
          <p:cNvPr id="13" name="TextBox 12"/>
          <p:cNvSpPr txBox="1"/>
          <p:nvPr/>
        </p:nvSpPr>
        <p:spPr>
          <a:xfrm>
            <a:off x="4680857" y="1378131"/>
            <a:ext cx="723900" cy="415498"/>
          </a:xfrm>
          <a:prstGeom prst="rect">
            <a:avLst/>
          </a:prstGeom>
          <a:solidFill>
            <a:schemeClr val="bg1"/>
          </a:solidFill>
        </p:spPr>
        <p:txBody>
          <a:bodyPr wrap="square" lIns="0" bIns="0" rtlCol="0">
            <a:spAutoFit/>
          </a:bodyPr>
          <a:lstStyle/>
          <a:p>
            <a:r>
              <a:rPr lang="en-US" sz="1200" dirty="0"/>
              <a:t>3</a:t>
            </a:r>
            <a:r>
              <a:rPr lang="en-US" sz="1200" dirty="0" smtClean="0"/>
              <a:t>00</a:t>
            </a:r>
          </a:p>
          <a:p>
            <a:r>
              <a:rPr lang="en-US" sz="1200" dirty="0" err="1" smtClean="0"/>
              <a:t>mGy</a:t>
            </a:r>
            <a:r>
              <a:rPr lang="en-US" sz="1200" dirty="0" smtClean="0"/>
              <a:t>/h</a:t>
            </a:r>
            <a:endParaRPr lang="en-US" sz="1200" dirty="0"/>
          </a:p>
        </p:txBody>
      </p:sp>
      <p:sp>
        <p:nvSpPr>
          <p:cNvPr id="14" name="TextBox 13"/>
          <p:cNvSpPr txBox="1"/>
          <p:nvPr/>
        </p:nvSpPr>
        <p:spPr>
          <a:xfrm>
            <a:off x="4318907" y="2664261"/>
            <a:ext cx="723900" cy="415498"/>
          </a:xfrm>
          <a:prstGeom prst="rect">
            <a:avLst/>
          </a:prstGeom>
          <a:solidFill>
            <a:schemeClr val="bg1"/>
          </a:solidFill>
        </p:spPr>
        <p:txBody>
          <a:bodyPr wrap="square" lIns="0" bIns="0" rtlCol="0">
            <a:spAutoFit/>
          </a:bodyPr>
          <a:lstStyle/>
          <a:p>
            <a:r>
              <a:rPr lang="en-US" sz="1200" dirty="0" smtClean="0"/>
              <a:t>550</a:t>
            </a:r>
          </a:p>
          <a:p>
            <a:r>
              <a:rPr lang="en-US" sz="1200" dirty="0" err="1" smtClean="0"/>
              <a:t>mGy</a:t>
            </a:r>
            <a:r>
              <a:rPr lang="en-US" sz="1200" dirty="0" smtClean="0"/>
              <a:t>/h</a:t>
            </a:r>
            <a:endParaRPr lang="en-US" sz="1200" dirty="0"/>
          </a:p>
        </p:txBody>
      </p:sp>
      <p:sp>
        <p:nvSpPr>
          <p:cNvPr id="15" name="TextBox 14"/>
          <p:cNvSpPr txBox="1"/>
          <p:nvPr/>
        </p:nvSpPr>
        <p:spPr>
          <a:xfrm>
            <a:off x="5048250" y="4451796"/>
            <a:ext cx="723900" cy="415498"/>
          </a:xfrm>
          <a:prstGeom prst="rect">
            <a:avLst/>
          </a:prstGeom>
          <a:solidFill>
            <a:schemeClr val="bg1"/>
          </a:solidFill>
        </p:spPr>
        <p:txBody>
          <a:bodyPr wrap="square" lIns="0" bIns="0" rtlCol="0">
            <a:spAutoFit/>
          </a:bodyPr>
          <a:lstStyle/>
          <a:p>
            <a:r>
              <a:rPr lang="en-US" sz="1200" dirty="0" smtClean="0"/>
              <a:t>2.7</a:t>
            </a:r>
          </a:p>
          <a:p>
            <a:r>
              <a:rPr lang="en-US" sz="1200" dirty="0" err="1" smtClean="0"/>
              <a:t>Gy</a:t>
            </a:r>
            <a:r>
              <a:rPr lang="en-US" sz="1200" dirty="0" smtClean="0"/>
              <a:t>/h</a:t>
            </a:r>
            <a:endParaRPr lang="en-US" sz="1200" dirty="0"/>
          </a:p>
        </p:txBody>
      </p:sp>
      <p:sp>
        <p:nvSpPr>
          <p:cNvPr id="16" name="Rectangle 15"/>
          <p:cNvSpPr/>
          <p:nvPr/>
        </p:nvSpPr>
        <p:spPr>
          <a:xfrm>
            <a:off x="4360490" y="4665523"/>
            <a:ext cx="457200" cy="246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9900066">
            <a:off x="3613363" y="5134577"/>
            <a:ext cx="510680" cy="298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19400" y="5410200"/>
            <a:ext cx="685800" cy="246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24350" y="5202451"/>
            <a:ext cx="723900" cy="415498"/>
          </a:xfrm>
          <a:prstGeom prst="rect">
            <a:avLst/>
          </a:prstGeom>
          <a:solidFill>
            <a:schemeClr val="bg1"/>
          </a:solidFill>
        </p:spPr>
        <p:txBody>
          <a:bodyPr wrap="square" lIns="0" bIns="0" rtlCol="0">
            <a:spAutoFit/>
          </a:bodyPr>
          <a:lstStyle/>
          <a:p>
            <a:r>
              <a:rPr lang="en-US" sz="1200" dirty="0" smtClean="0"/>
              <a:t>21.6</a:t>
            </a:r>
          </a:p>
          <a:p>
            <a:r>
              <a:rPr lang="en-US" sz="1200" dirty="0" err="1" smtClean="0"/>
              <a:t>Gy</a:t>
            </a:r>
            <a:r>
              <a:rPr lang="en-US" sz="1200" dirty="0" smtClean="0"/>
              <a:t>/h</a:t>
            </a:r>
            <a:endParaRPr lang="en-US" sz="1200" dirty="0"/>
          </a:p>
        </p:txBody>
      </p:sp>
      <p:sp>
        <p:nvSpPr>
          <p:cNvPr id="21" name="TextBox 20"/>
          <p:cNvSpPr txBox="1"/>
          <p:nvPr/>
        </p:nvSpPr>
        <p:spPr>
          <a:xfrm>
            <a:off x="2781300" y="5283931"/>
            <a:ext cx="723900" cy="415498"/>
          </a:xfrm>
          <a:prstGeom prst="rect">
            <a:avLst/>
          </a:prstGeom>
          <a:solidFill>
            <a:schemeClr val="bg1"/>
          </a:solidFill>
        </p:spPr>
        <p:txBody>
          <a:bodyPr wrap="square" lIns="0" bIns="0" rtlCol="0">
            <a:spAutoFit/>
          </a:bodyPr>
          <a:lstStyle/>
          <a:p>
            <a:r>
              <a:rPr lang="en-US" sz="1200" dirty="0" smtClean="0"/>
              <a:t>164</a:t>
            </a:r>
          </a:p>
          <a:p>
            <a:r>
              <a:rPr lang="en-US" sz="1200" dirty="0" err="1" smtClean="0"/>
              <a:t>Gy</a:t>
            </a:r>
            <a:r>
              <a:rPr lang="en-US" sz="1200" dirty="0" smtClean="0"/>
              <a:t>/h</a:t>
            </a:r>
            <a:endParaRPr lang="en-US" sz="1200" dirty="0"/>
          </a:p>
        </p:txBody>
      </p:sp>
      <p:sp>
        <p:nvSpPr>
          <p:cNvPr id="8" name="TextBox 7"/>
          <p:cNvSpPr txBox="1"/>
          <p:nvPr/>
        </p:nvSpPr>
        <p:spPr>
          <a:xfrm>
            <a:off x="5772150" y="6161094"/>
            <a:ext cx="3048000" cy="307777"/>
          </a:xfrm>
          <a:prstGeom prst="rect">
            <a:avLst/>
          </a:prstGeom>
          <a:noFill/>
        </p:spPr>
        <p:txBody>
          <a:bodyPr wrap="square" rtlCol="0">
            <a:spAutoFit/>
          </a:bodyPr>
          <a:lstStyle/>
          <a:p>
            <a:r>
              <a:rPr lang="en-US" sz="1400" dirty="0" smtClean="0"/>
              <a:t>Fu and Phillips </a:t>
            </a:r>
            <a:r>
              <a:rPr lang="en-US" sz="1400" i="1" dirty="0" smtClean="0"/>
              <a:t>Radiology,</a:t>
            </a:r>
            <a:r>
              <a:rPr lang="en-US" sz="1400" dirty="0" smtClean="0"/>
              <a:t> 1975</a:t>
            </a:r>
            <a:endParaRPr lang="en-US" sz="1400" dirty="0"/>
          </a:p>
        </p:txBody>
      </p:sp>
    </p:spTree>
    <p:extLst>
      <p:ext uri="{BB962C8B-B14F-4D97-AF65-F5344CB8AC3E}">
        <p14:creationId xmlns:p14="http://schemas.microsoft.com/office/powerpoint/2010/main" val="1421915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do the Studies Show?</a:t>
            </a:r>
            <a:endParaRPr lang="en-US" dirty="0"/>
          </a:p>
        </p:txBody>
      </p:sp>
      <p:sp>
        <p:nvSpPr>
          <p:cNvPr id="4" name="Rectangle 3"/>
          <p:cNvSpPr/>
          <p:nvPr/>
        </p:nvSpPr>
        <p:spPr>
          <a:xfrm>
            <a:off x="2514600" y="838200"/>
            <a:ext cx="3866508" cy="369332"/>
          </a:xfrm>
          <a:prstGeom prst="rect">
            <a:avLst/>
          </a:prstGeom>
        </p:spPr>
        <p:txBody>
          <a:bodyPr wrap="none">
            <a:spAutoFit/>
          </a:bodyPr>
          <a:lstStyle/>
          <a:p>
            <a:r>
              <a:rPr lang="en-US" b="1" dirty="0"/>
              <a:t>Laboratory Studies – </a:t>
            </a:r>
            <a:r>
              <a:rPr lang="en-US" b="1" dirty="0" smtClean="0"/>
              <a:t>Leukemia in Mice</a:t>
            </a:r>
            <a:endParaRPr lang="en-US" b="1" dirty="0"/>
          </a:p>
        </p:txBody>
      </p:sp>
      <p:grpSp>
        <p:nvGrpSpPr>
          <p:cNvPr id="14" name="Group 13"/>
          <p:cNvGrpSpPr/>
          <p:nvPr/>
        </p:nvGrpSpPr>
        <p:grpSpPr>
          <a:xfrm>
            <a:off x="457200" y="1221387"/>
            <a:ext cx="5787302" cy="5304505"/>
            <a:chOff x="1504085" y="1207532"/>
            <a:chExt cx="5787302" cy="5304505"/>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207532"/>
              <a:ext cx="5233987" cy="500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62200" y="5834929"/>
              <a:ext cx="4929187" cy="677108"/>
            </a:xfrm>
            <a:prstGeom prst="rect">
              <a:avLst/>
            </a:prstGeom>
            <a:solidFill>
              <a:schemeClr val="bg1"/>
            </a:solidFill>
          </p:spPr>
          <p:txBody>
            <a:bodyPr wrap="square" rtlCol="0">
              <a:spAutoFit/>
            </a:bodyPr>
            <a:lstStyle/>
            <a:p>
              <a:r>
                <a:rPr lang="en-US" sz="1600" dirty="0" smtClean="0"/>
                <a:t>0	        2                          4                           6</a:t>
              </a:r>
            </a:p>
            <a:p>
              <a:r>
                <a:rPr lang="en-US" sz="1600" dirty="0"/>
                <a:t>	</a:t>
              </a:r>
              <a:r>
                <a:rPr lang="en-US" sz="1600" dirty="0" smtClean="0"/>
                <a:t>	</a:t>
              </a:r>
              <a:r>
                <a:rPr lang="en-US" sz="2200" dirty="0" smtClean="0"/>
                <a:t>Dose (</a:t>
              </a:r>
              <a:r>
                <a:rPr lang="en-US" sz="2200" dirty="0" err="1" smtClean="0"/>
                <a:t>Gy</a:t>
              </a:r>
              <a:r>
                <a:rPr lang="en-US" sz="2200" dirty="0" smtClean="0"/>
                <a:t>)</a:t>
              </a:r>
              <a:endParaRPr lang="en-US" sz="2200" dirty="0"/>
            </a:p>
          </p:txBody>
        </p:sp>
        <p:sp>
          <p:nvSpPr>
            <p:cNvPr id="9" name="TextBox 8"/>
            <p:cNvSpPr txBox="1"/>
            <p:nvPr/>
          </p:nvSpPr>
          <p:spPr>
            <a:xfrm>
              <a:off x="1905000" y="1783278"/>
              <a:ext cx="533400" cy="369332"/>
            </a:xfrm>
            <a:prstGeom prst="rect">
              <a:avLst/>
            </a:prstGeom>
            <a:solidFill>
              <a:schemeClr val="bg1"/>
            </a:solidFill>
          </p:spPr>
          <p:txBody>
            <a:bodyPr wrap="square" rtlCol="0">
              <a:spAutoFit/>
            </a:bodyPr>
            <a:lstStyle/>
            <a:p>
              <a:r>
                <a:rPr lang="en-US" dirty="0" smtClean="0"/>
                <a:t>60</a:t>
              </a:r>
              <a:endParaRPr lang="en-US" dirty="0"/>
            </a:p>
          </p:txBody>
        </p:sp>
        <p:sp>
          <p:nvSpPr>
            <p:cNvPr id="11" name="TextBox 10"/>
            <p:cNvSpPr txBox="1"/>
            <p:nvPr/>
          </p:nvSpPr>
          <p:spPr>
            <a:xfrm>
              <a:off x="1919844" y="3080496"/>
              <a:ext cx="533400" cy="369332"/>
            </a:xfrm>
            <a:prstGeom prst="rect">
              <a:avLst/>
            </a:prstGeom>
            <a:solidFill>
              <a:schemeClr val="bg1"/>
            </a:solidFill>
          </p:spPr>
          <p:txBody>
            <a:bodyPr wrap="square" rtlCol="0">
              <a:spAutoFit/>
            </a:bodyPr>
            <a:lstStyle/>
            <a:p>
              <a:r>
                <a:rPr lang="en-US" dirty="0" smtClean="0"/>
                <a:t>40</a:t>
              </a:r>
              <a:endParaRPr lang="en-US" dirty="0"/>
            </a:p>
          </p:txBody>
        </p:sp>
        <p:sp>
          <p:nvSpPr>
            <p:cNvPr id="12" name="TextBox 11"/>
            <p:cNvSpPr txBox="1"/>
            <p:nvPr/>
          </p:nvSpPr>
          <p:spPr>
            <a:xfrm>
              <a:off x="1938894" y="4318292"/>
              <a:ext cx="495300" cy="369332"/>
            </a:xfrm>
            <a:prstGeom prst="rect">
              <a:avLst/>
            </a:prstGeom>
            <a:solidFill>
              <a:schemeClr val="bg1"/>
            </a:solidFill>
          </p:spPr>
          <p:txBody>
            <a:bodyPr wrap="square" rtlCol="0">
              <a:spAutoFit/>
            </a:bodyPr>
            <a:lstStyle/>
            <a:p>
              <a:r>
                <a:rPr lang="en-US" dirty="0"/>
                <a:t>2</a:t>
              </a:r>
              <a:r>
                <a:rPr lang="en-US" dirty="0" smtClean="0"/>
                <a:t>0</a:t>
              </a:r>
              <a:endParaRPr lang="en-US" dirty="0"/>
            </a:p>
          </p:txBody>
        </p:sp>
        <p:sp>
          <p:nvSpPr>
            <p:cNvPr id="13" name="TextBox 12"/>
            <p:cNvSpPr txBox="1"/>
            <p:nvPr/>
          </p:nvSpPr>
          <p:spPr>
            <a:xfrm>
              <a:off x="2001487" y="5650263"/>
              <a:ext cx="432707" cy="369332"/>
            </a:xfrm>
            <a:prstGeom prst="rect">
              <a:avLst/>
            </a:prstGeom>
            <a:solidFill>
              <a:schemeClr val="bg1"/>
            </a:solidFill>
          </p:spPr>
          <p:txBody>
            <a:bodyPr wrap="square" rtlCol="0">
              <a:spAutoFit/>
            </a:bodyPr>
            <a:lstStyle/>
            <a:p>
              <a:r>
                <a:rPr lang="en-US" dirty="0" smtClean="0"/>
                <a:t> 0</a:t>
              </a:r>
              <a:endParaRPr lang="en-US" dirty="0"/>
            </a:p>
          </p:txBody>
        </p:sp>
        <p:sp>
          <p:nvSpPr>
            <p:cNvPr id="10" name="TextBox 9"/>
            <p:cNvSpPr txBox="1"/>
            <p:nvPr/>
          </p:nvSpPr>
          <p:spPr>
            <a:xfrm rot="16200000">
              <a:off x="636688" y="3020009"/>
              <a:ext cx="2165681" cy="430887"/>
            </a:xfrm>
            <a:prstGeom prst="rect">
              <a:avLst/>
            </a:prstGeom>
            <a:noFill/>
          </p:spPr>
          <p:txBody>
            <a:bodyPr wrap="square" rtlCol="0">
              <a:spAutoFit/>
            </a:bodyPr>
            <a:lstStyle/>
            <a:p>
              <a:r>
                <a:rPr lang="en-US" sz="2200" dirty="0" smtClean="0"/>
                <a:t>Incidence (%)</a:t>
              </a:r>
              <a:endParaRPr lang="en-US" sz="2200" dirty="0"/>
            </a:p>
          </p:txBody>
        </p:sp>
      </p:grpSp>
      <p:sp>
        <p:nvSpPr>
          <p:cNvPr id="6" name="TextBox 5"/>
          <p:cNvSpPr txBox="1"/>
          <p:nvPr/>
        </p:nvSpPr>
        <p:spPr>
          <a:xfrm>
            <a:off x="6629400" y="6331527"/>
            <a:ext cx="2362200" cy="307777"/>
          </a:xfrm>
          <a:prstGeom prst="rect">
            <a:avLst/>
          </a:prstGeom>
          <a:solidFill>
            <a:schemeClr val="bg1"/>
          </a:solidFill>
        </p:spPr>
        <p:txBody>
          <a:bodyPr wrap="square" rtlCol="0">
            <a:spAutoFit/>
          </a:bodyPr>
          <a:lstStyle/>
          <a:p>
            <a:r>
              <a:rPr lang="en-US" sz="1400" dirty="0" smtClean="0"/>
              <a:t>Upton et al., Rad Res, 1970</a:t>
            </a:r>
            <a:endParaRPr lang="en-US" sz="1400" dirty="0"/>
          </a:p>
        </p:txBody>
      </p:sp>
      <p:sp>
        <p:nvSpPr>
          <p:cNvPr id="15" name="TextBox 14"/>
          <p:cNvSpPr txBox="1"/>
          <p:nvPr/>
        </p:nvSpPr>
        <p:spPr>
          <a:xfrm>
            <a:off x="6113873" y="1207532"/>
            <a:ext cx="2894550" cy="4493538"/>
          </a:xfrm>
          <a:prstGeom prst="rect">
            <a:avLst/>
          </a:prstGeom>
          <a:noFill/>
        </p:spPr>
        <p:txBody>
          <a:bodyPr wrap="square" rtlCol="0">
            <a:spAutoFit/>
          </a:bodyPr>
          <a:lstStyle/>
          <a:p>
            <a:pPr marL="166688" indent="-166688">
              <a:buFont typeface="Arial" panose="020B0604020202020204" pitchFamily="34" charset="0"/>
              <a:buChar char="•"/>
            </a:pPr>
            <a:r>
              <a:rPr lang="en-US" sz="2200" dirty="0" smtClean="0"/>
              <a:t>Effect of dose rate on leukemia</a:t>
            </a:r>
          </a:p>
          <a:p>
            <a:pPr marL="166688" indent="-166688">
              <a:buFont typeface="Arial" panose="020B0604020202020204" pitchFamily="34" charset="0"/>
              <a:buChar char="•"/>
            </a:pPr>
            <a:endParaRPr lang="en-US" sz="2200" dirty="0"/>
          </a:p>
          <a:p>
            <a:pPr marL="166688" indent="-166688">
              <a:buFont typeface="Arial" panose="020B0604020202020204" pitchFamily="34" charset="0"/>
              <a:buChar char="•"/>
            </a:pPr>
            <a:r>
              <a:rPr lang="en-US" sz="2200" dirty="0" smtClean="0"/>
              <a:t>Highest dose rate exceeds LD</a:t>
            </a:r>
            <a:r>
              <a:rPr lang="en-US" sz="2200" baseline="-25000" dirty="0" smtClean="0"/>
              <a:t>50</a:t>
            </a:r>
            <a:r>
              <a:rPr lang="en-US" sz="2200" dirty="0" smtClean="0"/>
              <a:t> in humans in 5 minutes</a:t>
            </a:r>
          </a:p>
          <a:p>
            <a:pPr marL="166688" indent="-166688">
              <a:buFont typeface="Arial" panose="020B0604020202020204" pitchFamily="34" charset="0"/>
              <a:buChar char="•"/>
            </a:pPr>
            <a:endParaRPr lang="en-US" sz="2200" dirty="0"/>
          </a:p>
          <a:p>
            <a:pPr marL="166688" indent="-166688">
              <a:buFont typeface="Arial" panose="020B0604020202020204" pitchFamily="34" charset="0"/>
              <a:buChar char="•"/>
            </a:pPr>
            <a:r>
              <a:rPr lang="en-US" sz="2200" dirty="0" smtClean="0"/>
              <a:t>In occupational exposure setting, the lowest dose rate (240 </a:t>
            </a:r>
            <a:r>
              <a:rPr lang="en-US" sz="2200" dirty="0" err="1" smtClean="0"/>
              <a:t>mrad</a:t>
            </a:r>
            <a:r>
              <a:rPr lang="en-US" sz="2200" dirty="0" smtClean="0"/>
              <a:t>/h) is considered a “high radiation area”</a:t>
            </a:r>
            <a:endParaRPr lang="en-US" sz="2200" dirty="0"/>
          </a:p>
        </p:txBody>
      </p:sp>
    </p:spTree>
    <p:extLst>
      <p:ext uri="{BB962C8B-B14F-4D97-AF65-F5344CB8AC3E}">
        <p14:creationId xmlns:p14="http://schemas.microsoft.com/office/powerpoint/2010/main" val="523234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do the Studies Show?</a:t>
            </a:r>
            <a:endParaRPr lang="en-U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00" y="1295400"/>
            <a:ext cx="5917137"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514600" y="838200"/>
            <a:ext cx="3927037" cy="369332"/>
          </a:xfrm>
          <a:prstGeom prst="rect">
            <a:avLst/>
          </a:prstGeom>
        </p:spPr>
        <p:txBody>
          <a:bodyPr wrap="none">
            <a:spAutoFit/>
          </a:bodyPr>
          <a:lstStyle/>
          <a:p>
            <a:r>
              <a:rPr lang="en-US" b="1" dirty="0"/>
              <a:t>Laboratory Studies – </a:t>
            </a:r>
            <a:r>
              <a:rPr lang="en-US" b="1" dirty="0" smtClean="0"/>
              <a:t>Secondary Factors</a:t>
            </a:r>
            <a:endParaRPr lang="en-US" b="1" dirty="0"/>
          </a:p>
        </p:txBody>
      </p:sp>
      <p:sp>
        <p:nvSpPr>
          <p:cNvPr id="6" name="TextBox 5"/>
          <p:cNvSpPr txBox="1"/>
          <p:nvPr/>
        </p:nvSpPr>
        <p:spPr>
          <a:xfrm>
            <a:off x="6441637" y="1524000"/>
            <a:ext cx="2626163" cy="923330"/>
          </a:xfrm>
          <a:prstGeom prst="rect">
            <a:avLst/>
          </a:prstGeom>
          <a:noFill/>
        </p:spPr>
        <p:txBody>
          <a:bodyPr wrap="square" rtlCol="0">
            <a:spAutoFit/>
          </a:bodyPr>
          <a:lstStyle/>
          <a:p>
            <a:r>
              <a:rPr lang="en-US" dirty="0" smtClean="0"/>
              <a:t>- AP: Tumor inhibitor</a:t>
            </a:r>
          </a:p>
          <a:p>
            <a:endParaRPr lang="en-US" dirty="0"/>
          </a:p>
          <a:p>
            <a:r>
              <a:rPr lang="en-US" dirty="0" smtClean="0"/>
              <a:t>- TPA: Tumor </a:t>
            </a:r>
            <a:r>
              <a:rPr lang="en-US" dirty="0" err="1" smtClean="0"/>
              <a:t>promotor</a:t>
            </a:r>
            <a:endParaRPr lang="en-US" dirty="0"/>
          </a:p>
        </p:txBody>
      </p:sp>
      <p:sp>
        <p:nvSpPr>
          <p:cNvPr id="9" name="TextBox 8"/>
          <p:cNvSpPr txBox="1"/>
          <p:nvPr/>
        </p:nvSpPr>
        <p:spPr>
          <a:xfrm>
            <a:off x="6433754" y="2895600"/>
            <a:ext cx="2626163" cy="2585323"/>
          </a:xfrm>
          <a:prstGeom prst="rect">
            <a:avLst/>
          </a:prstGeom>
          <a:noFill/>
        </p:spPr>
        <p:txBody>
          <a:bodyPr wrap="square" rtlCol="0">
            <a:spAutoFit/>
          </a:bodyPr>
          <a:lstStyle/>
          <a:p>
            <a:r>
              <a:rPr lang="en-US" dirty="0" smtClean="0"/>
              <a:t>These studies highlight the role of sub-lethal damage </a:t>
            </a:r>
          </a:p>
          <a:p>
            <a:endParaRPr lang="en-US" dirty="0"/>
          </a:p>
          <a:p>
            <a:r>
              <a:rPr lang="en-US" dirty="0" smtClean="0"/>
              <a:t>Implications for low dose exposures may be important</a:t>
            </a:r>
          </a:p>
          <a:p>
            <a:endParaRPr lang="en-US" dirty="0"/>
          </a:p>
          <a:p>
            <a:endParaRPr lang="en-US" dirty="0"/>
          </a:p>
        </p:txBody>
      </p:sp>
      <p:sp>
        <p:nvSpPr>
          <p:cNvPr id="3" name="TextBox 2"/>
          <p:cNvSpPr txBox="1"/>
          <p:nvPr/>
        </p:nvSpPr>
        <p:spPr>
          <a:xfrm>
            <a:off x="6172200" y="6324600"/>
            <a:ext cx="2057400" cy="307777"/>
          </a:xfrm>
          <a:prstGeom prst="rect">
            <a:avLst/>
          </a:prstGeom>
          <a:noFill/>
        </p:spPr>
        <p:txBody>
          <a:bodyPr wrap="square" rtlCol="0">
            <a:spAutoFit/>
          </a:bodyPr>
          <a:lstStyle/>
          <a:p>
            <a:r>
              <a:rPr lang="en-US" sz="1400" dirty="0" smtClean="0"/>
              <a:t>Little, </a:t>
            </a:r>
            <a:r>
              <a:rPr lang="en-US" sz="1400" i="1" dirty="0" smtClean="0"/>
              <a:t>Rad Res</a:t>
            </a:r>
            <a:r>
              <a:rPr lang="en-US" sz="1400" dirty="0" smtClean="0"/>
              <a:t>, 1981</a:t>
            </a:r>
            <a:endParaRPr lang="en-US" sz="1400" dirty="0"/>
          </a:p>
        </p:txBody>
      </p:sp>
    </p:spTree>
    <p:extLst>
      <p:ext uri="{BB962C8B-B14F-4D97-AF65-F5344CB8AC3E}">
        <p14:creationId xmlns:p14="http://schemas.microsoft.com/office/powerpoint/2010/main" val="37759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6"/>
          <p:cNvSpPr>
            <a:spLocks noChangeArrowheads="1"/>
          </p:cNvSpPr>
          <p:nvPr/>
        </p:nvSpPr>
        <p:spPr bwMode="auto">
          <a:xfrm>
            <a:off x="0" y="1227138"/>
            <a:ext cx="9144000" cy="563086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dirty="0"/>
          </a:p>
        </p:txBody>
      </p:sp>
      <p:sp>
        <p:nvSpPr>
          <p:cNvPr id="6" name="Oval 110"/>
          <p:cNvSpPr>
            <a:spLocks noChangeArrowheads="1"/>
          </p:cNvSpPr>
          <p:nvPr/>
        </p:nvSpPr>
        <p:spPr bwMode="auto">
          <a:xfrm>
            <a:off x="5486400" y="3384550"/>
            <a:ext cx="139700" cy="1397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7" name="Oval 111"/>
          <p:cNvSpPr>
            <a:spLocks noChangeArrowheads="1"/>
          </p:cNvSpPr>
          <p:nvPr/>
        </p:nvSpPr>
        <p:spPr bwMode="auto">
          <a:xfrm>
            <a:off x="1979613" y="3138488"/>
            <a:ext cx="141287" cy="141287"/>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8" name="Oval 112"/>
          <p:cNvSpPr>
            <a:spLocks noChangeArrowheads="1"/>
          </p:cNvSpPr>
          <p:nvPr/>
        </p:nvSpPr>
        <p:spPr bwMode="auto">
          <a:xfrm>
            <a:off x="1193800" y="3803650"/>
            <a:ext cx="138113" cy="1397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9" name="Oval 113"/>
          <p:cNvSpPr>
            <a:spLocks noChangeArrowheads="1"/>
          </p:cNvSpPr>
          <p:nvPr/>
        </p:nvSpPr>
        <p:spPr bwMode="auto">
          <a:xfrm>
            <a:off x="6072188" y="3279775"/>
            <a:ext cx="141287" cy="1397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10" name="Oval 114"/>
          <p:cNvSpPr>
            <a:spLocks noChangeArrowheads="1"/>
          </p:cNvSpPr>
          <p:nvPr/>
        </p:nvSpPr>
        <p:spPr bwMode="auto">
          <a:xfrm>
            <a:off x="2190750" y="4283075"/>
            <a:ext cx="138113" cy="1397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11" name="Oval 141"/>
          <p:cNvSpPr>
            <a:spLocks noChangeArrowheads="1"/>
          </p:cNvSpPr>
          <p:nvPr/>
        </p:nvSpPr>
        <p:spPr bwMode="auto">
          <a:xfrm>
            <a:off x="6462713" y="4037013"/>
            <a:ext cx="138112" cy="139700"/>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12" name="Line 168"/>
          <p:cNvSpPr>
            <a:spLocks noChangeShapeType="1"/>
          </p:cNvSpPr>
          <p:nvPr/>
        </p:nvSpPr>
        <p:spPr bwMode="auto">
          <a:xfrm rot="20700000" flipV="1">
            <a:off x="6578600" y="3230563"/>
            <a:ext cx="1749425" cy="549275"/>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Oval 169"/>
          <p:cNvSpPr>
            <a:spLocks noChangeArrowheads="1"/>
          </p:cNvSpPr>
          <p:nvPr/>
        </p:nvSpPr>
        <p:spPr bwMode="auto">
          <a:xfrm>
            <a:off x="8342313" y="2822575"/>
            <a:ext cx="141287" cy="141288"/>
          </a:xfrm>
          <a:prstGeom prst="ellipse">
            <a:avLst/>
          </a:prstGeom>
          <a:solidFill>
            <a:schemeClr val="accent1"/>
          </a:solidFill>
          <a:ln w="12700">
            <a:solidFill>
              <a:schemeClr val="tx1"/>
            </a:solidFill>
            <a:round/>
            <a:headEnd/>
            <a:tailEnd/>
          </a:ln>
        </p:spPr>
        <p:txBody>
          <a:bodyPr wrap="none" anchor="ctr"/>
          <a:lstStyle/>
          <a:p>
            <a:endParaRPr lang="en-US" dirty="0"/>
          </a:p>
        </p:txBody>
      </p:sp>
      <p:sp>
        <p:nvSpPr>
          <p:cNvPr id="14" name="Text Box 170"/>
          <p:cNvSpPr txBox="1">
            <a:spLocks noChangeArrowheads="1"/>
          </p:cNvSpPr>
          <p:nvPr/>
        </p:nvSpPr>
        <p:spPr bwMode="auto">
          <a:xfrm>
            <a:off x="2755900" y="5429250"/>
            <a:ext cx="34385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8" tIns="45714" rIns="91428" bIns="4571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300" b="1" dirty="0">
                <a:solidFill>
                  <a:schemeClr val="accent2"/>
                </a:solidFill>
                <a:latin typeface="Univers (W1)" charset="0"/>
              </a:rPr>
              <a:t>Ionizing radiation</a:t>
            </a:r>
          </a:p>
        </p:txBody>
      </p:sp>
      <p:sp>
        <p:nvSpPr>
          <p:cNvPr id="15" name="Text Box 171"/>
          <p:cNvSpPr txBox="1">
            <a:spLocks noChangeArrowheads="1"/>
          </p:cNvSpPr>
          <p:nvPr/>
        </p:nvSpPr>
        <p:spPr bwMode="auto">
          <a:xfrm>
            <a:off x="3751263" y="2363788"/>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8" tIns="45714" rIns="91428" bIns="4571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dirty="0">
                <a:solidFill>
                  <a:schemeClr val="bg1"/>
                </a:solidFill>
                <a:latin typeface="Univers (W1)" charset="0"/>
              </a:rPr>
              <a:t>+ Ion</a:t>
            </a:r>
          </a:p>
        </p:txBody>
      </p:sp>
      <p:sp>
        <p:nvSpPr>
          <p:cNvPr id="16" name="Line 172"/>
          <p:cNvSpPr>
            <a:spLocks noChangeShapeType="1"/>
          </p:cNvSpPr>
          <p:nvPr/>
        </p:nvSpPr>
        <p:spPr bwMode="auto">
          <a:xfrm flipV="1">
            <a:off x="4541838" y="4195763"/>
            <a:ext cx="1873250" cy="1054100"/>
          </a:xfrm>
          <a:prstGeom prst="line">
            <a:avLst/>
          </a:prstGeom>
          <a:noFill/>
          <a:ln w="25400">
            <a:solidFill>
              <a:schemeClr val="bg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7" name="Text Box 173"/>
          <p:cNvSpPr txBox="1">
            <a:spLocks noChangeArrowheads="1"/>
          </p:cNvSpPr>
          <p:nvPr/>
        </p:nvSpPr>
        <p:spPr bwMode="auto">
          <a:xfrm>
            <a:off x="7994650" y="3195638"/>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dirty="0">
                <a:solidFill>
                  <a:schemeClr val="bg1"/>
                </a:solidFill>
                <a:latin typeface="Univers (W1)" charset="0"/>
              </a:rPr>
              <a:t>- </a:t>
            </a:r>
            <a:r>
              <a:rPr lang="en-US" sz="2000" b="1" dirty="0">
                <a:solidFill>
                  <a:schemeClr val="bg1"/>
                </a:solidFill>
                <a:latin typeface="Univers (W1)" charset="0"/>
              </a:rPr>
              <a:t>Ion</a:t>
            </a:r>
          </a:p>
        </p:txBody>
      </p:sp>
      <p:sp>
        <p:nvSpPr>
          <p:cNvPr id="18" name="Oval 175"/>
          <p:cNvSpPr>
            <a:spLocks noChangeArrowheads="1"/>
          </p:cNvSpPr>
          <p:nvPr/>
        </p:nvSpPr>
        <p:spPr bwMode="auto">
          <a:xfrm>
            <a:off x="6448425" y="4038600"/>
            <a:ext cx="149225" cy="138113"/>
          </a:xfrm>
          <a:prstGeom prst="ellipse">
            <a:avLst/>
          </a:prstGeom>
          <a:solidFill>
            <a:srgbClr val="FFFFFF"/>
          </a:solidFill>
          <a:ln w="12700">
            <a:solidFill>
              <a:schemeClr val="tx1"/>
            </a:solidFill>
            <a:round/>
            <a:headEnd/>
            <a:tailEnd/>
          </a:ln>
        </p:spPr>
        <p:txBody>
          <a:bodyPr wrap="none" anchor="ctr"/>
          <a:lstStyle/>
          <a:p>
            <a:endParaRPr lang="en-US" dirty="0"/>
          </a:p>
        </p:txBody>
      </p:sp>
      <p:sp>
        <p:nvSpPr>
          <p:cNvPr id="19" name="Text Box 176"/>
          <p:cNvSpPr txBox="1">
            <a:spLocks noChangeArrowheads="1"/>
          </p:cNvSpPr>
          <p:nvPr/>
        </p:nvSpPr>
        <p:spPr bwMode="auto">
          <a:xfrm>
            <a:off x="6927850" y="1931988"/>
            <a:ext cx="2216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8" tIns="45714" rIns="91428" bIns="45714">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000" b="1" dirty="0">
                <a:solidFill>
                  <a:schemeClr val="bg1"/>
                </a:solidFill>
                <a:latin typeface="Univers (W1)" charset="0"/>
              </a:rPr>
              <a:t>Electron ejected from orbit</a:t>
            </a:r>
          </a:p>
        </p:txBody>
      </p:sp>
      <p:sp>
        <p:nvSpPr>
          <p:cNvPr id="20" name="Oval 109"/>
          <p:cNvSpPr>
            <a:spLocks noChangeArrowheads="1"/>
          </p:cNvSpPr>
          <p:nvPr/>
        </p:nvSpPr>
        <p:spPr bwMode="auto">
          <a:xfrm>
            <a:off x="128588" y="3122613"/>
            <a:ext cx="6858000" cy="1279525"/>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1" name="Oval 108"/>
          <p:cNvSpPr>
            <a:spLocks noChangeArrowheads="1"/>
          </p:cNvSpPr>
          <p:nvPr/>
        </p:nvSpPr>
        <p:spPr bwMode="auto">
          <a:xfrm>
            <a:off x="1193800" y="3279775"/>
            <a:ext cx="4878388" cy="989013"/>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22" name="Group 210"/>
          <p:cNvGrpSpPr>
            <a:grpSpLocks/>
          </p:cNvGrpSpPr>
          <p:nvPr/>
        </p:nvGrpSpPr>
        <p:grpSpPr bwMode="auto">
          <a:xfrm>
            <a:off x="3379788" y="3432175"/>
            <a:ext cx="790575" cy="706438"/>
            <a:chOff x="1949" y="2246"/>
            <a:chExt cx="498" cy="445"/>
          </a:xfrm>
        </p:grpSpPr>
        <p:sp>
          <p:nvSpPr>
            <p:cNvPr id="23" name="Oval 94"/>
            <p:cNvSpPr>
              <a:spLocks noChangeArrowheads="1"/>
            </p:cNvSpPr>
            <p:nvPr/>
          </p:nvSpPr>
          <p:spPr bwMode="auto">
            <a:xfrm>
              <a:off x="1968" y="2309"/>
              <a:ext cx="183" cy="184"/>
            </a:xfrm>
            <a:prstGeom prst="ellipse">
              <a:avLst/>
            </a:prstGeom>
            <a:solidFill>
              <a:schemeClr val="bg1"/>
            </a:solidFill>
            <a:ln w="12700">
              <a:solidFill>
                <a:schemeClr val="tx2"/>
              </a:solidFill>
              <a:round/>
              <a:headEnd/>
              <a:tailEnd/>
            </a:ln>
          </p:spPr>
          <p:txBody>
            <a:bodyPr wrap="none" anchor="ctr"/>
            <a:lstStyle/>
            <a:p>
              <a:endParaRPr lang="en-US" dirty="0"/>
            </a:p>
          </p:txBody>
        </p:sp>
        <p:sp>
          <p:nvSpPr>
            <p:cNvPr id="24" name="Oval 95"/>
            <p:cNvSpPr>
              <a:spLocks noChangeArrowheads="1"/>
            </p:cNvSpPr>
            <p:nvPr/>
          </p:nvSpPr>
          <p:spPr bwMode="auto">
            <a:xfrm>
              <a:off x="1949" y="2415"/>
              <a:ext cx="186" cy="167"/>
            </a:xfrm>
            <a:prstGeom prst="ellipse">
              <a:avLst/>
            </a:prstGeom>
            <a:solidFill>
              <a:schemeClr val="tx1"/>
            </a:solidFill>
            <a:ln w="12700">
              <a:solidFill>
                <a:schemeClr val="bg1"/>
              </a:solidFill>
              <a:round/>
              <a:headEnd/>
              <a:tailEnd/>
            </a:ln>
          </p:spPr>
          <p:txBody>
            <a:bodyPr wrap="none" anchor="ctr"/>
            <a:lstStyle/>
            <a:p>
              <a:endParaRPr lang="en-US" dirty="0"/>
            </a:p>
          </p:txBody>
        </p:sp>
        <p:sp>
          <p:nvSpPr>
            <p:cNvPr id="25" name="Oval 204"/>
            <p:cNvSpPr>
              <a:spLocks noChangeArrowheads="1"/>
            </p:cNvSpPr>
            <p:nvPr/>
          </p:nvSpPr>
          <p:spPr bwMode="auto">
            <a:xfrm>
              <a:off x="2058" y="2524"/>
              <a:ext cx="186" cy="167"/>
            </a:xfrm>
            <a:prstGeom prst="ellipse">
              <a:avLst/>
            </a:prstGeom>
            <a:solidFill>
              <a:schemeClr val="tx1"/>
            </a:solidFill>
            <a:ln w="12700">
              <a:solidFill>
                <a:schemeClr val="bg1"/>
              </a:solidFill>
              <a:round/>
              <a:headEnd/>
              <a:tailEnd/>
            </a:ln>
          </p:spPr>
          <p:txBody>
            <a:bodyPr wrap="none" anchor="ctr"/>
            <a:lstStyle/>
            <a:p>
              <a:endParaRPr lang="en-US" dirty="0"/>
            </a:p>
          </p:txBody>
        </p:sp>
        <p:sp>
          <p:nvSpPr>
            <p:cNvPr id="26" name="Oval 205"/>
            <p:cNvSpPr>
              <a:spLocks noChangeArrowheads="1"/>
            </p:cNvSpPr>
            <p:nvPr/>
          </p:nvSpPr>
          <p:spPr bwMode="auto">
            <a:xfrm>
              <a:off x="2209" y="2483"/>
              <a:ext cx="186" cy="167"/>
            </a:xfrm>
            <a:prstGeom prst="ellipse">
              <a:avLst/>
            </a:prstGeom>
            <a:solidFill>
              <a:schemeClr val="tx1"/>
            </a:solidFill>
            <a:ln w="12700">
              <a:solidFill>
                <a:schemeClr val="bg1"/>
              </a:solidFill>
              <a:round/>
              <a:headEnd/>
              <a:tailEnd/>
            </a:ln>
          </p:spPr>
          <p:txBody>
            <a:bodyPr wrap="none" anchor="ctr"/>
            <a:lstStyle/>
            <a:p>
              <a:endParaRPr lang="en-US" dirty="0"/>
            </a:p>
          </p:txBody>
        </p:sp>
        <p:sp>
          <p:nvSpPr>
            <p:cNvPr id="27" name="Oval 206"/>
            <p:cNvSpPr>
              <a:spLocks noChangeArrowheads="1"/>
            </p:cNvSpPr>
            <p:nvPr/>
          </p:nvSpPr>
          <p:spPr bwMode="auto">
            <a:xfrm>
              <a:off x="2114" y="2370"/>
              <a:ext cx="186" cy="167"/>
            </a:xfrm>
            <a:prstGeom prst="ellipse">
              <a:avLst/>
            </a:prstGeom>
            <a:solidFill>
              <a:schemeClr val="tx1"/>
            </a:solidFill>
            <a:ln w="12700">
              <a:solidFill>
                <a:schemeClr val="bg1"/>
              </a:solidFill>
              <a:round/>
              <a:headEnd/>
              <a:tailEnd/>
            </a:ln>
          </p:spPr>
          <p:txBody>
            <a:bodyPr wrap="none" anchor="ctr"/>
            <a:lstStyle/>
            <a:p>
              <a:endParaRPr lang="en-US" dirty="0"/>
            </a:p>
          </p:txBody>
        </p:sp>
        <p:sp>
          <p:nvSpPr>
            <p:cNvPr id="28" name="Oval 207"/>
            <p:cNvSpPr>
              <a:spLocks noChangeArrowheads="1"/>
            </p:cNvSpPr>
            <p:nvPr/>
          </p:nvSpPr>
          <p:spPr bwMode="auto">
            <a:xfrm>
              <a:off x="2095" y="2454"/>
              <a:ext cx="183" cy="184"/>
            </a:xfrm>
            <a:prstGeom prst="ellipse">
              <a:avLst/>
            </a:prstGeom>
            <a:solidFill>
              <a:schemeClr val="bg1"/>
            </a:solidFill>
            <a:ln w="12700">
              <a:solidFill>
                <a:schemeClr val="tx2"/>
              </a:solidFill>
              <a:round/>
              <a:headEnd/>
              <a:tailEnd/>
            </a:ln>
          </p:spPr>
          <p:txBody>
            <a:bodyPr wrap="none" anchor="ctr"/>
            <a:lstStyle/>
            <a:p>
              <a:endParaRPr lang="en-US" dirty="0"/>
            </a:p>
          </p:txBody>
        </p:sp>
        <p:sp>
          <p:nvSpPr>
            <p:cNvPr id="29" name="Oval 208"/>
            <p:cNvSpPr>
              <a:spLocks noChangeArrowheads="1"/>
            </p:cNvSpPr>
            <p:nvPr/>
          </p:nvSpPr>
          <p:spPr bwMode="auto">
            <a:xfrm>
              <a:off x="2264" y="2383"/>
              <a:ext cx="183" cy="184"/>
            </a:xfrm>
            <a:prstGeom prst="ellipse">
              <a:avLst/>
            </a:prstGeom>
            <a:solidFill>
              <a:schemeClr val="bg1"/>
            </a:solidFill>
            <a:ln w="12700">
              <a:solidFill>
                <a:schemeClr val="tx2"/>
              </a:solidFill>
              <a:round/>
              <a:headEnd/>
              <a:tailEnd/>
            </a:ln>
          </p:spPr>
          <p:txBody>
            <a:bodyPr wrap="none" anchor="ctr"/>
            <a:lstStyle/>
            <a:p>
              <a:endParaRPr lang="en-US" dirty="0"/>
            </a:p>
          </p:txBody>
        </p:sp>
        <p:sp>
          <p:nvSpPr>
            <p:cNvPr id="30" name="Oval 209"/>
            <p:cNvSpPr>
              <a:spLocks noChangeArrowheads="1"/>
            </p:cNvSpPr>
            <p:nvPr/>
          </p:nvSpPr>
          <p:spPr bwMode="auto">
            <a:xfrm>
              <a:off x="2139" y="2246"/>
              <a:ext cx="183" cy="184"/>
            </a:xfrm>
            <a:prstGeom prst="ellipse">
              <a:avLst/>
            </a:prstGeom>
            <a:solidFill>
              <a:schemeClr val="bg1"/>
            </a:solidFill>
            <a:ln w="12700">
              <a:solidFill>
                <a:schemeClr val="tx2"/>
              </a:solidFill>
              <a:round/>
              <a:headEnd/>
              <a:tailEnd/>
            </a:ln>
          </p:spPr>
          <p:txBody>
            <a:bodyPr wrap="none" anchor="ctr"/>
            <a:lstStyle/>
            <a:p>
              <a:endParaRPr lang="en-US" dirty="0"/>
            </a:p>
          </p:txBody>
        </p:sp>
      </p:grpSp>
      <p:sp>
        <p:nvSpPr>
          <p:cNvPr id="33" name="Rectangle 32"/>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Arial" pitchFamily="34" charset="0"/>
                <a:cs typeface="Arial" pitchFamily="34" charset="0"/>
              </a:rPr>
              <a:t>Ionization</a:t>
            </a:r>
            <a:endParaRPr lang="en-U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287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0-#ppt_w/2"/>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499"/>
                                          </p:stCondLst>
                                        </p:cTn>
                                        <p:tgtEl>
                                          <p:spTgt spid="12"/>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499"/>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500"/>
                                  </p:stCondLst>
                                  <p:childTnLst>
                                    <p:set>
                                      <p:cBhvr>
                                        <p:cTn id="25" dur="1" fill="hold">
                                          <p:stCondLst>
                                            <p:cond delay="499"/>
                                          </p:stCondLst>
                                        </p:cTn>
                                        <p:tgtEl>
                                          <p:spTgt spid="19"/>
                                        </p:tgtEl>
                                        <p:attrNameLst>
                                          <p:attrName>style.visibility</p:attrName>
                                        </p:attrNameLst>
                                      </p:cBhvr>
                                      <p:to>
                                        <p:strVal val="visible"/>
                                      </p:to>
                                    </p:set>
                                  </p:childTnLst>
                                </p:cTn>
                              </p:par>
                            </p:childTnLst>
                          </p:cTn>
                        </p:par>
                        <p:par>
                          <p:cTn id="26" fill="hold">
                            <p:stCondLst>
                              <p:cond delay="4500"/>
                            </p:stCondLst>
                            <p:childTnLst>
                              <p:par>
                                <p:cTn id="27" presetID="1" presetClass="entr" presetSubtype="0" fill="hold" grpId="0" nodeType="afterEffect">
                                  <p:stCondLst>
                                    <p:cond delay="0"/>
                                  </p:stCondLst>
                                  <p:childTnLst>
                                    <p:set>
                                      <p:cBhvr>
                                        <p:cTn id="28" dur="1" fill="hold">
                                          <p:stCondLst>
                                            <p:cond delay="499"/>
                                          </p:stCondLst>
                                        </p:cTn>
                                        <p:tgtEl>
                                          <p:spTgt spid="15"/>
                                        </p:tgtEl>
                                        <p:attrNameLst>
                                          <p:attrName>style.visibility</p:attrName>
                                        </p:attrNameLst>
                                      </p:cBhvr>
                                      <p:to>
                                        <p:strVal val="visible"/>
                                      </p:to>
                                    </p:set>
                                  </p:childTnLst>
                                </p:cTn>
                              </p:par>
                            </p:childTnLst>
                          </p:cTn>
                        </p:par>
                        <p:par>
                          <p:cTn id="29" fill="hold">
                            <p:stCondLst>
                              <p:cond delay="5000"/>
                            </p:stCondLst>
                            <p:childTnLst>
                              <p:par>
                                <p:cTn id="30" presetID="1" presetClass="entr" presetSubtype="0" fill="hold" grpId="0" nodeType="afterEffect">
                                  <p:stCondLst>
                                    <p:cond delay="0"/>
                                  </p:stCondLst>
                                  <p:childTnLst>
                                    <p:set>
                                      <p:cBhvr>
                                        <p:cTn id="31"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utoUpdateAnimBg="0"/>
      <p:bldP spid="15" grpId="0" autoUpdateAnimBg="0"/>
      <p:bldP spid="16" grpId="0" animBg="1"/>
      <p:bldP spid="17" grpId="0" autoUpdateAnimBg="0"/>
      <p:bldP spid="18" grpId="0" animBg="1"/>
      <p:bldP spid="1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dirty="0" smtClean="0"/>
              <a:t>But Wait, There’s More…</a:t>
            </a:r>
            <a:endParaRPr lang="en-US" sz="4000" dirty="0"/>
          </a:p>
        </p:txBody>
      </p:sp>
      <p:sp>
        <p:nvSpPr>
          <p:cNvPr id="3" name="Content Placeholder 2"/>
          <p:cNvSpPr>
            <a:spLocks noGrp="1"/>
          </p:cNvSpPr>
          <p:nvPr>
            <p:ph idx="1"/>
          </p:nvPr>
        </p:nvSpPr>
        <p:spPr>
          <a:xfrm>
            <a:off x="685800" y="914400"/>
            <a:ext cx="7772400" cy="4221163"/>
          </a:xfrm>
        </p:spPr>
        <p:txBody>
          <a:bodyPr>
            <a:normAutofit/>
          </a:bodyPr>
          <a:lstStyle/>
          <a:p>
            <a:pPr marL="0" indent="0">
              <a:buNone/>
            </a:pPr>
            <a:r>
              <a:rPr lang="en-US" dirty="0" smtClean="0"/>
              <a:t>What about </a:t>
            </a:r>
            <a:r>
              <a:rPr lang="en-US" dirty="0" err="1" smtClean="0"/>
              <a:t>hormesis</a:t>
            </a:r>
            <a:r>
              <a:rPr lang="en-US" dirty="0" smtClean="0"/>
              <a:t>?</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524000"/>
            <a:ext cx="6755219" cy="510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396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5" y="13398"/>
            <a:ext cx="8180695" cy="1730803"/>
          </a:xfrm>
          <a:prstGeom prst="rect">
            <a:avLst/>
          </a:prstGeom>
          <a:noFill/>
          <a:ln>
            <a:noFill/>
          </a:ln>
          <a:effectLst>
            <a:glow>
              <a:schemeClr val="accent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535968"/>
            <a:ext cx="2914122" cy="515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86600" y="2497540"/>
            <a:ext cx="1345442" cy="369332"/>
          </a:xfrm>
          <a:prstGeom prst="rect">
            <a:avLst/>
          </a:prstGeom>
          <a:noFill/>
        </p:spPr>
        <p:txBody>
          <a:bodyPr wrap="square" rtlCol="0">
            <a:spAutoFit/>
          </a:bodyPr>
          <a:lstStyle/>
          <a:p>
            <a:r>
              <a:rPr lang="en-US" dirty="0" smtClean="0"/>
              <a:t>Threshold</a:t>
            </a:r>
            <a:endParaRPr lang="en-US" dirty="0"/>
          </a:p>
        </p:txBody>
      </p:sp>
      <p:sp>
        <p:nvSpPr>
          <p:cNvPr id="8" name="TextBox 7"/>
          <p:cNvSpPr txBox="1"/>
          <p:nvPr/>
        </p:nvSpPr>
        <p:spPr>
          <a:xfrm>
            <a:off x="7259471" y="4114800"/>
            <a:ext cx="999699" cy="369332"/>
          </a:xfrm>
          <a:prstGeom prst="rect">
            <a:avLst/>
          </a:prstGeom>
          <a:noFill/>
        </p:spPr>
        <p:txBody>
          <a:bodyPr wrap="square" rtlCol="0">
            <a:spAutoFit/>
          </a:bodyPr>
          <a:lstStyle/>
          <a:p>
            <a:r>
              <a:rPr lang="en-US" dirty="0" smtClean="0"/>
              <a:t>LNT</a:t>
            </a:r>
            <a:endParaRPr lang="en-US" dirty="0"/>
          </a:p>
        </p:txBody>
      </p:sp>
      <p:sp>
        <p:nvSpPr>
          <p:cNvPr id="9" name="TextBox 8"/>
          <p:cNvSpPr txBox="1"/>
          <p:nvPr/>
        </p:nvSpPr>
        <p:spPr>
          <a:xfrm>
            <a:off x="7073761" y="5134675"/>
            <a:ext cx="1143000" cy="369332"/>
          </a:xfrm>
          <a:prstGeom prst="rect">
            <a:avLst/>
          </a:prstGeom>
          <a:noFill/>
        </p:spPr>
        <p:txBody>
          <a:bodyPr wrap="square" rtlCol="0">
            <a:spAutoFit/>
          </a:bodyPr>
          <a:lstStyle/>
          <a:p>
            <a:r>
              <a:rPr lang="en-US" dirty="0" err="1" smtClean="0"/>
              <a:t>Hormesis</a:t>
            </a:r>
            <a:endParaRPr lang="en-US" dirty="0"/>
          </a:p>
        </p:txBody>
      </p:sp>
      <p:sp>
        <p:nvSpPr>
          <p:cNvPr id="5" name="Rectangle 4"/>
          <p:cNvSpPr/>
          <p:nvPr/>
        </p:nvSpPr>
        <p:spPr>
          <a:xfrm>
            <a:off x="126242" y="3206859"/>
            <a:ext cx="5817358" cy="2554545"/>
          </a:xfrm>
          <a:prstGeom prst="rect">
            <a:avLst/>
          </a:prstGeom>
        </p:spPr>
        <p:txBody>
          <a:bodyPr wrap="square">
            <a:spAutoFit/>
          </a:bodyPr>
          <a:lstStyle/>
          <a:p>
            <a:r>
              <a:rPr lang="en-US" sz="3200" i="1" dirty="0" smtClean="0"/>
              <a:t>“</a:t>
            </a:r>
            <a:r>
              <a:rPr lang="en-US" sz="3200" i="1" dirty="0"/>
              <a:t>As the dose below </a:t>
            </a:r>
            <a:r>
              <a:rPr lang="en-US" sz="3200" i="1" dirty="0" smtClean="0"/>
              <a:t>the standard </a:t>
            </a:r>
            <a:r>
              <a:rPr lang="en-US" sz="3200" i="1" dirty="0"/>
              <a:t>threshold becomes </a:t>
            </a:r>
            <a:r>
              <a:rPr lang="en-US" sz="3200" i="1" dirty="0" smtClean="0"/>
              <a:t>progressively more </a:t>
            </a:r>
            <a:r>
              <a:rPr lang="en-US" sz="3200" i="1" dirty="0"/>
              <a:t>dilute, the </a:t>
            </a:r>
            <a:r>
              <a:rPr lang="en-US" sz="3200" i="1" dirty="0" smtClean="0"/>
              <a:t>response becomes more likely </a:t>
            </a:r>
            <a:r>
              <a:rPr lang="en-US" sz="3200" i="1" dirty="0"/>
              <a:t>to exceed the control value (</a:t>
            </a:r>
            <a:r>
              <a:rPr lang="en-US" sz="3200" i="1" dirty="0" err="1" smtClean="0"/>
              <a:t>hormetic</a:t>
            </a:r>
            <a:r>
              <a:rPr lang="en-US" sz="3200" i="1" dirty="0" smtClean="0"/>
              <a:t>-like</a:t>
            </a:r>
            <a:r>
              <a:rPr lang="en-US" sz="3200" i="1" dirty="0"/>
              <a:t>).</a:t>
            </a:r>
            <a:r>
              <a:rPr lang="en-US" sz="3200" i="1" dirty="0" smtClean="0"/>
              <a:t>”</a:t>
            </a:r>
            <a:endParaRPr lang="en-US" sz="3200" i="1" dirty="0"/>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991" b="30441"/>
          <a:stretch/>
        </p:blipFill>
        <p:spPr bwMode="auto">
          <a:xfrm>
            <a:off x="228600" y="1703241"/>
            <a:ext cx="2971800" cy="1086703"/>
          </a:xfrm>
          <a:prstGeom prst="rect">
            <a:avLst/>
          </a:prstGeom>
          <a:noFill/>
          <a:ln>
            <a:noFill/>
          </a:ln>
          <a:effectLst>
            <a:glow>
              <a:schemeClr val="accent1">
                <a:alpha val="52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22042" y="6239378"/>
            <a:ext cx="1473958" cy="307777"/>
          </a:xfrm>
          <a:prstGeom prst="rect">
            <a:avLst/>
          </a:prstGeom>
          <a:noFill/>
        </p:spPr>
        <p:txBody>
          <a:bodyPr wrap="square" rtlCol="0">
            <a:spAutoFit/>
          </a:bodyPr>
          <a:lstStyle/>
          <a:p>
            <a:r>
              <a:rPr lang="en-US" sz="1400" i="1" dirty="0" smtClean="0"/>
              <a:t>Nature</a:t>
            </a:r>
            <a:r>
              <a:rPr lang="en-US" sz="1400" dirty="0" smtClean="0"/>
              <a:t>, 2003</a:t>
            </a:r>
            <a:endParaRPr lang="en-US" sz="1400" dirty="0"/>
          </a:p>
        </p:txBody>
      </p:sp>
    </p:spTree>
    <p:extLst>
      <p:ext uri="{BB962C8B-B14F-4D97-AF65-F5344CB8AC3E}">
        <p14:creationId xmlns:p14="http://schemas.microsoft.com/office/powerpoint/2010/main" val="603790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dirty="0" smtClean="0"/>
              <a:t>Some Conjecture Based on the Above</a:t>
            </a:r>
            <a:endParaRPr lang="en-US" sz="4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66800"/>
            <a:ext cx="6324600" cy="530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c 6"/>
          <p:cNvSpPr/>
          <p:nvPr/>
        </p:nvSpPr>
        <p:spPr>
          <a:xfrm rot="16200000">
            <a:off x="3871309" y="3612127"/>
            <a:ext cx="2957055" cy="4114802"/>
          </a:xfrm>
          <a:prstGeom prst="arc">
            <a:avLst>
              <a:gd name="adj1" fmla="val 16645134"/>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a:stCxn id="7" idx="2"/>
          </p:cNvCxnSpPr>
          <p:nvPr/>
        </p:nvCxnSpPr>
        <p:spPr>
          <a:xfrm>
            <a:off x="5349837" y="4191000"/>
            <a:ext cx="2057401" cy="1"/>
          </a:xfrm>
          <a:prstGeom prst="line">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10800000">
            <a:off x="3132614" y="-1066800"/>
            <a:ext cx="4434443" cy="5257800"/>
          </a:xfrm>
          <a:prstGeom prst="arc">
            <a:avLst>
              <a:gd name="adj1" fmla="val 16200000"/>
              <a:gd name="adj2" fmla="val 21392724"/>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4080810" y="1282917"/>
            <a:ext cx="2348923" cy="830997"/>
          </a:xfrm>
          <a:prstGeom prst="rect">
            <a:avLst/>
          </a:prstGeom>
          <a:solidFill>
            <a:schemeClr val="bg1"/>
          </a:solidFill>
          <a:ln>
            <a:solidFill>
              <a:schemeClr val="tx1"/>
            </a:solidFill>
          </a:ln>
        </p:spPr>
        <p:txBody>
          <a:bodyPr wrap="square" rtlCol="0">
            <a:spAutoFit/>
          </a:bodyPr>
          <a:lstStyle/>
          <a:p>
            <a:r>
              <a:rPr lang="en-US" sz="1600" dirty="0" smtClean="0"/>
              <a:t>Radiation doses at this level are not a primary factor for carcinogenesis</a:t>
            </a:r>
            <a:endParaRPr lang="en-US" sz="1600" dirty="0"/>
          </a:p>
        </p:txBody>
      </p:sp>
      <p:cxnSp>
        <p:nvCxnSpPr>
          <p:cNvPr id="5" name="Straight Connector 4"/>
          <p:cNvCxnSpPr/>
          <p:nvPr/>
        </p:nvCxnSpPr>
        <p:spPr>
          <a:xfrm flipH="1">
            <a:off x="2362200" y="1295400"/>
            <a:ext cx="685800" cy="9394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98203" y="1447800"/>
            <a:ext cx="783873" cy="11122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343876" y="1828800"/>
            <a:ext cx="838200" cy="11680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78035" y="2234862"/>
            <a:ext cx="804041" cy="107579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57014" y="2539662"/>
            <a:ext cx="880241" cy="119352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12263" y="2692062"/>
            <a:ext cx="977392" cy="12998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378035" y="2982510"/>
            <a:ext cx="1043221" cy="139494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378035" y="3181155"/>
            <a:ext cx="1156599" cy="1501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378035" y="3301662"/>
            <a:ext cx="1316421" cy="17275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57014" y="3487007"/>
            <a:ext cx="1466263" cy="192319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05100" y="3653103"/>
            <a:ext cx="1294156" cy="175709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899645" y="3774886"/>
            <a:ext cx="1244197" cy="16353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82076" y="3911262"/>
            <a:ext cx="1143709" cy="14989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191001" y="3991958"/>
            <a:ext cx="380999"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72000" y="4114800"/>
            <a:ext cx="152400" cy="152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337769" y="1295400"/>
            <a:ext cx="459365" cy="6221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27" idx="1"/>
          </p:cNvCxnSpPr>
          <p:nvPr/>
        </p:nvCxnSpPr>
        <p:spPr>
          <a:xfrm rot="10800000" flipV="1">
            <a:off x="3054674" y="1698416"/>
            <a:ext cx="1026137" cy="2020636"/>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98203" y="1295400"/>
            <a:ext cx="783873" cy="4114800"/>
          </a:xfrm>
          <a:prstGeom prst="rect">
            <a:avLst/>
          </a:prstGeom>
          <a:solidFill>
            <a:srgbClr val="4F81B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865215" y="3482497"/>
            <a:ext cx="1392585" cy="1133087"/>
          </a:xfrm>
          <a:custGeom>
            <a:avLst/>
            <a:gdLst>
              <a:gd name="connsiteX0" fmla="*/ 0 w 1933904"/>
              <a:gd name="connsiteY0" fmla="*/ 63062 h 3279228"/>
              <a:gd name="connsiteX1" fmla="*/ 21021 w 1933904"/>
              <a:gd name="connsiteY1" fmla="*/ 3279228 h 3279228"/>
              <a:gd name="connsiteX2" fmla="*/ 147145 w 1933904"/>
              <a:gd name="connsiteY2" fmla="*/ 3268718 h 3279228"/>
              <a:gd name="connsiteX3" fmla="*/ 189186 w 1933904"/>
              <a:gd name="connsiteY3" fmla="*/ 3237187 h 3279228"/>
              <a:gd name="connsiteX4" fmla="*/ 199697 w 1933904"/>
              <a:gd name="connsiteY4" fmla="*/ 3100552 h 3279228"/>
              <a:gd name="connsiteX5" fmla="*/ 462455 w 1933904"/>
              <a:gd name="connsiteY5" fmla="*/ 2690649 h 3279228"/>
              <a:gd name="connsiteX6" fmla="*/ 714704 w 1933904"/>
              <a:gd name="connsiteY6" fmla="*/ 2469931 h 3279228"/>
              <a:gd name="connsiteX7" fmla="*/ 966952 w 1933904"/>
              <a:gd name="connsiteY7" fmla="*/ 2301766 h 3279228"/>
              <a:gd name="connsiteX8" fmla="*/ 1250731 w 1933904"/>
              <a:gd name="connsiteY8" fmla="*/ 2186152 h 3279228"/>
              <a:gd name="connsiteX9" fmla="*/ 1629104 w 1933904"/>
              <a:gd name="connsiteY9" fmla="*/ 2091559 h 3279228"/>
              <a:gd name="connsiteX10" fmla="*/ 1933904 w 1933904"/>
              <a:gd name="connsiteY10" fmla="*/ 2060028 h 3279228"/>
              <a:gd name="connsiteX11" fmla="*/ 1460938 w 1933904"/>
              <a:gd name="connsiteY11" fmla="*/ 1944414 h 3279228"/>
              <a:gd name="connsiteX12" fmla="*/ 1114097 w 1933904"/>
              <a:gd name="connsiteY12" fmla="*/ 1765738 h 3279228"/>
              <a:gd name="connsiteX13" fmla="*/ 861848 w 1933904"/>
              <a:gd name="connsiteY13" fmla="*/ 1566042 h 3279228"/>
              <a:gd name="connsiteX14" fmla="*/ 672662 w 1933904"/>
              <a:gd name="connsiteY14" fmla="*/ 1387366 h 3279228"/>
              <a:gd name="connsiteX15" fmla="*/ 441435 w 1933904"/>
              <a:gd name="connsiteY15" fmla="*/ 1103587 h 3279228"/>
              <a:gd name="connsiteX16" fmla="*/ 262759 w 1933904"/>
              <a:gd name="connsiteY16" fmla="*/ 798787 h 3279228"/>
              <a:gd name="connsiteX17" fmla="*/ 63062 w 1933904"/>
              <a:gd name="connsiteY17" fmla="*/ 189187 h 3279228"/>
              <a:gd name="connsiteX18" fmla="*/ 10510 w 1933904"/>
              <a:gd name="connsiteY18" fmla="*/ 0 h 3279228"/>
              <a:gd name="connsiteX19" fmla="*/ 0 w 1933904"/>
              <a:gd name="connsiteY19" fmla="*/ 220718 h 3279228"/>
              <a:gd name="connsiteX20" fmla="*/ 0 w 1933904"/>
              <a:gd name="connsiteY20" fmla="*/ 599090 h 327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3904" h="3279228">
                <a:moveTo>
                  <a:pt x="0" y="63062"/>
                </a:moveTo>
                <a:lnTo>
                  <a:pt x="21021" y="3279228"/>
                </a:lnTo>
                <a:lnTo>
                  <a:pt x="147145" y="3268718"/>
                </a:lnTo>
                <a:lnTo>
                  <a:pt x="189186" y="3237187"/>
                </a:lnTo>
                <a:lnTo>
                  <a:pt x="199697" y="3100552"/>
                </a:lnTo>
                <a:lnTo>
                  <a:pt x="462455" y="2690649"/>
                </a:lnTo>
                <a:lnTo>
                  <a:pt x="714704" y="2469931"/>
                </a:lnTo>
                <a:lnTo>
                  <a:pt x="966952" y="2301766"/>
                </a:lnTo>
                <a:lnTo>
                  <a:pt x="1250731" y="2186152"/>
                </a:lnTo>
                <a:lnTo>
                  <a:pt x="1629104" y="2091559"/>
                </a:lnTo>
                <a:lnTo>
                  <a:pt x="1933904" y="2060028"/>
                </a:lnTo>
                <a:lnTo>
                  <a:pt x="1460938" y="1944414"/>
                </a:lnTo>
                <a:lnTo>
                  <a:pt x="1114097" y="1765738"/>
                </a:lnTo>
                <a:lnTo>
                  <a:pt x="861848" y="1566042"/>
                </a:lnTo>
                <a:lnTo>
                  <a:pt x="672662" y="1387366"/>
                </a:lnTo>
                <a:lnTo>
                  <a:pt x="441435" y="1103587"/>
                </a:lnTo>
                <a:lnTo>
                  <a:pt x="262759" y="798787"/>
                </a:lnTo>
                <a:lnTo>
                  <a:pt x="63062" y="189187"/>
                </a:lnTo>
                <a:lnTo>
                  <a:pt x="10510" y="0"/>
                </a:lnTo>
                <a:lnTo>
                  <a:pt x="0" y="220718"/>
                </a:lnTo>
                <a:lnTo>
                  <a:pt x="0" y="599090"/>
                </a:lnTo>
              </a:path>
            </a:pathLst>
          </a:custGeom>
          <a:solidFill>
            <a:srgbClr val="FF99FF">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760777" y="2234862"/>
            <a:ext cx="2021023" cy="830997"/>
          </a:xfrm>
          <a:prstGeom prst="rect">
            <a:avLst/>
          </a:prstGeom>
          <a:solidFill>
            <a:schemeClr val="bg1"/>
          </a:solidFill>
          <a:ln>
            <a:solidFill>
              <a:schemeClr val="tx1"/>
            </a:solidFill>
          </a:ln>
        </p:spPr>
        <p:txBody>
          <a:bodyPr wrap="square" rtlCol="0">
            <a:spAutoFit/>
          </a:bodyPr>
          <a:lstStyle/>
          <a:p>
            <a:r>
              <a:rPr lang="en-US" sz="1600" dirty="0" smtClean="0"/>
              <a:t>Doses in this range may be linked to risk, but errors are large</a:t>
            </a:r>
            <a:endParaRPr lang="en-US" sz="1600" dirty="0"/>
          </a:p>
        </p:txBody>
      </p:sp>
      <p:cxnSp>
        <p:nvCxnSpPr>
          <p:cNvPr id="33" name="Curved Connector 32"/>
          <p:cNvCxnSpPr>
            <a:stCxn id="32" idx="1"/>
          </p:cNvCxnSpPr>
          <p:nvPr/>
        </p:nvCxnSpPr>
        <p:spPr>
          <a:xfrm rot="10800000" flipV="1">
            <a:off x="4143855" y="2650361"/>
            <a:ext cx="616923" cy="1341594"/>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22422" y="3190111"/>
            <a:ext cx="1861555" cy="584775"/>
          </a:xfrm>
          <a:prstGeom prst="rect">
            <a:avLst/>
          </a:prstGeom>
          <a:solidFill>
            <a:schemeClr val="bg1"/>
          </a:solidFill>
          <a:ln>
            <a:solidFill>
              <a:schemeClr val="tx1"/>
            </a:solidFill>
          </a:ln>
        </p:spPr>
        <p:txBody>
          <a:bodyPr wrap="square" rtlCol="0">
            <a:spAutoFit/>
          </a:bodyPr>
          <a:lstStyle/>
          <a:p>
            <a:r>
              <a:rPr lang="en-US" sz="1600" dirty="0" smtClean="0"/>
              <a:t>Risk approximately linear with dose</a:t>
            </a:r>
            <a:endParaRPr lang="en-US" sz="1600" dirty="0"/>
          </a:p>
        </p:txBody>
      </p:sp>
      <p:cxnSp>
        <p:nvCxnSpPr>
          <p:cNvPr id="46" name="Curved Connector 45"/>
          <p:cNvCxnSpPr>
            <a:stCxn id="45" idx="1"/>
          </p:cNvCxnSpPr>
          <p:nvPr/>
        </p:nvCxnSpPr>
        <p:spPr>
          <a:xfrm rot="10800000" flipV="1">
            <a:off x="5486400" y="3482499"/>
            <a:ext cx="136022" cy="712490"/>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553200" y="4267200"/>
            <a:ext cx="854038" cy="264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142593" y="2112579"/>
            <a:ext cx="756745" cy="3310759"/>
          </a:xfrm>
          <a:custGeom>
            <a:avLst/>
            <a:gdLst>
              <a:gd name="connsiteX0" fmla="*/ 0 w 756745"/>
              <a:gd name="connsiteY0" fmla="*/ 0 h 3310759"/>
              <a:gd name="connsiteX1" fmla="*/ 42041 w 756745"/>
              <a:gd name="connsiteY1" fmla="*/ 3310759 h 3310759"/>
              <a:gd name="connsiteX2" fmla="*/ 168166 w 756745"/>
              <a:gd name="connsiteY2" fmla="*/ 3310759 h 3310759"/>
              <a:gd name="connsiteX3" fmla="*/ 231228 w 756745"/>
              <a:gd name="connsiteY3" fmla="*/ 3100552 h 3310759"/>
              <a:gd name="connsiteX4" fmla="*/ 294290 w 756745"/>
              <a:gd name="connsiteY4" fmla="*/ 2984938 h 3310759"/>
              <a:gd name="connsiteX5" fmla="*/ 357352 w 756745"/>
              <a:gd name="connsiteY5" fmla="*/ 2869324 h 3310759"/>
              <a:gd name="connsiteX6" fmla="*/ 462455 w 756745"/>
              <a:gd name="connsiteY6" fmla="*/ 2753711 h 3310759"/>
              <a:gd name="connsiteX7" fmla="*/ 536028 w 756745"/>
              <a:gd name="connsiteY7" fmla="*/ 2669628 h 3310759"/>
              <a:gd name="connsiteX8" fmla="*/ 641131 w 756745"/>
              <a:gd name="connsiteY8" fmla="*/ 2606566 h 3310759"/>
              <a:gd name="connsiteX9" fmla="*/ 714704 w 756745"/>
              <a:gd name="connsiteY9" fmla="*/ 2543504 h 3310759"/>
              <a:gd name="connsiteX10" fmla="*/ 756745 w 756745"/>
              <a:gd name="connsiteY10" fmla="*/ 2532993 h 3310759"/>
              <a:gd name="connsiteX11" fmla="*/ 735724 w 756745"/>
              <a:gd name="connsiteY11" fmla="*/ 1429407 h 3310759"/>
              <a:gd name="connsiteX12" fmla="*/ 599090 w 756745"/>
              <a:gd name="connsiteY12" fmla="*/ 1292773 h 3310759"/>
              <a:gd name="connsiteX13" fmla="*/ 430924 w 756745"/>
              <a:gd name="connsiteY13" fmla="*/ 1040524 h 3310759"/>
              <a:gd name="connsiteX14" fmla="*/ 304800 w 756745"/>
              <a:gd name="connsiteY14" fmla="*/ 809297 h 3310759"/>
              <a:gd name="connsiteX15" fmla="*/ 210207 w 756745"/>
              <a:gd name="connsiteY15" fmla="*/ 599090 h 3310759"/>
              <a:gd name="connsiteX16" fmla="*/ 115614 w 756745"/>
              <a:gd name="connsiteY16" fmla="*/ 336331 h 3310759"/>
              <a:gd name="connsiteX17" fmla="*/ 0 w 756745"/>
              <a:gd name="connsiteY17" fmla="*/ 0 h 331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6745" h="3310759">
                <a:moveTo>
                  <a:pt x="0" y="0"/>
                </a:moveTo>
                <a:lnTo>
                  <a:pt x="42041" y="3310759"/>
                </a:lnTo>
                <a:lnTo>
                  <a:pt x="168166" y="3310759"/>
                </a:lnTo>
                <a:lnTo>
                  <a:pt x="231228" y="3100552"/>
                </a:lnTo>
                <a:lnTo>
                  <a:pt x="294290" y="2984938"/>
                </a:lnTo>
                <a:lnTo>
                  <a:pt x="357352" y="2869324"/>
                </a:lnTo>
                <a:lnTo>
                  <a:pt x="462455" y="2753711"/>
                </a:lnTo>
                <a:lnTo>
                  <a:pt x="536028" y="2669628"/>
                </a:lnTo>
                <a:lnTo>
                  <a:pt x="641131" y="2606566"/>
                </a:lnTo>
                <a:lnTo>
                  <a:pt x="714704" y="2543504"/>
                </a:lnTo>
                <a:lnTo>
                  <a:pt x="756745" y="2532993"/>
                </a:lnTo>
                <a:lnTo>
                  <a:pt x="735724" y="1429407"/>
                </a:lnTo>
                <a:lnTo>
                  <a:pt x="599090" y="1292773"/>
                </a:lnTo>
                <a:lnTo>
                  <a:pt x="430924" y="1040524"/>
                </a:lnTo>
                <a:lnTo>
                  <a:pt x="304800" y="809297"/>
                </a:lnTo>
                <a:lnTo>
                  <a:pt x="210207" y="599090"/>
                </a:lnTo>
                <a:lnTo>
                  <a:pt x="115614" y="336331"/>
                </a:lnTo>
                <a:lnTo>
                  <a:pt x="0" y="0"/>
                </a:lnTo>
                <a:close/>
              </a:path>
            </a:pathLst>
          </a:custGeom>
          <a:solidFill>
            <a:srgbClr val="4F81BD">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83977" y="3733189"/>
            <a:ext cx="1279024" cy="923330"/>
          </a:xfrm>
          <a:prstGeom prst="rect">
            <a:avLst/>
          </a:prstGeom>
          <a:noFill/>
          <a:ln>
            <a:solidFill>
              <a:schemeClr val="tx1"/>
            </a:solidFill>
          </a:ln>
        </p:spPr>
        <p:txBody>
          <a:bodyPr wrap="square" rtlCol="0">
            <a:spAutoFit/>
          </a:bodyPr>
          <a:lstStyle/>
          <a:p>
            <a:r>
              <a:rPr lang="en-US" dirty="0" smtClean="0"/>
              <a:t>ERR in the range of </a:t>
            </a:r>
          </a:p>
          <a:p>
            <a:r>
              <a:rPr lang="en-US" dirty="0"/>
              <a:t>5</a:t>
            </a:r>
            <a:r>
              <a:rPr lang="en-US" dirty="0" smtClean="0"/>
              <a:t>0%/</a:t>
            </a:r>
            <a:r>
              <a:rPr lang="en-US" dirty="0" err="1" smtClean="0"/>
              <a:t>Gy</a:t>
            </a:r>
            <a:r>
              <a:rPr lang="en-US" dirty="0" smtClean="0"/>
              <a:t> </a:t>
            </a:r>
            <a:endParaRPr lang="en-US" dirty="0"/>
          </a:p>
        </p:txBody>
      </p:sp>
    </p:spTree>
    <p:extLst>
      <p:ext uri="{BB962C8B-B14F-4D97-AF65-F5344CB8AC3E}">
        <p14:creationId xmlns:p14="http://schemas.microsoft.com/office/powerpoint/2010/main" val="286625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4" grpId="0" animBg="1"/>
      <p:bldP spid="29" grpId="0" animBg="1"/>
      <p:bldP spid="32" grpId="0" animBg="1"/>
      <p:bldP spid="45" grpId="0" animBg="1"/>
      <p:bldP spid="69"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 Reasonable Interpretation?</a:t>
            </a:r>
            <a:endParaRPr lang="en-US"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081" y="1600199"/>
            <a:ext cx="8026400" cy="435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6200000">
            <a:off x="158234" y="3434834"/>
            <a:ext cx="685800" cy="369332"/>
          </a:xfrm>
          <a:prstGeom prst="rect">
            <a:avLst/>
          </a:prstGeom>
          <a:noFill/>
        </p:spPr>
        <p:txBody>
          <a:bodyPr wrap="square" rtlCol="0">
            <a:spAutoFit/>
          </a:bodyPr>
          <a:lstStyle/>
          <a:p>
            <a:r>
              <a:rPr lang="en-US" dirty="0" smtClean="0"/>
              <a:t>Risk</a:t>
            </a:r>
            <a:endParaRPr lang="en-US" dirty="0"/>
          </a:p>
        </p:txBody>
      </p:sp>
      <p:sp>
        <p:nvSpPr>
          <p:cNvPr id="11" name="TextBox 10"/>
          <p:cNvSpPr txBox="1"/>
          <p:nvPr/>
        </p:nvSpPr>
        <p:spPr>
          <a:xfrm>
            <a:off x="3986481" y="5970435"/>
            <a:ext cx="685800" cy="369332"/>
          </a:xfrm>
          <a:prstGeom prst="rect">
            <a:avLst/>
          </a:prstGeom>
          <a:noFill/>
        </p:spPr>
        <p:txBody>
          <a:bodyPr wrap="square" rtlCol="0">
            <a:spAutoFit/>
          </a:bodyPr>
          <a:lstStyle/>
          <a:p>
            <a:r>
              <a:rPr lang="en-US" dirty="0" smtClean="0"/>
              <a:t>Dose</a:t>
            </a:r>
            <a:endParaRPr lang="en-US" dirty="0"/>
          </a:p>
        </p:txBody>
      </p:sp>
      <p:cxnSp>
        <p:nvCxnSpPr>
          <p:cNvPr id="10" name="Straight Arrow Connector 9"/>
          <p:cNvCxnSpPr>
            <a:stCxn id="11" idx="3"/>
          </p:cNvCxnSpPr>
          <p:nvPr/>
        </p:nvCxnSpPr>
        <p:spPr>
          <a:xfrm>
            <a:off x="4672281" y="6155101"/>
            <a:ext cx="1195119" cy="0"/>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01134" y="2400657"/>
            <a:ext cx="0" cy="1068504"/>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5800" y="1905000"/>
            <a:ext cx="2743200" cy="1200329"/>
          </a:xfrm>
          <a:prstGeom prst="rect">
            <a:avLst/>
          </a:prstGeom>
          <a:noFill/>
        </p:spPr>
        <p:txBody>
          <a:bodyPr wrap="square" rtlCol="0">
            <a:spAutoFit/>
          </a:bodyPr>
          <a:lstStyle/>
          <a:p>
            <a:r>
              <a:rPr lang="en-US" dirty="0" smtClean="0"/>
              <a:t>Outcomes in this dose range depend more on non-radiological factors than on dose</a:t>
            </a:r>
            <a:endParaRPr lang="en-US" dirty="0"/>
          </a:p>
        </p:txBody>
      </p:sp>
      <p:cxnSp>
        <p:nvCxnSpPr>
          <p:cNvPr id="16" name="Curved Connector 15"/>
          <p:cNvCxnSpPr>
            <a:stCxn id="13" idx="1"/>
          </p:cNvCxnSpPr>
          <p:nvPr/>
        </p:nvCxnSpPr>
        <p:spPr>
          <a:xfrm rot="10800000" flipV="1">
            <a:off x="1447800" y="2505164"/>
            <a:ext cx="508000" cy="1685835"/>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43000" y="914400"/>
            <a:ext cx="7162800" cy="646331"/>
          </a:xfrm>
          <a:prstGeom prst="rect">
            <a:avLst/>
          </a:prstGeom>
          <a:noFill/>
        </p:spPr>
        <p:txBody>
          <a:bodyPr wrap="square" rtlCol="0">
            <a:spAutoFit/>
          </a:bodyPr>
          <a:lstStyle/>
          <a:p>
            <a:r>
              <a:rPr lang="en-US" dirty="0" smtClean="0"/>
              <a:t>Another way to depict the idea of a variable low-dose outcome becoming definitive at high dose</a:t>
            </a:r>
            <a:endParaRPr lang="en-US" dirty="0"/>
          </a:p>
        </p:txBody>
      </p:sp>
    </p:spTree>
    <p:extLst>
      <p:ext uri="{BB962C8B-B14F-4D97-AF65-F5344CB8AC3E}">
        <p14:creationId xmlns:p14="http://schemas.microsoft.com/office/powerpoint/2010/main" val="1848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Conclusions</a:t>
            </a:r>
            <a:endParaRPr lang="en-US" sz="4000" dirty="0"/>
          </a:p>
        </p:txBody>
      </p:sp>
      <p:sp>
        <p:nvSpPr>
          <p:cNvPr id="3" name="Content Placeholder 2"/>
          <p:cNvSpPr>
            <a:spLocks noGrp="1"/>
          </p:cNvSpPr>
          <p:nvPr>
            <p:ph idx="1"/>
          </p:nvPr>
        </p:nvSpPr>
        <p:spPr>
          <a:xfrm>
            <a:off x="457200" y="1143000"/>
            <a:ext cx="8229600" cy="5334000"/>
          </a:xfrm>
        </p:spPr>
        <p:txBody>
          <a:bodyPr>
            <a:normAutofit lnSpcReduction="10000"/>
          </a:bodyPr>
          <a:lstStyle/>
          <a:p>
            <a:r>
              <a:rPr lang="en-US" dirty="0" smtClean="0"/>
              <a:t>Given all the uncertainties, what can we say with any reasonable level of confidence about low-dose radiation?</a:t>
            </a:r>
          </a:p>
          <a:p>
            <a:pPr lvl="1"/>
            <a:r>
              <a:rPr lang="en-US" dirty="0" smtClean="0"/>
              <a:t>ICRP conclusions:</a:t>
            </a:r>
          </a:p>
          <a:p>
            <a:pPr marL="914400" lvl="2" indent="0">
              <a:buNone/>
            </a:pPr>
            <a:r>
              <a:rPr lang="en-US" sz="2600" i="1" dirty="0" smtClean="0"/>
              <a:t>... </a:t>
            </a:r>
            <a:r>
              <a:rPr lang="en-US" sz="2600" i="1" dirty="0"/>
              <a:t>the </a:t>
            </a:r>
            <a:r>
              <a:rPr lang="en-US" sz="2600" i="1" dirty="0" smtClean="0"/>
              <a:t>adoption </a:t>
            </a:r>
            <a:r>
              <a:rPr lang="en-US" sz="2600" i="1" dirty="0"/>
              <a:t>of the </a:t>
            </a:r>
            <a:r>
              <a:rPr lang="en-US" sz="2600" i="1" dirty="0" smtClean="0"/>
              <a:t>LNT model </a:t>
            </a:r>
            <a:r>
              <a:rPr lang="en-US" sz="2600" i="1" dirty="0"/>
              <a:t>combined with a </a:t>
            </a:r>
            <a:r>
              <a:rPr lang="en-US" sz="2600" i="1" dirty="0" smtClean="0"/>
              <a:t>judged value </a:t>
            </a:r>
            <a:r>
              <a:rPr lang="en-US" sz="2600" i="1" dirty="0"/>
              <a:t>of a dose and dose </a:t>
            </a:r>
            <a:r>
              <a:rPr lang="en-US" sz="2600" i="1" dirty="0" smtClean="0"/>
              <a:t>rate effectiveness </a:t>
            </a:r>
            <a:r>
              <a:rPr lang="en-US" sz="2600" i="1" dirty="0"/>
              <a:t>factor (</a:t>
            </a:r>
            <a:r>
              <a:rPr lang="en-US" sz="2600" i="1" dirty="0" smtClean="0"/>
              <a:t>DDREF) provides a prudent </a:t>
            </a:r>
            <a:r>
              <a:rPr lang="en-US" sz="2600" i="1" dirty="0"/>
              <a:t>basis for </a:t>
            </a:r>
            <a:r>
              <a:rPr lang="en-US" sz="2600" i="1" dirty="0" smtClean="0"/>
              <a:t>the practical </a:t>
            </a:r>
            <a:r>
              <a:rPr lang="en-US" sz="2600" i="1" dirty="0"/>
              <a:t>purposes </a:t>
            </a:r>
            <a:r>
              <a:rPr lang="en-US" sz="2600" i="1" dirty="0" smtClean="0"/>
              <a:t>of radiological protection, </a:t>
            </a:r>
            <a:r>
              <a:rPr lang="en-US" sz="2600" i="1" dirty="0"/>
              <a:t>i.e., </a:t>
            </a:r>
            <a:r>
              <a:rPr lang="en-US" sz="2600" i="1" dirty="0" smtClean="0"/>
              <a:t>the management </a:t>
            </a:r>
            <a:r>
              <a:rPr lang="en-US" sz="2600" i="1" dirty="0"/>
              <a:t>of risks from </a:t>
            </a:r>
            <a:r>
              <a:rPr lang="en-US" sz="2600" i="1" dirty="0" smtClean="0"/>
              <a:t>low-dose </a:t>
            </a:r>
            <a:r>
              <a:rPr lang="en-US" sz="2600" i="1" dirty="0"/>
              <a:t>radiation exposure</a:t>
            </a:r>
            <a:r>
              <a:rPr lang="en-US" sz="2600" i="1" dirty="0" smtClean="0"/>
              <a:t>.</a:t>
            </a:r>
          </a:p>
          <a:p>
            <a:pPr marL="914400" lvl="2" indent="0">
              <a:buNone/>
            </a:pPr>
            <a:endParaRPr lang="en-US" sz="2600" dirty="0" smtClean="0"/>
          </a:p>
          <a:p>
            <a:pPr marL="914400" lvl="2" indent="0">
              <a:buNone/>
            </a:pPr>
            <a:r>
              <a:rPr lang="en-US" sz="2600" dirty="0" smtClean="0"/>
              <a:t>(ICRP Pub. </a:t>
            </a:r>
            <a:r>
              <a:rPr lang="en-US" sz="2600" dirty="0"/>
              <a:t>103, 2007)</a:t>
            </a:r>
            <a:endParaRPr lang="en-US" sz="2600" dirty="0" smtClean="0"/>
          </a:p>
        </p:txBody>
      </p:sp>
    </p:spTree>
    <p:extLst>
      <p:ext uri="{BB962C8B-B14F-4D97-AF65-F5344CB8AC3E}">
        <p14:creationId xmlns:p14="http://schemas.microsoft.com/office/powerpoint/2010/main" val="39635779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Conclusions</a:t>
            </a:r>
            <a:endParaRPr lang="en-US" sz="4000" dirty="0"/>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pPr>
              <a:buFontTx/>
              <a:buChar char="-"/>
            </a:pPr>
            <a:r>
              <a:rPr lang="en-US" dirty="0" smtClean="0"/>
              <a:t>UNSCEAR:</a:t>
            </a:r>
          </a:p>
          <a:p>
            <a:pPr marL="403225" indent="0">
              <a:buNone/>
            </a:pPr>
            <a:r>
              <a:rPr lang="en-US" sz="2800" i="1" dirty="0" smtClean="0"/>
              <a:t>In </a:t>
            </a:r>
            <a:r>
              <a:rPr lang="en-US" sz="2800" i="1" dirty="0"/>
              <a:t>general, increases in the incidence of health effects in </a:t>
            </a:r>
            <a:r>
              <a:rPr lang="en-US" sz="2800" i="1" dirty="0" smtClean="0"/>
              <a:t>populations cannot </a:t>
            </a:r>
            <a:r>
              <a:rPr lang="en-US" sz="2800" i="1" dirty="0"/>
              <a:t>be attributed reliably to chronic exposure to radiation at levels that </a:t>
            </a:r>
            <a:r>
              <a:rPr lang="en-US" sz="2800" i="1" dirty="0" smtClean="0"/>
              <a:t>are typical </a:t>
            </a:r>
            <a:r>
              <a:rPr lang="en-US" sz="2800" i="1" dirty="0"/>
              <a:t>of the global average background levels of radiation</a:t>
            </a:r>
            <a:r>
              <a:rPr lang="en-US" sz="2800" i="1" dirty="0" smtClean="0"/>
              <a:t>... </a:t>
            </a:r>
            <a:r>
              <a:rPr lang="en-US" sz="2800" i="1" dirty="0"/>
              <a:t>Therefore, </a:t>
            </a:r>
            <a:r>
              <a:rPr lang="en-US" sz="2800" i="1" dirty="0" smtClean="0"/>
              <a:t>the Scientific Committee does </a:t>
            </a:r>
            <a:r>
              <a:rPr lang="en-US" sz="2800" i="1" dirty="0"/>
              <a:t>not recommend multiplying very low doses by large numbers of individuals </a:t>
            </a:r>
            <a:r>
              <a:rPr lang="en-US" sz="2800" i="1" dirty="0" smtClean="0"/>
              <a:t>to estimate </a:t>
            </a:r>
            <a:r>
              <a:rPr lang="en-US" sz="2800" i="1" dirty="0"/>
              <a:t>numbers of radiation-induced health effects within a population exposed </a:t>
            </a:r>
            <a:r>
              <a:rPr lang="en-US" sz="2800" i="1" dirty="0" smtClean="0"/>
              <a:t>to incremental </a:t>
            </a:r>
            <a:r>
              <a:rPr lang="en-US" sz="2800" i="1" dirty="0"/>
              <a:t>doses at levels equivalent to or lower than natural </a:t>
            </a:r>
            <a:r>
              <a:rPr lang="en-US" sz="2800" i="1" dirty="0" smtClean="0"/>
              <a:t>background </a:t>
            </a:r>
            <a:r>
              <a:rPr lang="en-US" sz="2800" i="1" dirty="0"/>
              <a:t>levels</a:t>
            </a:r>
            <a:r>
              <a:rPr lang="en-US" sz="2800" i="1" dirty="0" smtClean="0"/>
              <a:t>;</a:t>
            </a:r>
          </a:p>
          <a:p>
            <a:pPr marL="403225" indent="0">
              <a:buNone/>
            </a:pPr>
            <a:endParaRPr lang="en-US" sz="2800" dirty="0" smtClean="0"/>
          </a:p>
          <a:p>
            <a:pPr marL="403225" indent="0">
              <a:buNone/>
            </a:pPr>
            <a:r>
              <a:rPr lang="en-US" sz="2800" dirty="0" smtClean="0"/>
              <a:t>UNSCEAR Sup. 46, 2012</a:t>
            </a:r>
          </a:p>
        </p:txBody>
      </p:sp>
    </p:spTree>
    <p:extLst>
      <p:ext uri="{BB962C8B-B14F-4D97-AF65-F5344CB8AC3E}">
        <p14:creationId xmlns:p14="http://schemas.microsoft.com/office/powerpoint/2010/main" val="511240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Health Physics Society:</a:t>
            </a:r>
          </a:p>
          <a:p>
            <a:pPr marL="339725" indent="0">
              <a:buNone/>
            </a:pPr>
            <a:r>
              <a:rPr lang="en-US" sz="2800" i="1" dirty="0" smtClean="0"/>
              <a:t>…the </a:t>
            </a:r>
            <a:r>
              <a:rPr lang="en-US" sz="2800" i="1" dirty="0"/>
              <a:t>Society has concluded that estimates of risk should be limited to individuals </a:t>
            </a:r>
            <a:r>
              <a:rPr lang="en-US" sz="2800" i="1" dirty="0" smtClean="0"/>
              <a:t>receiving </a:t>
            </a:r>
            <a:r>
              <a:rPr lang="en-US" sz="2800" i="1" dirty="0"/>
              <a:t>a dose of 50 </a:t>
            </a:r>
            <a:r>
              <a:rPr lang="en-US" sz="2800" i="1" dirty="0" err="1"/>
              <a:t>mSv</a:t>
            </a:r>
            <a:r>
              <a:rPr lang="en-US" sz="2800" i="1" dirty="0"/>
              <a:t> in one year or a lifetime dose of 100 </a:t>
            </a:r>
            <a:r>
              <a:rPr lang="en-US" sz="2800" i="1" dirty="0" err="1"/>
              <a:t>mSv</a:t>
            </a:r>
            <a:r>
              <a:rPr lang="en-US" sz="2800" i="1" dirty="0"/>
              <a:t> in addition to natural </a:t>
            </a:r>
            <a:r>
              <a:rPr lang="en-US" sz="2800" i="1" dirty="0" smtClean="0"/>
              <a:t>background…Below </a:t>
            </a:r>
            <a:r>
              <a:rPr lang="en-US" sz="2800" i="1" dirty="0"/>
              <a:t>these </a:t>
            </a:r>
            <a:r>
              <a:rPr lang="en-US" sz="2800" i="1" dirty="0" smtClean="0"/>
              <a:t>doses…expressions </a:t>
            </a:r>
            <a:r>
              <a:rPr lang="en-US" sz="2800" i="1" dirty="0"/>
              <a:t>of risk should only be qualitative, </a:t>
            </a:r>
            <a:r>
              <a:rPr lang="en-US" sz="2800" i="1" dirty="0" smtClean="0"/>
              <a:t>that is</a:t>
            </a:r>
            <a:r>
              <a:rPr lang="en-US" sz="2800" i="1" dirty="0"/>
              <a:t>, a range based on the uncertainties in estimating </a:t>
            </a:r>
            <a:r>
              <a:rPr lang="en-US" sz="2800" i="1" dirty="0" smtClean="0"/>
              <a:t>risk…emphasizing </a:t>
            </a:r>
            <a:r>
              <a:rPr lang="en-US" sz="2800" i="1" dirty="0"/>
              <a:t>the inability to detect any </a:t>
            </a:r>
            <a:r>
              <a:rPr lang="en-US" sz="2800" i="1" dirty="0" smtClean="0"/>
              <a:t>increased </a:t>
            </a:r>
            <a:r>
              <a:rPr lang="en-US" sz="2800" i="1" dirty="0"/>
              <a:t>health detriment (that is, zero health effects is a probable outcome).</a:t>
            </a:r>
            <a:r>
              <a:rPr lang="en-US" dirty="0"/>
              <a:t> </a:t>
            </a:r>
          </a:p>
          <a:p>
            <a:pPr marL="0" indent="0">
              <a:buNone/>
            </a:pPr>
            <a:endParaRPr lang="en-US" sz="1500" dirty="0" smtClean="0"/>
          </a:p>
          <a:p>
            <a:pPr marL="0" indent="0">
              <a:buNone/>
            </a:pPr>
            <a:r>
              <a:rPr lang="en-US" sz="1500" dirty="0"/>
              <a:t>	</a:t>
            </a:r>
            <a:r>
              <a:rPr lang="en-US" sz="1500" dirty="0" smtClean="0"/>
              <a:t>					HPS Position Paper PS010-2, 2010</a:t>
            </a:r>
            <a:endParaRPr lang="en-US" sz="1500" dirty="0"/>
          </a:p>
        </p:txBody>
      </p:sp>
    </p:spTree>
    <p:extLst>
      <p:ext uri="{BB962C8B-B14F-4D97-AF65-F5344CB8AC3E}">
        <p14:creationId xmlns:p14="http://schemas.microsoft.com/office/powerpoint/2010/main" val="1198128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Conclusions</a:t>
            </a:r>
            <a:endParaRPr lang="en-US" sz="4000" dirty="0"/>
          </a:p>
        </p:txBody>
      </p:sp>
      <p:sp>
        <p:nvSpPr>
          <p:cNvPr id="3" name="Content Placeholder 2"/>
          <p:cNvSpPr>
            <a:spLocks noGrp="1"/>
          </p:cNvSpPr>
          <p:nvPr>
            <p:ph idx="1"/>
          </p:nvPr>
        </p:nvSpPr>
        <p:spPr>
          <a:xfrm>
            <a:off x="457200" y="1143000"/>
            <a:ext cx="8229600" cy="4525963"/>
          </a:xfrm>
        </p:spPr>
        <p:txBody>
          <a:bodyPr>
            <a:normAutofit fontScale="85000" lnSpcReduction="10000"/>
          </a:bodyPr>
          <a:lstStyle/>
          <a:p>
            <a:r>
              <a:rPr lang="en-US" dirty="0" smtClean="0"/>
              <a:t>Practical inferences</a:t>
            </a:r>
          </a:p>
          <a:p>
            <a:pPr lvl="1"/>
            <a:r>
              <a:rPr lang="en-US" dirty="0" smtClean="0"/>
              <a:t>LNT can be used to help estimate radiation risks</a:t>
            </a:r>
          </a:p>
          <a:p>
            <a:pPr lvl="1"/>
            <a:r>
              <a:rPr lang="en-US" dirty="0" smtClean="0"/>
              <a:t>The LNT model probably doesn’t under-estimate the risks, and may over-estimate them</a:t>
            </a:r>
          </a:p>
          <a:p>
            <a:pPr lvl="1"/>
            <a:r>
              <a:rPr lang="en-US" dirty="0" smtClean="0"/>
              <a:t>LNT is useful for “radiation protection”</a:t>
            </a:r>
          </a:p>
          <a:p>
            <a:pPr lvl="2"/>
            <a:r>
              <a:rPr lang="en-US" dirty="0" smtClean="0"/>
              <a:t>When applied with care, can be used to quantitatively estimate risks for persons with non-trivial doses</a:t>
            </a:r>
          </a:p>
          <a:p>
            <a:pPr lvl="2"/>
            <a:r>
              <a:rPr lang="en-US" dirty="0" smtClean="0"/>
              <a:t>Useful in making ALARA comparisons and decisions</a:t>
            </a:r>
          </a:p>
          <a:p>
            <a:pPr lvl="1"/>
            <a:r>
              <a:rPr lang="en-US" dirty="0" smtClean="0"/>
              <a:t>Should not be used for quantitative risk assessments when doses are &lt; 100 </a:t>
            </a:r>
            <a:r>
              <a:rPr lang="en-US" dirty="0" err="1" smtClean="0"/>
              <a:t>mSv</a:t>
            </a:r>
            <a:endParaRPr lang="en-US" dirty="0" smtClean="0"/>
          </a:p>
          <a:p>
            <a:pPr lvl="1"/>
            <a:r>
              <a:rPr lang="en-US" dirty="0" smtClean="0"/>
              <a:t>Should not be applied to collective doses of low-dose populations (within the range of normal background dose)</a:t>
            </a:r>
          </a:p>
        </p:txBody>
      </p:sp>
    </p:spTree>
    <p:extLst>
      <p:ext uri="{BB962C8B-B14F-4D97-AF65-F5344CB8AC3E}">
        <p14:creationId xmlns:p14="http://schemas.microsoft.com/office/powerpoint/2010/main" val="3277524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latin typeface="+mn-lt"/>
              </a:rPr>
              <a:t>Risks in Perspective</a:t>
            </a:r>
            <a:endParaRPr lang="en-US" sz="4000" dirty="0">
              <a:latin typeface="+mn-lt"/>
            </a:endParaRPr>
          </a:p>
        </p:txBody>
      </p:sp>
      <p:sp>
        <p:nvSpPr>
          <p:cNvPr id="3" name="Content Placeholder 2"/>
          <p:cNvSpPr>
            <a:spLocks noGrp="1"/>
          </p:cNvSpPr>
          <p:nvPr>
            <p:ph idx="1"/>
          </p:nvPr>
        </p:nvSpPr>
        <p:spPr>
          <a:xfrm>
            <a:off x="838200" y="1304925"/>
            <a:ext cx="7837227" cy="5181600"/>
          </a:xfrm>
        </p:spPr>
        <p:txBody>
          <a:bodyPr>
            <a:normAutofit fontScale="70000" lnSpcReduction="20000"/>
          </a:bodyPr>
          <a:lstStyle/>
          <a:p>
            <a:pPr marL="285750" lvl="1">
              <a:lnSpc>
                <a:spcPct val="120000"/>
              </a:lnSpc>
              <a:spcBef>
                <a:spcPts val="100"/>
              </a:spcBef>
              <a:buFont typeface="Arial" panose="020B0604020202020204" pitchFamily="34" charset="0"/>
              <a:buChar char="•"/>
            </a:pPr>
            <a:r>
              <a:rPr lang="en-US" sz="2600" dirty="0" smtClean="0">
                <a:latin typeface="Arial" panose="020B0604020202020204" pitchFamily="34" charset="0"/>
                <a:cs typeface="Arial" pitchFamily="34" charset="0"/>
              </a:rPr>
              <a:t>Risk of cancer increases in a generally proportional way with radiation dose.  The exact relationship of dose to risk is not known for low doses.  </a:t>
            </a:r>
          </a:p>
          <a:p>
            <a:pPr marL="0" indent="0">
              <a:lnSpc>
                <a:spcPct val="120000"/>
              </a:lnSpc>
              <a:spcBef>
                <a:spcPts val="100"/>
              </a:spcBef>
              <a:buNone/>
            </a:pPr>
            <a:endParaRPr lang="en-US" sz="1700" dirty="0" smtClean="0">
              <a:latin typeface="Arial" pitchFamily="34" charset="0"/>
              <a:cs typeface="Arial" pitchFamily="34" charset="0"/>
            </a:endParaRPr>
          </a:p>
          <a:p>
            <a:pPr marL="742950" lvl="3" indent="-285750">
              <a:lnSpc>
                <a:spcPct val="170000"/>
              </a:lnSpc>
              <a:spcBef>
                <a:spcPts val="100"/>
              </a:spcBef>
            </a:pPr>
            <a:r>
              <a:rPr lang="en-US" sz="2600" dirty="0" smtClean="0">
                <a:latin typeface="Arial" pitchFamily="34" charset="0"/>
                <a:cs typeface="Arial" pitchFamily="34" charset="0"/>
              </a:rPr>
              <a:t>About 55% of US citizens </a:t>
            </a:r>
            <a:r>
              <a:rPr lang="en-US" sz="2600" i="1" dirty="0" smtClean="0">
                <a:latin typeface="Arial" pitchFamily="34" charset="0"/>
                <a:cs typeface="Arial" pitchFamily="34" charset="0"/>
              </a:rPr>
              <a:t>get </a:t>
            </a:r>
            <a:r>
              <a:rPr lang="en-US" sz="2600" dirty="0" smtClean="0">
                <a:latin typeface="Arial" pitchFamily="34" charset="0"/>
                <a:cs typeface="Arial" pitchFamily="34" charset="0"/>
              </a:rPr>
              <a:t>cancer (normal incidence).</a:t>
            </a:r>
          </a:p>
          <a:p>
            <a:pPr marL="742950" lvl="3" indent="-285750">
              <a:lnSpc>
                <a:spcPct val="170000"/>
              </a:lnSpc>
              <a:spcBef>
                <a:spcPts val="100"/>
              </a:spcBef>
            </a:pPr>
            <a:r>
              <a:rPr lang="en-US" sz="2600" dirty="0" smtClean="0">
                <a:latin typeface="Arial" pitchFamily="34" charset="0"/>
                <a:cs typeface="Arial" pitchFamily="34" charset="0"/>
              </a:rPr>
              <a:t>About 25% of US citizens </a:t>
            </a:r>
            <a:r>
              <a:rPr lang="en-US" sz="2600" i="1" dirty="0" smtClean="0">
                <a:latin typeface="Arial" pitchFamily="34" charset="0"/>
                <a:cs typeface="Arial" pitchFamily="34" charset="0"/>
              </a:rPr>
              <a:t>die</a:t>
            </a:r>
            <a:r>
              <a:rPr lang="en-US" sz="2600" dirty="0" smtClean="0">
                <a:latin typeface="Arial" pitchFamily="34" charset="0"/>
                <a:cs typeface="Arial" pitchFamily="34" charset="0"/>
              </a:rPr>
              <a:t> from cancer (normal mortality).</a:t>
            </a:r>
          </a:p>
          <a:p>
            <a:pPr marL="742950" lvl="3" indent="-285750">
              <a:lnSpc>
                <a:spcPct val="170000"/>
              </a:lnSpc>
              <a:spcBef>
                <a:spcPts val="100"/>
              </a:spcBef>
            </a:pPr>
            <a:r>
              <a:rPr lang="en-US" sz="2600" dirty="0" smtClean="0">
                <a:latin typeface="Arial" pitchFamily="34" charset="0"/>
                <a:cs typeface="Arial" pitchFamily="34" charset="0"/>
              </a:rPr>
              <a:t>The approximate excess relative risk for radiation is about 40%/</a:t>
            </a:r>
            <a:r>
              <a:rPr lang="en-US" sz="2600" dirty="0" err="1" smtClean="0">
                <a:latin typeface="Arial" pitchFamily="34" charset="0"/>
                <a:cs typeface="Arial" pitchFamily="34" charset="0"/>
              </a:rPr>
              <a:t>Sv</a:t>
            </a:r>
            <a:r>
              <a:rPr lang="en-US" sz="2600" dirty="0" smtClean="0">
                <a:latin typeface="Arial" pitchFamily="34" charset="0"/>
                <a:cs typeface="Arial" pitchFamily="34" charset="0"/>
              </a:rPr>
              <a:t>.</a:t>
            </a:r>
          </a:p>
          <a:p>
            <a:pPr marL="742950" lvl="3" indent="-285750">
              <a:lnSpc>
                <a:spcPct val="170000"/>
              </a:lnSpc>
              <a:spcBef>
                <a:spcPts val="100"/>
              </a:spcBef>
            </a:pPr>
            <a:r>
              <a:rPr lang="en-US" sz="2600" i="1" u="sng" dirty="0" smtClean="0">
                <a:latin typeface="Arial" pitchFamily="34" charset="0"/>
                <a:cs typeface="Arial" pitchFamily="34" charset="0"/>
              </a:rPr>
              <a:t>Extrapolating</a:t>
            </a:r>
            <a:r>
              <a:rPr lang="en-US" sz="2600" dirty="0" smtClean="0">
                <a:latin typeface="Arial" pitchFamily="34" charset="0"/>
                <a:cs typeface="Arial" pitchFamily="34" charset="0"/>
              </a:rPr>
              <a:t> to the lowest level for which quantitative estimates should be considered, gives the following:</a:t>
            </a:r>
          </a:p>
          <a:p>
            <a:pPr marL="457200" lvl="3" indent="0">
              <a:lnSpc>
                <a:spcPct val="120000"/>
              </a:lnSpc>
              <a:spcBef>
                <a:spcPts val="200"/>
              </a:spcBef>
              <a:buNone/>
            </a:pPr>
            <a:endParaRPr lang="en-US" sz="1700" dirty="0" smtClean="0">
              <a:latin typeface="Arial" pitchFamily="34" charset="0"/>
              <a:cs typeface="Arial" pitchFamily="34" charset="0"/>
            </a:endParaRPr>
          </a:p>
          <a:p>
            <a:pPr marL="571500" lvl="2" indent="-571500">
              <a:buFont typeface="Wingdings" panose="05000000000000000000" pitchFamily="2" charset="2"/>
              <a:buChar char="v"/>
            </a:pPr>
            <a:r>
              <a:rPr lang="en-US" sz="2300" dirty="0" smtClean="0">
                <a:latin typeface="Arial" pitchFamily="34" charset="0"/>
                <a:cs typeface="Arial" pitchFamily="34" charset="0"/>
              </a:rPr>
              <a:t>In a population of 100,000 people, all exposed to 100 </a:t>
            </a:r>
            <a:r>
              <a:rPr lang="en-US" sz="2300" dirty="0" err="1" smtClean="0">
                <a:latin typeface="Arial" pitchFamily="34" charset="0"/>
                <a:cs typeface="Arial" pitchFamily="34" charset="0"/>
              </a:rPr>
              <a:t>mSv</a:t>
            </a:r>
            <a:r>
              <a:rPr lang="en-US" sz="2300" dirty="0" smtClean="0">
                <a:latin typeface="Arial" pitchFamily="34" charset="0"/>
                <a:cs typeface="Arial" pitchFamily="34" charset="0"/>
              </a:rPr>
              <a:t>*, we would predict about 1000 excess cancer deaths</a:t>
            </a:r>
          </a:p>
          <a:p>
            <a:pPr marL="571500" lvl="2" indent="-571500">
              <a:buFont typeface="Wingdings" panose="05000000000000000000" pitchFamily="2" charset="2"/>
              <a:buChar char="v"/>
            </a:pPr>
            <a:r>
              <a:rPr lang="en-US" sz="2300" dirty="0" smtClean="0">
                <a:latin typeface="Arial" pitchFamily="34" charset="0"/>
                <a:cs typeface="Arial" pitchFamily="34" charset="0"/>
              </a:rPr>
              <a:t>Studies of people with doses in this range do not show a clearly measurable risk in such populations</a:t>
            </a:r>
          </a:p>
          <a:p>
            <a:pPr marL="571500" lvl="2" indent="-571500">
              <a:buFont typeface="Wingdings" panose="05000000000000000000" pitchFamily="2" charset="2"/>
              <a:buChar char="v"/>
            </a:pPr>
            <a:r>
              <a:rPr lang="en-US" sz="2300" dirty="0" smtClean="0">
                <a:latin typeface="Arial" pitchFamily="34" charset="0"/>
                <a:cs typeface="Arial" pitchFamily="34" charset="0"/>
              </a:rPr>
              <a:t>There will be about 25,000 non-radiation cancer deaths in this population</a:t>
            </a:r>
          </a:p>
          <a:p>
            <a:pPr marL="0" lvl="1" indent="0">
              <a:lnSpc>
                <a:spcPct val="90000"/>
              </a:lnSpc>
              <a:buNone/>
            </a:pPr>
            <a:endParaRPr lang="en-US" sz="1400" dirty="0" smtClean="0">
              <a:latin typeface="Arial" pitchFamily="34" charset="0"/>
              <a:cs typeface="Arial" pitchFamily="34" charset="0"/>
            </a:endParaRPr>
          </a:p>
          <a:p>
            <a:pPr marL="0" lvl="1" indent="0">
              <a:lnSpc>
                <a:spcPct val="90000"/>
              </a:lnSpc>
              <a:buNone/>
            </a:pPr>
            <a:endParaRPr lang="en-US" sz="2300" dirty="0" smtClean="0">
              <a:latin typeface="Arial" pitchFamily="34" charset="0"/>
              <a:cs typeface="Arial" pitchFamily="34" charset="0"/>
            </a:endParaRPr>
          </a:p>
          <a:p>
            <a:pPr marL="0" lvl="1" indent="0">
              <a:lnSpc>
                <a:spcPct val="90000"/>
              </a:lnSpc>
              <a:buNone/>
            </a:pPr>
            <a:r>
              <a:rPr lang="en-US" sz="2300" dirty="0" smtClean="0">
                <a:latin typeface="Arial" pitchFamily="34" charset="0"/>
                <a:cs typeface="Arial" pitchFamily="34" charset="0"/>
              </a:rPr>
              <a:t>*100 mSv is almost 100 times the normal annual background from cosmic, terrestrial, and internal radiation sources combined.</a:t>
            </a:r>
          </a:p>
        </p:txBody>
      </p:sp>
      <p:pic>
        <p:nvPicPr>
          <p:cNvPr id="5" name="Picture 1" descr="C:\Documents and Settings\mkeller\Local Settings\Temporary Internet Files\Content.IE5\0HQHO5IR\MC900078806[1].wmf"/>
          <p:cNvPicPr>
            <a:picLocks noChangeAspect="1" noChangeArrowheads="1"/>
          </p:cNvPicPr>
          <p:nvPr/>
        </p:nvPicPr>
        <p:blipFill>
          <a:blip r:embed="rId3" cstate="print"/>
          <a:srcRect/>
          <a:stretch>
            <a:fillRect/>
          </a:stretch>
        </p:blipFill>
        <p:spPr bwMode="auto">
          <a:xfrm>
            <a:off x="685800" y="304800"/>
            <a:ext cx="978383" cy="1000125"/>
          </a:xfrm>
          <a:prstGeom prst="rect">
            <a:avLst/>
          </a:prstGeom>
          <a:noFill/>
        </p:spPr>
      </p:pic>
    </p:spTree>
    <p:extLst>
      <p:ext uri="{BB962C8B-B14F-4D97-AF65-F5344CB8AC3E}">
        <p14:creationId xmlns:p14="http://schemas.microsoft.com/office/powerpoint/2010/main" val="950448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Conclusions</a:t>
            </a:r>
            <a:endParaRPr lang="en-US" sz="40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4400" i="1" dirty="0" smtClean="0"/>
              <a:t>“The dose makes the poison.”</a:t>
            </a:r>
          </a:p>
          <a:p>
            <a:pPr marL="0" indent="0" algn="ctr">
              <a:buNone/>
            </a:pPr>
            <a:endParaRPr lang="en-US" sz="2200" dirty="0" smtClean="0"/>
          </a:p>
          <a:p>
            <a:pPr marL="0" indent="0" algn="ctr">
              <a:buNone/>
            </a:pPr>
            <a:r>
              <a:rPr lang="en-US" sz="2200" dirty="0" smtClean="0"/>
              <a:t>Paracelsus, circa 1520</a:t>
            </a:r>
          </a:p>
          <a:p>
            <a:pPr marL="0" indent="0" algn="ctr">
              <a:buNone/>
            </a:pPr>
            <a:endParaRPr lang="en-US" sz="4400" dirty="0"/>
          </a:p>
          <a:p>
            <a:pPr marL="0" indent="0" algn="ctr">
              <a:buNone/>
            </a:pPr>
            <a:endParaRPr lang="en-US" sz="4400" dirty="0" smtClean="0"/>
          </a:p>
          <a:p>
            <a:pPr marL="0" indent="0" algn="ctr">
              <a:buNone/>
            </a:pPr>
            <a:r>
              <a:rPr lang="en-US" sz="4400" i="1" dirty="0" smtClean="0"/>
              <a:t>“All models are wrong, some models are useful.”</a:t>
            </a:r>
          </a:p>
          <a:p>
            <a:pPr marL="0" indent="0" algn="ctr">
              <a:buNone/>
            </a:pPr>
            <a:endParaRPr lang="en-US" sz="2800" dirty="0"/>
          </a:p>
          <a:p>
            <a:pPr marL="0" indent="0" algn="ctr">
              <a:buNone/>
            </a:pPr>
            <a:r>
              <a:rPr lang="en-US" sz="2200" dirty="0" smtClean="0"/>
              <a:t>George Box, industrial statistician, 1979</a:t>
            </a:r>
            <a:endParaRPr lang="en-US" sz="2200" dirty="0"/>
          </a:p>
        </p:txBody>
      </p:sp>
    </p:spTree>
    <p:extLst>
      <p:ext uri="{BB962C8B-B14F-4D97-AF65-F5344CB8AC3E}">
        <p14:creationId xmlns:p14="http://schemas.microsoft.com/office/powerpoint/2010/main" val="137499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3314" name="Picture 44" descr="han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239000" y="1828800"/>
            <a:ext cx="1447800" cy="5029200"/>
          </a:xfrm>
          <a:noFill/>
          <a:extLst>
            <a:ext uri="{909E8E84-426E-40DD-AFC4-6F175D3DCCD1}">
              <a14:hiddenFill xmlns:a14="http://schemas.microsoft.com/office/drawing/2010/main">
                <a:solidFill>
                  <a:srgbClr val="FFFFFF"/>
                </a:solidFill>
              </a14:hiddenFill>
            </a:ext>
          </a:extLst>
        </p:spPr>
      </p:pic>
      <p:sp>
        <p:nvSpPr>
          <p:cNvPr id="592898" name="Rectangle 2"/>
          <p:cNvSpPr>
            <a:spLocks noGrp="1" noChangeArrowheads="1"/>
          </p:cNvSpPr>
          <p:nvPr>
            <p:ph type="title"/>
          </p:nvPr>
        </p:nvSpPr>
        <p:spPr>
          <a:xfrm>
            <a:off x="457200" y="274638"/>
            <a:ext cx="8229600" cy="715962"/>
          </a:xfrm>
        </p:spPr>
        <p:txBody>
          <a:bodyPr lIns="90488" tIns="44450" rIns="90488" bIns="44450">
            <a:normAutofit/>
          </a:bodyPr>
          <a:lstStyle/>
          <a:p>
            <a:pPr eaLnBrk="1" hangingPunct="1">
              <a:defRPr/>
            </a:pPr>
            <a:r>
              <a:rPr lang="en-US" sz="4000" dirty="0" smtClean="0"/>
              <a:t>Penetration of Radiation in Tissue</a:t>
            </a:r>
          </a:p>
        </p:txBody>
      </p:sp>
      <p:sp>
        <p:nvSpPr>
          <p:cNvPr id="13316" name="Line 9"/>
          <p:cNvSpPr>
            <a:spLocks noChangeShapeType="1"/>
          </p:cNvSpPr>
          <p:nvPr/>
        </p:nvSpPr>
        <p:spPr bwMode="auto">
          <a:xfrm rot="-730213">
            <a:off x="1514475" y="1914525"/>
            <a:ext cx="5794375" cy="125571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17" name="Text Box 11"/>
          <p:cNvSpPr txBox="1">
            <a:spLocks noChangeArrowheads="1"/>
          </p:cNvSpPr>
          <p:nvPr/>
        </p:nvSpPr>
        <p:spPr bwMode="auto">
          <a:xfrm>
            <a:off x="2971800" y="1828800"/>
            <a:ext cx="34226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Alpha Particles</a:t>
            </a:r>
          </a:p>
          <a:p>
            <a:pPr eaLnBrk="1" hangingPunct="1"/>
            <a:r>
              <a:rPr lang="en-US" altLang="en-US" b="1"/>
              <a:t>Stopped by dead layer of skin</a:t>
            </a:r>
            <a:endParaRPr lang="en-US" altLang="en-US"/>
          </a:p>
        </p:txBody>
      </p:sp>
      <p:sp>
        <p:nvSpPr>
          <p:cNvPr id="13318" name="Text Box 12"/>
          <p:cNvSpPr txBox="1">
            <a:spLocks noChangeArrowheads="1"/>
          </p:cNvSpPr>
          <p:nvPr/>
        </p:nvSpPr>
        <p:spPr bwMode="auto">
          <a:xfrm>
            <a:off x="2667000" y="2819400"/>
            <a:ext cx="4648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Beta Particles</a:t>
            </a:r>
          </a:p>
          <a:p>
            <a:pPr eaLnBrk="1" hangingPunct="1"/>
            <a:r>
              <a:rPr lang="en-US" altLang="en-US" b="1"/>
              <a:t>Penetrate skin but max range is few mm</a:t>
            </a:r>
            <a:endParaRPr lang="en-US" altLang="en-US"/>
          </a:p>
        </p:txBody>
      </p:sp>
      <p:sp>
        <p:nvSpPr>
          <p:cNvPr id="13319" name="Text Box 13"/>
          <p:cNvSpPr txBox="1">
            <a:spLocks noChangeArrowheads="1"/>
          </p:cNvSpPr>
          <p:nvPr/>
        </p:nvSpPr>
        <p:spPr bwMode="auto">
          <a:xfrm>
            <a:off x="2438400" y="3962400"/>
            <a:ext cx="19875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Gamma Rays</a:t>
            </a:r>
          </a:p>
          <a:p>
            <a:pPr eaLnBrk="1" hangingPunct="1"/>
            <a:r>
              <a:rPr lang="en-US" altLang="en-US" b="1"/>
              <a:t>Very penetrating</a:t>
            </a:r>
            <a:endParaRPr lang="en-US" altLang="en-US"/>
          </a:p>
        </p:txBody>
      </p:sp>
      <p:grpSp>
        <p:nvGrpSpPr>
          <p:cNvPr id="13320" name="Group 24"/>
          <p:cNvGrpSpPr>
            <a:grpSpLocks/>
          </p:cNvGrpSpPr>
          <p:nvPr/>
        </p:nvGrpSpPr>
        <p:grpSpPr bwMode="auto">
          <a:xfrm>
            <a:off x="5562600" y="4114800"/>
            <a:ext cx="1085850" cy="436563"/>
            <a:chOff x="5183" y="3076"/>
            <a:chExt cx="769" cy="275"/>
          </a:xfrm>
        </p:grpSpPr>
        <p:sp>
          <p:nvSpPr>
            <p:cNvPr id="13348" name="Freeform 25"/>
            <p:cNvSpPr>
              <a:spLocks/>
            </p:cNvSpPr>
            <p:nvPr/>
          </p:nvSpPr>
          <p:spPr bwMode="auto">
            <a:xfrm rot="11833">
              <a:off x="5183" y="3076"/>
              <a:ext cx="192" cy="273"/>
            </a:xfrm>
            <a:custGeom>
              <a:avLst/>
              <a:gdLst>
                <a:gd name="T0" fmla="*/ 0 w 192"/>
                <a:gd name="T1" fmla="*/ 1610 h 192"/>
                <a:gd name="T2" fmla="*/ 48 w 192"/>
                <a:gd name="T3" fmla="*/ 0 h 192"/>
                <a:gd name="T4" fmla="*/ 96 w 192"/>
                <a:gd name="T5" fmla="*/ 1610 h 192"/>
                <a:gd name="T6" fmla="*/ 144 w 192"/>
                <a:gd name="T7" fmla="*/ 3209 h 192"/>
                <a:gd name="T8" fmla="*/ 192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Freeform 26"/>
            <p:cNvSpPr>
              <a:spLocks/>
            </p:cNvSpPr>
            <p:nvPr/>
          </p:nvSpPr>
          <p:spPr bwMode="auto">
            <a:xfrm rot="11833">
              <a:off x="5760" y="3077"/>
              <a:ext cx="192" cy="273"/>
            </a:xfrm>
            <a:custGeom>
              <a:avLst/>
              <a:gdLst>
                <a:gd name="T0" fmla="*/ 0 w 192"/>
                <a:gd name="T1" fmla="*/ 1610 h 192"/>
                <a:gd name="T2" fmla="*/ 48 w 192"/>
                <a:gd name="T3" fmla="*/ 0 h 192"/>
                <a:gd name="T4" fmla="*/ 96 w 192"/>
                <a:gd name="T5" fmla="*/ 1610 h 192"/>
                <a:gd name="T6" fmla="*/ 144 w 192"/>
                <a:gd name="T7" fmla="*/ 3209 h 192"/>
                <a:gd name="T8" fmla="*/ 192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0" name="Freeform 27"/>
            <p:cNvSpPr>
              <a:spLocks/>
            </p:cNvSpPr>
            <p:nvPr/>
          </p:nvSpPr>
          <p:spPr bwMode="auto">
            <a:xfrm rot="11833">
              <a:off x="5568" y="3078"/>
              <a:ext cx="192" cy="273"/>
            </a:xfrm>
            <a:custGeom>
              <a:avLst/>
              <a:gdLst>
                <a:gd name="T0" fmla="*/ 0 w 192"/>
                <a:gd name="T1" fmla="*/ 1610 h 192"/>
                <a:gd name="T2" fmla="*/ 48 w 192"/>
                <a:gd name="T3" fmla="*/ 0 h 192"/>
                <a:gd name="T4" fmla="*/ 96 w 192"/>
                <a:gd name="T5" fmla="*/ 1610 h 192"/>
                <a:gd name="T6" fmla="*/ 144 w 192"/>
                <a:gd name="T7" fmla="*/ 3209 h 192"/>
                <a:gd name="T8" fmla="*/ 192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1" name="Freeform 28"/>
            <p:cNvSpPr>
              <a:spLocks/>
            </p:cNvSpPr>
            <p:nvPr/>
          </p:nvSpPr>
          <p:spPr bwMode="auto">
            <a:xfrm rot="11833">
              <a:off x="5375" y="3077"/>
              <a:ext cx="193" cy="273"/>
            </a:xfrm>
            <a:custGeom>
              <a:avLst/>
              <a:gdLst>
                <a:gd name="T0" fmla="*/ 0 w 192"/>
                <a:gd name="T1" fmla="*/ 1610 h 192"/>
                <a:gd name="T2" fmla="*/ 48 w 192"/>
                <a:gd name="T3" fmla="*/ 0 h 192"/>
                <a:gd name="T4" fmla="*/ 104 w 192"/>
                <a:gd name="T5" fmla="*/ 1610 h 192"/>
                <a:gd name="T6" fmla="*/ 152 w 192"/>
                <a:gd name="T7" fmla="*/ 3209 h 192"/>
                <a:gd name="T8" fmla="*/ 200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321" name="Line 29"/>
          <p:cNvSpPr>
            <a:spLocks noChangeShapeType="1"/>
          </p:cNvSpPr>
          <p:nvPr/>
        </p:nvSpPr>
        <p:spPr bwMode="auto">
          <a:xfrm rot="11833">
            <a:off x="6627813" y="4343400"/>
            <a:ext cx="1676400"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35"/>
          <p:cNvSpPr>
            <a:spLocks noChangeShapeType="1"/>
          </p:cNvSpPr>
          <p:nvPr/>
        </p:nvSpPr>
        <p:spPr bwMode="auto">
          <a:xfrm rot="392806" flipV="1">
            <a:off x="1524000" y="3154363"/>
            <a:ext cx="6172200" cy="762000"/>
          </a:xfrm>
          <a:prstGeom prst="line">
            <a:avLst/>
          </a:prstGeom>
          <a:noFill/>
          <a:ln w="38100">
            <a:solidFill>
              <a:schemeClr val="tx1"/>
            </a:solidFill>
            <a:prstDash val="dash"/>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40"/>
          <p:cNvSpPr>
            <a:spLocks noChangeShapeType="1"/>
          </p:cNvSpPr>
          <p:nvPr/>
        </p:nvSpPr>
        <p:spPr bwMode="auto">
          <a:xfrm flipV="1">
            <a:off x="1524000" y="5638800"/>
            <a:ext cx="6934200" cy="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4" name="Text Box 41"/>
          <p:cNvSpPr txBox="1">
            <a:spLocks noChangeArrowheads="1"/>
          </p:cNvSpPr>
          <p:nvPr/>
        </p:nvSpPr>
        <p:spPr bwMode="auto">
          <a:xfrm>
            <a:off x="2743200" y="4953000"/>
            <a:ext cx="20002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t>Neutrons</a:t>
            </a:r>
          </a:p>
          <a:p>
            <a:pPr eaLnBrk="1" hangingPunct="1"/>
            <a:r>
              <a:rPr lang="en-US" altLang="en-US" b="1"/>
              <a:t>Very Penetrating</a:t>
            </a:r>
            <a:endParaRPr lang="en-US" altLang="en-US"/>
          </a:p>
        </p:txBody>
      </p:sp>
      <p:grpSp>
        <p:nvGrpSpPr>
          <p:cNvPr id="13325" name="Group 30"/>
          <p:cNvGrpSpPr>
            <a:grpSpLocks/>
          </p:cNvGrpSpPr>
          <p:nvPr/>
        </p:nvGrpSpPr>
        <p:grpSpPr bwMode="auto">
          <a:xfrm>
            <a:off x="4495800" y="4114800"/>
            <a:ext cx="1085850" cy="436563"/>
            <a:chOff x="5183" y="3076"/>
            <a:chExt cx="769" cy="275"/>
          </a:xfrm>
        </p:grpSpPr>
        <p:sp>
          <p:nvSpPr>
            <p:cNvPr id="13344" name="Freeform 31"/>
            <p:cNvSpPr>
              <a:spLocks/>
            </p:cNvSpPr>
            <p:nvPr/>
          </p:nvSpPr>
          <p:spPr bwMode="auto">
            <a:xfrm rot="11833">
              <a:off x="5183" y="3076"/>
              <a:ext cx="192" cy="273"/>
            </a:xfrm>
            <a:custGeom>
              <a:avLst/>
              <a:gdLst>
                <a:gd name="T0" fmla="*/ 0 w 192"/>
                <a:gd name="T1" fmla="*/ 1610 h 192"/>
                <a:gd name="T2" fmla="*/ 48 w 192"/>
                <a:gd name="T3" fmla="*/ 0 h 192"/>
                <a:gd name="T4" fmla="*/ 96 w 192"/>
                <a:gd name="T5" fmla="*/ 1610 h 192"/>
                <a:gd name="T6" fmla="*/ 144 w 192"/>
                <a:gd name="T7" fmla="*/ 3209 h 192"/>
                <a:gd name="T8" fmla="*/ 192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5" name="Freeform 32"/>
            <p:cNvSpPr>
              <a:spLocks/>
            </p:cNvSpPr>
            <p:nvPr/>
          </p:nvSpPr>
          <p:spPr bwMode="auto">
            <a:xfrm rot="11833">
              <a:off x="5760" y="3077"/>
              <a:ext cx="192" cy="273"/>
            </a:xfrm>
            <a:custGeom>
              <a:avLst/>
              <a:gdLst>
                <a:gd name="T0" fmla="*/ 0 w 192"/>
                <a:gd name="T1" fmla="*/ 1610 h 192"/>
                <a:gd name="T2" fmla="*/ 48 w 192"/>
                <a:gd name="T3" fmla="*/ 0 h 192"/>
                <a:gd name="T4" fmla="*/ 96 w 192"/>
                <a:gd name="T5" fmla="*/ 1610 h 192"/>
                <a:gd name="T6" fmla="*/ 144 w 192"/>
                <a:gd name="T7" fmla="*/ 3209 h 192"/>
                <a:gd name="T8" fmla="*/ 192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6" name="Freeform 33"/>
            <p:cNvSpPr>
              <a:spLocks/>
            </p:cNvSpPr>
            <p:nvPr/>
          </p:nvSpPr>
          <p:spPr bwMode="auto">
            <a:xfrm rot="11833">
              <a:off x="5568" y="3078"/>
              <a:ext cx="192" cy="273"/>
            </a:xfrm>
            <a:custGeom>
              <a:avLst/>
              <a:gdLst>
                <a:gd name="T0" fmla="*/ 0 w 192"/>
                <a:gd name="T1" fmla="*/ 1610 h 192"/>
                <a:gd name="T2" fmla="*/ 48 w 192"/>
                <a:gd name="T3" fmla="*/ 0 h 192"/>
                <a:gd name="T4" fmla="*/ 96 w 192"/>
                <a:gd name="T5" fmla="*/ 1610 h 192"/>
                <a:gd name="T6" fmla="*/ 144 w 192"/>
                <a:gd name="T7" fmla="*/ 3209 h 192"/>
                <a:gd name="T8" fmla="*/ 192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7" name="Freeform 34"/>
            <p:cNvSpPr>
              <a:spLocks/>
            </p:cNvSpPr>
            <p:nvPr/>
          </p:nvSpPr>
          <p:spPr bwMode="auto">
            <a:xfrm rot="11833">
              <a:off x="5375" y="3077"/>
              <a:ext cx="193" cy="273"/>
            </a:xfrm>
            <a:custGeom>
              <a:avLst/>
              <a:gdLst>
                <a:gd name="T0" fmla="*/ 0 w 192"/>
                <a:gd name="T1" fmla="*/ 1610 h 192"/>
                <a:gd name="T2" fmla="*/ 48 w 192"/>
                <a:gd name="T3" fmla="*/ 0 h 192"/>
                <a:gd name="T4" fmla="*/ 104 w 192"/>
                <a:gd name="T5" fmla="*/ 1610 h 192"/>
                <a:gd name="T6" fmla="*/ 152 w 192"/>
                <a:gd name="T7" fmla="*/ 3209 h 192"/>
                <a:gd name="T8" fmla="*/ 200 w 192"/>
                <a:gd name="T9" fmla="*/ 161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326" name="Group 42"/>
          <p:cNvGrpSpPr>
            <a:grpSpLocks/>
          </p:cNvGrpSpPr>
          <p:nvPr/>
        </p:nvGrpSpPr>
        <p:grpSpPr bwMode="auto">
          <a:xfrm>
            <a:off x="838200" y="2286000"/>
            <a:ext cx="492125" cy="446088"/>
            <a:chOff x="375" y="1535"/>
            <a:chExt cx="310" cy="281"/>
          </a:xfrm>
        </p:grpSpPr>
        <p:sp useBgFill="1">
          <p:nvSpPr>
            <p:cNvPr id="13340" name="Oval 43"/>
            <p:cNvSpPr>
              <a:spLocks noChangeArrowheads="1"/>
            </p:cNvSpPr>
            <p:nvPr/>
          </p:nvSpPr>
          <p:spPr bwMode="auto">
            <a:xfrm>
              <a:off x="392" y="1535"/>
              <a:ext cx="175" cy="136"/>
            </a:xfrm>
            <a:prstGeom prst="ellipse">
              <a:avLst/>
            </a:prstGeom>
            <a:ln w="12700">
              <a:solidFill>
                <a:srgbClr val="FFFF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3341" name="Oval 44"/>
            <p:cNvSpPr>
              <a:spLocks noChangeArrowheads="1"/>
            </p:cNvSpPr>
            <p:nvPr/>
          </p:nvSpPr>
          <p:spPr bwMode="auto">
            <a:xfrm>
              <a:off x="519" y="1554"/>
              <a:ext cx="166" cy="167"/>
            </a:xfrm>
            <a:prstGeom prst="ellipse">
              <a:avLst/>
            </a:prstGeom>
            <a:solidFill>
              <a:schemeClr val="tx1"/>
            </a:solidFill>
            <a:ln w="12700">
              <a:solidFill>
                <a:srgbClr val="FFFF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3342" name="Oval 45"/>
            <p:cNvSpPr>
              <a:spLocks noChangeArrowheads="1"/>
            </p:cNvSpPr>
            <p:nvPr/>
          </p:nvSpPr>
          <p:spPr bwMode="auto">
            <a:xfrm>
              <a:off x="375" y="1649"/>
              <a:ext cx="166" cy="167"/>
            </a:xfrm>
            <a:prstGeom prst="ellipse">
              <a:avLst/>
            </a:prstGeom>
            <a:solidFill>
              <a:schemeClr val="tx1"/>
            </a:solidFill>
            <a:ln w="12700">
              <a:solidFill>
                <a:srgbClr val="FFFF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useBgFill="1">
          <p:nvSpPr>
            <p:cNvPr id="13343" name="Oval 46"/>
            <p:cNvSpPr>
              <a:spLocks noChangeArrowheads="1"/>
            </p:cNvSpPr>
            <p:nvPr/>
          </p:nvSpPr>
          <p:spPr bwMode="auto">
            <a:xfrm>
              <a:off x="486" y="1667"/>
              <a:ext cx="190" cy="149"/>
            </a:xfrm>
            <a:prstGeom prst="ellipse">
              <a:avLst/>
            </a:prstGeom>
            <a:ln w="12700">
              <a:solidFill>
                <a:srgbClr val="FFFF00"/>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grpSp>
      <p:sp>
        <p:nvSpPr>
          <p:cNvPr id="13327" name="Oval 47"/>
          <p:cNvSpPr>
            <a:spLocks noChangeArrowheads="1"/>
          </p:cNvSpPr>
          <p:nvPr/>
        </p:nvSpPr>
        <p:spPr bwMode="auto">
          <a:xfrm>
            <a:off x="990600" y="3505200"/>
            <a:ext cx="141288" cy="139700"/>
          </a:xfrm>
          <a:prstGeom prst="ellipse">
            <a:avLst/>
          </a:prstGeom>
          <a:solidFill>
            <a:schemeClr val="accent1"/>
          </a:solidFill>
          <a:ln w="12700">
            <a:solidFill>
              <a:schemeClr val="folHlink"/>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grpSp>
        <p:nvGrpSpPr>
          <p:cNvPr id="13328" name="Group 48"/>
          <p:cNvGrpSpPr>
            <a:grpSpLocks/>
          </p:cNvGrpSpPr>
          <p:nvPr/>
        </p:nvGrpSpPr>
        <p:grpSpPr bwMode="auto">
          <a:xfrm>
            <a:off x="762000" y="4267200"/>
            <a:ext cx="571500" cy="96838"/>
            <a:chOff x="4005" y="2244"/>
            <a:chExt cx="1234" cy="100"/>
          </a:xfrm>
        </p:grpSpPr>
        <p:sp>
          <p:nvSpPr>
            <p:cNvPr id="13330" name="Arc 49"/>
            <p:cNvSpPr>
              <a:spLocks/>
            </p:cNvSpPr>
            <p:nvPr/>
          </p:nvSpPr>
          <p:spPr bwMode="auto">
            <a:xfrm>
              <a:off x="4490" y="2274"/>
              <a:ext cx="96" cy="67"/>
            </a:xfrm>
            <a:custGeom>
              <a:avLst/>
              <a:gdLst>
                <a:gd name="T0" fmla="*/ 0 w 42144"/>
                <a:gd name="T1" fmla="*/ 0 h 21600"/>
                <a:gd name="T2" fmla="*/ 0 w 42144"/>
                <a:gd name="T3" fmla="*/ 0 h 21600"/>
                <a:gd name="T4" fmla="*/ 0 w 42144"/>
                <a:gd name="T5" fmla="*/ 0 h 21600"/>
                <a:gd name="T6" fmla="*/ 0 60000 65536"/>
                <a:gd name="T7" fmla="*/ 0 60000 65536"/>
                <a:gd name="T8" fmla="*/ 0 60000 65536"/>
                <a:gd name="T9" fmla="*/ 0 w 42144"/>
                <a:gd name="T10" fmla="*/ 0 h 21600"/>
                <a:gd name="T11" fmla="*/ 42144 w 42144"/>
                <a:gd name="T12" fmla="*/ 21600 h 21600"/>
              </a:gdLst>
              <a:ahLst/>
              <a:cxnLst>
                <a:cxn ang="T6">
                  <a:pos x="T0" y="T1"/>
                </a:cxn>
                <a:cxn ang="T7">
                  <a:pos x="T2" y="T3"/>
                </a:cxn>
                <a:cxn ang="T8">
                  <a:pos x="T4" y="T5"/>
                </a:cxn>
              </a:cxnLst>
              <a:rect l="T9" t="T10" r="T11" b="T12"/>
              <a:pathLst>
                <a:path w="42144" h="21600" fill="none" extrusionOk="0">
                  <a:moveTo>
                    <a:pt x="42143" y="5523"/>
                  </a:moveTo>
                  <a:cubicBezTo>
                    <a:pt x="39637" y="14999"/>
                    <a:pt x="31063" y="21599"/>
                    <a:pt x="21262" y="21600"/>
                  </a:cubicBezTo>
                  <a:cubicBezTo>
                    <a:pt x="10801" y="21600"/>
                    <a:pt x="1844" y="14104"/>
                    <a:pt x="0" y="3807"/>
                  </a:cubicBezTo>
                </a:path>
                <a:path w="42144" h="21600" stroke="0" extrusionOk="0">
                  <a:moveTo>
                    <a:pt x="42143" y="5523"/>
                  </a:moveTo>
                  <a:cubicBezTo>
                    <a:pt x="39637" y="14999"/>
                    <a:pt x="31063" y="21599"/>
                    <a:pt x="21262" y="21600"/>
                  </a:cubicBezTo>
                  <a:cubicBezTo>
                    <a:pt x="10801" y="21600"/>
                    <a:pt x="1844" y="14104"/>
                    <a:pt x="0" y="3807"/>
                  </a:cubicBezTo>
                  <a:lnTo>
                    <a:pt x="21262" y="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1" name="Arc 50"/>
            <p:cNvSpPr>
              <a:spLocks/>
            </p:cNvSpPr>
            <p:nvPr/>
          </p:nvSpPr>
          <p:spPr bwMode="auto">
            <a:xfrm>
              <a:off x="4382" y="2246"/>
              <a:ext cx="96" cy="67"/>
            </a:xfrm>
            <a:custGeom>
              <a:avLst/>
              <a:gdLst>
                <a:gd name="T0" fmla="*/ 0 w 41979"/>
                <a:gd name="T1" fmla="*/ 0 h 21600"/>
                <a:gd name="T2" fmla="*/ 0 w 41979"/>
                <a:gd name="T3" fmla="*/ 0 h 21600"/>
                <a:gd name="T4" fmla="*/ 0 w 41979"/>
                <a:gd name="T5" fmla="*/ 0 h 21600"/>
                <a:gd name="T6" fmla="*/ 0 60000 65536"/>
                <a:gd name="T7" fmla="*/ 0 60000 65536"/>
                <a:gd name="T8" fmla="*/ 0 60000 65536"/>
                <a:gd name="T9" fmla="*/ 0 w 41979"/>
                <a:gd name="T10" fmla="*/ 0 h 21600"/>
                <a:gd name="T11" fmla="*/ 41979 w 41979"/>
                <a:gd name="T12" fmla="*/ 21600 h 21600"/>
              </a:gdLst>
              <a:ahLst/>
              <a:cxnLst>
                <a:cxn ang="T6">
                  <a:pos x="T0" y="T1"/>
                </a:cxn>
                <a:cxn ang="T7">
                  <a:pos x="T2" y="T3"/>
                </a:cxn>
                <a:cxn ang="T8">
                  <a:pos x="T4" y="T5"/>
                </a:cxn>
              </a:cxnLst>
              <a:rect l="T9" t="T10" r="T11" b="T12"/>
              <a:pathLst>
                <a:path w="41979" h="21600" fill="none" extrusionOk="0">
                  <a:moveTo>
                    <a:pt x="0" y="17496"/>
                  </a:moveTo>
                  <a:cubicBezTo>
                    <a:pt x="1966" y="7337"/>
                    <a:pt x="10860" y="-1"/>
                    <a:pt x="21207" y="0"/>
                  </a:cubicBezTo>
                  <a:cubicBezTo>
                    <a:pt x="30855" y="0"/>
                    <a:pt x="39333" y="6399"/>
                    <a:pt x="41979" y="15677"/>
                  </a:cubicBezTo>
                </a:path>
                <a:path w="41979" h="21600" stroke="0" extrusionOk="0">
                  <a:moveTo>
                    <a:pt x="0" y="17496"/>
                  </a:moveTo>
                  <a:cubicBezTo>
                    <a:pt x="1966" y="7337"/>
                    <a:pt x="10860" y="-1"/>
                    <a:pt x="21207" y="0"/>
                  </a:cubicBezTo>
                  <a:cubicBezTo>
                    <a:pt x="30855" y="0"/>
                    <a:pt x="39333" y="6399"/>
                    <a:pt x="41979" y="15677"/>
                  </a:cubicBezTo>
                  <a:lnTo>
                    <a:pt x="21207" y="2160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2" name="Arc 51"/>
            <p:cNvSpPr>
              <a:spLocks/>
            </p:cNvSpPr>
            <p:nvPr/>
          </p:nvSpPr>
          <p:spPr bwMode="auto">
            <a:xfrm>
              <a:off x="4597" y="2249"/>
              <a:ext cx="96" cy="67"/>
            </a:xfrm>
            <a:custGeom>
              <a:avLst/>
              <a:gdLst>
                <a:gd name="T0" fmla="*/ 0 w 41979"/>
                <a:gd name="T1" fmla="*/ 0 h 21600"/>
                <a:gd name="T2" fmla="*/ 0 w 41979"/>
                <a:gd name="T3" fmla="*/ 0 h 21600"/>
                <a:gd name="T4" fmla="*/ 0 w 41979"/>
                <a:gd name="T5" fmla="*/ 0 h 21600"/>
                <a:gd name="T6" fmla="*/ 0 60000 65536"/>
                <a:gd name="T7" fmla="*/ 0 60000 65536"/>
                <a:gd name="T8" fmla="*/ 0 60000 65536"/>
                <a:gd name="T9" fmla="*/ 0 w 41979"/>
                <a:gd name="T10" fmla="*/ 0 h 21600"/>
                <a:gd name="T11" fmla="*/ 41979 w 41979"/>
                <a:gd name="T12" fmla="*/ 21600 h 21600"/>
              </a:gdLst>
              <a:ahLst/>
              <a:cxnLst>
                <a:cxn ang="T6">
                  <a:pos x="T0" y="T1"/>
                </a:cxn>
                <a:cxn ang="T7">
                  <a:pos x="T2" y="T3"/>
                </a:cxn>
                <a:cxn ang="T8">
                  <a:pos x="T4" y="T5"/>
                </a:cxn>
              </a:cxnLst>
              <a:rect l="T9" t="T10" r="T11" b="T12"/>
              <a:pathLst>
                <a:path w="41979" h="21600" fill="none" extrusionOk="0">
                  <a:moveTo>
                    <a:pt x="0" y="17496"/>
                  </a:moveTo>
                  <a:cubicBezTo>
                    <a:pt x="1966" y="7337"/>
                    <a:pt x="10860" y="-1"/>
                    <a:pt x="21207" y="0"/>
                  </a:cubicBezTo>
                  <a:cubicBezTo>
                    <a:pt x="30855" y="0"/>
                    <a:pt x="39333" y="6399"/>
                    <a:pt x="41979" y="15677"/>
                  </a:cubicBezTo>
                </a:path>
                <a:path w="41979" h="21600" stroke="0" extrusionOk="0">
                  <a:moveTo>
                    <a:pt x="0" y="17496"/>
                  </a:moveTo>
                  <a:cubicBezTo>
                    <a:pt x="1966" y="7337"/>
                    <a:pt x="10860" y="-1"/>
                    <a:pt x="21207" y="0"/>
                  </a:cubicBezTo>
                  <a:cubicBezTo>
                    <a:pt x="30855" y="0"/>
                    <a:pt x="39333" y="6399"/>
                    <a:pt x="41979" y="15677"/>
                  </a:cubicBezTo>
                  <a:lnTo>
                    <a:pt x="21207" y="2160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3" name="Arc 52"/>
            <p:cNvSpPr>
              <a:spLocks/>
            </p:cNvSpPr>
            <p:nvPr/>
          </p:nvSpPr>
          <p:spPr bwMode="auto">
            <a:xfrm>
              <a:off x="4706" y="2274"/>
              <a:ext cx="97" cy="67"/>
            </a:xfrm>
            <a:custGeom>
              <a:avLst/>
              <a:gdLst>
                <a:gd name="T0" fmla="*/ 0 w 42136"/>
                <a:gd name="T1" fmla="*/ 0 h 21600"/>
                <a:gd name="T2" fmla="*/ 0 w 42136"/>
                <a:gd name="T3" fmla="*/ 0 h 21600"/>
                <a:gd name="T4" fmla="*/ 0 w 42136"/>
                <a:gd name="T5" fmla="*/ 0 h 21600"/>
                <a:gd name="T6" fmla="*/ 0 60000 65536"/>
                <a:gd name="T7" fmla="*/ 0 60000 65536"/>
                <a:gd name="T8" fmla="*/ 0 60000 65536"/>
                <a:gd name="T9" fmla="*/ 0 w 42136"/>
                <a:gd name="T10" fmla="*/ 0 h 21600"/>
                <a:gd name="T11" fmla="*/ 42136 w 42136"/>
                <a:gd name="T12" fmla="*/ 21600 h 21600"/>
              </a:gdLst>
              <a:ahLst/>
              <a:cxnLst>
                <a:cxn ang="T6">
                  <a:pos x="T0" y="T1"/>
                </a:cxn>
                <a:cxn ang="T7">
                  <a:pos x="T2" y="T3"/>
                </a:cxn>
                <a:cxn ang="T8">
                  <a:pos x="T4" y="T5"/>
                </a:cxn>
              </a:cxnLst>
              <a:rect l="T9" t="T10" r="T11" b="T12"/>
              <a:pathLst>
                <a:path w="42136" h="21600" fill="none" extrusionOk="0">
                  <a:moveTo>
                    <a:pt x="42135" y="5575"/>
                  </a:moveTo>
                  <a:cubicBezTo>
                    <a:pt x="39610" y="15026"/>
                    <a:pt x="31049" y="21599"/>
                    <a:pt x="21268" y="21600"/>
                  </a:cubicBezTo>
                  <a:cubicBezTo>
                    <a:pt x="10793" y="21600"/>
                    <a:pt x="1828" y="14084"/>
                    <a:pt x="-1" y="3771"/>
                  </a:cubicBezTo>
                </a:path>
                <a:path w="42136" h="21600" stroke="0" extrusionOk="0">
                  <a:moveTo>
                    <a:pt x="42135" y="5575"/>
                  </a:moveTo>
                  <a:cubicBezTo>
                    <a:pt x="39610" y="15026"/>
                    <a:pt x="31049" y="21599"/>
                    <a:pt x="21268" y="21600"/>
                  </a:cubicBezTo>
                  <a:cubicBezTo>
                    <a:pt x="10793" y="21600"/>
                    <a:pt x="1828" y="14084"/>
                    <a:pt x="-1" y="3771"/>
                  </a:cubicBezTo>
                  <a:lnTo>
                    <a:pt x="21268" y="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4" name="Arc 53"/>
            <p:cNvSpPr>
              <a:spLocks/>
            </p:cNvSpPr>
            <p:nvPr/>
          </p:nvSpPr>
          <p:spPr bwMode="auto">
            <a:xfrm>
              <a:off x="4925" y="2277"/>
              <a:ext cx="97" cy="67"/>
            </a:xfrm>
            <a:custGeom>
              <a:avLst/>
              <a:gdLst>
                <a:gd name="T0" fmla="*/ 0 w 42136"/>
                <a:gd name="T1" fmla="*/ 0 h 21600"/>
                <a:gd name="T2" fmla="*/ 0 w 42136"/>
                <a:gd name="T3" fmla="*/ 0 h 21600"/>
                <a:gd name="T4" fmla="*/ 0 w 42136"/>
                <a:gd name="T5" fmla="*/ 0 h 21600"/>
                <a:gd name="T6" fmla="*/ 0 60000 65536"/>
                <a:gd name="T7" fmla="*/ 0 60000 65536"/>
                <a:gd name="T8" fmla="*/ 0 60000 65536"/>
                <a:gd name="T9" fmla="*/ 0 w 42136"/>
                <a:gd name="T10" fmla="*/ 0 h 21600"/>
                <a:gd name="T11" fmla="*/ 42136 w 42136"/>
                <a:gd name="T12" fmla="*/ 21600 h 21600"/>
              </a:gdLst>
              <a:ahLst/>
              <a:cxnLst>
                <a:cxn ang="T6">
                  <a:pos x="T0" y="T1"/>
                </a:cxn>
                <a:cxn ang="T7">
                  <a:pos x="T2" y="T3"/>
                </a:cxn>
                <a:cxn ang="T8">
                  <a:pos x="T4" y="T5"/>
                </a:cxn>
              </a:cxnLst>
              <a:rect l="T9" t="T10" r="T11" b="T12"/>
              <a:pathLst>
                <a:path w="42136" h="21600" fill="none" extrusionOk="0">
                  <a:moveTo>
                    <a:pt x="42135" y="5575"/>
                  </a:moveTo>
                  <a:cubicBezTo>
                    <a:pt x="39610" y="15026"/>
                    <a:pt x="31049" y="21599"/>
                    <a:pt x="21268" y="21600"/>
                  </a:cubicBezTo>
                  <a:cubicBezTo>
                    <a:pt x="10793" y="21600"/>
                    <a:pt x="1828" y="14084"/>
                    <a:pt x="-1" y="3771"/>
                  </a:cubicBezTo>
                </a:path>
                <a:path w="42136" h="21600" stroke="0" extrusionOk="0">
                  <a:moveTo>
                    <a:pt x="42135" y="5575"/>
                  </a:moveTo>
                  <a:cubicBezTo>
                    <a:pt x="39610" y="15026"/>
                    <a:pt x="31049" y="21599"/>
                    <a:pt x="21268" y="21600"/>
                  </a:cubicBezTo>
                  <a:cubicBezTo>
                    <a:pt x="10793" y="21600"/>
                    <a:pt x="1828" y="14084"/>
                    <a:pt x="-1" y="3771"/>
                  </a:cubicBezTo>
                  <a:lnTo>
                    <a:pt x="21268" y="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Arc 54"/>
            <p:cNvSpPr>
              <a:spLocks/>
            </p:cNvSpPr>
            <p:nvPr/>
          </p:nvSpPr>
          <p:spPr bwMode="auto">
            <a:xfrm>
              <a:off x="4814" y="2244"/>
              <a:ext cx="96" cy="67"/>
            </a:xfrm>
            <a:custGeom>
              <a:avLst/>
              <a:gdLst>
                <a:gd name="T0" fmla="*/ 0 w 41996"/>
                <a:gd name="T1" fmla="*/ 0 h 21600"/>
                <a:gd name="T2" fmla="*/ 0 w 41996"/>
                <a:gd name="T3" fmla="*/ 0 h 21600"/>
                <a:gd name="T4" fmla="*/ 0 w 41996"/>
                <a:gd name="T5" fmla="*/ 0 h 21600"/>
                <a:gd name="T6" fmla="*/ 0 60000 65536"/>
                <a:gd name="T7" fmla="*/ 0 60000 65536"/>
                <a:gd name="T8" fmla="*/ 0 60000 65536"/>
                <a:gd name="T9" fmla="*/ 0 w 41996"/>
                <a:gd name="T10" fmla="*/ 0 h 21600"/>
                <a:gd name="T11" fmla="*/ 41996 w 41996"/>
                <a:gd name="T12" fmla="*/ 21600 h 21600"/>
              </a:gdLst>
              <a:ahLst/>
              <a:cxnLst>
                <a:cxn ang="T6">
                  <a:pos x="T0" y="T1"/>
                </a:cxn>
                <a:cxn ang="T7">
                  <a:pos x="T2" y="T3"/>
                </a:cxn>
                <a:cxn ang="T8">
                  <a:pos x="T4" y="T5"/>
                </a:cxn>
              </a:cxnLst>
              <a:rect l="T9" t="T10" r="T11" b="T12"/>
              <a:pathLst>
                <a:path w="41996" h="21600" fill="none" extrusionOk="0">
                  <a:moveTo>
                    <a:pt x="-1" y="17524"/>
                  </a:moveTo>
                  <a:cubicBezTo>
                    <a:pt x="1954" y="7352"/>
                    <a:pt x="10853" y="-1"/>
                    <a:pt x="21212" y="0"/>
                  </a:cubicBezTo>
                  <a:cubicBezTo>
                    <a:pt x="30876" y="0"/>
                    <a:pt x="39364" y="6419"/>
                    <a:pt x="41995" y="15719"/>
                  </a:cubicBezTo>
                </a:path>
                <a:path w="41996" h="21600" stroke="0" extrusionOk="0">
                  <a:moveTo>
                    <a:pt x="-1" y="17524"/>
                  </a:moveTo>
                  <a:cubicBezTo>
                    <a:pt x="1954" y="7352"/>
                    <a:pt x="10853" y="-1"/>
                    <a:pt x="21212" y="0"/>
                  </a:cubicBezTo>
                  <a:cubicBezTo>
                    <a:pt x="30876" y="0"/>
                    <a:pt x="39364" y="6419"/>
                    <a:pt x="41995" y="15719"/>
                  </a:cubicBezTo>
                  <a:lnTo>
                    <a:pt x="21212" y="2160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6" name="Arc 55"/>
            <p:cNvSpPr>
              <a:spLocks/>
            </p:cNvSpPr>
            <p:nvPr/>
          </p:nvSpPr>
          <p:spPr bwMode="auto">
            <a:xfrm>
              <a:off x="5035" y="2275"/>
              <a:ext cx="204" cy="22"/>
            </a:xfrm>
            <a:custGeom>
              <a:avLst/>
              <a:gdLst>
                <a:gd name="T0" fmla="*/ 0 w 21577"/>
                <a:gd name="T1" fmla="*/ 0 h 21600"/>
                <a:gd name="T2" fmla="*/ 0 w 21577"/>
                <a:gd name="T3" fmla="*/ 0 h 21600"/>
                <a:gd name="T4" fmla="*/ 0 w 21577"/>
                <a:gd name="T5" fmla="*/ 0 h 21600"/>
                <a:gd name="T6" fmla="*/ 0 60000 65536"/>
                <a:gd name="T7" fmla="*/ 0 60000 65536"/>
                <a:gd name="T8" fmla="*/ 0 60000 65536"/>
                <a:gd name="T9" fmla="*/ 0 w 21577"/>
                <a:gd name="T10" fmla="*/ 0 h 21600"/>
                <a:gd name="T11" fmla="*/ 21577 w 21577"/>
                <a:gd name="T12" fmla="*/ 21600 h 21600"/>
              </a:gdLst>
              <a:ahLst/>
              <a:cxnLst>
                <a:cxn ang="T6">
                  <a:pos x="T0" y="T1"/>
                </a:cxn>
                <a:cxn ang="T7">
                  <a:pos x="T2" y="T3"/>
                </a:cxn>
                <a:cxn ang="T8">
                  <a:pos x="T4" y="T5"/>
                </a:cxn>
              </a:cxnLst>
              <a:rect l="T9" t="T10" r="T11" b="T12"/>
              <a:pathLst>
                <a:path w="21577" h="21600" fill="none" extrusionOk="0">
                  <a:moveTo>
                    <a:pt x="0" y="20596"/>
                  </a:moveTo>
                  <a:cubicBezTo>
                    <a:pt x="534" y="9109"/>
                    <a:pt x="9974" y="55"/>
                    <a:pt x="21474" y="0"/>
                  </a:cubicBezTo>
                </a:path>
                <a:path w="21577" h="21600" stroke="0" extrusionOk="0">
                  <a:moveTo>
                    <a:pt x="0" y="20596"/>
                  </a:moveTo>
                  <a:cubicBezTo>
                    <a:pt x="534" y="9109"/>
                    <a:pt x="9974" y="55"/>
                    <a:pt x="21474" y="0"/>
                  </a:cubicBezTo>
                  <a:lnTo>
                    <a:pt x="21577" y="21600"/>
                  </a:lnTo>
                  <a:close/>
                </a:path>
              </a:pathLst>
            </a:custGeom>
            <a:noFill/>
            <a:ln w="22225" cap="rnd">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7" name="Arc 56"/>
            <p:cNvSpPr>
              <a:spLocks/>
            </p:cNvSpPr>
            <p:nvPr/>
          </p:nvSpPr>
          <p:spPr bwMode="auto">
            <a:xfrm>
              <a:off x="4276" y="2271"/>
              <a:ext cx="97" cy="67"/>
            </a:xfrm>
            <a:custGeom>
              <a:avLst/>
              <a:gdLst>
                <a:gd name="T0" fmla="*/ 0 w 42136"/>
                <a:gd name="T1" fmla="*/ 0 h 21600"/>
                <a:gd name="T2" fmla="*/ 0 w 42136"/>
                <a:gd name="T3" fmla="*/ 0 h 21600"/>
                <a:gd name="T4" fmla="*/ 0 w 42136"/>
                <a:gd name="T5" fmla="*/ 0 h 21600"/>
                <a:gd name="T6" fmla="*/ 0 60000 65536"/>
                <a:gd name="T7" fmla="*/ 0 60000 65536"/>
                <a:gd name="T8" fmla="*/ 0 60000 65536"/>
                <a:gd name="T9" fmla="*/ 0 w 42136"/>
                <a:gd name="T10" fmla="*/ 0 h 21600"/>
                <a:gd name="T11" fmla="*/ 42136 w 42136"/>
                <a:gd name="T12" fmla="*/ 21600 h 21600"/>
              </a:gdLst>
              <a:ahLst/>
              <a:cxnLst>
                <a:cxn ang="T6">
                  <a:pos x="T0" y="T1"/>
                </a:cxn>
                <a:cxn ang="T7">
                  <a:pos x="T2" y="T3"/>
                </a:cxn>
                <a:cxn ang="T8">
                  <a:pos x="T4" y="T5"/>
                </a:cxn>
              </a:cxnLst>
              <a:rect l="T9" t="T10" r="T11" b="T12"/>
              <a:pathLst>
                <a:path w="42136" h="21600" fill="none" extrusionOk="0">
                  <a:moveTo>
                    <a:pt x="42135" y="5575"/>
                  </a:moveTo>
                  <a:cubicBezTo>
                    <a:pt x="39610" y="15026"/>
                    <a:pt x="31049" y="21599"/>
                    <a:pt x="21268" y="21600"/>
                  </a:cubicBezTo>
                  <a:cubicBezTo>
                    <a:pt x="10793" y="21600"/>
                    <a:pt x="1828" y="14084"/>
                    <a:pt x="-1" y="3771"/>
                  </a:cubicBezTo>
                </a:path>
                <a:path w="42136" h="21600" stroke="0" extrusionOk="0">
                  <a:moveTo>
                    <a:pt x="42135" y="5575"/>
                  </a:moveTo>
                  <a:cubicBezTo>
                    <a:pt x="39610" y="15026"/>
                    <a:pt x="31049" y="21599"/>
                    <a:pt x="21268" y="21600"/>
                  </a:cubicBezTo>
                  <a:cubicBezTo>
                    <a:pt x="10793" y="21600"/>
                    <a:pt x="1828" y="14084"/>
                    <a:pt x="-1" y="3771"/>
                  </a:cubicBezTo>
                  <a:lnTo>
                    <a:pt x="21268" y="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8" name="Arc 57"/>
            <p:cNvSpPr>
              <a:spLocks/>
            </p:cNvSpPr>
            <p:nvPr/>
          </p:nvSpPr>
          <p:spPr bwMode="auto">
            <a:xfrm>
              <a:off x="4135" y="2253"/>
              <a:ext cx="130" cy="55"/>
            </a:xfrm>
            <a:custGeom>
              <a:avLst/>
              <a:gdLst>
                <a:gd name="T0" fmla="*/ 0 w 41916"/>
                <a:gd name="T1" fmla="*/ 0 h 21600"/>
                <a:gd name="T2" fmla="*/ 0 w 41916"/>
                <a:gd name="T3" fmla="*/ 0 h 21600"/>
                <a:gd name="T4" fmla="*/ 0 w 41916"/>
                <a:gd name="T5" fmla="*/ 0 h 21600"/>
                <a:gd name="T6" fmla="*/ 0 60000 65536"/>
                <a:gd name="T7" fmla="*/ 0 60000 65536"/>
                <a:gd name="T8" fmla="*/ 0 60000 65536"/>
                <a:gd name="T9" fmla="*/ 0 w 41916"/>
                <a:gd name="T10" fmla="*/ 0 h 21600"/>
                <a:gd name="T11" fmla="*/ 41916 w 41916"/>
                <a:gd name="T12" fmla="*/ 21600 h 21600"/>
              </a:gdLst>
              <a:ahLst/>
              <a:cxnLst>
                <a:cxn ang="T6">
                  <a:pos x="T0" y="T1"/>
                </a:cxn>
                <a:cxn ang="T7">
                  <a:pos x="T2" y="T3"/>
                </a:cxn>
                <a:cxn ang="T8">
                  <a:pos x="T4" y="T5"/>
                </a:cxn>
              </a:cxnLst>
              <a:rect l="T9" t="T10" r="T11" b="T12"/>
              <a:pathLst>
                <a:path w="41916" h="21600" fill="none" extrusionOk="0">
                  <a:moveTo>
                    <a:pt x="-1" y="17263"/>
                  </a:moveTo>
                  <a:cubicBezTo>
                    <a:pt x="2058" y="7214"/>
                    <a:pt x="10902" y="-1"/>
                    <a:pt x="21160" y="0"/>
                  </a:cubicBezTo>
                  <a:cubicBezTo>
                    <a:pt x="30786" y="0"/>
                    <a:pt x="39250" y="6370"/>
                    <a:pt x="41915" y="15620"/>
                  </a:cubicBezTo>
                </a:path>
                <a:path w="41916" h="21600" stroke="0" extrusionOk="0">
                  <a:moveTo>
                    <a:pt x="-1" y="17263"/>
                  </a:moveTo>
                  <a:cubicBezTo>
                    <a:pt x="2058" y="7214"/>
                    <a:pt x="10902" y="-1"/>
                    <a:pt x="21160" y="0"/>
                  </a:cubicBezTo>
                  <a:cubicBezTo>
                    <a:pt x="30786" y="0"/>
                    <a:pt x="39250" y="6370"/>
                    <a:pt x="41915" y="15620"/>
                  </a:cubicBezTo>
                  <a:lnTo>
                    <a:pt x="21160" y="21600"/>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9" name="Arc 58"/>
            <p:cNvSpPr>
              <a:spLocks/>
            </p:cNvSpPr>
            <p:nvPr/>
          </p:nvSpPr>
          <p:spPr bwMode="auto">
            <a:xfrm>
              <a:off x="4005" y="2292"/>
              <a:ext cx="118" cy="19"/>
            </a:xfrm>
            <a:custGeom>
              <a:avLst/>
              <a:gdLst>
                <a:gd name="T0" fmla="*/ 0 w 21600"/>
                <a:gd name="T1" fmla="*/ 0 h 22766"/>
                <a:gd name="T2" fmla="*/ 0 w 21600"/>
                <a:gd name="T3" fmla="*/ 0 h 22766"/>
                <a:gd name="T4" fmla="*/ 0 w 21600"/>
                <a:gd name="T5" fmla="*/ 0 h 22766"/>
                <a:gd name="T6" fmla="*/ 0 60000 65536"/>
                <a:gd name="T7" fmla="*/ 0 60000 65536"/>
                <a:gd name="T8" fmla="*/ 0 60000 65536"/>
                <a:gd name="T9" fmla="*/ 0 w 21600"/>
                <a:gd name="T10" fmla="*/ 0 h 22766"/>
                <a:gd name="T11" fmla="*/ 21600 w 21600"/>
                <a:gd name="T12" fmla="*/ 22766 h 22766"/>
              </a:gdLst>
              <a:ahLst/>
              <a:cxnLst>
                <a:cxn ang="T6">
                  <a:pos x="T0" y="T1"/>
                </a:cxn>
                <a:cxn ang="T7">
                  <a:pos x="T2" y="T3"/>
                </a:cxn>
                <a:cxn ang="T8">
                  <a:pos x="T4" y="T5"/>
                </a:cxn>
              </a:cxnLst>
              <a:rect l="T9" t="T10" r="T11" b="T12"/>
              <a:pathLst>
                <a:path w="21600" h="22766" fill="none" extrusionOk="0">
                  <a:moveTo>
                    <a:pt x="21568" y="0"/>
                  </a:moveTo>
                  <a:cubicBezTo>
                    <a:pt x="21589" y="388"/>
                    <a:pt x="21600" y="777"/>
                    <a:pt x="21600" y="1166"/>
                  </a:cubicBezTo>
                  <a:cubicBezTo>
                    <a:pt x="21600" y="13095"/>
                    <a:pt x="11929" y="22765"/>
                    <a:pt x="0" y="22766"/>
                  </a:cubicBezTo>
                </a:path>
                <a:path w="21600" h="22766" stroke="0" extrusionOk="0">
                  <a:moveTo>
                    <a:pt x="21568" y="0"/>
                  </a:moveTo>
                  <a:cubicBezTo>
                    <a:pt x="21589" y="388"/>
                    <a:pt x="21600" y="777"/>
                    <a:pt x="21600" y="1166"/>
                  </a:cubicBezTo>
                  <a:cubicBezTo>
                    <a:pt x="21600" y="13095"/>
                    <a:pt x="11929" y="22765"/>
                    <a:pt x="0" y="22766"/>
                  </a:cubicBezTo>
                  <a:lnTo>
                    <a:pt x="0" y="1166"/>
                  </a:lnTo>
                  <a:close/>
                </a:path>
              </a:pathLst>
            </a:custGeom>
            <a:noFill/>
            <a:ln w="22225"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329" name="Oval 59"/>
          <p:cNvSpPr>
            <a:spLocks noChangeArrowheads="1"/>
          </p:cNvSpPr>
          <p:nvPr/>
        </p:nvSpPr>
        <p:spPr bwMode="auto">
          <a:xfrm>
            <a:off x="914400" y="5486400"/>
            <a:ext cx="269875" cy="252413"/>
          </a:xfrm>
          <a:prstGeom prst="ellipse">
            <a:avLst/>
          </a:prstGeom>
          <a:solidFill>
            <a:schemeClr val="tx1"/>
          </a:solidFill>
          <a:ln w="12700">
            <a:solidFill>
              <a:schemeClr val="bg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Tree>
    <p:extLst>
      <p:ext uri="{BB962C8B-B14F-4D97-AF65-F5344CB8AC3E}">
        <p14:creationId xmlns:p14="http://schemas.microsoft.com/office/powerpoint/2010/main" val="235641683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533400"/>
            <a:ext cx="8610600" cy="609600"/>
          </a:xfrm>
        </p:spPr>
        <p:txBody>
          <a:bodyPr>
            <a:normAutofit fontScale="90000"/>
          </a:bodyPr>
          <a:lstStyle/>
          <a:p>
            <a:pPr>
              <a:defRPr/>
            </a:pPr>
            <a:r>
              <a:rPr lang="en-US" dirty="0" smtClean="0">
                <a:latin typeface="Univers (W1)" charset="0"/>
              </a:rPr>
              <a:t>For More Information on Radiation Protection</a:t>
            </a:r>
          </a:p>
        </p:txBody>
      </p:sp>
      <p:sp>
        <p:nvSpPr>
          <p:cNvPr id="34819" name="Rectangle 3"/>
          <p:cNvSpPr>
            <a:spLocks noGrp="1" noChangeArrowheads="1"/>
          </p:cNvSpPr>
          <p:nvPr>
            <p:ph type="body" idx="1"/>
          </p:nvPr>
        </p:nvSpPr>
        <p:spPr>
          <a:xfrm>
            <a:off x="533400" y="1524000"/>
            <a:ext cx="8229600" cy="4953000"/>
          </a:xfrm>
        </p:spPr>
        <p:txBody>
          <a:bodyPr>
            <a:normAutofit fontScale="32500" lnSpcReduction="20000"/>
          </a:bodyPr>
          <a:lstStyle/>
          <a:p>
            <a:pPr>
              <a:lnSpc>
                <a:spcPts val="1100"/>
              </a:lnSpc>
              <a:spcBef>
                <a:spcPct val="50000"/>
              </a:spcBef>
              <a:spcAft>
                <a:spcPct val="30000"/>
              </a:spcAft>
              <a:buFont typeface="Monotype Sorts" pitchFamily="2" charset="2"/>
              <a:buNone/>
            </a:pPr>
            <a:r>
              <a:rPr lang="en-US" dirty="0" smtClean="0">
                <a:latin typeface="Univers (W1)" charset="0"/>
              </a:rPr>
              <a:t>	</a:t>
            </a:r>
          </a:p>
          <a:p>
            <a:pPr>
              <a:lnSpc>
                <a:spcPts val="1100"/>
              </a:lnSpc>
              <a:spcBef>
                <a:spcPct val="50000"/>
              </a:spcBef>
              <a:spcAft>
                <a:spcPct val="30000"/>
              </a:spcAft>
              <a:buFont typeface="Monotype Sorts" pitchFamily="2" charset="2"/>
              <a:buNone/>
            </a:pPr>
            <a:r>
              <a:rPr lang="en-US" dirty="0" smtClean="0">
                <a:latin typeface="Univers (W1)" charset="0"/>
              </a:rPr>
              <a:t>		</a:t>
            </a:r>
            <a:r>
              <a:rPr lang="en-US" sz="4000" dirty="0" smtClean="0">
                <a:latin typeface="Univers (W1)" charset="0"/>
              </a:rPr>
              <a:t>Health Physics Society</a:t>
            </a:r>
          </a:p>
          <a:p>
            <a:pPr>
              <a:lnSpc>
                <a:spcPts val="1100"/>
              </a:lnSpc>
              <a:spcBef>
                <a:spcPct val="50000"/>
              </a:spcBef>
              <a:spcAft>
                <a:spcPct val="30000"/>
              </a:spcAft>
              <a:buFont typeface="Monotype Sorts" pitchFamily="2" charset="2"/>
              <a:buNone/>
            </a:pPr>
            <a:r>
              <a:rPr lang="en-US" sz="4000" dirty="0" smtClean="0">
                <a:latin typeface="Univers (W1)" charset="0"/>
              </a:rPr>
              <a:t>		WEBSITE:  </a:t>
            </a:r>
            <a:r>
              <a:rPr lang="en-US" sz="4000" dirty="0" smtClean="0">
                <a:solidFill>
                  <a:srgbClr val="FF6600"/>
                </a:solidFill>
                <a:latin typeface="Univers (W1)" charset="0"/>
                <a:hlinkClick r:id="rId3"/>
              </a:rPr>
              <a:t>http://hps.org</a:t>
            </a:r>
            <a:endParaRPr lang="en-US" sz="4000" dirty="0" smtClean="0">
              <a:solidFill>
                <a:srgbClr val="FF6600"/>
              </a:solidFill>
              <a:latin typeface="Univers (W1)" charset="0"/>
            </a:endParaRPr>
          </a:p>
          <a:p>
            <a:pPr>
              <a:lnSpc>
                <a:spcPts val="1100"/>
              </a:lnSpc>
              <a:spcBef>
                <a:spcPct val="50000"/>
              </a:spcBef>
              <a:spcAft>
                <a:spcPct val="30000"/>
              </a:spcAft>
              <a:buFont typeface="Monotype Sorts" pitchFamily="2" charset="2"/>
              <a:buNone/>
            </a:pPr>
            <a:r>
              <a:rPr lang="en-US" sz="4000" dirty="0" smtClean="0">
                <a:solidFill>
                  <a:srgbClr val="FF6600"/>
                </a:solidFill>
                <a:latin typeface="Univers (W1)" charset="0"/>
              </a:rPr>
              <a:t>		</a:t>
            </a:r>
            <a:r>
              <a:rPr lang="en-US" sz="4000" dirty="0" smtClean="0">
                <a:latin typeface="Univers (W1)" charset="0"/>
              </a:rPr>
              <a:t>National Council on Radiation Protection and Measurements</a:t>
            </a:r>
          </a:p>
          <a:p>
            <a:pPr>
              <a:lnSpc>
                <a:spcPts val="1100"/>
              </a:lnSpc>
              <a:spcBef>
                <a:spcPct val="50000"/>
              </a:spcBef>
              <a:spcAft>
                <a:spcPct val="30000"/>
              </a:spcAft>
              <a:buFont typeface="Monotype Sorts" pitchFamily="2" charset="2"/>
              <a:buNone/>
            </a:pPr>
            <a:r>
              <a:rPr lang="en-US" sz="4000" dirty="0" smtClean="0">
                <a:solidFill>
                  <a:srgbClr val="FF6600"/>
                </a:solidFill>
                <a:latin typeface="Univers (W1)" charset="0"/>
              </a:rPr>
              <a:t>		</a:t>
            </a:r>
            <a:r>
              <a:rPr lang="en-US" sz="4000" dirty="0" smtClean="0">
                <a:latin typeface="Univers (W1)" charset="0"/>
              </a:rPr>
              <a:t>WEBSITE:</a:t>
            </a:r>
            <a:r>
              <a:rPr lang="en-US" sz="4000" dirty="0" smtClean="0">
                <a:solidFill>
                  <a:srgbClr val="FF6600"/>
                </a:solidFill>
                <a:latin typeface="Univers (W1)" charset="0"/>
              </a:rPr>
              <a:t>  </a:t>
            </a:r>
            <a:r>
              <a:rPr lang="en-US" sz="4000" dirty="0" smtClean="0">
                <a:solidFill>
                  <a:srgbClr val="FF6600"/>
                </a:solidFill>
                <a:latin typeface="Univers (W1)" charset="0"/>
                <a:hlinkClick r:id="rId4"/>
              </a:rPr>
              <a:t>http://www.ncrponline.org/</a:t>
            </a:r>
            <a:endParaRPr lang="en-US" sz="4000" dirty="0" smtClean="0">
              <a:solidFill>
                <a:srgbClr val="FF6600"/>
              </a:solidFill>
              <a:latin typeface="Univers (W1)" charset="0"/>
            </a:endParaRPr>
          </a:p>
          <a:p>
            <a:pPr>
              <a:lnSpc>
                <a:spcPts val="1100"/>
              </a:lnSpc>
              <a:spcBef>
                <a:spcPct val="50000"/>
              </a:spcBef>
              <a:spcAft>
                <a:spcPct val="30000"/>
              </a:spcAft>
              <a:buFont typeface="Monotype Sorts" pitchFamily="2" charset="2"/>
              <a:buNone/>
            </a:pPr>
            <a:r>
              <a:rPr lang="en-US" sz="4000" dirty="0" smtClean="0">
                <a:solidFill>
                  <a:srgbClr val="FF0000"/>
                </a:solidFill>
                <a:latin typeface="Univers (W1)" charset="0"/>
              </a:rPr>
              <a:t>		</a:t>
            </a:r>
            <a:r>
              <a:rPr lang="en-US" sz="4000" dirty="0" smtClean="0">
                <a:latin typeface="Univers (W1)" charset="0"/>
              </a:rPr>
              <a:t>International Committee on Radiation Protection</a:t>
            </a:r>
          </a:p>
          <a:p>
            <a:pPr>
              <a:lnSpc>
                <a:spcPts val="1100"/>
              </a:lnSpc>
              <a:spcBef>
                <a:spcPct val="50000"/>
              </a:spcBef>
              <a:spcAft>
                <a:spcPct val="30000"/>
              </a:spcAft>
              <a:buFont typeface="Monotype Sorts" pitchFamily="2" charset="2"/>
              <a:buNone/>
            </a:pPr>
            <a:r>
              <a:rPr lang="en-US" sz="4000" dirty="0" smtClean="0">
                <a:latin typeface="Univers (W1)" charset="0"/>
              </a:rPr>
              <a:t>		WEBSITE:  </a:t>
            </a:r>
            <a:r>
              <a:rPr lang="en-US" sz="4000" dirty="0" smtClean="0">
                <a:latin typeface="Univers (W1)" charset="0"/>
                <a:hlinkClick r:id="rId5"/>
              </a:rPr>
              <a:t>http://www.icrp.org/</a:t>
            </a:r>
            <a:endParaRPr lang="en-US" sz="4000" dirty="0" smtClean="0">
              <a:latin typeface="Univers (W1)" charset="0"/>
            </a:endParaRPr>
          </a:p>
          <a:p>
            <a:pPr>
              <a:lnSpc>
                <a:spcPts val="1100"/>
              </a:lnSpc>
              <a:spcBef>
                <a:spcPct val="50000"/>
              </a:spcBef>
              <a:spcAft>
                <a:spcPct val="30000"/>
              </a:spcAft>
              <a:buFont typeface="Monotype Sorts" pitchFamily="2" charset="2"/>
              <a:buNone/>
            </a:pPr>
            <a:r>
              <a:rPr lang="en-US" sz="4000" dirty="0" smtClean="0">
                <a:solidFill>
                  <a:srgbClr val="FF6600"/>
                </a:solidFill>
                <a:latin typeface="Univers (W1)" charset="0"/>
              </a:rPr>
              <a:t>		</a:t>
            </a:r>
            <a:r>
              <a:rPr lang="en-US" sz="4000" dirty="0" smtClean="0">
                <a:latin typeface="Univers (W1)" charset="0"/>
              </a:rPr>
              <a:t>United Nations Scientific Committee on the Effects of Atomic Radiation</a:t>
            </a:r>
          </a:p>
          <a:p>
            <a:pPr>
              <a:lnSpc>
                <a:spcPts val="1100"/>
              </a:lnSpc>
              <a:spcBef>
                <a:spcPct val="50000"/>
              </a:spcBef>
              <a:spcAft>
                <a:spcPct val="30000"/>
              </a:spcAft>
              <a:buFont typeface="Monotype Sorts" pitchFamily="2" charset="2"/>
              <a:buNone/>
            </a:pPr>
            <a:r>
              <a:rPr lang="en-US" sz="4000" dirty="0">
                <a:latin typeface="Univers (W1)" charset="0"/>
              </a:rPr>
              <a:t>	</a:t>
            </a:r>
            <a:r>
              <a:rPr lang="en-US" sz="4000" dirty="0" smtClean="0">
                <a:latin typeface="Univers (W1)" charset="0"/>
              </a:rPr>
              <a:t>	WEBSITE</a:t>
            </a:r>
            <a:r>
              <a:rPr lang="en-US" sz="4000" dirty="0">
                <a:latin typeface="Univers (W1)" charset="0"/>
              </a:rPr>
              <a:t>:  </a:t>
            </a:r>
            <a:r>
              <a:rPr lang="en-US" sz="4000" dirty="0">
                <a:latin typeface="Univers (W1)" charset="0"/>
                <a:hlinkClick r:id="rId6"/>
              </a:rPr>
              <a:t>http://www.unscear.org/</a:t>
            </a:r>
            <a:endParaRPr lang="en-US" sz="4000" dirty="0" smtClean="0">
              <a:latin typeface="Univers (W1)" charset="0"/>
            </a:endParaRPr>
          </a:p>
          <a:p>
            <a:pPr>
              <a:lnSpc>
                <a:spcPts val="1100"/>
              </a:lnSpc>
              <a:spcBef>
                <a:spcPct val="50000"/>
              </a:spcBef>
              <a:spcAft>
                <a:spcPct val="30000"/>
              </a:spcAft>
              <a:buFont typeface="Monotype Sorts" pitchFamily="2" charset="2"/>
              <a:buNone/>
            </a:pPr>
            <a:r>
              <a:rPr lang="en-US" sz="4000" dirty="0" smtClean="0">
                <a:solidFill>
                  <a:srgbClr val="FF6600"/>
                </a:solidFill>
                <a:latin typeface="Univers (W1)" charset="0"/>
              </a:rPr>
              <a:t>		</a:t>
            </a:r>
            <a:endParaRPr lang="en-US" sz="4000" dirty="0" smtClean="0">
              <a:solidFill>
                <a:srgbClr val="FF6600"/>
              </a:solidFill>
              <a:latin typeface="Univers (W1)" charset="0"/>
            </a:endParaRPr>
          </a:p>
          <a:p>
            <a:pPr>
              <a:lnSpc>
                <a:spcPts val="1100"/>
              </a:lnSpc>
              <a:spcBef>
                <a:spcPct val="50000"/>
              </a:spcBef>
              <a:spcAft>
                <a:spcPct val="30000"/>
              </a:spcAft>
              <a:buFont typeface="Monotype Sorts" pitchFamily="2" charset="2"/>
              <a:buNone/>
            </a:pPr>
            <a:r>
              <a:rPr lang="en-US" sz="4000" dirty="0">
                <a:solidFill>
                  <a:srgbClr val="FF6600"/>
                </a:solidFill>
                <a:latin typeface="Univers (W1)" charset="0"/>
              </a:rPr>
              <a:t>	</a:t>
            </a:r>
            <a:r>
              <a:rPr lang="en-US" sz="4000" dirty="0" smtClean="0">
                <a:solidFill>
                  <a:srgbClr val="FF6600"/>
                </a:solidFill>
                <a:latin typeface="Univers (W1)" charset="0"/>
              </a:rPr>
              <a:t>	</a:t>
            </a:r>
            <a:r>
              <a:rPr lang="en-US" sz="4000" dirty="0" smtClean="0">
                <a:latin typeface="Univers (W1)" charset="0"/>
              </a:rPr>
              <a:t>Keith </a:t>
            </a:r>
            <a:r>
              <a:rPr lang="en-US" sz="4000" dirty="0" smtClean="0">
                <a:latin typeface="Univers (W1)" charset="0"/>
              </a:rPr>
              <a:t>Welch, M.S. RRPT</a:t>
            </a:r>
          </a:p>
          <a:p>
            <a:pPr>
              <a:lnSpc>
                <a:spcPts val="1100"/>
              </a:lnSpc>
              <a:spcBef>
                <a:spcPct val="50000"/>
              </a:spcBef>
              <a:spcAft>
                <a:spcPct val="30000"/>
              </a:spcAft>
              <a:buFont typeface="Monotype Sorts" pitchFamily="2" charset="2"/>
              <a:buNone/>
            </a:pPr>
            <a:r>
              <a:rPr lang="en-US" sz="4000" dirty="0" smtClean="0">
                <a:solidFill>
                  <a:srgbClr val="FF6600"/>
                </a:solidFill>
                <a:latin typeface="Univers (W1)" charset="0"/>
              </a:rPr>
              <a:t>   		</a:t>
            </a:r>
            <a:r>
              <a:rPr lang="en-US" sz="4000" dirty="0" smtClean="0">
                <a:latin typeface="Univers (W1)" charset="0"/>
              </a:rPr>
              <a:t>Thomas Jefferson National Accelerator Facility</a:t>
            </a:r>
          </a:p>
          <a:p>
            <a:pPr>
              <a:lnSpc>
                <a:spcPts val="1100"/>
              </a:lnSpc>
              <a:spcBef>
                <a:spcPct val="50000"/>
              </a:spcBef>
              <a:spcAft>
                <a:spcPct val="30000"/>
              </a:spcAft>
              <a:buFont typeface="Monotype Sorts" pitchFamily="2" charset="2"/>
              <a:buNone/>
            </a:pPr>
            <a:r>
              <a:rPr lang="en-US" sz="4000" dirty="0" smtClean="0">
                <a:latin typeface="Univers (W1)" charset="0"/>
              </a:rPr>
              <a:t>   		E-MAIL: </a:t>
            </a:r>
            <a:r>
              <a:rPr lang="en-US" sz="4000" dirty="0" smtClean="0">
                <a:latin typeface="Univers (W1)" charset="0"/>
                <a:hlinkClick r:id="rId7"/>
              </a:rPr>
              <a:t>welch@jlab.org</a:t>
            </a:r>
            <a:endParaRPr lang="en-US" sz="4000" dirty="0" smtClean="0">
              <a:latin typeface="Univers (W1)" charset="0"/>
            </a:endParaRPr>
          </a:p>
          <a:p>
            <a:pPr>
              <a:lnSpc>
                <a:spcPts val="1100"/>
              </a:lnSpc>
              <a:spcBef>
                <a:spcPct val="50000"/>
              </a:spcBef>
              <a:spcAft>
                <a:spcPct val="30000"/>
              </a:spcAft>
              <a:buFont typeface="Monotype Sorts" pitchFamily="2" charset="2"/>
              <a:buNone/>
            </a:pPr>
            <a:r>
              <a:rPr lang="en-US" sz="4000" dirty="0" smtClean="0">
                <a:latin typeface="Univers (W1)" charset="0"/>
              </a:rPr>
              <a:t> </a:t>
            </a:r>
            <a:r>
              <a:rPr lang="en-US" sz="4000" dirty="0" smtClean="0">
                <a:solidFill>
                  <a:srgbClr val="FF6600"/>
                </a:solidFill>
                <a:latin typeface="Univers (W1)" charset="0"/>
              </a:rPr>
              <a:t> </a:t>
            </a:r>
            <a:r>
              <a:rPr lang="en-US" sz="4000" dirty="0" smtClean="0">
                <a:latin typeface="Univers (W1)" charset="0"/>
              </a:rPr>
              <a:t>		Carl Tarantino, M.S. CHP, RRPT</a:t>
            </a:r>
          </a:p>
          <a:p>
            <a:pPr>
              <a:lnSpc>
                <a:spcPts val="1100"/>
              </a:lnSpc>
              <a:spcBef>
                <a:spcPct val="50000"/>
              </a:spcBef>
              <a:spcAft>
                <a:spcPct val="30000"/>
              </a:spcAft>
              <a:buFont typeface="Monotype Sorts" pitchFamily="2" charset="2"/>
              <a:buNone/>
            </a:pPr>
            <a:r>
              <a:rPr lang="en-US" sz="4000" dirty="0" smtClean="0">
                <a:latin typeface="Univers (W1)" charset="0"/>
              </a:rPr>
              <a:t>		Dominion Resource Services, Inc.</a:t>
            </a:r>
          </a:p>
          <a:p>
            <a:pPr>
              <a:lnSpc>
                <a:spcPts val="1100"/>
              </a:lnSpc>
              <a:spcBef>
                <a:spcPct val="50000"/>
              </a:spcBef>
              <a:spcAft>
                <a:spcPct val="30000"/>
              </a:spcAft>
              <a:buFont typeface="Monotype Sorts" pitchFamily="2" charset="2"/>
              <a:buNone/>
            </a:pPr>
            <a:r>
              <a:rPr lang="en-US" sz="4000" dirty="0" smtClean="0">
                <a:latin typeface="Univers (W1)" charset="0"/>
              </a:rPr>
              <a:t>		E-MAIL:  </a:t>
            </a:r>
            <a:r>
              <a:rPr lang="en-US" sz="4000" dirty="0" smtClean="0">
                <a:solidFill>
                  <a:schemeClr val="hlink"/>
                </a:solidFill>
                <a:latin typeface="Univers (W1)" charset="0"/>
              </a:rPr>
              <a:t>carl.tarantino@dom.com</a:t>
            </a:r>
          </a:p>
          <a:p>
            <a:pPr>
              <a:lnSpc>
                <a:spcPts val="1100"/>
              </a:lnSpc>
              <a:spcBef>
                <a:spcPct val="50000"/>
              </a:spcBef>
              <a:spcAft>
                <a:spcPct val="30000"/>
              </a:spcAft>
              <a:buFont typeface="Monotype Sorts" pitchFamily="2" charset="2"/>
              <a:buNone/>
            </a:pPr>
            <a:r>
              <a:rPr lang="en-US" sz="1600" dirty="0" smtClean="0">
                <a:latin typeface="Univers (W1)" charset="0"/>
              </a:rPr>
              <a:t>	</a:t>
            </a:r>
          </a:p>
          <a:p>
            <a:pPr>
              <a:lnSpc>
                <a:spcPct val="80000"/>
              </a:lnSpc>
            </a:pPr>
            <a:endParaRPr lang="en-US" sz="1600" dirty="0" smtClean="0">
              <a:latin typeface="Univers (W1)"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Spare slides</a:t>
            </a:r>
            <a:endParaRPr lang="en-US" dirty="0"/>
          </a:p>
        </p:txBody>
      </p:sp>
    </p:spTree>
    <p:extLst>
      <p:ext uri="{BB962C8B-B14F-4D97-AF65-F5344CB8AC3E}">
        <p14:creationId xmlns:p14="http://schemas.microsoft.com/office/powerpoint/2010/main" val="1018165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ChangeAspect="1"/>
          </p:cNvGraphicFramePr>
          <p:nvPr>
            <p:extLst>
              <p:ext uri="{D42A27DB-BD31-4B8C-83A1-F6EECF244321}">
                <p14:modId xmlns:p14="http://schemas.microsoft.com/office/powerpoint/2010/main" val="903702893"/>
              </p:ext>
            </p:extLst>
          </p:nvPr>
        </p:nvGraphicFramePr>
        <p:xfrm>
          <a:off x="648955" y="838200"/>
          <a:ext cx="7817735" cy="5746314"/>
        </p:xfrm>
        <a:graphic>
          <a:graphicData uri="http://schemas.openxmlformats.org/presentationml/2006/ole">
            <mc:AlternateContent xmlns:mc="http://schemas.openxmlformats.org/markup-compatibility/2006">
              <mc:Choice xmlns:v="urn:schemas-microsoft-com:vml" Requires="v">
                <p:oleObj spid="_x0000_s2055" name="Chart" r:id="rId4" imgW="5743575" imgH="4038600" progId="Excel.Chart.8">
                  <p:embed/>
                </p:oleObj>
              </mc:Choice>
              <mc:Fallback>
                <p:oleObj name="Chart" r:id="rId4" imgW="5743575" imgH="40386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55" y="838200"/>
                        <a:ext cx="7817735" cy="5746314"/>
                      </a:xfrm>
                      <a:prstGeom prst="rect">
                        <a:avLst/>
                      </a:prstGeom>
                      <a:noFill/>
                      <a:ln>
                        <a:noFill/>
                      </a:ln>
                    </p:spPr>
                  </p:pic>
                </p:oleObj>
              </mc:Fallback>
            </mc:AlternateContent>
          </a:graphicData>
        </a:graphic>
      </p:graphicFrame>
      <p:pic>
        <p:nvPicPr>
          <p:cNvPr id="9" name="Picture 8"/>
          <p:cNvPicPr>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93408" y="1219571"/>
            <a:ext cx="1407235" cy="138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747823" y="269143"/>
            <a:ext cx="7620000" cy="707886"/>
          </a:xfrm>
          <a:prstGeom prst="rect">
            <a:avLst/>
          </a:prstGeom>
          <a:noFill/>
        </p:spPr>
        <p:txBody>
          <a:bodyPr wrap="square" rtlCol="0">
            <a:spAutoFit/>
          </a:bodyPr>
          <a:lstStyle/>
          <a:p>
            <a:pPr algn="ctr"/>
            <a:r>
              <a:rPr lang="en-US" sz="4000" dirty="0" smtClean="0"/>
              <a:t>Conditioning Dose</a:t>
            </a:r>
            <a:endParaRPr lang="en-US" sz="4000" dirty="0"/>
          </a:p>
        </p:txBody>
      </p:sp>
    </p:spTree>
    <p:extLst>
      <p:ext uri="{BB962C8B-B14F-4D97-AF65-F5344CB8AC3E}">
        <p14:creationId xmlns:p14="http://schemas.microsoft.com/office/powerpoint/2010/main" val="2767497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229600" cy="715962"/>
          </a:xfrm>
        </p:spPr>
        <p:txBody>
          <a:bodyPr>
            <a:normAutofit/>
          </a:bodyPr>
          <a:lstStyle/>
          <a:p>
            <a:r>
              <a:rPr lang="en-US" sz="4000" dirty="0" smtClean="0"/>
              <a:t>What do the Studies Show?</a:t>
            </a:r>
            <a:endParaRPr lang="en-US" sz="4000" dirty="0"/>
          </a:p>
        </p:txBody>
      </p:sp>
      <p:sp>
        <p:nvSpPr>
          <p:cNvPr id="4" name="TextBox 3"/>
          <p:cNvSpPr txBox="1"/>
          <p:nvPr/>
        </p:nvSpPr>
        <p:spPr>
          <a:xfrm>
            <a:off x="2400300" y="682829"/>
            <a:ext cx="4419600" cy="400110"/>
          </a:xfrm>
          <a:prstGeom prst="rect">
            <a:avLst/>
          </a:prstGeom>
          <a:noFill/>
        </p:spPr>
        <p:txBody>
          <a:bodyPr wrap="square" rtlCol="0">
            <a:spAutoFit/>
          </a:bodyPr>
          <a:lstStyle/>
          <a:p>
            <a:r>
              <a:rPr lang="en-US" sz="2000" b="1" dirty="0" smtClean="0"/>
              <a:t>Epidemiology – Mound, Ohio Workers</a:t>
            </a:r>
            <a:endParaRPr lang="en-US" sz="2000" b="1"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166"/>
          <a:stretch/>
        </p:blipFill>
        <p:spPr bwMode="auto">
          <a:xfrm>
            <a:off x="234228" y="1600200"/>
            <a:ext cx="6874129" cy="440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34200" y="6228361"/>
            <a:ext cx="1930730" cy="307777"/>
          </a:xfrm>
          <a:prstGeom prst="rect">
            <a:avLst/>
          </a:prstGeom>
          <a:solidFill>
            <a:schemeClr val="bg1"/>
          </a:solidFill>
        </p:spPr>
        <p:txBody>
          <a:bodyPr wrap="square" rtlCol="0">
            <a:spAutoFit/>
          </a:bodyPr>
          <a:lstStyle/>
          <a:p>
            <a:r>
              <a:rPr lang="en-US" sz="1400" dirty="0" err="1" smtClean="0"/>
              <a:t>Boice</a:t>
            </a:r>
            <a:r>
              <a:rPr lang="en-US" sz="1400" dirty="0" smtClean="0"/>
              <a:t>, submitted 2012</a:t>
            </a:r>
            <a:endParaRPr lang="en-US" sz="1400" dirty="0"/>
          </a:p>
        </p:txBody>
      </p:sp>
      <p:sp>
        <p:nvSpPr>
          <p:cNvPr id="6" name="TextBox 5"/>
          <p:cNvSpPr txBox="1"/>
          <p:nvPr/>
        </p:nvSpPr>
        <p:spPr>
          <a:xfrm>
            <a:off x="1295400" y="1271442"/>
            <a:ext cx="5334000" cy="400110"/>
          </a:xfrm>
          <a:prstGeom prst="rect">
            <a:avLst/>
          </a:prstGeom>
          <a:noFill/>
        </p:spPr>
        <p:txBody>
          <a:bodyPr wrap="square" rtlCol="0">
            <a:spAutoFit/>
          </a:bodyPr>
          <a:lstStyle/>
          <a:p>
            <a:r>
              <a:rPr lang="en-US" sz="2000" dirty="0" smtClean="0"/>
              <a:t>Lung Cancer in Workers With Polonium Inhalation</a:t>
            </a:r>
            <a:endParaRPr lang="en-US" sz="2000" dirty="0"/>
          </a:p>
        </p:txBody>
      </p:sp>
    </p:spTree>
    <p:extLst>
      <p:ext uri="{BB962C8B-B14F-4D97-AF65-F5344CB8AC3E}">
        <p14:creationId xmlns:p14="http://schemas.microsoft.com/office/powerpoint/2010/main" val="4237327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about non-radiation factors?</a:t>
            </a:r>
            <a:endParaRPr lang="en-US" dirty="0"/>
          </a:p>
        </p:txBody>
      </p:sp>
      <p:sp>
        <p:nvSpPr>
          <p:cNvPr id="3" name="Content Placeholder 2"/>
          <p:cNvSpPr>
            <a:spLocks noGrp="1"/>
          </p:cNvSpPr>
          <p:nvPr>
            <p:ph idx="1"/>
          </p:nvPr>
        </p:nvSpPr>
        <p:spPr>
          <a:xfrm>
            <a:off x="7162800" y="6321148"/>
            <a:ext cx="1905000" cy="411163"/>
          </a:xfrm>
        </p:spPr>
        <p:txBody>
          <a:bodyPr>
            <a:normAutofit/>
          </a:bodyPr>
          <a:lstStyle/>
          <a:p>
            <a:pPr marL="0" indent="0">
              <a:buNone/>
            </a:pPr>
            <a:r>
              <a:rPr lang="en-US" sz="1200" dirty="0" err="1" smtClean="0"/>
              <a:t>Skov</a:t>
            </a:r>
            <a:r>
              <a:rPr lang="en-US" sz="1200" dirty="0" smtClean="0"/>
              <a:t>, </a:t>
            </a:r>
            <a:r>
              <a:rPr lang="en-US" sz="1200" i="1" dirty="0" smtClean="0"/>
              <a:t>Mutation Res</a:t>
            </a:r>
            <a:r>
              <a:rPr lang="en-US" sz="1200" dirty="0" smtClean="0"/>
              <a:t>., 1999</a:t>
            </a:r>
            <a:endParaRPr lang="en-US" sz="1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66800"/>
            <a:ext cx="5334000" cy="553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196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What do the Studies Show?</a:t>
            </a:r>
            <a:endParaRPr lang="en-US" sz="40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THIS IS PLACEHOLDER INFORMATION</a:t>
            </a:r>
          </a:p>
          <a:p>
            <a:pPr marL="0" indent="0">
              <a:buNone/>
            </a:pPr>
            <a:endParaRPr lang="en-US" dirty="0" smtClean="0"/>
          </a:p>
          <a:p>
            <a:r>
              <a:rPr lang="en-US" dirty="0" err="1" smtClean="0"/>
              <a:t>Supralinear</a:t>
            </a:r>
            <a:r>
              <a:rPr lang="en-US" dirty="0" smtClean="0"/>
              <a:t> behavior is implied by some studies.</a:t>
            </a:r>
          </a:p>
          <a:p>
            <a:r>
              <a:rPr lang="en-US" dirty="0" smtClean="0"/>
              <a:t>The high-LET curve is exponential at low doses</a:t>
            </a:r>
          </a:p>
          <a:p>
            <a:r>
              <a:rPr lang="en-US" dirty="0" smtClean="0"/>
              <a:t>The low LET curve often contains a “dip” in the “pseudo-threshold” portion of the curve</a:t>
            </a:r>
          </a:p>
          <a:p>
            <a:r>
              <a:rPr lang="en-US" dirty="0" smtClean="0"/>
              <a:t>Enhanced RBE at low doses (this is highly technical, and we may not get into this – just putting it here as a placeholder)</a:t>
            </a:r>
          </a:p>
          <a:p>
            <a:r>
              <a:rPr lang="en-US" dirty="0" smtClean="0"/>
              <a:t>Some epidemiological studies can be interpreted this way</a:t>
            </a:r>
          </a:p>
          <a:p>
            <a:endParaRPr lang="en-US" dirty="0" smtClean="0"/>
          </a:p>
          <a:p>
            <a:pPr marL="0" indent="0">
              <a:buNone/>
            </a:pPr>
            <a:endParaRPr lang="en-US" dirty="0"/>
          </a:p>
          <a:p>
            <a:pPr marL="0" indent="0">
              <a:buNone/>
            </a:pPr>
            <a:r>
              <a:rPr lang="en-US" dirty="0" smtClean="0"/>
              <a:t>There are different interpretations of these data</a:t>
            </a:r>
          </a:p>
          <a:p>
            <a:pPr marL="0" indent="0">
              <a:buNone/>
            </a:pPr>
            <a:r>
              <a:rPr lang="en-US" dirty="0" smtClean="0"/>
              <a:t>Again, almost all are conducted with high dose-rate radiation. Cell studies are perhaps the hardest to apply directly to humans (cell cultures are not living organisms).</a:t>
            </a:r>
          </a:p>
          <a:p>
            <a:pPr marL="0" indent="0">
              <a:buNone/>
            </a:pPr>
            <a:endParaRPr lang="en-US" dirty="0"/>
          </a:p>
        </p:txBody>
      </p:sp>
      <p:sp>
        <p:nvSpPr>
          <p:cNvPr id="4" name="TextBox 3"/>
          <p:cNvSpPr txBox="1"/>
          <p:nvPr/>
        </p:nvSpPr>
        <p:spPr>
          <a:xfrm>
            <a:off x="457200" y="990600"/>
            <a:ext cx="4572000" cy="584775"/>
          </a:xfrm>
          <a:prstGeom prst="rect">
            <a:avLst/>
          </a:prstGeom>
          <a:noFill/>
        </p:spPr>
        <p:txBody>
          <a:bodyPr wrap="square" rtlCol="0">
            <a:spAutoFit/>
          </a:bodyPr>
          <a:lstStyle/>
          <a:p>
            <a:r>
              <a:rPr lang="en-US" sz="3200" b="1" dirty="0" smtClean="0"/>
              <a:t>Laboratory Studies</a:t>
            </a:r>
            <a:endParaRPr lang="en-US" sz="3200" b="1" dirty="0"/>
          </a:p>
        </p:txBody>
      </p:sp>
    </p:spTree>
    <p:extLst>
      <p:ext uri="{BB962C8B-B14F-4D97-AF65-F5344CB8AC3E}">
        <p14:creationId xmlns:p14="http://schemas.microsoft.com/office/powerpoint/2010/main" val="47377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274638"/>
            <a:ext cx="8229600" cy="563562"/>
          </a:xfrm>
        </p:spPr>
        <p:txBody>
          <a:bodyPr>
            <a:noAutofit/>
          </a:bodyPr>
          <a:lstStyle/>
          <a:p>
            <a:pPr>
              <a:defRPr/>
            </a:pPr>
            <a:r>
              <a:rPr lang="en-US" sz="4000" dirty="0" smtClean="0"/>
              <a:t>LET and RBE</a:t>
            </a:r>
          </a:p>
        </p:txBody>
      </p:sp>
      <p:sp>
        <p:nvSpPr>
          <p:cNvPr id="211971" name="Rectangle 3"/>
          <p:cNvSpPr>
            <a:spLocks noChangeArrowheads="1"/>
          </p:cNvSpPr>
          <p:nvPr/>
        </p:nvSpPr>
        <p:spPr bwMode="auto">
          <a:xfrm>
            <a:off x="257175" y="990600"/>
            <a:ext cx="8675688" cy="5334000"/>
          </a:xfrm>
          <a:prstGeom prst="rect">
            <a:avLst/>
          </a:prstGeom>
          <a:noFill/>
          <a:ln w="12700">
            <a:noFill/>
            <a:miter lim="800000"/>
            <a:headEnd/>
            <a:tailEnd/>
          </a:ln>
          <a:effectLst/>
        </p:spPr>
        <p:txBody>
          <a:bodyPr lIns="90476" tIns="44444" rIns="90476" bIns="44444"/>
          <a:lstStyle/>
          <a:p>
            <a:pPr marL="342900" indent="-342900" eaLnBrk="1" hangingPunct="1">
              <a:spcBef>
                <a:spcPct val="20000"/>
              </a:spcBef>
              <a:buClr>
                <a:schemeClr val="tx1"/>
              </a:buClr>
              <a:buSzPct val="60000"/>
              <a:buFont typeface="Arial" pitchFamily="34" charset="0"/>
              <a:buChar char="•"/>
              <a:defRPr/>
            </a:pPr>
            <a:r>
              <a:rPr lang="en-US" sz="2200" dirty="0" smtClean="0"/>
              <a:t>Linear Energy Transfer - LET</a:t>
            </a:r>
          </a:p>
          <a:p>
            <a:pPr marL="571500" lvl="1" indent="-342900">
              <a:spcBef>
                <a:spcPct val="20000"/>
              </a:spcBef>
              <a:buClr>
                <a:schemeClr val="tx1"/>
              </a:buClr>
              <a:buSzPct val="60000"/>
              <a:buFontTx/>
              <a:buChar char="-"/>
              <a:defRPr/>
            </a:pPr>
            <a:r>
              <a:rPr lang="en-US" sz="2200" dirty="0" smtClean="0"/>
              <a:t>Rate of energy dissipation per unit track length of radiation passing through matter</a:t>
            </a:r>
            <a:endParaRPr lang="en-US" sz="2200" dirty="0"/>
          </a:p>
          <a:p>
            <a:pPr marL="571500" lvl="1" indent="-342900">
              <a:spcBef>
                <a:spcPct val="20000"/>
              </a:spcBef>
              <a:buClr>
                <a:schemeClr val="tx1"/>
              </a:buClr>
              <a:buSzPct val="60000"/>
              <a:buFontTx/>
              <a:buChar char="-"/>
              <a:defRPr/>
            </a:pPr>
            <a:r>
              <a:rPr lang="en-US" sz="2200" dirty="0" smtClean="0"/>
              <a:t>Generalized as low or high LET dependent on type of radiation</a:t>
            </a:r>
          </a:p>
          <a:p>
            <a:pPr marL="857250" lvl="1" indent="-171450">
              <a:spcBef>
                <a:spcPct val="20000"/>
              </a:spcBef>
              <a:buClr>
                <a:schemeClr val="tx1"/>
              </a:buClr>
              <a:buSzPct val="60000"/>
              <a:buFont typeface="Arial" pitchFamily="34" charset="0"/>
              <a:buChar char="•"/>
              <a:defRPr/>
            </a:pPr>
            <a:r>
              <a:rPr lang="en-US" sz="2200" dirty="0" smtClean="0"/>
              <a:t>Low-LET radiations (“sparsely ionizing”) – gamma, x-ray</a:t>
            </a:r>
          </a:p>
          <a:p>
            <a:pPr marL="857250" lvl="1" indent="-171450">
              <a:spcBef>
                <a:spcPct val="20000"/>
              </a:spcBef>
              <a:buClr>
                <a:schemeClr val="tx1"/>
              </a:buClr>
              <a:buSzPct val="60000"/>
              <a:buFont typeface="Arial" pitchFamily="34" charset="0"/>
              <a:buChar char="•"/>
              <a:defRPr/>
            </a:pPr>
            <a:r>
              <a:rPr lang="en-US" sz="2200" dirty="0" smtClean="0"/>
              <a:t>High-LET radiations (“densely ionizing”) – alpha, neutron</a:t>
            </a:r>
            <a:endParaRPr lang="en-US" sz="2200" dirty="0"/>
          </a:p>
          <a:p>
            <a:pPr marL="571500" indent="-342900">
              <a:spcBef>
                <a:spcPct val="20000"/>
              </a:spcBef>
              <a:buClr>
                <a:schemeClr val="tx1"/>
              </a:buClr>
              <a:buSzPct val="60000"/>
              <a:buFontTx/>
              <a:buChar char="-"/>
              <a:defRPr/>
            </a:pPr>
            <a:r>
              <a:rPr lang="en-US" sz="2200" dirty="0" smtClean="0"/>
              <a:t>Related to radiation “quality” and biological effect</a:t>
            </a:r>
          </a:p>
          <a:p>
            <a:pPr marL="342900" indent="-342900">
              <a:spcBef>
                <a:spcPct val="20000"/>
              </a:spcBef>
              <a:buClr>
                <a:schemeClr val="tx1"/>
              </a:buClr>
              <a:buSzPct val="60000"/>
              <a:buFont typeface="Arial" pitchFamily="34" charset="0"/>
              <a:buChar char="•"/>
              <a:defRPr/>
            </a:pPr>
            <a:r>
              <a:rPr lang="en-US" sz="2200" dirty="0" smtClean="0"/>
              <a:t>Relative Biological Effectiveness – RBE</a:t>
            </a:r>
            <a:endParaRPr lang="en-US" sz="2200" dirty="0"/>
          </a:p>
          <a:p>
            <a:pPr marL="571500" lvl="1" indent="-342900">
              <a:spcBef>
                <a:spcPct val="20000"/>
              </a:spcBef>
              <a:buClr>
                <a:schemeClr val="tx1"/>
              </a:buClr>
              <a:buSzPct val="60000"/>
              <a:buFontTx/>
              <a:buChar char="-"/>
              <a:defRPr/>
            </a:pPr>
            <a:r>
              <a:rPr lang="en-US" sz="2200" dirty="0" smtClean="0"/>
              <a:t>Customarily based on 250 </a:t>
            </a:r>
            <a:r>
              <a:rPr lang="en-US" sz="2200" dirty="0" err="1" smtClean="0"/>
              <a:t>keV</a:t>
            </a:r>
            <a:r>
              <a:rPr lang="en-US" sz="2200" dirty="0" smtClean="0"/>
              <a:t> x-rays as the reference radiation</a:t>
            </a:r>
          </a:p>
          <a:p>
            <a:pPr marL="571500" lvl="1" indent="-342900">
              <a:spcBef>
                <a:spcPct val="20000"/>
              </a:spcBef>
              <a:buClr>
                <a:schemeClr val="tx1"/>
              </a:buClr>
              <a:buSzPct val="60000"/>
              <a:buFontTx/>
              <a:buChar char="-"/>
              <a:defRPr/>
            </a:pPr>
            <a:r>
              <a:rPr lang="en-US" sz="2200" dirty="0" smtClean="0"/>
              <a:t>RBE is the ratio of the dose of x-rays to that of some other radiation required to produce the same biological effect (in vitro lab results)</a:t>
            </a:r>
          </a:p>
          <a:p>
            <a:pPr marL="571500" lvl="1" indent="-342900">
              <a:spcBef>
                <a:spcPct val="20000"/>
              </a:spcBef>
              <a:buClr>
                <a:schemeClr val="tx1"/>
              </a:buClr>
              <a:buSzPct val="60000"/>
              <a:buFontTx/>
              <a:buChar char="-"/>
              <a:defRPr/>
            </a:pPr>
            <a:r>
              <a:rPr lang="en-US" sz="2200" dirty="0" smtClean="0"/>
              <a:t>RBE evolved to become </a:t>
            </a:r>
            <a:r>
              <a:rPr lang="en-US" sz="2200" i="1" dirty="0" smtClean="0"/>
              <a:t>Radiation Weighting Factors </a:t>
            </a:r>
            <a:r>
              <a:rPr lang="en-US" sz="2200" dirty="0" smtClean="0"/>
              <a:t>assigned by ICRP – specifically applicable to biological effect of interest in radiation protection work - cancer risk for low-dose exposures</a:t>
            </a:r>
          </a:p>
          <a:p>
            <a:pPr marL="800100" lvl="1" indent="-342900">
              <a:spcBef>
                <a:spcPct val="20000"/>
              </a:spcBef>
              <a:buClr>
                <a:schemeClr val="tx1"/>
              </a:buClr>
              <a:buSzPct val="60000"/>
              <a:buFontTx/>
              <a:buChar char="-"/>
              <a:defRPr/>
            </a:pPr>
            <a:endParaRPr lang="en-US" sz="2200" dirty="0" smtClean="0"/>
          </a:p>
          <a:p>
            <a:pPr lvl="1">
              <a:spcBef>
                <a:spcPct val="20000"/>
              </a:spcBef>
              <a:buClr>
                <a:schemeClr val="tx1"/>
              </a:buClr>
              <a:buSzPct val="60000"/>
              <a:defRPr/>
            </a:pPr>
            <a:endParaRPr lang="en-US" sz="2200" dirty="0"/>
          </a:p>
          <a:p>
            <a:pPr marL="342900" indent="-342900" eaLnBrk="1" hangingPunct="1">
              <a:spcBef>
                <a:spcPct val="20000"/>
              </a:spcBef>
              <a:buClr>
                <a:schemeClr val="tx1"/>
              </a:buClr>
              <a:buSzPct val="60000"/>
              <a:defRPr/>
            </a:pPr>
            <a:endParaRPr lang="en-US" sz="2400" dirty="0">
              <a:solidFill>
                <a:srgbClr val="0070C0"/>
              </a:solidFill>
              <a:latin typeface="+mn-lt"/>
            </a:endParaRPr>
          </a:p>
        </p:txBody>
      </p:sp>
    </p:spTree>
    <p:extLst>
      <p:ext uri="{BB962C8B-B14F-4D97-AF65-F5344CB8AC3E}">
        <p14:creationId xmlns:p14="http://schemas.microsoft.com/office/powerpoint/2010/main" val="29490135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274638"/>
            <a:ext cx="8229600" cy="868362"/>
          </a:xfrm>
        </p:spPr>
        <p:txBody>
          <a:bodyPr>
            <a:noAutofit/>
          </a:bodyPr>
          <a:lstStyle/>
          <a:p>
            <a:pPr>
              <a:defRPr/>
            </a:pPr>
            <a:r>
              <a:rPr lang="en-US" sz="4000" dirty="0"/>
              <a:t>Quantifying/Measuring Dose and </a:t>
            </a:r>
            <a:r>
              <a:rPr lang="en-US" sz="4000" dirty="0" smtClean="0"/>
              <a:t>Risk</a:t>
            </a:r>
            <a:endParaRPr lang="en-US" sz="4000" dirty="0" smtClean="0">
              <a:solidFill>
                <a:schemeClr val="accent1"/>
              </a:solidFill>
            </a:endParaRPr>
          </a:p>
        </p:txBody>
      </p:sp>
      <p:sp>
        <p:nvSpPr>
          <p:cNvPr id="211971" name="Rectangle 3"/>
          <p:cNvSpPr>
            <a:spLocks noChangeArrowheads="1"/>
          </p:cNvSpPr>
          <p:nvPr/>
        </p:nvSpPr>
        <p:spPr bwMode="auto">
          <a:xfrm>
            <a:off x="258947" y="1295400"/>
            <a:ext cx="8675688" cy="4784725"/>
          </a:xfrm>
          <a:prstGeom prst="rect">
            <a:avLst/>
          </a:prstGeom>
          <a:noFill/>
          <a:ln w="12700">
            <a:noFill/>
            <a:miter lim="800000"/>
            <a:headEnd/>
            <a:tailEnd/>
          </a:ln>
          <a:effectLst/>
        </p:spPr>
        <p:txBody>
          <a:bodyPr lIns="90476" tIns="44444" rIns="90476" bIns="44444"/>
          <a:lstStyle/>
          <a:p>
            <a:pPr marL="342900" indent="-342900" eaLnBrk="1" hangingPunct="1">
              <a:spcBef>
                <a:spcPct val="20000"/>
              </a:spcBef>
              <a:buClr>
                <a:schemeClr val="tx1"/>
              </a:buClr>
              <a:buSzPct val="60000"/>
              <a:buFont typeface="Arial" pitchFamily="34" charset="0"/>
              <a:buChar char="•"/>
              <a:defRPr/>
            </a:pPr>
            <a:r>
              <a:rPr lang="en-US" sz="2200" dirty="0" smtClean="0"/>
              <a:t>The radiation </a:t>
            </a:r>
            <a:r>
              <a:rPr lang="en-US" sz="2200" dirty="0"/>
              <a:t>weighting factor </a:t>
            </a:r>
            <a:r>
              <a:rPr lang="en-US" sz="2200" dirty="0" smtClean="0"/>
              <a:t>is used to convert the absorbed dose (energy absorbed per unit mass) from radiations of differing quality into a unit that expresses the exposure normalized to risk – </a:t>
            </a:r>
            <a:r>
              <a:rPr lang="en-US" sz="2200" i="1" dirty="0" smtClean="0"/>
              <a:t>equivalent dose</a:t>
            </a:r>
            <a:r>
              <a:rPr lang="en-US" sz="2200" dirty="0" smtClean="0"/>
              <a:t>.</a:t>
            </a:r>
            <a:endParaRPr lang="en-US" sz="2200" dirty="0"/>
          </a:p>
          <a:p>
            <a:pPr marL="342900" indent="-342900" eaLnBrk="1" hangingPunct="1">
              <a:spcBef>
                <a:spcPct val="20000"/>
              </a:spcBef>
              <a:buClr>
                <a:schemeClr val="tx1"/>
              </a:buClr>
              <a:buSzPct val="60000"/>
              <a:buFont typeface="Arial" pitchFamily="34" charset="0"/>
              <a:buChar char="•"/>
              <a:defRPr/>
            </a:pPr>
            <a:r>
              <a:rPr lang="en-US" sz="2200" dirty="0" smtClean="0"/>
              <a:t>Radiation weighting factor is denoted </a:t>
            </a:r>
            <a:r>
              <a:rPr lang="en-US" sz="2200" dirty="0"/>
              <a:t>by W</a:t>
            </a:r>
            <a:r>
              <a:rPr lang="en-US" sz="2200" baseline="-25000" dirty="0"/>
              <a:t>R</a:t>
            </a:r>
            <a:r>
              <a:rPr lang="en-US" sz="2200" dirty="0"/>
              <a:t>.</a:t>
            </a:r>
          </a:p>
          <a:p>
            <a:pPr marL="342900" indent="-342900" eaLnBrk="1" hangingPunct="1">
              <a:spcBef>
                <a:spcPct val="20000"/>
              </a:spcBef>
              <a:buClr>
                <a:schemeClr val="tx1"/>
              </a:buClr>
              <a:buSzPct val="60000"/>
              <a:buFont typeface="Arial" pitchFamily="34" charset="0"/>
              <a:buChar char="•"/>
              <a:defRPr/>
            </a:pPr>
            <a:r>
              <a:rPr lang="en-US" sz="2200" dirty="0"/>
              <a:t>Absorbed dose (D) is related to equivalent dose (H) through the formula:</a:t>
            </a:r>
          </a:p>
          <a:p>
            <a:pPr marL="342900" indent="-342900" eaLnBrk="1" hangingPunct="1">
              <a:spcBef>
                <a:spcPct val="20000"/>
              </a:spcBef>
              <a:buClr>
                <a:schemeClr val="tx1"/>
              </a:buClr>
              <a:buSzPct val="60000"/>
              <a:defRPr/>
            </a:pPr>
            <a:endParaRPr lang="en-US" sz="1000" dirty="0">
              <a:solidFill>
                <a:srgbClr val="0070C0"/>
              </a:solidFill>
              <a:latin typeface="+mn-lt"/>
            </a:endParaRPr>
          </a:p>
          <a:p>
            <a:pPr marL="342900" indent="-342900" algn="ctr" eaLnBrk="1" hangingPunct="1">
              <a:spcBef>
                <a:spcPct val="20000"/>
              </a:spcBef>
              <a:buClr>
                <a:schemeClr val="hlink"/>
              </a:buClr>
              <a:buSzPct val="90000"/>
              <a:buFont typeface="Wingdings" pitchFamily="2" charset="2"/>
              <a:buNone/>
              <a:defRPr/>
            </a:pPr>
            <a:r>
              <a:rPr lang="en-US" sz="2400" b="1" dirty="0">
                <a:solidFill>
                  <a:srgbClr val="0070C0"/>
                </a:solidFill>
                <a:latin typeface="+mn-lt"/>
              </a:rPr>
              <a:t>H = D W</a:t>
            </a:r>
            <a:r>
              <a:rPr lang="en-US" sz="2400" b="1" baseline="-25000" dirty="0">
                <a:solidFill>
                  <a:srgbClr val="0070C0"/>
                </a:solidFill>
                <a:latin typeface="+mn-lt"/>
              </a:rPr>
              <a:t>R</a:t>
            </a:r>
            <a:endParaRPr lang="en-US" sz="2400" b="1" dirty="0">
              <a:solidFill>
                <a:srgbClr val="0070C0"/>
              </a:solidFill>
              <a:latin typeface="+mn-lt"/>
            </a:endParaRPr>
          </a:p>
          <a:p>
            <a:pPr marL="342900" indent="-342900" eaLnBrk="1" hangingPunct="1">
              <a:spcBef>
                <a:spcPct val="20000"/>
              </a:spcBef>
              <a:buClr>
                <a:schemeClr val="hlink"/>
              </a:buClr>
              <a:buSzPct val="90000"/>
              <a:buFont typeface="Wingdings" pitchFamily="2" charset="2"/>
              <a:buNone/>
              <a:defRPr/>
            </a:pPr>
            <a:endParaRPr lang="en-US" sz="1400" i="1" dirty="0" smtClean="0">
              <a:solidFill>
                <a:schemeClr val="accent1"/>
              </a:solidFill>
              <a:latin typeface="+mn-lt"/>
            </a:endParaRPr>
          </a:p>
          <a:p>
            <a:pPr marL="342900" indent="-342900" eaLnBrk="1" hangingPunct="1">
              <a:spcBef>
                <a:spcPct val="20000"/>
              </a:spcBef>
              <a:buClr>
                <a:schemeClr val="hlink"/>
              </a:buClr>
              <a:buSzPct val="90000"/>
              <a:buFont typeface="Wingdings" pitchFamily="2" charset="2"/>
              <a:buNone/>
              <a:defRPr/>
            </a:pPr>
            <a:r>
              <a:rPr lang="en-US" sz="2200" i="1" dirty="0" smtClean="0"/>
              <a:t>The unit of absorbed dose is the gray (</a:t>
            </a:r>
            <a:r>
              <a:rPr lang="en-US" sz="2200" i="1" dirty="0" err="1" smtClean="0"/>
              <a:t>Gy</a:t>
            </a:r>
            <a:r>
              <a:rPr lang="en-US" sz="2200" i="1" dirty="0" smtClean="0"/>
              <a:t>)</a:t>
            </a:r>
          </a:p>
          <a:p>
            <a:pPr marL="342900" indent="-342900" eaLnBrk="1" hangingPunct="1">
              <a:spcBef>
                <a:spcPct val="20000"/>
              </a:spcBef>
              <a:buClr>
                <a:schemeClr val="hlink"/>
              </a:buClr>
              <a:buSzPct val="90000"/>
              <a:buFont typeface="Wingdings" pitchFamily="2" charset="2"/>
              <a:buNone/>
              <a:defRPr/>
            </a:pPr>
            <a:r>
              <a:rPr lang="en-US" sz="2200" i="1" dirty="0" smtClean="0"/>
              <a:t>The unit of equivalent dose is the </a:t>
            </a:r>
            <a:r>
              <a:rPr lang="en-US" sz="2200" i="1" dirty="0" err="1" smtClean="0"/>
              <a:t>sievert</a:t>
            </a:r>
            <a:r>
              <a:rPr lang="en-US" sz="2200" i="1" dirty="0" smtClean="0"/>
              <a:t> (</a:t>
            </a:r>
            <a:r>
              <a:rPr lang="en-US" sz="2200" i="1" dirty="0" err="1" smtClean="0"/>
              <a:t>Sv</a:t>
            </a:r>
            <a:r>
              <a:rPr lang="en-US" sz="2200" i="1" dirty="0" smtClean="0"/>
              <a:t>)</a:t>
            </a:r>
          </a:p>
          <a:p>
            <a:pPr marL="342900" indent="-342900" eaLnBrk="1" hangingPunct="1">
              <a:spcBef>
                <a:spcPct val="20000"/>
              </a:spcBef>
              <a:buClr>
                <a:schemeClr val="hlink"/>
              </a:buClr>
              <a:buSzPct val="90000"/>
              <a:buFont typeface="Wingdings" pitchFamily="2" charset="2"/>
              <a:buNone/>
              <a:defRPr/>
            </a:pPr>
            <a:endParaRPr lang="en-US" sz="1000" i="1" dirty="0"/>
          </a:p>
          <a:p>
            <a:pPr marL="342900" indent="-342900">
              <a:spcBef>
                <a:spcPct val="20000"/>
              </a:spcBef>
              <a:buClr>
                <a:schemeClr val="hlink"/>
              </a:buClr>
              <a:buSzPct val="90000"/>
              <a:defRPr/>
            </a:pPr>
            <a:r>
              <a:rPr lang="en-US" sz="2400" i="1" dirty="0">
                <a:latin typeface="+mn-lt"/>
              </a:rPr>
              <a:t>			</a:t>
            </a:r>
            <a:r>
              <a:rPr lang="en-US" sz="2400" i="1" dirty="0" smtClean="0">
                <a:latin typeface="+mn-lt"/>
              </a:rPr>
              <a:t>Thus</a:t>
            </a:r>
            <a:r>
              <a:rPr lang="en-US" sz="2400" i="1" dirty="0" smtClean="0"/>
              <a:t>,	</a:t>
            </a:r>
            <a:r>
              <a:rPr lang="en-US" sz="2400" b="1" i="1" dirty="0" smtClean="0"/>
              <a:t>Sv </a:t>
            </a:r>
            <a:r>
              <a:rPr lang="en-US" sz="2400" b="1" i="1" dirty="0"/>
              <a:t>= </a:t>
            </a:r>
            <a:r>
              <a:rPr lang="en-US" sz="2400" b="1" i="1" dirty="0" smtClean="0"/>
              <a:t>Gy </a:t>
            </a:r>
            <a:r>
              <a:rPr lang="en-US" sz="2400" b="1" i="1" dirty="0"/>
              <a:t>x </a:t>
            </a:r>
            <a:r>
              <a:rPr lang="en-US" sz="2400" b="1" dirty="0" smtClean="0"/>
              <a:t>W</a:t>
            </a:r>
            <a:r>
              <a:rPr lang="en-US" sz="2400" b="1" baseline="-25000" dirty="0" smtClean="0"/>
              <a:t>R</a:t>
            </a:r>
            <a:r>
              <a:rPr lang="en-US" sz="2400" b="1" dirty="0" smtClean="0"/>
              <a:t>   </a:t>
            </a:r>
            <a:r>
              <a:rPr lang="en-US" sz="2400" dirty="0" smtClean="0">
                <a:latin typeface="+mn-lt"/>
              </a:rPr>
              <a:t>(</a:t>
            </a:r>
            <a:r>
              <a:rPr lang="en-US" sz="2400" i="1" dirty="0" smtClean="0"/>
              <a:t>rem </a:t>
            </a:r>
            <a:r>
              <a:rPr lang="en-US" sz="2400" i="1" dirty="0"/>
              <a:t>= rad x </a:t>
            </a:r>
            <a:r>
              <a:rPr lang="en-US" sz="2400" dirty="0"/>
              <a:t>W</a:t>
            </a:r>
            <a:r>
              <a:rPr lang="en-US" sz="2400" baseline="-25000" dirty="0"/>
              <a:t>R</a:t>
            </a:r>
            <a:r>
              <a:rPr lang="en-US" sz="2400" i="1" dirty="0"/>
              <a:t> </a:t>
            </a:r>
            <a:r>
              <a:rPr lang="en-US" sz="2400" i="1" dirty="0" smtClean="0"/>
              <a:t>)</a:t>
            </a:r>
            <a:endParaRPr lang="en-US" sz="2400" i="1" dirty="0">
              <a:latin typeface="+mn-lt"/>
            </a:endParaRPr>
          </a:p>
        </p:txBody>
      </p:sp>
    </p:spTree>
    <p:extLst>
      <p:ext uri="{BB962C8B-B14F-4D97-AF65-F5344CB8AC3E}">
        <p14:creationId xmlns:p14="http://schemas.microsoft.com/office/powerpoint/2010/main" val="40184733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714375" y="381000"/>
            <a:ext cx="7715250" cy="838200"/>
          </a:xfrm>
          <a:effectLst>
            <a:outerShdw dist="17961" dir="18900000" algn="ctr" rotWithShape="0">
              <a:schemeClr val="bg2"/>
            </a:outerShdw>
          </a:effectLst>
        </p:spPr>
        <p:txBody>
          <a:bodyPr lIns="90487" rIns="90487" anchor="t"/>
          <a:lstStyle/>
          <a:p>
            <a:pPr>
              <a:defRPr/>
            </a:pPr>
            <a:r>
              <a:rPr lang="en-US" smtClean="0">
                <a:latin typeface="Univers (W1)" charset="0"/>
              </a:rPr>
              <a:t>Ionizing Radiation Units</a:t>
            </a:r>
            <a:endParaRPr lang="en-US" smtClean="0"/>
          </a:p>
        </p:txBody>
      </p:sp>
      <p:sp>
        <p:nvSpPr>
          <p:cNvPr id="2052" name="Rectangle 3"/>
          <p:cNvSpPr>
            <a:spLocks noChangeArrowheads="1"/>
          </p:cNvSpPr>
          <p:nvPr/>
        </p:nvSpPr>
        <p:spPr bwMode="auto">
          <a:xfrm>
            <a:off x="1143000" y="1524000"/>
            <a:ext cx="2438400" cy="228600"/>
          </a:xfrm>
          <a:prstGeom prst="rect">
            <a:avLst/>
          </a:prstGeom>
          <a:solidFill>
            <a:schemeClr val="tx1"/>
          </a:solidFill>
          <a:ln w="12700">
            <a:noFill/>
            <a:miter lim="800000"/>
            <a:headEnd/>
            <a:tailEnd/>
          </a:ln>
        </p:spPr>
        <p:txBody>
          <a:bodyPr wrap="none" anchor="ctr"/>
          <a:lstStyle/>
          <a:p>
            <a:endParaRPr lang="en-US"/>
          </a:p>
        </p:txBody>
      </p:sp>
      <p:grpSp>
        <p:nvGrpSpPr>
          <p:cNvPr id="2" name="Group 4"/>
          <p:cNvGrpSpPr>
            <a:grpSpLocks/>
          </p:cNvGrpSpPr>
          <p:nvPr/>
        </p:nvGrpSpPr>
        <p:grpSpPr bwMode="auto">
          <a:xfrm>
            <a:off x="1066800" y="1524000"/>
            <a:ext cx="7391400" cy="5129213"/>
            <a:chOff x="720" y="960"/>
            <a:chExt cx="4656" cy="3231"/>
          </a:xfrm>
        </p:grpSpPr>
        <p:pic>
          <p:nvPicPr>
            <p:cNvPr id="2056" name="Picture 5"/>
            <p:cNvPicPr>
              <a:picLocks noChangeAspect="1" noChangeArrowheads="1"/>
            </p:cNvPicPr>
            <p:nvPr/>
          </p:nvPicPr>
          <p:blipFill>
            <a:blip r:embed="rId4" cstate="print"/>
            <a:srcRect/>
            <a:stretch>
              <a:fillRect/>
            </a:stretch>
          </p:blipFill>
          <p:spPr bwMode="auto">
            <a:xfrm>
              <a:off x="720" y="960"/>
              <a:ext cx="4656" cy="3231"/>
            </a:xfrm>
            <a:prstGeom prst="rect">
              <a:avLst/>
            </a:prstGeom>
            <a:solidFill>
              <a:schemeClr val="tx1"/>
            </a:solidFill>
            <a:ln w="28575">
              <a:solidFill>
                <a:schemeClr val="tx2"/>
              </a:solidFill>
              <a:miter lim="800000"/>
              <a:headEnd/>
              <a:tailEnd/>
            </a:ln>
          </p:spPr>
        </p:pic>
        <p:sp>
          <p:nvSpPr>
            <p:cNvPr id="2057" name="Text Box 6"/>
            <p:cNvSpPr txBox="1">
              <a:spLocks noChangeArrowheads="1"/>
            </p:cNvSpPr>
            <p:nvPr/>
          </p:nvSpPr>
          <p:spPr bwMode="auto">
            <a:xfrm>
              <a:off x="768" y="960"/>
              <a:ext cx="2166" cy="212"/>
            </a:xfrm>
            <a:prstGeom prst="rect">
              <a:avLst/>
            </a:prstGeom>
            <a:solidFill>
              <a:schemeClr val="tx1"/>
            </a:solidFill>
            <a:ln w="12700">
              <a:noFill/>
              <a:miter lim="800000"/>
              <a:headEnd/>
              <a:tailEnd/>
            </a:ln>
          </p:spPr>
          <p:txBody>
            <a:bodyPr wrap="none">
              <a:spAutoFit/>
            </a:bodyPr>
            <a:lstStyle/>
            <a:p>
              <a:r>
                <a:rPr lang="en-US" sz="1600" b="1" i="0" u="sng">
                  <a:solidFill>
                    <a:schemeClr val="bg1"/>
                  </a:solidFill>
                </a:rPr>
                <a:t>Old Units</a:t>
              </a:r>
              <a:r>
                <a:rPr lang="en-US" sz="1600" b="1" i="0">
                  <a:solidFill>
                    <a:schemeClr val="bg1"/>
                  </a:solidFill>
                </a:rPr>
                <a:t>     </a:t>
              </a:r>
              <a:r>
                <a:rPr lang="en-US" sz="1600" b="1" i="0" u="sng">
                  <a:solidFill>
                    <a:schemeClr val="bg1"/>
                  </a:solidFill>
                </a:rPr>
                <a:t>SI Units</a:t>
              </a:r>
              <a:r>
                <a:rPr lang="en-US" sz="1600" b="1" i="0">
                  <a:solidFill>
                    <a:schemeClr val="bg1"/>
                  </a:solidFill>
                </a:rPr>
                <a:t>       </a:t>
              </a:r>
              <a:r>
                <a:rPr lang="en-US" sz="1600" b="1" i="0" u="sng">
                  <a:solidFill>
                    <a:schemeClr val="bg1"/>
                  </a:solidFill>
                </a:rPr>
                <a:t>What It Is</a:t>
              </a:r>
              <a:endParaRPr lang="en-US" sz="1800" u="sng"/>
            </a:p>
          </p:txBody>
        </p:sp>
      </p:grpSp>
      <p:sp>
        <p:nvSpPr>
          <p:cNvPr id="2054" name="Rectangle 7"/>
          <p:cNvSpPr>
            <a:spLocks noChangeArrowheads="1"/>
          </p:cNvSpPr>
          <p:nvPr/>
        </p:nvSpPr>
        <p:spPr bwMode="auto">
          <a:xfrm>
            <a:off x="6248400" y="5029200"/>
            <a:ext cx="2133600" cy="1600200"/>
          </a:xfrm>
          <a:prstGeom prst="rect">
            <a:avLst/>
          </a:prstGeom>
          <a:solidFill>
            <a:schemeClr val="tx1"/>
          </a:solidFill>
          <a:ln w="12700">
            <a:noFill/>
            <a:miter lim="800000"/>
            <a:headEnd/>
            <a:tailEnd/>
          </a:ln>
        </p:spPr>
        <p:txBody>
          <a:bodyPr wrap="none" anchor="ctr"/>
          <a:lstStyle/>
          <a:p>
            <a:endParaRPr lang="en-US"/>
          </a:p>
        </p:txBody>
      </p:sp>
      <p:graphicFrame>
        <p:nvGraphicFramePr>
          <p:cNvPr id="2050" name="Object 8"/>
          <p:cNvGraphicFramePr>
            <a:graphicFrameLocks noChangeAspect="1"/>
          </p:cNvGraphicFramePr>
          <p:nvPr/>
        </p:nvGraphicFramePr>
        <p:xfrm>
          <a:off x="6773863" y="5105400"/>
          <a:ext cx="1196975" cy="1423988"/>
        </p:xfrm>
        <a:graphic>
          <a:graphicData uri="http://schemas.openxmlformats.org/presentationml/2006/ole">
            <mc:AlternateContent xmlns:mc="http://schemas.openxmlformats.org/markup-compatibility/2006">
              <mc:Choice xmlns:v="urn:schemas-microsoft-com:vml" Requires="v">
                <p:oleObj spid="_x0000_s1065" name="Clip" r:id="rId5" imgW="2863850" imgH="3405188" progId="">
                  <p:embed/>
                </p:oleObj>
              </mc:Choice>
              <mc:Fallback>
                <p:oleObj name="Clip" r:id="rId5" imgW="2863850" imgH="3405188"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863" y="5105400"/>
                        <a:ext cx="1196975"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9"/>
          <p:cNvSpPr txBox="1">
            <a:spLocks noChangeArrowheads="1"/>
          </p:cNvSpPr>
          <p:nvPr/>
        </p:nvSpPr>
        <p:spPr bwMode="auto">
          <a:xfrm>
            <a:off x="1371600" y="2133600"/>
            <a:ext cx="1901825" cy="4327525"/>
          </a:xfrm>
          <a:prstGeom prst="rect">
            <a:avLst/>
          </a:prstGeom>
          <a:solidFill>
            <a:schemeClr val="tx1"/>
          </a:solidFill>
          <a:ln w="12700">
            <a:noFill/>
            <a:miter lim="800000"/>
            <a:headEnd/>
            <a:tailEnd/>
          </a:ln>
        </p:spPr>
        <p:txBody>
          <a:bodyPr>
            <a:spAutoFit/>
          </a:bodyPr>
          <a:lstStyle/>
          <a:p>
            <a:r>
              <a:rPr lang="en-US" sz="1500" b="1" i="0">
                <a:solidFill>
                  <a:schemeClr val="bg1"/>
                </a:solidFill>
                <a:latin typeface="Arial" charset="0"/>
              </a:rPr>
              <a:t>1 C kg</a:t>
            </a:r>
            <a:r>
              <a:rPr lang="en-US" sz="1500" b="1" i="0" baseline="30000">
                <a:solidFill>
                  <a:schemeClr val="bg1"/>
                </a:solidFill>
                <a:latin typeface="Arial" charset="0"/>
              </a:rPr>
              <a:t>-1</a:t>
            </a:r>
            <a:r>
              <a:rPr lang="en-US" sz="1500" b="1" i="0">
                <a:solidFill>
                  <a:schemeClr val="bg1"/>
                </a:solidFill>
                <a:latin typeface="Arial" charset="0"/>
              </a:rPr>
              <a:t> = 3876 R</a:t>
            </a:r>
          </a:p>
          <a:p>
            <a:endParaRPr lang="en-US" sz="1500">
              <a:solidFill>
                <a:schemeClr val="bg1"/>
              </a:solidFill>
              <a:latin typeface="Arial" charset="0"/>
            </a:endParaRPr>
          </a:p>
          <a:p>
            <a:endParaRPr lang="en-US" sz="1500">
              <a:solidFill>
                <a:schemeClr val="bg1"/>
              </a:solidFill>
              <a:latin typeface="Arial" charset="0"/>
            </a:endParaRPr>
          </a:p>
          <a:p>
            <a:endParaRPr lang="en-US" sz="1500">
              <a:solidFill>
                <a:schemeClr val="bg1"/>
              </a:solidFill>
              <a:latin typeface="Arial" charset="0"/>
            </a:endParaRPr>
          </a:p>
          <a:p>
            <a:endParaRPr lang="en-US" sz="1500">
              <a:solidFill>
                <a:schemeClr val="bg1"/>
              </a:solidFill>
              <a:latin typeface="Arial" charset="0"/>
            </a:endParaRPr>
          </a:p>
          <a:p>
            <a:endParaRPr lang="en-US" sz="800">
              <a:solidFill>
                <a:schemeClr val="bg1"/>
              </a:solidFill>
              <a:latin typeface="Arial" charset="0"/>
            </a:endParaRPr>
          </a:p>
          <a:p>
            <a:endParaRPr lang="en-US" sz="1500">
              <a:solidFill>
                <a:schemeClr val="bg1"/>
              </a:solidFill>
              <a:latin typeface="Arial" charset="0"/>
            </a:endParaRPr>
          </a:p>
          <a:p>
            <a:r>
              <a:rPr lang="en-US" sz="1500" b="1" i="0">
                <a:solidFill>
                  <a:schemeClr val="bg1"/>
                </a:solidFill>
                <a:latin typeface="Arial" charset="0"/>
              </a:rPr>
              <a:t>rad             Gray</a:t>
            </a:r>
          </a:p>
          <a:p>
            <a:endParaRPr lang="en-US" sz="1500" b="1" i="0">
              <a:solidFill>
                <a:schemeClr val="bg1"/>
              </a:solidFill>
              <a:latin typeface="Arial" charset="0"/>
            </a:endParaRPr>
          </a:p>
          <a:p>
            <a:r>
              <a:rPr lang="en-US" sz="1500" b="1" i="0">
                <a:solidFill>
                  <a:schemeClr val="bg1"/>
                </a:solidFill>
                <a:latin typeface="Arial" charset="0"/>
              </a:rPr>
              <a:t>1 Gy   =   100 rad</a:t>
            </a:r>
          </a:p>
          <a:p>
            <a:endParaRPr lang="en-US" sz="1500" b="1" i="0">
              <a:solidFill>
                <a:schemeClr val="bg1"/>
              </a:solidFill>
              <a:latin typeface="Arial" charset="0"/>
            </a:endParaRPr>
          </a:p>
          <a:p>
            <a:endParaRPr lang="en-US" sz="1500" b="1" i="0">
              <a:solidFill>
                <a:schemeClr val="bg1"/>
              </a:solidFill>
              <a:latin typeface="Arial" charset="0"/>
            </a:endParaRPr>
          </a:p>
          <a:p>
            <a:endParaRPr lang="en-US" sz="1800" b="1" i="0">
              <a:solidFill>
                <a:schemeClr val="bg1"/>
              </a:solidFill>
              <a:latin typeface="Arial" charset="0"/>
            </a:endParaRPr>
          </a:p>
          <a:p>
            <a:r>
              <a:rPr lang="en-US" sz="1500" b="1" i="0">
                <a:solidFill>
                  <a:schemeClr val="bg1"/>
                </a:solidFill>
                <a:latin typeface="Arial" charset="0"/>
              </a:rPr>
              <a:t>rem         Sievert</a:t>
            </a:r>
          </a:p>
          <a:p>
            <a:endParaRPr lang="en-US" sz="1500" b="1" i="0">
              <a:solidFill>
                <a:schemeClr val="bg1"/>
              </a:solidFill>
              <a:latin typeface="Arial" charset="0"/>
            </a:endParaRPr>
          </a:p>
          <a:p>
            <a:r>
              <a:rPr lang="en-US" sz="1500" b="1" i="0">
                <a:solidFill>
                  <a:schemeClr val="bg1"/>
                </a:solidFill>
                <a:latin typeface="Arial" charset="0"/>
              </a:rPr>
              <a:t>1 Sv   =   100 rem</a:t>
            </a:r>
            <a:endParaRPr lang="en-US" sz="1400" b="1" i="0">
              <a:solidFill>
                <a:schemeClr val="bg1"/>
              </a:solidFill>
              <a:latin typeface="Arial" charset="0"/>
            </a:endParaRPr>
          </a:p>
          <a:p>
            <a:endParaRPr lang="en-US" sz="1400" b="1" i="0">
              <a:solidFill>
                <a:schemeClr val="bg1"/>
              </a:solidFill>
              <a:latin typeface="Arial" charset="0"/>
            </a:endParaRPr>
          </a:p>
          <a:p>
            <a:endParaRPr lang="en-US" sz="1400" b="1" i="0">
              <a:solidFill>
                <a:schemeClr val="bg1"/>
              </a:solidFill>
              <a:latin typeface="Arial" charset="0"/>
            </a:endParaRPr>
          </a:p>
          <a:p>
            <a:endParaRPr lang="en-US" sz="14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Autofit/>
          </a:bodyPr>
          <a:lstStyle/>
          <a:p>
            <a:pPr>
              <a:defRPr/>
            </a:pPr>
            <a:r>
              <a:rPr lang="en-US" dirty="0"/>
              <a:t>Quantifying/Measuring Dose and Effects</a:t>
            </a:r>
            <a:endParaRPr lang="en-US" dirty="0" smtClean="0">
              <a:solidFill>
                <a:schemeClr val="accent1"/>
              </a:solidFill>
            </a:endParaRPr>
          </a:p>
        </p:txBody>
      </p:sp>
      <p:sp>
        <p:nvSpPr>
          <p:cNvPr id="2" name="Content Placeholder 1"/>
          <p:cNvSpPr>
            <a:spLocks noGrp="1"/>
          </p:cNvSpPr>
          <p:nvPr>
            <p:ph idx="1"/>
          </p:nvPr>
        </p:nvSpPr>
        <p:spPr/>
        <p:txBody>
          <a:bodyPr>
            <a:normAutofit fontScale="62500" lnSpcReduction="20000"/>
          </a:bodyPr>
          <a:lstStyle/>
          <a:p>
            <a:pPr>
              <a:buClr>
                <a:schemeClr val="accent1"/>
              </a:buClr>
              <a:defRPr/>
            </a:pPr>
            <a:r>
              <a:rPr lang="en-US" b="1" dirty="0">
                <a:solidFill>
                  <a:schemeClr val="accent1"/>
                </a:solidFill>
                <a:cs typeface="Arial" pitchFamily="34" charset="0"/>
              </a:rPr>
              <a:t>Exposure (X):  </a:t>
            </a:r>
            <a:r>
              <a:rPr lang="en-US" dirty="0">
                <a:cs typeface="Arial" pitchFamily="34" charset="0"/>
              </a:rPr>
              <a:t>Generically, exposure is the condition of being exposed.  Exposure is also used to quantify the amount of </a:t>
            </a:r>
            <a:r>
              <a:rPr lang="en-US" u="sng" dirty="0">
                <a:cs typeface="Arial" pitchFamily="34" charset="0"/>
              </a:rPr>
              <a:t>ionization produced by photons</a:t>
            </a:r>
            <a:r>
              <a:rPr lang="en-US" dirty="0">
                <a:solidFill>
                  <a:srgbClr val="FFFF00"/>
                </a:solidFill>
                <a:cs typeface="Arial" pitchFamily="34" charset="0"/>
              </a:rPr>
              <a:t> </a:t>
            </a:r>
            <a:r>
              <a:rPr lang="en-US" dirty="0">
                <a:cs typeface="Arial" pitchFamily="34" charset="0"/>
              </a:rPr>
              <a:t>as they pass </a:t>
            </a:r>
            <a:r>
              <a:rPr lang="en-US" u="sng" dirty="0">
                <a:cs typeface="Arial" pitchFamily="34" charset="0"/>
              </a:rPr>
              <a:t>through air</a:t>
            </a:r>
            <a:r>
              <a:rPr lang="en-US" dirty="0">
                <a:cs typeface="Arial" pitchFamily="34" charset="0"/>
              </a:rPr>
              <a:t>. The unit of exposure </a:t>
            </a:r>
            <a:r>
              <a:rPr lang="en-US" dirty="0" smtClean="0">
                <a:cs typeface="Arial" pitchFamily="34" charset="0"/>
              </a:rPr>
              <a:t>in the U.S. is </a:t>
            </a:r>
            <a:r>
              <a:rPr lang="en-US" dirty="0">
                <a:cs typeface="Arial" pitchFamily="34" charset="0"/>
              </a:rPr>
              <a:t>the Roentgen (R). </a:t>
            </a:r>
            <a:r>
              <a:rPr lang="en-US" dirty="0" smtClean="0">
                <a:cs typeface="Arial" pitchFamily="34" charset="0"/>
              </a:rPr>
              <a:t>The S.I. unit is C/kg.</a:t>
            </a:r>
            <a:endParaRPr lang="en-US" dirty="0">
              <a:cs typeface="Arial" pitchFamily="34" charset="0"/>
            </a:endParaRPr>
          </a:p>
          <a:p>
            <a:pPr>
              <a:buClr>
                <a:schemeClr val="accent1"/>
              </a:buClr>
              <a:defRPr/>
            </a:pPr>
            <a:endParaRPr lang="en-US" b="1" dirty="0">
              <a:cs typeface="Arial" pitchFamily="34" charset="0"/>
            </a:endParaRPr>
          </a:p>
          <a:p>
            <a:pPr marL="0" indent="0" algn="ctr">
              <a:buClr>
                <a:schemeClr val="accent1"/>
              </a:buClr>
              <a:buNone/>
              <a:defRPr/>
            </a:pPr>
            <a:r>
              <a:rPr lang="en-US" b="1" dirty="0">
                <a:cs typeface="Arial" pitchFamily="34" charset="0"/>
              </a:rPr>
              <a:t>1R = </a:t>
            </a:r>
            <a:r>
              <a:rPr lang="en-US" b="1" dirty="0" smtClean="0">
                <a:cs typeface="Arial" pitchFamily="34" charset="0"/>
              </a:rPr>
              <a:t>2.58x10-4 C/kg </a:t>
            </a:r>
            <a:r>
              <a:rPr lang="en-US" dirty="0" smtClean="0">
                <a:cs typeface="Arial" pitchFamily="34" charset="0"/>
              </a:rPr>
              <a:t>or 1esu/cc  (in dry air at STP)</a:t>
            </a:r>
            <a:endParaRPr lang="en-US" dirty="0">
              <a:cs typeface="Arial" pitchFamily="34" charset="0"/>
            </a:endParaRPr>
          </a:p>
          <a:p>
            <a:pPr marL="457200" lvl="1" indent="0" algn="ctr">
              <a:buClr>
                <a:schemeClr val="accent1"/>
              </a:buClr>
              <a:buNone/>
              <a:defRPr/>
            </a:pPr>
            <a:endParaRPr lang="en-US" b="1" dirty="0">
              <a:cs typeface="Arial" pitchFamily="34" charset="0"/>
            </a:endParaRPr>
          </a:p>
          <a:p>
            <a:pPr>
              <a:buClr>
                <a:schemeClr val="accent1"/>
              </a:buClr>
              <a:defRPr/>
            </a:pPr>
            <a:r>
              <a:rPr lang="en-US" b="1" dirty="0">
                <a:solidFill>
                  <a:schemeClr val="accent1"/>
                </a:solidFill>
                <a:cs typeface="Arial" pitchFamily="34" charset="0"/>
              </a:rPr>
              <a:t>Absorbed Dose (D):  </a:t>
            </a:r>
            <a:r>
              <a:rPr lang="en-US" dirty="0">
                <a:cs typeface="Arial" pitchFamily="34" charset="0"/>
              </a:rPr>
              <a:t>Absorbed dose is the amount of energy deposited in </a:t>
            </a:r>
            <a:r>
              <a:rPr lang="en-US" u="sng" dirty="0">
                <a:cs typeface="Arial" pitchFamily="34" charset="0"/>
              </a:rPr>
              <a:t>any material </a:t>
            </a:r>
            <a:r>
              <a:rPr lang="en-US" dirty="0">
                <a:cs typeface="Arial" pitchFamily="34" charset="0"/>
              </a:rPr>
              <a:t>by ionizing radiation. The unit of absorbed dose used in the U.S., the rad, is a measure of energy absorbed per gram of material. The S.I. unit is the Gray (Gy). One Gray equals 100 rad.</a:t>
            </a:r>
          </a:p>
          <a:p>
            <a:pPr lvl="4">
              <a:buClr>
                <a:schemeClr val="accent1"/>
              </a:buClr>
              <a:defRPr/>
            </a:pPr>
            <a:endParaRPr lang="en-US" b="1" dirty="0">
              <a:cs typeface="Arial" pitchFamily="34" charset="0"/>
            </a:endParaRPr>
          </a:p>
          <a:p>
            <a:pPr>
              <a:buClr>
                <a:schemeClr val="accent1"/>
              </a:buClr>
              <a:defRPr/>
            </a:pPr>
            <a:r>
              <a:rPr lang="en-US" b="1" dirty="0">
                <a:solidFill>
                  <a:schemeClr val="accent1"/>
                </a:solidFill>
                <a:cs typeface="Arial" pitchFamily="34" charset="0"/>
              </a:rPr>
              <a:t>Equivalent Dose (H): </a:t>
            </a:r>
            <a:r>
              <a:rPr lang="en-US" dirty="0" smtClean="0">
                <a:cs typeface="Arial" pitchFamily="34" charset="0"/>
              </a:rPr>
              <a:t>Equivalent dose is a </a:t>
            </a:r>
            <a:r>
              <a:rPr lang="en-US" dirty="0">
                <a:cs typeface="Arial" pitchFamily="34" charset="0"/>
              </a:rPr>
              <a:t>special concept relating absorbed dose to </a:t>
            </a:r>
            <a:r>
              <a:rPr lang="en-US" u="sng" dirty="0">
                <a:cs typeface="Arial" pitchFamily="34" charset="0"/>
              </a:rPr>
              <a:t>biological detriment</a:t>
            </a:r>
            <a:r>
              <a:rPr lang="en-US" dirty="0">
                <a:cs typeface="Arial" pitchFamily="34" charset="0"/>
              </a:rPr>
              <a:t>.  In the U.S. the unit is the rem.  The S.I. unit is the Sievert (Sv).  One Sievert equals 100 rem.</a:t>
            </a:r>
          </a:p>
          <a:p>
            <a:pPr lvl="4">
              <a:buClr>
                <a:schemeClr val="accent1"/>
              </a:buClr>
              <a:buNone/>
              <a:defRPr/>
            </a:pPr>
            <a:r>
              <a:rPr lang="en-US" dirty="0">
                <a:effectLst>
                  <a:outerShdw blurRad="38100" dist="38100" dir="2700000" algn="tl">
                    <a:srgbClr val="000000"/>
                  </a:outerShdw>
                </a:effectLst>
                <a:latin typeface="Univers (W1)" pitchFamily="34" charset="0"/>
              </a:rPr>
              <a:t>		</a:t>
            </a:r>
            <a:endParaRPr lang="en-US" i="1" dirty="0">
              <a:solidFill>
                <a:schemeClr val="accent1"/>
              </a:solidFill>
              <a:effectLst>
                <a:outerShdw blurRad="38100" dist="38100" dir="2700000" algn="tl">
                  <a:srgbClr val="000000"/>
                </a:outerShdw>
              </a:effectLst>
              <a:latin typeface="Univers (W1)" pitchFamily="34" charset="0"/>
            </a:endParaRPr>
          </a:p>
          <a:p>
            <a:endParaRPr lang="en-US" dirty="0"/>
          </a:p>
        </p:txBody>
      </p:sp>
    </p:spTree>
    <p:extLst>
      <p:ext uri="{BB962C8B-B14F-4D97-AF65-F5344CB8AC3E}">
        <p14:creationId xmlns:p14="http://schemas.microsoft.com/office/powerpoint/2010/main" val="19630440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200" b="1"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40984</TotalTime>
  <Words>6170</Words>
  <Application>Microsoft Office PowerPoint</Application>
  <PresentationFormat>On-screen Show (4:3)</PresentationFormat>
  <Paragraphs>670</Paragraphs>
  <Slides>55</Slides>
  <Notes>54</Notes>
  <HiddenSlides>1</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55</vt:i4>
      </vt:variant>
    </vt:vector>
  </HeadingPairs>
  <TitlesOfParts>
    <vt:vector size="59" baseType="lpstr">
      <vt:lpstr>Office Theme</vt:lpstr>
      <vt:lpstr>Default Design</vt:lpstr>
      <vt:lpstr>Clip</vt:lpstr>
      <vt:lpstr>Chart</vt:lpstr>
      <vt:lpstr>Linear Non Threshold for Radiation Health Effects</vt:lpstr>
      <vt:lpstr>Objectives</vt:lpstr>
      <vt:lpstr>What is Radiation?</vt:lpstr>
      <vt:lpstr>PowerPoint Presentation</vt:lpstr>
      <vt:lpstr>Penetration of Radiation in Tissue</vt:lpstr>
      <vt:lpstr>LET and RBE</vt:lpstr>
      <vt:lpstr>Quantifying/Measuring Dose and Risk</vt:lpstr>
      <vt:lpstr>Ionizing Radiation Units</vt:lpstr>
      <vt:lpstr>Quantifying/Measuring Dose and Effects</vt:lpstr>
      <vt:lpstr>Direct Action: critical structures are the targets.</vt:lpstr>
      <vt:lpstr>Indirect Action: water and other non-critical molecules are the targets.</vt:lpstr>
      <vt:lpstr>Water Hydrolysis</vt:lpstr>
      <vt:lpstr>Water Hydrolysis</vt:lpstr>
      <vt:lpstr>PowerPoint Presentation</vt:lpstr>
      <vt:lpstr>PowerPoint Presentation</vt:lpstr>
      <vt:lpstr>Effects of Radiation on Cells</vt:lpstr>
      <vt:lpstr>Effects of Radiation on Cells</vt:lpstr>
      <vt:lpstr>Cellular Sensitivity</vt:lpstr>
      <vt:lpstr>Cellular Sensitivity</vt:lpstr>
      <vt:lpstr>Categories of Effects</vt:lpstr>
      <vt:lpstr>Categories of Effects</vt:lpstr>
      <vt:lpstr>PowerPoint Presentation</vt:lpstr>
      <vt:lpstr>Latency Period</vt:lpstr>
      <vt:lpstr>PowerPoint Presentation</vt:lpstr>
      <vt:lpstr>PowerPoint Presentation</vt:lpstr>
      <vt:lpstr>Possible Radiation Dose Response Curves</vt:lpstr>
      <vt:lpstr>What are the Bases for the Models?</vt:lpstr>
      <vt:lpstr>What do the Studies Show?</vt:lpstr>
      <vt:lpstr>What do the Studies Show?</vt:lpstr>
      <vt:lpstr>What do the Studies Show?</vt:lpstr>
      <vt:lpstr>What do the Studies Show?</vt:lpstr>
      <vt:lpstr>What do the Studies Show?</vt:lpstr>
      <vt:lpstr>What do the Studies Show?</vt:lpstr>
      <vt:lpstr>What do the Studies Show?</vt:lpstr>
      <vt:lpstr>What do the Studies Show?</vt:lpstr>
      <vt:lpstr>What do the Studies Show?</vt:lpstr>
      <vt:lpstr>What do the Studies Show?</vt:lpstr>
      <vt:lpstr>What do the Studies Show?</vt:lpstr>
      <vt:lpstr>What do the Studies Show?</vt:lpstr>
      <vt:lpstr>But Wait, There’s More…</vt:lpstr>
      <vt:lpstr>PowerPoint Presentation</vt:lpstr>
      <vt:lpstr>Some Conjecture Based on the Above</vt:lpstr>
      <vt:lpstr>A Reasonable Interpretation?</vt:lpstr>
      <vt:lpstr>Conclusions</vt:lpstr>
      <vt:lpstr>Conclusions</vt:lpstr>
      <vt:lpstr>Conclusions</vt:lpstr>
      <vt:lpstr>Conclusions</vt:lpstr>
      <vt:lpstr>Risks in Perspective</vt:lpstr>
      <vt:lpstr>Conclusions</vt:lpstr>
      <vt:lpstr>For More Information on Radiation Protection</vt:lpstr>
      <vt:lpstr>PowerPoint Presentation</vt:lpstr>
      <vt:lpstr>PowerPoint Presentation</vt:lpstr>
      <vt:lpstr>What do the Studies Show?</vt:lpstr>
      <vt:lpstr>What about non-radiation factors?</vt:lpstr>
      <vt:lpstr>What do the Studies Show?</vt:lpstr>
    </vt:vector>
  </TitlesOfParts>
  <Company>Dominion Resources/JLAB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Non Threshold Model</dc:title>
  <dc:creator>Carl Tarantino/Keith Welch</dc:creator>
  <cp:lastModifiedBy>welch</cp:lastModifiedBy>
  <cp:revision>79</cp:revision>
  <cp:lastPrinted>2013-10-09T04:43:09Z</cp:lastPrinted>
  <dcterms:created xsi:type="dcterms:W3CDTF">2013-06-05T14:38:22Z</dcterms:created>
  <dcterms:modified xsi:type="dcterms:W3CDTF">2013-10-11T22:30:42Z</dcterms:modified>
</cp:coreProperties>
</file>