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10.xml" ContentType="application/vnd.openxmlformats-officedocument.presentationml.notesSlide+xml"/>
  <Override PartName="/ppt/charts/chart13.xml" ContentType="application/vnd.openxmlformats-officedocument.drawingml.chart+xml"/>
  <Override PartName="/ppt/drawings/drawing1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14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7" r:id="rId2"/>
    <p:sldId id="261" r:id="rId3"/>
    <p:sldId id="258" r:id="rId4"/>
    <p:sldId id="259" r:id="rId5"/>
    <p:sldId id="260" r:id="rId6"/>
    <p:sldId id="270" r:id="rId7"/>
    <p:sldId id="262" r:id="rId8"/>
    <p:sldId id="317" r:id="rId9"/>
    <p:sldId id="308" r:id="rId10"/>
    <p:sldId id="313" r:id="rId11"/>
    <p:sldId id="309" r:id="rId12"/>
    <p:sldId id="310" r:id="rId13"/>
    <p:sldId id="314" r:id="rId14"/>
    <p:sldId id="321" r:id="rId15"/>
    <p:sldId id="319" r:id="rId16"/>
    <p:sldId id="322" r:id="rId17"/>
    <p:sldId id="323" r:id="rId18"/>
    <p:sldId id="324" r:id="rId19"/>
    <p:sldId id="320" r:id="rId20"/>
    <p:sldId id="325" r:id="rId21"/>
    <p:sldId id="327" r:id="rId22"/>
    <p:sldId id="328" r:id="rId23"/>
    <p:sldId id="326" r:id="rId24"/>
    <p:sldId id="342" r:id="rId25"/>
    <p:sldId id="343" r:id="rId26"/>
    <p:sldId id="329" r:id="rId27"/>
    <p:sldId id="330" r:id="rId28"/>
    <p:sldId id="301" r:id="rId29"/>
    <p:sldId id="302" r:id="rId30"/>
    <p:sldId id="303" r:id="rId31"/>
    <p:sldId id="292" r:id="rId32"/>
    <p:sldId id="346" r:id="rId33"/>
    <p:sldId id="293" r:id="rId34"/>
    <p:sldId id="294" r:id="rId35"/>
    <p:sldId id="295" r:id="rId36"/>
    <p:sldId id="296" r:id="rId37"/>
    <p:sldId id="344" r:id="rId38"/>
    <p:sldId id="297" r:id="rId39"/>
    <p:sldId id="332" r:id="rId40"/>
    <p:sldId id="333" r:id="rId41"/>
    <p:sldId id="345" r:id="rId42"/>
    <p:sldId id="334" r:id="rId43"/>
    <p:sldId id="335" r:id="rId44"/>
    <p:sldId id="336" r:id="rId45"/>
    <p:sldId id="337" r:id="rId46"/>
    <p:sldId id="338" r:id="rId47"/>
    <p:sldId id="339" r:id="rId48"/>
    <p:sldId id="340" r:id="rId49"/>
    <p:sldId id="341" r:id="rId50"/>
    <p:sldId id="347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75" d="100"/>
          <a:sy n="75" d="100"/>
        </p:scale>
        <p:origin x="-1248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0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Activities\Teaching\UMd\Law%20school%20spring%2011\Class%206\Class%206%20workpaper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User\Documents\Activities\Teaching\Teaching%20resources\Analysis%20and%20materials\Calculations.xls" TargetMode="External"/><Relationship Id="rId1" Type="http://schemas.openxmlformats.org/officeDocument/2006/relationships/image" Target="../media/image7.jpeg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User\Documents\Activities\Teaching\Teaching%20resources\Analysis%20and%20materials\Calculations.xls" TargetMode="External"/><Relationship Id="rId1" Type="http://schemas.openxmlformats.org/officeDocument/2006/relationships/image" Target="../media/image7.jpeg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dirty="0" smtClean="0"/>
              <a:t>CO</a:t>
            </a:r>
            <a:r>
              <a:rPr lang="en-US" sz="1800" baseline="-25000" dirty="0" smtClean="0"/>
              <a:t>2</a:t>
            </a:r>
            <a:r>
              <a:rPr lang="en-US" sz="1800" baseline="0" dirty="0" smtClean="0"/>
              <a:t> </a:t>
            </a:r>
            <a:r>
              <a:rPr lang="en-US" sz="1800" baseline="0" dirty="0"/>
              <a:t>Concentration, Climate Sensitivity </a:t>
            </a:r>
            <a:endParaRPr lang="en-US" sz="1800" baseline="0" dirty="0" smtClean="0"/>
          </a:p>
          <a:p>
            <a:pPr>
              <a:defRPr/>
            </a:pPr>
            <a:r>
              <a:rPr lang="en-US" sz="1800" baseline="0" dirty="0" smtClean="0"/>
              <a:t>And Equilibrium Temperature</a:t>
            </a:r>
            <a:endParaRPr lang="en-US" sz="1800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Ln 1.5</c:v>
          </c:tx>
          <c:marker>
            <c:symbol val="none"/>
          </c:marker>
          <c:cat>
            <c:numRef>
              <c:f>Sheet1!$B$4:$B$32</c:f>
              <c:numCache>
                <c:formatCode>General</c:formatCode>
                <c:ptCount val="29"/>
                <c:pt idx="0">
                  <c:v>280</c:v>
                </c:pt>
                <c:pt idx="1">
                  <c:v>290</c:v>
                </c:pt>
                <c:pt idx="2">
                  <c:v>300</c:v>
                </c:pt>
                <c:pt idx="3">
                  <c:v>310</c:v>
                </c:pt>
                <c:pt idx="4">
                  <c:v>320</c:v>
                </c:pt>
                <c:pt idx="5">
                  <c:v>330</c:v>
                </c:pt>
                <c:pt idx="6">
                  <c:v>340</c:v>
                </c:pt>
                <c:pt idx="7">
                  <c:v>350</c:v>
                </c:pt>
                <c:pt idx="8">
                  <c:v>360</c:v>
                </c:pt>
                <c:pt idx="9">
                  <c:v>370</c:v>
                </c:pt>
                <c:pt idx="10">
                  <c:v>380</c:v>
                </c:pt>
                <c:pt idx="11">
                  <c:v>390</c:v>
                </c:pt>
                <c:pt idx="12">
                  <c:v>400</c:v>
                </c:pt>
                <c:pt idx="13">
                  <c:v>410</c:v>
                </c:pt>
                <c:pt idx="14">
                  <c:v>420</c:v>
                </c:pt>
                <c:pt idx="15">
                  <c:v>430</c:v>
                </c:pt>
                <c:pt idx="16">
                  <c:v>440</c:v>
                </c:pt>
                <c:pt idx="17">
                  <c:v>450</c:v>
                </c:pt>
                <c:pt idx="18">
                  <c:v>460</c:v>
                </c:pt>
                <c:pt idx="19">
                  <c:v>470</c:v>
                </c:pt>
                <c:pt idx="20">
                  <c:v>480</c:v>
                </c:pt>
                <c:pt idx="21">
                  <c:v>490</c:v>
                </c:pt>
                <c:pt idx="22">
                  <c:v>500</c:v>
                </c:pt>
                <c:pt idx="23">
                  <c:v>510</c:v>
                </c:pt>
                <c:pt idx="24">
                  <c:v>520</c:v>
                </c:pt>
                <c:pt idx="25">
                  <c:v>530</c:v>
                </c:pt>
                <c:pt idx="26">
                  <c:v>540</c:v>
                </c:pt>
                <c:pt idx="27">
                  <c:v>550</c:v>
                </c:pt>
                <c:pt idx="28">
                  <c:v>560</c:v>
                </c:pt>
              </c:numCache>
            </c:numRef>
          </c:cat>
          <c:val>
            <c:numRef>
              <c:f>Sheet1!$C$4:$C$32</c:f>
              <c:numCache>
                <c:formatCode>0.00</c:formatCode>
                <c:ptCount val="29"/>
                <c:pt idx="0">
                  <c:v>0</c:v>
                </c:pt>
                <c:pt idx="1">
                  <c:v>7.5939109604952204E-2</c:v>
                </c:pt>
                <c:pt idx="2">
                  <c:v>0.14930351032637157</c:v>
                </c:pt>
                <c:pt idx="3">
                  <c:v>0.2202620824939068</c:v>
                </c:pt>
                <c:pt idx="4">
                  <c:v>0.28896761691359374</c:v>
                </c:pt>
                <c:pt idx="5">
                  <c:v>0.3555587959512741</c:v>
                </c:pt>
                <c:pt idx="6">
                  <c:v>0.42016187878910277</c:v>
                </c:pt>
                <c:pt idx="7">
                  <c:v>0.48289214233104361</c:v>
                </c:pt>
                <c:pt idx="8">
                  <c:v>0.54385511907706263</c:v>
                </c:pt>
                <c:pt idx="9">
                  <c:v>0.60314766535701847</c:v>
                </c:pt>
                <c:pt idx="10">
                  <c:v>0.66085888707897233</c:v>
                </c:pt>
                <c:pt idx="11">
                  <c:v>0.71707094520696624</c:v>
                </c:pt>
                <c:pt idx="12">
                  <c:v>0.77185975924463734</c:v>
                </c:pt>
                <c:pt idx="13">
                  <c:v>0.82529562384071931</c:v>
                </c:pt>
                <c:pt idx="14">
                  <c:v>0.87744375108173434</c:v>
                </c:pt>
                <c:pt idx="15">
                  <c:v>0.92836474896674093</c:v>
                </c:pt>
                <c:pt idx="16">
                  <c:v>0.97811504486953971</c:v>
                </c:pt>
                <c:pt idx="17">
                  <c:v>1.0267472614081061</c:v>
                </c:pt>
                <c:pt idx="18">
                  <c:v>1.0743105509991131</c:v>
                </c:pt>
                <c:pt idx="19">
                  <c:v>1.1208508944300499</c:v>
                </c:pt>
                <c:pt idx="20">
                  <c:v>1.1664113679953279</c:v>
                </c:pt>
                <c:pt idx="21">
                  <c:v>1.211032383086406</c:v>
                </c:pt>
                <c:pt idx="22">
                  <c:v>1.254751901575681</c:v>
                </c:pt>
                <c:pt idx="23">
                  <c:v>1.2976056298708372</c:v>
                </c:pt>
                <c:pt idx="24">
                  <c:v>1.3396271941252322</c:v>
                </c:pt>
                <c:pt idx="25">
                  <c:v>1.3808482987583925</c:v>
                </c:pt>
                <c:pt idx="26">
                  <c:v>1.4212988701587967</c:v>
                </c:pt>
                <c:pt idx="27">
                  <c:v>1.4610071872005832</c:v>
                </c:pt>
                <c:pt idx="28">
                  <c:v>1.5</c:v>
                </c:pt>
              </c:numCache>
            </c:numRef>
          </c:val>
          <c:smooth val="0"/>
        </c:ser>
        <c:ser>
          <c:idx val="1"/>
          <c:order val="1"/>
          <c:tx>
            <c:v>Ln 4.5</c:v>
          </c:tx>
          <c:marker>
            <c:symbol val="none"/>
          </c:marker>
          <c:cat>
            <c:numRef>
              <c:f>Sheet1!$B$4:$B$32</c:f>
              <c:numCache>
                <c:formatCode>General</c:formatCode>
                <c:ptCount val="29"/>
                <c:pt idx="0">
                  <c:v>280</c:v>
                </c:pt>
                <c:pt idx="1">
                  <c:v>290</c:v>
                </c:pt>
                <c:pt idx="2">
                  <c:v>300</c:v>
                </c:pt>
                <c:pt idx="3">
                  <c:v>310</c:v>
                </c:pt>
                <c:pt idx="4">
                  <c:v>320</c:v>
                </c:pt>
                <c:pt idx="5">
                  <c:v>330</c:v>
                </c:pt>
                <c:pt idx="6">
                  <c:v>340</c:v>
                </c:pt>
                <c:pt idx="7">
                  <c:v>350</c:v>
                </c:pt>
                <c:pt idx="8">
                  <c:v>360</c:v>
                </c:pt>
                <c:pt idx="9">
                  <c:v>370</c:v>
                </c:pt>
                <c:pt idx="10">
                  <c:v>380</c:v>
                </c:pt>
                <c:pt idx="11">
                  <c:v>390</c:v>
                </c:pt>
                <c:pt idx="12">
                  <c:v>400</c:v>
                </c:pt>
                <c:pt idx="13">
                  <c:v>410</c:v>
                </c:pt>
                <c:pt idx="14">
                  <c:v>420</c:v>
                </c:pt>
                <c:pt idx="15">
                  <c:v>430</c:v>
                </c:pt>
                <c:pt idx="16">
                  <c:v>440</c:v>
                </c:pt>
                <c:pt idx="17">
                  <c:v>450</c:v>
                </c:pt>
                <c:pt idx="18">
                  <c:v>460</c:v>
                </c:pt>
                <c:pt idx="19">
                  <c:v>470</c:v>
                </c:pt>
                <c:pt idx="20">
                  <c:v>480</c:v>
                </c:pt>
                <c:pt idx="21">
                  <c:v>490</c:v>
                </c:pt>
                <c:pt idx="22">
                  <c:v>500</c:v>
                </c:pt>
                <c:pt idx="23">
                  <c:v>510</c:v>
                </c:pt>
                <c:pt idx="24">
                  <c:v>520</c:v>
                </c:pt>
                <c:pt idx="25">
                  <c:v>530</c:v>
                </c:pt>
                <c:pt idx="26">
                  <c:v>540</c:v>
                </c:pt>
                <c:pt idx="27">
                  <c:v>550</c:v>
                </c:pt>
                <c:pt idx="28">
                  <c:v>560</c:v>
                </c:pt>
              </c:numCache>
            </c:numRef>
          </c:cat>
          <c:val>
            <c:numRef>
              <c:f>Sheet1!$D$4:$D$32</c:f>
              <c:numCache>
                <c:formatCode>0.00</c:formatCode>
                <c:ptCount val="29"/>
                <c:pt idx="0">
                  <c:v>0</c:v>
                </c:pt>
                <c:pt idx="1">
                  <c:v>0.22781732881485664</c:v>
                </c:pt>
                <c:pt idx="2">
                  <c:v>0.44791053097911471</c:v>
                </c:pt>
                <c:pt idx="3">
                  <c:v>0.66078624748172032</c:v>
                </c:pt>
                <c:pt idx="4">
                  <c:v>0.86690285074078122</c:v>
                </c:pt>
                <c:pt idx="5">
                  <c:v>1.0666763878538223</c:v>
                </c:pt>
                <c:pt idx="6">
                  <c:v>1.2604856363673085</c:v>
                </c:pt>
                <c:pt idx="7">
                  <c:v>1.4486764269931307</c:v>
                </c:pt>
                <c:pt idx="8">
                  <c:v>1.6315653572311877</c:v>
                </c:pt>
                <c:pt idx="9">
                  <c:v>1.8094429960710554</c:v>
                </c:pt>
                <c:pt idx="10">
                  <c:v>1.9825766612369167</c:v>
                </c:pt>
                <c:pt idx="11">
                  <c:v>2.1512128356208988</c:v>
                </c:pt>
                <c:pt idx="12">
                  <c:v>2.3155792777339124</c:v>
                </c:pt>
                <c:pt idx="13">
                  <c:v>2.4758868715221576</c:v>
                </c:pt>
                <c:pt idx="14">
                  <c:v>2.6323312532452032</c:v>
                </c:pt>
                <c:pt idx="15">
                  <c:v>2.7850942469002229</c:v>
                </c:pt>
                <c:pt idx="16">
                  <c:v>2.9343451346086189</c:v>
                </c:pt>
                <c:pt idx="17">
                  <c:v>3.0802417842243179</c:v>
                </c:pt>
                <c:pt idx="18">
                  <c:v>3.2229316529973393</c:v>
                </c:pt>
                <c:pt idx="19">
                  <c:v>3.3625526832901498</c:v>
                </c:pt>
                <c:pt idx="20">
                  <c:v>3.4992341039859833</c:v>
                </c:pt>
                <c:pt idx="21">
                  <c:v>3.6330971492592186</c:v>
                </c:pt>
                <c:pt idx="22">
                  <c:v>3.7642557047270429</c:v>
                </c:pt>
                <c:pt idx="23">
                  <c:v>3.8928168896125115</c:v>
                </c:pt>
                <c:pt idx="24">
                  <c:v>4.0188815823756974</c:v>
                </c:pt>
                <c:pt idx="25">
                  <c:v>4.1425448962751776</c:v>
                </c:pt>
                <c:pt idx="26">
                  <c:v>4.2638966104763902</c:v>
                </c:pt>
                <c:pt idx="27">
                  <c:v>4.3830215616017494</c:v>
                </c:pt>
                <c:pt idx="28">
                  <c:v>4.5</c:v>
                </c:pt>
              </c:numCache>
            </c:numRef>
          </c:val>
          <c:smooth val="0"/>
        </c:ser>
        <c:ser>
          <c:idx val="2"/>
          <c:order val="2"/>
          <c:tx>
            <c:v>Linear 1.5</c:v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none"/>
          </c:marker>
          <c:val>
            <c:numRef>
              <c:f>Sheet1!$E$4:$E$32</c:f>
              <c:numCache>
                <c:formatCode>0.00</c:formatCode>
                <c:ptCount val="29"/>
                <c:pt idx="0">
                  <c:v>0</c:v>
                </c:pt>
                <c:pt idx="1">
                  <c:v>7.5939109604952204E-2</c:v>
                </c:pt>
                <c:pt idx="2">
                  <c:v>0.15187821920990441</c:v>
                </c:pt>
                <c:pt idx="3">
                  <c:v>0.22781732881485661</c:v>
                </c:pt>
                <c:pt idx="4">
                  <c:v>0.30375643841980882</c:v>
                </c:pt>
                <c:pt idx="5">
                  <c:v>0.37969554802476102</c:v>
                </c:pt>
                <c:pt idx="6">
                  <c:v>0.45563465762971322</c:v>
                </c:pt>
                <c:pt idx="7">
                  <c:v>0.53157376723466543</c:v>
                </c:pt>
                <c:pt idx="8">
                  <c:v>0.60751287683961763</c:v>
                </c:pt>
                <c:pt idx="9">
                  <c:v>0.68345198644456984</c:v>
                </c:pt>
                <c:pt idx="10">
                  <c:v>0.75939109604952204</c:v>
                </c:pt>
                <c:pt idx="11">
                  <c:v>0.83533020565447424</c:v>
                </c:pt>
                <c:pt idx="12">
                  <c:v>0.91126931525942645</c:v>
                </c:pt>
                <c:pt idx="13">
                  <c:v>0.98720842486437865</c:v>
                </c:pt>
                <c:pt idx="14">
                  <c:v>1.0631475344693309</c:v>
                </c:pt>
                <c:pt idx="15">
                  <c:v>1.1390866440742831</c:v>
                </c:pt>
                <c:pt idx="16">
                  <c:v>1.2150257536792353</c:v>
                </c:pt>
                <c:pt idx="17">
                  <c:v>1.2909648632841875</c:v>
                </c:pt>
                <c:pt idx="18">
                  <c:v>1.3669039728891397</c:v>
                </c:pt>
                <c:pt idx="19">
                  <c:v>1.4428430824940919</c:v>
                </c:pt>
                <c:pt idx="20">
                  <c:v>1.5187821920990441</c:v>
                </c:pt>
                <c:pt idx="21">
                  <c:v>1.5947213017039963</c:v>
                </c:pt>
                <c:pt idx="22">
                  <c:v>1.6706604113089485</c:v>
                </c:pt>
                <c:pt idx="23">
                  <c:v>1.7465995209139007</c:v>
                </c:pt>
                <c:pt idx="24">
                  <c:v>1.8225386305188529</c:v>
                </c:pt>
                <c:pt idx="25">
                  <c:v>1.8984777401238051</c:v>
                </c:pt>
                <c:pt idx="26">
                  <c:v>1.9744168497287573</c:v>
                </c:pt>
                <c:pt idx="27">
                  <c:v>2.0503559593337095</c:v>
                </c:pt>
                <c:pt idx="28">
                  <c:v>2.1262950689386617</c:v>
                </c:pt>
              </c:numCache>
            </c:numRef>
          </c:val>
          <c:smooth val="0"/>
        </c:ser>
        <c:ser>
          <c:idx val="3"/>
          <c:order val="3"/>
          <c:tx>
            <c:v>Linear 4.5</c:v>
          </c:tx>
          <c:spPr>
            <a:ln>
              <a:solidFill>
                <a:srgbClr val="FF0000"/>
              </a:solidFill>
              <a:prstDash val="sysDash"/>
            </a:ln>
          </c:spPr>
          <c:marker>
            <c:symbol val="none"/>
          </c:marker>
          <c:val>
            <c:numRef>
              <c:f>Sheet1!$F$4:$F$32</c:f>
              <c:numCache>
                <c:formatCode>0.00</c:formatCode>
                <c:ptCount val="29"/>
                <c:pt idx="0">
                  <c:v>0</c:v>
                </c:pt>
                <c:pt idx="1">
                  <c:v>0.22781732881485664</c:v>
                </c:pt>
                <c:pt idx="2">
                  <c:v>0.45563465762971328</c:v>
                </c:pt>
                <c:pt idx="3">
                  <c:v>0.68345198644456995</c:v>
                </c:pt>
                <c:pt idx="4">
                  <c:v>0.91126931525942656</c:v>
                </c:pt>
                <c:pt idx="5">
                  <c:v>1.1390866440742833</c:v>
                </c:pt>
                <c:pt idx="6">
                  <c:v>1.3669039728891399</c:v>
                </c:pt>
                <c:pt idx="7">
                  <c:v>1.5947213017039965</c:v>
                </c:pt>
                <c:pt idx="8">
                  <c:v>1.8225386305188531</c:v>
                </c:pt>
                <c:pt idx="9">
                  <c:v>2.05035595933371</c:v>
                </c:pt>
                <c:pt idx="10">
                  <c:v>2.2781732881485666</c:v>
                </c:pt>
                <c:pt idx="11">
                  <c:v>2.5059906169634232</c:v>
                </c:pt>
                <c:pt idx="12">
                  <c:v>2.7338079457782798</c:v>
                </c:pt>
                <c:pt idx="13">
                  <c:v>2.9616252745931364</c:v>
                </c:pt>
                <c:pt idx="14">
                  <c:v>3.189442603407993</c:v>
                </c:pt>
                <c:pt idx="15">
                  <c:v>3.4172599322228496</c:v>
                </c:pt>
                <c:pt idx="16">
                  <c:v>3.6450772610377062</c:v>
                </c:pt>
                <c:pt idx="17">
                  <c:v>3.8728945898525629</c:v>
                </c:pt>
                <c:pt idx="18">
                  <c:v>4.1007119186674199</c:v>
                </c:pt>
                <c:pt idx="19">
                  <c:v>4.328529247482277</c:v>
                </c:pt>
                <c:pt idx="20">
                  <c:v>4.556346576297134</c:v>
                </c:pt>
                <c:pt idx="21">
                  <c:v>4.7841639051119911</c:v>
                </c:pt>
                <c:pt idx="22">
                  <c:v>5.0119812339268481</c:v>
                </c:pt>
                <c:pt idx="23">
                  <c:v>5.2397985627417052</c:v>
                </c:pt>
                <c:pt idx="24">
                  <c:v>5.4676158915565622</c:v>
                </c:pt>
                <c:pt idx="25">
                  <c:v>5.6954332203714193</c:v>
                </c:pt>
                <c:pt idx="26">
                  <c:v>5.9232505491862764</c:v>
                </c:pt>
                <c:pt idx="27">
                  <c:v>6.1510678780011334</c:v>
                </c:pt>
                <c:pt idx="28">
                  <c:v>6.3788852068159905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486016"/>
        <c:axId val="106488192"/>
      </c:lineChart>
      <c:catAx>
        <c:axId val="1064860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CO2 Concentratin (ppm)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6488192"/>
        <c:crosses val="autoZero"/>
        <c:auto val="1"/>
        <c:lblAlgn val="ctr"/>
        <c:lblOffset val="100"/>
        <c:tickLblSkip val="4"/>
        <c:noMultiLvlLbl val="0"/>
      </c:catAx>
      <c:valAx>
        <c:axId val="1064881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Temperature Increase</a:t>
                </a:r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648601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Energy-Related 2011 CO</a:t>
            </a:r>
            <a:r>
              <a:rPr lang="en-US" baseline="-25000" dirty="0"/>
              <a:t>2</a:t>
            </a:r>
            <a:r>
              <a:rPr lang="en-US" dirty="0"/>
              <a:t> Emissions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'US GHG'!$A$12:$A$16</c:f>
              <c:strCache>
                <c:ptCount val="5"/>
                <c:pt idx="0">
                  <c:v>Electricity</c:v>
                </c:pt>
                <c:pt idx="1">
                  <c:v>Non-electric transportation</c:v>
                </c:pt>
                <c:pt idx="2">
                  <c:v>Non-electric industrial</c:v>
                </c:pt>
                <c:pt idx="3">
                  <c:v>Non-electric commercial</c:v>
                </c:pt>
                <c:pt idx="4">
                  <c:v>Non-electric residential</c:v>
                </c:pt>
              </c:strCache>
            </c:strRef>
          </c:cat>
          <c:val>
            <c:numRef>
              <c:f>'US GHG'!$B$12:$B$16</c:f>
              <c:numCache>
                <c:formatCode>_(* #,##0_);_(* \(#,##0\);_(* "-"??_);_(@_)</c:formatCode>
                <c:ptCount val="5"/>
                <c:pt idx="0">
                  <c:v>2240</c:v>
                </c:pt>
                <c:pt idx="1">
                  <c:v>1802</c:v>
                </c:pt>
                <c:pt idx="2">
                  <c:v>973</c:v>
                </c:pt>
                <c:pt idx="3">
                  <c:v>232</c:v>
                </c:pt>
                <c:pt idx="4">
                  <c:v>550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Sheet1!$G$27:$G$33</c:f>
              <c:strCache>
                <c:ptCount val="7"/>
                <c:pt idx="0">
                  <c:v>Coal</c:v>
                </c:pt>
                <c:pt idx="1">
                  <c:v>Petroleum</c:v>
                </c:pt>
                <c:pt idx="2">
                  <c:v>Natural gas</c:v>
                </c:pt>
                <c:pt idx="3">
                  <c:v>Nuclear</c:v>
                </c:pt>
                <c:pt idx="4">
                  <c:v>Hydro</c:v>
                </c:pt>
                <c:pt idx="5">
                  <c:v>Wind</c:v>
                </c:pt>
                <c:pt idx="6">
                  <c:v>Other RN</c:v>
                </c:pt>
              </c:strCache>
            </c:strRef>
          </c:cat>
          <c:val>
            <c:numRef>
              <c:f>Sheet1!$I$27:$I$33</c:f>
              <c:numCache>
                <c:formatCode>0.0%</c:formatCode>
                <c:ptCount val="7"/>
                <c:pt idx="0">
                  <c:v>0.41516080881964745</c:v>
                </c:pt>
                <c:pt idx="1">
                  <c:v>6.7193656918786877E-3</c:v>
                </c:pt>
                <c:pt idx="2">
                  <c:v>0.23997734613852456</c:v>
                </c:pt>
                <c:pt idx="3">
                  <c:v>0.21237995133259424</c:v>
                </c:pt>
                <c:pt idx="4">
                  <c:v>7.7999836815404636E-2</c:v>
                </c:pt>
                <c:pt idx="5">
                  <c:v>2.8775683575470477E-2</c:v>
                </c:pt>
                <c:pt idx="6">
                  <c:v>1.8987007626480062E-2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US CO</a:t>
            </a:r>
            <a:r>
              <a:rPr lang="en-US" baseline="-25000" dirty="0"/>
              <a:t>2</a:t>
            </a:r>
            <a:r>
              <a:rPr lang="en-US" dirty="0"/>
              <a:t> Emissions by Sector and Fuel</a:t>
            </a: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Petroleum</c:v>
          </c:tx>
          <c:invertIfNegative val="0"/>
          <c:cat>
            <c:strRef>
              <c:f>Sheet1!$C$66:$G$66</c:f>
              <c:strCache>
                <c:ptCount val="5"/>
                <c:pt idx="0">
                  <c:v>Residential</c:v>
                </c:pt>
                <c:pt idx="1">
                  <c:v>Commercial</c:v>
                </c:pt>
                <c:pt idx="2">
                  <c:v>Industrial</c:v>
                </c:pt>
                <c:pt idx="3">
                  <c:v>Transportation</c:v>
                </c:pt>
                <c:pt idx="4">
                  <c:v>Electricity</c:v>
                </c:pt>
              </c:strCache>
            </c:strRef>
          </c:cat>
          <c:val>
            <c:numRef>
              <c:f>Sheet1!$C$67:$G$67</c:f>
              <c:numCache>
                <c:formatCode>0</c:formatCode>
                <c:ptCount val="5"/>
                <c:pt idx="0">
                  <c:v>78.467476000000005</c:v>
                </c:pt>
                <c:pt idx="1">
                  <c:v>39.268536000000289</c:v>
                </c:pt>
                <c:pt idx="2">
                  <c:v>366.39816299999899</c:v>
                </c:pt>
                <c:pt idx="3">
                  <c:v>1823.6595459999999</c:v>
                </c:pt>
                <c:pt idx="4">
                  <c:v>35.000759000000002</c:v>
                </c:pt>
              </c:numCache>
            </c:numRef>
          </c:val>
        </c:ser>
        <c:ser>
          <c:idx val="1"/>
          <c:order val="1"/>
          <c:tx>
            <c:v>Natural gas</c:v>
          </c:tx>
          <c:invertIfNegative val="0"/>
          <c:cat>
            <c:strRef>
              <c:f>Sheet1!$C$66:$G$66</c:f>
              <c:strCache>
                <c:ptCount val="5"/>
                <c:pt idx="0">
                  <c:v>Residential</c:v>
                </c:pt>
                <c:pt idx="1">
                  <c:v>Commercial</c:v>
                </c:pt>
                <c:pt idx="2">
                  <c:v>Industrial</c:v>
                </c:pt>
                <c:pt idx="3">
                  <c:v>Transportation</c:v>
                </c:pt>
                <c:pt idx="4">
                  <c:v>Electricity</c:v>
                </c:pt>
              </c:strCache>
            </c:strRef>
          </c:cat>
          <c:val>
            <c:numRef>
              <c:f>Sheet1!$C$68:$G$68</c:f>
              <c:numCache>
                <c:formatCode>0</c:formatCode>
                <c:ptCount val="5"/>
                <c:pt idx="0">
                  <c:v>260.02682499999969</c:v>
                </c:pt>
                <c:pt idx="1">
                  <c:v>168.64488199999928</c:v>
                </c:pt>
                <c:pt idx="2">
                  <c:v>412.20559699999899</c:v>
                </c:pt>
                <c:pt idx="3">
                  <c:v>37.079472000000003</c:v>
                </c:pt>
                <c:pt idx="4">
                  <c:v>408.10784900000078</c:v>
                </c:pt>
              </c:numCache>
            </c:numRef>
          </c:val>
        </c:ser>
        <c:ser>
          <c:idx val="2"/>
          <c:order val="2"/>
          <c:tx>
            <c:v>Coal</c:v>
          </c:tx>
          <c:invertIfNegative val="0"/>
          <c:cat>
            <c:strRef>
              <c:f>Sheet1!$C$66:$G$66</c:f>
              <c:strCache>
                <c:ptCount val="5"/>
                <c:pt idx="0">
                  <c:v>Residential</c:v>
                </c:pt>
                <c:pt idx="1">
                  <c:v>Commercial</c:v>
                </c:pt>
                <c:pt idx="2">
                  <c:v>Industrial</c:v>
                </c:pt>
                <c:pt idx="3">
                  <c:v>Transportation</c:v>
                </c:pt>
                <c:pt idx="4">
                  <c:v>Electricity</c:v>
                </c:pt>
              </c:strCache>
            </c:strRef>
          </c:cat>
          <c:val>
            <c:numRef>
              <c:f>Sheet1!$C$69:$G$69</c:f>
              <c:numCache>
                <c:formatCode>0</c:formatCode>
                <c:ptCount val="5"/>
                <c:pt idx="0">
                  <c:v>0.65322400000000358</c:v>
                </c:pt>
                <c:pt idx="1">
                  <c:v>5.5617470000000004</c:v>
                </c:pt>
                <c:pt idx="2">
                  <c:v>148.64671299999998</c:v>
                </c:pt>
                <c:pt idx="3">
                  <c:v>0</c:v>
                </c:pt>
                <c:pt idx="4">
                  <c:v>1842.973999</c:v>
                </c:pt>
              </c:numCache>
            </c:numRef>
          </c:val>
        </c:ser>
        <c:ser>
          <c:idx val="3"/>
          <c:order val="3"/>
          <c:tx>
            <c:v>Electricity</c:v>
          </c:tx>
          <c:invertIfNegative val="0"/>
          <c:cat>
            <c:strRef>
              <c:f>Sheet1!$C$66:$G$66</c:f>
              <c:strCache>
                <c:ptCount val="5"/>
                <c:pt idx="0">
                  <c:v>Residential</c:v>
                </c:pt>
                <c:pt idx="1">
                  <c:v>Commercial</c:v>
                </c:pt>
                <c:pt idx="2">
                  <c:v>Industrial</c:v>
                </c:pt>
                <c:pt idx="3">
                  <c:v>Transportation</c:v>
                </c:pt>
                <c:pt idx="4">
                  <c:v>Electricity</c:v>
                </c:pt>
              </c:strCache>
            </c:strRef>
          </c:cat>
          <c:val>
            <c:numRef>
              <c:f>Sheet1!$C$70:$G$70</c:f>
              <c:numCache>
                <c:formatCode>0</c:formatCode>
                <c:ptCount val="5"/>
                <c:pt idx="0">
                  <c:v>892.177368</c:v>
                </c:pt>
                <c:pt idx="1">
                  <c:v>827.11700399999938</c:v>
                </c:pt>
                <c:pt idx="2">
                  <c:v>574.58990500000004</c:v>
                </c:pt>
                <c:pt idx="3">
                  <c:v>4.1884779999999955</c:v>
                </c:pt>
                <c:pt idx="4">
                  <c:v>11.99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7762944"/>
        <c:axId val="207764480"/>
      </c:barChart>
      <c:catAx>
        <c:axId val="207762944"/>
        <c:scaling>
          <c:orientation val="minMax"/>
        </c:scaling>
        <c:delete val="0"/>
        <c:axPos val="b"/>
        <c:majorTickMark val="out"/>
        <c:minorTickMark val="none"/>
        <c:tickLblPos val="nextTo"/>
        <c:crossAx val="207764480"/>
        <c:crosses val="autoZero"/>
        <c:auto val="1"/>
        <c:lblAlgn val="ctr"/>
        <c:lblOffset val="100"/>
        <c:noMultiLvlLbl val="0"/>
      </c:catAx>
      <c:valAx>
        <c:axId val="20776448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2077629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chemeClr val="tx2"/>
                </a:solidFill>
                <a:latin typeface="Arial"/>
                <a:ea typeface="Arial"/>
                <a:cs typeface="Arial"/>
              </a:defRPr>
            </a:pPr>
            <a:r>
              <a:rPr lang="en-US" sz="1800" u="sng" baseline="0" dirty="0">
                <a:solidFill>
                  <a:schemeClr val="tx2"/>
                </a:solidFill>
              </a:rPr>
              <a:t>Delivered</a:t>
            </a:r>
            <a:r>
              <a:rPr lang="en-US" sz="1800" baseline="0" dirty="0">
                <a:solidFill>
                  <a:schemeClr val="tx2"/>
                </a:solidFill>
              </a:rPr>
              <a:t> Energy Use &amp; Electricity-Related </a:t>
            </a:r>
            <a:r>
              <a:rPr lang="en-US" sz="1800" baseline="0" dirty="0" smtClean="0">
                <a:solidFill>
                  <a:schemeClr val="tx2"/>
                </a:solidFill>
              </a:rPr>
              <a:t>Losses  </a:t>
            </a:r>
            <a:endParaRPr lang="en-US" sz="1800" baseline="0" dirty="0">
              <a:solidFill>
                <a:schemeClr val="tx2"/>
              </a:solidFill>
            </a:endParaRPr>
          </a:p>
        </c:rich>
      </c:tx>
      <c:layout>
        <c:manualLayout>
          <c:xMode val="edge"/>
          <c:yMode val="edge"/>
          <c:x val="0.17432592040859757"/>
          <c:y val="6.398458005249352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464977067091348"/>
          <c:y val="0.1371653543307087"/>
          <c:w val="0.86305799588381693"/>
          <c:h val="0.6891775273780432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'Delivered energy - US'!$A$5</c:f>
              <c:strCache>
                <c:ptCount val="1"/>
                <c:pt idx="0">
                  <c:v>Residential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'Delivered energy - US'!$B$4:$H$4</c:f>
              <c:strCache>
                <c:ptCount val="7"/>
                <c:pt idx="0">
                  <c:v>Petroleum</c:v>
                </c:pt>
                <c:pt idx="1">
                  <c:v>Natural Gas</c:v>
                </c:pt>
                <c:pt idx="2">
                  <c:v>Coal</c:v>
                </c:pt>
                <c:pt idx="3">
                  <c:v>Renewables</c:v>
                </c:pt>
                <c:pt idx="4">
                  <c:v>Delivered Electricity</c:v>
                </c:pt>
                <c:pt idx="5">
                  <c:v>Electricity-Related Losses</c:v>
                </c:pt>
                <c:pt idx="6">
                  <c:v>Total</c:v>
                </c:pt>
              </c:strCache>
            </c:strRef>
          </c:cat>
          <c:val>
            <c:numRef>
              <c:f>'Delivered energy - US'!$B$5:$H$5</c:f>
              <c:numCache>
                <c:formatCode>0.00</c:formatCode>
                <c:ptCount val="7"/>
                <c:pt idx="0">
                  <c:v>1.25</c:v>
                </c:pt>
                <c:pt idx="1">
                  <c:v>4.5</c:v>
                </c:pt>
                <c:pt idx="2">
                  <c:v>1.0000000000000021E-2</c:v>
                </c:pt>
                <c:pt idx="3">
                  <c:v>0.41000000000000031</c:v>
                </c:pt>
                <c:pt idx="4">
                  <c:v>4.6099999999999985</c:v>
                </c:pt>
                <c:pt idx="5">
                  <c:v>10.040000000000001</c:v>
                </c:pt>
                <c:pt idx="6">
                  <c:v>20.82</c:v>
                </c:pt>
              </c:numCache>
            </c:numRef>
          </c:val>
        </c:ser>
        <c:ser>
          <c:idx val="1"/>
          <c:order val="1"/>
          <c:tx>
            <c:strRef>
              <c:f>'Delivered energy - US'!$A$6</c:f>
              <c:strCache>
                <c:ptCount val="1"/>
                <c:pt idx="0">
                  <c:v>Commercial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'Delivered energy - US'!$B$4:$H$4</c:f>
              <c:strCache>
                <c:ptCount val="7"/>
                <c:pt idx="0">
                  <c:v>Petroleum</c:v>
                </c:pt>
                <c:pt idx="1">
                  <c:v>Natural Gas</c:v>
                </c:pt>
                <c:pt idx="2">
                  <c:v>Coal</c:v>
                </c:pt>
                <c:pt idx="3">
                  <c:v>Renewables</c:v>
                </c:pt>
                <c:pt idx="4">
                  <c:v>Delivered Electricity</c:v>
                </c:pt>
                <c:pt idx="5">
                  <c:v>Electricity-Related Losses</c:v>
                </c:pt>
                <c:pt idx="6">
                  <c:v>Total</c:v>
                </c:pt>
              </c:strCache>
            </c:strRef>
          </c:cat>
          <c:val>
            <c:numRef>
              <c:f>'Delivered energy - US'!$B$6:$H$6</c:f>
              <c:numCache>
                <c:formatCode>0.00</c:formatCode>
                <c:ptCount val="7"/>
                <c:pt idx="0">
                  <c:v>0.68000000000000083</c:v>
                </c:pt>
                <c:pt idx="1">
                  <c:v>2.92</c:v>
                </c:pt>
                <c:pt idx="2">
                  <c:v>8.0000000000000127E-2</c:v>
                </c:pt>
                <c:pt idx="3">
                  <c:v>0.13</c:v>
                </c:pt>
                <c:pt idx="4">
                  <c:v>4.4300000000000024</c:v>
                </c:pt>
                <c:pt idx="5">
                  <c:v>9.66</c:v>
                </c:pt>
                <c:pt idx="6">
                  <c:v>17.91</c:v>
                </c:pt>
              </c:numCache>
            </c:numRef>
          </c:val>
        </c:ser>
        <c:ser>
          <c:idx val="2"/>
          <c:order val="2"/>
          <c:tx>
            <c:strRef>
              <c:f>'Delivered energy - US'!$A$7</c:f>
              <c:strCache>
                <c:ptCount val="1"/>
                <c:pt idx="0">
                  <c:v>Industrial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'Delivered energy - US'!$B$4:$H$4</c:f>
              <c:strCache>
                <c:ptCount val="7"/>
                <c:pt idx="0">
                  <c:v>Petroleum</c:v>
                </c:pt>
                <c:pt idx="1">
                  <c:v>Natural Gas</c:v>
                </c:pt>
                <c:pt idx="2">
                  <c:v>Coal</c:v>
                </c:pt>
                <c:pt idx="3">
                  <c:v>Renewables</c:v>
                </c:pt>
                <c:pt idx="4">
                  <c:v>Delivered Electricity</c:v>
                </c:pt>
                <c:pt idx="5">
                  <c:v>Electricity-Related Losses</c:v>
                </c:pt>
                <c:pt idx="6">
                  <c:v>Total</c:v>
                </c:pt>
              </c:strCache>
            </c:strRef>
          </c:cat>
          <c:val>
            <c:numRef>
              <c:f>'Delivered energy - US'!$B$7:$H$7</c:f>
              <c:numCache>
                <c:formatCode>0.00</c:formatCode>
                <c:ptCount val="7"/>
                <c:pt idx="0">
                  <c:v>9.92</c:v>
                </c:pt>
                <c:pt idx="1">
                  <c:v>7.85</c:v>
                </c:pt>
                <c:pt idx="2">
                  <c:v>1.9200000000000021</c:v>
                </c:pt>
                <c:pt idx="3">
                  <c:v>1.9900000000000024</c:v>
                </c:pt>
                <c:pt idx="4">
                  <c:v>3.42</c:v>
                </c:pt>
                <c:pt idx="5">
                  <c:v>7.45</c:v>
                </c:pt>
                <c:pt idx="6">
                  <c:v>32.550000000000004</c:v>
                </c:pt>
              </c:numCache>
            </c:numRef>
          </c:val>
        </c:ser>
        <c:ser>
          <c:idx val="3"/>
          <c:order val="3"/>
          <c:tx>
            <c:strRef>
              <c:f>'Delivered energy - US'!$A$8</c:f>
              <c:strCache>
                <c:ptCount val="1"/>
                <c:pt idx="0">
                  <c:v>Transportation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'Delivered energy - US'!$B$4:$H$4</c:f>
              <c:strCache>
                <c:ptCount val="7"/>
                <c:pt idx="0">
                  <c:v>Petroleum</c:v>
                </c:pt>
                <c:pt idx="1">
                  <c:v>Natural Gas</c:v>
                </c:pt>
                <c:pt idx="2">
                  <c:v>Coal</c:v>
                </c:pt>
                <c:pt idx="3">
                  <c:v>Renewables</c:v>
                </c:pt>
                <c:pt idx="4">
                  <c:v>Delivered Electricity</c:v>
                </c:pt>
                <c:pt idx="5">
                  <c:v>Electricity-Related Losses</c:v>
                </c:pt>
                <c:pt idx="6">
                  <c:v>Total</c:v>
                </c:pt>
              </c:strCache>
            </c:strRef>
          </c:cat>
          <c:val>
            <c:numRef>
              <c:f>'Delivered energy - US'!$B$8:$H$8</c:f>
              <c:numCache>
                <c:formatCode>0.00</c:formatCode>
                <c:ptCount val="7"/>
                <c:pt idx="0">
                  <c:v>27.57</c:v>
                </c:pt>
                <c:pt idx="1">
                  <c:v>0.61000000000000065</c:v>
                </c:pt>
                <c:pt idx="2">
                  <c:v>0</c:v>
                </c:pt>
                <c:pt idx="3">
                  <c:v>0</c:v>
                </c:pt>
                <c:pt idx="4">
                  <c:v>2.0000000000000032E-2</c:v>
                </c:pt>
                <c:pt idx="5">
                  <c:v>5.0000000000000093E-2</c:v>
                </c:pt>
                <c:pt idx="6">
                  <c:v>28.25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7951744"/>
        <c:axId val="207953280"/>
      </c:barChart>
      <c:catAx>
        <c:axId val="207951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953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795328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050" baseline="0" dirty="0"/>
                  <a:t>Quads</a:t>
                </a:r>
              </a:p>
            </c:rich>
          </c:tx>
          <c:layout>
            <c:manualLayout>
              <c:xMode val="edge"/>
              <c:yMode val="edge"/>
              <c:x val="2.5477707006369709E-2"/>
              <c:y val="0.38333449985418738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951744"/>
        <c:crosses val="autoZero"/>
        <c:crossBetween val="between"/>
      </c:valAx>
      <c:spPr>
        <a:blipFill>
          <a:blip xmlns:r="http://schemas.openxmlformats.org/officeDocument/2006/relationships" r:embed="rId1"/>
          <a:tile tx="0" ty="0" sx="100000" sy="100000" flip="none" algn="tl"/>
        </a:blip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27547787418292641"/>
          <c:y val="0.91389151356081078"/>
          <c:w val="0.54140177541501577"/>
          <c:h val="6.6666958296879505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50" b="1" i="0" u="none" strike="noStrike" baseline="0">
                <a:solidFill>
                  <a:schemeClr val="tx2"/>
                </a:solidFill>
                <a:latin typeface="Arial"/>
                <a:ea typeface="Arial"/>
                <a:cs typeface="Arial"/>
              </a:defRPr>
            </a:pPr>
            <a:r>
              <a:rPr lang="en-US" sz="1400" dirty="0">
                <a:solidFill>
                  <a:schemeClr val="tx2"/>
                </a:solidFill>
              </a:rPr>
              <a:t>Delivered Energy Use &amp; Electricity-Related </a:t>
            </a:r>
            <a:r>
              <a:rPr lang="en-US" sz="1400" dirty="0" smtClean="0">
                <a:solidFill>
                  <a:schemeClr val="tx2"/>
                </a:solidFill>
              </a:rPr>
              <a:t>Losses  </a:t>
            </a:r>
            <a:endParaRPr lang="en-US" sz="1400" dirty="0">
              <a:solidFill>
                <a:schemeClr val="tx2"/>
              </a:solidFill>
            </a:endParaRPr>
          </a:p>
        </c:rich>
      </c:tx>
      <c:layout>
        <c:manualLayout>
          <c:xMode val="edge"/>
          <c:yMode val="edge"/>
          <c:x val="0.17432592040859757"/>
          <c:y val="6.398458005249352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3568534515709807"/>
          <c:y val="0.15728029685944431"/>
          <c:w val="0.86305799588381693"/>
          <c:h val="0.617338446918273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'Delivered energy - US'!$A$5</c:f>
              <c:strCache>
                <c:ptCount val="1"/>
                <c:pt idx="0">
                  <c:v>Residential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'Delivered energy - US'!$B$4:$H$4</c:f>
              <c:strCache>
                <c:ptCount val="7"/>
                <c:pt idx="0">
                  <c:v>Petroleum</c:v>
                </c:pt>
                <c:pt idx="1">
                  <c:v>Natural Gas</c:v>
                </c:pt>
                <c:pt idx="2">
                  <c:v>Coal</c:v>
                </c:pt>
                <c:pt idx="3">
                  <c:v>Renewables</c:v>
                </c:pt>
                <c:pt idx="4">
                  <c:v>Delivered Electricity</c:v>
                </c:pt>
                <c:pt idx="5">
                  <c:v>Electricity-Related Losses</c:v>
                </c:pt>
                <c:pt idx="6">
                  <c:v>Total</c:v>
                </c:pt>
              </c:strCache>
            </c:strRef>
          </c:cat>
          <c:val>
            <c:numRef>
              <c:f>'Delivered energy - US'!$B$5:$H$5</c:f>
              <c:numCache>
                <c:formatCode>0.00</c:formatCode>
                <c:ptCount val="7"/>
                <c:pt idx="0">
                  <c:v>1.25</c:v>
                </c:pt>
                <c:pt idx="1">
                  <c:v>4.5</c:v>
                </c:pt>
                <c:pt idx="2">
                  <c:v>1.0000000000000021E-2</c:v>
                </c:pt>
                <c:pt idx="3">
                  <c:v>0.41000000000000031</c:v>
                </c:pt>
                <c:pt idx="4">
                  <c:v>4.6099999999999985</c:v>
                </c:pt>
                <c:pt idx="5">
                  <c:v>10.040000000000001</c:v>
                </c:pt>
                <c:pt idx="6">
                  <c:v>20.82</c:v>
                </c:pt>
              </c:numCache>
            </c:numRef>
          </c:val>
        </c:ser>
        <c:ser>
          <c:idx val="1"/>
          <c:order val="1"/>
          <c:tx>
            <c:strRef>
              <c:f>'Delivered energy - US'!$A$6</c:f>
              <c:strCache>
                <c:ptCount val="1"/>
                <c:pt idx="0">
                  <c:v>Commercial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'Delivered energy - US'!$B$4:$H$4</c:f>
              <c:strCache>
                <c:ptCount val="7"/>
                <c:pt idx="0">
                  <c:v>Petroleum</c:v>
                </c:pt>
                <c:pt idx="1">
                  <c:v>Natural Gas</c:v>
                </c:pt>
                <c:pt idx="2">
                  <c:v>Coal</c:v>
                </c:pt>
                <c:pt idx="3">
                  <c:v>Renewables</c:v>
                </c:pt>
                <c:pt idx="4">
                  <c:v>Delivered Electricity</c:v>
                </c:pt>
                <c:pt idx="5">
                  <c:v>Electricity-Related Losses</c:v>
                </c:pt>
                <c:pt idx="6">
                  <c:v>Total</c:v>
                </c:pt>
              </c:strCache>
            </c:strRef>
          </c:cat>
          <c:val>
            <c:numRef>
              <c:f>'Delivered energy - US'!$B$6:$H$6</c:f>
              <c:numCache>
                <c:formatCode>0.00</c:formatCode>
                <c:ptCount val="7"/>
                <c:pt idx="0">
                  <c:v>0.68000000000000083</c:v>
                </c:pt>
                <c:pt idx="1">
                  <c:v>2.92</c:v>
                </c:pt>
                <c:pt idx="2">
                  <c:v>8.0000000000000127E-2</c:v>
                </c:pt>
                <c:pt idx="3">
                  <c:v>0.13</c:v>
                </c:pt>
                <c:pt idx="4">
                  <c:v>4.4300000000000024</c:v>
                </c:pt>
                <c:pt idx="5">
                  <c:v>9.66</c:v>
                </c:pt>
                <c:pt idx="6">
                  <c:v>17.91</c:v>
                </c:pt>
              </c:numCache>
            </c:numRef>
          </c:val>
        </c:ser>
        <c:ser>
          <c:idx val="2"/>
          <c:order val="2"/>
          <c:tx>
            <c:strRef>
              <c:f>'Delivered energy - US'!$A$7</c:f>
              <c:strCache>
                <c:ptCount val="1"/>
                <c:pt idx="0">
                  <c:v>Industrial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'Delivered energy - US'!$B$4:$H$4</c:f>
              <c:strCache>
                <c:ptCount val="7"/>
                <c:pt idx="0">
                  <c:v>Petroleum</c:v>
                </c:pt>
                <c:pt idx="1">
                  <c:v>Natural Gas</c:v>
                </c:pt>
                <c:pt idx="2">
                  <c:v>Coal</c:v>
                </c:pt>
                <c:pt idx="3">
                  <c:v>Renewables</c:v>
                </c:pt>
                <c:pt idx="4">
                  <c:v>Delivered Electricity</c:v>
                </c:pt>
                <c:pt idx="5">
                  <c:v>Electricity-Related Losses</c:v>
                </c:pt>
                <c:pt idx="6">
                  <c:v>Total</c:v>
                </c:pt>
              </c:strCache>
            </c:strRef>
          </c:cat>
          <c:val>
            <c:numRef>
              <c:f>'Delivered energy - US'!$B$7:$H$7</c:f>
              <c:numCache>
                <c:formatCode>0.00</c:formatCode>
                <c:ptCount val="7"/>
                <c:pt idx="0">
                  <c:v>9.92</c:v>
                </c:pt>
                <c:pt idx="1">
                  <c:v>7.85</c:v>
                </c:pt>
                <c:pt idx="2">
                  <c:v>1.9200000000000021</c:v>
                </c:pt>
                <c:pt idx="3">
                  <c:v>1.9900000000000024</c:v>
                </c:pt>
                <c:pt idx="4">
                  <c:v>3.42</c:v>
                </c:pt>
                <c:pt idx="5">
                  <c:v>7.45</c:v>
                </c:pt>
                <c:pt idx="6">
                  <c:v>32.550000000000004</c:v>
                </c:pt>
              </c:numCache>
            </c:numRef>
          </c:val>
        </c:ser>
        <c:ser>
          <c:idx val="3"/>
          <c:order val="3"/>
          <c:tx>
            <c:strRef>
              <c:f>'Delivered energy - US'!$A$8</c:f>
              <c:strCache>
                <c:ptCount val="1"/>
                <c:pt idx="0">
                  <c:v>Transportation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'Delivered energy - US'!$B$4:$H$4</c:f>
              <c:strCache>
                <c:ptCount val="7"/>
                <c:pt idx="0">
                  <c:v>Petroleum</c:v>
                </c:pt>
                <c:pt idx="1">
                  <c:v>Natural Gas</c:v>
                </c:pt>
                <c:pt idx="2">
                  <c:v>Coal</c:v>
                </c:pt>
                <c:pt idx="3">
                  <c:v>Renewables</c:v>
                </c:pt>
                <c:pt idx="4">
                  <c:v>Delivered Electricity</c:v>
                </c:pt>
                <c:pt idx="5">
                  <c:v>Electricity-Related Losses</c:v>
                </c:pt>
                <c:pt idx="6">
                  <c:v>Total</c:v>
                </c:pt>
              </c:strCache>
            </c:strRef>
          </c:cat>
          <c:val>
            <c:numRef>
              <c:f>'Delivered energy - US'!$B$8:$H$8</c:f>
              <c:numCache>
                <c:formatCode>0.00</c:formatCode>
                <c:ptCount val="7"/>
                <c:pt idx="0">
                  <c:v>27.57</c:v>
                </c:pt>
                <c:pt idx="1">
                  <c:v>0.61000000000000065</c:v>
                </c:pt>
                <c:pt idx="2">
                  <c:v>0</c:v>
                </c:pt>
                <c:pt idx="3">
                  <c:v>0</c:v>
                </c:pt>
                <c:pt idx="4">
                  <c:v>2.0000000000000032E-2</c:v>
                </c:pt>
                <c:pt idx="5">
                  <c:v>5.0000000000000093E-2</c:v>
                </c:pt>
                <c:pt idx="6">
                  <c:v>28.25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7993472"/>
        <c:axId val="208040320"/>
      </c:barChart>
      <c:catAx>
        <c:axId val="207993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80403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804032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000" baseline="0" dirty="0"/>
                  <a:t>Quads</a:t>
                </a:r>
              </a:p>
            </c:rich>
          </c:tx>
          <c:layout>
            <c:manualLayout>
              <c:xMode val="edge"/>
              <c:yMode val="edge"/>
              <c:x val="2.5477707006369709E-2"/>
              <c:y val="0.38333449985418738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993472"/>
        <c:crosses val="autoZero"/>
        <c:crossBetween val="between"/>
      </c:valAx>
      <c:spPr>
        <a:blipFill>
          <a:blip xmlns:r="http://schemas.openxmlformats.org/officeDocument/2006/relationships" r:embed="rId1"/>
          <a:tile tx="0" ty="0" sx="100000" sy="100000" flip="none" algn="tl"/>
        </a:blip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27547787418292641"/>
          <c:y val="0.91389151356081078"/>
          <c:w val="0.54140177541501577"/>
          <c:h val="6.6666958296879505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2100 Equilibrium </a:t>
            </a:r>
            <a:r>
              <a:rPr lang="en-US" dirty="0" smtClean="0"/>
              <a:t>Temperature Increase </a:t>
            </a:r>
          </a:p>
          <a:p>
            <a:pPr>
              <a:defRPr/>
            </a:pPr>
            <a:r>
              <a:rPr lang="en-US" dirty="0" smtClean="0"/>
              <a:t>From Pre-industrial Level</a:t>
            </a:r>
            <a:r>
              <a:rPr lang="en-US" baseline="0" dirty="0" smtClean="0"/>
              <a:t> </a:t>
            </a:r>
            <a:endParaRPr lang="en-US" baseline="0" dirty="0" smtClean="0"/>
          </a:p>
          <a:p>
            <a:pPr>
              <a:defRPr/>
            </a:pPr>
            <a:r>
              <a:rPr lang="en-US" baseline="0" dirty="0" smtClean="0"/>
              <a:t>For Five IPCC Scenario CO</a:t>
            </a:r>
            <a:r>
              <a:rPr lang="en-US" baseline="-25000" dirty="0" smtClean="0"/>
              <a:t>2</a:t>
            </a:r>
            <a:r>
              <a:rPr lang="en-US" baseline="0" dirty="0" smtClean="0"/>
              <a:t> </a:t>
            </a:r>
            <a:r>
              <a:rPr lang="en-US" baseline="0" dirty="0"/>
              <a:t>Projections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1.5 climate sensitivity</c:v>
          </c:tx>
          <c:invertIfNegative val="0"/>
          <c:cat>
            <c:numRef>
              <c:f>Sheet1!$H$6:$H$10</c:f>
              <c:numCache>
                <c:formatCode>General</c:formatCode>
                <c:ptCount val="5"/>
                <c:pt idx="0">
                  <c:v>500</c:v>
                </c:pt>
                <c:pt idx="1">
                  <c:v>575</c:v>
                </c:pt>
                <c:pt idx="2">
                  <c:v>740</c:v>
                </c:pt>
                <c:pt idx="3">
                  <c:v>850</c:v>
                </c:pt>
                <c:pt idx="4">
                  <c:v>990</c:v>
                </c:pt>
              </c:numCache>
            </c:numRef>
          </c:cat>
          <c:val>
            <c:numRef>
              <c:f>Sheet1!$I$6:$I$10</c:f>
              <c:numCache>
                <c:formatCode>_(* #,##0.00_);_(* \(#,##0.00\);_(* "-"??_);_(@_)</c:formatCode>
                <c:ptCount val="5"/>
                <c:pt idx="0">
                  <c:v>0.86972774287941323</c:v>
                </c:pt>
                <c:pt idx="1">
                  <c:v>1.0793706564421512</c:v>
                </c:pt>
                <c:pt idx="2">
                  <c:v>1.4577908745434487</c:v>
                </c:pt>
                <c:pt idx="3">
                  <c:v>1.6656701194726686</c:v>
                </c:pt>
                <c:pt idx="4">
                  <c:v>1.894373009939079</c:v>
                </c:pt>
              </c:numCache>
            </c:numRef>
          </c:val>
        </c:ser>
        <c:ser>
          <c:idx val="1"/>
          <c:order val="1"/>
          <c:tx>
            <c:v>4.5 climate sensitivity</c:v>
          </c:tx>
          <c:invertIfNegative val="0"/>
          <c:cat>
            <c:numRef>
              <c:f>Sheet1!$H$6:$H$10</c:f>
              <c:numCache>
                <c:formatCode>General</c:formatCode>
                <c:ptCount val="5"/>
                <c:pt idx="0">
                  <c:v>500</c:v>
                </c:pt>
                <c:pt idx="1">
                  <c:v>575</c:v>
                </c:pt>
                <c:pt idx="2">
                  <c:v>740</c:v>
                </c:pt>
                <c:pt idx="3">
                  <c:v>850</c:v>
                </c:pt>
                <c:pt idx="4">
                  <c:v>990</c:v>
                </c:pt>
              </c:numCache>
            </c:numRef>
          </c:cat>
          <c:val>
            <c:numRef>
              <c:f>Sheet1!$J$6:$J$10</c:f>
              <c:numCache>
                <c:formatCode>_(* #,##0.00_);_(* \(#,##0.00\);_(* "-"??_);_(@_)</c:formatCode>
                <c:ptCount val="5"/>
                <c:pt idx="0">
                  <c:v>2.6091832286382397</c:v>
                </c:pt>
                <c:pt idx="1">
                  <c:v>3.2381119693264533</c:v>
                </c:pt>
                <c:pt idx="2">
                  <c:v>4.3733726236303463</c:v>
                </c:pt>
                <c:pt idx="3">
                  <c:v>4.9970103584180059</c:v>
                </c:pt>
                <c:pt idx="4">
                  <c:v>5.6831190298172372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553344"/>
        <c:axId val="106554880"/>
      </c:barChart>
      <c:catAx>
        <c:axId val="106553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6554880"/>
        <c:crosses val="autoZero"/>
        <c:auto val="1"/>
        <c:lblAlgn val="ctr"/>
        <c:lblOffset val="100"/>
        <c:noMultiLvlLbl val="0"/>
      </c:catAx>
      <c:valAx>
        <c:axId val="106554880"/>
        <c:scaling>
          <c:orientation val="minMax"/>
        </c:scaling>
        <c:delete val="0"/>
        <c:axPos val="l"/>
        <c:majorGridlines/>
        <c:numFmt formatCode="_(* #,##0.00_);_(* \(#,##0.00\);_(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655334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Sheet1!$A$15:$A$21</c:f>
              <c:strCache>
                <c:ptCount val="7"/>
                <c:pt idx="0">
                  <c:v>Liquid fuels</c:v>
                </c:pt>
                <c:pt idx="1">
                  <c:v>Natural gas</c:v>
                </c:pt>
                <c:pt idx="2">
                  <c:v>Coal</c:v>
                </c:pt>
                <c:pt idx="3">
                  <c:v>Nuclear</c:v>
                </c:pt>
                <c:pt idx="4">
                  <c:v>Hydro</c:v>
                </c:pt>
                <c:pt idx="5">
                  <c:v>Biomass</c:v>
                </c:pt>
                <c:pt idx="6">
                  <c:v>Other renewables</c:v>
                </c:pt>
              </c:strCache>
            </c:strRef>
          </c:cat>
          <c:val>
            <c:numRef>
              <c:f>Sheet1!$C$15:$C$21</c:f>
              <c:numCache>
                <c:formatCode>0.0%</c:formatCode>
                <c:ptCount val="7"/>
                <c:pt idx="0">
                  <c:v>0.38031641668378879</c:v>
                </c:pt>
                <c:pt idx="1">
                  <c:v>0.2559071296486542</c:v>
                </c:pt>
                <c:pt idx="2">
                  <c:v>0.20197246763920279</c:v>
                </c:pt>
                <c:pt idx="3">
                  <c:v>8.485720156153688E-2</c:v>
                </c:pt>
                <c:pt idx="4">
                  <c:v>3.2566262584754466E-2</c:v>
                </c:pt>
                <c:pt idx="5">
                  <c:v>2.8148756934456544E-2</c:v>
                </c:pt>
                <c:pt idx="6">
                  <c:v>1.6231764947606329E-2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Sheet1!$A$27:$A$32</c:f>
              <c:strCache>
                <c:ptCount val="6"/>
                <c:pt idx="0">
                  <c:v>Coal</c:v>
                </c:pt>
                <c:pt idx="1">
                  <c:v>Natural gas &amp; oil</c:v>
                </c:pt>
                <c:pt idx="2">
                  <c:v>Nuclear</c:v>
                </c:pt>
                <c:pt idx="3">
                  <c:v>Hydro</c:v>
                </c:pt>
                <c:pt idx="4">
                  <c:v>Wind</c:v>
                </c:pt>
                <c:pt idx="5">
                  <c:v>Other RN</c:v>
                </c:pt>
              </c:strCache>
            </c:strRef>
          </c:cat>
          <c:val>
            <c:numRef>
              <c:f>Sheet1!$E$27:$E$32</c:f>
              <c:numCache>
                <c:formatCode>0.0%</c:formatCode>
                <c:ptCount val="6"/>
                <c:pt idx="0">
                  <c:v>0.31293857684612852</c:v>
                </c:pt>
                <c:pt idx="1">
                  <c:v>0.44502174843480941</c:v>
                </c:pt>
                <c:pt idx="2">
                  <c:v>0.10063005763086386</c:v>
                </c:pt>
                <c:pt idx="3">
                  <c:v>7.7836503528521797E-2</c:v>
                </c:pt>
                <c:pt idx="4">
                  <c:v>4.5676689858361451E-2</c:v>
                </c:pt>
                <c:pt idx="5">
                  <c:v>1.7896423701314834E-2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Sheet1!$G$27:$G$33</c:f>
              <c:strCache>
                <c:ptCount val="7"/>
                <c:pt idx="0">
                  <c:v>Coal</c:v>
                </c:pt>
                <c:pt idx="1">
                  <c:v>Petroleum</c:v>
                </c:pt>
                <c:pt idx="2">
                  <c:v>Natural gas</c:v>
                </c:pt>
                <c:pt idx="3">
                  <c:v>Nuclear</c:v>
                </c:pt>
                <c:pt idx="4">
                  <c:v>Hydro</c:v>
                </c:pt>
                <c:pt idx="5">
                  <c:v>Wind</c:v>
                </c:pt>
                <c:pt idx="6">
                  <c:v>Other RN</c:v>
                </c:pt>
              </c:strCache>
            </c:strRef>
          </c:cat>
          <c:val>
            <c:numRef>
              <c:f>Sheet1!$I$27:$I$33</c:f>
              <c:numCache>
                <c:formatCode>0.0%</c:formatCode>
                <c:ptCount val="7"/>
                <c:pt idx="0">
                  <c:v>0.41516080881964745</c:v>
                </c:pt>
                <c:pt idx="1">
                  <c:v>6.7193656918786877E-3</c:v>
                </c:pt>
                <c:pt idx="2">
                  <c:v>0.23997734613852456</c:v>
                </c:pt>
                <c:pt idx="3">
                  <c:v>0.21237995133259424</c:v>
                </c:pt>
                <c:pt idx="4">
                  <c:v>7.7999836815404636E-2</c:v>
                </c:pt>
                <c:pt idx="5">
                  <c:v>2.8775683575470477E-2</c:v>
                </c:pt>
                <c:pt idx="6">
                  <c:v>1.8987007626480062E-2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Sheet1!$A$27:$A$32</c:f>
              <c:strCache>
                <c:ptCount val="6"/>
                <c:pt idx="0">
                  <c:v>Coal</c:v>
                </c:pt>
                <c:pt idx="1">
                  <c:v>Natural gas &amp; oil</c:v>
                </c:pt>
                <c:pt idx="2">
                  <c:v>Nuclear</c:v>
                </c:pt>
                <c:pt idx="3">
                  <c:v>Hydro</c:v>
                </c:pt>
                <c:pt idx="4">
                  <c:v>Wind</c:v>
                </c:pt>
                <c:pt idx="5">
                  <c:v>Other RN</c:v>
                </c:pt>
              </c:strCache>
            </c:strRef>
          </c:cat>
          <c:val>
            <c:numRef>
              <c:f>Sheet1!$E$27:$E$32</c:f>
              <c:numCache>
                <c:formatCode>0.0%</c:formatCode>
                <c:ptCount val="6"/>
                <c:pt idx="0">
                  <c:v>0.31293857684612852</c:v>
                </c:pt>
                <c:pt idx="1">
                  <c:v>0.44502174843480941</c:v>
                </c:pt>
                <c:pt idx="2">
                  <c:v>0.10063005763086386</c:v>
                </c:pt>
                <c:pt idx="3">
                  <c:v>7.7836503528521797E-2</c:v>
                </c:pt>
                <c:pt idx="4">
                  <c:v>4.5676689858361451E-2</c:v>
                </c:pt>
                <c:pt idx="5">
                  <c:v>1.7896423701314834E-2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Sheet1!$G$27:$G$33</c:f>
              <c:strCache>
                <c:ptCount val="7"/>
                <c:pt idx="0">
                  <c:v>Coal</c:v>
                </c:pt>
                <c:pt idx="1">
                  <c:v>Petroleum</c:v>
                </c:pt>
                <c:pt idx="2">
                  <c:v>Natural gas</c:v>
                </c:pt>
                <c:pt idx="3">
                  <c:v>Nuclear</c:v>
                </c:pt>
                <c:pt idx="4">
                  <c:v>Hydro</c:v>
                </c:pt>
                <c:pt idx="5">
                  <c:v>Wind</c:v>
                </c:pt>
                <c:pt idx="6">
                  <c:v>Other RN</c:v>
                </c:pt>
              </c:strCache>
            </c:strRef>
          </c:cat>
          <c:val>
            <c:numRef>
              <c:f>Sheet1!$I$27:$I$33</c:f>
              <c:numCache>
                <c:formatCode>0.0%</c:formatCode>
                <c:ptCount val="7"/>
                <c:pt idx="0">
                  <c:v>0.41516080881964745</c:v>
                </c:pt>
                <c:pt idx="1">
                  <c:v>6.7193656918786877E-3</c:v>
                </c:pt>
                <c:pt idx="2">
                  <c:v>0.23997734613852456</c:v>
                </c:pt>
                <c:pt idx="3">
                  <c:v>0.21237995133259424</c:v>
                </c:pt>
                <c:pt idx="4">
                  <c:v>7.7999836815404636E-2</c:v>
                </c:pt>
                <c:pt idx="5">
                  <c:v>2.8775683575470477E-2</c:v>
                </c:pt>
                <c:pt idx="6">
                  <c:v>1.8987007626480062E-2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US GHG Emissions 2010:  Gigatons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'US GHG'!$A$4:$A$9</c:f>
              <c:strCache>
                <c:ptCount val="6"/>
                <c:pt idx="0">
                  <c:v>Fossil fuel combustion</c:v>
                </c:pt>
                <c:pt idx="1">
                  <c:v>Other CO2</c:v>
                </c:pt>
                <c:pt idx="2">
                  <c:v>Methane</c:v>
                </c:pt>
                <c:pt idx="3">
                  <c:v>N2O</c:v>
                </c:pt>
                <c:pt idx="4">
                  <c:v>HFCs</c:v>
                </c:pt>
                <c:pt idx="5">
                  <c:v>Other </c:v>
                </c:pt>
              </c:strCache>
            </c:strRef>
          </c:cat>
          <c:val>
            <c:numRef>
              <c:f>'US GHG'!$B$4:$B$9</c:f>
              <c:numCache>
                <c:formatCode>_(* #,##0_);_(* \(#,##0\);_(* "-"??_);_(@_)</c:formatCode>
                <c:ptCount val="6"/>
                <c:pt idx="0">
                  <c:v>5387.8</c:v>
                </c:pt>
                <c:pt idx="1">
                  <c:v>318.69999999999982</c:v>
                </c:pt>
                <c:pt idx="2">
                  <c:v>666.5</c:v>
                </c:pt>
                <c:pt idx="3">
                  <c:v>306.2</c:v>
                </c:pt>
                <c:pt idx="4">
                  <c:v>123</c:v>
                </c:pt>
                <c:pt idx="5">
                  <c:v>16.8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Energy-Related 2011 CO</a:t>
            </a:r>
            <a:r>
              <a:rPr lang="en-US" baseline="-25000" dirty="0"/>
              <a:t>2</a:t>
            </a:r>
            <a:r>
              <a:rPr lang="en-US" dirty="0"/>
              <a:t> Emissions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'US GHG'!$A$12:$A$16</c:f>
              <c:strCache>
                <c:ptCount val="5"/>
                <c:pt idx="0">
                  <c:v>Electricity</c:v>
                </c:pt>
                <c:pt idx="1">
                  <c:v>Non-electric transportation</c:v>
                </c:pt>
                <c:pt idx="2">
                  <c:v>Non-electric industrial</c:v>
                </c:pt>
                <c:pt idx="3">
                  <c:v>Non-electric commercial</c:v>
                </c:pt>
                <c:pt idx="4">
                  <c:v>Non-electric residential</c:v>
                </c:pt>
              </c:strCache>
            </c:strRef>
          </c:cat>
          <c:val>
            <c:numRef>
              <c:f>'US GHG'!$B$12:$B$16</c:f>
              <c:numCache>
                <c:formatCode>_(* #,##0_);_(* \(#,##0\);_(* "-"??_);_(@_)</c:formatCode>
                <c:ptCount val="5"/>
                <c:pt idx="0">
                  <c:v>2240</c:v>
                </c:pt>
                <c:pt idx="1">
                  <c:v>1802</c:v>
                </c:pt>
                <c:pt idx="2">
                  <c:v>973</c:v>
                </c:pt>
                <c:pt idx="3">
                  <c:v>232</c:v>
                </c:pt>
                <c:pt idx="4">
                  <c:v>550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97A30C-170E-47D6-8ABC-F6503E82AF1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6D5E15-5232-4315-B774-2775426A5F92}">
      <dgm:prSet phldrT="[Text]"/>
      <dgm:spPr/>
      <dgm:t>
        <a:bodyPr/>
        <a:lstStyle/>
        <a:p>
          <a:r>
            <a:rPr lang="en-US" dirty="0" smtClean="0"/>
            <a:t>Reduce harm</a:t>
          </a:r>
          <a:endParaRPr lang="en-US" dirty="0"/>
        </a:p>
      </dgm:t>
    </dgm:pt>
    <dgm:pt modelId="{761CE936-279C-4FDE-9B69-2D418A1EAAB1}" type="parTrans" cxnId="{9A262D15-87B4-43DD-B97B-8F6090E7A409}">
      <dgm:prSet/>
      <dgm:spPr/>
      <dgm:t>
        <a:bodyPr/>
        <a:lstStyle/>
        <a:p>
          <a:endParaRPr lang="en-US"/>
        </a:p>
      </dgm:t>
    </dgm:pt>
    <dgm:pt modelId="{808726F2-797B-4A72-899A-C8DE85A7FB66}" type="sibTrans" cxnId="{9A262D15-87B4-43DD-B97B-8F6090E7A409}">
      <dgm:prSet/>
      <dgm:spPr/>
      <dgm:t>
        <a:bodyPr/>
        <a:lstStyle/>
        <a:p>
          <a:endParaRPr lang="en-US"/>
        </a:p>
      </dgm:t>
    </dgm:pt>
    <dgm:pt modelId="{717B8F5A-0DC1-41CC-A8AC-B3CD72CD2DCE}">
      <dgm:prSet phldrT="[Text]"/>
      <dgm:spPr/>
      <dgm:t>
        <a:bodyPr/>
        <a:lstStyle/>
        <a:p>
          <a:r>
            <a:rPr lang="en-US" dirty="0" smtClean="0"/>
            <a:t>Mitigation</a:t>
          </a:r>
          <a:endParaRPr lang="en-US" dirty="0"/>
        </a:p>
      </dgm:t>
    </dgm:pt>
    <dgm:pt modelId="{9588BCC5-ACFE-4AC9-AFDD-438D64B95E4B}" type="parTrans" cxnId="{4645CD87-47DC-46D4-B304-4F7FF95C1560}">
      <dgm:prSet/>
      <dgm:spPr/>
      <dgm:t>
        <a:bodyPr/>
        <a:lstStyle/>
        <a:p>
          <a:endParaRPr lang="en-US" dirty="0"/>
        </a:p>
      </dgm:t>
    </dgm:pt>
    <dgm:pt modelId="{0A4F9FEE-C55D-4357-BE5E-FB3E8AA6428F}" type="sibTrans" cxnId="{4645CD87-47DC-46D4-B304-4F7FF95C1560}">
      <dgm:prSet/>
      <dgm:spPr/>
      <dgm:t>
        <a:bodyPr/>
        <a:lstStyle/>
        <a:p>
          <a:endParaRPr lang="en-US"/>
        </a:p>
      </dgm:t>
    </dgm:pt>
    <dgm:pt modelId="{ACA19299-FDA4-4A07-A2D7-55D34F2A3B7B}">
      <dgm:prSet/>
      <dgm:spPr/>
      <dgm:t>
        <a:bodyPr/>
        <a:lstStyle/>
        <a:p>
          <a:r>
            <a:rPr lang="en-US" dirty="0" smtClean="0"/>
            <a:t>Adaptation</a:t>
          </a:r>
          <a:endParaRPr lang="en-US" dirty="0"/>
        </a:p>
      </dgm:t>
    </dgm:pt>
    <dgm:pt modelId="{69786921-9705-456B-BB80-F80CD3C883EA}" type="parTrans" cxnId="{4A5AE12A-92E2-4C23-B34A-E2EC4394FD00}">
      <dgm:prSet/>
      <dgm:spPr/>
      <dgm:t>
        <a:bodyPr/>
        <a:lstStyle/>
        <a:p>
          <a:endParaRPr lang="en-US"/>
        </a:p>
      </dgm:t>
    </dgm:pt>
    <dgm:pt modelId="{5D8634BA-303F-4D06-A618-FAA1A814D423}" type="sibTrans" cxnId="{4A5AE12A-92E2-4C23-B34A-E2EC4394FD00}">
      <dgm:prSet/>
      <dgm:spPr/>
      <dgm:t>
        <a:bodyPr/>
        <a:lstStyle/>
        <a:p>
          <a:endParaRPr lang="en-US"/>
        </a:p>
      </dgm:t>
    </dgm:pt>
    <dgm:pt modelId="{4441DD1F-8479-46A5-A831-F7AB77BE1D36}" type="pres">
      <dgm:prSet presAssocID="{4F97A30C-170E-47D6-8ABC-F6503E82AF1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0ED3319-CF2F-4002-9783-67F38ED39300}" type="pres">
      <dgm:prSet presAssocID="{B16D5E15-5232-4315-B774-2775426A5F92}" presName="hierRoot1" presStyleCnt="0"/>
      <dgm:spPr/>
    </dgm:pt>
    <dgm:pt modelId="{55EBB71D-BC50-47C7-986C-11E8B00F26FF}" type="pres">
      <dgm:prSet presAssocID="{B16D5E15-5232-4315-B774-2775426A5F92}" presName="composite" presStyleCnt="0"/>
      <dgm:spPr/>
    </dgm:pt>
    <dgm:pt modelId="{4E1F27A4-F487-46A1-A94F-FBD1B3CFD6BF}" type="pres">
      <dgm:prSet presAssocID="{B16D5E15-5232-4315-B774-2775426A5F92}" presName="background" presStyleLbl="node0" presStyleIdx="0" presStyleCnt="1"/>
      <dgm:spPr/>
    </dgm:pt>
    <dgm:pt modelId="{353C1B64-990E-47F0-8857-06FA74BC8377}" type="pres">
      <dgm:prSet presAssocID="{B16D5E15-5232-4315-B774-2775426A5F92}" presName="text" presStyleLbl="fgAcc0" presStyleIdx="0" presStyleCnt="1" custScaleX="1429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CB76FE-F7E9-4199-8D60-E3EF06EB0E57}" type="pres">
      <dgm:prSet presAssocID="{B16D5E15-5232-4315-B774-2775426A5F92}" presName="hierChild2" presStyleCnt="0"/>
      <dgm:spPr/>
    </dgm:pt>
    <dgm:pt modelId="{F3EEC19F-1237-409A-AB88-96C007013A14}" type="pres">
      <dgm:prSet presAssocID="{9588BCC5-ACFE-4AC9-AFDD-438D64B95E4B}" presName="Name10" presStyleLbl="parChTrans1D2" presStyleIdx="0" presStyleCnt="2"/>
      <dgm:spPr/>
      <dgm:t>
        <a:bodyPr/>
        <a:lstStyle/>
        <a:p>
          <a:endParaRPr lang="en-US"/>
        </a:p>
      </dgm:t>
    </dgm:pt>
    <dgm:pt modelId="{132AC414-69F8-4093-AF5F-DAA2B0DD38E5}" type="pres">
      <dgm:prSet presAssocID="{717B8F5A-0DC1-41CC-A8AC-B3CD72CD2DCE}" presName="hierRoot2" presStyleCnt="0"/>
      <dgm:spPr/>
    </dgm:pt>
    <dgm:pt modelId="{F05A14B9-4C5D-4CC2-995E-026A45523C7B}" type="pres">
      <dgm:prSet presAssocID="{717B8F5A-0DC1-41CC-A8AC-B3CD72CD2DCE}" presName="composite2" presStyleCnt="0"/>
      <dgm:spPr/>
    </dgm:pt>
    <dgm:pt modelId="{D712E990-7B21-4D60-B272-EE3AF06423DC}" type="pres">
      <dgm:prSet presAssocID="{717B8F5A-0DC1-41CC-A8AC-B3CD72CD2DCE}" presName="background2" presStyleLbl="node2" presStyleIdx="0" presStyleCnt="2"/>
      <dgm:spPr/>
    </dgm:pt>
    <dgm:pt modelId="{855B09D9-0EFB-4373-91AA-24EDF0145F4E}" type="pres">
      <dgm:prSet presAssocID="{717B8F5A-0DC1-41CC-A8AC-B3CD72CD2DCE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355722-D93F-4F96-9808-44340BA3B75E}" type="pres">
      <dgm:prSet presAssocID="{717B8F5A-0DC1-41CC-A8AC-B3CD72CD2DCE}" presName="hierChild3" presStyleCnt="0"/>
      <dgm:spPr/>
    </dgm:pt>
    <dgm:pt modelId="{59C30337-75CC-4DA7-A670-69254534BF63}" type="pres">
      <dgm:prSet presAssocID="{69786921-9705-456B-BB80-F80CD3C883EA}" presName="Name10" presStyleLbl="parChTrans1D2" presStyleIdx="1" presStyleCnt="2"/>
      <dgm:spPr/>
      <dgm:t>
        <a:bodyPr/>
        <a:lstStyle/>
        <a:p>
          <a:endParaRPr lang="en-US"/>
        </a:p>
      </dgm:t>
    </dgm:pt>
    <dgm:pt modelId="{E24DFB5D-2E88-47A9-BB95-4F3300BF0DC9}" type="pres">
      <dgm:prSet presAssocID="{ACA19299-FDA4-4A07-A2D7-55D34F2A3B7B}" presName="hierRoot2" presStyleCnt="0"/>
      <dgm:spPr/>
    </dgm:pt>
    <dgm:pt modelId="{26027281-7A15-4584-AE51-9891F3114F63}" type="pres">
      <dgm:prSet presAssocID="{ACA19299-FDA4-4A07-A2D7-55D34F2A3B7B}" presName="composite2" presStyleCnt="0"/>
      <dgm:spPr/>
    </dgm:pt>
    <dgm:pt modelId="{75AEC626-A923-4215-8971-CE084D0365A7}" type="pres">
      <dgm:prSet presAssocID="{ACA19299-FDA4-4A07-A2D7-55D34F2A3B7B}" presName="background2" presStyleLbl="node2" presStyleIdx="1" presStyleCnt="2"/>
      <dgm:spPr/>
    </dgm:pt>
    <dgm:pt modelId="{A7144077-B4E6-4615-AD07-189AD2CB455E}" type="pres">
      <dgm:prSet presAssocID="{ACA19299-FDA4-4A07-A2D7-55D34F2A3B7B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E0C226-6B66-4FDC-A590-8827D5012CEF}" type="pres">
      <dgm:prSet presAssocID="{ACA19299-FDA4-4A07-A2D7-55D34F2A3B7B}" presName="hierChild3" presStyleCnt="0"/>
      <dgm:spPr/>
    </dgm:pt>
  </dgm:ptLst>
  <dgm:cxnLst>
    <dgm:cxn modelId="{9A262D15-87B4-43DD-B97B-8F6090E7A409}" srcId="{4F97A30C-170E-47D6-8ABC-F6503E82AF1E}" destId="{B16D5E15-5232-4315-B774-2775426A5F92}" srcOrd="0" destOrd="0" parTransId="{761CE936-279C-4FDE-9B69-2D418A1EAAB1}" sibTransId="{808726F2-797B-4A72-899A-C8DE85A7FB66}"/>
    <dgm:cxn modelId="{4A5AE12A-92E2-4C23-B34A-E2EC4394FD00}" srcId="{B16D5E15-5232-4315-B774-2775426A5F92}" destId="{ACA19299-FDA4-4A07-A2D7-55D34F2A3B7B}" srcOrd="1" destOrd="0" parTransId="{69786921-9705-456B-BB80-F80CD3C883EA}" sibTransId="{5D8634BA-303F-4D06-A618-FAA1A814D423}"/>
    <dgm:cxn modelId="{59FDEB0C-B092-4266-9908-D1F4C570485D}" type="presOf" srcId="{ACA19299-FDA4-4A07-A2D7-55D34F2A3B7B}" destId="{A7144077-B4E6-4615-AD07-189AD2CB455E}" srcOrd="0" destOrd="0" presId="urn:microsoft.com/office/officeart/2005/8/layout/hierarchy1"/>
    <dgm:cxn modelId="{00F31BFC-810D-4772-A416-8B151B7F9335}" type="presOf" srcId="{B16D5E15-5232-4315-B774-2775426A5F92}" destId="{353C1B64-990E-47F0-8857-06FA74BC8377}" srcOrd="0" destOrd="0" presId="urn:microsoft.com/office/officeart/2005/8/layout/hierarchy1"/>
    <dgm:cxn modelId="{56BC0060-33A4-490F-87F0-22EF07939886}" type="presOf" srcId="{69786921-9705-456B-BB80-F80CD3C883EA}" destId="{59C30337-75CC-4DA7-A670-69254534BF63}" srcOrd="0" destOrd="0" presId="urn:microsoft.com/office/officeart/2005/8/layout/hierarchy1"/>
    <dgm:cxn modelId="{FC8C6E2B-9557-4842-930F-3813704CBCB3}" type="presOf" srcId="{9588BCC5-ACFE-4AC9-AFDD-438D64B95E4B}" destId="{F3EEC19F-1237-409A-AB88-96C007013A14}" srcOrd="0" destOrd="0" presId="urn:microsoft.com/office/officeart/2005/8/layout/hierarchy1"/>
    <dgm:cxn modelId="{E7A5A674-5302-49C8-9933-A31E477AE784}" type="presOf" srcId="{717B8F5A-0DC1-41CC-A8AC-B3CD72CD2DCE}" destId="{855B09D9-0EFB-4373-91AA-24EDF0145F4E}" srcOrd="0" destOrd="0" presId="urn:microsoft.com/office/officeart/2005/8/layout/hierarchy1"/>
    <dgm:cxn modelId="{4645CD87-47DC-46D4-B304-4F7FF95C1560}" srcId="{B16D5E15-5232-4315-B774-2775426A5F92}" destId="{717B8F5A-0DC1-41CC-A8AC-B3CD72CD2DCE}" srcOrd="0" destOrd="0" parTransId="{9588BCC5-ACFE-4AC9-AFDD-438D64B95E4B}" sibTransId="{0A4F9FEE-C55D-4357-BE5E-FB3E8AA6428F}"/>
    <dgm:cxn modelId="{7B31B229-8200-4DD9-84B5-DFD2009B7B04}" type="presOf" srcId="{4F97A30C-170E-47D6-8ABC-F6503E82AF1E}" destId="{4441DD1F-8479-46A5-A831-F7AB77BE1D36}" srcOrd="0" destOrd="0" presId="urn:microsoft.com/office/officeart/2005/8/layout/hierarchy1"/>
    <dgm:cxn modelId="{301CAA41-BB15-446D-BC00-BEFB330400CE}" type="presParOf" srcId="{4441DD1F-8479-46A5-A831-F7AB77BE1D36}" destId="{B0ED3319-CF2F-4002-9783-67F38ED39300}" srcOrd="0" destOrd="0" presId="urn:microsoft.com/office/officeart/2005/8/layout/hierarchy1"/>
    <dgm:cxn modelId="{DF918FC5-A5B7-4533-86F0-997C79F6E000}" type="presParOf" srcId="{B0ED3319-CF2F-4002-9783-67F38ED39300}" destId="{55EBB71D-BC50-47C7-986C-11E8B00F26FF}" srcOrd="0" destOrd="0" presId="urn:microsoft.com/office/officeart/2005/8/layout/hierarchy1"/>
    <dgm:cxn modelId="{9485F4A0-5169-4EF2-9D99-A9693DE94276}" type="presParOf" srcId="{55EBB71D-BC50-47C7-986C-11E8B00F26FF}" destId="{4E1F27A4-F487-46A1-A94F-FBD1B3CFD6BF}" srcOrd="0" destOrd="0" presId="urn:microsoft.com/office/officeart/2005/8/layout/hierarchy1"/>
    <dgm:cxn modelId="{711E593D-6B3F-434C-9D84-8EC3996EB444}" type="presParOf" srcId="{55EBB71D-BC50-47C7-986C-11E8B00F26FF}" destId="{353C1B64-990E-47F0-8857-06FA74BC8377}" srcOrd="1" destOrd="0" presId="urn:microsoft.com/office/officeart/2005/8/layout/hierarchy1"/>
    <dgm:cxn modelId="{32BD3F25-0086-43B2-98FE-780DC54A064C}" type="presParOf" srcId="{B0ED3319-CF2F-4002-9783-67F38ED39300}" destId="{A7CB76FE-F7E9-4199-8D60-E3EF06EB0E57}" srcOrd="1" destOrd="0" presId="urn:microsoft.com/office/officeart/2005/8/layout/hierarchy1"/>
    <dgm:cxn modelId="{195AC6CB-FE59-4994-BC72-6FA63B9EED4A}" type="presParOf" srcId="{A7CB76FE-F7E9-4199-8D60-E3EF06EB0E57}" destId="{F3EEC19F-1237-409A-AB88-96C007013A14}" srcOrd="0" destOrd="0" presId="urn:microsoft.com/office/officeart/2005/8/layout/hierarchy1"/>
    <dgm:cxn modelId="{26568B1B-2F7B-48F9-8DAE-07035E0DAFAC}" type="presParOf" srcId="{A7CB76FE-F7E9-4199-8D60-E3EF06EB0E57}" destId="{132AC414-69F8-4093-AF5F-DAA2B0DD38E5}" srcOrd="1" destOrd="0" presId="urn:microsoft.com/office/officeart/2005/8/layout/hierarchy1"/>
    <dgm:cxn modelId="{BB7755A7-CF43-41A3-8770-38C9F6006C7F}" type="presParOf" srcId="{132AC414-69F8-4093-AF5F-DAA2B0DD38E5}" destId="{F05A14B9-4C5D-4CC2-995E-026A45523C7B}" srcOrd="0" destOrd="0" presId="urn:microsoft.com/office/officeart/2005/8/layout/hierarchy1"/>
    <dgm:cxn modelId="{CBC7CC15-BCB9-46DB-A8BB-2F9B877B28F1}" type="presParOf" srcId="{F05A14B9-4C5D-4CC2-995E-026A45523C7B}" destId="{D712E990-7B21-4D60-B272-EE3AF06423DC}" srcOrd="0" destOrd="0" presId="urn:microsoft.com/office/officeart/2005/8/layout/hierarchy1"/>
    <dgm:cxn modelId="{FFBF1B86-8D71-4B92-9629-D1827646FAF1}" type="presParOf" srcId="{F05A14B9-4C5D-4CC2-995E-026A45523C7B}" destId="{855B09D9-0EFB-4373-91AA-24EDF0145F4E}" srcOrd="1" destOrd="0" presId="urn:microsoft.com/office/officeart/2005/8/layout/hierarchy1"/>
    <dgm:cxn modelId="{CC026FF4-5D7D-480F-AAD4-25B8FB9E07A7}" type="presParOf" srcId="{132AC414-69F8-4093-AF5F-DAA2B0DD38E5}" destId="{30355722-D93F-4F96-9808-44340BA3B75E}" srcOrd="1" destOrd="0" presId="urn:microsoft.com/office/officeart/2005/8/layout/hierarchy1"/>
    <dgm:cxn modelId="{47115812-F36D-4E32-8BBB-2C7A7F15AE99}" type="presParOf" srcId="{A7CB76FE-F7E9-4199-8D60-E3EF06EB0E57}" destId="{59C30337-75CC-4DA7-A670-69254534BF63}" srcOrd="2" destOrd="0" presId="urn:microsoft.com/office/officeart/2005/8/layout/hierarchy1"/>
    <dgm:cxn modelId="{6E8ABFF4-583D-4635-B70A-8518C632308C}" type="presParOf" srcId="{A7CB76FE-F7E9-4199-8D60-E3EF06EB0E57}" destId="{E24DFB5D-2E88-47A9-BB95-4F3300BF0DC9}" srcOrd="3" destOrd="0" presId="urn:microsoft.com/office/officeart/2005/8/layout/hierarchy1"/>
    <dgm:cxn modelId="{8CE27B75-EAF5-47C7-9FBB-697E60056327}" type="presParOf" srcId="{E24DFB5D-2E88-47A9-BB95-4F3300BF0DC9}" destId="{26027281-7A15-4584-AE51-9891F3114F63}" srcOrd="0" destOrd="0" presId="urn:microsoft.com/office/officeart/2005/8/layout/hierarchy1"/>
    <dgm:cxn modelId="{2C304763-E0A3-4AB0-880C-98572266744D}" type="presParOf" srcId="{26027281-7A15-4584-AE51-9891F3114F63}" destId="{75AEC626-A923-4215-8971-CE084D0365A7}" srcOrd="0" destOrd="0" presId="urn:microsoft.com/office/officeart/2005/8/layout/hierarchy1"/>
    <dgm:cxn modelId="{A5101B72-A2F8-4466-A03B-175926972CF5}" type="presParOf" srcId="{26027281-7A15-4584-AE51-9891F3114F63}" destId="{A7144077-B4E6-4615-AD07-189AD2CB455E}" srcOrd="1" destOrd="0" presId="urn:microsoft.com/office/officeart/2005/8/layout/hierarchy1"/>
    <dgm:cxn modelId="{ADD31898-15D9-4FDC-B67F-C77EA5D05D26}" type="presParOf" srcId="{E24DFB5D-2E88-47A9-BB95-4F3300BF0DC9}" destId="{9BE0C226-6B66-4FDC-A590-8827D5012CEF}" srcOrd="1" destOrd="0" presId="urn:microsoft.com/office/officeart/2005/8/layout/hierarchy1"/>
  </dgm:cxnLst>
  <dgm:bg/>
  <dgm:whole>
    <a:ln w="1905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97A30C-170E-47D6-8ABC-F6503E82AF1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7B8F5A-0DC1-41CC-A8AC-B3CD72CD2DCE}">
      <dgm:prSet phldrT="[Text]"/>
      <dgm:spPr/>
      <dgm:t>
        <a:bodyPr/>
        <a:lstStyle/>
        <a:p>
          <a:r>
            <a:rPr lang="en-US" dirty="0" smtClean="0"/>
            <a:t>Mitigation</a:t>
          </a:r>
          <a:endParaRPr lang="en-US" dirty="0"/>
        </a:p>
      </dgm:t>
    </dgm:pt>
    <dgm:pt modelId="{9588BCC5-ACFE-4AC9-AFDD-438D64B95E4B}" type="parTrans" cxnId="{4645CD87-47DC-46D4-B304-4F7FF95C1560}">
      <dgm:prSet/>
      <dgm:spPr/>
      <dgm:t>
        <a:bodyPr/>
        <a:lstStyle/>
        <a:p>
          <a:endParaRPr lang="en-US" dirty="0"/>
        </a:p>
      </dgm:t>
    </dgm:pt>
    <dgm:pt modelId="{0A4F9FEE-C55D-4357-BE5E-FB3E8AA6428F}" type="sibTrans" cxnId="{4645CD87-47DC-46D4-B304-4F7FF95C1560}">
      <dgm:prSet/>
      <dgm:spPr/>
      <dgm:t>
        <a:bodyPr/>
        <a:lstStyle/>
        <a:p>
          <a:endParaRPr lang="en-US"/>
        </a:p>
      </dgm:t>
    </dgm:pt>
    <dgm:pt modelId="{A95900E8-4593-4CAA-86CF-6AB6E5DE93D7}">
      <dgm:prSet phldrT="[Text]"/>
      <dgm:spPr/>
      <dgm:t>
        <a:bodyPr/>
        <a:lstStyle/>
        <a:p>
          <a:r>
            <a:rPr lang="en-US" dirty="0" smtClean="0"/>
            <a:t>Reduce net CO</a:t>
          </a:r>
          <a:r>
            <a:rPr lang="en-US" baseline="-25000" dirty="0" smtClean="0"/>
            <a:t>2eq</a:t>
          </a:r>
          <a:r>
            <a:rPr lang="en-US" baseline="0" dirty="0" smtClean="0"/>
            <a:t> </a:t>
          </a:r>
          <a:r>
            <a:rPr lang="en-US" baseline="0" dirty="0" smtClean="0"/>
            <a:t>emissions</a:t>
          </a:r>
          <a:r>
            <a:rPr lang="en-US" baseline="-25000" dirty="0" smtClean="0"/>
            <a:t>  </a:t>
          </a:r>
          <a:endParaRPr lang="en-US" dirty="0"/>
        </a:p>
      </dgm:t>
    </dgm:pt>
    <dgm:pt modelId="{A4A2B689-E41A-4589-9D06-0087A2F139E7}" type="parTrans" cxnId="{1EA5A079-B8F3-4780-B4F2-4254537A373E}">
      <dgm:prSet/>
      <dgm:spPr/>
      <dgm:t>
        <a:bodyPr/>
        <a:lstStyle/>
        <a:p>
          <a:endParaRPr lang="en-US" dirty="0"/>
        </a:p>
      </dgm:t>
    </dgm:pt>
    <dgm:pt modelId="{E2FD8B7E-FAE2-49E4-975F-D8D8939BFF2D}" type="sibTrans" cxnId="{1EA5A079-B8F3-4780-B4F2-4254537A373E}">
      <dgm:prSet/>
      <dgm:spPr/>
      <dgm:t>
        <a:bodyPr/>
        <a:lstStyle/>
        <a:p>
          <a:endParaRPr lang="en-US"/>
        </a:p>
      </dgm:t>
    </dgm:pt>
    <dgm:pt modelId="{510701B1-FE6B-45D7-BFAE-E097EC83319A}">
      <dgm:prSet/>
      <dgm:spPr/>
      <dgm:t>
        <a:bodyPr/>
        <a:lstStyle/>
        <a:p>
          <a:r>
            <a:rPr lang="en-US" dirty="0" smtClean="0"/>
            <a:t>Radiation management</a:t>
          </a:r>
          <a:endParaRPr lang="en-US" dirty="0"/>
        </a:p>
      </dgm:t>
    </dgm:pt>
    <dgm:pt modelId="{1A0DA3E9-8D44-4332-82F8-73DD91C22303}" type="parTrans" cxnId="{C6ED0489-F71B-4BF9-9B80-C9F3B46C3C33}">
      <dgm:prSet/>
      <dgm:spPr/>
      <dgm:t>
        <a:bodyPr/>
        <a:lstStyle/>
        <a:p>
          <a:endParaRPr lang="en-US"/>
        </a:p>
      </dgm:t>
    </dgm:pt>
    <dgm:pt modelId="{E4905F35-6258-4B6D-BAAE-2D90C8468D02}" type="sibTrans" cxnId="{C6ED0489-F71B-4BF9-9B80-C9F3B46C3C33}">
      <dgm:prSet/>
      <dgm:spPr/>
      <dgm:t>
        <a:bodyPr/>
        <a:lstStyle/>
        <a:p>
          <a:endParaRPr lang="en-US"/>
        </a:p>
      </dgm:t>
    </dgm:pt>
    <dgm:pt modelId="{4441DD1F-8479-46A5-A831-F7AB77BE1D36}" type="pres">
      <dgm:prSet presAssocID="{4F97A30C-170E-47D6-8ABC-F6503E82AF1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230A1AF-3126-443F-8A1C-E095903C9981}" type="pres">
      <dgm:prSet presAssocID="{717B8F5A-0DC1-41CC-A8AC-B3CD72CD2DCE}" presName="hierRoot1" presStyleCnt="0"/>
      <dgm:spPr/>
    </dgm:pt>
    <dgm:pt modelId="{A02CCBA1-AF0A-45A5-9C8A-04029CAA7740}" type="pres">
      <dgm:prSet presAssocID="{717B8F5A-0DC1-41CC-A8AC-B3CD72CD2DCE}" presName="composite" presStyleCnt="0"/>
      <dgm:spPr/>
    </dgm:pt>
    <dgm:pt modelId="{67E93721-AA1C-4E23-971F-80C23BB5F841}" type="pres">
      <dgm:prSet presAssocID="{717B8F5A-0DC1-41CC-A8AC-B3CD72CD2DCE}" presName="background" presStyleLbl="node0" presStyleIdx="0" presStyleCnt="1"/>
      <dgm:spPr/>
    </dgm:pt>
    <dgm:pt modelId="{186A00EC-2F59-4966-A4DF-E63FCBE748CD}" type="pres">
      <dgm:prSet presAssocID="{717B8F5A-0DC1-41CC-A8AC-B3CD72CD2DC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C57029-AA86-43AE-B0E3-024CC2FBC38A}" type="pres">
      <dgm:prSet presAssocID="{717B8F5A-0DC1-41CC-A8AC-B3CD72CD2DCE}" presName="hierChild2" presStyleCnt="0"/>
      <dgm:spPr/>
    </dgm:pt>
    <dgm:pt modelId="{5EB708B6-60B4-4839-BD95-E11EA5CD80A7}" type="pres">
      <dgm:prSet presAssocID="{A4A2B689-E41A-4589-9D06-0087A2F139E7}" presName="Name10" presStyleLbl="parChTrans1D2" presStyleIdx="0" presStyleCnt="2"/>
      <dgm:spPr/>
      <dgm:t>
        <a:bodyPr/>
        <a:lstStyle/>
        <a:p>
          <a:endParaRPr lang="en-US"/>
        </a:p>
      </dgm:t>
    </dgm:pt>
    <dgm:pt modelId="{78F82FE3-D8B4-40DA-BA05-35BEF4F76AF5}" type="pres">
      <dgm:prSet presAssocID="{A95900E8-4593-4CAA-86CF-6AB6E5DE93D7}" presName="hierRoot2" presStyleCnt="0"/>
      <dgm:spPr/>
    </dgm:pt>
    <dgm:pt modelId="{59AC3F85-5C62-4452-9622-FEB38B1F5D77}" type="pres">
      <dgm:prSet presAssocID="{A95900E8-4593-4CAA-86CF-6AB6E5DE93D7}" presName="composite2" presStyleCnt="0"/>
      <dgm:spPr/>
    </dgm:pt>
    <dgm:pt modelId="{CE934D3D-55BB-4A87-9927-33892394F103}" type="pres">
      <dgm:prSet presAssocID="{A95900E8-4593-4CAA-86CF-6AB6E5DE93D7}" presName="background2" presStyleLbl="node2" presStyleIdx="0" presStyleCnt="2"/>
      <dgm:spPr/>
    </dgm:pt>
    <dgm:pt modelId="{61E89E9C-675B-4B96-940F-1EBE32C23F56}" type="pres">
      <dgm:prSet presAssocID="{A95900E8-4593-4CAA-86CF-6AB6E5DE93D7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358349-DFF0-4DD3-8EA5-D08558802CE4}" type="pres">
      <dgm:prSet presAssocID="{A95900E8-4593-4CAA-86CF-6AB6E5DE93D7}" presName="hierChild3" presStyleCnt="0"/>
      <dgm:spPr/>
    </dgm:pt>
    <dgm:pt modelId="{86A0009A-EE7E-4A42-A3A0-E56DB478598C}" type="pres">
      <dgm:prSet presAssocID="{1A0DA3E9-8D44-4332-82F8-73DD91C22303}" presName="Name10" presStyleLbl="parChTrans1D2" presStyleIdx="1" presStyleCnt="2"/>
      <dgm:spPr/>
      <dgm:t>
        <a:bodyPr/>
        <a:lstStyle/>
        <a:p>
          <a:endParaRPr lang="en-US"/>
        </a:p>
      </dgm:t>
    </dgm:pt>
    <dgm:pt modelId="{E93DABA4-FAA4-41B7-AE7D-FE5884D9F36B}" type="pres">
      <dgm:prSet presAssocID="{510701B1-FE6B-45D7-BFAE-E097EC83319A}" presName="hierRoot2" presStyleCnt="0"/>
      <dgm:spPr/>
    </dgm:pt>
    <dgm:pt modelId="{C6078B84-5BD2-4F42-9D3E-067C2AD77AA9}" type="pres">
      <dgm:prSet presAssocID="{510701B1-FE6B-45D7-BFAE-E097EC83319A}" presName="composite2" presStyleCnt="0"/>
      <dgm:spPr/>
    </dgm:pt>
    <dgm:pt modelId="{6B7758BD-FE26-4B13-9D2B-BF9BF2C3EC70}" type="pres">
      <dgm:prSet presAssocID="{510701B1-FE6B-45D7-BFAE-E097EC83319A}" presName="background2" presStyleLbl="node2" presStyleIdx="1" presStyleCnt="2"/>
      <dgm:spPr/>
    </dgm:pt>
    <dgm:pt modelId="{DB4BE665-BECE-432C-B8D5-7C567EEC0B74}" type="pres">
      <dgm:prSet presAssocID="{510701B1-FE6B-45D7-BFAE-E097EC83319A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0730C8-DE32-4D93-9986-3927EFF26609}" type="pres">
      <dgm:prSet presAssocID="{510701B1-FE6B-45D7-BFAE-E097EC83319A}" presName="hierChild3" presStyleCnt="0"/>
      <dgm:spPr/>
    </dgm:pt>
  </dgm:ptLst>
  <dgm:cxnLst>
    <dgm:cxn modelId="{9C1B9F6B-29BD-4E59-81F2-0F0C780D1385}" type="presOf" srcId="{4F97A30C-170E-47D6-8ABC-F6503E82AF1E}" destId="{4441DD1F-8479-46A5-A831-F7AB77BE1D36}" srcOrd="0" destOrd="0" presId="urn:microsoft.com/office/officeart/2005/8/layout/hierarchy1"/>
    <dgm:cxn modelId="{1EA5A079-B8F3-4780-B4F2-4254537A373E}" srcId="{717B8F5A-0DC1-41CC-A8AC-B3CD72CD2DCE}" destId="{A95900E8-4593-4CAA-86CF-6AB6E5DE93D7}" srcOrd="0" destOrd="0" parTransId="{A4A2B689-E41A-4589-9D06-0087A2F139E7}" sibTransId="{E2FD8B7E-FAE2-49E4-975F-D8D8939BFF2D}"/>
    <dgm:cxn modelId="{29ED3DD8-B54C-4644-8A16-C92A62D39E87}" type="presOf" srcId="{717B8F5A-0DC1-41CC-A8AC-B3CD72CD2DCE}" destId="{186A00EC-2F59-4966-A4DF-E63FCBE748CD}" srcOrd="0" destOrd="0" presId="urn:microsoft.com/office/officeart/2005/8/layout/hierarchy1"/>
    <dgm:cxn modelId="{E328A672-53CC-411B-96B9-4197E5F0D31B}" type="presOf" srcId="{1A0DA3E9-8D44-4332-82F8-73DD91C22303}" destId="{86A0009A-EE7E-4A42-A3A0-E56DB478598C}" srcOrd="0" destOrd="0" presId="urn:microsoft.com/office/officeart/2005/8/layout/hierarchy1"/>
    <dgm:cxn modelId="{DE200302-C080-42FD-A986-5E567AB9939A}" type="presOf" srcId="{A4A2B689-E41A-4589-9D06-0087A2F139E7}" destId="{5EB708B6-60B4-4839-BD95-E11EA5CD80A7}" srcOrd="0" destOrd="0" presId="urn:microsoft.com/office/officeart/2005/8/layout/hierarchy1"/>
    <dgm:cxn modelId="{C9FB452C-8945-4CDB-8F69-0169830644BE}" type="presOf" srcId="{510701B1-FE6B-45D7-BFAE-E097EC83319A}" destId="{DB4BE665-BECE-432C-B8D5-7C567EEC0B74}" srcOrd="0" destOrd="0" presId="urn:microsoft.com/office/officeart/2005/8/layout/hierarchy1"/>
    <dgm:cxn modelId="{C6ED0489-F71B-4BF9-9B80-C9F3B46C3C33}" srcId="{717B8F5A-0DC1-41CC-A8AC-B3CD72CD2DCE}" destId="{510701B1-FE6B-45D7-BFAE-E097EC83319A}" srcOrd="1" destOrd="0" parTransId="{1A0DA3E9-8D44-4332-82F8-73DD91C22303}" sibTransId="{E4905F35-6258-4B6D-BAAE-2D90C8468D02}"/>
    <dgm:cxn modelId="{5A4E4A33-18D3-4073-866C-6686FCC7BDA6}" type="presOf" srcId="{A95900E8-4593-4CAA-86CF-6AB6E5DE93D7}" destId="{61E89E9C-675B-4B96-940F-1EBE32C23F56}" srcOrd="0" destOrd="0" presId="urn:microsoft.com/office/officeart/2005/8/layout/hierarchy1"/>
    <dgm:cxn modelId="{4645CD87-47DC-46D4-B304-4F7FF95C1560}" srcId="{4F97A30C-170E-47D6-8ABC-F6503E82AF1E}" destId="{717B8F5A-0DC1-41CC-A8AC-B3CD72CD2DCE}" srcOrd="0" destOrd="0" parTransId="{9588BCC5-ACFE-4AC9-AFDD-438D64B95E4B}" sibTransId="{0A4F9FEE-C55D-4357-BE5E-FB3E8AA6428F}"/>
    <dgm:cxn modelId="{A826D166-1885-4914-AC8D-BC8E331C2A30}" type="presParOf" srcId="{4441DD1F-8479-46A5-A831-F7AB77BE1D36}" destId="{5230A1AF-3126-443F-8A1C-E095903C9981}" srcOrd="0" destOrd="0" presId="urn:microsoft.com/office/officeart/2005/8/layout/hierarchy1"/>
    <dgm:cxn modelId="{7BFCF487-75C8-4FDF-854F-EDCA0DF79E39}" type="presParOf" srcId="{5230A1AF-3126-443F-8A1C-E095903C9981}" destId="{A02CCBA1-AF0A-45A5-9C8A-04029CAA7740}" srcOrd="0" destOrd="0" presId="urn:microsoft.com/office/officeart/2005/8/layout/hierarchy1"/>
    <dgm:cxn modelId="{E59C42A6-9929-49B8-95E7-2286918E03DF}" type="presParOf" srcId="{A02CCBA1-AF0A-45A5-9C8A-04029CAA7740}" destId="{67E93721-AA1C-4E23-971F-80C23BB5F841}" srcOrd="0" destOrd="0" presId="urn:microsoft.com/office/officeart/2005/8/layout/hierarchy1"/>
    <dgm:cxn modelId="{B4438510-4331-4D65-8A38-236B4DB41C98}" type="presParOf" srcId="{A02CCBA1-AF0A-45A5-9C8A-04029CAA7740}" destId="{186A00EC-2F59-4966-A4DF-E63FCBE748CD}" srcOrd="1" destOrd="0" presId="urn:microsoft.com/office/officeart/2005/8/layout/hierarchy1"/>
    <dgm:cxn modelId="{07D64477-9D6F-4DA3-B429-7B9609013A21}" type="presParOf" srcId="{5230A1AF-3126-443F-8A1C-E095903C9981}" destId="{0EC57029-AA86-43AE-B0E3-024CC2FBC38A}" srcOrd="1" destOrd="0" presId="urn:microsoft.com/office/officeart/2005/8/layout/hierarchy1"/>
    <dgm:cxn modelId="{C414F7A6-32E5-47D0-B2A2-553C882B640B}" type="presParOf" srcId="{0EC57029-AA86-43AE-B0E3-024CC2FBC38A}" destId="{5EB708B6-60B4-4839-BD95-E11EA5CD80A7}" srcOrd="0" destOrd="0" presId="urn:microsoft.com/office/officeart/2005/8/layout/hierarchy1"/>
    <dgm:cxn modelId="{44E93A02-F968-4BBE-925E-5121778F381C}" type="presParOf" srcId="{0EC57029-AA86-43AE-B0E3-024CC2FBC38A}" destId="{78F82FE3-D8B4-40DA-BA05-35BEF4F76AF5}" srcOrd="1" destOrd="0" presId="urn:microsoft.com/office/officeart/2005/8/layout/hierarchy1"/>
    <dgm:cxn modelId="{A74168FC-DF81-46F4-AFD1-F128879F661E}" type="presParOf" srcId="{78F82FE3-D8B4-40DA-BA05-35BEF4F76AF5}" destId="{59AC3F85-5C62-4452-9622-FEB38B1F5D77}" srcOrd="0" destOrd="0" presId="urn:microsoft.com/office/officeart/2005/8/layout/hierarchy1"/>
    <dgm:cxn modelId="{BF9D66F1-0A4A-48D0-8BDB-39490CD86AC5}" type="presParOf" srcId="{59AC3F85-5C62-4452-9622-FEB38B1F5D77}" destId="{CE934D3D-55BB-4A87-9927-33892394F103}" srcOrd="0" destOrd="0" presId="urn:microsoft.com/office/officeart/2005/8/layout/hierarchy1"/>
    <dgm:cxn modelId="{A1863778-5ADD-4742-9D7D-AC570311FD16}" type="presParOf" srcId="{59AC3F85-5C62-4452-9622-FEB38B1F5D77}" destId="{61E89E9C-675B-4B96-940F-1EBE32C23F56}" srcOrd="1" destOrd="0" presId="urn:microsoft.com/office/officeart/2005/8/layout/hierarchy1"/>
    <dgm:cxn modelId="{BCC499F1-DE42-49BC-A811-7B4D6FE17AE5}" type="presParOf" srcId="{78F82FE3-D8B4-40DA-BA05-35BEF4F76AF5}" destId="{60358349-DFF0-4DD3-8EA5-D08558802CE4}" srcOrd="1" destOrd="0" presId="urn:microsoft.com/office/officeart/2005/8/layout/hierarchy1"/>
    <dgm:cxn modelId="{9AF35925-0443-460A-9020-A4F57695074A}" type="presParOf" srcId="{0EC57029-AA86-43AE-B0E3-024CC2FBC38A}" destId="{86A0009A-EE7E-4A42-A3A0-E56DB478598C}" srcOrd="2" destOrd="0" presId="urn:microsoft.com/office/officeart/2005/8/layout/hierarchy1"/>
    <dgm:cxn modelId="{BE1C2B76-7011-48C0-898A-7CF7B5FA8D7D}" type="presParOf" srcId="{0EC57029-AA86-43AE-B0E3-024CC2FBC38A}" destId="{E93DABA4-FAA4-41B7-AE7D-FE5884D9F36B}" srcOrd="3" destOrd="0" presId="urn:microsoft.com/office/officeart/2005/8/layout/hierarchy1"/>
    <dgm:cxn modelId="{3A555B06-9625-40CF-B592-13B540AE79F9}" type="presParOf" srcId="{E93DABA4-FAA4-41B7-AE7D-FE5884D9F36B}" destId="{C6078B84-5BD2-4F42-9D3E-067C2AD77AA9}" srcOrd="0" destOrd="0" presId="urn:microsoft.com/office/officeart/2005/8/layout/hierarchy1"/>
    <dgm:cxn modelId="{E602ABE7-4A69-4218-B744-76450C99E503}" type="presParOf" srcId="{C6078B84-5BD2-4F42-9D3E-067C2AD77AA9}" destId="{6B7758BD-FE26-4B13-9D2B-BF9BF2C3EC70}" srcOrd="0" destOrd="0" presId="urn:microsoft.com/office/officeart/2005/8/layout/hierarchy1"/>
    <dgm:cxn modelId="{68383C09-FE46-4FC0-91C0-4893A5C3ACCA}" type="presParOf" srcId="{C6078B84-5BD2-4F42-9D3E-067C2AD77AA9}" destId="{DB4BE665-BECE-432C-B8D5-7C567EEC0B74}" srcOrd="1" destOrd="0" presId="urn:microsoft.com/office/officeart/2005/8/layout/hierarchy1"/>
    <dgm:cxn modelId="{FF823B15-563C-4C5A-9DEE-07BC270D57B7}" type="presParOf" srcId="{E93DABA4-FAA4-41B7-AE7D-FE5884D9F36B}" destId="{870730C8-DE32-4D93-9986-3927EFF26609}" srcOrd="1" destOrd="0" presId="urn:microsoft.com/office/officeart/2005/8/layout/hierarchy1"/>
  </dgm:cxnLst>
  <dgm:bg/>
  <dgm:whole>
    <a:ln w="1905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97A30C-170E-47D6-8ABC-F6503E82AF1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0701B1-FE6B-45D7-BFAE-E097EC83319A}">
      <dgm:prSet/>
      <dgm:spPr/>
      <dgm:t>
        <a:bodyPr/>
        <a:lstStyle/>
        <a:p>
          <a:r>
            <a:rPr lang="en-US" dirty="0" smtClean="0"/>
            <a:t>Radiation management</a:t>
          </a:r>
          <a:endParaRPr lang="en-US" dirty="0"/>
        </a:p>
      </dgm:t>
    </dgm:pt>
    <dgm:pt modelId="{1A0DA3E9-8D44-4332-82F8-73DD91C22303}" type="parTrans" cxnId="{C6ED0489-F71B-4BF9-9B80-C9F3B46C3C33}">
      <dgm:prSet/>
      <dgm:spPr/>
      <dgm:t>
        <a:bodyPr/>
        <a:lstStyle/>
        <a:p>
          <a:endParaRPr lang="en-US"/>
        </a:p>
      </dgm:t>
    </dgm:pt>
    <dgm:pt modelId="{E4905F35-6258-4B6D-BAAE-2D90C8468D02}" type="sibTrans" cxnId="{C6ED0489-F71B-4BF9-9B80-C9F3B46C3C33}">
      <dgm:prSet/>
      <dgm:spPr/>
      <dgm:t>
        <a:bodyPr/>
        <a:lstStyle/>
        <a:p>
          <a:endParaRPr lang="en-US"/>
        </a:p>
      </dgm:t>
    </dgm:pt>
    <dgm:pt modelId="{6ACA3F46-1284-4F21-9CD0-B118A84CBF88}">
      <dgm:prSet/>
      <dgm:spPr/>
      <dgm:t>
        <a:bodyPr/>
        <a:lstStyle/>
        <a:p>
          <a:r>
            <a:rPr lang="en-US" dirty="0" smtClean="0"/>
            <a:t>Small scale:  white roofs</a:t>
          </a:r>
          <a:endParaRPr lang="en-US" dirty="0"/>
        </a:p>
      </dgm:t>
    </dgm:pt>
    <dgm:pt modelId="{B048AE70-83D5-4009-A8B7-F12A9F79756C}" type="parTrans" cxnId="{B35A2BE1-BD8B-42EB-A21B-E00049B2C369}">
      <dgm:prSet/>
      <dgm:spPr/>
      <dgm:t>
        <a:bodyPr/>
        <a:lstStyle/>
        <a:p>
          <a:endParaRPr lang="en-US"/>
        </a:p>
      </dgm:t>
    </dgm:pt>
    <dgm:pt modelId="{208D49DA-7979-41DD-BE11-3C47EDC58E0B}" type="sibTrans" cxnId="{B35A2BE1-BD8B-42EB-A21B-E00049B2C369}">
      <dgm:prSet/>
      <dgm:spPr/>
      <dgm:t>
        <a:bodyPr/>
        <a:lstStyle/>
        <a:p>
          <a:endParaRPr lang="en-US"/>
        </a:p>
      </dgm:t>
    </dgm:pt>
    <dgm:pt modelId="{E9D7CE91-461A-434A-8A49-520A43A4EA44}">
      <dgm:prSet/>
      <dgm:spPr/>
      <dgm:t>
        <a:bodyPr/>
        <a:lstStyle/>
        <a:p>
          <a:r>
            <a:rPr lang="en-US" dirty="0" smtClean="0"/>
            <a:t>Large scale:  geoengineering</a:t>
          </a:r>
          <a:endParaRPr lang="en-US" dirty="0"/>
        </a:p>
      </dgm:t>
    </dgm:pt>
    <dgm:pt modelId="{667349D0-909A-42A4-BF80-EABDBD114C8A}" type="parTrans" cxnId="{BF06F232-18C7-4C83-9DB2-63CB2C432983}">
      <dgm:prSet/>
      <dgm:spPr/>
      <dgm:t>
        <a:bodyPr/>
        <a:lstStyle/>
        <a:p>
          <a:endParaRPr lang="en-US"/>
        </a:p>
      </dgm:t>
    </dgm:pt>
    <dgm:pt modelId="{8D8D1F0B-5C94-4600-821A-9AF661519C8A}" type="sibTrans" cxnId="{BF06F232-18C7-4C83-9DB2-63CB2C432983}">
      <dgm:prSet/>
      <dgm:spPr/>
      <dgm:t>
        <a:bodyPr/>
        <a:lstStyle/>
        <a:p>
          <a:endParaRPr lang="en-US"/>
        </a:p>
      </dgm:t>
    </dgm:pt>
    <dgm:pt modelId="{4441DD1F-8479-46A5-A831-F7AB77BE1D36}" type="pres">
      <dgm:prSet presAssocID="{4F97A30C-170E-47D6-8ABC-F6503E82AF1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B4D6076-C1FE-4A5C-A954-B56B0465431D}" type="pres">
      <dgm:prSet presAssocID="{510701B1-FE6B-45D7-BFAE-E097EC83319A}" presName="hierRoot1" presStyleCnt="0"/>
      <dgm:spPr/>
    </dgm:pt>
    <dgm:pt modelId="{6C6BA3B4-AB5D-42C9-9D11-EE028CF8652D}" type="pres">
      <dgm:prSet presAssocID="{510701B1-FE6B-45D7-BFAE-E097EC83319A}" presName="composite" presStyleCnt="0"/>
      <dgm:spPr/>
    </dgm:pt>
    <dgm:pt modelId="{824C6DA1-0F7D-4595-97BF-D30937AFDB48}" type="pres">
      <dgm:prSet presAssocID="{510701B1-FE6B-45D7-BFAE-E097EC83319A}" presName="background" presStyleLbl="node0" presStyleIdx="0" presStyleCnt="1"/>
      <dgm:spPr/>
    </dgm:pt>
    <dgm:pt modelId="{60E020E6-B8FE-4DE9-99FF-E20747AE0C07}" type="pres">
      <dgm:prSet presAssocID="{510701B1-FE6B-45D7-BFAE-E097EC83319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0B475B-0399-49F1-9261-9C2B61C89E82}" type="pres">
      <dgm:prSet presAssocID="{510701B1-FE6B-45D7-BFAE-E097EC83319A}" presName="hierChild2" presStyleCnt="0"/>
      <dgm:spPr/>
    </dgm:pt>
    <dgm:pt modelId="{D16D9A64-F1A7-4E50-9D37-C08AFFCF967C}" type="pres">
      <dgm:prSet presAssocID="{B048AE70-83D5-4009-A8B7-F12A9F79756C}" presName="Name10" presStyleLbl="parChTrans1D2" presStyleIdx="0" presStyleCnt="2"/>
      <dgm:spPr/>
    </dgm:pt>
    <dgm:pt modelId="{8C327926-3F8B-440F-BBF1-E153C4FE3B7C}" type="pres">
      <dgm:prSet presAssocID="{6ACA3F46-1284-4F21-9CD0-B118A84CBF88}" presName="hierRoot2" presStyleCnt="0"/>
      <dgm:spPr/>
    </dgm:pt>
    <dgm:pt modelId="{89ADCD25-7D4D-4D60-8948-B498C47E4B92}" type="pres">
      <dgm:prSet presAssocID="{6ACA3F46-1284-4F21-9CD0-B118A84CBF88}" presName="composite2" presStyleCnt="0"/>
      <dgm:spPr/>
    </dgm:pt>
    <dgm:pt modelId="{735864BB-FC2F-4610-9C73-4BA594EF934E}" type="pres">
      <dgm:prSet presAssocID="{6ACA3F46-1284-4F21-9CD0-B118A84CBF88}" presName="background2" presStyleLbl="node2" presStyleIdx="0" presStyleCnt="2"/>
      <dgm:spPr/>
    </dgm:pt>
    <dgm:pt modelId="{74DB806A-C3D2-455F-93A7-9447711A8472}" type="pres">
      <dgm:prSet presAssocID="{6ACA3F46-1284-4F21-9CD0-B118A84CBF88}" presName="text2" presStyleLbl="fgAcc2" presStyleIdx="0" presStyleCnt="2">
        <dgm:presLayoutVars>
          <dgm:chPref val="3"/>
        </dgm:presLayoutVars>
      </dgm:prSet>
      <dgm:spPr/>
    </dgm:pt>
    <dgm:pt modelId="{6D24C5ED-C948-4523-8E70-9BD67097A2AB}" type="pres">
      <dgm:prSet presAssocID="{6ACA3F46-1284-4F21-9CD0-B118A84CBF88}" presName="hierChild3" presStyleCnt="0"/>
      <dgm:spPr/>
    </dgm:pt>
    <dgm:pt modelId="{9C87B949-D5CB-4EB7-876F-F280D0C7139C}" type="pres">
      <dgm:prSet presAssocID="{667349D0-909A-42A4-BF80-EABDBD114C8A}" presName="Name10" presStyleLbl="parChTrans1D2" presStyleIdx="1" presStyleCnt="2"/>
      <dgm:spPr/>
    </dgm:pt>
    <dgm:pt modelId="{96D597AF-39D1-4141-8B80-ADBFA986B970}" type="pres">
      <dgm:prSet presAssocID="{E9D7CE91-461A-434A-8A49-520A43A4EA44}" presName="hierRoot2" presStyleCnt="0"/>
      <dgm:spPr/>
    </dgm:pt>
    <dgm:pt modelId="{D12637EE-C794-49A9-943B-94C1A94DFBC4}" type="pres">
      <dgm:prSet presAssocID="{E9D7CE91-461A-434A-8A49-520A43A4EA44}" presName="composite2" presStyleCnt="0"/>
      <dgm:spPr/>
    </dgm:pt>
    <dgm:pt modelId="{CD838BE4-3E53-41EF-8EBC-30CCC7820EEE}" type="pres">
      <dgm:prSet presAssocID="{E9D7CE91-461A-434A-8A49-520A43A4EA44}" presName="background2" presStyleLbl="node2" presStyleIdx="1" presStyleCnt="2"/>
      <dgm:spPr/>
    </dgm:pt>
    <dgm:pt modelId="{EAD33927-6D34-4731-AD66-EF0485480B04}" type="pres">
      <dgm:prSet presAssocID="{E9D7CE91-461A-434A-8A49-520A43A4EA44}" presName="text2" presStyleLbl="fgAcc2" presStyleIdx="1" presStyleCnt="2">
        <dgm:presLayoutVars>
          <dgm:chPref val="3"/>
        </dgm:presLayoutVars>
      </dgm:prSet>
      <dgm:spPr/>
    </dgm:pt>
    <dgm:pt modelId="{42DA0CA6-581C-43EF-9A38-639D500C56E4}" type="pres">
      <dgm:prSet presAssocID="{E9D7CE91-461A-434A-8A49-520A43A4EA44}" presName="hierChild3" presStyleCnt="0"/>
      <dgm:spPr/>
    </dgm:pt>
  </dgm:ptLst>
  <dgm:cxnLst>
    <dgm:cxn modelId="{F35B56E5-8E3D-43FB-A23E-A1A3B62D38CC}" type="presOf" srcId="{B048AE70-83D5-4009-A8B7-F12A9F79756C}" destId="{D16D9A64-F1A7-4E50-9D37-C08AFFCF967C}" srcOrd="0" destOrd="0" presId="urn:microsoft.com/office/officeart/2005/8/layout/hierarchy1"/>
    <dgm:cxn modelId="{B35A2BE1-BD8B-42EB-A21B-E00049B2C369}" srcId="{510701B1-FE6B-45D7-BFAE-E097EC83319A}" destId="{6ACA3F46-1284-4F21-9CD0-B118A84CBF88}" srcOrd="0" destOrd="0" parTransId="{B048AE70-83D5-4009-A8B7-F12A9F79756C}" sibTransId="{208D49DA-7979-41DD-BE11-3C47EDC58E0B}"/>
    <dgm:cxn modelId="{DF5A270E-32C7-41B3-A5A5-15268445C5F3}" type="presOf" srcId="{E9D7CE91-461A-434A-8A49-520A43A4EA44}" destId="{EAD33927-6D34-4731-AD66-EF0485480B04}" srcOrd="0" destOrd="0" presId="urn:microsoft.com/office/officeart/2005/8/layout/hierarchy1"/>
    <dgm:cxn modelId="{BF06F232-18C7-4C83-9DB2-63CB2C432983}" srcId="{510701B1-FE6B-45D7-BFAE-E097EC83319A}" destId="{E9D7CE91-461A-434A-8A49-520A43A4EA44}" srcOrd="1" destOrd="0" parTransId="{667349D0-909A-42A4-BF80-EABDBD114C8A}" sibTransId="{8D8D1F0B-5C94-4600-821A-9AF661519C8A}"/>
    <dgm:cxn modelId="{6F1203E8-4563-41B8-828B-3E337143A642}" type="presOf" srcId="{4F97A30C-170E-47D6-8ABC-F6503E82AF1E}" destId="{4441DD1F-8479-46A5-A831-F7AB77BE1D36}" srcOrd="0" destOrd="0" presId="urn:microsoft.com/office/officeart/2005/8/layout/hierarchy1"/>
    <dgm:cxn modelId="{C6ED0489-F71B-4BF9-9B80-C9F3B46C3C33}" srcId="{4F97A30C-170E-47D6-8ABC-F6503E82AF1E}" destId="{510701B1-FE6B-45D7-BFAE-E097EC83319A}" srcOrd="0" destOrd="0" parTransId="{1A0DA3E9-8D44-4332-82F8-73DD91C22303}" sibTransId="{E4905F35-6258-4B6D-BAAE-2D90C8468D02}"/>
    <dgm:cxn modelId="{609BE092-51FC-4DCC-B9EE-1DDC7041DD0A}" type="presOf" srcId="{667349D0-909A-42A4-BF80-EABDBD114C8A}" destId="{9C87B949-D5CB-4EB7-876F-F280D0C7139C}" srcOrd="0" destOrd="0" presId="urn:microsoft.com/office/officeart/2005/8/layout/hierarchy1"/>
    <dgm:cxn modelId="{6E4AB8DE-F87C-4E12-A296-6B04FFE82818}" type="presOf" srcId="{510701B1-FE6B-45D7-BFAE-E097EC83319A}" destId="{60E020E6-B8FE-4DE9-99FF-E20747AE0C07}" srcOrd="0" destOrd="0" presId="urn:microsoft.com/office/officeart/2005/8/layout/hierarchy1"/>
    <dgm:cxn modelId="{D55D0B35-3E3D-4D95-8ECE-F5D51CA81B47}" type="presOf" srcId="{6ACA3F46-1284-4F21-9CD0-B118A84CBF88}" destId="{74DB806A-C3D2-455F-93A7-9447711A8472}" srcOrd="0" destOrd="0" presId="urn:microsoft.com/office/officeart/2005/8/layout/hierarchy1"/>
    <dgm:cxn modelId="{B6701DEB-ACA3-4F8E-A7A2-5DEAF50E9034}" type="presParOf" srcId="{4441DD1F-8479-46A5-A831-F7AB77BE1D36}" destId="{BB4D6076-C1FE-4A5C-A954-B56B0465431D}" srcOrd="0" destOrd="0" presId="urn:microsoft.com/office/officeart/2005/8/layout/hierarchy1"/>
    <dgm:cxn modelId="{23738D0B-7BD1-48D6-8542-43CBD253701A}" type="presParOf" srcId="{BB4D6076-C1FE-4A5C-A954-B56B0465431D}" destId="{6C6BA3B4-AB5D-42C9-9D11-EE028CF8652D}" srcOrd="0" destOrd="0" presId="urn:microsoft.com/office/officeart/2005/8/layout/hierarchy1"/>
    <dgm:cxn modelId="{7B23F366-C7D5-40B8-ACE9-AC2DA5A3D000}" type="presParOf" srcId="{6C6BA3B4-AB5D-42C9-9D11-EE028CF8652D}" destId="{824C6DA1-0F7D-4595-97BF-D30937AFDB48}" srcOrd="0" destOrd="0" presId="urn:microsoft.com/office/officeart/2005/8/layout/hierarchy1"/>
    <dgm:cxn modelId="{C62B5806-18F6-4C22-8E31-77E22A4E38A1}" type="presParOf" srcId="{6C6BA3B4-AB5D-42C9-9D11-EE028CF8652D}" destId="{60E020E6-B8FE-4DE9-99FF-E20747AE0C07}" srcOrd="1" destOrd="0" presId="urn:microsoft.com/office/officeart/2005/8/layout/hierarchy1"/>
    <dgm:cxn modelId="{7F98EB27-6F38-4A28-9EF4-43B8F664B4D8}" type="presParOf" srcId="{BB4D6076-C1FE-4A5C-A954-B56B0465431D}" destId="{130B475B-0399-49F1-9261-9C2B61C89E82}" srcOrd="1" destOrd="0" presId="urn:microsoft.com/office/officeart/2005/8/layout/hierarchy1"/>
    <dgm:cxn modelId="{A7291DB9-DD2E-4AEF-9638-8DEA5A4F92A5}" type="presParOf" srcId="{130B475B-0399-49F1-9261-9C2B61C89E82}" destId="{D16D9A64-F1A7-4E50-9D37-C08AFFCF967C}" srcOrd="0" destOrd="0" presId="urn:microsoft.com/office/officeart/2005/8/layout/hierarchy1"/>
    <dgm:cxn modelId="{E1040061-0227-4108-8511-7A96C6490A2E}" type="presParOf" srcId="{130B475B-0399-49F1-9261-9C2B61C89E82}" destId="{8C327926-3F8B-440F-BBF1-E153C4FE3B7C}" srcOrd="1" destOrd="0" presId="urn:microsoft.com/office/officeart/2005/8/layout/hierarchy1"/>
    <dgm:cxn modelId="{38ADCFD9-87E8-4E0C-AE7C-DE73EB3BD57E}" type="presParOf" srcId="{8C327926-3F8B-440F-BBF1-E153C4FE3B7C}" destId="{89ADCD25-7D4D-4D60-8948-B498C47E4B92}" srcOrd="0" destOrd="0" presId="urn:microsoft.com/office/officeart/2005/8/layout/hierarchy1"/>
    <dgm:cxn modelId="{B05B761B-65BC-4624-9485-06552C721B48}" type="presParOf" srcId="{89ADCD25-7D4D-4D60-8948-B498C47E4B92}" destId="{735864BB-FC2F-4610-9C73-4BA594EF934E}" srcOrd="0" destOrd="0" presId="urn:microsoft.com/office/officeart/2005/8/layout/hierarchy1"/>
    <dgm:cxn modelId="{B0514117-8DFD-4636-8ED2-68750289667D}" type="presParOf" srcId="{89ADCD25-7D4D-4D60-8948-B498C47E4B92}" destId="{74DB806A-C3D2-455F-93A7-9447711A8472}" srcOrd="1" destOrd="0" presId="urn:microsoft.com/office/officeart/2005/8/layout/hierarchy1"/>
    <dgm:cxn modelId="{000AE052-A890-4BC2-BCE1-2C78F558AAEE}" type="presParOf" srcId="{8C327926-3F8B-440F-BBF1-E153C4FE3B7C}" destId="{6D24C5ED-C948-4523-8E70-9BD67097A2AB}" srcOrd="1" destOrd="0" presId="urn:microsoft.com/office/officeart/2005/8/layout/hierarchy1"/>
    <dgm:cxn modelId="{1F4C901B-0E42-4DBD-9251-7277FD6146CE}" type="presParOf" srcId="{130B475B-0399-49F1-9261-9C2B61C89E82}" destId="{9C87B949-D5CB-4EB7-876F-F280D0C7139C}" srcOrd="2" destOrd="0" presId="urn:microsoft.com/office/officeart/2005/8/layout/hierarchy1"/>
    <dgm:cxn modelId="{DC742B9A-782E-42D7-9FD2-4961436B4957}" type="presParOf" srcId="{130B475B-0399-49F1-9261-9C2B61C89E82}" destId="{96D597AF-39D1-4141-8B80-ADBFA986B970}" srcOrd="3" destOrd="0" presId="urn:microsoft.com/office/officeart/2005/8/layout/hierarchy1"/>
    <dgm:cxn modelId="{E3025363-E17C-4702-AA00-74E80F691FAB}" type="presParOf" srcId="{96D597AF-39D1-4141-8B80-ADBFA986B970}" destId="{D12637EE-C794-49A9-943B-94C1A94DFBC4}" srcOrd="0" destOrd="0" presId="urn:microsoft.com/office/officeart/2005/8/layout/hierarchy1"/>
    <dgm:cxn modelId="{D4630D7A-2D2F-4345-B0D2-35374658F068}" type="presParOf" srcId="{D12637EE-C794-49A9-943B-94C1A94DFBC4}" destId="{CD838BE4-3E53-41EF-8EBC-30CCC7820EEE}" srcOrd="0" destOrd="0" presId="urn:microsoft.com/office/officeart/2005/8/layout/hierarchy1"/>
    <dgm:cxn modelId="{41180F02-B08A-4D63-A45E-56436C7C4444}" type="presParOf" srcId="{D12637EE-C794-49A9-943B-94C1A94DFBC4}" destId="{EAD33927-6D34-4731-AD66-EF0485480B04}" srcOrd="1" destOrd="0" presId="urn:microsoft.com/office/officeart/2005/8/layout/hierarchy1"/>
    <dgm:cxn modelId="{176B7E4E-EBC4-4306-AB10-D2177F25A632}" type="presParOf" srcId="{96D597AF-39D1-4141-8B80-ADBFA986B970}" destId="{42DA0CA6-581C-43EF-9A38-639D500C56E4}" srcOrd="1" destOrd="0" presId="urn:microsoft.com/office/officeart/2005/8/layout/hierarchy1"/>
  </dgm:cxnLst>
  <dgm:bg/>
  <dgm:whole>
    <a:ln w="1905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F97A30C-170E-47D6-8ABC-F6503E82AF1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5900E8-4593-4CAA-86CF-6AB6E5DE93D7}">
      <dgm:prSet phldrT="[Text]"/>
      <dgm:spPr/>
      <dgm:t>
        <a:bodyPr/>
        <a:lstStyle/>
        <a:p>
          <a:r>
            <a:rPr lang="en-US" dirty="0" smtClean="0"/>
            <a:t>Reduce net CO</a:t>
          </a:r>
          <a:r>
            <a:rPr lang="en-US" baseline="-25000" dirty="0" smtClean="0"/>
            <a:t>2eq</a:t>
          </a:r>
          <a:r>
            <a:rPr lang="en-US" baseline="0" dirty="0" smtClean="0"/>
            <a:t> </a:t>
          </a:r>
          <a:r>
            <a:rPr lang="en-US" baseline="0" dirty="0" smtClean="0"/>
            <a:t>emissions</a:t>
          </a:r>
          <a:r>
            <a:rPr lang="en-US" baseline="-25000" dirty="0" smtClean="0"/>
            <a:t>  </a:t>
          </a:r>
          <a:endParaRPr lang="en-US" dirty="0"/>
        </a:p>
      </dgm:t>
    </dgm:pt>
    <dgm:pt modelId="{A4A2B689-E41A-4589-9D06-0087A2F139E7}" type="parTrans" cxnId="{1EA5A079-B8F3-4780-B4F2-4254537A373E}">
      <dgm:prSet/>
      <dgm:spPr/>
      <dgm:t>
        <a:bodyPr/>
        <a:lstStyle/>
        <a:p>
          <a:endParaRPr lang="en-US" dirty="0"/>
        </a:p>
      </dgm:t>
    </dgm:pt>
    <dgm:pt modelId="{E2FD8B7E-FAE2-49E4-975F-D8D8939BFF2D}" type="sibTrans" cxnId="{1EA5A079-B8F3-4780-B4F2-4254537A373E}">
      <dgm:prSet/>
      <dgm:spPr/>
      <dgm:t>
        <a:bodyPr/>
        <a:lstStyle/>
        <a:p>
          <a:endParaRPr lang="en-US"/>
        </a:p>
      </dgm:t>
    </dgm:pt>
    <dgm:pt modelId="{639C23BA-52BB-474E-BABB-85E9A7036B0C}">
      <dgm:prSet/>
      <dgm:spPr/>
      <dgm:t>
        <a:bodyPr/>
        <a:lstStyle/>
        <a:p>
          <a:r>
            <a:rPr lang="en-US" dirty="0" smtClean="0"/>
            <a:t>Capture and store</a:t>
          </a:r>
          <a:r>
            <a:rPr lang="en-US" baseline="0" dirty="0" smtClean="0"/>
            <a:t> emissions</a:t>
          </a:r>
          <a:endParaRPr lang="en-US" dirty="0"/>
        </a:p>
      </dgm:t>
    </dgm:pt>
    <dgm:pt modelId="{274B1030-690D-4241-B721-A195CA655CA9}" type="parTrans" cxnId="{6D991066-218F-433A-9180-D9785A31BEB4}">
      <dgm:prSet/>
      <dgm:spPr/>
      <dgm:t>
        <a:bodyPr/>
        <a:lstStyle/>
        <a:p>
          <a:endParaRPr lang="en-US"/>
        </a:p>
      </dgm:t>
    </dgm:pt>
    <dgm:pt modelId="{0ADE4648-89C0-4268-89F7-0A84B8DDD013}" type="sibTrans" cxnId="{6D991066-218F-433A-9180-D9785A31BEB4}">
      <dgm:prSet/>
      <dgm:spPr/>
      <dgm:t>
        <a:bodyPr/>
        <a:lstStyle/>
        <a:p>
          <a:endParaRPr lang="en-US"/>
        </a:p>
      </dgm:t>
    </dgm:pt>
    <dgm:pt modelId="{E335DB7E-F7AD-454C-BE77-21A0825C32C2}">
      <dgm:prSet/>
      <dgm:spPr/>
      <dgm:t>
        <a:bodyPr/>
        <a:lstStyle/>
        <a:p>
          <a:r>
            <a:rPr lang="en-US" dirty="0" smtClean="0"/>
            <a:t>Reduce energy-related CO</a:t>
          </a:r>
          <a:r>
            <a:rPr lang="en-US" baseline="-25000" dirty="0" smtClean="0"/>
            <a:t>2</a:t>
          </a:r>
          <a:r>
            <a:rPr lang="en-US" baseline="0" dirty="0" smtClean="0"/>
            <a:t> emissions</a:t>
          </a:r>
          <a:endParaRPr lang="en-US" dirty="0"/>
        </a:p>
      </dgm:t>
    </dgm:pt>
    <dgm:pt modelId="{E9A25EBB-A12C-4DBF-B5E1-990B35A16132}" type="parTrans" cxnId="{A12547A8-E09A-4927-A64E-799BC3391DAF}">
      <dgm:prSet/>
      <dgm:spPr/>
    </dgm:pt>
    <dgm:pt modelId="{4682A721-BC96-4A83-B965-160283481E0F}" type="sibTrans" cxnId="{A12547A8-E09A-4927-A64E-799BC3391DAF}">
      <dgm:prSet/>
      <dgm:spPr/>
    </dgm:pt>
    <dgm:pt modelId="{C2AFFB91-D129-4752-BB07-74B737D0671C}">
      <dgm:prSet/>
      <dgm:spPr/>
      <dgm:t>
        <a:bodyPr/>
        <a:lstStyle/>
        <a:p>
          <a:r>
            <a:rPr lang="en-US" dirty="0" smtClean="0"/>
            <a:t>Reduce non-energy CO</a:t>
          </a:r>
          <a:r>
            <a:rPr lang="en-US" baseline="-25000" dirty="0" smtClean="0"/>
            <a:t>2</a:t>
          </a:r>
          <a:r>
            <a:rPr lang="en-US" baseline="0" dirty="0" smtClean="0"/>
            <a:t> emissions</a:t>
          </a:r>
          <a:endParaRPr lang="en-US" dirty="0"/>
        </a:p>
      </dgm:t>
    </dgm:pt>
    <dgm:pt modelId="{275E5C15-32BA-4661-8D63-CED5B23A8442}" type="parTrans" cxnId="{C3884E57-A96B-4E94-B1CB-27D1B5A7C942}">
      <dgm:prSet/>
      <dgm:spPr/>
    </dgm:pt>
    <dgm:pt modelId="{D239FA0A-6841-47D8-B0A5-B6174EAB3DC2}" type="sibTrans" cxnId="{C3884E57-A96B-4E94-B1CB-27D1B5A7C942}">
      <dgm:prSet/>
      <dgm:spPr/>
    </dgm:pt>
    <dgm:pt modelId="{D668B728-D1D9-461B-9339-582EAE137137}">
      <dgm:prSet/>
      <dgm:spPr/>
      <dgm:t>
        <a:bodyPr/>
        <a:lstStyle/>
        <a:p>
          <a:r>
            <a:rPr lang="en-US" dirty="0" smtClean="0"/>
            <a:t>Reduce other GHG emissions</a:t>
          </a:r>
          <a:endParaRPr lang="en-US" dirty="0"/>
        </a:p>
      </dgm:t>
    </dgm:pt>
    <dgm:pt modelId="{09A820BC-0DBA-4B15-9A13-8EBD1A5E0D7E}" type="parTrans" cxnId="{46901F4C-B5EC-4451-A63E-1DBEA7413FC0}">
      <dgm:prSet/>
      <dgm:spPr/>
    </dgm:pt>
    <dgm:pt modelId="{1BE7933F-C546-4E06-9B7E-BDD5E3F6A4CA}" type="sibTrans" cxnId="{46901F4C-B5EC-4451-A63E-1DBEA7413FC0}">
      <dgm:prSet/>
      <dgm:spPr/>
    </dgm:pt>
    <dgm:pt modelId="{4441DD1F-8479-46A5-A831-F7AB77BE1D36}" type="pres">
      <dgm:prSet presAssocID="{4F97A30C-170E-47D6-8ABC-F6503E82AF1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9C16F23-8635-44E1-9C21-19AA5DA2CAD0}" type="pres">
      <dgm:prSet presAssocID="{A95900E8-4593-4CAA-86CF-6AB6E5DE93D7}" presName="hierRoot1" presStyleCnt="0"/>
      <dgm:spPr/>
    </dgm:pt>
    <dgm:pt modelId="{2F382E6B-B4C7-457F-984A-C8584D8553BC}" type="pres">
      <dgm:prSet presAssocID="{A95900E8-4593-4CAA-86CF-6AB6E5DE93D7}" presName="composite" presStyleCnt="0"/>
      <dgm:spPr/>
    </dgm:pt>
    <dgm:pt modelId="{E333A9F5-BF75-43B0-B71E-D527B010C920}" type="pres">
      <dgm:prSet presAssocID="{A95900E8-4593-4CAA-86CF-6AB6E5DE93D7}" presName="background" presStyleLbl="node0" presStyleIdx="0" presStyleCnt="1"/>
      <dgm:spPr/>
    </dgm:pt>
    <dgm:pt modelId="{8C67E242-52C2-42D1-906A-3CCB6AE3CF72}" type="pres">
      <dgm:prSet presAssocID="{A95900E8-4593-4CAA-86CF-6AB6E5DE93D7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39F1C6-EDF2-44C4-8127-AB05E29584ED}" type="pres">
      <dgm:prSet presAssocID="{A95900E8-4593-4CAA-86CF-6AB6E5DE93D7}" presName="hierChild2" presStyleCnt="0"/>
      <dgm:spPr/>
    </dgm:pt>
    <dgm:pt modelId="{9497BE43-37F1-4075-B0C9-42DDE922AFF3}" type="pres">
      <dgm:prSet presAssocID="{274B1030-690D-4241-B721-A195CA655CA9}" presName="Name10" presStyleLbl="parChTrans1D2" presStyleIdx="0" presStyleCnt="4"/>
      <dgm:spPr/>
      <dgm:t>
        <a:bodyPr/>
        <a:lstStyle/>
        <a:p>
          <a:endParaRPr lang="en-US"/>
        </a:p>
      </dgm:t>
    </dgm:pt>
    <dgm:pt modelId="{B5DF150E-93C3-4DCE-884E-8743AB4CDB8C}" type="pres">
      <dgm:prSet presAssocID="{639C23BA-52BB-474E-BABB-85E9A7036B0C}" presName="hierRoot2" presStyleCnt="0"/>
      <dgm:spPr/>
    </dgm:pt>
    <dgm:pt modelId="{34AD1B63-C92D-4B7A-9598-DBCCD568E9C1}" type="pres">
      <dgm:prSet presAssocID="{639C23BA-52BB-474E-BABB-85E9A7036B0C}" presName="composite2" presStyleCnt="0"/>
      <dgm:spPr/>
    </dgm:pt>
    <dgm:pt modelId="{7B03C809-EA1D-4410-8833-28D8A895CC4A}" type="pres">
      <dgm:prSet presAssocID="{639C23BA-52BB-474E-BABB-85E9A7036B0C}" presName="background2" presStyleLbl="node2" presStyleIdx="0" presStyleCnt="4"/>
      <dgm:spPr/>
    </dgm:pt>
    <dgm:pt modelId="{0A47F6C9-847B-4CE8-9F08-FA2342B98F16}" type="pres">
      <dgm:prSet presAssocID="{639C23BA-52BB-474E-BABB-85E9A7036B0C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EFDA50-3F55-428B-B658-75975AE8DB2F}" type="pres">
      <dgm:prSet presAssocID="{639C23BA-52BB-474E-BABB-85E9A7036B0C}" presName="hierChild3" presStyleCnt="0"/>
      <dgm:spPr/>
    </dgm:pt>
    <dgm:pt modelId="{DED52F06-0E77-4368-898B-234D26C0712B}" type="pres">
      <dgm:prSet presAssocID="{E9A25EBB-A12C-4DBF-B5E1-990B35A16132}" presName="Name10" presStyleLbl="parChTrans1D2" presStyleIdx="1" presStyleCnt="4"/>
      <dgm:spPr/>
    </dgm:pt>
    <dgm:pt modelId="{5644F5AC-BEC1-4FC9-902A-DA84212D457C}" type="pres">
      <dgm:prSet presAssocID="{E335DB7E-F7AD-454C-BE77-21A0825C32C2}" presName="hierRoot2" presStyleCnt="0"/>
      <dgm:spPr/>
    </dgm:pt>
    <dgm:pt modelId="{0E726143-278E-4393-B38F-E148C441F4EB}" type="pres">
      <dgm:prSet presAssocID="{E335DB7E-F7AD-454C-BE77-21A0825C32C2}" presName="composite2" presStyleCnt="0"/>
      <dgm:spPr/>
    </dgm:pt>
    <dgm:pt modelId="{2FD8CD1A-DCEC-4FDF-9B1D-1BAAFD606DF9}" type="pres">
      <dgm:prSet presAssocID="{E335DB7E-F7AD-454C-BE77-21A0825C32C2}" presName="background2" presStyleLbl="node2" presStyleIdx="1" presStyleCnt="4"/>
      <dgm:spPr/>
    </dgm:pt>
    <dgm:pt modelId="{EB46F847-38E8-40EA-B0ED-134861E329EE}" type="pres">
      <dgm:prSet presAssocID="{E335DB7E-F7AD-454C-BE77-21A0825C32C2}" presName="text2" presStyleLbl="fgAcc2" presStyleIdx="1" presStyleCnt="4">
        <dgm:presLayoutVars>
          <dgm:chPref val="3"/>
        </dgm:presLayoutVars>
      </dgm:prSet>
      <dgm:spPr/>
    </dgm:pt>
    <dgm:pt modelId="{908EE875-1D6D-42C5-AE5F-EAF80FEA9B73}" type="pres">
      <dgm:prSet presAssocID="{E335DB7E-F7AD-454C-BE77-21A0825C32C2}" presName="hierChild3" presStyleCnt="0"/>
      <dgm:spPr/>
    </dgm:pt>
    <dgm:pt modelId="{59CD9DED-CAF8-4235-8802-90E15A92501D}" type="pres">
      <dgm:prSet presAssocID="{275E5C15-32BA-4661-8D63-CED5B23A8442}" presName="Name10" presStyleLbl="parChTrans1D2" presStyleIdx="2" presStyleCnt="4"/>
      <dgm:spPr/>
    </dgm:pt>
    <dgm:pt modelId="{6E868770-F2A6-4529-8DEE-17C206147C37}" type="pres">
      <dgm:prSet presAssocID="{C2AFFB91-D129-4752-BB07-74B737D0671C}" presName="hierRoot2" presStyleCnt="0"/>
      <dgm:spPr/>
    </dgm:pt>
    <dgm:pt modelId="{5C64873E-CA5B-4A9B-A858-F027F5B8799C}" type="pres">
      <dgm:prSet presAssocID="{C2AFFB91-D129-4752-BB07-74B737D0671C}" presName="composite2" presStyleCnt="0"/>
      <dgm:spPr/>
    </dgm:pt>
    <dgm:pt modelId="{68CD1AF0-EC45-4E49-99EF-478BFC417491}" type="pres">
      <dgm:prSet presAssocID="{C2AFFB91-D129-4752-BB07-74B737D0671C}" presName="background2" presStyleLbl="node2" presStyleIdx="2" presStyleCnt="4"/>
      <dgm:spPr/>
    </dgm:pt>
    <dgm:pt modelId="{81C9D0B5-42C7-4D57-8701-0B3E5A754A8A}" type="pres">
      <dgm:prSet presAssocID="{C2AFFB91-D129-4752-BB07-74B737D0671C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946B49-1C09-43F0-A5DE-114557FEA5D1}" type="pres">
      <dgm:prSet presAssocID="{C2AFFB91-D129-4752-BB07-74B737D0671C}" presName="hierChild3" presStyleCnt="0"/>
      <dgm:spPr/>
    </dgm:pt>
    <dgm:pt modelId="{88FDA0FF-8277-4E76-82CC-5926D3F5A7E7}" type="pres">
      <dgm:prSet presAssocID="{09A820BC-0DBA-4B15-9A13-8EBD1A5E0D7E}" presName="Name10" presStyleLbl="parChTrans1D2" presStyleIdx="3" presStyleCnt="4"/>
      <dgm:spPr/>
    </dgm:pt>
    <dgm:pt modelId="{E8907CBC-1717-4C55-AC77-A1624D6CD24E}" type="pres">
      <dgm:prSet presAssocID="{D668B728-D1D9-461B-9339-582EAE137137}" presName="hierRoot2" presStyleCnt="0"/>
      <dgm:spPr/>
    </dgm:pt>
    <dgm:pt modelId="{9D97E260-ECD9-44DB-BC1D-B192C177BC44}" type="pres">
      <dgm:prSet presAssocID="{D668B728-D1D9-461B-9339-582EAE137137}" presName="composite2" presStyleCnt="0"/>
      <dgm:spPr/>
    </dgm:pt>
    <dgm:pt modelId="{4E599229-5398-4A6E-B605-FAD835183030}" type="pres">
      <dgm:prSet presAssocID="{D668B728-D1D9-461B-9339-582EAE137137}" presName="background2" presStyleLbl="node2" presStyleIdx="3" presStyleCnt="4"/>
      <dgm:spPr/>
    </dgm:pt>
    <dgm:pt modelId="{AB99E1DE-AB02-4A9D-9785-AB16AF7A8768}" type="pres">
      <dgm:prSet presAssocID="{D668B728-D1D9-461B-9339-582EAE137137}" presName="text2" presStyleLbl="fgAcc2" presStyleIdx="3" presStyleCnt="4">
        <dgm:presLayoutVars>
          <dgm:chPref val="3"/>
        </dgm:presLayoutVars>
      </dgm:prSet>
      <dgm:spPr/>
    </dgm:pt>
    <dgm:pt modelId="{42C74E91-26CA-4BDC-BC07-1EF7B23080CC}" type="pres">
      <dgm:prSet presAssocID="{D668B728-D1D9-461B-9339-582EAE137137}" presName="hierChild3" presStyleCnt="0"/>
      <dgm:spPr/>
    </dgm:pt>
  </dgm:ptLst>
  <dgm:cxnLst>
    <dgm:cxn modelId="{B6A6EA35-AFAA-4F2C-8836-ED7A061D84D2}" type="presOf" srcId="{D668B728-D1D9-461B-9339-582EAE137137}" destId="{AB99E1DE-AB02-4A9D-9785-AB16AF7A8768}" srcOrd="0" destOrd="0" presId="urn:microsoft.com/office/officeart/2005/8/layout/hierarchy1"/>
    <dgm:cxn modelId="{C3884E57-A96B-4E94-B1CB-27D1B5A7C942}" srcId="{A95900E8-4593-4CAA-86CF-6AB6E5DE93D7}" destId="{C2AFFB91-D129-4752-BB07-74B737D0671C}" srcOrd="2" destOrd="0" parTransId="{275E5C15-32BA-4661-8D63-CED5B23A8442}" sibTransId="{D239FA0A-6841-47D8-B0A5-B6174EAB3DC2}"/>
    <dgm:cxn modelId="{02B6AB60-8E04-4824-AAA5-9517793DA797}" type="presOf" srcId="{E335DB7E-F7AD-454C-BE77-21A0825C32C2}" destId="{EB46F847-38E8-40EA-B0ED-134861E329EE}" srcOrd="0" destOrd="0" presId="urn:microsoft.com/office/officeart/2005/8/layout/hierarchy1"/>
    <dgm:cxn modelId="{4B3AED8B-C645-4A8C-B590-2A7B924FF2CF}" type="presOf" srcId="{09A820BC-0DBA-4B15-9A13-8EBD1A5E0D7E}" destId="{88FDA0FF-8277-4E76-82CC-5926D3F5A7E7}" srcOrd="0" destOrd="0" presId="urn:microsoft.com/office/officeart/2005/8/layout/hierarchy1"/>
    <dgm:cxn modelId="{222F396F-C03C-4545-96F8-22C9035D1853}" type="presOf" srcId="{C2AFFB91-D129-4752-BB07-74B737D0671C}" destId="{81C9D0B5-42C7-4D57-8701-0B3E5A754A8A}" srcOrd="0" destOrd="0" presId="urn:microsoft.com/office/officeart/2005/8/layout/hierarchy1"/>
    <dgm:cxn modelId="{A12547A8-E09A-4927-A64E-799BC3391DAF}" srcId="{A95900E8-4593-4CAA-86CF-6AB6E5DE93D7}" destId="{E335DB7E-F7AD-454C-BE77-21A0825C32C2}" srcOrd="1" destOrd="0" parTransId="{E9A25EBB-A12C-4DBF-B5E1-990B35A16132}" sibTransId="{4682A721-BC96-4A83-B965-160283481E0F}"/>
    <dgm:cxn modelId="{59F1FB34-83A1-4521-AF48-62F08250F168}" type="presOf" srcId="{275E5C15-32BA-4661-8D63-CED5B23A8442}" destId="{59CD9DED-CAF8-4235-8802-90E15A92501D}" srcOrd="0" destOrd="0" presId="urn:microsoft.com/office/officeart/2005/8/layout/hierarchy1"/>
    <dgm:cxn modelId="{4FD50946-238A-48EA-9064-4374DE39D4EA}" type="presOf" srcId="{4F97A30C-170E-47D6-8ABC-F6503E82AF1E}" destId="{4441DD1F-8479-46A5-A831-F7AB77BE1D36}" srcOrd="0" destOrd="0" presId="urn:microsoft.com/office/officeart/2005/8/layout/hierarchy1"/>
    <dgm:cxn modelId="{9ED5C9FC-AB48-4880-AC75-20A4AD5B30B0}" type="presOf" srcId="{639C23BA-52BB-474E-BABB-85E9A7036B0C}" destId="{0A47F6C9-847B-4CE8-9F08-FA2342B98F16}" srcOrd="0" destOrd="0" presId="urn:microsoft.com/office/officeart/2005/8/layout/hierarchy1"/>
    <dgm:cxn modelId="{1EA5A079-B8F3-4780-B4F2-4254537A373E}" srcId="{4F97A30C-170E-47D6-8ABC-F6503E82AF1E}" destId="{A95900E8-4593-4CAA-86CF-6AB6E5DE93D7}" srcOrd="0" destOrd="0" parTransId="{A4A2B689-E41A-4589-9D06-0087A2F139E7}" sibTransId="{E2FD8B7E-FAE2-49E4-975F-D8D8939BFF2D}"/>
    <dgm:cxn modelId="{9276D3B5-1F70-41E5-913E-BC5828EB41B8}" type="presOf" srcId="{274B1030-690D-4241-B721-A195CA655CA9}" destId="{9497BE43-37F1-4075-B0C9-42DDE922AFF3}" srcOrd="0" destOrd="0" presId="urn:microsoft.com/office/officeart/2005/8/layout/hierarchy1"/>
    <dgm:cxn modelId="{6D991066-218F-433A-9180-D9785A31BEB4}" srcId="{A95900E8-4593-4CAA-86CF-6AB6E5DE93D7}" destId="{639C23BA-52BB-474E-BABB-85E9A7036B0C}" srcOrd="0" destOrd="0" parTransId="{274B1030-690D-4241-B721-A195CA655CA9}" sibTransId="{0ADE4648-89C0-4268-89F7-0A84B8DDD013}"/>
    <dgm:cxn modelId="{46901F4C-B5EC-4451-A63E-1DBEA7413FC0}" srcId="{A95900E8-4593-4CAA-86CF-6AB6E5DE93D7}" destId="{D668B728-D1D9-461B-9339-582EAE137137}" srcOrd="3" destOrd="0" parTransId="{09A820BC-0DBA-4B15-9A13-8EBD1A5E0D7E}" sibTransId="{1BE7933F-C546-4E06-9B7E-BDD5E3F6A4CA}"/>
    <dgm:cxn modelId="{274DE978-D420-4A84-8097-BC90B273D7BC}" type="presOf" srcId="{A95900E8-4593-4CAA-86CF-6AB6E5DE93D7}" destId="{8C67E242-52C2-42D1-906A-3CCB6AE3CF72}" srcOrd="0" destOrd="0" presId="urn:microsoft.com/office/officeart/2005/8/layout/hierarchy1"/>
    <dgm:cxn modelId="{C2A6F4E9-E31A-4157-BF0B-30E090A50F42}" type="presOf" srcId="{E9A25EBB-A12C-4DBF-B5E1-990B35A16132}" destId="{DED52F06-0E77-4368-898B-234D26C0712B}" srcOrd="0" destOrd="0" presId="urn:microsoft.com/office/officeart/2005/8/layout/hierarchy1"/>
    <dgm:cxn modelId="{5DE2D086-2C9C-41D0-A2F7-2C5C18BFC51D}" type="presParOf" srcId="{4441DD1F-8479-46A5-A831-F7AB77BE1D36}" destId="{89C16F23-8635-44E1-9C21-19AA5DA2CAD0}" srcOrd="0" destOrd="0" presId="urn:microsoft.com/office/officeart/2005/8/layout/hierarchy1"/>
    <dgm:cxn modelId="{37A7E7BF-2539-4699-9EAF-E667D8665789}" type="presParOf" srcId="{89C16F23-8635-44E1-9C21-19AA5DA2CAD0}" destId="{2F382E6B-B4C7-457F-984A-C8584D8553BC}" srcOrd="0" destOrd="0" presId="urn:microsoft.com/office/officeart/2005/8/layout/hierarchy1"/>
    <dgm:cxn modelId="{1A2AF595-DDAE-4D0A-B354-E3A55167F456}" type="presParOf" srcId="{2F382E6B-B4C7-457F-984A-C8584D8553BC}" destId="{E333A9F5-BF75-43B0-B71E-D527B010C920}" srcOrd="0" destOrd="0" presId="urn:microsoft.com/office/officeart/2005/8/layout/hierarchy1"/>
    <dgm:cxn modelId="{B25B642A-9A74-4FBE-B1A7-BE39F5C084BB}" type="presParOf" srcId="{2F382E6B-B4C7-457F-984A-C8584D8553BC}" destId="{8C67E242-52C2-42D1-906A-3CCB6AE3CF72}" srcOrd="1" destOrd="0" presId="urn:microsoft.com/office/officeart/2005/8/layout/hierarchy1"/>
    <dgm:cxn modelId="{FC1CC218-49F7-4814-9067-A81EC3407D4A}" type="presParOf" srcId="{89C16F23-8635-44E1-9C21-19AA5DA2CAD0}" destId="{FA39F1C6-EDF2-44C4-8127-AB05E29584ED}" srcOrd="1" destOrd="0" presId="urn:microsoft.com/office/officeart/2005/8/layout/hierarchy1"/>
    <dgm:cxn modelId="{E32EBA76-C242-4677-9D68-6D4934AAE951}" type="presParOf" srcId="{FA39F1C6-EDF2-44C4-8127-AB05E29584ED}" destId="{9497BE43-37F1-4075-B0C9-42DDE922AFF3}" srcOrd="0" destOrd="0" presId="urn:microsoft.com/office/officeart/2005/8/layout/hierarchy1"/>
    <dgm:cxn modelId="{49F027F0-AC0B-42DF-A8DF-8B1EF49901B2}" type="presParOf" srcId="{FA39F1C6-EDF2-44C4-8127-AB05E29584ED}" destId="{B5DF150E-93C3-4DCE-884E-8743AB4CDB8C}" srcOrd="1" destOrd="0" presId="urn:microsoft.com/office/officeart/2005/8/layout/hierarchy1"/>
    <dgm:cxn modelId="{F150D6B5-5B78-416B-A3AE-683AF7C64DF6}" type="presParOf" srcId="{B5DF150E-93C3-4DCE-884E-8743AB4CDB8C}" destId="{34AD1B63-C92D-4B7A-9598-DBCCD568E9C1}" srcOrd="0" destOrd="0" presId="urn:microsoft.com/office/officeart/2005/8/layout/hierarchy1"/>
    <dgm:cxn modelId="{BF7D71DA-60B5-49D4-A088-DB87D413DE78}" type="presParOf" srcId="{34AD1B63-C92D-4B7A-9598-DBCCD568E9C1}" destId="{7B03C809-EA1D-4410-8833-28D8A895CC4A}" srcOrd="0" destOrd="0" presId="urn:microsoft.com/office/officeart/2005/8/layout/hierarchy1"/>
    <dgm:cxn modelId="{CF83AF4B-460C-4971-86B5-ADAF23D8D1B8}" type="presParOf" srcId="{34AD1B63-C92D-4B7A-9598-DBCCD568E9C1}" destId="{0A47F6C9-847B-4CE8-9F08-FA2342B98F16}" srcOrd="1" destOrd="0" presId="urn:microsoft.com/office/officeart/2005/8/layout/hierarchy1"/>
    <dgm:cxn modelId="{ED8B12E6-6A24-4976-92E6-07A436AE5BC3}" type="presParOf" srcId="{B5DF150E-93C3-4DCE-884E-8743AB4CDB8C}" destId="{2DEFDA50-3F55-428B-B658-75975AE8DB2F}" srcOrd="1" destOrd="0" presId="urn:microsoft.com/office/officeart/2005/8/layout/hierarchy1"/>
    <dgm:cxn modelId="{10B9D3F2-F3AF-4531-B0AC-44C2C3AF7160}" type="presParOf" srcId="{FA39F1C6-EDF2-44C4-8127-AB05E29584ED}" destId="{DED52F06-0E77-4368-898B-234D26C0712B}" srcOrd="2" destOrd="0" presId="urn:microsoft.com/office/officeart/2005/8/layout/hierarchy1"/>
    <dgm:cxn modelId="{74392A52-48C6-480E-A96D-92A04F94D342}" type="presParOf" srcId="{FA39F1C6-EDF2-44C4-8127-AB05E29584ED}" destId="{5644F5AC-BEC1-4FC9-902A-DA84212D457C}" srcOrd="3" destOrd="0" presId="urn:microsoft.com/office/officeart/2005/8/layout/hierarchy1"/>
    <dgm:cxn modelId="{487ADF0D-174B-4439-BA5D-C90BCC03B89A}" type="presParOf" srcId="{5644F5AC-BEC1-4FC9-902A-DA84212D457C}" destId="{0E726143-278E-4393-B38F-E148C441F4EB}" srcOrd="0" destOrd="0" presId="urn:microsoft.com/office/officeart/2005/8/layout/hierarchy1"/>
    <dgm:cxn modelId="{76BE371B-04DB-42F3-B50B-9FC99B7B893C}" type="presParOf" srcId="{0E726143-278E-4393-B38F-E148C441F4EB}" destId="{2FD8CD1A-DCEC-4FDF-9B1D-1BAAFD606DF9}" srcOrd="0" destOrd="0" presId="urn:microsoft.com/office/officeart/2005/8/layout/hierarchy1"/>
    <dgm:cxn modelId="{6FBEBA0B-71D3-4A5B-8600-7BCFEDE45F65}" type="presParOf" srcId="{0E726143-278E-4393-B38F-E148C441F4EB}" destId="{EB46F847-38E8-40EA-B0ED-134861E329EE}" srcOrd="1" destOrd="0" presId="urn:microsoft.com/office/officeart/2005/8/layout/hierarchy1"/>
    <dgm:cxn modelId="{84CFE60B-50A4-49D9-9CCD-128EF2F9A504}" type="presParOf" srcId="{5644F5AC-BEC1-4FC9-902A-DA84212D457C}" destId="{908EE875-1D6D-42C5-AE5F-EAF80FEA9B73}" srcOrd="1" destOrd="0" presId="urn:microsoft.com/office/officeart/2005/8/layout/hierarchy1"/>
    <dgm:cxn modelId="{8874E607-3C47-45F3-97A2-25C64CDC54D4}" type="presParOf" srcId="{FA39F1C6-EDF2-44C4-8127-AB05E29584ED}" destId="{59CD9DED-CAF8-4235-8802-90E15A92501D}" srcOrd="4" destOrd="0" presId="urn:microsoft.com/office/officeart/2005/8/layout/hierarchy1"/>
    <dgm:cxn modelId="{FC93C2CD-7AB1-4807-AB3E-6AEB08EC30E8}" type="presParOf" srcId="{FA39F1C6-EDF2-44C4-8127-AB05E29584ED}" destId="{6E868770-F2A6-4529-8DEE-17C206147C37}" srcOrd="5" destOrd="0" presId="urn:microsoft.com/office/officeart/2005/8/layout/hierarchy1"/>
    <dgm:cxn modelId="{465A6E20-970F-49D9-BBC7-E23BF29A7E98}" type="presParOf" srcId="{6E868770-F2A6-4529-8DEE-17C206147C37}" destId="{5C64873E-CA5B-4A9B-A858-F027F5B8799C}" srcOrd="0" destOrd="0" presId="urn:microsoft.com/office/officeart/2005/8/layout/hierarchy1"/>
    <dgm:cxn modelId="{E885D898-63D1-4F1F-9C58-406DCFF8A962}" type="presParOf" srcId="{5C64873E-CA5B-4A9B-A858-F027F5B8799C}" destId="{68CD1AF0-EC45-4E49-99EF-478BFC417491}" srcOrd="0" destOrd="0" presId="urn:microsoft.com/office/officeart/2005/8/layout/hierarchy1"/>
    <dgm:cxn modelId="{36926B65-BAD9-4D68-A125-3603D0518AA4}" type="presParOf" srcId="{5C64873E-CA5B-4A9B-A858-F027F5B8799C}" destId="{81C9D0B5-42C7-4D57-8701-0B3E5A754A8A}" srcOrd="1" destOrd="0" presId="urn:microsoft.com/office/officeart/2005/8/layout/hierarchy1"/>
    <dgm:cxn modelId="{CB232BB1-14BA-4A61-B6F3-92B2FB9AA86C}" type="presParOf" srcId="{6E868770-F2A6-4529-8DEE-17C206147C37}" destId="{5E946B49-1C09-43F0-A5DE-114557FEA5D1}" srcOrd="1" destOrd="0" presId="urn:microsoft.com/office/officeart/2005/8/layout/hierarchy1"/>
    <dgm:cxn modelId="{2ADEC901-6884-4E96-877A-14A06E5FA5AC}" type="presParOf" srcId="{FA39F1C6-EDF2-44C4-8127-AB05E29584ED}" destId="{88FDA0FF-8277-4E76-82CC-5926D3F5A7E7}" srcOrd="6" destOrd="0" presId="urn:microsoft.com/office/officeart/2005/8/layout/hierarchy1"/>
    <dgm:cxn modelId="{DE86B0B4-2FC5-41A6-B966-55D11A8BFB30}" type="presParOf" srcId="{FA39F1C6-EDF2-44C4-8127-AB05E29584ED}" destId="{E8907CBC-1717-4C55-AC77-A1624D6CD24E}" srcOrd="7" destOrd="0" presId="urn:microsoft.com/office/officeart/2005/8/layout/hierarchy1"/>
    <dgm:cxn modelId="{A77871F4-F09D-4118-93D0-CA6151CE3FD2}" type="presParOf" srcId="{E8907CBC-1717-4C55-AC77-A1624D6CD24E}" destId="{9D97E260-ECD9-44DB-BC1D-B192C177BC44}" srcOrd="0" destOrd="0" presId="urn:microsoft.com/office/officeart/2005/8/layout/hierarchy1"/>
    <dgm:cxn modelId="{CD63B1F2-6AE8-4F34-B458-CD4FBBCA1E95}" type="presParOf" srcId="{9D97E260-ECD9-44DB-BC1D-B192C177BC44}" destId="{4E599229-5398-4A6E-B605-FAD835183030}" srcOrd="0" destOrd="0" presId="urn:microsoft.com/office/officeart/2005/8/layout/hierarchy1"/>
    <dgm:cxn modelId="{EEAA8AE2-FB94-4F89-B4F5-BC312D4ED15C}" type="presParOf" srcId="{9D97E260-ECD9-44DB-BC1D-B192C177BC44}" destId="{AB99E1DE-AB02-4A9D-9785-AB16AF7A8768}" srcOrd="1" destOrd="0" presId="urn:microsoft.com/office/officeart/2005/8/layout/hierarchy1"/>
    <dgm:cxn modelId="{C560F092-3A35-42E8-AE0B-80B62F55F447}" type="presParOf" srcId="{E8907CBC-1717-4C55-AC77-A1624D6CD24E}" destId="{42C74E91-26CA-4BDC-BC07-1EF7B23080CC}" srcOrd="1" destOrd="0" presId="urn:microsoft.com/office/officeart/2005/8/layout/hierarchy1"/>
  </dgm:cxnLst>
  <dgm:bg/>
  <dgm:whole>
    <a:ln w="1905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F97A30C-170E-47D6-8ABC-F6503E82AF1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5900E8-4593-4CAA-86CF-6AB6E5DE93D7}">
      <dgm:prSet phldrT="[Text]"/>
      <dgm:spPr/>
      <dgm:t>
        <a:bodyPr/>
        <a:lstStyle/>
        <a:p>
          <a:r>
            <a:rPr lang="en-US" dirty="0" smtClean="0"/>
            <a:t>Reduce energy-related CO</a:t>
          </a:r>
          <a:r>
            <a:rPr lang="en-US" baseline="-25000" dirty="0" smtClean="0"/>
            <a:t>2</a:t>
          </a:r>
          <a:r>
            <a:rPr lang="en-US" baseline="0" dirty="0" smtClean="0"/>
            <a:t> </a:t>
          </a:r>
          <a:r>
            <a:rPr lang="en-US" baseline="0" dirty="0" smtClean="0"/>
            <a:t>emissions</a:t>
          </a:r>
          <a:r>
            <a:rPr lang="en-US" baseline="-25000" dirty="0" smtClean="0"/>
            <a:t>  </a:t>
          </a:r>
          <a:endParaRPr lang="en-US" dirty="0"/>
        </a:p>
      </dgm:t>
    </dgm:pt>
    <dgm:pt modelId="{A4A2B689-E41A-4589-9D06-0087A2F139E7}" type="parTrans" cxnId="{1EA5A079-B8F3-4780-B4F2-4254537A373E}">
      <dgm:prSet/>
      <dgm:spPr/>
      <dgm:t>
        <a:bodyPr/>
        <a:lstStyle/>
        <a:p>
          <a:endParaRPr lang="en-US" dirty="0"/>
        </a:p>
      </dgm:t>
    </dgm:pt>
    <dgm:pt modelId="{E2FD8B7E-FAE2-49E4-975F-D8D8939BFF2D}" type="sibTrans" cxnId="{1EA5A079-B8F3-4780-B4F2-4254537A373E}">
      <dgm:prSet/>
      <dgm:spPr/>
      <dgm:t>
        <a:bodyPr/>
        <a:lstStyle/>
        <a:p>
          <a:endParaRPr lang="en-US"/>
        </a:p>
      </dgm:t>
    </dgm:pt>
    <dgm:pt modelId="{885181CF-7241-4E39-AA37-405DDDC22813}">
      <dgm:prSet/>
      <dgm:spPr/>
      <dgm:t>
        <a:bodyPr/>
        <a:lstStyle/>
        <a:p>
          <a:r>
            <a:rPr lang="en-US" dirty="0" smtClean="0"/>
            <a:t>Reduce carbon intensity</a:t>
          </a:r>
          <a:endParaRPr lang="en-US" dirty="0"/>
        </a:p>
      </dgm:t>
    </dgm:pt>
    <dgm:pt modelId="{12D24886-EE9E-4145-B4D3-6EF082DC529D}" type="parTrans" cxnId="{4500B205-7771-4281-A257-ACF1DF2CCE47}">
      <dgm:prSet/>
      <dgm:spPr/>
      <dgm:t>
        <a:bodyPr/>
        <a:lstStyle/>
        <a:p>
          <a:endParaRPr lang="en-US" dirty="0"/>
        </a:p>
      </dgm:t>
    </dgm:pt>
    <dgm:pt modelId="{21FA027F-804A-4945-9905-6C0E41484826}" type="sibTrans" cxnId="{4500B205-7771-4281-A257-ACF1DF2CCE47}">
      <dgm:prSet/>
      <dgm:spPr/>
      <dgm:t>
        <a:bodyPr/>
        <a:lstStyle/>
        <a:p>
          <a:endParaRPr lang="en-US"/>
        </a:p>
      </dgm:t>
    </dgm:pt>
    <dgm:pt modelId="{CEA60347-1C10-4CED-98E5-034AD70F7572}">
      <dgm:prSet/>
      <dgm:spPr/>
      <dgm:t>
        <a:bodyPr/>
        <a:lstStyle/>
        <a:p>
          <a:r>
            <a:rPr lang="en-US" dirty="0" smtClean="0"/>
            <a:t>Reduce energy intensity</a:t>
          </a:r>
          <a:endParaRPr lang="en-US" dirty="0"/>
        </a:p>
      </dgm:t>
    </dgm:pt>
    <dgm:pt modelId="{C8507C8E-A5F2-469B-B36D-7C8772C99E0D}" type="parTrans" cxnId="{251792F6-DC54-42F6-8DFA-B3488E86C02E}">
      <dgm:prSet/>
      <dgm:spPr/>
      <dgm:t>
        <a:bodyPr/>
        <a:lstStyle/>
        <a:p>
          <a:endParaRPr lang="en-US"/>
        </a:p>
      </dgm:t>
    </dgm:pt>
    <dgm:pt modelId="{137D0717-078A-41C8-A1A2-1612AEF0B424}" type="sibTrans" cxnId="{251792F6-DC54-42F6-8DFA-B3488E86C02E}">
      <dgm:prSet/>
      <dgm:spPr/>
      <dgm:t>
        <a:bodyPr/>
        <a:lstStyle/>
        <a:p>
          <a:endParaRPr lang="en-US"/>
        </a:p>
      </dgm:t>
    </dgm:pt>
    <dgm:pt modelId="{4441DD1F-8479-46A5-A831-F7AB77BE1D36}" type="pres">
      <dgm:prSet presAssocID="{4F97A30C-170E-47D6-8ABC-F6503E82AF1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9C16F23-8635-44E1-9C21-19AA5DA2CAD0}" type="pres">
      <dgm:prSet presAssocID="{A95900E8-4593-4CAA-86CF-6AB6E5DE93D7}" presName="hierRoot1" presStyleCnt="0"/>
      <dgm:spPr/>
    </dgm:pt>
    <dgm:pt modelId="{2F382E6B-B4C7-457F-984A-C8584D8553BC}" type="pres">
      <dgm:prSet presAssocID="{A95900E8-4593-4CAA-86CF-6AB6E5DE93D7}" presName="composite" presStyleCnt="0"/>
      <dgm:spPr/>
    </dgm:pt>
    <dgm:pt modelId="{E333A9F5-BF75-43B0-B71E-D527B010C920}" type="pres">
      <dgm:prSet presAssocID="{A95900E8-4593-4CAA-86CF-6AB6E5DE93D7}" presName="background" presStyleLbl="node0" presStyleIdx="0" presStyleCnt="1"/>
      <dgm:spPr/>
    </dgm:pt>
    <dgm:pt modelId="{8C67E242-52C2-42D1-906A-3CCB6AE3CF72}" type="pres">
      <dgm:prSet presAssocID="{A95900E8-4593-4CAA-86CF-6AB6E5DE93D7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39F1C6-EDF2-44C4-8127-AB05E29584ED}" type="pres">
      <dgm:prSet presAssocID="{A95900E8-4593-4CAA-86CF-6AB6E5DE93D7}" presName="hierChild2" presStyleCnt="0"/>
      <dgm:spPr/>
    </dgm:pt>
    <dgm:pt modelId="{C8257C01-30B8-4D4C-810C-F361F0EF9217}" type="pres">
      <dgm:prSet presAssocID="{12D24886-EE9E-4145-B4D3-6EF082DC529D}" presName="Name10" presStyleLbl="parChTrans1D2" presStyleIdx="0" presStyleCnt="2"/>
      <dgm:spPr/>
      <dgm:t>
        <a:bodyPr/>
        <a:lstStyle/>
        <a:p>
          <a:endParaRPr lang="en-US"/>
        </a:p>
      </dgm:t>
    </dgm:pt>
    <dgm:pt modelId="{E81D71B0-6A8A-4B04-8CE7-00C218FAB498}" type="pres">
      <dgm:prSet presAssocID="{885181CF-7241-4E39-AA37-405DDDC22813}" presName="hierRoot2" presStyleCnt="0"/>
      <dgm:spPr/>
    </dgm:pt>
    <dgm:pt modelId="{E2BF6AD9-6208-4505-8529-1AD91AB475AA}" type="pres">
      <dgm:prSet presAssocID="{885181CF-7241-4E39-AA37-405DDDC22813}" presName="composite2" presStyleCnt="0"/>
      <dgm:spPr/>
    </dgm:pt>
    <dgm:pt modelId="{434B4BDA-5A6F-458E-A2FA-F262DC44335A}" type="pres">
      <dgm:prSet presAssocID="{885181CF-7241-4E39-AA37-405DDDC22813}" presName="background2" presStyleLbl="node2" presStyleIdx="0" presStyleCnt="2"/>
      <dgm:spPr/>
    </dgm:pt>
    <dgm:pt modelId="{554E9866-2BF6-4A81-92B8-E53CBE196230}" type="pres">
      <dgm:prSet presAssocID="{885181CF-7241-4E39-AA37-405DDDC22813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8B37A5-583B-46A9-BC37-11D4043E93AF}" type="pres">
      <dgm:prSet presAssocID="{885181CF-7241-4E39-AA37-405DDDC22813}" presName="hierChild3" presStyleCnt="0"/>
      <dgm:spPr/>
    </dgm:pt>
    <dgm:pt modelId="{197B44D4-7E9B-4A58-882C-95379F77D7D0}" type="pres">
      <dgm:prSet presAssocID="{C8507C8E-A5F2-469B-B36D-7C8772C99E0D}" presName="Name10" presStyleLbl="parChTrans1D2" presStyleIdx="1" presStyleCnt="2"/>
      <dgm:spPr/>
      <dgm:t>
        <a:bodyPr/>
        <a:lstStyle/>
        <a:p>
          <a:endParaRPr lang="en-US"/>
        </a:p>
      </dgm:t>
    </dgm:pt>
    <dgm:pt modelId="{79A8BB31-5FCE-4E6E-A4C4-FEBDD179E18C}" type="pres">
      <dgm:prSet presAssocID="{CEA60347-1C10-4CED-98E5-034AD70F7572}" presName="hierRoot2" presStyleCnt="0"/>
      <dgm:spPr/>
    </dgm:pt>
    <dgm:pt modelId="{6D573A15-8576-422D-A6F3-8FF5D6DF5B07}" type="pres">
      <dgm:prSet presAssocID="{CEA60347-1C10-4CED-98E5-034AD70F7572}" presName="composite2" presStyleCnt="0"/>
      <dgm:spPr/>
    </dgm:pt>
    <dgm:pt modelId="{273A328D-72DE-4386-8CCB-C93441B24133}" type="pres">
      <dgm:prSet presAssocID="{CEA60347-1C10-4CED-98E5-034AD70F7572}" presName="background2" presStyleLbl="node2" presStyleIdx="1" presStyleCnt="2"/>
      <dgm:spPr/>
    </dgm:pt>
    <dgm:pt modelId="{3C295EAD-CBC4-460D-A280-83F23776A514}" type="pres">
      <dgm:prSet presAssocID="{CEA60347-1C10-4CED-98E5-034AD70F7572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B7309F-F4A0-4C4C-B233-53A157E1D994}" type="pres">
      <dgm:prSet presAssocID="{CEA60347-1C10-4CED-98E5-034AD70F7572}" presName="hierChild3" presStyleCnt="0"/>
      <dgm:spPr/>
    </dgm:pt>
  </dgm:ptLst>
  <dgm:cxnLst>
    <dgm:cxn modelId="{BF0AE4A7-AFCB-4BD3-9BC3-CBF2A026C2C7}" type="presOf" srcId="{A95900E8-4593-4CAA-86CF-6AB6E5DE93D7}" destId="{8C67E242-52C2-42D1-906A-3CCB6AE3CF72}" srcOrd="0" destOrd="0" presId="urn:microsoft.com/office/officeart/2005/8/layout/hierarchy1"/>
    <dgm:cxn modelId="{2F2CBAB0-B14B-4399-BF0A-AF136CC7CD9B}" type="presOf" srcId="{C8507C8E-A5F2-469B-B36D-7C8772C99E0D}" destId="{197B44D4-7E9B-4A58-882C-95379F77D7D0}" srcOrd="0" destOrd="0" presId="urn:microsoft.com/office/officeart/2005/8/layout/hierarchy1"/>
    <dgm:cxn modelId="{D46E2ACC-8472-402D-942B-31786921BE6D}" type="presOf" srcId="{885181CF-7241-4E39-AA37-405DDDC22813}" destId="{554E9866-2BF6-4A81-92B8-E53CBE196230}" srcOrd="0" destOrd="0" presId="urn:microsoft.com/office/officeart/2005/8/layout/hierarchy1"/>
    <dgm:cxn modelId="{4500B205-7771-4281-A257-ACF1DF2CCE47}" srcId="{A95900E8-4593-4CAA-86CF-6AB6E5DE93D7}" destId="{885181CF-7241-4E39-AA37-405DDDC22813}" srcOrd="0" destOrd="0" parTransId="{12D24886-EE9E-4145-B4D3-6EF082DC529D}" sibTransId="{21FA027F-804A-4945-9905-6C0E41484826}"/>
    <dgm:cxn modelId="{D083949E-8CB0-454F-A107-B536F868D83B}" type="presOf" srcId="{4F97A30C-170E-47D6-8ABC-F6503E82AF1E}" destId="{4441DD1F-8479-46A5-A831-F7AB77BE1D36}" srcOrd="0" destOrd="0" presId="urn:microsoft.com/office/officeart/2005/8/layout/hierarchy1"/>
    <dgm:cxn modelId="{251792F6-DC54-42F6-8DFA-B3488E86C02E}" srcId="{A95900E8-4593-4CAA-86CF-6AB6E5DE93D7}" destId="{CEA60347-1C10-4CED-98E5-034AD70F7572}" srcOrd="1" destOrd="0" parTransId="{C8507C8E-A5F2-469B-B36D-7C8772C99E0D}" sibTransId="{137D0717-078A-41C8-A1A2-1612AEF0B424}"/>
    <dgm:cxn modelId="{5B507A0B-8C27-4842-A115-B05E18DD20A4}" type="presOf" srcId="{CEA60347-1C10-4CED-98E5-034AD70F7572}" destId="{3C295EAD-CBC4-460D-A280-83F23776A514}" srcOrd="0" destOrd="0" presId="urn:microsoft.com/office/officeart/2005/8/layout/hierarchy1"/>
    <dgm:cxn modelId="{59C0596E-8FD0-463A-88AA-C20701EA641B}" type="presOf" srcId="{12D24886-EE9E-4145-B4D3-6EF082DC529D}" destId="{C8257C01-30B8-4D4C-810C-F361F0EF9217}" srcOrd="0" destOrd="0" presId="urn:microsoft.com/office/officeart/2005/8/layout/hierarchy1"/>
    <dgm:cxn modelId="{1EA5A079-B8F3-4780-B4F2-4254537A373E}" srcId="{4F97A30C-170E-47D6-8ABC-F6503E82AF1E}" destId="{A95900E8-4593-4CAA-86CF-6AB6E5DE93D7}" srcOrd="0" destOrd="0" parTransId="{A4A2B689-E41A-4589-9D06-0087A2F139E7}" sibTransId="{E2FD8B7E-FAE2-49E4-975F-D8D8939BFF2D}"/>
    <dgm:cxn modelId="{9E0E7232-C0EB-4F47-8501-530D64CB847E}" type="presParOf" srcId="{4441DD1F-8479-46A5-A831-F7AB77BE1D36}" destId="{89C16F23-8635-44E1-9C21-19AA5DA2CAD0}" srcOrd="0" destOrd="0" presId="urn:microsoft.com/office/officeart/2005/8/layout/hierarchy1"/>
    <dgm:cxn modelId="{F3B9C35A-212B-44CE-BBBC-418AD44A9E45}" type="presParOf" srcId="{89C16F23-8635-44E1-9C21-19AA5DA2CAD0}" destId="{2F382E6B-B4C7-457F-984A-C8584D8553BC}" srcOrd="0" destOrd="0" presId="urn:microsoft.com/office/officeart/2005/8/layout/hierarchy1"/>
    <dgm:cxn modelId="{B6C018E6-D598-4923-B609-8290E71D8AF4}" type="presParOf" srcId="{2F382E6B-B4C7-457F-984A-C8584D8553BC}" destId="{E333A9F5-BF75-43B0-B71E-D527B010C920}" srcOrd="0" destOrd="0" presId="urn:microsoft.com/office/officeart/2005/8/layout/hierarchy1"/>
    <dgm:cxn modelId="{9C6D42F5-46EE-4E7D-80F6-CF1EAB50244A}" type="presParOf" srcId="{2F382E6B-B4C7-457F-984A-C8584D8553BC}" destId="{8C67E242-52C2-42D1-906A-3CCB6AE3CF72}" srcOrd="1" destOrd="0" presId="urn:microsoft.com/office/officeart/2005/8/layout/hierarchy1"/>
    <dgm:cxn modelId="{FE6798D2-A5F6-4294-8D5D-5A4C47971251}" type="presParOf" srcId="{89C16F23-8635-44E1-9C21-19AA5DA2CAD0}" destId="{FA39F1C6-EDF2-44C4-8127-AB05E29584ED}" srcOrd="1" destOrd="0" presId="urn:microsoft.com/office/officeart/2005/8/layout/hierarchy1"/>
    <dgm:cxn modelId="{67FBE0C7-9F31-4620-80B9-C17C10978FE0}" type="presParOf" srcId="{FA39F1C6-EDF2-44C4-8127-AB05E29584ED}" destId="{C8257C01-30B8-4D4C-810C-F361F0EF9217}" srcOrd="0" destOrd="0" presId="urn:microsoft.com/office/officeart/2005/8/layout/hierarchy1"/>
    <dgm:cxn modelId="{C0A7AB42-6910-49A6-8FB6-4D9AB66A1E23}" type="presParOf" srcId="{FA39F1C6-EDF2-44C4-8127-AB05E29584ED}" destId="{E81D71B0-6A8A-4B04-8CE7-00C218FAB498}" srcOrd="1" destOrd="0" presId="urn:microsoft.com/office/officeart/2005/8/layout/hierarchy1"/>
    <dgm:cxn modelId="{603202EF-5192-4EC6-B431-CE4D13A693BC}" type="presParOf" srcId="{E81D71B0-6A8A-4B04-8CE7-00C218FAB498}" destId="{E2BF6AD9-6208-4505-8529-1AD91AB475AA}" srcOrd="0" destOrd="0" presId="urn:microsoft.com/office/officeart/2005/8/layout/hierarchy1"/>
    <dgm:cxn modelId="{1E0CD69F-B0F8-4D99-AB6C-BD1AE3EF325C}" type="presParOf" srcId="{E2BF6AD9-6208-4505-8529-1AD91AB475AA}" destId="{434B4BDA-5A6F-458E-A2FA-F262DC44335A}" srcOrd="0" destOrd="0" presId="urn:microsoft.com/office/officeart/2005/8/layout/hierarchy1"/>
    <dgm:cxn modelId="{D8E313F4-21AD-4CE2-B4CD-C82054E34206}" type="presParOf" srcId="{E2BF6AD9-6208-4505-8529-1AD91AB475AA}" destId="{554E9866-2BF6-4A81-92B8-E53CBE196230}" srcOrd="1" destOrd="0" presId="urn:microsoft.com/office/officeart/2005/8/layout/hierarchy1"/>
    <dgm:cxn modelId="{A4EBFF4A-A994-4144-875A-7A29931FE473}" type="presParOf" srcId="{E81D71B0-6A8A-4B04-8CE7-00C218FAB498}" destId="{F38B37A5-583B-46A9-BC37-11D4043E93AF}" srcOrd="1" destOrd="0" presId="urn:microsoft.com/office/officeart/2005/8/layout/hierarchy1"/>
    <dgm:cxn modelId="{9FA1D04D-9A28-4B4E-9CD7-ED4A3D3CF41B}" type="presParOf" srcId="{FA39F1C6-EDF2-44C4-8127-AB05E29584ED}" destId="{197B44D4-7E9B-4A58-882C-95379F77D7D0}" srcOrd="2" destOrd="0" presId="urn:microsoft.com/office/officeart/2005/8/layout/hierarchy1"/>
    <dgm:cxn modelId="{C51CC975-9D2E-47FE-ACA8-C4A2F4D8CD0D}" type="presParOf" srcId="{FA39F1C6-EDF2-44C4-8127-AB05E29584ED}" destId="{79A8BB31-5FCE-4E6E-A4C4-FEBDD179E18C}" srcOrd="3" destOrd="0" presId="urn:microsoft.com/office/officeart/2005/8/layout/hierarchy1"/>
    <dgm:cxn modelId="{E9B59DED-4719-4D78-A9D9-ACBD510A81F8}" type="presParOf" srcId="{79A8BB31-5FCE-4E6E-A4C4-FEBDD179E18C}" destId="{6D573A15-8576-422D-A6F3-8FF5D6DF5B07}" srcOrd="0" destOrd="0" presId="urn:microsoft.com/office/officeart/2005/8/layout/hierarchy1"/>
    <dgm:cxn modelId="{4023F3CD-A933-40A9-B3B1-F92DA6DEE88C}" type="presParOf" srcId="{6D573A15-8576-422D-A6F3-8FF5D6DF5B07}" destId="{273A328D-72DE-4386-8CCB-C93441B24133}" srcOrd="0" destOrd="0" presId="urn:microsoft.com/office/officeart/2005/8/layout/hierarchy1"/>
    <dgm:cxn modelId="{EA427EC0-FA7B-4A8E-9113-FA67F19A8A54}" type="presParOf" srcId="{6D573A15-8576-422D-A6F3-8FF5D6DF5B07}" destId="{3C295EAD-CBC4-460D-A280-83F23776A514}" srcOrd="1" destOrd="0" presId="urn:microsoft.com/office/officeart/2005/8/layout/hierarchy1"/>
    <dgm:cxn modelId="{E9488B86-2110-4191-B592-2C849C78563B}" type="presParOf" srcId="{79A8BB31-5FCE-4E6E-A4C4-FEBDD179E18C}" destId="{B0B7309F-F4A0-4C4C-B233-53A157E1D994}" srcOrd="1" destOrd="0" presId="urn:microsoft.com/office/officeart/2005/8/layout/hierarchy1"/>
  </dgm:cxnLst>
  <dgm:bg/>
  <dgm:whole>
    <a:ln w="1905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F97A30C-170E-47D6-8ABC-F6503E82AF1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5181CF-7241-4E39-AA37-405DDDC22813}">
      <dgm:prSet/>
      <dgm:spPr/>
      <dgm:t>
        <a:bodyPr/>
        <a:lstStyle/>
        <a:p>
          <a:r>
            <a:rPr lang="en-US" dirty="0" smtClean="0"/>
            <a:t>Reduce carbon intensity</a:t>
          </a:r>
          <a:endParaRPr lang="en-US" dirty="0"/>
        </a:p>
      </dgm:t>
    </dgm:pt>
    <dgm:pt modelId="{12D24886-EE9E-4145-B4D3-6EF082DC529D}" type="parTrans" cxnId="{4500B205-7771-4281-A257-ACF1DF2CCE47}">
      <dgm:prSet/>
      <dgm:spPr/>
      <dgm:t>
        <a:bodyPr/>
        <a:lstStyle/>
        <a:p>
          <a:endParaRPr lang="en-US" dirty="0"/>
        </a:p>
      </dgm:t>
    </dgm:pt>
    <dgm:pt modelId="{21FA027F-804A-4945-9905-6C0E41484826}" type="sibTrans" cxnId="{4500B205-7771-4281-A257-ACF1DF2CCE47}">
      <dgm:prSet/>
      <dgm:spPr/>
      <dgm:t>
        <a:bodyPr/>
        <a:lstStyle/>
        <a:p>
          <a:endParaRPr lang="en-US"/>
        </a:p>
      </dgm:t>
    </dgm:pt>
    <dgm:pt modelId="{AC57CE3A-D06F-403B-84DC-265235E105AC}">
      <dgm:prSet/>
      <dgm:spPr/>
      <dgm:t>
        <a:bodyPr/>
        <a:lstStyle/>
        <a:p>
          <a:r>
            <a:rPr lang="en-US" dirty="0" smtClean="0"/>
            <a:t>Expand renewables</a:t>
          </a:r>
          <a:endParaRPr lang="en-US" dirty="0"/>
        </a:p>
      </dgm:t>
    </dgm:pt>
    <dgm:pt modelId="{B5637F86-FF22-47B9-8A2E-4403A592A238}" type="parTrans" cxnId="{D72EB13D-31E1-46D2-9B12-CA13F62DDE5D}">
      <dgm:prSet/>
      <dgm:spPr/>
      <dgm:t>
        <a:bodyPr/>
        <a:lstStyle/>
        <a:p>
          <a:endParaRPr lang="en-US"/>
        </a:p>
      </dgm:t>
    </dgm:pt>
    <dgm:pt modelId="{8646E60B-E3C4-4141-A86E-1CCF2A024ABA}" type="sibTrans" cxnId="{D72EB13D-31E1-46D2-9B12-CA13F62DDE5D}">
      <dgm:prSet/>
      <dgm:spPr/>
      <dgm:t>
        <a:bodyPr/>
        <a:lstStyle/>
        <a:p>
          <a:endParaRPr lang="en-US"/>
        </a:p>
      </dgm:t>
    </dgm:pt>
    <dgm:pt modelId="{167B294A-DA6F-4628-9F63-50BB940DC98D}">
      <dgm:prSet/>
      <dgm:spPr/>
      <dgm:t>
        <a:bodyPr/>
        <a:lstStyle/>
        <a:p>
          <a:r>
            <a:rPr lang="en-US" dirty="0" smtClean="0"/>
            <a:t>Replace coal with natural </a:t>
          </a:r>
          <a:r>
            <a:rPr lang="en-US" dirty="0" smtClean="0"/>
            <a:t>gas</a:t>
          </a:r>
          <a:endParaRPr lang="en-US" dirty="0"/>
        </a:p>
      </dgm:t>
    </dgm:pt>
    <dgm:pt modelId="{C161530C-5908-4281-ADCE-0B0D3CD0B9B7}" type="parTrans" cxnId="{B6CB9797-6435-4653-8F62-57DB7ED74AB8}">
      <dgm:prSet/>
      <dgm:spPr/>
      <dgm:t>
        <a:bodyPr/>
        <a:lstStyle/>
        <a:p>
          <a:endParaRPr lang="en-US"/>
        </a:p>
      </dgm:t>
    </dgm:pt>
    <dgm:pt modelId="{F5CCB02D-0816-4B53-8A3D-6019DE2DFFF0}" type="sibTrans" cxnId="{B6CB9797-6435-4653-8F62-57DB7ED74AB8}">
      <dgm:prSet/>
      <dgm:spPr/>
      <dgm:t>
        <a:bodyPr/>
        <a:lstStyle/>
        <a:p>
          <a:endParaRPr lang="en-US"/>
        </a:p>
      </dgm:t>
    </dgm:pt>
    <dgm:pt modelId="{3E475C57-E6B6-4206-9F38-FA1CDC02ED0C}">
      <dgm:prSet/>
      <dgm:spPr/>
      <dgm:t>
        <a:bodyPr/>
        <a:lstStyle/>
        <a:p>
          <a:r>
            <a:rPr lang="en-US" dirty="0" smtClean="0"/>
            <a:t>Expand nuclear power</a:t>
          </a:r>
          <a:endParaRPr lang="en-US" dirty="0"/>
        </a:p>
      </dgm:t>
    </dgm:pt>
    <dgm:pt modelId="{5E3724DF-78F6-4C94-B058-0FE148D0AC5A}" type="parTrans" cxnId="{A68A7229-62A5-4D1D-905B-A8C96CDCEB06}">
      <dgm:prSet/>
      <dgm:spPr/>
    </dgm:pt>
    <dgm:pt modelId="{CAEE45AA-8FF4-41F0-9026-BDBCFF30248B}" type="sibTrans" cxnId="{A68A7229-62A5-4D1D-905B-A8C96CDCEB06}">
      <dgm:prSet/>
      <dgm:spPr/>
    </dgm:pt>
    <dgm:pt modelId="{4441DD1F-8479-46A5-A831-F7AB77BE1D36}" type="pres">
      <dgm:prSet presAssocID="{4F97A30C-170E-47D6-8ABC-F6503E82AF1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485929E-2E98-4898-8DEF-036DE6A57FF8}" type="pres">
      <dgm:prSet presAssocID="{885181CF-7241-4E39-AA37-405DDDC22813}" presName="hierRoot1" presStyleCnt="0"/>
      <dgm:spPr/>
    </dgm:pt>
    <dgm:pt modelId="{D9C697C2-9A09-4690-8035-5653E8275E80}" type="pres">
      <dgm:prSet presAssocID="{885181CF-7241-4E39-AA37-405DDDC22813}" presName="composite" presStyleCnt="0"/>
      <dgm:spPr/>
    </dgm:pt>
    <dgm:pt modelId="{FC56A86A-01F8-4FE7-9FE3-7E2371761003}" type="pres">
      <dgm:prSet presAssocID="{885181CF-7241-4E39-AA37-405DDDC22813}" presName="background" presStyleLbl="node0" presStyleIdx="0" presStyleCnt="1"/>
      <dgm:spPr/>
    </dgm:pt>
    <dgm:pt modelId="{A8E94620-A9E7-450E-B2E4-B6EFEC6B0F15}" type="pres">
      <dgm:prSet presAssocID="{885181CF-7241-4E39-AA37-405DDDC22813}" presName="text" presStyleLbl="fgAcc0" presStyleIdx="0" presStyleCnt="1" custLinFactNeighborX="180" custLinFactNeighborY="-506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AAB11E-3122-4FE4-B76A-A9EA3BB8F408}" type="pres">
      <dgm:prSet presAssocID="{885181CF-7241-4E39-AA37-405DDDC22813}" presName="hierChild2" presStyleCnt="0"/>
      <dgm:spPr/>
    </dgm:pt>
    <dgm:pt modelId="{54886824-FA03-440D-A715-B233F72B7850}" type="pres">
      <dgm:prSet presAssocID="{B5637F86-FF22-47B9-8A2E-4403A592A238}" presName="Name10" presStyleLbl="parChTrans1D2" presStyleIdx="0" presStyleCnt="3"/>
      <dgm:spPr/>
      <dgm:t>
        <a:bodyPr/>
        <a:lstStyle/>
        <a:p>
          <a:endParaRPr lang="en-US"/>
        </a:p>
      </dgm:t>
    </dgm:pt>
    <dgm:pt modelId="{1D727C09-7932-4979-BCF5-240424A76B0F}" type="pres">
      <dgm:prSet presAssocID="{AC57CE3A-D06F-403B-84DC-265235E105AC}" presName="hierRoot2" presStyleCnt="0"/>
      <dgm:spPr/>
    </dgm:pt>
    <dgm:pt modelId="{8B3F08F7-DF00-45D5-8B13-CDC0E9A7A167}" type="pres">
      <dgm:prSet presAssocID="{AC57CE3A-D06F-403B-84DC-265235E105AC}" presName="composite2" presStyleCnt="0"/>
      <dgm:spPr/>
    </dgm:pt>
    <dgm:pt modelId="{8F69AC15-8AA4-47B1-8433-1BD0A63F61EE}" type="pres">
      <dgm:prSet presAssocID="{AC57CE3A-D06F-403B-84DC-265235E105AC}" presName="background2" presStyleLbl="node2" presStyleIdx="0" presStyleCnt="3"/>
      <dgm:spPr/>
    </dgm:pt>
    <dgm:pt modelId="{5FB41F81-C68B-44DD-A5AF-2CB737D30C38}" type="pres">
      <dgm:prSet presAssocID="{AC57CE3A-D06F-403B-84DC-265235E105AC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28F1A6-A526-4BCC-A9D2-5B08A27B7175}" type="pres">
      <dgm:prSet presAssocID="{AC57CE3A-D06F-403B-84DC-265235E105AC}" presName="hierChild3" presStyleCnt="0"/>
      <dgm:spPr/>
    </dgm:pt>
    <dgm:pt modelId="{04FC7671-125F-4568-8843-145D15436002}" type="pres">
      <dgm:prSet presAssocID="{C161530C-5908-4281-ADCE-0B0D3CD0B9B7}" presName="Name10" presStyleLbl="parChTrans1D2" presStyleIdx="1" presStyleCnt="3"/>
      <dgm:spPr/>
      <dgm:t>
        <a:bodyPr/>
        <a:lstStyle/>
        <a:p>
          <a:endParaRPr lang="en-US"/>
        </a:p>
      </dgm:t>
    </dgm:pt>
    <dgm:pt modelId="{50AC25DF-EC8B-442B-A79B-ABC773B2BD38}" type="pres">
      <dgm:prSet presAssocID="{167B294A-DA6F-4628-9F63-50BB940DC98D}" presName="hierRoot2" presStyleCnt="0"/>
      <dgm:spPr/>
    </dgm:pt>
    <dgm:pt modelId="{094E220A-1D1D-4933-953B-045A6C5C9CC0}" type="pres">
      <dgm:prSet presAssocID="{167B294A-DA6F-4628-9F63-50BB940DC98D}" presName="composite2" presStyleCnt="0"/>
      <dgm:spPr/>
    </dgm:pt>
    <dgm:pt modelId="{001C0D67-3AF1-4C78-B501-F62DB07AA7D6}" type="pres">
      <dgm:prSet presAssocID="{167B294A-DA6F-4628-9F63-50BB940DC98D}" presName="background2" presStyleLbl="node2" presStyleIdx="1" presStyleCnt="3"/>
      <dgm:spPr/>
    </dgm:pt>
    <dgm:pt modelId="{EBBEBF4A-FA55-4637-B511-654B5D755673}" type="pres">
      <dgm:prSet presAssocID="{167B294A-DA6F-4628-9F63-50BB940DC98D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67F262-A372-4F91-AFBE-C2731B4AF680}" type="pres">
      <dgm:prSet presAssocID="{167B294A-DA6F-4628-9F63-50BB940DC98D}" presName="hierChild3" presStyleCnt="0"/>
      <dgm:spPr/>
    </dgm:pt>
    <dgm:pt modelId="{05AE1A5E-A550-42BC-9A7C-C5F415DD161D}" type="pres">
      <dgm:prSet presAssocID="{5E3724DF-78F6-4C94-B058-0FE148D0AC5A}" presName="Name10" presStyleLbl="parChTrans1D2" presStyleIdx="2" presStyleCnt="3"/>
      <dgm:spPr/>
    </dgm:pt>
    <dgm:pt modelId="{C83AC6DC-002F-4115-A4B1-9A6E913DDCAB}" type="pres">
      <dgm:prSet presAssocID="{3E475C57-E6B6-4206-9F38-FA1CDC02ED0C}" presName="hierRoot2" presStyleCnt="0"/>
      <dgm:spPr/>
    </dgm:pt>
    <dgm:pt modelId="{D7378D1A-BC80-499A-94E8-0A2AB17DB869}" type="pres">
      <dgm:prSet presAssocID="{3E475C57-E6B6-4206-9F38-FA1CDC02ED0C}" presName="composite2" presStyleCnt="0"/>
      <dgm:spPr/>
    </dgm:pt>
    <dgm:pt modelId="{9FEEC82E-EF50-43DF-855C-74C357C2828E}" type="pres">
      <dgm:prSet presAssocID="{3E475C57-E6B6-4206-9F38-FA1CDC02ED0C}" presName="background2" presStyleLbl="node2" presStyleIdx="2" presStyleCnt="3"/>
      <dgm:spPr/>
    </dgm:pt>
    <dgm:pt modelId="{B563755E-5522-49AC-BCFA-AF040B69F68E}" type="pres">
      <dgm:prSet presAssocID="{3E475C57-E6B6-4206-9F38-FA1CDC02ED0C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4F40E6-2E1B-4A23-AA8C-1A7BCD7CAE1D}" type="pres">
      <dgm:prSet presAssocID="{3E475C57-E6B6-4206-9F38-FA1CDC02ED0C}" presName="hierChild3" presStyleCnt="0"/>
      <dgm:spPr/>
    </dgm:pt>
  </dgm:ptLst>
  <dgm:cxnLst>
    <dgm:cxn modelId="{B7FED5A4-10DF-4B71-B787-4519B05D960C}" type="presOf" srcId="{5E3724DF-78F6-4C94-B058-0FE148D0AC5A}" destId="{05AE1A5E-A550-42BC-9A7C-C5F415DD161D}" srcOrd="0" destOrd="0" presId="urn:microsoft.com/office/officeart/2005/8/layout/hierarchy1"/>
    <dgm:cxn modelId="{A68A7229-62A5-4D1D-905B-A8C96CDCEB06}" srcId="{885181CF-7241-4E39-AA37-405DDDC22813}" destId="{3E475C57-E6B6-4206-9F38-FA1CDC02ED0C}" srcOrd="2" destOrd="0" parTransId="{5E3724DF-78F6-4C94-B058-0FE148D0AC5A}" sibTransId="{CAEE45AA-8FF4-41F0-9026-BDBCFF30248B}"/>
    <dgm:cxn modelId="{AA29EE06-3E73-46A2-BBBB-DCCF425249FB}" type="presOf" srcId="{AC57CE3A-D06F-403B-84DC-265235E105AC}" destId="{5FB41F81-C68B-44DD-A5AF-2CB737D30C38}" srcOrd="0" destOrd="0" presId="urn:microsoft.com/office/officeart/2005/8/layout/hierarchy1"/>
    <dgm:cxn modelId="{B6CB9797-6435-4653-8F62-57DB7ED74AB8}" srcId="{885181CF-7241-4E39-AA37-405DDDC22813}" destId="{167B294A-DA6F-4628-9F63-50BB940DC98D}" srcOrd="1" destOrd="0" parTransId="{C161530C-5908-4281-ADCE-0B0D3CD0B9B7}" sibTransId="{F5CCB02D-0816-4B53-8A3D-6019DE2DFFF0}"/>
    <dgm:cxn modelId="{D72EB13D-31E1-46D2-9B12-CA13F62DDE5D}" srcId="{885181CF-7241-4E39-AA37-405DDDC22813}" destId="{AC57CE3A-D06F-403B-84DC-265235E105AC}" srcOrd="0" destOrd="0" parTransId="{B5637F86-FF22-47B9-8A2E-4403A592A238}" sibTransId="{8646E60B-E3C4-4141-A86E-1CCF2A024ABA}"/>
    <dgm:cxn modelId="{48391BDD-1ED6-469F-B896-2402CF6E1F8D}" type="presOf" srcId="{C161530C-5908-4281-ADCE-0B0D3CD0B9B7}" destId="{04FC7671-125F-4568-8843-145D15436002}" srcOrd="0" destOrd="0" presId="urn:microsoft.com/office/officeart/2005/8/layout/hierarchy1"/>
    <dgm:cxn modelId="{776A2A12-58DF-4495-A605-CA5E04DDB44E}" type="presOf" srcId="{167B294A-DA6F-4628-9F63-50BB940DC98D}" destId="{EBBEBF4A-FA55-4637-B511-654B5D755673}" srcOrd="0" destOrd="0" presId="urn:microsoft.com/office/officeart/2005/8/layout/hierarchy1"/>
    <dgm:cxn modelId="{0FCB2176-F88B-48B0-AF27-65FFC8FB5987}" type="presOf" srcId="{3E475C57-E6B6-4206-9F38-FA1CDC02ED0C}" destId="{B563755E-5522-49AC-BCFA-AF040B69F68E}" srcOrd="0" destOrd="0" presId="urn:microsoft.com/office/officeart/2005/8/layout/hierarchy1"/>
    <dgm:cxn modelId="{628E008B-317D-47F8-A830-5F29BC2085A2}" type="presOf" srcId="{B5637F86-FF22-47B9-8A2E-4403A592A238}" destId="{54886824-FA03-440D-A715-B233F72B7850}" srcOrd="0" destOrd="0" presId="urn:microsoft.com/office/officeart/2005/8/layout/hierarchy1"/>
    <dgm:cxn modelId="{AAE02462-7EE2-4FD1-8582-09FD8DC3CE56}" type="presOf" srcId="{885181CF-7241-4E39-AA37-405DDDC22813}" destId="{A8E94620-A9E7-450E-B2E4-B6EFEC6B0F15}" srcOrd="0" destOrd="0" presId="urn:microsoft.com/office/officeart/2005/8/layout/hierarchy1"/>
    <dgm:cxn modelId="{4500B205-7771-4281-A257-ACF1DF2CCE47}" srcId="{4F97A30C-170E-47D6-8ABC-F6503E82AF1E}" destId="{885181CF-7241-4E39-AA37-405DDDC22813}" srcOrd="0" destOrd="0" parTransId="{12D24886-EE9E-4145-B4D3-6EF082DC529D}" sibTransId="{21FA027F-804A-4945-9905-6C0E41484826}"/>
    <dgm:cxn modelId="{44821C43-EE7B-46EE-8395-1512A8FCA8D4}" type="presOf" srcId="{4F97A30C-170E-47D6-8ABC-F6503E82AF1E}" destId="{4441DD1F-8479-46A5-A831-F7AB77BE1D36}" srcOrd="0" destOrd="0" presId="urn:microsoft.com/office/officeart/2005/8/layout/hierarchy1"/>
    <dgm:cxn modelId="{6297820C-9953-433A-97C8-800F9239A22B}" type="presParOf" srcId="{4441DD1F-8479-46A5-A831-F7AB77BE1D36}" destId="{5485929E-2E98-4898-8DEF-036DE6A57FF8}" srcOrd="0" destOrd="0" presId="urn:microsoft.com/office/officeart/2005/8/layout/hierarchy1"/>
    <dgm:cxn modelId="{2F6BD62B-7B52-4904-811F-109ABBB9A575}" type="presParOf" srcId="{5485929E-2E98-4898-8DEF-036DE6A57FF8}" destId="{D9C697C2-9A09-4690-8035-5653E8275E80}" srcOrd="0" destOrd="0" presId="urn:microsoft.com/office/officeart/2005/8/layout/hierarchy1"/>
    <dgm:cxn modelId="{C8AD50A9-21A8-46D7-A89B-9CD845AE179E}" type="presParOf" srcId="{D9C697C2-9A09-4690-8035-5653E8275E80}" destId="{FC56A86A-01F8-4FE7-9FE3-7E2371761003}" srcOrd="0" destOrd="0" presId="urn:microsoft.com/office/officeart/2005/8/layout/hierarchy1"/>
    <dgm:cxn modelId="{407CDBB2-54C3-4EE4-92ED-FD03DABEF1C7}" type="presParOf" srcId="{D9C697C2-9A09-4690-8035-5653E8275E80}" destId="{A8E94620-A9E7-450E-B2E4-B6EFEC6B0F15}" srcOrd="1" destOrd="0" presId="urn:microsoft.com/office/officeart/2005/8/layout/hierarchy1"/>
    <dgm:cxn modelId="{17E361AC-2F8E-4160-978C-99582B5970F1}" type="presParOf" srcId="{5485929E-2E98-4898-8DEF-036DE6A57FF8}" destId="{B2AAB11E-3122-4FE4-B76A-A9EA3BB8F408}" srcOrd="1" destOrd="0" presId="urn:microsoft.com/office/officeart/2005/8/layout/hierarchy1"/>
    <dgm:cxn modelId="{549E3EE0-8FFD-4A5E-BF19-03A03EAB2CBE}" type="presParOf" srcId="{B2AAB11E-3122-4FE4-B76A-A9EA3BB8F408}" destId="{54886824-FA03-440D-A715-B233F72B7850}" srcOrd="0" destOrd="0" presId="urn:microsoft.com/office/officeart/2005/8/layout/hierarchy1"/>
    <dgm:cxn modelId="{14C97EE6-0291-4671-A192-B8E4E5426984}" type="presParOf" srcId="{B2AAB11E-3122-4FE4-B76A-A9EA3BB8F408}" destId="{1D727C09-7932-4979-BCF5-240424A76B0F}" srcOrd="1" destOrd="0" presId="urn:microsoft.com/office/officeart/2005/8/layout/hierarchy1"/>
    <dgm:cxn modelId="{35D69692-A6A9-45AF-B1DD-36B2F2F8442E}" type="presParOf" srcId="{1D727C09-7932-4979-BCF5-240424A76B0F}" destId="{8B3F08F7-DF00-45D5-8B13-CDC0E9A7A167}" srcOrd="0" destOrd="0" presId="urn:microsoft.com/office/officeart/2005/8/layout/hierarchy1"/>
    <dgm:cxn modelId="{28019383-9B93-4D57-95CA-44C9245AE07A}" type="presParOf" srcId="{8B3F08F7-DF00-45D5-8B13-CDC0E9A7A167}" destId="{8F69AC15-8AA4-47B1-8433-1BD0A63F61EE}" srcOrd="0" destOrd="0" presId="urn:microsoft.com/office/officeart/2005/8/layout/hierarchy1"/>
    <dgm:cxn modelId="{C495E55A-6431-4C03-92E4-A74C5245E35F}" type="presParOf" srcId="{8B3F08F7-DF00-45D5-8B13-CDC0E9A7A167}" destId="{5FB41F81-C68B-44DD-A5AF-2CB737D30C38}" srcOrd="1" destOrd="0" presId="urn:microsoft.com/office/officeart/2005/8/layout/hierarchy1"/>
    <dgm:cxn modelId="{AA1482CF-D0E9-495B-87ED-40EF53282F05}" type="presParOf" srcId="{1D727C09-7932-4979-BCF5-240424A76B0F}" destId="{4828F1A6-A526-4BCC-A9D2-5B08A27B7175}" srcOrd="1" destOrd="0" presId="urn:microsoft.com/office/officeart/2005/8/layout/hierarchy1"/>
    <dgm:cxn modelId="{CDA61017-F549-4E96-8B97-E51F0B2A7B7E}" type="presParOf" srcId="{B2AAB11E-3122-4FE4-B76A-A9EA3BB8F408}" destId="{04FC7671-125F-4568-8843-145D15436002}" srcOrd="2" destOrd="0" presId="urn:microsoft.com/office/officeart/2005/8/layout/hierarchy1"/>
    <dgm:cxn modelId="{AA207DAF-E89C-4BC3-9F0E-6EFCC951C8CA}" type="presParOf" srcId="{B2AAB11E-3122-4FE4-B76A-A9EA3BB8F408}" destId="{50AC25DF-EC8B-442B-A79B-ABC773B2BD38}" srcOrd="3" destOrd="0" presId="urn:microsoft.com/office/officeart/2005/8/layout/hierarchy1"/>
    <dgm:cxn modelId="{C85B1544-3A7C-4649-8DD8-409796413C6E}" type="presParOf" srcId="{50AC25DF-EC8B-442B-A79B-ABC773B2BD38}" destId="{094E220A-1D1D-4933-953B-045A6C5C9CC0}" srcOrd="0" destOrd="0" presId="urn:microsoft.com/office/officeart/2005/8/layout/hierarchy1"/>
    <dgm:cxn modelId="{D5C41B0A-49E0-49F0-994E-70C16EE22B14}" type="presParOf" srcId="{094E220A-1D1D-4933-953B-045A6C5C9CC0}" destId="{001C0D67-3AF1-4C78-B501-F62DB07AA7D6}" srcOrd="0" destOrd="0" presId="urn:microsoft.com/office/officeart/2005/8/layout/hierarchy1"/>
    <dgm:cxn modelId="{0FE24D20-1C91-4E94-B4A2-707F04317B82}" type="presParOf" srcId="{094E220A-1D1D-4933-953B-045A6C5C9CC0}" destId="{EBBEBF4A-FA55-4637-B511-654B5D755673}" srcOrd="1" destOrd="0" presId="urn:microsoft.com/office/officeart/2005/8/layout/hierarchy1"/>
    <dgm:cxn modelId="{CF3F94AF-3859-4BDA-A6AB-6ADF4662D120}" type="presParOf" srcId="{50AC25DF-EC8B-442B-A79B-ABC773B2BD38}" destId="{C367F262-A372-4F91-AFBE-C2731B4AF680}" srcOrd="1" destOrd="0" presId="urn:microsoft.com/office/officeart/2005/8/layout/hierarchy1"/>
    <dgm:cxn modelId="{58D6AA91-5B68-4599-9DAC-AC36FE55D115}" type="presParOf" srcId="{B2AAB11E-3122-4FE4-B76A-A9EA3BB8F408}" destId="{05AE1A5E-A550-42BC-9A7C-C5F415DD161D}" srcOrd="4" destOrd="0" presId="urn:microsoft.com/office/officeart/2005/8/layout/hierarchy1"/>
    <dgm:cxn modelId="{B4BC0852-5BB0-4908-98FB-99AD57FF17A2}" type="presParOf" srcId="{B2AAB11E-3122-4FE4-B76A-A9EA3BB8F408}" destId="{C83AC6DC-002F-4115-A4B1-9A6E913DDCAB}" srcOrd="5" destOrd="0" presId="urn:microsoft.com/office/officeart/2005/8/layout/hierarchy1"/>
    <dgm:cxn modelId="{CD143D40-D5E5-4BE5-B752-8893D8AE0EC3}" type="presParOf" srcId="{C83AC6DC-002F-4115-A4B1-9A6E913DDCAB}" destId="{D7378D1A-BC80-499A-94E8-0A2AB17DB869}" srcOrd="0" destOrd="0" presId="urn:microsoft.com/office/officeart/2005/8/layout/hierarchy1"/>
    <dgm:cxn modelId="{4D17070A-660B-4CDC-992A-512BC3A16F24}" type="presParOf" srcId="{D7378D1A-BC80-499A-94E8-0A2AB17DB869}" destId="{9FEEC82E-EF50-43DF-855C-74C357C2828E}" srcOrd="0" destOrd="0" presId="urn:microsoft.com/office/officeart/2005/8/layout/hierarchy1"/>
    <dgm:cxn modelId="{84FEB720-F63F-4FA9-86CF-8CB47DB1BCCD}" type="presParOf" srcId="{D7378D1A-BC80-499A-94E8-0A2AB17DB869}" destId="{B563755E-5522-49AC-BCFA-AF040B69F68E}" srcOrd="1" destOrd="0" presId="urn:microsoft.com/office/officeart/2005/8/layout/hierarchy1"/>
    <dgm:cxn modelId="{846FEB75-9AA0-4725-8597-D953640D2D88}" type="presParOf" srcId="{C83AC6DC-002F-4115-A4B1-9A6E913DDCAB}" destId="{3D4F40E6-2E1B-4A23-AA8C-1A7BCD7CAE1D}" srcOrd="1" destOrd="0" presId="urn:microsoft.com/office/officeart/2005/8/layout/hierarchy1"/>
  </dgm:cxnLst>
  <dgm:bg/>
  <dgm:whole>
    <a:ln w="1905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C30337-75CC-4DA7-A670-69254534BF63}">
      <dsp:nvSpPr>
        <dsp:cNvPr id="0" name=""/>
        <dsp:cNvSpPr/>
      </dsp:nvSpPr>
      <dsp:spPr>
        <a:xfrm>
          <a:off x="3963910" y="1724683"/>
          <a:ext cx="1659783" cy="789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297"/>
              </a:lnTo>
              <a:lnTo>
                <a:pt x="1659783" y="538297"/>
              </a:lnTo>
              <a:lnTo>
                <a:pt x="1659783" y="7899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EEC19F-1237-409A-AB88-96C007013A14}">
      <dsp:nvSpPr>
        <dsp:cNvPr id="0" name=""/>
        <dsp:cNvSpPr/>
      </dsp:nvSpPr>
      <dsp:spPr>
        <a:xfrm>
          <a:off x="2304127" y="1724683"/>
          <a:ext cx="1659783" cy="789905"/>
        </a:xfrm>
        <a:custGeom>
          <a:avLst/>
          <a:gdLst/>
          <a:ahLst/>
          <a:cxnLst/>
          <a:rect l="0" t="0" r="0" b="0"/>
          <a:pathLst>
            <a:path>
              <a:moveTo>
                <a:pt x="1659783" y="0"/>
              </a:moveTo>
              <a:lnTo>
                <a:pt x="1659783" y="538297"/>
              </a:lnTo>
              <a:lnTo>
                <a:pt x="0" y="538297"/>
              </a:lnTo>
              <a:lnTo>
                <a:pt x="0" y="7899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1F27A4-F487-46A1-A94F-FBD1B3CFD6BF}">
      <dsp:nvSpPr>
        <dsp:cNvPr id="0" name=""/>
        <dsp:cNvSpPr/>
      </dsp:nvSpPr>
      <dsp:spPr>
        <a:xfrm>
          <a:off x="2022140" y="17"/>
          <a:ext cx="388353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3C1B64-990E-47F0-8857-06FA74BC8377}">
      <dsp:nvSpPr>
        <dsp:cNvPr id="0" name=""/>
        <dsp:cNvSpPr/>
      </dsp:nvSpPr>
      <dsp:spPr>
        <a:xfrm>
          <a:off x="2323919" y="286707"/>
          <a:ext cx="388353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Reduce harm</a:t>
          </a:r>
          <a:endParaRPr lang="en-US" sz="4000" kern="1200" dirty="0"/>
        </a:p>
      </dsp:txBody>
      <dsp:txXfrm>
        <a:off x="2374433" y="337221"/>
        <a:ext cx="3782511" cy="1623637"/>
      </dsp:txXfrm>
    </dsp:sp>
    <dsp:sp modelId="{D712E990-7B21-4D60-B272-EE3AF06423DC}">
      <dsp:nvSpPr>
        <dsp:cNvPr id="0" name=""/>
        <dsp:cNvSpPr/>
      </dsp:nvSpPr>
      <dsp:spPr>
        <a:xfrm>
          <a:off x="946122" y="2514589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5B09D9-0EFB-4373-91AA-24EDF0145F4E}">
      <dsp:nvSpPr>
        <dsp:cNvPr id="0" name=""/>
        <dsp:cNvSpPr/>
      </dsp:nvSpPr>
      <dsp:spPr>
        <a:xfrm>
          <a:off x="1247901" y="2801279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Mitigation</a:t>
          </a:r>
          <a:endParaRPr lang="en-US" sz="4000" kern="1200" dirty="0"/>
        </a:p>
      </dsp:txBody>
      <dsp:txXfrm>
        <a:off x="1298415" y="2851793"/>
        <a:ext cx="2614981" cy="1623637"/>
      </dsp:txXfrm>
    </dsp:sp>
    <dsp:sp modelId="{75AEC626-A923-4215-8971-CE084D0365A7}">
      <dsp:nvSpPr>
        <dsp:cNvPr id="0" name=""/>
        <dsp:cNvSpPr/>
      </dsp:nvSpPr>
      <dsp:spPr>
        <a:xfrm>
          <a:off x="4265689" y="2514589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144077-B4E6-4615-AD07-189AD2CB455E}">
      <dsp:nvSpPr>
        <dsp:cNvPr id="0" name=""/>
        <dsp:cNvSpPr/>
      </dsp:nvSpPr>
      <dsp:spPr>
        <a:xfrm>
          <a:off x="4567468" y="2801279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Adaptation</a:t>
          </a:r>
          <a:endParaRPr lang="en-US" sz="4000" kern="1200" dirty="0"/>
        </a:p>
      </dsp:txBody>
      <dsp:txXfrm>
        <a:off x="4617982" y="2851793"/>
        <a:ext cx="2614981" cy="16236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A0009A-EE7E-4A42-A3A0-E56DB478598C}">
      <dsp:nvSpPr>
        <dsp:cNvPr id="0" name=""/>
        <dsp:cNvSpPr/>
      </dsp:nvSpPr>
      <dsp:spPr>
        <a:xfrm>
          <a:off x="3963910" y="1724683"/>
          <a:ext cx="1659783" cy="789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297"/>
              </a:lnTo>
              <a:lnTo>
                <a:pt x="1659783" y="538297"/>
              </a:lnTo>
              <a:lnTo>
                <a:pt x="1659783" y="7899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B708B6-60B4-4839-BD95-E11EA5CD80A7}">
      <dsp:nvSpPr>
        <dsp:cNvPr id="0" name=""/>
        <dsp:cNvSpPr/>
      </dsp:nvSpPr>
      <dsp:spPr>
        <a:xfrm>
          <a:off x="2304127" y="1724683"/>
          <a:ext cx="1659783" cy="789905"/>
        </a:xfrm>
        <a:custGeom>
          <a:avLst/>
          <a:gdLst/>
          <a:ahLst/>
          <a:cxnLst/>
          <a:rect l="0" t="0" r="0" b="0"/>
          <a:pathLst>
            <a:path>
              <a:moveTo>
                <a:pt x="1659783" y="0"/>
              </a:moveTo>
              <a:lnTo>
                <a:pt x="1659783" y="538297"/>
              </a:lnTo>
              <a:lnTo>
                <a:pt x="0" y="538297"/>
              </a:lnTo>
              <a:lnTo>
                <a:pt x="0" y="7899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E93721-AA1C-4E23-971F-80C23BB5F841}">
      <dsp:nvSpPr>
        <dsp:cNvPr id="0" name=""/>
        <dsp:cNvSpPr/>
      </dsp:nvSpPr>
      <dsp:spPr>
        <a:xfrm>
          <a:off x="2605906" y="17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6A00EC-2F59-4966-A4DF-E63FCBE748CD}">
      <dsp:nvSpPr>
        <dsp:cNvPr id="0" name=""/>
        <dsp:cNvSpPr/>
      </dsp:nvSpPr>
      <dsp:spPr>
        <a:xfrm>
          <a:off x="2907684" y="286707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Mitigation</a:t>
          </a:r>
          <a:endParaRPr lang="en-US" sz="3200" kern="1200" dirty="0"/>
        </a:p>
      </dsp:txBody>
      <dsp:txXfrm>
        <a:off x="2958198" y="337221"/>
        <a:ext cx="2614981" cy="1623637"/>
      </dsp:txXfrm>
    </dsp:sp>
    <dsp:sp modelId="{CE934D3D-55BB-4A87-9927-33892394F103}">
      <dsp:nvSpPr>
        <dsp:cNvPr id="0" name=""/>
        <dsp:cNvSpPr/>
      </dsp:nvSpPr>
      <dsp:spPr>
        <a:xfrm>
          <a:off x="946122" y="2514589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E89E9C-675B-4B96-940F-1EBE32C23F56}">
      <dsp:nvSpPr>
        <dsp:cNvPr id="0" name=""/>
        <dsp:cNvSpPr/>
      </dsp:nvSpPr>
      <dsp:spPr>
        <a:xfrm>
          <a:off x="1247901" y="2801279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Reduce net CO</a:t>
          </a:r>
          <a:r>
            <a:rPr lang="en-US" sz="3200" kern="1200" baseline="-25000" dirty="0" smtClean="0"/>
            <a:t>2eq</a:t>
          </a:r>
          <a:r>
            <a:rPr lang="en-US" sz="3200" kern="1200" baseline="0" dirty="0" smtClean="0"/>
            <a:t> </a:t>
          </a:r>
          <a:r>
            <a:rPr lang="en-US" sz="3200" kern="1200" baseline="0" dirty="0" smtClean="0"/>
            <a:t>emissions</a:t>
          </a:r>
          <a:r>
            <a:rPr lang="en-US" sz="3200" kern="1200" baseline="-25000" dirty="0" smtClean="0"/>
            <a:t>  </a:t>
          </a:r>
          <a:endParaRPr lang="en-US" sz="3200" kern="1200" dirty="0"/>
        </a:p>
      </dsp:txBody>
      <dsp:txXfrm>
        <a:off x="1298415" y="2851793"/>
        <a:ext cx="2614981" cy="1623637"/>
      </dsp:txXfrm>
    </dsp:sp>
    <dsp:sp modelId="{6B7758BD-FE26-4B13-9D2B-BF9BF2C3EC70}">
      <dsp:nvSpPr>
        <dsp:cNvPr id="0" name=""/>
        <dsp:cNvSpPr/>
      </dsp:nvSpPr>
      <dsp:spPr>
        <a:xfrm>
          <a:off x="4265689" y="2514589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4BE665-BECE-432C-B8D5-7C567EEC0B74}">
      <dsp:nvSpPr>
        <dsp:cNvPr id="0" name=""/>
        <dsp:cNvSpPr/>
      </dsp:nvSpPr>
      <dsp:spPr>
        <a:xfrm>
          <a:off x="4567468" y="2801279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Radiation management</a:t>
          </a:r>
          <a:endParaRPr lang="en-US" sz="3200" kern="1200" dirty="0"/>
        </a:p>
      </dsp:txBody>
      <dsp:txXfrm>
        <a:off x="4617982" y="2851793"/>
        <a:ext cx="2614981" cy="16236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7B949-D5CB-4EB7-876F-F280D0C7139C}">
      <dsp:nvSpPr>
        <dsp:cNvPr id="0" name=""/>
        <dsp:cNvSpPr/>
      </dsp:nvSpPr>
      <dsp:spPr>
        <a:xfrm>
          <a:off x="3963910" y="1724683"/>
          <a:ext cx="1659783" cy="789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297"/>
              </a:lnTo>
              <a:lnTo>
                <a:pt x="1659783" y="538297"/>
              </a:lnTo>
              <a:lnTo>
                <a:pt x="1659783" y="7899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6D9A64-F1A7-4E50-9D37-C08AFFCF967C}">
      <dsp:nvSpPr>
        <dsp:cNvPr id="0" name=""/>
        <dsp:cNvSpPr/>
      </dsp:nvSpPr>
      <dsp:spPr>
        <a:xfrm>
          <a:off x="2304127" y="1724683"/>
          <a:ext cx="1659783" cy="789905"/>
        </a:xfrm>
        <a:custGeom>
          <a:avLst/>
          <a:gdLst/>
          <a:ahLst/>
          <a:cxnLst/>
          <a:rect l="0" t="0" r="0" b="0"/>
          <a:pathLst>
            <a:path>
              <a:moveTo>
                <a:pt x="1659783" y="0"/>
              </a:moveTo>
              <a:lnTo>
                <a:pt x="1659783" y="538297"/>
              </a:lnTo>
              <a:lnTo>
                <a:pt x="0" y="538297"/>
              </a:lnTo>
              <a:lnTo>
                <a:pt x="0" y="7899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4C6DA1-0F7D-4595-97BF-D30937AFDB48}">
      <dsp:nvSpPr>
        <dsp:cNvPr id="0" name=""/>
        <dsp:cNvSpPr/>
      </dsp:nvSpPr>
      <dsp:spPr>
        <a:xfrm>
          <a:off x="2605906" y="17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E020E6-B8FE-4DE9-99FF-E20747AE0C07}">
      <dsp:nvSpPr>
        <dsp:cNvPr id="0" name=""/>
        <dsp:cNvSpPr/>
      </dsp:nvSpPr>
      <dsp:spPr>
        <a:xfrm>
          <a:off x="2907684" y="286707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Radiation management</a:t>
          </a:r>
          <a:endParaRPr lang="en-US" sz="2900" kern="1200" dirty="0"/>
        </a:p>
      </dsp:txBody>
      <dsp:txXfrm>
        <a:off x="2958198" y="337221"/>
        <a:ext cx="2614981" cy="1623637"/>
      </dsp:txXfrm>
    </dsp:sp>
    <dsp:sp modelId="{735864BB-FC2F-4610-9C73-4BA594EF934E}">
      <dsp:nvSpPr>
        <dsp:cNvPr id="0" name=""/>
        <dsp:cNvSpPr/>
      </dsp:nvSpPr>
      <dsp:spPr>
        <a:xfrm>
          <a:off x="946122" y="2514589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DB806A-C3D2-455F-93A7-9447711A8472}">
      <dsp:nvSpPr>
        <dsp:cNvPr id="0" name=""/>
        <dsp:cNvSpPr/>
      </dsp:nvSpPr>
      <dsp:spPr>
        <a:xfrm>
          <a:off x="1247901" y="2801279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Small scale:  white roofs</a:t>
          </a:r>
          <a:endParaRPr lang="en-US" sz="2900" kern="1200" dirty="0"/>
        </a:p>
      </dsp:txBody>
      <dsp:txXfrm>
        <a:off x="1298415" y="2851793"/>
        <a:ext cx="2614981" cy="1623637"/>
      </dsp:txXfrm>
    </dsp:sp>
    <dsp:sp modelId="{CD838BE4-3E53-41EF-8EBC-30CCC7820EEE}">
      <dsp:nvSpPr>
        <dsp:cNvPr id="0" name=""/>
        <dsp:cNvSpPr/>
      </dsp:nvSpPr>
      <dsp:spPr>
        <a:xfrm>
          <a:off x="4265689" y="2514589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D33927-6D34-4731-AD66-EF0485480B04}">
      <dsp:nvSpPr>
        <dsp:cNvPr id="0" name=""/>
        <dsp:cNvSpPr/>
      </dsp:nvSpPr>
      <dsp:spPr>
        <a:xfrm>
          <a:off x="4567468" y="2801279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Large scale:  geoengineering</a:t>
          </a:r>
          <a:endParaRPr lang="en-US" sz="2900" kern="1200" dirty="0"/>
        </a:p>
      </dsp:txBody>
      <dsp:txXfrm>
        <a:off x="4617982" y="2851793"/>
        <a:ext cx="2614981" cy="16236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FDA0FF-8277-4E76-82CC-5926D3F5A7E7}">
      <dsp:nvSpPr>
        <dsp:cNvPr id="0" name=""/>
        <dsp:cNvSpPr/>
      </dsp:nvSpPr>
      <dsp:spPr>
        <a:xfrm>
          <a:off x="4019163" y="1921796"/>
          <a:ext cx="3156019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3156019" y="341184"/>
              </a:lnTo>
              <a:lnTo>
                <a:pt x="3156019" y="5006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CD9DED-CAF8-4235-8802-90E15A92501D}">
      <dsp:nvSpPr>
        <dsp:cNvPr id="0" name=""/>
        <dsp:cNvSpPr/>
      </dsp:nvSpPr>
      <dsp:spPr>
        <a:xfrm>
          <a:off x="4019163" y="1921796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D52F06-0E77-4368-898B-234D26C0712B}">
      <dsp:nvSpPr>
        <dsp:cNvPr id="0" name=""/>
        <dsp:cNvSpPr/>
      </dsp:nvSpPr>
      <dsp:spPr>
        <a:xfrm>
          <a:off x="2967156" y="1921796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97BE43-37F1-4075-B0C9-42DDE922AFF3}">
      <dsp:nvSpPr>
        <dsp:cNvPr id="0" name=""/>
        <dsp:cNvSpPr/>
      </dsp:nvSpPr>
      <dsp:spPr>
        <a:xfrm>
          <a:off x="863143" y="1921796"/>
          <a:ext cx="3156019" cy="500659"/>
        </a:xfrm>
        <a:custGeom>
          <a:avLst/>
          <a:gdLst/>
          <a:ahLst/>
          <a:cxnLst/>
          <a:rect l="0" t="0" r="0" b="0"/>
          <a:pathLst>
            <a:path>
              <a:moveTo>
                <a:pt x="3156019" y="0"/>
              </a:moveTo>
              <a:lnTo>
                <a:pt x="3156019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3A9F5-BF75-43B0-B71E-D527B010C920}">
      <dsp:nvSpPr>
        <dsp:cNvPr id="0" name=""/>
        <dsp:cNvSpPr/>
      </dsp:nvSpPr>
      <dsp:spPr>
        <a:xfrm>
          <a:off x="3158430" y="828666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67E242-52C2-42D1-906A-3CCB6AE3CF72}">
      <dsp:nvSpPr>
        <dsp:cNvPr id="0" name=""/>
        <dsp:cNvSpPr/>
      </dsp:nvSpPr>
      <dsp:spPr>
        <a:xfrm>
          <a:off x="3349704" y="1010376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Reduce net CO</a:t>
          </a:r>
          <a:r>
            <a:rPr lang="en-US" sz="1900" kern="1200" baseline="-25000" dirty="0" smtClean="0"/>
            <a:t>2eq</a:t>
          </a:r>
          <a:r>
            <a:rPr lang="en-US" sz="1900" kern="1200" baseline="0" dirty="0" smtClean="0"/>
            <a:t> </a:t>
          </a:r>
          <a:r>
            <a:rPr lang="en-US" sz="1900" kern="1200" baseline="0" dirty="0" smtClean="0"/>
            <a:t>emissions</a:t>
          </a:r>
          <a:r>
            <a:rPr lang="en-US" sz="1900" kern="1200" baseline="-25000" dirty="0" smtClean="0"/>
            <a:t>  </a:t>
          </a:r>
          <a:endParaRPr lang="en-US" sz="1900" kern="1200" dirty="0"/>
        </a:p>
      </dsp:txBody>
      <dsp:txXfrm>
        <a:off x="3381721" y="1042393"/>
        <a:ext cx="1657431" cy="1029096"/>
      </dsp:txXfrm>
    </dsp:sp>
    <dsp:sp modelId="{7B03C809-EA1D-4410-8833-28D8A895CC4A}">
      <dsp:nvSpPr>
        <dsp:cNvPr id="0" name=""/>
        <dsp:cNvSpPr/>
      </dsp:nvSpPr>
      <dsp:spPr>
        <a:xfrm>
          <a:off x="2411" y="2422456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47F6C9-847B-4CE8-9F08-FA2342B98F16}">
      <dsp:nvSpPr>
        <dsp:cNvPr id="0" name=""/>
        <dsp:cNvSpPr/>
      </dsp:nvSpPr>
      <dsp:spPr>
        <a:xfrm>
          <a:off x="193684" y="2604166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Capture and store</a:t>
          </a:r>
          <a:r>
            <a:rPr lang="en-US" sz="1900" kern="1200" baseline="0" dirty="0" smtClean="0"/>
            <a:t> emissions</a:t>
          </a:r>
          <a:endParaRPr lang="en-US" sz="1900" kern="1200" dirty="0"/>
        </a:p>
      </dsp:txBody>
      <dsp:txXfrm>
        <a:off x="225701" y="2636183"/>
        <a:ext cx="1657431" cy="1029096"/>
      </dsp:txXfrm>
    </dsp:sp>
    <dsp:sp modelId="{2FD8CD1A-DCEC-4FDF-9B1D-1BAAFD606DF9}">
      <dsp:nvSpPr>
        <dsp:cNvPr id="0" name=""/>
        <dsp:cNvSpPr/>
      </dsp:nvSpPr>
      <dsp:spPr>
        <a:xfrm>
          <a:off x="2106423" y="2422456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46F847-38E8-40EA-B0ED-134861E329EE}">
      <dsp:nvSpPr>
        <dsp:cNvPr id="0" name=""/>
        <dsp:cNvSpPr/>
      </dsp:nvSpPr>
      <dsp:spPr>
        <a:xfrm>
          <a:off x="2297697" y="2604166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Reduce energy-related CO</a:t>
          </a:r>
          <a:r>
            <a:rPr lang="en-US" sz="1900" kern="1200" baseline="-25000" dirty="0" smtClean="0"/>
            <a:t>2</a:t>
          </a:r>
          <a:r>
            <a:rPr lang="en-US" sz="1900" kern="1200" baseline="0" dirty="0" smtClean="0"/>
            <a:t> emissions</a:t>
          </a:r>
          <a:endParaRPr lang="en-US" sz="1900" kern="1200" dirty="0"/>
        </a:p>
      </dsp:txBody>
      <dsp:txXfrm>
        <a:off x="2329714" y="2636183"/>
        <a:ext cx="1657431" cy="1029096"/>
      </dsp:txXfrm>
    </dsp:sp>
    <dsp:sp modelId="{68CD1AF0-EC45-4E49-99EF-478BFC417491}">
      <dsp:nvSpPr>
        <dsp:cNvPr id="0" name=""/>
        <dsp:cNvSpPr/>
      </dsp:nvSpPr>
      <dsp:spPr>
        <a:xfrm>
          <a:off x="4210436" y="2422456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C9D0B5-42C7-4D57-8701-0B3E5A754A8A}">
      <dsp:nvSpPr>
        <dsp:cNvPr id="0" name=""/>
        <dsp:cNvSpPr/>
      </dsp:nvSpPr>
      <dsp:spPr>
        <a:xfrm>
          <a:off x="4401710" y="2604166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Reduce non-energy CO</a:t>
          </a:r>
          <a:r>
            <a:rPr lang="en-US" sz="1900" kern="1200" baseline="-25000" dirty="0" smtClean="0"/>
            <a:t>2</a:t>
          </a:r>
          <a:r>
            <a:rPr lang="en-US" sz="1900" kern="1200" baseline="0" dirty="0" smtClean="0"/>
            <a:t> emissions</a:t>
          </a:r>
          <a:endParaRPr lang="en-US" sz="1900" kern="1200" dirty="0"/>
        </a:p>
      </dsp:txBody>
      <dsp:txXfrm>
        <a:off x="4433727" y="2636183"/>
        <a:ext cx="1657431" cy="1029096"/>
      </dsp:txXfrm>
    </dsp:sp>
    <dsp:sp modelId="{4E599229-5398-4A6E-B605-FAD835183030}">
      <dsp:nvSpPr>
        <dsp:cNvPr id="0" name=""/>
        <dsp:cNvSpPr/>
      </dsp:nvSpPr>
      <dsp:spPr>
        <a:xfrm>
          <a:off x="6314449" y="2422456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99E1DE-AB02-4A9D-9785-AB16AF7A8768}">
      <dsp:nvSpPr>
        <dsp:cNvPr id="0" name=""/>
        <dsp:cNvSpPr/>
      </dsp:nvSpPr>
      <dsp:spPr>
        <a:xfrm>
          <a:off x="6505723" y="2604166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Reduce other GHG emissions</a:t>
          </a:r>
          <a:endParaRPr lang="en-US" sz="1900" kern="1200" dirty="0"/>
        </a:p>
      </dsp:txBody>
      <dsp:txXfrm>
        <a:off x="6537740" y="2636183"/>
        <a:ext cx="1657431" cy="10290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B44D4-7E9B-4A58-882C-95379F77D7D0}">
      <dsp:nvSpPr>
        <dsp:cNvPr id="0" name=""/>
        <dsp:cNvSpPr/>
      </dsp:nvSpPr>
      <dsp:spPr>
        <a:xfrm>
          <a:off x="3963910" y="1724683"/>
          <a:ext cx="1659783" cy="789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297"/>
              </a:lnTo>
              <a:lnTo>
                <a:pt x="1659783" y="538297"/>
              </a:lnTo>
              <a:lnTo>
                <a:pt x="1659783" y="7899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257C01-30B8-4D4C-810C-F361F0EF9217}">
      <dsp:nvSpPr>
        <dsp:cNvPr id="0" name=""/>
        <dsp:cNvSpPr/>
      </dsp:nvSpPr>
      <dsp:spPr>
        <a:xfrm>
          <a:off x="2304127" y="1724683"/>
          <a:ext cx="1659783" cy="789905"/>
        </a:xfrm>
        <a:custGeom>
          <a:avLst/>
          <a:gdLst/>
          <a:ahLst/>
          <a:cxnLst/>
          <a:rect l="0" t="0" r="0" b="0"/>
          <a:pathLst>
            <a:path>
              <a:moveTo>
                <a:pt x="1659783" y="0"/>
              </a:moveTo>
              <a:lnTo>
                <a:pt x="1659783" y="538297"/>
              </a:lnTo>
              <a:lnTo>
                <a:pt x="0" y="538297"/>
              </a:lnTo>
              <a:lnTo>
                <a:pt x="0" y="7899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3A9F5-BF75-43B0-B71E-D527B010C920}">
      <dsp:nvSpPr>
        <dsp:cNvPr id="0" name=""/>
        <dsp:cNvSpPr/>
      </dsp:nvSpPr>
      <dsp:spPr>
        <a:xfrm>
          <a:off x="2605906" y="17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67E242-52C2-42D1-906A-3CCB6AE3CF72}">
      <dsp:nvSpPr>
        <dsp:cNvPr id="0" name=""/>
        <dsp:cNvSpPr/>
      </dsp:nvSpPr>
      <dsp:spPr>
        <a:xfrm>
          <a:off x="2907684" y="286707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Reduce energy-related CO</a:t>
          </a:r>
          <a:r>
            <a:rPr lang="en-US" sz="3100" kern="1200" baseline="-25000" dirty="0" smtClean="0"/>
            <a:t>2</a:t>
          </a:r>
          <a:r>
            <a:rPr lang="en-US" sz="3100" kern="1200" baseline="0" dirty="0" smtClean="0"/>
            <a:t> </a:t>
          </a:r>
          <a:r>
            <a:rPr lang="en-US" sz="3100" kern="1200" baseline="0" dirty="0" smtClean="0"/>
            <a:t>emissions</a:t>
          </a:r>
          <a:r>
            <a:rPr lang="en-US" sz="3100" kern="1200" baseline="-25000" dirty="0" smtClean="0"/>
            <a:t>  </a:t>
          </a:r>
          <a:endParaRPr lang="en-US" sz="3100" kern="1200" dirty="0"/>
        </a:p>
      </dsp:txBody>
      <dsp:txXfrm>
        <a:off x="2958198" y="337221"/>
        <a:ext cx="2614981" cy="1623637"/>
      </dsp:txXfrm>
    </dsp:sp>
    <dsp:sp modelId="{434B4BDA-5A6F-458E-A2FA-F262DC44335A}">
      <dsp:nvSpPr>
        <dsp:cNvPr id="0" name=""/>
        <dsp:cNvSpPr/>
      </dsp:nvSpPr>
      <dsp:spPr>
        <a:xfrm>
          <a:off x="946122" y="2514589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4E9866-2BF6-4A81-92B8-E53CBE196230}">
      <dsp:nvSpPr>
        <dsp:cNvPr id="0" name=""/>
        <dsp:cNvSpPr/>
      </dsp:nvSpPr>
      <dsp:spPr>
        <a:xfrm>
          <a:off x="1247901" y="2801279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Reduce carbon intensity</a:t>
          </a:r>
          <a:endParaRPr lang="en-US" sz="3100" kern="1200" dirty="0"/>
        </a:p>
      </dsp:txBody>
      <dsp:txXfrm>
        <a:off x="1298415" y="2851793"/>
        <a:ext cx="2614981" cy="1623637"/>
      </dsp:txXfrm>
    </dsp:sp>
    <dsp:sp modelId="{273A328D-72DE-4386-8CCB-C93441B24133}">
      <dsp:nvSpPr>
        <dsp:cNvPr id="0" name=""/>
        <dsp:cNvSpPr/>
      </dsp:nvSpPr>
      <dsp:spPr>
        <a:xfrm>
          <a:off x="4265689" y="2514589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295EAD-CBC4-460D-A280-83F23776A514}">
      <dsp:nvSpPr>
        <dsp:cNvPr id="0" name=""/>
        <dsp:cNvSpPr/>
      </dsp:nvSpPr>
      <dsp:spPr>
        <a:xfrm>
          <a:off x="4567468" y="2801279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Reduce energy intensity</a:t>
          </a:r>
          <a:endParaRPr lang="en-US" sz="3100" kern="1200" dirty="0"/>
        </a:p>
      </dsp:txBody>
      <dsp:txXfrm>
        <a:off x="4617982" y="2851793"/>
        <a:ext cx="2614981" cy="162363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AE1A5E-A550-42BC-9A7C-C5F415DD161D}">
      <dsp:nvSpPr>
        <dsp:cNvPr id="0" name=""/>
        <dsp:cNvSpPr/>
      </dsp:nvSpPr>
      <dsp:spPr>
        <a:xfrm>
          <a:off x="3990378" y="1225438"/>
          <a:ext cx="2824758" cy="12519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7542"/>
              </a:lnTo>
              <a:lnTo>
                <a:pt x="2824758" y="1037542"/>
              </a:lnTo>
              <a:lnTo>
                <a:pt x="2824758" y="12519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FC7671-125F-4568-8843-145D15436002}">
      <dsp:nvSpPr>
        <dsp:cNvPr id="0" name=""/>
        <dsp:cNvSpPr/>
      </dsp:nvSpPr>
      <dsp:spPr>
        <a:xfrm>
          <a:off x="3940492" y="1225438"/>
          <a:ext cx="91440" cy="1251962"/>
        </a:xfrm>
        <a:custGeom>
          <a:avLst/>
          <a:gdLst/>
          <a:ahLst/>
          <a:cxnLst/>
          <a:rect l="0" t="0" r="0" b="0"/>
          <a:pathLst>
            <a:path>
              <a:moveTo>
                <a:pt x="49886" y="0"/>
              </a:moveTo>
              <a:lnTo>
                <a:pt x="49886" y="1037542"/>
              </a:lnTo>
              <a:lnTo>
                <a:pt x="45720" y="1037542"/>
              </a:lnTo>
              <a:lnTo>
                <a:pt x="45720" y="12519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886824-FA03-440D-A715-B233F72B7850}">
      <dsp:nvSpPr>
        <dsp:cNvPr id="0" name=""/>
        <dsp:cNvSpPr/>
      </dsp:nvSpPr>
      <dsp:spPr>
        <a:xfrm>
          <a:off x="1157287" y="1225438"/>
          <a:ext cx="2833091" cy="1251962"/>
        </a:xfrm>
        <a:custGeom>
          <a:avLst/>
          <a:gdLst/>
          <a:ahLst/>
          <a:cxnLst/>
          <a:rect l="0" t="0" r="0" b="0"/>
          <a:pathLst>
            <a:path>
              <a:moveTo>
                <a:pt x="2833091" y="0"/>
              </a:moveTo>
              <a:lnTo>
                <a:pt x="2833091" y="1037542"/>
              </a:lnTo>
              <a:lnTo>
                <a:pt x="0" y="1037542"/>
              </a:lnTo>
              <a:lnTo>
                <a:pt x="0" y="12519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56A86A-01F8-4FE7-9FE3-7E2371761003}">
      <dsp:nvSpPr>
        <dsp:cNvPr id="0" name=""/>
        <dsp:cNvSpPr/>
      </dsp:nvSpPr>
      <dsp:spPr>
        <a:xfrm>
          <a:off x="2833091" y="-244316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E94620-A9E7-450E-B2E4-B6EFEC6B0F15}">
      <dsp:nvSpPr>
        <dsp:cNvPr id="0" name=""/>
        <dsp:cNvSpPr/>
      </dsp:nvSpPr>
      <dsp:spPr>
        <a:xfrm>
          <a:off x="3090266" y="0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Reduce carbon intensity</a:t>
          </a:r>
          <a:endParaRPr lang="en-US" sz="2700" kern="1200" dirty="0"/>
        </a:p>
      </dsp:txBody>
      <dsp:txXfrm>
        <a:off x="3133314" y="43048"/>
        <a:ext cx="2228479" cy="1383659"/>
      </dsp:txXfrm>
    </dsp:sp>
    <dsp:sp modelId="{8F69AC15-8AA4-47B1-8433-1BD0A63F61EE}">
      <dsp:nvSpPr>
        <dsp:cNvPr id="0" name=""/>
        <dsp:cNvSpPr/>
      </dsp:nvSpPr>
      <dsp:spPr>
        <a:xfrm>
          <a:off x="0" y="2477401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B41F81-C68B-44DD-A5AF-2CB737D30C38}">
      <dsp:nvSpPr>
        <dsp:cNvPr id="0" name=""/>
        <dsp:cNvSpPr/>
      </dsp:nvSpPr>
      <dsp:spPr>
        <a:xfrm>
          <a:off x="257174" y="2721717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Expand renewables</a:t>
          </a:r>
          <a:endParaRPr lang="en-US" sz="2700" kern="1200" dirty="0"/>
        </a:p>
      </dsp:txBody>
      <dsp:txXfrm>
        <a:off x="300222" y="2764765"/>
        <a:ext cx="2228479" cy="1383659"/>
      </dsp:txXfrm>
    </dsp:sp>
    <dsp:sp modelId="{001C0D67-3AF1-4C78-B501-F62DB07AA7D6}">
      <dsp:nvSpPr>
        <dsp:cNvPr id="0" name=""/>
        <dsp:cNvSpPr/>
      </dsp:nvSpPr>
      <dsp:spPr>
        <a:xfrm>
          <a:off x="2828924" y="2477401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BEBF4A-FA55-4637-B511-654B5D755673}">
      <dsp:nvSpPr>
        <dsp:cNvPr id="0" name=""/>
        <dsp:cNvSpPr/>
      </dsp:nvSpPr>
      <dsp:spPr>
        <a:xfrm>
          <a:off x="3086099" y="2721717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Replace coal with natural </a:t>
          </a:r>
          <a:r>
            <a:rPr lang="en-US" sz="2700" kern="1200" dirty="0" smtClean="0"/>
            <a:t>gas</a:t>
          </a:r>
          <a:endParaRPr lang="en-US" sz="2700" kern="1200" dirty="0"/>
        </a:p>
      </dsp:txBody>
      <dsp:txXfrm>
        <a:off x="3129147" y="2764765"/>
        <a:ext cx="2228479" cy="1383659"/>
      </dsp:txXfrm>
    </dsp:sp>
    <dsp:sp modelId="{9FEEC82E-EF50-43DF-855C-74C357C2828E}">
      <dsp:nvSpPr>
        <dsp:cNvPr id="0" name=""/>
        <dsp:cNvSpPr/>
      </dsp:nvSpPr>
      <dsp:spPr>
        <a:xfrm>
          <a:off x="5657850" y="2477401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63755E-5522-49AC-BCFA-AF040B69F68E}">
      <dsp:nvSpPr>
        <dsp:cNvPr id="0" name=""/>
        <dsp:cNvSpPr/>
      </dsp:nvSpPr>
      <dsp:spPr>
        <a:xfrm>
          <a:off x="5915024" y="2721717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Expand nuclear power</a:t>
          </a:r>
          <a:endParaRPr lang="en-US" sz="2700" kern="1200" dirty="0"/>
        </a:p>
      </dsp:txBody>
      <dsp:txXfrm>
        <a:off x="5958072" y="2764765"/>
        <a:ext cx="2228479" cy="13836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0.18987</cdr:x>
      <cdr:y>0.46288</cdr:y>
    </cdr:from>
    <cdr:to>
      <cdr:x>0.53797</cdr:x>
      <cdr:y>0.58621</cdr:y>
    </cdr:to>
    <cdr:cxnSp macro="">
      <cdr:nvCxnSpPr>
        <cdr:cNvPr id="3" name="Straight Arrow Connector 2"/>
        <cdr:cNvCxnSpPr/>
      </cdr:nvCxnSpPr>
      <cdr:spPr>
        <a:xfrm xmlns:a="http://schemas.openxmlformats.org/drawingml/2006/main" flipH="1">
          <a:off x="1143000" y="2045744"/>
          <a:ext cx="2095472" cy="545056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rgbClr val="FFFF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0.3038</cdr:x>
      <cdr:y>0.46288</cdr:y>
    </cdr:from>
    <cdr:to>
      <cdr:x>0.53797</cdr:x>
      <cdr:y>0.72414</cdr:y>
    </cdr:to>
    <cdr:cxnSp macro="">
      <cdr:nvCxnSpPr>
        <cdr:cNvPr id="5" name="Straight Arrow Connector 4"/>
        <cdr:cNvCxnSpPr/>
      </cdr:nvCxnSpPr>
      <cdr:spPr>
        <a:xfrm xmlns:a="http://schemas.openxmlformats.org/drawingml/2006/main" flipH="1">
          <a:off x="1828800" y="2045744"/>
          <a:ext cx="1409672" cy="1154656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rgbClr val="FFFF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0.53797</cdr:x>
      <cdr:y>0.46288</cdr:y>
    </cdr:from>
    <cdr:to>
      <cdr:x>0.65823</cdr:x>
      <cdr:y>0.74138</cdr:y>
    </cdr:to>
    <cdr:cxnSp macro="">
      <cdr:nvCxnSpPr>
        <cdr:cNvPr id="7" name="Straight Arrow Connector 6"/>
        <cdr:cNvCxnSpPr/>
      </cdr:nvCxnSpPr>
      <cdr:spPr>
        <a:xfrm xmlns:a="http://schemas.openxmlformats.org/drawingml/2006/main">
          <a:off x="3238472" y="2045744"/>
          <a:ext cx="723928" cy="1230856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rgbClr val="FFFF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0.3301</cdr:x>
      <cdr:y>0.34483</cdr:y>
    </cdr:from>
    <cdr:to>
      <cdr:x>0.52427</cdr:x>
      <cdr:y>0.44828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90800" y="1524000"/>
          <a:ext cx="15240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0.28155</cdr:x>
      <cdr:y>0.28358</cdr:y>
    </cdr:from>
    <cdr:to>
      <cdr:x>0.47573</cdr:x>
      <cdr:y>0.46269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209773" y="1447800"/>
          <a:ext cx="1524041" cy="91440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 dirty="0" smtClean="0"/>
            <a:t>Substitute electricity for delivered petroleum, natural gas and coal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0.65049</cdr:x>
      <cdr:y>0.27586</cdr:y>
    </cdr:from>
    <cdr:to>
      <cdr:x>0.86408</cdr:x>
      <cdr:y>0.43103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5105400" y="1219200"/>
          <a:ext cx="1676389" cy="68578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dirty="0" smtClean="0"/>
            <a:t>Generate all electricity with renewables, nuclear  or </a:t>
          </a:r>
          <a:r>
            <a:rPr lang="en-US" sz="1100" dirty="0" smtClean="0"/>
            <a:t>CCS 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0.14563</cdr:x>
      <cdr:y>0.58209</cdr:y>
    </cdr:from>
    <cdr:to>
      <cdr:x>0.25243</cdr:x>
      <cdr:y>0.73726</cdr:y>
    </cdr:to>
    <cdr:cxnSp macro="">
      <cdr:nvCxnSpPr>
        <cdr:cNvPr id="5" name="Straight Connector 4"/>
        <cdr:cNvCxnSpPr/>
      </cdr:nvCxnSpPr>
      <cdr:spPr>
        <a:xfrm xmlns:a="http://schemas.openxmlformats.org/drawingml/2006/main">
          <a:off x="1143000" y="2971800"/>
          <a:ext cx="838200" cy="792217"/>
        </a:xfrm>
        <a:prstGeom xmlns:a="http://schemas.openxmlformats.org/drawingml/2006/main" prst="line">
          <a:avLst/>
        </a:prstGeom>
        <a:ln xmlns:a="http://schemas.openxmlformats.org/drawingml/2006/main" w="3492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0.27184</cdr:x>
      <cdr:y>0.64179</cdr:y>
    </cdr:from>
    <cdr:to>
      <cdr:x>0.35922</cdr:x>
      <cdr:y>0.76248</cdr:y>
    </cdr:to>
    <cdr:cxnSp macro="">
      <cdr:nvCxnSpPr>
        <cdr:cNvPr id="11" name="Straight Connector 10"/>
        <cdr:cNvCxnSpPr/>
      </cdr:nvCxnSpPr>
      <cdr:spPr>
        <a:xfrm xmlns:a="http://schemas.openxmlformats.org/drawingml/2006/main">
          <a:off x="2133600" y="3276600"/>
          <a:ext cx="685800" cy="616169"/>
        </a:xfrm>
        <a:prstGeom xmlns:a="http://schemas.openxmlformats.org/drawingml/2006/main" prst="line">
          <a:avLst/>
        </a:prstGeom>
        <a:ln xmlns:a="http://schemas.openxmlformats.org/drawingml/2006/main" w="3492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0.42718</cdr:x>
      <cdr:y>0.74627</cdr:y>
    </cdr:from>
    <cdr:to>
      <cdr:x>0.45631</cdr:x>
      <cdr:y>0.78075</cdr:y>
    </cdr:to>
    <cdr:cxnSp macro="">
      <cdr:nvCxnSpPr>
        <cdr:cNvPr id="14" name="Straight Connector 13"/>
        <cdr:cNvCxnSpPr/>
      </cdr:nvCxnSpPr>
      <cdr:spPr>
        <a:xfrm xmlns:a="http://schemas.openxmlformats.org/drawingml/2006/main">
          <a:off x="3352800" y="3810000"/>
          <a:ext cx="228600" cy="176048"/>
        </a:xfrm>
        <a:prstGeom xmlns:a="http://schemas.openxmlformats.org/drawingml/2006/main" prst="line">
          <a:avLst/>
        </a:prstGeom>
        <a:ln xmlns:a="http://schemas.openxmlformats.org/drawingml/2006/main" w="3492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DB3218-9A09-447B-9D68-733674EBC95F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5889F-0748-4C59-80A3-C880F57C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38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cc-data.org/observ/ddc_co2.html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OLLI summer 2013 class 3 workpaper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5889F-0748-4C59-80A3-C880F57C05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79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AEO 2008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B48EB-A982-4D39-97B7-018219243929}" type="slidenum">
              <a:rPr lang="en-US" smtClean="0">
                <a:solidFill>
                  <a:prstClr val="black"/>
                </a:solidFill>
              </a:rPr>
              <a:pPr/>
              <a:t>48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AEO 2008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B48EB-A982-4D39-97B7-018219243929}" type="slidenum">
              <a:rPr lang="en-US" smtClean="0">
                <a:solidFill>
                  <a:prstClr val="black"/>
                </a:solidFill>
              </a:rPr>
              <a:pPr/>
              <a:t>49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OLLI summer 13 Class 3 workpaper, downloaded from </a:t>
            </a:r>
            <a:r>
              <a:rPr lang="en-US" dirty="0" smtClean="0">
                <a:hlinkClick r:id="rId3"/>
              </a:rPr>
              <a:t>http://www.ipcc-data.org/observ/ddc_co2.html</a:t>
            </a:r>
            <a:r>
              <a:rPr lang="en-US" dirty="0" smtClean="0"/>
              <a:t> (last</a:t>
            </a:r>
            <a:r>
              <a:rPr lang="en-US" baseline="0" dirty="0" smtClean="0"/>
              <a:t> updated June 20, 2013)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5889F-0748-4C59-80A3-C880F57C05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26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Solomon, et al., Irreversible climate change due to carbon dioxide emissions, PNAS (February 2009)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78F7E-4F9A-48A9-B40E-9B76D6A9472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Solomon, et al., Irreversible climate change due to carbon dioxide emissions, PNAS (February 2009)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5889F-0748-4C59-80A3-C880F57C05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911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Earth Policy Institute, July</a:t>
            </a:r>
            <a:r>
              <a:rPr lang="en-US" baseline="0" dirty="0" smtClean="0"/>
              <a:t> 23, 2013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5889F-0748-4C59-80A3-C880F57C05E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94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Earth Policy Institute, July</a:t>
            </a:r>
            <a:r>
              <a:rPr lang="en-US" baseline="0" dirty="0" smtClean="0"/>
              <a:t> 23, 2013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5889F-0748-4C59-80A3-C880F57C05E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755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Earth Policy Institute, July</a:t>
            </a:r>
            <a:r>
              <a:rPr lang="en-US" baseline="0" dirty="0" smtClean="0"/>
              <a:t> 23, 2013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5889F-0748-4C59-80A3-C880F57C05E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85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Class 1 workpaper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BC1F7-AF19-4C4B-A9FA-C73D49928AC1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666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Source:  2010</a:t>
            </a:r>
            <a:r>
              <a:rPr lang="en-US" baseline="0" dirty="0" smtClean="0"/>
              <a:t> AER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4F764-CF22-4340-9161-B5B9175C7E99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6115E-537C-4D4B-87AC-7CE952AF6E15}" type="datetime1">
              <a:rPr lang="en-US" smtClean="0"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54C8-D7C3-4D85-A203-B2F6636C4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71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91BB-0C24-4AA9-8FC4-E9AA316E3CAE}" type="datetime1">
              <a:rPr lang="en-US" smtClean="0"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54C8-D7C3-4D85-A203-B2F6636C4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95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7FE3-37D1-45BD-BCFD-3B16D74A9966}" type="datetime1">
              <a:rPr lang="en-US" smtClean="0"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54C8-D7C3-4D85-A203-B2F6636C4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775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0D6-EB7E-4721-A174-22EB85751455}" type="datetime1">
              <a:rPr lang="en-US" smtClean="0"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54C8-D7C3-4D85-A203-B2F6636C4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150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985CB-D16A-4DE4-A67F-307F9F301F83}" type="datetime1">
              <a:rPr lang="en-US" smtClean="0"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54C8-D7C3-4D85-A203-B2F6636C4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816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B5042-64D1-420D-B1D6-3E42907F896C}" type="datetime1">
              <a:rPr lang="en-US" smtClean="0"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54C8-D7C3-4D85-A203-B2F6636C4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76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A6D2D-3216-4997-B254-0547304365C0}" type="datetime1">
              <a:rPr lang="en-US" smtClean="0"/>
              <a:t>7/24/2013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54C8-D7C3-4D85-A203-B2F6636C4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784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7DDDA-8377-4F18-A501-77F6F152061D}" type="datetime1">
              <a:rPr lang="en-US" smtClean="0"/>
              <a:t>7/24/2013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54C8-D7C3-4D85-A203-B2F6636C4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18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5649-D880-4119-AA12-B29AE2937171}" type="datetime1">
              <a:rPr lang="en-US" smtClean="0"/>
              <a:t>7/24/2013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54C8-D7C3-4D85-A203-B2F6636C4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50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C220-0709-4B40-B9AD-82D1B02A9379}" type="datetime1">
              <a:rPr lang="en-US" smtClean="0"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54C8-D7C3-4D85-A203-B2F6636C4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787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9FEF-81C2-4AFF-AB43-872B7A7D4300}" type="datetime1">
              <a:rPr lang="en-US" smtClean="0"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54C8-D7C3-4D85-A203-B2F6636C4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16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9312E-26A8-466D-B3A9-55802B0F701B}" type="datetime1">
              <a:rPr lang="en-US" smtClean="0"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654C8-D7C3-4D85-A203-B2F6636C4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32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CZExWtXAZ7M" TargetMode="Externa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 4</a:t>
            </a:r>
            <a:br>
              <a:rPr lang="en-US" dirty="0" smtClean="0"/>
            </a:br>
            <a:r>
              <a:rPr lang="en-US" dirty="0" smtClean="0"/>
              <a:t>Inertia and Responding </a:t>
            </a:r>
            <a:br>
              <a:rPr lang="en-US" dirty="0" smtClean="0"/>
            </a:br>
            <a:r>
              <a:rPr lang="en-US" dirty="0" smtClean="0"/>
              <a:t>To Climate Change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Climate Change</a:t>
            </a:r>
          </a:p>
          <a:p>
            <a:r>
              <a:rPr lang="en-US" dirty="0" smtClean="0"/>
              <a:t>OLLI Summer 2013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54C8-D7C3-4D85-A203-B2F6636C41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88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11384"/>
            <a:ext cx="6160168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64968" y="1011384"/>
            <a:ext cx="2526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33CCFF"/>
                </a:solidFill>
              </a:rPr>
              <a:t>Transient T/equilibrium T ratio</a:t>
            </a:r>
            <a:endParaRPr lang="en-US" sz="1400" b="1" dirty="0">
              <a:solidFill>
                <a:srgbClr val="33CCFF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6172200" y="1319161"/>
            <a:ext cx="1295400" cy="509639"/>
          </a:xfrm>
          <a:prstGeom prst="straightConnector1">
            <a:avLst/>
          </a:prstGeom>
          <a:ln w="25400">
            <a:solidFill>
              <a:srgbClr val="33CC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248400" y="36576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FF"/>
                </a:solidFill>
              </a:rPr>
              <a:t>Ratio of temperature to equilibrium temperature for </a:t>
            </a:r>
            <a:r>
              <a:rPr lang="en-US" sz="1400" b="1" u="sng" dirty="0" smtClean="0">
                <a:solidFill>
                  <a:srgbClr val="FF00FF"/>
                </a:solidFill>
              </a:rPr>
              <a:t>peak</a:t>
            </a:r>
            <a:r>
              <a:rPr lang="en-US" sz="1400" b="1" dirty="0" smtClean="0">
                <a:solidFill>
                  <a:srgbClr val="FF00FF"/>
                </a:solidFill>
              </a:rPr>
              <a:t> CO</a:t>
            </a:r>
            <a:r>
              <a:rPr lang="en-US" sz="1400" b="1" baseline="-25000" dirty="0" smtClean="0">
                <a:solidFill>
                  <a:srgbClr val="FF00FF"/>
                </a:solidFill>
              </a:rPr>
              <a:t>2</a:t>
            </a:r>
            <a:endParaRPr lang="en-US" sz="1400" b="1" dirty="0">
              <a:solidFill>
                <a:srgbClr val="FF00FF"/>
              </a:solidFill>
            </a:endParaRPr>
          </a:p>
        </p:txBody>
      </p:sp>
      <p:cxnSp>
        <p:nvCxnSpPr>
          <p:cNvPr id="9" name="Straight Arrow Connector 8"/>
          <p:cNvCxnSpPr>
            <a:stCxn id="7" idx="0"/>
          </p:cNvCxnSpPr>
          <p:nvPr/>
        </p:nvCxnSpPr>
        <p:spPr>
          <a:xfrm flipH="1" flipV="1">
            <a:off x="6172200" y="3276600"/>
            <a:ext cx="1524000" cy="381000"/>
          </a:xfrm>
          <a:prstGeom prst="straightConnector1">
            <a:avLst/>
          </a:prstGeom>
          <a:ln w="25400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54C8-D7C3-4D85-A203-B2F6636C41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42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Happening?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millennial time scale, CO</a:t>
            </a:r>
            <a:r>
              <a:rPr lang="en-US" baseline="-25000" dirty="0" smtClean="0"/>
              <a:t>2</a:t>
            </a:r>
            <a:r>
              <a:rPr lang="en-US" dirty="0" smtClean="0"/>
              <a:t> largely equilibrates between ocean (~80%) and atmosphere (~20%)</a:t>
            </a:r>
          </a:p>
          <a:p>
            <a:pPr lvl="1"/>
            <a:r>
              <a:rPr lang="en-US" dirty="0" smtClean="0"/>
              <a:t>Result:  Radiative forcing reduced from peak</a:t>
            </a:r>
          </a:p>
          <a:p>
            <a:r>
              <a:rPr lang="en-US" dirty="0" smtClean="0"/>
              <a:t>But oceans gradually warm</a:t>
            </a:r>
          </a:p>
          <a:p>
            <a:pPr lvl="1"/>
            <a:r>
              <a:rPr lang="en-US" dirty="0" smtClean="0"/>
              <a:t>Result:  reduced transfer of heat to ocean</a:t>
            </a:r>
          </a:p>
          <a:p>
            <a:r>
              <a:rPr lang="en-US" dirty="0" smtClean="0"/>
              <a:t>Net result:  near-constant temperature over millennium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22CC5-8AEC-4E54-AB00-E08F6DBD29A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26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1000 years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1000 years ago</a:t>
            </a:r>
          </a:p>
          <a:p>
            <a:pPr lvl="1"/>
            <a:r>
              <a:rPr lang="en-US" dirty="0" smtClean="0"/>
              <a:t>William the Conqueror not yet </a:t>
            </a:r>
            <a:r>
              <a:rPr lang="en-US" dirty="0" smtClean="0"/>
              <a:t>born</a:t>
            </a:r>
          </a:p>
          <a:p>
            <a:pPr lvl="1"/>
            <a:r>
              <a:rPr lang="en-US" dirty="0" smtClean="0"/>
              <a:t>Spanish Reconquista just beginning </a:t>
            </a:r>
            <a:endParaRPr lang="en-US" dirty="0" smtClean="0"/>
          </a:p>
          <a:p>
            <a:r>
              <a:rPr lang="en-US" dirty="0" smtClean="0"/>
              <a:t>Irreversibility</a:t>
            </a:r>
          </a:p>
          <a:p>
            <a:pPr lvl="1"/>
            <a:r>
              <a:rPr lang="en-US" dirty="0" smtClean="0"/>
              <a:t>Not technically irreversible:  geological cycle</a:t>
            </a:r>
          </a:p>
          <a:p>
            <a:pPr lvl="1"/>
            <a:r>
              <a:rPr lang="en-US" dirty="0" smtClean="0"/>
              <a:t>Irreversible in human terms</a:t>
            </a:r>
          </a:p>
          <a:p>
            <a:r>
              <a:rPr lang="en-US" dirty="0" smtClean="0"/>
              <a:t>Possible escapes</a:t>
            </a:r>
          </a:p>
          <a:p>
            <a:pPr lvl="1"/>
            <a:r>
              <a:rPr lang="en-US" dirty="0" smtClean="0"/>
              <a:t>Net removal of CO</a:t>
            </a:r>
            <a:r>
              <a:rPr lang="en-US" baseline="-25000" dirty="0" smtClean="0"/>
              <a:t>2</a:t>
            </a:r>
            <a:r>
              <a:rPr lang="en-US" dirty="0" smtClean="0"/>
              <a:t> from atmosphere</a:t>
            </a:r>
          </a:p>
          <a:p>
            <a:pPr lvl="1"/>
            <a:r>
              <a:rPr lang="en-US" dirty="0" smtClean="0"/>
              <a:t>Radiation management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06AF-46C7-46F6-BEA2-7F6E5E267D1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2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something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54C8-D7C3-4D85-A203-B2F6636C41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0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The Basic Alternatives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419331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B0C5-D9E1-4D2D-99CC-DD55A5098F1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09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Mitigation Alternatives:</a:t>
            </a:r>
            <a:br>
              <a:rPr lang="en-US" dirty="0" smtClean="0"/>
            </a:br>
            <a:r>
              <a:rPr lang="en-US" dirty="0" smtClean="0"/>
              <a:t>Planet Keeling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Stabilize temperatures</a:t>
            </a:r>
          </a:p>
          <a:p>
            <a:pPr lvl="1"/>
            <a:r>
              <a:rPr lang="en-US" dirty="0" smtClean="0"/>
              <a:t>Stabilize atmospheric CO</a:t>
            </a:r>
            <a:r>
              <a:rPr lang="en-US" baseline="-25000" dirty="0" smtClean="0"/>
              <a:t>2</a:t>
            </a:r>
            <a:r>
              <a:rPr lang="en-US" dirty="0" smtClean="0"/>
              <a:t>:  </a:t>
            </a:r>
          </a:p>
          <a:p>
            <a:pPr lvl="2"/>
            <a:r>
              <a:rPr lang="en-US" dirty="0" smtClean="0"/>
              <a:t>Emissions must not exceed absorption</a:t>
            </a:r>
          </a:p>
          <a:p>
            <a:pPr lvl="2"/>
            <a:r>
              <a:rPr lang="en-US" dirty="0" smtClean="0"/>
              <a:t>Natural and anthropogenic on both sides of balance</a:t>
            </a:r>
          </a:p>
          <a:p>
            <a:pPr lvl="1"/>
            <a:r>
              <a:rPr lang="en-US" dirty="0" smtClean="0"/>
              <a:t>Offset increasing greenhouse effect with increasing albedo:  geoengineering</a:t>
            </a:r>
          </a:p>
          <a:p>
            <a:r>
              <a:rPr lang="en-US" dirty="0" smtClean="0"/>
              <a:t>Undo warming</a:t>
            </a:r>
          </a:p>
          <a:p>
            <a:pPr lvl="1"/>
            <a:r>
              <a:rPr lang="en-US" dirty="0" smtClean="0"/>
              <a:t>Same tools</a:t>
            </a:r>
          </a:p>
          <a:p>
            <a:pPr lvl="1"/>
            <a:r>
              <a:rPr lang="en-US" dirty="0" smtClean="0"/>
              <a:t>Must achieve negative radiative forcing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54C8-D7C3-4D85-A203-B2F6636C41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4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What Actions?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10588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B0C5-D9E1-4D2D-99CC-DD55A5098F1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21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What Actions?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00702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B0C5-D9E1-4D2D-99CC-DD55A5098F14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42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Geoengineering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Leading candidate:  inject sulfate aerosols into stratosphere</a:t>
            </a:r>
          </a:p>
          <a:p>
            <a:pPr lvl="1"/>
            <a:r>
              <a:rPr lang="en-US" dirty="0" smtClean="0"/>
              <a:t>Like continuous volcanic eruptions</a:t>
            </a:r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Relatively cheap</a:t>
            </a:r>
          </a:p>
          <a:p>
            <a:pPr lvl="1"/>
            <a:r>
              <a:rPr lang="en-US" dirty="0" smtClean="0"/>
              <a:t>Only known alternative to:</a:t>
            </a:r>
          </a:p>
          <a:p>
            <a:pPr lvl="2"/>
            <a:r>
              <a:rPr lang="en-US" u="sng" dirty="0" smtClean="0"/>
              <a:t>Reduce</a:t>
            </a:r>
            <a:r>
              <a:rPr lang="en-US" dirty="0" smtClean="0"/>
              <a:t> global temperatures on human time scale</a:t>
            </a:r>
          </a:p>
          <a:p>
            <a:pPr lvl="2"/>
            <a:r>
              <a:rPr lang="en-US" dirty="0" smtClean="0"/>
              <a:t>Quickly stabilize global temperature</a:t>
            </a:r>
          </a:p>
          <a:p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Stabilizes global </a:t>
            </a:r>
            <a:r>
              <a:rPr lang="en-US" u="sng" dirty="0" smtClean="0"/>
              <a:t>average</a:t>
            </a:r>
            <a:r>
              <a:rPr lang="en-US" dirty="0" smtClean="0"/>
              <a:t> temperate</a:t>
            </a:r>
          </a:p>
          <a:p>
            <a:pPr lvl="1"/>
            <a:r>
              <a:rPr lang="en-US" dirty="0" smtClean="0"/>
              <a:t>Sole reliance creates growing temperature overhang</a:t>
            </a:r>
          </a:p>
          <a:p>
            <a:pPr lvl="1"/>
            <a:r>
              <a:rPr lang="en-US" dirty="0" smtClean="0"/>
              <a:t>Unknowns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54C8-D7C3-4D85-A203-B2F6636C41F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0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What Actions?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8939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B0C5-D9E1-4D2D-99CC-DD55A5098F14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50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Increase in Equilibrium Temperature </a:t>
            </a:r>
            <a:br>
              <a:rPr lang="en-US" sz="2800" dirty="0" smtClean="0"/>
            </a:br>
            <a:r>
              <a:rPr lang="en-US" sz="2800" dirty="0" smtClean="0"/>
              <a:t>Due to Increase in CO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Concentration from 280 ppm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057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Δ</a:t>
            </a:r>
            <a:r>
              <a:rPr lang="en-US" sz="2400" dirty="0" smtClean="0"/>
              <a:t>T = </a:t>
            </a:r>
            <a:r>
              <a:rPr lang="el-GR" sz="2400" dirty="0" smtClean="0"/>
              <a:t>Δ</a:t>
            </a:r>
            <a:r>
              <a:rPr lang="en-US" sz="2400" dirty="0" smtClean="0"/>
              <a:t>T</a:t>
            </a:r>
            <a:r>
              <a:rPr lang="en-US" sz="2400" baseline="-25000" dirty="0" smtClean="0"/>
              <a:t>2X</a:t>
            </a:r>
            <a:r>
              <a:rPr lang="en-US" sz="2400" dirty="0" smtClean="0"/>
              <a:t> * </a:t>
            </a:r>
            <a:r>
              <a:rPr lang="en-US" sz="2400" dirty="0" smtClean="0"/>
              <a:t>Ln(new 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smtClean="0"/>
              <a:t>concentration/280 ppm </a:t>
            </a:r>
            <a:r>
              <a:rPr lang="en-US" sz="2400" dirty="0" smtClean="0"/>
              <a:t>concentration</a:t>
            </a:r>
            <a:r>
              <a:rPr lang="en-US" sz="2400" dirty="0" smtClean="0"/>
              <a:t>)/</a:t>
            </a:r>
            <a:r>
              <a:rPr lang="en-US" sz="2400" dirty="0" smtClean="0"/>
              <a:t>Ln(2.0)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743200" y="3429000"/>
            <a:ext cx="449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Ln(2.0) = 0.69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55900" y="4597063"/>
            <a:ext cx="449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Current sensitivity estimate:</a:t>
            </a:r>
          </a:p>
          <a:p>
            <a:pPr algn="ctr"/>
            <a:r>
              <a:rPr lang="en-US" sz="2400" dirty="0" smtClean="0"/>
              <a:t>1.5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 to 4.5</a:t>
            </a:r>
            <a:r>
              <a:rPr lang="en-US" sz="2400" baseline="30000" dirty="0" smtClean="0"/>
              <a:t>o</a:t>
            </a:r>
            <a:endParaRPr lang="en-US" sz="24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54C8-D7C3-4D85-A203-B2F6636C41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1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What Actions?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9657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B0C5-D9E1-4D2D-99CC-DD55A5098F14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4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Classifying Determinants of Energy-Related CO</a:t>
            </a:r>
            <a:r>
              <a:rPr lang="en-US" baseline="-25000" dirty="0" smtClean="0"/>
              <a:t>2</a:t>
            </a:r>
            <a:r>
              <a:rPr lang="en-US" dirty="0" smtClean="0"/>
              <a:t> Emissions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Energy </a:t>
            </a:r>
            <a:r>
              <a:rPr lang="en-US" dirty="0"/>
              <a:t>intensity:  (Energy consumed)/(value of </a:t>
            </a:r>
            <a:r>
              <a:rPr lang="en-US" dirty="0" smtClean="0"/>
              <a:t>output), </a:t>
            </a:r>
            <a:r>
              <a:rPr lang="en-US" dirty="0"/>
              <a:t>e.g., Gigajoules/$$</a:t>
            </a:r>
          </a:p>
          <a:p>
            <a:endParaRPr lang="en-US" dirty="0" smtClean="0"/>
          </a:p>
          <a:p>
            <a:r>
              <a:rPr lang="en-US" dirty="0" smtClean="0"/>
              <a:t>Carbon </a:t>
            </a:r>
            <a:r>
              <a:rPr lang="en-US" dirty="0"/>
              <a:t>intensity:  (Carbon emissions)/(energy consumed), e.g., (Kg of </a:t>
            </a:r>
            <a:r>
              <a:rPr lang="en-US" dirty="0" smtClean="0"/>
              <a:t> CO</a:t>
            </a:r>
            <a:r>
              <a:rPr lang="en-US" baseline="-25000" dirty="0" smtClean="0"/>
              <a:t>2</a:t>
            </a:r>
            <a:r>
              <a:rPr lang="en-US" dirty="0" smtClean="0"/>
              <a:t>)/GJ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54C8-D7C3-4D85-A203-B2F6636C41F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5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</a:t>
            </a:r>
            <a:br>
              <a:rPr lang="en-US" dirty="0" smtClean="0"/>
            </a:br>
            <a:r>
              <a:rPr lang="en-US" dirty="0" smtClean="0"/>
              <a:t>Plug-In Electric Vehicles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Energy intensity</a:t>
            </a:r>
          </a:p>
          <a:p>
            <a:pPr lvl="1"/>
            <a:r>
              <a:rPr lang="en-US" dirty="0" smtClean="0"/>
              <a:t>Energy consumed in generating electricity to move vehicle one mile</a:t>
            </a:r>
          </a:p>
          <a:p>
            <a:pPr lvl="1"/>
            <a:r>
              <a:rPr lang="en-US" dirty="0" smtClean="0"/>
              <a:t>Reduced by more efficient generation or vehicle</a:t>
            </a:r>
          </a:p>
          <a:p>
            <a:r>
              <a:rPr lang="en-US" dirty="0" smtClean="0"/>
              <a:t>Carbon intensity</a:t>
            </a:r>
          </a:p>
          <a:p>
            <a:pPr lvl="1"/>
            <a:r>
              <a:rPr lang="en-US" dirty="0" smtClean="0"/>
              <a:t>How is the electricity generated</a:t>
            </a:r>
          </a:p>
          <a:p>
            <a:pPr lvl="1"/>
            <a:r>
              <a:rPr lang="en-US" dirty="0" smtClean="0"/>
              <a:t>Reduced by replacing fossil fuels with nuclear or renewables or replacing coal with natural gas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54C8-D7C3-4D85-A203-B2F6636C41F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1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What Actions?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313683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B0C5-D9E1-4D2D-99CC-DD55A5098F14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803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Jim Hansen and Nuclear Power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905000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“Can </a:t>
            </a:r>
            <a:r>
              <a:rPr lang="en-US" dirty="0"/>
              <a:t>renewable energies provide all of society’s energy needs in the foreseeable future? It is conceivable in a few places, such as New Zealand and Norway. But suggesting that renewables will let us phase rapidly off fossil fuels in the United States, China, India, or the world as a whole is almost the equivalent of believing in the Easter Bunny and Tooth Fairy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41910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http://www.youtube.com/watch?v=CZExWtXAZ7M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54C8-D7C3-4D85-A203-B2F6636C41F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80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Expanding Renewables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easy part:  massive increase in electricity generated by solar and wind</a:t>
            </a:r>
          </a:p>
          <a:p>
            <a:endParaRPr lang="en-US" dirty="0" smtClean="0"/>
          </a:p>
          <a:p>
            <a:r>
              <a:rPr lang="en-US" dirty="0" smtClean="0"/>
              <a:t>The hard part:  providing </a:t>
            </a:r>
          </a:p>
          <a:p>
            <a:pPr lvl="1"/>
            <a:r>
              <a:rPr lang="en-US" dirty="0" smtClean="0"/>
              <a:t>Round-the-clock electricity</a:t>
            </a:r>
          </a:p>
          <a:p>
            <a:pPr lvl="1"/>
            <a:r>
              <a:rPr lang="en-US" dirty="0" smtClean="0"/>
              <a:t>Energy for mobile sources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54C8-D7C3-4D85-A203-B2F6636C41F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5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Providing 24/7 Electricity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“Solar (or wind) is cheaper than nuclear” – doesn’t address </a:t>
            </a:r>
            <a:r>
              <a:rPr lang="en-US" dirty="0" smtClean="0"/>
              <a:t>the issue</a:t>
            </a:r>
          </a:p>
          <a:p>
            <a:r>
              <a:rPr lang="en-US" dirty="0" smtClean="0"/>
              <a:t>Alternatives</a:t>
            </a:r>
          </a:p>
          <a:p>
            <a:pPr lvl="1"/>
            <a:r>
              <a:rPr lang="en-US" dirty="0" smtClean="0"/>
              <a:t>Wind and solar </a:t>
            </a:r>
            <a:r>
              <a:rPr lang="en-US" u="sng" dirty="0" smtClean="0"/>
              <a:t>plus energy storage</a:t>
            </a:r>
          </a:p>
          <a:p>
            <a:pPr lvl="1"/>
            <a:r>
              <a:rPr lang="en-US" dirty="0" smtClean="0"/>
              <a:t>Fossil fuels </a:t>
            </a:r>
            <a:r>
              <a:rPr lang="en-US" u="sng" dirty="0" smtClean="0"/>
              <a:t>plus carbon capture and storage</a:t>
            </a:r>
          </a:p>
          <a:p>
            <a:pPr lvl="1"/>
            <a:r>
              <a:rPr lang="en-US" dirty="0" smtClean="0"/>
              <a:t>Nuclear power</a:t>
            </a:r>
          </a:p>
          <a:p>
            <a:r>
              <a:rPr lang="en-US" dirty="0" smtClean="0"/>
              <a:t>Issues:</a:t>
            </a:r>
          </a:p>
          <a:p>
            <a:pPr lvl="1"/>
            <a:r>
              <a:rPr lang="en-US" dirty="0" smtClean="0"/>
              <a:t>Technical feasibility within the chosen time frame</a:t>
            </a:r>
          </a:p>
          <a:p>
            <a:pPr lvl="1"/>
            <a:r>
              <a:rPr lang="en-US" dirty="0" smtClean="0"/>
              <a:t>Comparative economic cost</a:t>
            </a:r>
          </a:p>
          <a:p>
            <a:pPr lvl="1"/>
            <a:r>
              <a:rPr lang="en-US" dirty="0" smtClean="0"/>
              <a:t>Environmental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54C8-D7C3-4D85-A203-B2F6636C41F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8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International Dimension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OECD:  most atmospheric CO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u="sng" dirty="0" smtClean="0"/>
              <a:t>inventory</a:t>
            </a:r>
          </a:p>
          <a:p>
            <a:endParaRPr lang="en-US" dirty="0" smtClean="0"/>
          </a:p>
          <a:p>
            <a:r>
              <a:rPr lang="en-US" dirty="0" smtClean="0"/>
              <a:t>Non-OECD:  largest and growing share of current emissions</a:t>
            </a:r>
          </a:p>
          <a:p>
            <a:endParaRPr lang="en-US" dirty="0" smtClean="0"/>
          </a:p>
          <a:p>
            <a:r>
              <a:rPr lang="en-US" dirty="0" smtClean="0"/>
              <a:t>Standard of living – energy – CO</a:t>
            </a:r>
            <a:r>
              <a:rPr lang="en-US" baseline="-25000" dirty="0" smtClean="0"/>
              <a:t>2</a:t>
            </a:r>
            <a:r>
              <a:rPr lang="en-US" dirty="0" smtClean="0"/>
              <a:t> link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54C8-D7C3-4D85-A203-B2F6636C41F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8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 on Global Carbon Dioxide Emissions from Fossil Fuel Burning, 1751-20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990600"/>
            <a:ext cx="5715000" cy="4876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838200" y="31242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54C8-D7C3-4D85-A203-B2F6636C41F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4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aph on Carbon Dioxide Emissions from Fossil Fuel Burning in Top Five Countries, 1950-20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19200"/>
            <a:ext cx="5562600" cy="4343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54C8-D7C3-4D85-A203-B2F6636C41F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64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3271254"/>
              </p:ext>
            </p:extLst>
          </p:nvPr>
        </p:nvGraphicFramePr>
        <p:xfrm>
          <a:off x="1219200" y="838200"/>
          <a:ext cx="7010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54C8-D7C3-4D85-A203-B2F6636C41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0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aph on Carbon Dioxide Emissions from Fossil Fuel Burning in Industrial Countries and the Rest of the World 1751-20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976745"/>
            <a:ext cx="5486400" cy="457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54C8-D7C3-4D85-A203-B2F6636C41F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38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United states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FBC0-3BF4-41BD-8208-4E332EE3F79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51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Compared with. World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More important:  85% vs. 77%</a:t>
            </a:r>
          </a:p>
          <a:p>
            <a:pPr lvl="1"/>
            <a:r>
              <a:rPr lang="en-US" dirty="0" smtClean="0"/>
              <a:t>Larger share from fossil fuels</a:t>
            </a:r>
          </a:p>
          <a:p>
            <a:pPr lvl="2"/>
            <a:r>
              <a:rPr lang="en-US" dirty="0" smtClean="0"/>
              <a:t>Land use changes not a net source</a:t>
            </a:r>
          </a:p>
          <a:p>
            <a:pPr lvl="2"/>
            <a:r>
              <a:rPr lang="en-US" dirty="0" smtClean="0"/>
              <a:t>Cement production less important</a:t>
            </a:r>
          </a:p>
          <a:p>
            <a:r>
              <a:rPr lang="en-US" dirty="0" smtClean="0"/>
              <a:t>Methane  (CH</a:t>
            </a:r>
            <a:r>
              <a:rPr lang="en-US" baseline="-25000" dirty="0" smtClean="0"/>
              <a:t>4</a:t>
            </a:r>
            <a:r>
              <a:rPr lang="en-US" dirty="0" smtClean="0"/>
              <a:t>) and nitrous oxide</a:t>
            </a:r>
          </a:p>
          <a:p>
            <a:pPr lvl="1"/>
            <a:r>
              <a:rPr lang="en-US" dirty="0" smtClean="0"/>
              <a:t>Less  important – linked to agriculture’s smaller role</a:t>
            </a:r>
          </a:p>
          <a:p>
            <a:r>
              <a:rPr lang="en-US" dirty="0" smtClean="0"/>
              <a:t>The moral:  For US,  primary focus on fossil fuels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B7FDF-C4FD-482B-B187-15FFDF5F3894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28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 Share of Primary Energy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FBC0-3BF4-41BD-8208-4E332EE3F799}" type="slidenum">
              <a:rPr lang="en-US" smtClean="0"/>
              <a:t>33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2608358"/>
              </p:ext>
            </p:extLst>
          </p:nvPr>
        </p:nvGraphicFramePr>
        <p:xfrm>
          <a:off x="914400" y="1295400"/>
          <a:ext cx="7086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066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 Share of Generating Capacity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FBC0-3BF4-41BD-8208-4E332EE3F799}" type="slidenum">
              <a:rPr lang="en-US" smtClean="0"/>
              <a:t>34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8893921"/>
              </p:ext>
            </p:extLst>
          </p:nvPr>
        </p:nvGraphicFramePr>
        <p:xfrm>
          <a:off x="762000" y="1447800"/>
          <a:ext cx="71628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903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 Share of Generation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FBC0-3BF4-41BD-8208-4E332EE3F799}" type="slidenum">
              <a:rPr lang="en-US" smtClean="0"/>
              <a:t>35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1223438"/>
              </p:ext>
            </p:extLst>
          </p:nvPr>
        </p:nvGraphicFramePr>
        <p:xfrm>
          <a:off x="685800" y="1447800"/>
          <a:ext cx="7162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467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To Note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Renewable sources’ importance in economy and in electricity</a:t>
            </a:r>
          </a:p>
          <a:p>
            <a:r>
              <a:rPr lang="en-US" dirty="0" smtClean="0"/>
              <a:t>Technologies’ shares of capacity and generation</a:t>
            </a:r>
          </a:p>
          <a:p>
            <a:r>
              <a:rPr lang="en-US" dirty="0" smtClean="0"/>
              <a:t>Petroleum’s tiny role:  price determined by superiority as transportation fuel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FBC0-3BF4-41BD-8208-4E332EE3F79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2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8828398"/>
              </p:ext>
            </p:extLst>
          </p:nvPr>
        </p:nvGraphicFramePr>
        <p:xfrm>
          <a:off x="1752600" y="1143000"/>
          <a:ext cx="53340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5251348"/>
              </p:ext>
            </p:extLst>
          </p:nvPr>
        </p:nvGraphicFramePr>
        <p:xfrm>
          <a:off x="1447800" y="3505200"/>
          <a:ext cx="56388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Capacity Share vs. Generation Share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54C8-D7C3-4D85-A203-B2F6636C41F1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64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2006-2011 Growth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FBC0-3BF4-41BD-8208-4E332EE3F799}" type="slidenum">
              <a:rPr lang="en-US" smtClean="0"/>
              <a:t>38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968832"/>
              </p:ext>
            </p:extLst>
          </p:nvPr>
        </p:nvGraphicFramePr>
        <p:xfrm>
          <a:off x="1524000" y="1397000"/>
          <a:ext cx="6096000" cy="4470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7450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Billions of kWh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Annual</a:t>
                      </a:r>
                      <a:r>
                        <a:rPr lang="en-US" baseline="0" dirty="0" smtClean="0"/>
                        <a:t> growth rate</a:t>
                      </a:r>
                      <a:endParaRPr lang="en-US" dirty="0"/>
                    </a:p>
                  </a:txBody>
                  <a:tcPr anchor="ctr"/>
                </a:tc>
              </a:tr>
              <a:tr h="745067">
                <a:tc>
                  <a:txBody>
                    <a:bodyPr/>
                    <a:lstStyle/>
                    <a:p>
                      <a:r>
                        <a:rPr lang="en-US" dirty="0" smtClean="0"/>
                        <a:t>Total generation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42.00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0.2%</a:t>
                      </a:r>
                    </a:p>
                  </a:txBody>
                  <a:tcPr marL="9525" marR="9525" marT="9525" marB="0" anchor="ctr"/>
                </a:tc>
              </a:tr>
              <a:tr h="745067">
                <a:tc>
                  <a:txBody>
                    <a:bodyPr/>
                    <a:lstStyle/>
                    <a:p>
                      <a:r>
                        <a:rPr lang="en-US" dirty="0" smtClean="0"/>
                        <a:t>RN generation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150.16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7.0%</a:t>
                      </a:r>
                    </a:p>
                  </a:txBody>
                  <a:tcPr marL="9525" marR="9525" marT="9525" marB="0" anchor="ctr"/>
                </a:tc>
              </a:tr>
              <a:tr h="745067">
                <a:tc>
                  <a:txBody>
                    <a:bodyPr/>
                    <a:lstStyle/>
                    <a:p>
                      <a:r>
                        <a:rPr lang="en-US" dirty="0" smtClean="0"/>
                        <a:t>Hydro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39.26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2.6%</a:t>
                      </a:r>
                    </a:p>
                  </a:txBody>
                  <a:tcPr marL="9525" marR="9525" marT="9525" marB="0" anchor="ctr"/>
                </a:tc>
              </a:tr>
              <a:tr h="745067">
                <a:tc>
                  <a:txBody>
                    <a:bodyPr/>
                    <a:lstStyle/>
                    <a:p>
                      <a:r>
                        <a:rPr lang="en-US" dirty="0" smtClean="0"/>
                        <a:t>Wind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94.02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35.9%</a:t>
                      </a:r>
                    </a:p>
                  </a:txBody>
                  <a:tcPr marL="9525" marR="9525" marT="9525" marB="0" anchor="ctr"/>
                </a:tc>
              </a:tr>
              <a:tr h="745067">
                <a:tc>
                  <a:txBody>
                    <a:bodyPr/>
                    <a:lstStyle/>
                    <a:p>
                      <a:r>
                        <a:rPr lang="en-US" dirty="0" smtClean="0"/>
                        <a:t>PV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5.24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66.8%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10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56A1-F326-411D-BDDB-672A71555FDF}" type="slidenum">
              <a:rPr lang="en-US" smtClean="0"/>
              <a:t>39</a:t>
            </a:fld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9660319"/>
              </p:ext>
            </p:extLst>
          </p:nvPr>
        </p:nvGraphicFramePr>
        <p:xfrm>
          <a:off x="1371600" y="914400"/>
          <a:ext cx="67818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3340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2 time se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71600"/>
            <a:ext cx="76200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2007 IPCC </a:t>
            </a:r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Scenario Projections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54C8-D7C3-4D85-A203-B2F6636C41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44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B1297-BC1C-4757-80B5-948AB4A20816}" type="slidenum">
              <a:rPr lang="en-US" smtClean="0"/>
              <a:pPr/>
              <a:t>40</a:t>
            </a:fld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0793942"/>
              </p:ext>
            </p:extLst>
          </p:nvPr>
        </p:nvGraphicFramePr>
        <p:xfrm>
          <a:off x="762000" y="685800"/>
          <a:ext cx="7239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0067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3212398"/>
              </p:ext>
            </p:extLst>
          </p:nvPr>
        </p:nvGraphicFramePr>
        <p:xfrm>
          <a:off x="1905000" y="3352800"/>
          <a:ext cx="45720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44988"/>
              </p:ext>
            </p:extLst>
          </p:nvPr>
        </p:nvGraphicFramePr>
        <p:xfrm>
          <a:off x="1905000" y="762000"/>
          <a:ext cx="39624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96200" cy="411162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Electricity Generation vs. Emissions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54C8-D7C3-4D85-A203-B2F6636C41F1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1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073755573"/>
              </p:ext>
            </p:extLst>
          </p:nvPr>
        </p:nvGraphicFramePr>
        <p:xfrm>
          <a:off x="533400" y="1447800"/>
          <a:ext cx="81534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9956-0A54-4AA5-A597-077F1585CF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1000" y="789801"/>
            <a:ext cx="3124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Primary Energy:   coal, natural gas, petroleum</a:t>
            </a:r>
            <a:endParaRPr lang="en-US" sz="1200" b="1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789801"/>
            <a:ext cx="19812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</a:rPr>
              <a:t>Energy carrier:  electricity</a:t>
            </a:r>
            <a:endParaRPr lang="en-US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47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electricity as a solution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56A1-F326-411D-BDDB-672A71555FDF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23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 Policy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Stable temperature needs stable GHG concentration</a:t>
            </a:r>
          </a:p>
          <a:p>
            <a:r>
              <a:rPr lang="en-US" dirty="0" smtClean="0"/>
              <a:t>Stable concentration needs zero </a:t>
            </a:r>
            <a:r>
              <a:rPr lang="en-US" dirty="0"/>
              <a:t>n</a:t>
            </a:r>
            <a:r>
              <a:rPr lang="en-US" dirty="0" smtClean="0"/>
              <a:t>et emissions </a:t>
            </a:r>
          </a:p>
          <a:p>
            <a:r>
              <a:rPr lang="en-US" dirty="0" smtClean="0"/>
              <a:t>Problem:  Reconcile goal with modern energy services</a:t>
            </a:r>
          </a:p>
          <a:p>
            <a:r>
              <a:rPr lang="en-US" dirty="0" smtClean="0"/>
              <a:t>Zero/near-zero net emission alternatives</a:t>
            </a:r>
          </a:p>
          <a:p>
            <a:pPr lvl="1"/>
            <a:r>
              <a:rPr lang="en-US" dirty="0" smtClean="0"/>
              <a:t>Renewables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Nuclear</a:t>
            </a:r>
          </a:p>
          <a:p>
            <a:pPr lvl="1"/>
            <a:r>
              <a:rPr lang="en-US" dirty="0" smtClean="0"/>
              <a:t>Fossil fuels with CCS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ECA9-92DB-4357-9F73-E5BB063E9A15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452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Electrification Imperativ</a:t>
            </a:r>
            <a:r>
              <a:rPr lang="en-US" dirty="0"/>
              <a:t>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Alternatives ill-suited for </a:t>
            </a:r>
            <a:r>
              <a:rPr lang="en-US" u="sng" dirty="0" smtClean="0"/>
              <a:t>directly</a:t>
            </a:r>
            <a:r>
              <a:rPr lang="en-US" dirty="0" smtClean="0"/>
              <a:t> supplying energy services</a:t>
            </a:r>
          </a:p>
          <a:p>
            <a:endParaRPr lang="en-US" dirty="0" smtClean="0"/>
          </a:p>
          <a:p>
            <a:r>
              <a:rPr lang="en-US" dirty="0" smtClean="0"/>
              <a:t>Require </a:t>
            </a:r>
            <a:r>
              <a:rPr lang="en-US" dirty="0" smtClean="0"/>
              <a:t>an intermediate energy carrier</a:t>
            </a:r>
          </a:p>
          <a:p>
            <a:pPr lvl="1"/>
            <a:r>
              <a:rPr lang="en-US" dirty="0" smtClean="0"/>
              <a:t>Electricity</a:t>
            </a:r>
          </a:p>
          <a:p>
            <a:pPr lvl="1"/>
            <a:r>
              <a:rPr lang="en-US" dirty="0" smtClean="0"/>
              <a:t>Hydrogen</a:t>
            </a:r>
          </a:p>
          <a:p>
            <a:endParaRPr lang="en-US" dirty="0" smtClean="0"/>
          </a:p>
          <a:p>
            <a:r>
              <a:rPr lang="en-US" dirty="0" smtClean="0"/>
              <a:t>Implication</a:t>
            </a:r>
            <a:r>
              <a:rPr lang="en-US" dirty="0" smtClean="0"/>
              <a:t>:  Near-zero net emissions requires delivery of most energy in form of electricity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56A1-F326-411D-BDDB-672A71555FDF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6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411162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chemeClr val="tx2"/>
                </a:solidFill>
              </a:rPr>
              <a:t>Direct</a:t>
            </a:r>
            <a:r>
              <a:rPr lang="en-US" dirty="0" smtClean="0">
                <a:solidFill>
                  <a:schemeClr val="tx2"/>
                </a:solidFill>
              </a:rPr>
              <a:t> Use of </a:t>
            </a:r>
            <a:r>
              <a:rPr lang="en-US" dirty="0" smtClean="0">
                <a:solidFill>
                  <a:schemeClr val="tx2"/>
                </a:solidFill>
              </a:rPr>
              <a:t>Non-Carbon Energy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3688907"/>
              </p:ext>
            </p:extLst>
          </p:nvPr>
        </p:nvGraphicFramePr>
        <p:xfrm>
          <a:off x="228600" y="914400"/>
          <a:ext cx="8458200" cy="5480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9128"/>
                <a:gridCol w="1895803"/>
                <a:gridCol w="1968719"/>
                <a:gridCol w="2114550"/>
              </a:tblGrid>
              <a:tr h="60835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Primary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Electricity</a:t>
                      </a:r>
                      <a:r>
                        <a:rPr lang="en-US" baseline="0" dirty="0" smtClean="0"/>
                        <a:t> Generation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Transportation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Thermal</a:t>
                      </a:r>
                      <a:endParaRPr lang="en-US" dirty="0"/>
                    </a:p>
                  </a:txBody>
                  <a:tcPr/>
                </a:tc>
              </a:tr>
              <a:tr h="525071">
                <a:tc>
                  <a:txBody>
                    <a:bodyPr/>
                    <a:lstStyle/>
                    <a:p>
                      <a:r>
                        <a:rPr lang="en-US" dirty="0" smtClean="0"/>
                        <a:t>Hydro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25071">
                <a:tc>
                  <a:txBody>
                    <a:bodyPr/>
                    <a:lstStyle/>
                    <a:p>
                      <a:r>
                        <a:rPr lang="en-US" dirty="0" smtClean="0"/>
                        <a:t>Wind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25071">
                <a:tc>
                  <a:txBody>
                    <a:bodyPr/>
                    <a:lstStyle/>
                    <a:p>
                      <a:r>
                        <a:rPr lang="en-US" dirty="0" smtClean="0"/>
                        <a:t>Biomass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525071">
                <a:tc>
                  <a:txBody>
                    <a:bodyPr/>
                    <a:lstStyle/>
                    <a:p>
                      <a:r>
                        <a:rPr lang="en-US" dirty="0" smtClean="0"/>
                        <a:t>Biofuels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525071">
                <a:tc>
                  <a:txBody>
                    <a:bodyPr/>
                    <a:lstStyle/>
                    <a:p>
                      <a:r>
                        <a:rPr lang="en-US" dirty="0" smtClean="0"/>
                        <a:t>Solar thermal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525071">
                <a:tc>
                  <a:txBody>
                    <a:bodyPr/>
                    <a:lstStyle/>
                    <a:p>
                      <a:r>
                        <a:rPr lang="en-US" dirty="0" smtClean="0"/>
                        <a:t>Solar PV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25071">
                <a:tc>
                  <a:txBody>
                    <a:bodyPr/>
                    <a:lstStyle/>
                    <a:p>
                      <a:r>
                        <a:rPr lang="en-US" dirty="0" smtClean="0"/>
                        <a:t>Geothermal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525071">
                <a:tc>
                  <a:txBody>
                    <a:bodyPr/>
                    <a:lstStyle/>
                    <a:p>
                      <a:r>
                        <a:rPr lang="en-US" dirty="0" smtClean="0"/>
                        <a:t>Nuclear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25071">
                <a:tc>
                  <a:txBody>
                    <a:bodyPr/>
                    <a:lstStyle/>
                    <a:p>
                      <a:r>
                        <a:rPr lang="en-US" dirty="0" smtClean="0"/>
                        <a:t>Carbon capture &amp; storage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C963-A130-48DE-B552-2E01E33FEE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73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Electricity:</a:t>
            </a:r>
            <a:br>
              <a:rPr lang="en-US" dirty="0" smtClean="0"/>
            </a:br>
            <a:r>
              <a:rPr lang="en-US" dirty="0" smtClean="0"/>
              <a:t>The Universal Energy Carrier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2743200"/>
            <a:ext cx="1600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Fossil fuels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3657600"/>
            <a:ext cx="1600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Nuclear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4572000"/>
            <a:ext cx="1600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Renewables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33800" y="3733800"/>
            <a:ext cx="1600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Electricity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943600" y="2819400"/>
            <a:ext cx="2514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End use function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19800" y="3810000"/>
            <a:ext cx="2362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End use function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19800" y="4724400"/>
            <a:ext cx="2514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End use function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5" idx="3"/>
          </p:cNvCxnSpPr>
          <p:nvPr/>
        </p:nvCxnSpPr>
        <p:spPr>
          <a:xfrm>
            <a:off x="3048000" y="2927866"/>
            <a:ext cx="609600" cy="8821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3"/>
            <a:endCxn id="8" idx="1"/>
          </p:cNvCxnSpPr>
          <p:nvPr/>
        </p:nvCxnSpPr>
        <p:spPr>
          <a:xfrm>
            <a:off x="3048000" y="3842266"/>
            <a:ext cx="685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3"/>
          </p:cNvCxnSpPr>
          <p:nvPr/>
        </p:nvCxnSpPr>
        <p:spPr>
          <a:xfrm flipV="1">
            <a:off x="3048000" y="3962400"/>
            <a:ext cx="609600" cy="794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3"/>
          </p:cNvCxnSpPr>
          <p:nvPr/>
        </p:nvCxnSpPr>
        <p:spPr>
          <a:xfrm flipV="1">
            <a:off x="5334000" y="3200400"/>
            <a:ext cx="609600" cy="718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8" idx="3"/>
          </p:cNvCxnSpPr>
          <p:nvPr/>
        </p:nvCxnSpPr>
        <p:spPr>
          <a:xfrm flipV="1">
            <a:off x="5334000" y="3886200"/>
            <a:ext cx="609600" cy="32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3"/>
          </p:cNvCxnSpPr>
          <p:nvPr/>
        </p:nvCxnSpPr>
        <p:spPr>
          <a:xfrm>
            <a:off x="5334000" y="3918466"/>
            <a:ext cx="609600" cy="8821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8ED7-01D9-428D-A3EB-92A60BCC8B7E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51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How We Receive Energy Today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7081410"/>
              </p:ext>
            </p:extLst>
          </p:nvPr>
        </p:nvGraphicFramePr>
        <p:xfrm>
          <a:off x="838200" y="1022866"/>
          <a:ext cx="7924800" cy="5301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74DC-D127-43B9-9203-557AE935389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0" y="3048000"/>
            <a:ext cx="1752600" cy="369332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The Big Three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7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7159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Two Changes to Stabilize Temperatures</a:t>
            </a:r>
            <a:endParaRPr lang="en-US" sz="3600" dirty="0">
              <a:solidFill>
                <a:schemeClr val="tx2"/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9821443"/>
              </p:ext>
            </p:extLst>
          </p:nvPr>
        </p:nvGraphicFramePr>
        <p:xfrm>
          <a:off x="533400" y="1066800"/>
          <a:ext cx="78486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74DC-D127-43B9-9203-557AE935389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53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7018974"/>
              </p:ext>
            </p:extLst>
          </p:nvPr>
        </p:nvGraphicFramePr>
        <p:xfrm>
          <a:off x="838200" y="990600"/>
          <a:ext cx="70104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54C8-D7C3-4D85-A203-B2F6636C41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3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Biomass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efficient for space heating</a:t>
            </a:r>
          </a:p>
          <a:p>
            <a:r>
              <a:rPr lang="en-US" dirty="0" smtClean="0"/>
              <a:t>Limited alternative for electricity generation</a:t>
            </a:r>
          </a:p>
          <a:p>
            <a:r>
              <a:rPr lang="en-US" dirty="0" smtClean="0"/>
              <a:t>Alternative for transportation</a:t>
            </a:r>
          </a:p>
          <a:p>
            <a:pPr lvl="1"/>
            <a:r>
              <a:rPr lang="en-US" dirty="0" smtClean="0"/>
              <a:t>Biofuels vs. EVs/fuel cells with non-CO</a:t>
            </a:r>
            <a:r>
              <a:rPr lang="en-US" baseline="-25000" dirty="0" smtClean="0"/>
              <a:t>2</a:t>
            </a:r>
            <a:r>
              <a:rPr lang="en-US" dirty="0" smtClean="0"/>
              <a:t> electricity</a:t>
            </a:r>
          </a:p>
          <a:p>
            <a:pPr lvl="1"/>
            <a:r>
              <a:rPr lang="en-US" dirty="0" smtClean="0"/>
              <a:t>Liquid fuel vs. batteries or </a:t>
            </a:r>
            <a:r>
              <a:rPr lang="en-US" smtClean="0"/>
              <a:t>on-board hydrogen</a:t>
            </a:r>
            <a:endParaRPr lang="en-US" dirty="0" smtClean="0"/>
          </a:p>
          <a:p>
            <a:pPr lvl="1"/>
            <a:r>
              <a:rPr lang="en-US" dirty="0" smtClean="0"/>
              <a:t>Need biofuels that don’t compete with food:  cellulosic ethanol and algae-based fuel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54C8-D7C3-4D85-A203-B2F6636C41F1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82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equilibrium temperature means:</a:t>
            </a:r>
            <a:br>
              <a:rPr lang="en-US" dirty="0" smtClean="0"/>
            </a:br>
            <a:r>
              <a:rPr lang="en-US" dirty="0" smtClean="0"/>
              <a:t>740 ppm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Transient temperature</a:t>
            </a:r>
          </a:p>
          <a:p>
            <a:pPr lvl="1"/>
            <a:r>
              <a:rPr lang="en-US" dirty="0" smtClean="0"/>
              <a:t>Temperature when concentration </a:t>
            </a:r>
            <a:r>
              <a:rPr lang="en-US" u="sng" dirty="0" smtClean="0"/>
              <a:t>reaches</a:t>
            </a:r>
            <a:r>
              <a:rPr lang="en-US" dirty="0" smtClean="0"/>
              <a:t> 740 ppm</a:t>
            </a:r>
            <a:endParaRPr lang="en-US" u="sng" dirty="0" smtClean="0"/>
          </a:p>
          <a:p>
            <a:endParaRPr lang="en-US" dirty="0"/>
          </a:p>
          <a:p>
            <a:r>
              <a:rPr lang="en-US" dirty="0" smtClean="0"/>
              <a:t>Equilibrium temperature</a:t>
            </a:r>
          </a:p>
          <a:p>
            <a:pPr lvl="1"/>
            <a:r>
              <a:rPr lang="en-US" dirty="0" smtClean="0"/>
              <a:t>Temperature when radiative forcing is zero at 740 ppm</a:t>
            </a:r>
          </a:p>
          <a:p>
            <a:pPr lvl="1"/>
            <a:r>
              <a:rPr lang="en-US" dirty="0" smtClean="0"/>
              <a:t>Thermal radiation plus reflected solar radiation equals incoming solar radiation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54C8-D7C3-4D85-A203-B2F6636C41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45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Why the lag?</a:t>
            </a:r>
            <a:br>
              <a:rPr lang="en-US" sz="4000" dirty="0" smtClean="0"/>
            </a:br>
            <a:r>
              <a:rPr lang="en-US" sz="4000" dirty="0" smtClean="0"/>
              <a:t>Near-term answer:  </a:t>
            </a:r>
            <a:r>
              <a:rPr lang="en-US" sz="4000" dirty="0" smtClean="0"/>
              <a:t>Feedbacks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 vapor:  near-instantaneous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Longer</a:t>
            </a:r>
            <a:r>
              <a:rPr lang="en-US" dirty="0" smtClean="0"/>
              <a:t>: years to decades</a:t>
            </a:r>
          </a:p>
          <a:p>
            <a:pPr lvl="1"/>
            <a:r>
              <a:rPr lang="en-US" dirty="0" smtClean="0"/>
              <a:t>Vegetation</a:t>
            </a:r>
          </a:p>
          <a:p>
            <a:pPr lvl="1"/>
            <a:r>
              <a:rPr lang="en-US" dirty="0" smtClean="0"/>
              <a:t>Snow and ice cover</a:t>
            </a:r>
          </a:p>
          <a:p>
            <a:pPr lvl="1"/>
            <a:r>
              <a:rPr lang="en-US" dirty="0" smtClean="0"/>
              <a:t>Carbon pools:</a:t>
            </a:r>
          </a:p>
          <a:p>
            <a:pPr lvl="2"/>
            <a:r>
              <a:rPr lang="en-US" dirty="0" smtClean="0"/>
              <a:t>Soils and permafrost</a:t>
            </a:r>
          </a:p>
          <a:p>
            <a:pPr lvl="2"/>
            <a:r>
              <a:rPr lang="en-US" dirty="0" smtClean="0"/>
              <a:t>Methane hydrates???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54C8-D7C3-4D85-A203-B2F6636C41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31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needed to achieve equilibrium between surface and deep ocean</a:t>
            </a:r>
          </a:p>
          <a:p>
            <a:endParaRPr lang="en-US" dirty="0"/>
          </a:p>
          <a:p>
            <a:r>
              <a:rPr lang="en-US" dirty="0" smtClean="0"/>
              <a:t>Necessary for both CO</a:t>
            </a:r>
            <a:r>
              <a:rPr lang="en-US" baseline="-25000" dirty="0" smtClean="0"/>
              <a:t>2</a:t>
            </a:r>
            <a:r>
              <a:rPr lang="en-US" dirty="0" smtClean="0"/>
              <a:t> and temperature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54C8-D7C3-4D85-A203-B2F6636C41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94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2521" y="1524000"/>
            <a:ext cx="6150971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06AF-46C7-46F6-BEA2-7F6E5E267D1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505200" y="56388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Curves represent peak CO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 of </a:t>
            </a:r>
            <a:r>
              <a:rPr lang="en-US" sz="1400" dirty="0" smtClean="0"/>
              <a:t>450, 550, 650, 750, 850 and 1200 </a:t>
            </a:r>
            <a:r>
              <a:rPr lang="en-US" sz="1400" dirty="0" smtClean="0"/>
              <a:t>ppm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9550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1223</TotalTime>
  <Words>1255</Words>
  <Application>Microsoft Office PowerPoint</Application>
  <PresentationFormat>On-screen Show (4:3)</PresentationFormat>
  <Paragraphs>324</Paragraphs>
  <Slides>50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Class 4 Inertia and Responding  To Climate Change</vt:lpstr>
      <vt:lpstr>Increase in Equilibrium Temperature  Due to Increase in CO2 Concentration from 280 ppm </vt:lpstr>
      <vt:lpstr>PowerPoint Presentation</vt:lpstr>
      <vt:lpstr>2007 IPCC CO2 Scenario Projections</vt:lpstr>
      <vt:lpstr>PowerPoint Presentation</vt:lpstr>
      <vt:lpstr>What equilibrium temperature means: 740 ppm example</vt:lpstr>
      <vt:lpstr>Why the lag? Near-term answer:  Feedbacks</vt:lpstr>
      <vt:lpstr>Long-Term Answer</vt:lpstr>
      <vt:lpstr>PowerPoint Presentation</vt:lpstr>
      <vt:lpstr>PowerPoint Presentation</vt:lpstr>
      <vt:lpstr>What’s Happening?</vt:lpstr>
      <vt:lpstr>What does 1000 years mean?</vt:lpstr>
      <vt:lpstr>Doing something</vt:lpstr>
      <vt:lpstr>The Basic Alternatives</vt:lpstr>
      <vt:lpstr>Mitigation Alternatives: Planet Keeling</vt:lpstr>
      <vt:lpstr>What Actions?</vt:lpstr>
      <vt:lpstr>What Actions?</vt:lpstr>
      <vt:lpstr>Geoengineering</vt:lpstr>
      <vt:lpstr>What Actions?</vt:lpstr>
      <vt:lpstr>What Actions?</vt:lpstr>
      <vt:lpstr>Classifying Determinants of Energy-Related CO2 Emissions</vt:lpstr>
      <vt:lpstr>Example: Plug-In Electric Vehicles</vt:lpstr>
      <vt:lpstr>What Actions?</vt:lpstr>
      <vt:lpstr>Jim Hansen and Nuclear Power</vt:lpstr>
      <vt:lpstr>Expanding Renewables</vt:lpstr>
      <vt:lpstr>Providing 24/7 Electricity</vt:lpstr>
      <vt:lpstr>The International Dimension</vt:lpstr>
      <vt:lpstr>PowerPoint Presentation</vt:lpstr>
      <vt:lpstr>PowerPoint Presentation</vt:lpstr>
      <vt:lpstr>PowerPoint Presentation</vt:lpstr>
      <vt:lpstr>United states</vt:lpstr>
      <vt:lpstr>U.S. Compared with. World</vt:lpstr>
      <vt:lpstr>2011 Share of Primary Energy</vt:lpstr>
      <vt:lpstr>2011 Share of Generating Capacity</vt:lpstr>
      <vt:lpstr>2011 Share of Generation</vt:lpstr>
      <vt:lpstr>Points To Note</vt:lpstr>
      <vt:lpstr>Capacity Share vs. Generation Share</vt:lpstr>
      <vt:lpstr>2006-2011 Growth</vt:lpstr>
      <vt:lpstr>PowerPoint Presentation</vt:lpstr>
      <vt:lpstr>PowerPoint Presentation</vt:lpstr>
      <vt:lpstr>Electricity Generation vs. Emissions</vt:lpstr>
      <vt:lpstr>PowerPoint Presentation</vt:lpstr>
      <vt:lpstr>electricity as a solution</vt:lpstr>
      <vt:lpstr>Climate Policy Goal</vt:lpstr>
      <vt:lpstr>The Electrification Imperative</vt:lpstr>
      <vt:lpstr>Direct Use of Non-Carbon Energy</vt:lpstr>
      <vt:lpstr>Electricity: The Universal Energy Carrier</vt:lpstr>
      <vt:lpstr>How We Receive Energy Today</vt:lpstr>
      <vt:lpstr>Two Changes to Stabilize Temperatures</vt:lpstr>
      <vt:lpstr>Biomass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4 Inertia and Responding  To Climate Change</dc:title>
  <dc:creator>owner</dc:creator>
  <cp:lastModifiedBy>owner</cp:lastModifiedBy>
  <cp:revision>57</cp:revision>
  <dcterms:created xsi:type="dcterms:W3CDTF">2013-07-22T14:30:02Z</dcterms:created>
  <dcterms:modified xsi:type="dcterms:W3CDTF">2013-07-24T12:56:53Z</dcterms:modified>
</cp:coreProperties>
</file>