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7"/>
  </p:notesMasterIdLst>
  <p:sldIdLst>
    <p:sldId id="257" r:id="rId2"/>
    <p:sldId id="256" r:id="rId3"/>
    <p:sldId id="258" r:id="rId4"/>
    <p:sldId id="259" r:id="rId5"/>
    <p:sldId id="260" r:id="rId6"/>
    <p:sldId id="261" r:id="rId7"/>
    <p:sldId id="262" r:id="rId8"/>
    <p:sldId id="263" r:id="rId9"/>
    <p:sldId id="265" r:id="rId10"/>
    <p:sldId id="287" r:id="rId11"/>
    <p:sldId id="266" r:id="rId12"/>
    <p:sldId id="267" r:id="rId13"/>
    <p:sldId id="269" r:id="rId14"/>
    <p:sldId id="270" r:id="rId15"/>
    <p:sldId id="271" r:id="rId16"/>
    <p:sldId id="306" r:id="rId17"/>
    <p:sldId id="272" r:id="rId18"/>
    <p:sldId id="274" r:id="rId19"/>
    <p:sldId id="275" r:id="rId20"/>
    <p:sldId id="276" r:id="rId21"/>
    <p:sldId id="277" r:id="rId22"/>
    <p:sldId id="278" r:id="rId23"/>
    <p:sldId id="279" r:id="rId24"/>
    <p:sldId id="280" r:id="rId25"/>
    <p:sldId id="281" r:id="rId26"/>
    <p:sldId id="282" r:id="rId27"/>
    <p:sldId id="283" r:id="rId28"/>
    <p:sldId id="288" r:id="rId29"/>
    <p:sldId id="289" r:id="rId30"/>
    <p:sldId id="290" r:id="rId31"/>
    <p:sldId id="292" r:id="rId32"/>
    <p:sldId id="307" r:id="rId33"/>
    <p:sldId id="291" r:id="rId34"/>
    <p:sldId id="293" r:id="rId35"/>
    <p:sldId id="295" r:id="rId36"/>
    <p:sldId id="297" r:id="rId37"/>
    <p:sldId id="294" r:id="rId38"/>
    <p:sldId id="298" r:id="rId39"/>
    <p:sldId id="299" r:id="rId40"/>
    <p:sldId id="300" r:id="rId41"/>
    <p:sldId id="301" r:id="rId42"/>
    <p:sldId id="302" r:id="rId43"/>
    <p:sldId id="303" r:id="rId44"/>
    <p:sldId id="304" r:id="rId45"/>
    <p:sldId id="30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70860" autoAdjust="0"/>
  </p:normalViewPr>
  <p:slideViewPr>
    <p:cSldViewPr>
      <p:cViewPr>
        <p:scale>
          <a:sx n="40" d="100"/>
          <a:sy n="40" d="100"/>
        </p:scale>
        <p:origin x="-936"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7A9788-189B-450A-A21A-9CAFE27F61D0}" type="datetimeFigureOut">
              <a:rPr lang="en-US" smtClean="0"/>
              <a:t>7/18/2012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43F2AB-60BA-47E2-8875-4331B2F3E971}" type="slidenum">
              <a:rPr lang="en-US" smtClean="0"/>
              <a:t>‹#›</a:t>
            </a:fld>
            <a:endParaRPr lang="en-US"/>
          </a:p>
        </p:txBody>
      </p:sp>
    </p:spTree>
    <p:extLst>
      <p:ext uri="{BB962C8B-B14F-4D97-AF65-F5344CB8AC3E}">
        <p14:creationId xmlns:p14="http://schemas.microsoft.com/office/powerpoint/2010/main" val="37482165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Roach_(cannabis_cultur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8" Type="http://schemas.openxmlformats.org/officeDocument/2006/relationships/hyperlink" Target="http://en.wikipedia.org/wiki/The_Economist" TargetMode="External"/><Relationship Id="rId3" Type="http://schemas.openxmlformats.org/officeDocument/2006/relationships/hyperlink" Target="http://en.wikipedia.org/wiki/August_Vollmer" TargetMode="External"/><Relationship Id="rId7" Type="http://schemas.openxmlformats.org/officeDocument/2006/relationships/hyperlink" Target="http://en.wikipedia.org/wiki/New_York_County_Lawyers'_Association" TargetMode="External"/><Relationship Id="rId2" Type="http://schemas.openxmlformats.org/officeDocument/2006/relationships/slide" Target="../slides/slide19.xml"/><Relationship Id="rId1" Type="http://schemas.openxmlformats.org/officeDocument/2006/relationships/notesMaster" Target="../notesMasters/notesMaster1.xml"/><Relationship Id="rId6" Type="http://schemas.openxmlformats.org/officeDocument/2006/relationships/hyperlink" Target="http://en.wikipedia.org/wiki/British_Medical_Journal" TargetMode="External"/><Relationship Id="rId5" Type="http://schemas.openxmlformats.org/officeDocument/2006/relationships/hyperlink" Target="http://en.wikipedia.org/wiki/International_Association_of_Chiefs_of_Police" TargetMode="External"/><Relationship Id="rId4" Type="http://schemas.openxmlformats.org/officeDocument/2006/relationships/hyperlink" Target="http://en.wikipedia.org/wiki/University_of_California,_Irvine"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en.wikipedia.org/wiki/ONDCP"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8" Type="http://schemas.openxmlformats.org/officeDocument/2006/relationships/hyperlink" Target="http://en.wikipedia.org/wiki/Mala_in_se" TargetMode="External"/><Relationship Id="rId13" Type="http://schemas.openxmlformats.org/officeDocument/2006/relationships/hyperlink" Target="http://en.wikipedia.org/wiki/Taliban" TargetMode="External"/><Relationship Id="rId3" Type="http://schemas.openxmlformats.org/officeDocument/2006/relationships/hyperlink" Target="http://en.wikipedia.org/wiki/ONDCP" TargetMode="External"/><Relationship Id="rId7" Type="http://schemas.openxmlformats.org/officeDocument/2006/relationships/hyperlink" Target="http://en.wikipedia.org/wiki/1000000000_(number)" TargetMode="External"/><Relationship Id="rId12" Type="http://schemas.openxmlformats.org/officeDocument/2006/relationships/hyperlink" Target="http://en.wikipedia.org/wiki/Guerrilla" TargetMode="External"/><Relationship Id="rId2" Type="http://schemas.openxmlformats.org/officeDocument/2006/relationships/slide" Target="../slides/slide23.xml"/><Relationship Id="rId1" Type="http://schemas.openxmlformats.org/officeDocument/2006/relationships/notesMaster" Target="../notesMasters/notesMaster1.xml"/><Relationship Id="rId6" Type="http://schemas.openxmlformats.org/officeDocument/2006/relationships/hyperlink" Target="http://en.wikipedia.org/wiki/War_on_Drugs" TargetMode="External"/><Relationship Id="rId11" Type="http://schemas.openxmlformats.org/officeDocument/2006/relationships/hyperlink" Target="http://en.wikipedia.org/wiki/Paramilitary" TargetMode="External"/><Relationship Id="rId5" Type="http://schemas.openxmlformats.org/officeDocument/2006/relationships/hyperlink" Target="http://en.wikipedia.org/wiki/United_States" TargetMode="External"/><Relationship Id="rId10" Type="http://schemas.openxmlformats.org/officeDocument/2006/relationships/hyperlink" Target="http://en.wikipedia.org/wiki/South_America" TargetMode="External"/><Relationship Id="rId4" Type="http://schemas.openxmlformats.org/officeDocument/2006/relationships/hyperlink" Target="http://www.whitehousedrugpolicy.gov/news/speech10/030410_Chief.pdf" TargetMode="External"/><Relationship Id="rId9" Type="http://schemas.openxmlformats.org/officeDocument/2006/relationships/hyperlink" Target="http://en.wikipedia.org/wiki/Milton_Friedman" TargetMode="Externa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usdoj.gov/dea/demand/speakout/index.html" TargetMode="External"/><Relationship Id="rId7" Type="http://schemas.openxmlformats.org/officeDocument/2006/relationships/hyperlink" Target="http://en.wikipedia.org/wiki/Police_corruption" TargetMode="External"/><Relationship Id="rId2" Type="http://schemas.openxmlformats.org/officeDocument/2006/relationships/slide" Target="../slides/slide24.xml"/><Relationship Id="rId1" Type="http://schemas.openxmlformats.org/officeDocument/2006/relationships/notesMaster" Target="../notesMasters/notesMaster1.xml"/><Relationship Id="rId6" Type="http://schemas.openxmlformats.org/officeDocument/2006/relationships/hyperlink" Target="http://en.wikipedia.org/wiki/Manuel_Noriega" TargetMode="External"/><Relationship Id="rId5" Type="http://schemas.openxmlformats.org/officeDocument/2006/relationships/hyperlink" Target="http://en.wikipedia.org/wiki/Iran-Contra_Affair" TargetMode="External"/><Relationship Id="rId4" Type="http://schemas.openxmlformats.org/officeDocument/2006/relationships/hyperlink" Target="http://en.wikipedia.org/wiki/Black_market" TargetMode="External"/></Relationships>
</file>

<file path=ppt/notesSlides/_rels/notesSlide24.xml.rels><?xml version="1.0" encoding="UTF-8" standalone="yes"?>
<Relationships xmlns="http://schemas.openxmlformats.org/package/2006/relationships"><Relationship Id="rId8" Type="http://schemas.openxmlformats.org/officeDocument/2006/relationships/hyperlink" Target="http://en.wikipedia.org/wiki/Victimless_crime" TargetMode="External"/><Relationship Id="rId3" Type="http://schemas.openxmlformats.org/officeDocument/2006/relationships/hyperlink" Target="http://en.wikipedia.org/wiki/Elder_abuse" TargetMode="External"/><Relationship Id="rId7" Type="http://schemas.openxmlformats.org/officeDocument/2006/relationships/hyperlink" Target="http://en.wikipedia.org/wiki/John_Stuart_Mill" TargetMode="External"/><Relationship Id="rId2" Type="http://schemas.openxmlformats.org/officeDocument/2006/relationships/slide" Target="../slides/slide25.xml"/><Relationship Id="rId1" Type="http://schemas.openxmlformats.org/officeDocument/2006/relationships/notesMaster" Target="../notesMasters/notesMaster1.xml"/><Relationship Id="rId6" Type="http://schemas.openxmlformats.org/officeDocument/2006/relationships/hyperlink" Target="http://en.wikipedia.org/wiki/Harm_principle" TargetMode="External"/><Relationship Id="rId5" Type="http://schemas.openxmlformats.org/officeDocument/2006/relationships/hyperlink" Target="http://en.wikipedia.org/wiki/Terence_McKenna" TargetMode="External"/><Relationship Id="rId4" Type="http://schemas.openxmlformats.org/officeDocument/2006/relationships/hyperlink" Target="http://en.wikipedia.org/wiki/Aldous_Huxley" TargetMode="External"/><Relationship Id="rId9" Type="http://schemas.openxmlformats.org/officeDocument/2006/relationships/hyperlink" Target="http://en.wikipedia.org/wiki/Freedom_of_thought" TargetMode="External"/></Relationships>
</file>

<file path=ppt/notesSlides/_rels/notesSlide25.xml.rels><?xml version="1.0" encoding="UTF-8" standalone="yes"?>
<Relationships xmlns="http://schemas.openxmlformats.org/package/2006/relationships"><Relationship Id="rId3" Type="http://schemas.openxmlformats.org/officeDocument/2006/relationships/hyperlink" Target="http://en.wikipedia.org/wiki/National_Institute_on_Drug_Abuse" TargetMode="External"/><Relationship Id="rId2" Type="http://schemas.openxmlformats.org/officeDocument/2006/relationships/slide" Target="../slides/slide26.xml"/><Relationship Id="rId1" Type="http://schemas.openxmlformats.org/officeDocument/2006/relationships/notesMaster" Target="../notesMasters/notesMaster1.xml"/><Relationship Id="rId4" Type="http://schemas.openxmlformats.org/officeDocument/2006/relationships/hyperlink" Target="http://en.wikipedia.org/wiki/George_H._W._Bush" TargetMode="External"/></Relationships>
</file>

<file path=ppt/notesSlides/_rels/notesSlide26.xml.rels><?xml version="1.0" encoding="UTF-8" standalone="yes"?>
<Relationships xmlns="http://schemas.openxmlformats.org/package/2006/relationships"><Relationship Id="rId13" Type="http://schemas.openxmlformats.org/officeDocument/2006/relationships/hyperlink" Target="http://en.wikipedia.org/wiki/Route_of_administration" TargetMode="External"/><Relationship Id="rId18" Type="http://schemas.openxmlformats.org/officeDocument/2006/relationships/hyperlink" Target="http://en.wikipedia.org/wiki/United_States_Supreme_Court" TargetMode="External"/><Relationship Id="rId26" Type="http://schemas.openxmlformats.org/officeDocument/2006/relationships/hyperlink" Target="http://en.wikipedia.org/wiki/Spasticity" TargetMode="External"/><Relationship Id="rId39" Type="http://schemas.openxmlformats.org/officeDocument/2006/relationships/hyperlink" Target="http://en.wikipedia.org/wiki/Collagen" TargetMode="External"/><Relationship Id="rId21" Type="http://schemas.openxmlformats.org/officeDocument/2006/relationships/hyperlink" Target="http://en.wikipedia.org/wiki/Medical_literature" TargetMode="External"/><Relationship Id="rId34" Type="http://schemas.openxmlformats.org/officeDocument/2006/relationships/hyperlink" Target="http://en.wikipedia.org/wiki/Spinal_cord_injury" TargetMode="External"/><Relationship Id="rId42" Type="http://schemas.openxmlformats.org/officeDocument/2006/relationships/hyperlink" Target="http://en.wikipedia.org/wiki/Bipolar_disorder" TargetMode="External"/><Relationship Id="rId47" Type="http://schemas.openxmlformats.org/officeDocument/2006/relationships/hyperlink" Target="http://en.wikipedia.org/wiki/Epilepsy" TargetMode="External"/><Relationship Id="rId50" Type="http://schemas.openxmlformats.org/officeDocument/2006/relationships/hyperlink" Target="http://en.wikipedia.org/wiki/Hepatitis_C" TargetMode="External"/><Relationship Id="rId55" Type="http://schemas.openxmlformats.org/officeDocument/2006/relationships/hyperlink" Target="http://en.wikipedia.org/wiki/Parkinson's_disease" TargetMode="External"/><Relationship Id="rId7" Type="http://schemas.openxmlformats.org/officeDocument/2006/relationships/hyperlink" Target="http://en.wikipedia.org/wiki/Nausea" TargetMode="External"/><Relationship Id="rId2" Type="http://schemas.openxmlformats.org/officeDocument/2006/relationships/slide" Target="../slides/slide27.xml"/><Relationship Id="rId16" Type="http://schemas.openxmlformats.org/officeDocument/2006/relationships/hyperlink" Target="http://en.wikipedia.org/wiki/Dronabinol" TargetMode="External"/><Relationship Id="rId20" Type="http://schemas.openxmlformats.org/officeDocument/2006/relationships/hyperlink" Target="http://en.wikipedia.org/wiki/Gonzales_v._Raich" TargetMode="External"/><Relationship Id="rId29" Type="http://schemas.openxmlformats.org/officeDocument/2006/relationships/hyperlink" Target="http://en.wikipedia.org/wiki/Asthma" TargetMode="External"/><Relationship Id="rId41" Type="http://schemas.openxmlformats.org/officeDocument/2006/relationships/hyperlink" Target="http://en.wikipedia.org/wiki/Atherosclerosis" TargetMode="External"/><Relationship Id="rId54" Type="http://schemas.openxmlformats.org/officeDocument/2006/relationships/hyperlink" Target="http://en.wikipedia.org/wiki/Methicillin-resistant_Staphylococcus_aureus" TargetMode="External"/><Relationship Id="rId1" Type="http://schemas.openxmlformats.org/officeDocument/2006/relationships/notesMaster" Target="../notesMasters/notesMaster1.xml"/><Relationship Id="rId6" Type="http://schemas.openxmlformats.org/officeDocument/2006/relationships/hyperlink" Target="http://en.wikipedia.org/wiki/Traditional_Chinese_medicine" TargetMode="External"/><Relationship Id="rId11" Type="http://schemas.openxmlformats.org/officeDocument/2006/relationships/hyperlink" Target="http://en.wikipedia.org/wiki/Glaucoma" TargetMode="External"/><Relationship Id="rId24" Type="http://schemas.openxmlformats.org/officeDocument/2006/relationships/hyperlink" Target="http://en.wikipedia.org/wiki/Insomnia" TargetMode="External"/><Relationship Id="rId32" Type="http://schemas.openxmlformats.org/officeDocument/2006/relationships/hyperlink" Target="http://en.wikipedia.org/wiki/Fibromyalgia" TargetMode="External"/><Relationship Id="rId37" Type="http://schemas.openxmlformats.org/officeDocument/2006/relationships/hyperlink" Target="http://en.wikipedia.org/wiki/Alcohol_abuse" TargetMode="External"/><Relationship Id="rId40" Type="http://schemas.openxmlformats.org/officeDocument/2006/relationships/hyperlink" Target="http://en.wikipedia.org/wiki/Arthritis" TargetMode="External"/><Relationship Id="rId45" Type="http://schemas.openxmlformats.org/officeDocument/2006/relationships/hyperlink" Target="http://en.wikipedia.org/wiki/Major_depressive_disorder" TargetMode="External"/><Relationship Id="rId53" Type="http://schemas.openxmlformats.org/officeDocument/2006/relationships/hyperlink" Target="http://en.wikipedia.org/wiki/Tumor" TargetMode="External"/><Relationship Id="rId58" Type="http://schemas.openxmlformats.org/officeDocument/2006/relationships/hyperlink" Target="http://en.wikipedia.org/wiki/Psoriasis" TargetMode="External"/><Relationship Id="rId5" Type="http://schemas.openxmlformats.org/officeDocument/2006/relationships/hyperlink" Target="http://en.wikipedia.org/wiki/50_Fundamental_Herbs" TargetMode="External"/><Relationship Id="rId15" Type="http://schemas.openxmlformats.org/officeDocument/2006/relationships/hyperlink" Target="http://en.wikipedia.org/wiki/National_Institutes_of_Health" TargetMode="External"/><Relationship Id="rId23" Type="http://schemas.openxmlformats.org/officeDocument/2006/relationships/hyperlink" Target="http://en.wikipedia.org/wiki/Weight_loss" TargetMode="External"/><Relationship Id="rId28" Type="http://schemas.openxmlformats.org/officeDocument/2006/relationships/hyperlink" Target="http://en.wikipedia.org/wiki/Movement_disorder" TargetMode="External"/><Relationship Id="rId36" Type="http://schemas.openxmlformats.org/officeDocument/2006/relationships/hyperlink" Target="http://en.wikipedia.org/wiki/Muscle_relaxant" TargetMode="External"/><Relationship Id="rId49" Type="http://schemas.openxmlformats.org/officeDocument/2006/relationships/hyperlink" Target="http://en.wikipedia.org/wiki/Glioma" TargetMode="External"/><Relationship Id="rId57" Type="http://schemas.openxmlformats.org/officeDocument/2006/relationships/hyperlink" Target="http://en.wikipedia.org/wiki/Posttraumatic_stress_disorder" TargetMode="External"/><Relationship Id="rId61" Type="http://schemas.openxmlformats.org/officeDocument/2006/relationships/hyperlink" Target="http://en.wikipedia.org/wiki/Anorexia_nervosa" TargetMode="External"/><Relationship Id="rId10" Type="http://schemas.openxmlformats.org/officeDocument/2006/relationships/hyperlink" Target="http://en.wikipedia.org/wiki/AIDS" TargetMode="External"/><Relationship Id="rId19" Type="http://schemas.openxmlformats.org/officeDocument/2006/relationships/hyperlink" Target="http://en.wikipedia.org/wiki/United_States_v._Oakland_Cannabis_Buyers'_Coop" TargetMode="External"/><Relationship Id="rId31" Type="http://schemas.openxmlformats.org/officeDocument/2006/relationships/hyperlink" Target="http://en.wikipedia.org/wiki/Migraine" TargetMode="External"/><Relationship Id="rId44" Type="http://schemas.openxmlformats.org/officeDocument/2006/relationships/hyperlink" Target="http://en.wikipedia.org/w/index.php?title=HIV-Associated_Sensory_Neuropathy&amp;action=edit&amp;redlink=1" TargetMode="External"/><Relationship Id="rId52" Type="http://schemas.openxmlformats.org/officeDocument/2006/relationships/hyperlink" Target="http://en.wikipedia.org/wiki/Leukemia" TargetMode="External"/><Relationship Id="rId60" Type="http://schemas.openxmlformats.org/officeDocument/2006/relationships/hyperlink" Target="http://en.wikipedia.org/wiki/Sleep_apnea" TargetMode="External"/><Relationship Id="rId4" Type="http://schemas.openxmlformats.org/officeDocument/2006/relationships/hyperlink" Target="http://en.wikipedia.org/wiki/BCE" TargetMode="External"/><Relationship Id="rId9" Type="http://schemas.openxmlformats.org/officeDocument/2006/relationships/hyperlink" Target="http://en.wikipedia.org/wiki/Chemotherapy" TargetMode="External"/><Relationship Id="rId14" Type="http://schemas.openxmlformats.org/officeDocument/2006/relationships/hyperlink" Target="http://en.wikipedia.org/wiki/Vaporizer_(cannabis)" TargetMode="External"/><Relationship Id="rId22" Type="http://schemas.openxmlformats.org/officeDocument/2006/relationships/hyperlink" Target="http://en.wikipedia.org/wiki/Premenstrual_syndrome" TargetMode="External"/><Relationship Id="rId27" Type="http://schemas.openxmlformats.org/officeDocument/2006/relationships/hyperlink" Target="http://en.wikipedia.org/wiki/Nervous_system" TargetMode="External"/><Relationship Id="rId30" Type="http://schemas.openxmlformats.org/officeDocument/2006/relationships/hyperlink" Target="http://en.wikipedia.org/wiki/Inflammatory_bowel_disease" TargetMode="External"/><Relationship Id="rId35" Type="http://schemas.openxmlformats.org/officeDocument/2006/relationships/hyperlink" Target="http://en.wikipedia.org/wiki/Antispasmodic" TargetMode="External"/><Relationship Id="rId43" Type="http://schemas.openxmlformats.org/officeDocument/2006/relationships/hyperlink" Target="http://en.wikipedia.org/wiki/Colorectal_cancer" TargetMode="External"/><Relationship Id="rId48" Type="http://schemas.openxmlformats.org/officeDocument/2006/relationships/hyperlink" Target="http://en.wikipedia.org/wiki/Digestive_disease" TargetMode="External"/><Relationship Id="rId56" Type="http://schemas.openxmlformats.org/officeDocument/2006/relationships/hyperlink" Target="http://en.wikipedia.org/wiki/Itch" TargetMode="External"/><Relationship Id="rId8" Type="http://schemas.openxmlformats.org/officeDocument/2006/relationships/hyperlink" Target="http://en.wikipedia.org/wiki/Vomiting" TargetMode="External"/><Relationship Id="rId51" Type="http://schemas.openxmlformats.org/officeDocument/2006/relationships/hyperlink" Target="http://en.wikipedia.org/wiki/Huntington's_disease" TargetMode="External"/><Relationship Id="rId3" Type="http://schemas.openxmlformats.org/officeDocument/2006/relationships/hyperlink" Target="http://en.wikipedia.org/wiki/Cannabis" TargetMode="External"/><Relationship Id="rId12" Type="http://schemas.openxmlformats.org/officeDocument/2006/relationships/hyperlink" Target="http://en.wikipedia.org/wiki/Analgesic" TargetMode="External"/><Relationship Id="rId17" Type="http://schemas.openxmlformats.org/officeDocument/2006/relationships/hyperlink" Target="http://en.wikipedia.org/wiki/Nabilone" TargetMode="External"/><Relationship Id="rId25" Type="http://schemas.openxmlformats.org/officeDocument/2006/relationships/hyperlink" Target="http://en.wikipedia.org/wiki/Anorexia_(symptom)" TargetMode="External"/><Relationship Id="rId33" Type="http://schemas.openxmlformats.org/officeDocument/2006/relationships/hyperlink" Target="http://en.wikipedia.org/wiki/Multiple_sclerosis" TargetMode="External"/><Relationship Id="rId38" Type="http://schemas.openxmlformats.org/officeDocument/2006/relationships/hyperlink" Target="http://en.wikipedia.org/wiki/Amyotrophic_lateral_sclerosis" TargetMode="External"/><Relationship Id="rId46" Type="http://schemas.openxmlformats.org/officeDocument/2006/relationships/hyperlink" Target="http://en.wikipedia.org/wiki/Dystonia" TargetMode="External"/><Relationship Id="rId59" Type="http://schemas.openxmlformats.org/officeDocument/2006/relationships/hyperlink" Target="http://en.wikipedia.org/wiki/Sickle-cell_disease" TargetMode="Externa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en.wikipedia.org/wiki/Rope" TargetMode="External"/><Relationship Id="rId13" Type="http://schemas.openxmlformats.org/officeDocument/2006/relationships/hyperlink" Target="http://en.wikipedia.org/wiki/Medical_cannabis" TargetMode="External"/><Relationship Id="rId3" Type="http://schemas.openxmlformats.org/officeDocument/2006/relationships/hyperlink" Target="http://en.wikipedia.org/wiki/Essential_fatty_acids" TargetMode="External"/><Relationship Id="rId7" Type="http://schemas.openxmlformats.org/officeDocument/2006/relationships/hyperlink" Target="http://en.wikipedia.org/wiki/Paper" TargetMode="External"/><Relationship Id="rId12" Type="http://schemas.openxmlformats.org/officeDocument/2006/relationships/hyperlink" Target="http://en.wikipedia.org/wiki/Biofuels" TargetMode="External"/><Relationship Id="rId2" Type="http://schemas.openxmlformats.org/officeDocument/2006/relationships/slide" Target="../slides/slide3.xml"/><Relationship Id="rId16" Type="http://schemas.openxmlformats.org/officeDocument/2006/relationships/hyperlink" Target="http://en.wikipedia.org/wiki/North_America" TargetMode="External"/><Relationship Id="rId1" Type="http://schemas.openxmlformats.org/officeDocument/2006/relationships/notesMaster" Target="../notesMasters/notesMaster1.xml"/><Relationship Id="rId6" Type="http://schemas.openxmlformats.org/officeDocument/2006/relationships/hyperlink" Target="http://en.wikipedia.org/wiki/Minerals" TargetMode="External"/><Relationship Id="rId11" Type="http://schemas.openxmlformats.org/officeDocument/2006/relationships/hyperlink" Target="http://en.wikipedia.org/wiki/Cotton" TargetMode="External"/><Relationship Id="rId5" Type="http://schemas.openxmlformats.org/officeDocument/2006/relationships/hyperlink" Target="http://en.wikipedia.org/wiki/Vitamins" TargetMode="External"/><Relationship Id="rId15" Type="http://schemas.openxmlformats.org/officeDocument/2006/relationships/hyperlink" Target="http://en.wikipedia.org/wiki/Europe" TargetMode="External"/><Relationship Id="rId10" Type="http://schemas.openxmlformats.org/officeDocument/2006/relationships/hyperlink" Target="http://en.wikipedia.org/wiki/Clothing" TargetMode="External"/><Relationship Id="rId4" Type="http://schemas.openxmlformats.org/officeDocument/2006/relationships/hyperlink" Target="http://en.wikipedia.org/wiki/Amino_acid" TargetMode="External"/><Relationship Id="rId9" Type="http://schemas.openxmlformats.org/officeDocument/2006/relationships/hyperlink" Target="http://en.wikipedia.org/wiki/Hemp" TargetMode="External"/><Relationship Id="rId14" Type="http://schemas.openxmlformats.org/officeDocument/2006/relationships/hyperlink" Target="http://en.wikipedia.org/wiki/China" TargetMode="External"/></Relationships>
</file>

<file path=ppt/notesSlides/_rels/notesSlide30.xml.rels><?xml version="1.0" encoding="UTF-8" standalone="yes"?>
<Relationships xmlns="http://schemas.openxmlformats.org/package/2006/relationships"><Relationship Id="rId3" Type="http://schemas.openxmlformats.org/officeDocument/2006/relationships/hyperlink" Target="http://en.wikipedia.org/wiki/Mandatory_sentencing" TargetMode="External"/><Relationship Id="rId2" Type="http://schemas.openxmlformats.org/officeDocument/2006/relationships/slide" Target="../slides/slide31.xml"/><Relationship Id="rId1" Type="http://schemas.openxmlformats.org/officeDocument/2006/relationships/notesMaster" Target="../notesMasters/notesMaster1.xml"/><Relationship Id="rId4" Type="http://schemas.openxmlformats.org/officeDocument/2006/relationships/hyperlink" Target="http://en.wikipedia.org/wiki/War_on_drugs" TargetMode="Externa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en.wikipedia.org/wiki/Medical_cannabis" TargetMode="External"/><Relationship Id="rId13" Type="http://schemas.openxmlformats.org/officeDocument/2006/relationships/hyperlink" Target="http://en.wikipedia.org/wiki/Hashish" TargetMode="External"/><Relationship Id="rId18" Type="http://schemas.openxmlformats.org/officeDocument/2006/relationships/hyperlink" Target="http://en.wikipedia.org/wiki/Tetrahydrocannabinol" TargetMode="External"/><Relationship Id="rId3" Type="http://schemas.openxmlformats.org/officeDocument/2006/relationships/hyperlink" Target="http://en.wikipedia.org/wiki/Herb" TargetMode="External"/><Relationship Id="rId7" Type="http://schemas.openxmlformats.org/officeDocument/2006/relationships/hyperlink" Target="http://en.wikipedia.org/wiki/Religious_and_spiritual_use_of_cannabis" TargetMode="External"/><Relationship Id="rId12" Type="http://schemas.openxmlformats.org/officeDocument/2006/relationships/hyperlink" Target="http://en.wikipedia.org/wiki/Marijuana" TargetMode="External"/><Relationship Id="rId17" Type="http://schemas.openxmlformats.org/officeDocument/2006/relationships/hyperlink" Target="http://en.wikipedia.org/wiki/Flower" TargetMode="External"/><Relationship Id="rId2" Type="http://schemas.openxmlformats.org/officeDocument/2006/relationships/slide" Target="../slides/slide5.xml"/><Relationship Id="rId16" Type="http://schemas.openxmlformats.org/officeDocument/2006/relationships/hyperlink" Target="http://en.wikipedia.org/wiki/Ointment" TargetMode="External"/><Relationship Id="rId1" Type="http://schemas.openxmlformats.org/officeDocument/2006/relationships/notesMaster" Target="../notesMasters/notesMaster1.xml"/><Relationship Id="rId6" Type="http://schemas.openxmlformats.org/officeDocument/2006/relationships/hyperlink" Target="http://en.wikipedia.org/wiki/Cannabis_(drug)" TargetMode="External"/><Relationship Id="rId11" Type="http://schemas.openxmlformats.org/officeDocument/2006/relationships/hyperlink" Target="http://en.wikipedia.org/wiki/Cannabinoids" TargetMode="External"/><Relationship Id="rId5" Type="http://schemas.openxmlformats.org/officeDocument/2006/relationships/hyperlink" Target="http://en.wikipedia.org/wiki/Hemp_oil" TargetMode="External"/><Relationship Id="rId15" Type="http://schemas.openxmlformats.org/officeDocument/2006/relationships/hyperlink" Target="http://en.wikipedia.org/wiki/Herbal_tea" TargetMode="External"/><Relationship Id="rId10" Type="http://schemas.openxmlformats.org/officeDocument/2006/relationships/hyperlink" Target="http://en.wikipedia.org/wiki/Chemical_compound" TargetMode="External"/><Relationship Id="rId4" Type="http://schemas.openxmlformats.org/officeDocument/2006/relationships/hyperlink" Target="http://en.wikipedia.org/wiki/Hemp" TargetMode="External"/><Relationship Id="rId9" Type="http://schemas.openxmlformats.org/officeDocument/2006/relationships/hyperlink" Target="http://en.wikipedia.org/wiki/Psychoactive" TargetMode="External"/><Relationship Id="rId14" Type="http://schemas.openxmlformats.org/officeDocument/2006/relationships/hyperlink" Target="http://en.wikipedia.org/wiki/Tincture"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8" Type="http://schemas.openxmlformats.org/officeDocument/2006/relationships/hyperlink" Target="http://en.wikipedia.org/wiki/11-Hydroxy-THC" TargetMode="External"/><Relationship Id="rId3" Type="http://schemas.openxmlformats.org/officeDocument/2006/relationships/hyperlink" Target="http://en.wikipedia.org/wiki/Tetrahydrocannabinol" TargetMode="External"/><Relationship Id="rId7" Type="http://schemas.openxmlformats.org/officeDocument/2006/relationships/hyperlink" Target="http://en.wikipedia.org/wiki/Paranoia" TargetMode="External"/><Relationship Id="rId2" Type="http://schemas.openxmlformats.org/officeDocument/2006/relationships/slide" Target="../slides/slide7.xml"/><Relationship Id="rId1" Type="http://schemas.openxmlformats.org/officeDocument/2006/relationships/notesMaster" Target="../notesMasters/notesMaster1.xml"/><Relationship Id="rId6" Type="http://schemas.openxmlformats.org/officeDocument/2006/relationships/hyperlink" Target="http://en.wikipedia.org/wiki/Anxiety" TargetMode="External"/><Relationship Id="rId5" Type="http://schemas.openxmlformats.org/officeDocument/2006/relationships/hyperlink" Target="http://en.wikipedia.org/wiki/Metacognition" TargetMode="External"/><Relationship Id="rId10" Type="http://schemas.openxmlformats.org/officeDocument/2006/relationships/hyperlink" Target="http://en.wikipedia.org/wiki/Liver" TargetMode="External"/><Relationship Id="rId4" Type="http://schemas.openxmlformats.org/officeDocument/2006/relationships/hyperlink" Target="http://en.wikipedia.org/wiki/Introspection" TargetMode="External"/><Relationship Id="rId9" Type="http://schemas.openxmlformats.org/officeDocument/2006/relationships/hyperlink" Target="http://en.wikipedia.org/wiki/THC"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ncbi.nlm.nih.gov/pubmed/17382831?dopt=Abstract" TargetMode="External"/><Relationship Id="rId2" Type="http://schemas.openxmlformats.org/officeDocument/2006/relationships/slide" Target="../slides/slide9.xml"/><Relationship Id="rId1" Type="http://schemas.openxmlformats.org/officeDocument/2006/relationships/notesMaster" Target="../notesMasters/notesMaster1.xml"/><Relationship Id="rId5" Type="http://schemas.openxmlformats.org/officeDocument/2006/relationships/hyperlink" Target="http://dx.doi.org/10.1016/S0140-6736(07)60464-4" TargetMode="External"/><Relationship Id="rId4" Type="http://schemas.openxmlformats.org/officeDocument/2006/relationships/hyperlink" Target="http://en.wikipedia.org/wiki/Digital_object_identifie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0A16FF-EFBF-4D80-95D1-23BF70B7CD9E}" type="slidenum">
              <a:rPr lang="en-US"/>
              <a:pPr/>
              <a:t>1</a:t>
            </a:fld>
            <a:endParaRPr lang="en-US"/>
          </a:p>
        </p:txBody>
      </p:sp>
      <p:sp>
        <p:nvSpPr>
          <p:cNvPr id="411650" name="Rectangle 2"/>
          <p:cNvSpPr>
            <a:spLocks noGrp="1" noRot="1" noChangeAspect="1" noChangeArrowheads="1" noTextEdit="1"/>
          </p:cNvSpPr>
          <p:nvPr>
            <p:ph type="sldImg"/>
          </p:nvPr>
        </p:nvSpPr>
        <p:spPr>
          <a:ln/>
        </p:spPr>
      </p:sp>
      <p:sp>
        <p:nvSpPr>
          <p:cNvPr id="411651" name="Rectangle 3"/>
          <p:cNvSpPr>
            <a:spLocks noGrp="1" noChangeArrowheads="1"/>
          </p:cNvSpPr>
          <p:nvPr>
            <p:ph type="body" idx="1"/>
          </p:nvPr>
        </p:nvSpPr>
        <p:spPr/>
        <p:txBody>
          <a:bodyPr/>
          <a:lstStyle/>
          <a:p>
            <a:r>
              <a:rPr lang="en-US" dirty="0"/>
              <a:t>500-mg. joint with European-style "</a:t>
            </a:r>
            <a:r>
              <a:rPr lang="en-US" dirty="0">
                <a:hlinkClick r:id="rId3" tooltip="Roach (cannabis culture)"/>
              </a:rPr>
              <a:t>roach</a:t>
            </a:r>
            <a:r>
              <a:rPr lang="en-US" dirty="0"/>
              <a:t>" </a:t>
            </a:r>
            <a:endParaRPr lang="en-US" dirty="0" smtClean="0"/>
          </a:p>
          <a:p>
            <a:r>
              <a:rPr lang="en-US" dirty="0" smtClean="0"/>
              <a:t>Depending</a:t>
            </a:r>
            <a:r>
              <a:rPr lang="en-US" baseline="0" dirty="0" smtClean="0"/>
              <a:t> on your preferences you can get 56 joints per ounce of ‘weed” or as few as 28 1000 mg joints.  </a:t>
            </a:r>
          </a:p>
          <a:p>
            <a:r>
              <a:rPr lang="en-US" baseline="0" dirty="0" smtClean="0"/>
              <a:t>Cost of weed in Woodbridge, VA was $80 per ounce or so joints can run as low as $1.43 each for the cost of the weed.  Perhaps double or triple this for retail made up joints.  So joints should run $5.00 to $10.00 each.  </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The British peer-reviewed journal </a:t>
            </a:r>
            <a:r>
              <a:rPr lang="en-US" i="1" dirty="0" smtClean="0">
                <a:effectLst/>
              </a:rPr>
              <a:t>Lancet</a:t>
            </a:r>
            <a:r>
              <a:rPr lang="en-US" dirty="0" smtClean="0">
                <a:effectLst/>
              </a:rPr>
              <a:t> published a study titled "Drug Harms in the UK: A </a:t>
            </a:r>
            <a:r>
              <a:rPr lang="en-US" dirty="0" err="1" smtClean="0">
                <a:effectLst/>
              </a:rPr>
              <a:t>Multicriteria</a:t>
            </a:r>
            <a:r>
              <a:rPr lang="en-US" dirty="0" smtClean="0">
                <a:effectLst/>
              </a:rPr>
              <a:t> Decision Analysis" on Nov. 1, 2010 which ranked 20 drugs from alcohol to marijuana to tobacco based on harm factors.</a:t>
            </a:r>
          </a:p>
          <a:p>
            <a:endParaRPr lang="en-US" dirty="0" smtClean="0">
              <a:effectLst/>
            </a:endParaRPr>
          </a:p>
          <a:p>
            <a:r>
              <a:rPr lang="en-US" dirty="0" smtClean="0">
                <a:effectLst/>
              </a:rPr>
              <a:t>The</a:t>
            </a:r>
            <a:r>
              <a:rPr lang="en-US" baseline="0" dirty="0" smtClean="0">
                <a:effectLst/>
              </a:rPr>
              <a:t> red area for Cannabis was very controversial and political.  Items included community, economic cost (very large), international damage, family adversities (medium), and environmental damage.  Without the economic cost item and a lower family adversity score it would rank five or six points lower. </a:t>
            </a:r>
            <a:endParaRPr lang="en-US" dirty="0" smtClean="0">
              <a:effectLst/>
            </a:endParaRPr>
          </a:p>
          <a:p>
            <a:endParaRPr lang="en-US" dirty="0" smtClean="0">
              <a:effectLst/>
            </a:endParaRPr>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10</a:t>
            </a:fld>
            <a:endParaRPr lang="en-US"/>
          </a:p>
        </p:txBody>
      </p:sp>
    </p:spTree>
    <p:extLst>
      <p:ext uri="{BB962C8B-B14F-4D97-AF65-F5344CB8AC3E}">
        <p14:creationId xmlns:p14="http://schemas.microsoft.com/office/powerpoint/2010/main" val="2051752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Source: </a:t>
            </a:r>
          </a:p>
          <a:p>
            <a:r>
              <a:rPr lang="en-US" sz="1200" kern="1200" dirty="0" err="1" smtClean="0">
                <a:solidFill>
                  <a:schemeClr val="tx1"/>
                </a:solidFill>
                <a:effectLst/>
                <a:latin typeface="+mn-lt"/>
                <a:ea typeface="+mn-ea"/>
                <a:cs typeface="+mn-cs"/>
              </a:rPr>
              <a:t>Kochanek</a:t>
            </a:r>
            <a:r>
              <a:rPr lang="en-US" sz="1200" kern="1200" dirty="0" smtClean="0">
                <a:solidFill>
                  <a:schemeClr val="tx1"/>
                </a:solidFill>
                <a:effectLst/>
                <a:latin typeface="+mn-lt"/>
                <a:ea typeface="+mn-ea"/>
                <a:cs typeface="+mn-cs"/>
              </a:rPr>
              <a:t> KD, </a:t>
            </a:r>
            <a:r>
              <a:rPr lang="en-US" sz="1200" kern="1200" dirty="0" err="1" smtClean="0">
                <a:solidFill>
                  <a:schemeClr val="tx1"/>
                </a:solidFill>
                <a:effectLst/>
                <a:latin typeface="+mn-lt"/>
                <a:ea typeface="+mn-ea"/>
                <a:cs typeface="+mn-cs"/>
              </a:rPr>
              <a:t>Xu</a:t>
            </a:r>
            <a:r>
              <a:rPr lang="en-US" sz="1200" kern="1200" dirty="0" smtClean="0">
                <a:solidFill>
                  <a:schemeClr val="tx1"/>
                </a:solidFill>
                <a:effectLst/>
                <a:latin typeface="+mn-lt"/>
                <a:ea typeface="+mn-ea"/>
                <a:cs typeface="+mn-cs"/>
              </a:rPr>
              <a:t> JQ, Murphy SL, et al. "Deaths: Preliminary data for 2009." National vital statistics reports; </a:t>
            </a:r>
            <a:r>
              <a:rPr lang="en-US" sz="1200" kern="1200" dirty="0" err="1" smtClean="0">
                <a:solidFill>
                  <a:schemeClr val="tx1"/>
                </a:solidFill>
                <a:effectLst/>
                <a:latin typeface="+mn-lt"/>
                <a:ea typeface="+mn-ea"/>
                <a:cs typeface="+mn-cs"/>
              </a:rPr>
              <a:t>vol</a:t>
            </a:r>
            <a:r>
              <a:rPr lang="en-US" sz="1200" kern="1200" dirty="0" smtClean="0">
                <a:solidFill>
                  <a:schemeClr val="tx1"/>
                </a:solidFill>
                <a:effectLst/>
                <a:latin typeface="+mn-lt"/>
                <a:ea typeface="+mn-ea"/>
                <a:cs typeface="+mn-cs"/>
              </a:rPr>
              <a:t> 59 no 4. Hyattsville, MD: National Center for Health Statistics. 2011. pp. 17-20.</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Highest rate of deaths were</a:t>
            </a:r>
            <a:r>
              <a:rPr lang="en-US" sz="1200" kern="1200" baseline="0" dirty="0" smtClean="0">
                <a:solidFill>
                  <a:schemeClr val="tx1"/>
                </a:solidFill>
                <a:effectLst/>
                <a:latin typeface="+mn-lt"/>
                <a:ea typeface="+mn-ea"/>
                <a:cs typeface="+mn-cs"/>
              </a:rPr>
              <a:t> males, were people </a:t>
            </a:r>
            <a:r>
              <a:rPr lang="en-US" sz="1200" kern="1200" dirty="0" smtClean="0">
                <a:solidFill>
                  <a:schemeClr val="tx1"/>
                </a:solidFill>
                <a:effectLst/>
                <a:latin typeface="+mn-lt"/>
                <a:ea typeface="+mn-ea"/>
                <a:cs typeface="+mn-cs"/>
              </a:rPr>
              <a:t>in the 45-54 year</a:t>
            </a:r>
            <a:r>
              <a:rPr lang="en-US" sz="1200" kern="1200" baseline="0" dirty="0" smtClean="0">
                <a:solidFill>
                  <a:schemeClr val="tx1"/>
                </a:solidFill>
                <a:effectLst/>
                <a:latin typeface="+mn-lt"/>
                <a:ea typeface="+mn-ea"/>
                <a:cs typeface="+mn-cs"/>
              </a:rPr>
              <a:t> old age group, were non-Hispanic white.</a:t>
            </a: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In 2007-2008 48% of Americans used at least one prescription drug in the past month and 11% used at least five or more prescription in the past month.</a:t>
            </a:r>
          </a:p>
          <a:p>
            <a:endParaRPr lang="en-US" sz="1200" kern="1200" baseline="0" dirty="0" smtClean="0">
              <a:solidFill>
                <a:schemeClr val="tx1"/>
              </a:solidFill>
              <a:effectLst/>
              <a:latin typeface="+mn-lt"/>
              <a:ea typeface="+mn-ea"/>
              <a:cs typeface="+mn-cs"/>
            </a:endParaRPr>
          </a:p>
          <a:p>
            <a:endParaRPr lang="en-US" sz="1200" kern="1200" baseline="0" dirty="0" smtClean="0">
              <a:solidFill>
                <a:schemeClr val="tx1"/>
              </a:solidFill>
              <a:effectLst/>
              <a:latin typeface="+mn-lt"/>
              <a:ea typeface="+mn-ea"/>
              <a:cs typeface="+mn-cs"/>
            </a:endParaRPr>
          </a:p>
          <a:p>
            <a:r>
              <a:rPr lang="en-US" sz="1200" kern="1200" baseline="0" dirty="0" smtClean="0">
                <a:solidFill>
                  <a:schemeClr val="tx1"/>
                </a:solidFill>
                <a:effectLst/>
                <a:latin typeface="+mn-lt"/>
                <a:ea typeface="+mn-ea"/>
                <a:cs typeface="+mn-cs"/>
              </a:rPr>
              <a:t>Source: Drug poisoning deaths in the United States, 1980-2008.  National Center for Health Statistics, Centers for Disease Control and Prevention, US Dept. of Health and Human Services.</a:t>
            </a:r>
            <a:r>
              <a:rPr lang="en-US" sz="1200" kern="1200" dirty="0" smtClean="0">
                <a:solidFill>
                  <a:schemeClr val="tx1"/>
                </a:solidFill>
                <a:effectLst/>
                <a:latin typeface="+mn-lt"/>
                <a:ea typeface="+mn-ea"/>
                <a:cs typeface="+mn-cs"/>
              </a:rPr>
              <a:t/>
            </a:r>
            <a:br>
              <a:rPr lang="en-US" sz="1200" kern="1200" dirty="0" smtClean="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12</a:t>
            </a:fld>
            <a:endParaRPr lang="en-US"/>
          </a:p>
        </p:txBody>
      </p:sp>
    </p:spTree>
    <p:extLst>
      <p:ext uri="{BB962C8B-B14F-4D97-AF65-F5344CB8AC3E}">
        <p14:creationId xmlns:p14="http://schemas.microsoft.com/office/powerpoint/2010/main" val="37936161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FOIA request to Food and Drug Administration from</a:t>
            </a:r>
            <a:r>
              <a:rPr lang="en-US" baseline="0" dirty="0" smtClean="0"/>
              <a:t> ProCon.org of June 24, 2005.  Drugs chosen included 12 commonly prescribed in place of medical marijuana, seven were randomly selected because they are widely used and recognized.</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13</a:t>
            </a:fld>
            <a:endParaRPr lang="en-US"/>
          </a:p>
        </p:txBody>
      </p:sp>
    </p:spTree>
    <p:extLst>
      <p:ext uri="{BB962C8B-B14F-4D97-AF65-F5344CB8AC3E}">
        <p14:creationId xmlns:p14="http://schemas.microsoft.com/office/powerpoint/2010/main" val="12717872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Lack o</a:t>
            </a:r>
            <a:r>
              <a:rPr lang="en-US" baseline="0" dirty="0" smtClean="0"/>
              <a:t>f health insurance calculated in the Journal of Public Health </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14</a:t>
            </a:fld>
            <a:endParaRPr lang="en-US"/>
          </a:p>
        </p:txBody>
      </p:sp>
    </p:spTree>
    <p:extLst>
      <p:ext uri="{BB962C8B-B14F-4D97-AF65-F5344CB8AC3E}">
        <p14:creationId xmlns:p14="http://schemas.microsoft.com/office/powerpoint/2010/main" val="34508180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National Survey on Drug Use and</a:t>
            </a:r>
            <a:r>
              <a:rPr lang="en-US" baseline="0" dirty="0" smtClean="0"/>
              <a:t> Health sponsored by the Substance Abuse and Mental Health Services Administration (SAMHSA) Primary source of data based on survey of approximately 67,000 persons. </a:t>
            </a:r>
          </a:p>
          <a:p>
            <a:endParaRPr lang="en-US" baseline="0" dirty="0" smtClean="0"/>
          </a:p>
          <a:p>
            <a:r>
              <a:rPr lang="en-US" baseline="0" dirty="0" smtClean="0"/>
              <a:t>Nonmedical drugs include pain relievers 2.0%, tranquilizers 0.9%, stimulants 0.4% and sedatives 0.1 percent.  Highest rate of use 18-24 years old 23.1%.  Ecstasy use by 12-17 year olds 0.5%.</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15</a:t>
            </a:fld>
            <a:endParaRPr lang="en-US"/>
          </a:p>
        </p:txBody>
      </p:sp>
    </p:spTree>
    <p:extLst>
      <p:ext uri="{BB962C8B-B14F-4D97-AF65-F5344CB8AC3E}">
        <p14:creationId xmlns:p14="http://schemas.microsoft.com/office/powerpoint/2010/main" val="38296317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Percent using illicit drugs in the past Month</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16</a:t>
            </a:fld>
            <a:endParaRPr lang="en-US"/>
          </a:p>
        </p:txBody>
      </p:sp>
    </p:spTree>
    <p:extLst>
      <p:ext uri="{BB962C8B-B14F-4D97-AF65-F5344CB8AC3E}">
        <p14:creationId xmlns:p14="http://schemas.microsoft.com/office/powerpoint/2010/main" val="29472397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dirty="0" smtClean="0"/>
              <a:t>Current</a:t>
            </a:r>
            <a:r>
              <a:rPr lang="en-US" sz="1400" baseline="0" dirty="0" smtClean="0"/>
              <a:t> (past month use) – at least one drink; Binge use – five or more drinks at the same occasion on at least one day in the past month; Heavy use – five or more drinks on each of 5 or more days in the past month.</a:t>
            </a:r>
          </a:p>
          <a:p>
            <a:endParaRPr lang="en-US" sz="1400" baseline="0" dirty="0" smtClean="0"/>
          </a:p>
          <a:p>
            <a:r>
              <a:rPr lang="en-US" sz="1400" baseline="0" dirty="0" smtClean="0"/>
              <a:t>Alcohol causes as much as half of America’s criminal violence and vehicular fatalities.</a:t>
            </a:r>
            <a:endParaRPr lang="en-US" sz="1400" dirty="0"/>
          </a:p>
        </p:txBody>
      </p:sp>
      <p:sp>
        <p:nvSpPr>
          <p:cNvPr id="4" name="Slide Number Placeholder 3"/>
          <p:cNvSpPr>
            <a:spLocks noGrp="1"/>
          </p:cNvSpPr>
          <p:nvPr>
            <p:ph type="sldNum" sz="quarter" idx="10"/>
          </p:nvPr>
        </p:nvSpPr>
        <p:spPr/>
        <p:txBody>
          <a:bodyPr/>
          <a:lstStyle/>
          <a:p>
            <a:fld id="{0843F2AB-60BA-47E2-8875-4331B2F3E971}" type="slidenum">
              <a:rPr lang="en-US" smtClean="0"/>
              <a:t>17</a:t>
            </a:fld>
            <a:endParaRPr lang="en-US"/>
          </a:p>
        </p:txBody>
      </p:sp>
    </p:spTree>
    <p:extLst>
      <p:ext uri="{BB962C8B-B14F-4D97-AF65-F5344CB8AC3E}">
        <p14:creationId xmlns:p14="http://schemas.microsoft.com/office/powerpoint/2010/main" val="21852738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Also</a:t>
            </a:r>
            <a:r>
              <a:rPr lang="en-US" baseline="0" dirty="0" smtClean="0"/>
              <a:t> what of other drugs?  Pro and Con arguments are often about harder drugs including heroin and cocaine.   </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18</a:t>
            </a:fld>
            <a:endParaRPr lang="en-US"/>
          </a:p>
        </p:txBody>
      </p:sp>
    </p:spTree>
    <p:extLst>
      <p:ext uri="{BB962C8B-B14F-4D97-AF65-F5344CB8AC3E}">
        <p14:creationId xmlns:p14="http://schemas.microsoft.com/office/powerpoint/2010/main" val="16100580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Supporters</a:t>
            </a:r>
            <a:r>
              <a:rPr lang="en-US" dirty="0" smtClean="0"/>
              <a:t> of prohibition </a:t>
            </a:r>
            <a:r>
              <a:rPr lang="en-US" b="1" dirty="0" smtClean="0"/>
              <a:t>claim</a:t>
            </a:r>
            <a:r>
              <a:rPr lang="en-US" dirty="0" smtClean="0"/>
              <a:t> that </a:t>
            </a:r>
            <a:r>
              <a:rPr lang="en-US" b="1" dirty="0" smtClean="0"/>
              <a:t>prohibitive drug laws </a:t>
            </a:r>
            <a:r>
              <a:rPr lang="en-US" dirty="0" smtClean="0"/>
              <a:t>have a </a:t>
            </a:r>
            <a:r>
              <a:rPr lang="en-US" b="1" dirty="0" smtClean="0"/>
              <a:t>successful track </a:t>
            </a:r>
            <a:r>
              <a:rPr lang="en-US" dirty="0" smtClean="0"/>
              <a:t>record suppressing illicit drug use since they were introduced 100 years ago.</a:t>
            </a:r>
            <a:r>
              <a:rPr lang="en-US" baseline="30000" dirty="0" smtClean="0">
                <a:hlinkClick r:id="" action="ppaction://hlinkfile"/>
              </a:rPr>
              <a:t>[1][2]</a:t>
            </a:r>
            <a:r>
              <a:rPr lang="en-US" dirty="0" smtClean="0"/>
              <a:t> The licit drug </a:t>
            </a:r>
            <a:r>
              <a:rPr lang="en-US" b="1" dirty="0" smtClean="0"/>
              <a:t>alcohol</a:t>
            </a:r>
            <a:r>
              <a:rPr lang="en-US" dirty="0" smtClean="0"/>
              <a:t> has current (last 12 months) user rates as high as </a:t>
            </a:r>
            <a:r>
              <a:rPr lang="en-US" b="1" dirty="0" smtClean="0"/>
              <a:t>80-90% </a:t>
            </a:r>
            <a:r>
              <a:rPr lang="en-US" dirty="0" smtClean="0"/>
              <a:t>in populations over 14 years of age,</a:t>
            </a:r>
            <a:r>
              <a:rPr lang="en-US" baseline="30000" dirty="0" smtClean="0">
                <a:hlinkClick r:id="" action="ppaction://hlinkfile"/>
              </a:rPr>
              <a:t>[3]</a:t>
            </a:r>
            <a:r>
              <a:rPr lang="en-US" dirty="0" smtClean="0"/>
              <a:t> and </a:t>
            </a:r>
            <a:r>
              <a:rPr lang="en-US" b="1" dirty="0" smtClean="0"/>
              <a:t>tobacco</a:t>
            </a:r>
            <a:r>
              <a:rPr lang="en-US" dirty="0" smtClean="0"/>
              <a:t> has historically had current use rates up to </a:t>
            </a:r>
            <a:r>
              <a:rPr lang="en-US" b="1" dirty="0" smtClean="0"/>
              <a:t>60% </a:t>
            </a:r>
            <a:r>
              <a:rPr lang="en-US" dirty="0" smtClean="0"/>
              <a:t>of adult populations,</a:t>
            </a:r>
            <a:r>
              <a:rPr lang="en-US" baseline="30000" dirty="0" smtClean="0">
                <a:hlinkClick r:id="" action="ppaction://hlinkfile"/>
              </a:rPr>
              <a:t>[4]</a:t>
            </a:r>
            <a:r>
              <a:rPr lang="en-US" dirty="0" smtClean="0"/>
              <a:t> yet the percentages </a:t>
            </a:r>
            <a:r>
              <a:rPr lang="en-US" b="1" dirty="0" smtClean="0"/>
              <a:t>currently</a:t>
            </a:r>
            <a:r>
              <a:rPr lang="en-US" dirty="0" smtClean="0"/>
              <a:t> using </a:t>
            </a:r>
            <a:r>
              <a:rPr lang="en-US" b="1" dirty="0" smtClean="0"/>
              <a:t>illicit drugs </a:t>
            </a:r>
            <a:r>
              <a:rPr lang="en-US" dirty="0" smtClean="0"/>
              <a:t>in </a:t>
            </a:r>
            <a:r>
              <a:rPr lang="en-US" b="1" dirty="0" smtClean="0"/>
              <a:t>OECD</a:t>
            </a:r>
            <a:r>
              <a:rPr lang="en-US" dirty="0" smtClean="0"/>
              <a:t> countries are generally </a:t>
            </a:r>
            <a:r>
              <a:rPr lang="en-US" b="1" dirty="0" smtClean="0"/>
              <a:t>below 1%</a:t>
            </a:r>
            <a:r>
              <a:rPr lang="en-US" dirty="0" smtClean="0"/>
              <a:t> of the population excepting </a:t>
            </a:r>
            <a:r>
              <a:rPr lang="en-US" b="1" dirty="0" smtClean="0"/>
              <a:t>cannabis where most are between 3% and 10%, with six countries between 11% and 17%.</a:t>
            </a:r>
          </a:p>
          <a:p>
            <a:endParaRPr lang="en-US" b="1" dirty="0" smtClean="0"/>
          </a:p>
          <a:p>
            <a:r>
              <a:rPr lang="en-US" b="1" dirty="0" smtClean="0"/>
              <a:t>Sweden</a:t>
            </a:r>
            <a:r>
              <a:rPr lang="en-US" dirty="0" smtClean="0"/>
              <a:t> is an excellent example. </a:t>
            </a:r>
            <a:r>
              <a:rPr lang="en-US" b="1" dirty="0" smtClean="0"/>
              <a:t>Drug use </a:t>
            </a:r>
            <a:r>
              <a:rPr lang="en-US" dirty="0" smtClean="0"/>
              <a:t>is just a </a:t>
            </a:r>
            <a:r>
              <a:rPr lang="en-US" b="1" dirty="0" smtClean="0"/>
              <a:t>third</a:t>
            </a:r>
            <a:r>
              <a:rPr lang="en-US" dirty="0" smtClean="0"/>
              <a:t> of the </a:t>
            </a:r>
            <a:r>
              <a:rPr lang="en-US" b="1" dirty="0" smtClean="0"/>
              <a:t>European average</a:t>
            </a:r>
            <a:r>
              <a:rPr lang="en-US" dirty="0" smtClean="0"/>
              <a:t> while </a:t>
            </a:r>
            <a:r>
              <a:rPr lang="en-US" b="1" dirty="0" smtClean="0"/>
              <a:t>spending</a:t>
            </a:r>
            <a:r>
              <a:rPr lang="en-US" dirty="0" smtClean="0"/>
              <a:t> on drug control is </a:t>
            </a:r>
            <a:r>
              <a:rPr lang="en-US" b="1" dirty="0" smtClean="0"/>
              <a:t>three times </a:t>
            </a:r>
            <a:r>
              <a:rPr lang="en-US" dirty="0" smtClean="0"/>
              <a:t>the EU average. For three decades,</a:t>
            </a:r>
            <a:r>
              <a:rPr lang="en-US" baseline="30000" dirty="0" smtClean="0">
                <a:hlinkClick r:id="" action="ppaction://hlinkfile"/>
              </a:rPr>
              <a:t>[</a:t>
            </a:r>
            <a:r>
              <a:rPr lang="en-US" baseline="30000" dirty="0" err="1" smtClean="0">
                <a:hlinkClick r:id="" action="ppaction://hlinkfile"/>
              </a:rPr>
              <a:t>nb</a:t>
            </a:r>
            <a:r>
              <a:rPr lang="en-US" baseline="30000" dirty="0" smtClean="0">
                <a:hlinkClick r:id="" action="ppaction://hlinkfile"/>
              </a:rPr>
              <a:t> 1]</a:t>
            </a:r>
            <a:r>
              <a:rPr lang="en-US" dirty="0" smtClean="0"/>
              <a:t> Sweden has had </a:t>
            </a:r>
            <a:r>
              <a:rPr lang="en-US" b="1" dirty="0" smtClean="0"/>
              <a:t>consistent and coherent drug-control policies</a:t>
            </a:r>
            <a:r>
              <a:rPr lang="en-US" dirty="0" smtClean="0"/>
              <a:t>, regardless of which party is in power. There is a </a:t>
            </a:r>
            <a:r>
              <a:rPr lang="en-US" b="1" dirty="0" smtClean="0"/>
              <a:t>strong emphasis on prevention</a:t>
            </a:r>
            <a:r>
              <a:rPr lang="en-US" dirty="0" smtClean="0"/>
              <a:t>, drug laws have been progressively tightened, and </a:t>
            </a:r>
            <a:r>
              <a:rPr lang="en-US" b="1" dirty="0" smtClean="0"/>
              <a:t>extensive treatment and rehabilitation </a:t>
            </a:r>
            <a:r>
              <a:rPr lang="en-US" dirty="0" smtClean="0"/>
              <a:t>opportunities are available to users.</a:t>
            </a:r>
          </a:p>
          <a:p>
            <a:endParaRPr lang="en-US" dirty="0" smtClean="0"/>
          </a:p>
          <a:p>
            <a:r>
              <a:rPr lang="en-US" dirty="0" smtClean="0"/>
              <a:t>Legalize: </a:t>
            </a:r>
            <a:r>
              <a:rPr lang="en-US" dirty="0" smtClean="0">
                <a:hlinkClick r:id="rId3" action="ppaction://hlinkfile" tooltip="August Vollmer"/>
              </a:rPr>
              <a:t>August Vollmer</a:t>
            </a:r>
            <a:r>
              <a:rPr lang="en-US" dirty="0" smtClean="0"/>
              <a:t>, founder of the School of Criminology at </a:t>
            </a:r>
            <a:r>
              <a:rPr lang="en-US" dirty="0" smtClean="0">
                <a:hlinkClick r:id="rId4" action="ppaction://hlinkfile" tooltip="University of California, Irvine"/>
              </a:rPr>
              <a:t>University of California, Irvine</a:t>
            </a:r>
            <a:r>
              <a:rPr lang="en-US" dirty="0" smtClean="0"/>
              <a:t> and former president of the </a:t>
            </a:r>
            <a:r>
              <a:rPr lang="en-US" dirty="0" smtClean="0">
                <a:hlinkClick r:id="rId5" action="ppaction://hlinkfile" tooltip="International Association of Chiefs of Police"/>
              </a:rPr>
              <a:t>International Association of Chiefs of Police</a:t>
            </a:r>
            <a:r>
              <a:rPr lang="en-US" dirty="0" smtClean="0"/>
              <a:t>. In his 1936 book </a:t>
            </a:r>
            <a:r>
              <a:rPr lang="en-US" i="1" dirty="0" smtClean="0"/>
              <a:t>The Police and Modern Society</a:t>
            </a:r>
            <a:r>
              <a:rPr lang="en-US" dirty="0" smtClean="0"/>
              <a:t>, he stated his opinion that:</a:t>
            </a:r>
          </a:p>
          <a:p>
            <a:pPr rtl="0"/>
            <a:r>
              <a:rPr lang="en-US" b="1" dirty="0" smtClean="0"/>
              <a:t>Stringent laws, spectacular police drives, vigorous prosecution, and imprisonment of addicts and peddlers have proved not only useless and enormously expensive as means of correcting this evil, but they are also unjustifiably and unbelievably cruel </a:t>
            </a:r>
            <a:r>
              <a:rPr lang="en-US" dirty="0" smtClean="0"/>
              <a:t>in their application to the unfortunate drug victims. </a:t>
            </a:r>
            <a:r>
              <a:rPr lang="en-US" b="1" dirty="0" smtClean="0"/>
              <a:t>Repression has driven this vice underground and produced the narcotic smugglers and supply agents, who have grown wealthy out of this evil practice and who, by devious methods, have stimulated traffic in drugs. </a:t>
            </a:r>
            <a:r>
              <a:rPr lang="en-US" dirty="0" smtClean="0"/>
              <a:t>Finally, and not the least of the evils associated with repression, the helpless addict has been forced to resort to crime in order to get money for the drug which is absolutely indispensable for his comfortable existence.</a:t>
            </a:r>
          </a:p>
          <a:p>
            <a:pPr rtl="0"/>
            <a:r>
              <a:rPr lang="en-US" b="1" dirty="0" smtClean="0"/>
              <a:t>Drug addiction, like prostitution, and like liquor, is not a police problem; it never has been, and never can be solved by policemen. It is first and last a medical problem.</a:t>
            </a:r>
          </a:p>
          <a:p>
            <a:pPr rtl="0"/>
            <a:endParaRPr lang="en-US" b="1" dirty="0" smtClean="0"/>
          </a:p>
          <a:p>
            <a:pPr rtl="0"/>
            <a:r>
              <a:rPr lang="en-US" b="1" dirty="0" smtClean="0"/>
              <a:t>Stephen </a:t>
            </a:r>
            <a:r>
              <a:rPr lang="en-US" b="1" dirty="0" err="1" smtClean="0"/>
              <a:t>Rolles</a:t>
            </a:r>
            <a:r>
              <a:rPr lang="en-US" b="1" dirty="0" smtClean="0"/>
              <a:t>, writing in the </a:t>
            </a:r>
            <a:r>
              <a:rPr lang="en-US" b="1" dirty="0" smtClean="0">
                <a:hlinkClick r:id="rId6" action="ppaction://hlinkfile" tooltip="British Medical Journal"/>
              </a:rPr>
              <a:t>British Medical Journal</a:t>
            </a:r>
            <a:r>
              <a:rPr lang="en-US" dirty="0" smtClean="0"/>
              <a:t>, 2010(?), argues:</a:t>
            </a:r>
          </a:p>
          <a:p>
            <a:pPr rtl="0"/>
            <a:r>
              <a:rPr lang="en-US" dirty="0" smtClean="0"/>
              <a:t>Consensus is growing within the drugs field and beyond that the </a:t>
            </a:r>
            <a:r>
              <a:rPr lang="en-US" b="1" dirty="0" smtClean="0"/>
              <a:t>prohibition on production, supply, and use of certain drugs has not only failed to deliver its intended goals but has been counterproductive.</a:t>
            </a:r>
            <a:r>
              <a:rPr lang="en-US" dirty="0" smtClean="0"/>
              <a:t> Evidence is mounting that this policy </a:t>
            </a:r>
            <a:r>
              <a:rPr lang="en-US" b="1" dirty="0" smtClean="0"/>
              <a:t>has not only exacerbated many public health problems, such as adulterated drugs and the spread of HIV and hepatitis B and C infection among injecting drug users, but has created a much larger set of secondary harms associated with the criminal market. </a:t>
            </a:r>
            <a:r>
              <a:rPr lang="en-US" dirty="0" smtClean="0"/>
              <a:t>These now include </a:t>
            </a:r>
            <a:r>
              <a:rPr lang="en-US" b="1" dirty="0" smtClean="0"/>
              <a:t>vast networks of </a:t>
            </a:r>
            <a:r>
              <a:rPr lang="en-US" b="1" dirty="0" err="1" smtClean="0"/>
              <a:t>organised</a:t>
            </a:r>
            <a:r>
              <a:rPr lang="en-US" b="1" dirty="0" smtClean="0"/>
              <a:t> crime, endemic violence related to the drug market, corruption of law enforcement and governments.</a:t>
            </a:r>
          </a:p>
          <a:p>
            <a:pPr rtl="0"/>
            <a:endParaRPr lang="en-US" b="1" dirty="0" smtClean="0"/>
          </a:p>
          <a:p>
            <a:pPr rtl="0"/>
            <a:r>
              <a:rPr lang="en-US" dirty="0" smtClean="0"/>
              <a:t>A report sponsored by the </a:t>
            </a:r>
            <a:r>
              <a:rPr lang="en-US" dirty="0" smtClean="0">
                <a:hlinkClick r:id="rId7" action="ppaction://hlinkfile" tooltip="New York County Lawyers' Association"/>
              </a:rPr>
              <a:t>New York County Lawyers' Association</a:t>
            </a:r>
            <a:r>
              <a:rPr lang="en-US" dirty="0" smtClean="0"/>
              <a:t>, </a:t>
            </a:r>
            <a:r>
              <a:rPr lang="en-US" b="1" dirty="0" smtClean="0"/>
              <a:t>one of the largest local bar associations in the United States,</a:t>
            </a:r>
            <a:r>
              <a:rPr lang="en-US" dirty="0" smtClean="0"/>
              <a:t> argues on the subject of US drug policy:</a:t>
            </a:r>
          </a:p>
          <a:p>
            <a:pPr rtl="0"/>
            <a:r>
              <a:rPr lang="en-US" b="1" dirty="0" smtClean="0"/>
              <a:t>Notwithstanding the vast public resources expended </a:t>
            </a:r>
            <a:r>
              <a:rPr lang="en-US" dirty="0" smtClean="0"/>
              <a:t>on the </a:t>
            </a:r>
            <a:r>
              <a:rPr lang="en-US" b="1" dirty="0" smtClean="0"/>
              <a:t>enforcement of penal statutes against users and distributors of controlled substances</a:t>
            </a:r>
            <a:r>
              <a:rPr lang="en-US" dirty="0" smtClean="0"/>
              <a:t>, </a:t>
            </a:r>
            <a:r>
              <a:rPr lang="en-US" b="1" dirty="0" smtClean="0"/>
              <a:t>contemporary drug policy appears to have failed</a:t>
            </a:r>
            <a:r>
              <a:rPr lang="en-US" dirty="0" smtClean="0"/>
              <a:t>, even on its own terms, in a number of notable respects. These include: minimal reduction in the consumption of controlled substances; failure to reduce violent crime; </a:t>
            </a:r>
            <a:r>
              <a:rPr lang="en-US" b="1" dirty="0" smtClean="0"/>
              <a:t>failure to markedly reduce drug importation, distribution and street-level drug sales;</a:t>
            </a:r>
            <a:r>
              <a:rPr lang="en-US" dirty="0" smtClean="0"/>
              <a:t> </a:t>
            </a:r>
            <a:r>
              <a:rPr lang="en-US" b="1" dirty="0" smtClean="0"/>
              <a:t>failure to reduce </a:t>
            </a:r>
            <a:r>
              <a:rPr lang="en-US" dirty="0" smtClean="0"/>
              <a:t>the widespread </a:t>
            </a:r>
            <a:r>
              <a:rPr lang="en-US" b="1" dirty="0" smtClean="0"/>
              <a:t>availability of drugs </a:t>
            </a:r>
            <a:r>
              <a:rPr lang="en-US" dirty="0" smtClean="0"/>
              <a:t>to potential users; </a:t>
            </a:r>
            <a:r>
              <a:rPr lang="en-US" b="1" dirty="0" smtClean="0"/>
              <a:t>failure to deter individuals </a:t>
            </a:r>
            <a:r>
              <a:rPr lang="en-US" dirty="0" smtClean="0"/>
              <a:t>from becoming involved </a:t>
            </a:r>
            <a:r>
              <a:rPr lang="en-US" b="1" dirty="0" smtClean="0"/>
              <a:t>in the drug trade</a:t>
            </a:r>
            <a:r>
              <a:rPr lang="en-US" dirty="0" smtClean="0"/>
              <a:t>; </a:t>
            </a:r>
            <a:r>
              <a:rPr lang="en-US" b="1" dirty="0" smtClean="0"/>
              <a:t>failure to impact upon the huge profits </a:t>
            </a:r>
            <a:r>
              <a:rPr lang="en-US" dirty="0" smtClean="0"/>
              <a:t>and financial opportunity available to </a:t>
            </a:r>
            <a:r>
              <a:rPr lang="en-US" b="1" dirty="0" smtClean="0"/>
              <a:t>individual "entrepreneurs" and organized underworld organizations</a:t>
            </a:r>
            <a:r>
              <a:rPr lang="en-US" dirty="0" smtClean="0"/>
              <a:t> through engaging in the illicit drug trade; the </a:t>
            </a:r>
            <a:r>
              <a:rPr lang="en-US" b="1" dirty="0" smtClean="0"/>
              <a:t>expenditure of great amounts </a:t>
            </a:r>
            <a:r>
              <a:rPr lang="en-US" dirty="0" smtClean="0"/>
              <a:t>of increasingly limited public resources in pursuit of a </a:t>
            </a:r>
            <a:r>
              <a:rPr lang="en-US" b="1" dirty="0" smtClean="0"/>
              <a:t>cost-intensive "penal" or "law-enforcement" based policy;</a:t>
            </a:r>
            <a:r>
              <a:rPr lang="en-US" dirty="0" smtClean="0"/>
              <a:t> </a:t>
            </a:r>
            <a:r>
              <a:rPr lang="en-US" b="1" dirty="0" smtClean="0"/>
              <a:t>failure to provide meaningful treatment and other assistance to substance abusers and their families</a:t>
            </a:r>
            <a:r>
              <a:rPr lang="en-US" dirty="0" smtClean="0"/>
              <a:t>; and </a:t>
            </a:r>
            <a:r>
              <a:rPr lang="en-US" b="1" dirty="0" smtClean="0"/>
              <a:t>failure to provide meaningful alternative economic opportunitie</a:t>
            </a:r>
            <a:r>
              <a:rPr lang="en-US" dirty="0" smtClean="0"/>
              <a:t>s to those attracted to the drug trade for lack of other available avenues for financial advancement.  Moreover, a growing body of evidence and opinion suggests that contemporary drug policy, as pursued in recent decades, may be counterproductive and even harmful to the society whose public safety it seeks to protect. This conclusion becomes more readily apparent when one distinguishes the harms suffered by society and its members directly attributable to the pharmacological effects of drug use upon human behavior, from those harms resulting from policies attempting to eradicate drug use.</a:t>
            </a:r>
            <a:r>
              <a:rPr lang="en-US" baseline="30000" dirty="0" smtClean="0">
                <a:hlinkClick r:id="" action="ppaction://hlinkfile"/>
              </a:rPr>
              <a:t>[19]</a:t>
            </a:r>
            <a:endParaRPr lang="en-US" dirty="0" smtClean="0"/>
          </a:p>
          <a:p>
            <a:pPr rtl="0"/>
            <a:r>
              <a:rPr lang="en-US" dirty="0" smtClean="0"/>
              <a:t>With aid of these distinctions, we see that present drug policy appears to </a:t>
            </a:r>
            <a:r>
              <a:rPr lang="en-US" b="1" dirty="0" smtClean="0"/>
              <a:t>contribute to the increase of violence in our communities.</a:t>
            </a:r>
            <a:r>
              <a:rPr lang="en-US" dirty="0" smtClean="0"/>
              <a:t> It does so by permitting and indeed, causing the drug trade to remain a lucrative source of economic opportunity for street dealers, drug kingpins and all those willing to engage in the often violent, illicit, black market trade. Meanwhile, the effect of present policy serves to stigmatize and marginalize drug users, thereby inhibiting and undermining the efforts of many such individuals to remain or become productive, gainfully employed members of society. Furthermore, current policy has not only failed to provide adequate access to treatment for substance abuse, it has, in many ways, rendered the obtaining of such treatment, and of other medical services, more difficult and even dangerous to pursue.</a:t>
            </a:r>
            <a:r>
              <a:rPr lang="en-US" baseline="30000" dirty="0" smtClean="0">
                <a:hlinkClick r:id="" action="ppaction://hlinkfile"/>
              </a:rPr>
              <a:t>[20]</a:t>
            </a:r>
            <a:endParaRPr lang="en-US" baseline="30000" dirty="0" smtClean="0"/>
          </a:p>
          <a:p>
            <a:pPr rtl="0"/>
            <a:endParaRPr lang="en-US" baseline="30000" dirty="0" smtClean="0"/>
          </a:p>
          <a:p>
            <a:pPr rtl="0"/>
            <a:r>
              <a:rPr lang="en-US" dirty="0" smtClean="0">
                <a:hlinkClick r:id="rId8" action="ppaction://hlinkfile" tooltip="The Economist"/>
              </a:rPr>
              <a:t>The Economist</a:t>
            </a:r>
            <a:r>
              <a:rPr lang="en-US" dirty="0" smtClean="0"/>
              <a:t>  fear [of </a:t>
            </a:r>
            <a:r>
              <a:rPr lang="en-US" dirty="0" err="1" smtClean="0"/>
              <a:t>legalisation</a:t>
            </a:r>
            <a:r>
              <a:rPr lang="en-US" dirty="0" smtClean="0"/>
              <a:t>] is based in large part on the presumption that more people would take drugs under a legal regime. There is </a:t>
            </a:r>
            <a:r>
              <a:rPr lang="en-US" b="1" dirty="0" smtClean="0"/>
              <a:t>no correlation between the harshness of drug laws</a:t>
            </a:r>
            <a:r>
              <a:rPr lang="en-US" dirty="0" smtClean="0"/>
              <a:t> and the </a:t>
            </a:r>
            <a:r>
              <a:rPr lang="en-US" b="1" dirty="0" smtClean="0"/>
              <a:t>incidence of drug-taking</a:t>
            </a:r>
            <a:r>
              <a:rPr lang="en-US" dirty="0" smtClean="0"/>
              <a:t>: citizens living under tough regimes </a:t>
            </a:r>
            <a:r>
              <a:rPr lang="en-US" b="1" dirty="0" smtClean="0"/>
              <a:t>take more drugs, not fewer.</a:t>
            </a:r>
          </a:p>
          <a:p>
            <a:pPr rtl="0"/>
            <a:endParaRPr lang="en-US" b="1" dirty="0" smtClean="0"/>
          </a:p>
          <a:p>
            <a:pPr rtl="0"/>
            <a:r>
              <a:rPr lang="en-US" b="1" dirty="0" smtClean="0"/>
              <a:t>The use of drugs by minors </a:t>
            </a:r>
            <a:r>
              <a:rPr lang="en-US" dirty="0" smtClean="0"/>
              <a:t>is </a:t>
            </a:r>
            <a:r>
              <a:rPr lang="en-US" b="1" dirty="0" smtClean="0"/>
              <a:t>much more difficult to control with drugs prohibited</a:t>
            </a:r>
            <a:r>
              <a:rPr lang="en-US" dirty="0" smtClean="0"/>
              <a:t>. To effectively regulate the sellers of drugs so as to ensure that they only sell drugs to adults, drugs must be legalized, and the sellers licensed. </a:t>
            </a:r>
            <a:r>
              <a:rPr lang="en-US" b="1" dirty="0" smtClean="0"/>
              <a:t>With drugs prohibited, sellers are "underground" and therefore nearly impossible to control</a:t>
            </a:r>
          </a:p>
          <a:p>
            <a:pPr rtl="0"/>
            <a:endParaRPr lang="en-US" b="1" dirty="0" smtClean="0"/>
          </a:p>
          <a:p>
            <a:pPr rtl="0"/>
            <a:endParaRPr lang="en-US" b="1" dirty="0" smtClean="0"/>
          </a:p>
          <a:p>
            <a:pPr rtl="0"/>
            <a:endParaRPr lang="en-US" b="1" dirty="0" smtClean="0"/>
          </a:p>
          <a:p>
            <a:pPr rtl="0"/>
            <a:endParaRPr lang="en-US" dirty="0" smtClean="0"/>
          </a:p>
          <a:p>
            <a:endParaRPr lang="en-US" dirty="0" smtClean="0"/>
          </a:p>
          <a:p>
            <a:endParaRPr lang="en-US" b="1" dirty="0" smtClean="0"/>
          </a:p>
          <a:p>
            <a:endParaRPr lang="en-US" b="1" dirty="0"/>
          </a:p>
        </p:txBody>
      </p:sp>
      <p:sp>
        <p:nvSpPr>
          <p:cNvPr id="4" name="Slide Number Placeholder 3"/>
          <p:cNvSpPr>
            <a:spLocks noGrp="1"/>
          </p:cNvSpPr>
          <p:nvPr>
            <p:ph type="sldNum" sz="quarter" idx="10"/>
          </p:nvPr>
        </p:nvSpPr>
        <p:spPr/>
        <p:txBody>
          <a:bodyPr/>
          <a:lstStyle/>
          <a:p>
            <a:fld id="{0843F2AB-60BA-47E2-8875-4331B2F3E971}" type="slidenum">
              <a:rPr lang="en-US" smtClean="0"/>
              <a:t>19</a:t>
            </a:fld>
            <a:endParaRPr lang="en-US"/>
          </a:p>
        </p:txBody>
      </p:sp>
    </p:spTree>
    <p:extLst>
      <p:ext uri="{BB962C8B-B14F-4D97-AF65-F5344CB8AC3E}">
        <p14:creationId xmlns:p14="http://schemas.microsoft.com/office/powerpoint/2010/main" val="25341325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Prohibition: A 2001 </a:t>
            </a:r>
            <a:r>
              <a:rPr lang="en-US" b="1" dirty="0" smtClean="0"/>
              <a:t>Australian study </a:t>
            </a:r>
            <a:r>
              <a:rPr lang="en-US" dirty="0" smtClean="0"/>
              <a:t>of </a:t>
            </a:r>
            <a:r>
              <a:rPr lang="en-US" b="1" dirty="0" smtClean="0"/>
              <a:t>18-29 year olds </a:t>
            </a:r>
            <a:r>
              <a:rPr lang="en-US" dirty="0" smtClean="0"/>
              <a:t>by the </a:t>
            </a:r>
            <a:r>
              <a:rPr lang="en-US" b="1" dirty="0" smtClean="0"/>
              <a:t>NSW Bureau of Crime Statistics and Research</a:t>
            </a:r>
            <a:r>
              <a:rPr lang="en-US" dirty="0" smtClean="0"/>
              <a:t> suggests that prohibition deters illicit drug use.  </a:t>
            </a:r>
            <a:r>
              <a:rPr lang="en-US" b="1" dirty="0" smtClean="0"/>
              <a:t>29%</a:t>
            </a:r>
            <a:r>
              <a:rPr lang="en-US" dirty="0" smtClean="0"/>
              <a:t> of those who had </a:t>
            </a:r>
            <a:r>
              <a:rPr lang="en-US" b="1" dirty="0" smtClean="0"/>
              <a:t>never used cannabis</a:t>
            </a:r>
            <a:r>
              <a:rPr lang="en-US" dirty="0" smtClean="0"/>
              <a:t> cited the </a:t>
            </a:r>
            <a:r>
              <a:rPr lang="en-US" b="1" dirty="0" smtClean="0"/>
              <a:t>illegalit</a:t>
            </a:r>
            <a:r>
              <a:rPr lang="en-US" dirty="0" smtClean="0"/>
              <a:t>y of the substance as their reason for never using the drug, while </a:t>
            </a:r>
            <a:r>
              <a:rPr lang="en-US" b="1" dirty="0" smtClean="0"/>
              <a:t>19%</a:t>
            </a:r>
            <a:r>
              <a:rPr lang="en-US" dirty="0" smtClean="0"/>
              <a:t> of those who had </a:t>
            </a:r>
            <a:r>
              <a:rPr lang="en-US" b="1" dirty="0" smtClean="0"/>
              <a:t>ceased use </a:t>
            </a:r>
            <a:r>
              <a:rPr lang="en-US" dirty="0" smtClean="0"/>
              <a:t>of cannabis cited its </a:t>
            </a:r>
            <a:r>
              <a:rPr lang="en-US" b="1" dirty="0" smtClean="0"/>
              <a:t>illegality</a:t>
            </a:r>
            <a:r>
              <a:rPr lang="en-US" dirty="0" smtClean="0"/>
              <a:t> as their reason.</a:t>
            </a:r>
          </a:p>
          <a:p>
            <a:endParaRPr lang="en-US" dirty="0" smtClean="0"/>
          </a:p>
          <a:p>
            <a:pPr rtl="0"/>
            <a:r>
              <a:rPr lang="en-US" dirty="0" smtClean="0"/>
              <a:t>Gil </a:t>
            </a:r>
            <a:r>
              <a:rPr lang="en-US" dirty="0" err="1" smtClean="0"/>
              <a:t>Kerlikowske</a:t>
            </a:r>
            <a:r>
              <a:rPr lang="en-US" dirty="0" smtClean="0"/>
              <a:t>, Director of the US Office</a:t>
            </a:r>
            <a:r>
              <a:rPr lang="en-US" baseline="0" dirty="0" smtClean="0"/>
              <a:t> National Drug Control Policy (</a:t>
            </a:r>
            <a:r>
              <a:rPr lang="en-US" dirty="0" smtClean="0">
                <a:hlinkClick r:id="rId3" action="ppaction://hlinkfile" tooltip="ONDCP"/>
              </a:rPr>
              <a:t>ONDCP</a:t>
            </a:r>
            <a:r>
              <a:rPr lang="en-US" dirty="0" smtClean="0"/>
              <a:t>) argues,</a:t>
            </a:r>
          </a:p>
          <a:p>
            <a:pPr rtl="0"/>
            <a:r>
              <a:rPr lang="en-US" b="1" dirty="0" smtClean="0"/>
              <a:t>Controls and prohibitions help to keep prices higher, and higher prices help keep use rates relatively low, since drug use, especially among young people, is known to be sensitive to price</a:t>
            </a:r>
            <a:r>
              <a:rPr lang="en-US" dirty="0" smtClean="0"/>
              <a:t>. The relationship between pricing and rates of youth substance use is well-established with respect to alcohol and cigarette taxes. There is literature showing that </a:t>
            </a:r>
            <a:r>
              <a:rPr lang="en-US" b="1" dirty="0" smtClean="0"/>
              <a:t>increases in the price of cigarettes triggers declines in use</a:t>
            </a:r>
            <a:r>
              <a:rPr lang="en-US" dirty="0" smtClean="0"/>
              <a:t>.“</a:t>
            </a:r>
          </a:p>
          <a:p>
            <a:pPr rtl="0"/>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Legalize: The </a:t>
            </a:r>
            <a:r>
              <a:rPr lang="en-US" b="1" dirty="0" smtClean="0"/>
              <a:t>use of drugs by minors is much more difficult to control with drugs prohibited</a:t>
            </a:r>
            <a:r>
              <a:rPr lang="en-US" dirty="0" smtClean="0"/>
              <a:t>. To </a:t>
            </a:r>
            <a:r>
              <a:rPr lang="en-US" b="1" dirty="0" smtClean="0"/>
              <a:t>effectively regulate </a:t>
            </a:r>
            <a:r>
              <a:rPr lang="en-US" dirty="0" smtClean="0"/>
              <a:t>the sellers of drugs so as to ensure that they only sell drugs to adults, </a:t>
            </a:r>
            <a:r>
              <a:rPr lang="en-US" b="1" dirty="0" smtClean="0"/>
              <a:t>drugs must be legalized</a:t>
            </a:r>
            <a:r>
              <a:rPr lang="en-US" dirty="0" smtClean="0"/>
              <a:t>, and the </a:t>
            </a:r>
            <a:r>
              <a:rPr lang="en-US" b="1" dirty="0" smtClean="0"/>
              <a:t>sellers licensed</a:t>
            </a:r>
            <a:r>
              <a:rPr lang="en-US" dirty="0" smtClean="0"/>
              <a:t>. </a:t>
            </a:r>
            <a:r>
              <a:rPr lang="en-US" b="1" dirty="0" smtClean="0"/>
              <a:t>With drugs prohibited, sellers are "underground"</a:t>
            </a:r>
            <a:r>
              <a:rPr lang="en-US" dirty="0" smtClean="0"/>
              <a:t> and therefore </a:t>
            </a:r>
            <a:r>
              <a:rPr lang="en-US" b="1" dirty="0" smtClean="0"/>
              <a:t>nearly impossible to control</a:t>
            </a:r>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According to a 2009 annual report by the European Monitoring Centre for Drugs and Drug Addiction, the </a:t>
            </a:r>
            <a:r>
              <a:rPr lang="en-US" b="1" dirty="0" smtClean="0"/>
              <a:t>Dutch are among the lowest users of marijuana or cannabis </a:t>
            </a:r>
            <a:r>
              <a:rPr lang="en-US" dirty="0" smtClean="0"/>
              <a:t>in Europe, despite the Netherlands' policy on soft drugs being one of the most liberal in Europe, </a:t>
            </a:r>
            <a:r>
              <a:rPr lang="en-US" b="1" dirty="0" smtClean="0"/>
              <a:t>allowing for the sale of marijuana at "coffee shops", which the Dutch have allowed to operate for decades, and possession of less than 5 grams (0.18 </a:t>
            </a:r>
            <a:r>
              <a:rPr lang="en-US" b="1" dirty="0" err="1" smtClean="0"/>
              <a:t>oz</a:t>
            </a:r>
            <a:r>
              <a:rPr lang="en-US" b="1" dirty="0" smtClean="0"/>
              <a:t>).</a:t>
            </a:r>
            <a:endParaRPr lang="en-US" baseline="30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rtl="0"/>
            <a:r>
              <a:rPr lang="en-US" b="1" dirty="0" smtClean="0"/>
              <a:t>British Crime Survey statistics indicated that the proportion of 16 to 24 year-olds using cannabis decreased from 28% a decade ago to 21%, </a:t>
            </a:r>
            <a:r>
              <a:rPr lang="en-US" dirty="0" smtClean="0"/>
              <a:t>with its declining popularity accelerating after the </a:t>
            </a:r>
            <a:r>
              <a:rPr lang="en-US" b="1" dirty="0" smtClean="0"/>
              <a:t>decision to downgrade the drug to class C </a:t>
            </a:r>
            <a:r>
              <a:rPr lang="en-US" dirty="0" smtClean="0"/>
              <a:t>was announced in January 2004. The BCS figures, published in October 2007, showed that the </a:t>
            </a:r>
            <a:r>
              <a:rPr lang="en-US" b="1" dirty="0" smtClean="0"/>
              <a:t>proportion of frequent users in the 16-24 age group</a:t>
            </a:r>
            <a:r>
              <a:rPr lang="en-US" dirty="0" smtClean="0"/>
              <a:t> (i.e. who were using cannabis more than once a month), </a:t>
            </a:r>
            <a:r>
              <a:rPr lang="en-US" b="1" dirty="0" smtClean="0"/>
              <a:t>fell from 12% to 8% in the past four years</a:t>
            </a:r>
            <a:r>
              <a:rPr lang="en-US" dirty="0" smtClean="0"/>
              <a:t>.</a:t>
            </a:r>
          </a:p>
          <a:p>
            <a:pPr rtl="0"/>
            <a:endParaRPr lang="en-US" dirty="0" smtClean="0"/>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20</a:t>
            </a:fld>
            <a:endParaRPr lang="en-US"/>
          </a:p>
        </p:txBody>
      </p:sp>
    </p:spTree>
    <p:extLst>
      <p:ext uri="{BB962C8B-B14F-4D97-AF65-F5344CB8AC3E}">
        <p14:creationId xmlns:p14="http://schemas.microsoft.com/office/powerpoint/2010/main" val="1501851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Should we legalize</a:t>
            </a:r>
            <a:r>
              <a:rPr lang="en-US" baseline="0" dirty="0" smtClean="0"/>
              <a:t> Marijuana?</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2</a:t>
            </a:fld>
            <a:endParaRPr lang="en-US"/>
          </a:p>
        </p:txBody>
      </p:sp>
    </p:spTree>
    <p:extLst>
      <p:ext uri="{BB962C8B-B14F-4D97-AF65-F5344CB8AC3E}">
        <p14:creationId xmlns:p14="http://schemas.microsoft.com/office/powerpoint/2010/main" val="4692041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Prohibition: The US Drug Enforcement Agency’s </a:t>
            </a:r>
            <a:r>
              <a:rPr lang="en-US" b="1" dirty="0" smtClean="0"/>
              <a:t>(DEA) "2008 Marijuana Sourcebook</a:t>
            </a:r>
            <a:r>
              <a:rPr lang="en-US" dirty="0" smtClean="0"/>
              <a:t>" argues that </a:t>
            </a:r>
            <a:r>
              <a:rPr lang="en-US" b="1" dirty="0" smtClean="0"/>
              <a:t>recent research supports </a:t>
            </a:r>
            <a:r>
              <a:rPr lang="en-US" dirty="0" smtClean="0"/>
              <a:t>the gateway hypothesis </a:t>
            </a:r>
            <a:r>
              <a:rPr lang="en-US" b="1" dirty="0" smtClean="0"/>
              <a:t>that certain drugs (such as cannabis</a:t>
            </a:r>
            <a:r>
              <a:rPr lang="en-US" dirty="0" smtClean="0"/>
              <a:t>) </a:t>
            </a:r>
            <a:r>
              <a:rPr lang="en-US" b="1" dirty="0" smtClean="0"/>
              <a:t>act as gateways </a:t>
            </a:r>
            <a:r>
              <a:rPr lang="en-US" dirty="0" smtClean="0"/>
              <a:t>to use of harder drugs such as heroin, either because of </a:t>
            </a:r>
            <a:r>
              <a:rPr lang="en-US" b="1" dirty="0" smtClean="0"/>
              <a:t>social contact </a:t>
            </a:r>
            <a:r>
              <a:rPr lang="en-US" dirty="0" smtClean="0"/>
              <a:t>or because of an increasing search for </a:t>
            </a:r>
            <a:r>
              <a:rPr lang="en-US" b="1" dirty="0" smtClean="0"/>
              <a:t>a better high</a:t>
            </a:r>
            <a:r>
              <a:rPr lang="en-US" dirty="0" smtClean="0"/>
              <a:t>.</a:t>
            </a:r>
            <a:r>
              <a:rPr lang="en-US" baseline="30000" dirty="0" smtClean="0">
                <a:hlinkClick r:id="" action="ppaction://hlinkfile"/>
              </a:rPr>
              <a:t>[41]</a:t>
            </a:r>
            <a:r>
              <a:rPr lang="en-US" dirty="0" smtClean="0"/>
              <a:t> Proponents cite studies such as that of 311 </a:t>
            </a:r>
            <a:r>
              <a:rPr lang="en-US" b="1" dirty="0" smtClean="0"/>
              <a:t>same sex twins</a:t>
            </a:r>
            <a:r>
              <a:rPr lang="en-US" dirty="0" smtClean="0"/>
              <a:t>, where only one twin smoked cannabis before age 17, and where such early cannabis smokers were five times more likely than their twin to move on to harder drugs.</a:t>
            </a:r>
            <a:r>
              <a:rPr lang="en-US" baseline="30000" dirty="0" smtClean="0">
                <a:hlinkClick r:id="" action="ppaction://hlinkfile"/>
              </a:rPr>
              <a:t>[42]</a:t>
            </a:r>
            <a:endParaRPr lang="en-US" baseline="30000" dirty="0" smtClean="0"/>
          </a:p>
          <a:p>
            <a:endParaRPr lang="en-US" baseline="30000" dirty="0" smtClean="0"/>
          </a:p>
          <a:p>
            <a:r>
              <a:rPr lang="en-US" dirty="0" smtClean="0"/>
              <a:t>Legalize:</a:t>
            </a:r>
            <a:r>
              <a:rPr lang="en-US" baseline="0" dirty="0" smtClean="0"/>
              <a:t> </a:t>
            </a:r>
            <a:r>
              <a:rPr lang="en-US" dirty="0" smtClean="0"/>
              <a:t>A study of drug users in </a:t>
            </a:r>
            <a:r>
              <a:rPr lang="en-US" b="1" dirty="0" smtClean="0"/>
              <a:t>Amsterdam</a:t>
            </a:r>
            <a:r>
              <a:rPr lang="en-US" dirty="0" smtClean="0"/>
              <a:t> over a </a:t>
            </a:r>
            <a:r>
              <a:rPr lang="en-US" b="1" dirty="0" smtClean="0"/>
              <a:t>10-year period </a:t>
            </a:r>
            <a:r>
              <a:rPr lang="en-US" dirty="0" smtClean="0"/>
              <a:t>conducted by Jan van Ours of Tilburg University in the Netherlands concluded that </a:t>
            </a:r>
            <a:r>
              <a:rPr lang="en-US" b="1" dirty="0" smtClean="0"/>
              <a:t>cannabis</a:t>
            </a:r>
            <a:r>
              <a:rPr lang="en-US" dirty="0" smtClean="0"/>
              <a:t> is </a:t>
            </a:r>
            <a:r>
              <a:rPr lang="en-US" b="1" dirty="0" smtClean="0"/>
              <a:t>not a stepping stone </a:t>
            </a:r>
            <a:r>
              <a:rPr lang="en-US" dirty="0" smtClean="0"/>
              <a:t>to using </a:t>
            </a:r>
            <a:r>
              <a:rPr lang="en-US" b="1" dirty="0" smtClean="0"/>
              <a:t>cocaine or heroin.  </a:t>
            </a:r>
          </a:p>
          <a:p>
            <a:endParaRPr lang="en-US" dirty="0" smtClean="0"/>
          </a:p>
          <a:p>
            <a:r>
              <a:rPr lang="en-US" dirty="0" smtClean="0"/>
              <a:t>In the </a:t>
            </a:r>
            <a:r>
              <a:rPr lang="en-US" b="1" dirty="0" smtClean="0"/>
              <a:t>US</a:t>
            </a:r>
            <a:r>
              <a:rPr lang="en-US" dirty="0" smtClean="0"/>
              <a:t>, such substances as </a:t>
            </a:r>
            <a:r>
              <a:rPr lang="en-US" b="1" dirty="0" smtClean="0"/>
              <a:t>prescription painkillers </a:t>
            </a:r>
            <a:r>
              <a:rPr lang="en-US" dirty="0" smtClean="0"/>
              <a:t>appear to be </a:t>
            </a:r>
            <a:r>
              <a:rPr lang="en-US" b="1" dirty="0" smtClean="0"/>
              <a:t>more common than cannabis</a:t>
            </a:r>
            <a:r>
              <a:rPr lang="en-US" dirty="0" smtClean="0"/>
              <a:t> as the </a:t>
            </a:r>
            <a:r>
              <a:rPr lang="en-US" b="1" dirty="0" smtClean="0"/>
              <a:t>first "illicit" drug </a:t>
            </a:r>
            <a:r>
              <a:rPr lang="en-US" dirty="0" smtClean="0"/>
              <a:t>tried, and are </a:t>
            </a:r>
            <a:r>
              <a:rPr lang="en-US" b="1" dirty="0" smtClean="0"/>
              <a:t>relatively easy to obtain by adolescents</a:t>
            </a:r>
            <a:r>
              <a:rPr lang="en-US" dirty="0" smtClean="0"/>
              <a:t>. Due to the similarity between narcotics, those who become addicted to prescription painkillers sometimes move on to </a:t>
            </a:r>
            <a:r>
              <a:rPr lang="en-US" b="1" dirty="0" smtClean="0"/>
              <a:t>heroin</a:t>
            </a:r>
            <a:r>
              <a:rPr lang="en-US" dirty="0" smtClean="0"/>
              <a:t> since the latter can </a:t>
            </a:r>
            <a:r>
              <a:rPr lang="en-US" b="1" dirty="0" smtClean="0"/>
              <a:t>actually be a cheaper habit to support.</a:t>
            </a:r>
          </a:p>
          <a:p>
            <a:endParaRPr lang="en-US" baseline="30000" dirty="0" smtClean="0">
              <a:hlinkClick r:id="" action="ppaction://hlinkfile"/>
            </a:endParaRPr>
          </a:p>
          <a:p>
            <a:r>
              <a:rPr lang="en-US" dirty="0" smtClean="0"/>
              <a:t>For </a:t>
            </a:r>
            <a:r>
              <a:rPr lang="en-US" b="1" dirty="0" smtClean="0"/>
              <a:t>teenagers, credibility of adults is eroded </a:t>
            </a:r>
            <a:r>
              <a:rPr lang="en-US" dirty="0" smtClean="0"/>
              <a:t>when the </a:t>
            </a:r>
            <a:r>
              <a:rPr lang="en-US" b="1" dirty="0" smtClean="0"/>
              <a:t>dangers of the "gateway" drugs are exaggerated or made up</a:t>
            </a:r>
            <a:r>
              <a:rPr lang="en-US" dirty="0" smtClean="0"/>
              <a:t>, leading them to think all anti-drug messages are nonsense.</a:t>
            </a:r>
          </a:p>
          <a:p>
            <a:endParaRPr lang="en-US" dirty="0" smtClean="0"/>
          </a:p>
          <a:p>
            <a:r>
              <a:rPr lang="en-US" dirty="0" smtClean="0"/>
              <a:t>The </a:t>
            </a:r>
            <a:r>
              <a:rPr lang="en-US" b="1" dirty="0" smtClean="0"/>
              <a:t>US Institute of Medicine </a:t>
            </a:r>
            <a:r>
              <a:rPr lang="en-US" dirty="0" smtClean="0"/>
              <a:t>found </a:t>
            </a:r>
            <a:r>
              <a:rPr lang="en-US" b="1" dirty="0" smtClean="0"/>
              <a:t>no conclusive evidence </a:t>
            </a:r>
            <a:r>
              <a:rPr lang="en-US" dirty="0" smtClean="0"/>
              <a:t>that the </a:t>
            </a:r>
            <a:r>
              <a:rPr lang="en-US" b="1" dirty="0" smtClean="0"/>
              <a:t>drug effects of marijuana are causally linked to the subsequent abuse</a:t>
            </a:r>
            <a:r>
              <a:rPr lang="en-US" dirty="0" smtClean="0"/>
              <a:t> of other illicit drugs.  Several other studies </a:t>
            </a:r>
            <a:r>
              <a:rPr lang="en-US" b="1" dirty="0" smtClean="0"/>
              <a:t>National Development and Research Institute in New York </a:t>
            </a:r>
            <a:r>
              <a:rPr lang="en-US" b="0" dirty="0" smtClean="0"/>
              <a:t>and</a:t>
            </a:r>
            <a:r>
              <a:rPr lang="en-US" b="0" baseline="0" dirty="0" smtClean="0"/>
              <a:t> the </a:t>
            </a:r>
            <a:r>
              <a:rPr lang="en-US" b="1" dirty="0" smtClean="0"/>
              <a:t>Rand Drug Policy Research Center</a:t>
            </a:r>
            <a:r>
              <a:rPr lang="en-US" dirty="0" smtClean="0"/>
              <a:t> in Santa Monica, California</a:t>
            </a:r>
          </a:p>
          <a:p>
            <a:endParaRPr lang="en-US" b="1" dirty="0" smtClean="0"/>
          </a:p>
          <a:p>
            <a:r>
              <a:rPr lang="en-US" b="1" dirty="0" smtClean="0"/>
              <a:t>Some individuals </a:t>
            </a:r>
            <a:r>
              <a:rPr lang="en-US" dirty="0" smtClean="0"/>
              <a:t>are, for whatever reason, </a:t>
            </a:r>
            <a:r>
              <a:rPr lang="en-US" b="1" dirty="0" smtClean="0"/>
              <a:t>willing to try any substance</a:t>
            </a:r>
            <a:r>
              <a:rPr lang="en-US" dirty="0" smtClean="0"/>
              <a:t>, and the "</a:t>
            </a:r>
            <a:r>
              <a:rPr lang="en-US" b="1" dirty="0" smtClean="0"/>
              <a:t>gateway" drugs </a:t>
            </a:r>
            <a:r>
              <a:rPr lang="en-US" dirty="0" smtClean="0"/>
              <a:t>are merely the ones </a:t>
            </a:r>
            <a:r>
              <a:rPr lang="en-US" b="1" dirty="0" smtClean="0"/>
              <a:t>that are (usually) available </a:t>
            </a:r>
            <a:r>
              <a:rPr lang="en-US" dirty="0" smtClean="0"/>
              <a:t>at an earlier age than the harder drugs.</a:t>
            </a:r>
            <a:r>
              <a:rPr lang="en-US" b="1" dirty="0" smtClean="0"/>
              <a:t> </a:t>
            </a:r>
            <a:endParaRPr lang="en-US" b="1" dirty="0"/>
          </a:p>
        </p:txBody>
      </p:sp>
      <p:sp>
        <p:nvSpPr>
          <p:cNvPr id="4" name="Slide Number Placeholder 3"/>
          <p:cNvSpPr>
            <a:spLocks noGrp="1"/>
          </p:cNvSpPr>
          <p:nvPr>
            <p:ph type="sldNum" sz="quarter" idx="10"/>
          </p:nvPr>
        </p:nvSpPr>
        <p:spPr/>
        <p:txBody>
          <a:bodyPr/>
          <a:lstStyle/>
          <a:p>
            <a:fld id="{0843F2AB-60BA-47E2-8875-4331B2F3E971}" type="slidenum">
              <a:rPr lang="en-US" smtClean="0"/>
              <a:t>21</a:t>
            </a:fld>
            <a:endParaRPr lang="en-US"/>
          </a:p>
        </p:txBody>
      </p:sp>
    </p:spTree>
    <p:extLst>
      <p:ext uri="{BB962C8B-B14F-4D97-AF65-F5344CB8AC3E}">
        <p14:creationId xmlns:p14="http://schemas.microsoft.com/office/powerpoint/2010/main" val="20732787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Very messy and controversial issues</a:t>
            </a:r>
            <a:r>
              <a:rPr lang="en-US" dirty="0" smtClean="0"/>
              <a:t>.  Often mix in discussions of </a:t>
            </a:r>
            <a:r>
              <a:rPr lang="en-US" b="1" dirty="0" smtClean="0"/>
              <a:t>drugs</a:t>
            </a:r>
            <a:r>
              <a:rPr lang="en-US" b="1" baseline="0" dirty="0" smtClean="0"/>
              <a:t> in general versus drugs such as marijuana.</a:t>
            </a:r>
            <a:r>
              <a:rPr lang="en-US" baseline="0" dirty="0" smtClean="0"/>
              <a:t>  </a:t>
            </a:r>
            <a:r>
              <a:rPr lang="en-US" b="1" baseline="0" dirty="0" smtClean="0"/>
              <a:t>DEA role and responsibilities versus public views </a:t>
            </a:r>
            <a:r>
              <a:rPr lang="en-US" baseline="0" dirty="0" smtClean="0"/>
              <a:t>and results of non-government studies are </a:t>
            </a:r>
            <a:r>
              <a:rPr lang="en-US" b="1" baseline="0" dirty="0" smtClean="0"/>
              <a:t>often at opposite poles</a:t>
            </a:r>
            <a:r>
              <a:rPr lang="en-US" baseline="0" dirty="0" smtClean="0"/>
              <a:t>.</a:t>
            </a:r>
          </a:p>
          <a:p>
            <a:endParaRPr lang="en-US" baseline="0" dirty="0" smtClean="0"/>
          </a:p>
          <a:p>
            <a:pPr rtl="0"/>
            <a:r>
              <a:rPr lang="en-US" b="1" dirty="0" smtClean="0"/>
              <a:t>Prohibition</a:t>
            </a:r>
            <a:r>
              <a:rPr lang="en-US" dirty="0" smtClean="0"/>
              <a:t>:</a:t>
            </a:r>
            <a:r>
              <a:rPr lang="en-US" baseline="0" dirty="0" smtClean="0"/>
              <a:t> </a:t>
            </a:r>
            <a:r>
              <a:rPr lang="en-US" dirty="0" smtClean="0"/>
              <a:t>The DEA has said </a:t>
            </a:r>
            <a:r>
              <a:rPr lang="en-US" b="1" dirty="0" smtClean="0"/>
              <a:t>marijuana is far more powerful than it used to be</a:t>
            </a:r>
            <a:r>
              <a:rPr lang="en-US" dirty="0" smtClean="0"/>
              <a:t>. Note:</a:t>
            </a:r>
            <a:r>
              <a:rPr lang="en-US" baseline="0" dirty="0" smtClean="0"/>
              <a:t>  US marijuana was very poor quality relative to Europe in the 1960’s and 1970’s.  Product caught up to competition in past three decades.  A</a:t>
            </a:r>
            <a:r>
              <a:rPr lang="en-US" dirty="0" smtClean="0"/>
              <a:t>ccording to the National Institute on Drug Abuse, "Studies show that someone who smokes </a:t>
            </a:r>
            <a:r>
              <a:rPr lang="en-US" b="1" dirty="0" smtClean="0"/>
              <a:t>five joints per week may</a:t>
            </a:r>
            <a:r>
              <a:rPr lang="en-US" dirty="0" smtClean="0"/>
              <a:t> be taking in as many cancer-causing chemicals as someone who </a:t>
            </a:r>
            <a:r>
              <a:rPr lang="en-US" b="1" dirty="0" smtClean="0"/>
              <a:t>smokes a full pack of cigarettes every day.</a:t>
            </a:r>
            <a:r>
              <a:rPr lang="en-US" dirty="0" smtClean="0"/>
              <a:t>" Marijuana contains more than 400 chemicals, including the most harmful substances found in tobacco smoke. For example, </a:t>
            </a:r>
            <a:r>
              <a:rPr lang="en-US" b="1" dirty="0" smtClean="0"/>
              <a:t>smoking one marijuana cigarette deposits about four times more tar into the lungs than a filtered tobacco cigarette. </a:t>
            </a:r>
            <a:r>
              <a:rPr lang="en-US" dirty="0" smtClean="0"/>
              <a:t>[...] The </a:t>
            </a:r>
            <a:r>
              <a:rPr lang="en-US" b="1" dirty="0" smtClean="0"/>
              <a:t>short-term effects </a:t>
            </a:r>
            <a:r>
              <a:rPr lang="en-US" dirty="0" smtClean="0"/>
              <a:t>are also harmful. They include: </a:t>
            </a:r>
            <a:r>
              <a:rPr lang="en-US" b="1" dirty="0" smtClean="0"/>
              <a:t>memory loss, distorted perception, trouble with thinking and problem solving, loss of motor skills, decrease in muscle strength, increased heart rate, and anxiety.</a:t>
            </a:r>
            <a:r>
              <a:rPr lang="en-US" dirty="0" smtClean="0"/>
              <a:t> Marijuana impacts young people’s mental development, their ability to concentrate in school, and their motivation and initiative to reach goals. Note:  </a:t>
            </a:r>
            <a:r>
              <a:rPr lang="en-US" b="1" dirty="0" smtClean="0"/>
              <a:t>Can likely</a:t>
            </a:r>
            <a:r>
              <a:rPr lang="en-US" b="1" baseline="0" dirty="0" smtClean="0"/>
              <a:t> </a:t>
            </a:r>
            <a:r>
              <a:rPr lang="en-US" b="1" dirty="0" smtClean="0"/>
              <a:t>make comparative</a:t>
            </a:r>
            <a:r>
              <a:rPr lang="en-US" b="1" baseline="0" dirty="0" smtClean="0"/>
              <a:t> statements about tobacco and alcohol.</a:t>
            </a:r>
          </a:p>
          <a:p>
            <a:pPr rtl="0"/>
            <a:endParaRPr lang="en-US" b="1" baseline="0" dirty="0" smtClean="0"/>
          </a:p>
          <a:p>
            <a:pPr rtl="0"/>
            <a:r>
              <a:rPr lang="en-US" dirty="0" smtClean="0"/>
              <a:t>Gil </a:t>
            </a:r>
            <a:r>
              <a:rPr lang="en-US" dirty="0" err="1" smtClean="0"/>
              <a:t>Kerlikowske</a:t>
            </a:r>
            <a:r>
              <a:rPr lang="en-US" dirty="0" smtClean="0"/>
              <a:t>, director of the US </a:t>
            </a:r>
            <a:r>
              <a:rPr lang="en-US" b="1" dirty="0" smtClean="0"/>
              <a:t>Office of National Drug Control Policy (ONDCP</a:t>
            </a:r>
            <a:r>
              <a:rPr lang="en-US" dirty="0" smtClean="0"/>
              <a:t>) argues that in the United States, </a:t>
            </a:r>
            <a:r>
              <a:rPr lang="en-US" b="1" dirty="0" smtClean="0"/>
              <a:t>illegal drugs already cost $180 billion a year in health care, lost productivity, crime, and other expenditures</a:t>
            </a:r>
            <a:r>
              <a:rPr lang="en-US" dirty="0" smtClean="0"/>
              <a:t>, and that number would only increase under legalization because of increased use.</a:t>
            </a:r>
          </a:p>
          <a:p>
            <a:pPr rtl="0"/>
            <a:endParaRPr lang="en-US" b="1" baseline="0" dirty="0" smtClean="0"/>
          </a:p>
          <a:p>
            <a:pPr rtl="0"/>
            <a:r>
              <a:rPr lang="en-US" b="1" dirty="0" smtClean="0"/>
              <a:t>As is the case with alcohol addiction, illicit drug addictions likewise serve to keep many such users functionally in poverty and often as a continued burden on friends, family and society.</a:t>
            </a:r>
          </a:p>
          <a:p>
            <a:pPr rtl="0"/>
            <a:endParaRPr lang="en-US" b="1" baseline="0" dirty="0" smtClean="0"/>
          </a:p>
          <a:p>
            <a:pPr rtl="0"/>
            <a:r>
              <a:rPr lang="en-US" b="1" dirty="0" smtClean="0"/>
              <a:t>Legalize:</a:t>
            </a:r>
            <a:r>
              <a:rPr lang="en-US" b="1" baseline="0" dirty="0" smtClean="0"/>
              <a:t> </a:t>
            </a:r>
            <a:r>
              <a:rPr lang="en-US" b="1" dirty="0" smtClean="0"/>
              <a:t>There is evidence that many illicit drugs pose comparatively fewer health dangers than certain legal drugs.  </a:t>
            </a:r>
            <a:r>
              <a:rPr lang="en-US" b="0" dirty="0" smtClean="0"/>
              <a:t>T</a:t>
            </a:r>
            <a:r>
              <a:rPr lang="en-US" dirty="0" smtClean="0"/>
              <a:t>he </a:t>
            </a:r>
            <a:r>
              <a:rPr lang="en-US" b="1" dirty="0" smtClean="0"/>
              <a:t>health risks </a:t>
            </a:r>
            <a:r>
              <a:rPr lang="en-US" dirty="0" smtClean="0"/>
              <a:t>of MDMA </a:t>
            </a:r>
            <a:r>
              <a:rPr lang="en-US" b="1" dirty="0" smtClean="0"/>
              <a:t>(Ecstasy</a:t>
            </a:r>
            <a:r>
              <a:rPr lang="en-US" dirty="0" smtClean="0"/>
              <a:t>) have been </a:t>
            </a:r>
            <a:r>
              <a:rPr lang="en-US" b="1" dirty="0" smtClean="0"/>
              <a:t>exaggerated</a:t>
            </a:r>
            <a:r>
              <a:rPr lang="en-US" dirty="0" smtClean="0"/>
              <a:t> for instance, the risks from cannabis use also overstated, and </a:t>
            </a:r>
            <a:r>
              <a:rPr lang="en-US" b="1" dirty="0" smtClean="0"/>
              <a:t>health problems </a:t>
            </a:r>
            <a:r>
              <a:rPr lang="en-US" dirty="0" smtClean="0"/>
              <a:t>from the use of legal substances, particularly </a:t>
            </a:r>
            <a:r>
              <a:rPr lang="en-US" b="1" dirty="0" smtClean="0"/>
              <a:t>alcohol and tobacco</a:t>
            </a:r>
            <a:r>
              <a:rPr lang="en-US" dirty="0" smtClean="0"/>
              <a:t>, are greater, even than from cocaine use for example.  Occasional </a:t>
            </a:r>
            <a:r>
              <a:rPr lang="en-US" b="1" dirty="0" smtClean="0"/>
              <a:t>cocaine use </a:t>
            </a:r>
            <a:r>
              <a:rPr lang="en-US" dirty="0" smtClean="0"/>
              <a:t>does not typically lead to severe or even minor physical or social problems.</a:t>
            </a:r>
          </a:p>
          <a:p>
            <a:pPr rtl="0"/>
            <a:endParaRPr lang="en-US" dirty="0" smtClean="0"/>
          </a:p>
          <a:p>
            <a:pPr rtl="0"/>
            <a:r>
              <a:rPr lang="en-US" b="1" dirty="0" smtClean="0"/>
              <a:t>More on health benefit arguments later</a:t>
            </a:r>
            <a:r>
              <a:rPr lang="en-US" dirty="0" smtClean="0"/>
              <a:t>.</a:t>
            </a:r>
          </a:p>
          <a:p>
            <a:pPr rtl="0"/>
            <a:endParaRPr lang="en-US" dirty="0" smtClean="0"/>
          </a:p>
          <a:p>
            <a:pPr rtl="0"/>
            <a:r>
              <a:rPr lang="en-US" b="1" dirty="0" smtClean="0"/>
              <a:t>World Health Organization </a:t>
            </a:r>
            <a:r>
              <a:rPr lang="en-US" dirty="0" smtClean="0"/>
              <a:t>report: "As </a:t>
            </a:r>
            <a:r>
              <a:rPr lang="en-US" b="1" dirty="0" smtClean="0"/>
              <a:t>cannabis is an illegal drug </a:t>
            </a:r>
            <a:r>
              <a:rPr lang="en-US" dirty="0" smtClean="0"/>
              <a:t>its </a:t>
            </a:r>
            <a:r>
              <a:rPr lang="en-US" b="1" dirty="0" smtClean="0"/>
              <a:t>cultivation, harvesting and distribution are not subject to quality control mechanisms</a:t>
            </a:r>
            <a:r>
              <a:rPr lang="en-US" dirty="0" smtClean="0"/>
              <a:t> to ensure the </a:t>
            </a:r>
            <a:r>
              <a:rPr lang="en-US" b="1" dirty="0" smtClean="0"/>
              <a:t>reliability and safety </a:t>
            </a:r>
            <a:r>
              <a:rPr lang="en-US" dirty="0" smtClean="0"/>
              <a:t>of the product used by consumers.  …</a:t>
            </a:r>
            <a:r>
              <a:rPr lang="en-US" b="1" dirty="0" smtClean="0"/>
              <a:t>The government cannot enforce quality control on products sold and manufactured illegally</a:t>
            </a:r>
            <a:r>
              <a:rPr lang="en-US" dirty="0" smtClean="0"/>
              <a:t>.</a:t>
            </a:r>
          </a:p>
          <a:p>
            <a:pPr rtl="0"/>
            <a:endParaRPr lang="en-US" dirty="0" smtClean="0"/>
          </a:p>
          <a:p>
            <a:pPr rtl="0"/>
            <a:r>
              <a:rPr lang="en-US" dirty="0" smtClean="0"/>
              <a:t>The </a:t>
            </a:r>
            <a:r>
              <a:rPr lang="en-US" b="1" dirty="0" smtClean="0"/>
              <a:t>illegality of many recreational drugs </a:t>
            </a:r>
            <a:r>
              <a:rPr lang="en-US" dirty="0" smtClean="0"/>
              <a:t>may be </a:t>
            </a:r>
            <a:r>
              <a:rPr lang="en-US" b="1" dirty="0" smtClean="0"/>
              <a:t>dissuading research </a:t>
            </a:r>
            <a:r>
              <a:rPr lang="en-US" dirty="0" smtClean="0"/>
              <a:t>into new, more effective and perhaps safer recreational drugs.</a:t>
            </a:r>
          </a:p>
          <a:p>
            <a:pPr rtl="0"/>
            <a:endParaRPr lang="en-US" dirty="0" smtClean="0"/>
          </a:p>
          <a:p>
            <a:pPr rtl="0"/>
            <a:r>
              <a:rPr lang="en-US" dirty="0" smtClean="0"/>
              <a:t>Taking into account deaths from non-illegal drugs leaves only </a:t>
            </a:r>
            <a:r>
              <a:rPr lang="en-US" b="1" dirty="0" smtClean="0"/>
              <a:t>21 percent of CDC "drug-induced death" figures actually due to the use of "illegal" drugs.</a:t>
            </a:r>
          </a:p>
          <a:p>
            <a:pPr rtl="0"/>
            <a:endParaRPr lang="en-US" b="1" dirty="0" smtClean="0"/>
          </a:p>
          <a:p>
            <a:pPr rtl="0"/>
            <a:endParaRPr lang="en-US" b="1" dirty="0" smtClean="0"/>
          </a:p>
          <a:p>
            <a:pPr rtl="0"/>
            <a:endParaRPr lang="en-US" dirty="0" smtClean="0"/>
          </a:p>
          <a:p>
            <a:pPr rtl="0"/>
            <a:endParaRPr lang="en-US" dirty="0" smtClean="0"/>
          </a:p>
          <a:p>
            <a:pPr rtl="0"/>
            <a:endParaRPr lang="en-US" dirty="0" smtClean="0"/>
          </a:p>
          <a:p>
            <a:pPr rtl="0"/>
            <a:endParaRPr lang="en-US" dirty="0" smtClean="0"/>
          </a:p>
          <a:p>
            <a:pPr rtl="0"/>
            <a:endParaRPr lang="en-US" b="1" baseline="0" dirty="0" smtClean="0"/>
          </a:p>
          <a:p>
            <a:pPr rtl="0"/>
            <a:endParaRPr lang="en-US" b="1" baseline="0" dirty="0" smtClean="0"/>
          </a:p>
          <a:p>
            <a:pPr rtl="0"/>
            <a:endParaRPr lang="en-US" b="1" baseline="0" dirty="0" smtClean="0"/>
          </a:p>
          <a:p>
            <a:pPr rtl="0"/>
            <a:r>
              <a:rPr lang="en-US" b="1" dirty="0" smtClean="0"/>
              <a:t> </a:t>
            </a:r>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22</a:t>
            </a:fld>
            <a:endParaRPr lang="en-US"/>
          </a:p>
        </p:txBody>
      </p:sp>
    </p:spTree>
    <p:extLst>
      <p:ext uri="{BB962C8B-B14F-4D97-AF65-F5344CB8AC3E}">
        <p14:creationId xmlns:p14="http://schemas.microsoft.com/office/powerpoint/2010/main" val="33550186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Prohibition: The </a:t>
            </a:r>
            <a:r>
              <a:rPr lang="en-US" b="1" dirty="0" smtClean="0"/>
              <a:t>tax revenue </a:t>
            </a:r>
            <a:r>
              <a:rPr lang="en-US" dirty="0" smtClean="0"/>
              <a:t>collected from </a:t>
            </a:r>
            <a:r>
              <a:rPr lang="en-US" b="1" dirty="0" smtClean="0"/>
              <a:t>alcoho</a:t>
            </a:r>
            <a:r>
              <a:rPr lang="en-US" dirty="0" smtClean="0"/>
              <a:t>l pales in comparison to the costs associated with it. </a:t>
            </a:r>
            <a:r>
              <a:rPr lang="en-US" b="1" dirty="0" smtClean="0"/>
              <a:t>Federal excise taxes collected on alcohol in 2007 totaled around $9 billion; states collected around $5.5 billion</a:t>
            </a:r>
            <a:r>
              <a:rPr lang="en-US" dirty="0" smtClean="0"/>
              <a:t>. Taken together, this is </a:t>
            </a:r>
            <a:r>
              <a:rPr lang="en-US" b="1" dirty="0" smtClean="0"/>
              <a:t>less than 10 percent of the over $185 billion in alcohol-related costs from health care, lost productivity, and criminal justice.</a:t>
            </a:r>
            <a:r>
              <a:rPr lang="en-US" dirty="0" smtClean="0"/>
              <a:t> </a:t>
            </a:r>
            <a:r>
              <a:rPr lang="en-US" b="1" dirty="0" smtClean="0"/>
              <a:t>Tobacco</a:t>
            </a:r>
            <a:r>
              <a:rPr lang="en-US" dirty="0" smtClean="0"/>
              <a:t> also does not carry its economic weight when we tax it; each year we spend more than </a:t>
            </a:r>
            <a:r>
              <a:rPr lang="en-US" b="1" dirty="0" smtClean="0"/>
              <a:t>$200 billion on its social costs </a:t>
            </a:r>
            <a:r>
              <a:rPr lang="en-US" dirty="0" smtClean="0"/>
              <a:t>and collect only about </a:t>
            </a:r>
            <a:r>
              <a:rPr lang="en-US" b="1" dirty="0" smtClean="0"/>
              <a:t>$25 billion in taxes.</a:t>
            </a:r>
          </a:p>
          <a:p>
            <a:pPr rtl="0"/>
            <a:r>
              <a:rPr lang="en-US" dirty="0" smtClean="0"/>
              <a:t>— Gil </a:t>
            </a:r>
            <a:r>
              <a:rPr lang="en-US" dirty="0" err="1" smtClean="0"/>
              <a:t>Kerlikowske</a:t>
            </a:r>
            <a:r>
              <a:rPr lang="en-US" dirty="0" smtClean="0"/>
              <a:t>, current director of the US </a:t>
            </a:r>
            <a:r>
              <a:rPr lang="en-US" dirty="0" smtClean="0">
                <a:hlinkClick r:id="rId3" action="ppaction://hlinkfile" tooltip="ONDCP"/>
              </a:rPr>
              <a:t>ONDCP</a:t>
            </a:r>
            <a:r>
              <a:rPr lang="en-US" dirty="0" smtClean="0"/>
              <a:t> (April 2010). </a:t>
            </a:r>
            <a:r>
              <a:rPr lang="en-US" dirty="0" smtClean="0">
                <a:hlinkClick r:id="rId4"/>
              </a:rPr>
              <a:t>Why Marijuana Legalization Would Compromise Public Health and Public Safety</a:t>
            </a:r>
            <a:r>
              <a:rPr lang="en-US" dirty="0" smtClean="0"/>
              <a:t>.</a:t>
            </a:r>
          </a:p>
          <a:p>
            <a:pPr rtl="0"/>
            <a:endParaRPr lang="en-US" dirty="0" smtClean="0"/>
          </a:p>
          <a:p>
            <a:pPr rtl="0"/>
            <a:r>
              <a:rPr lang="en-US" dirty="0" smtClean="0"/>
              <a:t>Legalize:</a:t>
            </a:r>
            <a:r>
              <a:rPr lang="en-US" baseline="0" dirty="0" smtClean="0"/>
              <a:t> </a:t>
            </a:r>
            <a:r>
              <a:rPr lang="en-US" dirty="0" smtClean="0"/>
              <a:t>The </a:t>
            </a:r>
            <a:r>
              <a:rPr lang="en-US" dirty="0" smtClean="0">
                <a:hlinkClick r:id="rId5" action="ppaction://hlinkfile" tooltip="United States"/>
              </a:rPr>
              <a:t>United States</a:t>
            </a:r>
            <a:r>
              <a:rPr lang="en-US" dirty="0" smtClean="0"/>
              <a:t> </a:t>
            </a:r>
            <a:r>
              <a:rPr lang="en-US" dirty="0" smtClean="0">
                <a:hlinkClick r:id="rId6" action="ppaction://hlinkfile" tooltip="War on Drugs"/>
              </a:rPr>
              <a:t>efforts at </a:t>
            </a:r>
            <a:r>
              <a:rPr lang="en-US" b="1" dirty="0" smtClean="0">
                <a:hlinkClick r:id="rId6" action="ppaction://hlinkfile" tooltip="War on Drugs"/>
              </a:rPr>
              <a:t>drug prohibition</a:t>
            </a:r>
            <a:r>
              <a:rPr lang="en-US" b="1" dirty="0" smtClean="0"/>
              <a:t> </a:t>
            </a:r>
            <a:r>
              <a:rPr lang="en-US" dirty="0" smtClean="0"/>
              <a:t>started out with a </a:t>
            </a:r>
            <a:r>
              <a:rPr lang="en-US" b="1" dirty="0" smtClean="0"/>
              <a:t>US$ 350 million budget in 1971, </a:t>
            </a:r>
            <a:r>
              <a:rPr lang="en-US" dirty="0" smtClean="0"/>
              <a:t>and was in </a:t>
            </a:r>
            <a:r>
              <a:rPr lang="en-US" b="1" dirty="0" smtClean="0"/>
              <a:t>2006 a US$ 30 </a:t>
            </a:r>
            <a:r>
              <a:rPr lang="en-US" b="1" dirty="0" smtClean="0">
                <a:hlinkClick r:id="rId7" action="ppaction://hlinkfile" tooltip="1000000000 (number)"/>
              </a:rPr>
              <a:t>billion</a:t>
            </a:r>
            <a:r>
              <a:rPr lang="en-US" b="1" dirty="0" smtClean="0"/>
              <a:t> </a:t>
            </a:r>
            <a:r>
              <a:rPr lang="en-US" dirty="0" smtClean="0"/>
              <a:t>campaign. These numbers only include </a:t>
            </a:r>
            <a:r>
              <a:rPr lang="en-US" b="1" i="1" dirty="0" smtClean="0"/>
              <a:t>direct</a:t>
            </a:r>
            <a:r>
              <a:rPr lang="en-US" b="1" dirty="0" smtClean="0"/>
              <a:t> prohibition </a:t>
            </a:r>
            <a:r>
              <a:rPr lang="en-US" dirty="0" smtClean="0"/>
              <a:t>enforcement expenditures, and as such only represent </a:t>
            </a:r>
            <a:r>
              <a:rPr lang="en-US" i="1" dirty="0" smtClean="0"/>
              <a:t>part</a:t>
            </a:r>
            <a:r>
              <a:rPr lang="en-US" dirty="0" smtClean="0"/>
              <a:t> of the total cost of prohibition. Economic impact of holding 500,000 prisoners on prohibition violations</a:t>
            </a:r>
            <a:r>
              <a:rPr lang="en-US" baseline="0" dirty="0" smtClean="0"/>
              <a:t> for one.</a:t>
            </a:r>
          </a:p>
          <a:p>
            <a:pPr rtl="0"/>
            <a:endParaRPr lang="en-US" baseline="0" dirty="0" smtClean="0"/>
          </a:p>
          <a:p>
            <a:pPr rtl="0"/>
            <a:r>
              <a:rPr lang="en-US" dirty="0" smtClean="0"/>
              <a:t>The war on drugs is extremely costly to such societies that outlaw drugs in terms of </a:t>
            </a:r>
            <a:r>
              <a:rPr lang="en-US" b="1" dirty="0" smtClean="0"/>
              <a:t>taxpayer money, lives, productivity, the inability of law enforcement to pursue </a:t>
            </a:r>
            <a:r>
              <a:rPr lang="en-US" b="1" i="1" dirty="0" smtClean="0">
                <a:hlinkClick r:id="rId8" action="ppaction://hlinkfile" tooltip="Mala in se"/>
              </a:rPr>
              <a:t>mala in se</a:t>
            </a:r>
            <a:r>
              <a:rPr lang="en-US" b="1" dirty="0" smtClean="0"/>
              <a:t> crimes, and social inequality</a:t>
            </a:r>
            <a:r>
              <a:rPr lang="en-US" b="0" dirty="0" smtClean="0"/>
              <a:t>. ….</a:t>
            </a:r>
            <a:r>
              <a:rPr lang="en-US" b="1" dirty="0" smtClean="0"/>
              <a:t>financial and social costs of drug law enforcement far exceed the damages that the drugs themselves cause.</a:t>
            </a:r>
          </a:p>
          <a:p>
            <a:pPr rtl="0"/>
            <a:endParaRPr lang="en-US" b="1" dirty="0" smtClean="0"/>
          </a:p>
          <a:p>
            <a:pPr rtl="0"/>
            <a:r>
              <a:rPr lang="en-US" dirty="0" smtClean="0"/>
              <a:t>It has been argued that if the US government </a:t>
            </a:r>
            <a:r>
              <a:rPr lang="en-US" b="1" dirty="0" smtClean="0"/>
              <a:t>legalized marijuana </a:t>
            </a:r>
            <a:r>
              <a:rPr lang="en-US" dirty="0" smtClean="0"/>
              <a:t>it </a:t>
            </a:r>
            <a:r>
              <a:rPr lang="en-US" b="1" dirty="0" smtClean="0"/>
              <a:t>would save $7.7 billion per year in expenditure on enforcement of prohibition. </a:t>
            </a:r>
            <a:r>
              <a:rPr lang="en-US" dirty="0" smtClean="0"/>
              <a:t>Also, that marijuana legalization would </a:t>
            </a:r>
            <a:r>
              <a:rPr lang="en-US" b="1" dirty="0" smtClean="0"/>
              <a:t>yield tax revenue of $2.4 billion annually if it were taxed like all other goods and $6.2 billion annually if it were taxed at rates comparable to those on alcohol and tobacco</a:t>
            </a:r>
            <a:r>
              <a:rPr lang="en-US" dirty="0" smtClean="0"/>
              <a:t>.</a:t>
            </a:r>
          </a:p>
          <a:p>
            <a:pPr rtl="0"/>
            <a:endParaRPr lang="en-US" dirty="0" smtClean="0"/>
          </a:p>
          <a:p>
            <a:pPr rtl="0"/>
            <a:r>
              <a:rPr lang="en-US" dirty="0" smtClean="0"/>
              <a:t>if you look at the </a:t>
            </a:r>
            <a:r>
              <a:rPr lang="en-US" b="1" dirty="0" smtClean="0"/>
              <a:t>drug war from a purely economic point of view</a:t>
            </a:r>
            <a:r>
              <a:rPr lang="en-US" dirty="0" smtClean="0"/>
              <a:t>, the </a:t>
            </a:r>
            <a:r>
              <a:rPr lang="en-US" b="1" dirty="0" smtClean="0"/>
              <a:t>role of the government is to protect the drug cartel. That's literally true.</a:t>
            </a:r>
          </a:p>
          <a:p>
            <a:pPr rtl="0"/>
            <a:r>
              <a:rPr lang="en-US" b="1" dirty="0" smtClean="0"/>
              <a:t>—</a:t>
            </a:r>
            <a:r>
              <a:rPr lang="en-US" b="1" dirty="0" smtClean="0">
                <a:hlinkClick r:id="rId9" action="ppaction://hlinkfile" tooltip="Milton Friedman"/>
              </a:rPr>
              <a:t>Milton Friedman</a:t>
            </a:r>
            <a:r>
              <a:rPr lang="en-US" b="1" baseline="30000" dirty="0" smtClean="0">
                <a:hlinkClick r:id="" action="ppaction://hlinkfile"/>
              </a:rPr>
              <a:t>[95</a:t>
            </a:r>
            <a:r>
              <a:rPr lang="en-US" baseline="30000" dirty="0" smtClean="0">
                <a:hlinkClick r:id="" action="ppaction://hlinkfile"/>
              </a:rPr>
              <a:t>]</a:t>
            </a:r>
            <a:endParaRPr lang="en-US" baseline="30000" dirty="0" smtClean="0"/>
          </a:p>
          <a:p>
            <a:pPr rtl="0"/>
            <a:endParaRPr lang="en-US" baseline="30000" dirty="0" smtClean="0"/>
          </a:p>
          <a:p>
            <a:pPr rtl="0"/>
            <a:r>
              <a:rPr lang="en-US" dirty="0" smtClean="0"/>
              <a:t>The United States' "</a:t>
            </a:r>
            <a:r>
              <a:rPr lang="en-US" dirty="0" smtClean="0">
                <a:hlinkClick r:id="rId6" action="ppaction://hlinkfile" tooltip="War on Drugs"/>
              </a:rPr>
              <a:t>War on Drugs</a:t>
            </a:r>
            <a:r>
              <a:rPr lang="en-US" dirty="0" smtClean="0"/>
              <a:t>" has added considerably to the </a:t>
            </a:r>
            <a:r>
              <a:rPr lang="en-US" b="1" dirty="0" smtClean="0"/>
              <a:t>political instability in </a:t>
            </a:r>
            <a:r>
              <a:rPr lang="en-US" b="1" dirty="0" smtClean="0">
                <a:hlinkClick r:id="rId10" action="ppaction://hlinkfile" tooltip="South America"/>
              </a:rPr>
              <a:t>South America</a:t>
            </a:r>
            <a:r>
              <a:rPr lang="en-US" b="1" dirty="0" smtClean="0"/>
              <a:t>. has allowed criminal, </a:t>
            </a:r>
            <a:r>
              <a:rPr lang="en-US" b="1" dirty="0" smtClean="0">
                <a:hlinkClick r:id="rId11" action="ppaction://hlinkfile" tooltip="Paramilitary"/>
              </a:rPr>
              <a:t>paramilitary</a:t>
            </a:r>
            <a:r>
              <a:rPr lang="en-US" b="1" dirty="0" smtClean="0"/>
              <a:t> and </a:t>
            </a:r>
            <a:r>
              <a:rPr lang="en-US" b="1" dirty="0" smtClean="0">
                <a:hlinkClick r:id="rId12" action="ppaction://hlinkfile" tooltip="Guerrilla"/>
              </a:rPr>
              <a:t>guerrilla</a:t>
            </a:r>
            <a:r>
              <a:rPr lang="en-US" b="1" dirty="0" smtClean="0"/>
              <a:t> groups to reap huge profits. Afghanistan</a:t>
            </a:r>
            <a:r>
              <a:rPr lang="en-US" dirty="0" smtClean="0"/>
              <a:t> went from producing practically no illegal drugs in 2000 (following banning by the </a:t>
            </a:r>
            <a:r>
              <a:rPr lang="en-US" dirty="0" smtClean="0">
                <a:hlinkClick r:id="rId13" action="ppaction://hlinkfile" tooltip="Taliban"/>
              </a:rPr>
              <a:t>Taliban</a:t>
            </a:r>
            <a:r>
              <a:rPr lang="en-US" dirty="0" smtClean="0"/>
              <a:t>), to cultivating what is now as much as 90% of the world's opium.</a:t>
            </a:r>
          </a:p>
          <a:p>
            <a:pPr rtl="0"/>
            <a:endParaRPr lang="en-US" b="1" dirty="0" smtClean="0"/>
          </a:p>
          <a:p>
            <a:pPr rtl="0"/>
            <a:r>
              <a:rPr lang="en-US" b="1" dirty="0" smtClean="0"/>
              <a:t>Rural farmers </a:t>
            </a:r>
            <a:r>
              <a:rPr lang="en-US" dirty="0" smtClean="0"/>
              <a:t>in the poor regions. </a:t>
            </a:r>
            <a:r>
              <a:rPr lang="en-US" b="1" dirty="0" smtClean="0"/>
              <a:t>crops are frequently destroyed </a:t>
            </a:r>
            <a:r>
              <a:rPr lang="en-US" dirty="0" smtClean="0"/>
              <a:t>by U.S.-sponsored </a:t>
            </a:r>
            <a:r>
              <a:rPr lang="en-US" b="1" dirty="0" smtClean="0"/>
              <a:t>eradication treatments (usually sprayed from the air </a:t>
            </a:r>
            <a:r>
              <a:rPr lang="en-US" dirty="0" smtClean="0"/>
              <a:t>with varying degrees of discrimination), whether or not the farmers directly supply the cocaine trade. </a:t>
            </a:r>
            <a:endParaRPr lang="en-US" b="1" dirty="0" smtClean="0"/>
          </a:p>
          <a:p>
            <a:pPr rtl="0"/>
            <a:endParaRPr lang="en-US" dirty="0" smtClean="0"/>
          </a:p>
          <a:p>
            <a:pPr rtl="0"/>
            <a:endParaRPr lang="en-US" b="1" dirty="0" smtClean="0"/>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23</a:t>
            </a:fld>
            <a:endParaRPr lang="en-US"/>
          </a:p>
        </p:txBody>
      </p:sp>
    </p:spTree>
    <p:extLst>
      <p:ext uri="{BB962C8B-B14F-4D97-AF65-F5344CB8AC3E}">
        <p14:creationId xmlns:p14="http://schemas.microsoft.com/office/powerpoint/2010/main" val="33295579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dirty="0" smtClean="0"/>
              <a:t>Prohibition: The US Drug Enforcement Administration claims:  Crime, violence and drug </a:t>
            </a:r>
            <a:r>
              <a:rPr lang="en-US" b="1" dirty="0" smtClean="0"/>
              <a:t>use go hand in hand. Six times </a:t>
            </a:r>
            <a:r>
              <a:rPr lang="en-US" dirty="0" smtClean="0"/>
              <a:t>as many </a:t>
            </a:r>
            <a:r>
              <a:rPr lang="en-US" b="1" dirty="0" smtClean="0"/>
              <a:t>homicides</a:t>
            </a:r>
            <a:r>
              <a:rPr lang="en-US" dirty="0" smtClean="0"/>
              <a:t> are committed by </a:t>
            </a:r>
            <a:r>
              <a:rPr lang="en-US" b="1" dirty="0" smtClean="0"/>
              <a:t>people under the influence of drugs, as by those who are looking for money to buy drugs.</a:t>
            </a:r>
            <a:r>
              <a:rPr lang="en-US" dirty="0" smtClean="0"/>
              <a:t> </a:t>
            </a:r>
            <a:r>
              <a:rPr lang="en-US" b="1" dirty="0" smtClean="0"/>
              <a:t> </a:t>
            </a:r>
            <a:r>
              <a:rPr lang="en-US" dirty="0" smtClean="0"/>
              <a:t>; they’re committed by people on drugs.</a:t>
            </a:r>
          </a:p>
          <a:p>
            <a:pPr rtl="0"/>
            <a:r>
              <a:rPr lang="en-US" dirty="0" smtClean="0"/>
              <a:t>—US Drug Enforcement Administration (2003). "</a:t>
            </a:r>
            <a:r>
              <a:rPr lang="en-US" dirty="0" smtClean="0">
                <a:hlinkClick r:id="rId3"/>
              </a:rPr>
              <a:t>Speaking Out Against Drug Legalization</a:t>
            </a:r>
            <a:r>
              <a:rPr lang="en-US" dirty="0" smtClean="0"/>
              <a:t>“</a:t>
            </a:r>
          </a:p>
          <a:p>
            <a:pPr rtl="0"/>
            <a:endParaRPr lang="en-US" dirty="0" smtClean="0"/>
          </a:p>
          <a:p>
            <a:pPr rtl="0"/>
            <a:r>
              <a:rPr lang="en-US" dirty="0" smtClean="0"/>
              <a:t>Late 1990’s</a:t>
            </a:r>
            <a:r>
              <a:rPr lang="en-US" baseline="0" dirty="0" smtClean="0"/>
              <a:t> Drug Use Forecasts statements</a:t>
            </a:r>
            <a:endParaRPr lang="en-US" dirty="0" smtClean="0"/>
          </a:p>
          <a:p>
            <a:pPr marL="171450" indent="-171450" rtl="0">
              <a:buFont typeface="Arial" pitchFamily="34" charset="0"/>
              <a:buChar char="•"/>
            </a:pPr>
            <a:r>
              <a:rPr lang="en-US" dirty="0" smtClean="0"/>
              <a:t>Frequent use of hard drugs is one of the strongest indicators of a criminal career.</a:t>
            </a:r>
          </a:p>
          <a:p>
            <a:pPr marL="171450" indent="-171450" rtl="0">
              <a:buFont typeface="Arial" pitchFamily="34" charset="0"/>
              <a:buChar char="•"/>
            </a:pPr>
            <a:r>
              <a:rPr lang="en-US" dirty="0" smtClean="0"/>
              <a:t>Offenders who use drugs are among the most serious and active criminals, engaging in both property and violent crime.</a:t>
            </a:r>
          </a:p>
          <a:p>
            <a:pPr marL="171450" indent="-171450" rtl="0">
              <a:buFont typeface="Arial" pitchFamily="34" charset="0"/>
              <a:buChar char="•"/>
            </a:pPr>
            <a:r>
              <a:rPr lang="en-US" dirty="0" smtClean="0"/>
              <a:t>Early and persistent use of cocaine or heroin in the juvenile years is an indicator of serious, persistent criminal behavior in adulthood.</a:t>
            </a:r>
          </a:p>
          <a:p>
            <a:pPr marL="171450" indent="-171450" rtl="0">
              <a:buFont typeface="Arial" pitchFamily="34" charset="0"/>
              <a:buChar char="•"/>
            </a:pPr>
            <a:r>
              <a:rPr lang="en-US" dirty="0" smtClean="0"/>
              <a:t>Those arrested who are drug users are more likely than those not using drugs to be rearrested on pretrial release or fail to appear at trial.  Late 1990’s statements.</a:t>
            </a:r>
          </a:p>
          <a:p>
            <a:pPr marL="171450" indent="-171450" rtl="0">
              <a:buFont typeface="Arial" pitchFamily="34" charset="0"/>
              <a:buChar char="•"/>
            </a:pPr>
            <a:endParaRPr lang="en-US" dirty="0" smtClean="0"/>
          </a:p>
          <a:p>
            <a:pPr marL="0" indent="0" rtl="0">
              <a:buFont typeface="Arial" pitchFamily="34" charset="0"/>
              <a:buNone/>
            </a:pPr>
            <a:r>
              <a:rPr lang="en-US" b="0" dirty="0" smtClean="0"/>
              <a:t>Legalize: Violence and profits of drugs traffickers:</a:t>
            </a:r>
          </a:p>
          <a:p>
            <a:pPr rtl="0"/>
            <a:r>
              <a:rPr lang="en-US" dirty="0" smtClean="0"/>
              <a:t>Prohibition protects the drug cartel insofar as it keeps the distribution in the </a:t>
            </a:r>
            <a:r>
              <a:rPr lang="en-US" dirty="0" smtClean="0">
                <a:hlinkClick r:id="rId4" action="ppaction://hlinkfile" tooltip="Black market"/>
              </a:rPr>
              <a:t>black market</a:t>
            </a:r>
            <a:r>
              <a:rPr lang="en-US" dirty="0" smtClean="0"/>
              <a:t> and creates the risk that </a:t>
            </a:r>
            <a:r>
              <a:rPr lang="en-US" b="1" dirty="0" smtClean="0"/>
              <a:t>makes smuggling profitable</a:t>
            </a:r>
            <a:r>
              <a:rPr lang="en-US" dirty="0" smtClean="0"/>
              <a:t>.  We are</a:t>
            </a:r>
            <a:r>
              <a:rPr lang="en-US" baseline="0" dirty="0" smtClean="0"/>
              <a:t> loved by the drug cartels.</a:t>
            </a:r>
          </a:p>
          <a:p>
            <a:pPr rtl="0"/>
            <a:endParaRPr lang="en-US" baseline="0" dirty="0" smtClean="0"/>
          </a:p>
          <a:p>
            <a:pPr rtl="0"/>
            <a:r>
              <a:rPr lang="en-US" b="1" dirty="0" smtClean="0"/>
              <a:t>Drug money has been called a major source of income for terrorist organizations</a:t>
            </a:r>
            <a:r>
              <a:rPr lang="en-US" dirty="0" smtClean="0"/>
              <a:t>.  Note</a:t>
            </a:r>
            <a:r>
              <a:rPr lang="en-US" baseline="0" dirty="0" smtClean="0"/>
              <a:t> unclear how important this is.</a:t>
            </a:r>
            <a:r>
              <a:rPr lang="en-US" dirty="0" smtClean="0"/>
              <a:t> US government agencies and government officials have been caught trafficking drugs to finance US-supported terrorist actions in events such as the </a:t>
            </a:r>
            <a:r>
              <a:rPr lang="en-US" dirty="0" smtClean="0">
                <a:hlinkClick r:id="rId5" action="ppaction://hlinkfile" tooltip="Iran-Contra Affair"/>
              </a:rPr>
              <a:t>Iran-Contra Affair</a:t>
            </a:r>
            <a:r>
              <a:rPr lang="en-US" dirty="0" smtClean="0"/>
              <a:t>, and </a:t>
            </a:r>
            <a:r>
              <a:rPr lang="en-US" dirty="0" smtClean="0">
                <a:hlinkClick r:id="rId6" action="ppaction://hlinkfile" tooltip="Manuel Noriega"/>
              </a:rPr>
              <a:t>Manuel Noriega</a:t>
            </a:r>
            <a:r>
              <a:rPr lang="en-US" dirty="0" smtClean="0"/>
              <a:t>.</a:t>
            </a:r>
          </a:p>
          <a:p>
            <a:pPr rtl="0"/>
            <a:endParaRPr lang="en-US" dirty="0" smtClean="0"/>
          </a:p>
          <a:p>
            <a:pPr rtl="0"/>
            <a:r>
              <a:rPr lang="en-US" b="0" dirty="0" smtClean="0"/>
              <a:t>Corruption :</a:t>
            </a:r>
            <a:r>
              <a:rPr lang="en-US" dirty="0" smtClean="0"/>
              <a:t>Human rights organizations and legal scholars have claimed that drug prohibition inevitably leads to </a:t>
            </a:r>
            <a:r>
              <a:rPr lang="en-US" b="0" dirty="0" smtClean="0">
                <a:hlinkClick r:id="rId7" action="ppaction://hlinkfile" tooltip="Police corruption"/>
              </a:rPr>
              <a:t>police corruption</a:t>
            </a:r>
            <a:r>
              <a:rPr lang="en-US" dirty="0" smtClean="0"/>
              <a:t>.</a:t>
            </a:r>
          </a:p>
          <a:p>
            <a:pPr rtl="0"/>
            <a:endParaRPr lang="en-US" dirty="0" smtClean="0"/>
          </a:p>
          <a:p>
            <a:pPr rtl="0"/>
            <a:r>
              <a:rPr lang="en-US" b="0" dirty="0" smtClean="0"/>
              <a:t>Stigma of conviction: </a:t>
            </a:r>
            <a:r>
              <a:rPr lang="en-US" dirty="0" smtClean="0"/>
              <a:t>Despite the fact that </a:t>
            </a:r>
            <a:r>
              <a:rPr lang="en-US" b="1" dirty="0" smtClean="0"/>
              <a:t>most drug offenders are non-violent</a:t>
            </a:r>
            <a:r>
              <a:rPr lang="en-US" dirty="0" smtClean="0"/>
              <a:t>, </a:t>
            </a:r>
            <a:r>
              <a:rPr lang="en-US" b="1" dirty="0" smtClean="0"/>
              <a:t>the stigma attached to a conviction can prevent employment and education.</a:t>
            </a:r>
          </a:p>
          <a:p>
            <a:pPr rtl="0"/>
            <a:endParaRPr lang="en-US" b="1" dirty="0" smtClean="0"/>
          </a:p>
          <a:p>
            <a:pPr rtl="0"/>
            <a:r>
              <a:rPr lang="en-US" b="1" dirty="0" smtClean="0"/>
              <a:t>Children being lured into the illegal drug trade:</a:t>
            </a:r>
            <a:r>
              <a:rPr lang="en-US" b="1" baseline="0" dirty="0" smtClean="0"/>
              <a:t>  </a:t>
            </a:r>
            <a:r>
              <a:rPr lang="en-US" dirty="0" smtClean="0"/>
              <a:t>The </a:t>
            </a:r>
            <a:r>
              <a:rPr lang="en-US" b="1" dirty="0" smtClean="0"/>
              <a:t>lack of government regulation and control</a:t>
            </a:r>
            <a:r>
              <a:rPr lang="en-US" dirty="0" smtClean="0"/>
              <a:t> over the lucrative illegal drug market has created a large population of </a:t>
            </a:r>
            <a:r>
              <a:rPr lang="en-US" b="1" dirty="0" smtClean="0"/>
              <a:t>unregulated drug dealers </a:t>
            </a:r>
            <a:r>
              <a:rPr lang="en-US" dirty="0" smtClean="0"/>
              <a:t>who lure many children into the illegal drug trade. The U.S. government's most recent </a:t>
            </a:r>
            <a:r>
              <a:rPr lang="en-US" b="1" dirty="0" smtClean="0"/>
              <a:t>2009 National Survey </a:t>
            </a:r>
            <a:r>
              <a:rPr lang="en-US" dirty="0" smtClean="0"/>
              <a:t>on Drug Use and Health (NSDUH) reported that nationwide over </a:t>
            </a:r>
            <a:r>
              <a:rPr lang="en-US" b="1" dirty="0" smtClean="0"/>
              <a:t>800,000 adolescents ages 12–17 sold illegal drugs </a:t>
            </a:r>
            <a:r>
              <a:rPr lang="en-US" dirty="0" smtClean="0"/>
              <a:t>during the previous 12 months preceding the survey.</a:t>
            </a:r>
            <a:r>
              <a:rPr lang="en-US" b="1" dirty="0" smtClean="0"/>
              <a:t>  </a:t>
            </a:r>
          </a:p>
          <a:p>
            <a:pPr rtl="0"/>
            <a:endParaRPr lang="en-US" dirty="0" smtClean="0"/>
          </a:p>
          <a:p>
            <a:pPr rtl="0"/>
            <a:r>
              <a:rPr lang="en-US" dirty="0" smtClean="0"/>
              <a:t> </a:t>
            </a:r>
          </a:p>
          <a:p>
            <a:pPr rtl="0"/>
            <a:endParaRPr lang="en-US" dirty="0" smtClean="0"/>
          </a:p>
          <a:p>
            <a:pPr rtl="0"/>
            <a:r>
              <a:rPr lang="en-US" dirty="0" smtClean="0"/>
              <a:t> </a:t>
            </a:r>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24</a:t>
            </a:fld>
            <a:endParaRPr lang="en-US"/>
          </a:p>
        </p:txBody>
      </p:sp>
    </p:spTree>
    <p:extLst>
      <p:ext uri="{BB962C8B-B14F-4D97-AF65-F5344CB8AC3E}">
        <p14:creationId xmlns:p14="http://schemas.microsoft.com/office/powerpoint/2010/main" val="6615745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The Christian Institute </a:t>
            </a:r>
            <a:r>
              <a:rPr lang="en-US" dirty="0" smtClean="0"/>
              <a:t>argues that there is no point in having criminal laws unless those caught breaking them will at least face prosecution.</a:t>
            </a:r>
          </a:p>
          <a:p>
            <a:endParaRPr lang="en-US" dirty="0" smtClean="0"/>
          </a:p>
          <a:p>
            <a:r>
              <a:rPr lang="en-US" b="1" dirty="0" smtClean="0"/>
              <a:t>Drug Free Australia </a:t>
            </a:r>
            <a:r>
              <a:rPr lang="en-US" dirty="0" smtClean="0"/>
              <a:t>argues "The notion that illicit drug use is a victimless crime and that everyone should be free to do what they want with their body disregards the web of social interactions that constitute human existence. Affected by an individual’s illicit drug use are children, parents, grandparents, friends, colleagues, work, victims of drugged drivers, crime victims, </a:t>
            </a:r>
            <a:r>
              <a:rPr lang="en-US" b="0" dirty="0" smtClean="0">
                <a:hlinkClick r:id="rId3" action="ppaction://hlinkfile" tooltip="Elder abuse"/>
              </a:rPr>
              <a:t>elder abuse</a:t>
            </a:r>
            <a:r>
              <a:rPr lang="en-US" dirty="0" smtClean="0"/>
              <a:t>, sexual victims, patients made sicker by medical marijuana etc. Illicit drug use is no less victimless than alcoholism.</a:t>
            </a:r>
          </a:p>
          <a:p>
            <a:endParaRPr lang="en-US" dirty="0" smtClean="0"/>
          </a:p>
          <a:p>
            <a:r>
              <a:rPr lang="en-US" dirty="0" smtClean="0"/>
              <a:t>Legalize:</a:t>
            </a:r>
            <a:r>
              <a:rPr lang="en-US" baseline="0" dirty="0" smtClean="0"/>
              <a:t> </a:t>
            </a:r>
            <a:r>
              <a:rPr lang="en-US" dirty="0" smtClean="0"/>
              <a:t>Cognitive</a:t>
            </a:r>
            <a:r>
              <a:rPr lang="en-US" baseline="0" dirty="0" smtClean="0"/>
              <a:t> liberty: </a:t>
            </a:r>
            <a:r>
              <a:rPr lang="en-US" dirty="0" smtClean="0"/>
              <a:t>Authors such as </a:t>
            </a:r>
            <a:r>
              <a:rPr lang="en-US" dirty="0" smtClean="0">
                <a:hlinkClick r:id="rId4" action="ppaction://hlinkfile" tooltip="Aldous Huxley"/>
              </a:rPr>
              <a:t>Aldous Huxley</a:t>
            </a:r>
            <a:r>
              <a:rPr lang="en-US" dirty="0" smtClean="0"/>
              <a:t>, and </a:t>
            </a:r>
            <a:r>
              <a:rPr lang="en-US" dirty="0" smtClean="0">
                <a:hlinkClick r:id="rId5" action="ppaction://hlinkfile" tooltip="Terence McKenna"/>
              </a:rPr>
              <a:t>Terence McKenna</a:t>
            </a:r>
            <a:r>
              <a:rPr lang="en-US" dirty="0" smtClean="0"/>
              <a:t> believed </a:t>
            </a:r>
            <a:r>
              <a:rPr lang="en-US" b="1" dirty="0" smtClean="0"/>
              <a:t>what persons do in private should not be regulated by the government</a:t>
            </a:r>
            <a:r>
              <a:rPr lang="en-US" dirty="0" smtClean="0"/>
              <a:t>. It is argued that </a:t>
            </a:r>
            <a:r>
              <a:rPr lang="en-US" b="1" dirty="0" smtClean="0"/>
              <a:t>persons should be able to do whatever they want with their bodies</a:t>
            </a:r>
            <a:r>
              <a:rPr lang="en-US" dirty="0" smtClean="0"/>
              <a:t>, including the </a:t>
            </a:r>
            <a:r>
              <a:rPr lang="en-US" b="1" dirty="0" smtClean="0"/>
              <a:t>recreational use of drugs, as long as they do not harm others</a:t>
            </a:r>
            <a:r>
              <a:rPr lang="en-US" dirty="0" smtClean="0"/>
              <a:t>. Such arguments often cite the </a:t>
            </a:r>
            <a:r>
              <a:rPr lang="en-US" dirty="0" smtClean="0">
                <a:hlinkClick r:id="rId6" action="ppaction://hlinkfile" tooltip="Harm principle"/>
              </a:rPr>
              <a:t>harm principle</a:t>
            </a:r>
            <a:r>
              <a:rPr lang="en-US" dirty="0" smtClean="0"/>
              <a:t> of philosopher </a:t>
            </a:r>
            <a:r>
              <a:rPr lang="en-US" dirty="0" smtClean="0">
                <a:hlinkClick r:id="rId7" action="ppaction://hlinkfile" tooltip="John Stuart Mill"/>
              </a:rPr>
              <a:t>John Stuart Mill</a:t>
            </a:r>
            <a:r>
              <a:rPr lang="en-US" dirty="0" smtClean="0"/>
              <a:t> who urged that the </a:t>
            </a:r>
            <a:r>
              <a:rPr lang="en-US" b="1" dirty="0" smtClean="0"/>
              <a:t>state had no right to intervene to prevent individuals from doing something that harmed them</a:t>
            </a:r>
            <a:r>
              <a:rPr lang="en-US" dirty="0" smtClean="0"/>
              <a:t>, if no harm was thereby done to the rest of society: 'Over himself, over his own body and mind, the individual is sovereign' and 'The only purpose for which power can be rightfully exercised over any member of a civilized community, against his will, is to prevent harm to others. His own good, either physical or moral, is not sufficient warrant.' </a:t>
            </a:r>
            <a:r>
              <a:rPr lang="en-US" b="1" dirty="0" smtClean="0"/>
              <a:t>The argument is that drug use is a </a:t>
            </a:r>
            <a:r>
              <a:rPr lang="en-US" b="1" dirty="0" smtClean="0">
                <a:hlinkClick r:id="rId8" action="ppaction://hlinkfile" tooltip="Victimless crime"/>
              </a:rPr>
              <a:t>victimless crime</a:t>
            </a:r>
            <a:r>
              <a:rPr lang="en-US" b="1" dirty="0" smtClean="0"/>
              <a:t> and as such the government has no right to prohibit it or punish drug consumers, much like the government does not forbid overeating, which causes significantly more deaths per year. This can be equated with the quest for </a:t>
            </a:r>
            <a:r>
              <a:rPr lang="en-US" b="1" dirty="0" smtClean="0">
                <a:hlinkClick r:id="rId9" action="ppaction://hlinkfile" tooltip="Freedom of thought"/>
              </a:rPr>
              <a:t>freedom of thought</a:t>
            </a:r>
            <a:r>
              <a:rPr lang="en-US" b="1" dirty="0" smtClean="0"/>
              <a:t>. </a:t>
            </a:r>
            <a:endParaRPr lang="en-US" b="1" dirty="0"/>
          </a:p>
        </p:txBody>
      </p:sp>
      <p:sp>
        <p:nvSpPr>
          <p:cNvPr id="4" name="Slide Number Placeholder 3"/>
          <p:cNvSpPr>
            <a:spLocks noGrp="1"/>
          </p:cNvSpPr>
          <p:nvPr>
            <p:ph type="sldNum" sz="quarter" idx="10"/>
          </p:nvPr>
        </p:nvSpPr>
        <p:spPr/>
        <p:txBody>
          <a:bodyPr/>
          <a:lstStyle/>
          <a:p>
            <a:fld id="{0843F2AB-60BA-47E2-8875-4331B2F3E971}" type="slidenum">
              <a:rPr lang="en-US" smtClean="0"/>
              <a:t>25</a:t>
            </a:fld>
            <a:endParaRPr lang="en-US"/>
          </a:p>
        </p:txBody>
      </p:sp>
    </p:spTree>
    <p:extLst>
      <p:ext uri="{BB962C8B-B14F-4D97-AF65-F5344CB8AC3E}">
        <p14:creationId xmlns:p14="http://schemas.microsoft.com/office/powerpoint/2010/main" val="648381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Prohibition:</a:t>
            </a:r>
            <a:r>
              <a:rPr lang="en-US" baseline="0" dirty="0" smtClean="0"/>
              <a:t> </a:t>
            </a:r>
            <a:r>
              <a:rPr lang="en-US" dirty="0" smtClean="0"/>
              <a:t>Previous UK Home Office Minister Vernon </a:t>
            </a:r>
            <a:r>
              <a:rPr lang="en-US" dirty="0" err="1" smtClean="0"/>
              <a:t>Coaker</a:t>
            </a:r>
            <a:r>
              <a:rPr lang="en-US" dirty="0" smtClean="0"/>
              <a:t> 2006: Argues that </a:t>
            </a:r>
            <a:r>
              <a:rPr lang="en-US" b="1" dirty="0" smtClean="0"/>
              <a:t>sending out signals </a:t>
            </a:r>
            <a:r>
              <a:rPr lang="en-US" dirty="0" smtClean="0"/>
              <a:t>should be </a:t>
            </a:r>
            <a:r>
              <a:rPr lang="en-US" b="1" dirty="0" smtClean="0"/>
              <a:t>a consideration of drug policy</a:t>
            </a:r>
            <a:r>
              <a:rPr lang="en-US" dirty="0" smtClean="0"/>
              <a:t>.</a:t>
            </a:r>
          </a:p>
          <a:p>
            <a:endParaRPr lang="en-US" dirty="0" smtClean="0"/>
          </a:p>
          <a:p>
            <a:r>
              <a:rPr lang="en-US" dirty="0" smtClean="0"/>
              <a:t>John Donnelly, writing for the Boston Globe on the </a:t>
            </a:r>
            <a:r>
              <a:rPr lang="en-US" b="1" dirty="0" smtClean="0"/>
              <a:t>presidential race of 2000</a:t>
            </a:r>
            <a:r>
              <a:rPr lang="en-US" dirty="0" smtClean="0"/>
              <a:t>, suggested that the candidates' silence on drug policy may stem from a widely shared belief that any position even hinting at reducing penalties for drug use would be political suicide. Charles R. Schuster, director of the </a:t>
            </a:r>
            <a:r>
              <a:rPr lang="en-US" dirty="0" smtClean="0">
                <a:hlinkClick r:id="rId3" action="ppaction://hlinkfile" tooltip="National Institute on Drug Abuse"/>
              </a:rPr>
              <a:t>National Institute on Drug Abuse</a:t>
            </a:r>
            <a:r>
              <a:rPr lang="en-US" dirty="0" smtClean="0"/>
              <a:t> under Presidents Reagan and </a:t>
            </a:r>
            <a:r>
              <a:rPr lang="en-US" dirty="0" smtClean="0">
                <a:hlinkClick r:id="rId4" action="ppaction://hlinkfile" tooltip="George H. W. Bush"/>
              </a:rPr>
              <a:t>Bush (</a:t>
            </a:r>
            <a:r>
              <a:rPr lang="en-US" dirty="0" err="1" smtClean="0">
                <a:hlinkClick r:id="rId4" action="ppaction://hlinkfile" tooltip="George H. W. Bush"/>
              </a:rPr>
              <a:t>Snr</a:t>
            </a:r>
            <a:r>
              <a:rPr lang="en-US" dirty="0" smtClean="0">
                <a:hlinkClick r:id="rId4" action="ppaction://hlinkfile" tooltip="George H. W. Bush"/>
              </a:rPr>
              <a:t>.)</a:t>
            </a:r>
            <a:r>
              <a:rPr lang="en-US" dirty="0" smtClean="0"/>
              <a:t>, was reported as saying in 1997, "</a:t>
            </a:r>
            <a:r>
              <a:rPr lang="en-US" b="1" dirty="0" smtClean="0"/>
              <a:t>Talking sense about drug policy in today's climate of opinion can be political suicide.“</a:t>
            </a:r>
          </a:p>
          <a:p>
            <a:endParaRPr lang="en-US" b="1" dirty="0" smtClean="0"/>
          </a:p>
          <a:p>
            <a:r>
              <a:rPr lang="en-US" b="1" dirty="0" smtClean="0"/>
              <a:t>Legalize</a:t>
            </a:r>
            <a:r>
              <a:rPr lang="en-US" dirty="0" smtClean="0"/>
              <a:t>:  The Science and Technology Committee appointed by the House of Commons to inquire into the Government's handling of scientific advice, risk and evidence in policy making agreed with Transform Drug Policy Foundation's view that "</a:t>
            </a:r>
            <a:r>
              <a:rPr lang="en-US" b="1" dirty="0" smtClean="0"/>
              <a:t>Criminal law is supposed to prevent crime, not 'send out' public health messages"</a:t>
            </a:r>
            <a:r>
              <a:rPr lang="en-US" dirty="0" smtClean="0"/>
              <a:t>. Transform warned that </a:t>
            </a:r>
            <a:r>
              <a:rPr lang="en-US" b="1" dirty="0" smtClean="0"/>
              <a:t>sending out signals could backfire by "fostering distrust of police and public health messages amongst young people</a:t>
            </a:r>
            <a:r>
              <a:rPr lang="en-US" dirty="0" smtClean="0"/>
              <a:t>".</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26</a:t>
            </a:fld>
            <a:endParaRPr lang="en-US"/>
          </a:p>
        </p:txBody>
      </p:sp>
    </p:spTree>
    <p:extLst>
      <p:ext uri="{BB962C8B-B14F-4D97-AF65-F5344CB8AC3E}">
        <p14:creationId xmlns:p14="http://schemas.microsoft.com/office/powerpoint/2010/main" val="43075735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i="1" dirty="0" smtClean="0">
                <a:hlinkClick r:id="rId3" action="ppaction://hlinkfile" tooltip="Cannabis"/>
              </a:rPr>
              <a:t>Cannabis</a:t>
            </a:r>
            <a:r>
              <a:rPr lang="en-US" dirty="0" smtClean="0">
                <a:hlinkClick r:id="rId3" action="ppaction://hlinkfile" tooltip="Cannabis"/>
              </a:rPr>
              <a:t> plant</a:t>
            </a:r>
            <a:r>
              <a:rPr lang="en-US" dirty="0" smtClean="0"/>
              <a:t> has a long history of use as medicine, with historical evidence dating back to 2737 </a:t>
            </a:r>
            <a:r>
              <a:rPr lang="en-US" dirty="0" smtClean="0">
                <a:hlinkClick r:id="rId4" action="ppaction://hlinkfile" tooltip="BCE"/>
              </a:rPr>
              <a:t>BCE</a:t>
            </a:r>
            <a:r>
              <a:rPr lang="en-US" dirty="0" smtClean="0"/>
              <a:t>.</a:t>
            </a:r>
            <a:r>
              <a:rPr lang="en-US" baseline="30000" dirty="0" smtClean="0">
                <a:hlinkClick r:id="" action="ppaction://hlinkfile"/>
              </a:rPr>
              <a:t>[1]</a:t>
            </a:r>
            <a:r>
              <a:rPr lang="en-US" dirty="0" smtClean="0"/>
              <a:t> Cannabis is one of the </a:t>
            </a:r>
            <a:r>
              <a:rPr lang="en-US" dirty="0" smtClean="0">
                <a:hlinkClick r:id="rId5" action="ppaction://hlinkfile" tooltip="50 Fundamental Herbs"/>
              </a:rPr>
              <a:t>50 "fundamental" herbs</a:t>
            </a:r>
            <a:r>
              <a:rPr lang="en-US" dirty="0" smtClean="0"/>
              <a:t> of </a:t>
            </a:r>
            <a:r>
              <a:rPr lang="en-US" dirty="0" smtClean="0">
                <a:hlinkClick r:id="rId6" action="ppaction://hlinkfile" tooltip="Traditional Chinese medicine"/>
              </a:rPr>
              <a:t>traditional Chinese medicine</a:t>
            </a:r>
            <a:r>
              <a:rPr lang="en-US" dirty="0" smtClean="0"/>
              <a:t>,</a:t>
            </a:r>
            <a:r>
              <a:rPr lang="en-US" baseline="30000" dirty="0" smtClean="0">
                <a:hlinkClick r:id="" action="ppaction://hlinkfile"/>
              </a:rPr>
              <a:t>[2]</a:t>
            </a:r>
            <a:r>
              <a:rPr lang="en-US" dirty="0" smtClean="0"/>
              <a:t> and is prescribed to for a broad range of indications.</a:t>
            </a:r>
          </a:p>
          <a:p>
            <a:endParaRPr lang="en-US" dirty="0" smtClean="0"/>
          </a:p>
          <a:p>
            <a:pPr rtl="0"/>
            <a:r>
              <a:rPr lang="en-US" dirty="0" smtClean="0"/>
              <a:t>Supporters of medical cannabis argue that cannabis does have </a:t>
            </a:r>
            <a:r>
              <a:rPr lang="en-US" b="1" dirty="0" smtClean="0"/>
              <a:t>several well-documented beneficial effects</a:t>
            </a:r>
            <a:r>
              <a:rPr lang="en-US" dirty="0" smtClean="0"/>
              <a:t>. Among these are: </a:t>
            </a:r>
            <a:r>
              <a:rPr lang="en-US" b="1" dirty="0" smtClean="0"/>
              <a:t>the amelioration of </a:t>
            </a:r>
            <a:r>
              <a:rPr lang="en-US" b="1" dirty="0" smtClean="0">
                <a:hlinkClick r:id="rId7" action="ppaction://hlinkfile" tooltip="Nausea"/>
              </a:rPr>
              <a:t>nausea</a:t>
            </a:r>
            <a:r>
              <a:rPr lang="en-US" b="1" dirty="0" smtClean="0"/>
              <a:t> and </a:t>
            </a:r>
            <a:r>
              <a:rPr lang="en-US" b="1" dirty="0" smtClean="0">
                <a:hlinkClick r:id="rId8" action="ppaction://hlinkfile" tooltip="Vomiting"/>
              </a:rPr>
              <a:t>vomiting</a:t>
            </a:r>
            <a:r>
              <a:rPr lang="en-US" dirty="0" smtClean="0"/>
              <a:t>, </a:t>
            </a:r>
            <a:r>
              <a:rPr lang="en-US" b="1" dirty="0" smtClean="0"/>
              <a:t>stimulation of hunger in </a:t>
            </a:r>
            <a:r>
              <a:rPr lang="en-US" b="1" dirty="0" smtClean="0">
                <a:hlinkClick r:id="rId9" action="ppaction://hlinkfile" tooltip="Chemotherapy"/>
              </a:rPr>
              <a:t>chemotherapy</a:t>
            </a:r>
            <a:r>
              <a:rPr lang="en-US" b="1" dirty="0" smtClean="0"/>
              <a:t> and </a:t>
            </a:r>
            <a:r>
              <a:rPr lang="en-US" b="1" dirty="0" smtClean="0">
                <a:hlinkClick r:id="rId10" action="ppaction://hlinkfile" tooltip="AIDS"/>
              </a:rPr>
              <a:t>AIDS</a:t>
            </a:r>
            <a:r>
              <a:rPr lang="en-US" b="1" dirty="0" smtClean="0"/>
              <a:t> patients</a:t>
            </a:r>
            <a:r>
              <a:rPr lang="en-US" dirty="0" smtClean="0"/>
              <a:t>, </a:t>
            </a:r>
            <a:r>
              <a:rPr lang="en-US" b="1" dirty="0" smtClean="0"/>
              <a:t>lowered intraocular eye pressure (shown to be effective for treating </a:t>
            </a:r>
            <a:r>
              <a:rPr lang="en-US" b="1" dirty="0" smtClean="0">
                <a:hlinkClick r:id="rId11" action="ppaction://hlinkfile" tooltip="Glaucoma"/>
              </a:rPr>
              <a:t>glaucoma</a:t>
            </a:r>
            <a:r>
              <a:rPr lang="en-US" dirty="0" smtClean="0"/>
              <a:t>), as well as </a:t>
            </a:r>
            <a:r>
              <a:rPr lang="en-US" b="1" dirty="0" smtClean="0"/>
              <a:t>gastrointestinal illness</a:t>
            </a:r>
            <a:r>
              <a:rPr lang="en-US" dirty="0" smtClean="0"/>
              <a:t>. Its effectiveness as an </a:t>
            </a:r>
            <a:r>
              <a:rPr lang="en-US" b="1" dirty="0" smtClean="0">
                <a:hlinkClick r:id="rId12" action="ppaction://hlinkfile" tooltip="Analgesic"/>
              </a:rPr>
              <a:t>analgesic</a:t>
            </a:r>
            <a:r>
              <a:rPr lang="en-US" b="1" dirty="0" smtClean="0"/>
              <a:t> (</a:t>
            </a:r>
            <a:r>
              <a:rPr lang="en-US" b="0" dirty="0" smtClean="0"/>
              <a:t>pain</a:t>
            </a:r>
            <a:r>
              <a:rPr lang="en-US" b="0" baseline="0" dirty="0" smtClean="0"/>
              <a:t> reliever) </a:t>
            </a:r>
            <a:r>
              <a:rPr lang="en-US" b="1" dirty="0" smtClean="0"/>
              <a:t>has been suggested—and disputed—as well</a:t>
            </a:r>
            <a:r>
              <a:rPr lang="en-US" dirty="0" smtClean="0"/>
              <a:t>.</a:t>
            </a:r>
          </a:p>
          <a:p>
            <a:pPr rtl="0"/>
            <a:endParaRPr lang="en-US" dirty="0" smtClean="0"/>
          </a:p>
          <a:p>
            <a:pPr rtl="0"/>
            <a:r>
              <a:rPr lang="en-US" b="1" dirty="0" smtClean="0"/>
              <a:t>There are several methods for </a:t>
            </a:r>
            <a:r>
              <a:rPr lang="en-US" b="1" dirty="0" smtClean="0">
                <a:hlinkClick r:id="rId13" action="ppaction://hlinkfile" tooltip="Route of administration"/>
              </a:rPr>
              <a:t>administration of dosage</a:t>
            </a:r>
            <a:r>
              <a:rPr lang="en-US" b="1" dirty="0" smtClean="0"/>
              <a:t>, including </a:t>
            </a:r>
            <a:r>
              <a:rPr lang="en-US" b="1" dirty="0" smtClean="0">
                <a:hlinkClick r:id="rId14" action="ppaction://hlinkfile" tooltip="Vaporizer (cannabis)"/>
              </a:rPr>
              <a:t>vaporizing</a:t>
            </a:r>
            <a:r>
              <a:rPr lang="en-US" b="1" dirty="0" smtClean="0"/>
              <a:t> or smoking dried buds, drinking, or eating extracts, and taking capsules. </a:t>
            </a:r>
            <a:r>
              <a:rPr lang="en-US" dirty="0" smtClean="0"/>
              <a:t>The comparable efficiency of these methods was the subject of an investigative study</a:t>
            </a:r>
            <a:r>
              <a:rPr lang="en-US" baseline="30000" dirty="0" smtClean="0">
                <a:hlinkClick r:id="" action="ppaction://hlinkfile"/>
              </a:rPr>
              <a:t>[6]</a:t>
            </a:r>
            <a:r>
              <a:rPr lang="en-US" dirty="0" smtClean="0"/>
              <a:t> conducted by the </a:t>
            </a:r>
            <a:r>
              <a:rPr lang="en-US" dirty="0" smtClean="0">
                <a:hlinkClick r:id="rId15" action="ppaction://hlinkfile" tooltip="National Institutes of Health"/>
              </a:rPr>
              <a:t>National Institutes of Health</a:t>
            </a:r>
            <a:r>
              <a:rPr lang="en-US" dirty="0" smtClean="0"/>
              <a:t>.</a:t>
            </a:r>
          </a:p>
          <a:p>
            <a:pPr rtl="0"/>
            <a:endParaRPr lang="en-US" dirty="0" smtClean="0"/>
          </a:p>
          <a:p>
            <a:pPr rtl="0"/>
            <a:r>
              <a:rPr lang="en-US" dirty="0" smtClean="0"/>
              <a:t>Synthetic cannabinoids are available as </a:t>
            </a:r>
            <a:r>
              <a:rPr lang="en-US" b="1" dirty="0" smtClean="0"/>
              <a:t>prescription drugs </a:t>
            </a:r>
            <a:r>
              <a:rPr lang="en-US" dirty="0" smtClean="0"/>
              <a:t>in some countries. Examples are </a:t>
            </a:r>
            <a:r>
              <a:rPr lang="en-US" dirty="0" err="1" smtClean="0">
                <a:hlinkClick r:id="rId16" action="ppaction://hlinkfile" tooltip="Dronabinol"/>
              </a:rPr>
              <a:t>Marinol</a:t>
            </a:r>
            <a:r>
              <a:rPr lang="en-US" dirty="0" smtClean="0"/>
              <a:t> (The United States and Canada) and </a:t>
            </a:r>
            <a:r>
              <a:rPr lang="en-US" dirty="0" err="1" smtClean="0">
                <a:hlinkClick r:id="rId17" action="ppaction://hlinkfile" tooltip="Nabilone"/>
              </a:rPr>
              <a:t>Cesamet</a:t>
            </a:r>
            <a:r>
              <a:rPr lang="en-US" dirty="0" smtClean="0"/>
              <a:t> (Canada, Mexico, the United Kingdom, and the United States).</a:t>
            </a:r>
          </a:p>
          <a:p>
            <a:pPr rtl="0"/>
            <a:endParaRPr lang="en-US" dirty="0" smtClean="0"/>
          </a:p>
          <a:p>
            <a:pPr rtl="0"/>
            <a:r>
              <a:rPr lang="en-US" dirty="0" smtClean="0"/>
              <a:t>Many countries are beginning to entertain varying levels of decriminalization for medical usage, including </a:t>
            </a:r>
            <a:r>
              <a:rPr lang="en-US" b="1" dirty="0" smtClean="0"/>
              <a:t>Canada, Austria, Germany, Switzerland, the Netherlands, Czech Republic, Spain, Israel, Italy, Finland, and Portugal. </a:t>
            </a:r>
            <a:r>
              <a:rPr lang="en-US" dirty="0" smtClean="0"/>
              <a:t>In the </a:t>
            </a:r>
            <a:r>
              <a:rPr lang="en-US" b="1" dirty="0" smtClean="0"/>
              <a:t>United States</a:t>
            </a:r>
            <a:r>
              <a:rPr lang="en-US" dirty="0" smtClean="0"/>
              <a:t>, </a:t>
            </a:r>
            <a:r>
              <a:rPr lang="en-US" b="0" dirty="0" smtClean="0"/>
              <a:t>federal law outlaws </a:t>
            </a:r>
            <a:r>
              <a:rPr lang="en-US" dirty="0" smtClean="0"/>
              <a:t>all use of herb parts from Cannabis, while some states have approved use of herb parts from Cannabis as medical cannabis in conflict with federal law. The </a:t>
            </a:r>
            <a:r>
              <a:rPr lang="en-US" dirty="0" smtClean="0">
                <a:hlinkClick r:id="rId18" action="ppaction://hlinkfile" tooltip="United States Supreme Court"/>
              </a:rPr>
              <a:t>United States Supreme Court</a:t>
            </a:r>
            <a:r>
              <a:rPr lang="en-US" dirty="0" smtClean="0"/>
              <a:t> has ruled in </a:t>
            </a:r>
            <a:r>
              <a:rPr lang="en-US" i="1" dirty="0" smtClean="0">
                <a:hlinkClick r:id="rId19" action="ppaction://hlinkfile" tooltip="United States v. Oakland Cannabis Buyers' Coop"/>
              </a:rPr>
              <a:t>United States v. Oakland Cannabis Buyers' Coop</a:t>
            </a:r>
            <a:r>
              <a:rPr lang="en-US" dirty="0" smtClean="0"/>
              <a:t> and </a:t>
            </a:r>
            <a:r>
              <a:rPr lang="en-US" i="1" dirty="0" smtClean="0">
                <a:hlinkClick r:id="rId20" action="ppaction://hlinkfile" tooltip="Gonzales v. Raich"/>
              </a:rPr>
              <a:t>Gonzales v. </a:t>
            </a:r>
            <a:r>
              <a:rPr lang="en-US" i="1" dirty="0" err="1" smtClean="0">
                <a:hlinkClick r:id="rId20" action="ppaction://hlinkfile" tooltip="Gonzales v. Raich"/>
              </a:rPr>
              <a:t>Raich</a:t>
            </a:r>
            <a:r>
              <a:rPr lang="en-US" dirty="0" smtClean="0"/>
              <a:t> that the federal government has a right to regulate and criminalize cannabis, even for medical purposes.</a:t>
            </a:r>
          </a:p>
          <a:p>
            <a:pPr rtl="0"/>
            <a:endParaRPr lang="en-US" dirty="0" smtClean="0"/>
          </a:p>
          <a:p>
            <a:pPr rtl="0"/>
            <a:r>
              <a:rPr lang="en-US" dirty="0" smtClean="0"/>
              <a:t>A 2002 review of </a:t>
            </a:r>
            <a:r>
              <a:rPr lang="en-US" dirty="0" smtClean="0">
                <a:hlinkClick r:id="rId21" action="ppaction://hlinkfile" tooltip="Medical literature"/>
              </a:rPr>
              <a:t>medical literature</a:t>
            </a:r>
            <a:r>
              <a:rPr lang="en-US" dirty="0" smtClean="0"/>
              <a:t> by </a:t>
            </a:r>
            <a:r>
              <a:rPr lang="en-US" dirty="0" err="1" smtClean="0"/>
              <a:t>Franjo</a:t>
            </a:r>
            <a:r>
              <a:rPr lang="en-US" dirty="0" smtClean="0"/>
              <a:t> </a:t>
            </a:r>
            <a:r>
              <a:rPr lang="en-US" dirty="0" err="1" smtClean="0"/>
              <a:t>Grotenhermen</a:t>
            </a:r>
            <a:r>
              <a:rPr lang="en-US" dirty="0" smtClean="0"/>
              <a:t> states that medical cannabis has established effects in the treatment of nausea, vomiting, </a:t>
            </a:r>
            <a:r>
              <a:rPr lang="en-US" dirty="0" smtClean="0">
                <a:hlinkClick r:id="rId22" action="ppaction://hlinkfile" tooltip="Premenstrual syndrome"/>
              </a:rPr>
              <a:t>premenstrual syndrome</a:t>
            </a:r>
            <a:r>
              <a:rPr lang="en-US" dirty="0" smtClean="0"/>
              <a:t>, unintentional </a:t>
            </a:r>
            <a:r>
              <a:rPr lang="en-US" dirty="0" smtClean="0">
                <a:hlinkClick r:id="rId23" action="ppaction://hlinkfile" tooltip="Weight loss"/>
              </a:rPr>
              <a:t>weight loss</a:t>
            </a:r>
            <a:r>
              <a:rPr lang="en-US" dirty="0" smtClean="0"/>
              <a:t>, </a:t>
            </a:r>
            <a:r>
              <a:rPr lang="en-US" dirty="0" smtClean="0">
                <a:hlinkClick r:id="rId24" action="ppaction://hlinkfile" tooltip="Insomnia"/>
              </a:rPr>
              <a:t>insomnia</a:t>
            </a:r>
            <a:r>
              <a:rPr lang="en-US" dirty="0" smtClean="0"/>
              <a:t>, and </a:t>
            </a:r>
            <a:r>
              <a:rPr lang="en-US" dirty="0" smtClean="0">
                <a:hlinkClick r:id="rId25" action="ppaction://hlinkfile" tooltip="Anorexia (symptom)"/>
              </a:rPr>
              <a:t>lack of appetite</a:t>
            </a:r>
            <a:r>
              <a:rPr lang="en-US" dirty="0" smtClean="0"/>
              <a:t>. Other "relatively well-confirmed" effects were in the treatment of "</a:t>
            </a:r>
            <a:r>
              <a:rPr lang="en-US" dirty="0" smtClean="0">
                <a:hlinkClick r:id="rId26" action="ppaction://hlinkfile" tooltip="Spasticity"/>
              </a:rPr>
              <a:t>spasticity</a:t>
            </a:r>
            <a:r>
              <a:rPr lang="en-US" dirty="0" smtClean="0"/>
              <a:t>, painful conditions, especially </a:t>
            </a:r>
            <a:r>
              <a:rPr lang="en-US" dirty="0" smtClean="0">
                <a:hlinkClick r:id="rId27" action="ppaction://hlinkfile" tooltip="Nervous system"/>
              </a:rPr>
              <a:t>neurogenic pain</a:t>
            </a:r>
            <a:r>
              <a:rPr lang="en-US" dirty="0" smtClean="0"/>
              <a:t>, </a:t>
            </a:r>
            <a:r>
              <a:rPr lang="en-US" dirty="0" smtClean="0">
                <a:hlinkClick r:id="rId28" action="ppaction://hlinkfile" tooltip="Movement disorder"/>
              </a:rPr>
              <a:t>movement disorders</a:t>
            </a:r>
            <a:r>
              <a:rPr lang="en-US" dirty="0" smtClean="0"/>
              <a:t>, </a:t>
            </a:r>
            <a:r>
              <a:rPr lang="en-US" dirty="0" smtClean="0">
                <a:hlinkClick r:id="rId29" action="ppaction://hlinkfile" tooltip="Asthma"/>
              </a:rPr>
              <a:t>asthma</a:t>
            </a:r>
            <a:r>
              <a:rPr lang="en-US" dirty="0" smtClean="0"/>
              <a:t>, [and] </a:t>
            </a:r>
            <a:r>
              <a:rPr lang="en-US" dirty="0" smtClean="0">
                <a:hlinkClick r:id="rId11" action="ppaction://hlinkfile" tooltip="Glaucoma"/>
              </a:rPr>
              <a:t>glaucoma</a:t>
            </a:r>
            <a:r>
              <a:rPr lang="en-US" dirty="0" smtClean="0"/>
              <a:t>".</a:t>
            </a:r>
            <a:r>
              <a:rPr lang="en-US" baseline="30000" dirty="0" smtClean="0">
                <a:hlinkClick r:id="" action="ppaction://hlinkfile"/>
              </a:rPr>
              <a:t>[7]</a:t>
            </a:r>
            <a:endParaRPr lang="en-US" dirty="0" smtClean="0"/>
          </a:p>
          <a:p>
            <a:pPr rtl="0"/>
            <a:r>
              <a:rPr lang="en-US" dirty="0" smtClean="0"/>
              <a:t>Preliminary findings indicate that cannabis-based drugs could prove useful in treating </a:t>
            </a:r>
            <a:r>
              <a:rPr lang="en-US" dirty="0" smtClean="0">
                <a:hlinkClick r:id="rId30" action="ppaction://hlinkfile" tooltip="Inflammatory bowel disease"/>
              </a:rPr>
              <a:t>inflammatory bowel disease</a:t>
            </a:r>
            <a:r>
              <a:rPr lang="en-US" dirty="0" smtClean="0"/>
              <a:t>, </a:t>
            </a:r>
            <a:r>
              <a:rPr lang="en-US" dirty="0" smtClean="0">
                <a:hlinkClick r:id="rId31" action="ppaction://hlinkfile" tooltip="Migraine"/>
              </a:rPr>
              <a:t>migraines</a:t>
            </a:r>
            <a:r>
              <a:rPr lang="en-US" dirty="0" smtClean="0"/>
              <a:t>, </a:t>
            </a:r>
            <a:r>
              <a:rPr lang="en-US" dirty="0" smtClean="0">
                <a:hlinkClick r:id="rId32" action="ppaction://hlinkfile" tooltip="Fibromyalgia"/>
              </a:rPr>
              <a:t>fibromyalgia</a:t>
            </a:r>
            <a:r>
              <a:rPr lang="en-US" dirty="0" smtClean="0"/>
              <a:t>, and related conditions.</a:t>
            </a:r>
            <a:r>
              <a:rPr lang="en-US" baseline="30000" dirty="0" smtClean="0">
                <a:hlinkClick r:id="" action="ppaction://hlinkfile"/>
              </a:rPr>
              <a:t>[8]</a:t>
            </a:r>
            <a:endParaRPr lang="en-US" dirty="0" smtClean="0"/>
          </a:p>
          <a:p>
            <a:pPr rtl="0"/>
            <a:r>
              <a:rPr lang="en-US" dirty="0" smtClean="0"/>
              <a:t>Medical cannabis has also been found to relieve certain symptoms of </a:t>
            </a:r>
            <a:r>
              <a:rPr lang="en-US" dirty="0" smtClean="0">
                <a:hlinkClick r:id="rId33" action="ppaction://hlinkfile" tooltip="Multiple sclerosis"/>
              </a:rPr>
              <a:t>multiple sclerosis</a:t>
            </a:r>
            <a:r>
              <a:rPr lang="en-US" baseline="30000" dirty="0" smtClean="0">
                <a:hlinkClick r:id="" action="ppaction://hlinkfile"/>
              </a:rPr>
              <a:t>[9]</a:t>
            </a:r>
            <a:r>
              <a:rPr lang="en-US" dirty="0" smtClean="0"/>
              <a:t> and </a:t>
            </a:r>
            <a:r>
              <a:rPr lang="en-US" dirty="0" smtClean="0">
                <a:hlinkClick r:id="rId34" action="ppaction://hlinkfile" tooltip="Spinal cord injury"/>
              </a:rPr>
              <a:t>spinal cord injuries</a:t>
            </a:r>
            <a:r>
              <a:rPr lang="en-US" baseline="30000" dirty="0" smtClean="0">
                <a:hlinkClick r:id="" action="ppaction://hlinkfile"/>
              </a:rPr>
              <a:t>[10][11][12]</a:t>
            </a:r>
            <a:r>
              <a:rPr lang="en-US" dirty="0" smtClean="0"/>
              <a:t> by exhibiting </a:t>
            </a:r>
            <a:r>
              <a:rPr lang="en-US" dirty="0" smtClean="0">
                <a:hlinkClick r:id="rId35" action="ppaction://hlinkfile" tooltip="Antispasmodic"/>
              </a:rPr>
              <a:t>antispasmodic</a:t>
            </a:r>
            <a:r>
              <a:rPr lang="en-US" dirty="0" smtClean="0"/>
              <a:t> and </a:t>
            </a:r>
            <a:r>
              <a:rPr lang="en-US" dirty="0" smtClean="0">
                <a:hlinkClick r:id="rId36" action="ppaction://hlinkfile" tooltip="Muscle relaxant"/>
              </a:rPr>
              <a:t>muscle-relaxant</a:t>
            </a:r>
            <a:r>
              <a:rPr lang="en-US" dirty="0" smtClean="0"/>
              <a:t> properties as well as stimulating appetite.</a:t>
            </a:r>
          </a:p>
          <a:p>
            <a:pPr rtl="0"/>
            <a:r>
              <a:rPr lang="en-US" dirty="0" smtClean="0"/>
              <a:t>Other studies state that cannabis or cannabinoids may be useful in treating </a:t>
            </a:r>
            <a:r>
              <a:rPr lang="en-US" dirty="0" smtClean="0">
                <a:hlinkClick r:id="rId37" action="ppaction://hlinkfile" tooltip="Alcohol abuse"/>
              </a:rPr>
              <a:t>alcohol abuse</a:t>
            </a:r>
            <a:r>
              <a:rPr lang="en-US" dirty="0" smtClean="0"/>
              <a:t>,</a:t>
            </a:r>
            <a:r>
              <a:rPr lang="en-US" baseline="30000" dirty="0" smtClean="0">
                <a:hlinkClick r:id="" action="ppaction://hlinkfile"/>
              </a:rPr>
              <a:t>[13]</a:t>
            </a:r>
            <a:r>
              <a:rPr lang="en-US" dirty="0" smtClean="0"/>
              <a:t> </a:t>
            </a:r>
            <a:r>
              <a:rPr lang="en-US" dirty="0" smtClean="0">
                <a:hlinkClick r:id="rId38" action="ppaction://hlinkfile" tooltip="Amyotrophic lateral sclerosis"/>
              </a:rPr>
              <a:t>amyotrophic lateral sclerosis</a:t>
            </a:r>
            <a:r>
              <a:rPr lang="en-US" dirty="0" smtClean="0"/>
              <a:t>,</a:t>
            </a:r>
            <a:r>
              <a:rPr lang="en-US" baseline="30000" dirty="0" smtClean="0">
                <a:hlinkClick r:id="" action="ppaction://hlinkfile"/>
              </a:rPr>
              <a:t>[14][15]</a:t>
            </a:r>
            <a:r>
              <a:rPr lang="en-US" dirty="0" smtClean="0"/>
              <a:t> </a:t>
            </a:r>
            <a:r>
              <a:rPr lang="en-US" dirty="0" smtClean="0">
                <a:hlinkClick r:id="rId39" action="ppaction://hlinkfile" tooltip="Collagen"/>
              </a:rPr>
              <a:t>collagen</a:t>
            </a:r>
            <a:r>
              <a:rPr lang="en-US" dirty="0" smtClean="0"/>
              <a:t>-induced </a:t>
            </a:r>
            <a:r>
              <a:rPr lang="en-US" dirty="0" smtClean="0">
                <a:hlinkClick r:id="rId40" action="ppaction://hlinkfile" tooltip="Arthritis"/>
              </a:rPr>
              <a:t>arthritis</a:t>
            </a:r>
            <a:r>
              <a:rPr lang="en-US" dirty="0" smtClean="0"/>
              <a:t>,</a:t>
            </a:r>
            <a:r>
              <a:rPr lang="en-US" baseline="30000" dirty="0" smtClean="0">
                <a:hlinkClick r:id="" action="ppaction://hlinkfile"/>
              </a:rPr>
              <a:t>[16]</a:t>
            </a:r>
            <a:r>
              <a:rPr lang="en-US" dirty="0" smtClean="0"/>
              <a:t> </a:t>
            </a:r>
            <a:r>
              <a:rPr lang="en-US" dirty="0" smtClean="0">
                <a:hlinkClick r:id="rId29" action="ppaction://hlinkfile" tooltip="Asthma"/>
              </a:rPr>
              <a:t>asthma</a:t>
            </a:r>
            <a:r>
              <a:rPr lang="en-US" dirty="0" smtClean="0"/>
              <a:t>,</a:t>
            </a:r>
            <a:r>
              <a:rPr lang="en-US" baseline="30000" dirty="0" smtClean="0">
                <a:hlinkClick r:id="" action="ppaction://hlinkfile"/>
              </a:rPr>
              <a:t>[17]</a:t>
            </a:r>
            <a:r>
              <a:rPr lang="en-US" dirty="0" smtClean="0"/>
              <a:t> </a:t>
            </a:r>
            <a:r>
              <a:rPr lang="en-US" dirty="0" smtClean="0">
                <a:hlinkClick r:id="rId41" action="ppaction://hlinkfile" tooltip="Atherosclerosis"/>
              </a:rPr>
              <a:t>atherosclerosis</a:t>
            </a:r>
            <a:r>
              <a:rPr lang="en-US" dirty="0" smtClean="0"/>
              <a:t>,</a:t>
            </a:r>
            <a:r>
              <a:rPr lang="en-US" baseline="30000" dirty="0" smtClean="0">
                <a:hlinkClick r:id="" action="ppaction://hlinkfile"/>
              </a:rPr>
              <a:t>[18]</a:t>
            </a:r>
            <a:r>
              <a:rPr lang="en-US" dirty="0" smtClean="0"/>
              <a:t> </a:t>
            </a:r>
            <a:r>
              <a:rPr lang="en-US" dirty="0" smtClean="0">
                <a:hlinkClick r:id="rId42" action="ppaction://hlinkfile" tooltip="Bipolar disorder"/>
              </a:rPr>
              <a:t>bipolar disorder</a:t>
            </a:r>
            <a:r>
              <a:rPr lang="en-US" dirty="0" smtClean="0"/>
              <a:t>,</a:t>
            </a:r>
            <a:r>
              <a:rPr lang="en-US" baseline="30000" dirty="0" smtClean="0">
                <a:hlinkClick r:id="" action="ppaction://hlinkfile"/>
              </a:rPr>
              <a:t>[19][20]</a:t>
            </a:r>
            <a:r>
              <a:rPr lang="en-US" dirty="0" smtClean="0"/>
              <a:t> </a:t>
            </a:r>
            <a:r>
              <a:rPr lang="en-US" dirty="0" smtClean="0">
                <a:hlinkClick r:id="rId43" action="ppaction://hlinkfile" tooltip="Colorectal cancer"/>
              </a:rPr>
              <a:t>colorectal cancer</a:t>
            </a:r>
            <a:r>
              <a:rPr lang="en-US" dirty="0" smtClean="0"/>
              <a:t>,</a:t>
            </a:r>
            <a:r>
              <a:rPr lang="en-US" baseline="30000" dirty="0" smtClean="0">
                <a:hlinkClick r:id="" action="ppaction://hlinkfile"/>
              </a:rPr>
              <a:t>[21]</a:t>
            </a:r>
            <a:r>
              <a:rPr lang="en-US" dirty="0" smtClean="0"/>
              <a:t> </a:t>
            </a:r>
            <a:r>
              <a:rPr lang="en-US" dirty="0" smtClean="0">
                <a:hlinkClick r:id="rId44" action="ppaction://hlinkfile" tooltip="HIV-Associated Sensory Neuropathy (page does not exist)"/>
              </a:rPr>
              <a:t>HIV-Associated Sensory Neuropathy</a:t>
            </a:r>
            <a:r>
              <a:rPr lang="en-US" baseline="30000" dirty="0" smtClean="0">
                <a:hlinkClick r:id="" action="ppaction://hlinkfile"/>
              </a:rPr>
              <a:t>[22]</a:t>
            </a:r>
            <a:r>
              <a:rPr lang="en-US" dirty="0" smtClean="0"/>
              <a:t> </a:t>
            </a:r>
            <a:r>
              <a:rPr lang="en-US" dirty="0" smtClean="0">
                <a:hlinkClick r:id="rId45" action="ppaction://hlinkfile" tooltip="Major depressive disorder"/>
              </a:rPr>
              <a:t>depression</a:t>
            </a:r>
            <a:r>
              <a:rPr lang="en-US" dirty="0" smtClean="0"/>
              <a:t>,</a:t>
            </a:r>
            <a:r>
              <a:rPr lang="en-US" baseline="30000" dirty="0" smtClean="0">
                <a:hlinkClick r:id="" action="ppaction://hlinkfile"/>
              </a:rPr>
              <a:t>[23][24][25][26]</a:t>
            </a:r>
            <a:r>
              <a:rPr lang="en-US" dirty="0" smtClean="0"/>
              <a:t> </a:t>
            </a:r>
            <a:r>
              <a:rPr lang="en-US" dirty="0" smtClean="0">
                <a:hlinkClick r:id="rId46" action="ppaction://hlinkfile" tooltip="Dystonia"/>
              </a:rPr>
              <a:t>dystonia</a:t>
            </a:r>
            <a:r>
              <a:rPr lang="en-US" dirty="0" smtClean="0"/>
              <a:t>,</a:t>
            </a:r>
            <a:r>
              <a:rPr lang="en-US" baseline="30000" dirty="0" smtClean="0">
                <a:hlinkClick r:id="" action="ppaction://hlinkfile"/>
              </a:rPr>
              <a:t>[27]</a:t>
            </a:r>
            <a:r>
              <a:rPr lang="en-US" dirty="0" smtClean="0"/>
              <a:t> </a:t>
            </a:r>
            <a:r>
              <a:rPr lang="en-US" dirty="0" smtClean="0">
                <a:hlinkClick r:id="rId47" action="ppaction://hlinkfile" tooltip="Epilepsy"/>
              </a:rPr>
              <a:t>epilepsy</a:t>
            </a:r>
            <a:r>
              <a:rPr lang="en-US" dirty="0" smtClean="0"/>
              <a:t>,</a:t>
            </a:r>
            <a:r>
              <a:rPr lang="en-US" baseline="30000" dirty="0" smtClean="0">
                <a:hlinkClick r:id="" action="ppaction://hlinkfile"/>
              </a:rPr>
              <a:t>[28][29][30]</a:t>
            </a:r>
            <a:r>
              <a:rPr lang="en-US" dirty="0" smtClean="0"/>
              <a:t> </a:t>
            </a:r>
            <a:r>
              <a:rPr lang="en-US" dirty="0" smtClean="0">
                <a:hlinkClick r:id="rId48" action="ppaction://hlinkfile" tooltip="Digestive disease"/>
              </a:rPr>
              <a:t>digestive diseases</a:t>
            </a:r>
            <a:r>
              <a:rPr lang="en-US" dirty="0" smtClean="0"/>
              <a:t>,</a:t>
            </a:r>
            <a:r>
              <a:rPr lang="en-US" baseline="30000" dirty="0" smtClean="0">
                <a:hlinkClick r:id="" action="ppaction://hlinkfile"/>
              </a:rPr>
              <a:t>[31]</a:t>
            </a:r>
            <a:r>
              <a:rPr lang="en-US" dirty="0" smtClean="0"/>
              <a:t> </a:t>
            </a:r>
            <a:r>
              <a:rPr lang="en-US" dirty="0" err="1" smtClean="0">
                <a:hlinkClick r:id="rId49" action="ppaction://hlinkfile" tooltip="Glioma"/>
              </a:rPr>
              <a:t>gliomas</a:t>
            </a:r>
            <a:r>
              <a:rPr lang="en-US" dirty="0" smtClean="0"/>
              <a:t>,</a:t>
            </a:r>
            <a:r>
              <a:rPr lang="en-US" baseline="30000" dirty="0" smtClean="0">
                <a:hlinkClick r:id="" action="ppaction://hlinkfile"/>
              </a:rPr>
              <a:t>[32][33]</a:t>
            </a:r>
            <a:r>
              <a:rPr lang="en-US" dirty="0" smtClean="0"/>
              <a:t> </a:t>
            </a:r>
            <a:r>
              <a:rPr lang="en-US" dirty="0" smtClean="0">
                <a:hlinkClick r:id="rId50" action="ppaction://hlinkfile" tooltip="Hepatitis C"/>
              </a:rPr>
              <a:t>hepatitis C</a:t>
            </a:r>
            <a:r>
              <a:rPr lang="en-US" dirty="0" smtClean="0"/>
              <a:t>,</a:t>
            </a:r>
            <a:r>
              <a:rPr lang="en-US" baseline="30000" dirty="0" smtClean="0">
                <a:hlinkClick r:id="" action="ppaction://hlinkfile"/>
              </a:rPr>
              <a:t>[34]</a:t>
            </a:r>
            <a:r>
              <a:rPr lang="en-US" dirty="0" smtClean="0"/>
              <a:t> </a:t>
            </a:r>
            <a:r>
              <a:rPr lang="en-US" dirty="0" smtClean="0">
                <a:hlinkClick r:id="rId51" action="ppaction://hlinkfile" tooltip="Huntington's disease"/>
              </a:rPr>
              <a:t>Huntington's disease</a:t>
            </a:r>
            <a:r>
              <a:rPr lang="en-US" dirty="0" smtClean="0"/>
              <a:t>,</a:t>
            </a:r>
            <a:r>
              <a:rPr lang="en-US" baseline="30000" dirty="0" smtClean="0">
                <a:hlinkClick r:id="" action="ppaction://hlinkfile"/>
              </a:rPr>
              <a:t>[35]</a:t>
            </a:r>
            <a:r>
              <a:rPr lang="en-US" dirty="0" smtClean="0"/>
              <a:t> </a:t>
            </a:r>
            <a:r>
              <a:rPr lang="en-US" dirty="0" smtClean="0">
                <a:hlinkClick r:id="rId52" action="ppaction://hlinkfile" tooltip="Leukemia"/>
              </a:rPr>
              <a:t>leukemia</a:t>
            </a:r>
            <a:r>
              <a:rPr lang="en-US" dirty="0" smtClean="0"/>
              <a:t>,</a:t>
            </a:r>
            <a:r>
              <a:rPr lang="en-US" baseline="30000" dirty="0" smtClean="0">
                <a:hlinkClick r:id="" action="ppaction://hlinkfile"/>
              </a:rPr>
              <a:t>[36]</a:t>
            </a:r>
            <a:r>
              <a:rPr lang="en-US" dirty="0" smtClean="0"/>
              <a:t> </a:t>
            </a:r>
            <a:r>
              <a:rPr lang="en-US" dirty="0" smtClean="0">
                <a:hlinkClick r:id="rId53" action="ppaction://hlinkfile" tooltip="Tumor"/>
              </a:rPr>
              <a:t>skin tumors</a:t>
            </a:r>
            <a:r>
              <a:rPr lang="en-US" dirty="0" smtClean="0"/>
              <a:t>,</a:t>
            </a:r>
            <a:r>
              <a:rPr lang="en-US" baseline="30000" dirty="0" smtClean="0">
                <a:hlinkClick r:id="" action="ppaction://hlinkfile"/>
              </a:rPr>
              <a:t>[37]</a:t>
            </a:r>
            <a:r>
              <a:rPr lang="en-US" dirty="0" smtClean="0"/>
              <a:t> </a:t>
            </a:r>
            <a:r>
              <a:rPr lang="en-US" dirty="0" smtClean="0">
                <a:hlinkClick r:id="rId54" action="ppaction://hlinkfile" tooltip="Methicillin-resistant Staphylococcus aureus"/>
              </a:rPr>
              <a:t>methicillin-resistant </a:t>
            </a:r>
            <a:r>
              <a:rPr lang="en-US" i="1" dirty="0" smtClean="0">
                <a:hlinkClick r:id="rId54" action="ppaction://hlinkfile" tooltip="Methicillin-resistant Staphylococcus aureus"/>
              </a:rPr>
              <a:t>Staphylococcus </a:t>
            </a:r>
            <a:r>
              <a:rPr lang="en-US" i="1" dirty="0" err="1" smtClean="0">
                <a:hlinkClick r:id="rId54" action="ppaction://hlinkfile" tooltip="Methicillin-resistant Staphylococcus aureus"/>
              </a:rPr>
              <a:t>aureus</a:t>
            </a:r>
            <a:r>
              <a:rPr lang="en-US" dirty="0" smtClean="0"/>
              <a:t> (MRSA),</a:t>
            </a:r>
            <a:r>
              <a:rPr lang="en-US" baseline="30000" dirty="0" smtClean="0">
                <a:hlinkClick r:id="" action="ppaction://hlinkfile"/>
              </a:rPr>
              <a:t>[38]</a:t>
            </a:r>
            <a:r>
              <a:rPr lang="en-US" dirty="0" smtClean="0"/>
              <a:t> </a:t>
            </a:r>
            <a:r>
              <a:rPr lang="en-US" dirty="0" smtClean="0">
                <a:hlinkClick r:id="rId55" action="ppaction://hlinkfile" tooltip="Parkinson's disease"/>
              </a:rPr>
              <a:t>Parkinson's disease</a:t>
            </a:r>
            <a:r>
              <a:rPr lang="en-US" dirty="0" smtClean="0"/>
              <a:t>,</a:t>
            </a:r>
            <a:r>
              <a:rPr lang="en-US" baseline="30000" dirty="0" smtClean="0">
                <a:hlinkClick r:id="" action="ppaction://hlinkfile"/>
              </a:rPr>
              <a:t>[39]</a:t>
            </a:r>
            <a:r>
              <a:rPr lang="en-US" dirty="0" smtClean="0"/>
              <a:t> </a:t>
            </a:r>
            <a:r>
              <a:rPr lang="en-US" dirty="0" smtClean="0">
                <a:hlinkClick r:id="rId56" action="ppaction://hlinkfile" tooltip="Itch"/>
              </a:rPr>
              <a:t>pruritus</a:t>
            </a:r>
            <a:r>
              <a:rPr lang="en-US" dirty="0" smtClean="0"/>
              <a:t>,</a:t>
            </a:r>
            <a:r>
              <a:rPr lang="en-US" baseline="30000" dirty="0" smtClean="0">
                <a:hlinkClick r:id="" action="ppaction://hlinkfile"/>
              </a:rPr>
              <a:t>[40][41]</a:t>
            </a:r>
            <a:r>
              <a:rPr lang="en-US" dirty="0" smtClean="0"/>
              <a:t> </a:t>
            </a:r>
            <a:r>
              <a:rPr lang="en-US" dirty="0" smtClean="0">
                <a:hlinkClick r:id="rId57" action="ppaction://hlinkfile" tooltip="Posttraumatic stress disorder"/>
              </a:rPr>
              <a:t>posttraumatic stress disorder</a:t>
            </a:r>
            <a:r>
              <a:rPr lang="en-US" dirty="0" smtClean="0"/>
              <a:t> (PTSD),</a:t>
            </a:r>
            <a:r>
              <a:rPr lang="en-US" baseline="30000" dirty="0" smtClean="0">
                <a:hlinkClick r:id="" action="ppaction://hlinkfile"/>
              </a:rPr>
              <a:t>[42]</a:t>
            </a:r>
            <a:r>
              <a:rPr lang="en-US" dirty="0" smtClean="0"/>
              <a:t> </a:t>
            </a:r>
            <a:r>
              <a:rPr lang="en-US" dirty="0" smtClean="0">
                <a:hlinkClick r:id="rId58" action="ppaction://hlinkfile" tooltip="Psoriasis"/>
              </a:rPr>
              <a:t>psoriasis</a:t>
            </a:r>
            <a:r>
              <a:rPr lang="en-US" dirty="0" smtClean="0"/>
              <a:t>,</a:t>
            </a:r>
            <a:r>
              <a:rPr lang="en-US" baseline="30000" dirty="0" smtClean="0">
                <a:hlinkClick r:id="" action="ppaction://hlinkfile"/>
              </a:rPr>
              <a:t>[43]</a:t>
            </a:r>
            <a:r>
              <a:rPr lang="en-US" dirty="0" smtClean="0"/>
              <a:t> </a:t>
            </a:r>
            <a:r>
              <a:rPr lang="en-US" dirty="0" smtClean="0">
                <a:hlinkClick r:id="rId59" action="ppaction://hlinkfile" tooltip="Sickle-cell disease"/>
              </a:rPr>
              <a:t>sickle-cell disease</a:t>
            </a:r>
            <a:r>
              <a:rPr lang="en-US" dirty="0" smtClean="0"/>
              <a:t>,</a:t>
            </a:r>
            <a:r>
              <a:rPr lang="en-US" baseline="30000" dirty="0" smtClean="0">
                <a:hlinkClick r:id="" action="ppaction://hlinkfile"/>
              </a:rPr>
              <a:t>[44]</a:t>
            </a:r>
            <a:r>
              <a:rPr lang="en-US" dirty="0" smtClean="0"/>
              <a:t> </a:t>
            </a:r>
            <a:r>
              <a:rPr lang="en-US" dirty="0" smtClean="0">
                <a:hlinkClick r:id="rId60" action="ppaction://hlinkfile" tooltip="Sleep apnea"/>
              </a:rPr>
              <a:t>sleep apnea</a:t>
            </a:r>
            <a:r>
              <a:rPr lang="en-US" dirty="0" smtClean="0"/>
              <a:t>,</a:t>
            </a:r>
            <a:r>
              <a:rPr lang="en-US" baseline="30000" dirty="0" smtClean="0">
                <a:hlinkClick r:id="" action="ppaction://hlinkfile"/>
              </a:rPr>
              <a:t>[45]</a:t>
            </a:r>
            <a:r>
              <a:rPr lang="en-US" dirty="0" smtClean="0"/>
              <a:t> and </a:t>
            </a:r>
            <a:r>
              <a:rPr lang="en-US" dirty="0" smtClean="0">
                <a:hlinkClick r:id="rId61" action="ppaction://hlinkfile" tooltip="Anorexia nervosa"/>
              </a:rPr>
              <a:t>anorexia nervosa</a:t>
            </a:r>
            <a:r>
              <a:rPr lang="en-US" dirty="0" smtClean="0"/>
              <a:t>.</a:t>
            </a:r>
            <a:r>
              <a:rPr lang="en-US" baseline="30000" dirty="0" smtClean="0">
                <a:hlinkClick r:id="" action="ppaction://hlinkfile"/>
              </a:rPr>
              <a:t>[46]</a:t>
            </a:r>
            <a:r>
              <a:rPr lang="en-US" dirty="0" smtClean="0"/>
              <a:t> </a:t>
            </a:r>
          </a:p>
          <a:p>
            <a:pPr rtl="0"/>
            <a:endParaRPr lang="en-US" dirty="0" smtClean="0"/>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27</a:t>
            </a:fld>
            <a:endParaRPr lang="en-US"/>
          </a:p>
        </p:txBody>
      </p:sp>
    </p:spTree>
    <p:extLst>
      <p:ext uri="{BB962C8B-B14F-4D97-AF65-F5344CB8AC3E}">
        <p14:creationId xmlns:p14="http://schemas.microsoft.com/office/powerpoint/2010/main" val="102367027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Twenty three states have made changes</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Dark green: 7 States with both medical and decriminalization laws.  Alaska, California, Colorado,  Maine, Nevada, and Oregon.  *Note: Connecticut bill signed into law June 1, 2012.</a:t>
            </a:r>
          </a:p>
          <a:p>
            <a:endParaRPr lang="en-US" baseline="0" dirty="0" smtClean="0"/>
          </a:p>
          <a:p>
            <a:r>
              <a:rPr lang="en-US" dirty="0" smtClean="0"/>
              <a:t>Light</a:t>
            </a:r>
            <a:r>
              <a:rPr lang="en-US" baseline="0" dirty="0" smtClean="0"/>
              <a:t> green:  9 States with legal medical cannabis.  Arizona, Delaware, Hawaii, Montana, New Jersey, Rhode Island, New Mexico, Vermont, and Washington.</a:t>
            </a:r>
          </a:p>
          <a:p>
            <a:endParaRPr lang="en-US" baseline="0" dirty="0" smtClean="0"/>
          </a:p>
          <a:p>
            <a:r>
              <a:rPr lang="en-US" baseline="0" dirty="0" smtClean="0"/>
              <a:t>Medium green: 7 States with decriminalized cannabis possession laws. Connecticut*, Massachusetts, Michigan, Mississippi, Nebraska, New York, North Carolina,  and Ohio.</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States whose medical marijuana bills failed in 2012.  Alabama, Idaho, Indiana, Iowa, Kansas, Maryland, Mississippi, New Hampshire, Tennessee, and Wisconsin..</a:t>
            </a:r>
          </a:p>
          <a:p>
            <a:endParaRPr lang="en-US" baseline="0" dirty="0" smtClean="0"/>
          </a:p>
          <a:p>
            <a:r>
              <a:rPr lang="en-US" baseline="0" dirty="0" smtClean="0"/>
              <a:t>Six states have pending legislation to legalize medical marijuana.  Illinois, Massachusetts, Missouri, New York, Ohio, and Pennsylvania.</a:t>
            </a:r>
          </a:p>
          <a:p>
            <a:endParaRPr lang="en-US" baseline="0" dirty="0" smtClean="0"/>
          </a:p>
          <a:p>
            <a:r>
              <a:rPr lang="en-US" baseline="0" dirty="0" smtClean="0"/>
              <a:t>State with pending legislation that is favorable towards medical marijuana but would not legalize its use.  Kentucky</a:t>
            </a:r>
          </a:p>
          <a:p>
            <a:endParaRPr lang="en-US" baseline="0" dirty="0" smtClean="0"/>
          </a:p>
          <a:p>
            <a:endParaRPr lang="en-US" baseline="0" dirty="0" smtClean="0"/>
          </a:p>
          <a:p>
            <a:endParaRPr lang="en-US" baseline="0" dirty="0" smtClean="0"/>
          </a:p>
          <a:p>
            <a:r>
              <a:rPr lang="en-US" baseline="0" dirty="0" smtClean="0"/>
              <a:t> </a:t>
            </a:r>
          </a:p>
          <a:p>
            <a:endParaRPr lang="en-US" baseline="0" dirty="0" smtClean="0"/>
          </a:p>
        </p:txBody>
      </p:sp>
      <p:sp>
        <p:nvSpPr>
          <p:cNvPr id="4" name="Slide Number Placeholder 3"/>
          <p:cNvSpPr>
            <a:spLocks noGrp="1"/>
          </p:cNvSpPr>
          <p:nvPr>
            <p:ph type="sldNum" sz="quarter" idx="10"/>
          </p:nvPr>
        </p:nvSpPr>
        <p:spPr/>
        <p:txBody>
          <a:bodyPr/>
          <a:lstStyle/>
          <a:p>
            <a:fld id="{0843F2AB-60BA-47E2-8875-4331B2F3E971}" type="slidenum">
              <a:rPr lang="en-US" smtClean="0"/>
              <a:t>28</a:t>
            </a:fld>
            <a:endParaRPr lang="en-US"/>
          </a:p>
        </p:txBody>
      </p:sp>
    </p:spTree>
    <p:extLst>
      <p:ext uri="{BB962C8B-B14F-4D97-AF65-F5344CB8AC3E}">
        <p14:creationId xmlns:p14="http://schemas.microsoft.com/office/powerpoint/2010/main" val="40334501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Approximately half a million people are in prison or jail for a drug offense today, compared to an estimated</a:t>
            </a:r>
            <a:r>
              <a:rPr lang="en-US" baseline="0" dirty="0" smtClean="0"/>
              <a:t> 41,000 in 1980.  An increase of 1100 percent.  In 2005 four out of five drug arrests were for possession, and only one out of five was for sales.  Moreover, most people in state prison for drug offenses have </a:t>
            </a:r>
            <a:r>
              <a:rPr lang="en-US" i="1" baseline="0" dirty="0" smtClean="0"/>
              <a:t>no </a:t>
            </a:r>
            <a:r>
              <a:rPr lang="en-US" i="0" baseline="0" dirty="0" smtClean="0"/>
              <a:t>history of violence or significant selling activity.  </a:t>
            </a:r>
          </a:p>
          <a:p>
            <a:endParaRPr lang="en-US" i="0" baseline="0" dirty="0" smtClean="0"/>
          </a:p>
          <a:p>
            <a:r>
              <a:rPr lang="en-US" i="0" baseline="0" dirty="0" smtClean="0"/>
              <a:t>By the end of 2007 more than 7 million Americans—or one in every 31 adults—were behind bars, on probation or on parole.</a:t>
            </a:r>
          </a:p>
          <a:p>
            <a:endParaRPr lang="en-US" i="0" baseline="0" dirty="0" smtClean="0"/>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29</a:t>
            </a:fld>
            <a:endParaRPr lang="en-US"/>
          </a:p>
        </p:txBody>
      </p:sp>
    </p:spTree>
    <p:extLst>
      <p:ext uri="{BB962C8B-B14F-4D97-AF65-F5344CB8AC3E}">
        <p14:creationId xmlns:p14="http://schemas.microsoft.com/office/powerpoint/2010/main" val="2372983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The WSJ in April suggests major increases in alcohol taxes for revenue for programs and to discourage use, and moderate but firm punishments with rehabilitative opportunities to break offenders of habits.  A lot of details and options to be considered. </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30</a:t>
            </a:fld>
            <a:endParaRPr lang="en-US"/>
          </a:p>
        </p:txBody>
      </p:sp>
    </p:spTree>
    <p:extLst>
      <p:ext uri="{BB962C8B-B14F-4D97-AF65-F5344CB8AC3E}">
        <p14:creationId xmlns:p14="http://schemas.microsoft.com/office/powerpoint/2010/main" val="53047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David </a:t>
            </a:r>
            <a:r>
              <a:rPr lang="en-US" b="1" dirty="0" err="1" smtClean="0"/>
              <a:t>Bronner</a:t>
            </a:r>
            <a:r>
              <a:rPr lang="en-US" dirty="0" smtClean="0"/>
              <a:t>, CEO </a:t>
            </a:r>
            <a:r>
              <a:rPr lang="en-US" b="1" dirty="0" smtClean="0"/>
              <a:t>Dr. </a:t>
            </a:r>
            <a:r>
              <a:rPr lang="en-US" b="1" dirty="0" err="1" smtClean="0"/>
              <a:t>Bronner’s</a:t>
            </a:r>
            <a:r>
              <a:rPr lang="en-US" b="1" dirty="0" smtClean="0"/>
              <a:t> Magic Soaps</a:t>
            </a:r>
            <a:r>
              <a:rPr lang="en-US" dirty="0" smtClean="0"/>
              <a:t>.  Number</a:t>
            </a:r>
            <a:r>
              <a:rPr lang="en-US" baseline="0" dirty="0" smtClean="0"/>
              <a:t> one selling organic soap brand in the U.S.</a:t>
            </a:r>
          </a:p>
          <a:p>
            <a:endParaRPr lang="en-US" baseline="0" dirty="0" smtClean="0"/>
          </a:p>
          <a:p>
            <a:r>
              <a:rPr lang="en-US" baseline="0" dirty="0" smtClean="0"/>
              <a:t>Wants to legalize multi-purpose </a:t>
            </a:r>
            <a:r>
              <a:rPr lang="en-US" b="1" baseline="0" dirty="0" smtClean="0"/>
              <a:t>industrial hemp.  </a:t>
            </a:r>
            <a:r>
              <a:rPr lang="en-US" baseline="0" dirty="0" smtClean="0"/>
              <a:t>Protest in </a:t>
            </a:r>
            <a:r>
              <a:rPr lang="en-US" b="1" baseline="0" dirty="0" smtClean="0"/>
              <a:t>Lafayette Park Sq., Mon. June 11</a:t>
            </a:r>
            <a:r>
              <a:rPr lang="en-US" baseline="0" dirty="0" smtClean="0"/>
              <a:t>, 2012  One of their soaps key ingredients.</a:t>
            </a:r>
          </a:p>
          <a:p>
            <a:r>
              <a:rPr lang="en-US" baseline="0" dirty="0" smtClean="0"/>
              <a:t>  </a:t>
            </a:r>
          </a:p>
          <a:p>
            <a:r>
              <a:rPr lang="en-US" baseline="0" dirty="0" err="1" smtClean="0"/>
              <a:t>Bronner</a:t>
            </a:r>
            <a:r>
              <a:rPr lang="en-US" baseline="0" dirty="0" smtClean="0"/>
              <a:t> imports several tons or several hundreds of thousand of dollars of </a:t>
            </a:r>
            <a:r>
              <a:rPr lang="en-US" b="1" baseline="0" dirty="0" smtClean="0"/>
              <a:t>Canadian hemp oil</a:t>
            </a:r>
            <a:r>
              <a:rPr lang="en-US" baseline="0" dirty="0" smtClean="0"/>
              <a:t> annually for his soaps.  Argues industrial plants have no drug value for recreational or medical use, </a:t>
            </a:r>
            <a:r>
              <a:rPr lang="en-US" b="1" baseline="0" dirty="0" smtClean="0"/>
              <a:t>less than 0.3% THC   </a:t>
            </a:r>
            <a:r>
              <a:rPr lang="en-US" baseline="0" dirty="0" smtClean="0"/>
              <a:t>No more drug value than a poppy seed bagel.</a:t>
            </a:r>
          </a:p>
          <a:p>
            <a:endParaRPr lang="en-US" baseline="0" dirty="0" smtClean="0"/>
          </a:p>
          <a:p>
            <a:r>
              <a:rPr lang="en-US" baseline="0" dirty="0" smtClean="0"/>
              <a:t>Argues U.S ban on production is not science based or good for the U.S. economy.</a:t>
            </a:r>
          </a:p>
          <a:p>
            <a:r>
              <a:rPr lang="en-US" b="1" baseline="0" dirty="0" smtClean="0"/>
              <a:t>U.S. is the biggest market </a:t>
            </a:r>
            <a:r>
              <a:rPr lang="en-US" baseline="0" dirty="0" smtClean="0"/>
              <a:t>on the planet </a:t>
            </a:r>
            <a:r>
              <a:rPr lang="en-US" b="1" baseline="0" dirty="0" smtClean="0"/>
              <a:t>for healthy hemp seed and fiber products </a:t>
            </a:r>
            <a:r>
              <a:rPr lang="en-US" baseline="0" dirty="0" smtClean="0"/>
              <a:t>with retail sales in </a:t>
            </a:r>
            <a:r>
              <a:rPr lang="en-US" baseline="0" dirty="0" smtClean="0"/>
              <a:t>2011 </a:t>
            </a:r>
            <a:r>
              <a:rPr lang="en-US" baseline="0" dirty="0" smtClean="0"/>
              <a:t>of over $400 million.</a:t>
            </a:r>
          </a:p>
          <a:p>
            <a:endParaRPr lang="en-US" baseline="0" dirty="0" smtClean="0"/>
          </a:p>
          <a:p>
            <a:r>
              <a:rPr lang="en-US" b="1" baseline="0" dirty="0" smtClean="0"/>
              <a:t>Drug Enforcement Agency </a:t>
            </a:r>
            <a:r>
              <a:rPr lang="en-US" baseline="0" dirty="0" smtClean="0"/>
              <a:t>(DEA) has placed </a:t>
            </a:r>
            <a:r>
              <a:rPr lang="en-US" b="1" baseline="0" dirty="0" smtClean="0"/>
              <a:t>industrial hemp </a:t>
            </a:r>
            <a:r>
              <a:rPr lang="en-US" baseline="0" dirty="0" smtClean="0"/>
              <a:t>on its proscribed list next to marijuana but it can be imported.</a:t>
            </a:r>
          </a:p>
          <a:p>
            <a:endParaRPr lang="en-US" baseline="0" dirty="0" smtClean="0"/>
          </a:p>
          <a:p>
            <a:r>
              <a:rPr lang="en-US" baseline="0" dirty="0" smtClean="0"/>
              <a:t>History of ban goes back to the alleged “yellow journalism” of newspaper mogul </a:t>
            </a:r>
            <a:r>
              <a:rPr lang="en-US" b="1" baseline="0" dirty="0" smtClean="0"/>
              <a:t>William </a:t>
            </a:r>
            <a:r>
              <a:rPr lang="en-US" b="1" baseline="0" dirty="0" err="1" smtClean="0"/>
              <a:t>Randolf</a:t>
            </a:r>
            <a:r>
              <a:rPr lang="en-US" b="1" baseline="0" dirty="0" smtClean="0"/>
              <a:t> Hearst,</a:t>
            </a:r>
            <a:r>
              <a:rPr lang="en-US" baseline="0" dirty="0" smtClean="0"/>
              <a:t> whose papers in the 1930’s  demonized in the cannabis plant and put emphasis on connections between </a:t>
            </a:r>
            <a:r>
              <a:rPr lang="en-US" b="1" baseline="0" dirty="0" smtClean="0"/>
              <a:t>cannabis and criminalization</a:t>
            </a:r>
            <a:r>
              <a:rPr lang="en-US" baseline="0" dirty="0" smtClean="0"/>
              <a:t>.  Hearst felt that </a:t>
            </a:r>
            <a:r>
              <a:rPr lang="en-US" b="1" baseline="0" dirty="0" smtClean="0"/>
              <a:t>hemp </a:t>
            </a:r>
            <a:r>
              <a:rPr lang="en-US" baseline="0" dirty="0" smtClean="0"/>
              <a:t>might be a </a:t>
            </a:r>
            <a:r>
              <a:rPr lang="en-US" b="1" baseline="0" dirty="0" smtClean="0"/>
              <a:t>threat to his extensive timber holdings, source of paper pulp</a:t>
            </a:r>
            <a:r>
              <a:rPr lang="en-US" baseline="0" dirty="0" smtClean="0"/>
              <a:t>.  He joined forces </a:t>
            </a:r>
            <a:r>
              <a:rPr lang="en-US" b="1" baseline="0" dirty="0" smtClean="0"/>
              <a:t>with Andrew Mellon and the Du Pont </a:t>
            </a:r>
            <a:r>
              <a:rPr lang="en-US" baseline="0" dirty="0" smtClean="0"/>
              <a:t>family that had invested heavily in </a:t>
            </a:r>
            <a:r>
              <a:rPr lang="en-US" b="1" baseline="0" dirty="0" smtClean="0"/>
              <a:t>nylon</a:t>
            </a:r>
            <a:r>
              <a:rPr lang="en-US" baseline="0" dirty="0" smtClean="0"/>
              <a:t> as a substitute for hemp in the production of fiber.</a:t>
            </a:r>
            <a:r>
              <a:rPr lang="en-US" dirty="0" smtClean="0"/>
              <a:t> DuPont in 1937 had just patented nylon and “a new sulfate/sulfite process for making paper from wood pulp” — so presumably “if hemp had not been made illegal, 80 percent of DuPont’s business would never have materialized.”</a:t>
            </a:r>
          </a:p>
          <a:p>
            <a:endParaRPr lang="en-US" baseline="0" dirty="0" smtClean="0"/>
          </a:p>
          <a:p>
            <a:r>
              <a:rPr lang="en-US" dirty="0" smtClean="0"/>
              <a:t>So it is with </a:t>
            </a:r>
            <a:r>
              <a:rPr lang="en-US" b="1" dirty="0" smtClean="0"/>
              <a:t>Dow</a:t>
            </a:r>
            <a:r>
              <a:rPr lang="en-US" dirty="0" smtClean="0"/>
              <a:t> today. Industrial uses of hemp include plastics, water purification and weed control that could compete with Dow products and perhaps cause its business to decline.</a:t>
            </a:r>
          </a:p>
          <a:p>
            <a:endParaRPr lang="en-US" dirty="0" smtClean="0">
              <a:effectLst/>
            </a:endParaRPr>
          </a:p>
          <a:p>
            <a:r>
              <a:rPr lang="en-US" b="1" dirty="0" smtClean="0">
                <a:effectLst/>
              </a:rPr>
              <a:t>DuPont, Monsanto, Dow Chemical and Standard Oil </a:t>
            </a:r>
            <a:r>
              <a:rPr lang="en-US" dirty="0" smtClean="0">
                <a:effectLst/>
              </a:rPr>
              <a:t>are </a:t>
            </a:r>
            <a:r>
              <a:rPr lang="en-US" b="1" dirty="0" smtClean="0">
                <a:effectLst/>
              </a:rPr>
              <a:t>protected from competition </a:t>
            </a:r>
            <a:r>
              <a:rPr lang="en-US" dirty="0" smtClean="0">
                <a:effectLst/>
              </a:rPr>
              <a:t>by the </a:t>
            </a:r>
            <a:r>
              <a:rPr lang="en-US" b="1" dirty="0" smtClean="0">
                <a:effectLst/>
              </a:rPr>
              <a:t>marijuana laws</a:t>
            </a:r>
            <a:r>
              <a:rPr lang="en-US" dirty="0" smtClean="0">
                <a:effectLst/>
              </a:rPr>
              <a:t>...as are the cotton, coal, timber, chlorine, polyester, latex paint and vinyl plastic industries. The major </a:t>
            </a:r>
            <a:r>
              <a:rPr lang="en-US" b="1" dirty="0" smtClean="0">
                <a:effectLst/>
              </a:rPr>
              <a:t>considerations blocking hemp's utilization are not agricultural or botanical, but political.</a:t>
            </a:r>
          </a:p>
          <a:p>
            <a:endParaRPr lang="en-US" baseline="0" dirty="0" smtClean="0">
              <a:effectLst/>
            </a:endParaRPr>
          </a:p>
          <a:p>
            <a:r>
              <a:rPr lang="en-US" dirty="0" smtClean="0"/>
              <a:t>Hemp producers sell </a:t>
            </a:r>
            <a:r>
              <a:rPr lang="en-US" b="1" dirty="0" smtClean="0"/>
              <a:t>hemp seeds as a health food</a:t>
            </a:r>
            <a:r>
              <a:rPr lang="en-US" dirty="0" smtClean="0"/>
              <a:t>, as they are rich in sought-after </a:t>
            </a:r>
            <a:r>
              <a:rPr lang="en-US" dirty="0" smtClean="0">
                <a:hlinkClick r:id="rId3" action="ppaction://hlinkfile" tooltip="Essential fatty acids"/>
              </a:rPr>
              <a:t>essential fatty acids</a:t>
            </a:r>
            <a:r>
              <a:rPr lang="en-US" dirty="0" smtClean="0"/>
              <a:t> and have a good </a:t>
            </a:r>
            <a:r>
              <a:rPr lang="en-US" dirty="0" smtClean="0">
                <a:hlinkClick r:id="rId4" action="ppaction://hlinkfile" tooltip="Amino acid"/>
              </a:rPr>
              <a:t>amino acid</a:t>
            </a:r>
            <a:r>
              <a:rPr lang="en-US" dirty="0" smtClean="0"/>
              <a:t> balance, together with various </a:t>
            </a:r>
            <a:r>
              <a:rPr lang="en-US" dirty="0" smtClean="0">
                <a:hlinkClick r:id="rId5" action="ppaction://hlinkfile" tooltip="Vitamins"/>
              </a:rPr>
              <a:t>vitamins</a:t>
            </a:r>
            <a:r>
              <a:rPr lang="en-US" dirty="0" smtClean="0"/>
              <a:t> and </a:t>
            </a:r>
            <a:r>
              <a:rPr lang="en-US" dirty="0" smtClean="0">
                <a:hlinkClick r:id="rId6" action="ppaction://hlinkfile" tooltip="Minerals"/>
              </a:rPr>
              <a:t>minerals</a:t>
            </a:r>
            <a:r>
              <a:rPr lang="en-US" dirty="0" smtClean="0"/>
              <a:t>. Hemp "milk" is a milk substitute made from hemp seeds; it is both dairy- and gluten-free.</a:t>
            </a:r>
            <a:r>
              <a:rPr lang="en-US" baseline="30000" dirty="0" smtClean="0">
                <a:hlinkClick r:id="" action="ppaction://hlinkfile"/>
              </a:rPr>
              <a:t>[82]</a:t>
            </a:r>
            <a:endParaRPr lang="en-US" baseline="30000" dirty="0" smtClean="0"/>
          </a:p>
          <a:p>
            <a:endParaRPr lang="en-US" baseline="30000" dirty="0" smtClean="0"/>
          </a:p>
          <a:p>
            <a:r>
              <a:rPr lang="en-US" dirty="0" smtClean="0"/>
              <a:t>Hemp is valuable in tens of thousands of commercial products, especially as </a:t>
            </a:r>
            <a:r>
              <a:rPr lang="en-US" dirty="0" err="1" smtClean="0"/>
              <a:t>fibre</a:t>
            </a:r>
            <a:r>
              <a:rPr lang="en-US" baseline="30000" dirty="0" smtClean="0">
                <a:hlinkClick r:id="" action="ppaction://hlinkfile"/>
              </a:rPr>
              <a:t>[81]</a:t>
            </a:r>
            <a:r>
              <a:rPr lang="en-US" dirty="0" smtClean="0"/>
              <a:t> ranging from </a:t>
            </a:r>
            <a:r>
              <a:rPr lang="en-US" dirty="0" smtClean="0">
                <a:hlinkClick r:id="rId7" action="ppaction://hlinkfile" tooltip="Paper"/>
              </a:rPr>
              <a:t>paper</a:t>
            </a:r>
            <a:r>
              <a:rPr lang="en-US" dirty="0" smtClean="0"/>
              <a:t>, </a:t>
            </a:r>
            <a:r>
              <a:rPr lang="en-US" dirty="0" smtClean="0">
                <a:hlinkClick r:id="rId8" action="ppaction://hlinkfile" tooltip="Rope"/>
              </a:rPr>
              <a:t>cordage</a:t>
            </a:r>
            <a:r>
              <a:rPr lang="en-US" dirty="0" smtClean="0"/>
              <a:t>, </a:t>
            </a:r>
            <a:r>
              <a:rPr lang="en-US" dirty="0" smtClean="0">
                <a:hlinkClick r:id="rId9" action="ppaction://hlinkfile" tooltip="Hemp"/>
              </a:rPr>
              <a:t>construction material</a:t>
            </a:r>
            <a:r>
              <a:rPr lang="en-US" dirty="0" smtClean="0"/>
              <a:t> and textiles in general, to </a:t>
            </a:r>
            <a:r>
              <a:rPr lang="en-US" dirty="0" smtClean="0">
                <a:hlinkClick r:id="rId10" action="ppaction://hlinkfile" tooltip="Clothing"/>
              </a:rPr>
              <a:t>clothing</a:t>
            </a:r>
            <a:r>
              <a:rPr lang="en-US" dirty="0" smtClean="0"/>
              <a:t>, in which hemp is stronger and longer-lasting than </a:t>
            </a:r>
            <a:r>
              <a:rPr lang="en-US" dirty="0" smtClean="0">
                <a:hlinkClick r:id="rId11" action="ppaction://hlinkfile" tooltip="Cotton"/>
              </a:rPr>
              <a:t>cotton</a:t>
            </a:r>
            <a:r>
              <a:rPr lang="en-US" dirty="0" smtClean="0"/>
              <a:t>. It also is a useful source of </a:t>
            </a:r>
            <a:r>
              <a:rPr lang="en-US" dirty="0" smtClean="0">
                <a:hlinkClick r:id="rId12" action="ppaction://hlinkfile" tooltip="Biofuels"/>
              </a:rPr>
              <a:t>biofuels</a:t>
            </a:r>
            <a:r>
              <a:rPr lang="en-US" dirty="0" smtClean="0"/>
              <a:t> (from the oils found in the seeds) and </a:t>
            </a:r>
            <a:r>
              <a:rPr lang="en-US" dirty="0" smtClean="0">
                <a:hlinkClick r:id="rId13" action="ppaction://hlinkfile" tooltip="Medical cannabis"/>
              </a:rPr>
              <a:t>medical products</a:t>
            </a:r>
            <a:r>
              <a:rPr lang="en-US" dirty="0" smtClean="0"/>
              <a:t>. </a:t>
            </a:r>
            <a:r>
              <a:rPr lang="en-US" b="1" dirty="0" smtClean="0"/>
              <a:t>Hemp has been used by many civilizations</a:t>
            </a:r>
            <a:r>
              <a:rPr lang="en-US" dirty="0" smtClean="0"/>
              <a:t>, from </a:t>
            </a:r>
            <a:r>
              <a:rPr lang="en-US" dirty="0" smtClean="0">
                <a:hlinkClick r:id="rId14" action="ppaction://hlinkfile" tooltip="China"/>
              </a:rPr>
              <a:t>China</a:t>
            </a:r>
            <a:r>
              <a:rPr lang="en-US" dirty="0" smtClean="0"/>
              <a:t> to </a:t>
            </a:r>
            <a:r>
              <a:rPr lang="en-US" dirty="0" smtClean="0">
                <a:hlinkClick r:id="rId15" action="ppaction://hlinkfile" tooltip="Europe"/>
              </a:rPr>
              <a:t>Europe</a:t>
            </a:r>
            <a:r>
              <a:rPr lang="en-US" dirty="0" smtClean="0"/>
              <a:t> (and later </a:t>
            </a:r>
            <a:r>
              <a:rPr lang="en-US" dirty="0" smtClean="0">
                <a:hlinkClick r:id="rId16" action="ppaction://hlinkfile" tooltip="North America"/>
              </a:rPr>
              <a:t>North America</a:t>
            </a:r>
            <a:r>
              <a:rPr lang="en-US" dirty="0" smtClean="0"/>
              <a:t>) </a:t>
            </a:r>
            <a:r>
              <a:rPr lang="en-US" b="1" dirty="0" smtClean="0"/>
              <a:t>during the last 12,000 years or so</a:t>
            </a:r>
            <a:endParaRPr lang="en-US" b="1" baseline="0" dirty="0" smtClean="0"/>
          </a:p>
        </p:txBody>
      </p:sp>
      <p:sp>
        <p:nvSpPr>
          <p:cNvPr id="4" name="Slide Number Placeholder 3"/>
          <p:cNvSpPr>
            <a:spLocks noGrp="1"/>
          </p:cNvSpPr>
          <p:nvPr>
            <p:ph type="sldNum" sz="quarter" idx="10"/>
          </p:nvPr>
        </p:nvSpPr>
        <p:spPr/>
        <p:txBody>
          <a:bodyPr/>
          <a:lstStyle/>
          <a:p>
            <a:fld id="{0843F2AB-60BA-47E2-8875-4331B2F3E971}" type="slidenum">
              <a:rPr lang="en-US" smtClean="0"/>
              <a:t>3</a:t>
            </a:fld>
            <a:endParaRPr lang="en-US"/>
          </a:p>
        </p:txBody>
      </p:sp>
    </p:spTree>
    <p:extLst>
      <p:ext uri="{BB962C8B-B14F-4D97-AF65-F5344CB8AC3E}">
        <p14:creationId xmlns:p14="http://schemas.microsoft.com/office/powerpoint/2010/main" val="28537689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2008 the breakdown for adults under correctional control was as follows: one out of 18 men, one in 89 women, one in 11 African-Americans (9.2 percent), one in 27 Latinos (3.7 percent), and one in 45 Caucasians (2.2 percent).</a:t>
            </a:r>
          </a:p>
          <a:p>
            <a:endParaRPr lang="en-US" dirty="0" smtClean="0"/>
          </a:p>
          <a:p>
            <a:r>
              <a:rPr lang="en-US" dirty="0" smtClean="0"/>
              <a:t>In recent decades the U.S. has experienced a surge in its prison population, quadrupling since 1980, partially as a result of </a:t>
            </a:r>
            <a:r>
              <a:rPr lang="en-US" dirty="0" smtClean="0">
                <a:hlinkClick r:id="rId3" action="ppaction://hlinkfile" tooltip="Mandatory sentencing"/>
              </a:rPr>
              <a:t>mandatory sentencing</a:t>
            </a:r>
            <a:r>
              <a:rPr lang="en-US" dirty="0" smtClean="0"/>
              <a:t> that came about during the "</a:t>
            </a:r>
            <a:r>
              <a:rPr lang="en-US" dirty="0" smtClean="0">
                <a:hlinkClick r:id="rId4" action="ppaction://hlinkfile" tooltip="War on drugs"/>
              </a:rPr>
              <a:t>war on drugs</a:t>
            </a:r>
            <a:r>
              <a:rPr lang="en-US" dirty="0" smtClean="0"/>
              <a:t>." Violent crime and property crime have declined since the early 1990s </a:t>
            </a:r>
          </a:p>
          <a:p>
            <a:endParaRPr lang="en-US" dirty="0" smtClean="0"/>
          </a:p>
          <a:p>
            <a:pPr rtl="0"/>
            <a:r>
              <a:rPr lang="en-US" dirty="0" smtClean="0"/>
              <a:t>The</a:t>
            </a:r>
            <a:r>
              <a:rPr lang="en-US" baseline="0" dirty="0" smtClean="0"/>
              <a:t> s</a:t>
            </a:r>
            <a:r>
              <a:rPr lang="en-US" dirty="0" smtClean="0"/>
              <a:t>tate prison population</a:t>
            </a:r>
            <a:r>
              <a:rPr lang="en-US" baseline="0" dirty="0" smtClean="0"/>
              <a:t> </a:t>
            </a:r>
            <a:r>
              <a:rPr lang="en-US" dirty="0" smtClean="0"/>
              <a:t>increased from 2000 through 2008, the expected length of stays for these offenders declined slightly during this period.</a:t>
            </a:r>
          </a:p>
          <a:p>
            <a:pPr rtl="0"/>
            <a:endParaRPr lang="en-US" b="1" dirty="0" smtClean="0"/>
          </a:p>
          <a:p>
            <a:pPr rtl="0"/>
            <a:r>
              <a:rPr lang="en-US" b="1" dirty="0" smtClean="0"/>
              <a:t>Violent crime was not responsible for the quadrupling of the incarcerated population </a:t>
            </a:r>
            <a:r>
              <a:rPr lang="en-US" dirty="0" smtClean="0"/>
              <a:t>in the United States from 1980 to 2003. </a:t>
            </a:r>
            <a:r>
              <a:rPr lang="en-US" b="1" dirty="0" smtClean="0"/>
              <a:t>Violent crime rates had been relatively constant or declining over those decades.</a:t>
            </a:r>
            <a:r>
              <a:rPr lang="en-US" dirty="0" smtClean="0"/>
              <a:t> The prison population was increased primarily by public policy changes </a:t>
            </a:r>
            <a:r>
              <a:rPr lang="en-US" b="1" dirty="0" smtClean="0"/>
              <a:t>causing more prison sentences and lengthening time served</a:t>
            </a:r>
            <a:r>
              <a:rPr lang="en-US" dirty="0" smtClean="0"/>
              <a:t>, e.g. through </a:t>
            </a:r>
            <a:r>
              <a:rPr lang="en-US" b="1" dirty="0" smtClean="0"/>
              <a:t>mandatory minimum sentencing, "three strikes" laws, and reductions in the availability of parole or early release. </a:t>
            </a:r>
            <a:r>
              <a:rPr lang="en-US" dirty="0" smtClean="0"/>
              <a:t>These policies were championed as protecting the public from serious and violent offenders, but instead yielded high rates of confinement for nonviolent offenders. Nearly three quarters of new admissions to state prison were convicted of nonviolent crimes. Only 49 percent of sentenced state inmates were held for violent offenses. Perhaps the single greatest force behind the growth of the prison population has been the national "</a:t>
            </a:r>
            <a:r>
              <a:rPr lang="en-US" dirty="0" smtClean="0">
                <a:hlinkClick r:id="rId4" action="ppaction://hlinkfile" tooltip="War on drugs"/>
              </a:rPr>
              <a:t>war on drugs</a:t>
            </a:r>
            <a:r>
              <a:rPr lang="en-US" dirty="0" smtClean="0"/>
              <a:t>." The number of incarcerated drug offenders has increased twelvefold since 1980. In 2000, 22 percent of those in federal and state prisons were convicted on drug charges. </a:t>
            </a:r>
          </a:p>
          <a:p>
            <a:pPr rtl="0"/>
            <a:endParaRPr lang="en-US" dirty="0" smtClean="0"/>
          </a:p>
          <a:p>
            <a:pPr rtl="0"/>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31</a:t>
            </a:fld>
            <a:endParaRPr lang="en-US"/>
          </a:p>
        </p:txBody>
      </p:sp>
    </p:spTree>
    <p:extLst>
      <p:ext uri="{BB962C8B-B14F-4D97-AF65-F5344CB8AC3E}">
        <p14:creationId xmlns:p14="http://schemas.microsoft.com/office/powerpoint/2010/main" val="40845530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Sick</a:t>
            </a:r>
            <a:r>
              <a:rPr lang="en-US" baseline="0" dirty="0" smtClean="0"/>
              <a:t> Society</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32</a:t>
            </a:fld>
            <a:endParaRPr lang="en-US"/>
          </a:p>
        </p:txBody>
      </p:sp>
    </p:spTree>
    <p:extLst>
      <p:ext uri="{BB962C8B-B14F-4D97-AF65-F5344CB8AC3E}">
        <p14:creationId xmlns:p14="http://schemas.microsoft.com/office/powerpoint/2010/main" val="24510497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the </a:t>
            </a:r>
            <a:r>
              <a:rPr lang="en-US" dirty="0" smtClean="0"/>
              <a:t>1968, </a:t>
            </a:r>
            <a:r>
              <a:rPr lang="en-US" dirty="0" smtClean="0"/>
              <a:t>race a powerful</a:t>
            </a:r>
            <a:r>
              <a:rPr lang="en-US" baseline="0" dirty="0" smtClean="0"/>
              <a:t> wedge breaking up what had become a solid liberal coalition based on economic interests of the poor and the working and lower-middle classes.  As Nixon remarked it’s all about those damn Negro-Puerto Rican groups out there.  Busing, Viet-Nam War, Watergate.</a:t>
            </a:r>
          </a:p>
          <a:p>
            <a:endParaRPr lang="en-US" baseline="0" dirty="0" smtClean="0"/>
          </a:p>
          <a:p>
            <a:r>
              <a:rPr lang="en-US" baseline="0" dirty="0" smtClean="0"/>
              <a:t>Between 1980 and 1984 FBI antidrug funding increased from $8 million to $95 million. DOD antidrug funds grew from 33 million in 1981 to $1,042 million in 1991, and in same period DEA antidrug spending grew from $86 million to $1,042 million.  The budget for the National Institute on Drug Abuse was reduced from $274 million to $57 million and drug prevention Education from $14 to $3 million.</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1986 “crack” named “issue of the year” by time magazine.  Len Bias case summer 1986 erroneously reported due to “crack”.  Media frenzy.</a:t>
            </a:r>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33</a:t>
            </a:fld>
            <a:endParaRPr lang="en-US"/>
          </a:p>
        </p:txBody>
      </p:sp>
    </p:spTree>
    <p:extLst>
      <p:ext uri="{BB962C8B-B14F-4D97-AF65-F5344CB8AC3E}">
        <p14:creationId xmlns:p14="http://schemas.microsoft.com/office/powerpoint/2010/main" val="398370348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the criminal</a:t>
            </a:r>
            <a:r>
              <a:rPr lang="en-US" baseline="0" dirty="0" smtClean="0"/>
              <a:t> justice system really works to cage blacks and browns: </a:t>
            </a:r>
          </a:p>
          <a:p>
            <a:endParaRPr lang="en-US" baseline="0" dirty="0" smtClean="0"/>
          </a:p>
          <a:p>
            <a:pPr marL="228600" indent="-228600">
              <a:buAutoNum type="arabicPeriod"/>
            </a:pPr>
            <a:r>
              <a:rPr lang="en-US" baseline="0" dirty="0" smtClean="0"/>
              <a:t>Roundup.  Police conduct drug operations primarily in poor communities of color.  Police departments are rewarded in cash—through forfeiture laws and federal grant programs—for rounding up as many people as possible.  Operate unconstrained by constitutional rules of procedures.  Can stop, interrogate, and search anyone they choose for drug investigations once they get “consent”.  No meaningful check on police discretion, racial bias are given free rein.  Can rely on race as a factor in selecting whom to stop and search (even thought people of color are no more likely to be guilty of drug crimes than whites.</a:t>
            </a:r>
          </a:p>
          <a:p>
            <a:pPr marL="228600" indent="-228600">
              <a:buAutoNum type="arabicPeriod"/>
            </a:pPr>
            <a:endParaRPr lang="en-US" baseline="0" dirty="0" smtClean="0"/>
          </a:p>
          <a:p>
            <a:pPr marL="228600" indent="-228600">
              <a:buAutoNum type="arabicPeriod"/>
            </a:pPr>
            <a:r>
              <a:rPr lang="en-US" baseline="0" dirty="0" smtClean="0"/>
              <a:t>Conviction:  Once arrested defendants are generally denied meaningful legal representation and pressured to plead guilty whether they are or not.  Prosecutors are free to “load up” defendants with extra charges, and their decisions cannot be challenged for racial bias.  Once convicted, due to the drug war’s harsh sentencing laws, drug offenders in the U.S. spend more time in the justice system’s formal control—in jail or prison, on probation or parole—then anywhere else in the world.  The control may last a lifetime but the vast majority are released from their cells to a much larger, invisible cage.</a:t>
            </a:r>
          </a:p>
          <a:p>
            <a:pPr marL="228600" indent="-228600">
              <a:buAutoNum type="arabicPeriod"/>
            </a:pPr>
            <a:endParaRPr lang="en-US" baseline="0" dirty="0" smtClean="0"/>
          </a:p>
          <a:p>
            <a:pPr marL="228600" indent="-228600">
              <a:buAutoNum type="arabicPeriod"/>
            </a:pPr>
            <a:r>
              <a:rPr lang="en-US" baseline="0" dirty="0" smtClean="0"/>
              <a:t>Invisible punishment.  Criminal sanctions imposed on individuals after they are released, a system that operates outside of the public view and takes effect outside the traditional sentencing framework.  Sanctions are imposed by operation of the law rather then decision of a sentencing judge.  They often have more impact on one’s life course than does the months behind bars.  Laws operate collectively to ensure vast majority of convicted offenders will never integrate into mainstream, white society.  They will be discriminated against, legally for the rest of their lives—denied employment (most employers use the box have you ever been convicted of a crime, professional licensing restrictions abound), housing (public Section 8 housing, at least for five years and a lifetime of public and private discrimination), education (Pew grants and federal assistance) and public benefits (welfare five year ban, TANF food stamps lifetime ban for drug offenders,.  Initially they may be sentenced to a term of probation, community service and court costs. Even if working they may face “debtor’s prison” as a result of not being able to pay their fines.  Most states have voting restrictions or disenfranchisement (Virginia is one of the most punitive in the country) and you will be excluded from serving on juries. </a:t>
            </a:r>
          </a:p>
          <a:p>
            <a:pPr marL="228600" indent="-228600">
              <a:buAutoNum type="arabicPeriod"/>
            </a:pPr>
            <a:endParaRPr lang="en-US" baseline="0" dirty="0" smtClean="0"/>
          </a:p>
          <a:p>
            <a:pPr marL="0" indent="0">
              <a:buNone/>
            </a:pPr>
            <a:r>
              <a:rPr lang="en-US" baseline="0" dirty="0" smtClean="0"/>
              <a:t>     The difficulties of basic existence, day-to-day living, carrying for family members, avoiding any violations that would violate probation rules, surviving without going to public shelters and hosts of other problems coupled with recovery from substance abuse, paying off fines and court fees are frequently overwhelming even for ex-offenders that do not have mental problems.  For racial (black and brown) and ethnic minorities where discrimination can be a serious issue the task is even more difficult.</a:t>
            </a:r>
          </a:p>
          <a:p>
            <a:pPr marL="0" indent="0">
              <a:buNone/>
            </a:pPr>
            <a:endParaRPr lang="en-US" baseline="0" dirty="0" smtClean="0"/>
          </a:p>
          <a:p>
            <a:pPr marL="457200" lvl="1" indent="0" algn="l">
              <a:buNone/>
            </a:pPr>
            <a:r>
              <a:rPr lang="en-US" baseline="0" dirty="0" smtClean="0"/>
              <a:t> </a:t>
            </a:r>
          </a:p>
          <a:p>
            <a:pPr marL="228600" indent="-228600">
              <a:buAutoNum type="arabicPeriod"/>
            </a:pP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34</a:t>
            </a:fld>
            <a:endParaRPr lang="en-US"/>
          </a:p>
        </p:txBody>
      </p:sp>
    </p:spTree>
    <p:extLst>
      <p:ext uri="{BB962C8B-B14F-4D97-AF65-F5344CB8AC3E}">
        <p14:creationId xmlns:p14="http://schemas.microsoft.com/office/powerpoint/2010/main" val="17416935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UNINTENDED CONSEQUENCES </a:t>
            </a:r>
          </a:p>
          <a:p>
            <a:r>
              <a:rPr lang="en-US" sz="1200" b="0" i="0" u="none" strike="noStrike" kern="1200" baseline="0" dirty="0" smtClean="0">
                <a:solidFill>
                  <a:schemeClr val="tx1"/>
                </a:solidFill>
                <a:latin typeface="+mn-lt"/>
                <a:ea typeface="+mn-ea"/>
                <a:cs typeface="+mn-cs"/>
              </a:rPr>
              <a:t>The implementation of the war on drugs has generated </a:t>
            </a:r>
            <a:r>
              <a:rPr lang="en-US" sz="1200" b="1" i="0" u="none" strike="noStrike" kern="1200" baseline="0" dirty="0" smtClean="0">
                <a:solidFill>
                  <a:schemeClr val="tx1"/>
                </a:solidFill>
                <a:latin typeface="+mn-lt"/>
                <a:ea typeface="+mn-ea"/>
                <a:cs typeface="+mn-cs"/>
              </a:rPr>
              <a:t>widespread negative consequences </a:t>
            </a:r>
            <a:r>
              <a:rPr lang="en-US" sz="1200" b="0" i="0" u="none" strike="noStrike" kern="1200" baseline="0" dirty="0" smtClean="0">
                <a:solidFill>
                  <a:schemeClr val="tx1"/>
                </a:solidFill>
                <a:latin typeface="+mn-lt"/>
                <a:ea typeface="+mn-ea"/>
                <a:cs typeface="+mn-cs"/>
              </a:rPr>
              <a:t>for societies in </a:t>
            </a:r>
            <a:r>
              <a:rPr lang="en-US" sz="1200" b="1" i="0" u="none" strike="noStrike" kern="1200" baseline="0" dirty="0" smtClean="0">
                <a:solidFill>
                  <a:schemeClr val="tx1"/>
                </a:solidFill>
                <a:latin typeface="+mn-lt"/>
                <a:ea typeface="+mn-ea"/>
                <a:cs typeface="+mn-cs"/>
              </a:rPr>
              <a:t>producer, transit and consumer countries</a:t>
            </a:r>
            <a:r>
              <a:rPr lang="en-US" sz="1200" b="0" i="0" u="none" strike="noStrike" kern="1200" baseline="0" dirty="0" smtClean="0">
                <a:solidFill>
                  <a:schemeClr val="tx1"/>
                </a:solidFill>
                <a:latin typeface="+mn-lt"/>
                <a:ea typeface="+mn-ea"/>
                <a:cs typeface="+mn-cs"/>
              </a:rPr>
              <a:t>. These negative consequences were well summarized by the former Executive Director of the United Nations Office on Drugs and Crime, Antonio Maria Costa, as falling into five broad categories:</a:t>
            </a:r>
          </a:p>
          <a:p>
            <a:pPr marL="228600" indent="-228600">
              <a:buAutoNum type="arabicPeriod"/>
            </a:pPr>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growth of a ‘huge criminal black market’, </a:t>
            </a:r>
            <a:r>
              <a:rPr lang="en-US" sz="1200" b="0" i="0" u="none" strike="noStrike" kern="1200" baseline="0" dirty="0" smtClean="0">
                <a:solidFill>
                  <a:schemeClr val="tx1"/>
                </a:solidFill>
                <a:latin typeface="+mn-lt"/>
                <a:ea typeface="+mn-ea"/>
                <a:cs typeface="+mn-cs"/>
              </a:rPr>
              <a:t>financed by the risk-escalated profits of supplying international demand for illicit drugs. </a:t>
            </a:r>
          </a:p>
          <a:p>
            <a:pPr marL="0" indent="0">
              <a:buNone/>
            </a:pP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Extensive </a:t>
            </a:r>
            <a:r>
              <a:rPr lang="en-US" sz="1200" b="1" i="0" u="none" strike="noStrike" kern="1200" baseline="0" dirty="0" smtClean="0">
                <a:solidFill>
                  <a:schemeClr val="tx1"/>
                </a:solidFill>
                <a:latin typeface="+mn-lt"/>
                <a:ea typeface="+mn-ea"/>
                <a:cs typeface="+mn-cs"/>
              </a:rPr>
              <a:t>policy displacement</a:t>
            </a:r>
            <a:r>
              <a:rPr lang="en-US" sz="1200" b="0" i="0" u="none" strike="noStrike" kern="1200" baseline="0" dirty="0" smtClean="0">
                <a:solidFill>
                  <a:schemeClr val="tx1"/>
                </a:solidFill>
                <a:latin typeface="+mn-lt"/>
                <a:ea typeface="+mn-ea"/>
                <a:cs typeface="+mn-cs"/>
              </a:rPr>
              <a:t>, the result of using scarce resources to fund a vast law enforcement effort intended to address this criminal market.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3. Geographical displacement, often known as ‘</a:t>
            </a:r>
            <a:r>
              <a:rPr lang="en-US" sz="1200" b="1" i="0" u="none" strike="noStrike" kern="1200" baseline="0" dirty="0" smtClean="0">
                <a:solidFill>
                  <a:schemeClr val="tx1"/>
                </a:solidFill>
                <a:latin typeface="+mn-lt"/>
                <a:ea typeface="+mn-ea"/>
                <a:cs typeface="+mn-cs"/>
              </a:rPr>
              <a:t>the balloon effect</a:t>
            </a:r>
            <a:r>
              <a:rPr lang="en-US" sz="1200" b="0" i="0" u="none" strike="noStrike" kern="1200" baseline="0" dirty="0" smtClean="0">
                <a:solidFill>
                  <a:schemeClr val="tx1"/>
                </a:solidFill>
                <a:latin typeface="+mn-lt"/>
                <a:ea typeface="+mn-ea"/>
                <a:cs typeface="+mn-cs"/>
              </a:rPr>
              <a:t>’, whereby </a:t>
            </a:r>
            <a:r>
              <a:rPr lang="en-US" sz="1200" b="1" i="0" u="none" strike="noStrike" kern="1200" baseline="0" dirty="0" smtClean="0">
                <a:solidFill>
                  <a:schemeClr val="tx1"/>
                </a:solidFill>
                <a:latin typeface="+mn-lt"/>
                <a:ea typeface="+mn-ea"/>
                <a:cs typeface="+mn-cs"/>
              </a:rPr>
              <a:t>drug production shifts location to avoid </a:t>
            </a:r>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attentions of law enforcement</a:t>
            </a:r>
            <a:r>
              <a:rPr lang="en-US" sz="1200" b="0" i="0" u="none" strike="noStrike" kern="1200" baseline="0" dirty="0" smtClean="0">
                <a:solidFill>
                  <a:schemeClr val="tx1"/>
                </a:solidFill>
                <a:latin typeface="+mn-lt"/>
                <a:ea typeface="+mn-ea"/>
                <a:cs typeface="+mn-cs"/>
              </a:rPr>
              <a:t>.</a:t>
            </a:r>
          </a:p>
        </p:txBody>
      </p:sp>
      <p:sp>
        <p:nvSpPr>
          <p:cNvPr id="4" name="Slide Number Placeholder 3"/>
          <p:cNvSpPr>
            <a:spLocks noGrp="1"/>
          </p:cNvSpPr>
          <p:nvPr>
            <p:ph type="sldNum" sz="quarter" idx="10"/>
          </p:nvPr>
        </p:nvSpPr>
        <p:spPr/>
        <p:txBody>
          <a:bodyPr/>
          <a:lstStyle/>
          <a:p>
            <a:fld id="{0843F2AB-60BA-47E2-8875-4331B2F3E971}" type="slidenum">
              <a:rPr lang="en-US" smtClean="0"/>
              <a:t>35</a:t>
            </a:fld>
            <a:endParaRPr lang="en-US"/>
          </a:p>
        </p:txBody>
      </p:sp>
    </p:spTree>
    <p:extLst>
      <p:ext uri="{BB962C8B-B14F-4D97-AF65-F5344CB8AC3E}">
        <p14:creationId xmlns:p14="http://schemas.microsoft.com/office/powerpoint/2010/main" val="179631838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UNINTENDED CONSEQUENCES </a:t>
            </a:r>
          </a:p>
          <a:p>
            <a:r>
              <a:rPr lang="en-US" sz="1200" b="0" i="0" u="none" strike="noStrike" kern="1200" baseline="0" dirty="0" smtClean="0">
                <a:solidFill>
                  <a:schemeClr val="tx1"/>
                </a:solidFill>
                <a:latin typeface="+mn-lt"/>
                <a:ea typeface="+mn-ea"/>
                <a:cs typeface="+mn-cs"/>
              </a:rPr>
              <a:t>The implementation of the war on drugs has generated </a:t>
            </a:r>
            <a:r>
              <a:rPr lang="en-US" sz="1200" b="1" i="0" u="none" strike="noStrike" kern="1200" baseline="0" dirty="0" smtClean="0">
                <a:solidFill>
                  <a:schemeClr val="tx1"/>
                </a:solidFill>
                <a:latin typeface="+mn-lt"/>
                <a:ea typeface="+mn-ea"/>
                <a:cs typeface="+mn-cs"/>
              </a:rPr>
              <a:t>widespread negative consequences </a:t>
            </a:r>
            <a:r>
              <a:rPr lang="en-US" sz="1200" b="0" i="0" u="none" strike="noStrike" kern="1200" baseline="0" dirty="0" smtClean="0">
                <a:solidFill>
                  <a:schemeClr val="tx1"/>
                </a:solidFill>
                <a:latin typeface="+mn-lt"/>
                <a:ea typeface="+mn-ea"/>
                <a:cs typeface="+mn-cs"/>
              </a:rPr>
              <a:t>for societies in </a:t>
            </a:r>
            <a:r>
              <a:rPr lang="en-US" sz="1200" b="1" i="0" u="none" strike="noStrike" kern="1200" baseline="0" dirty="0" smtClean="0">
                <a:solidFill>
                  <a:schemeClr val="tx1"/>
                </a:solidFill>
                <a:latin typeface="+mn-lt"/>
                <a:ea typeface="+mn-ea"/>
                <a:cs typeface="+mn-cs"/>
              </a:rPr>
              <a:t>producer, transit and consumer countries</a:t>
            </a:r>
            <a:r>
              <a:rPr lang="en-US" sz="1200" b="0" i="0" u="none" strike="noStrike" kern="1200" baseline="0" dirty="0" smtClean="0">
                <a:solidFill>
                  <a:schemeClr val="tx1"/>
                </a:solidFill>
                <a:latin typeface="+mn-lt"/>
                <a:ea typeface="+mn-ea"/>
                <a:cs typeface="+mn-cs"/>
              </a:rPr>
              <a:t>. These negative consequences were well summarized by the former Executive Director of the United Nations Office on Drugs and Crime, Antonio Maria Costa, as falling into five broad categories: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 </a:t>
            </a:r>
            <a:r>
              <a:rPr lang="en-US" sz="1200" b="1" i="0" u="none" strike="noStrike" kern="1200" baseline="0" dirty="0" smtClean="0">
                <a:solidFill>
                  <a:schemeClr val="tx1"/>
                </a:solidFill>
                <a:latin typeface="+mn-lt"/>
                <a:ea typeface="+mn-ea"/>
                <a:cs typeface="+mn-cs"/>
              </a:rPr>
              <a:t>Substance displacement</a:t>
            </a:r>
            <a:r>
              <a:rPr lang="en-US" sz="1200" b="0" i="0" u="none" strike="noStrike" kern="1200" baseline="0" dirty="0" smtClean="0">
                <a:solidFill>
                  <a:schemeClr val="tx1"/>
                </a:solidFill>
                <a:latin typeface="+mn-lt"/>
                <a:ea typeface="+mn-ea"/>
                <a:cs typeface="+mn-cs"/>
              </a:rPr>
              <a:t>, or the movement of consumers to new substances when their previous drug of choice becomes difficult to obtain, for instance through law enforcement pressure.</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5. The perception and </a:t>
            </a:r>
            <a:r>
              <a:rPr lang="en-US" sz="1200" b="1" i="0" u="none" strike="noStrike" kern="1200" baseline="0" dirty="0" smtClean="0">
                <a:solidFill>
                  <a:schemeClr val="tx1"/>
                </a:solidFill>
                <a:latin typeface="+mn-lt"/>
                <a:ea typeface="+mn-ea"/>
                <a:cs typeface="+mn-cs"/>
              </a:rPr>
              <a:t>treatment of drug users</a:t>
            </a:r>
            <a:r>
              <a:rPr lang="en-US" sz="1200" b="0" i="0" u="none" strike="noStrike" kern="1200" baseline="0" dirty="0" smtClean="0">
                <a:solidFill>
                  <a:schemeClr val="tx1"/>
                </a:solidFill>
                <a:latin typeface="+mn-lt"/>
                <a:ea typeface="+mn-ea"/>
                <a:cs typeface="+mn-cs"/>
              </a:rPr>
              <a:t>, who are </a:t>
            </a:r>
            <a:r>
              <a:rPr lang="en-US" sz="1200" b="1" i="0" u="none" strike="noStrike" kern="1200" baseline="0" dirty="0" smtClean="0">
                <a:solidFill>
                  <a:schemeClr val="tx1"/>
                </a:solidFill>
                <a:latin typeface="+mn-lt"/>
                <a:ea typeface="+mn-ea"/>
                <a:cs typeface="+mn-cs"/>
              </a:rPr>
              <a:t>stigmatized, marginalized and excluded. </a:t>
            </a:r>
            <a:endParaRPr lang="en-US" b="1" dirty="0"/>
          </a:p>
        </p:txBody>
      </p:sp>
      <p:sp>
        <p:nvSpPr>
          <p:cNvPr id="4" name="Slide Number Placeholder 3"/>
          <p:cNvSpPr>
            <a:spLocks noGrp="1"/>
          </p:cNvSpPr>
          <p:nvPr>
            <p:ph type="sldNum" sz="quarter" idx="10"/>
          </p:nvPr>
        </p:nvSpPr>
        <p:spPr/>
        <p:txBody>
          <a:bodyPr/>
          <a:lstStyle/>
          <a:p>
            <a:fld id="{0843F2AB-60BA-47E2-8875-4331B2F3E971}" type="slidenum">
              <a:rPr lang="en-US" smtClean="0"/>
              <a:t>36</a:t>
            </a:fld>
            <a:endParaRPr lang="en-US"/>
          </a:p>
        </p:txBody>
      </p:sp>
    </p:spTree>
    <p:extLst>
      <p:ext uri="{BB962C8B-B14F-4D97-AF65-F5344CB8AC3E}">
        <p14:creationId xmlns:p14="http://schemas.microsoft.com/office/powerpoint/2010/main" val="17963183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Blank</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37</a:t>
            </a:fld>
            <a:endParaRPr lang="en-US"/>
          </a:p>
        </p:txBody>
      </p:sp>
    </p:spTree>
    <p:extLst>
      <p:ext uri="{BB962C8B-B14F-4D97-AF65-F5344CB8AC3E}">
        <p14:creationId xmlns:p14="http://schemas.microsoft.com/office/powerpoint/2010/main" val="265035288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smtClean="0">
                <a:solidFill>
                  <a:schemeClr val="tx1"/>
                </a:solidFill>
                <a:latin typeface="+mn-lt"/>
                <a:ea typeface="+mn-ea"/>
                <a:cs typeface="+mn-cs"/>
              </a:rPr>
              <a:t>The global war on drugs has failed</a:t>
            </a:r>
            <a:r>
              <a:rPr lang="en-US" sz="1200" b="0" i="0" u="none" strike="noStrike" kern="1200" baseline="0" dirty="0" smtClean="0">
                <a:solidFill>
                  <a:schemeClr val="tx1"/>
                </a:solidFill>
                <a:latin typeface="+mn-lt"/>
                <a:ea typeface="+mn-ea"/>
                <a:cs typeface="+mn-cs"/>
              </a:rPr>
              <a:t>, with devastating consequences for individuals and societies around the world. Fifty years after the initiation of the UN Single Convention on Narcotic Drugs, and 40 years after President Nixon launched the US government’s war on drugs, </a:t>
            </a:r>
            <a:r>
              <a:rPr lang="en-US" sz="1200" b="1" i="0" u="none" strike="noStrike" kern="1200" baseline="0" dirty="0" smtClean="0">
                <a:solidFill>
                  <a:schemeClr val="tx1"/>
                </a:solidFill>
                <a:latin typeface="+mn-lt"/>
                <a:ea typeface="+mn-ea"/>
                <a:cs typeface="+mn-cs"/>
              </a:rPr>
              <a:t>fundamental reforms in national and global drug control policies are urgently needed.</a:t>
            </a:r>
          </a:p>
          <a:p>
            <a:r>
              <a:rPr lang="en-US" sz="1200" b="1" i="0" u="none" strike="noStrike" kern="1200" baseline="0" dirty="0" smtClean="0">
                <a:solidFill>
                  <a:schemeClr val="tx1"/>
                </a:solidFill>
                <a:latin typeface="+mn-lt"/>
                <a:ea typeface="+mn-ea"/>
                <a:cs typeface="+mn-cs"/>
              </a:rPr>
              <a:t>Vast expenditures on criminalization and repressive measures directed at producers, traffickers and consumers of illegal drugs have clearly failed to effectively curtail supply or consumption. </a:t>
            </a:r>
            <a:r>
              <a:rPr lang="en-US" sz="1200" b="0" i="0" u="none" strike="noStrike" kern="1200" baseline="0" dirty="0" smtClean="0">
                <a:solidFill>
                  <a:schemeClr val="tx1"/>
                </a:solidFill>
                <a:latin typeface="+mn-lt"/>
                <a:ea typeface="+mn-ea"/>
                <a:cs typeface="+mn-cs"/>
              </a:rPr>
              <a:t>Apparent victories in eliminating one source or trafficking organization are negated almost instantly by the emergence of other sources and traffickers. </a:t>
            </a:r>
            <a:r>
              <a:rPr lang="en-US" sz="1200" b="1" i="0" u="none" strike="noStrike" kern="1200" baseline="0" dirty="0" smtClean="0">
                <a:solidFill>
                  <a:schemeClr val="tx1"/>
                </a:solidFill>
                <a:latin typeface="+mn-lt"/>
                <a:ea typeface="+mn-ea"/>
                <a:cs typeface="+mn-cs"/>
              </a:rPr>
              <a:t>Repressive efforts directed at consumers impede public health measures to reduce HIV/AIDS, overdose fatalities and other harmful consequences of drug use. Government expenditures on futile supply reduction strategies and incarceration displace more cost-effective and evidence-based investments in demand and harm reduction. </a:t>
            </a:r>
            <a:endParaRPr lang="en-US" b="1" dirty="0"/>
          </a:p>
        </p:txBody>
      </p:sp>
      <p:sp>
        <p:nvSpPr>
          <p:cNvPr id="4" name="Slide Number Placeholder 3"/>
          <p:cNvSpPr>
            <a:spLocks noGrp="1"/>
          </p:cNvSpPr>
          <p:nvPr>
            <p:ph type="sldNum" sz="quarter" idx="10"/>
          </p:nvPr>
        </p:nvSpPr>
        <p:spPr/>
        <p:txBody>
          <a:bodyPr/>
          <a:lstStyle/>
          <a:p>
            <a:fld id="{0843F2AB-60BA-47E2-8875-4331B2F3E971}" type="slidenum">
              <a:rPr lang="en-US" smtClean="0"/>
              <a:t>38</a:t>
            </a:fld>
            <a:endParaRPr lang="en-US"/>
          </a:p>
        </p:txBody>
      </p:sp>
    </p:spTree>
    <p:extLst>
      <p:ext uri="{BB962C8B-B14F-4D97-AF65-F5344CB8AC3E}">
        <p14:creationId xmlns:p14="http://schemas.microsoft.com/office/powerpoint/2010/main" val="238110498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b="0" i="0" u="none" strike="noStrike" kern="1200" baseline="0" dirty="0" smtClean="0">
                <a:solidFill>
                  <a:schemeClr val="tx1"/>
                </a:solidFill>
                <a:latin typeface="+mn-lt"/>
                <a:ea typeface="+mn-ea"/>
                <a:cs typeface="+mn-cs"/>
              </a:rPr>
              <a:t>Drug policies were initially developed and implemented in the hope of achieving </a:t>
            </a:r>
            <a:r>
              <a:rPr lang="en-US" sz="1200" b="1" i="0" u="none" strike="noStrike" kern="1200" baseline="0" dirty="0" smtClean="0">
                <a:solidFill>
                  <a:schemeClr val="tx1"/>
                </a:solidFill>
                <a:latin typeface="+mn-lt"/>
                <a:ea typeface="+mn-ea"/>
                <a:cs typeface="+mn-cs"/>
              </a:rPr>
              <a:t>outcomes </a:t>
            </a:r>
            <a:r>
              <a:rPr lang="en-US" sz="1200" b="0" i="0" u="none" strike="noStrike" kern="1200" baseline="0" dirty="0" smtClean="0">
                <a:solidFill>
                  <a:schemeClr val="tx1"/>
                </a:solidFill>
                <a:latin typeface="+mn-lt"/>
                <a:ea typeface="+mn-ea"/>
                <a:cs typeface="+mn-cs"/>
              </a:rPr>
              <a:t>in terms of a reduction in harms </a:t>
            </a:r>
            <a:r>
              <a:rPr lang="en-US" sz="1200" b="1" i="0" u="none" strike="noStrike" kern="1200" baseline="0" dirty="0" smtClean="0">
                <a:solidFill>
                  <a:schemeClr val="tx1"/>
                </a:solidFill>
                <a:latin typeface="+mn-lt"/>
                <a:ea typeface="+mn-ea"/>
                <a:cs typeface="+mn-cs"/>
              </a:rPr>
              <a:t>to individuals and society – less crime, better health, and more economic and social development. </a:t>
            </a:r>
            <a:r>
              <a:rPr lang="en-US" sz="1200" b="0" i="0" u="none" strike="noStrike" kern="1200" baseline="0" dirty="0" smtClean="0">
                <a:solidFill>
                  <a:schemeClr val="tx1"/>
                </a:solidFill>
                <a:latin typeface="+mn-lt"/>
                <a:ea typeface="+mn-ea"/>
                <a:cs typeface="+mn-cs"/>
              </a:rPr>
              <a:t>However, we </a:t>
            </a:r>
            <a:r>
              <a:rPr lang="en-US" sz="1200" b="1" i="0" u="none" strike="noStrike" kern="1200" baseline="0" dirty="0" smtClean="0">
                <a:solidFill>
                  <a:schemeClr val="tx1"/>
                </a:solidFill>
                <a:latin typeface="+mn-lt"/>
                <a:ea typeface="+mn-ea"/>
                <a:cs typeface="+mn-cs"/>
              </a:rPr>
              <a:t>have primarily been measuring our success</a:t>
            </a:r>
            <a:r>
              <a:rPr lang="en-US" sz="1200" b="0" i="0" u="none" strike="noStrike" kern="1200" baseline="0" dirty="0" smtClean="0">
                <a:solidFill>
                  <a:schemeClr val="tx1"/>
                </a:solidFill>
                <a:latin typeface="+mn-lt"/>
                <a:ea typeface="+mn-ea"/>
                <a:cs typeface="+mn-cs"/>
              </a:rPr>
              <a:t> in the war on drugs by entirely different measures – those that report on </a:t>
            </a:r>
            <a:r>
              <a:rPr lang="en-US" sz="1200" b="1" i="0" u="none" strike="noStrike" kern="1200" baseline="0" dirty="0" smtClean="0">
                <a:solidFill>
                  <a:schemeClr val="tx1"/>
                </a:solidFill>
                <a:latin typeface="+mn-lt"/>
                <a:ea typeface="+mn-ea"/>
                <a:cs typeface="+mn-cs"/>
              </a:rPr>
              <a:t>processes</a:t>
            </a:r>
            <a:r>
              <a:rPr lang="en-US" sz="1200" b="0" i="0" u="none" strike="noStrike" kern="1200" baseline="0" dirty="0" smtClean="0">
                <a:solidFill>
                  <a:schemeClr val="tx1"/>
                </a:solidFill>
                <a:latin typeface="+mn-lt"/>
                <a:ea typeface="+mn-ea"/>
                <a:cs typeface="+mn-cs"/>
              </a:rPr>
              <a:t>, such as the </a:t>
            </a:r>
            <a:r>
              <a:rPr lang="en-US" sz="1200" b="1" i="0" u="none" strike="noStrike" kern="1200" baseline="0" dirty="0" smtClean="0">
                <a:solidFill>
                  <a:schemeClr val="tx1"/>
                </a:solidFill>
                <a:latin typeface="+mn-lt"/>
                <a:ea typeface="+mn-ea"/>
                <a:cs typeface="+mn-cs"/>
              </a:rPr>
              <a:t>number of arrests, the amounts seized, or the harshness of punishments.</a:t>
            </a:r>
            <a:r>
              <a:rPr lang="en-US" sz="1200" b="0" i="0" u="none" strike="noStrike" kern="1200" baseline="0" dirty="0" smtClean="0">
                <a:solidFill>
                  <a:schemeClr val="tx1"/>
                </a:solidFill>
                <a:latin typeface="+mn-lt"/>
                <a:ea typeface="+mn-ea"/>
                <a:cs typeface="+mn-cs"/>
              </a:rPr>
              <a:t> These indicators </a:t>
            </a:r>
            <a:r>
              <a:rPr lang="en-US" sz="1200" b="1" i="0" u="none" strike="noStrike" kern="1200" baseline="0" dirty="0" smtClean="0">
                <a:solidFill>
                  <a:schemeClr val="tx1"/>
                </a:solidFill>
                <a:latin typeface="+mn-lt"/>
                <a:ea typeface="+mn-ea"/>
                <a:cs typeface="+mn-cs"/>
              </a:rPr>
              <a:t>may tell us how tough</a:t>
            </a:r>
            <a:r>
              <a:rPr lang="en-US" sz="1200" b="0" i="0" u="none" strike="noStrike" kern="1200" baseline="0" dirty="0" smtClean="0">
                <a:solidFill>
                  <a:schemeClr val="tx1"/>
                </a:solidFill>
                <a:latin typeface="+mn-lt"/>
                <a:ea typeface="+mn-ea"/>
                <a:cs typeface="+mn-cs"/>
              </a:rPr>
              <a:t> we are being, but they </a:t>
            </a:r>
            <a:r>
              <a:rPr lang="en-US" sz="1200" b="1" i="0" u="none" strike="noStrike" kern="1200" baseline="0" dirty="0" smtClean="0">
                <a:solidFill>
                  <a:schemeClr val="tx1"/>
                </a:solidFill>
                <a:latin typeface="+mn-lt"/>
                <a:ea typeface="+mn-ea"/>
                <a:cs typeface="+mn-cs"/>
              </a:rPr>
              <a:t>do not tell us how successful we are in improving the ‘health and welfare of mankind’.</a:t>
            </a:r>
          </a:p>
          <a:p>
            <a:pPr marL="228600" indent="-228600">
              <a:buAutoNum type="arabicPeriod"/>
            </a:pPr>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2 Of particular relevance to drug policy are the </a:t>
            </a:r>
            <a:r>
              <a:rPr lang="en-US" sz="1200" b="1" i="0" u="none" strike="noStrike" kern="1200" baseline="0" dirty="0" smtClean="0">
                <a:solidFill>
                  <a:schemeClr val="tx1"/>
                </a:solidFill>
                <a:latin typeface="+mn-lt"/>
                <a:ea typeface="+mn-ea"/>
                <a:cs typeface="+mn-cs"/>
              </a:rPr>
              <a:t>rights to life, to health, to due process and a fair trial, to be free from torture or cruel, inhuman or degrading treatment, from slavery, and from discrimination. These rights are inalienable.</a:t>
            </a:r>
          </a:p>
          <a:p>
            <a:endParaRPr lang="en-US" sz="1200" b="1" i="0" u="none" strike="noStrike" kern="1200" baseline="0" dirty="0" smtClean="0">
              <a:solidFill>
                <a:schemeClr val="tx1"/>
              </a:solidFill>
              <a:latin typeface="+mn-lt"/>
              <a:ea typeface="+mn-ea"/>
              <a:cs typeface="+mn-cs"/>
            </a:endParaRPr>
          </a:p>
          <a:p>
            <a:pPr marL="0" indent="0">
              <a:buNone/>
            </a:pPr>
            <a:r>
              <a:rPr lang="en-US" sz="1200" b="0" i="0" u="none" strike="noStrike" kern="1200" baseline="0" dirty="0" smtClean="0">
                <a:solidFill>
                  <a:schemeClr val="tx1"/>
                </a:solidFill>
                <a:latin typeface="+mn-lt"/>
                <a:ea typeface="+mn-ea"/>
                <a:cs typeface="+mn-cs"/>
              </a:rPr>
              <a:t>A number of well-established and proven public health measures (generally referred to as </a:t>
            </a:r>
            <a:r>
              <a:rPr lang="en-US" sz="1200" b="1" i="1" u="none" strike="noStrike" kern="1200" baseline="0" dirty="0" smtClean="0">
                <a:solidFill>
                  <a:schemeClr val="tx1"/>
                </a:solidFill>
                <a:latin typeface="+mn-lt"/>
                <a:ea typeface="+mn-ea"/>
                <a:cs typeface="+mn-cs"/>
              </a:rPr>
              <a:t>harm reduction</a:t>
            </a:r>
            <a:r>
              <a:rPr lang="en-US" sz="1200" b="0" i="0" u="none" strike="noStrike" kern="1200" baseline="0" dirty="0" smtClean="0">
                <a:solidFill>
                  <a:schemeClr val="tx1"/>
                </a:solidFill>
                <a:latin typeface="+mn-lt"/>
                <a:ea typeface="+mn-ea"/>
                <a:cs typeface="+mn-cs"/>
              </a:rPr>
              <a:t>, an approach that includes syringe access and treatment using the proven </a:t>
            </a:r>
            <a:r>
              <a:rPr lang="en-US" sz="1200" b="1" i="0" u="none" strike="noStrike" kern="1200" baseline="0" dirty="0" smtClean="0">
                <a:solidFill>
                  <a:schemeClr val="tx1"/>
                </a:solidFill>
                <a:latin typeface="+mn-lt"/>
                <a:ea typeface="+mn-ea"/>
                <a:cs typeface="+mn-cs"/>
              </a:rPr>
              <a:t>medications methadone or buprenorphine</a:t>
            </a:r>
            <a:r>
              <a:rPr lang="en-US" sz="1200" b="0" i="0" u="none" strike="noStrike" kern="1200" baseline="0" dirty="0" smtClean="0">
                <a:solidFill>
                  <a:schemeClr val="tx1"/>
                </a:solidFill>
                <a:latin typeface="+mn-lt"/>
                <a:ea typeface="+mn-ea"/>
                <a:cs typeface="+mn-cs"/>
              </a:rPr>
              <a:t>) can minimize the risk of drug overdose deaths and the transmission of HIV and other blood-borne infections. However, </a:t>
            </a:r>
            <a:r>
              <a:rPr lang="en-US" sz="1200" b="1" i="0" u="none" strike="noStrike" kern="1200" baseline="0" dirty="0" smtClean="0">
                <a:solidFill>
                  <a:schemeClr val="tx1"/>
                </a:solidFill>
                <a:latin typeface="+mn-lt"/>
                <a:ea typeface="+mn-ea"/>
                <a:cs typeface="+mn-cs"/>
              </a:rPr>
              <a:t>governments often do not fully implement </a:t>
            </a:r>
            <a:r>
              <a:rPr lang="en-US" sz="1200" b="0" i="0" u="none" strike="noStrike" kern="1200" baseline="0" dirty="0" smtClean="0">
                <a:solidFill>
                  <a:schemeClr val="tx1"/>
                </a:solidFill>
                <a:latin typeface="+mn-lt"/>
                <a:ea typeface="+mn-ea"/>
                <a:cs typeface="+mn-cs"/>
              </a:rPr>
              <a:t>these interventions, concerned that by improving the health of people who use drugs, they are </a:t>
            </a:r>
            <a:r>
              <a:rPr lang="en-US" sz="1200" b="1" i="0" u="none" strike="noStrike" kern="1200" baseline="0" dirty="0" smtClean="0">
                <a:solidFill>
                  <a:schemeClr val="tx1"/>
                </a:solidFill>
                <a:latin typeface="+mn-lt"/>
                <a:ea typeface="+mn-ea"/>
                <a:cs typeface="+mn-cs"/>
              </a:rPr>
              <a:t>undermining a ‘tough on drugs</a:t>
            </a:r>
            <a:r>
              <a:rPr lang="en-US" sz="1200" b="0" i="0" u="none" strike="noStrike" kern="1200" baseline="0" dirty="0" smtClean="0">
                <a:solidFill>
                  <a:schemeClr val="tx1"/>
                </a:solidFill>
                <a:latin typeface="+mn-lt"/>
                <a:ea typeface="+mn-ea"/>
                <a:cs typeface="+mn-cs"/>
              </a:rPr>
              <a:t>’ message. This is illogical – </a:t>
            </a:r>
            <a:r>
              <a:rPr lang="en-US" sz="1200" b="1" i="0" u="none" strike="noStrike" kern="1200" baseline="0" dirty="0" smtClean="0">
                <a:solidFill>
                  <a:schemeClr val="tx1"/>
                </a:solidFill>
                <a:latin typeface="+mn-lt"/>
                <a:ea typeface="+mn-ea"/>
                <a:cs typeface="+mn-cs"/>
              </a:rPr>
              <a:t>sacrificing the health and welfare of one group of citizens when effective health protection measures are available is unacceptable, and increases the risks faced by the wider community.</a:t>
            </a:r>
            <a:endParaRPr lang="en-US" b="1" dirty="0" smtClean="0"/>
          </a:p>
          <a:p>
            <a:pPr marL="0" indent="0">
              <a:buNone/>
            </a:pPr>
            <a:endParaRPr lang="en-US" b="1" dirty="0"/>
          </a:p>
        </p:txBody>
      </p:sp>
      <p:sp>
        <p:nvSpPr>
          <p:cNvPr id="4" name="Slide Number Placeholder 3"/>
          <p:cNvSpPr>
            <a:spLocks noGrp="1"/>
          </p:cNvSpPr>
          <p:nvPr>
            <p:ph type="sldNum" sz="quarter" idx="10"/>
          </p:nvPr>
        </p:nvSpPr>
        <p:spPr/>
        <p:txBody>
          <a:bodyPr/>
          <a:lstStyle/>
          <a:p>
            <a:fld id="{0843F2AB-60BA-47E2-8875-4331B2F3E971}" type="slidenum">
              <a:rPr lang="en-US" smtClean="0"/>
              <a:t>39</a:t>
            </a:fld>
            <a:endParaRPr lang="en-US"/>
          </a:p>
        </p:txBody>
      </p:sp>
    </p:spTree>
    <p:extLst>
      <p:ext uri="{BB962C8B-B14F-4D97-AF65-F5344CB8AC3E}">
        <p14:creationId xmlns:p14="http://schemas.microsoft.com/office/powerpoint/2010/main" val="120642040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a:t>
            </a:r>
            <a:r>
              <a:rPr lang="en-US" baseline="0" dirty="0" smtClean="0"/>
              <a:t> </a:t>
            </a:r>
            <a:r>
              <a:rPr lang="en-US" dirty="0" smtClean="0"/>
              <a:t>Policies should respect the rights and needs of people affected by production, trafficking and consumption, as explicitly acknowledged in the 1988 Convention on Drug Trafficking.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The UN drug control system is built on the idea that all governments should work together to tackle drug markets and related problems.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However, the idea of </a:t>
            </a:r>
            <a:r>
              <a:rPr lang="en-US" sz="1200" b="1" i="0" u="none" strike="noStrike" kern="1200" baseline="0" dirty="0" smtClean="0">
                <a:solidFill>
                  <a:schemeClr val="tx1"/>
                </a:solidFill>
                <a:latin typeface="+mn-lt"/>
                <a:ea typeface="+mn-ea"/>
                <a:cs typeface="+mn-cs"/>
              </a:rPr>
              <a:t>shared responsibility </a:t>
            </a:r>
            <a:r>
              <a:rPr lang="en-US" sz="1200" b="0" i="0" u="none" strike="noStrike" kern="1200" baseline="0" dirty="0" smtClean="0">
                <a:solidFill>
                  <a:schemeClr val="tx1"/>
                </a:solidFill>
                <a:latin typeface="+mn-lt"/>
                <a:ea typeface="+mn-ea"/>
                <a:cs typeface="+mn-cs"/>
              </a:rPr>
              <a:t>has too often become a </a:t>
            </a:r>
            <a:r>
              <a:rPr lang="en-US" sz="1200" b="1" i="0" u="none" strike="noStrike" kern="1200" baseline="0" dirty="0" smtClean="0">
                <a:solidFill>
                  <a:schemeClr val="tx1"/>
                </a:solidFill>
                <a:latin typeface="+mn-lt"/>
                <a:ea typeface="+mn-ea"/>
                <a:cs typeface="+mn-cs"/>
              </a:rPr>
              <a:t>straitjacket that inhibits policy development and experimentation.</a:t>
            </a:r>
            <a:r>
              <a:rPr lang="en-US" sz="1200" b="0" i="0" u="none" strike="noStrike" kern="1200" baseline="0" dirty="0" smtClean="0">
                <a:solidFill>
                  <a:schemeClr val="tx1"/>
                </a:solidFill>
                <a:latin typeface="+mn-lt"/>
                <a:ea typeface="+mn-ea"/>
                <a:cs typeface="+mn-cs"/>
              </a:rPr>
              <a:t> The </a:t>
            </a:r>
            <a:r>
              <a:rPr lang="en-US" sz="1200" b="1" i="0" u="none" strike="noStrike" kern="1200" baseline="0" dirty="0" smtClean="0">
                <a:solidFill>
                  <a:schemeClr val="tx1"/>
                </a:solidFill>
                <a:latin typeface="+mn-lt"/>
                <a:ea typeface="+mn-ea"/>
                <a:cs typeface="+mn-cs"/>
              </a:rPr>
              <a:t>UN (through the International Narcotics Control Board), and in particular the US (notably through its ‘certification’ process), </a:t>
            </a:r>
            <a:r>
              <a:rPr lang="en-US" sz="1200" b="0" i="0" u="none" strike="noStrike" kern="1200" baseline="0" dirty="0" smtClean="0">
                <a:solidFill>
                  <a:schemeClr val="tx1"/>
                </a:solidFill>
                <a:latin typeface="+mn-lt"/>
                <a:ea typeface="+mn-ea"/>
                <a:cs typeface="+mn-cs"/>
              </a:rPr>
              <a:t>have </a:t>
            </a:r>
            <a:r>
              <a:rPr lang="en-US" sz="1200" b="1" i="0" u="none" strike="noStrike" kern="1200" baseline="0" dirty="0" smtClean="0">
                <a:solidFill>
                  <a:schemeClr val="tx1"/>
                </a:solidFill>
                <a:latin typeface="+mn-lt"/>
                <a:ea typeface="+mn-ea"/>
                <a:cs typeface="+mn-cs"/>
              </a:rPr>
              <a:t>worked strenuously </a:t>
            </a:r>
            <a:r>
              <a:rPr lang="en-US" sz="1200" b="0" i="0" u="none" strike="noStrike" kern="1200" baseline="0" dirty="0" smtClean="0">
                <a:solidFill>
                  <a:schemeClr val="tx1"/>
                </a:solidFill>
                <a:latin typeface="+mn-lt"/>
                <a:ea typeface="+mn-ea"/>
                <a:cs typeface="+mn-cs"/>
              </a:rPr>
              <a:t>over the last 50 years to ensure that </a:t>
            </a:r>
            <a:r>
              <a:rPr lang="en-US" sz="1200" b="1" i="0" u="none" strike="noStrike" kern="1200" baseline="0" dirty="0" smtClean="0">
                <a:solidFill>
                  <a:schemeClr val="tx1"/>
                </a:solidFill>
                <a:latin typeface="+mn-lt"/>
                <a:ea typeface="+mn-ea"/>
                <a:cs typeface="+mn-cs"/>
              </a:rPr>
              <a:t>all countries adopt the same rigid approach to drug policy – the same laws, and the same tough approach to their enforcement.</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As </a:t>
            </a:r>
            <a:r>
              <a:rPr lang="en-US" sz="1200" b="1" i="0" u="none" strike="noStrike" kern="1200" baseline="0" dirty="0" smtClean="0">
                <a:solidFill>
                  <a:schemeClr val="tx1"/>
                </a:solidFill>
                <a:latin typeface="+mn-lt"/>
                <a:ea typeface="+mn-ea"/>
                <a:cs typeface="+mn-cs"/>
              </a:rPr>
              <a:t>national governments </a:t>
            </a:r>
            <a:r>
              <a:rPr lang="en-US" sz="1200" b="0" i="0" u="none" strike="noStrike" kern="1200" baseline="0" dirty="0" smtClean="0">
                <a:solidFill>
                  <a:schemeClr val="tx1"/>
                </a:solidFill>
                <a:latin typeface="+mn-lt"/>
                <a:ea typeface="+mn-ea"/>
                <a:cs typeface="+mn-cs"/>
              </a:rPr>
              <a:t>have become more aware of the complexities of the problems, and options for </a:t>
            </a:r>
            <a:r>
              <a:rPr lang="en-US" sz="1200" b="1" i="0" u="none" strike="noStrike" kern="1200" baseline="0" dirty="0" smtClean="0">
                <a:solidFill>
                  <a:schemeClr val="tx1"/>
                </a:solidFill>
                <a:latin typeface="+mn-lt"/>
                <a:ea typeface="+mn-ea"/>
                <a:cs typeface="+mn-cs"/>
              </a:rPr>
              <a:t>policy responses in their own territories</a:t>
            </a:r>
            <a:r>
              <a:rPr lang="en-US" sz="1200" b="0" i="0" u="none" strike="noStrike" kern="1200" baseline="0" dirty="0" smtClean="0">
                <a:solidFill>
                  <a:schemeClr val="tx1"/>
                </a:solidFill>
                <a:latin typeface="+mn-lt"/>
                <a:ea typeface="+mn-ea"/>
                <a:cs typeface="+mn-cs"/>
              </a:rPr>
              <a:t>, many have opted to use the </a:t>
            </a:r>
            <a:r>
              <a:rPr lang="en-US" sz="1200" b="1" i="0" u="none" strike="noStrike" kern="1200" baseline="0" dirty="0" smtClean="0">
                <a:solidFill>
                  <a:schemeClr val="tx1"/>
                </a:solidFill>
                <a:latin typeface="+mn-lt"/>
                <a:ea typeface="+mn-ea"/>
                <a:cs typeface="+mn-cs"/>
              </a:rPr>
              <a:t>flexibilities within the Conventions </a:t>
            </a:r>
            <a:r>
              <a:rPr lang="en-US" sz="1200" b="0" i="0" u="none" strike="noStrike" kern="1200" baseline="0" dirty="0" smtClean="0">
                <a:solidFill>
                  <a:schemeClr val="tx1"/>
                </a:solidFill>
                <a:latin typeface="+mn-lt"/>
                <a:ea typeface="+mn-ea"/>
                <a:cs typeface="+mn-cs"/>
              </a:rPr>
              <a:t>to try new strategies and programs, such as </a:t>
            </a:r>
            <a:r>
              <a:rPr lang="en-US" sz="1200" b="1" i="0" u="none" strike="noStrike" kern="1200" baseline="0" dirty="0" smtClean="0">
                <a:solidFill>
                  <a:schemeClr val="tx1"/>
                </a:solidFill>
                <a:latin typeface="+mn-lt"/>
                <a:ea typeface="+mn-ea"/>
                <a:cs typeface="+mn-cs"/>
              </a:rPr>
              <a:t>decriminalization initiatives </a:t>
            </a:r>
            <a:r>
              <a:rPr lang="en-US" sz="1200" b="0" i="0" u="none" strike="noStrike" kern="1200" baseline="0" dirty="0" smtClean="0">
                <a:solidFill>
                  <a:schemeClr val="tx1"/>
                </a:solidFill>
                <a:latin typeface="+mn-lt"/>
                <a:ea typeface="+mn-ea"/>
                <a:cs typeface="+mn-cs"/>
              </a:rPr>
              <a:t>or </a:t>
            </a:r>
            <a:r>
              <a:rPr lang="en-US" sz="1200" b="1" i="0" u="none" strike="noStrike" kern="1200" baseline="0" dirty="0" smtClean="0">
                <a:solidFill>
                  <a:schemeClr val="tx1"/>
                </a:solidFill>
                <a:latin typeface="+mn-lt"/>
                <a:ea typeface="+mn-ea"/>
                <a:cs typeface="+mn-cs"/>
              </a:rPr>
              <a:t>harm reduction programs</a:t>
            </a:r>
            <a:r>
              <a:rPr lang="en-US" sz="1200" b="0" i="0" u="none" strike="noStrike" kern="1200" baseline="0" dirty="0" smtClean="0">
                <a:solidFill>
                  <a:schemeClr val="tx1"/>
                </a:solidFill>
                <a:latin typeface="+mn-lt"/>
                <a:ea typeface="+mn-ea"/>
                <a:cs typeface="+mn-cs"/>
              </a:rPr>
              <a:t>. When these involve </a:t>
            </a:r>
            <a:r>
              <a:rPr lang="en-US" sz="1200" b="1" i="0" u="none" strike="noStrike" kern="1200" baseline="0" dirty="0" smtClean="0">
                <a:solidFill>
                  <a:schemeClr val="tx1"/>
                </a:solidFill>
                <a:latin typeface="+mn-lt"/>
                <a:ea typeface="+mn-ea"/>
                <a:cs typeface="+mn-cs"/>
              </a:rPr>
              <a:t>a more tolerant approach to drug use</a:t>
            </a:r>
            <a:r>
              <a:rPr lang="en-US" sz="1200" b="0" i="0" u="none" strike="noStrike" kern="1200" baseline="0" dirty="0" smtClean="0">
                <a:solidFill>
                  <a:schemeClr val="tx1"/>
                </a:solidFill>
                <a:latin typeface="+mn-lt"/>
                <a:ea typeface="+mn-ea"/>
                <a:cs typeface="+mn-cs"/>
              </a:rPr>
              <a:t>, governments </a:t>
            </a:r>
            <a:r>
              <a:rPr lang="en-US" sz="1200" b="1" i="0" u="none" strike="noStrike" kern="1200" baseline="0" dirty="0" smtClean="0">
                <a:solidFill>
                  <a:schemeClr val="tx1"/>
                </a:solidFill>
                <a:latin typeface="+mn-lt"/>
                <a:ea typeface="+mn-ea"/>
                <a:cs typeface="+mn-cs"/>
              </a:rPr>
              <a:t>have faced international diplomatic pressure </a:t>
            </a:r>
            <a:r>
              <a:rPr lang="en-US" sz="1200" b="0" i="0" u="none" strike="noStrike" kern="1200" baseline="0" dirty="0" smtClean="0">
                <a:solidFill>
                  <a:schemeClr val="tx1"/>
                </a:solidFill>
                <a:latin typeface="+mn-lt"/>
                <a:ea typeface="+mn-ea"/>
                <a:cs typeface="+mn-cs"/>
              </a:rPr>
              <a:t>to ‘</a:t>
            </a:r>
            <a:r>
              <a:rPr lang="en-US" sz="1200" b="1" i="0" u="none" strike="noStrike" kern="1200" baseline="0" dirty="0" smtClean="0">
                <a:solidFill>
                  <a:schemeClr val="tx1"/>
                </a:solidFill>
                <a:latin typeface="+mn-lt"/>
                <a:ea typeface="+mn-ea"/>
                <a:cs typeface="+mn-cs"/>
              </a:rPr>
              <a:t>protect the integrity of the Conventions’,</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even when </a:t>
            </a:r>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policy is legal, successful and supported in the country.</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Despite the fact that successive studies have shown19 that </a:t>
            </a:r>
            <a:r>
              <a:rPr lang="en-US" sz="1200" b="1" i="0" u="none" strike="noStrike" kern="1200" baseline="0" dirty="0" smtClean="0">
                <a:solidFill>
                  <a:schemeClr val="tx1"/>
                </a:solidFill>
                <a:latin typeface="+mn-lt"/>
                <a:ea typeface="+mn-ea"/>
                <a:cs typeface="+mn-cs"/>
              </a:rPr>
              <a:t>the indigenous practice of coca leaf chewing </a:t>
            </a:r>
            <a:r>
              <a:rPr lang="en-US" sz="1200" b="0" i="0" u="none" strike="noStrike" kern="1200" baseline="0" dirty="0" smtClean="0">
                <a:solidFill>
                  <a:schemeClr val="tx1"/>
                </a:solidFill>
                <a:latin typeface="+mn-lt"/>
                <a:ea typeface="+mn-ea"/>
                <a:cs typeface="+mn-cs"/>
              </a:rPr>
              <a:t>is associated with none of the harms of </a:t>
            </a:r>
            <a:r>
              <a:rPr lang="en-US" sz="1200" b="1" i="0" u="none" strike="noStrike" kern="1200" baseline="0" dirty="0" smtClean="0">
                <a:solidFill>
                  <a:schemeClr val="tx1"/>
                </a:solidFill>
                <a:latin typeface="+mn-lt"/>
                <a:ea typeface="+mn-ea"/>
                <a:cs typeface="+mn-cs"/>
              </a:rPr>
              <a:t>international cocaine markets</a:t>
            </a:r>
            <a:r>
              <a:rPr lang="en-US" sz="1200" b="0" i="0" u="none" strike="noStrike" kern="1200" baseline="0" dirty="0" smtClean="0">
                <a:solidFill>
                  <a:schemeClr val="tx1"/>
                </a:solidFill>
                <a:latin typeface="+mn-lt"/>
                <a:ea typeface="+mn-ea"/>
                <a:cs typeface="+mn-cs"/>
              </a:rPr>
              <a:t>, and that a clear majority of the </a:t>
            </a:r>
            <a:r>
              <a:rPr lang="en-US" sz="1200" b="1" i="0" u="none" strike="noStrike" kern="1200" baseline="0" dirty="0" smtClean="0">
                <a:solidFill>
                  <a:schemeClr val="tx1"/>
                </a:solidFill>
                <a:latin typeface="+mn-lt"/>
                <a:ea typeface="+mn-ea"/>
                <a:cs typeface="+mn-cs"/>
              </a:rPr>
              <a:t>Bolivian populatio</a:t>
            </a:r>
            <a:r>
              <a:rPr lang="en-US" sz="1200" b="0" i="0" u="none" strike="noStrike" kern="1200" baseline="0" dirty="0" smtClean="0">
                <a:solidFill>
                  <a:schemeClr val="tx1"/>
                </a:solidFill>
                <a:latin typeface="+mn-lt"/>
                <a:ea typeface="+mn-ea"/>
                <a:cs typeface="+mn-cs"/>
              </a:rPr>
              <a:t>n (and neighboring countries) support this change, </a:t>
            </a:r>
            <a:r>
              <a:rPr lang="en-US" sz="1200" b="1" i="0" u="none" strike="noStrike" kern="1200" baseline="0" dirty="0" smtClean="0">
                <a:solidFill>
                  <a:schemeClr val="tx1"/>
                </a:solidFill>
                <a:latin typeface="+mn-lt"/>
                <a:ea typeface="+mn-ea"/>
                <a:cs typeface="+mn-cs"/>
              </a:rPr>
              <a:t>many of the rich ‘cocaine consumer’ countries </a:t>
            </a:r>
            <a:r>
              <a:rPr lang="en-US" sz="1200" b="0" i="0" u="none" strike="noStrike" kern="1200" baseline="0" dirty="0" smtClean="0">
                <a:solidFill>
                  <a:schemeClr val="tx1"/>
                </a:solidFill>
                <a:latin typeface="+mn-lt"/>
                <a:ea typeface="+mn-ea"/>
                <a:cs typeface="+mn-cs"/>
              </a:rPr>
              <a:t>(</a:t>
            </a:r>
            <a:r>
              <a:rPr lang="en-US" sz="1200" b="1" i="0" u="none" strike="noStrike" kern="1200" baseline="0" dirty="0" smtClean="0">
                <a:solidFill>
                  <a:schemeClr val="tx1"/>
                </a:solidFill>
                <a:latin typeface="+mn-lt"/>
                <a:ea typeface="+mn-ea"/>
                <a:cs typeface="+mn-cs"/>
              </a:rPr>
              <a:t>led by the US</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have formally objected</a:t>
            </a:r>
            <a:r>
              <a:rPr lang="en-US" sz="1200" b="0" i="0" u="none" strike="noStrike" kern="1200" baseline="0" dirty="0" smtClean="0">
                <a:solidFill>
                  <a:schemeClr val="tx1"/>
                </a:solidFill>
                <a:latin typeface="+mn-lt"/>
                <a:ea typeface="+mn-ea"/>
                <a:cs typeface="+mn-cs"/>
              </a:rPr>
              <a:t> to the amendment.</a:t>
            </a:r>
            <a:endParaRPr lang="en-US" sz="1200" b="1" i="0" u="none" strike="noStrike"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smtClean="0">
                <a:solidFill>
                  <a:schemeClr val="tx1"/>
                </a:solidFill>
                <a:latin typeface="+mn-lt"/>
                <a:ea typeface="+mn-ea"/>
                <a:cs typeface="+mn-cs"/>
              </a:rPr>
              <a:t> </a:t>
            </a:r>
            <a:endParaRPr lang="en-US" dirty="0" smtClean="0"/>
          </a:p>
          <a:p>
            <a:r>
              <a:rPr lang="en-US" sz="1200" b="0" i="0" u="none" strike="noStrike" kern="1200" baseline="0" dirty="0" smtClean="0">
                <a:solidFill>
                  <a:schemeClr val="tx1"/>
                </a:solidFill>
                <a:latin typeface="+mn-lt"/>
                <a:ea typeface="+mn-ea"/>
                <a:cs typeface="+mn-cs"/>
              </a:rPr>
              <a:t>The </a:t>
            </a:r>
            <a:r>
              <a:rPr lang="en-US" sz="1200" b="1" i="0" u="none" strike="noStrike" kern="1200" baseline="0" dirty="0" smtClean="0">
                <a:solidFill>
                  <a:schemeClr val="tx1"/>
                </a:solidFill>
                <a:latin typeface="+mn-lt"/>
                <a:ea typeface="+mn-ea"/>
                <a:cs typeface="+mn-cs"/>
              </a:rPr>
              <a:t>idea that the international drug control system is immutable</a:t>
            </a:r>
            <a:r>
              <a:rPr lang="en-US" sz="1200" b="0" i="0" u="none" strike="noStrike" kern="1200" baseline="0" dirty="0" smtClean="0">
                <a:solidFill>
                  <a:schemeClr val="tx1"/>
                </a:solidFill>
                <a:latin typeface="+mn-lt"/>
                <a:ea typeface="+mn-ea"/>
                <a:cs typeface="+mn-cs"/>
              </a:rPr>
              <a:t>, and that any amendment – however reasonable or slight – is a threat to the integrity of the entire system, </a:t>
            </a:r>
            <a:r>
              <a:rPr lang="en-US" sz="1200" b="1" i="0" u="none" strike="noStrike" kern="1200" baseline="0" dirty="0" smtClean="0">
                <a:solidFill>
                  <a:schemeClr val="tx1"/>
                </a:solidFill>
                <a:latin typeface="+mn-lt"/>
                <a:ea typeface="+mn-ea"/>
                <a:cs typeface="+mn-cs"/>
              </a:rPr>
              <a:t>is short-sighted</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4. With their </a:t>
            </a:r>
            <a:r>
              <a:rPr lang="en-US" sz="1200" b="1" i="0" u="none" strike="noStrike" kern="1200" baseline="0" dirty="0" smtClean="0">
                <a:solidFill>
                  <a:schemeClr val="tx1"/>
                </a:solidFill>
                <a:latin typeface="+mn-lt"/>
                <a:ea typeface="+mn-ea"/>
                <a:cs typeface="+mn-cs"/>
              </a:rPr>
              <a:t>strong focus on law enforcement and punishment</a:t>
            </a:r>
            <a:r>
              <a:rPr lang="en-US" sz="1200" b="0" i="0" u="none" strike="noStrike" kern="1200" baseline="0" dirty="0" smtClean="0">
                <a:solidFill>
                  <a:schemeClr val="tx1"/>
                </a:solidFill>
                <a:latin typeface="+mn-lt"/>
                <a:ea typeface="+mn-ea"/>
                <a:cs typeface="+mn-cs"/>
              </a:rPr>
              <a:t>, it is not surprising that the </a:t>
            </a:r>
            <a:r>
              <a:rPr lang="en-US" sz="1200" b="1" i="0" u="none" strike="noStrike" kern="1200" baseline="0" dirty="0" smtClean="0">
                <a:solidFill>
                  <a:schemeClr val="tx1"/>
                </a:solidFill>
                <a:latin typeface="+mn-lt"/>
                <a:ea typeface="+mn-ea"/>
                <a:cs typeface="+mn-cs"/>
              </a:rPr>
              <a:t>leading institutions </a:t>
            </a:r>
            <a:r>
              <a:rPr lang="en-US" sz="1200" b="0" i="0" u="none" strike="noStrike" kern="1200" baseline="0" dirty="0" smtClean="0">
                <a:solidFill>
                  <a:schemeClr val="tx1"/>
                </a:solidFill>
                <a:latin typeface="+mn-lt"/>
                <a:ea typeface="+mn-ea"/>
                <a:cs typeface="+mn-cs"/>
              </a:rPr>
              <a:t>in the implementation of the </a:t>
            </a:r>
            <a:r>
              <a:rPr lang="en-US" sz="1200" b="1" i="0" u="none" strike="noStrike" kern="1200" baseline="0" dirty="0" smtClean="0">
                <a:solidFill>
                  <a:schemeClr val="tx1"/>
                </a:solidFill>
                <a:latin typeface="+mn-lt"/>
                <a:ea typeface="+mn-ea"/>
                <a:cs typeface="+mn-cs"/>
              </a:rPr>
              <a:t>drug control system </a:t>
            </a:r>
            <a:r>
              <a:rPr lang="en-US" sz="1200" b="0" i="0" u="none" strike="noStrike" kern="1200" baseline="0" dirty="0" smtClean="0">
                <a:solidFill>
                  <a:schemeClr val="tx1"/>
                </a:solidFill>
                <a:latin typeface="+mn-lt"/>
                <a:ea typeface="+mn-ea"/>
                <a:cs typeface="+mn-cs"/>
              </a:rPr>
              <a:t>have been the </a:t>
            </a:r>
            <a:r>
              <a:rPr lang="en-US" sz="1200" b="1" i="0" u="none" strike="noStrike" kern="1200" baseline="0" dirty="0" smtClean="0">
                <a:solidFill>
                  <a:schemeClr val="tx1"/>
                </a:solidFill>
                <a:latin typeface="+mn-lt"/>
                <a:ea typeface="+mn-ea"/>
                <a:cs typeface="+mn-cs"/>
              </a:rPr>
              <a:t>police, border control and military authorities directed by Ministries of Justice, Security or Interior. At the multilateral level, regional or United Nations structures are also dominated by these interests</a:t>
            </a:r>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Although governments have increasingly recognized that law enforcement strategies for drug control need to be integrated into a broader approach with social and public health programs, the structures for policymaking, budget allocation, and implementation have not modernized at the same pace.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These </a:t>
            </a:r>
            <a:r>
              <a:rPr lang="en-US" sz="1200" b="1" i="0" u="none" strike="noStrike" kern="1200" baseline="0" dirty="0" smtClean="0">
                <a:solidFill>
                  <a:schemeClr val="tx1"/>
                </a:solidFill>
                <a:latin typeface="+mn-lt"/>
                <a:ea typeface="+mn-ea"/>
                <a:cs typeface="+mn-cs"/>
              </a:rPr>
              <a:t>institutional dynamics obstruct objective and evidence-based policymaking</a:t>
            </a:r>
            <a:r>
              <a:rPr lang="en-US" sz="1200" b="0" i="0" u="none" strike="noStrike" kern="1200" baseline="0" dirty="0" smtClean="0">
                <a:solidFill>
                  <a:schemeClr val="tx1"/>
                </a:solidFill>
                <a:latin typeface="+mn-lt"/>
                <a:ea typeface="+mn-ea"/>
                <a:cs typeface="+mn-cs"/>
              </a:rPr>
              <a:t>. Repeated studies have demonstrated that </a:t>
            </a:r>
            <a:r>
              <a:rPr lang="en-US" sz="1200" b="1" i="0" u="none" strike="noStrike" kern="1200" baseline="0" dirty="0" smtClean="0">
                <a:solidFill>
                  <a:schemeClr val="tx1"/>
                </a:solidFill>
                <a:latin typeface="+mn-lt"/>
                <a:ea typeface="+mn-ea"/>
                <a:cs typeface="+mn-cs"/>
              </a:rPr>
              <a:t>governments achieve much greater financial and social benefit</a:t>
            </a:r>
            <a:r>
              <a:rPr lang="en-US" sz="1200" b="0" i="0" u="none" strike="noStrike" kern="1200" baseline="0" dirty="0" smtClean="0">
                <a:solidFill>
                  <a:schemeClr val="tx1"/>
                </a:solidFill>
                <a:latin typeface="+mn-lt"/>
                <a:ea typeface="+mn-ea"/>
                <a:cs typeface="+mn-cs"/>
              </a:rPr>
              <a:t> for their communities by </a:t>
            </a:r>
            <a:r>
              <a:rPr lang="en-US" sz="1200" b="1" i="0" u="none" strike="noStrike" kern="1200" baseline="0" dirty="0" smtClean="0">
                <a:solidFill>
                  <a:schemeClr val="tx1"/>
                </a:solidFill>
                <a:latin typeface="+mn-lt"/>
                <a:ea typeface="+mn-ea"/>
                <a:cs typeface="+mn-cs"/>
              </a:rPr>
              <a:t>investing in health and social programs</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rather than investing in supply reduction and law enforcement activities</a:t>
            </a:r>
            <a:r>
              <a:rPr lang="en-US" sz="1200" b="0" i="0" u="none" strike="noStrike" kern="1200" baseline="0" dirty="0" smtClean="0">
                <a:solidFill>
                  <a:schemeClr val="tx1"/>
                </a:solidFill>
                <a:latin typeface="+mn-lt"/>
                <a:ea typeface="+mn-ea"/>
                <a:cs typeface="+mn-cs"/>
              </a:rPr>
              <a:t>. However, in most countries, the vast majority of available resources are spent on the enforcement of drug laws and the punishment of people who use drugs.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Global drug policy should be created from the shared strategies of all interested multilateral agencies – UNODC of course, but also UNAIDS, WHO, UNDP, UNICEF, UN Women, the World Bank, and the Office of the High Commissioner on Human Rights. </a:t>
            </a:r>
          </a:p>
          <a:p>
            <a:endParaRPr lang="en-US" b="1" dirty="0"/>
          </a:p>
        </p:txBody>
      </p:sp>
      <p:sp>
        <p:nvSpPr>
          <p:cNvPr id="4" name="Slide Number Placeholder 3"/>
          <p:cNvSpPr>
            <a:spLocks noGrp="1"/>
          </p:cNvSpPr>
          <p:nvPr>
            <p:ph type="sldNum" sz="quarter" idx="10"/>
          </p:nvPr>
        </p:nvSpPr>
        <p:spPr/>
        <p:txBody>
          <a:bodyPr/>
          <a:lstStyle/>
          <a:p>
            <a:fld id="{0843F2AB-60BA-47E2-8875-4331B2F3E971}" type="slidenum">
              <a:rPr lang="en-US" smtClean="0"/>
              <a:t>40</a:t>
            </a:fld>
            <a:endParaRPr lang="en-US"/>
          </a:p>
        </p:txBody>
      </p:sp>
    </p:spTree>
    <p:extLst>
      <p:ext uri="{BB962C8B-B14F-4D97-AF65-F5344CB8AC3E}">
        <p14:creationId xmlns:p14="http://schemas.microsoft.com/office/powerpoint/2010/main" val="11838864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Marijuana Plant: Cannabis </a:t>
            </a:r>
            <a:r>
              <a:rPr lang="en-US" b="1" dirty="0" smtClean="0"/>
              <a:t>Sativa</a:t>
            </a:r>
          </a:p>
          <a:p>
            <a:endParaRPr lang="en-US" baseline="0" dirty="0" smtClean="0"/>
          </a:p>
          <a:p>
            <a:r>
              <a:rPr lang="en-US" baseline="0" dirty="0" smtClean="0"/>
              <a:t>Yield two to five ounces or more dried marijuana per plant indoors.  Value $160 to $400 or for the four pots shown $540 to $1600.</a:t>
            </a:r>
          </a:p>
          <a:p>
            <a:endParaRPr lang="en-US" baseline="0" dirty="0" smtClean="0"/>
          </a:p>
          <a:p>
            <a:r>
              <a:rPr lang="en-US" baseline="0" dirty="0" smtClean="0"/>
              <a:t>Real prize is outdoor plants that will yield two pounds with some reports of up to five pounds per plant.  So 32 ounces would have a value of $2560.</a:t>
            </a:r>
          </a:p>
          <a:p>
            <a:endParaRPr lang="en-US" baseline="0" dirty="0" smtClean="0"/>
          </a:p>
          <a:p>
            <a:r>
              <a:rPr lang="en-US" baseline="0" dirty="0" smtClean="0"/>
              <a:t>Price a few years ago would have been higher.  Retail value of product much </a:t>
            </a:r>
            <a:r>
              <a:rPr lang="en-US" baseline="0" dirty="0" smtClean="0"/>
              <a:t>higher.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4</a:t>
            </a:fld>
            <a:endParaRPr lang="en-US"/>
          </a:p>
        </p:txBody>
      </p:sp>
    </p:spTree>
    <p:extLst>
      <p:ext uri="{BB962C8B-B14F-4D97-AF65-F5344CB8AC3E}">
        <p14:creationId xmlns:p14="http://schemas.microsoft.com/office/powerpoint/2010/main" val="4227678195"/>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Countries that have introduced </a:t>
            </a:r>
            <a:r>
              <a:rPr lang="en-US" sz="1200" b="1" i="0" u="none" strike="noStrike" kern="1200" baseline="0" dirty="0" smtClean="0">
                <a:solidFill>
                  <a:schemeClr val="tx1"/>
                </a:solidFill>
                <a:latin typeface="+mn-lt"/>
                <a:ea typeface="+mn-ea"/>
                <a:cs typeface="+mn-cs"/>
              </a:rPr>
              <a:t>decriminalization, or other forms of reduction in arrest </a:t>
            </a:r>
            <a:r>
              <a:rPr lang="en-US" sz="1200" b="0" i="0" u="none" strike="noStrike" kern="1200" baseline="0" dirty="0" smtClean="0">
                <a:solidFill>
                  <a:schemeClr val="tx1"/>
                </a:solidFill>
                <a:latin typeface="+mn-lt"/>
                <a:ea typeface="+mn-ea"/>
                <a:cs typeface="+mn-cs"/>
              </a:rPr>
              <a:t>or punishment, </a:t>
            </a:r>
            <a:r>
              <a:rPr lang="en-US" sz="1200" b="1" i="0" u="none" strike="noStrike" kern="1200" baseline="0" dirty="0" smtClean="0">
                <a:solidFill>
                  <a:schemeClr val="tx1"/>
                </a:solidFill>
                <a:latin typeface="+mn-lt"/>
                <a:ea typeface="+mn-ea"/>
                <a:cs typeface="+mn-cs"/>
              </a:rPr>
              <a:t>have not seen the rises in drug use or dependence rates </a:t>
            </a:r>
            <a:r>
              <a:rPr lang="en-US" sz="1200" b="0" i="0" u="none" strike="noStrike" kern="1200" baseline="0" dirty="0" smtClean="0">
                <a:solidFill>
                  <a:schemeClr val="tx1"/>
                </a:solidFill>
                <a:latin typeface="+mn-lt"/>
                <a:ea typeface="+mn-ea"/>
                <a:cs typeface="+mn-cs"/>
              </a:rPr>
              <a:t>that had been feared.  Examples cited include </a:t>
            </a:r>
            <a:r>
              <a:rPr lang="en-US" sz="1200" b="1" i="0" u="none" strike="noStrike" kern="1200" baseline="0" dirty="0" smtClean="0">
                <a:solidFill>
                  <a:schemeClr val="tx1"/>
                </a:solidFill>
                <a:latin typeface="+mn-lt"/>
                <a:ea typeface="+mn-ea"/>
                <a:cs typeface="+mn-cs"/>
              </a:rPr>
              <a:t>Portugal, Netherlands, and Western Australia.</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National authorities </a:t>
            </a:r>
            <a:r>
              <a:rPr lang="en-US" sz="1200" b="0" i="0" u="none" strike="noStrike" kern="1200" baseline="0" dirty="0" smtClean="0">
                <a:solidFill>
                  <a:schemeClr val="tx1"/>
                </a:solidFill>
                <a:latin typeface="+mn-lt"/>
                <a:ea typeface="+mn-ea"/>
                <a:cs typeface="+mn-cs"/>
              </a:rPr>
              <a:t>and the UN need to </a:t>
            </a:r>
            <a:r>
              <a:rPr lang="en-US" sz="1200" b="1" i="0" u="none" strike="noStrike" kern="1200" baseline="0" dirty="0" smtClean="0">
                <a:solidFill>
                  <a:schemeClr val="tx1"/>
                </a:solidFill>
                <a:latin typeface="+mn-lt"/>
                <a:ea typeface="+mn-ea"/>
                <a:cs typeface="+mn-cs"/>
              </a:rPr>
              <a:t>review the scheduling of different substances</a:t>
            </a:r>
            <a:r>
              <a:rPr lang="en-US" sz="1200" b="0" i="0" u="none" strike="noStrike" kern="1200" baseline="0" dirty="0" smtClean="0">
                <a:solidFill>
                  <a:schemeClr val="tx1"/>
                </a:solidFill>
                <a:latin typeface="+mn-lt"/>
                <a:ea typeface="+mn-ea"/>
                <a:cs typeface="+mn-cs"/>
              </a:rPr>
              <a:t>. The current schedules, designed to represent the relative risks and harms of various drugs, were set in place 50 years ago when there was little scientific evidence on which to base these decisions. This has resulted in some obvious anomalies – </a:t>
            </a:r>
            <a:r>
              <a:rPr lang="en-US" sz="1200" b="1" i="0" u="none" strike="noStrike" kern="1200" baseline="0" dirty="0" smtClean="0">
                <a:solidFill>
                  <a:schemeClr val="tx1"/>
                </a:solidFill>
                <a:latin typeface="+mn-lt"/>
                <a:ea typeface="+mn-ea"/>
                <a:cs typeface="+mn-cs"/>
              </a:rPr>
              <a:t>cannabis and coca leaf, in particular, now seem to be incorrectly scheduled</a:t>
            </a:r>
            <a:r>
              <a:rPr lang="en-US" sz="1200" b="0" i="0" u="none" strike="noStrike" kern="1200" baseline="0" dirty="0" smtClean="0">
                <a:solidFill>
                  <a:schemeClr val="tx1"/>
                </a:solidFill>
                <a:latin typeface="+mn-lt"/>
                <a:ea typeface="+mn-ea"/>
                <a:cs typeface="+mn-cs"/>
              </a:rPr>
              <a:t> and this needs to be addressed.</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42</a:t>
            </a:fld>
            <a:endParaRPr lang="en-US"/>
          </a:p>
        </p:txBody>
      </p:sp>
    </p:spTree>
    <p:extLst>
      <p:ext uri="{BB962C8B-B14F-4D97-AF65-F5344CB8AC3E}">
        <p14:creationId xmlns:p14="http://schemas.microsoft.com/office/powerpoint/2010/main" val="171104434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4. The impact of most drug strategies are currently assessed by the level of crops eradicated, arrests, seizures and punishments applied to users, growers and dealers.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 new set of indicators is needed to truly show the outcomes of drug policies, according to their harms or benefits for individuals and communities – </a:t>
            </a:r>
            <a:r>
              <a:rPr lang="en-US" sz="1200" b="1" i="0" u="none" strike="noStrike" kern="1200" baseline="0" dirty="0" smtClean="0">
                <a:solidFill>
                  <a:schemeClr val="tx1"/>
                </a:solidFill>
                <a:latin typeface="+mn-lt"/>
                <a:ea typeface="+mn-ea"/>
                <a:cs typeface="+mn-cs"/>
              </a:rPr>
              <a:t>for example, the number of victims of drug market-related violence and intimidation</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the level of corruption generated by drug markets;</a:t>
            </a:r>
            <a:r>
              <a:rPr lang="en-US" sz="1200" b="0" i="0" u="none" strike="noStrike" kern="1200" baseline="0" dirty="0" smtClean="0">
                <a:solidFill>
                  <a:schemeClr val="tx1"/>
                </a:solidFill>
                <a:latin typeface="+mn-lt"/>
                <a:ea typeface="+mn-ea"/>
                <a:cs typeface="+mn-cs"/>
              </a:rPr>
              <a:t> the </a:t>
            </a:r>
            <a:r>
              <a:rPr lang="en-US" sz="1200" b="1" i="0" u="none" strike="noStrike" kern="1200" baseline="0" dirty="0" smtClean="0">
                <a:solidFill>
                  <a:schemeClr val="tx1"/>
                </a:solidFill>
                <a:latin typeface="+mn-lt"/>
                <a:ea typeface="+mn-ea"/>
                <a:cs typeface="+mn-cs"/>
              </a:rPr>
              <a:t>level of petty crime committed by dependent users</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levels of social and economic development in communities where drug production, selling or consumption are concentrated</a:t>
            </a:r>
            <a:r>
              <a:rPr lang="en-US" sz="1200" b="0" i="0" u="none" strike="noStrike" kern="1200" baseline="0" dirty="0" smtClean="0">
                <a:solidFill>
                  <a:schemeClr val="tx1"/>
                </a:solidFill>
                <a:latin typeface="+mn-lt"/>
                <a:ea typeface="+mn-ea"/>
                <a:cs typeface="+mn-cs"/>
              </a:rPr>
              <a:t>; the </a:t>
            </a:r>
            <a:r>
              <a:rPr lang="en-US" sz="1200" b="1" i="0" u="none" strike="noStrike" kern="1200" baseline="0" dirty="0" smtClean="0">
                <a:solidFill>
                  <a:schemeClr val="tx1"/>
                </a:solidFill>
                <a:latin typeface="+mn-lt"/>
                <a:ea typeface="+mn-ea"/>
                <a:cs typeface="+mn-cs"/>
              </a:rPr>
              <a:t>level of drug dependence in communities</a:t>
            </a:r>
            <a:r>
              <a:rPr lang="en-US" sz="1200" b="0" i="0" u="none" strike="noStrike" kern="1200" baseline="0" dirty="0" smtClean="0">
                <a:solidFill>
                  <a:schemeClr val="tx1"/>
                </a:solidFill>
                <a:latin typeface="+mn-lt"/>
                <a:ea typeface="+mn-ea"/>
                <a:cs typeface="+mn-cs"/>
              </a:rPr>
              <a:t>; the </a:t>
            </a:r>
            <a:r>
              <a:rPr lang="en-US" sz="1200" b="1" i="0" u="none" strike="noStrike" kern="1200" baseline="0" dirty="0" smtClean="0">
                <a:solidFill>
                  <a:schemeClr val="tx1"/>
                </a:solidFill>
                <a:latin typeface="+mn-lt"/>
                <a:ea typeface="+mn-ea"/>
                <a:cs typeface="+mn-cs"/>
              </a:rPr>
              <a:t>level of overdose deaths</a:t>
            </a:r>
            <a:r>
              <a:rPr lang="en-US" sz="1200" b="0" i="0" u="none" strike="noStrike" kern="1200" baseline="0" dirty="0" smtClean="0">
                <a:solidFill>
                  <a:schemeClr val="tx1"/>
                </a:solidFill>
                <a:latin typeface="+mn-lt"/>
                <a:ea typeface="+mn-ea"/>
                <a:cs typeface="+mn-cs"/>
              </a:rPr>
              <a:t>; and </a:t>
            </a:r>
            <a:r>
              <a:rPr lang="en-US" sz="1200" b="1" i="0" u="none" strike="noStrike" kern="1200" baseline="0" dirty="0" smtClean="0">
                <a:solidFill>
                  <a:schemeClr val="tx1"/>
                </a:solidFill>
                <a:latin typeface="+mn-lt"/>
                <a:ea typeface="+mn-ea"/>
                <a:cs typeface="+mn-cs"/>
              </a:rPr>
              <a:t>the level of HIV or hepatitis C infection among drug users</a:t>
            </a:r>
            <a:r>
              <a:rPr lang="en-US" sz="1200" b="0" i="0" u="none" strike="noStrike" kern="1200" baseline="0" dirty="0" smtClean="0">
                <a:solidFill>
                  <a:schemeClr val="tx1"/>
                </a:solidFill>
                <a:latin typeface="+mn-lt"/>
                <a:ea typeface="+mn-ea"/>
                <a:cs typeface="+mn-cs"/>
              </a:rPr>
              <a:t>. Policymakers can and should articulate and measure the outcome of these objectives.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5. “people who use drugs are ‘</a:t>
            </a:r>
            <a:r>
              <a:rPr lang="en-US" sz="1200" b="1" i="0" u="none" strike="noStrike" kern="1200" baseline="0" dirty="0" smtClean="0">
                <a:solidFill>
                  <a:schemeClr val="tx1"/>
                </a:solidFill>
                <a:latin typeface="+mn-lt"/>
                <a:ea typeface="+mn-ea"/>
                <a:cs typeface="+mn-cs"/>
              </a:rPr>
              <a:t>amoral addicts</a:t>
            </a:r>
            <a:r>
              <a:rPr lang="en-US" sz="1200" b="0" i="0" u="none" strike="noStrike" kern="1200" baseline="0" dirty="0" smtClean="0">
                <a:solidFill>
                  <a:schemeClr val="tx1"/>
                </a:solidFill>
                <a:latin typeface="+mn-lt"/>
                <a:ea typeface="+mn-ea"/>
                <a:cs typeface="+mn-cs"/>
              </a:rPr>
              <a:t>’, and all those involved in drug markets are </a:t>
            </a:r>
            <a:r>
              <a:rPr lang="en-US" sz="1200" b="1" i="0" u="none" strike="noStrike" kern="1200" baseline="0" dirty="0" smtClean="0">
                <a:solidFill>
                  <a:schemeClr val="tx1"/>
                </a:solidFill>
                <a:latin typeface="+mn-lt"/>
                <a:ea typeface="+mn-ea"/>
                <a:cs typeface="+mn-cs"/>
              </a:rPr>
              <a:t>ruthless criminal masterminds</a:t>
            </a:r>
            <a:r>
              <a:rPr lang="en-US" sz="1200" b="0" i="0" u="none" strike="noStrike" kern="1200" baseline="0" dirty="0" smtClean="0">
                <a:solidFill>
                  <a:schemeClr val="tx1"/>
                </a:solidFill>
                <a:latin typeface="+mn-lt"/>
                <a:ea typeface="+mn-ea"/>
                <a:cs typeface="+mn-cs"/>
              </a:rPr>
              <a:t>.” The reality is much more complex. The United Nations makes a conservative estimate that there are currently </a:t>
            </a:r>
            <a:r>
              <a:rPr lang="en-US" sz="1200" b="1" i="0" u="none" strike="noStrike" kern="1200" baseline="0" dirty="0" smtClean="0">
                <a:solidFill>
                  <a:schemeClr val="tx1"/>
                </a:solidFill>
                <a:latin typeface="+mn-lt"/>
                <a:ea typeface="+mn-ea"/>
                <a:cs typeface="+mn-cs"/>
              </a:rPr>
              <a:t>250 million illicit drug users </a:t>
            </a:r>
            <a:r>
              <a:rPr lang="en-US" sz="1200" b="0" i="0" u="none" strike="noStrike" kern="1200" baseline="0" dirty="0" smtClean="0">
                <a:solidFill>
                  <a:schemeClr val="tx1"/>
                </a:solidFill>
                <a:latin typeface="+mn-lt"/>
                <a:ea typeface="+mn-ea"/>
                <a:cs typeface="+mn-cs"/>
              </a:rPr>
              <a:t>in the world, and that there are </a:t>
            </a:r>
            <a:r>
              <a:rPr lang="en-US" sz="1200" b="1" i="0" u="none" strike="noStrike" kern="1200" baseline="0" dirty="0" smtClean="0">
                <a:solidFill>
                  <a:schemeClr val="tx1"/>
                </a:solidFill>
                <a:latin typeface="+mn-lt"/>
                <a:ea typeface="+mn-ea"/>
                <a:cs typeface="+mn-cs"/>
              </a:rPr>
              <a:t>millions more involved in cultivation, production and distribution. </a:t>
            </a:r>
            <a:r>
              <a:rPr lang="en-US" sz="1200" b="0" i="0" u="none" strike="noStrike" kern="1200" baseline="0" dirty="0" smtClean="0">
                <a:solidFill>
                  <a:schemeClr val="tx1"/>
                </a:solidFill>
                <a:latin typeface="+mn-lt"/>
                <a:ea typeface="+mn-ea"/>
                <a:cs typeface="+mn-cs"/>
              </a:rPr>
              <a:t>We simply cannot treat them all as criminals.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Of the </a:t>
            </a:r>
            <a:r>
              <a:rPr lang="en-US" sz="1200" b="1" i="0" u="none" strike="noStrike" kern="1200" baseline="0" dirty="0" smtClean="0">
                <a:solidFill>
                  <a:schemeClr val="tx1"/>
                </a:solidFill>
                <a:latin typeface="+mn-lt"/>
                <a:ea typeface="+mn-ea"/>
                <a:cs typeface="+mn-cs"/>
              </a:rPr>
              <a:t>estimated 250 million drug users worldwide</a:t>
            </a:r>
            <a:r>
              <a:rPr lang="en-US" sz="1200" b="0" i="0" u="none" strike="noStrike" kern="1200" baseline="0" dirty="0" smtClean="0">
                <a:solidFill>
                  <a:schemeClr val="tx1"/>
                </a:solidFill>
                <a:latin typeface="+mn-lt"/>
                <a:ea typeface="+mn-ea"/>
                <a:cs typeface="+mn-cs"/>
              </a:rPr>
              <a:t>, the United Nations estimates that less than </a:t>
            </a:r>
            <a:r>
              <a:rPr lang="en-US" sz="1200" b="1" i="0" u="none" strike="noStrike" kern="1200" baseline="0" dirty="0" smtClean="0">
                <a:solidFill>
                  <a:schemeClr val="tx1"/>
                </a:solidFill>
                <a:latin typeface="+mn-lt"/>
                <a:ea typeface="+mn-ea"/>
                <a:cs typeface="+mn-cs"/>
              </a:rPr>
              <a:t>10 percent can be classified as dependent, or ‘problem drug users</a:t>
            </a:r>
            <a:r>
              <a:rPr lang="en-US" sz="1200" b="0" i="0" u="none" strike="noStrike" kern="1200" baseline="0" dirty="0" smtClean="0">
                <a:solidFill>
                  <a:schemeClr val="tx1"/>
                </a:solidFill>
                <a:latin typeface="+mn-lt"/>
                <a:ea typeface="+mn-ea"/>
                <a:cs typeface="+mn-cs"/>
              </a:rPr>
              <a:t>’.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 Most people involved in the illicit </a:t>
            </a:r>
            <a:r>
              <a:rPr lang="en-US" sz="1200" b="1" i="0" u="none" strike="noStrike" kern="1200" baseline="0" dirty="0" smtClean="0">
                <a:solidFill>
                  <a:schemeClr val="tx1"/>
                </a:solidFill>
                <a:latin typeface="+mn-lt"/>
                <a:ea typeface="+mn-ea"/>
                <a:cs typeface="+mn-cs"/>
              </a:rPr>
              <a:t>cultivation of coca, opium poppy, or cannabis are small farmers struggling to make a living for their families</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Alternative livelihood opportunities are better investments than destroying their only available means of survival</a:t>
            </a:r>
            <a:r>
              <a:rPr lang="en-US" sz="1200" b="0" i="0" u="none" strike="noStrike" kern="1200" baseline="0" dirty="0" smtClean="0">
                <a:solidFill>
                  <a:schemeClr val="tx1"/>
                </a:solidFill>
                <a:latin typeface="+mn-lt"/>
                <a:ea typeface="+mn-ea"/>
                <a:cs typeface="+mn-cs"/>
              </a:rPr>
              <a:t>.</a:t>
            </a:r>
          </a:p>
          <a:p>
            <a:r>
              <a:rPr lang="en-US" sz="1200" b="0" i="0" u="none" strike="noStrike" kern="1200" baseline="0" dirty="0" smtClean="0">
                <a:solidFill>
                  <a:schemeClr val="tx1"/>
                </a:solidFill>
                <a:latin typeface="+mn-lt"/>
                <a:ea typeface="+mn-ea"/>
                <a:cs typeface="+mn-cs"/>
              </a:rPr>
              <a:t>• The factors that influence an individual’s </a:t>
            </a:r>
            <a:r>
              <a:rPr lang="en-US" sz="1200" b="1" i="0" u="none" strike="noStrike" kern="1200" baseline="0" dirty="0" smtClean="0">
                <a:solidFill>
                  <a:schemeClr val="tx1"/>
                </a:solidFill>
                <a:latin typeface="+mn-lt"/>
                <a:ea typeface="+mn-ea"/>
                <a:cs typeface="+mn-cs"/>
              </a:rPr>
              <a:t>decision to start using drugs have more to do with fashion, peer influence, and social and economic context</a:t>
            </a:r>
            <a:r>
              <a:rPr lang="en-US" sz="1200" b="0" i="0" u="none" strike="noStrike" kern="1200" baseline="0" dirty="0" smtClean="0">
                <a:solidFill>
                  <a:schemeClr val="tx1"/>
                </a:solidFill>
                <a:latin typeface="+mn-lt"/>
                <a:ea typeface="+mn-ea"/>
                <a:cs typeface="+mn-cs"/>
              </a:rPr>
              <a:t>, than with the drug’s legal status, risk of detection, or government prevention messages.</a:t>
            </a:r>
          </a:p>
          <a:p>
            <a:r>
              <a:rPr lang="en-US" sz="1200" b="0" i="0" u="none" strike="noStrike" kern="1200" baseline="0" dirty="0" smtClean="0">
                <a:solidFill>
                  <a:schemeClr val="tx1"/>
                </a:solidFill>
                <a:latin typeface="+mn-lt"/>
                <a:ea typeface="+mn-ea"/>
                <a:cs typeface="+mn-cs"/>
              </a:rPr>
              <a:t>• The </a:t>
            </a:r>
            <a:r>
              <a:rPr lang="en-US" sz="1200" b="1" i="0" u="none" strike="noStrike" kern="1200" baseline="0" dirty="0" smtClean="0">
                <a:solidFill>
                  <a:schemeClr val="tx1"/>
                </a:solidFill>
                <a:latin typeface="+mn-lt"/>
                <a:ea typeface="+mn-ea"/>
                <a:cs typeface="+mn-cs"/>
              </a:rPr>
              <a:t>factors that contribute </a:t>
            </a:r>
            <a:r>
              <a:rPr lang="en-US" sz="1200" b="0" i="0" u="none" strike="noStrike" kern="1200" baseline="0" dirty="0" smtClean="0">
                <a:solidFill>
                  <a:schemeClr val="tx1"/>
                </a:solidFill>
                <a:latin typeface="+mn-lt"/>
                <a:ea typeface="+mn-ea"/>
                <a:cs typeface="+mn-cs"/>
              </a:rPr>
              <a:t>to the development of </a:t>
            </a:r>
            <a:r>
              <a:rPr lang="en-US" sz="1200" b="1" i="0" u="none" strike="noStrike" kern="1200" baseline="0" dirty="0" smtClean="0">
                <a:solidFill>
                  <a:schemeClr val="tx1"/>
                </a:solidFill>
                <a:latin typeface="+mn-lt"/>
                <a:ea typeface="+mn-ea"/>
                <a:cs typeface="+mn-cs"/>
              </a:rPr>
              <a:t>problematic or dependent patterns </a:t>
            </a:r>
            <a:r>
              <a:rPr lang="en-US" sz="1200" b="0" i="0" u="none" strike="noStrike" kern="1200" baseline="0" dirty="0" smtClean="0">
                <a:solidFill>
                  <a:schemeClr val="tx1"/>
                </a:solidFill>
                <a:latin typeface="+mn-lt"/>
                <a:ea typeface="+mn-ea"/>
                <a:cs typeface="+mn-cs"/>
              </a:rPr>
              <a:t>of use have more to do with </a:t>
            </a:r>
            <a:r>
              <a:rPr lang="en-US" sz="1200" b="1" i="0" u="none" strike="noStrike" kern="1200" baseline="0" dirty="0" smtClean="0">
                <a:solidFill>
                  <a:schemeClr val="tx1"/>
                </a:solidFill>
                <a:latin typeface="+mn-lt"/>
                <a:ea typeface="+mn-ea"/>
                <a:cs typeface="+mn-cs"/>
              </a:rPr>
              <a:t>childhood trauma or neglect, harsh living conditions, social marginalization, and emotional problems, </a:t>
            </a:r>
            <a:r>
              <a:rPr lang="en-US" sz="1200" b="0" i="0" u="none" strike="noStrike" kern="1200" baseline="0" dirty="0" smtClean="0">
                <a:solidFill>
                  <a:schemeClr val="tx1"/>
                </a:solidFill>
                <a:latin typeface="+mn-lt"/>
                <a:ea typeface="+mn-ea"/>
                <a:cs typeface="+mn-cs"/>
              </a:rPr>
              <a:t>rather than moral weakness or hedonism.</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Most </a:t>
            </a:r>
            <a:r>
              <a:rPr lang="en-US" sz="1200" b="1" i="0" u="none" strike="noStrike" kern="1200" baseline="0" dirty="0" smtClean="0">
                <a:solidFill>
                  <a:schemeClr val="tx1"/>
                </a:solidFill>
                <a:latin typeface="+mn-lt"/>
                <a:ea typeface="+mn-ea"/>
                <a:cs typeface="+mn-cs"/>
              </a:rPr>
              <a:t>people involved in drug trafficking are petty dealers </a:t>
            </a:r>
            <a:r>
              <a:rPr lang="en-US" sz="1200" b="0" i="0" u="none" strike="noStrike" kern="1200" baseline="0" dirty="0" smtClean="0">
                <a:solidFill>
                  <a:schemeClr val="tx1"/>
                </a:solidFill>
                <a:latin typeface="+mn-lt"/>
                <a:ea typeface="+mn-ea"/>
                <a:cs typeface="+mn-cs"/>
              </a:rPr>
              <a:t>and not the stereotyped gangsters from the movies – the </a:t>
            </a:r>
            <a:r>
              <a:rPr lang="en-US" sz="1200" b="1" i="0" u="none" strike="noStrike" kern="1200" baseline="0" dirty="0" smtClean="0">
                <a:solidFill>
                  <a:schemeClr val="tx1"/>
                </a:solidFill>
                <a:latin typeface="+mn-lt"/>
                <a:ea typeface="+mn-ea"/>
                <a:cs typeface="+mn-cs"/>
              </a:rPr>
              <a:t>vast majority of people imprisoned for drug dealing or trafficking are ‘small fish’ in the operation </a:t>
            </a:r>
            <a:r>
              <a:rPr lang="en-US" sz="1200" b="0" i="0" u="none" strike="noStrike" kern="1200" baseline="0" dirty="0" smtClean="0">
                <a:solidFill>
                  <a:schemeClr val="tx1"/>
                </a:solidFill>
                <a:latin typeface="+mn-lt"/>
                <a:ea typeface="+mn-ea"/>
                <a:cs typeface="+mn-cs"/>
              </a:rPr>
              <a:t>(often coerced into carrying or selling drugs), </a:t>
            </a:r>
            <a:r>
              <a:rPr lang="en-US" sz="1200" b="1" i="0" u="none" strike="noStrike" kern="1200" baseline="0" dirty="0" smtClean="0">
                <a:solidFill>
                  <a:schemeClr val="tx1"/>
                </a:solidFill>
                <a:latin typeface="+mn-lt"/>
                <a:ea typeface="+mn-ea"/>
                <a:cs typeface="+mn-cs"/>
              </a:rPr>
              <a:t>who can easily be replaced without disruption to the supply</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6. On the other hand, </a:t>
            </a:r>
            <a:r>
              <a:rPr lang="en-US" sz="1200" b="1" i="0" u="none" strike="noStrike" kern="1200" baseline="0" dirty="0" smtClean="0">
                <a:solidFill>
                  <a:schemeClr val="tx1"/>
                </a:solidFill>
                <a:latin typeface="+mn-lt"/>
                <a:ea typeface="+mn-ea"/>
                <a:cs typeface="+mn-cs"/>
              </a:rPr>
              <a:t>where drug markets are diverse and well-established, preventing drug use by stopping supply is not a realistic objective.</a:t>
            </a:r>
            <a:r>
              <a:rPr lang="en-US" sz="1200" b="0" i="0" u="none" strike="noStrike" kern="1200" baseline="0" dirty="0" smtClean="0">
                <a:solidFill>
                  <a:schemeClr val="tx1"/>
                </a:solidFill>
                <a:latin typeface="+mn-lt"/>
                <a:ea typeface="+mn-ea"/>
                <a:cs typeface="+mn-cs"/>
              </a:rPr>
              <a:t>   Note:  The </a:t>
            </a:r>
            <a:r>
              <a:rPr lang="en-US" sz="1200" b="1" i="0" u="none" strike="noStrike" kern="1200" baseline="0" dirty="0" smtClean="0">
                <a:solidFill>
                  <a:schemeClr val="tx1"/>
                </a:solidFill>
                <a:latin typeface="+mn-lt"/>
                <a:ea typeface="+mn-ea"/>
                <a:cs typeface="+mn-cs"/>
              </a:rPr>
              <a:t>United States</a:t>
            </a:r>
            <a:r>
              <a:rPr lang="en-US" sz="1200" b="0" i="0" u="none" strike="noStrike" kern="1200" baseline="0" dirty="0" smtClean="0">
                <a:solidFill>
                  <a:schemeClr val="tx1"/>
                </a:solidFill>
                <a:latin typeface="+mn-lt"/>
                <a:ea typeface="+mn-ea"/>
                <a:cs typeface="+mn-cs"/>
              </a:rPr>
              <a:t> is a good example.  </a:t>
            </a:r>
            <a:r>
              <a:rPr lang="en-US" sz="1200" b="1" i="0" u="none" strike="noStrike" kern="1200" baseline="0" dirty="0" smtClean="0">
                <a:solidFill>
                  <a:schemeClr val="tx1"/>
                </a:solidFill>
                <a:latin typeface="+mn-lt"/>
                <a:ea typeface="+mn-ea"/>
                <a:cs typeface="+mn-cs"/>
              </a:rPr>
              <a:t>Easy to catch fish, which we do with over enthusiasm</a:t>
            </a:r>
            <a:r>
              <a:rPr lang="en-US" sz="1200" b="0" i="0" u="none" strike="noStrike" kern="1200" baseline="0" dirty="0" smtClean="0">
                <a:solidFill>
                  <a:schemeClr val="tx1"/>
                </a:solidFill>
                <a:latin typeface="+mn-lt"/>
                <a:ea typeface="+mn-ea"/>
                <a:cs typeface="+mn-cs"/>
              </a:rPr>
              <a:t>.  Very difficult to catch “major” cartel operators.</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Poorly designed drug law enforcement practices can actually increase the level of violence, intimidation and corruption</a:t>
            </a:r>
            <a:r>
              <a:rPr lang="en-US" sz="1200" b="0" i="0" u="none" strike="noStrike" kern="1200" baseline="0" dirty="0" smtClean="0">
                <a:solidFill>
                  <a:schemeClr val="tx1"/>
                </a:solidFill>
                <a:latin typeface="+mn-lt"/>
                <a:ea typeface="+mn-ea"/>
                <a:cs typeface="+mn-cs"/>
              </a:rPr>
              <a:t> associated with drug markets. </a:t>
            </a:r>
            <a:r>
              <a:rPr lang="en-US" sz="1200" b="1" i="0" u="none" strike="noStrike" kern="1200" baseline="0" dirty="0" smtClean="0">
                <a:solidFill>
                  <a:schemeClr val="tx1"/>
                </a:solidFill>
                <a:latin typeface="+mn-lt"/>
                <a:ea typeface="+mn-ea"/>
                <a:cs typeface="+mn-cs"/>
              </a:rPr>
              <a:t>Law enforcement agencies and drug trafficking organizations</a:t>
            </a:r>
            <a:r>
              <a:rPr lang="en-US" sz="1200" b="0" i="0" u="none" strike="noStrike" kern="1200" baseline="0" dirty="0" smtClean="0">
                <a:solidFill>
                  <a:schemeClr val="tx1"/>
                </a:solidFill>
                <a:latin typeface="+mn-lt"/>
                <a:ea typeface="+mn-ea"/>
                <a:cs typeface="+mn-cs"/>
              </a:rPr>
              <a:t> can become embroiled in a kind of </a:t>
            </a:r>
            <a:r>
              <a:rPr lang="en-US" sz="1200" b="1" i="0" u="none" strike="noStrike" kern="1200" baseline="0" dirty="0" smtClean="0">
                <a:solidFill>
                  <a:schemeClr val="tx1"/>
                </a:solidFill>
                <a:latin typeface="+mn-lt"/>
                <a:ea typeface="+mn-ea"/>
                <a:cs typeface="+mn-cs"/>
              </a:rPr>
              <a:t>‘arms race’, </a:t>
            </a:r>
            <a:r>
              <a:rPr lang="en-US" sz="1200" b="0" i="0" u="none" strike="noStrike" kern="1200" baseline="0" dirty="0" smtClean="0">
                <a:solidFill>
                  <a:schemeClr val="tx1"/>
                </a:solidFill>
                <a:latin typeface="+mn-lt"/>
                <a:ea typeface="+mn-ea"/>
                <a:cs typeface="+mn-cs"/>
              </a:rPr>
              <a:t>in which </a:t>
            </a:r>
            <a:r>
              <a:rPr lang="en-US" sz="1200" b="1" i="0" u="none" strike="noStrike" kern="1200" baseline="0" dirty="0" smtClean="0">
                <a:solidFill>
                  <a:schemeClr val="tx1"/>
                </a:solidFill>
                <a:latin typeface="+mn-lt"/>
                <a:ea typeface="+mn-ea"/>
                <a:cs typeface="+mn-cs"/>
              </a:rPr>
              <a:t>greater enforcement efforts lead to a similar increase in the strength and violence of the traffickers</a:t>
            </a:r>
            <a:r>
              <a:rPr lang="en-US" sz="1200" b="0" i="0" u="none" strike="noStrike" kern="1200" baseline="0" dirty="0" smtClean="0">
                <a:solidFill>
                  <a:schemeClr val="tx1"/>
                </a:solidFill>
                <a:latin typeface="+mn-lt"/>
                <a:ea typeface="+mn-ea"/>
                <a:cs typeface="+mn-cs"/>
              </a:rPr>
              <a:t>. In this scenario, the </a:t>
            </a:r>
            <a:r>
              <a:rPr lang="en-US" sz="1200" b="1" i="0" u="none" strike="noStrike" kern="1200" baseline="0" dirty="0" smtClean="0">
                <a:solidFill>
                  <a:schemeClr val="tx1"/>
                </a:solidFill>
                <a:latin typeface="+mn-lt"/>
                <a:ea typeface="+mn-ea"/>
                <a:cs typeface="+mn-cs"/>
              </a:rPr>
              <a:t>conditions are created in which the most ruthless and violent trafficking organizations thrive.</a:t>
            </a:r>
            <a:r>
              <a:rPr lang="en-US" sz="1200" b="0" i="0" u="none" strike="noStrike" kern="1200" baseline="0" dirty="0" smtClean="0">
                <a:solidFill>
                  <a:schemeClr val="tx1"/>
                </a:solidFill>
                <a:latin typeface="+mn-lt"/>
                <a:ea typeface="+mn-ea"/>
                <a:cs typeface="+mn-cs"/>
              </a:rPr>
              <a:t> Unfortunately, this seems to be what we are currently witnessing in </a:t>
            </a:r>
            <a:r>
              <a:rPr lang="en-US" sz="1200" b="1" i="0" u="none" strike="noStrike" kern="1200" baseline="0" dirty="0" smtClean="0">
                <a:solidFill>
                  <a:schemeClr val="tx1"/>
                </a:solidFill>
                <a:latin typeface="+mn-lt"/>
                <a:ea typeface="+mn-ea"/>
                <a:cs typeface="+mn-cs"/>
              </a:rPr>
              <a:t>Mexico</a:t>
            </a:r>
            <a:r>
              <a:rPr lang="en-US" sz="1200" b="0" i="0" u="none" strike="noStrike" kern="1200" baseline="0" dirty="0" smtClean="0">
                <a:solidFill>
                  <a:schemeClr val="tx1"/>
                </a:solidFill>
                <a:latin typeface="+mn-lt"/>
                <a:ea typeface="+mn-ea"/>
                <a:cs typeface="+mn-cs"/>
              </a:rPr>
              <a:t> and many other parts of the world.</a:t>
            </a:r>
            <a:endParaRPr lang="en-US" b="1" dirty="0"/>
          </a:p>
        </p:txBody>
      </p:sp>
      <p:sp>
        <p:nvSpPr>
          <p:cNvPr id="4" name="Slide Number Placeholder 3"/>
          <p:cNvSpPr>
            <a:spLocks noGrp="1"/>
          </p:cNvSpPr>
          <p:nvPr>
            <p:ph type="sldNum" sz="quarter" idx="10"/>
          </p:nvPr>
        </p:nvSpPr>
        <p:spPr/>
        <p:txBody>
          <a:bodyPr/>
          <a:lstStyle/>
          <a:p>
            <a:fld id="{0843F2AB-60BA-47E2-8875-4331B2F3E971}" type="slidenum">
              <a:rPr lang="en-US" smtClean="0"/>
              <a:t>43</a:t>
            </a:fld>
            <a:endParaRPr lang="en-US"/>
          </a:p>
        </p:txBody>
      </p:sp>
    </p:spTree>
    <p:extLst>
      <p:ext uri="{BB962C8B-B14F-4D97-AF65-F5344CB8AC3E}">
        <p14:creationId xmlns:p14="http://schemas.microsoft.com/office/powerpoint/2010/main" val="226985392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7.</a:t>
            </a:r>
            <a:r>
              <a:rPr lang="en-US" sz="1200" b="1" i="0" u="none" strike="noStrike" kern="1200" baseline="0" dirty="0" smtClean="0">
                <a:solidFill>
                  <a:schemeClr val="tx1"/>
                </a:solidFill>
                <a:latin typeface="+mn-lt"/>
                <a:ea typeface="+mn-ea"/>
                <a:cs typeface="+mn-cs"/>
              </a:rPr>
              <a:t> The majority of people arrested for small-scale drug selling </a:t>
            </a:r>
            <a:r>
              <a:rPr lang="en-US" sz="1200" b="0" i="0" u="none" strike="noStrike" kern="1200" baseline="0" dirty="0" smtClean="0">
                <a:solidFill>
                  <a:schemeClr val="tx1"/>
                </a:solidFill>
                <a:latin typeface="+mn-lt"/>
                <a:ea typeface="+mn-ea"/>
                <a:cs typeface="+mn-cs"/>
              </a:rPr>
              <a:t>are not gangsters or organized criminals. They </a:t>
            </a:r>
            <a:r>
              <a:rPr lang="en-US" sz="1200" b="1" i="0" u="none" strike="noStrike" kern="1200" baseline="0" dirty="0" smtClean="0">
                <a:solidFill>
                  <a:schemeClr val="tx1"/>
                </a:solidFill>
                <a:latin typeface="+mn-lt"/>
                <a:ea typeface="+mn-ea"/>
                <a:cs typeface="+mn-cs"/>
              </a:rPr>
              <a:t>are young people who are exploited to do the risky work of street selling, dependent drug users trying to raise money for their own supply, or couriers coerced or intimidated into taking drugs across borders.</a:t>
            </a:r>
          </a:p>
          <a:p>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These </a:t>
            </a:r>
            <a:r>
              <a:rPr lang="en-US" sz="1200" b="1" i="0" u="none" strike="noStrike" kern="1200" baseline="0" dirty="0" smtClean="0">
                <a:solidFill>
                  <a:schemeClr val="tx1"/>
                </a:solidFill>
                <a:latin typeface="+mn-lt"/>
                <a:ea typeface="+mn-ea"/>
                <a:cs typeface="+mn-cs"/>
              </a:rPr>
              <a:t>people are generally prosecuted </a:t>
            </a:r>
            <a:r>
              <a:rPr lang="en-US" sz="1200" b="0" i="0" u="none" strike="noStrike" kern="1200" baseline="0" dirty="0" smtClean="0">
                <a:solidFill>
                  <a:schemeClr val="tx1"/>
                </a:solidFill>
                <a:latin typeface="+mn-lt"/>
                <a:ea typeface="+mn-ea"/>
                <a:cs typeface="+mn-cs"/>
              </a:rPr>
              <a:t>under the </a:t>
            </a:r>
            <a:r>
              <a:rPr lang="en-US" sz="1200" b="1" i="0" u="none" strike="noStrike" kern="1200" baseline="0" dirty="0" smtClean="0">
                <a:solidFill>
                  <a:schemeClr val="tx1"/>
                </a:solidFill>
                <a:latin typeface="+mn-lt"/>
                <a:ea typeface="+mn-ea"/>
                <a:cs typeface="+mn-cs"/>
              </a:rPr>
              <a:t>same legal provisions as the violent and organized criminals</a:t>
            </a:r>
            <a:r>
              <a:rPr lang="en-US" sz="1200" b="0" i="0" u="none" strike="noStrike" kern="1200" baseline="0" dirty="0" smtClean="0">
                <a:solidFill>
                  <a:schemeClr val="tx1"/>
                </a:solidFill>
                <a:latin typeface="+mn-lt"/>
                <a:ea typeface="+mn-ea"/>
                <a:cs typeface="+mn-cs"/>
              </a:rPr>
              <a:t> who </a:t>
            </a:r>
            <a:r>
              <a:rPr lang="en-US" sz="1200" b="1" i="0" u="none" strike="noStrike" kern="1200" baseline="0" dirty="0" smtClean="0">
                <a:solidFill>
                  <a:schemeClr val="tx1"/>
                </a:solidFill>
                <a:latin typeface="+mn-lt"/>
                <a:ea typeface="+mn-ea"/>
                <a:cs typeface="+mn-cs"/>
              </a:rPr>
              <a:t>control the market</a:t>
            </a:r>
            <a:r>
              <a:rPr lang="en-US" sz="1200" b="0" i="0" u="none" strike="noStrike" kern="1200" baseline="0" dirty="0" smtClean="0">
                <a:solidFill>
                  <a:schemeClr val="tx1"/>
                </a:solidFill>
                <a:latin typeface="+mn-lt"/>
                <a:ea typeface="+mn-ea"/>
                <a:cs typeface="+mn-cs"/>
              </a:rPr>
              <a:t>, resulting in the </a:t>
            </a:r>
            <a:r>
              <a:rPr lang="en-US" sz="1200" b="1" i="0" u="none" strike="noStrike" kern="1200" baseline="0" dirty="0" smtClean="0">
                <a:solidFill>
                  <a:schemeClr val="tx1"/>
                </a:solidFill>
                <a:latin typeface="+mn-lt"/>
                <a:ea typeface="+mn-ea"/>
                <a:cs typeface="+mn-cs"/>
              </a:rPr>
              <a:t>indiscriminate application of severe penalties.</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8. Clearly, the most valuable investment would be in </a:t>
            </a:r>
            <a:r>
              <a:rPr lang="en-US" sz="1200" b="1" i="0" u="none" strike="noStrike" kern="1200" baseline="0" dirty="0" smtClean="0">
                <a:solidFill>
                  <a:schemeClr val="tx1"/>
                </a:solidFill>
                <a:latin typeface="+mn-lt"/>
                <a:ea typeface="+mn-ea"/>
                <a:cs typeface="+mn-cs"/>
              </a:rPr>
              <a:t>activities that stop young people from using drugs in the first place, and that prevent experimental users from becoming problematic or dependent users.</a:t>
            </a:r>
            <a:r>
              <a:rPr lang="en-US" sz="1200" b="0" i="0" u="none" strike="noStrike" kern="1200" baseline="0" dirty="0" smtClean="0">
                <a:solidFill>
                  <a:schemeClr val="tx1"/>
                </a:solidFill>
                <a:latin typeface="+mn-lt"/>
                <a:ea typeface="+mn-ea"/>
                <a:cs typeface="+mn-cs"/>
              </a:rPr>
              <a:t> Prevention of initiation or escalation is clearly preferable to responding to the problems after they occur.</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Simplistic ‘just say no’ messages do not seem to have a significant impact.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Successful models of prevention have tended to target particular groups at risk – gang members, children in care, or in trouble at school or with the police – with mixed programs of education and social support that prevent a proportion of them from developing into regular or dependent drug users. Implemented to a sufficient scale, these programs have the potential to reduce the overall numbers of young people who become drug dependent or who get involved in petty dealing. </a:t>
            </a:r>
          </a:p>
          <a:p>
            <a:r>
              <a:rPr lang="en-US" sz="1200" b="0" i="0" u="none" strike="noStrike" kern="1200" baseline="0" dirty="0" smtClean="0">
                <a:solidFill>
                  <a:schemeClr val="tx1"/>
                </a:solidFill>
                <a:latin typeface="+mn-lt"/>
                <a:ea typeface="+mn-ea"/>
                <a:cs typeface="+mn-cs"/>
              </a:rPr>
              <a:t>  </a:t>
            </a:r>
          </a:p>
          <a:p>
            <a:r>
              <a:rPr lang="en-US" sz="1200" b="0" i="0" u="none" strike="noStrike" kern="1200" baseline="0" dirty="0" smtClean="0">
                <a:solidFill>
                  <a:schemeClr val="tx1"/>
                </a:solidFill>
                <a:latin typeface="+mn-lt"/>
                <a:ea typeface="+mn-ea"/>
                <a:cs typeface="+mn-cs"/>
              </a:rPr>
              <a:t>9.</a:t>
            </a:r>
            <a:r>
              <a:rPr lang="en-US" b="1" dirty="0" smtClean="0"/>
              <a:t> </a:t>
            </a:r>
            <a:r>
              <a:rPr lang="en-US" b="0" dirty="0" smtClean="0"/>
              <a:t>Including substitution and heroin-assisted treatment.</a:t>
            </a:r>
          </a:p>
          <a:p>
            <a:endParaRPr lang="en-US" b="0" dirty="0" smtClean="0"/>
          </a:p>
          <a:p>
            <a:r>
              <a:rPr lang="en-US" sz="1200" b="0" i="0" u="none" strike="noStrike" kern="1200" baseline="0" dirty="0" smtClean="0">
                <a:solidFill>
                  <a:schemeClr val="tx1"/>
                </a:solidFill>
                <a:latin typeface="+mn-lt"/>
                <a:ea typeface="+mn-ea"/>
                <a:cs typeface="+mn-cs"/>
              </a:rPr>
              <a:t>In </a:t>
            </a:r>
            <a:r>
              <a:rPr lang="en-US" sz="1200" b="1" i="0" u="none" strike="noStrike" kern="1200" baseline="0" dirty="0" smtClean="0">
                <a:solidFill>
                  <a:schemeClr val="tx1"/>
                </a:solidFill>
                <a:latin typeface="+mn-lt"/>
                <a:ea typeface="+mn-ea"/>
                <a:cs typeface="+mn-cs"/>
              </a:rPr>
              <a:t>all societies and cultures</a:t>
            </a:r>
            <a:r>
              <a:rPr lang="en-US" sz="1200" b="0" i="0" u="none" strike="noStrike" kern="1200" baseline="0" dirty="0" smtClean="0">
                <a:solidFill>
                  <a:schemeClr val="tx1"/>
                </a:solidFill>
                <a:latin typeface="+mn-lt"/>
                <a:ea typeface="+mn-ea"/>
                <a:cs typeface="+mn-cs"/>
              </a:rPr>
              <a:t>, a </a:t>
            </a:r>
            <a:r>
              <a:rPr lang="en-US" sz="1200" b="1" i="0" u="none" strike="noStrike" kern="1200" baseline="0" dirty="0" smtClean="0">
                <a:solidFill>
                  <a:schemeClr val="tx1"/>
                </a:solidFill>
                <a:latin typeface="+mn-lt"/>
                <a:ea typeface="+mn-ea"/>
                <a:cs typeface="+mn-cs"/>
              </a:rPr>
              <a:t>proportion of individuals will develop problematic or dependent patterns of drug use,</a:t>
            </a:r>
            <a:r>
              <a:rPr lang="en-US" sz="1200" b="0" i="0" u="none" strike="noStrike" kern="1200" baseline="0" dirty="0" smtClean="0">
                <a:solidFill>
                  <a:schemeClr val="tx1"/>
                </a:solidFill>
                <a:latin typeface="+mn-lt"/>
                <a:ea typeface="+mn-ea"/>
                <a:cs typeface="+mn-cs"/>
              </a:rPr>
              <a:t> regardless of the preferred substances in that society or their legal status.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Preventing and treating drug dependence </a:t>
            </a:r>
            <a:r>
              <a:rPr lang="en-US" sz="1200" b="0" i="0" u="none" strike="noStrike" kern="1200" baseline="0" dirty="0" smtClean="0">
                <a:solidFill>
                  <a:schemeClr val="tx1"/>
                </a:solidFill>
                <a:latin typeface="+mn-lt"/>
                <a:ea typeface="+mn-ea"/>
                <a:cs typeface="+mn-cs"/>
              </a:rPr>
              <a:t>is therefore a </a:t>
            </a:r>
            <a:r>
              <a:rPr lang="en-US" sz="1200" b="1" i="0" u="none" strike="noStrike" kern="1200" baseline="0" dirty="0" smtClean="0">
                <a:solidFill>
                  <a:schemeClr val="tx1"/>
                </a:solidFill>
                <a:latin typeface="+mn-lt"/>
                <a:ea typeface="+mn-ea"/>
                <a:cs typeface="+mn-cs"/>
              </a:rPr>
              <a:t>key responsibility of governments </a:t>
            </a:r>
            <a:r>
              <a:rPr lang="en-US" sz="1200" b="0" i="0" u="none" strike="noStrike" kern="1200" baseline="0" dirty="0" smtClean="0">
                <a:solidFill>
                  <a:schemeClr val="tx1"/>
                </a:solidFill>
                <a:latin typeface="+mn-lt"/>
                <a:ea typeface="+mn-ea"/>
                <a:cs typeface="+mn-cs"/>
              </a:rPr>
              <a:t>– and a valuable investment, since </a:t>
            </a:r>
            <a:r>
              <a:rPr lang="en-US" sz="1200" b="1" i="0" u="none" strike="noStrike" kern="1200" baseline="0" dirty="0" smtClean="0">
                <a:solidFill>
                  <a:schemeClr val="tx1"/>
                </a:solidFill>
                <a:latin typeface="+mn-lt"/>
                <a:ea typeface="+mn-ea"/>
                <a:cs typeface="+mn-cs"/>
              </a:rPr>
              <a:t>effective treatment can deliver significant savings in terms of reductions in crime and improvements in health and social functioning</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Abusive practices carried out in the name of treatment – such as forced detention, forced labor, physical or psychological abuse – that contravene human rights standards by subjecting people to cruel, inhuman and degrading treatment, or by removing the right to self-determination, should be abolished</a:t>
            </a:r>
            <a:r>
              <a:rPr lang="en-US" sz="1200" b="0" i="0" u="none" strike="noStrike" kern="1200" baseline="0" dirty="0" smtClean="0">
                <a:solidFill>
                  <a:schemeClr val="tx1"/>
                </a:solidFill>
                <a:latin typeface="+mn-lt"/>
                <a:ea typeface="+mn-ea"/>
                <a:cs typeface="+mn-cs"/>
              </a:rPr>
              <a:t>. Governments should ensure that their </a:t>
            </a:r>
            <a:r>
              <a:rPr lang="en-US" sz="1200" b="1" i="0" u="none" strike="noStrike" kern="1200" baseline="0" dirty="0" smtClean="0">
                <a:solidFill>
                  <a:schemeClr val="tx1"/>
                </a:solidFill>
                <a:latin typeface="+mn-lt"/>
                <a:ea typeface="+mn-ea"/>
                <a:cs typeface="+mn-cs"/>
              </a:rPr>
              <a:t>drug dependence treatment facilities are evidence-based and comply with international human rights standards.  </a:t>
            </a:r>
            <a:r>
              <a:rPr lang="en-US" b="1" dirty="0" smtClean="0"/>
              <a:t> </a:t>
            </a:r>
          </a:p>
          <a:p>
            <a:endParaRPr lang="en-US" b="1" dirty="0" smtClean="0"/>
          </a:p>
          <a:p>
            <a:r>
              <a:rPr lang="en-US" b="1" dirty="0" smtClean="0"/>
              <a:t> </a:t>
            </a:r>
            <a:endParaRPr lang="en-US" sz="1200" b="1"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 </a:t>
            </a:r>
            <a:endParaRPr lang="en-US" b="1" dirty="0"/>
          </a:p>
        </p:txBody>
      </p:sp>
      <p:sp>
        <p:nvSpPr>
          <p:cNvPr id="4" name="Slide Number Placeholder 3"/>
          <p:cNvSpPr>
            <a:spLocks noGrp="1"/>
          </p:cNvSpPr>
          <p:nvPr>
            <p:ph type="sldNum" sz="quarter" idx="10"/>
          </p:nvPr>
        </p:nvSpPr>
        <p:spPr/>
        <p:txBody>
          <a:bodyPr/>
          <a:lstStyle/>
          <a:p>
            <a:fld id="{0843F2AB-60BA-47E2-8875-4331B2F3E971}" type="slidenum">
              <a:rPr lang="en-US" smtClean="0"/>
              <a:t>44</a:t>
            </a:fld>
            <a:endParaRPr lang="en-US"/>
          </a:p>
        </p:txBody>
      </p:sp>
    </p:spTree>
    <p:extLst>
      <p:ext uri="{BB962C8B-B14F-4D97-AF65-F5344CB8AC3E}">
        <p14:creationId xmlns:p14="http://schemas.microsoft.com/office/powerpoint/2010/main" val="23562264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10, While national governments have considerable discretion to move away from repressive policies, the </a:t>
            </a:r>
            <a:r>
              <a:rPr lang="en-US" sz="1200" b="1" i="0" u="none" strike="noStrike" kern="1200" baseline="0" dirty="0" smtClean="0">
                <a:solidFill>
                  <a:schemeClr val="tx1"/>
                </a:solidFill>
                <a:latin typeface="+mn-lt"/>
                <a:ea typeface="+mn-ea"/>
                <a:cs typeface="+mn-cs"/>
              </a:rPr>
              <a:t>UN drug control system continues to act largely as a straitjacket</a:t>
            </a:r>
            <a:r>
              <a:rPr lang="en-US" sz="1200" b="0"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limiting the proper review and modernization of policy</a:t>
            </a:r>
            <a:r>
              <a:rPr lang="en-US" sz="1200" b="0" i="0" u="none" strike="noStrike" kern="1200" baseline="0" dirty="0" smtClean="0">
                <a:solidFill>
                  <a:schemeClr val="tx1"/>
                </a:solidFill>
                <a:latin typeface="+mn-lt"/>
                <a:ea typeface="+mn-ea"/>
                <a:cs typeface="+mn-cs"/>
              </a:rPr>
              <a:t>. For most of the last century, </a:t>
            </a:r>
            <a:r>
              <a:rPr lang="en-US" sz="1200" b="1" i="0" u="none" strike="noStrike" kern="1200" baseline="0" dirty="0" smtClean="0">
                <a:solidFill>
                  <a:schemeClr val="tx1"/>
                </a:solidFill>
                <a:latin typeface="+mn-lt"/>
                <a:ea typeface="+mn-ea"/>
                <a:cs typeface="+mn-cs"/>
              </a:rPr>
              <a:t>it has been the US government that has led calls for the development and maintenance of repressive drug policies. </a:t>
            </a:r>
          </a:p>
          <a:p>
            <a:endParaRPr lang="en-US" sz="1200" b="1"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It will be </a:t>
            </a:r>
            <a:r>
              <a:rPr lang="en-US" sz="1200" b="1" i="0" u="none" strike="noStrike" kern="1200" baseline="0" dirty="0" smtClean="0">
                <a:solidFill>
                  <a:schemeClr val="tx1"/>
                </a:solidFill>
                <a:latin typeface="+mn-lt"/>
                <a:ea typeface="+mn-ea"/>
                <a:cs typeface="+mn-cs"/>
              </a:rPr>
              <a:t>necessary, though, for the US to follow up new rhetoric </a:t>
            </a:r>
            <a:r>
              <a:rPr lang="en-US" sz="1200" b="0" i="0" u="none" strike="noStrike" kern="1200" baseline="0" dirty="0" smtClean="0">
                <a:solidFill>
                  <a:schemeClr val="tx1"/>
                </a:solidFill>
                <a:latin typeface="+mn-lt"/>
                <a:ea typeface="+mn-ea"/>
                <a:cs typeface="+mn-cs"/>
              </a:rPr>
              <a:t>(</a:t>
            </a:r>
            <a:r>
              <a:rPr lang="en-US" sz="1200" b="1" i="0" u="none" strike="noStrike" kern="1200" baseline="0" dirty="0" smtClean="0">
                <a:solidFill>
                  <a:schemeClr val="tx1"/>
                </a:solidFill>
                <a:latin typeface="+mn-lt"/>
                <a:ea typeface="+mn-ea"/>
                <a:cs typeface="+mn-cs"/>
              </a:rPr>
              <a:t>President Obama</a:t>
            </a:r>
            <a:r>
              <a:rPr lang="en-US" sz="1200" b="0" i="0" u="none" strike="noStrike" kern="1200" baseline="0" dirty="0" smtClean="0">
                <a:solidFill>
                  <a:schemeClr val="tx1"/>
                </a:solidFill>
                <a:latin typeface="+mn-lt"/>
                <a:ea typeface="+mn-ea"/>
                <a:cs typeface="+mn-cs"/>
              </a:rPr>
              <a:t> himself acknowledging the futility of a ‘war on drugs’ and the validity of a debate on alternatives with real reform), </a:t>
            </a:r>
            <a:r>
              <a:rPr lang="en-US" sz="1200" b="1" i="0" u="none" strike="noStrike" kern="1200" baseline="0" dirty="0" smtClean="0">
                <a:solidFill>
                  <a:schemeClr val="tx1"/>
                </a:solidFill>
                <a:latin typeface="+mn-lt"/>
                <a:ea typeface="+mn-ea"/>
                <a:cs typeface="+mn-cs"/>
              </a:rPr>
              <a:t>by reducing its reliance on incarceration and punishment of drug users, and by using its considerable diplomatic influence to foster reform in other countries</a:t>
            </a:r>
            <a:r>
              <a:rPr lang="en-US" sz="1200" b="0" i="0" u="none" strike="noStrike" kern="1200" baseline="0" dirty="0" smtClean="0">
                <a:solidFill>
                  <a:schemeClr val="tx1"/>
                </a:solidFill>
                <a:latin typeface="+mn-lt"/>
                <a:ea typeface="+mn-ea"/>
                <a:cs typeface="+mn-cs"/>
              </a:rPr>
              <a:t>.</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There are a number of ways to make progress on this objective. For a start, the UN could </a:t>
            </a:r>
            <a:r>
              <a:rPr lang="en-US" sz="1200" b="1" i="0" u="none" strike="noStrike" kern="1200" baseline="0" dirty="0" smtClean="0">
                <a:solidFill>
                  <a:schemeClr val="tx1"/>
                </a:solidFill>
                <a:latin typeface="+mn-lt"/>
                <a:ea typeface="+mn-ea"/>
                <a:cs typeface="+mn-cs"/>
              </a:rPr>
              <a:t>initiate a wide-ranging commission to develop a new approach</a:t>
            </a:r>
            <a:r>
              <a:rPr lang="en-US" sz="1200" b="0" i="0" u="none" strike="noStrike" kern="1200" baseline="0" dirty="0" smtClean="0">
                <a:solidFill>
                  <a:schemeClr val="tx1"/>
                </a:solidFill>
                <a:latin typeface="+mn-lt"/>
                <a:ea typeface="+mn-ea"/>
                <a:cs typeface="+mn-cs"/>
              </a:rPr>
              <a:t>; UN agencies could create new and stronger structures for policy coordination; and the UNODC could foster more meaningful program coordination with other </a:t>
            </a:r>
            <a:r>
              <a:rPr lang="en-US" sz="1200" b="1" i="0" u="none" strike="noStrike" kern="1200" baseline="0" dirty="0" smtClean="0">
                <a:solidFill>
                  <a:schemeClr val="tx1"/>
                </a:solidFill>
                <a:latin typeface="+mn-lt"/>
                <a:ea typeface="+mn-ea"/>
                <a:cs typeface="+mn-cs"/>
              </a:rPr>
              <a:t>UN agencies such as the WHO, UNAIDS, UNDP, or the Office of the UN High Commissioner for Human Rights.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11.</a:t>
            </a:r>
            <a:r>
              <a:rPr lang="en-US" dirty="0" smtClean="0"/>
              <a:t> There are  approaches that have been proven to tackle these problems that countries can pursue now. Getting drug policy right is not a matter for theoretical or intellectual debate – it is one of the key policy challenges of our time. </a:t>
            </a:r>
            <a:r>
              <a:rPr lang="en-US" b="1" dirty="0" smtClean="0"/>
              <a:t> </a:t>
            </a:r>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45</a:t>
            </a:fld>
            <a:endParaRPr lang="en-US"/>
          </a:p>
        </p:txBody>
      </p:sp>
    </p:spTree>
    <p:extLst>
      <p:ext uri="{BB962C8B-B14F-4D97-AF65-F5344CB8AC3E}">
        <p14:creationId xmlns:p14="http://schemas.microsoft.com/office/powerpoint/2010/main" val="3744166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Cannabis</a:t>
            </a:r>
            <a:r>
              <a:rPr lang="en-US" b="1" baseline="0" dirty="0" smtClean="0"/>
              <a:t> Sativa bud</a:t>
            </a:r>
            <a:r>
              <a:rPr lang="en-US" baseline="0" dirty="0" smtClean="0"/>
              <a:t>. A</a:t>
            </a:r>
            <a:r>
              <a:rPr lang="en-US" dirty="0" smtClean="0"/>
              <a:t>nnual </a:t>
            </a:r>
            <a:r>
              <a:rPr lang="en-US" b="1" dirty="0" smtClean="0"/>
              <a:t>herbaceous plant</a:t>
            </a:r>
            <a:r>
              <a:rPr lang="en-US" dirty="0" smtClean="0"/>
              <a:t>. People have </a:t>
            </a:r>
            <a:r>
              <a:rPr lang="en-US" b="1" dirty="0" smtClean="0"/>
              <a:t>cultivated</a:t>
            </a:r>
            <a:r>
              <a:rPr lang="en-US" dirty="0" smtClean="0"/>
              <a:t> this </a:t>
            </a:r>
            <a:r>
              <a:rPr lang="en-US" dirty="0" smtClean="0">
                <a:hlinkClick r:id="rId3" action="ppaction://hlinkfile" tooltip="Herb"/>
              </a:rPr>
              <a:t>herb</a:t>
            </a:r>
            <a:r>
              <a:rPr lang="en-US" dirty="0" smtClean="0"/>
              <a:t> throughout recorded </a:t>
            </a:r>
            <a:r>
              <a:rPr lang="en-US" b="1" dirty="0" smtClean="0"/>
              <a:t>history</a:t>
            </a:r>
            <a:r>
              <a:rPr lang="en-US" dirty="0" smtClean="0"/>
              <a:t> as a source of </a:t>
            </a:r>
            <a:r>
              <a:rPr lang="en-US" dirty="0" smtClean="0">
                <a:hlinkClick r:id="rId4" action="ppaction://hlinkfile" tooltip="Hemp"/>
              </a:rPr>
              <a:t>industrial </a:t>
            </a:r>
            <a:r>
              <a:rPr lang="en-US" dirty="0" err="1" smtClean="0">
                <a:hlinkClick r:id="rId4" action="ppaction://hlinkfile" tooltip="Hemp"/>
              </a:rPr>
              <a:t>fibre</a:t>
            </a:r>
            <a:r>
              <a:rPr lang="en-US" dirty="0" smtClean="0"/>
              <a:t>, </a:t>
            </a:r>
            <a:r>
              <a:rPr lang="en-US" dirty="0" smtClean="0">
                <a:hlinkClick r:id="rId5" action="ppaction://hlinkfile" tooltip="Hemp oil"/>
              </a:rPr>
              <a:t>seed oil</a:t>
            </a:r>
            <a:r>
              <a:rPr lang="en-US" dirty="0" smtClean="0"/>
              <a:t>, </a:t>
            </a:r>
            <a:r>
              <a:rPr lang="en-US" dirty="0" smtClean="0">
                <a:hlinkClick r:id="rId4" action="ppaction://hlinkfile" tooltip="Hemp"/>
              </a:rPr>
              <a:t>food</a:t>
            </a:r>
            <a:r>
              <a:rPr lang="en-US" dirty="0" smtClean="0"/>
              <a:t>, </a:t>
            </a:r>
            <a:r>
              <a:rPr lang="en-US" dirty="0" smtClean="0">
                <a:hlinkClick r:id="rId6" action="ppaction://hlinkfile" tooltip="Cannabis (drug)"/>
              </a:rPr>
              <a:t>recreation</a:t>
            </a:r>
            <a:r>
              <a:rPr lang="en-US" dirty="0" smtClean="0"/>
              <a:t>, </a:t>
            </a:r>
            <a:r>
              <a:rPr lang="en-US" dirty="0" smtClean="0">
                <a:hlinkClick r:id="rId7" action="ppaction://hlinkfile" tooltip="Religious and spiritual use of cannabis"/>
              </a:rPr>
              <a:t>religious and spiritual enlightenment</a:t>
            </a:r>
            <a:r>
              <a:rPr lang="en-US" dirty="0" smtClean="0"/>
              <a:t>, and </a:t>
            </a:r>
            <a:r>
              <a:rPr lang="en-US" dirty="0" smtClean="0">
                <a:hlinkClick r:id="rId8" action="ppaction://hlinkfile" tooltip="Medical cannabis"/>
              </a:rPr>
              <a:t>medicine</a:t>
            </a:r>
            <a:r>
              <a:rPr lang="en-US" dirty="0" smtClean="0"/>
              <a:t>. </a:t>
            </a:r>
          </a:p>
          <a:p>
            <a:endParaRPr lang="en-US" dirty="0" smtClean="0"/>
          </a:p>
          <a:p>
            <a:r>
              <a:rPr lang="en-US" dirty="0" smtClean="0"/>
              <a:t>Its seed, chiefly used as </a:t>
            </a:r>
            <a:r>
              <a:rPr lang="en-US" b="1" dirty="0" smtClean="0"/>
              <a:t>caged-bird feed</a:t>
            </a:r>
            <a:r>
              <a:rPr lang="en-US" dirty="0" smtClean="0"/>
              <a:t>, is a valuable source of protein. The flowers (and to a lesser extent the leaves, stems, and seeds) contain </a:t>
            </a:r>
            <a:r>
              <a:rPr lang="en-US" dirty="0" smtClean="0">
                <a:hlinkClick r:id="rId9" action="ppaction://hlinkfile" tooltip="Psychoactive"/>
              </a:rPr>
              <a:t>psychoactive</a:t>
            </a:r>
            <a:r>
              <a:rPr lang="en-US" dirty="0" smtClean="0"/>
              <a:t> and physiologically active </a:t>
            </a:r>
            <a:r>
              <a:rPr lang="en-US" dirty="0" smtClean="0">
                <a:hlinkClick r:id="rId10" action="ppaction://hlinkfile" tooltip="Chemical compound"/>
              </a:rPr>
              <a:t>chemical compounds</a:t>
            </a:r>
            <a:r>
              <a:rPr lang="en-US" dirty="0" smtClean="0"/>
              <a:t> known as </a:t>
            </a:r>
            <a:r>
              <a:rPr lang="en-US" dirty="0" smtClean="0">
                <a:hlinkClick r:id="rId11" action="ppaction://hlinkfile" tooltip="Cannabinoids"/>
              </a:rPr>
              <a:t>cannabinoids</a:t>
            </a:r>
            <a:r>
              <a:rPr lang="en-US" dirty="0" smtClean="0"/>
              <a:t> that are consumed for </a:t>
            </a:r>
            <a:r>
              <a:rPr lang="en-US" b="1" dirty="0" smtClean="0"/>
              <a:t>recreational, medicinal, and spiritua</a:t>
            </a:r>
            <a:r>
              <a:rPr lang="en-US" dirty="0" smtClean="0"/>
              <a:t>l purposes. When so used, preparations of flowers (</a:t>
            </a:r>
            <a:r>
              <a:rPr lang="en-US" dirty="0" smtClean="0">
                <a:hlinkClick r:id="rId12" action="ppaction://hlinkfile" tooltip="Marijuana"/>
              </a:rPr>
              <a:t>marijuana</a:t>
            </a:r>
            <a:r>
              <a:rPr lang="en-US" dirty="0" smtClean="0"/>
              <a:t>) and leaves and preparations derived from resinous extract (</a:t>
            </a:r>
            <a:r>
              <a:rPr lang="en-US" dirty="0" smtClean="0">
                <a:hlinkClick r:id="rId13" action="ppaction://hlinkfile" tooltip="Hashish"/>
              </a:rPr>
              <a:t>hashish</a:t>
            </a:r>
            <a:r>
              <a:rPr lang="en-US" dirty="0" smtClean="0"/>
              <a:t>) are consumed by smoking, vaporizing and oral ingestion. Historically, </a:t>
            </a:r>
            <a:r>
              <a:rPr lang="en-US" dirty="0" smtClean="0">
                <a:hlinkClick r:id="rId14" action="ppaction://hlinkfile" tooltip="Tincture"/>
              </a:rPr>
              <a:t>tinctures</a:t>
            </a:r>
            <a:r>
              <a:rPr lang="en-US" dirty="0" smtClean="0"/>
              <a:t>, </a:t>
            </a:r>
            <a:r>
              <a:rPr lang="en-US" dirty="0" smtClean="0">
                <a:hlinkClick r:id="rId15" action="ppaction://hlinkfile" tooltip="Herbal tea"/>
              </a:rPr>
              <a:t>teas</a:t>
            </a:r>
            <a:r>
              <a:rPr lang="en-US" dirty="0" smtClean="0"/>
              <a:t>, and </a:t>
            </a:r>
            <a:r>
              <a:rPr lang="en-US" dirty="0" smtClean="0">
                <a:hlinkClick r:id="rId16" action="ppaction://hlinkfile" tooltip="Ointment"/>
              </a:rPr>
              <a:t>ointments</a:t>
            </a:r>
            <a:r>
              <a:rPr lang="en-US" dirty="0" smtClean="0"/>
              <a:t> have also been common preparations.</a:t>
            </a:r>
          </a:p>
          <a:p>
            <a:endParaRPr lang="en-US" dirty="0" smtClean="0"/>
          </a:p>
          <a:p>
            <a:r>
              <a:rPr lang="en-US" dirty="0" smtClean="0"/>
              <a:t>The </a:t>
            </a:r>
            <a:r>
              <a:rPr lang="en-US" dirty="0" smtClean="0">
                <a:hlinkClick r:id="rId17" action="ppaction://hlinkfile" tooltip="Flower"/>
              </a:rPr>
              <a:t>flowers</a:t>
            </a:r>
            <a:r>
              <a:rPr lang="en-US" dirty="0" smtClean="0"/>
              <a:t> of the female plant can produce hundreds of seeds.</a:t>
            </a:r>
          </a:p>
          <a:p>
            <a:endParaRPr lang="en-US" dirty="0" smtClean="0"/>
          </a:p>
          <a:p>
            <a:r>
              <a:rPr lang="en-US" dirty="0" smtClean="0"/>
              <a:t>A </a:t>
            </a:r>
            <a:r>
              <a:rPr lang="en-US" i="1" dirty="0" smtClean="0"/>
              <a:t>Cannabis</a:t>
            </a:r>
            <a:r>
              <a:rPr lang="en-US" dirty="0" smtClean="0"/>
              <a:t> plant requires more than 12–13 hours of light per day to stay vegetative.</a:t>
            </a:r>
          </a:p>
          <a:p>
            <a:endParaRPr lang="en-US" dirty="0" smtClean="0"/>
          </a:p>
          <a:p>
            <a:r>
              <a:rPr lang="en-US" dirty="0" smtClean="0"/>
              <a:t>Flowering usually occurs when darkness equals at least 12 hours per day.</a:t>
            </a:r>
          </a:p>
          <a:p>
            <a:endParaRPr lang="en-US" dirty="0" smtClean="0"/>
          </a:p>
          <a:p>
            <a:r>
              <a:rPr lang="en-US" dirty="0" smtClean="0"/>
              <a:t>The flowering cycle can last anywhere between </a:t>
            </a:r>
            <a:r>
              <a:rPr lang="en-US" b="1" dirty="0" smtClean="0"/>
              <a:t>nine to fifteen weeks</a:t>
            </a:r>
            <a:r>
              <a:rPr lang="en-US" dirty="0" smtClean="0"/>
              <a:t>, depending on the strain and environmental conditions.</a:t>
            </a:r>
          </a:p>
          <a:p>
            <a:endParaRPr lang="en-US" dirty="0" smtClean="0"/>
          </a:p>
          <a:p>
            <a:r>
              <a:rPr lang="en-US" dirty="0" smtClean="0"/>
              <a:t>The main psychoactive </a:t>
            </a:r>
            <a:r>
              <a:rPr lang="en-US" dirty="0" smtClean="0">
                <a:hlinkClick r:id="rId10" action="ppaction://hlinkfile" tooltip="Chemical compound"/>
              </a:rPr>
              <a:t>chemical compound</a:t>
            </a:r>
            <a:r>
              <a:rPr lang="en-US" dirty="0" smtClean="0"/>
              <a:t> in </a:t>
            </a:r>
            <a:r>
              <a:rPr lang="en-US" i="1" dirty="0" smtClean="0"/>
              <a:t>Cannabis</a:t>
            </a:r>
            <a:r>
              <a:rPr lang="en-US" dirty="0" smtClean="0"/>
              <a:t> </a:t>
            </a:r>
            <a:r>
              <a:rPr lang="en-US" b="1" dirty="0" smtClean="0"/>
              <a:t>is Δ</a:t>
            </a:r>
            <a:r>
              <a:rPr lang="en-US" b="1" baseline="30000" dirty="0" smtClean="0"/>
              <a:t>9</a:t>
            </a:r>
            <a:r>
              <a:rPr lang="en-US" b="1" dirty="0" smtClean="0"/>
              <a:t>-</a:t>
            </a:r>
            <a:r>
              <a:rPr lang="en-US" b="1" dirty="0" smtClean="0">
                <a:hlinkClick r:id="rId18" action="ppaction://hlinkfile" tooltip="Tetrahydrocannabinol"/>
              </a:rPr>
              <a:t>tetrahydrocannabinol</a:t>
            </a:r>
            <a:r>
              <a:rPr lang="en-US" b="1" dirty="0" smtClean="0"/>
              <a:t> (THC</a:t>
            </a:r>
            <a:r>
              <a:rPr lang="en-US" dirty="0" smtClean="0"/>
              <a:t>).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5</a:t>
            </a:fld>
            <a:endParaRPr lang="en-US"/>
          </a:p>
        </p:txBody>
      </p:sp>
    </p:spTree>
    <p:extLst>
      <p:ext uri="{BB962C8B-B14F-4D97-AF65-F5344CB8AC3E}">
        <p14:creationId xmlns:p14="http://schemas.microsoft.com/office/powerpoint/2010/main" val="286714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Virginia roughly 2.6 percent</a:t>
            </a:r>
            <a:r>
              <a:rPr lang="en-US" baseline="0" dirty="0" smtClean="0"/>
              <a:t> of US population.  Implies 65,000 users in the past year.</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6</a:t>
            </a:fld>
            <a:endParaRPr lang="en-US"/>
          </a:p>
        </p:txBody>
      </p:sp>
    </p:spTree>
    <p:extLst>
      <p:ext uri="{BB962C8B-B14F-4D97-AF65-F5344CB8AC3E}">
        <p14:creationId xmlns:p14="http://schemas.microsoft.com/office/powerpoint/2010/main" val="1024861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psychoactive effects of Cannabis are known to have a biphasic nature. Primary psychoactive effects include a state of relaxation, and to a lesser degree, euphoria from its main psychoactive compound, </a:t>
            </a:r>
            <a:r>
              <a:rPr lang="en-US" dirty="0" err="1" smtClean="0">
                <a:hlinkClick r:id="rId3" action="ppaction://hlinkfile" tooltip="Tetrahydrocannabinol"/>
              </a:rPr>
              <a:t>tetrahydrocannabinol</a:t>
            </a:r>
            <a:r>
              <a:rPr lang="en-US" dirty="0" smtClean="0"/>
              <a:t>. Secondary psychoactive effects, such as a facility for philosophical thinking, </a:t>
            </a:r>
            <a:r>
              <a:rPr lang="en-US" dirty="0" smtClean="0">
                <a:hlinkClick r:id="rId4" action="ppaction://hlinkfile" tooltip="Introspection"/>
              </a:rPr>
              <a:t>introspection</a:t>
            </a:r>
            <a:r>
              <a:rPr lang="en-US" dirty="0" smtClean="0"/>
              <a:t> and </a:t>
            </a:r>
            <a:r>
              <a:rPr lang="en-US" dirty="0" smtClean="0">
                <a:hlinkClick r:id="rId5" action="ppaction://hlinkfile" tooltip="Metacognition"/>
              </a:rPr>
              <a:t>metacognition</a:t>
            </a:r>
            <a:r>
              <a:rPr lang="en-US" dirty="0" smtClean="0"/>
              <a:t> have been reported amongst cases of </a:t>
            </a:r>
            <a:r>
              <a:rPr lang="en-US" dirty="0" smtClean="0">
                <a:hlinkClick r:id="rId6" action="ppaction://hlinkfile" tooltip="Anxiety"/>
              </a:rPr>
              <a:t>anxiety</a:t>
            </a:r>
            <a:r>
              <a:rPr lang="en-US" dirty="0" smtClean="0"/>
              <a:t> and </a:t>
            </a:r>
            <a:r>
              <a:rPr lang="en-US" dirty="0" smtClean="0">
                <a:hlinkClick r:id="rId7" action="ppaction://hlinkfile" tooltip="Paranoia"/>
              </a:rPr>
              <a:t>paranoia</a:t>
            </a:r>
            <a:r>
              <a:rPr lang="en-US" dirty="0" smtClean="0"/>
              <a:t>. Finally, the tertiary psychoactive effects of the drug cannabis, can include an increase in heart rate and hunger, believed to be caused by </a:t>
            </a:r>
            <a:r>
              <a:rPr lang="en-US" dirty="0" smtClean="0">
                <a:hlinkClick r:id="rId8" action="ppaction://hlinkfile" tooltip="11-Hydroxy-THC"/>
              </a:rPr>
              <a:t>11-Hydroxy-THC</a:t>
            </a:r>
            <a:r>
              <a:rPr lang="en-US" dirty="0" smtClean="0"/>
              <a:t>, a psychoactive metabolite of </a:t>
            </a:r>
            <a:r>
              <a:rPr lang="en-US" dirty="0" smtClean="0">
                <a:hlinkClick r:id="rId9" action="ppaction://hlinkfile" tooltip="THC"/>
              </a:rPr>
              <a:t>THC</a:t>
            </a:r>
            <a:r>
              <a:rPr lang="en-US" dirty="0" smtClean="0"/>
              <a:t> produced in the </a:t>
            </a:r>
            <a:r>
              <a:rPr lang="en-US" dirty="0" smtClean="0">
                <a:hlinkClick r:id="rId10" action="ppaction://hlinkfile" tooltip="Liver"/>
              </a:rPr>
              <a:t>liver</a:t>
            </a:r>
            <a:r>
              <a:rPr lang="en-US" dirty="0" smtClean="0"/>
              <a:t>.</a:t>
            </a:r>
            <a:endParaRPr lang="en-US" dirty="0"/>
          </a:p>
        </p:txBody>
      </p:sp>
      <p:sp>
        <p:nvSpPr>
          <p:cNvPr id="4" name="Slide Number Placeholder 3"/>
          <p:cNvSpPr>
            <a:spLocks noGrp="1"/>
          </p:cNvSpPr>
          <p:nvPr>
            <p:ph type="sldNum" sz="quarter" idx="10"/>
          </p:nvPr>
        </p:nvSpPr>
        <p:spPr/>
        <p:txBody>
          <a:bodyPr/>
          <a:lstStyle/>
          <a:p>
            <a:fld id="{0843F2AB-60BA-47E2-8875-4331B2F3E971}" type="slidenum">
              <a:rPr lang="en-US" smtClean="0"/>
              <a:t>7</a:t>
            </a:fld>
            <a:endParaRPr lang="en-US"/>
          </a:p>
        </p:txBody>
      </p:sp>
    </p:spTree>
    <p:extLst>
      <p:ext uri="{BB962C8B-B14F-4D97-AF65-F5344CB8AC3E}">
        <p14:creationId xmlns:p14="http://schemas.microsoft.com/office/powerpoint/2010/main" val="121616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effectLst/>
              </a:rPr>
              <a:t>Comparison of physical harm and dependence regarding various drugs.  </a:t>
            </a:r>
            <a:r>
              <a:rPr lang="en-US" b="0" dirty="0" smtClean="0">
                <a:effectLst/>
              </a:rPr>
              <a:t>Source: </a:t>
            </a:r>
            <a:r>
              <a:rPr lang="en-US" sz="1200" b="0" kern="1200" dirty="0" smtClean="0">
                <a:solidFill>
                  <a:schemeClr val="tx1"/>
                </a:solidFill>
                <a:effectLst/>
                <a:latin typeface="+mn-lt"/>
                <a:ea typeface="+mn-ea"/>
                <a:cs typeface="+mn-cs"/>
              </a:rPr>
              <a:t>The above table appeared in: Gable, R. S. (</a:t>
            </a:r>
            <a:r>
              <a:rPr lang="en-US" sz="1200" b="1" kern="1200" dirty="0" smtClean="0">
                <a:solidFill>
                  <a:schemeClr val="tx1"/>
                </a:solidFill>
                <a:effectLst/>
                <a:latin typeface="+mn-lt"/>
                <a:ea typeface="+mn-ea"/>
                <a:cs typeface="+mn-cs"/>
              </a:rPr>
              <a:t>2006). </a:t>
            </a:r>
            <a:r>
              <a:rPr lang="en-US" sz="1200" b="0" kern="1200" dirty="0" smtClean="0">
                <a:solidFill>
                  <a:schemeClr val="tx1"/>
                </a:solidFill>
                <a:effectLst/>
                <a:latin typeface="+mn-lt"/>
                <a:ea typeface="+mn-ea"/>
                <a:cs typeface="+mn-cs"/>
              </a:rPr>
              <a:t>Acute toxicity of drugs versus regulatory status. In J. M. Fish (Ed.), </a:t>
            </a:r>
            <a:r>
              <a:rPr lang="en-US" sz="1200" b="1" i="1" u="none" kern="1200" dirty="0" smtClean="0">
                <a:solidFill>
                  <a:schemeClr val="tx1"/>
                </a:solidFill>
                <a:effectLst/>
                <a:latin typeface="+mn-lt"/>
                <a:ea typeface="+mn-ea"/>
                <a:cs typeface="+mn-cs"/>
              </a:rPr>
              <a:t>Drugs and Society: U.S. Public Policy, </a:t>
            </a:r>
            <a:r>
              <a:rPr lang="en-US" sz="1200" b="0" kern="1200" dirty="0" smtClean="0">
                <a:solidFill>
                  <a:schemeClr val="tx1"/>
                </a:solidFill>
                <a:effectLst/>
                <a:latin typeface="+mn-lt"/>
                <a:ea typeface="+mn-ea"/>
                <a:cs typeface="+mn-cs"/>
              </a:rPr>
              <a:t>pp.149-162,</a:t>
            </a:r>
            <a:r>
              <a:rPr lang="en-US" sz="1200" b="0" i="1" kern="1200" dirty="0" smtClean="0">
                <a:solidFill>
                  <a:schemeClr val="tx1"/>
                </a:solidFill>
                <a:effectLst/>
                <a:latin typeface="+mn-lt"/>
                <a:ea typeface="+mn-ea"/>
                <a:cs typeface="+mn-cs"/>
              </a:rPr>
              <a:t> </a:t>
            </a:r>
            <a:r>
              <a:rPr lang="en-US" sz="1200" b="0" kern="1200" dirty="0" smtClean="0">
                <a:solidFill>
                  <a:schemeClr val="tx1"/>
                </a:solidFill>
                <a:effectLst/>
                <a:latin typeface="+mn-lt"/>
                <a:ea typeface="+mn-ea"/>
                <a:cs typeface="+mn-cs"/>
              </a:rPr>
              <a:t>Lanham, MD: </a:t>
            </a:r>
            <a:r>
              <a:rPr lang="en-US" sz="1200" b="0" kern="1200" dirty="0" err="1" smtClean="0">
                <a:solidFill>
                  <a:schemeClr val="tx1"/>
                </a:solidFill>
                <a:effectLst/>
                <a:latin typeface="+mn-lt"/>
                <a:ea typeface="+mn-ea"/>
                <a:cs typeface="+mn-cs"/>
              </a:rPr>
              <a:t>Rowman</a:t>
            </a:r>
            <a:r>
              <a:rPr lang="en-US" sz="1200" b="0" kern="1200" dirty="0" smtClean="0">
                <a:solidFill>
                  <a:schemeClr val="tx1"/>
                </a:solidFill>
                <a:effectLst/>
                <a:latin typeface="+mn-lt"/>
                <a:ea typeface="+mn-ea"/>
                <a:cs typeface="+mn-cs"/>
              </a:rPr>
              <a:t> &amp; Littlefield Publishers. Also</a:t>
            </a:r>
            <a:r>
              <a:rPr lang="en-US" sz="1200" b="0" kern="1200" baseline="0" dirty="0" smtClean="0">
                <a:solidFill>
                  <a:schemeClr val="tx1"/>
                </a:solidFill>
                <a:effectLst/>
                <a:latin typeface="+mn-lt"/>
                <a:ea typeface="+mn-ea"/>
                <a:cs typeface="+mn-cs"/>
              </a:rPr>
              <a:t> see Vol. 94 2006 the American Scientist, page 208.</a:t>
            </a:r>
            <a:r>
              <a:rPr lang="en-US" sz="1200" b="0" kern="1200" dirty="0" smtClean="0">
                <a:solidFill>
                  <a:schemeClr val="tx1"/>
                </a:solidFill>
                <a:effectLst/>
                <a:latin typeface="+mn-lt"/>
                <a:ea typeface="+mn-ea"/>
                <a:cs typeface="+mn-cs"/>
              </a:rPr>
              <a:t> </a:t>
            </a:r>
            <a:endParaRPr lang="en-US" b="0" dirty="0"/>
          </a:p>
        </p:txBody>
      </p:sp>
      <p:sp>
        <p:nvSpPr>
          <p:cNvPr id="4" name="Slide Number Placeholder 3"/>
          <p:cNvSpPr>
            <a:spLocks noGrp="1"/>
          </p:cNvSpPr>
          <p:nvPr>
            <p:ph type="sldNum" sz="quarter" idx="10"/>
          </p:nvPr>
        </p:nvSpPr>
        <p:spPr/>
        <p:txBody>
          <a:bodyPr/>
          <a:lstStyle/>
          <a:p>
            <a:fld id="{0843F2AB-60BA-47E2-8875-4331B2F3E971}" type="slidenum">
              <a:rPr lang="en-US" smtClean="0"/>
              <a:t>8</a:t>
            </a:fld>
            <a:endParaRPr lang="en-US"/>
          </a:p>
        </p:txBody>
      </p:sp>
    </p:spTree>
    <p:extLst>
      <p:ext uri="{BB962C8B-B14F-4D97-AF65-F5344CB8AC3E}">
        <p14:creationId xmlns:p14="http://schemas.microsoft.com/office/powerpoint/2010/main" val="3970492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9DC0C-56D3-4913-AF64-8B135FCE2A2F}" type="slidenum">
              <a:rPr lang="en-US"/>
              <a:pPr/>
              <a:t>9</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r>
              <a:rPr lang="en-US" dirty="0"/>
              <a:t>A rational scale to assess the harm of drugs. Data source is the March 24, 2007 article: Nutt, David, Leslie A King, William </a:t>
            </a:r>
            <a:r>
              <a:rPr lang="en-US" dirty="0" err="1"/>
              <a:t>Saulsbury</a:t>
            </a:r>
            <a:r>
              <a:rPr lang="en-US" dirty="0"/>
              <a:t>, Colin Blakemore. "Development of a rational scale to assess the harm of drugs of potential misuse" The Lancet 2007; 369:1047-1053. (</a:t>
            </a:r>
            <a:r>
              <a:rPr lang="en-US" dirty="0">
                <a:hlinkClick r:id="rId3"/>
              </a:rPr>
              <a:t>PMID 17382831</a:t>
            </a:r>
            <a:r>
              <a:rPr lang="en-US" dirty="0"/>
              <a:t>; </a:t>
            </a:r>
            <a:r>
              <a:rPr lang="en-US" dirty="0">
                <a:hlinkClick r:id="rId4" tooltip="w:Digital object identifier"/>
              </a:rPr>
              <a:t>doi</a:t>
            </a:r>
            <a:r>
              <a:rPr lang="en-US" dirty="0"/>
              <a:t>:</a:t>
            </a:r>
            <a:r>
              <a:rPr lang="en-US" dirty="0">
                <a:hlinkClick r:id="rId5"/>
              </a:rPr>
              <a:t>10.1016/S0140-6736(07)60464-4</a:t>
            </a:r>
            <a:r>
              <a:rPr lang="en-US" dirty="0"/>
              <a:t>) The data in the paper is obtained solely from questionnaire results obtained from two groups of people: the first comprised people from the UK national group of consultant psychiatrists who were on the Royal College of Psychiatrists’ register as specialists in addiction, while the second comprised of people with experience in one of the many areas of addiction, ranging from chemistry, pharmacology, and forensic science, through psychiatry and other medical specialties, including epidemiology, as well as the legal and police services; the experts are not named and were chosen by the authors. This is a tertiary </a:t>
            </a:r>
            <a:r>
              <a:rPr lang="en-US" dirty="0" smtClean="0"/>
              <a:t>source </a:t>
            </a:r>
            <a:r>
              <a:rPr lang="en-US" dirty="0"/>
              <a:t>as it summarizes experts' opinions on the matter (which are secondary sources) without any direct references to primary sources. The data was first reported in appendix 14 of "Drug classification: making a hash of it</a:t>
            </a:r>
            <a:r>
              <a:rPr lang="en-US" dirty="0" smtClean="0"/>
              <a:t>?.“</a:t>
            </a:r>
          </a:p>
          <a:p>
            <a:endParaRPr lang="en-US" dirty="0" smtClean="0"/>
          </a:p>
          <a:p>
            <a:r>
              <a:rPr lang="en-US" dirty="0" smtClean="0"/>
              <a:t>Amphetamine: Stimulant</a:t>
            </a:r>
          </a:p>
          <a:p>
            <a:r>
              <a:rPr lang="en-US" dirty="0" smtClean="0"/>
              <a:t>Benzodiazepine:</a:t>
            </a:r>
            <a:r>
              <a:rPr lang="en-US" baseline="0" dirty="0" smtClean="0"/>
              <a:t> sedative, relaxant</a:t>
            </a:r>
          </a:p>
          <a:p>
            <a:r>
              <a:rPr lang="en-US" baseline="0" dirty="0" smtClean="0"/>
              <a:t>Buprenorphine: semi-synthetic opioid used to treat opioid addiction, pain</a:t>
            </a:r>
          </a:p>
          <a:p>
            <a:r>
              <a:rPr lang="en-US" baseline="0" dirty="0" smtClean="0"/>
              <a:t> </a:t>
            </a:r>
            <a:r>
              <a:rPr lang="en-US" dirty="0" smtClean="0"/>
              <a:t>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D9BDE1-55C0-47C6-B3FA-3F14EC4D2B1E}" type="datetime1">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1587488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11DC10-8E4E-4466-9FC6-C357FDC9397C}" type="datetime1">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742696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6F0728-6BAA-4CCA-BA7B-2833D4E1D992}" type="datetime1">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3905761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4FC9D-7AE6-48FD-A099-CE7FCA8E1C0C}" type="datetime1">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1490264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5F276-ED34-4EA8-9EC2-4794A6B6C788}" type="datetime1">
              <a:rPr lang="en-US" smtClean="0"/>
              <a:t>7/18/2012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2753745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0BF65A-4D24-4048-A276-8C7FB4DAD907}" type="datetime1">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1332683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5D4D4D-19A8-4808-9A52-09AD914C6AC1}" type="datetime1">
              <a:rPr lang="en-US" smtClean="0"/>
              <a:t>7/18/2012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1146676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1B09F8-557A-4482-8BDE-1D3A65C5966E}" type="datetime1">
              <a:rPr lang="en-US" smtClean="0"/>
              <a:t>7/18/2012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4046060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2C857-15B4-4079-9446-3DB3D90A958C}" type="datetime1">
              <a:rPr lang="en-US" smtClean="0"/>
              <a:t>7/18/2012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3203144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F604A6-A9E3-4F25-BEDB-1E952519C734}" type="datetime1">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4238747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F612A-15C8-49CB-BCF9-5C0F44BF8F08}" type="datetime1">
              <a:rPr lang="en-US" smtClean="0"/>
              <a:t>7/18/2012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9A75FB-CC78-4C38-878C-714460391A90}" type="slidenum">
              <a:rPr lang="en-US" smtClean="0"/>
              <a:t>‹#›</a:t>
            </a:fld>
            <a:endParaRPr lang="en-US"/>
          </a:p>
        </p:txBody>
      </p:sp>
    </p:spTree>
    <p:extLst>
      <p:ext uri="{BB962C8B-B14F-4D97-AF65-F5344CB8AC3E}">
        <p14:creationId xmlns:p14="http://schemas.microsoft.com/office/powerpoint/2010/main" val="470526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440628-B2DE-4D13-9A2C-FB1C5BD943D7}" type="datetime1">
              <a:rPr lang="en-US" smtClean="0"/>
              <a:t>7/18/2012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9A75FB-CC78-4C38-878C-714460391A90}" type="slidenum">
              <a:rPr lang="en-US" smtClean="0"/>
              <a:t>‹#›</a:t>
            </a:fld>
            <a:endParaRPr lang="en-US"/>
          </a:p>
        </p:txBody>
      </p:sp>
    </p:spTree>
    <p:extLst>
      <p:ext uri="{BB962C8B-B14F-4D97-AF65-F5344CB8AC3E}">
        <p14:creationId xmlns:p14="http://schemas.microsoft.com/office/powerpoint/2010/main" val="356738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en.wikipedia.org/wiki/ONDC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6.xml"/><Relationship Id="rId1" Type="http://schemas.openxmlformats.org/officeDocument/2006/relationships/slideLayout" Target="../slideLayouts/slideLayout9.xml"/><Relationship Id="rId5" Type="http://schemas.openxmlformats.org/officeDocument/2006/relationships/hyperlink" Target="http://en.wikipedia.org/wiki/Ancient_Egypt" TargetMode="External"/><Relationship Id="rId4" Type="http://schemas.openxmlformats.org/officeDocument/2006/relationships/hyperlink" Target="http://en.wikipedia.org/wiki/Ebers_Papyrus"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globalcommissionondrugs.org/"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n.wikipedia.org/wiki/Ethano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en.wikipedia.org/wiki/Tobacco" TargetMode="External"/><Relationship Id="rId4" Type="http://schemas.openxmlformats.org/officeDocument/2006/relationships/hyperlink" Target="http://en.wikipedia.org/wiki/Caffein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Tetrahydrocannabinol" TargetMode="External"/><Relationship Id="rId7" Type="http://schemas.openxmlformats.org/officeDocument/2006/relationships/hyperlink" Target="http://en.wikipedia.org/wiki/Paranoi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en.wikipedia.org/wiki/Anxiety" TargetMode="External"/><Relationship Id="rId5" Type="http://schemas.openxmlformats.org/officeDocument/2006/relationships/hyperlink" Target="http://en.wikipedia.org/wiki/Metacognition" TargetMode="External"/><Relationship Id="rId4" Type="http://schemas.openxmlformats.org/officeDocument/2006/relationships/hyperlink" Target="http://en.wikipedia.org/wiki/Introspectio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6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829A75FB-CC78-4C38-878C-714460391A90}" type="slidenum">
              <a:rPr lang="en-US" smtClean="0"/>
              <a:t>1</a:t>
            </a:fld>
            <a:endParaRPr lang="en-US"/>
          </a:p>
        </p:txBody>
      </p:sp>
    </p:spTree>
    <p:extLst>
      <p:ext uri="{BB962C8B-B14F-4D97-AF65-F5344CB8AC3E}">
        <p14:creationId xmlns:p14="http://schemas.microsoft.com/office/powerpoint/2010/main" val="40519215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ofax\Pictures\ranking-20-drugs-and-alcohol-by-overall-harm-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2964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29A75FB-CC78-4C38-878C-714460391A90}" type="slidenum">
              <a:rPr lang="en-US" smtClean="0"/>
              <a:t>10</a:t>
            </a:fld>
            <a:endParaRPr lang="en-US"/>
          </a:p>
        </p:txBody>
      </p:sp>
    </p:spTree>
    <p:extLst>
      <p:ext uri="{BB962C8B-B14F-4D97-AF65-F5344CB8AC3E}">
        <p14:creationId xmlns:p14="http://schemas.microsoft.com/office/powerpoint/2010/main" val="1860740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Substance Abuse Deaths</a:t>
            </a:r>
            <a:endParaRPr lang="en-US" dirty="0"/>
          </a:p>
        </p:txBody>
      </p:sp>
      <p:sp>
        <p:nvSpPr>
          <p:cNvPr id="3" name="Content Placeholder 2"/>
          <p:cNvSpPr>
            <a:spLocks noGrp="1"/>
          </p:cNvSpPr>
          <p:nvPr>
            <p:ph idx="1"/>
          </p:nvPr>
        </p:nvSpPr>
        <p:spPr/>
        <p:txBody>
          <a:bodyPr>
            <a:normAutofit/>
          </a:bodyPr>
          <a:lstStyle/>
          <a:p>
            <a:r>
              <a:rPr lang="en-US" dirty="0"/>
              <a:t>There are an estimated 79,000 alcohol-related deaths each year</a:t>
            </a:r>
            <a:r>
              <a:rPr lang="en-US" dirty="0" smtClean="0"/>
              <a:t>.  An additional estimated 25,000 additional Alcohol related deaths were due to accidents.</a:t>
            </a:r>
          </a:p>
          <a:p>
            <a:r>
              <a:rPr lang="en-US" dirty="0"/>
              <a:t>Cigarette smoking and exposure to second-hand tobacco smoke kills an estimated 443,000 people each year</a:t>
            </a:r>
            <a:r>
              <a:rPr lang="en-US" dirty="0" smtClean="0"/>
              <a:t>.</a:t>
            </a:r>
          </a:p>
        </p:txBody>
      </p:sp>
      <p:sp>
        <p:nvSpPr>
          <p:cNvPr id="4" name="Slide Number Placeholder 3"/>
          <p:cNvSpPr>
            <a:spLocks noGrp="1"/>
          </p:cNvSpPr>
          <p:nvPr>
            <p:ph type="sldNum" sz="quarter" idx="12"/>
          </p:nvPr>
        </p:nvSpPr>
        <p:spPr/>
        <p:txBody>
          <a:bodyPr/>
          <a:lstStyle/>
          <a:p>
            <a:fld id="{829A75FB-CC78-4C38-878C-714460391A90}" type="slidenum">
              <a:rPr lang="en-US" smtClean="0"/>
              <a:t>11</a:t>
            </a:fld>
            <a:endParaRPr lang="en-US"/>
          </a:p>
        </p:txBody>
      </p:sp>
    </p:spTree>
    <p:extLst>
      <p:ext uri="{BB962C8B-B14F-4D97-AF65-F5344CB8AC3E}">
        <p14:creationId xmlns:p14="http://schemas.microsoft.com/office/powerpoint/2010/main" val="3776474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2008 or 2009 Causes of Death - Annual</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Poisonings 41,592</a:t>
            </a:r>
          </a:p>
          <a:p>
            <a:pPr lvl="1"/>
            <a:r>
              <a:rPr lang="en-US" dirty="0" smtClean="0"/>
              <a:t>Unintended 76.4 % or 31,775*</a:t>
            </a:r>
          </a:p>
          <a:p>
            <a:pPr lvl="1"/>
            <a:r>
              <a:rPr lang="en-US" dirty="0" smtClean="0"/>
              <a:t>15.4% Suicides or 6,400*</a:t>
            </a:r>
          </a:p>
          <a:p>
            <a:r>
              <a:rPr lang="en-US" dirty="0" smtClean="0"/>
              <a:t>Drug Poisonings: Misuse of prescription drugs 36,500</a:t>
            </a:r>
          </a:p>
          <a:p>
            <a:pPr lvl="1"/>
            <a:r>
              <a:rPr lang="en-US" dirty="0" smtClean="0"/>
              <a:t>Opioid analgesic pain relievers 40% or 14,800</a:t>
            </a:r>
          </a:p>
          <a:p>
            <a:pPr lvl="2"/>
            <a:r>
              <a:rPr lang="en-US" dirty="0" smtClean="0"/>
              <a:t>MORPHINE, CODEINE, HYDROCODONE, OXYCODONE 9,100</a:t>
            </a:r>
          </a:p>
          <a:p>
            <a:pPr lvl="2"/>
            <a:r>
              <a:rPr lang="en-US" dirty="0" smtClean="0"/>
              <a:t>METHADONE (SYNTHETIC OPIOID ANALGESIC)  4,900</a:t>
            </a:r>
          </a:p>
          <a:p>
            <a:pPr lvl="2"/>
            <a:r>
              <a:rPr lang="en-US" dirty="0" smtClean="0"/>
              <a:t>SYNTHETIC OAP’S OTHER THAN METHADONE - I.E. FENTNYL, PROPOXYPHEND  and other 2,300</a:t>
            </a:r>
          </a:p>
          <a:p>
            <a:pPr lvl="1"/>
            <a:r>
              <a:rPr lang="en-US" dirty="0" smtClean="0"/>
              <a:t>Other drugs not OAP’s 33.5%* or 12,400</a:t>
            </a:r>
          </a:p>
          <a:p>
            <a:pPr lvl="1"/>
            <a:r>
              <a:rPr lang="en-US" dirty="0" smtClean="0"/>
              <a:t>Unknown or combinations 25% or 9,200</a:t>
            </a:r>
          </a:p>
          <a:p>
            <a:pPr algn="just"/>
            <a:r>
              <a:rPr lang="en-US" dirty="0" smtClean="0"/>
              <a:t>* Estimated based on % or absolute data available.</a:t>
            </a:r>
          </a:p>
          <a:p>
            <a:pPr marL="457200" lvl="1" indent="0">
              <a:buNone/>
            </a:pPr>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12</a:t>
            </a:fld>
            <a:endParaRPr lang="en-US"/>
          </a:p>
        </p:txBody>
      </p:sp>
    </p:spTree>
    <p:extLst>
      <p:ext uri="{BB962C8B-B14F-4D97-AF65-F5344CB8AC3E}">
        <p14:creationId xmlns:p14="http://schemas.microsoft.com/office/powerpoint/2010/main" val="4537373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Deaths from Drugs Illegal and Legal</a:t>
            </a:r>
            <a:endParaRPr lang="en-US" dirty="0"/>
          </a:p>
        </p:txBody>
      </p:sp>
      <p:sp>
        <p:nvSpPr>
          <p:cNvPr id="5" name="Content Placeholder 4"/>
          <p:cNvSpPr>
            <a:spLocks noGrp="1"/>
          </p:cNvSpPr>
          <p:nvPr>
            <p:ph idx="1"/>
          </p:nvPr>
        </p:nvSpPr>
        <p:spPr/>
        <p:txBody>
          <a:bodyPr>
            <a:normAutofit fontScale="85000" lnSpcReduction="20000"/>
          </a:bodyPr>
          <a:lstStyle/>
          <a:p>
            <a:pPr marL="0" indent="0">
              <a:buNone/>
            </a:pPr>
            <a:r>
              <a:rPr lang="en-US" dirty="0" smtClean="0"/>
              <a:t>Year 2009</a:t>
            </a:r>
          </a:p>
          <a:p>
            <a:r>
              <a:rPr lang="en-US" dirty="0" smtClean="0"/>
              <a:t>Cocaine 5,100</a:t>
            </a:r>
          </a:p>
          <a:p>
            <a:r>
              <a:rPr lang="en-US" dirty="0" smtClean="0"/>
              <a:t>Heroin 3,000</a:t>
            </a:r>
          </a:p>
          <a:p>
            <a:r>
              <a:rPr lang="en-US" dirty="0" smtClean="0"/>
              <a:t>Cannabis (Marijuana) 0</a:t>
            </a:r>
          </a:p>
          <a:p>
            <a:pPr marL="0" indent="0">
              <a:buNone/>
            </a:pPr>
            <a:endParaRPr lang="en-US" dirty="0" smtClean="0"/>
          </a:p>
          <a:p>
            <a:pPr marL="0" indent="0">
              <a:buNone/>
            </a:pPr>
            <a:r>
              <a:rPr lang="en-US" dirty="0" smtClean="0"/>
              <a:t>Four and one-half years Jan. 1997 to Jun. 2005</a:t>
            </a:r>
            <a:endParaRPr lang="en-US" dirty="0"/>
          </a:p>
          <a:p>
            <a:pPr marL="0" indent="0">
              <a:buNone/>
            </a:pPr>
            <a:r>
              <a:rPr lang="en-US" dirty="0" smtClean="0"/>
              <a:t>Marijuana primary 0, secondary 279 total </a:t>
            </a:r>
            <a:r>
              <a:rPr lang="en-US" dirty="0" smtClean="0"/>
              <a:t>279</a:t>
            </a:r>
          </a:p>
          <a:p>
            <a:pPr marL="0" indent="0">
              <a:buNone/>
            </a:pPr>
            <a:r>
              <a:rPr lang="en-US" dirty="0"/>
              <a:t>17 FDA approved primary 10,008  total </a:t>
            </a:r>
            <a:r>
              <a:rPr lang="en-US" dirty="0" smtClean="0"/>
              <a:t>11,687</a:t>
            </a:r>
            <a:endParaRPr lang="en-US" dirty="0"/>
          </a:p>
          <a:p>
            <a:pPr marL="0" indent="0">
              <a:buNone/>
            </a:pPr>
            <a:endParaRPr lang="en-US" dirty="0" smtClean="0"/>
          </a:p>
          <a:p>
            <a:pPr marL="0" indent="0">
              <a:buNone/>
            </a:pPr>
            <a:r>
              <a:rPr lang="en-US" dirty="0" smtClean="0"/>
              <a:t>Viagra primary 2,254, secondary 40 total </a:t>
            </a:r>
            <a:r>
              <a:rPr lang="en-US" dirty="0" smtClean="0"/>
              <a:t>2294</a:t>
            </a:r>
            <a:endParaRPr lang="en-US" dirty="0" smtClean="0"/>
          </a:p>
        </p:txBody>
      </p:sp>
      <p:sp>
        <p:nvSpPr>
          <p:cNvPr id="2" name="Slide Number Placeholder 1"/>
          <p:cNvSpPr>
            <a:spLocks noGrp="1"/>
          </p:cNvSpPr>
          <p:nvPr>
            <p:ph type="sldNum" sz="quarter" idx="12"/>
          </p:nvPr>
        </p:nvSpPr>
        <p:spPr/>
        <p:txBody>
          <a:bodyPr/>
          <a:lstStyle/>
          <a:p>
            <a:fld id="{829A75FB-CC78-4C38-878C-714460391A90}" type="slidenum">
              <a:rPr lang="en-US" smtClean="0"/>
              <a:t>13</a:t>
            </a:fld>
            <a:endParaRPr lang="en-US"/>
          </a:p>
        </p:txBody>
      </p:sp>
    </p:spTree>
    <p:extLst>
      <p:ext uri="{BB962C8B-B14F-4D97-AF65-F5344CB8AC3E}">
        <p14:creationId xmlns:p14="http://schemas.microsoft.com/office/powerpoint/2010/main" val="17914010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2009 Deaths </a:t>
            </a:r>
            <a:endParaRPr lang="en-US" dirty="0"/>
          </a:p>
        </p:txBody>
      </p:sp>
      <p:sp>
        <p:nvSpPr>
          <p:cNvPr id="3" name="Content Placeholder 2"/>
          <p:cNvSpPr>
            <a:spLocks noGrp="1"/>
          </p:cNvSpPr>
          <p:nvPr>
            <p:ph idx="1"/>
          </p:nvPr>
        </p:nvSpPr>
        <p:spPr/>
        <p:txBody>
          <a:bodyPr/>
          <a:lstStyle/>
          <a:p>
            <a:r>
              <a:rPr lang="en-US" dirty="0" smtClean="0"/>
              <a:t>All Causes 2,436,652</a:t>
            </a:r>
          </a:p>
          <a:p>
            <a:r>
              <a:rPr lang="en-US" dirty="0" smtClean="0"/>
              <a:t>Lack of Health Insurance 44,789</a:t>
            </a:r>
          </a:p>
          <a:p>
            <a:r>
              <a:rPr lang="en-US" dirty="0" smtClean="0"/>
              <a:t>Motor Vehicle Traffic Deaths 2008 were over 38,000 (less than for poisoning deaths) </a:t>
            </a:r>
          </a:p>
          <a:p>
            <a:r>
              <a:rPr lang="en-US" dirty="0" smtClean="0"/>
              <a:t>Firearms 31,224</a:t>
            </a:r>
          </a:p>
          <a:p>
            <a:r>
              <a:rPr lang="en-US" dirty="0"/>
              <a:t>HIV (Human Immunodeficiency </a:t>
            </a:r>
            <a:r>
              <a:rPr lang="en-US" dirty="0" smtClean="0"/>
              <a:t>Virus) </a:t>
            </a:r>
            <a:r>
              <a:rPr lang="en-US" dirty="0"/>
              <a:t>9,424</a:t>
            </a:r>
          </a:p>
          <a:p>
            <a:endParaRPr lang="en-US" dirty="0"/>
          </a:p>
          <a:p>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14</a:t>
            </a:fld>
            <a:endParaRPr lang="en-US"/>
          </a:p>
        </p:txBody>
      </p:sp>
    </p:spTree>
    <p:extLst>
      <p:ext uri="{BB962C8B-B14F-4D97-AF65-F5344CB8AC3E}">
        <p14:creationId xmlns:p14="http://schemas.microsoft.com/office/powerpoint/2010/main" val="834329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Illicit Drug Use USA</a:t>
            </a:r>
            <a:endParaRPr lang="en-US" dirty="0"/>
          </a:p>
        </p:txBody>
      </p:sp>
      <p:sp>
        <p:nvSpPr>
          <p:cNvPr id="5" name="Content Placeholder 4"/>
          <p:cNvSpPr>
            <a:spLocks noGrp="1"/>
          </p:cNvSpPr>
          <p:nvPr>
            <p:ph idx="1"/>
          </p:nvPr>
        </p:nvSpPr>
        <p:spPr/>
        <p:txBody>
          <a:bodyPr>
            <a:normAutofit fontScale="92500"/>
          </a:bodyPr>
          <a:lstStyle/>
          <a:p>
            <a:r>
              <a:rPr lang="en-US" dirty="0" smtClean="0"/>
              <a:t>22.9 million in the past month (2010) NSDUH age 12  years and older, 8.9 percent of population.</a:t>
            </a:r>
          </a:p>
          <a:p>
            <a:r>
              <a:rPr lang="en-US" dirty="0" smtClean="0"/>
              <a:t>Marijuana 17.4 million, 1.5 cocaine, 1.2 hallucinogens, 7.0 prescription-type psychotherapeutic drugs </a:t>
            </a:r>
            <a:r>
              <a:rPr lang="en-US" dirty="0" err="1" smtClean="0"/>
              <a:t>nonmedically</a:t>
            </a:r>
            <a:r>
              <a:rPr lang="en-US" dirty="0" smtClean="0"/>
              <a:t>, </a:t>
            </a:r>
            <a:r>
              <a:rPr lang="en-US" dirty="0" smtClean="0"/>
              <a:t>.</a:t>
            </a:r>
            <a:r>
              <a:rPr lang="en-US" dirty="0" smtClean="0"/>
              <a:t>4 methamphetamine </a:t>
            </a:r>
            <a:r>
              <a:rPr lang="en-US" dirty="0" smtClean="0"/>
              <a:t> and .2 heroin users</a:t>
            </a:r>
            <a:r>
              <a:rPr lang="en-US" dirty="0" smtClean="0"/>
              <a:t>.</a:t>
            </a:r>
          </a:p>
          <a:p>
            <a:pPr marL="0" indent="0">
              <a:buNone/>
            </a:pPr>
            <a:endParaRPr lang="en-US" dirty="0" smtClean="0"/>
          </a:p>
          <a:p>
            <a:r>
              <a:rPr lang="en-US" dirty="0" smtClean="0"/>
              <a:t>Youth 12 to 17, 10.0 percent including  marijuana at 8.2% of the population.</a:t>
            </a:r>
            <a:endParaRPr lang="en-US" dirty="0"/>
          </a:p>
        </p:txBody>
      </p:sp>
      <p:sp>
        <p:nvSpPr>
          <p:cNvPr id="2" name="Slide Number Placeholder 1"/>
          <p:cNvSpPr>
            <a:spLocks noGrp="1"/>
          </p:cNvSpPr>
          <p:nvPr>
            <p:ph type="sldNum" sz="quarter" idx="12"/>
          </p:nvPr>
        </p:nvSpPr>
        <p:spPr/>
        <p:txBody>
          <a:bodyPr/>
          <a:lstStyle/>
          <a:p>
            <a:fld id="{829A75FB-CC78-4C38-878C-714460391A90}" type="slidenum">
              <a:rPr lang="en-US" smtClean="0"/>
              <a:t>15</a:t>
            </a:fld>
            <a:endParaRPr lang="en-US"/>
          </a:p>
        </p:txBody>
      </p:sp>
    </p:spTree>
    <p:extLst>
      <p:ext uri="{BB962C8B-B14F-4D97-AF65-F5344CB8AC3E}">
        <p14:creationId xmlns:p14="http://schemas.microsoft.com/office/powerpoint/2010/main" val="25023392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huffpost.com/gen/347132/DRUG-US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0"/>
            <a:ext cx="8991600" cy="7239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29A75FB-CC78-4C38-878C-714460391A90}" type="slidenum">
              <a:rPr lang="en-US" smtClean="0"/>
              <a:t>16</a:t>
            </a:fld>
            <a:endParaRPr lang="en-US"/>
          </a:p>
        </p:txBody>
      </p:sp>
    </p:spTree>
    <p:extLst>
      <p:ext uri="{BB962C8B-B14F-4D97-AF65-F5344CB8AC3E}">
        <p14:creationId xmlns:p14="http://schemas.microsoft.com/office/powerpoint/2010/main" val="2064834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Alcohol and Tobacco</a:t>
            </a:r>
            <a:endParaRPr lang="en-US" dirty="0"/>
          </a:p>
        </p:txBody>
      </p:sp>
      <p:sp>
        <p:nvSpPr>
          <p:cNvPr id="5" name="Content Placeholder 4"/>
          <p:cNvSpPr>
            <a:spLocks noGrp="1"/>
          </p:cNvSpPr>
          <p:nvPr>
            <p:ph idx="1"/>
          </p:nvPr>
        </p:nvSpPr>
        <p:spPr/>
        <p:txBody>
          <a:bodyPr>
            <a:normAutofit lnSpcReduction="10000"/>
          </a:bodyPr>
          <a:lstStyle/>
          <a:p>
            <a:r>
              <a:rPr lang="en-US" dirty="0" smtClean="0"/>
              <a:t>Alcohol: Current (past month 2010) 51.8 percent or 131.3 million aged 12 and older.</a:t>
            </a:r>
          </a:p>
          <a:p>
            <a:r>
              <a:rPr lang="en-US" dirty="0" smtClean="0"/>
              <a:t>Binge 23.1 percent or 58.6 million and heavy drinking 6.7 percent or 16.9 million.</a:t>
            </a:r>
          </a:p>
          <a:p>
            <a:r>
              <a:rPr lang="en-US" dirty="0" smtClean="0"/>
              <a:t>Driving under the influence past year 11.4%.</a:t>
            </a:r>
          </a:p>
          <a:p>
            <a:r>
              <a:rPr lang="en-US" dirty="0" smtClean="0"/>
              <a:t>Tobacco use (past month 2010) 27.4 percent or 69.6 million; </a:t>
            </a:r>
            <a:r>
              <a:rPr lang="en-US" dirty="0"/>
              <a:t>Age 16-17 15.4</a:t>
            </a:r>
            <a:r>
              <a:rPr lang="en-US" dirty="0" smtClean="0"/>
              <a:t>%.</a:t>
            </a:r>
            <a:endParaRPr lang="en-US" dirty="0"/>
          </a:p>
          <a:p>
            <a:r>
              <a:rPr lang="en-US" dirty="0" smtClean="0"/>
              <a:t>Cigarette smokers 23.0%, young adults not enrolled in college full time 39.9%.  </a:t>
            </a:r>
            <a:endParaRPr lang="en-US" dirty="0"/>
          </a:p>
        </p:txBody>
      </p:sp>
      <p:sp>
        <p:nvSpPr>
          <p:cNvPr id="2" name="Slide Number Placeholder 1"/>
          <p:cNvSpPr>
            <a:spLocks noGrp="1"/>
          </p:cNvSpPr>
          <p:nvPr>
            <p:ph type="sldNum" sz="quarter" idx="12"/>
          </p:nvPr>
        </p:nvSpPr>
        <p:spPr/>
        <p:txBody>
          <a:bodyPr/>
          <a:lstStyle/>
          <a:p>
            <a:fld id="{829A75FB-CC78-4C38-878C-714460391A90}" type="slidenum">
              <a:rPr lang="en-US" smtClean="0"/>
              <a:t>17</a:t>
            </a:fld>
            <a:endParaRPr lang="en-US"/>
          </a:p>
        </p:txBody>
      </p:sp>
    </p:spTree>
    <p:extLst>
      <p:ext uri="{BB962C8B-B14F-4D97-AF65-F5344CB8AC3E}">
        <p14:creationId xmlns:p14="http://schemas.microsoft.com/office/powerpoint/2010/main" val="5257463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	</a:t>
            </a:r>
            <a:r>
              <a:rPr lang="en-US" sz="3200" dirty="0" smtClean="0">
                <a:latin typeface="Arial" pitchFamily="34" charset="0"/>
                <a:cs typeface="Arial" pitchFamily="34" charset="0"/>
              </a:rPr>
              <a:t>LEGAL?  PRO AND CON</a:t>
            </a:r>
            <a:endParaRPr lang="en-US" sz="3200" dirty="0">
              <a:latin typeface="Arial" pitchFamily="34" charset="0"/>
              <a:cs typeface="Arial" pitchFamily="34" charset="0"/>
            </a:endParaRPr>
          </a:p>
        </p:txBody>
      </p:sp>
      <p:sp>
        <p:nvSpPr>
          <p:cNvPr id="6" name="Text Placeholder 5"/>
          <p:cNvSpPr>
            <a:spLocks noGrp="1"/>
          </p:cNvSpPr>
          <p:nvPr>
            <p:ph type="body" sz="half" idx="2"/>
          </p:nvPr>
        </p:nvSpPr>
        <p:spPr>
          <a:xfrm>
            <a:off x="1752600" y="5334000"/>
            <a:ext cx="5486400" cy="804862"/>
          </a:xfrm>
        </p:spPr>
        <p:txBody>
          <a:bodyPr>
            <a:normAutofit/>
          </a:bodyPr>
          <a:lstStyle/>
          <a:p>
            <a:pPr algn="ctr"/>
            <a:r>
              <a:rPr lang="en-US" sz="2400" dirty="0" smtClean="0">
                <a:latin typeface="Arial" pitchFamily="34" charset="0"/>
                <a:cs typeface="Arial" pitchFamily="34" charset="0"/>
              </a:rPr>
              <a:t>Bag of Marijuana</a:t>
            </a:r>
            <a:endParaRPr lang="en-US" sz="2400" dirty="0">
              <a:latin typeface="Arial" pitchFamily="34" charset="0"/>
              <a:cs typeface="Arial" pitchFamily="34" charset="0"/>
            </a:endParaRPr>
          </a:p>
        </p:txBody>
      </p:sp>
      <p:pic>
        <p:nvPicPr>
          <p:cNvPr id="1026" name="Picture 2" descr="Bag of marijuana - Photo of a plastic bag of marijuana"/>
          <p:cNvPicPr>
            <a:picLocks noGrp="1" noChangeAspect="1" noChangeArrowheads="1"/>
          </p:cNvPicPr>
          <p:nvPr>
            <p:ph type="pic" idx="1"/>
          </p:nvPr>
        </p:nvPicPr>
        <p:blipFill>
          <a:blip r:embed="rId3">
            <a:extLst>
              <a:ext uri="{28A0092B-C50C-407E-A947-70E740481C1C}">
                <a14:useLocalDpi xmlns:a14="http://schemas.microsoft.com/office/drawing/2010/main" val="0"/>
              </a:ext>
            </a:extLst>
          </a:blip>
          <a:srcRect l="4967" r="4967"/>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29A75FB-CC78-4C38-878C-714460391A90}" type="slidenum">
              <a:rPr lang="en-US" smtClean="0"/>
              <a:t>18</a:t>
            </a:fld>
            <a:endParaRPr lang="en-US"/>
          </a:p>
        </p:txBody>
      </p:sp>
    </p:spTree>
    <p:extLst>
      <p:ext uri="{BB962C8B-B14F-4D97-AF65-F5344CB8AC3E}">
        <p14:creationId xmlns:p14="http://schemas.microsoft.com/office/powerpoint/2010/main" val="1823113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Efficacy</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Prohibition: Alcohol use rates were 80 to 90 percent, tobacco 60 percent in the past.  Now lower.  </a:t>
            </a:r>
            <a:endParaRPr lang="en-US" dirty="0" smtClean="0"/>
          </a:p>
          <a:p>
            <a:r>
              <a:rPr lang="en-US" dirty="0" smtClean="0"/>
              <a:t>D</a:t>
            </a:r>
            <a:r>
              <a:rPr lang="en-US" dirty="0" smtClean="0"/>
              <a:t>rug </a:t>
            </a:r>
            <a:r>
              <a:rPr lang="en-US" dirty="0" smtClean="0"/>
              <a:t>use in Sweden one-third European average with aggressive controls.</a:t>
            </a:r>
          </a:p>
          <a:p>
            <a:pPr marL="0" indent="0">
              <a:buNone/>
            </a:pPr>
            <a:endParaRPr lang="en-US" dirty="0" smtClean="0"/>
          </a:p>
          <a:p>
            <a:r>
              <a:rPr lang="en-US" dirty="0" smtClean="0"/>
              <a:t>Legalize: August Vollmer 1936.  Drug addiction, like prostitution, and like liquor, is not a police problem.  It is first and last a medical problem.</a:t>
            </a:r>
          </a:p>
          <a:p>
            <a:pPr marL="0" indent="0">
              <a:buNone/>
            </a:pPr>
            <a:endParaRPr lang="en-US" dirty="0" smtClean="0"/>
          </a:p>
          <a:p>
            <a:r>
              <a:rPr lang="en-US" dirty="0" smtClean="0"/>
              <a:t>Stephen </a:t>
            </a:r>
            <a:r>
              <a:rPr lang="en-US" dirty="0" err="1" smtClean="0"/>
              <a:t>Rolles</a:t>
            </a:r>
            <a:r>
              <a:rPr lang="en-US" dirty="0" smtClean="0"/>
              <a:t> 2010: Prohibition on production, supply and use has not only failed but is counterproductive.  HIV, secondary criminal markets and networks, endemic violence.</a:t>
            </a:r>
          </a:p>
          <a:p>
            <a:endParaRPr lang="en-US" dirty="0"/>
          </a:p>
        </p:txBody>
      </p:sp>
      <p:sp>
        <p:nvSpPr>
          <p:cNvPr id="2" name="Slide Number Placeholder 1"/>
          <p:cNvSpPr>
            <a:spLocks noGrp="1"/>
          </p:cNvSpPr>
          <p:nvPr>
            <p:ph type="sldNum" sz="quarter" idx="12"/>
          </p:nvPr>
        </p:nvSpPr>
        <p:spPr/>
        <p:txBody>
          <a:bodyPr/>
          <a:lstStyle/>
          <a:p>
            <a:fld id="{829A75FB-CC78-4C38-878C-714460391A90}" type="slidenum">
              <a:rPr lang="en-US" smtClean="0"/>
              <a:t>19</a:t>
            </a:fld>
            <a:endParaRPr lang="en-US"/>
          </a:p>
        </p:txBody>
      </p:sp>
    </p:spTree>
    <p:extLst>
      <p:ext uri="{BB962C8B-B14F-4D97-AF65-F5344CB8AC3E}">
        <p14:creationId xmlns:p14="http://schemas.microsoft.com/office/powerpoint/2010/main" val="4132925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latin typeface="Arial" pitchFamily="34" charset="0"/>
                <a:cs typeface="Arial" pitchFamily="34" charset="0"/>
              </a:rPr>
              <a:t>LEGALIZING MARIJUANA</a:t>
            </a:r>
            <a:endParaRPr lang="en-US" dirty="0">
              <a:latin typeface="Arial" pitchFamily="34" charset="0"/>
              <a:cs typeface="Arial" pitchFamily="34" charset="0"/>
            </a:endParaRPr>
          </a:p>
        </p:txBody>
      </p:sp>
      <p:sp>
        <p:nvSpPr>
          <p:cNvPr id="3" name="Subtitle 2"/>
          <p:cNvSpPr>
            <a:spLocks noGrp="1"/>
          </p:cNvSpPr>
          <p:nvPr>
            <p:ph type="subTitle" idx="1"/>
          </p:nvPr>
        </p:nvSpPr>
        <p:spPr/>
        <p:txBody>
          <a:bodyPr/>
          <a:lstStyle/>
          <a:p>
            <a:r>
              <a:rPr lang="en-US" sz="4000" b="1" dirty="0" smtClean="0">
                <a:solidFill>
                  <a:schemeClr val="tx1"/>
                </a:solidFill>
                <a:latin typeface="Arial" pitchFamily="34" charset="0"/>
                <a:cs typeface="Arial" pitchFamily="34" charset="0"/>
              </a:rPr>
              <a:t>PROS AND CONS</a:t>
            </a:r>
          </a:p>
          <a:p>
            <a:endParaRPr lang="en-US"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829A75FB-CC78-4C38-878C-714460391A90}" type="slidenum">
              <a:rPr lang="en-US" smtClean="0"/>
              <a:t>2</a:t>
            </a:fld>
            <a:endParaRPr lang="en-US"/>
          </a:p>
        </p:txBody>
      </p:sp>
    </p:spTree>
    <p:extLst>
      <p:ext uri="{BB962C8B-B14F-4D97-AF65-F5344CB8AC3E}">
        <p14:creationId xmlns:p14="http://schemas.microsoft.com/office/powerpoint/2010/main" val="5278194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Deterrance</a:t>
            </a:r>
            <a:endParaRPr lang="en-US"/>
          </a:p>
        </p:txBody>
      </p:sp>
      <p:sp>
        <p:nvSpPr>
          <p:cNvPr id="3" name="Content Placeholder 2"/>
          <p:cNvSpPr>
            <a:spLocks noGrp="1"/>
          </p:cNvSpPr>
          <p:nvPr>
            <p:ph idx="1"/>
          </p:nvPr>
        </p:nvSpPr>
        <p:spPr/>
        <p:txBody>
          <a:bodyPr>
            <a:normAutofit fontScale="92500" lnSpcReduction="20000"/>
          </a:bodyPr>
          <a:lstStyle/>
          <a:p>
            <a:r>
              <a:rPr lang="en-US" dirty="0" smtClean="0"/>
              <a:t>Prohibition: </a:t>
            </a:r>
            <a:r>
              <a:rPr lang="en-US" dirty="0"/>
              <a:t>US </a:t>
            </a:r>
            <a:r>
              <a:rPr lang="en-US" dirty="0" smtClean="0">
                <a:hlinkClick r:id="rId3" action="ppaction://hlinkfile" tooltip="ONDCP"/>
              </a:rPr>
              <a:t>ONDCP</a:t>
            </a:r>
            <a:r>
              <a:rPr lang="en-US" dirty="0" smtClean="0"/>
              <a:t>.  Controls </a:t>
            </a:r>
            <a:r>
              <a:rPr lang="en-US" dirty="0"/>
              <a:t>and prohibitions help to keep prices higher, and </a:t>
            </a:r>
            <a:r>
              <a:rPr lang="en-US" b="1" dirty="0"/>
              <a:t>higher prices help keep use rates relatively </a:t>
            </a:r>
            <a:r>
              <a:rPr lang="en-US" b="1" dirty="0" smtClean="0"/>
              <a:t>low.</a:t>
            </a:r>
          </a:p>
          <a:p>
            <a:pPr marL="0" indent="0">
              <a:buNone/>
            </a:pPr>
            <a:endParaRPr lang="en-US" dirty="0" smtClean="0"/>
          </a:p>
          <a:p>
            <a:r>
              <a:rPr lang="en-US" dirty="0" smtClean="0"/>
              <a:t>Legalize: </a:t>
            </a:r>
            <a:r>
              <a:rPr lang="en-US" dirty="0"/>
              <a:t>The </a:t>
            </a:r>
            <a:r>
              <a:rPr lang="en-US" b="1" dirty="0"/>
              <a:t>use of drugs by minors is much more difficult to control with drugs </a:t>
            </a:r>
            <a:r>
              <a:rPr lang="en-US" b="1" dirty="0" smtClean="0"/>
              <a:t>prohibited</a:t>
            </a:r>
            <a:r>
              <a:rPr lang="en-US" dirty="0" smtClean="0"/>
              <a:t>.</a:t>
            </a:r>
          </a:p>
          <a:p>
            <a:endParaRPr lang="en-US" dirty="0" smtClean="0"/>
          </a:p>
          <a:p>
            <a:r>
              <a:rPr lang="en-US" dirty="0" smtClean="0"/>
              <a:t>Dutch </a:t>
            </a:r>
            <a:r>
              <a:rPr lang="en-US" dirty="0"/>
              <a:t>are among the lowest users of marijuana or cannabis in Europe, despite the Netherlands' policy on soft drugs being one of the most liberal in </a:t>
            </a:r>
            <a:r>
              <a:rPr lang="en-US" dirty="0" smtClean="0"/>
              <a:t>Europe</a:t>
            </a:r>
            <a:r>
              <a:rPr lang="en-US" dirty="0"/>
              <a:t>.</a:t>
            </a:r>
          </a:p>
        </p:txBody>
      </p:sp>
      <p:sp>
        <p:nvSpPr>
          <p:cNvPr id="4" name="Slide Number Placeholder 3"/>
          <p:cNvSpPr>
            <a:spLocks noGrp="1"/>
          </p:cNvSpPr>
          <p:nvPr>
            <p:ph type="sldNum" sz="quarter" idx="12"/>
          </p:nvPr>
        </p:nvSpPr>
        <p:spPr/>
        <p:txBody>
          <a:bodyPr/>
          <a:lstStyle/>
          <a:p>
            <a:fld id="{829A75FB-CC78-4C38-878C-714460391A90}" type="slidenum">
              <a:rPr lang="en-US" smtClean="0"/>
              <a:t>20</a:t>
            </a:fld>
            <a:endParaRPr lang="en-US"/>
          </a:p>
        </p:txBody>
      </p:sp>
    </p:spTree>
    <p:extLst>
      <p:ext uri="{BB962C8B-B14F-4D97-AF65-F5344CB8AC3E}">
        <p14:creationId xmlns:p14="http://schemas.microsoft.com/office/powerpoint/2010/main" val="11542762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Gateway Drug Theory</a:t>
            </a:r>
            <a:endParaRPr lang="en-US" dirty="0"/>
          </a:p>
        </p:txBody>
      </p:sp>
      <p:sp>
        <p:nvSpPr>
          <p:cNvPr id="3" name="Content Placeholder 2"/>
          <p:cNvSpPr>
            <a:spLocks noGrp="1"/>
          </p:cNvSpPr>
          <p:nvPr>
            <p:ph idx="1"/>
          </p:nvPr>
        </p:nvSpPr>
        <p:spPr/>
        <p:txBody>
          <a:bodyPr>
            <a:normAutofit lnSpcReduction="10000"/>
          </a:bodyPr>
          <a:lstStyle/>
          <a:p>
            <a:r>
              <a:rPr lang="en-US" dirty="0" smtClean="0"/>
              <a:t>Prohibition: The </a:t>
            </a:r>
            <a:r>
              <a:rPr lang="en-US" dirty="0"/>
              <a:t>US Drug Enforcement Agency’s "2008 Marijuana Sourcebook" argues that recent research supports the </a:t>
            </a:r>
            <a:r>
              <a:rPr lang="en-US" dirty="0" smtClean="0"/>
              <a:t>gateway  hypothesis …search for a better high.</a:t>
            </a:r>
          </a:p>
          <a:p>
            <a:endParaRPr lang="en-US" dirty="0" smtClean="0"/>
          </a:p>
          <a:p>
            <a:r>
              <a:rPr lang="en-US" dirty="0" smtClean="0"/>
              <a:t>Legalize: Both </a:t>
            </a:r>
            <a:r>
              <a:rPr lang="en-US" dirty="0"/>
              <a:t>alcohol and tobacco tend to precede cannabis use, and it is rare for those who use hard drugs to not have used alcohol or tobacco first</a:t>
            </a:r>
            <a:r>
              <a:rPr lang="en-US" dirty="0" smtClean="0"/>
              <a:t>.</a:t>
            </a: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21</a:t>
            </a:fld>
            <a:endParaRPr lang="en-US"/>
          </a:p>
        </p:txBody>
      </p:sp>
    </p:spTree>
    <p:extLst>
      <p:ext uri="{BB962C8B-B14F-4D97-AF65-F5344CB8AC3E}">
        <p14:creationId xmlns:p14="http://schemas.microsoft.com/office/powerpoint/2010/main" val="5189957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Prohibition: Marijuana </a:t>
            </a:r>
            <a:r>
              <a:rPr lang="en-US" dirty="0"/>
              <a:t>is far more powerful than it used to be</a:t>
            </a:r>
            <a:r>
              <a:rPr lang="en-US" dirty="0" smtClean="0"/>
              <a:t>.</a:t>
            </a:r>
          </a:p>
          <a:p>
            <a:r>
              <a:rPr lang="en-US" dirty="0" smtClean="0"/>
              <a:t> Illegal </a:t>
            </a:r>
            <a:r>
              <a:rPr lang="en-US" dirty="0"/>
              <a:t>drugs already cost $180 billion a year in health </a:t>
            </a:r>
            <a:r>
              <a:rPr lang="en-US" dirty="0" smtClean="0"/>
              <a:t>care.  </a:t>
            </a:r>
            <a:r>
              <a:rPr lang="en-US" dirty="0"/>
              <a:t>…addictions curb individual </a:t>
            </a:r>
            <a:r>
              <a:rPr lang="en-US" dirty="0" smtClean="0"/>
              <a:t>freedom.</a:t>
            </a:r>
          </a:p>
          <a:p>
            <a:endParaRPr lang="en-US" dirty="0" smtClean="0"/>
          </a:p>
          <a:p>
            <a:r>
              <a:rPr lang="en-US" dirty="0" smtClean="0"/>
              <a:t>Legalize: </a:t>
            </a:r>
            <a:r>
              <a:rPr lang="en-US" dirty="0"/>
              <a:t>many illicit drugs pose comparatively fewer health dangers than certain legal drugs</a:t>
            </a:r>
            <a:r>
              <a:rPr lang="en-US" dirty="0" smtClean="0"/>
              <a:t>. </a:t>
            </a:r>
          </a:p>
          <a:p>
            <a:r>
              <a:rPr lang="en-US" dirty="0" smtClean="0"/>
              <a:t>The </a:t>
            </a:r>
            <a:r>
              <a:rPr lang="en-US" dirty="0"/>
              <a:t>risks from cannabis </a:t>
            </a:r>
            <a:r>
              <a:rPr lang="en-US" dirty="0" smtClean="0"/>
              <a:t>use.. overstated</a:t>
            </a:r>
            <a:r>
              <a:rPr lang="en-US" dirty="0"/>
              <a:t>. </a:t>
            </a:r>
            <a:r>
              <a:rPr lang="en-US" dirty="0" smtClean="0"/>
              <a:t> Cannot </a:t>
            </a:r>
            <a:r>
              <a:rPr lang="en-US" dirty="0"/>
              <a:t>enforce quality control on products sold and manufactured illegally. </a:t>
            </a:r>
            <a:endParaRPr lang="en-US" dirty="0" smtClean="0"/>
          </a:p>
          <a:p>
            <a:r>
              <a:rPr lang="en-US" dirty="0" smtClean="0"/>
              <a:t>Illegality may </a:t>
            </a:r>
            <a:r>
              <a:rPr lang="en-US" dirty="0"/>
              <a:t>be dissuading </a:t>
            </a:r>
            <a:r>
              <a:rPr lang="en-US" dirty="0" smtClean="0"/>
              <a:t>research.  Medical uses later discussion.   </a:t>
            </a:r>
            <a:endParaRPr lang="en-US" dirty="0"/>
          </a:p>
        </p:txBody>
      </p:sp>
      <p:sp>
        <p:nvSpPr>
          <p:cNvPr id="4" name="Rectangle 3"/>
          <p:cNvSpPr/>
          <p:nvPr/>
        </p:nvSpPr>
        <p:spPr>
          <a:xfrm>
            <a:off x="2286000" y="3105835"/>
            <a:ext cx="4572000" cy="369332"/>
          </a:xfrm>
          <a:prstGeom prst="rect">
            <a:avLst/>
          </a:prstGeom>
        </p:spPr>
        <p:txBody>
          <a:bodyPr>
            <a:spAutoFit/>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829A75FB-CC78-4C38-878C-714460391A90}" type="slidenum">
              <a:rPr lang="en-US" smtClean="0"/>
              <a:t>22</a:t>
            </a:fld>
            <a:endParaRPr lang="en-US"/>
          </a:p>
        </p:txBody>
      </p:sp>
    </p:spTree>
    <p:extLst>
      <p:ext uri="{BB962C8B-B14F-4D97-AF65-F5344CB8AC3E}">
        <p14:creationId xmlns:p14="http://schemas.microsoft.com/office/powerpoint/2010/main" val="23614194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Prohibition: DEA-- "</a:t>
            </a:r>
            <a:r>
              <a:rPr lang="en-US" dirty="0"/>
              <a:t>compared to the social costs of drug abuse and addiction—whether in taxpayer dollars or in pain and suffering—government spending on drug control is </a:t>
            </a:r>
            <a:r>
              <a:rPr lang="en-US" dirty="0" smtClean="0"/>
              <a:t>minimal.</a:t>
            </a:r>
          </a:p>
          <a:p>
            <a:pPr marL="0" indent="0">
              <a:buNone/>
            </a:pPr>
            <a:endParaRPr lang="en-US" dirty="0" smtClean="0"/>
          </a:p>
          <a:p>
            <a:r>
              <a:rPr lang="en-US" dirty="0" smtClean="0"/>
              <a:t>Legalize: US drug prohibition $350 </a:t>
            </a:r>
            <a:r>
              <a:rPr lang="en-US" dirty="0"/>
              <a:t>million budget in </a:t>
            </a:r>
            <a:r>
              <a:rPr lang="en-US" dirty="0" smtClean="0"/>
              <a:t>1971, by 2006 was a US</a:t>
            </a:r>
            <a:r>
              <a:rPr lang="en-US" dirty="0"/>
              <a:t>$ 30 </a:t>
            </a:r>
            <a:r>
              <a:rPr lang="en-US" dirty="0" smtClean="0"/>
              <a:t>billion. Only </a:t>
            </a:r>
            <a:r>
              <a:rPr lang="en-US" i="1" dirty="0" smtClean="0"/>
              <a:t>direct</a:t>
            </a:r>
            <a:r>
              <a:rPr lang="en-US" dirty="0" smtClean="0"/>
              <a:t> </a:t>
            </a:r>
            <a:r>
              <a:rPr lang="en-US" dirty="0"/>
              <a:t>prohibition enforcement </a:t>
            </a:r>
            <a:r>
              <a:rPr lang="en-US" dirty="0" smtClean="0"/>
              <a:t>expenditures.  </a:t>
            </a:r>
          </a:p>
          <a:p>
            <a:r>
              <a:rPr lang="en-US" dirty="0" smtClean="0"/>
              <a:t>Total </a:t>
            </a:r>
            <a:r>
              <a:rPr lang="en-US" dirty="0"/>
              <a:t>cost of </a:t>
            </a:r>
            <a:r>
              <a:rPr lang="en-US" dirty="0" smtClean="0"/>
              <a:t>prohibition much higher. Cost of incarcerating 500,000 </a:t>
            </a:r>
            <a:r>
              <a:rPr lang="en-US" dirty="0"/>
              <a:t>prisoners </a:t>
            </a:r>
            <a:r>
              <a:rPr lang="en-US" dirty="0" smtClean="0"/>
              <a:t>as a starter.  Impacts on Mexico, Columbia, Afghanistan.</a:t>
            </a: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23</a:t>
            </a:fld>
            <a:endParaRPr lang="en-US"/>
          </a:p>
        </p:txBody>
      </p:sp>
    </p:spTree>
    <p:extLst>
      <p:ext uri="{BB962C8B-B14F-4D97-AF65-F5344CB8AC3E}">
        <p14:creationId xmlns:p14="http://schemas.microsoft.com/office/powerpoint/2010/main" val="658363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Crime, Terrorism and Social Order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Prohibition: Arguments, but mostly outdated and geared toward harder drugs other than marijuana.  Also similar as those regarding alcohol use.</a:t>
            </a:r>
          </a:p>
          <a:p>
            <a:r>
              <a:rPr lang="en-US" dirty="0" smtClean="0"/>
              <a:t>Legalize: Will lower smuggling and drug cartel profits.  Lower profits means less violence and fewer homicides.  Less police and other corruption.</a:t>
            </a:r>
          </a:p>
          <a:p>
            <a:r>
              <a:rPr lang="en-US" dirty="0" smtClean="0"/>
              <a:t>Less stigma of convictions will help employment and educational attainment.  Fewer adolescents in drug trade.  Social order benefits. </a:t>
            </a:r>
          </a:p>
          <a:p>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24</a:t>
            </a:fld>
            <a:endParaRPr lang="en-US"/>
          </a:p>
        </p:txBody>
      </p:sp>
    </p:spTree>
    <p:extLst>
      <p:ext uri="{BB962C8B-B14F-4D97-AF65-F5344CB8AC3E}">
        <p14:creationId xmlns:p14="http://schemas.microsoft.com/office/powerpoint/2010/main" val="8169552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Civil Rights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Prohibition</a:t>
            </a:r>
            <a:r>
              <a:rPr lang="en-US" dirty="0"/>
              <a:t>: no point in having criminal laws unless those caught breaking them will at least face prosecution</a:t>
            </a:r>
            <a:r>
              <a:rPr lang="en-US" dirty="0" smtClean="0"/>
              <a:t>.</a:t>
            </a:r>
          </a:p>
          <a:p>
            <a:endParaRPr lang="en-US" dirty="0" smtClean="0"/>
          </a:p>
          <a:p>
            <a:r>
              <a:rPr lang="en-US" dirty="0" smtClean="0"/>
              <a:t>Legalize:  </a:t>
            </a:r>
            <a:r>
              <a:rPr lang="en-US" dirty="0"/>
              <a:t>Cognitive liberty. </a:t>
            </a:r>
            <a:r>
              <a:rPr lang="en-US" dirty="0" smtClean="0"/>
              <a:t>What </a:t>
            </a:r>
            <a:r>
              <a:rPr lang="en-US" dirty="0"/>
              <a:t>persons do in private should not be regulated by the </a:t>
            </a:r>
            <a:r>
              <a:rPr lang="en-US" dirty="0" smtClean="0"/>
              <a:t>government as long as they do not </a:t>
            </a:r>
            <a:r>
              <a:rPr lang="en-US" dirty="0"/>
              <a:t>harm others. </a:t>
            </a:r>
            <a:endParaRPr lang="en-US" dirty="0" smtClean="0"/>
          </a:p>
          <a:p>
            <a:endParaRPr lang="en-US" dirty="0" smtClean="0"/>
          </a:p>
          <a:p>
            <a:r>
              <a:rPr lang="en-US" dirty="0" smtClean="0"/>
              <a:t>Drug </a:t>
            </a:r>
            <a:r>
              <a:rPr lang="en-US" dirty="0"/>
              <a:t>use is a </a:t>
            </a:r>
            <a:r>
              <a:rPr lang="en-US" dirty="0" smtClean="0"/>
              <a:t>victimless crime.  The government does not forbid overeating.  Compares with freedom of thought.</a:t>
            </a: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25</a:t>
            </a:fld>
            <a:endParaRPr lang="en-US"/>
          </a:p>
        </p:txBody>
      </p:sp>
    </p:spTree>
    <p:extLst>
      <p:ext uri="{BB962C8B-B14F-4D97-AF65-F5344CB8AC3E}">
        <p14:creationId xmlns:p14="http://schemas.microsoft.com/office/powerpoint/2010/main" val="3632671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Politics </a:t>
            </a:r>
            <a:endParaRPr lang="en-US" dirty="0"/>
          </a:p>
        </p:txBody>
      </p:sp>
      <p:sp>
        <p:nvSpPr>
          <p:cNvPr id="3" name="Content Placeholder 2"/>
          <p:cNvSpPr>
            <a:spLocks noGrp="1"/>
          </p:cNvSpPr>
          <p:nvPr>
            <p:ph idx="1"/>
          </p:nvPr>
        </p:nvSpPr>
        <p:spPr/>
        <p:txBody>
          <a:bodyPr>
            <a:normAutofit lnSpcReduction="10000"/>
          </a:bodyPr>
          <a:lstStyle/>
          <a:p>
            <a:r>
              <a:rPr lang="en-US" dirty="0" smtClean="0"/>
              <a:t>Prohibition: </a:t>
            </a:r>
            <a:r>
              <a:rPr lang="en-US" dirty="0"/>
              <a:t>sending out signals should be a consideration of drug </a:t>
            </a:r>
            <a:r>
              <a:rPr lang="en-US" dirty="0" smtClean="0"/>
              <a:t>policy.</a:t>
            </a:r>
          </a:p>
          <a:p>
            <a:pPr marL="0" indent="0">
              <a:buNone/>
            </a:pPr>
            <a:endParaRPr lang="en-US" dirty="0" smtClean="0"/>
          </a:p>
          <a:p>
            <a:r>
              <a:rPr lang="en-US" dirty="0" smtClean="0"/>
              <a:t>Reality  "Talking </a:t>
            </a:r>
            <a:r>
              <a:rPr lang="en-US" dirty="0"/>
              <a:t>sense about drug policy in today's climate of opinion can be political suicide</a:t>
            </a:r>
            <a:r>
              <a:rPr lang="en-US" dirty="0" smtClean="0"/>
              <a:t>.“</a:t>
            </a:r>
          </a:p>
          <a:p>
            <a:pPr marL="0" indent="0">
              <a:buNone/>
            </a:pPr>
            <a:endParaRPr lang="en-US" dirty="0" smtClean="0"/>
          </a:p>
          <a:p>
            <a:r>
              <a:rPr lang="en-US" dirty="0" smtClean="0"/>
              <a:t>Legalize: </a:t>
            </a:r>
            <a:r>
              <a:rPr lang="en-US" dirty="0"/>
              <a:t>"Criminal law is supposed to prevent crime, not 'send out' public health messages</a:t>
            </a:r>
            <a:r>
              <a:rPr lang="en-US" dirty="0" smtClean="0"/>
              <a:t>".   </a:t>
            </a: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26</a:t>
            </a:fld>
            <a:endParaRPr lang="en-US"/>
          </a:p>
        </p:txBody>
      </p:sp>
    </p:spTree>
    <p:extLst>
      <p:ext uri="{BB962C8B-B14F-4D97-AF65-F5344CB8AC3E}">
        <p14:creationId xmlns:p14="http://schemas.microsoft.com/office/powerpoint/2010/main" val="31657088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sz="2800" dirty="0" smtClean="0">
                <a:latin typeface="Arial" pitchFamily="34" charset="0"/>
                <a:cs typeface="Arial" pitchFamily="34" charset="0"/>
              </a:rPr>
              <a:t>Medical Marijuana</a:t>
            </a:r>
            <a:endParaRPr lang="en-US" sz="2800" dirty="0">
              <a:latin typeface="Arial" pitchFamily="34" charset="0"/>
              <a:cs typeface="Arial" pitchFamily="34" charset="0"/>
            </a:endParaRPr>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t="13877" b="13877"/>
          <a:stretch>
            <a:fillRect/>
          </a:stretch>
        </p:blipFill>
        <p:spPr>
          <a:xfrm>
            <a:off x="609600" y="0"/>
            <a:ext cx="7620000" cy="4727575"/>
          </a:xfrm>
        </p:spPr>
      </p:pic>
      <p:sp>
        <p:nvSpPr>
          <p:cNvPr id="6" name="Text Placeholder 5"/>
          <p:cNvSpPr>
            <a:spLocks noGrp="1"/>
          </p:cNvSpPr>
          <p:nvPr>
            <p:ph type="body" sz="half" idx="2"/>
          </p:nvPr>
        </p:nvSpPr>
        <p:spPr/>
        <p:txBody>
          <a:bodyPr>
            <a:noAutofit/>
          </a:bodyPr>
          <a:lstStyle/>
          <a:p>
            <a:r>
              <a:rPr lang="en-US" sz="1800" dirty="0">
                <a:latin typeface="Arial" pitchFamily="34" charset="0"/>
                <a:cs typeface="Arial" pitchFamily="34" charset="0"/>
              </a:rPr>
              <a:t>The </a:t>
            </a:r>
            <a:r>
              <a:rPr lang="en-US" sz="1800" dirty="0" err="1">
                <a:latin typeface="Arial" pitchFamily="34" charset="0"/>
                <a:cs typeface="Arial" pitchFamily="34" charset="0"/>
                <a:hlinkClick r:id="rId4" action="ppaction://hlinkfile" tooltip="Ebers Papyrus"/>
              </a:rPr>
              <a:t>Ebers</a:t>
            </a:r>
            <a:r>
              <a:rPr lang="en-US" sz="1800" dirty="0">
                <a:latin typeface="Arial" pitchFamily="34" charset="0"/>
                <a:cs typeface="Arial" pitchFamily="34" charset="0"/>
                <a:hlinkClick r:id="rId4" action="ppaction://hlinkfile" tooltip="Ebers Papyrus"/>
              </a:rPr>
              <a:t> Papyrus</a:t>
            </a:r>
            <a:r>
              <a:rPr lang="en-US" sz="1800" dirty="0">
                <a:latin typeface="Arial" pitchFamily="34" charset="0"/>
                <a:cs typeface="Arial" pitchFamily="34" charset="0"/>
              </a:rPr>
              <a:t> (ca. 1550 BCE) from </a:t>
            </a:r>
            <a:r>
              <a:rPr lang="en-US" sz="1800" dirty="0">
                <a:latin typeface="Arial" pitchFamily="34" charset="0"/>
                <a:cs typeface="Arial" pitchFamily="34" charset="0"/>
                <a:hlinkClick r:id="rId5" action="ppaction://hlinkfile" tooltip="Ancient Egypt"/>
              </a:rPr>
              <a:t>Ancient Egypt</a:t>
            </a:r>
            <a:r>
              <a:rPr lang="en-US" sz="1800" dirty="0">
                <a:latin typeface="Arial" pitchFamily="34" charset="0"/>
                <a:cs typeface="Arial" pitchFamily="34" charset="0"/>
              </a:rPr>
              <a:t> has a prescription for medical marijuana applied directly for inflammation</a:t>
            </a:r>
          </a:p>
        </p:txBody>
      </p:sp>
      <p:sp>
        <p:nvSpPr>
          <p:cNvPr id="2" name="Slide Number Placeholder 1"/>
          <p:cNvSpPr>
            <a:spLocks noGrp="1"/>
          </p:cNvSpPr>
          <p:nvPr>
            <p:ph type="sldNum" sz="quarter" idx="12"/>
          </p:nvPr>
        </p:nvSpPr>
        <p:spPr/>
        <p:txBody>
          <a:bodyPr/>
          <a:lstStyle/>
          <a:p>
            <a:fld id="{829A75FB-CC78-4C38-878C-714460391A90}" type="slidenum">
              <a:rPr lang="en-US" smtClean="0"/>
              <a:t>27</a:t>
            </a:fld>
            <a:endParaRPr lang="en-US"/>
          </a:p>
        </p:txBody>
      </p:sp>
    </p:spTree>
    <p:extLst>
      <p:ext uri="{BB962C8B-B14F-4D97-AF65-F5344CB8AC3E}">
        <p14:creationId xmlns:p14="http://schemas.microsoft.com/office/powerpoint/2010/main" val="35022485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ofax\Pictures\500px-Map-of-US-state-cannabis-laws_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29A75FB-CC78-4C38-878C-714460391A90}" type="slidenum">
              <a:rPr lang="en-US" smtClean="0"/>
              <a:t>28</a:t>
            </a:fld>
            <a:endParaRPr lang="en-US"/>
          </a:p>
        </p:txBody>
      </p:sp>
    </p:spTree>
    <p:extLst>
      <p:ext uri="{BB962C8B-B14F-4D97-AF65-F5344CB8AC3E}">
        <p14:creationId xmlns:p14="http://schemas.microsoft.com/office/powerpoint/2010/main" val="3428974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 on Drugs – The Result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US has 760 incarcerated persons per 100,000 citizens. Japan 63, Germany 90, Britain 153, Mexico 208, Brazil 242.  In 1980 the US rate was 150.</a:t>
            </a:r>
          </a:p>
          <a:p>
            <a:endParaRPr lang="en-US" dirty="0" smtClean="0"/>
          </a:p>
          <a:p>
            <a:r>
              <a:rPr lang="en-US" dirty="0" smtClean="0"/>
              <a:t>The US makes up 5 percent of the worlds population but we make up 25 percent of the worlds incarcerated persons.</a:t>
            </a:r>
          </a:p>
          <a:p>
            <a:pPr marL="0" indent="0">
              <a:buNone/>
            </a:pPr>
            <a:endParaRPr lang="en-US" dirty="0" smtClean="0"/>
          </a:p>
          <a:p>
            <a:r>
              <a:rPr lang="en-US" dirty="0" smtClean="0"/>
              <a:t>In 2009 alone, 1.66 million Americans were arrested on drug charges.   And 4 out of 5 of those arrests were simply for possession including 750,000 for marijuana).   </a:t>
            </a: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29</a:t>
            </a:fld>
            <a:endParaRPr lang="en-US"/>
          </a:p>
        </p:txBody>
      </p:sp>
    </p:spTree>
    <p:extLst>
      <p:ext uri="{BB962C8B-B14F-4D97-AF65-F5344CB8AC3E}">
        <p14:creationId xmlns:p14="http://schemas.microsoft.com/office/powerpoint/2010/main" val="2383989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ofax\Pictures\hemp protes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288"/>
            <a:ext cx="9125712"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29A75FB-CC78-4C38-878C-714460391A90}" type="slidenum">
              <a:rPr lang="en-US" smtClean="0"/>
              <a:t>3</a:t>
            </a:fld>
            <a:endParaRPr lang="en-US"/>
          </a:p>
        </p:txBody>
      </p:sp>
    </p:spTree>
    <p:extLst>
      <p:ext uri="{BB962C8B-B14F-4D97-AF65-F5344CB8AC3E}">
        <p14:creationId xmlns:p14="http://schemas.microsoft.com/office/powerpoint/2010/main" val="19879987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War on Drugs the Result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Over the past four decades, the US has spent more than $1 trillion fighting the war on drugs</a:t>
            </a:r>
          </a:p>
          <a:p>
            <a:r>
              <a:rPr lang="en-US" dirty="0" smtClean="0"/>
              <a:t>The money spent on prisons has risen at six times the rate spent on higher education in the past 20 years.</a:t>
            </a:r>
          </a:p>
          <a:p>
            <a:r>
              <a:rPr lang="en-US" dirty="0" smtClean="0"/>
              <a:t>In California it costs $8,667 per college student per year; a prisoners costs $45,006 a year.</a:t>
            </a:r>
          </a:p>
          <a:p>
            <a:r>
              <a:rPr lang="en-US" dirty="0" smtClean="0"/>
              <a:t>The result is gruesome at every level.</a:t>
            </a:r>
          </a:p>
          <a:p>
            <a:pPr marL="0" indent="0">
              <a:buNone/>
            </a:pPr>
            <a:r>
              <a:rPr lang="en-US" dirty="0" smtClean="0"/>
              <a:t>Source: Time Magazine March 25, 2012 </a:t>
            </a:r>
            <a:r>
              <a:rPr lang="en-US" dirty="0" err="1" smtClean="0"/>
              <a:t>Fareed</a:t>
            </a:r>
            <a:r>
              <a:rPr lang="en-US" dirty="0" smtClean="0"/>
              <a:t> </a:t>
            </a:r>
            <a:r>
              <a:rPr lang="en-US" dirty="0" err="1" smtClean="0"/>
              <a:t>Zakaria</a:t>
            </a:r>
            <a:r>
              <a:rPr lang="en-US" dirty="0" smtClean="0"/>
              <a:t>, Editor-at-Large, CNN Host, etc.</a:t>
            </a: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30</a:t>
            </a:fld>
            <a:endParaRPr lang="en-US"/>
          </a:p>
        </p:txBody>
      </p:sp>
    </p:spTree>
    <p:extLst>
      <p:ext uri="{BB962C8B-B14F-4D97-AF65-F5344CB8AC3E}">
        <p14:creationId xmlns:p14="http://schemas.microsoft.com/office/powerpoint/2010/main" val="13961676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Criminal Justice Today</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United States has the highest documented incarceration rate in the world.  At the end of 2009 it was 743 adults incarcerated per 100,000 population or </a:t>
            </a:r>
            <a:r>
              <a:rPr lang="en-US" b="1" dirty="0" smtClean="0"/>
              <a:t>more than 1 percent of the adult population.</a:t>
            </a:r>
          </a:p>
          <a:p>
            <a:r>
              <a:rPr lang="en-US" dirty="0" smtClean="0"/>
              <a:t>In total 7,225,800 adults were under correctional supervision (probation, parole, jail, or in prison—about </a:t>
            </a:r>
            <a:r>
              <a:rPr lang="en-US" b="1" dirty="0" smtClean="0"/>
              <a:t>3.1% of adults in the U.S. Resident population.</a:t>
            </a:r>
          </a:p>
          <a:p>
            <a:r>
              <a:rPr lang="en-US" b="1" dirty="0" smtClean="0"/>
              <a:t>70% of prisoners(not jail inmates) are </a:t>
            </a:r>
            <a:r>
              <a:rPr lang="en-US" b="1" dirty="0" smtClean="0"/>
              <a:t>non-whites.</a:t>
            </a:r>
            <a:endParaRPr lang="en-US" b="1" dirty="0" smtClean="0"/>
          </a:p>
          <a:p>
            <a:r>
              <a:rPr lang="en-US" dirty="0" smtClean="0"/>
              <a:t>61.5% of Virginia prisoners are </a:t>
            </a:r>
            <a:r>
              <a:rPr lang="en-US" dirty="0" smtClean="0"/>
              <a:t>African-American.</a:t>
            </a:r>
            <a:endParaRPr lang="en-US" dirty="0" smtClean="0"/>
          </a:p>
          <a:p>
            <a:r>
              <a:rPr lang="en-US" b="1" dirty="0" smtClean="0"/>
              <a:t>Over 20 percent  or 243,000  African-Americans in Virginia are disenfranchised and cannot vote. </a:t>
            </a:r>
            <a:endParaRPr lang="en-US" b="1" dirty="0"/>
          </a:p>
        </p:txBody>
      </p:sp>
      <p:sp>
        <p:nvSpPr>
          <p:cNvPr id="4" name="Slide Number Placeholder 3"/>
          <p:cNvSpPr>
            <a:spLocks noGrp="1"/>
          </p:cNvSpPr>
          <p:nvPr>
            <p:ph type="sldNum" sz="quarter" idx="12"/>
          </p:nvPr>
        </p:nvSpPr>
        <p:spPr/>
        <p:txBody>
          <a:bodyPr/>
          <a:lstStyle/>
          <a:p>
            <a:fld id="{829A75FB-CC78-4C38-878C-714460391A90}" type="slidenum">
              <a:rPr lang="en-US" smtClean="0"/>
              <a:t>31</a:t>
            </a:fld>
            <a:endParaRPr lang="en-US"/>
          </a:p>
        </p:txBody>
      </p:sp>
    </p:spTree>
    <p:extLst>
      <p:ext uri="{BB962C8B-B14F-4D97-AF65-F5344CB8AC3E}">
        <p14:creationId xmlns:p14="http://schemas.microsoft.com/office/powerpoint/2010/main" val="26989837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2.bp.blogspot.com/-G9TqA4xR-VU/T51UGwVmJVI/AAAAAAAAG3A/VYxDcwdVkYY/s1600/640px-US_incarceration_timelin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
            <a:ext cx="9525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829A75FB-CC78-4C38-878C-714460391A90}" type="slidenum">
              <a:rPr lang="en-US" smtClean="0"/>
              <a:t>32</a:t>
            </a:fld>
            <a:endParaRPr lang="en-US"/>
          </a:p>
        </p:txBody>
      </p:sp>
    </p:spTree>
    <p:extLst>
      <p:ext uri="{BB962C8B-B14F-4D97-AF65-F5344CB8AC3E}">
        <p14:creationId xmlns:p14="http://schemas.microsoft.com/office/powerpoint/2010/main" val="22967021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 Jim Crow</a:t>
            </a:r>
            <a:endParaRPr lang="en-US" dirty="0"/>
          </a:p>
        </p:txBody>
      </p:sp>
      <p:sp>
        <p:nvSpPr>
          <p:cNvPr id="3" name="Content Placeholder 2"/>
          <p:cNvSpPr>
            <a:spLocks noGrp="1"/>
          </p:cNvSpPr>
          <p:nvPr>
            <p:ph idx="1"/>
          </p:nvPr>
        </p:nvSpPr>
        <p:spPr/>
        <p:txBody>
          <a:bodyPr>
            <a:normAutofit/>
          </a:bodyPr>
          <a:lstStyle/>
          <a:p>
            <a:r>
              <a:rPr lang="en-US" dirty="0" smtClean="0"/>
              <a:t>A “War on Drugs”, a perfect outgrowth of the 1964 Civil Rights Act.  1968 election Richard Nixon and George Wallace “law and order” theme. Nixon called for a “war on drugs—public enemy number one.”</a:t>
            </a:r>
          </a:p>
          <a:p>
            <a:r>
              <a:rPr lang="en-US" dirty="0" smtClean="0"/>
              <a:t>Reagan 1980 condemned “welfare queens” and “criminal predators” (presumably race neutral); formally launched “War on Drugs”. </a:t>
            </a:r>
          </a:p>
        </p:txBody>
      </p:sp>
      <p:sp>
        <p:nvSpPr>
          <p:cNvPr id="4" name="Slide Number Placeholder 3"/>
          <p:cNvSpPr>
            <a:spLocks noGrp="1"/>
          </p:cNvSpPr>
          <p:nvPr>
            <p:ph type="sldNum" sz="quarter" idx="12"/>
          </p:nvPr>
        </p:nvSpPr>
        <p:spPr/>
        <p:txBody>
          <a:bodyPr/>
          <a:lstStyle/>
          <a:p>
            <a:fld id="{829A75FB-CC78-4C38-878C-714460391A90}" type="slidenum">
              <a:rPr lang="en-US" smtClean="0"/>
              <a:t>33</a:t>
            </a:fld>
            <a:endParaRPr lang="en-US"/>
          </a:p>
        </p:txBody>
      </p:sp>
    </p:spTree>
    <p:extLst>
      <p:ext uri="{BB962C8B-B14F-4D97-AF65-F5344CB8AC3E}">
        <p14:creationId xmlns:p14="http://schemas.microsoft.com/office/powerpoint/2010/main" val="32236395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New Jim </a:t>
            </a:r>
            <a:r>
              <a:rPr lang="en-US" dirty="0" smtClean="0"/>
              <a:t>Crow 2</a:t>
            </a:r>
            <a:endParaRPr lang="en-US" dirty="0"/>
          </a:p>
        </p:txBody>
      </p:sp>
      <p:sp>
        <p:nvSpPr>
          <p:cNvPr id="5" name="Content Placeholder 4"/>
          <p:cNvSpPr>
            <a:spLocks noGrp="1"/>
          </p:cNvSpPr>
          <p:nvPr>
            <p:ph idx="1"/>
          </p:nvPr>
        </p:nvSpPr>
        <p:spPr/>
        <p:txBody>
          <a:bodyPr>
            <a:normAutofit fontScale="92500" lnSpcReduction="20000"/>
          </a:bodyPr>
          <a:lstStyle/>
          <a:p>
            <a:r>
              <a:rPr lang="en-US" dirty="0"/>
              <a:t>1988 George Bush, Sr. decimated Dukakis with Willie Horton ad (escaped on work furlough, committed rape White </a:t>
            </a:r>
            <a:r>
              <a:rPr lang="en-US" dirty="0" smtClean="0"/>
              <a:t>Woman!).   “1989 </a:t>
            </a:r>
            <a:r>
              <a:rPr lang="en-US" dirty="0"/>
              <a:t>drugs most pressing problem facing nation</a:t>
            </a:r>
            <a:r>
              <a:rPr lang="en-US" dirty="0" smtClean="0"/>
              <a:t>.” </a:t>
            </a:r>
            <a:endParaRPr lang="en-US" dirty="0"/>
          </a:p>
          <a:p>
            <a:r>
              <a:rPr lang="en-US" dirty="0" smtClean="0"/>
              <a:t>Bill Clinton 1992 “I can be nicked a lot, but no one can say I am soft on crime.”  “Three strikes, you’re out”, “tough on crime polices” resulted in the largest increases in federal and state prison inmates of any president in American history. 90% admitted to prison for drug offenses were black or Latino.  </a:t>
            </a:r>
            <a:r>
              <a:rPr lang="en-US" b="1" dirty="0" smtClean="0"/>
              <a:t>The New Jim Crow was born </a:t>
            </a:r>
            <a:endParaRPr lang="en-US" b="1" dirty="0"/>
          </a:p>
        </p:txBody>
      </p:sp>
      <p:sp>
        <p:nvSpPr>
          <p:cNvPr id="2" name="Slide Number Placeholder 1"/>
          <p:cNvSpPr>
            <a:spLocks noGrp="1"/>
          </p:cNvSpPr>
          <p:nvPr>
            <p:ph type="sldNum" sz="quarter" idx="12"/>
          </p:nvPr>
        </p:nvSpPr>
        <p:spPr/>
        <p:txBody>
          <a:bodyPr/>
          <a:lstStyle/>
          <a:p>
            <a:fld id="{829A75FB-CC78-4C38-878C-714460391A90}" type="slidenum">
              <a:rPr lang="en-US" smtClean="0"/>
              <a:t>34</a:t>
            </a:fld>
            <a:endParaRPr lang="en-US"/>
          </a:p>
        </p:txBody>
      </p:sp>
    </p:spTree>
    <p:extLst>
      <p:ext uri="{BB962C8B-B14F-4D97-AF65-F5344CB8AC3E}">
        <p14:creationId xmlns:p14="http://schemas.microsoft.com/office/powerpoint/2010/main" val="24911634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Unintended Consequences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Impacts on producer</a:t>
            </a:r>
            <a:r>
              <a:rPr lang="en-US" dirty="0"/>
              <a:t>, transit and consumer </a:t>
            </a:r>
            <a:r>
              <a:rPr lang="en-US" dirty="0" smtClean="0"/>
              <a:t>countries:</a:t>
            </a:r>
          </a:p>
          <a:p>
            <a:pPr marL="514350" indent="-514350">
              <a:buFont typeface="+mj-lt"/>
              <a:buAutoNum type="arabicPeriod"/>
            </a:pPr>
            <a:r>
              <a:rPr lang="en-US" dirty="0" smtClean="0"/>
              <a:t>Growth </a:t>
            </a:r>
            <a:r>
              <a:rPr lang="en-US" dirty="0"/>
              <a:t>of a ‘huge criminal black market</a:t>
            </a:r>
            <a:r>
              <a:rPr lang="en-US" dirty="0" smtClean="0"/>
              <a:t>’.</a:t>
            </a:r>
          </a:p>
          <a:p>
            <a:pPr marL="514350" indent="-514350">
              <a:buFont typeface="+mj-lt"/>
              <a:buAutoNum type="arabicPeriod"/>
            </a:pPr>
            <a:r>
              <a:rPr lang="en-US" dirty="0" smtClean="0"/>
              <a:t>Policy displacement to fund vast law enforcement effort.</a:t>
            </a:r>
          </a:p>
          <a:p>
            <a:pPr marL="514350" indent="-514350">
              <a:buFont typeface="+mj-lt"/>
              <a:buAutoNum type="arabicPeriod"/>
            </a:pPr>
            <a:r>
              <a:rPr lang="en-US" dirty="0" smtClean="0"/>
              <a:t>Geographical </a:t>
            </a:r>
            <a:r>
              <a:rPr lang="en-US" dirty="0"/>
              <a:t>displacement, production shifts location </a:t>
            </a:r>
            <a:r>
              <a:rPr lang="en-US" dirty="0" smtClean="0"/>
              <a:t>to avoid </a:t>
            </a:r>
            <a:r>
              <a:rPr lang="en-US" dirty="0"/>
              <a:t>attention of law enforcement.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35</a:t>
            </a:fld>
            <a:endParaRPr lang="en-US"/>
          </a:p>
        </p:txBody>
      </p:sp>
    </p:spTree>
    <p:extLst>
      <p:ext uri="{BB962C8B-B14F-4D97-AF65-F5344CB8AC3E}">
        <p14:creationId xmlns:p14="http://schemas.microsoft.com/office/powerpoint/2010/main" val="31547981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International Unintended Consequences 2</a:t>
            </a:r>
            <a:endParaRPr lang="en-US" dirty="0"/>
          </a:p>
        </p:txBody>
      </p:sp>
      <p:sp>
        <p:nvSpPr>
          <p:cNvPr id="3" name="Content Placeholder 2"/>
          <p:cNvSpPr>
            <a:spLocks noGrp="1"/>
          </p:cNvSpPr>
          <p:nvPr>
            <p:ph idx="1"/>
          </p:nvPr>
        </p:nvSpPr>
        <p:spPr/>
        <p:txBody>
          <a:bodyPr>
            <a:normAutofit/>
          </a:bodyPr>
          <a:lstStyle/>
          <a:p>
            <a:pPr marL="400050" lvl="1" indent="0">
              <a:buNone/>
            </a:pPr>
            <a:r>
              <a:rPr lang="en-US" sz="3200" dirty="0" smtClean="0"/>
              <a:t> 4. </a:t>
            </a:r>
            <a:r>
              <a:rPr lang="en-US" sz="3200" dirty="0" smtClean="0">
                <a:cs typeface="Arial" pitchFamily="34" charset="0"/>
              </a:rPr>
              <a:t>Substance</a:t>
            </a:r>
            <a:r>
              <a:rPr lang="en-US" sz="3200" dirty="0" smtClean="0"/>
              <a:t> displacement when previous choice of drug is difficult to obtain due to law enforcement.</a:t>
            </a:r>
          </a:p>
          <a:p>
            <a:pPr marL="400050" lvl="1" indent="0">
              <a:buNone/>
            </a:pPr>
            <a:endParaRPr lang="en-US" dirty="0" smtClean="0"/>
          </a:p>
          <a:p>
            <a:pPr marL="400050" lvl="1" indent="0">
              <a:buNone/>
            </a:pPr>
            <a:r>
              <a:rPr lang="en-US" sz="3200" dirty="0" smtClean="0"/>
              <a:t>5. The </a:t>
            </a:r>
            <a:r>
              <a:rPr lang="en-US" sz="3200" dirty="0"/>
              <a:t>perception and treatment of drug users, who are stigmatized, marginalized and excluded. </a:t>
            </a:r>
          </a:p>
          <a:p>
            <a:endParaRPr lang="en-US" dirty="0" smtClean="0"/>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36</a:t>
            </a:fld>
            <a:endParaRPr lang="en-US"/>
          </a:p>
        </p:txBody>
      </p:sp>
    </p:spTree>
    <p:extLst>
      <p:ext uri="{BB962C8B-B14F-4D97-AF65-F5344CB8AC3E}">
        <p14:creationId xmlns:p14="http://schemas.microsoft.com/office/powerpoint/2010/main" val="18040239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to Do?</a:t>
            </a:r>
            <a:endParaRPr lang="en-US" dirty="0"/>
          </a:p>
        </p:txBody>
      </p:sp>
      <p:sp>
        <p:nvSpPr>
          <p:cNvPr id="3" name="Content Placeholder 2"/>
          <p:cNvSpPr>
            <a:spLocks noGrp="1"/>
          </p:cNvSpPr>
          <p:nvPr>
            <p:ph idx="1"/>
          </p:nvPr>
        </p:nvSpPr>
        <p:spPr/>
        <p:txBody>
          <a:bodyPr>
            <a:normAutofit fontScale="92500" lnSpcReduction="10000"/>
          </a:bodyPr>
          <a:lstStyle/>
          <a:p>
            <a:r>
              <a:rPr lang="en-US" dirty="0"/>
              <a:t>U.S. taxpayers have spent an estimated $2.5 trillion on the "war on drugs" since former President Richard Nixon first declared it in 1971. With the U.S. federal government so far in debt, it is well overdue that this type of expenditure come under greater scrutiny</a:t>
            </a:r>
            <a:r>
              <a:rPr lang="en-US" dirty="0" smtClean="0"/>
              <a:t>.  CNN June 2011.</a:t>
            </a:r>
          </a:p>
          <a:p>
            <a:pPr marL="0" indent="0">
              <a:buNone/>
            </a:pPr>
            <a:endParaRPr lang="en-US" dirty="0" smtClean="0"/>
          </a:p>
          <a:p>
            <a:r>
              <a:rPr lang="en-US" b="1" dirty="0" smtClean="0"/>
              <a:t>The United States needs to get whole heartedly behind the recommendations of the Global Commission on Drug Policy.   </a:t>
            </a:r>
            <a:endParaRPr lang="en-US" b="1" dirty="0"/>
          </a:p>
        </p:txBody>
      </p:sp>
      <p:sp>
        <p:nvSpPr>
          <p:cNvPr id="4" name="Slide Number Placeholder 3"/>
          <p:cNvSpPr>
            <a:spLocks noGrp="1"/>
          </p:cNvSpPr>
          <p:nvPr>
            <p:ph type="sldNum" sz="quarter" idx="12"/>
          </p:nvPr>
        </p:nvSpPr>
        <p:spPr/>
        <p:txBody>
          <a:bodyPr/>
          <a:lstStyle/>
          <a:p>
            <a:fld id="{829A75FB-CC78-4C38-878C-714460391A90}" type="slidenum">
              <a:rPr lang="en-US" smtClean="0"/>
              <a:t>37</a:t>
            </a:fld>
            <a:endParaRPr lang="en-US"/>
          </a:p>
        </p:txBody>
      </p:sp>
    </p:spTree>
    <p:extLst>
      <p:ext uri="{BB962C8B-B14F-4D97-AF65-F5344CB8AC3E}">
        <p14:creationId xmlns:p14="http://schemas.microsoft.com/office/powerpoint/2010/main" val="42655666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 ON DRUGS</a:t>
            </a:r>
            <a:endParaRPr lang="en-US" dirty="0"/>
          </a:p>
        </p:txBody>
      </p:sp>
      <p:sp>
        <p:nvSpPr>
          <p:cNvPr id="3" name="Content Placeholder 2"/>
          <p:cNvSpPr>
            <a:spLocks noGrp="1"/>
          </p:cNvSpPr>
          <p:nvPr>
            <p:ph idx="1"/>
          </p:nvPr>
        </p:nvSpPr>
        <p:spPr/>
        <p:txBody>
          <a:bodyPr>
            <a:normAutofit fontScale="92500"/>
          </a:bodyPr>
          <a:lstStyle/>
          <a:p>
            <a:r>
              <a:rPr lang="en-US" dirty="0" smtClean="0"/>
              <a:t>Report of the </a:t>
            </a:r>
            <a:r>
              <a:rPr lang="en-US" b="1" dirty="0" smtClean="0"/>
              <a:t>Global Commission on Drug Policy</a:t>
            </a:r>
            <a:r>
              <a:rPr lang="en-US" dirty="0" smtClean="0"/>
              <a:t>.  June 2011  </a:t>
            </a:r>
            <a:r>
              <a:rPr lang="en-US" dirty="0" smtClean="0">
                <a:hlinkClick r:id="rId3"/>
              </a:rPr>
              <a:t>www.globalcommissionondrugs.org</a:t>
            </a:r>
            <a:endParaRPr lang="en-US" dirty="0" smtClean="0"/>
          </a:p>
          <a:p>
            <a:endParaRPr lang="en-US" dirty="0"/>
          </a:p>
          <a:p>
            <a:r>
              <a:rPr lang="en-US" dirty="0" smtClean="0"/>
              <a:t>19 </a:t>
            </a:r>
            <a:r>
              <a:rPr lang="en-US" b="1" dirty="0" smtClean="0"/>
              <a:t>Commissioners </a:t>
            </a:r>
            <a:r>
              <a:rPr lang="en-US" dirty="0" smtClean="0"/>
              <a:t>including </a:t>
            </a:r>
            <a:r>
              <a:rPr lang="en-US" b="1" dirty="0" smtClean="0"/>
              <a:t>George P Schultz</a:t>
            </a:r>
            <a:r>
              <a:rPr lang="en-US" dirty="0" smtClean="0"/>
              <a:t>, former Secretary of State, US (honorary chair), </a:t>
            </a:r>
            <a:r>
              <a:rPr lang="en-US" b="1" dirty="0" smtClean="0"/>
              <a:t>Paul Volcker</a:t>
            </a:r>
            <a:r>
              <a:rPr lang="en-US" i="1" dirty="0" smtClean="0"/>
              <a:t>, </a:t>
            </a:r>
            <a:r>
              <a:rPr lang="en-US" dirty="0" smtClean="0"/>
              <a:t>for Chairman of the United States Federal Reserve and the Economic Recovery Board and Kofi Annan, former Secretary General of the United Nations.</a:t>
            </a: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38</a:t>
            </a:fld>
            <a:endParaRPr lang="en-US"/>
          </a:p>
        </p:txBody>
      </p:sp>
    </p:spTree>
    <p:extLst>
      <p:ext uri="{BB962C8B-B14F-4D97-AF65-F5344CB8AC3E}">
        <p14:creationId xmlns:p14="http://schemas.microsoft.com/office/powerpoint/2010/main" val="9926492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Report Principles</a:t>
            </a:r>
            <a:endParaRPr lang="en-US" dirty="0"/>
          </a:p>
        </p:txBody>
      </p:sp>
      <p:sp>
        <p:nvSpPr>
          <p:cNvPr id="3" name="Content Placeholder 2"/>
          <p:cNvSpPr>
            <a:spLocks noGrp="1"/>
          </p:cNvSpPr>
          <p:nvPr>
            <p:ph idx="1"/>
          </p:nvPr>
        </p:nvSpPr>
        <p:spPr/>
        <p:txBody>
          <a:bodyPr>
            <a:normAutofit fontScale="85000" lnSpcReduction="10000"/>
          </a:bodyPr>
          <a:lstStyle/>
          <a:p>
            <a:r>
              <a:rPr lang="en-US" b="1" dirty="0"/>
              <a:t>1. Drug policies must be based on solid empirical and scientific evidence. The primary measure of success should be the reduction of harm to the health, security and welfare of individuals and society. </a:t>
            </a:r>
            <a:endParaRPr lang="en-US" b="1" dirty="0" smtClean="0"/>
          </a:p>
          <a:p>
            <a:endParaRPr lang="en-US" b="1" dirty="0" smtClean="0"/>
          </a:p>
          <a:p>
            <a:r>
              <a:rPr lang="en-US" b="1" dirty="0"/>
              <a:t>2. Drug policies must be based on human rights and public health principles. We should end the stigmatization and marginalization of people who use certain drugs and those involved in the lower levels of cultivation, production and distribution, and treat people dependent on drugs as patients, not criminals </a:t>
            </a:r>
          </a:p>
        </p:txBody>
      </p:sp>
      <p:sp>
        <p:nvSpPr>
          <p:cNvPr id="4" name="Slide Number Placeholder 3"/>
          <p:cNvSpPr>
            <a:spLocks noGrp="1"/>
          </p:cNvSpPr>
          <p:nvPr>
            <p:ph type="sldNum" sz="quarter" idx="12"/>
          </p:nvPr>
        </p:nvSpPr>
        <p:spPr/>
        <p:txBody>
          <a:bodyPr/>
          <a:lstStyle/>
          <a:p>
            <a:fld id="{829A75FB-CC78-4C38-878C-714460391A90}" type="slidenum">
              <a:rPr lang="en-US" smtClean="0"/>
              <a:t>39</a:t>
            </a:fld>
            <a:endParaRPr lang="en-US"/>
          </a:p>
        </p:txBody>
      </p:sp>
    </p:spTree>
    <p:extLst>
      <p:ext uri="{BB962C8B-B14F-4D97-AF65-F5344CB8AC3E}">
        <p14:creationId xmlns:p14="http://schemas.microsoft.com/office/powerpoint/2010/main" val="2101647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829A75FB-CC78-4C38-878C-714460391A90}" type="slidenum">
              <a:rPr lang="en-US" smtClean="0"/>
              <a:t>4</a:t>
            </a:fld>
            <a:endParaRPr lang="en-US"/>
          </a:p>
        </p:txBody>
      </p:sp>
    </p:spTree>
    <p:extLst>
      <p:ext uri="{BB962C8B-B14F-4D97-AF65-F5344CB8AC3E}">
        <p14:creationId xmlns:p14="http://schemas.microsoft.com/office/powerpoint/2010/main" val="17662292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Global Report </a:t>
            </a:r>
            <a:r>
              <a:rPr lang="en-US" dirty="0" smtClean="0"/>
              <a:t>Principles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3. </a:t>
            </a:r>
            <a:r>
              <a:rPr lang="en-US" dirty="0"/>
              <a:t>The development and implementation of drug policies should be a global shared responsibility, but also needs to take into consideration diverse political, social and cultural </a:t>
            </a:r>
            <a:r>
              <a:rPr lang="en-US" dirty="0" smtClean="0"/>
              <a:t>realities.</a:t>
            </a:r>
          </a:p>
          <a:p>
            <a:pPr marL="0" indent="0">
              <a:buNone/>
            </a:pPr>
            <a:endParaRPr lang="en-US" dirty="0" smtClean="0"/>
          </a:p>
          <a:p>
            <a:pPr marL="0" indent="0">
              <a:buNone/>
            </a:pPr>
            <a:r>
              <a:rPr lang="en-US" b="1" dirty="0"/>
              <a:t>4. </a:t>
            </a:r>
            <a:r>
              <a:rPr lang="en-US" dirty="0"/>
              <a:t>Drug policies must be pursued in a comprehensive manner, involving families, schools, public health specialists, development practitioners and civil society leaders, in partnership with law enforcement agencies and other relevant governmental bodies. </a:t>
            </a:r>
          </a:p>
        </p:txBody>
      </p:sp>
      <p:sp>
        <p:nvSpPr>
          <p:cNvPr id="4" name="Slide Number Placeholder 3"/>
          <p:cNvSpPr>
            <a:spLocks noGrp="1"/>
          </p:cNvSpPr>
          <p:nvPr>
            <p:ph type="sldNum" sz="quarter" idx="12"/>
          </p:nvPr>
        </p:nvSpPr>
        <p:spPr/>
        <p:txBody>
          <a:bodyPr/>
          <a:lstStyle/>
          <a:p>
            <a:fld id="{829A75FB-CC78-4C38-878C-714460391A90}" type="slidenum">
              <a:rPr lang="en-US" smtClean="0"/>
              <a:t>40</a:t>
            </a:fld>
            <a:endParaRPr lang="en-US"/>
          </a:p>
        </p:txBody>
      </p:sp>
    </p:spTree>
    <p:extLst>
      <p:ext uri="{BB962C8B-B14F-4D97-AF65-F5344CB8AC3E}">
        <p14:creationId xmlns:p14="http://schemas.microsoft.com/office/powerpoint/2010/main" val="315621174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 1</a:t>
            </a:r>
            <a:endParaRPr lang="en-US" dirty="0"/>
          </a:p>
        </p:txBody>
      </p:sp>
      <p:sp>
        <p:nvSpPr>
          <p:cNvPr id="3" name="Content Placeholder 2"/>
          <p:cNvSpPr>
            <a:spLocks noGrp="1"/>
          </p:cNvSpPr>
          <p:nvPr>
            <p:ph idx="1"/>
          </p:nvPr>
        </p:nvSpPr>
        <p:spPr/>
        <p:txBody>
          <a:bodyPr>
            <a:normAutofit lnSpcReduction="10000"/>
          </a:bodyPr>
          <a:lstStyle/>
          <a:p>
            <a:r>
              <a:rPr lang="en-US" dirty="0"/>
              <a:t>Break the taboo. Pursue an open debate and promote policies that effectively reduce consumption, and that prevent and reduce harms related to drug use and drug control policies. Increase investment in research and analysis into the impact of different policies and programs</a:t>
            </a:r>
            <a:r>
              <a:rPr lang="en-US" dirty="0" smtClean="0"/>
              <a:t>.</a:t>
            </a:r>
          </a:p>
          <a:p>
            <a:pPr lvl="1"/>
            <a:r>
              <a:rPr lang="en-US" dirty="0"/>
              <a:t>repressive strategies will not solve the drug problem, and </a:t>
            </a:r>
            <a:r>
              <a:rPr lang="en-US" dirty="0" smtClean="0"/>
              <a:t>the </a:t>
            </a:r>
            <a:r>
              <a:rPr lang="en-US" dirty="0"/>
              <a:t>war on drugs has not, and cannot, be won. </a:t>
            </a:r>
          </a:p>
        </p:txBody>
      </p:sp>
      <p:sp>
        <p:nvSpPr>
          <p:cNvPr id="4" name="Slide Number Placeholder 3"/>
          <p:cNvSpPr>
            <a:spLocks noGrp="1"/>
          </p:cNvSpPr>
          <p:nvPr>
            <p:ph type="sldNum" sz="quarter" idx="12"/>
          </p:nvPr>
        </p:nvSpPr>
        <p:spPr/>
        <p:txBody>
          <a:bodyPr/>
          <a:lstStyle/>
          <a:p>
            <a:fld id="{829A75FB-CC78-4C38-878C-714460391A90}" type="slidenum">
              <a:rPr lang="en-US" smtClean="0"/>
              <a:t>41</a:t>
            </a:fld>
            <a:endParaRPr lang="en-US"/>
          </a:p>
        </p:txBody>
      </p:sp>
    </p:spTree>
    <p:extLst>
      <p:ext uri="{BB962C8B-B14F-4D97-AF65-F5344CB8AC3E}">
        <p14:creationId xmlns:p14="http://schemas.microsoft.com/office/powerpoint/2010/main" val="16410061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2,3</a:t>
            </a:r>
            <a:endParaRPr lang="en-US" dirty="0"/>
          </a:p>
        </p:txBody>
      </p:sp>
      <p:sp>
        <p:nvSpPr>
          <p:cNvPr id="3" name="Content Placeholder 2"/>
          <p:cNvSpPr>
            <a:spLocks noGrp="1"/>
          </p:cNvSpPr>
          <p:nvPr>
            <p:ph idx="1"/>
          </p:nvPr>
        </p:nvSpPr>
        <p:spPr/>
        <p:txBody>
          <a:bodyPr>
            <a:normAutofit fontScale="92500" lnSpcReduction="10000"/>
          </a:bodyPr>
          <a:lstStyle/>
          <a:p>
            <a:r>
              <a:rPr lang="en-US" dirty="0"/>
              <a:t>Replace the criminalization and punishment of people who use drugs with the offer of health and treatment services to those who need </a:t>
            </a:r>
            <a:r>
              <a:rPr lang="en-US" dirty="0" smtClean="0"/>
              <a:t>them. </a:t>
            </a:r>
          </a:p>
          <a:p>
            <a:pPr marL="0" indent="0">
              <a:buNone/>
            </a:pPr>
            <a:endParaRPr lang="en-US" dirty="0" smtClean="0"/>
          </a:p>
          <a:p>
            <a:r>
              <a:rPr lang="en-US" dirty="0"/>
              <a:t>Encourage experimentation by governments with models of legal regulation of drugs (with cannabis, for example) that are designed to undermine the power of organized crime and safeguard the health and security of their citizens. </a:t>
            </a:r>
          </a:p>
        </p:txBody>
      </p:sp>
      <p:sp>
        <p:nvSpPr>
          <p:cNvPr id="4" name="Slide Number Placeholder 3"/>
          <p:cNvSpPr>
            <a:spLocks noGrp="1"/>
          </p:cNvSpPr>
          <p:nvPr>
            <p:ph type="sldNum" sz="quarter" idx="12"/>
          </p:nvPr>
        </p:nvSpPr>
        <p:spPr/>
        <p:txBody>
          <a:bodyPr/>
          <a:lstStyle/>
          <a:p>
            <a:fld id="{829A75FB-CC78-4C38-878C-714460391A90}" type="slidenum">
              <a:rPr lang="en-US" smtClean="0"/>
              <a:t>42</a:t>
            </a:fld>
            <a:endParaRPr lang="en-US"/>
          </a:p>
        </p:txBody>
      </p:sp>
    </p:spTree>
    <p:extLst>
      <p:ext uri="{BB962C8B-B14F-4D97-AF65-F5344CB8AC3E}">
        <p14:creationId xmlns:p14="http://schemas.microsoft.com/office/powerpoint/2010/main" val="32364607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4,5,6</a:t>
            </a:r>
            <a:endParaRPr lang="en-US" dirty="0"/>
          </a:p>
        </p:txBody>
      </p:sp>
      <p:sp>
        <p:nvSpPr>
          <p:cNvPr id="3" name="Content Placeholder 2"/>
          <p:cNvSpPr>
            <a:spLocks noGrp="1"/>
          </p:cNvSpPr>
          <p:nvPr>
            <p:ph idx="1"/>
          </p:nvPr>
        </p:nvSpPr>
        <p:spPr/>
        <p:txBody>
          <a:bodyPr>
            <a:normAutofit fontScale="92500" lnSpcReduction="20000"/>
          </a:bodyPr>
          <a:lstStyle/>
          <a:p>
            <a:r>
              <a:rPr lang="en-US" dirty="0"/>
              <a:t>Establish better metrics, indicators and goals to </a:t>
            </a:r>
            <a:r>
              <a:rPr lang="en-US" b="1" dirty="0"/>
              <a:t>measure progress</a:t>
            </a:r>
            <a:r>
              <a:rPr lang="en-US" b="1" dirty="0" smtClean="0"/>
              <a:t>.</a:t>
            </a:r>
          </a:p>
          <a:p>
            <a:r>
              <a:rPr lang="en-US" b="1" dirty="0"/>
              <a:t>Challenge</a:t>
            </a:r>
            <a:r>
              <a:rPr lang="en-US" dirty="0"/>
              <a:t>, rather than reinforce, common </a:t>
            </a:r>
            <a:r>
              <a:rPr lang="en-US" b="1" dirty="0"/>
              <a:t>misconceptions about drug markets, drug use and drug </a:t>
            </a:r>
            <a:r>
              <a:rPr lang="en-US" b="1" dirty="0" smtClean="0"/>
              <a:t>dependence.</a:t>
            </a:r>
          </a:p>
          <a:p>
            <a:r>
              <a:rPr lang="en-US" dirty="0"/>
              <a:t>Countries that continue to invest mostly in a </a:t>
            </a:r>
            <a:r>
              <a:rPr lang="en-US" b="1" dirty="0"/>
              <a:t>law enforcement approach (despite the evidence) should focus their repressive actions on violent organized crime and drug traffickers, in order to reduce the harms associated with the illicit drug market. </a:t>
            </a:r>
            <a:r>
              <a:rPr lang="en-US" b="1" dirty="0" smtClean="0"/>
              <a:t> </a:t>
            </a:r>
            <a:endParaRPr lang="en-US" b="1" dirty="0"/>
          </a:p>
        </p:txBody>
      </p:sp>
      <p:sp>
        <p:nvSpPr>
          <p:cNvPr id="4" name="Slide Number Placeholder 3"/>
          <p:cNvSpPr>
            <a:spLocks noGrp="1"/>
          </p:cNvSpPr>
          <p:nvPr>
            <p:ph type="sldNum" sz="quarter" idx="12"/>
          </p:nvPr>
        </p:nvSpPr>
        <p:spPr/>
        <p:txBody>
          <a:bodyPr/>
          <a:lstStyle/>
          <a:p>
            <a:fld id="{829A75FB-CC78-4C38-878C-714460391A90}" type="slidenum">
              <a:rPr lang="en-US" smtClean="0"/>
              <a:t>43</a:t>
            </a:fld>
            <a:endParaRPr lang="en-US"/>
          </a:p>
        </p:txBody>
      </p:sp>
    </p:spTree>
    <p:extLst>
      <p:ext uri="{BB962C8B-B14F-4D97-AF65-F5344CB8AC3E}">
        <p14:creationId xmlns:p14="http://schemas.microsoft.com/office/powerpoint/2010/main" val="21617432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RECOMMENDATIIONS 7,8,9 </a:t>
            </a:r>
            <a:endParaRPr lang="en-US" dirty="0"/>
          </a:p>
        </p:txBody>
      </p:sp>
      <p:sp>
        <p:nvSpPr>
          <p:cNvPr id="3" name="Content Placeholder 2"/>
          <p:cNvSpPr>
            <a:spLocks noGrp="1"/>
          </p:cNvSpPr>
          <p:nvPr>
            <p:ph idx="1"/>
          </p:nvPr>
        </p:nvSpPr>
        <p:spPr/>
        <p:txBody>
          <a:bodyPr>
            <a:normAutofit fontScale="92500" lnSpcReduction="10000"/>
          </a:bodyPr>
          <a:lstStyle/>
          <a:p>
            <a:r>
              <a:rPr lang="en-US" dirty="0"/>
              <a:t>Promote alternative sentences for small-scale and </a:t>
            </a:r>
            <a:r>
              <a:rPr lang="en-US" b="1" dirty="0"/>
              <a:t>first-time drug dealers. </a:t>
            </a:r>
            <a:endParaRPr lang="en-US" b="1" dirty="0" smtClean="0"/>
          </a:p>
          <a:p>
            <a:r>
              <a:rPr lang="en-US" dirty="0"/>
              <a:t>Invest more resources in </a:t>
            </a:r>
            <a:r>
              <a:rPr lang="en-US" b="1" dirty="0"/>
              <a:t>evidence-based prevention</a:t>
            </a:r>
            <a:r>
              <a:rPr lang="en-US" dirty="0"/>
              <a:t>, </a:t>
            </a:r>
            <a:r>
              <a:rPr lang="en-US" b="1" dirty="0"/>
              <a:t>with a special focus on youth. </a:t>
            </a:r>
            <a:endParaRPr lang="en-US" b="1" dirty="0" smtClean="0"/>
          </a:p>
          <a:p>
            <a:pPr marL="0" indent="0">
              <a:buNone/>
            </a:pPr>
            <a:endParaRPr lang="en-US" b="1" dirty="0" smtClean="0"/>
          </a:p>
          <a:p>
            <a:r>
              <a:rPr lang="en-US" dirty="0"/>
              <a:t>Offer a wide and easily accessible range of options for treatment and care for drug </a:t>
            </a:r>
            <a:r>
              <a:rPr lang="en-US" dirty="0" smtClean="0"/>
              <a:t>dependence with </a:t>
            </a:r>
            <a:r>
              <a:rPr lang="en-US" dirty="0"/>
              <a:t>special attention to those most at risk, including those in prisons and other custodial settings. </a:t>
            </a:r>
          </a:p>
        </p:txBody>
      </p:sp>
      <p:sp>
        <p:nvSpPr>
          <p:cNvPr id="4" name="Slide Number Placeholder 3"/>
          <p:cNvSpPr>
            <a:spLocks noGrp="1"/>
          </p:cNvSpPr>
          <p:nvPr>
            <p:ph type="sldNum" sz="quarter" idx="12"/>
          </p:nvPr>
        </p:nvSpPr>
        <p:spPr/>
        <p:txBody>
          <a:bodyPr/>
          <a:lstStyle/>
          <a:p>
            <a:fld id="{829A75FB-CC78-4C38-878C-714460391A90}" type="slidenum">
              <a:rPr lang="en-US" smtClean="0"/>
              <a:t>44</a:t>
            </a:fld>
            <a:endParaRPr lang="en-US"/>
          </a:p>
        </p:txBody>
      </p:sp>
    </p:spTree>
    <p:extLst>
      <p:ext uri="{BB962C8B-B14F-4D97-AF65-F5344CB8AC3E}">
        <p14:creationId xmlns:p14="http://schemas.microsoft.com/office/powerpoint/2010/main" val="222342181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 10,11</a:t>
            </a:r>
            <a:endParaRPr lang="en-US" dirty="0"/>
          </a:p>
        </p:txBody>
      </p:sp>
      <p:sp>
        <p:nvSpPr>
          <p:cNvPr id="3" name="Content Placeholder 2"/>
          <p:cNvSpPr>
            <a:spLocks noGrp="1"/>
          </p:cNvSpPr>
          <p:nvPr>
            <p:ph idx="1"/>
          </p:nvPr>
        </p:nvSpPr>
        <p:spPr/>
        <p:txBody>
          <a:bodyPr>
            <a:normAutofit/>
          </a:bodyPr>
          <a:lstStyle/>
          <a:p>
            <a:r>
              <a:rPr lang="en-US" b="1" dirty="0" smtClean="0"/>
              <a:t>The </a:t>
            </a:r>
            <a:r>
              <a:rPr lang="en-US" b="1" dirty="0"/>
              <a:t>United Nations system must provide leadership in the reform of global drug policy</a:t>
            </a:r>
            <a:r>
              <a:rPr lang="en-US" b="1" dirty="0" smtClean="0"/>
              <a:t>.</a:t>
            </a:r>
          </a:p>
          <a:p>
            <a:r>
              <a:rPr lang="en-US" b="1" dirty="0"/>
              <a:t>Act urgently: the war on drugs has failed, and policies need to change now</a:t>
            </a:r>
            <a:r>
              <a:rPr lang="en-US" b="1" dirty="0" smtClean="0"/>
              <a:t>.</a:t>
            </a:r>
          </a:p>
          <a:p>
            <a:pPr marL="514350" indent="-514350">
              <a:buFont typeface="+mj-lt"/>
              <a:buAutoNum type="arabicPeriod"/>
            </a:pPr>
            <a:endParaRPr lang="en-US" b="1" dirty="0"/>
          </a:p>
          <a:p>
            <a:pPr marL="800100" lvl="2" indent="0">
              <a:buNone/>
            </a:pPr>
            <a:r>
              <a:rPr lang="en-US" sz="2800" dirty="0" smtClean="0"/>
              <a:t>Getting </a:t>
            </a:r>
            <a:r>
              <a:rPr lang="en-US" sz="2800" dirty="0"/>
              <a:t>drug policy right is not a matter for theoretical or intellectual debate – it is one of the key policy challenges of our time. </a:t>
            </a:r>
            <a:r>
              <a:rPr lang="en-US" sz="2800" b="1" dirty="0" smtClean="0"/>
              <a:t> </a:t>
            </a:r>
            <a:endParaRPr lang="en-US" sz="2800" dirty="0"/>
          </a:p>
        </p:txBody>
      </p:sp>
      <p:sp>
        <p:nvSpPr>
          <p:cNvPr id="4" name="Slide Number Placeholder 3"/>
          <p:cNvSpPr>
            <a:spLocks noGrp="1"/>
          </p:cNvSpPr>
          <p:nvPr>
            <p:ph type="sldNum" sz="quarter" idx="12"/>
          </p:nvPr>
        </p:nvSpPr>
        <p:spPr/>
        <p:txBody>
          <a:bodyPr/>
          <a:lstStyle/>
          <a:p>
            <a:fld id="{829A75FB-CC78-4C38-878C-714460391A90}" type="slidenum">
              <a:rPr lang="en-US" smtClean="0"/>
              <a:t>45</a:t>
            </a:fld>
            <a:endParaRPr lang="en-US"/>
          </a:p>
        </p:txBody>
      </p:sp>
    </p:spTree>
    <p:extLst>
      <p:ext uri="{BB962C8B-B14F-4D97-AF65-F5344CB8AC3E}">
        <p14:creationId xmlns:p14="http://schemas.microsoft.com/office/powerpoint/2010/main" val="6259199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Bofax\Pictures\Cannabis Sativa bu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0"/>
            <a:ext cx="73914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29A75FB-CC78-4C38-878C-714460391A90}" type="slidenum">
              <a:rPr lang="en-US" smtClean="0"/>
              <a:t>5</a:t>
            </a:fld>
            <a:endParaRPr lang="en-US"/>
          </a:p>
        </p:txBody>
      </p:sp>
    </p:spTree>
    <p:extLst>
      <p:ext uri="{BB962C8B-B14F-4D97-AF65-F5344CB8AC3E}">
        <p14:creationId xmlns:p14="http://schemas.microsoft.com/office/powerpoint/2010/main" val="1122976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Marijuana Dangerous?</a:t>
            </a:r>
            <a:endParaRPr lang="en-US" dirty="0"/>
          </a:p>
        </p:txBody>
      </p:sp>
      <p:sp>
        <p:nvSpPr>
          <p:cNvPr id="3" name="Content Placeholder 2"/>
          <p:cNvSpPr>
            <a:spLocks noGrp="1"/>
          </p:cNvSpPr>
          <p:nvPr>
            <p:ph idx="1"/>
          </p:nvPr>
        </p:nvSpPr>
        <p:spPr/>
        <p:txBody>
          <a:bodyPr/>
          <a:lstStyle/>
          <a:p>
            <a:r>
              <a:rPr lang="en-US" dirty="0"/>
              <a:t>Cannabis is a popular recreational drug around the world, only behind </a:t>
            </a:r>
            <a:r>
              <a:rPr lang="en-US" dirty="0">
                <a:hlinkClick r:id="rId3" action="ppaction://hlinkfile" tooltip="Ethanol"/>
              </a:rPr>
              <a:t>alcohol</a:t>
            </a:r>
            <a:r>
              <a:rPr lang="en-US" dirty="0"/>
              <a:t>, </a:t>
            </a:r>
            <a:r>
              <a:rPr lang="en-US" dirty="0">
                <a:hlinkClick r:id="rId4" action="ppaction://hlinkfile" tooltip="Caffeine"/>
              </a:rPr>
              <a:t>caffeine</a:t>
            </a:r>
            <a:r>
              <a:rPr lang="en-US" dirty="0"/>
              <a:t> and </a:t>
            </a:r>
            <a:r>
              <a:rPr lang="en-US" dirty="0">
                <a:hlinkClick r:id="rId5" action="ppaction://hlinkfile" tooltip="Tobacco"/>
              </a:rPr>
              <a:t>tobacco</a:t>
            </a:r>
            <a:r>
              <a:rPr lang="en-US" dirty="0"/>
              <a:t>. In the United States alone, it is believed that over 100 million Americans have tried Cannabis, with 25 million Americans having used it within the past year</a:t>
            </a:r>
            <a:r>
              <a:rPr lang="en-US" dirty="0" smtClean="0"/>
              <a:t>.</a:t>
            </a: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6</a:t>
            </a:fld>
            <a:endParaRPr lang="en-US"/>
          </a:p>
        </p:txBody>
      </p:sp>
    </p:spTree>
    <p:extLst>
      <p:ext uri="{BB962C8B-B14F-4D97-AF65-F5344CB8AC3E}">
        <p14:creationId xmlns:p14="http://schemas.microsoft.com/office/powerpoint/2010/main" val="3857175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Psychoactive effects - biphasic nature (two phases)</a:t>
            </a:r>
          </a:p>
          <a:p>
            <a:r>
              <a:rPr lang="en-US" dirty="0" smtClean="0"/>
              <a:t>A </a:t>
            </a:r>
            <a:r>
              <a:rPr lang="en-US" dirty="0"/>
              <a:t>state of relaxation, and to a lesser degree, euphoria </a:t>
            </a:r>
            <a:r>
              <a:rPr lang="en-US" dirty="0" smtClean="0"/>
              <a:t>from </a:t>
            </a:r>
            <a:r>
              <a:rPr lang="en-US" dirty="0" err="1">
                <a:hlinkClick r:id="rId3" action="ppaction://hlinkfile" tooltip="Tetrahydrocannabinol"/>
              </a:rPr>
              <a:t>tetrahydrocannabinol</a:t>
            </a:r>
            <a:r>
              <a:rPr lang="en-US" dirty="0"/>
              <a:t>. </a:t>
            </a:r>
            <a:endParaRPr lang="en-US" dirty="0" smtClean="0"/>
          </a:p>
          <a:p>
            <a:r>
              <a:rPr lang="en-US" dirty="0" smtClean="0"/>
              <a:t>Secondary effects</a:t>
            </a:r>
            <a:r>
              <a:rPr lang="en-US" dirty="0"/>
              <a:t>, such as a facility for philosophical thinking, </a:t>
            </a:r>
            <a:r>
              <a:rPr lang="en-US" dirty="0">
                <a:hlinkClick r:id="rId4" action="ppaction://hlinkfile" tooltip="Introspection"/>
              </a:rPr>
              <a:t>introspection</a:t>
            </a:r>
            <a:r>
              <a:rPr lang="en-US" dirty="0"/>
              <a:t> and </a:t>
            </a:r>
            <a:r>
              <a:rPr lang="en-US" dirty="0" smtClean="0">
                <a:hlinkClick r:id="rId5" action="ppaction://hlinkfile" tooltip="Metacognition"/>
              </a:rPr>
              <a:t>metacognition</a:t>
            </a:r>
            <a:r>
              <a:rPr lang="en-US" dirty="0" smtClean="0"/>
              <a:t>.</a:t>
            </a:r>
          </a:p>
          <a:p>
            <a:r>
              <a:rPr lang="en-US" dirty="0" smtClean="0"/>
              <a:t>Cases </a:t>
            </a:r>
            <a:r>
              <a:rPr lang="en-US" dirty="0"/>
              <a:t>of </a:t>
            </a:r>
            <a:r>
              <a:rPr lang="en-US" dirty="0">
                <a:hlinkClick r:id="rId6" action="ppaction://hlinkfile" tooltip="Anxiety"/>
              </a:rPr>
              <a:t>anxiety</a:t>
            </a:r>
            <a:r>
              <a:rPr lang="en-US" dirty="0"/>
              <a:t> and </a:t>
            </a:r>
            <a:r>
              <a:rPr lang="en-US" dirty="0" smtClean="0">
                <a:hlinkClick r:id="rId7" action="ppaction://hlinkfile" tooltip="Paranoia"/>
              </a:rPr>
              <a:t>paranoia</a:t>
            </a:r>
            <a:r>
              <a:rPr lang="en-US" dirty="0" smtClean="0"/>
              <a:t>.</a:t>
            </a:r>
          </a:p>
          <a:p>
            <a:r>
              <a:rPr lang="en-US" dirty="0" smtClean="0"/>
              <a:t> Finally use </a:t>
            </a:r>
            <a:r>
              <a:rPr lang="en-US" dirty="0"/>
              <a:t>can include an increase in heart rate and </a:t>
            </a:r>
            <a:r>
              <a:rPr lang="en-US" dirty="0" smtClean="0"/>
              <a:t>hunger.</a:t>
            </a:r>
            <a:endParaRPr lang="en-US" dirty="0"/>
          </a:p>
        </p:txBody>
      </p:sp>
      <p:sp>
        <p:nvSpPr>
          <p:cNvPr id="4" name="Slide Number Placeholder 3"/>
          <p:cNvSpPr>
            <a:spLocks noGrp="1"/>
          </p:cNvSpPr>
          <p:nvPr>
            <p:ph type="sldNum" sz="quarter" idx="12"/>
          </p:nvPr>
        </p:nvSpPr>
        <p:spPr/>
        <p:txBody>
          <a:bodyPr/>
          <a:lstStyle/>
          <a:p>
            <a:fld id="{829A75FB-CC78-4C38-878C-714460391A90}" type="slidenum">
              <a:rPr lang="en-US" smtClean="0"/>
              <a:t>7</a:t>
            </a:fld>
            <a:endParaRPr lang="en-US"/>
          </a:p>
        </p:txBody>
      </p:sp>
    </p:spTree>
    <p:extLst>
      <p:ext uri="{BB962C8B-B14F-4D97-AF65-F5344CB8AC3E}">
        <p14:creationId xmlns:p14="http://schemas.microsoft.com/office/powerpoint/2010/main" val="1367787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Bofax\Pictures\Drug_danger_and_dependenc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fld id="{829A75FB-CC78-4C38-878C-714460391A90}" type="slidenum">
              <a:rPr lang="en-US" smtClean="0"/>
              <a:t>8</a:t>
            </a:fld>
            <a:endParaRPr lang="en-US"/>
          </a:p>
        </p:txBody>
      </p:sp>
    </p:spTree>
    <p:extLst>
      <p:ext uri="{BB962C8B-B14F-4D97-AF65-F5344CB8AC3E}">
        <p14:creationId xmlns:p14="http://schemas.microsoft.com/office/powerpoint/2010/main" val="9671387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17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00" y="-14288"/>
            <a:ext cx="6477000" cy="6886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829A75FB-CC78-4C38-878C-714460391A90}" type="slidenum">
              <a:rPr lang="en-US" smtClean="0"/>
              <a:t>9</a:t>
            </a:fld>
            <a:endParaRPr lang="en-US"/>
          </a:p>
        </p:txBody>
      </p:sp>
    </p:spTree>
    <p:extLst>
      <p:ext uri="{BB962C8B-B14F-4D97-AF65-F5344CB8AC3E}">
        <p14:creationId xmlns:p14="http://schemas.microsoft.com/office/powerpoint/2010/main" val="408666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6110</TotalTime>
  <Words>12017</Words>
  <Application>Microsoft Office PowerPoint</Application>
  <PresentationFormat>On-screen Show (4:3)</PresentationFormat>
  <Paragraphs>609</Paragraphs>
  <Slides>45</Slides>
  <Notes>43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PowerPoint Presentation</vt:lpstr>
      <vt:lpstr>LEGALIZING MARIJUANA</vt:lpstr>
      <vt:lpstr>PowerPoint Presentation</vt:lpstr>
      <vt:lpstr>PowerPoint Presentation</vt:lpstr>
      <vt:lpstr>PowerPoint Presentation</vt:lpstr>
      <vt:lpstr>Is Marijuana Dangerous?</vt:lpstr>
      <vt:lpstr>Effects</vt:lpstr>
      <vt:lpstr>PowerPoint Presentation</vt:lpstr>
      <vt:lpstr>PowerPoint Presentation</vt:lpstr>
      <vt:lpstr>PowerPoint Presentation</vt:lpstr>
      <vt:lpstr>Substance Abuse Deaths</vt:lpstr>
      <vt:lpstr>2008 or 2009 Causes of Death - Annual</vt:lpstr>
      <vt:lpstr>Deaths from Drugs Illegal and Legal</vt:lpstr>
      <vt:lpstr>2009 Deaths </vt:lpstr>
      <vt:lpstr>Illicit Drug Use USA</vt:lpstr>
      <vt:lpstr>PowerPoint Presentation</vt:lpstr>
      <vt:lpstr>Alcohol and Tobacco</vt:lpstr>
      <vt:lpstr> LEGAL?  PRO AND CON</vt:lpstr>
      <vt:lpstr>Efficacy</vt:lpstr>
      <vt:lpstr>Deterrance</vt:lpstr>
      <vt:lpstr>Gateway Drug Theory</vt:lpstr>
      <vt:lpstr>Health</vt:lpstr>
      <vt:lpstr>Economics</vt:lpstr>
      <vt:lpstr>Crime, Terrorism and Social Order</vt:lpstr>
      <vt:lpstr>Civil Rights</vt:lpstr>
      <vt:lpstr>Politics </vt:lpstr>
      <vt:lpstr>Medical Marijuana</vt:lpstr>
      <vt:lpstr>PowerPoint Presentation</vt:lpstr>
      <vt:lpstr>The War on Drugs – The Result</vt:lpstr>
      <vt:lpstr>The War on Drugs the Result 2</vt:lpstr>
      <vt:lpstr>Criminal Justice Today</vt:lpstr>
      <vt:lpstr>PowerPoint Presentation</vt:lpstr>
      <vt:lpstr>The New Jim Crow</vt:lpstr>
      <vt:lpstr>The New Jim Crow 2</vt:lpstr>
      <vt:lpstr>International Unintended Consequences</vt:lpstr>
      <vt:lpstr>International Unintended Consequences 2</vt:lpstr>
      <vt:lpstr>What to Do?</vt:lpstr>
      <vt:lpstr>WAR ON DRUGS</vt:lpstr>
      <vt:lpstr>Global Report Principles</vt:lpstr>
      <vt:lpstr>Global Report Principles Continued</vt:lpstr>
      <vt:lpstr>RECOMMENDATION 1</vt:lpstr>
      <vt:lpstr>RECOMMENDATIONS 2,3</vt:lpstr>
      <vt:lpstr>Recommendations 4,5,6</vt:lpstr>
      <vt:lpstr>RECOMMENDATIIONS 7,8,9 </vt:lpstr>
      <vt:lpstr>RECOMMENDATIONS 10,11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Bofax</dc:creator>
  <cp:lastModifiedBy>Bofax</cp:lastModifiedBy>
  <cp:revision>200</cp:revision>
  <dcterms:created xsi:type="dcterms:W3CDTF">2012-07-03T15:05:20Z</dcterms:created>
  <dcterms:modified xsi:type="dcterms:W3CDTF">2012-07-19T00:24:02Z</dcterms:modified>
</cp:coreProperties>
</file>