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8" r:id="rId3"/>
    <p:sldId id="258" r:id="rId4"/>
    <p:sldId id="267" r:id="rId5"/>
    <p:sldId id="262" r:id="rId6"/>
    <p:sldId id="260" r:id="rId7"/>
    <p:sldId id="261" r:id="rId8"/>
    <p:sldId id="263" r:id="rId9"/>
    <p:sldId id="264" r:id="rId10"/>
    <p:sldId id="283" r:id="rId11"/>
    <p:sldId id="265" r:id="rId12"/>
    <p:sldId id="266" r:id="rId13"/>
    <p:sldId id="269" r:id="rId14"/>
    <p:sldId id="270" r:id="rId15"/>
    <p:sldId id="271" r:id="rId16"/>
    <p:sldId id="272" r:id="rId17"/>
    <p:sldId id="274" r:id="rId18"/>
    <p:sldId id="273" r:id="rId19"/>
    <p:sldId id="289" r:id="rId20"/>
    <p:sldId id="275" r:id="rId21"/>
    <p:sldId id="287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8" r:id="rId31"/>
    <p:sldId id="285" r:id="rId32"/>
    <p:sldId id="286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06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80632-9718-AA43-8D27-58002D8FC48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37DE-23F7-9B40-9B93-61C5AB83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7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QaAmmbIkq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press.net/ownership/char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Richard T. Craig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Changing Faces of US Media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0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The Impact of Media Convergence and Mobile Media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Media consumption is mobile and flexible.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Merging of media onto one device blurs distinctions between what used to be separate media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Formats are morphing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We can experience media in multiple manners simultaneously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Verdana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Verdana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Verdana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Stories: The Foundation of Media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Verdana" charset="0"/>
              </a:rPr>
              <a:t>Stories we seek and tell are changing in the digital era.</a:t>
            </a:r>
          </a:p>
          <a:p>
            <a:pPr lvl="1"/>
            <a:r>
              <a:rPr lang="en-US" sz="2800" dirty="0">
                <a:latin typeface="Verdana" charset="0"/>
              </a:rPr>
              <a:t>Reality TV and social media dominate.</a:t>
            </a:r>
          </a:p>
          <a:p>
            <a:pPr lvl="1"/>
            <a:r>
              <a:rPr lang="en-US" sz="2800" dirty="0">
                <a:latin typeface="Verdana" charset="0"/>
              </a:rPr>
              <a:t>Ordinary citizens are able to participate in, and have an effect on, stories told in the media.</a:t>
            </a:r>
          </a:p>
          <a:p>
            <a:pPr lvl="1"/>
            <a:r>
              <a:rPr lang="en-US" sz="2800" dirty="0">
                <a:latin typeface="Verdana" charset="0"/>
              </a:rPr>
              <a:t>Media institutions and outlets are in the </a:t>
            </a:r>
            <a:r>
              <a:rPr lang="en-US" sz="2800" dirty="0">
                <a:solidFill>
                  <a:srgbClr val="000099"/>
                </a:solidFill>
                <a:latin typeface="Verdana" charset="0"/>
              </a:rPr>
              <a:t>narrative</a:t>
            </a:r>
            <a:r>
              <a:rPr lang="en-US" sz="2800" dirty="0">
                <a:latin typeface="Verdana" charset="0"/>
              </a:rPr>
              <a:t> business.</a:t>
            </a:r>
          </a:p>
        </p:txBody>
      </p:sp>
    </p:spTree>
    <p:extLst>
      <p:ext uri="{BB962C8B-B14F-4D97-AF65-F5344CB8AC3E}">
        <p14:creationId xmlns:p14="http://schemas.microsoft.com/office/powerpoint/2010/main" val="3407000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Contemporary Culture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Verdana" charset="0"/>
              </a:rPr>
              <a:t>Cultural critics are concerned about:</a:t>
            </a:r>
          </a:p>
          <a:p>
            <a:pPr lvl="1"/>
            <a:r>
              <a:rPr lang="en-US" sz="2800" dirty="0">
                <a:latin typeface="Verdana" charset="0"/>
              </a:rPr>
              <a:t>The quality of contemporary culture </a:t>
            </a:r>
          </a:p>
          <a:p>
            <a:pPr lvl="1"/>
            <a:r>
              <a:rPr lang="en-US" sz="2800" dirty="0">
                <a:latin typeface="Verdana" charset="0"/>
              </a:rPr>
              <a:t>The overwhelming amount of information now available</a:t>
            </a:r>
          </a:p>
          <a:p>
            <a:r>
              <a:rPr lang="en-US" sz="2800" dirty="0">
                <a:latin typeface="Verdana" charset="0"/>
              </a:rPr>
              <a:t>How much the media shape society is still unknown.</a:t>
            </a:r>
          </a:p>
        </p:txBody>
      </p:sp>
    </p:spTree>
    <p:extLst>
      <p:ext uri="{BB962C8B-B14F-4D97-AF65-F5344CB8AC3E}">
        <p14:creationId xmlns:p14="http://schemas.microsoft.com/office/powerpoint/2010/main" val="35687667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algn="ctr"/>
            <a:r>
              <a:rPr lang="en-US" sz="5400" dirty="0" smtClean="0"/>
              <a:t>NEWS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1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The Penny Press Era: Newspapers Become Mass Media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</a:rPr>
              <a:t>Penny papers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Made possible by technology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Sold on the street</a:t>
            </a:r>
          </a:p>
          <a:p>
            <a:r>
              <a:rPr lang="en-US" sz="2800" i="1" dirty="0">
                <a:latin typeface="Verdana" charset="0"/>
                <a:ea typeface="MS PGothic" charset="0"/>
              </a:rPr>
              <a:t>New York Sun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Favored </a:t>
            </a:r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</a:rPr>
              <a:t>human-interest stories</a:t>
            </a:r>
          </a:p>
          <a:p>
            <a:r>
              <a:rPr lang="en-US" sz="2800" i="1" dirty="0">
                <a:latin typeface="Verdana" charset="0"/>
                <a:ea typeface="MS PGothic" charset="0"/>
              </a:rPr>
              <a:t>New York Morning Herald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Independent paper for middle- and working-class readers</a:t>
            </a:r>
          </a:p>
        </p:txBody>
      </p:sp>
    </p:spTree>
    <p:extLst>
      <p:ext uri="{BB962C8B-B14F-4D97-AF65-F5344CB8AC3E}">
        <p14:creationId xmlns:p14="http://schemas.microsoft.com/office/powerpoint/2010/main" val="5154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The Penny Press Era: Newspapers Become Mass Media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Penny papers were innovative.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Reported local news and crime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Separated news and editorial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Neutral toward advertisers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Associated Press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Founded by six New York newspapers in 1848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First major news </a:t>
            </a:r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</a:rPr>
              <a:t>wire service</a:t>
            </a:r>
          </a:p>
          <a:p>
            <a:pPr>
              <a:lnSpc>
                <a:spcPct val="90000"/>
              </a:lnSpc>
            </a:pPr>
            <a:endParaRPr lang="en-US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5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  <a:ea typeface="MS PGothic" charset="0"/>
              </a:rPr>
              <a:t>The Age of Yellow Journalism: Sensationalism and Investigation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</a:rPr>
              <a:t>Yellow journalism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Overly dramatic stories and </a:t>
            </a:r>
            <a:r>
              <a:rPr lang="en-US" sz="2800" dirty="0">
                <a:solidFill>
                  <a:schemeClr val="tx2"/>
                </a:solidFill>
                <a:latin typeface="Verdana" charset="0"/>
                <a:ea typeface="MS PGothic" charset="0"/>
              </a:rPr>
              <a:t>investigative journalism</a:t>
            </a:r>
          </a:p>
          <a:p>
            <a:r>
              <a:rPr lang="en-US" sz="2800" i="1" dirty="0">
                <a:latin typeface="Verdana" charset="0"/>
                <a:ea typeface="MS PGothic" charset="0"/>
              </a:rPr>
              <a:t>New York World</a:t>
            </a:r>
            <a:r>
              <a:rPr lang="en-US" sz="2800" dirty="0">
                <a:latin typeface="Verdana" charset="0"/>
                <a:ea typeface="MS PGothic" charset="0"/>
              </a:rPr>
              <a:t> 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Pulitzer encouraged plain writing and the inclusion of illustrations.</a:t>
            </a:r>
          </a:p>
          <a:p>
            <a:r>
              <a:rPr lang="en-US" sz="2800" i="1" dirty="0">
                <a:latin typeface="Verdana" charset="0"/>
                <a:ea typeface="MS PGothic" charset="0"/>
              </a:rPr>
              <a:t>New York Journal</a:t>
            </a:r>
            <a:endParaRPr lang="en-US" sz="2800" dirty="0">
              <a:latin typeface="Verdana" charset="0"/>
              <a:ea typeface="MS PGothic" charset="0"/>
            </a:endParaRP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Hearst was unscrupulous, but a champion of the underdog.</a:t>
            </a:r>
          </a:p>
        </p:txBody>
      </p:sp>
    </p:spTree>
    <p:extLst>
      <p:ext uri="{BB962C8B-B14F-4D97-AF65-F5344CB8AC3E}">
        <p14:creationId xmlns:p14="http://schemas.microsoft.com/office/powerpoint/2010/main" val="192000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Social Reform and the Muckrakers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Verdana" charset="0"/>
                <a:ea typeface="MS PGothic" charset="0"/>
              </a:rPr>
              <a:t>Magazines </a:t>
            </a:r>
            <a:r>
              <a:rPr lang="en-US" sz="3000" dirty="0">
                <a:latin typeface="Verdana" charset="0"/>
                <a:ea typeface="MS PGothic" charset="0"/>
              </a:rPr>
              <a:t>allowed journalists to write in depth about issues.</a:t>
            </a:r>
          </a:p>
          <a:p>
            <a:r>
              <a:rPr lang="en-US" sz="2800" dirty="0" err="1">
                <a:solidFill>
                  <a:schemeClr val="tx2"/>
                </a:solidFill>
                <a:latin typeface="Verdana" charset="0"/>
                <a:ea typeface="MS PGothic" charset="0"/>
              </a:rPr>
              <a:t>Muckrackers</a:t>
            </a:r>
            <a:endParaRPr lang="en-US" sz="2800" dirty="0">
              <a:solidFill>
                <a:schemeClr val="tx2"/>
              </a:solidFill>
              <a:latin typeface="Verdana" charset="0"/>
              <a:ea typeface="MS PGothic" charset="0"/>
            </a:endParaRP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Investigative journalists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Raised awareness, leading to the Pure Food and Drug Act, the Meat Inspection Act, and antitrust laws</a:t>
            </a:r>
          </a:p>
        </p:txBody>
      </p:sp>
    </p:spTree>
    <p:extLst>
      <p:ext uri="{BB962C8B-B14F-4D97-AF65-F5344CB8AC3E}">
        <p14:creationId xmlns:p14="http://schemas.microsoft.com/office/powerpoint/2010/main" val="3671164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TV Information: Our Daily News Culture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92987" cy="464978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Verdana" charset="0"/>
                <a:ea typeface="MS PGothic" charset="0"/>
              </a:rPr>
              <a:t>Network news</a:t>
            </a:r>
          </a:p>
          <a:p>
            <a:pPr lvl="1"/>
            <a:r>
              <a:rPr lang="en-US" sz="2400" dirty="0">
                <a:latin typeface="Verdana" charset="0"/>
                <a:ea typeface="MS PGothic" charset="0"/>
              </a:rPr>
              <a:t>NBC</a:t>
            </a:r>
            <a:r>
              <a:rPr lang="ja-JP" altLang="en-US" sz="2400" dirty="0">
                <a:latin typeface="Verdana" charset="0"/>
                <a:ea typeface="MS PGothic" charset="0"/>
              </a:rPr>
              <a:t>’</a:t>
            </a:r>
            <a:r>
              <a:rPr lang="en-US" altLang="ja-JP" sz="2400" dirty="0">
                <a:latin typeface="Verdana" charset="0"/>
                <a:ea typeface="MS PGothic" charset="0"/>
              </a:rPr>
              <a:t>s </a:t>
            </a:r>
            <a:r>
              <a:rPr lang="en-US" altLang="ja-JP" sz="2400" i="1" dirty="0">
                <a:latin typeface="Verdana" charset="0"/>
                <a:ea typeface="MS PGothic" charset="0"/>
              </a:rPr>
              <a:t>Meet the Press </a:t>
            </a:r>
            <a:r>
              <a:rPr lang="en-US" altLang="ja-JP" sz="2400" dirty="0">
                <a:latin typeface="Verdana" charset="0"/>
                <a:ea typeface="MS PGothic" charset="0"/>
              </a:rPr>
              <a:t>(1947)</a:t>
            </a:r>
          </a:p>
          <a:p>
            <a:pPr lvl="1"/>
            <a:r>
              <a:rPr lang="en-US" sz="2400" i="1" dirty="0">
                <a:latin typeface="Verdana" charset="0"/>
                <a:ea typeface="MS PGothic" charset="0"/>
              </a:rPr>
              <a:t>CBS-TV News </a:t>
            </a:r>
            <a:r>
              <a:rPr lang="en-US" sz="2400" dirty="0">
                <a:latin typeface="Verdana" charset="0"/>
                <a:ea typeface="MS PGothic" charset="0"/>
              </a:rPr>
              <a:t>(1948)</a:t>
            </a:r>
            <a:endParaRPr lang="en-US" sz="2400" i="1" dirty="0">
              <a:latin typeface="Verdana" charset="0"/>
              <a:ea typeface="MS PGothic" charset="0"/>
            </a:endParaRPr>
          </a:p>
          <a:p>
            <a:pPr lvl="2"/>
            <a:r>
              <a:rPr lang="en-US" sz="2400" dirty="0">
                <a:latin typeface="Verdana" charset="0"/>
                <a:ea typeface="MS PGothic" charset="0"/>
              </a:rPr>
              <a:t>First news show to be videotaped for rebroadcast on </a:t>
            </a:r>
            <a:r>
              <a:rPr lang="en-US" sz="2400" dirty="0">
                <a:solidFill>
                  <a:schemeClr val="tx2"/>
                </a:solidFill>
                <a:latin typeface="Verdana" charset="0"/>
                <a:ea typeface="MS PGothic" charset="0"/>
              </a:rPr>
              <a:t>affiliate stations </a:t>
            </a:r>
            <a:r>
              <a:rPr lang="en-US" sz="2400" dirty="0">
                <a:latin typeface="Verdana" charset="0"/>
                <a:ea typeface="MS PGothic" charset="0"/>
              </a:rPr>
              <a:t>(1956)</a:t>
            </a:r>
          </a:p>
          <a:p>
            <a:pPr lvl="1"/>
            <a:r>
              <a:rPr lang="en-US" sz="2400" i="1" dirty="0">
                <a:latin typeface="Verdana" charset="0"/>
                <a:ea typeface="MS PGothic" charset="0"/>
              </a:rPr>
              <a:t>ABC World News Tonight </a:t>
            </a:r>
            <a:r>
              <a:rPr lang="en-US" sz="2400" dirty="0">
                <a:latin typeface="Verdana" charset="0"/>
                <a:ea typeface="MS PGothic" charset="0"/>
              </a:rPr>
              <a:t>(1978)</a:t>
            </a:r>
          </a:p>
          <a:p>
            <a:r>
              <a:rPr lang="en-US" sz="2400" dirty="0">
                <a:latin typeface="Verdana" charset="0"/>
                <a:ea typeface="MS PGothic" charset="0"/>
              </a:rPr>
              <a:t>Cable news</a:t>
            </a:r>
          </a:p>
          <a:p>
            <a:pPr lvl="1"/>
            <a:r>
              <a:rPr lang="en-US" sz="2400" dirty="0">
                <a:latin typeface="Verdana" charset="0"/>
                <a:ea typeface="MS PGothic" charset="0"/>
              </a:rPr>
              <a:t>First cable news channel was CNN</a:t>
            </a:r>
          </a:p>
          <a:p>
            <a:pPr lvl="1"/>
            <a:r>
              <a:rPr lang="en-US" sz="2400" dirty="0">
                <a:latin typeface="Verdana" charset="0"/>
                <a:ea typeface="MS PGothic" charset="0"/>
              </a:rPr>
              <a:t>Created a 24/7 news cycle</a:t>
            </a:r>
          </a:p>
        </p:txBody>
      </p:sp>
    </p:spTree>
    <p:extLst>
      <p:ext uri="{BB962C8B-B14F-4D97-AF65-F5344CB8AC3E}">
        <p14:creationId xmlns:p14="http://schemas.microsoft.com/office/powerpoint/2010/main" val="2725224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we feel about journalism today?</a:t>
            </a:r>
          </a:p>
          <a:p>
            <a:pPr lvl="1"/>
            <a:r>
              <a:rPr lang="en-US" sz="2800" dirty="0" smtClean="0"/>
              <a:t>Is there a focus on investigative journalism?</a:t>
            </a:r>
          </a:p>
          <a:p>
            <a:pPr lvl="1"/>
            <a:r>
              <a:rPr lang="en-US" sz="2800" dirty="0" smtClean="0"/>
              <a:t>How would you describe the content of mainstream news delivered to audiences?</a:t>
            </a:r>
          </a:p>
          <a:p>
            <a:pPr lvl="1"/>
            <a:r>
              <a:rPr lang="en-US" sz="2800" dirty="0" smtClean="0"/>
              <a:t>Are the news media performing as the “fourth estate”, the watchdog branch of democracy?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6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sz="3600" dirty="0"/>
          </a:p>
          <a:p>
            <a:r>
              <a:rPr lang="en-US" sz="3600" dirty="0" smtClean="0"/>
              <a:t>What </a:t>
            </a:r>
            <a:r>
              <a:rPr lang="en-US" sz="3600" dirty="0"/>
              <a:t>is the purpose of the media: to educate and inform or to prod people into specific action?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 algn="ctr">
              <a:buNone/>
            </a:pPr>
            <a:r>
              <a:rPr lang="en-US" sz="4800" dirty="0" smtClean="0"/>
              <a:t>The Digital Era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2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Readership Declines in the United States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z="2800">
                <a:latin typeface="Verdana" charset="0"/>
                <a:ea typeface="MS PGothic" charset="0"/>
              </a:rPr>
              <a:t>Decline began during the Great Depression with the rise of radio.</a:t>
            </a:r>
          </a:p>
          <a:p>
            <a:r>
              <a:rPr lang="en-US" sz="2800">
                <a:latin typeface="Verdana" charset="0"/>
                <a:ea typeface="MS PGothic" charset="0"/>
              </a:rPr>
              <a:t>Dropped in the 1960s and 1970s</a:t>
            </a:r>
          </a:p>
          <a:p>
            <a:pPr lvl="1"/>
            <a:r>
              <a:rPr lang="en-US" sz="2400">
                <a:latin typeface="Verdana" charset="0"/>
                <a:ea typeface="MS PGothic" charset="0"/>
              </a:rPr>
              <a:t>Competition from TV and weeklies</a:t>
            </a:r>
          </a:p>
          <a:p>
            <a:r>
              <a:rPr lang="en-US" sz="2800">
                <a:latin typeface="Verdana" charset="0"/>
                <a:ea typeface="MS PGothic" charset="0"/>
              </a:rPr>
              <a:t>Dropped again in the 2000s</a:t>
            </a:r>
          </a:p>
          <a:p>
            <a:pPr lvl="1"/>
            <a:r>
              <a:rPr lang="en-US" sz="2400">
                <a:latin typeface="Verdana" charset="0"/>
                <a:ea typeface="MS PGothic" charset="0"/>
              </a:rPr>
              <a:t>Online readership increased</a:t>
            </a:r>
          </a:p>
          <a:p>
            <a:r>
              <a:rPr lang="en-US" sz="2800">
                <a:latin typeface="Verdana" charset="0"/>
                <a:ea typeface="MS PGothic" charset="0"/>
              </a:rPr>
              <a:t>Other nations have experienced increases in readership.</a:t>
            </a:r>
          </a:p>
          <a:p>
            <a:endParaRPr lang="en-US" sz="280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40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The World Begins to Browse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World Wide Web 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2800" dirty="0" smtClean="0">
                <a:ea typeface="ＭＳ Ｐゴシック" charset="0"/>
              </a:rPr>
              <a:t>Developed in the late 1980s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HTML (hypertext markup language) 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2800" dirty="0" smtClean="0">
                <a:ea typeface="ＭＳ Ｐゴシック" charset="0"/>
              </a:rPr>
              <a:t>Allows computers to communicate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/>
              <a:t>Web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browsers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2800" dirty="0" smtClean="0">
                <a:ea typeface="ＭＳ Ｐゴシック" charset="0"/>
              </a:rPr>
              <a:t>Allow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users to navigate the Web</a:t>
            </a:r>
          </a:p>
        </p:txBody>
      </p:sp>
    </p:spTree>
    <p:extLst>
      <p:ext uri="{BB962C8B-B14F-4D97-AF65-F5344CB8AC3E}">
        <p14:creationId xmlns:p14="http://schemas.microsoft.com/office/powerpoint/2010/main" val="3248556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Users Link in through Telephone and Cable Wires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  <a:latin typeface="Verdana" charset="0"/>
                <a:ea typeface="MS PGothic" charset="0"/>
              </a:rPr>
              <a:t>Internet Service Providers (ISP)</a:t>
            </a:r>
            <a:endParaRPr lang="en-US" sz="2800" dirty="0">
              <a:latin typeface="Verdan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Connect users to their proprietary Web system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Broadband connections have largely replaced dial-up ISP services.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Major ISPs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Verizon, Time Warner Cable, </a:t>
            </a:r>
            <a:r>
              <a:rPr lang="en-US" sz="2800" dirty="0" err="1">
                <a:latin typeface="Verdana" charset="0"/>
                <a:ea typeface="MS PGothic" charset="0"/>
              </a:rPr>
              <a:t>CenturyLink</a:t>
            </a:r>
            <a:r>
              <a:rPr lang="en-US" sz="2800" dirty="0">
                <a:latin typeface="Verdana" charset="0"/>
                <a:ea typeface="MS PGothic" charset="0"/>
              </a:rPr>
              <a:t>, Charter, and Cox</a:t>
            </a:r>
          </a:p>
        </p:txBody>
      </p:sp>
    </p:spTree>
    <p:extLst>
      <p:ext uri="{BB962C8B-B14F-4D97-AF65-F5344CB8AC3E}">
        <p14:creationId xmlns:p14="http://schemas.microsoft.com/office/powerpoint/2010/main" val="3100644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People Embrace Digital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  <a:latin typeface="Verdana" charset="0"/>
                <a:ea typeface="MS PGothic" charset="0"/>
              </a:rPr>
              <a:t>Digital communication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Image, text, or sound is converted into electronic symbols, which are transported and reassembled as a precise reproduction.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Includes e-mail and </a:t>
            </a:r>
            <a:r>
              <a:rPr lang="en-US" sz="2800" dirty="0">
                <a:solidFill>
                  <a:srgbClr val="000099"/>
                </a:solidFill>
                <a:latin typeface="Verdana" charset="0"/>
                <a:ea typeface="MS PGothic" charset="0"/>
              </a:rPr>
              <a:t>instant messaging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Verdan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33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Search Engines Organize the Web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  <a:latin typeface="Verdana" charset="0"/>
                <a:ea typeface="MS PGothic" charset="0"/>
              </a:rPr>
              <a:t>Search engines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Automated route to finding content on the Internet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Built on mathematic algorithms rather than manually entered data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Google became a major success largely due to its new algorithm based on a page</a:t>
            </a:r>
            <a:r>
              <a:rPr lang="ja-JP" altLang="en-US" sz="2800" dirty="0">
                <a:latin typeface="Verdana" charset="0"/>
                <a:ea typeface="MS PGothic" charset="0"/>
              </a:rPr>
              <a:t>’</a:t>
            </a:r>
            <a:r>
              <a:rPr lang="en-US" altLang="ja-JP" sz="2800" dirty="0">
                <a:latin typeface="Verdana" charset="0"/>
                <a:ea typeface="MS PGothic" charset="0"/>
              </a:rPr>
              <a:t>s popularity.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Verdan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44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What Are Social Media?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Venues for social interaction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Virtual communities that are multiplatform, participatory, and digital… truly democratic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Platforms that enable the interactive Web by engaging users to participate in, comment on, and create content as a means of communicating 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Verdan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2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Types of Social Media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Blogs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/>
              <a:t>Collaborative projects  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a typeface="ＭＳ Ｐゴシック" charset="0"/>
              </a:rPr>
              <a:t>Wiki Web sites  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Content communities  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Social networking sites </a:t>
            </a:r>
          </a:p>
          <a:p>
            <a:pPr>
              <a:buFont typeface="Wingdings" pitchFamily="2" charset="2"/>
              <a:buChar char="¡"/>
              <a:defRPr/>
            </a:pPr>
            <a:r>
              <a:rPr lang="en-US" sz="2800" dirty="0" smtClean="0"/>
              <a:t>Virtual game worlds and virtual social worlds</a:t>
            </a:r>
          </a:p>
          <a:p>
            <a:pPr lvl="1">
              <a:buFont typeface="Wingdings" pitchFamily="2" charset="2"/>
              <a:buChar char="l"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 typeface="Wingdings" pitchFamily="2" charset="2"/>
              <a:buChar char="l"/>
              <a:defRPr/>
            </a:pPr>
            <a:endParaRPr lang="en-US" dirty="0" smtClean="0"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388" y="3304280"/>
            <a:ext cx="1104368" cy="5442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388" y="2194755"/>
            <a:ext cx="1272117" cy="897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9505" y="3777459"/>
            <a:ext cx="1410339" cy="6023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142" y="4701658"/>
            <a:ext cx="1096239" cy="98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30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Social Media and Democracy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Tools for democracy and for undermining repressive regimes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Arab Spring protests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Occupy Wall Street movement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</a:rPr>
              <a:t>Increasing mass communication and exposure to the outside world in China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Verdana" charset="0"/>
              <a:ea typeface="MS PGothic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411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400" dirty="0" smtClean="0"/>
              <a:t>What’s Next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5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Culture and the Evolution of Mass Communication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buFont typeface="Wingdings" pitchFamily="2" charset="2"/>
              <a:buChar char="¡"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ea typeface="+mn-ea"/>
              </a:rPr>
              <a:t>Mass media </a:t>
            </a:r>
            <a:r>
              <a:rPr lang="en-US" sz="3200" dirty="0" smtClean="0">
                <a:ea typeface="+mn-ea"/>
              </a:rPr>
              <a:t>are the cultural industries that produce and distribute:</a:t>
            </a:r>
          </a:p>
          <a:p>
            <a:pPr lvl="1">
              <a:buFont typeface="Wingdings" pitchFamily="2" charset="2"/>
              <a:buChar char="l"/>
              <a:defRPr/>
            </a:pPr>
            <a:endParaRPr lang="en-US" dirty="0" smtClean="0"/>
          </a:p>
          <a:p>
            <a:pPr>
              <a:buFont typeface="Wingdings" pitchFamily="2" charset="2"/>
              <a:buChar char="¡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0" y="3581400"/>
            <a:ext cx="71564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Songs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Novels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TV shows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Newspapers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  <a:ea typeface="+mn-ea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  <a:ea typeface="+mn-ea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Movies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Video games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ea typeface="+mn-ea"/>
              </a:rPr>
              <a:t>Internet Services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/>
            </a:pPr>
            <a:endParaRPr lang="en-US" sz="2800" kern="0" dirty="0">
              <a:latin typeface="+mn-lt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/>
            </a:pPr>
            <a:endParaRPr lang="en-US" sz="3100" kern="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5088022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New Models for Journalism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Verdana" charset="0"/>
                <a:ea typeface="MS PGothic" charset="0"/>
              </a:rPr>
              <a:t>New business model ideas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Developing new ventures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Support from wealthy universities and/or Internet companies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Newspapers as nonprofit entities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Public radio and TV focusing on local news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Universities becoming sources of news reporting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latin typeface="Verdana" charset="0"/>
                <a:ea typeface="MS PGothic" charset="0"/>
              </a:rPr>
              <a:t>National Fund for Local News</a:t>
            </a:r>
          </a:p>
        </p:txBody>
      </p:sp>
    </p:spTree>
    <p:extLst>
      <p:ext uri="{BB962C8B-B14F-4D97-AF65-F5344CB8AC3E}">
        <p14:creationId xmlns:p14="http://schemas.microsoft.com/office/powerpoint/2010/main" val="405045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The Next Era: The Semantic Web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Verdana" charset="0"/>
                <a:ea typeface="MS PGothic" charset="0"/>
              </a:rPr>
              <a:t>Semantic Web</a:t>
            </a:r>
          </a:p>
          <a:p>
            <a:pPr lvl="1"/>
            <a:r>
              <a:rPr lang="en-US" sz="3600" dirty="0">
                <a:latin typeface="Verdana" charset="0"/>
                <a:ea typeface="MS PGothic" charset="0"/>
              </a:rPr>
              <a:t>Will place the basic information of the Web into meaningful categories</a:t>
            </a:r>
          </a:p>
          <a:p>
            <a:r>
              <a:rPr lang="en-US" sz="3600" dirty="0">
                <a:latin typeface="Verdana" charset="0"/>
                <a:ea typeface="MS PGothic" charset="0"/>
              </a:rPr>
              <a:t>Apple iPhone</a:t>
            </a:r>
            <a:r>
              <a:rPr lang="ja-JP" altLang="en-US" sz="3600" dirty="0">
                <a:latin typeface="Verdana" charset="0"/>
                <a:ea typeface="MS PGothic" charset="0"/>
              </a:rPr>
              <a:t>’</a:t>
            </a:r>
            <a:r>
              <a:rPr lang="en-US" altLang="ja-JP" sz="3600" dirty="0">
                <a:latin typeface="Verdana" charset="0"/>
                <a:ea typeface="MS PGothic" charset="0"/>
              </a:rPr>
              <a:t>s </a:t>
            </a:r>
            <a:r>
              <a:rPr lang="en-US" altLang="ja-JP" sz="3600" dirty="0" err="1">
                <a:latin typeface="Verdana" charset="0"/>
                <a:ea typeface="MS PGothic" charset="0"/>
              </a:rPr>
              <a:t>Siri</a:t>
            </a:r>
            <a:endParaRPr lang="en-US" altLang="ja-JP" sz="3600" dirty="0">
              <a:latin typeface="Verdana" charset="0"/>
              <a:ea typeface="MS PGothic" charset="0"/>
            </a:endParaRPr>
          </a:p>
          <a:p>
            <a:pPr lvl="1"/>
            <a:r>
              <a:rPr lang="en-US" sz="3600" dirty="0">
                <a:latin typeface="Verdana" charset="0"/>
                <a:ea typeface="MS PGothic" charset="0"/>
              </a:rPr>
              <a:t>Uses conversational voice recognition to answer questions, find locations, and interact with various iPhone functionalities</a:t>
            </a:r>
          </a:p>
          <a:p>
            <a:pPr lvl="1"/>
            <a:endParaRPr lang="en-US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210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MS PGothic" charset="0"/>
              </a:rPr>
              <a:t>The Internet and Democracy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Verdana" charset="0"/>
                <a:ea typeface="MS PGothic" charset="0"/>
              </a:rPr>
              <a:t>Commercialism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May be the biggest threat to the Internet</a:t>
            </a:r>
            <a:r>
              <a:rPr lang="ja-JP" altLang="en-US" sz="2800" dirty="0">
                <a:latin typeface="Verdana" charset="0"/>
                <a:ea typeface="MS PGothic" charset="0"/>
              </a:rPr>
              <a:t>’</a:t>
            </a:r>
            <a:r>
              <a:rPr lang="en-US" altLang="ja-JP" sz="2800" dirty="0">
                <a:latin typeface="Verdana" charset="0"/>
                <a:ea typeface="MS PGothic" charset="0"/>
              </a:rPr>
              <a:t>s democratic potential</a:t>
            </a:r>
          </a:p>
          <a:p>
            <a:pPr lvl="1"/>
            <a:r>
              <a:rPr lang="en-US" sz="2800" dirty="0">
                <a:latin typeface="Verdana" charset="0"/>
                <a:ea typeface="MS PGothic" charset="0"/>
              </a:rPr>
              <a:t>Internet</a:t>
            </a:r>
            <a:r>
              <a:rPr lang="ja-JP" altLang="en-US" sz="2800" dirty="0">
                <a:latin typeface="Verdana" charset="0"/>
                <a:ea typeface="MS PGothic" charset="0"/>
              </a:rPr>
              <a:t>’</a:t>
            </a:r>
            <a:r>
              <a:rPr lang="en-US" altLang="ja-JP" sz="2800" dirty="0">
                <a:latin typeface="Verdana" charset="0"/>
                <a:ea typeface="MS PGothic" charset="0"/>
              </a:rPr>
              <a:t>s potential for widespread use by all could be partially preempted by narrower commercial interests</a:t>
            </a:r>
            <a:r>
              <a:rPr lang="en-US" altLang="ja-JP" sz="2800" dirty="0" smtClean="0">
                <a:latin typeface="Verdana" charset="0"/>
                <a:ea typeface="MS PGothic" charset="0"/>
              </a:rPr>
              <a:t>.</a:t>
            </a:r>
          </a:p>
          <a:p>
            <a:pPr lvl="2"/>
            <a:r>
              <a:rPr lang="en-US" altLang="ja-JP" sz="2600" b="1" dirty="0" smtClean="0">
                <a:latin typeface="Verdana" charset="0"/>
                <a:ea typeface="MS PGothic" charset="0"/>
              </a:rPr>
              <a:t>Net Neutrality</a:t>
            </a:r>
            <a:endParaRPr lang="en-US" altLang="ja-JP" sz="2600" b="1" dirty="0">
              <a:latin typeface="Verdana" charset="0"/>
              <a:ea typeface="MS PGothic" charset="0"/>
            </a:endParaRPr>
          </a:p>
          <a:p>
            <a:endParaRPr lang="en-US" dirty="0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563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remaining life span for newspapers?</a:t>
            </a:r>
          </a:p>
          <a:p>
            <a:r>
              <a:rPr lang="en-US" dirty="0" smtClean="0"/>
              <a:t>How does radio maintain relevance in the digital world?</a:t>
            </a:r>
          </a:p>
          <a:p>
            <a:r>
              <a:rPr lang="en-US" dirty="0" smtClean="0"/>
              <a:t>Will Television continue to rein supreme as the preferred source of information/entertainment?</a:t>
            </a:r>
          </a:p>
          <a:p>
            <a:endParaRPr lang="en-US" dirty="0"/>
          </a:p>
          <a:p>
            <a:r>
              <a:rPr lang="en-US" dirty="0" smtClean="0"/>
              <a:t>How will the digital platform continue to revolutionize how we experience information/entertainment?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Media Go From Here?!?!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charset="0"/>
              </a:rPr>
              <a:t>Figure 1.1: Daily Media Consumption by Platform, 2010 (8- to 18-Year-Olds)</a:t>
            </a:r>
          </a:p>
        </p:txBody>
      </p:sp>
      <p:pic>
        <p:nvPicPr>
          <p:cNvPr id="18435" name="Picture 4" descr="Fig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2" y="1699024"/>
            <a:ext cx="8628453" cy="4834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0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Cultural Model for Mass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Verdana" charset="0"/>
                <a:hlinkClick r:id="rId2"/>
              </a:rPr>
              <a:t>Recognizes that individuals bring diverse meanings to messages</a:t>
            </a:r>
            <a:endParaRPr lang="en-US" sz="3200" dirty="0">
              <a:latin typeface="Verdana" charset="0"/>
            </a:endParaRPr>
          </a:p>
          <a:p>
            <a:r>
              <a:rPr lang="en-US" sz="3200" dirty="0">
                <a:latin typeface="Verdana" charset="0"/>
              </a:rPr>
              <a:t>Audiences actively affirm, interpret, refashion, or reject the messages and stories that flow through various media channels</a:t>
            </a:r>
          </a:p>
        </p:txBody>
      </p:sp>
    </p:spTree>
    <p:extLst>
      <p:ext uri="{BB962C8B-B14F-4D97-AF65-F5344CB8AC3E}">
        <p14:creationId xmlns:p14="http://schemas.microsoft.com/office/powerpoint/2010/main" val="83414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Eras in Communication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en-US" sz="3600" dirty="0">
                <a:latin typeface="Verdana" charset="0"/>
              </a:rPr>
              <a:t>Oral communication</a:t>
            </a:r>
          </a:p>
          <a:p>
            <a:r>
              <a:rPr lang="en-US" sz="3600" dirty="0">
                <a:latin typeface="Verdana" charset="0"/>
              </a:rPr>
              <a:t>Written communication</a:t>
            </a:r>
          </a:p>
          <a:p>
            <a:r>
              <a:rPr lang="en-US" sz="3600" dirty="0">
                <a:latin typeface="Verdana" charset="0"/>
              </a:rPr>
              <a:t>Printed communication</a:t>
            </a:r>
          </a:p>
          <a:p>
            <a:r>
              <a:rPr lang="en-US" sz="3600" dirty="0">
                <a:latin typeface="Verdana" charset="0"/>
              </a:rPr>
              <a:t>Electronic communication</a:t>
            </a:r>
          </a:p>
          <a:p>
            <a:r>
              <a:rPr lang="en-US" sz="3600" dirty="0">
                <a:latin typeface="Verdana" charset="0"/>
              </a:rPr>
              <a:t>Digital communication</a:t>
            </a:r>
          </a:p>
          <a:p>
            <a:endParaRPr lang="en-US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40039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The Digital Era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  <a:latin typeface="Verdana" charset="0"/>
              </a:rPr>
              <a:t>Digital communication </a:t>
            </a:r>
            <a:r>
              <a:rPr lang="en-US" sz="2800" dirty="0">
                <a:latin typeface="Verdana" charset="0"/>
              </a:rPr>
              <a:t>redefined news and social interaction.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0099"/>
                </a:solidFill>
                <a:latin typeface="Verdana" charset="0"/>
              </a:rPr>
              <a:t>Bloggers</a:t>
            </a:r>
            <a:r>
              <a:rPr lang="en-US" sz="2800" dirty="0">
                <a:latin typeface="Verdana" charset="0"/>
              </a:rPr>
              <a:t> have become an important part of the news industry.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</a:rPr>
              <a:t>E-mail has assumed some of the functions of the postal service.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Verdana" charset="0"/>
              </a:rPr>
              <a:t>Social media like Twitter and Facebook connect people in a new way.</a:t>
            </a:r>
          </a:p>
        </p:txBody>
      </p:sp>
    </p:spTree>
    <p:extLst>
      <p:ext uri="{BB962C8B-B14F-4D97-AF65-F5344CB8AC3E}">
        <p14:creationId xmlns:p14="http://schemas.microsoft.com/office/powerpoint/2010/main" val="39849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Media Convergence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752600"/>
            <a:ext cx="7313612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¡"/>
              <a:defRPr/>
            </a:pPr>
            <a:endParaRPr lang="en-US" sz="3200" dirty="0" smtClean="0"/>
          </a:p>
          <a:p>
            <a:pPr>
              <a:buFont typeface="Wingdings" pitchFamily="2" charset="2"/>
              <a:buChar char="¡"/>
              <a:defRPr/>
            </a:pPr>
            <a:r>
              <a:rPr lang="en-US" sz="3200" dirty="0" smtClean="0"/>
              <a:t>Dual roles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3200" dirty="0" smtClean="0"/>
              <a:t>Technological merging of content across different media channels</a:t>
            </a:r>
          </a:p>
          <a:p>
            <a:pPr lvl="1">
              <a:buFont typeface="Wingdings" pitchFamily="2" charset="2"/>
              <a:buChar char="l"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Cross platform</a:t>
            </a:r>
            <a:r>
              <a:rPr lang="en-US" sz="3200" dirty="0" smtClean="0">
                <a:hlinkClick r:id="rId2"/>
              </a:rPr>
              <a:t>, the consolidation of media holdings under one corporate umbrella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93724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Media Convergence and Cultural Change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>
            <a:noAutofit/>
          </a:bodyPr>
          <a:lstStyle/>
          <a:p>
            <a:r>
              <a:rPr lang="en-US" sz="2800" dirty="0">
                <a:latin typeface="Verdana" charset="0"/>
              </a:rPr>
              <a:t>Changes in how we consume and engage with media culture</a:t>
            </a:r>
          </a:p>
          <a:p>
            <a:pPr lvl="1"/>
            <a:r>
              <a:rPr lang="en-US" sz="2800" dirty="0">
                <a:latin typeface="Verdana" charset="0"/>
              </a:rPr>
              <a:t>Watch TV shows on </a:t>
            </a:r>
            <a:r>
              <a:rPr lang="en-US" sz="2800" dirty="0" err="1">
                <a:latin typeface="Verdana" charset="0"/>
              </a:rPr>
              <a:t>Hulu</a:t>
            </a:r>
            <a:r>
              <a:rPr lang="en-US" sz="2800" dirty="0">
                <a:latin typeface="Verdana" charset="0"/>
              </a:rPr>
              <a:t> and Netflix or DVR/On-Demand options</a:t>
            </a:r>
          </a:p>
          <a:p>
            <a:pPr lvl="1"/>
            <a:r>
              <a:rPr lang="en-US" sz="2800" dirty="0">
                <a:latin typeface="Verdana" charset="0"/>
              </a:rPr>
              <a:t>Make media choices based on social media recommendations</a:t>
            </a:r>
          </a:p>
          <a:p>
            <a:pPr lvl="1"/>
            <a:r>
              <a:rPr lang="en-US" sz="2800" dirty="0">
                <a:latin typeface="Verdana" charset="0"/>
              </a:rPr>
              <a:t>Upload our own media</a:t>
            </a:r>
          </a:p>
          <a:p>
            <a:pPr lvl="1"/>
            <a:r>
              <a:rPr lang="en-US" sz="2800" dirty="0">
                <a:latin typeface="Verdana" charset="0"/>
              </a:rPr>
              <a:t>Discuss programs as we watch them through </a:t>
            </a:r>
            <a:r>
              <a:rPr lang="ja-JP" altLang="en-US" sz="2800" dirty="0">
                <a:latin typeface="Verdana" charset="0"/>
              </a:rPr>
              <a:t>“</a:t>
            </a:r>
            <a:r>
              <a:rPr lang="en-US" sz="2800" dirty="0">
                <a:latin typeface="Verdana" charset="0"/>
              </a:rPr>
              <a:t>live-tweeting</a:t>
            </a:r>
            <a:r>
              <a:rPr lang="ja-JP" altLang="en-US" sz="2800" dirty="0">
                <a:latin typeface="Verdana" charset="0"/>
              </a:rPr>
              <a:t>”</a:t>
            </a:r>
            <a:endParaRPr lang="en-US" sz="28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9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214</TotalTime>
  <Words>1103</Words>
  <Application>Microsoft Office PowerPoint</Application>
  <PresentationFormat>On-screen Show (4:3)</PresentationFormat>
  <Paragraphs>184</Paragraphs>
  <Slides>33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Grid</vt:lpstr>
      <vt:lpstr>The Changing Faces of US Media Today</vt:lpstr>
      <vt:lpstr>PowerPoint Presentation</vt:lpstr>
      <vt:lpstr>Culture and the Evolution of Mass Communication </vt:lpstr>
      <vt:lpstr>Figure 1.1: Daily Media Consumption by Platform, 2010 (8- to 18-Year-Olds)</vt:lpstr>
      <vt:lpstr>Cultural Model for Mass Communication</vt:lpstr>
      <vt:lpstr>Eras in Communication</vt:lpstr>
      <vt:lpstr>The Digital Era</vt:lpstr>
      <vt:lpstr>Media Convergence</vt:lpstr>
      <vt:lpstr>Media Convergence and Cultural Change</vt:lpstr>
      <vt:lpstr>The Impact of Media Convergence and Mobile Media</vt:lpstr>
      <vt:lpstr>Stories: The Foundation of Media</vt:lpstr>
      <vt:lpstr>Contemporary Culture</vt:lpstr>
      <vt:lpstr>PowerPoint Presentation</vt:lpstr>
      <vt:lpstr>The Penny Press Era: Newspapers Become Mass Media</vt:lpstr>
      <vt:lpstr>The Penny Press Era: Newspapers Become Mass Media (cont.)</vt:lpstr>
      <vt:lpstr>The Age of Yellow Journalism: Sensationalism and Investigation</vt:lpstr>
      <vt:lpstr>Social Reform and the Muckrakers</vt:lpstr>
      <vt:lpstr>TV Information: Our Daily News Culture</vt:lpstr>
      <vt:lpstr>PowerPoint Presentation</vt:lpstr>
      <vt:lpstr>PowerPoint Presentation</vt:lpstr>
      <vt:lpstr>Readership Declines in the United States</vt:lpstr>
      <vt:lpstr>The World Begins to Browse</vt:lpstr>
      <vt:lpstr>Users Link in through Telephone and Cable Wires</vt:lpstr>
      <vt:lpstr>People Embrace Digital Communication</vt:lpstr>
      <vt:lpstr>Search Engines Organize the Web</vt:lpstr>
      <vt:lpstr>What Are Social Media?</vt:lpstr>
      <vt:lpstr>Types of Social Media</vt:lpstr>
      <vt:lpstr>Social Media and Democracy</vt:lpstr>
      <vt:lpstr>PowerPoint Presentation</vt:lpstr>
      <vt:lpstr>New Models for Journalism</vt:lpstr>
      <vt:lpstr>The Next Era: The Semantic Web</vt:lpstr>
      <vt:lpstr>The Internet and Democracy</vt:lpstr>
      <vt:lpstr>Where Does Media Go From Here?!?!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Faces of US Media Today</dc:title>
  <dc:creator>Richard Craig</dc:creator>
  <cp:lastModifiedBy>pegzobrien</cp:lastModifiedBy>
  <cp:revision>19</cp:revision>
  <dcterms:created xsi:type="dcterms:W3CDTF">2017-03-19T03:52:34Z</dcterms:created>
  <dcterms:modified xsi:type="dcterms:W3CDTF">2017-03-29T15:17:05Z</dcterms:modified>
</cp:coreProperties>
</file>