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4" r:id="rId7"/>
    <p:sldId id="263" r:id="rId8"/>
    <p:sldId id="261" r:id="rId9"/>
    <p:sldId id="262" r:id="rId10"/>
    <p:sldId id="266" r:id="rId11"/>
    <p:sldId id="267" r:id="rId12"/>
    <p:sldId id="268" r:id="rId13"/>
    <p:sldId id="265"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7F58C-8C26-43E3-B7D8-269CE57E8673}"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E3EA1-78C9-4B08-8D49-EE203B1633B8}" type="slidenum">
              <a:rPr lang="en-US" smtClean="0"/>
              <a:t>‹#›</a:t>
            </a:fld>
            <a:endParaRPr lang="en-US"/>
          </a:p>
        </p:txBody>
      </p:sp>
    </p:spTree>
    <p:extLst>
      <p:ext uri="{BB962C8B-B14F-4D97-AF65-F5344CB8AC3E}">
        <p14:creationId xmlns:p14="http://schemas.microsoft.com/office/powerpoint/2010/main" val="403855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C65F19-F66E-4F21-8C42-ABFF5983973A}" type="slidenum">
              <a:rPr lang="en-US" altLang="en-US" smtClean="0">
                <a:latin typeface="Arial" charset="0"/>
              </a:rPr>
              <a:pPr eaLnBrk="1" hangingPunct="1">
                <a:spcBef>
                  <a:spcPct val="0"/>
                </a:spcBef>
              </a:pPr>
              <a:t>41</a:t>
            </a:fld>
            <a:endParaRPr lang="en-US" altLang="en-US" smtClean="0">
              <a:latin typeface="Arial"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082DC-0150-46B7-9E8F-159328E3C1D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90081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082DC-0150-46B7-9E8F-159328E3C1D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291682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082DC-0150-46B7-9E8F-159328E3C1D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229086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2CB15F4-F78D-4BF3-A238-7A16ED8353F4}" type="slidenum">
              <a:rPr lang="en-US"/>
              <a:pPr/>
              <a:t>‹#›</a:t>
            </a:fld>
            <a:endParaRPr lang="en-US"/>
          </a:p>
        </p:txBody>
      </p:sp>
    </p:spTree>
    <p:extLst>
      <p:ext uri="{BB962C8B-B14F-4D97-AF65-F5344CB8AC3E}">
        <p14:creationId xmlns:p14="http://schemas.microsoft.com/office/powerpoint/2010/main" val="18714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1EFF05-B365-4A0E-B6D6-369006FBF24D}" type="slidenum">
              <a:rPr lang="en-US"/>
              <a:pPr>
                <a:defRPr/>
              </a:pPr>
              <a:t>‹#›</a:t>
            </a:fld>
            <a:endParaRPr lang="en-US"/>
          </a:p>
        </p:txBody>
      </p:sp>
    </p:spTree>
    <p:extLst>
      <p:ext uri="{BB962C8B-B14F-4D97-AF65-F5344CB8AC3E}">
        <p14:creationId xmlns:p14="http://schemas.microsoft.com/office/powerpoint/2010/main" val="223852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082DC-0150-46B7-9E8F-159328E3C1D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338496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082DC-0150-46B7-9E8F-159328E3C1D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27006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082DC-0150-46B7-9E8F-159328E3C1DB}"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359759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082DC-0150-46B7-9E8F-159328E3C1DB}"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326056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082DC-0150-46B7-9E8F-159328E3C1DB}"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200554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082DC-0150-46B7-9E8F-159328E3C1DB}"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29048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082DC-0150-46B7-9E8F-159328E3C1DB}"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94063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082DC-0150-46B7-9E8F-159328E3C1DB}"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BEE79-7401-449E-9C70-010E3B72EE4D}" type="slidenum">
              <a:rPr lang="en-US" smtClean="0"/>
              <a:t>‹#›</a:t>
            </a:fld>
            <a:endParaRPr lang="en-US"/>
          </a:p>
        </p:txBody>
      </p:sp>
    </p:spTree>
    <p:extLst>
      <p:ext uri="{BB962C8B-B14F-4D97-AF65-F5344CB8AC3E}">
        <p14:creationId xmlns:p14="http://schemas.microsoft.com/office/powerpoint/2010/main" val="39621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082DC-0150-46B7-9E8F-159328E3C1DB}" type="datetimeFigureOut">
              <a:rPr lang="en-US" smtClean="0"/>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EE79-7401-449E-9C70-010E3B72EE4D}" type="slidenum">
              <a:rPr lang="en-US" smtClean="0"/>
              <a:t>‹#›</a:t>
            </a:fld>
            <a:endParaRPr lang="en-US"/>
          </a:p>
        </p:txBody>
      </p:sp>
    </p:spTree>
    <p:extLst>
      <p:ext uri="{BB962C8B-B14F-4D97-AF65-F5344CB8AC3E}">
        <p14:creationId xmlns:p14="http://schemas.microsoft.com/office/powerpoint/2010/main" val="3532852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96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10200" y="-1905000"/>
            <a:ext cx="3276600" cy="5745163"/>
          </a:xfrm>
        </p:spPr>
        <p:txBody>
          <a:bodyPr/>
          <a:lstStyle/>
          <a:p>
            <a:r>
              <a:rPr lang="en-US"/>
              <a:t>Methodist Circuit Riders</a:t>
            </a:r>
          </a:p>
        </p:txBody>
      </p:sp>
      <p:pic>
        <p:nvPicPr>
          <p:cNvPr id="17413" name="Picture 5" descr="circuit rid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0"/>
            <a:ext cx="471646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611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Dow II"/>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28800" y="-685800"/>
            <a:ext cx="5610225" cy="906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795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867400" y="274638"/>
            <a:ext cx="2819400" cy="4297362"/>
          </a:xfrm>
        </p:spPr>
        <p:txBody>
          <a:bodyPr/>
          <a:lstStyle/>
          <a:p>
            <a:r>
              <a:rPr lang="en-US"/>
              <a:t>Lorenzo Dow</a:t>
            </a:r>
          </a:p>
        </p:txBody>
      </p:sp>
      <p:pic>
        <p:nvPicPr>
          <p:cNvPr id="19461" name="Picture 5" descr="D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0"/>
            <a:ext cx="5640388" cy="708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807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Segregated Camp Meetin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04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23215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2</a:t>
            </a:r>
            <a:r>
              <a:rPr lang="en-US" baseline="30000"/>
              <a:t>nd</a:t>
            </a:r>
            <a:r>
              <a:rPr lang="en-US"/>
              <a:t> Great Awakening: Impact</a:t>
            </a:r>
          </a:p>
        </p:txBody>
      </p:sp>
      <p:sp>
        <p:nvSpPr>
          <p:cNvPr id="25603" name="Rectangle 3"/>
          <p:cNvSpPr>
            <a:spLocks noGrp="1" noChangeArrowheads="1"/>
          </p:cNvSpPr>
          <p:nvPr>
            <p:ph type="body" idx="1"/>
          </p:nvPr>
        </p:nvSpPr>
        <p:spPr/>
        <p:txBody>
          <a:bodyPr/>
          <a:lstStyle/>
          <a:p>
            <a:pPr marL="514350" indent="-514350">
              <a:buFontTx/>
              <a:buAutoNum type="arabicPeriod"/>
            </a:pPr>
            <a:r>
              <a:rPr lang="en-US" dirty="0" smtClean="0"/>
              <a:t>“</a:t>
            </a:r>
            <a:r>
              <a:rPr lang="en-US" dirty="0"/>
              <a:t>Churching of </a:t>
            </a:r>
            <a:r>
              <a:rPr lang="en-US" dirty="0" smtClean="0"/>
              <a:t>America,”</a:t>
            </a:r>
            <a:r>
              <a:rPr lang="en-US" dirty="0"/>
              <a:t> </a:t>
            </a:r>
            <a:r>
              <a:rPr lang="en-US" dirty="0" smtClean="0"/>
              <a:t>including African Americans</a:t>
            </a:r>
            <a:endParaRPr lang="en-US" dirty="0" smtClean="0"/>
          </a:p>
          <a:p>
            <a:pPr marL="514350" indent="-514350">
              <a:buFontTx/>
              <a:buAutoNum type="arabicPeriod"/>
            </a:pPr>
            <a:r>
              <a:rPr lang="en-US" dirty="0" smtClean="0"/>
              <a:t>Evangelical, revivalist Protestantism becomes the dominant strain of American religiosity</a:t>
            </a:r>
            <a:endParaRPr lang="en-US" dirty="0"/>
          </a:p>
        </p:txBody>
      </p:sp>
    </p:spTree>
    <p:extLst>
      <p:ext uri="{BB962C8B-B14F-4D97-AF65-F5344CB8AC3E}">
        <p14:creationId xmlns:p14="http://schemas.microsoft.com/office/powerpoint/2010/main" val="165046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Counterpoints</a:t>
            </a:r>
            <a:endParaRPr lang="en-US" dirty="0"/>
          </a:p>
        </p:txBody>
      </p:sp>
      <p:sp>
        <p:nvSpPr>
          <p:cNvPr id="3" name="Content Placeholder 2"/>
          <p:cNvSpPr>
            <a:spLocks noGrp="1"/>
          </p:cNvSpPr>
          <p:nvPr>
            <p:ph idx="1"/>
          </p:nvPr>
        </p:nvSpPr>
        <p:spPr/>
        <p:txBody>
          <a:bodyPr/>
          <a:lstStyle/>
          <a:p>
            <a:pPr marL="0" indent="0">
              <a:buNone/>
            </a:pPr>
            <a:r>
              <a:rPr lang="en-US" dirty="0" smtClean="0"/>
              <a:t>1. Catholic immigration.</a:t>
            </a:r>
            <a:endParaRPr lang="en-US" dirty="0"/>
          </a:p>
        </p:txBody>
      </p:sp>
    </p:spTree>
    <p:extLst>
      <p:ext uri="{BB962C8B-B14F-4D97-AF65-F5344CB8AC3E}">
        <p14:creationId xmlns:p14="http://schemas.microsoft.com/office/powerpoint/2010/main" val="156100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 Smith -- History</a:t>
            </a:r>
            <a:endParaRPr lang="en-US" dirty="0"/>
          </a:p>
        </p:txBody>
      </p:sp>
      <p:sp>
        <p:nvSpPr>
          <p:cNvPr id="3" name="Content Placeholder 2"/>
          <p:cNvSpPr>
            <a:spLocks noGrp="1"/>
          </p:cNvSpPr>
          <p:nvPr>
            <p:ph idx="1"/>
          </p:nvPr>
        </p:nvSpPr>
        <p:spPr>
          <a:xfrm>
            <a:off x="152400" y="1295400"/>
            <a:ext cx="8991600" cy="5562600"/>
          </a:xfrm>
        </p:spPr>
        <p:txBody>
          <a:bodyPr>
            <a:normAutofit fontScale="92500" lnSpcReduction="10000"/>
          </a:bodyPr>
          <a:lstStyle/>
          <a:p>
            <a:pPr marL="0" indent="0">
              <a:buNone/>
            </a:pPr>
            <a:r>
              <a:rPr lang="en-US" dirty="0"/>
              <a:t>Some time in the second year after our removal to Manchester, there was in the place where we lived an unusual excitement on the subject of religion. It commenced with the Methodists, but soon became general among all the sects in that region of country. Indeed, the whole district of country seemed affected by it, and great multitudes united themselves to the different religious parties, which created no small stir and division amongst the people, some crying, “Lo, here!” and others, “Lo, there!” Some were contending for the Methodist faith, some for the Presbyterian, and some for the Baptist.</a:t>
            </a:r>
          </a:p>
        </p:txBody>
      </p:sp>
    </p:spTree>
    <p:extLst>
      <p:ext uri="{BB962C8B-B14F-4D97-AF65-F5344CB8AC3E}">
        <p14:creationId xmlns:p14="http://schemas.microsoft.com/office/powerpoint/2010/main" val="902583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In the midst of this war of words and tumult of opinions, I often said to myself: What is to be done? Who of all these parties are right; or, are they all wrong together? If any one of them be right, which is it, and how shall I know it?</a:t>
            </a:r>
          </a:p>
        </p:txBody>
      </p:sp>
    </p:spTree>
    <p:extLst>
      <p:ext uri="{BB962C8B-B14F-4D97-AF65-F5344CB8AC3E}">
        <p14:creationId xmlns:p14="http://schemas.microsoft.com/office/powerpoint/2010/main" val="130906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304800"/>
            <a:ext cx="8382000" cy="5821363"/>
          </a:xfrm>
        </p:spPr>
        <p:txBody>
          <a:bodyPr/>
          <a:lstStyle/>
          <a:p>
            <a:pPr marL="0" indent="0" fontAlgn="base">
              <a:buNone/>
            </a:pPr>
            <a:r>
              <a:rPr lang="en-US" dirty="0"/>
              <a:t>I saw a pillar of </a:t>
            </a:r>
            <a:r>
              <a:rPr lang="en-US" dirty="0" err="1"/>
              <a:t>lightexactly</a:t>
            </a:r>
            <a:r>
              <a:rPr lang="en-US" dirty="0"/>
              <a:t> over my head, above the brightness of </a:t>
            </a:r>
            <a:r>
              <a:rPr lang="en-US" dirty="0" err="1"/>
              <a:t>thesun</a:t>
            </a:r>
            <a:r>
              <a:rPr lang="en-US" dirty="0"/>
              <a:t>, which descended gradually until it fell upon me.</a:t>
            </a:r>
          </a:p>
          <a:p>
            <a:pPr marL="0" indent="0" fontAlgn="base">
              <a:buNone/>
            </a:pPr>
            <a:r>
              <a:rPr lang="en-US" dirty="0" smtClean="0"/>
              <a:t>It </a:t>
            </a:r>
            <a:r>
              <a:rPr lang="en-US" dirty="0"/>
              <a:t>no sooner appeared than I found </a:t>
            </a:r>
            <a:r>
              <a:rPr lang="en-US" dirty="0" err="1"/>
              <a:t>myselfdelivered</a:t>
            </a:r>
            <a:r>
              <a:rPr lang="en-US" dirty="0"/>
              <a:t> from the enemy which held me bound. When the light rested upon me I saw </a:t>
            </a:r>
            <a:r>
              <a:rPr lang="en-US" dirty="0" err="1"/>
              <a:t>twoPersonages</a:t>
            </a:r>
            <a:r>
              <a:rPr lang="en-US" dirty="0"/>
              <a:t>, whose brightness and glory defy all description, standing above me in the air. One of them </a:t>
            </a:r>
            <a:r>
              <a:rPr lang="en-US" dirty="0" err="1"/>
              <a:t>spake</a:t>
            </a:r>
            <a:r>
              <a:rPr lang="en-US" dirty="0"/>
              <a:t> unto me, calling me by name and said, pointing to the other—</a:t>
            </a:r>
            <a:r>
              <a:rPr lang="en-US" i="1" dirty="0"/>
              <a:t>This is My Beloved Son. Hear Him!</a:t>
            </a:r>
            <a:endParaRPr lang="en-US" dirty="0"/>
          </a:p>
          <a:p>
            <a:endParaRPr lang="en-US" dirty="0"/>
          </a:p>
        </p:txBody>
      </p:sp>
    </p:spTree>
    <p:extLst>
      <p:ext uri="{BB962C8B-B14F-4D97-AF65-F5344CB8AC3E}">
        <p14:creationId xmlns:p14="http://schemas.microsoft.com/office/powerpoint/2010/main" val="585778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I was answered that I must join none of them, for they were all wrong; and the Personage who addressed me said that all their creeds were an abomination in his sight</a:t>
            </a:r>
          </a:p>
        </p:txBody>
      </p:sp>
    </p:spTree>
    <p:extLst>
      <p:ext uri="{BB962C8B-B14F-4D97-AF65-F5344CB8AC3E}">
        <p14:creationId xmlns:p14="http://schemas.microsoft.com/office/powerpoint/2010/main" val="246660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a:t>The Strange Case of John Ruggles</a:t>
            </a:r>
          </a:p>
        </p:txBody>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56574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First Vision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066800"/>
            <a:ext cx="3733800" cy="5880736"/>
          </a:xfrm>
        </p:spPr>
      </p:pic>
    </p:spTree>
    <p:extLst>
      <p:ext uri="{BB962C8B-B14F-4D97-AF65-F5344CB8AC3E}">
        <p14:creationId xmlns:p14="http://schemas.microsoft.com/office/powerpoint/2010/main" val="1699815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Moroni</a:t>
            </a:r>
            <a:r>
              <a:rPr lang="en-US" dirty="0" smtClean="0"/>
              <a:t> / Golden Plates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905000"/>
            <a:ext cx="3505200" cy="470496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95400"/>
            <a:ext cx="3581400" cy="4965545"/>
          </a:xfrm>
          <a:prstGeom prst="rect">
            <a:avLst/>
          </a:prstGeom>
        </p:spPr>
      </p:pic>
    </p:spTree>
    <p:extLst>
      <p:ext uri="{BB962C8B-B14F-4D97-AF65-F5344CB8AC3E}">
        <p14:creationId xmlns:p14="http://schemas.microsoft.com/office/powerpoint/2010/main" val="2368750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mtClean="0"/>
              <a:t>The Book of Mormon</a:t>
            </a:r>
          </a:p>
        </p:txBody>
      </p:sp>
      <p:pic>
        <p:nvPicPr>
          <p:cNvPr id="2051" name="Picture 7" descr="title p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219200"/>
            <a:ext cx="3529013"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0065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pPr eaLnBrk="1" hangingPunct="1"/>
            <a:r>
              <a:rPr lang="en-US" altLang="en-US" smtClean="0"/>
              <a:t>The Book of Mormon</a:t>
            </a:r>
          </a:p>
        </p:txBody>
      </p:sp>
      <p:sp>
        <p:nvSpPr>
          <p:cNvPr id="21507" name="Rectangle 3"/>
          <p:cNvSpPr>
            <a:spLocks noGrp="1" noChangeArrowheads="1"/>
          </p:cNvSpPr>
          <p:nvPr>
            <p:ph type="body" idx="1"/>
          </p:nvPr>
        </p:nvSpPr>
        <p:spPr>
          <a:xfrm>
            <a:off x="0" y="838200"/>
            <a:ext cx="8686800" cy="5257800"/>
          </a:xfrm>
        </p:spPr>
        <p:txBody>
          <a:bodyPr/>
          <a:lstStyle/>
          <a:p>
            <a:pPr eaLnBrk="1" hangingPunct="1"/>
            <a:r>
              <a:rPr lang="en-US" altLang="en-US" dirty="0" smtClean="0"/>
              <a:t>Family of Israelites migrated to the New World.</a:t>
            </a:r>
          </a:p>
          <a:p>
            <a:pPr eaLnBrk="1" hangingPunct="1"/>
            <a:r>
              <a:rPr lang="en-US" altLang="en-US" dirty="0" smtClean="0"/>
              <a:t>Split into two factions, the righteous Nephites and the sinful Lamanites.</a:t>
            </a:r>
          </a:p>
          <a:p>
            <a:pPr eaLnBrk="1" hangingPunct="1"/>
            <a:r>
              <a:rPr lang="en-US" altLang="en-US" dirty="0" smtClean="0"/>
              <a:t>Appearance of Jesus Christ to these people after his resurrection.</a:t>
            </a:r>
          </a:p>
          <a:p>
            <a:pPr eaLnBrk="1" hangingPunct="1"/>
            <a:r>
              <a:rPr lang="en-US" altLang="en-US" dirty="0" smtClean="0"/>
              <a:t>Nephites wiped out by the Lamanites.  Last remaining Nephites: Mormon and his son </a:t>
            </a:r>
            <a:r>
              <a:rPr lang="en-US" altLang="en-US" dirty="0" err="1" smtClean="0"/>
              <a:t>Moroni</a:t>
            </a:r>
            <a:r>
              <a:rPr lang="en-US" altLang="en-US" dirty="0" smtClean="0"/>
              <a:t>.</a:t>
            </a:r>
          </a:p>
        </p:txBody>
      </p:sp>
    </p:spTree>
    <p:extLst>
      <p:ext uri="{BB962C8B-B14F-4D97-AF65-F5344CB8AC3E}">
        <p14:creationId xmlns:p14="http://schemas.microsoft.com/office/powerpoint/2010/main" val="668471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Restoration”</a:t>
            </a:r>
            <a:endParaRPr lang="en-US" dirty="0"/>
          </a:p>
        </p:txBody>
      </p:sp>
      <p:sp>
        <p:nvSpPr>
          <p:cNvPr id="3" name="Content Placeholder 2"/>
          <p:cNvSpPr>
            <a:spLocks noGrp="1"/>
          </p:cNvSpPr>
          <p:nvPr>
            <p:ph idx="1"/>
          </p:nvPr>
        </p:nvSpPr>
        <p:spPr/>
        <p:txBody>
          <a:bodyPr/>
          <a:lstStyle/>
          <a:p>
            <a:pPr marL="0" indent="0">
              <a:buNone/>
            </a:pPr>
            <a:r>
              <a:rPr lang="en-US" dirty="0" smtClean="0"/>
              <a:t>1829: restoration of “priesthood”</a:t>
            </a:r>
          </a:p>
          <a:p>
            <a:pPr marL="0" indent="0">
              <a:buNone/>
            </a:pPr>
            <a:r>
              <a:rPr lang="en-US" dirty="0" smtClean="0"/>
              <a:t>March 1830: publication of the Book of Mormon</a:t>
            </a:r>
          </a:p>
          <a:p>
            <a:pPr marL="0" indent="0">
              <a:buNone/>
            </a:pPr>
            <a:r>
              <a:rPr lang="en-US" dirty="0" smtClean="0"/>
              <a:t>April 1830: founding of the Church of Christ</a:t>
            </a:r>
            <a:endParaRPr lang="en-US" dirty="0"/>
          </a:p>
        </p:txBody>
      </p:sp>
    </p:spTree>
    <p:extLst>
      <p:ext uri="{BB962C8B-B14F-4D97-AF65-F5344CB8AC3E}">
        <p14:creationId xmlns:p14="http://schemas.microsoft.com/office/powerpoint/2010/main" val="596767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“Joseph the Seer”</a:t>
            </a:r>
          </a:p>
        </p:txBody>
      </p:sp>
      <p:sp>
        <p:nvSpPr>
          <p:cNvPr id="22531" name="Content Placeholder 2"/>
          <p:cNvSpPr>
            <a:spLocks noGrp="1"/>
          </p:cNvSpPr>
          <p:nvPr>
            <p:ph idx="1"/>
          </p:nvPr>
        </p:nvSpPr>
        <p:spPr/>
        <p:txBody>
          <a:bodyPr/>
          <a:lstStyle/>
          <a:p>
            <a:endParaRPr lang="en-US" altLang="en-US" smtClean="0"/>
          </a:p>
        </p:txBody>
      </p:sp>
    </p:spTree>
    <p:extLst>
      <p:ext uri="{BB962C8B-B14F-4D97-AF65-F5344CB8AC3E}">
        <p14:creationId xmlns:p14="http://schemas.microsoft.com/office/powerpoint/2010/main" val="1026953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LDS (Latter-day Saint) Scripture</a:t>
            </a:r>
          </a:p>
        </p:txBody>
      </p:sp>
      <p:sp>
        <p:nvSpPr>
          <p:cNvPr id="23555" name="Content Placeholder 2"/>
          <p:cNvSpPr>
            <a:spLocks noGrp="1"/>
          </p:cNvSpPr>
          <p:nvPr>
            <p:ph idx="1"/>
          </p:nvPr>
        </p:nvSpPr>
        <p:spPr/>
        <p:txBody>
          <a:bodyPr/>
          <a:lstStyle/>
          <a:p>
            <a:r>
              <a:rPr lang="en-US" altLang="en-US" dirty="0" smtClean="0"/>
              <a:t>The Bible.</a:t>
            </a:r>
          </a:p>
          <a:p>
            <a:r>
              <a:rPr lang="en-US" altLang="en-US" dirty="0" smtClean="0"/>
              <a:t>The Book of Mormon.</a:t>
            </a:r>
          </a:p>
          <a:p>
            <a:r>
              <a:rPr lang="en-US" altLang="en-US" dirty="0" smtClean="0"/>
              <a:t>Doctrine &amp; Covenants [D&amp;C].</a:t>
            </a:r>
          </a:p>
          <a:p>
            <a:r>
              <a:rPr lang="en-US" altLang="en-US" dirty="0" smtClean="0"/>
              <a:t>Pearl of Great Price (includes Joseph Smith History).</a:t>
            </a:r>
          </a:p>
        </p:txBody>
      </p:sp>
    </p:spTree>
    <p:extLst>
      <p:ext uri="{BB962C8B-B14F-4D97-AF65-F5344CB8AC3E}">
        <p14:creationId xmlns:p14="http://schemas.microsoft.com/office/powerpoint/2010/main" val="2784358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Revelations in Doctrine &amp; Covenants</a:t>
            </a:r>
            <a:endParaRPr lang="en-US" dirty="0"/>
          </a:p>
        </p:txBody>
      </p:sp>
      <p:sp>
        <p:nvSpPr>
          <p:cNvPr id="3" name="Content Placeholder 2"/>
          <p:cNvSpPr>
            <a:spLocks noGrp="1"/>
          </p:cNvSpPr>
          <p:nvPr>
            <p:ph idx="1"/>
          </p:nvPr>
        </p:nvSpPr>
        <p:spPr/>
        <p:txBody>
          <a:bodyPr/>
          <a:lstStyle/>
          <a:p>
            <a:r>
              <a:rPr lang="en-US" altLang="en-US" dirty="0"/>
              <a:t>D&amp;C </a:t>
            </a:r>
            <a:r>
              <a:rPr lang="en-US" altLang="en-US" dirty="0" smtClean="0"/>
              <a:t>76, “The Vision,” 1832. Three degrees of heaven glory: celestial (sun), terrestrial (moon), </a:t>
            </a:r>
            <a:r>
              <a:rPr lang="en-US" altLang="en-US" dirty="0" err="1" smtClean="0"/>
              <a:t>telestial</a:t>
            </a:r>
            <a:r>
              <a:rPr lang="en-US" altLang="en-US" dirty="0" smtClean="0"/>
              <a:t> (stars).</a:t>
            </a:r>
            <a:endParaRPr lang="en-US" altLang="en-US" dirty="0"/>
          </a:p>
          <a:p>
            <a:r>
              <a:rPr lang="en-US" altLang="en-US" dirty="0"/>
              <a:t>D&amp;C </a:t>
            </a:r>
            <a:r>
              <a:rPr lang="en-US" altLang="en-US" dirty="0" smtClean="0"/>
              <a:t>89, “Word </a:t>
            </a:r>
            <a:r>
              <a:rPr lang="en-US" altLang="en-US" dirty="0"/>
              <a:t>of </a:t>
            </a:r>
            <a:r>
              <a:rPr lang="en-US" altLang="en-US" dirty="0" smtClean="0"/>
              <a:t>Wisdom,” 1833. No “hot drinks,” “wine or strong drink,” or tobacco. </a:t>
            </a:r>
            <a:endParaRPr lang="en-US" altLang="en-US" dirty="0"/>
          </a:p>
          <a:p>
            <a:r>
              <a:rPr lang="en-US" dirty="0" smtClean="0"/>
              <a:t>Gather to Zion. Build a temple. Prepare for Second Coming.</a:t>
            </a:r>
            <a:endParaRPr lang="en-US" dirty="0"/>
          </a:p>
        </p:txBody>
      </p:sp>
    </p:spTree>
    <p:extLst>
      <p:ext uri="{BB962C8B-B14F-4D97-AF65-F5344CB8AC3E}">
        <p14:creationId xmlns:p14="http://schemas.microsoft.com/office/powerpoint/2010/main" val="3919978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9753600" cy="990600"/>
          </a:xfrm>
        </p:spPr>
        <p:txBody>
          <a:bodyPr>
            <a:noAutofit/>
          </a:bodyPr>
          <a:lstStyle/>
          <a:p>
            <a:r>
              <a:rPr lang="en-US" sz="3600" dirty="0" smtClean="0">
                <a:latin typeface="Garamond" panose="02020404030301010803" pitchFamily="18" charset="0"/>
              </a:rPr>
              <a:t>The Church </a:t>
            </a:r>
            <a:r>
              <a:rPr lang="en-US" sz="3600" dirty="0">
                <a:latin typeface="Garamond" panose="02020404030301010803" pitchFamily="18" charset="0"/>
              </a:rPr>
              <a:t>of Jesus Christ of Latter-day Saints</a:t>
            </a:r>
            <a:br>
              <a:rPr lang="en-US" sz="3600" dirty="0">
                <a:latin typeface="Garamond" panose="02020404030301010803" pitchFamily="18" charset="0"/>
              </a:rPr>
            </a:br>
            <a:endParaRPr lang="en-US" sz="3600" dirty="0">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38200"/>
            <a:ext cx="8686800" cy="5800110"/>
          </a:xfrm>
        </p:spPr>
      </p:pic>
    </p:spTree>
    <p:extLst>
      <p:ext uri="{BB962C8B-B14F-4D97-AF65-F5344CB8AC3E}">
        <p14:creationId xmlns:p14="http://schemas.microsoft.com/office/powerpoint/2010/main" val="2718360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altLang="en-US" sz="4000" smtClean="0"/>
              <a:t>Jackson County, Missouri</a:t>
            </a:r>
            <a:br>
              <a:rPr lang="en-US" altLang="en-US" sz="4000" smtClean="0"/>
            </a:br>
            <a:endParaRPr lang="en-US" altLang="en-US" sz="4000" smtClean="0"/>
          </a:p>
        </p:txBody>
      </p:sp>
      <p:sp>
        <p:nvSpPr>
          <p:cNvPr id="8195" name="Rectangle 3"/>
          <p:cNvSpPr>
            <a:spLocks noGrp="1" noChangeArrowheads="1"/>
          </p:cNvSpPr>
          <p:nvPr>
            <p:ph type="body" idx="1"/>
          </p:nvPr>
        </p:nvSpPr>
        <p:spPr/>
        <p:txBody>
          <a:bodyPr/>
          <a:lstStyle/>
          <a:p>
            <a:pPr eaLnBrk="1" hangingPunct="1"/>
            <a:r>
              <a:rPr lang="en-US" altLang="en-US" dirty="0" smtClean="0"/>
              <a:t>Zion</a:t>
            </a:r>
          </a:p>
          <a:p>
            <a:pPr eaLnBrk="1" hangingPunct="1"/>
            <a:r>
              <a:rPr lang="en-US" altLang="en-US" dirty="0" smtClean="0"/>
              <a:t>Millennialism</a:t>
            </a:r>
          </a:p>
          <a:p>
            <a:pPr eaLnBrk="1" hangingPunct="1"/>
            <a:r>
              <a:rPr lang="en-US" altLang="en-US" dirty="0" smtClean="0"/>
              <a:t>Gathering</a:t>
            </a:r>
          </a:p>
          <a:p>
            <a:pPr eaLnBrk="1" hangingPunct="1">
              <a:buFontTx/>
              <a:buNone/>
            </a:pPr>
            <a:endParaRPr lang="en-US" altLang="en-US" dirty="0" smtClean="0"/>
          </a:p>
        </p:txBody>
      </p:sp>
    </p:spTree>
    <p:extLst>
      <p:ext uri="{BB962C8B-B14F-4D97-AF65-F5344CB8AC3E}">
        <p14:creationId xmlns:p14="http://schemas.microsoft.com/office/powerpoint/2010/main" val="2678055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New York State Constitution</a:t>
            </a:r>
          </a:p>
        </p:txBody>
      </p:sp>
      <p:sp>
        <p:nvSpPr>
          <p:cNvPr id="15363" name="Rectangle 3"/>
          <p:cNvSpPr>
            <a:spLocks noGrp="1" noChangeArrowheads="1"/>
          </p:cNvSpPr>
          <p:nvPr>
            <p:ph type="body" idx="1"/>
          </p:nvPr>
        </p:nvSpPr>
        <p:spPr/>
        <p:txBody>
          <a:bodyPr/>
          <a:lstStyle/>
          <a:p>
            <a:pPr>
              <a:buFontTx/>
              <a:buNone/>
            </a:pPr>
            <a:r>
              <a:rPr lang="en-US" altLang="en-US"/>
              <a:t>	The free exercise and enjoyment of religious profession and worship, without discrimination or preference, shall forever be allowed in this state to all mankind </a:t>
            </a:r>
          </a:p>
        </p:txBody>
      </p:sp>
    </p:spTree>
    <p:extLst>
      <p:ext uri="{BB962C8B-B14F-4D97-AF65-F5344CB8AC3E}">
        <p14:creationId xmlns:p14="http://schemas.microsoft.com/office/powerpoint/2010/main" val="2672957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pPr eaLnBrk="1" hangingPunct="1"/>
            <a:r>
              <a:rPr lang="en-US" altLang="en-US" smtClean="0"/>
              <a:t>Missouri</a:t>
            </a:r>
          </a:p>
        </p:txBody>
      </p:sp>
      <p:sp>
        <p:nvSpPr>
          <p:cNvPr id="13315" name="Rectangle 3"/>
          <p:cNvSpPr>
            <a:spLocks noGrp="1" noChangeArrowheads="1"/>
          </p:cNvSpPr>
          <p:nvPr>
            <p:ph type="body" idx="1"/>
          </p:nvPr>
        </p:nvSpPr>
        <p:spPr>
          <a:xfrm>
            <a:off x="0" y="838200"/>
            <a:ext cx="8229600" cy="4525963"/>
          </a:xfrm>
        </p:spPr>
        <p:txBody>
          <a:bodyPr/>
          <a:lstStyle/>
          <a:p>
            <a:pPr eaLnBrk="1" hangingPunct="1">
              <a:lnSpc>
                <a:spcPct val="90000"/>
              </a:lnSpc>
            </a:pPr>
            <a:r>
              <a:rPr lang="en-US" altLang="en-US" sz="2400" smtClean="0"/>
              <a:t>Salt Sermon / 4</a:t>
            </a:r>
            <a:r>
              <a:rPr lang="en-US" altLang="en-US" sz="2400" baseline="30000" smtClean="0"/>
              <a:t>th</a:t>
            </a:r>
            <a:r>
              <a:rPr lang="en-US" altLang="en-US" sz="2400" smtClean="0"/>
              <a:t> of July Oration (“war of extermination”).</a:t>
            </a:r>
          </a:p>
          <a:p>
            <a:pPr eaLnBrk="1" hangingPunct="1">
              <a:lnSpc>
                <a:spcPct val="90000"/>
              </a:lnSpc>
              <a:buFontTx/>
              <a:buNone/>
            </a:pPr>
            <a:endParaRPr lang="en-US" altLang="en-US" sz="2400" smtClean="0"/>
          </a:p>
          <a:p>
            <a:pPr eaLnBrk="1" hangingPunct="1">
              <a:lnSpc>
                <a:spcPct val="90000"/>
              </a:lnSpc>
            </a:pPr>
            <a:r>
              <a:rPr lang="en-US" altLang="en-US" sz="2400" smtClean="0"/>
              <a:t>Oct. 1838 Extermination Order – said Mormons were in “open and avowed defiance of the laws, and of having made war upon the people of this State ... the Mormons must be treated as enemies, and must be exterminated or driven from the State if necessary for the public peace—their outrages are beyond all description."</a:t>
            </a:r>
          </a:p>
          <a:p>
            <a:pPr eaLnBrk="1" hangingPunct="1">
              <a:lnSpc>
                <a:spcPct val="90000"/>
              </a:lnSpc>
            </a:pPr>
            <a:endParaRPr lang="en-US" altLang="en-US" sz="2400" smtClean="0"/>
          </a:p>
          <a:p>
            <a:pPr eaLnBrk="1" hangingPunct="1">
              <a:lnSpc>
                <a:spcPct val="90000"/>
              </a:lnSpc>
            </a:pPr>
            <a:r>
              <a:rPr lang="en-US" altLang="en-US" sz="2400" smtClean="0"/>
              <a:t>Haun’s Mill Massacre.</a:t>
            </a:r>
          </a:p>
          <a:p>
            <a:pPr eaLnBrk="1" hangingPunct="1">
              <a:lnSpc>
                <a:spcPct val="90000"/>
              </a:lnSpc>
              <a:buFontTx/>
              <a:buNone/>
            </a:pPr>
            <a:endParaRPr lang="en-US" altLang="en-US" sz="2400" smtClean="0"/>
          </a:p>
          <a:p>
            <a:pPr eaLnBrk="1" hangingPunct="1">
              <a:lnSpc>
                <a:spcPct val="90000"/>
              </a:lnSpc>
            </a:pPr>
            <a:r>
              <a:rPr lang="en-US" altLang="en-US" sz="2400" smtClean="0"/>
              <a:t>Smith arrested on charges of treason.</a:t>
            </a:r>
          </a:p>
        </p:txBody>
      </p:sp>
    </p:spTree>
    <p:extLst>
      <p:ext uri="{BB962C8B-B14F-4D97-AF65-F5344CB8AC3E}">
        <p14:creationId xmlns:p14="http://schemas.microsoft.com/office/powerpoint/2010/main" val="1668129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9753600" cy="990600"/>
          </a:xfrm>
        </p:spPr>
        <p:txBody>
          <a:bodyPr>
            <a:noAutofit/>
          </a:bodyPr>
          <a:lstStyle/>
          <a:p>
            <a:r>
              <a:rPr lang="en-US" sz="3600" dirty="0" smtClean="0">
                <a:latin typeface="Garamond" panose="02020404030301010803" pitchFamily="18" charset="0"/>
              </a:rPr>
              <a:t>The Church </a:t>
            </a:r>
            <a:r>
              <a:rPr lang="en-US" sz="3600" dirty="0">
                <a:latin typeface="Garamond" panose="02020404030301010803" pitchFamily="18" charset="0"/>
              </a:rPr>
              <a:t>of Jesus Christ of Latter-day Saints</a:t>
            </a:r>
            <a:br>
              <a:rPr lang="en-US" sz="3600" dirty="0">
                <a:latin typeface="Garamond" panose="02020404030301010803" pitchFamily="18" charset="0"/>
              </a:rPr>
            </a:br>
            <a:endParaRPr lang="en-US" sz="3600" dirty="0">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38200"/>
            <a:ext cx="8686800" cy="5800110"/>
          </a:xfrm>
        </p:spPr>
      </p:pic>
    </p:spTree>
    <p:extLst>
      <p:ext uri="{BB962C8B-B14F-4D97-AF65-F5344CB8AC3E}">
        <p14:creationId xmlns:p14="http://schemas.microsoft.com/office/powerpoint/2010/main" val="2105350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r>
              <a:rPr lang="en-US" altLang="en-US" smtClean="0"/>
              <a:t>Nauvoo, Illinois</a:t>
            </a:r>
          </a:p>
        </p:txBody>
      </p:sp>
      <p:sp>
        <p:nvSpPr>
          <p:cNvPr id="16387" name="Rectangle 3"/>
          <p:cNvSpPr>
            <a:spLocks noGrp="1" noChangeArrowheads="1"/>
          </p:cNvSpPr>
          <p:nvPr>
            <p:ph type="body" idx="1"/>
          </p:nvPr>
        </p:nvSpPr>
        <p:spPr>
          <a:xfrm>
            <a:off x="152400" y="914400"/>
            <a:ext cx="8534400" cy="5211763"/>
          </a:xfrm>
        </p:spPr>
        <p:txBody>
          <a:bodyPr/>
          <a:lstStyle/>
          <a:p>
            <a:pPr eaLnBrk="1" hangingPunct="1"/>
            <a:r>
              <a:rPr lang="en-US" altLang="en-US" dirty="0" smtClean="0"/>
              <a:t>Development of distinctive Mormon doctrines and rituals:</a:t>
            </a:r>
          </a:p>
          <a:p>
            <a:pPr lvl="1" eaLnBrk="1" hangingPunct="1"/>
            <a:r>
              <a:rPr lang="en-US" altLang="en-US" dirty="0" smtClean="0"/>
              <a:t>Baptism for the dead. </a:t>
            </a:r>
          </a:p>
          <a:p>
            <a:pPr lvl="1" eaLnBrk="1" hangingPunct="1"/>
            <a:r>
              <a:rPr lang="en-US" altLang="en-US" dirty="0" smtClean="0"/>
              <a:t>Endowment.</a:t>
            </a:r>
          </a:p>
          <a:p>
            <a:pPr lvl="1" eaLnBrk="1" hangingPunct="1"/>
            <a:r>
              <a:rPr lang="en-US" altLang="en-US" dirty="0" smtClean="0"/>
              <a:t>Sealing in marriage .</a:t>
            </a:r>
          </a:p>
          <a:p>
            <a:pPr lvl="1" eaLnBrk="1" hangingPunct="1"/>
            <a:r>
              <a:rPr lang="en-US" altLang="en-US" dirty="0" smtClean="0"/>
              <a:t>Polygamy.</a:t>
            </a:r>
          </a:p>
          <a:p>
            <a:pPr lvl="1" eaLnBrk="1" hangingPunct="1"/>
            <a:endParaRPr lang="en-US" altLang="en-US" dirty="0"/>
          </a:p>
          <a:p>
            <a:pPr marL="457200" lvl="1" indent="0" eaLnBrk="1" hangingPunct="1">
              <a:buNone/>
            </a:pPr>
            <a:r>
              <a:rPr lang="en-US" altLang="en-US" dirty="0" smtClean="0"/>
              <a:t>These ordinances (save polygamy, probably) understood as requirements for </a:t>
            </a:r>
            <a:r>
              <a:rPr lang="en-US" altLang="en-US" i="1" dirty="0" smtClean="0"/>
              <a:t>exaltation</a:t>
            </a:r>
            <a:r>
              <a:rPr lang="en-US" altLang="en-US" dirty="0" smtClean="0"/>
              <a:t>.</a:t>
            </a:r>
          </a:p>
          <a:p>
            <a:pPr lvl="1" eaLnBrk="1" hangingPunct="1"/>
            <a:endParaRPr lang="en-US" altLang="en-US" dirty="0"/>
          </a:p>
          <a:p>
            <a:pPr lvl="1" eaLnBrk="1" hangingPunct="1"/>
            <a:endParaRPr lang="en-US" altLang="en-US" dirty="0" smtClean="0"/>
          </a:p>
        </p:txBody>
      </p:sp>
    </p:spTree>
    <p:extLst>
      <p:ext uri="{BB962C8B-B14F-4D97-AF65-F5344CB8AC3E}">
        <p14:creationId xmlns:p14="http://schemas.microsoft.com/office/powerpoint/2010/main" val="1431165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Carthage, Illinois, jail, 27 June 1844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620000" cy="5005839"/>
          </a:xfrm>
        </p:spPr>
      </p:pic>
    </p:spTree>
    <p:extLst>
      <p:ext uri="{BB962C8B-B14F-4D97-AF65-F5344CB8AC3E}">
        <p14:creationId xmlns:p14="http://schemas.microsoft.com/office/powerpoint/2010/main" val="2354567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143000"/>
          </a:xfrm>
        </p:spPr>
        <p:txBody>
          <a:bodyPr>
            <a:normAutofit fontScale="90000"/>
          </a:bodyPr>
          <a:lstStyle/>
          <a:p>
            <a:r>
              <a:rPr lang="en-US" altLang="en-US" sz="4000" smtClean="0"/>
              <a:t>Brigham Young – </a:t>
            </a:r>
            <a:br>
              <a:rPr lang="en-US" altLang="en-US" sz="4000" smtClean="0"/>
            </a:br>
            <a:r>
              <a:rPr lang="en-US" altLang="en-US" sz="4000" smtClean="0"/>
              <a:t>The “American Moses”</a:t>
            </a:r>
          </a:p>
        </p:txBody>
      </p:sp>
      <p:pic>
        <p:nvPicPr>
          <p:cNvPr id="15363" name="Picture 5" descr="Brigham_You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371600"/>
            <a:ext cx="4294188"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7693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B Young &amp; Amelia Folsom_p913_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743200" y="228600"/>
            <a:ext cx="429895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8559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BY_unid wife_p7848"/>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28800" y="228600"/>
            <a:ext cx="5529263"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9898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Proposed State of Deseret</a:t>
            </a:r>
          </a:p>
        </p:txBody>
      </p:sp>
      <p:pic>
        <p:nvPicPr>
          <p:cNvPr id="14339" name="Picture 5" descr="Wpdms_deseret_utah_territory_lege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371600"/>
            <a:ext cx="4443413"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2761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Mormon Handcart Pioneers</a:t>
            </a:r>
          </a:p>
        </p:txBody>
      </p:sp>
      <p:pic>
        <p:nvPicPr>
          <p:cNvPr id="16387" name="Picture 5" descr="handc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555750"/>
            <a:ext cx="7239000" cy="468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7772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Utah Territory</a:t>
            </a:r>
          </a:p>
        </p:txBody>
      </p:sp>
      <p:sp>
        <p:nvSpPr>
          <p:cNvPr id="17411" name="Rectangle 3"/>
          <p:cNvSpPr>
            <a:spLocks noGrp="1" noChangeArrowheads="1"/>
          </p:cNvSpPr>
          <p:nvPr>
            <p:ph type="body" idx="1"/>
          </p:nvPr>
        </p:nvSpPr>
        <p:spPr/>
        <p:txBody>
          <a:bodyPr/>
          <a:lstStyle/>
          <a:p>
            <a:r>
              <a:rPr lang="en-US" altLang="en-US" smtClean="0"/>
              <a:t>1857 Utah War</a:t>
            </a:r>
          </a:p>
        </p:txBody>
      </p:sp>
    </p:spTree>
    <p:extLst>
      <p:ext uri="{BB962C8B-B14F-4D97-AF65-F5344CB8AC3E}">
        <p14:creationId xmlns:p14="http://schemas.microsoft.com/office/powerpoint/2010/main" val="4016323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New York State Constitution</a:t>
            </a:r>
          </a:p>
        </p:txBody>
      </p:sp>
      <p:sp>
        <p:nvSpPr>
          <p:cNvPr id="17411" name="Rectangle 3"/>
          <p:cNvSpPr>
            <a:spLocks noGrp="1" noChangeArrowheads="1"/>
          </p:cNvSpPr>
          <p:nvPr>
            <p:ph type="body" idx="1"/>
          </p:nvPr>
        </p:nvSpPr>
        <p:spPr/>
        <p:txBody>
          <a:bodyPr/>
          <a:lstStyle/>
          <a:p>
            <a:pPr>
              <a:buFontTx/>
              <a:buNone/>
            </a:pPr>
            <a:r>
              <a:rPr lang="en-US" altLang="en-US"/>
              <a:t>	Every citizen may freely speak, write and publish his sentiments on all subjects …and no law shall be passed to restrain or abridge the liberty of speech or of the press. </a:t>
            </a:r>
          </a:p>
        </p:txBody>
      </p:sp>
    </p:spTree>
    <p:extLst>
      <p:ext uri="{BB962C8B-B14F-4D97-AF65-F5344CB8AC3E}">
        <p14:creationId xmlns:p14="http://schemas.microsoft.com/office/powerpoint/2010/main" val="451721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Mountain Meadows Massacre</a:t>
            </a:r>
          </a:p>
        </p:txBody>
      </p:sp>
      <p:pic>
        <p:nvPicPr>
          <p:cNvPr id="18435" name="Picture 3" descr="MMMgraph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219200"/>
            <a:ext cx="8610600" cy="561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4859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ltLang="en-US" smtClean="0"/>
          </a:p>
        </p:txBody>
      </p:sp>
      <p:sp>
        <p:nvSpPr>
          <p:cNvPr id="19459" name="Rectangle 3"/>
          <p:cNvSpPr>
            <a:spLocks noGrp="1" noChangeArrowheads="1"/>
          </p:cNvSpPr>
          <p:nvPr>
            <p:ph type="body" idx="1"/>
          </p:nvPr>
        </p:nvSpPr>
        <p:spPr>
          <a:xfrm>
            <a:off x="457200" y="5867400"/>
            <a:ext cx="8229600" cy="609600"/>
          </a:xfrm>
        </p:spPr>
        <p:txBody>
          <a:bodyPr/>
          <a:lstStyle/>
          <a:p>
            <a:pPr>
              <a:buFontTx/>
              <a:buNone/>
            </a:pPr>
            <a:r>
              <a:rPr lang="en-US" altLang="en-US" smtClean="0"/>
              <a:t>Joseph Keppler, 1877, Library of Congress</a:t>
            </a:r>
          </a:p>
        </p:txBody>
      </p:sp>
      <p:pic>
        <p:nvPicPr>
          <p:cNvPr id="19460" name="Picture 4" descr="Image, Source: digital file from b&amp;w film copy n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30580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513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43000"/>
          </a:xfrm>
        </p:spPr>
        <p:txBody>
          <a:bodyPr/>
          <a:lstStyle/>
          <a:p>
            <a:r>
              <a:rPr lang="en-US" altLang="en-US" sz="4000" smtClean="0"/>
              <a:t>“Cohabs” (lascivious cohabitation)</a:t>
            </a:r>
          </a:p>
        </p:txBody>
      </p:sp>
      <p:pic>
        <p:nvPicPr>
          <p:cNvPr id="20483" name="Picture 5" descr="early_mormons_ja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685800"/>
            <a:ext cx="8686800" cy="6115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7770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Wilford Woodruff</a:t>
            </a:r>
          </a:p>
        </p:txBody>
      </p:sp>
      <p:sp>
        <p:nvSpPr>
          <p:cNvPr id="21507" name="Rectangle 3"/>
          <p:cNvSpPr>
            <a:spLocks noGrp="1" noChangeArrowheads="1"/>
          </p:cNvSpPr>
          <p:nvPr>
            <p:ph type="body" sz="half" idx="2"/>
          </p:nvPr>
        </p:nvSpPr>
        <p:spPr/>
        <p:txBody>
          <a:bodyPr/>
          <a:lstStyle/>
          <a:p>
            <a:r>
              <a:rPr lang="en-US" altLang="en-US" sz="3600" smtClean="0"/>
              <a:t>1890. “The Manifesto.”  Church members encouraged to follow the law of the land on marriage.</a:t>
            </a:r>
          </a:p>
        </p:txBody>
      </p:sp>
      <p:pic>
        <p:nvPicPr>
          <p:cNvPr id="21508" name="Picture 4" descr="Woodruf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447800"/>
            <a:ext cx="3144838"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5606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Utah Statehood</a:t>
            </a:r>
          </a:p>
        </p:txBody>
      </p:sp>
      <p:pic>
        <p:nvPicPr>
          <p:cNvPr id="22531" name="Picture 5" descr="temple statehoo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95400"/>
            <a:ext cx="8077200" cy="537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21452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Freedom: Limits</a:t>
            </a:r>
            <a:endParaRPr lang="en-US" dirty="0"/>
          </a:p>
        </p:txBody>
      </p:sp>
      <p:sp>
        <p:nvSpPr>
          <p:cNvPr id="3" name="Content Placeholder 2"/>
          <p:cNvSpPr>
            <a:spLocks noGrp="1"/>
          </p:cNvSpPr>
          <p:nvPr>
            <p:ph idx="1"/>
          </p:nvPr>
        </p:nvSpPr>
        <p:spPr/>
        <p:txBody>
          <a:bodyPr/>
          <a:lstStyle/>
          <a:p>
            <a:r>
              <a:rPr lang="en-US" dirty="0" smtClean="0"/>
              <a:t>Polygamy = Barbarism (</a:t>
            </a:r>
            <a:r>
              <a:rPr lang="en-US" i="1" dirty="0" smtClean="0"/>
              <a:t>Reynolds v. U.S., </a:t>
            </a:r>
            <a:r>
              <a:rPr lang="en-US" dirty="0" smtClean="0"/>
              <a:t>1879), not protected by First Amendment.</a:t>
            </a:r>
          </a:p>
          <a:p>
            <a:r>
              <a:rPr lang="en-US" dirty="0" smtClean="0"/>
              <a:t>Supreme Court held that territories could strip Mormons of the right to vote (</a:t>
            </a:r>
            <a:r>
              <a:rPr lang="en-US" i="1" dirty="0" smtClean="0"/>
              <a:t>Davis v. Beason</a:t>
            </a:r>
            <a:r>
              <a:rPr lang="en-US" dirty="0" smtClean="0"/>
              <a:t>, 1890). </a:t>
            </a:r>
            <a:endParaRPr lang="en-US" dirty="0"/>
          </a:p>
        </p:txBody>
      </p:sp>
    </p:spTree>
    <p:extLst>
      <p:ext uri="{BB962C8B-B14F-4D97-AF65-F5344CB8AC3E}">
        <p14:creationId xmlns:p14="http://schemas.microsoft.com/office/powerpoint/2010/main" val="1866176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Protestant Nation?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448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Judge James Kent</a:t>
            </a:r>
          </a:p>
        </p:txBody>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5691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9144000" cy="1143000"/>
          </a:xfrm>
        </p:spPr>
        <p:txBody>
          <a:bodyPr/>
          <a:lstStyle/>
          <a:p>
            <a:r>
              <a:rPr lang="en-US" sz="4000" dirty="0"/>
              <a:t>Recap: American Religion as of 1800</a:t>
            </a:r>
          </a:p>
        </p:txBody>
      </p:sp>
      <p:sp>
        <p:nvSpPr>
          <p:cNvPr id="6147" name="Rectangle 3"/>
          <p:cNvSpPr>
            <a:spLocks noGrp="1" noChangeArrowheads="1"/>
          </p:cNvSpPr>
          <p:nvPr>
            <p:ph type="body" idx="1"/>
          </p:nvPr>
        </p:nvSpPr>
        <p:spPr>
          <a:xfrm>
            <a:off x="228600" y="838200"/>
            <a:ext cx="8458200" cy="5287963"/>
          </a:xfrm>
        </p:spPr>
        <p:txBody>
          <a:bodyPr/>
          <a:lstStyle/>
          <a:p>
            <a:pPr>
              <a:buFontTx/>
              <a:buNone/>
            </a:pPr>
            <a:r>
              <a:rPr lang="en-US" dirty="0"/>
              <a:t>1</a:t>
            </a:r>
            <a:r>
              <a:rPr lang="en-US" dirty="0" smtClean="0"/>
              <a:t>. </a:t>
            </a:r>
            <a:r>
              <a:rPr lang="en-US" dirty="0"/>
              <a:t>End of church establishments.</a:t>
            </a:r>
          </a:p>
        </p:txBody>
      </p:sp>
    </p:spTree>
    <p:extLst>
      <p:ext uri="{BB962C8B-B14F-4D97-AF65-F5344CB8AC3E}">
        <p14:creationId xmlns:p14="http://schemas.microsoft.com/office/powerpoint/2010/main" val="384838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9144000" cy="1143000"/>
          </a:xfrm>
        </p:spPr>
        <p:txBody>
          <a:bodyPr/>
          <a:lstStyle/>
          <a:p>
            <a:r>
              <a:rPr lang="en-US" sz="4000"/>
              <a:t>Recap: American Religion as of 1800</a:t>
            </a:r>
          </a:p>
        </p:txBody>
      </p:sp>
      <p:sp>
        <p:nvSpPr>
          <p:cNvPr id="3075" name="Rectangle 3"/>
          <p:cNvSpPr>
            <a:spLocks noGrp="1" noChangeArrowheads="1"/>
          </p:cNvSpPr>
          <p:nvPr>
            <p:ph type="body" idx="1"/>
          </p:nvPr>
        </p:nvSpPr>
        <p:spPr>
          <a:xfrm>
            <a:off x="228600" y="838200"/>
            <a:ext cx="8458200" cy="5287963"/>
          </a:xfrm>
        </p:spPr>
        <p:txBody>
          <a:bodyPr/>
          <a:lstStyle/>
          <a:p>
            <a:pPr>
              <a:buFontTx/>
              <a:buNone/>
            </a:pPr>
            <a:r>
              <a:rPr lang="en-US" dirty="0"/>
              <a:t>2</a:t>
            </a:r>
            <a:r>
              <a:rPr lang="en-US" dirty="0" smtClean="0"/>
              <a:t>. </a:t>
            </a:r>
            <a:r>
              <a:rPr lang="en-US" dirty="0"/>
              <a:t>Large majority of white Americans Christian; minority church members. </a:t>
            </a:r>
          </a:p>
        </p:txBody>
      </p:sp>
    </p:spTree>
    <p:extLst>
      <p:ext uri="{BB962C8B-B14F-4D97-AF65-F5344CB8AC3E}">
        <p14:creationId xmlns:p14="http://schemas.microsoft.com/office/powerpoint/2010/main" val="285719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a:t>
            </a:r>
            <a:r>
              <a:rPr lang="en-US" baseline="30000" dirty="0" smtClean="0"/>
              <a:t>th</a:t>
            </a:r>
            <a:r>
              <a:rPr lang="en-US" dirty="0" smtClean="0"/>
              <a:t>-Century Protestant America</a:t>
            </a:r>
            <a:endParaRPr lang="en-US" dirty="0"/>
          </a:p>
        </p:txBody>
      </p:sp>
      <p:sp>
        <p:nvSpPr>
          <p:cNvPr id="3" name="Content Placeholder 2"/>
          <p:cNvSpPr>
            <a:spLocks noGrp="1"/>
          </p:cNvSpPr>
          <p:nvPr>
            <p:ph idx="1"/>
          </p:nvPr>
        </p:nvSpPr>
        <p:spPr/>
        <p:txBody>
          <a:bodyPr/>
          <a:lstStyle/>
          <a:p>
            <a:r>
              <a:rPr lang="en-US" dirty="0" smtClean="0"/>
              <a:t>Second Great Awakening / waves of evangelicalism.</a:t>
            </a:r>
          </a:p>
          <a:p>
            <a:r>
              <a:rPr lang="en-US" dirty="0" smtClean="0"/>
              <a:t>The place of religious minorities in nineteenth-century America. Mormons as a case study. </a:t>
            </a:r>
            <a:endParaRPr lang="en-US" dirty="0"/>
          </a:p>
        </p:txBody>
      </p:sp>
    </p:spTree>
    <p:extLst>
      <p:ext uri="{BB962C8B-B14F-4D97-AF65-F5344CB8AC3E}">
        <p14:creationId xmlns:p14="http://schemas.microsoft.com/office/powerpoint/2010/main" val="343276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152400"/>
            <a:ext cx="8229600" cy="1143000"/>
          </a:xfrm>
        </p:spPr>
        <p:txBody>
          <a:bodyPr/>
          <a:lstStyle/>
          <a:p>
            <a:r>
              <a:rPr lang="en-US"/>
              <a:t>The Second Great Awakening</a:t>
            </a:r>
          </a:p>
        </p:txBody>
      </p:sp>
      <p:pic>
        <p:nvPicPr>
          <p:cNvPr id="2054" name="Picture 6" descr="camp meet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685800"/>
            <a:ext cx="8305800" cy="5967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2811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727</Words>
  <Application>Microsoft Office PowerPoint</Application>
  <PresentationFormat>On-screen Show (4:3)</PresentationFormat>
  <Paragraphs>88</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The Strange Case of John Ruggles</vt:lpstr>
      <vt:lpstr>New York State Constitution</vt:lpstr>
      <vt:lpstr>New York State Constitution</vt:lpstr>
      <vt:lpstr>Judge James Kent</vt:lpstr>
      <vt:lpstr>Recap: American Religion as of 1800</vt:lpstr>
      <vt:lpstr>Recap: American Religion as of 1800</vt:lpstr>
      <vt:lpstr>19th-Century Protestant America</vt:lpstr>
      <vt:lpstr>The Second Great Awakening</vt:lpstr>
      <vt:lpstr>Methodist Circuit Riders</vt:lpstr>
      <vt:lpstr>PowerPoint Presentation</vt:lpstr>
      <vt:lpstr>Lorenzo Dow</vt:lpstr>
      <vt:lpstr>PowerPoint Presentation</vt:lpstr>
      <vt:lpstr>2nd Great Awakening: Impact</vt:lpstr>
      <vt:lpstr>Counterpoints</vt:lpstr>
      <vt:lpstr>Joseph Smith -- History</vt:lpstr>
      <vt:lpstr>PowerPoint Presentation</vt:lpstr>
      <vt:lpstr>PowerPoint Presentation</vt:lpstr>
      <vt:lpstr>PowerPoint Presentation</vt:lpstr>
      <vt:lpstr>First Vision</vt:lpstr>
      <vt:lpstr>Moroni / Golden Plates</vt:lpstr>
      <vt:lpstr>The Book of Mormon</vt:lpstr>
      <vt:lpstr>The Book of Mormon</vt:lpstr>
      <vt:lpstr>“The Restoration”</vt:lpstr>
      <vt:lpstr>“Joseph the Seer”</vt:lpstr>
      <vt:lpstr>LDS (Latter-day Saint) Scripture</vt:lpstr>
      <vt:lpstr>Revelations in Doctrine &amp; Covenants</vt:lpstr>
      <vt:lpstr>The Church of Jesus Christ of Latter-day Saints </vt:lpstr>
      <vt:lpstr>Jackson County, Missouri </vt:lpstr>
      <vt:lpstr>Missouri</vt:lpstr>
      <vt:lpstr>The Church of Jesus Christ of Latter-day Saints </vt:lpstr>
      <vt:lpstr>Nauvoo, Illinois</vt:lpstr>
      <vt:lpstr>Carthage, Illinois, jail, 27 June 1844</vt:lpstr>
      <vt:lpstr>Brigham Young –  The “American Moses”</vt:lpstr>
      <vt:lpstr>PowerPoint Presentation</vt:lpstr>
      <vt:lpstr>PowerPoint Presentation</vt:lpstr>
      <vt:lpstr>Proposed State of Deseret</vt:lpstr>
      <vt:lpstr>Mormon Handcart Pioneers</vt:lpstr>
      <vt:lpstr>Utah Territory</vt:lpstr>
      <vt:lpstr>Mountain Meadows Massacre</vt:lpstr>
      <vt:lpstr>PowerPoint Presentation</vt:lpstr>
      <vt:lpstr>“Cohabs” (lascivious cohabitation)</vt:lpstr>
      <vt:lpstr>Wilford Woodruff</vt:lpstr>
      <vt:lpstr>Utah Statehood</vt:lpstr>
      <vt:lpstr>Religious Freedom: Limits</vt:lpstr>
      <vt:lpstr>A Protestant Nation?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cp:revision>
  <dcterms:created xsi:type="dcterms:W3CDTF">2016-11-02T00:22:18Z</dcterms:created>
  <dcterms:modified xsi:type="dcterms:W3CDTF">2016-11-02T03:24:29Z</dcterms:modified>
</cp:coreProperties>
</file>