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0" r:id="rId2"/>
    <p:sldId id="296" r:id="rId3"/>
    <p:sldId id="401" r:id="rId4"/>
    <p:sldId id="394" r:id="rId5"/>
    <p:sldId id="395" r:id="rId6"/>
    <p:sldId id="396" r:id="rId7"/>
    <p:sldId id="397" r:id="rId8"/>
    <p:sldId id="398" r:id="rId9"/>
    <p:sldId id="399" r:id="rId10"/>
    <p:sldId id="297" r:id="rId11"/>
    <p:sldId id="403" r:id="rId12"/>
    <p:sldId id="404" r:id="rId13"/>
    <p:sldId id="405" r:id="rId14"/>
    <p:sldId id="406" r:id="rId15"/>
    <p:sldId id="407" r:id="rId16"/>
    <p:sldId id="301" r:id="rId17"/>
    <p:sldId id="409" r:id="rId18"/>
    <p:sldId id="298" r:id="rId19"/>
    <p:sldId id="302" r:id="rId20"/>
    <p:sldId id="306" r:id="rId21"/>
    <p:sldId id="307" r:id="rId22"/>
    <p:sldId id="408" r:id="rId23"/>
    <p:sldId id="413" r:id="rId24"/>
    <p:sldId id="305" r:id="rId25"/>
    <p:sldId id="299" r:id="rId26"/>
    <p:sldId id="315" r:id="rId27"/>
    <p:sldId id="40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333399"/>
    <a:srgbClr val="0066FF"/>
    <a:srgbClr val="0000FF"/>
    <a:srgbClr val="00B05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5" d="100"/>
          <a:sy n="105" d="100"/>
        </p:scale>
        <p:origin x="-66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B2080F-F77B-4A90-8FE6-252ABA1D83B9}" type="datetimeFigureOut">
              <a:rPr lang="en-US" smtClean="0"/>
              <a:t>10/23/2015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A5E82E-ACF3-42E4-91CF-EBD18F3C1503}" type="slidenum">
              <a:rPr lang="en-US" smtClean="0"/>
              <a:t>‹#›</a:t>
            </a:fld>
            <a:endParaRPr lang="en-US" dirty="0"/>
          </a:p>
        </p:txBody>
      </p:sp>
    </p:spTree>
    <p:extLst>
      <p:ext uri="{BB962C8B-B14F-4D97-AF65-F5344CB8AC3E}">
        <p14:creationId xmlns:p14="http://schemas.microsoft.com/office/powerpoint/2010/main" val="2399724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B2080F-F77B-4A90-8FE6-252ABA1D83B9}" type="datetimeFigureOut">
              <a:rPr lang="en-US" smtClean="0"/>
              <a:t>10/23/2015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A5E82E-ACF3-42E4-91CF-EBD18F3C1503}" type="slidenum">
              <a:rPr lang="en-US" smtClean="0"/>
              <a:t>‹#›</a:t>
            </a:fld>
            <a:endParaRPr lang="en-US" dirty="0"/>
          </a:p>
        </p:txBody>
      </p:sp>
    </p:spTree>
    <p:extLst>
      <p:ext uri="{BB962C8B-B14F-4D97-AF65-F5344CB8AC3E}">
        <p14:creationId xmlns:p14="http://schemas.microsoft.com/office/powerpoint/2010/main" val="3797211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B2080F-F77B-4A90-8FE6-252ABA1D83B9}" type="datetimeFigureOut">
              <a:rPr lang="en-US" smtClean="0"/>
              <a:t>10/23/2015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A5E82E-ACF3-42E4-91CF-EBD18F3C1503}" type="slidenum">
              <a:rPr lang="en-US" smtClean="0"/>
              <a:t>‹#›</a:t>
            </a:fld>
            <a:endParaRPr lang="en-US" dirty="0"/>
          </a:p>
        </p:txBody>
      </p:sp>
    </p:spTree>
    <p:extLst>
      <p:ext uri="{BB962C8B-B14F-4D97-AF65-F5344CB8AC3E}">
        <p14:creationId xmlns:p14="http://schemas.microsoft.com/office/powerpoint/2010/main" val="1169942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B2080F-F77B-4A90-8FE6-252ABA1D83B9}" type="datetimeFigureOut">
              <a:rPr lang="en-US" smtClean="0"/>
              <a:t>10/23/2015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A5E82E-ACF3-42E4-91CF-EBD18F3C1503}" type="slidenum">
              <a:rPr lang="en-US" smtClean="0"/>
              <a:t>‹#›</a:t>
            </a:fld>
            <a:endParaRPr lang="en-US" dirty="0"/>
          </a:p>
        </p:txBody>
      </p:sp>
    </p:spTree>
    <p:extLst>
      <p:ext uri="{BB962C8B-B14F-4D97-AF65-F5344CB8AC3E}">
        <p14:creationId xmlns:p14="http://schemas.microsoft.com/office/powerpoint/2010/main" val="5907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B2080F-F77B-4A90-8FE6-252ABA1D83B9}" type="datetimeFigureOut">
              <a:rPr lang="en-US" smtClean="0"/>
              <a:t>10/23/2015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A5E82E-ACF3-42E4-91CF-EBD18F3C1503}" type="slidenum">
              <a:rPr lang="en-US" smtClean="0"/>
              <a:t>‹#›</a:t>
            </a:fld>
            <a:endParaRPr lang="en-US" dirty="0"/>
          </a:p>
        </p:txBody>
      </p:sp>
    </p:spTree>
    <p:extLst>
      <p:ext uri="{BB962C8B-B14F-4D97-AF65-F5344CB8AC3E}">
        <p14:creationId xmlns:p14="http://schemas.microsoft.com/office/powerpoint/2010/main" val="923041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B2080F-F77B-4A90-8FE6-252ABA1D83B9}" type="datetimeFigureOut">
              <a:rPr lang="en-US" smtClean="0"/>
              <a:t>10/23/2015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A5E82E-ACF3-42E4-91CF-EBD18F3C1503}" type="slidenum">
              <a:rPr lang="en-US" smtClean="0"/>
              <a:t>‹#›</a:t>
            </a:fld>
            <a:endParaRPr lang="en-US" dirty="0"/>
          </a:p>
        </p:txBody>
      </p:sp>
    </p:spTree>
    <p:extLst>
      <p:ext uri="{BB962C8B-B14F-4D97-AF65-F5344CB8AC3E}">
        <p14:creationId xmlns:p14="http://schemas.microsoft.com/office/powerpoint/2010/main" val="3093285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B2080F-F77B-4A90-8FE6-252ABA1D83B9}" type="datetimeFigureOut">
              <a:rPr lang="en-US" smtClean="0"/>
              <a:t>10/23/2015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1A5E82E-ACF3-42E4-91CF-EBD18F3C1503}" type="slidenum">
              <a:rPr lang="en-US" smtClean="0"/>
              <a:t>‹#›</a:t>
            </a:fld>
            <a:endParaRPr lang="en-US" dirty="0"/>
          </a:p>
        </p:txBody>
      </p:sp>
    </p:spTree>
    <p:extLst>
      <p:ext uri="{BB962C8B-B14F-4D97-AF65-F5344CB8AC3E}">
        <p14:creationId xmlns:p14="http://schemas.microsoft.com/office/powerpoint/2010/main" val="2191326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B2080F-F77B-4A90-8FE6-252ABA1D83B9}" type="datetimeFigureOut">
              <a:rPr lang="en-US" smtClean="0"/>
              <a:t>10/23/2015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1A5E82E-ACF3-42E4-91CF-EBD18F3C1503}" type="slidenum">
              <a:rPr lang="en-US" smtClean="0"/>
              <a:t>‹#›</a:t>
            </a:fld>
            <a:endParaRPr lang="en-US" dirty="0"/>
          </a:p>
        </p:txBody>
      </p:sp>
    </p:spTree>
    <p:extLst>
      <p:ext uri="{BB962C8B-B14F-4D97-AF65-F5344CB8AC3E}">
        <p14:creationId xmlns:p14="http://schemas.microsoft.com/office/powerpoint/2010/main" val="275875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B2080F-F77B-4A90-8FE6-252ABA1D83B9}" type="datetimeFigureOut">
              <a:rPr lang="en-US" smtClean="0"/>
              <a:t>10/23/2015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1A5E82E-ACF3-42E4-91CF-EBD18F3C1503}" type="slidenum">
              <a:rPr lang="en-US" smtClean="0"/>
              <a:t>‹#›</a:t>
            </a:fld>
            <a:endParaRPr lang="en-US" dirty="0"/>
          </a:p>
        </p:txBody>
      </p:sp>
    </p:spTree>
    <p:extLst>
      <p:ext uri="{BB962C8B-B14F-4D97-AF65-F5344CB8AC3E}">
        <p14:creationId xmlns:p14="http://schemas.microsoft.com/office/powerpoint/2010/main" val="2597152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B2080F-F77B-4A90-8FE6-252ABA1D83B9}" type="datetimeFigureOut">
              <a:rPr lang="en-US" smtClean="0"/>
              <a:t>10/23/2015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A5E82E-ACF3-42E4-91CF-EBD18F3C1503}" type="slidenum">
              <a:rPr lang="en-US" smtClean="0"/>
              <a:t>‹#›</a:t>
            </a:fld>
            <a:endParaRPr lang="en-US" dirty="0"/>
          </a:p>
        </p:txBody>
      </p:sp>
    </p:spTree>
    <p:extLst>
      <p:ext uri="{BB962C8B-B14F-4D97-AF65-F5344CB8AC3E}">
        <p14:creationId xmlns:p14="http://schemas.microsoft.com/office/powerpoint/2010/main" val="1340745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B2080F-F77B-4A90-8FE6-252ABA1D83B9}" type="datetimeFigureOut">
              <a:rPr lang="en-US" smtClean="0"/>
              <a:t>10/23/2015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A5E82E-ACF3-42E4-91CF-EBD18F3C1503}" type="slidenum">
              <a:rPr lang="en-US" smtClean="0"/>
              <a:t>‹#›</a:t>
            </a:fld>
            <a:endParaRPr lang="en-US" dirty="0"/>
          </a:p>
        </p:txBody>
      </p:sp>
    </p:spTree>
    <p:extLst>
      <p:ext uri="{BB962C8B-B14F-4D97-AF65-F5344CB8AC3E}">
        <p14:creationId xmlns:p14="http://schemas.microsoft.com/office/powerpoint/2010/main" val="3054559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B2080F-F77B-4A90-8FE6-252ABA1D83B9}" type="datetimeFigureOut">
              <a:rPr lang="en-US" smtClean="0"/>
              <a:t>10/23/2015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A5E82E-ACF3-42E4-91CF-EBD18F3C1503}" type="slidenum">
              <a:rPr lang="en-US" smtClean="0"/>
              <a:t>‹#›</a:t>
            </a:fld>
            <a:endParaRPr lang="en-US" dirty="0"/>
          </a:p>
        </p:txBody>
      </p:sp>
    </p:spTree>
    <p:extLst>
      <p:ext uri="{BB962C8B-B14F-4D97-AF65-F5344CB8AC3E}">
        <p14:creationId xmlns:p14="http://schemas.microsoft.com/office/powerpoint/2010/main" val="808524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685800" y="2568575"/>
            <a:ext cx="7772400" cy="1470025"/>
          </a:xfrm>
        </p:spPr>
        <p:txBody>
          <a:bodyPr>
            <a:noAutofit/>
          </a:bodyPr>
          <a:lstStyle/>
          <a:p>
            <a:r>
              <a:rPr lang="en-US" sz="4800" dirty="0">
                <a:solidFill>
                  <a:srgbClr val="0000FF"/>
                </a:solidFill>
              </a:rPr>
              <a:t>Allah … </a:t>
            </a:r>
            <a:r>
              <a:rPr lang="en-US" sz="4800" dirty="0" smtClean="0">
                <a:solidFill>
                  <a:srgbClr val="0000FF"/>
                </a:solidFill>
              </a:rPr>
              <a:t>The Quran … </a:t>
            </a:r>
            <a:br>
              <a:rPr lang="en-US" sz="4800" dirty="0" smtClean="0">
                <a:solidFill>
                  <a:srgbClr val="0000FF"/>
                </a:solidFill>
              </a:rPr>
            </a:br>
            <a:r>
              <a:rPr lang="en-US" sz="4800" dirty="0" smtClean="0">
                <a:solidFill>
                  <a:srgbClr val="0000FF"/>
                </a:solidFill>
              </a:rPr>
              <a:t>and Islam</a:t>
            </a:r>
            <a:endParaRPr lang="en-US" altLang="en-US" sz="4800" dirty="0" smtClean="0">
              <a:solidFill>
                <a:srgbClr val="0000FF"/>
              </a:solidFill>
            </a:endParaRPr>
          </a:p>
        </p:txBody>
      </p:sp>
      <p:sp>
        <p:nvSpPr>
          <p:cNvPr id="33796" name="Rectangle 4"/>
          <p:cNvSpPr>
            <a:spLocks noChangeArrowheads="1"/>
          </p:cNvSpPr>
          <p:nvPr/>
        </p:nvSpPr>
        <p:spPr bwMode="auto">
          <a:xfrm>
            <a:off x="533400" y="533400"/>
            <a:ext cx="8077200" cy="5715000"/>
          </a:xfrm>
          <a:prstGeom prst="rect">
            <a:avLst/>
          </a:prstGeom>
          <a:noFill/>
          <a:ln w="571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latin typeface="Arial" charset="0"/>
            </a:endParaRPr>
          </a:p>
        </p:txBody>
      </p:sp>
    </p:spTree>
    <p:extLst>
      <p:ext uri="{BB962C8B-B14F-4D97-AF65-F5344CB8AC3E}">
        <p14:creationId xmlns:p14="http://schemas.microsoft.com/office/powerpoint/2010/main" val="34170148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i="1" dirty="0" smtClean="0"/>
              <a:t>Allah</a:t>
            </a:r>
            <a:endParaRPr lang="en-US" i="1" dirty="0"/>
          </a:p>
        </p:txBody>
      </p:sp>
      <p:sp>
        <p:nvSpPr>
          <p:cNvPr id="3" name="Content Placeholder 2"/>
          <p:cNvSpPr>
            <a:spLocks noGrp="1"/>
          </p:cNvSpPr>
          <p:nvPr>
            <p:ph idx="1"/>
          </p:nvPr>
        </p:nvSpPr>
        <p:spPr>
          <a:xfrm>
            <a:off x="457200" y="1295400"/>
            <a:ext cx="8229600" cy="4572000"/>
          </a:xfrm>
        </p:spPr>
        <p:txBody>
          <a:bodyPr>
            <a:normAutofit/>
          </a:bodyPr>
          <a:lstStyle/>
          <a:p>
            <a:r>
              <a:rPr lang="en-US" sz="2200" dirty="0" smtClean="0"/>
              <a:t>God (Arabic: الله‎ </a:t>
            </a:r>
            <a:r>
              <a:rPr lang="en-US" sz="2200" i="1" u="none" strike="noStrike" dirty="0" smtClean="0">
                <a:effectLst/>
              </a:rPr>
              <a:t>Allāh</a:t>
            </a:r>
            <a:r>
              <a:rPr lang="en-US" sz="2200" dirty="0" smtClean="0"/>
              <a:t>) … in Islamic theology is the all-powerful and all-knowing creator … sustainer</a:t>
            </a:r>
            <a:r>
              <a:rPr lang="en-US" sz="2200" dirty="0"/>
              <a:t> </a:t>
            </a:r>
            <a:r>
              <a:rPr lang="en-US" sz="2200" dirty="0" smtClean="0"/>
              <a:t>… ordainer and judge of the universe.</a:t>
            </a:r>
          </a:p>
          <a:p>
            <a:endParaRPr lang="en-US" sz="800" dirty="0"/>
          </a:p>
          <a:p>
            <a:r>
              <a:rPr lang="en-US" sz="2200" dirty="0" smtClean="0"/>
              <a:t>Islam emphasizes that God is strictly singular (</a:t>
            </a:r>
            <a:r>
              <a:rPr lang="en-US" sz="2200" i="1" u="none" strike="noStrike" dirty="0" smtClean="0">
                <a:effectLst/>
              </a:rPr>
              <a:t>tawḥīd</a:t>
            </a:r>
            <a:r>
              <a:rPr lang="en-US" sz="2200" dirty="0" smtClean="0"/>
              <a:t>) … unique (</a:t>
            </a:r>
            <a:r>
              <a:rPr lang="en-US" sz="2200" i="1" u="none" strike="noStrike" dirty="0" smtClean="0">
                <a:effectLst/>
              </a:rPr>
              <a:t>wāḥid </a:t>
            </a:r>
            <a:r>
              <a:rPr lang="en-US" sz="2200" dirty="0" smtClean="0"/>
              <a:t>) … and inherently One (</a:t>
            </a:r>
            <a:r>
              <a:rPr lang="en-US" sz="2200" i="1" u="none" strike="noStrike" dirty="0" smtClean="0">
                <a:effectLst/>
              </a:rPr>
              <a:t>aḥad </a:t>
            </a:r>
            <a:r>
              <a:rPr lang="en-US" sz="2200" dirty="0" smtClean="0"/>
              <a:t>) … all-merciful and omnipotent.</a:t>
            </a:r>
          </a:p>
          <a:p>
            <a:pPr marL="0" indent="0">
              <a:buNone/>
            </a:pPr>
            <a:endParaRPr lang="en-US" sz="800" dirty="0" smtClean="0"/>
          </a:p>
          <a:p>
            <a:r>
              <a:rPr lang="en-US" sz="2200" dirty="0" smtClean="0"/>
              <a:t>God exists without place.</a:t>
            </a:r>
          </a:p>
          <a:p>
            <a:endParaRPr lang="en-US" sz="800" baseline="30000" dirty="0" smtClean="0"/>
          </a:p>
          <a:p>
            <a:r>
              <a:rPr lang="en-US" sz="2200" dirty="0" smtClean="0"/>
              <a:t>God … is the only God. (29:46)</a:t>
            </a:r>
          </a:p>
          <a:p>
            <a:pPr marL="0" indent="0">
              <a:buNone/>
            </a:pPr>
            <a:endParaRPr lang="en-US" sz="800" dirty="0" smtClean="0"/>
          </a:p>
          <a:p>
            <a:pPr>
              <a:lnSpc>
                <a:spcPct val="110000"/>
              </a:lnSpc>
            </a:pPr>
            <a:r>
              <a:rPr lang="en-US" sz="2200" dirty="0" smtClean="0"/>
              <a:t>The most frequent names … titles … or attributes … of God are … "the Compassionate" (</a:t>
            </a:r>
            <a:r>
              <a:rPr lang="en-US" sz="2200" i="1" u="none" strike="noStrike" dirty="0" smtClean="0">
                <a:effectLst/>
              </a:rPr>
              <a:t>al-raḥmān</a:t>
            </a:r>
            <a:r>
              <a:rPr lang="en-US" sz="2200" dirty="0" smtClean="0"/>
              <a:t>) … and "the Merciful" (</a:t>
            </a:r>
            <a:r>
              <a:rPr lang="en-US" sz="2200" i="1" u="none" strike="noStrike" dirty="0" smtClean="0">
                <a:effectLst/>
              </a:rPr>
              <a:t>al-raḥīm</a:t>
            </a:r>
            <a:r>
              <a:rPr lang="en-US" sz="2200" dirty="0" smtClean="0"/>
              <a:t>).</a:t>
            </a:r>
          </a:p>
          <a:p>
            <a:endParaRPr lang="en-US" dirty="0"/>
          </a:p>
        </p:txBody>
      </p:sp>
      <p:cxnSp>
        <p:nvCxnSpPr>
          <p:cNvPr id="5" name="Straight Connector 4"/>
          <p:cNvCxnSpPr/>
          <p:nvPr/>
        </p:nvCxnSpPr>
        <p:spPr>
          <a:xfrm>
            <a:off x="0" y="1066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79295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76200"/>
            <a:ext cx="7772400" cy="1143000"/>
          </a:xfrm>
        </p:spPr>
        <p:txBody>
          <a:bodyPr/>
          <a:lstStyle/>
          <a:p>
            <a:r>
              <a:rPr lang="en-US" dirty="0" smtClean="0"/>
              <a:t>Islam … Basic Beliefs</a:t>
            </a:r>
          </a:p>
        </p:txBody>
      </p:sp>
      <p:sp>
        <p:nvSpPr>
          <p:cNvPr id="44035" name="Rectangle 3"/>
          <p:cNvSpPr>
            <a:spLocks noGrp="1" noChangeArrowheads="1"/>
          </p:cNvSpPr>
          <p:nvPr>
            <p:ph type="body" idx="1"/>
          </p:nvPr>
        </p:nvSpPr>
        <p:spPr>
          <a:xfrm>
            <a:off x="304800" y="1143000"/>
            <a:ext cx="8534400" cy="4876800"/>
          </a:xfrm>
        </p:spPr>
        <p:txBody>
          <a:bodyPr>
            <a:noAutofit/>
          </a:bodyPr>
          <a:lstStyle/>
          <a:p>
            <a:pPr marL="0" indent="0">
              <a:buNone/>
            </a:pPr>
            <a:r>
              <a:rPr lang="en-US" sz="2200" b="1" dirty="0" smtClean="0"/>
              <a:t>Islamic Monotheism </a:t>
            </a:r>
            <a:r>
              <a:rPr lang="en-US" sz="2200" dirty="0" smtClean="0"/>
              <a:t>has three aspects …</a:t>
            </a:r>
          </a:p>
          <a:p>
            <a:r>
              <a:rPr lang="en-US" sz="2200" dirty="0" smtClean="0"/>
              <a:t>To believe that there is only one Lord for all the universe and that is Allah.</a:t>
            </a:r>
          </a:p>
          <a:p>
            <a:r>
              <a:rPr lang="en-US" sz="2200" dirty="0" smtClean="0"/>
              <a:t>To believe that none has the right to be worshipped but Allah.</a:t>
            </a:r>
            <a:endParaRPr lang="en-US" sz="2200" dirty="0"/>
          </a:p>
          <a:p>
            <a:r>
              <a:rPr lang="en-US" sz="2200" dirty="0" smtClean="0"/>
              <a:t>Oneness of the Names and qualities of Allah …</a:t>
            </a:r>
          </a:p>
          <a:p>
            <a:pPr lvl="1"/>
            <a:r>
              <a:rPr lang="en-US" sz="2200" dirty="0" smtClean="0"/>
              <a:t>We must not name or qualify Allah except with what He or His Messenger has named or qualified him;</a:t>
            </a:r>
          </a:p>
          <a:p>
            <a:pPr lvl="1"/>
            <a:r>
              <a:rPr lang="en-US" sz="2200" dirty="0" smtClean="0"/>
              <a:t>None can be named or qualified with the Names or qualifications of Allah;</a:t>
            </a:r>
          </a:p>
          <a:p>
            <a:pPr lvl="1"/>
            <a:r>
              <a:rPr lang="en-US" sz="2200" dirty="0" smtClean="0"/>
              <a:t>We must believe in all the qualities of </a:t>
            </a:r>
            <a:r>
              <a:rPr lang="en-US" sz="2200" dirty="0"/>
              <a:t>A</a:t>
            </a:r>
            <a:r>
              <a:rPr lang="en-US" sz="2200" dirty="0" smtClean="0"/>
              <a:t>llah which Allah has stated in His book or mentioned through His messenger without change …</a:t>
            </a:r>
          </a:p>
          <a:p>
            <a:pPr lvl="1"/>
            <a:endParaRPr lang="en-US" sz="800" dirty="0"/>
          </a:p>
          <a:p>
            <a:pPr marL="457200" lvl="1" indent="0">
              <a:buNone/>
            </a:pPr>
            <a:r>
              <a:rPr lang="en-US" sz="1800" dirty="0"/>
              <a:t>Source … Translation and Meaning of The Noble Qur’an in the English Language … Madinah, K.S.A.</a:t>
            </a:r>
          </a:p>
          <a:p>
            <a:pPr lvl="1"/>
            <a:endParaRPr lang="en-US" sz="2200" dirty="0" smtClean="0"/>
          </a:p>
        </p:txBody>
      </p:sp>
      <p:sp>
        <p:nvSpPr>
          <p:cNvPr id="44036" name="Line 4"/>
          <p:cNvSpPr>
            <a:spLocks noChangeShapeType="1"/>
          </p:cNvSpPr>
          <p:nvPr/>
        </p:nvSpPr>
        <p:spPr bwMode="auto">
          <a:xfrm>
            <a:off x="0" y="1066800"/>
            <a:ext cx="91440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0884516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76200"/>
            <a:ext cx="7772400" cy="1143000"/>
          </a:xfrm>
        </p:spPr>
        <p:txBody>
          <a:bodyPr/>
          <a:lstStyle/>
          <a:p>
            <a:r>
              <a:rPr lang="en-US" dirty="0" smtClean="0"/>
              <a:t>Muhammad</a:t>
            </a:r>
          </a:p>
        </p:txBody>
      </p:sp>
      <p:sp>
        <p:nvSpPr>
          <p:cNvPr id="44035" name="Rectangle 3"/>
          <p:cNvSpPr>
            <a:spLocks noGrp="1" noChangeArrowheads="1"/>
          </p:cNvSpPr>
          <p:nvPr>
            <p:ph type="body" idx="1"/>
          </p:nvPr>
        </p:nvSpPr>
        <p:spPr>
          <a:xfrm>
            <a:off x="304800" y="1066800"/>
            <a:ext cx="8534400" cy="4876800"/>
          </a:xfrm>
        </p:spPr>
        <p:txBody>
          <a:bodyPr>
            <a:noAutofit/>
          </a:bodyPr>
          <a:lstStyle/>
          <a:p>
            <a:pPr marL="0" indent="0">
              <a:buNone/>
            </a:pPr>
            <a:r>
              <a:rPr lang="en-US" sz="2200" b="1" dirty="0" smtClean="0"/>
              <a:t>Muhammad </a:t>
            </a:r>
            <a:r>
              <a:rPr lang="en-US" sz="2200" dirty="0" smtClean="0"/>
              <a:t>is the Messenger of Allah …</a:t>
            </a:r>
          </a:p>
          <a:p>
            <a:r>
              <a:rPr lang="en-US" sz="2200" dirty="0" smtClean="0"/>
              <a:t>None has the right to be followed after Allah, but the Prophet Muhammad, as he is the last of His Messengers.</a:t>
            </a:r>
          </a:p>
          <a:p>
            <a:pPr lvl="1"/>
            <a:r>
              <a:rPr lang="en-US" sz="2000" dirty="0" smtClean="0"/>
              <a:t>“Muhammad … is the messenger of Allah and the last (end of the Prophets).” (33:40)</a:t>
            </a:r>
          </a:p>
          <a:p>
            <a:pPr lvl="1"/>
            <a:r>
              <a:rPr lang="en-US" sz="2000" dirty="0" smtClean="0"/>
              <a:t>“And whatsoever the Messenger (Muhammad) gives you, take it and whatsoever he forbids you, abstain from it.” (59:7)</a:t>
            </a:r>
          </a:p>
          <a:p>
            <a:pPr lvl="1"/>
            <a:r>
              <a:rPr lang="en-US" sz="2000" dirty="0" smtClean="0"/>
              <a:t>“Say (O Muhammad to mankind) : ‘If you (really) love Allah, then follow me (i.e. accept </a:t>
            </a:r>
            <a:r>
              <a:rPr lang="en-US" sz="2000" dirty="0"/>
              <a:t>I</a:t>
            </a:r>
            <a:r>
              <a:rPr lang="en-US" sz="2000" dirty="0" smtClean="0"/>
              <a:t>slamic Monotheism , follow The Qur’an and The Sunnah).’” (3:31)</a:t>
            </a:r>
          </a:p>
          <a:p>
            <a:pPr lvl="1"/>
            <a:r>
              <a:rPr lang="en-US" sz="2000" dirty="0" smtClean="0"/>
              <a:t>“As for others than Muhammad, their statements are to be taken or rejected as to whether these are in accordance with Allah’s Book (the Qur’an) and with the Sunnah (legal ways, orders, acts of worship, statements) of the Prophet or not.</a:t>
            </a:r>
          </a:p>
          <a:p>
            <a:pPr lvl="1"/>
            <a:endParaRPr lang="en-US" sz="800" dirty="0"/>
          </a:p>
          <a:p>
            <a:pPr marL="457200" lvl="1" indent="0">
              <a:buNone/>
            </a:pPr>
            <a:r>
              <a:rPr lang="en-US" sz="1800" dirty="0"/>
              <a:t>Source … Translation and Meaning of The Noble Qur’an in the English Language … Madinah, K.S.A.</a:t>
            </a:r>
          </a:p>
          <a:p>
            <a:pPr lvl="1"/>
            <a:endParaRPr lang="en-US" sz="2200" dirty="0" smtClean="0"/>
          </a:p>
        </p:txBody>
      </p:sp>
      <p:sp>
        <p:nvSpPr>
          <p:cNvPr id="44036" name="Line 4"/>
          <p:cNvSpPr>
            <a:spLocks noChangeShapeType="1"/>
          </p:cNvSpPr>
          <p:nvPr/>
        </p:nvSpPr>
        <p:spPr bwMode="auto">
          <a:xfrm>
            <a:off x="0" y="990600"/>
            <a:ext cx="91440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8834236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76200"/>
            <a:ext cx="7772400" cy="1143000"/>
          </a:xfrm>
        </p:spPr>
        <p:txBody>
          <a:bodyPr/>
          <a:lstStyle/>
          <a:p>
            <a:r>
              <a:rPr lang="en-US" dirty="0" smtClean="0"/>
              <a:t>Submit</a:t>
            </a:r>
          </a:p>
        </p:txBody>
      </p:sp>
      <p:sp>
        <p:nvSpPr>
          <p:cNvPr id="44035" name="Rectangle 3"/>
          <p:cNvSpPr>
            <a:spLocks noGrp="1" noChangeArrowheads="1"/>
          </p:cNvSpPr>
          <p:nvPr>
            <p:ph type="body" idx="1"/>
          </p:nvPr>
        </p:nvSpPr>
        <p:spPr>
          <a:xfrm>
            <a:off x="381000" y="1143000"/>
            <a:ext cx="8458200" cy="4876800"/>
          </a:xfrm>
        </p:spPr>
        <p:txBody>
          <a:bodyPr>
            <a:noAutofit/>
          </a:bodyPr>
          <a:lstStyle/>
          <a:p>
            <a:pPr marL="0" indent="0">
              <a:buNone/>
            </a:pPr>
            <a:r>
              <a:rPr lang="en-US" sz="2200" b="1" dirty="0" smtClean="0"/>
              <a:t>Islam </a:t>
            </a:r>
            <a:r>
              <a:rPr lang="en-US" sz="2200" dirty="0" smtClean="0"/>
              <a:t>… is based on the following five (principles):</a:t>
            </a:r>
          </a:p>
          <a:p>
            <a:pPr marL="625475" indent="-280988"/>
            <a:r>
              <a:rPr lang="en-US" sz="2200" dirty="0" smtClean="0"/>
              <a:t>To testify (none has the right to be worshipped but Allah and that Muhammad is The Messenger of Allah).</a:t>
            </a:r>
          </a:p>
          <a:p>
            <a:pPr marL="344488" indent="0"/>
            <a:r>
              <a:rPr lang="en-US" sz="2200" dirty="0" smtClean="0"/>
              <a:t>   To perform (</a:t>
            </a:r>
            <a:r>
              <a:rPr lang="en-US" sz="2200" i="1" dirty="0" smtClean="0"/>
              <a:t>Iqamat</a:t>
            </a:r>
            <a:r>
              <a:rPr lang="en-US" sz="2200" dirty="0" smtClean="0"/>
              <a:t>) </a:t>
            </a:r>
            <a:r>
              <a:rPr lang="en-US" sz="2200" i="1" dirty="0" smtClean="0"/>
              <a:t>As-Salat.</a:t>
            </a:r>
          </a:p>
          <a:p>
            <a:pPr marL="744538" lvl="1" indent="0"/>
            <a:r>
              <a:rPr lang="en-US" sz="1400" i="1" dirty="0"/>
              <a:t> </a:t>
            </a:r>
            <a:r>
              <a:rPr lang="en-US" sz="1400" i="1" dirty="0" smtClean="0"/>
              <a:t>  </a:t>
            </a:r>
            <a:r>
              <a:rPr lang="en-US" sz="2000" dirty="0" smtClean="0"/>
              <a:t>Pray five times a day … just as Muhammad did.</a:t>
            </a:r>
          </a:p>
          <a:p>
            <a:pPr marL="344488" indent="0"/>
            <a:r>
              <a:rPr lang="en-US" sz="2200" dirty="0" smtClean="0"/>
              <a:t>   To pay </a:t>
            </a:r>
            <a:r>
              <a:rPr lang="en-US" sz="2200" i="1" dirty="0" smtClean="0"/>
              <a:t>Zakat</a:t>
            </a:r>
            <a:r>
              <a:rPr lang="en-US" sz="2200" dirty="0" smtClean="0"/>
              <a:t>.</a:t>
            </a:r>
          </a:p>
          <a:p>
            <a:pPr marL="744538" lvl="1" indent="0"/>
            <a:r>
              <a:rPr lang="en-US" sz="1600" dirty="0"/>
              <a:t> </a:t>
            </a:r>
            <a:r>
              <a:rPr lang="en-US" sz="1600" dirty="0" smtClean="0"/>
              <a:t> </a:t>
            </a:r>
            <a:r>
              <a:rPr lang="en-US" sz="2000" dirty="0" smtClean="0"/>
              <a:t>Annual tax for the Muslim community.</a:t>
            </a:r>
          </a:p>
          <a:p>
            <a:pPr marL="344488" indent="0"/>
            <a:r>
              <a:rPr lang="en-US" sz="2200" dirty="0" smtClean="0"/>
              <a:t>   To perform </a:t>
            </a:r>
            <a:r>
              <a:rPr lang="en-US" sz="2200" i="1" dirty="0" smtClean="0"/>
              <a:t>Hajj</a:t>
            </a:r>
            <a:r>
              <a:rPr lang="en-US" sz="2200" dirty="0" smtClean="0"/>
              <a:t> (i.e. pilgrimage to Makkah)</a:t>
            </a:r>
          </a:p>
          <a:p>
            <a:pPr marL="344488" indent="0"/>
            <a:r>
              <a:rPr lang="en-US" sz="2200" dirty="0" smtClean="0"/>
              <a:t>   To observe </a:t>
            </a:r>
            <a:r>
              <a:rPr lang="en-US" sz="2200" i="1" dirty="0"/>
              <a:t>S</a:t>
            </a:r>
            <a:r>
              <a:rPr lang="en-US" sz="2200" i="1" dirty="0" smtClean="0"/>
              <a:t>aum</a:t>
            </a:r>
            <a:r>
              <a:rPr lang="en-US" sz="2200" dirty="0" smtClean="0"/>
              <a:t> (fast) during the month of Ramadan.</a:t>
            </a:r>
          </a:p>
          <a:p>
            <a:pPr marL="344488" indent="0"/>
            <a:endParaRPr lang="en-US" sz="800" dirty="0" smtClean="0"/>
          </a:p>
          <a:p>
            <a:pPr marL="344488" indent="0">
              <a:buNone/>
            </a:pPr>
            <a:r>
              <a:rPr lang="en-US" sz="2200" dirty="0" smtClean="0"/>
              <a:t>… believe in the Six articles of Faith</a:t>
            </a:r>
            <a:endParaRPr lang="en-US" sz="800" dirty="0"/>
          </a:p>
          <a:p>
            <a:pPr marL="457200" lvl="1" indent="0">
              <a:buNone/>
            </a:pPr>
            <a:endParaRPr lang="en-US" sz="1800" dirty="0" smtClean="0"/>
          </a:p>
          <a:p>
            <a:pPr marL="457200" lvl="1" indent="0">
              <a:buNone/>
            </a:pPr>
            <a:endParaRPr lang="en-US" sz="1800" dirty="0"/>
          </a:p>
          <a:p>
            <a:pPr marL="457200" lvl="1" indent="0">
              <a:buNone/>
            </a:pPr>
            <a:r>
              <a:rPr lang="en-US" sz="1800" dirty="0" smtClean="0"/>
              <a:t>Source </a:t>
            </a:r>
            <a:r>
              <a:rPr lang="en-US" sz="1800" dirty="0"/>
              <a:t>… Translation and Meaning of The Noble Qur’an in the English Language … Madinah, K.S.A.</a:t>
            </a:r>
          </a:p>
          <a:p>
            <a:pPr lvl="1"/>
            <a:endParaRPr lang="en-US" sz="2200" dirty="0" smtClean="0"/>
          </a:p>
        </p:txBody>
      </p:sp>
      <p:sp>
        <p:nvSpPr>
          <p:cNvPr id="44036" name="Line 4"/>
          <p:cNvSpPr>
            <a:spLocks noChangeShapeType="1"/>
          </p:cNvSpPr>
          <p:nvPr/>
        </p:nvSpPr>
        <p:spPr bwMode="auto">
          <a:xfrm>
            <a:off x="0" y="1066800"/>
            <a:ext cx="91440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6409463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76200"/>
            <a:ext cx="7772400" cy="1143000"/>
          </a:xfrm>
        </p:spPr>
        <p:txBody>
          <a:bodyPr/>
          <a:lstStyle/>
          <a:p>
            <a:r>
              <a:rPr lang="en-US" dirty="0" smtClean="0"/>
              <a:t>Islam … Basic Beliefs</a:t>
            </a:r>
          </a:p>
        </p:txBody>
      </p:sp>
      <p:sp>
        <p:nvSpPr>
          <p:cNvPr id="44035" name="Rectangle 3"/>
          <p:cNvSpPr>
            <a:spLocks noGrp="1" noChangeArrowheads="1"/>
          </p:cNvSpPr>
          <p:nvPr>
            <p:ph type="body" idx="1"/>
          </p:nvPr>
        </p:nvSpPr>
        <p:spPr>
          <a:xfrm>
            <a:off x="304800" y="1143000"/>
            <a:ext cx="8534400" cy="4876800"/>
          </a:xfrm>
        </p:spPr>
        <p:txBody>
          <a:bodyPr>
            <a:noAutofit/>
          </a:bodyPr>
          <a:lstStyle/>
          <a:p>
            <a:r>
              <a:rPr lang="en-US" sz="2000" b="1" dirty="0"/>
              <a:t>Allah -</a:t>
            </a:r>
            <a:r>
              <a:rPr lang="en-US" sz="2000" dirty="0"/>
              <a:t> Believe God Almighty is One, Unique, Unlike His Creation, Perfect in every way; Not like or in His </a:t>
            </a:r>
            <a:r>
              <a:rPr lang="en-US" sz="2000" dirty="0" smtClean="0"/>
              <a:t>Creation.</a:t>
            </a:r>
          </a:p>
          <a:p>
            <a:endParaRPr lang="en-US" sz="800" dirty="0" smtClean="0"/>
          </a:p>
          <a:p>
            <a:r>
              <a:rPr lang="en-US" sz="2000" b="1" dirty="0"/>
              <a:t>Angels -</a:t>
            </a:r>
            <a:r>
              <a:rPr lang="en-US" sz="2000" dirty="0"/>
              <a:t> Made from light, follow Allah's orders perfectly, never make mistakes and are never </a:t>
            </a:r>
            <a:r>
              <a:rPr lang="en-US" sz="2000" dirty="0" smtClean="0"/>
              <a:t>disobedient. </a:t>
            </a:r>
          </a:p>
          <a:p>
            <a:endParaRPr lang="en-US" sz="800" dirty="0" smtClean="0"/>
          </a:p>
          <a:p>
            <a:r>
              <a:rPr lang="en-US" sz="2000" b="1" dirty="0"/>
              <a:t>Books - </a:t>
            </a:r>
            <a:r>
              <a:rPr lang="en-US" sz="2000" dirty="0"/>
              <a:t>Torah (Old Testament), Suhoof (Scriptures of prophets), Zabur (Psalms), Enjil (Evangel or New Testament), Quran (</a:t>
            </a:r>
            <a:r>
              <a:rPr lang="en-US" sz="2000" dirty="0" smtClean="0"/>
              <a:t>Recitation </a:t>
            </a:r>
            <a:r>
              <a:rPr lang="en-US" sz="2000" dirty="0"/>
              <a:t>to Muhammad</a:t>
            </a:r>
            <a:r>
              <a:rPr lang="en-US" sz="2000" dirty="0" smtClean="0"/>
              <a:t>).</a:t>
            </a:r>
          </a:p>
          <a:p>
            <a:endParaRPr lang="en-US" sz="800" dirty="0" smtClean="0"/>
          </a:p>
          <a:p>
            <a:r>
              <a:rPr lang="en-US" sz="2000" b="1" dirty="0"/>
              <a:t>Prophets -</a:t>
            </a:r>
            <a:r>
              <a:rPr lang="en-US" sz="2000" dirty="0"/>
              <a:t> Adam, Noah, Abraham, Jacob, Moses, David, Solomon, Jesus, Muhammad, and others mentioned in Books, peace be upon them all</a:t>
            </a:r>
            <a:r>
              <a:rPr lang="en-US" sz="2000" dirty="0" smtClean="0"/>
              <a:t>.</a:t>
            </a:r>
          </a:p>
          <a:p>
            <a:endParaRPr lang="en-US" sz="800" dirty="0"/>
          </a:p>
          <a:p>
            <a:r>
              <a:rPr lang="en-US" sz="2000" b="1" dirty="0"/>
              <a:t>Resurrection -</a:t>
            </a:r>
            <a:r>
              <a:rPr lang="en-US" sz="2000" dirty="0"/>
              <a:t> All people, believers and disbelievers will be resurrected for Judgment Day in real flesh and blood bodies to be judged</a:t>
            </a:r>
            <a:r>
              <a:rPr lang="en-US" sz="2000" dirty="0" smtClean="0"/>
              <a:t>.</a:t>
            </a:r>
          </a:p>
          <a:p>
            <a:endParaRPr lang="en-US" sz="800" dirty="0"/>
          </a:p>
          <a:p>
            <a:r>
              <a:rPr lang="en-US" sz="2000" b="1" dirty="0" smtClean="0"/>
              <a:t>Divine </a:t>
            </a:r>
            <a:r>
              <a:rPr lang="en-US" sz="2000" b="1" dirty="0"/>
              <a:t>Destiny -</a:t>
            </a:r>
            <a:r>
              <a:rPr lang="en-US" sz="2000" dirty="0"/>
              <a:t> Allah has complete control of all that happens, both good and evil and He has full knowledge of it all</a:t>
            </a:r>
            <a:r>
              <a:rPr lang="en-US" sz="2000" dirty="0" smtClean="0"/>
              <a:t>.</a:t>
            </a:r>
            <a:endParaRPr lang="en-US" sz="2000" dirty="0"/>
          </a:p>
          <a:p>
            <a:endParaRPr lang="en-US" sz="2000" dirty="0" smtClean="0"/>
          </a:p>
        </p:txBody>
      </p:sp>
      <p:sp>
        <p:nvSpPr>
          <p:cNvPr id="44036" name="Line 4"/>
          <p:cNvSpPr>
            <a:spLocks noChangeShapeType="1"/>
          </p:cNvSpPr>
          <p:nvPr/>
        </p:nvSpPr>
        <p:spPr bwMode="auto">
          <a:xfrm>
            <a:off x="0" y="1066800"/>
            <a:ext cx="91440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31002989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685800" y="2187575"/>
            <a:ext cx="7772400" cy="1470025"/>
          </a:xfrm>
        </p:spPr>
        <p:txBody>
          <a:bodyPr>
            <a:noAutofit/>
          </a:bodyPr>
          <a:lstStyle/>
          <a:p>
            <a:r>
              <a:rPr lang="en-US" altLang="en-US" sz="4800" dirty="0" smtClean="0">
                <a:solidFill>
                  <a:srgbClr val="0066FF"/>
                </a:solidFill>
              </a:rPr>
              <a:t>… From the Quran …</a:t>
            </a:r>
          </a:p>
        </p:txBody>
      </p:sp>
      <p:sp>
        <p:nvSpPr>
          <p:cNvPr id="33796" name="Rectangle 4"/>
          <p:cNvSpPr>
            <a:spLocks noChangeArrowheads="1"/>
          </p:cNvSpPr>
          <p:nvPr/>
        </p:nvSpPr>
        <p:spPr bwMode="auto">
          <a:xfrm>
            <a:off x="533400" y="533400"/>
            <a:ext cx="8077200" cy="5715000"/>
          </a:xfrm>
          <a:prstGeom prst="rect">
            <a:avLst/>
          </a:prstGeom>
          <a:noFill/>
          <a:ln w="571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latin typeface="Arial" charset="0"/>
            </a:endParaRPr>
          </a:p>
        </p:txBody>
      </p:sp>
    </p:spTree>
    <p:extLst>
      <p:ext uri="{BB962C8B-B14F-4D97-AF65-F5344CB8AC3E}">
        <p14:creationId xmlns:p14="http://schemas.microsoft.com/office/powerpoint/2010/main" val="6142309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About the Quran …</a:t>
            </a:r>
            <a:endParaRPr lang="en-US" dirty="0"/>
          </a:p>
        </p:txBody>
      </p:sp>
      <p:sp>
        <p:nvSpPr>
          <p:cNvPr id="3" name="Content Placeholder 2"/>
          <p:cNvSpPr>
            <a:spLocks noGrp="1"/>
          </p:cNvSpPr>
          <p:nvPr>
            <p:ph idx="1"/>
          </p:nvPr>
        </p:nvSpPr>
        <p:spPr>
          <a:xfrm>
            <a:off x="457200" y="1219200"/>
            <a:ext cx="8229600" cy="5181600"/>
          </a:xfrm>
        </p:spPr>
        <p:txBody>
          <a:bodyPr>
            <a:normAutofit lnSpcReduction="10000"/>
          </a:bodyPr>
          <a:lstStyle/>
          <a:p>
            <a:r>
              <a:rPr lang="en-US" sz="2200" i="1" dirty="0" smtClean="0">
                <a:solidFill>
                  <a:srgbClr val="00B050"/>
                </a:solidFill>
              </a:rPr>
              <a:t>“And if you </a:t>
            </a:r>
            <a:r>
              <a:rPr lang="en-US" sz="2200" dirty="0" smtClean="0"/>
              <a:t>[Arab pagans, Jews, and Christians] </a:t>
            </a:r>
            <a:r>
              <a:rPr lang="en-US" sz="2200" i="1" dirty="0" smtClean="0">
                <a:solidFill>
                  <a:srgbClr val="00B050"/>
                </a:solidFill>
              </a:rPr>
              <a:t>are in doubt concerning that which we have sent down </a:t>
            </a:r>
            <a:r>
              <a:rPr lang="en-US" sz="2200" dirty="0" smtClean="0"/>
              <a:t>[i.e. the </a:t>
            </a:r>
            <a:r>
              <a:rPr lang="en-US" sz="2200" dirty="0"/>
              <a:t>Q</a:t>
            </a:r>
            <a:r>
              <a:rPr lang="en-US" sz="2200" dirty="0" smtClean="0"/>
              <a:t>uran] </a:t>
            </a:r>
            <a:r>
              <a:rPr lang="en-US" sz="2200" i="1" dirty="0" smtClean="0">
                <a:solidFill>
                  <a:srgbClr val="00B050"/>
                </a:solidFill>
              </a:rPr>
              <a:t>to Our slave </a:t>
            </a:r>
            <a:r>
              <a:rPr lang="en-US" sz="2200" dirty="0" smtClean="0"/>
              <a:t>[Muhammad]</a:t>
            </a:r>
            <a:r>
              <a:rPr lang="en-US" sz="2200" dirty="0" smtClean="0">
                <a:solidFill>
                  <a:srgbClr val="00B050"/>
                </a:solidFill>
              </a:rPr>
              <a:t>,</a:t>
            </a:r>
            <a:r>
              <a:rPr lang="en-US" sz="2200" i="1" dirty="0" smtClean="0">
                <a:solidFill>
                  <a:srgbClr val="00B050"/>
                </a:solidFill>
              </a:rPr>
              <a:t> then produce a Surah </a:t>
            </a:r>
            <a:r>
              <a:rPr lang="en-US" sz="2200" dirty="0"/>
              <a:t>[</a:t>
            </a:r>
            <a:r>
              <a:rPr lang="en-US" sz="2200" dirty="0" smtClean="0"/>
              <a:t>chapter] </a:t>
            </a:r>
            <a:r>
              <a:rPr lang="en-US" sz="2200" i="1" dirty="0" smtClean="0">
                <a:solidFill>
                  <a:srgbClr val="00B050"/>
                </a:solidFill>
              </a:rPr>
              <a:t>of the like thereof and call your witnesses </a:t>
            </a:r>
            <a:r>
              <a:rPr lang="en-US" sz="2200" dirty="0" smtClean="0"/>
              <a:t>[supporters and helpers] </a:t>
            </a:r>
            <a:r>
              <a:rPr lang="en-US" sz="2200" i="1" dirty="0" smtClean="0">
                <a:solidFill>
                  <a:srgbClr val="00B050"/>
                </a:solidFill>
              </a:rPr>
              <a:t>besides Allah, if you are truthful.” </a:t>
            </a:r>
            <a:r>
              <a:rPr lang="en-US" sz="2200" dirty="0" smtClean="0"/>
              <a:t>(2:23)</a:t>
            </a:r>
          </a:p>
          <a:p>
            <a:endParaRPr lang="en-US" sz="900" dirty="0"/>
          </a:p>
          <a:p>
            <a:pPr>
              <a:lnSpc>
                <a:spcPct val="110000"/>
              </a:lnSpc>
            </a:pPr>
            <a:r>
              <a:rPr lang="en-US" sz="2200" i="1" dirty="0" smtClean="0">
                <a:solidFill>
                  <a:srgbClr val="00B050"/>
                </a:solidFill>
              </a:rPr>
              <a:t>“And thus We have sent to you </a:t>
            </a:r>
            <a:r>
              <a:rPr lang="en-US" sz="2200" dirty="0" smtClean="0"/>
              <a:t>[O Muhammad]</a:t>
            </a:r>
            <a:r>
              <a:rPr lang="en-US" sz="2200" dirty="0" smtClean="0">
                <a:solidFill>
                  <a:srgbClr val="00B050"/>
                </a:solidFill>
              </a:rPr>
              <a:t> </a:t>
            </a:r>
            <a:r>
              <a:rPr lang="en-US" sz="2200" i="1" dirty="0" smtClean="0">
                <a:solidFill>
                  <a:srgbClr val="00B050"/>
                </a:solidFill>
              </a:rPr>
              <a:t>Ruh </a:t>
            </a:r>
            <a:r>
              <a:rPr lang="en-US" sz="2200" dirty="0" smtClean="0"/>
              <a:t>[a Revelation, and a Mercy] </a:t>
            </a:r>
            <a:r>
              <a:rPr lang="en-US" sz="2200" i="1" dirty="0" smtClean="0">
                <a:solidFill>
                  <a:srgbClr val="00B050"/>
                </a:solidFill>
              </a:rPr>
              <a:t>of our Command.  You knew not what is the Book, nor what is Faith?  But We have made it </a:t>
            </a:r>
            <a:r>
              <a:rPr lang="en-US" sz="2200" dirty="0" smtClean="0"/>
              <a:t>[this Qur’an] </a:t>
            </a:r>
            <a:r>
              <a:rPr lang="en-US" sz="2200" i="1" dirty="0" smtClean="0">
                <a:solidFill>
                  <a:srgbClr val="00B050"/>
                </a:solidFill>
              </a:rPr>
              <a:t>a light wherewith </a:t>
            </a:r>
            <a:r>
              <a:rPr lang="en-US" sz="2200" i="1" dirty="0">
                <a:solidFill>
                  <a:srgbClr val="00B050"/>
                </a:solidFill>
              </a:rPr>
              <a:t>W</a:t>
            </a:r>
            <a:r>
              <a:rPr lang="en-US" sz="2200" i="1" dirty="0" smtClean="0">
                <a:solidFill>
                  <a:srgbClr val="00B050"/>
                </a:solidFill>
              </a:rPr>
              <a:t>e guide whosoever of Our slaves We will.  And verily, you </a:t>
            </a:r>
            <a:r>
              <a:rPr lang="en-US" sz="2200" dirty="0" smtClean="0"/>
              <a:t>[O Muhammad]</a:t>
            </a:r>
            <a:r>
              <a:rPr lang="en-US" sz="2200" i="1" dirty="0" smtClean="0">
                <a:solidFill>
                  <a:srgbClr val="00B050"/>
                </a:solidFill>
              </a:rPr>
              <a:t> are indeed guiding </a:t>
            </a:r>
            <a:r>
              <a:rPr lang="en-US" sz="2200" dirty="0" smtClean="0"/>
              <a:t>[mankind]</a:t>
            </a:r>
            <a:r>
              <a:rPr lang="en-US" sz="2200" dirty="0" smtClean="0">
                <a:solidFill>
                  <a:srgbClr val="00B050"/>
                </a:solidFill>
              </a:rPr>
              <a:t> </a:t>
            </a:r>
            <a:r>
              <a:rPr lang="en-US" sz="2200" i="1" dirty="0" smtClean="0">
                <a:solidFill>
                  <a:srgbClr val="00B050"/>
                </a:solidFill>
              </a:rPr>
              <a:t>to the Straight Path </a:t>
            </a:r>
            <a:r>
              <a:rPr lang="en-US" sz="2200" dirty="0" smtClean="0"/>
              <a:t>[i.e. Allah’s Religion of Islamic Monotheism]</a:t>
            </a:r>
            <a:r>
              <a:rPr lang="en-US" sz="2200" i="1" dirty="0" smtClean="0"/>
              <a:t>.”  </a:t>
            </a:r>
            <a:r>
              <a:rPr lang="en-US" sz="2200" dirty="0" smtClean="0"/>
              <a:t>(42:52)</a:t>
            </a:r>
          </a:p>
          <a:p>
            <a:pPr marL="0" indent="0">
              <a:lnSpc>
                <a:spcPct val="150000"/>
              </a:lnSpc>
              <a:buNone/>
            </a:pPr>
            <a:endParaRPr lang="en-US" sz="2200" dirty="0"/>
          </a:p>
          <a:p>
            <a:pPr marL="0" indent="0">
              <a:lnSpc>
                <a:spcPct val="110000"/>
              </a:lnSpc>
              <a:buNone/>
            </a:pPr>
            <a:r>
              <a:rPr lang="en-US" sz="2000" dirty="0"/>
              <a:t>Source … Translation and Meaning of The Noble Qur’an in the English Language … Madinah, K.S.A.</a:t>
            </a:r>
          </a:p>
          <a:p>
            <a:pPr>
              <a:lnSpc>
                <a:spcPct val="150000"/>
              </a:lnSpc>
            </a:pPr>
            <a:endParaRPr lang="en-US" dirty="0"/>
          </a:p>
        </p:txBody>
      </p:sp>
      <p:cxnSp>
        <p:nvCxnSpPr>
          <p:cNvPr id="5" name="Straight Connector 4"/>
          <p:cNvCxnSpPr/>
          <p:nvPr/>
        </p:nvCxnSpPr>
        <p:spPr>
          <a:xfrm>
            <a:off x="0" y="1066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89237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Islamic Monotheism</a:t>
            </a:r>
            <a:endParaRPr lang="en-US" dirty="0"/>
          </a:p>
        </p:txBody>
      </p:sp>
      <p:sp>
        <p:nvSpPr>
          <p:cNvPr id="3" name="Content Placeholder 2"/>
          <p:cNvSpPr>
            <a:spLocks noGrp="1"/>
          </p:cNvSpPr>
          <p:nvPr>
            <p:ph idx="1"/>
          </p:nvPr>
        </p:nvSpPr>
        <p:spPr>
          <a:xfrm>
            <a:off x="457200" y="1143000"/>
            <a:ext cx="8229600" cy="5181600"/>
          </a:xfrm>
        </p:spPr>
        <p:txBody>
          <a:bodyPr>
            <a:normAutofit fontScale="92500"/>
          </a:bodyPr>
          <a:lstStyle/>
          <a:p>
            <a:pPr>
              <a:lnSpc>
                <a:spcPct val="150000"/>
              </a:lnSpc>
            </a:pPr>
            <a:r>
              <a:rPr lang="en-US" sz="2400" i="1" dirty="0" smtClean="0">
                <a:solidFill>
                  <a:srgbClr val="00B050"/>
                </a:solidFill>
              </a:rPr>
              <a:t>“And argue not with the people of the Scripture </a:t>
            </a:r>
            <a:r>
              <a:rPr lang="en-US" sz="2400" dirty="0"/>
              <a:t>[</a:t>
            </a:r>
            <a:r>
              <a:rPr lang="en-US" sz="2400" dirty="0" smtClean="0"/>
              <a:t>Jews and Christians], </a:t>
            </a:r>
            <a:r>
              <a:rPr lang="en-US" sz="2400" i="1" dirty="0" smtClean="0">
                <a:solidFill>
                  <a:srgbClr val="00B050"/>
                </a:solidFill>
              </a:rPr>
              <a:t>unless it be in </a:t>
            </a:r>
            <a:r>
              <a:rPr lang="en-US" sz="2400" dirty="0"/>
              <a:t>[</a:t>
            </a:r>
            <a:r>
              <a:rPr lang="en-US" sz="2400" dirty="0" smtClean="0"/>
              <a:t>a way]</a:t>
            </a:r>
            <a:r>
              <a:rPr lang="en-US" sz="2400" dirty="0" smtClean="0">
                <a:solidFill>
                  <a:srgbClr val="00B050"/>
                </a:solidFill>
              </a:rPr>
              <a:t> </a:t>
            </a:r>
            <a:r>
              <a:rPr lang="en-US" sz="2400" i="1" dirty="0" smtClean="0">
                <a:solidFill>
                  <a:srgbClr val="00B050"/>
                </a:solidFill>
              </a:rPr>
              <a:t>that is better </a:t>
            </a:r>
            <a:r>
              <a:rPr lang="en-US" sz="2400" dirty="0"/>
              <a:t>[</a:t>
            </a:r>
            <a:r>
              <a:rPr lang="en-US" sz="2400" dirty="0" smtClean="0"/>
              <a:t>with good words and in good manner, inviting them to Islamic Monotheism with His Verses], </a:t>
            </a:r>
            <a:r>
              <a:rPr lang="en-US" sz="2400" i="1" dirty="0" smtClean="0">
                <a:solidFill>
                  <a:srgbClr val="00B050"/>
                </a:solidFill>
              </a:rPr>
              <a:t>except with such of them as do wrong; and say </a:t>
            </a:r>
            <a:r>
              <a:rPr lang="en-US" sz="2400" dirty="0"/>
              <a:t>[</a:t>
            </a:r>
            <a:r>
              <a:rPr lang="en-US" sz="2400" dirty="0" smtClean="0"/>
              <a:t>to them]: </a:t>
            </a:r>
            <a:r>
              <a:rPr lang="en-US" sz="2400" i="1" dirty="0" smtClean="0">
                <a:solidFill>
                  <a:srgbClr val="00B050"/>
                </a:solidFill>
              </a:rPr>
              <a:t>‘We believe in that which has been revealed </a:t>
            </a:r>
            <a:r>
              <a:rPr lang="en-US" sz="2400" i="1" dirty="0">
                <a:solidFill>
                  <a:srgbClr val="00B050"/>
                </a:solidFill>
              </a:rPr>
              <a:t>t</a:t>
            </a:r>
            <a:r>
              <a:rPr lang="en-US" sz="2400" i="1" dirty="0" smtClean="0">
                <a:solidFill>
                  <a:srgbClr val="00B050"/>
                </a:solidFill>
              </a:rPr>
              <a:t>o us and revealed to you; our Ilah </a:t>
            </a:r>
            <a:r>
              <a:rPr lang="en-US" sz="2400" dirty="0"/>
              <a:t>[</a:t>
            </a:r>
            <a:r>
              <a:rPr lang="en-US" sz="2400" dirty="0" smtClean="0"/>
              <a:t>God</a:t>
            </a:r>
            <a:r>
              <a:rPr lang="en-US" sz="2400" dirty="0"/>
              <a:t>]</a:t>
            </a:r>
            <a:r>
              <a:rPr lang="en-US" sz="2400" dirty="0" smtClean="0"/>
              <a:t> </a:t>
            </a:r>
            <a:r>
              <a:rPr lang="en-US" sz="2400" i="1" dirty="0" smtClean="0">
                <a:solidFill>
                  <a:srgbClr val="00B050"/>
                </a:solidFill>
              </a:rPr>
              <a:t>and your Ilah </a:t>
            </a:r>
            <a:r>
              <a:rPr lang="en-US" sz="2400" dirty="0"/>
              <a:t>[</a:t>
            </a:r>
            <a:r>
              <a:rPr lang="en-US" sz="2400" dirty="0" smtClean="0"/>
              <a:t>God</a:t>
            </a:r>
            <a:r>
              <a:rPr lang="en-US" sz="2400" dirty="0"/>
              <a:t>]</a:t>
            </a:r>
            <a:r>
              <a:rPr lang="en-US" sz="2400" dirty="0" smtClean="0"/>
              <a:t> </a:t>
            </a:r>
            <a:r>
              <a:rPr lang="en-US" sz="2400" i="1" dirty="0" smtClean="0">
                <a:solidFill>
                  <a:srgbClr val="00B050"/>
                </a:solidFill>
              </a:rPr>
              <a:t>is One </a:t>
            </a:r>
            <a:r>
              <a:rPr lang="en-US" sz="2400" dirty="0"/>
              <a:t>[</a:t>
            </a:r>
            <a:r>
              <a:rPr lang="en-US" sz="2400" dirty="0" smtClean="0"/>
              <a:t>i.e. Allah</a:t>
            </a:r>
            <a:r>
              <a:rPr lang="en-US" sz="2400" dirty="0"/>
              <a:t>]</a:t>
            </a:r>
            <a:r>
              <a:rPr lang="en-US" sz="2400" dirty="0" smtClean="0"/>
              <a:t>, </a:t>
            </a:r>
            <a:r>
              <a:rPr lang="en-US" sz="2400" i="1" dirty="0" smtClean="0">
                <a:solidFill>
                  <a:srgbClr val="00B050"/>
                </a:solidFill>
              </a:rPr>
              <a:t>and to Him we have submitted</a:t>
            </a:r>
            <a:r>
              <a:rPr lang="en-US" sz="2400" dirty="0" smtClean="0">
                <a:solidFill>
                  <a:srgbClr val="00B050"/>
                </a:solidFill>
              </a:rPr>
              <a:t> </a:t>
            </a:r>
            <a:r>
              <a:rPr lang="en-US" sz="2400" dirty="0"/>
              <a:t>[</a:t>
            </a:r>
            <a:r>
              <a:rPr lang="en-US" sz="2400" dirty="0" smtClean="0"/>
              <a:t>as Muslims]’”  (29:46)</a:t>
            </a:r>
          </a:p>
          <a:p>
            <a:pPr marL="0" indent="0">
              <a:lnSpc>
                <a:spcPct val="150000"/>
              </a:lnSpc>
              <a:buNone/>
            </a:pPr>
            <a:endParaRPr lang="en-US" sz="900" dirty="0" smtClean="0"/>
          </a:p>
          <a:p>
            <a:pPr marL="0" indent="0">
              <a:lnSpc>
                <a:spcPct val="150000"/>
              </a:lnSpc>
              <a:buNone/>
            </a:pPr>
            <a:r>
              <a:rPr lang="en-US" sz="2400" dirty="0" smtClean="0">
                <a:solidFill>
                  <a:srgbClr val="0000FF"/>
                </a:solidFill>
              </a:rPr>
              <a:t>A claim that the God of revelation for Jews and Christians … is God …</a:t>
            </a:r>
          </a:p>
          <a:p>
            <a:pPr marL="0" indent="0">
              <a:lnSpc>
                <a:spcPct val="150000"/>
              </a:lnSpc>
              <a:buNone/>
            </a:pPr>
            <a:endParaRPr lang="en-US" sz="2200" dirty="0"/>
          </a:p>
          <a:p>
            <a:pPr>
              <a:lnSpc>
                <a:spcPct val="150000"/>
              </a:lnSpc>
            </a:pPr>
            <a:endParaRPr lang="en-US" dirty="0"/>
          </a:p>
        </p:txBody>
      </p:sp>
      <p:cxnSp>
        <p:nvCxnSpPr>
          <p:cNvPr id="5" name="Straight Connector 4"/>
          <p:cNvCxnSpPr/>
          <p:nvPr/>
        </p:nvCxnSpPr>
        <p:spPr>
          <a:xfrm>
            <a:off x="0" y="1066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23421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Islamic Monotheism</a:t>
            </a:r>
            <a:endParaRPr lang="en-US" dirty="0"/>
          </a:p>
        </p:txBody>
      </p:sp>
      <p:sp>
        <p:nvSpPr>
          <p:cNvPr id="3" name="Content Placeholder 2"/>
          <p:cNvSpPr>
            <a:spLocks noGrp="1"/>
          </p:cNvSpPr>
          <p:nvPr>
            <p:ph idx="1"/>
          </p:nvPr>
        </p:nvSpPr>
        <p:spPr>
          <a:xfrm>
            <a:off x="457200" y="1066800"/>
            <a:ext cx="8229600" cy="5257800"/>
          </a:xfrm>
        </p:spPr>
        <p:txBody>
          <a:bodyPr>
            <a:normAutofit/>
          </a:bodyPr>
          <a:lstStyle/>
          <a:p>
            <a:pPr marL="0" indent="0">
              <a:buNone/>
            </a:pPr>
            <a:r>
              <a:rPr lang="en-US" sz="2200" dirty="0" smtClean="0"/>
              <a:t>Islam's most fundamental concept is a strict monotheism called </a:t>
            </a:r>
            <a:r>
              <a:rPr lang="en-US" sz="2200" i="1" dirty="0" smtClean="0"/>
              <a:t>tawhīd</a:t>
            </a:r>
            <a:r>
              <a:rPr lang="en-US" sz="2200" dirty="0" smtClean="0"/>
              <a:t>, affirming that Allah</a:t>
            </a:r>
            <a:r>
              <a:rPr lang="en-US" sz="2200" dirty="0"/>
              <a:t> </a:t>
            </a:r>
            <a:r>
              <a:rPr lang="en-US" sz="2200" dirty="0" smtClean="0"/>
              <a:t>(God) is one and incomparable (</a:t>
            </a:r>
            <a:r>
              <a:rPr lang="en-US" sz="2200" i="1" dirty="0" smtClean="0"/>
              <a:t>wāḥid</a:t>
            </a:r>
            <a:r>
              <a:rPr lang="en-US" sz="2200" dirty="0" smtClean="0"/>
              <a:t>).</a:t>
            </a:r>
          </a:p>
          <a:p>
            <a:pPr marL="0" indent="0">
              <a:buNone/>
            </a:pPr>
            <a:endParaRPr lang="en-US" sz="800" dirty="0"/>
          </a:p>
          <a:p>
            <a:pPr marL="0" indent="0">
              <a:buNone/>
            </a:pPr>
            <a:r>
              <a:rPr lang="en-US" sz="2200" dirty="0" smtClean="0"/>
              <a:t>“</a:t>
            </a:r>
            <a:r>
              <a:rPr lang="en-US" sz="2200" i="1" dirty="0" smtClean="0">
                <a:solidFill>
                  <a:srgbClr val="008000"/>
                </a:solidFill>
              </a:rPr>
              <a:t>Say</a:t>
            </a:r>
            <a:r>
              <a:rPr lang="en-US" sz="2200" dirty="0" smtClean="0"/>
              <a:t> [O Muhammad]: </a:t>
            </a:r>
            <a:r>
              <a:rPr lang="en-US" sz="2200" i="1" dirty="0" smtClean="0">
                <a:solidFill>
                  <a:srgbClr val="008000"/>
                </a:solidFill>
              </a:rPr>
              <a:t>‘He is Allah</a:t>
            </a:r>
            <a:r>
              <a:rPr lang="en-US" sz="2200" i="1" dirty="0" smtClean="0"/>
              <a:t>, </a:t>
            </a:r>
            <a:r>
              <a:rPr lang="en-US" sz="2200" dirty="0"/>
              <a:t>[</a:t>
            </a:r>
            <a:r>
              <a:rPr lang="en-US" sz="2200" dirty="0" smtClean="0"/>
              <a:t>the</a:t>
            </a:r>
            <a:r>
              <a:rPr lang="en-US" sz="2200" dirty="0"/>
              <a:t>]</a:t>
            </a:r>
            <a:r>
              <a:rPr lang="en-US" sz="2200" dirty="0" smtClean="0"/>
              <a:t> </a:t>
            </a:r>
            <a:r>
              <a:rPr lang="en-US" sz="2200" i="1" dirty="0" smtClean="0">
                <a:solidFill>
                  <a:srgbClr val="008000"/>
                </a:solidFill>
              </a:rPr>
              <a:t>One.  Allah the Self-Sufficient Master, Whom all creatures need,</a:t>
            </a:r>
            <a:r>
              <a:rPr lang="en-US" sz="2200" i="1" dirty="0" smtClean="0"/>
              <a:t> </a:t>
            </a:r>
            <a:r>
              <a:rPr lang="en-US" sz="2200" dirty="0"/>
              <a:t>[</a:t>
            </a:r>
            <a:r>
              <a:rPr lang="en-US" sz="2200" dirty="0" smtClean="0"/>
              <a:t>He neither eats nor drinks], </a:t>
            </a:r>
            <a:r>
              <a:rPr lang="en-US" sz="2200" i="1" dirty="0" smtClean="0">
                <a:solidFill>
                  <a:srgbClr val="008000"/>
                </a:solidFill>
              </a:rPr>
              <a:t>He begets not, nor was He begotten.  And there is none co-equal or comparable unto Him.’”</a:t>
            </a:r>
            <a:r>
              <a:rPr lang="en-US" sz="2200" dirty="0" smtClean="0">
                <a:solidFill>
                  <a:srgbClr val="008000"/>
                </a:solidFill>
              </a:rPr>
              <a:t>  </a:t>
            </a:r>
            <a:r>
              <a:rPr lang="en-US" sz="2200" dirty="0" smtClean="0"/>
              <a:t>(112:1-4)</a:t>
            </a:r>
          </a:p>
          <a:p>
            <a:pPr marL="0" indent="0">
              <a:buNone/>
            </a:pPr>
            <a:r>
              <a:rPr lang="en-US" sz="2200" dirty="0" smtClean="0">
                <a:solidFill>
                  <a:srgbClr val="0000FF"/>
                </a:solidFill>
              </a:rPr>
              <a:t>Clearly a response to Christian belief …</a:t>
            </a:r>
          </a:p>
          <a:p>
            <a:pPr marL="0" indent="0">
              <a:buNone/>
            </a:pPr>
            <a:endParaRPr lang="en-US" sz="1200" dirty="0" smtClean="0"/>
          </a:p>
          <a:p>
            <a:pPr marL="0" indent="0">
              <a:buNone/>
            </a:pPr>
            <a:r>
              <a:rPr lang="en-US" sz="2200" i="1" dirty="0" smtClean="0">
                <a:solidFill>
                  <a:srgbClr val="008000"/>
                </a:solidFill>
              </a:rPr>
              <a:t>“He is the First </a:t>
            </a:r>
            <a:r>
              <a:rPr lang="en-US" sz="2200" dirty="0"/>
              <a:t>[</a:t>
            </a:r>
            <a:r>
              <a:rPr lang="en-US" sz="2200" dirty="0" smtClean="0"/>
              <a:t>nothing is before Him] </a:t>
            </a:r>
            <a:r>
              <a:rPr lang="en-US" sz="2200" i="1" dirty="0" smtClean="0">
                <a:solidFill>
                  <a:srgbClr val="008000"/>
                </a:solidFill>
              </a:rPr>
              <a:t>and the Last </a:t>
            </a:r>
            <a:r>
              <a:rPr lang="en-US" sz="2200" dirty="0"/>
              <a:t>[</a:t>
            </a:r>
            <a:r>
              <a:rPr lang="en-US" sz="2200" dirty="0" smtClean="0"/>
              <a:t>nothing is after Him</a:t>
            </a:r>
            <a:r>
              <a:rPr lang="en-US" sz="2200" dirty="0"/>
              <a:t>]</a:t>
            </a:r>
            <a:r>
              <a:rPr lang="en-US" sz="2200" dirty="0" smtClean="0">
                <a:solidFill>
                  <a:srgbClr val="008000"/>
                </a:solidFill>
              </a:rPr>
              <a:t>, </a:t>
            </a:r>
            <a:r>
              <a:rPr lang="en-US" sz="2200" i="1" dirty="0" smtClean="0">
                <a:solidFill>
                  <a:srgbClr val="008000"/>
                </a:solidFill>
              </a:rPr>
              <a:t>the Most High </a:t>
            </a:r>
            <a:r>
              <a:rPr lang="en-US" sz="2200" dirty="0"/>
              <a:t>[</a:t>
            </a:r>
            <a:r>
              <a:rPr lang="en-US" sz="2200" dirty="0" smtClean="0"/>
              <a:t>nothing is above Him] </a:t>
            </a:r>
            <a:r>
              <a:rPr lang="en-US" sz="2200" i="1" dirty="0" smtClean="0">
                <a:solidFill>
                  <a:srgbClr val="008000"/>
                </a:solidFill>
              </a:rPr>
              <a:t>and the most near </a:t>
            </a:r>
            <a:r>
              <a:rPr lang="en-US" sz="2200" dirty="0"/>
              <a:t>[</a:t>
            </a:r>
            <a:r>
              <a:rPr lang="en-US" sz="2200" dirty="0" smtClean="0"/>
              <a:t>nothing is nearer than Him].  </a:t>
            </a:r>
            <a:r>
              <a:rPr lang="en-US" sz="2200" i="1" dirty="0" smtClean="0">
                <a:solidFill>
                  <a:srgbClr val="008000"/>
                </a:solidFill>
              </a:rPr>
              <a:t>And He is the All-Knower of every thing.”  </a:t>
            </a:r>
            <a:r>
              <a:rPr lang="en-US" sz="2200" dirty="0" smtClean="0"/>
              <a:t>(57:3)</a:t>
            </a:r>
          </a:p>
          <a:p>
            <a:pPr marL="0" indent="0">
              <a:buNone/>
            </a:pPr>
            <a:endParaRPr lang="en-US" sz="2200" i="1" dirty="0" smtClean="0"/>
          </a:p>
        </p:txBody>
      </p:sp>
      <p:cxnSp>
        <p:nvCxnSpPr>
          <p:cNvPr id="5" name="Straight Connector 4"/>
          <p:cNvCxnSpPr/>
          <p:nvPr/>
        </p:nvCxnSpPr>
        <p:spPr>
          <a:xfrm>
            <a:off x="0" y="9144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24343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The Same God ?</a:t>
            </a:r>
            <a:endParaRPr lang="en-US" dirty="0"/>
          </a:p>
        </p:txBody>
      </p:sp>
      <p:sp>
        <p:nvSpPr>
          <p:cNvPr id="3" name="Content Placeholder 2"/>
          <p:cNvSpPr>
            <a:spLocks noGrp="1"/>
          </p:cNvSpPr>
          <p:nvPr>
            <p:ph idx="1"/>
          </p:nvPr>
        </p:nvSpPr>
        <p:spPr>
          <a:xfrm>
            <a:off x="457200" y="1295400"/>
            <a:ext cx="8229600" cy="5029200"/>
          </a:xfrm>
        </p:spPr>
        <p:txBody>
          <a:bodyPr>
            <a:normAutofit/>
          </a:bodyPr>
          <a:lstStyle/>
          <a:p>
            <a:pPr marL="0" indent="0">
              <a:buNone/>
            </a:pPr>
            <a:r>
              <a:rPr lang="en-US" sz="2400" i="1" dirty="0" smtClean="0">
                <a:solidFill>
                  <a:srgbClr val="00B050"/>
                </a:solidFill>
              </a:rPr>
              <a:t>“… our </a:t>
            </a:r>
            <a:r>
              <a:rPr lang="en-US" sz="2400" i="1" dirty="0">
                <a:solidFill>
                  <a:srgbClr val="00B050"/>
                </a:solidFill>
              </a:rPr>
              <a:t>Ilah </a:t>
            </a:r>
            <a:r>
              <a:rPr lang="en-US" sz="2400" dirty="0"/>
              <a:t>[</a:t>
            </a:r>
            <a:r>
              <a:rPr lang="en-US" sz="2400" dirty="0" smtClean="0"/>
              <a:t>God</a:t>
            </a:r>
            <a:r>
              <a:rPr lang="en-US" sz="2400" dirty="0"/>
              <a:t>]</a:t>
            </a:r>
            <a:r>
              <a:rPr lang="en-US" sz="2400" dirty="0" smtClean="0"/>
              <a:t> </a:t>
            </a:r>
            <a:r>
              <a:rPr lang="en-US" sz="2400" i="1" dirty="0">
                <a:solidFill>
                  <a:srgbClr val="00B050"/>
                </a:solidFill>
              </a:rPr>
              <a:t>and your Ilah </a:t>
            </a:r>
            <a:r>
              <a:rPr lang="en-US" sz="2400" dirty="0"/>
              <a:t>[</a:t>
            </a:r>
            <a:r>
              <a:rPr lang="en-US" sz="2400" dirty="0" smtClean="0"/>
              <a:t>God] </a:t>
            </a:r>
            <a:r>
              <a:rPr lang="en-US" sz="2400" i="1" dirty="0" smtClean="0">
                <a:solidFill>
                  <a:srgbClr val="00B050"/>
                </a:solidFill>
              </a:rPr>
              <a:t>is </a:t>
            </a:r>
            <a:r>
              <a:rPr lang="en-US" sz="2400" i="1" dirty="0">
                <a:solidFill>
                  <a:srgbClr val="00B050"/>
                </a:solidFill>
              </a:rPr>
              <a:t>One </a:t>
            </a:r>
            <a:r>
              <a:rPr lang="en-US" sz="2400" dirty="0"/>
              <a:t>[</a:t>
            </a:r>
            <a:r>
              <a:rPr lang="en-US" sz="2400" dirty="0" smtClean="0"/>
              <a:t>i.e</a:t>
            </a:r>
            <a:r>
              <a:rPr lang="en-US" sz="2400" dirty="0"/>
              <a:t>. </a:t>
            </a:r>
            <a:r>
              <a:rPr lang="en-US" sz="2400" dirty="0" smtClean="0"/>
              <a:t>Allah] …”</a:t>
            </a:r>
          </a:p>
          <a:p>
            <a:pPr marL="0" indent="0">
              <a:buNone/>
            </a:pPr>
            <a:endParaRPr lang="en-US" sz="2400" dirty="0" smtClean="0"/>
          </a:p>
          <a:p>
            <a:pPr marL="0" indent="0">
              <a:buNone/>
            </a:pPr>
            <a:r>
              <a:rPr lang="en-US" sz="2400" dirty="0" smtClean="0"/>
              <a:t>But …</a:t>
            </a:r>
            <a:endParaRPr lang="en-US" sz="2400" dirty="0"/>
          </a:p>
          <a:p>
            <a:pPr marL="0" indent="0">
              <a:lnSpc>
                <a:spcPct val="150000"/>
              </a:lnSpc>
              <a:buNone/>
            </a:pPr>
            <a:r>
              <a:rPr lang="en-US" sz="2400" dirty="0" smtClean="0"/>
              <a:t>From </a:t>
            </a:r>
            <a:r>
              <a:rPr lang="en-US" sz="2400" dirty="0"/>
              <a:t>a Muslim perspective … The Torah and the Gospels are considered true revelations from God … but over time for various reasons … Jews have corrupted the Torah … and Christians have corrupted the Gospels … and so … do not understand the revelations as originally provided by God.</a:t>
            </a:r>
          </a:p>
        </p:txBody>
      </p:sp>
      <p:cxnSp>
        <p:nvCxnSpPr>
          <p:cNvPr id="5" name="Straight Connector 4"/>
          <p:cNvCxnSpPr/>
          <p:nvPr/>
        </p:nvCxnSpPr>
        <p:spPr>
          <a:xfrm>
            <a:off x="0" y="1066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009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Arabia … before Islam</a:t>
            </a:r>
            <a:endParaRPr lang="en-US" dirty="0"/>
          </a:p>
        </p:txBody>
      </p:sp>
      <p:sp>
        <p:nvSpPr>
          <p:cNvPr id="3" name="Content Placeholder 2"/>
          <p:cNvSpPr>
            <a:spLocks noGrp="1"/>
          </p:cNvSpPr>
          <p:nvPr>
            <p:ph idx="1"/>
          </p:nvPr>
        </p:nvSpPr>
        <p:spPr>
          <a:xfrm>
            <a:off x="457200" y="1295400"/>
            <a:ext cx="8229600" cy="4572000"/>
          </a:xfrm>
        </p:spPr>
        <p:txBody>
          <a:bodyPr>
            <a:normAutofit fontScale="92500" lnSpcReduction="20000"/>
          </a:bodyPr>
          <a:lstStyle/>
          <a:p>
            <a:pPr marL="0" indent="0">
              <a:lnSpc>
                <a:spcPct val="120000"/>
              </a:lnSpc>
              <a:buNone/>
            </a:pPr>
            <a:r>
              <a:rPr lang="en-US" sz="2400" dirty="0" smtClean="0"/>
              <a:t>Before Muhammed (~ 570 – 632) and the rise of Islam … religion on the Arabian peninsula was primarily polytheistic … but there were both Jews and Christians present.</a:t>
            </a:r>
          </a:p>
          <a:p>
            <a:pPr>
              <a:lnSpc>
                <a:spcPct val="120000"/>
              </a:lnSpc>
            </a:pPr>
            <a:endParaRPr lang="en-US" sz="900" dirty="0" smtClean="0"/>
          </a:p>
          <a:p>
            <a:pPr marL="0" indent="0">
              <a:lnSpc>
                <a:spcPct val="120000"/>
              </a:lnSpc>
              <a:buNone/>
            </a:pPr>
            <a:r>
              <a:rPr lang="en-US" altLang="en-US" sz="2400" dirty="0" smtClean="0"/>
              <a:t>There were numerous Jewish settlements in </a:t>
            </a:r>
            <a:r>
              <a:rPr lang="en-US" altLang="en-US" sz="2400" dirty="0"/>
              <a:t>A</a:t>
            </a:r>
            <a:r>
              <a:rPr lang="en-US" altLang="en-US" sz="2400" dirty="0" smtClean="0"/>
              <a:t>rabia by the 6</a:t>
            </a:r>
            <a:r>
              <a:rPr lang="en-US" altLang="en-US" sz="2400" baseline="30000" dirty="0" smtClean="0"/>
              <a:t>th</a:t>
            </a:r>
            <a:r>
              <a:rPr lang="en-US" altLang="en-US" sz="2400" dirty="0" smtClean="0"/>
              <a:t> century … Medina (Yathrib) … one of the two holiest cities in Islam had a large Jewish population.  There were Jewish tribes … active in trade.  An earlier Jewish kingdom existed in what is now Yemen.</a:t>
            </a:r>
          </a:p>
          <a:p>
            <a:pPr marL="0" indent="0">
              <a:lnSpc>
                <a:spcPct val="120000"/>
              </a:lnSpc>
              <a:buNone/>
            </a:pPr>
            <a:endParaRPr lang="en-US" altLang="en-US" sz="900" dirty="0" smtClean="0"/>
          </a:p>
          <a:p>
            <a:pPr marL="0" indent="0">
              <a:lnSpc>
                <a:spcPct val="120000"/>
              </a:lnSpc>
              <a:buNone/>
            </a:pPr>
            <a:r>
              <a:rPr lang="en-US" altLang="en-US" sz="2400" dirty="0" smtClean="0"/>
              <a:t>There were numerous Christian settlements throughout the southern and eastern parts of Arabia but few in the areas of Muhammad’s activities.  There was little early interaction … however … it is thought that there were Christians (perhaps Nestorians) in Muhammad’s family (on his wife’s side).</a:t>
            </a:r>
          </a:p>
          <a:p>
            <a:endParaRPr lang="en-US" dirty="0"/>
          </a:p>
        </p:txBody>
      </p:sp>
      <p:cxnSp>
        <p:nvCxnSpPr>
          <p:cNvPr id="5" name="Straight Connector 4"/>
          <p:cNvCxnSpPr/>
          <p:nvPr/>
        </p:nvCxnSpPr>
        <p:spPr>
          <a:xfrm>
            <a:off x="0" y="1066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33555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To Jews</a:t>
            </a:r>
            <a:endParaRPr lang="en-US" dirty="0"/>
          </a:p>
        </p:txBody>
      </p:sp>
      <p:sp>
        <p:nvSpPr>
          <p:cNvPr id="3" name="Content Placeholder 2"/>
          <p:cNvSpPr>
            <a:spLocks noGrp="1"/>
          </p:cNvSpPr>
          <p:nvPr>
            <p:ph idx="1"/>
          </p:nvPr>
        </p:nvSpPr>
        <p:spPr>
          <a:xfrm>
            <a:off x="457200" y="1295400"/>
            <a:ext cx="8229600" cy="5029200"/>
          </a:xfrm>
        </p:spPr>
        <p:txBody>
          <a:bodyPr>
            <a:normAutofit/>
          </a:bodyPr>
          <a:lstStyle/>
          <a:p>
            <a:pPr marL="0" indent="0">
              <a:buNone/>
            </a:pPr>
            <a:r>
              <a:rPr lang="en-US" sz="2400" dirty="0"/>
              <a:t>Concerning the Jews …  </a:t>
            </a:r>
          </a:p>
          <a:p>
            <a:pPr marL="0" indent="0">
              <a:buNone/>
            </a:pPr>
            <a:r>
              <a:rPr lang="en-US" sz="2400" i="1" dirty="0">
                <a:solidFill>
                  <a:srgbClr val="00B050"/>
                </a:solidFill>
              </a:rPr>
              <a:t>“Do you </a:t>
            </a:r>
            <a:r>
              <a:rPr lang="en-US" sz="2400" dirty="0"/>
              <a:t>[faithful believers] </a:t>
            </a:r>
            <a:r>
              <a:rPr lang="en-US" sz="2400" i="1" dirty="0">
                <a:solidFill>
                  <a:srgbClr val="00B050"/>
                </a:solidFill>
              </a:rPr>
              <a:t>covet that they will believe in your religion inspite of the fact that a party of them</a:t>
            </a:r>
            <a:r>
              <a:rPr lang="en-US" sz="2400" i="1" dirty="0"/>
              <a:t> </a:t>
            </a:r>
            <a:r>
              <a:rPr lang="en-US" sz="2400" dirty="0"/>
              <a:t>[Jewish rabbis] </a:t>
            </a:r>
            <a:r>
              <a:rPr lang="en-US" sz="2400" i="1" dirty="0">
                <a:solidFill>
                  <a:srgbClr val="00B050"/>
                </a:solidFill>
              </a:rPr>
              <a:t>used to hear the word of Allah </a:t>
            </a:r>
            <a:r>
              <a:rPr lang="en-US" sz="2400" dirty="0"/>
              <a:t>[the Taurat (Torah)]</a:t>
            </a:r>
            <a:r>
              <a:rPr lang="en-US" sz="2400" i="1" dirty="0"/>
              <a:t>, </a:t>
            </a:r>
            <a:r>
              <a:rPr lang="en-US" sz="2400" i="1" dirty="0">
                <a:solidFill>
                  <a:srgbClr val="00B050"/>
                </a:solidFill>
              </a:rPr>
              <a:t>then they used to change it knowingly after they understood it.” </a:t>
            </a:r>
            <a:r>
              <a:rPr lang="en-US" sz="2400" dirty="0" smtClean="0"/>
              <a:t>(2:75</a:t>
            </a:r>
            <a:r>
              <a:rPr lang="en-US" sz="2400" dirty="0"/>
              <a:t>)</a:t>
            </a:r>
          </a:p>
          <a:p>
            <a:pPr marL="0" indent="0">
              <a:buNone/>
            </a:pPr>
            <a:r>
              <a:rPr lang="en-US" sz="2400" i="1" dirty="0"/>
              <a:t> </a:t>
            </a:r>
            <a:endParaRPr lang="en-US" sz="2400" dirty="0"/>
          </a:p>
          <a:p>
            <a:pPr marL="0" indent="0">
              <a:buNone/>
            </a:pPr>
            <a:r>
              <a:rPr lang="en-US" sz="2400" dirty="0"/>
              <a:t>Jews had the correct revelation from God … their leaders altered the revelation … on purpose … in order to deceive the people … and the people believe what their leaders have taught them.</a:t>
            </a:r>
          </a:p>
        </p:txBody>
      </p:sp>
      <p:cxnSp>
        <p:nvCxnSpPr>
          <p:cNvPr id="5" name="Straight Connector 4"/>
          <p:cNvCxnSpPr/>
          <p:nvPr/>
        </p:nvCxnSpPr>
        <p:spPr>
          <a:xfrm>
            <a:off x="0" y="1066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03802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To Christians</a:t>
            </a:r>
            <a:endParaRPr lang="en-US" dirty="0"/>
          </a:p>
        </p:txBody>
      </p:sp>
      <p:sp>
        <p:nvSpPr>
          <p:cNvPr id="3" name="Content Placeholder 2"/>
          <p:cNvSpPr>
            <a:spLocks noGrp="1"/>
          </p:cNvSpPr>
          <p:nvPr>
            <p:ph idx="1"/>
          </p:nvPr>
        </p:nvSpPr>
        <p:spPr>
          <a:xfrm>
            <a:off x="457200" y="1295400"/>
            <a:ext cx="8229600" cy="5029200"/>
          </a:xfrm>
        </p:spPr>
        <p:txBody>
          <a:bodyPr>
            <a:normAutofit/>
          </a:bodyPr>
          <a:lstStyle/>
          <a:p>
            <a:pPr marL="0" indent="0">
              <a:buNone/>
            </a:pPr>
            <a:r>
              <a:rPr lang="en-US" sz="2400" dirty="0"/>
              <a:t>Concerning </a:t>
            </a:r>
            <a:r>
              <a:rPr lang="en-US" sz="2400" dirty="0" smtClean="0"/>
              <a:t>Christians </a:t>
            </a:r>
            <a:r>
              <a:rPr lang="en-US" sz="2400" dirty="0"/>
              <a:t>…  </a:t>
            </a:r>
          </a:p>
          <a:p>
            <a:pPr marL="0" indent="0">
              <a:buNone/>
            </a:pPr>
            <a:r>
              <a:rPr lang="en-US" sz="2200" i="1" dirty="0">
                <a:solidFill>
                  <a:srgbClr val="00B050"/>
                </a:solidFill>
              </a:rPr>
              <a:t>“O people of the Scripture </a:t>
            </a:r>
            <a:r>
              <a:rPr lang="en-US" sz="2200" dirty="0"/>
              <a:t>[Christians]</a:t>
            </a:r>
            <a:r>
              <a:rPr lang="en-US" sz="2200" i="1" dirty="0">
                <a:solidFill>
                  <a:srgbClr val="00B050"/>
                </a:solidFill>
              </a:rPr>
              <a:t>!  Do not exceed the limits in your religion or say of Allah  aught but the truth.  The Messiah, Isa </a:t>
            </a:r>
            <a:r>
              <a:rPr lang="en-US" sz="2200" dirty="0"/>
              <a:t>[Jesus], </a:t>
            </a:r>
            <a:r>
              <a:rPr lang="en-US" sz="2200" i="1" dirty="0">
                <a:solidFill>
                  <a:srgbClr val="00B050"/>
                </a:solidFill>
              </a:rPr>
              <a:t>son of Maryam </a:t>
            </a:r>
            <a:r>
              <a:rPr lang="en-US" sz="2200" dirty="0"/>
              <a:t>[Mary], </a:t>
            </a:r>
            <a:r>
              <a:rPr lang="en-US" sz="2200" i="1" dirty="0">
                <a:solidFill>
                  <a:srgbClr val="00B050"/>
                </a:solidFill>
              </a:rPr>
              <a:t>was</a:t>
            </a:r>
            <a:r>
              <a:rPr lang="en-US" sz="2200" i="1" dirty="0"/>
              <a:t> </a:t>
            </a:r>
            <a:r>
              <a:rPr lang="en-US" sz="2200" dirty="0"/>
              <a:t>[no more than] </a:t>
            </a:r>
            <a:r>
              <a:rPr lang="en-US" sz="2200" i="1" dirty="0">
                <a:solidFill>
                  <a:srgbClr val="00B050"/>
                </a:solidFill>
              </a:rPr>
              <a:t>a Messenger of Allah and his Word,</a:t>
            </a:r>
            <a:r>
              <a:rPr lang="en-US" sz="2200" i="1" dirty="0"/>
              <a:t> </a:t>
            </a:r>
            <a:r>
              <a:rPr lang="en-US" sz="2200" dirty="0"/>
              <a:t>[“Be!” – and he was] </a:t>
            </a:r>
            <a:r>
              <a:rPr lang="en-US" sz="2200" i="1" dirty="0">
                <a:solidFill>
                  <a:srgbClr val="00B050"/>
                </a:solidFill>
              </a:rPr>
              <a:t>which he bestowed on Maryam, and a spirit</a:t>
            </a:r>
            <a:r>
              <a:rPr lang="en-US" sz="2200" i="1" dirty="0"/>
              <a:t> </a:t>
            </a:r>
            <a:r>
              <a:rPr lang="en-US" sz="2200" dirty="0"/>
              <a:t>[Ruh]</a:t>
            </a:r>
            <a:r>
              <a:rPr lang="en-US" sz="2200" i="1" dirty="0"/>
              <a:t> </a:t>
            </a:r>
            <a:r>
              <a:rPr lang="en-US" sz="2200" i="1" dirty="0">
                <a:solidFill>
                  <a:srgbClr val="00B050"/>
                </a:solidFill>
              </a:rPr>
              <a:t>created by him, so believe in Allah and His </a:t>
            </a:r>
            <a:r>
              <a:rPr lang="en-US" sz="2200" i="1" dirty="0" smtClean="0">
                <a:solidFill>
                  <a:srgbClr val="00B050"/>
                </a:solidFill>
              </a:rPr>
              <a:t>Messengers.  Say </a:t>
            </a:r>
            <a:r>
              <a:rPr lang="en-US" sz="2200" i="1" dirty="0">
                <a:solidFill>
                  <a:srgbClr val="00B050"/>
                </a:solidFill>
              </a:rPr>
              <a:t>not: “Three </a:t>
            </a:r>
            <a:r>
              <a:rPr lang="en-US" sz="2200" dirty="0"/>
              <a:t>[trinity]!</a:t>
            </a:r>
            <a:r>
              <a:rPr lang="en-US" sz="2200" i="1" dirty="0"/>
              <a:t>” </a:t>
            </a:r>
            <a:r>
              <a:rPr lang="en-US" sz="2200" i="1" dirty="0" smtClean="0"/>
              <a:t> </a:t>
            </a:r>
            <a:r>
              <a:rPr lang="en-US" sz="2200" i="1" dirty="0" smtClean="0">
                <a:solidFill>
                  <a:srgbClr val="00B050"/>
                </a:solidFill>
              </a:rPr>
              <a:t>Cease</a:t>
            </a:r>
            <a:r>
              <a:rPr lang="en-US" sz="2200" i="1" dirty="0">
                <a:solidFill>
                  <a:srgbClr val="00B050"/>
                </a:solidFill>
              </a:rPr>
              <a:t>!</a:t>
            </a:r>
            <a:r>
              <a:rPr lang="en-US" sz="2200" i="1" dirty="0"/>
              <a:t> </a:t>
            </a:r>
            <a:r>
              <a:rPr lang="en-US" sz="2200" dirty="0"/>
              <a:t>[it is] </a:t>
            </a:r>
            <a:r>
              <a:rPr lang="en-US" sz="2200" i="1" dirty="0">
                <a:solidFill>
                  <a:srgbClr val="00B050"/>
                </a:solidFill>
              </a:rPr>
              <a:t>better for you.  For Allah is </a:t>
            </a:r>
            <a:r>
              <a:rPr lang="en-US" sz="2200" dirty="0"/>
              <a:t>[the only] </a:t>
            </a:r>
            <a:r>
              <a:rPr lang="en-US" sz="2200" i="1" dirty="0">
                <a:solidFill>
                  <a:srgbClr val="00B050"/>
                </a:solidFill>
              </a:rPr>
              <a:t>One Ilah </a:t>
            </a:r>
            <a:r>
              <a:rPr lang="en-US" sz="2200" dirty="0"/>
              <a:t>[God], </a:t>
            </a:r>
            <a:r>
              <a:rPr lang="en-US" sz="2200" i="1" dirty="0">
                <a:solidFill>
                  <a:srgbClr val="00B050"/>
                </a:solidFill>
              </a:rPr>
              <a:t>glory be to Him</a:t>
            </a:r>
            <a:r>
              <a:rPr lang="en-US" sz="2200" i="1" dirty="0"/>
              <a:t> </a:t>
            </a:r>
            <a:r>
              <a:rPr lang="en-US" sz="2200" dirty="0"/>
              <a:t>[Far exalted is He] </a:t>
            </a:r>
            <a:r>
              <a:rPr lang="en-US" sz="2200" i="1" dirty="0">
                <a:solidFill>
                  <a:srgbClr val="00B050"/>
                </a:solidFill>
              </a:rPr>
              <a:t>above having a son. …</a:t>
            </a:r>
            <a:r>
              <a:rPr lang="en-US" sz="2200" dirty="0">
                <a:solidFill>
                  <a:srgbClr val="00B050"/>
                </a:solidFill>
              </a:rPr>
              <a:t> </a:t>
            </a:r>
            <a:r>
              <a:rPr lang="en-US" sz="2200" dirty="0" smtClean="0"/>
              <a:t>(4:171)</a:t>
            </a:r>
          </a:p>
          <a:p>
            <a:pPr marL="0" indent="0">
              <a:buNone/>
            </a:pPr>
            <a:endParaRPr lang="en-US" sz="800" dirty="0"/>
          </a:p>
          <a:p>
            <a:pPr marL="0" indent="0">
              <a:buNone/>
            </a:pPr>
            <a:r>
              <a:rPr lang="en-US" sz="2200" dirty="0"/>
              <a:t>Christians have blasphemed … literally insulted God … by claiming that He has a son … implying that God must have “partners.”</a:t>
            </a:r>
          </a:p>
        </p:txBody>
      </p:sp>
      <p:cxnSp>
        <p:nvCxnSpPr>
          <p:cNvPr id="5" name="Straight Connector 4"/>
          <p:cNvCxnSpPr/>
          <p:nvPr/>
        </p:nvCxnSpPr>
        <p:spPr>
          <a:xfrm>
            <a:off x="0" y="1066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77721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To Jews and Christians</a:t>
            </a:r>
            <a:endParaRPr lang="en-US" dirty="0"/>
          </a:p>
        </p:txBody>
      </p:sp>
      <p:sp>
        <p:nvSpPr>
          <p:cNvPr id="3" name="Content Placeholder 2"/>
          <p:cNvSpPr>
            <a:spLocks noGrp="1"/>
          </p:cNvSpPr>
          <p:nvPr>
            <p:ph idx="1"/>
          </p:nvPr>
        </p:nvSpPr>
        <p:spPr>
          <a:xfrm>
            <a:off x="457200" y="1295400"/>
            <a:ext cx="8229600" cy="5029200"/>
          </a:xfrm>
        </p:spPr>
        <p:txBody>
          <a:bodyPr>
            <a:normAutofit/>
          </a:bodyPr>
          <a:lstStyle/>
          <a:p>
            <a:pPr marL="0" indent="0">
              <a:buNone/>
            </a:pPr>
            <a:r>
              <a:rPr lang="en-US" sz="2200" i="1" dirty="0" smtClean="0">
                <a:solidFill>
                  <a:srgbClr val="00B050"/>
                </a:solidFill>
              </a:rPr>
              <a:t>“They </a:t>
            </a:r>
            <a:r>
              <a:rPr lang="en-US" sz="2200" dirty="0" smtClean="0"/>
              <a:t>[Jews and Christians] </a:t>
            </a:r>
            <a:r>
              <a:rPr lang="en-US" sz="2200" i="1" dirty="0" smtClean="0">
                <a:solidFill>
                  <a:srgbClr val="00B050"/>
                </a:solidFill>
              </a:rPr>
              <a:t>took their rabbis and their monks to be their lords besides Allah </a:t>
            </a:r>
            <a:r>
              <a:rPr lang="en-US" sz="2200" dirty="0" smtClean="0"/>
              <a:t>[by obeying them in things which they made lawful or unlawful according to their own desires without being ordered by Allah]</a:t>
            </a:r>
            <a:r>
              <a:rPr lang="en-US" sz="2200" i="1" dirty="0" smtClean="0">
                <a:solidFill>
                  <a:srgbClr val="00B050"/>
                </a:solidFill>
              </a:rPr>
              <a:t>, and </a:t>
            </a:r>
            <a:r>
              <a:rPr lang="en-US" sz="2200" dirty="0" smtClean="0"/>
              <a:t>[they also took as their Lord] </a:t>
            </a:r>
            <a:r>
              <a:rPr lang="en-US" sz="2200" i="1" dirty="0" smtClean="0">
                <a:solidFill>
                  <a:srgbClr val="00B050"/>
                </a:solidFill>
              </a:rPr>
              <a:t>Messiah, son of Maryam </a:t>
            </a:r>
            <a:r>
              <a:rPr lang="en-US" sz="2200" dirty="0" smtClean="0"/>
              <a:t>[Mary</a:t>
            </a:r>
            <a:r>
              <a:rPr lang="en-US" sz="2200" dirty="0"/>
              <a:t>]</a:t>
            </a:r>
            <a:r>
              <a:rPr lang="en-US" sz="2200" i="1" dirty="0" smtClean="0">
                <a:solidFill>
                  <a:srgbClr val="00B050"/>
                </a:solidFill>
              </a:rPr>
              <a:t>, while they </a:t>
            </a:r>
            <a:r>
              <a:rPr lang="en-US" sz="2200" dirty="0" smtClean="0"/>
              <a:t>[Jews and Christians]</a:t>
            </a:r>
            <a:r>
              <a:rPr lang="en-US" sz="2200" dirty="0" smtClean="0">
                <a:solidFill>
                  <a:srgbClr val="00B050"/>
                </a:solidFill>
              </a:rPr>
              <a:t> </a:t>
            </a:r>
            <a:r>
              <a:rPr lang="en-US" sz="2200" i="1" dirty="0" smtClean="0">
                <a:solidFill>
                  <a:srgbClr val="00B050"/>
                </a:solidFill>
              </a:rPr>
              <a:t>were commanded </a:t>
            </a:r>
            <a:r>
              <a:rPr lang="en-US" sz="2200" dirty="0" smtClean="0"/>
              <a:t>[in the Taurat (Torah) and the Injeel (Gospel)] </a:t>
            </a:r>
            <a:r>
              <a:rPr lang="en-US" sz="2200" i="1" dirty="0" smtClean="0">
                <a:solidFill>
                  <a:srgbClr val="00B050"/>
                </a:solidFill>
              </a:rPr>
              <a:t>to worship none but One Ilah </a:t>
            </a:r>
            <a:r>
              <a:rPr lang="en-US" sz="2200" dirty="0" smtClean="0"/>
              <a:t>[God – Allah]</a:t>
            </a:r>
            <a:r>
              <a:rPr lang="en-US" sz="2200" dirty="0" smtClean="0">
                <a:solidFill>
                  <a:srgbClr val="00B050"/>
                </a:solidFill>
              </a:rPr>
              <a:t> </a:t>
            </a:r>
            <a:r>
              <a:rPr lang="en-US" sz="2200" i="1" dirty="0" smtClean="0">
                <a:solidFill>
                  <a:srgbClr val="00B050"/>
                </a:solidFill>
              </a:rPr>
              <a:t>La ilaha illa Huwa </a:t>
            </a:r>
            <a:r>
              <a:rPr lang="en-US" sz="2200" dirty="0" smtClean="0"/>
              <a:t>[none has the right to be worshipped but He]</a:t>
            </a:r>
            <a:r>
              <a:rPr lang="en-US" sz="2200" i="1" dirty="0" smtClean="0">
                <a:solidFill>
                  <a:srgbClr val="00B050"/>
                </a:solidFill>
              </a:rPr>
              <a:t>.  Praise and glory be to Him </a:t>
            </a:r>
            <a:r>
              <a:rPr lang="en-US" sz="2200" dirty="0" smtClean="0"/>
              <a:t>[far above is He] </a:t>
            </a:r>
            <a:r>
              <a:rPr lang="en-US" sz="2200" i="1" dirty="0" smtClean="0">
                <a:solidFill>
                  <a:srgbClr val="00B050"/>
                </a:solidFill>
              </a:rPr>
              <a:t>from having the partners they associate </a:t>
            </a:r>
            <a:r>
              <a:rPr lang="en-US" sz="2200" dirty="0" smtClean="0"/>
              <a:t>[with Him]</a:t>
            </a:r>
            <a:r>
              <a:rPr lang="en-US" sz="2200" dirty="0" smtClean="0">
                <a:solidFill>
                  <a:srgbClr val="00B050"/>
                </a:solidFill>
              </a:rPr>
              <a:t>.</a:t>
            </a:r>
            <a:r>
              <a:rPr lang="en-US" sz="2200" dirty="0" smtClean="0"/>
              <a:t> (9:31)</a:t>
            </a:r>
          </a:p>
          <a:p>
            <a:pPr marL="0" indent="0">
              <a:buNone/>
            </a:pPr>
            <a:endParaRPr lang="en-US" sz="2200" dirty="0"/>
          </a:p>
          <a:p>
            <a:pPr marL="0" indent="0">
              <a:buNone/>
            </a:pPr>
            <a:r>
              <a:rPr lang="en-US" sz="2200" i="1" dirty="0" smtClean="0"/>
              <a:t>Shirk</a:t>
            </a:r>
            <a:r>
              <a:rPr lang="en-US" sz="2200" dirty="0" smtClean="0"/>
              <a:t> … the worship of others along with Allah.</a:t>
            </a:r>
          </a:p>
          <a:p>
            <a:pPr marL="0" indent="0">
              <a:buNone/>
            </a:pPr>
            <a:endParaRPr lang="en-US" sz="800" dirty="0"/>
          </a:p>
        </p:txBody>
      </p:sp>
      <p:cxnSp>
        <p:nvCxnSpPr>
          <p:cNvPr id="5" name="Straight Connector 4"/>
          <p:cNvCxnSpPr/>
          <p:nvPr/>
        </p:nvCxnSpPr>
        <p:spPr>
          <a:xfrm>
            <a:off x="0" y="1066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3867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Predestination ?</a:t>
            </a:r>
            <a:endParaRPr lang="en-US" dirty="0"/>
          </a:p>
        </p:txBody>
      </p:sp>
      <p:sp>
        <p:nvSpPr>
          <p:cNvPr id="3" name="Content Placeholder 2"/>
          <p:cNvSpPr>
            <a:spLocks noGrp="1"/>
          </p:cNvSpPr>
          <p:nvPr>
            <p:ph idx="1"/>
          </p:nvPr>
        </p:nvSpPr>
        <p:spPr>
          <a:xfrm>
            <a:off x="457200" y="1219200"/>
            <a:ext cx="8229600" cy="5029200"/>
          </a:xfrm>
        </p:spPr>
        <p:txBody>
          <a:bodyPr>
            <a:normAutofit/>
          </a:bodyPr>
          <a:lstStyle/>
          <a:p>
            <a:pPr marL="0" indent="0">
              <a:buNone/>
            </a:pPr>
            <a:r>
              <a:rPr lang="en-US" sz="2200" dirty="0"/>
              <a:t>Allah has complete control of all that happens, both good and evil and He has full knowledge of it all</a:t>
            </a:r>
            <a:r>
              <a:rPr lang="en-US" sz="2200" dirty="0" smtClean="0"/>
              <a:t>.  (from Six articles of Faith)</a:t>
            </a:r>
          </a:p>
          <a:p>
            <a:pPr marL="0" indent="0">
              <a:buNone/>
            </a:pPr>
            <a:endParaRPr lang="en-US" sz="800" dirty="0"/>
          </a:p>
          <a:p>
            <a:pPr marL="0" indent="0">
              <a:buNone/>
            </a:pPr>
            <a:r>
              <a:rPr lang="en-US" sz="2200" i="1" dirty="0" smtClean="0">
                <a:solidFill>
                  <a:srgbClr val="008000"/>
                </a:solidFill>
              </a:rPr>
              <a:t>“And those who disbelieved say: ‘Why is not a sign sent down to him </a:t>
            </a:r>
            <a:r>
              <a:rPr lang="en-US" sz="2200" dirty="0"/>
              <a:t>[</a:t>
            </a:r>
            <a:r>
              <a:rPr lang="en-US" sz="2200" dirty="0" smtClean="0"/>
              <a:t>Muhammad</a:t>
            </a:r>
            <a:r>
              <a:rPr lang="en-US" sz="2200" dirty="0"/>
              <a:t>]</a:t>
            </a:r>
            <a:r>
              <a:rPr lang="en-US" sz="2200" dirty="0" smtClean="0"/>
              <a:t> </a:t>
            </a:r>
            <a:r>
              <a:rPr lang="en-US" sz="2200" i="1" dirty="0" smtClean="0">
                <a:solidFill>
                  <a:srgbClr val="008000"/>
                </a:solidFill>
              </a:rPr>
              <a:t>from the Lord?’  Say: ‘Verily, Allah sends astray whom He wills and guides unto Himself those who turn to Him in repentance.’”  </a:t>
            </a:r>
            <a:r>
              <a:rPr lang="en-US" sz="2200" dirty="0" smtClean="0"/>
              <a:t>(13:27)</a:t>
            </a:r>
          </a:p>
          <a:p>
            <a:pPr marL="0" indent="0">
              <a:buNone/>
            </a:pPr>
            <a:endParaRPr lang="en-US" sz="2200" dirty="0"/>
          </a:p>
          <a:p>
            <a:pPr marL="0" indent="0">
              <a:buNone/>
            </a:pPr>
            <a:r>
              <a:rPr lang="en-US" sz="2200" i="1" dirty="0" smtClean="0">
                <a:solidFill>
                  <a:srgbClr val="008000"/>
                </a:solidFill>
              </a:rPr>
              <a:t>“… and many of mankind prostrate themselves to Allah.  But there are many (men) on whom the punishment is justified.  And whomsoever </a:t>
            </a:r>
            <a:r>
              <a:rPr lang="en-US" sz="2200" i="1" dirty="0">
                <a:solidFill>
                  <a:srgbClr val="008000"/>
                </a:solidFill>
              </a:rPr>
              <a:t>A</a:t>
            </a:r>
            <a:r>
              <a:rPr lang="en-US" sz="2200" i="1" dirty="0" smtClean="0">
                <a:solidFill>
                  <a:srgbClr val="008000"/>
                </a:solidFill>
              </a:rPr>
              <a:t>llah disgraces, none can </a:t>
            </a:r>
            <a:r>
              <a:rPr lang="en-US" sz="2200" i="1" dirty="0" err="1" smtClean="0">
                <a:solidFill>
                  <a:srgbClr val="008000"/>
                </a:solidFill>
              </a:rPr>
              <a:t>honour</a:t>
            </a:r>
            <a:r>
              <a:rPr lang="en-US" sz="2200" i="1" dirty="0" smtClean="0">
                <a:solidFill>
                  <a:srgbClr val="008000"/>
                </a:solidFill>
              </a:rPr>
              <a:t> him.  Verily, Allah does what He wills.”  </a:t>
            </a:r>
            <a:r>
              <a:rPr lang="en-US" sz="2200" dirty="0" smtClean="0"/>
              <a:t>(22:18b)  </a:t>
            </a:r>
            <a:endParaRPr lang="en-US" sz="2200" dirty="0"/>
          </a:p>
        </p:txBody>
      </p:sp>
      <p:cxnSp>
        <p:nvCxnSpPr>
          <p:cNvPr id="5" name="Straight Connector 4"/>
          <p:cNvCxnSpPr/>
          <p:nvPr/>
        </p:nvCxnSpPr>
        <p:spPr>
          <a:xfrm>
            <a:off x="0" y="1066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64074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Islamic Monotheism</a:t>
            </a:r>
            <a:endParaRPr lang="en-US" dirty="0"/>
          </a:p>
        </p:txBody>
      </p:sp>
      <p:sp>
        <p:nvSpPr>
          <p:cNvPr id="3" name="Content Placeholder 2"/>
          <p:cNvSpPr>
            <a:spLocks noGrp="1"/>
          </p:cNvSpPr>
          <p:nvPr>
            <p:ph idx="1"/>
          </p:nvPr>
        </p:nvSpPr>
        <p:spPr>
          <a:xfrm>
            <a:off x="457200" y="1295400"/>
            <a:ext cx="8229600" cy="5029200"/>
          </a:xfrm>
        </p:spPr>
        <p:txBody>
          <a:bodyPr>
            <a:normAutofit/>
          </a:bodyPr>
          <a:lstStyle/>
          <a:p>
            <a:pPr marL="0" indent="0">
              <a:buNone/>
            </a:pPr>
            <a:r>
              <a:rPr lang="en-US" sz="2200" dirty="0" smtClean="0"/>
              <a:t>The indivisibility of God implies the indivisibility of God's sovereignty which in turn leads to the conception of a universe as a just and coherent moral universe rather than an existential and morally chaotic one.</a:t>
            </a:r>
          </a:p>
          <a:p>
            <a:pPr marL="0" indent="0">
              <a:buNone/>
            </a:pPr>
            <a:endParaRPr lang="en-US" sz="800" dirty="0" smtClean="0"/>
          </a:p>
          <a:p>
            <a:pPr marL="0" indent="0">
              <a:buNone/>
            </a:pPr>
            <a:r>
              <a:rPr lang="en-US" sz="2200" dirty="0" smtClean="0"/>
              <a:t>The universe (creation) is good … and orderly … it has “submitted to Allah” … therefore the universe is Muslim …</a:t>
            </a:r>
          </a:p>
          <a:p>
            <a:pPr marL="0" indent="0">
              <a:buNone/>
            </a:pPr>
            <a:endParaRPr lang="en-US" sz="800" dirty="0" smtClean="0"/>
          </a:p>
          <a:p>
            <a:pPr marL="0" indent="0">
              <a:buNone/>
            </a:pPr>
            <a:r>
              <a:rPr lang="en-US" sz="2200" dirty="0" smtClean="0"/>
              <a:t>To attribute divinity to a created entity is the only unpardonable sin mentioned in the Qur'an.</a:t>
            </a:r>
            <a:endParaRPr lang="en-US" sz="2200" dirty="0"/>
          </a:p>
        </p:txBody>
      </p:sp>
      <p:cxnSp>
        <p:nvCxnSpPr>
          <p:cNvPr id="5" name="Straight Connector 4"/>
          <p:cNvCxnSpPr/>
          <p:nvPr/>
        </p:nvCxnSpPr>
        <p:spPr>
          <a:xfrm>
            <a:off x="0" y="1066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71799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Comparison</a:t>
            </a:r>
            <a:endParaRPr lang="en-US" dirty="0"/>
          </a:p>
        </p:txBody>
      </p:sp>
      <p:sp>
        <p:nvSpPr>
          <p:cNvPr id="3" name="Content Placeholder 2"/>
          <p:cNvSpPr>
            <a:spLocks noGrp="1"/>
          </p:cNvSpPr>
          <p:nvPr>
            <p:ph idx="1"/>
          </p:nvPr>
        </p:nvSpPr>
        <p:spPr>
          <a:xfrm>
            <a:off x="457200" y="1295400"/>
            <a:ext cx="8229600" cy="5029200"/>
          </a:xfrm>
        </p:spPr>
        <p:txBody>
          <a:bodyPr>
            <a:normAutofit/>
          </a:bodyPr>
          <a:lstStyle/>
          <a:p>
            <a:pPr>
              <a:lnSpc>
                <a:spcPct val="150000"/>
              </a:lnSpc>
            </a:pPr>
            <a:r>
              <a:rPr lang="en-US" sz="2200" dirty="0" smtClean="0"/>
              <a:t>Islamic theology identifies God as described in the Qur'an as the same god of Israel who covenated with Abraham. </a:t>
            </a:r>
          </a:p>
          <a:p>
            <a:pPr>
              <a:lnSpc>
                <a:spcPct val="150000"/>
              </a:lnSpc>
            </a:pPr>
            <a:r>
              <a:rPr lang="en-US" sz="2200" dirty="0" smtClean="0"/>
              <a:t>Islam and Judaism alike reject the Trinity of Trinitarian Christianity, instead teaching that God is a singular entity beside whom no one else should be worshiped.</a:t>
            </a:r>
          </a:p>
          <a:p>
            <a:pPr>
              <a:lnSpc>
                <a:spcPct val="150000"/>
              </a:lnSpc>
            </a:pPr>
            <a:endParaRPr lang="en-US" sz="2200" dirty="0"/>
          </a:p>
          <a:p>
            <a:pPr marL="0" indent="0">
              <a:buNone/>
            </a:pPr>
            <a:r>
              <a:rPr lang="en-US" sz="2200" dirty="0" smtClean="0">
                <a:solidFill>
                  <a:srgbClr val="0000FF"/>
                </a:solidFill>
              </a:rPr>
              <a:t>God is One … but the understanding of God … and what God demands of his creation is anything but one … between the faiths … and internal to the faiths …</a:t>
            </a:r>
            <a:endParaRPr lang="en-US" sz="2200" dirty="0">
              <a:solidFill>
                <a:srgbClr val="0000FF"/>
              </a:solidFill>
            </a:endParaRPr>
          </a:p>
        </p:txBody>
      </p:sp>
      <p:cxnSp>
        <p:nvCxnSpPr>
          <p:cNvPr id="5" name="Straight Connector 4"/>
          <p:cNvCxnSpPr/>
          <p:nvPr/>
        </p:nvCxnSpPr>
        <p:spPr>
          <a:xfrm>
            <a:off x="0" y="1066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93031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a:xfrm>
            <a:off x="685800" y="1577975"/>
            <a:ext cx="7772400" cy="1470025"/>
          </a:xfrm>
        </p:spPr>
        <p:txBody>
          <a:bodyPr/>
          <a:lstStyle/>
          <a:p>
            <a:r>
              <a:rPr lang="en-US" altLang="en-US" sz="4800" dirty="0" smtClean="0">
                <a:solidFill>
                  <a:srgbClr val="0066FF"/>
                </a:solidFill>
              </a:rPr>
              <a:t>What is God like?</a:t>
            </a:r>
          </a:p>
        </p:txBody>
      </p:sp>
      <p:sp>
        <p:nvSpPr>
          <p:cNvPr id="49155" name="Rectangle 3"/>
          <p:cNvSpPr>
            <a:spLocks noGrp="1" noChangeArrowheads="1"/>
          </p:cNvSpPr>
          <p:nvPr>
            <p:ph type="subTitle" idx="1"/>
          </p:nvPr>
        </p:nvSpPr>
        <p:spPr>
          <a:xfrm>
            <a:off x="1371600" y="3505200"/>
            <a:ext cx="6400800" cy="1752600"/>
          </a:xfrm>
        </p:spPr>
        <p:txBody>
          <a:bodyPr/>
          <a:lstStyle/>
          <a:p>
            <a:pPr>
              <a:defRPr/>
            </a:pPr>
            <a:r>
              <a:rPr lang="en-US" sz="3600" dirty="0" smtClean="0"/>
              <a:t>Attributes … Characteristics</a:t>
            </a:r>
          </a:p>
        </p:txBody>
      </p:sp>
      <p:sp>
        <p:nvSpPr>
          <p:cNvPr id="43012" name="Rectangle 4"/>
          <p:cNvSpPr>
            <a:spLocks noChangeArrowheads="1"/>
          </p:cNvSpPr>
          <p:nvPr/>
        </p:nvSpPr>
        <p:spPr bwMode="auto">
          <a:xfrm>
            <a:off x="533400" y="533400"/>
            <a:ext cx="8077200" cy="5715000"/>
          </a:xfrm>
          <a:prstGeom prst="rect">
            <a:avLst/>
          </a:prstGeom>
          <a:noFill/>
          <a:ln w="571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latin typeface="Arial" charset="0"/>
            </a:endParaRPr>
          </a:p>
        </p:txBody>
      </p:sp>
    </p:spTree>
    <p:extLst>
      <p:ext uri="{BB962C8B-B14F-4D97-AF65-F5344CB8AC3E}">
        <p14:creationId xmlns:p14="http://schemas.microsoft.com/office/powerpoint/2010/main" val="16944519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76200"/>
            <a:ext cx="7772400" cy="1143000"/>
          </a:xfrm>
        </p:spPr>
        <p:txBody>
          <a:bodyPr/>
          <a:lstStyle/>
          <a:p>
            <a:r>
              <a:rPr lang="en-US" dirty="0" smtClean="0"/>
              <a:t>Islam</a:t>
            </a:r>
          </a:p>
        </p:txBody>
      </p:sp>
      <p:sp>
        <p:nvSpPr>
          <p:cNvPr id="44035" name="Rectangle 3"/>
          <p:cNvSpPr>
            <a:spLocks noGrp="1" noChangeArrowheads="1"/>
          </p:cNvSpPr>
          <p:nvPr>
            <p:ph type="body" idx="1"/>
          </p:nvPr>
        </p:nvSpPr>
        <p:spPr>
          <a:xfrm>
            <a:off x="304800" y="1447800"/>
            <a:ext cx="8534400" cy="4114800"/>
          </a:xfrm>
        </p:spPr>
        <p:txBody>
          <a:bodyPr>
            <a:normAutofit lnSpcReduction="10000"/>
          </a:bodyPr>
          <a:lstStyle/>
          <a:p>
            <a:pPr marL="461963" lvl="1" indent="-4763">
              <a:buFontTx/>
              <a:buNone/>
            </a:pPr>
            <a:r>
              <a:rPr lang="en-US" sz="2400" dirty="0"/>
              <a:t>Allah, a supreme, personal, and inscrutable God, will punish those who turn to other gods and fail to recognize His chosen messenger, </a:t>
            </a:r>
            <a:r>
              <a:rPr lang="en-US" sz="2400" dirty="0" smtClean="0"/>
              <a:t>Muhammed</a:t>
            </a:r>
            <a:r>
              <a:rPr lang="en-US" sz="2400" dirty="0"/>
              <a:t>.</a:t>
            </a:r>
            <a:endParaRPr lang="en-US" sz="2400" dirty="0" smtClean="0"/>
          </a:p>
          <a:p>
            <a:pPr lvl="1"/>
            <a:endParaRPr lang="en-US" sz="800" dirty="0" smtClean="0"/>
          </a:p>
          <a:p>
            <a:pPr marL="457200" lvl="1" indent="0">
              <a:buNone/>
            </a:pPr>
            <a:r>
              <a:rPr lang="en-US" sz="2200" i="1" dirty="0" smtClean="0"/>
              <a:t>Islam</a:t>
            </a:r>
            <a:r>
              <a:rPr lang="en-US" sz="2200" dirty="0" smtClean="0"/>
              <a:t> … surrender … submission (to the rule of God).</a:t>
            </a:r>
          </a:p>
          <a:p>
            <a:pPr marL="457200" lvl="1" indent="0">
              <a:buNone/>
            </a:pPr>
            <a:endParaRPr lang="en-US" sz="2200" dirty="0"/>
          </a:p>
          <a:p>
            <a:pPr marL="457200" lvl="1" indent="0">
              <a:buNone/>
            </a:pPr>
            <a:r>
              <a:rPr lang="en-US" sz="2200" i="1" dirty="0" smtClean="0">
                <a:solidFill>
                  <a:srgbClr val="008000"/>
                </a:solidFill>
              </a:rPr>
              <a:t>“Truly, the religion with Allah is Islam.” </a:t>
            </a:r>
            <a:r>
              <a:rPr lang="en-US" sz="2200" dirty="0" smtClean="0"/>
              <a:t>(3:19)</a:t>
            </a:r>
          </a:p>
          <a:p>
            <a:pPr marL="457200" lvl="1" indent="0">
              <a:buNone/>
            </a:pPr>
            <a:endParaRPr lang="en-US" sz="2200" dirty="0"/>
          </a:p>
          <a:p>
            <a:pPr marL="457200" lvl="1" indent="0">
              <a:buNone/>
            </a:pPr>
            <a:r>
              <a:rPr lang="en-US" sz="2200" i="1" dirty="0" smtClean="0">
                <a:solidFill>
                  <a:srgbClr val="008000"/>
                </a:solidFill>
              </a:rPr>
              <a:t>“But no, by your lord, they can have no Faith until they make you </a:t>
            </a:r>
            <a:r>
              <a:rPr lang="en-US" sz="2200" dirty="0"/>
              <a:t>[</a:t>
            </a:r>
            <a:r>
              <a:rPr lang="en-US" sz="2200" dirty="0" smtClean="0"/>
              <a:t>O Muhammad]</a:t>
            </a:r>
            <a:r>
              <a:rPr lang="en-US" sz="2200" i="1" dirty="0" smtClean="0"/>
              <a:t> </a:t>
            </a:r>
            <a:r>
              <a:rPr lang="en-US" sz="2200" i="1" dirty="0" smtClean="0">
                <a:solidFill>
                  <a:srgbClr val="008000"/>
                </a:solidFill>
              </a:rPr>
              <a:t>judge in all disputes between them, and find in themselves no resistance against your decisions, and accept </a:t>
            </a:r>
            <a:r>
              <a:rPr lang="en-US" sz="2200" dirty="0"/>
              <a:t>[</a:t>
            </a:r>
            <a:r>
              <a:rPr lang="en-US" sz="2200" dirty="0" smtClean="0"/>
              <a:t>them</a:t>
            </a:r>
            <a:r>
              <a:rPr lang="en-US" sz="2200" dirty="0"/>
              <a:t>]</a:t>
            </a:r>
            <a:r>
              <a:rPr lang="en-US" sz="2200" dirty="0" smtClean="0"/>
              <a:t> </a:t>
            </a:r>
            <a:r>
              <a:rPr lang="en-US" sz="2200" i="1" dirty="0" smtClean="0">
                <a:solidFill>
                  <a:srgbClr val="008000"/>
                </a:solidFill>
              </a:rPr>
              <a:t>with full submission.”  </a:t>
            </a:r>
            <a:r>
              <a:rPr lang="en-US" sz="2200" dirty="0" smtClean="0"/>
              <a:t>(4:65)</a:t>
            </a:r>
          </a:p>
        </p:txBody>
      </p:sp>
      <p:sp>
        <p:nvSpPr>
          <p:cNvPr id="44036" name="Line 4"/>
          <p:cNvSpPr>
            <a:spLocks noChangeShapeType="1"/>
          </p:cNvSpPr>
          <p:nvPr/>
        </p:nvSpPr>
        <p:spPr bwMode="auto">
          <a:xfrm>
            <a:off x="0" y="1066800"/>
            <a:ext cx="91440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484689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76200"/>
            <a:ext cx="8229600" cy="1143000"/>
          </a:xfrm>
        </p:spPr>
        <p:txBody>
          <a:bodyPr/>
          <a:lstStyle/>
          <a:p>
            <a:r>
              <a:rPr lang="en-US" dirty="0" smtClean="0"/>
              <a:t>Supersessionism &amp; Syncretism</a:t>
            </a:r>
            <a:endParaRPr lang="en-US" altLang="en-US" dirty="0" smtClean="0"/>
          </a:p>
        </p:txBody>
      </p:sp>
      <p:sp>
        <p:nvSpPr>
          <p:cNvPr id="5123" name="Content Placeholder 2"/>
          <p:cNvSpPr>
            <a:spLocks noGrp="1"/>
          </p:cNvSpPr>
          <p:nvPr>
            <p:ph idx="1"/>
          </p:nvPr>
        </p:nvSpPr>
        <p:spPr>
          <a:xfrm>
            <a:off x="457200" y="1219200"/>
            <a:ext cx="8305800" cy="5257800"/>
          </a:xfrm>
        </p:spPr>
        <p:txBody>
          <a:bodyPr>
            <a:normAutofit/>
          </a:bodyPr>
          <a:lstStyle/>
          <a:p>
            <a:pPr marL="0" indent="0">
              <a:lnSpc>
                <a:spcPct val="110000"/>
              </a:lnSpc>
              <a:buNone/>
            </a:pPr>
            <a:endParaRPr lang="en-US" altLang="en-US" sz="800" dirty="0"/>
          </a:p>
          <a:p>
            <a:pPr marL="0" indent="0">
              <a:lnSpc>
                <a:spcPct val="150000"/>
              </a:lnSpc>
              <a:buNone/>
            </a:pPr>
            <a:r>
              <a:rPr lang="en-US" altLang="en-US" sz="2200" dirty="0" smtClean="0"/>
              <a:t>Islam … although the latest of the three faiths reviewed … through the Quran … claims to be the </a:t>
            </a:r>
            <a:r>
              <a:rPr lang="en-US" altLang="en-US" sz="2200" i="1" dirty="0" smtClean="0"/>
              <a:t>earliest … </a:t>
            </a:r>
            <a:r>
              <a:rPr lang="en-US" altLang="en-US" sz="2200" dirty="0" smtClean="0"/>
              <a:t>of the three … the original faith.</a:t>
            </a:r>
          </a:p>
          <a:p>
            <a:pPr marL="0" indent="0">
              <a:lnSpc>
                <a:spcPct val="150000"/>
              </a:lnSpc>
              <a:buNone/>
            </a:pPr>
            <a:endParaRPr lang="en-US" altLang="en-US" sz="800" dirty="0"/>
          </a:p>
          <a:p>
            <a:pPr marL="0" indent="0">
              <a:lnSpc>
                <a:spcPct val="150000"/>
              </a:lnSpc>
              <a:buNone/>
            </a:pPr>
            <a:r>
              <a:rPr lang="en-US" altLang="en-US" sz="2200" dirty="0" smtClean="0"/>
              <a:t>This does not fit the definition of </a:t>
            </a:r>
            <a:r>
              <a:rPr lang="en-US" altLang="en-US" sz="2200" dirty="0" smtClean="0">
                <a:solidFill>
                  <a:srgbClr val="0000FF"/>
                </a:solidFill>
              </a:rPr>
              <a:t>supersessionism</a:t>
            </a:r>
            <a:r>
              <a:rPr lang="en-US" altLang="en-US" sz="2200" dirty="0" smtClean="0"/>
              <a:t> … but a belief that Islam is a return to a pristine … early faith.  </a:t>
            </a:r>
          </a:p>
          <a:p>
            <a:pPr marL="0" indent="0">
              <a:lnSpc>
                <a:spcPct val="150000"/>
              </a:lnSpc>
              <a:buNone/>
            </a:pPr>
            <a:endParaRPr lang="en-US" altLang="en-US" sz="800" dirty="0"/>
          </a:p>
          <a:p>
            <a:pPr marL="0" indent="0">
              <a:lnSpc>
                <a:spcPct val="150000"/>
              </a:lnSpc>
              <a:buNone/>
            </a:pPr>
            <a:r>
              <a:rPr lang="en-US" altLang="en-US" sz="2200" dirty="0" smtClean="0"/>
              <a:t>In reality, however there is </a:t>
            </a:r>
            <a:r>
              <a:rPr lang="en-US" altLang="en-US" sz="2200" dirty="0" smtClean="0">
                <a:solidFill>
                  <a:srgbClr val="0000FF"/>
                </a:solidFill>
              </a:rPr>
              <a:t>syncretism</a:t>
            </a:r>
            <a:r>
              <a:rPr lang="en-US" altLang="en-US" sz="2200" dirty="0" smtClean="0"/>
              <a:t> … with Judaism … Christianity … and with pre-Islamic </a:t>
            </a:r>
            <a:r>
              <a:rPr lang="en-US" altLang="en-US" sz="2200" dirty="0"/>
              <a:t>A</a:t>
            </a:r>
            <a:r>
              <a:rPr lang="en-US" altLang="en-US" sz="2200" dirty="0" smtClean="0"/>
              <a:t>rab polytheism.</a:t>
            </a:r>
            <a:endParaRPr lang="en-US" altLang="en-US" sz="2200" i="1" dirty="0" smtClean="0"/>
          </a:p>
          <a:p>
            <a:pPr marL="0" indent="0">
              <a:lnSpc>
                <a:spcPct val="110000"/>
              </a:lnSpc>
              <a:buNone/>
            </a:pPr>
            <a:endParaRPr lang="en-US" altLang="en-US" sz="2000" dirty="0"/>
          </a:p>
          <a:p>
            <a:pPr marL="0" indent="0">
              <a:lnSpc>
                <a:spcPct val="110000"/>
              </a:lnSpc>
              <a:buNone/>
            </a:pPr>
            <a:endParaRPr lang="en-US" altLang="en-US" sz="800" dirty="0" smtClean="0"/>
          </a:p>
          <a:p>
            <a:pPr marL="0" indent="0" eaLnBrk="1" hangingPunct="1">
              <a:lnSpc>
                <a:spcPct val="110000"/>
              </a:lnSpc>
              <a:buFont typeface="Wingdings 2" pitchFamily="18" charset="2"/>
              <a:buNone/>
            </a:pPr>
            <a:endParaRPr lang="en-US" altLang="en-US" sz="2000" dirty="0" smtClean="0"/>
          </a:p>
          <a:p>
            <a:pPr marL="0" indent="0" eaLnBrk="1" hangingPunct="1">
              <a:lnSpc>
                <a:spcPct val="110000"/>
              </a:lnSpc>
              <a:buFont typeface="Wingdings 2" pitchFamily="18" charset="2"/>
              <a:buNone/>
            </a:pPr>
            <a:endParaRPr lang="en-US" altLang="en-US" sz="2000" dirty="0" smtClean="0"/>
          </a:p>
          <a:p>
            <a:pPr marL="0" indent="0" eaLnBrk="1" hangingPunct="1">
              <a:lnSpc>
                <a:spcPct val="110000"/>
              </a:lnSpc>
              <a:buFont typeface="Wingdings 2" pitchFamily="18" charset="2"/>
              <a:buNone/>
            </a:pPr>
            <a:endParaRPr lang="en-US" altLang="en-US" sz="2000" dirty="0" smtClean="0"/>
          </a:p>
        </p:txBody>
      </p:sp>
      <p:cxnSp>
        <p:nvCxnSpPr>
          <p:cNvPr id="5" name="Straight Connector 4"/>
          <p:cNvCxnSpPr/>
          <p:nvPr/>
        </p:nvCxnSpPr>
        <p:spPr>
          <a:xfrm>
            <a:off x="0" y="990600"/>
            <a:ext cx="91440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062108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685800" y="2187575"/>
            <a:ext cx="7772400" cy="1470025"/>
          </a:xfrm>
        </p:spPr>
        <p:txBody>
          <a:bodyPr>
            <a:noAutofit/>
          </a:bodyPr>
          <a:lstStyle/>
          <a:p>
            <a:r>
              <a:rPr lang="en-US" altLang="en-US" sz="4800" dirty="0" smtClean="0">
                <a:solidFill>
                  <a:srgbClr val="0066FF"/>
                </a:solidFill>
              </a:rPr>
              <a:t>The Formation of Islamic Scripture</a:t>
            </a:r>
          </a:p>
        </p:txBody>
      </p:sp>
      <p:sp>
        <p:nvSpPr>
          <p:cNvPr id="33796" name="Rectangle 4"/>
          <p:cNvSpPr>
            <a:spLocks noChangeArrowheads="1"/>
          </p:cNvSpPr>
          <p:nvPr/>
        </p:nvSpPr>
        <p:spPr bwMode="auto">
          <a:xfrm>
            <a:off x="533400" y="533400"/>
            <a:ext cx="8077200" cy="5715000"/>
          </a:xfrm>
          <a:prstGeom prst="rect">
            <a:avLst/>
          </a:prstGeom>
          <a:noFill/>
          <a:ln w="571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latin typeface="Arial" charset="0"/>
            </a:endParaRPr>
          </a:p>
        </p:txBody>
      </p:sp>
    </p:spTree>
    <p:extLst>
      <p:ext uri="{BB962C8B-B14F-4D97-AF65-F5344CB8AC3E}">
        <p14:creationId xmlns:p14="http://schemas.microsoft.com/office/powerpoint/2010/main" val="1447825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152400"/>
            <a:ext cx="7772400" cy="1143000"/>
          </a:xfrm>
        </p:spPr>
        <p:txBody>
          <a:bodyPr/>
          <a:lstStyle/>
          <a:p>
            <a:r>
              <a:rPr lang="en-US" altLang="en-US" dirty="0" smtClean="0"/>
              <a:t>The Quran</a:t>
            </a:r>
          </a:p>
        </p:txBody>
      </p:sp>
      <p:sp>
        <p:nvSpPr>
          <p:cNvPr id="12291" name="Rectangle 3"/>
          <p:cNvSpPr>
            <a:spLocks noGrp="1" noChangeArrowheads="1"/>
          </p:cNvSpPr>
          <p:nvPr>
            <p:ph type="body" idx="1"/>
          </p:nvPr>
        </p:nvSpPr>
        <p:spPr>
          <a:xfrm>
            <a:off x="266700" y="1066800"/>
            <a:ext cx="8343900" cy="5638800"/>
          </a:xfrm>
        </p:spPr>
        <p:txBody>
          <a:bodyPr>
            <a:normAutofit/>
          </a:bodyPr>
          <a:lstStyle/>
          <a:p>
            <a:pPr marL="0" indent="0">
              <a:buNone/>
            </a:pPr>
            <a:r>
              <a:rPr lang="en-US" sz="2200" dirty="0"/>
              <a:t>The </a:t>
            </a:r>
            <a:r>
              <a:rPr lang="en-US" sz="2200" b="1" dirty="0"/>
              <a:t>Quran</a:t>
            </a:r>
            <a:r>
              <a:rPr lang="en-US" sz="2200" dirty="0"/>
              <a:t> </a:t>
            </a:r>
            <a:r>
              <a:rPr lang="en-US" sz="2200" b="1" dirty="0"/>
              <a:t>لقرآن‎</a:t>
            </a:r>
            <a:r>
              <a:rPr lang="en-US" sz="2200" dirty="0"/>
              <a:t> … literally means … “the recitation.”  It is the central religious text in Islam (etymologically meaning … "voluntary </a:t>
            </a:r>
            <a:r>
              <a:rPr lang="en-US" sz="2200" i="1" dirty="0">
                <a:solidFill>
                  <a:srgbClr val="0000FF"/>
                </a:solidFill>
              </a:rPr>
              <a:t>submission</a:t>
            </a:r>
            <a:r>
              <a:rPr lang="en-US" sz="2200" dirty="0"/>
              <a:t> to God</a:t>
            </a:r>
            <a:r>
              <a:rPr lang="en-US" sz="2200" dirty="0" smtClean="0"/>
              <a:t>")</a:t>
            </a:r>
          </a:p>
          <a:p>
            <a:pPr marL="0" indent="0">
              <a:buNone/>
            </a:pPr>
            <a:endParaRPr lang="en-US" sz="800" dirty="0"/>
          </a:p>
          <a:p>
            <a:r>
              <a:rPr lang="en-US" sz="2000" dirty="0" smtClean="0"/>
              <a:t>Muslims </a:t>
            </a:r>
            <a:r>
              <a:rPr lang="en-US" sz="2000" dirty="0"/>
              <a:t>believe the Quran to be verbally revealed … recited … through the angel Gabriel (</a:t>
            </a:r>
            <a:r>
              <a:rPr lang="en-US" sz="2000" i="1" dirty="0"/>
              <a:t>Jibril</a:t>
            </a:r>
            <a:r>
              <a:rPr lang="en-US" sz="2000" dirty="0"/>
              <a:t>) … from God … to the prophet Muhammad gradually over a period of approximately 23 years beginning in 609 CE when Muhammad was 40, and concluding in 632 CE, the year of his </a:t>
            </a:r>
            <a:r>
              <a:rPr lang="en-US" sz="2000" dirty="0" smtClean="0"/>
              <a:t>death.</a:t>
            </a:r>
          </a:p>
          <a:p>
            <a:endParaRPr lang="en-US" sz="1000" dirty="0"/>
          </a:p>
          <a:p>
            <a:r>
              <a:rPr lang="en-US" sz="2000" dirty="0" smtClean="0"/>
              <a:t>Muslims </a:t>
            </a:r>
            <a:r>
              <a:rPr lang="en-US" sz="2000" dirty="0"/>
              <a:t>believe that the Quran is the culmination of a long series of revelations from God that started with Adam, and includes the Torah of the Jews and the Gospels </a:t>
            </a:r>
            <a:r>
              <a:rPr lang="en-US" sz="2000" dirty="0" smtClean="0"/>
              <a:t>about </a:t>
            </a:r>
            <a:r>
              <a:rPr lang="en-US" sz="2000" dirty="0"/>
              <a:t>Jesus.  The Quran is the final revelation of God</a:t>
            </a:r>
            <a:r>
              <a:rPr lang="en-US" sz="2000" dirty="0" smtClean="0"/>
              <a:t>.</a:t>
            </a:r>
          </a:p>
          <a:p>
            <a:endParaRPr lang="en-US" sz="1000" dirty="0"/>
          </a:p>
          <a:p>
            <a:r>
              <a:rPr lang="en-US" sz="2000" dirty="0" smtClean="0"/>
              <a:t>Many prophets were sent to various nations (peoples) before Muhammad proclaiming … Worship Allah alone … and avoid the worship of false deities. Twenty prophets from the </a:t>
            </a:r>
            <a:r>
              <a:rPr lang="en-US" sz="2000" dirty="0"/>
              <a:t>H</a:t>
            </a:r>
            <a:r>
              <a:rPr lang="en-US" sz="2000" dirty="0" smtClean="0"/>
              <a:t>ebrew and Christian scriptures are mentioned by name … to include Noah (</a:t>
            </a:r>
            <a:r>
              <a:rPr lang="en-US" sz="2000" i="1" dirty="0" smtClean="0"/>
              <a:t>Nuh</a:t>
            </a:r>
            <a:r>
              <a:rPr lang="en-US" sz="2000" dirty="0" smtClean="0"/>
              <a:t>), Moses (</a:t>
            </a:r>
            <a:r>
              <a:rPr lang="en-US" sz="2000" i="1" dirty="0" smtClean="0"/>
              <a:t>Musa</a:t>
            </a:r>
            <a:r>
              <a:rPr lang="en-US" sz="2000" dirty="0" smtClean="0"/>
              <a:t>), Jesus (</a:t>
            </a:r>
            <a:r>
              <a:rPr lang="en-US" sz="2000" i="1" dirty="0" smtClean="0"/>
              <a:t>Isa</a:t>
            </a:r>
            <a:r>
              <a:rPr lang="en-US" sz="2000" dirty="0" smtClean="0"/>
              <a:t>) …</a:t>
            </a:r>
            <a:endParaRPr lang="en-US" sz="2000" dirty="0"/>
          </a:p>
          <a:p>
            <a:pPr eaLnBrk="1" hangingPunct="1">
              <a:lnSpc>
                <a:spcPct val="80000"/>
              </a:lnSpc>
              <a:defRPr/>
            </a:pPr>
            <a:endParaRPr lang="en-US" sz="2400" dirty="0" smtClean="0"/>
          </a:p>
          <a:p>
            <a:pPr marL="0" indent="0" eaLnBrk="1" hangingPunct="1">
              <a:lnSpc>
                <a:spcPct val="80000"/>
              </a:lnSpc>
              <a:buNone/>
              <a:defRPr/>
            </a:pPr>
            <a:endParaRPr lang="en-US" dirty="0" smtClean="0"/>
          </a:p>
        </p:txBody>
      </p:sp>
      <p:sp>
        <p:nvSpPr>
          <p:cNvPr id="15364" name="Line 4"/>
          <p:cNvSpPr>
            <a:spLocks noChangeShapeType="1"/>
          </p:cNvSpPr>
          <p:nvPr/>
        </p:nvSpPr>
        <p:spPr bwMode="auto">
          <a:xfrm>
            <a:off x="0" y="914400"/>
            <a:ext cx="91440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41171692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152400"/>
            <a:ext cx="7772400" cy="1143000"/>
          </a:xfrm>
        </p:spPr>
        <p:txBody>
          <a:bodyPr/>
          <a:lstStyle/>
          <a:p>
            <a:r>
              <a:rPr lang="en-US" altLang="en-US" dirty="0" smtClean="0"/>
              <a:t>The Quran</a:t>
            </a:r>
          </a:p>
        </p:txBody>
      </p:sp>
      <p:sp>
        <p:nvSpPr>
          <p:cNvPr id="12291" name="Rectangle 3"/>
          <p:cNvSpPr>
            <a:spLocks noGrp="1" noChangeArrowheads="1"/>
          </p:cNvSpPr>
          <p:nvPr>
            <p:ph type="body" idx="1"/>
          </p:nvPr>
        </p:nvSpPr>
        <p:spPr>
          <a:xfrm>
            <a:off x="266700" y="1219200"/>
            <a:ext cx="8610600" cy="4648200"/>
          </a:xfrm>
        </p:spPr>
        <p:txBody>
          <a:bodyPr>
            <a:normAutofit lnSpcReduction="10000"/>
          </a:bodyPr>
          <a:lstStyle/>
          <a:p>
            <a:r>
              <a:rPr lang="en-US" sz="2200" dirty="0"/>
              <a:t>The Quran did not appear as a complete text during Muhammad’s life time, although some parts of it may have been written.  Gabriel told Muhammad to recite … not write.  There was no attempt at writing down the complete “recitation” … clearly oral … until after the death of Muhammad</a:t>
            </a:r>
            <a:r>
              <a:rPr lang="en-US" sz="2200" dirty="0" smtClean="0"/>
              <a:t>.</a:t>
            </a:r>
          </a:p>
          <a:p>
            <a:pPr marL="0" indent="0">
              <a:buNone/>
            </a:pPr>
            <a:endParaRPr lang="en-US" sz="800" dirty="0"/>
          </a:p>
          <a:p>
            <a:r>
              <a:rPr lang="en-US" sz="2200" dirty="0" smtClean="0"/>
              <a:t>There </a:t>
            </a:r>
            <a:r>
              <a:rPr lang="en-US" sz="2200" dirty="0"/>
              <a:t>are many stories in Islamic history about how the text came to be written down in its current form.</a:t>
            </a:r>
          </a:p>
          <a:p>
            <a:pPr eaLnBrk="1" hangingPunct="1">
              <a:lnSpc>
                <a:spcPct val="80000"/>
              </a:lnSpc>
              <a:defRPr/>
            </a:pPr>
            <a:endParaRPr lang="en-US" sz="2200" dirty="0" smtClean="0"/>
          </a:p>
          <a:p>
            <a:r>
              <a:rPr lang="en-US" sz="2200" dirty="0"/>
              <a:t>By 650 CE, Islamic leaders noticed slight variations in Quranic texts.  A committee was established to produce a standard text … which was accomplished.  Variant texts were destroyed</a:t>
            </a:r>
            <a:r>
              <a:rPr lang="en-US" sz="2200" dirty="0" smtClean="0"/>
              <a:t>.</a:t>
            </a:r>
          </a:p>
          <a:p>
            <a:endParaRPr lang="en-US" sz="900" dirty="0"/>
          </a:p>
          <a:p>
            <a:r>
              <a:rPr lang="en-US" sz="2200" dirty="0" smtClean="0"/>
              <a:t>It </a:t>
            </a:r>
            <a:r>
              <a:rPr lang="en-US" sz="2200" dirty="0"/>
              <a:t>wasn’t until 1924 … in Egypt … that today’s standard text of the Quran was produced.</a:t>
            </a:r>
          </a:p>
          <a:p>
            <a:pPr marL="0" indent="0" eaLnBrk="1" hangingPunct="1">
              <a:lnSpc>
                <a:spcPct val="80000"/>
              </a:lnSpc>
              <a:buNone/>
              <a:defRPr/>
            </a:pPr>
            <a:endParaRPr lang="en-US" dirty="0" smtClean="0"/>
          </a:p>
        </p:txBody>
      </p:sp>
      <p:sp>
        <p:nvSpPr>
          <p:cNvPr id="15364" name="Line 4"/>
          <p:cNvSpPr>
            <a:spLocks noChangeShapeType="1"/>
          </p:cNvSpPr>
          <p:nvPr/>
        </p:nvSpPr>
        <p:spPr bwMode="auto">
          <a:xfrm>
            <a:off x="0" y="914400"/>
            <a:ext cx="91440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3078165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152400"/>
            <a:ext cx="7772400" cy="1143000"/>
          </a:xfrm>
        </p:spPr>
        <p:txBody>
          <a:bodyPr/>
          <a:lstStyle/>
          <a:p>
            <a:r>
              <a:rPr lang="en-US" altLang="en-US" dirty="0" smtClean="0"/>
              <a:t>The Quran</a:t>
            </a:r>
          </a:p>
        </p:txBody>
      </p:sp>
      <p:sp>
        <p:nvSpPr>
          <p:cNvPr id="12291" name="Rectangle 3"/>
          <p:cNvSpPr>
            <a:spLocks noGrp="1" noChangeArrowheads="1"/>
          </p:cNvSpPr>
          <p:nvPr>
            <p:ph type="body" idx="1"/>
          </p:nvPr>
        </p:nvSpPr>
        <p:spPr>
          <a:xfrm>
            <a:off x="266700" y="1219200"/>
            <a:ext cx="8610600" cy="5943600"/>
          </a:xfrm>
        </p:spPr>
        <p:txBody>
          <a:bodyPr>
            <a:normAutofit fontScale="85000" lnSpcReduction="20000"/>
          </a:bodyPr>
          <a:lstStyle/>
          <a:p>
            <a:pPr>
              <a:lnSpc>
                <a:spcPct val="120000"/>
              </a:lnSpc>
            </a:pPr>
            <a:r>
              <a:rPr lang="en-US" sz="2400" dirty="0"/>
              <a:t>The Quran </a:t>
            </a:r>
            <a:r>
              <a:rPr lang="en-US" sz="2400" dirty="0" smtClean="0"/>
              <a:t>is </a:t>
            </a:r>
            <a:r>
              <a:rPr lang="en-US" sz="2400" dirty="0"/>
              <a:t>divided into 114 units … each called a </a:t>
            </a:r>
            <a:r>
              <a:rPr lang="en-US" sz="2400" i="1" dirty="0"/>
              <a:t>sura </a:t>
            </a:r>
            <a:r>
              <a:rPr lang="en-US" sz="2400" dirty="0"/>
              <a:t>… oftentimes </a:t>
            </a:r>
            <a:r>
              <a:rPr lang="en-US" sz="2400" dirty="0" smtClean="0"/>
              <a:t>referred to as chapters.  The </a:t>
            </a:r>
            <a:r>
              <a:rPr lang="en-US" sz="2400" i="1" dirty="0"/>
              <a:t>sura</a:t>
            </a:r>
            <a:r>
              <a:rPr lang="en-US" sz="2400" dirty="0"/>
              <a:t> range in length from 286 verses to 3 verses.  Each </a:t>
            </a:r>
            <a:r>
              <a:rPr lang="en-US" sz="2400" i="1" dirty="0"/>
              <a:t>sura</a:t>
            </a:r>
            <a:r>
              <a:rPr lang="en-US" sz="2400" dirty="0"/>
              <a:t> has a name</a:t>
            </a:r>
            <a:r>
              <a:rPr lang="en-US" sz="2400" dirty="0" smtClean="0"/>
              <a:t>.</a:t>
            </a:r>
          </a:p>
          <a:p>
            <a:pPr>
              <a:lnSpc>
                <a:spcPct val="120000"/>
              </a:lnSpc>
            </a:pPr>
            <a:endParaRPr lang="en-US" sz="900" dirty="0" smtClean="0"/>
          </a:p>
          <a:p>
            <a:pPr>
              <a:lnSpc>
                <a:spcPct val="120000"/>
              </a:lnSpc>
            </a:pPr>
            <a:r>
              <a:rPr lang="en-US" sz="2400" dirty="0"/>
              <a:t>After </a:t>
            </a:r>
            <a:r>
              <a:rPr lang="en-US" sz="2400" i="1" dirty="0"/>
              <a:t>sura</a:t>
            </a:r>
            <a:r>
              <a:rPr lang="en-US" sz="2400" dirty="0"/>
              <a:t> 1, each </a:t>
            </a:r>
            <a:r>
              <a:rPr lang="en-US" sz="2400" i="1" dirty="0"/>
              <a:t>sura</a:t>
            </a:r>
            <a:r>
              <a:rPr lang="en-US" sz="2400" dirty="0"/>
              <a:t> appears in order of length … longest </a:t>
            </a:r>
            <a:r>
              <a:rPr lang="en-US" sz="2400" i="1" dirty="0"/>
              <a:t>sura</a:t>
            </a:r>
            <a:r>
              <a:rPr lang="en-US" sz="2400" dirty="0"/>
              <a:t>(s) first … followed by next longest … etc.  (There are a few exceptions to this rule.  This may have occurred </a:t>
            </a:r>
            <a:r>
              <a:rPr lang="en-US" sz="2400" dirty="0" smtClean="0"/>
              <a:t>due to </a:t>
            </a:r>
            <a:r>
              <a:rPr lang="en-US" sz="2400" dirty="0"/>
              <a:t>later editing of the text</a:t>
            </a:r>
            <a:r>
              <a:rPr lang="en-US" sz="2400" dirty="0" smtClean="0"/>
              <a:t>.)</a:t>
            </a:r>
          </a:p>
          <a:p>
            <a:pPr>
              <a:lnSpc>
                <a:spcPct val="120000"/>
              </a:lnSpc>
            </a:pPr>
            <a:endParaRPr lang="en-US" sz="1000" dirty="0"/>
          </a:p>
          <a:p>
            <a:pPr>
              <a:lnSpc>
                <a:spcPct val="120000"/>
              </a:lnSpc>
            </a:pPr>
            <a:r>
              <a:rPr lang="en-US" sz="2400" dirty="0"/>
              <a:t>This system of organization has resulted in many problems in understanding the “complete” message of the Quran.  The </a:t>
            </a:r>
            <a:r>
              <a:rPr lang="en-US" sz="2400" i="1" dirty="0"/>
              <a:t>sura</a:t>
            </a:r>
            <a:r>
              <a:rPr lang="en-US" sz="2400" dirty="0"/>
              <a:t>(s) are NOT chronological ... or thematic.  Some sura(s) contradict the statements of earlier sura(s).</a:t>
            </a:r>
          </a:p>
          <a:p>
            <a:pPr>
              <a:lnSpc>
                <a:spcPct val="120000"/>
              </a:lnSpc>
            </a:pPr>
            <a:endParaRPr lang="en-US" sz="900" dirty="0"/>
          </a:p>
          <a:p>
            <a:pPr marL="0" indent="0">
              <a:buNone/>
            </a:pPr>
            <a:endParaRPr lang="en-US" sz="900" dirty="0"/>
          </a:p>
          <a:p>
            <a:pPr>
              <a:lnSpc>
                <a:spcPct val="110000"/>
              </a:lnSpc>
            </a:pPr>
            <a:r>
              <a:rPr lang="en-US" sz="2400" dirty="0" smtClean="0"/>
              <a:t>There </a:t>
            </a:r>
            <a:r>
              <a:rPr lang="en-US" sz="2400" dirty="0"/>
              <a:t>is a </a:t>
            </a:r>
            <a:r>
              <a:rPr lang="en-US" sz="2400" i="1" dirty="0">
                <a:solidFill>
                  <a:srgbClr val="0000FF"/>
                </a:solidFill>
              </a:rPr>
              <a:t>mother of the book</a:t>
            </a:r>
            <a:r>
              <a:rPr lang="en-US" sz="2400" dirty="0">
                <a:solidFill>
                  <a:srgbClr val="0000FF"/>
                </a:solidFill>
              </a:rPr>
              <a:t> </a:t>
            </a:r>
            <a:r>
              <a:rPr lang="en-US" sz="2400" dirty="0"/>
              <a:t>that has existed eternally in heaven.  The “recitation” was made from this </a:t>
            </a:r>
            <a:r>
              <a:rPr lang="en-US" sz="2400" dirty="0" smtClean="0"/>
              <a:t>book.  Because </a:t>
            </a:r>
            <a:r>
              <a:rPr lang="en-US" sz="2400" dirty="0"/>
              <a:t>the Quran was presented (recited) in Arabic ... it can only be understood in Arabic.  </a:t>
            </a:r>
            <a:r>
              <a:rPr lang="en-US" sz="2400" b="1" dirty="0">
                <a:solidFill>
                  <a:srgbClr val="0000FF"/>
                </a:solidFill>
              </a:rPr>
              <a:t>Therefore any translation of the Quran ... is really not the Quran</a:t>
            </a:r>
            <a:r>
              <a:rPr lang="en-US" sz="2400" b="1" dirty="0" smtClean="0">
                <a:solidFill>
                  <a:srgbClr val="0000FF"/>
                </a:solidFill>
              </a:rPr>
              <a:t>.</a:t>
            </a:r>
          </a:p>
          <a:p>
            <a:pPr>
              <a:lnSpc>
                <a:spcPct val="110000"/>
              </a:lnSpc>
            </a:pPr>
            <a:endParaRPr lang="en-US" sz="900" dirty="0" smtClean="0">
              <a:solidFill>
                <a:srgbClr val="0000FF"/>
              </a:solidFill>
            </a:endParaRPr>
          </a:p>
          <a:p>
            <a:pPr>
              <a:lnSpc>
                <a:spcPct val="110000"/>
              </a:lnSpc>
            </a:pPr>
            <a:endParaRPr lang="en-US" sz="2400" dirty="0">
              <a:solidFill>
                <a:srgbClr val="0000FF"/>
              </a:solidFill>
            </a:endParaRPr>
          </a:p>
          <a:p>
            <a:pPr marL="0" indent="0">
              <a:buNone/>
            </a:pPr>
            <a:endParaRPr lang="en-US" sz="900" dirty="0"/>
          </a:p>
          <a:p>
            <a:pPr marL="0" indent="0">
              <a:buNone/>
            </a:pPr>
            <a:r>
              <a:rPr lang="en-US" sz="2600" dirty="0" smtClean="0"/>
              <a:t> </a:t>
            </a:r>
            <a:endParaRPr lang="en-US" sz="2600" dirty="0"/>
          </a:p>
          <a:p>
            <a:pPr marL="0" indent="0" eaLnBrk="1" hangingPunct="1">
              <a:lnSpc>
                <a:spcPct val="80000"/>
              </a:lnSpc>
              <a:buNone/>
              <a:defRPr/>
            </a:pPr>
            <a:endParaRPr lang="en-US" dirty="0" smtClean="0"/>
          </a:p>
        </p:txBody>
      </p:sp>
      <p:sp>
        <p:nvSpPr>
          <p:cNvPr id="15364" name="Line 4"/>
          <p:cNvSpPr>
            <a:spLocks noChangeShapeType="1"/>
          </p:cNvSpPr>
          <p:nvPr/>
        </p:nvSpPr>
        <p:spPr bwMode="auto">
          <a:xfrm>
            <a:off x="0" y="914400"/>
            <a:ext cx="91440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2000834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152400"/>
            <a:ext cx="7772400" cy="1143000"/>
          </a:xfrm>
        </p:spPr>
        <p:txBody>
          <a:bodyPr/>
          <a:lstStyle/>
          <a:p>
            <a:r>
              <a:rPr lang="en-US" altLang="en-US" i="1" dirty="0"/>
              <a:t>H</a:t>
            </a:r>
            <a:r>
              <a:rPr lang="en-US" altLang="en-US" i="1" dirty="0" smtClean="0"/>
              <a:t>adith</a:t>
            </a:r>
          </a:p>
        </p:txBody>
      </p:sp>
      <p:sp>
        <p:nvSpPr>
          <p:cNvPr id="12291" name="Rectangle 3"/>
          <p:cNvSpPr>
            <a:spLocks noGrp="1" noChangeArrowheads="1"/>
          </p:cNvSpPr>
          <p:nvPr>
            <p:ph type="body" idx="1"/>
          </p:nvPr>
        </p:nvSpPr>
        <p:spPr>
          <a:xfrm>
            <a:off x="266700" y="1066800"/>
            <a:ext cx="8610600" cy="5105400"/>
          </a:xfrm>
        </p:spPr>
        <p:txBody>
          <a:bodyPr>
            <a:normAutofit fontScale="92500" lnSpcReduction="10000"/>
          </a:bodyPr>
          <a:lstStyle/>
          <a:p>
            <a:pPr marL="0" indent="0">
              <a:buNone/>
            </a:pPr>
            <a:r>
              <a:rPr lang="en-US" sz="2400" b="1" i="1" dirty="0"/>
              <a:t>Hadith</a:t>
            </a:r>
            <a:r>
              <a:rPr lang="en-US" sz="2400" dirty="0"/>
              <a:t> … meaning ... “speech” or “report</a:t>
            </a:r>
            <a:r>
              <a:rPr lang="en-US" sz="2400" dirty="0" smtClean="0"/>
              <a:t>.”</a:t>
            </a:r>
          </a:p>
          <a:p>
            <a:pPr marL="0" indent="0">
              <a:buNone/>
            </a:pPr>
            <a:endParaRPr lang="en-US" sz="900" dirty="0"/>
          </a:p>
          <a:p>
            <a:pPr>
              <a:lnSpc>
                <a:spcPct val="110000"/>
              </a:lnSpc>
            </a:pPr>
            <a:r>
              <a:rPr lang="en-US" sz="2200" i="1" dirty="0" smtClean="0"/>
              <a:t>Hadith</a:t>
            </a:r>
            <a:r>
              <a:rPr lang="en-US" sz="2200" dirty="0" smtClean="0"/>
              <a:t>(s</a:t>
            </a:r>
            <a:r>
              <a:rPr lang="en-US" sz="2200" dirty="0"/>
              <a:t>) … are material about Muhammad … things he did … said … events in his life and “words of God” not in the </a:t>
            </a:r>
            <a:r>
              <a:rPr lang="en-US" sz="2200" dirty="0" smtClean="0"/>
              <a:t>Quran … passed </a:t>
            </a:r>
            <a:r>
              <a:rPr lang="en-US" sz="2200" dirty="0"/>
              <a:t>on orally … later in written form … from early in Islam. </a:t>
            </a:r>
            <a:endParaRPr lang="en-US" sz="2200" dirty="0" smtClean="0"/>
          </a:p>
          <a:p>
            <a:pPr>
              <a:lnSpc>
                <a:spcPct val="110000"/>
              </a:lnSpc>
            </a:pPr>
            <a:endParaRPr lang="en-US" sz="1100" dirty="0"/>
          </a:p>
          <a:p>
            <a:pPr>
              <a:lnSpc>
                <a:spcPct val="110000"/>
              </a:lnSpc>
            </a:pPr>
            <a:r>
              <a:rPr lang="en-US" sz="2200" dirty="0" smtClean="0"/>
              <a:t>They </a:t>
            </a:r>
            <a:r>
              <a:rPr lang="en-US" sz="2200" dirty="0"/>
              <a:t>also include legal decisions in which Muhammad interprets and applies the Quran and gives specific guidance.  Preaching-like material … exhortations are also included</a:t>
            </a:r>
            <a:r>
              <a:rPr lang="en-US" sz="2200" dirty="0" smtClean="0"/>
              <a:t>.</a:t>
            </a:r>
          </a:p>
          <a:p>
            <a:endParaRPr lang="en-US" sz="1100" dirty="0"/>
          </a:p>
          <a:p>
            <a:pPr>
              <a:lnSpc>
                <a:spcPct val="110000"/>
              </a:lnSpc>
            </a:pPr>
            <a:r>
              <a:rPr lang="en-US" sz="2200" dirty="0" smtClean="0"/>
              <a:t>There </a:t>
            </a:r>
            <a:r>
              <a:rPr lang="en-US" sz="2200" dirty="0"/>
              <a:t>are many </a:t>
            </a:r>
            <a:r>
              <a:rPr lang="en-US" sz="2200" i="1" dirty="0"/>
              <a:t>hadith</a:t>
            </a:r>
            <a:r>
              <a:rPr lang="en-US" sz="2200" dirty="0"/>
              <a:t>(s) … there are many collections of </a:t>
            </a:r>
            <a:r>
              <a:rPr lang="en-US" sz="2200" i="1" dirty="0"/>
              <a:t>hadith</a:t>
            </a:r>
            <a:r>
              <a:rPr lang="en-US" sz="2200" dirty="0"/>
              <a:t>(s) … they are not all the same </a:t>
            </a:r>
            <a:r>
              <a:rPr lang="en-US" sz="2200" dirty="0" smtClean="0"/>
              <a:t>… they are not all believed to be authentic. </a:t>
            </a:r>
          </a:p>
          <a:p>
            <a:endParaRPr lang="en-US" sz="1100" dirty="0"/>
          </a:p>
          <a:p>
            <a:pPr>
              <a:lnSpc>
                <a:spcPct val="110000"/>
              </a:lnSpc>
            </a:pPr>
            <a:r>
              <a:rPr lang="en-US" sz="2200" dirty="0" smtClean="0"/>
              <a:t>One </a:t>
            </a:r>
            <a:r>
              <a:rPr lang="en-US" sz="2200" dirty="0"/>
              <a:t>of the issues with Islam today is that some take the hadiths as revelatory … as incarnational … as the Quran itself.  Many practices and even beliefs come from the </a:t>
            </a:r>
            <a:r>
              <a:rPr lang="en-US" sz="2200" i="1" dirty="0"/>
              <a:t>hadith</a:t>
            </a:r>
            <a:r>
              <a:rPr lang="en-US" sz="2200" dirty="0"/>
              <a:t>(s) … not from the Quran.  This leads to conflicts within Islam about what is truly Islamic … and what is not.</a:t>
            </a:r>
          </a:p>
          <a:p>
            <a:pPr marL="0" indent="0" eaLnBrk="1" hangingPunct="1">
              <a:lnSpc>
                <a:spcPct val="80000"/>
              </a:lnSpc>
              <a:buNone/>
              <a:defRPr/>
            </a:pPr>
            <a:endParaRPr lang="en-US" dirty="0" smtClean="0"/>
          </a:p>
        </p:txBody>
      </p:sp>
      <p:sp>
        <p:nvSpPr>
          <p:cNvPr id="15364" name="Line 4"/>
          <p:cNvSpPr>
            <a:spLocks noChangeShapeType="1"/>
          </p:cNvSpPr>
          <p:nvPr/>
        </p:nvSpPr>
        <p:spPr bwMode="auto">
          <a:xfrm>
            <a:off x="0" y="914400"/>
            <a:ext cx="91440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391858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152400"/>
            <a:ext cx="7772400" cy="1143000"/>
          </a:xfrm>
        </p:spPr>
        <p:txBody>
          <a:bodyPr/>
          <a:lstStyle/>
          <a:p>
            <a:r>
              <a:rPr lang="en-US" altLang="en-US" dirty="0" smtClean="0"/>
              <a:t>Islam</a:t>
            </a:r>
          </a:p>
        </p:txBody>
      </p:sp>
      <p:sp>
        <p:nvSpPr>
          <p:cNvPr id="12291" name="Rectangle 3"/>
          <p:cNvSpPr>
            <a:spLocks noGrp="1" noChangeArrowheads="1"/>
          </p:cNvSpPr>
          <p:nvPr>
            <p:ph type="body" idx="1"/>
          </p:nvPr>
        </p:nvSpPr>
        <p:spPr>
          <a:xfrm>
            <a:off x="266700" y="1066800"/>
            <a:ext cx="8610600" cy="5562600"/>
          </a:xfrm>
        </p:spPr>
        <p:txBody>
          <a:bodyPr>
            <a:normAutofit/>
          </a:bodyPr>
          <a:lstStyle/>
          <a:p>
            <a:pPr marL="0" indent="0">
              <a:buNone/>
            </a:pPr>
            <a:r>
              <a:rPr lang="en-US" sz="2200" dirty="0" smtClean="0"/>
              <a:t>There </a:t>
            </a:r>
            <a:r>
              <a:rPr lang="en-US" sz="2200" dirty="0"/>
              <a:t>are numerous sects within Islam … but the two largest groups are the </a:t>
            </a:r>
            <a:r>
              <a:rPr lang="en-US" sz="2200" i="1" dirty="0"/>
              <a:t>Sunni </a:t>
            </a:r>
            <a:r>
              <a:rPr lang="en-US" sz="2200" dirty="0"/>
              <a:t>and the </a:t>
            </a:r>
            <a:r>
              <a:rPr lang="en-US" sz="2200" i="1" dirty="0"/>
              <a:t>Shi’ites</a:t>
            </a:r>
            <a:r>
              <a:rPr lang="en-US" sz="2200" dirty="0"/>
              <a:t>.  The Sunni make up ~ 84-90% of all Muslims today</a:t>
            </a:r>
            <a:r>
              <a:rPr lang="en-US" sz="2200" dirty="0" smtClean="0"/>
              <a:t>.</a:t>
            </a:r>
          </a:p>
          <a:p>
            <a:pPr marL="0" indent="0">
              <a:buNone/>
            </a:pPr>
            <a:endParaRPr lang="en-US" sz="800" dirty="0"/>
          </a:p>
          <a:p>
            <a:r>
              <a:rPr lang="en-US" sz="2200" dirty="0" smtClean="0"/>
              <a:t>After </a:t>
            </a:r>
            <a:r>
              <a:rPr lang="en-US" sz="2200" dirty="0"/>
              <a:t>the death of Muhammad, Muslims who accepted Abu Bakr as the first Caliph became known as </a:t>
            </a:r>
            <a:r>
              <a:rPr lang="en-US" sz="2200" i="1" dirty="0"/>
              <a:t>Ahl al-Sunnah wa al-Jama'ah</a:t>
            </a:r>
            <a:r>
              <a:rPr lang="en-US" sz="2200" dirty="0"/>
              <a:t>or "the people of tradition and unification" in order to differentiate them from </a:t>
            </a:r>
            <a:r>
              <a:rPr lang="en-US" sz="2200" i="1" dirty="0"/>
              <a:t>Shi'ites</a:t>
            </a:r>
            <a:r>
              <a:rPr lang="en-US" sz="2200" dirty="0"/>
              <a:t>, who rejected Abu Bakr's authority</a:t>
            </a:r>
            <a:r>
              <a:rPr lang="en-US" sz="2200" dirty="0" smtClean="0"/>
              <a:t>.</a:t>
            </a:r>
          </a:p>
          <a:p>
            <a:pPr marL="0" indent="0">
              <a:buNone/>
            </a:pPr>
            <a:endParaRPr lang="en-US" sz="800" dirty="0"/>
          </a:p>
          <a:p>
            <a:r>
              <a:rPr lang="en-US" sz="2200" dirty="0" smtClean="0"/>
              <a:t>"</a:t>
            </a:r>
            <a:r>
              <a:rPr lang="en-US" sz="2200" i="1" dirty="0"/>
              <a:t>Shia</a:t>
            </a:r>
            <a:r>
              <a:rPr lang="en-US" sz="2200" dirty="0"/>
              <a:t>" is the short form of the historic phrase </a:t>
            </a:r>
            <a:r>
              <a:rPr lang="en-US" sz="2200" i="1" dirty="0"/>
              <a:t>Shīʻatu ʻAlī</a:t>
            </a:r>
            <a:r>
              <a:rPr lang="en-US" sz="2200" dirty="0"/>
              <a:t>, meaning "followers", "faction", or "party" of Muhammad's son-in-law and cousin Ali, whom the </a:t>
            </a:r>
            <a:r>
              <a:rPr lang="en-US" sz="2200" i="1" dirty="0"/>
              <a:t>Shia</a:t>
            </a:r>
            <a:r>
              <a:rPr lang="en-US" sz="2200" dirty="0"/>
              <a:t> believe to be Muhammad's successor in the </a:t>
            </a:r>
            <a:r>
              <a:rPr lang="en-US" sz="2200" dirty="0" smtClean="0"/>
              <a:t>Caliphate.</a:t>
            </a:r>
          </a:p>
          <a:p>
            <a:pPr marL="0" indent="0">
              <a:buNone/>
            </a:pPr>
            <a:endParaRPr lang="en-US" sz="800" dirty="0"/>
          </a:p>
          <a:p>
            <a:pPr marL="0" indent="0">
              <a:buNone/>
            </a:pPr>
            <a:r>
              <a:rPr lang="en-US" sz="2200" dirty="0" smtClean="0"/>
              <a:t>This </a:t>
            </a:r>
            <a:r>
              <a:rPr lang="en-US" sz="2200" dirty="0"/>
              <a:t>original schism had to do with the successorship of Muhammad after his death.</a:t>
            </a:r>
          </a:p>
          <a:p>
            <a:pPr marL="0" indent="0" eaLnBrk="1" hangingPunct="1">
              <a:lnSpc>
                <a:spcPct val="80000"/>
              </a:lnSpc>
              <a:buNone/>
              <a:defRPr/>
            </a:pPr>
            <a:endParaRPr lang="en-US" dirty="0" smtClean="0"/>
          </a:p>
        </p:txBody>
      </p:sp>
      <p:sp>
        <p:nvSpPr>
          <p:cNvPr id="15364" name="Line 4"/>
          <p:cNvSpPr>
            <a:spLocks noChangeShapeType="1"/>
          </p:cNvSpPr>
          <p:nvPr/>
        </p:nvSpPr>
        <p:spPr bwMode="auto">
          <a:xfrm>
            <a:off x="0" y="914400"/>
            <a:ext cx="91440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671974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1889</TotalTime>
  <Words>2692</Words>
  <Application>Microsoft Office PowerPoint</Application>
  <PresentationFormat>On-screen Show (4:3)</PresentationFormat>
  <Paragraphs>184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Allah … The Quran …  and Islam</vt:lpstr>
      <vt:lpstr>Arabia … before Islam</vt:lpstr>
      <vt:lpstr>Supersessionism &amp; Syncretism</vt:lpstr>
      <vt:lpstr>The Formation of Islamic Scripture</vt:lpstr>
      <vt:lpstr>The Quran</vt:lpstr>
      <vt:lpstr>The Quran</vt:lpstr>
      <vt:lpstr>The Quran</vt:lpstr>
      <vt:lpstr>Hadith</vt:lpstr>
      <vt:lpstr>Islam</vt:lpstr>
      <vt:lpstr>Allah</vt:lpstr>
      <vt:lpstr>Islam … Basic Beliefs</vt:lpstr>
      <vt:lpstr>Muhammad</vt:lpstr>
      <vt:lpstr>Submit</vt:lpstr>
      <vt:lpstr>Islam … Basic Beliefs</vt:lpstr>
      <vt:lpstr>… From the Quran …</vt:lpstr>
      <vt:lpstr>About the Quran …</vt:lpstr>
      <vt:lpstr>Islamic Monotheism</vt:lpstr>
      <vt:lpstr>Islamic Monotheism</vt:lpstr>
      <vt:lpstr>The Same God ?</vt:lpstr>
      <vt:lpstr>To Jews</vt:lpstr>
      <vt:lpstr>To Christians</vt:lpstr>
      <vt:lpstr>To Jews and Christians</vt:lpstr>
      <vt:lpstr>Predestination ?</vt:lpstr>
      <vt:lpstr>Islamic Monotheism</vt:lpstr>
      <vt:lpstr>Comparison</vt:lpstr>
      <vt:lpstr>What is God like?</vt:lpstr>
      <vt:lpstr>Islam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Judaism … Christianity … Islam</dc:title>
  <dc:creator>Owner</dc:creator>
  <cp:lastModifiedBy>Owner</cp:lastModifiedBy>
  <cp:revision>175</cp:revision>
  <dcterms:created xsi:type="dcterms:W3CDTF">2014-01-28T12:26:35Z</dcterms:created>
  <dcterms:modified xsi:type="dcterms:W3CDTF">2015-10-23T14:35:57Z</dcterms:modified>
</cp:coreProperties>
</file>