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6" r:id="rId2"/>
    <p:sldId id="298" r:id="rId3"/>
    <p:sldId id="301" r:id="rId4"/>
    <p:sldId id="302" r:id="rId5"/>
    <p:sldId id="300" r:id="rId6"/>
    <p:sldId id="259" r:id="rId7"/>
    <p:sldId id="260" r:id="rId8"/>
    <p:sldId id="304" r:id="rId9"/>
    <p:sldId id="303" r:id="rId10"/>
    <p:sldId id="257" r:id="rId11"/>
    <p:sldId id="258" r:id="rId12"/>
    <p:sldId id="261" r:id="rId13"/>
    <p:sldId id="266" r:id="rId14"/>
    <p:sldId id="267" r:id="rId15"/>
    <p:sldId id="262" r:id="rId16"/>
    <p:sldId id="268" r:id="rId17"/>
    <p:sldId id="269" r:id="rId18"/>
    <p:sldId id="265" r:id="rId19"/>
    <p:sldId id="272" r:id="rId20"/>
    <p:sldId id="270" r:id="rId21"/>
    <p:sldId id="271" r:id="rId22"/>
    <p:sldId id="273" r:id="rId23"/>
    <p:sldId id="263" r:id="rId24"/>
    <p:sldId id="264" r:id="rId25"/>
    <p:sldId id="274" r:id="rId26"/>
    <p:sldId id="283" r:id="rId27"/>
    <p:sldId id="284" r:id="rId28"/>
    <p:sldId id="275" r:id="rId29"/>
    <p:sldId id="279" r:id="rId30"/>
    <p:sldId id="280" r:id="rId31"/>
    <p:sldId id="277" r:id="rId32"/>
    <p:sldId id="276" r:id="rId33"/>
    <p:sldId id="278" r:id="rId34"/>
    <p:sldId id="281" r:id="rId35"/>
    <p:sldId id="282" r:id="rId36"/>
    <p:sldId id="285" r:id="rId37"/>
    <p:sldId id="286" r:id="rId38"/>
    <p:sldId id="287" r:id="rId39"/>
    <p:sldId id="289" r:id="rId40"/>
    <p:sldId id="288" r:id="rId41"/>
    <p:sldId id="290" r:id="rId42"/>
    <p:sldId id="291" r:id="rId43"/>
    <p:sldId id="292" r:id="rId44"/>
    <p:sldId id="293" r:id="rId45"/>
    <p:sldId id="294" r:id="rId46"/>
    <p:sldId id="295" r:id="rId47"/>
    <p:sldId id="310"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72987" autoAdjust="0"/>
  </p:normalViewPr>
  <p:slideViewPr>
    <p:cSldViewPr>
      <p:cViewPr>
        <p:scale>
          <a:sx n="33" d="100"/>
          <a:sy n="33" d="100"/>
        </p:scale>
        <p:origin x="-2412" y="-5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83AF4E-9FEB-4283-BDA8-57B68468D128}" type="datetimeFigureOut">
              <a:rPr lang="en-US" smtClean="0"/>
              <a:t>3/27/2015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1207DD-2C35-4A70-8376-5C4E62E88006}" type="slidenum">
              <a:rPr lang="en-US" smtClean="0"/>
              <a:t>‹#›</a:t>
            </a:fld>
            <a:endParaRPr lang="en-US"/>
          </a:p>
        </p:txBody>
      </p:sp>
    </p:spTree>
    <p:extLst>
      <p:ext uri="{BB962C8B-B14F-4D97-AF65-F5344CB8AC3E}">
        <p14:creationId xmlns:p14="http://schemas.microsoft.com/office/powerpoint/2010/main" val="1329908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CB604C-A2DB-4F52-81B2-B34105711230}" type="datetimeFigureOut">
              <a:rPr lang="en-US" smtClean="0"/>
              <a:t>3/27/2015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965803-C185-430A-BF09-A6B9667BAAF3}" type="slidenum">
              <a:rPr lang="en-US" smtClean="0"/>
              <a:t>‹#›</a:t>
            </a:fld>
            <a:endParaRPr lang="en-US"/>
          </a:p>
        </p:txBody>
      </p:sp>
    </p:spTree>
    <p:extLst>
      <p:ext uri="{BB962C8B-B14F-4D97-AF65-F5344CB8AC3E}">
        <p14:creationId xmlns:p14="http://schemas.microsoft.com/office/powerpoint/2010/main" val="162143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65803-C185-430A-BF09-A6B9667BAAF3}" type="slidenum">
              <a:rPr lang="en-US" smtClean="0"/>
              <a:t>1</a:t>
            </a:fld>
            <a:endParaRPr lang="en-US"/>
          </a:p>
        </p:txBody>
      </p:sp>
    </p:spTree>
    <p:extLst>
      <p:ext uri="{BB962C8B-B14F-4D97-AF65-F5344CB8AC3E}">
        <p14:creationId xmlns:p14="http://schemas.microsoft.com/office/powerpoint/2010/main" val="4055469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65803-C185-430A-BF09-A6B9667BAAF3}" type="slidenum">
              <a:rPr lang="en-US" smtClean="0"/>
              <a:t>10</a:t>
            </a:fld>
            <a:endParaRPr lang="en-US"/>
          </a:p>
        </p:txBody>
      </p:sp>
    </p:spTree>
    <p:extLst>
      <p:ext uri="{BB962C8B-B14F-4D97-AF65-F5344CB8AC3E}">
        <p14:creationId xmlns:p14="http://schemas.microsoft.com/office/powerpoint/2010/main" val="479070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65803-C185-430A-BF09-A6B9667BAAF3}" type="slidenum">
              <a:rPr lang="en-US" smtClean="0"/>
              <a:t>11</a:t>
            </a:fld>
            <a:endParaRPr lang="en-US"/>
          </a:p>
        </p:txBody>
      </p:sp>
    </p:spTree>
    <p:extLst>
      <p:ext uri="{BB962C8B-B14F-4D97-AF65-F5344CB8AC3E}">
        <p14:creationId xmlns:p14="http://schemas.microsoft.com/office/powerpoint/2010/main" val="3318179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Scriptural passages</a:t>
            </a:r>
            <a:r>
              <a:rPr lang="en-US" sz="1600" b="1" baseline="0" dirty="0" smtClean="0"/>
              <a:t> – If you obey my commands:</a:t>
            </a:r>
          </a:p>
          <a:p>
            <a:r>
              <a:rPr lang="en-US" sz="1600" b="1" baseline="0" dirty="0" smtClean="0"/>
              <a:t>	“</a:t>
            </a:r>
            <a:r>
              <a:rPr lang="en-US" sz="1600" b="0" baseline="0" dirty="0" smtClean="0"/>
              <a:t>If you worship me, the Lord your God, I will bless you with food and water and take away all your sicknesses. In your land no woman will have a miscarriage or be without children. I will give you long lives. I will make the people who oppose you afraid of me. I will bring confusion among the people against whom you fight, and I will make all your enemies turn and run from you.” ((Exodus 23:25-27)</a:t>
            </a:r>
          </a:p>
          <a:p>
            <a:r>
              <a:rPr lang="en-US" sz="1600" b="0" baseline="0" dirty="0" smtClean="0"/>
              <a:t>	“If you live according to my laws and obey my commands, I will send you rain at the right time, so that the land will produce crops and the trees will bear fruit. Your crops will be so plentiful that you will still be harvesting grain when it is time to pick grapes, and you will still be picking grapes when it is time to plant grain. You will have all that you want to eat, and you can live in safety in your land. I will give you peace in your land, and you can sleep without being afraid of anyone. I will get rid of the dangerous animals in the land, and there will be no more war there. You will be victorious over your enemies; five of you will be able to defeat a hundred, and a hundred will be able to defeat ten thousand. I will bless you and give you many children: I will keep my part of the covenant I made with you. (Leviticus 26:3-9)</a:t>
            </a:r>
          </a:p>
          <a:p>
            <a:r>
              <a:rPr lang="en-US" sz="1600" b="1" baseline="0" dirty="0" smtClean="0"/>
              <a:t>“Scriptural passages – if you disobey my commands:</a:t>
            </a:r>
          </a:p>
          <a:p>
            <a:r>
              <a:rPr lang="en-US" sz="1600" b="1" baseline="0" dirty="0" smtClean="0"/>
              <a:t>	“</a:t>
            </a:r>
            <a:r>
              <a:rPr lang="en-US" sz="1600" b="0" baseline="0" dirty="0" smtClean="0"/>
              <a:t>The Lord said, “If you will not obey my commands, you will be punished. If you refuse to obey my laws and commands and break the covenant I have made with you, I will punish you. I will bring disaster on you – incurable diseases and fevers that make you blind and cause your life to waste away. You will plant your crops, but it will do you no good, because your enemies will conquer you and eat what you have grown. I will turn against you so that you will be defeated  and those who hate you will rule over you; you will be so terrified that you will run when no one is chasing you. If even after all of this you still do not obey me, I will increase your punishment seven times. I will break your stubborn pride; there will be no rain </a:t>
            </a:r>
            <a:r>
              <a:rPr lang="en-US" sz="1600" b="0" u="none" baseline="0" dirty="0" smtClean="0"/>
              <a:t>and your land will be dry and as hard as iron. (Leviticus 26:14-20}</a:t>
            </a:r>
          </a:p>
          <a:p>
            <a:r>
              <a:rPr lang="en-US" sz="1600" b="0" u="none" baseline="0" dirty="0" smtClean="0"/>
              <a:t>	“If after all of this you still continue to defy me and refuse to obey me, then in my anger I will turn on you and again make your punishment seven times worse than before. Your hunger will be so great that you will eat your own children. I will destroy your places of worship on the hills, tear down your incense altars, and throw your dead bodies on your fallen idols.  In utter disgust, I will turn your cities into ruins, destroy your places of worship, and refuse to accept your sacrifices. I will destroy your land so completely that the enemies who occupy it will be shocked at the destruction. I will bring war on you and scatter you in foreign lands. Your land will be deserted, and your cities left in ruins. Then the land will enjoy the years of complete rest that you would not give it; it will lie abandoned and get its rest while you are in exile in the land of your enemies. (Leviticus 26: 27-35)</a:t>
            </a:r>
            <a:endParaRPr lang="en-US" sz="1600" b="1" u="none" dirty="0" smtClean="0"/>
          </a:p>
          <a:p>
            <a:r>
              <a:rPr lang="en-US" sz="1600" b="1" dirty="0" smtClean="0"/>
              <a:t>Divine punishment - </a:t>
            </a:r>
            <a:r>
              <a:rPr lang="en-US" sz="1600" dirty="0" smtClean="0"/>
              <a:t>As</a:t>
            </a:r>
            <a:r>
              <a:rPr lang="en-US" sz="1600" baseline="0" dirty="0" smtClean="0"/>
              <a:t> originally formulated, divine punishments and rewards took place in this life. The concept of soul that was either rewarded or punished in an afterlife or of a body that was resurrected from the dead did not enter Judaism until much later and even then was not accepted by many Jews such as the Sadducees. </a:t>
            </a:r>
            <a:endParaRPr lang="en-US" sz="1600" dirty="0"/>
          </a:p>
        </p:txBody>
      </p:sp>
      <p:sp>
        <p:nvSpPr>
          <p:cNvPr id="4" name="Slide Number Placeholder 3"/>
          <p:cNvSpPr>
            <a:spLocks noGrp="1"/>
          </p:cNvSpPr>
          <p:nvPr>
            <p:ph type="sldNum" sz="quarter" idx="10"/>
          </p:nvPr>
        </p:nvSpPr>
        <p:spPr/>
        <p:txBody>
          <a:bodyPr/>
          <a:lstStyle/>
          <a:p>
            <a:fld id="{55965803-C185-430A-BF09-A6B9667BAAF3}" type="slidenum">
              <a:rPr lang="en-US" smtClean="0"/>
              <a:t>12</a:t>
            </a:fld>
            <a:endParaRPr lang="en-US"/>
          </a:p>
        </p:txBody>
      </p:sp>
    </p:spTree>
    <p:extLst>
      <p:ext uri="{BB962C8B-B14F-4D97-AF65-F5344CB8AC3E}">
        <p14:creationId xmlns:p14="http://schemas.microsoft.com/office/powerpoint/2010/main" val="3103464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Era of</a:t>
            </a:r>
            <a:r>
              <a:rPr lang="en-US" sz="1600" b="1" baseline="0" dirty="0" smtClean="0"/>
              <a:t> the Judges – </a:t>
            </a:r>
            <a:r>
              <a:rPr lang="en-US" sz="1600" dirty="0" smtClean="0"/>
              <a:t>According to Marcus Borg </a:t>
            </a:r>
            <a:r>
              <a:rPr lang="en-US" sz="1600" i="1" dirty="0" smtClean="0"/>
              <a:t>Reading</a:t>
            </a:r>
            <a:r>
              <a:rPr lang="en-US" sz="1600" i="1" baseline="0" dirty="0" smtClean="0"/>
              <a:t> the Bible Again for the First Time</a:t>
            </a:r>
            <a:r>
              <a:rPr lang="en-US" sz="1600" i="0" baseline="0" dirty="0" smtClean="0"/>
              <a:t>, early Israel in the first 200 years after gaining the promised land was a remarkably egalitarian society – one with universal land ownership and no monarchy. </a:t>
            </a:r>
          </a:p>
          <a:p>
            <a:pPr marL="171450" indent="-171450">
              <a:buFont typeface="Arial" panose="020B0604020202020204" pitchFamily="34" charset="0"/>
              <a:buChar char="•"/>
            </a:pPr>
            <a:r>
              <a:rPr lang="en-US" sz="1600" i="0" baseline="0" dirty="0" smtClean="0"/>
              <a:t>One problem with rule by Judges was that the decentralization involved made unified action difficult and left Israel vulnerable to attack from other nations whose monarchies gave them a unified command structure. </a:t>
            </a:r>
          </a:p>
          <a:p>
            <a:r>
              <a:rPr lang="en-US" sz="1600" b="1" i="0" baseline="0" dirty="0" smtClean="0"/>
              <a:t>Consequences  of a monarchy – </a:t>
            </a:r>
            <a:r>
              <a:rPr lang="en-US" sz="1600" b="0" i="0" baseline="0" dirty="0" smtClean="0"/>
              <a:t>As prophetically explained by the prophet Samuel, “He will make soldiers of your sons; some of them will serve in his cavalry and others will run before his chariots. He will make some of them officers in charge of a thousand men, and others in charge of fifty men. Your sons will have to plow his fields, harvest his crops, and make his weapons and the equipment for his chariots. Your daughters will have to make perfumes for him and work as his cooks and his bakers. He will take your best fields. Vineyards, and olive groves, and give them to his officials. He will take a tenth of your grain and of your grapes for his court officers and other officials. He will take your servants and your best cattle and donkeys and make them work for him. He will take a tenth of your flocks. And you yourselves will become his slaves. When the time comes, you will complain bitterly because of your king, whom you yourselves chose, but the Lord will not listen to your complaints.”  (1 Samuel 8:11-18) </a:t>
            </a:r>
            <a:endParaRPr lang="en-US" sz="1600" b="1" i="0" baseline="0" dirty="0" smtClean="0"/>
          </a:p>
          <a:p>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13</a:t>
            </a:fld>
            <a:endParaRPr lang="en-US"/>
          </a:p>
        </p:txBody>
      </p:sp>
    </p:spTree>
    <p:extLst>
      <p:ext uri="{BB962C8B-B14F-4D97-AF65-F5344CB8AC3E}">
        <p14:creationId xmlns:p14="http://schemas.microsoft.com/office/powerpoint/2010/main" val="3774281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i="0" baseline="0" dirty="0" smtClean="0"/>
              <a:t>The emerging unequal society – </a:t>
            </a:r>
            <a:r>
              <a:rPr lang="en-US" sz="1600" b="0" i="0" baseline="0" dirty="0" smtClean="0"/>
              <a:t>As time went on, an emerging aristocracy arose thanks to its accumulating ownership of land and the ability of the monarch to use the taxes collected on agricultural production for the benefit of his family, cronies, military commanders, and officials. </a:t>
            </a:r>
          </a:p>
          <a:p>
            <a:pPr marL="285750" indent="-285750">
              <a:buFont typeface="Arial" panose="020B0604020202020204" pitchFamily="34" charset="0"/>
              <a:buChar char="•"/>
            </a:pPr>
            <a:r>
              <a:rPr lang="en-US" sz="1600" b="0" i="0" baseline="0" dirty="0" smtClean="0"/>
              <a:t>In such societies, roughly 2/3</a:t>
            </a:r>
            <a:r>
              <a:rPr lang="en-US" sz="1600" b="0" i="0" baseline="30000" dirty="0" smtClean="0"/>
              <a:t>rd</a:t>
            </a:r>
            <a:r>
              <a:rPr lang="en-US" sz="1600" b="0" i="0" baseline="0" dirty="0" smtClean="0"/>
              <a:t> of the wealth ends up in the hands of the elite.  </a:t>
            </a:r>
          </a:p>
          <a:p>
            <a:pPr marL="285750" indent="-285750">
              <a:buFont typeface="Arial" panose="020B0604020202020204" pitchFamily="34" charset="0"/>
              <a:buChar char="•"/>
            </a:pPr>
            <a:r>
              <a:rPr lang="en-US" sz="1600" b="0" i="0" baseline="0" dirty="0" smtClean="0"/>
              <a:t>With power and wealth so concentrated in the hands of the elite, such societies were marked by economic exploitation, political oppression, and a religion that affirmed that the status quo was ordained by the gods. </a:t>
            </a:r>
          </a:p>
          <a:p>
            <a:pPr marL="285750" indent="-285750">
              <a:buFont typeface="Arial" panose="020B0604020202020204" pitchFamily="34" charset="0"/>
              <a:buChar char="•"/>
            </a:pPr>
            <a:r>
              <a:rPr lang="en-US" sz="1600" b="0" i="0" baseline="0" dirty="0" smtClean="0"/>
              <a:t>For the peasants and slaves, the consequences were poverty, unrelenting labor, borderline nourishment, high infant and child mortality rates, and low life expectancies.</a:t>
            </a:r>
          </a:p>
          <a:p>
            <a:r>
              <a:rPr lang="en-US" sz="1600" b="1" i="0" baseline="0" dirty="0" smtClean="0"/>
              <a:t>The Prophets – </a:t>
            </a:r>
            <a:r>
              <a:rPr lang="en-US" sz="1600" b="0" i="0" baseline="0" dirty="0" smtClean="0"/>
              <a:t>Thus, according to Amos, “The Lord says, ‘The people of Israel have sinned again and again, and for this I will certainly punish them. They sell into slavery honest people who cannot pay their debts, the poor who cannot repay even the price of a pair of sandals. They trample down the weak and helpless and push the poor out of the way. A man and his father have intercourse with the same slave woman, and so profane my holy name. At every place of worship, people sleep on clothing taken from the poor as security for debts. In the temple of their God, they drink wine which they have taken from those who owe them money.’” (Amos 2:6-8). </a:t>
            </a:r>
          </a:p>
          <a:p>
            <a:pPr marL="171450" indent="-171450">
              <a:buFont typeface="Arial" panose="020B0604020202020204" pitchFamily="34" charset="0"/>
              <a:buChar char="•"/>
            </a:pPr>
            <a:r>
              <a:rPr lang="en-US" sz="1600" b="0" i="0" baseline="0" dirty="0" smtClean="0"/>
              <a:t>Also, according to Amos. “The Lord says, ‘These people fill their mansions with things taken by crime and violence. They don’t even know how to be honest. And so an enemy will surround their land, destroy their defenses, and plunder their mansions.’’ (Amos 3:10-11). </a:t>
            </a:r>
          </a:p>
          <a:p>
            <a:pPr marL="171450" indent="-171450">
              <a:buFont typeface="Arial" panose="020B0604020202020204" pitchFamily="34" charset="0"/>
              <a:buChar char="•"/>
            </a:pPr>
            <a:r>
              <a:rPr lang="en-US" sz="1600" b="0" i="0" baseline="0" dirty="0" smtClean="0"/>
              <a:t>In the words of the prophet Micah, “You rich people exploit the poor,  and all of you are liars. So I have already begun your ruin and destruction because of your sins.” (Micah 6:1</a:t>
            </a:r>
            <a:r>
              <a:rPr lang="en-US" b="0" i="0" baseline="0" dirty="0" smtClean="0"/>
              <a:t>2-13). </a:t>
            </a:r>
            <a:endParaRPr lang="en-US" dirty="0"/>
          </a:p>
        </p:txBody>
      </p:sp>
      <p:sp>
        <p:nvSpPr>
          <p:cNvPr id="4" name="Slide Number Placeholder 3"/>
          <p:cNvSpPr>
            <a:spLocks noGrp="1"/>
          </p:cNvSpPr>
          <p:nvPr>
            <p:ph type="sldNum" sz="quarter" idx="10"/>
          </p:nvPr>
        </p:nvSpPr>
        <p:spPr/>
        <p:txBody>
          <a:bodyPr/>
          <a:lstStyle/>
          <a:p>
            <a:fld id="{55965803-C185-430A-BF09-A6B9667BAAF3}" type="slidenum">
              <a:rPr lang="en-US" smtClean="0"/>
              <a:t>14</a:t>
            </a:fld>
            <a:endParaRPr lang="en-US"/>
          </a:p>
        </p:txBody>
      </p:sp>
    </p:spTree>
    <p:extLst>
      <p:ext uri="{BB962C8B-B14F-4D97-AF65-F5344CB8AC3E}">
        <p14:creationId xmlns:p14="http://schemas.microsoft.com/office/powerpoint/2010/main" val="36145237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The secession of the northern tribes</a:t>
            </a:r>
            <a:r>
              <a:rPr lang="en-US" sz="1600" b="1" baseline="0" dirty="0" smtClean="0"/>
              <a:t> – </a:t>
            </a:r>
            <a:r>
              <a:rPr lang="en-US" sz="1600" b="0" baseline="0" dirty="0" smtClean="0"/>
              <a:t>In an audience with </a:t>
            </a:r>
            <a:r>
              <a:rPr lang="en-US" sz="1600" b="0" baseline="0" dirty="0" err="1" smtClean="0"/>
              <a:t>Rehoboam</a:t>
            </a:r>
            <a:r>
              <a:rPr lang="en-US" sz="1600" b="0" baseline="0" dirty="0" smtClean="0"/>
              <a:t>, the representatives of the northern tribes said to him: “Your father Solomon treated us harshly and placed heavy burdens on us. If you make these burdens lighter and make life easier for us, we will be your loyal subjects.” </a:t>
            </a:r>
          </a:p>
          <a:p>
            <a:pPr marL="285750" indent="-285750">
              <a:buFont typeface="Arial" panose="020B0604020202020204" pitchFamily="34" charset="0"/>
              <a:buChar char="•"/>
            </a:pPr>
            <a:r>
              <a:rPr lang="en-US" sz="1600" b="0" baseline="0" dirty="0" smtClean="0"/>
              <a:t>After consulting with both Solomon’s and his own advisors, </a:t>
            </a:r>
            <a:r>
              <a:rPr lang="en-US" sz="1600" b="0" baseline="0" dirty="0" err="1" smtClean="0"/>
              <a:t>Rehoboam</a:t>
            </a:r>
            <a:r>
              <a:rPr lang="en-US" sz="1600" b="0" baseline="0" dirty="0" smtClean="0"/>
              <a:t> said to the northerners: “My father placed heavy burdens on you; I will make them heavier. He beat you with whips; I’ll flog you with bullwhips.” </a:t>
            </a:r>
          </a:p>
          <a:p>
            <a:pPr marL="285750" indent="-285750">
              <a:buFont typeface="Arial" panose="020B0604020202020204" pitchFamily="34" charset="0"/>
              <a:buChar char="•"/>
            </a:pPr>
            <a:r>
              <a:rPr lang="en-US" sz="1600" b="0" baseline="0" dirty="0" smtClean="0"/>
              <a:t>As a result, the northerners said, “Down with David and his family! What have they ever done for us? People of Israel, let’s go home!” Subsequently, they chose Jeroboam as king. (1 Kings 12:3-17)</a:t>
            </a:r>
          </a:p>
          <a:p>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15</a:t>
            </a:fld>
            <a:endParaRPr lang="en-US"/>
          </a:p>
        </p:txBody>
      </p:sp>
    </p:spTree>
    <p:extLst>
      <p:ext uri="{BB962C8B-B14F-4D97-AF65-F5344CB8AC3E}">
        <p14:creationId xmlns:p14="http://schemas.microsoft.com/office/powerpoint/2010/main" val="1296717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Babylon</a:t>
            </a:r>
            <a:r>
              <a:rPr lang="en-US" sz="1600" b="1" baseline="0" dirty="0" smtClean="0"/>
              <a:t> – </a:t>
            </a:r>
            <a:r>
              <a:rPr lang="en-US" sz="1600" b="0" baseline="0" dirty="0" smtClean="0"/>
              <a:t>As a center of commerce, trade, and craft industry, Babylon provided the Judah exiles (many of whom were literate) with occupational opportunities that enabled them to survive as an exile community. </a:t>
            </a:r>
          </a:p>
          <a:p>
            <a:pPr marL="285750" indent="-285750">
              <a:buFont typeface="Arial" panose="020B0604020202020204" pitchFamily="34" charset="0"/>
              <a:buChar char="•"/>
            </a:pPr>
            <a:r>
              <a:rPr lang="en-US" sz="1600" b="0" baseline="0" dirty="0" smtClean="0"/>
              <a:t>This was in contrast to the fate of the exiled ten lost tribes of Israel who were settled as scattered farmers and farm laborers who eventually lost their Israelite identity and assimilated into (and intermarried with) the local population. </a:t>
            </a:r>
            <a:endParaRPr lang="en-US" sz="1600" b="1" dirty="0" smtClean="0"/>
          </a:p>
          <a:p>
            <a:r>
              <a:rPr lang="en-US" sz="1600" b="1" dirty="0" smtClean="0"/>
              <a:t>The fact of exile – </a:t>
            </a:r>
            <a:r>
              <a:rPr lang="en-US" sz="1600" b="0" dirty="0" smtClean="0"/>
              <a:t>As</a:t>
            </a:r>
            <a:r>
              <a:rPr lang="en-US" sz="1600" b="0" baseline="0" dirty="0" smtClean="0"/>
              <a:t> the psalmist wrote: “By the rivers of Babylon we sat down; there we wept when we remembered Zion. On the willows near by we hung our harps. Those who captured us told us to sing; they told us to entertain them: ‘Sing us a song about Zion.’ How can we sing a song to the Lord in a foreign land? May I never be able to play the harp again if I forget you, Jerusalem! May I never be able to sing again if I do not remember you. If I do not think of you as my greatest joy!” (Psalm 137:1-6)</a:t>
            </a:r>
          </a:p>
          <a:p>
            <a:r>
              <a:rPr lang="en-US" sz="1600" b="1" baseline="0" dirty="0" smtClean="0"/>
              <a:t>Writings/Oral Traditions –</a:t>
            </a:r>
            <a:r>
              <a:rPr lang="en-US" sz="1600" b="0" baseline="0" dirty="0" smtClean="0"/>
              <a:t> It was during the Exile that several of the books of the Old Testament or Hebrew Bible were compiled in the form we now have them from pre-existing written material and oral traditions. </a:t>
            </a:r>
          </a:p>
          <a:p>
            <a:pPr marL="285750" indent="-285750">
              <a:buFont typeface="Arial" panose="020B0604020202020204" pitchFamily="34" charset="0"/>
              <a:buChar char="•"/>
            </a:pPr>
            <a:r>
              <a:rPr lang="en-US" sz="1600" b="0" baseline="0" dirty="0" smtClean="0"/>
              <a:t>It was during the Exile that the religion of Judah became ancient Judaism. </a:t>
            </a:r>
          </a:p>
          <a:p>
            <a:pPr marL="285750" indent="-285750">
              <a:buFont typeface="Arial" panose="020B0604020202020204" pitchFamily="34" charset="0"/>
              <a:buChar char="•"/>
            </a:pPr>
            <a:r>
              <a:rPr lang="en-US" sz="1600" b="0" baseline="0" dirty="0" smtClean="0"/>
              <a:t>The credibility of the prophets was enhanced by the fact that their predictions that Israel and Judah would be conquered and laid waste had come true.</a:t>
            </a:r>
          </a:p>
          <a:p>
            <a:pPr marL="285750" indent="-285750">
              <a:buFont typeface="Arial" panose="020B0604020202020204" pitchFamily="34" charset="0"/>
              <a:buChar char="•"/>
            </a:pPr>
            <a:r>
              <a:rPr lang="en-US" sz="1600" b="0" baseline="0" dirty="0" smtClean="0"/>
              <a:t>The predictions that Babylon would eventually fall and the exile would end in 70 years gave the Jews of Babylon hope. In actual fact, the exile which lasted from 597-587 to 539 BC (48 to 58 years) was less than 70 years. </a:t>
            </a:r>
          </a:p>
          <a:p>
            <a:pPr marL="285750" indent="-285750">
              <a:buFont typeface="Arial" panose="020B0604020202020204" pitchFamily="34" charset="0"/>
              <a:buChar char="•"/>
            </a:pPr>
            <a:r>
              <a:rPr lang="en-US" sz="1600" b="0" baseline="0" dirty="0" smtClean="0"/>
              <a:t>Also, when Cyrus decreed that the Jews were free to return to Judea, only a minority actually did so. </a:t>
            </a:r>
          </a:p>
          <a:p>
            <a:pPr marL="285750" indent="-285750">
              <a:buFont typeface="Arial" panose="020B0604020202020204" pitchFamily="34" charset="0"/>
              <a:buChar char="•"/>
            </a:pPr>
            <a:r>
              <a:rPr lang="en-US" sz="1600" b="0" baseline="0" dirty="0" smtClean="0"/>
              <a:t>Most descendants of the Jews exiled to Babylon (in present-day Iraq) remained in Iraq until after the creation of the modern state of Israel in 1948</a:t>
            </a:r>
          </a:p>
          <a:p>
            <a:r>
              <a:rPr lang="en-US" sz="1600" b="1" baseline="0" dirty="0" smtClean="0"/>
              <a:t>Ezekiel – </a:t>
            </a:r>
            <a:r>
              <a:rPr lang="en-US" sz="1600" b="0" i="0" baseline="0" dirty="0" smtClean="0"/>
              <a:t>The prophet Ezekiel who was a young priest in the Temple was deported to Babylon in 597 BC and for the rest of his life devoted himself to the spiritual care of his fellow exiles. His message was that the fall of Jerusalem and the exile of the Judeans was God’s punishment for polytheistic worship. But he also had a message of hope. By turning to Yahweh alone, God would bring the exiles back to Judea and rebuild the Temple on Mt. Zion. </a:t>
            </a:r>
          </a:p>
          <a:p>
            <a:pPr marL="171450" indent="-171450">
              <a:buFont typeface="Arial" panose="020B0604020202020204" pitchFamily="34" charset="0"/>
              <a:buChar char="•"/>
            </a:pPr>
            <a:r>
              <a:rPr lang="en-US" sz="1600" b="0" i="0" baseline="0" dirty="0" smtClean="0"/>
              <a:t>In the words of Ezekiel, “I will take them out of foreign countries, gather them together, and bring them back to their own land. I will lead them back to the mountains and streams of Israel and feed them in pleasant pastures.” (Ezekiel 34:13-14). </a:t>
            </a:r>
          </a:p>
          <a:p>
            <a:pPr marL="171450" indent="-171450">
              <a:buFont typeface="Arial" panose="020B0604020202020204" pitchFamily="34" charset="0"/>
              <a:buChar char="•"/>
            </a:pPr>
            <a:r>
              <a:rPr lang="en-US" sz="1600" b="0" i="0" baseline="0" dirty="0" smtClean="0"/>
              <a:t>Elsewhere, he says, “I will take you from every nation and country and bring you back to your own land. I will sprinkle clean water on you and make you clean from all your idols and everything else that has defiled you. I will give you a new heart and a new mind. I will take away your stubborn heart of stone and give you an obedient heart. I will put my spirit in you and will see to it that you follow my laws and keep all the commands I have given you. Then you will live in the land I gave your ancestors. You will be my people and I will be your God.”  (Ezekiel 36: 24-28)</a:t>
            </a: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16</a:t>
            </a:fld>
            <a:endParaRPr lang="en-US"/>
          </a:p>
        </p:txBody>
      </p:sp>
    </p:spTree>
    <p:extLst>
      <p:ext uri="{BB962C8B-B14F-4D97-AF65-F5344CB8AC3E}">
        <p14:creationId xmlns:p14="http://schemas.microsoft.com/office/powerpoint/2010/main" val="2178000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65803-C185-430A-BF09-A6B9667BAAF3}" type="slidenum">
              <a:rPr lang="en-US" smtClean="0"/>
              <a:t>17</a:t>
            </a:fld>
            <a:endParaRPr lang="en-US"/>
          </a:p>
        </p:txBody>
      </p:sp>
    </p:spTree>
    <p:extLst>
      <p:ext uri="{BB962C8B-B14F-4D97-AF65-F5344CB8AC3E}">
        <p14:creationId xmlns:p14="http://schemas.microsoft.com/office/powerpoint/2010/main" val="13380166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 </a:t>
            </a:r>
            <a:r>
              <a:rPr lang="en-US" sz="1600" b="1" dirty="0" smtClean="0"/>
              <a:t>The Greek  Septuagint</a:t>
            </a:r>
            <a:r>
              <a:rPr lang="en-US" sz="1600" b="1" baseline="0" dirty="0" smtClean="0"/>
              <a:t> – </a:t>
            </a:r>
            <a:r>
              <a:rPr lang="en-US" sz="1600" b="0" baseline="0" dirty="0" smtClean="0"/>
              <a:t>As  Werner Keller in </a:t>
            </a:r>
            <a:r>
              <a:rPr lang="en-US" sz="1600" b="0" i="1" baseline="0" dirty="0" smtClean="0"/>
              <a:t>The Bible as History </a:t>
            </a:r>
            <a:r>
              <a:rPr lang="en-US" sz="1600" b="0" i="0" baseline="0" dirty="0" smtClean="0"/>
              <a:t> noted: “</a:t>
            </a:r>
            <a:r>
              <a:rPr lang="en-US" sz="1600" kern="1200" dirty="0" err="1" smtClean="0">
                <a:solidFill>
                  <a:schemeClr val="tx1"/>
                </a:solidFill>
                <a:effectLst/>
                <a:latin typeface="+mn-lt"/>
                <a:ea typeface="+mn-ea"/>
                <a:cs typeface="+mn-cs"/>
              </a:rPr>
              <a:t>Philadelphus</a:t>
            </a:r>
            <a:r>
              <a:rPr lang="en-US" sz="1600" kern="1200" dirty="0" smtClean="0">
                <a:solidFill>
                  <a:schemeClr val="tx1"/>
                </a:solidFill>
                <a:effectLst/>
                <a:latin typeface="+mn-lt"/>
                <a:ea typeface="+mn-ea"/>
                <a:cs typeface="+mn-cs"/>
              </a:rPr>
              <a:t>, the second of the Ptolemaic dynasty, took great pride in the fact that he possessed a collection of the finest books in the world. One day the librarian said to the monarch that he had brought together in his 995 books the best literature of all nations. But, he added, the greatest books of all, the five books of Moses, were not included among them. Therefore Ptolemy II </a:t>
            </a:r>
            <a:r>
              <a:rPr lang="en-US" sz="1600" kern="1200" dirty="0" err="1" smtClean="0">
                <a:solidFill>
                  <a:schemeClr val="tx1"/>
                </a:solidFill>
                <a:effectLst/>
                <a:latin typeface="+mn-lt"/>
                <a:ea typeface="+mn-ea"/>
                <a:cs typeface="+mn-cs"/>
              </a:rPr>
              <a:t>Philadelphus</a:t>
            </a:r>
            <a:r>
              <a:rPr lang="en-US" sz="1600" kern="1200" dirty="0" smtClean="0">
                <a:solidFill>
                  <a:schemeClr val="tx1"/>
                </a:solidFill>
                <a:effectLst/>
                <a:latin typeface="+mn-lt"/>
                <a:ea typeface="+mn-ea"/>
                <a:cs typeface="+mn-cs"/>
              </a:rPr>
              <a:t> sent envoys to the High Priest to ask for a copy of these books. At the same time he asked for men to be sent who could translate them into Greek. The High Priest granted his request and sent together with the copy of the Torah 72 learned and wise scribes. Great celebrations were </a:t>
            </a:r>
            <a:r>
              <a:rPr lang="en-US" sz="1600" kern="1200" dirty="0" err="1" smtClean="0">
                <a:solidFill>
                  <a:schemeClr val="tx1"/>
                </a:solidFill>
                <a:effectLst/>
                <a:latin typeface="+mn-lt"/>
                <a:ea typeface="+mn-ea"/>
                <a:cs typeface="+mn-cs"/>
              </a:rPr>
              <a:t>organised</a:t>
            </a:r>
            <a:r>
              <a:rPr lang="en-US" sz="1600" kern="1200" dirty="0" smtClean="0">
                <a:solidFill>
                  <a:schemeClr val="tx1"/>
                </a:solidFill>
                <a:effectLst/>
                <a:latin typeface="+mn-lt"/>
                <a:ea typeface="+mn-ea"/>
                <a:cs typeface="+mn-cs"/>
              </a:rPr>
              <a:t> in </a:t>
            </a:r>
            <a:r>
              <a:rPr lang="en-US" sz="1600" kern="1200" dirty="0" err="1" smtClean="0">
                <a:solidFill>
                  <a:schemeClr val="tx1"/>
                </a:solidFill>
                <a:effectLst/>
                <a:latin typeface="+mn-lt"/>
                <a:ea typeface="+mn-ea"/>
                <a:cs typeface="+mn-cs"/>
              </a:rPr>
              <a:t>honour</a:t>
            </a:r>
            <a:r>
              <a:rPr lang="en-US" sz="1600" kern="1200" dirty="0" smtClean="0">
                <a:solidFill>
                  <a:schemeClr val="tx1"/>
                </a:solidFill>
                <a:effectLst/>
                <a:latin typeface="+mn-lt"/>
                <a:ea typeface="+mn-ea"/>
                <a:cs typeface="+mn-cs"/>
              </a:rPr>
              <a:t> of the visitors from Jerusalem, at whose wisdom and knowledge the king and his courtiers were greatly astonished. After the festivities they betook themselves to the extremely difficult task which had been assigned to them, and for which there was neither prototype nor dictionary. They set to work out at sea, on the island of Pharos off Alexandria, at the foot of one of the seven wonders of the world—the 300 feet high lighthouse which Ptolemy II had erected as a warning for shipping far and near. Each of them worked in a cell by himself. When the scholars had completed their work and the translations were com­pared with one another all seventy-two are said to have corresponded exactly, word for word. Accordingly the Greek translation of the Bible was called the "Septuagint", meaning "the Seventy". </a:t>
            </a:r>
          </a:p>
          <a:p>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18</a:t>
            </a:fld>
            <a:endParaRPr lang="en-US"/>
          </a:p>
        </p:txBody>
      </p:sp>
    </p:spTree>
    <p:extLst>
      <p:ext uri="{BB962C8B-B14F-4D97-AF65-F5344CB8AC3E}">
        <p14:creationId xmlns:p14="http://schemas.microsoft.com/office/powerpoint/2010/main" val="41323700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Allure of Greek culture – </a:t>
            </a:r>
            <a:r>
              <a:rPr lang="en-US" sz="1600" b="0" dirty="0" smtClean="0"/>
              <a:t>In the words of historian Simon </a:t>
            </a:r>
            <a:r>
              <a:rPr lang="en-US" sz="1600" b="0" dirty="0" err="1" smtClean="0"/>
              <a:t>Dubnow</a:t>
            </a:r>
            <a:r>
              <a:rPr lang="en-US" sz="1600" b="0" dirty="0" smtClean="0"/>
              <a:t>, “They frequented the theater and sports meetings,</a:t>
            </a:r>
            <a:r>
              <a:rPr lang="en-US" sz="1600" b="0" baseline="0" dirty="0" smtClean="0"/>
              <a:t> held drinking bouts, and generally adopted the Greek manner of gay living.” They sent their sons to gymnasia, a form of schooling borrowed from the Greeks and even participated in the athletic competitions that were the centerpiece of Greek culture (where the athletes competed in the nude). </a:t>
            </a:r>
          </a:p>
          <a:p>
            <a:pPr marL="285750" indent="-285750">
              <a:buFont typeface="Arial" panose="020B0604020202020204" pitchFamily="34" charset="0"/>
              <a:buChar char="•"/>
            </a:pPr>
            <a:r>
              <a:rPr lang="en-US" sz="1600" b="0" baseline="0" dirty="0" smtClean="0"/>
              <a:t>In the words of Jonathan Kirsch </a:t>
            </a:r>
            <a:r>
              <a:rPr lang="en-US" sz="1600" b="0" i="1" baseline="0" dirty="0" smtClean="0"/>
              <a:t>A History of the End of the World, </a:t>
            </a:r>
            <a:r>
              <a:rPr lang="en-US" sz="1600" b="0" i="0" baseline="0" dirty="0" smtClean="0"/>
              <a:t>“So powerful was the allure of Hellenism that it worked its seductive magic even on the priests who served in the Temple of Yahweh at Jerusalem. </a:t>
            </a:r>
          </a:p>
          <a:p>
            <a:pPr marL="285750" indent="-285750">
              <a:buFont typeface="Arial" panose="020B0604020202020204" pitchFamily="34" charset="0"/>
              <a:buChar char="•"/>
            </a:pPr>
            <a:r>
              <a:rPr lang="en-US" sz="1600" b="0" i="0" baseline="0" dirty="0" smtClean="0"/>
              <a:t>At one point, for example, the two rivals for the high priesthood were Jewish men known as Jason and Menelaus, names which can be found nowhere in the Torah but they feature prominently in its pagan equivalent, the sacred myths of ancient Greece.” </a:t>
            </a:r>
          </a:p>
          <a:p>
            <a:r>
              <a:rPr lang="en-US" sz="1600" b="1" i="0" baseline="0" dirty="0" smtClean="0"/>
              <a:t>Jason as high priest – </a:t>
            </a:r>
            <a:r>
              <a:rPr lang="en-US" sz="1600" b="0" i="0" baseline="0" dirty="0" smtClean="0"/>
              <a:t>When Jason was elevated to the post of high priest, he established a </a:t>
            </a:r>
            <a:r>
              <a:rPr lang="en-US" sz="1600" b="0" i="0" baseline="0" dirty="0" err="1" smtClean="0"/>
              <a:t>palaestra</a:t>
            </a:r>
            <a:r>
              <a:rPr lang="en-US" sz="1600" b="0" i="0" baseline="0" dirty="0" smtClean="0"/>
              <a:t> – a public facility for the training of young men in the art of wresting and other Greek sports – in the very heart of Jerusalem. To the horror of pious Jews, even the priests charged with the sacred duty of conducting daily sacrifices to Yahweh neglected their duties to join in the games. </a:t>
            </a: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19</a:t>
            </a:fld>
            <a:endParaRPr lang="en-US"/>
          </a:p>
        </p:txBody>
      </p:sp>
    </p:spTree>
    <p:extLst>
      <p:ext uri="{BB962C8B-B14F-4D97-AF65-F5344CB8AC3E}">
        <p14:creationId xmlns:p14="http://schemas.microsoft.com/office/powerpoint/2010/main" val="3152359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Key traits – </a:t>
            </a:r>
            <a:r>
              <a:rPr lang="en-US" sz="1600" b="0" dirty="0" smtClean="0"/>
              <a:t>The signs of the approaching</a:t>
            </a:r>
            <a:r>
              <a:rPr lang="en-US" sz="1600" b="0" baseline="0" dirty="0" smtClean="0"/>
              <a:t> end, the Antichrist, the Rapture, the Tribulation, the Battle of Armageddon, the Coming of the Messiah (or the return of Jesus or the Coming of the Mahdi), the Last Judgment, and the New Jerusalem. </a:t>
            </a:r>
          </a:p>
          <a:p>
            <a:r>
              <a:rPr lang="en-US" sz="1600" b="1" baseline="0" dirty="0" smtClean="0"/>
              <a:t>Note – </a:t>
            </a:r>
            <a:r>
              <a:rPr lang="en-US" sz="1600" b="0" baseline="0" dirty="0" smtClean="0"/>
              <a:t>The word “apocalypse” is a Greek term originally meaning an “unveiling or revealing of that which is hidden.” </a:t>
            </a:r>
          </a:p>
          <a:p>
            <a:pPr marL="285750" indent="-285750">
              <a:buFont typeface="Arial" panose="020B0604020202020204" pitchFamily="34" charset="0"/>
              <a:buChar char="•"/>
            </a:pPr>
            <a:r>
              <a:rPr lang="en-US" sz="1600" b="0" baseline="0" dirty="0" smtClean="0"/>
              <a:t>It has come to mean a revealing of the events and circumstances relating to the end times. </a:t>
            </a: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2</a:t>
            </a:fld>
            <a:endParaRPr lang="en-US"/>
          </a:p>
        </p:txBody>
      </p:sp>
    </p:spTree>
    <p:extLst>
      <p:ext uri="{BB962C8B-B14F-4D97-AF65-F5344CB8AC3E}">
        <p14:creationId xmlns:p14="http://schemas.microsoft.com/office/powerpoint/2010/main" val="6971510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Criminalization of Judaism – </a:t>
            </a:r>
            <a:r>
              <a:rPr lang="en-US" sz="1600" b="0" dirty="0" smtClean="0"/>
              <a:t>In the words of Jonathan</a:t>
            </a:r>
            <a:r>
              <a:rPr lang="en-US" sz="1600" b="0" baseline="0" dirty="0" smtClean="0"/>
              <a:t> Kirsch </a:t>
            </a:r>
            <a:r>
              <a:rPr lang="en-US" sz="1600" b="0" i="1" baseline="0" dirty="0" smtClean="0"/>
              <a:t>A History of the End of the World, </a:t>
            </a:r>
            <a:r>
              <a:rPr lang="en-US" sz="1600" kern="1200" dirty="0" smtClean="0">
                <a:solidFill>
                  <a:schemeClr val="tx1"/>
                </a:solidFill>
                <a:effectLst/>
                <a:latin typeface="+mn-lt"/>
                <a:ea typeface="+mn-ea"/>
                <a:cs typeface="+mn-cs"/>
              </a:rPr>
              <a:t>“Under Antiochus, the fundamental rites of Judaism—circumcision, the observance of the Sabbath, and the dietary laws of kashrut—were crimi­nalized.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The worship of the God of Israel was forbidden, and an image of Zeus, the high god of the Greek pantheon, was installed in the inner sanc­tum of the Temple of Yahweh at Jerusalem.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Thus, we are told, a pig was offered as a sacrifice on the altar of Yahweh, the high priest was ordered to eat its flesh, and its offal was poured over the scrolls of the Torah.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All over the land of Judea, anyone who refused to turn over the Torah for public burning was subject to arrest, torture, and execution by the death squads of the Syrian king. </a:t>
            </a: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20</a:t>
            </a:fld>
            <a:endParaRPr lang="en-US"/>
          </a:p>
        </p:txBody>
      </p:sp>
    </p:spTree>
    <p:extLst>
      <p:ext uri="{BB962C8B-B14F-4D97-AF65-F5344CB8AC3E}">
        <p14:creationId xmlns:p14="http://schemas.microsoft.com/office/powerpoint/2010/main" val="28288283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65803-C185-430A-BF09-A6B9667BAAF3}" type="slidenum">
              <a:rPr lang="en-US" smtClean="0"/>
              <a:t>21</a:t>
            </a:fld>
            <a:endParaRPr lang="en-US"/>
          </a:p>
        </p:txBody>
      </p:sp>
    </p:spTree>
    <p:extLst>
      <p:ext uri="{BB962C8B-B14F-4D97-AF65-F5344CB8AC3E}">
        <p14:creationId xmlns:p14="http://schemas.microsoft.com/office/powerpoint/2010/main" val="32797552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965803-C185-430A-BF09-A6B9667BAAF3}" type="slidenum">
              <a:rPr lang="en-US" smtClean="0"/>
              <a:t>22</a:t>
            </a:fld>
            <a:endParaRPr lang="en-US"/>
          </a:p>
        </p:txBody>
      </p:sp>
    </p:spTree>
    <p:extLst>
      <p:ext uri="{BB962C8B-B14F-4D97-AF65-F5344CB8AC3E}">
        <p14:creationId xmlns:p14="http://schemas.microsoft.com/office/powerpoint/2010/main" val="3579843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Problem of Evil – </a:t>
            </a:r>
            <a:r>
              <a:rPr lang="en-US" sz="1600" b="0" dirty="0" smtClean="0"/>
              <a:t>The Book of Job was one of the first attempts</a:t>
            </a:r>
            <a:r>
              <a:rPr lang="en-US" sz="1600" b="0" baseline="0" dirty="0" smtClean="0"/>
              <a:t> of Jewish thinkers to deal with the problem that evil afflicted good people who obeyed God’s laws as well as bad people who did not. </a:t>
            </a:r>
          </a:p>
          <a:p>
            <a:r>
              <a:rPr lang="en-US" sz="1600" b="1" i="1" baseline="0" dirty="0" err="1" smtClean="0"/>
              <a:t>Sheol</a:t>
            </a:r>
            <a:r>
              <a:rPr lang="en-US" sz="1600" b="1" i="1" baseline="0" dirty="0" smtClean="0"/>
              <a:t> </a:t>
            </a:r>
            <a:r>
              <a:rPr lang="en-US" sz="1600" b="0" i="0" baseline="0" dirty="0" smtClean="0"/>
              <a:t> -- </a:t>
            </a:r>
            <a:r>
              <a:rPr lang="en-US" sz="1600" kern="1200" dirty="0" smtClean="0">
                <a:solidFill>
                  <a:schemeClr val="tx1"/>
                </a:solidFill>
                <a:effectLst/>
                <a:latin typeface="+mn-lt"/>
                <a:ea typeface="+mn-ea"/>
                <a:cs typeface="+mn-cs"/>
              </a:rPr>
              <a:t>Until very late in Old Testament times, the Jews had no belief in an afterlife.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Most Old Testament writers never discussed any types or possibilities of an afterlife.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One could, of course, "live on" in one's extended family and in one's good reputation, and since the people of God lived on, one was always part of that sacred community.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But after death, all indi­viduals, good and bad alike, went down to </a:t>
            </a:r>
            <a:r>
              <a:rPr lang="en-US" sz="1600" kern="1200" dirty="0" err="1" smtClean="0">
                <a:solidFill>
                  <a:schemeClr val="tx1"/>
                </a:solidFill>
                <a:effectLst/>
                <a:latin typeface="+mn-lt"/>
                <a:ea typeface="+mn-ea"/>
                <a:cs typeface="+mn-cs"/>
              </a:rPr>
              <a:t>Sheol</a:t>
            </a:r>
            <a:r>
              <a:rPr lang="en-US" sz="1600" kern="1200" dirty="0" smtClean="0">
                <a:solidFill>
                  <a:schemeClr val="tx1"/>
                </a:solidFill>
                <a:effectLst/>
                <a:latin typeface="+mn-lt"/>
                <a:ea typeface="+mn-ea"/>
                <a:cs typeface="+mn-cs"/>
              </a:rPr>
              <a:t>, which was, quite simply, the Grave writ large, the End with emphasis.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It was neither hell nor heaven; it was simply never-no-more. </a:t>
            </a:r>
            <a:r>
              <a:rPr lang="en-US" sz="1600" b="1" i="1" kern="1200" dirty="0" smtClean="0">
                <a:solidFill>
                  <a:schemeClr val="tx1"/>
                </a:solidFill>
                <a:effectLst/>
                <a:latin typeface="+mn-lt"/>
                <a:ea typeface="+mn-ea"/>
                <a:cs typeface="+mn-cs"/>
              </a:rPr>
              <a:t>Hades </a:t>
            </a:r>
            <a:r>
              <a:rPr lang="en-US" sz="1600" b="0" i="0" kern="1200" dirty="0" smtClean="0">
                <a:solidFill>
                  <a:schemeClr val="tx1"/>
                </a:solidFill>
                <a:effectLst/>
                <a:latin typeface="+mn-lt"/>
                <a:ea typeface="+mn-ea"/>
                <a:cs typeface="+mn-cs"/>
              </a:rPr>
              <a:t> was the Greek equivalent concept. </a:t>
            </a:r>
          </a:p>
          <a:p>
            <a:r>
              <a:rPr lang="en-US" sz="1600" b="1" i="0" kern="1200" dirty="0" smtClean="0">
                <a:solidFill>
                  <a:schemeClr val="tx1"/>
                </a:solidFill>
                <a:effectLst/>
                <a:latin typeface="+mn-lt"/>
                <a:ea typeface="+mn-ea"/>
                <a:cs typeface="+mn-cs"/>
              </a:rPr>
              <a:t>Heaven &amp; Hell – </a:t>
            </a:r>
            <a:r>
              <a:rPr lang="en-US" sz="1600" b="0" i="0" kern="1200" dirty="0" smtClean="0">
                <a:solidFill>
                  <a:schemeClr val="tx1"/>
                </a:solidFill>
                <a:effectLst/>
                <a:latin typeface="+mn-lt"/>
                <a:ea typeface="+mn-ea"/>
                <a:cs typeface="+mn-cs"/>
              </a:rPr>
              <a:t>In</a:t>
            </a:r>
            <a:r>
              <a:rPr lang="en-US" sz="1600" b="0" i="0" kern="1200" baseline="0" dirty="0" smtClean="0">
                <a:solidFill>
                  <a:schemeClr val="tx1"/>
                </a:solidFill>
                <a:effectLst/>
                <a:latin typeface="+mn-lt"/>
                <a:ea typeface="+mn-ea"/>
                <a:cs typeface="+mn-cs"/>
              </a:rPr>
              <a:t> order to preserve the idea of a just God who rewards the good and punishes the wicked, the concepts of </a:t>
            </a:r>
            <a:r>
              <a:rPr lang="en-US" sz="1600" b="1" i="1" kern="1200" baseline="0" dirty="0" smtClean="0">
                <a:solidFill>
                  <a:schemeClr val="tx1"/>
                </a:solidFill>
                <a:effectLst/>
                <a:latin typeface="+mn-lt"/>
                <a:ea typeface="+mn-ea"/>
                <a:cs typeface="+mn-cs"/>
              </a:rPr>
              <a:t>Heaven </a:t>
            </a:r>
            <a:r>
              <a:rPr lang="en-US" sz="1600" b="0" i="0" kern="1200" baseline="0" dirty="0" smtClean="0">
                <a:solidFill>
                  <a:schemeClr val="tx1"/>
                </a:solidFill>
                <a:effectLst/>
                <a:latin typeface="+mn-lt"/>
                <a:ea typeface="+mn-ea"/>
                <a:cs typeface="+mn-cs"/>
              </a:rPr>
              <a:t> and </a:t>
            </a:r>
            <a:r>
              <a:rPr lang="en-US" sz="1600" b="1" i="1" kern="1200" baseline="0" dirty="0" smtClean="0">
                <a:solidFill>
                  <a:schemeClr val="tx1"/>
                </a:solidFill>
                <a:effectLst/>
                <a:latin typeface="+mn-lt"/>
                <a:ea typeface="+mn-ea"/>
                <a:cs typeface="+mn-cs"/>
              </a:rPr>
              <a:t>Hell </a:t>
            </a:r>
            <a:r>
              <a:rPr lang="en-US" sz="1600" b="0" i="0" kern="1200" baseline="0" dirty="0" smtClean="0">
                <a:solidFill>
                  <a:schemeClr val="tx1"/>
                </a:solidFill>
                <a:effectLst/>
                <a:latin typeface="+mn-lt"/>
                <a:ea typeface="+mn-ea"/>
                <a:cs typeface="+mn-cs"/>
              </a:rPr>
              <a:t> arose.</a:t>
            </a:r>
          </a:p>
          <a:p>
            <a:pPr marL="285750" indent="-285750">
              <a:buFont typeface="Arial" panose="020B0604020202020204" pitchFamily="34" charset="0"/>
              <a:buChar char="•"/>
            </a:pPr>
            <a:r>
              <a:rPr lang="en-US" sz="1600" b="0" i="0" kern="1200" baseline="0" dirty="0" smtClean="0">
                <a:solidFill>
                  <a:schemeClr val="tx1"/>
                </a:solidFill>
                <a:effectLst/>
                <a:latin typeface="+mn-lt"/>
                <a:ea typeface="+mn-ea"/>
                <a:cs typeface="+mn-cs"/>
              </a:rPr>
              <a:t>They are first implied in the Book of Daniel: “Many of those who have already died will live again: some will enjoy eternal life, and some will suffer eternal disgrace.” (Daniel 12:2) and were accepted by some, but not all Jews. </a:t>
            </a:r>
          </a:p>
          <a:p>
            <a:pPr marL="285750" indent="-285750">
              <a:buFont typeface="Arial" panose="020B0604020202020204" pitchFamily="34" charset="0"/>
              <a:buChar char="•"/>
            </a:pPr>
            <a:r>
              <a:rPr lang="en-US" sz="1600" b="0" i="0" kern="1200" baseline="0" dirty="0" smtClean="0">
                <a:solidFill>
                  <a:schemeClr val="tx1"/>
                </a:solidFill>
                <a:effectLst/>
                <a:latin typeface="+mn-lt"/>
                <a:ea typeface="+mn-ea"/>
                <a:cs typeface="+mn-cs"/>
              </a:rPr>
              <a:t>They were, however, incorporated into Christianity and later Islam. One problem with the concepts of Heaven and Hell is that their dichotomous nature does not mesh well with the reality that few human beings are either all good or all evil – that we in fact are mixtures of both in that even saints commit some sins and even evil men occasionally do some good deeds. </a:t>
            </a:r>
          </a:p>
          <a:p>
            <a:pPr marL="285750" indent="-285750">
              <a:buFont typeface="Arial" panose="020B0604020202020204" pitchFamily="34" charset="0"/>
              <a:buChar char="•"/>
            </a:pPr>
            <a:r>
              <a:rPr lang="en-US" sz="1600" b="0" i="0" kern="1200" baseline="0" dirty="0" smtClean="0">
                <a:solidFill>
                  <a:schemeClr val="tx1"/>
                </a:solidFill>
                <a:effectLst/>
                <a:latin typeface="+mn-lt"/>
                <a:ea typeface="+mn-ea"/>
                <a:cs typeface="+mn-cs"/>
              </a:rPr>
              <a:t>Thus arose both the Jewish concept of </a:t>
            </a:r>
            <a:r>
              <a:rPr lang="en-US" sz="1600" b="0" i="0" kern="1200" baseline="0" dirty="0" err="1" smtClean="0">
                <a:solidFill>
                  <a:schemeClr val="tx1"/>
                </a:solidFill>
                <a:effectLst/>
                <a:latin typeface="+mn-lt"/>
                <a:ea typeface="+mn-ea"/>
                <a:cs typeface="+mn-cs"/>
              </a:rPr>
              <a:t>Gehenna</a:t>
            </a:r>
            <a:r>
              <a:rPr lang="en-US" sz="1600" b="0" i="0" kern="1200" baseline="0" dirty="0" smtClean="0">
                <a:solidFill>
                  <a:schemeClr val="tx1"/>
                </a:solidFill>
                <a:effectLst/>
                <a:latin typeface="+mn-lt"/>
                <a:ea typeface="+mn-ea"/>
                <a:cs typeface="+mn-cs"/>
              </a:rPr>
              <a:t> and the Catholic concept of Purgatory. </a:t>
            </a:r>
          </a:p>
          <a:p>
            <a:r>
              <a:rPr lang="en-US" sz="1600" b="1" i="0" kern="1200" baseline="0" dirty="0" smtClean="0">
                <a:solidFill>
                  <a:schemeClr val="tx1"/>
                </a:solidFill>
                <a:effectLst/>
                <a:latin typeface="+mn-lt"/>
                <a:ea typeface="+mn-ea"/>
                <a:cs typeface="+mn-cs"/>
              </a:rPr>
              <a:t>Intervention in history – </a:t>
            </a:r>
            <a:r>
              <a:rPr lang="en-US" sz="1600" b="0" i="0" kern="1200" baseline="0" dirty="0" smtClean="0">
                <a:solidFill>
                  <a:schemeClr val="tx1"/>
                </a:solidFill>
                <a:effectLst/>
                <a:latin typeface="+mn-lt"/>
                <a:ea typeface="+mn-ea"/>
                <a:cs typeface="+mn-cs"/>
              </a:rPr>
              <a:t>The idea that God would intervene in history at some time in the future was another attempt to preserve the idea of a just God. </a:t>
            </a:r>
          </a:p>
          <a:p>
            <a:pPr marL="285750" indent="-285750">
              <a:buFont typeface="Arial" panose="020B0604020202020204" pitchFamily="34" charset="0"/>
              <a:buChar char="•"/>
            </a:pPr>
            <a:r>
              <a:rPr lang="en-US" sz="1600" b="0" i="0" kern="1200" baseline="0" dirty="0" smtClean="0">
                <a:solidFill>
                  <a:schemeClr val="tx1"/>
                </a:solidFill>
                <a:effectLst/>
                <a:latin typeface="+mn-lt"/>
                <a:ea typeface="+mn-ea"/>
                <a:cs typeface="+mn-cs"/>
              </a:rPr>
              <a:t>It was based on the idea that the present era of injustice and rule by the wicked was a necessary but temporary situation – temporary because God would ultimately triumph; necessary in order to prepare the groundwork for God’s ultimate triumph. </a:t>
            </a:r>
            <a:endParaRPr lang="en-US" sz="1600" b="1" i="1" dirty="0"/>
          </a:p>
        </p:txBody>
      </p:sp>
      <p:sp>
        <p:nvSpPr>
          <p:cNvPr id="4" name="Slide Number Placeholder 3"/>
          <p:cNvSpPr>
            <a:spLocks noGrp="1"/>
          </p:cNvSpPr>
          <p:nvPr>
            <p:ph type="sldNum" sz="quarter" idx="10"/>
          </p:nvPr>
        </p:nvSpPr>
        <p:spPr/>
        <p:txBody>
          <a:bodyPr/>
          <a:lstStyle/>
          <a:p>
            <a:fld id="{55965803-C185-430A-BF09-A6B9667BAAF3}" type="slidenum">
              <a:rPr lang="en-US" smtClean="0"/>
              <a:t>23</a:t>
            </a:fld>
            <a:endParaRPr lang="en-US"/>
          </a:p>
        </p:txBody>
      </p:sp>
    </p:spTree>
    <p:extLst>
      <p:ext uri="{BB962C8B-B14F-4D97-AF65-F5344CB8AC3E}">
        <p14:creationId xmlns:p14="http://schemas.microsoft.com/office/powerpoint/2010/main" val="6412411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Christian concept of the afterlife – </a:t>
            </a:r>
            <a:r>
              <a:rPr lang="en-US" sz="1600" b="0" dirty="0" smtClean="0"/>
              <a:t>Christianity combined the Greek notion of an immortal intelligent</a:t>
            </a:r>
            <a:r>
              <a:rPr lang="en-US" sz="1600" b="0" baseline="0" dirty="0" smtClean="0"/>
              <a:t> soul with the Jewish concept of a resurrected body. </a:t>
            </a:r>
          </a:p>
          <a:p>
            <a:pPr marL="285750" indent="-285750">
              <a:buFont typeface="Arial" panose="020B0604020202020204" pitchFamily="34" charset="0"/>
              <a:buChar char="•"/>
            </a:pPr>
            <a:r>
              <a:rPr lang="en-US" sz="1600" b="0" baseline="0" dirty="0" smtClean="0"/>
              <a:t>In this framework, the immortal soul survives bodily death, is judged individually by God, and then enters heaven or hell (or purgatory). </a:t>
            </a:r>
          </a:p>
          <a:p>
            <a:pPr marL="285750" indent="-285750">
              <a:buFont typeface="Arial" panose="020B0604020202020204" pitchFamily="34" charset="0"/>
              <a:buChar char="•"/>
            </a:pPr>
            <a:r>
              <a:rPr lang="en-US" sz="1600" b="0" baseline="0" dirty="0" smtClean="0"/>
              <a:t>Then at the Last Judgment it is reunited with a resurrected body to spend eternal life in either heaven or hell. </a:t>
            </a: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24</a:t>
            </a:fld>
            <a:endParaRPr lang="en-US"/>
          </a:p>
        </p:txBody>
      </p:sp>
    </p:spTree>
    <p:extLst>
      <p:ext uri="{BB962C8B-B14F-4D97-AF65-F5344CB8AC3E}">
        <p14:creationId xmlns:p14="http://schemas.microsoft.com/office/powerpoint/2010/main" val="39896969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965803-C185-430A-BF09-A6B9667BAAF3}" type="slidenum">
              <a:rPr lang="en-US" smtClean="0"/>
              <a:t>25</a:t>
            </a:fld>
            <a:endParaRPr lang="en-US"/>
          </a:p>
        </p:txBody>
      </p:sp>
    </p:spTree>
    <p:extLst>
      <p:ext uri="{BB962C8B-B14F-4D97-AF65-F5344CB8AC3E}">
        <p14:creationId xmlns:p14="http://schemas.microsoft.com/office/powerpoint/2010/main" val="1787510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kern="1200" dirty="0" smtClean="0">
                <a:solidFill>
                  <a:schemeClr val="tx1"/>
                </a:solidFill>
                <a:effectLst/>
                <a:latin typeface="+mn-lt"/>
                <a:ea typeface="+mn-ea"/>
                <a:cs typeface="+mn-cs"/>
              </a:rPr>
              <a:t>Cosmic</a:t>
            </a:r>
            <a:r>
              <a:rPr lang="en-US" sz="1600" b="1" kern="1200" baseline="0" dirty="0" smtClean="0">
                <a:solidFill>
                  <a:schemeClr val="tx1"/>
                </a:solidFill>
                <a:effectLst/>
                <a:latin typeface="+mn-lt"/>
                <a:ea typeface="+mn-ea"/>
                <a:cs typeface="+mn-cs"/>
              </a:rPr>
              <a:t> dualism - </a:t>
            </a:r>
            <a:r>
              <a:rPr lang="en-US" sz="1600" kern="1200" dirty="0" smtClean="0">
                <a:solidFill>
                  <a:schemeClr val="tx1"/>
                </a:solidFill>
                <a:effectLst/>
                <a:latin typeface="+mn-lt"/>
                <a:ea typeface="+mn-ea"/>
                <a:cs typeface="+mn-cs"/>
              </a:rPr>
              <a:t>Jewish </a:t>
            </a:r>
            <a:r>
              <a:rPr lang="en-US" sz="1600" kern="1200" dirty="0" err="1" smtClean="0">
                <a:solidFill>
                  <a:schemeClr val="tx1"/>
                </a:solidFill>
                <a:effectLst/>
                <a:latin typeface="+mn-lt"/>
                <a:ea typeface="+mn-ea"/>
                <a:cs typeface="+mn-cs"/>
              </a:rPr>
              <a:t>apocalypticists</a:t>
            </a:r>
            <a:r>
              <a:rPr lang="en-US" sz="1600" kern="1200" dirty="0" smtClean="0">
                <a:solidFill>
                  <a:schemeClr val="tx1"/>
                </a:solidFill>
                <a:effectLst/>
                <a:latin typeface="+mn-lt"/>
                <a:ea typeface="+mn-ea"/>
                <a:cs typeface="+mn-cs"/>
              </a:rPr>
              <a:t> maintained that there were two fundamental components to all of reality: the forces of good and the forces of evil.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The forces of good were headed by God himself, the forces of evil by his superhuman enemy, sometimes called Satan, or Beelzebub, or the Devil.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On the side of God were the good angels; on the side of the Devil were the demons.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On the side of God were righteousness and life; on the side of the Devil were sin and death.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These were actual forces, cosmic powers to which human beings could be subject and with which they had to be aligned.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No one was in neutral territory. People stood either with God or with Satan.</a:t>
            </a:r>
            <a:endParaRPr lang="en-US" sz="1600" b="1" kern="1200" dirty="0" smtClean="0">
              <a:solidFill>
                <a:schemeClr val="tx1"/>
              </a:solidFill>
              <a:effectLst/>
              <a:latin typeface="+mn-lt"/>
              <a:ea typeface="+mn-ea"/>
              <a:cs typeface="+mn-cs"/>
            </a:endParaRPr>
          </a:p>
          <a:p>
            <a:r>
              <a:rPr lang="en-US" sz="1600" b="1" kern="1200" dirty="0" smtClean="0">
                <a:solidFill>
                  <a:schemeClr val="tx1"/>
                </a:solidFill>
                <a:effectLst/>
                <a:latin typeface="+mn-lt"/>
                <a:ea typeface="+mn-ea"/>
                <a:cs typeface="+mn-cs"/>
              </a:rPr>
              <a:t>Temporary rule of evil – </a:t>
            </a:r>
            <a:r>
              <a:rPr lang="en-US" sz="1600" b="0" kern="1200" dirty="0" smtClean="0">
                <a:solidFill>
                  <a:schemeClr val="tx1"/>
                </a:solidFill>
                <a:effectLst/>
                <a:latin typeface="+mn-lt"/>
                <a:ea typeface="+mn-ea"/>
                <a:cs typeface="+mn-cs"/>
              </a:rPr>
              <a:t>While </a:t>
            </a:r>
            <a:r>
              <a:rPr lang="en-US" sz="1600" kern="1200" dirty="0" smtClean="0">
                <a:solidFill>
                  <a:schemeClr val="tx1"/>
                </a:solidFill>
                <a:effectLst/>
                <a:latin typeface="+mn-lt"/>
                <a:ea typeface="+mn-ea"/>
                <a:cs typeface="+mn-cs"/>
              </a:rPr>
              <a:t>God was in control of this world in some ultimate sense,</a:t>
            </a:r>
            <a:r>
              <a:rPr lang="en-US" sz="1600" kern="1200" baseline="0" dirty="0" smtClean="0">
                <a:solidFill>
                  <a:schemeClr val="tx1"/>
                </a:solidFill>
                <a:effectLst/>
                <a:latin typeface="+mn-lt"/>
                <a:ea typeface="+mn-ea"/>
                <a:cs typeface="+mn-cs"/>
              </a:rPr>
              <a:t>  He, </a:t>
            </a:r>
            <a:r>
              <a:rPr lang="en-US" sz="1600" kern="1200" dirty="0" smtClean="0">
                <a:solidFill>
                  <a:schemeClr val="tx1"/>
                </a:solidFill>
                <a:effectLst/>
                <a:latin typeface="+mn-lt"/>
                <a:ea typeface="+mn-ea"/>
                <a:cs typeface="+mn-cs"/>
              </a:rPr>
              <a:t>for unknown and mysterious rea­sons, had temporarily relinquished his control to the forces of evil that opposed him.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This state of affairs, however, was not to last forever.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Quite soon, God would reassert himself and bring this world back to himself, destroying the forces of evil and establishing his people as rulers over the earth.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When this new Kingdom came, God would fulfill his promises to his people.</a:t>
            </a:r>
            <a:endParaRPr lang="en-US" sz="1600" dirty="0"/>
          </a:p>
        </p:txBody>
      </p:sp>
      <p:sp>
        <p:nvSpPr>
          <p:cNvPr id="4" name="Slide Number Placeholder 3"/>
          <p:cNvSpPr>
            <a:spLocks noGrp="1"/>
          </p:cNvSpPr>
          <p:nvPr>
            <p:ph type="sldNum" sz="quarter" idx="10"/>
          </p:nvPr>
        </p:nvSpPr>
        <p:spPr/>
        <p:txBody>
          <a:bodyPr/>
          <a:lstStyle/>
          <a:p>
            <a:fld id="{55965803-C185-430A-BF09-A6B9667BAAF3}" type="slidenum">
              <a:rPr lang="en-US" smtClean="0"/>
              <a:t>26</a:t>
            </a:fld>
            <a:endParaRPr lang="en-US"/>
          </a:p>
        </p:txBody>
      </p:sp>
    </p:spTree>
    <p:extLst>
      <p:ext uri="{BB962C8B-B14F-4D97-AF65-F5344CB8AC3E}">
        <p14:creationId xmlns:p14="http://schemas.microsoft.com/office/powerpoint/2010/main" val="8652867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kern="1200" dirty="0" smtClean="0">
                <a:solidFill>
                  <a:schemeClr val="tx1"/>
                </a:solidFill>
                <a:effectLst/>
                <a:latin typeface="+mn-lt"/>
                <a:ea typeface="+mn-ea"/>
                <a:cs typeface="+mn-cs"/>
              </a:rPr>
              <a:t>Historical implications of cosmic dualism – </a:t>
            </a:r>
            <a:r>
              <a:rPr lang="en-US" sz="1600" b="0" kern="1200" dirty="0" smtClean="0">
                <a:solidFill>
                  <a:schemeClr val="tx1"/>
                </a:solidFill>
                <a:effectLst/>
                <a:latin typeface="+mn-lt"/>
                <a:ea typeface="+mn-ea"/>
                <a:cs typeface="+mn-cs"/>
              </a:rPr>
              <a:t>In the words of Bart D. </a:t>
            </a:r>
            <a:r>
              <a:rPr lang="en-US" sz="1600" b="0" kern="1200" dirty="0" err="1" smtClean="0">
                <a:solidFill>
                  <a:schemeClr val="tx1"/>
                </a:solidFill>
                <a:effectLst/>
                <a:latin typeface="+mn-lt"/>
                <a:ea typeface="+mn-ea"/>
                <a:cs typeface="+mn-cs"/>
              </a:rPr>
              <a:t>Ehrman</a:t>
            </a:r>
            <a:r>
              <a:rPr lang="en-US" sz="1600" b="0" kern="1200" dirty="0" smtClean="0">
                <a:solidFill>
                  <a:schemeClr val="tx1"/>
                </a:solidFill>
                <a:effectLst/>
                <a:latin typeface="+mn-lt"/>
                <a:ea typeface="+mn-ea"/>
                <a:cs typeface="+mn-cs"/>
              </a:rPr>
              <a:t> </a:t>
            </a:r>
            <a:r>
              <a:rPr lang="en-US" sz="1600" b="0" i="1" kern="1200" dirty="0" smtClean="0">
                <a:solidFill>
                  <a:schemeClr val="tx1"/>
                </a:solidFill>
                <a:effectLst/>
                <a:latin typeface="+mn-lt"/>
                <a:ea typeface="+mn-ea"/>
                <a:cs typeface="+mn-cs"/>
              </a:rPr>
              <a:t>Jesus. Apocalyptic Prophet of the New </a:t>
            </a:r>
            <a:r>
              <a:rPr lang="en-US" sz="1600" b="0" i="0" kern="1200" dirty="0" smtClean="0">
                <a:solidFill>
                  <a:schemeClr val="tx1"/>
                </a:solidFill>
                <a:effectLst/>
                <a:latin typeface="+mn-lt"/>
                <a:ea typeface="+mn-ea"/>
                <a:cs typeface="+mn-cs"/>
              </a:rPr>
              <a:t>Millennium</a:t>
            </a:r>
            <a:r>
              <a:rPr lang="en-US" sz="1600" b="0" i="1" kern="1200" dirty="0" smtClean="0">
                <a:solidFill>
                  <a:schemeClr val="tx1"/>
                </a:solidFill>
                <a:effectLst/>
                <a:latin typeface="+mn-lt"/>
                <a:ea typeface="+mn-ea"/>
                <a:cs typeface="+mn-cs"/>
              </a:rPr>
              <a:t>,</a:t>
            </a:r>
            <a:r>
              <a:rPr lang="en-US" sz="1600" b="0" i="1" kern="1200" baseline="0" dirty="0" smtClean="0">
                <a:solidFill>
                  <a:schemeClr val="tx1"/>
                </a:solidFill>
                <a:effectLst/>
                <a:latin typeface="+mn-lt"/>
                <a:ea typeface="+mn-ea"/>
                <a:cs typeface="+mn-cs"/>
              </a:rPr>
              <a:t> </a:t>
            </a:r>
            <a:r>
              <a:rPr lang="en-US" sz="1600" i="1" kern="1200" dirty="0" smtClean="0">
                <a:solidFill>
                  <a:schemeClr val="tx1"/>
                </a:solidFill>
                <a:effectLst/>
                <a:latin typeface="+mn-lt"/>
                <a:ea typeface="+mn-ea"/>
                <a:cs typeface="+mn-cs"/>
              </a:rPr>
              <a:t>“</a:t>
            </a:r>
            <a:r>
              <a:rPr lang="en-US" sz="1600" i="0" kern="1200" dirty="0" smtClean="0">
                <a:solidFill>
                  <a:schemeClr val="tx1"/>
                </a:solidFill>
                <a:effectLst/>
                <a:latin typeface="+mn-lt"/>
                <a:ea typeface="+mn-ea"/>
                <a:cs typeface="+mn-cs"/>
              </a:rPr>
              <a:t>This</a:t>
            </a:r>
            <a:r>
              <a:rPr lang="en-US" sz="1600" kern="1200" dirty="0" smtClean="0">
                <a:solidFill>
                  <a:schemeClr val="tx1"/>
                </a:solidFill>
                <a:effectLst/>
                <a:latin typeface="+mn-lt"/>
                <a:ea typeface="+mn-ea"/>
                <a:cs typeface="+mn-cs"/>
              </a:rPr>
              <a:t> apocalyptic dualism had clear historical implications. All of history could be divided into two ages, the present age and the age to come.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present age was the age of sin and evil, when the powers of darkness were in the ascendency, when those who sided with God were made to suffer by those in control of this world, when sin, disease, famine, violence, and death were running rampant.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For some unknown reason, God had relinquished control of this age to the powers of evil. And things were getting worse.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At the end of this age, however, God would reassert himself, inter­vening in history and destroying the forces of evil.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There would come a cataclysmic break in which all that was opposed to God would be anni­hilated, and God would bring in a new age.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In this new age, there would be no more suffering or pain; there would be no more hatred, despair, war, disease, or death. God would be the ruler of all, in a kingdom that would never end. </a:t>
            </a:r>
            <a:endParaRPr lang="en-US" sz="1600" dirty="0"/>
          </a:p>
        </p:txBody>
      </p:sp>
      <p:sp>
        <p:nvSpPr>
          <p:cNvPr id="4" name="Slide Number Placeholder 3"/>
          <p:cNvSpPr>
            <a:spLocks noGrp="1"/>
          </p:cNvSpPr>
          <p:nvPr>
            <p:ph type="sldNum" sz="quarter" idx="10"/>
          </p:nvPr>
        </p:nvSpPr>
        <p:spPr/>
        <p:txBody>
          <a:bodyPr/>
          <a:lstStyle/>
          <a:p>
            <a:fld id="{55965803-C185-430A-BF09-A6B9667BAAF3}" type="slidenum">
              <a:rPr lang="en-US" smtClean="0"/>
              <a:t>27</a:t>
            </a:fld>
            <a:endParaRPr lang="en-US"/>
          </a:p>
        </p:txBody>
      </p:sp>
    </p:spTree>
    <p:extLst>
      <p:ext uri="{BB962C8B-B14F-4D97-AF65-F5344CB8AC3E}">
        <p14:creationId xmlns:p14="http://schemas.microsoft.com/office/powerpoint/2010/main" val="11745666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kern="1200" dirty="0" smtClean="0">
                <a:solidFill>
                  <a:schemeClr val="tx1"/>
                </a:solidFill>
                <a:effectLst/>
                <a:latin typeface="+mn-lt"/>
                <a:ea typeface="+mn-ea"/>
                <a:cs typeface="+mn-cs"/>
              </a:rPr>
              <a:t>Concept of the Messiah - </a:t>
            </a:r>
            <a:r>
              <a:rPr lang="en-US" sz="1600" kern="1200" dirty="0" smtClean="0">
                <a:solidFill>
                  <a:schemeClr val="tx1"/>
                </a:solidFill>
                <a:effectLst/>
                <a:latin typeface="+mn-lt"/>
                <a:ea typeface="+mn-ea"/>
                <a:cs typeface="+mn-cs"/>
              </a:rPr>
              <a:t>"Messiah" is an English word derived from the Hebrew word </a:t>
            </a:r>
            <a:r>
              <a:rPr lang="en-US" sz="1600" i="1" kern="1200" dirty="0" err="1" smtClean="0">
                <a:solidFill>
                  <a:schemeClr val="tx1"/>
                </a:solidFill>
                <a:effectLst/>
                <a:latin typeface="+mn-lt"/>
                <a:ea typeface="+mn-ea"/>
                <a:cs typeface="+mn-cs"/>
              </a:rPr>
              <a:t>moshiach</a:t>
            </a:r>
            <a:r>
              <a:rPr lang="en-US" sz="1600" i="1" kern="1200" dirty="0" smtClean="0">
                <a:solidFill>
                  <a:schemeClr val="tx1"/>
                </a:solidFill>
                <a:effectLst/>
                <a:latin typeface="+mn-lt"/>
                <a:ea typeface="+mn-ea"/>
                <a:cs typeface="+mn-cs"/>
              </a:rPr>
              <a:t>, </a:t>
            </a:r>
            <a:r>
              <a:rPr lang="en-US" sz="1600" kern="1200" dirty="0" smtClean="0">
                <a:solidFill>
                  <a:schemeClr val="tx1"/>
                </a:solidFill>
                <a:effectLst/>
                <a:latin typeface="+mn-lt"/>
                <a:ea typeface="+mn-ea"/>
                <a:cs typeface="+mn-cs"/>
              </a:rPr>
              <a:t>which means "the anointed one"—that is, someone who has been anointed with oil.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As used in the Hebrew Bible, </a:t>
            </a:r>
            <a:r>
              <a:rPr lang="en-US" sz="1600" i="1" kern="1200" dirty="0" err="1" smtClean="0">
                <a:solidFill>
                  <a:schemeClr val="tx1"/>
                </a:solidFill>
                <a:effectLst/>
                <a:latin typeface="+mn-lt"/>
                <a:ea typeface="+mn-ea"/>
                <a:cs typeface="+mn-cs"/>
              </a:rPr>
              <a:t>moshiach</a:t>
            </a:r>
            <a:r>
              <a:rPr lang="en-US" sz="1600" i="1" kern="1200" dirty="0" smtClean="0">
                <a:solidFill>
                  <a:schemeClr val="tx1"/>
                </a:solidFill>
                <a:effectLst/>
                <a:latin typeface="+mn-lt"/>
                <a:ea typeface="+mn-ea"/>
                <a:cs typeface="+mn-cs"/>
              </a:rPr>
              <a:t> </a:t>
            </a:r>
            <a:r>
              <a:rPr lang="en-US" sz="1600" kern="1200" dirty="0" smtClean="0">
                <a:solidFill>
                  <a:schemeClr val="tx1"/>
                </a:solidFill>
                <a:effectLst/>
                <a:latin typeface="+mn-lt"/>
                <a:ea typeface="+mn-ea"/>
                <a:cs typeface="+mn-cs"/>
              </a:rPr>
              <a:t>usually refers to a priest, a king, or some other human being who is designated by God for a special and important task.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By late biblical antiquity, however, the Messiah came to be seen in Jewish tra­dition as a person who would be sent by God to relieve the suffering of the Jewish people and reign over an earthly realm of peace and security.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In Jewish tradition, the Messiah is understood to be human rather than divine, although it is believed that he will be sent by God and endowed with remarkable power and authority.</a:t>
            </a:r>
          </a:p>
          <a:p>
            <a:r>
              <a:rPr lang="en-US" sz="1600" b="1" kern="1200" dirty="0" smtClean="0">
                <a:solidFill>
                  <a:schemeClr val="tx1"/>
                </a:solidFill>
                <a:effectLst/>
                <a:latin typeface="+mn-lt"/>
                <a:ea typeface="+mn-ea"/>
                <a:cs typeface="+mn-cs"/>
              </a:rPr>
              <a:t>The Messianic Reign – </a:t>
            </a:r>
          </a:p>
          <a:p>
            <a:pPr marL="171450" indent="-171450">
              <a:buFont typeface="Arial" panose="020B0604020202020204" pitchFamily="34" charset="0"/>
              <a:buChar char="•"/>
            </a:pPr>
            <a:r>
              <a:rPr lang="en-US" sz="1600" b="0" kern="1200" dirty="0" smtClean="0">
                <a:solidFill>
                  <a:schemeClr val="tx1"/>
                </a:solidFill>
                <a:effectLst/>
                <a:latin typeface="+mn-lt"/>
                <a:ea typeface="+mn-ea"/>
                <a:cs typeface="+mn-cs"/>
              </a:rPr>
              <a:t>Jeremiah 23:5-6 --</a:t>
            </a:r>
            <a:r>
              <a:rPr lang="en-US" sz="1600" b="0" kern="1200" baseline="0" dirty="0" smtClean="0">
                <a:solidFill>
                  <a:schemeClr val="tx1"/>
                </a:solidFill>
                <a:effectLst/>
                <a:latin typeface="+mn-lt"/>
                <a:ea typeface="+mn-ea"/>
                <a:cs typeface="+mn-cs"/>
              </a:rPr>
              <a:t> “The Lord says, ‘The time is coming when I will choose as king a righteous descendent of David. That king will rule wisely and do what is right and just throughout the land. When he is king, the people of Judah will be safe and the people of Israel will live in peace.” </a:t>
            </a:r>
          </a:p>
          <a:p>
            <a:pPr marL="171450" indent="-171450">
              <a:buFont typeface="Arial" panose="020B0604020202020204" pitchFamily="34" charset="0"/>
              <a:buChar char="•"/>
            </a:pPr>
            <a:r>
              <a:rPr lang="en-US" sz="1600" b="0" u="none" kern="1200" baseline="0" dirty="0" smtClean="0">
                <a:solidFill>
                  <a:schemeClr val="tx1"/>
                </a:solidFill>
                <a:effectLst/>
                <a:latin typeface="+mn-lt"/>
                <a:ea typeface="+mn-ea"/>
                <a:cs typeface="+mn-cs"/>
              </a:rPr>
              <a:t>Isaiah 11:1-5 -- </a:t>
            </a:r>
            <a:r>
              <a:rPr lang="en-US" sz="1600" b="0" kern="1200" baseline="0" dirty="0" smtClean="0">
                <a:solidFill>
                  <a:schemeClr val="tx1"/>
                </a:solidFill>
                <a:effectLst/>
                <a:latin typeface="+mn-lt"/>
                <a:ea typeface="+mn-ea"/>
                <a:cs typeface="+mn-cs"/>
              </a:rPr>
              <a:t>“The royal line of David is like a tree that has been cut down, but just as new branches sprout from a stump, so a new king will arise from among David’s descendants. The spirit of the Lord will give him wisdom and the knowledge and skill to rule his people. He will know the Lord’s will and honor him and find pleasure in obeying him. He will judge not by appearance or hearsay; he will judge the poor fairly and defend the rights of the helpless. At his command the people will be punished and evil persons will die. He will rule his people with justice and integrity.” </a:t>
            </a:r>
          </a:p>
          <a:p>
            <a:pPr marL="171450" indent="-171450">
              <a:buFont typeface="Arial" panose="020B0604020202020204" pitchFamily="34" charset="0"/>
              <a:buChar char="•"/>
            </a:pPr>
            <a:r>
              <a:rPr lang="en-US" sz="1600" b="0" kern="1200" baseline="0" dirty="0" smtClean="0">
                <a:solidFill>
                  <a:schemeClr val="tx1"/>
                </a:solidFill>
                <a:effectLst/>
                <a:latin typeface="+mn-lt"/>
                <a:ea typeface="+mn-ea"/>
                <a:cs typeface="+mn-cs"/>
              </a:rPr>
              <a:t>Isaiah 9:7 – “His royal power will continue to grow, his kingdom will always be at peace. He will rule as King David’s successor, basing his power on right and justice, from now until the end of time.”</a:t>
            </a:r>
          </a:p>
          <a:p>
            <a:pPr marL="171450" indent="-171450">
              <a:buFont typeface="Arial" panose="020B0604020202020204" pitchFamily="34" charset="0"/>
              <a:buChar char="•"/>
            </a:pPr>
            <a:r>
              <a:rPr lang="en-US" sz="1600" b="0" kern="1200" baseline="0" dirty="0" smtClean="0">
                <a:solidFill>
                  <a:schemeClr val="tx1"/>
                </a:solidFill>
                <a:effectLst/>
                <a:latin typeface="+mn-lt"/>
                <a:ea typeface="+mn-ea"/>
                <a:cs typeface="+mn-cs"/>
              </a:rPr>
              <a:t>Micah 2:2-5 – “The Lord says, “Bethlehem </a:t>
            </a:r>
            <a:r>
              <a:rPr lang="en-US" sz="1600" b="0" kern="1200" baseline="0" dirty="0" err="1" smtClean="0">
                <a:solidFill>
                  <a:schemeClr val="tx1"/>
                </a:solidFill>
                <a:effectLst/>
                <a:latin typeface="+mn-lt"/>
                <a:ea typeface="+mn-ea"/>
                <a:cs typeface="+mn-cs"/>
              </a:rPr>
              <a:t>Ephrathah</a:t>
            </a:r>
            <a:r>
              <a:rPr lang="en-US" sz="1600" b="0" kern="1200" baseline="0" dirty="0" smtClean="0">
                <a:solidFill>
                  <a:schemeClr val="tx1"/>
                </a:solidFill>
                <a:effectLst/>
                <a:latin typeface="+mn-lt"/>
                <a:ea typeface="+mn-ea"/>
                <a:cs typeface="+mn-cs"/>
              </a:rPr>
              <a:t>, you are one of the smallest towns in Judah, but out of you I will bring a ruler for Israel, whose family line goes back to ancient times. So the Lord will abandon the people to their enemies until the woman who is to give birth has her son. Then those Israelites who are in exile will be reunited with their own people. When he comes, he will rule his people with the strength that comes from the Lord and with the majesty of the Lord God himself. His people will live in safety because people all over the earth will acknowledge his greatness, and he will bring peace. </a:t>
            </a: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28</a:t>
            </a:fld>
            <a:endParaRPr lang="en-US"/>
          </a:p>
        </p:txBody>
      </p:sp>
    </p:spTree>
    <p:extLst>
      <p:ext uri="{BB962C8B-B14F-4D97-AF65-F5344CB8AC3E}">
        <p14:creationId xmlns:p14="http://schemas.microsoft.com/office/powerpoint/2010/main" val="2832688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Isaiah 2:1-5 – </a:t>
            </a:r>
            <a:r>
              <a:rPr lang="en-US" sz="1600" b="0" dirty="0" smtClean="0"/>
              <a:t>“In days to come, the mountain where the Temple stands</a:t>
            </a:r>
            <a:r>
              <a:rPr lang="en-US" sz="1600" b="0" baseline="0" dirty="0" smtClean="0"/>
              <a:t> will be the highest one of all, towering above all the hills. Many nations will come streaming to it, and their people will say, ‘Let us go up the hill of the Lord, to the Temple of Israel’s God. He will teach us what he wants us to do; we will walk in the path he has chosen. For the Lord’s teaching comes from Jerusalem; from Zion he speaks to the people.’ He will settle disputes among great nations. They will hammer their swords into plows and their spears into pruning knives. Nations will never again go to war, never prepare for battle again.”</a:t>
            </a:r>
          </a:p>
          <a:p>
            <a:r>
              <a:rPr lang="en-US" sz="1600" b="1" baseline="0" dirty="0" smtClean="0"/>
              <a:t>Isaiah 25:6-8 – “</a:t>
            </a:r>
            <a:r>
              <a:rPr lang="en-US" sz="1600" b="0" baseline="0" dirty="0" smtClean="0"/>
              <a:t>Here on Mount Zion the Lord Almighty will prepare a banquet for all the nations of the world – a banquet of the richest food and the finest wine. Here He will suddenly remove the cloud of sorrow that has been hanging over all the nations. The Sovereign Lord will destroy death forever! He will wipe away the tears from everyone’s eyes and take away the disgrace his suffered throughout the world.”</a:t>
            </a:r>
          </a:p>
          <a:p>
            <a:r>
              <a:rPr lang="en-US" sz="1600" b="1" baseline="0" dirty="0" smtClean="0"/>
              <a:t>Isaiah 60:5-6 – “</a:t>
            </a:r>
            <a:r>
              <a:rPr lang="en-US" sz="1600" b="0" baseline="0" dirty="0" smtClean="0"/>
              <a:t>You will see this and be filled with joy; you will tremble with excitement. The wealth of the nations will be brought to you; From across the sea the riches will come. Great caravans of camels will come from </a:t>
            </a:r>
            <a:r>
              <a:rPr lang="en-US" sz="1600" b="0" baseline="0" dirty="0" err="1" smtClean="0"/>
              <a:t>Midian</a:t>
            </a:r>
            <a:r>
              <a:rPr lang="en-US" sz="1600" b="0" baseline="0" dirty="0" smtClean="0"/>
              <a:t> and </a:t>
            </a:r>
            <a:r>
              <a:rPr lang="en-US" sz="1600" b="0" baseline="0" dirty="0" err="1" smtClean="0"/>
              <a:t>Ephah</a:t>
            </a:r>
            <a:r>
              <a:rPr lang="en-US" sz="1600" b="0" baseline="0" dirty="0" smtClean="0"/>
              <a:t>. They will come from Sheba, bringing gold and incense. People will tell the good news of what the Lord has done! All the sheep or </a:t>
            </a:r>
            <a:r>
              <a:rPr lang="en-US" sz="1600" b="0" baseline="0" dirty="0" err="1" smtClean="0"/>
              <a:t>Kedar</a:t>
            </a:r>
            <a:r>
              <a:rPr lang="en-US" sz="1600" b="0" baseline="0" dirty="0" smtClean="0"/>
              <a:t> and </a:t>
            </a:r>
            <a:r>
              <a:rPr lang="en-US" sz="1600" b="0" baseline="0" dirty="0" err="1" smtClean="0"/>
              <a:t>Nebaioth</a:t>
            </a:r>
            <a:r>
              <a:rPr lang="en-US" sz="1600" b="0" baseline="0" dirty="0" smtClean="0"/>
              <a:t> Will be brought to you as sacrifices And offered on the altar to please the Lord.” </a:t>
            </a: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29</a:t>
            </a:fld>
            <a:endParaRPr lang="en-US"/>
          </a:p>
        </p:txBody>
      </p:sp>
    </p:spTree>
    <p:extLst>
      <p:ext uri="{BB962C8B-B14F-4D97-AF65-F5344CB8AC3E}">
        <p14:creationId xmlns:p14="http://schemas.microsoft.com/office/powerpoint/2010/main" val="337235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The Mark of the Beast</a:t>
            </a:r>
            <a:r>
              <a:rPr lang="en-US" sz="1600" b="1" baseline="0" dirty="0" smtClean="0"/>
              <a:t> – </a:t>
            </a:r>
            <a:r>
              <a:rPr lang="en-US" sz="1600" b="0" baseline="0" dirty="0" smtClean="0"/>
              <a:t>Revelation 13:16-18  -- “The beast forced all the people, small and great, rich and poor, slave and free, to have a mark placed on their right hands or on their foreheads. No one could buy or sell without this mark, that is, the beast’s name or the number that stands for the name. This calls for wisdom. Whoever is intelligent can figure out the meaning of the number of the beast, because the number stands for </a:t>
            </a:r>
            <a:r>
              <a:rPr lang="en-US" sz="1600" b="0" baseline="0" dirty="0" err="1" smtClean="0"/>
              <a:t>for</a:t>
            </a:r>
            <a:r>
              <a:rPr lang="en-US" sz="1600" b="0" baseline="0" dirty="0" smtClean="0"/>
              <a:t> the name of someone. Its number is 666. “</a:t>
            </a: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3</a:t>
            </a:fld>
            <a:endParaRPr lang="en-US"/>
          </a:p>
        </p:txBody>
      </p:sp>
    </p:spTree>
    <p:extLst>
      <p:ext uri="{BB962C8B-B14F-4D97-AF65-F5344CB8AC3E}">
        <p14:creationId xmlns:p14="http://schemas.microsoft.com/office/powerpoint/2010/main" val="37887600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Legitimacy – </a:t>
            </a:r>
            <a:r>
              <a:rPr lang="en-US" sz="1600" b="0" dirty="0" smtClean="0"/>
              <a:t>Many Jews felt that the King had to</a:t>
            </a:r>
            <a:r>
              <a:rPr lang="en-US" sz="1600" b="0" baseline="0" dirty="0" smtClean="0"/>
              <a:t> be a descendent of David and that the high priest had to be a descendent of the </a:t>
            </a:r>
            <a:r>
              <a:rPr lang="en-US" sz="1600" b="0" baseline="0" dirty="0" err="1" smtClean="0"/>
              <a:t>Zadok</a:t>
            </a:r>
            <a:r>
              <a:rPr lang="en-US" sz="1600" b="0" baseline="0" dirty="0" smtClean="0"/>
              <a:t> priests. </a:t>
            </a:r>
          </a:p>
          <a:p>
            <a:pPr marL="285750" indent="-285750">
              <a:buFont typeface="Arial" panose="020B0604020202020204" pitchFamily="34" charset="0"/>
              <a:buChar char="•"/>
            </a:pPr>
            <a:r>
              <a:rPr lang="en-US" sz="1600" b="0" baseline="0" dirty="0" smtClean="0"/>
              <a:t>The Hasmoneans were neither. </a:t>
            </a:r>
          </a:p>
          <a:p>
            <a:pPr marL="285750" indent="-285750">
              <a:buFont typeface="Arial" panose="020B0604020202020204" pitchFamily="34" charset="0"/>
              <a:buChar char="•"/>
            </a:pPr>
            <a:r>
              <a:rPr lang="en-US" sz="1600" b="0" baseline="0" dirty="0" smtClean="0"/>
              <a:t>And when you had persons like Jason and Menelaus contending for the high priesthood position, many Jews felt that even the Temple priesthood had become overly Hellenized. </a:t>
            </a:r>
          </a:p>
          <a:p>
            <a:r>
              <a:rPr lang="en-US" sz="1600" b="1" baseline="0" dirty="0" smtClean="0"/>
              <a:t>Roman conquest  - </a:t>
            </a:r>
            <a:r>
              <a:rPr lang="en-US" sz="1600" b="0" baseline="0" dirty="0" smtClean="0"/>
              <a:t>The death of the Hasmonean Queen, Alexandra Salome, led to civil war fight for the throne </a:t>
            </a:r>
            <a:r>
              <a:rPr lang="en-US" sz="1600" kern="1200" dirty="0" smtClean="0">
                <a:solidFill>
                  <a:schemeClr val="tx1"/>
                </a:solidFill>
                <a:effectLst/>
                <a:latin typeface="+mn-lt"/>
                <a:ea typeface="+mn-ea"/>
                <a:cs typeface="+mn-cs"/>
              </a:rPr>
              <a:t>between her two sons, </a:t>
            </a:r>
            <a:r>
              <a:rPr lang="en-US" sz="1600" kern="1200" dirty="0" err="1" smtClean="0">
                <a:solidFill>
                  <a:schemeClr val="tx1"/>
                </a:solidFill>
                <a:effectLst/>
                <a:latin typeface="+mn-lt"/>
                <a:ea typeface="+mn-ea"/>
                <a:cs typeface="+mn-cs"/>
              </a:rPr>
              <a:t>Hyrcanus</a:t>
            </a:r>
            <a:r>
              <a:rPr lang="en-US" sz="1600" kern="1200" dirty="0" smtClean="0">
                <a:solidFill>
                  <a:schemeClr val="tx1"/>
                </a:solidFill>
                <a:effectLst/>
                <a:latin typeface="+mn-lt"/>
                <a:ea typeface="+mn-ea"/>
                <a:cs typeface="+mn-cs"/>
              </a:rPr>
              <a:t> and </a:t>
            </a:r>
            <a:r>
              <a:rPr lang="en-US" sz="1600" kern="1200" dirty="0" err="1" smtClean="0">
                <a:solidFill>
                  <a:schemeClr val="tx1"/>
                </a:solidFill>
                <a:effectLst/>
                <a:latin typeface="+mn-lt"/>
                <a:ea typeface="+mn-ea"/>
                <a:cs typeface="+mn-cs"/>
              </a:rPr>
              <a:t>Aristobulus</a:t>
            </a:r>
            <a:r>
              <a:rPr lang="en-US" sz="1600" kern="1200" dirty="0" smtClean="0">
                <a:solidFill>
                  <a:schemeClr val="tx1"/>
                </a:solidFill>
                <a:effectLst/>
                <a:latin typeface="+mn-lt"/>
                <a:ea typeface="+mn-ea"/>
                <a:cs typeface="+mn-cs"/>
              </a:rPr>
              <a:t>.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After </a:t>
            </a:r>
            <a:r>
              <a:rPr lang="en-US" sz="1600" kern="1200" dirty="0" err="1" smtClean="0">
                <a:solidFill>
                  <a:schemeClr val="tx1"/>
                </a:solidFill>
                <a:effectLst/>
                <a:latin typeface="+mn-lt"/>
                <a:ea typeface="+mn-ea"/>
                <a:cs typeface="+mn-cs"/>
              </a:rPr>
              <a:t>Aristobulus</a:t>
            </a:r>
            <a:r>
              <a:rPr lang="en-US" sz="1600" kern="1200" dirty="0" smtClean="0">
                <a:solidFill>
                  <a:schemeClr val="tx1"/>
                </a:solidFill>
                <a:effectLst/>
                <a:latin typeface="+mn-lt"/>
                <a:ea typeface="+mn-ea"/>
                <a:cs typeface="+mn-cs"/>
              </a:rPr>
              <a:t> ousted his elder brother from both the throne and the high priesthood in Jerusalem, Enlisting the aid of King </a:t>
            </a:r>
            <a:r>
              <a:rPr lang="en-US" sz="1600" kern="1200" dirty="0" err="1" smtClean="0">
                <a:solidFill>
                  <a:schemeClr val="tx1"/>
                </a:solidFill>
                <a:effectLst/>
                <a:latin typeface="+mn-lt"/>
                <a:ea typeface="+mn-ea"/>
                <a:cs typeface="+mn-cs"/>
              </a:rPr>
              <a:t>Aretas</a:t>
            </a:r>
            <a:r>
              <a:rPr lang="en-US" sz="1600" kern="1200" dirty="0" smtClean="0">
                <a:solidFill>
                  <a:schemeClr val="tx1"/>
                </a:solidFill>
                <a:effectLst/>
                <a:latin typeface="+mn-lt"/>
                <a:ea typeface="+mn-ea"/>
                <a:cs typeface="+mn-cs"/>
              </a:rPr>
              <a:t> III</a:t>
            </a:r>
            <a:r>
              <a:rPr lang="en-US" sz="1600" kern="1200" baseline="0" dirty="0" smtClean="0">
                <a:solidFill>
                  <a:schemeClr val="tx1"/>
                </a:solidFill>
                <a:effectLst/>
                <a:latin typeface="+mn-lt"/>
                <a:ea typeface="+mn-ea"/>
                <a:cs typeface="+mn-cs"/>
              </a:rPr>
              <a:t> of Nabataea in </a:t>
            </a:r>
            <a:r>
              <a:rPr lang="en-US" sz="1600" kern="1200" dirty="0" smtClean="0">
                <a:solidFill>
                  <a:schemeClr val="tx1"/>
                </a:solidFill>
                <a:effectLst/>
                <a:latin typeface="+mn-lt"/>
                <a:ea typeface="+mn-ea"/>
                <a:cs typeface="+mn-cs"/>
              </a:rPr>
              <a:t>return for the promise of territorial concessions, </a:t>
            </a:r>
            <a:r>
              <a:rPr lang="en-US" sz="1600" kern="1200" dirty="0" err="1" smtClean="0">
                <a:solidFill>
                  <a:schemeClr val="tx1"/>
                </a:solidFill>
                <a:effectLst/>
                <a:latin typeface="+mn-lt"/>
                <a:ea typeface="+mn-ea"/>
                <a:cs typeface="+mn-cs"/>
              </a:rPr>
              <a:t>Aretas</a:t>
            </a:r>
            <a:r>
              <a:rPr lang="en-US" sz="1600" kern="1200" dirty="0" smtClean="0">
                <a:solidFill>
                  <a:schemeClr val="tx1"/>
                </a:solidFill>
                <a:effectLst/>
                <a:latin typeface="+mn-lt"/>
                <a:ea typeface="+mn-ea"/>
                <a:cs typeface="+mn-cs"/>
              </a:rPr>
              <a:t> provided </a:t>
            </a:r>
            <a:r>
              <a:rPr lang="en-US" sz="1600" kern="1200" dirty="0" err="1" smtClean="0">
                <a:solidFill>
                  <a:schemeClr val="tx1"/>
                </a:solidFill>
                <a:effectLst/>
                <a:latin typeface="+mn-lt"/>
                <a:ea typeface="+mn-ea"/>
                <a:cs typeface="+mn-cs"/>
              </a:rPr>
              <a:t>Hyrcanus</a:t>
            </a:r>
            <a:r>
              <a:rPr lang="en-US" sz="1600" kern="1200" dirty="0" smtClean="0">
                <a:solidFill>
                  <a:schemeClr val="tx1"/>
                </a:solidFill>
                <a:effectLst/>
                <a:latin typeface="+mn-lt"/>
                <a:ea typeface="+mn-ea"/>
                <a:cs typeface="+mn-cs"/>
              </a:rPr>
              <a:t> with 50,000 soldiers, and their </a:t>
            </a:r>
            <a:r>
              <a:rPr lang="en-US" sz="1600" u="sng" kern="1200" dirty="0" smtClean="0">
                <a:solidFill>
                  <a:schemeClr val="tx1"/>
                </a:solidFill>
                <a:effectLst/>
                <a:latin typeface="+mn-lt"/>
                <a:ea typeface="+mn-ea"/>
                <a:cs typeface="+mn-cs"/>
              </a:rPr>
              <a:t>joint forces </a:t>
            </a:r>
            <a:r>
              <a:rPr lang="en-US" sz="1600" kern="1200" dirty="0" smtClean="0">
                <a:solidFill>
                  <a:schemeClr val="tx1"/>
                </a:solidFill>
                <a:effectLst/>
                <a:latin typeface="+mn-lt"/>
                <a:ea typeface="+mn-ea"/>
                <a:cs typeface="+mn-cs"/>
              </a:rPr>
              <a:t>besieged </a:t>
            </a:r>
            <a:r>
              <a:rPr lang="en-US" sz="1600" kern="1200" dirty="0" err="1" smtClean="0">
                <a:solidFill>
                  <a:schemeClr val="tx1"/>
                </a:solidFill>
                <a:effectLst/>
                <a:latin typeface="+mn-lt"/>
                <a:ea typeface="+mn-ea"/>
                <a:cs typeface="+mn-cs"/>
              </a:rPr>
              <a:t>Aristobulus</a:t>
            </a:r>
            <a:r>
              <a:rPr lang="en-US" sz="1600" kern="1200" dirty="0" smtClean="0">
                <a:solidFill>
                  <a:schemeClr val="tx1"/>
                </a:solidFill>
                <a:effectLst/>
                <a:latin typeface="+mn-lt"/>
                <a:ea typeface="+mn-ea"/>
                <a:cs typeface="+mn-cs"/>
              </a:rPr>
              <a:t> in Jerusalem.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Pompey demanded that the Nabataeans</a:t>
            </a:r>
            <a:r>
              <a:rPr lang="en-US" sz="1600" kern="1200" baseline="0" dirty="0" smtClean="0">
                <a:solidFill>
                  <a:schemeClr val="tx1"/>
                </a:solidFill>
                <a:effectLst/>
                <a:latin typeface="+mn-lt"/>
                <a:ea typeface="+mn-ea"/>
                <a:cs typeface="+mn-cs"/>
              </a:rPr>
              <a:t> lift the siege of the city which they did; and both brothers sought Pompey’s intervention. Pompey told them that he would resolve the issue when he arrived in Judea. </a:t>
            </a:r>
          </a:p>
          <a:p>
            <a:pPr marL="285750" indent="-285750">
              <a:buFont typeface="Arial" panose="020B0604020202020204" pitchFamily="34" charset="0"/>
              <a:buChar char="•"/>
            </a:pPr>
            <a:r>
              <a:rPr lang="en-US" sz="1600" kern="1200" baseline="0" dirty="0" smtClean="0">
                <a:solidFill>
                  <a:schemeClr val="tx1"/>
                </a:solidFill>
                <a:effectLst/>
                <a:latin typeface="+mn-lt"/>
                <a:ea typeface="+mn-ea"/>
                <a:cs typeface="+mn-cs"/>
              </a:rPr>
              <a:t>The refusal of </a:t>
            </a:r>
            <a:r>
              <a:rPr lang="en-US" sz="1600" kern="1200" baseline="0" dirty="0" err="1" smtClean="0">
                <a:solidFill>
                  <a:schemeClr val="tx1"/>
                </a:solidFill>
                <a:effectLst/>
                <a:latin typeface="+mn-lt"/>
                <a:ea typeface="+mn-ea"/>
                <a:cs typeface="+mn-cs"/>
              </a:rPr>
              <a:t>Aristobulus</a:t>
            </a:r>
            <a:r>
              <a:rPr lang="en-US" sz="1600" kern="1200" baseline="0" dirty="0" smtClean="0">
                <a:solidFill>
                  <a:schemeClr val="tx1"/>
                </a:solidFill>
                <a:effectLst/>
                <a:latin typeface="+mn-lt"/>
                <a:ea typeface="+mn-ea"/>
                <a:cs typeface="+mn-cs"/>
              </a:rPr>
              <a:t> to wait for Pompey’s decision led Pompey to decide in favor of </a:t>
            </a:r>
            <a:r>
              <a:rPr lang="en-US" sz="1600" kern="1200" baseline="0" dirty="0" err="1" smtClean="0">
                <a:solidFill>
                  <a:schemeClr val="tx1"/>
                </a:solidFill>
                <a:effectLst/>
                <a:latin typeface="+mn-lt"/>
                <a:ea typeface="+mn-ea"/>
                <a:cs typeface="+mn-cs"/>
              </a:rPr>
              <a:t>Hyrcanus</a:t>
            </a:r>
            <a:r>
              <a:rPr lang="en-US" sz="1600" kern="1200" baseline="0" dirty="0" smtClean="0">
                <a:solidFill>
                  <a:schemeClr val="tx1"/>
                </a:solidFill>
                <a:effectLst/>
                <a:latin typeface="+mn-lt"/>
                <a:ea typeface="+mn-ea"/>
                <a:cs typeface="+mn-cs"/>
              </a:rPr>
              <a:t>. </a:t>
            </a:r>
          </a:p>
          <a:p>
            <a:pPr marL="285750" indent="-285750">
              <a:buFont typeface="Arial" panose="020B0604020202020204" pitchFamily="34" charset="0"/>
              <a:buChar char="•"/>
            </a:pPr>
            <a:r>
              <a:rPr lang="en-US" sz="1600" kern="1200" baseline="0" dirty="0" smtClean="0">
                <a:solidFill>
                  <a:schemeClr val="tx1"/>
                </a:solidFill>
                <a:effectLst/>
                <a:latin typeface="+mn-lt"/>
                <a:ea typeface="+mn-ea"/>
                <a:cs typeface="+mn-cs"/>
              </a:rPr>
              <a:t>When </a:t>
            </a:r>
            <a:r>
              <a:rPr lang="en-US" sz="1600" kern="1200" baseline="0" dirty="0" err="1" smtClean="0">
                <a:solidFill>
                  <a:schemeClr val="tx1"/>
                </a:solidFill>
                <a:effectLst/>
                <a:latin typeface="+mn-lt"/>
                <a:ea typeface="+mn-ea"/>
                <a:cs typeface="+mn-cs"/>
              </a:rPr>
              <a:t>Aritobulus</a:t>
            </a:r>
            <a:r>
              <a:rPr lang="en-US" sz="1600" kern="1200" baseline="0" dirty="0" smtClean="0">
                <a:solidFill>
                  <a:schemeClr val="tx1"/>
                </a:solidFill>
                <a:effectLst/>
                <a:latin typeface="+mn-lt"/>
                <a:ea typeface="+mn-ea"/>
                <a:cs typeface="+mn-cs"/>
              </a:rPr>
              <a:t>’  supporters refused to let Pompey’s army into Jerusalem, Pompey besieged the city. </a:t>
            </a:r>
          </a:p>
          <a:p>
            <a:pPr marL="285750" indent="-285750">
              <a:buFont typeface="Arial" panose="020B0604020202020204" pitchFamily="34" charset="0"/>
              <a:buChar char="•"/>
            </a:pPr>
            <a:r>
              <a:rPr lang="en-US" sz="1600" kern="1200" baseline="0" dirty="0" smtClean="0">
                <a:solidFill>
                  <a:schemeClr val="tx1"/>
                </a:solidFill>
                <a:effectLst/>
                <a:latin typeface="+mn-lt"/>
                <a:ea typeface="+mn-ea"/>
                <a:cs typeface="+mn-cs"/>
              </a:rPr>
              <a:t>Aided by </a:t>
            </a:r>
            <a:r>
              <a:rPr lang="en-US" sz="1600" kern="1200" baseline="0" dirty="0" err="1" smtClean="0">
                <a:solidFill>
                  <a:schemeClr val="tx1"/>
                </a:solidFill>
                <a:effectLst/>
                <a:latin typeface="+mn-lt"/>
                <a:ea typeface="+mn-ea"/>
                <a:cs typeface="+mn-cs"/>
              </a:rPr>
              <a:t>Hyrcanus’s</a:t>
            </a:r>
            <a:r>
              <a:rPr lang="en-US" sz="1600" kern="1200" baseline="0" dirty="0" smtClean="0">
                <a:solidFill>
                  <a:schemeClr val="tx1"/>
                </a:solidFill>
                <a:effectLst/>
                <a:latin typeface="+mn-lt"/>
                <a:ea typeface="+mn-ea"/>
                <a:cs typeface="+mn-cs"/>
              </a:rPr>
              <a:t> supporters, who opened one of the city gates for the Romans, the Romans eventually captured the city and the Temple Mount. </a:t>
            </a: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baseline="0" dirty="0" smtClean="0">
                <a:solidFill>
                  <a:schemeClr val="tx1"/>
                </a:solidFill>
                <a:effectLst/>
                <a:latin typeface="+mn-lt"/>
                <a:ea typeface="+mn-ea"/>
                <a:cs typeface="+mn-cs"/>
              </a:rPr>
              <a:t>After the Roman Conquest - </a:t>
            </a:r>
            <a:r>
              <a:rPr lang="en-US" sz="1600" dirty="0" smtClean="0"/>
              <a:t>The Hasmoneans continued as client kings of the Romans until the last Hasmonean ruler was replaced by Herod the Great as king in 37 BC</a:t>
            </a:r>
          </a:p>
          <a:p>
            <a:pPr marL="0" indent="0">
              <a:buFont typeface="Arial" panose="020B0604020202020204" pitchFamily="34" charset="0"/>
              <a:buNone/>
            </a:pP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30</a:t>
            </a:fld>
            <a:endParaRPr lang="en-US"/>
          </a:p>
        </p:txBody>
      </p:sp>
    </p:spTree>
    <p:extLst>
      <p:ext uri="{BB962C8B-B14F-4D97-AF65-F5344CB8AC3E}">
        <p14:creationId xmlns:p14="http://schemas.microsoft.com/office/powerpoint/2010/main" val="36082264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65803-C185-430A-BF09-A6B9667BAAF3}" type="slidenum">
              <a:rPr lang="en-US" smtClean="0"/>
              <a:t>31</a:t>
            </a:fld>
            <a:endParaRPr lang="en-US"/>
          </a:p>
        </p:txBody>
      </p:sp>
    </p:spTree>
    <p:extLst>
      <p:ext uri="{BB962C8B-B14F-4D97-AF65-F5344CB8AC3E}">
        <p14:creationId xmlns:p14="http://schemas.microsoft.com/office/powerpoint/2010/main" val="10086180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Sadducees - </a:t>
            </a:r>
            <a:r>
              <a:rPr lang="en-US" sz="1600" kern="1200" dirty="0" smtClean="0">
                <a:solidFill>
                  <a:schemeClr val="tx1"/>
                </a:solidFill>
                <a:effectLst/>
                <a:latin typeface="+mn-lt"/>
                <a:ea typeface="+mn-ea"/>
                <a:cs typeface="+mn-cs"/>
              </a:rPr>
              <a:t>the Sadducees were evidently the real power players in Palestine.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They appear to have been by and large members of the Jewish aristocracy in Jerusalem and to have been closely connected with the Jewish priesthood in charge of the Temple cult.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Most of the Sadducees were themselves priests, though not all priests were Sad­ducees.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As members of the aristocracy, granted some limited power by their foreign overlords, Sadducees appear to have been conciliatory toward the civil authorities, that is, cooperative with their foreign governors.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The local Jewish "council" that was occasionally called together to decide local affairs, commonly called the "Sanhedrin," was evidently made up principally of Sadducees.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Given their connection with the Temple, Sadducees emphasized the need for Jews to be properly involved in the cultic worship of God as prescribed in the Torah.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In fact, it appears that the Torah itself—that is, the five books of Moses— was the only authoritative text that the Sadducees accepted.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In any event, we know that they did not accept the oral traditions formulated by the Pharisees.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Less concerned with personal purity and regulations of such daily affairs as food laws, travel on the Sabbath, and definitions of "work," the Sadducees focused their religious attention on the sacri­fices in the Temple and were conciliatory toward their foreign rulers</a:t>
            </a:r>
            <a:r>
              <a:rPr lang="en-US" sz="1600" kern="1200" baseline="0" dirty="0" smtClean="0">
                <a:solidFill>
                  <a:schemeClr val="tx1"/>
                </a:solidFill>
                <a:effectLst/>
                <a:latin typeface="+mn-lt"/>
                <a:ea typeface="+mn-ea"/>
                <a:cs typeface="+mn-cs"/>
              </a:rPr>
              <a:t> so the Temple sacrifices could continue</a:t>
            </a:r>
          </a:p>
          <a:p>
            <a:r>
              <a:rPr lang="en-US" sz="1600" b="1" kern="1200" baseline="0" dirty="0" smtClean="0">
                <a:solidFill>
                  <a:schemeClr val="tx1"/>
                </a:solidFill>
                <a:effectLst/>
                <a:latin typeface="+mn-lt"/>
                <a:ea typeface="+mn-ea"/>
                <a:cs typeface="+mn-cs"/>
              </a:rPr>
              <a:t>Pharisees – </a:t>
            </a:r>
            <a:r>
              <a:rPr lang="en-US" sz="1600" b="0" kern="1200" baseline="0" dirty="0" smtClean="0">
                <a:solidFill>
                  <a:schemeClr val="tx1"/>
                </a:solidFill>
                <a:effectLst/>
                <a:latin typeface="+mn-lt"/>
                <a:ea typeface="+mn-ea"/>
                <a:cs typeface="+mn-cs"/>
              </a:rPr>
              <a:t>Jews who believed in strictly following the Law of Moses and, given the ambiguity of many of these laws, the oral body of  traditions and interpretations that arose concerning the application of the Mosaic Law to specific situations.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It appears that Pharisees generally believed that anyone who kept the oral law would be almost certain to keep the written law as a consequence. They had popular appeal but little political</a:t>
            </a:r>
            <a:r>
              <a:rPr lang="en-US" sz="1600" kern="1200" baseline="0" dirty="0" smtClean="0">
                <a:solidFill>
                  <a:schemeClr val="tx1"/>
                </a:solidFill>
                <a:effectLst/>
                <a:latin typeface="+mn-lt"/>
                <a:ea typeface="+mn-ea"/>
                <a:cs typeface="+mn-cs"/>
              </a:rPr>
              <a:t> clout. </a:t>
            </a: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32</a:t>
            </a:fld>
            <a:endParaRPr lang="en-US"/>
          </a:p>
        </p:txBody>
      </p:sp>
    </p:spTree>
    <p:extLst>
      <p:ext uri="{BB962C8B-B14F-4D97-AF65-F5344CB8AC3E}">
        <p14:creationId xmlns:p14="http://schemas.microsoft.com/office/powerpoint/2010/main" val="10665300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Essenes</a:t>
            </a:r>
            <a:r>
              <a:rPr lang="en-US" sz="1600" b="1" baseline="0" dirty="0" smtClean="0"/>
              <a:t> - </a:t>
            </a:r>
            <a:r>
              <a:rPr lang="en-US" sz="1600" b="0" baseline="0" dirty="0" smtClean="0"/>
              <a:t>They were </a:t>
            </a:r>
            <a:r>
              <a:rPr lang="en-US" sz="1600" kern="1200" dirty="0" smtClean="0">
                <a:solidFill>
                  <a:schemeClr val="tx1"/>
                </a:solidFill>
                <a:effectLst/>
                <a:latin typeface="+mn-lt"/>
                <a:ea typeface="+mn-ea"/>
                <a:cs typeface="+mn-cs"/>
              </a:rPr>
              <a:t>pious Jews who were convinced that the Hasmoneans had usurped their authority by appointing a non-</a:t>
            </a:r>
            <a:r>
              <a:rPr lang="en-US" sz="1600" kern="1200" dirty="0" err="1" smtClean="0">
                <a:solidFill>
                  <a:schemeClr val="tx1"/>
                </a:solidFill>
                <a:effectLst/>
                <a:latin typeface="+mn-lt"/>
                <a:ea typeface="+mn-ea"/>
                <a:cs typeface="+mn-cs"/>
              </a:rPr>
              <a:t>Zadokite</a:t>
            </a:r>
            <a:r>
              <a:rPr lang="en-US" sz="1600" kern="1200" dirty="0" smtClean="0">
                <a:solidFill>
                  <a:schemeClr val="tx1"/>
                </a:solidFill>
                <a:effectLst/>
                <a:latin typeface="+mn-lt"/>
                <a:ea typeface="+mn-ea"/>
                <a:cs typeface="+mn-cs"/>
              </a:rPr>
              <a:t> as high priest.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Believing that the Jews of Jerusalem had gone astray, these Essenes chose to start their own com­munity, in which they could keep the Mosaic Law rigorously and main­tain their own ritual purity in the wilderness.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They did so fully expecting the apocalypse of the end of time to be imminent.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When it came, there would be a final battle between the forces of good and evil, the children of light and the children of darkness.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The battle would cli­max with the triumph of God and the entry of his children into the blessed Kingdom</a:t>
            </a:r>
            <a:endParaRPr lang="en-US" sz="1600" b="1" baseline="0" dirty="0" smtClean="0"/>
          </a:p>
          <a:p>
            <a:r>
              <a:rPr lang="en-US" sz="1600" b="1" kern="1200" baseline="0" dirty="0" smtClean="0">
                <a:solidFill>
                  <a:schemeClr val="tx1"/>
                </a:solidFill>
                <a:effectLst/>
                <a:latin typeface="+mn-lt"/>
                <a:ea typeface="+mn-ea"/>
                <a:cs typeface="+mn-cs"/>
              </a:rPr>
              <a:t>Zealots - </a:t>
            </a:r>
            <a:r>
              <a:rPr lang="en-US" sz="1600" kern="1200" dirty="0" smtClean="0">
                <a:solidFill>
                  <a:schemeClr val="tx1"/>
                </a:solidFill>
                <a:effectLst/>
                <a:latin typeface="+mn-lt"/>
                <a:ea typeface="+mn-ea"/>
                <a:cs typeface="+mn-cs"/>
              </a:rPr>
              <a:t>Zealots is a term applied to several groups. .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Each of these groups in its own way supported active resistance to Israel's foreign domination.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The view that characterized these sundry groups was that Israel had a right to its own land, a right that had been granted by God himself.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Anyone who usurped that right, and anyone who backed the usurper, was to be opposed, by violent means if necessary.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Among those who took this line in the mid-first century were the "Sicarii," a group whose name comes from the Latin word for "dagger."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These "</a:t>
            </a:r>
            <a:r>
              <a:rPr lang="en-US" sz="1600" kern="1200" dirty="0" err="1" smtClean="0">
                <a:solidFill>
                  <a:schemeClr val="tx1"/>
                </a:solidFill>
                <a:effectLst/>
                <a:latin typeface="+mn-lt"/>
                <a:ea typeface="+mn-ea"/>
                <a:cs typeface="+mn-cs"/>
              </a:rPr>
              <a:t>daggermen</a:t>
            </a:r>
            <a:r>
              <a:rPr lang="en-US" sz="1600" kern="1200" dirty="0" smtClean="0">
                <a:solidFill>
                  <a:schemeClr val="tx1"/>
                </a:solidFill>
                <a:effectLst/>
                <a:latin typeface="+mn-lt"/>
                <a:ea typeface="+mn-ea"/>
                <a:cs typeface="+mn-cs"/>
              </a:rPr>
              <a:t>" planned and carried out assassinations and kidnappings of high-ranking Jewish officials who were thought to be in league with the Roman authorities.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Another group that subscribed to this philosophy, some­what later in the century, were the "Zealots."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These were Jews who were "zealous" for the Law and who urged armed rebellion to take back the land God had promised his people.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During the Jewish revolt (66-73 CE), around the year 67 </a:t>
            </a:r>
            <a:r>
              <a:rPr lang="en-US" sz="1600" kern="1200" cap="small" dirty="0" err="1" smtClean="0">
                <a:solidFill>
                  <a:schemeClr val="tx1"/>
                </a:solidFill>
                <a:effectLst/>
                <a:latin typeface="+mn-lt"/>
                <a:ea typeface="+mn-ea"/>
                <a:cs typeface="+mn-cs"/>
              </a:rPr>
              <a:t>ce</a:t>
            </a:r>
            <a:r>
              <a:rPr lang="en-US" sz="1600" kern="1200" cap="small" dirty="0" smtClean="0">
                <a:solidFill>
                  <a:schemeClr val="tx1"/>
                </a:solidFill>
                <a:effectLst/>
                <a:latin typeface="+mn-lt"/>
                <a:ea typeface="+mn-ea"/>
                <a:cs typeface="+mn-cs"/>
              </a:rPr>
              <a:t>, </a:t>
            </a:r>
            <a:r>
              <a:rPr lang="en-US" sz="1600" kern="1200" dirty="0" smtClean="0">
                <a:solidFill>
                  <a:schemeClr val="tx1"/>
                </a:solidFill>
                <a:effectLst/>
                <a:latin typeface="+mn-lt"/>
                <a:ea typeface="+mn-ea"/>
                <a:cs typeface="+mn-cs"/>
              </a:rPr>
              <a:t>they overthrew the priestly aristocracy in the city in a bloody coup, and they urged the vio­lent opposition to the Roman legions that ultimately led to the destruc­tion of Jerusalem and the burning of the Temple in 70 </a:t>
            </a:r>
            <a:r>
              <a:rPr lang="en-US" sz="1600" kern="1200" cap="small" dirty="0" err="1" smtClean="0">
                <a:solidFill>
                  <a:schemeClr val="tx1"/>
                </a:solidFill>
                <a:effectLst/>
                <a:latin typeface="+mn-lt"/>
                <a:ea typeface="+mn-ea"/>
                <a:cs typeface="+mn-cs"/>
              </a:rPr>
              <a:t>ce</a:t>
            </a: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33</a:t>
            </a:fld>
            <a:endParaRPr lang="en-US"/>
          </a:p>
        </p:txBody>
      </p:sp>
    </p:spTree>
    <p:extLst>
      <p:ext uri="{BB962C8B-B14F-4D97-AF65-F5344CB8AC3E}">
        <p14:creationId xmlns:p14="http://schemas.microsoft.com/office/powerpoint/2010/main" val="41169823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a:t>
            </a:r>
            <a:r>
              <a:rPr lang="en-US" sz="1600" kern="1200" dirty="0" smtClean="0">
                <a:solidFill>
                  <a:schemeClr val="tx1"/>
                </a:solidFill>
                <a:effectLst/>
                <a:latin typeface="+mn-lt"/>
                <a:ea typeface="+mn-ea"/>
                <a:cs typeface="+mn-cs"/>
              </a:rPr>
              <a:t>ccording</a:t>
            </a:r>
            <a:r>
              <a:rPr lang="en-US" sz="1600" kern="1200" baseline="0" dirty="0" smtClean="0">
                <a:solidFill>
                  <a:schemeClr val="tx1"/>
                </a:solidFill>
                <a:effectLst/>
                <a:latin typeface="+mn-lt"/>
                <a:ea typeface="+mn-ea"/>
                <a:cs typeface="+mn-cs"/>
              </a:rPr>
              <a:t> to Bart </a:t>
            </a:r>
            <a:r>
              <a:rPr lang="en-US" sz="1600" kern="1200" baseline="0" dirty="0" err="1" smtClean="0">
                <a:solidFill>
                  <a:schemeClr val="tx1"/>
                </a:solidFill>
                <a:effectLst/>
                <a:latin typeface="+mn-lt"/>
                <a:ea typeface="+mn-ea"/>
                <a:cs typeface="+mn-cs"/>
              </a:rPr>
              <a:t>Ehrman</a:t>
            </a:r>
            <a:r>
              <a:rPr lang="en-US" sz="1600" kern="1200" baseline="0" dirty="0" smtClean="0">
                <a:solidFill>
                  <a:schemeClr val="tx1"/>
                </a:solidFill>
                <a:effectLst/>
                <a:latin typeface="+mn-lt"/>
                <a:ea typeface="+mn-ea"/>
                <a:cs typeface="+mn-cs"/>
              </a:rPr>
              <a:t> </a:t>
            </a:r>
            <a:r>
              <a:rPr lang="en-US" sz="1600" i="1" kern="1200" baseline="0" dirty="0" smtClean="0">
                <a:solidFill>
                  <a:schemeClr val="tx1"/>
                </a:solidFill>
                <a:effectLst/>
                <a:latin typeface="+mn-lt"/>
                <a:ea typeface="+mn-ea"/>
                <a:cs typeface="+mn-cs"/>
              </a:rPr>
              <a:t>Jesus, Apocalyptic Prophet of the New Millennium, </a:t>
            </a:r>
            <a:r>
              <a:rPr lang="en-US" sz="1600" kern="1200" dirty="0" smtClean="0">
                <a:solidFill>
                  <a:schemeClr val="tx1"/>
                </a:solidFill>
                <a:effectLst/>
                <a:latin typeface="+mn-lt"/>
                <a:ea typeface="+mn-ea"/>
                <a:cs typeface="+mn-cs"/>
              </a:rPr>
              <a:t>“As a conquered people, Jews in Palestine were required to pay taxes to the empire.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Since the Roman economy was agrarian, taxation involved payment of crops and of monies to fund the armies and infra­structure provided by Rome, including roads, bridges, and public buildings.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In monetary terms, the oppression of Jews appears to have been no worse than that of other native populations of the Roman provinces.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We have no reliable numbers from ancient sources themselves, but the best estimates among modern scholars suggest that a typical Jewish farmer was taxed on average something like 12 or 13 percent of his income to support the Roman presence in the land, on top of taxes to support the Temple and local Jewish administration, which might run an additional 20 percent or so.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His total taxes, then, were perhaps a third of his overall income.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When one is living close to the edge, having to provide financial support for a foreign oppressor is not a cheery prospect. Or to put it less euphemistically, paying for Rome's excesses was seen by many Jews, as well as by many others in the empire, to be both unmanageable and perverse.”</a:t>
            </a:r>
            <a:endParaRPr lang="en-US" sz="1600" dirty="0"/>
          </a:p>
        </p:txBody>
      </p:sp>
      <p:sp>
        <p:nvSpPr>
          <p:cNvPr id="4" name="Slide Number Placeholder 3"/>
          <p:cNvSpPr>
            <a:spLocks noGrp="1"/>
          </p:cNvSpPr>
          <p:nvPr>
            <p:ph type="sldNum" sz="quarter" idx="10"/>
          </p:nvPr>
        </p:nvSpPr>
        <p:spPr/>
        <p:txBody>
          <a:bodyPr/>
          <a:lstStyle/>
          <a:p>
            <a:fld id="{55965803-C185-430A-BF09-A6B9667BAAF3}" type="slidenum">
              <a:rPr lang="en-US" smtClean="0"/>
              <a:t>34</a:t>
            </a:fld>
            <a:endParaRPr lang="en-US"/>
          </a:p>
        </p:txBody>
      </p:sp>
    </p:spTree>
    <p:extLst>
      <p:ext uri="{BB962C8B-B14F-4D97-AF65-F5344CB8AC3E}">
        <p14:creationId xmlns:p14="http://schemas.microsoft.com/office/powerpoint/2010/main" val="27129590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Political discontent - </a:t>
            </a:r>
            <a:r>
              <a:rPr lang="en-US" sz="1600" kern="1200" dirty="0" smtClean="0">
                <a:solidFill>
                  <a:schemeClr val="tx1"/>
                </a:solidFill>
                <a:effectLst/>
                <a:latin typeface="+mn-lt"/>
                <a:ea typeface="+mn-ea"/>
                <a:cs typeface="+mn-cs"/>
              </a:rPr>
              <a:t>There were violent insurrections in Palestine during the first century, incidents in which Jews with fore­thought and intent engaged in armed revolt against the Romans.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In 6 CE, a local census was imposed for tax pur­poses and a group of Jews led by a freedom fighter named Judas the son of Hezekiah resisted with the sword. The revolt was crushed, effectively and brutally. As a result, </a:t>
            </a:r>
            <a:r>
              <a:rPr lang="en-US" sz="1600" kern="1200" dirty="0" err="1" smtClean="0">
                <a:solidFill>
                  <a:schemeClr val="tx1"/>
                </a:solidFill>
                <a:effectLst/>
                <a:latin typeface="+mn-lt"/>
                <a:ea typeface="+mn-ea"/>
                <a:cs typeface="+mn-cs"/>
              </a:rPr>
              <a:t>Archelaus</a:t>
            </a:r>
            <a:r>
              <a:rPr lang="en-US" sz="1600" kern="1200" dirty="0" smtClean="0">
                <a:solidFill>
                  <a:schemeClr val="tx1"/>
                </a:solidFill>
                <a:effectLst/>
                <a:latin typeface="+mn-lt"/>
                <a:ea typeface="+mn-ea"/>
                <a:cs typeface="+mn-cs"/>
              </a:rPr>
              <a:t>, son of Herod the Great, was deposed as ruler of Judea and replaced by a Roman prefect.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Less than 15 years after Jesus’ crucifixion, a prophet named </a:t>
            </a:r>
            <a:r>
              <a:rPr lang="en-US" sz="1600" kern="1200" dirty="0" err="1" smtClean="0">
                <a:solidFill>
                  <a:schemeClr val="tx1"/>
                </a:solidFill>
                <a:effectLst/>
                <a:latin typeface="+mn-lt"/>
                <a:ea typeface="+mn-ea"/>
                <a:cs typeface="+mn-cs"/>
              </a:rPr>
              <a:t>Theudas</a:t>
            </a:r>
            <a:r>
              <a:rPr lang="en-US" sz="1600" kern="1200" dirty="0" smtClean="0">
                <a:solidFill>
                  <a:schemeClr val="tx1"/>
                </a:solidFill>
                <a:effectLst/>
                <a:latin typeface="+mn-lt"/>
                <a:ea typeface="+mn-ea"/>
                <a:cs typeface="+mn-cs"/>
              </a:rPr>
              <a:t> led a large crowd of Jews to the Jordan River, where he publicly proclaimed that he would make the waters part, allowing his people to cross on dry land. When word of his activities reached the Roman authorities, the Roman governor sent out the troops. They slaughtered </a:t>
            </a:r>
            <a:r>
              <a:rPr lang="en-US" sz="1600" kern="1200" dirty="0" err="1" smtClean="0">
                <a:solidFill>
                  <a:schemeClr val="tx1"/>
                </a:solidFill>
                <a:effectLst/>
                <a:latin typeface="+mn-lt"/>
                <a:ea typeface="+mn-ea"/>
                <a:cs typeface="+mn-cs"/>
              </a:rPr>
              <a:t>Theudas's</a:t>
            </a:r>
            <a:r>
              <a:rPr lang="en-US" sz="1600" kern="1200" dirty="0" smtClean="0">
                <a:solidFill>
                  <a:schemeClr val="tx1"/>
                </a:solidFill>
                <a:effectLst/>
                <a:latin typeface="+mn-lt"/>
                <a:ea typeface="+mn-ea"/>
                <a:cs typeface="+mn-cs"/>
              </a:rPr>
              <a:t> followers and brought his head back to Jerusalem for display.</a:t>
            </a:r>
            <a:r>
              <a:rPr lang="en-US" sz="1600" kern="1200" baseline="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About a decade later another prophet arose, who was called simply the "Egyptian" by Josephus and the New Testament book of Acts, the two sources that refer to him (Jewish War 2.261-63; Acts 21:38). This prophet acquired a large following among the masses—according to Josephus, thirty thousand people—which he led to the Mount of Olives. There he proclaimed the imminent destruction of the walls of Jerusalem, another transparent reference, this time to the conquest of Jericho, when the children of Israel came into the Promised Land and "the walls came tumbling down." Again, the Roman troops were sent forth to hunt down and slaughter the group. </a:t>
            </a:r>
          </a:p>
          <a:p>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35</a:t>
            </a:fld>
            <a:endParaRPr lang="en-US"/>
          </a:p>
        </p:txBody>
      </p:sp>
    </p:spTree>
    <p:extLst>
      <p:ext uri="{BB962C8B-B14F-4D97-AF65-F5344CB8AC3E}">
        <p14:creationId xmlns:p14="http://schemas.microsoft.com/office/powerpoint/2010/main" val="3472990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Not observable – </a:t>
            </a:r>
            <a:r>
              <a:rPr lang="en-US" sz="1600" b="0" dirty="0" smtClean="0"/>
              <a:t>When some Pharisees asked Jesus when the Kingdom of God would</a:t>
            </a:r>
            <a:r>
              <a:rPr lang="en-US" sz="1600" b="0" baseline="0" dirty="0" smtClean="0"/>
              <a:t> come, His answer was “The Kingdom of God does not come in such a way as to be seen. No one will say, ‘Look, here it is!’ or ‘There it is!’; because the Kingdom of God is within you.” (Luke 17:20-21)</a:t>
            </a:r>
          </a:p>
          <a:p>
            <a:r>
              <a:rPr lang="en-US" sz="1600" b="1" baseline="0" dirty="0" smtClean="0"/>
              <a:t>Rejection of current status hierarchies – </a:t>
            </a:r>
            <a:r>
              <a:rPr lang="en-US" sz="1600" b="0" baseline="0" dirty="0" smtClean="0"/>
              <a:t>When the disciples quarreled among themselves, Jesus said to them “Whoever wants to be first must place himself last of all and be the servant of all.” (Mark 9:35)</a:t>
            </a:r>
            <a:endParaRPr lang="en-US" sz="1600" b="1" dirty="0" smtClean="0"/>
          </a:p>
          <a:p>
            <a:r>
              <a:rPr lang="en-US" sz="1600" b="1" dirty="0" smtClean="0"/>
              <a:t>Non-violence</a:t>
            </a:r>
            <a:r>
              <a:rPr lang="en-US" sz="1600" b="1" baseline="0" dirty="0" smtClean="0"/>
              <a:t> - </a:t>
            </a:r>
            <a:r>
              <a:rPr lang="en-US" sz="1600" dirty="0" smtClean="0"/>
              <a:t>Unlike other kingdoms whose rule</a:t>
            </a:r>
            <a:r>
              <a:rPr lang="en-US" sz="1600" baseline="0" dirty="0" smtClean="0"/>
              <a:t> is based on the actuality or threat of violence, this kingdom in one of non-violence. It values the peacemakers, not the warriors. As stated in Matthew 5:9, “Happy are those who work for peace; God will call them his children.” Elsewhere, Jesus is quoted as saying “But now I tell you, do not take revenge on someone who wrongs you.” (Matthew 5:39) and “But now I tell you: love your enemies and pray for those who persecute you, so that you may become the children of your Father in heaven.” (Matthew 5:34)</a:t>
            </a:r>
          </a:p>
        </p:txBody>
      </p:sp>
      <p:sp>
        <p:nvSpPr>
          <p:cNvPr id="4" name="Slide Number Placeholder 3"/>
          <p:cNvSpPr>
            <a:spLocks noGrp="1"/>
          </p:cNvSpPr>
          <p:nvPr>
            <p:ph type="sldNum" sz="quarter" idx="10"/>
          </p:nvPr>
        </p:nvSpPr>
        <p:spPr/>
        <p:txBody>
          <a:bodyPr/>
          <a:lstStyle/>
          <a:p>
            <a:fld id="{55965803-C185-430A-BF09-A6B9667BAAF3}" type="slidenum">
              <a:rPr lang="en-US" smtClean="0"/>
              <a:t>36</a:t>
            </a:fld>
            <a:endParaRPr lang="en-US"/>
          </a:p>
        </p:txBody>
      </p:sp>
    </p:spTree>
    <p:extLst>
      <p:ext uri="{BB962C8B-B14F-4D97-AF65-F5344CB8AC3E}">
        <p14:creationId xmlns:p14="http://schemas.microsoft.com/office/powerpoint/2010/main" val="26636980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Destruction of the Temple – </a:t>
            </a:r>
            <a:r>
              <a:rPr lang="en-US" sz="1600" b="0" dirty="0" smtClean="0"/>
              <a:t>When Jesus and</a:t>
            </a:r>
            <a:r>
              <a:rPr lang="en-US" sz="1600" b="0" baseline="0" dirty="0" smtClean="0"/>
              <a:t> his disciples were leaving the Temple compound – a structure with which the disciples viewed in awe – Jesus said to them, “You see these great buildings? Not a single stone here will be left in its place; every one of them will be thrown down.”  (Mark 13:1-2).</a:t>
            </a:r>
          </a:p>
          <a:p>
            <a:r>
              <a:rPr lang="en-US" sz="1600" b="1" baseline="0" dirty="0" smtClean="0"/>
              <a:t>Awful horror – “</a:t>
            </a:r>
            <a:r>
              <a:rPr lang="en-US" sz="1600" b="0" baseline="0" dirty="0" smtClean="0"/>
              <a:t>And when you see the Awful Horror standing in the place where he should not be. Then those who are in Judea must run away to the hills” (Mark 13:14-15)</a:t>
            </a:r>
          </a:p>
          <a:p>
            <a:r>
              <a:rPr lang="en-US" sz="1600" b="1" baseline="0" dirty="0" smtClean="0"/>
              <a:t>Wars and rumors of war – </a:t>
            </a:r>
            <a:r>
              <a:rPr lang="en-US" sz="1600" b="0" baseline="0" dirty="0" smtClean="0"/>
              <a:t>“And don’t be troubled when you hear the noise of battles close by and news of battles far away. Such things must happen, but they do not mean the end has come. Countries will fight each other; kingdoms will attack one another. There will be earthquakes everywhere, and there will be famines. These things are like the first pangs of childbirth.” (Mark 13:7-8)</a:t>
            </a:r>
          </a:p>
          <a:p>
            <a:r>
              <a:rPr lang="en-US" sz="1600" b="1" baseline="0" dirty="0" smtClean="0"/>
              <a:t>Persecution – “</a:t>
            </a:r>
            <a:r>
              <a:rPr lang="en-US" sz="1600" b="0" baseline="0" dirty="0" smtClean="0"/>
              <a:t>You yourselves must watch out. You will be arrested and taken to court. You will be beaten in the synagogues; you will stand before rulers and kings for my sake to tell them the Good News.” (Mark 13:9) “Men </a:t>
            </a:r>
            <a:r>
              <a:rPr lang="en-US" sz="1600" b="0" baseline="0" dirty="0" err="1" smtClean="0"/>
              <a:t>wlll</a:t>
            </a:r>
            <a:r>
              <a:rPr lang="en-US" sz="1600" b="0" baseline="0" dirty="0" smtClean="0"/>
              <a:t> hand over their own brothers to be put to death, and fathers will do the same to their children. Children will turn against their parents and have them put to death. Everyone will hate you because of me. But whoever holds out to the end will be saved.” (Mark 13: 12-13)</a:t>
            </a:r>
          </a:p>
          <a:p>
            <a:r>
              <a:rPr lang="en-US" sz="1600" b="1" baseline="0" dirty="0" smtClean="0"/>
              <a:t>Return of the Son of Man -  “</a:t>
            </a:r>
            <a:r>
              <a:rPr lang="en-US" sz="1600" b="0" baseline="0" dirty="0" smtClean="0"/>
              <a:t>In the days after that time of trouble, the sun will grow dark, the moon will no longer shine, the stars will fall from heaven, and the powers in space will be driven from their courses. Then the Son of Man will appear coming in the clouds with great power and glory.” (Mark 24-26)</a:t>
            </a:r>
          </a:p>
          <a:p>
            <a:r>
              <a:rPr lang="en-US" sz="1600" b="1" baseline="0" dirty="0" smtClean="0"/>
              <a:t>Imminence of these events – “</a:t>
            </a:r>
            <a:r>
              <a:rPr lang="en-US" sz="1600" b="0" baseline="0" dirty="0" smtClean="0"/>
              <a:t>Remember that all these things will now happen before the people now living have all died.” (Mark 13:30)</a:t>
            </a:r>
            <a:endParaRPr lang="en-US" sz="1600" b="1" baseline="0" dirty="0" smtClean="0"/>
          </a:p>
          <a:p>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37</a:t>
            </a:fld>
            <a:endParaRPr lang="en-US"/>
          </a:p>
        </p:txBody>
      </p:sp>
    </p:spTree>
    <p:extLst>
      <p:ext uri="{BB962C8B-B14F-4D97-AF65-F5344CB8AC3E}">
        <p14:creationId xmlns:p14="http://schemas.microsoft.com/office/powerpoint/2010/main" val="29779990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Merged in time – </a:t>
            </a:r>
            <a:r>
              <a:rPr lang="en-US" sz="1600" b="0" dirty="0" smtClean="0"/>
              <a:t>What</a:t>
            </a:r>
            <a:r>
              <a:rPr lang="en-US" sz="1600" b="0" baseline="0" dirty="0" smtClean="0"/>
              <a:t> starts out as a prediction of the Temple’s destruction jumps to the end of the world as we know it and then back to the Awful Horror which is a prediction of a Roman general in the Holy of Holies. </a:t>
            </a:r>
          </a:p>
          <a:p>
            <a:pPr marL="285750" indent="-285750">
              <a:buFont typeface="Arial" panose="020B0604020202020204" pitchFamily="34" charset="0"/>
              <a:buChar char="•"/>
            </a:pPr>
            <a:r>
              <a:rPr lang="en-US" sz="1600" b="0" baseline="0" dirty="0" smtClean="0"/>
              <a:t>This is followed by the coming of the Son of Man coming in the clouds.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dirty="0" smtClean="0"/>
              <a:t>Destruction of the Temple – </a:t>
            </a:r>
            <a:r>
              <a:rPr lang="en-US" sz="1600" b="0" dirty="0" smtClean="0"/>
              <a:t>Given the centrality</a:t>
            </a:r>
            <a:r>
              <a:rPr lang="en-US" sz="1600" b="0" baseline="0" dirty="0" smtClean="0"/>
              <a:t> of the Temple to Jewish worship, destruction of the Temple would seem to many Jews as the end of Judaism.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smtClean="0"/>
              <a:t>The destruction of the Temple was a significant event in the history of both Judaism and Christianity.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smtClean="0"/>
              <a:t>For the Jews, the Temple’s destruction meant the creation of a new form of Judaism based on the synagogue and study of the Hebrew scriptures.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smtClean="0"/>
              <a:t>For the Christians, it was an indication that the Christian Church was the New Israel. </a:t>
            </a:r>
            <a:endParaRPr lang="en-US" sz="1600" b="1" dirty="0" smtClean="0"/>
          </a:p>
          <a:p>
            <a:r>
              <a:rPr lang="en-US" sz="1600" b="1" dirty="0" smtClean="0"/>
              <a:t>Common signs</a:t>
            </a:r>
            <a:r>
              <a:rPr lang="en-US" sz="1600" b="1" baseline="0" dirty="0" smtClean="0"/>
              <a:t> – </a:t>
            </a:r>
            <a:r>
              <a:rPr lang="en-US" sz="1600" b="0" baseline="0" dirty="0" smtClean="0"/>
              <a:t>Wars and rumors of wars have pretty much characterized the history of both the Middle East and Europe both before and </a:t>
            </a:r>
            <a:r>
              <a:rPr lang="en-US" sz="1600" b="0" baseline="0" dirty="0" err="1" smtClean="0"/>
              <a:t>and</a:t>
            </a:r>
            <a:r>
              <a:rPr lang="en-US" sz="1600" b="0" baseline="0" dirty="0" smtClean="0"/>
              <a:t> after the life of Jesus. </a:t>
            </a:r>
          </a:p>
          <a:p>
            <a:pPr marL="285750" indent="-285750">
              <a:buFont typeface="Arial" panose="020B0604020202020204" pitchFamily="34" charset="0"/>
              <a:buChar char="•"/>
            </a:pPr>
            <a:r>
              <a:rPr lang="en-US" sz="1600" b="0" baseline="0" dirty="0" smtClean="0"/>
              <a:t>Jewish history had seen many people falsely claim to be the Messiah – </a:t>
            </a:r>
            <a:r>
              <a:rPr lang="en-US" sz="1600" b="0" baseline="0" dirty="0" err="1" smtClean="0"/>
              <a:t>Theudas</a:t>
            </a:r>
            <a:r>
              <a:rPr lang="en-US" sz="1600" b="0" baseline="0" dirty="0" smtClean="0"/>
              <a:t>, the Egyptian (mentioned in Josephus and Acts), Simon Bar-</a:t>
            </a:r>
            <a:r>
              <a:rPr lang="en-US" sz="1600" b="0" baseline="0" dirty="0" err="1" smtClean="0"/>
              <a:t>Kochba</a:t>
            </a:r>
            <a:r>
              <a:rPr lang="en-US" sz="1600" b="0" baseline="0" dirty="0" smtClean="0"/>
              <a:t> among others. </a:t>
            </a:r>
          </a:p>
          <a:p>
            <a:pPr marL="285750" indent="-285750">
              <a:buFont typeface="Arial" panose="020B0604020202020204" pitchFamily="34" charset="0"/>
              <a:buChar char="•"/>
            </a:pPr>
            <a:r>
              <a:rPr lang="en-US" sz="1600" b="0" baseline="0" dirty="0" smtClean="0"/>
              <a:t>Earthquakes have been quite common in both the Middle East, Italy, and Greece since all sit on earthquake fault zones. </a:t>
            </a:r>
          </a:p>
          <a:p>
            <a:pPr marL="285750" indent="-285750">
              <a:buFont typeface="Arial" panose="020B0604020202020204" pitchFamily="34" charset="0"/>
              <a:buChar char="•"/>
            </a:pPr>
            <a:r>
              <a:rPr lang="en-US" sz="1600" b="0" baseline="0" dirty="0" smtClean="0"/>
              <a:t>In pre-industrial agricultural societies, famines have been fairly common. </a:t>
            </a: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38</a:t>
            </a:fld>
            <a:endParaRPr lang="en-US"/>
          </a:p>
        </p:txBody>
      </p:sp>
    </p:spTree>
    <p:extLst>
      <p:ext uri="{BB962C8B-B14F-4D97-AF65-F5344CB8AC3E}">
        <p14:creationId xmlns:p14="http://schemas.microsoft.com/office/powerpoint/2010/main" val="28381022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It will be soon – “</a:t>
            </a:r>
            <a:r>
              <a:rPr lang="en-US" sz="1600" b="0" dirty="0" smtClean="0"/>
              <a:t>Be on watch,</a:t>
            </a:r>
            <a:r>
              <a:rPr lang="en-US" sz="1600" b="0" baseline="0" dirty="0" smtClean="0"/>
              <a:t> be alert, for you do not know when the time will come. It will be like a man who goes away from home on a trip and leaves the servants in charge, after giving to each one his own work to do and after telling the doorkeeper to keep watch. Watch then, because you do not know when the master is coming – it might be in the evening or at midnight or before dawn or at sunrise. If he comes suddenly, he must not find you asleep. What I say to you, then, I say to all: Watch!” (Mark 13:33-37)</a:t>
            </a: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39</a:t>
            </a:fld>
            <a:endParaRPr lang="en-US"/>
          </a:p>
        </p:txBody>
      </p:sp>
    </p:spTree>
    <p:extLst>
      <p:ext uri="{BB962C8B-B14F-4D97-AF65-F5344CB8AC3E}">
        <p14:creationId xmlns:p14="http://schemas.microsoft.com/office/powerpoint/2010/main" val="3947904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965803-C185-430A-BF09-A6B9667BAAF3}" type="slidenum">
              <a:rPr lang="en-US" smtClean="0"/>
              <a:t>4</a:t>
            </a:fld>
            <a:endParaRPr lang="en-US"/>
          </a:p>
        </p:txBody>
      </p:sp>
    </p:spTree>
    <p:extLst>
      <p:ext uri="{BB962C8B-B14F-4D97-AF65-F5344CB8AC3E}">
        <p14:creationId xmlns:p14="http://schemas.microsoft.com/office/powerpoint/2010/main" val="22293440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The basis for the concept of the</a:t>
            </a:r>
            <a:r>
              <a:rPr lang="en-US" sz="1600" b="1" baseline="0" dirty="0" smtClean="0"/>
              <a:t> Rapture </a:t>
            </a:r>
            <a:r>
              <a:rPr lang="en-US" sz="1600" b="1" dirty="0" smtClean="0"/>
              <a:t>– “</a:t>
            </a:r>
            <a:r>
              <a:rPr lang="en-US" sz="1600" b="0" dirty="0" smtClean="0"/>
              <a:t>We want you to know the</a:t>
            </a:r>
            <a:r>
              <a:rPr lang="en-US" sz="1600" b="0" baseline="0" dirty="0" smtClean="0"/>
              <a:t> truth about those who have died, so that you will not be sad, as are those who have no hope. We believe that Jesus died and rose again, and so we believe that God will take back with Jesus those who have died believing in him. What we are teaching you now is the Lord’s teaching: we who are now alive on the day the Lord comes will not go ahead of those who have died. There will be the shout of command, the archangel’s voice, the sound of God’s trumpet, and the Lord himself will come down from heaven. Those who have died believing in Christ will rise to life first; then we who are living at that time will be gathered up along with them in the clouds to meet the Lord in the air. And so we will always be with the Lord.” (1 Thessalonians 4:13-17)</a:t>
            </a:r>
          </a:p>
          <a:p>
            <a:r>
              <a:rPr lang="en-US" sz="1600" b="1" baseline="0" dirty="0" smtClean="0"/>
              <a:t>The Wicked One – “</a:t>
            </a:r>
            <a:r>
              <a:rPr lang="en-US" sz="1600" b="0" baseline="0" dirty="0" smtClean="0"/>
              <a:t>Do not let anyone deceive you in any way. For the day will not come until the final Rebellion takes place and the Wicked One appears who is destined for hell. He will oppose every so-called god or object of worship and will put himself above them all. He will even go in and sit down in God’s Temple and claim to be God. Don’t you remember? I told you all this while I was with you. Yet there is something that keeps this from happening now and you know what it is. At the proper time then, the Wicked One will appear. The Mysterious Wickedness is already at work, but what is going to happen will not happen until the one who holds it back is taken out of the way. Then the Wicked One will be revealed, but when the Lord Jesus comes, he will kill him with the breath from his mouth and destroy him with his dazzling presence. The Wicked One will come with the power of Satan and perform all kinds of false miracles and wonders, and use every kind of wicked deceit on those who will perish.” (2 Thessalonians 2:3-10)</a:t>
            </a:r>
            <a:endParaRPr lang="en-US" sz="1600" b="1" baseline="0" dirty="0" smtClean="0"/>
          </a:p>
          <a:p>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40</a:t>
            </a:fld>
            <a:endParaRPr lang="en-US"/>
          </a:p>
        </p:txBody>
      </p:sp>
    </p:spTree>
    <p:extLst>
      <p:ext uri="{BB962C8B-B14F-4D97-AF65-F5344CB8AC3E}">
        <p14:creationId xmlns:p14="http://schemas.microsoft.com/office/powerpoint/2010/main" val="29084794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Doubt about Christ’s return – “</a:t>
            </a:r>
            <a:r>
              <a:rPr lang="en-US" sz="1600" b="0" dirty="0" smtClean="0"/>
              <a:t>First of all, you must understand that in the last days some people will appear whose lives are controlled</a:t>
            </a:r>
            <a:r>
              <a:rPr lang="en-US" sz="1600" b="0" baseline="0" dirty="0" smtClean="0"/>
              <a:t> by their own lusts. They will make fun of you and will ask, ‘He promised to come, didn’t he? Where is he? Our ancestors have already died, but everything is still the same as it was since the creation of the world!’ (2 Peter 3:3-4) </a:t>
            </a:r>
          </a:p>
          <a:p>
            <a:r>
              <a:rPr lang="en-US" sz="1600" b="1" baseline="0" dirty="0" smtClean="0"/>
              <a:t>God’s time scale – “</a:t>
            </a:r>
            <a:r>
              <a:rPr lang="en-US" sz="1600" b="0" baseline="0" dirty="0" smtClean="0"/>
              <a:t>But do not forget one thing: my dear friends. There is no difference in the Lord’s sight between one day and a thousand years; to Him, the two are the same. The Lord is not slow to do what he has promised, as some think. Instead, he is patient with you, because he does not want anyone to be destroyed, but wants all to turn away from their sins.” (2 Peter 3:8-9)</a:t>
            </a:r>
          </a:p>
          <a:p>
            <a:r>
              <a:rPr lang="en-US" sz="1600" b="1" baseline="0" dirty="0" smtClean="0"/>
              <a:t>Believers in Christ are now God’s people – “</a:t>
            </a:r>
            <a:r>
              <a:rPr lang="en-US" sz="1600" b="0" baseline="0" dirty="0" smtClean="0"/>
              <a:t>But you are the chosen race, the King’s priests, the holy nation, God’s own people, chosen to proclaim the wonderful acts of God, who called you out of darkness into his own marvelous light. At one time you were not God’s people; but now you are God’s people; at one time you did not know God’s mercy, but now you have received his mercy.” (1 Peter 2:9-10)</a:t>
            </a: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41</a:t>
            </a:fld>
            <a:endParaRPr lang="en-US"/>
          </a:p>
        </p:txBody>
      </p:sp>
    </p:spTree>
    <p:extLst>
      <p:ext uri="{BB962C8B-B14F-4D97-AF65-F5344CB8AC3E}">
        <p14:creationId xmlns:p14="http://schemas.microsoft.com/office/powerpoint/2010/main" val="376554323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The end is</a:t>
            </a:r>
            <a:r>
              <a:rPr lang="en-US" sz="1600" b="1" baseline="0" dirty="0" smtClean="0"/>
              <a:t> near – “</a:t>
            </a:r>
            <a:r>
              <a:rPr lang="en-US" sz="1600" b="0" baseline="0" dirty="0" smtClean="0"/>
              <a:t>My children, the end is near! You were told that the Antichrist would come; and now many antichrists have already appeared, and so we know that the end is near.”  (1 John 2:18) </a:t>
            </a:r>
          </a:p>
          <a:p>
            <a:r>
              <a:rPr lang="en-US" sz="1600" b="1" baseline="0" dirty="0" smtClean="0"/>
              <a:t>The world is passing away – </a:t>
            </a:r>
            <a:r>
              <a:rPr lang="en-US" sz="1600" b="0" baseline="0" dirty="0" smtClean="0"/>
              <a:t>“The world and everything in it that people desire is passing away; but those who do the will of God live forever.” (1 John 2:17)</a:t>
            </a: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42</a:t>
            </a:fld>
            <a:endParaRPr lang="en-US"/>
          </a:p>
        </p:txBody>
      </p:sp>
    </p:spTree>
    <p:extLst>
      <p:ext uri="{BB962C8B-B14F-4D97-AF65-F5344CB8AC3E}">
        <p14:creationId xmlns:p14="http://schemas.microsoft.com/office/powerpoint/2010/main" val="3220812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65803-C185-430A-BF09-A6B9667BAAF3}" type="slidenum">
              <a:rPr lang="en-US" smtClean="0"/>
              <a:t>43</a:t>
            </a:fld>
            <a:endParaRPr lang="en-US"/>
          </a:p>
        </p:txBody>
      </p:sp>
    </p:spTree>
    <p:extLst>
      <p:ext uri="{BB962C8B-B14F-4D97-AF65-F5344CB8AC3E}">
        <p14:creationId xmlns:p14="http://schemas.microsoft.com/office/powerpoint/2010/main" val="39617024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965803-C185-430A-BF09-A6B9667BAAF3}" type="slidenum">
              <a:rPr lang="en-US" smtClean="0"/>
              <a:t>44</a:t>
            </a:fld>
            <a:endParaRPr lang="en-US"/>
          </a:p>
        </p:txBody>
      </p:sp>
    </p:spTree>
    <p:extLst>
      <p:ext uri="{BB962C8B-B14F-4D97-AF65-F5344CB8AC3E}">
        <p14:creationId xmlns:p14="http://schemas.microsoft.com/office/powerpoint/2010/main" val="22087512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65803-C185-430A-BF09-A6B9667BAAF3}" type="slidenum">
              <a:rPr lang="en-US" smtClean="0"/>
              <a:t>45</a:t>
            </a:fld>
            <a:endParaRPr lang="en-US"/>
          </a:p>
        </p:txBody>
      </p:sp>
    </p:spTree>
    <p:extLst>
      <p:ext uri="{BB962C8B-B14F-4D97-AF65-F5344CB8AC3E}">
        <p14:creationId xmlns:p14="http://schemas.microsoft.com/office/powerpoint/2010/main" val="40704418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65803-C185-430A-BF09-A6B9667BAAF3}" type="slidenum">
              <a:rPr lang="en-US" smtClean="0"/>
              <a:t>46</a:t>
            </a:fld>
            <a:endParaRPr lang="en-US"/>
          </a:p>
        </p:txBody>
      </p:sp>
    </p:spTree>
    <p:extLst>
      <p:ext uri="{BB962C8B-B14F-4D97-AF65-F5344CB8AC3E}">
        <p14:creationId xmlns:p14="http://schemas.microsoft.com/office/powerpoint/2010/main" val="276119011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Mohammed as Antichrist – </a:t>
            </a:r>
            <a:r>
              <a:rPr lang="en-US" sz="1600" b="0" dirty="0" smtClean="0"/>
              <a:t>As the distinctive religious</a:t>
            </a:r>
            <a:r>
              <a:rPr lang="en-US" sz="1600" b="0" baseline="0" dirty="0" smtClean="0"/>
              <a:t> message of Islam became clear, Christians began to see Islam not as a new religion but as the last and worst of all heresies. </a:t>
            </a:r>
          </a:p>
          <a:p>
            <a:pPr marL="285750" indent="-285750">
              <a:buFont typeface="Arial" panose="020B0604020202020204" pitchFamily="34" charset="0"/>
              <a:buChar char="•"/>
            </a:pPr>
            <a:r>
              <a:rPr lang="en-US" sz="1600" b="0" baseline="0" dirty="0" smtClean="0"/>
              <a:t>Heretics and false teachers had long been associated with antichrists and Antichrist. </a:t>
            </a:r>
          </a:p>
          <a:p>
            <a:pPr marL="285750" indent="-285750">
              <a:buFont typeface="Arial" panose="020B0604020202020204" pitchFamily="34" charset="0"/>
              <a:buChar char="•"/>
            </a:pPr>
            <a:r>
              <a:rPr lang="en-US" sz="1600" b="0" baseline="0" dirty="0" smtClean="0"/>
              <a:t>Added to this was Christ’s admonition, “Then, if anyone says to you, ‘Look here is the Messiah!’ or ‘There he is!’ – do not believe it. For false Messiahs and false prophets will appear: they will perform great miracles and wonders in order to deceive even God’s chosen people, if possible. Listen, I have told you this ahead of time. Or, if people should tell you, ‘Look, he is out in the desert! – don’t go there; or if he is hiding here!’ – don’t believe it.” (Matthew 24:23-26)</a:t>
            </a:r>
          </a:p>
          <a:p>
            <a:r>
              <a:rPr lang="en-US" sz="1600" b="1" baseline="0" dirty="0" smtClean="0"/>
              <a:t>Papal Reform Movement - </a:t>
            </a:r>
            <a:r>
              <a:rPr lang="en-US" sz="1600" kern="1200" dirty="0" smtClean="0">
                <a:solidFill>
                  <a:schemeClr val="tx1"/>
                </a:solidFill>
                <a:effectLst/>
                <a:latin typeface="+mn-lt"/>
                <a:ea typeface="+mn-ea"/>
                <a:cs typeface="+mn-cs"/>
              </a:rPr>
              <a:t>Two major twelfth-century developments in Christian apocalyptic eschatology were fundamental to the new roles that Antichrist began to take.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The first was the impact on apocalyptic expectations of the Great Reform movement.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Although the papal attempt to free the church from the control of lay magnates and to reform the clerical life began in the mid—eleventh century, its real effects on expectations for the end appeared only near the twelfth century.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Historians have identified a "reformist" mentality in much of later medieval </a:t>
            </a:r>
            <a:r>
              <a:rPr lang="en-US" sz="1600" kern="1200" dirty="0" err="1" smtClean="0">
                <a:solidFill>
                  <a:schemeClr val="tx1"/>
                </a:solidFill>
                <a:effectLst/>
                <a:latin typeface="+mn-lt"/>
                <a:ea typeface="+mn-ea"/>
                <a:cs typeface="+mn-cs"/>
              </a:rPr>
              <a:t>apocalypticism</a:t>
            </a:r>
            <a:r>
              <a:rPr lang="en-US" sz="1600" kern="1200" dirty="0" smtClean="0">
                <a:solidFill>
                  <a:schemeClr val="tx1"/>
                </a:solidFill>
                <a:effectLst/>
                <a:latin typeface="+mn-lt"/>
                <a:ea typeface="+mn-ea"/>
                <a:cs typeface="+mn-cs"/>
              </a:rPr>
              <a:t>, meaning that end-time speculation often involved hopes for a coming </a:t>
            </a:r>
            <a:r>
              <a:rPr lang="en-US" sz="1600" kern="1200" dirty="0" err="1" smtClean="0">
                <a:solidFill>
                  <a:schemeClr val="tx1"/>
                </a:solidFill>
                <a:effectLst/>
                <a:latin typeface="+mn-lt"/>
                <a:ea typeface="+mn-ea"/>
                <a:cs typeface="+mn-cs"/>
              </a:rPr>
              <a:t>repristination</a:t>
            </a:r>
            <a:r>
              <a:rPr lang="en-US" sz="1600" kern="1200" dirty="0" smtClean="0">
                <a:solidFill>
                  <a:schemeClr val="tx1"/>
                </a:solidFill>
                <a:effectLst/>
                <a:latin typeface="+mn-lt"/>
                <a:ea typeface="+mn-ea"/>
                <a:cs typeface="+mn-cs"/>
              </a:rPr>
              <a:t> of the clergy and through them of the whole body of the church.</a:t>
            </a:r>
            <a:r>
              <a:rPr lang="en-US" sz="1600" kern="1200" baseline="30000" dirty="0" smtClean="0">
                <a:solidFill>
                  <a:schemeClr val="tx1"/>
                </a:solidFill>
                <a:effectLst/>
                <a:latin typeface="+mn-lt"/>
                <a:ea typeface="+mn-ea"/>
                <a:cs typeface="+mn-cs"/>
              </a:rPr>
              <a:t>3</a:t>
            </a:r>
            <a:r>
              <a:rPr lang="en-US" sz="1600" kern="1200" dirty="0" smtClean="0">
                <a:solidFill>
                  <a:schemeClr val="tx1"/>
                </a:solidFill>
                <a:effectLst/>
                <a:latin typeface="+mn-lt"/>
                <a:ea typeface="+mn-ea"/>
                <a:cs typeface="+mn-cs"/>
              </a:rPr>
              <a:t>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This purifying urge took many guises and was shaped by a variety of understandings of reform, but its earliest stages were primarily an outgrowth of the papal Great Reform movement's attempts to purge the church of abuses such as simony, lay investiture, and clerical unchastity.</a:t>
            </a:r>
            <a:r>
              <a:rPr lang="en-US" sz="1600" kern="1200" baseline="30000" dirty="0" smtClean="0">
                <a:solidFill>
                  <a:schemeClr val="tx1"/>
                </a:solidFill>
                <a:effectLst/>
                <a:latin typeface="+mn-lt"/>
                <a:ea typeface="+mn-ea"/>
                <a:cs typeface="+mn-cs"/>
              </a:rPr>
              <a:t>4</a:t>
            </a:r>
            <a:r>
              <a:rPr lang="en-US" sz="1600" kern="1200" dirty="0" smtClean="0">
                <a:solidFill>
                  <a:schemeClr val="tx1"/>
                </a:solidFill>
                <a:effectLst/>
                <a:latin typeface="+mn-lt"/>
                <a:ea typeface="+mn-ea"/>
                <a:cs typeface="+mn-cs"/>
              </a:rPr>
              <a:t>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This is not to say that Pope Gregory VII and his immediate allies had provable apocalyptic mo­tivation for their efforts to restore the church to what they saw as its orig­inal purity and purpose.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But the partial success of their program—at least insofar as it gave the papacy a more central role in the ordering of Chris­tian society and put the ideal of a purified clergy center stage—was to have profound effects on </a:t>
            </a:r>
            <a:r>
              <a:rPr lang="en-US" sz="1600" kern="1200" dirty="0" err="1" smtClean="0">
                <a:solidFill>
                  <a:schemeClr val="tx1"/>
                </a:solidFill>
                <a:effectLst/>
                <a:latin typeface="+mn-lt"/>
                <a:ea typeface="+mn-ea"/>
                <a:cs typeface="+mn-cs"/>
              </a:rPr>
              <a:t>apocalypticism</a:t>
            </a:r>
            <a:r>
              <a:rPr lang="en-US" sz="1600" kern="1200" dirty="0" smtClean="0">
                <a:solidFill>
                  <a:schemeClr val="tx1"/>
                </a:solidFill>
                <a:effectLst/>
                <a:latin typeface="+mn-lt"/>
                <a:ea typeface="+mn-ea"/>
                <a:cs typeface="+mn-cs"/>
              </a:rPr>
              <a:t> and hence also on the Antichrist legend. </a:t>
            </a: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47</a:t>
            </a:fld>
            <a:endParaRPr lang="en-US"/>
          </a:p>
        </p:txBody>
      </p:sp>
    </p:spTree>
    <p:extLst>
      <p:ext uri="{BB962C8B-B14F-4D97-AF65-F5344CB8AC3E}">
        <p14:creationId xmlns:p14="http://schemas.microsoft.com/office/powerpoint/2010/main" val="4289733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65803-C185-430A-BF09-A6B9667BAAF3}" type="slidenum">
              <a:rPr lang="en-US" smtClean="0"/>
              <a:t>5</a:t>
            </a:fld>
            <a:endParaRPr lang="en-US"/>
          </a:p>
        </p:txBody>
      </p:sp>
    </p:spTree>
    <p:extLst>
      <p:ext uri="{BB962C8B-B14F-4D97-AF65-F5344CB8AC3E}">
        <p14:creationId xmlns:p14="http://schemas.microsoft.com/office/powerpoint/2010/main" val="3841646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65803-C185-430A-BF09-A6B9667BAAF3}" type="slidenum">
              <a:rPr lang="en-US" smtClean="0"/>
              <a:t>6</a:t>
            </a:fld>
            <a:endParaRPr lang="en-US"/>
          </a:p>
        </p:txBody>
      </p:sp>
    </p:spTree>
    <p:extLst>
      <p:ext uri="{BB962C8B-B14F-4D97-AF65-F5344CB8AC3E}">
        <p14:creationId xmlns:p14="http://schemas.microsoft.com/office/powerpoint/2010/main" val="3817444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55965803-C185-430A-BF09-A6B9667BAAF3}" type="slidenum">
              <a:rPr lang="en-US" smtClean="0"/>
              <a:t>7</a:t>
            </a:fld>
            <a:endParaRPr lang="en-US"/>
          </a:p>
        </p:txBody>
      </p:sp>
    </p:spTree>
    <p:extLst>
      <p:ext uri="{BB962C8B-B14F-4D97-AF65-F5344CB8AC3E}">
        <p14:creationId xmlns:p14="http://schemas.microsoft.com/office/powerpoint/2010/main" val="1466517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Concept of Progress</a:t>
            </a:r>
            <a:r>
              <a:rPr lang="en-US" sz="1600" b="1" baseline="0" dirty="0" smtClean="0"/>
              <a:t> – </a:t>
            </a:r>
            <a:r>
              <a:rPr lang="en-US" sz="1600" b="0" baseline="0" dirty="0" smtClean="0"/>
              <a:t>The concept of progress reflected a combination of three factors: the increase in scientific knowledge, the development of new technologies, and the idea that history had a destiny. </a:t>
            </a: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8</a:t>
            </a:fld>
            <a:endParaRPr lang="en-US"/>
          </a:p>
        </p:txBody>
      </p:sp>
    </p:spTree>
    <p:extLst>
      <p:ext uri="{BB962C8B-B14F-4D97-AF65-F5344CB8AC3E}">
        <p14:creationId xmlns:p14="http://schemas.microsoft.com/office/powerpoint/2010/main" val="2744858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Polling</a:t>
            </a:r>
            <a:r>
              <a:rPr lang="en-US" sz="1600" b="1" baseline="0" dirty="0" smtClean="0"/>
              <a:t> results – </a:t>
            </a:r>
            <a:r>
              <a:rPr lang="en-US" sz="1600" b="0" baseline="0" dirty="0" smtClean="0"/>
              <a:t>A </a:t>
            </a:r>
            <a:r>
              <a:rPr lang="en-US" sz="1600" b="0" i="1" baseline="0" dirty="0" smtClean="0"/>
              <a:t>US News and World Report </a:t>
            </a:r>
            <a:r>
              <a:rPr lang="en-US" sz="1600" b="0" i="0" baseline="0" dirty="0" smtClean="0"/>
              <a:t>survey indicates that 53% of those polled believe some world events in the 20</a:t>
            </a:r>
            <a:r>
              <a:rPr lang="en-US" sz="1600" b="0" i="0" baseline="30000" dirty="0" smtClean="0"/>
              <a:t>th</a:t>
            </a:r>
            <a:r>
              <a:rPr lang="en-US" sz="1600" b="0" i="0" baseline="0" dirty="0" smtClean="0"/>
              <a:t> century fulfill biblical prophecy and that the following percentages believe that the Bible should be taken literally when it refers to a Battle of Armageddon (44%), the Antichrist (49%), and a Rapture of the Church (44%). </a:t>
            </a:r>
          </a:p>
          <a:p>
            <a:pPr marL="285750" indent="-285750">
              <a:buFont typeface="Arial" panose="020B0604020202020204" pitchFamily="34" charset="0"/>
              <a:buChar char="•"/>
            </a:pPr>
            <a:r>
              <a:rPr lang="en-US" sz="1600" b="0" i="0" baseline="0" dirty="0" smtClean="0"/>
              <a:t>As of 1991, 28 million copies of Hal Lindsay’s </a:t>
            </a:r>
            <a:r>
              <a:rPr lang="en-US" sz="1600" b="0" i="1" baseline="0" dirty="0" smtClean="0"/>
              <a:t>The Late Great Planet Earth </a:t>
            </a:r>
            <a:r>
              <a:rPr lang="en-US" sz="1600" b="0" i="0" baseline="0" dirty="0" smtClean="0"/>
              <a:t>have been sold, making it the largest selling non-fiction book of the 1970s and 1980s.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t>Dispensationalism</a:t>
            </a:r>
            <a:r>
              <a:rPr lang="en-US" sz="1600" b="1" dirty="0" smtClean="0"/>
              <a:t> and American attitudes</a:t>
            </a:r>
            <a:r>
              <a:rPr lang="en-US" sz="1600" b="1" baseline="0" dirty="0" smtClean="0"/>
              <a:t> - </a:t>
            </a:r>
            <a:r>
              <a:rPr lang="en-US" sz="1600" dirty="0" smtClean="0"/>
              <a:t>The concept of Pre-millennial</a:t>
            </a:r>
            <a:r>
              <a:rPr lang="en-US" sz="1600" baseline="0" dirty="0" smtClean="0"/>
              <a:t> </a:t>
            </a:r>
            <a:r>
              <a:rPr lang="en-US" sz="1600" baseline="0" dirty="0" err="1" smtClean="0"/>
              <a:t>Dispensationalism</a:t>
            </a:r>
            <a:r>
              <a:rPr lang="en-US" sz="1600" baseline="0" dirty="0" smtClean="0"/>
              <a:t> as expounded by John Nelson Darby and later by Hal Lindsay, Edgar </a:t>
            </a:r>
            <a:r>
              <a:rPr lang="en-US" sz="1600" baseline="0" dirty="0" err="1" smtClean="0"/>
              <a:t>Whisenant</a:t>
            </a:r>
            <a:r>
              <a:rPr lang="en-US" sz="1600" baseline="0" dirty="0" smtClean="0"/>
              <a:t>, John </a:t>
            </a:r>
            <a:r>
              <a:rPr lang="en-US" sz="1600" baseline="0" dirty="0" err="1" smtClean="0"/>
              <a:t>Walvoord</a:t>
            </a:r>
            <a:r>
              <a:rPr lang="en-US" sz="1600" baseline="0" dirty="0" smtClean="0"/>
              <a:t>, and many others has greatly affected American politics and American attitudes towards Arabs and Islam. </a:t>
            </a:r>
            <a:endParaRPr lang="en-US" sz="1600" dirty="0" smtClean="0"/>
          </a:p>
          <a:p>
            <a:endParaRPr lang="en-US" sz="1600" dirty="0" smtClean="0"/>
          </a:p>
          <a:p>
            <a:pPr marL="285750" indent="-285750">
              <a:buFont typeface="Arial" panose="020B0604020202020204" pitchFamily="34" charset="0"/>
              <a:buChar char="•"/>
            </a:pPr>
            <a:endParaRPr lang="en-US" sz="1600" b="1" dirty="0"/>
          </a:p>
        </p:txBody>
      </p:sp>
      <p:sp>
        <p:nvSpPr>
          <p:cNvPr id="4" name="Slide Number Placeholder 3"/>
          <p:cNvSpPr>
            <a:spLocks noGrp="1"/>
          </p:cNvSpPr>
          <p:nvPr>
            <p:ph type="sldNum" sz="quarter" idx="10"/>
          </p:nvPr>
        </p:nvSpPr>
        <p:spPr/>
        <p:txBody>
          <a:bodyPr/>
          <a:lstStyle/>
          <a:p>
            <a:fld id="{55965803-C185-430A-BF09-A6B9667BAAF3}" type="slidenum">
              <a:rPr lang="en-US" smtClean="0"/>
              <a:t>9</a:t>
            </a:fld>
            <a:endParaRPr lang="en-US"/>
          </a:p>
        </p:txBody>
      </p:sp>
    </p:spTree>
    <p:extLst>
      <p:ext uri="{BB962C8B-B14F-4D97-AF65-F5344CB8AC3E}">
        <p14:creationId xmlns:p14="http://schemas.microsoft.com/office/powerpoint/2010/main" val="2619774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E873CC-2BD3-4E91-A486-A2B10825AA8F}"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A7D1A-A378-4324-9A87-BD45368F1BF3}" type="slidenum">
              <a:rPr lang="en-US" smtClean="0"/>
              <a:t>‹#›</a:t>
            </a:fld>
            <a:endParaRPr lang="en-US"/>
          </a:p>
        </p:txBody>
      </p:sp>
    </p:spTree>
    <p:extLst>
      <p:ext uri="{BB962C8B-B14F-4D97-AF65-F5344CB8AC3E}">
        <p14:creationId xmlns:p14="http://schemas.microsoft.com/office/powerpoint/2010/main" val="1591603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873CC-2BD3-4E91-A486-A2B10825AA8F}"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A7D1A-A378-4324-9A87-BD45368F1BF3}" type="slidenum">
              <a:rPr lang="en-US" smtClean="0"/>
              <a:t>‹#›</a:t>
            </a:fld>
            <a:endParaRPr lang="en-US"/>
          </a:p>
        </p:txBody>
      </p:sp>
    </p:spTree>
    <p:extLst>
      <p:ext uri="{BB962C8B-B14F-4D97-AF65-F5344CB8AC3E}">
        <p14:creationId xmlns:p14="http://schemas.microsoft.com/office/powerpoint/2010/main" val="2507659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873CC-2BD3-4E91-A486-A2B10825AA8F}"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A7D1A-A378-4324-9A87-BD45368F1BF3}" type="slidenum">
              <a:rPr lang="en-US" smtClean="0"/>
              <a:t>‹#›</a:t>
            </a:fld>
            <a:endParaRPr lang="en-US"/>
          </a:p>
        </p:txBody>
      </p:sp>
    </p:spTree>
    <p:extLst>
      <p:ext uri="{BB962C8B-B14F-4D97-AF65-F5344CB8AC3E}">
        <p14:creationId xmlns:p14="http://schemas.microsoft.com/office/powerpoint/2010/main" val="259767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873CC-2BD3-4E91-A486-A2B10825AA8F}"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A7D1A-A378-4324-9A87-BD45368F1BF3}" type="slidenum">
              <a:rPr lang="en-US" smtClean="0"/>
              <a:t>‹#›</a:t>
            </a:fld>
            <a:endParaRPr lang="en-US"/>
          </a:p>
        </p:txBody>
      </p:sp>
    </p:spTree>
    <p:extLst>
      <p:ext uri="{BB962C8B-B14F-4D97-AF65-F5344CB8AC3E}">
        <p14:creationId xmlns:p14="http://schemas.microsoft.com/office/powerpoint/2010/main" val="1234277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E873CC-2BD3-4E91-A486-A2B10825AA8F}"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A7D1A-A378-4324-9A87-BD45368F1BF3}" type="slidenum">
              <a:rPr lang="en-US" smtClean="0"/>
              <a:t>‹#›</a:t>
            </a:fld>
            <a:endParaRPr lang="en-US"/>
          </a:p>
        </p:txBody>
      </p:sp>
    </p:spTree>
    <p:extLst>
      <p:ext uri="{BB962C8B-B14F-4D97-AF65-F5344CB8AC3E}">
        <p14:creationId xmlns:p14="http://schemas.microsoft.com/office/powerpoint/2010/main" val="3862859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E873CC-2BD3-4E91-A486-A2B10825AA8F}" type="datetimeFigureOut">
              <a:rPr lang="en-US" smtClean="0"/>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A7D1A-A378-4324-9A87-BD45368F1BF3}" type="slidenum">
              <a:rPr lang="en-US" smtClean="0"/>
              <a:t>‹#›</a:t>
            </a:fld>
            <a:endParaRPr lang="en-US"/>
          </a:p>
        </p:txBody>
      </p:sp>
    </p:spTree>
    <p:extLst>
      <p:ext uri="{BB962C8B-B14F-4D97-AF65-F5344CB8AC3E}">
        <p14:creationId xmlns:p14="http://schemas.microsoft.com/office/powerpoint/2010/main" val="3801277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E873CC-2BD3-4E91-A486-A2B10825AA8F}" type="datetimeFigureOut">
              <a:rPr lang="en-US" smtClean="0"/>
              <a:t>3/27/2015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A7D1A-A378-4324-9A87-BD45368F1BF3}" type="slidenum">
              <a:rPr lang="en-US" smtClean="0"/>
              <a:t>‹#›</a:t>
            </a:fld>
            <a:endParaRPr lang="en-US"/>
          </a:p>
        </p:txBody>
      </p:sp>
    </p:spTree>
    <p:extLst>
      <p:ext uri="{BB962C8B-B14F-4D97-AF65-F5344CB8AC3E}">
        <p14:creationId xmlns:p14="http://schemas.microsoft.com/office/powerpoint/2010/main" val="415265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E873CC-2BD3-4E91-A486-A2B10825AA8F}" type="datetimeFigureOut">
              <a:rPr lang="en-US" smtClean="0"/>
              <a:t>3/27/2015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A7D1A-A378-4324-9A87-BD45368F1BF3}" type="slidenum">
              <a:rPr lang="en-US" smtClean="0"/>
              <a:t>‹#›</a:t>
            </a:fld>
            <a:endParaRPr lang="en-US"/>
          </a:p>
        </p:txBody>
      </p:sp>
    </p:spTree>
    <p:extLst>
      <p:ext uri="{BB962C8B-B14F-4D97-AF65-F5344CB8AC3E}">
        <p14:creationId xmlns:p14="http://schemas.microsoft.com/office/powerpoint/2010/main" val="278747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873CC-2BD3-4E91-A486-A2B10825AA8F}" type="datetimeFigureOut">
              <a:rPr lang="en-US" smtClean="0"/>
              <a:t>3/27/2015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1A7D1A-A378-4324-9A87-BD45368F1BF3}" type="slidenum">
              <a:rPr lang="en-US" smtClean="0"/>
              <a:t>‹#›</a:t>
            </a:fld>
            <a:endParaRPr lang="en-US"/>
          </a:p>
        </p:txBody>
      </p:sp>
    </p:spTree>
    <p:extLst>
      <p:ext uri="{BB962C8B-B14F-4D97-AF65-F5344CB8AC3E}">
        <p14:creationId xmlns:p14="http://schemas.microsoft.com/office/powerpoint/2010/main" val="1578112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873CC-2BD3-4E91-A486-A2B10825AA8F}" type="datetimeFigureOut">
              <a:rPr lang="en-US" smtClean="0"/>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A7D1A-A378-4324-9A87-BD45368F1BF3}" type="slidenum">
              <a:rPr lang="en-US" smtClean="0"/>
              <a:t>‹#›</a:t>
            </a:fld>
            <a:endParaRPr lang="en-US"/>
          </a:p>
        </p:txBody>
      </p:sp>
    </p:spTree>
    <p:extLst>
      <p:ext uri="{BB962C8B-B14F-4D97-AF65-F5344CB8AC3E}">
        <p14:creationId xmlns:p14="http://schemas.microsoft.com/office/powerpoint/2010/main" val="603361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873CC-2BD3-4E91-A486-A2B10825AA8F}" type="datetimeFigureOut">
              <a:rPr lang="en-US" smtClean="0"/>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A7D1A-A378-4324-9A87-BD45368F1BF3}" type="slidenum">
              <a:rPr lang="en-US" smtClean="0"/>
              <a:t>‹#›</a:t>
            </a:fld>
            <a:endParaRPr lang="en-US"/>
          </a:p>
        </p:txBody>
      </p:sp>
    </p:spTree>
    <p:extLst>
      <p:ext uri="{BB962C8B-B14F-4D97-AF65-F5344CB8AC3E}">
        <p14:creationId xmlns:p14="http://schemas.microsoft.com/office/powerpoint/2010/main" val="223252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873CC-2BD3-4E91-A486-A2B10825AA8F}" type="datetimeFigureOut">
              <a:rPr lang="en-US" smtClean="0"/>
              <a:t>3/27/2015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A7D1A-A378-4324-9A87-BD45368F1BF3}" type="slidenum">
              <a:rPr lang="en-US" smtClean="0"/>
              <a:t>‹#›</a:t>
            </a:fld>
            <a:endParaRPr lang="en-US"/>
          </a:p>
        </p:txBody>
      </p:sp>
    </p:spTree>
    <p:extLst>
      <p:ext uri="{BB962C8B-B14F-4D97-AF65-F5344CB8AC3E}">
        <p14:creationId xmlns:p14="http://schemas.microsoft.com/office/powerpoint/2010/main" val="2020237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rmAutofit fontScale="90000"/>
          </a:bodyPr>
          <a:lstStyle/>
          <a:p>
            <a:r>
              <a:rPr lang="en-US" sz="5300" dirty="0" smtClean="0"/>
              <a:t/>
            </a:r>
            <a:br>
              <a:rPr lang="en-US" sz="5300" dirty="0" smtClean="0"/>
            </a:br>
            <a:r>
              <a:rPr lang="en-US" sz="5300" dirty="0" smtClean="0"/>
              <a:t>The World Is About to End</a:t>
            </a:r>
            <a:br>
              <a:rPr lang="en-US" sz="5300" dirty="0" smtClean="0"/>
            </a:br>
            <a:r>
              <a:rPr lang="en-US" sz="3600" dirty="0" smtClean="0"/>
              <a:t>The Impact of Apocalyptic Beliefs on History</a:t>
            </a:r>
            <a:br>
              <a:rPr lang="en-US" sz="3600" dirty="0" smtClean="0"/>
            </a:br>
            <a:r>
              <a:rPr lang="en-US" sz="3100" dirty="0" smtClean="0"/>
              <a:t>Class 1</a:t>
            </a:r>
            <a:r>
              <a:rPr lang="en-US" sz="3600" dirty="0" smtClean="0"/>
              <a:t/>
            </a:r>
            <a:br>
              <a:rPr lang="en-US" sz="3600" dirty="0" smtClean="0"/>
            </a:br>
            <a:endParaRPr lang="en-US" sz="3600" dirty="0"/>
          </a:p>
        </p:txBody>
      </p:sp>
      <p:sp>
        <p:nvSpPr>
          <p:cNvPr id="3" name="Subtitle 2"/>
          <p:cNvSpPr>
            <a:spLocks noGrp="1"/>
          </p:cNvSpPr>
          <p:nvPr>
            <p:ph type="subTitle" idx="1"/>
          </p:nvPr>
        </p:nvSpPr>
        <p:spPr/>
        <p:txBody>
          <a:bodyPr/>
          <a:lstStyle/>
          <a:p>
            <a:r>
              <a:rPr lang="en-US" dirty="0" smtClean="0"/>
              <a:t>William A. Reader</a:t>
            </a:r>
          </a:p>
          <a:p>
            <a:r>
              <a:rPr lang="en-US" dirty="0" smtClean="0"/>
              <a:t>Williamreader40@gmail. com</a:t>
            </a:r>
          </a:p>
          <a:p>
            <a:endParaRPr lang="en-US" dirty="0"/>
          </a:p>
        </p:txBody>
      </p:sp>
    </p:spTree>
    <p:extLst>
      <p:ext uri="{BB962C8B-B14F-4D97-AF65-F5344CB8AC3E}">
        <p14:creationId xmlns:p14="http://schemas.microsoft.com/office/powerpoint/2010/main" val="1628633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Origins</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7685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The Covenant</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8652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Covenant</a:t>
            </a:r>
            <a:endParaRPr lang="en-US" dirty="0"/>
          </a:p>
        </p:txBody>
      </p:sp>
      <p:sp>
        <p:nvSpPr>
          <p:cNvPr id="3" name="Content Placeholder 2"/>
          <p:cNvSpPr>
            <a:spLocks noGrp="1"/>
          </p:cNvSpPr>
          <p:nvPr>
            <p:ph idx="1"/>
          </p:nvPr>
        </p:nvSpPr>
        <p:spPr/>
        <p:txBody>
          <a:bodyPr/>
          <a:lstStyle/>
          <a:p>
            <a:r>
              <a:rPr lang="en-US" dirty="0" smtClean="0"/>
              <a:t>Central to Judaism was the concept of a Covenant between God and Israel</a:t>
            </a:r>
          </a:p>
          <a:p>
            <a:pPr lvl="1"/>
            <a:r>
              <a:rPr lang="en-US" dirty="0" smtClean="0"/>
              <a:t>If Israel obeyed God’s laws (as contained in the Torah), God would bless and protect both individual Israelites and Israel as a nation</a:t>
            </a:r>
          </a:p>
          <a:p>
            <a:pPr lvl="1"/>
            <a:r>
              <a:rPr lang="en-US" dirty="0" smtClean="0"/>
              <a:t>If, however, Israel or individual Israelites disobeyed God’s laws, then God  would punish those guilty</a:t>
            </a:r>
            <a:endParaRPr lang="en-US" dirty="0"/>
          </a:p>
        </p:txBody>
      </p:sp>
    </p:spTree>
    <p:extLst>
      <p:ext uri="{BB962C8B-B14F-4D97-AF65-F5344CB8AC3E}">
        <p14:creationId xmlns:p14="http://schemas.microsoft.com/office/powerpoint/2010/main" val="3718151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Problems - 1</a:t>
            </a:r>
            <a:endParaRPr lang="en-US" dirty="0"/>
          </a:p>
        </p:txBody>
      </p:sp>
      <p:sp>
        <p:nvSpPr>
          <p:cNvPr id="3" name="Content Placeholder 2"/>
          <p:cNvSpPr>
            <a:spLocks noGrp="1"/>
          </p:cNvSpPr>
          <p:nvPr>
            <p:ph idx="1"/>
          </p:nvPr>
        </p:nvSpPr>
        <p:spPr/>
        <p:txBody>
          <a:bodyPr>
            <a:noAutofit/>
          </a:bodyPr>
          <a:lstStyle/>
          <a:p>
            <a:r>
              <a:rPr lang="en-US" dirty="0" smtClean="0"/>
              <a:t>In the era of the Judges, Israel was largely an egalitarian society of landowning farmers</a:t>
            </a:r>
          </a:p>
          <a:p>
            <a:pPr lvl="1"/>
            <a:r>
              <a:rPr lang="en-US" dirty="0" smtClean="0"/>
              <a:t>One problem with rule by Judges was that such decentralization made unified action difficult and left Israel vulnerable to attack. This led to a demand for a monarchy</a:t>
            </a:r>
          </a:p>
          <a:p>
            <a:pPr lvl="1"/>
            <a:r>
              <a:rPr lang="en-US" dirty="0" smtClean="0"/>
              <a:t>One problem with a monarchy was it created a center of power whose consequence was to make Israel an increasingly unequal society</a:t>
            </a:r>
          </a:p>
        </p:txBody>
      </p:sp>
    </p:spTree>
    <p:extLst>
      <p:ext uri="{BB962C8B-B14F-4D97-AF65-F5344CB8AC3E}">
        <p14:creationId xmlns:p14="http://schemas.microsoft.com/office/powerpoint/2010/main" val="2091269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Problems - 2</a:t>
            </a:r>
            <a:endParaRPr lang="en-US" dirty="0"/>
          </a:p>
        </p:txBody>
      </p:sp>
      <p:sp>
        <p:nvSpPr>
          <p:cNvPr id="3" name="Content Placeholder 2"/>
          <p:cNvSpPr>
            <a:spLocks noGrp="1"/>
          </p:cNvSpPr>
          <p:nvPr>
            <p:ph idx="1"/>
          </p:nvPr>
        </p:nvSpPr>
        <p:spPr/>
        <p:txBody>
          <a:bodyPr>
            <a:normAutofit fontScale="77500" lnSpcReduction="20000"/>
          </a:bodyPr>
          <a:lstStyle/>
          <a:p>
            <a:r>
              <a:rPr lang="en-US" sz="3300" dirty="0"/>
              <a:t>Thus as time went on, Israel developed a socio-economic structure increasingly similar to those of pre-industrial agrarian empires</a:t>
            </a:r>
          </a:p>
          <a:p>
            <a:pPr lvl="1"/>
            <a:r>
              <a:rPr lang="en-US" dirty="0"/>
              <a:t>Such societies consisted of two primary social classes:</a:t>
            </a:r>
          </a:p>
          <a:p>
            <a:pPr lvl="2"/>
            <a:r>
              <a:rPr lang="en-US" sz="2600" dirty="0"/>
              <a:t>A largely urban ruling elite (with their families constituting 1%-2% of the population) </a:t>
            </a:r>
          </a:p>
          <a:p>
            <a:pPr lvl="2"/>
            <a:r>
              <a:rPr lang="en-US" sz="2600" dirty="0"/>
              <a:t> Rural peasants – mostly sharecroppers, tenants, day laborers, and slaves – who made up 90% of the </a:t>
            </a:r>
            <a:r>
              <a:rPr lang="en-US" sz="2600" dirty="0" smtClean="0"/>
              <a:t>population</a:t>
            </a:r>
          </a:p>
          <a:p>
            <a:r>
              <a:rPr lang="en-US" sz="3300" dirty="0" smtClean="0"/>
              <a:t>In this context arose the Prophets who</a:t>
            </a:r>
            <a:r>
              <a:rPr lang="en-US" sz="2800" dirty="0" smtClean="0"/>
              <a:t>:</a:t>
            </a:r>
          </a:p>
          <a:p>
            <a:pPr lvl="1"/>
            <a:r>
              <a:rPr lang="en-US" dirty="0" smtClean="0"/>
              <a:t>Condemned the arrogance of the elite, their exploitation of the poor, and the tendency to worship idols</a:t>
            </a:r>
          </a:p>
          <a:p>
            <a:pPr lvl="1"/>
            <a:r>
              <a:rPr lang="en-US" dirty="0" smtClean="0"/>
              <a:t>Stated that God would punish  those guilty of the above transgressions</a:t>
            </a:r>
            <a:endParaRPr lang="en-US" dirty="0"/>
          </a:p>
          <a:p>
            <a:pPr marL="0" indent="0">
              <a:buNone/>
            </a:pPr>
            <a:r>
              <a:rPr lang="en-US" sz="2800" dirty="0"/>
              <a:t>	</a:t>
            </a:r>
          </a:p>
        </p:txBody>
      </p:sp>
    </p:spTree>
    <p:extLst>
      <p:ext uri="{BB962C8B-B14F-4D97-AF65-F5344CB8AC3E}">
        <p14:creationId xmlns:p14="http://schemas.microsoft.com/office/powerpoint/2010/main" val="2982491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Problems - 3</a:t>
            </a:r>
            <a:endParaRPr lang="en-US" dirty="0"/>
          </a:p>
        </p:txBody>
      </p:sp>
      <p:sp>
        <p:nvSpPr>
          <p:cNvPr id="3" name="Content Placeholder 2"/>
          <p:cNvSpPr>
            <a:spLocks noGrp="1"/>
          </p:cNvSpPr>
          <p:nvPr>
            <p:ph idx="1"/>
          </p:nvPr>
        </p:nvSpPr>
        <p:spPr/>
        <p:txBody>
          <a:bodyPr>
            <a:normAutofit fontScale="92500"/>
          </a:bodyPr>
          <a:lstStyle/>
          <a:p>
            <a:r>
              <a:rPr lang="en-US" dirty="0" smtClean="0"/>
              <a:t>After the death of Solomon, the northern tribes rebelled against </a:t>
            </a:r>
            <a:r>
              <a:rPr lang="en-US" dirty="0" err="1" smtClean="0"/>
              <a:t>Rehoboam</a:t>
            </a:r>
            <a:r>
              <a:rPr lang="en-US" dirty="0" smtClean="0"/>
              <a:t>,  Solomon’s  son and successor </a:t>
            </a:r>
          </a:p>
          <a:p>
            <a:pPr lvl="1"/>
            <a:r>
              <a:rPr lang="en-US" dirty="0" smtClean="0"/>
              <a:t>Result: the empire established by David and Solomon broke apart into two relatively weak kingdoms at odds and frequently at war with each other in an era where new and powerful empires were emerging</a:t>
            </a:r>
          </a:p>
          <a:p>
            <a:r>
              <a:rPr lang="en-US" dirty="0" smtClean="0"/>
              <a:t>Eventually, Israel was conquered by the Assyrians in 722 BC and Judah by the Babylonians in 586 BC</a:t>
            </a:r>
          </a:p>
        </p:txBody>
      </p:sp>
    </p:spTree>
    <p:extLst>
      <p:ext uri="{BB962C8B-B14F-4D97-AF65-F5344CB8AC3E}">
        <p14:creationId xmlns:p14="http://schemas.microsoft.com/office/powerpoint/2010/main" val="3085129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Exile</a:t>
            </a:r>
            <a:endParaRPr lang="en-US" dirty="0"/>
          </a:p>
        </p:txBody>
      </p:sp>
      <p:sp>
        <p:nvSpPr>
          <p:cNvPr id="3" name="Content Placeholder 2"/>
          <p:cNvSpPr>
            <a:spLocks noGrp="1"/>
          </p:cNvSpPr>
          <p:nvPr>
            <p:ph idx="1"/>
          </p:nvPr>
        </p:nvSpPr>
        <p:spPr/>
        <p:txBody>
          <a:bodyPr>
            <a:normAutofit lnSpcReduction="10000"/>
          </a:bodyPr>
          <a:lstStyle/>
          <a:p>
            <a:r>
              <a:rPr lang="en-US" dirty="0" smtClean="0"/>
              <a:t>With the fall of  Jerusalem, the elite of Judah were deported to Babylon, a large city noted for commerce, religion, and vice</a:t>
            </a:r>
          </a:p>
          <a:p>
            <a:r>
              <a:rPr lang="en-US" dirty="0" smtClean="0"/>
              <a:t>What turned Judah exiles into Jews were:</a:t>
            </a:r>
          </a:p>
          <a:p>
            <a:pPr lvl="1"/>
            <a:r>
              <a:rPr lang="en-US" dirty="0" smtClean="0"/>
              <a:t>The fact of exile from their native land while living in a large heterogeneous urban center</a:t>
            </a:r>
          </a:p>
          <a:p>
            <a:pPr lvl="1"/>
            <a:r>
              <a:rPr lang="en-US" dirty="0" smtClean="0"/>
              <a:t>Babylon’s policy of religious toleration</a:t>
            </a:r>
          </a:p>
          <a:p>
            <a:pPr lvl="1"/>
            <a:r>
              <a:rPr lang="en-US" dirty="0" smtClean="0"/>
              <a:t>The writings and oral traditions of the prophets, especially Ezekiel, who had added credibility among the exiles</a:t>
            </a:r>
            <a:endParaRPr lang="en-US" dirty="0"/>
          </a:p>
        </p:txBody>
      </p:sp>
    </p:spTree>
    <p:extLst>
      <p:ext uri="{BB962C8B-B14F-4D97-AF65-F5344CB8AC3E}">
        <p14:creationId xmlns:p14="http://schemas.microsoft.com/office/powerpoint/2010/main" val="3287191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Exile</a:t>
            </a:r>
            <a:endParaRPr lang="en-US" dirty="0"/>
          </a:p>
        </p:txBody>
      </p:sp>
      <p:sp>
        <p:nvSpPr>
          <p:cNvPr id="3" name="Content Placeholder 2"/>
          <p:cNvSpPr>
            <a:spLocks noGrp="1"/>
          </p:cNvSpPr>
          <p:nvPr>
            <p:ph idx="1"/>
          </p:nvPr>
        </p:nvSpPr>
        <p:spPr/>
        <p:txBody>
          <a:bodyPr>
            <a:normAutofit/>
          </a:bodyPr>
          <a:lstStyle/>
          <a:p>
            <a:r>
              <a:rPr lang="en-US" dirty="0" smtClean="0"/>
              <a:t>A minority of exiles returned to Judea where they began rebuilding the Temple and the city of Jerusalem</a:t>
            </a:r>
          </a:p>
          <a:p>
            <a:r>
              <a:rPr lang="en-US" dirty="0" smtClean="0"/>
              <a:t>Judea, Samaria, and Galilee were loosely governed provinces within the Persian Empire</a:t>
            </a:r>
          </a:p>
          <a:p>
            <a:r>
              <a:rPr lang="en-US" dirty="0" smtClean="0"/>
              <a:t>In 332 BC came under Greek rule, with the conquest of the Persian Empire by Alexander the Great</a:t>
            </a:r>
            <a:endParaRPr lang="en-US" dirty="0"/>
          </a:p>
        </p:txBody>
      </p:sp>
    </p:spTree>
    <p:extLst>
      <p:ext uri="{BB962C8B-B14F-4D97-AF65-F5344CB8AC3E}">
        <p14:creationId xmlns:p14="http://schemas.microsoft.com/office/powerpoint/2010/main" val="3611723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 Rule - 1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331 BC, the Persian Empire was conquered by Alexander the Great</a:t>
            </a:r>
          </a:p>
          <a:p>
            <a:pPr lvl="1"/>
            <a:r>
              <a:rPr lang="en-US" dirty="0" smtClean="0"/>
              <a:t>After Alexander’s death in 323 BC, his empire is partitioned among his four top generals</a:t>
            </a:r>
          </a:p>
          <a:p>
            <a:r>
              <a:rPr lang="en-US" dirty="0" smtClean="0"/>
              <a:t>Palestine comes under the rule of the Ptolemy dynasty of Egypt (323-198 BC)</a:t>
            </a:r>
          </a:p>
          <a:p>
            <a:pPr lvl="1"/>
            <a:r>
              <a:rPr lang="en-US" dirty="0" smtClean="0"/>
              <a:t>Ptolemy II </a:t>
            </a:r>
            <a:r>
              <a:rPr lang="en-US" dirty="0" err="1" smtClean="0"/>
              <a:t>Philadelphus</a:t>
            </a:r>
            <a:r>
              <a:rPr lang="en-US" dirty="0" smtClean="0"/>
              <a:t> asks for a copy of the Hebrew Scriptures to add to his famous library</a:t>
            </a:r>
          </a:p>
          <a:p>
            <a:pPr lvl="1"/>
            <a:r>
              <a:rPr lang="en-US" dirty="0" smtClean="0"/>
              <a:t>As a consequence, the Hebrew Scriptures are translated into Greek</a:t>
            </a:r>
          </a:p>
          <a:p>
            <a:endParaRPr lang="en-US" dirty="0" smtClean="0"/>
          </a:p>
        </p:txBody>
      </p:sp>
    </p:spTree>
    <p:extLst>
      <p:ext uri="{BB962C8B-B14F-4D97-AF65-F5344CB8AC3E}">
        <p14:creationId xmlns:p14="http://schemas.microsoft.com/office/powerpoint/2010/main" val="2124891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 Rule - 2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Greek culture was seductively alluring to many Jews</a:t>
            </a:r>
          </a:p>
          <a:p>
            <a:r>
              <a:rPr lang="en-US" dirty="0" smtClean="0"/>
              <a:t>Some hedonistic aspects of Greek culture, however, were deeply offensive to Jewish traditionalists</a:t>
            </a:r>
          </a:p>
          <a:p>
            <a:pPr lvl="1"/>
            <a:r>
              <a:rPr lang="en-US" dirty="0" smtClean="0"/>
              <a:t>E.g. prominent displays of the naked human body, nude athletic competition, homosexuality, and temple priests neglecting their duties to go watch Greek athletic contests</a:t>
            </a:r>
          </a:p>
          <a:p>
            <a:r>
              <a:rPr lang="en-US" dirty="0" smtClean="0"/>
              <a:t>The result was a “culture war” between Assimilationists and Traditionalists</a:t>
            </a:r>
          </a:p>
          <a:p>
            <a:endParaRPr lang="en-US" dirty="0"/>
          </a:p>
        </p:txBody>
      </p:sp>
    </p:spTree>
    <p:extLst>
      <p:ext uri="{BB962C8B-B14F-4D97-AF65-F5344CB8AC3E}">
        <p14:creationId xmlns:p14="http://schemas.microsoft.com/office/powerpoint/2010/main" val="59832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We Will Cover in this Course - 1</a:t>
            </a:r>
          </a:p>
        </p:txBody>
      </p:sp>
      <p:sp>
        <p:nvSpPr>
          <p:cNvPr id="3" name="Content Placeholder 2"/>
          <p:cNvSpPr>
            <a:spLocks noGrp="1"/>
          </p:cNvSpPr>
          <p:nvPr>
            <p:ph idx="1"/>
          </p:nvPr>
        </p:nvSpPr>
        <p:spPr/>
        <p:txBody>
          <a:bodyPr>
            <a:normAutofit/>
          </a:bodyPr>
          <a:lstStyle/>
          <a:p>
            <a:r>
              <a:rPr lang="en-US" dirty="0" smtClean="0"/>
              <a:t>The Origins of Apocalyptic Beliefs</a:t>
            </a:r>
          </a:p>
          <a:p>
            <a:pPr lvl="1"/>
            <a:r>
              <a:rPr lang="en-US" dirty="0" smtClean="0"/>
              <a:t>Judaism and the Covenant</a:t>
            </a:r>
          </a:p>
          <a:p>
            <a:pPr lvl="1"/>
            <a:r>
              <a:rPr lang="en-US" dirty="0" smtClean="0"/>
              <a:t>The Impact of Antiochus IV </a:t>
            </a:r>
            <a:r>
              <a:rPr lang="en-US" dirty="0" err="1" smtClean="0"/>
              <a:t>Epiphanes</a:t>
            </a:r>
            <a:endParaRPr lang="en-US" dirty="0" smtClean="0"/>
          </a:p>
          <a:p>
            <a:pPr lvl="1"/>
            <a:r>
              <a:rPr lang="en-US" dirty="0" smtClean="0"/>
              <a:t>Jewish </a:t>
            </a:r>
            <a:r>
              <a:rPr lang="en-US" dirty="0" err="1" smtClean="0"/>
              <a:t>Apocalypticism</a:t>
            </a:r>
            <a:r>
              <a:rPr lang="en-US" dirty="0" smtClean="0"/>
              <a:t> and </a:t>
            </a:r>
            <a:r>
              <a:rPr lang="en-US" dirty="0" err="1" smtClean="0"/>
              <a:t>Messianism</a:t>
            </a:r>
            <a:endParaRPr lang="en-US" dirty="0" smtClean="0"/>
          </a:p>
          <a:p>
            <a:pPr lvl="1"/>
            <a:r>
              <a:rPr lang="en-US" dirty="0" smtClean="0"/>
              <a:t>Christian </a:t>
            </a:r>
            <a:r>
              <a:rPr lang="en-US" dirty="0" err="1" smtClean="0"/>
              <a:t>Apocalypticism</a:t>
            </a:r>
            <a:endParaRPr lang="en-US" dirty="0" smtClean="0"/>
          </a:p>
          <a:p>
            <a:pPr lvl="2"/>
            <a:r>
              <a:rPr lang="en-US" dirty="0" smtClean="0"/>
              <a:t>Some Key Traits</a:t>
            </a:r>
          </a:p>
          <a:p>
            <a:pPr lvl="3"/>
            <a:endParaRPr lang="en-US" dirty="0" smtClean="0"/>
          </a:p>
          <a:p>
            <a:pPr marL="914400" lvl="2"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4254294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Antiochus </a:t>
            </a:r>
            <a:r>
              <a:rPr lang="en-US" dirty="0" err="1" smtClean="0"/>
              <a:t>Epiphanes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a:t>
            </a:r>
            <a:r>
              <a:rPr lang="en-US" dirty="0" smtClean="0"/>
              <a:t>198 BC, </a:t>
            </a:r>
            <a:r>
              <a:rPr lang="en-US" dirty="0"/>
              <a:t>the Seleucids conquered Palestine after defeating Ptolemy </a:t>
            </a:r>
            <a:r>
              <a:rPr lang="en-US" dirty="0" smtClean="0"/>
              <a:t>V</a:t>
            </a:r>
          </a:p>
          <a:p>
            <a:r>
              <a:rPr lang="en-US" dirty="0" smtClean="0"/>
              <a:t>In 175 BC, Antiochus IV </a:t>
            </a:r>
            <a:r>
              <a:rPr lang="en-US" dirty="0" err="1" smtClean="0"/>
              <a:t>Epiphanes</a:t>
            </a:r>
            <a:r>
              <a:rPr lang="en-US" dirty="0" smtClean="0"/>
              <a:t> becomes ruler</a:t>
            </a:r>
          </a:p>
          <a:p>
            <a:r>
              <a:rPr lang="en-US" dirty="0" smtClean="0"/>
              <a:t>Troubled by the occasional public disorders resulting from the Jewish Culture Wars, Antiochus blamed the traditionalist Jews</a:t>
            </a:r>
          </a:p>
          <a:p>
            <a:r>
              <a:rPr lang="en-US" dirty="0" smtClean="0"/>
              <a:t>Consequently, In 164 BC, Antiochus criminalized the basic rites of Judaism, ordered the public burning of all Torah scrolls, and installed a statue of Zeus in the Holy of Holies of the Temple at Jerusalem</a:t>
            </a:r>
            <a:endParaRPr lang="en-US" dirty="0"/>
          </a:p>
          <a:p>
            <a:endParaRPr lang="en-US" dirty="0"/>
          </a:p>
        </p:txBody>
      </p:sp>
    </p:spTree>
    <p:extLst>
      <p:ext uri="{BB962C8B-B14F-4D97-AF65-F5344CB8AC3E}">
        <p14:creationId xmlns:p14="http://schemas.microsoft.com/office/powerpoint/2010/main" val="708845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Maccabean Revolt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Jews refused to violate the law and suffered martyrdom as a result</a:t>
            </a:r>
          </a:p>
          <a:p>
            <a:pPr lvl="1"/>
            <a:r>
              <a:rPr lang="en-US" dirty="0" smtClean="0"/>
              <a:t>The Book of Daniel was written in this period to encourage Jews to remain loyal to their faith and the Law</a:t>
            </a:r>
          </a:p>
          <a:p>
            <a:r>
              <a:rPr lang="en-US" dirty="0" smtClean="0"/>
              <a:t>Faced with religious persecution and the abomination of having a statue of Zeus in the Holy of Holies, </a:t>
            </a:r>
          </a:p>
          <a:p>
            <a:pPr lvl="1"/>
            <a:r>
              <a:rPr lang="en-US" dirty="0" smtClean="0"/>
              <a:t>Pious Jews, led by Judas Maccabeus rebelled and succeeded in defeating the Syrian occupying garrisons and liberating Jerusalem in 164 BC</a:t>
            </a:r>
          </a:p>
          <a:p>
            <a:endParaRPr lang="en-US" dirty="0"/>
          </a:p>
        </p:txBody>
      </p:sp>
    </p:spTree>
    <p:extLst>
      <p:ext uri="{BB962C8B-B14F-4D97-AF65-F5344CB8AC3E}">
        <p14:creationId xmlns:p14="http://schemas.microsoft.com/office/powerpoint/2010/main" val="1016012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the Maccabean Revolt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creation of a politically independent Jewish state ruled by the </a:t>
            </a:r>
            <a:r>
              <a:rPr lang="en-US" dirty="0" err="1" smtClean="0"/>
              <a:t>Hasmoneans</a:t>
            </a:r>
            <a:endParaRPr lang="en-US" dirty="0" smtClean="0"/>
          </a:p>
          <a:p>
            <a:r>
              <a:rPr lang="en-US" dirty="0" smtClean="0"/>
              <a:t>The calling into question the traditional idea that misfortune and suffering were the result of God’s just punishment of personal and collective sin</a:t>
            </a:r>
          </a:p>
          <a:p>
            <a:pPr lvl="1"/>
            <a:r>
              <a:rPr lang="en-US" dirty="0" smtClean="0"/>
              <a:t>Antiochus </a:t>
            </a:r>
            <a:r>
              <a:rPr lang="en-US" dirty="0" err="1"/>
              <a:t>Epiphanes</a:t>
            </a:r>
            <a:r>
              <a:rPr lang="en-US" dirty="0"/>
              <a:t> confronted Jews with the fact that people suffered and underwent martyrdom because they were faithful to Jewish law</a:t>
            </a:r>
          </a:p>
          <a:p>
            <a:pPr lvl="1"/>
            <a:r>
              <a:rPr lang="en-US" dirty="0"/>
              <a:t>This posed the problem of how could a good God let people suffer because they were faithful to his Law </a:t>
            </a:r>
          </a:p>
          <a:p>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1756947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the Problem of Evil</a:t>
            </a:r>
            <a:endParaRPr lang="en-US" dirty="0"/>
          </a:p>
        </p:txBody>
      </p:sp>
      <p:sp>
        <p:nvSpPr>
          <p:cNvPr id="3" name="Content Placeholder 2"/>
          <p:cNvSpPr>
            <a:spLocks noGrp="1"/>
          </p:cNvSpPr>
          <p:nvPr>
            <p:ph idx="1"/>
          </p:nvPr>
        </p:nvSpPr>
        <p:spPr/>
        <p:txBody>
          <a:bodyPr>
            <a:normAutofit fontScale="92500"/>
          </a:bodyPr>
          <a:lstStyle/>
          <a:p>
            <a:r>
              <a:rPr lang="en-US" dirty="0" smtClean="0"/>
              <a:t>There were two resolutions to the problem of evil – how </a:t>
            </a:r>
            <a:r>
              <a:rPr lang="en-US" dirty="0"/>
              <a:t>could a good God let bad things happen to good people</a:t>
            </a:r>
          </a:p>
          <a:p>
            <a:pPr lvl="1"/>
            <a:r>
              <a:rPr lang="en-US" dirty="0" smtClean="0"/>
              <a:t>The first was the concept of </a:t>
            </a:r>
            <a:r>
              <a:rPr lang="en-US" dirty="0"/>
              <a:t>an afterlife in which one’s eternal status depended upon one’s deeds in this life with the good rewarded and the wicked punished</a:t>
            </a:r>
          </a:p>
          <a:p>
            <a:pPr lvl="2"/>
            <a:r>
              <a:rPr lang="en-US" dirty="0" smtClean="0"/>
              <a:t>This was distinct from the concepts of </a:t>
            </a:r>
            <a:r>
              <a:rPr lang="en-US" i="1" dirty="0" err="1" smtClean="0"/>
              <a:t>sheol</a:t>
            </a:r>
            <a:r>
              <a:rPr lang="en-US" dirty="0" smtClean="0"/>
              <a:t> and </a:t>
            </a:r>
            <a:r>
              <a:rPr lang="en-US" i="1" dirty="0" smtClean="0"/>
              <a:t>hades</a:t>
            </a:r>
          </a:p>
          <a:p>
            <a:pPr lvl="1"/>
            <a:r>
              <a:rPr lang="en-US" dirty="0"/>
              <a:t>The </a:t>
            </a:r>
            <a:r>
              <a:rPr lang="en-US" dirty="0" smtClean="0"/>
              <a:t>second was the </a:t>
            </a:r>
            <a:r>
              <a:rPr lang="en-US" dirty="0"/>
              <a:t>idea that God would intervene </a:t>
            </a:r>
            <a:r>
              <a:rPr lang="en-US" dirty="0" smtClean="0"/>
              <a:t>in history in </a:t>
            </a:r>
            <a:r>
              <a:rPr lang="en-US" dirty="0"/>
              <a:t>the near future to set things right </a:t>
            </a:r>
          </a:p>
          <a:p>
            <a:pPr lvl="1"/>
            <a:endParaRPr lang="en-US" i="1" dirty="0" smtClean="0"/>
          </a:p>
        </p:txBody>
      </p:sp>
    </p:spTree>
    <p:extLst>
      <p:ext uri="{BB962C8B-B14F-4D97-AF65-F5344CB8AC3E}">
        <p14:creationId xmlns:p14="http://schemas.microsoft.com/office/powerpoint/2010/main" val="2920589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Afterlife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idea of an afterlife in which the good were rewarded and the evil punished was first stated in the Book of Daniel (Daniel 12:2)</a:t>
            </a:r>
          </a:p>
          <a:p>
            <a:pPr lvl="1"/>
            <a:r>
              <a:rPr lang="en-US" dirty="0" smtClean="0"/>
              <a:t>Until the Jews came into contact with Greek thought, they had no concept of an intelligent and immortal soul that would survive the death of the body</a:t>
            </a:r>
          </a:p>
          <a:p>
            <a:pPr lvl="1"/>
            <a:r>
              <a:rPr lang="en-US" dirty="0" smtClean="0"/>
              <a:t>The Jews as reflected in Ezekiel 37:1-13 did have a concept of the resurrection of the body</a:t>
            </a:r>
          </a:p>
          <a:p>
            <a:r>
              <a:rPr lang="en-US" dirty="0" smtClean="0"/>
              <a:t>Christianity combined the Greek immortal soul with the Jewish resurrected body</a:t>
            </a:r>
          </a:p>
        </p:txBody>
      </p:sp>
    </p:spTree>
    <p:extLst>
      <p:ext uri="{BB962C8B-B14F-4D97-AF65-F5344CB8AC3E}">
        <p14:creationId xmlns:p14="http://schemas.microsoft.com/office/powerpoint/2010/main" val="90948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Jewish </a:t>
            </a:r>
            <a:r>
              <a:rPr lang="en-US" dirty="0" err="1" smtClean="0"/>
              <a:t>Messianism</a:t>
            </a:r>
            <a:endParaRPr lang="en-US" dirty="0"/>
          </a:p>
        </p:txBody>
      </p:sp>
      <p:sp>
        <p:nvSpPr>
          <p:cNvPr id="3" name="Content Placeholder 2"/>
          <p:cNvSpPr>
            <a:spLocks noGrp="1"/>
          </p:cNvSpPr>
          <p:nvPr>
            <p:ph idx="1"/>
          </p:nvPr>
        </p:nvSpPr>
        <p:spPr/>
        <p:txBody>
          <a:bodyPr>
            <a:normAutofit lnSpcReduction="10000"/>
          </a:bodyPr>
          <a:lstStyle/>
          <a:p>
            <a:pPr marL="342900" lvl="1" indent="-342900">
              <a:buFont typeface="Arial" panose="020B0604020202020204" pitchFamily="34" charset="0"/>
              <a:buChar char="•"/>
            </a:pPr>
            <a:r>
              <a:rPr lang="en-US" dirty="0"/>
              <a:t>The </a:t>
            </a:r>
            <a:r>
              <a:rPr lang="en-US" dirty="0" smtClean="0"/>
              <a:t>concept </a:t>
            </a:r>
            <a:r>
              <a:rPr lang="en-US" dirty="0"/>
              <a:t>that at some point God would intervene in history to punish the wicked, overthrow Israel’s oppressors, and establish a messianic </a:t>
            </a:r>
            <a:r>
              <a:rPr lang="en-US" dirty="0" smtClean="0"/>
              <a:t>kingdom had three intertwined roots</a:t>
            </a:r>
          </a:p>
          <a:p>
            <a:pPr marL="742950" lvl="2" indent="-342900"/>
            <a:r>
              <a:rPr lang="en-US" dirty="0" smtClean="0"/>
              <a:t>The tension between a faith that saw the Jews as Yahweh’s chosen people and the reality of rule by foreign pagan powers</a:t>
            </a:r>
          </a:p>
          <a:p>
            <a:pPr marL="742950" lvl="2" indent="-342900"/>
            <a:r>
              <a:rPr lang="en-US" dirty="0" smtClean="0"/>
              <a:t>The experience of persecution and successful revolt  under Antiochus </a:t>
            </a:r>
            <a:r>
              <a:rPr lang="en-US" dirty="0" err="1" smtClean="0"/>
              <a:t>Epiphanes</a:t>
            </a:r>
            <a:endParaRPr lang="en-US" dirty="0" smtClean="0"/>
          </a:p>
          <a:p>
            <a:pPr marL="742950" lvl="2" indent="-342900"/>
            <a:r>
              <a:rPr lang="en-US" dirty="0" smtClean="0"/>
              <a:t>The predictions of the prophets that Israel’s enemies would be punished and that God would restore Israel and usher in a new messianic era</a:t>
            </a:r>
            <a:endParaRPr lang="en-US" dirty="0"/>
          </a:p>
          <a:p>
            <a:endParaRPr lang="en-US" dirty="0"/>
          </a:p>
        </p:txBody>
      </p:sp>
    </p:spTree>
    <p:extLst>
      <p:ext uri="{BB962C8B-B14F-4D97-AF65-F5344CB8AC3E}">
        <p14:creationId xmlns:p14="http://schemas.microsoft.com/office/powerpoint/2010/main" val="703013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Jewish </a:t>
            </a:r>
            <a:r>
              <a:rPr lang="en-US" dirty="0" err="1" smtClean="0"/>
              <a:t>Apocalypticism</a:t>
            </a:r>
            <a:endParaRPr lang="en-US" dirty="0"/>
          </a:p>
        </p:txBody>
      </p:sp>
      <p:sp>
        <p:nvSpPr>
          <p:cNvPr id="3" name="Content Placeholder 2"/>
          <p:cNvSpPr>
            <a:spLocks noGrp="1"/>
          </p:cNvSpPr>
          <p:nvPr>
            <p:ph idx="1"/>
          </p:nvPr>
        </p:nvSpPr>
        <p:spPr/>
        <p:txBody>
          <a:bodyPr/>
          <a:lstStyle/>
          <a:p>
            <a:r>
              <a:rPr lang="en-US" dirty="0"/>
              <a:t> </a:t>
            </a:r>
            <a:r>
              <a:rPr lang="en-US" dirty="0" smtClean="0"/>
              <a:t>Basic concepts:</a:t>
            </a:r>
          </a:p>
          <a:p>
            <a:pPr lvl="1"/>
            <a:r>
              <a:rPr lang="en-US" dirty="0" smtClean="0"/>
              <a:t>Cosmic reality was polarized between the forces of good and the forces of evil and these were in conflict</a:t>
            </a:r>
          </a:p>
          <a:p>
            <a:pPr lvl="1"/>
            <a:r>
              <a:rPr lang="en-US" dirty="0" smtClean="0"/>
              <a:t>God, for mysterious reasons, had temporarily permitted the forces of Evil to dominate the world</a:t>
            </a:r>
          </a:p>
          <a:p>
            <a:pPr lvl="1"/>
            <a:r>
              <a:rPr lang="en-US" dirty="0" smtClean="0"/>
              <a:t>Quite soon, however, God would intervene to destroy the forces of evil and a new kingdom in which good would triumph over evil</a:t>
            </a:r>
          </a:p>
          <a:p>
            <a:pPr lvl="1"/>
            <a:endParaRPr lang="en-US" dirty="0"/>
          </a:p>
        </p:txBody>
      </p:sp>
    </p:spTree>
    <p:extLst>
      <p:ext uri="{BB962C8B-B14F-4D97-AF65-F5344CB8AC3E}">
        <p14:creationId xmlns:p14="http://schemas.microsoft.com/office/powerpoint/2010/main" val="26379205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Jewish </a:t>
            </a:r>
            <a:r>
              <a:rPr lang="en-US" dirty="0" err="1" smtClean="0"/>
              <a:t>Apocalypticism</a:t>
            </a:r>
            <a:r>
              <a:rPr lang="en-US" dirty="0" smtClean="0"/>
              <a:t> - 2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Apocalyptic dualism had major historical implications</a:t>
            </a:r>
          </a:p>
          <a:p>
            <a:pPr lvl="1"/>
            <a:r>
              <a:rPr lang="en-US" dirty="0" smtClean="0"/>
              <a:t>All of history could be divided into three ages</a:t>
            </a:r>
          </a:p>
          <a:p>
            <a:pPr lvl="2"/>
            <a:r>
              <a:rPr lang="en-US" dirty="0" smtClean="0"/>
              <a:t>The Garden of Eden before things went wrong</a:t>
            </a:r>
          </a:p>
          <a:p>
            <a:pPr lvl="2"/>
            <a:r>
              <a:rPr lang="en-US" dirty="0" smtClean="0"/>
              <a:t>The present age where the powers of evil dominate</a:t>
            </a:r>
          </a:p>
          <a:p>
            <a:pPr lvl="2"/>
            <a:r>
              <a:rPr lang="en-US" dirty="0" smtClean="0"/>
              <a:t>The Age to Come where good triumphs over evil and a messianic kingdom now rules</a:t>
            </a:r>
          </a:p>
          <a:p>
            <a:pPr lvl="1"/>
            <a:r>
              <a:rPr lang="en-US" dirty="0" smtClean="0"/>
              <a:t>The transition from the present age to the age to come would be violent and traumatic since the forces of evil would resist</a:t>
            </a:r>
          </a:p>
          <a:p>
            <a:pPr lvl="1"/>
            <a:r>
              <a:rPr lang="en-US" dirty="0" smtClean="0"/>
              <a:t>A key player in this transition and the era to come would be the Messiah</a:t>
            </a:r>
          </a:p>
          <a:p>
            <a:pPr marL="914400" lvl="2" indent="0">
              <a:buNone/>
            </a:pPr>
            <a:endParaRPr lang="en-US" dirty="0" smtClean="0"/>
          </a:p>
        </p:txBody>
      </p:sp>
    </p:spTree>
    <p:extLst>
      <p:ext uri="{BB962C8B-B14F-4D97-AF65-F5344CB8AC3E}">
        <p14:creationId xmlns:p14="http://schemas.microsoft.com/office/powerpoint/2010/main" val="3393025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Jewish Concepts of the Messiah -1</a:t>
            </a:r>
            <a:endParaRPr lang="en-US" dirty="0"/>
          </a:p>
        </p:txBody>
      </p:sp>
      <p:sp>
        <p:nvSpPr>
          <p:cNvPr id="3" name="Content Placeholder 2"/>
          <p:cNvSpPr>
            <a:spLocks noGrp="1"/>
          </p:cNvSpPr>
          <p:nvPr>
            <p:ph idx="1"/>
          </p:nvPr>
        </p:nvSpPr>
        <p:spPr/>
        <p:txBody>
          <a:bodyPr>
            <a:normAutofit/>
          </a:bodyPr>
          <a:lstStyle/>
          <a:p>
            <a:r>
              <a:rPr lang="en-US" dirty="0" smtClean="0"/>
              <a:t>The Messiah, although sent by God, was human, not divine </a:t>
            </a:r>
          </a:p>
          <a:p>
            <a:r>
              <a:rPr lang="en-US" dirty="0" smtClean="0"/>
              <a:t>The Messiah would be a descendent of King David who would reestablish the kingdom of David and Solomon and make it a  light unto the world</a:t>
            </a:r>
          </a:p>
          <a:p>
            <a:pPr lvl="1"/>
            <a:r>
              <a:rPr lang="en-US" dirty="0" smtClean="0"/>
              <a:t>This is stated in Jeremiah 23:5-6, Isaiah 11:1-5, Isaiah 9:6-7, Micah 5:2-5 &amp; Psalms 2:6-9; 72-1-17; 89:19-29</a:t>
            </a:r>
            <a:endParaRPr lang="en-US" dirty="0"/>
          </a:p>
        </p:txBody>
      </p:sp>
    </p:spTree>
    <p:extLst>
      <p:ext uri="{BB962C8B-B14F-4D97-AF65-F5344CB8AC3E}">
        <p14:creationId xmlns:p14="http://schemas.microsoft.com/office/powerpoint/2010/main" val="21050244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Jewish Concepts of the Messiah - 2</a:t>
            </a:r>
            <a:endParaRPr lang="en-US" dirty="0"/>
          </a:p>
        </p:txBody>
      </p:sp>
      <p:sp>
        <p:nvSpPr>
          <p:cNvPr id="3" name="Content Placeholder 2"/>
          <p:cNvSpPr>
            <a:spLocks noGrp="1"/>
          </p:cNvSpPr>
          <p:nvPr>
            <p:ph idx="1"/>
          </p:nvPr>
        </p:nvSpPr>
        <p:spPr/>
        <p:txBody>
          <a:bodyPr/>
          <a:lstStyle/>
          <a:p>
            <a:r>
              <a:rPr lang="en-US" dirty="0" smtClean="0"/>
              <a:t>Although the Messiah was merely a human king, his messianic reign had many utopian characteristics</a:t>
            </a:r>
          </a:p>
          <a:p>
            <a:pPr lvl="1"/>
            <a:r>
              <a:rPr lang="en-US" dirty="0" smtClean="0"/>
              <a:t>The whole world would worship the One God of Israel  and be at peace (Isaiah 2:1-5)</a:t>
            </a:r>
          </a:p>
          <a:p>
            <a:pPr lvl="1"/>
            <a:r>
              <a:rPr lang="en-US" dirty="0" smtClean="0"/>
              <a:t>There will be no more hunger or death (Isaiah 25: 6-8)</a:t>
            </a:r>
          </a:p>
          <a:p>
            <a:pPr lvl="1"/>
            <a:r>
              <a:rPr lang="en-US" dirty="0" smtClean="0"/>
              <a:t>The wealth of the nations will be brought to a joyful Jerusalem (Isaiah 60:5-6)</a:t>
            </a:r>
            <a:endParaRPr lang="en-US" dirty="0"/>
          </a:p>
        </p:txBody>
      </p:sp>
    </p:spTree>
    <p:extLst>
      <p:ext uri="{BB962C8B-B14F-4D97-AF65-F5344CB8AC3E}">
        <p14:creationId xmlns:p14="http://schemas.microsoft.com/office/powerpoint/2010/main" val="4148011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We Will Cover in this Course - 2</a:t>
            </a:r>
            <a:endParaRPr lang="en-US" dirty="0"/>
          </a:p>
        </p:txBody>
      </p:sp>
      <p:sp>
        <p:nvSpPr>
          <p:cNvPr id="3" name="Content Placeholder 2"/>
          <p:cNvSpPr>
            <a:spLocks noGrp="1"/>
          </p:cNvSpPr>
          <p:nvPr>
            <p:ph idx="1"/>
          </p:nvPr>
        </p:nvSpPr>
        <p:spPr/>
        <p:txBody>
          <a:bodyPr>
            <a:normAutofit lnSpcReduction="10000"/>
          </a:bodyPr>
          <a:lstStyle/>
          <a:p>
            <a:r>
              <a:rPr lang="en-US" dirty="0" smtClean="0"/>
              <a:t>The Antichrist and his Impact</a:t>
            </a:r>
          </a:p>
          <a:p>
            <a:pPr lvl="1"/>
            <a:r>
              <a:rPr lang="en-US" dirty="0" smtClean="0"/>
              <a:t>The Pope as Antichrist</a:t>
            </a:r>
          </a:p>
          <a:p>
            <a:pPr lvl="2"/>
            <a:r>
              <a:rPr lang="en-US" dirty="0"/>
              <a:t>Joachim of Fiore &amp; Peter </a:t>
            </a:r>
            <a:r>
              <a:rPr lang="en-US" dirty="0" err="1" smtClean="0"/>
              <a:t>Olivi</a:t>
            </a:r>
            <a:endParaRPr lang="en-US" dirty="0" smtClean="0"/>
          </a:p>
          <a:p>
            <a:pPr lvl="2"/>
            <a:r>
              <a:rPr lang="en-US" dirty="0" smtClean="0"/>
              <a:t>Protestant Reformers</a:t>
            </a:r>
          </a:p>
          <a:p>
            <a:pPr lvl="1"/>
            <a:r>
              <a:rPr lang="en-US" dirty="0" smtClean="0"/>
              <a:t>Church and State as Antichrist</a:t>
            </a:r>
          </a:p>
          <a:p>
            <a:pPr lvl="2"/>
            <a:r>
              <a:rPr lang="en-US" dirty="0" smtClean="0"/>
              <a:t>Radical Implications</a:t>
            </a:r>
          </a:p>
          <a:p>
            <a:pPr lvl="3"/>
            <a:r>
              <a:rPr lang="en-US" dirty="0" smtClean="0"/>
              <a:t>The </a:t>
            </a:r>
            <a:r>
              <a:rPr lang="en-US" dirty="0" err="1" smtClean="0"/>
              <a:t>Taborites</a:t>
            </a:r>
            <a:endParaRPr lang="en-US" dirty="0" smtClean="0"/>
          </a:p>
          <a:p>
            <a:pPr lvl="3"/>
            <a:r>
              <a:rPr lang="en-US" dirty="0" smtClean="0"/>
              <a:t>The Anabaptists </a:t>
            </a:r>
            <a:endParaRPr lang="en-US" dirty="0"/>
          </a:p>
          <a:p>
            <a:pPr lvl="3"/>
            <a:r>
              <a:rPr lang="en-US" dirty="0" smtClean="0"/>
              <a:t>Separatists, Puritans  &amp; the Anglican Establishment</a:t>
            </a:r>
          </a:p>
          <a:p>
            <a:pPr lvl="1"/>
            <a:r>
              <a:rPr lang="en-US" dirty="0" smtClean="0"/>
              <a:t>The Mark of the Beast</a:t>
            </a:r>
            <a:endParaRPr lang="en-US" dirty="0"/>
          </a:p>
          <a:p>
            <a:pPr lvl="1"/>
            <a:endParaRPr lang="en-US" dirty="0" smtClean="0"/>
          </a:p>
          <a:p>
            <a:pPr lvl="1"/>
            <a:endParaRPr lang="en-US" dirty="0"/>
          </a:p>
        </p:txBody>
      </p:sp>
    </p:spTree>
    <p:extLst>
      <p:ext uri="{BB962C8B-B14F-4D97-AF65-F5344CB8AC3E}">
        <p14:creationId xmlns:p14="http://schemas.microsoft.com/office/powerpoint/2010/main" val="9316794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Disappointment</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r>
              <a:rPr lang="en-US" sz="2800" dirty="0" smtClean="0"/>
              <a:t>Despite the achievement of independence ,  Hasmonean rule proved disappointing </a:t>
            </a:r>
          </a:p>
          <a:p>
            <a:pPr lvl="1"/>
            <a:r>
              <a:rPr lang="en-US" dirty="0" smtClean="0"/>
              <a:t>The Culture Wars continued</a:t>
            </a:r>
          </a:p>
          <a:p>
            <a:pPr lvl="1"/>
            <a:r>
              <a:rPr lang="en-US" dirty="0" smtClean="0"/>
              <a:t>The legitimacy of the king and high priest were questioned</a:t>
            </a:r>
          </a:p>
          <a:p>
            <a:pPr lvl="1"/>
            <a:r>
              <a:rPr lang="en-US" dirty="0" smtClean="0"/>
              <a:t>There were disputes over foreign policy</a:t>
            </a:r>
          </a:p>
          <a:p>
            <a:r>
              <a:rPr lang="en-US" sz="2800" dirty="0" smtClean="0"/>
              <a:t>All this gave rise to the four major Jewish sects</a:t>
            </a:r>
          </a:p>
          <a:p>
            <a:r>
              <a:rPr lang="en-US" sz="2800" dirty="0" smtClean="0"/>
              <a:t>A civil war between rival claimants to the throne led to Pompey incorporating Judea into the Roman Empire</a:t>
            </a:r>
          </a:p>
          <a:p>
            <a:pPr marL="457200" lvl="1" indent="0">
              <a:buNone/>
            </a:pPr>
            <a:endParaRPr lang="en-US" sz="1400" dirty="0"/>
          </a:p>
        </p:txBody>
      </p:sp>
    </p:spTree>
    <p:extLst>
      <p:ext uri="{BB962C8B-B14F-4D97-AF65-F5344CB8AC3E}">
        <p14:creationId xmlns:p14="http://schemas.microsoft.com/office/powerpoint/2010/main" val="2819015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Jewish Sects - 1</a:t>
            </a:r>
            <a:endParaRPr lang="en-US" dirty="0"/>
          </a:p>
        </p:txBody>
      </p:sp>
      <p:sp>
        <p:nvSpPr>
          <p:cNvPr id="3" name="Content Placeholder 2"/>
          <p:cNvSpPr>
            <a:spLocks noGrp="1"/>
          </p:cNvSpPr>
          <p:nvPr>
            <p:ph idx="1"/>
          </p:nvPr>
        </p:nvSpPr>
        <p:spPr/>
        <p:txBody>
          <a:bodyPr>
            <a:normAutofit lnSpcReduction="10000"/>
          </a:bodyPr>
          <a:lstStyle/>
          <a:p>
            <a:r>
              <a:rPr lang="en-US" dirty="0" smtClean="0"/>
              <a:t>Arose in response to the following:</a:t>
            </a:r>
          </a:p>
          <a:p>
            <a:pPr lvl="1"/>
            <a:r>
              <a:rPr lang="en-US" dirty="0" smtClean="0"/>
              <a:t>The policies followed by the </a:t>
            </a:r>
            <a:r>
              <a:rPr lang="en-US" dirty="0" err="1" smtClean="0"/>
              <a:t>Hasmoneans</a:t>
            </a:r>
            <a:endParaRPr lang="en-US" dirty="0" smtClean="0"/>
          </a:p>
          <a:p>
            <a:pPr lvl="2"/>
            <a:r>
              <a:rPr lang="en-US" dirty="0" smtClean="0"/>
              <a:t>Entrusting the office of high priest to persons not descended from </a:t>
            </a:r>
            <a:r>
              <a:rPr lang="en-US" dirty="0" err="1" smtClean="0"/>
              <a:t>Zadok</a:t>
            </a:r>
            <a:r>
              <a:rPr lang="en-US" dirty="0" smtClean="0"/>
              <a:t>, the lineage from which high priests were traditionally selected</a:t>
            </a:r>
          </a:p>
          <a:p>
            <a:pPr lvl="2"/>
            <a:r>
              <a:rPr lang="en-US" dirty="0" smtClean="0"/>
              <a:t>Entrusting the office of king to persons not descended from David</a:t>
            </a:r>
          </a:p>
          <a:p>
            <a:pPr marL="735013" lvl="1" indent="-220663"/>
            <a:r>
              <a:rPr lang="en-US" dirty="0" smtClean="0"/>
              <a:t> Differences over how Jews and Judaism should react to foreign rule and Greco-Roman culture</a:t>
            </a:r>
          </a:p>
          <a:p>
            <a:pPr marL="735013" lvl="1" indent="-220663"/>
            <a:r>
              <a:rPr lang="en-US" dirty="0" smtClean="0"/>
              <a:t>Disagreements over what constituted normative Judaism </a:t>
            </a:r>
            <a:endParaRPr lang="en-US" dirty="0"/>
          </a:p>
        </p:txBody>
      </p:sp>
    </p:spTree>
    <p:extLst>
      <p:ext uri="{BB962C8B-B14F-4D97-AF65-F5344CB8AC3E}">
        <p14:creationId xmlns:p14="http://schemas.microsoft.com/office/powerpoint/2010/main" val="2251471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Jewish Sects - 2</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Sadducees</a:t>
            </a:r>
            <a:r>
              <a:rPr lang="en-US" dirty="0" smtClean="0"/>
              <a:t> – Mostly aristocratic members of the priesthood concerned with  Temple worship prescribed by the Torah </a:t>
            </a:r>
          </a:p>
          <a:p>
            <a:pPr lvl="1"/>
            <a:r>
              <a:rPr lang="en-US" dirty="0" smtClean="0"/>
              <a:t>Were willing to collaborate with their foreign rulers so that Temple worship could continue. </a:t>
            </a:r>
          </a:p>
          <a:p>
            <a:pPr lvl="1"/>
            <a:r>
              <a:rPr lang="en-US" dirty="0" smtClean="0"/>
              <a:t>Accepted only the Torah as normative</a:t>
            </a:r>
          </a:p>
          <a:p>
            <a:r>
              <a:rPr lang="en-US" b="1" dirty="0" smtClean="0"/>
              <a:t>Pharisees</a:t>
            </a:r>
            <a:r>
              <a:rPr lang="en-US" dirty="0" smtClean="0"/>
              <a:t> – Pious Jews who strictly followed the Law of Moses and the related oral traditions and interpretations that arose concerning the application of the Mosaic Law to specific situations. </a:t>
            </a:r>
          </a:p>
          <a:p>
            <a:pPr lvl="1"/>
            <a:r>
              <a:rPr lang="en-US" dirty="0" smtClean="0"/>
              <a:t>They accepted concepts such as the existence of angels, the resurrection of the dead, and the concept of a soul that survives into an afterlife</a:t>
            </a:r>
            <a:endParaRPr lang="en-US" dirty="0"/>
          </a:p>
        </p:txBody>
      </p:sp>
    </p:spTree>
    <p:extLst>
      <p:ext uri="{BB962C8B-B14F-4D97-AF65-F5344CB8AC3E}">
        <p14:creationId xmlns:p14="http://schemas.microsoft.com/office/powerpoint/2010/main" val="2616254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Jewish Sects - 3</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Essenes – </a:t>
            </a:r>
            <a:r>
              <a:rPr lang="en-US" dirty="0" smtClean="0"/>
              <a:t>Rejected the Temple cult as corrupt and believed that Jews should separate  themselves from such corruption by migrating into the wilderness. </a:t>
            </a:r>
          </a:p>
          <a:p>
            <a:pPr lvl="1"/>
            <a:r>
              <a:rPr lang="en-US" dirty="0" smtClean="0"/>
              <a:t>Had a strong focus on ritual purity and very strong apocalyptic beliefs</a:t>
            </a:r>
          </a:p>
          <a:p>
            <a:r>
              <a:rPr lang="en-US" b="1" dirty="0" smtClean="0"/>
              <a:t>Zealots – </a:t>
            </a:r>
            <a:r>
              <a:rPr lang="en-US" dirty="0" smtClean="0"/>
              <a:t>Jews zealous for the Law who believed that Israel </a:t>
            </a:r>
            <a:r>
              <a:rPr lang="en-US" dirty="0"/>
              <a:t>had a right to its own land, a right that had been granted by God himself. </a:t>
            </a:r>
            <a:endParaRPr lang="en-US" dirty="0" smtClean="0"/>
          </a:p>
          <a:p>
            <a:pPr lvl="1"/>
            <a:r>
              <a:rPr lang="en-US" dirty="0" smtClean="0"/>
              <a:t>Anyone </a:t>
            </a:r>
            <a:r>
              <a:rPr lang="en-US" dirty="0"/>
              <a:t>who usurped that right, and anyone who backed the usurper, was to be opposed, by violent means if </a:t>
            </a:r>
            <a:r>
              <a:rPr lang="en-US" dirty="0" smtClean="0"/>
              <a:t>necessary. Hence, they supported armed resistance to foreign rule. </a:t>
            </a:r>
            <a:r>
              <a:rPr lang="en-US" b="1" dirty="0" smtClean="0"/>
              <a:t> </a:t>
            </a:r>
            <a:endParaRPr lang="en-US" b="1" dirty="0"/>
          </a:p>
        </p:txBody>
      </p:sp>
    </p:spTree>
    <p:extLst>
      <p:ext uri="{BB962C8B-B14F-4D97-AF65-F5344CB8AC3E}">
        <p14:creationId xmlns:p14="http://schemas.microsoft.com/office/powerpoint/2010/main" val="3137413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Century Palestine - 1</a:t>
            </a:r>
            <a:endParaRPr lang="en-US" dirty="0"/>
          </a:p>
        </p:txBody>
      </p:sp>
      <p:sp>
        <p:nvSpPr>
          <p:cNvPr id="3" name="Content Placeholder 2"/>
          <p:cNvSpPr>
            <a:spLocks noGrp="1"/>
          </p:cNvSpPr>
          <p:nvPr>
            <p:ph idx="1"/>
          </p:nvPr>
        </p:nvSpPr>
        <p:spPr/>
        <p:txBody>
          <a:bodyPr>
            <a:normAutofit fontScale="92500"/>
          </a:bodyPr>
          <a:lstStyle/>
          <a:p>
            <a:r>
              <a:rPr lang="en-US" dirty="0" smtClean="0"/>
              <a:t>The Palestinian economy, like the Roman economy generally, was mostly agrarian</a:t>
            </a:r>
          </a:p>
          <a:p>
            <a:pPr lvl="1"/>
            <a:r>
              <a:rPr lang="en-US" dirty="0" smtClean="0"/>
              <a:t>Agriculture was largely subsistence with some crops or handicrafts sold in order to gain the cash to pay taxes and buy needed goods</a:t>
            </a:r>
          </a:p>
          <a:p>
            <a:pPr lvl="1"/>
            <a:r>
              <a:rPr lang="en-US" dirty="0" smtClean="0"/>
              <a:t>Taxes were high since they had to support the local Jewish administration, the Temple, and the Roman  government</a:t>
            </a:r>
          </a:p>
          <a:p>
            <a:pPr lvl="1"/>
            <a:r>
              <a:rPr lang="en-US" dirty="0" smtClean="0"/>
              <a:t>As a result, there was a lot of economic discontent on the part of a peasantry near the margins of existence</a:t>
            </a:r>
          </a:p>
          <a:p>
            <a:pPr lvl="1"/>
            <a:endParaRPr lang="en-US" dirty="0"/>
          </a:p>
        </p:txBody>
      </p:sp>
    </p:spTree>
    <p:extLst>
      <p:ext uri="{BB962C8B-B14F-4D97-AF65-F5344CB8AC3E}">
        <p14:creationId xmlns:p14="http://schemas.microsoft.com/office/powerpoint/2010/main" val="29351179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Century Palestine - 2</a:t>
            </a:r>
            <a:endParaRPr lang="en-US" dirty="0"/>
          </a:p>
        </p:txBody>
      </p:sp>
      <p:sp>
        <p:nvSpPr>
          <p:cNvPr id="3" name="Content Placeholder 2"/>
          <p:cNvSpPr>
            <a:spLocks noGrp="1"/>
          </p:cNvSpPr>
          <p:nvPr>
            <p:ph idx="1"/>
          </p:nvPr>
        </p:nvSpPr>
        <p:spPr/>
        <p:txBody>
          <a:bodyPr/>
          <a:lstStyle/>
          <a:p>
            <a:r>
              <a:rPr lang="en-US" dirty="0" smtClean="0"/>
              <a:t>Given the economic discontent and the religious objections to rule by corrupt pagan foreigners, 1</a:t>
            </a:r>
            <a:r>
              <a:rPr lang="en-US" baseline="30000" dirty="0" smtClean="0"/>
              <a:t>st</a:t>
            </a:r>
            <a:r>
              <a:rPr lang="en-US" dirty="0" smtClean="0"/>
              <a:t> Century Palestine experienced several revolts</a:t>
            </a:r>
          </a:p>
          <a:p>
            <a:r>
              <a:rPr lang="en-US" dirty="0" smtClean="0"/>
              <a:t>In such a period of discontent, Apocalyptic beliefs were fairly common</a:t>
            </a:r>
          </a:p>
        </p:txBody>
      </p:sp>
    </p:spTree>
    <p:extLst>
      <p:ext uri="{BB962C8B-B14F-4D97-AF65-F5344CB8AC3E}">
        <p14:creationId xmlns:p14="http://schemas.microsoft.com/office/powerpoint/2010/main" val="31662946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of God” - 1</a:t>
            </a:r>
            <a:endParaRPr lang="en-US" dirty="0"/>
          </a:p>
        </p:txBody>
      </p:sp>
      <p:sp>
        <p:nvSpPr>
          <p:cNvPr id="3" name="Content Placeholder 2"/>
          <p:cNvSpPr>
            <a:spLocks noGrp="1"/>
          </p:cNvSpPr>
          <p:nvPr>
            <p:ph idx="1"/>
          </p:nvPr>
        </p:nvSpPr>
        <p:spPr/>
        <p:txBody>
          <a:bodyPr>
            <a:normAutofit lnSpcReduction="10000"/>
          </a:bodyPr>
          <a:lstStyle/>
          <a:p>
            <a:r>
              <a:rPr lang="en-US" dirty="0" smtClean="0"/>
              <a:t>Jesus preached a coming “Kingdom of God” which differed from the  kingdoms and empires of the First Century CE</a:t>
            </a:r>
          </a:p>
          <a:p>
            <a:pPr lvl="1"/>
            <a:r>
              <a:rPr lang="en-US" dirty="0" smtClean="0"/>
              <a:t>First, its coming would not be observable</a:t>
            </a:r>
          </a:p>
          <a:p>
            <a:pPr lvl="1"/>
            <a:r>
              <a:rPr lang="en-US" dirty="0" smtClean="0"/>
              <a:t>Second, it did not accept the current status hierarchy  of either Rome or Judea</a:t>
            </a:r>
          </a:p>
          <a:p>
            <a:pPr lvl="2"/>
            <a:r>
              <a:rPr lang="en-US" dirty="0" smtClean="0"/>
              <a:t>The role of those in authority was to serve, not to be served</a:t>
            </a:r>
          </a:p>
          <a:p>
            <a:pPr lvl="2"/>
            <a:r>
              <a:rPr lang="en-US" dirty="0" smtClean="0"/>
              <a:t>People with power would no longer oppress the weak</a:t>
            </a:r>
          </a:p>
          <a:p>
            <a:pPr lvl="1"/>
            <a:r>
              <a:rPr lang="en-US" dirty="0" smtClean="0"/>
              <a:t>Third, it values non-violence, not violence</a:t>
            </a:r>
          </a:p>
        </p:txBody>
      </p:sp>
    </p:spTree>
    <p:extLst>
      <p:ext uri="{BB962C8B-B14F-4D97-AF65-F5344CB8AC3E}">
        <p14:creationId xmlns:p14="http://schemas.microsoft.com/office/powerpoint/2010/main" val="4854115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of God”- 2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Jesus made the following claims and predictions:</a:t>
            </a:r>
          </a:p>
          <a:p>
            <a:pPr lvl="1"/>
            <a:r>
              <a:rPr lang="en-US" dirty="0" smtClean="0"/>
              <a:t>The new Kingdom of God is at hand</a:t>
            </a:r>
          </a:p>
          <a:p>
            <a:pPr lvl="1"/>
            <a:r>
              <a:rPr lang="en-US" dirty="0" smtClean="0"/>
              <a:t>The Temple in Jerusalem will be destroyed</a:t>
            </a:r>
          </a:p>
          <a:p>
            <a:pPr lvl="1"/>
            <a:r>
              <a:rPr lang="en-US" dirty="0" smtClean="0"/>
              <a:t>An “awful horror”  will stand in a place where he should not be</a:t>
            </a:r>
          </a:p>
          <a:p>
            <a:pPr lvl="1"/>
            <a:r>
              <a:rPr lang="en-US" dirty="0" smtClean="0"/>
              <a:t>In the days after that time of trouble, the sun will grow dark </a:t>
            </a:r>
          </a:p>
          <a:p>
            <a:pPr lvl="1"/>
            <a:r>
              <a:rPr lang="en-US" dirty="0" smtClean="0"/>
              <a:t>The end will be preceded by wars, rumors of wars, earthquakes, famines, and the appearance of false messiahs and false prophets</a:t>
            </a:r>
          </a:p>
          <a:p>
            <a:pPr lvl="1"/>
            <a:r>
              <a:rPr lang="en-US" dirty="0" smtClean="0"/>
              <a:t>The followers of Jesus will suffer persecution</a:t>
            </a:r>
          </a:p>
          <a:p>
            <a:pPr lvl="1"/>
            <a:r>
              <a:rPr lang="en-US" dirty="0" smtClean="0"/>
              <a:t>The return of the Son of Man coming in the clouds with great power and glory</a:t>
            </a:r>
          </a:p>
          <a:p>
            <a:pPr lvl="1"/>
            <a:r>
              <a:rPr lang="en-US" dirty="0" smtClean="0"/>
              <a:t>All these things will happen in the lifetime of people now living</a:t>
            </a:r>
          </a:p>
          <a:p>
            <a:pPr lvl="1"/>
            <a:endParaRPr lang="en-US" dirty="0"/>
          </a:p>
        </p:txBody>
      </p:sp>
    </p:spTree>
    <p:extLst>
      <p:ext uri="{BB962C8B-B14F-4D97-AF65-F5344CB8AC3E}">
        <p14:creationId xmlns:p14="http://schemas.microsoft.com/office/powerpoint/2010/main" val="11321486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Things of Note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the mind of the gospel writers (and possibly Jesus himself), the destruction of the Temple and the End of this world are merged in time</a:t>
            </a:r>
          </a:p>
          <a:p>
            <a:r>
              <a:rPr lang="en-US" dirty="0" smtClean="0"/>
              <a:t>To both the Jews and Christians, the End of this world did not mean the physical destruction of planet Earth – it meant a new transformed Earth</a:t>
            </a:r>
          </a:p>
          <a:p>
            <a:r>
              <a:rPr lang="en-US" dirty="0"/>
              <a:t>To the Jews, the destruction of the Temple meant the end of Judaism as they knew it</a:t>
            </a:r>
          </a:p>
          <a:p>
            <a:r>
              <a:rPr lang="en-US" dirty="0" smtClean="0"/>
              <a:t>Except for the cosmic signs mentioned in Mark 13:24-25, and those referring to the destruction of the Temple, all of the signs of the end have been fairly common throughout history</a:t>
            </a:r>
            <a:endParaRPr lang="en-US" dirty="0"/>
          </a:p>
        </p:txBody>
      </p:sp>
    </p:spTree>
    <p:extLst>
      <p:ext uri="{BB962C8B-B14F-4D97-AF65-F5344CB8AC3E}">
        <p14:creationId xmlns:p14="http://schemas.microsoft.com/office/powerpoint/2010/main" val="37217442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Things of Note - 2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Jesus does mention one caveat – “No one knows when that day or hour will come – neither the angels in heaven, nor the Son; only the Father knows.” (Mark 13:32)</a:t>
            </a:r>
          </a:p>
          <a:p>
            <a:r>
              <a:rPr lang="en-US" dirty="0" smtClean="0"/>
              <a:t>But his admonition to be on watch implies that Jesus (or at least the gospel writers) expected it to be soon</a:t>
            </a:r>
          </a:p>
          <a:p>
            <a:r>
              <a:rPr lang="en-US" dirty="0" smtClean="0"/>
              <a:t>As time passes, there is an increasing focus in the gospels (and in Paul) on prerequisites that have to be met before the </a:t>
            </a:r>
            <a:r>
              <a:rPr lang="en-US" dirty="0" err="1" smtClean="0"/>
              <a:t>parousia</a:t>
            </a:r>
            <a:r>
              <a:rPr lang="en-US" dirty="0" smtClean="0"/>
              <a:t> occurs</a:t>
            </a:r>
            <a:endParaRPr lang="en-US" dirty="0"/>
          </a:p>
        </p:txBody>
      </p:sp>
    </p:spTree>
    <p:extLst>
      <p:ext uri="{BB962C8B-B14F-4D97-AF65-F5344CB8AC3E}">
        <p14:creationId xmlns:p14="http://schemas.microsoft.com/office/powerpoint/2010/main" val="553979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Cover in this Course - 3</a:t>
            </a:r>
            <a:endParaRPr lang="en-US" dirty="0"/>
          </a:p>
        </p:txBody>
      </p:sp>
      <p:sp>
        <p:nvSpPr>
          <p:cNvPr id="3" name="Content Placeholder 2"/>
          <p:cNvSpPr>
            <a:spLocks noGrp="1"/>
          </p:cNvSpPr>
          <p:nvPr>
            <p:ph idx="1"/>
          </p:nvPr>
        </p:nvSpPr>
        <p:spPr>
          <a:xfrm>
            <a:off x="457200" y="1371600"/>
            <a:ext cx="8229600" cy="5029200"/>
          </a:xfrm>
        </p:spPr>
        <p:txBody>
          <a:bodyPr>
            <a:noAutofit/>
          </a:bodyPr>
          <a:lstStyle/>
          <a:p>
            <a:r>
              <a:rPr lang="en-US" dirty="0" smtClean="0"/>
              <a:t>The Secularization of </a:t>
            </a:r>
            <a:r>
              <a:rPr lang="en-US" dirty="0" err="1" smtClean="0"/>
              <a:t>Apocalypticism</a:t>
            </a:r>
            <a:endParaRPr lang="en-US" dirty="0" smtClean="0"/>
          </a:p>
          <a:p>
            <a:pPr lvl="1"/>
            <a:r>
              <a:rPr lang="en-US" dirty="0" err="1" smtClean="0"/>
              <a:t>Apocalypticism</a:t>
            </a:r>
            <a:r>
              <a:rPr lang="en-US" dirty="0" smtClean="0"/>
              <a:t> without God</a:t>
            </a:r>
          </a:p>
          <a:p>
            <a:pPr lvl="2"/>
            <a:r>
              <a:rPr lang="en-US" dirty="0" smtClean="0"/>
              <a:t>Private Property as Original Sin</a:t>
            </a:r>
          </a:p>
          <a:p>
            <a:pPr lvl="2"/>
            <a:r>
              <a:rPr lang="en-US" dirty="0" smtClean="0"/>
              <a:t>The Revolution as the Tribulation and Last Judgment</a:t>
            </a:r>
          </a:p>
          <a:p>
            <a:pPr lvl="2"/>
            <a:r>
              <a:rPr lang="en-US" dirty="0" smtClean="0"/>
              <a:t>Utopia replaces the Kingdom of God</a:t>
            </a:r>
          </a:p>
          <a:p>
            <a:pPr lvl="1"/>
            <a:r>
              <a:rPr lang="en-US" dirty="0" smtClean="0"/>
              <a:t>We Destroy Ourselves without God being involved</a:t>
            </a:r>
          </a:p>
          <a:p>
            <a:r>
              <a:rPr lang="en-US" dirty="0" smtClean="0"/>
              <a:t>19</a:t>
            </a:r>
            <a:r>
              <a:rPr lang="en-US" baseline="30000" dirty="0" smtClean="0"/>
              <a:t>th</a:t>
            </a:r>
            <a:r>
              <a:rPr lang="en-US" dirty="0" smtClean="0"/>
              <a:t> &amp; 20</a:t>
            </a:r>
            <a:r>
              <a:rPr lang="en-US" baseline="30000" dirty="0" smtClean="0"/>
              <a:t>th</a:t>
            </a:r>
            <a:r>
              <a:rPr lang="en-US" dirty="0" smtClean="0"/>
              <a:t> Century Protestant </a:t>
            </a:r>
            <a:r>
              <a:rPr lang="en-US" dirty="0" err="1" smtClean="0"/>
              <a:t>Apocalypticism</a:t>
            </a:r>
            <a:endParaRPr lang="en-US" dirty="0" smtClean="0"/>
          </a:p>
          <a:p>
            <a:pPr lvl="1"/>
            <a:r>
              <a:rPr lang="en-US" dirty="0" smtClean="0"/>
              <a:t>William Miller and the Great Disappointment</a:t>
            </a:r>
          </a:p>
          <a:p>
            <a:pPr lvl="1"/>
            <a:r>
              <a:rPr lang="en-US" dirty="0" smtClean="0"/>
              <a:t>John Nelson Darby and Premillennial </a:t>
            </a:r>
            <a:r>
              <a:rPr lang="en-US" dirty="0" err="1" smtClean="0"/>
              <a:t>Dispensationalism</a:t>
            </a:r>
            <a:endParaRPr lang="en-US" dirty="0" smtClean="0"/>
          </a:p>
        </p:txBody>
      </p:sp>
    </p:spTree>
    <p:extLst>
      <p:ext uri="{BB962C8B-B14F-4D97-AF65-F5344CB8AC3E}">
        <p14:creationId xmlns:p14="http://schemas.microsoft.com/office/powerpoint/2010/main" val="29179921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 on Christ’s Return</a:t>
            </a:r>
            <a:endParaRPr lang="en-US" dirty="0"/>
          </a:p>
        </p:txBody>
      </p:sp>
      <p:sp>
        <p:nvSpPr>
          <p:cNvPr id="3" name="Content Placeholder 2"/>
          <p:cNvSpPr>
            <a:spLocks noGrp="1"/>
          </p:cNvSpPr>
          <p:nvPr>
            <p:ph idx="1"/>
          </p:nvPr>
        </p:nvSpPr>
        <p:spPr/>
        <p:txBody>
          <a:bodyPr/>
          <a:lstStyle/>
          <a:p>
            <a:r>
              <a:rPr lang="en-US" dirty="0" smtClean="0"/>
              <a:t>Paul, like the gospel writers, initially seem to  believe that Christ’s return was close at hand  </a:t>
            </a:r>
          </a:p>
          <a:p>
            <a:pPr lvl="1"/>
            <a:r>
              <a:rPr lang="en-US" dirty="0" smtClean="0"/>
              <a:t>He say “we who are now alive on the day the Lord comes” </a:t>
            </a:r>
          </a:p>
          <a:p>
            <a:pPr lvl="1"/>
            <a:r>
              <a:rPr lang="en-US" dirty="0" smtClean="0"/>
              <a:t>1 </a:t>
            </a:r>
            <a:r>
              <a:rPr lang="en-US" dirty="0" err="1" smtClean="0"/>
              <a:t>Thess</a:t>
            </a:r>
            <a:r>
              <a:rPr lang="en-US" dirty="0" smtClean="0"/>
              <a:t> 4:13-17 is the basis for the pre-millennial dispensationalists’ concept of the Rapture</a:t>
            </a:r>
          </a:p>
          <a:p>
            <a:r>
              <a:rPr lang="en-US" dirty="0" smtClean="0"/>
              <a:t>Later, he says that the Wicked One has to appear beforehand</a:t>
            </a:r>
          </a:p>
          <a:p>
            <a:endParaRPr lang="en-US" dirty="0"/>
          </a:p>
        </p:txBody>
      </p:sp>
    </p:spTree>
    <p:extLst>
      <p:ext uri="{BB962C8B-B14F-4D97-AF65-F5344CB8AC3E}">
        <p14:creationId xmlns:p14="http://schemas.microsoft.com/office/powerpoint/2010/main" val="11767736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Peter on Christ’s Return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end of all things is near” (1 Peter 4:7)</a:t>
            </a:r>
          </a:p>
          <a:p>
            <a:r>
              <a:rPr lang="en-US" dirty="0" smtClean="0"/>
              <a:t>Another caveat re Christ’s return</a:t>
            </a:r>
          </a:p>
          <a:p>
            <a:pPr lvl="1"/>
            <a:r>
              <a:rPr lang="en-US" dirty="0" smtClean="0"/>
              <a:t>People will doubt that Christ will return (2 Peter 3:3-4)</a:t>
            </a:r>
          </a:p>
          <a:p>
            <a:r>
              <a:rPr lang="en-US" dirty="0" smtClean="0"/>
              <a:t>But God does not operate on the same time scale as we humans do</a:t>
            </a:r>
          </a:p>
          <a:p>
            <a:pPr lvl="1"/>
            <a:r>
              <a:rPr lang="en-US" dirty="0" smtClean="0"/>
              <a:t>For God, one day is as a thousand years (2 Peter 3:8-9)</a:t>
            </a:r>
          </a:p>
          <a:p>
            <a:r>
              <a:rPr lang="en-US" dirty="0" smtClean="0"/>
              <a:t>The believers in Christ are now God’s people (1 Peter 2:9-10)</a:t>
            </a:r>
          </a:p>
          <a:p>
            <a:pPr lvl="1"/>
            <a:r>
              <a:rPr lang="en-US" dirty="0" smtClean="0"/>
              <a:t>This helped give rise to the concept of Christian </a:t>
            </a:r>
            <a:r>
              <a:rPr lang="en-US" dirty="0" err="1" smtClean="0"/>
              <a:t>supercessionism</a:t>
            </a:r>
            <a:r>
              <a:rPr lang="en-US" dirty="0" smtClean="0"/>
              <a:t> </a:t>
            </a:r>
            <a:endParaRPr lang="en-US" dirty="0"/>
          </a:p>
        </p:txBody>
      </p:sp>
    </p:spTree>
    <p:extLst>
      <p:ext uri="{BB962C8B-B14F-4D97-AF65-F5344CB8AC3E}">
        <p14:creationId xmlns:p14="http://schemas.microsoft.com/office/powerpoint/2010/main" val="27715317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on Christ’s Return</a:t>
            </a:r>
            <a:endParaRPr lang="en-US" dirty="0"/>
          </a:p>
        </p:txBody>
      </p:sp>
      <p:sp>
        <p:nvSpPr>
          <p:cNvPr id="3" name="Content Placeholder 2"/>
          <p:cNvSpPr>
            <a:spLocks noGrp="1"/>
          </p:cNvSpPr>
          <p:nvPr>
            <p:ph idx="1"/>
          </p:nvPr>
        </p:nvSpPr>
        <p:spPr/>
        <p:txBody>
          <a:bodyPr/>
          <a:lstStyle/>
          <a:p>
            <a:r>
              <a:rPr lang="en-US" dirty="0" smtClean="0"/>
              <a:t>John explicitly stated the end is near (1 John 2:18)</a:t>
            </a:r>
          </a:p>
          <a:p>
            <a:r>
              <a:rPr lang="en-US" dirty="0" smtClean="0"/>
              <a:t>John also stated that the Antichrist would come and this is another sign that the end is near </a:t>
            </a:r>
          </a:p>
          <a:p>
            <a:r>
              <a:rPr lang="en-US" dirty="0" smtClean="0"/>
              <a:t>John says that the world and everything in it that people desire is passing away (1 John 2:17)</a:t>
            </a:r>
          </a:p>
          <a:p>
            <a:endParaRPr lang="en-US" dirty="0" smtClean="0"/>
          </a:p>
          <a:p>
            <a:endParaRPr lang="en-US" dirty="0"/>
          </a:p>
        </p:txBody>
      </p:sp>
    </p:spTree>
    <p:extLst>
      <p:ext uri="{BB962C8B-B14F-4D97-AF65-F5344CB8AC3E}">
        <p14:creationId xmlns:p14="http://schemas.microsoft.com/office/powerpoint/2010/main" val="37046141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a:t>
            </a:r>
            <a:r>
              <a:rPr lang="en-US" dirty="0" err="1" smtClean="0"/>
              <a:t>Apocalypticism</a:t>
            </a:r>
            <a:r>
              <a:rPr lang="en-US" dirty="0" smtClean="0"/>
              <a:t> - 1</a:t>
            </a:r>
            <a:endParaRPr lang="en-US" dirty="0"/>
          </a:p>
        </p:txBody>
      </p:sp>
      <p:sp>
        <p:nvSpPr>
          <p:cNvPr id="3" name="Content Placeholder 2"/>
          <p:cNvSpPr>
            <a:spLocks noGrp="1"/>
          </p:cNvSpPr>
          <p:nvPr>
            <p:ph idx="1"/>
          </p:nvPr>
        </p:nvSpPr>
        <p:spPr/>
        <p:txBody>
          <a:bodyPr/>
          <a:lstStyle/>
          <a:p>
            <a:r>
              <a:rPr lang="en-US" dirty="0" smtClean="0"/>
              <a:t>Christianity accepted several Jewish apocalyptic and messianic concepts</a:t>
            </a:r>
          </a:p>
          <a:p>
            <a:pPr lvl="1"/>
            <a:r>
              <a:rPr lang="en-US" dirty="0" smtClean="0"/>
              <a:t>That humans had an idyllic life in the Garden of Eden</a:t>
            </a:r>
          </a:p>
          <a:p>
            <a:pPr lvl="1"/>
            <a:r>
              <a:rPr lang="en-US" dirty="0" smtClean="0"/>
              <a:t>That things went off the track when Adam disobeyed God’s command</a:t>
            </a:r>
          </a:p>
          <a:p>
            <a:pPr lvl="1"/>
            <a:r>
              <a:rPr lang="en-US" dirty="0" smtClean="0"/>
              <a:t>That the powers of evil dominated the world, but that God would intervene to set things right</a:t>
            </a:r>
          </a:p>
        </p:txBody>
      </p:sp>
    </p:spTree>
    <p:extLst>
      <p:ext uri="{BB962C8B-B14F-4D97-AF65-F5344CB8AC3E}">
        <p14:creationId xmlns:p14="http://schemas.microsoft.com/office/powerpoint/2010/main" val="41401015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a:t>
            </a:r>
            <a:r>
              <a:rPr lang="en-US" dirty="0" err="1" smtClean="0"/>
              <a:t>Apocalypticism</a:t>
            </a:r>
            <a:r>
              <a:rPr lang="en-US" dirty="0" smtClean="0"/>
              <a:t> - 2</a:t>
            </a:r>
            <a:endParaRPr lang="en-US" dirty="0"/>
          </a:p>
        </p:txBody>
      </p:sp>
      <p:sp>
        <p:nvSpPr>
          <p:cNvPr id="3" name="Content Placeholder 2"/>
          <p:cNvSpPr>
            <a:spLocks noGrp="1"/>
          </p:cNvSpPr>
          <p:nvPr>
            <p:ph idx="1"/>
          </p:nvPr>
        </p:nvSpPr>
        <p:spPr/>
        <p:txBody>
          <a:bodyPr>
            <a:normAutofit lnSpcReduction="10000"/>
          </a:bodyPr>
          <a:lstStyle/>
          <a:p>
            <a:r>
              <a:rPr lang="en-US" dirty="0" smtClean="0"/>
              <a:t>That Christ was the Messiah who by his death and resurrection had reconciled God and Man and had overcome the power of sin and evil</a:t>
            </a:r>
          </a:p>
          <a:p>
            <a:r>
              <a:rPr lang="en-US" dirty="0" smtClean="0"/>
              <a:t>That Christ would soon return in glory to fully institute a new Kingdom of God</a:t>
            </a:r>
          </a:p>
          <a:p>
            <a:r>
              <a:rPr lang="en-US" dirty="0" smtClean="0"/>
              <a:t>That before his return, the Wicked One (i.e. the Antichrist) would appear and that he would usher in a period of persecution, war, and cataclysm</a:t>
            </a:r>
          </a:p>
          <a:p>
            <a:endParaRPr lang="en-US" dirty="0"/>
          </a:p>
        </p:txBody>
      </p:sp>
    </p:spTree>
    <p:extLst>
      <p:ext uri="{BB962C8B-B14F-4D97-AF65-F5344CB8AC3E}">
        <p14:creationId xmlns:p14="http://schemas.microsoft.com/office/powerpoint/2010/main" val="25086855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a:t>
            </a:r>
            <a:r>
              <a:rPr lang="en-US" dirty="0" err="1" smtClean="0"/>
              <a:t>Apocalypticism</a:t>
            </a:r>
            <a:r>
              <a:rPr lang="en-US" dirty="0" smtClean="0"/>
              <a:t> - 3</a:t>
            </a:r>
            <a:endParaRPr lang="en-US" dirty="0"/>
          </a:p>
        </p:txBody>
      </p:sp>
      <p:sp>
        <p:nvSpPr>
          <p:cNvPr id="3" name="Content Placeholder 2"/>
          <p:cNvSpPr>
            <a:spLocks noGrp="1"/>
          </p:cNvSpPr>
          <p:nvPr>
            <p:ph idx="1"/>
          </p:nvPr>
        </p:nvSpPr>
        <p:spPr/>
        <p:txBody>
          <a:bodyPr>
            <a:normAutofit lnSpcReduction="10000"/>
          </a:bodyPr>
          <a:lstStyle/>
          <a:p>
            <a:r>
              <a:rPr lang="en-US" dirty="0" smtClean="0"/>
              <a:t>That the forces of God and Jesus would triumph over the  forces of Satan and evil</a:t>
            </a:r>
          </a:p>
          <a:p>
            <a:r>
              <a:rPr lang="en-US" dirty="0" smtClean="0"/>
              <a:t>Following this, there would be both a final judgment and a new Jerusalem that would descend from heaven to earth</a:t>
            </a:r>
          </a:p>
          <a:p>
            <a:r>
              <a:rPr lang="en-US" dirty="0" smtClean="0"/>
              <a:t>Implicit in the Christian view of history was a concept of historical eras, guided by God and moving toward the creation of the new Jerusalem described in the Book of Revelation</a:t>
            </a:r>
          </a:p>
          <a:p>
            <a:endParaRPr lang="en-US" dirty="0"/>
          </a:p>
        </p:txBody>
      </p:sp>
    </p:spTree>
    <p:extLst>
      <p:ext uri="{BB962C8B-B14F-4D97-AF65-F5344CB8AC3E}">
        <p14:creationId xmlns:p14="http://schemas.microsoft.com/office/powerpoint/2010/main" val="18731344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a:t>
            </a:r>
            <a:r>
              <a:rPr lang="en-US" dirty="0" err="1" smtClean="0"/>
              <a:t>Apocalypticism</a:t>
            </a:r>
            <a:r>
              <a:rPr lang="en-US" dirty="0" smtClean="0"/>
              <a:t> - 4</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Some of the aforementioned concepts were to have significant and unforeseen historical  ramifications</a:t>
            </a:r>
          </a:p>
          <a:p>
            <a:pPr lvl="1"/>
            <a:r>
              <a:rPr lang="en-US" dirty="0" smtClean="0"/>
              <a:t>The implicit concept of historical eras</a:t>
            </a:r>
          </a:p>
          <a:p>
            <a:pPr lvl="1"/>
            <a:r>
              <a:rPr lang="en-US" dirty="0" smtClean="0"/>
              <a:t>The concept of the fall of Adam </a:t>
            </a:r>
          </a:p>
          <a:p>
            <a:pPr lvl="1"/>
            <a:r>
              <a:rPr lang="en-US" dirty="0" smtClean="0"/>
              <a:t>The concept of the Antichrist</a:t>
            </a:r>
          </a:p>
          <a:p>
            <a:pPr lvl="1"/>
            <a:r>
              <a:rPr lang="en-US" dirty="0" smtClean="0"/>
              <a:t>The concept of a final conflict between good and evil</a:t>
            </a:r>
          </a:p>
          <a:p>
            <a:pPr lvl="1"/>
            <a:r>
              <a:rPr lang="en-US" dirty="0" smtClean="0"/>
              <a:t>The fact that the Second Coming was not as imminent as the early Christians believed and that the Church had to adjust to that fact</a:t>
            </a:r>
          </a:p>
          <a:p>
            <a:pPr lvl="1"/>
            <a:endParaRPr lang="en-US" dirty="0"/>
          </a:p>
        </p:txBody>
      </p:sp>
    </p:spTree>
    <p:extLst>
      <p:ext uri="{BB962C8B-B14F-4D97-AF65-F5344CB8AC3E}">
        <p14:creationId xmlns:p14="http://schemas.microsoft.com/office/powerpoint/2010/main" val="40939296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Impacts on the Antichrist Legend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First, the Rise of Islam </a:t>
            </a:r>
          </a:p>
          <a:p>
            <a:pPr lvl="1"/>
            <a:r>
              <a:rPr lang="en-US" dirty="0" smtClean="0"/>
              <a:t>Christians saw Islam not as a new religion but as a  Christian heresy</a:t>
            </a:r>
          </a:p>
          <a:p>
            <a:pPr lvl="1"/>
            <a:r>
              <a:rPr lang="en-US" dirty="0" smtClean="0"/>
              <a:t>Led many Christians to see Mohammed as the Antichrist</a:t>
            </a:r>
          </a:p>
          <a:p>
            <a:r>
              <a:rPr lang="en-US" dirty="0" smtClean="0"/>
              <a:t>Second, the  Papal  Reform Movement</a:t>
            </a:r>
          </a:p>
          <a:p>
            <a:pPr lvl="1"/>
            <a:r>
              <a:rPr lang="en-US" dirty="0" smtClean="0"/>
              <a:t>In seeking to restore the Church to its original purity and purpose, reform gave rise to apocalyptic expectations</a:t>
            </a:r>
          </a:p>
          <a:p>
            <a:r>
              <a:rPr lang="en-US" dirty="0" smtClean="0"/>
              <a:t>Third, the Impact of Joachim of Fiore</a:t>
            </a:r>
            <a:endParaRPr lang="en-US" dirty="0"/>
          </a:p>
        </p:txBody>
      </p:sp>
    </p:spTree>
    <p:extLst>
      <p:ext uri="{BB962C8B-B14F-4D97-AF65-F5344CB8AC3E}">
        <p14:creationId xmlns:p14="http://schemas.microsoft.com/office/powerpoint/2010/main" val="3552951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We Will Cover in this Course - 4</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sz="3500" dirty="0" smtClean="0"/>
              <a:t>Catholic </a:t>
            </a:r>
            <a:r>
              <a:rPr lang="en-US" sz="3500" dirty="0" err="1" smtClean="0"/>
              <a:t>Apocalypticism</a:t>
            </a:r>
            <a:endParaRPr lang="en-US" sz="3500" dirty="0" smtClean="0"/>
          </a:p>
          <a:p>
            <a:pPr lvl="1"/>
            <a:r>
              <a:rPr lang="en-US" sz="3000" dirty="0" smtClean="0"/>
              <a:t>Marian Apparitions</a:t>
            </a:r>
          </a:p>
          <a:p>
            <a:pPr lvl="1"/>
            <a:r>
              <a:rPr lang="en-US" sz="3000" dirty="0" smtClean="0"/>
              <a:t>The Prophecies of St </a:t>
            </a:r>
            <a:r>
              <a:rPr lang="en-US" sz="3000" dirty="0" err="1" smtClean="0"/>
              <a:t>Malachy</a:t>
            </a:r>
            <a:endParaRPr lang="en-US" sz="3000" dirty="0" smtClean="0"/>
          </a:p>
          <a:p>
            <a:r>
              <a:rPr lang="en-US" sz="3500" dirty="0" smtClean="0"/>
              <a:t>Jewish </a:t>
            </a:r>
            <a:r>
              <a:rPr lang="en-US" sz="3500" dirty="0" err="1" smtClean="0"/>
              <a:t>Apocalypticism</a:t>
            </a:r>
            <a:endParaRPr lang="en-US" sz="3500" dirty="0" smtClean="0"/>
          </a:p>
          <a:p>
            <a:pPr lvl="1"/>
            <a:r>
              <a:rPr lang="en-US" sz="3000" dirty="0" smtClean="0"/>
              <a:t>If You Build the Third Temple, the Messiah Will Come</a:t>
            </a:r>
          </a:p>
          <a:p>
            <a:pPr lvl="1"/>
            <a:r>
              <a:rPr lang="en-US" sz="3000" dirty="0" smtClean="0"/>
              <a:t>The Bible  Code</a:t>
            </a:r>
          </a:p>
          <a:p>
            <a:r>
              <a:rPr lang="en-US" sz="3500" dirty="0" smtClean="0"/>
              <a:t>Islamic </a:t>
            </a:r>
            <a:r>
              <a:rPr lang="en-US" sz="3500" dirty="0" err="1" smtClean="0"/>
              <a:t>Apocalypticism</a:t>
            </a:r>
            <a:endParaRPr lang="en-US" sz="3500" dirty="0" smtClean="0"/>
          </a:p>
          <a:p>
            <a:pPr lvl="1"/>
            <a:r>
              <a:rPr lang="en-US" sz="3000" dirty="0" smtClean="0"/>
              <a:t>Fighting the </a:t>
            </a:r>
            <a:r>
              <a:rPr lang="en-US" sz="3000" dirty="0" err="1" smtClean="0"/>
              <a:t>Dajjul</a:t>
            </a:r>
            <a:endParaRPr lang="en-US" sz="3000" dirty="0" smtClean="0"/>
          </a:p>
          <a:p>
            <a:r>
              <a:rPr lang="en-US" sz="3500" dirty="0" smtClean="0"/>
              <a:t>Apocalyptic Cults</a:t>
            </a:r>
          </a:p>
          <a:p>
            <a:endParaRPr lang="en-US" dirty="0"/>
          </a:p>
        </p:txBody>
      </p:sp>
    </p:spTree>
    <p:extLst>
      <p:ext uri="{BB962C8B-B14F-4D97-AF65-F5344CB8AC3E}">
        <p14:creationId xmlns:p14="http://schemas.microsoft.com/office/powerpoint/2010/main" val="531618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Apocalyptic Beliefs Important?</a:t>
            </a:r>
            <a:endParaRPr lang="en-US" dirty="0"/>
          </a:p>
        </p:txBody>
      </p:sp>
      <p:sp>
        <p:nvSpPr>
          <p:cNvPr id="3" name="Content Placeholder 2"/>
          <p:cNvSpPr>
            <a:spLocks noGrp="1"/>
          </p:cNvSpPr>
          <p:nvPr>
            <p:ph idx="1"/>
          </p:nvPr>
        </p:nvSpPr>
        <p:spPr/>
        <p:txBody>
          <a:bodyPr/>
          <a:lstStyle/>
          <a:p>
            <a:r>
              <a:rPr lang="en-US" dirty="0" smtClean="0"/>
              <a:t>They helped give rise to the Jewish belief that History was governed by God and had both a goal and a destiny</a:t>
            </a:r>
          </a:p>
          <a:p>
            <a:r>
              <a:rPr lang="en-US" dirty="0" smtClean="0"/>
              <a:t>They constituted a major portion of the message of Jesus, Paul, and early Christianity</a:t>
            </a:r>
          </a:p>
          <a:p>
            <a:r>
              <a:rPr lang="en-US" dirty="0" smtClean="0"/>
              <a:t>Throughout the history of the West, they have led to creative action, revolution, and sometimes genocidal violence</a:t>
            </a:r>
            <a:endParaRPr lang="en-US" dirty="0"/>
          </a:p>
        </p:txBody>
      </p:sp>
    </p:spTree>
    <p:extLst>
      <p:ext uri="{BB962C8B-B14F-4D97-AF65-F5344CB8AC3E}">
        <p14:creationId xmlns:p14="http://schemas.microsoft.com/office/powerpoint/2010/main" val="1256807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Apocalyptic Beliefs Important? - 2</a:t>
            </a:r>
            <a:endParaRPr lang="en-US" dirty="0"/>
          </a:p>
        </p:txBody>
      </p:sp>
      <p:sp>
        <p:nvSpPr>
          <p:cNvPr id="3" name="Content Placeholder 2"/>
          <p:cNvSpPr>
            <a:spLocks noGrp="1"/>
          </p:cNvSpPr>
          <p:nvPr>
            <p:ph idx="1"/>
          </p:nvPr>
        </p:nvSpPr>
        <p:spPr/>
        <p:txBody>
          <a:bodyPr>
            <a:normAutofit/>
          </a:bodyPr>
          <a:lstStyle/>
          <a:p>
            <a:r>
              <a:rPr lang="en-US" dirty="0" smtClean="0"/>
              <a:t>They created a fascination with the future – a what will happen next attitude and an interest in the signs, conditions, and people that will signify the end times are upon us</a:t>
            </a:r>
          </a:p>
          <a:p>
            <a:pPr lvl="1"/>
            <a:r>
              <a:rPr lang="en-US" dirty="0" smtClean="0"/>
              <a:t>This will lead to a fascination with the predictions of prophets, seers, psychics, and futurists</a:t>
            </a:r>
          </a:p>
        </p:txBody>
      </p:sp>
    </p:spTree>
    <p:extLst>
      <p:ext uri="{BB962C8B-B14F-4D97-AF65-F5344CB8AC3E}">
        <p14:creationId xmlns:p14="http://schemas.microsoft.com/office/powerpoint/2010/main" val="2365884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Apocalyptic  Beliefs Important - 3</a:t>
            </a:r>
            <a:endParaRPr lang="en-US" dirty="0"/>
          </a:p>
        </p:txBody>
      </p:sp>
      <p:sp>
        <p:nvSpPr>
          <p:cNvPr id="3" name="Content Placeholder 2"/>
          <p:cNvSpPr>
            <a:spLocks noGrp="1"/>
          </p:cNvSpPr>
          <p:nvPr>
            <p:ph idx="1"/>
          </p:nvPr>
        </p:nvSpPr>
        <p:spPr/>
        <p:txBody>
          <a:bodyPr>
            <a:normAutofit fontScale="92500" lnSpcReduction="20000"/>
          </a:bodyPr>
          <a:lstStyle/>
          <a:p>
            <a:r>
              <a:rPr lang="en-US" sz="3500" dirty="0"/>
              <a:t>The notion of the “end times” carried with it concepts and themes that eventually led to the following: 	</a:t>
            </a:r>
          </a:p>
          <a:p>
            <a:pPr lvl="1"/>
            <a:r>
              <a:rPr lang="en-US" sz="3000" dirty="0"/>
              <a:t>The concept of progress, </a:t>
            </a:r>
          </a:p>
          <a:p>
            <a:pPr lvl="1"/>
            <a:r>
              <a:rPr lang="en-US" sz="3000" dirty="0"/>
              <a:t>Marxist Communism and Nazism, </a:t>
            </a:r>
          </a:p>
          <a:p>
            <a:pPr lvl="1"/>
            <a:r>
              <a:rPr lang="en-US" sz="3000" dirty="0"/>
              <a:t>Such Christian denominations as the Seventh-day Adventists and </a:t>
            </a:r>
            <a:r>
              <a:rPr lang="en-US" sz="3000" dirty="0" err="1"/>
              <a:t>jehovah’s</a:t>
            </a:r>
            <a:r>
              <a:rPr lang="en-US" sz="3000" dirty="0"/>
              <a:t> Witnesses, and </a:t>
            </a:r>
          </a:p>
          <a:p>
            <a:pPr lvl="1"/>
            <a:r>
              <a:rPr lang="en-US" sz="3000" dirty="0"/>
              <a:t>Pre-millennial </a:t>
            </a:r>
            <a:r>
              <a:rPr lang="en-US" sz="3000" dirty="0" err="1"/>
              <a:t>Dispensationalism</a:t>
            </a:r>
            <a:endParaRPr lang="en-US" sz="3000" dirty="0"/>
          </a:p>
          <a:p>
            <a:pPr lvl="1"/>
            <a:r>
              <a:rPr lang="en-US" sz="3000" dirty="0"/>
              <a:t>The development of apocalyptic themes and tendencies in Catholicism, Judaism, Islam, and Modern Secularism</a:t>
            </a:r>
          </a:p>
          <a:p>
            <a:endParaRPr lang="en-US" dirty="0"/>
          </a:p>
        </p:txBody>
      </p:sp>
    </p:spTree>
    <p:extLst>
      <p:ext uri="{BB962C8B-B14F-4D97-AF65-F5344CB8AC3E}">
        <p14:creationId xmlns:p14="http://schemas.microsoft.com/office/powerpoint/2010/main" val="495654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Are Apocalyptic Beliefs Important? - </a:t>
            </a:r>
            <a:r>
              <a:rPr lang="en-US" dirty="0" smtClean="0"/>
              <a:t>4</a:t>
            </a:r>
            <a:endParaRPr lang="en-US" dirty="0"/>
          </a:p>
        </p:txBody>
      </p:sp>
      <p:sp>
        <p:nvSpPr>
          <p:cNvPr id="3" name="Content Placeholder 2"/>
          <p:cNvSpPr>
            <a:spLocks noGrp="1"/>
          </p:cNvSpPr>
          <p:nvPr>
            <p:ph idx="1"/>
          </p:nvPr>
        </p:nvSpPr>
        <p:spPr/>
        <p:txBody>
          <a:bodyPr>
            <a:normAutofit lnSpcReduction="10000"/>
          </a:bodyPr>
          <a:lstStyle/>
          <a:p>
            <a:r>
              <a:rPr lang="en-US" dirty="0" smtClean="0"/>
              <a:t>Substantial numbers of Americans (and others) believe that the writings of the Hebrew prophets, Jesus, Paul, and John of Patmos contain divinely-revealed predictions about a soon-to-happen end of the world</a:t>
            </a:r>
          </a:p>
          <a:p>
            <a:r>
              <a:rPr lang="en-US" dirty="0" smtClean="0"/>
              <a:t>As Paul Boyer notes in “When American Foreign Policy Meets Biblical Prophecy,” many of these beliefs have definite policy implications</a:t>
            </a:r>
            <a:endParaRPr lang="en-US" dirty="0"/>
          </a:p>
        </p:txBody>
      </p:sp>
    </p:spTree>
    <p:extLst>
      <p:ext uri="{BB962C8B-B14F-4D97-AF65-F5344CB8AC3E}">
        <p14:creationId xmlns:p14="http://schemas.microsoft.com/office/powerpoint/2010/main" val="1440322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3289</TotalTime>
  <Words>11010</Words>
  <Application>Microsoft Office PowerPoint</Application>
  <PresentationFormat>On-screen Show (4:3)</PresentationFormat>
  <Paragraphs>480</Paragraphs>
  <Slides>47</Slides>
  <Notes>47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 The World Is About to End The Impact of Apocalyptic Beliefs on History Class 1 </vt:lpstr>
      <vt:lpstr>What We Will Cover in this Course - 1</vt:lpstr>
      <vt:lpstr>What We Will Cover in this Course - 2</vt:lpstr>
      <vt:lpstr>What We Cover in this Course - 3</vt:lpstr>
      <vt:lpstr>What We Will Cover in this Course - 4</vt:lpstr>
      <vt:lpstr>Why Are Apocalyptic Beliefs Important?</vt:lpstr>
      <vt:lpstr>Why Are Apocalyptic Beliefs Important? - 2</vt:lpstr>
      <vt:lpstr>Why Are Apocalyptic  Beliefs Important - 3</vt:lpstr>
      <vt:lpstr>Why Are Apocalyptic Beliefs Important? - 4</vt:lpstr>
      <vt:lpstr>Origins</vt:lpstr>
      <vt:lpstr>The Covenant</vt:lpstr>
      <vt:lpstr>The Covenant</vt:lpstr>
      <vt:lpstr>Emerging Problems - 1</vt:lpstr>
      <vt:lpstr>Emerging Problems - 2</vt:lpstr>
      <vt:lpstr>Emerging Problems - 3</vt:lpstr>
      <vt:lpstr>Exile</vt:lpstr>
      <vt:lpstr>After the Exile</vt:lpstr>
      <vt:lpstr>Greek Rule - 1</vt:lpstr>
      <vt:lpstr>Greek Rule - 2</vt:lpstr>
      <vt:lpstr>Antiochus Epiphanes</vt:lpstr>
      <vt:lpstr>Maccabean Revolt</vt:lpstr>
      <vt:lpstr>Results of the Maccabean Revolt</vt:lpstr>
      <vt:lpstr>Dealing with the Problem of Evil</vt:lpstr>
      <vt:lpstr>The Afterlife</vt:lpstr>
      <vt:lpstr>Origins of Jewish Messianism</vt:lpstr>
      <vt:lpstr>Jewish Apocalypticism</vt:lpstr>
      <vt:lpstr>Jewish Apocalypticism - 2</vt:lpstr>
      <vt:lpstr>Jewish Concepts of the Messiah -1</vt:lpstr>
      <vt:lpstr>Jewish Concepts of the Messiah - 2</vt:lpstr>
      <vt:lpstr>Disappointment</vt:lpstr>
      <vt:lpstr>Jewish Sects - 1</vt:lpstr>
      <vt:lpstr>Jewish Sects - 2</vt:lpstr>
      <vt:lpstr>Jewish Sects - 3</vt:lpstr>
      <vt:lpstr>First Century Palestine - 1</vt:lpstr>
      <vt:lpstr>First Century Palestine - 2</vt:lpstr>
      <vt:lpstr>The “Kingdom of God” - 1</vt:lpstr>
      <vt:lpstr>The “Kingdom of God”- 2</vt:lpstr>
      <vt:lpstr>A Few Things of Note</vt:lpstr>
      <vt:lpstr>A Few Things of Note - 2</vt:lpstr>
      <vt:lpstr>Paul on Christ’s Return</vt:lpstr>
      <vt:lpstr>Peter on Christ’s Return</vt:lpstr>
      <vt:lpstr>John on Christ’s Return</vt:lpstr>
      <vt:lpstr>Christian Apocalypticism - 1</vt:lpstr>
      <vt:lpstr>Christian Apocalypticism - 2</vt:lpstr>
      <vt:lpstr>Christian Apocalypticism - 3</vt:lpstr>
      <vt:lpstr>Christian Apocalypticism - 4</vt:lpstr>
      <vt:lpstr>Three Impacts on the Antichrist Legend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World Is About to End The Impact of this Apocalyptic Belief on History Class 1</dc:title>
  <dc:creator>wreader</dc:creator>
  <cp:lastModifiedBy>wareader</cp:lastModifiedBy>
  <cp:revision>243</cp:revision>
  <cp:lastPrinted>2015-03-18T18:26:56Z</cp:lastPrinted>
  <dcterms:created xsi:type="dcterms:W3CDTF">2014-05-11T15:15:28Z</dcterms:created>
  <dcterms:modified xsi:type="dcterms:W3CDTF">2015-03-28T03:22:03Z</dcterms:modified>
</cp:coreProperties>
</file>