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4" r:id="rId6"/>
    <p:sldId id="260" r:id="rId7"/>
    <p:sldId id="261" r:id="rId8"/>
    <p:sldId id="262"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86"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02DD268-8880-442B-9818-F9FB6454ABCC}" type="datetimeFigureOut">
              <a:rPr lang="en-US" smtClean="0"/>
              <a:pPr/>
              <a:t>3/19/2012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3265BCD-679B-4D77-AF67-0750F7F8793C}"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2DD268-8880-442B-9818-F9FB6454ABCC}" type="datetimeFigureOut">
              <a:rPr lang="en-US" smtClean="0"/>
              <a:pPr/>
              <a:t>3/19/2012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3265BCD-679B-4D77-AF67-0750F7F8793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2DD268-8880-442B-9818-F9FB6454ABCC}" type="datetimeFigureOut">
              <a:rPr lang="en-US" smtClean="0"/>
              <a:pPr/>
              <a:t>3/19/2012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3265BCD-679B-4D77-AF67-0750F7F8793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2DD268-8880-442B-9818-F9FB6454ABCC}" type="datetimeFigureOut">
              <a:rPr lang="en-US" smtClean="0"/>
              <a:pPr/>
              <a:t>3/19/2012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3265BCD-679B-4D77-AF67-0750F7F8793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2DD268-8880-442B-9818-F9FB6454ABCC}" type="datetimeFigureOut">
              <a:rPr lang="en-US" smtClean="0"/>
              <a:pPr/>
              <a:t>3/19/2012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3265BCD-679B-4D77-AF67-0750F7F8793C}"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02DD268-8880-442B-9818-F9FB6454ABCC}" type="datetimeFigureOut">
              <a:rPr lang="en-US" smtClean="0"/>
              <a:pPr/>
              <a:t>3/19/2012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3265BCD-679B-4D77-AF67-0750F7F8793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02DD268-8880-442B-9818-F9FB6454ABCC}" type="datetimeFigureOut">
              <a:rPr lang="en-US" smtClean="0"/>
              <a:pPr/>
              <a:t>3/19/2012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3265BCD-679B-4D77-AF67-0750F7F8793C}"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02DD268-8880-442B-9818-F9FB6454ABCC}" type="datetimeFigureOut">
              <a:rPr lang="en-US" smtClean="0"/>
              <a:pPr/>
              <a:t>3/19/2012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3265BCD-679B-4D77-AF67-0750F7F8793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2DD268-8880-442B-9818-F9FB6454ABCC}" type="datetimeFigureOut">
              <a:rPr lang="en-US" smtClean="0"/>
              <a:pPr/>
              <a:t>3/19/2012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3265BCD-679B-4D77-AF67-0750F7F8793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2DD268-8880-442B-9818-F9FB6454ABCC}" type="datetimeFigureOut">
              <a:rPr lang="en-US" smtClean="0"/>
              <a:pPr/>
              <a:t>3/19/2012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3265BCD-679B-4D77-AF67-0750F7F8793C}"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2DD268-8880-442B-9818-F9FB6454ABCC}" type="datetimeFigureOut">
              <a:rPr lang="en-US" smtClean="0"/>
              <a:pPr/>
              <a:t>3/19/2012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3265BCD-679B-4D77-AF67-0750F7F8793C}"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2DD268-8880-442B-9818-F9FB6454ABCC}" type="datetimeFigureOut">
              <a:rPr lang="en-US" smtClean="0"/>
              <a:pPr/>
              <a:t>3/19/2012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265BCD-679B-4D77-AF67-0750F7F8793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dirty="0"/>
          </a:p>
        </p:txBody>
      </p:sp>
      <p:sp>
        <p:nvSpPr>
          <p:cNvPr id="4" name="Rectangle 3"/>
          <p:cNvSpPr/>
          <p:nvPr/>
        </p:nvSpPr>
        <p:spPr>
          <a:xfrm>
            <a:off x="0" y="0"/>
            <a:ext cx="9144000" cy="68580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39" name="Picture 15" descr="C:\Users\Donna\AppData\Local\Microsoft\Windows\Temporary Internet Files\Content.IE5\2XI210EV\MC900058420[1].wmf"/>
          <p:cNvPicPr>
            <a:picLocks noChangeAspect="1" noChangeArrowheads="1"/>
          </p:cNvPicPr>
          <p:nvPr/>
        </p:nvPicPr>
        <p:blipFill>
          <a:blip r:embed="rId2" cstate="print"/>
          <a:srcRect/>
          <a:stretch>
            <a:fillRect/>
          </a:stretch>
        </p:blipFill>
        <p:spPr bwMode="auto">
          <a:xfrm>
            <a:off x="2209800" y="0"/>
            <a:ext cx="4832778" cy="6858000"/>
          </a:xfrm>
          <a:prstGeom prst="rect">
            <a:avLst/>
          </a:prstGeom>
          <a:noFill/>
        </p:spPr>
      </p:pic>
      <p:sp>
        <p:nvSpPr>
          <p:cNvPr id="19" name="TextBox 18"/>
          <p:cNvSpPr txBox="1"/>
          <p:nvPr/>
        </p:nvSpPr>
        <p:spPr>
          <a:xfrm>
            <a:off x="3124200" y="1295400"/>
            <a:ext cx="3048000" cy="3908762"/>
          </a:xfrm>
          <a:prstGeom prst="rect">
            <a:avLst/>
          </a:prstGeom>
          <a:noFill/>
        </p:spPr>
        <p:txBody>
          <a:bodyPr wrap="square" rtlCol="0">
            <a:spAutoFit/>
          </a:bodyPr>
          <a:lstStyle/>
          <a:p>
            <a:pPr algn="ctr"/>
            <a:r>
              <a:rPr lang="en-US" sz="5400" i="1" dirty="0" smtClean="0">
                <a:solidFill>
                  <a:schemeClr val="bg1"/>
                </a:solidFill>
                <a:latin typeface="Georgia" pitchFamily="18" charset="0"/>
              </a:rPr>
              <a:t>Gli </a:t>
            </a:r>
          </a:p>
          <a:p>
            <a:pPr algn="ctr"/>
            <a:r>
              <a:rPr lang="en-US" sz="5400" i="1" dirty="0" smtClean="0">
                <a:solidFill>
                  <a:schemeClr val="bg1"/>
                </a:solidFill>
                <a:latin typeface="Georgia" pitchFamily="18" charset="0"/>
              </a:rPr>
              <a:t>Aggettivi</a:t>
            </a:r>
          </a:p>
          <a:p>
            <a:pPr algn="ctr"/>
            <a:endParaRPr lang="en-US" sz="2800" i="1" dirty="0" smtClean="0">
              <a:solidFill>
                <a:schemeClr val="bg1"/>
              </a:solidFill>
              <a:latin typeface="Georgia" pitchFamily="18" charset="0"/>
            </a:endParaRPr>
          </a:p>
          <a:p>
            <a:pPr algn="ctr"/>
            <a:r>
              <a:rPr lang="en-US" sz="2800" i="1" dirty="0" smtClean="0">
                <a:solidFill>
                  <a:schemeClr val="bg1"/>
                </a:solidFill>
                <a:latin typeface="Georgia" pitchFamily="18" charset="0"/>
              </a:rPr>
              <a:t>And</a:t>
            </a:r>
          </a:p>
          <a:p>
            <a:pPr algn="ctr"/>
            <a:r>
              <a:rPr lang="en-US" sz="2800" i="1" dirty="0" smtClean="0">
                <a:solidFill>
                  <a:schemeClr val="bg1"/>
                </a:solidFill>
                <a:latin typeface="Georgia" pitchFamily="18" charset="0"/>
              </a:rPr>
              <a:t>Descriptive Phrases in </a:t>
            </a:r>
          </a:p>
          <a:p>
            <a:pPr algn="ctr"/>
            <a:r>
              <a:rPr lang="en-US" sz="2800" i="1" dirty="0" smtClean="0">
                <a:solidFill>
                  <a:schemeClr val="bg1"/>
                </a:solidFill>
                <a:latin typeface="Georgia" pitchFamily="18" charset="0"/>
              </a:rPr>
              <a:t>Italian!</a:t>
            </a:r>
            <a:endParaRPr lang="en-US" sz="5400" i="1" dirty="0" smtClean="0">
              <a:solidFill>
                <a:schemeClr val="bg1"/>
              </a:solidFill>
              <a:latin typeface="Georgia" pitchFamily="18" charset="0"/>
            </a:endParaRPr>
          </a:p>
        </p:txBody>
      </p:sp>
      <p:pic>
        <p:nvPicPr>
          <p:cNvPr id="1040" name="Picture 16" descr="C:\Users\Donna\AppData\Local\Microsoft\Windows\Temporary Internet Files\Content.IE5\7QYGTAIE\MC900123071[1].wmf"/>
          <p:cNvPicPr>
            <a:picLocks noChangeAspect="1" noChangeArrowheads="1"/>
          </p:cNvPicPr>
          <p:nvPr/>
        </p:nvPicPr>
        <p:blipFill>
          <a:blip r:embed="rId3" cstate="print"/>
          <a:srcRect/>
          <a:stretch>
            <a:fillRect/>
          </a:stretch>
        </p:blipFill>
        <p:spPr bwMode="auto">
          <a:xfrm>
            <a:off x="6217028" y="152400"/>
            <a:ext cx="2926972" cy="3871570"/>
          </a:xfrm>
          <a:prstGeom prst="rect">
            <a:avLst/>
          </a:prstGeom>
          <a:noFill/>
        </p:spPr>
      </p:pic>
      <p:pic>
        <p:nvPicPr>
          <p:cNvPr id="1041" name="Picture 17" descr="C:\Users\Donna\AppData\Local\Microsoft\Windows\Temporary Internet Files\Content.IE5\7QYGTAIE\MC900123071[1].wmf"/>
          <p:cNvPicPr>
            <a:picLocks noChangeAspect="1" noChangeArrowheads="1"/>
          </p:cNvPicPr>
          <p:nvPr/>
        </p:nvPicPr>
        <p:blipFill>
          <a:blip r:embed="rId3" cstate="print"/>
          <a:srcRect/>
          <a:stretch>
            <a:fillRect/>
          </a:stretch>
        </p:blipFill>
        <p:spPr bwMode="auto">
          <a:xfrm rot="10800000">
            <a:off x="0" y="2743200"/>
            <a:ext cx="2922371" cy="3865485"/>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sp>
        <p:nvSpPr>
          <p:cNvPr id="4" name="Rectangle 3"/>
          <p:cNvSpPr/>
          <p:nvPr/>
        </p:nvSpPr>
        <p:spPr>
          <a:xfrm>
            <a:off x="0" y="0"/>
            <a:ext cx="9144000" cy="68580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050" name="Picture 2" descr="C:\Users\Donna\AppData\Local\Microsoft\Windows\Temporary Internet Files\Content.IE5\IM9W56J9\MP900404890[1].jpg"/>
          <p:cNvPicPr>
            <a:picLocks noChangeAspect="1" noChangeArrowheads="1"/>
          </p:cNvPicPr>
          <p:nvPr/>
        </p:nvPicPr>
        <p:blipFill>
          <a:blip r:embed="rId2" cstate="print"/>
          <a:srcRect/>
          <a:stretch>
            <a:fillRect/>
          </a:stretch>
        </p:blipFill>
        <p:spPr bwMode="auto">
          <a:xfrm>
            <a:off x="167641" y="108858"/>
            <a:ext cx="8823959" cy="6596742"/>
          </a:xfrm>
          <a:prstGeom prst="rect">
            <a:avLst/>
          </a:prstGeom>
          <a:noFill/>
        </p:spPr>
      </p:pic>
      <p:sp>
        <p:nvSpPr>
          <p:cNvPr id="6" name="TextBox 5"/>
          <p:cNvSpPr txBox="1"/>
          <p:nvPr/>
        </p:nvSpPr>
        <p:spPr>
          <a:xfrm rot="20787606">
            <a:off x="3642134" y="1867165"/>
            <a:ext cx="1853166" cy="2554545"/>
          </a:xfrm>
          <a:prstGeom prst="rect">
            <a:avLst/>
          </a:prstGeom>
          <a:noFill/>
        </p:spPr>
        <p:txBody>
          <a:bodyPr wrap="square" rtlCol="0">
            <a:spAutoFit/>
          </a:bodyPr>
          <a:lstStyle/>
          <a:p>
            <a:pPr algn="ctr"/>
            <a:r>
              <a:rPr lang="en-US" sz="3200" i="1" dirty="0" smtClean="0">
                <a:latin typeface="Georgia" pitchFamily="18" charset="0"/>
              </a:rPr>
              <a:t>Le regole</a:t>
            </a:r>
          </a:p>
          <a:p>
            <a:pPr algn="ctr"/>
            <a:endParaRPr lang="en-US" sz="3200" i="1" dirty="0">
              <a:latin typeface="Georgia" pitchFamily="18" charset="0"/>
            </a:endParaRPr>
          </a:p>
          <a:p>
            <a:pPr algn="ctr"/>
            <a:r>
              <a:rPr lang="en-US" sz="3200" i="1" dirty="0" smtClean="0">
                <a:latin typeface="Georgia" pitchFamily="18" charset="0"/>
              </a:rPr>
              <a:t>The rules</a:t>
            </a:r>
            <a:endParaRPr lang="en-US" sz="3200" i="1" dirty="0">
              <a:latin typeface="Georgia" pitchFamily="18" charset="0"/>
            </a:endParaRPr>
          </a:p>
        </p:txBody>
      </p:sp>
      <p:sp>
        <p:nvSpPr>
          <p:cNvPr id="7" name="TextBox 6"/>
          <p:cNvSpPr txBox="1"/>
          <p:nvPr/>
        </p:nvSpPr>
        <p:spPr>
          <a:xfrm>
            <a:off x="304800" y="228600"/>
            <a:ext cx="2286000" cy="6370975"/>
          </a:xfrm>
          <a:prstGeom prst="rect">
            <a:avLst/>
          </a:prstGeom>
          <a:noFill/>
        </p:spPr>
        <p:txBody>
          <a:bodyPr wrap="square" rtlCol="0">
            <a:spAutoFit/>
          </a:bodyPr>
          <a:lstStyle/>
          <a:p>
            <a:pPr marL="342900" indent="-342900">
              <a:buAutoNum type="arabicPeriod"/>
            </a:pPr>
            <a:r>
              <a:rPr lang="en-US" sz="2400" dirty="0" smtClean="0">
                <a:latin typeface="Georgia" pitchFamily="18" charset="0"/>
              </a:rPr>
              <a:t>Adjectives are used to describe nouns. In Italian, the adjectives must agree in number and gender with the noun they modify.</a:t>
            </a:r>
          </a:p>
          <a:p>
            <a:pPr marL="342900" indent="-342900">
              <a:buAutoNum type="arabicPeriod"/>
            </a:pPr>
            <a:endParaRPr lang="en-US" sz="2400" dirty="0" smtClean="0">
              <a:latin typeface="Georgia" pitchFamily="18" charset="0"/>
            </a:endParaRPr>
          </a:p>
          <a:p>
            <a:pPr marL="342900" indent="-342900">
              <a:buAutoNum type="arabicPeriod"/>
            </a:pPr>
            <a:r>
              <a:rPr lang="en-US" sz="2400" dirty="0" smtClean="0">
                <a:latin typeface="Georgia" pitchFamily="18" charset="0"/>
              </a:rPr>
              <a:t>Usually, the adjective follows the noun.</a:t>
            </a:r>
            <a:endParaRPr lang="en-US" sz="2400" dirty="0">
              <a:latin typeface="Georgia" pitchFamily="18" charset="0"/>
            </a:endParaRPr>
          </a:p>
        </p:txBody>
      </p:sp>
      <p:sp>
        <p:nvSpPr>
          <p:cNvPr id="8" name="TextBox 7"/>
          <p:cNvSpPr txBox="1"/>
          <p:nvPr/>
        </p:nvSpPr>
        <p:spPr>
          <a:xfrm>
            <a:off x="6172200" y="304800"/>
            <a:ext cx="2743200" cy="6924973"/>
          </a:xfrm>
          <a:prstGeom prst="rect">
            <a:avLst/>
          </a:prstGeom>
          <a:noFill/>
        </p:spPr>
        <p:txBody>
          <a:bodyPr wrap="square" rtlCol="0">
            <a:spAutoFit/>
          </a:bodyPr>
          <a:lstStyle/>
          <a:p>
            <a:r>
              <a:rPr lang="en-US" sz="2400" dirty="0" smtClean="0">
                <a:latin typeface="Georgia" pitchFamily="18" charset="0"/>
              </a:rPr>
              <a:t>For example:</a:t>
            </a:r>
          </a:p>
          <a:p>
            <a:endParaRPr lang="en-US" sz="2400" dirty="0">
              <a:latin typeface="Georgia" pitchFamily="18" charset="0"/>
            </a:endParaRPr>
          </a:p>
          <a:p>
            <a:r>
              <a:rPr lang="en-US" sz="2400" dirty="0" err="1" smtClean="0">
                <a:latin typeface="Georgia" pitchFamily="18" charset="0"/>
              </a:rPr>
              <a:t>Lui</a:t>
            </a:r>
            <a:r>
              <a:rPr lang="en-US" sz="2400" dirty="0" smtClean="0">
                <a:latin typeface="Georgia" pitchFamily="18" charset="0"/>
              </a:rPr>
              <a:t> è brav</a:t>
            </a:r>
            <a:r>
              <a:rPr lang="en-US" sz="2400" b="1" u="sng" dirty="0" smtClean="0">
                <a:latin typeface="Georgia" pitchFamily="18" charset="0"/>
              </a:rPr>
              <a:t>o</a:t>
            </a:r>
            <a:r>
              <a:rPr lang="en-US" sz="2400" dirty="0" smtClean="0">
                <a:latin typeface="Georgia" pitchFamily="18" charset="0"/>
              </a:rPr>
              <a:t>. (He is great.)</a:t>
            </a:r>
          </a:p>
          <a:p>
            <a:r>
              <a:rPr lang="en-US" sz="2400" dirty="0" smtClean="0">
                <a:latin typeface="Georgia" pitchFamily="18" charset="0"/>
              </a:rPr>
              <a:t>Lei è </a:t>
            </a:r>
            <a:r>
              <a:rPr lang="en-US" sz="2400" dirty="0" err="1" smtClean="0">
                <a:latin typeface="Georgia" pitchFamily="18" charset="0"/>
              </a:rPr>
              <a:t>brav</a:t>
            </a:r>
            <a:r>
              <a:rPr lang="en-US" sz="2400" b="1" u="sng" dirty="0" err="1" smtClean="0">
                <a:latin typeface="Georgia" pitchFamily="18" charset="0"/>
              </a:rPr>
              <a:t>a</a:t>
            </a:r>
            <a:r>
              <a:rPr lang="en-US" sz="2400" dirty="0" smtClean="0">
                <a:latin typeface="Georgia" pitchFamily="18" charset="0"/>
              </a:rPr>
              <a:t>.  (She is great.)</a:t>
            </a:r>
          </a:p>
          <a:p>
            <a:endParaRPr lang="en-US" sz="2400" dirty="0">
              <a:latin typeface="Georgia" pitchFamily="18" charset="0"/>
            </a:endParaRPr>
          </a:p>
          <a:p>
            <a:r>
              <a:rPr lang="en-US" sz="2400" dirty="0" err="1" smtClean="0">
                <a:latin typeface="Georgia" pitchFamily="18" charset="0"/>
              </a:rPr>
              <a:t>Loro</a:t>
            </a:r>
            <a:r>
              <a:rPr lang="en-US" sz="2400" dirty="0" smtClean="0">
                <a:latin typeface="Georgia" pitchFamily="18" charset="0"/>
              </a:rPr>
              <a:t> </a:t>
            </a:r>
            <a:r>
              <a:rPr lang="en-US" sz="2400" dirty="0" err="1" smtClean="0">
                <a:latin typeface="Georgia" pitchFamily="18" charset="0"/>
              </a:rPr>
              <a:t>sono</a:t>
            </a:r>
            <a:r>
              <a:rPr lang="en-US" sz="2400" dirty="0" smtClean="0">
                <a:latin typeface="Georgia" pitchFamily="18" charset="0"/>
              </a:rPr>
              <a:t> </a:t>
            </a:r>
            <a:r>
              <a:rPr lang="en-US" sz="2400" dirty="0" err="1" smtClean="0">
                <a:latin typeface="Georgia" pitchFamily="18" charset="0"/>
              </a:rPr>
              <a:t>bravi</a:t>
            </a:r>
            <a:r>
              <a:rPr lang="en-US" sz="2400" dirty="0" smtClean="0">
                <a:latin typeface="Georgia" pitchFamily="18" charset="0"/>
              </a:rPr>
              <a:t>.</a:t>
            </a:r>
          </a:p>
          <a:p>
            <a:r>
              <a:rPr lang="en-US" sz="2400" dirty="0" smtClean="0">
                <a:latin typeface="Georgia" pitchFamily="18" charset="0"/>
              </a:rPr>
              <a:t>(They are great.)</a:t>
            </a:r>
          </a:p>
          <a:p>
            <a:endParaRPr lang="en-US" sz="2400" dirty="0">
              <a:latin typeface="Georgia" pitchFamily="18" charset="0"/>
            </a:endParaRPr>
          </a:p>
          <a:p>
            <a:r>
              <a:rPr lang="en-US" sz="2400" dirty="0" smtClean="0">
                <a:latin typeface="Georgia" pitchFamily="18" charset="0"/>
              </a:rPr>
              <a:t>Anna ha </a:t>
            </a:r>
            <a:r>
              <a:rPr lang="en-US" sz="2400" dirty="0" err="1" smtClean="0">
                <a:latin typeface="Georgia" pitchFamily="18" charset="0"/>
              </a:rPr>
              <a:t>gli</a:t>
            </a:r>
            <a:r>
              <a:rPr lang="en-US" sz="2400" dirty="0" smtClean="0">
                <a:latin typeface="Georgia" pitchFamily="18" charset="0"/>
              </a:rPr>
              <a:t> </a:t>
            </a:r>
            <a:r>
              <a:rPr lang="en-US" sz="2400" dirty="0" err="1" smtClean="0">
                <a:latin typeface="Georgia" pitchFamily="18" charset="0"/>
              </a:rPr>
              <a:t>occhi</a:t>
            </a:r>
            <a:endParaRPr lang="en-US" sz="2400" dirty="0" smtClean="0">
              <a:latin typeface="Georgia" pitchFamily="18" charset="0"/>
            </a:endParaRPr>
          </a:p>
          <a:p>
            <a:r>
              <a:rPr lang="en-US" sz="2400" dirty="0" err="1" smtClean="0">
                <a:latin typeface="Georgia" pitchFamily="18" charset="0"/>
              </a:rPr>
              <a:t>azzurr</a:t>
            </a:r>
            <a:r>
              <a:rPr lang="en-US" sz="2400" b="1" u="sng" dirty="0" err="1" smtClean="0">
                <a:latin typeface="Georgia" pitchFamily="18" charset="0"/>
              </a:rPr>
              <a:t>i</a:t>
            </a:r>
            <a:r>
              <a:rPr lang="en-US" sz="2400" dirty="0" smtClean="0">
                <a:latin typeface="Georgia" pitchFamily="18" charset="0"/>
              </a:rPr>
              <a:t>.</a:t>
            </a:r>
          </a:p>
          <a:p>
            <a:r>
              <a:rPr lang="en-US" sz="2400" dirty="0" smtClean="0">
                <a:latin typeface="Georgia" pitchFamily="18" charset="0"/>
              </a:rPr>
              <a:t>(Anna has blue eyes.) </a:t>
            </a:r>
          </a:p>
          <a:p>
            <a:r>
              <a:rPr lang="en-US" sz="2400" dirty="0" smtClean="0">
                <a:latin typeface="Georgia" pitchFamily="18" charset="0"/>
              </a:rPr>
              <a:t>-Notice that the adjectiv</a:t>
            </a:r>
            <a:r>
              <a:rPr lang="en-US" sz="2400" dirty="0">
                <a:latin typeface="Georgia" pitchFamily="18" charset="0"/>
              </a:rPr>
              <a:t>e</a:t>
            </a:r>
            <a:r>
              <a:rPr lang="en-US" sz="2400" dirty="0" smtClean="0">
                <a:latin typeface="Georgia" pitchFamily="18" charset="0"/>
              </a:rPr>
              <a:t> follows the noun.</a:t>
            </a:r>
          </a:p>
          <a:p>
            <a:endParaRPr lang="en-US" dirty="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Rectangle 3"/>
          <p:cNvSpPr/>
          <p:nvPr/>
        </p:nvSpPr>
        <p:spPr>
          <a:xfrm>
            <a:off x="0" y="0"/>
            <a:ext cx="9144000" cy="68580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228600" y="304800"/>
            <a:ext cx="4191000" cy="6740307"/>
          </a:xfrm>
          <a:prstGeom prst="rect">
            <a:avLst/>
          </a:prstGeom>
          <a:noFill/>
        </p:spPr>
        <p:txBody>
          <a:bodyPr wrap="square" rtlCol="0">
            <a:spAutoFit/>
          </a:bodyPr>
          <a:lstStyle/>
          <a:p>
            <a:r>
              <a:rPr lang="en-US" b="1" dirty="0" smtClean="0">
                <a:solidFill>
                  <a:schemeClr val="bg1"/>
                </a:solidFill>
                <a:latin typeface="Georgia" pitchFamily="18" charset="0"/>
              </a:rPr>
              <a:t>The Plurals of Nouns:</a:t>
            </a:r>
          </a:p>
          <a:p>
            <a:endParaRPr lang="en-US" b="1" dirty="0">
              <a:solidFill>
                <a:schemeClr val="bg1"/>
              </a:solidFill>
              <a:latin typeface="Georgia" pitchFamily="18" charset="0"/>
            </a:endParaRPr>
          </a:p>
          <a:p>
            <a:r>
              <a:rPr lang="en-US" b="1" dirty="0" smtClean="0">
                <a:solidFill>
                  <a:schemeClr val="bg1"/>
                </a:solidFill>
                <a:latin typeface="Georgia" pitchFamily="18" charset="0"/>
              </a:rPr>
              <a:t>Nouns  ending in “O”</a:t>
            </a:r>
          </a:p>
          <a:p>
            <a:r>
              <a:rPr lang="en-US" b="1" dirty="0" smtClean="0">
                <a:solidFill>
                  <a:schemeClr val="bg1"/>
                </a:solidFill>
                <a:latin typeface="Georgia" pitchFamily="18" charset="0"/>
              </a:rPr>
              <a:t>The plural is “I”</a:t>
            </a:r>
          </a:p>
          <a:p>
            <a:endParaRPr lang="en-US" b="1" dirty="0">
              <a:solidFill>
                <a:schemeClr val="bg1"/>
              </a:solidFill>
              <a:latin typeface="Georgia" pitchFamily="18" charset="0"/>
            </a:endParaRPr>
          </a:p>
          <a:p>
            <a:r>
              <a:rPr lang="en-US" b="1" dirty="0" err="1" smtClean="0">
                <a:solidFill>
                  <a:schemeClr val="bg1"/>
                </a:solidFill>
                <a:latin typeface="Georgia" pitchFamily="18" charset="0"/>
              </a:rPr>
              <a:t>Fratello</a:t>
            </a:r>
            <a:r>
              <a:rPr lang="en-US" b="1" dirty="0" smtClean="0">
                <a:solidFill>
                  <a:schemeClr val="bg1"/>
                </a:solidFill>
                <a:latin typeface="Georgia" pitchFamily="18" charset="0"/>
              </a:rPr>
              <a:t> – </a:t>
            </a:r>
            <a:r>
              <a:rPr lang="en-US" b="1" dirty="0" err="1" smtClean="0">
                <a:solidFill>
                  <a:schemeClr val="bg1"/>
                </a:solidFill>
                <a:latin typeface="Georgia" pitchFamily="18" charset="0"/>
              </a:rPr>
              <a:t>fratelli</a:t>
            </a:r>
            <a:endParaRPr lang="en-US" b="1" dirty="0" smtClean="0">
              <a:solidFill>
                <a:schemeClr val="bg1"/>
              </a:solidFill>
              <a:latin typeface="Georgia" pitchFamily="18" charset="0"/>
            </a:endParaRPr>
          </a:p>
          <a:p>
            <a:r>
              <a:rPr lang="en-US" b="1" dirty="0" err="1" smtClean="0">
                <a:solidFill>
                  <a:schemeClr val="bg1"/>
                </a:solidFill>
                <a:latin typeface="Georgia" pitchFamily="18" charset="0"/>
              </a:rPr>
              <a:t>Libro</a:t>
            </a:r>
            <a:r>
              <a:rPr lang="en-US" b="1" dirty="0" smtClean="0">
                <a:solidFill>
                  <a:schemeClr val="bg1"/>
                </a:solidFill>
                <a:latin typeface="Georgia" pitchFamily="18" charset="0"/>
              </a:rPr>
              <a:t> – </a:t>
            </a:r>
            <a:r>
              <a:rPr lang="en-US" b="1" dirty="0" err="1" smtClean="0">
                <a:solidFill>
                  <a:schemeClr val="bg1"/>
                </a:solidFill>
                <a:latin typeface="Georgia" pitchFamily="18" charset="0"/>
              </a:rPr>
              <a:t>libri</a:t>
            </a:r>
            <a:endParaRPr lang="en-US" b="1" dirty="0" smtClean="0">
              <a:solidFill>
                <a:schemeClr val="bg1"/>
              </a:solidFill>
              <a:latin typeface="Georgia" pitchFamily="18" charset="0"/>
            </a:endParaRPr>
          </a:p>
          <a:p>
            <a:r>
              <a:rPr lang="en-US" b="1" dirty="0" err="1" smtClean="0">
                <a:solidFill>
                  <a:schemeClr val="bg1"/>
                </a:solidFill>
                <a:latin typeface="Georgia" pitchFamily="18" charset="0"/>
              </a:rPr>
              <a:t>Vino</a:t>
            </a:r>
            <a:r>
              <a:rPr lang="en-US" b="1" dirty="0" smtClean="0">
                <a:solidFill>
                  <a:schemeClr val="bg1"/>
                </a:solidFill>
                <a:latin typeface="Georgia" pitchFamily="18" charset="0"/>
              </a:rPr>
              <a:t> – </a:t>
            </a:r>
            <a:r>
              <a:rPr lang="en-US" b="1" dirty="0" err="1" smtClean="0">
                <a:solidFill>
                  <a:schemeClr val="bg1"/>
                </a:solidFill>
                <a:latin typeface="Georgia" pitchFamily="18" charset="0"/>
              </a:rPr>
              <a:t>vini</a:t>
            </a:r>
            <a:endParaRPr lang="en-US" b="1" dirty="0" smtClean="0">
              <a:solidFill>
                <a:schemeClr val="bg1"/>
              </a:solidFill>
              <a:latin typeface="Georgia" pitchFamily="18" charset="0"/>
            </a:endParaRPr>
          </a:p>
          <a:p>
            <a:endParaRPr lang="en-US" b="1" dirty="0">
              <a:solidFill>
                <a:schemeClr val="bg1"/>
              </a:solidFill>
              <a:latin typeface="Georgia" pitchFamily="18" charset="0"/>
            </a:endParaRPr>
          </a:p>
          <a:p>
            <a:r>
              <a:rPr lang="en-US" b="1" dirty="0" smtClean="0">
                <a:solidFill>
                  <a:schemeClr val="bg1"/>
                </a:solidFill>
                <a:latin typeface="Georgia" pitchFamily="18" charset="0"/>
              </a:rPr>
              <a:t>Nouns ending in “A”</a:t>
            </a:r>
          </a:p>
          <a:p>
            <a:r>
              <a:rPr lang="en-US" b="1" dirty="0" smtClean="0">
                <a:solidFill>
                  <a:schemeClr val="bg1"/>
                </a:solidFill>
                <a:latin typeface="Georgia" pitchFamily="18" charset="0"/>
              </a:rPr>
              <a:t>The plural is “E”</a:t>
            </a:r>
          </a:p>
          <a:p>
            <a:endParaRPr lang="en-US" b="1" dirty="0">
              <a:solidFill>
                <a:schemeClr val="bg1"/>
              </a:solidFill>
              <a:latin typeface="Georgia" pitchFamily="18" charset="0"/>
            </a:endParaRPr>
          </a:p>
          <a:p>
            <a:r>
              <a:rPr lang="en-US" b="1" dirty="0" smtClean="0">
                <a:solidFill>
                  <a:schemeClr val="bg1"/>
                </a:solidFill>
                <a:latin typeface="Georgia" pitchFamily="18" charset="0"/>
              </a:rPr>
              <a:t>Casa – case</a:t>
            </a:r>
          </a:p>
          <a:p>
            <a:r>
              <a:rPr lang="en-US" b="1" dirty="0" smtClean="0">
                <a:solidFill>
                  <a:schemeClr val="bg1"/>
                </a:solidFill>
                <a:latin typeface="Georgia" pitchFamily="18" charset="0"/>
              </a:rPr>
              <a:t>Pizza – </a:t>
            </a:r>
            <a:r>
              <a:rPr lang="en-US" b="1" dirty="0" err="1" smtClean="0">
                <a:solidFill>
                  <a:schemeClr val="bg1"/>
                </a:solidFill>
                <a:latin typeface="Georgia" pitchFamily="18" charset="0"/>
              </a:rPr>
              <a:t>pizze</a:t>
            </a:r>
            <a:endParaRPr lang="en-US" b="1" dirty="0" smtClean="0">
              <a:solidFill>
                <a:schemeClr val="bg1"/>
              </a:solidFill>
              <a:latin typeface="Georgia" pitchFamily="18" charset="0"/>
            </a:endParaRPr>
          </a:p>
          <a:p>
            <a:r>
              <a:rPr lang="en-US" b="1" dirty="0" err="1" smtClean="0">
                <a:solidFill>
                  <a:schemeClr val="bg1"/>
                </a:solidFill>
                <a:latin typeface="Georgia" pitchFamily="18" charset="0"/>
              </a:rPr>
              <a:t>Sorella</a:t>
            </a:r>
            <a:r>
              <a:rPr lang="en-US" b="1" dirty="0" smtClean="0">
                <a:solidFill>
                  <a:schemeClr val="bg1"/>
                </a:solidFill>
                <a:latin typeface="Georgia" pitchFamily="18" charset="0"/>
              </a:rPr>
              <a:t> - </a:t>
            </a:r>
            <a:r>
              <a:rPr lang="en-US" b="1" dirty="0" err="1" smtClean="0">
                <a:solidFill>
                  <a:schemeClr val="bg1"/>
                </a:solidFill>
                <a:latin typeface="Georgia" pitchFamily="18" charset="0"/>
              </a:rPr>
              <a:t>sorelle</a:t>
            </a:r>
            <a:endParaRPr lang="en-US" b="1" dirty="0" smtClean="0">
              <a:solidFill>
                <a:schemeClr val="bg1"/>
              </a:solidFill>
              <a:latin typeface="Georgia" pitchFamily="18" charset="0"/>
            </a:endParaRPr>
          </a:p>
          <a:p>
            <a:endParaRPr lang="en-US" b="1" dirty="0">
              <a:solidFill>
                <a:schemeClr val="bg1"/>
              </a:solidFill>
              <a:latin typeface="Georgia" pitchFamily="18" charset="0"/>
            </a:endParaRPr>
          </a:p>
          <a:p>
            <a:r>
              <a:rPr lang="en-US" b="1" dirty="0" smtClean="0">
                <a:solidFill>
                  <a:schemeClr val="bg1"/>
                </a:solidFill>
                <a:latin typeface="Georgia" pitchFamily="18" charset="0"/>
              </a:rPr>
              <a:t/>
            </a:r>
            <a:br>
              <a:rPr lang="en-US" b="1" dirty="0" smtClean="0">
                <a:solidFill>
                  <a:schemeClr val="bg1"/>
                </a:solidFill>
                <a:latin typeface="Georgia" pitchFamily="18" charset="0"/>
              </a:rPr>
            </a:br>
            <a:r>
              <a:rPr lang="en-US" b="1" dirty="0" smtClean="0">
                <a:solidFill>
                  <a:schemeClr val="bg1"/>
                </a:solidFill>
                <a:latin typeface="Georgia" pitchFamily="18" charset="0"/>
              </a:rPr>
              <a:t>Nouns ending in “E”</a:t>
            </a:r>
          </a:p>
          <a:p>
            <a:r>
              <a:rPr lang="en-US" b="1" dirty="0" smtClean="0">
                <a:solidFill>
                  <a:schemeClr val="bg1"/>
                </a:solidFill>
                <a:latin typeface="Georgia" pitchFamily="18" charset="0"/>
              </a:rPr>
              <a:t>The  plural is “I”</a:t>
            </a:r>
          </a:p>
          <a:p>
            <a:endParaRPr lang="en-US" b="1" dirty="0">
              <a:solidFill>
                <a:schemeClr val="bg1"/>
              </a:solidFill>
              <a:latin typeface="Georgia" pitchFamily="18" charset="0"/>
            </a:endParaRPr>
          </a:p>
          <a:p>
            <a:r>
              <a:rPr lang="en-US" b="1" dirty="0" err="1" smtClean="0">
                <a:solidFill>
                  <a:schemeClr val="bg1"/>
                </a:solidFill>
                <a:latin typeface="Georgia" pitchFamily="18" charset="0"/>
              </a:rPr>
              <a:t>Bicchiere</a:t>
            </a:r>
            <a:r>
              <a:rPr lang="en-US" b="1" dirty="0" smtClean="0">
                <a:solidFill>
                  <a:schemeClr val="bg1"/>
                </a:solidFill>
                <a:latin typeface="Georgia" pitchFamily="18" charset="0"/>
              </a:rPr>
              <a:t> – </a:t>
            </a:r>
            <a:r>
              <a:rPr lang="en-US" b="1" dirty="0" err="1" smtClean="0">
                <a:solidFill>
                  <a:schemeClr val="bg1"/>
                </a:solidFill>
                <a:latin typeface="Georgia" pitchFamily="18" charset="0"/>
              </a:rPr>
              <a:t>bicchieri</a:t>
            </a:r>
            <a:endParaRPr lang="en-US" b="1" dirty="0" smtClean="0">
              <a:solidFill>
                <a:schemeClr val="bg1"/>
              </a:solidFill>
              <a:latin typeface="Georgia" pitchFamily="18" charset="0"/>
            </a:endParaRPr>
          </a:p>
          <a:p>
            <a:r>
              <a:rPr lang="en-US" b="1" dirty="0" smtClean="0">
                <a:solidFill>
                  <a:schemeClr val="bg1"/>
                </a:solidFill>
                <a:latin typeface="Georgia" pitchFamily="18" charset="0"/>
              </a:rPr>
              <a:t>Padre - </a:t>
            </a:r>
            <a:r>
              <a:rPr lang="en-US" b="1" dirty="0" err="1" smtClean="0">
                <a:solidFill>
                  <a:schemeClr val="bg1"/>
                </a:solidFill>
                <a:latin typeface="Georgia" pitchFamily="18" charset="0"/>
              </a:rPr>
              <a:t>padri</a:t>
            </a:r>
            <a:endParaRPr lang="en-US" b="1" dirty="0" smtClean="0">
              <a:solidFill>
                <a:schemeClr val="bg1"/>
              </a:solidFill>
              <a:latin typeface="Georgia" pitchFamily="18" charset="0"/>
            </a:endParaRPr>
          </a:p>
          <a:p>
            <a:endParaRPr lang="en-US" dirty="0">
              <a:solidFill>
                <a:schemeClr val="bg1"/>
              </a:solidFill>
            </a:endParaRPr>
          </a:p>
          <a:p>
            <a:endParaRPr lang="en-US" dirty="0" smtClean="0">
              <a:solidFill>
                <a:schemeClr val="bg1"/>
              </a:solidFill>
            </a:endParaRPr>
          </a:p>
        </p:txBody>
      </p:sp>
      <p:sp>
        <p:nvSpPr>
          <p:cNvPr id="7" name="Rectangle 6"/>
          <p:cNvSpPr/>
          <p:nvPr/>
        </p:nvSpPr>
        <p:spPr>
          <a:xfrm>
            <a:off x="4648200" y="228600"/>
            <a:ext cx="4267200" cy="6400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TextBox 7"/>
          <p:cNvSpPr txBox="1"/>
          <p:nvPr/>
        </p:nvSpPr>
        <p:spPr>
          <a:xfrm>
            <a:off x="4724400" y="381000"/>
            <a:ext cx="4114800" cy="6186309"/>
          </a:xfrm>
          <a:prstGeom prst="rect">
            <a:avLst/>
          </a:prstGeom>
          <a:noFill/>
        </p:spPr>
        <p:txBody>
          <a:bodyPr wrap="square" rtlCol="0">
            <a:spAutoFit/>
          </a:bodyPr>
          <a:lstStyle/>
          <a:p>
            <a:r>
              <a:rPr lang="en-US" dirty="0" smtClean="0">
                <a:latin typeface="Georgia" pitchFamily="18" charset="0"/>
              </a:rPr>
              <a:t>Important reminders:</a:t>
            </a:r>
          </a:p>
          <a:p>
            <a:endParaRPr lang="en-US" dirty="0">
              <a:latin typeface="Georgia" pitchFamily="18" charset="0"/>
            </a:endParaRPr>
          </a:p>
          <a:p>
            <a:r>
              <a:rPr lang="en-US" dirty="0" smtClean="0">
                <a:latin typeface="Georgia" pitchFamily="18" charset="0"/>
              </a:rPr>
              <a:t>When changing a noun to the plural that ends in “</a:t>
            </a:r>
            <a:r>
              <a:rPr lang="en-US" dirty="0" err="1" smtClean="0">
                <a:latin typeface="Georgia" pitchFamily="18" charset="0"/>
              </a:rPr>
              <a:t>cia</a:t>
            </a:r>
            <a:r>
              <a:rPr lang="en-US" dirty="0" smtClean="0">
                <a:latin typeface="Georgia" pitchFamily="18" charset="0"/>
              </a:rPr>
              <a:t>” the ending is “</a:t>
            </a:r>
            <a:r>
              <a:rPr lang="en-US" dirty="0" err="1" smtClean="0">
                <a:latin typeface="Georgia" pitchFamily="18" charset="0"/>
              </a:rPr>
              <a:t>ce</a:t>
            </a:r>
            <a:r>
              <a:rPr lang="en-US" dirty="0" smtClean="0">
                <a:latin typeface="Georgia" pitchFamily="18" charset="0"/>
              </a:rPr>
              <a:t>”</a:t>
            </a:r>
            <a:br>
              <a:rPr lang="en-US" dirty="0" smtClean="0">
                <a:latin typeface="Georgia" pitchFamily="18" charset="0"/>
              </a:rPr>
            </a:br>
            <a:r>
              <a:rPr lang="en-US" dirty="0" smtClean="0">
                <a:latin typeface="Georgia" pitchFamily="18" charset="0"/>
              </a:rPr>
              <a:t>(the same for “</a:t>
            </a:r>
            <a:r>
              <a:rPr lang="en-US" dirty="0" err="1" smtClean="0">
                <a:latin typeface="Georgia" pitchFamily="18" charset="0"/>
              </a:rPr>
              <a:t>gia</a:t>
            </a:r>
            <a:r>
              <a:rPr lang="en-US" dirty="0" smtClean="0">
                <a:latin typeface="Georgia" pitchFamily="18" charset="0"/>
              </a:rPr>
              <a:t>” – changes to “</a:t>
            </a:r>
            <a:r>
              <a:rPr lang="en-US" dirty="0" err="1" smtClean="0">
                <a:latin typeface="Georgia" pitchFamily="18" charset="0"/>
              </a:rPr>
              <a:t>ge</a:t>
            </a:r>
            <a:r>
              <a:rPr lang="en-US" dirty="0" smtClean="0">
                <a:latin typeface="Georgia" pitchFamily="18" charset="0"/>
              </a:rPr>
              <a:t>”)</a:t>
            </a:r>
          </a:p>
          <a:p>
            <a:endParaRPr lang="en-US" dirty="0">
              <a:latin typeface="Georgia" pitchFamily="18" charset="0"/>
            </a:endParaRPr>
          </a:p>
          <a:p>
            <a:r>
              <a:rPr lang="en-US" dirty="0" smtClean="0">
                <a:latin typeface="Georgia" pitchFamily="18" charset="0"/>
              </a:rPr>
              <a:t>A noun ending in “ca” changes to “</a:t>
            </a:r>
            <a:r>
              <a:rPr lang="en-US" dirty="0" err="1" smtClean="0">
                <a:latin typeface="Georgia" pitchFamily="18" charset="0"/>
              </a:rPr>
              <a:t>che</a:t>
            </a:r>
            <a:r>
              <a:rPr lang="en-US" dirty="0" smtClean="0">
                <a:latin typeface="Georgia" pitchFamily="18" charset="0"/>
              </a:rPr>
              <a:t>”</a:t>
            </a:r>
          </a:p>
          <a:p>
            <a:r>
              <a:rPr lang="en-US" dirty="0" smtClean="0">
                <a:latin typeface="Georgia" pitchFamily="18" charset="0"/>
              </a:rPr>
              <a:t>(the same for “</a:t>
            </a:r>
            <a:r>
              <a:rPr lang="en-US" dirty="0" err="1" smtClean="0">
                <a:latin typeface="Georgia" pitchFamily="18" charset="0"/>
              </a:rPr>
              <a:t>ga</a:t>
            </a:r>
            <a:r>
              <a:rPr lang="en-US" dirty="0" smtClean="0">
                <a:latin typeface="Georgia" pitchFamily="18" charset="0"/>
              </a:rPr>
              <a:t>” changes to “</a:t>
            </a:r>
            <a:r>
              <a:rPr lang="en-US" dirty="0" err="1" smtClean="0">
                <a:latin typeface="Georgia" pitchFamily="18" charset="0"/>
              </a:rPr>
              <a:t>ghe</a:t>
            </a:r>
            <a:r>
              <a:rPr lang="en-US" dirty="0" smtClean="0">
                <a:latin typeface="Georgia" pitchFamily="18" charset="0"/>
              </a:rPr>
              <a:t>”)</a:t>
            </a:r>
          </a:p>
          <a:p>
            <a:endParaRPr lang="en-US" dirty="0">
              <a:latin typeface="Georgia" pitchFamily="18" charset="0"/>
            </a:endParaRPr>
          </a:p>
          <a:p>
            <a:r>
              <a:rPr lang="en-US" dirty="0" smtClean="0">
                <a:latin typeface="Georgia" pitchFamily="18" charset="0"/>
              </a:rPr>
              <a:t>A noun ending in “co” changes to “chi”</a:t>
            </a:r>
          </a:p>
          <a:p>
            <a:r>
              <a:rPr lang="en-US" dirty="0" smtClean="0">
                <a:latin typeface="Georgia" pitchFamily="18" charset="0"/>
              </a:rPr>
              <a:t>(the same for “go” changes to “</a:t>
            </a:r>
            <a:r>
              <a:rPr lang="en-US" dirty="0" err="1" smtClean="0">
                <a:latin typeface="Georgia" pitchFamily="18" charset="0"/>
              </a:rPr>
              <a:t>ghi</a:t>
            </a:r>
            <a:r>
              <a:rPr lang="en-US" dirty="0" smtClean="0">
                <a:latin typeface="Georgia" pitchFamily="18" charset="0"/>
              </a:rPr>
              <a:t>”)</a:t>
            </a:r>
          </a:p>
          <a:p>
            <a:endParaRPr lang="en-US" dirty="0">
              <a:latin typeface="Georgia" pitchFamily="18" charset="0"/>
            </a:endParaRPr>
          </a:p>
          <a:p>
            <a:r>
              <a:rPr lang="en-US" dirty="0" smtClean="0">
                <a:latin typeface="Georgia" pitchFamily="18" charset="0"/>
              </a:rPr>
              <a:t>EXCEPTIONS:</a:t>
            </a:r>
          </a:p>
          <a:p>
            <a:endParaRPr lang="en-US" dirty="0">
              <a:latin typeface="Georgia" pitchFamily="18" charset="0"/>
            </a:endParaRPr>
          </a:p>
          <a:p>
            <a:r>
              <a:rPr lang="en-US" dirty="0" smtClean="0">
                <a:latin typeface="Georgia" pitchFamily="18" charset="0"/>
              </a:rPr>
              <a:t>Nouns of Greek origin that end in “ma” or “</a:t>
            </a:r>
            <a:r>
              <a:rPr lang="en-US" dirty="0" err="1" smtClean="0">
                <a:latin typeface="Georgia" pitchFamily="18" charset="0"/>
              </a:rPr>
              <a:t>ta</a:t>
            </a:r>
            <a:r>
              <a:rPr lang="en-US" dirty="0" smtClean="0">
                <a:latin typeface="Georgia" pitchFamily="18" charset="0"/>
              </a:rPr>
              <a:t>” change to “mi” or “</a:t>
            </a:r>
            <a:r>
              <a:rPr lang="en-US" dirty="0" err="1" smtClean="0">
                <a:latin typeface="Georgia" pitchFamily="18" charset="0"/>
              </a:rPr>
              <a:t>ti</a:t>
            </a:r>
            <a:r>
              <a:rPr lang="en-US" dirty="0" smtClean="0">
                <a:latin typeface="Georgia" pitchFamily="18" charset="0"/>
              </a:rPr>
              <a:t>”</a:t>
            </a:r>
          </a:p>
          <a:p>
            <a:r>
              <a:rPr lang="en-US" dirty="0" smtClean="0">
                <a:latin typeface="Georgia" pitchFamily="18" charset="0"/>
              </a:rPr>
              <a:t>(ex. </a:t>
            </a:r>
            <a:r>
              <a:rPr lang="en-US" dirty="0" err="1" smtClean="0">
                <a:latin typeface="Georgia" pitchFamily="18" charset="0"/>
              </a:rPr>
              <a:t>problema</a:t>
            </a:r>
            <a:r>
              <a:rPr lang="en-US" dirty="0" smtClean="0">
                <a:latin typeface="Georgia" pitchFamily="18" charset="0"/>
              </a:rPr>
              <a:t> = </a:t>
            </a:r>
            <a:r>
              <a:rPr lang="en-US" dirty="0" err="1" smtClean="0">
                <a:latin typeface="Georgia" pitchFamily="18" charset="0"/>
              </a:rPr>
              <a:t>problemi</a:t>
            </a:r>
            <a:r>
              <a:rPr lang="en-US" dirty="0" smtClean="0">
                <a:latin typeface="Georgia" pitchFamily="18" charset="0"/>
              </a:rPr>
              <a:t>, </a:t>
            </a:r>
            <a:r>
              <a:rPr lang="en-US" dirty="0" err="1" smtClean="0">
                <a:latin typeface="Georgia" pitchFamily="18" charset="0"/>
              </a:rPr>
              <a:t>poeta</a:t>
            </a:r>
            <a:r>
              <a:rPr lang="en-US" dirty="0" smtClean="0">
                <a:latin typeface="Georgia" pitchFamily="18" charset="0"/>
              </a:rPr>
              <a:t> = </a:t>
            </a:r>
            <a:r>
              <a:rPr lang="en-US" dirty="0" err="1" smtClean="0">
                <a:latin typeface="Georgia" pitchFamily="18" charset="0"/>
              </a:rPr>
              <a:t>poeti</a:t>
            </a:r>
            <a:r>
              <a:rPr lang="en-US" dirty="0" smtClean="0">
                <a:latin typeface="Georgia" pitchFamily="18" charset="0"/>
              </a:rPr>
              <a:t>)</a:t>
            </a:r>
          </a:p>
          <a:p>
            <a:endParaRPr lang="en-US" dirty="0">
              <a:latin typeface="Georgia" pitchFamily="18" charset="0"/>
            </a:endParaRPr>
          </a:p>
          <a:p>
            <a:r>
              <a:rPr lang="en-US" dirty="0" smtClean="0">
                <a:latin typeface="Georgia" pitchFamily="18" charset="0"/>
              </a:rPr>
              <a:t>Some nouns are invariable – the noun doesn’t change but the article does:</a:t>
            </a:r>
          </a:p>
          <a:p>
            <a:r>
              <a:rPr lang="en-US" dirty="0" err="1" smtClean="0">
                <a:latin typeface="Georgia" pitchFamily="18" charset="0"/>
              </a:rPr>
              <a:t>il</a:t>
            </a:r>
            <a:r>
              <a:rPr lang="en-US" dirty="0" smtClean="0">
                <a:latin typeface="Georgia" pitchFamily="18" charset="0"/>
              </a:rPr>
              <a:t> film = </a:t>
            </a:r>
            <a:r>
              <a:rPr lang="en-US" dirty="0" err="1" smtClean="0">
                <a:latin typeface="Georgia" pitchFamily="18" charset="0"/>
              </a:rPr>
              <a:t>i</a:t>
            </a:r>
            <a:r>
              <a:rPr lang="en-US" dirty="0" smtClean="0">
                <a:latin typeface="Georgia" pitchFamily="18" charset="0"/>
              </a:rPr>
              <a:t> film, la </a:t>
            </a:r>
            <a:r>
              <a:rPr lang="en-US" dirty="0" err="1" smtClean="0">
                <a:latin typeface="Georgia" pitchFamily="18" charset="0"/>
              </a:rPr>
              <a:t>città</a:t>
            </a:r>
            <a:r>
              <a:rPr lang="en-US" dirty="0" smtClean="0">
                <a:latin typeface="Georgia" pitchFamily="18" charset="0"/>
              </a:rPr>
              <a:t> = le </a:t>
            </a:r>
            <a:r>
              <a:rPr lang="en-US" dirty="0" err="1" smtClean="0">
                <a:latin typeface="Georgia" pitchFamily="18" charset="0"/>
              </a:rPr>
              <a:t>città</a:t>
            </a:r>
            <a:r>
              <a:rPr lang="en-US" dirty="0" smtClean="0">
                <a:latin typeface="Georgia" pitchFamily="18" charset="0"/>
              </a:rPr>
              <a:t>)</a:t>
            </a:r>
            <a:endParaRPr lang="en-US" dirty="0">
              <a:latin typeface="Georgia"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Rectangle 3"/>
          <p:cNvSpPr/>
          <p:nvPr/>
        </p:nvSpPr>
        <p:spPr>
          <a:xfrm>
            <a:off x="0" y="0"/>
            <a:ext cx="9144000" cy="68580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228600" y="304800"/>
            <a:ext cx="8610600" cy="6324600"/>
          </a:xfrm>
          <a:prstGeom prst="roundRect">
            <a:avLst/>
          </a:prstGeom>
          <a:solidFill>
            <a:schemeClr val="accent6">
              <a:lumMod val="20000"/>
              <a:lumOff val="80000"/>
            </a:schemeClr>
          </a:solidFill>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685800" y="533400"/>
            <a:ext cx="7772400" cy="5693866"/>
          </a:xfrm>
          <a:prstGeom prst="rect">
            <a:avLst/>
          </a:prstGeom>
          <a:noFill/>
        </p:spPr>
        <p:txBody>
          <a:bodyPr wrap="square" rtlCol="0">
            <a:spAutoFit/>
          </a:bodyPr>
          <a:lstStyle/>
          <a:p>
            <a:r>
              <a:rPr lang="en-US" sz="2800" dirty="0" smtClean="0">
                <a:latin typeface="Georgia" pitchFamily="18" charset="0"/>
              </a:rPr>
              <a:t>Putting it all together:</a:t>
            </a:r>
          </a:p>
          <a:p>
            <a:endParaRPr lang="en-US" sz="2800" dirty="0">
              <a:latin typeface="Georgia" pitchFamily="18" charset="0"/>
            </a:endParaRPr>
          </a:p>
          <a:p>
            <a:r>
              <a:rPr lang="en-US" sz="2800" dirty="0" smtClean="0">
                <a:latin typeface="Georgia" pitchFamily="18" charset="0"/>
              </a:rPr>
              <a:t>Noun	</a:t>
            </a:r>
            <a:r>
              <a:rPr lang="en-US" sz="2800" i="1" dirty="0" smtClean="0">
                <a:latin typeface="Georgia" pitchFamily="18" charset="0"/>
              </a:rPr>
              <a:t>(s.)</a:t>
            </a:r>
            <a:r>
              <a:rPr lang="en-US" sz="2800" dirty="0" smtClean="0">
                <a:latin typeface="Georgia" pitchFamily="18" charset="0"/>
              </a:rPr>
              <a:t>		Verb			Adjective </a:t>
            </a:r>
            <a:r>
              <a:rPr lang="en-US" sz="2800" i="1" dirty="0" smtClean="0">
                <a:latin typeface="Georgia" pitchFamily="18" charset="0"/>
              </a:rPr>
              <a:t>(s.)</a:t>
            </a:r>
          </a:p>
          <a:p>
            <a:endParaRPr lang="en-US" sz="2800" dirty="0">
              <a:latin typeface="Georgia" pitchFamily="18" charset="0"/>
            </a:endParaRPr>
          </a:p>
          <a:p>
            <a:r>
              <a:rPr lang="en-US" sz="2800" dirty="0" smtClean="0">
                <a:latin typeface="Georgia" pitchFamily="18" charset="0"/>
              </a:rPr>
              <a:t>The girl		 is			pretty.</a:t>
            </a:r>
          </a:p>
          <a:p>
            <a:r>
              <a:rPr lang="en-US" sz="2800" dirty="0" smtClean="0">
                <a:latin typeface="Georgia" pitchFamily="18" charset="0"/>
              </a:rPr>
              <a:t>La </a:t>
            </a:r>
            <a:r>
              <a:rPr lang="en-US" sz="2800" dirty="0" err="1" smtClean="0">
                <a:latin typeface="Georgia" pitchFamily="18" charset="0"/>
              </a:rPr>
              <a:t>ragazza</a:t>
            </a:r>
            <a:r>
              <a:rPr lang="en-US" sz="2800" dirty="0" smtClean="0">
                <a:latin typeface="Georgia" pitchFamily="18" charset="0"/>
              </a:rPr>
              <a:t> 		 è			</a:t>
            </a:r>
            <a:r>
              <a:rPr lang="en-US" sz="2800" dirty="0" err="1" smtClean="0">
                <a:latin typeface="Georgia" pitchFamily="18" charset="0"/>
              </a:rPr>
              <a:t>bella</a:t>
            </a:r>
            <a:r>
              <a:rPr lang="en-US" sz="2800" dirty="0" smtClean="0">
                <a:latin typeface="Georgia" pitchFamily="18" charset="0"/>
              </a:rPr>
              <a:t>.</a:t>
            </a:r>
          </a:p>
          <a:p>
            <a:endParaRPr lang="en-US" sz="2800" dirty="0">
              <a:latin typeface="Georgia" pitchFamily="18" charset="0"/>
            </a:endParaRPr>
          </a:p>
          <a:p>
            <a:r>
              <a:rPr lang="en-US" sz="2800" dirty="0" smtClean="0">
                <a:latin typeface="Georgia" pitchFamily="18" charset="0"/>
              </a:rPr>
              <a:t>The boy		 is			handsome.</a:t>
            </a:r>
          </a:p>
          <a:p>
            <a:r>
              <a:rPr lang="en-US" sz="2800" dirty="0" smtClean="0">
                <a:latin typeface="Georgia" pitchFamily="18" charset="0"/>
              </a:rPr>
              <a:t>Il </a:t>
            </a:r>
            <a:r>
              <a:rPr lang="en-US" sz="2800" dirty="0" err="1" smtClean="0">
                <a:latin typeface="Georgia" pitchFamily="18" charset="0"/>
              </a:rPr>
              <a:t>ragazzo</a:t>
            </a:r>
            <a:r>
              <a:rPr lang="en-US" sz="2800" dirty="0" smtClean="0">
                <a:latin typeface="Georgia" pitchFamily="18" charset="0"/>
              </a:rPr>
              <a:t>  		 è			</a:t>
            </a:r>
            <a:r>
              <a:rPr lang="en-US" sz="2800" dirty="0" err="1" smtClean="0">
                <a:latin typeface="Georgia" pitchFamily="18" charset="0"/>
              </a:rPr>
              <a:t>bello</a:t>
            </a:r>
            <a:r>
              <a:rPr lang="en-US" sz="2800" dirty="0" smtClean="0">
                <a:latin typeface="Georgia" pitchFamily="18" charset="0"/>
              </a:rPr>
              <a:t>.</a:t>
            </a:r>
          </a:p>
          <a:p>
            <a:endParaRPr lang="en-US" sz="2800" dirty="0">
              <a:latin typeface="Georgia" pitchFamily="18" charset="0"/>
            </a:endParaRPr>
          </a:p>
          <a:p>
            <a:r>
              <a:rPr lang="en-US" sz="2800" dirty="0" smtClean="0">
                <a:latin typeface="Georgia" pitchFamily="18" charset="0"/>
              </a:rPr>
              <a:t>The gender article + the gender noun + the (present tense/3</a:t>
            </a:r>
            <a:r>
              <a:rPr lang="en-US" sz="2800" baseline="30000" dirty="0" smtClean="0">
                <a:latin typeface="Georgia" pitchFamily="18" charset="0"/>
              </a:rPr>
              <a:t>rd</a:t>
            </a:r>
            <a:r>
              <a:rPr lang="en-US" sz="2800" dirty="0" smtClean="0">
                <a:latin typeface="Georgia" pitchFamily="18" charset="0"/>
              </a:rPr>
              <a:t> person verb) + the gender adjective = a proper sentence. </a:t>
            </a:r>
            <a:endParaRPr lang="en-US" sz="2800" dirty="0">
              <a:latin typeface="Georgia"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Rectangle 3"/>
          <p:cNvSpPr/>
          <p:nvPr/>
        </p:nvSpPr>
        <p:spPr>
          <a:xfrm>
            <a:off x="0" y="0"/>
            <a:ext cx="9144000" cy="68580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381000" y="381000"/>
            <a:ext cx="8382000" cy="6172200"/>
          </a:xfrm>
          <a:prstGeom prst="roundRect">
            <a:avLst/>
          </a:prstGeom>
          <a:solidFill>
            <a:schemeClr val="accent6">
              <a:lumMod val="20000"/>
              <a:lumOff val="80000"/>
            </a:schemeClr>
          </a:solidFill>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p:cNvSpPr txBox="1"/>
          <p:nvPr/>
        </p:nvSpPr>
        <p:spPr>
          <a:xfrm>
            <a:off x="914400" y="533400"/>
            <a:ext cx="7391400" cy="5262979"/>
          </a:xfrm>
          <a:prstGeom prst="rect">
            <a:avLst/>
          </a:prstGeom>
          <a:noFill/>
        </p:spPr>
        <p:txBody>
          <a:bodyPr wrap="square" rtlCol="0">
            <a:spAutoFit/>
          </a:bodyPr>
          <a:lstStyle/>
          <a:p>
            <a:r>
              <a:rPr lang="en-US" sz="2800" b="1" dirty="0" smtClean="0">
                <a:latin typeface="Georgia" pitchFamily="18" charset="0"/>
              </a:rPr>
              <a:t>The Plurals</a:t>
            </a:r>
          </a:p>
          <a:p>
            <a:r>
              <a:rPr lang="en-US" sz="2800" b="1" dirty="0" smtClean="0">
                <a:latin typeface="Georgia" pitchFamily="18" charset="0"/>
              </a:rPr>
              <a:t>The articles that precede the nouns must have the proper form of the plural “identifier.”</a:t>
            </a:r>
          </a:p>
          <a:p>
            <a:endParaRPr lang="en-US" sz="2800" b="1" dirty="0" smtClean="0">
              <a:latin typeface="Georgia" pitchFamily="18" charset="0"/>
            </a:endParaRPr>
          </a:p>
          <a:p>
            <a:r>
              <a:rPr lang="en-US" sz="2800" b="1" dirty="0" smtClean="0">
                <a:latin typeface="Georgia" pitchFamily="18" charset="0"/>
              </a:rPr>
              <a:t>Il and lo (for masculine nouns) becomes “</a:t>
            </a:r>
            <a:r>
              <a:rPr lang="en-US" sz="2800" b="1" dirty="0" err="1" smtClean="0">
                <a:latin typeface="Georgia" pitchFamily="18" charset="0"/>
              </a:rPr>
              <a:t>i</a:t>
            </a:r>
            <a:r>
              <a:rPr lang="en-US" sz="2800" b="1" dirty="0" smtClean="0">
                <a:latin typeface="Georgia" pitchFamily="18" charset="0"/>
              </a:rPr>
              <a:t>” or “</a:t>
            </a:r>
            <a:r>
              <a:rPr lang="en-US" sz="2800" b="1" dirty="0" err="1" smtClean="0">
                <a:latin typeface="Georgia" pitchFamily="18" charset="0"/>
              </a:rPr>
              <a:t>gli</a:t>
            </a:r>
            <a:r>
              <a:rPr lang="en-US" sz="2800" b="1" dirty="0" smtClean="0">
                <a:latin typeface="Georgia" pitchFamily="18" charset="0"/>
              </a:rPr>
              <a:t>.”</a:t>
            </a:r>
          </a:p>
          <a:p>
            <a:r>
              <a:rPr lang="en-US" sz="2800" b="1" dirty="0" err="1" smtClean="0">
                <a:latin typeface="Georgia" pitchFamily="18" charset="0"/>
              </a:rPr>
              <a:t>i</a:t>
            </a:r>
            <a:r>
              <a:rPr lang="en-US" sz="2800" b="1" dirty="0" smtClean="0">
                <a:latin typeface="Georgia" pitchFamily="18" charset="0"/>
              </a:rPr>
              <a:t> – nouns that begin with a consonant.</a:t>
            </a:r>
          </a:p>
          <a:p>
            <a:r>
              <a:rPr lang="en-US" sz="2800" b="1" dirty="0" err="1" smtClean="0">
                <a:latin typeface="Georgia" pitchFamily="18" charset="0"/>
              </a:rPr>
              <a:t>gli</a:t>
            </a:r>
            <a:r>
              <a:rPr lang="en-US" sz="2800" b="1" dirty="0" smtClean="0">
                <a:latin typeface="Georgia" pitchFamily="18" charset="0"/>
              </a:rPr>
              <a:t> – nouns that begin with a vowel, consonant blends, or “z”</a:t>
            </a:r>
          </a:p>
          <a:p>
            <a:endParaRPr lang="en-US" sz="2800" b="1" dirty="0" smtClean="0">
              <a:latin typeface="Georgia" pitchFamily="18" charset="0"/>
            </a:endParaRPr>
          </a:p>
          <a:p>
            <a:r>
              <a:rPr lang="en-US" sz="2800" b="1" dirty="0" smtClean="0">
                <a:latin typeface="Georgia" pitchFamily="18" charset="0"/>
              </a:rPr>
              <a:t>La (for feminine nouns) becomes “le.”</a:t>
            </a:r>
            <a:endParaRPr lang="en-US" sz="2800" b="1" dirty="0">
              <a:latin typeface="Georgia"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Rectangle 3"/>
          <p:cNvSpPr/>
          <p:nvPr/>
        </p:nvSpPr>
        <p:spPr>
          <a:xfrm>
            <a:off x="0" y="0"/>
            <a:ext cx="9144000" cy="68580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228600" y="228600"/>
            <a:ext cx="8686800" cy="6400800"/>
          </a:xfrm>
          <a:prstGeom prst="roundRect">
            <a:avLst/>
          </a:prstGeom>
          <a:solidFill>
            <a:schemeClr val="accent6">
              <a:lumMod val="20000"/>
              <a:lumOff val="80000"/>
            </a:schemeClr>
          </a:solidFill>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609600" y="533400"/>
            <a:ext cx="8001000" cy="5970865"/>
          </a:xfrm>
          <a:prstGeom prst="rect">
            <a:avLst/>
          </a:prstGeom>
          <a:noFill/>
        </p:spPr>
        <p:txBody>
          <a:bodyPr wrap="square" rtlCol="0">
            <a:spAutoFit/>
          </a:bodyPr>
          <a:lstStyle/>
          <a:p>
            <a:r>
              <a:rPr lang="en-US" sz="2800" dirty="0" smtClean="0">
                <a:latin typeface="Georgia" pitchFamily="18" charset="0"/>
              </a:rPr>
              <a:t>Noun	</a:t>
            </a:r>
            <a:r>
              <a:rPr lang="en-US" sz="2800" i="1" dirty="0" smtClean="0">
                <a:latin typeface="Georgia" pitchFamily="18" charset="0"/>
              </a:rPr>
              <a:t>(pl.)</a:t>
            </a:r>
            <a:r>
              <a:rPr lang="en-US" sz="2800" dirty="0" smtClean="0">
                <a:latin typeface="Georgia" pitchFamily="18" charset="0"/>
              </a:rPr>
              <a:t>		Verb </a:t>
            </a:r>
            <a:r>
              <a:rPr lang="en-US" sz="2800" i="1" dirty="0" smtClean="0">
                <a:latin typeface="Georgia" pitchFamily="18" charset="0"/>
              </a:rPr>
              <a:t>(pl.)</a:t>
            </a:r>
            <a:r>
              <a:rPr lang="en-US" sz="2800" dirty="0" smtClean="0">
                <a:latin typeface="Georgia" pitchFamily="18" charset="0"/>
              </a:rPr>
              <a:t>		Adjective </a:t>
            </a:r>
            <a:r>
              <a:rPr lang="en-US" sz="2800" i="1" dirty="0" smtClean="0">
                <a:latin typeface="Georgia" pitchFamily="18" charset="0"/>
              </a:rPr>
              <a:t>(pl.)</a:t>
            </a:r>
          </a:p>
          <a:p>
            <a:endParaRPr lang="en-US" sz="2800" i="1" dirty="0">
              <a:latin typeface="Georgia" pitchFamily="18" charset="0"/>
            </a:endParaRPr>
          </a:p>
          <a:p>
            <a:r>
              <a:rPr lang="en-US" sz="2800" dirty="0" smtClean="0">
                <a:latin typeface="Georgia" pitchFamily="18" charset="0"/>
              </a:rPr>
              <a:t>The girls		are			pretty.</a:t>
            </a:r>
          </a:p>
          <a:p>
            <a:r>
              <a:rPr lang="en-US" sz="2800" dirty="0" smtClean="0">
                <a:latin typeface="Georgia" pitchFamily="18" charset="0"/>
              </a:rPr>
              <a:t>Le </a:t>
            </a:r>
            <a:r>
              <a:rPr lang="en-US" sz="2800" dirty="0" err="1" smtClean="0">
                <a:latin typeface="Georgia" pitchFamily="18" charset="0"/>
              </a:rPr>
              <a:t>ragazze</a:t>
            </a:r>
            <a:r>
              <a:rPr lang="en-US" sz="2800" dirty="0" smtClean="0">
                <a:latin typeface="Georgia" pitchFamily="18" charset="0"/>
              </a:rPr>
              <a:t> 		</a:t>
            </a:r>
            <a:r>
              <a:rPr lang="en-US" sz="2800" dirty="0" err="1" smtClean="0">
                <a:latin typeface="Georgia" pitchFamily="18" charset="0"/>
              </a:rPr>
              <a:t>sono</a:t>
            </a:r>
            <a:r>
              <a:rPr lang="en-US" sz="2800" dirty="0" smtClean="0">
                <a:latin typeface="Georgia" pitchFamily="18" charset="0"/>
              </a:rPr>
              <a:t>			belle.</a:t>
            </a:r>
          </a:p>
          <a:p>
            <a:endParaRPr lang="en-US" sz="2800" dirty="0">
              <a:latin typeface="Georgia" pitchFamily="18" charset="0"/>
            </a:endParaRPr>
          </a:p>
          <a:p>
            <a:r>
              <a:rPr lang="en-US" sz="2800" dirty="0" smtClean="0">
                <a:latin typeface="Georgia" pitchFamily="18" charset="0"/>
              </a:rPr>
              <a:t>The boys		are			handsome.</a:t>
            </a:r>
          </a:p>
          <a:p>
            <a:r>
              <a:rPr lang="en-US" sz="2800" dirty="0" smtClean="0">
                <a:latin typeface="Georgia" pitchFamily="18" charset="0"/>
              </a:rPr>
              <a:t>I </a:t>
            </a:r>
            <a:r>
              <a:rPr lang="en-US" sz="2800" dirty="0" err="1" smtClean="0">
                <a:latin typeface="Georgia" pitchFamily="18" charset="0"/>
              </a:rPr>
              <a:t>ragazzi</a:t>
            </a:r>
            <a:r>
              <a:rPr lang="en-US" sz="2800" dirty="0" smtClean="0">
                <a:latin typeface="Georgia" pitchFamily="18" charset="0"/>
              </a:rPr>
              <a:t>		</a:t>
            </a:r>
            <a:r>
              <a:rPr lang="en-US" sz="2800" dirty="0" err="1" smtClean="0">
                <a:latin typeface="Georgia" pitchFamily="18" charset="0"/>
              </a:rPr>
              <a:t>sono</a:t>
            </a:r>
            <a:r>
              <a:rPr lang="en-US" sz="2800" dirty="0" smtClean="0">
                <a:latin typeface="Georgia" pitchFamily="18" charset="0"/>
              </a:rPr>
              <a:t>			belli.</a:t>
            </a:r>
          </a:p>
          <a:p>
            <a:endParaRPr lang="en-US" sz="2800" dirty="0">
              <a:latin typeface="Georgia" pitchFamily="18" charset="0"/>
            </a:endParaRPr>
          </a:p>
          <a:p>
            <a:r>
              <a:rPr lang="en-US" sz="2800" dirty="0" smtClean="0">
                <a:latin typeface="Georgia" pitchFamily="18" charset="0"/>
              </a:rPr>
              <a:t>Notice: the word for a young person is almost the same for boy and girl, what distinguishes it is the ending. </a:t>
            </a:r>
          </a:p>
          <a:p>
            <a:r>
              <a:rPr lang="en-US" sz="2800" dirty="0" smtClean="0">
                <a:latin typeface="Georgia" pitchFamily="18" charset="0"/>
              </a:rPr>
              <a:t>Plural fem. Article + pl. fem. noun + pl. verb + pl. adjective = a properly pluralized Italian sentence! </a:t>
            </a:r>
            <a:endParaRPr lang="en-US" sz="2800" dirty="0">
              <a:latin typeface="Georgia" pitchFamily="18" charset="0"/>
            </a:endParaRPr>
          </a:p>
          <a:p>
            <a:endParaRPr lang="en-US" dirty="0">
              <a:latin typeface="Georgia"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Rectangle 3"/>
          <p:cNvSpPr/>
          <p:nvPr/>
        </p:nvSpPr>
        <p:spPr>
          <a:xfrm>
            <a:off x="0" y="0"/>
            <a:ext cx="9144000" cy="68580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152400" y="228600"/>
            <a:ext cx="8839200" cy="6477000"/>
          </a:xfrm>
          <a:prstGeom prst="roundRect">
            <a:avLst/>
          </a:prstGeom>
          <a:solidFill>
            <a:schemeClr val="accent6">
              <a:lumMod val="20000"/>
              <a:lumOff val="80000"/>
            </a:schemeClr>
          </a:solidFill>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52400" y="533400"/>
            <a:ext cx="8991600" cy="5909310"/>
          </a:xfrm>
          <a:prstGeom prst="rect">
            <a:avLst/>
          </a:prstGeom>
          <a:noFill/>
        </p:spPr>
        <p:txBody>
          <a:bodyPr wrap="square" rtlCol="0">
            <a:spAutoFit/>
          </a:bodyPr>
          <a:lstStyle/>
          <a:p>
            <a:pPr algn="ctr"/>
            <a:r>
              <a:rPr lang="en-US" sz="2400" dirty="0" smtClean="0">
                <a:latin typeface="Georgia" pitchFamily="18" charset="0"/>
              </a:rPr>
              <a:t>Feminine nouns – their plurals and some adjectives.</a:t>
            </a:r>
          </a:p>
          <a:p>
            <a:endParaRPr lang="en-US" sz="2400" dirty="0">
              <a:latin typeface="Georgia" pitchFamily="18" charset="0"/>
            </a:endParaRPr>
          </a:p>
          <a:p>
            <a:r>
              <a:rPr lang="en-US" dirty="0" smtClean="0">
                <a:latin typeface="Georgia" pitchFamily="18" charset="0"/>
              </a:rPr>
              <a:t>Eng. Subj./Verb	Eng. Adjective		Italian </a:t>
            </a:r>
            <a:r>
              <a:rPr lang="en-US" dirty="0" err="1" smtClean="0">
                <a:latin typeface="Georgia" pitchFamily="18" charset="0"/>
              </a:rPr>
              <a:t>Subj.Verb</a:t>
            </a:r>
            <a:r>
              <a:rPr lang="en-US" dirty="0" smtClean="0">
                <a:latin typeface="Georgia" pitchFamily="18" charset="0"/>
              </a:rPr>
              <a:t> 	     Italian Subj./Verb</a:t>
            </a:r>
          </a:p>
          <a:p>
            <a:r>
              <a:rPr lang="en-US" dirty="0" smtClean="0">
                <a:latin typeface="Georgia" pitchFamily="18" charset="0"/>
              </a:rPr>
              <a:t>(Note: the regular form of the adjective in ( ) is masculine.  Singular is </a:t>
            </a:r>
            <a:r>
              <a:rPr lang="en-US" b="1" u="sng" dirty="0" smtClean="0">
                <a:latin typeface="Georgia" pitchFamily="18" charset="0"/>
              </a:rPr>
              <a:t>bold</a:t>
            </a:r>
            <a:r>
              <a:rPr lang="en-US" dirty="0" smtClean="0">
                <a:latin typeface="Georgia" pitchFamily="18" charset="0"/>
              </a:rPr>
              <a:t>.</a:t>
            </a:r>
            <a:r>
              <a:rPr lang="en-US" sz="2400" dirty="0" smtClean="0">
                <a:latin typeface="Georgia" pitchFamily="18" charset="0"/>
              </a:rPr>
              <a:t>	</a:t>
            </a:r>
          </a:p>
          <a:p>
            <a:endParaRPr lang="en-US" sz="2400" dirty="0">
              <a:latin typeface="Georgia" pitchFamily="18" charset="0"/>
            </a:endParaRPr>
          </a:p>
          <a:p>
            <a:r>
              <a:rPr lang="en-US" sz="2400" dirty="0" smtClean="0">
                <a:latin typeface="Georgia" pitchFamily="18" charset="0"/>
              </a:rPr>
              <a:t>The girls are:   rich (</a:t>
            </a:r>
            <a:r>
              <a:rPr lang="en-US" sz="2400" dirty="0" err="1" smtClean="0">
                <a:latin typeface="Georgia" pitchFamily="18" charset="0"/>
              </a:rPr>
              <a:t>ricco</a:t>
            </a:r>
            <a:r>
              <a:rPr lang="en-US" sz="2400" dirty="0" smtClean="0">
                <a:latin typeface="Georgia" pitchFamily="18" charset="0"/>
              </a:rPr>
              <a:t>) –</a:t>
            </a:r>
            <a:r>
              <a:rPr lang="en-US" sz="2400" b="1" u="sng" dirty="0" err="1" smtClean="0">
                <a:latin typeface="Georgia" pitchFamily="18" charset="0"/>
              </a:rPr>
              <a:t>ricca</a:t>
            </a:r>
            <a:r>
              <a:rPr lang="en-US" sz="2400" dirty="0" smtClean="0">
                <a:latin typeface="Georgia" pitchFamily="18" charset="0"/>
              </a:rPr>
              <a:t>	  Le </a:t>
            </a:r>
            <a:r>
              <a:rPr lang="en-US" sz="2400" dirty="0" err="1" smtClean="0">
                <a:latin typeface="Georgia" pitchFamily="18" charset="0"/>
              </a:rPr>
              <a:t>ragazze</a:t>
            </a:r>
            <a:r>
              <a:rPr lang="en-US" sz="2400" dirty="0" smtClean="0">
                <a:latin typeface="Georgia" pitchFamily="18" charset="0"/>
              </a:rPr>
              <a:t> </a:t>
            </a:r>
            <a:r>
              <a:rPr lang="en-US" sz="2400" dirty="0" err="1" smtClean="0">
                <a:latin typeface="Georgia" pitchFamily="18" charset="0"/>
              </a:rPr>
              <a:t>sono</a:t>
            </a:r>
            <a:r>
              <a:rPr lang="en-US" sz="2400" dirty="0" smtClean="0">
                <a:latin typeface="Georgia" pitchFamily="18" charset="0"/>
              </a:rPr>
              <a:t>:	</a:t>
            </a:r>
            <a:r>
              <a:rPr lang="en-US" sz="2400" dirty="0" err="1" smtClean="0">
                <a:latin typeface="Georgia" pitchFamily="18" charset="0"/>
              </a:rPr>
              <a:t>ricche</a:t>
            </a:r>
            <a:endParaRPr lang="en-US" sz="2400" dirty="0" smtClean="0">
              <a:latin typeface="Georgia" pitchFamily="18" charset="0"/>
            </a:endParaRPr>
          </a:p>
          <a:p>
            <a:r>
              <a:rPr lang="en-US" sz="2400" dirty="0">
                <a:latin typeface="Georgia" pitchFamily="18" charset="0"/>
              </a:rPr>
              <a:t>	</a:t>
            </a:r>
            <a:r>
              <a:rPr lang="en-US" sz="2400" dirty="0" smtClean="0">
                <a:latin typeface="Georgia" pitchFamily="18" charset="0"/>
              </a:rPr>
              <a:t>	   sad (</a:t>
            </a:r>
            <a:r>
              <a:rPr lang="en-US" sz="2400" dirty="0" err="1" smtClean="0">
                <a:latin typeface="Georgia" pitchFamily="18" charset="0"/>
              </a:rPr>
              <a:t>triste</a:t>
            </a:r>
            <a:r>
              <a:rPr lang="en-US" sz="2400" dirty="0" smtClean="0">
                <a:latin typeface="Georgia" pitchFamily="18" charset="0"/>
              </a:rPr>
              <a:t>) –</a:t>
            </a:r>
            <a:r>
              <a:rPr lang="en-US" sz="2400" b="1" u="sng" dirty="0" err="1" smtClean="0">
                <a:latin typeface="Georgia" pitchFamily="18" charset="0"/>
              </a:rPr>
              <a:t>triste</a:t>
            </a:r>
            <a:r>
              <a:rPr lang="en-US" sz="2400" dirty="0" smtClean="0">
                <a:latin typeface="Georgia" pitchFamily="18" charset="0"/>
              </a:rPr>
              <a:t>			</a:t>
            </a:r>
            <a:r>
              <a:rPr lang="en-US" sz="2400" dirty="0" err="1" smtClean="0">
                <a:latin typeface="Georgia" pitchFamily="18" charset="0"/>
              </a:rPr>
              <a:t>tristi</a:t>
            </a:r>
            <a:endParaRPr lang="en-US" sz="2400" dirty="0" smtClean="0">
              <a:latin typeface="Georgia" pitchFamily="18" charset="0"/>
            </a:endParaRPr>
          </a:p>
          <a:p>
            <a:r>
              <a:rPr lang="en-US" sz="2400" dirty="0">
                <a:latin typeface="Georgia" pitchFamily="18" charset="0"/>
              </a:rPr>
              <a:t>	</a:t>
            </a:r>
            <a:r>
              <a:rPr lang="en-US" sz="2400" dirty="0" smtClean="0">
                <a:latin typeface="Georgia" pitchFamily="18" charset="0"/>
              </a:rPr>
              <a:t>	   thin (</a:t>
            </a:r>
            <a:r>
              <a:rPr lang="en-US" sz="2400" dirty="0" err="1" smtClean="0">
                <a:latin typeface="Georgia" pitchFamily="18" charset="0"/>
              </a:rPr>
              <a:t>magro</a:t>
            </a:r>
            <a:r>
              <a:rPr lang="en-US" sz="2400" dirty="0" smtClean="0">
                <a:latin typeface="Georgia" pitchFamily="18" charset="0"/>
              </a:rPr>
              <a:t>)-</a:t>
            </a:r>
            <a:r>
              <a:rPr lang="en-US" sz="2400" b="1" u="sng" dirty="0" err="1" smtClean="0">
                <a:latin typeface="Georgia" pitchFamily="18" charset="0"/>
              </a:rPr>
              <a:t>magra</a:t>
            </a:r>
            <a:r>
              <a:rPr lang="en-US" sz="2400" dirty="0" smtClean="0">
                <a:latin typeface="Georgia" pitchFamily="18" charset="0"/>
              </a:rPr>
              <a:t>			</a:t>
            </a:r>
            <a:r>
              <a:rPr lang="en-US" sz="2400" dirty="0" err="1" smtClean="0">
                <a:latin typeface="Georgia" pitchFamily="18" charset="0"/>
              </a:rPr>
              <a:t>magre</a:t>
            </a:r>
            <a:endParaRPr lang="en-US" sz="2400" dirty="0" smtClean="0">
              <a:latin typeface="Georgia" pitchFamily="18" charset="0"/>
            </a:endParaRPr>
          </a:p>
          <a:p>
            <a:r>
              <a:rPr lang="en-US" sz="2400" dirty="0">
                <a:latin typeface="Georgia" pitchFamily="18" charset="0"/>
              </a:rPr>
              <a:t>	</a:t>
            </a:r>
            <a:r>
              <a:rPr lang="en-US" sz="2400" dirty="0" smtClean="0">
                <a:latin typeface="Georgia" pitchFamily="18" charset="0"/>
              </a:rPr>
              <a:t>	   tall (alto)-</a:t>
            </a:r>
            <a:r>
              <a:rPr lang="en-US" sz="2400" b="1" u="sng" dirty="0" err="1" smtClean="0">
                <a:latin typeface="Georgia" pitchFamily="18" charset="0"/>
              </a:rPr>
              <a:t>alta</a:t>
            </a:r>
            <a:r>
              <a:rPr lang="en-US" sz="2400" dirty="0" smtClean="0">
                <a:latin typeface="Georgia" pitchFamily="18" charset="0"/>
              </a:rPr>
              <a:t>				</a:t>
            </a:r>
            <a:r>
              <a:rPr lang="en-US" sz="2400" dirty="0" err="1" smtClean="0">
                <a:latin typeface="Georgia" pitchFamily="18" charset="0"/>
              </a:rPr>
              <a:t>alte</a:t>
            </a:r>
            <a:endParaRPr lang="en-US" sz="2400" dirty="0" smtClean="0">
              <a:latin typeface="Georgia" pitchFamily="18" charset="0"/>
            </a:endParaRPr>
          </a:p>
          <a:p>
            <a:r>
              <a:rPr lang="en-US" sz="2400" dirty="0">
                <a:latin typeface="Georgia" pitchFamily="18" charset="0"/>
              </a:rPr>
              <a:t> </a:t>
            </a:r>
            <a:r>
              <a:rPr lang="en-US" sz="2400" dirty="0" smtClean="0">
                <a:latin typeface="Georgia" pitchFamily="18" charset="0"/>
              </a:rPr>
              <a:t>  		   pretty (</a:t>
            </a:r>
            <a:r>
              <a:rPr lang="en-US" sz="2400" dirty="0" err="1" smtClean="0">
                <a:latin typeface="Georgia" pitchFamily="18" charset="0"/>
              </a:rPr>
              <a:t>bello</a:t>
            </a:r>
            <a:r>
              <a:rPr lang="en-US" sz="2400" dirty="0" smtClean="0">
                <a:latin typeface="Georgia" pitchFamily="18" charset="0"/>
              </a:rPr>
              <a:t>)-</a:t>
            </a:r>
            <a:r>
              <a:rPr lang="en-US" sz="2400" b="1" u="sng" dirty="0" err="1" smtClean="0">
                <a:latin typeface="Georgia" pitchFamily="18" charset="0"/>
              </a:rPr>
              <a:t>bella</a:t>
            </a:r>
            <a:r>
              <a:rPr lang="en-US" sz="2400" dirty="0" smtClean="0">
                <a:latin typeface="Georgia" pitchFamily="18" charset="0"/>
              </a:rPr>
              <a:t>			belle</a:t>
            </a:r>
          </a:p>
          <a:p>
            <a:r>
              <a:rPr lang="en-US" sz="2400" dirty="0">
                <a:latin typeface="Georgia" pitchFamily="18" charset="0"/>
              </a:rPr>
              <a:t>	</a:t>
            </a:r>
            <a:r>
              <a:rPr lang="en-US" sz="2400" dirty="0" smtClean="0">
                <a:latin typeface="Georgia" pitchFamily="18" charset="0"/>
              </a:rPr>
              <a:t>	   serious (</a:t>
            </a:r>
            <a:r>
              <a:rPr lang="en-US" sz="2400" dirty="0" err="1" smtClean="0">
                <a:latin typeface="Georgia" pitchFamily="18" charset="0"/>
              </a:rPr>
              <a:t>serio</a:t>
            </a:r>
            <a:r>
              <a:rPr lang="en-US" sz="2400" dirty="0" smtClean="0">
                <a:latin typeface="Georgia" pitchFamily="18" charset="0"/>
              </a:rPr>
              <a:t>)-</a:t>
            </a:r>
            <a:r>
              <a:rPr lang="en-US" sz="2400" b="1" u="sng" dirty="0" err="1" smtClean="0">
                <a:latin typeface="Georgia" pitchFamily="18" charset="0"/>
              </a:rPr>
              <a:t>seria</a:t>
            </a:r>
            <a:r>
              <a:rPr lang="en-US" sz="2400" dirty="0" smtClean="0">
                <a:latin typeface="Georgia" pitchFamily="18" charset="0"/>
              </a:rPr>
              <a:t>			</a:t>
            </a:r>
            <a:r>
              <a:rPr lang="en-US" sz="2400" dirty="0" err="1" smtClean="0">
                <a:latin typeface="Georgia" pitchFamily="18" charset="0"/>
              </a:rPr>
              <a:t>serie</a:t>
            </a:r>
            <a:endParaRPr lang="en-US" sz="2400" dirty="0" smtClean="0">
              <a:latin typeface="Georgia" pitchFamily="18" charset="0"/>
            </a:endParaRPr>
          </a:p>
          <a:p>
            <a:r>
              <a:rPr lang="en-US" sz="2400" dirty="0">
                <a:latin typeface="Georgia" pitchFamily="18" charset="0"/>
              </a:rPr>
              <a:t>	</a:t>
            </a:r>
            <a:r>
              <a:rPr lang="en-US" sz="2400" dirty="0" smtClean="0">
                <a:latin typeface="Georgia" pitchFamily="18" charset="0"/>
              </a:rPr>
              <a:t>	   </a:t>
            </a:r>
            <a:r>
              <a:rPr lang="en-US" sz="2400" dirty="0" smtClean="0">
                <a:latin typeface="Georgia" pitchFamily="18" charset="0"/>
              </a:rPr>
              <a:t>patient </a:t>
            </a:r>
            <a:r>
              <a:rPr lang="en-US" sz="2400" dirty="0" smtClean="0">
                <a:latin typeface="Georgia" pitchFamily="18" charset="0"/>
              </a:rPr>
              <a:t>(</a:t>
            </a:r>
            <a:r>
              <a:rPr lang="en-US" sz="2400" dirty="0" err="1" smtClean="0">
                <a:latin typeface="Georgia" pitchFamily="18" charset="0"/>
              </a:rPr>
              <a:t>paziente</a:t>
            </a:r>
            <a:r>
              <a:rPr lang="en-US" sz="2400" dirty="0" smtClean="0">
                <a:latin typeface="Georgia" pitchFamily="18" charset="0"/>
              </a:rPr>
              <a:t>) –</a:t>
            </a:r>
            <a:r>
              <a:rPr lang="en-US" sz="2400" b="1" u="sng" dirty="0" err="1" smtClean="0">
                <a:latin typeface="Georgia" pitchFamily="18" charset="0"/>
              </a:rPr>
              <a:t>paziente</a:t>
            </a:r>
            <a:r>
              <a:rPr lang="en-US" sz="2400" dirty="0" smtClean="0">
                <a:latin typeface="Georgia" pitchFamily="18" charset="0"/>
              </a:rPr>
              <a:t>		</a:t>
            </a:r>
            <a:r>
              <a:rPr lang="en-US" sz="2400" dirty="0" err="1" smtClean="0">
                <a:latin typeface="Georgia" pitchFamily="18" charset="0"/>
              </a:rPr>
              <a:t>pazienti</a:t>
            </a:r>
            <a:endParaRPr lang="en-US" sz="2400" dirty="0" smtClean="0">
              <a:latin typeface="Georgia" pitchFamily="18" charset="0"/>
            </a:endParaRPr>
          </a:p>
          <a:p>
            <a:r>
              <a:rPr lang="en-US" sz="2400" dirty="0">
                <a:latin typeface="Georgia" pitchFamily="18" charset="0"/>
              </a:rPr>
              <a:t>	</a:t>
            </a:r>
            <a:r>
              <a:rPr lang="en-US" sz="2400" dirty="0" smtClean="0">
                <a:latin typeface="Georgia" pitchFamily="18" charset="0"/>
              </a:rPr>
              <a:t>	   creative (creativ0)–</a:t>
            </a:r>
            <a:r>
              <a:rPr lang="en-US" sz="2400" b="1" u="sng" dirty="0" err="1" smtClean="0">
                <a:latin typeface="Georgia" pitchFamily="18" charset="0"/>
              </a:rPr>
              <a:t>creativa</a:t>
            </a:r>
            <a:r>
              <a:rPr lang="en-US" sz="2400" dirty="0" smtClean="0">
                <a:latin typeface="Georgia" pitchFamily="18" charset="0"/>
              </a:rPr>
              <a:t>		creative</a:t>
            </a:r>
          </a:p>
          <a:p>
            <a:r>
              <a:rPr lang="en-US" sz="2400" dirty="0">
                <a:latin typeface="Georgia" pitchFamily="18" charset="0"/>
              </a:rPr>
              <a:t> </a:t>
            </a:r>
            <a:r>
              <a:rPr lang="en-US" sz="2400" dirty="0" smtClean="0">
                <a:latin typeface="Georgia" pitchFamily="18" charset="0"/>
              </a:rPr>
              <a:t>		   intelligent (</a:t>
            </a:r>
            <a:r>
              <a:rPr lang="en-US" sz="2400" dirty="0" err="1" smtClean="0">
                <a:latin typeface="Georgia" pitchFamily="18" charset="0"/>
              </a:rPr>
              <a:t>intelligente</a:t>
            </a:r>
            <a:r>
              <a:rPr lang="en-US" sz="2400" dirty="0" smtClean="0">
                <a:latin typeface="Georgia" pitchFamily="18" charset="0"/>
              </a:rPr>
              <a:t>)- </a:t>
            </a:r>
            <a:r>
              <a:rPr lang="en-US" sz="2400" b="1" u="sng" dirty="0" err="1" smtClean="0">
                <a:latin typeface="Georgia" pitchFamily="18" charset="0"/>
              </a:rPr>
              <a:t>intelligente</a:t>
            </a:r>
            <a:endParaRPr lang="en-US" sz="2400" b="1" u="sng" dirty="0" smtClean="0">
              <a:latin typeface="Georgia" pitchFamily="18" charset="0"/>
            </a:endParaRPr>
          </a:p>
          <a:p>
            <a:r>
              <a:rPr lang="en-US" sz="2400" dirty="0" smtClean="0">
                <a:latin typeface="Georgia" pitchFamily="18" charset="0"/>
              </a:rPr>
              <a:t>							         </a:t>
            </a:r>
            <a:r>
              <a:rPr lang="en-US" sz="2400" dirty="0" err="1" smtClean="0">
                <a:latin typeface="Georgia" pitchFamily="18" charset="0"/>
              </a:rPr>
              <a:t>intelligenti</a:t>
            </a:r>
            <a:endParaRPr lang="en-US" sz="2400" dirty="0" smtClean="0">
              <a:latin typeface="Georgia" pitchFamily="18" charset="0"/>
            </a:endParaRPr>
          </a:p>
          <a:p>
            <a:r>
              <a:rPr lang="en-US" sz="2400" dirty="0" smtClean="0">
                <a:latin typeface="Georgia" pitchFamily="18" charset="0"/>
              </a:rPr>
              <a:t>						 </a:t>
            </a:r>
            <a:endParaRPr lang="en-US" sz="2400" dirty="0">
              <a:latin typeface="Georgia"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Rectangle 3"/>
          <p:cNvSpPr/>
          <p:nvPr/>
        </p:nvSpPr>
        <p:spPr>
          <a:xfrm>
            <a:off x="0" y="0"/>
            <a:ext cx="9144000" cy="68580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152400" y="228600"/>
            <a:ext cx="8839200" cy="6477000"/>
          </a:xfrm>
          <a:prstGeom prst="roundRect">
            <a:avLst/>
          </a:prstGeom>
          <a:solidFill>
            <a:schemeClr val="accent6">
              <a:lumMod val="20000"/>
              <a:lumOff val="80000"/>
            </a:schemeClr>
          </a:solidFill>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304800" y="304800"/>
            <a:ext cx="8534400" cy="646331"/>
          </a:xfrm>
          <a:prstGeom prst="rect">
            <a:avLst/>
          </a:prstGeom>
          <a:noFill/>
        </p:spPr>
        <p:txBody>
          <a:bodyPr wrap="square" rtlCol="0">
            <a:spAutoFit/>
          </a:bodyPr>
          <a:lstStyle/>
          <a:p>
            <a:endParaRPr lang="en-US" dirty="0" smtClean="0"/>
          </a:p>
          <a:p>
            <a:r>
              <a:rPr lang="en-US" dirty="0"/>
              <a:t> </a:t>
            </a:r>
          </a:p>
        </p:txBody>
      </p:sp>
      <p:sp>
        <p:nvSpPr>
          <p:cNvPr id="7" name="TextBox 6"/>
          <p:cNvSpPr txBox="1"/>
          <p:nvPr/>
        </p:nvSpPr>
        <p:spPr>
          <a:xfrm>
            <a:off x="533400" y="457200"/>
            <a:ext cx="8229600" cy="8863965"/>
          </a:xfrm>
          <a:prstGeom prst="rect">
            <a:avLst/>
          </a:prstGeom>
          <a:noFill/>
        </p:spPr>
        <p:txBody>
          <a:bodyPr wrap="square" rtlCol="0">
            <a:spAutoFit/>
          </a:bodyPr>
          <a:lstStyle/>
          <a:p>
            <a:pPr algn="ctr"/>
            <a:r>
              <a:rPr lang="en-US" dirty="0" smtClean="0"/>
              <a:t> </a:t>
            </a:r>
            <a:r>
              <a:rPr lang="en-US" sz="2400" dirty="0" smtClean="0">
                <a:latin typeface="Georgia" pitchFamily="18" charset="0"/>
              </a:rPr>
              <a:t>Masculine Nouns – their plurals and some adjectives.</a:t>
            </a:r>
          </a:p>
          <a:p>
            <a:pPr algn="ctr"/>
            <a:endParaRPr lang="en-US" sz="2400" dirty="0" smtClean="0">
              <a:latin typeface="Georgia" pitchFamily="18" charset="0"/>
            </a:endParaRPr>
          </a:p>
          <a:p>
            <a:r>
              <a:rPr lang="en-US" dirty="0" smtClean="0">
                <a:latin typeface="Georgia" pitchFamily="18" charset="0"/>
              </a:rPr>
              <a:t>Eng. Subj./Verb	Eng. Adjective	Italian </a:t>
            </a:r>
            <a:r>
              <a:rPr lang="en-US" dirty="0" err="1" smtClean="0">
                <a:latin typeface="Georgia" pitchFamily="18" charset="0"/>
              </a:rPr>
              <a:t>Subj.Verb</a:t>
            </a:r>
            <a:r>
              <a:rPr lang="en-US" dirty="0" smtClean="0">
                <a:latin typeface="Georgia" pitchFamily="18" charset="0"/>
              </a:rPr>
              <a:t> 	     Italian Subj./Verb</a:t>
            </a:r>
          </a:p>
          <a:p>
            <a:endParaRPr lang="en-US" dirty="0">
              <a:latin typeface="Georgia" pitchFamily="18" charset="0"/>
            </a:endParaRPr>
          </a:p>
          <a:p>
            <a:r>
              <a:rPr lang="it-IT" sz="2400" dirty="0" smtClean="0">
                <a:latin typeface="Georgia" pitchFamily="18" charset="0"/>
              </a:rPr>
              <a:t>The boys are: rich – (ricco)   	I ragazzi sono:  ricchi</a:t>
            </a:r>
          </a:p>
          <a:p>
            <a:r>
              <a:rPr lang="it-IT" sz="2400" dirty="0">
                <a:latin typeface="Georgia" pitchFamily="18" charset="0"/>
              </a:rPr>
              <a:t>	</a:t>
            </a:r>
            <a:r>
              <a:rPr lang="it-IT" sz="2400" dirty="0" smtClean="0">
                <a:latin typeface="Georgia" pitchFamily="18" charset="0"/>
              </a:rPr>
              <a:t>	 creative (creativo)			    creativi</a:t>
            </a:r>
          </a:p>
          <a:p>
            <a:r>
              <a:rPr lang="it-IT" sz="2400" dirty="0">
                <a:latin typeface="Georgia" pitchFamily="18" charset="0"/>
              </a:rPr>
              <a:t>	</a:t>
            </a:r>
            <a:r>
              <a:rPr lang="it-IT" sz="2400" dirty="0" smtClean="0">
                <a:latin typeface="Georgia" pitchFamily="18" charset="0"/>
              </a:rPr>
              <a:t>	 tall (alto)				    alti	</a:t>
            </a:r>
          </a:p>
          <a:p>
            <a:r>
              <a:rPr lang="it-IT" sz="2400" dirty="0">
                <a:latin typeface="Georgia" pitchFamily="18" charset="0"/>
              </a:rPr>
              <a:t>	</a:t>
            </a:r>
            <a:r>
              <a:rPr lang="it-IT" sz="2400" dirty="0" smtClean="0">
                <a:latin typeface="Georgia" pitchFamily="18" charset="0"/>
              </a:rPr>
              <a:t>	 sad (triste)				    tristi</a:t>
            </a:r>
          </a:p>
          <a:p>
            <a:r>
              <a:rPr lang="it-IT" sz="2400" dirty="0">
                <a:latin typeface="Georgia" pitchFamily="18" charset="0"/>
              </a:rPr>
              <a:t>	</a:t>
            </a:r>
            <a:r>
              <a:rPr lang="it-IT" sz="2400" dirty="0" smtClean="0">
                <a:latin typeface="Georgia" pitchFamily="18" charset="0"/>
              </a:rPr>
              <a:t>	 intelligent (intelligente)		  intelligenti</a:t>
            </a:r>
          </a:p>
          <a:p>
            <a:endParaRPr lang="it-IT" sz="2400" dirty="0">
              <a:latin typeface="Georgia" pitchFamily="18" charset="0"/>
            </a:endParaRPr>
          </a:p>
          <a:p>
            <a:r>
              <a:rPr lang="it-IT" sz="2400" dirty="0" smtClean="0">
                <a:latin typeface="Georgia" pitchFamily="18" charset="0"/>
              </a:rPr>
              <a:t>(Special Note: Whereas the fem. adjectives changed their endings in agreement with the feminine nouns and followed the same rules as for nouns, the masculine adjectives generally change only from their “o” or “e” ending to “i” because the masculine form is the regular form of the noun. It still follows the same rule as the nouns.)</a:t>
            </a:r>
          </a:p>
          <a:p>
            <a:endParaRPr lang="it-IT" dirty="0">
              <a:latin typeface="Georgia" pitchFamily="18" charset="0"/>
            </a:endParaRPr>
          </a:p>
          <a:p>
            <a:endParaRPr lang="en-US" dirty="0">
              <a:latin typeface="Georgia" pitchFamily="18" charset="0"/>
            </a:endParaRPr>
          </a:p>
          <a:p>
            <a:endParaRPr lang="en-US" dirty="0" smtClean="0">
              <a:latin typeface="Georgia" pitchFamily="18" charset="0"/>
            </a:endParaRPr>
          </a:p>
          <a:p>
            <a:endParaRPr lang="en-US" dirty="0">
              <a:latin typeface="Georgia" pitchFamily="18" charset="0"/>
            </a:endParaRPr>
          </a:p>
          <a:p>
            <a:endParaRPr lang="en-US" dirty="0" smtClean="0">
              <a:latin typeface="Georgia" pitchFamily="18" charset="0"/>
            </a:endParaRPr>
          </a:p>
          <a:p>
            <a:endParaRPr lang="en-US" sz="2400" dirty="0" smtClean="0">
              <a:latin typeface="Georgia" pitchFamily="18" charset="0"/>
            </a:endParaRPr>
          </a:p>
          <a:p>
            <a:endParaRPr lang="en-US" sz="2400" dirty="0" smtClean="0">
              <a:latin typeface="Georgia" pitchFamily="18" charset="0"/>
            </a:endParaRPr>
          </a:p>
          <a:p>
            <a:pPr algn="ctr"/>
            <a:endParaRPr lang="en-US" i="1" dirty="0">
              <a:latin typeface="Georgia" pitchFamily="18" charset="0"/>
            </a:endParaRP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Rectangle 3"/>
          <p:cNvSpPr/>
          <p:nvPr/>
        </p:nvSpPr>
        <p:spPr>
          <a:xfrm>
            <a:off x="0" y="0"/>
            <a:ext cx="9144000" cy="68580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387" name="Picture 3" descr="C:\Users\Donna\AppData\Local\Microsoft\Windows\Temporary Internet Files\Content.IE5\2XI210EV\MC900123819[1].wmf"/>
          <p:cNvPicPr>
            <a:picLocks noChangeAspect="1" noChangeArrowheads="1"/>
          </p:cNvPicPr>
          <p:nvPr/>
        </p:nvPicPr>
        <p:blipFill>
          <a:blip r:embed="rId2" cstate="print">
            <a:duotone>
              <a:schemeClr val="accent4">
                <a:shade val="45000"/>
                <a:satMod val="135000"/>
              </a:schemeClr>
              <a:prstClr val="white"/>
            </a:duotone>
          </a:blip>
          <a:srcRect/>
          <a:stretch>
            <a:fillRect/>
          </a:stretch>
        </p:blipFill>
        <p:spPr bwMode="auto">
          <a:xfrm>
            <a:off x="199759" y="0"/>
            <a:ext cx="8744481" cy="6858000"/>
          </a:xfrm>
          <a:prstGeom prst="rect">
            <a:avLst/>
          </a:prstGeom>
          <a:noFill/>
        </p:spPr>
      </p:pic>
      <p:sp>
        <p:nvSpPr>
          <p:cNvPr id="7" name="TextBox 6"/>
          <p:cNvSpPr txBox="1"/>
          <p:nvPr/>
        </p:nvSpPr>
        <p:spPr>
          <a:xfrm>
            <a:off x="685800" y="457200"/>
            <a:ext cx="7772400" cy="4893647"/>
          </a:xfrm>
          <a:prstGeom prst="rect">
            <a:avLst/>
          </a:prstGeom>
          <a:noFill/>
        </p:spPr>
        <p:txBody>
          <a:bodyPr wrap="square" rtlCol="0">
            <a:spAutoFit/>
          </a:bodyPr>
          <a:lstStyle/>
          <a:p>
            <a:pPr algn="ctr"/>
            <a:r>
              <a:rPr lang="en-US" sz="4800" dirty="0" smtClean="0">
                <a:solidFill>
                  <a:schemeClr val="accent4">
                    <a:lumMod val="60000"/>
                    <a:lumOff val="40000"/>
                  </a:schemeClr>
                </a:solidFill>
                <a:latin typeface="Georgia" pitchFamily="18" charset="0"/>
              </a:rPr>
              <a:t>Next Week:</a:t>
            </a:r>
          </a:p>
          <a:p>
            <a:pPr algn="ctr"/>
            <a:endParaRPr lang="en-US" sz="4800" dirty="0">
              <a:solidFill>
                <a:schemeClr val="accent4">
                  <a:lumMod val="60000"/>
                  <a:lumOff val="40000"/>
                </a:schemeClr>
              </a:solidFill>
              <a:latin typeface="Georgia" pitchFamily="18" charset="0"/>
            </a:endParaRPr>
          </a:p>
          <a:p>
            <a:pPr algn="ctr"/>
            <a:r>
              <a:rPr lang="en-US" sz="4800" dirty="0" err="1" smtClean="0">
                <a:solidFill>
                  <a:schemeClr val="accent4">
                    <a:lumMod val="60000"/>
                    <a:lumOff val="40000"/>
                  </a:schemeClr>
                </a:solidFill>
                <a:latin typeface="Georgia" pitchFamily="18" charset="0"/>
              </a:rPr>
              <a:t>Continuare</a:t>
            </a:r>
            <a:r>
              <a:rPr lang="en-US" sz="4800" dirty="0" smtClean="0">
                <a:solidFill>
                  <a:schemeClr val="accent4">
                    <a:lumMod val="60000"/>
                    <a:lumOff val="40000"/>
                  </a:schemeClr>
                </a:solidFill>
                <a:latin typeface="Georgia" pitchFamily="18" charset="0"/>
              </a:rPr>
              <a:t> con </a:t>
            </a:r>
            <a:r>
              <a:rPr lang="en-US" sz="4800" dirty="0" err="1" smtClean="0">
                <a:solidFill>
                  <a:schemeClr val="accent4">
                    <a:lumMod val="60000"/>
                    <a:lumOff val="40000"/>
                  </a:schemeClr>
                </a:solidFill>
                <a:latin typeface="Georgia" pitchFamily="18" charset="0"/>
              </a:rPr>
              <a:t>gli</a:t>
            </a:r>
            <a:r>
              <a:rPr lang="en-US" sz="4800" dirty="0" smtClean="0">
                <a:solidFill>
                  <a:schemeClr val="accent4">
                    <a:lumMod val="60000"/>
                    <a:lumOff val="40000"/>
                  </a:schemeClr>
                </a:solidFill>
                <a:latin typeface="Georgia" pitchFamily="18" charset="0"/>
              </a:rPr>
              <a:t> </a:t>
            </a:r>
            <a:r>
              <a:rPr lang="en-US" sz="4800" dirty="0" err="1" smtClean="0">
                <a:solidFill>
                  <a:schemeClr val="accent4">
                    <a:lumMod val="60000"/>
                    <a:lumOff val="40000"/>
                  </a:schemeClr>
                </a:solidFill>
                <a:latin typeface="Georgia" pitchFamily="18" charset="0"/>
              </a:rPr>
              <a:t>aggettivi</a:t>
            </a:r>
            <a:r>
              <a:rPr lang="en-US" sz="4800" dirty="0" smtClean="0">
                <a:solidFill>
                  <a:schemeClr val="accent4">
                    <a:lumMod val="60000"/>
                    <a:lumOff val="40000"/>
                  </a:schemeClr>
                </a:solidFill>
                <a:latin typeface="Georgia" pitchFamily="18" charset="0"/>
              </a:rPr>
              <a:t>, </a:t>
            </a:r>
            <a:r>
              <a:rPr lang="en-US" sz="4800" dirty="0" err="1" smtClean="0">
                <a:solidFill>
                  <a:schemeClr val="accent4">
                    <a:lumMod val="60000"/>
                    <a:lumOff val="40000"/>
                  </a:schemeClr>
                </a:solidFill>
                <a:latin typeface="Georgia" pitchFamily="18" charset="0"/>
              </a:rPr>
              <a:t>di</a:t>
            </a:r>
            <a:r>
              <a:rPr lang="en-US" sz="4800" dirty="0" smtClean="0">
                <a:solidFill>
                  <a:schemeClr val="accent4">
                    <a:lumMod val="60000"/>
                    <a:lumOff val="40000"/>
                  </a:schemeClr>
                </a:solidFill>
                <a:latin typeface="Georgia" pitchFamily="18" charset="0"/>
              </a:rPr>
              <a:t> </a:t>
            </a:r>
            <a:r>
              <a:rPr lang="en-US" sz="4800" dirty="0" err="1" smtClean="0">
                <a:solidFill>
                  <a:schemeClr val="accent4">
                    <a:lumMod val="60000"/>
                    <a:lumOff val="40000"/>
                  </a:schemeClr>
                </a:solidFill>
                <a:latin typeface="Georgia" pitchFamily="18" charset="0"/>
              </a:rPr>
              <a:t>colore</a:t>
            </a:r>
            <a:r>
              <a:rPr lang="en-US" sz="4800" dirty="0" smtClean="0">
                <a:solidFill>
                  <a:schemeClr val="accent4">
                    <a:lumMod val="60000"/>
                    <a:lumOff val="40000"/>
                  </a:schemeClr>
                </a:solidFill>
                <a:latin typeface="Georgia" pitchFamily="18" charset="0"/>
              </a:rPr>
              <a:t>, e </a:t>
            </a:r>
            <a:r>
              <a:rPr lang="en-US" sz="4800" dirty="0" err="1" smtClean="0">
                <a:solidFill>
                  <a:schemeClr val="accent4">
                    <a:lumMod val="60000"/>
                    <a:lumOff val="40000"/>
                  </a:schemeClr>
                </a:solidFill>
                <a:latin typeface="Georgia" pitchFamily="18" charset="0"/>
              </a:rPr>
              <a:t>gli</a:t>
            </a:r>
            <a:r>
              <a:rPr lang="en-US" sz="4800" dirty="0" smtClean="0">
                <a:solidFill>
                  <a:schemeClr val="accent4">
                    <a:lumMod val="60000"/>
                    <a:lumOff val="40000"/>
                  </a:schemeClr>
                </a:solidFill>
                <a:latin typeface="Georgia" pitchFamily="18" charset="0"/>
              </a:rPr>
              <a:t> </a:t>
            </a:r>
            <a:r>
              <a:rPr lang="en-US" sz="4800" dirty="0" err="1" smtClean="0">
                <a:solidFill>
                  <a:schemeClr val="accent4">
                    <a:lumMod val="60000"/>
                    <a:lumOff val="40000"/>
                  </a:schemeClr>
                </a:solidFill>
                <a:latin typeface="Georgia" pitchFamily="18" charset="0"/>
              </a:rPr>
              <a:t>aggetivi</a:t>
            </a:r>
            <a:r>
              <a:rPr lang="en-US" sz="4800" dirty="0" smtClean="0">
                <a:solidFill>
                  <a:schemeClr val="accent4">
                    <a:lumMod val="60000"/>
                    <a:lumOff val="40000"/>
                  </a:schemeClr>
                </a:solidFill>
                <a:latin typeface="Georgia" pitchFamily="18" charset="0"/>
              </a:rPr>
              <a:t> </a:t>
            </a:r>
            <a:r>
              <a:rPr lang="en-US" sz="4800" dirty="0" err="1" smtClean="0">
                <a:solidFill>
                  <a:schemeClr val="accent4">
                    <a:lumMod val="60000"/>
                    <a:lumOff val="40000"/>
                  </a:schemeClr>
                </a:solidFill>
                <a:latin typeface="Georgia" pitchFamily="18" charset="0"/>
              </a:rPr>
              <a:t>possessivi</a:t>
            </a:r>
            <a:r>
              <a:rPr lang="en-US" sz="4800" dirty="0" smtClean="0">
                <a:solidFill>
                  <a:schemeClr val="accent4">
                    <a:lumMod val="60000"/>
                    <a:lumOff val="40000"/>
                  </a:schemeClr>
                </a:solidFill>
                <a:latin typeface="Georgia" pitchFamily="18" charset="0"/>
              </a:rPr>
              <a:t>.</a:t>
            </a:r>
          </a:p>
          <a:p>
            <a:pPr algn="ctr"/>
            <a:r>
              <a:rPr lang="en-US" sz="2400" dirty="0" smtClean="0">
                <a:solidFill>
                  <a:schemeClr val="bg1"/>
                </a:solidFill>
                <a:latin typeface="Georgia" pitchFamily="18" charset="0"/>
              </a:rPr>
              <a:t>Homework for next class: Write 10 sentences in the singular using adjectives. Then rewrite them in the </a:t>
            </a:r>
          </a:p>
          <a:p>
            <a:pPr algn="ctr"/>
            <a:r>
              <a:rPr lang="en-US" sz="2400" dirty="0" smtClean="0">
                <a:solidFill>
                  <a:schemeClr val="bg1"/>
                </a:solidFill>
                <a:latin typeface="Georgia" pitchFamily="18" charset="0"/>
              </a:rPr>
              <a:t>plural.  Be prepared </a:t>
            </a:r>
            <a:r>
              <a:rPr lang="en-US" sz="2400" smtClean="0">
                <a:solidFill>
                  <a:schemeClr val="bg1"/>
                </a:solidFill>
                <a:latin typeface="Georgia" pitchFamily="18" charset="0"/>
              </a:rPr>
              <a:t>to share! </a:t>
            </a:r>
            <a:endParaRPr lang="en-US" sz="2400" dirty="0">
              <a:solidFill>
                <a:schemeClr val="bg1"/>
              </a:solidFill>
              <a:latin typeface="Georgia"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331</TotalTime>
  <Words>313</Words>
  <Application>Microsoft Office PowerPoint</Application>
  <PresentationFormat>On-screen Show (4:3)</PresentationFormat>
  <Paragraphs>132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Slide 1</vt:lpstr>
      <vt:lpstr>Slide 2</vt:lpstr>
      <vt:lpstr>Slide 3</vt:lpstr>
      <vt:lpstr>Slide 4</vt:lpstr>
      <vt:lpstr>Slide 5</vt:lpstr>
      <vt:lpstr>Slide 6</vt:lpstr>
      <vt:lpstr>Slide 7</vt:lpstr>
      <vt:lpstr>Slide 8</vt:lpstr>
      <vt:lpstr>Slide 9</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Donna</dc:creator>
  <cp:lastModifiedBy>OLCOTT01-W7</cp:lastModifiedBy>
  <cp:revision>8</cp:revision>
  <dcterms:created xsi:type="dcterms:W3CDTF">2011-09-03T16:37:29Z</dcterms:created>
  <dcterms:modified xsi:type="dcterms:W3CDTF">2012-03-19T15:10:20Z</dcterms:modified>
</cp:coreProperties>
</file>