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5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4523"/>
  </p:normalViewPr>
  <p:slideViewPr>
    <p:cSldViewPr snapToGrid="0" snapToObjects="1">
      <p:cViewPr varScale="1">
        <p:scale>
          <a:sx n="70" d="100"/>
          <a:sy n="70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6B7E5-1E1D-334D-9778-DC2AF9D86E7C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F84C7-3D79-9B48-9F8E-2ED87F53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6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3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6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5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1ACB-A2C8-3F40-9B2C-AB3EB76CEF27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A0F9-79BB-0A4D-B2EE-277688F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1-E4QEOr_aw" TargetMode="External"/><Relationship Id="rId3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Eighth and Ninth Circles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OLLI Spring 2017</a:t>
            </a:r>
          </a:p>
          <a:p>
            <a:r>
              <a:rPr lang="en-US" sz="2800" i="1" dirty="0" smtClean="0"/>
              <a:t>Dante’s </a:t>
            </a:r>
            <a:r>
              <a:rPr lang="en-US" sz="2800" i="1" u="sng" dirty="0" smtClean="0"/>
              <a:t>Inferno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7973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First Pouch: </a:t>
            </a:r>
            <a:br>
              <a:rPr lang="en-US" sz="4100" dirty="0"/>
            </a:br>
            <a:r>
              <a:rPr lang="en-US" sz="4100" dirty="0"/>
              <a:t>Panderers and Seducers (</a:t>
            </a:r>
            <a:r>
              <a:rPr lang="en-US" sz="4100" i="1" dirty="0"/>
              <a:t>Inf.</a:t>
            </a:r>
            <a:r>
              <a:rPr lang="en-US" sz="4100" dirty="0"/>
              <a:t>18)</a:t>
            </a:r>
          </a:p>
        </p:txBody>
      </p:sp>
      <p:pic>
        <p:nvPicPr>
          <p:cNvPr id="4" name="Content Placeholder 3" descr="BottInf.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705" r="-187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89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Pouch: </a:t>
            </a:r>
            <a:br>
              <a:rPr lang="en-US" dirty="0" smtClean="0"/>
            </a:br>
            <a:r>
              <a:rPr lang="en-US" dirty="0" smtClean="0"/>
              <a:t>Flatterers (</a:t>
            </a:r>
            <a:r>
              <a:rPr lang="en-US" i="1" dirty="0" smtClean="0"/>
              <a:t>Inf</a:t>
            </a:r>
            <a:r>
              <a:rPr lang="en-US" dirty="0" smtClean="0"/>
              <a:t>. 18)</a:t>
            </a:r>
            <a:endParaRPr lang="en-US" dirty="0"/>
          </a:p>
        </p:txBody>
      </p:sp>
      <p:pic>
        <p:nvPicPr>
          <p:cNvPr id="4" name="Content Placeholder 3" descr="blake_inferno18_flatterers.JPG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23829" r="-23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34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Pouch: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09799" y="1980061"/>
          <a:ext cx="7770814" cy="487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407"/>
                <a:gridCol w="3885407"/>
              </a:tblGrid>
              <a:tr h="838770">
                <a:tc>
                  <a:txBody>
                    <a:bodyPr/>
                    <a:lstStyle/>
                    <a:p>
                      <a:r>
                        <a:rPr lang="en-US" dirty="0" smtClean="0"/>
                        <a:t>panderers and seducers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flatterers</a:t>
                      </a:r>
                      <a:endParaRPr lang="en-US" dirty="0"/>
                    </a:p>
                  </a:txBody>
                  <a:tcPr/>
                </a:tc>
              </a:tr>
              <a:tr h="838770">
                <a:tc>
                  <a:txBody>
                    <a:bodyPr/>
                    <a:lstStyle/>
                    <a:p>
                      <a:r>
                        <a:rPr lang="en-US" dirty="0" smtClean="0"/>
                        <a:t>disposition of both (22-39)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disposition (100-114)</a:t>
                      </a:r>
                      <a:endParaRPr lang="en-US" dirty="0"/>
                    </a:p>
                  </a:txBody>
                  <a:tcPr/>
                </a:tc>
              </a:tr>
              <a:tr h="838770">
                <a:tc>
                  <a:txBody>
                    <a:bodyPr/>
                    <a:lstStyle/>
                    <a:p>
                      <a:r>
                        <a:rPr lang="en-US" dirty="0" smtClean="0"/>
                        <a:t>modern exemplar (52-66) :</a:t>
                      </a:r>
                    </a:p>
                    <a:p>
                      <a:r>
                        <a:rPr lang="en-US" dirty="0" err="1" smtClean="0"/>
                        <a:t>Venedico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Caccianemico</a:t>
                      </a:r>
                      <a:r>
                        <a:rPr lang="en-US" dirty="0" smtClean="0"/>
                        <a:t> of Bologna, 1228-1302, panderer who procured his own sister, </a:t>
                      </a:r>
                      <a:r>
                        <a:rPr lang="en-US" dirty="0" err="1" smtClean="0"/>
                        <a:t>Ghisolabella</a:t>
                      </a:r>
                      <a:r>
                        <a:rPr lang="en-US" dirty="0" smtClean="0"/>
                        <a:t>, to the Marquis</a:t>
                      </a:r>
                      <a:r>
                        <a:rPr lang="en-US" baseline="0" dirty="0" smtClean="0"/>
                        <a:t> of Este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 exemplar (115-126):</a:t>
                      </a:r>
                    </a:p>
                    <a:p>
                      <a:r>
                        <a:rPr lang="en-US" dirty="0" err="1" smtClean="0"/>
                        <a:t>Alessio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Interminei</a:t>
                      </a:r>
                      <a:r>
                        <a:rPr lang="en-US" dirty="0" smtClean="0"/>
                        <a:t>, of</a:t>
                      </a:r>
                      <a:r>
                        <a:rPr lang="en-US" baseline="0" dirty="0" smtClean="0"/>
                        <a:t> Lucca</a:t>
                      </a:r>
                      <a:endParaRPr lang="en-US" dirty="0"/>
                    </a:p>
                  </a:txBody>
                  <a:tcPr/>
                </a:tc>
              </a:tr>
              <a:tr h="83877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classical exemplar (82-99):</a:t>
                      </a:r>
                    </a:p>
                    <a:p>
                      <a:r>
                        <a:rPr lang="en-US" dirty="0" smtClean="0"/>
                        <a:t>Jason of the Argonauts, Expedition to Colchis to get the golden fleece.  Stopped at </a:t>
                      </a:r>
                      <a:r>
                        <a:rPr lang="en-US" dirty="0" err="1" smtClean="0"/>
                        <a:t>Lemnos</a:t>
                      </a:r>
                      <a:r>
                        <a:rPr lang="en-US" dirty="0" smtClean="0"/>
                        <a:t>, seduced </a:t>
                      </a:r>
                      <a:r>
                        <a:rPr lang="en-US" dirty="0" err="1" smtClean="0"/>
                        <a:t>Hypsipyle</a:t>
                      </a:r>
                      <a:r>
                        <a:rPr lang="en-US" dirty="0" smtClean="0"/>
                        <a:t>, then seduced Medea, daughter of the King of Colchis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classical exemplar (127-136):</a:t>
                      </a:r>
                    </a:p>
                    <a:p>
                      <a:r>
                        <a:rPr lang="en-US" dirty="0" smtClean="0"/>
                        <a:t>Thaïs, courtesan in the </a:t>
                      </a:r>
                      <a:r>
                        <a:rPr lang="en-US" i="1" dirty="0" err="1" smtClean="0"/>
                        <a:t>Eunuchus</a:t>
                      </a:r>
                      <a:r>
                        <a:rPr lang="en-US" i="0" dirty="0" smtClean="0"/>
                        <a:t> by</a:t>
                      </a:r>
                      <a:r>
                        <a:rPr lang="en-US" i="0" baseline="0" dirty="0" smtClean="0"/>
                        <a:t> Terence (comedy)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Third Pouch: </a:t>
            </a:r>
            <a:br>
              <a:rPr lang="en-US" dirty="0" smtClean="0"/>
            </a:br>
            <a:r>
              <a:rPr lang="en-US" dirty="0" err="1" smtClean="0"/>
              <a:t>Simonists</a:t>
            </a:r>
            <a:r>
              <a:rPr lang="en-US" dirty="0" smtClean="0"/>
              <a:t> (</a:t>
            </a:r>
            <a:r>
              <a:rPr lang="en-US" i="1" dirty="0" smtClean="0"/>
              <a:t>Inf</a:t>
            </a:r>
            <a:r>
              <a:rPr lang="en-US" dirty="0" smtClean="0"/>
              <a:t>. 19)</a:t>
            </a:r>
            <a:endParaRPr lang="en-US" dirty="0"/>
          </a:p>
        </p:txBody>
      </p:sp>
      <p:pic>
        <p:nvPicPr>
          <p:cNvPr id="4" name="Content Placeholder 3" descr="DvinfernoPopeNicholasIII_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906" r="-79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7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2209800"/>
            <a:ext cx="7770813" cy="43110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Simon Magus allegedly tried to purchase the power to execute ecclesiastical offices (specifically baptism) from Peter and John (</a:t>
            </a:r>
            <a:r>
              <a:rPr lang="en-US" i="1" dirty="0" smtClean="0"/>
              <a:t>Acts of the Apostles </a:t>
            </a:r>
            <a:r>
              <a:rPr lang="en-US" dirty="0" smtClean="0"/>
              <a:t>8:9-24).  Peter rejected him for thinking that a gift of God could be purchased.</a:t>
            </a:r>
          </a:p>
          <a:p>
            <a:r>
              <a:rPr lang="en-US" dirty="0" smtClean="0"/>
              <a:t>Simony: corruption in the Church (Barratry/Graft: corruption in the State)</a:t>
            </a:r>
          </a:p>
          <a:p>
            <a:r>
              <a:rPr lang="en-US" dirty="0" smtClean="0"/>
              <a:t>The buying and selling of ecclesiastical offices.</a:t>
            </a:r>
          </a:p>
          <a:p>
            <a:r>
              <a:rPr lang="en-US" dirty="0" smtClean="0"/>
              <a:t>Based upon the idea of the Donation of Constantine (</a:t>
            </a:r>
            <a:r>
              <a:rPr lang="en-US" i="1" dirty="0" smtClean="0"/>
              <a:t>Inf.</a:t>
            </a:r>
            <a:r>
              <a:rPr lang="en-US" dirty="0" smtClean="0"/>
              <a:t>19.115-17).  Ultimately proven to be a forgery by Lorenzo Valla in the 15</a:t>
            </a:r>
            <a:r>
              <a:rPr lang="en-US" baseline="30000" dirty="0" smtClean="0"/>
              <a:t>th</a:t>
            </a:r>
            <a:r>
              <a:rPr lang="en-US" dirty="0" smtClean="0"/>
              <a:t> century, this refers to when Emperor Constantine invested the Church with his temporal power in Rome, thereby moving the empire to Constantinople.  Pope Sylvester I was in power at this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Popes in the </a:t>
            </a:r>
            <a:r>
              <a:rPr lang="en-US" i="1" dirty="0" smtClean="0"/>
              <a:t>Comedy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the 14 popes that served between 1265 and 1316, Dante only places ONE pope in Heaven: Giovanni XXII (1316-1334)</a:t>
            </a:r>
          </a:p>
          <a:p>
            <a:r>
              <a:rPr lang="en-US" dirty="0" smtClean="0"/>
              <a:t>Pope Nicholas III: Giovanni </a:t>
            </a:r>
            <a:r>
              <a:rPr lang="en-US" dirty="0" err="1" smtClean="0"/>
              <a:t>Orsini</a:t>
            </a:r>
            <a:r>
              <a:rPr lang="en-US" dirty="0" smtClean="0"/>
              <a:t> (1277-1280)</a:t>
            </a:r>
          </a:p>
          <a:p>
            <a:r>
              <a:rPr lang="en-US" dirty="0" smtClean="0"/>
              <a:t>Pope Boniface VIII: Benedetto Caetani (1294-1303)</a:t>
            </a:r>
          </a:p>
          <a:p>
            <a:r>
              <a:rPr lang="en-US" dirty="0" smtClean="0"/>
              <a:t>Pope Clement V: Raymond </a:t>
            </a:r>
            <a:r>
              <a:rPr lang="en-US" dirty="0" err="1" smtClean="0"/>
              <a:t>Betrand</a:t>
            </a:r>
            <a:r>
              <a:rPr lang="en-US" dirty="0" smtClean="0"/>
              <a:t> de Got (1305-1313) – beginning of the “Avignon Captivity” (1309-1378)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“two suns” of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i="1" dirty="0" smtClean="0"/>
              <a:t>Purgatory </a:t>
            </a:r>
            <a:r>
              <a:rPr lang="en-US" dirty="0" smtClean="0"/>
              <a:t>16, Marco Lombardo advances a theory that in the past, there were two suns of Rome, one temporal and the other ecclesiastical, but now these two lights have extinguished each other.  (</a:t>
            </a:r>
            <a:r>
              <a:rPr lang="en-US" i="1" dirty="0" err="1" smtClean="0"/>
              <a:t>Purg</a:t>
            </a:r>
            <a:r>
              <a:rPr lang="en-US" dirty="0" smtClean="0"/>
              <a:t>. 16.106-111).</a:t>
            </a:r>
          </a:p>
          <a:p>
            <a:r>
              <a:rPr lang="en-US" dirty="0" smtClean="0"/>
              <a:t>This stood in opposition to the idea that the Pope is the sun and the emperor is the moon.  </a:t>
            </a:r>
          </a:p>
          <a:p>
            <a:r>
              <a:rPr lang="en-US" dirty="0" smtClean="0"/>
              <a:t>He also argued this point in his political treatise, </a:t>
            </a:r>
            <a:r>
              <a:rPr lang="en-US" i="1" dirty="0" smtClean="0"/>
              <a:t>On Monarchy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 </a:t>
            </a:r>
            <a:r>
              <a:rPr lang="en-US" i="1" dirty="0" err="1" smtClean="0"/>
              <a:t>Monarchia</a:t>
            </a:r>
            <a:r>
              <a:rPr lang="en-US" dirty="0" smtClean="0"/>
              <a:t> 3.16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“One is the Supreme Pontiff, to lead humankind to eternal life, according to the things revealed to us; and the other is the Emperor, to guide humankind to happiness in this world, in accordance with the teaching of philosophy.”</a:t>
            </a:r>
          </a:p>
          <a:p>
            <a:r>
              <a:rPr lang="en-US" sz="2000" dirty="0"/>
              <a:t>Boniface VIII wrote that both “swords” of the spiritual and temporal authorities reside with the church in his papal bull, </a:t>
            </a:r>
            <a:r>
              <a:rPr lang="en-US" sz="2000" i="1" dirty="0" err="1"/>
              <a:t>Unam</a:t>
            </a:r>
            <a:r>
              <a:rPr lang="en-US" sz="2000" i="1" dirty="0"/>
              <a:t> </a:t>
            </a:r>
            <a:r>
              <a:rPr lang="en-US" sz="2000" i="1" dirty="0" err="1"/>
              <a:t>sanctam</a:t>
            </a:r>
            <a:r>
              <a:rPr lang="en-US" sz="2000" dirty="0"/>
              <a:t> (1302).</a:t>
            </a:r>
          </a:p>
          <a:p>
            <a:r>
              <a:rPr lang="en-US" sz="2000" dirty="0"/>
              <a:t>The </a:t>
            </a:r>
            <a:r>
              <a:rPr lang="en-US" sz="2000" i="1" dirty="0"/>
              <a:t>De </a:t>
            </a:r>
            <a:r>
              <a:rPr lang="en-US" sz="2000" i="1" dirty="0" err="1"/>
              <a:t>Monarchia</a:t>
            </a:r>
            <a:r>
              <a:rPr lang="en-US" sz="2000" dirty="0"/>
              <a:t> was ordered to be burned in 1329 and in the 16</a:t>
            </a:r>
            <a:r>
              <a:rPr lang="en-US" sz="2000" baseline="30000" dirty="0"/>
              <a:t>th</a:t>
            </a:r>
            <a:r>
              <a:rPr lang="en-US" sz="2000" dirty="0"/>
              <a:t> century it was placed on the papal index of banned books, only to be removed from the index in 1881.</a:t>
            </a:r>
          </a:p>
        </p:txBody>
      </p:sp>
    </p:spTree>
    <p:extLst>
      <p:ext uri="{BB962C8B-B14F-4D97-AF65-F5344CB8AC3E}">
        <p14:creationId xmlns:p14="http://schemas.microsoft.com/office/powerpoint/2010/main" val="17947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Fourth Pouch: </a:t>
            </a:r>
            <a:br>
              <a:rPr lang="en-US" dirty="0" smtClean="0"/>
            </a:br>
            <a:r>
              <a:rPr lang="en-US" dirty="0" smtClean="0"/>
              <a:t>Soothsayers (</a:t>
            </a:r>
            <a:r>
              <a:rPr lang="en-US" i="1" dirty="0" smtClean="0"/>
              <a:t>Inf.</a:t>
            </a:r>
            <a:r>
              <a:rPr lang="en-US" dirty="0" smtClean="0"/>
              <a:t> 20)</a:t>
            </a:r>
            <a:endParaRPr lang="en-US" dirty="0"/>
          </a:p>
        </p:txBody>
      </p:sp>
      <p:pic>
        <p:nvPicPr>
          <p:cNvPr id="4" name="Content Placeholder 3" descr="fantasia-sorcer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248" r="-24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0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Fourth Pouch: </a:t>
            </a:r>
            <a:br>
              <a:rPr lang="en-US" dirty="0" smtClean="0"/>
            </a:br>
            <a:r>
              <a:rPr lang="en-US" dirty="0" smtClean="0"/>
              <a:t>Soothsayers (</a:t>
            </a:r>
            <a:r>
              <a:rPr lang="en-US" i="1" dirty="0" smtClean="0"/>
              <a:t>Inf.</a:t>
            </a:r>
            <a:r>
              <a:rPr lang="en-US" dirty="0" smtClean="0"/>
              <a:t> 20)</a:t>
            </a:r>
            <a:endParaRPr lang="en-US" dirty="0"/>
          </a:p>
        </p:txBody>
      </p:sp>
      <p:pic>
        <p:nvPicPr>
          <p:cNvPr id="4" name="Content Placeholder 3" descr="1003sorcerer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111" r="-20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ion_news1285_jpg_600x1000_q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0"/>
            <a:ext cx="5621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Soothsaying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“who can be more impious than he who links God’s judgment to passivity”</a:t>
            </a:r>
          </a:p>
          <a:p>
            <a:endParaRPr lang="en-US" dirty="0"/>
          </a:p>
          <a:p>
            <a:r>
              <a:rPr lang="en-US" dirty="0" smtClean="0"/>
              <a:t>What does Dante “learn” in this pouch?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Soothsayers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Tiresias (Ovid’s </a:t>
            </a:r>
            <a:r>
              <a:rPr lang="en-US" i="1" dirty="0" smtClean="0"/>
              <a:t>Metamorphosis</a:t>
            </a:r>
            <a:r>
              <a:rPr lang="en-US" dirty="0" smtClean="0"/>
              <a:t>, III, 324-331).  Famous  soothsayer of </a:t>
            </a:r>
            <a:r>
              <a:rPr lang="en-US" dirty="0" err="1" smtClean="0"/>
              <a:t>Theves</a:t>
            </a:r>
            <a:endParaRPr lang="en-US" dirty="0" smtClean="0"/>
          </a:p>
          <a:p>
            <a:r>
              <a:rPr lang="en-US" dirty="0" err="1" smtClean="0"/>
              <a:t>Amphiarus</a:t>
            </a:r>
            <a:r>
              <a:rPr lang="en-US" dirty="0" smtClean="0"/>
              <a:t>: One of the seven kinds against Thebes who </a:t>
            </a:r>
            <a:r>
              <a:rPr lang="en-US" dirty="0" err="1" smtClean="0"/>
              <a:t>forsaw</a:t>
            </a:r>
            <a:r>
              <a:rPr lang="en-US" dirty="0" smtClean="0"/>
              <a:t> his death</a:t>
            </a:r>
          </a:p>
          <a:p>
            <a:r>
              <a:rPr lang="en-US" dirty="0" err="1" smtClean="0"/>
              <a:t>Aruns</a:t>
            </a:r>
            <a:r>
              <a:rPr lang="en-US" dirty="0" smtClean="0"/>
              <a:t>: An Etruscan soothsayer</a:t>
            </a:r>
          </a:p>
          <a:p>
            <a:r>
              <a:rPr lang="en-US" dirty="0" err="1" smtClean="0"/>
              <a:t>Manto</a:t>
            </a:r>
            <a:r>
              <a:rPr lang="en-US" dirty="0" smtClean="0"/>
              <a:t> (Mantua): Vergil’s history of Mantua is false (founded by </a:t>
            </a:r>
            <a:r>
              <a:rPr lang="en-US" dirty="0" err="1" smtClean="0"/>
              <a:t>Ocnus</a:t>
            </a:r>
            <a:r>
              <a:rPr lang="en-US" dirty="0" smtClean="0"/>
              <a:t>, son of Mantua).  Dante uses Statius’s account in the </a:t>
            </a:r>
            <a:r>
              <a:rPr lang="en-US" i="1" dirty="0" err="1" smtClean="0"/>
              <a:t>Thebaid</a:t>
            </a:r>
            <a:r>
              <a:rPr lang="en-US" dirty="0" smtClean="0"/>
              <a:t>, even though Vergil here asserts himself to be true (v.97)</a:t>
            </a:r>
          </a:p>
        </p:txBody>
      </p:sp>
    </p:spTree>
    <p:extLst>
      <p:ext uri="{BB962C8B-B14F-4D97-AF65-F5344CB8AC3E}">
        <p14:creationId xmlns:p14="http://schemas.microsoft.com/office/powerpoint/2010/main" val="7755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Soothsayers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Eurypulus</a:t>
            </a:r>
            <a:r>
              <a:rPr lang="en-US" dirty="0"/>
              <a:t>: Soothsayer from the </a:t>
            </a:r>
            <a:r>
              <a:rPr lang="en-US" i="1" dirty="0" err="1"/>
              <a:t>Aeneid</a:t>
            </a:r>
            <a:r>
              <a:rPr lang="en-US" dirty="0"/>
              <a:t> whom Dante knows well.  Gave advice to the Greeks for when to return home from Troy.</a:t>
            </a:r>
          </a:p>
          <a:p>
            <a:r>
              <a:rPr lang="en-US" dirty="0"/>
              <a:t>Michael Scot (1175-1235): Scientist, philosopher, occultist and astrologer from Scotland who spent many years at the court of Frederick II in Palermo, Sicily.</a:t>
            </a:r>
          </a:p>
          <a:p>
            <a:r>
              <a:rPr lang="en-US" dirty="0"/>
              <a:t>Guido </a:t>
            </a:r>
            <a:r>
              <a:rPr lang="en-US" dirty="0" err="1"/>
              <a:t>Bonatti</a:t>
            </a:r>
            <a:r>
              <a:rPr lang="en-US" dirty="0"/>
              <a:t>: Astrologer at the court of </a:t>
            </a:r>
            <a:r>
              <a:rPr lang="en-US" dirty="0" err="1"/>
              <a:t>guida</a:t>
            </a:r>
            <a:r>
              <a:rPr lang="en-US" dirty="0"/>
              <a:t> da </a:t>
            </a:r>
            <a:r>
              <a:rPr lang="en-US" dirty="0" err="1"/>
              <a:t>Montefeltro</a:t>
            </a:r>
            <a:r>
              <a:rPr lang="en-US" dirty="0"/>
              <a:t>.  Helped Guido </a:t>
            </a:r>
            <a:r>
              <a:rPr lang="en-US" dirty="0" err="1"/>
              <a:t>Novello</a:t>
            </a:r>
            <a:r>
              <a:rPr lang="en-US" dirty="0"/>
              <a:t> during the war at </a:t>
            </a:r>
            <a:r>
              <a:rPr lang="en-US" dirty="0" err="1"/>
              <a:t>Montaperti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Asdente</a:t>
            </a:r>
            <a:r>
              <a:rPr lang="en-US" dirty="0" smtClean="0"/>
              <a:t>: Shoemaker from Parma who was famous for his prophecies.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Pouch:</a:t>
            </a:r>
            <a:br>
              <a:rPr lang="en-US" dirty="0" smtClean="0"/>
            </a:br>
            <a:r>
              <a:rPr lang="en-US" dirty="0" err="1" smtClean="0"/>
              <a:t>Barrators</a:t>
            </a:r>
            <a:r>
              <a:rPr lang="en-US" dirty="0" smtClean="0"/>
              <a:t> (</a:t>
            </a:r>
            <a:r>
              <a:rPr lang="en-US" i="1" dirty="0" smtClean="0"/>
              <a:t>Inf.</a:t>
            </a:r>
            <a:r>
              <a:rPr lang="en-US" dirty="0" smtClean="0"/>
              <a:t>21-23)</a:t>
            </a:r>
            <a:endParaRPr lang="en-US" dirty="0"/>
          </a:p>
        </p:txBody>
      </p:sp>
      <p:pic>
        <p:nvPicPr>
          <p:cNvPr id="6" name="Content Placeholder 5" descr="1004ma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385" r="-21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8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Malacoda</a:t>
            </a:r>
            <a:r>
              <a:rPr lang="en-US" dirty="0" smtClean="0"/>
              <a:t> and his crew</a:t>
            </a:r>
            <a:endParaRPr lang="en-US" dirty="0"/>
          </a:p>
        </p:txBody>
      </p:sp>
      <p:pic>
        <p:nvPicPr>
          <p:cNvPr id="4" name="Content Placeholder 3" descr="737px-Gustave_Dore_Inferno_Canto_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482" r="-36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05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Barratry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Graft</a:t>
            </a:r>
            <a:r>
              <a:rPr lang="en-US" dirty="0" smtClean="0"/>
              <a:t>, or corruption in the state.  The civil version of simony.</a:t>
            </a:r>
          </a:p>
          <a:p>
            <a:r>
              <a:rPr lang="en-US" dirty="0" smtClean="0"/>
              <a:t>Dante accused of barratry (</a:t>
            </a:r>
            <a:r>
              <a:rPr lang="en-US" i="1" dirty="0" smtClean="0"/>
              <a:t>Inf.</a:t>
            </a:r>
            <a:r>
              <a:rPr lang="en-US" dirty="0" smtClean="0"/>
              <a:t>6.).</a:t>
            </a:r>
          </a:p>
          <a:p>
            <a:r>
              <a:rPr lang="en-US" dirty="0" smtClean="0"/>
              <a:t>Here, Dante features many of the inhabitants of </a:t>
            </a:r>
            <a:r>
              <a:rPr lang="en-US" b="1" dirty="0" smtClean="0"/>
              <a:t>Lucca</a:t>
            </a:r>
            <a:r>
              <a:rPr lang="en-US" dirty="0" smtClean="0"/>
              <a:t> as guilty of barratry (Saint </a:t>
            </a:r>
            <a:r>
              <a:rPr lang="en-US" dirty="0" err="1" smtClean="0"/>
              <a:t>Zita</a:t>
            </a:r>
            <a:r>
              <a:rPr lang="en-US" dirty="0" smtClean="0"/>
              <a:t>, </a:t>
            </a:r>
            <a:r>
              <a:rPr lang="en-US" i="1" dirty="0" smtClean="0"/>
              <a:t>Inf. </a:t>
            </a:r>
            <a:r>
              <a:rPr lang="en-US" dirty="0" smtClean="0"/>
              <a:t>21.38).</a:t>
            </a:r>
          </a:p>
          <a:p>
            <a:r>
              <a:rPr lang="en-US" dirty="0" smtClean="0"/>
              <a:t>Longest single episode of the </a:t>
            </a:r>
            <a:r>
              <a:rPr lang="en-US" i="1" dirty="0" smtClean="0"/>
              <a:t>Inferno</a:t>
            </a:r>
            <a:r>
              <a:rPr lang="en-US" dirty="0" smtClean="0"/>
              <a:t>, from canto 21 to 23.</a:t>
            </a:r>
          </a:p>
          <a:p>
            <a:r>
              <a:rPr lang="en-US" dirty="0" smtClean="0"/>
              <a:t>“Exception” of </a:t>
            </a:r>
            <a:r>
              <a:rPr lang="en-US" b="1" dirty="0" err="1" smtClean="0"/>
              <a:t>Bonturo</a:t>
            </a:r>
            <a:r>
              <a:rPr lang="en-US" b="1" dirty="0" smtClean="0"/>
              <a:t> </a:t>
            </a:r>
            <a:r>
              <a:rPr lang="en-US" b="1" dirty="0" err="1" smtClean="0"/>
              <a:t>Dati</a:t>
            </a:r>
            <a:r>
              <a:rPr lang="en-US" b="1" dirty="0"/>
              <a:t> </a:t>
            </a:r>
            <a:r>
              <a:rPr lang="en-US" dirty="0" smtClean="0"/>
              <a:t>is ironic, as he was one of the most corrupt of the leading political party (</a:t>
            </a:r>
            <a:r>
              <a:rPr lang="en-US" i="1" dirty="0" smtClean="0"/>
              <a:t>Inf.</a:t>
            </a:r>
            <a:r>
              <a:rPr lang="en-US" dirty="0" smtClean="0"/>
              <a:t>21.41).</a:t>
            </a:r>
          </a:p>
          <a:p>
            <a:r>
              <a:rPr lang="en-US" b="1" dirty="0" err="1" smtClean="0"/>
              <a:t>Ciampolo</a:t>
            </a:r>
            <a:r>
              <a:rPr lang="en-US" dirty="0" smtClean="0"/>
              <a:t> is the </a:t>
            </a:r>
            <a:r>
              <a:rPr lang="en-US" dirty="0" err="1" smtClean="0"/>
              <a:t>Navarrese</a:t>
            </a:r>
            <a:r>
              <a:rPr lang="en-US" dirty="0" smtClean="0"/>
              <a:t> who we witness being tortured. He is together with Fra </a:t>
            </a:r>
            <a:r>
              <a:rPr lang="en-US" dirty="0" err="1" smtClean="0"/>
              <a:t>Gomita</a:t>
            </a:r>
            <a:r>
              <a:rPr lang="en-US" dirty="0" smtClean="0"/>
              <a:t> and Michele </a:t>
            </a:r>
            <a:r>
              <a:rPr lang="en-US" dirty="0" err="1" smtClean="0"/>
              <a:t>Zanche</a:t>
            </a:r>
            <a:r>
              <a:rPr lang="en-US" dirty="0" smtClean="0"/>
              <a:t>, both Sardinians who were accused of accepting bribes in their lifetimes.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Venetian Arsenal (</a:t>
            </a:r>
            <a:r>
              <a:rPr lang="en-US" i="1" dirty="0" smtClean="0"/>
              <a:t>Inf.</a:t>
            </a:r>
            <a:r>
              <a:rPr lang="en-US" dirty="0" smtClean="0"/>
              <a:t>21.7-18)</a:t>
            </a:r>
            <a:endParaRPr lang="en-US" dirty="0"/>
          </a:p>
        </p:txBody>
      </p:sp>
      <p:pic>
        <p:nvPicPr>
          <p:cNvPr id="4" name="Content Placeholder 3" descr="Torri_dell'Arsen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Arsenal</a:t>
            </a:r>
            <a:endParaRPr lang="en-US" dirty="0"/>
          </a:p>
        </p:txBody>
      </p:sp>
      <p:pic>
        <p:nvPicPr>
          <p:cNvPr id="4" name="Content Placeholder 3" descr="12092802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22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Venetian Arsenal</a:t>
            </a:r>
            <a:endParaRPr lang="en-US" dirty="0"/>
          </a:p>
        </p:txBody>
      </p:sp>
      <p:pic>
        <p:nvPicPr>
          <p:cNvPr id="4" name="Content Placeholder 3" descr="1501VenetianArse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58" b="-28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61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Jousting in Arezzo (</a:t>
            </a:r>
            <a:r>
              <a:rPr lang="en-US" i="1" dirty="0" smtClean="0"/>
              <a:t>Inf.</a:t>
            </a:r>
            <a:r>
              <a:rPr lang="en-US" dirty="0" smtClean="0"/>
              <a:t>22.4-9)</a:t>
            </a:r>
            <a:endParaRPr lang="en-US" dirty="0"/>
          </a:p>
        </p:txBody>
      </p:sp>
      <p:pic>
        <p:nvPicPr>
          <p:cNvPr id="4" name="Content Placeholder 3" descr="pasdearm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b="2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44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6689"/>
            <a:ext cx="7770813" cy="1371600"/>
          </a:xfrm>
        </p:spPr>
        <p:txBody>
          <a:bodyPr/>
          <a:lstStyle/>
          <a:p>
            <a:r>
              <a:rPr lang="en-US" sz="4000" dirty="0" err="1"/>
              <a:t>Geryon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Reading the beast allegorically</a:t>
            </a:r>
          </a:p>
        </p:txBody>
      </p:sp>
      <p:pic>
        <p:nvPicPr>
          <p:cNvPr id="4" name="Content Placeholder 3" descr="DC-dante-blake-gery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117" r="-23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1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Dolphins breaching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Inf.</a:t>
            </a:r>
            <a:r>
              <a:rPr lang="en-US" dirty="0" smtClean="0"/>
              <a:t>22.19-21)</a:t>
            </a:r>
            <a:endParaRPr lang="en-US" dirty="0"/>
          </a:p>
        </p:txBody>
      </p:sp>
      <p:pic>
        <p:nvPicPr>
          <p:cNvPr id="6" name="Content Placeholder 5" descr="5748426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2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6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Frogs crouching (</a:t>
            </a:r>
            <a:r>
              <a:rPr lang="en-US" i="1" dirty="0" smtClean="0"/>
              <a:t>Inf.</a:t>
            </a:r>
            <a:r>
              <a:rPr lang="en-US" dirty="0" smtClean="0"/>
              <a:t>22.25-27)</a:t>
            </a:r>
            <a:endParaRPr lang="en-US" dirty="0"/>
          </a:p>
        </p:txBody>
      </p:sp>
      <p:pic>
        <p:nvPicPr>
          <p:cNvPr id="4" name="Content Placeholder 3" descr="frog1_blo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4" r="-6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31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Ducks and falcons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Inf.</a:t>
            </a:r>
            <a:r>
              <a:rPr lang="en-US" dirty="0" smtClean="0"/>
              <a:t>22.130-132)</a:t>
            </a:r>
            <a:endParaRPr lang="en-US" dirty="0"/>
          </a:p>
        </p:txBody>
      </p:sp>
      <p:pic>
        <p:nvPicPr>
          <p:cNvPr id="4" name="Content Placeholder 3" descr="article-0-0C17D2B3000005DC-407_634x5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1" r="-13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9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Aesop’s Fable (</a:t>
            </a:r>
            <a:r>
              <a:rPr lang="en-US" i="1" dirty="0" smtClean="0"/>
              <a:t>Inf.</a:t>
            </a:r>
            <a:r>
              <a:rPr lang="en-US" dirty="0" smtClean="0"/>
              <a:t>23.4-6)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http://www.youtube.com/watch?v=1-</a:t>
            </a:r>
            <a:r>
              <a:rPr lang="en-US" dirty="0" smtClean="0">
                <a:hlinkClick r:id="rId2"/>
              </a:rPr>
              <a:t>E4QEOr_aw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Aesop: between 620 and 530 BC.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Content Placeholder 4" descr="Perugia_-_Fontana_Maggiore_-_7_-_Esopo_(gru_e_lupo_&amp;_lupo_e_agnello)_-_Foto_G._Dall'Orto_5_ago_200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62" b="-31262"/>
          <a:stretch>
            <a:fillRect/>
          </a:stretch>
        </p:blipFill>
        <p:spPr>
          <a:xfrm>
            <a:off x="5419922" y="1537018"/>
            <a:ext cx="4181278" cy="4589463"/>
          </a:xfrm>
        </p:spPr>
      </p:pic>
    </p:spTree>
    <p:extLst>
      <p:ext uri="{BB962C8B-B14F-4D97-AF65-F5344CB8AC3E}">
        <p14:creationId xmlns:p14="http://schemas.microsoft.com/office/powerpoint/2010/main" val="18118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like a mother </a:t>
            </a:r>
            <a:r>
              <a:rPr lang="en-US" dirty="0"/>
              <a:t>:</a:t>
            </a:r>
            <a:r>
              <a:rPr lang="en-US" dirty="0" smtClean="0"/>
              <a:t> Vergil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i="1" dirty="0"/>
              <a:t>Inf.</a:t>
            </a:r>
            <a:r>
              <a:rPr lang="en-US" dirty="0"/>
              <a:t>23.37-51)</a:t>
            </a:r>
          </a:p>
        </p:txBody>
      </p:sp>
    </p:spTree>
    <p:extLst>
      <p:ext uri="{BB962C8B-B14F-4D97-AF65-F5344CB8AC3E}">
        <p14:creationId xmlns:p14="http://schemas.microsoft.com/office/powerpoint/2010/main" val="3894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Amongst the </a:t>
            </a:r>
            <a:r>
              <a:rPr lang="en-US" dirty="0" err="1" smtClean="0"/>
              <a:t>monstruous</a:t>
            </a:r>
            <a:r>
              <a:rPr lang="en-US" dirty="0" smtClean="0"/>
              <a:t>: </a:t>
            </a:r>
            <a:r>
              <a:rPr lang="en-US" dirty="0" err="1" smtClean="0"/>
              <a:t>hybridity</a:t>
            </a:r>
            <a:endParaRPr lang="en-US" dirty="0"/>
          </a:p>
        </p:txBody>
      </p:sp>
      <p:pic>
        <p:nvPicPr>
          <p:cNvPr id="4" name="Content Placeholder 3" descr="01177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85" r="-4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1" y="856136"/>
            <a:ext cx="7770813" cy="3510155"/>
          </a:xfrm>
        </p:spPr>
        <p:txBody>
          <a:bodyPr/>
          <a:lstStyle/>
          <a:p>
            <a:r>
              <a:rPr lang="en-US" dirty="0"/>
              <a:t>“Here pity lives only when it is truly dead.”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Inf. </a:t>
            </a:r>
            <a:r>
              <a:rPr lang="en-US" sz="2000" dirty="0"/>
              <a:t>20.28</a:t>
            </a:r>
          </a:p>
        </p:txBody>
      </p:sp>
    </p:spTree>
    <p:extLst>
      <p:ext uri="{BB962C8B-B14F-4D97-AF65-F5344CB8AC3E}">
        <p14:creationId xmlns:p14="http://schemas.microsoft.com/office/powerpoint/2010/main" val="7191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Descent to </a:t>
            </a:r>
            <a:r>
              <a:rPr lang="en-US" dirty="0" err="1" smtClean="0"/>
              <a:t>Malebolge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(“Evil Pouches”) </a:t>
            </a:r>
            <a:r>
              <a:rPr lang="en-US" i="1" dirty="0" smtClean="0"/>
              <a:t>Inf.</a:t>
            </a:r>
            <a:r>
              <a:rPr lang="en-US" dirty="0" smtClean="0"/>
              <a:t>18.1-18</a:t>
            </a:r>
            <a:endParaRPr lang="en-US" dirty="0"/>
          </a:p>
        </p:txBody>
      </p:sp>
      <p:pic>
        <p:nvPicPr>
          <p:cNvPr id="4" name="Content Placeholder 3" descr="1001cir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4765" r="-74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15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Malebolge</a:t>
            </a:r>
            <a:r>
              <a:rPr lang="en-US" dirty="0" smtClean="0"/>
              <a:t>: </a:t>
            </a:r>
            <a:r>
              <a:rPr lang="en-US" i="1" dirty="0" smtClean="0"/>
              <a:t>Inf.</a:t>
            </a:r>
            <a:r>
              <a:rPr lang="en-US" dirty="0" smtClean="0"/>
              <a:t>18-30</a:t>
            </a:r>
            <a:endParaRPr lang="en-US" dirty="0"/>
          </a:p>
        </p:txBody>
      </p:sp>
      <p:pic>
        <p:nvPicPr>
          <p:cNvPr id="4" name="Content Placeholder 3" descr="tumblr_m4m47kNja51qzouqmo1_128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71" r="-63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6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1" y="66675"/>
            <a:ext cx="7770813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ante-im18.GI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3" t="5274" r="7713" b="19067"/>
          <a:stretch/>
        </p:blipFill>
        <p:spPr>
          <a:xfrm>
            <a:off x="1823688" y="1"/>
            <a:ext cx="7770813" cy="6791325"/>
          </a:xfrm>
        </p:spPr>
      </p:pic>
    </p:spTree>
    <p:extLst>
      <p:ext uri="{BB962C8B-B14F-4D97-AF65-F5344CB8AC3E}">
        <p14:creationId xmlns:p14="http://schemas.microsoft.com/office/powerpoint/2010/main" val="13173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tel-santangelo-e-il-pont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3100"/>
            <a:ext cx="9144000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903</Words>
  <Application>Microsoft Macintosh PowerPoint</Application>
  <PresentationFormat>Widescreen</PresentationFormat>
  <Paragraphs>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The Eighth and Ninth Circles</vt:lpstr>
      <vt:lpstr>PowerPoint Presentation</vt:lpstr>
      <vt:lpstr>Geryon: Reading the beast allegorically</vt:lpstr>
      <vt:lpstr>Amongst the monstruous: hybridity</vt:lpstr>
      <vt:lpstr>“Here pity lives only when it is truly dead.”   </vt:lpstr>
      <vt:lpstr>Descent to Malebolge  (“Evil Pouches”) Inf.18.1-18</vt:lpstr>
      <vt:lpstr>Malebolge: Inf.18-30</vt:lpstr>
      <vt:lpstr>PowerPoint Presentation</vt:lpstr>
      <vt:lpstr>PowerPoint Presentation</vt:lpstr>
      <vt:lpstr>First Pouch:  Panderers and Seducers (Inf.18)</vt:lpstr>
      <vt:lpstr>Second Pouch:  Flatterers (Inf. 18)</vt:lpstr>
      <vt:lpstr>First Pouch: Structure</vt:lpstr>
      <vt:lpstr>Third Pouch:  Simonists (Inf. 19)</vt:lpstr>
      <vt:lpstr>Simony</vt:lpstr>
      <vt:lpstr>Popes in the Comedy</vt:lpstr>
      <vt:lpstr>The “two suns” of Rome</vt:lpstr>
      <vt:lpstr>De Monarchia 3.16</vt:lpstr>
      <vt:lpstr>Fourth Pouch:  Soothsayers (Inf. 20)</vt:lpstr>
      <vt:lpstr>Fourth Pouch:  Soothsayers (Inf. 20)</vt:lpstr>
      <vt:lpstr>Soothsaying</vt:lpstr>
      <vt:lpstr>Soothsayers</vt:lpstr>
      <vt:lpstr>Soothsayers</vt:lpstr>
      <vt:lpstr>Fifth Pouch: Barrators (Inf.21-23)</vt:lpstr>
      <vt:lpstr>Malacoda and his crew</vt:lpstr>
      <vt:lpstr>Barratry</vt:lpstr>
      <vt:lpstr>Venetian Arsenal (Inf.21.7-18)</vt:lpstr>
      <vt:lpstr>On the Arsenal</vt:lpstr>
      <vt:lpstr>The Venetian Arsenal</vt:lpstr>
      <vt:lpstr>Jousting in Arezzo (Inf.22.4-9)</vt:lpstr>
      <vt:lpstr>Dolphins breaching  (Inf.22.19-21)</vt:lpstr>
      <vt:lpstr>Frogs crouching (Inf.22.25-27)</vt:lpstr>
      <vt:lpstr>Ducks and falcons  (Inf.22.130-132)</vt:lpstr>
      <vt:lpstr>Aesop’s Fable (Inf.23.4-6)</vt:lpstr>
      <vt:lpstr>Just like a mother : Vergil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Olson</dc:creator>
  <cp:lastModifiedBy>Kristina Olson</cp:lastModifiedBy>
  <cp:revision>8</cp:revision>
  <dcterms:created xsi:type="dcterms:W3CDTF">2017-05-09T01:27:23Z</dcterms:created>
  <dcterms:modified xsi:type="dcterms:W3CDTF">2017-05-09T18:19:07Z</dcterms:modified>
</cp:coreProperties>
</file>