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256" r:id="rId2"/>
    <p:sldId id="298" r:id="rId3"/>
    <p:sldId id="308" r:id="rId4"/>
    <p:sldId id="259" r:id="rId5"/>
    <p:sldId id="286" r:id="rId6"/>
    <p:sldId id="288" r:id="rId7"/>
    <p:sldId id="290" r:id="rId8"/>
    <p:sldId id="291" r:id="rId9"/>
    <p:sldId id="296" r:id="rId10"/>
    <p:sldId id="289" r:id="rId11"/>
    <p:sldId id="293" r:id="rId12"/>
    <p:sldId id="287" r:id="rId13"/>
    <p:sldId id="297" r:id="rId14"/>
    <p:sldId id="295" r:id="rId15"/>
    <p:sldId id="307" r:id="rId16"/>
    <p:sldId id="306" r:id="rId17"/>
    <p:sldId id="294" r:id="rId18"/>
    <p:sldId id="305" r:id="rId19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CC"/>
    <a:srgbClr val="CCCC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11" autoAdjust="0"/>
    <p:restoredTop sz="94660"/>
  </p:normalViewPr>
  <p:slideViewPr>
    <p:cSldViewPr>
      <p:cViewPr>
        <p:scale>
          <a:sx n="100" d="100"/>
          <a:sy n="100" d="100"/>
        </p:scale>
        <p:origin x="-456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F857652A-2F0E-4C7C-A13D-6E48E88542DF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9B5CA42F-5133-4C86-867A-F0B1A9B48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03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B901-963F-4FBE-982F-3EAEC05AFAFE}" type="datetime1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D367-8BC3-47CF-B8A9-9861FB4A1C6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9129-FDF3-470C-9A08-CC05476C82A3}" type="datetime1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D367-8BC3-47CF-B8A9-9861FB4A1C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FC96-A1F2-4511-BB0D-7F916620381A}" type="datetime1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D367-8BC3-47CF-B8A9-9861FB4A1C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420B-2FBF-4A99-9903-A53C8EDA0389}" type="datetime1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D367-8BC3-47CF-B8A9-9861FB4A1C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D738-34C7-4CA3-B493-8A4AC9F1DE0C}" type="datetime1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D367-8BC3-47CF-B8A9-9861FB4A1C6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83A6-556A-4137-A03A-1456599E6CBE}" type="datetime1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D367-8BC3-47CF-B8A9-9861FB4A1C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D6ED-0985-4DF6-A30D-07BABF479D79}" type="datetime1">
              <a:rPr lang="en-US" smtClean="0"/>
              <a:t>5/9/2016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D367-8BC3-47CF-B8A9-9861FB4A1C6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E7D2-DC29-40A3-AE44-D818DE3EA720}" type="datetime1">
              <a:rPr lang="en-US" smtClean="0"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D367-8BC3-47CF-B8A9-9861FB4A1C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8E17-11D6-4105-9725-7AE814CD454E}" type="datetime1">
              <a:rPr lang="en-US" smtClean="0"/>
              <a:t>5/9/2016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D367-8BC3-47CF-B8A9-9861FB4A1C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5496-C457-41EA-B8A5-66F8755B3402}" type="datetime1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D367-8BC3-47CF-B8A9-9861FB4A1C6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C98D-8ACA-4684-AF50-AA4D3D918D9B}" type="datetime1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D367-8BC3-47CF-B8A9-9861FB4A1C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244B25-B962-4000-B27F-240628C1BF3B}" type="datetime1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32AD367-8BC3-47CF-B8A9-9861FB4A1C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Literary job </a:t>
            </a:r>
            <a:r>
              <a:rPr lang="en-US" sz="2400" dirty="0" smtClean="0"/>
              <a:t>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OLLI Spring Term 2016</a:t>
            </a:r>
          </a:p>
          <a:p>
            <a:endParaRPr lang="en-US" dirty="0"/>
          </a:p>
          <a:p>
            <a:r>
              <a:rPr lang="en-US" dirty="0" smtClean="0"/>
              <a:t>- Tom </a:t>
            </a:r>
            <a:r>
              <a:rPr lang="en-US" dirty="0" err="1" smtClean="0"/>
              <a:t>Manteuffel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74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Biblical 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67000"/>
          </a:xfrm>
        </p:spPr>
        <p:txBody>
          <a:bodyPr>
            <a:normAutofit/>
          </a:bodyPr>
          <a:lstStyle/>
          <a:p>
            <a:r>
              <a:rPr lang="en-US" dirty="0" smtClean="0"/>
              <a:t>Subsidiary elements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Chiasm</a:t>
            </a:r>
          </a:p>
          <a:p>
            <a:pPr lvl="2">
              <a:lnSpc>
                <a:spcPct val="220000"/>
              </a:lnSpc>
            </a:pPr>
            <a:r>
              <a:rPr lang="en-US" dirty="0" smtClean="0"/>
              <a:t>Parallelism either of ‘syntax’ or ‘semantics’</a:t>
            </a:r>
          </a:p>
          <a:p>
            <a:pPr lvl="2">
              <a:lnSpc>
                <a:spcPct val="220000"/>
              </a:lnSpc>
            </a:pPr>
            <a:r>
              <a:rPr lang="en-US" dirty="0" smtClean="0"/>
              <a:t>Simplest form is  A, B, </a:t>
            </a:r>
            <a:r>
              <a:rPr lang="en-US" dirty="0" err="1" smtClean="0"/>
              <a:t>Bʼ</a:t>
            </a:r>
            <a:r>
              <a:rPr lang="en-US" dirty="0" smtClean="0"/>
              <a:t>, </a:t>
            </a:r>
            <a:r>
              <a:rPr lang="en-US" dirty="0" err="1" smtClean="0"/>
              <a:t>Aʼ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D367-8BC3-47CF-B8A9-9861FB4A1C6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5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Biblical 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r>
              <a:rPr lang="en-US" dirty="0" smtClean="0"/>
              <a:t>Subsidiary elements</a:t>
            </a:r>
          </a:p>
          <a:p>
            <a:pPr lvl="1"/>
            <a:r>
              <a:rPr lang="en-US" dirty="0" smtClean="0"/>
              <a:t>Chiasm</a:t>
            </a:r>
          </a:p>
          <a:p>
            <a:pPr lvl="2"/>
            <a:r>
              <a:rPr lang="en-US" dirty="0" smtClean="0"/>
              <a:t>Can be quite complex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D367-8BC3-47CF-B8A9-9861FB4A1C68}" type="slidenum">
              <a:rPr lang="en-US" smtClean="0"/>
              <a:t>11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895600"/>
            <a:ext cx="4381500" cy="3561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77000" y="3810000"/>
            <a:ext cx="1752600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Chiastic analysis of Proverbs 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67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D367-8BC3-47CF-B8A9-9861FB4A1C68}" type="slidenum">
              <a:rPr lang="en-US" smtClean="0"/>
              <a:t>12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825" y="1797050"/>
            <a:ext cx="3816350" cy="498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3657600"/>
            <a:ext cx="312420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Gordon Wenham’s Chiastic Analysis of Genesis </a:t>
            </a:r>
            <a:r>
              <a:rPr lang="en-US" sz="1400" dirty="0" err="1" smtClean="0"/>
              <a:t>Ch</a:t>
            </a:r>
            <a:r>
              <a:rPr lang="en-US" sz="1400" dirty="0" smtClean="0"/>
              <a:t> 6-9</a:t>
            </a:r>
            <a:endParaRPr lang="en-US" sz="1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dirty="0" smtClean="0"/>
              <a:t>Biblical Poetry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88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Biblical 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r>
              <a:rPr lang="en-US" dirty="0" smtClean="0"/>
              <a:t>Subsidiary elements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D367-8BC3-47CF-B8A9-9861FB4A1C68}" type="slidenum">
              <a:rPr lang="en-US" smtClean="0"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19200" y="2514600"/>
            <a:ext cx="5577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Shared verbs between </a:t>
            </a:r>
            <a:r>
              <a:rPr lang="en-US" dirty="0" err="1" smtClean="0"/>
              <a:t>versets</a:t>
            </a:r>
            <a:r>
              <a:rPr lang="en-US" dirty="0" smtClean="0"/>
              <a:t> (a form of ellipsis)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3276600"/>
            <a:ext cx="5791200" cy="126188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/>
              <a:t>He found him in a desert land,</a:t>
            </a:r>
          </a:p>
          <a:p>
            <a:pPr algn="ctr"/>
            <a:r>
              <a:rPr lang="en-US" sz="2000" i="1" dirty="0"/>
              <a:t>	</a:t>
            </a:r>
            <a:r>
              <a:rPr lang="en-US" sz="2000" i="1" dirty="0" smtClean="0"/>
              <a:t>in an </a:t>
            </a:r>
            <a:r>
              <a:rPr lang="en-US" sz="2000" b="1" i="1" dirty="0" smtClean="0">
                <a:solidFill>
                  <a:srgbClr val="C00000"/>
                </a:solidFill>
              </a:rPr>
              <a:t>empty</a:t>
            </a:r>
            <a:r>
              <a:rPr lang="en-US" sz="2000" i="1" dirty="0" smtClean="0"/>
              <a:t>, </a:t>
            </a:r>
            <a:r>
              <a:rPr lang="en-US" sz="2000" b="1" i="1" dirty="0" smtClean="0">
                <a:solidFill>
                  <a:srgbClr val="C00000"/>
                </a:solidFill>
              </a:rPr>
              <a:t>howling waste</a:t>
            </a:r>
            <a:r>
              <a:rPr lang="en-US" sz="2000" i="1" dirty="0" smtClean="0"/>
              <a:t>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/>
              <a:t>	</a:t>
            </a:r>
            <a:r>
              <a:rPr lang="en-US" dirty="0" smtClean="0"/>
              <a:t>     </a:t>
            </a:r>
            <a:r>
              <a:rPr lang="en-US" sz="1400" dirty="0" smtClean="0"/>
              <a:t>- from Moses Valedictory Song, </a:t>
            </a:r>
            <a:r>
              <a:rPr lang="en-US" sz="1400" dirty="0" err="1" smtClean="0"/>
              <a:t>Deut</a:t>
            </a:r>
            <a:r>
              <a:rPr lang="en-US" sz="1400" dirty="0" smtClean="0"/>
              <a:t> 32:10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752600" y="51054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ellipsis frees the poet to elaborate and sharpen meaning.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00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Biblical 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09600"/>
          </a:xfrm>
        </p:spPr>
        <p:txBody>
          <a:bodyPr/>
          <a:lstStyle/>
          <a:p>
            <a:r>
              <a:rPr lang="en-US" dirty="0" smtClean="0"/>
              <a:t>Other elements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D367-8BC3-47CF-B8A9-9861FB4A1C68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23622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Use of concrete imagery to indicate general concepts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30226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Quoting of another’s words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36830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Extreme conciseness </a:t>
            </a:r>
            <a:r>
              <a:rPr lang="en-US" sz="1400" dirty="0" smtClean="0"/>
              <a:t>(usually)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43434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Rhetorical questions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95400" y="49530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Many subtypes: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05000" y="5256311"/>
            <a:ext cx="441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/>
              <a:t>Victory songs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1905000" y="5523448"/>
            <a:ext cx="441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/>
              <a:t>Laments </a:t>
            </a:r>
            <a:r>
              <a:rPr lang="en-US" sz="1200" i="1" dirty="0" smtClean="0"/>
              <a:t>(individual, communal)</a:t>
            </a:r>
            <a:endParaRPr lang="en-US" sz="12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5790585"/>
            <a:ext cx="441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/>
              <a:t>Hymns of praise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1905000" y="6057722"/>
            <a:ext cx="441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/>
              <a:t>Love poetry or wedding songs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2352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Biblical Poetry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D367-8BC3-47CF-B8A9-9861FB4A1C68}" type="slidenum">
              <a:rPr lang="en-US" smtClean="0"/>
              <a:t>15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905000" y="33528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And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flexibility!</a:t>
            </a:r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53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Biblical Poetry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D367-8BC3-47CF-B8A9-9861FB4A1C68}" type="slidenum">
              <a:rPr lang="en-US" smtClean="0"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62200" y="2286000"/>
            <a:ext cx="4114800" cy="14773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Then he said to her, “Please give me a little water to drink; for I am thirsty.”  So she opened a skin of milk and gave him a drink and covered him.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 smtClean="0"/>
              <a:t> 		</a:t>
            </a:r>
            <a:r>
              <a:rPr lang="en-US" sz="1400" dirty="0" smtClean="0"/>
              <a:t>- Judges 4:19 (NRSV)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2247900" y="4114800"/>
            <a:ext cx="4343400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He asked water and she gave him milk,</a:t>
            </a:r>
          </a:p>
          <a:p>
            <a:r>
              <a:rPr lang="en-US" dirty="0"/>
              <a:t> </a:t>
            </a:r>
            <a:r>
              <a:rPr lang="en-US" dirty="0" smtClean="0"/>
              <a:t>  she brought him curds in a lordly bowl.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1400" dirty="0" smtClean="0"/>
              <a:t>- Judges 5:25 (NRSV)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28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D367-8BC3-47CF-B8A9-9861FB4A1C68}" type="slidenum">
              <a:rPr lang="en-US" smtClean="0"/>
              <a:t>17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dirty="0" smtClean="0"/>
              <a:t>Biblical Poetry</a:t>
            </a: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2072640" y="2671233"/>
            <a:ext cx="4267200" cy="22055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377440" y="2751666"/>
            <a:ext cx="3657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accent6">
                    <a:lumMod val="50000"/>
                  </a:schemeClr>
                </a:solidFill>
              </a:rPr>
              <a:t>“When we move from the prose frame story of chapters 1 and 2 to the beginning of the poetic argument in chapter 3 we are plunged precipitously into a world of what must be called </a:t>
            </a:r>
            <a:r>
              <a:rPr lang="en-US" sz="1600" i="1" dirty="0" smtClean="0">
                <a:solidFill>
                  <a:srgbClr val="7030A0"/>
                </a:solidFill>
              </a:rPr>
              <a:t>abysmal intensities</a:t>
            </a:r>
            <a:r>
              <a:rPr lang="en-US" sz="1600" i="1" dirty="0" smtClean="0">
                <a:solidFill>
                  <a:schemeClr val="accent6">
                    <a:lumMod val="50000"/>
                  </a:schemeClr>
                </a:solidFill>
              </a:rPr>
              <a:t>.”  </a:t>
            </a:r>
          </a:p>
          <a:p>
            <a:endParaRPr lang="en-US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1400" dirty="0"/>
              <a:t> </a:t>
            </a:r>
            <a:r>
              <a:rPr lang="en-US" sz="1400" dirty="0" smtClean="0"/>
              <a:t>               </a:t>
            </a:r>
            <a:r>
              <a:rPr lang="en-US" sz="1200" dirty="0" smtClean="0"/>
              <a:t>- Robert Alter, </a:t>
            </a:r>
            <a:r>
              <a:rPr lang="en-US" sz="1200" i="1" dirty="0" smtClean="0"/>
              <a:t>The Art of Biblical Poetry</a:t>
            </a:r>
            <a:endParaRPr lang="en-US" sz="1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1828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to Job…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52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295400" y="1752600"/>
            <a:ext cx="6629400" cy="4419600"/>
          </a:xfrm>
          <a:prstGeom prst="roundRect">
            <a:avLst/>
          </a:prstGeom>
          <a:solidFill>
            <a:schemeClr val="accent1">
              <a:alpha val="22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3: His Malediction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D367-8BC3-47CF-B8A9-9861FB4A1C68}" type="slidenum">
              <a:rPr lang="en-US" smtClean="0"/>
              <a:t>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52600" y="2057400"/>
            <a:ext cx="6019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Cursed be the day when I was born;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Let the day when my mother bore me not be blessed.</a:t>
            </a:r>
          </a:p>
          <a:p>
            <a:r>
              <a:rPr lang="en-US" sz="1600" dirty="0" smtClean="0"/>
              <a:t>Cursed be the one who brought my father news saying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‘A son, a male, has been born to you,’</a:t>
            </a:r>
          </a:p>
          <a:p>
            <a:r>
              <a:rPr lang="en-US" sz="1600" dirty="0" smtClean="0"/>
              <a:t>Bringing him such joy.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May this man be like the towns</a:t>
            </a:r>
          </a:p>
          <a:p>
            <a:r>
              <a:rPr lang="en-US" sz="1600" dirty="0" smtClean="0"/>
              <a:t>That YHVH overthrew without mercy;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May he hear alarms in the morning,</a:t>
            </a:r>
          </a:p>
          <a:p>
            <a:r>
              <a:rPr lang="en-US" sz="1600" dirty="0" smtClean="0"/>
              <a:t>The war cry in broad daylight,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since he did not kill me in the womb;</a:t>
            </a:r>
          </a:p>
          <a:p>
            <a:r>
              <a:rPr lang="en-US" sz="1600" dirty="0" smtClean="0"/>
              <a:t>My mother would have been my tomb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while her womb was swollen with me.</a:t>
            </a:r>
          </a:p>
          <a:p>
            <a:r>
              <a:rPr lang="en-US" sz="1600" dirty="0" smtClean="0"/>
              <a:t>Why ever did I come out of the womb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to live in toil and sorrow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and to end my days in shame!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</a:t>
            </a:r>
            <a:r>
              <a:rPr lang="en-US" sz="1400" dirty="0" smtClean="0"/>
              <a:t>- Jeremiah 20:14-18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00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D367-8BC3-47CF-B8A9-9861FB4A1C68}" type="slidenum">
              <a:rPr lang="en-US" smtClean="0"/>
              <a:t>2</a:t>
            </a:fld>
            <a:endParaRPr lang="en-US"/>
          </a:p>
        </p:txBody>
      </p:sp>
      <p:pic>
        <p:nvPicPr>
          <p:cNvPr id="1026" name="Picture 2" descr="C:\Users\Tom\Desktop\Job-and-His-False-Comforters-_Jean_Fouquet_14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143000"/>
            <a:ext cx="4343400" cy="4986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90800" y="6152083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Job and His False Comforters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64770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Jean Fouquet, c 1460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6316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D367-8BC3-47CF-B8A9-9861FB4A1C68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90800" y="6152083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Job Mocked by His Wife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64770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Georges de la Tour, 1630s </a:t>
            </a:r>
            <a:endParaRPr lang="en-US" sz="1200" dirty="0"/>
          </a:p>
        </p:txBody>
      </p:sp>
      <p:pic>
        <p:nvPicPr>
          <p:cNvPr id="2" name="Picture 2" descr="C:\Users\Tom\Desktop\Job\Georges_de_La_Tour_0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322" y="838200"/>
            <a:ext cx="3484277" cy="5149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34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9052" y="1383268"/>
            <a:ext cx="60198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Prologue </a:t>
            </a:r>
            <a:r>
              <a:rPr lang="en-US" sz="1400" dirty="0" smtClean="0"/>
              <a:t>(1,2)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1854875"/>
            <a:ext cx="1828800" cy="20313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FIRST CYCLE</a:t>
            </a:r>
          </a:p>
          <a:p>
            <a:r>
              <a:rPr lang="en-US" dirty="0" smtClean="0"/>
              <a:t>Job </a:t>
            </a:r>
            <a:r>
              <a:rPr lang="en-US" sz="1400" dirty="0" smtClean="0"/>
              <a:t>(3)</a:t>
            </a:r>
          </a:p>
          <a:p>
            <a:pPr lvl="1"/>
            <a:r>
              <a:rPr lang="en-US" dirty="0" err="1" smtClean="0"/>
              <a:t>Eliphaz</a:t>
            </a:r>
            <a:r>
              <a:rPr lang="en-US" dirty="0"/>
              <a:t> </a:t>
            </a:r>
            <a:r>
              <a:rPr lang="en-US" sz="1400" dirty="0" smtClean="0"/>
              <a:t>(4)</a:t>
            </a:r>
          </a:p>
          <a:p>
            <a:r>
              <a:rPr lang="en-US" dirty="0" smtClean="0"/>
              <a:t>Job </a:t>
            </a:r>
            <a:r>
              <a:rPr lang="en-US" sz="1400" dirty="0" smtClean="0"/>
              <a:t>(6, 7)</a:t>
            </a:r>
          </a:p>
          <a:p>
            <a:pPr lvl="1"/>
            <a:r>
              <a:rPr lang="en-US" dirty="0" err="1" smtClean="0"/>
              <a:t>Bildad</a:t>
            </a:r>
            <a:r>
              <a:rPr lang="en-US" dirty="0" smtClean="0"/>
              <a:t> </a:t>
            </a:r>
            <a:r>
              <a:rPr lang="en-US" sz="1400" dirty="0" smtClean="0"/>
              <a:t>(8)</a:t>
            </a:r>
          </a:p>
          <a:p>
            <a:r>
              <a:rPr lang="en-US" dirty="0" smtClean="0"/>
              <a:t>Job </a:t>
            </a:r>
            <a:r>
              <a:rPr lang="en-US" sz="1400" dirty="0" smtClean="0"/>
              <a:t>(9,10)</a:t>
            </a:r>
          </a:p>
          <a:p>
            <a:pPr lvl="1"/>
            <a:r>
              <a:rPr lang="en-US" dirty="0" err="1" smtClean="0"/>
              <a:t>Zophar</a:t>
            </a:r>
            <a:r>
              <a:rPr lang="en-US" dirty="0" smtClean="0"/>
              <a:t> </a:t>
            </a:r>
            <a:r>
              <a:rPr lang="en-US" sz="1400" dirty="0" smtClean="0"/>
              <a:t>(11)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8500" y="1854875"/>
            <a:ext cx="1905000" cy="20313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SECOND CYCLE</a:t>
            </a:r>
            <a:endParaRPr lang="en-US" sz="1400" dirty="0" smtClean="0">
              <a:latin typeface="Calibri" panose="020F0502020204030204" pitchFamily="34" charset="0"/>
            </a:endParaRPr>
          </a:p>
          <a:p>
            <a:r>
              <a:rPr lang="en-US" dirty="0" smtClean="0"/>
              <a:t>Job </a:t>
            </a:r>
            <a:r>
              <a:rPr lang="en-US" sz="1400" dirty="0" smtClean="0"/>
              <a:t>(12-14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Eliphaz</a:t>
            </a:r>
            <a:r>
              <a:rPr lang="en-US" dirty="0"/>
              <a:t> </a:t>
            </a:r>
            <a:r>
              <a:rPr lang="en-US" sz="1400" dirty="0" smtClean="0"/>
              <a:t>(15)</a:t>
            </a:r>
          </a:p>
          <a:p>
            <a:r>
              <a:rPr lang="en-US" dirty="0" smtClean="0"/>
              <a:t>Job </a:t>
            </a:r>
            <a:r>
              <a:rPr lang="en-US" sz="1400" dirty="0" smtClean="0"/>
              <a:t>(16,17)</a:t>
            </a:r>
          </a:p>
          <a:p>
            <a:pPr lvl="1"/>
            <a:r>
              <a:rPr lang="en-US" dirty="0" err="1" smtClean="0"/>
              <a:t>Bildad</a:t>
            </a:r>
            <a:r>
              <a:rPr lang="en-US" dirty="0" smtClean="0"/>
              <a:t> </a:t>
            </a:r>
            <a:r>
              <a:rPr lang="en-US" sz="1400" dirty="0" smtClean="0"/>
              <a:t>(18</a:t>
            </a:r>
            <a:r>
              <a:rPr lang="en-US" dirty="0" smtClean="0"/>
              <a:t>)</a:t>
            </a:r>
          </a:p>
          <a:p>
            <a:r>
              <a:rPr lang="en-US" dirty="0" smtClean="0"/>
              <a:t>Job </a:t>
            </a:r>
            <a:r>
              <a:rPr lang="en-US" sz="1400" dirty="0" smtClean="0"/>
              <a:t>(19)</a:t>
            </a:r>
          </a:p>
          <a:p>
            <a:pPr lvl="1"/>
            <a:r>
              <a:rPr lang="en-US" dirty="0" err="1" smtClean="0"/>
              <a:t>Zophar</a:t>
            </a:r>
            <a:r>
              <a:rPr lang="en-US" dirty="0" smtClean="0"/>
              <a:t> </a:t>
            </a:r>
            <a:r>
              <a:rPr lang="en-US" sz="1400" dirty="0" smtClean="0"/>
              <a:t>(20)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0" y="1854875"/>
            <a:ext cx="1905000" cy="19082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THIRD CYCLE</a:t>
            </a:r>
            <a:endParaRPr lang="en-US" sz="1400" dirty="0" smtClean="0">
              <a:latin typeface="Calibri" panose="020F0502020204030204" pitchFamily="34" charset="0"/>
            </a:endParaRPr>
          </a:p>
          <a:p>
            <a:r>
              <a:rPr lang="en-US" dirty="0" smtClean="0"/>
              <a:t>Job </a:t>
            </a:r>
            <a:r>
              <a:rPr lang="en-US" sz="1400" dirty="0" smtClean="0"/>
              <a:t>(21)</a:t>
            </a:r>
          </a:p>
          <a:p>
            <a:pPr lvl="1"/>
            <a:r>
              <a:rPr lang="en-US" dirty="0" err="1" smtClean="0"/>
              <a:t>Eliphaz</a:t>
            </a:r>
            <a:r>
              <a:rPr lang="en-US" dirty="0"/>
              <a:t> </a:t>
            </a:r>
            <a:r>
              <a:rPr lang="en-US" sz="1400" dirty="0" smtClean="0"/>
              <a:t>(22)</a:t>
            </a:r>
          </a:p>
          <a:p>
            <a:r>
              <a:rPr lang="en-US" dirty="0" smtClean="0"/>
              <a:t>Job </a:t>
            </a:r>
            <a:r>
              <a:rPr lang="en-US" sz="1400" dirty="0" smtClean="0"/>
              <a:t>(23,24)</a:t>
            </a:r>
          </a:p>
          <a:p>
            <a:pPr lvl="1"/>
            <a:r>
              <a:rPr lang="en-US" dirty="0" err="1" smtClean="0"/>
              <a:t>Bildad</a:t>
            </a:r>
            <a:r>
              <a:rPr lang="en-US" dirty="0" smtClean="0"/>
              <a:t> </a:t>
            </a:r>
            <a:r>
              <a:rPr lang="en-US" sz="800" dirty="0" smtClean="0"/>
              <a:t>(25-26:14?)</a:t>
            </a:r>
            <a:endParaRPr lang="en-US" sz="1200" dirty="0" smtClean="0"/>
          </a:p>
          <a:p>
            <a:r>
              <a:rPr lang="en-US" dirty="0" smtClean="0"/>
              <a:t>Job </a:t>
            </a:r>
            <a:r>
              <a:rPr lang="en-US" sz="1400" dirty="0" smtClean="0"/>
              <a:t>(26:1-4?)</a:t>
            </a:r>
          </a:p>
          <a:p>
            <a:pPr lvl="1"/>
            <a:r>
              <a:rPr lang="en-US" sz="1400" i="1" dirty="0" smtClean="0"/>
              <a:t>[</a:t>
            </a:r>
            <a:r>
              <a:rPr lang="en-US" sz="1400" i="1" dirty="0" err="1" smtClean="0"/>
              <a:t>Zophar</a:t>
            </a:r>
            <a:r>
              <a:rPr lang="en-US" sz="1400" i="1" dirty="0" smtClean="0"/>
              <a:t> ??]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59362" y="4416623"/>
            <a:ext cx="60198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Wisdom Hymn </a:t>
            </a:r>
            <a:r>
              <a:rPr lang="en-US" sz="1100" dirty="0" smtClean="0"/>
              <a:t>(28) </a:t>
            </a:r>
            <a:endParaRPr lang="en-US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1259362" y="4766846"/>
            <a:ext cx="6019800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Job </a:t>
            </a:r>
            <a:r>
              <a:rPr lang="en-US" sz="1200" dirty="0" smtClean="0"/>
              <a:t>(29-31)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59362" y="5181600"/>
            <a:ext cx="6019800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Elihu</a:t>
            </a:r>
            <a:r>
              <a:rPr lang="en-US" sz="1600" dirty="0" smtClean="0"/>
              <a:t> </a:t>
            </a:r>
            <a:r>
              <a:rPr lang="en-US" sz="1200" dirty="0" smtClean="0"/>
              <a:t>(32-37)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59362" y="5574268"/>
            <a:ext cx="60198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dirty="0"/>
              <a:t>Yahweh </a:t>
            </a:r>
            <a:r>
              <a:rPr lang="en-US" dirty="0" smtClean="0"/>
              <a:t>Speaks </a:t>
            </a:r>
            <a:r>
              <a:rPr lang="en-US" sz="1400" dirty="0" smtClean="0"/>
              <a:t>(38-41)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1259362" y="6336268"/>
            <a:ext cx="60198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Epilogue </a:t>
            </a:r>
            <a:r>
              <a:rPr lang="en-US" sz="1400" dirty="0" smtClean="0"/>
              <a:t>(42:7-17)</a:t>
            </a:r>
            <a:endParaRPr lang="en-US" sz="1400" dirty="0"/>
          </a:p>
        </p:txBody>
      </p:sp>
      <p:sp>
        <p:nvSpPr>
          <p:cNvPr id="16" name="Right Brace 15"/>
          <p:cNvSpPr/>
          <p:nvPr/>
        </p:nvSpPr>
        <p:spPr>
          <a:xfrm>
            <a:off x="7467600" y="1854874"/>
            <a:ext cx="381000" cy="4469725"/>
          </a:xfrm>
          <a:prstGeom prst="rightBrace">
            <a:avLst>
              <a:gd name="adj1" fmla="val 0"/>
              <a:gd name="adj2" fmla="val 500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001000" y="3959423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Poetry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1866900" y="723900"/>
            <a:ext cx="464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Structure of Job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D367-8BC3-47CF-B8A9-9861FB4A1C68}" type="slidenum">
              <a:rPr lang="en-US" smtClean="0"/>
              <a:t>4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259362" y="4004846"/>
            <a:ext cx="6019800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Job </a:t>
            </a:r>
            <a:r>
              <a:rPr lang="en-US" sz="1200" dirty="0" smtClean="0"/>
              <a:t>(27)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734300" y="4085926"/>
            <a:ext cx="228600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259362" y="6016823"/>
            <a:ext cx="6019800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Job </a:t>
            </a:r>
            <a:r>
              <a:rPr lang="en-US" sz="1050" dirty="0" smtClean="0"/>
              <a:t>(42:1-6)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15200" y="145274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Prose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7315200" y="642860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Prose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7500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Biblical 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Most important element</a:t>
            </a:r>
          </a:p>
          <a:p>
            <a:pPr lvl="1"/>
            <a:r>
              <a:rPr lang="en-US" dirty="0" smtClean="0"/>
              <a:t>Parallelism</a:t>
            </a:r>
          </a:p>
          <a:p>
            <a:pPr lvl="2"/>
            <a:r>
              <a:rPr lang="en-US" dirty="0" smtClean="0"/>
              <a:t>Semantics</a:t>
            </a:r>
          </a:p>
          <a:p>
            <a:pPr lvl="2"/>
            <a:r>
              <a:rPr lang="en-US" dirty="0" smtClean="0"/>
              <a:t>Syntax</a:t>
            </a:r>
          </a:p>
          <a:p>
            <a:pPr lvl="2"/>
            <a:r>
              <a:rPr lang="en-US" dirty="0" smtClean="0"/>
              <a:t>Rhythm (stress)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D367-8BC3-47CF-B8A9-9861FB4A1C68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26820" y="36576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is in </a:t>
            </a:r>
            <a:r>
              <a:rPr lang="en-US" i="1" dirty="0" smtClean="0"/>
              <a:t>couplets</a:t>
            </a:r>
            <a:r>
              <a:rPr lang="en-US" dirty="0" smtClean="0"/>
              <a:t> (or ‘</a:t>
            </a:r>
            <a:r>
              <a:rPr lang="en-US" dirty="0" err="1" smtClean="0"/>
              <a:t>hemistichs</a:t>
            </a:r>
            <a:r>
              <a:rPr lang="en-US" dirty="0" smtClean="0"/>
              <a:t>’, ‘colons’, ‘</a:t>
            </a:r>
            <a:r>
              <a:rPr lang="en-US" dirty="0" err="1" smtClean="0"/>
              <a:t>versets</a:t>
            </a:r>
            <a:r>
              <a:rPr lang="en-US" dirty="0" smtClean="0"/>
              <a:t>’)</a:t>
            </a:r>
          </a:p>
          <a:p>
            <a:pPr lvl="1"/>
            <a:r>
              <a:rPr lang="en-US" dirty="0" smtClean="0"/>
              <a:t>- or occasionally </a:t>
            </a:r>
            <a:r>
              <a:rPr lang="en-US" i="1" dirty="0" smtClean="0"/>
              <a:t>triplets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074420" y="4459069"/>
            <a:ext cx="57912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</a:rPr>
              <a:t>But the effect is just as often an asymmetry as pure balance…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2030" y="5581412"/>
            <a:ext cx="6088380" cy="369332"/>
          </a:xfrm>
          <a:prstGeom prst="rect">
            <a:avLst/>
          </a:prstGeom>
          <a:noFill/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Biblical poetry is not repetitive so much as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intensifying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29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Biblical 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r>
              <a:rPr lang="en-US" dirty="0" smtClean="0"/>
              <a:t>Subsidiary elements</a:t>
            </a:r>
          </a:p>
          <a:p>
            <a:pPr lvl="1"/>
            <a:r>
              <a:rPr lang="en-US" dirty="0" smtClean="0"/>
              <a:t>Stress (</a:t>
            </a:r>
            <a:r>
              <a:rPr lang="en-US" i="1" dirty="0" smtClean="0"/>
              <a:t>not</a:t>
            </a:r>
            <a:r>
              <a:rPr lang="en-US" dirty="0" smtClean="0"/>
              <a:t> meter)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D367-8BC3-47CF-B8A9-9861FB4A1C68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7800" y="3352800"/>
            <a:ext cx="5410200" cy="1754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“By rule no two stresses are permitted to follow each other… [therefore] each stress dominates a group of two three or four syllables; there are two, three or four such groups in a </a:t>
            </a:r>
            <a:r>
              <a:rPr lang="en-US" dirty="0" err="1" smtClean="0"/>
              <a:t>verset</a:t>
            </a:r>
            <a:r>
              <a:rPr lang="en-US" dirty="0" smtClean="0"/>
              <a:t>; and two, three or four parallel </a:t>
            </a:r>
            <a:r>
              <a:rPr lang="en-US" dirty="0" err="1" smtClean="0"/>
              <a:t>versets</a:t>
            </a:r>
            <a:r>
              <a:rPr lang="en-US" dirty="0" smtClean="0"/>
              <a:t> in a sentence.”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- Benjamin </a:t>
            </a:r>
            <a:r>
              <a:rPr lang="en-US" dirty="0" err="1" smtClean="0"/>
              <a:t>Hrushovski</a:t>
            </a:r>
            <a:r>
              <a:rPr lang="en-US" dirty="0" smtClean="0"/>
              <a:t> (</a:t>
            </a:r>
            <a:r>
              <a:rPr lang="en-US" dirty="0" err="1" smtClean="0"/>
              <a:t>Harshav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57912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Mitchell uses three stresses per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62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Biblical 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r>
              <a:rPr lang="en-US" dirty="0" smtClean="0"/>
              <a:t>Subsidiary elements</a:t>
            </a:r>
          </a:p>
          <a:p>
            <a:pPr lvl="1"/>
            <a:r>
              <a:rPr lang="en-US" dirty="0" smtClean="0"/>
              <a:t>Intensification</a:t>
            </a:r>
          </a:p>
          <a:p>
            <a:pPr lvl="1"/>
            <a:r>
              <a:rPr lang="en-US" dirty="0" smtClean="0"/>
              <a:t>Often of degree, or quantity or ‘sophistication’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D367-8BC3-47CF-B8A9-9861FB4A1C68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05000" y="3814465"/>
            <a:ext cx="5029200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 invariable rule is that if you introduce a number in the first couplet, you have to go up in the second.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5186065"/>
            <a:ext cx="5791200" cy="120032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Six things are there that the Lord hates,</a:t>
            </a:r>
          </a:p>
          <a:p>
            <a:pPr algn="ctr"/>
            <a:r>
              <a:rPr lang="en-US" dirty="0"/>
              <a:t>	</a:t>
            </a:r>
            <a:r>
              <a:rPr lang="en-US" dirty="0" smtClean="0"/>
              <a:t>and seven He utterly loathes.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/>
              <a:t>	</a:t>
            </a:r>
            <a:r>
              <a:rPr lang="en-US" dirty="0" smtClean="0"/>
              <a:t>			- Proverbs 6:16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2895600"/>
            <a:ext cx="3810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implied “How much more so…”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3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Biblical 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r>
              <a:rPr lang="en-US" dirty="0" smtClean="0"/>
              <a:t>Subsidiary elements</a:t>
            </a:r>
          </a:p>
          <a:p>
            <a:pPr lvl="1"/>
            <a:r>
              <a:rPr lang="en-US" dirty="0" smtClean="0"/>
              <a:t>Intensification via ‘sophistication’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D367-8BC3-47CF-B8A9-9861FB4A1C68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57400" y="2819400"/>
            <a:ext cx="4419600" cy="1754326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i="1" dirty="0" smtClean="0"/>
              <a:t>“The predominant pattern of biblical poetry is to move from a standard term in the first </a:t>
            </a:r>
            <a:r>
              <a:rPr lang="en-US" i="1" dirty="0" err="1" smtClean="0"/>
              <a:t>verset</a:t>
            </a:r>
            <a:r>
              <a:rPr lang="en-US" i="1" dirty="0" smtClean="0"/>
              <a:t> to a more literary or highfalutin term in the second </a:t>
            </a:r>
            <a:r>
              <a:rPr lang="en-US" i="1" dirty="0" err="1" smtClean="0"/>
              <a:t>verset</a:t>
            </a:r>
            <a:r>
              <a:rPr lang="en-US" i="1" dirty="0" smtClean="0"/>
              <a:t>.”</a:t>
            </a:r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</a:p>
          <a:p>
            <a:r>
              <a:rPr lang="en-US" sz="1400" dirty="0" smtClean="0"/>
              <a:t>           - Robert Alter, </a:t>
            </a:r>
            <a:r>
              <a:rPr lang="en-US" sz="1400" i="1" dirty="0" smtClean="0"/>
              <a:t>The Art of Biblical Poetry, 1985</a:t>
            </a:r>
            <a:endParaRPr lang="en-US" sz="14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1943100" y="5029200"/>
            <a:ext cx="4648200" cy="86177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Look, Wisdom calls out,</a:t>
            </a:r>
          </a:p>
          <a:p>
            <a:r>
              <a:rPr lang="en-US" sz="1600" i="1" dirty="0"/>
              <a:t>	</a:t>
            </a:r>
            <a:r>
              <a:rPr lang="en-US" sz="1600" i="1" dirty="0" smtClean="0"/>
              <a:t>and Discernment lifts her voice.</a:t>
            </a:r>
          </a:p>
          <a:p>
            <a:r>
              <a:rPr lang="en-US" dirty="0" smtClean="0"/>
              <a:t>		                    - </a:t>
            </a:r>
            <a:r>
              <a:rPr lang="en-US" sz="1600" dirty="0" smtClean="0"/>
              <a:t>Proverbs 8:1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7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Biblical 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r>
              <a:rPr lang="en-US" dirty="0" smtClean="0"/>
              <a:t>Subsidiary elements</a:t>
            </a:r>
          </a:p>
          <a:p>
            <a:pPr lvl="1"/>
            <a:r>
              <a:rPr lang="en-US" dirty="0" smtClean="0"/>
              <a:t>Intensification via concretization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D367-8BC3-47CF-B8A9-9861FB4A1C68}" type="slidenum">
              <a:rPr lang="en-US" smtClean="0"/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76400" y="3124200"/>
            <a:ext cx="4648200" cy="86177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i="1" dirty="0" smtClean="0"/>
              <a:t>Your granaries will be filled with </a:t>
            </a:r>
            <a:r>
              <a:rPr lang="en-US" sz="1600" b="1" i="1" dirty="0" smtClean="0">
                <a:solidFill>
                  <a:schemeClr val="tx2">
                    <a:lumMod val="75000"/>
                  </a:schemeClr>
                </a:solidFill>
              </a:rPr>
              <a:t>abundance</a:t>
            </a:r>
            <a:r>
              <a:rPr lang="en-US" sz="1600" i="1" dirty="0" smtClean="0"/>
              <a:t>,</a:t>
            </a:r>
          </a:p>
          <a:p>
            <a:r>
              <a:rPr lang="en-US" sz="1600" i="1" dirty="0" smtClean="0"/>
              <a:t>     With </a:t>
            </a:r>
            <a:r>
              <a:rPr lang="en-US" sz="1600" b="1" i="1" dirty="0" smtClean="0">
                <a:solidFill>
                  <a:schemeClr val="tx2">
                    <a:lumMod val="75000"/>
                  </a:schemeClr>
                </a:solidFill>
              </a:rPr>
              <a:t>new wine</a:t>
            </a:r>
            <a:r>
              <a:rPr lang="en-US" sz="16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600" i="1" dirty="0" smtClean="0"/>
              <a:t>your vats will burst.</a:t>
            </a:r>
          </a:p>
          <a:p>
            <a:r>
              <a:rPr lang="en-US" dirty="0" smtClean="0"/>
              <a:t>		                   - </a:t>
            </a:r>
            <a:r>
              <a:rPr lang="en-US" sz="1600" dirty="0" smtClean="0"/>
              <a:t>Proverbs 3:10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76400" y="4343400"/>
            <a:ext cx="4648200" cy="86177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i="1" dirty="0" smtClean="0"/>
              <a:t>She </a:t>
            </a:r>
            <a:r>
              <a:rPr lang="en-US" sz="1600" b="1" i="1" dirty="0" smtClean="0">
                <a:solidFill>
                  <a:schemeClr val="tx2">
                    <a:lumMod val="75000"/>
                  </a:schemeClr>
                </a:solidFill>
              </a:rPr>
              <a:t>weeps on </a:t>
            </a:r>
            <a:r>
              <a:rPr lang="en-US" sz="1600" i="1" dirty="0" smtClean="0"/>
              <a:t>through the night,</a:t>
            </a:r>
          </a:p>
          <a:p>
            <a:r>
              <a:rPr lang="en-US" sz="1600" i="1" dirty="0" smtClean="0"/>
              <a:t>     And </a:t>
            </a:r>
            <a:r>
              <a:rPr lang="en-US" sz="1600" b="1" i="1" dirty="0" smtClean="0">
                <a:solidFill>
                  <a:schemeClr val="tx2">
                    <a:lumMod val="75000"/>
                  </a:schemeClr>
                </a:solidFill>
              </a:rPr>
              <a:t>her tears are on her cheek</a:t>
            </a:r>
            <a:r>
              <a:rPr lang="en-US" sz="1600" i="1" dirty="0" smtClean="0"/>
              <a:t>.</a:t>
            </a:r>
          </a:p>
          <a:p>
            <a:r>
              <a:rPr lang="en-US" dirty="0" smtClean="0"/>
              <a:t>		             - </a:t>
            </a:r>
            <a:r>
              <a:rPr lang="en-US" sz="1600" dirty="0" smtClean="0"/>
              <a:t>Lamentations 1:2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63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1180</TotalTime>
  <Words>835</Words>
  <Application>Microsoft Office PowerPoint</Application>
  <PresentationFormat>On-screen Show (4:3)</PresentationFormat>
  <Paragraphs>163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Clarity</vt:lpstr>
      <vt:lpstr>Literary job Part 2</vt:lpstr>
      <vt:lpstr>PowerPoint Presentation</vt:lpstr>
      <vt:lpstr>PowerPoint Presentation</vt:lpstr>
      <vt:lpstr>PowerPoint Presentation</vt:lpstr>
      <vt:lpstr>Biblical Poetry</vt:lpstr>
      <vt:lpstr>Biblical Poetry</vt:lpstr>
      <vt:lpstr>Biblical Poetry</vt:lpstr>
      <vt:lpstr>Biblical Poetry</vt:lpstr>
      <vt:lpstr>Biblical Poetry</vt:lpstr>
      <vt:lpstr>Biblical Poetry</vt:lpstr>
      <vt:lpstr>Biblical Poetry</vt:lpstr>
      <vt:lpstr>Biblical Poetry</vt:lpstr>
      <vt:lpstr>Biblical Poetry</vt:lpstr>
      <vt:lpstr>Biblical Poetry</vt:lpstr>
      <vt:lpstr>Biblical Poetry</vt:lpstr>
      <vt:lpstr>Biblical Poetry</vt:lpstr>
      <vt:lpstr>Biblical Poetry</vt:lpstr>
      <vt:lpstr>Job 3: His Malediction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Literary job</dc:title>
  <dc:creator>Tom</dc:creator>
  <cp:lastModifiedBy>Tom</cp:lastModifiedBy>
  <cp:revision>103</cp:revision>
  <cp:lastPrinted>2016-05-02T13:31:59Z</cp:lastPrinted>
  <dcterms:created xsi:type="dcterms:W3CDTF">2016-03-11T16:05:49Z</dcterms:created>
  <dcterms:modified xsi:type="dcterms:W3CDTF">2016-05-09T13:59:52Z</dcterms:modified>
</cp:coreProperties>
</file>