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35"/>
  </p:handoutMasterIdLst>
  <p:sldIdLst>
    <p:sldId id="257" r:id="rId2"/>
    <p:sldId id="258" r:id="rId3"/>
    <p:sldId id="304" r:id="rId4"/>
    <p:sldId id="303" r:id="rId5"/>
    <p:sldId id="326" r:id="rId6"/>
    <p:sldId id="327" r:id="rId7"/>
    <p:sldId id="328" r:id="rId8"/>
    <p:sldId id="307" r:id="rId9"/>
    <p:sldId id="305" r:id="rId10"/>
    <p:sldId id="316" r:id="rId11"/>
    <p:sldId id="292" r:id="rId12"/>
    <p:sldId id="276" r:id="rId13"/>
    <p:sldId id="290" r:id="rId14"/>
    <p:sldId id="279" r:id="rId15"/>
    <p:sldId id="312" r:id="rId16"/>
    <p:sldId id="260" r:id="rId17"/>
    <p:sldId id="261" r:id="rId18"/>
    <p:sldId id="329" r:id="rId19"/>
    <p:sldId id="301" r:id="rId20"/>
    <p:sldId id="323" r:id="rId21"/>
    <p:sldId id="324" r:id="rId22"/>
    <p:sldId id="310" r:id="rId23"/>
    <p:sldId id="263" r:id="rId24"/>
    <p:sldId id="288" r:id="rId25"/>
    <p:sldId id="278" r:id="rId26"/>
    <p:sldId id="296" r:id="rId27"/>
    <p:sldId id="311" r:id="rId28"/>
    <p:sldId id="314" r:id="rId29"/>
    <p:sldId id="268" r:id="rId30"/>
    <p:sldId id="315" r:id="rId31"/>
    <p:sldId id="299" r:id="rId32"/>
    <p:sldId id="293" r:id="rId33"/>
    <p:sldId id="32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EC4B9-C051-4D84-B987-45FCD66B1AB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02877-3C5F-4521-92E1-0DA5EBA706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B53B61-E1EA-4182-B15A-551ACC224D13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C0F3D13-6CA3-4FED-93F8-24DD4FB78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A Brief Survey </a:t>
            </a:r>
            <a:br>
              <a:rPr lang="en-US" b="1" dirty="0" smtClean="0"/>
            </a:br>
            <a:r>
              <a:rPr lang="en-US" b="1" dirty="0" smtClean="0"/>
              <a:t>of Science Fiction</a:t>
            </a:r>
            <a:br>
              <a:rPr lang="en-US" b="1" dirty="0" smtClean="0"/>
            </a:br>
            <a:r>
              <a:rPr lang="en-US" sz="3600" dirty="0" smtClean="0"/>
              <a:t>Session 3: Identity</a:t>
            </a:r>
            <a:endParaRPr lang="en-US" sz="36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Osher</a:t>
            </a:r>
            <a:r>
              <a:rPr lang="en-US" dirty="0" smtClean="0"/>
              <a:t> Lifelong Learning Institute</a:t>
            </a:r>
          </a:p>
          <a:p>
            <a:r>
              <a:rPr lang="en-US" dirty="0" smtClean="0"/>
              <a:t>Winter 2013</a:t>
            </a:r>
          </a:p>
          <a:p>
            <a:r>
              <a:rPr lang="en-US" dirty="0" smtClean="0"/>
              <a:t>Dr</a:t>
            </a:r>
            <a:r>
              <a:rPr lang="en-US" dirty="0"/>
              <a:t>. Agatha </a:t>
            </a:r>
            <a:r>
              <a:rPr lang="en-US" dirty="0" smtClean="0"/>
              <a:t>Taormina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5498B-5C0A-4BEF-854E-4BC589B654B3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cyborg</a:t>
            </a:r>
            <a:r>
              <a:rPr lang="en-US" dirty="0" smtClean="0"/>
              <a:t>: a machine/human hybrid, i.e., a human with mechanical parts </a:t>
            </a:r>
          </a:p>
          <a:p>
            <a:pPr lvl="1"/>
            <a:r>
              <a:rPr lang="en-US" dirty="0" smtClean="0"/>
              <a:t>the word itself is a contraction of the term "</a:t>
            </a:r>
            <a:r>
              <a:rPr lang="en-US" b="1" dirty="0" smtClean="0"/>
              <a:t>cyb</a:t>
            </a:r>
            <a:r>
              <a:rPr lang="en-US" dirty="0" smtClean="0"/>
              <a:t>ernetic </a:t>
            </a:r>
            <a:r>
              <a:rPr lang="en-US" b="1" dirty="0" smtClean="0"/>
              <a:t>org</a:t>
            </a:r>
            <a:r>
              <a:rPr lang="en-US" dirty="0" smtClean="0"/>
              <a:t>anism." </a:t>
            </a:r>
          </a:p>
          <a:p>
            <a:r>
              <a:rPr lang="en-US" dirty="0" smtClean="0"/>
              <a:t>Major issue is the ratio of human to mechanical </a:t>
            </a:r>
            <a:r>
              <a:rPr lang="en-US" dirty="0" smtClean="0"/>
              <a:t>parts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Daleks</a:t>
            </a:r>
            <a:r>
              <a:rPr lang="en-US" dirty="0" smtClean="0"/>
              <a:t> and </a:t>
            </a:r>
            <a:r>
              <a:rPr lang="en-US" dirty="0" err="1" smtClean="0"/>
              <a:t>Cybermen</a:t>
            </a:r>
            <a:r>
              <a:rPr lang="en-US" dirty="0" smtClean="0"/>
              <a:t> from </a:t>
            </a:r>
            <a:r>
              <a:rPr lang="en-US" i="1" dirty="0" smtClean="0"/>
              <a:t>Doctor Who</a:t>
            </a:r>
          </a:p>
          <a:p>
            <a:pPr lvl="1"/>
            <a:r>
              <a:rPr lang="en-US" dirty="0" err="1" smtClean="0"/>
              <a:t>RoboCop</a:t>
            </a:r>
            <a:endParaRPr lang="en-US" dirty="0" smtClean="0"/>
          </a:p>
          <a:p>
            <a:pPr lvl="1"/>
            <a:r>
              <a:rPr lang="en-US" dirty="0" smtClean="0"/>
              <a:t>Iron Man</a:t>
            </a:r>
          </a:p>
          <a:p>
            <a:pPr lvl="1"/>
            <a:r>
              <a:rPr lang="en-US" dirty="0" smtClean="0"/>
              <a:t>The Borg from </a:t>
            </a:r>
            <a:r>
              <a:rPr lang="en-US" i="1" dirty="0" smtClean="0"/>
              <a:t>Star Trek</a:t>
            </a:r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Cyborgs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vitro fertilization</a:t>
            </a:r>
          </a:p>
          <a:p>
            <a:pPr lvl="1"/>
            <a:r>
              <a:rPr lang="en-US" dirty="0" smtClean="0"/>
              <a:t>Louise Brown, the first test tube baby, born in 1978 </a:t>
            </a:r>
          </a:p>
          <a:p>
            <a:r>
              <a:rPr lang="en-US" dirty="0" smtClean="0"/>
              <a:t>Screen embryos for some genetic markers</a:t>
            </a:r>
          </a:p>
          <a:p>
            <a:r>
              <a:rPr lang="en-US" dirty="0" smtClean="0"/>
              <a:t>Designer babies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Reproductive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</a:p>
          <a:p>
            <a:pPr lvl="1"/>
            <a:r>
              <a:rPr lang="en-US" dirty="0" smtClean="0"/>
              <a:t>Spider-Man</a:t>
            </a:r>
          </a:p>
          <a:p>
            <a:pPr lvl="1"/>
            <a:r>
              <a:rPr lang="en-US" i="1" dirty="0" smtClean="0"/>
              <a:t>Heroes</a:t>
            </a:r>
          </a:p>
          <a:p>
            <a:pPr lvl="1"/>
            <a:r>
              <a:rPr lang="en-US" dirty="0" smtClean="0"/>
              <a:t>The X-Men</a:t>
            </a:r>
          </a:p>
          <a:p>
            <a:r>
              <a:rPr lang="en-US" dirty="0" smtClean="0"/>
              <a:t>Genetic Engineering</a:t>
            </a:r>
          </a:p>
          <a:p>
            <a:pPr lvl="1"/>
            <a:r>
              <a:rPr lang="en-US" i="1" dirty="0" smtClean="0"/>
              <a:t>Frankenstein</a:t>
            </a:r>
          </a:p>
          <a:p>
            <a:pPr lvl="1"/>
            <a:r>
              <a:rPr lang="en-US" i="1" dirty="0" smtClean="0"/>
              <a:t>The Island of Doctor Moreau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Plants and higher mammals have been successfully cloned</a:t>
            </a:r>
          </a:p>
          <a:p>
            <a:r>
              <a:rPr lang="en-US" dirty="0" smtClean="0"/>
              <a:t>Dolly the sheep cloned in 1997</a:t>
            </a:r>
          </a:p>
          <a:p>
            <a:r>
              <a:rPr lang="en-US" dirty="0" smtClean="0"/>
              <a:t> Scientists, philosophers, and politicians debate the ethics of cloning a human being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 </a:t>
            </a:r>
            <a:r>
              <a:rPr lang="en-US" i="1" dirty="0" smtClean="0"/>
              <a:t>Jurassic Park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paradigm for science fiction's presentation of artificial intelligence revolves around several central fears:</a:t>
            </a:r>
          </a:p>
          <a:p>
            <a:pPr lvl="1"/>
            <a:r>
              <a:rPr lang="en-US" dirty="0" smtClean="0"/>
              <a:t>Fear that artificial intelligence will take over </a:t>
            </a:r>
          </a:p>
          <a:p>
            <a:pPr lvl="1"/>
            <a:r>
              <a:rPr lang="en-US" dirty="0" smtClean="0"/>
              <a:t>Fear of mechanization--humans will be reduced to machines </a:t>
            </a:r>
          </a:p>
          <a:p>
            <a:pPr lvl="1"/>
            <a:r>
              <a:rPr lang="en-US" dirty="0" smtClean="0"/>
              <a:t>Fear of humans remaining organic but finding themselves trapped in machines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Artificial Intelligence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</a:p>
          <a:p>
            <a:r>
              <a:rPr lang="en-US" dirty="0" smtClean="0"/>
              <a:t>Robot</a:t>
            </a:r>
          </a:p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Artificial Intelligence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machine intelligence; an artificial brain</a:t>
            </a:r>
          </a:p>
          <a:p>
            <a:r>
              <a:rPr lang="en-US" dirty="0" smtClean="0"/>
              <a:t>Has no mobility</a:t>
            </a:r>
          </a:p>
          <a:p>
            <a:r>
              <a:rPr lang="en-US" dirty="0" smtClean="0"/>
              <a:t>In science fiction a computer with sufficient memory approaches sentience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Turing Test (1950)</a:t>
            </a:r>
          </a:p>
          <a:p>
            <a:pPr lvl="1"/>
            <a:r>
              <a:rPr lang="en-US" dirty="0" smtClean="0"/>
              <a:t>ELIZA (1966)</a:t>
            </a:r>
          </a:p>
          <a:p>
            <a:pPr lvl="1"/>
            <a:r>
              <a:rPr lang="en-US" dirty="0" smtClean="0"/>
              <a:t>PARRY (1972) </a:t>
            </a:r>
          </a:p>
          <a:p>
            <a:pPr lvl="1"/>
            <a:r>
              <a:rPr lang="en-US" dirty="0" err="1" smtClean="0"/>
              <a:t>Chatterbots</a:t>
            </a:r>
            <a:endParaRPr lang="en-US" dirty="0" smtClean="0"/>
          </a:p>
          <a:p>
            <a:r>
              <a:rPr lang="en-US" dirty="0" smtClean="0"/>
              <a:t>Chinese Room argument (1980)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State of Computer Intelligence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Blue beats reigning world chess champion  Gary Kasparov, </a:t>
            </a:r>
            <a:r>
              <a:rPr lang="en-US" dirty="0" smtClean="0"/>
              <a:t>1997</a:t>
            </a:r>
          </a:p>
          <a:p>
            <a:r>
              <a:rPr lang="en-US" dirty="0" smtClean="0"/>
              <a:t>Watson defeats Brad </a:t>
            </a:r>
            <a:r>
              <a:rPr lang="en-US" dirty="0" err="1" smtClean="0"/>
              <a:t>Rutter</a:t>
            </a:r>
            <a:r>
              <a:rPr lang="en-US" dirty="0" smtClean="0"/>
              <a:t> and Ken Jennings at  </a:t>
            </a:r>
            <a:r>
              <a:rPr lang="en-US" i="1" dirty="0" smtClean="0"/>
              <a:t>Jeopardy</a:t>
            </a:r>
            <a:r>
              <a:rPr lang="en-US" dirty="0" smtClean="0"/>
              <a:t>, 2011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Roomba</a:t>
            </a:r>
            <a:endParaRPr lang="en-US" dirty="0" smtClean="0"/>
          </a:p>
          <a:p>
            <a:r>
              <a:rPr lang="en-US" dirty="0" smtClean="0"/>
              <a:t>Lego robot</a:t>
            </a:r>
          </a:p>
          <a:p>
            <a:r>
              <a:rPr lang="en-US" dirty="0" err="1" smtClean="0"/>
              <a:t>Asimo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State of 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does it mean to be human?</a:t>
            </a:r>
          </a:p>
          <a:p>
            <a:pPr lvl="1"/>
            <a:r>
              <a:rPr lang="en-US" dirty="0" smtClean="0"/>
              <a:t>Sentience</a:t>
            </a:r>
          </a:p>
          <a:p>
            <a:r>
              <a:rPr lang="en-US" dirty="0" smtClean="0"/>
              <a:t>Medical Interventions</a:t>
            </a:r>
          </a:p>
          <a:p>
            <a:pPr lvl="1"/>
            <a:r>
              <a:rPr lang="en-US" dirty="0" smtClean="0"/>
              <a:t>Transplants</a:t>
            </a:r>
          </a:p>
          <a:p>
            <a:pPr lvl="1"/>
            <a:r>
              <a:rPr lang="en-US" dirty="0" smtClean="0"/>
              <a:t>Prosthetics</a:t>
            </a:r>
          </a:p>
          <a:p>
            <a:pPr lvl="1"/>
            <a:r>
              <a:rPr lang="en-US" dirty="0" err="1" smtClean="0"/>
              <a:t>Cyborgs</a:t>
            </a:r>
            <a:endParaRPr lang="en-US" dirty="0" smtClean="0"/>
          </a:p>
          <a:p>
            <a:r>
              <a:rPr lang="en-US" dirty="0" smtClean="0"/>
              <a:t>Genetics	</a:t>
            </a:r>
          </a:p>
          <a:p>
            <a:pPr lvl="1"/>
            <a:r>
              <a:rPr lang="en-US" dirty="0" smtClean="0"/>
              <a:t>Mutations</a:t>
            </a:r>
          </a:p>
          <a:p>
            <a:pPr lvl="1"/>
            <a:r>
              <a:rPr lang="en-US" dirty="0" smtClean="0"/>
              <a:t>Cloning</a:t>
            </a:r>
          </a:p>
          <a:p>
            <a:r>
              <a:rPr lang="en-US" dirty="0" smtClean="0"/>
              <a:t>Artificial intelligence</a:t>
            </a:r>
          </a:p>
          <a:p>
            <a:pPr lvl="2"/>
            <a:r>
              <a:rPr lang="en-US" dirty="0" smtClean="0"/>
              <a:t>Computers</a:t>
            </a:r>
          </a:p>
          <a:p>
            <a:pPr lvl="2"/>
            <a:r>
              <a:rPr lang="en-US" dirty="0" smtClean="0"/>
              <a:t>Robots</a:t>
            </a:r>
          </a:p>
          <a:p>
            <a:pPr lvl="2"/>
            <a:r>
              <a:rPr lang="en-US" dirty="0" smtClean="0"/>
              <a:t>Androids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Session Overview: Identity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Golem is an animated being that looks like a man and is fashioned from inanimate matter</a:t>
            </a:r>
          </a:p>
          <a:p>
            <a:r>
              <a:rPr lang="en-US" dirty="0" smtClean="0"/>
              <a:t>Word means “unshaped form” in Hebrew</a:t>
            </a:r>
          </a:p>
          <a:p>
            <a:r>
              <a:rPr lang="en-US" dirty="0" smtClean="0"/>
              <a:t>Generally inscribed with a word or mark that animates it; erase the mark and the golem falls lifeless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Legend of the Golem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origin narrative</a:t>
            </a:r>
          </a:p>
          <a:p>
            <a:r>
              <a:rPr lang="en-US" dirty="0" smtClean="0"/>
              <a:t>Golem created by Judah </a:t>
            </a:r>
            <a:r>
              <a:rPr lang="en-US" dirty="0" err="1" smtClean="0"/>
              <a:t>Loew</a:t>
            </a:r>
            <a:r>
              <a:rPr lang="en-US" dirty="0" smtClean="0"/>
              <a:t> </a:t>
            </a:r>
            <a:r>
              <a:rPr lang="en-US" dirty="0" err="1" smtClean="0"/>
              <a:t>ben</a:t>
            </a:r>
            <a:r>
              <a:rPr lang="en-US" dirty="0" smtClean="0"/>
              <a:t> </a:t>
            </a:r>
            <a:r>
              <a:rPr lang="en-US" dirty="0" err="1" smtClean="0"/>
              <a:t>Bezalel</a:t>
            </a:r>
            <a:r>
              <a:rPr lang="en-US" dirty="0" smtClean="0"/>
              <a:t>, the chief Rabbi of Prague in late 16</a:t>
            </a:r>
            <a:r>
              <a:rPr lang="en-US" baseline="30000" dirty="0" smtClean="0"/>
              <a:t>th</a:t>
            </a:r>
            <a:r>
              <a:rPr lang="en-US" dirty="0" smtClean="0"/>
              <a:t> century in response to a pogrom of the Holy Roman Emperor Rudolf </a:t>
            </a:r>
            <a:r>
              <a:rPr lang="en-US" dirty="0" smtClean="0"/>
              <a:t>II</a:t>
            </a:r>
          </a:p>
          <a:p>
            <a:r>
              <a:rPr lang="en-US" dirty="0" smtClean="0"/>
              <a:t>Golems are generally depicted as mindless and unable to speak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Golem of Prague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mechanical man </a:t>
            </a:r>
          </a:p>
          <a:p>
            <a:pPr lvl="1"/>
            <a:r>
              <a:rPr lang="en-US" dirty="0" smtClean="0"/>
              <a:t>the word comes from a Czech word meaning "servitude" or "work"</a:t>
            </a:r>
          </a:p>
          <a:p>
            <a:pPr lvl="1"/>
            <a:r>
              <a:rPr lang="en-US" dirty="0" smtClean="0"/>
              <a:t>first appeared in </a:t>
            </a:r>
            <a:r>
              <a:rPr lang="en-US" dirty="0" err="1" smtClean="0"/>
              <a:t>Karel</a:t>
            </a:r>
            <a:r>
              <a:rPr lang="en-US" dirty="0" smtClean="0"/>
              <a:t> Capek's play </a:t>
            </a:r>
            <a:r>
              <a:rPr lang="en-US" b="1" i="1" dirty="0" smtClean="0"/>
              <a:t>R.U.R</a:t>
            </a:r>
            <a:r>
              <a:rPr lang="en-US" dirty="0" smtClean="0"/>
              <a:t>. (</a:t>
            </a:r>
            <a:r>
              <a:rPr lang="en-US" dirty="0" err="1" smtClean="0"/>
              <a:t>Rossum's</a:t>
            </a:r>
            <a:r>
              <a:rPr lang="en-US" dirty="0" smtClean="0"/>
              <a:t> Universal Robots) in 1921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laws of robotics are an attempt to counteract the fear of artificial intelligence by building safeguards into such machines.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Laws of Robotics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Isaac Asimov</a:t>
            </a:r>
            <a:r>
              <a:rPr lang="en-US" dirty="0" smtClean="0"/>
              <a:t> is generally credited with creating these laws and writing a series of short stories (collected in </a:t>
            </a:r>
            <a:r>
              <a:rPr lang="en-US" b="1" i="1" dirty="0" smtClean="0"/>
              <a:t>I, Robot</a:t>
            </a:r>
            <a:r>
              <a:rPr lang="en-US" dirty="0" smtClean="0"/>
              <a:t>) about the application of the laws. </a:t>
            </a:r>
          </a:p>
          <a:p>
            <a:r>
              <a:rPr lang="en-US" dirty="0" smtClean="0"/>
              <a:t>First formally propounded in “Runaround” (1942)</a:t>
            </a:r>
          </a:p>
          <a:p>
            <a:r>
              <a:rPr lang="en-US" dirty="0" smtClean="0"/>
              <a:t>Require a robot/android to have a 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</a:rPr>
              <a:t>positronic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brain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the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First Law</a:t>
            </a:r>
            <a:r>
              <a:rPr lang="en-US" dirty="0" smtClean="0"/>
              <a:t>: A robot may not injure a human being, or, through inaction, allow a human being to come to harm.</a:t>
            </a:r>
          </a:p>
          <a:p>
            <a:r>
              <a:rPr lang="en-US" b="1" dirty="0" smtClean="0"/>
              <a:t>Second Law</a:t>
            </a:r>
            <a:r>
              <a:rPr lang="en-US" dirty="0" smtClean="0"/>
              <a:t>: A robot must obey the orders given it by human beings except where such orders conflict with the First Law.</a:t>
            </a:r>
          </a:p>
          <a:p>
            <a:r>
              <a:rPr lang="en-US" b="1" dirty="0" smtClean="0"/>
              <a:t>Third Law</a:t>
            </a:r>
            <a:r>
              <a:rPr lang="en-US" dirty="0" smtClean="0"/>
              <a:t>: A robot must protect its existence as long as such protection does not conflict with the First or Second Law.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Asimov added a fourth, or </a:t>
            </a:r>
            <a:r>
              <a:rPr lang="en-US" dirty="0" err="1" smtClean="0"/>
              <a:t>Zeroth</a:t>
            </a:r>
            <a:r>
              <a:rPr lang="en-US" dirty="0" smtClean="0"/>
              <a:t>, Law in </a:t>
            </a:r>
            <a:r>
              <a:rPr lang="en-US" b="1" i="1" dirty="0" smtClean="0"/>
              <a:t>Robots and Empire</a:t>
            </a:r>
            <a:r>
              <a:rPr lang="en-US" dirty="0" smtClean="0"/>
              <a:t> (1985):</a:t>
            </a:r>
          </a:p>
          <a:p>
            <a:r>
              <a:rPr lang="en-US" b="1" dirty="0" err="1" smtClean="0"/>
              <a:t>Zeroth</a:t>
            </a:r>
            <a:r>
              <a:rPr lang="en-US" b="1" dirty="0" smtClean="0"/>
              <a:t> Law</a:t>
            </a:r>
            <a:r>
              <a:rPr lang="en-US" dirty="0" smtClean="0"/>
              <a:t>: A robot may not injure humanity or, through inaction, allow humanity to come to harm.</a:t>
            </a:r>
          </a:p>
          <a:p>
            <a:r>
              <a:rPr lang="en-US" b="1" dirty="0" smtClean="0"/>
              <a:t>First Law, revised</a:t>
            </a:r>
            <a:r>
              <a:rPr lang="en-US" dirty="0" smtClean="0"/>
              <a:t>: A robot may not injure a human being or, through inaction, allow a human being to come to harm except where such orders conflict with the </a:t>
            </a:r>
            <a:r>
              <a:rPr lang="en-US" dirty="0" err="1" smtClean="0"/>
              <a:t>Zeroth</a:t>
            </a:r>
            <a:r>
              <a:rPr lang="en-US" dirty="0" smtClean="0"/>
              <a:t> Law.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Fourth Law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android</a:t>
            </a:r>
            <a:r>
              <a:rPr lang="en-US" dirty="0" smtClean="0"/>
              <a:t>: an artificial human </a:t>
            </a:r>
          </a:p>
          <a:p>
            <a:pPr lvl="1"/>
            <a:r>
              <a:rPr lang="en-US" dirty="0" smtClean="0"/>
              <a:t>the term means "man-like"</a:t>
            </a:r>
          </a:p>
          <a:p>
            <a:pPr lvl="1"/>
            <a:r>
              <a:rPr lang="en-US" dirty="0" smtClean="0"/>
              <a:t>unlike robots, androids generally appear virtually indistinguishable from </a:t>
            </a:r>
            <a:r>
              <a:rPr lang="en-US" dirty="0" smtClean="0"/>
              <a:t>humans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Data from </a:t>
            </a:r>
            <a:r>
              <a:rPr lang="en-US" i="1" dirty="0" smtClean="0"/>
              <a:t>Star Trek: the Next Generation</a:t>
            </a:r>
          </a:p>
          <a:p>
            <a:pPr lvl="1"/>
            <a:r>
              <a:rPr lang="en-US" dirty="0" smtClean="0"/>
              <a:t>The Terminator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replicants</a:t>
            </a:r>
            <a:r>
              <a:rPr lang="en-US" dirty="0" smtClean="0"/>
              <a:t> </a:t>
            </a:r>
            <a:r>
              <a:rPr lang="en-US" i="1" dirty="0" smtClean="0"/>
              <a:t>from Blade Runner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Intelligences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Shape-shifters like </a:t>
            </a:r>
            <a:r>
              <a:rPr lang="en-US" dirty="0" err="1" smtClean="0"/>
              <a:t>Odo</a:t>
            </a:r>
            <a:r>
              <a:rPr lang="en-US" dirty="0" smtClean="0"/>
              <a:t> from </a:t>
            </a:r>
            <a:r>
              <a:rPr lang="en-US" i="1" dirty="0" smtClean="0"/>
              <a:t>Star Trek: Deep Space Nine</a:t>
            </a:r>
          </a:p>
          <a:p>
            <a:r>
              <a:rPr lang="en-US" dirty="0" smtClean="0"/>
              <a:t>Holograms like the doctor from </a:t>
            </a:r>
            <a:r>
              <a:rPr lang="en-US" i="1" dirty="0" smtClean="0"/>
              <a:t>Star </a:t>
            </a:r>
            <a:r>
              <a:rPr lang="en-US" i="1" dirty="0" err="1" smtClean="0"/>
              <a:t>Trek:Voyager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Animal Consciousness</a:t>
            </a:r>
          </a:p>
          <a:p>
            <a:pPr lvl="1"/>
            <a:r>
              <a:rPr lang="en-US" i="1" dirty="0" smtClean="0"/>
              <a:t>Planet of the Apes </a:t>
            </a:r>
            <a:r>
              <a:rPr lang="en-US" dirty="0" smtClean="0"/>
              <a:t>(1963) by Pierre </a:t>
            </a:r>
            <a:r>
              <a:rPr lang="en-US" dirty="0" err="1" smtClean="0"/>
              <a:t>Boulle</a:t>
            </a:r>
            <a:endParaRPr lang="en-US" dirty="0" smtClean="0"/>
          </a:p>
          <a:p>
            <a:pPr lvl="1"/>
            <a:r>
              <a:rPr lang="en-US" dirty="0" smtClean="0"/>
              <a:t>Uplift Universe series by David </a:t>
            </a:r>
            <a:r>
              <a:rPr lang="en-US" dirty="0" err="1" smtClean="0"/>
              <a:t>Brin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Startide</a:t>
            </a:r>
            <a:r>
              <a:rPr lang="en-US" dirty="0" smtClean="0"/>
              <a:t> Rising (1983)</a:t>
            </a:r>
          </a:p>
          <a:p>
            <a:r>
              <a:rPr lang="en-US" dirty="0" smtClean="0"/>
              <a:t>Medical Intervention</a:t>
            </a:r>
          </a:p>
          <a:p>
            <a:pPr lvl="1"/>
            <a:r>
              <a:rPr lang="en-US" dirty="0" smtClean="0"/>
              <a:t>“Flowers for Algernon” (1959) by Daniel Keyes</a:t>
            </a:r>
          </a:p>
          <a:p>
            <a:pPr lvl="1"/>
            <a:r>
              <a:rPr lang="en-US" i="1" dirty="0" smtClean="0"/>
              <a:t>The Speed of Dark </a:t>
            </a:r>
            <a:r>
              <a:rPr lang="en-US" dirty="0" smtClean="0"/>
              <a:t>(2003) by Elizabeth Moon</a:t>
            </a:r>
          </a:p>
          <a:p>
            <a:r>
              <a:rPr lang="en-US" dirty="0" err="1" smtClean="0"/>
              <a:t>Cyborgs</a:t>
            </a:r>
            <a:endParaRPr lang="en-US" dirty="0" smtClean="0"/>
          </a:p>
          <a:p>
            <a:pPr lvl="1"/>
            <a:r>
              <a:rPr lang="en-US" i="1" dirty="0" smtClean="0"/>
              <a:t>The Ship Who Sang </a:t>
            </a:r>
            <a:r>
              <a:rPr lang="en-US" dirty="0" smtClean="0"/>
              <a:t>(1969) by Anne McCaffrey</a:t>
            </a:r>
            <a:br>
              <a:rPr lang="en-US" dirty="0" smtClean="0"/>
            </a:br>
            <a:r>
              <a:rPr lang="en-US" i="1" dirty="0" err="1" smtClean="0"/>
              <a:t>Cyborg</a:t>
            </a:r>
            <a:r>
              <a:rPr lang="en-US" dirty="0" smtClean="0"/>
              <a:t> </a:t>
            </a:r>
            <a:r>
              <a:rPr lang="en-US" dirty="0" smtClean="0"/>
              <a:t>(1972) by Martin </a:t>
            </a:r>
            <a:r>
              <a:rPr lang="en-US" dirty="0" err="1" smtClean="0"/>
              <a:t>Caidin</a:t>
            </a:r>
            <a:endParaRPr lang="en-US" dirty="0" smtClean="0"/>
          </a:p>
          <a:p>
            <a:pPr lvl="1"/>
            <a:r>
              <a:rPr lang="en-US" i="1" dirty="0" smtClean="0"/>
              <a:t>Man Plus </a:t>
            </a:r>
            <a:r>
              <a:rPr lang="en-US" dirty="0" smtClean="0"/>
              <a:t>(1976) by </a:t>
            </a:r>
            <a:r>
              <a:rPr lang="en-US" dirty="0" err="1" smtClean="0"/>
              <a:t>Frederik</a:t>
            </a:r>
            <a:r>
              <a:rPr lang="en-US" dirty="0" smtClean="0"/>
              <a:t> </a:t>
            </a:r>
            <a:r>
              <a:rPr lang="en-US" dirty="0" smtClean="0"/>
              <a:t>Pohl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Consciousness, self-awareness</a:t>
            </a:r>
          </a:p>
          <a:p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Desire</a:t>
            </a:r>
          </a:p>
          <a:p>
            <a:pPr lvl="1"/>
            <a:r>
              <a:rPr lang="en-US" dirty="0" smtClean="0"/>
              <a:t>Will</a:t>
            </a:r>
          </a:p>
          <a:p>
            <a:pPr lvl="1"/>
            <a:r>
              <a:rPr lang="en-US" dirty="0" smtClean="0"/>
              <a:t>Ethics</a:t>
            </a:r>
          </a:p>
          <a:p>
            <a:pPr lvl="1"/>
            <a:r>
              <a:rPr lang="en-US" smtClean="0"/>
              <a:t>Insight</a:t>
            </a:r>
            <a:endParaRPr lang="en-US" dirty="0" smtClean="0"/>
          </a:p>
          <a:p>
            <a:pPr lvl="1"/>
            <a:r>
              <a:rPr lang="en-US" dirty="0" smtClean="0"/>
              <a:t>Perhaps emotion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Experimentation</a:t>
            </a:r>
          </a:p>
          <a:p>
            <a:pPr lvl="1"/>
            <a:r>
              <a:rPr lang="en-US" i="1" dirty="0" smtClean="0"/>
              <a:t>Frankenstein</a:t>
            </a:r>
            <a:r>
              <a:rPr lang="en-US" dirty="0" smtClean="0"/>
              <a:t>  (1818) by Mary Shelley</a:t>
            </a:r>
          </a:p>
          <a:p>
            <a:pPr lvl="1"/>
            <a:r>
              <a:rPr lang="en-US" i="1" dirty="0" smtClean="0"/>
              <a:t>The Island of Doctor Moreau </a:t>
            </a:r>
            <a:r>
              <a:rPr lang="en-US" dirty="0" smtClean="0"/>
              <a:t>(1896) by H.G. Wells</a:t>
            </a:r>
          </a:p>
          <a:p>
            <a:pPr lvl="1"/>
            <a:r>
              <a:rPr lang="en-US" i="1" dirty="0" smtClean="0"/>
              <a:t>The Invisible Man </a:t>
            </a:r>
            <a:r>
              <a:rPr lang="en-US" dirty="0" smtClean="0"/>
              <a:t>(1897) by H. G. Wells</a:t>
            </a:r>
          </a:p>
          <a:p>
            <a:r>
              <a:rPr lang="en-US" dirty="0" smtClean="0"/>
              <a:t>Cloning</a:t>
            </a:r>
          </a:p>
          <a:p>
            <a:pPr lvl="1"/>
            <a:r>
              <a:rPr lang="en-US" i="1" dirty="0" smtClean="0"/>
              <a:t>The Boys from Brazil  </a:t>
            </a:r>
            <a:r>
              <a:rPr lang="en-US" dirty="0" smtClean="0"/>
              <a:t>(1976) by Ira Levin</a:t>
            </a:r>
          </a:p>
          <a:p>
            <a:pPr lvl="1"/>
            <a:r>
              <a:rPr lang="en-US" i="1" dirty="0" smtClean="0"/>
              <a:t>Where Late the Sweet Birds Sang </a:t>
            </a:r>
            <a:r>
              <a:rPr lang="en-US" dirty="0" smtClean="0"/>
              <a:t>(1976) by Kate Wilhelm</a:t>
            </a:r>
          </a:p>
          <a:p>
            <a:pPr lvl="1"/>
            <a:r>
              <a:rPr lang="en-US" i="1" dirty="0" smtClean="0"/>
              <a:t>Jurassic Park </a:t>
            </a:r>
            <a:r>
              <a:rPr lang="en-US" dirty="0" smtClean="0"/>
              <a:t>(1990) by Michael Crichton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</a:p>
          <a:p>
            <a:pPr lvl="1"/>
            <a:r>
              <a:rPr lang="en-US" dirty="0" smtClean="0"/>
              <a:t>“The Machine Stops” (1909) by E. M. Forster</a:t>
            </a:r>
          </a:p>
          <a:p>
            <a:pPr lvl="1"/>
            <a:r>
              <a:rPr lang="en-US" i="1" dirty="0" smtClean="0"/>
              <a:t>“The Moon is a Harsh Mistress </a:t>
            </a:r>
            <a:r>
              <a:rPr lang="en-US" dirty="0" smtClean="0"/>
              <a:t>(1966) by Robert Heinlein</a:t>
            </a:r>
          </a:p>
          <a:p>
            <a:pPr lvl="1"/>
            <a:r>
              <a:rPr lang="en-US" i="1" dirty="0" smtClean="0"/>
              <a:t>2001: A Space Odyssey (</a:t>
            </a:r>
            <a:r>
              <a:rPr lang="en-US" dirty="0" smtClean="0"/>
              <a:t>1968)</a:t>
            </a:r>
            <a:r>
              <a:rPr lang="en-US" i="1" dirty="0" smtClean="0"/>
              <a:t> </a:t>
            </a:r>
            <a:r>
              <a:rPr lang="en-US" dirty="0" smtClean="0"/>
              <a:t>by Arthur C. Clarke </a:t>
            </a:r>
          </a:p>
          <a:p>
            <a:r>
              <a:rPr lang="en-US" dirty="0" smtClean="0"/>
              <a:t>Robots</a:t>
            </a:r>
          </a:p>
          <a:p>
            <a:pPr lvl="1"/>
            <a:r>
              <a:rPr lang="en-US" i="1" dirty="0" smtClean="0"/>
              <a:t>I, Robot</a:t>
            </a:r>
            <a:r>
              <a:rPr lang="en-US" dirty="0" smtClean="0"/>
              <a:t> (1950) by Isaac Asimov</a:t>
            </a:r>
          </a:p>
          <a:p>
            <a:pPr lvl="1"/>
            <a:r>
              <a:rPr lang="en-US" dirty="0" smtClean="0"/>
              <a:t>“With Folded Hands” (1947) by Jack Williamson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Androids</a:t>
            </a:r>
          </a:p>
          <a:p>
            <a:pPr lvl="1"/>
            <a:r>
              <a:rPr lang="en-US" i="1" dirty="0" smtClean="0"/>
              <a:t>The Caves of Steel </a:t>
            </a:r>
            <a:r>
              <a:rPr lang="en-US" dirty="0" smtClean="0"/>
              <a:t>(1954) and </a:t>
            </a:r>
            <a:r>
              <a:rPr lang="en-US" i="1" dirty="0" smtClean="0"/>
              <a:t>The Naked Sun </a:t>
            </a:r>
            <a:r>
              <a:rPr lang="en-US" dirty="0" smtClean="0"/>
              <a:t>(1957) by Isaac Asimov</a:t>
            </a:r>
          </a:p>
          <a:p>
            <a:pPr lvl="1"/>
            <a:r>
              <a:rPr lang="en-US" dirty="0" smtClean="0"/>
              <a:t>“The Bicentennial Man” (1976) by Isaac Asimov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Perception</a:t>
            </a:r>
          </a:p>
          <a:p>
            <a:r>
              <a:rPr lang="en-US" dirty="0" smtClean="0"/>
              <a:t>Virtual Reality</a:t>
            </a:r>
          </a:p>
          <a:p>
            <a:r>
              <a:rPr lang="en-US" dirty="0" smtClean="0"/>
              <a:t>Time Travel</a:t>
            </a:r>
          </a:p>
          <a:p>
            <a:r>
              <a:rPr lang="en-US" dirty="0" smtClean="0"/>
              <a:t>Parallel Universes</a:t>
            </a:r>
          </a:p>
          <a:p>
            <a:r>
              <a:rPr lang="en-US" dirty="0" smtClean="0"/>
              <a:t>Alternate History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Next Week: Reality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Self-concept</a:t>
            </a:r>
          </a:p>
          <a:p>
            <a:pPr lvl="1"/>
            <a:r>
              <a:rPr lang="en-US" dirty="0" smtClean="0"/>
              <a:t> the mirror test</a:t>
            </a:r>
          </a:p>
          <a:p>
            <a:r>
              <a:rPr lang="en-US" dirty="0" err="1" smtClean="0"/>
              <a:t>Metacognition</a:t>
            </a:r>
            <a:r>
              <a:rPr lang="en-US" dirty="0" smtClean="0"/>
              <a:t>: the ability to monitor mental states</a:t>
            </a:r>
          </a:p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Consciousness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Arbitrariness</a:t>
            </a:r>
          </a:p>
          <a:p>
            <a:pPr lvl="0"/>
            <a:r>
              <a:rPr lang="en-US" dirty="0" smtClean="0"/>
              <a:t>Cultural transmission</a:t>
            </a:r>
          </a:p>
          <a:p>
            <a:pPr lvl="0"/>
            <a:r>
              <a:rPr lang="en-US" dirty="0" smtClean="0"/>
              <a:t>Discreteness</a:t>
            </a:r>
          </a:p>
          <a:p>
            <a:pPr lvl="0"/>
            <a:r>
              <a:rPr lang="en-US" dirty="0" smtClean="0"/>
              <a:t>Displacement</a:t>
            </a:r>
          </a:p>
          <a:p>
            <a:pPr lvl="0"/>
            <a:r>
              <a:rPr lang="en-US" dirty="0" err="1" smtClean="0"/>
              <a:t>Metalinguistics</a:t>
            </a:r>
            <a:endParaRPr lang="en-US" dirty="0" smtClean="0"/>
          </a:p>
          <a:p>
            <a:pPr lvl="0"/>
            <a:r>
              <a:rPr lang="en-US" dirty="0" smtClean="0"/>
              <a:t>Productivity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Human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“Conclusions announced by a group of scientists at the Consciousness in Human and Nonhuman Animals conference in Cambridge (July 2012): </a:t>
            </a:r>
          </a:p>
          <a:p>
            <a:pPr lvl="1"/>
            <a:r>
              <a:rPr lang="en-US" dirty="0" smtClean="0"/>
              <a:t>Convergent evidence indicates that non-human animals have the </a:t>
            </a:r>
            <a:r>
              <a:rPr lang="en-US" dirty="0" err="1" smtClean="0"/>
              <a:t>neuroanatomical</a:t>
            </a:r>
            <a:r>
              <a:rPr lang="en-US" dirty="0" smtClean="0"/>
              <a:t>, </a:t>
            </a:r>
            <a:r>
              <a:rPr lang="en-US" dirty="0" err="1" smtClean="0"/>
              <a:t>neurochemical</a:t>
            </a:r>
            <a:r>
              <a:rPr lang="en-US" dirty="0" smtClean="0"/>
              <a:t>, and </a:t>
            </a:r>
            <a:r>
              <a:rPr lang="en-US" dirty="0" err="1" smtClean="0"/>
              <a:t>neurophysiological</a:t>
            </a:r>
            <a:r>
              <a:rPr lang="en-US" dirty="0" smtClean="0"/>
              <a:t> substrates of conscious states along with the capacity to exhibit intentional behaviors.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Indicates that humans are not unique in possessing the neurological substrates that generate consciousness. </a:t>
            </a:r>
          </a:p>
          <a:p>
            <a:pPr lvl="1"/>
            <a:r>
              <a:rPr lang="en-US" dirty="0" smtClean="0"/>
              <a:t>Non-human animals, including all mammals and birds, and many other creatures, including octopuses, also possess these neurological substrates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 of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Planet of the Apes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consciousness</a:t>
            </a:r>
          </a:p>
          <a:p>
            <a:pPr lvl="1"/>
            <a:r>
              <a:rPr lang="en-US" i="1" dirty="0" smtClean="0"/>
              <a:t>Planet of the Apes</a:t>
            </a:r>
          </a:p>
          <a:p>
            <a:r>
              <a:rPr lang="en-US" dirty="0" smtClean="0"/>
              <a:t>Shared consciousness</a:t>
            </a:r>
          </a:p>
          <a:p>
            <a:pPr lvl="1"/>
            <a:r>
              <a:rPr lang="en-US" dirty="0" smtClean="0"/>
              <a:t>Dr. Jekyll and Mr. Hyde</a:t>
            </a:r>
          </a:p>
          <a:p>
            <a:pPr lvl="1"/>
            <a:r>
              <a:rPr lang="en-US" dirty="0" smtClean="0"/>
              <a:t>The Incredible Hulk</a:t>
            </a:r>
          </a:p>
          <a:p>
            <a:pPr lvl="1"/>
            <a:r>
              <a:rPr lang="en-US" dirty="0" smtClean="0"/>
              <a:t>The Trill from </a:t>
            </a:r>
            <a:r>
              <a:rPr lang="en-US" i="1" dirty="0" smtClean="0"/>
              <a:t>Star Trek</a:t>
            </a:r>
          </a:p>
          <a:p>
            <a:pPr lvl="1"/>
            <a:r>
              <a:rPr lang="en-US" dirty="0" err="1" smtClean="0"/>
              <a:t>Tok’ra</a:t>
            </a:r>
            <a:r>
              <a:rPr lang="en-US" dirty="0" smtClean="0"/>
              <a:t> and </a:t>
            </a:r>
            <a:r>
              <a:rPr lang="en-US" dirty="0" err="1" smtClean="0"/>
              <a:t>Gou’uld</a:t>
            </a:r>
            <a:r>
              <a:rPr lang="en-US" dirty="0" smtClean="0"/>
              <a:t> from </a:t>
            </a:r>
            <a:r>
              <a:rPr lang="en-US" i="1" dirty="0" err="1" smtClean="0"/>
              <a:t>Stargate</a:t>
            </a:r>
            <a:r>
              <a:rPr lang="en-US" i="1" dirty="0" smtClean="0"/>
              <a:t> SG-1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Transplants</a:t>
            </a:r>
          </a:p>
          <a:p>
            <a:pPr lvl="1"/>
            <a:r>
              <a:rPr lang="en-US" dirty="0" smtClean="0"/>
              <a:t>Cornea 1905</a:t>
            </a:r>
          </a:p>
          <a:p>
            <a:pPr lvl="1"/>
            <a:r>
              <a:rPr lang="en-US" dirty="0" smtClean="0"/>
              <a:t>Kidney transplant between identical twins 1954</a:t>
            </a:r>
          </a:p>
          <a:p>
            <a:pPr lvl="1"/>
            <a:r>
              <a:rPr lang="en-US" dirty="0" smtClean="0"/>
              <a:t>Heart 1967</a:t>
            </a:r>
          </a:p>
          <a:p>
            <a:pPr lvl="1"/>
            <a:r>
              <a:rPr lang="en-US" dirty="0" smtClean="0"/>
              <a:t>Hand 1998</a:t>
            </a:r>
          </a:p>
          <a:p>
            <a:pPr lvl="1"/>
            <a:r>
              <a:rPr lang="en-US" dirty="0" smtClean="0"/>
              <a:t>Partial face 2005</a:t>
            </a:r>
          </a:p>
          <a:p>
            <a:pPr lvl="1"/>
            <a:r>
              <a:rPr lang="en-US" dirty="0" smtClean="0"/>
              <a:t>Double arm 2008</a:t>
            </a:r>
          </a:p>
          <a:p>
            <a:pPr lvl="1"/>
            <a:r>
              <a:rPr lang="en-US" dirty="0" smtClean="0"/>
              <a:t>Full facial 2010</a:t>
            </a:r>
          </a:p>
          <a:p>
            <a:pPr lvl="1"/>
            <a:r>
              <a:rPr lang="en-US" dirty="0" smtClean="0"/>
              <a:t>Double leg </a:t>
            </a:r>
            <a:r>
              <a:rPr lang="en-US" dirty="0" smtClean="0"/>
              <a:t>2011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Spock’s Brain</a:t>
            </a:r>
          </a:p>
          <a:p>
            <a:pPr lvl="1"/>
            <a:r>
              <a:rPr lang="en-US" i="1" dirty="0" smtClean="0"/>
              <a:t>Coma 	</a:t>
            </a:r>
          </a:p>
          <a:p>
            <a:r>
              <a:rPr lang="en-US" dirty="0" smtClean="0"/>
              <a:t>Prosthetics: </a:t>
            </a:r>
            <a:r>
              <a:rPr lang="en-US" i="1" dirty="0" smtClean="0"/>
              <a:t>The Six Million Dollar Man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Interventions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518</TotalTime>
  <Words>1130</Words>
  <Application>Microsoft Office PowerPoint</Application>
  <PresentationFormat>On-screen Show (4:3)</PresentationFormat>
  <Paragraphs>196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A Brief Survey  of Science Fiction Session 3: Identity</vt:lpstr>
      <vt:lpstr>Session Overview: Identity</vt:lpstr>
      <vt:lpstr>Sentience</vt:lpstr>
      <vt:lpstr>Animal Consciousness</vt:lpstr>
      <vt:lpstr>Properties of Human Language</vt:lpstr>
      <vt:lpstr>Declaration</vt:lpstr>
      <vt:lpstr>Weight of Evidence</vt:lpstr>
      <vt:lpstr>Planet of the Apes</vt:lpstr>
      <vt:lpstr>Medical Interventions</vt:lpstr>
      <vt:lpstr>Cyborgs</vt:lpstr>
      <vt:lpstr>Current Reproductive Technologies</vt:lpstr>
      <vt:lpstr>Genetics</vt:lpstr>
      <vt:lpstr>Cloning</vt:lpstr>
      <vt:lpstr>Artificial Intelligence</vt:lpstr>
      <vt:lpstr>Types of Artificial Intelligence</vt:lpstr>
      <vt:lpstr>Computer</vt:lpstr>
      <vt:lpstr>The State of Computer Intelligence</vt:lpstr>
      <vt:lpstr>Slide 18</vt:lpstr>
      <vt:lpstr>Current State of AI</vt:lpstr>
      <vt:lpstr>Legend of the Golem</vt:lpstr>
      <vt:lpstr>The Golem of Prague</vt:lpstr>
      <vt:lpstr>Robot</vt:lpstr>
      <vt:lpstr>The Laws of Robotics</vt:lpstr>
      <vt:lpstr>Origin of the Laws</vt:lpstr>
      <vt:lpstr>The Three Laws</vt:lpstr>
      <vt:lpstr>The Fourth Law</vt:lpstr>
      <vt:lpstr>Androids</vt:lpstr>
      <vt:lpstr>Other Intelligences</vt:lpstr>
      <vt:lpstr>What to read</vt:lpstr>
      <vt:lpstr>Slide 30</vt:lpstr>
      <vt:lpstr>What to Read</vt:lpstr>
      <vt:lpstr>What to Read</vt:lpstr>
      <vt:lpstr>Coming Next Week: Reality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Brief Survey  of Science Fiction</dc:title>
  <dc:creator>Agatha</dc:creator>
  <cp:lastModifiedBy>Agatha</cp:lastModifiedBy>
  <cp:revision>56</cp:revision>
  <dcterms:created xsi:type="dcterms:W3CDTF">2012-11-08T15:03:13Z</dcterms:created>
  <dcterms:modified xsi:type="dcterms:W3CDTF">2013-02-06T16:23:10Z</dcterms:modified>
</cp:coreProperties>
</file>