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7" r:id="rId2"/>
    <p:sldId id="261" r:id="rId3"/>
    <p:sldId id="318" r:id="rId4"/>
    <p:sldId id="334" r:id="rId5"/>
    <p:sldId id="335" r:id="rId6"/>
    <p:sldId id="346" r:id="rId7"/>
    <p:sldId id="323" r:id="rId8"/>
    <p:sldId id="338" r:id="rId9"/>
    <p:sldId id="262" r:id="rId10"/>
    <p:sldId id="266" r:id="rId11"/>
    <p:sldId id="283" r:id="rId12"/>
    <p:sldId id="313" r:id="rId13"/>
    <p:sldId id="271" r:id="rId14"/>
    <p:sldId id="340" r:id="rId15"/>
    <p:sldId id="341" r:id="rId16"/>
    <p:sldId id="264" r:id="rId17"/>
    <p:sldId id="339" r:id="rId18"/>
    <p:sldId id="308" r:id="rId19"/>
    <p:sldId id="287" r:id="rId20"/>
    <p:sldId id="290" r:id="rId21"/>
    <p:sldId id="292" r:id="rId22"/>
    <p:sldId id="301" r:id="rId23"/>
    <p:sldId id="298" r:id="rId24"/>
    <p:sldId id="268" r:id="rId25"/>
    <p:sldId id="299" r:id="rId26"/>
    <p:sldId id="263" r:id="rId27"/>
    <p:sldId id="272" r:id="rId28"/>
    <p:sldId id="328" r:id="rId29"/>
    <p:sldId id="273" r:id="rId30"/>
    <p:sldId id="303" r:id="rId31"/>
    <p:sldId id="300" r:id="rId32"/>
    <p:sldId id="331" r:id="rId33"/>
    <p:sldId id="260" r:id="rId34"/>
    <p:sldId id="267" r:id="rId35"/>
    <p:sldId id="286" r:id="rId36"/>
    <p:sldId id="333" r:id="rId37"/>
    <p:sldId id="294" r:id="rId38"/>
    <p:sldId id="295" r:id="rId39"/>
    <p:sldId id="302" r:id="rId40"/>
    <p:sldId id="342" r:id="rId41"/>
    <p:sldId id="306" r:id="rId42"/>
    <p:sldId id="34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6BE791-43A5-499D-AEB0-5465F661BDF4}" type="datetimeFigureOut">
              <a:rPr lang="en-US" smtClean="0"/>
              <a:pPr/>
              <a:t>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D49B35-DFDC-41A2-8FE9-6C3D0ADF761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E6D5D-D1AB-444F-A7C2-93BEF76AF4B7}" type="datetimeFigureOut">
              <a:rPr lang="en-US" smtClean="0"/>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1DD99-16E8-4622-A91A-BF9B029B6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author to systematically order an imaginary universe was </a:t>
            </a:r>
            <a:r>
              <a:rPr lang="en-US" b="1" dirty="0" smtClean="0"/>
              <a:t>Robert A. Heinlein</a:t>
            </a:r>
            <a:r>
              <a:rPr lang="en-US" dirty="0" smtClean="0"/>
              <a:t>, who devised a Future History, a timeline of events in the far future, and set his stories and novels within that future. Although Heinlein featured some of his characters in several works, most of his stories stood alone though within a common framework. </a:t>
            </a:r>
          </a:p>
          <a:p>
            <a:endParaRPr lang="en-US" dirty="0"/>
          </a:p>
        </p:txBody>
      </p:sp>
      <p:sp>
        <p:nvSpPr>
          <p:cNvPr id="4" name="Slide Number Placeholder 3"/>
          <p:cNvSpPr>
            <a:spLocks noGrp="1"/>
          </p:cNvSpPr>
          <p:nvPr>
            <p:ph type="sldNum" sz="quarter" idx="10"/>
          </p:nvPr>
        </p:nvSpPr>
        <p:spPr/>
        <p:txBody>
          <a:bodyPr/>
          <a:lstStyle/>
          <a:p>
            <a:fld id="{9D91DD99-16E8-4622-A91A-BF9B029B658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AF3758-CF5C-4356-97B3-31D05378586F}" type="datetimeFigureOut">
              <a:rPr lang="en-US" smtClean="0"/>
              <a:pPr/>
              <a:t>2/8/2013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07155B-8231-4100-B3D5-4A4FB53A58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7155B-8231-4100-B3D5-4A4FB53A58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7155B-8231-4100-B3D5-4A4FB53A58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7155B-8231-4100-B3D5-4A4FB53A589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07155B-8231-4100-B3D5-4A4FB53A589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07155B-8231-4100-B3D5-4A4FB53A589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07155B-8231-4100-B3D5-4A4FB53A58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07155B-8231-4100-B3D5-4A4FB53A589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AF3758-CF5C-4356-97B3-31D05378586F}" type="datetimeFigureOut">
              <a:rPr lang="en-US" smtClean="0"/>
              <a:pPr/>
              <a:t>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07155B-8231-4100-B3D5-4A4FB53A58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AF3758-CF5C-4356-97B3-31D05378586F}" type="datetimeFigureOut">
              <a:rPr lang="en-US" smtClean="0"/>
              <a:pPr/>
              <a:t>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07155B-8231-4100-B3D5-4A4FB53A589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AF3758-CF5C-4356-97B3-31D05378586F}" type="datetimeFigureOut">
              <a:rPr lang="en-US" smtClean="0"/>
              <a:pPr/>
              <a:t>2/8/2013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07155B-8231-4100-B3D5-4A4FB53A589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AF3758-CF5C-4356-97B3-31D05378586F}" type="datetimeFigureOut">
              <a:rPr lang="en-US" smtClean="0"/>
              <a:pPr/>
              <a:t>2/8/2013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07155B-8231-4100-B3D5-4A4FB53A58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43000"/>
            <a:ext cx="7772400" cy="1676400"/>
          </a:xfrm>
        </p:spPr>
        <p:txBody>
          <a:bodyPr>
            <a:normAutofit fontScale="90000"/>
          </a:bodyPr>
          <a:lstStyle/>
          <a:p>
            <a:pPr algn="ctr"/>
            <a:r>
              <a:rPr lang="en-US" b="1" dirty="0" smtClean="0"/>
              <a:t>A Brief Survey </a:t>
            </a:r>
            <a:br>
              <a:rPr lang="en-US" b="1" dirty="0" smtClean="0"/>
            </a:br>
            <a:r>
              <a:rPr lang="en-US" b="1" dirty="0" smtClean="0"/>
              <a:t>of Science Fiction</a:t>
            </a:r>
            <a:br>
              <a:rPr lang="en-US" b="1" dirty="0" smtClean="0"/>
            </a:br>
            <a:r>
              <a:rPr lang="en-US" sz="3200" dirty="0" smtClean="0"/>
              <a:t>Session 2: </a:t>
            </a:r>
            <a:r>
              <a:rPr lang="en-US" sz="3200" smtClean="0"/>
              <a:t>the Future</a:t>
            </a:r>
            <a:endParaRPr lang="en-US" b="1" dirty="0"/>
          </a:p>
        </p:txBody>
      </p:sp>
      <p:sp>
        <p:nvSpPr>
          <p:cNvPr id="2051" name="Rectangle 3"/>
          <p:cNvSpPr>
            <a:spLocks noGrp="1" noChangeArrowheads="1"/>
          </p:cNvSpPr>
          <p:nvPr>
            <p:ph type="subTitle" idx="1"/>
          </p:nvPr>
        </p:nvSpPr>
        <p:spPr/>
        <p:txBody>
          <a:bodyPr>
            <a:normAutofit fontScale="92500" lnSpcReduction="20000"/>
          </a:bodyPr>
          <a:lstStyle/>
          <a:p>
            <a:r>
              <a:rPr lang="en-US" dirty="0" err="1" smtClean="0"/>
              <a:t>Osher</a:t>
            </a:r>
            <a:r>
              <a:rPr lang="en-US" dirty="0" smtClean="0"/>
              <a:t> Lifelong Learning Institute</a:t>
            </a:r>
          </a:p>
          <a:p>
            <a:r>
              <a:rPr lang="en-US" dirty="0" smtClean="0"/>
              <a:t>Winter 2013</a:t>
            </a:r>
          </a:p>
          <a:p>
            <a:r>
              <a:rPr lang="en-US" dirty="0" smtClean="0"/>
              <a:t>Dr</a:t>
            </a:r>
            <a:r>
              <a:rPr lang="en-US" dirty="0"/>
              <a:t>. Agatha </a:t>
            </a:r>
            <a:r>
              <a:rPr lang="en-US" dirty="0" smtClean="0"/>
              <a:t>Taormina</a:t>
            </a:r>
            <a:endParaRPr lang="en-US" dirty="0"/>
          </a:p>
        </p:txBody>
      </p:sp>
      <p:sp>
        <p:nvSpPr>
          <p:cNvPr id="4" name="Slide Number Placeholder 5"/>
          <p:cNvSpPr>
            <a:spLocks noGrp="1"/>
          </p:cNvSpPr>
          <p:nvPr>
            <p:ph type="sldNum" sz="quarter" idx="12"/>
          </p:nvPr>
        </p:nvSpPr>
        <p:spPr/>
        <p:txBody>
          <a:bodyPr/>
          <a:lstStyle/>
          <a:p>
            <a:fld id="{AE35498B-5C0A-4BEF-854E-4BC589B654B3}"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Utopia:</a:t>
            </a:r>
            <a:r>
              <a:rPr lang="en-US" dirty="0" smtClean="0"/>
              <a:t> an ideal society</a:t>
            </a:r>
          </a:p>
          <a:p>
            <a:pPr lvl="1"/>
            <a:r>
              <a:rPr lang="en-US" dirty="0" smtClean="0"/>
              <a:t>Generally moral or political in intention</a:t>
            </a:r>
          </a:p>
          <a:p>
            <a:pPr lvl="1"/>
            <a:r>
              <a:rPr lang="en-US" dirty="0" smtClean="0"/>
              <a:t> Not really science fiction</a:t>
            </a:r>
          </a:p>
          <a:p>
            <a:r>
              <a:rPr lang="en-US" b="1" dirty="0" smtClean="0"/>
              <a:t>Dystopia: </a:t>
            </a:r>
            <a:r>
              <a:rPr lang="en-US" dirty="0" smtClean="0"/>
              <a:t>the opposite of utopia </a:t>
            </a:r>
          </a:p>
          <a:p>
            <a:pPr lvl="1"/>
            <a:r>
              <a:rPr lang="en-US" dirty="0" smtClean="0"/>
              <a:t>rigid governmental oversight and control</a:t>
            </a:r>
          </a:p>
          <a:p>
            <a:pPr lvl="1"/>
            <a:r>
              <a:rPr lang="en-US" dirty="0" smtClean="0"/>
              <a:t>downtrodden society</a:t>
            </a:r>
          </a:p>
          <a:p>
            <a:pPr lvl="1"/>
            <a:r>
              <a:rPr lang="en-US" dirty="0" smtClean="0"/>
              <a:t>totalitarian government</a:t>
            </a:r>
          </a:p>
          <a:p>
            <a:pPr lvl="1"/>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Future Societies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Plato (c. 427-c. 348 B.C.) wrote </a:t>
            </a:r>
            <a:r>
              <a:rPr lang="en-US" b="1" i="1" dirty="0" smtClean="0"/>
              <a:t>The Republic</a:t>
            </a:r>
            <a:r>
              <a:rPr lang="en-US" dirty="0" smtClean="0"/>
              <a:t>, the first utopia</a:t>
            </a:r>
          </a:p>
          <a:p>
            <a:r>
              <a:rPr lang="en-US" dirty="0" smtClean="0"/>
              <a:t>Thomas More coined the term "utopia" from the Greek meaning "not a place," or "nowhere“</a:t>
            </a:r>
          </a:p>
          <a:p>
            <a:r>
              <a:rPr lang="en-US" dirty="0" err="1" smtClean="0"/>
              <a:t>More's</a:t>
            </a:r>
            <a:r>
              <a:rPr lang="en-US" dirty="0" smtClean="0"/>
              <a:t> </a:t>
            </a:r>
            <a:r>
              <a:rPr lang="en-US" b="1" i="1" dirty="0" smtClean="0"/>
              <a:t>Utopia</a:t>
            </a:r>
            <a:r>
              <a:rPr lang="en-US" dirty="0" smtClean="0"/>
              <a:t>  was published first in Latin (1516) and later in English (1551) </a:t>
            </a:r>
          </a:p>
          <a:p>
            <a:endParaRPr lang="en-US" dirty="0" smtClean="0"/>
          </a:p>
          <a:p>
            <a:endParaRPr lang="en-US" dirty="0"/>
          </a:p>
        </p:txBody>
      </p:sp>
      <p:sp>
        <p:nvSpPr>
          <p:cNvPr id="3" name="Title 2"/>
          <p:cNvSpPr>
            <a:spLocks noGrp="1"/>
          </p:cNvSpPr>
          <p:nvPr>
            <p:ph type="title"/>
          </p:nvPr>
        </p:nvSpPr>
        <p:spPr/>
        <p:txBody>
          <a:bodyPr/>
          <a:lstStyle/>
          <a:p>
            <a:r>
              <a:rPr lang="en-US" dirty="0" smtClean="0"/>
              <a:t>Origins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Totalitarian societies</a:t>
            </a:r>
          </a:p>
          <a:p>
            <a:r>
              <a:rPr lang="en-US" dirty="0" smtClean="0"/>
              <a:t>Societies after natural disasters</a:t>
            </a:r>
          </a:p>
          <a:p>
            <a:r>
              <a:rPr lang="en-US" dirty="0" smtClean="0"/>
              <a:t>Feminist societies</a:t>
            </a:r>
          </a:p>
          <a:p>
            <a:endParaRPr lang="en-US" dirty="0" smtClean="0"/>
          </a:p>
          <a:p>
            <a:endParaRPr lang="en-US" dirty="0"/>
          </a:p>
        </p:txBody>
      </p:sp>
      <p:sp>
        <p:nvSpPr>
          <p:cNvPr id="3" name="Title 2"/>
          <p:cNvSpPr>
            <a:spLocks noGrp="1"/>
          </p:cNvSpPr>
          <p:nvPr>
            <p:ph type="title"/>
          </p:nvPr>
        </p:nvSpPr>
        <p:spPr/>
        <p:txBody>
          <a:bodyPr/>
          <a:lstStyle/>
          <a:p>
            <a:r>
              <a:rPr lang="en-US" dirty="0" smtClean="0"/>
              <a:t>Subsets of Future Societies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Totalitarian government  </a:t>
            </a:r>
          </a:p>
          <a:p>
            <a:r>
              <a:rPr lang="en-US" dirty="0" smtClean="0"/>
              <a:t>Breakdown in government</a:t>
            </a:r>
          </a:p>
          <a:p>
            <a:pPr lvl="1"/>
            <a:r>
              <a:rPr lang="en-US" dirty="0" smtClean="0"/>
              <a:t>Nuclear war</a:t>
            </a:r>
          </a:p>
          <a:p>
            <a:pPr lvl="1"/>
            <a:r>
              <a:rPr lang="en-US" dirty="0" smtClean="0"/>
              <a:t>Environmental disaster</a:t>
            </a:r>
          </a:p>
          <a:p>
            <a:pPr lvl="1"/>
            <a:r>
              <a:rPr lang="en-US" dirty="0" smtClean="0"/>
              <a:t>Plague</a:t>
            </a:r>
          </a:p>
          <a:p>
            <a:r>
              <a:rPr lang="en-US" dirty="0" smtClean="0"/>
              <a:t>Examples</a:t>
            </a:r>
          </a:p>
          <a:p>
            <a:pPr lvl="1"/>
            <a:r>
              <a:rPr lang="en-US" i="1" dirty="0" smtClean="0"/>
              <a:t>THX-1138</a:t>
            </a:r>
          </a:p>
          <a:p>
            <a:pPr lvl="1"/>
            <a:r>
              <a:rPr lang="en-US" i="1" dirty="0" smtClean="0"/>
              <a:t>The Hunger Games</a:t>
            </a:r>
          </a:p>
          <a:p>
            <a:pPr lvl="1"/>
            <a:r>
              <a:rPr lang="en-US" i="1" dirty="0" smtClean="0"/>
              <a:t>The Day After Tomorrow</a:t>
            </a:r>
          </a:p>
          <a:p>
            <a:pPr lvl="1"/>
            <a:r>
              <a:rPr lang="en-US" i="1" dirty="0" smtClean="0"/>
              <a:t>The Walking Dead</a:t>
            </a:r>
            <a:endParaRPr lang="en-US" i="1" dirty="0" smtClean="0"/>
          </a:p>
          <a:p>
            <a:endParaRPr lang="en-US" dirty="0"/>
          </a:p>
        </p:txBody>
      </p:sp>
      <p:sp>
        <p:nvSpPr>
          <p:cNvPr id="3" name="Title 2"/>
          <p:cNvSpPr>
            <a:spLocks noGrp="1"/>
          </p:cNvSpPr>
          <p:nvPr>
            <p:ph type="title"/>
          </p:nvPr>
        </p:nvSpPr>
        <p:spPr/>
        <p:txBody>
          <a:bodyPr/>
          <a:lstStyle/>
          <a:p>
            <a:r>
              <a:rPr lang="en-US" dirty="0" smtClean="0"/>
              <a:t>Types  of Dystopia</a:t>
            </a:r>
            <a:endParaRPr lang="en-US" dirty="0"/>
          </a:p>
        </p:txBody>
      </p:sp>
      <p:sp>
        <p:nvSpPr>
          <p:cNvPr id="7" name="Content Placeholder 6"/>
          <p:cNvSpPr>
            <a:spLocks noGrp="1"/>
          </p:cNvSpPr>
          <p:nvPr>
            <p:ph sz="quarter" idx="4294967295"/>
          </p:nvPr>
        </p:nvSpPr>
        <p:spPr>
          <a:xfrm>
            <a:off x="5867400" y="1444625"/>
            <a:ext cx="3276600" cy="3941763"/>
          </a:xfrm>
        </p:spPr>
        <p:txBody>
          <a:bodyPr/>
          <a:lstStyle/>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Developed by Diane Martin, editor of </a:t>
            </a:r>
            <a:r>
              <a:rPr lang="en-US" i="1" dirty="0" smtClean="0"/>
              <a:t>Aurora</a:t>
            </a:r>
            <a:r>
              <a:rPr lang="en-US" dirty="0" smtClean="0"/>
              <a:t>, a fanzine</a:t>
            </a:r>
          </a:p>
          <a:p>
            <a:r>
              <a:rPr lang="en-US" dirty="0" smtClean="0"/>
              <a:t>Tool for measuring feminist content of a work</a:t>
            </a:r>
            <a:endParaRPr lang="en-US" dirty="0"/>
          </a:p>
        </p:txBody>
      </p:sp>
      <p:sp>
        <p:nvSpPr>
          <p:cNvPr id="3" name="Title 2"/>
          <p:cNvSpPr>
            <a:spLocks noGrp="1"/>
          </p:cNvSpPr>
          <p:nvPr>
            <p:ph type="title"/>
          </p:nvPr>
        </p:nvSpPr>
        <p:spPr/>
        <p:txBody>
          <a:bodyPr>
            <a:normAutofit fontScale="90000"/>
          </a:bodyPr>
          <a:lstStyle/>
          <a:p>
            <a:r>
              <a:rPr lang="en-US" dirty="0" smtClean="0"/>
              <a:t>Feminist </a:t>
            </a:r>
            <a:r>
              <a:rPr lang="en-US" dirty="0" err="1" smtClean="0"/>
              <a:t>Socieites</a:t>
            </a:r>
            <a:r>
              <a:rPr lang="en-US" dirty="0" smtClean="0"/>
              <a:t>:</a:t>
            </a:r>
            <a:br>
              <a:rPr lang="en-US" dirty="0" smtClean="0"/>
            </a:br>
            <a:r>
              <a:rPr lang="en-US" dirty="0" smtClean="0"/>
              <a:t>The </a:t>
            </a:r>
            <a:r>
              <a:rPr lang="en-US" dirty="0" smtClean="0"/>
              <a:t>Martin Scale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1) Doubts about patriarchy; women escape victimization</a:t>
            </a:r>
          </a:p>
          <a:p>
            <a:r>
              <a:rPr lang="en-US" dirty="0" smtClean="0"/>
              <a:t>2) Men and women as equals</a:t>
            </a:r>
          </a:p>
          <a:p>
            <a:r>
              <a:rPr lang="en-US" dirty="0" smtClean="0"/>
              <a:t>3) Women better than men on some levels</a:t>
            </a:r>
          </a:p>
          <a:p>
            <a:r>
              <a:rPr lang="en-US" dirty="0" smtClean="0"/>
              <a:t>4) Women uniformly better than men</a:t>
            </a:r>
          </a:p>
          <a:p>
            <a:r>
              <a:rPr lang="en-US" dirty="0" smtClean="0"/>
              <a:t>5)  Can’t live with ‘</a:t>
            </a:r>
            <a:r>
              <a:rPr lang="en-US" dirty="0" err="1" smtClean="0"/>
              <a:t>em</a:t>
            </a:r>
            <a:r>
              <a:rPr lang="en-US" dirty="0" smtClean="0"/>
              <a:t>/can’t live without ‘</a:t>
            </a:r>
            <a:r>
              <a:rPr lang="en-US" dirty="0" err="1" smtClean="0"/>
              <a:t>em</a:t>
            </a:r>
            <a:endParaRPr lang="en-US" dirty="0" smtClean="0"/>
          </a:p>
          <a:p>
            <a:r>
              <a:rPr lang="en-US" dirty="0" smtClean="0"/>
              <a:t>6) Men are tragically flawed and pitiable</a:t>
            </a:r>
          </a:p>
          <a:p>
            <a:r>
              <a:rPr lang="en-US" dirty="0" smtClean="0"/>
              <a:t>7) Men as slaves</a:t>
            </a:r>
          </a:p>
          <a:p>
            <a:r>
              <a:rPr lang="en-US" dirty="0" smtClean="0"/>
              <a:t>8) Separatism necessary for survival</a:t>
            </a:r>
          </a:p>
          <a:p>
            <a:r>
              <a:rPr lang="en-US" dirty="0" smtClean="0"/>
              <a:t>9) Positive depiction of lesbian/feminist utopias</a:t>
            </a:r>
          </a:p>
          <a:p>
            <a:r>
              <a:rPr lang="en-US" dirty="0" smtClean="0"/>
              <a:t>10) Parthenogenesis and/or scenes of castration</a:t>
            </a:r>
            <a:endParaRPr lang="en-US" dirty="0"/>
          </a:p>
        </p:txBody>
      </p:sp>
      <p:sp>
        <p:nvSpPr>
          <p:cNvPr id="3" name="Title 2"/>
          <p:cNvSpPr>
            <a:spLocks noGrp="1"/>
          </p:cNvSpPr>
          <p:nvPr>
            <p:ph type="title"/>
          </p:nvPr>
        </p:nvSpPr>
        <p:spPr/>
        <p:txBody>
          <a:bodyPr/>
          <a:lstStyle/>
          <a:p>
            <a:r>
              <a:rPr lang="en-US" dirty="0" smtClean="0"/>
              <a:t>Levels of the Martin Scale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solar system</a:t>
            </a:r>
          </a:p>
          <a:p>
            <a:r>
              <a:rPr lang="en-US" dirty="0" smtClean="0"/>
              <a:t>Space opera</a:t>
            </a:r>
          </a:p>
          <a:p>
            <a:r>
              <a:rPr lang="en-US" dirty="0" smtClean="0"/>
              <a:t>Galactic civilizations and governments</a:t>
            </a:r>
          </a:p>
          <a:p>
            <a:endParaRPr lang="en-US" dirty="0"/>
          </a:p>
        </p:txBody>
      </p:sp>
      <p:sp>
        <p:nvSpPr>
          <p:cNvPr id="3" name="Title 2"/>
          <p:cNvSpPr>
            <a:spLocks noGrp="1"/>
          </p:cNvSpPr>
          <p:nvPr>
            <p:ph type="title"/>
          </p:nvPr>
        </p:nvSpPr>
        <p:spPr/>
        <p:txBody>
          <a:bodyPr/>
          <a:lstStyle/>
          <a:p>
            <a:r>
              <a:rPr lang="en-US" dirty="0" smtClean="0"/>
              <a:t>The future in space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Exploration</a:t>
            </a:r>
          </a:p>
          <a:p>
            <a:pPr lvl="1"/>
            <a:r>
              <a:rPr lang="en-US" dirty="0" smtClean="0"/>
              <a:t>Often marked by emphasis on realistic technology</a:t>
            </a:r>
          </a:p>
          <a:p>
            <a:r>
              <a:rPr lang="en-US" dirty="0" smtClean="0"/>
              <a:t>Colonization</a:t>
            </a:r>
          </a:p>
          <a:p>
            <a:r>
              <a:rPr lang="en-US" dirty="0" smtClean="0"/>
              <a:t>Revolution</a:t>
            </a:r>
          </a:p>
          <a:p>
            <a:r>
              <a:rPr lang="en-US" dirty="0" smtClean="0"/>
              <a:t>Examples from film</a:t>
            </a:r>
          </a:p>
          <a:p>
            <a:pPr lvl="1"/>
            <a:r>
              <a:rPr lang="en-US" i="1" dirty="0" smtClean="0"/>
              <a:t>Moon</a:t>
            </a:r>
          </a:p>
          <a:p>
            <a:pPr lvl="1"/>
            <a:r>
              <a:rPr lang="en-US" i="1" dirty="0" smtClean="0"/>
              <a:t>Sunshine</a:t>
            </a:r>
          </a:p>
          <a:p>
            <a:pPr lvl="1"/>
            <a:r>
              <a:rPr lang="en-US" i="1" dirty="0" smtClean="0"/>
              <a:t>John Carter</a:t>
            </a:r>
          </a:p>
          <a:p>
            <a:endParaRPr lang="en-US" dirty="0" smtClean="0"/>
          </a:p>
        </p:txBody>
      </p:sp>
      <p:sp>
        <p:nvSpPr>
          <p:cNvPr id="3" name="Title 2"/>
          <p:cNvSpPr>
            <a:spLocks noGrp="1"/>
          </p:cNvSpPr>
          <p:nvPr>
            <p:ph type="title"/>
          </p:nvPr>
        </p:nvSpPr>
        <p:spPr/>
        <p:txBody>
          <a:bodyPr/>
          <a:lstStyle/>
          <a:p>
            <a:r>
              <a:rPr lang="en-US" dirty="0" smtClean="0"/>
              <a:t>Common Themes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Lots of work goes into world-building</a:t>
            </a:r>
          </a:p>
          <a:p>
            <a:pPr lvl="1"/>
            <a:r>
              <a:rPr lang="en-US" dirty="0" smtClean="0"/>
              <a:t>Start with a galactic civilization; write stories that fit into that civilization and its history</a:t>
            </a:r>
          </a:p>
          <a:p>
            <a:pPr lvl="1"/>
            <a:r>
              <a:rPr lang="en-US" dirty="0" smtClean="0"/>
              <a:t>Tell a large story on a large canvas</a:t>
            </a:r>
          </a:p>
          <a:p>
            <a:r>
              <a:rPr lang="en-US" dirty="0" smtClean="0"/>
              <a:t>Fans enjoy the familiar</a:t>
            </a:r>
          </a:p>
          <a:p>
            <a:pPr lvl="1"/>
            <a:r>
              <a:rPr lang="en-US" dirty="0" smtClean="0"/>
              <a:t>Series</a:t>
            </a:r>
          </a:p>
          <a:p>
            <a:pPr lvl="1"/>
            <a:r>
              <a:rPr lang="en-US" dirty="0" smtClean="0"/>
              <a:t>Non-sequels set in a familiar universe</a:t>
            </a:r>
          </a:p>
          <a:p>
            <a:pPr lvl="1"/>
            <a:endParaRPr lang="en-US" dirty="0"/>
          </a:p>
        </p:txBody>
      </p:sp>
      <p:sp>
        <p:nvSpPr>
          <p:cNvPr id="3" name="Title 2"/>
          <p:cNvSpPr>
            <a:spLocks noGrp="1"/>
          </p:cNvSpPr>
          <p:nvPr>
            <p:ph type="title"/>
          </p:nvPr>
        </p:nvSpPr>
        <p:spPr/>
        <p:txBody>
          <a:bodyPr/>
          <a:lstStyle/>
          <a:p>
            <a:r>
              <a:rPr lang="en-US" dirty="0" smtClean="0"/>
              <a:t>The Galaxy and Beyond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Originally derived from references to soap operas and horse operas, i.e. westerns. </a:t>
            </a:r>
          </a:p>
          <a:p>
            <a:r>
              <a:rPr lang="en-US" dirty="0" smtClean="0"/>
              <a:t>Refers to colorful action-adventure stories of interplanetary or interstellar conflict</a:t>
            </a:r>
          </a:p>
          <a:p>
            <a:r>
              <a:rPr lang="en-US" dirty="0" smtClean="0"/>
              <a:t>Typically </a:t>
            </a:r>
          </a:p>
          <a:p>
            <a:pPr lvl="1"/>
            <a:r>
              <a:rPr lang="en-US" dirty="0" smtClean="0"/>
              <a:t>Unfold on a galactic scale</a:t>
            </a:r>
          </a:p>
          <a:p>
            <a:pPr lvl="1"/>
            <a:r>
              <a:rPr lang="en-US" dirty="0" smtClean="0"/>
              <a:t>Involve spaceships, space battles, and lots of action and adventure</a:t>
            </a:r>
            <a:endParaRPr lang="en-US" dirty="0"/>
          </a:p>
        </p:txBody>
      </p:sp>
      <p:sp>
        <p:nvSpPr>
          <p:cNvPr id="3" name="Title 2"/>
          <p:cNvSpPr>
            <a:spLocks noGrp="1"/>
          </p:cNvSpPr>
          <p:nvPr>
            <p:ph type="title"/>
          </p:nvPr>
        </p:nvSpPr>
        <p:spPr/>
        <p:txBody>
          <a:bodyPr/>
          <a:lstStyle/>
          <a:p>
            <a:r>
              <a:rPr lang="en-US" dirty="0" smtClean="0"/>
              <a:t>Space Opera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on Earth</a:t>
            </a:r>
          </a:p>
          <a:p>
            <a:r>
              <a:rPr lang="en-US" dirty="0" smtClean="0"/>
              <a:t>The Future in Space</a:t>
            </a:r>
          </a:p>
          <a:p>
            <a:r>
              <a:rPr lang="en-US" dirty="0" smtClean="0"/>
              <a:t>Alien Encounters</a:t>
            </a:r>
          </a:p>
          <a:p>
            <a:endParaRPr lang="en-US" dirty="0"/>
          </a:p>
        </p:txBody>
      </p:sp>
      <p:sp>
        <p:nvSpPr>
          <p:cNvPr id="3" name="Title 2"/>
          <p:cNvSpPr>
            <a:spLocks noGrp="1"/>
          </p:cNvSpPr>
          <p:nvPr>
            <p:ph type="title"/>
          </p:nvPr>
        </p:nvSpPr>
        <p:spPr/>
        <p:txBody>
          <a:bodyPr/>
          <a:lstStyle/>
          <a:p>
            <a:r>
              <a:rPr lang="en-US" dirty="0" smtClean="0"/>
              <a:t>Session Overview: The Future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Galactic empire as framework</a:t>
            </a:r>
          </a:p>
          <a:p>
            <a:pPr lvl="1"/>
            <a:r>
              <a:rPr lang="en-US" dirty="0" smtClean="0"/>
              <a:t> Robert A. Heinlein’s  Future History </a:t>
            </a:r>
          </a:p>
          <a:p>
            <a:r>
              <a:rPr lang="en-US" dirty="0" smtClean="0"/>
              <a:t>Galactic empire as sociopolitical entity </a:t>
            </a:r>
          </a:p>
          <a:p>
            <a:pPr lvl="1"/>
            <a:r>
              <a:rPr lang="en-US" dirty="0" smtClean="0"/>
              <a:t>Isaac Asimov’s Foundation </a:t>
            </a:r>
            <a:r>
              <a:rPr lang="en-US" dirty="0" smtClean="0"/>
              <a:t>series</a:t>
            </a:r>
          </a:p>
          <a:p>
            <a:r>
              <a:rPr lang="en-US" dirty="0" smtClean="0"/>
              <a:t>Lots of episodic science fiction television is space opera	</a:t>
            </a:r>
          </a:p>
          <a:p>
            <a:pPr lvl="1"/>
            <a:r>
              <a:rPr lang="en-US" i="1" dirty="0" smtClean="0"/>
              <a:t>Star Trek</a:t>
            </a:r>
          </a:p>
          <a:p>
            <a:pPr lvl="1"/>
            <a:r>
              <a:rPr lang="en-US" i="1" dirty="0" err="1" smtClean="0"/>
              <a:t>Stargate</a:t>
            </a:r>
            <a:r>
              <a:rPr lang="en-US" i="1" dirty="0" smtClean="0"/>
              <a:t> SG-1</a:t>
            </a:r>
            <a:endParaRPr lang="en-US" i="1" dirty="0" smtClean="0"/>
          </a:p>
        </p:txBody>
      </p:sp>
      <p:sp>
        <p:nvSpPr>
          <p:cNvPr id="3" name="Title 2"/>
          <p:cNvSpPr>
            <a:spLocks noGrp="1"/>
          </p:cNvSpPr>
          <p:nvPr>
            <p:ph type="title"/>
          </p:nvPr>
        </p:nvSpPr>
        <p:spPr/>
        <p:txBody>
          <a:bodyPr/>
          <a:lstStyle/>
          <a:p>
            <a:r>
              <a:rPr lang="en-US" dirty="0" smtClean="0"/>
              <a:t>Galactic Empires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Stories s</a:t>
            </a:r>
            <a:r>
              <a:rPr lang="en-US" dirty="0" smtClean="0"/>
              <a:t>purred </a:t>
            </a:r>
            <a:r>
              <a:rPr lang="en-US" dirty="0" smtClean="0"/>
              <a:t>by two key scientific developments:</a:t>
            </a:r>
          </a:p>
          <a:p>
            <a:pPr lvl="1"/>
            <a:r>
              <a:rPr lang="en-US" dirty="0" smtClean="0"/>
              <a:t>Darwin’s theory of evolution leading to the perception that different environments required different kinds of beings</a:t>
            </a:r>
          </a:p>
          <a:p>
            <a:pPr lvl="1"/>
            <a:r>
              <a:rPr lang="en-US" dirty="0" smtClean="0"/>
              <a:t>The proof of existence of other life-capable planets</a:t>
            </a:r>
          </a:p>
          <a:p>
            <a:endParaRPr lang="en-US" dirty="0"/>
          </a:p>
        </p:txBody>
      </p:sp>
      <p:sp>
        <p:nvSpPr>
          <p:cNvPr id="3" name="Title 2"/>
          <p:cNvSpPr>
            <a:spLocks noGrp="1"/>
          </p:cNvSpPr>
          <p:nvPr>
            <p:ph type="title"/>
          </p:nvPr>
        </p:nvSpPr>
        <p:spPr/>
        <p:txBody>
          <a:bodyPr/>
          <a:lstStyle/>
          <a:p>
            <a:r>
              <a:rPr lang="en-US" dirty="0" smtClean="0"/>
              <a:t>Alien </a:t>
            </a:r>
            <a:r>
              <a:rPr lang="en-US" dirty="0" smtClean="0"/>
              <a:t>Encounters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Contact</a:t>
            </a:r>
          </a:p>
          <a:p>
            <a:r>
              <a:rPr lang="en-US" dirty="0" smtClean="0"/>
              <a:t>Co-existence</a:t>
            </a:r>
          </a:p>
          <a:p>
            <a:r>
              <a:rPr lang="en-US" dirty="0" smtClean="0"/>
              <a:t>Alien Invasion</a:t>
            </a:r>
          </a:p>
          <a:p>
            <a:r>
              <a:rPr lang="en-US" dirty="0" smtClean="0"/>
              <a:t>Future War</a:t>
            </a:r>
          </a:p>
          <a:p>
            <a:endParaRPr lang="en-US" dirty="0"/>
          </a:p>
        </p:txBody>
      </p:sp>
      <p:sp>
        <p:nvSpPr>
          <p:cNvPr id="3" name="Title 2"/>
          <p:cNvSpPr>
            <a:spLocks noGrp="1"/>
          </p:cNvSpPr>
          <p:nvPr>
            <p:ph type="title"/>
          </p:nvPr>
        </p:nvSpPr>
        <p:spPr/>
        <p:txBody>
          <a:bodyPr/>
          <a:lstStyle/>
          <a:p>
            <a:r>
              <a:rPr lang="en-US" dirty="0" smtClean="0"/>
              <a:t>Major Categories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War with aliens</a:t>
            </a:r>
          </a:p>
          <a:p>
            <a:r>
              <a:rPr lang="en-US" dirty="0" smtClean="0"/>
              <a:t>Reconsideration of our own planet and society</a:t>
            </a:r>
          </a:p>
          <a:p>
            <a:r>
              <a:rPr lang="en-US" dirty="0" smtClean="0"/>
              <a:t>Comments on contemporary human behavior and events</a:t>
            </a:r>
          </a:p>
          <a:p>
            <a:endParaRPr lang="en-US" dirty="0"/>
          </a:p>
        </p:txBody>
      </p:sp>
      <p:sp>
        <p:nvSpPr>
          <p:cNvPr id="3" name="Title 2"/>
          <p:cNvSpPr>
            <a:spLocks noGrp="1"/>
          </p:cNvSpPr>
          <p:nvPr>
            <p:ph type="title"/>
          </p:nvPr>
        </p:nvSpPr>
        <p:spPr/>
        <p:txBody>
          <a:bodyPr/>
          <a:lstStyle/>
          <a:p>
            <a:r>
              <a:rPr lang="en-US" dirty="0" smtClean="0"/>
              <a:t>Types of Stories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Contact with aliens is a way of illuminating our human interactions, our biases, and our cultures</a:t>
            </a:r>
          </a:p>
          <a:p>
            <a:r>
              <a:rPr lang="en-US" dirty="0" smtClean="0"/>
              <a:t>The exploration of alien languages is a way to discuss methods of communication and the difficulty of communication</a:t>
            </a:r>
            <a:endParaRPr lang="en-US" dirty="0"/>
          </a:p>
        </p:txBody>
      </p:sp>
      <p:sp>
        <p:nvSpPr>
          <p:cNvPr id="3" name="Title 2"/>
          <p:cNvSpPr>
            <a:spLocks noGrp="1"/>
          </p:cNvSpPr>
          <p:nvPr>
            <p:ph type="title"/>
          </p:nvPr>
        </p:nvSpPr>
        <p:spPr/>
        <p:txBody>
          <a:bodyPr/>
          <a:lstStyle/>
          <a:p>
            <a:r>
              <a:rPr lang="en-US" dirty="0" smtClean="0"/>
              <a:t>Thematic Concerns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 some of these stories aliens come to Earth; in others humans travel to alien planets</a:t>
            </a:r>
          </a:p>
          <a:p>
            <a:r>
              <a:rPr lang="en-US" dirty="0" smtClean="0"/>
              <a:t>In some of these stories the encounters are peaceful; in others either we or the aliens are aggressors and invaders</a:t>
            </a:r>
          </a:p>
          <a:p>
            <a:r>
              <a:rPr lang="en-US" dirty="0" smtClean="0"/>
              <a:t>In some of these stories the encounters are public; in others, aliens attempt to keep their existence secret from all or most of the population</a:t>
            </a:r>
            <a:endParaRPr lang="en-US" dirty="0"/>
          </a:p>
        </p:txBody>
      </p:sp>
      <p:sp>
        <p:nvSpPr>
          <p:cNvPr id="3" name="Title 2"/>
          <p:cNvSpPr>
            <a:spLocks noGrp="1"/>
          </p:cNvSpPr>
          <p:nvPr>
            <p:ph type="title"/>
          </p:nvPr>
        </p:nvSpPr>
        <p:spPr/>
        <p:txBody>
          <a:bodyPr/>
          <a:lstStyle/>
          <a:p>
            <a:r>
              <a:rPr lang="en-US" dirty="0" smtClean="0"/>
              <a:t>Nature of Alien Encounters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First contact</a:t>
            </a:r>
          </a:p>
          <a:p>
            <a:pPr lvl="1"/>
            <a:r>
              <a:rPr lang="en-US" dirty="0" smtClean="0"/>
              <a:t>Term popularized by Murray </a:t>
            </a:r>
            <a:r>
              <a:rPr lang="en-US" dirty="0" err="1" smtClean="0"/>
              <a:t>Leinster’s</a:t>
            </a:r>
            <a:r>
              <a:rPr lang="en-US" dirty="0" smtClean="0"/>
              <a:t> novelette “First Contact” (1945)</a:t>
            </a:r>
          </a:p>
          <a:p>
            <a:r>
              <a:rPr lang="en-US" dirty="0" smtClean="0"/>
              <a:t>Close encounters</a:t>
            </a:r>
          </a:p>
          <a:p>
            <a:pPr lvl="1"/>
            <a:r>
              <a:rPr lang="en-US" dirty="0" smtClean="0"/>
              <a:t>First categorized by astronomer J. Allen </a:t>
            </a:r>
            <a:r>
              <a:rPr lang="en-US" dirty="0" err="1" smtClean="0"/>
              <a:t>Hynek</a:t>
            </a:r>
            <a:r>
              <a:rPr lang="en-US" dirty="0" smtClean="0"/>
              <a:t> in 1972</a:t>
            </a:r>
          </a:p>
          <a:p>
            <a:pPr lvl="1"/>
            <a:r>
              <a:rPr lang="en-US" dirty="0" smtClean="0"/>
              <a:t>1</a:t>
            </a:r>
            <a:r>
              <a:rPr lang="en-US" baseline="30000" dirty="0" smtClean="0"/>
              <a:t>st</a:t>
            </a:r>
            <a:r>
              <a:rPr lang="en-US" dirty="0" smtClean="0"/>
              <a:t>: visual sighting of a UFO</a:t>
            </a:r>
          </a:p>
          <a:p>
            <a:pPr lvl="1"/>
            <a:r>
              <a:rPr lang="en-US" dirty="0" smtClean="0"/>
              <a:t>2</a:t>
            </a:r>
            <a:r>
              <a:rPr lang="en-US" baseline="30000" dirty="0" smtClean="0"/>
              <a:t>nd</a:t>
            </a:r>
            <a:r>
              <a:rPr lang="en-US" dirty="0" smtClean="0"/>
              <a:t>: visual sightings with visual effects on objects</a:t>
            </a:r>
          </a:p>
          <a:p>
            <a:pPr lvl="1"/>
            <a:r>
              <a:rPr lang="en-US" dirty="0" smtClean="0"/>
              <a:t>3</a:t>
            </a:r>
            <a:r>
              <a:rPr lang="en-US" baseline="30000" dirty="0" smtClean="0"/>
              <a:t>rd</a:t>
            </a:r>
            <a:r>
              <a:rPr lang="en-US" dirty="0" smtClean="0"/>
              <a:t>: visual sighting of UFO occupants</a:t>
            </a:r>
          </a:p>
        </p:txBody>
      </p:sp>
      <p:sp>
        <p:nvSpPr>
          <p:cNvPr id="3" name="Title 2"/>
          <p:cNvSpPr>
            <a:spLocks noGrp="1"/>
          </p:cNvSpPr>
          <p:nvPr>
            <p:ph type="title"/>
          </p:nvPr>
        </p:nvSpPr>
        <p:spPr/>
        <p:txBody>
          <a:bodyPr/>
          <a:lstStyle/>
          <a:p>
            <a:r>
              <a:rPr lang="en-US" dirty="0" smtClean="0"/>
              <a:t>First Contact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receive communication from outer space</a:t>
            </a:r>
          </a:p>
          <a:p>
            <a:r>
              <a:rPr lang="en-US" dirty="0" smtClean="0"/>
              <a:t>Aliens arrive with or without warning</a:t>
            </a:r>
          </a:p>
          <a:p>
            <a:r>
              <a:rPr lang="en-US" dirty="0" smtClean="0"/>
              <a:t>We travel to outer space and encounter aliens</a:t>
            </a:r>
          </a:p>
          <a:p>
            <a:endParaRPr lang="en-US" dirty="0" smtClean="0"/>
          </a:p>
        </p:txBody>
      </p:sp>
      <p:sp>
        <p:nvSpPr>
          <p:cNvPr id="3" name="Title 2"/>
          <p:cNvSpPr>
            <a:spLocks noGrp="1"/>
          </p:cNvSpPr>
          <p:nvPr>
            <p:ph type="title"/>
          </p:nvPr>
        </p:nvSpPr>
        <p:spPr/>
        <p:txBody>
          <a:bodyPr/>
          <a:lstStyle/>
          <a:p>
            <a:r>
              <a:rPr lang="en-US" dirty="0" smtClean="0"/>
              <a:t>Sources of first contact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Mutually beneficial</a:t>
            </a:r>
          </a:p>
          <a:p>
            <a:r>
              <a:rPr lang="en-US" dirty="0" smtClean="0"/>
              <a:t>They conquer us</a:t>
            </a:r>
          </a:p>
          <a:p>
            <a:r>
              <a:rPr lang="en-US" dirty="0" smtClean="0"/>
              <a:t>We enslave </a:t>
            </a:r>
            <a:r>
              <a:rPr lang="en-US" dirty="0" smtClean="0"/>
              <a:t>them</a:t>
            </a:r>
          </a:p>
          <a:p>
            <a:r>
              <a:rPr lang="en-US" dirty="0" smtClean="0"/>
              <a:t>Examples from film and television</a:t>
            </a:r>
          </a:p>
          <a:p>
            <a:pPr lvl="1"/>
            <a:r>
              <a:rPr lang="en-US" i="1" dirty="0" smtClean="0"/>
              <a:t>E.T.,  the Extraterrestrial</a:t>
            </a:r>
          </a:p>
          <a:p>
            <a:pPr lvl="1"/>
            <a:r>
              <a:rPr lang="en-US" i="1" dirty="0" smtClean="0"/>
              <a:t>Close Encounters of the Third Kind</a:t>
            </a:r>
          </a:p>
          <a:p>
            <a:pPr lvl="1"/>
            <a:r>
              <a:rPr lang="en-US" i="1" dirty="0" smtClean="0"/>
              <a:t>Alien Nation</a:t>
            </a:r>
          </a:p>
          <a:p>
            <a:pPr lvl="1"/>
            <a:r>
              <a:rPr lang="en-US" i="1" dirty="0" smtClean="0"/>
              <a:t>V</a:t>
            </a:r>
          </a:p>
          <a:p>
            <a:pPr lvl="1"/>
            <a:r>
              <a:rPr lang="en-US" i="1" dirty="0" smtClean="0"/>
              <a:t>District 9</a:t>
            </a:r>
            <a:endParaRPr lang="en-US" i="1" dirty="0" smtClean="0"/>
          </a:p>
        </p:txBody>
      </p:sp>
      <p:sp>
        <p:nvSpPr>
          <p:cNvPr id="3" name="Title 2"/>
          <p:cNvSpPr>
            <a:spLocks noGrp="1"/>
          </p:cNvSpPr>
          <p:nvPr>
            <p:ph type="title"/>
          </p:nvPr>
        </p:nvSpPr>
        <p:spPr/>
        <p:txBody>
          <a:bodyPr/>
          <a:lstStyle/>
          <a:p>
            <a:r>
              <a:rPr lang="en-US" dirty="0" smtClean="0"/>
              <a:t>Types of Co-existence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Thematic concerns</a:t>
            </a:r>
          </a:p>
          <a:p>
            <a:pPr lvl="1"/>
            <a:r>
              <a:rPr lang="en-US" dirty="0" smtClean="0"/>
              <a:t>Xenophobia</a:t>
            </a:r>
          </a:p>
          <a:p>
            <a:pPr lvl="1"/>
            <a:r>
              <a:rPr lang="en-US" dirty="0" smtClean="0"/>
              <a:t>Threats </a:t>
            </a:r>
            <a:r>
              <a:rPr lang="en-US" dirty="0" smtClean="0"/>
              <a:t>to  our way of </a:t>
            </a:r>
            <a:r>
              <a:rPr lang="en-US" dirty="0" smtClean="0"/>
              <a:t>life</a:t>
            </a:r>
          </a:p>
          <a:p>
            <a:r>
              <a:rPr lang="en-US" dirty="0" smtClean="0"/>
              <a:t>Examples </a:t>
            </a:r>
          </a:p>
          <a:p>
            <a:pPr lvl="1"/>
            <a:r>
              <a:rPr lang="en-US" i="1" dirty="0" smtClean="0"/>
              <a:t>Independence Day</a:t>
            </a:r>
          </a:p>
          <a:p>
            <a:pPr lvl="1"/>
            <a:r>
              <a:rPr lang="en-US" i="1" dirty="0" smtClean="0"/>
              <a:t>Invasion of the Body Snatchers</a:t>
            </a:r>
          </a:p>
          <a:p>
            <a:pPr lvl="1"/>
            <a:r>
              <a:rPr lang="en-US" i="1" dirty="0" smtClean="0"/>
              <a:t>War of the Worlds</a:t>
            </a:r>
            <a:endParaRPr lang="en-US" i="1" dirty="0" smtClean="0"/>
          </a:p>
          <a:p>
            <a:pPr lvl="1"/>
            <a:endParaRPr lang="en-US" dirty="0" smtClean="0"/>
          </a:p>
        </p:txBody>
      </p:sp>
      <p:sp>
        <p:nvSpPr>
          <p:cNvPr id="3" name="Title 2"/>
          <p:cNvSpPr>
            <a:spLocks noGrp="1"/>
          </p:cNvSpPr>
          <p:nvPr>
            <p:ph type="title"/>
          </p:nvPr>
        </p:nvSpPr>
        <p:spPr/>
        <p:txBody>
          <a:bodyPr>
            <a:normAutofit/>
          </a:bodyPr>
          <a:lstStyle/>
          <a:p>
            <a:r>
              <a:rPr lang="en-US" dirty="0" smtClean="0"/>
              <a:t>Alien Invasion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Science fiction as prediction</a:t>
            </a:r>
          </a:p>
          <a:p>
            <a:pPr lvl="1"/>
            <a:r>
              <a:rPr lang="en-US" dirty="0" err="1" smtClean="0"/>
              <a:t>Gernsback</a:t>
            </a:r>
            <a:r>
              <a:rPr lang="en-US" dirty="0" smtClean="0"/>
              <a:t>  wanted accurate predictions of the future</a:t>
            </a:r>
          </a:p>
          <a:p>
            <a:pPr lvl="1"/>
            <a:r>
              <a:rPr lang="en-US" dirty="0" smtClean="0"/>
              <a:t>Campbell wanted scientific plausibility</a:t>
            </a:r>
          </a:p>
          <a:p>
            <a:r>
              <a:rPr lang="en-US" dirty="0" smtClean="0"/>
              <a:t>Science fiction as inspiration</a:t>
            </a:r>
          </a:p>
          <a:p>
            <a:r>
              <a:rPr lang="en-US" dirty="0" smtClean="0"/>
              <a:t>Science fiction as preparation for the future</a:t>
            </a:r>
          </a:p>
          <a:p>
            <a:endParaRPr lang="en-US" dirty="0"/>
          </a:p>
        </p:txBody>
      </p:sp>
      <p:sp>
        <p:nvSpPr>
          <p:cNvPr id="3" name="Title 2"/>
          <p:cNvSpPr>
            <a:spLocks noGrp="1"/>
          </p:cNvSpPr>
          <p:nvPr>
            <p:ph type="title"/>
          </p:nvPr>
        </p:nvSpPr>
        <p:spPr/>
        <p:txBody>
          <a:bodyPr/>
          <a:lstStyle/>
          <a:p>
            <a:r>
              <a:rPr lang="en-US" dirty="0" smtClean="0"/>
              <a:t>Imagine Greater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Focus on</a:t>
            </a:r>
          </a:p>
          <a:p>
            <a:pPr lvl="1"/>
            <a:r>
              <a:rPr lang="en-US" dirty="0" smtClean="0"/>
              <a:t>The nature and training of the military</a:t>
            </a:r>
          </a:p>
          <a:p>
            <a:pPr lvl="1"/>
            <a:r>
              <a:rPr lang="en-US" dirty="0" smtClean="0"/>
              <a:t>Military weapons and tactics</a:t>
            </a:r>
          </a:p>
          <a:p>
            <a:pPr lvl="1"/>
            <a:r>
              <a:rPr lang="en-US" dirty="0" smtClean="0"/>
              <a:t>The nature of the enemy</a:t>
            </a:r>
          </a:p>
          <a:p>
            <a:endParaRPr lang="en-US" dirty="0"/>
          </a:p>
        </p:txBody>
      </p:sp>
      <p:sp>
        <p:nvSpPr>
          <p:cNvPr id="3" name="Title 2"/>
          <p:cNvSpPr>
            <a:spLocks noGrp="1"/>
          </p:cNvSpPr>
          <p:nvPr>
            <p:ph type="title"/>
          </p:nvPr>
        </p:nvSpPr>
        <p:spPr/>
        <p:txBody>
          <a:bodyPr/>
          <a:lstStyle/>
          <a:p>
            <a:r>
              <a:rPr lang="en-US" dirty="0" smtClean="0"/>
              <a:t>Future War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focus on religious belief and the question of whether Christ is the savior of alien civilizations as well as humans</a:t>
            </a:r>
          </a:p>
          <a:p>
            <a:r>
              <a:rPr lang="en-US" dirty="0" smtClean="0"/>
              <a:t>A focus on the difficulty of communicating with aliens</a:t>
            </a:r>
          </a:p>
          <a:p>
            <a:r>
              <a:rPr lang="en-US" dirty="0" smtClean="0"/>
              <a:t>A focus on interspecies mating</a:t>
            </a:r>
          </a:p>
        </p:txBody>
      </p:sp>
      <p:sp>
        <p:nvSpPr>
          <p:cNvPr id="3" name="Title 2"/>
          <p:cNvSpPr>
            <a:spLocks noGrp="1"/>
          </p:cNvSpPr>
          <p:nvPr>
            <p:ph type="title"/>
          </p:nvPr>
        </p:nvSpPr>
        <p:spPr/>
        <p:txBody>
          <a:bodyPr/>
          <a:lstStyle/>
          <a:p>
            <a:r>
              <a:rPr lang="en-US" dirty="0" smtClean="0"/>
              <a:t>Alien Encounters Subsets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err="1" smtClean="0"/>
              <a:t>Gort</a:t>
            </a:r>
            <a:r>
              <a:rPr lang="en-US" sz="2800" dirty="0" smtClean="0"/>
              <a:t>! </a:t>
            </a:r>
            <a:r>
              <a:rPr lang="en-US" sz="2800" dirty="0" err="1" smtClean="0"/>
              <a:t>Klaatu</a:t>
            </a:r>
            <a:r>
              <a:rPr lang="en-US" sz="2800" dirty="0" smtClean="0"/>
              <a:t> </a:t>
            </a:r>
            <a:r>
              <a:rPr lang="en-US" sz="2800" dirty="0" err="1" smtClean="0"/>
              <a:t>barada</a:t>
            </a:r>
            <a:r>
              <a:rPr lang="en-US" sz="2800" dirty="0" smtClean="0"/>
              <a:t> </a:t>
            </a:r>
            <a:r>
              <a:rPr lang="en-US" sz="2800" dirty="0" err="1" smtClean="0"/>
              <a:t>nicto</a:t>
            </a:r>
            <a:endParaRPr lang="en-US" sz="2800" dirty="0" smtClean="0"/>
          </a:p>
          <a:p>
            <a:pPr lvl="1"/>
            <a:r>
              <a:rPr lang="en-US" sz="2400" dirty="0" smtClean="0"/>
              <a:t>From </a:t>
            </a:r>
            <a:r>
              <a:rPr lang="en-US" sz="2400" i="1" dirty="0" smtClean="0"/>
              <a:t>The Day the Earth Stood Still</a:t>
            </a:r>
          </a:p>
          <a:p>
            <a:pPr lvl="1"/>
            <a:r>
              <a:rPr lang="en-US" sz="2400" dirty="0" smtClean="0"/>
              <a:t>First example of alien language in film</a:t>
            </a:r>
          </a:p>
          <a:p>
            <a:r>
              <a:rPr lang="en-US" sz="2800" dirty="0" smtClean="0"/>
              <a:t>“ You have not experienced Shakespeare until  you have read him in the original </a:t>
            </a:r>
            <a:r>
              <a:rPr lang="en-US" sz="2800" dirty="0" err="1" smtClean="0"/>
              <a:t>Klingon</a:t>
            </a:r>
            <a:r>
              <a:rPr lang="en-US" sz="2800" dirty="0" smtClean="0"/>
              <a:t>”—</a:t>
            </a:r>
            <a:r>
              <a:rPr lang="en-US" sz="1800" i="1" dirty="0" smtClean="0"/>
              <a:t>Star Trek VI: The Undiscovered Country</a:t>
            </a:r>
            <a:endParaRPr lang="en-US" sz="1800" i="1" dirty="0"/>
          </a:p>
        </p:txBody>
      </p:sp>
      <p:sp>
        <p:nvSpPr>
          <p:cNvPr id="3" name="Title 2"/>
          <p:cNvSpPr>
            <a:spLocks noGrp="1"/>
          </p:cNvSpPr>
          <p:nvPr>
            <p:ph type="title"/>
          </p:nvPr>
        </p:nvSpPr>
        <p:spPr/>
        <p:txBody>
          <a:bodyPr>
            <a:normAutofit fontScale="90000"/>
          </a:bodyPr>
          <a:lstStyle/>
          <a:p>
            <a:r>
              <a:rPr lang="en-US" sz="4400" dirty="0" smtClean="0"/>
              <a:t>Examples of Alien Language</a:t>
            </a:r>
            <a:r>
              <a:rPr lang="en-US" sz="4400" dirty="0" smtClean="0"/>
              <a:t/>
            </a:r>
            <a:br>
              <a:rPr lang="en-US" sz="4400" dirty="0" smtClean="0"/>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t>We</a:t>
            </a:r>
            <a:r>
              <a:rPr lang="en-US" dirty="0" smtClean="0"/>
              <a:t> (trans. 1924) by </a:t>
            </a:r>
            <a:r>
              <a:rPr lang="en-US" dirty="0" err="1" smtClean="0"/>
              <a:t>Yevgeny</a:t>
            </a:r>
            <a:r>
              <a:rPr lang="en-US" dirty="0" smtClean="0"/>
              <a:t> </a:t>
            </a:r>
            <a:r>
              <a:rPr lang="en-US" dirty="0" err="1" smtClean="0"/>
              <a:t>Zamiatin</a:t>
            </a:r>
            <a:r>
              <a:rPr lang="en-US" dirty="0" smtClean="0"/>
              <a:t> </a:t>
            </a:r>
          </a:p>
          <a:p>
            <a:r>
              <a:rPr lang="en-US" i="1" dirty="0" smtClean="0"/>
              <a:t>Brave New World</a:t>
            </a:r>
            <a:r>
              <a:rPr lang="en-US" dirty="0" smtClean="0"/>
              <a:t> (1932) by </a:t>
            </a:r>
            <a:r>
              <a:rPr lang="en-US" dirty="0" err="1" smtClean="0"/>
              <a:t>Aldous</a:t>
            </a:r>
            <a:r>
              <a:rPr lang="en-US" dirty="0" smtClean="0"/>
              <a:t> Huxley</a:t>
            </a:r>
          </a:p>
          <a:p>
            <a:r>
              <a:rPr lang="en-US" i="1" dirty="0" smtClean="0"/>
              <a:t>1984</a:t>
            </a:r>
            <a:r>
              <a:rPr lang="en-US" dirty="0" smtClean="0"/>
              <a:t> (1949) by George Orwell</a:t>
            </a:r>
          </a:p>
          <a:p>
            <a:r>
              <a:rPr lang="en-US" i="1" dirty="0" smtClean="0"/>
              <a:t>Fahrenheit 451 </a:t>
            </a:r>
            <a:r>
              <a:rPr lang="en-US" dirty="0" smtClean="0"/>
              <a:t>(1953) by Ray Bradbury</a:t>
            </a:r>
          </a:p>
          <a:p>
            <a:r>
              <a:rPr lang="en-US" dirty="0" smtClean="0"/>
              <a:t>The Hunger Games Trilogy (2008-10) by Suzanne Collins</a:t>
            </a:r>
          </a:p>
        </p:txBody>
      </p:sp>
      <p:sp>
        <p:nvSpPr>
          <p:cNvPr id="3" name="Title 2"/>
          <p:cNvSpPr>
            <a:spLocks noGrp="1"/>
          </p:cNvSpPr>
          <p:nvPr>
            <p:ph type="title"/>
          </p:nvPr>
        </p:nvSpPr>
        <p:spPr/>
        <p:txBody>
          <a:bodyPr/>
          <a:lstStyle/>
          <a:p>
            <a:r>
              <a:rPr lang="en-US" dirty="0" smtClean="0"/>
              <a:t>What to Read: Dystopia</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It Changed” (1972) by Joanna Russ</a:t>
            </a:r>
          </a:p>
          <a:p>
            <a:r>
              <a:rPr lang="en-US" b="1" i="1" dirty="0" err="1" smtClean="0"/>
              <a:t>Herland</a:t>
            </a:r>
            <a:r>
              <a:rPr lang="en-US" b="1" i="1" dirty="0" smtClean="0"/>
              <a:t>  </a:t>
            </a:r>
            <a:r>
              <a:rPr lang="en-US" dirty="0" smtClean="0"/>
              <a:t>(magazine publication, 1915; book 1979) by Charlotte Perkins Gilman</a:t>
            </a:r>
          </a:p>
          <a:p>
            <a:pPr lvl="1"/>
            <a:r>
              <a:rPr lang="en-US" dirty="0" smtClean="0"/>
              <a:t>about an island inhabited by a race of </a:t>
            </a:r>
            <a:r>
              <a:rPr lang="en-US" dirty="0" err="1" smtClean="0"/>
              <a:t>parthenogenic</a:t>
            </a:r>
            <a:r>
              <a:rPr lang="en-US" dirty="0" smtClean="0"/>
              <a:t> (i.e., able to reproduce by themselves) females.</a:t>
            </a:r>
          </a:p>
          <a:p>
            <a:r>
              <a:rPr lang="en-US" i="1" dirty="0" smtClean="0"/>
              <a:t>The Handmaid’s Tale </a:t>
            </a:r>
            <a:r>
              <a:rPr lang="en-US" dirty="0" smtClean="0"/>
              <a:t>(1985) by Margaret Atwood</a:t>
            </a:r>
          </a:p>
          <a:p>
            <a:r>
              <a:rPr lang="en-US" i="1" dirty="0" smtClean="0"/>
              <a:t>The Gate to Women’s Country </a:t>
            </a:r>
            <a:r>
              <a:rPr lang="en-US" dirty="0" smtClean="0"/>
              <a:t>(1988) by Sheri </a:t>
            </a:r>
            <a:r>
              <a:rPr lang="en-US" dirty="0" err="1" smtClean="0"/>
              <a:t>S.Tepper</a:t>
            </a:r>
            <a:endParaRPr lang="en-US" dirty="0" smtClean="0"/>
          </a:p>
        </p:txBody>
      </p:sp>
      <p:sp>
        <p:nvSpPr>
          <p:cNvPr id="3" name="Title 2"/>
          <p:cNvSpPr>
            <a:spLocks noGrp="1"/>
          </p:cNvSpPr>
          <p:nvPr>
            <p:ph type="title"/>
          </p:nvPr>
        </p:nvSpPr>
        <p:spPr/>
        <p:txBody>
          <a:bodyPr>
            <a:normAutofit fontScale="90000"/>
          </a:bodyPr>
          <a:lstStyle/>
          <a:p>
            <a:r>
              <a:rPr lang="en-US" dirty="0" smtClean="0"/>
              <a:t>What to Read: Feminist Societies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Machine Stops” (1909) by E. M. Forster</a:t>
            </a:r>
          </a:p>
          <a:p>
            <a:r>
              <a:rPr lang="en-US" i="1" dirty="0" smtClean="0"/>
              <a:t>On the Beach </a:t>
            </a:r>
            <a:r>
              <a:rPr lang="en-US" dirty="0" smtClean="0"/>
              <a:t>(1957) by </a:t>
            </a:r>
            <a:r>
              <a:rPr lang="en-US" dirty="0" err="1" smtClean="0"/>
              <a:t>Nevil</a:t>
            </a:r>
            <a:r>
              <a:rPr lang="en-US" dirty="0" smtClean="0"/>
              <a:t> Shute</a:t>
            </a:r>
          </a:p>
          <a:p>
            <a:r>
              <a:rPr lang="en-US" i="1" dirty="0" smtClean="0"/>
              <a:t>A Canticle for </a:t>
            </a:r>
            <a:r>
              <a:rPr lang="en-US" i="1" dirty="0" err="1" smtClean="0"/>
              <a:t>Leibowitz</a:t>
            </a:r>
            <a:r>
              <a:rPr lang="en-US" i="1" dirty="0" smtClean="0"/>
              <a:t> </a:t>
            </a:r>
            <a:r>
              <a:rPr lang="en-US" dirty="0" smtClean="0"/>
              <a:t>(1960) by Walter </a:t>
            </a:r>
            <a:r>
              <a:rPr lang="en-US" dirty="0" err="1" smtClean="0"/>
              <a:t>E.Miller</a:t>
            </a:r>
            <a:r>
              <a:rPr lang="en-US" dirty="0" smtClean="0"/>
              <a:t>, </a:t>
            </a:r>
            <a:r>
              <a:rPr lang="en-US" dirty="0" err="1" smtClean="0"/>
              <a:t>Jr</a:t>
            </a:r>
            <a:endParaRPr lang="en-US" dirty="0" smtClean="0"/>
          </a:p>
          <a:p>
            <a:r>
              <a:rPr lang="en-US" i="1" dirty="0" smtClean="0"/>
              <a:t>Lucifer’s Hammer </a:t>
            </a:r>
            <a:r>
              <a:rPr lang="en-US" dirty="0" smtClean="0"/>
              <a:t>(1977) by Larry </a:t>
            </a:r>
            <a:r>
              <a:rPr lang="en-US" dirty="0" err="1" smtClean="0"/>
              <a:t>Niven</a:t>
            </a:r>
            <a:r>
              <a:rPr lang="en-US" dirty="0" smtClean="0"/>
              <a:t> and Jerry </a:t>
            </a:r>
            <a:r>
              <a:rPr lang="en-US" dirty="0" err="1" smtClean="0"/>
              <a:t>Pournelle</a:t>
            </a:r>
            <a:endParaRPr lang="en-US" dirty="0" smtClean="0"/>
          </a:p>
          <a:p>
            <a:r>
              <a:rPr lang="en-US" i="1" dirty="0" smtClean="0"/>
              <a:t>The Postman </a:t>
            </a:r>
            <a:r>
              <a:rPr lang="en-US" dirty="0" smtClean="0"/>
              <a:t>(1997 )by David </a:t>
            </a:r>
            <a:r>
              <a:rPr lang="en-US" dirty="0" err="1" smtClean="0"/>
              <a:t>Brin</a:t>
            </a:r>
            <a:endParaRPr lang="en-US" dirty="0" smtClean="0"/>
          </a:p>
          <a:p>
            <a:r>
              <a:rPr lang="en-US" i="1" dirty="0" smtClean="0"/>
              <a:t>Life as We Knew It </a:t>
            </a:r>
            <a:r>
              <a:rPr lang="en-US" dirty="0" smtClean="0"/>
              <a:t>(2006) by Susan Beth </a:t>
            </a:r>
            <a:r>
              <a:rPr lang="en-US" dirty="0" err="1" smtClean="0"/>
              <a:t>Pfeffer</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r>
              <a:rPr lang="en-US" dirty="0" smtClean="0"/>
              <a:t>What to Read: </a:t>
            </a:r>
            <a:br>
              <a:rPr lang="en-US" dirty="0" smtClean="0"/>
            </a:br>
            <a:r>
              <a:rPr lang="en-US" dirty="0" smtClean="0"/>
              <a:t>Post-Disaster Societies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Moon</a:t>
            </a:r>
          </a:p>
          <a:p>
            <a:pPr lvl="1"/>
            <a:r>
              <a:rPr lang="en-US" i="1" dirty="0" smtClean="0"/>
              <a:t>The Moon is a Harsh Mistress  </a:t>
            </a:r>
            <a:r>
              <a:rPr lang="en-US" dirty="0" smtClean="0"/>
              <a:t>(1966) by Robert Heinlein</a:t>
            </a:r>
          </a:p>
          <a:p>
            <a:r>
              <a:rPr lang="en-US" dirty="0" smtClean="0"/>
              <a:t>Mars</a:t>
            </a:r>
          </a:p>
          <a:p>
            <a:pPr lvl="1"/>
            <a:r>
              <a:rPr lang="en-US" i="1" dirty="0" smtClean="0"/>
              <a:t>A Princess of Mars </a:t>
            </a:r>
            <a:r>
              <a:rPr lang="en-US" dirty="0" smtClean="0"/>
              <a:t>(1912) by Edgar Rice Burroughs</a:t>
            </a:r>
          </a:p>
          <a:p>
            <a:pPr lvl="1"/>
            <a:r>
              <a:rPr lang="en-US" i="1" dirty="0" smtClean="0"/>
              <a:t>The Martian Chronicles </a:t>
            </a:r>
            <a:r>
              <a:rPr lang="en-US" dirty="0" smtClean="0"/>
              <a:t>(1950)  by Ray Bradbury</a:t>
            </a:r>
          </a:p>
          <a:p>
            <a:pPr lvl="1"/>
            <a:r>
              <a:rPr lang="en-US" i="1" dirty="0" smtClean="0"/>
              <a:t>Man Plus (</a:t>
            </a:r>
            <a:r>
              <a:rPr lang="en-US" dirty="0" smtClean="0"/>
              <a:t>1976)</a:t>
            </a:r>
            <a:r>
              <a:rPr lang="en-US" i="1" dirty="0" smtClean="0"/>
              <a:t> </a:t>
            </a:r>
            <a:r>
              <a:rPr lang="en-US" dirty="0" smtClean="0"/>
              <a:t>by </a:t>
            </a:r>
            <a:r>
              <a:rPr lang="en-US" dirty="0" err="1" smtClean="0"/>
              <a:t>Frederik</a:t>
            </a:r>
            <a:r>
              <a:rPr lang="en-US" dirty="0" smtClean="0"/>
              <a:t> Pohl</a:t>
            </a:r>
          </a:p>
          <a:p>
            <a:pPr lvl="1"/>
            <a:r>
              <a:rPr lang="en-US" i="1" dirty="0" smtClean="0"/>
              <a:t>The Mars Trilogy  </a:t>
            </a:r>
            <a:r>
              <a:rPr lang="en-US" dirty="0" smtClean="0"/>
              <a:t>(1993-96) by Kim Stanley Robinson</a:t>
            </a:r>
          </a:p>
          <a:p>
            <a:pPr lvl="1"/>
            <a:endParaRPr lang="en-US" dirty="0"/>
          </a:p>
        </p:txBody>
      </p:sp>
      <p:sp>
        <p:nvSpPr>
          <p:cNvPr id="3" name="Title 2"/>
          <p:cNvSpPr>
            <a:spLocks noGrp="1"/>
          </p:cNvSpPr>
          <p:nvPr>
            <p:ph type="title"/>
          </p:nvPr>
        </p:nvSpPr>
        <p:spPr/>
        <p:txBody>
          <a:bodyPr/>
          <a:lstStyle/>
          <a:p>
            <a:r>
              <a:rPr lang="en-US" dirty="0" smtClean="0"/>
              <a:t>What to Read: The Solar System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Space Opera</a:t>
            </a:r>
          </a:p>
          <a:p>
            <a:pPr lvl="1"/>
            <a:r>
              <a:rPr lang="en-US" dirty="0" smtClean="0"/>
              <a:t>The </a:t>
            </a:r>
            <a:r>
              <a:rPr lang="en-US" dirty="0" err="1" smtClean="0"/>
              <a:t>Vorkosigan</a:t>
            </a:r>
            <a:r>
              <a:rPr lang="en-US" dirty="0" smtClean="0"/>
              <a:t> Saga</a:t>
            </a:r>
          </a:p>
          <a:p>
            <a:pPr lvl="2"/>
            <a:r>
              <a:rPr lang="en-US" i="1" dirty="0" smtClean="0"/>
              <a:t>Shards of Honor </a:t>
            </a:r>
            <a:r>
              <a:rPr lang="en-US" dirty="0" smtClean="0"/>
              <a:t>(1986)</a:t>
            </a:r>
          </a:p>
          <a:p>
            <a:pPr lvl="2"/>
            <a:r>
              <a:rPr lang="en-US" i="1" dirty="0" smtClean="0"/>
              <a:t>The Warrior’s Apprentice </a:t>
            </a:r>
            <a:r>
              <a:rPr lang="en-US" dirty="0" smtClean="0"/>
              <a:t>(1986) </a:t>
            </a:r>
          </a:p>
          <a:p>
            <a:pPr lvl="1"/>
            <a:r>
              <a:rPr lang="en-US" dirty="0" smtClean="0"/>
              <a:t>The Culture novels of Iain M. Banks</a:t>
            </a:r>
          </a:p>
          <a:p>
            <a:pPr lvl="2"/>
            <a:r>
              <a:rPr lang="en-US" i="1" dirty="0" smtClean="0"/>
              <a:t>Consider </a:t>
            </a:r>
            <a:r>
              <a:rPr lang="en-US" i="1" dirty="0" err="1" smtClean="0"/>
              <a:t>Phlebas</a:t>
            </a:r>
            <a:r>
              <a:rPr lang="en-US" i="1" dirty="0" smtClean="0"/>
              <a:t> </a:t>
            </a:r>
            <a:r>
              <a:rPr lang="en-US" dirty="0" smtClean="0"/>
              <a:t>(1987)</a:t>
            </a:r>
          </a:p>
          <a:p>
            <a:r>
              <a:rPr lang="en-US" dirty="0" smtClean="0"/>
              <a:t>Galactic Empires</a:t>
            </a:r>
          </a:p>
          <a:p>
            <a:pPr lvl="1"/>
            <a:r>
              <a:rPr lang="en-US" dirty="0" smtClean="0"/>
              <a:t>The Foundation Trilogy (1952-58) by Isaac Asimov</a:t>
            </a:r>
          </a:p>
          <a:p>
            <a:pPr lvl="1"/>
            <a:r>
              <a:rPr lang="en-US" i="1" dirty="0" smtClean="0"/>
              <a:t>Dune</a:t>
            </a:r>
            <a:r>
              <a:rPr lang="en-US" dirty="0" smtClean="0"/>
              <a:t> (1965) by Frank Herbert</a:t>
            </a:r>
          </a:p>
          <a:p>
            <a:pPr lvl="1"/>
            <a:r>
              <a:rPr lang="en-US" dirty="0" smtClean="0"/>
              <a:t>The </a:t>
            </a:r>
            <a:r>
              <a:rPr lang="en-US" dirty="0" err="1" smtClean="0"/>
              <a:t>Hainish</a:t>
            </a:r>
            <a:r>
              <a:rPr lang="en-US" dirty="0" smtClean="0"/>
              <a:t> novels of Ursula K. Le </a:t>
            </a:r>
            <a:r>
              <a:rPr lang="en-US" dirty="0" err="1" smtClean="0"/>
              <a:t>Guin</a:t>
            </a:r>
            <a:endParaRPr lang="en-US" dirty="0" smtClean="0"/>
          </a:p>
          <a:p>
            <a:pPr lvl="2">
              <a:buNone/>
            </a:pPr>
            <a:r>
              <a:rPr lang="en-US" dirty="0" smtClean="0"/>
              <a:t>	</a:t>
            </a:r>
            <a:r>
              <a:rPr lang="en-US" i="1" dirty="0" smtClean="0"/>
              <a:t>The Left Hand of Darkness </a:t>
            </a:r>
            <a:r>
              <a:rPr lang="en-US" dirty="0" smtClean="0"/>
              <a:t>(1969)</a:t>
            </a:r>
          </a:p>
          <a:p>
            <a:pPr lvl="2">
              <a:buNone/>
            </a:pPr>
            <a:r>
              <a:rPr lang="en-US" dirty="0" smtClean="0"/>
              <a:t>	</a:t>
            </a:r>
            <a:r>
              <a:rPr lang="en-US" i="1" dirty="0" smtClean="0"/>
              <a:t>The Dispossessed </a:t>
            </a:r>
            <a:r>
              <a:rPr lang="en-US" dirty="0" smtClean="0"/>
              <a:t>(1974)</a:t>
            </a:r>
          </a:p>
          <a:p>
            <a:pPr lvl="1"/>
            <a:endParaRPr lang="en-US" dirty="0"/>
          </a:p>
        </p:txBody>
      </p:sp>
      <p:sp>
        <p:nvSpPr>
          <p:cNvPr id="3" name="Title 2"/>
          <p:cNvSpPr>
            <a:spLocks noGrp="1"/>
          </p:cNvSpPr>
          <p:nvPr>
            <p:ph type="title"/>
          </p:nvPr>
        </p:nvSpPr>
        <p:spPr/>
        <p:txBody>
          <a:bodyPr/>
          <a:lstStyle/>
          <a:p>
            <a:r>
              <a:rPr lang="en-US" dirty="0" smtClean="0"/>
              <a:t>What to Read: Galaxies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Martian Odyssey” (1934) by Stanley </a:t>
            </a:r>
            <a:r>
              <a:rPr lang="en-US" dirty="0" err="1" smtClean="0"/>
              <a:t>Weinbaum</a:t>
            </a:r>
            <a:endParaRPr lang="en-US" dirty="0" smtClean="0"/>
          </a:p>
          <a:p>
            <a:r>
              <a:rPr lang="en-US" i="1" dirty="0" smtClean="0"/>
              <a:t>Childhood’s End </a:t>
            </a:r>
            <a:r>
              <a:rPr lang="en-US" dirty="0" smtClean="0"/>
              <a:t>(1953) by Arthur C. Clarke</a:t>
            </a:r>
          </a:p>
          <a:p>
            <a:r>
              <a:rPr lang="en-US" i="1" dirty="0" smtClean="0"/>
              <a:t>Rendezvous With Rama </a:t>
            </a:r>
            <a:r>
              <a:rPr lang="en-US" dirty="0" smtClean="0"/>
              <a:t>(1972) by Arthur C. Clarke</a:t>
            </a:r>
          </a:p>
          <a:p>
            <a:r>
              <a:rPr lang="en-US" i="1" dirty="0" smtClean="0"/>
              <a:t>The Sparrow </a:t>
            </a:r>
            <a:r>
              <a:rPr lang="en-US" dirty="0" smtClean="0"/>
              <a:t>(1996) by Mary </a:t>
            </a:r>
            <a:r>
              <a:rPr lang="en-US" dirty="0" err="1" smtClean="0"/>
              <a:t>Doria</a:t>
            </a:r>
            <a:r>
              <a:rPr lang="en-US" dirty="0" smtClean="0"/>
              <a:t> Russell</a:t>
            </a:r>
            <a:endParaRPr lang="en-US" dirty="0"/>
          </a:p>
        </p:txBody>
      </p:sp>
      <p:sp>
        <p:nvSpPr>
          <p:cNvPr id="3" name="Title 2"/>
          <p:cNvSpPr>
            <a:spLocks noGrp="1"/>
          </p:cNvSpPr>
          <p:nvPr>
            <p:ph type="title"/>
          </p:nvPr>
        </p:nvSpPr>
        <p:spPr/>
        <p:txBody>
          <a:bodyPr/>
          <a:lstStyle/>
          <a:p>
            <a:r>
              <a:rPr lang="en-US" dirty="0" smtClean="0"/>
              <a:t>What to Read: First Contact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t>The War of the Worlds </a:t>
            </a:r>
            <a:r>
              <a:rPr lang="en-US" dirty="0" smtClean="0"/>
              <a:t>(1898) by H. G. Wells</a:t>
            </a:r>
          </a:p>
          <a:p>
            <a:r>
              <a:rPr lang="en-US" dirty="0" smtClean="0"/>
              <a:t>The </a:t>
            </a:r>
            <a:r>
              <a:rPr lang="en-US" dirty="0" err="1" smtClean="0"/>
              <a:t>Dorsai</a:t>
            </a:r>
            <a:r>
              <a:rPr lang="en-US" dirty="0" smtClean="0"/>
              <a:t> novels of Gordon R. Dickson</a:t>
            </a:r>
          </a:p>
          <a:p>
            <a:pPr lvl="1"/>
            <a:r>
              <a:rPr lang="en-US" i="1" dirty="0" smtClean="0"/>
              <a:t>Soldier, Ask Not </a:t>
            </a:r>
            <a:r>
              <a:rPr lang="en-US" dirty="0" smtClean="0"/>
              <a:t>(exp. 1967)</a:t>
            </a:r>
          </a:p>
          <a:p>
            <a:r>
              <a:rPr lang="en-US" dirty="0" smtClean="0"/>
              <a:t>The Honor Harrington novels of David Weber</a:t>
            </a:r>
          </a:p>
          <a:p>
            <a:pPr lvl="1"/>
            <a:r>
              <a:rPr lang="en-US" i="1" dirty="0" smtClean="0"/>
              <a:t>On Basilisk Station </a:t>
            </a:r>
            <a:r>
              <a:rPr lang="en-US" dirty="0" smtClean="0"/>
              <a:t>(1992) </a:t>
            </a:r>
          </a:p>
          <a:p>
            <a:endParaRPr lang="en-US" dirty="0"/>
          </a:p>
        </p:txBody>
      </p:sp>
      <p:sp>
        <p:nvSpPr>
          <p:cNvPr id="3" name="Title 2"/>
          <p:cNvSpPr>
            <a:spLocks noGrp="1"/>
          </p:cNvSpPr>
          <p:nvPr>
            <p:ph type="title"/>
          </p:nvPr>
        </p:nvSpPr>
        <p:spPr/>
        <p:txBody>
          <a:bodyPr>
            <a:normAutofit/>
          </a:bodyPr>
          <a:lstStyle/>
          <a:p>
            <a:r>
              <a:rPr lang="en-US" dirty="0" smtClean="0"/>
              <a:t>What to read: Future War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Jules Verne	</a:t>
            </a:r>
          </a:p>
          <a:p>
            <a:pPr lvl="1"/>
            <a:r>
              <a:rPr lang="en-US" dirty="0" smtClean="0"/>
              <a:t>Moon shot in </a:t>
            </a:r>
            <a:r>
              <a:rPr lang="en-US" i="1" dirty="0" smtClean="0"/>
              <a:t>From the Earth to the Moon </a:t>
            </a:r>
            <a:r>
              <a:rPr lang="en-US" dirty="0" smtClean="0"/>
              <a:t>(trans. 1873): close to Cape Canaveral, FL</a:t>
            </a:r>
          </a:p>
          <a:p>
            <a:r>
              <a:rPr lang="en-US" dirty="0" smtClean="0"/>
              <a:t>H. G. Wells</a:t>
            </a:r>
          </a:p>
          <a:p>
            <a:pPr lvl="1"/>
            <a:r>
              <a:rPr lang="en-US" dirty="0" smtClean="0"/>
              <a:t>“The Land Ironclads” (1903); use of tanks in warfare</a:t>
            </a:r>
          </a:p>
          <a:p>
            <a:pPr lvl="1"/>
            <a:r>
              <a:rPr lang="en-US" i="1" dirty="0" smtClean="0"/>
              <a:t>The War in the Air </a:t>
            </a:r>
            <a:r>
              <a:rPr lang="en-US" dirty="0" smtClean="0"/>
              <a:t>(1908): aerial bombing</a:t>
            </a:r>
          </a:p>
          <a:p>
            <a:r>
              <a:rPr lang="en-US" dirty="0" smtClean="0"/>
              <a:t>Robert Heinlein</a:t>
            </a:r>
          </a:p>
          <a:p>
            <a:pPr lvl="1"/>
            <a:r>
              <a:rPr lang="en-US" dirty="0" smtClean="0"/>
              <a:t>“Waldo” (1942): remote controlled devices</a:t>
            </a:r>
          </a:p>
          <a:p>
            <a:r>
              <a:rPr lang="en-US" dirty="0" smtClean="0"/>
              <a:t>Multiple predictions of nuclear bombs</a:t>
            </a:r>
            <a:endParaRPr lang="en-US" dirty="0"/>
          </a:p>
        </p:txBody>
      </p:sp>
      <p:sp>
        <p:nvSpPr>
          <p:cNvPr id="3" name="Title 2"/>
          <p:cNvSpPr>
            <a:spLocks noGrp="1"/>
          </p:cNvSpPr>
          <p:nvPr>
            <p:ph type="title"/>
          </p:nvPr>
        </p:nvSpPr>
        <p:spPr/>
        <p:txBody>
          <a:bodyPr/>
          <a:lstStyle/>
          <a:p>
            <a:r>
              <a:rPr lang="en-US" dirty="0" smtClean="0"/>
              <a:t>Some Good Guesses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Starship Troopers </a:t>
            </a:r>
            <a:r>
              <a:rPr lang="en-US" dirty="0" smtClean="0"/>
              <a:t>(1959) by Robert A. Heinlein</a:t>
            </a:r>
          </a:p>
          <a:p>
            <a:r>
              <a:rPr lang="en-US" i="1" dirty="0" smtClean="0"/>
              <a:t>The Forever War </a:t>
            </a:r>
            <a:r>
              <a:rPr lang="en-US" dirty="0" smtClean="0"/>
              <a:t>(1974) by Joe </a:t>
            </a:r>
            <a:r>
              <a:rPr lang="en-US" dirty="0" err="1" smtClean="0"/>
              <a:t>Haldeman</a:t>
            </a:r>
            <a:endParaRPr lang="en-US" dirty="0" smtClean="0"/>
          </a:p>
          <a:p>
            <a:r>
              <a:rPr lang="en-US" i="1" dirty="0" smtClean="0"/>
              <a:t>Cobra</a:t>
            </a:r>
            <a:r>
              <a:rPr lang="en-US" dirty="0" smtClean="0"/>
              <a:t> (1985) by Timothy </a:t>
            </a:r>
            <a:r>
              <a:rPr lang="en-US" dirty="0" err="1" smtClean="0"/>
              <a:t>Zahn</a:t>
            </a:r>
            <a:endParaRPr lang="en-US" dirty="0" smtClean="0"/>
          </a:p>
          <a:p>
            <a:r>
              <a:rPr lang="en-US" i="1" dirty="0" smtClean="0"/>
              <a:t>Old Man’s War </a:t>
            </a:r>
            <a:r>
              <a:rPr lang="en-US" dirty="0" smtClean="0"/>
              <a:t>(2005) by John </a:t>
            </a:r>
            <a:r>
              <a:rPr lang="en-US" dirty="0" err="1" smtClean="0"/>
              <a:t>Scalzi</a:t>
            </a:r>
            <a:endParaRPr lang="en-US" dirty="0"/>
          </a:p>
        </p:txBody>
      </p:sp>
      <p:sp>
        <p:nvSpPr>
          <p:cNvPr id="3" name="Title 2"/>
          <p:cNvSpPr>
            <a:spLocks noGrp="1"/>
          </p:cNvSpPr>
          <p:nvPr>
            <p:ph type="title"/>
          </p:nvPr>
        </p:nvSpPr>
        <p:spPr/>
        <p:txBody>
          <a:bodyPr/>
          <a:lstStyle/>
          <a:p>
            <a:r>
              <a:rPr lang="en-US" dirty="0" smtClean="0"/>
              <a:t>Heinlein and His Followers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Religion</a:t>
            </a:r>
          </a:p>
          <a:p>
            <a:pPr lvl="1"/>
            <a:r>
              <a:rPr lang="en-US" dirty="0" smtClean="0"/>
              <a:t>The </a:t>
            </a:r>
            <a:r>
              <a:rPr lang="en-US" dirty="0" err="1" smtClean="0"/>
              <a:t>Perelandra</a:t>
            </a:r>
            <a:r>
              <a:rPr lang="en-US" dirty="0" smtClean="0"/>
              <a:t> trilogy (1938-45) by C.S. Lewis</a:t>
            </a:r>
          </a:p>
          <a:p>
            <a:pPr lvl="1"/>
            <a:r>
              <a:rPr lang="en-US" i="1" dirty="0" smtClean="0"/>
              <a:t>A Case of Conscience </a:t>
            </a:r>
            <a:r>
              <a:rPr lang="en-US" dirty="0" smtClean="0"/>
              <a:t>(1958) by James </a:t>
            </a:r>
            <a:r>
              <a:rPr lang="en-US" dirty="0" err="1" smtClean="0"/>
              <a:t>Blish</a:t>
            </a:r>
            <a:endParaRPr lang="en-US" dirty="0" smtClean="0"/>
          </a:p>
          <a:p>
            <a:pPr lvl="1"/>
            <a:r>
              <a:rPr lang="en-US" i="1" dirty="0" smtClean="0"/>
              <a:t>Stranger in a Strange Land  </a:t>
            </a:r>
            <a:r>
              <a:rPr lang="en-US" dirty="0" smtClean="0"/>
              <a:t>(1961) by Robert Heinlein</a:t>
            </a:r>
          </a:p>
          <a:p>
            <a:r>
              <a:rPr lang="en-US" dirty="0" smtClean="0"/>
              <a:t>Language</a:t>
            </a:r>
          </a:p>
          <a:p>
            <a:pPr lvl="1"/>
            <a:r>
              <a:rPr lang="en-US" i="1" dirty="0" smtClean="0"/>
              <a:t>Babel-17</a:t>
            </a:r>
            <a:r>
              <a:rPr lang="en-US" dirty="0" smtClean="0"/>
              <a:t>  (1966) by Samuel R. Delany</a:t>
            </a:r>
          </a:p>
          <a:p>
            <a:pPr lvl="1"/>
            <a:r>
              <a:rPr lang="en-US" i="1" dirty="0" smtClean="0"/>
              <a:t>Native Tongue </a:t>
            </a:r>
            <a:r>
              <a:rPr lang="en-US" dirty="0" smtClean="0"/>
              <a:t>(1984) by Suzette Haden Elgin</a:t>
            </a:r>
          </a:p>
          <a:p>
            <a:pPr lvl="1"/>
            <a:r>
              <a:rPr lang="en-US" i="1" dirty="0" err="1" smtClean="0"/>
              <a:t>Embassytown</a:t>
            </a:r>
            <a:r>
              <a:rPr lang="en-US" i="1" dirty="0" smtClean="0"/>
              <a:t> </a:t>
            </a:r>
            <a:r>
              <a:rPr lang="en-US" dirty="0" smtClean="0"/>
              <a:t> (2011) by China </a:t>
            </a:r>
            <a:r>
              <a:rPr lang="en-US" dirty="0" err="1" smtClean="0"/>
              <a:t>Mieville</a:t>
            </a:r>
            <a:endParaRPr lang="en-US" dirty="0" smtClean="0"/>
          </a:p>
          <a:p>
            <a:r>
              <a:rPr lang="en-US" dirty="0" smtClean="0"/>
              <a:t>Interspecies Mating</a:t>
            </a:r>
          </a:p>
          <a:p>
            <a:pPr lvl="1"/>
            <a:r>
              <a:rPr lang="en-US" dirty="0" smtClean="0"/>
              <a:t>Lilith’s Brood (</a:t>
            </a:r>
            <a:r>
              <a:rPr lang="en-US" dirty="0" err="1" smtClean="0"/>
              <a:t>Xenogenesis</a:t>
            </a:r>
            <a:r>
              <a:rPr lang="en-US" dirty="0" smtClean="0"/>
              <a:t> trilogy) by Octavia Butler (1987-9)</a:t>
            </a:r>
          </a:p>
          <a:p>
            <a:endParaRPr lang="en-US" dirty="0" smtClean="0"/>
          </a:p>
          <a:p>
            <a:endParaRPr lang="en-US" dirty="0"/>
          </a:p>
        </p:txBody>
      </p:sp>
      <p:sp>
        <p:nvSpPr>
          <p:cNvPr id="3" name="Title 2"/>
          <p:cNvSpPr>
            <a:spLocks noGrp="1"/>
          </p:cNvSpPr>
          <p:nvPr>
            <p:ph type="title"/>
          </p:nvPr>
        </p:nvSpPr>
        <p:spPr/>
        <p:txBody>
          <a:bodyPr>
            <a:normAutofit/>
          </a:bodyPr>
          <a:lstStyle/>
          <a:p>
            <a:r>
              <a:rPr lang="en-US" smtClean="0"/>
              <a:t>More to </a:t>
            </a:r>
            <a:r>
              <a:rPr lang="en-US" dirty="0" smtClean="0"/>
              <a:t>Read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Medical Interventions</a:t>
            </a:r>
          </a:p>
          <a:p>
            <a:r>
              <a:rPr lang="en-US" dirty="0" smtClean="0"/>
              <a:t>Genetics	</a:t>
            </a:r>
          </a:p>
          <a:p>
            <a:pPr lvl="1"/>
            <a:r>
              <a:rPr lang="en-US" dirty="0" smtClean="0"/>
              <a:t>Mutations</a:t>
            </a:r>
          </a:p>
          <a:p>
            <a:pPr lvl="1"/>
            <a:r>
              <a:rPr lang="en-US" dirty="0" smtClean="0"/>
              <a:t>Cloning</a:t>
            </a:r>
          </a:p>
          <a:p>
            <a:r>
              <a:rPr lang="en-US" dirty="0" smtClean="0"/>
              <a:t>Artificial intelligence</a:t>
            </a:r>
          </a:p>
          <a:p>
            <a:pPr lvl="2"/>
            <a:r>
              <a:rPr lang="en-US" dirty="0" smtClean="0"/>
              <a:t>Computers</a:t>
            </a:r>
          </a:p>
          <a:p>
            <a:pPr lvl="2"/>
            <a:r>
              <a:rPr lang="en-US" dirty="0" smtClean="0"/>
              <a:t>Robots</a:t>
            </a:r>
          </a:p>
          <a:p>
            <a:pPr lvl="2"/>
            <a:r>
              <a:rPr lang="en-US" dirty="0" smtClean="0"/>
              <a:t>Androids</a:t>
            </a:r>
          </a:p>
          <a:p>
            <a:r>
              <a:rPr lang="en-US" smtClean="0"/>
              <a:t>Cyborgs</a:t>
            </a:r>
            <a:endParaRPr lang="en-US" dirty="0" smtClean="0"/>
          </a:p>
        </p:txBody>
      </p:sp>
      <p:sp>
        <p:nvSpPr>
          <p:cNvPr id="3" name="Title 2"/>
          <p:cNvSpPr>
            <a:spLocks noGrp="1"/>
          </p:cNvSpPr>
          <p:nvPr>
            <p:ph type="title"/>
          </p:nvPr>
        </p:nvSpPr>
        <p:spPr/>
        <p:txBody>
          <a:bodyPr/>
          <a:lstStyle/>
          <a:p>
            <a:r>
              <a:rPr lang="en-US" dirty="0" smtClean="0"/>
              <a:t>Coming Next </a:t>
            </a:r>
            <a:r>
              <a:rPr lang="en-US" dirty="0" err="1" smtClean="0"/>
              <a:t>Week:Identity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Space flight</a:t>
            </a:r>
          </a:p>
          <a:p>
            <a:r>
              <a:rPr lang="en-US" dirty="0" smtClean="0"/>
              <a:t>Moon landing</a:t>
            </a:r>
          </a:p>
          <a:p>
            <a:r>
              <a:rPr lang="en-US" dirty="0" smtClean="0"/>
              <a:t>SETI: Search for Extraterrestrial Intelligence</a:t>
            </a:r>
          </a:p>
          <a:p>
            <a:r>
              <a:rPr lang="en-US" dirty="0" smtClean="0"/>
              <a:t>Medical devices</a:t>
            </a:r>
          </a:p>
          <a:p>
            <a:pPr lvl="1"/>
            <a:r>
              <a:rPr lang="en-US" dirty="0" err="1" smtClean="0"/>
              <a:t>Hypnospray</a:t>
            </a:r>
            <a:endParaRPr lang="en-US" dirty="0" smtClean="0"/>
          </a:p>
          <a:p>
            <a:pPr lvl="1"/>
            <a:r>
              <a:rPr lang="en-US" dirty="0" smtClean="0"/>
              <a:t>Sight visors</a:t>
            </a:r>
          </a:p>
          <a:p>
            <a:pPr lvl="1"/>
            <a:r>
              <a:rPr lang="en-US" dirty="0" smtClean="0"/>
              <a:t>Prosthetics</a:t>
            </a:r>
          </a:p>
        </p:txBody>
      </p:sp>
      <p:sp>
        <p:nvSpPr>
          <p:cNvPr id="3" name="Title 2"/>
          <p:cNvSpPr>
            <a:spLocks noGrp="1"/>
          </p:cNvSpPr>
          <p:nvPr>
            <p:ph type="title"/>
          </p:nvPr>
        </p:nvSpPr>
        <p:spPr/>
        <p:txBody>
          <a:bodyPr/>
          <a:lstStyle/>
          <a:p>
            <a:r>
              <a:rPr lang="en-US" dirty="0" smtClean="0"/>
              <a:t>Self-fulfilling Prophecies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i="1" dirty="0" smtClean="0"/>
              <a:t>Star Trek </a:t>
            </a:r>
            <a:r>
              <a:rPr lang="en-US" dirty="0" smtClean="0"/>
              <a:t>communicator and flip cell phone</a:t>
            </a:r>
          </a:p>
          <a:p>
            <a:r>
              <a:rPr lang="en-US" i="1" dirty="0" smtClean="0"/>
              <a:t>Star Trek </a:t>
            </a:r>
            <a:r>
              <a:rPr lang="en-US" dirty="0" err="1" smtClean="0"/>
              <a:t>tricorder</a:t>
            </a:r>
            <a:r>
              <a:rPr lang="en-US" dirty="0" smtClean="0"/>
              <a:t> and smart phone</a:t>
            </a:r>
            <a:endParaRPr lang="en-US" dirty="0"/>
          </a:p>
        </p:txBody>
      </p:sp>
      <p:sp>
        <p:nvSpPr>
          <p:cNvPr id="7" name="Title 6"/>
          <p:cNvSpPr>
            <a:spLocks noGrp="1"/>
          </p:cNvSpPr>
          <p:nvPr>
            <p:ph type="title"/>
          </p:nvPr>
        </p:nvSpPr>
        <p:spPr/>
        <p:txBody>
          <a:bodyPr/>
          <a:lstStyle/>
          <a:p>
            <a:r>
              <a:rPr lang="en-US" dirty="0" smtClean="0"/>
              <a:t>Compare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Term coined 1943 by </a:t>
            </a:r>
            <a:r>
              <a:rPr lang="en-US" dirty="0" err="1" smtClean="0"/>
              <a:t>Ossip</a:t>
            </a:r>
            <a:r>
              <a:rPr lang="en-US" dirty="0" smtClean="0"/>
              <a:t> K. </a:t>
            </a:r>
            <a:r>
              <a:rPr lang="en-US" dirty="0" err="1" smtClean="0"/>
              <a:t>Flechtheim</a:t>
            </a:r>
            <a:r>
              <a:rPr lang="en-US" dirty="0" smtClean="0"/>
              <a:t>, German refugee, professor of sociology</a:t>
            </a:r>
          </a:p>
          <a:p>
            <a:r>
              <a:rPr lang="en-US" dirty="0" smtClean="0"/>
              <a:t>Forecasting the near future with extrapolation from current trends</a:t>
            </a:r>
          </a:p>
          <a:p>
            <a:r>
              <a:rPr lang="en-US" dirty="0" smtClean="0"/>
              <a:t>Uses statistical analysis and computer simulations</a:t>
            </a:r>
            <a:endParaRPr lang="en-US" dirty="0"/>
          </a:p>
        </p:txBody>
      </p:sp>
      <p:sp>
        <p:nvSpPr>
          <p:cNvPr id="3" name="Title 2"/>
          <p:cNvSpPr>
            <a:spLocks noGrp="1"/>
          </p:cNvSpPr>
          <p:nvPr>
            <p:ph type="title"/>
          </p:nvPr>
        </p:nvSpPr>
        <p:spPr>
          <a:xfrm>
            <a:off x="457200" y="228600"/>
            <a:ext cx="8229600" cy="1143000"/>
          </a:xfrm>
        </p:spPr>
        <p:txBody>
          <a:bodyPr/>
          <a:lstStyle/>
          <a:p>
            <a:r>
              <a:rPr lang="en-US" dirty="0" smtClean="0"/>
              <a:t>Futurology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Term coined by Isaac Asimov in his Foundation Trilogy</a:t>
            </a:r>
          </a:p>
          <a:p>
            <a:r>
              <a:rPr lang="en-US" dirty="0" smtClean="0"/>
              <a:t>Refers to a science of predicting the future with statistical analysis of human behavior in the mass</a:t>
            </a:r>
          </a:p>
          <a:p>
            <a:r>
              <a:rPr lang="en-US" dirty="0" smtClean="0"/>
              <a:t>Requires that humans be unaware of the analysis</a:t>
            </a:r>
            <a:endParaRPr lang="en-US" dirty="0"/>
          </a:p>
        </p:txBody>
      </p:sp>
      <p:sp>
        <p:nvSpPr>
          <p:cNvPr id="3" name="Title 2"/>
          <p:cNvSpPr>
            <a:spLocks noGrp="1"/>
          </p:cNvSpPr>
          <p:nvPr>
            <p:ph type="title"/>
          </p:nvPr>
        </p:nvSpPr>
        <p:spPr/>
        <p:txBody>
          <a:bodyPr/>
          <a:lstStyle/>
          <a:p>
            <a:r>
              <a:rPr lang="en-US" dirty="0" smtClean="0"/>
              <a:t>Psychohistory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Thematic purposes:</a:t>
            </a:r>
          </a:p>
          <a:p>
            <a:r>
              <a:rPr lang="en-US" dirty="0" smtClean="0"/>
              <a:t>To speculate about technology and life styles</a:t>
            </a:r>
          </a:p>
          <a:p>
            <a:pPr lvl="1"/>
            <a:r>
              <a:rPr lang="en-US" dirty="0" smtClean="0"/>
              <a:t>Glorification of science and technology</a:t>
            </a:r>
          </a:p>
          <a:p>
            <a:pPr lvl="1"/>
            <a:r>
              <a:rPr lang="en-US" dirty="0" smtClean="0"/>
              <a:t>Colonization of solar system</a:t>
            </a:r>
          </a:p>
          <a:p>
            <a:r>
              <a:rPr lang="en-US" dirty="0" smtClean="0"/>
              <a:t>To reflect on current events</a:t>
            </a:r>
          </a:p>
          <a:p>
            <a:r>
              <a:rPr lang="en-US" dirty="0" smtClean="0"/>
              <a:t>To warn of disturbing trends</a:t>
            </a:r>
          </a:p>
          <a:p>
            <a:endParaRPr lang="en-US" dirty="0" smtClean="0"/>
          </a:p>
          <a:p>
            <a:endParaRPr lang="en-US" dirty="0" smtClean="0"/>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The Future on Earth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513</TotalTime>
  <Words>1571</Words>
  <Application>Microsoft Office PowerPoint</Application>
  <PresentationFormat>On-screen Show (4:3)</PresentationFormat>
  <Paragraphs>272</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A Brief Survey  of Science Fiction Session 2: the Future</vt:lpstr>
      <vt:lpstr>Session Overview: The Future</vt:lpstr>
      <vt:lpstr>Imagine Greater</vt:lpstr>
      <vt:lpstr>Some Good Guesses</vt:lpstr>
      <vt:lpstr>Self-fulfilling Prophecies</vt:lpstr>
      <vt:lpstr>Compare</vt:lpstr>
      <vt:lpstr>Futurology</vt:lpstr>
      <vt:lpstr>Psychohistory</vt:lpstr>
      <vt:lpstr>The Future on Earth</vt:lpstr>
      <vt:lpstr>Future Societies</vt:lpstr>
      <vt:lpstr>Origins</vt:lpstr>
      <vt:lpstr>Subsets of Future Societies</vt:lpstr>
      <vt:lpstr>Types  of Dystopia</vt:lpstr>
      <vt:lpstr>Feminist Socieites: The Martin Scale</vt:lpstr>
      <vt:lpstr>Levels of the Martin Scale</vt:lpstr>
      <vt:lpstr>The future in space</vt:lpstr>
      <vt:lpstr>Common Themes</vt:lpstr>
      <vt:lpstr>The Galaxy and Beyond</vt:lpstr>
      <vt:lpstr>Space Opera</vt:lpstr>
      <vt:lpstr>Galactic Empires</vt:lpstr>
      <vt:lpstr>Alien Encounters</vt:lpstr>
      <vt:lpstr>Major Categories</vt:lpstr>
      <vt:lpstr>Types of Stories</vt:lpstr>
      <vt:lpstr>Thematic Concerns</vt:lpstr>
      <vt:lpstr>Nature of Alien Encounters</vt:lpstr>
      <vt:lpstr>First Contact</vt:lpstr>
      <vt:lpstr>Sources of first contact</vt:lpstr>
      <vt:lpstr>Types of Co-existence</vt:lpstr>
      <vt:lpstr>Alien Invasion </vt:lpstr>
      <vt:lpstr>Future War</vt:lpstr>
      <vt:lpstr>Alien Encounters Subsets </vt:lpstr>
      <vt:lpstr>Examples of Alien Language </vt:lpstr>
      <vt:lpstr>What to Read: Dystopia</vt:lpstr>
      <vt:lpstr>What to Read: Feminist Societies</vt:lpstr>
      <vt:lpstr>What to Read:  Post-Disaster Societies</vt:lpstr>
      <vt:lpstr>What to Read: The Solar System</vt:lpstr>
      <vt:lpstr>What to Read: Galaxies</vt:lpstr>
      <vt:lpstr>What to Read: First Contact</vt:lpstr>
      <vt:lpstr>What to read: Future War</vt:lpstr>
      <vt:lpstr>Heinlein and His Followers</vt:lpstr>
      <vt:lpstr>More to Read</vt:lpstr>
      <vt:lpstr>Coming Next Week:Identity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Survey  of Science Fiction</dc:title>
  <dc:creator>Agatha</dc:creator>
  <cp:lastModifiedBy>Agatha</cp:lastModifiedBy>
  <cp:revision>59</cp:revision>
  <dcterms:created xsi:type="dcterms:W3CDTF">2012-11-08T14:56:02Z</dcterms:created>
  <dcterms:modified xsi:type="dcterms:W3CDTF">2013-02-08T18:07:06Z</dcterms:modified>
</cp:coreProperties>
</file>