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56"/>
  </p:notesMasterIdLst>
  <p:handoutMasterIdLst>
    <p:handoutMasterId r:id="rId57"/>
  </p:handoutMasterIdLst>
  <p:sldIdLst>
    <p:sldId id="257" r:id="rId2"/>
    <p:sldId id="281" r:id="rId3"/>
    <p:sldId id="302" r:id="rId4"/>
    <p:sldId id="282" r:id="rId5"/>
    <p:sldId id="259" r:id="rId6"/>
    <p:sldId id="350" r:id="rId7"/>
    <p:sldId id="260" r:id="rId8"/>
    <p:sldId id="261" r:id="rId9"/>
    <p:sldId id="262" r:id="rId10"/>
    <p:sldId id="285" r:id="rId11"/>
    <p:sldId id="286" r:id="rId12"/>
    <p:sldId id="347" r:id="rId13"/>
    <p:sldId id="325" r:id="rId14"/>
    <p:sldId id="326" r:id="rId15"/>
    <p:sldId id="264" r:id="rId16"/>
    <p:sldId id="265" r:id="rId17"/>
    <p:sldId id="266" r:id="rId18"/>
    <p:sldId id="270" r:id="rId19"/>
    <p:sldId id="271" r:id="rId20"/>
    <p:sldId id="273" r:id="rId21"/>
    <p:sldId id="295" r:id="rId22"/>
    <p:sldId id="328" r:id="rId23"/>
    <p:sldId id="296" r:id="rId24"/>
    <p:sldId id="329" r:id="rId25"/>
    <p:sldId id="297" r:id="rId26"/>
    <p:sldId id="333" r:id="rId27"/>
    <p:sldId id="279" r:id="rId28"/>
    <p:sldId id="280" r:id="rId29"/>
    <p:sldId id="300" r:id="rId30"/>
    <p:sldId id="345" r:id="rId31"/>
    <p:sldId id="288" r:id="rId32"/>
    <p:sldId id="311" r:id="rId33"/>
    <p:sldId id="327" r:id="rId34"/>
    <p:sldId id="312" r:id="rId35"/>
    <p:sldId id="331" r:id="rId36"/>
    <p:sldId id="289" r:id="rId37"/>
    <p:sldId id="346" r:id="rId38"/>
    <p:sldId id="335" r:id="rId39"/>
    <p:sldId id="308" r:id="rId40"/>
    <p:sldId id="336" r:id="rId41"/>
    <p:sldId id="291" r:id="rId42"/>
    <p:sldId id="309" r:id="rId43"/>
    <p:sldId id="337" r:id="rId44"/>
    <p:sldId id="348" r:id="rId45"/>
    <p:sldId id="310" r:id="rId46"/>
    <p:sldId id="303" r:id="rId47"/>
    <p:sldId id="293" r:id="rId48"/>
    <p:sldId id="332" r:id="rId49"/>
    <p:sldId id="304" r:id="rId50"/>
    <p:sldId id="305" r:id="rId51"/>
    <p:sldId id="294" r:id="rId52"/>
    <p:sldId id="342" r:id="rId53"/>
    <p:sldId id="287" r:id="rId54"/>
    <p:sldId id="349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9CD84-F7E0-45AC-8AA4-1494CF5E6EFB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71F2A-0B5D-4AF1-B896-EAC660634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04572-F972-47C7-A221-81B96C037B8D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FECA-605F-49A8-8060-E934676D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71AA2C-A83E-4319-91B1-3D794024DFD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96E41D-14BA-4B34-9E44-7836FA69A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71AA2C-A83E-4319-91B1-3D794024DFD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6E41D-14BA-4B34-9E44-7836FA69A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71AA2C-A83E-4319-91B1-3D794024DFD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6E41D-14BA-4B34-9E44-7836FA69A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8841476-B0E8-42BD-BAA1-FE870C88B4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71AA2C-A83E-4319-91B1-3D794024DFD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6E41D-14BA-4B34-9E44-7836FA69A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71AA2C-A83E-4319-91B1-3D794024DFD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6E41D-14BA-4B34-9E44-7836FA69A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71AA2C-A83E-4319-91B1-3D794024DFD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6E41D-14BA-4B34-9E44-7836FA69A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71AA2C-A83E-4319-91B1-3D794024DFD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6E41D-14BA-4B34-9E44-7836FA69A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71AA2C-A83E-4319-91B1-3D794024DFD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6E41D-14BA-4B34-9E44-7836FA69A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71AA2C-A83E-4319-91B1-3D794024DFD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6E41D-14BA-4B34-9E44-7836FA69A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71AA2C-A83E-4319-91B1-3D794024DFD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6E41D-14BA-4B34-9E44-7836FA69A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71AA2C-A83E-4319-91B1-3D794024DFD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96E41D-14BA-4B34-9E44-7836FA69A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71AA2C-A83E-4319-91B1-3D794024DFD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96E41D-14BA-4B34-9E44-7836FA69A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vcc.edu/home/ataormina/beyond" TargetMode="External"/><Relationship Id="rId2" Type="http://schemas.openxmlformats.org/officeDocument/2006/relationships/hyperlink" Target="mailto:ataormina@nvc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ocusmag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 Brief Survey </a:t>
            </a:r>
            <a:br>
              <a:rPr lang="en-US" b="1" dirty="0" smtClean="0"/>
            </a:br>
            <a:r>
              <a:rPr lang="en-US" b="1" dirty="0" smtClean="0"/>
              <a:t>of Science Fiction</a:t>
            </a:r>
            <a:br>
              <a:rPr lang="en-US" b="1" dirty="0" smtClean="0"/>
            </a:br>
            <a:r>
              <a:rPr lang="en-US" sz="3600" dirty="0" smtClean="0"/>
              <a:t>Session 1: Definition and History</a:t>
            </a:r>
            <a:endParaRPr lang="en-US" sz="36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Osher</a:t>
            </a:r>
            <a:r>
              <a:rPr lang="en-US" dirty="0" smtClean="0"/>
              <a:t> Lifelong Learning Institute</a:t>
            </a:r>
          </a:p>
          <a:p>
            <a:r>
              <a:rPr lang="en-US" dirty="0" smtClean="0"/>
              <a:t>Winter 2013</a:t>
            </a:r>
          </a:p>
          <a:p>
            <a:r>
              <a:rPr lang="en-US" dirty="0" smtClean="0"/>
              <a:t>Dr</a:t>
            </a:r>
            <a:r>
              <a:rPr lang="en-US" dirty="0"/>
              <a:t>. Agatha </a:t>
            </a:r>
            <a:r>
              <a:rPr lang="en-US" dirty="0" smtClean="0"/>
              <a:t>Taormina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498B-5C0A-4BEF-854E-4BC589B654B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Cognitive estrangement</a:t>
            </a:r>
            <a:r>
              <a:rPr lang="en-US" dirty="0" smtClean="0"/>
              <a:t>: a perception that what we understand to be true in the fiction is not a recognizable part of our environment or reality</a:t>
            </a:r>
          </a:p>
          <a:p>
            <a:r>
              <a:rPr lang="en-US" b="1" dirty="0" err="1" smtClean="0"/>
              <a:t>Novum</a:t>
            </a:r>
            <a:r>
              <a:rPr lang="en-US" dirty="0" smtClean="0"/>
              <a:t>: a new thing, a device or discovery that does not exist in our world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 and Elements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Fantasy</a:t>
            </a:r>
            <a:r>
              <a:rPr lang="en-US" dirty="0" smtClean="0"/>
              <a:t>:  "a work which takes place in a nonexistent and unreal world, such as fairyland, or concerns incredible and unreal characters. . . or employs physical and scientific principles not yet discovered or contrary to present experience as in science fiction and utopian fiction”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i="1" dirty="0" smtClean="0"/>
              <a:t>A Handbook to Literature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Science fiction </a:t>
            </a:r>
            <a:r>
              <a:rPr lang="en-US" dirty="0" smtClean="0"/>
              <a:t>:"A </a:t>
            </a:r>
            <a:r>
              <a:rPr lang="en-US" b="1" dirty="0" smtClean="0"/>
              <a:t>form of fantasy </a:t>
            </a:r>
            <a:r>
              <a:rPr lang="en-US" dirty="0" smtClean="0"/>
              <a:t>in which scientific facts, assumptions, or hypotheses form the basis, by </a:t>
            </a:r>
            <a:r>
              <a:rPr lang="en-US" b="1" dirty="0" smtClean="0"/>
              <a:t>logical extrapolation</a:t>
            </a:r>
            <a:r>
              <a:rPr lang="en-US" dirty="0" smtClean="0"/>
              <a:t>, of adventures in the future, on other planets, in other dimensions in time, or under new variants of scientific law”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i="1" dirty="0" smtClean="0"/>
              <a:t>A Handbook to Literature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"[</a:t>
            </a:r>
            <a:r>
              <a:rPr lang="en-US" dirty="0" err="1" smtClean="0"/>
              <a:t>i</a:t>
            </a:r>
            <a:r>
              <a:rPr lang="en-US" dirty="0" smtClean="0"/>
              <a:t>]n its wider sense, fantasy clearly embraces all science fiction. But fantasy in a narrower sense, as opposed to science fiction, generally implies a fiction leaning more towards myth or the </a:t>
            </a:r>
            <a:r>
              <a:rPr lang="en-US" dirty="0" err="1" smtClean="0"/>
              <a:t>mythopoetic</a:t>
            </a:r>
            <a:r>
              <a:rPr lang="en-US" dirty="0" smtClean="0"/>
              <a:t> than towards an assumed realism" (26)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Brian </a:t>
            </a:r>
            <a:r>
              <a:rPr lang="en-US" dirty="0" err="1" smtClean="0"/>
              <a:t>Aldiss</a:t>
            </a:r>
            <a:r>
              <a:rPr lang="en-US" dirty="0" smtClean="0"/>
              <a:t> in </a:t>
            </a:r>
            <a:r>
              <a:rPr lang="en-US" i="1" dirty="0" smtClean="0"/>
              <a:t>Trillion Year Spree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"Science fiction deals with improbable possibilities, fantasy with plausible impossibilities.”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Miriam Allen </a:t>
            </a:r>
            <a:r>
              <a:rPr lang="en-US" dirty="0" err="1" smtClean="0"/>
              <a:t>deFord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Horror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600"/>
              <a:t>“The Sleep of Reason Breeds Monsters”</a:t>
            </a:r>
          </a:p>
          <a:p>
            <a:pPr>
              <a:buFontTx/>
              <a:buNone/>
            </a:pPr>
            <a:r>
              <a:rPr lang="en-US" sz="2800"/>
              <a:t>—Francisco Goya, 1799</a:t>
            </a:r>
          </a:p>
        </p:txBody>
      </p:sp>
      <p:pic>
        <p:nvPicPr>
          <p:cNvPr id="26633" name="Picture 9" descr="goya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32400" y="2070100"/>
            <a:ext cx="2641600" cy="3937000"/>
          </a:xfrm>
          <a:noFill/>
          <a:ln/>
        </p:spPr>
      </p:pic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373-35B2-43EC-A47F-ACDD1D55FE2D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Genre</a:t>
            </a:r>
          </a:p>
          <a:p>
            <a:r>
              <a:rPr lang="en-US" dirty="0" smtClean="0"/>
              <a:t>Attitude or approach to subject matter</a:t>
            </a:r>
          </a:p>
          <a:p>
            <a:r>
              <a:rPr lang="en-US" dirty="0" smtClean="0"/>
              <a:t>By-product of mainstream literature as well as science fiction and fantasy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639C-B146-40E0-9EDD-FD75A11E2CB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Horror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Science fiction accesses the rational conscious mind</a:t>
            </a:r>
          </a:p>
          <a:p>
            <a:r>
              <a:rPr lang="en-US" dirty="0"/>
              <a:t>Horror addresses the unconscious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59FA-183E-4146-BB6F-A233CDDA312B}" type="slidenum">
              <a:rPr lang="en-US"/>
              <a:pPr/>
              <a:t>17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Science Fiction vs. Horror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Horror Science Fiction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Monsters</a:t>
            </a:r>
          </a:p>
          <a:p>
            <a:r>
              <a:rPr lang="en-US" dirty="0" smtClean="0"/>
              <a:t>Aliens</a:t>
            </a:r>
            <a:endParaRPr lang="en-US" dirty="0"/>
          </a:p>
          <a:p>
            <a:r>
              <a:rPr lang="en-US" dirty="0"/>
              <a:t>Mad </a:t>
            </a:r>
            <a:r>
              <a:rPr lang="en-US" dirty="0" smtClean="0"/>
              <a:t>scientists, e.g. Frankenstein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F8EE-A6D3-419A-A6F1-D3901DA0ADDC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Societal and cultural changes wrought by science and technology</a:t>
            </a:r>
          </a:p>
          <a:p>
            <a:r>
              <a:rPr lang="en-US" dirty="0" smtClean="0"/>
              <a:t>Encounters </a:t>
            </a:r>
            <a:r>
              <a:rPr lang="en-US" dirty="0"/>
              <a:t>with aliens or other </a:t>
            </a:r>
            <a:r>
              <a:rPr lang="en-US" dirty="0" smtClean="0"/>
              <a:t>worlds</a:t>
            </a:r>
          </a:p>
          <a:p>
            <a:r>
              <a:rPr lang="en-US" dirty="0" smtClean="0"/>
              <a:t>Technological </a:t>
            </a:r>
            <a:r>
              <a:rPr lang="en-US" dirty="0"/>
              <a:t>alterations in and substitutions for the self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9C04-39A5-4AAB-A19F-E11C070FCF13}" type="slidenum">
              <a:rPr lang="en-US"/>
              <a:pPr/>
              <a:t>19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</a:t>
            </a:r>
            <a:r>
              <a:rPr lang="en-US" dirty="0" err="1" smtClean="0"/>
              <a:t>SciFi</a:t>
            </a:r>
            <a:r>
              <a:rPr lang="en-US" dirty="0" smtClean="0"/>
              <a:t> Subjects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</a:p>
          <a:p>
            <a:pPr lvl="1"/>
            <a:r>
              <a:rPr lang="en-US" dirty="0" smtClean="0"/>
              <a:t>Definitions </a:t>
            </a:r>
          </a:p>
          <a:p>
            <a:pPr lvl="1"/>
            <a:r>
              <a:rPr lang="en-US" dirty="0" smtClean="0"/>
              <a:t>Brief survey of the field</a:t>
            </a:r>
          </a:p>
          <a:p>
            <a:r>
              <a:rPr lang="en-US" dirty="0" smtClean="0"/>
              <a:t>The Future</a:t>
            </a:r>
          </a:p>
          <a:p>
            <a:pPr lvl="1"/>
            <a:r>
              <a:rPr lang="en-US" dirty="0" smtClean="0"/>
              <a:t>The future on Earth</a:t>
            </a:r>
          </a:p>
          <a:p>
            <a:pPr lvl="1"/>
            <a:r>
              <a:rPr lang="en-US" dirty="0" smtClean="0"/>
              <a:t>The future in space</a:t>
            </a:r>
          </a:p>
          <a:p>
            <a:pPr lvl="1"/>
            <a:r>
              <a:rPr lang="en-US" dirty="0" smtClean="0"/>
              <a:t>Alien encounters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Course Contents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Future as utopia or dystopia</a:t>
            </a:r>
          </a:p>
          <a:p>
            <a:pPr>
              <a:lnSpc>
                <a:spcPct val="90000"/>
              </a:lnSpc>
            </a:pPr>
            <a:r>
              <a:rPr lang="en-US" dirty="0"/>
              <a:t>Science as </a:t>
            </a:r>
            <a:r>
              <a:rPr lang="en-US" dirty="0" smtClean="0"/>
              <a:t>devil or savior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Desire for universal peace</a:t>
            </a:r>
          </a:p>
          <a:p>
            <a:pPr>
              <a:lnSpc>
                <a:spcPct val="90000"/>
              </a:lnSpc>
            </a:pPr>
            <a:r>
              <a:rPr lang="en-US" dirty="0"/>
              <a:t>Desire </a:t>
            </a:r>
            <a:r>
              <a:rPr lang="en-US" dirty="0" smtClean="0"/>
              <a:t>to </a:t>
            </a:r>
            <a:r>
              <a:rPr lang="en-US" dirty="0"/>
              <a:t>unite against a common enemy</a:t>
            </a:r>
          </a:p>
          <a:p>
            <a:pPr>
              <a:lnSpc>
                <a:spcPct val="90000"/>
              </a:lnSpc>
            </a:pPr>
            <a:r>
              <a:rPr lang="en-US" dirty="0"/>
              <a:t>Impact on man of artificial </a:t>
            </a:r>
            <a:r>
              <a:rPr lang="en-US" dirty="0" smtClean="0"/>
              <a:t>intelligence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Concepts of religion, philosophy, morality, and ethics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C834-3916-4428-95CE-C96675C29A0E}" type="slidenum">
              <a:rPr lang="en-US"/>
              <a:pPr/>
              <a:t>20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Thematic </a:t>
            </a:r>
            <a:r>
              <a:rPr lang="en-US" dirty="0" smtClean="0"/>
              <a:t>Concerns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subgenre is a finer way to distinguish a type or form of a genre</a:t>
            </a:r>
          </a:p>
          <a:p>
            <a:r>
              <a:rPr lang="en-US" dirty="0" smtClean="0"/>
              <a:t>Focus on stylistic rather than topic-oriented subgenres</a:t>
            </a:r>
          </a:p>
          <a:p>
            <a:pPr lvl="1"/>
            <a:r>
              <a:rPr lang="en-US" dirty="0" smtClean="0"/>
              <a:t>Hard science fiction</a:t>
            </a:r>
          </a:p>
          <a:p>
            <a:pPr lvl="1"/>
            <a:r>
              <a:rPr lang="en-US" dirty="0" smtClean="0"/>
              <a:t>Soft science fiction</a:t>
            </a:r>
          </a:p>
          <a:p>
            <a:pPr lvl="1"/>
            <a:r>
              <a:rPr lang="en-US" dirty="0" smtClean="0"/>
              <a:t>Science fantasy</a:t>
            </a:r>
          </a:p>
          <a:p>
            <a:pPr lvl="1"/>
            <a:r>
              <a:rPr lang="en-US" dirty="0" smtClean="0"/>
              <a:t>Cyberpunk</a:t>
            </a:r>
          </a:p>
          <a:p>
            <a:pPr lvl="1"/>
            <a:r>
              <a:rPr lang="en-US" dirty="0" err="1" smtClean="0"/>
              <a:t>Steampunk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Subgenres of Science Fiction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So-called because it utilizes the hard sciences:</a:t>
            </a:r>
          </a:p>
          <a:p>
            <a:pPr lvl="1"/>
            <a:r>
              <a:rPr lang="en-US" dirty="0" smtClean="0"/>
              <a:t>Physics</a:t>
            </a:r>
          </a:p>
          <a:p>
            <a:pPr lvl="1"/>
            <a:r>
              <a:rPr lang="en-US" dirty="0" smtClean="0"/>
              <a:t>Biology</a:t>
            </a:r>
          </a:p>
          <a:p>
            <a:pPr lvl="1"/>
            <a:r>
              <a:rPr lang="en-US" dirty="0" smtClean="0"/>
              <a:t>Chemistry</a:t>
            </a:r>
          </a:p>
          <a:p>
            <a:pPr lvl="1"/>
            <a:r>
              <a:rPr lang="en-US" dirty="0" smtClean="0"/>
              <a:t>Astronomy</a:t>
            </a:r>
          </a:p>
          <a:p>
            <a:pPr lvl="1"/>
            <a:r>
              <a:rPr lang="en-US" dirty="0" smtClean="0"/>
              <a:t>Geology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Science Fiction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High-tech iconology</a:t>
            </a:r>
          </a:p>
          <a:p>
            <a:r>
              <a:rPr lang="en-US" dirty="0" smtClean="0"/>
              <a:t>Strong scientific component </a:t>
            </a:r>
          </a:p>
          <a:p>
            <a:r>
              <a:rPr lang="en-US" dirty="0" smtClean="0"/>
              <a:t>Male-centered values</a:t>
            </a:r>
          </a:p>
          <a:p>
            <a:pPr lvl="1"/>
            <a:r>
              <a:rPr lang="en-US" dirty="0" smtClean="0"/>
              <a:t>Often politically right-wing/conservative</a:t>
            </a:r>
          </a:p>
          <a:p>
            <a:pPr lvl="1"/>
            <a:r>
              <a:rPr lang="en-US" dirty="0" smtClean="0"/>
              <a:t>Often militaristic</a:t>
            </a:r>
          </a:p>
          <a:p>
            <a:r>
              <a:rPr lang="en-US" dirty="0" smtClean="0"/>
              <a:t>Faithfulness to the physical facts of the universe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Elements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Utilizes the “soft” sciences:</a:t>
            </a:r>
          </a:p>
          <a:p>
            <a:pPr lvl="1"/>
            <a:r>
              <a:rPr lang="en-US" dirty="0" smtClean="0"/>
              <a:t>Psychology</a:t>
            </a:r>
          </a:p>
          <a:p>
            <a:pPr lvl="1"/>
            <a:r>
              <a:rPr lang="en-US" dirty="0" smtClean="0"/>
              <a:t>Sociology</a:t>
            </a:r>
          </a:p>
          <a:p>
            <a:pPr lvl="1"/>
            <a:r>
              <a:rPr lang="en-US" dirty="0" smtClean="0"/>
              <a:t>Economics</a:t>
            </a:r>
          </a:p>
          <a:p>
            <a:pPr lvl="1"/>
            <a:r>
              <a:rPr lang="en-US" dirty="0" smtClean="0"/>
              <a:t>Political science</a:t>
            </a:r>
          </a:p>
          <a:p>
            <a:pPr lvl="1"/>
            <a:r>
              <a:rPr lang="en-US" dirty="0" smtClean="0"/>
              <a:t>Ecology</a:t>
            </a:r>
          </a:p>
          <a:p>
            <a:pPr lvl="1"/>
            <a:r>
              <a:rPr lang="en-US" dirty="0" smtClean="0"/>
              <a:t>Anthropology</a:t>
            </a:r>
          </a:p>
          <a:p>
            <a:pPr lvl="1"/>
            <a:r>
              <a:rPr lang="en-US" dirty="0" smtClean="0"/>
              <a:t>Linguistics</a:t>
            </a:r>
          </a:p>
          <a:p>
            <a:pPr lvl="1"/>
            <a:r>
              <a:rPr lang="en-US" dirty="0" smtClean="0"/>
              <a:t>Gender studies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Science Fiction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Implied counterpoint to hard science fiction</a:t>
            </a:r>
          </a:p>
          <a:p>
            <a:r>
              <a:rPr lang="en-US" dirty="0" smtClean="0"/>
              <a:t>Fiction of the "left," without gender bias</a:t>
            </a:r>
          </a:p>
          <a:p>
            <a:r>
              <a:rPr lang="en-US" dirty="0" smtClean="0"/>
              <a:t>Tends toward non-violent problem-solving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Hybrid or sub-genre</a:t>
            </a:r>
          </a:p>
          <a:p>
            <a:r>
              <a:rPr lang="en-US" dirty="0"/>
              <a:t>Uses the iconography of science fiction</a:t>
            </a:r>
          </a:p>
          <a:p>
            <a:r>
              <a:rPr lang="en-US" dirty="0"/>
              <a:t>Doesn’t bother to anchor the setting in any realistic </a:t>
            </a:r>
            <a:r>
              <a:rPr lang="en-US" dirty="0" smtClean="0"/>
              <a:t>extrapolation</a:t>
            </a:r>
          </a:p>
          <a:p>
            <a:r>
              <a:rPr lang="en-US" dirty="0" smtClean="0"/>
              <a:t>Good example is </a:t>
            </a:r>
            <a:r>
              <a:rPr lang="en-US" i="1" dirty="0" smtClean="0"/>
              <a:t>Star Wars</a:t>
            </a:r>
            <a:endParaRPr lang="en-US" i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F4C9-63F0-4780-B20C-8C9C2EEE8229}" type="slidenum">
              <a:rPr lang="en-US"/>
              <a:pPr/>
              <a:t>26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Science Fantasy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Shares with  postmodern fiction “a fascination with and knowledge of technology, an interest in its impact on contemporary culture, and a tendency to aesthetic experimentation and innovation. . .” (</a:t>
            </a:r>
            <a:r>
              <a:rPr lang="en-US" dirty="0" err="1" smtClean="0"/>
              <a:t>Telotte</a:t>
            </a:r>
            <a:r>
              <a:rPr lang="en-US" dirty="0" smtClean="0"/>
              <a:t>, </a:t>
            </a:r>
            <a:r>
              <a:rPr lang="en-US" i="1" dirty="0" smtClean="0"/>
              <a:t>Science Fiction Film </a:t>
            </a:r>
            <a:r>
              <a:rPr lang="en-US" dirty="0"/>
              <a:t>77</a:t>
            </a:r>
            <a:r>
              <a:rPr lang="en-US" dirty="0" smtClean="0"/>
              <a:t>)</a:t>
            </a:r>
          </a:p>
          <a:p>
            <a:pPr>
              <a:buFontTx/>
              <a:buNone/>
            </a:pPr>
            <a:r>
              <a:rPr lang="en-US" dirty="0" smtClean="0"/>
              <a:t>Example</a:t>
            </a:r>
            <a:r>
              <a:rPr lang="en-US" i="1" dirty="0" smtClean="0"/>
              <a:t>: Blade Runner</a:t>
            </a:r>
            <a:endParaRPr lang="en-US" i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CA2C-6B72-4380-84AB-DB9B3C99828A}" type="slidenum">
              <a:rPr lang="en-US"/>
              <a:pPr/>
              <a:t>27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Cyberpunk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Who or what is in charge in this new digital world?</a:t>
            </a:r>
          </a:p>
          <a:p>
            <a:r>
              <a:rPr lang="en-US"/>
              <a:t>How do we define life in a digital environment?</a:t>
            </a:r>
          </a:p>
          <a:p>
            <a:r>
              <a:rPr lang="en-US"/>
              <a:t>How is our own sense of self constructed by the culture we inhabit?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934F-EC7D-4A49-A2CB-6927F9C125B3}" type="slidenum">
              <a:rPr lang="en-US"/>
              <a:pPr/>
              <a:t>28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Cyberpunk Asks: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Came to prominence in the 1980s and early 1990s; term is a play on cyberpunk</a:t>
            </a:r>
          </a:p>
          <a:p>
            <a:r>
              <a:rPr lang="en-US" dirty="0" smtClean="0"/>
              <a:t>Refers to literature and film set in the Victorian Era (the age of steam) but utilizing futuristic or anachronistic gadgets and inventions</a:t>
            </a:r>
          </a:p>
          <a:p>
            <a:r>
              <a:rPr lang="en-US" dirty="0" smtClean="0"/>
              <a:t>Often is set in an alternate </a:t>
            </a:r>
            <a:r>
              <a:rPr lang="en-US" dirty="0" smtClean="0"/>
              <a:t>reality</a:t>
            </a:r>
          </a:p>
          <a:p>
            <a:r>
              <a:rPr lang="en-US" dirty="0" smtClean="0"/>
              <a:t>Example: </a:t>
            </a:r>
            <a:r>
              <a:rPr lang="en-US" i="1" dirty="0" smtClean="0"/>
              <a:t>The Wild </a:t>
            </a:r>
            <a:r>
              <a:rPr lang="en-US" i="1" dirty="0" err="1" smtClean="0"/>
              <a:t>Wild</a:t>
            </a:r>
            <a:r>
              <a:rPr lang="en-US" i="1" dirty="0" smtClean="0"/>
              <a:t> West</a:t>
            </a: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Steampunk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Identity</a:t>
            </a:r>
          </a:p>
          <a:p>
            <a:pPr lvl="1"/>
            <a:r>
              <a:rPr lang="en-US" dirty="0" smtClean="0"/>
              <a:t>Genetics</a:t>
            </a:r>
          </a:p>
          <a:p>
            <a:pPr lvl="1"/>
            <a:r>
              <a:rPr lang="en-US" dirty="0" smtClean="0"/>
              <a:t>Artificial intelligence</a:t>
            </a:r>
          </a:p>
          <a:p>
            <a:pPr lvl="1"/>
            <a:r>
              <a:rPr lang="en-US" dirty="0" err="1" smtClean="0"/>
              <a:t>Cyborgs</a:t>
            </a:r>
            <a:endParaRPr lang="en-US" dirty="0" smtClean="0"/>
          </a:p>
          <a:p>
            <a:r>
              <a:rPr lang="en-US" dirty="0" smtClean="0"/>
              <a:t>Reality</a:t>
            </a:r>
          </a:p>
          <a:p>
            <a:pPr lvl="1"/>
            <a:r>
              <a:rPr lang="en-US" dirty="0" smtClean="0"/>
              <a:t>Perception</a:t>
            </a:r>
          </a:p>
          <a:p>
            <a:pPr lvl="1"/>
            <a:r>
              <a:rPr lang="en-US" dirty="0" smtClean="0"/>
              <a:t>Virtual reality</a:t>
            </a:r>
          </a:p>
          <a:p>
            <a:pPr lvl="1"/>
            <a:r>
              <a:rPr lang="en-US" dirty="0" smtClean="0"/>
              <a:t>Time travel</a:t>
            </a:r>
          </a:p>
          <a:p>
            <a:pPr lvl="1"/>
            <a:r>
              <a:rPr lang="en-US" dirty="0" smtClean="0"/>
              <a:t>Parallel universes</a:t>
            </a:r>
          </a:p>
          <a:p>
            <a:pPr lvl="1"/>
            <a:r>
              <a:rPr lang="en-US" dirty="0" smtClean="0"/>
              <a:t>Alternate  history</a:t>
            </a: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science fiction: the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Early modern science fiction</a:t>
            </a:r>
          </a:p>
          <a:p>
            <a:r>
              <a:rPr lang="en-US" dirty="0" smtClean="0"/>
              <a:t>The Golden Age</a:t>
            </a:r>
          </a:p>
          <a:p>
            <a:r>
              <a:rPr lang="en-US" dirty="0" smtClean="0"/>
              <a:t>Post-War science fiction</a:t>
            </a:r>
          </a:p>
          <a:p>
            <a:r>
              <a:rPr lang="en-US" dirty="0" smtClean="0"/>
              <a:t>Contemporary science fiction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Chronological Survey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Mary Shelley</a:t>
            </a:r>
          </a:p>
          <a:p>
            <a:pPr lvl="1"/>
            <a:r>
              <a:rPr lang="en-US" i="1" dirty="0" smtClean="0"/>
              <a:t>Frankenstein</a:t>
            </a:r>
          </a:p>
          <a:p>
            <a:r>
              <a:rPr lang="en-US" dirty="0" smtClean="0"/>
              <a:t>Jules Verne</a:t>
            </a:r>
          </a:p>
          <a:p>
            <a:pPr lvl="1"/>
            <a:r>
              <a:rPr lang="en-US" i="1" dirty="0" smtClean="0"/>
              <a:t>Journey to the Center of the Earth</a:t>
            </a:r>
          </a:p>
          <a:p>
            <a:pPr lvl="1"/>
            <a:r>
              <a:rPr lang="en-US" i="1" dirty="0" smtClean="0"/>
              <a:t>20,000 Leagues Under the Sea</a:t>
            </a:r>
          </a:p>
          <a:p>
            <a:r>
              <a:rPr lang="en-US" dirty="0" smtClean="0"/>
              <a:t>H. G. Wells</a:t>
            </a:r>
          </a:p>
          <a:p>
            <a:pPr lvl="1"/>
            <a:r>
              <a:rPr lang="en-US" i="1" dirty="0" smtClean="0"/>
              <a:t>The Time Machine</a:t>
            </a:r>
          </a:p>
          <a:p>
            <a:pPr lvl="1"/>
            <a:r>
              <a:rPr lang="en-US" i="1" dirty="0" smtClean="0"/>
              <a:t>The War of the Worlds</a:t>
            </a:r>
          </a:p>
          <a:p>
            <a:pPr lvl="1"/>
            <a:r>
              <a:rPr lang="en-US" i="1" dirty="0" smtClean="0"/>
              <a:t>The Island of Doctor Moreau</a:t>
            </a:r>
          </a:p>
          <a:p>
            <a:pPr lvl="1"/>
            <a:r>
              <a:rPr lang="en-US" i="1" dirty="0" smtClean="0"/>
              <a:t>The Invisible Man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Isaac Asimov divided the history of modern science fiction, i.e., works written after 1926, into four types of stories:</a:t>
            </a:r>
          </a:p>
          <a:p>
            <a:r>
              <a:rPr lang="en-US" dirty="0" smtClean="0"/>
              <a:t>1926-38—adventure-dominant</a:t>
            </a:r>
          </a:p>
          <a:p>
            <a:r>
              <a:rPr lang="en-US" dirty="0" smtClean="0"/>
              <a:t>1938-50—science-dominant</a:t>
            </a:r>
          </a:p>
          <a:p>
            <a:r>
              <a:rPr lang="en-US" dirty="0" smtClean="0"/>
              <a:t>1950-65—sociology-dominant</a:t>
            </a:r>
          </a:p>
          <a:p>
            <a:r>
              <a:rPr lang="en-US" dirty="0" smtClean="0"/>
              <a:t>1966-present—style-dominant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Science Fiction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early modern era, roughly the period just before World War II, can be categorized as </a:t>
            </a:r>
            <a:r>
              <a:rPr lang="en-US" b="1" dirty="0" smtClean="0"/>
              <a:t>adventure-dominant</a:t>
            </a:r>
            <a:r>
              <a:rPr lang="en-US" dirty="0" smtClean="0"/>
              <a:t>. </a:t>
            </a:r>
          </a:p>
          <a:p>
            <a:r>
              <a:rPr lang="en-US" b="1" i="1" dirty="0" smtClean="0"/>
              <a:t>Amazing Stories</a:t>
            </a:r>
            <a:r>
              <a:rPr lang="en-US" dirty="0" smtClean="0"/>
              <a:t>, (1926), the first magazine devoted completely to science fiction</a:t>
            </a:r>
          </a:p>
          <a:p>
            <a:pPr lvl="1"/>
            <a:r>
              <a:rPr lang="en-US" dirty="0" smtClean="0"/>
              <a:t>Included reprints of Jules Verne, Edgar Allan Poe, and H.G. Wells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Modern Science Fiction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Publisher of </a:t>
            </a:r>
            <a:r>
              <a:rPr lang="en-US" b="1" i="1" dirty="0" smtClean="0"/>
              <a:t>Modern Electronics</a:t>
            </a:r>
            <a:r>
              <a:rPr lang="en-US" dirty="0" smtClean="0"/>
              <a:t>, the world's first radio magazine</a:t>
            </a:r>
            <a:endParaRPr lang="en-US" b="1" i="1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Wrote</a:t>
            </a:r>
            <a:r>
              <a:rPr lang="en-US" b="1" i="1" dirty="0" smtClean="0"/>
              <a:t> Ralph 124C41+: A Romance  of the  Year 2660 </a:t>
            </a:r>
            <a:r>
              <a:rPr lang="en-US" dirty="0" smtClean="0"/>
              <a:t> (1911), considered the first pure science fiction novel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Edited </a:t>
            </a:r>
            <a:r>
              <a:rPr lang="en-US" b="1" i="1" dirty="0" smtClean="0"/>
              <a:t>Amazing Stories </a:t>
            </a:r>
            <a:r>
              <a:rPr lang="en-US" dirty="0" smtClean="0"/>
              <a:t>until 1929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Hugo </a:t>
            </a:r>
            <a:r>
              <a:rPr lang="en-US" dirty="0" err="1" smtClean="0"/>
              <a:t>Gernsback</a:t>
            </a:r>
            <a:r>
              <a:rPr lang="en-US" dirty="0" smtClean="0"/>
              <a:t> (1884-1967)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Coined the term </a:t>
            </a:r>
            <a:r>
              <a:rPr lang="en-US" b="1" dirty="0" smtClean="0"/>
              <a:t>"science fiction"</a:t>
            </a:r>
            <a:r>
              <a:rPr lang="en-US" dirty="0" smtClean="0"/>
              <a:t> when his own preferred term </a:t>
            </a:r>
            <a:r>
              <a:rPr lang="en-US" b="1" dirty="0" smtClean="0"/>
              <a:t>"</a:t>
            </a:r>
            <a:r>
              <a:rPr lang="en-US" b="1" dirty="0" err="1" smtClean="0"/>
              <a:t>scientifiction</a:t>
            </a:r>
            <a:r>
              <a:rPr lang="en-US" b="1" dirty="0" smtClean="0"/>
              <a:t>"</a:t>
            </a:r>
            <a:r>
              <a:rPr lang="en-US" dirty="0" smtClean="0"/>
              <a:t> was ignored.</a:t>
            </a:r>
          </a:p>
          <a:p>
            <a:r>
              <a:rPr lang="en-US" dirty="0" smtClean="0"/>
              <a:t>Sponsored the SF League, an early fan organization</a:t>
            </a:r>
          </a:p>
          <a:p>
            <a:r>
              <a:rPr lang="en-US" dirty="0" smtClean="0"/>
              <a:t>As testimony to his influence, the annual </a:t>
            </a:r>
            <a:r>
              <a:rPr lang="en-US" b="1" dirty="0" smtClean="0"/>
              <a:t>Hugo Awards </a:t>
            </a:r>
            <a:r>
              <a:rPr lang="en-US" dirty="0" smtClean="0"/>
              <a:t>voted by fans are named after </a:t>
            </a:r>
            <a:r>
              <a:rPr lang="en-US" dirty="0" err="1" smtClean="0"/>
              <a:t>Gernsback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Father of Science Fiction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Hugo </a:t>
            </a:r>
            <a:r>
              <a:rPr lang="en-US" dirty="0" err="1" smtClean="0"/>
              <a:t>Gernsback's</a:t>
            </a:r>
            <a:r>
              <a:rPr lang="en-US" dirty="0" smtClean="0"/>
              <a:t> focus on technology</a:t>
            </a:r>
          </a:p>
          <a:p>
            <a:r>
              <a:rPr lang="en-US" dirty="0" smtClean="0"/>
              <a:t>Emphasis on planetary adventures and space opera</a:t>
            </a:r>
          </a:p>
          <a:p>
            <a:pPr lvl="1"/>
            <a:r>
              <a:rPr lang="en-US" dirty="0" smtClean="0"/>
              <a:t>Edgar Rice Burroughs’ </a:t>
            </a:r>
            <a:r>
              <a:rPr lang="en-US" dirty="0" err="1" smtClean="0"/>
              <a:t>Barsoom</a:t>
            </a:r>
            <a:r>
              <a:rPr lang="en-US" dirty="0" smtClean="0"/>
              <a:t> series</a:t>
            </a:r>
          </a:p>
          <a:p>
            <a:pPr lvl="1"/>
            <a:r>
              <a:rPr lang="en-US" dirty="0" smtClean="0"/>
              <a:t>E.E. “Doc” Smith’s Skylark of Space series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Stories Marked by: </a:t>
            </a:r>
            <a:endParaRPr lang="en-US" dirty="0"/>
          </a:p>
        </p:txBody>
      </p:sp>
      <p:pic>
        <p:nvPicPr>
          <p:cNvPr id="4" name="Picture 5" descr="TN0061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886200"/>
            <a:ext cx="2716213" cy="153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Dominated by author and editor </a:t>
            </a:r>
            <a:r>
              <a:rPr lang="en-US" b="1" dirty="0" smtClean="0"/>
              <a:t>John W. Campbell, Jr.</a:t>
            </a:r>
            <a:r>
              <a:rPr lang="en-US" dirty="0" smtClean="0"/>
              <a:t> (1910-1971), an engineer who studied at MIT and Duke became editor of </a:t>
            </a:r>
            <a:r>
              <a:rPr lang="en-US" b="1" i="1" dirty="0" smtClean="0"/>
              <a:t>Astounding</a:t>
            </a:r>
            <a:r>
              <a:rPr lang="en-US" dirty="0" smtClean="0"/>
              <a:t>  in 1937. </a:t>
            </a:r>
          </a:p>
          <a:p>
            <a:r>
              <a:rPr lang="en-US" b="1" i="1" dirty="0" smtClean="0"/>
              <a:t>The Encyclopedia of Science Fiction </a:t>
            </a:r>
            <a:r>
              <a:rPr lang="en-US" dirty="0" smtClean="0"/>
              <a:t>declared that he was the dominant shaper of modern science fiction.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Golden Age: 1938-46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Campbell adhered to his own perception of a hierarchy of knowledge:</a:t>
            </a:r>
          </a:p>
          <a:p>
            <a:pPr lvl="1"/>
            <a:r>
              <a:rPr lang="en-US" dirty="0" smtClean="0"/>
              <a:t>physics, chemistry, astronomy--sciences in which laws are mathematically verifiable;</a:t>
            </a:r>
          </a:p>
          <a:p>
            <a:pPr lvl="1"/>
            <a:r>
              <a:rPr lang="en-US" dirty="0" smtClean="0"/>
              <a:t>biological sciences--disciplines which are in part descriptive or impure because they deal with living creatures;</a:t>
            </a:r>
          </a:p>
          <a:p>
            <a:pPr lvl="1"/>
            <a:r>
              <a:rPr lang="en-US" dirty="0" smtClean="0"/>
              <a:t>social sciences such as anthropology, economics, political science, and experimental psychology; and finally </a:t>
            </a:r>
          </a:p>
          <a:p>
            <a:pPr lvl="1"/>
            <a:r>
              <a:rPr lang="en-US" dirty="0" smtClean="0"/>
              <a:t>humanities such as theology, philosophy and clinical psychology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Campbell’s Hierarchy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Lots of aliens</a:t>
            </a:r>
          </a:p>
          <a:p>
            <a:r>
              <a:rPr lang="en-US" dirty="0" smtClean="0"/>
              <a:t>Faith that space travel was possible</a:t>
            </a:r>
          </a:p>
          <a:p>
            <a:r>
              <a:rPr lang="en-US" dirty="0" smtClean="0"/>
              <a:t>Belief that the universe was not essentially hostile to mankind</a:t>
            </a:r>
          </a:p>
          <a:p>
            <a:r>
              <a:rPr lang="en-US" dirty="0" smtClean="0"/>
              <a:t>Belief that human action counted in the universe</a:t>
            </a:r>
          </a:p>
          <a:p>
            <a:r>
              <a:rPr lang="en-US" dirty="0" smtClean="0"/>
              <a:t>Taboos against adult sexuality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Shaper of Content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 of terms</a:t>
            </a:r>
          </a:p>
          <a:p>
            <a:r>
              <a:rPr lang="en-US" dirty="0" smtClean="0"/>
              <a:t>Major subgenres</a:t>
            </a:r>
          </a:p>
          <a:p>
            <a:r>
              <a:rPr lang="en-US" dirty="0" smtClean="0"/>
              <a:t>Brief historical survey</a:t>
            </a:r>
          </a:p>
          <a:p>
            <a:pPr lvl="1"/>
            <a:r>
              <a:rPr lang="en-US" dirty="0" smtClean="0"/>
              <a:t>Early science fiction</a:t>
            </a:r>
          </a:p>
          <a:p>
            <a:pPr lvl="1"/>
            <a:r>
              <a:rPr lang="en-US" dirty="0" smtClean="0"/>
              <a:t>The Golden Age</a:t>
            </a:r>
          </a:p>
          <a:p>
            <a:pPr lvl="1"/>
            <a:r>
              <a:rPr lang="en-US" dirty="0" smtClean="0"/>
              <a:t>Postwar science fiction</a:t>
            </a:r>
          </a:p>
          <a:p>
            <a:pPr lvl="1"/>
            <a:r>
              <a:rPr lang="en-US" dirty="0" smtClean="0"/>
              <a:t>Contemporary  science fiction</a:t>
            </a:r>
          </a:p>
          <a:p>
            <a:pPr lvl="1"/>
            <a:r>
              <a:rPr lang="en-US" dirty="0" smtClean="0"/>
              <a:t>The New Wave</a:t>
            </a:r>
          </a:p>
          <a:p>
            <a:r>
              <a:rPr lang="en-US" dirty="0" smtClean="0"/>
              <a:t>What to read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Isaac Asimov</a:t>
            </a:r>
          </a:p>
          <a:p>
            <a:r>
              <a:rPr lang="en-US" dirty="0" smtClean="0"/>
              <a:t>Robert Heinlein</a:t>
            </a:r>
          </a:p>
          <a:p>
            <a:r>
              <a:rPr lang="en-US" dirty="0" smtClean="0"/>
              <a:t>A.E. van Vogt</a:t>
            </a:r>
          </a:p>
          <a:p>
            <a:r>
              <a:rPr lang="en-US" dirty="0" smtClean="0"/>
              <a:t>Theodore Sturgeon</a:t>
            </a:r>
          </a:p>
          <a:p>
            <a:r>
              <a:rPr lang="en-US" dirty="0" smtClean="0"/>
              <a:t>Clifford D. </a:t>
            </a:r>
            <a:r>
              <a:rPr lang="en-US" dirty="0" err="1" smtClean="0"/>
              <a:t>Simak</a:t>
            </a:r>
            <a:endParaRPr lang="en-US" dirty="0" smtClean="0"/>
          </a:p>
          <a:p>
            <a:r>
              <a:rPr lang="en-US" dirty="0" smtClean="0"/>
              <a:t>Jack Williamson</a:t>
            </a:r>
          </a:p>
          <a:p>
            <a:r>
              <a:rPr lang="en-US" dirty="0" smtClean="0"/>
              <a:t>Henry </a:t>
            </a:r>
            <a:r>
              <a:rPr lang="en-US" dirty="0" err="1" smtClean="0"/>
              <a:t>Kuttner</a:t>
            </a:r>
            <a:r>
              <a:rPr lang="en-US" dirty="0" smtClean="0"/>
              <a:t> and C. L. Moore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Discoverer of Talent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Isaac Asimov’s laws of robotics</a:t>
            </a:r>
          </a:p>
          <a:p>
            <a:r>
              <a:rPr lang="en-US" dirty="0" smtClean="0"/>
              <a:t>Robert E. Heinlein’s Future History series</a:t>
            </a:r>
          </a:p>
          <a:p>
            <a:r>
              <a:rPr lang="en-US" dirty="0" smtClean="0"/>
              <a:t>“Deadline” by Cleve </a:t>
            </a:r>
            <a:r>
              <a:rPr lang="en-US" dirty="0" err="1" smtClean="0"/>
              <a:t>Cartmill</a:t>
            </a:r>
            <a:r>
              <a:rPr lang="en-US" dirty="0" smtClean="0"/>
              <a:t> (1944)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Age Highlights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Written in the shadow of nuclear war</a:t>
            </a:r>
          </a:p>
          <a:p>
            <a:r>
              <a:rPr lang="en-US" dirty="0" smtClean="0"/>
              <a:t>Hardback short story anthologies began to appear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War SF (1945-65)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Alfred Bester </a:t>
            </a:r>
          </a:p>
          <a:p>
            <a:r>
              <a:rPr lang="en-US" dirty="0" smtClean="0"/>
              <a:t>James </a:t>
            </a:r>
            <a:r>
              <a:rPr lang="en-US" dirty="0" err="1" smtClean="0"/>
              <a:t>Blish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Ray Bradbury </a:t>
            </a:r>
          </a:p>
          <a:p>
            <a:r>
              <a:rPr lang="en-US" dirty="0" smtClean="0"/>
              <a:t>Anthony Burgess </a:t>
            </a:r>
          </a:p>
          <a:p>
            <a:r>
              <a:rPr lang="en-US" dirty="0" smtClean="0"/>
              <a:t>Arthur C. Clarke</a:t>
            </a:r>
          </a:p>
          <a:p>
            <a:r>
              <a:rPr lang="en-US" dirty="0" smtClean="0"/>
              <a:t>Daniel Keyes </a:t>
            </a:r>
          </a:p>
          <a:p>
            <a:r>
              <a:rPr lang="en-US" dirty="0" smtClean="0"/>
              <a:t>Damon Knight</a:t>
            </a:r>
          </a:p>
          <a:p>
            <a:r>
              <a:rPr lang="en-US" dirty="0" err="1" smtClean="0"/>
              <a:t>Frederik</a:t>
            </a:r>
            <a:r>
              <a:rPr lang="en-US" dirty="0" smtClean="0"/>
              <a:t> Pohl and Cyril </a:t>
            </a:r>
            <a:r>
              <a:rPr lang="en-US" dirty="0" err="1" smtClean="0"/>
              <a:t>Kornbluth</a:t>
            </a:r>
            <a:endParaRPr lang="en-US" dirty="0" smtClean="0"/>
          </a:p>
          <a:p>
            <a:r>
              <a:rPr lang="en-US" dirty="0" smtClean="0"/>
              <a:t>Walter E. Miller</a:t>
            </a:r>
          </a:p>
          <a:p>
            <a:r>
              <a:rPr lang="en-US" dirty="0" smtClean="0"/>
              <a:t>John Wyndham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Figures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Pilgrims Through Space and Time </a:t>
            </a:r>
            <a:r>
              <a:rPr lang="en-US" dirty="0" smtClean="0"/>
              <a:t>(1947) by J.O. Bailey</a:t>
            </a:r>
          </a:p>
          <a:p>
            <a:r>
              <a:rPr lang="en-US" dirty="0" smtClean="0"/>
              <a:t>Damon Knight, first outstanding genre book-reviewer</a:t>
            </a:r>
          </a:p>
          <a:p>
            <a:r>
              <a:rPr lang="en-US" dirty="0" smtClean="0"/>
              <a:t>James </a:t>
            </a:r>
            <a:r>
              <a:rPr lang="en-US" dirty="0" err="1" smtClean="0"/>
              <a:t>Blish</a:t>
            </a:r>
            <a:r>
              <a:rPr lang="en-US" dirty="0" smtClean="0"/>
              <a:t> writing as William Atheling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 Emerges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William Golding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 </a:t>
            </a:r>
            <a:r>
              <a:rPr lang="en-US" b="1" i="1" dirty="0" smtClean="0"/>
              <a:t>Lord of the Flies</a:t>
            </a:r>
            <a:r>
              <a:rPr lang="en-US" dirty="0" smtClean="0"/>
              <a:t> (1955)</a:t>
            </a:r>
          </a:p>
          <a:p>
            <a:r>
              <a:rPr lang="en-US" b="1" dirty="0" smtClean="0"/>
              <a:t>George Orwell</a:t>
            </a:r>
            <a:endParaRPr lang="en-US" dirty="0" smtClean="0"/>
          </a:p>
          <a:p>
            <a:pPr lvl="1"/>
            <a:r>
              <a:rPr lang="en-US" b="1" i="1" dirty="0" smtClean="0"/>
              <a:t>Animal Farm</a:t>
            </a:r>
            <a:r>
              <a:rPr lang="en-US" dirty="0" smtClean="0"/>
              <a:t> (1945)</a:t>
            </a:r>
          </a:p>
          <a:p>
            <a:pPr lvl="1"/>
            <a:r>
              <a:rPr lang="en-US" b="1" i="1" dirty="0" smtClean="0"/>
              <a:t>1984</a:t>
            </a:r>
            <a:r>
              <a:rPr lang="en-US" dirty="0" smtClean="0"/>
              <a:t> (1949)</a:t>
            </a:r>
          </a:p>
          <a:p>
            <a:r>
              <a:rPr lang="en-US" b="1" dirty="0" err="1" smtClean="0"/>
              <a:t>Nevil</a:t>
            </a:r>
            <a:r>
              <a:rPr lang="en-US" b="1" dirty="0" smtClean="0"/>
              <a:t> Shute</a:t>
            </a:r>
          </a:p>
          <a:p>
            <a:pPr lvl="1"/>
            <a:r>
              <a:rPr lang="en-US" dirty="0" smtClean="0"/>
              <a:t> </a:t>
            </a:r>
            <a:r>
              <a:rPr lang="en-US" b="1" i="1" dirty="0" smtClean="0"/>
              <a:t>On the Beach</a:t>
            </a:r>
            <a:r>
              <a:rPr lang="en-US" dirty="0" smtClean="0"/>
              <a:t> (1957)</a:t>
            </a:r>
          </a:p>
          <a:p>
            <a:r>
              <a:rPr lang="en-US" b="1" dirty="0" smtClean="0"/>
              <a:t>Kurt Vonnegut</a:t>
            </a:r>
            <a:endParaRPr lang="en-US" dirty="0" smtClean="0"/>
          </a:p>
          <a:p>
            <a:pPr lvl="1"/>
            <a:r>
              <a:rPr lang="en-US" b="1" i="1" dirty="0" smtClean="0"/>
              <a:t>Player Piano</a:t>
            </a:r>
            <a:r>
              <a:rPr lang="en-US" dirty="0" smtClean="0"/>
              <a:t> (1952)</a:t>
            </a:r>
          </a:p>
          <a:p>
            <a:pPr lvl="1"/>
            <a:r>
              <a:rPr lang="en-US" b="1" i="1" dirty="0" smtClean="0"/>
              <a:t>Sirens of Titan</a:t>
            </a:r>
            <a:r>
              <a:rPr lang="en-US" dirty="0" smtClean="0"/>
              <a:t> (1959)</a:t>
            </a:r>
          </a:p>
          <a:p>
            <a:pPr lvl="1"/>
            <a:r>
              <a:rPr lang="en-US" b="1" i="1" dirty="0" smtClean="0"/>
              <a:t>Cat's Cradle</a:t>
            </a:r>
            <a:r>
              <a:rPr lang="en-US" dirty="0" smtClean="0"/>
              <a:t> (1963)</a:t>
            </a:r>
          </a:p>
          <a:p>
            <a:pPr lvl="1"/>
            <a:r>
              <a:rPr lang="en-US" b="1" i="1" dirty="0" smtClean="0"/>
              <a:t>Slaughterhouse-Five</a:t>
            </a:r>
            <a:r>
              <a:rPr lang="en-US" dirty="0" smtClean="0"/>
              <a:t> (1969)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into the Mainstream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Dates from publication of </a:t>
            </a:r>
            <a:r>
              <a:rPr lang="en-US" b="1" i="1" dirty="0" smtClean="0"/>
              <a:t>Dune</a:t>
            </a:r>
            <a:r>
              <a:rPr lang="en-US" dirty="0" smtClean="0"/>
              <a:t>  in 1963-4. </a:t>
            </a:r>
          </a:p>
          <a:p>
            <a:r>
              <a:rPr lang="en-US" dirty="0" smtClean="0"/>
              <a:t>Elements</a:t>
            </a:r>
          </a:p>
          <a:p>
            <a:pPr lvl="1"/>
            <a:r>
              <a:rPr lang="en-US" dirty="0" smtClean="0"/>
              <a:t>political intrigue in a future galaxy,</a:t>
            </a:r>
          </a:p>
          <a:p>
            <a:pPr lvl="1"/>
            <a:r>
              <a:rPr lang="en-US" dirty="0" smtClean="0"/>
              <a:t>strange and mystical religious beliefs</a:t>
            </a:r>
          </a:p>
          <a:p>
            <a:pPr lvl="1"/>
            <a:r>
              <a:rPr lang="en-US" dirty="0" smtClean="0"/>
              <a:t>the eco-system of the desert planet </a:t>
            </a:r>
            <a:r>
              <a:rPr lang="en-US" dirty="0" err="1" smtClean="0"/>
              <a:t>Arrakis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Contemporary Science Fiction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Michael Moorcock</a:t>
            </a:r>
            <a:r>
              <a:rPr lang="en-US" dirty="0" smtClean="0"/>
              <a:t> , editor of </a:t>
            </a:r>
            <a:r>
              <a:rPr lang="en-US" b="1" i="1" dirty="0" smtClean="0"/>
              <a:t>New Worlds</a:t>
            </a:r>
            <a:r>
              <a:rPr lang="en-US" dirty="0" smtClean="0"/>
              <a:t>  in 1964</a:t>
            </a:r>
          </a:p>
          <a:p>
            <a:r>
              <a:rPr lang="en-US" dirty="0" smtClean="0"/>
              <a:t>Supposedly named by </a:t>
            </a:r>
            <a:r>
              <a:rPr lang="en-US" b="1" dirty="0" smtClean="0"/>
              <a:t>Judith </a:t>
            </a:r>
            <a:r>
              <a:rPr lang="en-US" b="1" dirty="0" err="1" smtClean="0"/>
              <a:t>Merril</a:t>
            </a:r>
            <a:r>
              <a:rPr lang="en-US" dirty="0" smtClean="0"/>
              <a:t> in </a:t>
            </a:r>
            <a:r>
              <a:rPr lang="en-US" b="1" i="1" dirty="0" smtClean="0"/>
              <a:t>The Magazine of Fantasy and Science Fiction</a:t>
            </a:r>
            <a:r>
              <a:rPr lang="en-US" dirty="0" smtClean="0"/>
              <a:t>  in 1966</a:t>
            </a:r>
          </a:p>
          <a:p>
            <a:r>
              <a:rPr lang="en-US" b="1" dirty="0" smtClean="0"/>
              <a:t>Harlan Ellison</a:t>
            </a:r>
            <a:r>
              <a:rPr lang="en-US" dirty="0" smtClean="0"/>
              <a:t>, editor of the </a:t>
            </a:r>
            <a:r>
              <a:rPr lang="en-US" b="1" i="1" dirty="0" smtClean="0"/>
              <a:t>Dangerous Visions </a:t>
            </a:r>
            <a:r>
              <a:rPr lang="en-US" dirty="0" smtClean="0"/>
              <a:t>anthologies, chief prophet of the New Wave.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Wave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attempt to bring science fiction into the literary mainstream. </a:t>
            </a:r>
          </a:p>
          <a:p>
            <a:pPr lvl="1"/>
            <a:r>
              <a:rPr lang="en-US" dirty="0" smtClean="0"/>
              <a:t>more attention to literary style and less to scientific accuracy.</a:t>
            </a:r>
          </a:p>
          <a:p>
            <a:r>
              <a:rPr lang="en-US" dirty="0" smtClean="0"/>
              <a:t>Many New Wave authors write "soft" science fiction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Gloom emanating from a shared conviction that things are getting worse, not better; </a:t>
            </a:r>
          </a:p>
          <a:p>
            <a:r>
              <a:rPr lang="en-US" dirty="0" smtClean="0"/>
              <a:t>General distrust of both science and technology</a:t>
            </a:r>
          </a:p>
          <a:p>
            <a:r>
              <a:rPr lang="en-US" dirty="0" smtClean="0"/>
              <a:t>Belief that mankind's intelligence is what got us into our current predicament and that it cannot extricate us</a:t>
            </a:r>
          </a:p>
          <a:p>
            <a:r>
              <a:rPr lang="en-US" dirty="0" smtClean="0"/>
              <a:t>Perception that mankind is fatally flawed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New Wave Themes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French for “kind” or “type”</a:t>
            </a:r>
          </a:p>
          <a:p>
            <a:r>
              <a:rPr lang="en-US" dirty="0" smtClean="0"/>
              <a:t>Can be sorted </a:t>
            </a:r>
            <a:r>
              <a:rPr lang="en-US" dirty="0"/>
              <a:t>by form and </a:t>
            </a:r>
            <a:r>
              <a:rPr lang="en-US" dirty="0" smtClean="0"/>
              <a:t>technique</a:t>
            </a:r>
          </a:p>
          <a:p>
            <a:pPr lvl="1"/>
            <a:r>
              <a:rPr lang="en-US" dirty="0" smtClean="0"/>
              <a:t>Fiction</a:t>
            </a:r>
          </a:p>
          <a:p>
            <a:pPr lvl="1"/>
            <a:r>
              <a:rPr lang="en-US" dirty="0" smtClean="0"/>
              <a:t>Nonfiction</a:t>
            </a:r>
          </a:p>
          <a:p>
            <a:pPr lvl="1"/>
            <a:r>
              <a:rPr lang="en-US" dirty="0" smtClean="0"/>
              <a:t>Drama</a:t>
            </a:r>
          </a:p>
          <a:p>
            <a:pPr lvl="1"/>
            <a:r>
              <a:rPr lang="en-US" dirty="0" smtClean="0"/>
              <a:t>Poetry</a:t>
            </a:r>
          </a:p>
          <a:p>
            <a:r>
              <a:rPr lang="en-US" dirty="0" smtClean="0"/>
              <a:t>Can be sorted by </a:t>
            </a:r>
            <a:r>
              <a:rPr lang="en-US" dirty="0"/>
              <a:t>subject </a:t>
            </a:r>
            <a:r>
              <a:rPr lang="en-US" dirty="0" smtClean="0"/>
              <a:t>matter</a:t>
            </a:r>
          </a:p>
          <a:p>
            <a:pPr lvl="1"/>
            <a:r>
              <a:rPr lang="en-US" dirty="0" smtClean="0"/>
              <a:t>Romance</a:t>
            </a:r>
          </a:p>
          <a:p>
            <a:pPr lvl="1"/>
            <a:r>
              <a:rPr lang="en-US" dirty="0" smtClean="0"/>
              <a:t>Mystery </a:t>
            </a:r>
          </a:p>
          <a:p>
            <a:pPr lvl="1"/>
            <a:r>
              <a:rPr lang="en-US" dirty="0" smtClean="0"/>
              <a:t>Western</a:t>
            </a:r>
          </a:p>
          <a:p>
            <a:pPr lvl="1"/>
            <a:r>
              <a:rPr lang="en-US" dirty="0" smtClean="0"/>
              <a:t>Science fiction</a:t>
            </a:r>
          </a:p>
          <a:p>
            <a:pPr lvl="1"/>
            <a:r>
              <a:rPr lang="en-US" dirty="0" smtClean="0"/>
              <a:t>Fantasy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A773-9855-4E6C-BA8F-1C7B7AFB9360}" type="slidenum">
              <a:rPr lang="en-US"/>
              <a:pPr/>
              <a:t>5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Nature of Genre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Shift in emphasis from physical to social sciences</a:t>
            </a:r>
          </a:p>
          <a:p>
            <a:r>
              <a:rPr lang="en-US" dirty="0" smtClean="0"/>
              <a:t>Increasingly radical visions of society</a:t>
            </a:r>
          </a:p>
          <a:p>
            <a:r>
              <a:rPr lang="en-US" dirty="0" smtClean="0"/>
              <a:t>Awareness of the darker side of science and technology</a:t>
            </a:r>
          </a:p>
          <a:p>
            <a:r>
              <a:rPr lang="en-US" dirty="0" smtClean="0"/>
              <a:t>Investigations of gender, relationships, and the construction of identity</a:t>
            </a:r>
          </a:p>
          <a:p>
            <a:r>
              <a:rPr lang="en-US" dirty="0" smtClean="0"/>
              <a:t>Convergence with the literary mainstream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Trends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Brian </a:t>
            </a:r>
            <a:r>
              <a:rPr lang="en-US" dirty="0" err="1" smtClean="0"/>
              <a:t>Aldiss</a:t>
            </a:r>
            <a:endParaRPr lang="en-US" dirty="0" smtClean="0"/>
          </a:p>
          <a:p>
            <a:r>
              <a:rPr lang="en-US" dirty="0" smtClean="0"/>
              <a:t>J. G. Ballard</a:t>
            </a:r>
          </a:p>
          <a:p>
            <a:r>
              <a:rPr lang="en-US" dirty="0" smtClean="0"/>
              <a:t>Samuel Delany</a:t>
            </a:r>
          </a:p>
          <a:p>
            <a:r>
              <a:rPr lang="en-US" dirty="0" smtClean="0"/>
              <a:t>Philip K. Dick</a:t>
            </a:r>
          </a:p>
          <a:p>
            <a:r>
              <a:rPr lang="en-US" dirty="0" smtClean="0"/>
              <a:t>Harlan Ellison</a:t>
            </a:r>
          </a:p>
          <a:p>
            <a:r>
              <a:rPr lang="en-US" dirty="0" smtClean="0"/>
              <a:t>Philip José Farmer</a:t>
            </a:r>
          </a:p>
          <a:p>
            <a:r>
              <a:rPr lang="en-US" dirty="0" smtClean="0"/>
              <a:t>Ursula K. Le </a:t>
            </a:r>
            <a:r>
              <a:rPr lang="en-US" dirty="0" err="1" smtClean="0"/>
              <a:t>Guin</a:t>
            </a:r>
            <a:endParaRPr lang="en-US" dirty="0" smtClean="0"/>
          </a:p>
          <a:p>
            <a:r>
              <a:rPr lang="en-US" dirty="0" smtClean="0"/>
              <a:t>Michael Moorcock</a:t>
            </a:r>
          </a:p>
          <a:p>
            <a:r>
              <a:rPr lang="en-US" dirty="0" smtClean="0"/>
              <a:t>Roger </a:t>
            </a:r>
            <a:r>
              <a:rPr lang="en-US" dirty="0" err="1" smtClean="0"/>
              <a:t>Zelazny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New Wave Authors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excellent young adult science fiction and fantasy</a:t>
            </a:r>
          </a:p>
          <a:p>
            <a:r>
              <a:rPr lang="en-US" dirty="0" smtClean="0"/>
              <a:t>More science fiction and fantasy highly regarded by the mainstream</a:t>
            </a:r>
          </a:p>
          <a:p>
            <a:r>
              <a:rPr lang="en-US" dirty="0" smtClean="0"/>
              <a:t>More science fiction television and film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Trends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Science Fiction Hall of Fame anthologies</a:t>
            </a:r>
          </a:p>
          <a:p>
            <a:pPr lvl="1"/>
            <a:r>
              <a:rPr lang="en-US" dirty="0" smtClean="0"/>
              <a:t>Vol. I ed. Robert Silverberg (1970)</a:t>
            </a:r>
          </a:p>
          <a:p>
            <a:pPr lvl="1"/>
            <a:r>
              <a:rPr lang="en-US" dirty="0" smtClean="0"/>
              <a:t>Vol. IIA and Vol. IIB ed. Ben </a:t>
            </a:r>
            <a:r>
              <a:rPr lang="en-US" dirty="0" err="1" smtClean="0"/>
              <a:t>Bova</a:t>
            </a:r>
            <a:r>
              <a:rPr lang="en-US" dirty="0" smtClean="0"/>
              <a:t> (1973)</a:t>
            </a:r>
          </a:p>
          <a:p>
            <a:pPr lvl="1"/>
            <a:r>
              <a:rPr lang="en-US" dirty="0" smtClean="0"/>
              <a:t>Vol. </a:t>
            </a:r>
            <a:r>
              <a:rPr lang="en-US" smtClean="0"/>
              <a:t>III </a:t>
            </a:r>
            <a:r>
              <a:rPr lang="en-US" dirty="0" smtClean="0"/>
              <a:t>ed. Arthur C. Clarke and George W. Proctor (1982)</a:t>
            </a:r>
          </a:p>
          <a:p>
            <a:pPr lvl="1"/>
            <a:r>
              <a:rPr lang="en-US" dirty="0" smtClean="0"/>
              <a:t>Vol. IV ed. Terry Carr (1986)</a:t>
            </a:r>
          </a:p>
          <a:p>
            <a:r>
              <a:rPr lang="en-US" dirty="0" smtClean="0"/>
              <a:t>Hugo Winners</a:t>
            </a:r>
          </a:p>
          <a:p>
            <a:r>
              <a:rPr lang="en-US" dirty="0" smtClean="0"/>
              <a:t>Nebula Winners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me at </a:t>
            </a:r>
            <a:r>
              <a:rPr lang="en-US" dirty="0" smtClean="0">
                <a:hlinkClick r:id="rId2"/>
              </a:rPr>
              <a:t>ataormina@nvcc.edu</a:t>
            </a:r>
            <a:endParaRPr lang="en-US" dirty="0" smtClean="0"/>
          </a:p>
          <a:p>
            <a:r>
              <a:rPr lang="en-US" dirty="0" smtClean="0"/>
              <a:t>My Science Fiction and Fantasy site: </a:t>
            </a:r>
            <a:r>
              <a:rPr lang="en-US" dirty="0" smtClean="0">
                <a:hlinkClick r:id="rId3"/>
              </a:rPr>
              <a:t>http://www.nvcc.edu/home/ataormina/beyond</a:t>
            </a:r>
            <a:endParaRPr lang="en-US" dirty="0" smtClean="0"/>
          </a:p>
          <a:p>
            <a:r>
              <a:rPr lang="en-US" smtClean="0"/>
              <a:t>Locus Online: </a:t>
            </a:r>
            <a:r>
              <a:rPr lang="en-US" smtClean="0">
                <a:hlinkClick r:id="rId4"/>
              </a:rPr>
              <a:t>http://www.locusmag.com/</a:t>
            </a:r>
            <a:endParaRPr lang="en-US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Harry Potter vs. Star Trek</a:t>
            </a:r>
          </a:p>
          <a:p>
            <a:r>
              <a:rPr lang="en-US" dirty="0" smtClean="0"/>
              <a:t>Frankenstein vs. Dracula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Fiction </a:t>
            </a:r>
            <a:r>
              <a:rPr lang="en-US" dirty="0" err="1" smtClean="0"/>
              <a:t>vs.Fantasy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5B31-2029-43E6-8FF1-119817F9E99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971800" y="1066800"/>
            <a:ext cx="3886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Fantastic</a:t>
            </a:r>
            <a:endParaRPr lang="en-US" dirty="0"/>
          </a:p>
        </p:txBody>
      </p:sp>
      <p:cxnSp>
        <p:nvCxnSpPr>
          <p:cNvPr id="5" name="Straight Connector 4"/>
          <p:cNvCxnSpPr>
            <a:stCxn id="3" idx="2"/>
          </p:cNvCxnSpPr>
          <p:nvPr/>
        </p:nvCxnSpPr>
        <p:spPr>
          <a:xfrm>
            <a:off x="4914900" y="2438400"/>
            <a:ext cx="381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172200" y="3124200"/>
            <a:ext cx="2209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Science </a:t>
            </a:r>
            <a:br>
              <a:rPr lang="en-US" dirty="0" smtClean="0"/>
            </a:br>
            <a:r>
              <a:rPr lang="en-US" dirty="0" smtClean="0"/>
              <a:t>Fiction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52600" y="3124200"/>
            <a:ext cx="2209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Fantasy	</a:t>
            </a:r>
            <a:endParaRPr lang="en-US" dirty="0"/>
          </a:p>
        </p:txBody>
      </p:sp>
      <p:cxnSp>
        <p:nvCxnSpPr>
          <p:cNvPr id="14" name="Straight Connector 13"/>
          <p:cNvCxnSpPr>
            <a:stCxn id="12" idx="3"/>
          </p:cNvCxnSpPr>
          <p:nvPr/>
        </p:nvCxnSpPr>
        <p:spPr>
          <a:xfrm>
            <a:off x="3962400" y="36576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9" idx="1"/>
          </p:cNvCxnSpPr>
          <p:nvPr/>
        </p:nvCxnSpPr>
        <p:spPr>
          <a:xfrm>
            <a:off x="4953000" y="36576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95600" y="426720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505200" y="4953000"/>
            <a:ext cx="3048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Horror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2895600" y="53340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553200" y="53340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391400" y="4191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Fantasy is a conscious breaking free from reality; it applies to a work that takes place in a non-existent and unreal world, a world that is imaginary, but not possible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B2AF5-8279-4E74-8C05-70D311C4DBAE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Fantasy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Science fiction relies on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extrapolation</a:t>
            </a:r>
            <a:r>
              <a:rPr lang="en-US" dirty="0"/>
              <a:t>, the process of imagining relatively probable worlds of the future by utilizing logical extensions of scientific and cultural curves and </a:t>
            </a:r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D130-3402-48B1-9F21-B1D68FA392E6}" type="slidenum">
              <a:rPr lang="en-US"/>
              <a:pPr/>
              <a:t>9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Science Fiction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549</TotalTime>
  <Words>1793</Words>
  <Application>Microsoft Office PowerPoint</Application>
  <PresentationFormat>On-screen Show (4:3)</PresentationFormat>
  <Paragraphs>310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Concourse</vt:lpstr>
      <vt:lpstr>A Brief Survey  of Science Fiction Session 1: Definition and History</vt:lpstr>
      <vt:lpstr>Course Contents</vt:lpstr>
      <vt:lpstr>Course Contents</vt:lpstr>
      <vt:lpstr>Session Overview</vt:lpstr>
      <vt:lpstr>The Nature of Genre</vt:lpstr>
      <vt:lpstr>Science Fiction vs.Fantasy</vt:lpstr>
      <vt:lpstr>Slide 7</vt:lpstr>
      <vt:lpstr>Fantasy</vt:lpstr>
      <vt:lpstr>Science Fiction</vt:lpstr>
      <vt:lpstr>Key Concepts and Elements</vt:lpstr>
      <vt:lpstr>From A Handbook to Literature</vt:lpstr>
      <vt:lpstr>From A Handbook to Literature</vt:lpstr>
      <vt:lpstr>Brian Aldiss in Trillion Year Spree</vt:lpstr>
      <vt:lpstr>Miriam Allen deFord</vt:lpstr>
      <vt:lpstr>Horror</vt:lpstr>
      <vt:lpstr>The Nature of Horror</vt:lpstr>
      <vt:lpstr>Science Fiction vs. Horror</vt:lpstr>
      <vt:lpstr>Horror Science Fiction</vt:lpstr>
      <vt:lpstr>Typical SciFi Subjects</vt:lpstr>
      <vt:lpstr>Thematic Concerns</vt:lpstr>
      <vt:lpstr>Subgenres of Science Fiction</vt:lpstr>
      <vt:lpstr>Hard Science Fiction</vt:lpstr>
      <vt:lpstr>Common Elements</vt:lpstr>
      <vt:lpstr>Soft Science Fiction</vt:lpstr>
      <vt:lpstr>Elements</vt:lpstr>
      <vt:lpstr>Science Fantasy </vt:lpstr>
      <vt:lpstr>Cyberpunk</vt:lpstr>
      <vt:lpstr>Cyberpunk Asks:</vt:lpstr>
      <vt:lpstr>Steampunk</vt:lpstr>
      <vt:lpstr>A Brief Chronological Survey</vt:lpstr>
      <vt:lpstr>The 19th Century</vt:lpstr>
      <vt:lpstr>Modern Science Fiction </vt:lpstr>
      <vt:lpstr>Early Modern Science Fiction</vt:lpstr>
      <vt:lpstr>Hugo Gernsback (1884-1967)</vt:lpstr>
      <vt:lpstr>The Father of Science Fiction</vt:lpstr>
      <vt:lpstr>Stories Marked by: </vt:lpstr>
      <vt:lpstr>The Golden Age: 1938-46</vt:lpstr>
      <vt:lpstr>Campbell’s Hierarchy</vt:lpstr>
      <vt:lpstr>Shaper of Content</vt:lpstr>
      <vt:lpstr>Discoverer of Talent</vt:lpstr>
      <vt:lpstr>Golden Age Highlights</vt:lpstr>
      <vt:lpstr>Post War SF (1945-65)</vt:lpstr>
      <vt:lpstr>Key Figures</vt:lpstr>
      <vt:lpstr>Criticism Emerges</vt:lpstr>
      <vt:lpstr>Moving into the Mainstream</vt:lpstr>
      <vt:lpstr>Contemporary Science Fiction</vt:lpstr>
      <vt:lpstr>The New Wave</vt:lpstr>
      <vt:lpstr>Approach</vt:lpstr>
      <vt:lpstr>Common New Wave Themes</vt:lpstr>
      <vt:lpstr>Continuing Trends</vt:lpstr>
      <vt:lpstr>Major New Wave Authors</vt:lpstr>
      <vt:lpstr>21st Century Trends</vt:lpstr>
      <vt:lpstr>What to Read</vt:lpstr>
      <vt:lpstr>More Info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Agatha</dc:creator>
  <cp:lastModifiedBy>Agatha</cp:lastModifiedBy>
  <cp:revision>62</cp:revision>
  <dcterms:created xsi:type="dcterms:W3CDTF">2012-09-02T15:40:10Z</dcterms:created>
  <dcterms:modified xsi:type="dcterms:W3CDTF">2013-02-08T17:56:01Z</dcterms:modified>
</cp:coreProperties>
</file>