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56"/>
  </p:notesMasterIdLst>
  <p:handoutMasterIdLst>
    <p:handoutMasterId r:id="rId57"/>
  </p:handoutMasterIdLst>
  <p:sldIdLst>
    <p:sldId id="290" r:id="rId3"/>
    <p:sldId id="277" r:id="rId4"/>
    <p:sldId id="278" r:id="rId5"/>
    <p:sldId id="291" r:id="rId6"/>
    <p:sldId id="340" r:id="rId7"/>
    <p:sldId id="341" r:id="rId8"/>
    <p:sldId id="293" r:id="rId9"/>
    <p:sldId id="304" r:id="rId10"/>
    <p:sldId id="339" r:id="rId11"/>
    <p:sldId id="355" r:id="rId12"/>
    <p:sldId id="292" r:id="rId13"/>
    <p:sldId id="299" r:id="rId14"/>
    <p:sldId id="284" r:id="rId15"/>
    <p:sldId id="285" r:id="rId16"/>
    <p:sldId id="297" r:id="rId17"/>
    <p:sldId id="296" r:id="rId18"/>
    <p:sldId id="275" r:id="rId19"/>
    <p:sldId id="300" r:id="rId20"/>
    <p:sldId id="327" r:id="rId21"/>
    <p:sldId id="283" r:id="rId22"/>
    <p:sldId id="328" r:id="rId23"/>
    <p:sldId id="305" r:id="rId24"/>
    <p:sldId id="306" r:id="rId25"/>
    <p:sldId id="307" r:id="rId26"/>
    <p:sldId id="309" r:id="rId27"/>
    <p:sldId id="310" r:id="rId28"/>
    <p:sldId id="311" r:id="rId29"/>
    <p:sldId id="312" r:id="rId30"/>
    <p:sldId id="313" r:id="rId31"/>
    <p:sldId id="314" r:id="rId32"/>
    <p:sldId id="323" r:id="rId33"/>
    <p:sldId id="333" r:id="rId34"/>
    <p:sldId id="322" r:id="rId35"/>
    <p:sldId id="329" r:id="rId36"/>
    <p:sldId id="351" r:id="rId37"/>
    <p:sldId id="352" r:id="rId38"/>
    <p:sldId id="335" r:id="rId39"/>
    <p:sldId id="320" r:id="rId40"/>
    <p:sldId id="321" r:id="rId41"/>
    <p:sldId id="319" r:id="rId42"/>
    <p:sldId id="353" r:id="rId43"/>
    <p:sldId id="343" r:id="rId44"/>
    <p:sldId id="342" r:id="rId45"/>
    <p:sldId id="349" r:id="rId46"/>
    <p:sldId id="345" r:id="rId47"/>
    <p:sldId id="346" r:id="rId48"/>
    <p:sldId id="347" r:id="rId49"/>
    <p:sldId id="350" r:id="rId50"/>
    <p:sldId id="330" r:id="rId51"/>
    <p:sldId id="331" r:id="rId52"/>
    <p:sldId id="337" r:id="rId53"/>
    <p:sldId id="326" r:id="rId54"/>
    <p:sldId id="354" r:id="rId55"/>
  </p:sldIdLst>
  <p:sldSz cx="12188825"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94706" autoAdjust="0"/>
  </p:normalViewPr>
  <p:slideViewPr>
    <p:cSldViewPr>
      <p:cViewPr varScale="1">
        <p:scale>
          <a:sx n="86" d="100"/>
          <a:sy n="86" d="100"/>
        </p:scale>
        <p:origin x="514" y="72"/>
      </p:cViewPr>
      <p:guideLst>
        <p:guide pos="3839"/>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7" d="100"/>
          <a:sy n="67" d="100"/>
        </p:scale>
        <p:origin x="2748"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28FCA9C-FF92-4024-BDEC-A6D3B663DC09}" type="datetimeFigureOut">
              <a:rPr lang="en-US"/>
              <a:t>10/14/2017</a:t>
            </a:fld>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772AB877-E7B1-4681-847E-D0918612832B}" type="datetimeFigureOut">
              <a:rPr lang="en-US"/>
              <a:t>10/14/2017</a:t>
            </a:fld>
            <a:endParaRPr/>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Jamestown 1607; Massachusetts Bay 1620   </a:t>
            </a:r>
          </a:p>
        </p:txBody>
      </p:sp>
      <p:sp>
        <p:nvSpPr>
          <p:cNvPr id="4" name="Slide Number Placeholder 3"/>
          <p:cNvSpPr>
            <a:spLocks noGrp="1"/>
          </p:cNvSpPr>
          <p:nvPr>
            <p:ph type="sldNum" sz="quarter" idx="10"/>
          </p:nvPr>
        </p:nvSpPr>
        <p:spPr/>
        <p:txBody>
          <a:bodyPr/>
          <a:lstStyle/>
          <a:p>
            <a:fld id="{6A47E906-8C74-0543-94CF-515C913CF4AF}" type="slidenum">
              <a:rPr lang="en-US" smtClean="0"/>
              <a:t>20</a:t>
            </a:fld>
            <a:endParaRPr lang="en-US"/>
          </a:p>
        </p:txBody>
      </p:sp>
    </p:spTree>
    <p:extLst>
      <p:ext uri="{BB962C8B-B14F-4D97-AF65-F5344CB8AC3E}">
        <p14:creationId xmlns:p14="http://schemas.microsoft.com/office/powerpoint/2010/main" val="95526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descr="Map of North America"/>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a:t>10/14/2017</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a:t>10/14/2017</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716" y="381000"/>
            <a:ext cx="4332685" cy="16319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811716" y="2084389"/>
            <a:ext cx="4332685"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2839" y="6356351"/>
            <a:ext cx="1523603" cy="365125"/>
          </a:xfrm>
        </p:spPr>
        <p:txBody>
          <a:bodyPr/>
          <a:lstStyle>
            <a:lvl1pPr algn="l">
              <a:defRPr/>
            </a:lvl1pPr>
          </a:lstStyle>
          <a:p>
            <a:fld id="{DA80051E-C2BB-2245-900A-9875135530B0}" type="datetimeFigureOut">
              <a:rPr lang="en-US" smtClean="0"/>
              <a:t>10/14/2017</a:t>
            </a:fld>
            <a:endParaRPr lang="en-US"/>
          </a:p>
        </p:txBody>
      </p:sp>
      <p:sp>
        <p:nvSpPr>
          <p:cNvPr id="6" name="Footer Placeholder 5"/>
          <p:cNvSpPr>
            <a:spLocks noGrp="1"/>
          </p:cNvSpPr>
          <p:nvPr>
            <p:ph type="ftr" sz="quarter" idx="11"/>
          </p:nvPr>
        </p:nvSpPr>
        <p:spPr>
          <a:xfrm>
            <a:off x="7719589" y="6356351"/>
            <a:ext cx="3859795"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2622551" y="6356351"/>
            <a:ext cx="711015" cy="365125"/>
          </a:xfrm>
        </p:spPr>
        <p:txBody>
          <a:bodyPr/>
          <a:lstStyle>
            <a:lvl1pPr>
              <a:defRPr>
                <a:solidFill>
                  <a:schemeClr val="tx2"/>
                </a:solidFill>
              </a:defRPr>
            </a:lvl1pPr>
          </a:lstStyle>
          <a:p>
            <a:fld id="{EE9E6CEE-0F02-8E4C-8B0D-A76699154C75}" type="slidenum">
              <a:rPr lang="en-US" smtClean="0"/>
              <a:t>‹#›</a:t>
            </a:fld>
            <a:endParaRPr lang="en-US"/>
          </a:p>
        </p:txBody>
      </p:sp>
      <p:sp>
        <p:nvSpPr>
          <p:cNvPr id="9" name="Picture Placeholder 7"/>
          <p:cNvSpPr>
            <a:spLocks noGrp="1"/>
          </p:cNvSpPr>
          <p:nvPr>
            <p:ph type="pic" sz="quarter" idx="14"/>
          </p:nvPr>
        </p:nvSpPr>
        <p:spPr>
          <a:xfrm rot="307655">
            <a:off x="5442414" y="3187732"/>
            <a:ext cx="5520082"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
        <p:nvSpPr>
          <p:cNvPr id="8" name="Picture Placeholder 7"/>
          <p:cNvSpPr>
            <a:spLocks noGrp="1"/>
          </p:cNvSpPr>
          <p:nvPr>
            <p:ph type="pic" sz="quarter" idx="13"/>
          </p:nvPr>
        </p:nvSpPr>
        <p:spPr>
          <a:xfrm rot="21414752">
            <a:off x="6163020" y="338031"/>
            <a:ext cx="5520082"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a:t>Drag picture to placeholder or click icon to add</a:t>
            </a:r>
            <a:endParaRPr/>
          </a:p>
        </p:txBody>
      </p:sp>
    </p:spTree>
    <p:extLst>
      <p:ext uri="{BB962C8B-B14F-4D97-AF65-F5344CB8AC3E}">
        <p14:creationId xmlns:p14="http://schemas.microsoft.com/office/powerpoint/2010/main" val="3911198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4FE7-ADC9-421F-BD43-456BCC0A5EDC}"/>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7A6CD638-8198-4B89-969C-D2491BD02384}"/>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B9ECE8-7A0B-41CC-B835-344F2C691133}"/>
              </a:ext>
            </a:extLst>
          </p:cNvPr>
          <p:cNvSpPr>
            <a:spLocks noGrp="1"/>
          </p:cNvSpPr>
          <p:nvPr>
            <p:ph type="dt" sz="half" idx="10"/>
          </p:nvPr>
        </p:nvSpPr>
        <p:spPr/>
        <p:txBody>
          <a:bodyPr/>
          <a:lstStyle/>
          <a:p>
            <a:pPr fontAlgn="base">
              <a:spcBef>
                <a:spcPct val="0"/>
              </a:spcBef>
              <a:spcAft>
                <a:spcPct val="0"/>
              </a:spcAft>
            </a:pPr>
            <a:fld id="{8897CF65-42BB-C542-9307-320911C92A0E}" type="datetimeFigureOut">
              <a:rPr lang="en-US" smtClean="0">
                <a:ea typeface="ＭＳ Ｐゴシック" charset="0"/>
                <a:cs typeface="Arial" charset="0"/>
              </a:rPr>
              <a:pPr fontAlgn="base">
                <a:spcBef>
                  <a:spcPct val="0"/>
                </a:spcBef>
                <a:spcAft>
                  <a:spcPct val="0"/>
                </a:spcAft>
              </a:pPr>
              <a:t>10/14/2017</a:t>
            </a:fld>
            <a:endParaRPr lang="en-US">
              <a:ea typeface="ＭＳ Ｐゴシック" charset="0"/>
              <a:cs typeface="Arial" charset="0"/>
            </a:endParaRPr>
          </a:p>
        </p:txBody>
      </p:sp>
      <p:sp>
        <p:nvSpPr>
          <p:cNvPr id="5" name="Footer Placeholder 4">
            <a:extLst>
              <a:ext uri="{FF2B5EF4-FFF2-40B4-BE49-F238E27FC236}">
                <a16:creationId xmlns:a16="http://schemas.microsoft.com/office/drawing/2014/main" id="{781FFE5E-E1E2-4A47-8884-7DC05A9DB9A0}"/>
              </a:ext>
            </a:extLst>
          </p:cNvPr>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a:extLst>
              <a:ext uri="{FF2B5EF4-FFF2-40B4-BE49-F238E27FC236}">
                <a16:creationId xmlns:a16="http://schemas.microsoft.com/office/drawing/2014/main" id="{298B8E66-09D4-4F05-907C-128C7E769B8F}"/>
              </a:ext>
            </a:extLst>
          </p:cNvPr>
          <p:cNvSpPr>
            <a:spLocks noGrp="1"/>
          </p:cNvSpPr>
          <p:nvPr>
            <p:ph type="sldNum" sz="quarter" idx="12"/>
          </p:nvPr>
        </p:nvSpPr>
        <p:spPr/>
        <p:txBody>
          <a:bodyPr/>
          <a:lstStyle/>
          <a:p>
            <a:pPr fontAlgn="base">
              <a:spcBef>
                <a:spcPct val="0"/>
              </a:spcBef>
              <a:spcAft>
                <a:spcPct val="0"/>
              </a:spcAft>
            </a:pPr>
            <a:fld id="{06AC9682-569D-2F4B-935E-2F7E52596A9B}" type="slidenum">
              <a:rPr lang="en-US" smtClean="0">
                <a:ea typeface="ＭＳ Ｐゴシック" charset="0"/>
                <a:cs typeface="Arial" charset="0"/>
              </a:rPr>
              <a:pPr fontAlgn="base">
                <a:spcBef>
                  <a:spcPct val="0"/>
                </a:spcBef>
                <a:spcAft>
                  <a:spcPct val="0"/>
                </a:spcAft>
              </a:pPr>
              <a:t>‹#›</a:t>
            </a:fld>
            <a:endParaRPr lang="en-US">
              <a:ea typeface="ＭＳ Ｐゴシック" charset="0"/>
              <a:cs typeface="Arial" charset="0"/>
            </a:endParaRPr>
          </a:p>
        </p:txBody>
      </p:sp>
    </p:spTree>
    <p:extLst>
      <p:ext uri="{BB962C8B-B14F-4D97-AF65-F5344CB8AC3E}">
        <p14:creationId xmlns:p14="http://schemas.microsoft.com/office/powerpoint/2010/main" val="2156695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6052-A1B4-4AB7-BFC8-4DDA76451A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12385F-94F4-48AF-B7F1-FE88C43003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8125D-4BBC-46B9-9A4E-42EBEF30202B}"/>
              </a:ext>
            </a:extLst>
          </p:cNvPr>
          <p:cNvSpPr>
            <a:spLocks noGrp="1"/>
          </p:cNvSpPr>
          <p:nvPr>
            <p:ph type="dt" sz="half" idx="10"/>
          </p:nvPr>
        </p:nvSpPr>
        <p:spPr/>
        <p:txBody>
          <a:bodyPr/>
          <a:lstStyle/>
          <a:p>
            <a:pPr fontAlgn="base">
              <a:spcBef>
                <a:spcPct val="0"/>
              </a:spcBef>
              <a:spcAft>
                <a:spcPct val="0"/>
              </a:spcAft>
            </a:pPr>
            <a:fld id="{8897CF65-42BB-C542-9307-320911C92A0E}" type="datetimeFigureOut">
              <a:rPr lang="en-US" smtClean="0">
                <a:ea typeface="ＭＳ Ｐゴシック" charset="0"/>
                <a:cs typeface="Arial" charset="0"/>
              </a:rPr>
              <a:pPr fontAlgn="base">
                <a:spcBef>
                  <a:spcPct val="0"/>
                </a:spcBef>
                <a:spcAft>
                  <a:spcPct val="0"/>
                </a:spcAft>
              </a:pPr>
              <a:t>10/14/2017</a:t>
            </a:fld>
            <a:endParaRPr lang="en-US">
              <a:ea typeface="ＭＳ Ｐゴシック" charset="0"/>
              <a:cs typeface="Arial" charset="0"/>
            </a:endParaRPr>
          </a:p>
        </p:txBody>
      </p:sp>
      <p:sp>
        <p:nvSpPr>
          <p:cNvPr id="5" name="Footer Placeholder 4">
            <a:extLst>
              <a:ext uri="{FF2B5EF4-FFF2-40B4-BE49-F238E27FC236}">
                <a16:creationId xmlns:a16="http://schemas.microsoft.com/office/drawing/2014/main" id="{EC013F3D-D5D3-44C5-95FA-F687A500251A}"/>
              </a:ext>
            </a:extLst>
          </p:cNvPr>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a:extLst>
              <a:ext uri="{FF2B5EF4-FFF2-40B4-BE49-F238E27FC236}">
                <a16:creationId xmlns:a16="http://schemas.microsoft.com/office/drawing/2014/main" id="{A13D4D85-BD73-4752-A06E-0002B9DE4FD2}"/>
              </a:ext>
            </a:extLst>
          </p:cNvPr>
          <p:cNvSpPr>
            <a:spLocks noGrp="1"/>
          </p:cNvSpPr>
          <p:nvPr>
            <p:ph type="sldNum" sz="quarter" idx="12"/>
          </p:nvPr>
        </p:nvSpPr>
        <p:spPr/>
        <p:txBody>
          <a:bodyPr/>
          <a:lstStyle/>
          <a:p>
            <a:pPr fontAlgn="base">
              <a:spcBef>
                <a:spcPct val="0"/>
              </a:spcBef>
              <a:spcAft>
                <a:spcPct val="0"/>
              </a:spcAft>
            </a:pPr>
            <a:fld id="{06AC9682-569D-2F4B-935E-2F7E52596A9B}" type="slidenum">
              <a:rPr lang="en-US" smtClean="0">
                <a:ea typeface="ＭＳ Ｐゴシック" charset="0"/>
                <a:cs typeface="Arial" charset="0"/>
              </a:rPr>
              <a:pPr fontAlgn="base">
                <a:spcBef>
                  <a:spcPct val="0"/>
                </a:spcBef>
                <a:spcAft>
                  <a:spcPct val="0"/>
                </a:spcAft>
              </a:pPr>
              <a:t>‹#›</a:t>
            </a:fld>
            <a:endParaRPr lang="en-US">
              <a:ea typeface="ＭＳ Ｐゴシック" charset="0"/>
              <a:cs typeface="Arial" charset="0"/>
            </a:endParaRPr>
          </a:p>
        </p:txBody>
      </p:sp>
    </p:spTree>
    <p:extLst>
      <p:ext uri="{BB962C8B-B14F-4D97-AF65-F5344CB8AC3E}">
        <p14:creationId xmlns:p14="http://schemas.microsoft.com/office/powerpoint/2010/main" val="3923048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E15C-BDF8-4CE9-9F68-FFA75DE135F1}"/>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EFB7CEBC-E797-476D-8D95-B91F87681B58}"/>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4521CB-0A65-4F79-B72B-9885B5690C7F}"/>
              </a:ext>
            </a:extLst>
          </p:cNvPr>
          <p:cNvSpPr>
            <a:spLocks noGrp="1"/>
          </p:cNvSpPr>
          <p:nvPr>
            <p:ph type="dt" sz="half" idx="10"/>
          </p:nvPr>
        </p:nvSpPr>
        <p:spPr/>
        <p:txBody>
          <a:bodyPr/>
          <a:lstStyle/>
          <a:p>
            <a:pPr fontAlgn="base">
              <a:spcBef>
                <a:spcPct val="0"/>
              </a:spcBef>
              <a:spcAft>
                <a:spcPct val="0"/>
              </a:spcAft>
            </a:pPr>
            <a:fld id="{8897CF65-42BB-C542-9307-320911C92A0E}" type="datetimeFigureOut">
              <a:rPr lang="en-US" smtClean="0">
                <a:ea typeface="ＭＳ Ｐゴシック" charset="0"/>
                <a:cs typeface="Arial" charset="0"/>
              </a:rPr>
              <a:pPr fontAlgn="base">
                <a:spcBef>
                  <a:spcPct val="0"/>
                </a:spcBef>
                <a:spcAft>
                  <a:spcPct val="0"/>
                </a:spcAft>
              </a:pPr>
              <a:t>10/14/2017</a:t>
            </a:fld>
            <a:endParaRPr lang="en-US">
              <a:ea typeface="ＭＳ Ｐゴシック" charset="0"/>
              <a:cs typeface="Arial" charset="0"/>
            </a:endParaRPr>
          </a:p>
        </p:txBody>
      </p:sp>
      <p:sp>
        <p:nvSpPr>
          <p:cNvPr id="5" name="Footer Placeholder 4">
            <a:extLst>
              <a:ext uri="{FF2B5EF4-FFF2-40B4-BE49-F238E27FC236}">
                <a16:creationId xmlns:a16="http://schemas.microsoft.com/office/drawing/2014/main" id="{915B11CA-1AB5-4FD7-AE50-56D968E2188B}"/>
              </a:ext>
            </a:extLst>
          </p:cNvPr>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a:extLst>
              <a:ext uri="{FF2B5EF4-FFF2-40B4-BE49-F238E27FC236}">
                <a16:creationId xmlns:a16="http://schemas.microsoft.com/office/drawing/2014/main" id="{D64E78AD-4584-4B68-B91B-E406001E9B48}"/>
              </a:ext>
            </a:extLst>
          </p:cNvPr>
          <p:cNvSpPr>
            <a:spLocks noGrp="1"/>
          </p:cNvSpPr>
          <p:nvPr>
            <p:ph type="sldNum" sz="quarter" idx="12"/>
          </p:nvPr>
        </p:nvSpPr>
        <p:spPr/>
        <p:txBody>
          <a:bodyPr/>
          <a:lstStyle/>
          <a:p>
            <a:pPr fontAlgn="base">
              <a:spcBef>
                <a:spcPct val="0"/>
              </a:spcBef>
              <a:spcAft>
                <a:spcPct val="0"/>
              </a:spcAft>
            </a:pPr>
            <a:fld id="{06AC9682-569D-2F4B-935E-2F7E52596A9B}" type="slidenum">
              <a:rPr lang="en-US" smtClean="0">
                <a:ea typeface="ＭＳ Ｐゴシック" charset="0"/>
                <a:cs typeface="Arial" charset="0"/>
              </a:rPr>
              <a:pPr fontAlgn="base">
                <a:spcBef>
                  <a:spcPct val="0"/>
                </a:spcBef>
                <a:spcAft>
                  <a:spcPct val="0"/>
                </a:spcAft>
              </a:pPr>
              <a:t>‹#›</a:t>
            </a:fld>
            <a:endParaRPr lang="en-US">
              <a:ea typeface="ＭＳ Ｐゴシック" charset="0"/>
              <a:cs typeface="Arial" charset="0"/>
            </a:endParaRPr>
          </a:p>
        </p:txBody>
      </p:sp>
    </p:spTree>
    <p:extLst>
      <p:ext uri="{BB962C8B-B14F-4D97-AF65-F5344CB8AC3E}">
        <p14:creationId xmlns:p14="http://schemas.microsoft.com/office/powerpoint/2010/main" val="2909761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590F-CC73-46E8-92E6-4A0E135BE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F2AEF-84EE-4CF3-B8CB-58217B366619}"/>
              </a:ext>
            </a:extLst>
          </p:cNvPr>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75BE90-E9BA-4FD3-A331-FD6789E19F20}"/>
              </a:ext>
            </a:extLst>
          </p:cNvPr>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4EADF7-B7E4-4390-B23D-4F0A0CE6864E}"/>
              </a:ext>
            </a:extLst>
          </p:cNvPr>
          <p:cNvSpPr>
            <a:spLocks noGrp="1"/>
          </p:cNvSpPr>
          <p:nvPr>
            <p:ph type="dt" sz="half" idx="10"/>
          </p:nvPr>
        </p:nvSpPr>
        <p:spPr/>
        <p:txBody>
          <a:bodyPr/>
          <a:lstStyle/>
          <a:p>
            <a:pPr defTabSz="914126"/>
            <a:fld id="{4C1745E6-B16C-0543-81C0-0DE2383BBFFD}" type="datetimeFigureOut">
              <a:rPr lang="en-US" smtClean="0"/>
              <a:pPr defTabSz="914126"/>
              <a:t>10/14/2017</a:t>
            </a:fld>
            <a:endParaRPr lang="en-US"/>
          </a:p>
        </p:txBody>
      </p:sp>
      <p:sp>
        <p:nvSpPr>
          <p:cNvPr id="6" name="Footer Placeholder 5">
            <a:extLst>
              <a:ext uri="{FF2B5EF4-FFF2-40B4-BE49-F238E27FC236}">
                <a16:creationId xmlns:a16="http://schemas.microsoft.com/office/drawing/2014/main" id="{11DE7F13-24FA-41DC-BA15-F2EB1DBE1DDB}"/>
              </a:ext>
            </a:extLst>
          </p:cNvPr>
          <p:cNvSpPr>
            <a:spLocks noGrp="1"/>
          </p:cNvSpPr>
          <p:nvPr>
            <p:ph type="ftr" sz="quarter" idx="11"/>
          </p:nvPr>
        </p:nvSpPr>
        <p:spPr/>
        <p:txBody>
          <a:bodyPr/>
          <a:lstStyle/>
          <a:p>
            <a:pPr defTabSz="914126"/>
            <a:endParaRPr lang="en-US">
              <a:solidFill>
                <a:prstClr val="white">
                  <a:shade val="50000"/>
                </a:prstClr>
              </a:solidFill>
            </a:endParaRPr>
          </a:p>
        </p:txBody>
      </p:sp>
      <p:sp>
        <p:nvSpPr>
          <p:cNvPr id="7" name="Slide Number Placeholder 6">
            <a:extLst>
              <a:ext uri="{FF2B5EF4-FFF2-40B4-BE49-F238E27FC236}">
                <a16:creationId xmlns:a16="http://schemas.microsoft.com/office/drawing/2014/main" id="{4781B095-A11B-497D-9200-37FC33681498}"/>
              </a:ext>
            </a:extLst>
          </p:cNvPr>
          <p:cNvSpPr>
            <a:spLocks noGrp="1"/>
          </p:cNvSpPr>
          <p:nvPr>
            <p:ph type="sldNum" sz="quarter" idx="12"/>
          </p:nvPr>
        </p:nvSpPr>
        <p:spPr/>
        <p:txBody>
          <a:bodyPr/>
          <a:lstStyle/>
          <a:p>
            <a:pPr defTabSz="914126"/>
            <a:fld id="{F6700AD6-B168-0145-9A05-90BC9C1CE3E4}" type="slidenum">
              <a:rPr lang="en-US" smtClean="0"/>
              <a:pPr defTabSz="914126"/>
              <a:t>‹#›</a:t>
            </a:fld>
            <a:endParaRPr lang="en-US"/>
          </a:p>
        </p:txBody>
      </p:sp>
    </p:spTree>
    <p:extLst>
      <p:ext uri="{BB962C8B-B14F-4D97-AF65-F5344CB8AC3E}">
        <p14:creationId xmlns:p14="http://schemas.microsoft.com/office/powerpoint/2010/main" val="1892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4C1E-3ABA-431D-A970-C2C580D8CC15}"/>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C95D35-1DEC-4621-A848-D36728D2016D}"/>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461B63-9E98-4489-9D85-331CEE3C4544}"/>
              </a:ext>
            </a:extLst>
          </p:cNvPr>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CFBD2F-B8FC-4DE7-AE37-09872B40518B}"/>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A7377B-63F6-4073-9D1B-A88750CAF0B5}"/>
              </a:ext>
            </a:extLst>
          </p:cNvPr>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841405-9D6B-40AA-BCEC-5D6E9722FA1D}"/>
              </a:ext>
            </a:extLst>
          </p:cNvPr>
          <p:cNvSpPr>
            <a:spLocks noGrp="1"/>
          </p:cNvSpPr>
          <p:nvPr>
            <p:ph type="dt" sz="half" idx="10"/>
          </p:nvPr>
        </p:nvSpPr>
        <p:spPr/>
        <p:txBody>
          <a:bodyPr/>
          <a:lstStyle/>
          <a:p>
            <a:pPr fontAlgn="base">
              <a:spcBef>
                <a:spcPct val="0"/>
              </a:spcBef>
              <a:spcAft>
                <a:spcPct val="0"/>
              </a:spcAft>
            </a:pPr>
            <a:fld id="{8897CF65-42BB-C542-9307-320911C92A0E}" type="datetimeFigureOut">
              <a:rPr lang="en-US" smtClean="0">
                <a:ea typeface="ＭＳ Ｐゴシック" charset="0"/>
                <a:cs typeface="Arial" charset="0"/>
              </a:rPr>
              <a:pPr fontAlgn="base">
                <a:spcBef>
                  <a:spcPct val="0"/>
                </a:spcBef>
                <a:spcAft>
                  <a:spcPct val="0"/>
                </a:spcAft>
              </a:pPr>
              <a:t>10/14/2017</a:t>
            </a:fld>
            <a:endParaRPr lang="en-US">
              <a:ea typeface="ＭＳ Ｐゴシック" charset="0"/>
              <a:cs typeface="Arial" charset="0"/>
            </a:endParaRPr>
          </a:p>
        </p:txBody>
      </p:sp>
      <p:sp>
        <p:nvSpPr>
          <p:cNvPr id="8" name="Footer Placeholder 7">
            <a:extLst>
              <a:ext uri="{FF2B5EF4-FFF2-40B4-BE49-F238E27FC236}">
                <a16:creationId xmlns:a16="http://schemas.microsoft.com/office/drawing/2014/main" id="{4A256E89-6F0D-4FF2-B059-E62A793C0163}"/>
              </a:ext>
            </a:extLst>
          </p:cNvPr>
          <p:cNvSpPr>
            <a:spLocks noGrp="1"/>
          </p:cNvSpPr>
          <p:nvPr>
            <p:ph type="ftr" sz="quarter" idx="11"/>
          </p:nvPr>
        </p:nvSpPr>
        <p:spPr/>
        <p:txBody>
          <a:bodyPr/>
          <a:lstStyle/>
          <a:p>
            <a:pPr>
              <a:defRPr/>
            </a:pPr>
            <a:endParaRPr lang="en-US">
              <a:solidFill>
                <a:prstClr val="white">
                  <a:shade val="50000"/>
                </a:prstClr>
              </a:solidFill>
            </a:endParaRPr>
          </a:p>
        </p:txBody>
      </p:sp>
      <p:sp>
        <p:nvSpPr>
          <p:cNvPr id="9" name="Slide Number Placeholder 8">
            <a:extLst>
              <a:ext uri="{FF2B5EF4-FFF2-40B4-BE49-F238E27FC236}">
                <a16:creationId xmlns:a16="http://schemas.microsoft.com/office/drawing/2014/main" id="{2AFBC1F1-E5FC-4CCD-934A-5C8DB41067FF}"/>
              </a:ext>
            </a:extLst>
          </p:cNvPr>
          <p:cNvSpPr>
            <a:spLocks noGrp="1"/>
          </p:cNvSpPr>
          <p:nvPr>
            <p:ph type="sldNum" sz="quarter" idx="12"/>
          </p:nvPr>
        </p:nvSpPr>
        <p:spPr/>
        <p:txBody>
          <a:bodyPr/>
          <a:lstStyle/>
          <a:p>
            <a:pPr fontAlgn="base">
              <a:spcBef>
                <a:spcPct val="0"/>
              </a:spcBef>
              <a:spcAft>
                <a:spcPct val="0"/>
              </a:spcAft>
            </a:pPr>
            <a:fld id="{06AC9682-569D-2F4B-935E-2F7E52596A9B}" type="slidenum">
              <a:rPr lang="en-US" smtClean="0">
                <a:ea typeface="ＭＳ Ｐゴシック" charset="0"/>
                <a:cs typeface="Arial" charset="0"/>
              </a:rPr>
              <a:pPr fontAlgn="base">
                <a:spcBef>
                  <a:spcPct val="0"/>
                </a:spcBef>
                <a:spcAft>
                  <a:spcPct val="0"/>
                </a:spcAft>
              </a:pPr>
              <a:t>‹#›</a:t>
            </a:fld>
            <a:endParaRPr lang="en-US">
              <a:ea typeface="ＭＳ Ｐゴシック" charset="0"/>
              <a:cs typeface="Arial" charset="0"/>
            </a:endParaRPr>
          </a:p>
        </p:txBody>
      </p:sp>
    </p:spTree>
    <p:extLst>
      <p:ext uri="{BB962C8B-B14F-4D97-AF65-F5344CB8AC3E}">
        <p14:creationId xmlns:p14="http://schemas.microsoft.com/office/powerpoint/2010/main" val="342774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415A-4703-414E-AF42-56127AFC06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759638-132B-420C-AE70-5B67E06916F6}"/>
              </a:ext>
            </a:extLst>
          </p:cNvPr>
          <p:cNvSpPr>
            <a:spLocks noGrp="1"/>
          </p:cNvSpPr>
          <p:nvPr>
            <p:ph type="dt" sz="half" idx="10"/>
          </p:nvPr>
        </p:nvSpPr>
        <p:spPr/>
        <p:txBody>
          <a:bodyPr/>
          <a:lstStyle/>
          <a:p>
            <a:pPr fontAlgn="base">
              <a:spcBef>
                <a:spcPct val="0"/>
              </a:spcBef>
              <a:spcAft>
                <a:spcPct val="0"/>
              </a:spcAft>
            </a:pPr>
            <a:fld id="{8897CF65-42BB-C542-9307-320911C92A0E}" type="datetimeFigureOut">
              <a:rPr lang="en-US" smtClean="0">
                <a:ea typeface="ＭＳ Ｐゴシック" charset="0"/>
                <a:cs typeface="Arial" charset="0"/>
              </a:rPr>
              <a:pPr fontAlgn="base">
                <a:spcBef>
                  <a:spcPct val="0"/>
                </a:spcBef>
                <a:spcAft>
                  <a:spcPct val="0"/>
                </a:spcAft>
              </a:pPr>
              <a:t>10/14/2017</a:t>
            </a:fld>
            <a:endParaRPr lang="en-US">
              <a:ea typeface="ＭＳ Ｐゴシック" charset="0"/>
              <a:cs typeface="Arial" charset="0"/>
            </a:endParaRPr>
          </a:p>
        </p:txBody>
      </p:sp>
      <p:sp>
        <p:nvSpPr>
          <p:cNvPr id="4" name="Footer Placeholder 3">
            <a:extLst>
              <a:ext uri="{FF2B5EF4-FFF2-40B4-BE49-F238E27FC236}">
                <a16:creationId xmlns:a16="http://schemas.microsoft.com/office/drawing/2014/main" id="{9E75A9F4-936A-4F6A-A2E7-C4F7DEC6BA1C}"/>
              </a:ext>
            </a:extLst>
          </p:cNvPr>
          <p:cNvSpPr>
            <a:spLocks noGrp="1"/>
          </p:cNvSpPr>
          <p:nvPr>
            <p:ph type="ftr" sz="quarter" idx="11"/>
          </p:nvPr>
        </p:nvSpPr>
        <p:spPr/>
        <p:txBody>
          <a:bodyPr/>
          <a:lstStyle/>
          <a:p>
            <a:pPr>
              <a:defRPr/>
            </a:pPr>
            <a:endParaRPr lang="en-US">
              <a:solidFill>
                <a:prstClr val="white">
                  <a:shade val="50000"/>
                </a:prstClr>
              </a:solidFill>
            </a:endParaRPr>
          </a:p>
        </p:txBody>
      </p:sp>
      <p:sp>
        <p:nvSpPr>
          <p:cNvPr id="5" name="Slide Number Placeholder 4">
            <a:extLst>
              <a:ext uri="{FF2B5EF4-FFF2-40B4-BE49-F238E27FC236}">
                <a16:creationId xmlns:a16="http://schemas.microsoft.com/office/drawing/2014/main" id="{083E6B4C-21A7-408C-B072-71F68DB8C31B}"/>
              </a:ext>
            </a:extLst>
          </p:cNvPr>
          <p:cNvSpPr>
            <a:spLocks noGrp="1"/>
          </p:cNvSpPr>
          <p:nvPr>
            <p:ph type="sldNum" sz="quarter" idx="12"/>
          </p:nvPr>
        </p:nvSpPr>
        <p:spPr/>
        <p:txBody>
          <a:bodyPr/>
          <a:lstStyle/>
          <a:p>
            <a:pPr fontAlgn="base">
              <a:spcBef>
                <a:spcPct val="0"/>
              </a:spcBef>
              <a:spcAft>
                <a:spcPct val="0"/>
              </a:spcAft>
            </a:pPr>
            <a:fld id="{06AC9682-569D-2F4B-935E-2F7E52596A9B}" type="slidenum">
              <a:rPr lang="en-US" smtClean="0">
                <a:ea typeface="ＭＳ Ｐゴシック" charset="0"/>
                <a:cs typeface="Arial" charset="0"/>
              </a:rPr>
              <a:pPr fontAlgn="base">
                <a:spcBef>
                  <a:spcPct val="0"/>
                </a:spcBef>
                <a:spcAft>
                  <a:spcPct val="0"/>
                </a:spcAft>
              </a:pPr>
              <a:t>‹#›</a:t>
            </a:fld>
            <a:endParaRPr lang="en-US">
              <a:ea typeface="ＭＳ Ｐゴシック" charset="0"/>
              <a:cs typeface="Arial" charset="0"/>
            </a:endParaRPr>
          </a:p>
        </p:txBody>
      </p:sp>
    </p:spTree>
    <p:extLst>
      <p:ext uri="{BB962C8B-B14F-4D97-AF65-F5344CB8AC3E}">
        <p14:creationId xmlns:p14="http://schemas.microsoft.com/office/powerpoint/2010/main" val="4067555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7BF2BC-07E3-4AC6-9704-2AFB02A38E24}"/>
              </a:ext>
            </a:extLst>
          </p:cNvPr>
          <p:cNvSpPr>
            <a:spLocks noGrp="1"/>
          </p:cNvSpPr>
          <p:nvPr>
            <p:ph type="dt" sz="half" idx="10"/>
          </p:nvPr>
        </p:nvSpPr>
        <p:spPr/>
        <p:txBody>
          <a:bodyPr/>
          <a:lstStyle/>
          <a:p>
            <a:pPr fontAlgn="base">
              <a:spcBef>
                <a:spcPct val="0"/>
              </a:spcBef>
              <a:spcAft>
                <a:spcPct val="0"/>
              </a:spcAft>
            </a:pPr>
            <a:fld id="{8897CF65-42BB-C542-9307-320911C92A0E}" type="datetimeFigureOut">
              <a:rPr lang="en-US" smtClean="0">
                <a:ea typeface="ＭＳ Ｐゴシック" charset="0"/>
                <a:cs typeface="Arial" charset="0"/>
              </a:rPr>
              <a:pPr fontAlgn="base">
                <a:spcBef>
                  <a:spcPct val="0"/>
                </a:spcBef>
                <a:spcAft>
                  <a:spcPct val="0"/>
                </a:spcAft>
              </a:pPr>
              <a:t>10/14/2017</a:t>
            </a:fld>
            <a:endParaRPr lang="en-US">
              <a:ea typeface="ＭＳ Ｐゴシック" charset="0"/>
              <a:cs typeface="Arial" charset="0"/>
            </a:endParaRPr>
          </a:p>
        </p:txBody>
      </p:sp>
      <p:sp>
        <p:nvSpPr>
          <p:cNvPr id="3" name="Footer Placeholder 2">
            <a:extLst>
              <a:ext uri="{FF2B5EF4-FFF2-40B4-BE49-F238E27FC236}">
                <a16:creationId xmlns:a16="http://schemas.microsoft.com/office/drawing/2014/main" id="{63D94E50-17F8-4D62-9AEC-AFF06BA87837}"/>
              </a:ext>
            </a:extLst>
          </p:cNvPr>
          <p:cNvSpPr>
            <a:spLocks noGrp="1"/>
          </p:cNvSpPr>
          <p:nvPr>
            <p:ph type="ftr" sz="quarter" idx="11"/>
          </p:nvPr>
        </p:nvSpPr>
        <p:spPr/>
        <p:txBody>
          <a:bodyPr/>
          <a:lstStyle/>
          <a:p>
            <a:pPr>
              <a:defRPr/>
            </a:pPr>
            <a:endParaRPr lang="en-US">
              <a:solidFill>
                <a:prstClr val="white">
                  <a:shade val="50000"/>
                </a:prstClr>
              </a:solidFill>
            </a:endParaRPr>
          </a:p>
        </p:txBody>
      </p:sp>
      <p:sp>
        <p:nvSpPr>
          <p:cNvPr id="4" name="Slide Number Placeholder 3">
            <a:extLst>
              <a:ext uri="{FF2B5EF4-FFF2-40B4-BE49-F238E27FC236}">
                <a16:creationId xmlns:a16="http://schemas.microsoft.com/office/drawing/2014/main" id="{77EC54F1-569B-4836-B504-84A690643E4C}"/>
              </a:ext>
            </a:extLst>
          </p:cNvPr>
          <p:cNvSpPr>
            <a:spLocks noGrp="1"/>
          </p:cNvSpPr>
          <p:nvPr>
            <p:ph type="sldNum" sz="quarter" idx="12"/>
          </p:nvPr>
        </p:nvSpPr>
        <p:spPr/>
        <p:txBody>
          <a:bodyPr/>
          <a:lstStyle/>
          <a:p>
            <a:pPr fontAlgn="base">
              <a:spcBef>
                <a:spcPct val="0"/>
              </a:spcBef>
              <a:spcAft>
                <a:spcPct val="0"/>
              </a:spcAft>
            </a:pPr>
            <a:fld id="{06AC9682-569D-2F4B-935E-2F7E52596A9B}" type="slidenum">
              <a:rPr lang="en-US" smtClean="0">
                <a:ea typeface="ＭＳ Ｐゴシック" charset="0"/>
                <a:cs typeface="Arial" charset="0"/>
              </a:rPr>
              <a:pPr fontAlgn="base">
                <a:spcBef>
                  <a:spcPct val="0"/>
                </a:spcBef>
                <a:spcAft>
                  <a:spcPct val="0"/>
                </a:spcAft>
              </a:pPr>
              <a:t>‹#›</a:t>
            </a:fld>
            <a:endParaRPr lang="en-US">
              <a:ea typeface="ＭＳ Ｐゴシック" charset="0"/>
              <a:cs typeface="Arial" charset="0"/>
            </a:endParaRPr>
          </a:p>
        </p:txBody>
      </p:sp>
    </p:spTree>
    <p:extLst>
      <p:ext uri="{BB962C8B-B14F-4D97-AF65-F5344CB8AC3E}">
        <p14:creationId xmlns:p14="http://schemas.microsoft.com/office/powerpoint/2010/main" val="254681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a:t>10/14/2017</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9A6C-2D38-4084-A722-208F154A3C81}"/>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97AFD181-C6F9-4A24-BA91-EE8FD4D50836}"/>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88E88F-EEBD-494D-B57B-62743BAD0388}"/>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0C16A6-D7E8-481D-92E8-4F5D0EA872B1}"/>
              </a:ext>
            </a:extLst>
          </p:cNvPr>
          <p:cNvSpPr>
            <a:spLocks noGrp="1"/>
          </p:cNvSpPr>
          <p:nvPr>
            <p:ph type="dt" sz="half" idx="10"/>
          </p:nvPr>
        </p:nvSpPr>
        <p:spPr/>
        <p:txBody>
          <a:bodyPr/>
          <a:lstStyle/>
          <a:p>
            <a:pPr fontAlgn="base">
              <a:spcBef>
                <a:spcPct val="0"/>
              </a:spcBef>
              <a:spcAft>
                <a:spcPct val="0"/>
              </a:spcAft>
            </a:pPr>
            <a:fld id="{8897CF65-42BB-C542-9307-320911C92A0E}" type="datetimeFigureOut">
              <a:rPr lang="en-US" smtClean="0">
                <a:ea typeface="ＭＳ Ｐゴシック" charset="0"/>
                <a:cs typeface="Arial" charset="0"/>
              </a:rPr>
              <a:pPr fontAlgn="base">
                <a:spcBef>
                  <a:spcPct val="0"/>
                </a:spcBef>
                <a:spcAft>
                  <a:spcPct val="0"/>
                </a:spcAft>
              </a:pPr>
              <a:t>10/14/2017</a:t>
            </a:fld>
            <a:endParaRPr lang="en-US">
              <a:ea typeface="ＭＳ Ｐゴシック" charset="0"/>
              <a:cs typeface="Arial" charset="0"/>
            </a:endParaRPr>
          </a:p>
        </p:txBody>
      </p:sp>
      <p:sp>
        <p:nvSpPr>
          <p:cNvPr id="6" name="Footer Placeholder 5">
            <a:extLst>
              <a:ext uri="{FF2B5EF4-FFF2-40B4-BE49-F238E27FC236}">
                <a16:creationId xmlns:a16="http://schemas.microsoft.com/office/drawing/2014/main" id="{9C81073D-9867-4625-9378-5D533B1221C6}"/>
              </a:ext>
            </a:extLst>
          </p:cNvPr>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a:extLst>
              <a:ext uri="{FF2B5EF4-FFF2-40B4-BE49-F238E27FC236}">
                <a16:creationId xmlns:a16="http://schemas.microsoft.com/office/drawing/2014/main" id="{6F4D18F4-09CD-45D1-AEC1-151DF41EE3F9}"/>
              </a:ext>
            </a:extLst>
          </p:cNvPr>
          <p:cNvSpPr>
            <a:spLocks noGrp="1"/>
          </p:cNvSpPr>
          <p:nvPr>
            <p:ph type="sldNum" sz="quarter" idx="12"/>
          </p:nvPr>
        </p:nvSpPr>
        <p:spPr/>
        <p:txBody>
          <a:bodyPr/>
          <a:lstStyle/>
          <a:p>
            <a:pPr fontAlgn="base">
              <a:spcBef>
                <a:spcPct val="0"/>
              </a:spcBef>
              <a:spcAft>
                <a:spcPct val="0"/>
              </a:spcAft>
            </a:pPr>
            <a:fld id="{06AC9682-569D-2F4B-935E-2F7E52596A9B}" type="slidenum">
              <a:rPr lang="en-US" smtClean="0">
                <a:ea typeface="ＭＳ Ｐゴシック" charset="0"/>
                <a:cs typeface="Arial" charset="0"/>
              </a:rPr>
              <a:pPr fontAlgn="base">
                <a:spcBef>
                  <a:spcPct val="0"/>
                </a:spcBef>
                <a:spcAft>
                  <a:spcPct val="0"/>
                </a:spcAft>
              </a:pPr>
              <a:t>‹#›</a:t>
            </a:fld>
            <a:endParaRPr lang="en-US">
              <a:ea typeface="ＭＳ Ｐゴシック" charset="0"/>
              <a:cs typeface="Arial" charset="0"/>
            </a:endParaRPr>
          </a:p>
        </p:txBody>
      </p:sp>
    </p:spTree>
    <p:extLst>
      <p:ext uri="{BB962C8B-B14F-4D97-AF65-F5344CB8AC3E}">
        <p14:creationId xmlns:p14="http://schemas.microsoft.com/office/powerpoint/2010/main" val="1278605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0372-3BA9-4A5A-BF6C-7DDAB23D7AA4}"/>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4D41D923-4A9C-471E-B4BF-EE95E60428F7}"/>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069765F0-3380-44CD-BDBB-00C89EE27DC0}"/>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7971CA-B2AD-4CD6-BDC5-F10B54F325AA}"/>
              </a:ext>
            </a:extLst>
          </p:cNvPr>
          <p:cNvSpPr>
            <a:spLocks noGrp="1"/>
          </p:cNvSpPr>
          <p:nvPr>
            <p:ph type="dt" sz="half" idx="10"/>
          </p:nvPr>
        </p:nvSpPr>
        <p:spPr/>
        <p:txBody>
          <a:bodyPr/>
          <a:lstStyle/>
          <a:p>
            <a:pPr fontAlgn="base">
              <a:spcBef>
                <a:spcPct val="0"/>
              </a:spcBef>
              <a:spcAft>
                <a:spcPct val="0"/>
              </a:spcAft>
            </a:pPr>
            <a:fld id="{8897CF65-42BB-C542-9307-320911C92A0E}" type="datetimeFigureOut">
              <a:rPr lang="en-US" smtClean="0">
                <a:ea typeface="ＭＳ Ｐゴシック" charset="0"/>
                <a:cs typeface="Arial" charset="0"/>
              </a:rPr>
              <a:pPr fontAlgn="base">
                <a:spcBef>
                  <a:spcPct val="0"/>
                </a:spcBef>
                <a:spcAft>
                  <a:spcPct val="0"/>
                </a:spcAft>
              </a:pPr>
              <a:t>10/14/2017</a:t>
            </a:fld>
            <a:endParaRPr lang="en-US">
              <a:ea typeface="ＭＳ Ｐゴシック" charset="0"/>
              <a:cs typeface="Arial" charset="0"/>
            </a:endParaRPr>
          </a:p>
        </p:txBody>
      </p:sp>
      <p:sp>
        <p:nvSpPr>
          <p:cNvPr id="6" name="Footer Placeholder 5">
            <a:extLst>
              <a:ext uri="{FF2B5EF4-FFF2-40B4-BE49-F238E27FC236}">
                <a16:creationId xmlns:a16="http://schemas.microsoft.com/office/drawing/2014/main" id="{EB2A8724-03AB-4081-8322-2AADD9557CB0}"/>
              </a:ext>
            </a:extLst>
          </p:cNvPr>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a:extLst>
              <a:ext uri="{FF2B5EF4-FFF2-40B4-BE49-F238E27FC236}">
                <a16:creationId xmlns:a16="http://schemas.microsoft.com/office/drawing/2014/main" id="{6F9B47FC-2FE6-4BD1-A2D6-6EF3F2372DAD}"/>
              </a:ext>
            </a:extLst>
          </p:cNvPr>
          <p:cNvSpPr>
            <a:spLocks noGrp="1"/>
          </p:cNvSpPr>
          <p:nvPr>
            <p:ph type="sldNum" sz="quarter" idx="12"/>
          </p:nvPr>
        </p:nvSpPr>
        <p:spPr/>
        <p:txBody>
          <a:bodyPr/>
          <a:lstStyle/>
          <a:p>
            <a:pPr fontAlgn="base">
              <a:spcBef>
                <a:spcPct val="0"/>
              </a:spcBef>
              <a:spcAft>
                <a:spcPct val="0"/>
              </a:spcAft>
            </a:pPr>
            <a:fld id="{06AC9682-569D-2F4B-935E-2F7E52596A9B}" type="slidenum">
              <a:rPr lang="en-US" smtClean="0">
                <a:ea typeface="ＭＳ Ｐゴシック" charset="0"/>
                <a:cs typeface="Arial" charset="0"/>
              </a:rPr>
              <a:pPr fontAlgn="base">
                <a:spcBef>
                  <a:spcPct val="0"/>
                </a:spcBef>
                <a:spcAft>
                  <a:spcPct val="0"/>
                </a:spcAft>
              </a:pPr>
              <a:t>‹#›</a:t>
            </a:fld>
            <a:endParaRPr lang="en-US">
              <a:ea typeface="ＭＳ Ｐゴシック" charset="0"/>
              <a:cs typeface="Arial" charset="0"/>
            </a:endParaRPr>
          </a:p>
        </p:txBody>
      </p:sp>
    </p:spTree>
    <p:extLst>
      <p:ext uri="{BB962C8B-B14F-4D97-AF65-F5344CB8AC3E}">
        <p14:creationId xmlns:p14="http://schemas.microsoft.com/office/powerpoint/2010/main" val="3187702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E691-CF10-4138-8C81-2E8E5021E2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0D4FB0-56C2-4BB7-9A9F-487DC9424B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56830-F348-4423-B326-C69115AA4A56}"/>
              </a:ext>
            </a:extLst>
          </p:cNvPr>
          <p:cNvSpPr>
            <a:spLocks noGrp="1"/>
          </p:cNvSpPr>
          <p:nvPr>
            <p:ph type="dt" sz="half" idx="10"/>
          </p:nvPr>
        </p:nvSpPr>
        <p:spPr/>
        <p:txBody>
          <a:bodyPr/>
          <a:lstStyle/>
          <a:p>
            <a:pPr fontAlgn="base">
              <a:spcBef>
                <a:spcPct val="0"/>
              </a:spcBef>
              <a:spcAft>
                <a:spcPct val="0"/>
              </a:spcAft>
            </a:pPr>
            <a:fld id="{8897CF65-42BB-C542-9307-320911C92A0E}" type="datetimeFigureOut">
              <a:rPr lang="en-US" smtClean="0">
                <a:ea typeface="ＭＳ Ｐゴシック" charset="0"/>
                <a:cs typeface="Arial" charset="0"/>
              </a:rPr>
              <a:pPr fontAlgn="base">
                <a:spcBef>
                  <a:spcPct val="0"/>
                </a:spcBef>
                <a:spcAft>
                  <a:spcPct val="0"/>
                </a:spcAft>
              </a:pPr>
              <a:t>10/14/2017</a:t>
            </a:fld>
            <a:endParaRPr lang="en-US">
              <a:ea typeface="ＭＳ Ｐゴシック" charset="0"/>
              <a:cs typeface="Arial" charset="0"/>
            </a:endParaRPr>
          </a:p>
        </p:txBody>
      </p:sp>
      <p:sp>
        <p:nvSpPr>
          <p:cNvPr id="5" name="Footer Placeholder 4">
            <a:extLst>
              <a:ext uri="{FF2B5EF4-FFF2-40B4-BE49-F238E27FC236}">
                <a16:creationId xmlns:a16="http://schemas.microsoft.com/office/drawing/2014/main" id="{C3AF7ECA-7967-42C0-A6E8-4FED581C48A3}"/>
              </a:ext>
            </a:extLst>
          </p:cNvPr>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a:extLst>
              <a:ext uri="{FF2B5EF4-FFF2-40B4-BE49-F238E27FC236}">
                <a16:creationId xmlns:a16="http://schemas.microsoft.com/office/drawing/2014/main" id="{62656305-0C7C-4638-BA1F-E0BE0DBA45DF}"/>
              </a:ext>
            </a:extLst>
          </p:cNvPr>
          <p:cNvSpPr>
            <a:spLocks noGrp="1"/>
          </p:cNvSpPr>
          <p:nvPr>
            <p:ph type="sldNum" sz="quarter" idx="12"/>
          </p:nvPr>
        </p:nvSpPr>
        <p:spPr/>
        <p:txBody>
          <a:bodyPr/>
          <a:lstStyle/>
          <a:p>
            <a:pPr fontAlgn="base">
              <a:spcBef>
                <a:spcPct val="0"/>
              </a:spcBef>
              <a:spcAft>
                <a:spcPct val="0"/>
              </a:spcAft>
            </a:pPr>
            <a:fld id="{06AC9682-569D-2F4B-935E-2F7E52596A9B}" type="slidenum">
              <a:rPr lang="en-US" smtClean="0">
                <a:ea typeface="ＭＳ Ｐゴシック" charset="0"/>
                <a:cs typeface="Arial" charset="0"/>
              </a:rPr>
              <a:pPr fontAlgn="base">
                <a:spcBef>
                  <a:spcPct val="0"/>
                </a:spcBef>
                <a:spcAft>
                  <a:spcPct val="0"/>
                </a:spcAft>
              </a:pPr>
              <a:t>‹#›</a:t>
            </a:fld>
            <a:endParaRPr lang="en-US">
              <a:ea typeface="ＭＳ Ｐゴシック" charset="0"/>
              <a:cs typeface="Arial" charset="0"/>
            </a:endParaRPr>
          </a:p>
        </p:txBody>
      </p:sp>
    </p:spTree>
    <p:extLst>
      <p:ext uri="{BB962C8B-B14F-4D97-AF65-F5344CB8AC3E}">
        <p14:creationId xmlns:p14="http://schemas.microsoft.com/office/powerpoint/2010/main" val="2294589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963CD1-F042-4C16-8ED8-FFEA33FEB4EF}"/>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7F2123-E6B8-448D-8F83-85BD9052CDD8}"/>
              </a:ext>
            </a:extLst>
          </p:cNvPr>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F8153-E8D6-40E3-896C-D1CD991AF954}"/>
              </a:ext>
            </a:extLst>
          </p:cNvPr>
          <p:cNvSpPr>
            <a:spLocks noGrp="1"/>
          </p:cNvSpPr>
          <p:nvPr>
            <p:ph type="dt" sz="half" idx="10"/>
          </p:nvPr>
        </p:nvSpPr>
        <p:spPr/>
        <p:txBody>
          <a:bodyPr/>
          <a:lstStyle/>
          <a:p>
            <a:pPr fontAlgn="base">
              <a:spcBef>
                <a:spcPct val="0"/>
              </a:spcBef>
              <a:spcAft>
                <a:spcPct val="0"/>
              </a:spcAft>
            </a:pPr>
            <a:fld id="{8897CF65-42BB-C542-9307-320911C92A0E}" type="datetimeFigureOut">
              <a:rPr lang="en-US" smtClean="0">
                <a:ea typeface="ＭＳ Ｐゴシック" charset="0"/>
                <a:cs typeface="Arial" charset="0"/>
              </a:rPr>
              <a:pPr fontAlgn="base">
                <a:spcBef>
                  <a:spcPct val="0"/>
                </a:spcBef>
                <a:spcAft>
                  <a:spcPct val="0"/>
                </a:spcAft>
              </a:pPr>
              <a:t>10/14/2017</a:t>
            </a:fld>
            <a:endParaRPr lang="en-US">
              <a:ea typeface="ＭＳ Ｐゴシック" charset="0"/>
              <a:cs typeface="Arial" charset="0"/>
            </a:endParaRPr>
          </a:p>
        </p:txBody>
      </p:sp>
      <p:sp>
        <p:nvSpPr>
          <p:cNvPr id="5" name="Footer Placeholder 4">
            <a:extLst>
              <a:ext uri="{FF2B5EF4-FFF2-40B4-BE49-F238E27FC236}">
                <a16:creationId xmlns:a16="http://schemas.microsoft.com/office/drawing/2014/main" id="{5BE37FEC-FE3B-4E36-A9D5-24C6EA73919F}"/>
              </a:ext>
            </a:extLst>
          </p:cNvPr>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a:extLst>
              <a:ext uri="{FF2B5EF4-FFF2-40B4-BE49-F238E27FC236}">
                <a16:creationId xmlns:a16="http://schemas.microsoft.com/office/drawing/2014/main" id="{AF74047F-F0D4-4EB8-B8D4-1A7386659E6A}"/>
              </a:ext>
            </a:extLst>
          </p:cNvPr>
          <p:cNvSpPr>
            <a:spLocks noGrp="1"/>
          </p:cNvSpPr>
          <p:nvPr>
            <p:ph type="sldNum" sz="quarter" idx="12"/>
          </p:nvPr>
        </p:nvSpPr>
        <p:spPr/>
        <p:txBody>
          <a:bodyPr/>
          <a:lstStyle/>
          <a:p>
            <a:pPr fontAlgn="base">
              <a:spcBef>
                <a:spcPct val="0"/>
              </a:spcBef>
              <a:spcAft>
                <a:spcPct val="0"/>
              </a:spcAft>
            </a:pPr>
            <a:fld id="{06AC9682-569D-2F4B-935E-2F7E52596A9B}" type="slidenum">
              <a:rPr lang="en-US" smtClean="0">
                <a:ea typeface="ＭＳ Ｐゴシック" charset="0"/>
                <a:cs typeface="Arial" charset="0"/>
              </a:rPr>
              <a:pPr fontAlgn="base">
                <a:spcBef>
                  <a:spcPct val="0"/>
                </a:spcBef>
                <a:spcAft>
                  <a:spcPct val="0"/>
                </a:spcAft>
              </a:pPr>
              <a:t>‹#›</a:t>
            </a:fld>
            <a:endParaRPr lang="en-US">
              <a:ea typeface="ＭＳ Ｐゴシック" charset="0"/>
              <a:cs typeface="Arial" charset="0"/>
            </a:endParaRPr>
          </a:p>
        </p:txBody>
      </p:sp>
    </p:spTree>
    <p:extLst>
      <p:ext uri="{BB962C8B-B14F-4D97-AF65-F5344CB8AC3E}">
        <p14:creationId xmlns:p14="http://schemas.microsoft.com/office/powerpoint/2010/main" val="136703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a:t>10/14/2017</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a:t>10/14/2017</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a:t>10/14/2017</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a:t>10/14/2017</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10/14/2017</a:t>
            </a:fld>
            <a:endParaRPr/>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a:t>10/14/2017</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a:t>10/14/2017</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10/14/2017</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41851B-63A6-4618-9AC3-2A2AE0DEC0DD}"/>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143F91-8CDC-4AA6-92DE-1C77757A29DD}"/>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55F2D-A0A1-4B32-A084-32A0E956AB5E}"/>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33987-6305-4E2A-BF18-EF013ECE927B}" type="datetimeFigureOut">
              <a:rPr lang="en-US" smtClean="0"/>
              <a:pPr/>
              <a:t>10/14/2017</a:t>
            </a:fld>
            <a:endParaRPr lang="en-US"/>
          </a:p>
        </p:txBody>
      </p:sp>
      <p:sp>
        <p:nvSpPr>
          <p:cNvPr id="5" name="Footer Placeholder 4">
            <a:extLst>
              <a:ext uri="{FF2B5EF4-FFF2-40B4-BE49-F238E27FC236}">
                <a16:creationId xmlns:a16="http://schemas.microsoft.com/office/drawing/2014/main" id="{D09FC444-4BEE-45D2-B4A6-1DC556D49491}"/>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3F92D412-D157-49C5-96C6-B40E7B48878F}"/>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377803057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n.wikipedia.org/wiki/File:Royal_Coat_of_Arms_of_England_(1399-1603).svg"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0612-4F44-45FE-BFE3-1F4E925BEED8}"/>
              </a:ext>
            </a:extLst>
          </p:cNvPr>
          <p:cNvSpPr>
            <a:spLocks noGrp="1"/>
          </p:cNvSpPr>
          <p:nvPr>
            <p:ph type="title"/>
          </p:nvPr>
        </p:nvSpPr>
        <p:spPr>
          <a:solidFill>
            <a:srgbClr val="FF0000"/>
          </a:solidFill>
        </p:spPr>
        <p:txBody>
          <a:bodyPr>
            <a:normAutofit fontScale="90000"/>
          </a:bodyPr>
          <a:lstStyle/>
          <a:p>
            <a:pPr algn="ctr"/>
            <a:r>
              <a:rPr lang="en-US" i="1" dirty="0"/>
              <a:t>“Liberty’s Exiles”</a:t>
            </a:r>
            <a:br>
              <a:rPr lang="en-US" i="1" dirty="0"/>
            </a:br>
            <a:r>
              <a:rPr lang="en-US" sz="1600" b="1" dirty="0">
                <a:solidFill>
                  <a:schemeClr val="tx1"/>
                </a:solidFill>
              </a:rPr>
              <a:t>Maya </a:t>
            </a:r>
            <a:r>
              <a:rPr lang="en-US" sz="1600" b="1" dirty="0" err="1">
                <a:solidFill>
                  <a:schemeClr val="tx1"/>
                </a:solidFill>
              </a:rPr>
              <a:t>Jasanoff</a:t>
            </a:r>
            <a:br>
              <a:rPr lang="en-US" dirty="0">
                <a:solidFill>
                  <a:schemeClr val="tx1"/>
                </a:solidFill>
              </a:rPr>
            </a:br>
            <a:endParaRPr lang="en-US" dirty="0">
              <a:solidFill>
                <a:schemeClr val="tx1"/>
              </a:solidFill>
            </a:endParaRPr>
          </a:p>
        </p:txBody>
      </p:sp>
      <p:pic>
        <p:nvPicPr>
          <p:cNvPr id="2050" name="Picture 2" descr="Image result for loyalist statue">
            <a:extLst>
              <a:ext uri="{FF2B5EF4-FFF2-40B4-BE49-F238E27FC236}">
                <a16:creationId xmlns:a16="http://schemas.microsoft.com/office/drawing/2014/main" id="{C61D8CB7-1D9F-43FC-B10B-E7E128BD50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94012" y="2514600"/>
            <a:ext cx="5435531" cy="402272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10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w="38100">
            <a:solidFill>
              <a:schemeClr val="tx2"/>
            </a:solidFill>
          </a:ln>
        </p:spPr>
        <p:txBody>
          <a:bodyPr>
            <a:normAutofit/>
          </a:bodyPr>
          <a:lstStyle/>
          <a:p>
            <a:r>
              <a:rPr lang="en-US" dirty="0"/>
              <a:t>One exception: ships going to West Indies could go at almost any time of the year.</a:t>
            </a:r>
          </a:p>
          <a:p>
            <a:r>
              <a:rPr lang="en-US" dirty="0"/>
              <a:t>Because of prevailing winds and currents, the fastest sailing route passed around the north of Ireland.</a:t>
            </a:r>
          </a:p>
          <a:p>
            <a:r>
              <a:rPr lang="en-US" dirty="0"/>
              <a:t>Ships traveling to the colonies from England sailed midsummer to late September.</a:t>
            </a:r>
          </a:p>
          <a:p>
            <a:r>
              <a:rPr lang="en-US" dirty="0"/>
              <a:t>By the end of the 17</a:t>
            </a:r>
            <a:r>
              <a:rPr lang="en-US" baseline="30000" dirty="0"/>
              <a:t>th</a:t>
            </a:r>
            <a:r>
              <a:rPr lang="en-US" dirty="0"/>
              <a:t> century the standard practice was to travel in convoys.</a:t>
            </a:r>
          </a:p>
          <a:p>
            <a:pPr marL="0" indent="0">
              <a:buNone/>
            </a:pPr>
            <a:r>
              <a:rPr lang="en-US" dirty="0">
                <a:solidFill>
                  <a:srgbClr val="FF0000"/>
                </a:solidFill>
              </a:rPr>
              <a:t>THIS HELD TRUE DURING THE TIME OF THE REVOLUTION</a:t>
            </a:r>
            <a:r>
              <a:rPr lang="en-US" dirty="0"/>
              <a:t>.</a:t>
            </a:r>
          </a:p>
        </p:txBody>
      </p:sp>
      <p:sp>
        <p:nvSpPr>
          <p:cNvPr id="3" name="Title 2"/>
          <p:cNvSpPr>
            <a:spLocks noGrp="1"/>
          </p:cNvSpPr>
          <p:nvPr>
            <p:ph type="title"/>
          </p:nvPr>
        </p:nvSpPr>
        <p:spPr>
          <a:solidFill>
            <a:srgbClr val="FF0000"/>
          </a:solidFill>
        </p:spPr>
        <p:txBody>
          <a:bodyPr>
            <a:normAutofit/>
          </a:bodyPr>
          <a:lstStyle/>
          <a:p>
            <a:pPr algn="ctr"/>
            <a:r>
              <a:rPr lang="en-US" dirty="0"/>
              <a:t>Nor did you start out at any time of the year.</a:t>
            </a:r>
          </a:p>
        </p:txBody>
      </p:sp>
    </p:spTree>
    <p:extLst>
      <p:ext uri="{BB962C8B-B14F-4D97-AF65-F5344CB8AC3E}">
        <p14:creationId xmlns:p14="http://schemas.microsoft.com/office/powerpoint/2010/main" val="266253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solidFill>
            <a:srgbClr val="FF0000"/>
          </a:solidFill>
        </p:spPr>
        <p:txBody>
          <a:bodyPr>
            <a:noAutofit/>
          </a:bodyPr>
          <a:lstStyle/>
          <a:p>
            <a:pPr algn="ctr"/>
            <a:r>
              <a:rPr lang="en-US" sz="3200" dirty="0">
                <a:latin typeface="Calibri" charset="0"/>
              </a:rPr>
              <a:t>British Colonies in the Americas</a:t>
            </a:r>
            <a:br>
              <a:rPr lang="en-US" sz="3200" dirty="0">
                <a:latin typeface="Calibri" charset="0"/>
              </a:rPr>
            </a:br>
            <a:r>
              <a:rPr lang="en-US" sz="3200" dirty="0">
                <a:latin typeface="Calibri" charset="0"/>
              </a:rPr>
              <a:t>1700</a:t>
            </a:r>
          </a:p>
        </p:txBody>
      </p:sp>
      <p:sp>
        <p:nvSpPr>
          <p:cNvPr id="40962" name="Text Placeholder 2"/>
          <p:cNvSpPr>
            <a:spLocks noGrp="1"/>
          </p:cNvSpPr>
          <p:nvPr>
            <p:ph type="body" idx="1"/>
          </p:nvPr>
        </p:nvSpPr>
        <p:spPr>
          <a:solidFill>
            <a:srgbClr val="FF0000"/>
          </a:solidFill>
          <a:ln>
            <a:solidFill>
              <a:srgbClr val="3366FF"/>
            </a:solidFill>
            <a:miter lim="800000"/>
            <a:headEnd/>
            <a:tailEnd/>
          </a:ln>
        </p:spPr>
        <p:txBody>
          <a:bodyPr/>
          <a:lstStyle/>
          <a:p>
            <a:pPr algn="ctr"/>
            <a:r>
              <a:rPr lang="en-US" dirty="0">
                <a:latin typeface="Calibri" charset="0"/>
              </a:rPr>
              <a:t>North America</a:t>
            </a:r>
          </a:p>
        </p:txBody>
      </p:sp>
      <p:sp>
        <p:nvSpPr>
          <p:cNvPr id="40963" name="Content Placeholder 3"/>
          <p:cNvSpPr>
            <a:spLocks noGrp="1"/>
          </p:cNvSpPr>
          <p:nvPr>
            <p:ph sz="half" idx="2"/>
          </p:nvPr>
        </p:nvSpPr>
        <p:spPr>
          <a:ln w="38100">
            <a:solidFill>
              <a:schemeClr val="tx1"/>
            </a:solidFill>
          </a:ln>
        </p:spPr>
        <p:txBody>
          <a:bodyPr>
            <a:noAutofit/>
          </a:bodyPr>
          <a:lstStyle/>
          <a:p>
            <a:r>
              <a:rPr lang="en-US" sz="1200" dirty="0">
                <a:latin typeface="Calibri" charset="0"/>
              </a:rPr>
              <a:t>Connecticut	Rhode Island</a:t>
            </a:r>
          </a:p>
          <a:p>
            <a:r>
              <a:rPr lang="en-US" sz="1200" dirty="0">
                <a:latin typeface="Calibri" charset="0"/>
              </a:rPr>
              <a:t>Delaware		South Carolina</a:t>
            </a:r>
          </a:p>
          <a:p>
            <a:r>
              <a:rPr lang="en-US" sz="1200" dirty="0">
                <a:latin typeface="Calibri" charset="0"/>
              </a:rPr>
              <a:t>Georgia		Virginia</a:t>
            </a:r>
          </a:p>
          <a:p>
            <a:r>
              <a:rPr lang="en-US" sz="1200" dirty="0">
                <a:latin typeface="Calibri" charset="0"/>
              </a:rPr>
              <a:t>Maryland		Pennsylvania</a:t>
            </a:r>
          </a:p>
          <a:p>
            <a:r>
              <a:rPr lang="en-US" sz="1200" dirty="0">
                <a:latin typeface="Calibri" charset="0"/>
              </a:rPr>
              <a:t>Massachusetts	</a:t>
            </a:r>
          </a:p>
          <a:p>
            <a:r>
              <a:rPr lang="en-US" sz="1200" dirty="0">
                <a:latin typeface="Calibri" charset="0"/>
              </a:rPr>
              <a:t>New Hampshire</a:t>
            </a:r>
          </a:p>
          <a:p>
            <a:r>
              <a:rPr lang="en-US" sz="1200" dirty="0">
                <a:latin typeface="Calibri" charset="0"/>
              </a:rPr>
              <a:t>New Jersey</a:t>
            </a:r>
          </a:p>
          <a:p>
            <a:r>
              <a:rPr lang="en-US" sz="1200" dirty="0">
                <a:latin typeface="Calibri" charset="0"/>
              </a:rPr>
              <a:t>New York</a:t>
            </a:r>
          </a:p>
          <a:p>
            <a:r>
              <a:rPr lang="en-US" sz="1200" dirty="0">
                <a:latin typeface="Calibri" charset="0"/>
              </a:rPr>
              <a:t>North Carolina</a:t>
            </a:r>
          </a:p>
          <a:p>
            <a:pPr marL="45720" indent="0">
              <a:buNone/>
            </a:pPr>
            <a:endParaRPr lang="en-US" sz="1200" dirty="0">
              <a:latin typeface="Calibri" charset="0"/>
            </a:endParaRPr>
          </a:p>
        </p:txBody>
      </p:sp>
      <p:sp>
        <p:nvSpPr>
          <p:cNvPr id="40964" name="Text Placeholder 4"/>
          <p:cNvSpPr>
            <a:spLocks noGrp="1"/>
          </p:cNvSpPr>
          <p:nvPr>
            <p:ph type="body" sz="quarter" idx="3"/>
          </p:nvPr>
        </p:nvSpPr>
        <p:spPr>
          <a:solidFill>
            <a:srgbClr val="0070C0"/>
          </a:solidFill>
          <a:ln>
            <a:solidFill>
              <a:srgbClr val="3366FF"/>
            </a:solidFill>
            <a:miter lim="800000"/>
            <a:headEnd/>
            <a:tailEnd/>
          </a:ln>
        </p:spPr>
        <p:txBody>
          <a:bodyPr/>
          <a:lstStyle/>
          <a:p>
            <a:pPr algn="ctr"/>
            <a:r>
              <a:rPr lang="en-US" dirty="0">
                <a:latin typeface="Calibri" charset="0"/>
              </a:rPr>
              <a:t>West Indies</a:t>
            </a:r>
          </a:p>
        </p:txBody>
      </p:sp>
      <p:sp>
        <p:nvSpPr>
          <p:cNvPr id="40965" name="Content Placeholder 5"/>
          <p:cNvSpPr>
            <a:spLocks noGrp="1"/>
          </p:cNvSpPr>
          <p:nvPr>
            <p:ph sz="quarter" idx="4"/>
          </p:nvPr>
        </p:nvSpPr>
        <p:spPr>
          <a:ln w="38100">
            <a:solidFill>
              <a:schemeClr val="tx1"/>
            </a:solidFill>
          </a:ln>
        </p:spPr>
        <p:txBody>
          <a:bodyPr>
            <a:noAutofit/>
          </a:bodyPr>
          <a:lstStyle/>
          <a:p>
            <a:r>
              <a:rPr lang="en-US" sz="1200" dirty="0">
                <a:latin typeface="Calibri" charset="0"/>
              </a:rPr>
              <a:t>Antigua			Tortola</a:t>
            </a:r>
          </a:p>
          <a:p>
            <a:r>
              <a:rPr lang="en-US" sz="1200" dirty="0">
                <a:latin typeface="Calibri" charset="0"/>
              </a:rPr>
              <a:t>Barbados			Tobago</a:t>
            </a:r>
          </a:p>
          <a:p>
            <a:r>
              <a:rPr lang="en-US" sz="1200" dirty="0">
                <a:latin typeface="Calibri" charset="0"/>
              </a:rPr>
              <a:t>Dominica</a:t>
            </a:r>
          </a:p>
          <a:p>
            <a:r>
              <a:rPr lang="en-US" sz="1200" dirty="0">
                <a:latin typeface="Calibri" charset="0"/>
              </a:rPr>
              <a:t>Grenada</a:t>
            </a:r>
          </a:p>
          <a:p>
            <a:r>
              <a:rPr lang="en-US" sz="1200" dirty="0">
                <a:latin typeface="Calibri" charset="0"/>
              </a:rPr>
              <a:t>Jamaica</a:t>
            </a:r>
          </a:p>
          <a:p>
            <a:r>
              <a:rPr lang="en-US" sz="1200" dirty="0">
                <a:latin typeface="Calibri" charset="0"/>
              </a:rPr>
              <a:t>Nevis</a:t>
            </a:r>
          </a:p>
          <a:p>
            <a:r>
              <a:rPr lang="en-US" sz="1200" dirty="0">
                <a:latin typeface="Calibri" charset="0"/>
              </a:rPr>
              <a:t>Montserrat</a:t>
            </a:r>
          </a:p>
          <a:p>
            <a:r>
              <a:rPr lang="en-US" sz="1200" dirty="0">
                <a:latin typeface="Calibri" charset="0"/>
              </a:rPr>
              <a:t>St. Kitts</a:t>
            </a:r>
          </a:p>
          <a:p>
            <a:r>
              <a:rPr lang="en-US" sz="1200" dirty="0">
                <a:latin typeface="Calibri" charset="0"/>
              </a:rPr>
              <a:t>St. Vincent</a:t>
            </a:r>
          </a:p>
          <a:p>
            <a:pPr marL="45720" indent="0">
              <a:buNone/>
            </a:pPr>
            <a:endParaRPr lang="en-US" sz="1200" dirty="0">
              <a:latin typeface="Calibri" charset="0"/>
            </a:endParaRPr>
          </a:p>
        </p:txBody>
      </p:sp>
    </p:spTree>
    <p:extLst>
      <p:ext uri="{BB962C8B-B14F-4D97-AF65-F5344CB8AC3E}">
        <p14:creationId xmlns:p14="http://schemas.microsoft.com/office/powerpoint/2010/main" val="313505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F32F-1A47-4695-8665-F79F09153656}"/>
              </a:ext>
            </a:extLst>
          </p:cNvPr>
          <p:cNvSpPr>
            <a:spLocks noGrp="1"/>
          </p:cNvSpPr>
          <p:nvPr>
            <p:ph type="title"/>
          </p:nvPr>
        </p:nvSpPr>
        <p:spPr>
          <a:solidFill>
            <a:srgbClr val="FF0000"/>
          </a:solidFill>
        </p:spPr>
        <p:txBody>
          <a:bodyPr/>
          <a:lstStyle/>
          <a:p>
            <a:pPr algn="ctr"/>
            <a:r>
              <a:rPr lang="en-US" dirty="0"/>
              <a:t>By 1776 the following had</a:t>
            </a:r>
            <a:br>
              <a:rPr lang="en-US" dirty="0"/>
            </a:br>
            <a:r>
              <a:rPr lang="en-US" dirty="0"/>
              <a:t>been added:</a:t>
            </a:r>
          </a:p>
        </p:txBody>
      </p:sp>
      <p:sp>
        <p:nvSpPr>
          <p:cNvPr id="3" name="Content Placeholder 2">
            <a:extLst>
              <a:ext uri="{FF2B5EF4-FFF2-40B4-BE49-F238E27FC236}">
                <a16:creationId xmlns:a16="http://schemas.microsoft.com/office/drawing/2014/main" id="{70269002-FFCC-43F4-9EF7-5B8AEA056807}"/>
              </a:ext>
            </a:extLst>
          </p:cNvPr>
          <p:cNvSpPr>
            <a:spLocks noGrp="1"/>
          </p:cNvSpPr>
          <p:nvPr>
            <p:ph sz="half" idx="1"/>
          </p:nvPr>
        </p:nvSpPr>
        <p:spPr>
          <a:ln w="57150">
            <a:solidFill>
              <a:srgbClr val="FF0000"/>
            </a:solidFill>
          </a:ln>
        </p:spPr>
        <p:txBody>
          <a:bodyPr/>
          <a:lstStyle/>
          <a:p>
            <a:r>
              <a:rPr lang="en-US" dirty="0"/>
              <a:t>Canada</a:t>
            </a:r>
          </a:p>
          <a:p>
            <a:r>
              <a:rPr lang="en-US" dirty="0"/>
              <a:t>Newfoundland</a:t>
            </a:r>
          </a:p>
          <a:p>
            <a:r>
              <a:rPr lang="en-US" dirty="0"/>
              <a:t>Prince Edward Island</a:t>
            </a:r>
          </a:p>
          <a:p>
            <a:r>
              <a:rPr lang="en-US" dirty="0"/>
              <a:t>Nova Scotia</a:t>
            </a:r>
          </a:p>
          <a:p>
            <a:r>
              <a:rPr lang="en-US" dirty="0"/>
              <a:t>The Bahamas</a:t>
            </a:r>
          </a:p>
          <a:p>
            <a:r>
              <a:rPr lang="en-US" dirty="0"/>
              <a:t>Bermuda</a:t>
            </a:r>
          </a:p>
          <a:p>
            <a:r>
              <a:rPr lang="en-US" dirty="0"/>
              <a:t>East and West Florida</a:t>
            </a:r>
          </a:p>
        </p:txBody>
      </p:sp>
      <p:pic>
        <p:nvPicPr>
          <p:cNvPr id="5" name="Content Placeholder 4">
            <a:extLst>
              <a:ext uri="{FF2B5EF4-FFF2-40B4-BE49-F238E27FC236}">
                <a16:creationId xmlns:a16="http://schemas.microsoft.com/office/drawing/2014/main" id="{56CEF2C3-5A30-4835-AFEE-0D5D15584ACB}"/>
              </a:ext>
            </a:extLst>
          </p:cNvPr>
          <p:cNvPicPr>
            <a:picLocks noGrp="1" noChangeAspect="1"/>
          </p:cNvPicPr>
          <p:nvPr>
            <p:ph sz="half" idx="2"/>
          </p:nvPr>
        </p:nvPicPr>
        <p:blipFill>
          <a:blip r:embed="rId2"/>
          <a:stretch>
            <a:fillRect/>
          </a:stretch>
        </p:blipFill>
        <p:spPr>
          <a:xfrm>
            <a:off x="6262688" y="2595186"/>
            <a:ext cx="4708525" cy="2810627"/>
          </a:xfrm>
          <a:prstGeom prst="rect">
            <a:avLst/>
          </a:prstGeom>
          <a:ln w="57150">
            <a:solidFill>
              <a:schemeClr val="tx2"/>
            </a:solidFill>
          </a:ln>
        </p:spPr>
      </p:pic>
    </p:spTree>
    <p:extLst>
      <p:ext uri="{BB962C8B-B14F-4D97-AF65-F5344CB8AC3E}">
        <p14:creationId xmlns:p14="http://schemas.microsoft.com/office/powerpoint/2010/main" val="193736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8384-8CE9-43C1-A04E-16AD4D4144AE}"/>
              </a:ext>
            </a:extLst>
          </p:cNvPr>
          <p:cNvSpPr>
            <a:spLocks noGrp="1"/>
          </p:cNvSpPr>
          <p:nvPr>
            <p:ph type="title"/>
          </p:nvPr>
        </p:nvSpPr>
        <p:spPr>
          <a:xfrm>
            <a:off x="684213" y="1828800"/>
            <a:ext cx="3886200" cy="2895600"/>
          </a:xfrm>
          <a:solidFill>
            <a:srgbClr val="FF0000"/>
          </a:solidFill>
        </p:spPr>
        <p:txBody>
          <a:bodyPr/>
          <a:lstStyle/>
          <a:p>
            <a:r>
              <a:rPr lang="en-US" dirty="0"/>
              <a:t>The Colonies were Largely ethnically English</a:t>
            </a:r>
          </a:p>
        </p:txBody>
      </p:sp>
      <p:sp>
        <p:nvSpPr>
          <p:cNvPr id="4" name="Text Placeholder 3">
            <a:extLst>
              <a:ext uri="{FF2B5EF4-FFF2-40B4-BE49-F238E27FC236}">
                <a16:creationId xmlns:a16="http://schemas.microsoft.com/office/drawing/2014/main" id="{CEE7297D-BF2F-42E5-9C28-9129D739FFFC}"/>
              </a:ext>
            </a:extLst>
          </p:cNvPr>
          <p:cNvSpPr>
            <a:spLocks noGrp="1"/>
          </p:cNvSpPr>
          <p:nvPr>
            <p:ph type="body" sz="half" idx="2"/>
          </p:nvPr>
        </p:nvSpPr>
        <p:spPr>
          <a:ln w="38100">
            <a:solidFill>
              <a:schemeClr val="tx1"/>
            </a:solidFill>
          </a:ln>
        </p:spPr>
        <p:txBody>
          <a:bodyPr/>
          <a:lstStyle/>
          <a:p>
            <a:endParaRPr lang="en-US" dirty="0"/>
          </a:p>
          <a:p>
            <a:endParaRPr lang="en-US" dirty="0"/>
          </a:p>
          <a:p>
            <a:pPr algn="ctr"/>
            <a:r>
              <a:rPr lang="en-US" dirty="0"/>
              <a:t>What did that mean?</a:t>
            </a:r>
          </a:p>
        </p:txBody>
      </p:sp>
      <p:pic>
        <p:nvPicPr>
          <p:cNvPr id="1026" name="Picture 2" descr="Image result for 18th century british ship">
            <a:extLst>
              <a:ext uri="{FF2B5EF4-FFF2-40B4-BE49-F238E27FC236}">
                <a16:creationId xmlns:a16="http://schemas.microsoft.com/office/drawing/2014/main" id="{08B9784B-F867-4D63-AC6E-6DE8F110DF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8212" y="1600200"/>
            <a:ext cx="5029200" cy="41910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76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5ED6-97D3-4E57-A8A2-57E3ADFBFACF}"/>
              </a:ext>
            </a:extLst>
          </p:cNvPr>
          <p:cNvSpPr>
            <a:spLocks noGrp="1"/>
          </p:cNvSpPr>
          <p:nvPr>
            <p:ph type="title"/>
          </p:nvPr>
        </p:nvSpPr>
        <p:spPr>
          <a:solidFill>
            <a:srgbClr val="FF0000"/>
          </a:solidFill>
        </p:spPr>
        <p:txBody>
          <a:bodyPr/>
          <a:lstStyle/>
          <a:p>
            <a:pPr algn="ctr"/>
            <a:r>
              <a:rPr lang="en-US" dirty="0"/>
              <a:t>The Rule of Law</a:t>
            </a:r>
          </a:p>
        </p:txBody>
      </p:sp>
      <p:sp>
        <p:nvSpPr>
          <p:cNvPr id="3" name="Content Placeholder 2">
            <a:extLst>
              <a:ext uri="{FF2B5EF4-FFF2-40B4-BE49-F238E27FC236}">
                <a16:creationId xmlns:a16="http://schemas.microsoft.com/office/drawing/2014/main" id="{CA76C4DC-B004-4D1A-BCBF-426ED7974C4A}"/>
              </a:ext>
            </a:extLst>
          </p:cNvPr>
          <p:cNvSpPr>
            <a:spLocks noGrp="1"/>
          </p:cNvSpPr>
          <p:nvPr>
            <p:ph sz="half" idx="1"/>
          </p:nvPr>
        </p:nvSpPr>
        <p:spPr>
          <a:ln w="38100">
            <a:solidFill>
              <a:schemeClr val="tx1"/>
            </a:solidFill>
          </a:ln>
        </p:spPr>
        <p:txBody>
          <a:bodyPr/>
          <a:lstStyle/>
          <a:p>
            <a:pPr marL="45720" indent="0">
              <a:buNone/>
            </a:pPr>
            <a:r>
              <a:rPr lang="en-US" dirty="0">
                <a:latin typeface="Times New Roman" panose="02020603050405020304" pitchFamily="18" charset="0"/>
                <a:cs typeface="Times New Roman" panose="02020603050405020304" pitchFamily="18" charset="0"/>
              </a:rPr>
              <a:t>“The people of the colonies are descendants of Englishmen…They are therefore not only devoted to liberty, but to liberty according to English ideas and on English </a:t>
            </a:r>
            <a:r>
              <a:rPr lang="en-US" dirty="0" err="1">
                <a:latin typeface="Times New Roman" panose="02020603050405020304" pitchFamily="18" charset="0"/>
                <a:cs typeface="Times New Roman" panose="02020603050405020304" pitchFamily="18" charset="0"/>
              </a:rPr>
              <a:t>principles.”</a:t>
            </a:r>
            <a:r>
              <a:rPr lang="en-US" sz="1600" dirty="0" err="1">
                <a:latin typeface="Times New Roman" panose="02020603050405020304" pitchFamily="18" charset="0"/>
                <a:cs typeface="Times New Roman" panose="02020603050405020304" pitchFamily="18" charset="0"/>
              </a:rPr>
              <a:t>Edmund</a:t>
            </a:r>
            <a:r>
              <a:rPr lang="en-US" sz="1600" dirty="0">
                <a:latin typeface="Times New Roman" panose="02020603050405020304" pitchFamily="18" charset="0"/>
                <a:cs typeface="Times New Roman" panose="02020603050405020304" pitchFamily="18" charset="0"/>
              </a:rPr>
              <a:t> Burke</a:t>
            </a:r>
            <a:r>
              <a:rPr lang="en-US" sz="1600" i="1" dirty="0">
                <a:latin typeface="Times New Roman" panose="02020603050405020304" pitchFamily="18" charset="0"/>
                <a:cs typeface="Times New Roman" panose="02020603050405020304" pitchFamily="18" charset="0"/>
              </a:rPr>
              <a:t>: Speech on Conciliation with the Colonies    </a:t>
            </a:r>
            <a:r>
              <a:rPr lang="en-US" sz="1600" dirty="0">
                <a:latin typeface="Times New Roman" panose="02020603050405020304" pitchFamily="18" charset="0"/>
                <a:cs typeface="Times New Roman" panose="02020603050405020304" pitchFamily="18" charset="0"/>
              </a:rPr>
              <a:t>(22 March 1775)</a:t>
            </a:r>
          </a:p>
          <a:p>
            <a:pPr marL="45720" indent="0">
              <a:buNone/>
            </a:pPr>
            <a:r>
              <a:rPr lang="en-US" sz="4000" b="1" dirty="0">
                <a:latin typeface="Times New Roman" panose="02020603050405020304" pitchFamily="18" charset="0"/>
                <a:cs typeface="Times New Roman" panose="02020603050405020304" pitchFamily="18" charset="0"/>
              </a:rPr>
              <a:t>English ideas? English principles?</a:t>
            </a:r>
          </a:p>
        </p:txBody>
      </p:sp>
      <p:pic>
        <p:nvPicPr>
          <p:cNvPr id="5" name="Content Placeholder 4">
            <a:extLst>
              <a:ext uri="{FF2B5EF4-FFF2-40B4-BE49-F238E27FC236}">
                <a16:creationId xmlns:a16="http://schemas.microsoft.com/office/drawing/2014/main" id="{95D1A4FB-D32B-4F6C-B55E-957A1D9E6642}"/>
              </a:ext>
            </a:extLst>
          </p:cNvPr>
          <p:cNvPicPr>
            <a:picLocks noGrp="1" noChangeAspect="1"/>
          </p:cNvPicPr>
          <p:nvPr>
            <p:ph sz="half" idx="2"/>
          </p:nvPr>
        </p:nvPicPr>
        <p:blipFill>
          <a:blip r:embed="rId2"/>
          <a:stretch>
            <a:fillRect/>
          </a:stretch>
        </p:blipFill>
        <p:spPr>
          <a:xfrm>
            <a:off x="6170612" y="2286000"/>
            <a:ext cx="4876800" cy="3733799"/>
          </a:xfrm>
          <a:prstGeom prst="rect">
            <a:avLst/>
          </a:prstGeom>
        </p:spPr>
      </p:pic>
    </p:spTree>
    <p:extLst>
      <p:ext uri="{BB962C8B-B14F-4D97-AF65-F5344CB8AC3E}">
        <p14:creationId xmlns:p14="http://schemas.microsoft.com/office/powerpoint/2010/main" val="34760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pPr algn="ctr">
              <a:defRPr/>
            </a:pPr>
            <a:r>
              <a:rPr lang="en-US" dirty="0">
                <a:ea typeface="+mj-ea"/>
                <a:cs typeface="+mj-cs"/>
              </a:rPr>
              <a:t>Two Basic Principles of the English Constitution</a:t>
            </a:r>
          </a:p>
        </p:txBody>
      </p:sp>
      <p:sp>
        <p:nvSpPr>
          <p:cNvPr id="53250" name="Content Placeholder 2"/>
          <p:cNvSpPr>
            <a:spLocks noGrp="1"/>
          </p:cNvSpPr>
          <p:nvPr>
            <p:ph idx="1"/>
          </p:nvPr>
        </p:nvSpPr>
        <p:spPr>
          <a:ln w="57150">
            <a:solidFill>
              <a:schemeClr val="tx1"/>
            </a:solidFill>
          </a:ln>
        </p:spPr>
        <p:txBody>
          <a:bodyPr>
            <a:normAutofit fontScale="25000" lnSpcReduction="20000"/>
          </a:bodyPr>
          <a:lstStyle/>
          <a:p>
            <a:endParaRPr lang="en-US" altLang="en-US" dirty="0"/>
          </a:p>
          <a:p>
            <a:pPr marL="45720" indent="0">
              <a:buNone/>
            </a:pPr>
            <a:r>
              <a:rPr lang="en-US" altLang="en-US" sz="7200" b="1" u="sng" dirty="0">
                <a:latin typeface="Times New Roman" panose="02020603050405020304" pitchFamily="18" charset="0"/>
                <a:cs typeface="Times New Roman" panose="02020603050405020304" pitchFamily="18" charset="0"/>
              </a:rPr>
              <a:t>The Rule of Law </a:t>
            </a:r>
          </a:p>
          <a:p>
            <a:pPr lvl="1"/>
            <a:r>
              <a:rPr lang="en-US" altLang="en-US" sz="7200" dirty="0">
                <a:latin typeface="Times New Roman" panose="02020603050405020304" pitchFamily="18" charset="0"/>
                <a:cs typeface="Times New Roman" panose="02020603050405020304" pitchFamily="18" charset="0"/>
              </a:rPr>
              <a:t>Defined as: “ </a:t>
            </a:r>
            <a:r>
              <a:rPr lang="en-US" altLang="en-US" sz="7200" b="1" dirty="0">
                <a:latin typeface="Times New Roman" panose="02020603050405020304" pitchFamily="18" charset="0"/>
                <a:cs typeface="Times New Roman" panose="02020603050405020304" pitchFamily="18" charset="0"/>
              </a:rPr>
              <a:t>The rule of law</a:t>
            </a:r>
            <a:r>
              <a:rPr lang="en-US" altLang="en-US" sz="7200" dirty="0">
                <a:latin typeface="Times New Roman" panose="02020603050405020304" pitchFamily="18" charset="0"/>
                <a:cs typeface="Times New Roman" panose="02020603050405020304" pitchFamily="18" charset="0"/>
              </a:rPr>
              <a:t> is a legal maxim whereby governmental decisions be made by applying known legal principles.”</a:t>
            </a:r>
          </a:p>
          <a:p>
            <a:pPr marL="274320" lvl="1" indent="0">
              <a:buNone/>
            </a:pPr>
            <a:endParaRPr lang="en-US" altLang="en-US" sz="7200" dirty="0">
              <a:latin typeface="Times New Roman" panose="02020603050405020304" pitchFamily="18" charset="0"/>
              <a:cs typeface="Times New Roman" panose="02020603050405020304" pitchFamily="18" charset="0"/>
            </a:endParaRPr>
          </a:p>
          <a:p>
            <a:pPr marL="274320" lvl="1" indent="0">
              <a:buNone/>
            </a:pPr>
            <a:endParaRPr lang="en-US" altLang="en-US" sz="7200" dirty="0">
              <a:latin typeface="Times New Roman" panose="02020603050405020304" pitchFamily="18" charset="0"/>
              <a:cs typeface="Times New Roman" panose="02020603050405020304" pitchFamily="18" charset="0"/>
            </a:endParaRPr>
          </a:p>
          <a:p>
            <a:pPr lvl="1"/>
            <a:r>
              <a:rPr lang="en-US" altLang="en-US" sz="7200" dirty="0">
                <a:latin typeface="Times New Roman" panose="02020603050405020304" pitchFamily="18" charset="0"/>
                <a:cs typeface="Times New Roman" panose="02020603050405020304" pitchFamily="18" charset="0"/>
              </a:rPr>
              <a:t> Rule of law implies that every citizen is subject to the law. It stands in contrast to the idea that the ruler is above the law.</a:t>
            </a:r>
          </a:p>
          <a:p>
            <a:pPr marL="274320" lvl="1" indent="0">
              <a:buNone/>
            </a:pPr>
            <a:endParaRPr lang="en-US" altLang="en-US" sz="7200" dirty="0">
              <a:latin typeface="Times New Roman" panose="02020603050405020304" pitchFamily="18" charset="0"/>
              <a:cs typeface="Times New Roman" panose="02020603050405020304" pitchFamily="18" charset="0"/>
            </a:endParaRPr>
          </a:p>
          <a:p>
            <a:pPr marL="274320" lvl="1" indent="0">
              <a:buNone/>
            </a:pPr>
            <a:r>
              <a:rPr lang="en-US" altLang="en-US" sz="7200" b="1" u="sng" dirty="0">
                <a:latin typeface="Times New Roman" panose="02020603050405020304" pitchFamily="18" charset="0"/>
                <a:cs typeface="Times New Roman" panose="02020603050405020304" pitchFamily="18" charset="0"/>
              </a:rPr>
              <a:t>The Supremacy of Parliament</a:t>
            </a:r>
          </a:p>
          <a:p>
            <a:pPr lvl="1"/>
            <a:r>
              <a:rPr lang="en-US" altLang="en-US" sz="7200" dirty="0">
                <a:latin typeface="Times New Roman" panose="02020603050405020304" pitchFamily="18" charset="0"/>
                <a:cs typeface="Times New Roman" panose="02020603050405020304" pitchFamily="18" charset="0"/>
              </a:rPr>
              <a:t>Began in In </a:t>
            </a:r>
            <a:r>
              <a:rPr lang="en-US" altLang="en-US" sz="7200" u="sng" dirty="0">
                <a:latin typeface="Times New Roman" panose="02020603050405020304" pitchFamily="18" charset="0"/>
                <a:cs typeface="Times New Roman" panose="02020603050405020304" pitchFamily="18" charset="0"/>
              </a:rPr>
              <a:t>1215 </a:t>
            </a:r>
            <a:r>
              <a:rPr lang="en-US" altLang="en-US" sz="7200" dirty="0">
                <a:latin typeface="Times New Roman" panose="02020603050405020304" pitchFamily="18" charset="0"/>
                <a:cs typeface="Times New Roman" panose="02020603050405020304" pitchFamily="18" charset="0"/>
              </a:rPr>
              <a:t>when the tenants-in-chief secured the Magna Carta from King John. The Great Charter established the rule that the King could not levy or collect taxes without the consent of his royal counsel.</a:t>
            </a:r>
          </a:p>
          <a:p>
            <a:pPr lvl="1"/>
            <a:endParaRPr lang="en-US" altLang="en-US" sz="7200" dirty="0">
              <a:latin typeface="Times New Roman" panose="02020603050405020304" pitchFamily="18" charset="0"/>
              <a:cs typeface="Times New Roman" panose="02020603050405020304" pitchFamily="18" charset="0"/>
            </a:endParaRPr>
          </a:p>
          <a:p>
            <a:pPr marL="274320" lvl="1" indent="0">
              <a:buNone/>
            </a:pPr>
            <a:endParaRPr lang="en-US" altLang="en-US" sz="7200" dirty="0">
              <a:latin typeface="Times New Roman" panose="02020603050405020304" pitchFamily="18" charset="0"/>
              <a:cs typeface="Times New Roman" panose="02020603050405020304" pitchFamily="18" charset="0"/>
            </a:endParaRPr>
          </a:p>
          <a:p>
            <a:pPr lvl="1"/>
            <a:r>
              <a:rPr lang="en-US" altLang="en-US" sz="7200" u="sng" dirty="0">
                <a:latin typeface="Times New Roman" panose="02020603050405020304" pitchFamily="18" charset="0"/>
                <a:cs typeface="Times New Roman" panose="02020603050405020304" pitchFamily="18" charset="0"/>
              </a:rPr>
              <a:t>1376</a:t>
            </a:r>
            <a:r>
              <a:rPr lang="en-US" altLang="en-US" sz="7200" dirty="0">
                <a:latin typeface="Times New Roman" panose="02020603050405020304" pitchFamily="18" charset="0"/>
                <a:cs typeface="Times New Roman" panose="02020603050405020304" pitchFamily="18" charset="0"/>
              </a:rPr>
              <a:t>—under King Edward III: no law could be made or any tax levied without the consent of both houses and the Sovereign. What became the House of Commons had been established in 1272.</a:t>
            </a:r>
          </a:p>
          <a:p>
            <a:pPr marL="274320" lvl="1" indent="0">
              <a:buNone/>
            </a:pPr>
            <a:endParaRPr lang="en-US" altLang="en-US" sz="5000" dirty="0">
              <a:latin typeface="Times New Roman" panose="02020603050405020304" pitchFamily="18" charset="0"/>
              <a:cs typeface="Times New Roman" panose="02020603050405020304" pitchFamily="18" charset="0"/>
            </a:endParaRPr>
          </a:p>
          <a:p>
            <a:pPr marL="274320" lvl="1" indent="0">
              <a:buNone/>
            </a:pPr>
            <a:endParaRPr lang="en-US" altLang="en-US" sz="5000" b="1" u="sng" dirty="0">
              <a:latin typeface="Times New Roman" panose="02020603050405020304" pitchFamily="18" charset="0"/>
              <a:cs typeface="Times New Roman" panose="02020603050405020304" pitchFamily="18" charset="0"/>
            </a:endParaRPr>
          </a:p>
          <a:p>
            <a:pPr marL="274320" lvl="1" indent="0">
              <a:buNone/>
            </a:pPr>
            <a:endParaRPr lang="en-US" altLang="en-US" sz="5000" b="1" u="sng" dirty="0">
              <a:latin typeface="Times New Roman" panose="02020603050405020304" pitchFamily="18" charset="0"/>
              <a:cs typeface="Times New Roman" panose="02020603050405020304" pitchFamily="18" charset="0"/>
            </a:endParaRPr>
          </a:p>
          <a:p>
            <a:pPr lvl="1"/>
            <a:endParaRPr lang="en-US" altLang="en-US" sz="3200" u="sng" dirty="0">
              <a:latin typeface="Times New Roman" panose="02020603050405020304" pitchFamily="18" charset="0"/>
              <a:cs typeface="Times New Roman" panose="02020603050405020304" pitchFamily="18" charset="0"/>
            </a:endParaRPr>
          </a:p>
          <a:p>
            <a:pPr>
              <a:buFont typeface="Wingdings 2" panose="05020102010507070707" pitchFamily="18" charset="2"/>
              <a:buNone/>
            </a:pPr>
            <a:r>
              <a:rPr lang="en-US" alt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1937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Autofit/>
          </a:bodyPr>
          <a:lstStyle/>
          <a:p>
            <a:pPr algn="ctr">
              <a:defRPr/>
            </a:pPr>
            <a:r>
              <a:rPr lang="en-US" sz="2800" b="1" dirty="0"/>
              <a:t>English Bill of Rights 1689</a:t>
            </a:r>
            <a:br>
              <a:rPr lang="en-US" sz="2800" b="1" dirty="0"/>
            </a:br>
            <a:r>
              <a:rPr lang="en-US" sz="2800" b="1" dirty="0"/>
              <a:t>Formalizes Rule by Law</a:t>
            </a:r>
          </a:p>
        </p:txBody>
      </p:sp>
      <p:sp>
        <p:nvSpPr>
          <p:cNvPr id="51202" name="Content Placeholder 2"/>
          <p:cNvSpPr>
            <a:spLocks noGrp="1"/>
          </p:cNvSpPr>
          <p:nvPr>
            <p:ph idx="1"/>
          </p:nvPr>
        </p:nvSpPr>
        <p:spPr>
          <a:ln w="38100">
            <a:solidFill>
              <a:schemeClr val="tx1"/>
            </a:solidFill>
          </a:ln>
        </p:spPr>
        <p:txBody>
          <a:bodyPr/>
          <a:lstStyle/>
          <a:p>
            <a:r>
              <a:rPr lang="en-US" altLang="en-US" dirty="0"/>
              <a:t>Royal interference with the law is prohibited.  The monarch  cannot unilaterally establish new courts or act as a judge.</a:t>
            </a:r>
          </a:p>
          <a:p>
            <a:r>
              <a:rPr lang="en-US" altLang="en-US" dirty="0"/>
              <a:t>The monarch cannot impose taxes without the consent of Parliament.</a:t>
            </a:r>
          </a:p>
          <a:p>
            <a:r>
              <a:rPr lang="en-US" altLang="en-US" dirty="0"/>
              <a:t>The monarch cannot interfere in the election of members of Parliament.</a:t>
            </a:r>
          </a:p>
          <a:p>
            <a:r>
              <a:rPr lang="en-US" altLang="en-US" dirty="0"/>
              <a:t>Freedom of speech and debates is guaranteed.</a:t>
            </a:r>
          </a:p>
          <a:p>
            <a:r>
              <a:rPr lang="en-US" altLang="en-US" dirty="0"/>
              <a:t>No excessive bail or “</a:t>
            </a:r>
            <a:r>
              <a:rPr lang="en-US" altLang="ja-JP" dirty="0"/>
              <a:t>cruel and unusual</a:t>
            </a:r>
            <a:r>
              <a:rPr lang="ja-JP" altLang="en-US" dirty="0"/>
              <a:t>”</a:t>
            </a:r>
            <a:r>
              <a:rPr lang="en-US" altLang="ja-JP" dirty="0"/>
              <a:t> punishments may be imposed.</a:t>
            </a:r>
            <a:endParaRPr lang="en-US" altLang="en-US" dirty="0"/>
          </a:p>
        </p:txBody>
      </p:sp>
    </p:spTree>
    <p:extLst>
      <p:ext uri="{BB962C8B-B14F-4D97-AF65-F5344CB8AC3E}">
        <p14:creationId xmlns:p14="http://schemas.microsoft.com/office/powerpoint/2010/main" val="1485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solidFill>
            <a:srgbClr val="FF0000"/>
          </a:solidFill>
        </p:spPr>
        <p:txBody>
          <a:bodyPr>
            <a:normAutofit/>
          </a:bodyPr>
          <a:lstStyle/>
          <a:p>
            <a:pPr algn="ctr" eaLnBrk="1" hangingPunct="1"/>
            <a:r>
              <a:rPr lang="en-US" sz="4800" dirty="0">
                <a:latin typeface="Times New Roman" panose="02020603050405020304" pitchFamily="18" charset="0"/>
                <a:cs typeface="Times New Roman" panose="02020603050405020304" pitchFamily="18" charset="0"/>
              </a:rPr>
              <a:t>Definitions</a:t>
            </a:r>
          </a:p>
        </p:txBody>
      </p:sp>
      <p:sp>
        <p:nvSpPr>
          <p:cNvPr id="13314" name="Text Placeholder 2"/>
          <p:cNvSpPr>
            <a:spLocks noGrp="1"/>
          </p:cNvSpPr>
          <p:nvPr>
            <p:ph type="body" idx="1"/>
          </p:nvPr>
        </p:nvSpPr>
        <p:spPr>
          <a:xfrm>
            <a:off x="1218335" y="1828799"/>
            <a:ext cx="4709160" cy="838201"/>
          </a:xfrm>
          <a:ln>
            <a:solidFill>
              <a:schemeClr val="tx1"/>
            </a:solidFill>
          </a:ln>
        </p:spPr>
        <p:txBody>
          <a:bodyPr/>
          <a:lstStyle/>
          <a:p>
            <a:pPr eaLnBrk="1" hangingPunct="1"/>
            <a:r>
              <a:rPr lang="en-US" sz="1600" b="1" dirty="0">
                <a:latin typeface="Calibri" charset="0"/>
              </a:rPr>
              <a:t>Loyalist</a:t>
            </a:r>
            <a:r>
              <a:rPr lang="en-US" sz="1600" dirty="0">
                <a:latin typeface="Calibri" charset="0"/>
              </a:rPr>
              <a:t>: one who adheres to his sovereign or constituted authority esp. in times of revolt.</a:t>
            </a:r>
          </a:p>
        </p:txBody>
      </p:sp>
      <p:sp>
        <p:nvSpPr>
          <p:cNvPr id="13315" name="Text Placeholder 4"/>
          <p:cNvSpPr>
            <a:spLocks noGrp="1"/>
          </p:cNvSpPr>
          <p:nvPr>
            <p:ph type="body" sz="quarter" idx="3"/>
          </p:nvPr>
        </p:nvSpPr>
        <p:spPr>
          <a:ln>
            <a:solidFill>
              <a:schemeClr val="tx2"/>
            </a:solidFill>
          </a:ln>
        </p:spPr>
        <p:txBody>
          <a:bodyPr/>
          <a:lstStyle/>
          <a:p>
            <a:pPr eaLnBrk="1" hangingPunct="1"/>
            <a:r>
              <a:rPr lang="en-US" sz="1600" b="1" dirty="0">
                <a:latin typeface="Calibri" charset="0"/>
              </a:rPr>
              <a:t>Patriot</a:t>
            </a:r>
            <a:r>
              <a:rPr lang="en-US" sz="1600" dirty="0">
                <a:latin typeface="Calibri" charset="0"/>
              </a:rPr>
              <a:t>:  applied to a person who supported the rights of a country against King and Court.</a:t>
            </a:r>
          </a:p>
        </p:txBody>
      </p:sp>
      <p:pic>
        <p:nvPicPr>
          <p:cNvPr id="13316" name="Content Placeholder 6" descr="images[7].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17614" y="2682766"/>
            <a:ext cx="4481512" cy="2971800"/>
          </a:xfrm>
          <a:ln w="38100">
            <a:solidFill>
              <a:schemeClr val="tx2"/>
            </a:solidFill>
          </a:ln>
        </p:spPr>
      </p:pic>
      <p:pic>
        <p:nvPicPr>
          <p:cNvPr id="13317" name="Content Placeholder 7" descr="colonial_american_flag[1].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262054" y="2835274"/>
            <a:ext cx="4861558" cy="2879725"/>
          </a:xfrm>
          <a:ln w="38100">
            <a:solidFill>
              <a:schemeClr val="tx2"/>
            </a:solidFill>
          </a:ln>
        </p:spPr>
      </p:pic>
    </p:spTree>
    <p:extLst>
      <p:ext uri="{BB962C8B-B14F-4D97-AF65-F5344CB8AC3E}">
        <p14:creationId xmlns:p14="http://schemas.microsoft.com/office/powerpoint/2010/main" val="415883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E3DA-35A6-4C59-AF49-B2640639ED85}"/>
              </a:ext>
            </a:extLst>
          </p:cNvPr>
          <p:cNvSpPr>
            <a:spLocks noGrp="1"/>
          </p:cNvSpPr>
          <p:nvPr>
            <p:ph type="title"/>
          </p:nvPr>
        </p:nvSpPr>
        <p:spPr>
          <a:solidFill>
            <a:srgbClr val="FF0000"/>
          </a:solidFill>
        </p:spPr>
        <p:txBody>
          <a:bodyPr/>
          <a:lstStyle/>
          <a:p>
            <a:pPr algn="ctr"/>
            <a:r>
              <a:rPr lang="en-US" dirty="0"/>
              <a:t>There were 2 kinds of Loyalism:</a:t>
            </a:r>
            <a:br>
              <a:rPr lang="en-US" dirty="0"/>
            </a:br>
            <a:r>
              <a:rPr lang="en-US" dirty="0"/>
              <a:t>Before and After 1776</a:t>
            </a:r>
          </a:p>
        </p:txBody>
      </p:sp>
      <p:sp>
        <p:nvSpPr>
          <p:cNvPr id="3" name="Content Placeholder 2">
            <a:extLst>
              <a:ext uri="{FF2B5EF4-FFF2-40B4-BE49-F238E27FC236}">
                <a16:creationId xmlns:a16="http://schemas.microsoft.com/office/drawing/2014/main" id="{90960738-DB74-47A7-88C8-6EA82BA74BF8}"/>
              </a:ext>
            </a:extLst>
          </p:cNvPr>
          <p:cNvSpPr>
            <a:spLocks noGrp="1"/>
          </p:cNvSpPr>
          <p:nvPr>
            <p:ph idx="1"/>
          </p:nvPr>
        </p:nvSpPr>
        <p:spPr>
          <a:ln w="57150">
            <a:solidFill>
              <a:srgbClr val="FF0000"/>
            </a:solidFill>
          </a:ln>
        </p:spPr>
        <p:txBody>
          <a:bodyPr/>
          <a:lstStyle/>
          <a:p>
            <a:pPr marL="45720" indent="0">
              <a:buNone/>
            </a:pPr>
            <a:r>
              <a:rPr lang="en-US" b="1" u="sng" dirty="0"/>
              <a:t>Beginning in 1607:</a:t>
            </a:r>
          </a:p>
          <a:p>
            <a:pPr marL="45720" indent="0">
              <a:buNone/>
            </a:pPr>
            <a:r>
              <a:rPr lang="en-US" dirty="0"/>
              <a:t>A long-held form of allegiance to the empire shared by the North American colonists.</a:t>
            </a:r>
          </a:p>
          <a:p>
            <a:pPr marL="45720" indent="0">
              <a:buNone/>
            </a:pPr>
            <a:endParaRPr lang="en-US" b="1" u="sng" dirty="0"/>
          </a:p>
          <a:p>
            <a:pPr marL="45720" indent="0">
              <a:buNone/>
            </a:pPr>
            <a:r>
              <a:rPr lang="en-US" b="1" u="sng" dirty="0"/>
              <a:t>The form which emerged in 1774:</a:t>
            </a:r>
          </a:p>
          <a:p>
            <a:pPr marL="45720" indent="0">
              <a:buNone/>
            </a:pPr>
            <a:r>
              <a:rPr lang="en-US" dirty="0"/>
              <a:t>That emerged during the traumatic moments before and during the military years when colonists felt compelled to make political choices.</a:t>
            </a:r>
          </a:p>
        </p:txBody>
      </p:sp>
    </p:spTree>
    <p:extLst>
      <p:ext uri="{BB962C8B-B14F-4D97-AF65-F5344CB8AC3E}">
        <p14:creationId xmlns:p14="http://schemas.microsoft.com/office/powerpoint/2010/main" val="213834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E3D1-8AC7-4EB3-B73F-154E271BEC3D}"/>
              </a:ext>
            </a:extLst>
          </p:cNvPr>
          <p:cNvSpPr>
            <a:spLocks noGrp="1"/>
          </p:cNvSpPr>
          <p:nvPr>
            <p:ph type="title"/>
          </p:nvPr>
        </p:nvSpPr>
        <p:spPr>
          <a:solidFill>
            <a:srgbClr val="FF0000"/>
          </a:solidFill>
        </p:spPr>
        <p:txBody>
          <a:bodyPr/>
          <a:lstStyle/>
          <a:p>
            <a:pPr algn="ctr"/>
            <a:r>
              <a:rPr lang="en-US" dirty="0"/>
              <a:t>1642: The First Test of Colonial Loyalty:</a:t>
            </a:r>
          </a:p>
        </p:txBody>
      </p:sp>
      <p:sp>
        <p:nvSpPr>
          <p:cNvPr id="3" name="Text Placeholder 2">
            <a:extLst>
              <a:ext uri="{FF2B5EF4-FFF2-40B4-BE49-F238E27FC236}">
                <a16:creationId xmlns:a16="http://schemas.microsoft.com/office/drawing/2014/main" id="{77023D5A-DD35-4D94-9FA2-A359A368AD0A}"/>
              </a:ext>
            </a:extLst>
          </p:cNvPr>
          <p:cNvSpPr>
            <a:spLocks noGrp="1"/>
          </p:cNvSpPr>
          <p:nvPr>
            <p:ph type="body" idx="1"/>
          </p:nvPr>
        </p:nvSpPr>
        <p:spPr>
          <a:solidFill>
            <a:srgbClr val="FF0000"/>
          </a:solidFill>
        </p:spPr>
        <p:txBody>
          <a:bodyPr/>
          <a:lstStyle/>
          <a:p>
            <a:pPr algn="ctr"/>
            <a:r>
              <a:rPr lang="en-US" dirty="0"/>
              <a:t>The English Civil War</a:t>
            </a:r>
          </a:p>
        </p:txBody>
      </p:sp>
      <p:pic>
        <p:nvPicPr>
          <p:cNvPr id="7" name="Content Placeholder 6">
            <a:extLst>
              <a:ext uri="{FF2B5EF4-FFF2-40B4-BE49-F238E27FC236}">
                <a16:creationId xmlns:a16="http://schemas.microsoft.com/office/drawing/2014/main" id="{8AC60042-E90D-486F-813B-2CAD242D320D}"/>
              </a:ext>
            </a:extLst>
          </p:cNvPr>
          <p:cNvPicPr>
            <a:picLocks noGrp="1" noChangeAspect="1"/>
          </p:cNvPicPr>
          <p:nvPr>
            <p:ph sz="half" idx="2"/>
          </p:nvPr>
        </p:nvPicPr>
        <p:blipFill>
          <a:blip r:embed="rId2"/>
          <a:stretch>
            <a:fillRect/>
          </a:stretch>
        </p:blipFill>
        <p:spPr>
          <a:xfrm>
            <a:off x="1217613" y="2892115"/>
            <a:ext cx="4708525" cy="3131169"/>
          </a:xfrm>
          <a:prstGeom prst="rect">
            <a:avLst/>
          </a:prstGeom>
          <a:ln w="57150">
            <a:solidFill>
              <a:schemeClr val="tx1"/>
            </a:solidFill>
          </a:ln>
        </p:spPr>
      </p:pic>
      <p:sp>
        <p:nvSpPr>
          <p:cNvPr id="5" name="Text Placeholder 4">
            <a:extLst>
              <a:ext uri="{FF2B5EF4-FFF2-40B4-BE49-F238E27FC236}">
                <a16:creationId xmlns:a16="http://schemas.microsoft.com/office/drawing/2014/main" id="{99FF986D-F62C-4B8F-AFDB-6E4FB1D3F3D2}"/>
              </a:ext>
            </a:extLst>
          </p:cNvPr>
          <p:cNvSpPr>
            <a:spLocks noGrp="1"/>
          </p:cNvSpPr>
          <p:nvPr>
            <p:ph type="body" sz="quarter" idx="3"/>
          </p:nvPr>
        </p:nvSpPr>
        <p:spPr>
          <a:solidFill>
            <a:srgbClr val="FF0000"/>
          </a:solidFill>
        </p:spPr>
        <p:txBody>
          <a:bodyPr/>
          <a:lstStyle/>
          <a:p>
            <a:pPr algn="ctr"/>
            <a:r>
              <a:rPr lang="en-US" dirty="0"/>
              <a:t>And the effect on the American colonies</a:t>
            </a:r>
          </a:p>
        </p:txBody>
      </p:sp>
      <p:pic>
        <p:nvPicPr>
          <p:cNvPr id="8" name="Content Placeholder 7">
            <a:extLst>
              <a:ext uri="{FF2B5EF4-FFF2-40B4-BE49-F238E27FC236}">
                <a16:creationId xmlns:a16="http://schemas.microsoft.com/office/drawing/2014/main" id="{6859B51A-4702-4920-8BF9-B5EAC3253D03}"/>
              </a:ext>
            </a:extLst>
          </p:cNvPr>
          <p:cNvPicPr>
            <a:picLocks noGrp="1" noChangeAspect="1"/>
          </p:cNvPicPr>
          <p:nvPr>
            <p:ph sz="quarter" idx="4"/>
          </p:nvPr>
        </p:nvPicPr>
        <p:blipFill>
          <a:blip r:embed="rId3"/>
          <a:stretch>
            <a:fillRect/>
          </a:stretch>
        </p:blipFill>
        <p:spPr>
          <a:xfrm rot="21055641">
            <a:off x="6262689" y="2798098"/>
            <a:ext cx="4708525" cy="3319201"/>
          </a:xfrm>
          <a:prstGeom prst="rect">
            <a:avLst/>
          </a:prstGeom>
          <a:ln>
            <a:noFill/>
          </a:ln>
        </p:spPr>
      </p:pic>
    </p:spTree>
    <p:extLst>
      <p:ext uri="{BB962C8B-B14F-4D97-AF65-F5344CB8AC3E}">
        <p14:creationId xmlns:p14="http://schemas.microsoft.com/office/powerpoint/2010/main" val="413356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ctr"/>
            <a:r>
              <a:rPr lang="en-US" dirty="0"/>
              <a:t>Schedule By Week</a:t>
            </a:r>
          </a:p>
        </p:txBody>
      </p:sp>
      <p:sp>
        <p:nvSpPr>
          <p:cNvPr id="3" name="Content Placeholder 2"/>
          <p:cNvSpPr>
            <a:spLocks noGrp="1"/>
          </p:cNvSpPr>
          <p:nvPr>
            <p:ph idx="1"/>
          </p:nvPr>
        </p:nvSpPr>
        <p:spPr>
          <a:xfrm>
            <a:off x="1217614" y="1828800"/>
            <a:ext cx="9753600" cy="4648200"/>
          </a:xfrm>
          <a:ln>
            <a:solidFill>
              <a:srgbClr val="0000FF"/>
            </a:solidFill>
          </a:ln>
        </p:spPr>
        <p:txBody>
          <a:bodyPr>
            <a:normAutofit lnSpcReduction="10000"/>
          </a:bodyPr>
          <a:lstStyle/>
          <a:p>
            <a:pPr marL="0" indent="0">
              <a:buNone/>
            </a:pPr>
            <a:r>
              <a:rPr lang="en-US" b="1" u="sng" dirty="0"/>
              <a:t>October 19</a:t>
            </a:r>
          </a:p>
          <a:p>
            <a:pPr marL="0" indent="0">
              <a:buNone/>
            </a:pPr>
            <a:r>
              <a:rPr lang="en-US" dirty="0"/>
              <a:t>The “Englishness” of the Colonists, and</a:t>
            </a:r>
          </a:p>
          <a:p>
            <a:pPr marL="0" indent="0">
              <a:buNone/>
            </a:pPr>
            <a:r>
              <a:rPr lang="en-US" dirty="0"/>
              <a:t>The First Test of Colonial Loyalty: The English Civil War</a:t>
            </a:r>
          </a:p>
          <a:p>
            <a:pPr marL="0" indent="0">
              <a:buNone/>
            </a:pPr>
            <a:r>
              <a:rPr lang="en-US" b="1" u="sng" dirty="0"/>
              <a:t>October 26</a:t>
            </a:r>
          </a:p>
          <a:p>
            <a:pPr marL="0" indent="0">
              <a:buNone/>
            </a:pPr>
            <a:r>
              <a:rPr lang="en-US" dirty="0"/>
              <a:t>1760-1776:    Colonists in England and England in the Colonies. </a:t>
            </a:r>
          </a:p>
          <a:p>
            <a:pPr marL="0" indent="0">
              <a:buNone/>
            </a:pPr>
            <a:r>
              <a:rPr lang="en-US" b="1" u="sng" dirty="0"/>
              <a:t>November 2</a:t>
            </a:r>
          </a:p>
          <a:p>
            <a:pPr marL="0" indent="0">
              <a:buNone/>
            </a:pPr>
            <a:r>
              <a:rPr lang="en-US" dirty="0"/>
              <a:t>The Center Does Not Hold: Loyalists vs. Patriots</a:t>
            </a:r>
          </a:p>
          <a:p>
            <a:pPr marL="0" indent="0">
              <a:buNone/>
            </a:pPr>
            <a:r>
              <a:rPr lang="en-US" b="1" u="sng" dirty="0"/>
              <a:t>November 9</a:t>
            </a:r>
          </a:p>
          <a:p>
            <a:pPr marL="0" indent="0">
              <a:buNone/>
            </a:pPr>
            <a:r>
              <a:rPr lang="en-US" dirty="0"/>
              <a:t>The Caribbean: “Nothing but England can we relish or fancy.”</a:t>
            </a:r>
          </a:p>
        </p:txBody>
      </p:sp>
    </p:spTree>
    <p:extLst>
      <p:ext uri="{BB962C8B-B14F-4D97-AF65-F5344CB8AC3E}">
        <p14:creationId xmlns:p14="http://schemas.microsoft.com/office/powerpoint/2010/main" val="54186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ctr" eaLnBrk="1" hangingPunct="1">
              <a:defRPr/>
            </a:pPr>
            <a:r>
              <a:rPr lang="en-US" sz="2800" b="1" dirty="0">
                <a:solidFill>
                  <a:schemeClr val="tx2"/>
                </a:solidFill>
              </a:rPr>
              <a:t>What was the English </a:t>
            </a:r>
            <a:br>
              <a:rPr lang="en-US" sz="2800" b="1" dirty="0">
                <a:solidFill>
                  <a:schemeClr val="tx2"/>
                </a:solidFill>
              </a:rPr>
            </a:br>
            <a:r>
              <a:rPr lang="en-US" sz="2800" b="1" dirty="0">
                <a:solidFill>
                  <a:schemeClr val="tx2"/>
                </a:solidFill>
              </a:rPr>
              <a:t>Civil War?</a:t>
            </a:r>
          </a:p>
        </p:txBody>
      </p:sp>
      <p:sp>
        <p:nvSpPr>
          <p:cNvPr id="12291" name="Content Placeholder 2"/>
          <p:cNvSpPr>
            <a:spLocks noGrp="1"/>
          </p:cNvSpPr>
          <p:nvPr>
            <p:ph idx="1"/>
          </p:nvPr>
        </p:nvSpPr>
        <p:spPr>
          <a:ln w="38100">
            <a:solidFill>
              <a:schemeClr val="tx1"/>
            </a:solidFill>
          </a:ln>
        </p:spPr>
        <p:txBody>
          <a:bodyPr>
            <a:normAutofit lnSpcReduction="10000"/>
          </a:bodyPr>
          <a:lstStyle/>
          <a:p>
            <a:pPr eaLnBrk="1" hangingPunct="1">
              <a:buFont typeface="Wingdings" charset="0"/>
              <a:buNone/>
            </a:pPr>
            <a:r>
              <a:rPr lang="en-US" sz="2800" dirty="0">
                <a:latin typeface="Corbel" charset="0"/>
              </a:rPr>
              <a:t>The English Civil War, fought from </a:t>
            </a:r>
            <a:r>
              <a:rPr lang="en-US" sz="2800" b="1" dirty="0">
                <a:latin typeface="Corbel" charset="0"/>
              </a:rPr>
              <a:t>1642 to 1651</a:t>
            </a:r>
            <a:r>
              <a:rPr lang="en-US" sz="2800" dirty="0">
                <a:latin typeface="Corbel" charset="0"/>
              </a:rPr>
              <a:t>,  consisted of a series of armed conflicts and political maneuverings  between the Royalists  lead by King Charles I, and Parliamentarians. The fighting took place in England, Scotland, and Ireland.</a:t>
            </a:r>
          </a:p>
          <a:p>
            <a:pPr eaLnBrk="1" hangingPunct="1">
              <a:buFont typeface="Wingdings" charset="0"/>
              <a:buNone/>
            </a:pPr>
            <a:r>
              <a:rPr lang="en-US" sz="2000" dirty="0">
                <a:latin typeface="Corbel" charset="0"/>
              </a:rPr>
              <a:t>The War led to :</a:t>
            </a:r>
          </a:p>
          <a:p>
            <a:pPr eaLnBrk="1" hangingPunct="1">
              <a:buFont typeface="Wingdings" charset="0"/>
              <a:buChar char="v"/>
            </a:pPr>
            <a:r>
              <a:rPr lang="en-US" dirty="0">
                <a:latin typeface="Corbel" charset="0"/>
              </a:rPr>
              <a:t>the trial and execution of King Charles I; </a:t>
            </a:r>
          </a:p>
          <a:p>
            <a:pPr eaLnBrk="1" hangingPunct="1">
              <a:buFont typeface="Wingdings" charset="0"/>
              <a:buChar char="v"/>
            </a:pPr>
            <a:r>
              <a:rPr lang="en-US" dirty="0">
                <a:latin typeface="Corbel" charset="0"/>
              </a:rPr>
              <a:t>the exile of his son, Charles II; </a:t>
            </a:r>
          </a:p>
          <a:p>
            <a:pPr eaLnBrk="1" hangingPunct="1">
              <a:buFont typeface="Wingdings" charset="0"/>
              <a:buChar char="v"/>
            </a:pPr>
            <a:r>
              <a:rPr lang="en-US" dirty="0">
                <a:latin typeface="Corbel" charset="0"/>
              </a:rPr>
              <a:t>The replacement of the English monarchy with </a:t>
            </a:r>
          </a:p>
          <a:p>
            <a:pPr lvl="1" eaLnBrk="1" hangingPunct="1">
              <a:buFont typeface="Wingdings" charset="0"/>
              <a:buChar char="v"/>
            </a:pPr>
            <a:r>
              <a:rPr lang="en-US" b="1" dirty="0">
                <a:latin typeface="Corbel" charset="0"/>
              </a:rPr>
              <a:t>FIRST</a:t>
            </a:r>
            <a:r>
              <a:rPr lang="en-US" dirty="0">
                <a:latin typeface="Corbel" charset="0"/>
              </a:rPr>
              <a:t>, the </a:t>
            </a:r>
            <a:r>
              <a:rPr lang="en-US" i="1" dirty="0">
                <a:latin typeface="Corbel" charset="0"/>
              </a:rPr>
              <a:t>Commonwealth</a:t>
            </a:r>
            <a:r>
              <a:rPr lang="en-US" dirty="0">
                <a:latin typeface="Corbel" charset="0"/>
              </a:rPr>
              <a:t> of England and </a:t>
            </a:r>
          </a:p>
          <a:p>
            <a:pPr lvl="2" eaLnBrk="1" hangingPunct="1">
              <a:buFont typeface="Wingdings" charset="0"/>
              <a:buChar char="v"/>
            </a:pPr>
            <a:r>
              <a:rPr lang="en-US" b="1" dirty="0">
                <a:latin typeface="Corbel" charset="0"/>
              </a:rPr>
              <a:t>THEN</a:t>
            </a:r>
            <a:r>
              <a:rPr lang="en-US" dirty="0">
                <a:latin typeface="Corbel" charset="0"/>
              </a:rPr>
              <a:t> with </a:t>
            </a:r>
            <a:r>
              <a:rPr lang="en-US" i="1" dirty="0">
                <a:latin typeface="Corbel" charset="0"/>
              </a:rPr>
              <a:t>a Protectorate </a:t>
            </a:r>
            <a:r>
              <a:rPr lang="en-US" dirty="0">
                <a:latin typeface="Corbel" charset="0"/>
              </a:rPr>
              <a:t>under Oliver Cromwell’s personal rule.</a:t>
            </a:r>
          </a:p>
          <a:p>
            <a:pPr lvl="2" eaLnBrk="1" hangingPunct="1">
              <a:buFont typeface="Wingdings" charset="0"/>
              <a:buChar char="v"/>
            </a:pPr>
            <a:endParaRPr lang="en-US" dirty="0">
              <a:latin typeface="Corbel" charset="0"/>
            </a:endParaRPr>
          </a:p>
        </p:txBody>
      </p:sp>
    </p:spTree>
    <p:extLst>
      <p:ext uri="{BB962C8B-B14F-4D97-AF65-F5344CB8AC3E}">
        <p14:creationId xmlns:p14="http://schemas.microsoft.com/office/powerpoint/2010/main" val="192140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B897-B45B-4C65-A67F-E3244798DE52}"/>
              </a:ext>
            </a:extLst>
          </p:cNvPr>
          <p:cNvSpPr>
            <a:spLocks noGrp="1"/>
          </p:cNvSpPr>
          <p:nvPr>
            <p:ph type="title"/>
          </p:nvPr>
        </p:nvSpPr>
        <p:spPr>
          <a:solidFill>
            <a:srgbClr val="FF0000"/>
          </a:solidFill>
        </p:spPr>
        <p:txBody>
          <a:bodyPr>
            <a:noAutofit/>
          </a:bodyPr>
          <a:lstStyle/>
          <a:p>
            <a:pPr algn="ctr"/>
            <a:r>
              <a:rPr lang="en-US" sz="3200" dirty="0"/>
              <a:t>The Sides:</a:t>
            </a:r>
            <a:br>
              <a:rPr lang="en-US" sz="3200" dirty="0"/>
            </a:br>
            <a:r>
              <a:rPr lang="en-US" sz="3200" dirty="0"/>
              <a:t>Roundheads and Cavaliers</a:t>
            </a:r>
            <a:br>
              <a:rPr lang="en-US" sz="3200" dirty="0"/>
            </a:br>
            <a:r>
              <a:rPr lang="en-US" sz="3200" dirty="0"/>
              <a:t>(Parliamentarians and Royalists)</a:t>
            </a:r>
          </a:p>
        </p:txBody>
      </p:sp>
      <p:pic>
        <p:nvPicPr>
          <p:cNvPr id="4" name="Content Placeholder 3">
            <a:extLst>
              <a:ext uri="{FF2B5EF4-FFF2-40B4-BE49-F238E27FC236}">
                <a16:creationId xmlns:a16="http://schemas.microsoft.com/office/drawing/2014/main" id="{F101039A-E46E-4C0C-AB2F-EF599D4C88B6}"/>
              </a:ext>
            </a:extLst>
          </p:cNvPr>
          <p:cNvPicPr>
            <a:picLocks noGrp="1" noChangeAspect="1"/>
          </p:cNvPicPr>
          <p:nvPr>
            <p:ph idx="1"/>
          </p:nvPr>
        </p:nvPicPr>
        <p:blipFill>
          <a:blip r:embed="rId2"/>
          <a:stretch>
            <a:fillRect/>
          </a:stretch>
        </p:blipFill>
        <p:spPr>
          <a:xfrm>
            <a:off x="1979612" y="1981200"/>
            <a:ext cx="7924800" cy="3657600"/>
          </a:xfrm>
          <a:prstGeom prst="rect">
            <a:avLst/>
          </a:prstGeom>
          <a:ln w="76200">
            <a:solidFill>
              <a:schemeClr val="tx1"/>
            </a:solidFill>
          </a:ln>
        </p:spPr>
      </p:pic>
    </p:spTree>
    <p:extLst>
      <p:ext uri="{BB962C8B-B14F-4D97-AF65-F5344CB8AC3E}">
        <p14:creationId xmlns:p14="http://schemas.microsoft.com/office/powerpoint/2010/main" val="101922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358" y="381000"/>
            <a:ext cx="3250360" cy="1295400"/>
          </a:xfrm>
          <a:solidFill>
            <a:srgbClr val="FF0000"/>
          </a:solidFill>
        </p:spPr>
        <p:txBody>
          <a:bodyPr/>
          <a:lstStyle/>
          <a:p>
            <a:r>
              <a:rPr lang="en-US" dirty="0"/>
              <a:t>MAJOR PLAYERS</a:t>
            </a:r>
          </a:p>
        </p:txBody>
      </p:sp>
      <p:sp>
        <p:nvSpPr>
          <p:cNvPr id="3" name="Text Placeholder 2"/>
          <p:cNvSpPr>
            <a:spLocks noGrp="1"/>
          </p:cNvSpPr>
          <p:nvPr>
            <p:ph type="body" sz="half" idx="2"/>
          </p:nvPr>
        </p:nvSpPr>
        <p:spPr>
          <a:ln w="76200">
            <a:solidFill>
              <a:schemeClr val="tx2"/>
            </a:solidFill>
          </a:ln>
        </p:spPr>
        <p:txBody>
          <a:bodyPr/>
          <a:lstStyle/>
          <a:p>
            <a:endParaRPr lang="en-US" sz="2400" b="1" dirty="0">
              <a:solidFill>
                <a:schemeClr val="tx1"/>
              </a:solidFill>
            </a:endParaRPr>
          </a:p>
          <a:p>
            <a:r>
              <a:rPr lang="en-US" sz="2400" b="1" dirty="0">
                <a:solidFill>
                  <a:schemeClr val="tx1"/>
                </a:solidFill>
              </a:rPr>
              <a:t>KING CHARLES I</a:t>
            </a:r>
          </a:p>
          <a:p>
            <a:r>
              <a:rPr lang="en-US" sz="2400" b="1" dirty="0">
                <a:solidFill>
                  <a:schemeClr val="tx1"/>
                </a:solidFill>
              </a:rPr>
              <a:t>(1600-1649)</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sz="2400" b="1" dirty="0">
                <a:solidFill>
                  <a:schemeClr val="tx1"/>
                </a:solidFill>
              </a:rPr>
              <a:t>OLIVER CROMWELL</a:t>
            </a:r>
          </a:p>
          <a:p>
            <a:r>
              <a:rPr lang="en-US" sz="2400" b="1" dirty="0">
                <a:solidFill>
                  <a:schemeClr val="tx1"/>
                </a:solidFill>
              </a:rPr>
              <a:t>(1599-1658)</a:t>
            </a:r>
          </a:p>
          <a:p>
            <a:endParaRPr lang="en-US" b="1" dirty="0">
              <a:solidFill>
                <a:schemeClr val="bg1"/>
              </a:solidFill>
            </a:endParaRPr>
          </a:p>
          <a:p>
            <a:endParaRPr lang="en-US" dirty="0"/>
          </a:p>
          <a:p>
            <a:endParaRPr lang="en-US" dirty="0"/>
          </a:p>
        </p:txBody>
      </p:sp>
      <p:pic>
        <p:nvPicPr>
          <p:cNvPr id="9" name="Picture Placeholder 8" descr="220px-Oliver_Cromwell_by_Samuel_Cooper[1].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7212" r="-37212"/>
          <a:stretch>
            <a:fillRect/>
          </a:stretch>
        </p:blipFill>
        <p:spPr>
          <a:ln>
            <a:solidFill>
              <a:schemeClr val="tx1"/>
            </a:solidFill>
          </a:ln>
        </p:spPr>
      </p:pic>
      <p:pic>
        <p:nvPicPr>
          <p:cNvPr id="8" name="Picture Placeholder 7" descr="charles_i_1625[1].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133" r="-32133"/>
          <a:stretch>
            <a:fillRect/>
          </a:stretch>
        </p:blipFill>
        <p:spPr>
          <a:xfrm rot="21414752">
            <a:off x="6138201" y="303"/>
            <a:ext cx="4140200" cy="2722062"/>
          </a:xfrm>
          <a:ln>
            <a:solidFill>
              <a:schemeClr val="tx1"/>
            </a:solidFill>
          </a:ln>
        </p:spPr>
      </p:pic>
    </p:spTree>
    <p:extLst>
      <p:ext uri="{BB962C8B-B14F-4D97-AF65-F5344CB8AC3E}">
        <p14:creationId xmlns:p14="http://schemas.microsoft.com/office/powerpoint/2010/main" val="615548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358" y="177800"/>
            <a:ext cx="7811154" cy="1371600"/>
          </a:xfrm>
          <a:solidFill>
            <a:srgbClr val="FF0000"/>
          </a:solidFill>
        </p:spPr>
        <p:txBody>
          <a:bodyPr/>
          <a:lstStyle/>
          <a:p>
            <a:pPr algn="ctr">
              <a:defRPr/>
            </a:pPr>
            <a:r>
              <a:rPr lang="en-US" b="1" dirty="0">
                <a:ea typeface="+mj-ea"/>
              </a:rPr>
              <a:t>And</a:t>
            </a:r>
            <a:br>
              <a:rPr lang="en-US" dirty="0">
                <a:ea typeface="+mj-ea"/>
              </a:rPr>
            </a:br>
            <a:r>
              <a:rPr lang="en-US" dirty="0">
                <a:ea typeface="+mj-ea"/>
              </a:rPr>
              <a:t>the Parliament of </a:t>
            </a:r>
            <a:r>
              <a:rPr lang="en-US" b="1" dirty="0">
                <a:ea typeface="+mj-ea"/>
              </a:rPr>
              <a:t>ENGLAND</a:t>
            </a:r>
          </a:p>
        </p:txBody>
      </p:sp>
      <p:sp>
        <p:nvSpPr>
          <p:cNvPr id="36867" name="Text Placeholder 2"/>
          <p:cNvSpPr>
            <a:spLocks noGrp="1"/>
          </p:cNvSpPr>
          <p:nvPr>
            <p:ph type="body" idx="2"/>
          </p:nvPr>
        </p:nvSpPr>
        <p:spPr>
          <a:xfrm>
            <a:off x="531812" y="2362200"/>
            <a:ext cx="3886200" cy="3810000"/>
          </a:xfrm>
        </p:spPr>
        <p:txBody>
          <a:bodyPr>
            <a:noAutofit/>
          </a:bodyPr>
          <a:lstStyle/>
          <a:p>
            <a:pPr marL="53975"/>
            <a:r>
              <a:rPr lang="en-US" b="1" u="sng" dirty="0">
                <a:latin typeface="Corbel" charset="0"/>
              </a:rPr>
              <a:t>UNICAMERAL</a:t>
            </a:r>
          </a:p>
          <a:p>
            <a:pPr marL="53975"/>
            <a:r>
              <a:rPr lang="en-US" b="1" dirty="0">
                <a:latin typeface="Corbel" charset="0"/>
              </a:rPr>
              <a:t>1215-1341 </a:t>
            </a:r>
          </a:p>
          <a:p>
            <a:pPr marL="53975"/>
            <a:endParaRPr lang="en-US" b="1" dirty="0">
              <a:latin typeface="Corbel" charset="0"/>
            </a:endParaRPr>
          </a:p>
          <a:p>
            <a:pPr marL="53975"/>
            <a:r>
              <a:rPr lang="en-US" b="1" u="sng" dirty="0">
                <a:latin typeface="Corbel" charset="0"/>
              </a:rPr>
              <a:t>BICAMERAL : House of Lords and House of Commons</a:t>
            </a:r>
          </a:p>
          <a:p>
            <a:pPr marL="53975"/>
            <a:r>
              <a:rPr lang="en-US" b="1" dirty="0">
                <a:latin typeface="Corbel" charset="0"/>
              </a:rPr>
              <a:t>1341-1649</a:t>
            </a:r>
          </a:p>
          <a:p>
            <a:pPr marL="53975"/>
            <a:endParaRPr lang="en-US" b="1" dirty="0">
              <a:latin typeface="Corbel" charset="0"/>
            </a:endParaRPr>
          </a:p>
          <a:p>
            <a:pPr marL="53975"/>
            <a:r>
              <a:rPr lang="en-US" b="1" u="sng" dirty="0">
                <a:latin typeface="Corbel" charset="0"/>
              </a:rPr>
              <a:t>Unicameral</a:t>
            </a:r>
          </a:p>
          <a:p>
            <a:pPr marL="53975"/>
            <a:r>
              <a:rPr lang="en-US" b="1" dirty="0">
                <a:latin typeface="Corbel" charset="0"/>
              </a:rPr>
              <a:t>1649-1657 (Cromwell abolished the House of Lords)</a:t>
            </a:r>
          </a:p>
          <a:p>
            <a:pPr marL="53975"/>
            <a:endParaRPr lang="en-US" b="1" u="sng" dirty="0">
              <a:latin typeface="Corbel" charset="0"/>
            </a:endParaRPr>
          </a:p>
          <a:p>
            <a:pPr marL="53975"/>
            <a:r>
              <a:rPr lang="en-US" b="1" u="sng" dirty="0">
                <a:latin typeface="Corbel" charset="0"/>
              </a:rPr>
              <a:t> BICAMERAL</a:t>
            </a:r>
            <a:endParaRPr lang="en-US" b="1" dirty="0">
              <a:latin typeface="Corbel" charset="0"/>
            </a:endParaRPr>
          </a:p>
          <a:p>
            <a:pPr marL="53975"/>
            <a:r>
              <a:rPr lang="en-US" b="1" dirty="0">
                <a:latin typeface="Corbel" charset="0"/>
              </a:rPr>
              <a:t>1657-1707 (Restoration of the Monarchy restored the House of Lords)</a:t>
            </a:r>
          </a:p>
          <a:p>
            <a:pPr marL="53975"/>
            <a:endParaRPr lang="en-US" b="1" dirty="0">
              <a:latin typeface="Corbel" charset="0"/>
            </a:endParaRPr>
          </a:p>
          <a:p>
            <a:pPr marL="53975"/>
            <a:r>
              <a:rPr lang="en-US" sz="1200" b="1" dirty="0">
                <a:latin typeface="Corbel" charset="0"/>
              </a:rPr>
              <a:t>In 1707 with the Union of Scotland and England, the Parliament became the </a:t>
            </a:r>
            <a:r>
              <a:rPr lang="en-US" sz="1200" b="1" u="sng" dirty="0">
                <a:latin typeface="Corbel" charset="0"/>
              </a:rPr>
              <a:t>Parliament of Great Britain</a:t>
            </a:r>
            <a:r>
              <a:rPr lang="en-US" sz="1200" b="1" dirty="0">
                <a:latin typeface="Corbel" charset="0"/>
              </a:rPr>
              <a:t>.</a:t>
            </a:r>
          </a:p>
        </p:txBody>
      </p:sp>
      <p:sp>
        <p:nvSpPr>
          <p:cNvPr id="36868" name="Content Placeholder 3"/>
          <p:cNvSpPr>
            <a:spLocks noGrp="1"/>
          </p:cNvSpPr>
          <p:nvPr>
            <p:ph sz="half" idx="1"/>
          </p:nvPr>
        </p:nvSpPr>
        <p:spPr>
          <a:xfrm>
            <a:off x="5865814" y="1981200"/>
            <a:ext cx="5638800" cy="4191000"/>
          </a:xfrm>
          <a:ln w="57150">
            <a:solidFill>
              <a:srgbClr val="FF0000"/>
            </a:solidFill>
          </a:ln>
        </p:spPr>
        <p:txBody>
          <a:bodyPr>
            <a:normAutofit/>
          </a:bodyPr>
          <a:lstStyle/>
          <a:p>
            <a:pPr algn="ctr">
              <a:buFont typeface="Wingdings" charset="0"/>
              <a:buNone/>
            </a:pPr>
            <a:endParaRPr lang="en-US" sz="3200" b="1" i="1" u="sng" dirty="0">
              <a:latin typeface="Corbel" charset="0"/>
            </a:endParaRPr>
          </a:p>
        </p:txBody>
      </p:sp>
      <p:pic>
        <p:nvPicPr>
          <p:cNvPr id="36869" name="Picture 2" descr="http://upload.wikimedia.org/wikipedia/commons/thumb/0/00/Royal_Coat_of_Arms_of_England_%281399-1603%29.svg/190px-Royal_Coat_of_Arms_of_England_%281399-1603%29.svg.png">
            <a:hlinkClick r:id="rId2" tooltip="Arms of England from 1406 and 1603, with interruption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2667000"/>
            <a:ext cx="180975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011863"/>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28850" y="1350964"/>
            <a:ext cx="7599362" cy="4745037"/>
          </a:xfrm>
          <a:ln w="38100">
            <a:solidFill>
              <a:srgbClr val="FF0000"/>
            </a:solidFill>
          </a:ln>
        </p:spPr>
        <p:txBody>
          <a:bodyPr/>
          <a:lstStyle/>
          <a:p>
            <a:pPr marL="53975" algn="ctr"/>
            <a:endParaRPr lang="en-US" altLang="ja-JP" sz="3200" dirty="0">
              <a:solidFill>
                <a:srgbClr val="FFFFFF"/>
              </a:solidFill>
              <a:latin typeface="Corbel" charset="0"/>
            </a:endParaRPr>
          </a:p>
          <a:p>
            <a:pPr marL="53975" algn="ctr"/>
            <a:r>
              <a:rPr lang="ja-JP" altLang="en-US" sz="3200" dirty="0">
                <a:latin typeface="Corbel" charset="0"/>
              </a:rPr>
              <a:t>“</a:t>
            </a:r>
            <a:r>
              <a:rPr lang="en-US" sz="3200" dirty="0">
                <a:latin typeface="Corbel" charset="0"/>
              </a:rPr>
              <a:t>No man understands the true grounds of our unnatural wars.</a:t>
            </a:r>
            <a:r>
              <a:rPr lang="ja-JP" altLang="en-US" sz="3200" dirty="0">
                <a:latin typeface="Corbel" charset="0"/>
              </a:rPr>
              <a:t>”</a:t>
            </a:r>
            <a:r>
              <a:rPr lang="en-US" sz="3200" dirty="0">
                <a:latin typeface="Corbel" charset="0"/>
              </a:rPr>
              <a:t> </a:t>
            </a:r>
          </a:p>
          <a:p>
            <a:pPr marL="53975" algn="ctr"/>
            <a:r>
              <a:rPr lang="en-US" sz="3200" dirty="0">
                <a:latin typeface="Corbel" charset="0"/>
              </a:rPr>
              <a:t> </a:t>
            </a:r>
            <a:r>
              <a:rPr lang="en-US" sz="2400" dirty="0">
                <a:latin typeface="Corbel" charset="0"/>
              </a:rPr>
              <a:t>Sir John </a:t>
            </a:r>
            <a:r>
              <a:rPr lang="en-US" sz="2400" dirty="0" err="1">
                <a:latin typeface="Corbel" charset="0"/>
              </a:rPr>
              <a:t>Oglander</a:t>
            </a:r>
            <a:endParaRPr lang="en-US" sz="2400" dirty="0">
              <a:latin typeface="Corbel" charset="0"/>
            </a:endParaRPr>
          </a:p>
          <a:p>
            <a:pPr marL="53975"/>
            <a:endParaRPr lang="en-US" sz="2400" dirty="0">
              <a:latin typeface="Corbel" charset="0"/>
            </a:endParaRPr>
          </a:p>
          <a:p>
            <a:pPr marL="53975"/>
            <a:r>
              <a:rPr lang="en-US" b="1" u="sng" dirty="0">
                <a:solidFill>
                  <a:schemeClr val="tx2"/>
                </a:solidFill>
                <a:effectLst>
                  <a:outerShdw blurRad="38100" dist="38100" dir="2700000" algn="tl">
                    <a:srgbClr val="000000">
                      <a:alpha val="43137"/>
                    </a:srgbClr>
                  </a:outerShdw>
                </a:effectLst>
                <a:latin typeface="Corbel" charset="0"/>
              </a:rPr>
              <a:t>HOWEVER: ALL DISCUSSION OF CAUSES LEADS TO TWO:</a:t>
            </a:r>
          </a:p>
          <a:p>
            <a:pPr marL="53975"/>
            <a:endParaRPr lang="en-US" i="1" dirty="0">
              <a:latin typeface="Corbel" charset="0"/>
            </a:endParaRPr>
          </a:p>
          <a:p>
            <a:pPr marL="53975" algn="ctr"/>
            <a:r>
              <a:rPr lang="en-US" sz="3200" i="1" dirty="0">
                <a:latin typeface="Corbel" charset="0"/>
              </a:rPr>
              <a:t>Religion</a:t>
            </a:r>
          </a:p>
          <a:p>
            <a:pPr marL="53975"/>
            <a:endParaRPr lang="en-US" i="1" dirty="0">
              <a:latin typeface="Corbel" charset="0"/>
            </a:endParaRPr>
          </a:p>
          <a:p>
            <a:pPr marL="53975" algn="ctr"/>
            <a:r>
              <a:rPr lang="en-US" sz="3200" i="1" dirty="0">
                <a:latin typeface="Corbel" charset="0"/>
              </a:rPr>
              <a:t>Parliament</a:t>
            </a:r>
          </a:p>
        </p:txBody>
      </p:sp>
      <p:sp>
        <p:nvSpPr>
          <p:cNvPr id="3" name="Title 2"/>
          <p:cNvSpPr>
            <a:spLocks noGrp="1"/>
          </p:cNvSpPr>
          <p:nvPr>
            <p:ph type="title"/>
          </p:nvPr>
        </p:nvSpPr>
        <p:spPr>
          <a:xfrm>
            <a:off x="2228851" y="152400"/>
            <a:ext cx="8156575" cy="1136651"/>
          </a:xfrm>
          <a:solidFill>
            <a:srgbClr val="FF0000"/>
          </a:solidFill>
        </p:spPr>
        <p:txBody>
          <a:bodyPr>
            <a:normAutofit fontScale="90000"/>
          </a:bodyPr>
          <a:lstStyle/>
          <a:p>
            <a:pPr algn="ctr">
              <a:defRPr/>
            </a:pPr>
            <a:r>
              <a:rPr lang="en-US" dirty="0"/>
              <a:t>With Respect to </a:t>
            </a:r>
            <a:r>
              <a:rPr lang="en-US" u="sng" dirty="0"/>
              <a:t>the Causes</a:t>
            </a:r>
            <a:br>
              <a:rPr lang="en-US" dirty="0"/>
            </a:br>
            <a:r>
              <a:rPr lang="en-US" dirty="0"/>
              <a:t>of the Civil War</a:t>
            </a:r>
          </a:p>
        </p:txBody>
      </p:sp>
    </p:spTree>
    <p:extLst>
      <p:ext uri="{BB962C8B-B14F-4D97-AF65-F5344CB8AC3E}">
        <p14:creationId xmlns:p14="http://schemas.microsoft.com/office/powerpoint/2010/main" val="189384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ctr">
              <a:defRPr/>
            </a:pPr>
            <a:r>
              <a:rPr lang="en-US" sz="3200" dirty="0"/>
              <a:t>The Religious Traditions Involved in the Issues</a:t>
            </a:r>
          </a:p>
        </p:txBody>
      </p:sp>
      <p:sp>
        <p:nvSpPr>
          <p:cNvPr id="28675" name="Content Placeholder 2"/>
          <p:cNvSpPr>
            <a:spLocks noGrp="1"/>
          </p:cNvSpPr>
          <p:nvPr>
            <p:ph idx="1"/>
          </p:nvPr>
        </p:nvSpPr>
        <p:spPr>
          <a:ln>
            <a:solidFill>
              <a:srgbClr val="FF0000"/>
            </a:solidFill>
          </a:ln>
        </p:spPr>
        <p:txBody>
          <a:bodyPr>
            <a:normAutofit fontScale="92500"/>
          </a:bodyPr>
          <a:lstStyle/>
          <a:p>
            <a:pPr marL="45720" indent="0">
              <a:buNone/>
            </a:pPr>
            <a:r>
              <a:rPr lang="en-US" u="sng" dirty="0">
                <a:latin typeface="Corbel" charset="0"/>
              </a:rPr>
              <a:t>Roman Catholics</a:t>
            </a:r>
          </a:p>
          <a:p>
            <a:pPr marL="45720" indent="0">
              <a:buNone/>
            </a:pPr>
            <a:r>
              <a:rPr lang="en-US" u="sng" dirty="0">
                <a:latin typeface="Corbel" charset="0"/>
              </a:rPr>
              <a:t>Church of England—Anglican</a:t>
            </a:r>
            <a:r>
              <a:rPr lang="en-US" dirty="0">
                <a:latin typeface="Corbel" charset="0"/>
              </a:rPr>
              <a:t>.  </a:t>
            </a:r>
          </a:p>
          <a:p>
            <a:pPr marL="45720" indent="0">
              <a:buNone/>
            </a:pPr>
            <a:r>
              <a:rPr lang="en-US" u="sng" dirty="0">
                <a:latin typeface="Corbel" charset="0"/>
              </a:rPr>
              <a:t>Reform groups</a:t>
            </a:r>
            <a:r>
              <a:rPr lang="en-US" dirty="0">
                <a:latin typeface="Corbel" charset="0"/>
              </a:rPr>
              <a:t>:</a:t>
            </a:r>
          </a:p>
          <a:p>
            <a:pPr lvl="1"/>
            <a:r>
              <a:rPr lang="en-US" sz="2400" dirty="0">
                <a:latin typeface="Corbel" charset="0"/>
              </a:rPr>
              <a:t>Puritans wanted to maintain the Established Church but to purge it of the </a:t>
            </a:r>
            <a:r>
              <a:rPr lang="ja-JP" altLang="en-US" sz="2400" dirty="0">
                <a:latin typeface="Corbel" charset="0"/>
              </a:rPr>
              <a:t>“</a:t>
            </a:r>
            <a:r>
              <a:rPr lang="en-US" sz="2400" dirty="0">
                <a:latin typeface="Corbel" charset="0"/>
              </a:rPr>
              <a:t>remnants of popery.</a:t>
            </a:r>
            <a:r>
              <a:rPr lang="ja-JP" altLang="en-US" sz="2400" dirty="0">
                <a:latin typeface="Corbel" charset="0"/>
              </a:rPr>
              <a:t>”</a:t>
            </a:r>
            <a:endParaRPr lang="en-US" sz="2400" dirty="0">
              <a:latin typeface="Corbel" charset="0"/>
            </a:endParaRPr>
          </a:p>
          <a:p>
            <a:pPr lvl="1"/>
            <a:r>
              <a:rPr lang="en-US" sz="2400" dirty="0">
                <a:latin typeface="Corbel" charset="0"/>
              </a:rPr>
              <a:t>Separatists split off from the Puritans and advocated separation from all other Christians.  </a:t>
            </a:r>
          </a:p>
          <a:p>
            <a:pPr marL="45720" indent="0">
              <a:buNone/>
            </a:pPr>
            <a:r>
              <a:rPr lang="en-US" u="sng" dirty="0">
                <a:latin typeface="Corbel" charset="0"/>
              </a:rPr>
              <a:t>Church of Scotland—Presbyterian</a:t>
            </a:r>
          </a:p>
          <a:p>
            <a:pPr lvl="1"/>
            <a:r>
              <a:rPr lang="en-US" sz="2400" dirty="0">
                <a:latin typeface="Corbel" charset="0"/>
              </a:rPr>
              <a:t>Traces its roots to John Calvin, French Catholic who converted to the Reformation Movement. His follower in Scotland was John Knox, who led the Reformation in Scotland against the Catholic Mary, Queen of Scots.</a:t>
            </a:r>
          </a:p>
        </p:txBody>
      </p:sp>
    </p:spTree>
    <p:extLst>
      <p:ext uri="{BB962C8B-B14F-4D97-AF65-F5344CB8AC3E}">
        <p14:creationId xmlns:p14="http://schemas.microsoft.com/office/powerpoint/2010/main" val="370681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675">
                                            <p:txEl>
                                              <p:pRg st="5" end="5"/>
                                            </p:txEl>
                                          </p:spTgt>
                                        </p:tgtEl>
                                        <p:attrNameLst>
                                          <p:attrName>style.visibility</p:attrName>
                                        </p:attrNameLst>
                                      </p:cBhvr>
                                      <p:to>
                                        <p:strVal val="visible"/>
                                      </p:to>
                                    </p:set>
                                    <p:animEffect transition="in" filter="blinds(horizontal)">
                                      <p:cBhvr>
                                        <p:cTn id="22" dur="500"/>
                                        <p:tgtEl>
                                          <p:spTgt spid="2867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27" dur="500"/>
                                        <p:tgtEl>
                                          <p:spTgt spid="2867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32" dur="500"/>
                                        <p:tgtEl>
                                          <p:spTgt spid="28675">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8675">
                                            <p:txEl>
                                              <p:pRg st="3" end="3"/>
                                            </p:txEl>
                                          </p:spTgt>
                                        </p:tgtEl>
                                        <p:attrNameLst>
                                          <p:attrName>style.visibility</p:attrName>
                                        </p:attrNameLst>
                                      </p:cBhvr>
                                      <p:to>
                                        <p:strVal val="visible"/>
                                      </p:to>
                                    </p:set>
                                    <p:animEffect transition="in" filter="blinds(horizontal)">
                                      <p:cBhvr>
                                        <p:cTn id="35" dur="500"/>
                                        <p:tgtEl>
                                          <p:spTgt spid="28675">
                                            <p:txEl>
                                              <p:pRg st="3" end="3"/>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28675">
                                            <p:txEl>
                                              <p:pRg st="4" end="4"/>
                                            </p:txEl>
                                          </p:spTgt>
                                        </p:tgtEl>
                                        <p:attrNameLst>
                                          <p:attrName>style.visibility</p:attrName>
                                        </p:attrNameLst>
                                      </p:cBhvr>
                                      <p:to>
                                        <p:strVal val="visible"/>
                                      </p:to>
                                    </p:set>
                                    <p:animEffect transition="in" filter="blinds(horizontal)">
                                      <p:cBhvr>
                                        <p:cTn id="38" dur="500"/>
                                        <p:tgtEl>
                                          <p:spTgt spid="2867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8675">
                                            <p:txEl>
                                              <p:pRg st="5" end="5"/>
                                            </p:txEl>
                                          </p:spTgt>
                                        </p:tgtEl>
                                        <p:attrNameLst>
                                          <p:attrName>style.visibility</p:attrName>
                                        </p:attrNameLst>
                                      </p:cBhvr>
                                      <p:to>
                                        <p:strVal val="visible"/>
                                      </p:to>
                                    </p:set>
                                    <p:animEffect transition="in" filter="blinds(horizontal)">
                                      <p:cBhvr>
                                        <p:cTn id="43" dur="500"/>
                                        <p:tgtEl>
                                          <p:spTgt spid="28675">
                                            <p:txEl>
                                              <p:pRg st="5" end="5"/>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28675">
                                            <p:txEl>
                                              <p:pRg st="6" end="6"/>
                                            </p:txEl>
                                          </p:spTgt>
                                        </p:tgtEl>
                                        <p:attrNameLst>
                                          <p:attrName>style.visibility</p:attrName>
                                        </p:attrNameLst>
                                      </p:cBhvr>
                                      <p:to>
                                        <p:strVal val="visible"/>
                                      </p:to>
                                    </p:set>
                                    <p:animEffect transition="in" filter="blinds(horizontal)">
                                      <p:cBhvr>
                                        <p:cTn id="46"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ctr">
              <a:defRPr/>
            </a:pPr>
            <a:r>
              <a:rPr lang="en-US" dirty="0">
                <a:ea typeface="+mj-ea"/>
              </a:rPr>
              <a:t>Of Particular Significance</a:t>
            </a:r>
          </a:p>
        </p:txBody>
      </p:sp>
      <p:sp>
        <p:nvSpPr>
          <p:cNvPr id="29699" name="Content Placeholder 2"/>
          <p:cNvSpPr>
            <a:spLocks noGrp="1"/>
          </p:cNvSpPr>
          <p:nvPr>
            <p:ph idx="1"/>
          </p:nvPr>
        </p:nvSpPr>
        <p:spPr>
          <a:ln w="57150">
            <a:solidFill>
              <a:schemeClr val="tx2"/>
            </a:solidFill>
          </a:ln>
        </p:spPr>
        <p:txBody>
          <a:bodyPr/>
          <a:lstStyle/>
          <a:p>
            <a:pPr algn="ctr">
              <a:buFont typeface="Wingdings" charset="0"/>
              <a:buNone/>
            </a:pPr>
            <a:endParaRPr lang="en-US" sz="3200" b="1" i="1" dirty="0">
              <a:latin typeface="Corbel" charset="0"/>
            </a:endParaRPr>
          </a:p>
          <a:p>
            <a:pPr algn="ctr">
              <a:buFont typeface="Wingdings" charset="0"/>
              <a:buNone/>
            </a:pPr>
            <a:r>
              <a:rPr lang="en-US" sz="3200" b="1" i="1" dirty="0">
                <a:latin typeface="Corbel" charset="0"/>
              </a:rPr>
              <a:t>The Puritan Movement</a:t>
            </a:r>
          </a:p>
          <a:p>
            <a:endParaRPr lang="en-US" sz="3200" dirty="0">
              <a:latin typeface="Corbel" charset="0"/>
            </a:endParaRPr>
          </a:p>
          <a:p>
            <a:pPr>
              <a:buFont typeface="Wingdings" charset="0"/>
              <a:buNone/>
            </a:pPr>
            <a:r>
              <a:rPr lang="en-US" sz="3200" dirty="0">
                <a:latin typeface="Corbel" charset="0"/>
              </a:rPr>
              <a:t>	The cry for </a:t>
            </a:r>
            <a:r>
              <a:rPr lang="ja-JP" altLang="en-US" sz="3200" dirty="0">
                <a:latin typeface="Corbel" charset="0"/>
              </a:rPr>
              <a:t>“</a:t>
            </a:r>
            <a:r>
              <a:rPr lang="en-US" sz="3200" dirty="0">
                <a:latin typeface="Corbel" charset="0"/>
              </a:rPr>
              <a:t>more reform</a:t>
            </a:r>
            <a:r>
              <a:rPr lang="ja-JP" altLang="en-US" sz="3200" dirty="0">
                <a:latin typeface="Corbel" charset="0"/>
              </a:rPr>
              <a:t>”</a:t>
            </a:r>
            <a:r>
              <a:rPr lang="en-US" sz="3200" dirty="0">
                <a:latin typeface="Corbel" charset="0"/>
              </a:rPr>
              <a:t> in the 1560s was the basis of the Puritan Movement with the works of John Calvin being the most widely disseminated publications in England.</a:t>
            </a:r>
          </a:p>
          <a:p>
            <a:endParaRPr lang="en-US" dirty="0">
              <a:latin typeface="Corbel" charset="0"/>
            </a:endParaRPr>
          </a:p>
        </p:txBody>
      </p:sp>
    </p:spTree>
    <p:extLst>
      <p:ext uri="{BB962C8B-B14F-4D97-AF65-F5344CB8AC3E}">
        <p14:creationId xmlns:p14="http://schemas.microsoft.com/office/powerpoint/2010/main" val="66963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ctr"/>
            <a:r>
              <a:rPr lang="en-US" sz="3600" dirty="0"/>
              <a:t>King Charles I precipitates</a:t>
            </a:r>
            <a:br>
              <a:rPr lang="en-US" sz="3600" dirty="0"/>
            </a:br>
            <a:r>
              <a:rPr lang="en-US" sz="3600" dirty="0"/>
              <a:t>military action in two ways:</a:t>
            </a:r>
          </a:p>
        </p:txBody>
      </p:sp>
      <p:sp>
        <p:nvSpPr>
          <p:cNvPr id="3" name="Content Placeholder 2"/>
          <p:cNvSpPr>
            <a:spLocks noGrp="1"/>
          </p:cNvSpPr>
          <p:nvPr>
            <p:ph idx="1"/>
          </p:nvPr>
        </p:nvSpPr>
        <p:spPr>
          <a:ln w="38100">
            <a:solidFill>
              <a:schemeClr val="tx2"/>
            </a:solidFill>
          </a:ln>
        </p:spPr>
        <p:txBody>
          <a:bodyPr>
            <a:normAutofit/>
          </a:bodyPr>
          <a:lstStyle/>
          <a:p>
            <a:pPr marL="0" indent="0">
              <a:buNone/>
            </a:pPr>
            <a:r>
              <a:rPr lang="en-US" b="1" dirty="0"/>
              <a:t>FIRST</a:t>
            </a:r>
            <a:r>
              <a:rPr lang="en-US" dirty="0"/>
              <a:t>:</a:t>
            </a:r>
          </a:p>
          <a:p>
            <a:pPr marL="0" indent="0">
              <a:buNone/>
            </a:pPr>
            <a:r>
              <a:rPr lang="en-US" dirty="0"/>
              <a:t> While the monarch and parliament had become separate institutions, and no law could be made or any tax levied without the consent of Parliament, monarchs could call Parliament and dismiss it at will.</a:t>
            </a:r>
          </a:p>
          <a:p>
            <a:r>
              <a:rPr lang="en-US" sz="2800" dirty="0"/>
              <a:t>For eleven years (1629-1640) the King did not call Parliament.</a:t>
            </a:r>
          </a:p>
          <a:p>
            <a:r>
              <a:rPr lang="en-US" sz="2800" dirty="0"/>
              <a:t>When he did, in 1640, Parliament passed the Militia Ordinance denying the King control of any military force that could be used against it.</a:t>
            </a:r>
          </a:p>
        </p:txBody>
      </p:sp>
    </p:spTree>
    <p:extLst>
      <p:ext uri="{BB962C8B-B14F-4D97-AF65-F5344CB8AC3E}">
        <p14:creationId xmlns:p14="http://schemas.microsoft.com/office/powerpoint/2010/main" val="372355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ctr"/>
            <a:r>
              <a:rPr lang="en-US" b="1" dirty="0"/>
              <a:t>Second</a:t>
            </a:r>
            <a:r>
              <a:rPr lang="en-US" dirty="0"/>
              <a:t>:</a:t>
            </a:r>
            <a:br>
              <a:rPr lang="en-US" dirty="0"/>
            </a:br>
            <a:r>
              <a:rPr lang="en-US" dirty="0"/>
              <a:t>The Religion Factor</a:t>
            </a:r>
          </a:p>
        </p:txBody>
      </p:sp>
      <p:sp>
        <p:nvSpPr>
          <p:cNvPr id="3" name="Content Placeholder 2"/>
          <p:cNvSpPr>
            <a:spLocks noGrp="1"/>
          </p:cNvSpPr>
          <p:nvPr>
            <p:ph idx="1"/>
          </p:nvPr>
        </p:nvSpPr>
        <p:spPr>
          <a:ln w="38100">
            <a:solidFill>
              <a:schemeClr val="tx2"/>
            </a:solidFill>
          </a:ln>
        </p:spPr>
        <p:txBody>
          <a:bodyPr>
            <a:normAutofit/>
          </a:bodyPr>
          <a:lstStyle/>
          <a:p>
            <a:r>
              <a:rPr lang="en-US" dirty="0"/>
              <a:t>The King planned to replace the Scottish Presbyterian system of church government with the High Anglican system in order to harmonize the churches of England and Scotland.</a:t>
            </a:r>
          </a:p>
          <a:p>
            <a:r>
              <a:rPr lang="en-US" dirty="0"/>
              <a:t>Opponents of reforms united around the Scottish National Covenant of February 1638; the Covenanters became the leading political and religious force in Scotland.</a:t>
            </a:r>
          </a:p>
          <a:p>
            <a:r>
              <a:rPr lang="en-US" dirty="0"/>
              <a:t>When the King decided to impose his will by force and moved to invade Scotland, the Scots invaded England.</a:t>
            </a:r>
          </a:p>
        </p:txBody>
      </p:sp>
    </p:spTree>
    <p:extLst>
      <p:ext uri="{BB962C8B-B14F-4D97-AF65-F5344CB8AC3E}">
        <p14:creationId xmlns:p14="http://schemas.microsoft.com/office/powerpoint/2010/main" val="192850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512763"/>
            <a:ext cx="8229600" cy="914400"/>
          </a:xfrm>
          <a:solidFill>
            <a:srgbClr val="FF0000"/>
          </a:solidFill>
        </p:spPr>
        <p:txBody>
          <a:bodyPr/>
          <a:lstStyle/>
          <a:p>
            <a:pPr algn="ctr">
              <a:defRPr/>
            </a:pPr>
            <a:r>
              <a:rPr lang="en-US" dirty="0">
                <a:solidFill>
                  <a:schemeClr val="tx2">
                    <a:satMod val="200000"/>
                  </a:schemeClr>
                </a:solidFill>
                <a:ea typeface="+mj-ea"/>
              </a:rPr>
              <a:t>Regicide</a:t>
            </a:r>
          </a:p>
        </p:txBody>
      </p:sp>
      <p:sp>
        <p:nvSpPr>
          <p:cNvPr id="3" name="Content Placeholder 2"/>
          <p:cNvSpPr>
            <a:spLocks noGrp="1"/>
          </p:cNvSpPr>
          <p:nvPr>
            <p:ph sz="half" idx="1"/>
          </p:nvPr>
        </p:nvSpPr>
        <p:spPr>
          <a:xfrm>
            <a:off x="1987550" y="1770063"/>
            <a:ext cx="4038600" cy="4525962"/>
          </a:xfrm>
          <a:ln w="38100">
            <a:solidFill>
              <a:schemeClr val="tx2"/>
            </a:solidFill>
          </a:ln>
        </p:spPr>
        <p:txBody>
          <a:bodyPr>
            <a:normAutofit lnSpcReduction="10000"/>
          </a:bodyPr>
          <a:lstStyle/>
          <a:p>
            <a:pPr marL="411480">
              <a:buFont typeface="Wingdings"/>
              <a:buChar char=""/>
              <a:defRPr/>
            </a:pPr>
            <a:r>
              <a:rPr lang="en-US" dirty="0">
                <a:ea typeface="+mn-ea"/>
              </a:rPr>
              <a:t>Nov. 1647:  King Charles escapes and flees to the Isle of Wight;</a:t>
            </a:r>
          </a:p>
          <a:p>
            <a:pPr marL="411480">
              <a:buFont typeface="Wingdings"/>
              <a:buChar char=""/>
              <a:defRPr/>
            </a:pPr>
            <a:r>
              <a:rPr lang="en-US" dirty="0">
                <a:ea typeface="+mn-ea"/>
              </a:rPr>
              <a:t>December 1748:  recaptured and sent to Windsor Castle;</a:t>
            </a:r>
          </a:p>
          <a:p>
            <a:pPr marL="411480">
              <a:buFont typeface="Wingdings"/>
              <a:buChar char=""/>
              <a:defRPr/>
            </a:pPr>
            <a:r>
              <a:rPr lang="en-US" dirty="0">
                <a:ea typeface="+mn-ea"/>
              </a:rPr>
              <a:t>January 1749:  Tried for treason;</a:t>
            </a:r>
          </a:p>
          <a:p>
            <a:pPr marL="411480">
              <a:buFont typeface="Wingdings"/>
              <a:buChar char=""/>
              <a:defRPr/>
            </a:pPr>
            <a:r>
              <a:rPr lang="en-US" dirty="0">
                <a:ea typeface="+mn-ea"/>
              </a:rPr>
              <a:t>January 1749: Executed outside Whitehall Palace.</a:t>
            </a:r>
          </a:p>
        </p:txBody>
      </p:sp>
      <p:pic>
        <p:nvPicPr>
          <p:cNvPr id="5" name="Content Placeholder 4" descr="beheading of charles i.jpg"/>
          <p:cNvPicPr>
            <a:picLocks noGrp="1" noChangeAspect="1"/>
          </p:cNvPicPr>
          <p:nvPr>
            <p:ph sz="half" idx="2"/>
          </p:nvPr>
        </p:nvPicPr>
        <p:blipFill>
          <a:blip r:embed="rId2">
            <a:extLst>
              <a:ext uri="{28A0092B-C50C-407E-A947-70E740481C1C}">
                <a14:useLocalDpi xmlns:a14="http://schemas.microsoft.com/office/drawing/2010/main" val="0"/>
              </a:ext>
            </a:extLst>
          </a:blip>
          <a:srcRect l="25475" r="25475"/>
          <a:stretch>
            <a:fillRect/>
          </a:stretch>
        </p:blipFill>
        <p:spPr>
          <a:ln w="76200">
            <a:solidFill>
              <a:schemeClr val="tx2"/>
            </a:solidFill>
          </a:ln>
        </p:spPr>
      </p:pic>
    </p:spTree>
    <p:extLst>
      <p:ext uri="{BB962C8B-B14F-4D97-AF65-F5344CB8AC3E}">
        <p14:creationId xmlns:p14="http://schemas.microsoft.com/office/powerpoint/2010/main" val="276676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ctr"/>
            <a:r>
              <a:rPr lang="en-US" dirty="0"/>
              <a:t>Timeline Course</a:t>
            </a:r>
            <a:br>
              <a:rPr lang="en-US" dirty="0"/>
            </a:br>
            <a:r>
              <a:rPr lang="en-US" dirty="0"/>
              <a:t>Will Cover</a:t>
            </a:r>
          </a:p>
        </p:txBody>
      </p:sp>
      <p:sp>
        <p:nvSpPr>
          <p:cNvPr id="3" name="Content Placeholder 2"/>
          <p:cNvSpPr>
            <a:spLocks noGrp="1"/>
          </p:cNvSpPr>
          <p:nvPr>
            <p:ph idx="1"/>
          </p:nvPr>
        </p:nvSpPr>
        <p:spPr>
          <a:ln w="38100">
            <a:solidFill>
              <a:schemeClr val="tx1"/>
            </a:solidFill>
          </a:ln>
        </p:spPr>
        <p:txBody>
          <a:bodyPr>
            <a:normAutofit fontScale="85000" lnSpcReduction="20000"/>
          </a:bodyPr>
          <a:lstStyle/>
          <a:p>
            <a:pPr>
              <a:lnSpc>
                <a:spcPct val="130000"/>
              </a:lnSpc>
            </a:pPr>
            <a:r>
              <a:rPr lang="en-US" sz="2800" dirty="0"/>
              <a:t>1607	Founding of Jamestown</a:t>
            </a:r>
          </a:p>
          <a:p>
            <a:pPr>
              <a:lnSpc>
                <a:spcPct val="130000"/>
              </a:lnSpc>
            </a:pPr>
            <a:r>
              <a:rPr lang="en-US" sz="2800" dirty="0"/>
              <a:t>1642-51	English Civil War &amp;  the Colonies</a:t>
            </a:r>
          </a:p>
          <a:p>
            <a:pPr>
              <a:lnSpc>
                <a:spcPct val="130000"/>
              </a:lnSpc>
            </a:pPr>
            <a:r>
              <a:rPr lang="en-US" sz="2800" dirty="0"/>
              <a:t>1649	England becomes a Commonwealth</a:t>
            </a:r>
          </a:p>
          <a:p>
            <a:pPr>
              <a:lnSpc>
                <a:spcPct val="130000"/>
              </a:lnSpc>
            </a:pPr>
            <a:r>
              <a:rPr lang="en-US" sz="2800" dirty="0"/>
              <a:t>1653-58	Oliver Cromwell becomes Lord Protector</a:t>
            </a:r>
          </a:p>
          <a:p>
            <a:pPr>
              <a:lnSpc>
                <a:spcPct val="130000"/>
              </a:lnSpc>
            </a:pPr>
            <a:r>
              <a:rPr lang="en-US" sz="2800" dirty="0"/>
              <a:t>1660	Restoration of the Monarchy</a:t>
            </a:r>
          </a:p>
          <a:p>
            <a:pPr>
              <a:lnSpc>
                <a:spcPct val="130000"/>
              </a:lnSpc>
            </a:pPr>
            <a:r>
              <a:rPr lang="en-US" sz="2800" dirty="0"/>
              <a:t>1660-1776  The Center Becomes Fragmented</a:t>
            </a:r>
          </a:p>
          <a:p>
            <a:pPr>
              <a:lnSpc>
                <a:spcPct val="130000"/>
              </a:lnSpc>
            </a:pPr>
            <a:r>
              <a:rPr lang="en-US" sz="2800" dirty="0"/>
              <a:t>1776-1814   Loyalism Becomes History</a:t>
            </a:r>
          </a:p>
          <a:p>
            <a:pPr marL="0" indent="0">
              <a:lnSpc>
                <a:spcPct val="140000"/>
              </a:lnSpc>
              <a:buNone/>
            </a:pPr>
            <a:endParaRPr lang="en-US" dirty="0"/>
          </a:p>
        </p:txBody>
      </p:sp>
    </p:spTree>
    <p:extLst>
      <p:ext uri="{BB962C8B-B14F-4D97-AF65-F5344CB8AC3E}">
        <p14:creationId xmlns:p14="http://schemas.microsoft.com/office/powerpoint/2010/main" val="89917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p:spPr>
        <p:txBody>
          <a:bodyPr/>
          <a:lstStyle/>
          <a:p>
            <a:pPr algn="ctr">
              <a:defRPr/>
            </a:pPr>
            <a:r>
              <a:rPr lang="en-US" sz="3600" dirty="0">
                <a:solidFill>
                  <a:schemeClr val="tx2">
                    <a:satMod val="200000"/>
                  </a:schemeClr>
                </a:solidFill>
              </a:rPr>
              <a:t>England Becomes a Commonwealth</a:t>
            </a:r>
            <a:br>
              <a:rPr lang="en-US" sz="3600" dirty="0">
                <a:solidFill>
                  <a:schemeClr val="tx2">
                    <a:satMod val="200000"/>
                  </a:schemeClr>
                </a:solidFill>
              </a:rPr>
            </a:br>
            <a:r>
              <a:rPr lang="en-US" sz="3600" dirty="0">
                <a:solidFill>
                  <a:schemeClr val="tx2">
                    <a:satMod val="200000"/>
                  </a:schemeClr>
                </a:solidFill>
              </a:rPr>
              <a:t>The Interregnum</a:t>
            </a:r>
          </a:p>
        </p:txBody>
      </p:sp>
      <p:sp>
        <p:nvSpPr>
          <p:cNvPr id="19459" name="Content Placeholder 2"/>
          <p:cNvSpPr>
            <a:spLocks noGrp="1"/>
          </p:cNvSpPr>
          <p:nvPr>
            <p:ph idx="1"/>
          </p:nvPr>
        </p:nvSpPr>
        <p:spPr>
          <a:ln w="38100">
            <a:solidFill>
              <a:schemeClr val="tx1"/>
            </a:solidFill>
          </a:ln>
        </p:spPr>
        <p:txBody>
          <a:bodyPr>
            <a:normAutofit fontScale="92500"/>
          </a:bodyPr>
          <a:lstStyle/>
          <a:p>
            <a:pPr eaLnBrk="1" hangingPunct="1"/>
            <a:r>
              <a:rPr lang="en-US" dirty="0">
                <a:latin typeface="Corbel" charset="0"/>
              </a:rPr>
              <a:t>In May 1649 Parliament passed An Act Declaring England to be a Commonwealth.  It was created “for the People of England </a:t>
            </a:r>
            <a:r>
              <a:rPr lang="en-US" dirty="0">
                <a:solidFill>
                  <a:srgbClr val="FF0000"/>
                </a:solidFill>
                <a:latin typeface="Corbel" charset="0"/>
              </a:rPr>
              <a:t>and all of the Dominions and Territories thereunto belonging.”</a:t>
            </a:r>
          </a:p>
          <a:p>
            <a:r>
              <a:rPr lang="en-US" dirty="0">
                <a:solidFill>
                  <a:srgbClr val="FF0000"/>
                </a:solidFill>
                <a:latin typeface="Corbel" charset="0"/>
              </a:rPr>
              <a:t>Commonwealth defined: </a:t>
            </a:r>
            <a:r>
              <a:rPr lang="en-US" dirty="0">
                <a:solidFill>
                  <a:schemeClr val="tx2"/>
                </a:solidFill>
                <a:latin typeface="Corbel" charset="0"/>
              </a:rPr>
              <a:t>an association of self-governing autonomous states more or less loosely associated in a common allegiance</a:t>
            </a:r>
          </a:p>
          <a:p>
            <a:pPr eaLnBrk="1" hangingPunct="1"/>
            <a:r>
              <a:rPr lang="en-US" dirty="0">
                <a:latin typeface="Corbel" charset="0"/>
              </a:rPr>
              <a:t>It was governed by a Council of State. The Council's duties were to act as the executive of the country's government in place of the King and the Privy Council.</a:t>
            </a:r>
          </a:p>
          <a:p>
            <a:pPr eaLnBrk="1" hangingPunct="1"/>
            <a:r>
              <a:rPr lang="en-US" dirty="0">
                <a:latin typeface="Corbel" charset="0"/>
              </a:rPr>
              <a:t> It was to direct domestic and foreign policy and to ensure the security of the Commonwealth.</a:t>
            </a:r>
          </a:p>
          <a:p>
            <a:pPr eaLnBrk="1" hangingPunct="1"/>
            <a:r>
              <a:rPr lang="en-US" dirty="0">
                <a:latin typeface="Corbel" charset="0"/>
              </a:rPr>
              <a:t>The Council  was dominated by the Army, with Cromwell in the Chair at its first meeting.</a:t>
            </a:r>
          </a:p>
        </p:txBody>
      </p:sp>
    </p:spTree>
    <p:extLst>
      <p:ext uri="{BB962C8B-B14F-4D97-AF65-F5344CB8AC3E}">
        <p14:creationId xmlns:p14="http://schemas.microsoft.com/office/powerpoint/2010/main" val="166070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358" y="381000"/>
            <a:ext cx="7887354" cy="685800"/>
          </a:xfrm>
          <a:solidFill>
            <a:schemeClr val="tx1">
              <a:lumMod val="60000"/>
              <a:lumOff val="40000"/>
            </a:schemeClr>
          </a:solidFill>
        </p:spPr>
        <p:txBody>
          <a:bodyPr/>
          <a:lstStyle/>
          <a:p>
            <a:pPr algn="ctr"/>
            <a:r>
              <a:rPr lang="en-US" dirty="0"/>
              <a:t>January 1655</a:t>
            </a:r>
          </a:p>
        </p:txBody>
      </p:sp>
      <p:sp>
        <p:nvSpPr>
          <p:cNvPr id="4" name="Text Placeholder 3"/>
          <p:cNvSpPr>
            <a:spLocks noGrp="1"/>
          </p:cNvSpPr>
          <p:nvPr>
            <p:ph type="body" sz="half" idx="2"/>
          </p:nvPr>
        </p:nvSpPr>
        <p:spPr>
          <a:xfrm>
            <a:off x="1827212" y="2084389"/>
            <a:ext cx="3911600" cy="4595811"/>
          </a:xfrm>
          <a:ln w="38100">
            <a:solidFill>
              <a:schemeClr val="tx2"/>
            </a:solidFill>
          </a:ln>
        </p:spPr>
        <p:txBody>
          <a:bodyPr>
            <a:normAutofit lnSpcReduction="10000"/>
          </a:bodyPr>
          <a:lstStyle/>
          <a:p>
            <a:pPr algn="l"/>
            <a:r>
              <a:rPr lang="en-US" dirty="0">
                <a:solidFill>
                  <a:schemeClr val="tx2"/>
                </a:solidFill>
              </a:rPr>
              <a:t>“After a hundred procedural delays and prevarications” </a:t>
            </a:r>
          </a:p>
          <a:p>
            <a:pPr algn="l"/>
            <a:r>
              <a:rPr lang="en-US" dirty="0">
                <a:solidFill>
                  <a:schemeClr val="tx2"/>
                </a:solidFill>
              </a:rPr>
              <a:t>Cromwell dismisses Parliament and rules alone for a year. During that time:</a:t>
            </a:r>
          </a:p>
          <a:p>
            <a:pPr algn="l"/>
            <a:endParaRPr lang="en-US" dirty="0">
              <a:solidFill>
                <a:schemeClr val="tx2"/>
              </a:solidFill>
            </a:endParaRPr>
          </a:p>
          <a:p>
            <a:pPr marL="285750" indent="-285750">
              <a:buFont typeface="Wingdings" charset="2"/>
              <a:buChar char="Ø"/>
            </a:pPr>
            <a:r>
              <a:rPr lang="en-US" dirty="0">
                <a:solidFill>
                  <a:schemeClr val="tx2"/>
                </a:solidFill>
              </a:rPr>
              <a:t>Severe crackdown on public debate;</a:t>
            </a:r>
          </a:p>
          <a:p>
            <a:pPr marL="285750" indent="-285750">
              <a:buFont typeface="Wingdings" charset="2"/>
              <a:buChar char="Ø"/>
            </a:pPr>
            <a:endParaRPr lang="en-US" dirty="0">
              <a:solidFill>
                <a:schemeClr val="tx2"/>
              </a:solidFill>
            </a:endParaRPr>
          </a:p>
          <a:p>
            <a:pPr marL="285750" indent="-285750">
              <a:buFont typeface="Wingdings" charset="2"/>
              <a:buChar char="Ø"/>
            </a:pPr>
            <a:r>
              <a:rPr lang="en-US" dirty="0">
                <a:solidFill>
                  <a:schemeClr val="tx2"/>
                </a:solidFill>
              </a:rPr>
              <a:t>Strict control over the press;</a:t>
            </a:r>
          </a:p>
          <a:p>
            <a:pPr marL="285750" indent="-285750">
              <a:buFont typeface="Wingdings" charset="2"/>
              <a:buChar char="Ø"/>
            </a:pPr>
            <a:endParaRPr lang="en-US" dirty="0">
              <a:solidFill>
                <a:schemeClr val="tx2"/>
              </a:solidFill>
            </a:endParaRPr>
          </a:p>
          <a:p>
            <a:pPr marL="285750" indent="-285750">
              <a:buFont typeface="Wingdings" charset="2"/>
              <a:buChar char="Ø"/>
            </a:pPr>
            <a:r>
              <a:rPr lang="en-US" dirty="0">
                <a:solidFill>
                  <a:schemeClr val="tx2"/>
                </a:solidFill>
              </a:rPr>
              <a:t>Sanctioned unofficial return of Jewish people to England;</a:t>
            </a:r>
          </a:p>
          <a:p>
            <a:endParaRPr lang="en-US" dirty="0">
              <a:solidFill>
                <a:schemeClr val="tx2"/>
              </a:solidFill>
            </a:endParaRPr>
          </a:p>
          <a:p>
            <a:pPr marL="285750" indent="-285750">
              <a:buFont typeface="Wingdings" charset="2"/>
              <a:buChar char="Ø"/>
            </a:pPr>
            <a:r>
              <a:rPr lang="en-US" dirty="0">
                <a:solidFill>
                  <a:schemeClr val="tx2"/>
                </a:solidFill>
              </a:rPr>
              <a:t>Charged appointees with enforcing the ideals and standards of Puritanism and to eliminate drinking and dressing immodestly.</a:t>
            </a:r>
          </a:p>
        </p:txBody>
      </p:sp>
      <p:pic>
        <p:nvPicPr>
          <p:cNvPr id="7" name="Content Placeholder 6" descr="rainercromwellll.jpg"/>
          <p:cNvPicPr>
            <a:picLocks noGrp="1" noChangeAspect="1"/>
          </p:cNvPicPr>
          <p:nvPr>
            <p:ph idx="1"/>
          </p:nvPr>
        </p:nvPicPr>
        <p:blipFill>
          <a:blip r:embed="rId2">
            <a:extLst>
              <a:ext uri="{28A0092B-C50C-407E-A947-70E740481C1C}">
                <a14:useLocalDpi xmlns:a14="http://schemas.microsoft.com/office/drawing/2010/main" val="0"/>
              </a:ext>
            </a:extLst>
          </a:blip>
          <a:srcRect l="27935" r="27935"/>
          <a:stretch>
            <a:fillRect/>
          </a:stretch>
        </p:blipFill>
        <p:spPr>
          <a:xfrm>
            <a:off x="6018213" y="1701800"/>
            <a:ext cx="4149725" cy="4565650"/>
          </a:xfrm>
          <a:ln w="38100">
            <a:solidFill>
              <a:schemeClr val="tx2"/>
            </a:solidFill>
          </a:ln>
        </p:spPr>
      </p:pic>
    </p:spTree>
    <p:extLst>
      <p:ext uri="{BB962C8B-B14F-4D97-AF65-F5344CB8AC3E}">
        <p14:creationId xmlns:p14="http://schemas.microsoft.com/office/powerpoint/2010/main" val="246773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737B-2369-4E82-BC2A-0C7EE61544C8}"/>
              </a:ext>
            </a:extLst>
          </p:cNvPr>
          <p:cNvSpPr>
            <a:spLocks noGrp="1"/>
          </p:cNvSpPr>
          <p:nvPr>
            <p:ph type="title"/>
          </p:nvPr>
        </p:nvSpPr>
        <p:spPr>
          <a:xfrm>
            <a:off x="1979612" y="512763"/>
            <a:ext cx="8229600" cy="914400"/>
          </a:xfrm>
          <a:solidFill>
            <a:schemeClr val="tx1">
              <a:lumMod val="40000"/>
              <a:lumOff val="60000"/>
            </a:schemeClr>
          </a:solidFill>
        </p:spPr>
        <p:txBody>
          <a:bodyPr>
            <a:noAutofit/>
          </a:bodyPr>
          <a:lstStyle/>
          <a:p>
            <a:pPr algn="ctr">
              <a:defRPr/>
            </a:pPr>
            <a:r>
              <a:rPr lang="en-US" sz="3200" dirty="0">
                <a:ea typeface="+mj-ea"/>
              </a:rPr>
              <a:t>Effect on the American Colonies</a:t>
            </a:r>
            <a:br>
              <a:rPr lang="en-US" sz="3200" dirty="0">
                <a:ea typeface="+mj-ea"/>
              </a:rPr>
            </a:br>
            <a:endParaRPr lang="en-US" sz="3200" dirty="0">
              <a:ea typeface="+mj-ea"/>
            </a:endParaRPr>
          </a:p>
        </p:txBody>
      </p:sp>
      <p:sp>
        <p:nvSpPr>
          <p:cNvPr id="72706" name="Content Placeholder 2">
            <a:extLst>
              <a:ext uri="{FF2B5EF4-FFF2-40B4-BE49-F238E27FC236}">
                <a16:creationId xmlns:a16="http://schemas.microsoft.com/office/drawing/2014/main" id="{352ACF29-9905-4A91-BA09-354A80ADBB9E}"/>
              </a:ext>
            </a:extLst>
          </p:cNvPr>
          <p:cNvSpPr>
            <a:spLocks noGrp="1"/>
          </p:cNvSpPr>
          <p:nvPr>
            <p:ph sz="half" idx="1"/>
          </p:nvPr>
        </p:nvSpPr>
        <p:spPr>
          <a:xfrm>
            <a:off x="1979612" y="1773239"/>
            <a:ext cx="4038600" cy="4624387"/>
          </a:xfrm>
          <a:ln w="38100">
            <a:solidFill>
              <a:schemeClr val="tx2"/>
            </a:solidFill>
          </a:ln>
        </p:spPr>
        <p:txBody>
          <a:bodyPr>
            <a:normAutofit/>
          </a:bodyPr>
          <a:lstStyle/>
          <a:p>
            <a:pPr marL="45720" indent="0">
              <a:buNone/>
            </a:pPr>
            <a:r>
              <a:rPr lang="en-US" altLang="en-US" sz="4800" b="1" i="1" dirty="0">
                <a:ea typeface="ＭＳ Ｐゴシック" panose="020B0600070205080204" pitchFamily="34" charset="-128"/>
              </a:rPr>
              <a:t>“The worst and most dangerous </a:t>
            </a:r>
            <a:r>
              <a:rPr lang="en-US" altLang="en-US" sz="4800" b="1" i="1" dirty="0" err="1">
                <a:ea typeface="ＭＳ Ｐゴシック" panose="020B0600070205080204" pitchFamily="34" charset="-128"/>
              </a:rPr>
              <a:t>tymes</a:t>
            </a:r>
            <a:r>
              <a:rPr lang="en-US" altLang="en-US" sz="4800" b="1" i="1" dirty="0">
                <a:ea typeface="ＭＳ Ｐゴシック" panose="020B0600070205080204" pitchFamily="34" charset="-128"/>
              </a:rPr>
              <a:t>.”</a:t>
            </a:r>
          </a:p>
          <a:p>
            <a:pPr marL="45720" indent="0">
              <a:buNone/>
            </a:pPr>
            <a:r>
              <a:rPr lang="en-US" altLang="en-US" sz="1200" b="1" i="1" dirty="0">
                <a:ea typeface="ＭＳ Ｐゴシック" panose="020B0600070205080204" pitchFamily="34" charset="-128"/>
              </a:rPr>
              <a:t>George Fenwick of New England to Phillip Bell, Governor of Barbados. 1643</a:t>
            </a:r>
          </a:p>
        </p:txBody>
      </p:sp>
      <p:pic>
        <p:nvPicPr>
          <p:cNvPr id="4" name="Content Placeholder 3">
            <a:extLst>
              <a:ext uri="{FF2B5EF4-FFF2-40B4-BE49-F238E27FC236}">
                <a16:creationId xmlns:a16="http://schemas.microsoft.com/office/drawing/2014/main" id="{2A6390E6-3145-488A-8C20-244C2B997A8F}"/>
              </a:ext>
            </a:extLst>
          </p:cNvPr>
          <p:cNvPicPr>
            <a:picLocks noGrp="1" noChangeAspect="1"/>
          </p:cNvPicPr>
          <p:nvPr>
            <p:ph sz="half" idx="2"/>
          </p:nvPr>
        </p:nvPicPr>
        <p:blipFill>
          <a:blip r:embed="rId2"/>
          <a:stretch>
            <a:fillRect/>
          </a:stretch>
        </p:blipFill>
        <p:spPr>
          <a:xfrm>
            <a:off x="7238968" y="1828800"/>
            <a:ext cx="2755964" cy="4343400"/>
          </a:xfrm>
          <a:prstGeom prst="rect">
            <a:avLst/>
          </a:prstGeom>
          <a:ln w="38100">
            <a:solidFill>
              <a:schemeClr val="tx2"/>
            </a:solidFill>
          </a:ln>
        </p:spPr>
      </p:pic>
    </p:spTree>
    <p:extLst>
      <p:ext uri="{BB962C8B-B14F-4D97-AF65-F5344CB8AC3E}">
        <p14:creationId xmlns:p14="http://schemas.microsoft.com/office/powerpoint/2010/main" val="370977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288" y="177801"/>
            <a:ext cx="8229600" cy="1249363"/>
          </a:xfrm>
          <a:solidFill>
            <a:schemeClr val="bg1">
              <a:lumMod val="65000"/>
            </a:schemeClr>
          </a:solidFill>
        </p:spPr>
        <p:txBody>
          <a:bodyPr>
            <a:normAutofit/>
          </a:bodyPr>
          <a:lstStyle/>
          <a:p>
            <a:pPr algn="ctr">
              <a:defRPr/>
            </a:pPr>
            <a:r>
              <a:rPr lang="en-US" sz="2400" dirty="0">
                <a:solidFill>
                  <a:schemeClr val="tx2">
                    <a:satMod val="200000"/>
                  </a:schemeClr>
                </a:solidFill>
              </a:rPr>
              <a:t>Oliver Cromwell becomes “Oliver P.”</a:t>
            </a:r>
            <a:br>
              <a:rPr lang="en-US" sz="2400" dirty="0">
                <a:solidFill>
                  <a:schemeClr val="tx2">
                    <a:satMod val="200000"/>
                  </a:schemeClr>
                </a:solidFill>
              </a:rPr>
            </a:br>
            <a:r>
              <a:rPr lang="en-US" sz="2400" dirty="0">
                <a:solidFill>
                  <a:schemeClr val="tx2">
                    <a:satMod val="200000"/>
                  </a:schemeClr>
                </a:solidFill>
              </a:rPr>
              <a:t>The Protectorate</a:t>
            </a:r>
            <a:br>
              <a:rPr lang="en-US" sz="2400" dirty="0">
                <a:solidFill>
                  <a:schemeClr val="tx2">
                    <a:satMod val="200000"/>
                  </a:schemeClr>
                </a:solidFill>
              </a:rPr>
            </a:br>
            <a:r>
              <a:rPr lang="en-US" sz="2400" dirty="0">
                <a:solidFill>
                  <a:schemeClr val="tx2">
                    <a:satMod val="200000"/>
                  </a:schemeClr>
                </a:solidFill>
              </a:rPr>
              <a:t>1653-58</a:t>
            </a:r>
          </a:p>
        </p:txBody>
      </p:sp>
      <p:sp>
        <p:nvSpPr>
          <p:cNvPr id="37891" name="Content Placeholder 2"/>
          <p:cNvSpPr>
            <a:spLocks noGrp="1"/>
          </p:cNvSpPr>
          <p:nvPr>
            <p:ph sz="half" idx="1"/>
          </p:nvPr>
        </p:nvSpPr>
        <p:spPr>
          <a:xfrm>
            <a:off x="1987550" y="1770063"/>
            <a:ext cx="4038600" cy="4525962"/>
          </a:xfrm>
          <a:ln w="38100">
            <a:solidFill>
              <a:schemeClr val="tx2"/>
            </a:solidFill>
          </a:ln>
        </p:spPr>
        <p:txBody>
          <a:bodyPr>
            <a:normAutofit/>
          </a:bodyPr>
          <a:lstStyle/>
          <a:p>
            <a:pPr marL="0" indent="0" algn="ctr">
              <a:buNone/>
            </a:pPr>
            <a:r>
              <a:rPr lang="en-US" dirty="0">
                <a:latin typeface="Corbel" charset="0"/>
              </a:rPr>
              <a:t>Cromwell’s Western Design</a:t>
            </a:r>
            <a:endParaRPr lang="en-US" sz="1800" dirty="0">
              <a:latin typeface="Corbel" charset="0"/>
            </a:endParaRPr>
          </a:p>
          <a:p>
            <a:pPr marL="0" indent="0">
              <a:buNone/>
            </a:pPr>
            <a:r>
              <a:rPr lang="en-US" sz="1800" dirty="0">
                <a:latin typeface="Corbel" charset="0"/>
              </a:rPr>
              <a:t>Objective: to ouster Spain from the Western Hemisphere by military conquest.  The colonies were involved  in two specific ways:</a:t>
            </a:r>
          </a:p>
          <a:p>
            <a:pPr eaLnBrk="1" hangingPunct="1">
              <a:buFont typeface="+mj-lt"/>
              <a:buAutoNum type="arabicPeriod"/>
            </a:pPr>
            <a:r>
              <a:rPr lang="en-US" sz="1800" dirty="0">
                <a:latin typeface="Corbel" charset="0"/>
              </a:rPr>
              <a:t>Enlist colonists to settle in the islands, particularly Jamaica;</a:t>
            </a:r>
          </a:p>
          <a:p>
            <a:pPr eaLnBrk="1" hangingPunct="1">
              <a:buFont typeface="+mj-lt"/>
              <a:buAutoNum type="arabicPeriod"/>
            </a:pPr>
            <a:r>
              <a:rPr lang="en-US" sz="1800" dirty="0">
                <a:latin typeface="Corbel" charset="0"/>
              </a:rPr>
              <a:t>Recruit colonists to fight.</a:t>
            </a:r>
          </a:p>
          <a:p>
            <a:pPr marL="0" indent="0">
              <a:buNone/>
            </a:pPr>
            <a:r>
              <a:rPr lang="en-US" sz="1800" dirty="0">
                <a:latin typeface="Corbel" charset="0"/>
              </a:rPr>
              <a:t>Both objectives failed. Distance and logistical problems caused by it enabled the colonies to stay at arm’s length from the project.  </a:t>
            </a:r>
          </a:p>
          <a:p>
            <a:pPr marL="0" indent="0">
              <a:buNone/>
            </a:pPr>
            <a:endParaRPr lang="en-US" sz="1800" dirty="0">
              <a:latin typeface="Corbel" charset="0"/>
            </a:endParaRPr>
          </a:p>
        </p:txBody>
      </p:sp>
      <p:pic>
        <p:nvPicPr>
          <p:cNvPr id="4" name="Content Placeholder 3" descr="220px-Oliver_Cromwell_by_Samuel_Cooper[1].jpg"/>
          <p:cNvPicPr>
            <a:picLocks noGrp="1" noChangeAspect="1"/>
          </p:cNvPicPr>
          <p:nvPr>
            <p:ph sz="half" idx="2"/>
          </p:nvPr>
        </p:nvPicPr>
        <p:blipFill>
          <a:blip r:embed="rId2">
            <a:extLst>
              <a:ext uri="{28A0092B-C50C-407E-A947-70E740481C1C}">
                <a14:useLocalDpi xmlns:a14="http://schemas.microsoft.com/office/drawing/2010/main" val="0"/>
              </a:ext>
            </a:extLst>
          </a:blip>
          <a:srcRect t="2883" b="2883"/>
          <a:stretch>
            <a:fillRect/>
          </a:stretch>
        </p:blipFill>
        <p:spPr>
          <a:ln w="57150">
            <a:solidFill>
              <a:schemeClr val="tx2"/>
            </a:solidFill>
          </a:ln>
        </p:spPr>
      </p:pic>
    </p:spTree>
    <p:extLst>
      <p:ext uri="{BB962C8B-B14F-4D97-AF65-F5344CB8AC3E}">
        <p14:creationId xmlns:p14="http://schemas.microsoft.com/office/powerpoint/2010/main" val="357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8D29A-B723-4D4F-91EC-9681C311260B}"/>
              </a:ext>
            </a:extLst>
          </p:cNvPr>
          <p:cNvSpPr>
            <a:spLocks noGrp="1"/>
          </p:cNvSpPr>
          <p:nvPr>
            <p:ph type="title"/>
          </p:nvPr>
        </p:nvSpPr>
        <p:spPr>
          <a:solidFill>
            <a:schemeClr val="bg1">
              <a:lumMod val="65000"/>
            </a:schemeClr>
          </a:solidFill>
        </p:spPr>
        <p:txBody>
          <a:bodyPr/>
          <a:lstStyle/>
          <a:p>
            <a:pPr algn="ctr"/>
            <a:r>
              <a:rPr lang="en-US" dirty="0"/>
              <a:t>Cromwell Focuses on</a:t>
            </a:r>
            <a:br>
              <a:rPr lang="en-US" dirty="0"/>
            </a:br>
            <a:r>
              <a:rPr lang="en-US" dirty="0"/>
              <a:t>the American Colonies</a:t>
            </a:r>
          </a:p>
        </p:txBody>
      </p:sp>
      <p:sp>
        <p:nvSpPr>
          <p:cNvPr id="3" name="Text Placeholder 2">
            <a:extLst>
              <a:ext uri="{FF2B5EF4-FFF2-40B4-BE49-F238E27FC236}">
                <a16:creationId xmlns:a16="http://schemas.microsoft.com/office/drawing/2014/main" id="{E4F13560-EC08-479A-99A2-3C2BA653F737}"/>
              </a:ext>
            </a:extLst>
          </p:cNvPr>
          <p:cNvSpPr>
            <a:spLocks noGrp="1"/>
          </p:cNvSpPr>
          <p:nvPr>
            <p:ph type="body" idx="1"/>
          </p:nvPr>
        </p:nvSpPr>
        <p:spPr>
          <a:solidFill>
            <a:schemeClr val="bg1">
              <a:lumMod val="65000"/>
            </a:schemeClr>
          </a:solidFill>
        </p:spPr>
        <p:txBody>
          <a:bodyPr/>
          <a:lstStyle/>
          <a:p>
            <a:pPr algn="ctr"/>
            <a:r>
              <a:rPr lang="en-US" dirty="0"/>
              <a:t>With This Result:</a:t>
            </a:r>
          </a:p>
        </p:txBody>
      </p:sp>
      <p:sp>
        <p:nvSpPr>
          <p:cNvPr id="4" name="Content Placeholder 3">
            <a:extLst>
              <a:ext uri="{FF2B5EF4-FFF2-40B4-BE49-F238E27FC236}">
                <a16:creationId xmlns:a16="http://schemas.microsoft.com/office/drawing/2014/main" id="{F4AF46E6-CAD4-4342-A1AC-0F82AF306F56}"/>
              </a:ext>
            </a:extLst>
          </p:cNvPr>
          <p:cNvSpPr>
            <a:spLocks noGrp="1"/>
          </p:cNvSpPr>
          <p:nvPr>
            <p:ph sz="half" idx="2"/>
          </p:nvPr>
        </p:nvSpPr>
        <p:spPr>
          <a:ln w="38100">
            <a:solidFill>
              <a:schemeClr val="tx2"/>
            </a:solidFill>
          </a:ln>
        </p:spPr>
        <p:txBody>
          <a:bodyPr>
            <a:normAutofit fontScale="92500" lnSpcReduction="20000"/>
          </a:bodyPr>
          <a:lstStyle/>
          <a:p>
            <a:pPr marL="342900" indent="-342900">
              <a:buAutoNum type="arabicPeriod"/>
            </a:pPr>
            <a:r>
              <a:rPr lang="en-US" b="1" dirty="0"/>
              <a:t>The Commonwealth Parliament felt it had to put down opposition in Britain, Ireland, and its plantations.</a:t>
            </a:r>
          </a:p>
          <a:p>
            <a:pPr marL="342900" indent="-342900">
              <a:buAutoNum type="arabicPeriod"/>
            </a:pPr>
            <a:r>
              <a:rPr lang="en-US" b="1" dirty="0"/>
              <a:t>The Council of State announced its authority to </a:t>
            </a:r>
            <a:r>
              <a:rPr lang="en-US" b="1" u="sng" dirty="0">
                <a:solidFill>
                  <a:srgbClr val="FF0000"/>
                </a:solidFill>
              </a:rPr>
              <a:t>cancel all existing colonial charters and replace them with new foundations for government.</a:t>
            </a:r>
          </a:p>
          <a:p>
            <a:pPr marL="342900" indent="-342900">
              <a:buAutoNum type="arabicPeriod"/>
            </a:pPr>
            <a:r>
              <a:rPr lang="en-US" b="1" dirty="0"/>
              <a:t>It instituted a more systemized form of colonial oversight; thereby implementing an imperial approach to the Atlantic plantations.</a:t>
            </a:r>
          </a:p>
          <a:p>
            <a:endParaRPr lang="en-US" dirty="0"/>
          </a:p>
        </p:txBody>
      </p:sp>
      <p:sp>
        <p:nvSpPr>
          <p:cNvPr id="5" name="Text Placeholder 4">
            <a:extLst>
              <a:ext uri="{FF2B5EF4-FFF2-40B4-BE49-F238E27FC236}">
                <a16:creationId xmlns:a16="http://schemas.microsoft.com/office/drawing/2014/main" id="{27C102EF-5E29-44C7-9BD2-9FDD37A92D1E}"/>
              </a:ext>
            </a:extLst>
          </p:cNvPr>
          <p:cNvSpPr>
            <a:spLocks noGrp="1"/>
          </p:cNvSpPr>
          <p:nvPr>
            <p:ph type="body" sz="quarter" idx="3"/>
          </p:nvPr>
        </p:nvSpPr>
        <p:spPr>
          <a:solidFill>
            <a:schemeClr val="bg1">
              <a:lumMod val="65000"/>
            </a:schemeClr>
          </a:solidFill>
        </p:spPr>
        <p:txBody>
          <a:bodyPr/>
          <a:lstStyle/>
          <a:p>
            <a:r>
              <a:rPr lang="en-US" dirty="0"/>
              <a:t>Commonwealth Coat of Arms: 1649-1660</a:t>
            </a:r>
          </a:p>
        </p:txBody>
      </p:sp>
      <p:pic>
        <p:nvPicPr>
          <p:cNvPr id="1026" name="Picture 2" descr="[Commonwealth coat of arms, 1649-60]">
            <a:extLst>
              <a:ext uri="{FF2B5EF4-FFF2-40B4-BE49-F238E27FC236}">
                <a16:creationId xmlns:a16="http://schemas.microsoft.com/office/drawing/2014/main" id="{1EE95A03-1903-4B61-B257-8BB9D6784B1D}"/>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945313" y="2857500"/>
            <a:ext cx="3343275" cy="3200400"/>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19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AE43-3B10-45AA-BF1A-4D6160C0600E}"/>
              </a:ext>
            </a:extLst>
          </p:cNvPr>
          <p:cNvSpPr>
            <a:spLocks noGrp="1"/>
          </p:cNvSpPr>
          <p:nvPr>
            <p:ph type="title"/>
          </p:nvPr>
        </p:nvSpPr>
        <p:spPr>
          <a:solidFill>
            <a:schemeClr val="bg2">
              <a:lumMod val="60000"/>
              <a:lumOff val="40000"/>
            </a:schemeClr>
          </a:solidFill>
        </p:spPr>
        <p:txBody>
          <a:bodyPr/>
          <a:lstStyle/>
          <a:p>
            <a:pPr algn="ctr"/>
            <a:r>
              <a:rPr lang="en-US" dirty="0"/>
              <a:t>The Colonies Had to Decide</a:t>
            </a:r>
          </a:p>
        </p:txBody>
      </p:sp>
      <p:sp>
        <p:nvSpPr>
          <p:cNvPr id="3" name="Text Placeholder 2">
            <a:extLst>
              <a:ext uri="{FF2B5EF4-FFF2-40B4-BE49-F238E27FC236}">
                <a16:creationId xmlns:a16="http://schemas.microsoft.com/office/drawing/2014/main" id="{596596AD-4747-41BB-93F6-F09C00D86D67}"/>
              </a:ext>
            </a:extLst>
          </p:cNvPr>
          <p:cNvSpPr>
            <a:spLocks noGrp="1"/>
          </p:cNvSpPr>
          <p:nvPr>
            <p:ph type="body" idx="1"/>
          </p:nvPr>
        </p:nvSpPr>
        <p:spPr>
          <a:solidFill>
            <a:schemeClr val="bg2">
              <a:lumMod val="60000"/>
              <a:lumOff val="40000"/>
            </a:schemeClr>
          </a:solidFill>
        </p:spPr>
        <p:txBody>
          <a:bodyPr/>
          <a:lstStyle/>
          <a:p>
            <a:pPr algn="ctr"/>
            <a:r>
              <a:rPr lang="en-US" dirty="0"/>
              <a:t>At First Neutrality</a:t>
            </a:r>
          </a:p>
        </p:txBody>
      </p:sp>
      <p:sp>
        <p:nvSpPr>
          <p:cNvPr id="4" name="Content Placeholder 3">
            <a:extLst>
              <a:ext uri="{FF2B5EF4-FFF2-40B4-BE49-F238E27FC236}">
                <a16:creationId xmlns:a16="http://schemas.microsoft.com/office/drawing/2014/main" id="{97861455-16BF-4506-8910-9690563DBFB5}"/>
              </a:ext>
            </a:extLst>
          </p:cNvPr>
          <p:cNvSpPr>
            <a:spLocks noGrp="1"/>
          </p:cNvSpPr>
          <p:nvPr>
            <p:ph sz="half" idx="2"/>
          </p:nvPr>
        </p:nvSpPr>
        <p:spPr>
          <a:ln>
            <a:solidFill>
              <a:schemeClr val="tx2"/>
            </a:solidFill>
          </a:ln>
        </p:spPr>
        <p:txBody>
          <a:bodyPr>
            <a:normAutofit fontScale="92500" lnSpcReduction="20000"/>
          </a:bodyPr>
          <a:lstStyle/>
          <a:p>
            <a:r>
              <a:rPr lang="en-US" dirty="0"/>
              <a:t>Prevented the colonists from acting on outdated information</a:t>
            </a:r>
          </a:p>
          <a:p>
            <a:r>
              <a:rPr lang="en-US" dirty="0"/>
              <a:t>They feared full-scale assault by either Royalist or Parliamentarians if they chose sides.</a:t>
            </a:r>
          </a:p>
          <a:p>
            <a:r>
              <a:rPr lang="en-US" dirty="0"/>
              <a:t>Colonial traders </a:t>
            </a:r>
            <a:r>
              <a:rPr lang="en-US" dirty="0" err="1"/>
              <a:t>culd</a:t>
            </a:r>
            <a:r>
              <a:rPr lang="en-US" dirty="0"/>
              <a:t> not afford to turn away trading ships from “the other side” of the conflict.</a:t>
            </a:r>
          </a:p>
          <a:p>
            <a:r>
              <a:rPr lang="en-US" dirty="0"/>
              <a:t>They feared Indian attacks if they realized the colonies could not expect aid from the Mother Country.</a:t>
            </a:r>
          </a:p>
        </p:txBody>
      </p:sp>
      <p:sp>
        <p:nvSpPr>
          <p:cNvPr id="5" name="Text Placeholder 4">
            <a:extLst>
              <a:ext uri="{FF2B5EF4-FFF2-40B4-BE49-F238E27FC236}">
                <a16:creationId xmlns:a16="http://schemas.microsoft.com/office/drawing/2014/main" id="{D264AE10-1220-4872-A20A-0F1539B03CB0}"/>
              </a:ext>
            </a:extLst>
          </p:cNvPr>
          <p:cNvSpPr>
            <a:spLocks noGrp="1"/>
          </p:cNvSpPr>
          <p:nvPr>
            <p:ph type="body" sz="quarter" idx="3"/>
          </p:nvPr>
        </p:nvSpPr>
        <p:spPr>
          <a:solidFill>
            <a:srgbClr val="FF0000"/>
          </a:solidFill>
        </p:spPr>
        <p:txBody>
          <a:bodyPr/>
          <a:lstStyle/>
          <a:p>
            <a:pPr algn="ctr"/>
            <a:r>
              <a:rPr lang="en-US" dirty="0"/>
              <a:t>King Charles’ Execution Changed that</a:t>
            </a:r>
          </a:p>
        </p:txBody>
      </p:sp>
      <p:sp>
        <p:nvSpPr>
          <p:cNvPr id="6" name="Content Placeholder 5">
            <a:extLst>
              <a:ext uri="{FF2B5EF4-FFF2-40B4-BE49-F238E27FC236}">
                <a16:creationId xmlns:a16="http://schemas.microsoft.com/office/drawing/2014/main" id="{5FC4E778-A9D6-4D63-8A67-DF9013FBE956}"/>
              </a:ext>
            </a:extLst>
          </p:cNvPr>
          <p:cNvSpPr>
            <a:spLocks noGrp="1"/>
          </p:cNvSpPr>
          <p:nvPr>
            <p:ph sz="quarter" idx="4"/>
          </p:nvPr>
        </p:nvSpPr>
        <p:spPr>
          <a:ln>
            <a:solidFill>
              <a:schemeClr val="tx2"/>
            </a:solidFill>
          </a:ln>
        </p:spPr>
        <p:txBody>
          <a:bodyPr/>
          <a:lstStyle/>
          <a:p>
            <a:r>
              <a:rPr lang="en-US" dirty="0"/>
              <a:t>Six colonies declared open allegiance to the dead monarch’s son, Charles II.</a:t>
            </a:r>
          </a:p>
          <a:p>
            <a:r>
              <a:rPr lang="en-US" dirty="0"/>
              <a:t>A sixth of the male colonists from New England returned to England to fight for Parliament.</a:t>
            </a:r>
          </a:p>
          <a:p>
            <a:r>
              <a:rPr lang="en-US" dirty="0"/>
              <a:t>There was fighting in Maryland instigated by Parliamentary privateers. It was called “The Plundering Time.” </a:t>
            </a:r>
          </a:p>
        </p:txBody>
      </p:sp>
    </p:spTree>
    <p:extLst>
      <p:ext uri="{BB962C8B-B14F-4D97-AF65-F5344CB8AC3E}">
        <p14:creationId xmlns:p14="http://schemas.microsoft.com/office/powerpoint/2010/main" val="239571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40000"/>
              <a:lumOff val="60000"/>
            </a:schemeClr>
          </a:solidFill>
        </p:spPr>
        <p:txBody>
          <a:bodyPr/>
          <a:lstStyle/>
          <a:p>
            <a:r>
              <a:rPr lang="en-US" dirty="0"/>
              <a:t>The Curious History of Kent Island</a:t>
            </a:r>
          </a:p>
        </p:txBody>
      </p:sp>
      <p:pic>
        <p:nvPicPr>
          <p:cNvPr id="8" name="Content Placeholder 7"/>
          <p:cNvPicPr>
            <a:picLocks noGrp="1" noChangeAspect="1"/>
          </p:cNvPicPr>
          <p:nvPr>
            <p:ph sz="quarter" idx="14"/>
          </p:nvPr>
        </p:nvPicPr>
        <p:blipFill>
          <a:blip r:embed="rId2"/>
          <a:stretch>
            <a:fillRect/>
          </a:stretch>
        </p:blipFill>
        <p:spPr>
          <a:xfrm>
            <a:off x="6493086" y="2726533"/>
            <a:ext cx="4163095" cy="3231059"/>
          </a:xfrm>
          <a:prstGeom prst="rect">
            <a:avLst/>
          </a:prstGeom>
          <a:ln w="38100">
            <a:solidFill>
              <a:schemeClr val="tx2"/>
            </a:solidFill>
          </a:ln>
        </p:spPr>
      </p:pic>
      <p:pic>
        <p:nvPicPr>
          <p:cNvPr id="3" name="Picture 2">
            <a:extLst>
              <a:ext uri="{FF2B5EF4-FFF2-40B4-BE49-F238E27FC236}">
                <a16:creationId xmlns:a16="http://schemas.microsoft.com/office/drawing/2014/main" id="{1033AF5A-2CDC-4855-A192-5426DC93DF2C}"/>
              </a:ext>
            </a:extLst>
          </p:cNvPr>
          <p:cNvPicPr>
            <a:picLocks noChangeAspect="1"/>
          </p:cNvPicPr>
          <p:nvPr/>
        </p:nvPicPr>
        <p:blipFill>
          <a:blip r:embed="rId3"/>
          <a:stretch>
            <a:fillRect/>
          </a:stretch>
        </p:blipFill>
        <p:spPr>
          <a:xfrm>
            <a:off x="1217614" y="2474994"/>
            <a:ext cx="3962743" cy="3481118"/>
          </a:xfrm>
          <a:prstGeom prst="rect">
            <a:avLst/>
          </a:prstGeom>
          <a:ln w="38100">
            <a:solidFill>
              <a:schemeClr val="tx2"/>
            </a:solidFill>
          </a:ln>
        </p:spPr>
      </p:pic>
    </p:spTree>
    <p:extLst>
      <p:ext uri="{BB962C8B-B14F-4D97-AF65-F5344CB8AC3E}">
        <p14:creationId xmlns:p14="http://schemas.microsoft.com/office/powerpoint/2010/main" val="34715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EE63-4732-4E4C-855E-1A50E3015D6B}"/>
              </a:ext>
            </a:extLst>
          </p:cNvPr>
          <p:cNvSpPr>
            <a:spLocks noGrp="1"/>
          </p:cNvSpPr>
          <p:nvPr>
            <p:ph type="title"/>
          </p:nvPr>
        </p:nvSpPr>
        <p:spPr>
          <a:solidFill>
            <a:schemeClr val="tx1">
              <a:lumMod val="40000"/>
              <a:lumOff val="60000"/>
            </a:schemeClr>
          </a:solidFill>
        </p:spPr>
        <p:txBody>
          <a:bodyPr/>
          <a:lstStyle/>
          <a:p>
            <a:pPr algn="ctr" eaLnBrk="1" hangingPunct="1">
              <a:defRPr/>
            </a:pPr>
            <a:r>
              <a:rPr lang="en-US" dirty="0">
                <a:ea typeface="+mj-ea"/>
              </a:rPr>
              <a:t>The Plundering Time</a:t>
            </a:r>
          </a:p>
        </p:txBody>
      </p:sp>
      <p:sp>
        <p:nvSpPr>
          <p:cNvPr id="74754" name="Content Placeholder 2">
            <a:extLst>
              <a:ext uri="{FF2B5EF4-FFF2-40B4-BE49-F238E27FC236}">
                <a16:creationId xmlns:a16="http://schemas.microsoft.com/office/drawing/2014/main" id="{251001F4-4B8F-44E0-93E8-F45E20A7CEB7}"/>
              </a:ext>
            </a:extLst>
          </p:cNvPr>
          <p:cNvSpPr>
            <a:spLocks noGrp="1"/>
          </p:cNvSpPr>
          <p:nvPr>
            <p:ph idx="1"/>
          </p:nvPr>
        </p:nvSpPr>
        <p:spPr>
          <a:ln w="38100">
            <a:solidFill>
              <a:schemeClr val="tx2"/>
            </a:solidFill>
          </a:ln>
        </p:spPr>
        <p:txBody>
          <a:bodyPr>
            <a:normAutofit lnSpcReduction="10000"/>
          </a:bodyPr>
          <a:lstStyle/>
          <a:p>
            <a:pPr eaLnBrk="1" hangingPunct="1"/>
            <a:r>
              <a:rPr lang="en-US" altLang="en-US" sz="2000" dirty="0">
                <a:ea typeface="ＭＳ Ｐゴシック" panose="020B0600070205080204" pitchFamily="34" charset="-128"/>
              </a:rPr>
              <a:t>1638: Maryland governor, the Catholic Leonard Calvert, sized a trading post on Kent island. </a:t>
            </a:r>
          </a:p>
          <a:p>
            <a:pPr eaLnBrk="1" hangingPunct="1"/>
            <a:r>
              <a:rPr lang="en-US" altLang="en-US" sz="2000" dirty="0">
                <a:ea typeface="ＭＳ Ｐゴシック" panose="020B0600070205080204" pitchFamily="34" charset="-128"/>
              </a:rPr>
              <a:t>1644: Kent Island retaken by Protestants. When they also seized St. Mary City, Catholic Governor Calvert escaped to the Virginia colony.</a:t>
            </a:r>
          </a:p>
          <a:p>
            <a:pPr eaLnBrk="1" hangingPunct="1"/>
            <a:r>
              <a:rPr lang="en-US" altLang="en-US" sz="2000" dirty="0">
                <a:ea typeface="ＭＳ Ｐゴシック" panose="020B0600070205080204" pitchFamily="34" charset="-128"/>
              </a:rPr>
              <a:t>Protestants begin plundering the property of anyone who did not swear allegiance to the English Parliament.</a:t>
            </a:r>
          </a:p>
          <a:p>
            <a:r>
              <a:rPr lang="en-US" altLang="en-US" sz="2000" dirty="0">
                <a:ea typeface="ＭＳ Ｐゴシック" panose="020B0600070205080204" pitchFamily="34" charset="-128"/>
              </a:rPr>
              <a:t>1654:  Puritans in Maryland disenfranchise Catholics and </a:t>
            </a:r>
            <a:r>
              <a:rPr lang="en-US" altLang="en-US" sz="2000" dirty="0" err="1">
                <a:ea typeface="ＭＳ Ｐゴシック" panose="020B0600070205080204" pitchFamily="34" charset="-128"/>
              </a:rPr>
              <a:t>high-church</a:t>
            </a:r>
            <a:r>
              <a:rPr lang="en-US" altLang="en-US" sz="2000" dirty="0">
                <a:ea typeface="ＭＳ Ｐゴシック" panose="020B0600070205080204" pitchFamily="34" charset="-128"/>
              </a:rPr>
              <a:t> 	Anglicans.</a:t>
            </a:r>
          </a:p>
          <a:p>
            <a:pPr eaLnBrk="1" hangingPunct="1"/>
            <a:r>
              <a:rPr lang="en-US" altLang="en-US" sz="2000" dirty="0">
                <a:ea typeface="ＭＳ Ｐゴシック" panose="020B0600070205080204" pitchFamily="34" charset="-128"/>
              </a:rPr>
              <a:t>1655:  Maryland Puritans defeat Anglican-Catholic forces at the Battle of the Severn, but a settlement is reached 2 years later.</a:t>
            </a:r>
          </a:p>
          <a:p>
            <a:pPr eaLnBrk="1" hangingPunct="1"/>
            <a:r>
              <a:rPr lang="en-US" altLang="en-US" sz="2000" dirty="0">
                <a:ea typeface="ＭＳ Ｐゴシック" panose="020B0600070205080204" pitchFamily="34" charset="-128"/>
              </a:rPr>
              <a:t>1660:  Restoration brings back the </a:t>
            </a:r>
            <a:r>
              <a:rPr lang="en-US" altLang="en-US" sz="2000" dirty="0" err="1">
                <a:ea typeface="ＭＳ Ｐゴシック" panose="020B0600070205080204" pitchFamily="34" charset="-128"/>
              </a:rPr>
              <a:t>Calverts</a:t>
            </a:r>
            <a:r>
              <a:rPr lang="en-US" altLang="en-US" sz="2000" dirty="0">
                <a:ea typeface="ＭＳ Ｐゴシック" panose="020B0600070205080204" pitchFamily="34" charset="-128"/>
              </a:rPr>
              <a:t> in Maryland, but the New England Puritans retain their charters.</a:t>
            </a:r>
          </a:p>
          <a:p>
            <a:pPr eaLnBrk="1" hangingPunct="1"/>
            <a:endParaRPr lang="en-US" altLang="en-US" sz="2000" dirty="0">
              <a:ea typeface="ＭＳ Ｐゴシック" panose="020B0600070205080204" pitchFamily="34" charset="-128"/>
            </a:endParaRPr>
          </a:p>
          <a:p>
            <a:pPr eaLnBrk="1" hangingPunct="1">
              <a:buFont typeface="Wingdings 2" panose="05020102010507070707" pitchFamily="18" charset="2"/>
              <a:buNone/>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238783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ctr"/>
            <a:r>
              <a:rPr lang="en-US" sz="3200" dirty="0"/>
              <a:t>Virginia Fights the War</a:t>
            </a:r>
            <a:br>
              <a:rPr lang="en-US" sz="3200" dirty="0"/>
            </a:br>
            <a:r>
              <a:rPr lang="en-US" sz="3200" dirty="0"/>
              <a:t>Under Governor William Berkeley</a:t>
            </a:r>
          </a:p>
        </p:txBody>
      </p:sp>
      <p:sp>
        <p:nvSpPr>
          <p:cNvPr id="3" name="Content Placeholder 2"/>
          <p:cNvSpPr>
            <a:spLocks noGrp="1"/>
          </p:cNvSpPr>
          <p:nvPr>
            <p:ph sz="half" idx="1"/>
          </p:nvPr>
        </p:nvSpPr>
        <p:spPr>
          <a:xfrm>
            <a:off x="2287587" y="1739900"/>
            <a:ext cx="3657600" cy="5016500"/>
          </a:xfrm>
          <a:ln w="38100">
            <a:solidFill>
              <a:srgbClr val="FF0000"/>
            </a:solidFill>
          </a:ln>
        </p:spPr>
        <p:txBody>
          <a:bodyPr>
            <a:noAutofit/>
          </a:bodyPr>
          <a:lstStyle/>
          <a:p>
            <a:pPr marL="0" indent="0">
              <a:buNone/>
            </a:pPr>
            <a:r>
              <a:rPr lang="en-US" sz="1400" b="1" dirty="0"/>
              <a:t>1643</a:t>
            </a:r>
            <a:r>
              <a:rPr lang="en-US" sz="1400" dirty="0"/>
              <a:t>: </a:t>
            </a:r>
            <a:r>
              <a:rPr lang="en-US" sz="1400" dirty="0">
                <a:solidFill>
                  <a:schemeClr val="tx2"/>
                </a:solidFill>
                <a:latin typeface="Times New Roman" panose="02020603050405020304" pitchFamily="18" charset="0"/>
                <a:cs typeface="Times New Roman" panose="02020603050405020304" pitchFamily="18" charset="0"/>
              </a:rPr>
              <a:t>Virginia’s General Assembly legislates: “all nonconformists . . . Shall be compelled to depart the </a:t>
            </a:r>
            <a:r>
              <a:rPr lang="en-US" sz="1400" dirty="0" err="1">
                <a:solidFill>
                  <a:schemeClr val="tx2"/>
                </a:solidFill>
                <a:latin typeface="Times New Roman" panose="02020603050405020304" pitchFamily="18" charset="0"/>
                <a:cs typeface="Times New Roman" panose="02020603050405020304" pitchFamily="18" charset="0"/>
              </a:rPr>
              <a:t>collony</a:t>
            </a:r>
            <a:r>
              <a:rPr lang="en-US" sz="1400" dirty="0">
                <a:solidFill>
                  <a:schemeClr val="tx2"/>
                </a:solidFill>
                <a:latin typeface="Times New Roman" panose="02020603050405020304" pitchFamily="18" charset="0"/>
                <a:cs typeface="Times New Roman" panose="02020603050405020304" pitchFamily="18" charset="0"/>
              </a:rPr>
              <a:t> with all </a:t>
            </a:r>
            <a:r>
              <a:rPr lang="en-US" sz="1400" dirty="0" err="1">
                <a:solidFill>
                  <a:schemeClr val="tx2"/>
                </a:solidFill>
                <a:latin typeface="Times New Roman" panose="02020603050405020304" pitchFamily="18" charset="0"/>
                <a:cs typeface="Times New Roman" panose="02020603050405020304" pitchFamily="18" charset="0"/>
              </a:rPr>
              <a:t>conveniencie</a:t>
            </a:r>
            <a:r>
              <a:rPr lang="en-US" sz="1400" dirty="0">
                <a:solidFill>
                  <a:schemeClr val="tx2"/>
                </a:solidFill>
                <a:latin typeface="Times New Roman" panose="02020603050405020304" pitchFamily="18" charset="0"/>
                <a:cs typeface="Times New Roman" panose="02020603050405020304" pitchFamily="18" charset="0"/>
              </a:rPr>
              <a:t>.”</a:t>
            </a:r>
          </a:p>
          <a:p>
            <a:pPr marL="0" indent="0">
              <a:buNone/>
            </a:pPr>
            <a:r>
              <a:rPr lang="en-US" sz="1400" b="1" dirty="0">
                <a:latin typeface="Times New Roman" panose="02020603050405020304" pitchFamily="18" charset="0"/>
                <a:cs typeface="Times New Roman" panose="02020603050405020304" pitchFamily="18" charset="0"/>
              </a:rPr>
              <a:t>1646</a:t>
            </a:r>
            <a:r>
              <a:rPr lang="en-US" sz="1400"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Informs Parliament that its location in America necessitates neutrality in relation to the upheaval in England</a:t>
            </a:r>
            <a:r>
              <a:rPr lang="en-US" sz="1400" dirty="0">
                <a:latin typeface="Times New Roman" panose="02020603050405020304" pitchFamily="18" charset="0"/>
                <a:cs typeface="Times New Roman" panose="02020603050405020304" pitchFamily="18" charset="0"/>
              </a:rPr>
              <a:t>.</a:t>
            </a:r>
          </a:p>
          <a:p>
            <a:pPr marL="0" indent="0">
              <a:buNone/>
            </a:pPr>
            <a:r>
              <a:rPr lang="en-US" sz="1400" b="1" dirty="0">
                <a:latin typeface="Times New Roman" panose="02020603050405020304" pitchFamily="18" charset="0"/>
                <a:cs typeface="Times New Roman" panose="02020603050405020304" pitchFamily="18" charset="0"/>
              </a:rPr>
              <a:t>1649</a:t>
            </a:r>
            <a:r>
              <a:rPr lang="en-US" sz="1400"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Governor Berkeley proclaims Charles II king.</a:t>
            </a:r>
          </a:p>
          <a:p>
            <a:pPr marL="0" indent="0">
              <a:buNone/>
            </a:pPr>
            <a:r>
              <a:rPr lang="en-US" sz="1400" b="1" dirty="0">
                <a:latin typeface="Times New Roman" panose="02020603050405020304" pitchFamily="18" charset="0"/>
                <a:cs typeface="Times New Roman" panose="02020603050405020304" pitchFamily="18" charset="0"/>
              </a:rPr>
              <a:t>1649</a:t>
            </a:r>
            <a:r>
              <a:rPr lang="en-US" sz="1400" dirty="0">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House of Burgesses enacts legislation to punish those who publicly support the regicide or refuse to acknowledge Charles II as king.</a:t>
            </a:r>
            <a:br>
              <a:rPr lang="en-US" sz="1400" dirty="0">
                <a:solidFill>
                  <a:schemeClr val="tx2"/>
                </a:solidFill>
                <a:latin typeface="Times New Roman" panose="02020603050405020304" pitchFamily="18" charset="0"/>
                <a:cs typeface="Times New Roman" panose="02020603050405020304" pitchFamily="18" charset="0"/>
              </a:rPr>
            </a:br>
            <a:endParaRPr lang="en-US" sz="1400" dirty="0">
              <a:solidFill>
                <a:schemeClr val="tx2"/>
              </a:solidFill>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Royalist exiles fled to Virginia: “the only city of refuge left in his Majesty’s dominions.”</a:t>
            </a:r>
          </a:p>
          <a:p>
            <a:pPr marL="0" indent="0">
              <a:buNone/>
            </a:pPr>
            <a:endParaRPr lang="en-US" sz="1600" dirty="0"/>
          </a:p>
        </p:txBody>
      </p:sp>
      <p:pic>
        <p:nvPicPr>
          <p:cNvPr id="5" name="Content Placeholder 4" descr="Unknown.jpeg"/>
          <p:cNvPicPr>
            <a:picLocks noGrp="1" noChangeAspect="1"/>
          </p:cNvPicPr>
          <p:nvPr>
            <p:ph sz="half" idx="2"/>
          </p:nvPr>
        </p:nvPicPr>
        <p:blipFill>
          <a:blip r:embed="rId2">
            <a:extLst>
              <a:ext uri="{28A0092B-C50C-407E-A947-70E740481C1C}">
                <a14:useLocalDpi xmlns:a14="http://schemas.microsoft.com/office/drawing/2010/main" val="0"/>
              </a:ext>
            </a:extLst>
          </a:blip>
          <a:srcRect t="5424" b="5424"/>
          <a:stretch>
            <a:fillRect/>
          </a:stretch>
        </p:blipFill>
        <p:spPr>
          <a:ln w="57150">
            <a:solidFill>
              <a:schemeClr val="tx2"/>
            </a:solidFill>
          </a:ln>
        </p:spPr>
      </p:pic>
    </p:spTree>
    <p:extLst>
      <p:ext uri="{BB962C8B-B14F-4D97-AF65-F5344CB8AC3E}">
        <p14:creationId xmlns:p14="http://schemas.microsoft.com/office/powerpoint/2010/main" val="215847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40000"/>
              <a:lumOff val="60000"/>
            </a:schemeClr>
          </a:solidFill>
        </p:spPr>
        <p:txBody>
          <a:bodyPr/>
          <a:lstStyle/>
          <a:p>
            <a:pPr algn="ctr"/>
            <a:r>
              <a:rPr lang="en-US" dirty="0"/>
              <a:t>The Commonwealth Parliament fights back</a:t>
            </a:r>
          </a:p>
        </p:txBody>
      </p:sp>
      <p:sp>
        <p:nvSpPr>
          <p:cNvPr id="3" name="Content Placeholder 2"/>
          <p:cNvSpPr>
            <a:spLocks noGrp="1"/>
          </p:cNvSpPr>
          <p:nvPr>
            <p:ph idx="1"/>
          </p:nvPr>
        </p:nvSpPr>
        <p:spPr>
          <a:ln w="38100">
            <a:solidFill>
              <a:schemeClr val="tx2"/>
            </a:solidFill>
          </a:ln>
        </p:spPr>
        <p:txBody>
          <a:bodyPr/>
          <a:lstStyle/>
          <a:p>
            <a:r>
              <a:rPr lang="en-US" b="1" dirty="0"/>
              <a:t>1650</a:t>
            </a:r>
            <a:r>
              <a:rPr lang="en-US" dirty="0"/>
              <a:t>: embargo against colonies who assert support for Charles II—Barbados, Bermuda, and Virginia.</a:t>
            </a:r>
          </a:p>
          <a:p>
            <a:r>
              <a:rPr lang="en-US" b="1" dirty="0"/>
              <a:t>1651</a:t>
            </a:r>
            <a:r>
              <a:rPr lang="en-US" dirty="0"/>
              <a:t>: Navigation Act:  all goods shipped to and from American colonies must travel in English ships; Virginia’s best trading partners, the Dutch, are excluded from colonial ports. (</a:t>
            </a:r>
            <a:r>
              <a:rPr lang="en-US" dirty="0">
                <a:solidFill>
                  <a:srgbClr val="FF0000"/>
                </a:solidFill>
              </a:rPr>
              <a:t>This figured predominately into the American Revolution</a:t>
            </a:r>
            <a:r>
              <a:rPr lang="en-US" dirty="0"/>
              <a:t>)</a:t>
            </a:r>
          </a:p>
          <a:p>
            <a:r>
              <a:rPr lang="en-US" b="1" dirty="0"/>
              <a:t>1652</a:t>
            </a:r>
            <a:r>
              <a:rPr lang="en-US" dirty="0"/>
              <a:t>: Bermuda surrenders to the Commonwealth government after a two-month blockade of its ports.</a:t>
            </a:r>
          </a:p>
          <a:p>
            <a:r>
              <a:rPr lang="en-US" dirty="0"/>
              <a:t>Virginia stands alone.</a:t>
            </a:r>
          </a:p>
          <a:p>
            <a:endParaRPr lang="en-US" dirty="0"/>
          </a:p>
        </p:txBody>
      </p:sp>
    </p:spTree>
    <p:extLst>
      <p:ext uri="{BB962C8B-B14F-4D97-AF65-F5344CB8AC3E}">
        <p14:creationId xmlns:p14="http://schemas.microsoft.com/office/powerpoint/2010/main" val="145301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solidFill>
            <a:srgbClr val="FF0000"/>
          </a:solidFill>
        </p:spPr>
        <p:txBody>
          <a:bodyPr/>
          <a:lstStyle/>
          <a:p>
            <a:pPr algn="ctr"/>
            <a:r>
              <a:rPr lang="en-US" dirty="0">
                <a:latin typeface="Calibri" charset="0"/>
              </a:rPr>
              <a:t>We will explore the following:</a:t>
            </a:r>
          </a:p>
        </p:txBody>
      </p:sp>
      <p:sp>
        <p:nvSpPr>
          <p:cNvPr id="3" name="Content Placeholder 2"/>
          <p:cNvSpPr>
            <a:spLocks noGrp="1"/>
          </p:cNvSpPr>
          <p:nvPr>
            <p:ph idx="1"/>
          </p:nvPr>
        </p:nvSpPr>
        <p:spPr>
          <a:ln w="38100">
            <a:solidFill>
              <a:schemeClr val="tx1"/>
            </a:solidFill>
          </a:ln>
        </p:spPr>
        <p:txBody>
          <a:bodyPr>
            <a:normAutofit fontScale="62500" lnSpcReduction="20000"/>
          </a:bodyPr>
          <a:lstStyle/>
          <a:p>
            <a:pPr>
              <a:buFont typeface="Wingdings" panose="05000000000000000000" pitchFamily="2" charset="2"/>
              <a:buChar char="Ø"/>
              <a:defRPr/>
            </a:pPr>
            <a:endParaRPr lang="en-US" sz="3300" dirty="0"/>
          </a:p>
          <a:p>
            <a:pPr>
              <a:buFont typeface="Wingdings" panose="05000000000000000000" pitchFamily="2" charset="2"/>
              <a:buChar char="Ø"/>
              <a:defRPr/>
            </a:pPr>
            <a:r>
              <a:rPr lang="en-US" sz="3300" dirty="0"/>
              <a:t>Did the distance between the Mother country and the colonies leave the American colonists impervious to political events in England?</a:t>
            </a:r>
          </a:p>
          <a:p>
            <a:pPr>
              <a:buFont typeface="Wingdings" panose="05000000000000000000" pitchFamily="2" charset="2"/>
              <a:buChar char="Ø"/>
              <a:defRPr/>
            </a:pPr>
            <a:r>
              <a:rPr lang="en-US" sz="3300" dirty="0"/>
              <a:t> In terms of numbers—exactly how many Loyalist colonists are we talking about, and how do we know the numbers?</a:t>
            </a:r>
          </a:p>
          <a:p>
            <a:pPr>
              <a:buFont typeface="Wingdings" panose="05000000000000000000" pitchFamily="2" charset="2"/>
              <a:buChar char="Ø"/>
              <a:defRPr/>
            </a:pPr>
            <a:r>
              <a:rPr lang="en-US" sz="3300" dirty="0"/>
              <a:t>Exactly who were the “loyalists”? Were they just white upper and middle-upper class colonists? </a:t>
            </a:r>
          </a:p>
          <a:p>
            <a:pPr>
              <a:buFont typeface="Wingdings" panose="05000000000000000000" pitchFamily="2" charset="2"/>
              <a:buChar char="Ø"/>
              <a:defRPr/>
            </a:pPr>
            <a:r>
              <a:rPr lang="en-US" sz="3300" dirty="0"/>
              <a:t>What, specifically, were the ties that bound them to the British Empire?</a:t>
            </a:r>
          </a:p>
          <a:p>
            <a:pPr>
              <a:buFont typeface="Wingdings" panose="05000000000000000000" pitchFamily="2" charset="2"/>
              <a:buChar char="Ø"/>
              <a:defRPr/>
            </a:pPr>
            <a:r>
              <a:rPr lang="en-US" sz="3300" dirty="0"/>
              <a:t>How were the Loyalists treated in the colonies?</a:t>
            </a:r>
          </a:p>
          <a:p>
            <a:pPr>
              <a:buFont typeface="Wingdings" panose="05000000000000000000" pitchFamily="2" charset="2"/>
              <a:buChar char="Ø"/>
              <a:defRPr/>
            </a:pPr>
            <a:r>
              <a:rPr lang="en-US" sz="3300" dirty="0"/>
              <a:t>How did the Mother Country treat the Loyalists?</a:t>
            </a:r>
          </a:p>
          <a:p>
            <a:pPr>
              <a:defRPr/>
            </a:pPr>
            <a:endParaRPr lang="en-US" sz="2000" dirty="0"/>
          </a:p>
        </p:txBody>
      </p:sp>
    </p:spTree>
    <p:extLst>
      <p:ext uri="{BB962C8B-B14F-4D97-AF65-F5344CB8AC3E}">
        <p14:creationId xmlns:p14="http://schemas.microsoft.com/office/powerpoint/2010/main" val="62787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pPr algn="ctr"/>
            <a:r>
              <a:rPr lang="en-US" dirty="0"/>
              <a:t>The Jamestown Settlement</a:t>
            </a:r>
          </a:p>
        </p:txBody>
      </p:sp>
      <p:sp>
        <p:nvSpPr>
          <p:cNvPr id="3" name="Content Placeholder 2"/>
          <p:cNvSpPr>
            <a:spLocks noGrp="1"/>
          </p:cNvSpPr>
          <p:nvPr>
            <p:ph sz="half" idx="1"/>
          </p:nvPr>
        </p:nvSpPr>
        <p:spPr>
          <a:ln w="57150">
            <a:solidFill>
              <a:schemeClr val="tx2"/>
            </a:solidFill>
          </a:ln>
        </p:spPr>
        <p:txBody>
          <a:bodyPr>
            <a:normAutofit lnSpcReduction="10000"/>
          </a:bodyPr>
          <a:lstStyle/>
          <a:p>
            <a:pPr marL="0" indent="0">
              <a:buNone/>
            </a:pPr>
            <a:r>
              <a:rPr lang="en-US" dirty="0"/>
              <a:t>On March 12, 1652, in order to avoid bloodshed, Virginia governor Berkeley and his council agreed to a negotiated settlement to the forces sent out by the Commonwealth. By the settlement, Virginia relinquished its status as a Royal colony and its formal support of King Charles II.  Berkeley was forced to step down as governor.</a:t>
            </a:r>
          </a:p>
        </p:txBody>
      </p:sp>
      <p:pic>
        <p:nvPicPr>
          <p:cNvPr id="5" name="Content Placeholder 4" descr="309pre_82bb7e5c30930b1.jpg"/>
          <p:cNvPicPr>
            <a:picLocks noGrp="1" noChangeAspect="1"/>
          </p:cNvPicPr>
          <p:nvPr>
            <p:ph sz="half" idx="2"/>
          </p:nvPr>
        </p:nvPicPr>
        <p:blipFill>
          <a:blip r:embed="rId2">
            <a:extLst>
              <a:ext uri="{28A0092B-C50C-407E-A947-70E740481C1C}">
                <a14:useLocalDpi xmlns:a14="http://schemas.microsoft.com/office/drawing/2010/main" val="0"/>
              </a:ext>
            </a:extLst>
          </a:blip>
          <a:srcRect l="22519" r="22519"/>
          <a:stretch>
            <a:fillRect/>
          </a:stretch>
        </p:blipFill>
        <p:spPr>
          <a:ln w="38100">
            <a:solidFill>
              <a:schemeClr val="tx2"/>
            </a:solidFill>
          </a:ln>
        </p:spPr>
      </p:pic>
    </p:spTree>
    <p:extLst>
      <p:ext uri="{BB962C8B-B14F-4D97-AF65-F5344CB8AC3E}">
        <p14:creationId xmlns:p14="http://schemas.microsoft.com/office/powerpoint/2010/main" val="94484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A09C-40D2-4FE4-880E-EFC3DE596419}"/>
              </a:ext>
            </a:extLst>
          </p:cNvPr>
          <p:cNvSpPr>
            <a:spLocks noGrp="1"/>
          </p:cNvSpPr>
          <p:nvPr>
            <p:ph type="ctrTitle"/>
          </p:nvPr>
        </p:nvSpPr>
        <p:spPr>
          <a:ln w="76200">
            <a:solidFill>
              <a:schemeClr val="tx2"/>
            </a:solidFill>
          </a:ln>
        </p:spPr>
        <p:txBody>
          <a:bodyPr/>
          <a:lstStyle/>
          <a:p>
            <a:r>
              <a:rPr lang="en-US" dirty="0"/>
              <a:t>Meanwhile</a:t>
            </a:r>
          </a:p>
        </p:txBody>
      </p:sp>
      <p:sp>
        <p:nvSpPr>
          <p:cNvPr id="3" name="Subtitle 2">
            <a:extLst>
              <a:ext uri="{FF2B5EF4-FFF2-40B4-BE49-F238E27FC236}">
                <a16:creationId xmlns:a16="http://schemas.microsoft.com/office/drawing/2014/main" id="{7657D2ED-F3B1-445C-BCA5-1DCD10E5E039}"/>
              </a:ext>
            </a:extLst>
          </p:cNvPr>
          <p:cNvSpPr>
            <a:spLocks noGrp="1"/>
          </p:cNvSpPr>
          <p:nvPr>
            <p:ph type="subTitle" idx="1"/>
          </p:nvPr>
        </p:nvSpPr>
        <p:spPr>
          <a:solidFill>
            <a:srgbClr val="FF0000"/>
          </a:solidFill>
        </p:spPr>
        <p:txBody>
          <a:bodyPr>
            <a:normAutofit/>
          </a:bodyPr>
          <a:lstStyle/>
          <a:p>
            <a:r>
              <a:rPr lang="en-US" sz="6600" dirty="0"/>
              <a:t>Back in England</a:t>
            </a:r>
          </a:p>
        </p:txBody>
      </p:sp>
    </p:spTree>
    <p:extLst>
      <p:ext uri="{BB962C8B-B14F-4D97-AF65-F5344CB8AC3E}">
        <p14:creationId xmlns:p14="http://schemas.microsoft.com/office/powerpoint/2010/main" val="245875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8DCC-5BA1-4276-BBE1-ED9E95361FA5}"/>
              </a:ext>
            </a:extLst>
          </p:cNvPr>
          <p:cNvSpPr>
            <a:spLocks noGrp="1"/>
          </p:cNvSpPr>
          <p:nvPr>
            <p:ph type="title"/>
          </p:nvPr>
        </p:nvSpPr>
        <p:spPr>
          <a:solidFill>
            <a:srgbClr val="FF0000"/>
          </a:solidFill>
        </p:spPr>
        <p:txBody>
          <a:bodyPr>
            <a:normAutofit/>
          </a:bodyPr>
          <a:lstStyle/>
          <a:p>
            <a:pPr algn="ctr">
              <a:defRPr/>
            </a:pPr>
            <a:r>
              <a:rPr lang="en-US" dirty="0">
                <a:solidFill>
                  <a:schemeClr val="tx2"/>
                </a:solidFill>
              </a:rPr>
              <a:t>Sequence of events—</a:t>
            </a:r>
            <a:br>
              <a:rPr lang="en-US" dirty="0">
                <a:solidFill>
                  <a:schemeClr val="tx2"/>
                </a:solidFill>
              </a:rPr>
            </a:br>
            <a:r>
              <a:rPr lang="en-US" dirty="0">
                <a:solidFill>
                  <a:schemeClr val="tx2"/>
                </a:solidFill>
              </a:rPr>
              <a:t>“The Royal Miracle”</a:t>
            </a:r>
          </a:p>
        </p:txBody>
      </p:sp>
      <p:sp>
        <p:nvSpPr>
          <p:cNvPr id="17411" name="Content Placeholder 2">
            <a:extLst>
              <a:ext uri="{FF2B5EF4-FFF2-40B4-BE49-F238E27FC236}">
                <a16:creationId xmlns:a16="http://schemas.microsoft.com/office/drawing/2014/main" id="{CEEEDC5D-6F8A-42D2-8E10-BF775F412B6A}"/>
              </a:ext>
            </a:extLst>
          </p:cNvPr>
          <p:cNvSpPr>
            <a:spLocks noGrp="1"/>
          </p:cNvSpPr>
          <p:nvPr>
            <p:ph idx="1"/>
          </p:nvPr>
        </p:nvSpPr>
        <p:spPr>
          <a:ln w="57150">
            <a:solidFill>
              <a:schemeClr val="tx2"/>
            </a:solidFill>
          </a:ln>
        </p:spPr>
        <p:txBody>
          <a:bodyPr>
            <a:normAutofit fontScale="92500"/>
          </a:bodyPr>
          <a:lstStyle/>
          <a:p>
            <a:pPr eaLnBrk="1" hangingPunct="1"/>
            <a:r>
              <a:rPr lang="en-US" altLang="en-US" dirty="0"/>
              <a:t>As Parliamentarians gained ground, and King Charles I faced the possibility of capture, he became more and more insistent that his son leave the country.  He wrote to Prince Charles: charging him “never to yield to any conditions that are </a:t>
            </a:r>
            <a:r>
              <a:rPr lang="en-US" altLang="en-US" dirty="0" err="1"/>
              <a:t>dishonourable</a:t>
            </a:r>
            <a:r>
              <a:rPr lang="en-US" altLang="en-US" dirty="0"/>
              <a:t>, unsafe for your person, or derogatory to regal authority, upon any considerations whatsoever, though it were for the saving of my life.”</a:t>
            </a:r>
          </a:p>
          <a:p>
            <a:pPr eaLnBrk="1" hangingPunct="1">
              <a:buFont typeface="Wingdings 2" panose="05020102010507070707" pitchFamily="18" charset="2"/>
              <a:buNone/>
            </a:pPr>
            <a:endParaRPr lang="en-US" altLang="en-US" dirty="0"/>
          </a:p>
          <a:p>
            <a:pPr eaLnBrk="1" hangingPunct="1"/>
            <a:r>
              <a:rPr lang="en-US" altLang="en-US" dirty="0"/>
              <a:t> In March 1646 Charles sailed to the Isles of Sicily, and in April to Jersey. In late June, however, as the king surrendered to the Scots, Prince Charles agreed to go to France. He was reunited with his mother at St Germain, near Paris, where he settled at the expense of the French court. </a:t>
            </a:r>
          </a:p>
        </p:txBody>
      </p:sp>
    </p:spTree>
    <p:extLst>
      <p:ext uri="{BB962C8B-B14F-4D97-AF65-F5344CB8AC3E}">
        <p14:creationId xmlns:p14="http://schemas.microsoft.com/office/powerpoint/2010/main" val="28776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C530-D0E1-4381-BEE8-826977453943}"/>
              </a:ext>
            </a:extLst>
          </p:cNvPr>
          <p:cNvSpPr>
            <a:spLocks noGrp="1"/>
          </p:cNvSpPr>
          <p:nvPr>
            <p:ph type="title"/>
          </p:nvPr>
        </p:nvSpPr>
        <p:spPr>
          <a:xfrm>
            <a:off x="1979612" y="152400"/>
            <a:ext cx="8229600" cy="1251062"/>
          </a:xfrm>
          <a:solidFill>
            <a:srgbClr val="FF0000"/>
          </a:solidFill>
        </p:spPr>
        <p:txBody>
          <a:bodyPr>
            <a:normAutofit/>
          </a:bodyPr>
          <a:lstStyle/>
          <a:p>
            <a:pPr algn="ctr">
              <a:defRPr/>
            </a:pPr>
            <a:r>
              <a:rPr lang="en-US" sz="3200" dirty="0">
                <a:solidFill>
                  <a:schemeClr val="tx2"/>
                </a:solidFill>
              </a:rPr>
              <a:t>The Biggest Difficulty in Escaping:</a:t>
            </a:r>
            <a:br>
              <a:rPr lang="en-US" sz="3200" dirty="0">
                <a:solidFill>
                  <a:schemeClr val="tx2"/>
                </a:solidFill>
              </a:rPr>
            </a:br>
            <a:r>
              <a:rPr lang="en-US" sz="3200" dirty="0">
                <a:solidFill>
                  <a:schemeClr val="tx2"/>
                </a:solidFill>
              </a:rPr>
              <a:t>Charles Could Not Hide in a Crowd</a:t>
            </a:r>
          </a:p>
        </p:txBody>
      </p:sp>
      <p:sp>
        <p:nvSpPr>
          <p:cNvPr id="16387" name="Content Placeholder 2">
            <a:extLst>
              <a:ext uri="{FF2B5EF4-FFF2-40B4-BE49-F238E27FC236}">
                <a16:creationId xmlns:a16="http://schemas.microsoft.com/office/drawing/2014/main" id="{00D4879A-8B22-4877-AFF4-BD8114926D29}"/>
              </a:ext>
            </a:extLst>
          </p:cNvPr>
          <p:cNvSpPr>
            <a:spLocks noGrp="1"/>
          </p:cNvSpPr>
          <p:nvPr>
            <p:ph sz="half" idx="1"/>
          </p:nvPr>
        </p:nvSpPr>
        <p:spPr>
          <a:xfrm>
            <a:off x="1979612" y="1773239"/>
            <a:ext cx="4038600" cy="4624387"/>
          </a:xfrm>
          <a:ln w="38100">
            <a:solidFill>
              <a:srgbClr val="FF0000"/>
            </a:solidFill>
          </a:ln>
        </p:spPr>
        <p:txBody>
          <a:bodyPr/>
          <a:lstStyle/>
          <a:p>
            <a:pPr eaLnBrk="1" hangingPunct="1"/>
            <a:r>
              <a:rPr lang="en-US" altLang="en-US" dirty="0"/>
              <a:t>Complexion:  he was dark and swarthy, the only one of the royal children who favored his Italian Grandmother, Marie </a:t>
            </a:r>
            <a:r>
              <a:rPr lang="en-US" altLang="en-US" dirty="0" err="1"/>
              <a:t>deMedici</a:t>
            </a:r>
            <a:r>
              <a:rPr lang="en-US" altLang="en-US" dirty="0"/>
              <a:t> .</a:t>
            </a:r>
          </a:p>
          <a:p>
            <a:pPr eaLnBrk="1" hangingPunct="1"/>
            <a:endParaRPr lang="en-US" altLang="en-US" dirty="0"/>
          </a:p>
          <a:p>
            <a:pPr eaLnBrk="1" hangingPunct="1"/>
            <a:r>
              <a:rPr lang="en-US" altLang="en-US" dirty="0"/>
              <a:t>Charles was also 6’ 3” tall in an age where the average height of a man was a little over 5’.</a:t>
            </a:r>
          </a:p>
          <a:p>
            <a:pPr lvl="1" eaLnBrk="1" hangingPunct="1"/>
            <a:endParaRPr lang="en-US" altLang="en-US" dirty="0"/>
          </a:p>
        </p:txBody>
      </p:sp>
      <p:pic>
        <p:nvPicPr>
          <p:cNvPr id="4" name="Content Placeholder 3">
            <a:extLst>
              <a:ext uri="{FF2B5EF4-FFF2-40B4-BE49-F238E27FC236}">
                <a16:creationId xmlns:a16="http://schemas.microsoft.com/office/drawing/2014/main" id="{AD4C099F-4164-42A3-83AC-4CB71EEC265C}"/>
              </a:ext>
            </a:extLst>
          </p:cNvPr>
          <p:cNvPicPr>
            <a:picLocks noGrp="1" noChangeAspect="1"/>
          </p:cNvPicPr>
          <p:nvPr>
            <p:ph sz="half" idx="2"/>
          </p:nvPr>
        </p:nvPicPr>
        <p:blipFill>
          <a:blip r:embed="rId2"/>
          <a:stretch>
            <a:fillRect/>
          </a:stretch>
        </p:blipFill>
        <p:spPr>
          <a:xfrm>
            <a:off x="7085012" y="1981200"/>
            <a:ext cx="2743200" cy="3581400"/>
          </a:xfrm>
          <a:prstGeom prst="rect">
            <a:avLst/>
          </a:prstGeom>
        </p:spPr>
      </p:pic>
    </p:spTree>
    <p:extLst>
      <p:ext uri="{BB962C8B-B14F-4D97-AF65-F5344CB8AC3E}">
        <p14:creationId xmlns:p14="http://schemas.microsoft.com/office/powerpoint/2010/main" val="134314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54FF-4A4C-49A1-AE4A-6F89ADFDAFE8}"/>
              </a:ext>
            </a:extLst>
          </p:cNvPr>
          <p:cNvSpPr>
            <a:spLocks noGrp="1"/>
          </p:cNvSpPr>
          <p:nvPr>
            <p:ph type="title"/>
          </p:nvPr>
        </p:nvSpPr>
        <p:spPr>
          <a:solidFill>
            <a:schemeClr val="bg2">
              <a:lumMod val="75000"/>
            </a:schemeClr>
          </a:solidFill>
        </p:spPr>
        <p:txBody>
          <a:bodyPr/>
          <a:lstStyle/>
          <a:p>
            <a:pPr algn="ctr"/>
            <a:r>
              <a:rPr lang="en-US" dirty="0"/>
              <a:t>Cromwell Issues a Wanted Proclamation</a:t>
            </a:r>
          </a:p>
        </p:txBody>
      </p:sp>
      <p:sp>
        <p:nvSpPr>
          <p:cNvPr id="3" name="Content Placeholder 2">
            <a:extLst>
              <a:ext uri="{FF2B5EF4-FFF2-40B4-BE49-F238E27FC236}">
                <a16:creationId xmlns:a16="http://schemas.microsoft.com/office/drawing/2014/main" id="{173AEEA2-9047-4087-8687-4543002034F5}"/>
              </a:ext>
            </a:extLst>
          </p:cNvPr>
          <p:cNvSpPr>
            <a:spLocks noGrp="1"/>
          </p:cNvSpPr>
          <p:nvPr>
            <p:ph sz="half" idx="1"/>
          </p:nvPr>
        </p:nvSpPr>
        <p:spPr>
          <a:ln w="38100">
            <a:solidFill>
              <a:schemeClr val="tx2"/>
            </a:solidFill>
          </a:ln>
        </p:spPr>
        <p:txBody>
          <a:bodyPr>
            <a:normAutofit fontScale="85000" lnSpcReduction="20000"/>
          </a:bodyPr>
          <a:lstStyle/>
          <a:p>
            <a:r>
              <a:rPr lang="en-US" dirty="0"/>
              <a:t>The poster calls upon “all Officers, as well Civil as Military, and all other good people of this nation” to make a “diligent search” for the king.</a:t>
            </a:r>
          </a:p>
          <a:p>
            <a:pPr marL="45720" indent="0">
              <a:buNone/>
            </a:pPr>
            <a:r>
              <a:rPr lang="en-US" dirty="0"/>
              <a:t>  </a:t>
            </a:r>
          </a:p>
          <a:p>
            <a:r>
              <a:rPr lang="en-US" dirty="0"/>
              <a:t>It warns if anyone “knowingly Conceal the lad </a:t>
            </a:r>
            <a:r>
              <a:rPr lang="en-US" dirty="0" err="1"/>
              <a:t>Charls</a:t>
            </a:r>
            <a:r>
              <a:rPr lang="en-US" dirty="0"/>
              <a:t> Stuart” they will be held as "partakers and </a:t>
            </a:r>
            <a:r>
              <a:rPr lang="en-US" dirty="0" err="1"/>
              <a:t>Abbettors</a:t>
            </a:r>
            <a:r>
              <a:rPr lang="en-US" dirty="0"/>
              <a:t> of their </a:t>
            </a:r>
            <a:r>
              <a:rPr lang="en-US" dirty="0" err="1"/>
              <a:t>Trayterous</a:t>
            </a:r>
            <a:r>
              <a:rPr lang="en-US" dirty="0"/>
              <a:t> and wicked practices.”</a:t>
            </a:r>
          </a:p>
          <a:p>
            <a:endParaRPr lang="en-US" dirty="0"/>
          </a:p>
          <a:p>
            <a:r>
              <a:rPr lang="en-US" dirty="0"/>
              <a:t>A £1,000 reward is offered for the King’s capture.</a:t>
            </a:r>
          </a:p>
          <a:p>
            <a:endParaRPr lang="en-US" dirty="0"/>
          </a:p>
        </p:txBody>
      </p:sp>
      <p:pic>
        <p:nvPicPr>
          <p:cNvPr id="5" name="Content Placeholder 4">
            <a:extLst>
              <a:ext uri="{FF2B5EF4-FFF2-40B4-BE49-F238E27FC236}">
                <a16:creationId xmlns:a16="http://schemas.microsoft.com/office/drawing/2014/main" id="{5082AD3E-B3CB-488A-B893-77CE7050E5C3}"/>
              </a:ext>
            </a:extLst>
          </p:cNvPr>
          <p:cNvPicPr>
            <a:picLocks noGrp="1" noChangeAspect="1"/>
          </p:cNvPicPr>
          <p:nvPr>
            <p:ph sz="half" idx="2"/>
          </p:nvPr>
        </p:nvPicPr>
        <p:blipFill>
          <a:blip r:embed="rId2"/>
          <a:stretch>
            <a:fillRect/>
          </a:stretch>
        </p:blipFill>
        <p:spPr>
          <a:xfrm>
            <a:off x="6991003" y="1828800"/>
            <a:ext cx="3251894" cy="4343400"/>
          </a:xfrm>
          <a:prstGeom prst="rect">
            <a:avLst/>
          </a:prstGeom>
          <a:ln w="38100">
            <a:solidFill>
              <a:schemeClr val="tx2"/>
            </a:solidFill>
          </a:ln>
        </p:spPr>
      </p:pic>
    </p:spTree>
    <p:extLst>
      <p:ext uri="{BB962C8B-B14F-4D97-AF65-F5344CB8AC3E}">
        <p14:creationId xmlns:p14="http://schemas.microsoft.com/office/powerpoint/2010/main" val="27552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B256-F2D0-4E14-81CC-FF05DB071692}"/>
              </a:ext>
            </a:extLst>
          </p:cNvPr>
          <p:cNvSpPr>
            <a:spLocks noGrp="1"/>
          </p:cNvSpPr>
          <p:nvPr>
            <p:ph type="title"/>
          </p:nvPr>
        </p:nvSpPr>
        <p:spPr>
          <a:solidFill>
            <a:schemeClr val="bg2">
              <a:lumMod val="75000"/>
            </a:schemeClr>
          </a:solidFill>
        </p:spPr>
        <p:txBody>
          <a:bodyPr/>
          <a:lstStyle/>
          <a:p>
            <a:pPr algn="ctr">
              <a:defRPr/>
            </a:pPr>
            <a:r>
              <a:rPr lang="en-US" sz="2800" dirty="0"/>
              <a:t>On the Run from September 3</a:t>
            </a:r>
            <a:br>
              <a:rPr lang="en-US" sz="2800" dirty="0"/>
            </a:br>
            <a:r>
              <a:rPr lang="en-US" sz="2800" dirty="0"/>
              <a:t>to October 15—a 600 mile journey</a:t>
            </a:r>
          </a:p>
        </p:txBody>
      </p:sp>
      <p:sp>
        <p:nvSpPr>
          <p:cNvPr id="20483" name="Content Placeholder 2">
            <a:extLst>
              <a:ext uri="{FF2B5EF4-FFF2-40B4-BE49-F238E27FC236}">
                <a16:creationId xmlns:a16="http://schemas.microsoft.com/office/drawing/2014/main" id="{8E09F70D-77D4-47F8-8F8C-49BB04EA2CAD}"/>
              </a:ext>
            </a:extLst>
          </p:cNvPr>
          <p:cNvSpPr>
            <a:spLocks noGrp="1"/>
          </p:cNvSpPr>
          <p:nvPr>
            <p:ph sz="half" idx="1"/>
          </p:nvPr>
        </p:nvSpPr>
        <p:spPr>
          <a:xfrm>
            <a:off x="1979612" y="1773239"/>
            <a:ext cx="4038600" cy="4624387"/>
          </a:xfrm>
          <a:ln w="38100">
            <a:solidFill>
              <a:schemeClr val="tx2"/>
            </a:solidFill>
          </a:ln>
        </p:spPr>
        <p:txBody>
          <a:bodyPr>
            <a:normAutofit fontScale="92500" lnSpcReduction="10000"/>
          </a:bodyPr>
          <a:lstStyle/>
          <a:p>
            <a:r>
              <a:rPr lang="en-US" altLang="en-US" sz="1800" dirty="0"/>
              <a:t>Charles was aided and sheltered by dozens of people, from the Earl of Derby to a country woman by the name of Jane Lane.</a:t>
            </a:r>
          </a:p>
          <a:p>
            <a:endParaRPr lang="en-US" altLang="en-US" sz="1800" dirty="0"/>
          </a:p>
          <a:p>
            <a:r>
              <a:rPr lang="en-US" altLang="en-US" sz="1800" dirty="0"/>
              <a:t> People who helped him could have earned the £1,000 reward for his capture, but they also risked their lives for aiding the escape of one who had been proclaimed a traitor.</a:t>
            </a:r>
          </a:p>
          <a:p>
            <a:endParaRPr lang="en-US" altLang="en-US" sz="1800" dirty="0"/>
          </a:p>
          <a:p>
            <a:r>
              <a:rPr lang="en-US" altLang="en-US" sz="1800" dirty="0"/>
              <a:t>At one point he cut his hair, and at Boscobel a Catholic family hid him underground where they had hidden priests.</a:t>
            </a:r>
          </a:p>
        </p:txBody>
      </p:sp>
      <p:pic>
        <p:nvPicPr>
          <p:cNvPr id="20484" name="Content Placeholder 4" descr="214509[1].jpg">
            <a:extLst>
              <a:ext uri="{FF2B5EF4-FFF2-40B4-BE49-F238E27FC236}">
                <a16:creationId xmlns:a16="http://schemas.microsoft.com/office/drawing/2014/main" id="{7E43DEF8-AC3D-482C-B5E8-57A00433ACC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42112" y="2179638"/>
            <a:ext cx="2895600" cy="3810000"/>
          </a:xfrm>
          <a:ln w="38100">
            <a:solidFill>
              <a:schemeClr val="tx2"/>
            </a:solidFill>
          </a:ln>
        </p:spPr>
      </p:pic>
    </p:spTree>
    <p:extLst>
      <p:ext uri="{BB962C8B-B14F-4D97-AF65-F5344CB8AC3E}">
        <p14:creationId xmlns:p14="http://schemas.microsoft.com/office/powerpoint/2010/main" val="108651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Beth\Pictures\eng civil war\Flight-of-the-King-Map-1897[1].jpg">
            <a:extLst>
              <a:ext uri="{FF2B5EF4-FFF2-40B4-BE49-F238E27FC236}">
                <a16:creationId xmlns:a16="http://schemas.microsoft.com/office/drawing/2014/main" id="{2F6CE336-0C2B-46BE-85C1-273D78BA7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57201"/>
            <a:ext cx="6704012"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36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F62B-02A7-494C-9541-15CDCD40855B}"/>
              </a:ext>
            </a:extLst>
          </p:cNvPr>
          <p:cNvSpPr>
            <a:spLocks noGrp="1"/>
          </p:cNvSpPr>
          <p:nvPr>
            <p:ph type="title"/>
          </p:nvPr>
        </p:nvSpPr>
        <p:spPr>
          <a:xfrm>
            <a:off x="1979612" y="152400"/>
            <a:ext cx="8229600" cy="1251062"/>
          </a:xfrm>
          <a:solidFill>
            <a:schemeClr val="bg2">
              <a:lumMod val="75000"/>
            </a:schemeClr>
          </a:solidFill>
        </p:spPr>
        <p:txBody>
          <a:bodyPr/>
          <a:lstStyle/>
          <a:p>
            <a:pPr algn="ctr">
              <a:defRPr/>
            </a:pPr>
            <a:r>
              <a:rPr lang="en-US" dirty="0">
                <a:solidFill>
                  <a:schemeClr val="tx2"/>
                </a:solidFill>
              </a:rPr>
              <a:t>From All Contemporary Reports:</a:t>
            </a:r>
          </a:p>
        </p:txBody>
      </p:sp>
      <p:sp>
        <p:nvSpPr>
          <p:cNvPr id="3" name="Content Placeholder 2">
            <a:extLst>
              <a:ext uri="{FF2B5EF4-FFF2-40B4-BE49-F238E27FC236}">
                <a16:creationId xmlns:a16="http://schemas.microsoft.com/office/drawing/2014/main" id="{BB814E74-89BC-4217-A1A7-C6679D3EA1EB}"/>
              </a:ext>
            </a:extLst>
          </p:cNvPr>
          <p:cNvSpPr>
            <a:spLocks noGrp="1"/>
          </p:cNvSpPr>
          <p:nvPr>
            <p:ph sz="half" idx="1"/>
          </p:nvPr>
        </p:nvSpPr>
        <p:spPr>
          <a:xfrm>
            <a:off x="1979612" y="1773239"/>
            <a:ext cx="4038600" cy="4624387"/>
          </a:xfrm>
          <a:ln w="38100">
            <a:solidFill>
              <a:schemeClr val="tx2"/>
            </a:solidFill>
          </a:ln>
        </p:spPr>
        <p:txBody>
          <a:bodyPr rtlCol="0">
            <a:normAutofit/>
          </a:bodyPr>
          <a:lstStyle/>
          <a:p>
            <a:pPr marL="438912" indent="-320040">
              <a:spcBef>
                <a:spcPts val="0"/>
              </a:spcBef>
              <a:buNone/>
              <a:defRPr/>
            </a:pPr>
            <a:r>
              <a:rPr lang="en-US" dirty="0"/>
              <a:t>“The combination of resource, intelligence and sheer courage which he showed fully justifies the verdict of John </a:t>
            </a:r>
            <a:r>
              <a:rPr lang="en-US" dirty="0" err="1"/>
              <a:t>Oldmixon</a:t>
            </a:r>
            <a:r>
              <a:rPr lang="en-US" dirty="0"/>
              <a:t> in his early eighteenth-century history of the Stuarts: ‘King Charles the Second in the Oak near Boscobel, makes as </a:t>
            </a:r>
            <a:r>
              <a:rPr lang="en-US" dirty="0" err="1"/>
              <a:t>Heroical</a:t>
            </a:r>
            <a:r>
              <a:rPr lang="en-US" dirty="0"/>
              <a:t> Figure as in any Part of his Reign.’ “</a:t>
            </a:r>
          </a:p>
          <a:p>
            <a:pPr marL="438912" indent="-320040">
              <a:spcBef>
                <a:spcPts val="0"/>
              </a:spcBef>
              <a:buNone/>
              <a:defRPr/>
            </a:pPr>
            <a:r>
              <a:rPr lang="en-US" sz="1800" dirty="0"/>
              <a:t>Antonia Fraser, </a:t>
            </a:r>
            <a:r>
              <a:rPr lang="en-US" sz="1800" i="1" dirty="0"/>
              <a:t>Royal Charles</a:t>
            </a:r>
            <a:endParaRPr lang="en-US" sz="1800" dirty="0"/>
          </a:p>
        </p:txBody>
      </p:sp>
      <p:pic>
        <p:nvPicPr>
          <p:cNvPr id="22532" name="Content Placeholder 4" descr="1289763_ee71c697[1].jpg">
            <a:extLst>
              <a:ext uri="{FF2B5EF4-FFF2-40B4-BE49-F238E27FC236}">
                <a16:creationId xmlns:a16="http://schemas.microsoft.com/office/drawing/2014/main" id="{7BB04AF6-9738-48E7-8F36-7FD34E533BF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0612" y="1905000"/>
            <a:ext cx="5486400" cy="4114799"/>
          </a:xfrm>
          <a:ln w="57150">
            <a:solidFill>
              <a:schemeClr val="tx1"/>
            </a:solidFill>
          </a:ln>
        </p:spPr>
      </p:pic>
    </p:spTree>
    <p:extLst>
      <p:ext uri="{BB962C8B-B14F-4D97-AF65-F5344CB8AC3E}">
        <p14:creationId xmlns:p14="http://schemas.microsoft.com/office/powerpoint/2010/main" val="137513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AD2E-1677-4F8C-B7AD-5EF42CFB9D1C}"/>
              </a:ext>
            </a:extLst>
          </p:cNvPr>
          <p:cNvSpPr>
            <a:spLocks noGrp="1"/>
          </p:cNvSpPr>
          <p:nvPr>
            <p:ph type="title"/>
          </p:nvPr>
        </p:nvSpPr>
        <p:spPr>
          <a:solidFill>
            <a:srgbClr val="FF0000"/>
          </a:solidFill>
        </p:spPr>
        <p:txBody>
          <a:bodyPr/>
          <a:lstStyle/>
          <a:p>
            <a:pPr algn="ctr"/>
            <a:r>
              <a:rPr lang="en-US" dirty="0"/>
              <a:t>Restoration of the Monarchy</a:t>
            </a:r>
          </a:p>
        </p:txBody>
      </p:sp>
      <p:pic>
        <p:nvPicPr>
          <p:cNvPr id="4" name="Content Placeholder 3">
            <a:extLst>
              <a:ext uri="{FF2B5EF4-FFF2-40B4-BE49-F238E27FC236}">
                <a16:creationId xmlns:a16="http://schemas.microsoft.com/office/drawing/2014/main" id="{496146A9-34F7-431C-89C4-F3E8516570AF}"/>
              </a:ext>
            </a:extLst>
          </p:cNvPr>
          <p:cNvPicPr>
            <a:picLocks noGrp="1" noChangeAspect="1"/>
          </p:cNvPicPr>
          <p:nvPr>
            <p:ph idx="1"/>
          </p:nvPr>
        </p:nvPicPr>
        <p:blipFill>
          <a:blip r:embed="rId2"/>
          <a:stretch>
            <a:fillRect/>
          </a:stretch>
        </p:blipFill>
        <p:spPr>
          <a:xfrm>
            <a:off x="2004582" y="1828800"/>
            <a:ext cx="8179661" cy="4343400"/>
          </a:xfrm>
          <a:prstGeom prst="rect">
            <a:avLst/>
          </a:prstGeom>
          <a:ln w="76200">
            <a:solidFill>
              <a:schemeClr val="tx2"/>
            </a:solidFill>
          </a:ln>
        </p:spPr>
      </p:pic>
    </p:spTree>
    <p:extLst>
      <p:ext uri="{BB962C8B-B14F-4D97-AF65-F5344CB8AC3E}">
        <p14:creationId xmlns:p14="http://schemas.microsoft.com/office/powerpoint/2010/main" val="286641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D681-6ACE-4F51-A311-99F7E0CDD765}"/>
              </a:ext>
            </a:extLst>
          </p:cNvPr>
          <p:cNvSpPr>
            <a:spLocks noGrp="1"/>
          </p:cNvSpPr>
          <p:nvPr>
            <p:ph type="title"/>
          </p:nvPr>
        </p:nvSpPr>
        <p:spPr>
          <a:xfrm>
            <a:off x="1979612" y="152400"/>
            <a:ext cx="8229600" cy="1250950"/>
          </a:xfrm>
          <a:solidFill>
            <a:srgbClr val="FF0000"/>
          </a:solidFill>
        </p:spPr>
        <p:txBody>
          <a:bodyPr/>
          <a:lstStyle/>
          <a:p>
            <a:pPr algn="ctr">
              <a:defRPr/>
            </a:pPr>
            <a:r>
              <a:rPr lang="en-US" dirty="0">
                <a:solidFill>
                  <a:schemeClr val="tx2"/>
                </a:solidFill>
                <a:ea typeface="+mj-ea"/>
              </a:rPr>
              <a:t>Bringing Back the Monarchy</a:t>
            </a:r>
          </a:p>
        </p:txBody>
      </p:sp>
      <p:sp>
        <p:nvSpPr>
          <p:cNvPr id="3" name="Text Placeholder 2">
            <a:extLst>
              <a:ext uri="{FF2B5EF4-FFF2-40B4-BE49-F238E27FC236}">
                <a16:creationId xmlns:a16="http://schemas.microsoft.com/office/drawing/2014/main" id="{9A43A484-B8FE-46F5-9E28-9A61E4665B3F}"/>
              </a:ext>
            </a:extLst>
          </p:cNvPr>
          <p:cNvSpPr>
            <a:spLocks noGrp="1"/>
          </p:cNvSpPr>
          <p:nvPr>
            <p:ph type="body" idx="1"/>
          </p:nvPr>
        </p:nvSpPr>
        <p:spPr>
          <a:xfrm>
            <a:off x="1979612" y="1698626"/>
            <a:ext cx="4040188" cy="715963"/>
          </a:xfrm>
          <a:solidFill>
            <a:srgbClr val="FF0000"/>
          </a:solidFill>
        </p:spPr>
        <p:txBody>
          <a:bodyPr rtlCol="0">
            <a:normAutofit lnSpcReduction="10000"/>
          </a:bodyPr>
          <a:lstStyle/>
          <a:p>
            <a:pPr algn="ctr">
              <a:defRPr/>
            </a:pPr>
            <a:r>
              <a:rPr lang="en-US" dirty="0">
                <a:ea typeface="+mn-ea"/>
              </a:rPr>
              <a:t>Convention parliament</a:t>
            </a:r>
          </a:p>
        </p:txBody>
      </p:sp>
      <p:sp>
        <p:nvSpPr>
          <p:cNvPr id="4" name="Content Placeholder 3">
            <a:extLst>
              <a:ext uri="{FF2B5EF4-FFF2-40B4-BE49-F238E27FC236}">
                <a16:creationId xmlns:a16="http://schemas.microsoft.com/office/drawing/2014/main" id="{35E7001D-8826-442D-B858-234954CD34D8}"/>
              </a:ext>
            </a:extLst>
          </p:cNvPr>
          <p:cNvSpPr>
            <a:spLocks noGrp="1"/>
          </p:cNvSpPr>
          <p:nvPr>
            <p:ph sz="half" idx="2"/>
          </p:nvPr>
        </p:nvSpPr>
        <p:spPr>
          <a:xfrm>
            <a:off x="1979612" y="2449514"/>
            <a:ext cx="4040188" cy="3951287"/>
          </a:xfrm>
          <a:ln w="38100">
            <a:solidFill>
              <a:schemeClr val="tx2"/>
            </a:solidFill>
          </a:ln>
        </p:spPr>
        <p:txBody>
          <a:bodyPr rtlCol="0">
            <a:normAutofit fontScale="92500" lnSpcReduction="10000"/>
          </a:bodyPr>
          <a:lstStyle/>
          <a:p>
            <a:pPr marL="438912" indent="-320040">
              <a:spcBef>
                <a:spcPts val="0"/>
              </a:spcBef>
              <a:buFont typeface="Wingdings 2"/>
              <a:buChar char=""/>
              <a:defRPr/>
            </a:pPr>
            <a:r>
              <a:rPr lang="en-US" dirty="0">
                <a:ea typeface="+mn-ea"/>
              </a:rPr>
              <a:t>A parliament  which, owing to the abeyance of the Crown, assembled without formal summons by the Sovereign.</a:t>
            </a:r>
          </a:p>
          <a:p>
            <a:pPr marL="438912" indent="-320040">
              <a:spcBef>
                <a:spcPts val="0"/>
              </a:spcBef>
              <a:buFont typeface="Wingdings 2"/>
              <a:buChar char=""/>
              <a:defRPr/>
            </a:pPr>
            <a:endParaRPr lang="en-US" dirty="0">
              <a:ea typeface="+mn-ea"/>
            </a:endParaRPr>
          </a:p>
          <a:p>
            <a:pPr marL="438912" indent="-320040">
              <a:spcBef>
                <a:spcPts val="0"/>
              </a:spcBef>
              <a:buFont typeface="Wingdings 2"/>
              <a:buChar char=""/>
              <a:defRPr/>
            </a:pPr>
            <a:r>
              <a:rPr lang="en-US" dirty="0">
                <a:ea typeface="+mn-ea"/>
              </a:rPr>
              <a:t>Assembled for the first time on 25 April 1660 it was predominantly Royalist  in its membership.</a:t>
            </a:r>
          </a:p>
          <a:p>
            <a:pPr marL="438912" indent="-320040">
              <a:spcBef>
                <a:spcPts val="0"/>
              </a:spcBef>
              <a:buNone/>
              <a:defRPr/>
            </a:pPr>
            <a:endParaRPr lang="en-US" dirty="0">
              <a:ea typeface="+mn-ea"/>
            </a:endParaRPr>
          </a:p>
          <a:p>
            <a:pPr marL="438912" indent="-320040">
              <a:spcBef>
                <a:spcPts val="0"/>
              </a:spcBef>
              <a:buFont typeface="Wingdings 2"/>
              <a:buChar char=""/>
              <a:defRPr/>
            </a:pPr>
            <a:r>
              <a:rPr lang="en-US" dirty="0">
                <a:ea typeface="+mn-ea"/>
              </a:rPr>
              <a:t>8 May 1660: Proclaims that King Charles II had been the lawful monarch since the death of Charles I in January 1649.</a:t>
            </a:r>
          </a:p>
          <a:p>
            <a:pPr marL="438912" indent="-320040">
              <a:spcBef>
                <a:spcPts val="0"/>
              </a:spcBef>
              <a:buFont typeface="Wingdings 2"/>
              <a:buChar char=""/>
              <a:defRPr/>
            </a:pPr>
            <a:endParaRPr lang="en-US" dirty="0">
              <a:ea typeface="+mn-ea"/>
            </a:endParaRPr>
          </a:p>
        </p:txBody>
      </p:sp>
      <p:sp>
        <p:nvSpPr>
          <p:cNvPr id="5" name="Text Placeholder 4">
            <a:extLst>
              <a:ext uri="{FF2B5EF4-FFF2-40B4-BE49-F238E27FC236}">
                <a16:creationId xmlns:a16="http://schemas.microsoft.com/office/drawing/2014/main" id="{3CA82F9C-29B5-4CDB-A80B-566AC44D570E}"/>
              </a:ext>
            </a:extLst>
          </p:cNvPr>
          <p:cNvSpPr>
            <a:spLocks noGrp="1"/>
          </p:cNvSpPr>
          <p:nvPr>
            <p:ph type="body" sz="quarter" idx="3"/>
          </p:nvPr>
        </p:nvSpPr>
        <p:spPr>
          <a:xfrm>
            <a:off x="6167438" y="1698626"/>
            <a:ext cx="4041775" cy="715963"/>
          </a:xfrm>
          <a:solidFill>
            <a:srgbClr val="FF0000"/>
          </a:solidFill>
        </p:spPr>
        <p:txBody>
          <a:bodyPr rtlCol="0">
            <a:normAutofit/>
          </a:bodyPr>
          <a:lstStyle/>
          <a:p>
            <a:pPr>
              <a:defRPr/>
            </a:pPr>
            <a:r>
              <a:rPr lang="en-US" dirty="0">
                <a:ea typeface="+mn-ea"/>
              </a:rPr>
              <a:t>Declaration of Breda</a:t>
            </a:r>
          </a:p>
        </p:txBody>
      </p:sp>
      <p:sp>
        <p:nvSpPr>
          <p:cNvPr id="6" name="Content Placeholder 5">
            <a:extLst>
              <a:ext uri="{FF2B5EF4-FFF2-40B4-BE49-F238E27FC236}">
                <a16:creationId xmlns:a16="http://schemas.microsoft.com/office/drawing/2014/main" id="{8A82A2D9-E7C7-4AB9-9588-6B01D90D575C}"/>
              </a:ext>
            </a:extLst>
          </p:cNvPr>
          <p:cNvSpPr>
            <a:spLocks noGrp="1"/>
          </p:cNvSpPr>
          <p:nvPr>
            <p:ph sz="quarter" idx="4"/>
          </p:nvPr>
        </p:nvSpPr>
        <p:spPr>
          <a:xfrm>
            <a:off x="6167438" y="2449514"/>
            <a:ext cx="4041775" cy="3951287"/>
          </a:xfrm>
          <a:ln w="38100">
            <a:solidFill>
              <a:schemeClr val="tx2"/>
            </a:solidFill>
          </a:ln>
        </p:spPr>
        <p:txBody>
          <a:bodyPr rtlCol="0">
            <a:normAutofit fontScale="92500" lnSpcReduction="20000"/>
          </a:bodyPr>
          <a:lstStyle/>
          <a:p>
            <a:pPr marL="118872" indent="0">
              <a:spcBef>
                <a:spcPts val="0"/>
              </a:spcBef>
              <a:buNone/>
              <a:defRPr/>
            </a:pPr>
            <a:r>
              <a:rPr lang="en-US" dirty="0">
                <a:ea typeface="+mn-ea"/>
              </a:rPr>
              <a:t>4 April 1660: Charles II issued a proclamation which promised the following: </a:t>
            </a:r>
          </a:p>
          <a:p>
            <a:pPr marL="731520" lvl="1" indent="-274320">
              <a:buFont typeface="Wingdings"/>
              <a:buChar char=""/>
              <a:defRPr/>
            </a:pPr>
            <a:r>
              <a:rPr lang="en-US" dirty="0">
                <a:ea typeface="+mn-ea"/>
              </a:rPr>
              <a:t>A general pardon for crimes committed during the War and Interregnum for those who recognized him as the lawful king.</a:t>
            </a:r>
          </a:p>
          <a:p>
            <a:pPr marL="731520" lvl="1" indent="-274320">
              <a:buFont typeface="Wingdings"/>
              <a:buChar char=""/>
              <a:defRPr/>
            </a:pPr>
            <a:r>
              <a:rPr lang="en-US" dirty="0">
                <a:ea typeface="+mn-ea"/>
              </a:rPr>
              <a:t>Retention by current owners of property purchased during the same period;</a:t>
            </a:r>
          </a:p>
          <a:p>
            <a:pPr marL="731520" lvl="1" indent="-274320">
              <a:buFont typeface="Wingdings"/>
              <a:buChar char=""/>
              <a:defRPr/>
            </a:pPr>
            <a:r>
              <a:rPr lang="en-US" dirty="0">
                <a:ea typeface="+mn-ea"/>
              </a:rPr>
              <a:t>Religious toleration; </a:t>
            </a:r>
          </a:p>
          <a:p>
            <a:pPr marL="731520" lvl="1" indent="-274320">
              <a:buFont typeface="Wingdings"/>
              <a:buChar char=""/>
              <a:defRPr/>
            </a:pPr>
            <a:r>
              <a:rPr lang="en-US" dirty="0">
                <a:ea typeface="+mn-ea"/>
              </a:rPr>
              <a:t>Payment of monies  owed to members of the army;</a:t>
            </a:r>
          </a:p>
          <a:p>
            <a:pPr marL="731520" lvl="1" indent="-274320">
              <a:buFont typeface="Wingdings"/>
              <a:buChar char=""/>
              <a:defRPr/>
            </a:pPr>
            <a:r>
              <a:rPr lang="en-US" dirty="0">
                <a:ea typeface="+mn-ea"/>
              </a:rPr>
              <a:t>Stipulates that the army would be recommissioned into service under the crown.</a:t>
            </a:r>
          </a:p>
        </p:txBody>
      </p:sp>
    </p:spTree>
    <p:extLst>
      <p:ext uri="{BB962C8B-B14F-4D97-AF65-F5344CB8AC3E}">
        <p14:creationId xmlns:p14="http://schemas.microsoft.com/office/powerpoint/2010/main" val="269682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BF34-47CF-456C-A0B1-882629E5CCB3}"/>
              </a:ext>
            </a:extLst>
          </p:cNvPr>
          <p:cNvSpPr>
            <a:spLocks noGrp="1"/>
          </p:cNvSpPr>
          <p:nvPr>
            <p:ph type="ctrTitle"/>
          </p:nvPr>
        </p:nvSpPr>
        <p:spPr>
          <a:solidFill>
            <a:srgbClr val="FF0000"/>
          </a:solidFill>
        </p:spPr>
        <p:txBody>
          <a:bodyPr>
            <a:normAutofit/>
          </a:bodyPr>
          <a:lstStyle/>
          <a:p>
            <a:pPr algn="ctr"/>
            <a:r>
              <a:rPr lang="en-US" sz="6600" dirty="0"/>
              <a:t>English Colonization</a:t>
            </a:r>
          </a:p>
        </p:txBody>
      </p:sp>
      <p:sp>
        <p:nvSpPr>
          <p:cNvPr id="3" name="Subtitle 2">
            <a:extLst>
              <a:ext uri="{FF2B5EF4-FFF2-40B4-BE49-F238E27FC236}">
                <a16:creationId xmlns:a16="http://schemas.microsoft.com/office/drawing/2014/main" id="{22273393-A03F-47E9-96BF-0734FDAF39A5}"/>
              </a:ext>
            </a:extLst>
          </p:cNvPr>
          <p:cNvSpPr>
            <a:spLocks noGrp="1"/>
          </p:cNvSpPr>
          <p:nvPr>
            <p:ph type="subTitle" idx="1"/>
          </p:nvPr>
        </p:nvSpPr>
        <p:spPr>
          <a:xfrm>
            <a:off x="1217613" y="5029200"/>
            <a:ext cx="9753599" cy="1143000"/>
          </a:xfrm>
          <a:ln w="57150">
            <a:solidFill>
              <a:srgbClr val="FF0000"/>
            </a:solidFill>
          </a:ln>
        </p:spPr>
        <p:txBody>
          <a:bodyPr>
            <a:normAutofit/>
          </a:bodyPr>
          <a:lstStyle/>
          <a:p>
            <a:pPr algn="ctr"/>
            <a:r>
              <a:rPr lang="en-US" sz="3600" dirty="0"/>
              <a:t>Was different from that of France, Portugal and Spain</a:t>
            </a:r>
          </a:p>
        </p:txBody>
      </p:sp>
    </p:spTree>
    <p:extLst>
      <p:ext uri="{BB962C8B-B14F-4D97-AF65-F5344CB8AC3E}">
        <p14:creationId xmlns:p14="http://schemas.microsoft.com/office/powerpoint/2010/main" val="13929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B7E4D-5B92-484C-9E91-C389139D2BD2}"/>
              </a:ext>
            </a:extLst>
          </p:cNvPr>
          <p:cNvSpPr>
            <a:spLocks noGrp="1"/>
          </p:cNvSpPr>
          <p:nvPr>
            <p:ph type="title"/>
          </p:nvPr>
        </p:nvSpPr>
        <p:spPr>
          <a:solidFill>
            <a:srgbClr val="FF0000"/>
          </a:solidFill>
        </p:spPr>
        <p:txBody>
          <a:bodyPr/>
          <a:lstStyle/>
          <a:p>
            <a:pPr algn="ctr">
              <a:defRPr/>
            </a:pPr>
            <a:r>
              <a:rPr lang="en-US" dirty="0">
                <a:ea typeface="+mj-ea"/>
              </a:rPr>
              <a:t>Why Restore the Monarchy?</a:t>
            </a:r>
          </a:p>
        </p:txBody>
      </p:sp>
      <p:sp>
        <p:nvSpPr>
          <p:cNvPr id="69634" name="Content Placeholder 2">
            <a:extLst>
              <a:ext uri="{FF2B5EF4-FFF2-40B4-BE49-F238E27FC236}">
                <a16:creationId xmlns:a16="http://schemas.microsoft.com/office/drawing/2014/main" id="{43D1029C-604D-445D-BE50-057B12546F21}"/>
              </a:ext>
            </a:extLst>
          </p:cNvPr>
          <p:cNvSpPr>
            <a:spLocks noGrp="1"/>
          </p:cNvSpPr>
          <p:nvPr>
            <p:ph idx="1"/>
          </p:nvPr>
        </p:nvSpPr>
        <p:spPr>
          <a:ln w="38100">
            <a:solidFill>
              <a:srgbClr val="FF0000"/>
            </a:solidFill>
          </a:ln>
        </p:spPr>
        <p:txBody>
          <a:bodyPr/>
          <a:lstStyle/>
          <a:p>
            <a:r>
              <a:rPr lang="en-US" altLang="en-US" dirty="0">
                <a:ea typeface="ＭＳ Ｐゴシック" panose="020B0600070205080204" pitchFamily="34" charset="-128"/>
              </a:rPr>
              <a:t>The restoration was an internal process; it was not brought about by war.</a:t>
            </a:r>
          </a:p>
          <a:p>
            <a:r>
              <a:rPr lang="en-US" altLang="en-US" dirty="0">
                <a:ea typeface="ＭＳ Ｐゴシック" panose="020B0600070205080204" pitchFamily="34" charset="-128"/>
              </a:rPr>
              <a:t>Stability and order were needed and desired.</a:t>
            </a:r>
          </a:p>
          <a:p>
            <a:r>
              <a:rPr lang="en-US" altLang="en-US" dirty="0">
                <a:ea typeface="ＭＳ Ｐゴシック" panose="020B0600070205080204" pitchFamily="34" charset="-128"/>
              </a:rPr>
              <a:t>The character of the King was significant:</a:t>
            </a:r>
          </a:p>
          <a:p>
            <a:pPr lvl="1"/>
            <a:r>
              <a:rPr lang="en-US" altLang="en-US" sz="2400" dirty="0">
                <a:ea typeface="ＭＳ Ｐゴシック" panose="020B0600070205080204" pitchFamily="34" charset="-128"/>
              </a:rPr>
              <a:t>He made strenuous efforts to retain his protestant reputation;</a:t>
            </a:r>
          </a:p>
          <a:p>
            <a:pPr lvl="1"/>
            <a:r>
              <a:rPr lang="en-US" altLang="en-US" sz="2400" dirty="0">
                <a:ea typeface="ＭＳ Ｐゴシック" panose="020B0600070205080204" pitchFamily="34" charset="-128"/>
              </a:rPr>
              <a:t>Even at his lowest moments, he would not make sacrifices, such as a change of religion, to get the support of France, Spain, or the Dutch.</a:t>
            </a:r>
          </a:p>
          <a:p>
            <a:pPr lvl="1"/>
            <a:r>
              <a:rPr lang="en-US" altLang="en-US" sz="2400" dirty="0">
                <a:ea typeface="ＭＳ Ｐゴシック" panose="020B0600070205080204" pitchFamily="34" charset="-128"/>
              </a:rPr>
              <a:t>He was known as a decent, serious man—at lest as much so as any monarch.</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1540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pPr algn="ctr"/>
            <a:r>
              <a:rPr lang="en-US" dirty="0"/>
              <a:t>Once Upon a Time</a:t>
            </a:r>
            <a:br>
              <a:rPr lang="en-US" dirty="0"/>
            </a:br>
            <a:r>
              <a:rPr lang="en-US" dirty="0"/>
              <a:t>There was a colony of New Haven</a:t>
            </a:r>
          </a:p>
        </p:txBody>
      </p:sp>
      <p:sp>
        <p:nvSpPr>
          <p:cNvPr id="3" name="Content Placeholder 2"/>
          <p:cNvSpPr>
            <a:spLocks noGrp="1"/>
          </p:cNvSpPr>
          <p:nvPr>
            <p:ph sz="half" idx="1"/>
          </p:nvPr>
        </p:nvSpPr>
        <p:spPr>
          <a:ln w="38100">
            <a:solidFill>
              <a:schemeClr val="tx1"/>
            </a:solidFill>
          </a:ln>
        </p:spPr>
        <p:txBody>
          <a:bodyPr>
            <a:normAutofit/>
          </a:bodyPr>
          <a:lstStyle/>
          <a:p>
            <a:r>
              <a:rPr lang="en-US" dirty="0"/>
              <a:t>But then it gave refuge to three men who signed the death warrant of King Charles II’s father.</a:t>
            </a:r>
          </a:p>
          <a:p>
            <a:endParaRPr lang="en-US" dirty="0"/>
          </a:p>
          <a:p>
            <a:r>
              <a:rPr lang="en-US" dirty="0"/>
              <a:t>And that is why the colony of New Haven lost its charter and was absorbed into the royal colony of Connecticut.</a:t>
            </a:r>
          </a:p>
        </p:txBody>
      </p:sp>
      <p:pic>
        <p:nvPicPr>
          <p:cNvPr id="5" name="Content Placeholder 4"/>
          <p:cNvPicPr>
            <a:picLocks noGrp="1" noChangeAspect="1"/>
          </p:cNvPicPr>
          <p:nvPr>
            <p:ph sz="half" idx="2"/>
          </p:nvPr>
        </p:nvPicPr>
        <p:blipFill>
          <a:blip r:embed="rId2"/>
          <a:stretch>
            <a:fillRect/>
          </a:stretch>
        </p:blipFill>
        <p:spPr>
          <a:xfrm>
            <a:off x="6551612" y="2209800"/>
            <a:ext cx="4724400" cy="3505200"/>
          </a:xfrm>
          <a:ln w="38100">
            <a:solidFill>
              <a:schemeClr val="tx2"/>
            </a:solidFill>
          </a:ln>
        </p:spPr>
      </p:pic>
    </p:spTree>
    <p:extLst>
      <p:ext uri="{BB962C8B-B14F-4D97-AF65-F5344CB8AC3E}">
        <p14:creationId xmlns:p14="http://schemas.microsoft.com/office/powerpoint/2010/main" val="2555115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ctr"/>
            <a:r>
              <a:rPr lang="en-US" dirty="0"/>
              <a:t>Thus ends the story</a:t>
            </a:r>
          </a:p>
        </p:txBody>
      </p:sp>
      <p:sp>
        <p:nvSpPr>
          <p:cNvPr id="3" name="Content Placeholder 2"/>
          <p:cNvSpPr>
            <a:spLocks noGrp="1"/>
          </p:cNvSpPr>
          <p:nvPr>
            <p:ph sz="half" idx="1"/>
          </p:nvPr>
        </p:nvSpPr>
        <p:spPr>
          <a:ln w="38100">
            <a:solidFill>
              <a:schemeClr val="tx2"/>
            </a:solidFill>
          </a:ln>
        </p:spPr>
        <p:txBody>
          <a:bodyPr/>
          <a:lstStyle/>
          <a:p>
            <a:pPr marL="0" indent="0">
              <a:buNone/>
            </a:pPr>
            <a:r>
              <a:rPr lang="en-US" dirty="0"/>
              <a:t>Of how Governor Berkeley once again became “his Majesties Governor”</a:t>
            </a:r>
          </a:p>
          <a:p>
            <a:pPr marL="0" indent="0" algn="ctr">
              <a:buNone/>
            </a:pPr>
            <a:r>
              <a:rPr lang="en-US" dirty="0"/>
              <a:t>And</a:t>
            </a:r>
          </a:p>
          <a:p>
            <a:pPr marL="0" indent="0">
              <a:buNone/>
            </a:pPr>
            <a:r>
              <a:rPr lang="en-US" dirty="0"/>
              <a:t>How King Charles II gave Virginia the title of “Old Dominion” and restored its status as a crown colony.</a:t>
            </a:r>
          </a:p>
        </p:txBody>
      </p:sp>
      <p:pic>
        <p:nvPicPr>
          <p:cNvPr id="5" name="Content Placeholder 4" descr="FirfaxCoA[1].gif"/>
          <p:cNvPicPr>
            <a:picLocks noGrp="1" noChangeAspect="1"/>
          </p:cNvPicPr>
          <p:nvPr>
            <p:ph sz="half" idx="2"/>
          </p:nvPr>
        </p:nvPicPr>
        <p:blipFill>
          <a:blip r:embed="rId2">
            <a:extLst>
              <a:ext uri="{28A0092B-C50C-407E-A947-70E740481C1C}">
                <a14:useLocalDpi xmlns:a14="http://schemas.microsoft.com/office/drawing/2010/main" val="0"/>
              </a:ext>
            </a:extLst>
          </a:blip>
          <a:srcRect l="9593" r="9593"/>
          <a:stretch>
            <a:fillRect/>
          </a:stretch>
        </p:blipFill>
        <p:spPr>
          <a:ln w="38100">
            <a:solidFill>
              <a:srgbClr val="FF0000"/>
            </a:solidFill>
          </a:ln>
        </p:spPr>
      </p:pic>
    </p:spTree>
    <p:extLst>
      <p:ext uri="{BB962C8B-B14F-4D97-AF65-F5344CB8AC3E}">
        <p14:creationId xmlns:p14="http://schemas.microsoft.com/office/powerpoint/2010/main" val="199273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2C88-3D4A-4748-944E-D747938AE330}"/>
              </a:ext>
            </a:extLst>
          </p:cNvPr>
          <p:cNvSpPr>
            <a:spLocks noGrp="1"/>
          </p:cNvSpPr>
          <p:nvPr>
            <p:ph type="title"/>
          </p:nvPr>
        </p:nvSpPr>
        <p:spPr>
          <a:solidFill>
            <a:srgbClr val="FF0000"/>
          </a:solidFill>
        </p:spPr>
        <p:txBody>
          <a:bodyPr/>
          <a:lstStyle/>
          <a:p>
            <a:r>
              <a:rPr lang="en-US" dirty="0"/>
              <a:t>King Charlies Spaniel: The breed was brought to England by Charles II</a:t>
            </a:r>
          </a:p>
        </p:txBody>
      </p:sp>
      <p:pic>
        <p:nvPicPr>
          <p:cNvPr id="5" name="Content Placeholder 4">
            <a:extLst>
              <a:ext uri="{FF2B5EF4-FFF2-40B4-BE49-F238E27FC236}">
                <a16:creationId xmlns:a16="http://schemas.microsoft.com/office/drawing/2014/main" id="{4F33EAD2-15E5-4290-8882-BD9A3DCCE0DA}"/>
              </a:ext>
            </a:extLst>
          </p:cNvPr>
          <p:cNvPicPr>
            <a:picLocks noGrp="1" noChangeAspect="1"/>
          </p:cNvPicPr>
          <p:nvPr>
            <p:ph idx="1"/>
          </p:nvPr>
        </p:nvPicPr>
        <p:blipFill>
          <a:blip r:embed="rId2"/>
          <a:stretch>
            <a:fillRect/>
          </a:stretch>
        </p:blipFill>
        <p:spPr>
          <a:xfrm>
            <a:off x="5865813" y="1467678"/>
            <a:ext cx="5638800" cy="3922643"/>
          </a:xfrm>
          <a:prstGeom prst="rect">
            <a:avLst/>
          </a:prstGeom>
          <a:ln w="57150">
            <a:solidFill>
              <a:schemeClr val="tx2"/>
            </a:solidFill>
          </a:ln>
        </p:spPr>
      </p:pic>
      <p:sp>
        <p:nvSpPr>
          <p:cNvPr id="4" name="Text Placeholder 3">
            <a:extLst>
              <a:ext uri="{FF2B5EF4-FFF2-40B4-BE49-F238E27FC236}">
                <a16:creationId xmlns:a16="http://schemas.microsoft.com/office/drawing/2014/main" id="{315876CF-B6C9-455F-8B28-61CB0F574331}"/>
              </a:ext>
            </a:extLst>
          </p:cNvPr>
          <p:cNvSpPr>
            <a:spLocks noGrp="1"/>
          </p:cNvSpPr>
          <p:nvPr>
            <p:ph type="body" sz="half" idx="2"/>
          </p:nvPr>
        </p:nvSpPr>
        <p:spPr>
          <a:ln>
            <a:solidFill>
              <a:schemeClr val="tx2"/>
            </a:solidFill>
          </a:ln>
        </p:spPr>
        <p:txBody>
          <a:bodyPr/>
          <a:lstStyle/>
          <a:p>
            <a:r>
              <a:rPr lang="en-US" dirty="0"/>
              <a:t>But it seems as though people were stealing the King’s dogs, and he advertised for their return.</a:t>
            </a:r>
          </a:p>
        </p:txBody>
      </p:sp>
    </p:spTree>
    <p:extLst>
      <p:ext uri="{BB962C8B-B14F-4D97-AF65-F5344CB8AC3E}">
        <p14:creationId xmlns:p14="http://schemas.microsoft.com/office/powerpoint/2010/main" val="138290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7614" y="1828800"/>
            <a:ext cx="9753600" cy="4648200"/>
          </a:xfrm>
          <a:ln w="38100">
            <a:solidFill>
              <a:schemeClr val="tx2"/>
            </a:solidFill>
          </a:ln>
        </p:spPr>
        <p:txBody>
          <a:bodyPr>
            <a:noAutofit/>
          </a:bodyPr>
          <a:lstStyle/>
          <a:p>
            <a:pPr marL="0" indent="0">
              <a:buNone/>
            </a:pPr>
            <a:r>
              <a:rPr lang="en-US" sz="1400" b="1" dirty="0"/>
              <a:t>SPAIN: (Florida—the majority were Indian)</a:t>
            </a:r>
          </a:p>
          <a:p>
            <a:pPr>
              <a:buFont typeface="Wingdings" charset="2"/>
              <a:buChar char="Ø"/>
            </a:pPr>
            <a:r>
              <a:rPr lang="en-US" sz="1400" dirty="0"/>
              <a:t>A Catholic country sent </a:t>
            </a:r>
            <a:r>
              <a:rPr lang="en-US" sz="1400" i="1" dirty="0"/>
              <a:t>conquistadores </a:t>
            </a:r>
            <a:r>
              <a:rPr lang="en-US" sz="1400" dirty="0"/>
              <a:t>(conquerors)</a:t>
            </a:r>
          </a:p>
          <a:p>
            <a:pPr>
              <a:buFont typeface="Wingdings" charset="2"/>
              <a:buChar char="Ø"/>
            </a:pPr>
            <a:r>
              <a:rPr lang="en-US" sz="1400" dirty="0"/>
              <a:t>Mostly male and came for “Gold, God, and Glory”</a:t>
            </a:r>
          </a:p>
          <a:p>
            <a:pPr>
              <a:buFont typeface="Wingdings" charset="2"/>
              <a:buChar char="Ø"/>
            </a:pPr>
            <a:r>
              <a:rPr lang="en-US" sz="1400" dirty="0"/>
              <a:t>The Mestizos: people of Spanish and Indian mix who blended into society.</a:t>
            </a:r>
          </a:p>
          <a:p>
            <a:pPr marL="0" indent="0">
              <a:buNone/>
            </a:pPr>
            <a:r>
              <a:rPr lang="en-US" sz="1400" b="1" dirty="0"/>
              <a:t>FRANCE: (Louisiana and Canada)</a:t>
            </a:r>
          </a:p>
          <a:p>
            <a:pPr>
              <a:buFont typeface="Wingdings" charset="2"/>
              <a:buChar char="Ø"/>
            </a:pPr>
            <a:r>
              <a:rPr lang="en-US" sz="1400" dirty="0"/>
              <a:t>It too was a Catholic country, and settlers were mostly male traders who sought fur and fish.</a:t>
            </a:r>
          </a:p>
          <a:p>
            <a:pPr>
              <a:buFont typeface="Wingdings" charset="2"/>
              <a:buChar char="Ø"/>
            </a:pPr>
            <a:r>
              <a:rPr lang="en-US" sz="1400" dirty="0"/>
              <a:t>The Metis: people of French and Indian mix who blended into society.</a:t>
            </a:r>
          </a:p>
          <a:p>
            <a:pPr marL="0" indent="0">
              <a:buNone/>
            </a:pPr>
            <a:r>
              <a:rPr lang="en-US" sz="1400" b="1" dirty="0"/>
              <a:t>ENGLISH</a:t>
            </a:r>
            <a:r>
              <a:rPr lang="en-US" sz="1400" dirty="0"/>
              <a:t>:</a:t>
            </a:r>
          </a:p>
          <a:p>
            <a:pPr>
              <a:buFont typeface="Wingdings" charset="2"/>
              <a:buChar char="Ø"/>
            </a:pPr>
            <a:r>
              <a:rPr lang="en-US" sz="1400" dirty="0"/>
              <a:t>Initially men came but within a short time, families arrived.</a:t>
            </a:r>
          </a:p>
          <a:p>
            <a:pPr>
              <a:buFont typeface="Wingdings" charset="2"/>
              <a:buChar char="Ø"/>
            </a:pPr>
            <a:r>
              <a:rPr lang="en-US" sz="1400" dirty="0"/>
              <a:t>Theirs was a cult of commerce.</a:t>
            </a:r>
          </a:p>
          <a:p>
            <a:pPr>
              <a:buFont typeface="Wingdings" charset="2"/>
              <a:buChar char="Ø"/>
            </a:pPr>
            <a:r>
              <a:rPr lang="en-US" sz="1400" dirty="0"/>
              <a:t>There was a rigid racial classification system; intermarriage was not common or supported.</a:t>
            </a:r>
          </a:p>
        </p:txBody>
      </p:sp>
      <p:sp>
        <p:nvSpPr>
          <p:cNvPr id="3" name="Title 2"/>
          <p:cNvSpPr>
            <a:spLocks noGrp="1"/>
          </p:cNvSpPr>
          <p:nvPr>
            <p:ph type="title"/>
          </p:nvPr>
        </p:nvSpPr>
        <p:spPr>
          <a:solidFill>
            <a:srgbClr val="FF0000"/>
          </a:solidFill>
        </p:spPr>
        <p:txBody>
          <a:bodyPr>
            <a:normAutofit/>
          </a:bodyPr>
          <a:lstStyle/>
          <a:p>
            <a:pPr algn="ctr"/>
            <a:r>
              <a:rPr lang="en-US" dirty="0"/>
              <a:t>Significant Differences </a:t>
            </a:r>
            <a:br>
              <a:rPr lang="en-US" dirty="0"/>
            </a:br>
            <a:endParaRPr lang="en-US" dirty="0"/>
          </a:p>
        </p:txBody>
      </p:sp>
    </p:spTree>
    <p:extLst>
      <p:ext uri="{BB962C8B-B14F-4D97-AF65-F5344CB8AC3E}">
        <p14:creationId xmlns:p14="http://schemas.microsoft.com/office/powerpoint/2010/main" val="362845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pPr algn="ctr">
              <a:defRPr/>
            </a:pPr>
            <a:r>
              <a:rPr lang="en-US" dirty="0">
                <a:ea typeface="ＭＳ Ｐゴシック" charset="0"/>
              </a:rPr>
              <a:t>1606: Joint Stock Companies Were Formed</a:t>
            </a:r>
          </a:p>
        </p:txBody>
      </p:sp>
      <p:sp>
        <p:nvSpPr>
          <p:cNvPr id="3" name="Content Placeholder 2"/>
          <p:cNvSpPr>
            <a:spLocks noGrp="1"/>
          </p:cNvSpPr>
          <p:nvPr>
            <p:ph idx="1"/>
          </p:nvPr>
        </p:nvSpPr>
        <p:spPr>
          <a:ln w="38100">
            <a:solidFill>
              <a:schemeClr val="tx1"/>
            </a:solidFill>
          </a:ln>
        </p:spPr>
        <p:txBody>
          <a:bodyPr>
            <a:normAutofit/>
          </a:bodyPr>
          <a:lstStyle/>
          <a:p>
            <a:pPr>
              <a:buFont typeface="Wingdings" charset="2"/>
              <a:buChar char="u"/>
              <a:defRPr/>
            </a:pPr>
            <a:r>
              <a:rPr lang="en-US" dirty="0">
                <a:ea typeface="ＭＳ Ｐゴシック" charset="0"/>
              </a:rPr>
              <a:t>They were established by royal charter by King James I on April 10, 1606 with the purpose of establishing colonial settlements in North America.</a:t>
            </a:r>
          </a:p>
          <a:p>
            <a:pPr>
              <a:buFont typeface="Wingdings" charset="2"/>
              <a:buChar char="u"/>
              <a:defRPr/>
            </a:pPr>
            <a:r>
              <a:rPr lang="en-US" dirty="0">
                <a:ea typeface="ＭＳ Ｐゴシック" charset="0"/>
              </a:rPr>
              <a:t>Given several names: Plymouth Company, Virginia Company of Plymouth, or Virginia Bay Company.</a:t>
            </a:r>
          </a:p>
          <a:p>
            <a:pPr>
              <a:buFont typeface="Wingdings" charset="2"/>
              <a:buChar char="u"/>
              <a:defRPr/>
            </a:pPr>
            <a:r>
              <a:rPr lang="en-US" dirty="0">
                <a:ea typeface="ＭＳ Ｐゴシック" charset="0"/>
              </a:rPr>
              <a:t>Plymouth Company: establish a colony between Chesapeake Bay and the current US-Canada border.</a:t>
            </a:r>
          </a:p>
          <a:p>
            <a:pPr>
              <a:buFont typeface="Wingdings" charset="2"/>
              <a:buChar char="u"/>
              <a:defRPr/>
            </a:pPr>
            <a:r>
              <a:rPr lang="en-US" dirty="0">
                <a:ea typeface="ＭＳ Ｐゴシック" charset="0"/>
              </a:rPr>
              <a:t>The London Company: establish a colony between Cape Fear and Long Island Sound.</a:t>
            </a:r>
          </a:p>
          <a:p>
            <a:pPr>
              <a:buFont typeface="Wingdings" charset="2"/>
              <a:buChar char="u"/>
              <a:defRPr/>
            </a:pPr>
            <a:r>
              <a:rPr lang="en-US" dirty="0">
                <a:ea typeface="ＭＳ Ｐゴシック" charset="0"/>
              </a:rPr>
              <a:t>The Massachusetts Bay Company was established in 1628.</a:t>
            </a:r>
          </a:p>
          <a:p>
            <a:pPr marL="136525" indent="0">
              <a:buNone/>
              <a:defRPr/>
            </a:pPr>
            <a:endParaRPr lang="en-US" dirty="0">
              <a:ea typeface="ＭＳ Ｐゴシック" charset="0"/>
            </a:endParaRPr>
          </a:p>
        </p:txBody>
      </p:sp>
    </p:spTree>
    <p:extLst>
      <p:ext uri="{BB962C8B-B14F-4D97-AF65-F5344CB8AC3E}">
        <p14:creationId xmlns:p14="http://schemas.microsoft.com/office/powerpoint/2010/main" val="231808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a:ln>
            <a:solidFill>
              <a:srgbClr val="FF0000"/>
            </a:solidFill>
          </a:ln>
        </p:spPr>
        <p:txBody>
          <a:bodyPr/>
          <a:lstStyle/>
          <a:p>
            <a:pPr algn="ctr"/>
            <a:r>
              <a:rPr lang="en-US" dirty="0"/>
              <a:t>Plantation/Colony</a:t>
            </a:r>
            <a:br>
              <a:rPr lang="en-US" dirty="0"/>
            </a:br>
            <a:endParaRPr lang="en-US" dirty="0"/>
          </a:p>
        </p:txBody>
      </p:sp>
      <p:sp>
        <p:nvSpPr>
          <p:cNvPr id="3" name="Content Placeholder 2"/>
          <p:cNvSpPr>
            <a:spLocks noGrp="1"/>
          </p:cNvSpPr>
          <p:nvPr>
            <p:ph sz="half" idx="1"/>
          </p:nvPr>
        </p:nvSpPr>
        <p:spPr>
          <a:noFill/>
          <a:ln>
            <a:solidFill>
              <a:schemeClr val="tx2"/>
            </a:solidFill>
          </a:ln>
        </p:spPr>
        <p:txBody>
          <a:bodyPr>
            <a:normAutofit fontScale="40000" lnSpcReduction="20000"/>
          </a:bodyPr>
          <a:lstStyle/>
          <a:p>
            <a:pPr marL="0" indent="0">
              <a:buNone/>
            </a:pPr>
            <a:endParaRPr lang="en-US" sz="5600" b="1" dirty="0"/>
          </a:p>
          <a:p>
            <a:pPr marL="0" indent="0">
              <a:buNone/>
            </a:pPr>
            <a:r>
              <a:rPr lang="en-US" sz="5600" b="1" dirty="0"/>
              <a:t>“Plantation”=settlers were planted abroad in order to establish a permanent colonial base.  </a:t>
            </a:r>
          </a:p>
          <a:p>
            <a:pPr marL="0" indent="0">
              <a:buNone/>
            </a:pPr>
            <a:r>
              <a:rPr lang="en-US" sz="5600" b="1" dirty="0"/>
              <a:t>Seventeenth-century English documents refer to the “Atlantic Plantations,” a term that took in land claimed by England from Newfoundland to Trinidad.</a:t>
            </a:r>
          </a:p>
          <a:p>
            <a:pPr marL="0" indent="0">
              <a:buNone/>
            </a:pPr>
            <a:r>
              <a:rPr lang="en-US" sz="7200" dirty="0"/>
              <a:t> </a:t>
            </a:r>
          </a:p>
          <a:p>
            <a:pPr marL="0" indent="0">
              <a:buNone/>
            </a:pPr>
            <a:r>
              <a:rPr lang="en-US" dirty="0">
                <a:effectLst/>
              </a:rPr>
              <a:t> </a:t>
            </a:r>
          </a:p>
          <a:p>
            <a:pPr marL="0" indent="0">
              <a:buNone/>
            </a:pPr>
            <a:endParaRPr lang="en-US" dirty="0"/>
          </a:p>
        </p:txBody>
      </p:sp>
      <p:pic>
        <p:nvPicPr>
          <p:cNvPr id="5" name="Content Placeholder 4" descr="rolfe5.jpg"/>
          <p:cNvPicPr>
            <a:picLocks noGrp="1" noChangeAspect="1"/>
          </p:cNvPicPr>
          <p:nvPr>
            <p:ph sz="half" idx="2"/>
          </p:nvPr>
        </p:nvPicPr>
        <p:blipFill>
          <a:blip r:embed="rId2">
            <a:extLst>
              <a:ext uri="{28A0092B-C50C-407E-A947-70E740481C1C}">
                <a14:useLocalDpi xmlns:a14="http://schemas.microsoft.com/office/drawing/2010/main" val="0"/>
              </a:ext>
            </a:extLst>
          </a:blip>
          <a:srcRect l="24861" r="24861"/>
          <a:stretch>
            <a:fillRect/>
          </a:stretch>
        </p:blipFill>
        <p:spPr>
          <a:ln w="38100">
            <a:solidFill>
              <a:schemeClr val="tx2"/>
            </a:solidFill>
          </a:ln>
        </p:spPr>
      </p:pic>
    </p:spTree>
    <p:extLst>
      <p:ext uri="{BB962C8B-B14F-4D97-AF65-F5344CB8AC3E}">
        <p14:creationId xmlns:p14="http://schemas.microsoft.com/office/powerpoint/2010/main" val="354140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pPr algn="ctr"/>
            <a:r>
              <a:rPr lang="en-US" sz="3199" dirty="0"/>
              <a:t>“Seas roll and months pass between the order and the execution”  </a:t>
            </a:r>
            <a:br>
              <a:rPr lang="en-US" sz="3199" dirty="0"/>
            </a:br>
            <a:r>
              <a:rPr lang="en-US" sz="1799" dirty="0"/>
              <a:t>Edmund Burke</a:t>
            </a:r>
          </a:p>
        </p:txBody>
      </p:sp>
      <p:sp>
        <p:nvSpPr>
          <p:cNvPr id="3" name="Text Placeholder 2"/>
          <p:cNvSpPr>
            <a:spLocks noGrp="1"/>
          </p:cNvSpPr>
          <p:nvPr>
            <p:ph type="body" idx="1"/>
          </p:nvPr>
        </p:nvSpPr>
        <p:spPr>
          <a:solidFill>
            <a:srgbClr val="FF0000"/>
          </a:solidFill>
        </p:spPr>
        <p:txBody>
          <a:bodyPr>
            <a:normAutofit/>
          </a:bodyPr>
          <a:lstStyle/>
          <a:p>
            <a:pPr algn="ctr"/>
            <a:r>
              <a:rPr lang="en-US" dirty="0"/>
              <a:t>Sailing Times </a:t>
            </a:r>
            <a:r>
              <a:rPr lang="en-US" b="1" u="sng" dirty="0"/>
              <a:t>FROM</a:t>
            </a:r>
          </a:p>
          <a:p>
            <a:r>
              <a:rPr lang="en-US" dirty="0"/>
              <a:t>                England</a:t>
            </a:r>
          </a:p>
        </p:txBody>
      </p:sp>
      <p:sp>
        <p:nvSpPr>
          <p:cNvPr id="5" name="Text Placeholder 4"/>
          <p:cNvSpPr>
            <a:spLocks noGrp="1"/>
          </p:cNvSpPr>
          <p:nvPr>
            <p:ph type="body" sz="half" idx="3"/>
          </p:nvPr>
        </p:nvSpPr>
        <p:spPr>
          <a:solidFill>
            <a:srgbClr val="FF0000"/>
          </a:solidFill>
        </p:spPr>
        <p:txBody>
          <a:bodyPr>
            <a:normAutofit/>
          </a:bodyPr>
          <a:lstStyle/>
          <a:p>
            <a:pPr algn="ctr"/>
            <a:r>
              <a:rPr lang="en-US" dirty="0"/>
              <a:t>Sailing Times </a:t>
            </a:r>
            <a:r>
              <a:rPr lang="en-US" b="1" u="sng" dirty="0"/>
              <a:t>TO</a:t>
            </a:r>
          </a:p>
          <a:p>
            <a:r>
              <a:rPr lang="en-US" dirty="0"/>
              <a:t>                 England</a:t>
            </a:r>
          </a:p>
        </p:txBody>
      </p:sp>
      <p:sp>
        <p:nvSpPr>
          <p:cNvPr id="4" name="Content Placeholder 3"/>
          <p:cNvSpPr>
            <a:spLocks noGrp="1"/>
          </p:cNvSpPr>
          <p:nvPr>
            <p:ph sz="quarter" idx="2"/>
          </p:nvPr>
        </p:nvSpPr>
        <p:spPr>
          <a:ln w="38100">
            <a:solidFill>
              <a:schemeClr val="tx2"/>
            </a:solidFill>
          </a:ln>
        </p:spPr>
        <p:txBody>
          <a:bodyPr/>
          <a:lstStyle/>
          <a:p>
            <a:r>
              <a:rPr lang="en-US" dirty="0"/>
              <a:t>Boston:  5-7 weeks</a:t>
            </a:r>
          </a:p>
          <a:p>
            <a:endParaRPr lang="en-US" dirty="0"/>
          </a:p>
          <a:p>
            <a:r>
              <a:rPr lang="en-US" dirty="0"/>
              <a:t>Chesapeake: 9 weeks</a:t>
            </a:r>
          </a:p>
          <a:p>
            <a:endParaRPr lang="en-US" dirty="0"/>
          </a:p>
          <a:p>
            <a:r>
              <a:rPr lang="en-US" dirty="0"/>
              <a:t>Barbados: 9 weeks</a:t>
            </a:r>
          </a:p>
          <a:p>
            <a:endParaRPr lang="en-US" dirty="0"/>
          </a:p>
          <a:p>
            <a:r>
              <a:rPr lang="en-US" dirty="0"/>
              <a:t>Hudson Bay: 12 weeks</a:t>
            </a:r>
          </a:p>
        </p:txBody>
      </p:sp>
      <p:sp>
        <p:nvSpPr>
          <p:cNvPr id="6" name="Content Placeholder 5"/>
          <p:cNvSpPr>
            <a:spLocks noGrp="1"/>
          </p:cNvSpPr>
          <p:nvPr>
            <p:ph sz="quarter" idx="4"/>
          </p:nvPr>
        </p:nvSpPr>
        <p:spPr>
          <a:ln w="38100">
            <a:solidFill>
              <a:schemeClr val="tx2"/>
            </a:solidFill>
          </a:ln>
        </p:spPr>
        <p:txBody>
          <a:bodyPr/>
          <a:lstStyle/>
          <a:p>
            <a:r>
              <a:rPr lang="en-US" dirty="0"/>
              <a:t>Boston:  4-5 weeks</a:t>
            </a:r>
          </a:p>
          <a:p>
            <a:endParaRPr lang="en-US" dirty="0"/>
          </a:p>
          <a:p>
            <a:r>
              <a:rPr lang="en-US" dirty="0"/>
              <a:t>Chesapeake: 6 weeks</a:t>
            </a:r>
          </a:p>
          <a:p>
            <a:endParaRPr lang="en-US" dirty="0"/>
          </a:p>
          <a:p>
            <a:r>
              <a:rPr lang="en-US" dirty="0"/>
              <a:t>Barbados: 8 weeks</a:t>
            </a:r>
          </a:p>
          <a:p>
            <a:endParaRPr lang="en-US" dirty="0"/>
          </a:p>
          <a:p>
            <a:r>
              <a:rPr lang="en-US" dirty="0"/>
              <a:t>Hudson Bay: 6 weeks</a:t>
            </a:r>
          </a:p>
        </p:txBody>
      </p:sp>
    </p:spTree>
    <p:extLst>
      <p:ext uri="{BB962C8B-B14F-4D97-AF65-F5344CB8AC3E}">
        <p14:creationId xmlns:p14="http://schemas.microsoft.com/office/powerpoint/2010/main" val="28931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North American continent presentation (widescreen).potx" id="{9BCD087D-7D15-4935-9A6F-8C8F414B806B}" vid="{F70B2F2B-E334-4403-A327-17999BAEB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North American continent presentation (widescreen)</Template>
  <TotalTime>41824</TotalTime>
  <Words>2988</Words>
  <Application>Microsoft Office PowerPoint</Application>
  <PresentationFormat>Custom</PresentationFormat>
  <Paragraphs>343</Paragraphs>
  <Slides>53</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53</vt:i4>
      </vt:variant>
    </vt:vector>
  </HeadingPairs>
  <TitlesOfParts>
    <vt:vector size="65" baseType="lpstr">
      <vt:lpstr>MS Gothic</vt:lpstr>
      <vt:lpstr>ＭＳ Ｐゴシック</vt:lpstr>
      <vt:lpstr>Arial</vt:lpstr>
      <vt:lpstr>Calibri</vt:lpstr>
      <vt:lpstr>Calibri Light</vt:lpstr>
      <vt:lpstr>Century Gothic</vt:lpstr>
      <vt:lpstr>Corbel</vt:lpstr>
      <vt:lpstr>Times New Roman</vt:lpstr>
      <vt:lpstr>Wingdings</vt:lpstr>
      <vt:lpstr>Wingdings 2</vt:lpstr>
      <vt:lpstr>Continental North America 16x9</vt:lpstr>
      <vt:lpstr>Office Theme</vt:lpstr>
      <vt:lpstr>“Liberty’s Exiles” Maya Jasanoff </vt:lpstr>
      <vt:lpstr>Schedule By Week</vt:lpstr>
      <vt:lpstr>Timeline Course Will Cover</vt:lpstr>
      <vt:lpstr>We will explore the following:</vt:lpstr>
      <vt:lpstr>English Colonization</vt:lpstr>
      <vt:lpstr>Significant Differences  </vt:lpstr>
      <vt:lpstr>1606: Joint Stock Companies Were Formed</vt:lpstr>
      <vt:lpstr>Plantation/Colony </vt:lpstr>
      <vt:lpstr>“Seas roll and months pass between the order and the execution”   Edmund Burke</vt:lpstr>
      <vt:lpstr>Nor did you start out at any time of the year.</vt:lpstr>
      <vt:lpstr>British Colonies in the Americas 1700</vt:lpstr>
      <vt:lpstr>By 1776 the following had been added:</vt:lpstr>
      <vt:lpstr>The Colonies were Largely ethnically English</vt:lpstr>
      <vt:lpstr>The Rule of Law</vt:lpstr>
      <vt:lpstr>Two Basic Principles of the English Constitution</vt:lpstr>
      <vt:lpstr>English Bill of Rights 1689 Formalizes Rule by Law</vt:lpstr>
      <vt:lpstr>Definitions</vt:lpstr>
      <vt:lpstr>There were 2 kinds of Loyalism: Before and After 1776</vt:lpstr>
      <vt:lpstr>1642: The First Test of Colonial Loyalty:</vt:lpstr>
      <vt:lpstr>What was the English  Civil War?</vt:lpstr>
      <vt:lpstr>The Sides: Roundheads and Cavaliers (Parliamentarians and Royalists)</vt:lpstr>
      <vt:lpstr>MAJOR PLAYERS</vt:lpstr>
      <vt:lpstr>And the Parliament of ENGLAND</vt:lpstr>
      <vt:lpstr>With Respect to the Causes of the Civil War</vt:lpstr>
      <vt:lpstr>The Religious Traditions Involved in the Issues</vt:lpstr>
      <vt:lpstr>Of Particular Significance</vt:lpstr>
      <vt:lpstr>King Charles I precipitates military action in two ways:</vt:lpstr>
      <vt:lpstr>Second: The Religion Factor</vt:lpstr>
      <vt:lpstr>Regicide</vt:lpstr>
      <vt:lpstr>England Becomes a Commonwealth The Interregnum</vt:lpstr>
      <vt:lpstr>January 1655</vt:lpstr>
      <vt:lpstr>Effect on the American Colonies </vt:lpstr>
      <vt:lpstr>Oliver Cromwell becomes “Oliver P.” The Protectorate 1653-58</vt:lpstr>
      <vt:lpstr>Cromwell Focuses on the American Colonies</vt:lpstr>
      <vt:lpstr>The Colonies Had to Decide</vt:lpstr>
      <vt:lpstr>The Curious History of Kent Island</vt:lpstr>
      <vt:lpstr>The Plundering Time</vt:lpstr>
      <vt:lpstr>Virginia Fights the War Under Governor William Berkeley</vt:lpstr>
      <vt:lpstr>The Commonwealth Parliament fights back</vt:lpstr>
      <vt:lpstr>The Jamestown Settlement</vt:lpstr>
      <vt:lpstr>Meanwhile</vt:lpstr>
      <vt:lpstr>Sequence of events— “The Royal Miracle”</vt:lpstr>
      <vt:lpstr>The Biggest Difficulty in Escaping: Charles Could Not Hide in a Crowd</vt:lpstr>
      <vt:lpstr>Cromwell Issues a Wanted Proclamation</vt:lpstr>
      <vt:lpstr>On the Run from September 3 to October 15—a 600 mile journey</vt:lpstr>
      <vt:lpstr>PowerPoint Presentation</vt:lpstr>
      <vt:lpstr>From All Contemporary Reports:</vt:lpstr>
      <vt:lpstr>Restoration of the Monarchy</vt:lpstr>
      <vt:lpstr>Bringing Back the Monarchy</vt:lpstr>
      <vt:lpstr>Why Restore the Monarchy?</vt:lpstr>
      <vt:lpstr>Once Upon a Time There was a colony of New Haven</vt:lpstr>
      <vt:lpstr>Thus ends the story</vt:lpstr>
      <vt:lpstr>King Charlies Spaniel: The breed was brought to England by Charles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Elizabeth Lambert</dc:creator>
  <cp:lastModifiedBy>Elizabeth Lambert</cp:lastModifiedBy>
  <cp:revision>74</cp:revision>
  <cp:lastPrinted>2017-10-18T20:15:20Z</cp:lastPrinted>
  <dcterms:created xsi:type="dcterms:W3CDTF">2017-08-29T14:56:23Z</dcterms:created>
  <dcterms:modified xsi:type="dcterms:W3CDTF">2017-10-19T11:54:27Z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