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ppt/notesSlides/notesSlide79.xml" ContentType="application/vnd.openxmlformats-officedocument.presentationml.notesSlide+xml"/>
  <Override PartName="/ppt/notesSlides/notesSlide80.xml" ContentType="application/vnd.openxmlformats-officedocument.presentationml.notesSlide+xml"/>
  <Override PartName="/ppt/notesSlides/notesSlide81.xml" ContentType="application/vnd.openxmlformats-officedocument.presentationml.notesSlide+xml"/>
  <Override PartName="/ppt/notesSlides/notesSlide82.xml" ContentType="application/vnd.openxmlformats-officedocument.presentationml.notesSlide+xml"/>
  <Override PartName="/ppt/notesSlides/notesSlide83.xml" ContentType="application/vnd.openxmlformats-officedocument.presentationml.notesSlide+xml"/>
  <Override PartName="/ppt/notesSlides/notesSlide84.xml" ContentType="application/vnd.openxmlformats-officedocument.presentationml.notesSlide+xml"/>
  <Override PartName="/ppt/notesSlides/notesSlide85.xml" ContentType="application/vnd.openxmlformats-officedocument.presentationml.notesSlide+xml"/>
  <Override PartName="/ppt/notesSlides/notesSlide86.xml" ContentType="application/vnd.openxmlformats-officedocument.presentationml.notesSlide+xml"/>
  <Override PartName="/ppt/notesSlides/notesSlide87.xml" ContentType="application/vnd.openxmlformats-officedocument.presentationml.notesSlide+xml"/>
  <Override PartName="/ppt/notesSlides/notesSlide88.xml" ContentType="application/vnd.openxmlformats-officedocument.presentationml.notesSlide+xml"/>
  <Override PartName="/ppt/notesSlides/notesSlide89.xml" ContentType="application/vnd.openxmlformats-officedocument.presentationml.notesSlide+xml"/>
  <Override PartName="/ppt/notesSlides/notesSlide90.xml" ContentType="application/vnd.openxmlformats-officedocument.presentationml.notesSlide+xml"/>
  <Override PartName="/ppt/notesSlides/notesSlide91.xml" ContentType="application/vnd.openxmlformats-officedocument.presentationml.notesSlide+xml"/>
  <Override PartName="/ppt/notesSlides/notesSlide92.xml" ContentType="application/vnd.openxmlformats-officedocument.presentationml.notesSlide+xml"/>
  <Override PartName="/ppt/notesSlides/notesSlide9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5"/>
  </p:notesMasterIdLst>
  <p:handoutMasterIdLst>
    <p:handoutMasterId r:id="rId96"/>
  </p:handoutMasterIdLst>
  <p:sldIdLst>
    <p:sldId id="256" r:id="rId2"/>
    <p:sldId id="259" r:id="rId3"/>
    <p:sldId id="331" r:id="rId4"/>
    <p:sldId id="332" r:id="rId5"/>
    <p:sldId id="333" r:id="rId6"/>
    <p:sldId id="334" r:id="rId7"/>
    <p:sldId id="335" r:id="rId8"/>
    <p:sldId id="336" r:id="rId9"/>
    <p:sldId id="337" r:id="rId10"/>
    <p:sldId id="338" r:id="rId11"/>
    <p:sldId id="339" r:id="rId12"/>
    <p:sldId id="340" r:id="rId13"/>
    <p:sldId id="341" r:id="rId14"/>
    <p:sldId id="342" r:id="rId15"/>
    <p:sldId id="343" r:id="rId16"/>
    <p:sldId id="344" r:id="rId17"/>
    <p:sldId id="345" r:id="rId18"/>
    <p:sldId id="346" r:id="rId19"/>
    <p:sldId id="273" r:id="rId20"/>
    <p:sldId id="274" r:id="rId21"/>
    <p:sldId id="310" r:id="rId22"/>
    <p:sldId id="312" r:id="rId23"/>
    <p:sldId id="311" r:id="rId24"/>
    <p:sldId id="276" r:id="rId25"/>
    <p:sldId id="313" r:id="rId26"/>
    <p:sldId id="316" r:id="rId27"/>
    <p:sldId id="317" r:id="rId28"/>
    <p:sldId id="278" r:id="rId29"/>
    <p:sldId id="279" r:id="rId30"/>
    <p:sldId id="280" r:id="rId31"/>
    <p:sldId id="281" r:id="rId32"/>
    <p:sldId id="282" r:id="rId33"/>
    <p:sldId id="283" r:id="rId34"/>
    <p:sldId id="359" r:id="rId35"/>
    <p:sldId id="285" r:id="rId36"/>
    <p:sldId id="286" r:id="rId37"/>
    <p:sldId id="288" r:id="rId38"/>
    <p:sldId id="289" r:id="rId39"/>
    <p:sldId id="290" r:id="rId40"/>
    <p:sldId id="291" r:id="rId41"/>
    <p:sldId id="258" r:id="rId42"/>
    <p:sldId id="287" r:id="rId43"/>
    <p:sldId id="292" r:id="rId44"/>
    <p:sldId id="264" r:id="rId45"/>
    <p:sldId id="266" r:id="rId46"/>
    <p:sldId id="265" r:id="rId47"/>
    <p:sldId id="268" r:id="rId48"/>
    <p:sldId id="308" r:id="rId49"/>
    <p:sldId id="314" r:id="rId50"/>
    <p:sldId id="315" r:id="rId51"/>
    <p:sldId id="309" r:id="rId52"/>
    <p:sldId id="347" r:id="rId53"/>
    <p:sldId id="348" r:id="rId54"/>
    <p:sldId id="349" r:id="rId55"/>
    <p:sldId id="350" r:id="rId56"/>
    <p:sldId id="351" r:id="rId57"/>
    <p:sldId id="352" r:id="rId58"/>
    <p:sldId id="353" r:id="rId59"/>
    <p:sldId id="354" r:id="rId60"/>
    <p:sldId id="355" r:id="rId61"/>
    <p:sldId id="356" r:id="rId62"/>
    <p:sldId id="357" r:id="rId63"/>
    <p:sldId id="358" r:id="rId64"/>
    <p:sldId id="261" r:id="rId65"/>
    <p:sldId id="293" r:id="rId66"/>
    <p:sldId id="262" r:id="rId67"/>
    <p:sldId id="294" r:id="rId68"/>
    <p:sldId id="295" r:id="rId69"/>
    <p:sldId id="296" r:id="rId70"/>
    <p:sldId id="297" r:id="rId71"/>
    <p:sldId id="298" r:id="rId72"/>
    <p:sldId id="299" r:id="rId73"/>
    <p:sldId id="300" r:id="rId74"/>
    <p:sldId id="301" r:id="rId75"/>
    <p:sldId id="302" r:id="rId76"/>
    <p:sldId id="303" r:id="rId77"/>
    <p:sldId id="304" r:id="rId78"/>
    <p:sldId id="305" r:id="rId79"/>
    <p:sldId id="306" r:id="rId80"/>
    <p:sldId id="307" r:id="rId81"/>
    <p:sldId id="318" r:id="rId82"/>
    <p:sldId id="319" r:id="rId83"/>
    <p:sldId id="320" r:id="rId84"/>
    <p:sldId id="321" r:id="rId85"/>
    <p:sldId id="322" r:id="rId86"/>
    <p:sldId id="323" r:id="rId87"/>
    <p:sldId id="324" r:id="rId88"/>
    <p:sldId id="325" r:id="rId89"/>
    <p:sldId id="326" r:id="rId90"/>
    <p:sldId id="327" r:id="rId91"/>
    <p:sldId id="328" r:id="rId92"/>
    <p:sldId id="329" r:id="rId93"/>
    <p:sldId id="330" r:id="rId9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8" autoAdjust="0"/>
    <p:restoredTop sz="70693" autoAdjust="0"/>
  </p:normalViewPr>
  <p:slideViewPr>
    <p:cSldViewPr>
      <p:cViewPr varScale="1">
        <p:scale>
          <a:sx n="51" d="100"/>
          <a:sy n="51" d="100"/>
        </p:scale>
        <p:origin x="-1926" y="-90"/>
      </p:cViewPr>
      <p:guideLst>
        <p:guide orient="horz" pos="2160"/>
        <p:guide pos="2880"/>
      </p:guideLst>
    </p:cSldViewPr>
  </p:slideViewPr>
  <p:outlineViewPr>
    <p:cViewPr>
      <p:scale>
        <a:sx n="33" d="100"/>
        <a:sy n="33" d="100"/>
      </p:scale>
      <p:origin x="0" y="31056"/>
    </p:cViewPr>
  </p:outlineViewPr>
  <p:notesTextViewPr>
    <p:cViewPr>
      <p:scale>
        <a:sx n="1" d="1"/>
        <a:sy n="1" d="1"/>
      </p:scale>
      <p:origin x="0" y="0"/>
    </p:cViewPr>
  </p:notesTextViewPr>
  <p:sorterViewPr>
    <p:cViewPr>
      <p:scale>
        <a:sx n="66" d="100"/>
        <a:sy n="66" d="100"/>
      </p:scale>
      <p:origin x="0" y="6564"/>
    </p:cViewPr>
  </p:sorter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slide" Target="slides/slide88.xml"/><Relationship Id="rId97"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notesMaster" Target="notesMasters/notesMaster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70005FE-3200-49F9-96B7-9312C106459A}" type="datetimeFigureOut">
              <a:rPr lang="en-US" smtClean="0"/>
              <a:t>10/21/2015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1AEC4BA-DF6A-49FC-86F3-E0967DC20A1B}" type="slidenum">
              <a:rPr lang="en-US" smtClean="0"/>
              <a:t>‹#›</a:t>
            </a:fld>
            <a:endParaRPr lang="en-US"/>
          </a:p>
        </p:txBody>
      </p:sp>
    </p:spTree>
    <p:extLst>
      <p:ext uri="{BB962C8B-B14F-4D97-AF65-F5344CB8AC3E}">
        <p14:creationId xmlns:p14="http://schemas.microsoft.com/office/powerpoint/2010/main" val="110938767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92058ED-9871-4475-9EA9-C39A5BB862BD}" type="datetimeFigureOut">
              <a:rPr lang="en-US" smtClean="0"/>
              <a:t>10/21/2015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F67ADB7-9330-45E7-9DB1-9B705565A253}" type="slidenum">
              <a:rPr lang="en-US" smtClean="0"/>
              <a:t>‹#›</a:t>
            </a:fld>
            <a:endParaRPr lang="en-US"/>
          </a:p>
        </p:txBody>
      </p:sp>
    </p:spTree>
    <p:extLst>
      <p:ext uri="{BB962C8B-B14F-4D97-AF65-F5344CB8AC3E}">
        <p14:creationId xmlns:p14="http://schemas.microsoft.com/office/powerpoint/2010/main" val="37704711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3" Type="http://schemas.openxmlformats.org/officeDocument/2006/relationships/hyperlink" Target="http://www.wordiq.com/definition/Immigration" TargetMode="External"/><Relationship Id="rId2" Type="http://schemas.openxmlformats.org/officeDocument/2006/relationships/slide" Target="../slides/slide65.xml"/><Relationship Id="rId1" Type="http://schemas.openxmlformats.org/officeDocument/2006/relationships/notesMaster" Target="../notesMasters/notesMaster1.xml"/><Relationship Id="rId5" Type="http://schemas.openxmlformats.org/officeDocument/2006/relationships/hyperlink" Target="http://www.wordiq.com/definition/Ward" TargetMode="External"/><Relationship Id="rId4" Type="http://schemas.openxmlformats.org/officeDocument/2006/relationships/hyperlink" Target="http://www.wordiq.com/definition/Naturalization" TargetMode="Externa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8" Type="http://schemas.openxmlformats.org/officeDocument/2006/relationships/hyperlink" Target="http://en.wikipedia.org/wiki/United_States_presidential_election,_1892" TargetMode="External"/><Relationship Id="rId3" Type="http://schemas.openxmlformats.org/officeDocument/2006/relationships/hyperlink" Target="http://en.wikipedia.org/wiki/United_States_presidential_election,_1884" TargetMode="External"/><Relationship Id="rId7" Type="http://schemas.openxmlformats.org/officeDocument/2006/relationships/hyperlink" Target="http://en.wikipedia.org/wiki/Grover_Cleveland" TargetMode="External"/><Relationship Id="rId2" Type="http://schemas.openxmlformats.org/officeDocument/2006/relationships/slide" Target="../slides/slide75.xml"/><Relationship Id="rId1" Type="http://schemas.openxmlformats.org/officeDocument/2006/relationships/notesMaster" Target="../notesMasters/notesMaster1.xml"/><Relationship Id="rId6" Type="http://schemas.openxmlformats.org/officeDocument/2006/relationships/hyperlink" Target="http://en.wikipedia.org/wiki/President_of_the_United_States" TargetMode="External"/><Relationship Id="rId5" Type="http://schemas.openxmlformats.org/officeDocument/2006/relationships/hyperlink" Target="http://en.wikipedia.org/w/index.php?title=Oral_ballot&amp;action=edit&amp;redlink=1" TargetMode="External"/><Relationship Id="rId4" Type="http://schemas.openxmlformats.org/officeDocument/2006/relationships/hyperlink" Target="http://en.wikipedia.org/wiki/Kentucky" TargetMode="Externa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85.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86.xml.rels><?xml version="1.0" encoding="UTF-8" standalone="yes"?>
<Relationships xmlns="http://schemas.openxmlformats.org/package/2006/relationships"><Relationship Id="rId8" Type="http://schemas.openxmlformats.org/officeDocument/2006/relationships/hyperlink" Target="http://en.wikipedia.org/wiki/United_States_presidential_election,_1892" TargetMode="External"/><Relationship Id="rId3" Type="http://schemas.openxmlformats.org/officeDocument/2006/relationships/hyperlink" Target="http://en.wikipedia.org/wiki/United_States_presidential_election,_1884" TargetMode="External"/><Relationship Id="rId7" Type="http://schemas.openxmlformats.org/officeDocument/2006/relationships/hyperlink" Target="http://en.wikipedia.org/wiki/Grover_Cleveland" TargetMode="External"/><Relationship Id="rId2" Type="http://schemas.openxmlformats.org/officeDocument/2006/relationships/slide" Target="../slides/slide86.xml"/><Relationship Id="rId1" Type="http://schemas.openxmlformats.org/officeDocument/2006/relationships/notesMaster" Target="../notesMasters/notesMaster1.xml"/><Relationship Id="rId6" Type="http://schemas.openxmlformats.org/officeDocument/2006/relationships/hyperlink" Target="http://en.wikipedia.org/wiki/President_of_the_United_States" TargetMode="External"/><Relationship Id="rId5" Type="http://schemas.openxmlformats.org/officeDocument/2006/relationships/hyperlink" Target="http://en.wikipedia.org/w/index.php?title=Oral_ballot&amp;action=edit&amp;redlink=1" TargetMode="External"/><Relationship Id="rId4" Type="http://schemas.openxmlformats.org/officeDocument/2006/relationships/hyperlink" Target="http://en.wikipedia.org/wiki/Kentucky" TargetMode="External"/></Relationships>
</file>

<file path=ppt/notesSlides/_rels/notesSlide87.xml.rels><?xml version="1.0" encoding="UTF-8" standalone="yes"?>
<Relationships xmlns="http://schemas.openxmlformats.org/package/2006/relationships"><Relationship Id="rId3" Type="http://schemas.openxmlformats.org/officeDocument/2006/relationships/hyperlink" Target="http://en.wikipedia.org/wiki/Electronic_voting" TargetMode="External"/><Relationship Id="rId7" Type="http://schemas.openxmlformats.org/officeDocument/2006/relationships/hyperlink" Target="http://en.wikipedia.org/wiki/Lockport_(city),_New_York" TargetMode="External"/><Relationship Id="rId2" Type="http://schemas.openxmlformats.org/officeDocument/2006/relationships/slide" Target="../slides/slide87.xml"/><Relationship Id="rId1" Type="http://schemas.openxmlformats.org/officeDocument/2006/relationships/notesMaster" Target="../notesMasters/notesMaster1.xml"/><Relationship Id="rId6" Type="http://schemas.openxmlformats.org/officeDocument/2006/relationships/hyperlink" Target="http://en.wikipedia.org/wiki/Rochester,_New_York" TargetMode="External"/><Relationship Id="rId5" Type="http://schemas.openxmlformats.org/officeDocument/2006/relationships/hyperlink" Target="http://en.wikipedia.org/wiki/United_States" TargetMode="External"/><Relationship Id="rId4" Type="http://schemas.openxmlformats.org/officeDocument/2006/relationships/hyperlink" Target="http://en.wikipedia.org/wiki/Chicago" TargetMode="External"/></Relationships>
</file>

<file path=ppt/notesSlides/_rels/notesSlide88.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89.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0.xml.rels><?xml version="1.0" encoding="UTF-8" standalone="yes"?>
<Relationships xmlns="http://schemas.openxmlformats.org/package/2006/relationships"><Relationship Id="rId3" Type="http://schemas.openxmlformats.org/officeDocument/2006/relationships/hyperlink" Target="#cite_note-6"/><Relationship Id="rId2" Type="http://schemas.openxmlformats.org/officeDocument/2006/relationships/slide" Target="../slides/slide90.xml"/><Relationship Id="rId1" Type="http://schemas.openxmlformats.org/officeDocument/2006/relationships/notesMaster" Target="../notesMasters/notesMaster1.xml"/><Relationship Id="rId6" Type="http://schemas.openxmlformats.org/officeDocument/2006/relationships/hyperlink" Target="http://en.wikipedia.org/wiki/Electronic_voting#Florida.2C_punched_cards.2C_and_the_2000_presidential_election" TargetMode="External"/><Relationship Id="rId5" Type="http://schemas.openxmlformats.org/officeDocument/2006/relationships/hyperlink" Target="http://en.wikipedia.org/wiki/Punched_card#IBM_Port-A-Punch" TargetMode="External"/><Relationship Id="rId4" Type="http://schemas.openxmlformats.org/officeDocument/2006/relationships/hyperlink" Target="#cite_note-7"/></Relationships>
</file>

<file path=ppt/notesSlides/_rels/notesSlide91.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92.xml.rels><?xml version="1.0" encoding="UTF-8" standalone="yes"?>
<Relationships xmlns="http://schemas.openxmlformats.org/package/2006/relationships"><Relationship Id="rId3" Type="http://schemas.openxmlformats.org/officeDocument/2006/relationships/hyperlink" Target="http://en.wikipedia.org/wiki/Voting_machine" TargetMode="External"/><Relationship Id="rId2" Type="http://schemas.openxmlformats.org/officeDocument/2006/relationships/slide" Target="../slides/slide92.xml"/><Relationship Id="rId1" Type="http://schemas.openxmlformats.org/officeDocument/2006/relationships/notesMaster" Target="../notesMasters/notesMaster1.xml"/><Relationship Id="rId6" Type="http://schemas.openxmlformats.org/officeDocument/2006/relationships/hyperlink" Target="http://en.wikipedia.org/wiki/Computer_memory" TargetMode="External"/><Relationship Id="rId5" Type="http://schemas.openxmlformats.org/officeDocument/2006/relationships/hyperlink" Target="http://en.wikipedia.org/wiki/Touchscreen" TargetMode="External"/><Relationship Id="rId4" Type="http://schemas.openxmlformats.org/officeDocument/2006/relationships/hyperlink" Target="http://en.wikipedia.org/wiki/Ballot" TargetMode="External"/></Relationships>
</file>

<file path=ppt/notesSlides/_rels/notesSlide93.xml.rels><?xml version="1.0" encoding="UTF-8" standalone="yes"?>
<Relationships xmlns="http://schemas.openxmlformats.org/package/2006/relationships"><Relationship Id="rId2" Type="http://schemas.openxmlformats.org/officeDocument/2006/relationships/slide" Target="../slides/slide9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F67ADB7-9330-45E7-9DB1-9B705565A253}" type="slidenum">
              <a:rPr lang="en-US" smtClean="0"/>
              <a:t>1</a:t>
            </a:fld>
            <a:endParaRPr lang="en-US"/>
          </a:p>
        </p:txBody>
      </p:sp>
    </p:spTree>
    <p:extLst>
      <p:ext uri="{BB962C8B-B14F-4D97-AF65-F5344CB8AC3E}">
        <p14:creationId xmlns:p14="http://schemas.microsoft.com/office/powerpoint/2010/main" val="38041594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b="1" dirty="0"/>
              <a:t>Border South - </a:t>
            </a:r>
            <a:r>
              <a:rPr lang="en-US" sz="1600" dirty="0"/>
              <a:t>Although there were strong pro-secession movements in all the Border South states except Delaware (and the governors of Kentucky and Missouri sided with the Confederacy – which is why the Confederate battle flag has 13 rather than 11 stars), the Border Slave states remained loyal to the Union. </a:t>
            </a:r>
          </a:p>
          <a:p>
            <a:pPr marL="277263" indent="-277263">
              <a:buFont typeface="Arial" panose="020B0604020202020204" pitchFamily="34" charset="0"/>
              <a:buChar char="•"/>
            </a:pPr>
            <a:r>
              <a:rPr lang="en-US" sz="1600" dirty="0"/>
              <a:t>Of those Border South state men who enlisted to fight in the Civil War, a large majority in each state enlisted in the Union as opposed to the Confederate military.</a:t>
            </a:r>
          </a:p>
          <a:p>
            <a:pPr marL="720884" lvl="1" indent="-277263">
              <a:buFont typeface="Arial" panose="020B0604020202020204" pitchFamily="34" charset="0"/>
              <a:buChar char="•"/>
            </a:pPr>
            <a:r>
              <a:rPr lang="en-US" sz="1600" dirty="0"/>
              <a:t>In Maryland, about 46,000 joined the Union military and 25,000 the Confederate</a:t>
            </a:r>
          </a:p>
          <a:p>
            <a:pPr marL="720884" lvl="1" indent="-277263">
              <a:buFont typeface="Arial" panose="020B0604020202020204" pitchFamily="34" charset="0"/>
              <a:buChar char="•"/>
            </a:pPr>
            <a:r>
              <a:rPr lang="en-US" sz="1600" dirty="0"/>
              <a:t>In Kentucky, about 76,000 joined the Union Army and 25,000  the Confederate</a:t>
            </a:r>
          </a:p>
          <a:p>
            <a:pPr marL="720884" lvl="1" indent="-277263">
              <a:buFont typeface="Arial" panose="020B0604020202020204" pitchFamily="34" charset="0"/>
              <a:buChar char="•"/>
            </a:pPr>
            <a:r>
              <a:rPr lang="en-US" sz="1600" dirty="0"/>
              <a:t>In Missouri, about 109,000 joined the Union Army</a:t>
            </a:r>
          </a:p>
        </p:txBody>
      </p:sp>
      <p:sp>
        <p:nvSpPr>
          <p:cNvPr id="4" name="Slide Number Placeholder 3"/>
          <p:cNvSpPr>
            <a:spLocks noGrp="1"/>
          </p:cNvSpPr>
          <p:nvPr>
            <p:ph type="sldNum" sz="quarter" idx="10"/>
          </p:nvPr>
        </p:nvSpPr>
        <p:spPr/>
        <p:txBody>
          <a:bodyPr/>
          <a:lstStyle/>
          <a:p>
            <a:fld id="{329545E7-13C0-40EF-B7B5-ABD19C1D1102}" type="slidenum">
              <a:rPr lang="en-US" smtClean="0"/>
              <a:t>10</a:t>
            </a:fld>
            <a:endParaRPr lang="en-US"/>
          </a:p>
        </p:txBody>
      </p:sp>
    </p:spTree>
    <p:extLst>
      <p:ext uri="{BB962C8B-B14F-4D97-AF65-F5344CB8AC3E}">
        <p14:creationId xmlns:p14="http://schemas.microsoft.com/office/powerpoint/2010/main" val="211584698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600" dirty="0"/>
              <a:t>In the South where there were large Black populations, there was a widespread fear that general emancipation would jeopardize white supremacy and lead to Black insurrection. </a:t>
            </a:r>
          </a:p>
          <a:p>
            <a:pPr marL="277263" indent="-277263">
              <a:buFont typeface="Arial" panose="020B0604020202020204" pitchFamily="34" charset="0"/>
              <a:buChar char="•"/>
            </a:pPr>
            <a:r>
              <a:rPr lang="en-US" sz="1600" dirty="0"/>
              <a:t>Nevertheless, the same feelings that prompted state emancipation in the North prompted extensive voluntary manumissions by individual masters, especially in Delaware, Maryland, and Virginia. </a:t>
            </a:r>
          </a:p>
          <a:p>
            <a:pPr marL="277263" indent="-277263">
              <a:buFont typeface="Arial" panose="020B0604020202020204" pitchFamily="34" charset="0"/>
              <a:buChar char="•"/>
            </a:pPr>
            <a:r>
              <a:rPr lang="en-US" sz="1600" dirty="0"/>
              <a:t>Facilitating this emancipation was a depressed tobacco market in the 1780s and 1790s which found many planters owning more slaves than they knew what to do with. </a:t>
            </a:r>
          </a:p>
          <a:p>
            <a:pPr marL="277263" indent="-277263">
              <a:buFont typeface="Arial" panose="020B0604020202020204" pitchFamily="34" charset="0"/>
              <a:buChar char="•"/>
            </a:pPr>
            <a:r>
              <a:rPr lang="en-US" sz="1600" dirty="0"/>
              <a:t>George Washington complained, “I have more working Negroes than can be employed to any advantage in the farming system.” </a:t>
            </a:r>
          </a:p>
          <a:p>
            <a:pPr marL="277263" indent="-277263">
              <a:buFont typeface="Arial" panose="020B0604020202020204" pitchFamily="34" charset="0"/>
              <a:buChar char="•"/>
            </a:pPr>
            <a:r>
              <a:rPr lang="en-US" sz="1600" dirty="0"/>
              <a:t>Those who freed their slaves included Washington himself and Robert Carter, one of the largest </a:t>
            </a:r>
            <a:r>
              <a:rPr lang="en-US" sz="1600" dirty="0" err="1"/>
              <a:t>slaveowners</a:t>
            </a:r>
            <a:r>
              <a:rPr lang="en-US" sz="1600" dirty="0"/>
              <a:t> in Virginia. </a:t>
            </a:r>
          </a:p>
        </p:txBody>
      </p:sp>
      <p:sp>
        <p:nvSpPr>
          <p:cNvPr id="4" name="Slide Number Placeholder 3"/>
          <p:cNvSpPr>
            <a:spLocks noGrp="1"/>
          </p:cNvSpPr>
          <p:nvPr>
            <p:ph type="sldNum" sz="quarter" idx="10"/>
          </p:nvPr>
        </p:nvSpPr>
        <p:spPr/>
        <p:txBody>
          <a:bodyPr/>
          <a:lstStyle/>
          <a:p>
            <a:fld id="{16F2C28A-354F-4B14-9DF1-1808C7ADA63D}"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6F2C28A-354F-4B14-9DF1-1808C7ADA63D}"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10000"/>
          </a:bodyPr>
          <a:lstStyle/>
          <a:p>
            <a:r>
              <a:rPr lang="en-US" sz="1600" dirty="0"/>
              <a:t>The high price of cotton led to the migration into the Gulf State area between the Appalachians and the Mississippi River – an area well-suited to growing short-staple cotton, which the cotton gin and other technological innovations made possible for economic processing into textiles. </a:t>
            </a:r>
          </a:p>
          <a:p>
            <a:endParaRPr lang="en-US" sz="1600" dirty="0"/>
          </a:p>
          <a:p>
            <a:pPr lvl="0"/>
            <a:r>
              <a:rPr lang="en-US" sz="1600" dirty="0"/>
              <a:t>Slave ownership in the Lower South was both concentrated and dispersed</a:t>
            </a:r>
          </a:p>
          <a:p>
            <a:pPr lvl="1"/>
            <a:r>
              <a:rPr lang="en-US" sz="1600" dirty="0"/>
              <a:t>37% of Southern families owned slaves</a:t>
            </a:r>
          </a:p>
          <a:p>
            <a:pPr lvl="1"/>
            <a:r>
              <a:rPr lang="en-US" sz="1600" dirty="0"/>
              <a:t>1 Southern family in 8 owned 20 or more slaves</a:t>
            </a:r>
          </a:p>
          <a:p>
            <a:endParaRPr lang="en-US" sz="1600" dirty="0"/>
          </a:p>
          <a:p>
            <a:pPr marL="277263" indent="-277263">
              <a:buFont typeface="Arial" panose="020B0604020202020204" pitchFamily="34" charset="0"/>
              <a:buChar char="•"/>
            </a:pPr>
            <a:r>
              <a:rPr lang="en-US" sz="1600" dirty="0"/>
              <a:t>With the end of the Napoleonic Wars, which had inhibited international commerce and delayed the mass marketing of cotton textiles, the price of raw cotton on the New Orleans market doubled within a year, rising to 27 cents a pound. </a:t>
            </a:r>
          </a:p>
          <a:p>
            <a:pPr marL="277263" indent="-277263">
              <a:buFont typeface="Arial" panose="020B0604020202020204" pitchFamily="34" charset="0"/>
              <a:buChar char="•"/>
            </a:pPr>
            <a:r>
              <a:rPr lang="en-US" sz="1600" dirty="0"/>
              <a:t>In response to the world demand, U.S. cotton production rose from 73,000 bales in 1800 to 730,000 bales in 1820 – the year the U.S. surpassed India, long the world’s leading cotton producer, in production. </a:t>
            </a:r>
          </a:p>
          <a:p>
            <a:pPr marL="277263" indent="-277263">
              <a:buFont typeface="Arial" panose="020B0604020202020204" pitchFamily="34" charset="0"/>
              <a:buChar char="•"/>
            </a:pPr>
            <a:r>
              <a:rPr lang="en-US" sz="1600" dirty="0"/>
              <a:t>IN 1800, 9% of the world’s cotton came from the U.S. and 60% from Asia. </a:t>
            </a:r>
          </a:p>
          <a:p>
            <a:pPr marL="277263" indent="-277263">
              <a:buFont typeface="Arial" panose="020B0604020202020204" pitchFamily="34" charset="0"/>
              <a:buChar char="•"/>
            </a:pPr>
            <a:r>
              <a:rPr lang="en-US" sz="1600" dirty="0"/>
              <a:t>In 1850, the U.S. produced 68% of the world’s cotton production, which in the </a:t>
            </a:r>
            <a:r>
              <a:rPr lang="en-US" sz="1600" dirty="0" err="1"/>
              <a:t>preceeding</a:t>
            </a:r>
            <a:r>
              <a:rPr lang="en-US" sz="1600" dirty="0"/>
              <a:t> 50 years had tripled. </a:t>
            </a:r>
          </a:p>
        </p:txBody>
      </p:sp>
      <p:sp>
        <p:nvSpPr>
          <p:cNvPr id="4" name="Slide Number Placeholder 3"/>
          <p:cNvSpPr>
            <a:spLocks noGrp="1"/>
          </p:cNvSpPr>
          <p:nvPr>
            <p:ph type="sldNum" sz="quarter" idx="10"/>
          </p:nvPr>
        </p:nvSpPr>
        <p:spPr/>
        <p:txBody>
          <a:bodyPr/>
          <a:lstStyle/>
          <a:p>
            <a:fld id="{16F2C28A-354F-4B14-9DF1-1808C7ADA63D}"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77263" indent="-277263">
              <a:buFont typeface="Arial" panose="020B0604020202020204" pitchFamily="34" charset="0"/>
              <a:buChar char="•"/>
            </a:pPr>
            <a:r>
              <a:rPr lang="en-US" sz="1600" dirty="0"/>
              <a:t>Short-staple cotton enabled southern planters to solve the problem of worn-out lands and low tobacco prices by shifting their slave-labor force to the new cotton fields. </a:t>
            </a:r>
          </a:p>
          <a:p>
            <a:pPr marL="277263" indent="-277263">
              <a:buFont typeface="Arial" panose="020B0604020202020204" pitchFamily="34" charset="0"/>
              <a:buChar char="•"/>
            </a:pPr>
            <a:r>
              <a:rPr lang="en-US" sz="1600" dirty="0"/>
              <a:t>It enabled New England merchants, whose maritime trade and fishing had been interrupted by the Napoleonic Wars, to shift capital from shipping to manufacturing. </a:t>
            </a:r>
          </a:p>
        </p:txBody>
      </p:sp>
      <p:sp>
        <p:nvSpPr>
          <p:cNvPr id="4" name="Slide Number Placeholder 3"/>
          <p:cNvSpPr>
            <a:spLocks noGrp="1"/>
          </p:cNvSpPr>
          <p:nvPr>
            <p:ph type="sldNum" sz="quarter" idx="10"/>
          </p:nvPr>
        </p:nvSpPr>
        <p:spPr/>
        <p:txBody>
          <a:bodyPr/>
          <a:lstStyle/>
          <a:p>
            <a:fld id="{16F2C28A-354F-4B14-9DF1-1808C7ADA63D}"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pPr defTabSz="914206">
              <a:defRPr/>
            </a:pPr>
            <a:r>
              <a:rPr lang="en-US" sz="1600" b="1" dirty="0"/>
              <a:t>Merged Cultures - </a:t>
            </a:r>
            <a:r>
              <a:rPr lang="en-US" sz="1600" dirty="0"/>
              <a:t>As David Hackett Fischer </a:t>
            </a:r>
            <a:r>
              <a:rPr lang="en-US" sz="1600" i="1" dirty="0"/>
              <a:t>Albion’s Seed </a:t>
            </a:r>
            <a:r>
              <a:rPr lang="en-US" sz="1600" dirty="0"/>
              <a:t> noted, “While the second party system was disguising regional differences, economic and cultural changes in the early-19</a:t>
            </a:r>
            <a:r>
              <a:rPr lang="en-US" sz="1600" baseline="30000" dirty="0"/>
              <a:t>th</a:t>
            </a:r>
            <a:r>
              <a:rPr lang="en-US" sz="1600" dirty="0"/>
              <a:t> century served to reinforce them and also change their nature. </a:t>
            </a:r>
          </a:p>
          <a:p>
            <a:pPr marL="277263" indent="-277263" defTabSz="914206">
              <a:buFont typeface="Arial" panose="020B0604020202020204" pitchFamily="34" charset="0"/>
              <a:buChar char="•"/>
              <a:defRPr/>
            </a:pPr>
            <a:r>
              <a:rPr lang="en-US" sz="1600" dirty="0"/>
              <a:t>New England and the Middle Atlantic states became more similar to one another, and increasingly different from the coastal and highland South. </a:t>
            </a:r>
          </a:p>
          <a:p>
            <a:pPr marL="277263" indent="-277263" defTabSz="914206">
              <a:buFont typeface="Arial" panose="020B0604020202020204" pitchFamily="34" charset="0"/>
              <a:buChar char="•"/>
              <a:defRPr/>
            </a:pPr>
            <a:r>
              <a:rPr lang="en-US" sz="1600" dirty="0"/>
              <a:t>The effect of these tendencies was to combine regions into sections. </a:t>
            </a:r>
          </a:p>
          <a:p>
            <a:pPr marL="277263" indent="-277263" defTabSz="914206">
              <a:buFont typeface="Arial" panose="020B0604020202020204" pitchFamily="34" charset="0"/>
              <a:buChar char="•"/>
              <a:defRPr/>
            </a:pPr>
            <a:r>
              <a:rPr lang="en-US" sz="1600" dirty="0"/>
              <a:t>This pattern had not existed before 1820. </a:t>
            </a:r>
          </a:p>
          <a:p>
            <a:pPr marL="277263" indent="-277263" defTabSz="914206">
              <a:buFont typeface="Arial" panose="020B0604020202020204" pitchFamily="34" charset="0"/>
              <a:buChar char="•"/>
              <a:defRPr/>
            </a:pPr>
            <a:r>
              <a:rPr lang="en-US" sz="1600" dirty="0"/>
              <a:t>The words ‘north’ and ‘south’ were rarely used in a sectional sense during the early years of the republic.  </a:t>
            </a:r>
          </a:p>
          <a:p>
            <a:pPr defTabSz="914206">
              <a:defRPr/>
            </a:pPr>
            <a:r>
              <a:rPr lang="en-US" sz="1600" b="1" dirty="0"/>
              <a:t>Farmers – </a:t>
            </a:r>
            <a:r>
              <a:rPr lang="en-US" sz="1600" dirty="0"/>
              <a:t>Formerly subsistence farmers were now shipping most of their corn and wheat crops to northern cities and to Europe for sale</a:t>
            </a:r>
          </a:p>
          <a:p>
            <a:pPr defTabSz="914206">
              <a:defRPr/>
            </a:pPr>
            <a:r>
              <a:rPr lang="en-US" sz="1600" b="1" dirty="0"/>
              <a:t>Reform movements – </a:t>
            </a:r>
            <a:r>
              <a:rPr lang="en-US" sz="1600" dirty="0"/>
              <a:t>Among the major reform movements to emerge out of the Second Great Awakening were Temperance and Anti-Slavery. </a:t>
            </a:r>
            <a:endParaRPr lang="en-US" sz="1600" b="1" dirty="0"/>
          </a:p>
          <a:p>
            <a:pPr defTabSz="914206">
              <a:defRPr/>
            </a:pPr>
            <a:endParaRPr lang="en-US" dirty="0"/>
          </a:p>
        </p:txBody>
      </p:sp>
      <p:sp>
        <p:nvSpPr>
          <p:cNvPr id="4" name="Slide Number Placeholder 3"/>
          <p:cNvSpPr>
            <a:spLocks noGrp="1"/>
          </p:cNvSpPr>
          <p:nvPr>
            <p:ph type="sldNum" sz="quarter" idx="10"/>
          </p:nvPr>
        </p:nvSpPr>
        <p:spPr/>
        <p:txBody>
          <a:bodyPr/>
          <a:lstStyle/>
          <a:p>
            <a:fld id="{0657AC3A-3C9B-42C5-A6E1-588F04D66138}"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657AC3A-3C9B-42C5-A6E1-588F04D66138}"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657AC3A-3C9B-42C5-A6E1-588F04D66138}"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657AC3A-3C9B-42C5-A6E1-588F04D66138}" type="slidenum">
              <a:rPr lang="en-US" smtClean="0"/>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6C58B9C-F4A9-442B-99BF-434A87F8F7A4}" type="slidenum">
              <a:rPr lang="en-US" smtClean="0"/>
              <a:t>19</a:t>
            </a:fld>
            <a:endParaRPr lang="en-US"/>
          </a:p>
        </p:txBody>
      </p:sp>
    </p:spTree>
    <p:extLst>
      <p:ext uri="{BB962C8B-B14F-4D97-AF65-F5344CB8AC3E}">
        <p14:creationId xmlns:p14="http://schemas.microsoft.com/office/powerpoint/2010/main" val="39174188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F67ADB7-9330-45E7-9DB1-9B705565A253}" type="slidenum">
              <a:rPr lang="en-US" smtClean="0"/>
              <a:t>2</a:t>
            </a:fld>
            <a:endParaRPr lang="en-US"/>
          </a:p>
        </p:txBody>
      </p:sp>
    </p:spTree>
    <p:extLst>
      <p:ext uri="{BB962C8B-B14F-4D97-AF65-F5344CB8AC3E}">
        <p14:creationId xmlns:p14="http://schemas.microsoft.com/office/powerpoint/2010/main" val="139611177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4206">
              <a:defRPr/>
            </a:pPr>
            <a:r>
              <a:rPr lang="en-US" sz="1600" b="1" dirty="0" smtClean="0"/>
              <a:t>Republican Views of the war - </a:t>
            </a:r>
            <a:r>
              <a:rPr lang="en-US" sz="1600" dirty="0" smtClean="0"/>
              <a:t>To </a:t>
            </a:r>
            <a:r>
              <a:rPr lang="en-US" sz="1600" dirty="0"/>
              <a:t>Republicans, the Civil War was a purification process--the treasonous virus of secessionism had to be totally expurgated from the body politic. </a:t>
            </a:r>
            <a:endParaRPr lang="en-US" sz="1600" dirty="0" smtClean="0"/>
          </a:p>
          <a:p>
            <a:pPr marL="285750" indent="-285750" defTabSz="914206">
              <a:buFont typeface="Arial" panose="020B0604020202020204" pitchFamily="34" charset="0"/>
              <a:buChar char="•"/>
              <a:defRPr/>
            </a:pPr>
            <a:r>
              <a:rPr lang="en-US" sz="1600" dirty="0" smtClean="0"/>
              <a:t>The </a:t>
            </a:r>
            <a:r>
              <a:rPr lang="en-US" sz="1600" dirty="0"/>
              <a:t>nation was committed to "equal rights" for all good and true republicans--but just who was good and true, and who was not, was the contested terrain. </a:t>
            </a:r>
            <a:endParaRPr lang="en-US" sz="1600" dirty="0" smtClean="0"/>
          </a:p>
          <a:p>
            <a:pPr marL="285750" indent="-285750" defTabSz="914206">
              <a:buFont typeface="Arial" panose="020B0604020202020204" pitchFamily="34" charset="0"/>
              <a:buChar char="•"/>
              <a:defRPr/>
            </a:pPr>
            <a:r>
              <a:rPr lang="en-US" sz="1600" dirty="0" smtClean="0"/>
              <a:t>The </a:t>
            </a:r>
            <a:r>
              <a:rPr lang="en-US" sz="1600" dirty="0"/>
              <a:t>USA fought the war to restore the Union, abolish slavery, and make permanent a modern nation-state that would never again be threatened by secession. </a:t>
            </a:r>
            <a:endParaRPr lang="en-US" sz="1600" dirty="0" smtClean="0"/>
          </a:p>
          <a:p>
            <a:pPr marL="285750" indent="-285750" defTabSz="914206">
              <a:buFont typeface="Arial" panose="020B0604020202020204" pitchFamily="34" charset="0"/>
              <a:buChar char="•"/>
              <a:defRPr/>
            </a:pPr>
            <a:r>
              <a:rPr lang="en-US" sz="1600" dirty="0" smtClean="0"/>
              <a:t>By </a:t>
            </a:r>
            <a:r>
              <a:rPr lang="en-US" sz="1600" dirty="0"/>
              <a:t>mid 1865, President Johnson (supported by Democrats and ex-Confederates) argued that the war goals had been achieved, the virus of secessionism was permanently eradicated, and Reconstruction should end immediately. </a:t>
            </a:r>
            <a:endParaRPr lang="en-US" sz="1600" dirty="0" smtClean="0"/>
          </a:p>
          <a:p>
            <a:pPr marL="285750" indent="-285750" defTabSz="914206">
              <a:buFont typeface="Arial" panose="020B0604020202020204" pitchFamily="34" charset="0"/>
              <a:buChar char="•"/>
              <a:defRPr/>
            </a:pPr>
            <a:r>
              <a:rPr lang="en-US" sz="1600" dirty="0" smtClean="0"/>
              <a:t>The </a:t>
            </a:r>
            <a:r>
              <a:rPr lang="en-US" sz="1600" dirty="0"/>
              <a:t>GOP thought otherwise--the enemy was still lurking and must be exposed and prevented from harming the nation in the future. </a:t>
            </a:r>
            <a:endParaRPr lang="en-US" sz="1600" dirty="0" smtClean="0"/>
          </a:p>
          <a:p>
            <a:pPr marL="285750" indent="-285750" defTabSz="914206">
              <a:buFont typeface="Arial" panose="020B0604020202020204" pitchFamily="34" charset="0"/>
              <a:buChar char="•"/>
              <a:defRPr/>
            </a:pPr>
            <a:r>
              <a:rPr lang="en-US" sz="1600" dirty="0" smtClean="0"/>
              <a:t>Congress </a:t>
            </a:r>
            <a:r>
              <a:rPr lang="en-US" sz="1600" dirty="0"/>
              <a:t>had a duty to guarantee a "republican form" of government to the South, and the question was whether the ex-rebels were truly loyal to American republicanism. </a:t>
            </a:r>
            <a:endParaRPr lang="en-US" sz="1600" dirty="0" smtClean="0"/>
          </a:p>
          <a:p>
            <a:pPr marL="285750" indent="-285750" defTabSz="914206">
              <a:buFont typeface="Arial" panose="020B0604020202020204" pitchFamily="34" charset="0"/>
              <a:buChar char="•"/>
              <a:defRPr/>
            </a:pPr>
            <a:r>
              <a:rPr lang="en-US" sz="1600" dirty="0" smtClean="0"/>
              <a:t>Would </a:t>
            </a:r>
            <a:r>
              <a:rPr lang="en-US" sz="1600" dirty="0"/>
              <a:t>they support America in a foreign war, or the invaders? </a:t>
            </a:r>
            <a:endParaRPr lang="en-US" sz="1600" dirty="0" smtClean="0"/>
          </a:p>
          <a:p>
            <a:pPr marL="285750" indent="-285750" defTabSz="914206">
              <a:buFont typeface="Arial" panose="020B0604020202020204" pitchFamily="34" charset="0"/>
              <a:buChar char="•"/>
              <a:defRPr/>
            </a:pPr>
            <a:r>
              <a:rPr lang="en-US" sz="1600" dirty="0" smtClean="0"/>
              <a:t>Neo-abolitionists </a:t>
            </a:r>
            <a:r>
              <a:rPr lang="en-US" sz="1600" dirty="0"/>
              <a:t>felt the Freedmen were more trustworthy in this regard, although admitting they needed a great deal of education to make them full citizens. </a:t>
            </a:r>
          </a:p>
          <a:p>
            <a:endParaRPr lang="en-US" dirty="0"/>
          </a:p>
        </p:txBody>
      </p:sp>
      <p:sp>
        <p:nvSpPr>
          <p:cNvPr id="4" name="Slide Number Placeholder 3"/>
          <p:cNvSpPr>
            <a:spLocks noGrp="1"/>
          </p:cNvSpPr>
          <p:nvPr>
            <p:ph type="sldNum" sz="quarter" idx="10"/>
          </p:nvPr>
        </p:nvSpPr>
        <p:spPr/>
        <p:txBody>
          <a:bodyPr/>
          <a:lstStyle/>
          <a:p>
            <a:fld id="{D6C58B9C-F4A9-442B-99BF-434A87F8F7A4}" type="slidenum">
              <a:rPr lang="en-US" smtClean="0"/>
              <a:t>20</a:t>
            </a:fld>
            <a:endParaRPr lang="en-US"/>
          </a:p>
        </p:txBody>
      </p:sp>
    </p:spTree>
    <p:extLst>
      <p:ext uri="{BB962C8B-B14F-4D97-AF65-F5344CB8AC3E}">
        <p14:creationId xmlns:p14="http://schemas.microsoft.com/office/powerpoint/2010/main" val="127127247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r>
              <a:rPr lang="en-US" sz="1600" b="1" dirty="0" smtClean="0"/>
              <a:t>Black Codes - </a:t>
            </a:r>
            <a:r>
              <a:rPr lang="en-US" sz="1600" dirty="0" smtClean="0"/>
              <a:t>By early 1866, each state of the former Confederacy had enacted new laws to reflect the general emancipation of its black residents, but none of those Black Codes appeared, in many northerners' eyes, to go far enough in securing free­dom to former slaves. </a:t>
            </a:r>
          </a:p>
          <a:p>
            <a:pPr marL="171450" indent="-171450">
              <a:buFont typeface="Arial" panose="020B0604020202020204" pitchFamily="34" charset="0"/>
              <a:buChar char="•"/>
            </a:pPr>
            <a:r>
              <a:rPr lang="en-US" sz="1600" dirty="0" smtClean="0"/>
              <a:t>Mississippi’s, for example, which barred landownership by black farmers, seemed designed to keep black laborers from escaping the need to work on white planters' lands—seemed designed, in short, to prevent black residents from ever obtaining economic independence, from truly escap­ing slavery. </a:t>
            </a:r>
          </a:p>
          <a:p>
            <a:pPr marL="171450" indent="-171450">
              <a:buFont typeface="Arial" panose="020B0604020202020204" pitchFamily="34" charset="0"/>
              <a:buChar char="•"/>
            </a:pPr>
            <a:r>
              <a:rPr lang="en-US" sz="1600" dirty="0" smtClean="0"/>
              <a:t>Virginia took no such action on landownership, and yet its new laws too – those preventing black testimony in court cases involving whites, for example, or appearing to put freed people at a disadvantage in seeking better working arrangements—gained a hostile reception by many northern observers who saw them as reflecting too little change. </a:t>
            </a:r>
          </a:p>
          <a:p>
            <a:pPr marL="171450" indent="-171450">
              <a:buFont typeface="Arial" panose="020B0604020202020204" pitchFamily="34" charset="0"/>
              <a:buChar char="•"/>
            </a:pPr>
            <a:r>
              <a:rPr lang="en-US" sz="1600" dirty="0" smtClean="0"/>
              <a:t>And anyway, all the former confederate states' actions were lumped together in the perception that perhaps s1avery in the South was not yet sufficiently a thing of the past. </a:t>
            </a:r>
          </a:p>
          <a:p>
            <a:pPr marL="171450" indent="-171450">
              <a:buFont typeface="Arial" panose="020B0604020202020204" pitchFamily="34" charset="0"/>
              <a:buChar char="•"/>
            </a:pPr>
            <a:r>
              <a:rPr lang="en-US" sz="1600" dirty="0" smtClean="0"/>
              <a:t>Mainstream public opinion in the North demanded that slavery be in fact dead, with no potential of ever again becoming a major political issue. </a:t>
            </a:r>
          </a:p>
          <a:p>
            <a:endParaRPr lang="en-US" sz="1600" dirty="0"/>
          </a:p>
        </p:txBody>
      </p:sp>
      <p:sp>
        <p:nvSpPr>
          <p:cNvPr id="4" name="Slide Number Placeholder 3"/>
          <p:cNvSpPr>
            <a:spLocks noGrp="1"/>
          </p:cNvSpPr>
          <p:nvPr>
            <p:ph type="sldNum" sz="quarter" idx="10"/>
          </p:nvPr>
        </p:nvSpPr>
        <p:spPr/>
        <p:txBody>
          <a:bodyPr/>
          <a:lstStyle/>
          <a:p>
            <a:fld id="{E4024BC9-84A7-4337-ABF2-223DAA74AE8B}" type="slidenum">
              <a:rPr lang="en-US" smtClean="0"/>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1" dirty="0" smtClean="0"/>
              <a:t>Republican views on Black rights - </a:t>
            </a:r>
            <a:r>
              <a:rPr lang="en-US" sz="1600" dirty="0" smtClean="0"/>
              <a:t>Republican leaders, and mainstream voters across the North, did not enter the postwar era any more committed to black citizenship, let alone black suf­frage and black office holding, than they had entered the war committed to an end to slavery. </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dirty="0" smtClean="0"/>
              <a:t>After the war, however, they needed assurance that slavery was indeed dead and that former slaveholders would have less capacity for political mischief. </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dirty="0" smtClean="0"/>
              <a:t>So they earnestly addressed black citizenship, with "equal protection of the laws," and black suffrage and representation. </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dirty="0" smtClean="0"/>
              <a:t>These two concerns, and these two emerging commitments, appeared in the Fourteenth Amendment. </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dirty="0" smtClean="0"/>
              <a:t>Once restoration was complete, it would be far too late to renegotiate the terms of readmission. </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dirty="0" smtClean="0"/>
              <a:t>So until this monumental concern was resolved, the former Con­federate states could not be restored, their congressional delegations readmitted to their seats</a:t>
            </a:r>
          </a:p>
          <a:p>
            <a:endParaRPr lang="en-US" sz="1600" dirty="0"/>
          </a:p>
        </p:txBody>
      </p:sp>
      <p:sp>
        <p:nvSpPr>
          <p:cNvPr id="4" name="Slide Number Placeholder 3"/>
          <p:cNvSpPr>
            <a:spLocks noGrp="1"/>
          </p:cNvSpPr>
          <p:nvPr>
            <p:ph type="sldNum" sz="quarter" idx="10"/>
          </p:nvPr>
        </p:nvSpPr>
        <p:spPr/>
        <p:txBody>
          <a:bodyPr/>
          <a:lstStyle/>
          <a:p>
            <a:fld id="{E4024BC9-84A7-4337-ABF2-223DAA74AE8B}" type="slidenum">
              <a:rPr lang="en-US" smtClean="0"/>
              <a:pPr/>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47500" lnSpcReduction="20000"/>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1" dirty="0" smtClean="0"/>
              <a:t>Civil Rights Act of 1866 - </a:t>
            </a:r>
            <a:r>
              <a:rPr lang="en-US" sz="1600" dirty="0" smtClean="0"/>
              <a:t>Congress passed a civil rights bill in 1866. </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dirty="0" smtClean="0"/>
              <a:t>It declared African Americans to be citizens, and it stipulated basic rights that freedmen, as American citizens, must be accorded, including the right to buy and own land. </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dirty="0" smtClean="0"/>
              <a:t>President Johnson vetoed the bill, however. </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dirty="0" smtClean="0"/>
              <a:t>Congress enacted the bill over Johnson's veto, but northern Republicans, in and out of Congress, knew that a change in power could lead to its repeal and that an attack in the courts might lead to its being declared uncon­stitutional. </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dirty="0" smtClean="0"/>
              <a:t>To give greater permanence to the Civil Rights Act of 1866 appeared to require a constitutional amendment that would put the essence of the act beyond the reach of congressional majorities or federal judges. </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dirty="0" smtClean="0"/>
              <a:t>Yet even had there been no concern about the civil rights of former slaves, Congress would have felt compelled to address the death of slavery along an­other dimension. </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dirty="0" smtClean="0"/>
              <a:t>Had President Lincoln lived to serve out his second term, he, like other Republican leaders, would have had to address an unexpected compli­cation, a largely unanticipated political consequence of emancipation. </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dirty="0" smtClean="0"/>
              <a:t>The old three-fifths clause was still in the Constitution, but it meant something vastly different in the postwar, post-slavery world. </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dirty="0" smtClean="0"/>
              <a:t>With slavery abolished, former slaves automatically changed categories and assumed fall value. </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dirty="0" smtClean="0"/>
              <a:t>Thus, after the next apportionment, following the 1870 census, southern states would garner many more seats in Congress than they had before and, therefore, many more votes in the electoral college. </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dirty="0" smtClean="0"/>
              <a:t>If white men across the South maintained a monopoly on voting, and if most voted Democratic, then. Republican northerners pondered, look at how bleak the future had become. </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dirty="0" smtClean="0"/>
              <a:t>As a consequence of defeating the Confederacy, drag­ging eleven southern states back into the Union, and bringing an end to the great divisive issue, slavery, southern Democrats would regain power in the reunited nation. </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dirty="0" smtClean="0"/>
              <a:t>Such wartime legislation as the Homestead Act and the Morrill Land-Grant College Act, not to mention the tariff and banking and currency legisla­tion of the war years, would be in jeopardy. </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dirty="0" smtClean="0"/>
              <a:t>And no Republican member of the House or Senate could look with any confidence on his chances of election to the presidency. </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dirty="0" smtClean="0"/>
              <a:t>The consequence of victory and abolition would be the utter defeat of Republicans' policy initiatives and their presidential candidates. </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dirty="0" smtClean="0"/>
              <a:t>So in death as in life, southern slavery roiled national politics. </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dirty="0" smtClean="0"/>
              <a:t>Republican leaders found utterly unacceptable the prospect that their wartime enemies might secure additional power as a consequence of having been defeated in the' bid for independence. </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dirty="0" smtClean="0"/>
              <a:t>Congressman Roscoe Conkling of New York demanded-"Shall the death of slavery add two-fifths to the entire power which slave had when slavery was living?" </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dirty="0" smtClean="0"/>
              <a:t>Senator John Sherman wrote his brother, Civi1 War general William T. Sherman: "Who shall exercise this [additional] political power? Shall the rebels do so?" </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dirty="0" smtClean="0"/>
              <a:t>At another time. Senator Sherman thundered-"But one thing I know,... that never by my consent shall these rebels gain by this war increased political power and come back here to wield that power in some other form against the safety and integrity of the country." </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dirty="0" smtClean="0"/>
              <a:t>The old "slave power" of the 1850s might have to be called something else, then, but unless something were done to address the core problem the Republicans saw, the white South would return to participation in the political life of the nation with far more power than before secession.</a:t>
            </a:r>
            <a:r>
              <a:rPr lang="en-US" sz="1200" dirty="0" smtClean="0"/>
              <a:t> </a:t>
            </a:r>
          </a:p>
          <a:p>
            <a:endParaRPr lang="en-US" dirty="0"/>
          </a:p>
        </p:txBody>
      </p:sp>
      <p:sp>
        <p:nvSpPr>
          <p:cNvPr id="4" name="Slide Number Placeholder 3"/>
          <p:cNvSpPr>
            <a:spLocks noGrp="1"/>
          </p:cNvSpPr>
          <p:nvPr>
            <p:ph type="sldNum" sz="quarter" idx="10"/>
          </p:nvPr>
        </p:nvSpPr>
        <p:spPr/>
        <p:txBody>
          <a:bodyPr/>
          <a:lstStyle/>
          <a:p>
            <a:fld id="{E4024BC9-84A7-4337-ABF2-223DAA74AE8B}" type="slidenum">
              <a:rPr lang="en-US" smtClean="0"/>
              <a:pPr/>
              <a:t>23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1600" b="1" dirty="0" smtClean="0"/>
              <a:t>Andrew Johnson - </a:t>
            </a:r>
            <a:r>
              <a:rPr lang="en-US" sz="1600" dirty="0" smtClean="0"/>
              <a:t>Johnson, except for the abolition of slavery, wanted “the union as it was, the constitution as it is”</a:t>
            </a:r>
          </a:p>
          <a:p>
            <a:endParaRPr lang="en-US" sz="1600" b="1" dirty="0"/>
          </a:p>
        </p:txBody>
      </p:sp>
      <p:sp>
        <p:nvSpPr>
          <p:cNvPr id="4" name="Slide Number Placeholder 3"/>
          <p:cNvSpPr>
            <a:spLocks noGrp="1"/>
          </p:cNvSpPr>
          <p:nvPr>
            <p:ph type="sldNum" sz="quarter" idx="10"/>
          </p:nvPr>
        </p:nvSpPr>
        <p:spPr/>
        <p:txBody>
          <a:bodyPr/>
          <a:lstStyle/>
          <a:p>
            <a:fld id="{D6C58B9C-F4A9-442B-99BF-434A87F8F7A4}" type="slidenum">
              <a:rPr lang="en-US" smtClean="0"/>
              <a:t>24</a:t>
            </a:fld>
            <a:endParaRPr lang="en-US"/>
          </a:p>
        </p:txBody>
      </p:sp>
    </p:spTree>
    <p:extLst>
      <p:ext uri="{BB962C8B-B14F-4D97-AF65-F5344CB8AC3E}">
        <p14:creationId xmlns:p14="http://schemas.microsoft.com/office/powerpoint/2010/main" val="116640426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r>
              <a:rPr lang="en-US" sz="1600" b="1" kern="1200" dirty="0" smtClean="0">
                <a:solidFill>
                  <a:schemeClr val="tx1"/>
                </a:solidFill>
                <a:latin typeface="+mn-lt"/>
                <a:ea typeface="+mn-ea"/>
                <a:cs typeface="+mn-cs"/>
              </a:rPr>
              <a:t>The South-Iraq Comparison - </a:t>
            </a:r>
            <a:r>
              <a:rPr lang="en-US" sz="1600" kern="1200" dirty="0" smtClean="0">
                <a:solidFill>
                  <a:schemeClr val="tx1"/>
                </a:solidFill>
                <a:latin typeface="+mn-lt"/>
                <a:ea typeface="+mn-ea"/>
                <a:cs typeface="+mn-cs"/>
              </a:rPr>
              <a:t>In the decade after Appomattox, the</a:t>
            </a:r>
            <a:r>
              <a:rPr lang="en-US" sz="1600" kern="1200" baseline="0" dirty="0" smtClean="0">
                <a:solidFill>
                  <a:schemeClr val="tx1"/>
                </a:solidFill>
                <a:latin typeface="+mn-lt"/>
                <a:ea typeface="+mn-ea"/>
                <a:cs typeface="+mn-cs"/>
              </a:rPr>
              <a:t> North  was </a:t>
            </a:r>
            <a:r>
              <a:rPr lang="en-US" sz="1600" kern="1200" dirty="0" smtClean="0">
                <a:solidFill>
                  <a:schemeClr val="tx1"/>
                </a:solidFill>
                <a:latin typeface="+mn-lt"/>
                <a:ea typeface="+mn-ea"/>
                <a:cs typeface="+mn-cs"/>
              </a:rPr>
              <a:t>faced with a situation similar to ours in Iraq — a conquered and restive society, a low-level insurgency, and a mounting financial cost. </a:t>
            </a:r>
          </a:p>
          <a:p>
            <a:pPr marL="171450" indent="-171450">
              <a:buFont typeface="Arial" panose="020B0604020202020204" pitchFamily="34" charset="0"/>
              <a:buChar char="•"/>
            </a:pPr>
            <a:r>
              <a:rPr lang="en-US" sz="1600" kern="1200" dirty="0" smtClean="0">
                <a:solidFill>
                  <a:schemeClr val="tx1"/>
                </a:solidFill>
                <a:latin typeface="+mn-lt"/>
                <a:ea typeface="+mn-ea"/>
                <a:cs typeface="+mn-cs"/>
              </a:rPr>
              <a:t>The result</a:t>
            </a:r>
            <a:r>
              <a:rPr lang="en-US" sz="1600" kern="1200" baseline="0" dirty="0" smtClean="0">
                <a:solidFill>
                  <a:schemeClr val="tx1"/>
                </a:solidFill>
                <a:latin typeface="+mn-lt"/>
                <a:ea typeface="+mn-ea"/>
                <a:cs typeface="+mn-cs"/>
              </a:rPr>
              <a:t> was that </a:t>
            </a:r>
            <a:r>
              <a:rPr lang="en-US" sz="1600" kern="1200" dirty="0" smtClean="0">
                <a:solidFill>
                  <a:schemeClr val="tx1"/>
                </a:solidFill>
                <a:latin typeface="+mn-lt"/>
                <a:ea typeface="+mn-ea"/>
                <a:cs typeface="+mn-cs"/>
              </a:rPr>
              <a:t>the North elected to abandon Reconstruction, return power to the defeated slaveholders, and forsake the people it had fought a war to free. </a:t>
            </a:r>
          </a:p>
          <a:p>
            <a:pPr marL="171450" indent="-171450">
              <a:buFont typeface="Arial" panose="020B0604020202020204" pitchFamily="34" charset="0"/>
              <a:buChar char="•"/>
            </a:pPr>
            <a:r>
              <a:rPr lang="en-US" sz="1600" kern="1200" dirty="0" smtClean="0">
                <a:solidFill>
                  <a:schemeClr val="tx1"/>
                </a:solidFill>
                <a:latin typeface="+mn-lt"/>
                <a:ea typeface="+mn-ea"/>
                <a:cs typeface="+mn-cs"/>
              </a:rPr>
              <a:t>For a long time they were praised for it by pro-Southern historiographers who saw Reconstruction the way the Left sees the Iraqi occupation, as an overzealous attempt to impose a way of life by force on an unwilling culture. </a:t>
            </a:r>
          </a:p>
          <a:p>
            <a:pPr marL="171450" indent="-171450">
              <a:buFont typeface="Arial" panose="020B0604020202020204" pitchFamily="34" charset="0"/>
              <a:buChar char="•"/>
            </a:pPr>
            <a:r>
              <a:rPr lang="en-US" sz="1600" kern="1200" dirty="0" smtClean="0">
                <a:solidFill>
                  <a:schemeClr val="tx1"/>
                </a:solidFill>
                <a:latin typeface="+mn-lt"/>
                <a:ea typeface="+mn-ea"/>
                <a:cs typeface="+mn-cs"/>
              </a:rPr>
              <a:t>Later historians pointed out that Reconstruction was hardly worse than the Jim</a:t>
            </a:r>
            <a:r>
              <a:rPr lang="en-US" sz="1600" kern="1200" baseline="0" dirty="0" smtClean="0">
                <a:solidFill>
                  <a:schemeClr val="tx1"/>
                </a:solidFill>
                <a:latin typeface="+mn-lt"/>
                <a:ea typeface="+mn-ea"/>
                <a:cs typeface="+mn-cs"/>
              </a:rPr>
              <a:t> Crow and disenfranchisement era </a:t>
            </a:r>
            <a:r>
              <a:rPr lang="en-US" sz="1600" kern="1200" dirty="0" smtClean="0">
                <a:solidFill>
                  <a:schemeClr val="tx1"/>
                </a:solidFill>
                <a:latin typeface="+mn-lt"/>
                <a:ea typeface="+mn-ea"/>
                <a:cs typeface="+mn-cs"/>
              </a:rPr>
              <a:t>that came after and that if the North had stayed longer and done more to root out the pathologies of the conquered South, it would have</a:t>
            </a:r>
            <a:r>
              <a:rPr lang="en-US" sz="1600" kern="1200" baseline="0" dirty="0" smtClean="0">
                <a:solidFill>
                  <a:schemeClr val="tx1"/>
                </a:solidFill>
                <a:latin typeface="+mn-lt"/>
                <a:ea typeface="+mn-ea"/>
                <a:cs typeface="+mn-cs"/>
              </a:rPr>
              <a:t> eventually succeeded and spared the South a century of economic backwardness.</a:t>
            </a:r>
          </a:p>
          <a:p>
            <a:r>
              <a:rPr lang="en-US" sz="1600" b="1" kern="1200" baseline="0" dirty="0" smtClean="0">
                <a:solidFill>
                  <a:schemeClr val="tx1"/>
                </a:solidFill>
                <a:latin typeface="+mn-lt"/>
                <a:ea typeface="+mn-ea"/>
                <a:cs typeface="+mn-cs"/>
              </a:rPr>
              <a:t>Supreme Court – </a:t>
            </a:r>
            <a:r>
              <a:rPr lang="en-US" sz="1600" b="0" kern="1200" baseline="0" dirty="0" smtClean="0">
                <a:solidFill>
                  <a:schemeClr val="tx1"/>
                </a:solidFill>
                <a:latin typeface="+mn-lt"/>
                <a:ea typeface="+mn-ea"/>
                <a:cs typeface="+mn-cs"/>
              </a:rPr>
              <a:t>In the Civil Rights Cases of 1883, the Court declared that the 14</a:t>
            </a:r>
            <a:r>
              <a:rPr lang="en-US" sz="1600" b="0" kern="1200" baseline="30000" dirty="0" smtClean="0">
                <a:solidFill>
                  <a:schemeClr val="tx1"/>
                </a:solidFill>
                <a:latin typeface="+mn-lt"/>
                <a:ea typeface="+mn-ea"/>
                <a:cs typeface="+mn-cs"/>
              </a:rPr>
              <a:t>th</a:t>
            </a:r>
            <a:r>
              <a:rPr lang="en-US" sz="1600" b="0" kern="1200" baseline="0" dirty="0" smtClean="0">
                <a:solidFill>
                  <a:schemeClr val="tx1"/>
                </a:solidFill>
                <a:latin typeface="+mn-lt"/>
                <a:ea typeface="+mn-ea"/>
                <a:cs typeface="+mn-cs"/>
              </a:rPr>
              <a:t> Amendment did not provide authority for the Civil Rights Act of 1875 to forbid discrimination in public accommodations or for the Federal government to forbid “private” as distinct from “state” acts of discrimination. </a:t>
            </a:r>
            <a:endParaRPr lang="en-US" sz="1600" b="1" dirty="0"/>
          </a:p>
        </p:txBody>
      </p:sp>
      <p:sp>
        <p:nvSpPr>
          <p:cNvPr id="4" name="Slide Number Placeholder 3"/>
          <p:cNvSpPr>
            <a:spLocks noGrp="1"/>
          </p:cNvSpPr>
          <p:nvPr>
            <p:ph type="sldNum" sz="quarter" idx="10"/>
          </p:nvPr>
        </p:nvSpPr>
        <p:spPr/>
        <p:txBody>
          <a:bodyPr/>
          <a:lstStyle/>
          <a:p>
            <a:fld id="{E4024BC9-84A7-4337-ABF2-223DAA74AE8B}" type="slidenum">
              <a:rPr lang="en-US" smtClean="0"/>
              <a:pPr/>
              <a:t>25</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F67ADB7-9330-45E7-9DB1-9B705565A253}" type="slidenum">
              <a:rPr lang="en-US" smtClean="0"/>
              <a:t>26</a:t>
            </a:fld>
            <a:endParaRPr lang="en-US"/>
          </a:p>
        </p:txBody>
      </p:sp>
    </p:spTree>
    <p:extLst>
      <p:ext uri="{BB962C8B-B14F-4D97-AF65-F5344CB8AC3E}">
        <p14:creationId xmlns:p14="http://schemas.microsoft.com/office/powerpoint/2010/main" val="107442882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b="1" dirty="0" smtClean="0"/>
              <a:t>Southern state railroad</a:t>
            </a:r>
            <a:r>
              <a:rPr lang="en-US" sz="1600" b="1" baseline="0" dirty="0" smtClean="0"/>
              <a:t> financing - </a:t>
            </a:r>
            <a:r>
              <a:rPr lang="en-US" sz="1600" dirty="0" smtClean="0"/>
              <a:t>Before</a:t>
            </a:r>
            <a:r>
              <a:rPr lang="en-US" sz="1600" baseline="0" dirty="0" smtClean="0"/>
              <a:t> the war, several Southern states had issued bonds to finance railroad and canal construction. </a:t>
            </a:r>
          </a:p>
          <a:p>
            <a:pPr marL="171450" indent="-171450">
              <a:buFont typeface="Arial" panose="020B0604020202020204" pitchFamily="34" charset="0"/>
              <a:buChar char="•"/>
            </a:pPr>
            <a:r>
              <a:rPr lang="en-US" sz="1600" baseline="0" dirty="0" smtClean="0"/>
              <a:t>During the Civil War, neither the principal nor the interest on these bonds had been paid. </a:t>
            </a:r>
          </a:p>
          <a:p>
            <a:pPr marL="171450" indent="-171450">
              <a:buFont typeface="Arial" panose="020B0604020202020204" pitchFamily="34" charset="0"/>
              <a:buChar char="•"/>
            </a:pPr>
            <a:r>
              <a:rPr lang="en-US" sz="1600" baseline="0" dirty="0" smtClean="0"/>
              <a:t>The result of the added accumulated interest and non-payment penalties was that, after the Civil War, many Southern states had a fairly large bond indebtedness. </a:t>
            </a:r>
          </a:p>
          <a:p>
            <a:pPr marL="171450" indent="-171450">
              <a:buFont typeface="Arial" panose="020B0604020202020204" pitchFamily="34" charset="0"/>
              <a:buChar char="•"/>
            </a:pPr>
            <a:r>
              <a:rPr lang="en-US" sz="1600" baseline="0" dirty="0" smtClean="0"/>
              <a:t>Under slavery, Southern states saw no need for public education, seeing it as a purely individual or family responsibility for whites and forbidden to blacks. </a:t>
            </a:r>
          </a:p>
          <a:p>
            <a:pPr marL="171450" indent="-171450">
              <a:buFont typeface="Arial" panose="020B0604020202020204" pitchFamily="34" charset="0"/>
              <a:buChar char="•"/>
            </a:pPr>
            <a:r>
              <a:rPr lang="en-US" sz="1600" baseline="0" dirty="0" smtClean="0"/>
              <a:t>After the Civil War, public education became a necessity for two reasons. </a:t>
            </a:r>
          </a:p>
          <a:p>
            <a:pPr marL="171450" indent="-171450">
              <a:buFont typeface="Arial" panose="020B0604020202020204" pitchFamily="34" charset="0"/>
              <a:buChar char="•"/>
            </a:pPr>
            <a:r>
              <a:rPr lang="en-US" sz="1600" baseline="0" dirty="0" smtClean="0"/>
              <a:t>First, it was not considered desirable for a largely illiterate voting public to determine the outcome of elections. </a:t>
            </a:r>
          </a:p>
          <a:p>
            <a:pPr marL="171450" indent="-171450">
              <a:buFont typeface="Arial" panose="020B0604020202020204" pitchFamily="34" charset="0"/>
              <a:buChar char="•"/>
            </a:pPr>
            <a:r>
              <a:rPr lang="en-US" sz="1600" baseline="0" dirty="0" smtClean="0"/>
              <a:t>Second, for the South to industrialize, you needed a literate workforce. </a:t>
            </a:r>
          </a:p>
          <a:p>
            <a:pPr marL="171450" indent="-171450">
              <a:buFont typeface="Arial" panose="020B0604020202020204" pitchFamily="34" charset="0"/>
              <a:buChar char="•"/>
            </a:pPr>
            <a:r>
              <a:rPr lang="en-US" sz="1600" baseline="0" dirty="0" smtClean="0"/>
              <a:t>Also, given the extent of crime in the postwar era, there was now a need for jails and prisons. </a:t>
            </a:r>
          </a:p>
          <a:p>
            <a:pPr marL="171450" indent="-171450">
              <a:buFont typeface="Arial" panose="020B0604020202020204" pitchFamily="34" charset="0"/>
              <a:buChar char="•"/>
            </a:pPr>
            <a:r>
              <a:rPr lang="en-US" sz="1600" baseline="0" dirty="0" smtClean="0"/>
              <a:t>All this at a time when much of the South had had its infrastructure destroyed by war and the South was cash poor. </a:t>
            </a:r>
            <a:endParaRPr lang="en-US" sz="1600" dirty="0"/>
          </a:p>
        </p:txBody>
      </p:sp>
      <p:sp>
        <p:nvSpPr>
          <p:cNvPr id="4" name="Slide Number Placeholder 3"/>
          <p:cNvSpPr>
            <a:spLocks noGrp="1"/>
          </p:cNvSpPr>
          <p:nvPr>
            <p:ph type="sldNum" sz="quarter" idx="10"/>
          </p:nvPr>
        </p:nvSpPr>
        <p:spPr/>
        <p:txBody>
          <a:bodyPr/>
          <a:lstStyle/>
          <a:p>
            <a:fld id="{5F67ADB7-9330-45E7-9DB1-9B705565A253}" type="slidenum">
              <a:rPr lang="en-US" smtClean="0"/>
              <a:t>27</a:t>
            </a:fld>
            <a:endParaRPr lang="en-US"/>
          </a:p>
        </p:txBody>
      </p:sp>
    </p:spTree>
    <p:extLst>
      <p:ext uri="{BB962C8B-B14F-4D97-AF65-F5344CB8AC3E}">
        <p14:creationId xmlns:p14="http://schemas.microsoft.com/office/powerpoint/2010/main" val="141421051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4024BC9-84A7-4337-ABF2-223DAA74AE8B}" type="slidenum">
              <a:rPr lang="en-US" smtClean="0"/>
              <a:pPr/>
              <a:t>28</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r>
              <a:rPr lang="en-US" sz="1600" b="1" dirty="0" smtClean="0"/>
              <a:t>Cotton and sharecropping - </a:t>
            </a:r>
            <a:r>
              <a:rPr lang="en-US" sz="1600" dirty="0" smtClean="0"/>
              <a:t>Cotton </a:t>
            </a:r>
            <a:r>
              <a:rPr lang="en-US" sz="1600" dirty="0"/>
              <a:t>brought 15 cents a pound in 1870, 8 cents a pound in 1890, and 6 cents in 1895. </a:t>
            </a:r>
            <a:endParaRPr lang="en-US" sz="1600" dirty="0" smtClean="0"/>
          </a:p>
          <a:p>
            <a:pPr marL="285750" indent="-285750">
              <a:buFont typeface="Arial" panose="020B0604020202020204" pitchFamily="34" charset="0"/>
              <a:buChar char="•"/>
            </a:pPr>
            <a:r>
              <a:rPr lang="en-US" sz="1600" dirty="0" smtClean="0"/>
              <a:t>After </a:t>
            </a:r>
            <a:r>
              <a:rPr lang="en-US" sz="1600" dirty="0"/>
              <a:t>the Civil War, planters were short of cash. </a:t>
            </a:r>
            <a:endParaRPr lang="en-US" sz="1600" dirty="0" smtClean="0"/>
          </a:p>
          <a:p>
            <a:pPr marL="285750" indent="-285750">
              <a:buFont typeface="Arial" panose="020B0604020202020204" pitchFamily="34" charset="0"/>
              <a:buChar char="•"/>
            </a:pPr>
            <a:r>
              <a:rPr lang="en-US" sz="1600" dirty="0" smtClean="0"/>
              <a:t>Instead </a:t>
            </a:r>
            <a:r>
              <a:rPr lang="en-US" sz="1600" dirty="0"/>
              <a:t>of paying their workers wages, they devised a system of dividing produce between tenants and landlords according to contracts. </a:t>
            </a:r>
            <a:endParaRPr lang="en-US" sz="1600" dirty="0" smtClean="0"/>
          </a:p>
          <a:p>
            <a:pPr marL="285750" indent="-285750">
              <a:buFont typeface="Arial" panose="020B0604020202020204" pitchFamily="34" charset="0"/>
              <a:buChar char="•"/>
            </a:pPr>
            <a:r>
              <a:rPr lang="en-US" sz="1600" dirty="0" smtClean="0"/>
              <a:t>Thus </a:t>
            </a:r>
            <a:r>
              <a:rPr lang="en-US" sz="1600" dirty="0"/>
              <a:t>the system of sharecropping came into existence. </a:t>
            </a:r>
            <a:endParaRPr lang="en-US" sz="1600" dirty="0" smtClean="0"/>
          </a:p>
          <a:p>
            <a:pPr marL="285750" indent="-285750">
              <a:buFont typeface="Arial" panose="020B0604020202020204" pitchFamily="34" charset="0"/>
              <a:buChar char="•"/>
            </a:pPr>
            <a:r>
              <a:rPr lang="en-US" sz="1600" dirty="0" smtClean="0"/>
              <a:t>It </a:t>
            </a:r>
            <a:r>
              <a:rPr lang="en-US" sz="1600" dirty="0"/>
              <a:t>revived the culture of tobacco and cotton and allowed African-Americans to make their own independent family lives. </a:t>
            </a:r>
            <a:endParaRPr lang="en-US" sz="1600" dirty="0" smtClean="0"/>
          </a:p>
          <a:p>
            <a:pPr marL="285750" indent="-285750">
              <a:buFont typeface="Arial" panose="020B0604020202020204" pitchFamily="34" charset="0"/>
              <a:buChar char="•"/>
            </a:pPr>
            <a:r>
              <a:rPr lang="en-US" sz="1600" dirty="0" smtClean="0"/>
              <a:t>But </a:t>
            </a:r>
            <a:r>
              <a:rPr lang="en-US" sz="1600" dirty="0"/>
              <a:t>it also confined poor farmers, first black and soon white, to a life of penury. </a:t>
            </a:r>
            <a:endParaRPr lang="en-US" sz="1600" dirty="0" smtClean="0"/>
          </a:p>
          <a:p>
            <a:pPr marL="285750" indent="-285750">
              <a:buFont typeface="Arial" panose="020B0604020202020204" pitchFamily="34" charset="0"/>
              <a:buChar char="•"/>
            </a:pPr>
            <a:r>
              <a:rPr lang="en-US" sz="1600" dirty="0" smtClean="0"/>
              <a:t>An </a:t>
            </a:r>
            <a:r>
              <a:rPr lang="en-US" sz="1600" dirty="0"/>
              <a:t>Act for Encouraging Agriculture, passed by Mississippi on February 18, 1867, introduced the lien system, which was soon adopted in other states. Merchants advanced supplies for the year ahead in exchange for a lien, a mortgage on the future crop. </a:t>
            </a:r>
            <a:endParaRPr lang="en-US" sz="1600" dirty="0" smtClean="0"/>
          </a:p>
          <a:p>
            <a:pPr marL="285750" indent="-285750">
              <a:buFont typeface="Arial" panose="020B0604020202020204" pitchFamily="34" charset="0"/>
              <a:buChar char="•"/>
            </a:pPr>
            <a:r>
              <a:rPr lang="en-US" sz="1600" dirty="0" smtClean="0"/>
              <a:t>The</a:t>
            </a:r>
            <a:r>
              <a:rPr lang="en-US" sz="1600" dirty="0"/>
              <a:t> plaintive lament of sharecroppers was "It's owed before it's </a:t>
            </a:r>
            <a:r>
              <a:rPr lang="en-US" sz="1600" dirty="0" err="1"/>
              <a:t>growed</a:t>
            </a:r>
            <a:r>
              <a:rPr lang="en-US" sz="1600" dirty="0"/>
              <a:t>." </a:t>
            </a:r>
            <a:endParaRPr lang="en-US" sz="1600" dirty="0" smtClean="0"/>
          </a:p>
          <a:p>
            <a:pPr marL="285750" indent="-285750">
              <a:buFont typeface="Arial" panose="020B0604020202020204" pitchFamily="34" charset="0"/>
              <a:buChar char="•"/>
            </a:pPr>
            <a:r>
              <a:rPr lang="en-US" sz="1600" dirty="0" smtClean="0"/>
              <a:t>The </a:t>
            </a:r>
            <a:r>
              <a:rPr lang="en-US" sz="1600" dirty="0"/>
              <a:t>injustices of the crop lien system were to become a most important base of Southern Populism in the 1890s</a:t>
            </a:r>
          </a:p>
        </p:txBody>
      </p:sp>
      <p:sp>
        <p:nvSpPr>
          <p:cNvPr id="4" name="Slide Number Placeholder 3"/>
          <p:cNvSpPr>
            <a:spLocks noGrp="1"/>
          </p:cNvSpPr>
          <p:nvPr>
            <p:ph type="sldNum" sz="quarter" idx="10"/>
          </p:nvPr>
        </p:nvSpPr>
        <p:spPr/>
        <p:txBody>
          <a:bodyPr/>
          <a:lstStyle/>
          <a:p>
            <a:fld id="{E4024BC9-84A7-4337-ABF2-223DAA74AE8B}" type="slidenum">
              <a:rPr lang="en-US" smtClean="0"/>
              <a:pPr/>
              <a:t>29</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29545E7-13C0-40EF-B7B5-ABD19C1D1102}" type="slidenum">
              <a:rPr lang="en-US" smtClean="0"/>
              <a:t>3</a:t>
            </a:fld>
            <a:endParaRPr lang="en-US"/>
          </a:p>
        </p:txBody>
      </p:sp>
    </p:spTree>
    <p:extLst>
      <p:ext uri="{BB962C8B-B14F-4D97-AF65-F5344CB8AC3E}">
        <p14:creationId xmlns:p14="http://schemas.microsoft.com/office/powerpoint/2010/main" val="177585424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4024BC9-84A7-4337-ABF2-223DAA74AE8B}" type="slidenum">
              <a:rPr lang="en-US" smtClean="0"/>
              <a:pPr/>
              <a:t>30</a:t>
            </a:fld>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4024BC9-84A7-4337-ABF2-223DAA74AE8B}" type="slidenum">
              <a:rPr lang="en-US" smtClean="0"/>
              <a:pPr/>
              <a:t>31</a:t>
            </a:fld>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4024BC9-84A7-4337-ABF2-223DAA74AE8B}" type="slidenum">
              <a:rPr lang="en-US" smtClean="0"/>
              <a:pPr/>
              <a:t>32</a:t>
            </a:fld>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600" dirty="0"/>
              <a:t>Florida passed segregation laws in 1887, Mississippi in 1888, Texas in 1889, Louisiana in 1890; Alabama, Arkansas, Georgia, and Tennessee in 1891; Kentucky in 1892, and the Carolinas and Virginia in the late-1890s. In doing so, they often followed precedents established in the North prior to the Civil War.</a:t>
            </a:r>
          </a:p>
        </p:txBody>
      </p:sp>
      <p:sp>
        <p:nvSpPr>
          <p:cNvPr id="4" name="Slide Number Placeholder 3"/>
          <p:cNvSpPr>
            <a:spLocks noGrp="1"/>
          </p:cNvSpPr>
          <p:nvPr>
            <p:ph type="sldNum" sz="quarter" idx="10"/>
          </p:nvPr>
        </p:nvSpPr>
        <p:spPr/>
        <p:txBody>
          <a:bodyPr/>
          <a:lstStyle/>
          <a:p>
            <a:fld id="{E4024BC9-84A7-4337-ABF2-223DAA74AE8B}" type="slidenum">
              <a:rPr lang="en-US" smtClean="0"/>
              <a:pPr/>
              <a:t>33</a:t>
            </a:fld>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4206">
              <a:defRPr/>
            </a:pPr>
            <a:r>
              <a:rPr lang="en-US" sz="1600" b="1" dirty="0" smtClean="0"/>
              <a:t>Business - </a:t>
            </a:r>
            <a:r>
              <a:rPr lang="en-US" sz="1600" dirty="0" smtClean="0"/>
              <a:t>From the perspective of the railroads and streetcar companies, there was simply no economic logic for providing separate street or railway cars or other facilities for different racial groups. </a:t>
            </a:r>
          </a:p>
          <a:p>
            <a:pPr marL="285750" indent="-285750" defTabSz="914206">
              <a:buFont typeface="Arial" panose="020B0604020202020204" pitchFamily="34" charset="0"/>
              <a:buChar char="•"/>
              <a:defRPr/>
            </a:pPr>
            <a:r>
              <a:rPr lang="en-US" sz="1600" dirty="0" smtClean="0"/>
              <a:t>Companies often tried to evade segregation laws by not enforcing them. </a:t>
            </a:r>
          </a:p>
          <a:p>
            <a:pPr marL="285750" indent="-285750" defTabSz="914206">
              <a:buFont typeface="Arial" panose="020B0604020202020204" pitchFamily="34" charset="0"/>
              <a:buChar char="•"/>
              <a:defRPr/>
            </a:pPr>
            <a:r>
              <a:rPr lang="en-US" sz="1600" dirty="0" smtClean="0"/>
              <a:t>Eventually, governments had to coerce compliance. </a:t>
            </a:r>
          </a:p>
          <a:p>
            <a:pPr marL="285750" indent="-285750" defTabSz="914206">
              <a:buFont typeface="Arial" panose="020B0604020202020204" pitchFamily="34" charset="0"/>
              <a:buChar char="•"/>
              <a:defRPr/>
            </a:pPr>
            <a:r>
              <a:rPr lang="en-US" sz="1600" dirty="0" smtClean="0"/>
              <a:t>In an ironic twist of ethics, politicians accused the railroads of putting profits ahead of racist principle. </a:t>
            </a:r>
          </a:p>
          <a:p>
            <a:pPr marL="285750" indent="-285750" defTabSz="914206">
              <a:buFont typeface="Arial" panose="020B0604020202020204" pitchFamily="34" charset="0"/>
              <a:buChar char="•"/>
              <a:defRPr/>
            </a:pPr>
            <a:r>
              <a:rPr lang="en-US" sz="1600" dirty="0" smtClean="0"/>
              <a:t>Segregation, therefore, represented a triumph of government regulation over the free market. </a:t>
            </a:r>
          </a:p>
          <a:p>
            <a:r>
              <a:rPr lang="en-US" sz="1600" b="1" dirty="0" smtClean="0"/>
              <a:t>Disenfranchisement - </a:t>
            </a:r>
            <a:r>
              <a:rPr lang="en-US" sz="1600" dirty="0" smtClean="0"/>
              <a:t>Mississippi was the first state to disenfranchise African-Americans by a constitutional convention in 1890. </a:t>
            </a:r>
          </a:p>
          <a:p>
            <a:pPr marL="285750" indent="-285750">
              <a:buFont typeface="Arial" panose="020B0604020202020204" pitchFamily="34" charset="0"/>
              <a:buChar char="•"/>
            </a:pPr>
            <a:r>
              <a:rPr lang="en-US" sz="1600" dirty="0" smtClean="0"/>
              <a:t>It was followed by South Carolina in 1895, Louisiana in 1898, North Carolina (by an amendment) in 1900, Alabama in 1901, Virginia in 1901 and 1902, Georgia (by amendment) in 1908, and the new state of Oklahoma in 1910. </a:t>
            </a:r>
          </a:p>
          <a:p>
            <a:pPr marL="285750" indent="-285750">
              <a:buFont typeface="Arial" panose="020B0604020202020204" pitchFamily="34" charset="0"/>
              <a:buChar char="•"/>
            </a:pPr>
            <a:r>
              <a:rPr lang="en-US" sz="1600" dirty="0" smtClean="0"/>
              <a:t>Four more states achieved the same ends without revising their constitutions: Tennessee, Florida, Arkansas, and Texas. </a:t>
            </a:r>
          </a:p>
          <a:p>
            <a:pPr marL="285750" indent="-285750">
              <a:buFont typeface="Arial" panose="020B0604020202020204" pitchFamily="34" charset="0"/>
              <a:buChar char="•"/>
            </a:pPr>
            <a:r>
              <a:rPr lang="en-US" sz="1600" dirty="0" smtClean="0"/>
              <a:t>Three pernicious and sophistical arguments were advanced by the proponents or African-American disenfranchisement. </a:t>
            </a:r>
          </a:p>
          <a:p>
            <a:pPr marL="285750" indent="-285750">
              <a:buFont typeface="Arial" panose="020B0604020202020204" pitchFamily="34" charset="0"/>
              <a:buChar char="•"/>
            </a:pPr>
            <a:r>
              <a:rPr lang="en-US" sz="1600" dirty="0" smtClean="0"/>
              <a:t>The removal of the African- American vote, they said, would end corruption at elections. </a:t>
            </a:r>
          </a:p>
          <a:p>
            <a:pPr marL="285750" indent="-285750">
              <a:buFont typeface="Arial" panose="020B0604020202020204" pitchFamily="34" charset="0"/>
              <a:buChar char="•"/>
            </a:pPr>
            <a:r>
              <a:rPr lang="en-US" sz="1600" dirty="0" smtClean="0"/>
              <a:t>Thus many Southern Progressives</a:t>
            </a:r>
            <a:r>
              <a:rPr lang="en-US" sz="1600" baseline="0" dirty="0" smtClean="0"/>
              <a:t> sought to eliminate the corruption involved in the distribution of political party-designed ballots to illiterate voters and subsequent quasi-public voting in favor of the Australian secret ballot printed by the state which required literacy on the part of the voter. </a:t>
            </a:r>
            <a:r>
              <a:rPr lang="en-US" sz="1600" dirty="0" smtClean="0"/>
              <a:t> </a:t>
            </a:r>
          </a:p>
          <a:p>
            <a:pPr marL="285750" indent="-285750">
              <a:buFont typeface="Arial" panose="020B0604020202020204" pitchFamily="34" charset="0"/>
              <a:buChar char="•"/>
            </a:pPr>
            <a:r>
              <a:rPr lang="en-US" sz="1600" dirty="0" smtClean="0"/>
              <a:t>It would prevent African-Americans from holding the balance of power in contests between rival factions of whites. </a:t>
            </a:r>
          </a:p>
          <a:p>
            <a:pPr marL="285750" indent="-285750">
              <a:buFont typeface="Arial" panose="020B0604020202020204" pitchFamily="34" charset="0"/>
              <a:buChar char="•"/>
            </a:pPr>
            <a:r>
              <a:rPr lang="en-US" sz="1600" dirty="0" smtClean="0"/>
              <a:t>In</a:t>
            </a:r>
            <a:r>
              <a:rPr lang="en-US" sz="1600" baseline="0" dirty="0" smtClean="0"/>
              <a:t> the 1890s, Southern whites were bitterly divided between Redeemers and Populists, with both fearing that Black votes could determine the issue against them. </a:t>
            </a:r>
          </a:p>
          <a:p>
            <a:pPr marL="285750" indent="-285750">
              <a:buFont typeface="Arial" panose="020B0604020202020204" pitchFamily="34" charset="0"/>
              <a:buChar char="•"/>
            </a:pPr>
            <a:r>
              <a:rPr lang="en-US" sz="1600" dirty="0" smtClean="0"/>
              <a:t>And it would oblige African Americans to abandon their false hopes of betterment and instead make them accept their true social place. </a:t>
            </a:r>
          </a:p>
          <a:p>
            <a:pPr marL="285750" indent="-285750">
              <a:buFont typeface="Arial" panose="020B0604020202020204" pitchFamily="34" charset="0"/>
              <a:buChar char="•"/>
            </a:pPr>
            <a:r>
              <a:rPr lang="en-US" sz="1600" dirty="0" smtClean="0"/>
              <a:t>As a result, race relations would  steadily improve.  </a:t>
            </a:r>
            <a:endParaRPr lang="en-US" sz="1600" b="1" dirty="0" smtClean="0"/>
          </a:p>
          <a:p>
            <a:r>
              <a:rPr lang="en-US" sz="1600" b="1" dirty="0" smtClean="0"/>
              <a:t>Grandfather clauses – </a:t>
            </a:r>
            <a:r>
              <a:rPr lang="en-US" sz="1600" b="0" dirty="0" smtClean="0"/>
              <a:t>These</a:t>
            </a:r>
            <a:r>
              <a:rPr lang="en-US" sz="1600" b="0" baseline="0" dirty="0" smtClean="0"/>
              <a:t> are </a:t>
            </a:r>
            <a:r>
              <a:rPr lang="en-US" sz="1600" b="0" i="0" kern="1200" dirty="0" smtClean="0">
                <a:solidFill>
                  <a:schemeClr val="tx1"/>
                </a:solidFill>
                <a:effectLst/>
                <a:latin typeface="+mn-lt"/>
                <a:ea typeface="+mn-ea"/>
                <a:cs typeface="+mn-cs"/>
              </a:rPr>
              <a:t>provisions  in law in which an old rule continues to apply to some existing situations while a new rule will apply to all future cases.</a:t>
            </a:r>
          </a:p>
          <a:p>
            <a:pPr marL="171450" indent="-171450">
              <a:buFont typeface="Arial" panose="020B0604020202020204" pitchFamily="34" charset="0"/>
              <a:buChar char="•"/>
            </a:pPr>
            <a:r>
              <a:rPr lang="en-US" sz="1600" b="0" i="0" kern="1200" dirty="0" smtClean="0">
                <a:solidFill>
                  <a:schemeClr val="tx1"/>
                </a:solidFill>
                <a:effectLst/>
                <a:latin typeface="+mn-lt"/>
                <a:ea typeface="+mn-ea"/>
                <a:cs typeface="+mn-cs"/>
              </a:rPr>
              <a:t>   In the case of voting, these were laws or state</a:t>
            </a:r>
            <a:r>
              <a:rPr lang="en-US" sz="1600" b="0" i="0" kern="1200" baseline="0" dirty="0" smtClean="0">
                <a:solidFill>
                  <a:schemeClr val="tx1"/>
                </a:solidFill>
                <a:effectLst/>
                <a:latin typeface="+mn-lt"/>
                <a:ea typeface="+mn-ea"/>
                <a:cs typeface="+mn-cs"/>
              </a:rPr>
              <a:t> constitutional provisions which exempted certain categories of illiterate men from the requirement that </a:t>
            </a:r>
          </a:p>
          <a:p>
            <a:pPr marL="0" indent="0">
              <a:buFont typeface="Arial" panose="020B0604020202020204" pitchFamily="34" charset="0"/>
              <a:buNone/>
            </a:pPr>
            <a:r>
              <a:rPr lang="en-US" sz="1600" b="0" i="0" kern="1200" baseline="0" dirty="0" smtClean="0">
                <a:solidFill>
                  <a:schemeClr val="tx1"/>
                </a:solidFill>
                <a:effectLst/>
                <a:latin typeface="+mn-lt"/>
                <a:ea typeface="+mn-ea"/>
                <a:cs typeface="+mn-cs"/>
              </a:rPr>
              <a:t>      they pass literacy tests to vote</a:t>
            </a:r>
            <a:endParaRPr lang="en-US" sz="1600" b="1" dirty="0" smtClean="0"/>
          </a:p>
          <a:p>
            <a:pPr marL="285750" indent="-285750">
              <a:buFont typeface="Arial" panose="020B0604020202020204" pitchFamily="34" charset="0"/>
              <a:buChar char="•"/>
            </a:pPr>
            <a:r>
              <a:rPr lang="en-US" sz="1600" b="0" dirty="0" smtClean="0"/>
              <a:t>These clauses</a:t>
            </a:r>
            <a:r>
              <a:rPr lang="en-US" sz="1600" b="0" baseline="0" dirty="0" smtClean="0"/>
              <a:t> allowed illiterates whose grandfathers had been qualified to vote in 1860 or who was a Civil War veteran. </a:t>
            </a:r>
          </a:p>
          <a:p>
            <a:pPr marL="285750" indent="-285750">
              <a:buFont typeface="Arial" panose="020B0604020202020204" pitchFamily="34" charset="0"/>
              <a:buChar char="•"/>
            </a:pPr>
            <a:r>
              <a:rPr lang="en-US" sz="1600" b="0" baseline="0" dirty="0" smtClean="0"/>
              <a:t>In practice, only illiterate whites qualified to vote under the Grandfather clauses</a:t>
            </a:r>
          </a:p>
          <a:p>
            <a:pPr marL="285750" indent="-285750">
              <a:buFont typeface="Arial" panose="020B0604020202020204" pitchFamily="34" charset="0"/>
              <a:buChar char="•"/>
            </a:pPr>
            <a:r>
              <a:rPr lang="en-US" sz="1600" b="0" baseline="0" dirty="0" smtClean="0"/>
              <a:t>Grandfather clauses in the Maryland and Oklahoma constitutions were declared to be unconstitutional by the Supreme Court in </a:t>
            </a:r>
            <a:r>
              <a:rPr lang="en-US" sz="1600" b="0" i="1" baseline="0" dirty="0" smtClean="0"/>
              <a:t>Guinn vs  United States </a:t>
            </a:r>
            <a:r>
              <a:rPr lang="en-US" sz="1600" b="0" i="0" baseline="0" dirty="0" smtClean="0"/>
              <a:t>(1915)</a:t>
            </a:r>
            <a:endParaRPr lang="en-US" sz="1600" b="1" i="0" dirty="0" smtClean="0"/>
          </a:p>
          <a:p>
            <a:endParaRPr lang="en-US" sz="1600" dirty="0"/>
          </a:p>
        </p:txBody>
      </p:sp>
      <p:sp>
        <p:nvSpPr>
          <p:cNvPr id="4" name="Slide Number Placeholder 3"/>
          <p:cNvSpPr>
            <a:spLocks noGrp="1"/>
          </p:cNvSpPr>
          <p:nvPr>
            <p:ph type="sldNum" sz="quarter" idx="10"/>
          </p:nvPr>
        </p:nvSpPr>
        <p:spPr/>
        <p:txBody>
          <a:bodyPr/>
          <a:lstStyle/>
          <a:p>
            <a:fld id="{5F67ADB7-9330-45E7-9DB1-9B705565A253}" type="slidenum">
              <a:rPr lang="en-US" smtClean="0"/>
              <a:t>34</a:t>
            </a:fld>
            <a:endParaRPr lang="en-US"/>
          </a:p>
        </p:txBody>
      </p:sp>
    </p:spTree>
    <p:extLst>
      <p:ext uri="{BB962C8B-B14F-4D97-AF65-F5344CB8AC3E}">
        <p14:creationId xmlns:p14="http://schemas.microsoft.com/office/powerpoint/2010/main" val="2401117930"/>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0000" lnSpcReduction="20000"/>
          </a:bodyPr>
          <a:lstStyle/>
          <a:p>
            <a:r>
              <a:rPr lang="en-US" sz="1600" b="1" dirty="0"/>
              <a:t>Disenfranchisement - </a:t>
            </a:r>
            <a:r>
              <a:rPr lang="en-US" sz="1600" dirty="0"/>
              <a:t>These devices were nothing if not effective. </a:t>
            </a:r>
            <a:endParaRPr lang="en-US" sz="1600" dirty="0" smtClean="0"/>
          </a:p>
          <a:p>
            <a:pPr marL="285750" indent="-285750">
              <a:buFont typeface="Arial" panose="020B0604020202020204" pitchFamily="34" charset="0"/>
              <a:buChar char="•"/>
            </a:pPr>
            <a:r>
              <a:rPr lang="en-US" sz="1600" dirty="0" smtClean="0"/>
              <a:t>In </a:t>
            </a:r>
            <a:r>
              <a:rPr lang="en-US" sz="1600" dirty="0"/>
              <a:t>Louisiana 130,000 African- Americans were registered to vote in 1890; in 1900 there were 5,000; in 1904 there were only 1,342. </a:t>
            </a:r>
            <a:endParaRPr lang="en-US" sz="1600" dirty="0" smtClean="0"/>
          </a:p>
          <a:p>
            <a:pPr marL="285750" indent="-285750">
              <a:buFont typeface="Arial" panose="020B0604020202020204" pitchFamily="34" charset="0"/>
              <a:buChar char="•"/>
            </a:pPr>
            <a:r>
              <a:rPr lang="en-US" sz="1600" dirty="0" smtClean="0"/>
              <a:t>In </a:t>
            </a:r>
            <a:r>
              <a:rPr lang="en-US" sz="1600" dirty="0"/>
              <a:t>Alabama there were 181,000 African-American voters in 1890; in 1900 there were 3,000. </a:t>
            </a:r>
            <a:endParaRPr lang="en-US" sz="1600" dirty="0" smtClean="0"/>
          </a:p>
          <a:p>
            <a:pPr marL="285750" indent="-285750">
              <a:buFont typeface="Arial" panose="020B0604020202020204" pitchFamily="34" charset="0"/>
              <a:buChar char="•"/>
            </a:pPr>
            <a:r>
              <a:rPr lang="en-US" sz="1600" dirty="0" smtClean="0"/>
              <a:t>In </a:t>
            </a:r>
            <a:r>
              <a:rPr lang="en-US" sz="1600" dirty="0"/>
              <a:t>the South as a whole participation by African-Americans fell by 62. percent. </a:t>
            </a:r>
            <a:endParaRPr lang="en-US" sz="1600" dirty="0" smtClean="0"/>
          </a:p>
          <a:p>
            <a:pPr marL="285750" indent="-285750">
              <a:buFont typeface="Arial" panose="020B0604020202020204" pitchFamily="34" charset="0"/>
              <a:buChar char="•"/>
            </a:pPr>
            <a:r>
              <a:rPr lang="en-US" sz="1600" dirty="0" smtClean="0"/>
              <a:t>In</a:t>
            </a:r>
            <a:r>
              <a:rPr lang="en-US" sz="1600" dirty="0"/>
              <a:t> 1900 Ben ("Pitchfork") Tillman of South Carolina boasted on the floor of the Senate, "We have done our best. We have scratched our heads to find out how we could eliminate the last one of them. We stuffed ballot boxes. We shot them. We are not ashamed of it." </a:t>
            </a:r>
            <a:endParaRPr lang="en-US" sz="1600" dirty="0" smtClean="0"/>
          </a:p>
          <a:p>
            <a:pPr marL="285750" indent="-285750">
              <a:buFont typeface="Arial" panose="020B0604020202020204" pitchFamily="34" charset="0"/>
              <a:buChar char="•"/>
            </a:pPr>
            <a:r>
              <a:rPr lang="en-US" sz="1600" dirty="0" smtClean="0"/>
              <a:t>Despite </a:t>
            </a:r>
            <a:r>
              <a:rPr lang="en-US" sz="1600" dirty="0"/>
              <a:t>concessions to poor whites, white participation in elections also declined — by 26 percent. </a:t>
            </a:r>
            <a:endParaRPr lang="en-US" sz="1600" dirty="0" smtClean="0"/>
          </a:p>
          <a:p>
            <a:pPr marL="285750" indent="-285750">
              <a:buFont typeface="Arial" panose="020B0604020202020204" pitchFamily="34" charset="0"/>
              <a:buChar char="•"/>
            </a:pPr>
            <a:r>
              <a:rPr lang="en-US" sz="1600" dirty="0" smtClean="0"/>
              <a:t>Thus</a:t>
            </a:r>
            <a:r>
              <a:rPr lang="en-US" sz="1600" dirty="0"/>
              <a:t>, while on average 73 percent of men voted in the 1890s, only 30 percent did so in the early 1900s. </a:t>
            </a:r>
            <a:endParaRPr lang="en-US" sz="1600" dirty="0" smtClean="0"/>
          </a:p>
          <a:p>
            <a:pPr marL="285750" indent="-285750">
              <a:buFont typeface="Arial" panose="020B0604020202020204" pitchFamily="34" charset="0"/>
              <a:buChar char="•"/>
            </a:pPr>
            <a:r>
              <a:rPr lang="en-US" sz="1600" dirty="0" smtClean="0"/>
              <a:t>Opposition </a:t>
            </a:r>
            <a:r>
              <a:rPr lang="en-US" sz="1600" dirty="0"/>
              <a:t>parties dwindled away and the Democrats were left undisputed champions of the South.  </a:t>
            </a:r>
          </a:p>
          <a:p>
            <a:r>
              <a:rPr lang="en-US" sz="1600" b="1" dirty="0"/>
              <a:t>Segregation - </a:t>
            </a:r>
            <a:r>
              <a:rPr lang="en-US" sz="1600" dirty="0"/>
              <a:t>There was a series of Supreme Court decisions which enabled segregation and racism to triumph. </a:t>
            </a:r>
            <a:endParaRPr lang="en-US" sz="1600" dirty="0" smtClean="0"/>
          </a:p>
          <a:p>
            <a:pPr marL="285750" indent="-285750">
              <a:buFont typeface="Arial" panose="020B0604020202020204" pitchFamily="34" charset="0"/>
              <a:buChar char="•"/>
            </a:pPr>
            <a:r>
              <a:rPr lang="en-US" sz="1600" dirty="0" smtClean="0"/>
              <a:t>The </a:t>
            </a:r>
            <a:r>
              <a:rPr lang="en-US" sz="1600" dirty="0"/>
              <a:t>most famous of these is </a:t>
            </a:r>
            <a:r>
              <a:rPr lang="en-US" sz="1600" i="1" dirty="0"/>
              <a:t>Plessy </a:t>
            </a:r>
            <a:r>
              <a:rPr lang="en-US" sz="1600" dirty="0"/>
              <a:t>v. </a:t>
            </a:r>
            <a:r>
              <a:rPr lang="en-US" sz="1600" i="1" dirty="0"/>
              <a:t>Ferguson </a:t>
            </a:r>
            <a:r>
              <a:rPr lang="en-US" sz="1600" dirty="0"/>
              <a:t>in 1896, which upheld a Louisiana state law that required "separate but equal" accommodations for African-Americans and whites on public carriers and provided a penalty for passengers sitting on the wrong car. </a:t>
            </a:r>
            <a:endParaRPr lang="en-US" sz="1600" dirty="0" smtClean="0"/>
          </a:p>
          <a:p>
            <a:pPr marL="285750" indent="-285750">
              <a:buFont typeface="Arial" panose="020B0604020202020204" pitchFamily="34" charset="0"/>
              <a:buChar char="•"/>
            </a:pPr>
            <a:r>
              <a:rPr lang="en-US" sz="1600" dirty="0" smtClean="0"/>
              <a:t>The </a:t>
            </a:r>
            <a:r>
              <a:rPr lang="en-US" sz="1600" dirty="0"/>
              <a:t>Supreme Court decision in the Civil Rights Cases of 1883 paved the way for private individuals and corporations to discriminate against Blacks when it stated, “It is State action of a particular character that is prohibited. Individual invasion of individual rights is not the subject matter of the amendment.” and “it is proper to state that civil rights, such as are guaranteed by the Constitution against State aggression, cannot be impaired by the wrongful acts of individuals, unsupported by State authority in the shape of laws, customs, or judicial or executive proceedings. The wrongful act of an individual, unsupported by any such authority, is simply a private wrong , or a crime of that individual; an invasion of the rights of the injured party.”</a:t>
            </a:r>
          </a:p>
          <a:p>
            <a:endParaRPr lang="en-US" dirty="0"/>
          </a:p>
        </p:txBody>
      </p:sp>
      <p:sp>
        <p:nvSpPr>
          <p:cNvPr id="4" name="Slide Number Placeholder 3"/>
          <p:cNvSpPr>
            <a:spLocks noGrp="1"/>
          </p:cNvSpPr>
          <p:nvPr>
            <p:ph type="sldNum" sz="quarter" idx="10"/>
          </p:nvPr>
        </p:nvSpPr>
        <p:spPr/>
        <p:txBody>
          <a:bodyPr/>
          <a:lstStyle/>
          <a:p>
            <a:fld id="{E4024BC9-84A7-4337-ABF2-223DAA74AE8B}" type="slidenum">
              <a:rPr lang="en-US" smtClean="0"/>
              <a:pPr/>
              <a:t>35</a:t>
            </a:fld>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F67ADB7-9330-45E7-9DB1-9B705565A253}" type="slidenum">
              <a:rPr lang="en-US" smtClean="0"/>
              <a:t>36</a:t>
            </a:fld>
            <a:endParaRPr lang="en-US"/>
          </a:p>
        </p:txBody>
      </p:sp>
    </p:spTree>
    <p:extLst>
      <p:ext uri="{BB962C8B-B14F-4D97-AF65-F5344CB8AC3E}">
        <p14:creationId xmlns:p14="http://schemas.microsoft.com/office/powerpoint/2010/main" val="1218999780"/>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b="1" dirty="0" smtClean="0"/>
              <a:t>Bloody shirt - </a:t>
            </a:r>
            <a:r>
              <a:rPr lang="en-US" sz="1600" dirty="0" smtClean="0"/>
              <a:t>The Republicans found out that exploiting</a:t>
            </a:r>
            <a:r>
              <a:rPr lang="en-US" sz="1600" baseline="0" dirty="0" smtClean="0"/>
              <a:t> Northern animosities toward the South and Northern doubts about Southern loyalty to the U.S. was a winning electoral strategy. </a:t>
            </a:r>
          </a:p>
          <a:p>
            <a:pPr marL="171450" indent="-171450">
              <a:buFont typeface="Arial" panose="020B0604020202020204" pitchFamily="34" charset="0"/>
              <a:buChar char="•"/>
            </a:pPr>
            <a:r>
              <a:rPr lang="en-US" sz="1600" baseline="0" dirty="0" smtClean="0"/>
              <a:t>On one occasion, a party orator held up a blood-stained tunic of a Union veteran and urged the crowd to vote the way they had shot in the war. </a:t>
            </a:r>
          </a:p>
          <a:p>
            <a:pPr marL="171450" indent="-171450">
              <a:buFont typeface="Arial" panose="020B0604020202020204" pitchFamily="34" charset="0"/>
              <a:buChar char="•"/>
            </a:pPr>
            <a:r>
              <a:rPr lang="en-US" sz="1600" baseline="0" dirty="0" smtClean="0"/>
              <a:t>This became immortalized as “waving the bloody shirt” to win votes. </a:t>
            </a:r>
          </a:p>
          <a:p>
            <a:pPr marL="171450" indent="-171450">
              <a:buFont typeface="Arial" panose="020B0604020202020204" pitchFamily="34" charset="0"/>
              <a:buChar char="•"/>
            </a:pPr>
            <a:r>
              <a:rPr lang="en-US" sz="1600" kern="1200" dirty="0" smtClean="0">
                <a:solidFill>
                  <a:schemeClr val="tx1"/>
                </a:solidFill>
                <a:effectLst/>
                <a:latin typeface="+mn-lt"/>
                <a:ea typeface="+mn-ea"/>
                <a:cs typeface="+mn-cs"/>
              </a:rPr>
              <a:t>One of the most succinct expressions of the device came in a speech by Oliver P. Morton of Indiana in 1866:</a:t>
            </a:r>
          </a:p>
          <a:p>
            <a:pPr marL="171450" indent="-171450">
              <a:buFont typeface="Arial" panose="020B0604020202020204" pitchFamily="34" charset="0"/>
              <a:buChar char="•"/>
            </a:pPr>
            <a:r>
              <a:rPr lang="en-US" sz="1600" kern="1200" dirty="0" smtClean="0">
                <a:solidFill>
                  <a:schemeClr val="tx1"/>
                </a:solidFill>
                <a:effectLst/>
                <a:latin typeface="+mn-lt"/>
                <a:ea typeface="+mn-ea"/>
                <a:cs typeface="+mn-cs"/>
              </a:rPr>
              <a:t>“Every man who labored for the rebellion in the field, who murdered Union prisoners by cruelty and starvation, who conspired to </a:t>
            </a:r>
          </a:p>
          <a:p>
            <a:r>
              <a:rPr lang="en-US" sz="1600" kern="1200" dirty="0" smtClean="0">
                <a:solidFill>
                  <a:schemeClr val="tx1"/>
                </a:solidFill>
                <a:effectLst/>
                <a:latin typeface="+mn-lt"/>
                <a:ea typeface="+mn-ea"/>
                <a:cs typeface="+mn-cs"/>
              </a:rPr>
              <a:t>     bring about civil war in the loyal states, who invented dangerous compounds to burn steamboats and Northern cities, who </a:t>
            </a:r>
          </a:p>
          <a:p>
            <a:r>
              <a:rPr lang="en-US" sz="1600" kern="1200" dirty="0" smtClean="0">
                <a:solidFill>
                  <a:schemeClr val="tx1"/>
                </a:solidFill>
                <a:effectLst/>
                <a:latin typeface="+mn-lt"/>
                <a:ea typeface="+mn-ea"/>
                <a:cs typeface="+mn-cs"/>
              </a:rPr>
              <a:t>     contrived hellish schemes to in­troduce into Northern cities the wasting pestilence of yellow fever, calls himself a Democrat. </a:t>
            </a:r>
          </a:p>
          <a:p>
            <a:r>
              <a:rPr lang="en-US" sz="1600" kern="1200" dirty="0" smtClean="0">
                <a:solidFill>
                  <a:schemeClr val="tx1"/>
                </a:solidFill>
                <a:effectLst/>
                <a:latin typeface="+mn-lt"/>
                <a:ea typeface="+mn-ea"/>
                <a:cs typeface="+mn-cs"/>
              </a:rPr>
              <a:t>     Every dishonest con­tractor who has been convicted of defrauding the govern­ment, every dishonest paymaster or disbursing </a:t>
            </a:r>
          </a:p>
          <a:p>
            <a:r>
              <a:rPr lang="en-US" sz="1600" kern="1200" dirty="0" smtClean="0">
                <a:solidFill>
                  <a:schemeClr val="tx1"/>
                </a:solidFill>
                <a:effectLst/>
                <a:latin typeface="+mn-lt"/>
                <a:ea typeface="+mn-ea"/>
                <a:cs typeface="+mn-cs"/>
              </a:rPr>
              <a:t>     officer who has been convicted of squandering the public money at the gaming table or in gold gambling operations, every </a:t>
            </a:r>
          </a:p>
          <a:p>
            <a:r>
              <a:rPr lang="en-US" sz="1600" kern="1200" dirty="0" smtClean="0">
                <a:solidFill>
                  <a:schemeClr val="tx1"/>
                </a:solidFill>
                <a:effectLst/>
                <a:latin typeface="+mn-lt"/>
                <a:ea typeface="+mn-ea"/>
                <a:cs typeface="+mn-cs"/>
              </a:rPr>
              <a:t>     officer in the army who was dismissed for cowardice or disloyalty, calls himself a Democrat. Every wolf in sheep's clothing, who </a:t>
            </a:r>
          </a:p>
          <a:p>
            <a:r>
              <a:rPr lang="en-US" sz="1600" kern="1200" dirty="0" smtClean="0">
                <a:solidFill>
                  <a:schemeClr val="tx1"/>
                </a:solidFill>
                <a:effectLst/>
                <a:latin typeface="+mn-lt"/>
                <a:ea typeface="+mn-ea"/>
                <a:cs typeface="+mn-cs"/>
              </a:rPr>
              <a:t>     pretends to preach the gospel but pro­claims the righteousness of man-selling and slavery; every one who shoots down negroes</a:t>
            </a:r>
          </a:p>
          <a:p>
            <a:r>
              <a:rPr lang="en-US" sz="1600" kern="1200" dirty="0" smtClean="0">
                <a:solidFill>
                  <a:schemeClr val="tx1"/>
                </a:solidFill>
                <a:effectLst/>
                <a:latin typeface="+mn-lt"/>
                <a:ea typeface="+mn-ea"/>
                <a:cs typeface="+mn-cs"/>
              </a:rPr>
              <a:t>     in the streets; burns negro school-houses and meeting-houses, and murders women and children by the light of their own </a:t>
            </a:r>
          </a:p>
          <a:p>
            <a:r>
              <a:rPr lang="en-US" sz="1600" kern="1200" dirty="0" smtClean="0">
                <a:solidFill>
                  <a:schemeClr val="tx1"/>
                </a:solidFill>
                <a:effectLst/>
                <a:latin typeface="+mn-lt"/>
                <a:ea typeface="+mn-ea"/>
                <a:cs typeface="+mn-cs"/>
              </a:rPr>
              <a:t>     flaming dwellings calls himself a Democrat. In short, the Democratic party may be described as a common sewer and </a:t>
            </a:r>
          </a:p>
          <a:p>
            <a:r>
              <a:rPr lang="en-US" sz="1600" kern="1200" dirty="0" smtClean="0">
                <a:solidFill>
                  <a:schemeClr val="tx1"/>
                </a:solidFill>
                <a:effectLst/>
                <a:latin typeface="+mn-lt"/>
                <a:ea typeface="+mn-ea"/>
                <a:cs typeface="+mn-cs"/>
              </a:rPr>
              <a:t>     loathsome receptacle, into which is emptied every element of treason North and South, and every element of inhumanity and </a:t>
            </a:r>
          </a:p>
          <a:p>
            <a:r>
              <a:rPr lang="en-US" sz="1600" kern="1200" dirty="0" smtClean="0">
                <a:solidFill>
                  <a:schemeClr val="tx1"/>
                </a:solidFill>
                <a:effectLst/>
                <a:latin typeface="+mn-lt"/>
                <a:ea typeface="+mn-ea"/>
                <a:cs typeface="+mn-cs"/>
              </a:rPr>
              <a:t>     barbarism which has dishonored the age.”</a:t>
            </a:r>
            <a:endParaRPr lang="en-US" sz="1600" dirty="0"/>
          </a:p>
        </p:txBody>
      </p:sp>
      <p:sp>
        <p:nvSpPr>
          <p:cNvPr id="4" name="Slide Number Placeholder 3"/>
          <p:cNvSpPr>
            <a:spLocks noGrp="1"/>
          </p:cNvSpPr>
          <p:nvPr>
            <p:ph type="sldNum" sz="quarter" idx="10"/>
          </p:nvPr>
        </p:nvSpPr>
        <p:spPr/>
        <p:txBody>
          <a:bodyPr/>
          <a:lstStyle/>
          <a:p>
            <a:fld id="{5F67ADB7-9330-45E7-9DB1-9B705565A253}" type="slidenum">
              <a:rPr lang="en-US" smtClean="0"/>
              <a:t>37</a:t>
            </a:fld>
            <a:endParaRPr lang="en-US"/>
          </a:p>
        </p:txBody>
      </p:sp>
    </p:spTree>
    <p:extLst>
      <p:ext uri="{BB962C8B-B14F-4D97-AF65-F5344CB8AC3E}">
        <p14:creationId xmlns:p14="http://schemas.microsoft.com/office/powerpoint/2010/main" val="1232090799"/>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F67ADB7-9330-45E7-9DB1-9B705565A253}" type="slidenum">
              <a:rPr lang="en-US" smtClean="0"/>
              <a:t>38</a:t>
            </a:fld>
            <a:endParaRPr lang="en-US"/>
          </a:p>
        </p:txBody>
      </p:sp>
    </p:spTree>
    <p:extLst>
      <p:ext uri="{BB962C8B-B14F-4D97-AF65-F5344CB8AC3E}">
        <p14:creationId xmlns:p14="http://schemas.microsoft.com/office/powerpoint/2010/main" val="3422740311"/>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4D94F5F-2122-4DAA-84D5-20B9AA09F77E}" type="slidenum">
              <a:rPr lang="en-US" smtClean="0"/>
              <a:pPr/>
              <a:t>39</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600" b="1" dirty="0"/>
              <a:t>Westward movement - </a:t>
            </a:r>
            <a:r>
              <a:rPr lang="en-US" sz="1600" dirty="0"/>
              <a:t>As people moved west, there was a differential mingling of founding cultures. </a:t>
            </a:r>
          </a:p>
          <a:p>
            <a:pPr marL="277263" indent="-277263">
              <a:buFont typeface="Arial" panose="020B0604020202020204" pitchFamily="34" charset="0"/>
              <a:buChar char="•"/>
            </a:pPr>
            <a:r>
              <a:rPr lang="en-US" sz="1600" dirty="0"/>
              <a:t>The people who migrated from a specific cultural area (such as New England or the Southern Appalachians) brought their culture with them. </a:t>
            </a:r>
          </a:p>
          <a:p>
            <a:pPr marL="277263" indent="-277263">
              <a:buFont typeface="Arial" panose="020B0604020202020204" pitchFamily="34" charset="0"/>
              <a:buChar char="•"/>
            </a:pPr>
            <a:r>
              <a:rPr lang="en-US" sz="1600" dirty="0"/>
              <a:t>In the West, they mingled with people from other cultural areas. The mix, however, varied in different sections of the West. </a:t>
            </a:r>
          </a:p>
          <a:p>
            <a:pPr marL="277263" indent="-277263">
              <a:buFont typeface="Arial" panose="020B0604020202020204" pitchFamily="34" charset="0"/>
              <a:buChar char="•"/>
            </a:pPr>
            <a:r>
              <a:rPr lang="en-US" sz="1600" dirty="0"/>
              <a:t>In the Old Northwest (Michigan, Wisconsin, Ohio, Indiana, Illinois, Minnesota, and Iowa), the settlers were mostly from Puritan New England and the Mid-Atlantic culture, but there was a sizable contingent of borderland Southerners migrating to southern Ohio, southern Indiana, and southern Illinois. </a:t>
            </a:r>
          </a:p>
          <a:p>
            <a:pPr marL="277263" indent="-277263">
              <a:buFont typeface="Arial" panose="020B0604020202020204" pitchFamily="34" charset="0"/>
              <a:buChar char="•"/>
            </a:pPr>
            <a:r>
              <a:rPr lang="en-US" sz="1600" dirty="0"/>
              <a:t>In the Old Southwest (Tennessee, Kentucky, Alabama, Mississippi, Arkansas, Louisiana, and Texas), the settlers were mostly Southerners from the borderland and Virginia/Tidewater cultures, except in portions of Kentucky. </a:t>
            </a:r>
          </a:p>
          <a:p>
            <a:pPr marL="277263" indent="-277263">
              <a:buFont typeface="Arial" panose="020B0604020202020204" pitchFamily="34" charset="0"/>
              <a:buChar char="•"/>
            </a:pPr>
            <a:r>
              <a:rPr lang="en-US" sz="1600" dirty="0"/>
              <a:t>In Missouri, the settlers came from all of the founding cultures to which were added in the 1850s, large numbers of German refugees and immigrants. </a:t>
            </a:r>
          </a:p>
          <a:p>
            <a:pPr marL="277263" indent="-277263">
              <a:buFont typeface="Arial" panose="020B0604020202020204" pitchFamily="34" charset="0"/>
              <a:buChar char="•"/>
            </a:pPr>
            <a:r>
              <a:rPr lang="en-US" sz="1600" dirty="0"/>
              <a:t>The result was a fairly explosive brand of politics and some fairly nasty internal guerilla warfare during the Civil War. </a:t>
            </a:r>
          </a:p>
          <a:p>
            <a:pPr marL="277263" indent="-277263">
              <a:buFont typeface="Arial" panose="020B0604020202020204" pitchFamily="34" charset="0"/>
              <a:buChar char="•"/>
            </a:pPr>
            <a:r>
              <a:rPr lang="en-US" sz="1600" dirty="0"/>
              <a:t>The development of different sectional economies – plantation slavery throughout the lower and middle South, family farms &amp; industry throughout the North, and a mining-ranching-family farm economy in the trans-Mississippi West that became increasingly interlinked with that of the North – helped facilitate the merging of founding cultures into larger distinct and increasingly antagonistic sections. 	</a:t>
            </a:r>
          </a:p>
          <a:p>
            <a:r>
              <a:rPr lang="en-US" sz="1600" b="1" dirty="0"/>
              <a:t>Different economies – </a:t>
            </a:r>
            <a:r>
              <a:rPr lang="en-US" sz="1600" dirty="0"/>
              <a:t>The South had an agricultural cash crop economy based on plantation slavery</a:t>
            </a:r>
          </a:p>
          <a:p>
            <a:pPr marL="277263" indent="-277263">
              <a:buFont typeface="Arial" panose="020B0604020202020204" pitchFamily="34" charset="0"/>
              <a:buChar char="•"/>
            </a:pPr>
            <a:r>
              <a:rPr lang="en-US" sz="1600" dirty="0"/>
              <a:t>The North had an industrial and family farm economy.</a:t>
            </a:r>
          </a:p>
          <a:p>
            <a:pPr marL="277263" indent="-277263">
              <a:buFont typeface="Arial" panose="020B0604020202020204" pitchFamily="34" charset="0"/>
              <a:buChar char="•"/>
            </a:pPr>
            <a:r>
              <a:rPr lang="en-US" sz="1600" dirty="0"/>
              <a:t>The West had a predominantly mining, ranching, and family farm economy.</a:t>
            </a:r>
          </a:p>
          <a:p>
            <a:endParaRPr lang="en-US" dirty="0"/>
          </a:p>
        </p:txBody>
      </p:sp>
      <p:sp>
        <p:nvSpPr>
          <p:cNvPr id="4" name="Slide Number Placeholder 3"/>
          <p:cNvSpPr>
            <a:spLocks noGrp="1"/>
          </p:cNvSpPr>
          <p:nvPr>
            <p:ph type="sldNum" sz="quarter" idx="10"/>
          </p:nvPr>
        </p:nvSpPr>
        <p:spPr/>
        <p:txBody>
          <a:bodyPr/>
          <a:lstStyle/>
          <a:p>
            <a:fld id="{6DCA5056-0215-4831-9C1E-B2649441577B}" type="slidenum">
              <a:rPr lang="en-US" smtClean="0"/>
              <a:t>4</a:t>
            </a:fld>
            <a:endParaRPr lang="en-US"/>
          </a:p>
        </p:txBody>
      </p:sp>
    </p:spTree>
    <p:extLst>
      <p:ext uri="{BB962C8B-B14F-4D97-AF65-F5344CB8AC3E}">
        <p14:creationId xmlns:p14="http://schemas.microsoft.com/office/powerpoint/2010/main" val="735841773"/>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DCA5056-0215-4831-9C1E-B2649441577B}" type="slidenum">
              <a:rPr lang="en-US" smtClean="0"/>
              <a:t>40</a:t>
            </a:fld>
            <a:endParaRPr lang="en-US"/>
          </a:p>
        </p:txBody>
      </p:sp>
    </p:spTree>
    <p:extLst>
      <p:ext uri="{BB962C8B-B14F-4D97-AF65-F5344CB8AC3E}">
        <p14:creationId xmlns:p14="http://schemas.microsoft.com/office/powerpoint/2010/main" val="2259001661"/>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F67ADB7-9330-45E7-9DB1-9B705565A253}" type="slidenum">
              <a:rPr lang="en-US" smtClean="0"/>
              <a:t>41</a:t>
            </a:fld>
            <a:endParaRPr lang="en-US"/>
          </a:p>
        </p:txBody>
      </p:sp>
    </p:spTree>
    <p:extLst>
      <p:ext uri="{BB962C8B-B14F-4D97-AF65-F5344CB8AC3E}">
        <p14:creationId xmlns:p14="http://schemas.microsoft.com/office/powerpoint/2010/main" val="310770928"/>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1" kern="1200" dirty="0" smtClean="0">
                <a:solidFill>
                  <a:schemeClr val="tx1"/>
                </a:solidFill>
                <a:effectLst/>
                <a:latin typeface="+mn-lt"/>
                <a:ea typeface="+mn-ea"/>
                <a:cs typeface="+mn-cs"/>
              </a:rPr>
              <a:t>Corporation</a:t>
            </a:r>
            <a:r>
              <a:rPr lang="en-US" sz="1600" b="1" kern="1200" baseline="0" dirty="0" smtClean="0">
                <a:solidFill>
                  <a:schemeClr val="tx1"/>
                </a:solidFill>
                <a:effectLst/>
                <a:latin typeface="+mn-lt"/>
                <a:ea typeface="+mn-ea"/>
                <a:cs typeface="+mn-cs"/>
              </a:rPr>
              <a:t> – </a:t>
            </a:r>
            <a:r>
              <a:rPr lang="en-US" sz="1600" kern="1200" dirty="0" smtClean="0">
                <a:solidFill>
                  <a:schemeClr val="tx1"/>
                </a:solidFill>
                <a:effectLst/>
                <a:latin typeface="+mn-lt"/>
                <a:ea typeface="+mn-ea"/>
                <a:cs typeface="+mn-cs"/>
              </a:rPr>
              <a:t>At the beginning of the 19</a:t>
            </a:r>
            <a:r>
              <a:rPr lang="en-US" sz="1600" kern="1200" baseline="30000" dirty="0" smtClean="0">
                <a:solidFill>
                  <a:schemeClr val="tx1"/>
                </a:solidFill>
                <a:effectLst/>
                <a:latin typeface="+mn-lt"/>
                <a:ea typeface="+mn-ea"/>
                <a:cs typeface="+mn-cs"/>
              </a:rPr>
              <a:t>th</a:t>
            </a:r>
            <a:r>
              <a:rPr lang="en-US" sz="1600" kern="1200" dirty="0" smtClean="0">
                <a:solidFill>
                  <a:schemeClr val="tx1"/>
                </a:solidFill>
                <a:effectLst/>
                <a:latin typeface="+mn-lt"/>
                <a:ea typeface="+mn-ea"/>
                <a:cs typeface="+mn-cs"/>
              </a:rPr>
              <a:t> century, corporate charters required a special act of the legislature since they normally granted special privileges (such as a monopoly privilege to insure profitability for an investment -- most often some public utility or transportation infrastructure such as a canal, turnpike, or water works where risks were high, a large capital investment was necessary, and the prospects for profit in the first few years was normally very low. </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b="0" i="0" kern="1200" dirty="0" smtClean="0">
                <a:solidFill>
                  <a:schemeClr val="tx1"/>
                </a:solidFill>
                <a:effectLst/>
                <a:latin typeface="+mn-lt"/>
                <a:ea typeface="+mn-ea"/>
                <a:cs typeface="+mn-cs"/>
              </a:rPr>
              <a:t>In 1811, New York passed the first general incorporation law, permitting incorporation simply by complying with certain regulations and paying certain specified fees. </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kern="1200" dirty="0" smtClean="0">
                <a:solidFill>
                  <a:schemeClr val="tx1"/>
                </a:solidFill>
                <a:effectLst/>
                <a:latin typeface="+mn-lt"/>
                <a:ea typeface="+mn-ea"/>
                <a:cs typeface="+mn-cs"/>
              </a:rPr>
              <a:t>By the 1830’s, most other states had followed suit. </a:t>
            </a:r>
          </a:p>
          <a:p>
            <a:r>
              <a:rPr lang="en-US" sz="1600" b="1" kern="1200" dirty="0" smtClean="0">
                <a:solidFill>
                  <a:schemeClr val="tx1"/>
                </a:solidFill>
                <a:effectLst/>
                <a:latin typeface="+mn-lt"/>
                <a:ea typeface="+mn-ea"/>
                <a:cs typeface="+mn-cs"/>
              </a:rPr>
              <a:t>Advantages of corporations - </a:t>
            </a:r>
            <a:r>
              <a:rPr lang="en-US" sz="1600" kern="1200" dirty="0" smtClean="0">
                <a:solidFill>
                  <a:schemeClr val="tx1"/>
                </a:solidFill>
                <a:effectLst/>
                <a:latin typeface="+mn-lt"/>
                <a:ea typeface="+mn-ea"/>
                <a:cs typeface="+mn-cs"/>
              </a:rPr>
              <a:t>Among other advantages, the owners of an incorporated business were shielded from most of the liabilities incurred by the business. </a:t>
            </a:r>
          </a:p>
          <a:p>
            <a:pPr marL="171450" indent="-171450">
              <a:buFont typeface="Arial" panose="020B0604020202020204" pitchFamily="34" charset="0"/>
              <a:buChar char="•"/>
            </a:pPr>
            <a:r>
              <a:rPr lang="en-US" sz="1600" kern="1200" dirty="0" smtClean="0">
                <a:solidFill>
                  <a:schemeClr val="tx1"/>
                </a:solidFill>
                <a:effectLst/>
                <a:latin typeface="+mn-lt"/>
                <a:ea typeface="+mn-ea"/>
                <a:cs typeface="+mn-cs"/>
              </a:rPr>
              <a:t>This was beneficial since before incorporation was allowed, if a business failed, the owner was wholly liable for all the debts. </a:t>
            </a:r>
          </a:p>
          <a:p>
            <a:pPr marL="171450" indent="-171450">
              <a:buFont typeface="Arial" panose="020B0604020202020204" pitchFamily="34" charset="0"/>
              <a:buChar char="•"/>
            </a:pPr>
            <a:r>
              <a:rPr lang="en-US" sz="1600" kern="1200" dirty="0" smtClean="0">
                <a:solidFill>
                  <a:schemeClr val="tx1"/>
                </a:solidFill>
                <a:effectLst/>
                <a:latin typeface="+mn-lt"/>
                <a:ea typeface="+mn-ea"/>
                <a:cs typeface="+mn-cs"/>
              </a:rPr>
              <a:t>In some cases businesses failed through no fault of the owner. </a:t>
            </a:r>
          </a:p>
          <a:p>
            <a:pPr marL="171450" indent="-171450">
              <a:buFont typeface="Arial" panose="020B0604020202020204" pitchFamily="34" charset="0"/>
              <a:buChar char="•"/>
            </a:pPr>
            <a:r>
              <a:rPr lang="en-US" sz="1600" kern="1200" dirty="0" smtClean="0">
                <a:solidFill>
                  <a:schemeClr val="tx1"/>
                </a:solidFill>
                <a:effectLst/>
                <a:latin typeface="+mn-lt"/>
                <a:ea typeface="+mn-ea"/>
                <a:cs typeface="+mn-cs"/>
              </a:rPr>
              <a:t>Creditors could then take everything, even the owner’s home, and turn him and his family destitute into the street. </a:t>
            </a:r>
          </a:p>
          <a:p>
            <a:pPr marL="171450" indent="-171450">
              <a:buFont typeface="Arial" panose="020B0604020202020204" pitchFamily="34" charset="0"/>
              <a:buChar char="•"/>
            </a:pPr>
            <a:r>
              <a:rPr lang="en-US" sz="1600" kern="1200" dirty="0" smtClean="0">
                <a:solidFill>
                  <a:schemeClr val="tx1"/>
                </a:solidFill>
                <a:effectLst/>
                <a:latin typeface="+mn-lt"/>
                <a:ea typeface="+mn-ea"/>
                <a:cs typeface="+mn-cs"/>
              </a:rPr>
              <a:t>Without incorporation, business owners naturally tended to be very cautious in their dealings. </a:t>
            </a:r>
          </a:p>
          <a:p>
            <a:pPr marL="171450" indent="-171450">
              <a:buFont typeface="Arial" panose="020B0604020202020204" pitchFamily="34" charset="0"/>
              <a:buChar char="•"/>
            </a:pPr>
            <a:r>
              <a:rPr lang="en-US" sz="1600" kern="1200" dirty="0" smtClean="0">
                <a:solidFill>
                  <a:schemeClr val="tx1"/>
                </a:solidFill>
                <a:effectLst/>
                <a:latin typeface="+mn-lt"/>
                <a:ea typeface="+mn-ea"/>
                <a:cs typeface="+mn-cs"/>
              </a:rPr>
              <a:t>If a company was owned jointly by stockholders, company managers were also reluctant to risk not only the stockholders’ investment but also their personal assets. </a:t>
            </a:r>
          </a:p>
          <a:p>
            <a:pPr marL="171450" indent="-171450">
              <a:buFont typeface="Arial" panose="020B0604020202020204" pitchFamily="34" charset="0"/>
              <a:buChar char="•"/>
            </a:pPr>
            <a:r>
              <a:rPr lang="en-US" sz="1600" kern="1200" dirty="0" smtClean="0">
                <a:solidFill>
                  <a:schemeClr val="tx1"/>
                </a:solidFill>
                <a:effectLst/>
                <a:latin typeface="+mn-lt"/>
                <a:ea typeface="+mn-ea"/>
                <a:cs typeface="+mn-cs"/>
              </a:rPr>
              <a:t>Sometimes this excessive caution prevented beneficial and needed investment.</a:t>
            </a:r>
          </a:p>
          <a:p>
            <a:r>
              <a:rPr lang="en-US" sz="1600" b="1" kern="1200" dirty="0" smtClean="0">
                <a:solidFill>
                  <a:schemeClr val="tx1"/>
                </a:solidFill>
                <a:effectLst/>
                <a:latin typeface="+mn-lt"/>
                <a:ea typeface="+mn-ea"/>
                <a:cs typeface="+mn-cs"/>
              </a:rPr>
              <a:t>Problems - </a:t>
            </a:r>
            <a:r>
              <a:rPr lang="en-US" sz="1600" kern="1200" dirty="0" smtClean="0">
                <a:solidFill>
                  <a:schemeClr val="tx1"/>
                </a:solidFill>
                <a:effectLst/>
                <a:latin typeface="+mn-lt"/>
                <a:ea typeface="+mn-ea"/>
                <a:cs typeface="+mn-cs"/>
              </a:rPr>
              <a:t>After incorporation was allowed, big companies discovered they could buy other companies and hold them under the umbrella of the parent company. </a:t>
            </a:r>
          </a:p>
          <a:p>
            <a:pPr marL="171450" indent="-171450">
              <a:buFont typeface="Arial" panose="020B0604020202020204" pitchFamily="34" charset="0"/>
              <a:buChar char="•"/>
            </a:pPr>
            <a:r>
              <a:rPr lang="en-US" sz="1600" kern="1200" dirty="0" smtClean="0">
                <a:solidFill>
                  <a:schemeClr val="tx1"/>
                </a:solidFill>
                <a:effectLst/>
                <a:latin typeface="+mn-lt"/>
                <a:ea typeface="+mn-ea"/>
                <a:cs typeface="+mn-cs"/>
              </a:rPr>
              <a:t>This in itself was not a problem, but unscrupulous holding companies could buy a company, transfer all the assets from it to another company that was also owned by the holding company, and bankrupt the first company. </a:t>
            </a:r>
          </a:p>
          <a:p>
            <a:pPr marL="171450" indent="-171450">
              <a:buFont typeface="Arial" panose="020B0604020202020204" pitchFamily="34" charset="0"/>
              <a:buChar char="•"/>
            </a:pPr>
            <a:r>
              <a:rPr lang="en-US" sz="1600" kern="1200" dirty="0" smtClean="0">
                <a:solidFill>
                  <a:schemeClr val="tx1"/>
                </a:solidFill>
                <a:effectLst/>
                <a:latin typeface="+mn-lt"/>
                <a:ea typeface="+mn-ea"/>
                <a:cs typeface="+mn-cs"/>
              </a:rPr>
              <a:t>This caused the first company to default on all of its financial obligations and the stock and bondholders to lose their investment. </a:t>
            </a:r>
          </a:p>
          <a:p>
            <a:pPr marL="171450" indent="-171450">
              <a:buFont typeface="Arial" panose="020B0604020202020204" pitchFamily="34" charset="0"/>
              <a:buChar char="•"/>
            </a:pPr>
            <a:r>
              <a:rPr lang="en-US" sz="1600" kern="1200" dirty="0" smtClean="0">
                <a:solidFill>
                  <a:schemeClr val="tx1"/>
                </a:solidFill>
                <a:effectLst/>
                <a:latin typeface="+mn-lt"/>
                <a:ea typeface="+mn-ea"/>
                <a:cs typeface="+mn-cs"/>
              </a:rPr>
              <a:t>Another unscrupulous practice was to have a company form another company with the same board of directors running both companies. </a:t>
            </a:r>
          </a:p>
          <a:p>
            <a:pPr marL="171450" indent="-171450">
              <a:buFont typeface="Arial" panose="020B0604020202020204" pitchFamily="34" charset="0"/>
              <a:buChar char="•"/>
            </a:pPr>
            <a:r>
              <a:rPr lang="en-US" sz="1600" kern="1200" dirty="0" smtClean="0">
                <a:solidFill>
                  <a:schemeClr val="tx1"/>
                </a:solidFill>
                <a:effectLst/>
                <a:latin typeface="+mn-lt"/>
                <a:ea typeface="+mn-ea"/>
                <a:cs typeface="+mn-cs"/>
              </a:rPr>
              <a:t>This situation was called an interlocking directorate. </a:t>
            </a:r>
          </a:p>
          <a:p>
            <a:pPr marL="171450" indent="-171450">
              <a:buFont typeface="Arial" panose="020B0604020202020204" pitchFamily="34" charset="0"/>
              <a:buChar char="•"/>
            </a:pPr>
            <a:r>
              <a:rPr lang="en-US" sz="1600" kern="1200" dirty="0" smtClean="0">
                <a:solidFill>
                  <a:schemeClr val="tx1"/>
                </a:solidFill>
                <a:effectLst/>
                <a:latin typeface="+mn-lt"/>
                <a:ea typeface="+mn-ea"/>
                <a:cs typeface="+mn-cs"/>
              </a:rPr>
              <a:t>Again, in itself this was not</a:t>
            </a:r>
            <a:r>
              <a:rPr lang="en-US" sz="1600" kern="1200" baseline="0" dirty="0" smtClean="0">
                <a:solidFill>
                  <a:schemeClr val="tx1"/>
                </a:solidFill>
                <a:effectLst/>
                <a:latin typeface="+mn-lt"/>
                <a:ea typeface="+mn-ea"/>
                <a:cs typeface="+mn-cs"/>
              </a:rPr>
              <a:t> a problem</a:t>
            </a:r>
            <a:r>
              <a:rPr lang="en-US" sz="1600" kern="1200" dirty="0" smtClean="0">
                <a:solidFill>
                  <a:schemeClr val="tx1"/>
                </a:solidFill>
                <a:effectLst/>
                <a:latin typeface="+mn-lt"/>
                <a:ea typeface="+mn-ea"/>
                <a:cs typeface="+mn-cs"/>
              </a:rPr>
              <a:t> unless the intent of the directors was to transfer all the benefits to one company and bankrupt the other, again at the expense of the stock and bondholders. </a:t>
            </a:r>
          </a:p>
          <a:p>
            <a:pPr marL="171450" indent="-171450">
              <a:buFont typeface="Arial" panose="020B0604020202020204" pitchFamily="34" charset="0"/>
              <a:buChar char="•"/>
            </a:pPr>
            <a:r>
              <a:rPr lang="en-US" sz="1600" kern="1200" baseline="0" dirty="0" smtClean="0">
                <a:solidFill>
                  <a:schemeClr val="tx1"/>
                </a:solidFill>
                <a:effectLst/>
                <a:latin typeface="+mn-lt"/>
                <a:ea typeface="+mn-ea"/>
                <a:cs typeface="+mn-cs"/>
              </a:rPr>
              <a:t>A variation on this practice – one that was followed in the Credit </a:t>
            </a:r>
            <a:r>
              <a:rPr lang="en-US" sz="1600" kern="1200" baseline="0" dirty="0" err="1" smtClean="0">
                <a:solidFill>
                  <a:schemeClr val="tx1"/>
                </a:solidFill>
                <a:effectLst/>
                <a:latin typeface="+mn-lt"/>
                <a:ea typeface="+mn-ea"/>
                <a:cs typeface="+mn-cs"/>
              </a:rPr>
              <a:t>Mobilier</a:t>
            </a:r>
            <a:r>
              <a:rPr lang="en-US" sz="1600" kern="1200" baseline="0" dirty="0" smtClean="0">
                <a:solidFill>
                  <a:schemeClr val="tx1"/>
                </a:solidFill>
                <a:effectLst/>
                <a:latin typeface="+mn-lt"/>
                <a:ea typeface="+mn-ea"/>
                <a:cs typeface="+mn-cs"/>
              </a:rPr>
              <a:t> and Transcontinental Railroad scandal – was to have the latter purchase all of its equipment, supplies, and services from the former at exorbitant and corrupt prices, to the benefit of the former and the injury of the latter. </a:t>
            </a:r>
          </a:p>
          <a:p>
            <a:pPr marL="171450" indent="-171450">
              <a:buFont typeface="Arial" panose="020B0604020202020204" pitchFamily="34" charset="0"/>
              <a:buChar char="•"/>
            </a:pPr>
            <a:r>
              <a:rPr lang="en-US" sz="1600" kern="1200" baseline="0" dirty="0" smtClean="0">
                <a:solidFill>
                  <a:schemeClr val="tx1"/>
                </a:solidFill>
                <a:effectLst/>
                <a:latin typeface="+mn-lt"/>
                <a:ea typeface="+mn-ea"/>
                <a:cs typeface="+mn-cs"/>
              </a:rPr>
              <a:t>In the case of the Credit </a:t>
            </a:r>
            <a:r>
              <a:rPr lang="en-US" sz="1600" kern="1200" baseline="0" dirty="0" err="1" smtClean="0">
                <a:solidFill>
                  <a:schemeClr val="tx1"/>
                </a:solidFill>
                <a:effectLst/>
                <a:latin typeface="+mn-lt"/>
                <a:ea typeface="+mn-ea"/>
                <a:cs typeface="+mn-cs"/>
              </a:rPr>
              <a:t>Mobilier</a:t>
            </a:r>
            <a:r>
              <a:rPr lang="en-US" sz="1600" kern="1200" baseline="0" dirty="0" smtClean="0">
                <a:solidFill>
                  <a:schemeClr val="tx1"/>
                </a:solidFill>
                <a:effectLst/>
                <a:latin typeface="+mn-lt"/>
                <a:ea typeface="+mn-ea"/>
                <a:cs typeface="+mn-cs"/>
              </a:rPr>
              <a:t> scandal, key members of Congress and the Grant Administration were given stock in Credit </a:t>
            </a:r>
            <a:r>
              <a:rPr lang="en-US" sz="1600" kern="1200" baseline="0" dirty="0" err="1" smtClean="0">
                <a:solidFill>
                  <a:schemeClr val="tx1"/>
                </a:solidFill>
                <a:effectLst/>
                <a:latin typeface="+mn-lt"/>
                <a:ea typeface="+mn-ea"/>
                <a:cs typeface="+mn-cs"/>
              </a:rPr>
              <a:t>Mobilier</a:t>
            </a:r>
            <a:r>
              <a:rPr lang="en-US" sz="1600" kern="1200" baseline="0" dirty="0" smtClean="0">
                <a:solidFill>
                  <a:schemeClr val="tx1"/>
                </a:solidFill>
                <a:effectLst/>
                <a:latin typeface="+mn-lt"/>
                <a:ea typeface="+mn-ea"/>
                <a:cs typeface="+mn-cs"/>
              </a:rPr>
              <a:t> in exchange for voting added subsidies for the transcontinental railroad. </a:t>
            </a:r>
          </a:p>
          <a:p>
            <a:pPr marL="171450" indent="-171450">
              <a:buFont typeface="Arial" panose="020B0604020202020204" pitchFamily="34" charset="0"/>
              <a:buChar char="•"/>
            </a:pPr>
            <a:r>
              <a:rPr lang="en-US" sz="1600" kern="1200" baseline="0" dirty="0" smtClean="0">
                <a:solidFill>
                  <a:schemeClr val="tx1"/>
                </a:solidFill>
                <a:effectLst/>
                <a:latin typeface="+mn-lt"/>
                <a:ea typeface="+mn-ea"/>
                <a:cs typeface="+mn-cs"/>
              </a:rPr>
              <a:t>Public discovery of the scandal would tarnish the reputations of many public officials, including Vice President Schuyler Colfax, Vice President Henry Wilson (Grant’s second term), and future President James Garfield. </a:t>
            </a:r>
            <a:endParaRPr lang="en-US" sz="1600" dirty="0"/>
          </a:p>
        </p:txBody>
      </p:sp>
      <p:sp>
        <p:nvSpPr>
          <p:cNvPr id="4" name="Slide Number Placeholder 3"/>
          <p:cNvSpPr>
            <a:spLocks noGrp="1"/>
          </p:cNvSpPr>
          <p:nvPr>
            <p:ph type="sldNum" sz="quarter" idx="10"/>
          </p:nvPr>
        </p:nvSpPr>
        <p:spPr/>
        <p:txBody>
          <a:bodyPr/>
          <a:lstStyle/>
          <a:p>
            <a:fld id="{5F67ADB7-9330-45E7-9DB1-9B705565A253}" type="slidenum">
              <a:rPr lang="en-US" smtClean="0"/>
              <a:t>42</a:t>
            </a:fld>
            <a:endParaRPr lang="en-US"/>
          </a:p>
        </p:txBody>
      </p:sp>
    </p:spTree>
    <p:extLst>
      <p:ext uri="{BB962C8B-B14F-4D97-AF65-F5344CB8AC3E}">
        <p14:creationId xmlns:p14="http://schemas.microsoft.com/office/powerpoint/2010/main" val="1192027581"/>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F67ADB7-9330-45E7-9DB1-9B705565A253}" type="slidenum">
              <a:rPr lang="en-US" smtClean="0"/>
              <a:t>43</a:t>
            </a:fld>
            <a:endParaRPr lang="en-US"/>
          </a:p>
        </p:txBody>
      </p:sp>
    </p:spTree>
    <p:extLst>
      <p:ext uri="{BB962C8B-B14F-4D97-AF65-F5344CB8AC3E}">
        <p14:creationId xmlns:p14="http://schemas.microsoft.com/office/powerpoint/2010/main" val="3941352255"/>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85750" indent="-285750">
              <a:buFont typeface="Arial" panose="020B0604020202020204" pitchFamily="34" charset="0"/>
              <a:buChar char="•"/>
            </a:pPr>
            <a:r>
              <a:rPr lang="en-US" sz="1600" dirty="0" smtClean="0"/>
              <a:t>IN</a:t>
            </a:r>
            <a:r>
              <a:rPr lang="en-US" sz="1600" baseline="0" dirty="0" smtClean="0"/>
              <a:t> 1900, railroad track mileage reached 193,000 miles. </a:t>
            </a:r>
          </a:p>
          <a:p>
            <a:pPr marL="285750" indent="-285750">
              <a:buFont typeface="Arial" panose="020B0604020202020204" pitchFamily="34" charset="0"/>
              <a:buChar char="•"/>
            </a:pPr>
            <a:r>
              <a:rPr lang="en-US" sz="1600" baseline="0" dirty="0" smtClean="0"/>
              <a:t>By 1895, all of the current major trunk lines had been laid, with subsequent mileage consisting of feeder lines. </a:t>
            </a:r>
          </a:p>
          <a:p>
            <a:pPr marL="285750" indent="-285750">
              <a:buFont typeface="Arial" panose="020B0604020202020204" pitchFamily="34" charset="0"/>
              <a:buChar char="•"/>
            </a:pPr>
            <a:r>
              <a:rPr lang="en-US" sz="1600" dirty="0" smtClean="0"/>
              <a:t>The</a:t>
            </a:r>
            <a:r>
              <a:rPr lang="en-US" sz="1600" baseline="0" dirty="0" smtClean="0"/>
              <a:t> peak for railroad track mileage was 254,000 miles in 1920. </a:t>
            </a:r>
          </a:p>
          <a:p>
            <a:pPr marL="285750" indent="-285750">
              <a:buFont typeface="Arial" panose="020B0604020202020204" pitchFamily="34" charset="0"/>
              <a:buChar char="•"/>
            </a:pPr>
            <a:r>
              <a:rPr lang="en-US" sz="1600" baseline="0" dirty="0" smtClean="0"/>
              <a:t>After that, it declined. </a:t>
            </a:r>
          </a:p>
          <a:p>
            <a:pPr marL="285750" indent="-285750">
              <a:buFont typeface="Arial" panose="020B0604020202020204" pitchFamily="34" charset="0"/>
              <a:buChar char="•"/>
            </a:pPr>
            <a:r>
              <a:rPr lang="en-US" sz="1600" baseline="0" dirty="0" smtClean="0"/>
              <a:t>Railroads were also the nation’s major employer. </a:t>
            </a:r>
          </a:p>
          <a:p>
            <a:pPr marL="285750" indent="-285750">
              <a:buFont typeface="Arial" panose="020B0604020202020204" pitchFamily="34" charset="0"/>
              <a:buChar char="•"/>
            </a:pPr>
            <a:r>
              <a:rPr lang="en-US" sz="1600" i="0" baseline="0" dirty="0" smtClean="0"/>
              <a:t>In 1890, there were 749,000  railroad employees</a:t>
            </a:r>
            <a:r>
              <a:rPr lang="en-US" sz="1600" baseline="0" dirty="0" smtClean="0"/>
              <a:t>. </a:t>
            </a:r>
          </a:p>
          <a:p>
            <a:pPr marL="285750" indent="-285750">
              <a:buFont typeface="Arial" panose="020B0604020202020204" pitchFamily="34" charset="0"/>
              <a:buChar char="•"/>
            </a:pPr>
            <a:r>
              <a:rPr lang="en-US" sz="1600" baseline="0" dirty="0" smtClean="0"/>
              <a:t>In 1900, there were 1,018,000 railroad employees</a:t>
            </a:r>
            <a:endParaRPr lang="en-US" sz="1600" dirty="0"/>
          </a:p>
        </p:txBody>
      </p:sp>
      <p:sp>
        <p:nvSpPr>
          <p:cNvPr id="4" name="Slide Number Placeholder 3"/>
          <p:cNvSpPr>
            <a:spLocks noGrp="1"/>
          </p:cNvSpPr>
          <p:nvPr>
            <p:ph type="sldNum" sz="quarter" idx="10"/>
          </p:nvPr>
        </p:nvSpPr>
        <p:spPr/>
        <p:txBody>
          <a:bodyPr/>
          <a:lstStyle/>
          <a:p>
            <a:fld id="{47B2EDD5-A394-422D-A35F-03D8C48E0549}" type="slidenum">
              <a:rPr lang="en-US" smtClean="0"/>
              <a:pPr/>
              <a:t>44</a:t>
            </a:fld>
            <a:endParaRPr lang="en-US"/>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sz="1600" dirty="0" smtClean="0"/>
              <a:t>Given the high</a:t>
            </a:r>
            <a:r>
              <a:rPr lang="en-US" sz="1600" baseline="0" dirty="0" smtClean="0"/>
              <a:t> capital costs (and related amortization and interest costs), high operating costs (railroading was a very labor intensive enterprise), and competition along major routes, railroads found it difficult to make a profit. </a:t>
            </a:r>
          </a:p>
          <a:p>
            <a:pPr marL="171450" indent="-171450">
              <a:buFont typeface="Arial" panose="020B0604020202020204" pitchFamily="34" charset="0"/>
              <a:buChar char="•"/>
            </a:pPr>
            <a:r>
              <a:rPr lang="en-US" sz="1600" baseline="0" dirty="0" smtClean="0"/>
              <a:t>Often they had to give large rebates to major shippers (like Rockefeller’s Standard Oil). </a:t>
            </a:r>
          </a:p>
          <a:p>
            <a:pPr marL="171450" indent="-171450">
              <a:buFont typeface="Arial" panose="020B0604020202020204" pitchFamily="34" charset="0"/>
              <a:buChar char="•"/>
            </a:pPr>
            <a:r>
              <a:rPr lang="en-US" sz="1600" baseline="0" dirty="0" smtClean="0"/>
              <a:t>Thus, they had a tendency to gouge shippers (mostly farmers) on routes which they had a monopoly  (which was often the case in most rural areas). </a:t>
            </a:r>
          </a:p>
          <a:p>
            <a:pPr marL="171450" indent="-171450">
              <a:buFont typeface="Arial" panose="020B0604020202020204" pitchFamily="34" charset="0"/>
              <a:buChar char="•"/>
            </a:pPr>
            <a:r>
              <a:rPr lang="en-US" sz="1600" baseline="0" dirty="0" smtClean="0"/>
              <a:t>If you wanted to ship from your refinery in Cleveland to another large city, you had a number of railroads from which to choose. </a:t>
            </a:r>
          </a:p>
          <a:p>
            <a:pPr marL="171450" indent="-171450">
              <a:buFont typeface="Arial" panose="020B0604020202020204" pitchFamily="34" charset="0"/>
              <a:buChar char="•"/>
            </a:pPr>
            <a:r>
              <a:rPr lang="en-US" sz="1600" baseline="0" dirty="0" smtClean="0"/>
              <a:t>If you wanted to ship from rural Iowa to Chicago, you were generally stuck with only one railroad.  </a:t>
            </a:r>
            <a:endParaRPr lang="en-US" sz="1600" dirty="0"/>
          </a:p>
        </p:txBody>
      </p:sp>
      <p:sp>
        <p:nvSpPr>
          <p:cNvPr id="4" name="Slide Number Placeholder 3"/>
          <p:cNvSpPr>
            <a:spLocks noGrp="1"/>
          </p:cNvSpPr>
          <p:nvPr>
            <p:ph type="sldNum" sz="quarter" idx="10"/>
          </p:nvPr>
        </p:nvSpPr>
        <p:spPr/>
        <p:txBody>
          <a:bodyPr/>
          <a:lstStyle/>
          <a:p>
            <a:fld id="{5F67ADB7-9330-45E7-9DB1-9B705565A253}" type="slidenum">
              <a:rPr lang="en-US" smtClean="0"/>
              <a:t>45</a:t>
            </a:fld>
            <a:endParaRPr lang="en-US"/>
          </a:p>
        </p:txBody>
      </p:sp>
    </p:spTree>
    <p:extLst>
      <p:ext uri="{BB962C8B-B14F-4D97-AF65-F5344CB8AC3E}">
        <p14:creationId xmlns:p14="http://schemas.microsoft.com/office/powerpoint/2010/main" val="3236257332"/>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2" defTabSz="914303"/>
            <a:r>
              <a:rPr lang="en-US" sz="1600" b="1" dirty="0" smtClean="0"/>
              <a:t>Railroad</a:t>
            </a:r>
            <a:r>
              <a:rPr lang="en-US" sz="1600" b="1" baseline="0" dirty="0" smtClean="0"/>
              <a:t> routing - </a:t>
            </a:r>
            <a:r>
              <a:rPr lang="en-US" sz="1600" dirty="0" smtClean="0"/>
              <a:t>Governments </a:t>
            </a:r>
            <a:r>
              <a:rPr lang="en-US" sz="1600" dirty="0"/>
              <a:t>often pressured railroads to choose one route over other alternatives because of political factors. </a:t>
            </a:r>
            <a:endParaRPr lang="en-US" sz="1600" dirty="0" smtClean="0"/>
          </a:p>
          <a:p>
            <a:pPr marL="285750" lvl="2" indent="-285750" defTabSz="914303">
              <a:buFont typeface="Arial" panose="020B0604020202020204" pitchFamily="34" charset="0"/>
              <a:buChar char="•"/>
            </a:pPr>
            <a:r>
              <a:rPr lang="en-US" sz="1600" dirty="0" smtClean="0"/>
              <a:t>Government </a:t>
            </a:r>
            <a:r>
              <a:rPr lang="en-US" sz="1600" dirty="0"/>
              <a:t>officials knew that decisions by railroads could impact on the prosperity or decline of towns and areas within a state</a:t>
            </a:r>
            <a:r>
              <a:rPr lang="en-US" sz="1600" dirty="0" smtClean="0"/>
              <a:t>.</a:t>
            </a:r>
          </a:p>
          <a:p>
            <a:pPr marL="0" lvl="2" defTabSz="914303"/>
            <a:r>
              <a:rPr lang="en-US" sz="1600" b="1" dirty="0" smtClean="0"/>
              <a:t>Revolving</a:t>
            </a:r>
            <a:r>
              <a:rPr lang="en-US" sz="1600" b="1" baseline="0" dirty="0" smtClean="0"/>
              <a:t> door - </a:t>
            </a:r>
            <a:r>
              <a:rPr lang="en-US" sz="1600" kern="1200" dirty="0" smtClean="0">
                <a:solidFill>
                  <a:schemeClr val="tx1"/>
                </a:solidFill>
                <a:effectLst/>
                <a:latin typeface="+mn-lt"/>
                <a:ea typeface="+mn-ea"/>
                <a:cs typeface="+mn-cs"/>
              </a:rPr>
              <a:t>Of the 73 men who held cabinet posts between 1868 and 1896, 48 either served railroad clients, lobbied for railroads, sat on railroad boards, or had railroad-connected relatives. </a:t>
            </a:r>
          </a:p>
          <a:p>
            <a:pPr marL="171450" lvl="2" indent="-171450" defTabSz="914303">
              <a:buFont typeface="Arial" panose="020B0604020202020204" pitchFamily="34" charset="0"/>
              <a:buChar char="•"/>
            </a:pPr>
            <a:r>
              <a:rPr lang="en-US" sz="1600" kern="1200" dirty="0" smtClean="0">
                <a:solidFill>
                  <a:schemeClr val="tx1"/>
                </a:solidFill>
                <a:effectLst/>
                <a:latin typeface="+mn-lt"/>
                <a:ea typeface="+mn-ea"/>
                <a:cs typeface="+mn-cs"/>
              </a:rPr>
              <a:t>Five of James Garfield’s six major cabinet appointees maintained close links with railroads as did five of six of Chester Arthur’s</a:t>
            </a:r>
            <a:endParaRPr lang="en-US" sz="1600" b="1" dirty="0" smtClean="0"/>
          </a:p>
          <a:p>
            <a:pPr marL="0" lvl="2" defTabSz="914303"/>
            <a:endParaRPr lang="en-US" sz="1600" dirty="0"/>
          </a:p>
          <a:p>
            <a:endParaRPr lang="en-US" sz="1600" dirty="0"/>
          </a:p>
        </p:txBody>
      </p:sp>
      <p:sp>
        <p:nvSpPr>
          <p:cNvPr id="4" name="Slide Number Placeholder 3"/>
          <p:cNvSpPr>
            <a:spLocks noGrp="1"/>
          </p:cNvSpPr>
          <p:nvPr>
            <p:ph type="sldNum" sz="quarter" idx="10"/>
          </p:nvPr>
        </p:nvSpPr>
        <p:spPr/>
        <p:txBody>
          <a:bodyPr/>
          <a:lstStyle/>
          <a:p>
            <a:fld id="{6DCA5056-0215-4831-9C1E-B2649441577B}" type="slidenum">
              <a:rPr lang="en-US" smtClean="0"/>
              <a:t>46</a:t>
            </a:fld>
            <a:endParaRPr lang="en-US"/>
          </a:p>
        </p:txBody>
      </p:sp>
    </p:spTree>
    <p:extLst>
      <p:ext uri="{BB962C8B-B14F-4D97-AF65-F5344CB8AC3E}">
        <p14:creationId xmlns:p14="http://schemas.microsoft.com/office/powerpoint/2010/main" val="3381075984"/>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b="1" kern="1200" dirty="0" smtClean="0">
                <a:solidFill>
                  <a:schemeClr val="tx1"/>
                </a:solidFill>
                <a:effectLst/>
                <a:latin typeface="+mn-lt"/>
                <a:ea typeface="+mn-ea"/>
                <a:cs typeface="+mn-cs"/>
              </a:rPr>
              <a:t>Southern Pacific - </a:t>
            </a:r>
            <a:r>
              <a:rPr lang="en-US" sz="1600" kern="1200" dirty="0" smtClean="0">
                <a:solidFill>
                  <a:schemeClr val="tx1"/>
                </a:solidFill>
                <a:effectLst/>
                <a:latin typeface="+mn-lt"/>
                <a:ea typeface="+mn-ea"/>
                <a:cs typeface="+mn-cs"/>
              </a:rPr>
              <a:t>By 1911, the company that 40 years earlier helped connect the East and West by laying tracks from Sacramento to Promontory Point, Utah, had become California's political boss. </a:t>
            </a:r>
          </a:p>
          <a:p>
            <a:pPr marL="171450" indent="-171450">
              <a:buFont typeface="Arial" panose="020B0604020202020204" pitchFamily="34" charset="0"/>
              <a:buChar char="•"/>
            </a:pPr>
            <a:r>
              <a:rPr lang="en-US" sz="1600" kern="1200" dirty="0" smtClean="0">
                <a:solidFill>
                  <a:schemeClr val="tx1"/>
                </a:solidFill>
                <a:effectLst/>
                <a:latin typeface="+mn-lt"/>
                <a:ea typeface="+mn-ea"/>
                <a:cs typeface="+mn-cs"/>
              </a:rPr>
              <a:t>Towns lived or died according to whether they paid off the railroad for a spur or an extension through town. </a:t>
            </a:r>
          </a:p>
          <a:p>
            <a:pPr marL="171450" indent="-171450">
              <a:buFont typeface="Arial" panose="020B0604020202020204" pitchFamily="34" charset="0"/>
              <a:buChar char="•"/>
            </a:pPr>
            <a:r>
              <a:rPr lang="en-US" sz="1600" kern="1200" dirty="0" smtClean="0">
                <a:solidFill>
                  <a:schemeClr val="tx1"/>
                </a:solidFill>
                <a:effectLst/>
                <a:latin typeface="+mn-lt"/>
                <a:ea typeface="+mn-ea"/>
                <a:cs typeface="+mn-cs"/>
              </a:rPr>
              <a:t>Farms were at the mercy of the railroad's freight rules and rates. </a:t>
            </a:r>
          </a:p>
          <a:p>
            <a:pPr marL="171450" indent="-171450">
              <a:buFont typeface="Arial" panose="020B0604020202020204" pitchFamily="34" charset="0"/>
              <a:buChar char="•"/>
            </a:pPr>
            <a:r>
              <a:rPr lang="en-US" sz="1600" kern="1200" dirty="0" smtClean="0">
                <a:solidFill>
                  <a:schemeClr val="tx1"/>
                </a:solidFill>
                <a:effectLst/>
                <a:latin typeface="+mn-lt"/>
                <a:ea typeface="+mn-ea"/>
                <a:cs typeface="+mn-cs"/>
              </a:rPr>
              <a:t>Lawmakers checked in with the rail magnates before adopting or rejecting taxes on steamship companies and other competitors. </a:t>
            </a:r>
          </a:p>
          <a:p>
            <a:pPr marL="171450" indent="-171450">
              <a:buFont typeface="Arial" panose="020B0604020202020204" pitchFamily="34" charset="0"/>
              <a:buChar char="•"/>
            </a:pPr>
            <a:r>
              <a:rPr lang="en-US" sz="1600" kern="1200" dirty="0" smtClean="0">
                <a:solidFill>
                  <a:schemeClr val="tx1"/>
                </a:solidFill>
                <a:effectLst/>
                <a:latin typeface="+mn-lt"/>
                <a:ea typeface="+mn-ea"/>
                <a:cs typeface="+mn-cs"/>
              </a:rPr>
              <a:t>A violent land dispute between the railroad and settlers became the basis of the 1901 Frank Norris novel "The Octopus: A Story of California." </a:t>
            </a:r>
          </a:p>
          <a:p>
            <a:pPr marL="171450" indent="-171450">
              <a:buFont typeface="Arial" panose="020B0604020202020204" pitchFamily="34" charset="0"/>
              <a:buChar char="•"/>
            </a:pPr>
            <a:r>
              <a:rPr lang="en-US" sz="1600" kern="1200" dirty="0" smtClean="0">
                <a:solidFill>
                  <a:schemeClr val="tx1"/>
                </a:solidFill>
                <a:effectLst/>
                <a:latin typeface="+mn-lt"/>
                <a:ea typeface="+mn-ea"/>
                <a:cs typeface="+mn-cs"/>
              </a:rPr>
              <a:t>The company and the politicians it controlled became known as "The Octopus. </a:t>
            </a:r>
          </a:p>
          <a:p>
            <a:r>
              <a:rPr lang="en-US" sz="1600" b="1" kern="1200" dirty="0" smtClean="0">
                <a:solidFill>
                  <a:schemeClr val="tx1"/>
                </a:solidFill>
                <a:effectLst/>
                <a:latin typeface="+mn-lt"/>
                <a:ea typeface="+mn-ea"/>
                <a:cs typeface="+mn-cs"/>
              </a:rPr>
              <a:t>Los Angeles</a:t>
            </a:r>
            <a:r>
              <a:rPr lang="en-US" sz="1600" b="1" kern="1200" baseline="0" dirty="0" smtClean="0">
                <a:solidFill>
                  <a:schemeClr val="tx1"/>
                </a:solidFill>
                <a:effectLst/>
                <a:latin typeface="+mn-lt"/>
                <a:ea typeface="+mn-ea"/>
                <a:cs typeface="+mn-cs"/>
              </a:rPr>
              <a:t> vs San Diego – </a:t>
            </a:r>
            <a:r>
              <a:rPr lang="en-US" sz="1600" kern="1200" dirty="0" smtClean="0">
                <a:solidFill>
                  <a:schemeClr val="tx1"/>
                </a:solidFill>
                <a:effectLst/>
                <a:latin typeface="+mn-lt"/>
                <a:ea typeface="+mn-ea"/>
                <a:cs typeface="+mn-cs"/>
              </a:rPr>
              <a:t>The Northern California railroad barons who ran the Southern Pacific effectively slowed San Diego's development in the early 20th century. </a:t>
            </a:r>
          </a:p>
          <a:p>
            <a:pPr marL="171450" indent="-171450">
              <a:buFont typeface="Arial" panose="020B0604020202020204" pitchFamily="34" charset="0"/>
              <a:buChar char="•"/>
            </a:pPr>
            <a:r>
              <a:rPr lang="en-US" sz="1600" kern="1200" dirty="0" smtClean="0">
                <a:solidFill>
                  <a:schemeClr val="tx1"/>
                </a:solidFill>
                <a:effectLst/>
                <a:latin typeface="+mn-lt"/>
                <a:ea typeface="+mn-ea"/>
                <a:cs typeface="+mn-cs"/>
              </a:rPr>
              <a:t>San Diego had a natural harbor and many thought that it would become the  major port on the west coast. </a:t>
            </a:r>
          </a:p>
          <a:p>
            <a:pPr marL="171450" indent="-171450">
              <a:buFont typeface="Arial" panose="020B0604020202020204" pitchFamily="34" charset="0"/>
              <a:buChar char="•"/>
            </a:pPr>
            <a:r>
              <a:rPr lang="en-US" sz="1600" kern="1200" dirty="0" smtClean="0">
                <a:solidFill>
                  <a:schemeClr val="tx1"/>
                </a:solidFill>
                <a:effectLst/>
                <a:latin typeface="+mn-lt"/>
                <a:ea typeface="+mn-ea"/>
                <a:cs typeface="+mn-cs"/>
              </a:rPr>
              <a:t>However, San Francisco was strongly opposed to this as San Diego's development would hurt their trade. Charles Crocker, the manager of the Central Pacific Railroad was quoted as saying: “I would not take the road to San Diego as a gift. </a:t>
            </a:r>
          </a:p>
          <a:p>
            <a:pPr marL="171450" indent="-171450">
              <a:buFont typeface="Arial" panose="020B0604020202020204" pitchFamily="34" charset="0"/>
              <a:buChar char="•"/>
            </a:pPr>
            <a:r>
              <a:rPr lang="en-US" sz="1600" kern="1200" dirty="0" smtClean="0">
                <a:solidFill>
                  <a:schemeClr val="tx1"/>
                </a:solidFill>
                <a:effectLst/>
                <a:latin typeface="+mn-lt"/>
                <a:ea typeface="+mn-ea"/>
                <a:cs typeface="+mn-cs"/>
              </a:rPr>
              <a:t>We would blot San Diego out of existence if we could, but as we can[’]t do that we shall keep it back as long as we can.” </a:t>
            </a:r>
          </a:p>
          <a:p>
            <a:pPr marL="171450" indent="-171450">
              <a:buFont typeface="Arial" panose="020B0604020202020204" pitchFamily="34" charset="0"/>
              <a:buChar char="•"/>
            </a:pPr>
            <a:r>
              <a:rPr lang="en-US" sz="1600" kern="1200" dirty="0" smtClean="0">
                <a:solidFill>
                  <a:schemeClr val="tx1"/>
                </a:solidFill>
                <a:effectLst/>
                <a:latin typeface="+mn-lt"/>
                <a:ea typeface="+mn-ea"/>
                <a:cs typeface="+mn-cs"/>
              </a:rPr>
              <a:t>Instead, the Central Pacific only extended their rail route into Los Angeles.</a:t>
            </a:r>
            <a:r>
              <a:rPr lang="en-US" sz="1600" b="0" kern="1200" baseline="0" dirty="0" smtClean="0">
                <a:solidFill>
                  <a:schemeClr val="tx1"/>
                </a:solidFill>
                <a:effectLst/>
                <a:latin typeface="+mn-lt"/>
                <a:ea typeface="+mn-ea"/>
                <a:cs typeface="+mn-cs"/>
              </a:rPr>
              <a:t> </a:t>
            </a:r>
            <a:endParaRPr lang="en-US" sz="1600" b="1" kern="1200" dirty="0" smtClean="0">
              <a:solidFill>
                <a:schemeClr val="tx1"/>
              </a:solidFill>
              <a:effectLst/>
              <a:latin typeface="+mn-lt"/>
              <a:ea typeface="+mn-ea"/>
              <a:cs typeface="+mn-cs"/>
            </a:endParaRPr>
          </a:p>
          <a:p>
            <a:r>
              <a:rPr lang="en-US" sz="1600" b="1" kern="1200" dirty="0" smtClean="0">
                <a:solidFill>
                  <a:schemeClr val="tx1"/>
                </a:solidFill>
                <a:effectLst/>
                <a:latin typeface="+mn-lt"/>
                <a:ea typeface="+mn-ea"/>
                <a:cs typeface="+mn-cs"/>
              </a:rPr>
              <a:t>Recall</a:t>
            </a:r>
            <a:r>
              <a:rPr lang="en-US" sz="1600" b="1" kern="1200" baseline="0" dirty="0" smtClean="0">
                <a:solidFill>
                  <a:schemeClr val="tx1"/>
                </a:solidFill>
                <a:effectLst/>
                <a:latin typeface="+mn-lt"/>
                <a:ea typeface="+mn-ea"/>
                <a:cs typeface="+mn-cs"/>
              </a:rPr>
              <a:t> – </a:t>
            </a:r>
            <a:r>
              <a:rPr lang="en-US" sz="1600" kern="1200" dirty="0" smtClean="0">
                <a:solidFill>
                  <a:schemeClr val="tx1"/>
                </a:solidFill>
                <a:effectLst/>
                <a:latin typeface="+mn-lt"/>
                <a:ea typeface="+mn-ea"/>
                <a:cs typeface="+mn-cs"/>
              </a:rPr>
              <a:t>Allows voters to throw out an officeholder even before the next regularly scheduled election.  </a:t>
            </a:r>
          </a:p>
          <a:p>
            <a:pPr marL="171450" indent="-171450">
              <a:buFont typeface="Arial" panose="020B0604020202020204" pitchFamily="34" charset="0"/>
              <a:buChar char="•"/>
            </a:pPr>
            <a:r>
              <a:rPr lang="en-US" sz="1600" kern="1200" dirty="0" smtClean="0">
                <a:solidFill>
                  <a:schemeClr val="tx1"/>
                </a:solidFill>
                <a:effectLst/>
                <a:latin typeface="+mn-lt"/>
                <a:ea typeface="+mn-ea"/>
                <a:cs typeface="+mn-cs"/>
              </a:rPr>
              <a:t>The happened</a:t>
            </a:r>
            <a:r>
              <a:rPr lang="en-US" sz="1600" kern="1200" baseline="0" dirty="0" smtClean="0">
                <a:solidFill>
                  <a:schemeClr val="tx1"/>
                </a:solidFill>
                <a:effectLst/>
                <a:latin typeface="+mn-lt"/>
                <a:ea typeface="+mn-ea"/>
                <a:cs typeface="+mn-cs"/>
              </a:rPr>
              <a:t> recently with the recall of </a:t>
            </a:r>
            <a:r>
              <a:rPr lang="en-US" sz="1600" kern="1200" baseline="0" dirty="0" err="1" smtClean="0">
                <a:solidFill>
                  <a:schemeClr val="tx1"/>
                </a:solidFill>
                <a:effectLst/>
                <a:latin typeface="+mn-lt"/>
                <a:ea typeface="+mn-ea"/>
                <a:cs typeface="+mn-cs"/>
              </a:rPr>
              <a:t>Gov</a:t>
            </a:r>
            <a:r>
              <a:rPr lang="en-US" sz="1600" kern="1200" baseline="0" dirty="0" smtClean="0">
                <a:solidFill>
                  <a:schemeClr val="tx1"/>
                </a:solidFill>
                <a:effectLst/>
                <a:latin typeface="+mn-lt"/>
                <a:ea typeface="+mn-ea"/>
                <a:cs typeface="+mn-cs"/>
              </a:rPr>
              <a:t> Gray Davis and his replacement by Arnold </a:t>
            </a:r>
            <a:r>
              <a:rPr lang="en-US" sz="1600" kern="1200" baseline="0" dirty="0" err="1" smtClean="0">
                <a:solidFill>
                  <a:schemeClr val="tx1"/>
                </a:solidFill>
                <a:effectLst/>
                <a:latin typeface="+mn-lt"/>
                <a:ea typeface="+mn-ea"/>
                <a:cs typeface="+mn-cs"/>
              </a:rPr>
              <a:t>Schwartzenegger</a:t>
            </a:r>
            <a:r>
              <a:rPr lang="en-US" sz="1600" kern="1200" baseline="0" dirty="0" smtClean="0">
                <a:solidFill>
                  <a:schemeClr val="tx1"/>
                </a:solidFill>
                <a:effectLst/>
                <a:latin typeface="+mn-lt"/>
                <a:ea typeface="+mn-ea"/>
                <a:cs typeface="+mn-cs"/>
              </a:rPr>
              <a:t> </a:t>
            </a:r>
            <a:endParaRPr lang="en-US" sz="1600" b="1" kern="1200" baseline="0" dirty="0" smtClean="0">
              <a:solidFill>
                <a:schemeClr val="tx1"/>
              </a:solidFill>
              <a:effectLst/>
              <a:latin typeface="+mn-lt"/>
              <a:ea typeface="+mn-ea"/>
              <a:cs typeface="+mn-cs"/>
            </a:endParaRPr>
          </a:p>
          <a:p>
            <a:r>
              <a:rPr lang="en-US" sz="1600" b="1" kern="1200" baseline="0" dirty="0" smtClean="0">
                <a:solidFill>
                  <a:schemeClr val="tx1"/>
                </a:solidFill>
                <a:effectLst/>
                <a:latin typeface="+mn-lt"/>
                <a:ea typeface="+mn-ea"/>
                <a:cs typeface="+mn-cs"/>
              </a:rPr>
              <a:t>Referendum – </a:t>
            </a:r>
            <a:r>
              <a:rPr lang="en-US" sz="1600" b="0" kern="1200" baseline="0" dirty="0" smtClean="0">
                <a:solidFill>
                  <a:schemeClr val="tx1"/>
                </a:solidFill>
                <a:effectLst/>
                <a:latin typeface="+mn-lt"/>
                <a:ea typeface="+mn-ea"/>
                <a:cs typeface="+mn-cs"/>
              </a:rPr>
              <a:t>Allows voters to overturn laws adopted by the legislature</a:t>
            </a:r>
          </a:p>
          <a:p>
            <a:r>
              <a:rPr lang="en-US" sz="1600" b="1" kern="1200" baseline="0" dirty="0" smtClean="0">
                <a:solidFill>
                  <a:schemeClr val="tx1"/>
                </a:solidFill>
                <a:effectLst/>
                <a:latin typeface="+mn-lt"/>
                <a:ea typeface="+mn-ea"/>
                <a:cs typeface="+mn-cs"/>
              </a:rPr>
              <a:t>Initiative – </a:t>
            </a:r>
            <a:r>
              <a:rPr lang="en-US" sz="1600" kern="1200" dirty="0" smtClean="0">
                <a:solidFill>
                  <a:schemeClr val="tx1"/>
                </a:solidFill>
                <a:effectLst/>
                <a:latin typeface="+mn-lt"/>
                <a:ea typeface="+mn-ea"/>
                <a:cs typeface="+mn-cs"/>
              </a:rPr>
              <a:t>Lets voters circumvent the Legislature and adopt laws and constitutional amendments directly.</a:t>
            </a:r>
            <a:br>
              <a:rPr lang="en-US" sz="1600" kern="1200" dirty="0" smtClean="0">
                <a:solidFill>
                  <a:schemeClr val="tx1"/>
                </a:solidFill>
                <a:effectLst/>
                <a:latin typeface="+mn-lt"/>
                <a:ea typeface="+mn-ea"/>
                <a:cs typeface="+mn-cs"/>
              </a:rPr>
            </a:br>
            <a:endParaRPr lang="en-US" sz="1600" b="1" kern="1200" baseline="0" dirty="0" smtClean="0">
              <a:solidFill>
                <a:schemeClr val="tx1"/>
              </a:solidFill>
              <a:effectLst/>
              <a:latin typeface="+mn-lt"/>
              <a:ea typeface="+mn-ea"/>
              <a:cs typeface="+mn-cs"/>
            </a:endParaRPr>
          </a:p>
          <a:p>
            <a:endParaRPr lang="en-US" sz="1600" b="1" dirty="0"/>
          </a:p>
        </p:txBody>
      </p:sp>
      <p:sp>
        <p:nvSpPr>
          <p:cNvPr id="4" name="Slide Number Placeholder 3"/>
          <p:cNvSpPr>
            <a:spLocks noGrp="1"/>
          </p:cNvSpPr>
          <p:nvPr>
            <p:ph type="sldNum" sz="quarter" idx="10"/>
          </p:nvPr>
        </p:nvSpPr>
        <p:spPr/>
        <p:txBody>
          <a:bodyPr/>
          <a:lstStyle/>
          <a:p>
            <a:fld id="{5F67ADB7-9330-45E7-9DB1-9B705565A253}" type="slidenum">
              <a:rPr lang="en-US" smtClean="0"/>
              <a:t>47</a:t>
            </a:fld>
            <a:endParaRPr lang="en-US"/>
          </a:p>
        </p:txBody>
      </p:sp>
    </p:spTree>
    <p:extLst>
      <p:ext uri="{BB962C8B-B14F-4D97-AF65-F5344CB8AC3E}">
        <p14:creationId xmlns:p14="http://schemas.microsoft.com/office/powerpoint/2010/main" val="2087052209"/>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b="1" kern="1200" dirty="0" smtClean="0">
                <a:solidFill>
                  <a:schemeClr val="tx1"/>
                </a:solidFill>
                <a:effectLst/>
                <a:latin typeface="+mn-lt"/>
                <a:ea typeface="+mn-ea"/>
                <a:cs typeface="+mn-cs"/>
              </a:rPr>
              <a:t>Civil War</a:t>
            </a:r>
            <a:r>
              <a:rPr lang="en-US" sz="1600" b="1" kern="1200" baseline="0" dirty="0" smtClean="0">
                <a:solidFill>
                  <a:schemeClr val="tx1"/>
                </a:solidFill>
                <a:effectLst/>
                <a:latin typeface="+mn-lt"/>
                <a:ea typeface="+mn-ea"/>
                <a:cs typeface="+mn-cs"/>
              </a:rPr>
              <a:t> Bonds - </a:t>
            </a:r>
            <a:r>
              <a:rPr lang="en-US" sz="1600" kern="1200" dirty="0" smtClean="0">
                <a:solidFill>
                  <a:schemeClr val="tx1"/>
                </a:solidFill>
                <a:effectLst/>
                <a:latin typeface="+mn-lt"/>
                <a:ea typeface="+mn-ea"/>
                <a:cs typeface="+mn-cs"/>
              </a:rPr>
              <a:t>To finance the Civil War, the government borrowed $2 billion from banks and the wealthy, offering favorable terms. </a:t>
            </a:r>
          </a:p>
          <a:p>
            <a:pPr marL="171450" indent="-171450">
              <a:buFont typeface="Arial" panose="020B0604020202020204" pitchFamily="34" charset="0"/>
              <a:buChar char="•"/>
            </a:pPr>
            <a:r>
              <a:rPr lang="en-US" sz="1600" kern="1200" dirty="0" smtClean="0">
                <a:solidFill>
                  <a:schemeClr val="tx1"/>
                </a:solidFill>
                <a:effectLst/>
                <a:latin typeface="+mn-lt"/>
                <a:ea typeface="+mn-ea"/>
                <a:cs typeface="+mn-cs"/>
              </a:rPr>
              <a:t>Paying off this debt ‘became one of the most powerful instruments in America for the enrichment of the rentier class, the leading industrialists,’ according to tax historian Sidney Ramer. </a:t>
            </a:r>
          </a:p>
          <a:p>
            <a:pPr marL="171450" indent="-171450">
              <a:buFont typeface="Arial" panose="020B0604020202020204" pitchFamily="34" charset="0"/>
              <a:buChar char="•"/>
            </a:pPr>
            <a:r>
              <a:rPr lang="en-US" sz="1600" kern="1200" dirty="0" smtClean="0">
                <a:solidFill>
                  <a:schemeClr val="tx1"/>
                </a:solidFill>
                <a:effectLst/>
                <a:latin typeface="+mn-lt"/>
                <a:ea typeface="+mn-ea"/>
                <a:cs typeface="+mn-cs"/>
              </a:rPr>
              <a:t>And these rentiers, having purchased the bonds with greenbacks worth 40 cents on the dollar, would take payment in gold only. </a:t>
            </a:r>
          </a:p>
          <a:p>
            <a:pPr marL="171450" indent="-171450">
              <a:buFont typeface="Arial" panose="020B0604020202020204" pitchFamily="34" charset="0"/>
              <a:buChar char="•"/>
            </a:pPr>
            <a:r>
              <a:rPr lang="en-US" sz="1600" kern="1200" dirty="0" smtClean="0">
                <a:solidFill>
                  <a:schemeClr val="tx1"/>
                </a:solidFill>
                <a:effectLst/>
                <a:latin typeface="+mn-lt"/>
                <a:ea typeface="+mn-ea"/>
                <a:cs typeface="+mn-cs"/>
              </a:rPr>
              <a:t>‘Besides collecting their interest in gold (which turned a nominal 6% into 15%),’ Kevin Phillips writes, ‘they could now get a profit on capital of from 100 to 150 percent by being able to cash the bonds for gold rather than the cheaper paper they paid with.’ </a:t>
            </a:r>
          </a:p>
          <a:p>
            <a:pPr marL="171450" indent="-171450">
              <a:buFont typeface="Arial" panose="020B0604020202020204" pitchFamily="34" charset="0"/>
              <a:buChar char="•"/>
            </a:pPr>
            <a:r>
              <a:rPr lang="en-US" sz="1600" kern="1200" dirty="0" smtClean="0">
                <a:solidFill>
                  <a:schemeClr val="tx1"/>
                </a:solidFill>
                <a:effectLst/>
                <a:latin typeface="+mn-lt"/>
                <a:ea typeface="+mn-ea"/>
                <a:cs typeface="+mn-cs"/>
              </a:rPr>
              <a:t>Proposals to repay in greenbacks were defeated. </a:t>
            </a:r>
          </a:p>
          <a:p>
            <a:pPr marL="171450" indent="-171450">
              <a:buFont typeface="Arial" panose="020B0604020202020204" pitchFamily="34" charset="0"/>
              <a:buChar char="•"/>
            </a:pPr>
            <a:r>
              <a:rPr lang="en-US" sz="1600" kern="1200" dirty="0" smtClean="0">
                <a:solidFill>
                  <a:schemeClr val="tx1"/>
                </a:solidFill>
                <a:effectLst/>
                <a:latin typeface="+mn-lt"/>
                <a:ea typeface="+mn-ea"/>
                <a:cs typeface="+mn-cs"/>
              </a:rPr>
              <a:t>The government had borrowed the money promising gold. The national ‘honor’ was at stake</a:t>
            </a:r>
          </a:p>
          <a:p>
            <a:r>
              <a:rPr lang="en-US" sz="1600" b="1" kern="1200" dirty="0" smtClean="0">
                <a:solidFill>
                  <a:schemeClr val="tx1"/>
                </a:solidFill>
                <a:effectLst/>
                <a:latin typeface="+mn-lt"/>
                <a:ea typeface="+mn-ea"/>
                <a:cs typeface="+mn-cs"/>
              </a:rPr>
              <a:t>Deflation</a:t>
            </a:r>
            <a:r>
              <a:rPr lang="en-US" sz="1600" b="1" kern="1200" baseline="0" dirty="0" smtClean="0">
                <a:solidFill>
                  <a:schemeClr val="tx1"/>
                </a:solidFill>
                <a:effectLst/>
                <a:latin typeface="+mn-lt"/>
                <a:ea typeface="+mn-ea"/>
                <a:cs typeface="+mn-cs"/>
              </a:rPr>
              <a:t> – </a:t>
            </a:r>
            <a:r>
              <a:rPr lang="en-US" sz="1600" b="0" kern="1200" baseline="0" dirty="0" smtClean="0">
                <a:solidFill>
                  <a:schemeClr val="tx1"/>
                </a:solidFill>
                <a:effectLst/>
                <a:latin typeface="+mn-lt"/>
                <a:ea typeface="+mn-ea"/>
                <a:cs typeface="+mn-cs"/>
              </a:rPr>
              <a:t>The period from 1865 to 1897 was a period of deflation and general price declines. </a:t>
            </a:r>
          </a:p>
          <a:p>
            <a:pPr marL="171450" indent="-171450">
              <a:buFont typeface="Arial" panose="020B0604020202020204" pitchFamily="34" charset="0"/>
              <a:buChar char="•"/>
            </a:pPr>
            <a:r>
              <a:rPr lang="en-US" sz="1600" b="0" kern="1200" baseline="0" dirty="0" smtClean="0">
                <a:solidFill>
                  <a:schemeClr val="tx1"/>
                </a:solidFill>
                <a:effectLst/>
                <a:latin typeface="+mn-lt"/>
                <a:ea typeface="+mn-ea"/>
                <a:cs typeface="+mn-cs"/>
              </a:rPr>
              <a:t>This reflected the impact of the gold standard in a period of economic and trade expansion. </a:t>
            </a:r>
          </a:p>
          <a:p>
            <a:pPr marL="171450" indent="-171450">
              <a:buFont typeface="Arial" panose="020B0604020202020204" pitchFamily="34" charset="0"/>
              <a:buChar char="•"/>
            </a:pPr>
            <a:r>
              <a:rPr lang="en-US" sz="1600" b="0" kern="1200" baseline="0" dirty="0" smtClean="0">
                <a:solidFill>
                  <a:schemeClr val="tx1"/>
                </a:solidFill>
                <a:effectLst/>
                <a:latin typeface="+mn-lt"/>
                <a:ea typeface="+mn-ea"/>
                <a:cs typeface="+mn-cs"/>
              </a:rPr>
              <a:t>It also reflected growing international trade and agricultural competition as European peasants faced the competition of American, Canadian, and Argentine grain and later beef exports. </a:t>
            </a:r>
          </a:p>
          <a:p>
            <a:pPr marL="171450" indent="-171450">
              <a:buFont typeface="Arial" panose="020B0604020202020204" pitchFamily="34" charset="0"/>
              <a:buChar char="•"/>
            </a:pPr>
            <a:r>
              <a:rPr lang="en-US" sz="1600" b="0" kern="1200" baseline="0" dirty="0" smtClean="0">
                <a:solidFill>
                  <a:schemeClr val="tx1"/>
                </a:solidFill>
                <a:effectLst/>
                <a:latin typeface="+mn-lt"/>
                <a:ea typeface="+mn-ea"/>
                <a:cs typeface="+mn-cs"/>
              </a:rPr>
              <a:t>Finally it reflected the rapidly declining cost of transportation and the subsequent competitive pressure it brought against formerly local monopolies. </a:t>
            </a:r>
          </a:p>
          <a:p>
            <a:pPr marL="171450" indent="-171450">
              <a:buFont typeface="Arial" panose="020B0604020202020204" pitchFamily="34" charset="0"/>
              <a:buChar char="•"/>
            </a:pPr>
            <a:r>
              <a:rPr lang="en-US" sz="1600" b="0" kern="1200" baseline="0" dirty="0" smtClean="0">
                <a:solidFill>
                  <a:schemeClr val="tx1"/>
                </a:solidFill>
                <a:effectLst/>
                <a:latin typeface="+mn-lt"/>
                <a:ea typeface="+mn-ea"/>
                <a:cs typeface="+mn-cs"/>
              </a:rPr>
              <a:t>It stopped only with the discovery of gold in Australia, South Africa, the Alaskan Klondike, and the Yukon in the late 1890s. </a:t>
            </a:r>
          </a:p>
          <a:p>
            <a:pPr marL="171450" indent="-171450">
              <a:buFont typeface="Arial" panose="020B0604020202020204" pitchFamily="34" charset="0"/>
              <a:buChar char="•"/>
            </a:pPr>
            <a:r>
              <a:rPr lang="en-US" sz="1600" b="0" kern="1200" baseline="0" dirty="0" smtClean="0">
                <a:solidFill>
                  <a:schemeClr val="tx1"/>
                </a:solidFill>
                <a:effectLst/>
                <a:latin typeface="+mn-lt"/>
                <a:ea typeface="+mn-ea"/>
                <a:cs typeface="+mn-cs"/>
              </a:rPr>
              <a:t>In addition, the Boer War and the Spanish-American War had an inflationary impact, as war normally does. </a:t>
            </a:r>
          </a:p>
          <a:p>
            <a:pPr marL="171450" indent="-171450">
              <a:buFont typeface="Arial" panose="020B0604020202020204" pitchFamily="34" charset="0"/>
              <a:buChar char="•"/>
            </a:pPr>
            <a:r>
              <a:rPr lang="en-US" sz="1600" b="0" kern="1200" baseline="0" dirty="0" smtClean="0">
                <a:solidFill>
                  <a:schemeClr val="tx1"/>
                </a:solidFill>
                <a:effectLst/>
                <a:latin typeface="+mn-lt"/>
                <a:ea typeface="+mn-ea"/>
                <a:cs typeface="+mn-cs"/>
              </a:rPr>
              <a:t>As a noted economist noted, inflation is the monetary footprint of war. </a:t>
            </a:r>
            <a:endParaRPr lang="en-US" sz="1600" b="1" dirty="0"/>
          </a:p>
        </p:txBody>
      </p:sp>
      <p:sp>
        <p:nvSpPr>
          <p:cNvPr id="4" name="Slide Number Placeholder 3"/>
          <p:cNvSpPr>
            <a:spLocks noGrp="1"/>
          </p:cNvSpPr>
          <p:nvPr>
            <p:ph type="sldNum" sz="quarter" idx="10"/>
          </p:nvPr>
        </p:nvSpPr>
        <p:spPr/>
        <p:txBody>
          <a:bodyPr/>
          <a:lstStyle/>
          <a:p>
            <a:fld id="{5F67ADB7-9330-45E7-9DB1-9B705565A253}" type="slidenum">
              <a:rPr lang="en-US" smtClean="0"/>
              <a:t>48</a:t>
            </a:fld>
            <a:endParaRPr lang="en-US"/>
          </a:p>
        </p:txBody>
      </p:sp>
    </p:spTree>
    <p:extLst>
      <p:ext uri="{BB962C8B-B14F-4D97-AF65-F5344CB8AC3E}">
        <p14:creationId xmlns:p14="http://schemas.microsoft.com/office/powerpoint/2010/main" val="3613152017"/>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0000" lnSpcReduction="20000"/>
          </a:bodyPr>
          <a:lstStyle/>
          <a:p>
            <a:r>
              <a:rPr lang="en-US" sz="1600" b="1" kern="1200" dirty="0" smtClean="0">
                <a:solidFill>
                  <a:schemeClr val="tx1"/>
                </a:solidFill>
                <a:effectLst/>
                <a:latin typeface="+mn-lt"/>
                <a:ea typeface="+mn-ea"/>
                <a:cs typeface="+mn-cs"/>
              </a:rPr>
              <a:t>Increased</a:t>
            </a:r>
            <a:r>
              <a:rPr lang="en-US" sz="1600" b="1" kern="1200" baseline="0" dirty="0" smtClean="0">
                <a:solidFill>
                  <a:schemeClr val="tx1"/>
                </a:solidFill>
                <a:effectLst/>
                <a:latin typeface="+mn-lt"/>
                <a:ea typeface="+mn-ea"/>
                <a:cs typeface="+mn-cs"/>
              </a:rPr>
              <a:t> Agricultural Production - </a:t>
            </a:r>
            <a:r>
              <a:rPr lang="en-US" sz="1600" kern="1200" dirty="0" smtClean="0">
                <a:solidFill>
                  <a:schemeClr val="tx1"/>
                </a:solidFill>
                <a:effectLst/>
                <a:latin typeface="+mn-lt"/>
                <a:ea typeface="+mn-ea"/>
                <a:cs typeface="+mn-cs"/>
              </a:rPr>
              <a:t>Wheat production multiplied from 152 million bushels in 1866 to 675 million in 1898; corn from 730 million bushels to 2.33 billion; cotton from nothing to 4 billion pounds. </a:t>
            </a:r>
          </a:p>
          <a:p>
            <a:pPr marL="171450" indent="-171450">
              <a:buFont typeface="Arial" panose="020B0604020202020204" pitchFamily="34" charset="0"/>
              <a:buChar char="•"/>
            </a:pPr>
            <a:r>
              <a:rPr lang="en-US" sz="1600" kern="1200" dirty="0" smtClean="0">
                <a:solidFill>
                  <a:schemeClr val="tx1"/>
                </a:solidFill>
                <a:effectLst/>
                <a:latin typeface="+mn-lt"/>
                <a:ea typeface="+mn-ea"/>
                <a:cs typeface="+mn-cs"/>
              </a:rPr>
              <a:t>Investment in farm machinery, $6.8 million in 1850, totaled $101 million in 1900.</a:t>
            </a:r>
            <a:r>
              <a:rPr lang="en-US" sz="1600" kern="1200" baseline="30000" dirty="0" smtClean="0">
                <a:solidFill>
                  <a:schemeClr val="tx1"/>
                </a:solidFill>
                <a:effectLst/>
                <a:latin typeface="+mn-lt"/>
                <a:ea typeface="+mn-ea"/>
                <a:cs typeface="+mn-cs"/>
              </a:rPr>
              <a:t> </a:t>
            </a:r>
          </a:p>
          <a:p>
            <a:pPr marL="171450" indent="-171450">
              <a:buFont typeface="Arial" panose="020B0604020202020204" pitchFamily="34" charset="0"/>
              <a:buChar char="•"/>
            </a:pPr>
            <a:r>
              <a:rPr lang="en-US" sz="1600" kern="1200" dirty="0" smtClean="0">
                <a:solidFill>
                  <a:schemeClr val="tx1"/>
                </a:solidFill>
                <a:effectLst/>
                <a:latin typeface="+mn-lt"/>
                <a:ea typeface="+mn-ea"/>
                <a:cs typeface="+mn-cs"/>
              </a:rPr>
              <a:t>Manpower was saved; and money. </a:t>
            </a:r>
          </a:p>
          <a:p>
            <a:pPr marL="171450" indent="-171450">
              <a:buFont typeface="Arial" panose="020B0604020202020204" pitchFamily="34" charset="0"/>
              <a:buChar char="•"/>
            </a:pPr>
            <a:r>
              <a:rPr lang="en-US" sz="1600" kern="1200" dirty="0" smtClean="0">
                <a:solidFill>
                  <a:schemeClr val="tx1"/>
                </a:solidFill>
                <a:effectLst/>
                <a:latin typeface="+mn-lt"/>
                <a:ea typeface="+mn-ea"/>
                <a:cs typeface="+mn-cs"/>
              </a:rPr>
              <a:t>For a basket of twenty-seven crops surveyed by the census in 1900, production costs had fallen 46 percent since 1850. </a:t>
            </a:r>
          </a:p>
          <a:p>
            <a:pPr marL="171450" indent="-171450">
              <a:buFont typeface="Arial" panose="020B0604020202020204" pitchFamily="34" charset="0"/>
              <a:buChar char="•"/>
            </a:pPr>
            <a:r>
              <a:rPr lang="en-US" sz="1600" kern="1200" dirty="0" smtClean="0">
                <a:solidFill>
                  <a:schemeClr val="tx1"/>
                </a:solidFill>
                <a:effectLst/>
                <a:latin typeface="+mn-lt"/>
                <a:ea typeface="+mn-ea"/>
                <a:cs typeface="+mn-cs"/>
              </a:rPr>
              <a:t>In</a:t>
            </a:r>
            <a:r>
              <a:rPr lang="en-US" sz="1600" kern="1200" baseline="0" dirty="0" smtClean="0">
                <a:solidFill>
                  <a:schemeClr val="tx1"/>
                </a:solidFill>
                <a:effectLst/>
                <a:latin typeface="+mn-lt"/>
                <a:ea typeface="+mn-ea"/>
                <a:cs typeface="+mn-cs"/>
              </a:rPr>
              <a:t> the Gilded Age, </a:t>
            </a:r>
            <a:r>
              <a:rPr lang="en-US" sz="1600" kern="1200" dirty="0" smtClean="0">
                <a:solidFill>
                  <a:schemeClr val="tx1"/>
                </a:solidFill>
                <a:effectLst/>
                <a:latin typeface="+mn-lt"/>
                <a:ea typeface="+mn-ea"/>
                <a:cs typeface="+mn-cs"/>
              </a:rPr>
              <a:t>American agriculture had entered the zero-sum world of overproduction from which it has not emerged. </a:t>
            </a:r>
          </a:p>
          <a:p>
            <a:pPr marL="171450" indent="-171450">
              <a:buFont typeface="Arial" panose="020B0604020202020204" pitchFamily="34" charset="0"/>
              <a:buChar char="•"/>
            </a:pPr>
            <a:r>
              <a:rPr lang="en-US" sz="1600" kern="1200" dirty="0" smtClean="0">
                <a:solidFill>
                  <a:schemeClr val="tx1"/>
                </a:solidFill>
                <a:effectLst/>
                <a:latin typeface="+mn-lt"/>
                <a:ea typeface="+mn-ea"/>
                <a:cs typeface="+mn-cs"/>
              </a:rPr>
              <a:t>The same forces that, between the 1870s and the 1890s, drove down the price of a seven-cottage, 639-acre British farm from $100,000 to $28,500 also littered Massachusetts towns with 1,500 abandoned farms and reduced land values in Ohio by as much as 50 percent. </a:t>
            </a:r>
          </a:p>
          <a:p>
            <a:pPr marL="171450" indent="-171450">
              <a:buFont typeface="Arial" panose="020B0604020202020204" pitchFamily="34" charset="0"/>
              <a:buChar char="•"/>
            </a:pPr>
            <a:r>
              <a:rPr lang="en-US" sz="1600" kern="1200" dirty="0" smtClean="0">
                <a:solidFill>
                  <a:schemeClr val="tx1"/>
                </a:solidFill>
                <a:effectLst/>
                <a:latin typeface="+mn-lt"/>
                <a:ea typeface="+mn-ea"/>
                <a:cs typeface="+mn-cs"/>
              </a:rPr>
              <a:t>Commodity prices plummeted as sharply. </a:t>
            </a:r>
          </a:p>
          <a:p>
            <a:pPr marL="171450" indent="-171450">
              <a:buFont typeface="Arial" panose="020B0604020202020204" pitchFamily="34" charset="0"/>
              <a:buChar char="•"/>
            </a:pPr>
            <a:r>
              <a:rPr lang="en-US" sz="1600" kern="1200" dirty="0" smtClean="0">
                <a:solidFill>
                  <a:schemeClr val="tx1"/>
                </a:solidFill>
                <a:effectLst/>
                <a:latin typeface="+mn-lt"/>
                <a:ea typeface="+mn-ea"/>
                <a:cs typeface="+mn-cs"/>
              </a:rPr>
              <a:t>Wheat sold at 29 percent less a bushel in 1900 than in 1860, corn 25 percent less. </a:t>
            </a:r>
          </a:p>
          <a:p>
            <a:pPr marL="171450" indent="-171450">
              <a:buFont typeface="Arial" panose="020B0604020202020204" pitchFamily="34" charset="0"/>
              <a:buChar char="•"/>
            </a:pPr>
            <a:r>
              <a:rPr lang="en-US" sz="1600" kern="1200" dirty="0" smtClean="0">
                <a:solidFill>
                  <a:schemeClr val="tx1"/>
                </a:solidFill>
                <a:effectLst/>
                <a:latin typeface="+mn-lt"/>
                <a:ea typeface="+mn-ea"/>
                <a:cs typeface="+mn-cs"/>
              </a:rPr>
              <a:t>During the 1880s alone cotton fell 26 percent, wool 30 percent, barley 20 percent. </a:t>
            </a:r>
          </a:p>
          <a:p>
            <a:pPr marL="171450" indent="-171450">
              <a:buFont typeface="Arial" panose="020B0604020202020204" pitchFamily="34" charset="0"/>
              <a:buChar char="•"/>
            </a:pPr>
            <a:r>
              <a:rPr lang="en-US" sz="1600" kern="1200" dirty="0" smtClean="0">
                <a:solidFill>
                  <a:schemeClr val="tx1"/>
                </a:solidFill>
                <a:effectLst/>
                <a:latin typeface="+mn-lt"/>
                <a:ea typeface="+mn-ea"/>
                <a:cs typeface="+mn-cs"/>
              </a:rPr>
              <a:t>Cotton costing 6 or 7 cents a pound to produce sold for 4 or 5 cents; "fifty-cent wheat," for 25 cents.</a:t>
            </a:r>
            <a:r>
              <a:rPr lang="en-US" sz="1600" kern="1200" baseline="30000" dirty="0" smtClean="0">
                <a:solidFill>
                  <a:schemeClr val="tx1"/>
                </a:solidFill>
                <a:effectLst/>
                <a:latin typeface="+mn-lt"/>
                <a:ea typeface="+mn-ea"/>
                <a:cs typeface="+mn-cs"/>
              </a:rPr>
              <a:t>157</a:t>
            </a:r>
            <a:r>
              <a:rPr lang="en-US" sz="1600" kern="1200" dirty="0" smtClean="0">
                <a:solidFill>
                  <a:schemeClr val="tx1"/>
                </a:solidFill>
                <a:effectLst/>
                <a:latin typeface="+mn-lt"/>
                <a:ea typeface="+mn-ea"/>
                <a:cs typeface="+mn-cs"/>
              </a:rPr>
              <a:t> </a:t>
            </a:r>
          </a:p>
          <a:p>
            <a:pPr marL="171450" indent="-171450">
              <a:buFont typeface="Arial" panose="020B0604020202020204" pitchFamily="34" charset="0"/>
              <a:buChar char="•"/>
            </a:pPr>
            <a:r>
              <a:rPr lang="en-US" sz="1600" kern="1200" dirty="0" smtClean="0">
                <a:solidFill>
                  <a:schemeClr val="tx1"/>
                </a:solidFill>
                <a:effectLst/>
                <a:latin typeface="+mn-lt"/>
                <a:ea typeface="+mn-ea"/>
                <a:cs typeface="+mn-cs"/>
              </a:rPr>
              <a:t>Volume production, farmers concluded, was the only way to survive such price deflation. </a:t>
            </a:r>
          </a:p>
          <a:p>
            <a:pPr marL="171450" indent="-171450">
              <a:buFont typeface="Arial" panose="020B0604020202020204" pitchFamily="34" charset="0"/>
              <a:buChar char="•"/>
            </a:pPr>
            <a:r>
              <a:rPr lang="en-US" sz="1600" kern="1200" dirty="0" smtClean="0">
                <a:solidFill>
                  <a:schemeClr val="tx1"/>
                </a:solidFill>
                <a:effectLst/>
                <a:latin typeface="+mn-lt"/>
                <a:ea typeface="+mn-ea"/>
                <a:cs typeface="+mn-cs"/>
              </a:rPr>
              <a:t>The siren of expansion tempted many onto the rocks of mortgaged debt, which increased 71 percent in fifteen years. </a:t>
            </a:r>
          </a:p>
          <a:p>
            <a:pPr marL="171450" indent="-171450">
              <a:buFont typeface="Arial" panose="020B0604020202020204" pitchFamily="34" charset="0"/>
              <a:buChar char="•"/>
            </a:pPr>
            <a:r>
              <a:rPr lang="en-US" sz="1600" kern="1200" dirty="0" smtClean="0">
                <a:solidFill>
                  <a:schemeClr val="tx1"/>
                </a:solidFill>
                <a:effectLst/>
                <a:latin typeface="+mn-lt"/>
                <a:ea typeface="+mn-ea"/>
                <a:cs typeface="+mn-cs"/>
              </a:rPr>
              <a:t>Terms were demanding—payment in full within three years—and foreclosures frequent. </a:t>
            </a:r>
          </a:p>
          <a:p>
            <a:pPr marL="171450" indent="-171450">
              <a:buFont typeface="Arial" panose="020B0604020202020204" pitchFamily="34" charset="0"/>
              <a:buChar char="•"/>
            </a:pPr>
            <a:r>
              <a:rPr lang="en-US" sz="1600" kern="1200" dirty="0" smtClean="0">
                <a:solidFill>
                  <a:schemeClr val="tx1"/>
                </a:solidFill>
                <a:effectLst/>
                <a:latin typeface="+mn-lt"/>
                <a:ea typeface="+mn-ea"/>
                <a:cs typeface="+mn-cs"/>
              </a:rPr>
              <a:t>Freeholders slipped down the ladder to tenants; tenants to farm laborers; farm laborers to migrant workers. </a:t>
            </a:r>
          </a:p>
          <a:p>
            <a:pPr marL="171450" indent="-171450">
              <a:buFont typeface="Arial" panose="020B0604020202020204" pitchFamily="34" charset="0"/>
              <a:buChar char="•"/>
            </a:pPr>
            <a:r>
              <a:rPr lang="en-US" sz="1600" kern="1200" dirty="0" smtClean="0">
                <a:solidFill>
                  <a:schemeClr val="tx1"/>
                </a:solidFill>
                <a:effectLst/>
                <a:latin typeface="+mn-lt"/>
                <a:ea typeface="+mn-ea"/>
                <a:cs typeface="+mn-cs"/>
              </a:rPr>
              <a:t>The finding of the 1880 census that a fourth of all farmers were tenants disturbed Congress and led to the Commissioner Sparks’ report on the reasons why. </a:t>
            </a:r>
          </a:p>
          <a:p>
            <a:pPr marL="171450" indent="-171450">
              <a:buFont typeface="Arial" panose="020B0604020202020204" pitchFamily="34" charset="0"/>
              <a:buChar char="•"/>
            </a:pPr>
            <a:r>
              <a:rPr lang="en-US" sz="1600" kern="1200" dirty="0" smtClean="0">
                <a:solidFill>
                  <a:schemeClr val="tx1"/>
                </a:solidFill>
                <a:effectLst/>
                <a:latin typeface="+mn-lt"/>
                <a:ea typeface="+mn-ea"/>
                <a:cs typeface="+mn-cs"/>
              </a:rPr>
              <a:t>By 1890, a majority of farmers farmed mortgaged land or rented.</a:t>
            </a:r>
            <a:endParaRPr lang="en-US" sz="1600" dirty="0"/>
          </a:p>
        </p:txBody>
      </p:sp>
      <p:sp>
        <p:nvSpPr>
          <p:cNvPr id="4" name="Slide Number Placeholder 3"/>
          <p:cNvSpPr>
            <a:spLocks noGrp="1"/>
          </p:cNvSpPr>
          <p:nvPr>
            <p:ph type="sldNum" sz="quarter" idx="10"/>
          </p:nvPr>
        </p:nvSpPr>
        <p:spPr/>
        <p:txBody>
          <a:bodyPr/>
          <a:lstStyle/>
          <a:p>
            <a:fld id="{E4024BC9-84A7-4337-ABF2-223DAA74AE8B}" type="slidenum">
              <a:rPr lang="en-US" smtClean="0"/>
              <a:pPr/>
              <a:t>49</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DCA5056-0215-4831-9C1E-B2649441577B}" type="slidenum">
              <a:rPr lang="en-US" smtClean="0"/>
              <a:t>5</a:t>
            </a:fld>
            <a:endParaRPr lang="en-US"/>
          </a:p>
        </p:txBody>
      </p:sp>
    </p:spTree>
    <p:extLst>
      <p:ext uri="{BB962C8B-B14F-4D97-AF65-F5344CB8AC3E}">
        <p14:creationId xmlns:p14="http://schemas.microsoft.com/office/powerpoint/2010/main" val="979504722"/>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40000" lnSpcReduction="20000"/>
          </a:bodyPr>
          <a:lstStyle/>
          <a:p>
            <a:r>
              <a:rPr lang="en-US" sz="1600" b="1" dirty="0" smtClean="0"/>
              <a:t>World</a:t>
            </a:r>
            <a:r>
              <a:rPr lang="en-US" sz="1600" b="1" baseline="0" dirty="0" smtClean="0"/>
              <a:t> economy - </a:t>
            </a:r>
            <a:r>
              <a:rPr lang="en-US" sz="1600" kern="1200" dirty="0" smtClean="0">
                <a:solidFill>
                  <a:schemeClr val="tx1"/>
                </a:solidFill>
                <a:latin typeface="+mn-lt"/>
                <a:ea typeface="+mn-ea"/>
                <a:cs typeface="+mn-cs"/>
              </a:rPr>
              <a:t>Because American farmers had committed themselves to servicing the industrial world market, they became vulnerable to its economic oscillations. </a:t>
            </a:r>
          </a:p>
          <a:p>
            <a:pPr marL="171450" indent="-171450">
              <a:buFont typeface="Arial" panose="020B0604020202020204" pitchFamily="34" charset="0"/>
              <a:buChar char="•"/>
            </a:pPr>
            <a:r>
              <a:rPr lang="en-US" sz="1600" kern="1200" dirty="0" smtClean="0">
                <a:solidFill>
                  <a:schemeClr val="tx1"/>
                </a:solidFill>
                <a:latin typeface="+mn-lt"/>
                <a:ea typeface="+mn-ea"/>
                <a:cs typeface="+mn-cs"/>
              </a:rPr>
              <a:t>The depressions of 1873 and 1893 were as devastating to them as to industrial artisans. </a:t>
            </a:r>
          </a:p>
          <a:p>
            <a:pPr marL="171450" indent="-171450">
              <a:buFont typeface="Arial" panose="020B0604020202020204" pitchFamily="34" charset="0"/>
              <a:buChar char="•"/>
            </a:pPr>
            <a:r>
              <a:rPr lang="en-US" sz="1600" kern="1200" dirty="0" smtClean="0">
                <a:solidFill>
                  <a:schemeClr val="tx1"/>
                </a:solidFill>
                <a:latin typeface="+mn-lt"/>
                <a:ea typeface="+mn-ea"/>
                <a:cs typeface="+mn-cs"/>
              </a:rPr>
              <a:t>After 1885 American wheat could no longer enter overseas markets on such advantageous terms as in the twenty years after the Civil War. </a:t>
            </a:r>
          </a:p>
          <a:p>
            <a:pPr marL="171450" indent="-171450">
              <a:buFont typeface="Arial" panose="020B0604020202020204" pitchFamily="34" charset="0"/>
              <a:buChar char="•"/>
            </a:pPr>
            <a:r>
              <a:rPr lang="en-US" sz="1600" kern="1200" dirty="0" smtClean="0">
                <a:solidFill>
                  <a:schemeClr val="tx1"/>
                </a:solidFill>
                <a:latin typeface="+mn-lt"/>
                <a:ea typeface="+mn-ea"/>
                <a:cs typeface="+mn-cs"/>
              </a:rPr>
              <a:t>European countries built tariff walls to protect their own agriculture. </a:t>
            </a:r>
          </a:p>
          <a:p>
            <a:pPr marL="171450" indent="-171450">
              <a:buFont typeface="Arial" panose="020B0604020202020204" pitchFamily="34" charset="0"/>
              <a:buChar char="•"/>
            </a:pPr>
            <a:r>
              <a:rPr lang="en-US" sz="1600" kern="1200" dirty="0" smtClean="0">
                <a:solidFill>
                  <a:schemeClr val="tx1"/>
                </a:solidFill>
                <a:latin typeface="+mn-lt"/>
                <a:ea typeface="+mn-ea"/>
                <a:cs typeface="+mn-cs"/>
              </a:rPr>
              <a:t>Other countries, such as Argentina and Russia, expanded their wheat crop and began to compete with the United States for sales. </a:t>
            </a:r>
          </a:p>
          <a:p>
            <a:pPr marL="171450" indent="-171450">
              <a:buFont typeface="Arial" panose="020B0604020202020204" pitchFamily="34" charset="0"/>
              <a:buChar char="•"/>
            </a:pPr>
            <a:r>
              <a:rPr lang="en-US" sz="1600" kern="1200" dirty="0" smtClean="0">
                <a:solidFill>
                  <a:schemeClr val="tx1"/>
                </a:solidFill>
                <a:latin typeface="+mn-lt"/>
                <a:ea typeface="+mn-ea"/>
                <a:cs typeface="+mn-cs"/>
              </a:rPr>
              <a:t>The average price of American wheat fell from $1.05 per bushel in the period from 1866 to 1875, to 92 cents between 1876 and 1885, and then to 67 cents between 1886 and 1895. </a:t>
            </a:r>
          </a:p>
          <a:p>
            <a:pPr marL="171450" indent="-171450">
              <a:buFont typeface="Arial" panose="020B0604020202020204" pitchFamily="34" charset="0"/>
              <a:buChar char="•"/>
            </a:pPr>
            <a:r>
              <a:rPr lang="en-US" sz="1600" kern="1200" dirty="0" smtClean="0">
                <a:solidFill>
                  <a:schemeClr val="tx1"/>
                </a:solidFill>
                <a:latin typeface="+mn-lt"/>
                <a:ea typeface="+mn-ea"/>
                <a:cs typeface="+mn-cs"/>
              </a:rPr>
              <a:t>Although the American yield per acre increased more than 250 percent in this period, the actual value of the crop was less than 50 percent higher in 1895 than it had been in 1870.</a:t>
            </a:r>
          </a:p>
          <a:p>
            <a:r>
              <a:rPr lang="en-US" sz="1600" b="1" dirty="0" smtClean="0"/>
              <a:t>Debt -  </a:t>
            </a:r>
            <a:r>
              <a:rPr lang="en-US" sz="1600" kern="1200" dirty="0" smtClean="0">
                <a:solidFill>
                  <a:schemeClr val="tx1"/>
                </a:solidFill>
                <a:latin typeface="+mn-lt"/>
                <a:ea typeface="+mn-ea"/>
                <a:cs typeface="+mn-cs"/>
              </a:rPr>
              <a:t>Since much of the new farm machinery was single-purpose, farmers (who normally borrowed money to purchase the machinery) tended to shift to mono-cropping. </a:t>
            </a:r>
          </a:p>
          <a:p>
            <a:pPr marL="171450" indent="-171450">
              <a:buFont typeface="Arial" panose="020B0604020202020204" pitchFamily="34" charset="0"/>
              <a:buChar char="•"/>
            </a:pPr>
            <a:r>
              <a:rPr lang="en-US" sz="1600" kern="1200" dirty="0" smtClean="0">
                <a:solidFill>
                  <a:schemeClr val="tx1"/>
                </a:solidFill>
                <a:latin typeface="+mn-lt"/>
                <a:ea typeface="+mn-ea"/>
                <a:cs typeface="+mn-cs"/>
              </a:rPr>
              <a:t>Thus, subsistence farming along with the production of a little surplus to sell gave way to farming for profit. </a:t>
            </a:r>
          </a:p>
          <a:p>
            <a:pPr marL="171450" indent="-171450">
              <a:buFont typeface="Arial" panose="020B0604020202020204" pitchFamily="34" charset="0"/>
              <a:buChar char="•"/>
            </a:pPr>
            <a:r>
              <a:rPr lang="en-US" sz="1600" kern="1200" dirty="0" smtClean="0">
                <a:solidFill>
                  <a:schemeClr val="tx1"/>
                </a:solidFill>
                <a:latin typeface="+mn-lt"/>
                <a:ea typeface="+mn-ea"/>
                <a:cs typeface="+mn-cs"/>
              </a:rPr>
              <a:t>While subsistence farmers tended to communalize their labor (in the form of group barn raisings, shucking bees, harvesting, and quilting bees) as much as geography, weather, and local transportation would permit, commercial farmers saw themselves in competition with their neighbors so that communal work processes faded away. </a:t>
            </a:r>
          </a:p>
          <a:p>
            <a:pPr marL="171450" indent="-171450">
              <a:buFont typeface="Arial" panose="020B0604020202020204" pitchFamily="34" charset="0"/>
              <a:buChar char="•"/>
            </a:pPr>
            <a:r>
              <a:rPr lang="en-US" sz="1600" kern="1200" dirty="0" smtClean="0">
                <a:solidFill>
                  <a:schemeClr val="tx1"/>
                </a:solidFill>
                <a:latin typeface="+mn-lt"/>
                <a:ea typeface="+mn-ea"/>
                <a:cs typeface="+mn-cs"/>
              </a:rPr>
              <a:t>In addition, w</a:t>
            </a:r>
            <a:r>
              <a:rPr lang="en-US" sz="1600" b="0" dirty="0" smtClean="0"/>
              <a:t>hile</a:t>
            </a:r>
            <a:r>
              <a:rPr lang="en-US" sz="1600" b="0" baseline="0" dirty="0" smtClean="0"/>
              <a:t> homesteaders had received 160 acres free except for a registration fee, this was not an optimal farm size once farm machinery came on the scene. </a:t>
            </a:r>
          </a:p>
          <a:p>
            <a:pPr marL="171450" indent="-171450">
              <a:buFont typeface="Arial" panose="020B0604020202020204" pitchFamily="34" charset="0"/>
              <a:buChar char="•"/>
            </a:pPr>
            <a:r>
              <a:rPr lang="en-US" sz="1600" b="0" baseline="0" dirty="0" smtClean="0"/>
              <a:t>Hence, many farmers went into debt to buy land in addition to the debts for farm machinery and supplies to tide them over until the next harvest. </a:t>
            </a:r>
          </a:p>
          <a:p>
            <a:pPr marL="171450" indent="-171450">
              <a:buFont typeface="Arial" panose="020B0604020202020204" pitchFamily="34" charset="0"/>
              <a:buChar char="•"/>
            </a:pPr>
            <a:r>
              <a:rPr lang="en-US" sz="1600" kern="1200" dirty="0" smtClean="0">
                <a:solidFill>
                  <a:schemeClr val="tx1"/>
                </a:solidFill>
                <a:latin typeface="+mn-lt"/>
                <a:ea typeface="+mn-ea"/>
                <a:cs typeface="+mn-cs"/>
              </a:rPr>
              <a:t>Thus, the new farm machinery changed farmers’ lives in numerous subtle ways -- not the least in that increasing mechanization led to increased farm output which in turn led to falling prices and a great deal of economic misery and political unrest in rural areas</a:t>
            </a:r>
            <a:endParaRPr lang="en-US" sz="1600" b="0" baseline="0" dirty="0" smtClean="0"/>
          </a:p>
          <a:p>
            <a:r>
              <a:rPr lang="en-US" sz="1600" b="1" dirty="0" smtClean="0"/>
              <a:t>Populism – </a:t>
            </a:r>
            <a:r>
              <a:rPr lang="en-US" sz="1600" kern="1200" dirty="0" smtClean="0">
                <a:solidFill>
                  <a:schemeClr val="tx1"/>
                </a:solidFill>
                <a:latin typeface="+mn-lt"/>
                <a:ea typeface="+mn-ea"/>
                <a:cs typeface="+mn-cs"/>
              </a:rPr>
              <a:t>If the immediate benefits of a new technology are clear (as were the benefits of 19</a:t>
            </a:r>
            <a:r>
              <a:rPr lang="en-US" sz="1600" kern="1200" baseline="30000" dirty="0" smtClean="0">
                <a:solidFill>
                  <a:schemeClr val="tx1"/>
                </a:solidFill>
                <a:latin typeface="+mn-lt"/>
                <a:ea typeface="+mn-ea"/>
                <a:cs typeface="+mn-cs"/>
              </a:rPr>
              <a:t>th</a:t>
            </a:r>
            <a:r>
              <a:rPr lang="en-US" sz="1600" kern="1200" dirty="0" smtClean="0">
                <a:solidFill>
                  <a:schemeClr val="tx1"/>
                </a:solidFill>
                <a:latin typeface="+mn-lt"/>
                <a:ea typeface="+mn-ea"/>
                <a:cs typeface="+mn-cs"/>
              </a:rPr>
              <a:t> Century farm technology to almost all farm families), then people will be unlikely to blame the technology for what turns out to be long-term losses.  </a:t>
            </a:r>
          </a:p>
          <a:p>
            <a:pPr marL="171450" indent="-171450">
              <a:buFont typeface="Arial" panose="020B0604020202020204" pitchFamily="34" charset="0"/>
              <a:buChar char="•"/>
            </a:pPr>
            <a:r>
              <a:rPr lang="en-US" sz="1600" kern="1200" dirty="0" smtClean="0">
                <a:solidFill>
                  <a:schemeClr val="tx1"/>
                </a:solidFill>
                <a:latin typeface="+mn-lt"/>
                <a:ea typeface="+mn-ea"/>
                <a:cs typeface="+mn-cs"/>
              </a:rPr>
              <a:t>This is especially true if there are agents other than the technology that can be blamed. </a:t>
            </a:r>
          </a:p>
          <a:p>
            <a:pPr marL="171450" indent="-171450">
              <a:buFont typeface="Arial" panose="020B0604020202020204" pitchFamily="34" charset="0"/>
              <a:buChar char="•"/>
            </a:pPr>
            <a:r>
              <a:rPr lang="en-US" sz="1600" kern="1200" dirty="0" smtClean="0">
                <a:solidFill>
                  <a:schemeClr val="tx1"/>
                </a:solidFill>
                <a:latin typeface="+mn-lt"/>
                <a:ea typeface="+mn-ea"/>
                <a:cs typeface="+mn-cs"/>
              </a:rPr>
              <a:t>Thus, 19</a:t>
            </a:r>
            <a:r>
              <a:rPr lang="en-US" sz="1600" kern="1200" baseline="30000" dirty="0" smtClean="0">
                <a:solidFill>
                  <a:schemeClr val="tx1"/>
                </a:solidFill>
                <a:latin typeface="+mn-lt"/>
                <a:ea typeface="+mn-ea"/>
                <a:cs typeface="+mn-cs"/>
              </a:rPr>
              <a:t>th</a:t>
            </a:r>
            <a:r>
              <a:rPr lang="en-US" sz="1600" kern="1200" dirty="0" smtClean="0">
                <a:solidFill>
                  <a:schemeClr val="tx1"/>
                </a:solidFill>
                <a:latin typeface="+mn-lt"/>
                <a:ea typeface="+mn-ea"/>
                <a:cs typeface="+mn-cs"/>
              </a:rPr>
              <a:t> Century farm families blamed their plight on the railroads, big city merchants, corporations, or corrupt politicians, but not on their agricultural machinery. </a:t>
            </a:r>
          </a:p>
          <a:p>
            <a:pPr marL="171450" indent="-171450">
              <a:buFont typeface="Arial" panose="020B0604020202020204" pitchFamily="34" charset="0"/>
              <a:buChar char="•"/>
            </a:pPr>
            <a:r>
              <a:rPr lang="en-US" sz="1600" kern="1200" dirty="0" smtClean="0">
                <a:solidFill>
                  <a:schemeClr val="tx1"/>
                </a:solidFill>
                <a:latin typeface="+mn-lt"/>
                <a:ea typeface="+mn-ea"/>
                <a:cs typeface="+mn-cs"/>
              </a:rPr>
              <a:t>For city-dwellers who were consumers, farm mechanization was an unmitigated benefit since lower farm prices meant lower food prices. </a:t>
            </a:r>
          </a:p>
          <a:p>
            <a:pPr marL="171450" indent="-171450">
              <a:buFont typeface="Arial" panose="020B0604020202020204" pitchFamily="34" charset="0"/>
              <a:buChar char="•"/>
            </a:pPr>
            <a:r>
              <a:rPr lang="en-US" sz="1600" b="0" dirty="0" smtClean="0"/>
              <a:t>Eastern business men </a:t>
            </a:r>
            <a:r>
              <a:rPr lang="en-US" sz="1600" kern="1200" dirty="0" smtClean="0">
                <a:solidFill>
                  <a:schemeClr val="tx1"/>
                </a:solidFill>
                <a:latin typeface="+mn-lt"/>
                <a:ea typeface="+mn-ea"/>
                <a:cs typeface="+mn-cs"/>
              </a:rPr>
              <a:t>told them that the world was suffering from an agricultural surplus. </a:t>
            </a:r>
          </a:p>
          <a:p>
            <a:pPr marL="171450" indent="-171450">
              <a:buFont typeface="Arial" panose="020B0604020202020204" pitchFamily="34" charset="0"/>
              <a:buChar char="•"/>
            </a:pPr>
            <a:r>
              <a:rPr lang="en-US" sz="1600" kern="1200" dirty="0" smtClean="0">
                <a:solidFill>
                  <a:schemeClr val="tx1"/>
                </a:solidFill>
                <a:latin typeface="+mn-lt"/>
                <a:ea typeface="+mn-ea"/>
                <a:cs typeface="+mn-cs"/>
              </a:rPr>
              <a:t>To Western farmers, the cause of the problem was</a:t>
            </a:r>
            <a:r>
              <a:rPr lang="en-US" sz="1600" kern="1200" baseline="0" dirty="0" smtClean="0">
                <a:solidFill>
                  <a:schemeClr val="tx1"/>
                </a:solidFill>
                <a:latin typeface="+mn-lt"/>
                <a:ea typeface="+mn-ea"/>
                <a:cs typeface="+mn-cs"/>
              </a:rPr>
              <a:t> </a:t>
            </a:r>
            <a:r>
              <a:rPr lang="en-US" sz="1600" kern="1200" dirty="0" smtClean="0">
                <a:solidFill>
                  <a:schemeClr val="tx1"/>
                </a:solidFill>
                <a:latin typeface="+mn-lt"/>
                <a:ea typeface="+mn-ea"/>
                <a:cs typeface="+mn-cs"/>
              </a:rPr>
              <a:t>not  overproduction in the West but under-consumption elsewhere. </a:t>
            </a:r>
          </a:p>
          <a:p>
            <a:pPr marL="171450" indent="-171450">
              <a:buFont typeface="Arial" panose="020B0604020202020204" pitchFamily="34" charset="0"/>
              <a:buChar char="•"/>
            </a:pPr>
            <a:r>
              <a:rPr lang="en-US" sz="1600" kern="1200" dirty="0" smtClean="0">
                <a:solidFill>
                  <a:schemeClr val="tx1"/>
                </a:solidFill>
                <a:latin typeface="+mn-lt"/>
                <a:ea typeface="+mn-ea"/>
                <a:cs typeface="+mn-cs"/>
              </a:rPr>
              <a:t>They reasoned that consumption was low because retail prices were too high. From the farmers’ perspective, bankers, railroads, and grain elevators, exploited farmers and stole their profits.</a:t>
            </a:r>
          </a:p>
          <a:p>
            <a:r>
              <a:rPr lang="en-US" sz="1600" b="1" kern="1200" dirty="0" smtClean="0">
                <a:solidFill>
                  <a:schemeClr val="tx1"/>
                </a:solidFill>
                <a:latin typeface="+mn-lt"/>
                <a:ea typeface="+mn-ea"/>
                <a:cs typeface="+mn-cs"/>
              </a:rPr>
              <a:t>Railroads – </a:t>
            </a:r>
            <a:r>
              <a:rPr lang="en-US" sz="1600" b="0" kern="1200" dirty="0" smtClean="0">
                <a:solidFill>
                  <a:schemeClr val="tx1"/>
                </a:solidFill>
                <a:latin typeface="+mn-lt"/>
                <a:ea typeface="+mn-ea"/>
                <a:cs typeface="+mn-cs"/>
              </a:rPr>
              <a:t>Farmers</a:t>
            </a:r>
            <a:r>
              <a:rPr lang="en-US" sz="1600" b="0" kern="1200" baseline="0" dirty="0" smtClean="0">
                <a:solidFill>
                  <a:schemeClr val="tx1"/>
                </a:solidFill>
                <a:latin typeface="+mn-lt"/>
                <a:ea typeface="+mn-ea"/>
                <a:cs typeface="+mn-cs"/>
              </a:rPr>
              <a:t> resented the costs of transportation and blamed the railroads’ discriminatory freight rates. </a:t>
            </a:r>
          </a:p>
          <a:p>
            <a:pPr marL="171450" indent="-171450">
              <a:buFont typeface="Arial" panose="020B0604020202020204" pitchFamily="34" charset="0"/>
              <a:buChar char="•"/>
            </a:pPr>
            <a:r>
              <a:rPr lang="en-US" sz="1600" kern="1200" dirty="0" smtClean="0">
                <a:solidFill>
                  <a:schemeClr val="tx1"/>
                </a:solidFill>
                <a:latin typeface="+mn-lt"/>
                <a:ea typeface="+mn-ea"/>
                <a:cs typeface="+mn-cs"/>
              </a:rPr>
              <a:t>In 1877 it cost 95 cents to ship a ton of farm produce east of Chicago on the Pennsylvania Railroad; but it cost $3.20 to ship a ton of produce west of the Missouri on the Burlington Railroad. </a:t>
            </a:r>
          </a:p>
          <a:p>
            <a:pPr marL="171450" indent="-171450">
              <a:buFont typeface="Arial" panose="020B0604020202020204" pitchFamily="34" charset="0"/>
              <a:buChar char="•"/>
            </a:pPr>
            <a:r>
              <a:rPr lang="en-US" sz="1600" kern="1200" dirty="0" smtClean="0">
                <a:solidFill>
                  <a:schemeClr val="tx1"/>
                </a:solidFill>
                <a:latin typeface="+mn-lt"/>
                <a:ea typeface="+mn-ea"/>
                <a:cs typeface="+mn-cs"/>
              </a:rPr>
              <a:t>Railroads' replies that traffic in the West was more expensive to run did not satisfy western farmers, who understood the predatory nature of monopolies and were convinced that the true beneficiaries of an unfair system were eastern capitalists. </a:t>
            </a:r>
          </a:p>
          <a:p>
            <a:pPr marL="171450" indent="-171450">
              <a:buFont typeface="Arial" panose="020B0604020202020204" pitchFamily="34" charset="0"/>
              <a:buChar char="•"/>
            </a:pPr>
            <a:r>
              <a:rPr lang="en-US" sz="1600" kern="1200" dirty="0" smtClean="0">
                <a:solidFill>
                  <a:schemeClr val="tx1"/>
                </a:solidFill>
                <a:latin typeface="+mn-lt"/>
                <a:ea typeface="+mn-ea"/>
                <a:cs typeface="+mn-cs"/>
              </a:rPr>
              <a:t>One problem,</a:t>
            </a:r>
            <a:r>
              <a:rPr lang="en-US" sz="1600" kern="1200" baseline="0" dirty="0" smtClean="0">
                <a:solidFill>
                  <a:schemeClr val="tx1"/>
                </a:solidFill>
                <a:latin typeface="+mn-lt"/>
                <a:ea typeface="+mn-ea"/>
                <a:cs typeface="+mn-cs"/>
              </a:rPr>
              <a:t> as we shall see, was that the railroads had overbuilt their track infrastructure and were engaged in fierce competition along the most heavily traveled routes. </a:t>
            </a:r>
          </a:p>
          <a:p>
            <a:pPr marL="171450" indent="-171450">
              <a:buFont typeface="Arial" panose="020B0604020202020204" pitchFamily="34" charset="0"/>
              <a:buChar char="•"/>
            </a:pPr>
            <a:r>
              <a:rPr lang="en-US" sz="1600" kern="1200" baseline="0" dirty="0" smtClean="0">
                <a:solidFill>
                  <a:schemeClr val="tx1"/>
                </a:solidFill>
                <a:latin typeface="+mn-lt"/>
                <a:ea typeface="+mn-ea"/>
                <a:cs typeface="+mn-cs"/>
              </a:rPr>
              <a:t>To make up for losses on competitive routes, such as from New York City to Chicago, individual railroads jacked up the prices on routes on which they had a monopoly. It is similar with today’s airlines – it is considerably cheaper to fly from Washington DC to Los Angeles than it is to fly from Grand Rapids MI to Los Angeles. </a:t>
            </a:r>
          </a:p>
          <a:p>
            <a:pPr marL="171450" indent="-171450">
              <a:buFont typeface="Arial" panose="020B0604020202020204" pitchFamily="34" charset="0"/>
              <a:buChar char="•"/>
            </a:pPr>
            <a:r>
              <a:rPr lang="en-US" sz="1600" kern="1200" baseline="0" dirty="0" smtClean="0">
                <a:solidFill>
                  <a:schemeClr val="tx1"/>
                </a:solidFill>
                <a:latin typeface="+mn-lt"/>
                <a:ea typeface="+mn-ea"/>
                <a:cs typeface="+mn-cs"/>
              </a:rPr>
              <a:t>Another factor was that railroads in the East had by the 1870s-80s amortized their basic infrastructure investment whereas railroads west of the Mississippi often had not. </a:t>
            </a:r>
          </a:p>
          <a:p>
            <a:pPr marL="171450" indent="-171450">
              <a:buFont typeface="Arial" panose="020B0604020202020204" pitchFamily="34" charset="0"/>
              <a:buChar char="•"/>
            </a:pPr>
            <a:r>
              <a:rPr lang="en-US" sz="1600" kern="1200" baseline="0" dirty="0" smtClean="0">
                <a:solidFill>
                  <a:schemeClr val="tx1"/>
                </a:solidFill>
                <a:latin typeface="+mn-lt"/>
                <a:ea typeface="+mn-ea"/>
                <a:cs typeface="+mn-cs"/>
              </a:rPr>
              <a:t>In addition, much of the farm traffic from the Great Plains was one-way - </a:t>
            </a:r>
            <a:r>
              <a:rPr lang="en-US" sz="1600" kern="1200" dirty="0" smtClean="0">
                <a:solidFill>
                  <a:schemeClr val="tx1"/>
                </a:solidFill>
                <a:latin typeface="+mn-lt"/>
                <a:ea typeface="+mn-ea"/>
                <a:cs typeface="+mn-cs"/>
              </a:rPr>
              <a:t>wheat hoppers going from Fargo to Chicago were full, those returning to Fargo from Chicago were empty. </a:t>
            </a:r>
            <a:endParaRPr lang="en-US" sz="1600" kern="1200" baseline="0" dirty="0" smtClean="0">
              <a:solidFill>
                <a:schemeClr val="tx1"/>
              </a:solidFill>
              <a:latin typeface="+mn-lt"/>
              <a:ea typeface="+mn-ea"/>
              <a:cs typeface="+mn-cs"/>
            </a:endParaRPr>
          </a:p>
          <a:p>
            <a:r>
              <a:rPr lang="en-US" sz="1600" b="1" kern="1200" baseline="0" dirty="0" smtClean="0">
                <a:solidFill>
                  <a:schemeClr val="tx1"/>
                </a:solidFill>
                <a:latin typeface="+mn-lt"/>
                <a:ea typeface="+mn-ea"/>
                <a:cs typeface="+mn-cs"/>
              </a:rPr>
              <a:t>Grain elevators - </a:t>
            </a:r>
            <a:r>
              <a:rPr lang="en-US" sz="1600" kern="1200" dirty="0" smtClean="0">
                <a:solidFill>
                  <a:schemeClr val="tx1"/>
                </a:solidFill>
                <a:latin typeface="+mn-lt"/>
                <a:ea typeface="+mn-ea"/>
                <a:cs typeface="+mn-cs"/>
              </a:rPr>
              <a:t>Grain elevators were giant storage bins located in railway sidings to distribute grain to the freight cars in the adjacent station. </a:t>
            </a:r>
          </a:p>
          <a:p>
            <a:pPr marL="171450" indent="-171450">
              <a:buFont typeface="Arial" panose="020B0604020202020204" pitchFamily="34" charset="0"/>
              <a:buChar char="•"/>
            </a:pPr>
            <a:r>
              <a:rPr lang="en-US" sz="1600" kern="1200" dirty="0" smtClean="0">
                <a:solidFill>
                  <a:schemeClr val="tx1"/>
                </a:solidFill>
                <a:latin typeface="+mn-lt"/>
                <a:ea typeface="+mn-ea"/>
                <a:cs typeface="+mn-cs"/>
              </a:rPr>
              <a:t>Western railroads forbade farmers from loading their grain on cars directly themselves and laid sidings for only one grain elevator in each station.</a:t>
            </a:r>
          </a:p>
          <a:p>
            <a:pPr marL="171450" indent="-171450">
              <a:buFont typeface="Arial" panose="020B0604020202020204" pitchFamily="34" charset="0"/>
              <a:buChar char="•"/>
            </a:pPr>
            <a:r>
              <a:rPr lang="en-US" sz="1600" kern="1200" dirty="0" smtClean="0">
                <a:solidFill>
                  <a:schemeClr val="tx1"/>
                </a:solidFill>
                <a:latin typeface="+mn-lt"/>
                <a:ea typeface="+mn-ea"/>
                <a:cs typeface="+mn-cs"/>
              </a:rPr>
              <a:t>Consequently farmers either had to sell their grain to local elevator operators or use their services for a fee. In either case, the operators had a monopoly of the business. </a:t>
            </a:r>
          </a:p>
          <a:p>
            <a:pPr marL="171450" indent="-171450">
              <a:buFont typeface="Arial" panose="020B0604020202020204" pitchFamily="34" charset="0"/>
              <a:buChar char="•"/>
            </a:pPr>
            <a:r>
              <a:rPr lang="en-US" sz="1600" kern="1200" dirty="0" smtClean="0">
                <a:solidFill>
                  <a:schemeClr val="tx1"/>
                </a:solidFill>
                <a:latin typeface="+mn-lt"/>
                <a:ea typeface="+mn-ea"/>
                <a:cs typeface="+mn-cs"/>
              </a:rPr>
              <a:t>The operators were supposed to pay for the grain according to standard rates established in Chicago with different prices for grain of different qualities.</a:t>
            </a:r>
          </a:p>
          <a:p>
            <a:pPr marL="171450" indent="-171450">
              <a:buFont typeface="Arial" panose="020B0604020202020204" pitchFamily="34" charset="0"/>
              <a:buChar char="•"/>
            </a:pPr>
            <a:r>
              <a:rPr lang="en-US" sz="1600" kern="1200" dirty="0" smtClean="0">
                <a:solidFill>
                  <a:schemeClr val="tx1"/>
                </a:solidFill>
                <a:latin typeface="+mn-lt"/>
                <a:ea typeface="+mn-ea"/>
                <a:cs typeface="+mn-cs"/>
              </a:rPr>
              <a:t>However, in the remote West, unscrupulous operators took advantage of farmers' isolation by </a:t>
            </a:r>
            <a:r>
              <a:rPr lang="en-US" sz="1600" kern="1200" dirty="0" err="1" smtClean="0">
                <a:solidFill>
                  <a:schemeClr val="tx1"/>
                </a:solidFill>
                <a:latin typeface="+mn-lt"/>
                <a:ea typeface="+mn-ea"/>
                <a:cs typeface="+mn-cs"/>
              </a:rPr>
              <a:t>misgrading</a:t>
            </a:r>
            <a:r>
              <a:rPr lang="en-US" sz="1600" kern="1200" dirty="0" smtClean="0">
                <a:solidFill>
                  <a:schemeClr val="tx1"/>
                </a:solidFill>
                <a:latin typeface="+mn-lt"/>
                <a:ea typeface="+mn-ea"/>
                <a:cs typeface="+mn-cs"/>
              </a:rPr>
              <a:t> or mixing grain and paying less for it than the standard price. </a:t>
            </a:r>
          </a:p>
          <a:p>
            <a:r>
              <a:rPr lang="en-US" sz="1600" b="1" kern="1200" baseline="0" dirty="0" smtClean="0">
                <a:solidFill>
                  <a:schemeClr val="tx1"/>
                </a:solidFill>
                <a:latin typeface="+mn-lt"/>
                <a:ea typeface="+mn-ea"/>
                <a:cs typeface="+mn-cs"/>
              </a:rPr>
              <a:t>Nativism – </a:t>
            </a:r>
            <a:r>
              <a:rPr lang="en-US" sz="1600" b="0" kern="1200" baseline="0" dirty="0" smtClean="0">
                <a:solidFill>
                  <a:schemeClr val="tx1"/>
                </a:solidFill>
                <a:latin typeface="+mn-lt"/>
                <a:ea typeface="+mn-ea"/>
                <a:cs typeface="+mn-cs"/>
              </a:rPr>
              <a:t>In the West, scapegoating sometimes took the form of </a:t>
            </a:r>
            <a:r>
              <a:rPr lang="en-US" sz="1600" b="0" kern="1200" baseline="0" dirty="0" err="1" smtClean="0">
                <a:solidFill>
                  <a:schemeClr val="tx1"/>
                </a:solidFill>
                <a:latin typeface="+mn-lt"/>
                <a:ea typeface="+mn-ea"/>
                <a:cs typeface="+mn-cs"/>
              </a:rPr>
              <a:t>anti-semitism</a:t>
            </a:r>
            <a:r>
              <a:rPr lang="en-US" sz="1600" b="0" kern="1200" baseline="0" dirty="0" smtClean="0">
                <a:solidFill>
                  <a:schemeClr val="tx1"/>
                </a:solidFill>
                <a:latin typeface="+mn-lt"/>
                <a:ea typeface="+mn-ea"/>
                <a:cs typeface="+mn-cs"/>
              </a:rPr>
              <a:t> – identifying hated eastern bankers with Jews. </a:t>
            </a:r>
          </a:p>
          <a:p>
            <a:pPr marL="171450" indent="-171450">
              <a:buFont typeface="Arial" panose="020B0604020202020204" pitchFamily="34" charset="0"/>
              <a:buChar char="•"/>
            </a:pPr>
            <a:r>
              <a:rPr lang="en-US" sz="1600" b="0" kern="1200" baseline="0" dirty="0" smtClean="0">
                <a:solidFill>
                  <a:schemeClr val="tx1"/>
                </a:solidFill>
                <a:latin typeface="+mn-lt"/>
                <a:ea typeface="+mn-ea"/>
                <a:cs typeface="+mn-cs"/>
              </a:rPr>
              <a:t>In the South, farmers and leading politicians  who sought their vote – like Pitchfork Ben Tillman of SC and J.K. </a:t>
            </a:r>
            <a:r>
              <a:rPr lang="en-US" sz="1600" b="0" kern="1200" baseline="0" dirty="0" err="1" smtClean="0">
                <a:solidFill>
                  <a:schemeClr val="tx1"/>
                </a:solidFill>
                <a:latin typeface="+mn-lt"/>
                <a:ea typeface="+mn-ea"/>
                <a:cs typeface="+mn-cs"/>
              </a:rPr>
              <a:t>Vardaman</a:t>
            </a:r>
            <a:r>
              <a:rPr lang="en-US" sz="1600" b="0" kern="1200" baseline="0" dirty="0" smtClean="0">
                <a:solidFill>
                  <a:schemeClr val="tx1"/>
                </a:solidFill>
                <a:latin typeface="+mn-lt"/>
                <a:ea typeface="+mn-ea"/>
                <a:cs typeface="+mn-cs"/>
              </a:rPr>
              <a:t> of MI – expressed strong anti-Black sentiments and strove to evict Southern Blacks from the voting franchise due to fear that Black voters would support paternalistic conservatives over overtly racist populists whose poor white constituents saw Blacks as economic competitors and not as potential allies against the elite.</a:t>
            </a:r>
            <a:endParaRPr lang="en-US" sz="1600" b="1" kern="1200" baseline="0" dirty="0" smtClean="0">
              <a:solidFill>
                <a:schemeClr val="tx1"/>
              </a:solidFill>
              <a:latin typeface="+mn-lt"/>
              <a:ea typeface="+mn-ea"/>
              <a:cs typeface="+mn-cs"/>
            </a:endParaRPr>
          </a:p>
          <a:p>
            <a:endParaRPr lang="en-US" b="1" dirty="0"/>
          </a:p>
        </p:txBody>
      </p:sp>
      <p:sp>
        <p:nvSpPr>
          <p:cNvPr id="4" name="Slide Number Placeholder 3"/>
          <p:cNvSpPr>
            <a:spLocks noGrp="1"/>
          </p:cNvSpPr>
          <p:nvPr>
            <p:ph type="sldNum" sz="quarter" idx="10"/>
          </p:nvPr>
        </p:nvSpPr>
        <p:spPr/>
        <p:txBody>
          <a:bodyPr/>
          <a:lstStyle/>
          <a:p>
            <a:fld id="{E4024BC9-84A7-4337-ABF2-223DAA74AE8B}" type="slidenum">
              <a:rPr lang="en-US" smtClean="0"/>
              <a:pPr/>
              <a:t>50</a:t>
            </a:fld>
            <a:endParaRPr lang="en-US"/>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b="1" kern="1200" dirty="0" smtClean="0">
                <a:solidFill>
                  <a:schemeClr val="tx1"/>
                </a:solidFill>
                <a:effectLst/>
                <a:latin typeface="+mn-lt"/>
                <a:ea typeface="+mn-ea"/>
                <a:cs typeface="+mn-cs"/>
              </a:rPr>
              <a:t>Civil War tariffs - </a:t>
            </a:r>
            <a:r>
              <a:rPr lang="en-US" sz="1600" kern="1200" dirty="0" smtClean="0">
                <a:solidFill>
                  <a:schemeClr val="tx1"/>
                </a:solidFill>
                <a:effectLst/>
                <a:latin typeface="+mn-lt"/>
                <a:ea typeface="+mn-ea"/>
                <a:cs typeface="+mn-cs"/>
              </a:rPr>
              <a:t>Between 1861 and 1865, Congress (now absent its southern members) raised the tariff four times. </a:t>
            </a:r>
          </a:p>
          <a:p>
            <a:pPr marL="171450" indent="-171450">
              <a:buFont typeface="Arial" panose="020B0604020202020204" pitchFamily="34" charset="0"/>
              <a:buChar char="•"/>
            </a:pPr>
            <a:r>
              <a:rPr lang="en-US" sz="1600" kern="1200" dirty="0" smtClean="0">
                <a:solidFill>
                  <a:schemeClr val="tx1"/>
                </a:solidFill>
                <a:effectLst/>
                <a:latin typeface="+mn-lt"/>
                <a:ea typeface="+mn-ea"/>
                <a:cs typeface="+mn-cs"/>
              </a:rPr>
              <a:t>These ‘war tariffs’ lasted until 1913, when the Democrats, controlling the White House and both houses of Congress, rolled them back. </a:t>
            </a:r>
          </a:p>
          <a:p>
            <a:pPr marL="171450" indent="-171450">
              <a:buFont typeface="Arial" panose="020B0604020202020204" pitchFamily="34" charset="0"/>
              <a:buChar char="•"/>
            </a:pPr>
            <a:r>
              <a:rPr lang="en-US" sz="1600" kern="1200" dirty="0" smtClean="0">
                <a:solidFill>
                  <a:schemeClr val="tx1"/>
                </a:solidFill>
                <a:effectLst/>
                <a:latin typeface="+mn-lt"/>
                <a:ea typeface="+mn-ea"/>
                <a:cs typeface="+mn-cs"/>
              </a:rPr>
              <a:t>The tariffs proved to be the Civil War’s outstanding economic legacy. </a:t>
            </a:r>
          </a:p>
          <a:p>
            <a:pPr marL="171450" indent="-171450">
              <a:buFont typeface="Arial" panose="020B0604020202020204" pitchFamily="34" charset="0"/>
              <a:buChar char="•"/>
            </a:pPr>
            <a:r>
              <a:rPr lang="en-US" sz="1600" kern="1200" dirty="0" smtClean="0">
                <a:solidFill>
                  <a:schemeClr val="tx1"/>
                </a:solidFill>
                <a:effectLst/>
                <a:latin typeface="+mn-lt"/>
                <a:ea typeface="+mn-ea"/>
                <a:cs typeface="+mn-cs"/>
              </a:rPr>
              <a:t>President William McKinley declared in 1900: “We lead all nations in agriculture; we lead all nations in mining; we lead all nations in manufacturing. These are the trophies which we bring after 29 years of the protective tariff.”</a:t>
            </a:r>
          </a:p>
          <a:p>
            <a:r>
              <a:rPr lang="en-US" sz="1600" b="1" kern="1200" dirty="0" smtClean="0">
                <a:solidFill>
                  <a:schemeClr val="tx1"/>
                </a:solidFill>
                <a:effectLst/>
                <a:latin typeface="+mn-lt"/>
                <a:ea typeface="+mn-ea"/>
                <a:cs typeface="+mn-cs"/>
              </a:rPr>
              <a:t>Tariffs and the economy - </a:t>
            </a:r>
            <a:r>
              <a:rPr lang="en-US" sz="1600" kern="1200" dirty="0" smtClean="0">
                <a:solidFill>
                  <a:schemeClr val="tx1"/>
                </a:solidFill>
                <a:effectLst/>
                <a:latin typeface="+mn-lt"/>
                <a:ea typeface="+mn-ea"/>
                <a:cs typeface="+mn-cs"/>
              </a:rPr>
              <a:t>Although the tariff was central to political debates, it was peripheral to the American economy. </a:t>
            </a:r>
          </a:p>
          <a:p>
            <a:pPr marL="171450" indent="-171450">
              <a:buFont typeface="Arial" panose="020B0604020202020204" pitchFamily="34" charset="0"/>
              <a:buChar char="•"/>
            </a:pPr>
            <a:r>
              <a:rPr lang="en-US" sz="1600" kern="1200" dirty="0" smtClean="0">
                <a:solidFill>
                  <a:schemeClr val="tx1"/>
                </a:solidFill>
                <a:effectLst/>
                <a:latin typeface="+mn-lt"/>
                <a:ea typeface="+mn-ea"/>
                <a:cs typeface="+mn-cs"/>
              </a:rPr>
              <a:t>The tariff had three economic effects. </a:t>
            </a:r>
          </a:p>
          <a:p>
            <a:pPr marL="171450" indent="-171450">
              <a:buFont typeface="Arial" panose="020B0604020202020204" pitchFamily="34" charset="0"/>
              <a:buChar char="•"/>
            </a:pPr>
            <a:r>
              <a:rPr lang="en-US" sz="1600" kern="1200" dirty="0" smtClean="0">
                <a:solidFill>
                  <a:schemeClr val="tx1"/>
                </a:solidFill>
                <a:effectLst/>
                <a:latin typeface="+mn-lt"/>
                <a:ea typeface="+mn-ea"/>
                <a:cs typeface="+mn-cs"/>
              </a:rPr>
              <a:t>First it was an essential revenue source of the federal government; until displaced by the income tax after 1913, it funded half the federal budget and could not be dispensed with. </a:t>
            </a:r>
          </a:p>
          <a:p>
            <a:pPr marL="171450" indent="-171450">
              <a:buFont typeface="Arial" panose="020B0604020202020204" pitchFamily="34" charset="0"/>
              <a:buChar char="•"/>
            </a:pPr>
            <a:r>
              <a:rPr lang="en-US" sz="1600" kern="1200" dirty="0" smtClean="0">
                <a:solidFill>
                  <a:schemeClr val="tx1"/>
                </a:solidFill>
                <a:effectLst/>
                <a:latin typeface="+mn-lt"/>
                <a:ea typeface="+mn-ea"/>
                <a:cs typeface="+mn-cs"/>
              </a:rPr>
              <a:t>When Democrats supported a "tariff for revenue only," they meant a moderately high tariff. </a:t>
            </a:r>
          </a:p>
          <a:p>
            <a:pPr marL="171450" indent="-171450">
              <a:buFont typeface="Arial" panose="020B0604020202020204" pitchFamily="34" charset="0"/>
              <a:buChar char="•"/>
            </a:pPr>
            <a:r>
              <a:rPr lang="en-US" sz="1600" kern="1200" dirty="0" smtClean="0">
                <a:solidFill>
                  <a:schemeClr val="tx1"/>
                </a:solidFill>
                <a:effectLst/>
                <a:latin typeface="+mn-lt"/>
                <a:ea typeface="+mn-ea"/>
                <a:cs typeface="+mn-cs"/>
              </a:rPr>
              <a:t>Hence tariff rates could be changed only within a narrow range until the income tax was functioning. </a:t>
            </a:r>
          </a:p>
          <a:p>
            <a:pPr marL="171450" indent="-171450">
              <a:buFont typeface="Arial" panose="020B0604020202020204" pitchFamily="34" charset="0"/>
              <a:buChar char="•"/>
            </a:pPr>
            <a:r>
              <a:rPr lang="en-US" sz="1600" kern="1200" dirty="0" smtClean="0">
                <a:solidFill>
                  <a:schemeClr val="tx1"/>
                </a:solidFill>
                <a:effectLst/>
                <a:latin typeface="+mn-lt"/>
                <a:ea typeface="+mn-ea"/>
                <a:cs typeface="+mn-cs"/>
              </a:rPr>
              <a:t>Second the tariff supposedly "protected" manufacturers and workers from cheap imports. </a:t>
            </a:r>
          </a:p>
          <a:p>
            <a:pPr marL="171450" indent="-171450">
              <a:buFont typeface="Arial" panose="020B0604020202020204" pitchFamily="34" charset="0"/>
              <a:buChar char="•"/>
            </a:pPr>
            <a:r>
              <a:rPr lang="en-US" sz="1600" kern="1200" dirty="0" smtClean="0">
                <a:solidFill>
                  <a:schemeClr val="tx1"/>
                </a:solidFill>
                <a:effectLst/>
                <a:latin typeface="+mn-lt"/>
                <a:ea typeface="+mn-ea"/>
                <a:cs typeface="+mn-cs"/>
              </a:rPr>
              <a:t>The protection actually existed only if there was a potential for cheap imports. </a:t>
            </a:r>
          </a:p>
          <a:p>
            <a:pPr marL="171450" indent="-171450">
              <a:buFont typeface="Arial" panose="020B0604020202020204" pitchFamily="34" charset="0"/>
              <a:buChar char="•"/>
            </a:pPr>
            <a:r>
              <a:rPr lang="en-US" sz="1600" kern="1200" dirty="0" smtClean="0">
                <a:solidFill>
                  <a:schemeClr val="tx1"/>
                </a:solidFill>
                <a:effectLst/>
                <a:latin typeface="+mn-lt"/>
                <a:ea typeface="+mn-ea"/>
                <a:cs typeface="+mn-cs"/>
              </a:rPr>
              <a:t>After 1885 the American economy was so highly productive that nowhere did there exist factories that could undersell the USA in its own home market. </a:t>
            </a:r>
          </a:p>
          <a:p>
            <a:pPr marL="171450" indent="-171450">
              <a:buFont typeface="Arial" panose="020B0604020202020204" pitchFamily="34" charset="0"/>
              <a:buChar char="•"/>
            </a:pPr>
            <a:r>
              <a:rPr lang="en-US" sz="1600" kern="1200" dirty="0" smtClean="0">
                <a:solidFill>
                  <a:schemeClr val="tx1"/>
                </a:solidFill>
                <a:effectLst/>
                <a:latin typeface="+mn-lt"/>
                <a:ea typeface="+mn-ea"/>
                <a:cs typeface="+mn-cs"/>
              </a:rPr>
              <a:t>Third, the tariff was a tax on imported raw materials, produced by farms or mines, such as sugar, raw wool, coal, lumber, hides and wheat.</a:t>
            </a:r>
          </a:p>
          <a:p>
            <a:pPr marL="171450" indent="-171450">
              <a:buFont typeface="Arial" panose="020B0604020202020204" pitchFamily="34" charset="0"/>
              <a:buChar char="•"/>
            </a:pPr>
            <a:r>
              <a:rPr lang="en-US" sz="1600" kern="1200" dirty="0" smtClean="0">
                <a:solidFill>
                  <a:schemeClr val="tx1"/>
                </a:solidFill>
                <a:effectLst/>
                <a:latin typeface="+mn-lt"/>
                <a:ea typeface="+mn-ea"/>
                <a:cs typeface="+mn-cs"/>
              </a:rPr>
              <a:t>In general America was the low-cost producer in each area, but not always. </a:t>
            </a:r>
          </a:p>
          <a:p>
            <a:pPr marL="171450" indent="-171450">
              <a:buFont typeface="Arial" panose="020B0604020202020204" pitchFamily="34" charset="0"/>
              <a:buChar char="•"/>
            </a:pPr>
            <a:r>
              <a:rPr lang="en-US" sz="1600" kern="1200" dirty="0" smtClean="0">
                <a:solidFill>
                  <a:schemeClr val="tx1"/>
                </a:solidFill>
                <a:effectLst/>
                <a:latin typeface="+mn-lt"/>
                <a:ea typeface="+mn-ea"/>
                <a:cs typeface="+mn-cs"/>
              </a:rPr>
              <a:t>From time to time a "glut" on the world market would make a particular commodity very cheap. </a:t>
            </a:r>
          </a:p>
          <a:p>
            <a:pPr marL="171450" indent="-171450">
              <a:buFont typeface="Arial" panose="020B0604020202020204" pitchFamily="34" charset="0"/>
              <a:buChar char="•"/>
            </a:pPr>
            <a:r>
              <a:rPr lang="en-US" sz="1600" kern="1200" dirty="0" smtClean="0">
                <a:solidFill>
                  <a:schemeClr val="tx1"/>
                </a:solidFill>
                <a:effectLst/>
                <a:latin typeface="+mn-lt"/>
                <a:ea typeface="+mn-ea"/>
                <a:cs typeface="+mn-cs"/>
              </a:rPr>
              <a:t>American producers--chiefly farmers, ranchers, miners, or lumbermen--then faced an economic threat. </a:t>
            </a:r>
          </a:p>
          <a:p>
            <a:pPr marL="171450" indent="-171450">
              <a:buFont typeface="Arial" panose="020B0604020202020204" pitchFamily="34" charset="0"/>
              <a:buChar char="•"/>
            </a:pPr>
            <a:r>
              <a:rPr lang="en-US" sz="1600" kern="1200" dirty="0" smtClean="0">
                <a:solidFill>
                  <a:schemeClr val="tx1"/>
                </a:solidFill>
                <a:effectLst/>
                <a:latin typeface="+mn-lt"/>
                <a:ea typeface="+mn-ea"/>
                <a:cs typeface="+mn-cs"/>
              </a:rPr>
              <a:t>On the other hand, these raw materials were purchased not by consumers but by American factories that refined sugar, or made wool or leather or other products. </a:t>
            </a:r>
          </a:p>
          <a:p>
            <a:pPr marL="171450" indent="-171450">
              <a:buFont typeface="Arial" panose="020B0604020202020204" pitchFamily="34" charset="0"/>
              <a:buChar char="•"/>
            </a:pPr>
            <a:r>
              <a:rPr lang="en-US" sz="1600" kern="1200" dirty="0" smtClean="0">
                <a:solidFill>
                  <a:schemeClr val="tx1"/>
                </a:solidFill>
                <a:effectLst/>
                <a:latin typeface="+mn-lt"/>
                <a:ea typeface="+mn-ea"/>
                <a:cs typeface="+mn-cs"/>
              </a:rPr>
              <a:t>The factory owners wanted the cheapest product, and in turn they would pass along part of the savings to consumers. </a:t>
            </a:r>
          </a:p>
          <a:p>
            <a:pPr marL="171450" indent="-171450">
              <a:buFont typeface="Arial" panose="020B0604020202020204" pitchFamily="34" charset="0"/>
              <a:buChar char="•"/>
            </a:pPr>
            <a:r>
              <a:rPr lang="en-US" sz="1600" kern="1200" dirty="0" smtClean="0">
                <a:solidFill>
                  <a:schemeClr val="tx1"/>
                </a:solidFill>
                <a:effectLst/>
                <a:latin typeface="+mn-lt"/>
                <a:ea typeface="+mn-ea"/>
                <a:cs typeface="+mn-cs"/>
              </a:rPr>
              <a:t>All of this economics was politically irrelevant. </a:t>
            </a:r>
          </a:p>
          <a:p>
            <a:pPr marL="171450" indent="-171450">
              <a:buFont typeface="Arial" panose="020B0604020202020204" pitchFamily="34" charset="0"/>
              <a:buChar char="•"/>
            </a:pPr>
            <a:r>
              <a:rPr lang="en-US" sz="1600" kern="1200" dirty="0" smtClean="0">
                <a:solidFill>
                  <a:schemeClr val="tx1"/>
                </a:solidFill>
                <a:effectLst/>
                <a:latin typeface="+mn-lt"/>
                <a:ea typeface="+mn-ea"/>
                <a:cs typeface="+mn-cs"/>
              </a:rPr>
              <a:t>Politicians debated in a fantasy world in which hordes of European manufacturers were poised to flood the American market with goods that were either produced by pauper labor (said Republicans) or goods that would lower the cost of living to American consumers (said Democrats). </a:t>
            </a:r>
          </a:p>
          <a:p>
            <a:pPr marL="171450" indent="-171450">
              <a:buFont typeface="Arial" panose="020B0604020202020204" pitchFamily="34" charset="0"/>
              <a:buChar char="•"/>
            </a:pPr>
            <a:r>
              <a:rPr lang="en-US" sz="1600" kern="1200" dirty="0" smtClean="0">
                <a:solidFill>
                  <a:schemeClr val="tx1"/>
                </a:solidFill>
                <a:effectLst/>
                <a:latin typeface="+mn-lt"/>
                <a:ea typeface="+mn-ea"/>
                <a:cs typeface="+mn-cs"/>
              </a:rPr>
              <a:t>In reality by 1885 Europe could no longer hope to compete with American advantages of large efficient factories, huge capital investment, vast internal markets, cheap internal transportation, ample raw materials, sophisticated advertising, and highly competitive retail distribution systems, not to mention a hundred million more affluent and more cost-conscious consumers</a:t>
            </a:r>
            <a:endParaRPr lang="en-US" sz="1600" dirty="0"/>
          </a:p>
        </p:txBody>
      </p:sp>
      <p:sp>
        <p:nvSpPr>
          <p:cNvPr id="4" name="Slide Number Placeholder 3"/>
          <p:cNvSpPr>
            <a:spLocks noGrp="1"/>
          </p:cNvSpPr>
          <p:nvPr>
            <p:ph type="sldNum" sz="quarter" idx="10"/>
          </p:nvPr>
        </p:nvSpPr>
        <p:spPr/>
        <p:txBody>
          <a:bodyPr/>
          <a:lstStyle/>
          <a:p>
            <a:fld id="{5F67ADB7-9330-45E7-9DB1-9B705565A253}" type="slidenum">
              <a:rPr lang="en-US" smtClean="0"/>
              <a:t>51</a:t>
            </a:fld>
            <a:endParaRPr lang="en-US"/>
          </a:p>
        </p:txBody>
      </p:sp>
    </p:spTree>
    <p:extLst>
      <p:ext uri="{BB962C8B-B14F-4D97-AF65-F5344CB8AC3E}">
        <p14:creationId xmlns:p14="http://schemas.microsoft.com/office/powerpoint/2010/main" val="720893600"/>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29545E7-13C0-40EF-B7B5-ABD19C1D1102}" type="slidenum">
              <a:rPr lang="en-US" smtClean="0"/>
              <a:t>52</a:t>
            </a:fld>
            <a:endParaRPr lang="en-US" dirty="0"/>
          </a:p>
        </p:txBody>
      </p:sp>
    </p:spTree>
    <p:extLst>
      <p:ext uri="{BB962C8B-B14F-4D97-AF65-F5344CB8AC3E}">
        <p14:creationId xmlns:p14="http://schemas.microsoft.com/office/powerpoint/2010/main" val="3309757719"/>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F948573-44DA-4055-B692-9EA192A79C69}" type="slidenum">
              <a:rPr lang="en-US" smtClean="0"/>
              <a:t>53</a:t>
            </a:fld>
            <a:endParaRPr lang="en-US" dirty="0"/>
          </a:p>
        </p:txBody>
      </p:sp>
    </p:spTree>
    <p:extLst>
      <p:ext uri="{BB962C8B-B14F-4D97-AF65-F5344CB8AC3E}">
        <p14:creationId xmlns:p14="http://schemas.microsoft.com/office/powerpoint/2010/main" val="4056123618"/>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77263" indent="-277263">
              <a:buFont typeface="Arial" panose="020B0604020202020204" pitchFamily="34" charset="0"/>
              <a:buChar char="•"/>
            </a:pPr>
            <a:r>
              <a:rPr lang="en-US" sz="1600" dirty="0"/>
              <a:t>In the early nineteenth century, legislative caucuses performed the role now played by primaries. </a:t>
            </a:r>
          </a:p>
          <a:p>
            <a:pPr marL="277263" indent="-277263">
              <a:buFont typeface="Arial" panose="020B0604020202020204" pitchFamily="34" charset="0"/>
              <a:buChar char="•"/>
            </a:pPr>
            <a:r>
              <a:rPr lang="en-US" sz="1600" dirty="0"/>
              <a:t>In the words of Dennis Brogan </a:t>
            </a:r>
            <a:r>
              <a:rPr lang="en-US" sz="1600" i="1" dirty="0"/>
              <a:t>Politics in America</a:t>
            </a:r>
            <a:r>
              <a:rPr lang="en-US" sz="1600" dirty="0"/>
              <a:t>, “the basic claim to nomination was the consent of the ‘congressional caucus, with the Federalists members of congress nominating the Federalist candidate and the Republican members of Congress nominating the Republican candidate. </a:t>
            </a:r>
          </a:p>
        </p:txBody>
      </p:sp>
      <p:sp>
        <p:nvSpPr>
          <p:cNvPr id="4" name="Slide Number Placeholder 3"/>
          <p:cNvSpPr>
            <a:spLocks noGrp="1"/>
          </p:cNvSpPr>
          <p:nvPr>
            <p:ph type="sldNum" sz="quarter" idx="10"/>
          </p:nvPr>
        </p:nvSpPr>
        <p:spPr/>
        <p:txBody>
          <a:bodyPr/>
          <a:lstStyle/>
          <a:p>
            <a:fld id="{9D555C62-7466-4AB5-8662-4A283F9114FD}" type="slidenum">
              <a:rPr lang="en-US" smtClean="0"/>
              <a:t>54</a:t>
            </a:fld>
            <a:endParaRPr lang="en-US" dirty="0"/>
          </a:p>
        </p:txBody>
      </p:sp>
    </p:spTree>
    <p:extLst>
      <p:ext uri="{BB962C8B-B14F-4D97-AF65-F5344CB8AC3E}">
        <p14:creationId xmlns:p14="http://schemas.microsoft.com/office/powerpoint/2010/main" val="1737363554"/>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29545E7-13C0-40EF-B7B5-ABD19C1D1102}" type="slidenum">
              <a:rPr lang="en-US" smtClean="0"/>
              <a:t>55</a:t>
            </a:fld>
            <a:endParaRPr lang="en-US" dirty="0"/>
          </a:p>
        </p:txBody>
      </p:sp>
    </p:spTree>
    <p:extLst>
      <p:ext uri="{BB962C8B-B14F-4D97-AF65-F5344CB8AC3E}">
        <p14:creationId xmlns:p14="http://schemas.microsoft.com/office/powerpoint/2010/main" val="4260981108"/>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dirty="0"/>
              <a:t> </a:t>
            </a:r>
          </a:p>
        </p:txBody>
      </p:sp>
      <p:sp>
        <p:nvSpPr>
          <p:cNvPr id="4" name="Slide Number Placeholder 3"/>
          <p:cNvSpPr>
            <a:spLocks noGrp="1"/>
          </p:cNvSpPr>
          <p:nvPr>
            <p:ph type="sldNum" sz="quarter" idx="10"/>
          </p:nvPr>
        </p:nvSpPr>
        <p:spPr/>
        <p:txBody>
          <a:bodyPr/>
          <a:lstStyle/>
          <a:p>
            <a:fld id="{9F948573-44DA-4055-B692-9EA192A79C69}" type="slidenum">
              <a:rPr lang="en-US" smtClean="0"/>
              <a:t>56</a:t>
            </a:fld>
            <a:endParaRPr lang="en-US" dirty="0"/>
          </a:p>
        </p:txBody>
      </p:sp>
    </p:spTree>
    <p:extLst>
      <p:ext uri="{BB962C8B-B14F-4D97-AF65-F5344CB8AC3E}">
        <p14:creationId xmlns:p14="http://schemas.microsoft.com/office/powerpoint/2010/main" val="1270412239"/>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4109">
              <a:defRPr/>
            </a:pPr>
            <a:r>
              <a:rPr lang="en-US" sz="1600" b="1" dirty="0"/>
              <a:t>Impact of Steamboats and Railroads -</a:t>
            </a:r>
            <a:r>
              <a:rPr lang="en-US" sz="1600" dirty="0"/>
              <a:t> During the 1830s, political organizations made increasing use of the new technol­ogy of "steamboats, canals, and ultimately railroads" to "hold state and national party conventions, stage 'monster' rallies, . . . and generally manage politics on a grand scale." In 1840 the Whigs pressed these tendencies to new levels of inten­sity.</a:t>
            </a:r>
          </a:p>
          <a:p>
            <a:pPr defTabSz="914109">
              <a:defRPr/>
            </a:pPr>
            <a:r>
              <a:rPr lang="en-US" sz="1600" b="1" dirty="0"/>
              <a:t>Universal suffrage and conventions - </a:t>
            </a:r>
            <a:r>
              <a:rPr lang="en-US" sz="1600" dirty="0"/>
              <a:t>With universal suffrage, the rival parties both had to woo the mass of voters. </a:t>
            </a:r>
          </a:p>
          <a:p>
            <a:pPr marL="277263" indent="-277263" defTabSz="914109">
              <a:buFont typeface="Arial" panose="020B0604020202020204" pitchFamily="34" charset="0"/>
              <a:buChar char="•"/>
              <a:defRPr/>
            </a:pPr>
            <a:r>
              <a:rPr lang="en-US" sz="1600" dirty="0"/>
              <a:t>Conventions, which included party leaders and notables from around the country, were perceived as a much more democratic means of selection presidential candidates than was the old caucus systems. </a:t>
            </a:r>
          </a:p>
          <a:p>
            <a:pPr marL="277263" indent="-277263" defTabSz="914109">
              <a:buFont typeface="Arial" panose="020B0604020202020204" pitchFamily="34" charset="0"/>
              <a:buChar char="•"/>
              <a:defRPr/>
            </a:pPr>
            <a:r>
              <a:rPr lang="en-US" sz="1600" dirty="0"/>
              <a:t>Party conventions, however, tended to play down issues and to stand on broad equivocal platforms which evaded all subjects of controversy. </a:t>
            </a:r>
          </a:p>
          <a:p>
            <a:pPr marL="277263" indent="-277263" defTabSz="914109">
              <a:buFont typeface="Arial" panose="020B0604020202020204" pitchFamily="34" charset="0"/>
              <a:buChar char="•"/>
              <a:defRPr/>
            </a:pPr>
            <a:r>
              <a:rPr lang="en-US" sz="1600" dirty="0"/>
              <a:t>Candidates were selected not because of their demon­strated statesmanship but because of their high public visibility. . . </a:t>
            </a:r>
            <a:endParaRPr lang="en-US" sz="1600" dirty="0" smtClean="0"/>
          </a:p>
          <a:p>
            <a:pPr marL="277263" indent="-277263" defTabSz="914109">
              <a:buFont typeface="Arial" panose="020B0604020202020204" pitchFamily="34" charset="0"/>
              <a:buChar char="•"/>
              <a:defRPr/>
            </a:pPr>
            <a:r>
              <a:rPr lang="en-US" sz="1600" dirty="0" smtClean="0"/>
              <a:t>“</a:t>
            </a:r>
            <a:r>
              <a:rPr lang="en-US" sz="1600" dirty="0"/>
              <a:t>If,” in the words of historian David Donald, “it is a bit too harsh to say that extension of the suffrage inevitably produced leaders without policies and parties without principles, it can be safely maintained that universal democracy made it difficult to deal with issues requiring subtle understanding and delicate handling.”</a:t>
            </a:r>
          </a:p>
          <a:p>
            <a:pPr defTabSz="914109">
              <a:defRPr/>
            </a:pPr>
            <a:endParaRPr lang="en-US" sz="1600" dirty="0"/>
          </a:p>
        </p:txBody>
      </p:sp>
      <p:sp>
        <p:nvSpPr>
          <p:cNvPr id="4" name="Slide Number Placeholder 3"/>
          <p:cNvSpPr>
            <a:spLocks noGrp="1"/>
          </p:cNvSpPr>
          <p:nvPr>
            <p:ph type="sldNum" sz="quarter" idx="10"/>
          </p:nvPr>
        </p:nvSpPr>
        <p:spPr/>
        <p:txBody>
          <a:bodyPr/>
          <a:lstStyle/>
          <a:p>
            <a:fld id="{9F948573-44DA-4055-B692-9EA192A79C69}" type="slidenum">
              <a:rPr lang="en-US" smtClean="0"/>
              <a:t>57</a:t>
            </a:fld>
            <a:endParaRPr lang="en-US" dirty="0"/>
          </a:p>
        </p:txBody>
      </p:sp>
    </p:spTree>
    <p:extLst>
      <p:ext uri="{BB962C8B-B14F-4D97-AF65-F5344CB8AC3E}">
        <p14:creationId xmlns:p14="http://schemas.microsoft.com/office/powerpoint/2010/main" val="747121513"/>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b="1" dirty="0"/>
              <a:t>Presidential nominees – </a:t>
            </a:r>
            <a:r>
              <a:rPr lang="en-US" sz="1600" dirty="0"/>
              <a:t>Normally, a convention had before it several candidates, each with a plausible claim to being an adequate standard-bearer. </a:t>
            </a:r>
          </a:p>
          <a:p>
            <a:pPr marL="277263" indent="-277263">
              <a:buFont typeface="Arial" panose="020B0604020202020204" pitchFamily="34" charset="0"/>
              <a:buChar char="•"/>
            </a:pPr>
            <a:r>
              <a:rPr lang="en-US" sz="1600" dirty="0"/>
              <a:t>Being ‘available.’ according to tradition or the circumstances of this election year, meant having some assets thought </a:t>
            </a:r>
            <a:r>
              <a:rPr lang="en-US" sz="1600" dirty="0" err="1"/>
              <a:t>indispensible</a:t>
            </a:r>
            <a:r>
              <a:rPr lang="en-US" sz="1600" dirty="0"/>
              <a:t> and lacking some handicaps deemed fatal. </a:t>
            </a:r>
          </a:p>
          <a:p>
            <a:pPr marL="277263" indent="-277263">
              <a:buFont typeface="Arial" panose="020B0604020202020204" pitchFamily="34" charset="0"/>
              <a:buChar char="•"/>
            </a:pPr>
            <a:r>
              <a:rPr lang="en-US" sz="1600" dirty="0"/>
              <a:t>Typically, nominees were selected not on the basis of demonstrated statesmanship but because they either had high public visibility (such as Zachary Taylor, John C. Fremont, or Ulysses S. Grant) or were acceptable to all the major factions of the party and lacked obvious baggage (such as Franklin Pierce, James Buchanan, Warren G. Harding). </a:t>
            </a:r>
          </a:p>
          <a:p>
            <a:pPr marL="277263" indent="-277263">
              <a:buFont typeface="Arial" panose="020B0604020202020204" pitchFamily="34" charset="0"/>
              <a:buChar char="•"/>
            </a:pPr>
            <a:r>
              <a:rPr lang="en-US" sz="1600" dirty="0"/>
              <a:t>Often, they came from a state that was “up for grabs” in the election (such as Abraham Lincoln). </a:t>
            </a:r>
          </a:p>
          <a:p>
            <a:pPr marL="277263" indent="-277263">
              <a:buFont typeface="Arial" panose="020B0604020202020204" pitchFamily="34" charset="0"/>
              <a:buChar char="•"/>
            </a:pPr>
            <a:r>
              <a:rPr lang="en-US" sz="1600" dirty="0"/>
              <a:t>Since New York was a state often up for grabs and also had a large number of electoral votes, many presidential candidates of both parties (from Martin van Buren to Thomas Dewey) came from New York. </a:t>
            </a:r>
            <a:endParaRPr lang="en-US" sz="1600" b="1" dirty="0"/>
          </a:p>
          <a:p>
            <a:r>
              <a:rPr lang="en-US" sz="1600" b="1" dirty="0"/>
              <a:t>Vice-presidential nominees - </a:t>
            </a:r>
            <a:r>
              <a:rPr lang="en-US" sz="1600" dirty="0"/>
              <a:t>Sometimes he was chosen as part of a bargain involving the nomination of the presidential candidate. </a:t>
            </a:r>
          </a:p>
          <a:p>
            <a:pPr marL="277263" indent="-277263">
              <a:buFont typeface="Arial" panose="020B0604020202020204" pitchFamily="34" charset="0"/>
              <a:buChar char="•"/>
            </a:pPr>
            <a:r>
              <a:rPr lang="en-US" sz="1600" dirty="0"/>
              <a:t>Thus, it was believed that, in 1932, the choice of House Speaker John Nance Garner for the vice-presidency was the price of the shift of the Texas and (much more im­portant) of the California delegation to Franklin D. Roosevelt. </a:t>
            </a:r>
          </a:p>
          <a:p>
            <a:pPr marL="277263" indent="-277263">
              <a:buFont typeface="Arial" panose="020B0604020202020204" pitchFamily="34" charset="0"/>
              <a:buChar char="•"/>
            </a:pPr>
            <a:r>
              <a:rPr lang="en-US" sz="1600" dirty="0"/>
              <a:t>At other times, a vice-presidential candidate was chosen to placate a section of the party highly disgruntled over the presidential nomination, thus risking a political up­heaval if the President died, as happened when Garfield was assassinated in 1881 and was succeeded by the 'Stalwart' Arthur. </a:t>
            </a:r>
          </a:p>
          <a:p>
            <a:pPr marL="277263" indent="-277263">
              <a:buFont typeface="Arial" panose="020B0604020202020204" pitchFamily="34" charset="0"/>
              <a:buChar char="•"/>
            </a:pPr>
            <a:r>
              <a:rPr lang="en-US" sz="1600" dirty="0"/>
              <a:t>At other times, a vice-presidential candidate was chosen to “balance” the ticket, either geographically or ideologically or in some other manner. </a:t>
            </a:r>
          </a:p>
          <a:p>
            <a:pPr marL="277263" indent="-277263">
              <a:buFont typeface="Arial" panose="020B0604020202020204" pitchFamily="34" charset="0"/>
              <a:buChar char="•"/>
            </a:pPr>
            <a:r>
              <a:rPr lang="en-US" sz="1600" dirty="0"/>
              <a:t>Sometimes the vice-presidential nominee was a candidate for the presidential nomination, as was Gov­ernor Calvin Coolidge in 1920, Governor John Bricker in 1944, Lyndon Johnson in 1960, George H.W. Bush in 1988, and Al Gore in 1992. </a:t>
            </a:r>
          </a:p>
          <a:p>
            <a:pPr marL="277263" indent="-277263">
              <a:buFont typeface="Arial" panose="020B0604020202020204" pitchFamily="34" charset="0"/>
              <a:buChar char="•"/>
            </a:pPr>
            <a:r>
              <a:rPr lang="en-US" sz="1600" dirty="0"/>
              <a:t>Sometimes the nomination was given to sentence a troublesome politician (like Theodore Roosevelt) to obscurity. </a:t>
            </a:r>
          </a:p>
          <a:p>
            <a:r>
              <a:rPr lang="en-US" sz="1600" b="1" dirty="0"/>
              <a:t>Platforms - </a:t>
            </a:r>
            <a:r>
              <a:rPr lang="en-US" sz="1600" dirty="0"/>
              <a:t>These documents have, at times, been important. </a:t>
            </a:r>
          </a:p>
          <a:p>
            <a:pPr marL="277263" indent="-277263">
              <a:buFont typeface="Arial" panose="020B0604020202020204" pitchFamily="34" charset="0"/>
              <a:buChar char="•"/>
            </a:pPr>
            <a:r>
              <a:rPr lang="en-US" sz="1600" dirty="0"/>
              <a:t>The exact implication of the Republican platforms of 1856 and 1860 was one of the 'war guilt' questions of the time and since. </a:t>
            </a:r>
          </a:p>
          <a:p>
            <a:pPr marL="277263" indent="-277263">
              <a:buFont typeface="Arial" panose="020B0604020202020204" pitchFamily="34" charset="0"/>
              <a:buChar char="•"/>
            </a:pPr>
            <a:r>
              <a:rPr lang="en-US" sz="1600" dirty="0"/>
              <a:t>The Repub­lican platform of 1920 was a masterpiece of ambiguity, drafted as it was to secure the votes of both those who wanted the United States to enter a reformed League of Nations and of those who wished to stay out.</a:t>
            </a:r>
            <a:r>
              <a:rPr lang="en-US" sz="1600" baseline="30000" dirty="0"/>
              <a:t>42</a:t>
            </a:r>
            <a:r>
              <a:rPr lang="en-US" sz="1600" dirty="0"/>
              <a:t> </a:t>
            </a:r>
          </a:p>
          <a:p>
            <a:pPr marL="277263" indent="-277263">
              <a:buFont typeface="Arial" panose="020B0604020202020204" pitchFamily="34" charset="0"/>
              <a:buChar char="•"/>
            </a:pPr>
            <a:r>
              <a:rPr lang="en-US" sz="1600" dirty="0"/>
              <a:t>The charac­ter of the platform has been described by the wit who said it was 'something to stand on but not to run on'. </a:t>
            </a:r>
          </a:p>
          <a:p>
            <a:pPr marL="277263" indent="-277263">
              <a:buFont typeface="Arial" panose="020B0604020202020204" pitchFamily="34" charset="0"/>
              <a:buChar char="•"/>
            </a:pPr>
            <a:r>
              <a:rPr lang="en-US" sz="1600" dirty="0"/>
              <a:t>It consists, as a rule, of generalities, of appeal to the patron saints of the party (Lincoln, Theodore Roosevelt being the chief Re­publican saints; Jefferson, Jackson and Franklin D. Roose­velt being the chief Democratic). </a:t>
            </a:r>
          </a:p>
          <a:p>
            <a:pPr marL="277263" indent="-277263">
              <a:buFont typeface="Arial" panose="020B0604020202020204" pitchFamily="34" charset="0"/>
              <a:buChar char="•"/>
            </a:pPr>
            <a:r>
              <a:rPr lang="en-US" sz="1600" dirty="0"/>
              <a:t>If the party is in power it praises the Administration;</a:t>
            </a:r>
            <a:r>
              <a:rPr lang="en-US" sz="1600" baseline="30000" dirty="0"/>
              <a:t>43</a:t>
            </a:r>
            <a:r>
              <a:rPr lang="en-US" sz="1600" dirty="0"/>
              <a:t> if it is in opposition, it de­nounces and deplores the crimes and follies which have brought the Republic to the edge of ruin. </a:t>
            </a:r>
          </a:p>
          <a:p>
            <a:pPr marL="277263" indent="-277263">
              <a:buFont typeface="Arial" panose="020B0604020202020204" pitchFamily="34" charset="0"/>
              <a:buChar char="•"/>
            </a:pPr>
            <a:r>
              <a:rPr lang="en-US" sz="1600" dirty="0"/>
              <a:t>But it is usually far from concrete in its suggestions of how to remedy these evils, undo these mistakes. </a:t>
            </a:r>
          </a:p>
          <a:p>
            <a:pPr marL="277263" indent="-277263">
              <a:buFont typeface="Arial" panose="020B0604020202020204" pitchFamily="34" charset="0"/>
              <a:buChar char="•"/>
            </a:pPr>
            <a:r>
              <a:rPr lang="en-US" sz="1600" dirty="0"/>
              <a:t>Occasionally, a party does come out firmly on one side of a controversial question. </a:t>
            </a:r>
          </a:p>
          <a:p>
            <a:pPr marL="277263" indent="-277263">
              <a:buFont typeface="Arial" panose="020B0604020202020204" pitchFamily="34" charset="0"/>
              <a:buChar char="•"/>
            </a:pPr>
            <a:r>
              <a:rPr lang="en-US" sz="1600" dirty="0"/>
              <a:t>Thus the Democrats came out in 1896 for the free coinage of silver at 16 to 1. </a:t>
            </a:r>
          </a:p>
          <a:p>
            <a:pPr marL="277263" indent="-277263">
              <a:buFont typeface="Arial" panose="020B0604020202020204" pitchFamily="34" charset="0"/>
              <a:buChar char="•"/>
            </a:pPr>
            <a:r>
              <a:rPr lang="en-US" sz="1600" dirty="0"/>
              <a:t>They also came out in favor of civil rights legislation in 1948, causing the </a:t>
            </a:r>
            <a:r>
              <a:rPr lang="en-US" sz="1600" dirty="0" err="1"/>
              <a:t>Dixiecrats</a:t>
            </a:r>
            <a:r>
              <a:rPr lang="en-US" sz="1600" dirty="0"/>
              <a:t> to bolt the convention. </a:t>
            </a:r>
            <a:endParaRPr lang="en-US" sz="1600" b="1" dirty="0"/>
          </a:p>
        </p:txBody>
      </p:sp>
      <p:sp>
        <p:nvSpPr>
          <p:cNvPr id="4" name="Slide Number Placeholder 3"/>
          <p:cNvSpPr>
            <a:spLocks noGrp="1"/>
          </p:cNvSpPr>
          <p:nvPr>
            <p:ph type="sldNum" sz="quarter" idx="10"/>
          </p:nvPr>
        </p:nvSpPr>
        <p:spPr/>
        <p:txBody>
          <a:bodyPr/>
          <a:lstStyle/>
          <a:p>
            <a:fld id="{9F948573-44DA-4055-B692-9EA192A79C69}" type="slidenum">
              <a:rPr lang="en-US" smtClean="0"/>
              <a:t>58</a:t>
            </a:fld>
            <a:endParaRPr lang="en-US"/>
          </a:p>
        </p:txBody>
      </p:sp>
    </p:spTree>
    <p:extLst>
      <p:ext uri="{BB962C8B-B14F-4D97-AF65-F5344CB8AC3E}">
        <p14:creationId xmlns:p14="http://schemas.microsoft.com/office/powerpoint/2010/main" val="2024419364"/>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b="1" dirty="0"/>
              <a:t>Demonstration - </a:t>
            </a:r>
            <a:r>
              <a:rPr lang="en-US" sz="1600" dirty="0"/>
              <a:t>It is traditional for the delegations supporting a candi­date to burst into uproarious applause when the candidate's name is finally announced, to leave their seats and march through the hall in a fashion recalling a great college foot­ball game. </a:t>
            </a:r>
          </a:p>
          <a:p>
            <a:pPr marL="277263" indent="-277263">
              <a:buFont typeface="Arial" panose="020B0604020202020204" pitchFamily="34" charset="0"/>
              <a:buChar char="•"/>
            </a:pPr>
            <a:r>
              <a:rPr lang="en-US" sz="1600" dirty="0"/>
              <a:t>The purpose of the long and noisy demonstrations of devotion at the Con­ventions was to convince the neutrals or the waverers that their candidate has the power to inspire enthusiasm and devotion. </a:t>
            </a:r>
          </a:p>
          <a:p>
            <a:pPr marL="277263" indent="-277263">
              <a:buFont typeface="Arial" panose="020B0604020202020204" pitchFamily="34" charset="0"/>
              <a:buChar char="•"/>
            </a:pPr>
            <a:r>
              <a:rPr lang="en-US" sz="1600" dirty="0"/>
              <a:t>The parades, the waving of banners, the shouting of slogans and jingles</a:t>
            </a:r>
            <a:r>
              <a:rPr lang="en-US" sz="1600" baseline="30000" dirty="0"/>
              <a:t>  </a:t>
            </a:r>
            <a:r>
              <a:rPr lang="en-US" sz="1600" dirty="0"/>
              <a:t>and all the other circus trappings have two objects to give the impression that the devotion of the supporters of Mr. X is like that of the Tenth Legion for Caesar or the Old Guard for Napoleon and to show that a candidate who has inspired such loyalty, was capable of winning it from the elec­torate, the millions of final customers outside the Conven­tion hall.</a:t>
            </a:r>
          </a:p>
          <a:p>
            <a:r>
              <a:rPr lang="en-US" sz="1600" b="1" dirty="0"/>
              <a:t>Notifying the Nominee - </a:t>
            </a:r>
            <a:r>
              <a:rPr lang="en-US" sz="1600" dirty="0"/>
              <a:t>In June 1848,  the Whigs nominated Zachary Taylor for President, sent him letter of notification, and awaited his acceptance. </a:t>
            </a:r>
          </a:p>
          <a:p>
            <a:pPr marL="277263" indent="-277263">
              <a:buFont typeface="Arial" panose="020B0604020202020204" pitchFamily="34" charset="0"/>
              <a:buChar char="•"/>
            </a:pPr>
            <a:r>
              <a:rPr lang="en-US" sz="1600" dirty="0"/>
              <a:t>They had a long wait. When the letter arrived, collect, at the Baton Rouge post office, Taylor didn't bother to pick it up. </a:t>
            </a:r>
          </a:p>
          <a:p>
            <a:pPr marL="277263" indent="-277263">
              <a:buFont typeface="Arial" panose="020B0604020202020204" pitchFamily="34" charset="0"/>
              <a:buChar char="•"/>
            </a:pPr>
            <a:r>
              <a:rPr lang="en-US" sz="1600" dirty="0"/>
              <a:t>He was receiving a lot of unpaid mail at the time and had instructed the postmaster to send it all to the dead-letter of­fice. </a:t>
            </a:r>
          </a:p>
          <a:p>
            <a:pPr marL="277263" indent="-277263">
              <a:buFont typeface="Arial" panose="020B0604020202020204" pitchFamily="34" charset="0"/>
              <a:buChar char="•"/>
            </a:pPr>
            <a:r>
              <a:rPr lang="en-US" sz="1600" dirty="0"/>
              <a:t>After a few weeks, when the Whigs found out what had happened, they put another letter in the mail, postage prepaid, and when Taylor received it, he promptly sent off his acceptance. </a:t>
            </a:r>
          </a:p>
          <a:p>
            <a:pPr marL="277263" indent="-277263">
              <a:buFont typeface="Arial" panose="020B0604020202020204" pitchFamily="34" charset="0"/>
              <a:buChar char="•"/>
            </a:pPr>
            <a:r>
              <a:rPr lang="en-US" sz="1600" dirty="0"/>
              <a:t>Until 1932, the candidates stayed away from the Conventions, except in the case when they were present as delegates, not as open candidates. </a:t>
            </a:r>
          </a:p>
          <a:p>
            <a:pPr marL="277263" indent="-277263">
              <a:buFont typeface="Arial" panose="020B0604020202020204" pitchFamily="34" charset="0"/>
              <a:buChar char="•"/>
            </a:pPr>
            <a:r>
              <a:rPr lang="en-US" sz="1600" dirty="0"/>
              <a:t>But at that time, the candidate, when nominated, waited for a month or five weeks till he was duly notified of his nomination. </a:t>
            </a:r>
          </a:p>
          <a:p>
            <a:pPr marL="277263" indent="-277263">
              <a:buFont typeface="Arial" panose="020B0604020202020204" pitchFamily="34" charset="0"/>
              <a:buChar char="•"/>
            </a:pPr>
            <a:r>
              <a:rPr lang="en-US" sz="1600" dirty="0"/>
              <a:t>Franklin D. Roosevelt stopped this foolery by flying to the Convention and accepting the nomination on the spot. </a:t>
            </a:r>
          </a:p>
          <a:p>
            <a:pPr marL="277263" indent="-277263">
              <a:buFont typeface="Arial" panose="020B0604020202020204" pitchFamily="34" charset="0"/>
              <a:buChar char="•"/>
            </a:pPr>
            <a:r>
              <a:rPr lang="en-US" sz="1600" dirty="0"/>
              <a:t>Since then, nominees have given the nomination acceptance speeches at the Convention. </a:t>
            </a:r>
            <a:endParaRPr lang="en-US" sz="1600" b="1" dirty="0"/>
          </a:p>
        </p:txBody>
      </p:sp>
      <p:sp>
        <p:nvSpPr>
          <p:cNvPr id="4" name="Slide Number Placeholder 3"/>
          <p:cNvSpPr>
            <a:spLocks noGrp="1"/>
          </p:cNvSpPr>
          <p:nvPr>
            <p:ph type="sldNum" sz="quarter" idx="10"/>
          </p:nvPr>
        </p:nvSpPr>
        <p:spPr/>
        <p:txBody>
          <a:bodyPr/>
          <a:lstStyle/>
          <a:p>
            <a:fld id="{9F948573-44DA-4055-B692-9EA192A79C69}" type="slidenum">
              <a:rPr lang="en-US" smtClean="0"/>
              <a:t>59</a:t>
            </a:fld>
            <a:endParaRPr lang="en-US"/>
          </a:p>
        </p:txBody>
      </p:sp>
    </p:spTree>
    <p:extLst>
      <p:ext uri="{BB962C8B-B14F-4D97-AF65-F5344CB8AC3E}">
        <p14:creationId xmlns:p14="http://schemas.microsoft.com/office/powerpoint/2010/main" val="38897186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29545E7-13C0-40EF-B7B5-ABD19C1D1102}" type="slidenum">
              <a:rPr lang="en-US" smtClean="0"/>
              <a:t>6</a:t>
            </a:fld>
            <a:endParaRPr lang="en-US"/>
          </a:p>
        </p:txBody>
      </p:sp>
    </p:spTree>
    <p:extLst>
      <p:ext uri="{BB962C8B-B14F-4D97-AF65-F5344CB8AC3E}">
        <p14:creationId xmlns:p14="http://schemas.microsoft.com/office/powerpoint/2010/main" val="3536538619"/>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b="1" dirty="0"/>
              <a:t>Presidential Primaries – </a:t>
            </a:r>
            <a:r>
              <a:rPr lang="en-US" sz="1600" dirty="0"/>
              <a:t>In 1912, 10 states had presidential primaries. </a:t>
            </a:r>
          </a:p>
          <a:p>
            <a:pPr marL="277263" indent="-277263">
              <a:buFont typeface="Arial" panose="020B0604020202020204" pitchFamily="34" charset="0"/>
              <a:buChar char="•"/>
            </a:pPr>
            <a:r>
              <a:rPr lang="en-US" sz="1600" dirty="0"/>
              <a:t>Until 1972, relatively few states had presidential primaries and while they played a role in the presidential nominating process, the major determinant of who got nominated lay with the party leaders who controlled the state delegations and the means by which delegates were selected. </a:t>
            </a:r>
          </a:p>
          <a:p>
            <a:pPr marL="277263" indent="-277263">
              <a:buFont typeface="Arial" panose="020B0604020202020204" pitchFamily="34" charset="0"/>
              <a:buChar char="•"/>
            </a:pPr>
            <a:r>
              <a:rPr lang="en-US" sz="1600" dirty="0"/>
              <a:t>If the party bosses were united in their choice of a candidate, that person won regardless of how many primaries another candidate won. </a:t>
            </a:r>
          </a:p>
          <a:p>
            <a:pPr marL="277263" indent="-277263">
              <a:buFont typeface="Arial" panose="020B0604020202020204" pitchFamily="34" charset="0"/>
              <a:buChar char="•"/>
            </a:pPr>
            <a:r>
              <a:rPr lang="en-US" sz="1600" dirty="0"/>
              <a:t>In 1912, Roosevelt won 9 out of the 10 presidential primaries (including the one in Taft’s home state of Ohio) but lost the nomination because the party bosses favored Taft. </a:t>
            </a:r>
          </a:p>
          <a:p>
            <a:pPr marL="277263" indent="-277263">
              <a:buFont typeface="Arial" panose="020B0604020202020204" pitchFamily="34" charset="0"/>
              <a:buChar char="•"/>
            </a:pPr>
            <a:r>
              <a:rPr lang="en-US" sz="1600" dirty="0"/>
              <a:t>In 1952, Estes Kefauver won most of the primaries but Adlai Stevenson won the nomination. </a:t>
            </a:r>
          </a:p>
          <a:p>
            <a:r>
              <a:rPr lang="en-US" sz="1600" b="1" dirty="0"/>
              <a:t>Electoral muscle – </a:t>
            </a:r>
            <a:r>
              <a:rPr lang="en-US" sz="1600" dirty="0"/>
              <a:t>Eisenhower’s primary victories in 1952 over Taft and Stassen played a major role in convincing Republican party leaders that he could easily win a national election. </a:t>
            </a:r>
          </a:p>
          <a:p>
            <a:pPr marL="277263" indent="-277263">
              <a:buFont typeface="Arial" panose="020B0604020202020204" pitchFamily="34" charset="0"/>
              <a:buChar char="•"/>
            </a:pPr>
            <a:r>
              <a:rPr lang="en-US" sz="1600" dirty="0"/>
              <a:t>Kennedy’s primary victories in Wisconsin and West Virginia in 1960 helped convince the Democratic party bosses that he could win. </a:t>
            </a:r>
            <a:endParaRPr lang="en-US" sz="1600" b="1" dirty="0"/>
          </a:p>
          <a:p>
            <a:r>
              <a:rPr lang="en-US" sz="1600" b="1" dirty="0"/>
              <a:t>McGovern - </a:t>
            </a:r>
            <a:r>
              <a:rPr lang="en-US" sz="1600" dirty="0"/>
              <a:t>In seeking the nomination in 1972,  McGovern benefited from the reforms his party had adopted after the stormy convention of 1968. </a:t>
            </a:r>
          </a:p>
          <a:p>
            <a:pPr marL="277263" indent="-277263">
              <a:buFont typeface="Arial" panose="020B0604020202020204" pitchFamily="34" charset="0"/>
              <a:buChar char="•"/>
            </a:pPr>
            <a:r>
              <a:rPr lang="en-US" sz="1600" dirty="0"/>
              <a:t>The new rules for selecting delegates (which McGovern himself helped frame) pro­vided for greater representation of women, young people, and blacks, and drastically reduced the power of city bosses, union leaders, and professional politicians at Democratic conventions. </a:t>
            </a:r>
          </a:p>
          <a:p>
            <a:pPr marL="277263" indent="-277263">
              <a:buFont typeface="Arial" panose="020B0604020202020204" pitchFamily="34" charset="0"/>
              <a:buChar char="•"/>
            </a:pPr>
            <a:r>
              <a:rPr lang="en-US" sz="1600" dirty="0"/>
              <a:t>They also produced an increase in the number of states holding primaries both to select dele­gates to the national convention and to register presidential prefer­ences. </a:t>
            </a:r>
          </a:p>
          <a:p>
            <a:pPr marL="277263" indent="-277263">
              <a:buFont typeface="Arial" panose="020B0604020202020204" pitchFamily="34" charset="0"/>
              <a:buChar char="•"/>
            </a:pPr>
            <a:r>
              <a:rPr lang="en-US" sz="1600" dirty="0"/>
              <a:t>Since instituting presidential primaries often required changes in state laws, McGovern’s reforms had a major impact on the Republican Party as well</a:t>
            </a:r>
          </a:p>
        </p:txBody>
      </p:sp>
      <p:sp>
        <p:nvSpPr>
          <p:cNvPr id="4" name="Slide Number Placeholder 3"/>
          <p:cNvSpPr>
            <a:spLocks noGrp="1"/>
          </p:cNvSpPr>
          <p:nvPr>
            <p:ph type="sldNum" sz="quarter" idx="10"/>
          </p:nvPr>
        </p:nvSpPr>
        <p:spPr/>
        <p:txBody>
          <a:bodyPr/>
          <a:lstStyle/>
          <a:p>
            <a:fld id="{9F948573-44DA-4055-B692-9EA192A79C69}" type="slidenum">
              <a:rPr lang="en-US" smtClean="0"/>
              <a:t>60</a:t>
            </a:fld>
            <a:endParaRPr lang="en-US"/>
          </a:p>
        </p:txBody>
      </p:sp>
    </p:spTree>
    <p:extLst>
      <p:ext uri="{BB962C8B-B14F-4D97-AF65-F5344CB8AC3E}">
        <p14:creationId xmlns:p14="http://schemas.microsoft.com/office/powerpoint/2010/main" val="59680770"/>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600" b="1" dirty="0"/>
          </a:p>
        </p:txBody>
      </p:sp>
      <p:sp>
        <p:nvSpPr>
          <p:cNvPr id="4" name="Slide Number Placeholder 3"/>
          <p:cNvSpPr>
            <a:spLocks noGrp="1"/>
          </p:cNvSpPr>
          <p:nvPr>
            <p:ph type="sldNum" sz="quarter" idx="10"/>
          </p:nvPr>
        </p:nvSpPr>
        <p:spPr/>
        <p:txBody>
          <a:bodyPr/>
          <a:lstStyle/>
          <a:p>
            <a:fld id="{9F948573-44DA-4055-B692-9EA192A79C69}" type="slidenum">
              <a:rPr lang="en-US" smtClean="0"/>
              <a:t>61</a:t>
            </a:fld>
            <a:endParaRPr lang="en-US"/>
          </a:p>
        </p:txBody>
      </p:sp>
    </p:spTree>
    <p:extLst>
      <p:ext uri="{BB962C8B-B14F-4D97-AF65-F5344CB8AC3E}">
        <p14:creationId xmlns:p14="http://schemas.microsoft.com/office/powerpoint/2010/main" val="1457820859"/>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b="1" dirty="0"/>
              <a:t>Senator William Borah - </a:t>
            </a:r>
            <a:r>
              <a:rPr lang="en-US" sz="1600" dirty="0"/>
              <a:t>“Any man who can carry a Republican primary is a Republican. … He might believe in the Communistic state, in the dictatorship of the proletariat, in the abolition of private property, and in the extermination of the bourgeoisie; yet, if he carried his Republican primary, he would still be a Republican.” </a:t>
            </a:r>
            <a:endParaRPr lang="en-US" sz="1600" dirty="0" smtClean="0"/>
          </a:p>
          <a:p>
            <a:pPr marL="285750" indent="-285750">
              <a:buFont typeface="Arial" panose="020B0604020202020204" pitchFamily="34" charset="0"/>
              <a:buChar char="•"/>
            </a:pPr>
            <a:r>
              <a:rPr lang="en-US" sz="1600" dirty="0" smtClean="0"/>
              <a:t>Senator </a:t>
            </a:r>
            <a:r>
              <a:rPr lang="en-US" sz="1600" dirty="0"/>
              <a:t>William Borah made this declaration in 1923.</a:t>
            </a:r>
          </a:p>
        </p:txBody>
      </p:sp>
      <p:sp>
        <p:nvSpPr>
          <p:cNvPr id="4" name="Slide Number Placeholder 3"/>
          <p:cNvSpPr>
            <a:spLocks noGrp="1"/>
          </p:cNvSpPr>
          <p:nvPr>
            <p:ph type="sldNum" sz="quarter" idx="10"/>
          </p:nvPr>
        </p:nvSpPr>
        <p:spPr/>
        <p:txBody>
          <a:bodyPr/>
          <a:lstStyle/>
          <a:p>
            <a:fld id="{329545E7-13C0-40EF-B7B5-ABD19C1D1102}" type="slidenum">
              <a:rPr lang="en-US" smtClean="0"/>
              <a:t>62</a:t>
            </a:fld>
            <a:endParaRPr lang="en-US"/>
          </a:p>
        </p:txBody>
      </p:sp>
    </p:spTree>
    <p:extLst>
      <p:ext uri="{BB962C8B-B14F-4D97-AF65-F5344CB8AC3E}">
        <p14:creationId xmlns:p14="http://schemas.microsoft.com/office/powerpoint/2010/main" val="3215756367"/>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b="1" dirty="0"/>
              <a:t>Iowa and New Hampshire – </a:t>
            </a:r>
            <a:r>
              <a:rPr lang="en-US" sz="1600" dirty="0"/>
              <a:t>If candidates did not win or at least place high in these two states, they found campaign contributions drying up and many of their organization activists deserting to the winners. </a:t>
            </a:r>
          </a:p>
          <a:p>
            <a:pPr marL="277263" indent="-277263">
              <a:buFont typeface="Arial" panose="020B0604020202020204" pitchFamily="34" charset="0"/>
              <a:buChar char="•"/>
            </a:pPr>
            <a:r>
              <a:rPr lang="en-US" sz="1600" dirty="0"/>
              <a:t>It was winning the Iowa caucus that made possible the eventual nomination of  John Kerry in 2004 and Barack Obama in 2008.  </a:t>
            </a:r>
          </a:p>
          <a:p>
            <a:pPr marL="277263" indent="-277263">
              <a:buFont typeface="Arial" panose="020B0604020202020204" pitchFamily="34" charset="0"/>
              <a:buChar char="•"/>
            </a:pPr>
            <a:r>
              <a:rPr lang="en-US" sz="1600" dirty="0"/>
              <a:t>Conversely, the failure of Fred Thompson and Rudy Giuliani to enter the Iowa caucus or New Hampshire primary in 2008 doomed their presidential campaigns since the momentum of John McCain’s victory in New Hampshire enabled him to win in South Carolina (eliminating Thompson) and also win in Florida (thus eliminating Giuliani)</a:t>
            </a:r>
          </a:p>
          <a:p>
            <a:r>
              <a:rPr lang="en-US" sz="1600" b="1" dirty="0"/>
              <a:t>South Carolina – </a:t>
            </a:r>
            <a:r>
              <a:rPr lang="en-US" sz="1600" dirty="0"/>
              <a:t>Since 1980, the winner of the Republican primary in South Carolina has gone on to win the Republican nomination. </a:t>
            </a:r>
          </a:p>
          <a:p>
            <a:pPr marL="277263" indent="-277263">
              <a:buFont typeface="Arial" panose="020B0604020202020204" pitchFamily="34" charset="0"/>
              <a:buChar char="•"/>
            </a:pPr>
            <a:r>
              <a:rPr lang="en-US" sz="1600" dirty="0"/>
              <a:t>It was Obama’s victory in South Carolina that enabled him to recover from his loss in New Hampshire and eventually go on to win the presidential nomination. </a:t>
            </a:r>
            <a:endParaRPr lang="en-US" sz="1600" b="1" dirty="0"/>
          </a:p>
        </p:txBody>
      </p:sp>
      <p:sp>
        <p:nvSpPr>
          <p:cNvPr id="4" name="Slide Number Placeholder 3"/>
          <p:cNvSpPr>
            <a:spLocks noGrp="1"/>
          </p:cNvSpPr>
          <p:nvPr>
            <p:ph type="sldNum" sz="quarter" idx="10"/>
          </p:nvPr>
        </p:nvSpPr>
        <p:spPr/>
        <p:txBody>
          <a:bodyPr/>
          <a:lstStyle/>
          <a:p>
            <a:fld id="{9F948573-44DA-4055-B692-9EA192A79C69}" type="slidenum">
              <a:rPr lang="en-US" smtClean="0"/>
              <a:t>63</a:t>
            </a:fld>
            <a:endParaRPr lang="en-US"/>
          </a:p>
        </p:txBody>
      </p:sp>
    </p:spTree>
    <p:extLst>
      <p:ext uri="{BB962C8B-B14F-4D97-AF65-F5344CB8AC3E}">
        <p14:creationId xmlns:p14="http://schemas.microsoft.com/office/powerpoint/2010/main" val="3493939915"/>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F67ADB7-9330-45E7-9DB1-9B705565A253}" type="slidenum">
              <a:rPr lang="en-US" smtClean="0"/>
              <a:t>64</a:t>
            </a:fld>
            <a:endParaRPr lang="en-US"/>
          </a:p>
        </p:txBody>
      </p:sp>
    </p:spTree>
    <p:extLst>
      <p:ext uri="{BB962C8B-B14F-4D97-AF65-F5344CB8AC3E}">
        <p14:creationId xmlns:p14="http://schemas.microsoft.com/office/powerpoint/2010/main" val="1045808024"/>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sz="1600" dirty="0" smtClean="0">
                <a:effectLst/>
              </a:rPr>
              <a:t>The machines, formed in cities largely as a result of the waves of </a:t>
            </a:r>
            <a:r>
              <a:rPr lang="en-US" sz="1600" dirty="0" smtClean="0">
                <a:effectLst/>
                <a:hlinkClick r:id="rId3" action="ppaction://hlinkfile"/>
              </a:rPr>
              <a:t>immigration</a:t>
            </a:r>
            <a:r>
              <a:rPr lang="en-US" sz="1600" dirty="0" smtClean="0">
                <a:effectLst/>
              </a:rPr>
              <a:t> to the US in the late nineteenth century; the immigrants were demanding resources far faster than legislation and construction could provide them, and political machines came into being as they encouraged immigrants to exchange their votes for favors. </a:t>
            </a:r>
          </a:p>
          <a:p>
            <a:pPr marL="171450" indent="-171450">
              <a:buFont typeface="Arial" panose="020B0604020202020204" pitchFamily="34" charset="0"/>
              <a:buChar char="•"/>
            </a:pPr>
            <a:r>
              <a:rPr lang="en-US" sz="1600" dirty="0" smtClean="0">
                <a:effectLst/>
              </a:rPr>
              <a:t>The power of the bosses was based on their ability to help new immigrants to become established in the U.S.—securing licenses, negotiating rent, helping with </a:t>
            </a:r>
            <a:r>
              <a:rPr lang="en-US" sz="1600" dirty="0" smtClean="0">
                <a:effectLst/>
                <a:hlinkClick r:id="rId4" action="ppaction://hlinkfile"/>
              </a:rPr>
              <a:t>naturalization</a:t>
            </a:r>
            <a:r>
              <a:rPr lang="en-US" sz="1600" dirty="0" smtClean="0">
                <a:effectLst/>
              </a:rPr>
              <a:t>, finding jobs, etc. </a:t>
            </a:r>
          </a:p>
          <a:p>
            <a:pPr marL="171450" indent="-171450">
              <a:buFont typeface="Arial" panose="020B0604020202020204" pitchFamily="34" charset="0"/>
              <a:buChar char="•"/>
            </a:pPr>
            <a:r>
              <a:rPr lang="en-US" sz="1600" dirty="0" smtClean="0">
                <a:effectLst/>
              </a:rPr>
              <a:t>A boss could provide a poor family with a Thanksgiving and Christmas</a:t>
            </a:r>
            <a:r>
              <a:rPr lang="en-US" sz="1600" baseline="0" dirty="0" smtClean="0">
                <a:effectLst/>
              </a:rPr>
              <a:t> turkey, persuade an employer to hire an unemployed breadwinner, or </a:t>
            </a:r>
            <a:r>
              <a:rPr lang="en-US" sz="1600" dirty="0" smtClean="0">
                <a:effectLst/>
              </a:rPr>
              <a:t>have the police harass your rival's business. </a:t>
            </a:r>
          </a:p>
          <a:p>
            <a:pPr marL="171450" indent="-171450">
              <a:buFont typeface="Arial" panose="020B0604020202020204" pitchFamily="34" charset="0"/>
              <a:buChar char="•"/>
            </a:pPr>
            <a:r>
              <a:rPr lang="en-US" sz="1600" dirty="0" smtClean="0">
                <a:effectLst/>
              </a:rPr>
              <a:t>He could rig an election at any level from </a:t>
            </a:r>
            <a:r>
              <a:rPr lang="en-US" sz="1600" dirty="0" smtClean="0">
                <a:effectLst/>
                <a:hlinkClick r:id="rId5" action="ppaction://hlinkfile"/>
              </a:rPr>
              <a:t>ward</a:t>
            </a:r>
            <a:r>
              <a:rPr lang="en-US" sz="1600" dirty="0" smtClean="0">
                <a:effectLst/>
              </a:rPr>
              <a:t> leader to president by hiring people</a:t>
            </a:r>
            <a:r>
              <a:rPr lang="en-US" sz="1600" baseline="0" dirty="0" smtClean="0">
                <a:effectLst/>
              </a:rPr>
              <a:t> to come in and vote. </a:t>
            </a:r>
            <a:endParaRPr lang="en-US" sz="1600" dirty="0"/>
          </a:p>
        </p:txBody>
      </p:sp>
      <p:sp>
        <p:nvSpPr>
          <p:cNvPr id="4" name="Slide Number Placeholder 3"/>
          <p:cNvSpPr>
            <a:spLocks noGrp="1"/>
          </p:cNvSpPr>
          <p:nvPr>
            <p:ph type="sldNum" sz="quarter" idx="10"/>
          </p:nvPr>
        </p:nvSpPr>
        <p:spPr/>
        <p:txBody>
          <a:bodyPr/>
          <a:lstStyle/>
          <a:p>
            <a:fld id="{9D555C62-7466-4AB5-8662-4A283F9114FD}" type="slidenum">
              <a:rPr lang="en-US" smtClean="0"/>
              <a:t>65</a:t>
            </a:fld>
            <a:endParaRPr lang="en-US"/>
          </a:p>
        </p:txBody>
      </p:sp>
    </p:spTree>
    <p:extLst>
      <p:ext uri="{BB962C8B-B14F-4D97-AF65-F5344CB8AC3E}">
        <p14:creationId xmlns:p14="http://schemas.microsoft.com/office/powerpoint/2010/main" val="1000989203"/>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1" dirty="0" smtClean="0"/>
              <a:t>Political Machine - </a:t>
            </a:r>
            <a:r>
              <a:rPr lang="en-US" sz="1600" dirty="0" smtClean="0"/>
              <a:t>Irish immigrants brought with them from</a:t>
            </a:r>
            <a:r>
              <a:rPr lang="en-US" sz="1600" baseline="0" dirty="0" smtClean="0"/>
              <a:t> Ireland a knowledge of the English language, a familiarity with the forms of English political institutions,  and poverty. </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baseline="0" dirty="0" smtClean="0"/>
              <a:t>Situated in Irish ghettoes in northern big cities, they were quick to politically mobilize and vote in order to obtain help and jobs. </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baseline="0" dirty="0" smtClean="0"/>
              <a:t>One consequence was that in a generation, the Irish became dominant in such areas of local governance as policemen, firemen, low-level office holders, and construction. </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baseline="0" dirty="0" smtClean="0"/>
              <a:t>By using income from “simple” and “honest” graft,  Irish political bosses (many of whom were saloon owners) bestowed jobs and largesse (such as food, coal, and Xmas turkeys) on the needy in exchange for their votes. </a:t>
            </a:r>
            <a:endParaRPr lang="en-US" sz="1600" dirty="0" smtClean="0"/>
          </a:p>
          <a:p>
            <a:endParaRPr lang="en-US" sz="1600" dirty="0"/>
          </a:p>
        </p:txBody>
      </p:sp>
      <p:sp>
        <p:nvSpPr>
          <p:cNvPr id="4" name="Slide Number Placeholder 3"/>
          <p:cNvSpPr>
            <a:spLocks noGrp="1"/>
          </p:cNvSpPr>
          <p:nvPr>
            <p:ph type="sldNum" sz="quarter" idx="10"/>
          </p:nvPr>
        </p:nvSpPr>
        <p:spPr/>
        <p:txBody>
          <a:bodyPr/>
          <a:lstStyle/>
          <a:p>
            <a:fld id="{878A315C-681A-4151-959D-A58770480497}" type="slidenum">
              <a:rPr lang="en-US" smtClean="0"/>
              <a:t>66</a:t>
            </a:fld>
            <a:endParaRPr lang="en-US"/>
          </a:p>
        </p:txBody>
      </p:sp>
    </p:spTree>
    <p:extLst>
      <p:ext uri="{BB962C8B-B14F-4D97-AF65-F5344CB8AC3E}">
        <p14:creationId xmlns:p14="http://schemas.microsoft.com/office/powerpoint/2010/main" val="685163982"/>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sz="1600" u="none" strike="noStrike" kern="1200" dirty="0" smtClean="0">
                <a:solidFill>
                  <a:schemeClr val="tx1"/>
                </a:solidFill>
                <a:effectLst/>
                <a:latin typeface="+mn-lt"/>
                <a:ea typeface="+mn-ea"/>
                <a:cs typeface="+mn-cs"/>
              </a:rPr>
              <a:t>The rapid growth of cities in the 19th century created huge problems for city governments, which were often poorly organized and unable to provide needed services. </a:t>
            </a:r>
          </a:p>
          <a:p>
            <a:pPr marL="171450" indent="-171450">
              <a:buFont typeface="Arial" panose="020B0604020202020204" pitchFamily="34" charset="0"/>
              <a:buChar char="•"/>
            </a:pPr>
            <a:r>
              <a:rPr lang="en-US" sz="1600" u="none" strike="noStrike" kern="1200" dirty="0" smtClean="0">
                <a:solidFill>
                  <a:schemeClr val="tx1"/>
                </a:solidFill>
                <a:effectLst/>
                <a:latin typeface="+mn-lt"/>
                <a:ea typeface="+mn-ea"/>
                <a:cs typeface="+mn-cs"/>
              </a:rPr>
              <a:t>Enterprising machine politicians were able to win support by offering </a:t>
            </a:r>
            <a:r>
              <a:rPr lang="en-US" sz="1600" u="none" strike="noStrike" kern="1200" dirty="0" err="1" smtClean="0">
                <a:solidFill>
                  <a:schemeClr val="tx1"/>
                </a:solidFill>
                <a:effectLst/>
                <a:latin typeface="+mn-lt"/>
                <a:ea typeface="+mn-ea"/>
                <a:cs typeface="+mn-cs"/>
              </a:rPr>
              <a:t>favours</a:t>
            </a:r>
            <a:r>
              <a:rPr lang="en-US" sz="1600" u="none" strike="noStrike" kern="1200" dirty="0" smtClean="0">
                <a:solidFill>
                  <a:schemeClr val="tx1"/>
                </a:solidFill>
                <a:effectLst/>
                <a:latin typeface="+mn-lt"/>
                <a:ea typeface="+mn-ea"/>
                <a:cs typeface="+mn-cs"/>
              </a:rPr>
              <a:t>, including patronage jobs and housing, in exchange for votes. </a:t>
            </a:r>
          </a:p>
          <a:p>
            <a:pPr marL="171450" indent="-171450">
              <a:buFont typeface="Arial" panose="020B0604020202020204" pitchFamily="34" charset="0"/>
              <a:buChar char="•"/>
            </a:pPr>
            <a:r>
              <a:rPr lang="en-US" sz="1600" u="none" strike="noStrike" kern="1200" dirty="0" smtClean="0">
                <a:solidFill>
                  <a:schemeClr val="tx1"/>
                </a:solidFill>
                <a:effectLst/>
                <a:latin typeface="+mn-lt"/>
                <a:ea typeface="+mn-ea"/>
                <a:cs typeface="+mn-cs"/>
              </a:rPr>
              <a:t>Though machines often helped to restructure city governments to the benefit of their constituents, they just as often resulted in poorer service (when jobs were doled out as political rewards), corruption (when contracts or concessions were awarded in return for kickbacks), and aggravation of racial or ethnic hostilities (when the machine did not reflect the city's diversity). </a:t>
            </a:r>
            <a:br>
              <a:rPr lang="en-US" sz="1600" u="none" strike="noStrike" kern="1200" dirty="0" smtClean="0">
                <a:solidFill>
                  <a:schemeClr val="tx1"/>
                </a:solidFill>
                <a:effectLst/>
                <a:latin typeface="+mn-lt"/>
                <a:ea typeface="+mn-ea"/>
                <a:cs typeface="+mn-cs"/>
              </a:rPr>
            </a:br>
            <a:r>
              <a:rPr lang="en-US" sz="1600" u="none" strike="noStrike" kern="1200" dirty="0" smtClean="0">
                <a:solidFill>
                  <a:schemeClr val="tx1"/>
                </a:solidFill>
                <a:effectLst/>
                <a:latin typeface="+mn-lt"/>
                <a:ea typeface="+mn-ea"/>
                <a:cs typeface="+mn-cs"/>
              </a:rPr>
              <a:t/>
            </a:r>
            <a:br>
              <a:rPr lang="en-US" sz="1600" u="none" strike="noStrike" kern="1200" dirty="0" smtClean="0">
                <a:solidFill>
                  <a:schemeClr val="tx1"/>
                </a:solidFill>
                <a:effectLst/>
                <a:latin typeface="+mn-lt"/>
                <a:ea typeface="+mn-ea"/>
                <a:cs typeface="+mn-cs"/>
              </a:rPr>
            </a:br>
            <a:endParaRPr lang="en-US" sz="1600" dirty="0"/>
          </a:p>
        </p:txBody>
      </p:sp>
      <p:sp>
        <p:nvSpPr>
          <p:cNvPr id="4" name="Slide Number Placeholder 3"/>
          <p:cNvSpPr>
            <a:spLocks noGrp="1"/>
          </p:cNvSpPr>
          <p:nvPr>
            <p:ph type="sldNum" sz="quarter" idx="10"/>
          </p:nvPr>
        </p:nvSpPr>
        <p:spPr/>
        <p:txBody>
          <a:bodyPr/>
          <a:lstStyle/>
          <a:p>
            <a:fld id="{9D555C62-7466-4AB5-8662-4A283F9114FD}" type="slidenum">
              <a:rPr lang="en-US" smtClean="0"/>
              <a:t>67</a:t>
            </a:fld>
            <a:endParaRPr lang="en-US"/>
          </a:p>
        </p:txBody>
      </p:sp>
    </p:spTree>
    <p:extLst>
      <p:ext uri="{BB962C8B-B14F-4D97-AF65-F5344CB8AC3E}">
        <p14:creationId xmlns:p14="http://schemas.microsoft.com/office/powerpoint/2010/main" val="2169820810"/>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b="1" kern="1200" dirty="0" smtClean="0">
                <a:solidFill>
                  <a:schemeClr val="tx1"/>
                </a:solidFill>
                <a:effectLst/>
                <a:latin typeface="+mn-lt"/>
                <a:ea typeface="+mn-ea"/>
                <a:cs typeface="+mn-cs"/>
              </a:rPr>
              <a:t>Irish</a:t>
            </a:r>
            <a:r>
              <a:rPr lang="en-US" sz="1600" b="1" kern="1200" baseline="0" dirty="0" smtClean="0">
                <a:solidFill>
                  <a:schemeClr val="tx1"/>
                </a:solidFill>
                <a:effectLst/>
                <a:latin typeface="+mn-lt"/>
                <a:ea typeface="+mn-ea"/>
                <a:cs typeface="+mn-cs"/>
              </a:rPr>
              <a:t> domination of political machines - </a:t>
            </a:r>
            <a:r>
              <a:rPr lang="en-US" sz="1600" kern="1200" dirty="0" smtClean="0">
                <a:solidFill>
                  <a:schemeClr val="tx1"/>
                </a:solidFill>
                <a:effectLst/>
                <a:latin typeface="+mn-lt"/>
                <a:ea typeface="+mn-ea"/>
                <a:cs typeface="+mn-cs"/>
              </a:rPr>
              <a:t>The Irish knew how democratic government was supposed to work. </a:t>
            </a:r>
          </a:p>
          <a:p>
            <a:pPr marL="171450" indent="-171450">
              <a:buFont typeface="Arial" panose="020B0604020202020204" pitchFamily="34" charset="0"/>
              <a:buChar char="•"/>
            </a:pPr>
            <a:r>
              <a:rPr lang="en-US" sz="1600" kern="1200" dirty="0" smtClean="0">
                <a:solidFill>
                  <a:schemeClr val="tx1"/>
                </a:solidFill>
                <a:effectLst/>
                <a:latin typeface="+mn-lt"/>
                <a:ea typeface="+mn-ea"/>
                <a:cs typeface="+mn-cs"/>
              </a:rPr>
              <a:t>As Leonard Dinnerstein and David </a:t>
            </a:r>
            <a:r>
              <a:rPr lang="en-US" sz="1600" kern="1200" dirty="0" err="1" smtClean="0">
                <a:solidFill>
                  <a:schemeClr val="tx1"/>
                </a:solidFill>
                <a:effectLst/>
                <a:latin typeface="+mn-lt"/>
                <a:ea typeface="+mn-ea"/>
                <a:cs typeface="+mn-cs"/>
              </a:rPr>
              <a:t>Reimers</a:t>
            </a:r>
            <a:r>
              <a:rPr lang="en-US" sz="1600" kern="1200" dirty="0" smtClean="0">
                <a:solidFill>
                  <a:schemeClr val="tx1"/>
                </a:solidFill>
                <a:effectLst/>
                <a:latin typeface="+mn-lt"/>
                <a:ea typeface="+mn-ea"/>
                <a:cs typeface="+mn-cs"/>
              </a:rPr>
              <a:t> acutely observe, "For two centuries they had been oppressed by the English in Ireland and during that period they had learned how Anglo-Saxon law could be manipulated to satisfy the ends of those who governed and work against those who did not." </a:t>
            </a:r>
          </a:p>
          <a:p>
            <a:pPr marL="171450" indent="-171450">
              <a:buFont typeface="Arial" panose="020B0604020202020204" pitchFamily="34" charset="0"/>
              <a:buChar char="•"/>
            </a:pPr>
            <a:r>
              <a:rPr lang="en-US" sz="1600" kern="1200" dirty="0" smtClean="0">
                <a:solidFill>
                  <a:schemeClr val="tx1"/>
                </a:solidFill>
                <a:effectLst/>
                <a:latin typeface="+mn-lt"/>
                <a:ea typeface="+mn-ea"/>
                <a:cs typeface="+mn-cs"/>
              </a:rPr>
              <a:t>From the Catholic church they learned organization and discipline. </a:t>
            </a:r>
          </a:p>
          <a:p>
            <a:pPr marL="171450" indent="-171450">
              <a:buFont typeface="Arial" panose="020B0604020202020204" pitchFamily="34" charset="0"/>
              <a:buChar char="•"/>
            </a:pPr>
            <a:r>
              <a:rPr lang="en-US" sz="1600" kern="1200" dirty="0" smtClean="0">
                <a:solidFill>
                  <a:schemeClr val="tx1"/>
                </a:solidFill>
                <a:effectLst/>
                <a:latin typeface="+mn-lt"/>
                <a:ea typeface="+mn-ea"/>
                <a:cs typeface="+mn-cs"/>
              </a:rPr>
              <a:t>Thus, among ethnic groups they alone had the understanding and techniques to dominate politics after the Civil War. </a:t>
            </a:r>
          </a:p>
          <a:p>
            <a:pPr marL="171450" indent="-171450">
              <a:buFont typeface="Arial" panose="020B0604020202020204" pitchFamily="34" charset="0"/>
              <a:buChar char="•"/>
            </a:pPr>
            <a:r>
              <a:rPr lang="en-US" sz="1600" kern="1200" dirty="0" smtClean="0">
                <a:solidFill>
                  <a:schemeClr val="tx1"/>
                </a:solidFill>
                <a:effectLst/>
                <a:latin typeface="+mn-lt"/>
                <a:ea typeface="+mn-ea"/>
                <a:cs typeface="+mn-cs"/>
              </a:rPr>
              <a:t>"Honest John" Kelly, Richard Croker, and Charles F. Murphy in succession ruled Tammany Hall. Mike McDonald Johnny Rogers, Michael ("</a:t>
            </a:r>
            <a:r>
              <a:rPr lang="en-US" sz="1600" kern="1200" dirty="0" err="1" smtClean="0">
                <a:solidFill>
                  <a:schemeClr val="tx1"/>
                </a:solidFill>
                <a:effectLst/>
                <a:latin typeface="+mn-lt"/>
                <a:ea typeface="+mn-ea"/>
                <a:cs typeface="+mn-cs"/>
              </a:rPr>
              <a:t>Hinky</a:t>
            </a:r>
            <a:r>
              <a:rPr lang="en-US" sz="1600" kern="1200" dirty="0" smtClean="0">
                <a:solidFill>
                  <a:schemeClr val="tx1"/>
                </a:solidFill>
                <a:effectLst/>
                <a:latin typeface="+mn-lt"/>
                <a:ea typeface="+mn-ea"/>
                <a:cs typeface="+mn-cs"/>
              </a:rPr>
              <a:t> Dink") Kenna, and "Bathhouse John" Joseph Coughlin dominated Chicago. </a:t>
            </a:r>
          </a:p>
          <a:p>
            <a:pPr marL="171450" indent="-171450">
              <a:buFont typeface="Arial" panose="020B0604020202020204" pitchFamily="34" charset="0"/>
              <a:buChar char="•"/>
            </a:pPr>
            <a:r>
              <a:rPr lang="en-US" sz="1600" kern="1200" dirty="0" smtClean="0">
                <a:solidFill>
                  <a:schemeClr val="tx1"/>
                </a:solidFill>
                <a:effectLst/>
                <a:latin typeface="+mn-lt"/>
                <a:ea typeface="+mn-ea"/>
                <a:cs typeface="+mn-cs"/>
              </a:rPr>
              <a:t>Colonel Ed Butler was the Democratic boss who ruled the Republican city of St. Louis. </a:t>
            </a:r>
          </a:p>
          <a:p>
            <a:pPr marL="171450" indent="-171450">
              <a:buFont typeface="Arial" panose="020B0604020202020204" pitchFamily="34" charset="0"/>
              <a:buChar char="•"/>
            </a:pPr>
            <a:r>
              <a:rPr lang="en-US" sz="1600" kern="1200" dirty="0" smtClean="0">
                <a:solidFill>
                  <a:schemeClr val="tx1"/>
                </a:solidFill>
                <a:effectLst/>
                <a:latin typeface="+mn-lt"/>
                <a:ea typeface="+mn-ea"/>
                <a:cs typeface="+mn-cs"/>
              </a:rPr>
              <a:t>Hugh O'Brien became first in a long line of Irish mayors of Boston. </a:t>
            </a:r>
          </a:p>
          <a:p>
            <a:pPr marL="171450" indent="-171450">
              <a:buFont typeface="Arial" panose="020B0604020202020204" pitchFamily="34" charset="0"/>
              <a:buChar char="•"/>
            </a:pPr>
            <a:r>
              <a:rPr lang="en-US" sz="1600" kern="1200" dirty="0" smtClean="0">
                <a:solidFill>
                  <a:schemeClr val="tx1"/>
                </a:solidFill>
                <a:effectLst/>
                <a:latin typeface="+mn-lt"/>
                <a:ea typeface="+mn-ea"/>
                <a:cs typeface="+mn-cs"/>
              </a:rPr>
              <a:t>These men led the first and most enduring ethnic bloc in American politics. </a:t>
            </a:r>
          </a:p>
          <a:p>
            <a:pPr marL="171450" indent="-171450">
              <a:buFont typeface="Arial" panose="020B0604020202020204" pitchFamily="34" charset="0"/>
              <a:buChar char="•"/>
            </a:pPr>
            <a:r>
              <a:rPr lang="en-US" sz="1600" kern="1200" dirty="0" smtClean="0">
                <a:solidFill>
                  <a:schemeClr val="tx1"/>
                </a:solidFill>
                <a:effectLst/>
                <a:latin typeface="+mn-lt"/>
                <a:ea typeface="+mn-ea"/>
                <a:cs typeface="+mn-cs"/>
              </a:rPr>
              <a:t>On the whole, the Irish remained loyal to the Democrats and resisted Republican attempts to entice them away</a:t>
            </a:r>
          </a:p>
          <a:p>
            <a:endParaRPr lang="en-US" sz="1200" kern="1200" dirty="0" smtClean="0">
              <a:solidFill>
                <a:schemeClr val="tx1"/>
              </a:solidFill>
              <a:effectLst/>
              <a:latin typeface="+mn-lt"/>
              <a:ea typeface="+mn-ea"/>
              <a:cs typeface="+mn-cs"/>
            </a:endParaRPr>
          </a:p>
          <a:p>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9D555C62-7466-4AB5-8662-4A283F9114FD}" type="slidenum">
              <a:rPr lang="en-US" smtClean="0"/>
              <a:t>68</a:t>
            </a:fld>
            <a:endParaRPr lang="en-US"/>
          </a:p>
        </p:txBody>
      </p:sp>
    </p:spTree>
    <p:extLst>
      <p:ext uri="{BB962C8B-B14F-4D97-AF65-F5344CB8AC3E}">
        <p14:creationId xmlns:p14="http://schemas.microsoft.com/office/powerpoint/2010/main" val="4233880792"/>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1" kern="1200" dirty="0" smtClean="0">
                <a:solidFill>
                  <a:schemeClr val="tx1"/>
                </a:solidFill>
                <a:effectLst/>
                <a:latin typeface="+mn-lt"/>
                <a:ea typeface="+mn-ea"/>
                <a:cs typeface="+mn-cs"/>
              </a:rPr>
              <a:t>Democratic urban machines -</a:t>
            </a:r>
            <a:r>
              <a:rPr lang="en-US" sz="1600" kern="1200" dirty="0" smtClean="0">
                <a:solidFill>
                  <a:schemeClr val="tx1"/>
                </a:solidFill>
                <a:effectLst/>
                <a:latin typeface="+mn-lt"/>
                <a:ea typeface="+mn-ea"/>
                <a:cs typeface="+mn-cs"/>
              </a:rPr>
              <a:t>“Partly through observation of the Tammany model, and partly through inde­pendent recognition of opportunity, Democratic politicians in other eastern and </a:t>
            </a:r>
            <a:r>
              <a:rPr lang="en-US" sz="1600" kern="1200" dirty="0" err="1" smtClean="0">
                <a:solidFill>
                  <a:schemeClr val="tx1"/>
                </a:solidFill>
                <a:effectLst/>
                <a:latin typeface="+mn-lt"/>
                <a:ea typeface="+mn-ea"/>
                <a:cs typeface="+mn-cs"/>
              </a:rPr>
              <a:t>midwestern</a:t>
            </a:r>
            <a:r>
              <a:rPr lang="en-US" sz="1600" kern="1200" dirty="0" smtClean="0">
                <a:solidFill>
                  <a:schemeClr val="tx1"/>
                </a:solidFill>
                <a:effectLst/>
                <a:latin typeface="+mn-lt"/>
                <a:ea typeface="+mn-ea"/>
                <a:cs typeface="+mn-cs"/>
              </a:rPr>
              <a:t> cities formed similar organizations. </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kern="1200" dirty="0" smtClean="0">
                <a:solidFill>
                  <a:schemeClr val="tx1"/>
                </a:solidFill>
                <a:effectLst/>
                <a:latin typeface="+mn-lt"/>
                <a:ea typeface="+mn-ea"/>
                <a:cs typeface="+mn-cs"/>
              </a:rPr>
              <a:t>In Illinois, Minnesota, Michigan, New Jersey, Massachusetts, and Connecticut, bodies of traditional rural Jacksonian Democrats were joined, and eventually overshadowed, by immigrant-based machines in Chicago, St. Paul, Detroit, Jersey City, Boston, Hartford, and New Haven (all of which, except for St. Paul, had earlier been Whig or Republican strongholds).  </a:t>
            </a:r>
          </a:p>
          <a:p>
            <a:pPr marL="0" marR="0" indent="0" algn="l" defTabSz="914400" rtl="0" eaLnBrk="1" fontAlgn="auto" latinLnBrk="0" hangingPunct="1">
              <a:lnSpc>
                <a:spcPct val="100000"/>
              </a:lnSpc>
              <a:spcBef>
                <a:spcPts val="0"/>
              </a:spcBef>
              <a:spcAft>
                <a:spcPts val="0"/>
              </a:spcAft>
              <a:buClrTx/>
              <a:buSzTx/>
              <a:buFontTx/>
              <a:buNone/>
              <a:tabLst/>
              <a:defRPr/>
            </a:pPr>
            <a:r>
              <a:rPr lang="en-US" sz="1600" b="1" kern="1200" dirty="0" smtClean="0">
                <a:solidFill>
                  <a:schemeClr val="tx1"/>
                </a:solidFill>
                <a:effectLst/>
                <a:latin typeface="+mn-lt"/>
                <a:ea typeface="+mn-ea"/>
                <a:cs typeface="+mn-cs"/>
              </a:rPr>
              <a:t>Republican</a:t>
            </a:r>
            <a:r>
              <a:rPr lang="en-US" sz="1600" b="1" kern="1200" baseline="0" dirty="0" smtClean="0">
                <a:solidFill>
                  <a:schemeClr val="tx1"/>
                </a:solidFill>
                <a:effectLst/>
                <a:latin typeface="+mn-lt"/>
                <a:ea typeface="+mn-ea"/>
                <a:cs typeface="+mn-cs"/>
              </a:rPr>
              <a:t> rural machines - </a:t>
            </a:r>
            <a:r>
              <a:rPr lang="en-US" sz="1600" kern="1200" dirty="0" smtClean="0">
                <a:solidFill>
                  <a:schemeClr val="tx1"/>
                </a:solidFill>
                <a:effectLst/>
                <a:latin typeface="+mn-lt"/>
                <a:ea typeface="+mn-ea"/>
                <a:cs typeface="+mn-cs"/>
              </a:rPr>
              <a:t>While the Democrats were making headway in eastern and </a:t>
            </a:r>
            <a:r>
              <a:rPr lang="en-US" sz="1600" kern="1200" dirty="0" err="1" smtClean="0">
                <a:solidFill>
                  <a:schemeClr val="tx1"/>
                </a:solidFill>
                <a:effectLst/>
                <a:latin typeface="+mn-lt"/>
                <a:ea typeface="+mn-ea"/>
                <a:cs typeface="+mn-cs"/>
              </a:rPr>
              <a:t>midwestern</a:t>
            </a:r>
            <a:r>
              <a:rPr lang="en-US" sz="1600" kern="1200" dirty="0" smtClean="0">
                <a:solidFill>
                  <a:schemeClr val="tx1"/>
                </a:solidFill>
                <a:effectLst/>
                <a:latin typeface="+mn-lt"/>
                <a:ea typeface="+mn-ea"/>
                <a:cs typeface="+mn-cs"/>
              </a:rPr>
              <a:t> cities, the Republicans during the early 1870s remained dominant in the national government and most northern states. </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kern="1200" dirty="0" smtClean="0">
                <a:solidFill>
                  <a:schemeClr val="tx1"/>
                </a:solidFill>
                <a:effectLst/>
                <a:latin typeface="+mn-lt"/>
                <a:ea typeface="+mn-ea"/>
                <a:cs typeface="+mn-cs"/>
              </a:rPr>
              <a:t>The Republican Senate leaders, Conkling of New York, Cameron of Pennsylvania, Morton of Indiana, and Chandler of Michigan, joined by John Logan of Illinois after his election to the Senate in 1871, put together a national machine, based largely on federal patronage, that was far more extensive and politically formidable than that of the Jacksonian Democrats in the 1830s. </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kern="1200" dirty="0" smtClean="0">
                <a:solidFill>
                  <a:schemeClr val="tx1"/>
                </a:solidFill>
                <a:effectLst/>
                <a:latin typeface="+mn-lt"/>
                <a:ea typeface="+mn-ea"/>
                <a:cs typeface="+mn-cs"/>
              </a:rPr>
              <a:t>To an extent that not even Van Buren and Weed had been, they were "bosses," -- founders and leaders of political organi­zations based on patronage and governmental favors that dominated entire states for extended periods. </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kern="1200" dirty="0" smtClean="0">
                <a:solidFill>
                  <a:schemeClr val="tx1"/>
                </a:solidFill>
                <a:effectLst/>
                <a:latin typeface="+mn-lt"/>
                <a:ea typeface="+mn-ea"/>
                <a:cs typeface="+mn-cs"/>
              </a:rPr>
              <a:t>The Republicans had always been responsive to business interests, but Conkling, pompous and domineering, and Cameron, lean and somber, in particular drew the party close to the business community, raising huge war chests from corporate contributions and establishing interlocking relationships between business and political leaders. </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kern="1200" dirty="0" smtClean="0">
                <a:solidFill>
                  <a:schemeClr val="tx1"/>
                </a:solidFill>
                <a:effectLst/>
                <a:latin typeface="+mn-lt"/>
                <a:ea typeface="+mn-ea"/>
                <a:cs typeface="+mn-cs"/>
              </a:rPr>
              <a:t>It was no accident that the Radical bosses were senators, not governors. Sena­tors, who until the enactment of the Seventeenth Amendment in 1913 were elected by state legislatures, had special reason to maintain control of state party organizations. </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kern="1200" dirty="0" smtClean="0">
                <a:solidFill>
                  <a:schemeClr val="tx1"/>
                </a:solidFill>
                <a:effectLst/>
                <a:latin typeface="+mn-lt"/>
                <a:ea typeface="+mn-ea"/>
                <a:cs typeface="+mn-cs"/>
              </a:rPr>
              <a:t>Under the Grant administration, they also had access to the means. </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kern="1200" dirty="0" smtClean="0">
                <a:solidFill>
                  <a:schemeClr val="tx1"/>
                </a:solidFill>
                <a:effectLst/>
                <a:latin typeface="+mn-lt"/>
                <a:ea typeface="+mn-ea"/>
                <a:cs typeface="+mn-cs"/>
              </a:rPr>
              <a:t>In the early 1870s the state Republican machines relied for much of their sustenance on federal patron­age, which Grant allowed to be doled out by chosen senators</a:t>
            </a:r>
            <a:endParaRPr lang="en-US" sz="1600" b="1" dirty="0"/>
          </a:p>
        </p:txBody>
      </p:sp>
      <p:sp>
        <p:nvSpPr>
          <p:cNvPr id="4" name="Slide Number Placeholder 3"/>
          <p:cNvSpPr>
            <a:spLocks noGrp="1"/>
          </p:cNvSpPr>
          <p:nvPr>
            <p:ph type="sldNum" sz="quarter" idx="10"/>
          </p:nvPr>
        </p:nvSpPr>
        <p:spPr/>
        <p:txBody>
          <a:bodyPr/>
          <a:lstStyle/>
          <a:p>
            <a:fld id="{0745D543-477A-4383-9113-781CA99213C1}" type="slidenum">
              <a:rPr lang="en-US" smtClean="0"/>
              <a:t>69</a:t>
            </a:fld>
            <a:endParaRPr lang="en-US"/>
          </a:p>
        </p:txBody>
      </p:sp>
    </p:spTree>
    <p:extLst>
      <p:ext uri="{BB962C8B-B14F-4D97-AF65-F5344CB8AC3E}">
        <p14:creationId xmlns:p14="http://schemas.microsoft.com/office/powerpoint/2010/main" val="39521650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b="1" dirty="0"/>
              <a:t>Slave ownership - </a:t>
            </a:r>
            <a:r>
              <a:rPr lang="en-US" sz="1600" dirty="0"/>
              <a:t>In 1860, 59% of the slaves resided in the Lower South. Maryland and Virginia, which in 1790, held 60% of the slaves by 1860 had only 18%. 37% of white families in the Lower South owned slaves in 1860, while only 12% of white families in the Border South owned slaves.</a:t>
            </a:r>
          </a:p>
          <a:p>
            <a:r>
              <a:rPr lang="en-US" sz="1600" b="1" dirty="0"/>
              <a:t>Urbanization – </a:t>
            </a:r>
            <a:r>
              <a:rPr lang="en-US" sz="1600" dirty="0"/>
              <a:t>The only major cities were New Orleans, Charleston, and Atlanta </a:t>
            </a:r>
          </a:p>
        </p:txBody>
      </p:sp>
      <p:sp>
        <p:nvSpPr>
          <p:cNvPr id="4" name="Slide Number Placeholder 3"/>
          <p:cNvSpPr>
            <a:spLocks noGrp="1"/>
          </p:cNvSpPr>
          <p:nvPr>
            <p:ph type="sldNum" sz="quarter" idx="10"/>
          </p:nvPr>
        </p:nvSpPr>
        <p:spPr/>
        <p:txBody>
          <a:bodyPr/>
          <a:lstStyle/>
          <a:p>
            <a:fld id="{329545E7-13C0-40EF-B7B5-ABD19C1D1102}" type="slidenum">
              <a:rPr lang="en-US" smtClean="0"/>
              <a:t>7</a:t>
            </a:fld>
            <a:endParaRPr lang="en-US"/>
          </a:p>
        </p:txBody>
      </p:sp>
    </p:spTree>
    <p:extLst>
      <p:ext uri="{BB962C8B-B14F-4D97-AF65-F5344CB8AC3E}">
        <p14:creationId xmlns:p14="http://schemas.microsoft.com/office/powerpoint/2010/main" val="3273601288"/>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sz="1600" kern="1200" dirty="0" smtClean="0">
                <a:solidFill>
                  <a:schemeClr val="tx1"/>
                </a:solidFill>
                <a:effectLst/>
                <a:latin typeface="+mn-lt"/>
                <a:ea typeface="+mn-ea"/>
                <a:cs typeface="+mn-cs"/>
              </a:rPr>
              <a:t>The secret of the bosses' success was their sure personal touch. </a:t>
            </a:r>
          </a:p>
          <a:p>
            <a:pPr marL="171450" indent="-171450">
              <a:buFont typeface="Arial" panose="020B0604020202020204" pitchFamily="34" charset="0"/>
              <a:buChar char="•"/>
            </a:pPr>
            <a:r>
              <a:rPr lang="en-US" sz="1600" kern="1200" dirty="0" smtClean="0">
                <a:solidFill>
                  <a:schemeClr val="tx1"/>
                </a:solidFill>
                <a:effectLst/>
                <a:latin typeface="+mn-lt"/>
                <a:ea typeface="+mn-ea"/>
                <a:cs typeface="+mn-cs"/>
              </a:rPr>
              <a:t>Martin </a:t>
            </a:r>
            <a:r>
              <a:rPr lang="en-US" sz="1600" kern="1200" dirty="0" err="1" smtClean="0">
                <a:solidFill>
                  <a:schemeClr val="tx1"/>
                </a:solidFill>
                <a:effectLst/>
                <a:latin typeface="+mn-lt"/>
                <a:ea typeface="+mn-ea"/>
                <a:cs typeface="+mn-cs"/>
              </a:rPr>
              <a:t>Lomasney</a:t>
            </a:r>
            <a:r>
              <a:rPr lang="en-US" sz="1600" kern="1200" dirty="0" smtClean="0">
                <a:solidFill>
                  <a:schemeClr val="tx1"/>
                </a:solidFill>
                <a:effectLst/>
                <a:latin typeface="+mn-lt"/>
                <a:ea typeface="+mn-ea"/>
                <a:cs typeface="+mn-cs"/>
              </a:rPr>
              <a:t>, a ward leader in Boston, told reformer Lincoln Steffens, "There's got to be in every ward somebody that any bloke can come to—no matter what he's done—and get help- Help, you understand; none of your law and justice, but help."</a:t>
            </a:r>
            <a:endParaRPr lang="en-US" sz="1600" dirty="0"/>
          </a:p>
        </p:txBody>
      </p:sp>
      <p:sp>
        <p:nvSpPr>
          <p:cNvPr id="4" name="Slide Number Placeholder 3"/>
          <p:cNvSpPr>
            <a:spLocks noGrp="1"/>
          </p:cNvSpPr>
          <p:nvPr>
            <p:ph type="sldNum" sz="quarter" idx="10"/>
          </p:nvPr>
        </p:nvSpPr>
        <p:spPr/>
        <p:txBody>
          <a:bodyPr/>
          <a:lstStyle/>
          <a:p>
            <a:fld id="{9D555C62-7466-4AB5-8662-4A283F9114FD}" type="slidenum">
              <a:rPr lang="en-US" smtClean="0"/>
              <a:t>70</a:t>
            </a:fld>
            <a:endParaRPr lang="en-US"/>
          </a:p>
        </p:txBody>
      </p:sp>
    </p:spTree>
    <p:extLst>
      <p:ext uri="{BB962C8B-B14F-4D97-AF65-F5344CB8AC3E}">
        <p14:creationId xmlns:p14="http://schemas.microsoft.com/office/powerpoint/2010/main" val="2267675525"/>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sz="1600" kern="1200" dirty="0" smtClean="0">
                <a:solidFill>
                  <a:schemeClr val="tx1"/>
                </a:solidFill>
                <a:effectLst/>
                <a:latin typeface="+mn-lt"/>
                <a:ea typeface="+mn-ea"/>
                <a:cs typeface="+mn-cs"/>
              </a:rPr>
              <a:t>Typically, cities were divided into wards, districts, and precincts. </a:t>
            </a:r>
          </a:p>
          <a:p>
            <a:pPr marL="171450" indent="-171450">
              <a:buFont typeface="Arial" panose="020B0604020202020204" pitchFamily="34" charset="0"/>
              <a:buChar char="•"/>
            </a:pPr>
            <a:r>
              <a:rPr lang="en-US" sz="1600" kern="1200" dirty="0" smtClean="0">
                <a:solidFill>
                  <a:schemeClr val="tx1"/>
                </a:solidFill>
                <a:effectLst/>
                <a:latin typeface="+mn-lt"/>
                <a:ea typeface="+mn-ea"/>
                <a:cs typeface="+mn-cs"/>
              </a:rPr>
              <a:t>The</a:t>
            </a:r>
            <a:r>
              <a:rPr lang="en-US" sz="1600" kern="1200" baseline="0" dirty="0" smtClean="0">
                <a:solidFill>
                  <a:schemeClr val="tx1"/>
                </a:solidFill>
                <a:effectLst/>
                <a:latin typeface="+mn-lt"/>
                <a:ea typeface="+mn-ea"/>
                <a:cs typeface="+mn-cs"/>
              </a:rPr>
              <a:t> ability of the machine to get out the vote for the party and its candidates</a:t>
            </a:r>
            <a:r>
              <a:rPr lang="en-US" sz="1600" kern="1200" dirty="0" smtClean="0">
                <a:solidFill>
                  <a:schemeClr val="tx1"/>
                </a:solidFill>
                <a:effectLst/>
                <a:latin typeface="+mn-lt"/>
                <a:ea typeface="+mn-ea"/>
                <a:cs typeface="+mn-cs"/>
              </a:rPr>
              <a:t> provided the city boss with political power. </a:t>
            </a:r>
          </a:p>
          <a:p>
            <a:pPr marL="171450" indent="-171450">
              <a:buFont typeface="Arial" panose="020B0604020202020204" pitchFamily="34" charset="0"/>
              <a:buChar char="•"/>
            </a:pPr>
            <a:r>
              <a:rPr lang="en-US" sz="1600" kern="1200" dirty="0" smtClean="0">
                <a:solidFill>
                  <a:schemeClr val="tx1"/>
                </a:solidFill>
                <a:effectLst/>
                <a:latin typeface="+mn-lt"/>
                <a:ea typeface="+mn-ea"/>
                <a:cs typeface="+mn-cs"/>
              </a:rPr>
              <a:t>Control of municipal services provided him with sources of patronage and profit. </a:t>
            </a:r>
          </a:p>
          <a:p>
            <a:pPr marL="171450" indent="-171450">
              <a:buFont typeface="Arial" panose="020B0604020202020204" pitchFamily="34" charset="0"/>
              <a:buChar char="•"/>
            </a:pPr>
            <a:r>
              <a:rPr lang="en-US" sz="1600" kern="1200" dirty="0" smtClean="0">
                <a:solidFill>
                  <a:schemeClr val="tx1"/>
                </a:solidFill>
                <a:effectLst/>
                <a:latin typeface="+mn-lt"/>
                <a:ea typeface="+mn-ea"/>
                <a:cs typeface="+mn-cs"/>
              </a:rPr>
              <a:t>The stakes soared as the cities grew. </a:t>
            </a:r>
          </a:p>
          <a:p>
            <a:pPr marL="171450" indent="-171450">
              <a:buFont typeface="Arial" panose="020B0604020202020204" pitchFamily="34" charset="0"/>
              <a:buChar char="•"/>
            </a:pPr>
            <a:r>
              <a:rPr lang="en-US" sz="1600" kern="1200" dirty="0" smtClean="0">
                <a:solidFill>
                  <a:schemeClr val="tx1"/>
                </a:solidFill>
                <a:effectLst/>
                <a:latin typeface="+mn-lt"/>
                <a:ea typeface="+mn-ea"/>
                <a:cs typeface="+mn-cs"/>
              </a:rPr>
              <a:t>Saloonkeepers</a:t>
            </a:r>
            <a:r>
              <a:rPr lang="en-US" sz="1600" kern="1200" baseline="0" dirty="0" smtClean="0">
                <a:solidFill>
                  <a:schemeClr val="tx1"/>
                </a:solidFill>
                <a:effectLst/>
                <a:latin typeface="+mn-lt"/>
                <a:ea typeface="+mn-ea"/>
                <a:cs typeface="+mn-cs"/>
              </a:rPr>
              <a:t> often had a dual motivation to go into politics. </a:t>
            </a:r>
          </a:p>
          <a:p>
            <a:pPr marL="171450" indent="-171450">
              <a:buFont typeface="Arial" panose="020B0604020202020204" pitchFamily="34" charset="0"/>
              <a:buChar char="•"/>
            </a:pPr>
            <a:r>
              <a:rPr lang="en-US" sz="1600" kern="1200" baseline="0" dirty="0" smtClean="0">
                <a:solidFill>
                  <a:schemeClr val="tx1"/>
                </a:solidFill>
                <a:effectLst/>
                <a:latin typeface="+mn-lt"/>
                <a:ea typeface="+mn-ea"/>
                <a:cs typeface="+mn-cs"/>
              </a:rPr>
              <a:t>First, they generally had an excellent knowledge of, and interest in, everyday neighborhood people and issues. </a:t>
            </a:r>
          </a:p>
          <a:p>
            <a:pPr marL="171450" indent="-171450">
              <a:buFont typeface="Arial" panose="020B0604020202020204" pitchFamily="34" charset="0"/>
              <a:buChar char="•"/>
            </a:pPr>
            <a:r>
              <a:rPr lang="en-US" sz="1600" kern="1200" baseline="0" dirty="0" smtClean="0">
                <a:solidFill>
                  <a:schemeClr val="tx1"/>
                </a:solidFill>
                <a:effectLst/>
                <a:latin typeface="+mn-lt"/>
                <a:ea typeface="+mn-ea"/>
                <a:cs typeface="+mn-cs"/>
              </a:rPr>
              <a:t>They knew who needed a job, what family needed help, who had just died, what local businesses were in trouble. </a:t>
            </a:r>
          </a:p>
          <a:p>
            <a:pPr marL="171450" indent="-171450">
              <a:buFont typeface="Arial" panose="020B0604020202020204" pitchFamily="34" charset="0"/>
              <a:buChar char="•"/>
            </a:pPr>
            <a:r>
              <a:rPr lang="en-US" sz="1600" kern="1200" baseline="0" dirty="0" smtClean="0">
                <a:solidFill>
                  <a:schemeClr val="tx1"/>
                </a:solidFill>
                <a:effectLst/>
                <a:latin typeface="+mn-lt"/>
                <a:ea typeface="+mn-ea"/>
                <a:cs typeface="+mn-cs"/>
              </a:rPr>
              <a:t>Thus, a desire to help one’s friends and neighbors inspired many a saloonkeeper to go into politics as a member of the machine. </a:t>
            </a:r>
          </a:p>
          <a:p>
            <a:pPr marL="171450" indent="-171450">
              <a:buFont typeface="Arial" panose="020B0604020202020204" pitchFamily="34" charset="0"/>
              <a:buChar char="•"/>
            </a:pPr>
            <a:r>
              <a:rPr lang="en-US" sz="1600" kern="1200" baseline="0" dirty="0" smtClean="0">
                <a:solidFill>
                  <a:schemeClr val="tx1"/>
                </a:solidFill>
                <a:effectLst/>
                <a:latin typeface="+mn-lt"/>
                <a:ea typeface="+mn-ea"/>
                <a:cs typeface="+mn-cs"/>
              </a:rPr>
              <a:t>Second, as owners in a business under threat from both Prohibitionists and high taxes, they had a self-preservation motive to go into politics. </a:t>
            </a:r>
          </a:p>
          <a:p>
            <a:pPr marL="171450" indent="-171450">
              <a:buFont typeface="Arial" panose="020B0604020202020204" pitchFamily="34" charset="0"/>
              <a:buChar char="•"/>
            </a:pPr>
            <a:r>
              <a:rPr lang="en-US" sz="1600" kern="1200" baseline="0" dirty="0" smtClean="0">
                <a:solidFill>
                  <a:schemeClr val="tx1"/>
                </a:solidFill>
                <a:effectLst/>
                <a:latin typeface="+mn-lt"/>
                <a:ea typeface="+mn-ea"/>
                <a:cs typeface="+mn-cs"/>
              </a:rPr>
              <a:t>By making their saloons available as meeting places and event sites, they could attract added customers and profits. </a:t>
            </a:r>
            <a:endParaRPr lang="en-US" sz="1600" dirty="0"/>
          </a:p>
        </p:txBody>
      </p:sp>
      <p:sp>
        <p:nvSpPr>
          <p:cNvPr id="4" name="Slide Number Placeholder 3"/>
          <p:cNvSpPr>
            <a:spLocks noGrp="1"/>
          </p:cNvSpPr>
          <p:nvPr>
            <p:ph type="sldNum" sz="quarter" idx="10"/>
          </p:nvPr>
        </p:nvSpPr>
        <p:spPr/>
        <p:txBody>
          <a:bodyPr/>
          <a:lstStyle/>
          <a:p>
            <a:fld id="{9D555C62-7466-4AB5-8662-4A283F9114FD}" type="slidenum">
              <a:rPr lang="en-US" smtClean="0"/>
              <a:t>71</a:t>
            </a:fld>
            <a:endParaRPr lang="en-US"/>
          </a:p>
        </p:txBody>
      </p:sp>
    </p:spTree>
    <p:extLst>
      <p:ext uri="{BB962C8B-B14F-4D97-AF65-F5344CB8AC3E}">
        <p14:creationId xmlns:p14="http://schemas.microsoft.com/office/powerpoint/2010/main" val="152614770"/>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b="1" kern="1200" dirty="0" smtClean="0">
                <a:solidFill>
                  <a:schemeClr val="tx1"/>
                </a:solidFill>
                <a:effectLst/>
                <a:latin typeface="+mn-lt"/>
                <a:ea typeface="+mn-ea"/>
                <a:cs typeface="+mn-cs"/>
              </a:rPr>
              <a:t>Federal government patronage - </a:t>
            </a:r>
            <a:r>
              <a:rPr lang="en-US" sz="1600" kern="1200" dirty="0" smtClean="0">
                <a:solidFill>
                  <a:schemeClr val="tx1"/>
                </a:solidFill>
                <a:effectLst/>
                <a:latin typeface="+mn-lt"/>
                <a:ea typeface="+mn-ea"/>
                <a:cs typeface="+mn-cs"/>
              </a:rPr>
              <a:t>In the 19</a:t>
            </a:r>
            <a:r>
              <a:rPr lang="en-US" sz="1600" kern="1200" baseline="30000" dirty="0" smtClean="0">
                <a:solidFill>
                  <a:schemeClr val="tx1"/>
                </a:solidFill>
                <a:effectLst/>
                <a:latin typeface="+mn-lt"/>
                <a:ea typeface="+mn-ea"/>
                <a:cs typeface="+mn-cs"/>
              </a:rPr>
              <a:t>th</a:t>
            </a:r>
            <a:r>
              <a:rPr lang="en-US" sz="1600" kern="1200" dirty="0" smtClean="0">
                <a:solidFill>
                  <a:schemeClr val="tx1"/>
                </a:solidFill>
                <a:effectLst/>
                <a:latin typeface="+mn-lt"/>
                <a:ea typeface="+mn-ea"/>
                <a:cs typeface="+mn-cs"/>
              </a:rPr>
              <a:t> century, the most visible agencies of the federal government—post offices and customhouses—often served as employment bureaus for loyal party members. </a:t>
            </a:r>
          </a:p>
          <a:p>
            <a:pPr marL="171450" indent="-171450">
              <a:buFont typeface="Arial" panose="020B0604020202020204" pitchFamily="34" charset="0"/>
              <a:buChar char="•"/>
            </a:pPr>
            <a:r>
              <a:rPr lang="en-US" sz="1600" kern="1200" dirty="0" smtClean="0">
                <a:solidFill>
                  <a:schemeClr val="tx1"/>
                </a:solidFill>
                <a:effectLst/>
                <a:latin typeface="+mn-lt"/>
                <a:ea typeface="+mn-ea"/>
                <a:cs typeface="+mn-cs"/>
              </a:rPr>
              <a:t>Nathaniel Hawthorne, in his introduction to </a:t>
            </a:r>
            <a:r>
              <a:rPr lang="en-US" sz="1600" i="1" kern="1200" dirty="0" smtClean="0">
                <a:solidFill>
                  <a:schemeClr val="tx1"/>
                </a:solidFill>
                <a:effectLst/>
                <a:latin typeface="+mn-lt"/>
                <a:ea typeface="+mn-ea"/>
                <a:cs typeface="+mn-cs"/>
              </a:rPr>
              <a:t>The Scarlet Letter</a:t>
            </a:r>
            <a:r>
              <a:rPr lang="en-US" sz="1600" kern="1200" dirty="0" smtClean="0">
                <a:solidFill>
                  <a:schemeClr val="tx1"/>
                </a:solidFill>
                <a:effectLst/>
                <a:latin typeface="+mn-lt"/>
                <a:ea typeface="+mn-ea"/>
                <a:cs typeface="+mn-cs"/>
              </a:rPr>
              <a:t>, describes his experience as a customhouse clerk, a job he won in return for loyal support of the Democratic party. </a:t>
            </a:r>
          </a:p>
          <a:p>
            <a:pPr marL="171450" indent="-171450">
              <a:buFont typeface="Arial" panose="020B0604020202020204" pitchFamily="34" charset="0"/>
              <a:buChar char="•"/>
            </a:pPr>
            <a:r>
              <a:rPr lang="en-US" sz="1600" kern="1200" dirty="0" smtClean="0">
                <a:solidFill>
                  <a:schemeClr val="tx1"/>
                </a:solidFill>
                <a:effectLst/>
                <a:latin typeface="+mn-lt"/>
                <a:ea typeface="+mn-ea"/>
                <a:cs typeface="+mn-cs"/>
              </a:rPr>
              <a:t>Hawthorne also wrote a campaign</a:t>
            </a:r>
            <a:r>
              <a:rPr lang="en-US" sz="1600" kern="1200" baseline="0" dirty="0" smtClean="0">
                <a:solidFill>
                  <a:schemeClr val="tx1"/>
                </a:solidFill>
                <a:effectLst/>
                <a:latin typeface="+mn-lt"/>
                <a:ea typeface="+mn-ea"/>
                <a:cs typeface="+mn-cs"/>
              </a:rPr>
              <a:t> biography of his college classmate, Franklin Pierce. </a:t>
            </a:r>
          </a:p>
          <a:p>
            <a:r>
              <a:rPr lang="en-US" sz="1600" b="1" kern="1200" baseline="0" dirty="0" smtClean="0">
                <a:solidFill>
                  <a:schemeClr val="tx1"/>
                </a:solidFill>
                <a:effectLst/>
                <a:latin typeface="+mn-lt"/>
                <a:ea typeface="+mn-ea"/>
                <a:cs typeface="+mn-cs"/>
              </a:rPr>
              <a:t>Campaign contributions – </a:t>
            </a:r>
            <a:r>
              <a:rPr lang="en-US" sz="1600" b="0" kern="1200" baseline="0" dirty="0" smtClean="0">
                <a:solidFill>
                  <a:schemeClr val="tx1"/>
                </a:solidFill>
                <a:effectLst/>
                <a:latin typeface="+mn-lt"/>
                <a:ea typeface="+mn-ea"/>
                <a:cs typeface="+mn-cs"/>
              </a:rPr>
              <a:t>It was customary for state party organizations and urban political machines to levy “campaign contributions” on all Federal, state, and city employees. </a:t>
            </a:r>
          </a:p>
          <a:p>
            <a:pPr marL="171450" indent="-171450">
              <a:buFont typeface="Arial" panose="020B0604020202020204" pitchFamily="34" charset="0"/>
              <a:buChar char="•"/>
            </a:pPr>
            <a:r>
              <a:rPr lang="en-US" sz="1600" kern="1200" dirty="0" smtClean="0">
                <a:solidFill>
                  <a:schemeClr val="tx1"/>
                </a:solidFill>
                <a:effectLst/>
                <a:latin typeface="+mn-lt"/>
                <a:ea typeface="+mn-ea"/>
                <a:cs typeface="+mn-cs"/>
              </a:rPr>
              <a:t>In Pennsylvania, where the Republicans developed a formidable political machine under Simon Cameron, every state employee received an annual letter ordering him to contribute 2 percent of his pay; its menacing final sentence read: “After the campaign we shall place a list of those who have not paid in the hands of the head of the department you are in.” </a:t>
            </a:r>
          </a:p>
          <a:p>
            <a:pPr marL="171450" indent="-171450">
              <a:buFont typeface="Arial" panose="020B0604020202020204" pitchFamily="34" charset="0"/>
              <a:buChar char="•"/>
            </a:pPr>
            <a:r>
              <a:rPr lang="en-US" sz="1600" kern="1200" dirty="0" smtClean="0">
                <a:solidFill>
                  <a:schemeClr val="tx1"/>
                </a:solidFill>
                <a:effectLst/>
                <a:latin typeface="+mn-lt"/>
                <a:ea typeface="+mn-ea"/>
                <a:cs typeface="+mn-cs"/>
              </a:rPr>
              <a:t>Companies that had received government contracts were also expected to make campaign</a:t>
            </a:r>
            <a:r>
              <a:rPr lang="en-US" sz="1600" kern="1200" baseline="0" dirty="0" smtClean="0">
                <a:solidFill>
                  <a:schemeClr val="tx1"/>
                </a:solidFill>
                <a:effectLst/>
                <a:latin typeface="+mn-lt"/>
                <a:ea typeface="+mn-ea"/>
                <a:cs typeface="+mn-cs"/>
              </a:rPr>
              <a:t> contributions. </a:t>
            </a:r>
          </a:p>
          <a:p>
            <a:r>
              <a:rPr lang="en-US" sz="1600" b="1" kern="1200" baseline="0" dirty="0" smtClean="0">
                <a:solidFill>
                  <a:schemeClr val="tx1"/>
                </a:solidFill>
                <a:effectLst/>
                <a:latin typeface="+mn-lt"/>
                <a:ea typeface="+mn-ea"/>
                <a:cs typeface="+mn-cs"/>
              </a:rPr>
              <a:t>Exploitation of insider knowledge – </a:t>
            </a:r>
            <a:r>
              <a:rPr lang="en-US" sz="1600" b="0" kern="1200" baseline="0" dirty="0" smtClean="0">
                <a:solidFill>
                  <a:schemeClr val="tx1"/>
                </a:solidFill>
                <a:effectLst/>
                <a:latin typeface="+mn-lt"/>
                <a:ea typeface="+mn-ea"/>
                <a:cs typeface="+mn-cs"/>
              </a:rPr>
              <a:t>Political bosses usually had knowledge of pending government decisions that could be exploited for economic gain. </a:t>
            </a:r>
          </a:p>
          <a:p>
            <a:pPr marL="171450" indent="-171450">
              <a:buFont typeface="Arial" panose="020B0604020202020204" pitchFamily="34" charset="0"/>
              <a:buChar char="•"/>
            </a:pPr>
            <a:r>
              <a:rPr lang="en-US" sz="1600" b="0" kern="1200" baseline="0" dirty="0" smtClean="0">
                <a:solidFill>
                  <a:schemeClr val="tx1"/>
                </a:solidFill>
                <a:effectLst/>
                <a:latin typeface="+mn-lt"/>
                <a:ea typeface="+mn-ea"/>
                <a:cs typeface="+mn-cs"/>
              </a:rPr>
              <a:t>Knowing where the new trolley line was going to go, bosses and their underlings could go out and buy land along the route, knowing that the value of the land would go up once the planned route was made public. </a:t>
            </a:r>
          </a:p>
          <a:p>
            <a:pPr marL="171450" indent="-171450">
              <a:buFont typeface="Arial" panose="020B0604020202020204" pitchFamily="34" charset="0"/>
              <a:buChar char="•"/>
            </a:pPr>
            <a:r>
              <a:rPr lang="en-US" sz="1600" b="0" kern="1200" baseline="0" dirty="0" smtClean="0">
                <a:solidFill>
                  <a:schemeClr val="tx1"/>
                </a:solidFill>
                <a:effectLst/>
                <a:latin typeface="+mn-lt"/>
                <a:ea typeface="+mn-ea"/>
                <a:cs typeface="+mn-cs"/>
              </a:rPr>
              <a:t>Knowing which company would receive the franchise to operate a public utility, bosses and their underlings could go out and purchase stock in the company, knowing its value would increase. </a:t>
            </a:r>
          </a:p>
          <a:p>
            <a:r>
              <a:rPr lang="en-US" sz="1600" b="1" kern="1200" baseline="0" dirty="0" smtClean="0">
                <a:solidFill>
                  <a:schemeClr val="tx1"/>
                </a:solidFill>
                <a:effectLst/>
                <a:latin typeface="+mn-lt"/>
                <a:ea typeface="+mn-ea"/>
                <a:cs typeface="+mn-cs"/>
              </a:rPr>
              <a:t>Bribes – </a:t>
            </a:r>
            <a:r>
              <a:rPr lang="en-US" sz="1600" b="0" kern="1200" baseline="0" dirty="0" smtClean="0">
                <a:solidFill>
                  <a:schemeClr val="tx1"/>
                </a:solidFill>
                <a:effectLst/>
                <a:latin typeface="+mn-lt"/>
                <a:ea typeface="+mn-ea"/>
                <a:cs typeface="+mn-cs"/>
              </a:rPr>
              <a:t>Some bosses were not above taking personal bribes in exchange for letting contracts, tolerating violations of existing laws, allowing city legislative bodies to enact (or refuse to enact) specific laws, or allowing ‘red-light’ establishments or other illegal enterprises to operate without interference. </a:t>
            </a:r>
            <a:endParaRPr lang="en-US" sz="1600" b="1" dirty="0"/>
          </a:p>
        </p:txBody>
      </p:sp>
      <p:sp>
        <p:nvSpPr>
          <p:cNvPr id="4" name="Slide Number Placeholder 3"/>
          <p:cNvSpPr>
            <a:spLocks noGrp="1"/>
          </p:cNvSpPr>
          <p:nvPr>
            <p:ph type="sldNum" sz="quarter" idx="10"/>
          </p:nvPr>
        </p:nvSpPr>
        <p:spPr/>
        <p:txBody>
          <a:bodyPr/>
          <a:lstStyle/>
          <a:p>
            <a:fld id="{9D555C62-7466-4AB5-8662-4A283F9114FD}" type="slidenum">
              <a:rPr lang="en-US" smtClean="0"/>
              <a:t>72</a:t>
            </a:fld>
            <a:endParaRPr lang="en-US"/>
          </a:p>
        </p:txBody>
      </p:sp>
    </p:spTree>
    <p:extLst>
      <p:ext uri="{BB962C8B-B14F-4D97-AF65-F5344CB8AC3E}">
        <p14:creationId xmlns:p14="http://schemas.microsoft.com/office/powerpoint/2010/main" val="2288956502"/>
      </p:ext>
    </p:extLst>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55C62-7466-4AB5-8662-4A283F9114FD}" type="slidenum">
              <a:rPr lang="en-US" smtClean="0"/>
              <a:t>73</a:t>
            </a:fld>
            <a:endParaRPr lang="en-US"/>
          </a:p>
        </p:txBody>
      </p:sp>
    </p:spTree>
    <p:extLst>
      <p:ext uri="{BB962C8B-B14F-4D97-AF65-F5344CB8AC3E}">
        <p14:creationId xmlns:p14="http://schemas.microsoft.com/office/powerpoint/2010/main" val="3578762144"/>
      </p:ext>
    </p:extLst>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1" i="0" kern="1200" dirty="0" smtClean="0">
                <a:solidFill>
                  <a:schemeClr val="tx1"/>
                </a:solidFill>
                <a:effectLst/>
                <a:latin typeface="+mn-lt"/>
                <a:ea typeface="+mn-ea"/>
                <a:cs typeface="+mn-cs"/>
              </a:rPr>
              <a:t>Machine misdeeds</a:t>
            </a:r>
            <a:r>
              <a:rPr lang="en-US" sz="1600" b="1" i="0" kern="1200" baseline="0" dirty="0" smtClean="0">
                <a:solidFill>
                  <a:schemeClr val="tx1"/>
                </a:solidFill>
                <a:effectLst/>
                <a:latin typeface="+mn-lt"/>
                <a:ea typeface="+mn-ea"/>
                <a:cs typeface="+mn-cs"/>
              </a:rPr>
              <a:t> – </a:t>
            </a:r>
            <a:r>
              <a:rPr lang="en-US" sz="1600" b="0" i="0" kern="1200" baseline="0" dirty="0" smtClean="0">
                <a:solidFill>
                  <a:schemeClr val="tx1"/>
                </a:solidFill>
                <a:effectLst/>
                <a:latin typeface="+mn-lt"/>
                <a:ea typeface="+mn-ea"/>
                <a:cs typeface="+mn-cs"/>
              </a:rPr>
              <a:t>In addition to graft (both honest and dishonest), Progressive reformers saw the</a:t>
            </a:r>
            <a:r>
              <a:rPr lang="en-US" sz="1600" kern="1200" dirty="0" smtClean="0">
                <a:solidFill>
                  <a:schemeClr val="tx1"/>
                </a:solidFill>
                <a:effectLst/>
                <a:latin typeface="+mn-lt"/>
                <a:ea typeface="+mn-ea"/>
                <a:cs typeface="+mn-cs"/>
              </a:rPr>
              <a:t> machines as corrupting elec­toral processes, protecting criminals, practicing extortion on small </a:t>
            </a:r>
            <a:r>
              <a:rPr lang="en-US" sz="1600" kern="1200" dirty="0" err="1" smtClean="0">
                <a:solidFill>
                  <a:schemeClr val="tx1"/>
                </a:solidFill>
                <a:effectLst/>
                <a:latin typeface="+mn-lt"/>
                <a:ea typeface="+mn-ea"/>
                <a:cs typeface="+mn-cs"/>
              </a:rPr>
              <a:t>shopowners</a:t>
            </a:r>
            <a:r>
              <a:rPr lang="en-US" sz="1600" kern="1200" dirty="0" smtClean="0">
                <a:solidFill>
                  <a:schemeClr val="tx1"/>
                </a:solidFill>
                <a:effectLst/>
                <a:latin typeface="+mn-lt"/>
                <a:ea typeface="+mn-ea"/>
                <a:cs typeface="+mn-cs"/>
              </a:rPr>
              <a:t> and tradesmen, accepting bribes from landlords to permit violations of building codes, allowing shoddy construction in schools and other public buildings, usually (except in New York) starving public services to avoid conflict with corporations and the well-to-do, and planting some of the seeds of the moral rot that now, at the begin­ning of the twenty-first century, threatens to consume entire cities. </a:t>
            </a:r>
            <a:endParaRPr lang="en-US" sz="1600" b="1" i="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600" b="1" i="0" kern="1200" dirty="0" smtClean="0">
                <a:solidFill>
                  <a:schemeClr val="tx1"/>
                </a:solidFill>
                <a:effectLst/>
                <a:latin typeface="+mn-lt"/>
                <a:ea typeface="+mn-ea"/>
                <a:cs typeface="+mn-cs"/>
              </a:rPr>
              <a:t>Progressivism - </a:t>
            </a:r>
            <a:r>
              <a:rPr lang="en-US" sz="1600" b="0" i="0" kern="1200" dirty="0" smtClean="0">
                <a:solidFill>
                  <a:schemeClr val="tx1"/>
                </a:solidFill>
                <a:effectLst/>
                <a:latin typeface="+mn-lt"/>
                <a:ea typeface="+mn-ea"/>
                <a:cs typeface="+mn-cs"/>
              </a:rPr>
              <a:t>Progressivism represented a coalition of old New England-New York aristocrats, reformers reacting against corrupt politicians and unchecked corporations, members of the new professions (engineers, economists, scientists, lawyers), and owners and managers of corporations -- especially natural monopolies like utilities and railroads, and natural oligopolies like most manufacturing industries. </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b="0" i="0" kern="1200" dirty="0" smtClean="0">
                <a:solidFill>
                  <a:schemeClr val="tx1"/>
                </a:solidFill>
                <a:effectLst/>
                <a:latin typeface="+mn-lt"/>
                <a:ea typeface="+mn-ea"/>
                <a:cs typeface="+mn-cs"/>
              </a:rPr>
              <a:t>What they wanted was regulation by impartial honest experts whose rules and judgments were ‘scientific’ and predictable rather than regulation by corrupt politicians whose decisions were often capricious and based upon bribes and kickbacks. i.e. the reformers and corporations wanted stable and honest ‘rules of the game’. </a:t>
            </a:r>
          </a:p>
          <a:p>
            <a:endParaRPr lang="en-US" b="0" i="0" dirty="0"/>
          </a:p>
        </p:txBody>
      </p:sp>
      <p:sp>
        <p:nvSpPr>
          <p:cNvPr id="4" name="Slide Number Placeholder 3"/>
          <p:cNvSpPr>
            <a:spLocks noGrp="1"/>
          </p:cNvSpPr>
          <p:nvPr>
            <p:ph type="sldNum" sz="quarter" idx="10"/>
          </p:nvPr>
        </p:nvSpPr>
        <p:spPr/>
        <p:txBody>
          <a:bodyPr/>
          <a:lstStyle/>
          <a:p>
            <a:fld id="{9D555C62-7466-4AB5-8662-4A283F9114FD}" type="slidenum">
              <a:rPr lang="en-US" smtClean="0"/>
              <a:t>74</a:t>
            </a:fld>
            <a:endParaRPr lang="en-US"/>
          </a:p>
        </p:txBody>
      </p:sp>
    </p:spTree>
    <p:extLst>
      <p:ext uri="{BB962C8B-B14F-4D97-AF65-F5344CB8AC3E}">
        <p14:creationId xmlns:p14="http://schemas.microsoft.com/office/powerpoint/2010/main" val="1261581791"/>
      </p:ext>
    </p:extLst>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b="1" dirty="0" smtClean="0"/>
              <a:t>Voter registration – </a:t>
            </a:r>
            <a:r>
              <a:rPr lang="en-US" sz="1600" b="0" dirty="0" smtClean="0"/>
              <a:t>This</a:t>
            </a:r>
            <a:r>
              <a:rPr lang="en-US" sz="1600" b="0" baseline="0" dirty="0" smtClean="0"/>
              <a:t> was designed to eliminate the m</a:t>
            </a:r>
            <a:r>
              <a:rPr lang="en-US" sz="1600" kern="1200" dirty="0" smtClean="0">
                <a:solidFill>
                  <a:schemeClr val="tx1"/>
                </a:solidFill>
                <a:effectLst/>
                <a:latin typeface="+mn-lt"/>
                <a:ea typeface="+mn-ea"/>
                <a:cs typeface="+mn-cs"/>
              </a:rPr>
              <a:t>achine tactic of voting “repeaters”—that is, voting the same individuals over and over again. Names could always be obtained from, say, the local graveyard, but what then about opposition poll-watchers, who demanded to see live bodies? </a:t>
            </a:r>
          </a:p>
          <a:p>
            <a:pPr marL="171450" indent="-171450">
              <a:buFont typeface="Arial" panose="020B0604020202020204" pitchFamily="34" charset="0"/>
              <a:buChar char="•"/>
            </a:pPr>
            <a:r>
              <a:rPr lang="en-US" sz="1600" kern="1200" dirty="0" smtClean="0">
                <a:solidFill>
                  <a:schemeClr val="tx1"/>
                </a:solidFill>
                <a:effectLst/>
                <a:latin typeface="+mn-lt"/>
                <a:ea typeface="+mn-ea"/>
                <a:cs typeface="+mn-cs"/>
              </a:rPr>
              <a:t>Such necessities could be obtained in a variety of ways, often with the aid of a few dollars or a little whiskey. </a:t>
            </a:r>
          </a:p>
          <a:p>
            <a:pPr marL="171450" indent="-171450">
              <a:buFont typeface="Arial" panose="020B0604020202020204" pitchFamily="34" charset="0"/>
              <a:buChar char="•"/>
            </a:pPr>
            <a:r>
              <a:rPr lang="en-US" sz="1600" kern="1200" dirty="0" smtClean="0">
                <a:solidFill>
                  <a:schemeClr val="tx1"/>
                </a:solidFill>
                <a:effectLst/>
                <a:latin typeface="+mn-lt"/>
                <a:ea typeface="+mn-ea"/>
                <a:cs typeface="+mn-cs"/>
              </a:rPr>
              <a:t>Winos were often prized candidates; “Bathhouse John” Coughlin of Chicago earned his sobriquet by keeping bathhouses that the down-and-out could frequent, making them easily available to do their patriotic duty at the polls. </a:t>
            </a:r>
          </a:p>
          <a:p>
            <a:pPr marL="171450" indent="-171450">
              <a:buFont typeface="Arial" panose="020B0604020202020204" pitchFamily="34" charset="0"/>
              <a:buChar char="•"/>
            </a:pPr>
            <a:r>
              <a:rPr lang="en-US" sz="1600" kern="1200" dirty="0" smtClean="0">
                <a:solidFill>
                  <a:schemeClr val="tx1"/>
                </a:solidFill>
                <a:effectLst/>
                <a:latin typeface="+mn-lt"/>
                <a:ea typeface="+mn-ea"/>
                <a:cs typeface="+mn-cs"/>
              </a:rPr>
              <a:t>Indeed, the practice of using repeaters became so widespread and blatant that it led to a sardonic rally cry—“Vote early and often!” </a:t>
            </a:r>
          </a:p>
          <a:p>
            <a:pPr marL="171450" indent="-171450">
              <a:buFont typeface="Arial" panose="020B0604020202020204" pitchFamily="34" charset="0"/>
              <a:buChar char="•"/>
            </a:pPr>
            <a:r>
              <a:rPr lang="en-US" sz="1600" kern="1200" dirty="0" smtClean="0">
                <a:solidFill>
                  <a:schemeClr val="tx1"/>
                </a:solidFill>
                <a:effectLst/>
                <a:latin typeface="+mn-lt"/>
                <a:ea typeface="+mn-ea"/>
                <a:cs typeface="+mn-cs"/>
              </a:rPr>
              <a:t>After 1900 many rural-dominated state legislatures required big cities to adopt personal registration, a process, two political scientists wrote in 1924, "expensive [because workers had to take time out from their jobs to register], burdensome and inconvenient to the voter," and in some cities periodic personal registration. ." </a:t>
            </a:r>
          </a:p>
          <a:p>
            <a:pPr marL="171450" indent="-171450">
              <a:buFont typeface="Arial" panose="020B0604020202020204" pitchFamily="34" charset="0"/>
              <a:buChar char="•"/>
            </a:pPr>
            <a:r>
              <a:rPr lang="en-US" sz="1600" kern="1200" dirty="0" smtClean="0">
                <a:solidFill>
                  <a:schemeClr val="tx1"/>
                </a:solidFill>
                <a:effectLst/>
                <a:latin typeface="+mn-lt"/>
                <a:ea typeface="+mn-ea"/>
                <a:cs typeface="+mn-cs"/>
              </a:rPr>
              <a:t>In elections in twenty-six non-southern states, turnout in 1916— before woman suffrage expanded the potential size of the electorate—fell by 15 to 20 percent from its 1896 high in the industrial states, for which the good side of reform, stopping wholesale vote-selling, was only fractionally responsible. </a:t>
            </a:r>
          </a:p>
          <a:p>
            <a:pPr marL="171450" indent="-171450">
              <a:buFont typeface="Arial" panose="020B0604020202020204" pitchFamily="34" charset="0"/>
              <a:buChar char="•"/>
            </a:pPr>
            <a:r>
              <a:rPr lang="en-US" sz="1600" kern="1200" dirty="0" smtClean="0">
                <a:solidFill>
                  <a:schemeClr val="tx1"/>
                </a:solidFill>
                <a:effectLst/>
                <a:latin typeface="+mn-lt"/>
                <a:ea typeface="+mn-ea"/>
                <a:cs typeface="+mn-cs"/>
              </a:rPr>
              <a:t>Legal impediments made voting harder just as the extinction of electoral competition in the Democratic South and its eclipse in the Republican North made it meaningless. </a:t>
            </a:r>
          </a:p>
          <a:p>
            <a:r>
              <a:rPr lang="en-US" sz="1600" b="1" kern="1200" dirty="0" smtClean="0">
                <a:solidFill>
                  <a:schemeClr val="tx1"/>
                </a:solidFill>
                <a:effectLst/>
                <a:latin typeface="+mn-lt"/>
                <a:ea typeface="+mn-ea"/>
                <a:cs typeface="+mn-cs"/>
              </a:rPr>
              <a:t>Australian ballot -</a:t>
            </a:r>
            <a:r>
              <a:rPr lang="en-US" sz="1600" b="1" kern="1200" baseline="0" dirty="0" smtClean="0">
                <a:solidFill>
                  <a:schemeClr val="tx1"/>
                </a:solidFill>
                <a:effectLst/>
                <a:latin typeface="+mn-lt"/>
                <a:ea typeface="+mn-ea"/>
                <a:cs typeface="+mn-cs"/>
              </a:rPr>
              <a:t> </a:t>
            </a:r>
            <a:r>
              <a:rPr lang="en-US" sz="1600" b="0" kern="1200" baseline="0" dirty="0" smtClean="0">
                <a:solidFill>
                  <a:schemeClr val="tx1"/>
                </a:solidFill>
                <a:effectLst/>
                <a:latin typeface="+mn-lt"/>
                <a:ea typeface="+mn-ea"/>
                <a:cs typeface="+mn-cs"/>
              </a:rPr>
              <a:t>This ballot had four characteristics:</a:t>
            </a:r>
            <a:endParaRPr lang="en-US" sz="1600" b="1" kern="1200" dirty="0" smtClean="0">
              <a:solidFill>
                <a:schemeClr val="tx1"/>
              </a:solidFill>
              <a:effectLst/>
              <a:latin typeface="+mn-lt"/>
              <a:ea typeface="+mn-ea"/>
              <a:cs typeface="+mn-cs"/>
            </a:endParaRPr>
          </a:p>
          <a:p>
            <a:pPr marL="171450" lvl="0" indent="-171450">
              <a:buFont typeface="Arial" pitchFamily="34" charset="0"/>
              <a:buChar char="•"/>
            </a:pPr>
            <a:r>
              <a:rPr lang="en-US" sz="1600" kern="1200" dirty="0" smtClean="0">
                <a:solidFill>
                  <a:schemeClr val="tx1"/>
                </a:solidFill>
                <a:effectLst/>
                <a:latin typeface="+mn-lt"/>
                <a:ea typeface="+mn-ea"/>
                <a:cs typeface="+mn-cs"/>
              </a:rPr>
              <a:t>an official ballot being printed at public expense, </a:t>
            </a:r>
          </a:p>
          <a:p>
            <a:pPr marL="171450" lvl="0" indent="-171450">
              <a:buFont typeface="Arial" pitchFamily="34" charset="0"/>
              <a:buChar char="•"/>
            </a:pPr>
            <a:r>
              <a:rPr lang="en-US" sz="1600" kern="1200" dirty="0" smtClean="0">
                <a:solidFill>
                  <a:schemeClr val="tx1"/>
                </a:solidFill>
                <a:effectLst/>
                <a:latin typeface="+mn-lt"/>
                <a:ea typeface="+mn-ea"/>
                <a:cs typeface="+mn-cs"/>
              </a:rPr>
              <a:t>on which the names of the nominated candidates of all parties and all proposals appear, </a:t>
            </a:r>
          </a:p>
          <a:p>
            <a:pPr marL="171450" lvl="0" indent="-171450">
              <a:buFont typeface="Arial" pitchFamily="34" charset="0"/>
              <a:buChar char="•"/>
            </a:pPr>
            <a:r>
              <a:rPr lang="en-US" sz="1600" kern="1200" dirty="0" smtClean="0">
                <a:solidFill>
                  <a:schemeClr val="tx1"/>
                </a:solidFill>
                <a:effectLst/>
                <a:latin typeface="+mn-lt"/>
                <a:ea typeface="+mn-ea"/>
                <a:cs typeface="+mn-cs"/>
              </a:rPr>
              <a:t>being distributed only at the polling place and </a:t>
            </a:r>
          </a:p>
          <a:p>
            <a:pPr marL="171450" lvl="0" indent="-171450">
              <a:buFont typeface="Arial" pitchFamily="34" charset="0"/>
              <a:buChar char="•"/>
            </a:pPr>
            <a:r>
              <a:rPr lang="en-US" sz="1600" kern="1200" dirty="0" smtClean="0">
                <a:solidFill>
                  <a:schemeClr val="tx1"/>
                </a:solidFill>
                <a:effectLst/>
                <a:latin typeface="+mn-lt"/>
                <a:ea typeface="+mn-ea"/>
                <a:cs typeface="+mn-cs"/>
              </a:rPr>
              <a:t>being marked in secret. </a:t>
            </a:r>
          </a:p>
          <a:p>
            <a:r>
              <a:rPr lang="en-US" sz="1600" kern="1200" dirty="0" smtClean="0">
                <a:solidFill>
                  <a:schemeClr val="tx1"/>
                </a:solidFill>
                <a:effectLst/>
                <a:latin typeface="+mn-lt"/>
                <a:ea typeface="+mn-ea"/>
                <a:cs typeface="+mn-cs"/>
              </a:rPr>
              <a:t>In the United States, most states had moved to secret ballots soon after the </a:t>
            </a:r>
            <a:r>
              <a:rPr lang="en-US" sz="1600" kern="1200" dirty="0" smtClean="0">
                <a:solidFill>
                  <a:schemeClr val="tx1"/>
                </a:solidFill>
                <a:effectLst/>
                <a:latin typeface="+mn-lt"/>
                <a:ea typeface="+mn-ea"/>
                <a:cs typeface="+mn-cs"/>
                <a:hlinkClick r:id="rId3" tooltip="United States presidential election, 1884"/>
              </a:rPr>
              <a:t>presidential election of 1884</a:t>
            </a:r>
            <a:r>
              <a:rPr lang="en-US" sz="1600" kern="1200" dirty="0" smtClean="0">
                <a:solidFill>
                  <a:schemeClr val="tx1"/>
                </a:solidFill>
                <a:effectLst/>
                <a:latin typeface="+mn-lt"/>
                <a:ea typeface="+mn-ea"/>
                <a:cs typeface="+mn-cs"/>
              </a:rPr>
              <a:t>. However, </a:t>
            </a:r>
            <a:r>
              <a:rPr lang="en-US" sz="1600" kern="1200" dirty="0" smtClean="0">
                <a:solidFill>
                  <a:schemeClr val="tx1"/>
                </a:solidFill>
                <a:effectLst/>
                <a:latin typeface="+mn-lt"/>
                <a:ea typeface="+mn-ea"/>
                <a:cs typeface="+mn-cs"/>
                <a:hlinkClick r:id="rId4" tooltip="Kentucky"/>
              </a:rPr>
              <a:t>Kentucky</a:t>
            </a:r>
            <a:r>
              <a:rPr lang="en-US" sz="1600" kern="1200" dirty="0" smtClean="0">
                <a:solidFill>
                  <a:schemeClr val="tx1"/>
                </a:solidFill>
                <a:effectLst/>
                <a:latin typeface="+mn-lt"/>
                <a:ea typeface="+mn-ea"/>
                <a:cs typeface="+mn-cs"/>
              </a:rPr>
              <a:t> was the last state to do so in 1891, when it quit using an </a:t>
            </a:r>
            <a:r>
              <a:rPr lang="en-US" sz="1600" kern="1200" dirty="0" smtClean="0">
                <a:solidFill>
                  <a:schemeClr val="tx1"/>
                </a:solidFill>
                <a:effectLst/>
                <a:latin typeface="+mn-lt"/>
                <a:ea typeface="+mn-ea"/>
                <a:cs typeface="+mn-cs"/>
                <a:hlinkClick r:id="rId5" tooltip="Oral ballot (page does not exist)"/>
              </a:rPr>
              <a:t>oral ballot</a:t>
            </a:r>
            <a:r>
              <a:rPr lang="en-US" sz="1600" kern="1200" dirty="0" smtClean="0">
                <a:solidFill>
                  <a:schemeClr val="tx1"/>
                </a:solidFill>
                <a:effectLst/>
                <a:latin typeface="+mn-lt"/>
                <a:ea typeface="+mn-ea"/>
                <a:cs typeface="+mn-cs"/>
              </a:rPr>
              <a:t>. Therefore, the first </a:t>
            </a:r>
            <a:r>
              <a:rPr lang="en-US" sz="1600" kern="1200" dirty="0" smtClean="0">
                <a:solidFill>
                  <a:schemeClr val="tx1"/>
                </a:solidFill>
                <a:effectLst/>
                <a:latin typeface="+mn-lt"/>
                <a:ea typeface="+mn-ea"/>
                <a:cs typeface="+mn-cs"/>
                <a:hlinkClick r:id="rId6" tooltip="President of the United States"/>
              </a:rPr>
              <a:t>President of the United States</a:t>
            </a:r>
            <a:r>
              <a:rPr lang="en-US" sz="1600" kern="1200" dirty="0" smtClean="0">
                <a:solidFill>
                  <a:schemeClr val="tx1"/>
                </a:solidFill>
                <a:effectLst/>
                <a:latin typeface="+mn-lt"/>
                <a:ea typeface="+mn-ea"/>
                <a:cs typeface="+mn-cs"/>
              </a:rPr>
              <a:t> elected completely under the Australian ballot was president </a:t>
            </a:r>
            <a:r>
              <a:rPr lang="en-US" sz="1600" kern="1200" dirty="0" smtClean="0">
                <a:solidFill>
                  <a:schemeClr val="tx1"/>
                </a:solidFill>
                <a:effectLst/>
                <a:latin typeface="+mn-lt"/>
                <a:ea typeface="+mn-ea"/>
                <a:cs typeface="+mn-cs"/>
                <a:hlinkClick r:id="rId7" tooltip="Grover Cleveland"/>
              </a:rPr>
              <a:t>Grover Cleveland</a:t>
            </a:r>
            <a:r>
              <a:rPr lang="en-US" sz="1600" kern="1200" dirty="0" smtClean="0">
                <a:solidFill>
                  <a:schemeClr val="tx1"/>
                </a:solidFill>
                <a:effectLst/>
                <a:latin typeface="+mn-lt"/>
                <a:ea typeface="+mn-ea"/>
                <a:cs typeface="+mn-cs"/>
              </a:rPr>
              <a:t> in </a:t>
            </a:r>
            <a:r>
              <a:rPr lang="en-US" sz="1600" kern="1200" dirty="0" smtClean="0">
                <a:solidFill>
                  <a:schemeClr val="tx1"/>
                </a:solidFill>
                <a:effectLst/>
                <a:latin typeface="+mn-lt"/>
                <a:ea typeface="+mn-ea"/>
                <a:cs typeface="+mn-cs"/>
                <a:hlinkClick r:id="rId8" tooltip="United States presidential election, 1892"/>
              </a:rPr>
              <a:t>1892</a:t>
            </a:r>
            <a:r>
              <a:rPr lang="en-US" sz="1600" kern="1200" dirty="0" smtClean="0">
                <a:solidFill>
                  <a:schemeClr val="tx1"/>
                </a:solidFill>
                <a:effectLst/>
                <a:latin typeface="+mn-lt"/>
                <a:ea typeface="+mn-ea"/>
                <a:cs typeface="+mn-cs"/>
              </a:rPr>
              <a:t>.</a:t>
            </a:r>
          </a:p>
          <a:p>
            <a:r>
              <a:rPr lang="en-US" sz="1600" b="1" kern="1200" dirty="0" smtClean="0">
                <a:solidFill>
                  <a:schemeClr val="tx1"/>
                </a:solidFill>
                <a:effectLst/>
                <a:latin typeface="+mn-lt"/>
                <a:ea typeface="+mn-ea"/>
                <a:cs typeface="+mn-cs"/>
              </a:rPr>
              <a:t>Literacy tests - </a:t>
            </a:r>
            <a:r>
              <a:rPr lang="en-US" sz="1600" kern="1200" dirty="0" smtClean="0">
                <a:solidFill>
                  <a:schemeClr val="tx1"/>
                </a:solidFill>
                <a:effectLst/>
                <a:latin typeface="+mn-lt"/>
                <a:ea typeface="+mn-ea"/>
                <a:cs typeface="+mn-cs"/>
              </a:rPr>
              <a:t>After 1900, northern states (as well</a:t>
            </a:r>
            <a:r>
              <a:rPr lang="en-US" sz="1600" kern="1200" baseline="0" dirty="0" smtClean="0">
                <a:solidFill>
                  <a:schemeClr val="tx1"/>
                </a:solidFill>
                <a:effectLst/>
                <a:latin typeface="+mn-lt"/>
                <a:ea typeface="+mn-ea"/>
                <a:cs typeface="+mn-cs"/>
              </a:rPr>
              <a:t> as southern states)</a:t>
            </a:r>
            <a:r>
              <a:rPr lang="en-US" sz="1600" kern="1200" dirty="0" smtClean="0">
                <a:solidFill>
                  <a:schemeClr val="tx1"/>
                </a:solidFill>
                <a:effectLst/>
                <a:latin typeface="+mn-lt"/>
                <a:ea typeface="+mn-ea"/>
                <a:cs typeface="+mn-cs"/>
              </a:rPr>
              <a:t> imposed literacy tests and registration requirements to purify and uplift their own electorate, and reduce the "ignorant" or boss-controlled votes in the larger cities. </a:t>
            </a:r>
          </a:p>
          <a:p>
            <a:pPr marL="171450" indent="-171450">
              <a:buFont typeface="Arial" panose="020B0604020202020204" pitchFamily="34" charset="0"/>
              <a:buChar char="•"/>
            </a:pPr>
            <a:r>
              <a:rPr lang="en-US" sz="1600" kern="1200" dirty="0" smtClean="0">
                <a:solidFill>
                  <a:schemeClr val="tx1"/>
                </a:solidFill>
                <a:effectLst/>
                <a:latin typeface="+mn-lt"/>
                <a:ea typeface="+mn-ea"/>
                <a:cs typeface="+mn-cs"/>
              </a:rPr>
              <a:t>In the 1890s the government-printed ballot, listing the candidates of all parties, swept the nation, and because of this, literacy became a prerequisite for voting for the first time in American history.</a:t>
            </a:r>
          </a:p>
          <a:p>
            <a:r>
              <a:rPr lang="en-US" sz="1600" b="1" kern="1200" dirty="0" smtClean="0">
                <a:solidFill>
                  <a:schemeClr val="tx1"/>
                </a:solidFill>
                <a:effectLst/>
                <a:latin typeface="+mn-lt"/>
                <a:ea typeface="+mn-ea"/>
                <a:cs typeface="+mn-cs"/>
              </a:rPr>
              <a:t>Civil service reform</a:t>
            </a:r>
            <a:r>
              <a:rPr lang="en-US" sz="1600" b="1" kern="1200" baseline="0" dirty="0" smtClean="0">
                <a:solidFill>
                  <a:schemeClr val="tx1"/>
                </a:solidFill>
                <a:effectLst/>
                <a:latin typeface="+mn-lt"/>
                <a:ea typeface="+mn-ea"/>
                <a:cs typeface="+mn-cs"/>
              </a:rPr>
              <a:t> - </a:t>
            </a:r>
            <a:r>
              <a:rPr lang="en-US" sz="1600" kern="1200" dirty="0" smtClean="0">
                <a:solidFill>
                  <a:schemeClr val="tx1"/>
                </a:solidFill>
                <a:effectLst/>
                <a:latin typeface="+mn-lt"/>
                <a:ea typeface="+mn-ea"/>
                <a:cs typeface="+mn-cs"/>
              </a:rPr>
              <a:t>The civil service reform movement of the 1880s had insisted that government jobs were getting too complicated to be filled, however democratically, by loyal but dumb patronage appointees. </a:t>
            </a:r>
          </a:p>
          <a:p>
            <a:pPr marL="171450" indent="-171450">
              <a:buFont typeface="Arial" panose="020B0604020202020204" pitchFamily="34" charset="0"/>
              <a:buChar char="•"/>
            </a:pPr>
            <a:r>
              <a:rPr lang="en-US" sz="1600" kern="1200" dirty="0" smtClean="0">
                <a:solidFill>
                  <a:schemeClr val="tx1"/>
                </a:solidFill>
                <a:effectLst/>
                <a:latin typeface="+mn-lt"/>
                <a:ea typeface="+mn-ea"/>
                <a:cs typeface="+mn-cs"/>
              </a:rPr>
              <a:t>The Progressives wanted to free the civil service from party control and to replace political appointees with trained experts.</a:t>
            </a:r>
          </a:p>
          <a:p>
            <a:r>
              <a:rPr lang="en-US" sz="1600" b="1" kern="1200" dirty="0" smtClean="0">
                <a:solidFill>
                  <a:schemeClr val="tx1"/>
                </a:solidFill>
                <a:effectLst/>
                <a:latin typeface="+mn-lt"/>
                <a:ea typeface="+mn-ea"/>
                <a:cs typeface="+mn-cs"/>
              </a:rPr>
              <a:t>Primary - </a:t>
            </a:r>
            <a:r>
              <a:rPr lang="en-US" sz="1600" b="0" kern="1200" dirty="0" smtClean="0">
                <a:solidFill>
                  <a:schemeClr val="tx1"/>
                </a:solidFill>
                <a:effectLst/>
                <a:latin typeface="+mn-lt"/>
                <a:ea typeface="+mn-ea"/>
                <a:cs typeface="+mn-cs"/>
              </a:rPr>
              <a:t>an election in which qualified voters (as distinct from political bosses or party officials) nominate a particular candidate or group of candidates for political office, choose party officials, or select delegates for a party convention. </a:t>
            </a:r>
          </a:p>
          <a:p>
            <a:pPr marL="171450" indent="-171450">
              <a:buFont typeface="Arial" panose="020B0604020202020204" pitchFamily="34" charset="0"/>
              <a:buChar char="•"/>
            </a:pPr>
            <a:r>
              <a:rPr lang="en-US" sz="1600" b="0" kern="1200" dirty="0" smtClean="0">
                <a:solidFill>
                  <a:schemeClr val="tx1"/>
                </a:solidFill>
                <a:effectLst/>
                <a:latin typeface="+mn-lt"/>
                <a:ea typeface="+mn-ea"/>
                <a:cs typeface="+mn-cs"/>
              </a:rPr>
              <a:t>T</a:t>
            </a:r>
            <a:r>
              <a:rPr lang="en-US" sz="1600" kern="1200" dirty="0" smtClean="0">
                <a:solidFill>
                  <a:schemeClr val="tx1"/>
                </a:solidFill>
                <a:effectLst/>
                <a:latin typeface="+mn-lt"/>
                <a:ea typeface="+mn-ea"/>
                <a:cs typeface="+mn-cs"/>
              </a:rPr>
              <a:t>he direct primary to select the party ticket spread from Wisconsin in 1903 to 39 states by 1913. </a:t>
            </a:r>
            <a:endParaRPr lang="en-US" sz="1600" b="0" dirty="0"/>
          </a:p>
        </p:txBody>
      </p:sp>
      <p:sp>
        <p:nvSpPr>
          <p:cNvPr id="4" name="Slide Number Placeholder 3"/>
          <p:cNvSpPr>
            <a:spLocks noGrp="1"/>
          </p:cNvSpPr>
          <p:nvPr>
            <p:ph type="sldNum" sz="quarter" idx="10"/>
          </p:nvPr>
        </p:nvSpPr>
        <p:spPr/>
        <p:txBody>
          <a:bodyPr/>
          <a:lstStyle/>
          <a:p>
            <a:fld id="{9D555C62-7466-4AB5-8662-4A283F9114FD}" type="slidenum">
              <a:rPr lang="en-US" smtClean="0"/>
              <a:t>75</a:t>
            </a:fld>
            <a:endParaRPr lang="en-US"/>
          </a:p>
        </p:txBody>
      </p:sp>
    </p:spTree>
    <p:extLst>
      <p:ext uri="{BB962C8B-B14F-4D97-AF65-F5344CB8AC3E}">
        <p14:creationId xmlns:p14="http://schemas.microsoft.com/office/powerpoint/2010/main" val="2375288230"/>
      </p:ext>
    </p:extLst>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sz="1600" kern="1200" dirty="0" smtClean="0">
                <a:solidFill>
                  <a:schemeClr val="tx1"/>
                </a:solidFill>
                <a:effectLst/>
                <a:latin typeface="+mn-lt"/>
                <a:ea typeface="+mn-ea"/>
                <a:cs typeface="+mn-cs"/>
              </a:rPr>
              <a:t>“City machines fought such governmental reforms as the introduction of civil ser­vice, restrictions on political fundraising, and the substitution of the direct primary for nominating by caucus or convention. </a:t>
            </a:r>
          </a:p>
          <a:p>
            <a:pPr marL="171450" indent="-171450">
              <a:buFont typeface="Arial" panose="020B0604020202020204" pitchFamily="34" charset="0"/>
              <a:buChar char="•"/>
            </a:pPr>
            <a:r>
              <a:rPr lang="en-US" sz="1600" kern="1200" dirty="0" smtClean="0">
                <a:solidFill>
                  <a:schemeClr val="tx1"/>
                </a:solidFill>
                <a:effectLst/>
                <a:latin typeface="+mn-lt"/>
                <a:ea typeface="+mn-ea"/>
                <a:cs typeface="+mn-cs"/>
              </a:rPr>
              <a:t>After around 1900, however, some city machines began to support liberal social and economic legislation, particularly leg­islation affecting labor, sometimes in collaboration with Republican progressives. </a:t>
            </a:r>
          </a:p>
          <a:p>
            <a:pPr marL="171450" indent="-171450">
              <a:buFont typeface="Arial" panose="020B0604020202020204" pitchFamily="34" charset="0"/>
              <a:buChar char="•"/>
            </a:pPr>
            <a:r>
              <a:rPr lang="en-US" sz="1600" kern="1200" dirty="0" smtClean="0">
                <a:solidFill>
                  <a:schemeClr val="tx1"/>
                </a:solidFill>
                <a:effectLst/>
                <a:latin typeface="+mn-lt"/>
                <a:ea typeface="+mn-ea"/>
                <a:cs typeface="+mn-cs"/>
              </a:rPr>
              <a:t>Bosses like Croker had taken little interest in state or national issues that did not directly affect the welfare of the machine. "What do I care who is President," a machine sub-boss in Philadelphia asked Lincoln Steffens, "so long as I carry my ward?" </a:t>
            </a:r>
          </a:p>
          <a:p>
            <a:pPr marL="171450" indent="-171450">
              <a:buFont typeface="Arial" panose="020B0604020202020204" pitchFamily="34" charset="0"/>
              <a:buChar char="•"/>
            </a:pPr>
            <a:r>
              <a:rPr lang="en-US" sz="1600" kern="1200" dirty="0" smtClean="0">
                <a:solidFill>
                  <a:schemeClr val="tx1"/>
                </a:solidFill>
                <a:effectLst/>
                <a:latin typeface="+mn-lt"/>
                <a:ea typeface="+mn-ea"/>
                <a:cs typeface="+mn-cs"/>
              </a:rPr>
              <a:t>But Charles F. Murphy, Croker's successor as leader of Tammany, guided the machine toward selective backing of social and economic liberalism. Murphy, said Alfred E. Smith, himself a product of Tammany, "took a keen interest in bills embodying social legislation." </a:t>
            </a:r>
          </a:p>
          <a:p>
            <a:pPr marL="171450" indent="-171450">
              <a:buFont typeface="Arial" panose="020B0604020202020204" pitchFamily="34" charset="0"/>
              <a:buChar char="•"/>
            </a:pPr>
            <a:r>
              <a:rPr lang="en-US" sz="1600" kern="1200" dirty="0" smtClean="0">
                <a:solidFill>
                  <a:schemeClr val="tx1"/>
                </a:solidFill>
                <a:effectLst/>
                <a:latin typeface="+mn-lt"/>
                <a:ea typeface="+mn-ea"/>
                <a:cs typeface="+mn-cs"/>
              </a:rPr>
              <a:t>Ed Flynn, a later New York boss who became a mainstay of the New Deal, recalled that Murphy "adjusted his thinking to a real belief that government might, through an expansion of its functions, serve the peo­ple in new and helpful ways." </a:t>
            </a:r>
          </a:p>
          <a:p>
            <a:pPr marL="171450" indent="-171450">
              <a:buFont typeface="Arial" panose="020B0604020202020204" pitchFamily="34" charset="0"/>
              <a:buChar char="•"/>
            </a:pPr>
            <a:r>
              <a:rPr lang="en-US" sz="1600" kern="1200" dirty="0" smtClean="0">
                <a:solidFill>
                  <a:schemeClr val="tx1"/>
                </a:solidFill>
                <a:effectLst/>
                <a:latin typeface="+mn-lt"/>
                <a:ea typeface="+mn-ea"/>
                <a:cs typeface="+mn-cs"/>
              </a:rPr>
              <a:t>State legislators chosen by Murphy worked for the enactment of health and safety regulations on New York industries. </a:t>
            </a:r>
          </a:p>
          <a:p>
            <a:pPr marL="171450" indent="-171450">
              <a:buFont typeface="Arial" panose="020B0604020202020204" pitchFamily="34" charset="0"/>
              <a:buChar char="•"/>
            </a:pPr>
            <a:r>
              <a:rPr lang="en-US" sz="1600" kern="1200" dirty="0" smtClean="0">
                <a:solidFill>
                  <a:schemeClr val="tx1"/>
                </a:solidFill>
                <a:effectLst/>
                <a:latin typeface="+mn-lt"/>
                <a:ea typeface="+mn-ea"/>
                <a:cs typeface="+mn-cs"/>
              </a:rPr>
              <a:t>After Smith \vas elected governor in 1918, the machine supported his legislative program, which expanded public health facilities, increased state aid to education, and pro­vided more generous workmen's compensation.</a:t>
            </a:r>
            <a:endParaRPr lang="en-US" sz="1600" dirty="0"/>
          </a:p>
        </p:txBody>
      </p:sp>
      <p:sp>
        <p:nvSpPr>
          <p:cNvPr id="4" name="Slide Number Placeholder 3"/>
          <p:cNvSpPr>
            <a:spLocks noGrp="1"/>
          </p:cNvSpPr>
          <p:nvPr>
            <p:ph type="sldNum" sz="quarter" idx="10"/>
          </p:nvPr>
        </p:nvSpPr>
        <p:spPr/>
        <p:txBody>
          <a:bodyPr/>
          <a:lstStyle/>
          <a:p>
            <a:fld id="{9D555C62-7466-4AB5-8662-4A283F9114FD}" type="slidenum">
              <a:rPr lang="en-US" smtClean="0"/>
              <a:t>76</a:t>
            </a:fld>
            <a:endParaRPr lang="en-US"/>
          </a:p>
        </p:txBody>
      </p:sp>
    </p:spTree>
    <p:extLst>
      <p:ext uri="{BB962C8B-B14F-4D97-AF65-F5344CB8AC3E}">
        <p14:creationId xmlns:p14="http://schemas.microsoft.com/office/powerpoint/2010/main" val="3738102056"/>
      </p:ext>
    </p:extLst>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b="1" dirty="0" smtClean="0"/>
              <a:t>Political communication – </a:t>
            </a:r>
            <a:r>
              <a:rPr lang="en-US" sz="1600" b="0" dirty="0" smtClean="0"/>
              <a:t>The political</a:t>
            </a:r>
            <a:r>
              <a:rPr lang="en-US" sz="1600" b="0" baseline="0" dirty="0" smtClean="0"/>
              <a:t> machine was also a means of word-of-mouth communication in which the district leaders, ward bosses, and precinct captains communicated campaign and candidate information (and a sense of party identity) to voters. </a:t>
            </a:r>
          </a:p>
          <a:p>
            <a:pPr marL="171450" indent="-171450">
              <a:buFont typeface="Arial" panose="020B0604020202020204" pitchFamily="34" charset="0"/>
              <a:buChar char="•"/>
            </a:pPr>
            <a:r>
              <a:rPr lang="en-US" sz="1600" b="0" baseline="0" dirty="0" smtClean="0"/>
              <a:t>With the coming of radio and television, it now became possible for candidates to go over the head of the political machine and communicate directly with voters. </a:t>
            </a:r>
          </a:p>
          <a:p>
            <a:pPr marL="171450" indent="-171450">
              <a:buFont typeface="Arial" panose="020B0604020202020204" pitchFamily="34" charset="0"/>
              <a:buChar char="•"/>
            </a:pPr>
            <a:r>
              <a:rPr lang="en-US" sz="1600" b="0" baseline="0" dirty="0" smtClean="0"/>
              <a:t>In a sense, the political machine was a casualty of both the New Deal and modern communications.</a:t>
            </a:r>
            <a:endParaRPr lang="en-US" sz="1600" b="1" dirty="0"/>
          </a:p>
        </p:txBody>
      </p:sp>
      <p:sp>
        <p:nvSpPr>
          <p:cNvPr id="4" name="Slide Number Placeholder 3"/>
          <p:cNvSpPr>
            <a:spLocks noGrp="1"/>
          </p:cNvSpPr>
          <p:nvPr>
            <p:ph type="sldNum" sz="quarter" idx="10"/>
          </p:nvPr>
        </p:nvSpPr>
        <p:spPr/>
        <p:txBody>
          <a:bodyPr/>
          <a:lstStyle/>
          <a:p>
            <a:fld id="{9D555C62-7466-4AB5-8662-4A283F9114FD}" type="slidenum">
              <a:rPr lang="en-US" smtClean="0"/>
              <a:t>77</a:t>
            </a:fld>
            <a:endParaRPr lang="en-US"/>
          </a:p>
        </p:txBody>
      </p:sp>
    </p:spTree>
    <p:extLst>
      <p:ext uri="{BB962C8B-B14F-4D97-AF65-F5344CB8AC3E}">
        <p14:creationId xmlns:p14="http://schemas.microsoft.com/office/powerpoint/2010/main" val="1687681238"/>
      </p:ext>
    </p:extLst>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sz="1600" kern="1200" dirty="0" smtClean="0">
                <a:solidFill>
                  <a:schemeClr val="tx1"/>
                </a:solidFill>
                <a:effectLst/>
                <a:latin typeface="+mn-lt"/>
                <a:ea typeface="+mn-ea"/>
                <a:cs typeface="+mn-cs"/>
              </a:rPr>
              <a:t>For it is the main char­acteristic of the machine that it exists to secure and per­petuate power in the hands of a known organization. </a:t>
            </a:r>
          </a:p>
          <a:p>
            <a:pPr marL="171450" indent="-171450">
              <a:buFont typeface="Arial" panose="020B0604020202020204" pitchFamily="34" charset="0"/>
              <a:buChar char="•"/>
            </a:pPr>
            <a:r>
              <a:rPr lang="en-US" sz="1600" kern="1200" dirty="0" smtClean="0">
                <a:solidFill>
                  <a:schemeClr val="tx1"/>
                </a:solidFill>
                <a:effectLst/>
                <a:latin typeface="+mn-lt"/>
                <a:ea typeface="+mn-ea"/>
                <a:cs typeface="+mn-cs"/>
              </a:rPr>
              <a:t>And that power is primarily used for the enrichment, or gratifica­tion in some form, of the owners of the machine. </a:t>
            </a:r>
          </a:p>
          <a:p>
            <a:pPr marL="171450" indent="-171450">
              <a:buFont typeface="Arial" panose="020B0604020202020204" pitchFamily="34" charset="0"/>
              <a:buChar char="•"/>
            </a:pPr>
            <a:r>
              <a:rPr lang="en-US" sz="1600" kern="1200" dirty="0" smtClean="0">
                <a:solidFill>
                  <a:schemeClr val="tx1"/>
                </a:solidFill>
                <a:effectLst/>
                <a:latin typeface="+mn-lt"/>
                <a:ea typeface="+mn-ea"/>
                <a:cs typeface="+mn-cs"/>
              </a:rPr>
              <a:t>It is in this sense that the machine is non-political; it need have nothing to do with local or general policies and </a:t>
            </a:r>
            <a:r>
              <a:rPr lang="en-US" sz="1600" kern="1200" dirty="0" err="1" smtClean="0">
                <a:solidFill>
                  <a:schemeClr val="tx1"/>
                </a:solidFill>
                <a:effectLst/>
                <a:latin typeface="+mn-lt"/>
                <a:ea typeface="+mn-ea"/>
                <a:cs typeface="+mn-cs"/>
              </a:rPr>
              <a:t>pro­grammes</a:t>
            </a:r>
            <a:r>
              <a:rPr lang="en-US" sz="1600" kern="1200" dirty="0" smtClean="0">
                <a:solidFill>
                  <a:schemeClr val="tx1"/>
                </a:solidFill>
                <a:effectLst/>
                <a:latin typeface="+mn-lt"/>
                <a:ea typeface="+mn-ea"/>
                <a:cs typeface="+mn-cs"/>
              </a:rPr>
              <a:t>. </a:t>
            </a:r>
          </a:p>
          <a:p>
            <a:pPr marL="171450" indent="-171450">
              <a:buFont typeface="Arial" panose="020B0604020202020204" pitchFamily="34" charset="0"/>
              <a:buChar char="•"/>
            </a:pPr>
            <a:r>
              <a:rPr lang="en-US" sz="1600" kern="1200" dirty="0" smtClean="0">
                <a:solidFill>
                  <a:schemeClr val="tx1"/>
                </a:solidFill>
                <a:effectLst/>
                <a:latin typeface="+mn-lt"/>
                <a:ea typeface="+mn-ea"/>
                <a:cs typeface="+mn-cs"/>
              </a:rPr>
              <a:t>Its object is political control; its means the con­trol of nominations and of elections. </a:t>
            </a:r>
          </a:p>
          <a:p>
            <a:pPr marL="171450" indent="-171450">
              <a:buFont typeface="Arial" panose="020B0604020202020204" pitchFamily="34" charset="0"/>
              <a:buChar char="•"/>
            </a:pPr>
            <a:r>
              <a:rPr lang="en-US" sz="1600" kern="1200" dirty="0" smtClean="0">
                <a:solidFill>
                  <a:schemeClr val="tx1"/>
                </a:solidFill>
                <a:effectLst/>
                <a:latin typeface="+mn-lt"/>
                <a:ea typeface="+mn-ea"/>
                <a:cs typeface="+mn-cs"/>
              </a:rPr>
              <a:t>What it does with the control when achieved varies from time to time and place to place, but the true character of the machine is its political indifferentism.</a:t>
            </a:r>
            <a:endParaRPr lang="en-US" sz="1600" dirty="0"/>
          </a:p>
        </p:txBody>
      </p:sp>
      <p:sp>
        <p:nvSpPr>
          <p:cNvPr id="4" name="Slide Number Placeholder 3"/>
          <p:cNvSpPr>
            <a:spLocks noGrp="1"/>
          </p:cNvSpPr>
          <p:nvPr>
            <p:ph type="sldNum" sz="quarter" idx="10"/>
          </p:nvPr>
        </p:nvSpPr>
        <p:spPr/>
        <p:txBody>
          <a:bodyPr/>
          <a:lstStyle/>
          <a:p>
            <a:fld id="{0745D543-477A-4383-9113-781CA99213C1}" type="slidenum">
              <a:rPr lang="en-US" smtClean="0"/>
              <a:t>78</a:t>
            </a:fld>
            <a:endParaRPr lang="en-US"/>
          </a:p>
        </p:txBody>
      </p:sp>
    </p:spTree>
    <p:extLst>
      <p:ext uri="{BB962C8B-B14F-4D97-AF65-F5344CB8AC3E}">
        <p14:creationId xmlns:p14="http://schemas.microsoft.com/office/powerpoint/2010/main" val="2692088826"/>
      </p:ext>
    </p:extLst>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1" dirty="0" smtClean="0"/>
              <a:t>Rural machines - </a:t>
            </a:r>
            <a:r>
              <a:rPr lang="en-US" sz="1600" kern="1200" dirty="0" smtClean="0">
                <a:solidFill>
                  <a:schemeClr val="tx1"/>
                </a:solidFill>
                <a:effectLst/>
                <a:latin typeface="+mn-lt"/>
                <a:ea typeface="+mn-ea"/>
                <a:cs typeface="+mn-cs"/>
              </a:rPr>
              <a:t>Machines were not exclusively phenomena of city life. </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kern="1200" dirty="0" smtClean="0">
                <a:solidFill>
                  <a:schemeClr val="tx1"/>
                </a:solidFill>
                <a:effectLst/>
                <a:latin typeface="+mn-lt"/>
                <a:ea typeface="+mn-ea"/>
                <a:cs typeface="+mn-cs"/>
              </a:rPr>
              <a:t>There have been rural machines, dominated by bosses or groups as ruthless and corrupt as any that the great cities have known. </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kern="1200" dirty="0" smtClean="0">
                <a:solidFill>
                  <a:schemeClr val="tx1"/>
                </a:solidFill>
                <a:effectLst/>
                <a:latin typeface="+mn-lt"/>
                <a:ea typeface="+mn-ea"/>
                <a:cs typeface="+mn-cs"/>
              </a:rPr>
              <a:t>There have been state bosses whose power was based on such rural machines. </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kern="1200" dirty="0" smtClean="0">
                <a:solidFill>
                  <a:schemeClr val="tx1"/>
                </a:solidFill>
                <a:effectLst/>
                <a:latin typeface="+mn-lt"/>
                <a:ea typeface="+mn-ea"/>
                <a:cs typeface="+mn-cs"/>
              </a:rPr>
              <a:t>But the rural machine, the rural boss, as a rule, had other sources of power than the mere control of the electoral machinery. </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kern="1200" dirty="0" smtClean="0">
                <a:solidFill>
                  <a:schemeClr val="tx1"/>
                </a:solidFill>
                <a:effectLst/>
                <a:latin typeface="+mn-lt"/>
                <a:ea typeface="+mn-ea"/>
                <a:cs typeface="+mn-cs"/>
              </a:rPr>
              <a:t>But it is the characteristic of the true machine that its rulers owe their power to their control of the machine. </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kern="1200" dirty="0" smtClean="0">
                <a:solidFill>
                  <a:schemeClr val="tx1"/>
                </a:solidFill>
                <a:effectLst/>
                <a:latin typeface="+mn-lt"/>
                <a:ea typeface="+mn-ea"/>
                <a:cs typeface="+mn-cs"/>
              </a:rPr>
              <a:t>Nominations, elections, offices, these are the sources of the power that the machine wields and so often sells.</a:t>
            </a:r>
            <a:endParaRPr lang="en-US" sz="1600" b="1" dirty="0" smtClean="0"/>
          </a:p>
          <a:p>
            <a:endParaRPr lang="en-US" sz="1600" b="1" dirty="0"/>
          </a:p>
        </p:txBody>
      </p:sp>
      <p:sp>
        <p:nvSpPr>
          <p:cNvPr id="4" name="Slide Number Placeholder 3"/>
          <p:cNvSpPr>
            <a:spLocks noGrp="1"/>
          </p:cNvSpPr>
          <p:nvPr>
            <p:ph type="sldNum" sz="quarter" idx="10"/>
          </p:nvPr>
        </p:nvSpPr>
        <p:spPr/>
        <p:txBody>
          <a:bodyPr/>
          <a:lstStyle/>
          <a:p>
            <a:fld id="{0745D543-477A-4383-9113-781CA99213C1}" type="slidenum">
              <a:rPr lang="en-US" smtClean="0"/>
              <a:t>79</a:t>
            </a:fld>
            <a:endParaRPr lang="en-US"/>
          </a:p>
        </p:txBody>
      </p:sp>
    </p:spTree>
    <p:extLst>
      <p:ext uri="{BB962C8B-B14F-4D97-AF65-F5344CB8AC3E}">
        <p14:creationId xmlns:p14="http://schemas.microsoft.com/office/powerpoint/2010/main" val="24436091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29545E7-13C0-40EF-B7B5-ABD19C1D1102}" type="slidenum">
              <a:rPr lang="en-US" smtClean="0"/>
              <a:t>8</a:t>
            </a:fld>
            <a:endParaRPr lang="en-US"/>
          </a:p>
        </p:txBody>
      </p:sp>
    </p:spTree>
    <p:extLst>
      <p:ext uri="{BB962C8B-B14F-4D97-AF65-F5344CB8AC3E}">
        <p14:creationId xmlns:p14="http://schemas.microsoft.com/office/powerpoint/2010/main" val="2753981261"/>
      </p:ext>
    </p:extLst>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1" kern="1200" dirty="0" smtClean="0">
                <a:solidFill>
                  <a:schemeClr val="tx1"/>
                </a:solidFill>
                <a:effectLst/>
                <a:latin typeface="+mn-lt"/>
                <a:ea typeface="+mn-ea"/>
                <a:cs typeface="+mn-cs"/>
              </a:rPr>
              <a:t>Rural vs Urban bosses - </a:t>
            </a:r>
            <a:r>
              <a:rPr lang="en-US" sz="1600" kern="1200" dirty="0" smtClean="0">
                <a:solidFill>
                  <a:schemeClr val="tx1"/>
                </a:solidFill>
                <a:effectLst/>
                <a:latin typeface="+mn-lt"/>
                <a:ea typeface="+mn-ea"/>
                <a:cs typeface="+mn-cs"/>
              </a:rPr>
              <a:t>But the rural machine, the rural boss, as a rule, had other sources of power than the mere control of the electoral machinery. </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kern="1200" dirty="0" smtClean="0">
                <a:solidFill>
                  <a:schemeClr val="tx1"/>
                </a:solidFill>
                <a:effectLst/>
                <a:latin typeface="+mn-lt"/>
                <a:ea typeface="+mn-ea"/>
                <a:cs typeface="+mn-cs"/>
              </a:rPr>
              <a:t>Often it was because he </a:t>
            </a:r>
            <a:r>
              <a:rPr lang="en-US" sz="1600" i="1" kern="1200" dirty="0" smtClean="0">
                <a:solidFill>
                  <a:schemeClr val="tx1"/>
                </a:solidFill>
                <a:effectLst/>
                <a:latin typeface="+mn-lt"/>
                <a:ea typeface="+mn-ea"/>
                <a:cs typeface="+mn-cs"/>
              </a:rPr>
              <a:t>had </a:t>
            </a:r>
            <a:r>
              <a:rPr lang="en-US" sz="1600" kern="1200" dirty="0" smtClean="0">
                <a:solidFill>
                  <a:schemeClr val="tx1"/>
                </a:solidFill>
                <a:effectLst/>
                <a:latin typeface="+mn-lt"/>
                <a:ea typeface="+mn-ea"/>
                <a:cs typeface="+mn-cs"/>
              </a:rPr>
              <a:t>other sources of power, as a banker, lawyer, big landowner, agent for the railroad and the like, that he had political power. </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kern="1200" dirty="0" smtClean="0">
                <a:solidFill>
                  <a:schemeClr val="tx1"/>
                </a:solidFill>
                <a:effectLst/>
                <a:latin typeface="+mn-lt"/>
                <a:ea typeface="+mn-ea"/>
                <a:cs typeface="+mn-cs"/>
              </a:rPr>
              <a:t>But it is the characteristic of the true machine that its rulers owe their power to their control of the machine. </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kern="1200" dirty="0" smtClean="0">
                <a:solidFill>
                  <a:schemeClr val="tx1"/>
                </a:solidFill>
                <a:effectLst/>
                <a:latin typeface="+mn-lt"/>
                <a:ea typeface="+mn-ea"/>
                <a:cs typeface="+mn-cs"/>
              </a:rPr>
              <a:t>Nominations, elections, offices, these are the sources of the power that the machine wields and so often sells. </a:t>
            </a:r>
            <a:endParaRPr lang="en-US" sz="1600" b="1" dirty="0" smtClean="0"/>
          </a:p>
          <a:p>
            <a:endParaRPr lang="en-US" sz="1600" dirty="0"/>
          </a:p>
        </p:txBody>
      </p:sp>
      <p:sp>
        <p:nvSpPr>
          <p:cNvPr id="4" name="Slide Number Placeholder 3"/>
          <p:cNvSpPr>
            <a:spLocks noGrp="1"/>
          </p:cNvSpPr>
          <p:nvPr>
            <p:ph type="sldNum" sz="quarter" idx="10"/>
          </p:nvPr>
        </p:nvSpPr>
        <p:spPr/>
        <p:txBody>
          <a:bodyPr/>
          <a:lstStyle/>
          <a:p>
            <a:fld id="{0745D543-477A-4383-9113-781CA99213C1}" type="slidenum">
              <a:rPr lang="en-US" smtClean="0"/>
              <a:t>80</a:t>
            </a:fld>
            <a:endParaRPr lang="en-US"/>
          </a:p>
        </p:txBody>
      </p:sp>
    </p:spTree>
    <p:extLst>
      <p:ext uri="{BB962C8B-B14F-4D97-AF65-F5344CB8AC3E}">
        <p14:creationId xmlns:p14="http://schemas.microsoft.com/office/powerpoint/2010/main" val="2313718725"/>
      </p:ext>
    </p:extLst>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99BA88D-7440-412A-8989-FC2DD236F01C}" type="slidenum">
              <a:rPr lang="en-US" smtClean="0"/>
              <a:t>81</a:t>
            </a:fld>
            <a:endParaRPr lang="en-US"/>
          </a:p>
        </p:txBody>
      </p:sp>
    </p:spTree>
    <p:extLst>
      <p:ext uri="{BB962C8B-B14F-4D97-AF65-F5344CB8AC3E}">
        <p14:creationId xmlns:p14="http://schemas.microsoft.com/office/powerpoint/2010/main" val="572409384"/>
      </p:ext>
    </p:extLst>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600" b="1" kern="1200" dirty="0" smtClean="0">
                <a:solidFill>
                  <a:schemeClr val="tx1"/>
                </a:solidFill>
                <a:latin typeface="+mn-lt"/>
                <a:ea typeface="+mn-ea"/>
                <a:cs typeface="+mn-cs"/>
              </a:rPr>
              <a:t>Colonial voting - </a:t>
            </a:r>
            <a:r>
              <a:rPr lang="en-US" sz="1600" kern="1200" dirty="0" smtClean="0">
                <a:solidFill>
                  <a:schemeClr val="tx1"/>
                </a:solidFill>
                <a:latin typeface="+mn-lt"/>
                <a:ea typeface="+mn-ea"/>
                <a:cs typeface="+mn-cs"/>
              </a:rPr>
              <a:t>Imagine yourself a voter in colonial Virginia, where Washington, Jefferson, and Madison learned their politics. </a:t>
            </a:r>
          </a:p>
          <a:p>
            <a:pPr marL="171450" indent="-171450">
              <a:buFont typeface="Arial" panose="020B0604020202020204" pitchFamily="34" charset="0"/>
              <a:buChar char="•"/>
            </a:pPr>
            <a:r>
              <a:rPr lang="en-US" sz="1600" kern="1200" dirty="0" smtClean="0">
                <a:solidFill>
                  <a:schemeClr val="tx1"/>
                </a:solidFill>
                <a:latin typeface="+mn-lt"/>
                <a:ea typeface="+mn-ea"/>
                <a:cs typeface="+mn-cs"/>
              </a:rPr>
              <a:t>You are, first of all, a white male owning at least a modest amount of property. </a:t>
            </a:r>
          </a:p>
          <a:p>
            <a:pPr marL="171450" indent="-171450">
              <a:buFont typeface="Arial" panose="020B0604020202020204" pitchFamily="34" charset="0"/>
              <a:buChar char="•"/>
            </a:pPr>
            <a:r>
              <a:rPr lang="en-US" sz="1600" kern="1200" dirty="0" smtClean="0">
                <a:solidFill>
                  <a:schemeClr val="tx1"/>
                </a:solidFill>
                <a:latin typeface="+mn-lt"/>
                <a:ea typeface="+mn-ea"/>
                <a:cs typeface="+mn-cs"/>
              </a:rPr>
              <a:t>Your journey to vote may take several hours since there is probably only one polling place in the county. </a:t>
            </a:r>
          </a:p>
          <a:p>
            <a:pPr marL="171450" indent="-171450">
              <a:buFont typeface="Arial" panose="020B0604020202020204" pitchFamily="34" charset="0"/>
              <a:buChar char="•"/>
            </a:pPr>
            <a:r>
              <a:rPr lang="en-US" sz="1600" kern="1200" dirty="0" smtClean="0">
                <a:solidFill>
                  <a:schemeClr val="tx1"/>
                </a:solidFill>
                <a:latin typeface="+mn-lt"/>
                <a:ea typeface="+mn-ea"/>
                <a:cs typeface="+mn-cs"/>
              </a:rPr>
              <a:t>As you approach the courthouse, you see the sheriff supervising the outdoors election. </a:t>
            </a:r>
          </a:p>
          <a:p>
            <a:pPr marL="171450" indent="-171450">
              <a:buFont typeface="Arial" panose="020B0604020202020204" pitchFamily="34" charset="0"/>
              <a:buChar char="•"/>
            </a:pPr>
            <a:r>
              <a:rPr lang="en-US" sz="1600" kern="1200" dirty="0" smtClean="0">
                <a:solidFill>
                  <a:schemeClr val="tx1"/>
                </a:solidFill>
                <a:latin typeface="+mn-lt"/>
                <a:ea typeface="+mn-ea"/>
                <a:cs typeface="+mn-cs"/>
              </a:rPr>
              <a:t>Although elections are uncontested more often than not, in this case two candidates for the House of Burgesses stand before you, both of them members of prominent local families. </a:t>
            </a:r>
          </a:p>
          <a:p>
            <a:pPr marL="171450" indent="-171450">
              <a:buFont typeface="Arial" panose="020B0604020202020204" pitchFamily="34" charset="0"/>
              <a:buChar char="•"/>
            </a:pPr>
            <a:r>
              <a:rPr lang="en-US" sz="1600" kern="1200" dirty="0" smtClean="0">
                <a:solidFill>
                  <a:schemeClr val="tx1"/>
                </a:solidFill>
                <a:latin typeface="+mn-lt"/>
                <a:ea typeface="+mn-ea"/>
                <a:cs typeface="+mn-cs"/>
              </a:rPr>
              <a:t>You watch the most prominent members of the community, the leading landowner and clergyman, cast their votes, and you know whom they have supported because they announce their selections in loud, clear voices. </a:t>
            </a:r>
          </a:p>
          <a:p>
            <a:pPr marL="171450" indent="-171450">
              <a:buFont typeface="Arial" panose="020B0604020202020204" pitchFamily="34" charset="0"/>
              <a:buChar char="•"/>
            </a:pPr>
            <a:r>
              <a:rPr lang="en-US" sz="1600" kern="1200" dirty="0" smtClean="0">
                <a:solidFill>
                  <a:schemeClr val="tx1"/>
                </a:solidFill>
                <a:latin typeface="+mn-lt"/>
                <a:ea typeface="+mn-ea"/>
                <a:cs typeface="+mn-cs"/>
              </a:rPr>
              <a:t>You do the same, and then step over to the candidate you have voted for, and he treats you to a glass of rum punch. </a:t>
            </a:r>
          </a:p>
          <a:p>
            <a:pPr marL="171450" indent="-171450">
              <a:buFont typeface="Arial" panose="020B0604020202020204" pitchFamily="34" charset="0"/>
              <a:buChar char="•"/>
            </a:pPr>
            <a:r>
              <a:rPr lang="en-US" sz="1600" kern="1200" dirty="0" smtClean="0">
                <a:solidFill>
                  <a:schemeClr val="tx1"/>
                </a:solidFill>
                <a:latin typeface="+mn-lt"/>
                <a:ea typeface="+mn-ea"/>
                <a:cs typeface="+mn-cs"/>
              </a:rPr>
              <a:t>Your act of voting, though you did indeed have a choice of candidates, has been an act of restating and reaffirming the social hierarchy of the community in which no one but a local notable would think of standing for office. </a:t>
            </a:r>
          </a:p>
          <a:p>
            <a:pPr marL="171450" indent="-171450">
              <a:buFont typeface="Arial" panose="020B0604020202020204" pitchFamily="34" charset="0"/>
              <a:buChar char="•"/>
            </a:pPr>
            <a:r>
              <a:rPr lang="en-US" sz="1600" kern="1200" dirty="0" smtClean="0">
                <a:solidFill>
                  <a:schemeClr val="tx1"/>
                </a:solidFill>
                <a:latin typeface="+mn-lt"/>
                <a:ea typeface="+mn-ea"/>
                <a:cs typeface="+mn-cs"/>
              </a:rPr>
              <a:t>In New England, you elect town selectmen and representatives at a town meeting. </a:t>
            </a:r>
          </a:p>
          <a:p>
            <a:pPr marL="171450" indent="-171450">
              <a:buFont typeface="Arial" panose="020B0604020202020204" pitchFamily="34" charset="0"/>
              <a:buChar char="•"/>
            </a:pPr>
            <a:r>
              <a:rPr lang="en-US" sz="1600" kern="1200" dirty="0" smtClean="0">
                <a:solidFill>
                  <a:schemeClr val="tx1"/>
                </a:solidFill>
                <a:latin typeface="+mn-lt"/>
                <a:ea typeface="+mn-ea"/>
                <a:cs typeface="+mn-cs"/>
              </a:rPr>
              <a:t>You are still necessarily a white male property !! owner or at least a white male taxpayer, but the format of the meeting stresses equality among the members rather than deference to authority. </a:t>
            </a:r>
          </a:p>
          <a:p>
            <a:pPr marL="171450" indent="-171450">
              <a:buFont typeface="Arial" panose="020B0604020202020204" pitchFamily="34" charset="0"/>
              <a:buChar char="•"/>
            </a:pPr>
            <a:r>
              <a:rPr lang="en-US" sz="1600" kern="1200" dirty="0" smtClean="0">
                <a:solidFill>
                  <a:schemeClr val="tx1"/>
                </a:solidFill>
                <a:latin typeface="+mn-lt"/>
                <a:ea typeface="+mn-ea"/>
                <a:cs typeface="+mn-cs"/>
              </a:rPr>
              <a:t>Still, like Virginia, the New England model reflects an organic view that the polity has a single common good and that the leaders of locally prominent, wealthy, and well-established families can be trusted to represent it. </a:t>
            </a:r>
          </a:p>
          <a:p>
            <a:pPr marL="171450" indent="-171450">
              <a:buFont typeface="Arial" panose="020B0604020202020204" pitchFamily="34" charset="0"/>
              <a:buChar char="•"/>
            </a:pPr>
            <a:r>
              <a:rPr lang="en-US" sz="1600" kern="1200" dirty="0" smtClean="0">
                <a:solidFill>
                  <a:schemeClr val="tx1"/>
                </a:solidFill>
                <a:latin typeface="+mn-lt"/>
                <a:ea typeface="+mn-ea"/>
                <a:cs typeface="+mn-cs"/>
              </a:rPr>
              <a:t>Dissent and conflict are no more acceptable in New England than in Virginia.</a:t>
            </a:r>
            <a:endParaRPr lang="en-US" sz="1600" dirty="0"/>
          </a:p>
        </p:txBody>
      </p:sp>
      <p:sp>
        <p:nvSpPr>
          <p:cNvPr id="4" name="Slide Number Placeholder 3"/>
          <p:cNvSpPr>
            <a:spLocks noGrp="1"/>
          </p:cNvSpPr>
          <p:nvPr>
            <p:ph type="sldNum" sz="quarter" idx="10"/>
          </p:nvPr>
        </p:nvSpPr>
        <p:spPr/>
        <p:txBody>
          <a:bodyPr/>
          <a:lstStyle/>
          <a:p>
            <a:fld id="{94D94F5F-2122-4DAA-84D5-20B9AA09F77E}" type="slidenum">
              <a:rPr lang="en-US" smtClean="0"/>
              <a:pPr/>
              <a:t>82</a:t>
            </a:fld>
            <a:endParaRPr lang="en-US"/>
          </a:p>
        </p:txBody>
      </p:sp>
    </p:spTree>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99BA88D-7440-412A-8989-FC2DD236F01C}" type="slidenum">
              <a:rPr lang="en-US" smtClean="0"/>
              <a:t>83</a:t>
            </a:fld>
            <a:endParaRPr lang="en-US"/>
          </a:p>
        </p:txBody>
      </p:sp>
    </p:spTree>
    <p:extLst>
      <p:ext uri="{BB962C8B-B14F-4D97-AF65-F5344CB8AC3E}">
        <p14:creationId xmlns:p14="http://schemas.microsoft.com/office/powerpoint/2010/main" val="917422741"/>
      </p:ext>
    </p:extLst>
  </p:cSld>
  <p:clrMapOvr>
    <a:masterClrMapping/>
  </p:clrMapOvr>
</p:notes>
</file>

<file path=ppt/notesSlides/notesSlide8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sz="1600" kern="1200" dirty="0" smtClean="0">
                <a:solidFill>
                  <a:schemeClr val="tx1"/>
                </a:solidFill>
                <a:effectLst/>
                <a:latin typeface="+mn-lt"/>
                <a:ea typeface="+mn-ea"/>
                <a:cs typeface="+mn-cs"/>
              </a:rPr>
              <a:t>Early in the nineteenth century voice voting—announcing one's choice audibly at the polls—had been a common form of suffrage. </a:t>
            </a:r>
          </a:p>
          <a:p>
            <a:pPr marL="171450" indent="-171450">
              <a:buFont typeface="Arial" panose="020B0604020202020204" pitchFamily="34" charset="0"/>
              <a:buChar char="•"/>
            </a:pPr>
            <a:r>
              <a:rPr lang="en-US" sz="1600" kern="1200" dirty="0" smtClean="0">
                <a:solidFill>
                  <a:schemeClr val="tx1"/>
                </a:solidFill>
                <a:effectLst/>
                <a:latin typeface="+mn-lt"/>
                <a:ea typeface="+mn-ea"/>
                <a:cs typeface="+mn-cs"/>
              </a:rPr>
              <a:t>This method gradually gave way to the use of paper ballots printed by the parties, with each party's ballot con­taining only the names of its own candidates. </a:t>
            </a:r>
          </a:p>
          <a:p>
            <a:pPr marL="171450" indent="-171450">
              <a:buFont typeface="Arial" panose="020B0604020202020204" pitchFamily="34" charset="0"/>
              <a:buChar char="•"/>
            </a:pPr>
            <a:r>
              <a:rPr lang="en-US" sz="1600" kern="1200" dirty="0" smtClean="0">
                <a:solidFill>
                  <a:schemeClr val="tx1"/>
                </a:solidFill>
                <a:effectLst/>
                <a:latin typeface="+mn-lt"/>
                <a:ea typeface="+mn-ea"/>
                <a:cs typeface="+mn-cs"/>
              </a:rPr>
              <a:t>Party workers distributed the ballots to voters they had reason to expect would support their party's ticket. </a:t>
            </a:r>
          </a:p>
          <a:p>
            <a:pPr marL="171450" indent="-171450">
              <a:buFont typeface="Arial" panose="020B0604020202020204" pitchFamily="34" charset="0"/>
              <a:buChar char="•"/>
            </a:pPr>
            <a:r>
              <a:rPr lang="en-US" sz="1600" kern="1200" dirty="0" smtClean="0">
                <a:solidFill>
                  <a:schemeClr val="tx1"/>
                </a:solidFill>
                <a:effectLst/>
                <a:latin typeface="+mn-lt"/>
                <a:ea typeface="+mn-ea"/>
                <a:cs typeface="+mn-cs"/>
              </a:rPr>
              <a:t>Opportuni­ties for vote-buying were obviously large. </a:t>
            </a:r>
          </a:p>
          <a:p>
            <a:pPr marL="171450" indent="-171450">
              <a:buFont typeface="Arial" panose="020B0604020202020204" pitchFamily="34" charset="0"/>
              <a:buChar char="•"/>
            </a:pPr>
            <a:r>
              <a:rPr lang="en-US" sz="1600" kern="1200" dirty="0" smtClean="0">
                <a:solidFill>
                  <a:schemeClr val="tx1"/>
                </a:solidFill>
                <a:effectLst/>
                <a:latin typeface="+mn-lt"/>
                <a:ea typeface="+mn-ea"/>
                <a:cs typeface="+mn-cs"/>
              </a:rPr>
              <a:t>Even voters who did not sell their vote were under considerable pressure to vote a straight party line to stay in the good graces of the locally dominant party. </a:t>
            </a:r>
            <a:endParaRPr lang="en-US" sz="1600" dirty="0"/>
          </a:p>
        </p:txBody>
      </p:sp>
      <p:sp>
        <p:nvSpPr>
          <p:cNvPr id="4" name="Slide Number Placeholder 3"/>
          <p:cNvSpPr>
            <a:spLocks noGrp="1"/>
          </p:cNvSpPr>
          <p:nvPr>
            <p:ph type="sldNum" sz="quarter" idx="10"/>
          </p:nvPr>
        </p:nvSpPr>
        <p:spPr/>
        <p:txBody>
          <a:bodyPr/>
          <a:lstStyle/>
          <a:p>
            <a:fld id="{6DCA5056-0215-4831-9C1E-B2649441577B}" type="slidenum">
              <a:rPr lang="en-US" smtClean="0"/>
              <a:t>84</a:t>
            </a:fld>
            <a:endParaRPr lang="en-US"/>
          </a:p>
        </p:txBody>
      </p:sp>
    </p:spTree>
    <p:extLst>
      <p:ext uri="{BB962C8B-B14F-4D97-AF65-F5344CB8AC3E}">
        <p14:creationId xmlns:p14="http://schemas.microsoft.com/office/powerpoint/2010/main" val="4000111868"/>
      </p:ext>
    </p:extLst>
  </p:cSld>
  <p:clrMapOvr>
    <a:masterClrMapping/>
  </p:clrMapOvr>
</p:notes>
</file>

<file path=ppt/notesSlides/notesSlide8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99BA88D-7440-412A-8989-FC2DD236F01C}" type="slidenum">
              <a:rPr lang="en-US" smtClean="0"/>
              <a:t>85</a:t>
            </a:fld>
            <a:endParaRPr lang="en-US"/>
          </a:p>
        </p:txBody>
      </p:sp>
    </p:spTree>
    <p:extLst>
      <p:ext uri="{BB962C8B-B14F-4D97-AF65-F5344CB8AC3E}">
        <p14:creationId xmlns:p14="http://schemas.microsoft.com/office/powerpoint/2010/main" val="2993268264"/>
      </p:ext>
    </p:extLst>
  </p:cSld>
  <p:clrMapOvr>
    <a:masterClrMapping/>
  </p:clrMapOvr>
</p:notes>
</file>

<file path=ppt/notesSlides/notesSlide8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600" b="1" kern="1200" dirty="0" smtClean="0">
                <a:solidFill>
                  <a:schemeClr val="tx1"/>
                </a:solidFill>
                <a:effectLst/>
                <a:latin typeface="+mn-lt"/>
                <a:ea typeface="+mn-ea"/>
                <a:cs typeface="+mn-cs"/>
              </a:rPr>
              <a:t>Australian</a:t>
            </a:r>
            <a:r>
              <a:rPr lang="en-US" sz="1600" b="1" kern="1200" baseline="0" dirty="0" smtClean="0">
                <a:solidFill>
                  <a:schemeClr val="tx1"/>
                </a:solidFill>
                <a:effectLst/>
                <a:latin typeface="+mn-lt"/>
                <a:ea typeface="+mn-ea"/>
                <a:cs typeface="+mn-cs"/>
              </a:rPr>
              <a:t> ballot – </a:t>
            </a:r>
            <a:r>
              <a:rPr lang="en-US" sz="1600" b="0" kern="1200" baseline="0" dirty="0" smtClean="0">
                <a:solidFill>
                  <a:schemeClr val="tx1"/>
                </a:solidFill>
                <a:effectLst/>
                <a:latin typeface="+mn-lt"/>
                <a:ea typeface="+mn-ea"/>
                <a:cs typeface="+mn-cs"/>
              </a:rPr>
              <a:t>This ballot had four characteristics:</a:t>
            </a:r>
            <a:endParaRPr lang="en-US" sz="1600" b="1" kern="1200" dirty="0" smtClean="0">
              <a:solidFill>
                <a:schemeClr val="tx1"/>
              </a:solidFill>
              <a:effectLst/>
              <a:latin typeface="+mn-lt"/>
              <a:ea typeface="+mn-ea"/>
              <a:cs typeface="+mn-cs"/>
            </a:endParaRPr>
          </a:p>
          <a:p>
            <a:pPr marL="171450" lvl="0" indent="-171450">
              <a:buFont typeface="Arial" pitchFamily="34" charset="0"/>
              <a:buChar char="•"/>
            </a:pPr>
            <a:r>
              <a:rPr lang="en-US" sz="1600" kern="1200" dirty="0" smtClean="0">
                <a:solidFill>
                  <a:schemeClr val="tx1"/>
                </a:solidFill>
                <a:effectLst/>
                <a:latin typeface="+mn-lt"/>
                <a:ea typeface="+mn-ea"/>
                <a:cs typeface="+mn-cs"/>
              </a:rPr>
              <a:t>an official ballot being printed at public expense, </a:t>
            </a:r>
          </a:p>
          <a:p>
            <a:pPr marL="171450" lvl="0" indent="-171450">
              <a:buFont typeface="Arial" pitchFamily="34" charset="0"/>
              <a:buChar char="•"/>
            </a:pPr>
            <a:r>
              <a:rPr lang="en-US" sz="1600" kern="1200" dirty="0" smtClean="0">
                <a:solidFill>
                  <a:schemeClr val="tx1"/>
                </a:solidFill>
                <a:effectLst/>
                <a:latin typeface="+mn-lt"/>
                <a:ea typeface="+mn-ea"/>
                <a:cs typeface="+mn-cs"/>
              </a:rPr>
              <a:t>on which the names of the nominated candidates of all parties and all proposals appear, </a:t>
            </a:r>
          </a:p>
          <a:p>
            <a:pPr marL="171450" lvl="0" indent="-171450">
              <a:buFont typeface="Arial" pitchFamily="34" charset="0"/>
              <a:buChar char="•"/>
            </a:pPr>
            <a:r>
              <a:rPr lang="en-US" sz="1600" kern="1200" dirty="0" smtClean="0">
                <a:solidFill>
                  <a:schemeClr val="tx1"/>
                </a:solidFill>
                <a:effectLst/>
                <a:latin typeface="+mn-lt"/>
                <a:ea typeface="+mn-ea"/>
                <a:cs typeface="+mn-cs"/>
              </a:rPr>
              <a:t>being distributed only at the polling place and </a:t>
            </a:r>
          </a:p>
          <a:p>
            <a:pPr marL="171450" lvl="0" indent="-171450">
              <a:buFont typeface="Arial" pitchFamily="34" charset="0"/>
              <a:buChar char="•"/>
            </a:pPr>
            <a:r>
              <a:rPr lang="en-US" sz="1600" kern="1200" dirty="0" smtClean="0">
                <a:solidFill>
                  <a:schemeClr val="tx1"/>
                </a:solidFill>
                <a:effectLst/>
                <a:latin typeface="+mn-lt"/>
                <a:ea typeface="+mn-ea"/>
                <a:cs typeface="+mn-cs"/>
              </a:rPr>
              <a:t>being marked in secret. </a:t>
            </a:r>
          </a:p>
          <a:p>
            <a:r>
              <a:rPr lang="en-US" sz="1600" b="1" kern="1200" dirty="0" smtClean="0">
                <a:solidFill>
                  <a:schemeClr val="tx1"/>
                </a:solidFill>
                <a:effectLst/>
                <a:latin typeface="+mn-lt"/>
                <a:ea typeface="+mn-ea"/>
                <a:cs typeface="+mn-cs"/>
              </a:rPr>
              <a:t>The</a:t>
            </a:r>
            <a:r>
              <a:rPr lang="en-US" sz="1600" b="1" kern="1200" baseline="0" dirty="0" smtClean="0">
                <a:solidFill>
                  <a:schemeClr val="tx1"/>
                </a:solidFill>
                <a:effectLst/>
                <a:latin typeface="+mn-lt"/>
                <a:ea typeface="+mn-ea"/>
                <a:cs typeface="+mn-cs"/>
              </a:rPr>
              <a:t> Australian Ballot &amp; Presidential Elections - </a:t>
            </a:r>
            <a:r>
              <a:rPr lang="en-US" sz="1600" kern="1200" dirty="0" smtClean="0">
                <a:solidFill>
                  <a:schemeClr val="tx1"/>
                </a:solidFill>
                <a:effectLst/>
                <a:latin typeface="+mn-lt"/>
                <a:ea typeface="+mn-ea"/>
                <a:cs typeface="+mn-cs"/>
              </a:rPr>
              <a:t>In the United States, most states had moved to secret ballots soon after the </a:t>
            </a:r>
            <a:r>
              <a:rPr lang="en-US" sz="1600" kern="1200" dirty="0" smtClean="0">
                <a:solidFill>
                  <a:schemeClr val="tx1"/>
                </a:solidFill>
                <a:effectLst/>
                <a:latin typeface="+mn-lt"/>
                <a:ea typeface="+mn-ea"/>
                <a:cs typeface="+mn-cs"/>
                <a:hlinkClick r:id="rId3" tooltip="United States presidential election, 1884"/>
              </a:rPr>
              <a:t>presidential election of 1884</a:t>
            </a:r>
            <a:r>
              <a:rPr lang="en-US" sz="1600" kern="1200" dirty="0" smtClean="0">
                <a:solidFill>
                  <a:schemeClr val="tx1"/>
                </a:solidFill>
                <a:effectLst/>
                <a:latin typeface="+mn-lt"/>
                <a:ea typeface="+mn-ea"/>
                <a:cs typeface="+mn-cs"/>
              </a:rPr>
              <a:t>. However, </a:t>
            </a:r>
            <a:r>
              <a:rPr lang="en-US" sz="1600" kern="1200" dirty="0" smtClean="0">
                <a:solidFill>
                  <a:schemeClr val="tx1"/>
                </a:solidFill>
                <a:effectLst/>
                <a:latin typeface="+mn-lt"/>
                <a:ea typeface="+mn-ea"/>
                <a:cs typeface="+mn-cs"/>
                <a:hlinkClick r:id="rId4" tooltip="Kentucky"/>
              </a:rPr>
              <a:t>Kentucky</a:t>
            </a:r>
            <a:r>
              <a:rPr lang="en-US" sz="1600" kern="1200" dirty="0" smtClean="0">
                <a:solidFill>
                  <a:schemeClr val="tx1"/>
                </a:solidFill>
                <a:effectLst/>
                <a:latin typeface="+mn-lt"/>
                <a:ea typeface="+mn-ea"/>
                <a:cs typeface="+mn-cs"/>
              </a:rPr>
              <a:t> was the last state to do so in 1891, when it quit using an </a:t>
            </a:r>
            <a:r>
              <a:rPr lang="en-US" sz="1600" kern="1200" dirty="0" smtClean="0">
                <a:solidFill>
                  <a:schemeClr val="tx1"/>
                </a:solidFill>
                <a:effectLst/>
                <a:latin typeface="+mn-lt"/>
                <a:ea typeface="+mn-ea"/>
                <a:cs typeface="+mn-cs"/>
                <a:hlinkClick r:id="rId5" tooltip="Oral ballot (page does not exist)"/>
              </a:rPr>
              <a:t>oral ballot</a:t>
            </a:r>
            <a:r>
              <a:rPr lang="en-US" sz="1600" kern="1200" dirty="0" smtClean="0">
                <a:solidFill>
                  <a:schemeClr val="tx1"/>
                </a:solidFill>
                <a:effectLst/>
                <a:latin typeface="+mn-lt"/>
                <a:ea typeface="+mn-ea"/>
                <a:cs typeface="+mn-cs"/>
              </a:rPr>
              <a:t>. </a:t>
            </a:r>
          </a:p>
          <a:p>
            <a:pPr marL="285750" indent="-285750">
              <a:buFont typeface="Arial" panose="020B0604020202020204" pitchFamily="34" charset="0"/>
              <a:buChar char="•"/>
            </a:pPr>
            <a:r>
              <a:rPr lang="en-US" sz="1600" kern="1200" dirty="0" smtClean="0">
                <a:solidFill>
                  <a:schemeClr val="tx1"/>
                </a:solidFill>
                <a:effectLst/>
                <a:latin typeface="+mn-lt"/>
                <a:ea typeface="+mn-ea"/>
                <a:cs typeface="+mn-cs"/>
              </a:rPr>
              <a:t>Therefore, the first </a:t>
            </a:r>
            <a:r>
              <a:rPr lang="en-US" sz="1600" kern="1200" dirty="0" smtClean="0">
                <a:solidFill>
                  <a:schemeClr val="tx1"/>
                </a:solidFill>
                <a:effectLst/>
                <a:latin typeface="+mn-lt"/>
                <a:ea typeface="+mn-ea"/>
                <a:cs typeface="+mn-cs"/>
                <a:hlinkClick r:id="rId6" tooltip="President of the United States"/>
              </a:rPr>
              <a:t>President of the United States</a:t>
            </a:r>
            <a:r>
              <a:rPr lang="en-US" sz="1600" kern="1200" dirty="0" smtClean="0">
                <a:solidFill>
                  <a:schemeClr val="tx1"/>
                </a:solidFill>
                <a:effectLst/>
                <a:latin typeface="+mn-lt"/>
                <a:ea typeface="+mn-ea"/>
                <a:cs typeface="+mn-cs"/>
              </a:rPr>
              <a:t> elected completely under the Australian ballot was president </a:t>
            </a:r>
            <a:r>
              <a:rPr lang="en-US" sz="1600" kern="1200" dirty="0" smtClean="0">
                <a:solidFill>
                  <a:schemeClr val="tx1"/>
                </a:solidFill>
                <a:effectLst/>
                <a:latin typeface="+mn-lt"/>
                <a:ea typeface="+mn-ea"/>
                <a:cs typeface="+mn-cs"/>
                <a:hlinkClick r:id="rId7" tooltip="Grover Cleveland"/>
              </a:rPr>
              <a:t>Grover Cleveland</a:t>
            </a:r>
            <a:r>
              <a:rPr lang="en-US" sz="1600" kern="1200" dirty="0" smtClean="0">
                <a:solidFill>
                  <a:schemeClr val="tx1"/>
                </a:solidFill>
                <a:effectLst/>
                <a:latin typeface="+mn-lt"/>
                <a:ea typeface="+mn-ea"/>
                <a:cs typeface="+mn-cs"/>
              </a:rPr>
              <a:t> in </a:t>
            </a:r>
            <a:r>
              <a:rPr lang="en-US" sz="1600" kern="1200" dirty="0" smtClean="0">
                <a:solidFill>
                  <a:schemeClr val="tx1"/>
                </a:solidFill>
                <a:effectLst/>
                <a:latin typeface="+mn-lt"/>
                <a:ea typeface="+mn-ea"/>
                <a:cs typeface="+mn-cs"/>
                <a:hlinkClick r:id="rId8" tooltip="United States presidential election, 1892"/>
              </a:rPr>
              <a:t>1892</a:t>
            </a:r>
            <a:r>
              <a:rPr lang="en-US" sz="1600" kern="1200" dirty="0" smtClean="0">
                <a:solidFill>
                  <a:schemeClr val="tx1"/>
                </a:solidFill>
                <a:effectLst/>
                <a:latin typeface="+mn-lt"/>
                <a:ea typeface="+mn-ea"/>
                <a:cs typeface="+mn-cs"/>
              </a:rPr>
              <a:t>.</a:t>
            </a:r>
          </a:p>
          <a:p>
            <a:endParaRPr lang="en-US" sz="1600" dirty="0"/>
          </a:p>
        </p:txBody>
      </p:sp>
      <p:sp>
        <p:nvSpPr>
          <p:cNvPr id="4" name="Slide Number Placeholder 3"/>
          <p:cNvSpPr>
            <a:spLocks noGrp="1"/>
          </p:cNvSpPr>
          <p:nvPr>
            <p:ph type="sldNum" sz="quarter" idx="10"/>
          </p:nvPr>
        </p:nvSpPr>
        <p:spPr/>
        <p:txBody>
          <a:bodyPr/>
          <a:lstStyle/>
          <a:p>
            <a:fld id="{6DCA5056-0215-4831-9C1E-B2649441577B}" type="slidenum">
              <a:rPr lang="en-US" smtClean="0"/>
              <a:t>86</a:t>
            </a:fld>
            <a:endParaRPr lang="en-US"/>
          </a:p>
        </p:txBody>
      </p:sp>
    </p:spTree>
    <p:extLst>
      <p:ext uri="{BB962C8B-B14F-4D97-AF65-F5344CB8AC3E}">
        <p14:creationId xmlns:p14="http://schemas.microsoft.com/office/powerpoint/2010/main" val="1190164390"/>
      </p:ext>
    </p:extLst>
  </p:cSld>
  <p:clrMapOvr>
    <a:masterClrMapping/>
  </p:clrMapOvr>
</p:notes>
</file>

<file path=ppt/notesSlides/notesSlide8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b="1" dirty="0" smtClean="0"/>
              <a:t>Voting machines = </a:t>
            </a:r>
            <a:r>
              <a:rPr lang="en-US" sz="1600" b="0" dirty="0" smtClean="0"/>
              <a:t>A</a:t>
            </a:r>
            <a:r>
              <a:rPr lang="en-US" sz="1600" b="0" baseline="0" dirty="0" smtClean="0"/>
              <a:t> mechanical, electro-mechanical, or electronic device that is used to present the ballot to the voters, enable the voters to cast votes, report or display election results, and maintain audit trail information. </a:t>
            </a:r>
          </a:p>
          <a:p>
            <a:pPr marL="171450" indent="-171450">
              <a:buFont typeface="Arial" panose="020B0604020202020204" pitchFamily="34" charset="0"/>
              <a:buChar char="•"/>
            </a:pPr>
            <a:r>
              <a:rPr lang="en-US" sz="1600" kern="1200" dirty="0" smtClean="0">
                <a:solidFill>
                  <a:schemeClr val="tx1"/>
                </a:solidFill>
                <a:effectLst/>
                <a:latin typeface="+mn-lt"/>
                <a:ea typeface="+mn-ea"/>
                <a:cs typeface="+mn-cs"/>
              </a:rPr>
              <a:t>The first voting machines were mechanical but it is increasingly more common to use </a:t>
            </a:r>
            <a:r>
              <a:rPr lang="en-US" sz="1600" kern="1200" dirty="0" smtClean="0">
                <a:solidFill>
                  <a:schemeClr val="tx1"/>
                </a:solidFill>
                <a:effectLst/>
                <a:latin typeface="+mn-lt"/>
                <a:ea typeface="+mn-ea"/>
                <a:cs typeface="+mn-cs"/>
                <a:hlinkClick r:id="rId3" tooltip="Electronic voting"/>
              </a:rPr>
              <a:t>electronic voting</a:t>
            </a:r>
            <a:r>
              <a:rPr lang="en-US" sz="1600" kern="1200" dirty="0" smtClean="0">
                <a:solidFill>
                  <a:schemeClr val="tx1"/>
                </a:solidFill>
                <a:effectLst/>
                <a:latin typeface="+mn-lt"/>
                <a:ea typeface="+mn-ea"/>
                <a:cs typeface="+mn-cs"/>
              </a:rPr>
              <a:t> machines.</a:t>
            </a:r>
          </a:p>
          <a:p>
            <a:pPr marL="0" marR="0" indent="0" algn="l" defTabSz="914400" rtl="0" eaLnBrk="1" fontAlgn="auto" latinLnBrk="0" hangingPunct="1">
              <a:lnSpc>
                <a:spcPct val="100000"/>
              </a:lnSpc>
              <a:spcBef>
                <a:spcPts val="0"/>
              </a:spcBef>
              <a:spcAft>
                <a:spcPts val="0"/>
              </a:spcAft>
              <a:buClrTx/>
              <a:buSzTx/>
              <a:buFontTx/>
              <a:buNone/>
              <a:tabLst/>
              <a:defRPr/>
            </a:pPr>
            <a:r>
              <a:rPr lang="en-US" sz="1600" b="1" kern="1200" dirty="0" smtClean="0">
                <a:solidFill>
                  <a:schemeClr val="tx1"/>
                </a:solidFill>
                <a:effectLst/>
                <a:latin typeface="+mn-lt"/>
                <a:ea typeface="+mn-ea"/>
                <a:cs typeface="+mn-cs"/>
              </a:rPr>
              <a:t>Mechanical voting machine - </a:t>
            </a:r>
            <a:r>
              <a:rPr lang="en-US" sz="1600" kern="1200" dirty="0" smtClean="0">
                <a:solidFill>
                  <a:schemeClr val="tx1"/>
                </a:solidFill>
                <a:effectLst/>
                <a:latin typeface="+mn-lt"/>
                <a:ea typeface="+mn-ea"/>
                <a:cs typeface="+mn-cs"/>
              </a:rPr>
              <a:t>In 1875, Englishman Henry Spratt received a U.S. patent for a voting machine that presented the ballot as an array of push buttons, one per candidate.</a:t>
            </a:r>
            <a:r>
              <a:rPr lang="en-US" sz="1600" kern="1200" baseline="30000" dirty="0" smtClean="0">
                <a:solidFill>
                  <a:schemeClr val="tx1"/>
                </a:solidFill>
                <a:effectLst/>
                <a:latin typeface="+mn-lt"/>
                <a:ea typeface="+mn-ea"/>
                <a:cs typeface="+mn-cs"/>
              </a:rPr>
              <a:t> </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kern="1200" dirty="0" smtClean="0">
                <a:solidFill>
                  <a:schemeClr val="tx1"/>
                </a:solidFill>
                <a:effectLst/>
                <a:latin typeface="+mn-lt"/>
                <a:ea typeface="+mn-ea"/>
                <a:cs typeface="+mn-cs"/>
              </a:rPr>
              <a:t>Spratt's machine was typically British, allowing each voter to cast a fixed number of votes in a single race. </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kern="1200" dirty="0" smtClean="0">
                <a:solidFill>
                  <a:schemeClr val="tx1"/>
                </a:solidFill>
                <a:effectLst/>
                <a:latin typeface="+mn-lt"/>
                <a:ea typeface="+mn-ea"/>
                <a:cs typeface="+mn-cs"/>
              </a:rPr>
              <a:t>In 1881, Anthony </a:t>
            </a:r>
            <a:r>
              <a:rPr lang="en-US" sz="1600" kern="1200" dirty="0" err="1" smtClean="0">
                <a:solidFill>
                  <a:schemeClr val="tx1"/>
                </a:solidFill>
                <a:effectLst/>
                <a:latin typeface="+mn-lt"/>
                <a:ea typeface="+mn-ea"/>
                <a:cs typeface="+mn-cs"/>
              </a:rPr>
              <a:t>Beranek</a:t>
            </a:r>
            <a:r>
              <a:rPr lang="en-US" sz="1600" kern="1200" dirty="0" smtClean="0">
                <a:solidFill>
                  <a:schemeClr val="tx1"/>
                </a:solidFill>
                <a:effectLst/>
                <a:latin typeface="+mn-lt"/>
                <a:ea typeface="+mn-ea"/>
                <a:cs typeface="+mn-cs"/>
              </a:rPr>
              <a:t> of </a:t>
            </a:r>
            <a:r>
              <a:rPr lang="en-US" sz="1600" kern="1200" dirty="0" smtClean="0">
                <a:solidFill>
                  <a:schemeClr val="tx1"/>
                </a:solidFill>
                <a:effectLst/>
                <a:latin typeface="+mn-lt"/>
                <a:ea typeface="+mn-ea"/>
                <a:cs typeface="+mn-cs"/>
                <a:hlinkClick r:id="rId4" tooltip="Chicago"/>
              </a:rPr>
              <a:t>Chicago</a:t>
            </a:r>
            <a:r>
              <a:rPr lang="en-US" sz="1600" kern="1200" dirty="0" smtClean="0">
                <a:solidFill>
                  <a:schemeClr val="tx1"/>
                </a:solidFill>
                <a:effectLst/>
                <a:latin typeface="+mn-lt"/>
                <a:ea typeface="+mn-ea"/>
                <a:cs typeface="+mn-cs"/>
              </a:rPr>
              <a:t> patented the first voting machine appropriate for use in a general election in the </a:t>
            </a:r>
            <a:r>
              <a:rPr lang="en-US" sz="1600" kern="1200" dirty="0" smtClean="0">
                <a:solidFill>
                  <a:schemeClr val="tx1"/>
                </a:solidFill>
                <a:effectLst/>
                <a:latin typeface="+mn-lt"/>
                <a:ea typeface="+mn-ea"/>
                <a:cs typeface="+mn-cs"/>
                <a:hlinkClick r:id="rId5" tooltip="United States"/>
              </a:rPr>
              <a:t>United States</a:t>
            </a:r>
            <a:r>
              <a:rPr lang="en-US" sz="1600" kern="1200" dirty="0" smtClean="0">
                <a:solidFill>
                  <a:schemeClr val="tx1"/>
                </a:solidFill>
                <a:effectLst/>
                <a:latin typeface="+mn-lt"/>
                <a:ea typeface="+mn-ea"/>
                <a:cs typeface="+mn-cs"/>
              </a:rPr>
              <a:t>. </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kern="1200" dirty="0" err="1" smtClean="0">
                <a:solidFill>
                  <a:schemeClr val="tx1"/>
                </a:solidFill>
                <a:effectLst/>
                <a:latin typeface="+mn-lt"/>
                <a:ea typeface="+mn-ea"/>
                <a:cs typeface="+mn-cs"/>
              </a:rPr>
              <a:t>Beranek's</a:t>
            </a:r>
            <a:r>
              <a:rPr lang="en-US" sz="1600" kern="1200" dirty="0" smtClean="0">
                <a:solidFill>
                  <a:schemeClr val="tx1"/>
                </a:solidFill>
                <a:effectLst/>
                <a:latin typeface="+mn-lt"/>
                <a:ea typeface="+mn-ea"/>
                <a:cs typeface="+mn-cs"/>
              </a:rPr>
              <a:t> machine presented an array of push buttons to the voter, with one row per office on the ballot, and one column per party. </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kern="1200" dirty="0" smtClean="0">
                <a:solidFill>
                  <a:schemeClr val="tx1"/>
                </a:solidFill>
                <a:effectLst/>
                <a:latin typeface="+mn-lt"/>
                <a:ea typeface="+mn-ea"/>
                <a:cs typeface="+mn-cs"/>
              </a:rPr>
              <a:t>Interlocks behind each row prevented voting for more than one candidate per race, and an interlock with the door of the voting booth reset the machine for the next voter as each voter left the booth.  </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kern="1200" dirty="0" smtClean="0">
                <a:solidFill>
                  <a:schemeClr val="tx1"/>
                </a:solidFill>
                <a:effectLst/>
                <a:latin typeface="+mn-lt"/>
                <a:ea typeface="+mn-ea"/>
                <a:cs typeface="+mn-cs"/>
              </a:rPr>
              <a:t>In 1889, Jacob Myers of </a:t>
            </a:r>
            <a:r>
              <a:rPr lang="en-US" sz="1600" kern="1200" dirty="0" smtClean="0">
                <a:solidFill>
                  <a:schemeClr val="tx1"/>
                </a:solidFill>
                <a:effectLst/>
                <a:latin typeface="+mn-lt"/>
                <a:ea typeface="+mn-ea"/>
                <a:cs typeface="+mn-cs"/>
                <a:hlinkClick r:id="rId6" tooltip="Rochester, New York"/>
              </a:rPr>
              <a:t>Rochester, New York</a:t>
            </a:r>
            <a:r>
              <a:rPr lang="en-US" sz="1600" kern="1200" dirty="0" smtClean="0">
                <a:solidFill>
                  <a:schemeClr val="tx1"/>
                </a:solidFill>
                <a:effectLst/>
                <a:latin typeface="+mn-lt"/>
                <a:ea typeface="+mn-ea"/>
                <a:cs typeface="+mn-cs"/>
              </a:rPr>
              <a:t> received a patent for a voting machine that was based on </a:t>
            </a:r>
            <a:r>
              <a:rPr lang="en-US" sz="1600" kern="1200" dirty="0" err="1" smtClean="0">
                <a:solidFill>
                  <a:schemeClr val="tx1"/>
                </a:solidFill>
                <a:effectLst/>
                <a:latin typeface="+mn-lt"/>
                <a:ea typeface="+mn-ea"/>
                <a:cs typeface="+mn-cs"/>
              </a:rPr>
              <a:t>Beranek's</a:t>
            </a:r>
            <a:r>
              <a:rPr lang="en-US" sz="1600" kern="1200" dirty="0" smtClean="0">
                <a:solidFill>
                  <a:schemeClr val="tx1"/>
                </a:solidFill>
                <a:effectLst/>
                <a:latin typeface="+mn-lt"/>
                <a:ea typeface="+mn-ea"/>
                <a:cs typeface="+mn-cs"/>
              </a:rPr>
              <a:t> 1881 machine. </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kern="1200" dirty="0" smtClean="0">
                <a:solidFill>
                  <a:schemeClr val="tx1"/>
                </a:solidFill>
                <a:effectLst/>
                <a:latin typeface="+mn-lt"/>
                <a:ea typeface="+mn-ea"/>
                <a:cs typeface="+mn-cs"/>
              </a:rPr>
              <a:t>This machine saw its first use in </a:t>
            </a:r>
            <a:r>
              <a:rPr lang="en-US" sz="1600" kern="1200" dirty="0" smtClean="0">
                <a:solidFill>
                  <a:schemeClr val="tx1"/>
                </a:solidFill>
                <a:effectLst/>
                <a:latin typeface="+mn-lt"/>
                <a:ea typeface="+mn-ea"/>
                <a:cs typeface="+mn-cs"/>
                <a:hlinkClick r:id="rId7" tooltip="Lockport (city), New York"/>
              </a:rPr>
              <a:t>Lockport, New York</a:t>
            </a:r>
            <a:r>
              <a:rPr lang="en-US" sz="1600" kern="1200" dirty="0" smtClean="0">
                <a:solidFill>
                  <a:schemeClr val="tx1"/>
                </a:solidFill>
                <a:effectLst/>
                <a:latin typeface="+mn-lt"/>
                <a:ea typeface="+mn-ea"/>
                <a:cs typeface="+mn-cs"/>
              </a:rPr>
              <a:t>, in 1892.</a:t>
            </a:r>
            <a:r>
              <a:rPr lang="en-US" sz="1600" kern="1200" baseline="30000" dirty="0" smtClean="0">
                <a:solidFill>
                  <a:schemeClr val="tx1"/>
                </a:solidFill>
                <a:effectLst/>
                <a:latin typeface="+mn-lt"/>
                <a:ea typeface="+mn-ea"/>
                <a:cs typeface="+mn-cs"/>
              </a:rPr>
              <a:t> </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kern="1200" dirty="0" smtClean="0">
                <a:solidFill>
                  <a:schemeClr val="tx1"/>
                </a:solidFill>
                <a:effectLst/>
                <a:latin typeface="+mn-lt"/>
                <a:ea typeface="+mn-ea"/>
                <a:cs typeface="+mn-cs"/>
              </a:rPr>
              <a:t>In 1894, Sylvanus Davis added a straight-party lever and significantly simplified the interlocking mechanism used to enforce the vote-for-one rule in each race. </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kern="1200" dirty="0" smtClean="0">
                <a:solidFill>
                  <a:schemeClr val="tx1"/>
                </a:solidFill>
                <a:effectLst/>
                <a:latin typeface="+mn-lt"/>
                <a:ea typeface="+mn-ea"/>
                <a:cs typeface="+mn-cs"/>
              </a:rPr>
              <a:t>By 1899, Alfred Gillespie introduced several refinements. </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kern="1200" dirty="0" smtClean="0">
                <a:solidFill>
                  <a:schemeClr val="tx1"/>
                </a:solidFill>
                <a:effectLst/>
                <a:latin typeface="+mn-lt"/>
                <a:ea typeface="+mn-ea"/>
                <a:cs typeface="+mn-cs"/>
              </a:rPr>
              <a:t>It was Gillespie who replaced the heavy metal voting booth with a curtain that was linked to the cast-vote lever, and Gillespie introduced the lever by each candidate name that was turned to point to that name in order to cast a vote for that candidate. </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kern="1200" dirty="0" smtClean="0">
                <a:solidFill>
                  <a:schemeClr val="tx1"/>
                </a:solidFill>
                <a:effectLst/>
                <a:latin typeface="+mn-lt"/>
                <a:ea typeface="+mn-ea"/>
                <a:cs typeface="+mn-cs"/>
              </a:rPr>
              <a:t>Inside the machine, Gillespie worked out how to make the machine programmable so that it could support races in which voters were allowed to vote for, for example, 3 out of 5 candidates.</a:t>
            </a:r>
            <a:r>
              <a:rPr lang="en-US" sz="1600" kern="1200" baseline="0" dirty="0" smtClean="0">
                <a:solidFill>
                  <a:schemeClr val="tx1"/>
                </a:solidFill>
                <a:effectLst/>
                <a:latin typeface="+mn-lt"/>
                <a:ea typeface="+mn-ea"/>
                <a:cs typeface="+mn-cs"/>
              </a:rPr>
              <a:t> </a:t>
            </a:r>
          </a:p>
          <a:p>
            <a:r>
              <a:rPr lang="en-US" sz="1600" b="1" kern="1200" baseline="0" dirty="0" smtClean="0">
                <a:solidFill>
                  <a:schemeClr val="tx1"/>
                </a:solidFill>
                <a:effectLst/>
                <a:latin typeface="+mn-lt"/>
                <a:ea typeface="+mn-ea"/>
                <a:cs typeface="+mn-cs"/>
              </a:rPr>
              <a:t>Popularization of voting machines - </a:t>
            </a:r>
            <a:r>
              <a:rPr lang="en-US" sz="1600" kern="1200" dirty="0" smtClean="0">
                <a:solidFill>
                  <a:schemeClr val="tx1"/>
                </a:solidFill>
                <a:effectLst/>
                <a:latin typeface="+mn-lt"/>
                <a:ea typeface="+mn-ea"/>
                <a:cs typeface="+mn-cs"/>
              </a:rPr>
              <a:t>On Dec. 14, 1900, the U.S. Standard Voting Machine Company was formed, with Alfred Gillespie as one of its directors, to combine the companies that held the Myers, Davis, and Gillespie patents. </a:t>
            </a:r>
          </a:p>
          <a:p>
            <a:pPr marL="171450" indent="-171450">
              <a:buFont typeface="Arial" panose="020B0604020202020204" pitchFamily="34" charset="0"/>
              <a:buChar char="•"/>
            </a:pPr>
            <a:r>
              <a:rPr lang="en-US" sz="1600" kern="1200" dirty="0" smtClean="0">
                <a:solidFill>
                  <a:schemeClr val="tx1"/>
                </a:solidFill>
                <a:effectLst/>
                <a:latin typeface="+mn-lt"/>
                <a:ea typeface="+mn-ea"/>
                <a:cs typeface="+mn-cs"/>
              </a:rPr>
              <a:t>By the 1920s, this company (under various names) had a monopoly on voting machines, until, in 1936, Samuel and Ransom </a:t>
            </a:r>
            <a:r>
              <a:rPr lang="en-US" sz="1600" kern="1200" dirty="0" err="1" smtClean="0">
                <a:solidFill>
                  <a:schemeClr val="tx1"/>
                </a:solidFill>
                <a:effectLst/>
                <a:latin typeface="+mn-lt"/>
                <a:ea typeface="+mn-ea"/>
                <a:cs typeface="+mn-cs"/>
              </a:rPr>
              <a:t>Shoup</a:t>
            </a:r>
            <a:r>
              <a:rPr lang="en-US" sz="1600" kern="1200" dirty="0" smtClean="0">
                <a:solidFill>
                  <a:schemeClr val="tx1"/>
                </a:solidFill>
                <a:effectLst/>
                <a:latin typeface="+mn-lt"/>
                <a:ea typeface="+mn-ea"/>
                <a:cs typeface="+mn-cs"/>
              </a:rPr>
              <a:t> obtained a patent for a competing voting machine. </a:t>
            </a:r>
          </a:p>
          <a:p>
            <a:pPr marL="171450" indent="-171450">
              <a:buFont typeface="Arial" panose="020B0604020202020204" pitchFamily="34" charset="0"/>
              <a:buChar char="•"/>
            </a:pPr>
            <a:r>
              <a:rPr lang="en-US" sz="1600" kern="1200" dirty="0" smtClean="0">
                <a:solidFill>
                  <a:schemeClr val="tx1"/>
                </a:solidFill>
                <a:effectLst/>
                <a:latin typeface="+mn-lt"/>
                <a:ea typeface="+mn-ea"/>
                <a:cs typeface="+mn-cs"/>
              </a:rPr>
              <a:t>By 1934, about 1/6 of all presidential ballots were being cast on mechanical voting machines, essentially all made by the same manufacturer</a:t>
            </a:r>
            <a:r>
              <a:rPr lang="en-US" sz="1600" kern="1200" baseline="0" dirty="0" smtClean="0">
                <a:solidFill>
                  <a:schemeClr val="tx1"/>
                </a:solidFill>
                <a:effectLst/>
                <a:latin typeface="+mn-lt"/>
                <a:ea typeface="+mn-ea"/>
                <a:cs typeface="+mn-cs"/>
              </a:rPr>
              <a:t>.  </a:t>
            </a:r>
          </a:p>
          <a:p>
            <a:pPr marL="171450" indent="-171450">
              <a:buFont typeface="Arial" panose="020B0604020202020204" pitchFamily="34" charset="0"/>
              <a:buChar char="•"/>
            </a:pPr>
            <a:r>
              <a:rPr lang="en-US" sz="1600" kern="1200" baseline="0" dirty="0" smtClean="0">
                <a:solidFill>
                  <a:schemeClr val="tx1"/>
                </a:solidFill>
                <a:effectLst/>
                <a:latin typeface="+mn-lt"/>
                <a:ea typeface="+mn-ea"/>
                <a:cs typeface="+mn-cs"/>
              </a:rPr>
              <a:t>By the 1950s, most U.S. voters used these machines to cast their ballots. </a:t>
            </a:r>
          </a:p>
          <a:p>
            <a:pPr marL="171450" indent="-171450">
              <a:buFont typeface="Arial" panose="020B0604020202020204" pitchFamily="34" charset="0"/>
              <a:buChar char="•"/>
            </a:pPr>
            <a:r>
              <a:rPr lang="en-US" sz="1600" kern="1200" baseline="0" dirty="0" smtClean="0">
                <a:solidFill>
                  <a:schemeClr val="tx1"/>
                </a:solidFill>
                <a:effectLst/>
                <a:latin typeface="+mn-lt"/>
                <a:ea typeface="+mn-ea"/>
                <a:cs typeface="+mn-cs"/>
              </a:rPr>
              <a:t>These machines continued in large-scale use until the 1990s when they were replaced by electronic voting devices. </a:t>
            </a:r>
            <a:endParaRPr lang="en-US" sz="1600" kern="1200" dirty="0" smtClean="0">
              <a:solidFill>
                <a:schemeClr val="tx1"/>
              </a:solidFill>
              <a:effectLst/>
              <a:latin typeface="+mn-lt"/>
              <a:ea typeface="+mn-ea"/>
              <a:cs typeface="+mn-cs"/>
            </a:endParaRPr>
          </a:p>
          <a:p>
            <a:pPr marL="171450" indent="-171450">
              <a:buFont typeface="Arial" panose="020B0604020202020204" pitchFamily="34" charset="0"/>
              <a:buChar char="•"/>
            </a:pPr>
            <a:r>
              <a:rPr lang="en-US" sz="1600" b="1" kern="1200" dirty="0" smtClean="0">
                <a:solidFill>
                  <a:schemeClr val="tx1"/>
                </a:solidFill>
                <a:effectLst/>
                <a:latin typeface="+mn-lt"/>
                <a:ea typeface="+mn-ea"/>
                <a:cs typeface="+mn-cs"/>
              </a:rPr>
              <a:t>Voting with</a:t>
            </a:r>
            <a:r>
              <a:rPr lang="en-US" sz="1600" b="1" kern="1200" baseline="0" dirty="0" smtClean="0">
                <a:solidFill>
                  <a:schemeClr val="tx1"/>
                </a:solidFill>
                <a:effectLst/>
                <a:latin typeface="+mn-lt"/>
                <a:ea typeface="+mn-ea"/>
                <a:cs typeface="+mn-cs"/>
              </a:rPr>
              <a:t> the lever voting machine - </a:t>
            </a:r>
            <a:r>
              <a:rPr lang="en-US" sz="1600" kern="1200" dirty="0" smtClean="0">
                <a:solidFill>
                  <a:schemeClr val="tx1"/>
                </a:solidFill>
                <a:effectLst/>
                <a:latin typeface="+mn-lt"/>
                <a:ea typeface="+mn-ea"/>
                <a:cs typeface="+mn-cs"/>
              </a:rPr>
              <a:t>Commonly, a voter enters the machine and pulls a lever to close the curtain, thus unlocking the voting levers.</a:t>
            </a:r>
          </a:p>
          <a:p>
            <a:pPr marL="171450" indent="-171450">
              <a:buFont typeface="Arial" panose="020B0604020202020204" pitchFamily="34" charset="0"/>
              <a:buChar char="•"/>
            </a:pPr>
            <a:r>
              <a:rPr lang="en-US" sz="1600" kern="1200" dirty="0" smtClean="0">
                <a:solidFill>
                  <a:schemeClr val="tx1"/>
                </a:solidFill>
                <a:effectLst/>
                <a:latin typeface="+mn-lt"/>
                <a:ea typeface="+mn-ea"/>
                <a:cs typeface="+mn-cs"/>
              </a:rPr>
              <a:t>The voter then makes his or her selection from a list of switches denoting the appropriate candidates or measures. </a:t>
            </a:r>
          </a:p>
          <a:p>
            <a:pPr marL="171450" indent="-171450">
              <a:buFont typeface="Arial" panose="020B0604020202020204" pitchFamily="34" charset="0"/>
              <a:buChar char="•"/>
            </a:pPr>
            <a:r>
              <a:rPr lang="en-US" sz="1600" kern="1200" dirty="0" smtClean="0">
                <a:solidFill>
                  <a:schemeClr val="tx1"/>
                </a:solidFill>
                <a:effectLst/>
                <a:latin typeface="+mn-lt"/>
                <a:ea typeface="+mn-ea"/>
                <a:cs typeface="+mn-cs"/>
              </a:rPr>
              <a:t>The machine is configured to prevent </a:t>
            </a:r>
            <a:r>
              <a:rPr lang="en-US" sz="1600" kern="1200" dirty="0" err="1" smtClean="0">
                <a:solidFill>
                  <a:schemeClr val="tx1"/>
                </a:solidFill>
                <a:effectLst/>
                <a:latin typeface="+mn-lt"/>
                <a:ea typeface="+mn-ea"/>
                <a:cs typeface="+mn-cs"/>
              </a:rPr>
              <a:t>overvotes</a:t>
            </a:r>
            <a:r>
              <a:rPr lang="en-US" sz="1600" kern="1200" dirty="0" smtClean="0">
                <a:solidFill>
                  <a:schemeClr val="tx1"/>
                </a:solidFill>
                <a:effectLst/>
                <a:latin typeface="+mn-lt"/>
                <a:ea typeface="+mn-ea"/>
                <a:cs typeface="+mn-cs"/>
              </a:rPr>
              <a:t> by locking out other candidates when one candidate's switch is flipped. </a:t>
            </a:r>
          </a:p>
          <a:p>
            <a:pPr marL="171450" indent="-171450">
              <a:buFont typeface="Arial" panose="020B0604020202020204" pitchFamily="34" charset="0"/>
              <a:buChar char="•"/>
            </a:pPr>
            <a:r>
              <a:rPr lang="en-US" sz="1600" kern="1200" dirty="0" smtClean="0">
                <a:solidFill>
                  <a:schemeClr val="tx1"/>
                </a:solidFill>
                <a:effectLst/>
                <a:latin typeface="+mn-lt"/>
                <a:ea typeface="+mn-ea"/>
                <a:cs typeface="+mn-cs"/>
              </a:rPr>
              <a:t>When the voter is finished, a lever is pulled which opens the curtain and increments the appropriate counters for each candidate and measure. </a:t>
            </a:r>
          </a:p>
          <a:p>
            <a:pPr marL="171450" indent="-171450">
              <a:buFont typeface="Arial" panose="020B0604020202020204" pitchFamily="34" charset="0"/>
              <a:buChar char="•"/>
            </a:pPr>
            <a:r>
              <a:rPr lang="en-US" sz="1600" kern="1200" dirty="0" smtClean="0">
                <a:solidFill>
                  <a:schemeClr val="tx1"/>
                </a:solidFill>
                <a:effectLst/>
                <a:latin typeface="+mn-lt"/>
                <a:ea typeface="+mn-ea"/>
                <a:cs typeface="+mn-cs"/>
              </a:rPr>
              <a:t>The results are then hand written by the precinct officer at the conclusion of voting.</a:t>
            </a:r>
            <a:endParaRPr lang="en-US" sz="1600" b="1" kern="1200" baseline="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baseline="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baseline="300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baseline="300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1" kern="1200" dirty="0" smtClean="0">
              <a:solidFill>
                <a:schemeClr val="tx1"/>
              </a:solidFill>
              <a:effectLst/>
              <a:latin typeface="+mn-lt"/>
              <a:ea typeface="+mn-ea"/>
              <a:cs typeface="+mn-cs"/>
            </a:endParaRPr>
          </a:p>
          <a:p>
            <a:endParaRPr lang="en-US" b="1" dirty="0"/>
          </a:p>
        </p:txBody>
      </p:sp>
      <p:sp>
        <p:nvSpPr>
          <p:cNvPr id="4" name="Slide Number Placeholder 3"/>
          <p:cNvSpPr>
            <a:spLocks noGrp="1"/>
          </p:cNvSpPr>
          <p:nvPr>
            <p:ph type="sldNum" sz="quarter" idx="10"/>
          </p:nvPr>
        </p:nvSpPr>
        <p:spPr/>
        <p:txBody>
          <a:bodyPr/>
          <a:lstStyle/>
          <a:p>
            <a:fld id="{499BA88D-7440-412A-8989-FC2DD236F01C}" type="slidenum">
              <a:rPr lang="en-US" smtClean="0"/>
              <a:t>87</a:t>
            </a:fld>
            <a:endParaRPr lang="en-US"/>
          </a:p>
        </p:txBody>
      </p:sp>
    </p:spTree>
    <p:extLst>
      <p:ext uri="{BB962C8B-B14F-4D97-AF65-F5344CB8AC3E}">
        <p14:creationId xmlns:p14="http://schemas.microsoft.com/office/powerpoint/2010/main" val="1466717374"/>
      </p:ext>
    </p:extLst>
  </p:cSld>
  <p:clrMapOvr>
    <a:masterClrMapping/>
  </p:clrMapOvr>
</p:notes>
</file>

<file path=ppt/notesSlides/notesSlide8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99BA88D-7440-412A-8989-FC2DD236F01C}" type="slidenum">
              <a:rPr lang="en-US" smtClean="0"/>
              <a:t>88</a:t>
            </a:fld>
            <a:endParaRPr lang="en-US"/>
          </a:p>
        </p:txBody>
      </p:sp>
    </p:spTree>
    <p:extLst>
      <p:ext uri="{BB962C8B-B14F-4D97-AF65-F5344CB8AC3E}">
        <p14:creationId xmlns:p14="http://schemas.microsoft.com/office/powerpoint/2010/main" val="441283586"/>
      </p:ext>
    </p:extLst>
  </p:cSld>
  <p:clrMapOvr>
    <a:masterClrMapping/>
  </p:clrMapOvr>
</p:notes>
</file>

<file path=ppt/notesSlides/notesSlide8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99BA88D-7440-412A-8989-FC2DD236F01C}" type="slidenum">
              <a:rPr lang="en-US" smtClean="0"/>
              <a:t>89</a:t>
            </a:fld>
            <a:endParaRPr lang="en-US"/>
          </a:p>
        </p:txBody>
      </p:sp>
    </p:spTree>
    <p:extLst>
      <p:ext uri="{BB962C8B-B14F-4D97-AF65-F5344CB8AC3E}">
        <p14:creationId xmlns:p14="http://schemas.microsoft.com/office/powerpoint/2010/main" val="391243214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b="1" dirty="0"/>
              <a:t>Urbanization - </a:t>
            </a:r>
            <a:r>
              <a:rPr lang="en-US" sz="1600" dirty="0"/>
              <a:t>In contrast to the Middle and Lower South, the Upper South had major cities such as Baltimore, Wilmington, Louisville, and St. Louis. The Upper South was significantly more urbanized than the other Souths. </a:t>
            </a:r>
          </a:p>
          <a:p>
            <a:pPr marL="0" lvl="3" defTabSz="887242">
              <a:defRPr/>
            </a:pPr>
            <a:r>
              <a:rPr lang="en-US" sz="1600" b="1" dirty="0"/>
              <a:t>Free Blacks – </a:t>
            </a:r>
            <a:r>
              <a:rPr lang="en-US" sz="1600" dirty="0"/>
              <a:t>A significant proportion of the black population consisted of free blacks  (21% in the Upper South  vs 7% in the Middle South and 1.5% in the Lower South). </a:t>
            </a:r>
          </a:p>
          <a:p>
            <a:pPr marL="166358" lvl="3" indent="-166358" defTabSz="887242">
              <a:buFont typeface="Arial" panose="020B0604020202020204" pitchFamily="34" charset="0"/>
              <a:buChar char="•"/>
              <a:defRPr/>
            </a:pPr>
            <a:r>
              <a:rPr lang="en-US" sz="1600" dirty="0"/>
              <a:t>In Maryland, 49.05% of the Blacks were free</a:t>
            </a:r>
          </a:p>
          <a:p>
            <a:pPr marL="166358" lvl="3" indent="-166358" defTabSz="887242">
              <a:buFont typeface="Arial" panose="020B0604020202020204" pitchFamily="34" charset="0"/>
              <a:buChar char="•"/>
              <a:defRPr/>
            </a:pPr>
            <a:r>
              <a:rPr lang="en-US" sz="1600" dirty="0"/>
              <a:t>In Delaware, 91.7%  of the Blacks were free</a:t>
            </a:r>
          </a:p>
          <a:p>
            <a:pPr marL="166358" lvl="3" indent="-166358" defTabSz="887242">
              <a:buFont typeface="Arial" panose="020B0604020202020204" pitchFamily="34" charset="0"/>
              <a:buChar char="•"/>
              <a:defRPr/>
            </a:pPr>
            <a:r>
              <a:rPr lang="en-US" sz="1600" dirty="0"/>
              <a:t>In Kentucky, 4.5% of the Blacks were free</a:t>
            </a:r>
          </a:p>
          <a:p>
            <a:pPr marL="166358" lvl="3" indent="-166358" defTabSz="887242">
              <a:buFont typeface="Arial" panose="020B0604020202020204" pitchFamily="34" charset="0"/>
              <a:buChar char="•"/>
              <a:defRPr/>
            </a:pPr>
            <a:r>
              <a:rPr lang="en-US" sz="1600" dirty="0"/>
              <a:t>In Missouri, 3.0% of the Blacks were free</a:t>
            </a:r>
          </a:p>
          <a:p>
            <a:endParaRPr lang="en-US" sz="1600" b="1" dirty="0"/>
          </a:p>
        </p:txBody>
      </p:sp>
      <p:sp>
        <p:nvSpPr>
          <p:cNvPr id="4" name="Slide Number Placeholder 3"/>
          <p:cNvSpPr>
            <a:spLocks noGrp="1"/>
          </p:cNvSpPr>
          <p:nvPr>
            <p:ph type="sldNum" sz="quarter" idx="10"/>
          </p:nvPr>
        </p:nvSpPr>
        <p:spPr/>
        <p:txBody>
          <a:bodyPr/>
          <a:lstStyle/>
          <a:p>
            <a:fld id="{329545E7-13C0-40EF-B7B5-ABD19C1D1102}" type="slidenum">
              <a:rPr lang="en-US" smtClean="0"/>
              <a:t>9</a:t>
            </a:fld>
            <a:endParaRPr lang="en-US"/>
          </a:p>
        </p:txBody>
      </p:sp>
    </p:spTree>
    <p:extLst>
      <p:ext uri="{BB962C8B-B14F-4D97-AF65-F5344CB8AC3E}">
        <p14:creationId xmlns:p14="http://schemas.microsoft.com/office/powerpoint/2010/main" val="3575401550"/>
      </p:ext>
    </p:extLst>
  </p:cSld>
  <p:clrMapOvr>
    <a:masterClrMapping/>
  </p:clrMapOvr>
</p:notes>
</file>

<file path=ppt/notesSlides/notesSlide9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rtl="0">
              <a:buFont typeface="Arial" panose="020B0604020202020204" pitchFamily="34" charset="0"/>
              <a:buChar char="•"/>
            </a:pPr>
            <a:r>
              <a:rPr lang="en-US" sz="1600" dirty="0" smtClean="0">
                <a:effectLst/>
              </a:rPr>
              <a:t>The idea of voting by punching holes on paper or cards originated in the 1890s</a:t>
            </a:r>
            <a:r>
              <a:rPr lang="en-US" sz="1600" baseline="30000" dirty="0" smtClean="0">
                <a:effectLst/>
                <a:hlinkClick r:id="rId3" action="ppaction://hlinkfile"/>
              </a:rPr>
              <a:t>[7]</a:t>
            </a:r>
            <a:r>
              <a:rPr lang="en-US" sz="1600" dirty="0" smtClean="0">
                <a:effectLst/>
              </a:rPr>
              <a:t> and inventors continued to explore this in the years that followed.</a:t>
            </a:r>
            <a:r>
              <a:rPr lang="en-US" sz="1600" baseline="30000" dirty="0" smtClean="0">
                <a:effectLst/>
                <a:hlinkClick r:id="rId4" action="ppaction://hlinkfile"/>
              </a:rPr>
              <a:t>[8]</a:t>
            </a:r>
            <a:r>
              <a:rPr lang="en-US" sz="1600" dirty="0" smtClean="0">
                <a:effectLst/>
              </a:rPr>
              <a:t> </a:t>
            </a:r>
          </a:p>
          <a:p>
            <a:pPr marL="171450" indent="-171450" rtl="0">
              <a:buFont typeface="Arial" panose="020B0604020202020204" pitchFamily="34" charset="0"/>
              <a:buChar char="•"/>
            </a:pPr>
            <a:r>
              <a:rPr lang="en-US" sz="1600" dirty="0" smtClean="0">
                <a:effectLst/>
              </a:rPr>
              <a:t>The first major success for punched-card voting came in 1965, with Joseph P. Harris' development of the </a:t>
            </a:r>
            <a:r>
              <a:rPr lang="en-US" sz="1600" dirty="0" err="1" smtClean="0">
                <a:effectLst/>
              </a:rPr>
              <a:t>Votomatic</a:t>
            </a:r>
            <a:r>
              <a:rPr lang="en-US" sz="1600" dirty="0" smtClean="0">
                <a:effectLst/>
              </a:rPr>
              <a:t> punched-card system. </a:t>
            </a:r>
          </a:p>
          <a:p>
            <a:pPr marL="171450" indent="-171450" rtl="0">
              <a:buFont typeface="Arial" panose="020B0604020202020204" pitchFamily="34" charset="0"/>
              <a:buChar char="•"/>
            </a:pPr>
            <a:r>
              <a:rPr lang="en-US" sz="1600" dirty="0" smtClean="0">
                <a:effectLst/>
              </a:rPr>
              <a:t>This was based on IBM's </a:t>
            </a:r>
            <a:r>
              <a:rPr lang="en-US" sz="1600" dirty="0" smtClean="0">
                <a:effectLst/>
                <a:hlinkClick r:id="rId5" action="ppaction://hlinkfile" tooltip="Punched card"/>
              </a:rPr>
              <a:t>Port-A-Punch</a:t>
            </a:r>
            <a:r>
              <a:rPr lang="en-US" sz="1600" dirty="0" smtClean="0">
                <a:effectLst/>
              </a:rPr>
              <a:t> technology. </a:t>
            </a:r>
          </a:p>
          <a:p>
            <a:pPr marL="171450" indent="-171450" rtl="0">
              <a:buFont typeface="Arial" panose="020B0604020202020204" pitchFamily="34" charset="0"/>
              <a:buChar char="•"/>
            </a:pPr>
            <a:r>
              <a:rPr lang="en-US" sz="1600" dirty="0" smtClean="0">
                <a:effectLst/>
              </a:rPr>
              <a:t>Harris licensed the </a:t>
            </a:r>
            <a:r>
              <a:rPr lang="en-US" sz="1600" dirty="0" err="1" smtClean="0">
                <a:effectLst/>
              </a:rPr>
              <a:t>Votomatic</a:t>
            </a:r>
            <a:r>
              <a:rPr lang="en-US" sz="1600" dirty="0" smtClean="0">
                <a:effectLst/>
              </a:rPr>
              <a:t> to IBM William </a:t>
            </a:r>
            <a:r>
              <a:rPr lang="en-US" sz="1600" dirty="0" err="1" smtClean="0">
                <a:effectLst/>
              </a:rPr>
              <a:t>Rouverol</a:t>
            </a:r>
            <a:r>
              <a:rPr lang="en-US" sz="1600" dirty="0" smtClean="0">
                <a:effectLst/>
              </a:rPr>
              <a:t> built the prototype system. </a:t>
            </a:r>
          </a:p>
          <a:p>
            <a:pPr marL="171450" indent="-171450" rtl="0">
              <a:buFont typeface="Arial" panose="020B0604020202020204" pitchFamily="34" charset="0"/>
              <a:buChar char="•"/>
            </a:pPr>
            <a:r>
              <a:rPr lang="en-US" sz="1600" dirty="0" smtClean="0">
                <a:effectLst/>
              </a:rPr>
              <a:t>The </a:t>
            </a:r>
            <a:r>
              <a:rPr lang="en-US" sz="1600" dirty="0" err="1" smtClean="0">
                <a:effectLst/>
              </a:rPr>
              <a:t>Votomatic</a:t>
            </a:r>
            <a:r>
              <a:rPr lang="en-US" sz="1600" dirty="0" smtClean="0">
                <a:effectLst/>
              </a:rPr>
              <a:t> system was very successful. By the 1996 Presidential election, some variation of the punched card system was used by 37.3% of registered voters in the United States. </a:t>
            </a:r>
          </a:p>
          <a:p>
            <a:pPr marL="171450" indent="-171450" rtl="0">
              <a:buFont typeface="Arial" panose="020B0604020202020204" pitchFamily="34" charset="0"/>
              <a:buChar char="•"/>
            </a:pPr>
            <a:r>
              <a:rPr lang="en-US" sz="1600" dirty="0" err="1" smtClean="0">
                <a:effectLst/>
              </a:rPr>
              <a:t>Votomatic</a:t>
            </a:r>
            <a:r>
              <a:rPr lang="en-US" sz="1600" dirty="0" smtClean="0">
                <a:effectLst/>
              </a:rPr>
              <a:t> style systems and punched cards received considerable notoriety in 2000 when their uneven use in Florida was alleged to have </a:t>
            </a:r>
            <a:r>
              <a:rPr lang="en-US" sz="1600" dirty="0" smtClean="0">
                <a:effectLst/>
                <a:hlinkClick r:id="rId6" action="ppaction://hlinkfile" tooltip="Electronic voting"/>
              </a:rPr>
              <a:t>affected the outcome of the U.S. presidential election</a:t>
            </a:r>
            <a:r>
              <a:rPr lang="en-US" sz="1600" dirty="0" smtClean="0">
                <a:effectLst/>
              </a:rPr>
              <a:t>.</a:t>
            </a:r>
          </a:p>
          <a:p>
            <a:endParaRPr lang="en-US" dirty="0"/>
          </a:p>
        </p:txBody>
      </p:sp>
      <p:sp>
        <p:nvSpPr>
          <p:cNvPr id="4" name="Slide Number Placeholder 3"/>
          <p:cNvSpPr>
            <a:spLocks noGrp="1"/>
          </p:cNvSpPr>
          <p:nvPr>
            <p:ph type="sldNum" sz="quarter" idx="10"/>
          </p:nvPr>
        </p:nvSpPr>
        <p:spPr/>
        <p:txBody>
          <a:bodyPr/>
          <a:lstStyle/>
          <a:p>
            <a:fld id="{499BA88D-7440-412A-8989-FC2DD236F01C}" type="slidenum">
              <a:rPr lang="en-US" smtClean="0"/>
              <a:t>90</a:t>
            </a:fld>
            <a:endParaRPr lang="en-US"/>
          </a:p>
        </p:txBody>
      </p:sp>
    </p:spTree>
    <p:extLst>
      <p:ext uri="{BB962C8B-B14F-4D97-AF65-F5344CB8AC3E}">
        <p14:creationId xmlns:p14="http://schemas.microsoft.com/office/powerpoint/2010/main" val="1822529135"/>
      </p:ext>
    </p:extLst>
  </p:cSld>
  <p:clrMapOvr>
    <a:masterClrMapping/>
  </p:clrMapOvr>
</p:notes>
</file>

<file path=ppt/notesSlides/notesSlide9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99BA88D-7440-412A-8989-FC2DD236F01C}" type="slidenum">
              <a:rPr lang="en-US" smtClean="0"/>
              <a:t>91</a:t>
            </a:fld>
            <a:endParaRPr lang="en-US"/>
          </a:p>
        </p:txBody>
      </p:sp>
    </p:spTree>
    <p:extLst>
      <p:ext uri="{BB962C8B-B14F-4D97-AF65-F5344CB8AC3E}">
        <p14:creationId xmlns:p14="http://schemas.microsoft.com/office/powerpoint/2010/main" val="3951503526"/>
      </p:ext>
    </p:extLst>
  </p:cSld>
  <p:clrMapOvr>
    <a:masterClrMapping/>
  </p:clrMapOvr>
</p:notes>
</file>

<file path=ppt/notesSlides/notesSlide9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r>
              <a:rPr lang="en-US" b="1" dirty="0" smtClean="0">
                <a:effectLst/>
              </a:rPr>
              <a:t>Direct-recording Electronic Voting System - </a:t>
            </a:r>
            <a:r>
              <a:rPr lang="en-US" b="0" dirty="0" smtClean="0">
                <a:effectLst/>
              </a:rPr>
              <a:t>A direct-recording electroni</a:t>
            </a:r>
            <a:r>
              <a:rPr lang="en-US" b="1" dirty="0" smtClean="0">
                <a:effectLst/>
              </a:rPr>
              <a:t>c</a:t>
            </a:r>
            <a:r>
              <a:rPr lang="en-US" dirty="0" smtClean="0">
                <a:effectLst/>
              </a:rPr>
              <a:t> (DRE) </a:t>
            </a:r>
            <a:r>
              <a:rPr lang="en-US" dirty="0" smtClean="0">
                <a:effectLst/>
                <a:hlinkClick r:id="rId3" action="ppaction://hlinkfile" tooltip="Voting machine"/>
              </a:rPr>
              <a:t>voting machine</a:t>
            </a:r>
            <a:r>
              <a:rPr lang="en-US" dirty="0" smtClean="0">
                <a:effectLst/>
              </a:rPr>
              <a:t> records votes by means of a </a:t>
            </a:r>
            <a:r>
              <a:rPr lang="en-US" dirty="0" smtClean="0">
                <a:effectLst/>
                <a:hlinkClick r:id="rId4" action="ppaction://hlinkfile" tooltip="Ballot"/>
              </a:rPr>
              <a:t>ballot</a:t>
            </a:r>
            <a:r>
              <a:rPr lang="en-US" dirty="0" smtClean="0">
                <a:effectLst/>
              </a:rPr>
              <a:t> display provided with mechanical or electro-optical components that can be activated by the voter (typically on a </a:t>
            </a:r>
            <a:r>
              <a:rPr lang="en-US" dirty="0" smtClean="0">
                <a:effectLst/>
                <a:hlinkClick r:id="rId5" action="ppaction://hlinkfile" tooltip="Touchscreen"/>
              </a:rPr>
              <a:t>touchscreen</a:t>
            </a:r>
            <a:r>
              <a:rPr lang="en-US" dirty="0" smtClean="0">
                <a:effectLst/>
              </a:rPr>
              <a:t>); that processes data by means of a computer program; and that records voting data and ballot images in </a:t>
            </a:r>
            <a:r>
              <a:rPr lang="en-US" dirty="0" smtClean="0">
                <a:effectLst/>
                <a:hlinkClick r:id="rId6" action="ppaction://hlinkfile" tooltip="Computer memory"/>
              </a:rPr>
              <a:t>memory components</a:t>
            </a:r>
            <a:r>
              <a:rPr lang="en-US" dirty="0" smtClean="0">
                <a:effectLst/>
              </a:rPr>
              <a:t>. </a:t>
            </a:r>
          </a:p>
          <a:p>
            <a:pPr marL="171450" indent="-171450" rtl="0">
              <a:buFont typeface="Arial" panose="020B0604020202020204" pitchFamily="34" charset="0"/>
              <a:buChar char="•"/>
            </a:pPr>
            <a:r>
              <a:rPr lang="en-US" dirty="0" smtClean="0">
                <a:effectLst/>
              </a:rPr>
              <a:t>After the election it produces a tabulation of the voting data stored in a removable memory component and as printed copy. </a:t>
            </a:r>
          </a:p>
          <a:p>
            <a:pPr marL="171450" indent="-171450" rtl="0">
              <a:buFont typeface="Arial" panose="020B0604020202020204" pitchFamily="34" charset="0"/>
              <a:buChar char="•"/>
            </a:pPr>
            <a:r>
              <a:rPr lang="en-US" dirty="0" smtClean="0">
                <a:effectLst/>
              </a:rPr>
              <a:t>The system may also provide a means for transmitting individual ballots or vote totals to a central location for consolidating and reporting results from precincts at the central location. </a:t>
            </a:r>
          </a:p>
          <a:p>
            <a:pPr marL="171450" indent="-171450" rtl="0">
              <a:buFont typeface="Arial" panose="020B0604020202020204" pitchFamily="34" charset="0"/>
              <a:buChar char="•"/>
            </a:pPr>
            <a:r>
              <a:rPr lang="en-US" dirty="0" smtClean="0">
                <a:effectLst/>
              </a:rPr>
              <a:t>Vote data may be transmitted as individual ballots as they are cast, periodically as batches of ballots throughout the election day, or as one batch at the close of voting.</a:t>
            </a:r>
          </a:p>
          <a:p>
            <a:endParaRPr lang="en-US" dirty="0"/>
          </a:p>
        </p:txBody>
      </p:sp>
      <p:sp>
        <p:nvSpPr>
          <p:cNvPr id="4" name="Slide Number Placeholder 3"/>
          <p:cNvSpPr>
            <a:spLocks noGrp="1"/>
          </p:cNvSpPr>
          <p:nvPr>
            <p:ph type="sldNum" sz="quarter" idx="10"/>
          </p:nvPr>
        </p:nvSpPr>
        <p:spPr/>
        <p:txBody>
          <a:bodyPr/>
          <a:lstStyle/>
          <a:p>
            <a:fld id="{499BA88D-7440-412A-8989-FC2DD236F01C}" type="slidenum">
              <a:rPr lang="en-US" smtClean="0"/>
              <a:t>92</a:t>
            </a:fld>
            <a:endParaRPr lang="en-US"/>
          </a:p>
        </p:txBody>
      </p:sp>
    </p:spTree>
    <p:extLst>
      <p:ext uri="{BB962C8B-B14F-4D97-AF65-F5344CB8AC3E}">
        <p14:creationId xmlns:p14="http://schemas.microsoft.com/office/powerpoint/2010/main" val="1965849403"/>
      </p:ext>
    </p:extLst>
  </p:cSld>
  <p:clrMapOvr>
    <a:masterClrMapping/>
  </p:clrMapOvr>
</p:notes>
</file>

<file path=ppt/notesSlides/notesSlide9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99BA88D-7440-412A-8989-FC2DD236F01C}" type="slidenum">
              <a:rPr lang="en-US" smtClean="0"/>
              <a:t>93</a:t>
            </a:fld>
            <a:endParaRPr lang="en-US"/>
          </a:p>
        </p:txBody>
      </p:sp>
    </p:spTree>
    <p:extLst>
      <p:ext uri="{BB962C8B-B14F-4D97-AF65-F5344CB8AC3E}">
        <p14:creationId xmlns:p14="http://schemas.microsoft.com/office/powerpoint/2010/main" val="14611930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5FF15C0-AA04-4CEF-BF66-215CBADCAD6D}" type="datetimeFigureOut">
              <a:rPr lang="en-US" smtClean="0"/>
              <a:t>10/21/2015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CCB4B8-E338-4756-ABC4-915D95F25B21}" type="slidenum">
              <a:rPr lang="en-US" smtClean="0"/>
              <a:t>‹#›</a:t>
            </a:fld>
            <a:endParaRPr lang="en-US"/>
          </a:p>
        </p:txBody>
      </p:sp>
    </p:spTree>
    <p:extLst>
      <p:ext uri="{BB962C8B-B14F-4D97-AF65-F5344CB8AC3E}">
        <p14:creationId xmlns:p14="http://schemas.microsoft.com/office/powerpoint/2010/main" val="30508491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5FF15C0-AA04-4CEF-BF66-215CBADCAD6D}" type="datetimeFigureOut">
              <a:rPr lang="en-US" smtClean="0"/>
              <a:t>10/21/2015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CCB4B8-E338-4756-ABC4-915D95F25B21}" type="slidenum">
              <a:rPr lang="en-US" smtClean="0"/>
              <a:t>‹#›</a:t>
            </a:fld>
            <a:endParaRPr lang="en-US"/>
          </a:p>
        </p:txBody>
      </p:sp>
    </p:spTree>
    <p:extLst>
      <p:ext uri="{BB962C8B-B14F-4D97-AF65-F5344CB8AC3E}">
        <p14:creationId xmlns:p14="http://schemas.microsoft.com/office/powerpoint/2010/main" val="12838153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5FF15C0-AA04-4CEF-BF66-215CBADCAD6D}" type="datetimeFigureOut">
              <a:rPr lang="en-US" smtClean="0"/>
              <a:t>10/21/2015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CCB4B8-E338-4756-ABC4-915D95F25B21}" type="slidenum">
              <a:rPr lang="en-US" smtClean="0"/>
              <a:t>‹#›</a:t>
            </a:fld>
            <a:endParaRPr lang="en-US"/>
          </a:p>
        </p:txBody>
      </p:sp>
    </p:spTree>
    <p:extLst>
      <p:ext uri="{BB962C8B-B14F-4D97-AF65-F5344CB8AC3E}">
        <p14:creationId xmlns:p14="http://schemas.microsoft.com/office/powerpoint/2010/main" val="13251622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5FF15C0-AA04-4CEF-BF66-215CBADCAD6D}" type="datetimeFigureOut">
              <a:rPr lang="en-US" smtClean="0"/>
              <a:t>10/21/2015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CCB4B8-E338-4756-ABC4-915D95F25B21}" type="slidenum">
              <a:rPr lang="en-US" smtClean="0"/>
              <a:t>‹#›</a:t>
            </a:fld>
            <a:endParaRPr lang="en-US"/>
          </a:p>
        </p:txBody>
      </p:sp>
    </p:spTree>
    <p:extLst>
      <p:ext uri="{BB962C8B-B14F-4D97-AF65-F5344CB8AC3E}">
        <p14:creationId xmlns:p14="http://schemas.microsoft.com/office/powerpoint/2010/main" val="1328957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5FF15C0-AA04-4CEF-BF66-215CBADCAD6D}" type="datetimeFigureOut">
              <a:rPr lang="en-US" smtClean="0"/>
              <a:t>10/21/2015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CCB4B8-E338-4756-ABC4-915D95F25B21}" type="slidenum">
              <a:rPr lang="en-US" smtClean="0"/>
              <a:t>‹#›</a:t>
            </a:fld>
            <a:endParaRPr lang="en-US"/>
          </a:p>
        </p:txBody>
      </p:sp>
    </p:spTree>
    <p:extLst>
      <p:ext uri="{BB962C8B-B14F-4D97-AF65-F5344CB8AC3E}">
        <p14:creationId xmlns:p14="http://schemas.microsoft.com/office/powerpoint/2010/main" val="15543049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5FF15C0-AA04-4CEF-BF66-215CBADCAD6D}" type="datetimeFigureOut">
              <a:rPr lang="en-US" smtClean="0"/>
              <a:t>10/21/2015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CCB4B8-E338-4756-ABC4-915D95F25B21}" type="slidenum">
              <a:rPr lang="en-US" smtClean="0"/>
              <a:t>‹#›</a:t>
            </a:fld>
            <a:endParaRPr lang="en-US"/>
          </a:p>
        </p:txBody>
      </p:sp>
    </p:spTree>
    <p:extLst>
      <p:ext uri="{BB962C8B-B14F-4D97-AF65-F5344CB8AC3E}">
        <p14:creationId xmlns:p14="http://schemas.microsoft.com/office/powerpoint/2010/main" val="7861386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5FF15C0-AA04-4CEF-BF66-215CBADCAD6D}" type="datetimeFigureOut">
              <a:rPr lang="en-US" smtClean="0"/>
              <a:t>10/21/2015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FCCB4B8-E338-4756-ABC4-915D95F25B21}" type="slidenum">
              <a:rPr lang="en-US" smtClean="0"/>
              <a:t>‹#›</a:t>
            </a:fld>
            <a:endParaRPr lang="en-US"/>
          </a:p>
        </p:txBody>
      </p:sp>
    </p:spTree>
    <p:extLst>
      <p:ext uri="{BB962C8B-B14F-4D97-AF65-F5344CB8AC3E}">
        <p14:creationId xmlns:p14="http://schemas.microsoft.com/office/powerpoint/2010/main" val="37783348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5FF15C0-AA04-4CEF-BF66-215CBADCAD6D}" type="datetimeFigureOut">
              <a:rPr lang="en-US" smtClean="0"/>
              <a:t>10/21/2015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FCCB4B8-E338-4756-ABC4-915D95F25B21}" type="slidenum">
              <a:rPr lang="en-US" smtClean="0"/>
              <a:t>‹#›</a:t>
            </a:fld>
            <a:endParaRPr lang="en-US"/>
          </a:p>
        </p:txBody>
      </p:sp>
    </p:spTree>
    <p:extLst>
      <p:ext uri="{BB962C8B-B14F-4D97-AF65-F5344CB8AC3E}">
        <p14:creationId xmlns:p14="http://schemas.microsoft.com/office/powerpoint/2010/main" val="12260072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5FF15C0-AA04-4CEF-BF66-215CBADCAD6D}" type="datetimeFigureOut">
              <a:rPr lang="en-US" smtClean="0"/>
              <a:t>10/21/2015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FCCB4B8-E338-4756-ABC4-915D95F25B21}" type="slidenum">
              <a:rPr lang="en-US" smtClean="0"/>
              <a:t>‹#›</a:t>
            </a:fld>
            <a:endParaRPr lang="en-US"/>
          </a:p>
        </p:txBody>
      </p:sp>
    </p:spTree>
    <p:extLst>
      <p:ext uri="{BB962C8B-B14F-4D97-AF65-F5344CB8AC3E}">
        <p14:creationId xmlns:p14="http://schemas.microsoft.com/office/powerpoint/2010/main" val="16367202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5FF15C0-AA04-4CEF-BF66-215CBADCAD6D}" type="datetimeFigureOut">
              <a:rPr lang="en-US" smtClean="0"/>
              <a:t>10/21/2015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CCB4B8-E338-4756-ABC4-915D95F25B21}" type="slidenum">
              <a:rPr lang="en-US" smtClean="0"/>
              <a:t>‹#›</a:t>
            </a:fld>
            <a:endParaRPr lang="en-US"/>
          </a:p>
        </p:txBody>
      </p:sp>
    </p:spTree>
    <p:extLst>
      <p:ext uri="{BB962C8B-B14F-4D97-AF65-F5344CB8AC3E}">
        <p14:creationId xmlns:p14="http://schemas.microsoft.com/office/powerpoint/2010/main" val="33418158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5FF15C0-AA04-4CEF-BF66-215CBADCAD6D}" type="datetimeFigureOut">
              <a:rPr lang="en-US" smtClean="0"/>
              <a:t>10/21/2015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CCB4B8-E338-4756-ABC4-915D95F25B21}" type="slidenum">
              <a:rPr lang="en-US" smtClean="0"/>
              <a:t>‹#›</a:t>
            </a:fld>
            <a:endParaRPr lang="en-US"/>
          </a:p>
        </p:txBody>
      </p:sp>
    </p:spTree>
    <p:extLst>
      <p:ext uri="{BB962C8B-B14F-4D97-AF65-F5344CB8AC3E}">
        <p14:creationId xmlns:p14="http://schemas.microsoft.com/office/powerpoint/2010/main" val="14145388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5FF15C0-AA04-4CEF-BF66-215CBADCAD6D}" type="datetimeFigureOut">
              <a:rPr lang="en-US" smtClean="0"/>
              <a:t>10/21/2015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FCCB4B8-E338-4756-ABC4-915D95F25B21}" type="slidenum">
              <a:rPr lang="en-US" smtClean="0"/>
              <a:t>‹#›</a:t>
            </a:fld>
            <a:endParaRPr lang="en-US"/>
          </a:p>
        </p:txBody>
      </p:sp>
    </p:spTree>
    <p:extLst>
      <p:ext uri="{BB962C8B-B14F-4D97-AF65-F5344CB8AC3E}">
        <p14:creationId xmlns:p14="http://schemas.microsoft.com/office/powerpoint/2010/main" val="42105777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wreader@cox.net"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77.xm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78.xm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79.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80.xm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81.xml"/><Relationship Id="rId1" Type="http://schemas.openxmlformats.org/officeDocument/2006/relationships/slideLayout" Target="../slideLayouts/slideLayout1.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82.xml"/><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83.xml"/><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84.xml"/><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85.xml"/><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86.xml"/><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87.xml"/><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88.xml"/><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89.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2" Type="http://schemas.openxmlformats.org/officeDocument/2006/relationships/notesSlide" Target="../notesSlides/notesSlide90.xml"/><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91.xml"/><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2" Type="http://schemas.openxmlformats.org/officeDocument/2006/relationships/notesSlide" Target="../notesSlides/notesSlide92.xml"/><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9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From ‘Factions’ to Attack Ads – A History of American Politics</a:t>
            </a:r>
            <a:endParaRPr lang="en-US" dirty="0"/>
          </a:p>
        </p:txBody>
      </p:sp>
      <p:sp>
        <p:nvSpPr>
          <p:cNvPr id="3" name="Subtitle 2"/>
          <p:cNvSpPr>
            <a:spLocks noGrp="1"/>
          </p:cNvSpPr>
          <p:nvPr>
            <p:ph type="subTitle" idx="1"/>
          </p:nvPr>
        </p:nvSpPr>
        <p:spPr/>
        <p:txBody>
          <a:bodyPr/>
          <a:lstStyle/>
          <a:p>
            <a:r>
              <a:rPr lang="en-US" dirty="0" smtClean="0"/>
              <a:t>Class 5</a:t>
            </a:r>
          </a:p>
          <a:p>
            <a:r>
              <a:rPr lang="en-US" dirty="0" smtClean="0"/>
              <a:t>William A. Reader</a:t>
            </a:r>
          </a:p>
          <a:p>
            <a:r>
              <a:rPr lang="en-US" dirty="0" smtClean="0"/>
              <a:t>E-mail: </a:t>
            </a:r>
            <a:r>
              <a:rPr lang="en-US" dirty="0" smtClean="0">
                <a:hlinkClick r:id="rId3"/>
              </a:rPr>
              <a:t>williamreader40@gmail.com</a:t>
            </a:r>
          </a:p>
          <a:p>
            <a:endParaRPr lang="en-US" dirty="0"/>
          </a:p>
        </p:txBody>
      </p:sp>
    </p:spTree>
    <p:extLst>
      <p:ext uri="{BB962C8B-B14F-4D97-AF65-F5344CB8AC3E}">
        <p14:creationId xmlns:p14="http://schemas.microsoft.com/office/powerpoint/2010/main" val="19338986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Impact of the Fact of 3 </a:t>
            </a:r>
            <a:r>
              <a:rPr lang="en-US" dirty="0" err="1" smtClean="0"/>
              <a:t>Souths</a:t>
            </a:r>
            <a:endParaRPr lang="en-US" dirty="0"/>
          </a:p>
        </p:txBody>
      </p:sp>
      <p:sp>
        <p:nvSpPr>
          <p:cNvPr id="3" name="Content Placeholder 2"/>
          <p:cNvSpPr>
            <a:spLocks noGrp="1"/>
          </p:cNvSpPr>
          <p:nvPr>
            <p:ph idx="1"/>
          </p:nvPr>
        </p:nvSpPr>
        <p:spPr/>
        <p:txBody>
          <a:bodyPr>
            <a:normAutofit/>
          </a:bodyPr>
          <a:lstStyle/>
          <a:p>
            <a:r>
              <a:rPr lang="en-US" dirty="0" smtClean="0"/>
              <a:t>The three </a:t>
            </a:r>
            <a:r>
              <a:rPr lang="en-US" dirty="0" err="1" smtClean="0"/>
              <a:t>Souths</a:t>
            </a:r>
            <a:r>
              <a:rPr lang="en-US" dirty="0" smtClean="0"/>
              <a:t> acted very differently in the Secession Crisis of 1861</a:t>
            </a:r>
          </a:p>
          <a:p>
            <a:pPr lvl="1"/>
            <a:r>
              <a:rPr lang="en-US" dirty="0" smtClean="0"/>
              <a:t>The Lower South seceded prior to Lincoln’s inauguration</a:t>
            </a:r>
          </a:p>
          <a:p>
            <a:pPr lvl="1"/>
            <a:r>
              <a:rPr lang="en-US" dirty="0" smtClean="0"/>
              <a:t>The Middle South seceded only after Ft Sumter and Lincoln’s decision to use force to fight secession</a:t>
            </a:r>
          </a:p>
          <a:p>
            <a:pPr lvl="1"/>
            <a:r>
              <a:rPr lang="en-US" dirty="0" smtClean="0"/>
              <a:t>The Border South remained loyal to the Union</a:t>
            </a:r>
            <a:endParaRPr lang="en-US" dirty="0"/>
          </a:p>
        </p:txBody>
      </p:sp>
    </p:spTree>
    <p:extLst>
      <p:ext uri="{BB962C8B-B14F-4D97-AF65-F5344CB8AC3E}">
        <p14:creationId xmlns:p14="http://schemas.microsoft.com/office/powerpoint/2010/main" val="32739708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 Note on Slavery - 	1</a:t>
            </a:r>
            <a:endParaRPr lang="en-US" dirty="0"/>
          </a:p>
        </p:txBody>
      </p:sp>
      <p:sp>
        <p:nvSpPr>
          <p:cNvPr id="3" name="Content Placeholder 2"/>
          <p:cNvSpPr>
            <a:spLocks noGrp="1"/>
          </p:cNvSpPr>
          <p:nvPr>
            <p:ph idx="1"/>
          </p:nvPr>
        </p:nvSpPr>
        <p:spPr/>
        <p:txBody>
          <a:bodyPr>
            <a:normAutofit lnSpcReduction="10000"/>
          </a:bodyPr>
          <a:lstStyle/>
          <a:p>
            <a:r>
              <a:rPr lang="en-US" dirty="0" smtClean="0"/>
              <a:t>During Colonial Period,</a:t>
            </a:r>
            <a:r>
              <a:rPr lang="en-US" baseline="0" dirty="0" smtClean="0"/>
              <a:t> slavery was legal in all 13 colonies</a:t>
            </a:r>
          </a:p>
          <a:p>
            <a:r>
              <a:rPr lang="en-US" baseline="0" dirty="0" smtClean="0"/>
              <a:t>American Revolution led to subsequent abolition of slavery in the North</a:t>
            </a:r>
          </a:p>
          <a:p>
            <a:r>
              <a:rPr lang="en-US" baseline="0" dirty="0" smtClean="0"/>
              <a:t>Early 19</a:t>
            </a:r>
            <a:r>
              <a:rPr lang="en-US" baseline="30000" dirty="0" smtClean="0"/>
              <a:t>th</a:t>
            </a:r>
            <a:r>
              <a:rPr lang="en-US" baseline="0" dirty="0" smtClean="0"/>
              <a:t> Century: Slavery seen everywhere as a regrettable institution contrary to both Christianity and Natural Rights</a:t>
            </a:r>
          </a:p>
          <a:p>
            <a:pPr lvl="1"/>
            <a:r>
              <a:rPr lang="en-US" dirty="0" smtClean="0"/>
              <a:t>Fear of emancipation in places with large Black populations</a:t>
            </a:r>
          </a:p>
        </p:txBody>
      </p:sp>
    </p:spTree>
    <p:extLst>
      <p:ext uri="{BB962C8B-B14F-4D97-AF65-F5344CB8AC3E}">
        <p14:creationId xmlns:p14="http://schemas.microsoft.com/office/powerpoint/2010/main" val="27345919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 Note on Slavery -2</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By 1815, the first wave</a:t>
            </a:r>
            <a:r>
              <a:rPr lang="en-US" baseline="0" dirty="0" smtClean="0"/>
              <a:t> of emancipation had run its course</a:t>
            </a:r>
          </a:p>
          <a:p>
            <a:pPr lvl="1"/>
            <a:r>
              <a:rPr lang="en-US" dirty="0" smtClean="0"/>
              <a:t>VA-MD-NC</a:t>
            </a:r>
            <a:r>
              <a:rPr lang="en-US" baseline="0" dirty="0" smtClean="0"/>
              <a:t> slaves</a:t>
            </a:r>
            <a:r>
              <a:rPr lang="en-US" dirty="0" smtClean="0"/>
              <a:t> were </a:t>
            </a:r>
            <a:r>
              <a:rPr lang="en-US" baseline="0" dirty="0" smtClean="0"/>
              <a:t>put to work growing wheat instead of tobacco</a:t>
            </a:r>
          </a:p>
          <a:p>
            <a:pPr lvl="1"/>
            <a:r>
              <a:rPr lang="en-US" baseline="0" dirty="0" smtClean="0"/>
              <a:t>VA-MD began selling slaves westward or southward</a:t>
            </a:r>
          </a:p>
          <a:p>
            <a:pPr lvl="1"/>
            <a:r>
              <a:rPr lang="en-US" dirty="0" smtClean="0"/>
              <a:t>In cities, slavery declined</a:t>
            </a:r>
          </a:p>
          <a:p>
            <a:pPr lvl="2"/>
            <a:r>
              <a:rPr lang="en-US" dirty="0" smtClean="0"/>
              <a:t>Slaves could ‘hire their own time’ in return for a percentage of the earnings</a:t>
            </a:r>
          </a:p>
          <a:p>
            <a:pPr lvl="3"/>
            <a:r>
              <a:rPr lang="en-US" dirty="0" smtClean="0"/>
              <a:t>By 1830, 30% of Baltimore’s Blacks were free. So were 40% of New Orleans’ Blacks.</a:t>
            </a:r>
          </a:p>
          <a:p>
            <a:pPr lvl="2"/>
            <a:r>
              <a:rPr lang="en-US" dirty="0" smtClean="0"/>
              <a:t>Escapes were easier</a:t>
            </a:r>
          </a:p>
        </p:txBody>
      </p:sp>
    </p:spTree>
    <p:extLst>
      <p:ext uri="{BB962C8B-B14F-4D97-AF65-F5344CB8AC3E}">
        <p14:creationId xmlns:p14="http://schemas.microsoft.com/office/powerpoint/2010/main" val="94262133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 Note on Slavery </a:t>
            </a:r>
            <a:r>
              <a:rPr lang="en-US" dirty="0" smtClean="0"/>
              <a:t>-2</a:t>
            </a:r>
            <a:endParaRPr lang="en-US" dirty="0"/>
          </a:p>
        </p:txBody>
      </p:sp>
      <p:sp>
        <p:nvSpPr>
          <p:cNvPr id="3" name="Content Placeholder 2"/>
          <p:cNvSpPr>
            <a:spLocks noGrp="1"/>
          </p:cNvSpPr>
          <p:nvPr>
            <p:ph idx="1"/>
          </p:nvPr>
        </p:nvSpPr>
        <p:spPr/>
        <p:txBody>
          <a:bodyPr>
            <a:normAutofit fontScale="92500" lnSpcReduction="20000"/>
          </a:bodyPr>
          <a:lstStyle/>
          <a:p>
            <a:pPr marL="342900" marR="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sz="3200" kern="1200" dirty="0" smtClean="0">
                <a:solidFill>
                  <a:schemeClr val="tx1"/>
                </a:solidFill>
                <a:latin typeface="+mn-lt"/>
                <a:ea typeface="+mn-ea"/>
                <a:cs typeface="+mn-cs"/>
              </a:rPr>
              <a:t>After</a:t>
            </a:r>
            <a:r>
              <a:rPr lang="en-US" sz="3200" kern="1200" baseline="0" dirty="0" smtClean="0">
                <a:solidFill>
                  <a:schemeClr val="tx1"/>
                </a:solidFill>
                <a:latin typeface="+mn-lt"/>
                <a:ea typeface="+mn-ea"/>
                <a:cs typeface="+mn-cs"/>
              </a:rPr>
              <a:t> 1815, short-staple cotton made slave labor highly profitable</a:t>
            </a:r>
          </a:p>
          <a:p>
            <a:pPr lvl="1"/>
            <a:r>
              <a:rPr lang="en-US" dirty="0" smtClean="0"/>
              <a:t>Short-staple cotton led to the expansion of slave-plantation agriculture far beyond the areas that sustained tobacco, rice, and indigo cultivation</a:t>
            </a:r>
            <a:endParaRPr lang="en-US" sz="2800" dirty="0" smtClean="0"/>
          </a:p>
          <a:p>
            <a:r>
              <a:rPr lang="en-US" dirty="0" smtClean="0"/>
              <a:t>After 1815, the apologetic attitude toward slavery gave way to the idea that slavery</a:t>
            </a:r>
            <a:r>
              <a:rPr lang="en-US" baseline="0" dirty="0" smtClean="0"/>
              <a:t> was a positive good</a:t>
            </a:r>
          </a:p>
          <a:p>
            <a:pPr lvl="1"/>
            <a:r>
              <a:rPr lang="en-US" dirty="0" smtClean="0"/>
              <a:t>Planter paternalism toward a ‘childlike’ people</a:t>
            </a:r>
          </a:p>
          <a:p>
            <a:pPr lvl="1"/>
            <a:r>
              <a:rPr lang="en-US" dirty="0" smtClean="0"/>
              <a:t>Without slavery, white supremacy</a:t>
            </a:r>
            <a:r>
              <a:rPr lang="en-US" baseline="0" dirty="0" smtClean="0"/>
              <a:t> would be at risk and Black social &amp; political equality with whites would follow</a:t>
            </a:r>
            <a:endParaRPr lang="en-US" dirty="0" smtClean="0"/>
          </a:p>
        </p:txBody>
      </p:sp>
    </p:spTree>
    <p:extLst>
      <p:ext uri="{BB962C8B-B14F-4D97-AF65-F5344CB8AC3E}">
        <p14:creationId xmlns:p14="http://schemas.microsoft.com/office/powerpoint/2010/main" val="3593943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The Cotton Kingdom</a:t>
            </a:r>
            <a:endParaRPr lang="en-US" dirty="0"/>
          </a:p>
        </p:txBody>
      </p:sp>
      <p:sp>
        <p:nvSpPr>
          <p:cNvPr id="3" name="Content Placeholder 2"/>
          <p:cNvSpPr>
            <a:spLocks noGrp="1"/>
          </p:cNvSpPr>
          <p:nvPr>
            <p:ph idx="1"/>
          </p:nvPr>
        </p:nvSpPr>
        <p:spPr/>
        <p:txBody>
          <a:bodyPr/>
          <a:lstStyle/>
          <a:p>
            <a:r>
              <a:rPr lang="en-US" dirty="0" smtClean="0"/>
              <a:t>The Rise of the ‘Cotton Kingdom’ </a:t>
            </a:r>
          </a:p>
          <a:p>
            <a:pPr lvl="1"/>
            <a:r>
              <a:rPr lang="en-US" dirty="0" smtClean="0"/>
              <a:t>Converted thousands of semi-subsistence</a:t>
            </a:r>
            <a:r>
              <a:rPr lang="en-US" baseline="0" dirty="0" smtClean="0"/>
              <a:t> farmers into cotton producers</a:t>
            </a:r>
          </a:p>
          <a:p>
            <a:pPr lvl="1"/>
            <a:r>
              <a:rPr lang="en-US" dirty="0" smtClean="0"/>
              <a:t>Provided 59% of U.S. exports in 1840</a:t>
            </a:r>
            <a:endParaRPr lang="en-US" baseline="0" dirty="0" smtClean="0"/>
          </a:p>
          <a:p>
            <a:pPr lvl="1"/>
            <a:r>
              <a:rPr lang="en-US" baseline="0" dirty="0" smtClean="0"/>
              <a:t>Fostered through the manufacture of cotton textiles the Industrial Revolution in both Europe and the American North</a:t>
            </a:r>
          </a:p>
          <a:p>
            <a:pPr lvl="2"/>
            <a:r>
              <a:rPr lang="en-US" dirty="0" smtClean="0"/>
              <a:t>Gave rise to textile mills in New England</a:t>
            </a:r>
          </a:p>
        </p:txBody>
      </p:sp>
    </p:spTree>
    <p:extLst>
      <p:ext uri="{BB962C8B-B14F-4D97-AF65-F5344CB8AC3E}">
        <p14:creationId xmlns:p14="http://schemas.microsoft.com/office/powerpoint/2010/main" val="150644815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the North Had Become</a:t>
            </a:r>
            <a:endParaRPr lang="en-US" dirty="0"/>
          </a:p>
        </p:txBody>
      </p:sp>
      <p:sp>
        <p:nvSpPr>
          <p:cNvPr id="3" name="Content Placeholder 2"/>
          <p:cNvSpPr>
            <a:spLocks noGrp="1"/>
          </p:cNvSpPr>
          <p:nvPr>
            <p:ph idx="1"/>
          </p:nvPr>
        </p:nvSpPr>
        <p:spPr/>
        <p:txBody>
          <a:bodyPr>
            <a:normAutofit fontScale="32500" lnSpcReduction="20000"/>
          </a:bodyPr>
          <a:lstStyle/>
          <a:p>
            <a:r>
              <a:rPr lang="en-US" sz="7400" dirty="0" smtClean="0"/>
              <a:t>Two of the regional cultures, the New England and the Middle Atlantic , had largely merged, especially in the Old Northwest</a:t>
            </a:r>
          </a:p>
          <a:p>
            <a:r>
              <a:rPr lang="en-US" sz="7400" dirty="0" smtClean="0"/>
              <a:t>The</a:t>
            </a:r>
            <a:r>
              <a:rPr lang="en-US" sz="7400" baseline="0" dirty="0" smtClean="0"/>
              <a:t> North had become to some extent both industrialized and urbanized</a:t>
            </a:r>
          </a:p>
          <a:p>
            <a:r>
              <a:rPr lang="en-US" sz="7400" baseline="0" dirty="0" smtClean="0"/>
              <a:t>In the urban areas, a substantial Yankee middle class and immigrant working class had developed</a:t>
            </a:r>
          </a:p>
          <a:p>
            <a:r>
              <a:rPr lang="en-US" sz="7400" baseline="0" dirty="0" smtClean="0"/>
              <a:t>Northern agriculture had remained an economy of family farms growing wheat and corn</a:t>
            </a:r>
          </a:p>
          <a:p>
            <a:pPr lvl="1"/>
            <a:r>
              <a:rPr lang="en-US" sz="7400" dirty="0" smtClean="0"/>
              <a:t>Subsistence farmers were becoming entrepreneurs subsisting on the sale of their wheat and corn</a:t>
            </a:r>
            <a:endParaRPr lang="en-US" sz="7400" baseline="0" dirty="0" smtClean="0"/>
          </a:p>
          <a:p>
            <a:r>
              <a:rPr lang="en-US" sz="7400" baseline="0" dirty="0" smtClean="0"/>
              <a:t>The area had been influenced by the reform movements arising out of the Second Great Awakening</a:t>
            </a:r>
          </a:p>
          <a:p>
            <a:pPr lvl="1"/>
            <a:endParaRPr lang="en-US" baseline="0" dirty="0" smtClean="0"/>
          </a:p>
        </p:txBody>
      </p:sp>
    </p:spTree>
    <p:extLst>
      <p:ext uri="{BB962C8B-B14F-4D97-AF65-F5344CB8AC3E}">
        <p14:creationId xmlns:p14="http://schemas.microsoft.com/office/powerpoint/2010/main" val="10118569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the South Had Become</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Three of the regional cultures, the Tidewater, Deep South, and the Frontier,</a:t>
            </a:r>
            <a:r>
              <a:rPr lang="en-US" baseline="0" dirty="0" smtClean="0"/>
              <a:t> had largely merged  in the trans-Appalachian cotton South</a:t>
            </a:r>
          </a:p>
          <a:p>
            <a:r>
              <a:rPr lang="en-US" baseline="0" dirty="0" smtClean="0"/>
              <a:t>The Southern economy was still overwhelmingly agricultural, dominated largely by the cotton plantation elite</a:t>
            </a:r>
          </a:p>
          <a:p>
            <a:r>
              <a:rPr lang="en-US" baseline="0" dirty="0" smtClean="0"/>
              <a:t>Slavery formed the basis not only of the southern economy but also of southern society and culture</a:t>
            </a:r>
          </a:p>
          <a:p>
            <a:r>
              <a:rPr lang="en-US" baseline="0" dirty="0" smtClean="0"/>
              <a:t>Racism served not only to justify slavery but also to dampen class conflict among whites and foster a sense of white egalitarianism. </a:t>
            </a:r>
          </a:p>
        </p:txBody>
      </p:sp>
    </p:spTree>
    <p:extLst>
      <p:ext uri="{BB962C8B-B14F-4D97-AF65-F5344CB8AC3E}">
        <p14:creationId xmlns:p14="http://schemas.microsoft.com/office/powerpoint/2010/main" val="376561366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Coming of the Civil War</a:t>
            </a:r>
            <a:endParaRPr lang="en-US" dirty="0"/>
          </a:p>
        </p:txBody>
      </p:sp>
      <p:sp>
        <p:nvSpPr>
          <p:cNvPr id="3" name="Content Placeholder 2"/>
          <p:cNvSpPr>
            <a:spLocks noGrp="1"/>
          </p:cNvSpPr>
          <p:nvPr>
            <p:ph idx="1"/>
          </p:nvPr>
        </p:nvSpPr>
        <p:spPr/>
        <p:txBody>
          <a:bodyPr>
            <a:normAutofit lnSpcReduction="10000"/>
          </a:bodyPr>
          <a:lstStyle/>
          <a:p>
            <a:r>
              <a:rPr lang="en-US" dirty="0" smtClean="0"/>
              <a:t>A Stable Democracy requires:</a:t>
            </a:r>
          </a:p>
          <a:p>
            <a:pPr lvl="1"/>
            <a:r>
              <a:rPr lang="en-US" dirty="0" smtClean="0"/>
              <a:t>The existence of a competitive party system</a:t>
            </a:r>
          </a:p>
          <a:p>
            <a:pPr lvl="1"/>
            <a:r>
              <a:rPr lang="en-US" dirty="0" smtClean="0"/>
              <a:t>The acceptance of opposition parties as legitimate</a:t>
            </a:r>
          </a:p>
          <a:p>
            <a:r>
              <a:rPr lang="en-US" dirty="0" smtClean="0"/>
              <a:t>Most southerners, however, did not see the Republican party as legitimate</a:t>
            </a:r>
          </a:p>
          <a:p>
            <a:pPr lvl="1"/>
            <a:r>
              <a:rPr lang="en-US" dirty="0" smtClean="0"/>
              <a:t>Defeat in 1860 was not perceived as a temporary setback but as a fateful defeat with disastrous consequences </a:t>
            </a:r>
          </a:p>
          <a:p>
            <a:r>
              <a:rPr lang="en-US" dirty="0" smtClean="0"/>
              <a:t>Result: Secession</a:t>
            </a:r>
          </a:p>
        </p:txBody>
      </p:sp>
    </p:spTree>
    <p:extLst>
      <p:ext uri="{BB962C8B-B14F-4D97-AF65-F5344CB8AC3E}">
        <p14:creationId xmlns:p14="http://schemas.microsoft.com/office/powerpoint/2010/main" val="171190287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Coming of the Civil War</a:t>
            </a:r>
            <a:endParaRPr lang="en-US" dirty="0"/>
          </a:p>
        </p:txBody>
      </p:sp>
      <p:sp>
        <p:nvSpPr>
          <p:cNvPr id="3" name="Content Placeholder 2"/>
          <p:cNvSpPr>
            <a:spLocks noGrp="1"/>
          </p:cNvSpPr>
          <p:nvPr>
            <p:ph idx="1"/>
          </p:nvPr>
        </p:nvSpPr>
        <p:spPr/>
        <p:txBody>
          <a:bodyPr>
            <a:normAutofit lnSpcReduction="10000"/>
          </a:bodyPr>
          <a:lstStyle/>
          <a:p>
            <a:r>
              <a:rPr lang="en-US" dirty="0" smtClean="0"/>
              <a:t>In April</a:t>
            </a:r>
            <a:r>
              <a:rPr lang="en-US" baseline="0" dirty="0" smtClean="0"/>
              <a:t> 1861, both North and South went to war to save democracy as they understood it</a:t>
            </a:r>
          </a:p>
          <a:p>
            <a:pPr lvl="1"/>
            <a:r>
              <a:rPr lang="en-US" dirty="0" smtClean="0"/>
              <a:t>For the South, at stake was the right of southern whites to control their own destiny and preserve their traditional society and culture</a:t>
            </a:r>
          </a:p>
          <a:p>
            <a:pPr lvl="1"/>
            <a:r>
              <a:rPr lang="en-US" baseline="0" dirty="0" smtClean="0"/>
              <a:t>For</a:t>
            </a:r>
            <a:r>
              <a:rPr lang="en-US" dirty="0" smtClean="0"/>
              <a:t> the North, the war was a struggle to uphold the democratic principle of majority rule, as expressed in a free and fair election, and to preserve the Union, which northerners believed was inseparably linked to democracy</a:t>
            </a:r>
            <a:r>
              <a:rPr lang="en-US" baseline="0" dirty="0" smtClean="0"/>
              <a:t> </a:t>
            </a:r>
          </a:p>
        </p:txBody>
      </p:sp>
    </p:spTree>
    <p:extLst>
      <p:ext uri="{BB962C8B-B14F-4D97-AF65-F5344CB8AC3E}">
        <p14:creationId xmlns:p14="http://schemas.microsoft.com/office/powerpoint/2010/main" val="79371003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Reconstruction</a:t>
            </a:r>
            <a:endParaRPr lang="en-US" dirty="0"/>
          </a:p>
        </p:txBody>
      </p:sp>
      <p:sp>
        <p:nvSpPr>
          <p:cNvPr id="5" name="Subtitle 4"/>
          <p:cNvSpPr>
            <a:spLocks noGrp="1"/>
          </p:cNvSpPr>
          <p:nvPr>
            <p:ph type="subTitle" idx="1"/>
          </p:nvPr>
        </p:nvSpPr>
        <p:spPr/>
        <p:txBody>
          <a:bodyPr/>
          <a:lstStyle/>
          <a:p>
            <a:endParaRPr lang="en-US"/>
          </a:p>
        </p:txBody>
      </p:sp>
    </p:spTree>
    <p:extLst>
      <p:ext uri="{BB962C8B-B14F-4D97-AF65-F5344CB8AC3E}">
        <p14:creationId xmlns:p14="http://schemas.microsoft.com/office/powerpoint/2010/main" val="19071740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We Will Cover Today</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The Coming of the Civil War</a:t>
            </a:r>
          </a:p>
          <a:p>
            <a:r>
              <a:rPr lang="en-US" dirty="0" smtClean="0"/>
              <a:t>The Politics of Reconstruction</a:t>
            </a:r>
          </a:p>
          <a:p>
            <a:r>
              <a:rPr lang="en-US" dirty="0" smtClean="0"/>
              <a:t>Jim Crow and Black Disenfranchisement</a:t>
            </a:r>
          </a:p>
          <a:p>
            <a:r>
              <a:rPr lang="en-US" dirty="0" smtClean="0"/>
              <a:t>Gilded Age Politics</a:t>
            </a:r>
          </a:p>
          <a:p>
            <a:pPr lvl="1"/>
            <a:r>
              <a:rPr lang="en-US" dirty="0" smtClean="0"/>
              <a:t>How Republicans and Democrats differed</a:t>
            </a:r>
          </a:p>
          <a:p>
            <a:pPr lvl="1"/>
            <a:r>
              <a:rPr lang="en-US" dirty="0" smtClean="0"/>
              <a:t>Major issues of contention</a:t>
            </a:r>
          </a:p>
          <a:p>
            <a:r>
              <a:rPr lang="en-US" dirty="0" smtClean="0"/>
              <a:t>Nominating Presidents – From Congressional Caucus to Political Conventions</a:t>
            </a:r>
          </a:p>
          <a:p>
            <a:r>
              <a:rPr lang="en-US" dirty="0" smtClean="0"/>
              <a:t>Political Machines</a:t>
            </a:r>
          </a:p>
          <a:p>
            <a:endParaRPr lang="en-US" dirty="0" smtClean="0"/>
          </a:p>
        </p:txBody>
      </p:sp>
    </p:spTree>
    <p:extLst>
      <p:ext uri="{BB962C8B-B14F-4D97-AF65-F5344CB8AC3E}">
        <p14:creationId xmlns:p14="http://schemas.microsoft.com/office/powerpoint/2010/main" val="154326239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Post-war Issues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Victory in the Civil War presented the North in general and the Republican Party in particular with several problems and issues</a:t>
            </a:r>
          </a:p>
          <a:p>
            <a:pPr lvl="1"/>
            <a:r>
              <a:rPr lang="en-US" dirty="0" smtClean="0"/>
              <a:t>The status of the newly-freed Blacks</a:t>
            </a:r>
          </a:p>
          <a:p>
            <a:pPr lvl="1"/>
            <a:r>
              <a:rPr lang="en-US" dirty="0" smtClean="0"/>
              <a:t>The conditions under which the South would be reconstructed and Southern states readmitted to the Union</a:t>
            </a:r>
          </a:p>
          <a:p>
            <a:pPr lvl="1"/>
            <a:r>
              <a:rPr lang="en-US" dirty="0" smtClean="0"/>
              <a:t>A South bitter at its defeat and a North angry at the cost of victory</a:t>
            </a:r>
          </a:p>
          <a:p>
            <a:pPr lvl="1"/>
            <a:r>
              <a:rPr lang="en-US" dirty="0" smtClean="0"/>
              <a:t>The fear among the Republicans that the legislative achievements of the Lincoln years would be negated by a resurgent Democratic Party</a:t>
            </a:r>
            <a:endParaRPr lang="en-US" dirty="0"/>
          </a:p>
        </p:txBody>
      </p:sp>
    </p:spTree>
    <p:extLst>
      <p:ext uri="{BB962C8B-B14F-4D97-AF65-F5344CB8AC3E}">
        <p14:creationId xmlns:p14="http://schemas.microsoft.com/office/powerpoint/2010/main" val="311829879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Reconstruction - 1</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By early 1866, each former-Confederate state had revised its laws to reflect the abolition of slavery but the resulting Black Codes severely restricted Blacks</a:t>
            </a:r>
          </a:p>
          <a:p>
            <a:pPr lvl="1"/>
            <a:r>
              <a:rPr lang="en-US" dirty="0" smtClean="0"/>
              <a:t>Barred land ownership by Blacks</a:t>
            </a:r>
          </a:p>
          <a:p>
            <a:pPr lvl="1"/>
            <a:r>
              <a:rPr lang="en-US" dirty="0" smtClean="0"/>
              <a:t>Limited the ability of Blacks to testify in court against Whites</a:t>
            </a:r>
          </a:p>
          <a:p>
            <a:r>
              <a:rPr lang="en-US" dirty="0" smtClean="0"/>
              <a:t>Congress in reaction passed the Civil Rights Act of 1866</a:t>
            </a:r>
          </a:p>
          <a:p>
            <a:pPr lvl="1"/>
            <a:r>
              <a:rPr lang="en-US" dirty="0" smtClean="0"/>
              <a:t>Declared the freedmen to be U.S. citizens with all of the rights pertaining thereto</a:t>
            </a:r>
          </a:p>
        </p:txBody>
      </p:sp>
      <p:sp>
        <p:nvSpPr>
          <p:cNvPr id="4" name="Slide Number Placeholder 3"/>
          <p:cNvSpPr>
            <a:spLocks noGrp="1"/>
          </p:cNvSpPr>
          <p:nvPr>
            <p:ph type="sldNum" sz="quarter" idx="12"/>
          </p:nvPr>
        </p:nvSpPr>
        <p:spPr/>
        <p:txBody>
          <a:bodyPr/>
          <a:lstStyle/>
          <a:p>
            <a:fld id="{82127461-7397-48A1-9B0D-261E1583A61C}" type="slidenum">
              <a:rPr lang="en-US" smtClean="0"/>
              <a:pPr/>
              <a:t>21</a:t>
            </a:fld>
            <a:endParaRPr lang="en-US"/>
          </a:p>
        </p:txBody>
      </p:sp>
    </p:spTree>
    <p:extLst>
      <p:ext uri="{BB962C8B-B14F-4D97-AF65-F5344CB8AC3E}">
        <p14:creationId xmlns:p14="http://schemas.microsoft.com/office/powerpoint/2010/main" val="218902285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Reconstruction – 2</a:t>
            </a:r>
            <a:endParaRPr lang="en-US" dirty="0"/>
          </a:p>
        </p:txBody>
      </p:sp>
      <p:sp>
        <p:nvSpPr>
          <p:cNvPr id="3" name="Content Placeholder 2"/>
          <p:cNvSpPr>
            <a:spLocks noGrp="1"/>
          </p:cNvSpPr>
          <p:nvPr>
            <p:ph idx="1"/>
          </p:nvPr>
        </p:nvSpPr>
        <p:spPr/>
        <p:txBody>
          <a:bodyPr>
            <a:normAutofit/>
          </a:bodyPr>
          <a:lstStyle/>
          <a:p>
            <a:r>
              <a:rPr lang="en-US" dirty="0" smtClean="0"/>
              <a:t>The fear of Southern</a:t>
            </a:r>
            <a:r>
              <a:rPr lang="en-US" baseline="0" dirty="0" smtClean="0"/>
              <a:t> whites voting en bloc for the Democrats led the Republicans to support suffrage for Blacks and disenfranchisement for those who were leaders of the Confederacy.</a:t>
            </a:r>
          </a:p>
          <a:p>
            <a:pPr lvl="1"/>
            <a:r>
              <a:rPr lang="en-US" dirty="0" smtClean="0"/>
              <a:t>Hence the 14</a:t>
            </a:r>
            <a:r>
              <a:rPr lang="en-US" baseline="30000" dirty="0" smtClean="0"/>
              <a:t>th</a:t>
            </a:r>
            <a:r>
              <a:rPr lang="en-US" dirty="0" smtClean="0"/>
              <a:t> and 15</a:t>
            </a:r>
            <a:r>
              <a:rPr lang="en-US" baseline="30000" dirty="0" smtClean="0"/>
              <a:t>th</a:t>
            </a:r>
            <a:r>
              <a:rPr lang="en-US" dirty="0" smtClean="0"/>
              <a:t> Amendments</a:t>
            </a:r>
          </a:p>
          <a:p>
            <a:pPr marL="0" indent="0">
              <a:buNone/>
            </a:pPr>
            <a:r>
              <a:rPr lang="en-US" baseline="0" dirty="0" smtClean="0"/>
              <a:t> </a:t>
            </a:r>
            <a:endParaRPr lang="en-US" dirty="0" smtClean="0"/>
          </a:p>
        </p:txBody>
      </p:sp>
      <p:sp>
        <p:nvSpPr>
          <p:cNvPr id="4" name="Slide Number Placeholder 3"/>
          <p:cNvSpPr>
            <a:spLocks noGrp="1"/>
          </p:cNvSpPr>
          <p:nvPr>
            <p:ph type="sldNum" sz="quarter" idx="12"/>
          </p:nvPr>
        </p:nvSpPr>
        <p:spPr/>
        <p:txBody>
          <a:bodyPr/>
          <a:lstStyle/>
          <a:p>
            <a:fld id="{82127461-7397-48A1-9B0D-261E1583A61C}" type="slidenum">
              <a:rPr lang="en-US" smtClean="0"/>
              <a:pPr/>
              <a:t>22</a:t>
            </a:fld>
            <a:endParaRPr lang="en-US"/>
          </a:p>
        </p:txBody>
      </p:sp>
    </p:spTree>
    <p:extLst>
      <p:ext uri="{BB962C8B-B14F-4D97-AF65-F5344CB8AC3E}">
        <p14:creationId xmlns:p14="http://schemas.microsoft.com/office/powerpoint/2010/main" val="354235867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Reconstruction – 3</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The 14</a:t>
            </a:r>
            <a:r>
              <a:rPr lang="en-US" baseline="30000" dirty="0" smtClean="0"/>
              <a:t>th</a:t>
            </a:r>
            <a:r>
              <a:rPr lang="en-US" dirty="0" smtClean="0"/>
              <a:t> Amendment reflected</a:t>
            </a:r>
            <a:r>
              <a:rPr lang="en-US" baseline="0" dirty="0" smtClean="0"/>
              <a:t> two concerns of the Republican Congress</a:t>
            </a:r>
          </a:p>
          <a:p>
            <a:pPr lvl="1"/>
            <a:r>
              <a:rPr lang="en-US" dirty="0" smtClean="0"/>
              <a:t>The fear that the Civil Rights Act of 1866 might be declared unconstitutional</a:t>
            </a:r>
          </a:p>
          <a:p>
            <a:pPr lvl="1"/>
            <a:r>
              <a:rPr lang="en-US" dirty="0" smtClean="0"/>
              <a:t>The</a:t>
            </a:r>
            <a:r>
              <a:rPr lang="en-US" baseline="0" dirty="0" smtClean="0"/>
              <a:t> fear that the negation of the 3/5</a:t>
            </a:r>
            <a:r>
              <a:rPr lang="en-US" baseline="30000" dirty="0" smtClean="0"/>
              <a:t>th</a:t>
            </a:r>
            <a:r>
              <a:rPr lang="en-US" baseline="0" dirty="0" smtClean="0"/>
              <a:t> clause due to the abolition of slavery would enhance the political power of the South after the 1870 census reapportionment</a:t>
            </a:r>
          </a:p>
          <a:p>
            <a:pPr lvl="2"/>
            <a:r>
              <a:rPr lang="en-US" dirty="0" smtClean="0"/>
              <a:t>This would enable the Southern Democrats to regain power and possibly repeal Republican wartime legislation </a:t>
            </a:r>
          </a:p>
          <a:p>
            <a:pPr lvl="2"/>
            <a:r>
              <a:rPr lang="en-US" dirty="0" smtClean="0"/>
              <a:t>It would probably make the Republicans a permanent minority party unlikely to either win the Presidency or Congress</a:t>
            </a:r>
          </a:p>
        </p:txBody>
      </p:sp>
      <p:sp>
        <p:nvSpPr>
          <p:cNvPr id="4" name="Slide Number Placeholder 3"/>
          <p:cNvSpPr>
            <a:spLocks noGrp="1"/>
          </p:cNvSpPr>
          <p:nvPr>
            <p:ph type="sldNum" sz="quarter" idx="12"/>
          </p:nvPr>
        </p:nvSpPr>
        <p:spPr/>
        <p:txBody>
          <a:bodyPr/>
          <a:lstStyle/>
          <a:p>
            <a:fld id="{82127461-7397-48A1-9B0D-261E1583A61C}" type="slidenum">
              <a:rPr lang="en-US" smtClean="0"/>
              <a:pPr/>
              <a:t>23</a:t>
            </a:fld>
            <a:endParaRPr lang="en-US"/>
          </a:p>
        </p:txBody>
      </p:sp>
    </p:spTree>
    <p:extLst>
      <p:ext uri="{BB962C8B-B14F-4D97-AF65-F5344CB8AC3E}">
        <p14:creationId xmlns:p14="http://schemas.microsoft.com/office/powerpoint/2010/main" val="56993858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Reconstruction - 4</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There was a fundamental dispute between Andrew Johnson and the Congressional Republicans over policy toward the South</a:t>
            </a:r>
          </a:p>
          <a:p>
            <a:pPr lvl="1"/>
            <a:r>
              <a:rPr lang="en-US" dirty="0" smtClean="0"/>
              <a:t>Republicans wanted to ensure a Republican majority and protect their wartime legislative gains</a:t>
            </a:r>
          </a:p>
          <a:p>
            <a:r>
              <a:rPr lang="en-US" dirty="0" smtClean="0"/>
              <a:t>This dispute resulted in: </a:t>
            </a:r>
          </a:p>
          <a:p>
            <a:pPr lvl="1"/>
            <a:r>
              <a:rPr lang="en-US" dirty="0" smtClean="0"/>
              <a:t>The impeachment trial of Andrew Johnson</a:t>
            </a:r>
          </a:p>
          <a:p>
            <a:pPr lvl="1"/>
            <a:r>
              <a:rPr lang="en-US" dirty="0" smtClean="0"/>
              <a:t>The enactment of the 13</a:t>
            </a:r>
            <a:r>
              <a:rPr lang="en-US" baseline="30000" dirty="0" smtClean="0"/>
              <a:t>th</a:t>
            </a:r>
            <a:r>
              <a:rPr lang="en-US" dirty="0" smtClean="0"/>
              <a:t>, 14</a:t>
            </a:r>
            <a:r>
              <a:rPr lang="en-US" baseline="30000" dirty="0" smtClean="0"/>
              <a:t>th</a:t>
            </a:r>
            <a:r>
              <a:rPr lang="en-US" dirty="0" smtClean="0"/>
              <a:t>, and 15</a:t>
            </a:r>
            <a:r>
              <a:rPr lang="en-US" baseline="30000" dirty="0" smtClean="0"/>
              <a:t>th</a:t>
            </a:r>
            <a:r>
              <a:rPr lang="en-US" dirty="0" smtClean="0"/>
              <a:t> Amendments</a:t>
            </a:r>
          </a:p>
          <a:p>
            <a:pPr lvl="1"/>
            <a:r>
              <a:rPr lang="en-US" dirty="0" smtClean="0"/>
              <a:t>The requirement that former Confederate states ratify the 14</a:t>
            </a:r>
            <a:r>
              <a:rPr lang="en-US" baseline="30000" dirty="0" smtClean="0"/>
              <a:t>th</a:t>
            </a:r>
            <a:r>
              <a:rPr lang="en-US" dirty="0" smtClean="0"/>
              <a:t> Amendment as a condition of readmission</a:t>
            </a:r>
          </a:p>
          <a:p>
            <a:endParaRPr lang="en-US" dirty="0"/>
          </a:p>
        </p:txBody>
      </p:sp>
    </p:spTree>
    <p:extLst>
      <p:ext uri="{BB962C8B-B14F-4D97-AF65-F5344CB8AC3E}">
        <p14:creationId xmlns:p14="http://schemas.microsoft.com/office/powerpoint/2010/main" val="65093462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Reconstruction – 5</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What the North was trying to accomplish in the South was similar to what the U.S. was trying to accomplish in Iraq and Afghanistan</a:t>
            </a:r>
          </a:p>
          <a:p>
            <a:pPr lvl="1"/>
            <a:r>
              <a:rPr lang="en-US" dirty="0" smtClean="0"/>
              <a:t>Remake the political culture of the country</a:t>
            </a:r>
          </a:p>
          <a:p>
            <a:r>
              <a:rPr lang="en-US" dirty="0" smtClean="0"/>
              <a:t>In this endeavor, the North failed due to</a:t>
            </a:r>
          </a:p>
          <a:p>
            <a:pPr lvl="1"/>
            <a:r>
              <a:rPr lang="en-US" dirty="0" smtClean="0"/>
              <a:t>Southern racism </a:t>
            </a:r>
          </a:p>
          <a:p>
            <a:pPr lvl="1"/>
            <a:r>
              <a:rPr lang="en-US" dirty="0" smtClean="0"/>
              <a:t>The South’s resentment at its defeat </a:t>
            </a:r>
          </a:p>
          <a:p>
            <a:pPr lvl="1"/>
            <a:r>
              <a:rPr lang="en-US" dirty="0" smtClean="0"/>
              <a:t>The poverty and lawlessness of the post-Civil War South</a:t>
            </a:r>
          </a:p>
          <a:p>
            <a:pPr lvl="1"/>
            <a:r>
              <a:rPr lang="en-US" dirty="0" smtClean="0"/>
              <a:t>Crucial decisions of the Supreme Court</a:t>
            </a:r>
          </a:p>
        </p:txBody>
      </p:sp>
      <p:sp>
        <p:nvSpPr>
          <p:cNvPr id="4" name="Slide Number Placeholder 3"/>
          <p:cNvSpPr>
            <a:spLocks noGrp="1"/>
          </p:cNvSpPr>
          <p:nvPr>
            <p:ph type="sldNum" sz="quarter" idx="12"/>
          </p:nvPr>
        </p:nvSpPr>
        <p:spPr/>
        <p:txBody>
          <a:bodyPr/>
          <a:lstStyle/>
          <a:p>
            <a:fld id="{82127461-7397-48A1-9B0D-261E1583A61C}" type="slidenum">
              <a:rPr lang="en-US" smtClean="0"/>
              <a:pPr/>
              <a:t>25</a:t>
            </a:fld>
            <a:endParaRPr lang="en-US"/>
          </a:p>
        </p:txBody>
      </p:sp>
    </p:spTree>
    <p:extLst>
      <p:ext uri="{BB962C8B-B14F-4D97-AF65-F5344CB8AC3E}">
        <p14:creationId xmlns:p14="http://schemas.microsoft.com/office/powerpoint/2010/main" val="145033828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Reconstruction - 6</a:t>
            </a:r>
            <a:endParaRPr lang="en-US" dirty="0"/>
          </a:p>
        </p:txBody>
      </p:sp>
      <p:sp>
        <p:nvSpPr>
          <p:cNvPr id="3" name="Content Placeholder 2"/>
          <p:cNvSpPr>
            <a:spLocks noGrp="1"/>
          </p:cNvSpPr>
          <p:nvPr>
            <p:ph idx="1"/>
          </p:nvPr>
        </p:nvSpPr>
        <p:spPr/>
        <p:txBody>
          <a:bodyPr/>
          <a:lstStyle/>
          <a:p>
            <a:r>
              <a:rPr lang="en-US" dirty="0"/>
              <a:t>While there were Black congressmen, 2 Black senators (both from Mississippi), a Lt Governor, and numerous state legislators</a:t>
            </a:r>
          </a:p>
          <a:p>
            <a:pPr lvl="1"/>
            <a:r>
              <a:rPr lang="en-US" dirty="0"/>
              <a:t>Most Southern officials were white</a:t>
            </a:r>
          </a:p>
          <a:p>
            <a:pPr lvl="1"/>
            <a:r>
              <a:rPr lang="en-US" dirty="0"/>
              <a:t>Most Southern black officials were not former slaves, but part of the 10% of the Black population in 1860 that had been free</a:t>
            </a:r>
          </a:p>
          <a:p>
            <a:endParaRPr lang="en-US" dirty="0"/>
          </a:p>
        </p:txBody>
      </p:sp>
    </p:spTree>
    <p:extLst>
      <p:ext uri="{BB962C8B-B14F-4D97-AF65-F5344CB8AC3E}">
        <p14:creationId xmlns:p14="http://schemas.microsoft.com/office/powerpoint/2010/main" val="56669679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Reconstruction - 7</a:t>
            </a:r>
            <a:endParaRPr lang="en-US" dirty="0"/>
          </a:p>
        </p:txBody>
      </p:sp>
      <p:sp>
        <p:nvSpPr>
          <p:cNvPr id="3" name="Content Placeholder 2"/>
          <p:cNvSpPr>
            <a:spLocks noGrp="1"/>
          </p:cNvSpPr>
          <p:nvPr>
            <p:ph idx="1"/>
          </p:nvPr>
        </p:nvSpPr>
        <p:spPr/>
        <p:txBody>
          <a:bodyPr/>
          <a:lstStyle/>
          <a:p>
            <a:r>
              <a:rPr lang="en-US" dirty="0"/>
              <a:t>In the reconstructed states, revenues in an economy devastated by war were insufficient to meet  the additional demands imposed by programs of education, public works, and railroad construction</a:t>
            </a:r>
          </a:p>
          <a:p>
            <a:pPr lvl="1"/>
            <a:r>
              <a:rPr lang="en-US" dirty="0"/>
              <a:t>This led to the widely-believed charge that Reconstruction governments were notoriously extravagant and corrupt and needed to be “redeemed”</a:t>
            </a:r>
          </a:p>
          <a:p>
            <a:endParaRPr lang="en-US" dirty="0"/>
          </a:p>
        </p:txBody>
      </p:sp>
    </p:spTree>
    <p:extLst>
      <p:ext uri="{BB962C8B-B14F-4D97-AF65-F5344CB8AC3E}">
        <p14:creationId xmlns:p14="http://schemas.microsoft.com/office/powerpoint/2010/main" val="359623799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End</a:t>
            </a:r>
            <a:r>
              <a:rPr lang="en-US" baseline="0" dirty="0" smtClean="0"/>
              <a:t> of </a:t>
            </a:r>
            <a:r>
              <a:rPr lang="en-US" dirty="0" smtClean="0"/>
              <a:t>Reconstruction</a:t>
            </a:r>
            <a:r>
              <a:rPr lang="en-US" baseline="0" dirty="0" smtClean="0"/>
              <a:t> </a:t>
            </a:r>
            <a:endParaRPr lang="en-US" dirty="0"/>
          </a:p>
        </p:txBody>
      </p:sp>
      <p:sp>
        <p:nvSpPr>
          <p:cNvPr id="3" name="Content Placeholder 2"/>
          <p:cNvSpPr>
            <a:spLocks noGrp="1"/>
          </p:cNvSpPr>
          <p:nvPr>
            <p:ph idx="1"/>
          </p:nvPr>
        </p:nvSpPr>
        <p:spPr/>
        <p:txBody>
          <a:bodyPr>
            <a:normAutofit/>
          </a:bodyPr>
          <a:lstStyle/>
          <a:p>
            <a:r>
              <a:rPr lang="en-US" dirty="0" smtClean="0"/>
              <a:t>The end result:</a:t>
            </a:r>
          </a:p>
          <a:p>
            <a:pPr lvl="1"/>
            <a:r>
              <a:rPr lang="en-US" dirty="0" smtClean="0"/>
              <a:t>After the disputed election of 1876, Reconstruction was abandoned </a:t>
            </a:r>
          </a:p>
          <a:p>
            <a:pPr lvl="1"/>
            <a:r>
              <a:rPr lang="en-US" dirty="0" smtClean="0"/>
              <a:t>The Southern “Redeemers” – the old southern elite of plantation owners together with railroad magnates, merchants, and manufacturers -- came to power</a:t>
            </a:r>
          </a:p>
          <a:p>
            <a:pPr lvl="2"/>
            <a:r>
              <a:rPr lang="en-US" dirty="0" smtClean="0"/>
              <a:t>The Redeemers followed a low-tax ideology along with a policy of cutting taxes and reducing public services but paying off accumulated bond debt</a:t>
            </a:r>
          </a:p>
        </p:txBody>
      </p:sp>
    </p:spTree>
    <p:extLst>
      <p:ext uri="{BB962C8B-B14F-4D97-AF65-F5344CB8AC3E}">
        <p14:creationId xmlns:p14="http://schemas.microsoft.com/office/powerpoint/2010/main" val="45238763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New South</a:t>
            </a:r>
            <a:endParaRPr lang="en-US" dirty="0"/>
          </a:p>
        </p:txBody>
      </p:sp>
      <p:sp>
        <p:nvSpPr>
          <p:cNvPr id="3" name="Content Placeholder 2"/>
          <p:cNvSpPr>
            <a:spLocks noGrp="1"/>
          </p:cNvSpPr>
          <p:nvPr>
            <p:ph idx="1"/>
          </p:nvPr>
        </p:nvSpPr>
        <p:spPr/>
        <p:txBody>
          <a:bodyPr>
            <a:normAutofit lnSpcReduction="10000"/>
          </a:bodyPr>
          <a:lstStyle/>
          <a:p>
            <a:pPr lvl="1"/>
            <a:r>
              <a:rPr lang="en-US" dirty="0" smtClean="0"/>
              <a:t>By the end of the 1870s, the South still had not</a:t>
            </a:r>
            <a:r>
              <a:rPr lang="en-US" baseline="0" dirty="0" smtClean="0"/>
              <a:t> economically recovered from the Civil War</a:t>
            </a:r>
          </a:p>
          <a:p>
            <a:pPr lvl="2"/>
            <a:r>
              <a:rPr lang="en-US" dirty="0" smtClean="0"/>
              <a:t>In 1880, U.S. per capita wealth was $1,086 outside the South and only $376 in the South</a:t>
            </a:r>
          </a:p>
          <a:p>
            <a:pPr lvl="2"/>
            <a:r>
              <a:rPr lang="en-US" dirty="0" smtClean="0"/>
              <a:t>In 1880, the estimated value of property in the U.S. was $47.64 billion, of which the South had only $5.72 billion</a:t>
            </a:r>
          </a:p>
          <a:p>
            <a:pPr lvl="1"/>
            <a:r>
              <a:rPr lang="en-US" dirty="0" smtClean="0"/>
              <a:t>While the South did acquire railroads and industry (especially textiles and pig iron), its economy was still dependent on cotton in an era when prices were declining</a:t>
            </a:r>
          </a:p>
          <a:p>
            <a:pPr lvl="2"/>
            <a:r>
              <a:rPr lang="en-US" dirty="0" smtClean="0"/>
              <a:t>The result: sharecropping</a:t>
            </a:r>
            <a:endParaRPr lang="en-US" dirty="0"/>
          </a:p>
        </p:txBody>
      </p:sp>
    </p:spTree>
    <p:extLst>
      <p:ext uri="{BB962C8B-B14F-4D97-AF65-F5344CB8AC3E}">
        <p14:creationId xmlns:p14="http://schemas.microsoft.com/office/powerpoint/2010/main" val="170791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r>
              <a:rPr lang="en-US" dirty="0" smtClean="0"/>
              <a:t>Cultures Become Sections</a:t>
            </a:r>
            <a:endParaRPr lang="en-US" dirty="0"/>
          </a:p>
        </p:txBody>
      </p:sp>
      <p:sp>
        <p:nvSpPr>
          <p:cNvPr id="6" name="Subtitle 5"/>
          <p:cNvSpPr>
            <a:spLocks noGrp="1"/>
          </p:cNvSpPr>
          <p:nvPr>
            <p:ph type="subTitle" idx="1"/>
          </p:nvPr>
        </p:nvSpPr>
        <p:spPr/>
        <p:txBody>
          <a:bodyPr/>
          <a:lstStyle/>
          <a:p>
            <a:endParaRPr lang="en-US"/>
          </a:p>
        </p:txBody>
      </p:sp>
    </p:spTree>
    <p:extLst>
      <p:ext uri="{BB962C8B-B14F-4D97-AF65-F5344CB8AC3E}">
        <p14:creationId xmlns:p14="http://schemas.microsoft.com/office/powerpoint/2010/main" val="340658047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Rise of Jim Crow</a:t>
            </a:r>
            <a:endParaRPr lang="en-US" dirty="0"/>
          </a:p>
        </p:txBody>
      </p:sp>
      <p:sp>
        <p:nvSpPr>
          <p:cNvPr id="3" name="Content Placeholder 2"/>
          <p:cNvSpPr>
            <a:spLocks noGrp="1"/>
          </p:cNvSpPr>
          <p:nvPr>
            <p:ph idx="1"/>
          </p:nvPr>
        </p:nvSpPr>
        <p:spPr/>
        <p:txBody>
          <a:bodyPr/>
          <a:lstStyle/>
          <a:p>
            <a:r>
              <a:rPr lang="en-US" dirty="0" smtClean="0"/>
              <a:t>Under slavery, slave owners sought to extract labor from their slaves and prevent slave insurrections</a:t>
            </a:r>
          </a:p>
          <a:p>
            <a:pPr lvl="1"/>
            <a:r>
              <a:rPr lang="en-US" dirty="0" smtClean="0"/>
              <a:t>This made segregation impractical since it made labor extraction and monitoring of Afro-American behavior difficult</a:t>
            </a:r>
          </a:p>
          <a:p>
            <a:pPr lvl="1"/>
            <a:r>
              <a:rPr lang="en-US" dirty="0" smtClean="0"/>
              <a:t>The fact of slavery made clear the relative social status of the races</a:t>
            </a:r>
            <a:endParaRPr lang="en-US" dirty="0"/>
          </a:p>
        </p:txBody>
      </p:sp>
    </p:spTree>
    <p:extLst>
      <p:ext uri="{BB962C8B-B14F-4D97-AF65-F5344CB8AC3E}">
        <p14:creationId xmlns:p14="http://schemas.microsoft.com/office/powerpoint/2010/main" val="312355768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Rise of Jim Crow</a:t>
            </a:r>
            <a:endParaRPr lang="en-US" dirty="0"/>
          </a:p>
        </p:txBody>
      </p:sp>
      <p:sp>
        <p:nvSpPr>
          <p:cNvPr id="3" name="Content Placeholder 2"/>
          <p:cNvSpPr>
            <a:spLocks noGrp="1"/>
          </p:cNvSpPr>
          <p:nvPr>
            <p:ph idx="1"/>
          </p:nvPr>
        </p:nvSpPr>
        <p:spPr/>
        <p:txBody>
          <a:bodyPr/>
          <a:lstStyle/>
          <a:p>
            <a:r>
              <a:rPr lang="en-US" dirty="0" smtClean="0"/>
              <a:t>Emancipation</a:t>
            </a:r>
            <a:r>
              <a:rPr lang="en-US" baseline="0" dirty="0" smtClean="0"/>
              <a:t> and the Reconstruction Amendments overturned both slavery and the social status structure of the South</a:t>
            </a:r>
          </a:p>
          <a:p>
            <a:pPr lvl="1"/>
            <a:r>
              <a:rPr lang="en-US" dirty="0" smtClean="0"/>
              <a:t>The fact that in the eyes of the law, blacks were now equal to whites made the reaffirming white supremacy a pressing psychological problem for many insecure lower-class whites</a:t>
            </a:r>
          </a:p>
          <a:p>
            <a:pPr lvl="2"/>
            <a:r>
              <a:rPr lang="en-US" baseline="0" dirty="0" smtClean="0"/>
              <a:t>One</a:t>
            </a:r>
            <a:r>
              <a:rPr lang="en-US" dirty="0" smtClean="0"/>
              <a:t> possible answer to the problem was Jim Crow</a:t>
            </a:r>
            <a:r>
              <a:rPr lang="en-US" baseline="0" dirty="0" smtClean="0"/>
              <a:t> </a:t>
            </a:r>
          </a:p>
        </p:txBody>
      </p:sp>
    </p:spTree>
    <p:extLst>
      <p:ext uri="{BB962C8B-B14F-4D97-AF65-F5344CB8AC3E}">
        <p14:creationId xmlns:p14="http://schemas.microsoft.com/office/powerpoint/2010/main" val="307210925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Rise of Jim Crow</a:t>
            </a:r>
            <a:endParaRPr lang="en-US" dirty="0"/>
          </a:p>
        </p:txBody>
      </p:sp>
      <p:sp>
        <p:nvSpPr>
          <p:cNvPr id="3" name="Content Placeholder 2"/>
          <p:cNvSpPr>
            <a:spLocks noGrp="1"/>
          </p:cNvSpPr>
          <p:nvPr>
            <p:ph idx="1"/>
          </p:nvPr>
        </p:nvSpPr>
        <p:spPr/>
        <p:txBody>
          <a:bodyPr>
            <a:normAutofit lnSpcReduction="10000"/>
          </a:bodyPr>
          <a:lstStyle/>
          <a:p>
            <a:r>
              <a:rPr lang="en-US" dirty="0" smtClean="0"/>
              <a:t>Segregation</a:t>
            </a:r>
            <a:r>
              <a:rPr lang="en-US" baseline="0" dirty="0" smtClean="0"/>
              <a:t> developed as part of an ongoing struggle between radical racists who hated Blacks and Southern conservatives </a:t>
            </a:r>
          </a:p>
          <a:p>
            <a:pPr lvl="1"/>
            <a:r>
              <a:rPr lang="en-US" dirty="0" smtClean="0"/>
              <a:t>Both agreed that Blacks were inferior but disagreed over how Whites should respond</a:t>
            </a:r>
          </a:p>
          <a:p>
            <a:pPr lvl="2"/>
            <a:r>
              <a:rPr lang="en-US" dirty="0" smtClean="0"/>
              <a:t>While the racist radicals had no qualms about tormenting Blacks, conservatives were appalled by the radicals’ hatred and propensity toward violence</a:t>
            </a:r>
          </a:p>
          <a:p>
            <a:pPr lvl="2"/>
            <a:r>
              <a:rPr lang="en-US" dirty="0" smtClean="0"/>
              <a:t>For conservatives, the remedy was segregation. It permitted Whites to avoid contact with Blacks while allowing Blacks some social space</a:t>
            </a:r>
          </a:p>
        </p:txBody>
      </p:sp>
    </p:spTree>
    <p:extLst>
      <p:ext uri="{BB962C8B-B14F-4D97-AF65-F5344CB8AC3E}">
        <p14:creationId xmlns:p14="http://schemas.microsoft.com/office/powerpoint/2010/main" val="815761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Rise of Jim Crow</a:t>
            </a:r>
            <a:endParaRPr lang="en-US" dirty="0"/>
          </a:p>
        </p:txBody>
      </p:sp>
      <p:sp>
        <p:nvSpPr>
          <p:cNvPr id="3" name="Content Placeholder 2"/>
          <p:cNvSpPr>
            <a:spLocks noGrp="1"/>
          </p:cNvSpPr>
          <p:nvPr>
            <p:ph idx="1"/>
          </p:nvPr>
        </p:nvSpPr>
        <p:spPr/>
        <p:txBody>
          <a:bodyPr/>
          <a:lstStyle/>
          <a:p>
            <a:r>
              <a:rPr lang="en-US" dirty="0" smtClean="0"/>
              <a:t>During the late-1880s and 1890s, several Southern states passed segregation laws</a:t>
            </a:r>
          </a:p>
          <a:p>
            <a:r>
              <a:rPr lang="en-US" dirty="0" smtClean="0"/>
              <a:t>The</a:t>
            </a:r>
            <a:r>
              <a:rPr lang="en-US" baseline="0" dirty="0" smtClean="0"/>
              <a:t> first segregation laws pertained mostly to transportation, especially train travel</a:t>
            </a:r>
          </a:p>
          <a:p>
            <a:pPr lvl="1"/>
            <a:r>
              <a:rPr lang="en-US" dirty="0" smtClean="0"/>
              <a:t>Train travel involved</a:t>
            </a:r>
            <a:r>
              <a:rPr lang="en-US" baseline="0" dirty="0" smtClean="0"/>
              <a:t> close contact </a:t>
            </a:r>
            <a:r>
              <a:rPr lang="en-US" dirty="0" smtClean="0"/>
              <a:t>for many hours and often overnight among </a:t>
            </a:r>
            <a:r>
              <a:rPr lang="en-US" baseline="0" dirty="0" smtClean="0"/>
              <a:t>passengers, a number of whom </a:t>
            </a:r>
            <a:r>
              <a:rPr lang="en-US" dirty="0" smtClean="0"/>
              <a:t>were </a:t>
            </a:r>
            <a:r>
              <a:rPr lang="en-US" baseline="0" dirty="0" smtClean="0"/>
              <a:t>women. </a:t>
            </a:r>
          </a:p>
          <a:p>
            <a:pPr lvl="1"/>
            <a:r>
              <a:rPr lang="en-US" baseline="0" dirty="0" smtClean="0"/>
              <a:t>Trains had multiple cars so that railroad companies could easily segregate passengers</a:t>
            </a:r>
          </a:p>
        </p:txBody>
      </p:sp>
    </p:spTree>
    <p:extLst>
      <p:ext uri="{BB962C8B-B14F-4D97-AF65-F5344CB8AC3E}">
        <p14:creationId xmlns:p14="http://schemas.microsoft.com/office/powerpoint/2010/main" val="168256430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Rise of Jim Crow</a:t>
            </a:r>
            <a:endParaRPr lang="en-US" dirty="0"/>
          </a:p>
        </p:txBody>
      </p:sp>
      <p:sp>
        <p:nvSpPr>
          <p:cNvPr id="3" name="Content Placeholder 2"/>
          <p:cNvSpPr>
            <a:spLocks noGrp="1"/>
          </p:cNvSpPr>
          <p:nvPr>
            <p:ph idx="1"/>
          </p:nvPr>
        </p:nvSpPr>
        <p:spPr/>
        <p:txBody>
          <a:bodyPr/>
          <a:lstStyle/>
          <a:p>
            <a:r>
              <a:rPr lang="en-US" dirty="0"/>
              <a:t>There were two opponents of Jim Crow laws:</a:t>
            </a:r>
          </a:p>
          <a:p>
            <a:pPr lvl="1"/>
            <a:r>
              <a:rPr lang="en-US" dirty="0"/>
              <a:t>Private businesses, such as railroad and streetcar companies, since they saw segregation laws as expensive and difficult to administer</a:t>
            </a:r>
          </a:p>
          <a:p>
            <a:pPr lvl="1"/>
            <a:r>
              <a:rPr lang="en-US" dirty="0"/>
              <a:t>Blacks, who saw segregation as degrading.</a:t>
            </a:r>
          </a:p>
          <a:p>
            <a:r>
              <a:rPr lang="en-US" dirty="0"/>
              <a:t>The South reacted against Black protest against segregation by disenfranchising Blacks</a:t>
            </a:r>
          </a:p>
          <a:p>
            <a:pPr lvl="1"/>
            <a:r>
              <a:rPr lang="en-US" dirty="0"/>
              <a:t>This was done by the use of cumulative poll taxes, literacy tests, and grandfather clauses</a:t>
            </a:r>
          </a:p>
          <a:p>
            <a:endParaRPr lang="en-US" dirty="0"/>
          </a:p>
        </p:txBody>
      </p:sp>
    </p:spTree>
    <p:extLst>
      <p:ext uri="{BB962C8B-B14F-4D97-AF65-F5344CB8AC3E}">
        <p14:creationId xmlns:p14="http://schemas.microsoft.com/office/powerpoint/2010/main" val="52829694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Rise of Jim Crow</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The end results: </a:t>
            </a:r>
          </a:p>
          <a:p>
            <a:pPr lvl="1"/>
            <a:r>
              <a:rPr lang="en-US" dirty="0" smtClean="0"/>
              <a:t>Virtually</a:t>
            </a:r>
            <a:r>
              <a:rPr lang="en-US" baseline="0" dirty="0" smtClean="0"/>
              <a:t> all Blacks and a large number of poor whites were disenfranchised</a:t>
            </a:r>
          </a:p>
          <a:p>
            <a:pPr lvl="2"/>
            <a:r>
              <a:rPr lang="en-US" dirty="0" smtClean="0"/>
              <a:t>In the 1890s, an average of 73% of men voted. Only 30% did so in the 1900s</a:t>
            </a:r>
          </a:p>
          <a:p>
            <a:pPr lvl="1"/>
            <a:r>
              <a:rPr lang="en-US" dirty="0" smtClean="0"/>
              <a:t>The South became a one-party entity, with the Democratic party exercising unchallenged dominance. </a:t>
            </a:r>
          </a:p>
          <a:p>
            <a:pPr lvl="2"/>
            <a:r>
              <a:rPr lang="en-US" dirty="0" smtClean="0"/>
              <a:t>The party was dominated by a business-planter elite, committed to low taxes and preservation of the status quo</a:t>
            </a:r>
          </a:p>
          <a:p>
            <a:pPr lvl="1"/>
            <a:r>
              <a:rPr lang="en-US" dirty="0" smtClean="0"/>
              <a:t>Segregation became institutionalized throughout the South</a:t>
            </a:r>
          </a:p>
        </p:txBody>
      </p:sp>
    </p:spTree>
    <p:extLst>
      <p:ext uri="{BB962C8B-B14F-4D97-AF65-F5344CB8AC3E}">
        <p14:creationId xmlns:p14="http://schemas.microsoft.com/office/powerpoint/2010/main" val="403391770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Politics in the Gilded Age</a:t>
            </a:r>
            <a:endParaRPr lang="en-US" dirty="0"/>
          </a:p>
        </p:txBody>
      </p:sp>
    </p:spTree>
    <p:extLst>
      <p:ext uri="{BB962C8B-B14F-4D97-AF65-F5344CB8AC3E}">
        <p14:creationId xmlns:p14="http://schemas.microsoft.com/office/powerpoint/2010/main" val="160321124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Note About Politics</a:t>
            </a:r>
            <a:endParaRPr lang="en-US" dirty="0"/>
          </a:p>
        </p:txBody>
      </p:sp>
      <p:sp>
        <p:nvSpPr>
          <p:cNvPr id="3" name="Content Placeholder 2"/>
          <p:cNvSpPr>
            <a:spLocks noGrp="1"/>
          </p:cNvSpPr>
          <p:nvPr>
            <p:ph idx="1"/>
          </p:nvPr>
        </p:nvSpPr>
        <p:spPr/>
        <p:txBody>
          <a:bodyPr>
            <a:normAutofit fontScale="85000" lnSpcReduction="10000"/>
          </a:bodyPr>
          <a:lstStyle/>
          <a:p>
            <a:pPr marL="342900" lvl="1" indent="-342900">
              <a:buFont typeface="Arial" pitchFamily="34" charset="0"/>
              <a:buChar char="•"/>
            </a:pPr>
            <a:r>
              <a:rPr lang="en-US" dirty="0" smtClean="0"/>
              <a:t>In the 44 years from 1868 to 1912, the Republicans held the presidency for 36 years and the Democrats for only 8 years</a:t>
            </a:r>
          </a:p>
          <a:p>
            <a:pPr marL="742950" lvl="2" indent="-342900"/>
            <a:r>
              <a:rPr lang="en-US" dirty="0" smtClean="0"/>
              <a:t>The </a:t>
            </a:r>
            <a:r>
              <a:rPr lang="en-US" dirty="0"/>
              <a:t>Grant Administration and some of its Gilded Age </a:t>
            </a:r>
            <a:r>
              <a:rPr lang="en-US" dirty="0" smtClean="0"/>
              <a:t>Republican successors </a:t>
            </a:r>
            <a:r>
              <a:rPr lang="en-US" dirty="0"/>
              <a:t>often experienced episodes of </a:t>
            </a:r>
            <a:r>
              <a:rPr lang="en-US" dirty="0" smtClean="0"/>
              <a:t>corruption</a:t>
            </a:r>
          </a:p>
          <a:p>
            <a:pPr marL="342900" lvl="1" indent="-342900">
              <a:buFont typeface="Arial" pitchFamily="34" charset="0"/>
              <a:buChar char="•"/>
            </a:pPr>
            <a:r>
              <a:rPr lang="en-US" dirty="0" smtClean="0"/>
              <a:t>Thus Democratic presidential campaigns often revolved around “Let’s throw the rascals out”</a:t>
            </a:r>
          </a:p>
          <a:p>
            <a:r>
              <a:rPr lang="en-US" sz="2800" dirty="0" smtClean="0"/>
              <a:t>Republican political campaigns revolved around  “waving the bloody shirt”</a:t>
            </a:r>
          </a:p>
          <a:p>
            <a:pPr lvl="1"/>
            <a:r>
              <a:rPr lang="en-US" sz="2400" dirty="0" smtClean="0"/>
              <a:t>From 1868 to 1900, all Republican presidential nominees except one were Union civil war veterans. Of these, all except McKinley were Civil War generals. </a:t>
            </a:r>
          </a:p>
          <a:p>
            <a:pPr lvl="1"/>
            <a:r>
              <a:rPr lang="en-US" sz="2400" dirty="0" smtClean="0"/>
              <a:t>In contrast, only one Democratic presidential nominee was a Union civil war veteran – Winfield Scott Hancock in 1880</a:t>
            </a:r>
          </a:p>
          <a:p>
            <a:pPr marL="0" indent="0">
              <a:buNone/>
            </a:pPr>
            <a:endParaRPr lang="en-US" dirty="0" smtClean="0"/>
          </a:p>
          <a:p>
            <a:pPr marL="342900" lvl="1" indent="-342900"/>
            <a:endParaRPr lang="en-US" dirty="0" smtClean="0"/>
          </a:p>
          <a:p>
            <a:pPr marL="742950" lvl="2" indent="-342900"/>
            <a:endParaRPr lang="en-US" dirty="0"/>
          </a:p>
          <a:p>
            <a:endParaRPr lang="en-US" dirty="0"/>
          </a:p>
        </p:txBody>
      </p:sp>
    </p:spTree>
    <p:extLst>
      <p:ext uri="{BB962C8B-B14F-4D97-AF65-F5344CB8AC3E}">
        <p14:creationId xmlns:p14="http://schemas.microsoft.com/office/powerpoint/2010/main" val="185992218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Note About Politics - 2</a:t>
            </a:r>
            <a:endParaRPr lang="en-US" dirty="0"/>
          </a:p>
        </p:txBody>
      </p:sp>
      <p:sp>
        <p:nvSpPr>
          <p:cNvPr id="3" name="Content Placeholder 2"/>
          <p:cNvSpPr>
            <a:spLocks noGrp="1"/>
          </p:cNvSpPr>
          <p:nvPr>
            <p:ph idx="1"/>
          </p:nvPr>
        </p:nvSpPr>
        <p:spPr/>
        <p:txBody>
          <a:bodyPr/>
          <a:lstStyle/>
          <a:p>
            <a:r>
              <a:rPr lang="en-US" dirty="0"/>
              <a:t>Presidential </a:t>
            </a:r>
            <a:r>
              <a:rPr lang="en-US" dirty="0" smtClean="0"/>
              <a:t>Elections from 1868 through 1892, except for 1872, </a:t>
            </a:r>
            <a:r>
              <a:rPr lang="en-US" dirty="0"/>
              <a:t>were fairly close</a:t>
            </a:r>
          </a:p>
          <a:p>
            <a:pPr lvl="2"/>
            <a:r>
              <a:rPr lang="en-US" dirty="0"/>
              <a:t>Whoever won New York won the election</a:t>
            </a:r>
          </a:p>
          <a:p>
            <a:r>
              <a:rPr lang="en-US" dirty="0" smtClean="0"/>
              <a:t>After the end of Reconstruction, the </a:t>
            </a:r>
            <a:r>
              <a:rPr lang="en-US" dirty="0"/>
              <a:t>South became solidly Democratic while most of the North and West was solidly </a:t>
            </a:r>
            <a:r>
              <a:rPr lang="en-US" dirty="0" smtClean="0"/>
              <a:t>Republican</a:t>
            </a:r>
          </a:p>
          <a:p>
            <a:pPr lvl="1"/>
            <a:r>
              <a:rPr lang="en-US" dirty="0" smtClean="0"/>
              <a:t>“Bloody shirt” and “Vote as you shot” politics characterized statewide politics in both the North and the South</a:t>
            </a:r>
            <a:endParaRPr lang="en-US" dirty="0"/>
          </a:p>
          <a:p>
            <a:endParaRPr lang="en-US" dirty="0"/>
          </a:p>
        </p:txBody>
      </p:sp>
    </p:spTree>
    <p:extLst>
      <p:ext uri="{BB962C8B-B14F-4D97-AF65-F5344CB8AC3E}">
        <p14:creationId xmlns:p14="http://schemas.microsoft.com/office/powerpoint/2010/main" val="190082323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Democrats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The Democrats appealed to those who favored limited government, free trade, a soft currency, and white supremacy</a:t>
            </a:r>
          </a:p>
          <a:p>
            <a:pPr lvl="1"/>
            <a:r>
              <a:rPr lang="en-US" dirty="0" smtClean="0"/>
              <a:t>These people who saw themselves as ‘outsiders’ -- suspicious that an activist government would infringe on their lifestyles</a:t>
            </a:r>
          </a:p>
          <a:p>
            <a:pPr lvl="1"/>
            <a:r>
              <a:rPr lang="en-US" dirty="0" smtClean="0"/>
              <a:t>The solid White South</a:t>
            </a:r>
          </a:p>
          <a:p>
            <a:pPr lvl="1"/>
            <a:r>
              <a:rPr lang="en-US" dirty="0" smtClean="0"/>
              <a:t>Catholic immigrants</a:t>
            </a:r>
          </a:p>
          <a:p>
            <a:pPr lvl="1"/>
            <a:r>
              <a:rPr lang="en-US" dirty="0" smtClean="0"/>
              <a:t>Businessmen whose dependency on exports or on imported raw materials committed them to free trade</a:t>
            </a:r>
          </a:p>
        </p:txBody>
      </p:sp>
    </p:spTree>
    <p:extLst>
      <p:ext uri="{BB962C8B-B14F-4D97-AF65-F5344CB8AC3E}">
        <p14:creationId xmlns:p14="http://schemas.microsoft.com/office/powerpoint/2010/main" val="36902334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From Cultures to Sections</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What were four distinct founding cultures became two distinct sections by the mid-19</a:t>
            </a:r>
            <a:r>
              <a:rPr lang="en-US" baseline="30000" dirty="0" smtClean="0"/>
              <a:t>th</a:t>
            </a:r>
            <a:r>
              <a:rPr lang="en-US" dirty="0" smtClean="0"/>
              <a:t> century</a:t>
            </a:r>
            <a:r>
              <a:rPr lang="en-US" dirty="0"/>
              <a:t> </a:t>
            </a:r>
            <a:r>
              <a:rPr lang="en-US" dirty="0" smtClean="0"/>
              <a:t>together with a region (the West) that was slowly being incorporated into either the North or the South</a:t>
            </a:r>
          </a:p>
          <a:p>
            <a:r>
              <a:rPr lang="en-US" dirty="0" smtClean="0"/>
              <a:t>This process was the consequence of the following trends</a:t>
            </a:r>
          </a:p>
          <a:p>
            <a:pPr lvl="1"/>
            <a:r>
              <a:rPr lang="en-US" dirty="0" smtClean="0"/>
              <a:t>The Westward Movement</a:t>
            </a:r>
          </a:p>
          <a:p>
            <a:pPr lvl="1"/>
            <a:r>
              <a:rPr lang="en-US" dirty="0" smtClean="0"/>
              <a:t>The mingling of founding cultures in the West</a:t>
            </a:r>
          </a:p>
          <a:p>
            <a:pPr lvl="1"/>
            <a:r>
              <a:rPr lang="en-US" dirty="0" smtClean="0"/>
              <a:t>The development of different economies in the South, North, and West with the economies of the North and West becoming closely interlinked due to the railroad</a:t>
            </a:r>
          </a:p>
        </p:txBody>
      </p:sp>
    </p:spTree>
    <p:extLst>
      <p:ext uri="{BB962C8B-B14F-4D97-AF65-F5344CB8AC3E}">
        <p14:creationId xmlns:p14="http://schemas.microsoft.com/office/powerpoint/2010/main" val="287570481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Republicans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The Republicans appealed to those who favored a strong Federal Government, railroad subsidies,  high tariffs, a hard currency, and laissez-faire capitalism</a:t>
            </a:r>
          </a:p>
          <a:p>
            <a:pPr lvl="1"/>
            <a:r>
              <a:rPr lang="en-US" dirty="0" smtClean="0"/>
              <a:t>The Republicans drew their support from: </a:t>
            </a:r>
          </a:p>
          <a:p>
            <a:pPr lvl="2"/>
            <a:r>
              <a:rPr lang="en-US" dirty="0" smtClean="0"/>
              <a:t>Northern Civil War veterans</a:t>
            </a:r>
          </a:p>
          <a:p>
            <a:pPr lvl="2"/>
            <a:r>
              <a:rPr lang="en-US" dirty="0" smtClean="0"/>
              <a:t>Farmers and town/city dwellers that had benefitted from railroads</a:t>
            </a:r>
          </a:p>
          <a:p>
            <a:pPr lvl="2"/>
            <a:r>
              <a:rPr lang="en-US" dirty="0" smtClean="0"/>
              <a:t>Former Whigs and Know-Nothings</a:t>
            </a:r>
          </a:p>
          <a:p>
            <a:pPr lvl="2"/>
            <a:r>
              <a:rPr lang="en-US" dirty="0" smtClean="0"/>
              <a:t>Northern Native Protestant Middle Class</a:t>
            </a:r>
          </a:p>
          <a:p>
            <a:pPr lvl="2"/>
            <a:r>
              <a:rPr lang="en-US" dirty="0" smtClean="0"/>
              <a:t>Protestant German and Scandinavian immigrants</a:t>
            </a:r>
            <a:endParaRPr lang="en-US" dirty="0"/>
          </a:p>
        </p:txBody>
      </p:sp>
    </p:spTree>
    <p:extLst>
      <p:ext uri="{BB962C8B-B14F-4D97-AF65-F5344CB8AC3E}">
        <p14:creationId xmlns:p14="http://schemas.microsoft.com/office/powerpoint/2010/main" val="252090130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Political Issues of the Gilded Age</a:t>
            </a:r>
          </a:p>
        </p:txBody>
      </p:sp>
      <p:sp>
        <p:nvSpPr>
          <p:cNvPr id="3" name="Content Placeholder 2"/>
          <p:cNvSpPr>
            <a:spLocks noGrp="1"/>
          </p:cNvSpPr>
          <p:nvPr>
            <p:ph idx="1"/>
          </p:nvPr>
        </p:nvSpPr>
        <p:spPr/>
        <p:txBody>
          <a:bodyPr>
            <a:normAutofit lnSpcReduction="10000"/>
          </a:bodyPr>
          <a:lstStyle/>
          <a:p>
            <a:r>
              <a:rPr lang="en-US" dirty="0" smtClean="0"/>
              <a:t>Corruption</a:t>
            </a:r>
          </a:p>
          <a:p>
            <a:r>
              <a:rPr lang="en-US" dirty="0" smtClean="0"/>
              <a:t>Railroads</a:t>
            </a:r>
          </a:p>
          <a:p>
            <a:r>
              <a:rPr lang="en-US" dirty="0" smtClean="0"/>
              <a:t>Currency</a:t>
            </a:r>
          </a:p>
          <a:p>
            <a:pPr lvl="1"/>
            <a:r>
              <a:rPr lang="en-US" dirty="0" smtClean="0"/>
              <a:t>Specie </a:t>
            </a:r>
            <a:r>
              <a:rPr lang="en-US" dirty="0" err="1" smtClean="0"/>
              <a:t>vs</a:t>
            </a:r>
            <a:r>
              <a:rPr lang="en-US" dirty="0" smtClean="0"/>
              <a:t> Greenbacks</a:t>
            </a:r>
          </a:p>
          <a:p>
            <a:pPr lvl="1"/>
            <a:r>
              <a:rPr lang="en-US" dirty="0" smtClean="0"/>
              <a:t>Gold Standard</a:t>
            </a:r>
          </a:p>
          <a:p>
            <a:r>
              <a:rPr lang="en-US" dirty="0" smtClean="0"/>
              <a:t>Tariff</a:t>
            </a:r>
          </a:p>
          <a:p>
            <a:r>
              <a:rPr lang="en-US" dirty="0" smtClean="0"/>
              <a:t>Prohibition</a:t>
            </a:r>
          </a:p>
          <a:p>
            <a:r>
              <a:rPr lang="en-US" dirty="0" smtClean="0"/>
              <a:t>Imperialism</a:t>
            </a:r>
          </a:p>
          <a:p>
            <a:pPr lvl="1"/>
            <a:endParaRPr lang="en-US" dirty="0"/>
          </a:p>
        </p:txBody>
      </p:sp>
    </p:spTree>
    <p:extLst>
      <p:ext uri="{BB962C8B-B14F-4D97-AF65-F5344CB8AC3E}">
        <p14:creationId xmlns:p14="http://schemas.microsoft.com/office/powerpoint/2010/main" val="153857675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Corruption</a:t>
            </a:r>
            <a:endParaRPr lang="en-US" dirty="0"/>
          </a:p>
        </p:txBody>
      </p:sp>
      <p:sp>
        <p:nvSpPr>
          <p:cNvPr id="3" name="Content Placeholder 2"/>
          <p:cNvSpPr>
            <a:spLocks noGrp="1"/>
          </p:cNvSpPr>
          <p:nvPr>
            <p:ph idx="1"/>
          </p:nvPr>
        </p:nvSpPr>
        <p:spPr/>
        <p:txBody>
          <a:bodyPr/>
          <a:lstStyle/>
          <a:p>
            <a:r>
              <a:rPr lang="en-US" dirty="0" smtClean="0"/>
              <a:t>Corruption was a major problem in the Gilded Age and it affected both government and business </a:t>
            </a:r>
          </a:p>
          <a:p>
            <a:pPr lvl="1"/>
            <a:r>
              <a:rPr lang="en-US" dirty="0" smtClean="0"/>
              <a:t>Business corruption stemmed from the combination of a new social invention – the corporation – interlocking directorates, and greed </a:t>
            </a:r>
          </a:p>
          <a:p>
            <a:pPr lvl="1"/>
            <a:r>
              <a:rPr lang="en-US" dirty="0" smtClean="0"/>
              <a:t>Contributing to this was both a lack of conflict-of- interest laws and a laissez-faire attitude toward government regulation of business</a:t>
            </a:r>
          </a:p>
          <a:p>
            <a:endParaRPr lang="en-US" dirty="0" smtClean="0"/>
          </a:p>
          <a:p>
            <a:endParaRPr lang="en-US" dirty="0"/>
          </a:p>
        </p:txBody>
      </p:sp>
    </p:spTree>
    <p:extLst>
      <p:ext uri="{BB962C8B-B14F-4D97-AF65-F5344CB8AC3E}">
        <p14:creationId xmlns:p14="http://schemas.microsoft.com/office/powerpoint/2010/main" val="188484877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Corruption - 2</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Governmental corruption existed on the national, state, and local political level</a:t>
            </a:r>
          </a:p>
          <a:p>
            <a:r>
              <a:rPr lang="en-US" dirty="0" smtClean="0"/>
              <a:t>Contributing factors included</a:t>
            </a:r>
          </a:p>
          <a:p>
            <a:pPr lvl="1"/>
            <a:r>
              <a:rPr lang="en-US" dirty="0" smtClean="0"/>
              <a:t>The lack of conflict-of-interest and ethics laws</a:t>
            </a:r>
          </a:p>
          <a:p>
            <a:pPr lvl="1"/>
            <a:r>
              <a:rPr lang="en-US" dirty="0" smtClean="0"/>
              <a:t>The spoils system</a:t>
            </a:r>
          </a:p>
          <a:p>
            <a:pPr lvl="1"/>
            <a:r>
              <a:rPr lang="en-US" dirty="0" smtClean="0"/>
              <a:t>The desire of businesses for favors and subsidies and of politicians and political organizations for money and votes</a:t>
            </a:r>
          </a:p>
          <a:p>
            <a:pPr lvl="2"/>
            <a:r>
              <a:rPr lang="en-US" dirty="0" smtClean="0"/>
              <a:t>One major source of corruption was the awarding of municipal franchises – gas, water, public transportation, and electricity</a:t>
            </a:r>
          </a:p>
          <a:p>
            <a:pPr marL="457200" lvl="1" indent="0">
              <a:buNone/>
            </a:pPr>
            <a:endParaRPr lang="en-US" dirty="0"/>
          </a:p>
        </p:txBody>
      </p:sp>
    </p:spTree>
    <p:extLst>
      <p:ext uri="{BB962C8B-B14F-4D97-AF65-F5344CB8AC3E}">
        <p14:creationId xmlns:p14="http://schemas.microsoft.com/office/powerpoint/2010/main" val="248286059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Post-Civil War Railroads</a:t>
            </a:r>
            <a:endParaRPr lang="en-US" dirty="0"/>
          </a:p>
        </p:txBody>
      </p:sp>
      <p:graphicFrame>
        <p:nvGraphicFramePr>
          <p:cNvPr id="4" name="Content Placeholder 3"/>
          <p:cNvGraphicFramePr>
            <a:graphicFrameLocks noGrp="1"/>
          </p:cNvGraphicFramePr>
          <p:nvPr>
            <p:ph idx="1"/>
          </p:nvPr>
        </p:nvGraphicFramePr>
        <p:xfrm>
          <a:off x="457200" y="1600200"/>
          <a:ext cx="8229600" cy="1447800"/>
        </p:xfrm>
        <a:graphic>
          <a:graphicData uri="http://schemas.openxmlformats.org/drawingml/2006/table">
            <a:tbl>
              <a:tblPr firstRow="1" bandRow="1">
                <a:tableStyleId>{7DF18680-E054-41AD-8BC1-D1AEF772440D}</a:tableStyleId>
              </a:tblPr>
              <a:tblGrid>
                <a:gridCol w="1371600"/>
                <a:gridCol w="1371600"/>
                <a:gridCol w="1371600"/>
                <a:gridCol w="1371600"/>
                <a:gridCol w="1371600"/>
                <a:gridCol w="1371600"/>
              </a:tblGrid>
              <a:tr h="723900">
                <a:tc>
                  <a:txBody>
                    <a:bodyPr/>
                    <a:lstStyle/>
                    <a:p>
                      <a:r>
                        <a:rPr lang="en-US" dirty="0" smtClean="0"/>
                        <a:t>Year</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1860</a:t>
                      </a:r>
                      <a:endParaRPr lang="en-US" dirty="0"/>
                    </a:p>
                  </a:txBody>
                  <a:tcPr>
                    <a:lnL w="12700" cap="flat" cmpd="sng" algn="ctr">
                      <a:solidFill>
                        <a:schemeClr val="tx1"/>
                      </a:solidFill>
                      <a:prstDash val="solid"/>
                      <a:round/>
                      <a:headEnd type="none" w="med" len="med"/>
                      <a:tailEnd type="none" w="med" len="med"/>
                    </a:lnL>
                  </a:tcPr>
                </a:tc>
                <a:tc>
                  <a:txBody>
                    <a:bodyPr/>
                    <a:lstStyle/>
                    <a:p>
                      <a:pPr algn="ctr"/>
                      <a:r>
                        <a:rPr lang="en-US" dirty="0" smtClean="0"/>
                        <a:t>1865</a:t>
                      </a:r>
                      <a:endParaRPr lang="en-US" dirty="0"/>
                    </a:p>
                  </a:txBody>
                  <a:tcPr/>
                </a:tc>
                <a:tc>
                  <a:txBody>
                    <a:bodyPr/>
                    <a:lstStyle/>
                    <a:p>
                      <a:pPr algn="ctr"/>
                      <a:r>
                        <a:rPr lang="en-US" dirty="0" smtClean="0"/>
                        <a:t>1870</a:t>
                      </a:r>
                      <a:endParaRPr lang="en-US" dirty="0"/>
                    </a:p>
                  </a:txBody>
                  <a:tcPr/>
                </a:tc>
                <a:tc>
                  <a:txBody>
                    <a:bodyPr/>
                    <a:lstStyle/>
                    <a:p>
                      <a:pPr algn="ctr"/>
                      <a:r>
                        <a:rPr lang="en-US" dirty="0" smtClean="0"/>
                        <a:t>1880</a:t>
                      </a:r>
                      <a:endParaRPr lang="en-US" dirty="0"/>
                    </a:p>
                  </a:txBody>
                  <a:tcPr/>
                </a:tc>
                <a:tc>
                  <a:txBody>
                    <a:bodyPr/>
                    <a:lstStyle/>
                    <a:p>
                      <a:pPr algn="ctr"/>
                      <a:r>
                        <a:rPr lang="en-US" dirty="0" smtClean="0"/>
                        <a:t>1890</a:t>
                      </a:r>
                      <a:endParaRPr lang="en-US" dirty="0"/>
                    </a:p>
                  </a:txBody>
                  <a:tcPr/>
                </a:tc>
              </a:tr>
              <a:tr h="723900">
                <a:tc>
                  <a:txBody>
                    <a:bodyPr/>
                    <a:lstStyle/>
                    <a:p>
                      <a:r>
                        <a:rPr lang="en-US" b="1" dirty="0" smtClean="0"/>
                        <a:t>Mileage</a:t>
                      </a:r>
                      <a:endParaRPr lang="en-US" b="1" dirty="0"/>
                    </a:p>
                  </a:txBody>
                  <a:tcPr>
                    <a:lnT w="12700" cap="flat" cmpd="sng" algn="ctr">
                      <a:solidFill>
                        <a:schemeClr val="tx1"/>
                      </a:solidFill>
                      <a:prstDash val="solid"/>
                      <a:round/>
                      <a:headEnd type="none" w="med" len="med"/>
                      <a:tailEnd type="none" w="med" len="med"/>
                    </a:lnT>
                  </a:tcPr>
                </a:tc>
                <a:tc>
                  <a:txBody>
                    <a:bodyPr/>
                    <a:lstStyle/>
                    <a:p>
                      <a:pPr algn="ctr"/>
                      <a:r>
                        <a:rPr lang="en-US" dirty="0" smtClean="0"/>
                        <a:t>30,000</a:t>
                      </a:r>
                      <a:endParaRPr lang="en-US" dirty="0"/>
                    </a:p>
                  </a:txBody>
                  <a:tcPr/>
                </a:tc>
                <a:tc>
                  <a:txBody>
                    <a:bodyPr/>
                    <a:lstStyle/>
                    <a:p>
                      <a:pPr algn="ctr"/>
                      <a:r>
                        <a:rPr lang="en-US" dirty="0" smtClean="0"/>
                        <a:t>35,000</a:t>
                      </a:r>
                      <a:endParaRPr lang="en-US" dirty="0"/>
                    </a:p>
                  </a:txBody>
                  <a:tcPr/>
                </a:tc>
                <a:tc>
                  <a:txBody>
                    <a:bodyPr/>
                    <a:lstStyle/>
                    <a:p>
                      <a:pPr algn="ctr"/>
                      <a:r>
                        <a:rPr lang="en-US" dirty="0" smtClean="0"/>
                        <a:t>53,000</a:t>
                      </a:r>
                      <a:endParaRPr lang="en-US" dirty="0"/>
                    </a:p>
                  </a:txBody>
                  <a:tcPr/>
                </a:tc>
                <a:tc>
                  <a:txBody>
                    <a:bodyPr/>
                    <a:lstStyle/>
                    <a:p>
                      <a:pPr algn="ctr"/>
                      <a:r>
                        <a:rPr lang="en-US" dirty="0" smtClean="0"/>
                        <a:t>93,000</a:t>
                      </a:r>
                      <a:endParaRPr lang="en-US" dirty="0"/>
                    </a:p>
                  </a:txBody>
                  <a:tcPr/>
                </a:tc>
                <a:tc>
                  <a:txBody>
                    <a:bodyPr/>
                    <a:lstStyle/>
                    <a:p>
                      <a:pPr algn="ctr"/>
                      <a:r>
                        <a:rPr lang="en-US" dirty="0" smtClean="0"/>
                        <a:t>164,000</a:t>
                      </a:r>
                      <a:endParaRPr lang="en-US" dirty="0"/>
                    </a:p>
                  </a:txBody>
                  <a:tcPr/>
                </a:tc>
              </a:tr>
            </a:tbl>
          </a:graphicData>
        </a:graphic>
      </p:graphicFrame>
      <p:sp>
        <p:nvSpPr>
          <p:cNvPr id="5" name="Slide Number Placeholder 4"/>
          <p:cNvSpPr>
            <a:spLocks noGrp="1"/>
          </p:cNvSpPr>
          <p:nvPr>
            <p:ph type="sldNum" sz="quarter" idx="12"/>
          </p:nvPr>
        </p:nvSpPr>
        <p:spPr/>
        <p:txBody>
          <a:bodyPr/>
          <a:lstStyle/>
          <a:p>
            <a:fld id="{82127461-7397-48A1-9B0D-261E1583A61C}" type="slidenum">
              <a:rPr lang="en-US" smtClean="0"/>
              <a:pPr/>
              <a:t>44</a:t>
            </a:fld>
            <a:endParaRPr lang="en-US"/>
          </a:p>
        </p:txBody>
      </p:sp>
    </p:spTree>
    <p:extLst>
      <p:ext uri="{BB962C8B-B14F-4D97-AF65-F5344CB8AC3E}">
        <p14:creationId xmlns:p14="http://schemas.microsoft.com/office/powerpoint/2010/main" val="99518867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Political Impact of Railroads - 1</a:t>
            </a:r>
            <a:endParaRPr lang="en-US" dirty="0"/>
          </a:p>
        </p:txBody>
      </p:sp>
      <p:sp>
        <p:nvSpPr>
          <p:cNvPr id="3" name="Content Placeholder 2"/>
          <p:cNvSpPr>
            <a:spLocks noGrp="1"/>
          </p:cNvSpPr>
          <p:nvPr>
            <p:ph idx="1"/>
          </p:nvPr>
        </p:nvSpPr>
        <p:spPr/>
        <p:txBody>
          <a:bodyPr/>
          <a:lstStyle/>
          <a:p>
            <a:r>
              <a:rPr lang="en-US" dirty="0" smtClean="0"/>
              <a:t>Railroads found it difficult to make a profit due to high capital costs, high operating costs, and competition along major routes</a:t>
            </a:r>
          </a:p>
          <a:p>
            <a:pPr lvl="1"/>
            <a:r>
              <a:rPr lang="en-US" dirty="0" smtClean="0"/>
              <a:t>This led to price gouging</a:t>
            </a:r>
          </a:p>
          <a:p>
            <a:r>
              <a:rPr lang="en-US" dirty="0" smtClean="0"/>
              <a:t>Price gouging in turn led to political protest</a:t>
            </a:r>
          </a:p>
          <a:p>
            <a:pPr lvl="1"/>
            <a:r>
              <a:rPr lang="en-US" dirty="0" smtClean="0"/>
              <a:t>Farmers and railroads would battle over rates</a:t>
            </a:r>
          </a:p>
          <a:p>
            <a:r>
              <a:rPr lang="en-US" dirty="0" smtClean="0"/>
              <a:t>Protest eventually led to creation of the  Interstate Commerce Commission (ICC)</a:t>
            </a:r>
            <a:endParaRPr lang="en-US" dirty="0"/>
          </a:p>
        </p:txBody>
      </p:sp>
    </p:spTree>
    <p:extLst>
      <p:ext uri="{BB962C8B-B14F-4D97-AF65-F5344CB8AC3E}">
        <p14:creationId xmlns:p14="http://schemas.microsoft.com/office/powerpoint/2010/main" val="290207544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Political Impact of Railroads - 2</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As major corporate and economic entities with fixed in-place facilities and high sensitivity  to governmental policies </a:t>
            </a:r>
          </a:p>
          <a:p>
            <a:pPr lvl="1"/>
            <a:r>
              <a:rPr lang="en-US" dirty="0" smtClean="0"/>
              <a:t>Governments </a:t>
            </a:r>
            <a:r>
              <a:rPr lang="en-US" dirty="0"/>
              <a:t>could effect railroad profitability via </a:t>
            </a:r>
            <a:r>
              <a:rPr lang="en-US" dirty="0" smtClean="0"/>
              <a:t>taxation, fare &amp; safety regulation, subsidies (or lack thereof)</a:t>
            </a:r>
          </a:p>
          <a:p>
            <a:pPr lvl="1"/>
            <a:r>
              <a:rPr lang="en-US" dirty="0" smtClean="0"/>
              <a:t>Governments could also affect profitability by exerting political pressure on railroad route selection</a:t>
            </a:r>
            <a:endParaRPr lang="en-US" dirty="0"/>
          </a:p>
          <a:p>
            <a:r>
              <a:rPr lang="en-US" dirty="0" smtClean="0"/>
              <a:t>Railroads became major political players on both the Federal and especially the state level </a:t>
            </a:r>
          </a:p>
          <a:p>
            <a:pPr lvl="1"/>
            <a:r>
              <a:rPr lang="en-US" dirty="0" smtClean="0"/>
              <a:t>They were major campaign contributors </a:t>
            </a:r>
          </a:p>
          <a:p>
            <a:pPr lvl="1"/>
            <a:r>
              <a:rPr lang="en-US" dirty="0" smtClean="0"/>
              <a:t>There was a revolving door between railroads and government</a:t>
            </a:r>
          </a:p>
        </p:txBody>
      </p:sp>
      <p:sp>
        <p:nvSpPr>
          <p:cNvPr id="4" name="Slide Number Placeholder 3"/>
          <p:cNvSpPr>
            <a:spLocks noGrp="1"/>
          </p:cNvSpPr>
          <p:nvPr>
            <p:ph type="sldNum" sz="quarter" idx="12"/>
          </p:nvPr>
        </p:nvSpPr>
        <p:spPr/>
        <p:txBody>
          <a:bodyPr/>
          <a:lstStyle/>
          <a:p>
            <a:fld id="{5EE601A0-8CD0-4DC2-A81D-A7DD10BFDF86}" type="slidenum">
              <a:rPr lang="en-US" smtClean="0"/>
              <a:t>46</a:t>
            </a:fld>
            <a:endParaRPr lang="en-US"/>
          </a:p>
        </p:txBody>
      </p:sp>
    </p:spTree>
    <p:extLst>
      <p:ext uri="{BB962C8B-B14F-4D97-AF65-F5344CB8AC3E}">
        <p14:creationId xmlns:p14="http://schemas.microsoft.com/office/powerpoint/2010/main" val="466191611"/>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Southern Pacific RR</a:t>
            </a:r>
            <a:endParaRPr lang="en-US" dirty="0"/>
          </a:p>
        </p:txBody>
      </p:sp>
      <p:sp>
        <p:nvSpPr>
          <p:cNvPr id="3" name="Content Placeholder 2"/>
          <p:cNvSpPr>
            <a:spLocks noGrp="1"/>
          </p:cNvSpPr>
          <p:nvPr>
            <p:ph idx="1"/>
          </p:nvPr>
        </p:nvSpPr>
        <p:spPr/>
        <p:txBody>
          <a:bodyPr>
            <a:normAutofit lnSpcReduction="10000"/>
          </a:bodyPr>
          <a:lstStyle/>
          <a:p>
            <a:r>
              <a:rPr lang="en-US" dirty="0" smtClean="0"/>
              <a:t>In California, the Southern Pacific came to dominate the California legislature</a:t>
            </a:r>
          </a:p>
          <a:p>
            <a:r>
              <a:rPr lang="en-US" dirty="0" smtClean="0"/>
              <a:t>The RR used its influence to block the completion of a RR line from San Francisco to San Diego (instead stopping in Los Angeles)</a:t>
            </a:r>
          </a:p>
          <a:p>
            <a:r>
              <a:rPr lang="en-US" dirty="0" smtClean="0"/>
              <a:t>This dominance provoked the rise of Progressivism in California </a:t>
            </a:r>
          </a:p>
          <a:p>
            <a:pPr lvl="1"/>
            <a:r>
              <a:rPr lang="en-US" dirty="0" smtClean="0"/>
              <a:t>Led to the California recall, referendum, and initiative</a:t>
            </a:r>
            <a:endParaRPr lang="en-US" dirty="0"/>
          </a:p>
        </p:txBody>
      </p:sp>
    </p:spTree>
    <p:extLst>
      <p:ext uri="{BB962C8B-B14F-4D97-AF65-F5344CB8AC3E}">
        <p14:creationId xmlns:p14="http://schemas.microsoft.com/office/powerpoint/2010/main" val="92732545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Currency</a:t>
            </a:r>
            <a:endParaRPr lang="en-US" dirty="0"/>
          </a:p>
        </p:txBody>
      </p:sp>
      <p:sp>
        <p:nvSpPr>
          <p:cNvPr id="3" name="Content Placeholder 2"/>
          <p:cNvSpPr>
            <a:spLocks noGrp="1"/>
          </p:cNvSpPr>
          <p:nvPr>
            <p:ph idx="1"/>
          </p:nvPr>
        </p:nvSpPr>
        <p:spPr/>
        <p:txBody>
          <a:bodyPr>
            <a:normAutofit fontScale="92500"/>
          </a:bodyPr>
          <a:lstStyle/>
          <a:p>
            <a:r>
              <a:rPr lang="en-US" dirty="0" smtClean="0"/>
              <a:t>During the Civil War, the Federal Government had issued 	</a:t>
            </a:r>
          </a:p>
          <a:p>
            <a:pPr lvl="1"/>
            <a:r>
              <a:rPr lang="en-US" dirty="0" smtClean="0"/>
              <a:t>Bonds which had been purchased with greenback paper currency </a:t>
            </a:r>
            <a:r>
              <a:rPr lang="en-US" dirty="0"/>
              <a:t>which had the nominal value of specie currency but which in reality </a:t>
            </a:r>
            <a:r>
              <a:rPr lang="en-US" dirty="0" smtClean="0"/>
              <a:t>was worth only 40 cents on the dollar</a:t>
            </a:r>
          </a:p>
          <a:p>
            <a:r>
              <a:rPr lang="en-US" dirty="0" smtClean="0"/>
              <a:t>The political controversy was whether to pay the bonds off in greenbacks or in gold</a:t>
            </a:r>
          </a:p>
          <a:p>
            <a:r>
              <a:rPr lang="en-US" dirty="0" smtClean="0"/>
              <a:t>Complicating the issue was the fact of deflation</a:t>
            </a:r>
            <a:endParaRPr lang="en-US" dirty="0"/>
          </a:p>
          <a:p>
            <a:pPr lvl="1"/>
            <a:endParaRPr lang="en-US" dirty="0"/>
          </a:p>
        </p:txBody>
      </p:sp>
    </p:spTree>
    <p:extLst>
      <p:ext uri="{BB962C8B-B14F-4D97-AF65-F5344CB8AC3E}">
        <p14:creationId xmlns:p14="http://schemas.microsoft.com/office/powerpoint/2010/main" val="102524818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Down on the Farm</a:t>
            </a:r>
            <a:endParaRPr lang="en-US" dirty="0"/>
          </a:p>
        </p:txBody>
      </p:sp>
      <p:sp>
        <p:nvSpPr>
          <p:cNvPr id="3" name="Content Placeholder 2"/>
          <p:cNvSpPr>
            <a:spLocks noGrp="1"/>
          </p:cNvSpPr>
          <p:nvPr>
            <p:ph idx="1"/>
          </p:nvPr>
        </p:nvSpPr>
        <p:spPr/>
        <p:txBody>
          <a:bodyPr>
            <a:normAutofit lnSpcReduction="10000"/>
          </a:bodyPr>
          <a:lstStyle/>
          <a:p>
            <a:r>
              <a:rPr lang="en-US" dirty="0" smtClean="0"/>
              <a:t>Wheat production greatly increased</a:t>
            </a:r>
          </a:p>
          <a:p>
            <a:pPr lvl="1"/>
            <a:r>
              <a:rPr lang="en-US" dirty="0" smtClean="0"/>
              <a:t>1866 – 152 million bushels</a:t>
            </a:r>
          </a:p>
          <a:p>
            <a:pPr lvl="1"/>
            <a:r>
              <a:rPr lang="en-US" dirty="0" smtClean="0"/>
              <a:t>1898 – 675 million bushels</a:t>
            </a:r>
          </a:p>
          <a:p>
            <a:r>
              <a:rPr lang="en-US" dirty="0" smtClean="0"/>
              <a:t>Labor to produce 15 bushels of wheat</a:t>
            </a:r>
          </a:p>
          <a:p>
            <a:pPr lvl="1"/>
            <a:r>
              <a:rPr lang="en-US" dirty="0" smtClean="0"/>
              <a:t>1840:  35 hours</a:t>
            </a:r>
          </a:p>
          <a:p>
            <a:pPr lvl="1"/>
            <a:r>
              <a:rPr lang="en-US" dirty="0" smtClean="0"/>
              <a:t>1900:  15 hours</a:t>
            </a:r>
          </a:p>
          <a:p>
            <a:r>
              <a:rPr lang="en-US" dirty="0" smtClean="0"/>
              <a:t>Wheat exports</a:t>
            </a:r>
          </a:p>
          <a:p>
            <a:pPr lvl="1"/>
            <a:r>
              <a:rPr lang="en-US" dirty="0" smtClean="0"/>
              <a:t>1867:  6 million bushels</a:t>
            </a:r>
          </a:p>
          <a:p>
            <a:pPr lvl="1"/>
            <a:r>
              <a:rPr lang="en-US" dirty="0" smtClean="0"/>
              <a:t>1900: 102 million bushels</a:t>
            </a:r>
          </a:p>
        </p:txBody>
      </p:sp>
      <p:sp>
        <p:nvSpPr>
          <p:cNvPr id="4" name="Slide Number Placeholder 3"/>
          <p:cNvSpPr>
            <a:spLocks noGrp="1"/>
          </p:cNvSpPr>
          <p:nvPr>
            <p:ph type="sldNum" sz="quarter" idx="12"/>
          </p:nvPr>
        </p:nvSpPr>
        <p:spPr/>
        <p:txBody>
          <a:bodyPr/>
          <a:lstStyle/>
          <a:p>
            <a:fld id="{82127461-7397-48A1-9B0D-261E1583A61C}" type="slidenum">
              <a:rPr lang="en-US" smtClean="0"/>
              <a:pPr/>
              <a:t>49</a:t>
            </a:fld>
            <a:endParaRPr lang="en-US"/>
          </a:p>
        </p:txBody>
      </p:sp>
    </p:spTree>
    <p:extLst>
      <p:ext uri="{BB962C8B-B14F-4D97-AF65-F5344CB8AC3E}">
        <p14:creationId xmlns:p14="http://schemas.microsoft.com/office/powerpoint/2010/main" val="36258042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From Cultures to Sections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Given both the cultural predilections, and their differential economies, North, South, and West had different political wants</a:t>
            </a:r>
          </a:p>
          <a:p>
            <a:pPr lvl="1"/>
            <a:r>
              <a:rPr lang="en-US" dirty="0" smtClean="0"/>
              <a:t>South wanted a minimal Federal government</a:t>
            </a:r>
          </a:p>
          <a:p>
            <a:pPr lvl="2"/>
            <a:r>
              <a:rPr lang="en-US" dirty="0" smtClean="0"/>
              <a:t>Favored states rights and minimal tariffs</a:t>
            </a:r>
          </a:p>
          <a:p>
            <a:pPr lvl="1"/>
            <a:r>
              <a:rPr lang="en-US" dirty="0" smtClean="0"/>
              <a:t>North wanted a strong Federal government </a:t>
            </a:r>
          </a:p>
          <a:p>
            <a:pPr lvl="2"/>
            <a:r>
              <a:rPr lang="en-US" dirty="0" smtClean="0"/>
              <a:t>Favored internal improvements (roads, dredged harbors, subsidies for RR construction) and high tariffs</a:t>
            </a:r>
          </a:p>
          <a:p>
            <a:pPr lvl="1"/>
            <a:r>
              <a:rPr lang="en-US" dirty="0" smtClean="0"/>
              <a:t>West wanted a strong Federal government to protect against Indians and facilitate development</a:t>
            </a:r>
          </a:p>
          <a:p>
            <a:pPr lvl="2"/>
            <a:r>
              <a:rPr lang="en-US" dirty="0" smtClean="0"/>
              <a:t>Favored internal improvements to get its agricultural products and minerals to market</a:t>
            </a:r>
            <a:endParaRPr lang="en-US" dirty="0"/>
          </a:p>
        </p:txBody>
      </p:sp>
    </p:spTree>
    <p:extLst>
      <p:ext uri="{BB962C8B-B14F-4D97-AF65-F5344CB8AC3E}">
        <p14:creationId xmlns:p14="http://schemas.microsoft.com/office/powerpoint/2010/main" val="4011623214"/>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Down on the Farm - 2</a:t>
            </a:r>
            <a:endParaRPr lang="en-US" dirty="0"/>
          </a:p>
        </p:txBody>
      </p:sp>
      <p:sp>
        <p:nvSpPr>
          <p:cNvPr id="3" name="Content Placeholder 2"/>
          <p:cNvSpPr>
            <a:spLocks noGrp="1"/>
          </p:cNvSpPr>
          <p:nvPr>
            <p:ph idx="1"/>
          </p:nvPr>
        </p:nvSpPr>
        <p:spPr/>
        <p:txBody>
          <a:bodyPr/>
          <a:lstStyle/>
          <a:p>
            <a:r>
              <a:rPr lang="en-US" dirty="0" smtClean="0"/>
              <a:t>Effects of Large-Scale Production</a:t>
            </a:r>
          </a:p>
          <a:p>
            <a:pPr lvl="1"/>
            <a:r>
              <a:rPr lang="en-US" dirty="0" smtClean="0"/>
              <a:t>American farmers now in a world economy</a:t>
            </a:r>
          </a:p>
          <a:p>
            <a:pPr lvl="1"/>
            <a:r>
              <a:rPr lang="en-US" dirty="0" smtClean="0"/>
              <a:t>Farmers went into debt to buy farm machinery and land</a:t>
            </a:r>
          </a:p>
          <a:p>
            <a:pPr lvl="1"/>
            <a:r>
              <a:rPr lang="en-US" dirty="0" smtClean="0"/>
              <a:t>The combination of lower prices and more onerous debts was Populism </a:t>
            </a:r>
          </a:p>
          <a:p>
            <a:pPr lvl="2"/>
            <a:r>
              <a:rPr lang="en-US" dirty="0" smtClean="0"/>
              <a:t>Directed at the railroads and grain elevators</a:t>
            </a:r>
          </a:p>
          <a:p>
            <a:pPr lvl="2"/>
            <a:r>
              <a:rPr lang="en-US" dirty="0" smtClean="0"/>
              <a:t>Expressions of </a:t>
            </a:r>
            <a:r>
              <a:rPr lang="en-US" dirty="0" err="1" smtClean="0"/>
              <a:t>Nativist</a:t>
            </a:r>
            <a:r>
              <a:rPr lang="en-US" dirty="0" smtClean="0"/>
              <a:t> feelings</a:t>
            </a:r>
          </a:p>
          <a:p>
            <a:pPr lvl="3"/>
            <a:r>
              <a:rPr lang="en-US" dirty="0" smtClean="0"/>
              <a:t>And in the South, anti-Black feelings</a:t>
            </a:r>
          </a:p>
          <a:p>
            <a:pPr lvl="3"/>
            <a:endParaRPr lang="en-US" dirty="0" smtClean="0"/>
          </a:p>
        </p:txBody>
      </p:sp>
      <p:sp>
        <p:nvSpPr>
          <p:cNvPr id="4" name="Slide Number Placeholder 3"/>
          <p:cNvSpPr>
            <a:spLocks noGrp="1"/>
          </p:cNvSpPr>
          <p:nvPr>
            <p:ph type="sldNum" sz="quarter" idx="12"/>
          </p:nvPr>
        </p:nvSpPr>
        <p:spPr/>
        <p:txBody>
          <a:bodyPr/>
          <a:lstStyle/>
          <a:p>
            <a:fld id="{82127461-7397-48A1-9B0D-261E1583A61C}" type="slidenum">
              <a:rPr lang="en-US" smtClean="0"/>
              <a:pPr/>
              <a:t>50</a:t>
            </a:fld>
            <a:endParaRPr lang="en-US"/>
          </a:p>
        </p:txBody>
      </p:sp>
    </p:spTree>
    <p:extLst>
      <p:ext uri="{BB962C8B-B14F-4D97-AF65-F5344CB8AC3E}">
        <p14:creationId xmlns:p14="http://schemas.microsoft.com/office/powerpoint/2010/main" val="395596256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Tariff</a:t>
            </a:r>
            <a:endParaRPr lang="en-US" dirty="0"/>
          </a:p>
        </p:txBody>
      </p:sp>
      <p:sp>
        <p:nvSpPr>
          <p:cNvPr id="3" name="Content Placeholder 2"/>
          <p:cNvSpPr>
            <a:spLocks noGrp="1"/>
          </p:cNvSpPr>
          <p:nvPr>
            <p:ph idx="1"/>
          </p:nvPr>
        </p:nvSpPr>
        <p:spPr/>
        <p:txBody>
          <a:bodyPr>
            <a:normAutofit fontScale="92500"/>
          </a:bodyPr>
          <a:lstStyle/>
          <a:p>
            <a:r>
              <a:rPr lang="en-US" dirty="0" smtClean="0"/>
              <a:t>Until the adoption of the income tax in 1913, tariffs provided the major source of Federal Government revenues</a:t>
            </a:r>
          </a:p>
          <a:p>
            <a:pPr lvl="1"/>
            <a:r>
              <a:rPr lang="en-US" dirty="0" smtClean="0"/>
              <a:t>In 1880, for example, tariffs provided 50.5% of all Federal income</a:t>
            </a:r>
          </a:p>
          <a:p>
            <a:pPr lvl="1"/>
            <a:r>
              <a:rPr lang="en-US" dirty="0" smtClean="0"/>
              <a:t>In 1890, tariffs provided 57.0% of all Federal income</a:t>
            </a:r>
          </a:p>
          <a:p>
            <a:r>
              <a:rPr lang="en-US" dirty="0" smtClean="0"/>
              <a:t>In 1900, pensions to 999,446 Civil War veterans, their widows, and children constituted 41% of all Federal expenditures</a:t>
            </a:r>
            <a:endParaRPr lang="en-US" dirty="0"/>
          </a:p>
        </p:txBody>
      </p:sp>
    </p:spTree>
    <p:extLst>
      <p:ext uri="{BB962C8B-B14F-4D97-AF65-F5344CB8AC3E}">
        <p14:creationId xmlns:p14="http://schemas.microsoft.com/office/powerpoint/2010/main" val="338600355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685800" y="2130425"/>
            <a:ext cx="7772400" cy="2289175"/>
          </a:xfrm>
        </p:spPr>
        <p:txBody>
          <a:bodyPr>
            <a:normAutofit/>
          </a:bodyPr>
          <a:lstStyle/>
          <a:p>
            <a:r>
              <a:rPr lang="en-US" dirty="0" smtClean="0"/>
              <a:t>Political Conventions and the Nominating of Presidential Candidates</a:t>
            </a:r>
            <a:endParaRPr lang="en-US" dirty="0"/>
          </a:p>
        </p:txBody>
      </p:sp>
    </p:spTree>
    <p:extLst>
      <p:ext uri="{BB962C8B-B14F-4D97-AF65-F5344CB8AC3E}">
        <p14:creationId xmlns:p14="http://schemas.microsoft.com/office/powerpoint/2010/main" val="306644166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Selecting Presidential Candidates</a:t>
            </a:r>
            <a:endParaRPr lang="en-US" dirty="0"/>
          </a:p>
        </p:txBody>
      </p:sp>
      <p:sp>
        <p:nvSpPr>
          <p:cNvPr id="3" name="Content Placeholder 2"/>
          <p:cNvSpPr>
            <a:spLocks noGrp="1"/>
          </p:cNvSpPr>
          <p:nvPr>
            <p:ph idx="1"/>
          </p:nvPr>
        </p:nvSpPr>
        <p:spPr/>
        <p:txBody>
          <a:bodyPr/>
          <a:lstStyle/>
          <a:p>
            <a:r>
              <a:rPr lang="en-US" dirty="0" smtClean="0"/>
              <a:t>The means of choosing presidential candidates has gone through stages</a:t>
            </a:r>
          </a:p>
          <a:p>
            <a:pPr lvl="1"/>
            <a:r>
              <a:rPr lang="en-US" dirty="0" smtClean="0"/>
              <a:t>Congressional caucus/State legislature nominations  </a:t>
            </a:r>
          </a:p>
          <a:p>
            <a:pPr lvl="1"/>
            <a:r>
              <a:rPr lang="en-US" dirty="0" smtClean="0"/>
              <a:t>National political party convention selection of the presidential candidate  </a:t>
            </a:r>
          </a:p>
          <a:p>
            <a:pPr lvl="1"/>
            <a:r>
              <a:rPr lang="en-US" dirty="0" smtClean="0"/>
              <a:t>Presidential primary selection of the presidential candidate with the convention becoming a coronation</a:t>
            </a:r>
            <a:endParaRPr lang="en-US" dirty="0"/>
          </a:p>
        </p:txBody>
      </p:sp>
    </p:spTree>
    <p:extLst>
      <p:ext uri="{BB962C8B-B14F-4D97-AF65-F5344CB8AC3E}">
        <p14:creationId xmlns:p14="http://schemas.microsoft.com/office/powerpoint/2010/main" val="1724098081"/>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Congressional Caucus</a:t>
            </a:r>
            <a:endParaRPr lang="en-US" dirty="0"/>
          </a:p>
        </p:txBody>
      </p:sp>
      <p:sp>
        <p:nvSpPr>
          <p:cNvPr id="3" name="Content Placeholder 2"/>
          <p:cNvSpPr>
            <a:spLocks noGrp="1"/>
          </p:cNvSpPr>
          <p:nvPr>
            <p:ph idx="1"/>
          </p:nvPr>
        </p:nvSpPr>
        <p:spPr/>
        <p:txBody>
          <a:bodyPr>
            <a:normAutofit fontScale="92500"/>
          </a:bodyPr>
          <a:lstStyle/>
          <a:p>
            <a:r>
              <a:rPr lang="en-US" dirty="0" smtClean="0"/>
              <a:t>Presidential candidates nominated by their party’s congressional caucus</a:t>
            </a:r>
          </a:p>
          <a:p>
            <a:r>
              <a:rPr lang="en-US" dirty="0" smtClean="0"/>
              <a:t>This system lasted from 1796 to 1824</a:t>
            </a:r>
          </a:p>
          <a:p>
            <a:r>
              <a:rPr lang="en-US" dirty="0" smtClean="0"/>
              <a:t>This system worked well as long as</a:t>
            </a:r>
          </a:p>
          <a:p>
            <a:pPr lvl="1"/>
            <a:r>
              <a:rPr lang="en-US" dirty="0"/>
              <a:t>T</a:t>
            </a:r>
            <a:r>
              <a:rPr lang="en-US" dirty="0" smtClean="0"/>
              <a:t>he generation  of leaders that fought the Revolution and wrote the Constitution was still around</a:t>
            </a:r>
          </a:p>
          <a:p>
            <a:pPr lvl="1"/>
            <a:r>
              <a:rPr lang="en-US" dirty="0" smtClean="0"/>
              <a:t>Potential candidates were known to congressional leaders</a:t>
            </a:r>
          </a:p>
          <a:p>
            <a:pPr lvl="1"/>
            <a:r>
              <a:rPr lang="en-US" dirty="0" smtClean="0"/>
              <a:t>There was an obvious line of presidential succession</a:t>
            </a:r>
            <a:endParaRPr lang="en-US" dirty="0"/>
          </a:p>
        </p:txBody>
      </p:sp>
    </p:spTree>
    <p:extLst>
      <p:ext uri="{BB962C8B-B14F-4D97-AF65-F5344CB8AC3E}">
        <p14:creationId xmlns:p14="http://schemas.microsoft.com/office/powerpoint/2010/main" val="2714120822"/>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State Legislatures &amp; Conventions</a:t>
            </a:r>
            <a:endParaRPr lang="en-US" dirty="0"/>
          </a:p>
        </p:txBody>
      </p:sp>
      <p:sp>
        <p:nvSpPr>
          <p:cNvPr id="3" name="Content Placeholder 2"/>
          <p:cNvSpPr>
            <a:spLocks noGrp="1"/>
          </p:cNvSpPr>
          <p:nvPr>
            <p:ph idx="1"/>
          </p:nvPr>
        </p:nvSpPr>
        <p:spPr/>
        <p:txBody>
          <a:bodyPr/>
          <a:lstStyle/>
          <a:p>
            <a:r>
              <a:rPr lang="en-US" dirty="0" smtClean="0"/>
              <a:t>In 1824, the Congressional Caucus system broke down since its nominee, Crawford, was challenged by others</a:t>
            </a:r>
          </a:p>
          <a:p>
            <a:r>
              <a:rPr lang="en-US" dirty="0" smtClean="0"/>
              <a:t>In 1824, Adams</a:t>
            </a:r>
            <a:r>
              <a:rPr lang="en-US" dirty="0"/>
              <a:t>, Clay, and Jackson per­suaded their respective state legislatures to pass resolutions placing their names in </a:t>
            </a:r>
            <a:r>
              <a:rPr lang="en-US" dirty="0" smtClean="0"/>
              <a:t>nomination</a:t>
            </a:r>
          </a:p>
          <a:p>
            <a:r>
              <a:rPr lang="en-US" dirty="0" smtClean="0"/>
              <a:t>In 1825, the Tennessee legislature nominated Jackson as its candidate for the 1828 election</a:t>
            </a:r>
            <a:endParaRPr lang="en-US" dirty="0"/>
          </a:p>
          <a:p>
            <a:endParaRPr lang="en-US" dirty="0"/>
          </a:p>
        </p:txBody>
      </p:sp>
    </p:spTree>
    <p:extLst>
      <p:ext uri="{BB962C8B-B14F-4D97-AF65-F5344CB8AC3E}">
        <p14:creationId xmlns:p14="http://schemas.microsoft.com/office/powerpoint/2010/main" val="192351649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Conventions</a:t>
            </a:r>
            <a:endParaRPr lang="en-US" dirty="0"/>
          </a:p>
        </p:txBody>
      </p:sp>
      <p:sp>
        <p:nvSpPr>
          <p:cNvPr id="3" name="Content Placeholder 2"/>
          <p:cNvSpPr>
            <a:spLocks noGrp="1"/>
          </p:cNvSpPr>
          <p:nvPr>
            <p:ph idx="1"/>
          </p:nvPr>
        </p:nvSpPr>
        <p:spPr/>
        <p:txBody>
          <a:bodyPr>
            <a:normAutofit lnSpcReduction="10000"/>
          </a:bodyPr>
          <a:lstStyle/>
          <a:p>
            <a:r>
              <a:rPr lang="en-US" dirty="0" smtClean="0"/>
              <a:t>The Anti-Masonic party was the first party to have a convention of party leaders choose the nominee</a:t>
            </a:r>
          </a:p>
          <a:p>
            <a:pPr lvl="1"/>
            <a:r>
              <a:rPr lang="en-US" dirty="0" smtClean="0"/>
              <a:t>This was done in 1831</a:t>
            </a:r>
          </a:p>
          <a:p>
            <a:r>
              <a:rPr lang="en-US" dirty="0" smtClean="0"/>
              <a:t>Both the Democrats and the Whigs adopted the convention in 1832 since it was a way to involve state and local party leaders in the selection of the candidate and do away with the congressional caucus system. </a:t>
            </a:r>
            <a:endParaRPr lang="en-US" dirty="0"/>
          </a:p>
        </p:txBody>
      </p:sp>
    </p:spTree>
    <p:extLst>
      <p:ext uri="{BB962C8B-B14F-4D97-AF65-F5344CB8AC3E}">
        <p14:creationId xmlns:p14="http://schemas.microsoft.com/office/powerpoint/2010/main" val="2559947929"/>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Conventions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Conventions were made possible by the steamboat and railroad which made it possible to have gatherings in a distant city far from where many of the attendees lived</a:t>
            </a:r>
          </a:p>
          <a:p>
            <a:r>
              <a:rPr lang="en-US" dirty="0" smtClean="0"/>
              <a:t>They allowed state and local party leaders as well as elected officials to participate in the selection of a presidential nominee</a:t>
            </a:r>
          </a:p>
          <a:p>
            <a:r>
              <a:rPr lang="en-US" dirty="0" smtClean="0"/>
              <a:t>The primary purposes of the convention was to select the presidential and vice-presidential candidates and to write a platform</a:t>
            </a:r>
          </a:p>
        </p:txBody>
      </p:sp>
    </p:spTree>
    <p:extLst>
      <p:ext uri="{BB962C8B-B14F-4D97-AF65-F5344CB8AC3E}">
        <p14:creationId xmlns:p14="http://schemas.microsoft.com/office/powerpoint/2010/main" val="3394066846"/>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Conventions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Since the purpose of the party was to win elections:</a:t>
            </a:r>
          </a:p>
          <a:p>
            <a:pPr lvl="1"/>
            <a:r>
              <a:rPr lang="en-US" dirty="0" smtClean="0"/>
              <a:t>Presidential nominees were selected largely on the basis of either high public visibility or acceptability to all of the major party factions</a:t>
            </a:r>
          </a:p>
          <a:p>
            <a:pPr lvl="1"/>
            <a:r>
              <a:rPr lang="en-US" dirty="0" smtClean="0"/>
              <a:t>Vice-presidential nominees were often an afterthought, chosen to placate a faction of the party whose candidate for nominee had lost</a:t>
            </a:r>
          </a:p>
          <a:p>
            <a:pPr lvl="1"/>
            <a:r>
              <a:rPr lang="en-US" dirty="0" smtClean="0"/>
              <a:t>Platforms tended to affirm universally-held beliefs and opinions, avoid controversial subjects, and lambaste the opposition</a:t>
            </a:r>
            <a:endParaRPr lang="en-US" dirty="0"/>
          </a:p>
        </p:txBody>
      </p:sp>
    </p:spTree>
    <p:extLst>
      <p:ext uri="{BB962C8B-B14F-4D97-AF65-F5344CB8AC3E}">
        <p14:creationId xmlns:p14="http://schemas.microsoft.com/office/powerpoint/2010/main" val="2124528415"/>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Conventions</a:t>
            </a:r>
            <a:endParaRPr lang="en-US" dirty="0"/>
          </a:p>
        </p:txBody>
      </p:sp>
      <p:sp>
        <p:nvSpPr>
          <p:cNvPr id="3" name="Content Placeholder 2"/>
          <p:cNvSpPr>
            <a:spLocks noGrp="1"/>
          </p:cNvSpPr>
          <p:nvPr>
            <p:ph idx="1"/>
          </p:nvPr>
        </p:nvSpPr>
        <p:spPr/>
        <p:txBody>
          <a:bodyPr>
            <a:normAutofit fontScale="92500"/>
          </a:bodyPr>
          <a:lstStyle/>
          <a:p>
            <a:r>
              <a:rPr lang="en-US" dirty="0" smtClean="0"/>
              <a:t>Political conventions developed a set of traditions</a:t>
            </a:r>
          </a:p>
          <a:p>
            <a:pPr lvl="1"/>
            <a:r>
              <a:rPr lang="en-US" dirty="0" smtClean="0"/>
              <a:t>Keynote speeches</a:t>
            </a:r>
          </a:p>
          <a:p>
            <a:pPr lvl="1"/>
            <a:r>
              <a:rPr lang="en-US" dirty="0" smtClean="0"/>
              <a:t>Nominating speeches</a:t>
            </a:r>
          </a:p>
          <a:p>
            <a:pPr lvl="2"/>
            <a:r>
              <a:rPr lang="en-US" dirty="0" smtClean="0"/>
              <a:t>Primary nominating speech</a:t>
            </a:r>
          </a:p>
          <a:p>
            <a:pPr lvl="3"/>
            <a:r>
              <a:rPr lang="en-US" dirty="0" smtClean="0"/>
              <a:t>Mention all the great attributes of the candidate with his name not mentioned until the end of the speech</a:t>
            </a:r>
          </a:p>
          <a:p>
            <a:pPr lvl="2"/>
            <a:r>
              <a:rPr lang="en-US" dirty="0" smtClean="0"/>
              <a:t>Demonstration</a:t>
            </a:r>
          </a:p>
          <a:p>
            <a:pPr lvl="2"/>
            <a:r>
              <a:rPr lang="en-US" dirty="0" smtClean="0"/>
              <a:t>Seconding speeches</a:t>
            </a:r>
          </a:p>
          <a:p>
            <a:pPr lvl="1"/>
            <a:r>
              <a:rPr lang="en-US" dirty="0" smtClean="0"/>
              <a:t>A delegation or a letter sent to inform the nominee of his nomination</a:t>
            </a:r>
          </a:p>
          <a:p>
            <a:pPr lvl="1"/>
            <a:endParaRPr lang="en-US" dirty="0"/>
          </a:p>
        </p:txBody>
      </p:sp>
    </p:spTree>
    <p:extLst>
      <p:ext uri="{BB962C8B-B14F-4D97-AF65-F5344CB8AC3E}">
        <p14:creationId xmlns:p14="http://schemas.microsoft.com/office/powerpoint/2010/main" val="1442032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Note About the South - 1</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Over time, the North (New England, Mid-Atlantic, and the Old Northwest) became somewhat more culturally homogeneous </a:t>
            </a:r>
          </a:p>
          <a:p>
            <a:r>
              <a:rPr lang="en-US" dirty="0" smtClean="0"/>
              <a:t>The South tended to split into three distinct regional subsections differentiated by</a:t>
            </a:r>
          </a:p>
          <a:p>
            <a:pPr lvl="1"/>
            <a:r>
              <a:rPr lang="en-US" dirty="0" smtClean="0"/>
              <a:t>Type of agricultural economy</a:t>
            </a:r>
          </a:p>
          <a:p>
            <a:pPr lvl="1"/>
            <a:r>
              <a:rPr lang="en-US" dirty="0" smtClean="0"/>
              <a:t>Degree to which the subsection economy was linked to the Northern economy</a:t>
            </a:r>
          </a:p>
          <a:p>
            <a:pPr lvl="1"/>
            <a:r>
              <a:rPr lang="en-US" dirty="0" smtClean="0"/>
              <a:t>The relative proportion of the population that consisted of black slaves</a:t>
            </a:r>
            <a:endParaRPr lang="en-US" dirty="0"/>
          </a:p>
        </p:txBody>
      </p:sp>
    </p:spTree>
    <p:extLst>
      <p:ext uri="{BB962C8B-B14F-4D97-AF65-F5344CB8AC3E}">
        <p14:creationId xmlns:p14="http://schemas.microsoft.com/office/powerpoint/2010/main" val="3398943595"/>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Presidential Primaries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Presidential primaries originated with the 1912 election</a:t>
            </a:r>
          </a:p>
          <a:p>
            <a:pPr lvl="1"/>
            <a:r>
              <a:rPr lang="en-US" dirty="0" smtClean="0"/>
              <a:t>The importance of primaries lay not in their  relatively few delegates, but in their ability to demonstrate vote-getting appeal to the party leaders </a:t>
            </a:r>
          </a:p>
          <a:p>
            <a:pPr lvl="1"/>
            <a:r>
              <a:rPr lang="en-US" dirty="0"/>
              <a:t>But winners of the primaries did not necessarily get the </a:t>
            </a:r>
            <a:r>
              <a:rPr lang="en-US" dirty="0" smtClean="0"/>
              <a:t>nomination</a:t>
            </a:r>
          </a:p>
          <a:p>
            <a:r>
              <a:rPr lang="en-US" dirty="0" smtClean="0"/>
              <a:t>After 1968, the McGovern Commission recommended that delegates be chosen in primaries and open party caucuses</a:t>
            </a:r>
            <a:endParaRPr lang="en-US" dirty="0"/>
          </a:p>
        </p:txBody>
      </p:sp>
    </p:spTree>
    <p:extLst>
      <p:ext uri="{BB962C8B-B14F-4D97-AF65-F5344CB8AC3E}">
        <p14:creationId xmlns:p14="http://schemas.microsoft.com/office/powerpoint/2010/main" val="2614280993"/>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Presidential Primaries - 2</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As more states added primaries and caucuses, the party bosses and the convention ceased to select the presidential nominee</a:t>
            </a:r>
          </a:p>
          <a:p>
            <a:pPr lvl="1"/>
            <a:r>
              <a:rPr lang="en-US" dirty="0" smtClean="0"/>
              <a:t>The convention turned into a televised coronation of the nominee </a:t>
            </a:r>
          </a:p>
          <a:p>
            <a:r>
              <a:rPr lang="en-US" dirty="0" smtClean="0"/>
              <a:t>The only substantive function of the Convention was to adopt the platform and select the Vice-Presidential nominee</a:t>
            </a:r>
          </a:p>
          <a:p>
            <a:pPr lvl="1"/>
            <a:r>
              <a:rPr lang="en-US" dirty="0" smtClean="0"/>
              <a:t>Typically, the platform would be drafted by the aides and early supporters of the nominee </a:t>
            </a:r>
          </a:p>
          <a:p>
            <a:pPr lvl="1"/>
            <a:r>
              <a:rPr lang="en-US" dirty="0" smtClean="0"/>
              <a:t>Typically, the Convention would simply ratify the nominee’s vice-presidential selection</a:t>
            </a:r>
          </a:p>
          <a:p>
            <a:pPr lvl="1"/>
            <a:endParaRPr lang="en-US" dirty="0"/>
          </a:p>
        </p:txBody>
      </p:sp>
    </p:spTree>
    <p:extLst>
      <p:ext uri="{BB962C8B-B14F-4D97-AF65-F5344CB8AC3E}">
        <p14:creationId xmlns:p14="http://schemas.microsoft.com/office/powerpoint/2010/main" val="2071043521"/>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Impact of Primaries - 1</a:t>
            </a:r>
            <a:endParaRPr lang="en-US" dirty="0"/>
          </a:p>
        </p:txBody>
      </p:sp>
      <p:sp>
        <p:nvSpPr>
          <p:cNvPr id="3" name="Content Placeholder 2"/>
          <p:cNvSpPr>
            <a:spLocks noGrp="1"/>
          </p:cNvSpPr>
          <p:nvPr>
            <p:ph idx="1"/>
          </p:nvPr>
        </p:nvSpPr>
        <p:spPr/>
        <p:txBody>
          <a:bodyPr>
            <a:normAutofit fontScale="92500" lnSpcReduction="10000"/>
          </a:bodyPr>
          <a:lstStyle/>
          <a:p>
            <a:r>
              <a:rPr lang="en-US" dirty="0"/>
              <a:t>One thing that primaries did was to make campaigning for president much more </a:t>
            </a:r>
            <a:r>
              <a:rPr lang="en-US" dirty="0" smtClean="0"/>
              <a:t>expensive</a:t>
            </a:r>
          </a:p>
          <a:p>
            <a:r>
              <a:rPr lang="en-US" dirty="0" smtClean="0"/>
              <a:t>Since primaries usually attracted few voters (especially in non-presidential election years), it was sometimes possible at the state level for candidates, unappealing to the party as a whole and often unelectable, to win the nomination for governor, senator, or congressman</a:t>
            </a:r>
          </a:p>
          <a:p>
            <a:pPr lvl="1"/>
            <a:r>
              <a:rPr lang="en-US" dirty="0" smtClean="0"/>
              <a:t>E.g. Christine O’Donnell of “I am not a witch” fame &amp; Sharron Angle in the 2010 elections</a:t>
            </a:r>
          </a:p>
          <a:p>
            <a:pPr lvl="1"/>
            <a:endParaRPr lang="en-US" dirty="0"/>
          </a:p>
          <a:p>
            <a:endParaRPr lang="en-US" dirty="0"/>
          </a:p>
        </p:txBody>
      </p:sp>
    </p:spTree>
    <p:extLst>
      <p:ext uri="{BB962C8B-B14F-4D97-AF65-F5344CB8AC3E}">
        <p14:creationId xmlns:p14="http://schemas.microsoft.com/office/powerpoint/2010/main" val="2727585339"/>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Impact of Primaries - 2</a:t>
            </a:r>
            <a:endParaRPr lang="en-US" dirty="0"/>
          </a:p>
        </p:txBody>
      </p:sp>
      <p:sp>
        <p:nvSpPr>
          <p:cNvPr id="3" name="Content Placeholder 2"/>
          <p:cNvSpPr>
            <a:spLocks noGrp="1"/>
          </p:cNvSpPr>
          <p:nvPr>
            <p:ph idx="1"/>
          </p:nvPr>
        </p:nvSpPr>
        <p:spPr/>
        <p:txBody>
          <a:bodyPr>
            <a:normAutofit/>
          </a:bodyPr>
          <a:lstStyle/>
          <a:p>
            <a:r>
              <a:rPr lang="en-US" dirty="0" smtClean="0"/>
              <a:t>The expenses of running in a primary (magnified in an age of television) heightened the influence of the early caucus and primary states</a:t>
            </a:r>
          </a:p>
          <a:p>
            <a:pPr lvl="1"/>
            <a:r>
              <a:rPr lang="en-US" dirty="0" smtClean="0"/>
              <a:t>It give Iowa (the first caucus state) and New Hampshire  and South Carolina (the first two primary states) an inordinate influence in winnowing out the candidate field and even determining the eventual nominee</a:t>
            </a:r>
          </a:p>
        </p:txBody>
      </p:sp>
    </p:spTree>
    <p:extLst>
      <p:ext uri="{BB962C8B-B14F-4D97-AF65-F5344CB8AC3E}">
        <p14:creationId xmlns:p14="http://schemas.microsoft.com/office/powerpoint/2010/main" val="451255683"/>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p:txBody>
          <a:bodyPr/>
          <a:lstStyle/>
          <a:p>
            <a:r>
              <a:rPr lang="en-US" dirty="0" smtClean="0"/>
              <a:t>Political Machines</a:t>
            </a:r>
            <a:endParaRPr lang="en-US" dirty="0"/>
          </a:p>
        </p:txBody>
      </p:sp>
      <p:sp>
        <p:nvSpPr>
          <p:cNvPr id="7" name="Subtitle 6"/>
          <p:cNvSpPr>
            <a:spLocks noGrp="1"/>
          </p:cNvSpPr>
          <p:nvPr>
            <p:ph type="subTitle" idx="1"/>
          </p:nvPr>
        </p:nvSpPr>
        <p:spPr/>
        <p:txBody>
          <a:bodyPr/>
          <a:lstStyle/>
          <a:p>
            <a:endParaRPr lang="en-US"/>
          </a:p>
        </p:txBody>
      </p:sp>
    </p:spTree>
    <p:extLst>
      <p:ext uri="{BB962C8B-B14F-4D97-AF65-F5344CB8AC3E}">
        <p14:creationId xmlns:p14="http://schemas.microsoft.com/office/powerpoint/2010/main" val="1441700078"/>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Political Machine</a:t>
            </a:r>
            <a:endParaRPr lang="en-US" dirty="0"/>
          </a:p>
        </p:txBody>
      </p:sp>
      <p:sp>
        <p:nvSpPr>
          <p:cNvPr id="3" name="Content Placeholder 2"/>
          <p:cNvSpPr>
            <a:spLocks noGrp="1"/>
          </p:cNvSpPr>
          <p:nvPr>
            <p:ph idx="1"/>
          </p:nvPr>
        </p:nvSpPr>
        <p:spPr/>
        <p:txBody>
          <a:bodyPr/>
          <a:lstStyle/>
          <a:p>
            <a:r>
              <a:rPr lang="en-US" dirty="0" smtClean="0"/>
              <a:t>A political machine is </a:t>
            </a:r>
            <a:r>
              <a:rPr lang="en-US" dirty="0" smtClean="0">
                <a:effectLst/>
              </a:rPr>
              <a:t>a party organization, headed by a single boss or small group, that commands enough votes to maintain political control of a city, county, or state</a:t>
            </a:r>
          </a:p>
          <a:p>
            <a:pPr lvl="1"/>
            <a:r>
              <a:rPr lang="en-US" dirty="0" smtClean="0">
                <a:effectLst/>
              </a:rPr>
              <a:t>It recruited its members by the use of tangible incentives – money, political jobs</a:t>
            </a:r>
          </a:p>
          <a:p>
            <a:pPr lvl="1"/>
            <a:r>
              <a:rPr lang="en-US" dirty="0" smtClean="0"/>
              <a:t>It won votes by providing tangible services and help to the voters (and their families) of the community</a:t>
            </a:r>
            <a:endParaRPr lang="en-US" dirty="0"/>
          </a:p>
        </p:txBody>
      </p:sp>
      <p:sp>
        <p:nvSpPr>
          <p:cNvPr id="4" name="Slide Number Placeholder 3"/>
          <p:cNvSpPr>
            <a:spLocks noGrp="1"/>
          </p:cNvSpPr>
          <p:nvPr>
            <p:ph type="sldNum" sz="quarter" idx="12"/>
          </p:nvPr>
        </p:nvSpPr>
        <p:spPr/>
        <p:txBody>
          <a:bodyPr/>
          <a:lstStyle/>
          <a:p>
            <a:fld id="{16514238-E792-499A-B25B-939BE109D177}" type="slidenum">
              <a:rPr lang="en-US" smtClean="0"/>
              <a:t>65</a:t>
            </a:fld>
            <a:endParaRPr lang="en-US"/>
          </a:p>
        </p:txBody>
      </p:sp>
    </p:spTree>
    <p:extLst>
      <p:ext uri="{BB962C8B-B14F-4D97-AF65-F5344CB8AC3E}">
        <p14:creationId xmlns:p14="http://schemas.microsoft.com/office/powerpoint/2010/main" val="3919071907"/>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Effects of Immigration</a:t>
            </a:r>
            <a:endParaRPr lang="en-US" dirty="0"/>
          </a:p>
        </p:txBody>
      </p:sp>
      <p:sp>
        <p:nvSpPr>
          <p:cNvPr id="3" name="Content Placeholder 2"/>
          <p:cNvSpPr>
            <a:spLocks noGrp="1"/>
          </p:cNvSpPr>
          <p:nvPr>
            <p:ph idx="1"/>
          </p:nvPr>
        </p:nvSpPr>
        <p:spPr/>
        <p:txBody>
          <a:bodyPr>
            <a:normAutofit lnSpcReduction="10000"/>
          </a:bodyPr>
          <a:lstStyle/>
          <a:p>
            <a:r>
              <a:rPr lang="en-US" dirty="0" smtClean="0"/>
              <a:t>Led the White Middle- and Working-classes to focus on religious-ethnic and lifestyle differences rather than class differences</a:t>
            </a:r>
          </a:p>
          <a:p>
            <a:pPr lvl="1"/>
            <a:r>
              <a:rPr lang="en-US" dirty="0" smtClean="0"/>
              <a:t>This made Prohibition a major bone of contention</a:t>
            </a:r>
          </a:p>
          <a:p>
            <a:r>
              <a:rPr lang="en-US" dirty="0" smtClean="0"/>
              <a:t>Gave rise to the political machine</a:t>
            </a:r>
          </a:p>
          <a:p>
            <a:pPr lvl="1"/>
            <a:r>
              <a:rPr lang="en-US" dirty="0" smtClean="0"/>
              <a:t>In exchange for a vote, the machine provided needed aid and services in an era where government did little</a:t>
            </a:r>
          </a:p>
          <a:p>
            <a:pPr lvl="1"/>
            <a:r>
              <a:rPr lang="en-US" dirty="0" smtClean="0"/>
              <a:t>The machine provided both jobs and an avenue of upward mobility</a:t>
            </a:r>
          </a:p>
          <a:p>
            <a:endParaRPr lang="en-US" dirty="0"/>
          </a:p>
        </p:txBody>
      </p:sp>
    </p:spTree>
    <p:extLst>
      <p:ext uri="{BB962C8B-B14F-4D97-AF65-F5344CB8AC3E}">
        <p14:creationId xmlns:p14="http://schemas.microsoft.com/office/powerpoint/2010/main" val="3144890918"/>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Political Machine</a:t>
            </a:r>
            <a:endParaRPr lang="en-US" dirty="0"/>
          </a:p>
        </p:txBody>
      </p:sp>
      <p:sp>
        <p:nvSpPr>
          <p:cNvPr id="3" name="Content Placeholder 2"/>
          <p:cNvSpPr>
            <a:spLocks noGrp="1"/>
          </p:cNvSpPr>
          <p:nvPr>
            <p:ph idx="1"/>
          </p:nvPr>
        </p:nvSpPr>
        <p:spPr/>
        <p:txBody>
          <a:bodyPr/>
          <a:lstStyle/>
          <a:p>
            <a:r>
              <a:rPr lang="en-US" dirty="0" smtClean="0"/>
              <a:t>A consequence of both rapid urbanization and massive immigration</a:t>
            </a:r>
          </a:p>
          <a:p>
            <a:pPr lvl="1"/>
            <a:r>
              <a:rPr lang="en-US" dirty="0" smtClean="0"/>
              <a:t>Newcomers needed help in navigating the urban landscape – Who do I go to get something done? Who do I go to for help?</a:t>
            </a:r>
          </a:p>
          <a:p>
            <a:pPr lvl="1"/>
            <a:r>
              <a:rPr lang="en-US" dirty="0" smtClean="0"/>
              <a:t>The machine in the form of the precinct captain provided the help and knew how to get things done</a:t>
            </a:r>
            <a:endParaRPr lang="en-US" dirty="0"/>
          </a:p>
        </p:txBody>
      </p:sp>
      <p:sp>
        <p:nvSpPr>
          <p:cNvPr id="4" name="Slide Number Placeholder 3"/>
          <p:cNvSpPr>
            <a:spLocks noGrp="1"/>
          </p:cNvSpPr>
          <p:nvPr>
            <p:ph type="sldNum" sz="quarter" idx="12"/>
          </p:nvPr>
        </p:nvSpPr>
        <p:spPr/>
        <p:txBody>
          <a:bodyPr/>
          <a:lstStyle/>
          <a:p>
            <a:fld id="{16514238-E792-499A-B25B-939BE109D177}" type="slidenum">
              <a:rPr lang="en-US" smtClean="0"/>
              <a:t>67</a:t>
            </a:fld>
            <a:endParaRPr lang="en-US"/>
          </a:p>
        </p:txBody>
      </p:sp>
    </p:spTree>
    <p:extLst>
      <p:ext uri="{BB962C8B-B14F-4D97-AF65-F5344CB8AC3E}">
        <p14:creationId xmlns:p14="http://schemas.microsoft.com/office/powerpoint/2010/main" val="66644207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Political Machine</a:t>
            </a:r>
            <a:endParaRPr lang="en-US" dirty="0"/>
          </a:p>
        </p:txBody>
      </p:sp>
      <p:sp>
        <p:nvSpPr>
          <p:cNvPr id="3" name="Content Placeholder 2"/>
          <p:cNvSpPr>
            <a:spLocks noGrp="1"/>
          </p:cNvSpPr>
          <p:nvPr>
            <p:ph idx="1"/>
          </p:nvPr>
        </p:nvSpPr>
        <p:spPr/>
        <p:txBody>
          <a:bodyPr/>
          <a:lstStyle/>
          <a:p>
            <a:r>
              <a:rPr lang="en-US" dirty="0" smtClean="0"/>
              <a:t>The heyday of the political machine was from the 1850s to the 1930s</a:t>
            </a:r>
          </a:p>
          <a:p>
            <a:pPr lvl="1"/>
            <a:r>
              <a:rPr lang="en-US" dirty="0" smtClean="0"/>
              <a:t>Most of the urban machines were dominated by the Irish because</a:t>
            </a:r>
          </a:p>
          <a:p>
            <a:pPr lvl="2"/>
            <a:r>
              <a:rPr lang="en-US" dirty="0" smtClean="0"/>
              <a:t>Until the 1890s, the Irish constituted the largest proportion of poor immigrants</a:t>
            </a:r>
          </a:p>
          <a:p>
            <a:pPr lvl="2"/>
            <a:r>
              <a:rPr lang="en-US" dirty="0" smtClean="0"/>
              <a:t>They spoke English</a:t>
            </a:r>
          </a:p>
          <a:p>
            <a:pPr lvl="2"/>
            <a:r>
              <a:rPr lang="en-US" dirty="0" smtClean="0"/>
              <a:t>They knew how democratic governance was supposed to work</a:t>
            </a:r>
            <a:endParaRPr lang="en-US" dirty="0"/>
          </a:p>
        </p:txBody>
      </p:sp>
      <p:sp>
        <p:nvSpPr>
          <p:cNvPr id="4" name="Slide Number Placeholder 3"/>
          <p:cNvSpPr>
            <a:spLocks noGrp="1"/>
          </p:cNvSpPr>
          <p:nvPr>
            <p:ph type="sldNum" sz="quarter" idx="12"/>
          </p:nvPr>
        </p:nvSpPr>
        <p:spPr/>
        <p:txBody>
          <a:bodyPr/>
          <a:lstStyle/>
          <a:p>
            <a:fld id="{16514238-E792-499A-B25B-939BE109D177}" type="slidenum">
              <a:rPr lang="en-US" smtClean="0"/>
              <a:t>68</a:t>
            </a:fld>
            <a:endParaRPr lang="en-US"/>
          </a:p>
        </p:txBody>
      </p:sp>
    </p:spTree>
    <p:extLst>
      <p:ext uri="{BB962C8B-B14F-4D97-AF65-F5344CB8AC3E}">
        <p14:creationId xmlns:p14="http://schemas.microsoft.com/office/powerpoint/2010/main" val="1486128099"/>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Political Machine</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Tammany Hall formed the model for the Democratic machines that arose in other eastern and </a:t>
            </a:r>
            <a:r>
              <a:rPr lang="en-US" dirty="0" err="1" smtClean="0"/>
              <a:t>midwest</a:t>
            </a:r>
            <a:r>
              <a:rPr lang="en-US" dirty="0" smtClean="0"/>
              <a:t> cities</a:t>
            </a:r>
          </a:p>
          <a:p>
            <a:pPr lvl="1"/>
            <a:r>
              <a:rPr lang="en-US" dirty="0" smtClean="0"/>
              <a:t>Democratic political machines turned many formerly Whig or Republican urban strongholds into Democratic ones</a:t>
            </a:r>
          </a:p>
          <a:p>
            <a:r>
              <a:rPr lang="en-US" dirty="0" smtClean="0"/>
              <a:t>In the 1870s, the Republicans under the leadership of U.S. senators created statewide machines based on federal patronage</a:t>
            </a:r>
          </a:p>
          <a:p>
            <a:pPr lvl="1"/>
            <a:r>
              <a:rPr lang="en-US" dirty="0" smtClean="0"/>
              <a:t>Republican machines were especially strong in Pennsylvania, Indiana, Illinois, Michigan, and upstate New York</a:t>
            </a:r>
            <a:endParaRPr lang="en-US" dirty="0"/>
          </a:p>
        </p:txBody>
      </p:sp>
      <p:sp>
        <p:nvSpPr>
          <p:cNvPr id="4" name="Slide Number Placeholder 3"/>
          <p:cNvSpPr>
            <a:spLocks noGrp="1"/>
          </p:cNvSpPr>
          <p:nvPr>
            <p:ph type="sldNum" sz="quarter" idx="12"/>
          </p:nvPr>
        </p:nvSpPr>
        <p:spPr/>
        <p:txBody>
          <a:bodyPr/>
          <a:lstStyle/>
          <a:p>
            <a:fld id="{D7D6391B-612F-4C62-AC97-42B619311DF4}" type="slidenum">
              <a:rPr lang="en-US" smtClean="0"/>
              <a:t>69</a:t>
            </a:fld>
            <a:endParaRPr lang="en-US"/>
          </a:p>
        </p:txBody>
      </p:sp>
    </p:spTree>
    <p:extLst>
      <p:ext uri="{BB962C8B-B14F-4D97-AF65-F5344CB8AC3E}">
        <p14:creationId xmlns:p14="http://schemas.microsoft.com/office/powerpoint/2010/main" val="42735736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Note About the South - 2</a:t>
            </a:r>
            <a:endParaRPr lang="en-US" dirty="0"/>
          </a:p>
        </p:txBody>
      </p:sp>
      <p:sp>
        <p:nvSpPr>
          <p:cNvPr id="3" name="Content Placeholder 2"/>
          <p:cNvSpPr>
            <a:spLocks noGrp="1"/>
          </p:cNvSpPr>
          <p:nvPr>
            <p:ph idx="1"/>
          </p:nvPr>
        </p:nvSpPr>
        <p:spPr/>
        <p:txBody>
          <a:bodyPr>
            <a:normAutofit lnSpcReduction="10000"/>
          </a:bodyPr>
          <a:lstStyle/>
          <a:p>
            <a:r>
              <a:rPr lang="en-US" dirty="0" smtClean="0"/>
              <a:t>The Three </a:t>
            </a:r>
            <a:r>
              <a:rPr lang="en-US" dirty="0" err="1" smtClean="0"/>
              <a:t>Souths</a:t>
            </a:r>
            <a:endParaRPr lang="en-US" dirty="0" smtClean="0"/>
          </a:p>
          <a:p>
            <a:pPr lvl="1"/>
            <a:r>
              <a:rPr lang="en-US" dirty="0" smtClean="0"/>
              <a:t>The Lower South </a:t>
            </a:r>
          </a:p>
          <a:p>
            <a:pPr lvl="2"/>
            <a:r>
              <a:rPr lang="en-US" dirty="0" smtClean="0"/>
              <a:t>States that bordered the Gulf of Mexico plus Georgia and South Carolina</a:t>
            </a:r>
          </a:p>
          <a:p>
            <a:pPr lvl="2"/>
            <a:r>
              <a:rPr lang="en-US" dirty="0" smtClean="0"/>
              <a:t>Economy dominated by plantation cash-crop agriculture (mostly cotton but also rice and sugar) </a:t>
            </a:r>
          </a:p>
          <a:p>
            <a:pPr lvl="2"/>
            <a:r>
              <a:rPr lang="en-US" dirty="0" smtClean="0"/>
              <a:t>A large proportion of the population consisted of black slaves – 47%</a:t>
            </a:r>
          </a:p>
          <a:p>
            <a:pPr lvl="2"/>
            <a:r>
              <a:rPr lang="en-US" dirty="0" smtClean="0"/>
              <a:t>Economic links were primarily with Great Britain</a:t>
            </a:r>
          </a:p>
          <a:p>
            <a:pPr lvl="3"/>
            <a:r>
              <a:rPr lang="en-US" dirty="0" smtClean="0"/>
              <a:t>Links with the North mostly in the form of the North being a market for their cotton exports</a:t>
            </a:r>
          </a:p>
        </p:txBody>
      </p:sp>
    </p:spTree>
    <p:extLst>
      <p:ext uri="{BB962C8B-B14F-4D97-AF65-F5344CB8AC3E}">
        <p14:creationId xmlns:p14="http://schemas.microsoft.com/office/powerpoint/2010/main" val="414522774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Political Machine</a:t>
            </a:r>
            <a:endParaRPr lang="en-US" dirty="0"/>
          </a:p>
        </p:txBody>
      </p:sp>
      <p:sp>
        <p:nvSpPr>
          <p:cNvPr id="3" name="Content Placeholder 2"/>
          <p:cNvSpPr>
            <a:spLocks noGrp="1"/>
          </p:cNvSpPr>
          <p:nvPr>
            <p:ph idx="1"/>
          </p:nvPr>
        </p:nvSpPr>
        <p:spPr/>
        <p:txBody>
          <a:bodyPr/>
          <a:lstStyle/>
          <a:p>
            <a:r>
              <a:rPr lang="en-US" dirty="0" smtClean="0"/>
              <a:t>Was an alternative to formal government </a:t>
            </a:r>
          </a:p>
          <a:p>
            <a:r>
              <a:rPr lang="en-US" dirty="0" smtClean="0"/>
              <a:t>Met the needs of three groups</a:t>
            </a:r>
          </a:p>
          <a:p>
            <a:pPr lvl="1"/>
            <a:r>
              <a:rPr lang="en-US" dirty="0" smtClean="0"/>
              <a:t>To immigrants and urban poor, it offered help, patronage, and a chance for economic improvement</a:t>
            </a:r>
          </a:p>
          <a:p>
            <a:pPr lvl="1"/>
            <a:r>
              <a:rPr lang="en-US" dirty="0" smtClean="0"/>
              <a:t>To legitimate businesses, it offered contracts</a:t>
            </a:r>
          </a:p>
          <a:p>
            <a:pPr lvl="1"/>
            <a:r>
              <a:rPr lang="en-US" dirty="0" smtClean="0"/>
              <a:t>To illegitimate businesses and commercial vice establishments, it offered profitable order and de facto toleration</a:t>
            </a:r>
            <a:endParaRPr lang="en-US" dirty="0"/>
          </a:p>
        </p:txBody>
      </p:sp>
      <p:sp>
        <p:nvSpPr>
          <p:cNvPr id="4" name="Slide Number Placeholder 3"/>
          <p:cNvSpPr>
            <a:spLocks noGrp="1"/>
          </p:cNvSpPr>
          <p:nvPr>
            <p:ph type="sldNum" sz="quarter" idx="12"/>
          </p:nvPr>
        </p:nvSpPr>
        <p:spPr/>
        <p:txBody>
          <a:bodyPr/>
          <a:lstStyle/>
          <a:p>
            <a:fld id="{16514238-E792-499A-B25B-939BE109D177}" type="slidenum">
              <a:rPr lang="en-US" smtClean="0"/>
              <a:t>70</a:t>
            </a:fld>
            <a:endParaRPr lang="en-US"/>
          </a:p>
        </p:txBody>
      </p:sp>
    </p:spTree>
    <p:extLst>
      <p:ext uri="{BB962C8B-B14F-4D97-AF65-F5344CB8AC3E}">
        <p14:creationId xmlns:p14="http://schemas.microsoft.com/office/powerpoint/2010/main" val="3934664164"/>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Political Machine</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The political machine was hierarchical with the ward boss and the precinct captains doing the work – getting the voters to the polls and providing the favors and help</a:t>
            </a:r>
          </a:p>
          <a:p>
            <a:pPr lvl="1"/>
            <a:r>
              <a:rPr lang="en-US" dirty="0" smtClean="0"/>
              <a:t>Ward bosses were key figures in local clubs and often saloon owners</a:t>
            </a:r>
          </a:p>
          <a:p>
            <a:r>
              <a:rPr lang="en-US" dirty="0" smtClean="0"/>
              <a:t>Saloons provided a stage at the ward and precinct level for politicians and a base for organizing and getting out the vote</a:t>
            </a:r>
          </a:p>
          <a:p>
            <a:pPr lvl="1"/>
            <a:r>
              <a:rPr lang="en-US" dirty="0" smtClean="0"/>
              <a:t>Saloons also provided an all-male refuge from the world of women and the demands of family where one could socialize with friends and co-workers</a:t>
            </a:r>
          </a:p>
          <a:p>
            <a:endParaRPr lang="en-US" dirty="0"/>
          </a:p>
        </p:txBody>
      </p:sp>
      <p:sp>
        <p:nvSpPr>
          <p:cNvPr id="4" name="Slide Number Placeholder 3"/>
          <p:cNvSpPr>
            <a:spLocks noGrp="1"/>
          </p:cNvSpPr>
          <p:nvPr>
            <p:ph type="sldNum" sz="quarter" idx="12"/>
          </p:nvPr>
        </p:nvSpPr>
        <p:spPr/>
        <p:txBody>
          <a:bodyPr/>
          <a:lstStyle/>
          <a:p>
            <a:fld id="{16514238-E792-499A-B25B-939BE109D177}" type="slidenum">
              <a:rPr lang="en-US" smtClean="0"/>
              <a:t>71</a:t>
            </a:fld>
            <a:endParaRPr lang="en-US"/>
          </a:p>
        </p:txBody>
      </p:sp>
    </p:spTree>
    <p:extLst>
      <p:ext uri="{BB962C8B-B14F-4D97-AF65-F5344CB8AC3E}">
        <p14:creationId xmlns:p14="http://schemas.microsoft.com/office/powerpoint/2010/main" val="332523468"/>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Political Machine</a:t>
            </a:r>
            <a:endParaRPr lang="en-US" dirty="0"/>
          </a:p>
        </p:txBody>
      </p:sp>
      <p:sp>
        <p:nvSpPr>
          <p:cNvPr id="3" name="Content Placeholder 2"/>
          <p:cNvSpPr>
            <a:spLocks noGrp="1"/>
          </p:cNvSpPr>
          <p:nvPr>
            <p:ph idx="1"/>
          </p:nvPr>
        </p:nvSpPr>
        <p:spPr/>
        <p:txBody>
          <a:bodyPr>
            <a:normAutofit lnSpcReduction="10000"/>
          </a:bodyPr>
          <a:lstStyle/>
          <a:p>
            <a:r>
              <a:rPr lang="en-US" dirty="0" smtClean="0"/>
              <a:t>Machine bosses and their underlings expected to be paid for their services</a:t>
            </a:r>
          </a:p>
          <a:p>
            <a:r>
              <a:rPr lang="en-US" dirty="0" smtClean="0"/>
              <a:t>Such rewards came in the forms of </a:t>
            </a:r>
          </a:p>
          <a:p>
            <a:pPr lvl="1"/>
            <a:r>
              <a:rPr lang="en-US" dirty="0" smtClean="0"/>
              <a:t>Patronage in the form of government jobs</a:t>
            </a:r>
          </a:p>
          <a:p>
            <a:pPr lvl="2"/>
            <a:r>
              <a:rPr lang="en-US" dirty="0" smtClean="0"/>
              <a:t>This included Federal government jobs in the local post offices and customhouses</a:t>
            </a:r>
          </a:p>
          <a:p>
            <a:pPr lvl="1"/>
            <a:r>
              <a:rPr lang="en-US" dirty="0" smtClean="0"/>
              <a:t>Campaign contributions from holders of patronage jobs and government contracts</a:t>
            </a:r>
          </a:p>
          <a:p>
            <a:pPr lvl="1"/>
            <a:r>
              <a:rPr lang="en-US" dirty="0" smtClean="0"/>
              <a:t>Exploitation of insider knowledge</a:t>
            </a:r>
          </a:p>
          <a:p>
            <a:pPr lvl="1"/>
            <a:r>
              <a:rPr lang="en-US" dirty="0" smtClean="0"/>
              <a:t>Bribes in exchange for favors</a:t>
            </a:r>
            <a:endParaRPr lang="en-US" dirty="0"/>
          </a:p>
        </p:txBody>
      </p:sp>
      <p:sp>
        <p:nvSpPr>
          <p:cNvPr id="4" name="Slide Number Placeholder 3"/>
          <p:cNvSpPr>
            <a:spLocks noGrp="1"/>
          </p:cNvSpPr>
          <p:nvPr>
            <p:ph type="sldNum" sz="quarter" idx="12"/>
          </p:nvPr>
        </p:nvSpPr>
        <p:spPr/>
        <p:txBody>
          <a:bodyPr/>
          <a:lstStyle/>
          <a:p>
            <a:fld id="{16514238-E792-499A-B25B-939BE109D177}" type="slidenum">
              <a:rPr lang="en-US" smtClean="0"/>
              <a:t>72</a:t>
            </a:fld>
            <a:endParaRPr lang="en-US"/>
          </a:p>
        </p:txBody>
      </p:sp>
    </p:spTree>
    <p:extLst>
      <p:ext uri="{BB962C8B-B14F-4D97-AF65-F5344CB8AC3E}">
        <p14:creationId xmlns:p14="http://schemas.microsoft.com/office/powerpoint/2010/main" val="907815899"/>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Political Machine</a:t>
            </a:r>
            <a:endParaRPr lang="en-US" dirty="0"/>
          </a:p>
        </p:txBody>
      </p:sp>
      <p:sp>
        <p:nvSpPr>
          <p:cNvPr id="3" name="Content Placeholder 2"/>
          <p:cNvSpPr>
            <a:spLocks noGrp="1"/>
          </p:cNvSpPr>
          <p:nvPr>
            <p:ph idx="1"/>
          </p:nvPr>
        </p:nvSpPr>
        <p:spPr/>
        <p:txBody>
          <a:bodyPr>
            <a:normAutofit lnSpcReduction="10000"/>
          </a:bodyPr>
          <a:lstStyle/>
          <a:p>
            <a:r>
              <a:rPr lang="en-US" dirty="0" smtClean="0"/>
              <a:t>To understand machine ethics, one needs to understand that machine bosses had certain ethical standards when it came to graft</a:t>
            </a:r>
          </a:p>
          <a:p>
            <a:pPr lvl="1"/>
            <a:r>
              <a:rPr lang="en-US" dirty="0" smtClean="0"/>
              <a:t>Honest graft – exploiting insider knowledge for economic gain at no expense to the government</a:t>
            </a:r>
          </a:p>
          <a:p>
            <a:pPr lvl="1"/>
            <a:r>
              <a:rPr lang="en-US" dirty="0" smtClean="0"/>
              <a:t>Simple graft – accepting kickbacks from contractors to whom you have let contracts or franchises</a:t>
            </a:r>
          </a:p>
          <a:p>
            <a:pPr lvl="1"/>
            <a:r>
              <a:rPr lang="en-US" dirty="0" smtClean="0"/>
              <a:t>Dishonest graft – profiting from crime or vice or embezzling public funds</a:t>
            </a:r>
            <a:endParaRPr lang="en-US" dirty="0"/>
          </a:p>
        </p:txBody>
      </p:sp>
      <p:sp>
        <p:nvSpPr>
          <p:cNvPr id="4" name="Slide Number Placeholder 3"/>
          <p:cNvSpPr>
            <a:spLocks noGrp="1"/>
          </p:cNvSpPr>
          <p:nvPr>
            <p:ph type="sldNum" sz="quarter" idx="12"/>
          </p:nvPr>
        </p:nvSpPr>
        <p:spPr/>
        <p:txBody>
          <a:bodyPr/>
          <a:lstStyle/>
          <a:p>
            <a:fld id="{16514238-E792-499A-B25B-939BE109D177}" type="slidenum">
              <a:rPr lang="en-US" smtClean="0"/>
              <a:t>73</a:t>
            </a:fld>
            <a:endParaRPr lang="en-US"/>
          </a:p>
        </p:txBody>
      </p:sp>
    </p:spTree>
    <p:extLst>
      <p:ext uri="{BB962C8B-B14F-4D97-AF65-F5344CB8AC3E}">
        <p14:creationId xmlns:p14="http://schemas.microsoft.com/office/powerpoint/2010/main" val="2951235143"/>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Political Machine</a:t>
            </a:r>
            <a:endParaRPr lang="en-US" dirty="0"/>
          </a:p>
        </p:txBody>
      </p:sp>
      <p:sp>
        <p:nvSpPr>
          <p:cNvPr id="3" name="Content Placeholder 2"/>
          <p:cNvSpPr>
            <a:spLocks noGrp="1"/>
          </p:cNvSpPr>
          <p:nvPr>
            <p:ph idx="1"/>
          </p:nvPr>
        </p:nvSpPr>
        <p:spPr/>
        <p:txBody>
          <a:bodyPr/>
          <a:lstStyle/>
          <a:p>
            <a:r>
              <a:rPr lang="en-US" dirty="0" smtClean="0"/>
              <a:t>While </a:t>
            </a:r>
            <a:r>
              <a:rPr lang="en-US" dirty="0"/>
              <a:t>political machines performed valuable social services, they often were guilty of corruption and other </a:t>
            </a:r>
            <a:r>
              <a:rPr lang="en-US" dirty="0" smtClean="0"/>
              <a:t>offenses</a:t>
            </a:r>
          </a:p>
          <a:p>
            <a:r>
              <a:rPr lang="en-US" dirty="0"/>
              <a:t>Political machines aroused the ire of Progressive reformers </a:t>
            </a:r>
            <a:endParaRPr lang="en-US" dirty="0" smtClean="0"/>
          </a:p>
          <a:p>
            <a:pPr lvl="1"/>
            <a:r>
              <a:rPr lang="en-US" dirty="0" smtClean="0"/>
              <a:t>Saw </a:t>
            </a:r>
            <a:r>
              <a:rPr lang="en-US" dirty="0"/>
              <a:t>the machines as having a corrosive influence on urban life </a:t>
            </a:r>
            <a:endParaRPr lang="en-US" dirty="0" smtClean="0"/>
          </a:p>
          <a:p>
            <a:pPr lvl="1"/>
            <a:r>
              <a:rPr lang="en-US" dirty="0" smtClean="0"/>
              <a:t>Viewed them </a:t>
            </a:r>
            <a:r>
              <a:rPr lang="en-US" dirty="0"/>
              <a:t>as obstacles to rational reform</a:t>
            </a:r>
          </a:p>
          <a:p>
            <a:endParaRPr lang="en-US" dirty="0"/>
          </a:p>
        </p:txBody>
      </p:sp>
      <p:sp>
        <p:nvSpPr>
          <p:cNvPr id="4" name="Slide Number Placeholder 3"/>
          <p:cNvSpPr>
            <a:spLocks noGrp="1"/>
          </p:cNvSpPr>
          <p:nvPr>
            <p:ph type="sldNum" sz="quarter" idx="12"/>
          </p:nvPr>
        </p:nvSpPr>
        <p:spPr/>
        <p:txBody>
          <a:bodyPr/>
          <a:lstStyle/>
          <a:p>
            <a:fld id="{16514238-E792-499A-B25B-939BE109D177}" type="slidenum">
              <a:rPr lang="en-US" smtClean="0"/>
              <a:t>74</a:t>
            </a:fld>
            <a:endParaRPr lang="en-US"/>
          </a:p>
        </p:txBody>
      </p:sp>
    </p:spTree>
    <p:extLst>
      <p:ext uri="{BB962C8B-B14F-4D97-AF65-F5344CB8AC3E}">
        <p14:creationId xmlns:p14="http://schemas.microsoft.com/office/powerpoint/2010/main" val="3973727610"/>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Political Machine</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The Progressives enacted various reforms designed to both weaken the machines and lessen their voting power. These included:</a:t>
            </a:r>
          </a:p>
          <a:p>
            <a:pPr lvl="1"/>
            <a:r>
              <a:rPr lang="en-US" dirty="0" smtClean="0"/>
              <a:t>Voter registration</a:t>
            </a:r>
          </a:p>
          <a:p>
            <a:pPr lvl="1"/>
            <a:r>
              <a:rPr lang="en-US" dirty="0" smtClean="0"/>
              <a:t>Australian or secret ballot</a:t>
            </a:r>
          </a:p>
          <a:p>
            <a:pPr lvl="1"/>
            <a:r>
              <a:rPr lang="en-US" dirty="0" smtClean="0"/>
              <a:t>Literacy tests</a:t>
            </a:r>
          </a:p>
          <a:p>
            <a:pPr lvl="1"/>
            <a:r>
              <a:rPr lang="en-US" dirty="0" smtClean="0"/>
              <a:t>Civil Service reform</a:t>
            </a:r>
          </a:p>
          <a:p>
            <a:pPr lvl="1"/>
            <a:r>
              <a:rPr lang="en-US" dirty="0" smtClean="0"/>
              <a:t>Prohibition of electioneering close to the voting booth</a:t>
            </a:r>
          </a:p>
          <a:p>
            <a:pPr lvl="1"/>
            <a:r>
              <a:rPr lang="en-US" dirty="0" smtClean="0"/>
              <a:t>Initiative, referendum, and recall</a:t>
            </a:r>
          </a:p>
          <a:p>
            <a:pPr lvl="1"/>
            <a:r>
              <a:rPr lang="en-US" dirty="0" smtClean="0"/>
              <a:t>Primary</a:t>
            </a:r>
            <a:endParaRPr lang="en-US" dirty="0"/>
          </a:p>
        </p:txBody>
      </p:sp>
      <p:sp>
        <p:nvSpPr>
          <p:cNvPr id="4" name="Slide Number Placeholder 3"/>
          <p:cNvSpPr>
            <a:spLocks noGrp="1"/>
          </p:cNvSpPr>
          <p:nvPr>
            <p:ph type="sldNum" sz="quarter" idx="12"/>
          </p:nvPr>
        </p:nvSpPr>
        <p:spPr/>
        <p:txBody>
          <a:bodyPr/>
          <a:lstStyle/>
          <a:p>
            <a:fld id="{16514238-E792-499A-B25B-939BE109D177}" type="slidenum">
              <a:rPr lang="en-US" smtClean="0"/>
              <a:t>75</a:t>
            </a:fld>
            <a:endParaRPr lang="en-US"/>
          </a:p>
        </p:txBody>
      </p:sp>
    </p:spTree>
    <p:extLst>
      <p:ext uri="{BB962C8B-B14F-4D97-AF65-F5344CB8AC3E}">
        <p14:creationId xmlns:p14="http://schemas.microsoft.com/office/powerpoint/2010/main" val="3177897283"/>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Political Machine</a:t>
            </a:r>
            <a:endParaRPr lang="en-US" dirty="0"/>
          </a:p>
        </p:txBody>
      </p:sp>
      <p:sp>
        <p:nvSpPr>
          <p:cNvPr id="3" name="Content Placeholder 2"/>
          <p:cNvSpPr>
            <a:spLocks noGrp="1"/>
          </p:cNvSpPr>
          <p:nvPr>
            <p:ph idx="1"/>
          </p:nvPr>
        </p:nvSpPr>
        <p:spPr/>
        <p:txBody>
          <a:bodyPr>
            <a:normAutofit lnSpcReduction="10000"/>
          </a:bodyPr>
          <a:lstStyle/>
          <a:p>
            <a:r>
              <a:rPr lang="en-US" dirty="0" smtClean="0"/>
              <a:t>While the political machines fought some Progressive legislation </a:t>
            </a:r>
          </a:p>
          <a:p>
            <a:pPr lvl="1"/>
            <a:r>
              <a:rPr lang="en-US" dirty="0" smtClean="0"/>
              <a:t>Civil Service reform</a:t>
            </a:r>
          </a:p>
          <a:p>
            <a:pPr lvl="1"/>
            <a:r>
              <a:rPr lang="en-US" dirty="0" smtClean="0"/>
              <a:t>Replacing nominating by caucus or convention with the direct primary</a:t>
            </a:r>
          </a:p>
          <a:p>
            <a:pPr lvl="1"/>
            <a:r>
              <a:rPr lang="en-US" dirty="0" smtClean="0"/>
              <a:t>Restrictions on fundraising</a:t>
            </a:r>
          </a:p>
          <a:p>
            <a:r>
              <a:rPr lang="en-US" dirty="0" smtClean="0"/>
              <a:t>Many of the machines supported socio-economic reform legislation that benefited their working class constituents</a:t>
            </a:r>
            <a:endParaRPr lang="en-US" dirty="0"/>
          </a:p>
        </p:txBody>
      </p:sp>
      <p:sp>
        <p:nvSpPr>
          <p:cNvPr id="4" name="Slide Number Placeholder 3"/>
          <p:cNvSpPr>
            <a:spLocks noGrp="1"/>
          </p:cNvSpPr>
          <p:nvPr>
            <p:ph type="sldNum" sz="quarter" idx="12"/>
          </p:nvPr>
        </p:nvSpPr>
        <p:spPr/>
        <p:txBody>
          <a:bodyPr/>
          <a:lstStyle/>
          <a:p>
            <a:fld id="{16514238-E792-499A-B25B-939BE109D177}" type="slidenum">
              <a:rPr lang="en-US" smtClean="0"/>
              <a:t>76</a:t>
            </a:fld>
            <a:endParaRPr lang="en-US"/>
          </a:p>
        </p:txBody>
      </p:sp>
    </p:spTree>
    <p:extLst>
      <p:ext uri="{BB962C8B-B14F-4D97-AF65-F5344CB8AC3E}">
        <p14:creationId xmlns:p14="http://schemas.microsoft.com/office/powerpoint/2010/main" val="2554398573"/>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Political Machine</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Several factors combined to bring about the demise of the machine</a:t>
            </a:r>
          </a:p>
          <a:p>
            <a:pPr lvl="1"/>
            <a:r>
              <a:rPr lang="en-US" dirty="0" smtClean="0"/>
              <a:t>Progressive era reforms</a:t>
            </a:r>
          </a:p>
          <a:p>
            <a:pPr lvl="1"/>
            <a:r>
              <a:rPr lang="en-US" dirty="0" smtClean="0"/>
              <a:t>The New Deal and the rise of the Welfare State</a:t>
            </a:r>
          </a:p>
          <a:p>
            <a:pPr lvl="2"/>
            <a:r>
              <a:rPr lang="en-US" dirty="0" smtClean="0"/>
              <a:t>Governments now took over the social welfare functions of the machine</a:t>
            </a:r>
          </a:p>
          <a:p>
            <a:pPr lvl="1"/>
            <a:r>
              <a:rPr lang="en-US" dirty="0" smtClean="0"/>
              <a:t>Social mobility</a:t>
            </a:r>
          </a:p>
          <a:p>
            <a:pPr lvl="2"/>
            <a:r>
              <a:rPr lang="en-US" dirty="0" smtClean="0"/>
              <a:t>The children of the ethnic immigrant poor became members of the middle class and moved from the city to the suburbs</a:t>
            </a:r>
          </a:p>
          <a:p>
            <a:pPr lvl="1"/>
            <a:r>
              <a:rPr lang="en-US" dirty="0" smtClean="0"/>
              <a:t>New mass media (radio &amp; TV) took over the political communication function of the machine</a:t>
            </a:r>
            <a:endParaRPr lang="en-US" dirty="0"/>
          </a:p>
        </p:txBody>
      </p:sp>
      <p:sp>
        <p:nvSpPr>
          <p:cNvPr id="4" name="Slide Number Placeholder 3"/>
          <p:cNvSpPr>
            <a:spLocks noGrp="1"/>
          </p:cNvSpPr>
          <p:nvPr>
            <p:ph type="sldNum" sz="quarter" idx="12"/>
          </p:nvPr>
        </p:nvSpPr>
        <p:spPr/>
        <p:txBody>
          <a:bodyPr/>
          <a:lstStyle/>
          <a:p>
            <a:fld id="{16514238-E792-499A-B25B-939BE109D177}" type="slidenum">
              <a:rPr lang="en-US" smtClean="0"/>
              <a:t>77</a:t>
            </a:fld>
            <a:endParaRPr lang="en-US"/>
          </a:p>
        </p:txBody>
      </p:sp>
    </p:spTree>
    <p:extLst>
      <p:ext uri="{BB962C8B-B14F-4D97-AF65-F5344CB8AC3E}">
        <p14:creationId xmlns:p14="http://schemas.microsoft.com/office/powerpoint/2010/main" val="2761024227"/>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Some Notes About the Political Machine - 1</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It existed to secure and perpetuate power in the hands of a known political organization</a:t>
            </a:r>
          </a:p>
          <a:p>
            <a:r>
              <a:rPr lang="en-US" dirty="0" smtClean="0"/>
              <a:t>That power was primarily used to benefit those who controlled and were members of the machine</a:t>
            </a:r>
          </a:p>
          <a:p>
            <a:r>
              <a:rPr lang="en-US" dirty="0" smtClean="0"/>
              <a:t>It retained power by controlling votes</a:t>
            </a:r>
          </a:p>
          <a:p>
            <a:r>
              <a:rPr lang="en-US" dirty="0" smtClean="0"/>
              <a:t>It controlled votes by providing services and favors for voters who in turn gave the machine candidates their votes out of gratitude (and sometimes, hope of a patronage job)</a:t>
            </a:r>
            <a:endParaRPr lang="en-US" dirty="0"/>
          </a:p>
        </p:txBody>
      </p:sp>
      <p:sp>
        <p:nvSpPr>
          <p:cNvPr id="4" name="Slide Number Placeholder 3"/>
          <p:cNvSpPr>
            <a:spLocks noGrp="1"/>
          </p:cNvSpPr>
          <p:nvPr>
            <p:ph type="sldNum" sz="quarter" idx="12"/>
          </p:nvPr>
        </p:nvSpPr>
        <p:spPr/>
        <p:txBody>
          <a:bodyPr/>
          <a:lstStyle/>
          <a:p>
            <a:fld id="{D7D6391B-612F-4C62-AC97-42B619311DF4}" type="slidenum">
              <a:rPr lang="en-US" smtClean="0"/>
              <a:t>78</a:t>
            </a:fld>
            <a:endParaRPr lang="en-US"/>
          </a:p>
        </p:txBody>
      </p:sp>
    </p:spTree>
    <p:extLst>
      <p:ext uri="{BB962C8B-B14F-4D97-AF65-F5344CB8AC3E}">
        <p14:creationId xmlns:p14="http://schemas.microsoft.com/office/powerpoint/2010/main" val="1203419248"/>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Some Notes About the Political Machine </a:t>
            </a:r>
            <a:r>
              <a:rPr lang="en-US" dirty="0" smtClean="0"/>
              <a:t>- 2</a:t>
            </a:r>
            <a:endParaRPr lang="en-US" dirty="0"/>
          </a:p>
        </p:txBody>
      </p:sp>
      <p:sp>
        <p:nvSpPr>
          <p:cNvPr id="3" name="Content Placeholder 2"/>
          <p:cNvSpPr>
            <a:spLocks noGrp="1"/>
          </p:cNvSpPr>
          <p:nvPr>
            <p:ph idx="1"/>
          </p:nvPr>
        </p:nvSpPr>
        <p:spPr/>
        <p:txBody>
          <a:bodyPr>
            <a:normAutofit lnSpcReduction="10000"/>
          </a:bodyPr>
          <a:lstStyle/>
          <a:p>
            <a:r>
              <a:rPr lang="en-US" dirty="0" smtClean="0"/>
              <a:t>Political machines were much more focused on local rather than national issues</a:t>
            </a:r>
          </a:p>
          <a:p>
            <a:r>
              <a:rPr lang="en-US" dirty="0" smtClean="0"/>
              <a:t>The machines often supported socio-economic reforms desired by their poor and working class constituents</a:t>
            </a:r>
          </a:p>
          <a:p>
            <a:r>
              <a:rPr lang="en-US" dirty="0" smtClean="0"/>
              <a:t>There were rural as well as urban machines</a:t>
            </a:r>
          </a:p>
          <a:p>
            <a:pPr lvl="1"/>
            <a:r>
              <a:rPr lang="en-US" dirty="0" smtClean="0"/>
              <a:t>Pennsylvania before the 1930s</a:t>
            </a:r>
          </a:p>
          <a:p>
            <a:pPr lvl="1"/>
            <a:r>
              <a:rPr lang="en-US" dirty="0" smtClean="0"/>
              <a:t>Several southern states (especially Virginia with the Byrd Machine)</a:t>
            </a:r>
            <a:endParaRPr lang="en-US" dirty="0"/>
          </a:p>
        </p:txBody>
      </p:sp>
      <p:sp>
        <p:nvSpPr>
          <p:cNvPr id="4" name="Slide Number Placeholder 3"/>
          <p:cNvSpPr>
            <a:spLocks noGrp="1"/>
          </p:cNvSpPr>
          <p:nvPr>
            <p:ph type="sldNum" sz="quarter" idx="12"/>
          </p:nvPr>
        </p:nvSpPr>
        <p:spPr/>
        <p:txBody>
          <a:bodyPr/>
          <a:lstStyle/>
          <a:p>
            <a:fld id="{D7D6391B-612F-4C62-AC97-42B619311DF4}" type="slidenum">
              <a:rPr lang="en-US" smtClean="0"/>
              <a:t>79</a:t>
            </a:fld>
            <a:endParaRPr lang="en-US"/>
          </a:p>
        </p:txBody>
      </p:sp>
    </p:spTree>
    <p:extLst>
      <p:ext uri="{BB962C8B-B14F-4D97-AF65-F5344CB8AC3E}">
        <p14:creationId xmlns:p14="http://schemas.microsoft.com/office/powerpoint/2010/main" val="17773949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Note About the South - 3</a:t>
            </a:r>
            <a:endParaRPr lang="en-US" dirty="0"/>
          </a:p>
        </p:txBody>
      </p:sp>
      <p:sp>
        <p:nvSpPr>
          <p:cNvPr id="3" name="Content Placeholder 2"/>
          <p:cNvSpPr>
            <a:spLocks noGrp="1"/>
          </p:cNvSpPr>
          <p:nvPr>
            <p:ph idx="1"/>
          </p:nvPr>
        </p:nvSpPr>
        <p:spPr/>
        <p:txBody>
          <a:bodyPr/>
          <a:lstStyle/>
          <a:p>
            <a:pPr lvl="1"/>
            <a:r>
              <a:rPr lang="en-US" dirty="0"/>
              <a:t>The Middle South</a:t>
            </a:r>
          </a:p>
          <a:p>
            <a:pPr lvl="2"/>
            <a:r>
              <a:rPr lang="en-US" dirty="0"/>
              <a:t>North Carolina, Virginia, Tennessee, and Arkansas</a:t>
            </a:r>
          </a:p>
          <a:p>
            <a:pPr lvl="2"/>
            <a:r>
              <a:rPr lang="en-US" dirty="0"/>
              <a:t>Economy consisting mostly of family farms with relatively few plantations </a:t>
            </a:r>
          </a:p>
          <a:p>
            <a:pPr lvl="3"/>
            <a:r>
              <a:rPr lang="en-US" dirty="0" smtClean="0"/>
              <a:t>Major cash crop is tobacco. Some cotton is grown</a:t>
            </a:r>
          </a:p>
          <a:p>
            <a:pPr lvl="2"/>
            <a:r>
              <a:rPr lang="en-US" dirty="0" smtClean="0"/>
              <a:t>Smaller proportion of black slaves in the population than the Deep South but more than in the Upper South – 32% </a:t>
            </a:r>
            <a:r>
              <a:rPr lang="en-US" dirty="0" err="1" smtClean="0"/>
              <a:t>vs</a:t>
            </a:r>
            <a:r>
              <a:rPr lang="en-US" dirty="0" smtClean="0"/>
              <a:t> 47% for the Lower South and 13% for the Border South</a:t>
            </a:r>
            <a:endParaRPr lang="en-US" dirty="0"/>
          </a:p>
          <a:p>
            <a:endParaRPr lang="en-US" dirty="0"/>
          </a:p>
        </p:txBody>
      </p:sp>
    </p:spTree>
    <p:extLst>
      <p:ext uri="{BB962C8B-B14F-4D97-AF65-F5344CB8AC3E}">
        <p14:creationId xmlns:p14="http://schemas.microsoft.com/office/powerpoint/2010/main" val="334493363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Some Notes About the Political Machine - </a:t>
            </a:r>
            <a:r>
              <a:rPr lang="en-US" dirty="0" smtClean="0"/>
              <a:t>3</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What differentiated the rural machines from the urban machines was:</a:t>
            </a:r>
          </a:p>
          <a:p>
            <a:pPr lvl="1"/>
            <a:r>
              <a:rPr lang="en-US" dirty="0" smtClean="0"/>
              <a:t>The urban boss’s political power came from control of the political machine, not from any public office.</a:t>
            </a:r>
          </a:p>
          <a:p>
            <a:pPr lvl="2"/>
            <a:r>
              <a:rPr lang="en-US" dirty="0" smtClean="0"/>
              <a:t>In fact many noted bosses (Richard Croker &amp; Charles Murphy of Tammany Hall) did not hold public office </a:t>
            </a:r>
          </a:p>
          <a:p>
            <a:pPr lvl="1"/>
            <a:r>
              <a:rPr lang="en-US" dirty="0" smtClean="0"/>
              <a:t>The rural boss’s political power normally resulted from the fact that he had other sources of power </a:t>
            </a:r>
          </a:p>
          <a:p>
            <a:pPr lvl="2"/>
            <a:r>
              <a:rPr lang="en-US" dirty="0" smtClean="0"/>
              <a:t>Thus rural bosses were often either large landowners, agents for the railroad, bankers, or merchants with local monopolies</a:t>
            </a:r>
            <a:endParaRPr lang="en-US" dirty="0"/>
          </a:p>
        </p:txBody>
      </p:sp>
      <p:sp>
        <p:nvSpPr>
          <p:cNvPr id="4" name="Slide Number Placeholder 3"/>
          <p:cNvSpPr>
            <a:spLocks noGrp="1"/>
          </p:cNvSpPr>
          <p:nvPr>
            <p:ph type="sldNum" sz="quarter" idx="12"/>
          </p:nvPr>
        </p:nvSpPr>
        <p:spPr/>
        <p:txBody>
          <a:bodyPr/>
          <a:lstStyle/>
          <a:p>
            <a:fld id="{D7D6391B-612F-4C62-AC97-42B619311DF4}" type="slidenum">
              <a:rPr lang="en-US" smtClean="0"/>
              <a:t>80</a:t>
            </a:fld>
            <a:endParaRPr lang="en-US"/>
          </a:p>
        </p:txBody>
      </p:sp>
    </p:spTree>
    <p:extLst>
      <p:ext uri="{BB962C8B-B14F-4D97-AF65-F5344CB8AC3E}">
        <p14:creationId xmlns:p14="http://schemas.microsoft.com/office/powerpoint/2010/main" val="2108288718"/>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Changes in Voting Over Time</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328425862"/>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Changes in Voting - 1</a:t>
            </a:r>
            <a:endParaRPr lang="en-US" dirty="0"/>
          </a:p>
        </p:txBody>
      </p:sp>
      <p:sp>
        <p:nvSpPr>
          <p:cNvPr id="3" name="Content Placeholder 2"/>
          <p:cNvSpPr>
            <a:spLocks noGrp="1"/>
          </p:cNvSpPr>
          <p:nvPr>
            <p:ph idx="1"/>
          </p:nvPr>
        </p:nvSpPr>
        <p:spPr/>
        <p:txBody>
          <a:bodyPr>
            <a:normAutofit/>
          </a:bodyPr>
          <a:lstStyle/>
          <a:p>
            <a:r>
              <a:rPr lang="en-US" dirty="0" smtClean="0"/>
              <a:t>Voter in Colonial America</a:t>
            </a:r>
          </a:p>
          <a:p>
            <a:pPr lvl="1"/>
            <a:r>
              <a:rPr lang="en-US" baseline="0" dirty="0" smtClean="0"/>
              <a:t>Voter is an</a:t>
            </a:r>
            <a:r>
              <a:rPr lang="en-US" dirty="0" smtClean="0"/>
              <a:t> adult white male who owns property</a:t>
            </a:r>
            <a:endParaRPr lang="en-US" baseline="0" dirty="0" smtClean="0"/>
          </a:p>
          <a:p>
            <a:pPr lvl="1"/>
            <a:r>
              <a:rPr lang="en-US" dirty="0" smtClean="0"/>
              <a:t>Political leaders are personally known to the voter and members of locally prominent and well-established families</a:t>
            </a:r>
          </a:p>
          <a:p>
            <a:pPr lvl="1"/>
            <a:r>
              <a:rPr lang="en-US" dirty="0" smtClean="0"/>
              <a:t>Voting done </a:t>
            </a:r>
            <a:r>
              <a:rPr lang="en-US" i="1" dirty="0" smtClean="0"/>
              <a:t>viva voce </a:t>
            </a:r>
            <a:r>
              <a:rPr lang="en-US" dirty="0" smtClean="0"/>
              <a:t>in public</a:t>
            </a:r>
          </a:p>
        </p:txBody>
      </p:sp>
      <p:sp>
        <p:nvSpPr>
          <p:cNvPr id="4" name="Slide Number Placeholder 3"/>
          <p:cNvSpPr>
            <a:spLocks noGrp="1"/>
          </p:cNvSpPr>
          <p:nvPr>
            <p:ph type="sldNum" sz="quarter" idx="12"/>
          </p:nvPr>
        </p:nvSpPr>
        <p:spPr/>
        <p:txBody>
          <a:bodyPr/>
          <a:lstStyle/>
          <a:p>
            <a:fld id="{738D3C03-2A4E-4E29-B61D-FE8D764B6D18}" type="slidenum">
              <a:rPr lang="en-US" smtClean="0"/>
              <a:pPr/>
              <a:t>82</a:t>
            </a:fld>
            <a:endParaRPr lang="en-US"/>
          </a:p>
        </p:txBody>
      </p:sp>
    </p:spTree>
    <p:extLst>
      <p:ext uri="{BB962C8B-B14F-4D97-AF65-F5344CB8AC3E}">
        <p14:creationId xmlns:p14="http://schemas.microsoft.com/office/powerpoint/2010/main" val="3745020974"/>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Early </a:t>
            </a:r>
            <a:r>
              <a:rPr lang="en-US" i="1" dirty="0" smtClean="0"/>
              <a:t>Viva Voce </a:t>
            </a:r>
            <a:r>
              <a:rPr lang="en-US" dirty="0" smtClean="0"/>
              <a:t>Voting</a:t>
            </a:r>
            <a:endParaRPr lang="en-US" dirty="0"/>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524000" y="1905000"/>
            <a:ext cx="6781800" cy="3962400"/>
          </a:xfrm>
        </p:spPr>
      </p:pic>
    </p:spTree>
    <p:extLst>
      <p:ext uri="{BB962C8B-B14F-4D97-AF65-F5344CB8AC3E}">
        <p14:creationId xmlns:p14="http://schemas.microsoft.com/office/powerpoint/2010/main" val="2226112272"/>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Changes in Voting - 2</a:t>
            </a:r>
            <a:endParaRPr lang="en-US" dirty="0"/>
          </a:p>
        </p:txBody>
      </p:sp>
      <p:sp>
        <p:nvSpPr>
          <p:cNvPr id="3" name="Content Placeholder 2"/>
          <p:cNvSpPr>
            <a:spLocks noGrp="1"/>
          </p:cNvSpPr>
          <p:nvPr>
            <p:ph idx="1"/>
          </p:nvPr>
        </p:nvSpPr>
        <p:spPr/>
        <p:txBody>
          <a:bodyPr/>
          <a:lstStyle/>
          <a:p>
            <a:r>
              <a:rPr lang="en-US" dirty="0"/>
              <a:t>Voter in </a:t>
            </a:r>
            <a:r>
              <a:rPr lang="en-US" dirty="0" err="1"/>
              <a:t>Jacksonian</a:t>
            </a:r>
            <a:r>
              <a:rPr lang="en-US" dirty="0"/>
              <a:t> America</a:t>
            </a:r>
          </a:p>
          <a:p>
            <a:pPr lvl="1"/>
            <a:r>
              <a:rPr lang="en-US" dirty="0"/>
              <a:t>Voter is an adult white male who owns </a:t>
            </a:r>
            <a:r>
              <a:rPr lang="en-US" dirty="0" smtClean="0"/>
              <a:t>property</a:t>
            </a:r>
          </a:p>
          <a:p>
            <a:pPr lvl="1"/>
            <a:r>
              <a:rPr lang="en-US" dirty="0" smtClean="0"/>
              <a:t>Voting done via printed ballots</a:t>
            </a:r>
          </a:p>
          <a:p>
            <a:pPr lvl="2"/>
            <a:r>
              <a:rPr lang="en-US" dirty="0" smtClean="0"/>
              <a:t>Printing done by the political party or candidate</a:t>
            </a:r>
          </a:p>
          <a:p>
            <a:pPr lvl="2"/>
            <a:r>
              <a:rPr lang="en-US" dirty="0" smtClean="0"/>
              <a:t>Since each party used different color ballots, a voter’s vote was not secret</a:t>
            </a:r>
            <a:endParaRPr lang="en-US" dirty="0"/>
          </a:p>
        </p:txBody>
      </p:sp>
      <p:sp>
        <p:nvSpPr>
          <p:cNvPr id="4" name="Slide Number Placeholder 3"/>
          <p:cNvSpPr>
            <a:spLocks noGrp="1"/>
          </p:cNvSpPr>
          <p:nvPr>
            <p:ph type="sldNum" sz="quarter" idx="12"/>
          </p:nvPr>
        </p:nvSpPr>
        <p:spPr/>
        <p:txBody>
          <a:bodyPr/>
          <a:lstStyle/>
          <a:p>
            <a:fld id="{5EE601A0-8CD0-4DC2-A81D-A7DD10BFDF86}" type="slidenum">
              <a:rPr lang="en-US" smtClean="0"/>
              <a:t>84</a:t>
            </a:fld>
            <a:endParaRPr lang="en-US"/>
          </a:p>
        </p:txBody>
      </p:sp>
    </p:spTree>
    <p:extLst>
      <p:ext uri="{BB962C8B-B14F-4D97-AF65-F5344CB8AC3E}">
        <p14:creationId xmlns:p14="http://schemas.microsoft.com/office/powerpoint/2010/main" val="2790885664"/>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Australian Ballot Voting</a:t>
            </a:r>
            <a:endParaRPr lang="en-US" dirty="0"/>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2514600" y="1828800"/>
            <a:ext cx="4495800" cy="3657600"/>
          </a:xfrm>
        </p:spPr>
      </p:pic>
    </p:spTree>
    <p:extLst>
      <p:ext uri="{BB962C8B-B14F-4D97-AF65-F5344CB8AC3E}">
        <p14:creationId xmlns:p14="http://schemas.microsoft.com/office/powerpoint/2010/main" val="707986310"/>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Changes in Voting - 3</a:t>
            </a:r>
            <a:endParaRPr lang="en-US" dirty="0"/>
          </a:p>
        </p:txBody>
      </p:sp>
      <p:sp>
        <p:nvSpPr>
          <p:cNvPr id="3" name="Content Placeholder 2"/>
          <p:cNvSpPr>
            <a:spLocks noGrp="1"/>
          </p:cNvSpPr>
          <p:nvPr>
            <p:ph idx="1"/>
          </p:nvPr>
        </p:nvSpPr>
        <p:spPr/>
        <p:txBody>
          <a:bodyPr>
            <a:normAutofit lnSpcReduction="10000"/>
          </a:bodyPr>
          <a:lstStyle/>
          <a:p>
            <a:r>
              <a:rPr lang="en-US" dirty="0" smtClean="0"/>
              <a:t>In 1888, Massachusetts introduced the Australian or secret ballot. </a:t>
            </a:r>
          </a:p>
          <a:p>
            <a:r>
              <a:rPr lang="en-US" dirty="0" smtClean="0"/>
              <a:t>By 1891, all states had adopted it</a:t>
            </a:r>
          </a:p>
          <a:p>
            <a:r>
              <a:rPr lang="en-US" dirty="0" smtClean="0"/>
              <a:t>Characteristics of the Australian ballot:</a:t>
            </a:r>
          </a:p>
          <a:p>
            <a:pPr lvl="1"/>
            <a:r>
              <a:rPr lang="en-US" dirty="0" smtClean="0"/>
              <a:t>Official ballot printed at public expense</a:t>
            </a:r>
          </a:p>
          <a:p>
            <a:pPr lvl="1"/>
            <a:r>
              <a:rPr lang="en-US" dirty="0" smtClean="0"/>
              <a:t>Had the names of all the parties and candidates</a:t>
            </a:r>
          </a:p>
          <a:p>
            <a:pPr lvl="1"/>
            <a:r>
              <a:rPr lang="en-US" dirty="0" smtClean="0"/>
              <a:t>Distributed only at the polling place</a:t>
            </a:r>
          </a:p>
          <a:p>
            <a:pPr lvl="1"/>
            <a:r>
              <a:rPr lang="en-US" dirty="0" smtClean="0"/>
              <a:t>Marked by the voter in secret and deposited into a ballot box</a:t>
            </a:r>
            <a:endParaRPr lang="en-US" dirty="0"/>
          </a:p>
        </p:txBody>
      </p:sp>
      <p:sp>
        <p:nvSpPr>
          <p:cNvPr id="4" name="Slide Number Placeholder 3"/>
          <p:cNvSpPr>
            <a:spLocks noGrp="1"/>
          </p:cNvSpPr>
          <p:nvPr>
            <p:ph type="sldNum" sz="quarter" idx="12"/>
          </p:nvPr>
        </p:nvSpPr>
        <p:spPr/>
        <p:txBody>
          <a:bodyPr/>
          <a:lstStyle/>
          <a:p>
            <a:fld id="{5EE601A0-8CD0-4DC2-A81D-A7DD10BFDF86}" type="slidenum">
              <a:rPr lang="en-US" smtClean="0"/>
              <a:t>86</a:t>
            </a:fld>
            <a:endParaRPr lang="en-US"/>
          </a:p>
        </p:txBody>
      </p:sp>
    </p:spTree>
    <p:extLst>
      <p:ext uri="{BB962C8B-B14F-4D97-AF65-F5344CB8AC3E}">
        <p14:creationId xmlns:p14="http://schemas.microsoft.com/office/powerpoint/2010/main" val="447607091"/>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Changes in Voting - 4</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Mechanical (or Lever) Voting Machines</a:t>
            </a:r>
          </a:p>
          <a:p>
            <a:pPr lvl="1"/>
            <a:r>
              <a:rPr lang="en-US" dirty="0" smtClean="0"/>
              <a:t>Invented in 1881 by Anthony </a:t>
            </a:r>
            <a:r>
              <a:rPr lang="en-US" dirty="0" err="1" smtClean="0"/>
              <a:t>Beranek</a:t>
            </a:r>
            <a:r>
              <a:rPr lang="en-US" dirty="0" smtClean="0"/>
              <a:t> of Chicago</a:t>
            </a:r>
          </a:p>
          <a:p>
            <a:pPr lvl="2"/>
            <a:r>
              <a:rPr lang="en-US" dirty="0" smtClean="0"/>
              <a:t>1892 -  First used in Lockport NY </a:t>
            </a:r>
          </a:p>
          <a:p>
            <a:pPr lvl="2"/>
            <a:r>
              <a:rPr lang="en-US" dirty="0" smtClean="0"/>
              <a:t>1894 – </a:t>
            </a:r>
            <a:r>
              <a:rPr lang="en-US" dirty="0" err="1" smtClean="0"/>
              <a:t>Sylvanus</a:t>
            </a:r>
            <a:r>
              <a:rPr lang="en-US" dirty="0" smtClean="0"/>
              <a:t> Davis added a straight-party lever and simplified the interlock mechanism</a:t>
            </a:r>
          </a:p>
          <a:p>
            <a:pPr lvl="1"/>
            <a:r>
              <a:rPr lang="en-US" dirty="0" smtClean="0"/>
              <a:t>In 1899, Alfred Gillespie introduced three major innovations</a:t>
            </a:r>
          </a:p>
          <a:p>
            <a:pPr lvl="2"/>
            <a:r>
              <a:rPr lang="en-US" dirty="0" smtClean="0"/>
              <a:t>Linked the cast-vote lever to a curtain</a:t>
            </a:r>
          </a:p>
          <a:p>
            <a:pPr lvl="2"/>
            <a:r>
              <a:rPr lang="en-US" dirty="0" smtClean="0"/>
              <a:t>Introduced the lever by each candidate’s name</a:t>
            </a:r>
          </a:p>
          <a:p>
            <a:pPr lvl="2"/>
            <a:r>
              <a:rPr lang="en-US" dirty="0" smtClean="0"/>
              <a:t>Made the machine programmable so that it could support races in which voters were allowed to vote for more than one candidate in a field. </a:t>
            </a:r>
          </a:p>
          <a:p>
            <a:pPr lvl="1"/>
            <a:endParaRPr lang="en-US" dirty="0"/>
          </a:p>
        </p:txBody>
      </p:sp>
    </p:spTree>
    <p:extLst>
      <p:ext uri="{BB962C8B-B14F-4D97-AF65-F5344CB8AC3E}">
        <p14:creationId xmlns:p14="http://schemas.microsoft.com/office/powerpoint/2010/main" val="3988297512"/>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Lever Voting Machine</a:t>
            </a:r>
            <a:endParaRPr lang="en-US" dirty="0"/>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2286000" y="1600200"/>
            <a:ext cx="4571999" cy="4800600"/>
          </a:xfrm>
        </p:spPr>
      </p:pic>
    </p:spTree>
    <p:extLst>
      <p:ext uri="{BB962C8B-B14F-4D97-AF65-F5344CB8AC3E}">
        <p14:creationId xmlns:p14="http://schemas.microsoft.com/office/powerpoint/2010/main" val="1672720787"/>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Lever Voting Machine </a:t>
            </a:r>
            <a:r>
              <a:rPr lang="en-US" dirty="0" err="1" smtClean="0"/>
              <a:t>Closeup</a:t>
            </a:r>
            <a:endParaRPr lang="en-US" dirty="0"/>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760189" y="1600200"/>
            <a:ext cx="5623621" cy="4525963"/>
          </a:xfrm>
        </p:spPr>
      </p:pic>
    </p:spTree>
    <p:extLst>
      <p:ext uri="{BB962C8B-B14F-4D97-AF65-F5344CB8AC3E}">
        <p14:creationId xmlns:p14="http://schemas.microsoft.com/office/powerpoint/2010/main" val="10359054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Note About the South - 4</a:t>
            </a:r>
            <a:endParaRPr lang="en-US" dirty="0"/>
          </a:p>
        </p:txBody>
      </p:sp>
      <p:sp>
        <p:nvSpPr>
          <p:cNvPr id="3" name="Content Placeholder 2"/>
          <p:cNvSpPr>
            <a:spLocks noGrp="1"/>
          </p:cNvSpPr>
          <p:nvPr>
            <p:ph idx="1"/>
          </p:nvPr>
        </p:nvSpPr>
        <p:spPr>
          <a:xfrm>
            <a:off x="381000" y="1295400"/>
            <a:ext cx="8229600" cy="4830763"/>
          </a:xfrm>
        </p:spPr>
        <p:txBody>
          <a:bodyPr>
            <a:noAutofit/>
          </a:bodyPr>
          <a:lstStyle/>
          <a:p>
            <a:pPr lvl="1"/>
            <a:r>
              <a:rPr lang="en-US" dirty="0" smtClean="0"/>
              <a:t>The Upper South</a:t>
            </a:r>
          </a:p>
          <a:p>
            <a:pPr lvl="2"/>
            <a:r>
              <a:rPr lang="en-US" dirty="0" smtClean="0"/>
              <a:t>Consisted of Maryland, Delaware, Kentucky, Missouri, and what is now West Virginia</a:t>
            </a:r>
          </a:p>
          <a:p>
            <a:pPr lvl="2"/>
            <a:r>
              <a:rPr lang="en-US" dirty="0" smtClean="0"/>
              <a:t>Stronger economic links to the North than to either the Middle or Lower South</a:t>
            </a:r>
          </a:p>
          <a:p>
            <a:pPr lvl="2"/>
            <a:r>
              <a:rPr lang="en-US" dirty="0" smtClean="0"/>
              <a:t>Economy consists mostly of family farms with some industry, especially in the growing cities</a:t>
            </a:r>
          </a:p>
          <a:p>
            <a:pPr lvl="3"/>
            <a:r>
              <a:rPr lang="en-US" dirty="0" smtClean="0"/>
              <a:t>Major cash crops are tobacco and grain. Horse breeding also a major agricultural industry</a:t>
            </a:r>
          </a:p>
          <a:p>
            <a:pPr lvl="2"/>
            <a:r>
              <a:rPr lang="en-US" dirty="0" smtClean="0"/>
              <a:t>Relatively low proportion of black slaves in the population</a:t>
            </a:r>
            <a:r>
              <a:rPr lang="en-US" dirty="0"/>
              <a:t> </a:t>
            </a:r>
            <a:r>
              <a:rPr lang="en-US" dirty="0" smtClean="0"/>
              <a:t>– 13%</a:t>
            </a:r>
          </a:p>
        </p:txBody>
      </p:sp>
    </p:spTree>
    <p:extLst>
      <p:ext uri="{BB962C8B-B14F-4D97-AF65-F5344CB8AC3E}">
        <p14:creationId xmlns:p14="http://schemas.microsoft.com/office/powerpoint/2010/main" val="41090215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Punched-Card Voting </a:t>
            </a:r>
            <a:endParaRPr lang="en-US" dirty="0"/>
          </a:p>
        </p:txBody>
      </p:sp>
      <p:sp>
        <p:nvSpPr>
          <p:cNvPr id="3" name="Content Placeholder 2"/>
          <p:cNvSpPr>
            <a:spLocks noGrp="1"/>
          </p:cNvSpPr>
          <p:nvPr>
            <p:ph idx="1"/>
          </p:nvPr>
        </p:nvSpPr>
        <p:spPr/>
        <p:txBody>
          <a:bodyPr/>
          <a:lstStyle/>
          <a:p>
            <a:r>
              <a:rPr lang="en-US" dirty="0" smtClean="0"/>
              <a:t>Punched-card voting systems came on the scene after 1965</a:t>
            </a:r>
          </a:p>
          <a:p>
            <a:pPr lvl="1"/>
            <a:r>
              <a:rPr lang="en-US" dirty="0" smtClean="0"/>
              <a:t>By 1996, they were used by 37.3% of all voters</a:t>
            </a:r>
          </a:p>
          <a:p>
            <a:pPr lvl="1"/>
            <a:r>
              <a:rPr lang="en-US" dirty="0" smtClean="0"/>
              <a:t>Achieved notoriety in Florida in 2000</a:t>
            </a:r>
            <a:endParaRPr lang="en-US" dirty="0"/>
          </a:p>
        </p:txBody>
      </p:sp>
    </p:spTree>
    <p:extLst>
      <p:ext uri="{BB962C8B-B14F-4D97-AF65-F5344CB8AC3E}">
        <p14:creationId xmlns:p14="http://schemas.microsoft.com/office/powerpoint/2010/main" val="840386650"/>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Votomatic</a:t>
            </a:r>
            <a:r>
              <a:rPr lang="en-US" dirty="0" smtClean="0"/>
              <a:t> Punched Card </a:t>
            </a:r>
            <a:br>
              <a:rPr lang="en-US" dirty="0" smtClean="0"/>
            </a:br>
            <a:r>
              <a:rPr lang="en-US" dirty="0" smtClean="0"/>
              <a:t>Voting Machine</a:t>
            </a:r>
            <a:endParaRPr lang="en-US" dirty="0"/>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714500" y="1948656"/>
            <a:ext cx="5715000" cy="3829050"/>
          </a:xfrm>
        </p:spPr>
      </p:pic>
    </p:spTree>
    <p:extLst>
      <p:ext uri="{BB962C8B-B14F-4D97-AF65-F5344CB8AC3E}">
        <p14:creationId xmlns:p14="http://schemas.microsoft.com/office/powerpoint/2010/main" val="3179776430"/>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Direct-recording Electronic Voting System</a:t>
            </a:r>
            <a:endParaRPr lang="en-US" dirty="0"/>
          </a:p>
        </p:txBody>
      </p:sp>
      <p:sp>
        <p:nvSpPr>
          <p:cNvPr id="3" name="Content Placeholder 2"/>
          <p:cNvSpPr>
            <a:spLocks noGrp="1"/>
          </p:cNvSpPr>
          <p:nvPr>
            <p:ph idx="1"/>
          </p:nvPr>
        </p:nvSpPr>
        <p:spPr/>
        <p:txBody>
          <a:bodyPr/>
          <a:lstStyle/>
          <a:p>
            <a:r>
              <a:rPr lang="en-US" dirty="0" smtClean="0"/>
              <a:t>An example of this system are the touchscreen voting system used in Northern Virginia</a:t>
            </a:r>
          </a:p>
          <a:p>
            <a:pPr lvl="1"/>
            <a:r>
              <a:rPr lang="en-US" dirty="0" smtClean="0"/>
              <a:t>Tabulate data in a removable memory component and can produce a printed copy</a:t>
            </a:r>
          </a:p>
          <a:p>
            <a:pPr lvl="1"/>
            <a:r>
              <a:rPr lang="en-US" dirty="0" smtClean="0"/>
              <a:t>Can also transmit individual ballots or vote totals from the voting precinct to a central location</a:t>
            </a:r>
          </a:p>
          <a:p>
            <a:r>
              <a:rPr lang="en-US" dirty="0" smtClean="0"/>
              <a:t>These systems were first used in 1996</a:t>
            </a:r>
          </a:p>
          <a:p>
            <a:r>
              <a:rPr lang="en-US" dirty="0" smtClean="0"/>
              <a:t>By 2004, 28.9% of voters used such a system</a:t>
            </a:r>
            <a:endParaRPr lang="en-US" dirty="0"/>
          </a:p>
        </p:txBody>
      </p:sp>
    </p:spTree>
    <p:extLst>
      <p:ext uri="{BB962C8B-B14F-4D97-AF65-F5344CB8AC3E}">
        <p14:creationId xmlns:p14="http://schemas.microsoft.com/office/powerpoint/2010/main" val="2994134753"/>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Touchscreen Voting Machine</a:t>
            </a:r>
            <a:endParaRPr lang="en-US" dirty="0"/>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714500" y="1720056"/>
            <a:ext cx="5715000" cy="4286250"/>
          </a:xfrm>
        </p:spPr>
      </p:pic>
    </p:spTree>
    <p:extLst>
      <p:ext uri="{BB962C8B-B14F-4D97-AF65-F5344CB8AC3E}">
        <p14:creationId xmlns:p14="http://schemas.microsoft.com/office/powerpoint/2010/main" val="115085777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1459</TotalTime>
  <Words>15870</Words>
  <Application>Microsoft Office PowerPoint</Application>
  <PresentationFormat>On-screen Show (4:3)</PresentationFormat>
  <Paragraphs>1131</Paragraphs>
  <Slides>93</Slides>
  <Notes>93</Notes>
  <HiddenSlides>11</HiddenSlides>
  <MMClips>0</MMClips>
  <ScaleCrop>false</ScaleCrop>
  <HeadingPairs>
    <vt:vector size="4" baseType="variant">
      <vt:variant>
        <vt:lpstr>Theme</vt:lpstr>
      </vt:variant>
      <vt:variant>
        <vt:i4>1</vt:i4>
      </vt:variant>
      <vt:variant>
        <vt:lpstr>Slide Titles</vt:lpstr>
      </vt:variant>
      <vt:variant>
        <vt:i4>93</vt:i4>
      </vt:variant>
    </vt:vector>
  </HeadingPairs>
  <TitlesOfParts>
    <vt:vector size="94" baseType="lpstr">
      <vt:lpstr>Office Theme</vt:lpstr>
      <vt:lpstr>From ‘Factions’ to Attack Ads – A History of American Politics</vt:lpstr>
      <vt:lpstr>What We Will Cover Today</vt:lpstr>
      <vt:lpstr>Cultures Become Sections</vt:lpstr>
      <vt:lpstr>From Cultures to Sections</vt:lpstr>
      <vt:lpstr>From Cultures to Sections</vt:lpstr>
      <vt:lpstr>A Note About the South - 1</vt:lpstr>
      <vt:lpstr>A Note About the South - 2</vt:lpstr>
      <vt:lpstr>A Note About the South - 3</vt:lpstr>
      <vt:lpstr>A Note About the South - 4</vt:lpstr>
      <vt:lpstr>Impact of the Fact of 3 Souths</vt:lpstr>
      <vt:lpstr>A Note on Slavery -  1</vt:lpstr>
      <vt:lpstr>A Note on Slavery -2</vt:lpstr>
      <vt:lpstr>A Note on Slavery -2</vt:lpstr>
      <vt:lpstr>The Cotton Kingdom</vt:lpstr>
      <vt:lpstr>What the North Had Become</vt:lpstr>
      <vt:lpstr>What the South Had Become</vt:lpstr>
      <vt:lpstr>The Coming of the Civil War</vt:lpstr>
      <vt:lpstr>The Coming of the Civil War</vt:lpstr>
      <vt:lpstr>Reconstruction</vt:lpstr>
      <vt:lpstr>Post-war Issues</vt:lpstr>
      <vt:lpstr>Reconstruction - 1</vt:lpstr>
      <vt:lpstr>Reconstruction – 2</vt:lpstr>
      <vt:lpstr>Reconstruction – 3</vt:lpstr>
      <vt:lpstr>Reconstruction - 4</vt:lpstr>
      <vt:lpstr>Reconstruction – 5</vt:lpstr>
      <vt:lpstr>Reconstruction - 6</vt:lpstr>
      <vt:lpstr>Reconstruction - 7</vt:lpstr>
      <vt:lpstr>The End of Reconstruction </vt:lpstr>
      <vt:lpstr>The New South</vt:lpstr>
      <vt:lpstr>The Rise of Jim Crow</vt:lpstr>
      <vt:lpstr>The Rise of Jim Crow</vt:lpstr>
      <vt:lpstr>The Rise of Jim Crow</vt:lpstr>
      <vt:lpstr>The Rise of Jim Crow</vt:lpstr>
      <vt:lpstr>The Rise of Jim Crow</vt:lpstr>
      <vt:lpstr>The Rise of Jim Crow</vt:lpstr>
      <vt:lpstr>Politics in the Gilded Age</vt:lpstr>
      <vt:lpstr>A Note About Politics</vt:lpstr>
      <vt:lpstr>A Note About Politics - 2</vt:lpstr>
      <vt:lpstr>Democrats</vt:lpstr>
      <vt:lpstr>Republicans</vt:lpstr>
      <vt:lpstr>Political Issues of the Gilded Age</vt:lpstr>
      <vt:lpstr>Corruption</vt:lpstr>
      <vt:lpstr>Corruption - 2</vt:lpstr>
      <vt:lpstr>Post-Civil War Railroads</vt:lpstr>
      <vt:lpstr>Political Impact of Railroads - 1</vt:lpstr>
      <vt:lpstr>Political Impact of Railroads - 2</vt:lpstr>
      <vt:lpstr>Southern Pacific RR</vt:lpstr>
      <vt:lpstr>Currency</vt:lpstr>
      <vt:lpstr>Down on the Farm</vt:lpstr>
      <vt:lpstr>Down on the Farm - 2</vt:lpstr>
      <vt:lpstr>Tariff</vt:lpstr>
      <vt:lpstr>Political Conventions and the Nominating of Presidential Candidates</vt:lpstr>
      <vt:lpstr>Selecting Presidential Candidates</vt:lpstr>
      <vt:lpstr>Congressional Caucus</vt:lpstr>
      <vt:lpstr>State Legislatures &amp; Conventions</vt:lpstr>
      <vt:lpstr>Conventions</vt:lpstr>
      <vt:lpstr>Conventions</vt:lpstr>
      <vt:lpstr>Conventions</vt:lpstr>
      <vt:lpstr>Conventions</vt:lpstr>
      <vt:lpstr>Presidential Primaries</vt:lpstr>
      <vt:lpstr>Presidential Primaries - 2</vt:lpstr>
      <vt:lpstr>Impact of Primaries - 1</vt:lpstr>
      <vt:lpstr>Impact of Primaries - 2</vt:lpstr>
      <vt:lpstr>Political Machines</vt:lpstr>
      <vt:lpstr>Political Machine</vt:lpstr>
      <vt:lpstr>Effects of Immigration</vt:lpstr>
      <vt:lpstr>Political Machine</vt:lpstr>
      <vt:lpstr>Political Machine</vt:lpstr>
      <vt:lpstr>Political Machine</vt:lpstr>
      <vt:lpstr>Political Machine</vt:lpstr>
      <vt:lpstr>Political Machine</vt:lpstr>
      <vt:lpstr>Political Machine</vt:lpstr>
      <vt:lpstr>Political Machine</vt:lpstr>
      <vt:lpstr>Political Machine</vt:lpstr>
      <vt:lpstr>Political Machine</vt:lpstr>
      <vt:lpstr>Political Machine</vt:lpstr>
      <vt:lpstr>Political Machine</vt:lpstr>
      <vt:lpstr>Some Notes About the Political Machine - 1</vt:lpstr>
      <vt:lpstr>Some Notes About the Political Machine - 2</vt:lpstr>
      <vt:lpstr>Some Notes About the Political Machine - 3</vt:lpstr>
      <vt:lpstr>Changes in Voting Over Time</vt:lpstr>
      <vt:lpstr>Changes in Voting - 1</vt:lpstr>
      <vt:lpstr>Early Viva Voce Voting</vt:lpstr>
      <vt:lpstr>Changes in Voting - 2</vt:lpstr>
      <vt:lpstr>Australian Ballot Voting</vt:lpstr>
      <vt:lpstr>Changes in Voting - 3</vt:lpstr>
      <vt:lpstr>Changes in Voting - 4</vt:lpstr>
      <vt:lpstr>Lever Voting Machine</vt:lpstr>
      <vt:lpstr>Lever Voting Machine Closeup</vt:lpstr>
      <vt:lpstr>Punched-Card Voting </vt:lpstr>
      <vt:lpstr>Votomatic Punched Card  Voting Machine</vt:lpstr>
      <vt:lpstr>Direct-recording Electronic Voting System</vt:lpstr>
      <vt:lpstr>Touchscreen Voting Machine</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From ‘Factions’ to Attack Ads – A History of American Politics</dc:title>
  <dc:creator>William Reader</dc:creator>
  <cp:lastModifiedBy>wareader</cp:lastModifiedBy>
  <cp:revision>110</cp:revision>
  <cp:lastPrinted>2015-10-21T23:05:01Z</cp:lastPrinted>
  <dcterms:created xsi:type="dcterms:W3CDTF">2011-10-07T15:27:24Z</dcterms:created>
  <dcterms:modified xsi:type="dcterms:W3CDTF">2015-10-22T00:15:43Z</dcterms:modified>
</cp:coreProperties>
</file>