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6" r:id="rId2"/>
    <p:sldId id="257" r:id="rId3"/>
    <p:sldId id="457" r:id="rId4"/>
    <p:sldId id="458" r:id="rId5"/>
    <p:sldId id="459" r:id="rId6"/>
    <p:sldId id="460" r:id="rId7"/>
    <p:sldId id="461" r:id="rId8"/>
    <p:sldId id="462" r:id="rId9"/>
    <p:sldId id="463" r:id="rId10"/>
    <p:sldId id="464" r:id="rId11"/>
    <p:sldId id="465" r:id="rId12"/>
    <p:sldId id="466" r:id="rId13"/>
    <p:sldId id="488" r:id="rId14"/>
    <p:sldId id="489" r:id="rId15"/>
    <p:sldId id="490" r:id="rId16"/>
    <p:sldId id="491" r:id="rId17"/>
    <p:sldId id="492" r:id="rId18"/>
    <p:sldId id="493" r:id="rId19"/>
    <p:sldId id="467" r:id="rId20"/>
    <p:sldId id="468" r:id="rId21"/>
    <p:sldId id="469" r:id="rId22"/>
    <p:sldId id="470" r:id="rId23"/>
    <p:sldId id="471" r:id="rId24"/>
    <p:sldId id="472" r:id="rId25"/>
    <p:sldId id="473" r:id="rId26"/>
    <p:sldId id="474" r:id="rId27"/>
    <p:sldId id="475" r:id="rId28"/>
    <p:sldId id="476" r:id="rId29"/>
    <p:sldId id="477" r:id="rId30"/>
    <p:sldId id="478" r:id="rId31"/>
    <p:sldId id="479" r:id="rId32"/>
    <p:sldId id="480" r:id="rId33"/>
    <p:sldId id="481" r:id="rId34"/>
    <p:sldId id="482" r:id="rId35"/>
    <p:sldId id="483" r:id="rId36"/>
    <p:sldId id="484" r:id="rId37"/>
    <p:sldId id="485" r:id="rId38"/>
    <p:sldId id="486" r:id="rId39"/>
    <p:sldId id="487" r:id="rId40"/>
    <p:sldId id="494" r:id="rId41"/>
    <p:sldId id="495" r:id="rId42"/>
    <p:sldId id="496" r:id="rId43"/>
    <p:sldId id="497" r:id="rId44"/>
    <p:sldId id="498" r:id="rId45"/>
    <p:sldId id="499" r:id="rId46"/>
    <p:sldId id="500" r:id="rId47"/>
    <p:sldId id="518" r:id="rId48"/>
    <p:sldId id="502" r:id="rId49"/>
    <p:sldId id="503" r:id="rId50"/>
    <p:sldId id="504" r:id="rId51"/>
    <p:sldId id="505" r:id="rId52"/>
    <p:sldId id="506" r:id="rId53"/>
    <p:sldId id="507" r:id="rId54"/>
    <p:sldId id="508" r:id="rId55"/>
    <p:sldId id="509" r:id="rId56"/>
    <p:sldId id="510" r:id="rId57"/>
    <p:sldId id="511" r:id="rId58"/>
    <p:sldId id="512" r:id="rId59"/>
    <p:sldId id="513" r:id="rId60"/>
    <p:sldId id="514" r:id="rId61"/>
    <p:sldId id="515" r:id="rId62"/>
    <p:sldId id="516" r:id="rId63"/>
    <p:sldId id="517" r:id="rId64"/>
    <p:sldId id="413" r:id="rId65"/>
    <p:sldId id="456" r:id="rId66"/>
    <p:sldId id="414" r:id="rId67"/>
    <p:sldId id="419" r:id="rId68"/>
    <p:sldId id="420" r:id="rId69"/>
    <p:sldId id="421" r:id="rId70"/>
    <p:sldId id="422" r:id="rId71"/>
    <p:sldId id="423" r:id="rId7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2" autoAdjust="0"/>
    <p:restoredTop sz="75114" autoAdjust="0"/>
  </p:normalViewPr>
  <p:slideViewPr>
    <p:cSldViewPr>
      <p:cViewPr varScale="1">
        <p:scale>
          <a:sx n="54" d="100"/>
          <a:sy n="54" d="100"/>
        </p:scale>
        <p:origin x="-1602" y="-96"/>
      </p:cViewPr>
      <p:guideLst>
        <p:guide orient="horz" pos="2160"/>
        <p:guide pos="2880"/>
      </p:guideLst>
    </p:cSldViewPr>
  </p:slideViewPr>
  <p:notesTextViewPr>
    <p:cViewPr>
      <p:scale>
        <a:sx n="1" d="1"/>
        <a:sy n="1" d="1"/>
      </p:scale>
      <p:origin x="0" y="0"/>
    </p:cViewPr>
  </p:notesTextViewPr>
  <p:sorterViewPr>
    <p:cViewPr>
      <p:scale>
        <a:sx n="80" d="100"/>
        <a:sy n="80" d="100"/>
      </p:scale>
      <p:origin x="0" y="24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8C7F1B04-EEE4-41F3-AC21-76EF06C2B50E}" type="datetimeFigureOut">
              <a:rPr lang="en-US" smtClean="0"/>
              <a:t>10/9/2015</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037BDDEA-857C-451F-AD3B-5A476C9A834F}" type="slidenum">
              <a:rPr lang="en-US" smtClean="0"/>
              <a:t>‹#›</a:t>
            </a:fld>
            <a:endParaRPr lang="en-US"/>
          </a:p>
        </p:txBody>
      </p:sp>
    </p:spTree>
    <p:extLst>
      <p:ext uri="{BB962C8B-B14F-4D97-AF65-F5344CB8AC3E}">
        <p14:creationId xmlns:p14="http://schemas.microsoft.com/office/powerpoint/2010/main" val="242694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8020BEC0-69E6-46A0-965C-095B87013816}" type="datetimeFigureOut">
              <a:rPr lang="en-US" smtClean="0"/>
              <a:t>10/9/2015</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329545E7-13C0-40EF-B7B5-ABD19C1D1102}" type="slidenum">
              <a:rPr lang="en-US" smtClean="0"/>
              <a:t>‹#›</a:t>
            </a:fld>
            <a:endParaRPr lang="en-US"/>
          </a:p>
        </p:txBody>
      </p:sp>
    </p:spTree>
    <p:extLst>
      <p:ext uri="{BB962C8B-B14F-4D97-AF65-F5344CB8AC3E}">
        <p14:creationId xmlns:p14="http://schemas.microsoft.com/office/powerpoint/2010/main" val="412709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545E7-13C0-40EF-B7B5-ABD19C1D1102}" type="slidenum">
              <a:rPr lang="en-US" smtClean="0"/>
              <a:t>1</a:t>
            </a:fld>
            <a:endParaRPr lang="en-US"/>
          </a:p>
        </p:txBody>
      </p:sp>
    </p:spTree>
    <p:extLst>
      <p:ext uri="{BB962C8B-B14F-4D97-AF65-F5344CB8AC3E}">
        <p14:creationId xmlns:p14="http://schemas.microsoft.com/office/powerpoint/2010/main" val="561249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Jackson won 99 electoral votes and 151,271 popular votes -</a:t>
            </a:r>
            <a:r>
              <a:rPr lang="en-US" sz="1600" baseline="0" dirty="0" smtClean="0"/>
              <a:t> Blue</a:t>
            </a:r>
            <a:endParaRPr lang="en-US" sz="1600" dirty="0" smtClean="0"/>
          </a:p>
          <a:p>
            <a:r>
              <a:rPr lang="en-US" sz="1600" dirty="0" smtClean="0"/>
              <a:t>Adams won 84 electoral votes and 113,122  popular votes – Orange Brown</a:t>
            </a:r>
          </a:p>
          <a:p>
            <a:r>
              <a:rPr lang="en-US" sz="1600" dirty="0" smtClean="0"/>
              <a:t>Crawford won 41 electoral votes and 40,856 popular votes - Green</a:t>
            </a:r>
          </a:p>
          <a:p>
            <a:r>
              <a:rPr lang="en-US" sz="1600" dirty="0" smtClean="0"/>
              <a:t>Clay won only 37 electoral votes and 47,531 popular votes - Purple</a:t>
            </a:r>
          </a:p>
          <a:p>
            <a:r>
              <a:rPr lang="en-US" sz="1600" dirty="0" smtClean="0"/>
              <a:t>This meant that the election would go to the House of Representatives which would decide among the top three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AF86D90-E003-47A8-B17A-0CC238A24B35}" type="slidenum">
              <a:rPr lang="en-US" smtClean="0"/>
              <a:t>10</a:t>
            </a:fld>
            <a:endParaRPr lang="en-US"/>
          </a:p>
        </p:txBody>
      </p:sp>
    </p:spTree>
    <p:extLst>
      <p:ext uri="{BB962C8B-B14F-4D97-AF65-F5344CB8AC3E}">
        <p14:creationId xmlns:p14="http://schemas.microsoft.com/office/powerpoint/2010/main" val="3551700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Clay’s decision to support Adams - </a:t>
            </a:r>
            <a:r>
              <a:rPr lang="en-US" sz="1600" dirty="0"/>
              <a:t>There was never any doubt in Clay's mind as to who should become President. </a:t>
            </a:r>
            <a:endParaRPr lang="en-US" sz="1600" dirty="0" smtClean="0"/>
          </a:p>
          <a:p>
            <a:pPr marL="285750" indent="-285750">
              <a:buFont typeface="Arial" panose="020B0604020202020204" pitchFamily="34" charset="0"/>
              <a:buChar char="•"/>
            </a:pPr>
            <a:r>
              <a:rPr lang="en-US" sz="1600" dirty="0" smtClean="0"/>
              <a:t>Crawford's </a:t>
            </a:r>
            <a:r>
              <a:rPr lang="en-US" sz="1600" dirty="0"/>
              <a:t>health ruled him out; so did Jackson's lack of ex­perience, nebulous views on public issues, and reputation as a head­strong military man. "... I cannot believe," said Clay, "that killing 2,500 Englishmen at New Orleans qualifies for the various, difficult and com­plicated duties of the Chief Magistracy."</a:t>
            </a:r>
            <a:r>
              <a:rPr lang="en-US" sz="1600" baseline="30000" dirty="0"/>
              <a:t>11</a:t>
            </a:r>
            <a:r>
              <a:rPr lang="en-US" sz="1600" dirty="0"/>
              <a:t> </a:t>
            </a:r>
            <a:endParaRPr lang="en-US" sz="1600" dirty="0" smtClean="0"/>
          </a:p>
          <a:p>
            <a:pPr marL="285750" indent="-285750">
              <a:buFont typeface="Arial" panose="020B0604020202020204" pitchFamily="34" charset="0"/>
              <a:buChar char="•"/>
            </a:pPr>
            <a:r>
              <a:rPr lang="en-US" sz="1600" dirty="0" smtClean="0"/>
              <a:t>There </a:t>
            </a:r>
            <a:r>
              <a:rPr lang="en-US" sz="1600" dirty="0"/>
              <a:t>was really only one choice: Adams. Clay thought Adams was eminently qualified for high office by his talents, energies, and long public service. </a:t>
            </a:r>
            <a:endParaRPr lang="en-US" sz="1600" dirty="0" smtClean="0"/>
          </a:p>
          <a:p>
            <a:pPr marL="285750" indent="-285750">
              <a:buFont typeface="Arial" panose="020B0604020202020204" pitchFamily="34" charset="0"/>
              <a:buChar char="•"/>
            </a:pPr>
            <a:r>
              <a:rPr lang="en-US" sz="1600" dirty="0" smtClean="0"/>
              <a:t>He </a:t>
            </a:r>
            <a:r>
              <a:rPr lang="en-US" sz="1600" dirty="0"/>
              <a:t>also looked on him as less of a threat than Jackson to his own future presidential ambitions. </a:t>
            </a:r>
            <a:endParaRPr lang="en-US" sz="1600" dirty="0" smtClean="0"/>
          </a:p>
          <a:p>
            <a:pPr marL="285750" indent="-285750">
              <a:buFont typeface="Arial" panose="020B0604020202020204" pitchFamily="34" charset="0"/>
              <a:buChar char="•"/>
            </a:pPr>
            <a:r>
              <a:rPr lang="en-US" sz="1600" dirty="0" smtClean="0"/>
              <a:t>And </a:t>
            </a:r>
            <a:r>
              <a:rPr lang="en-US" sz="1600" dirty="0"/>
              <a:t>he knew Adams and he saw eye to eye on the "Ameri­can System": a program embracing tariffs, a national bank, and feder­ally sponsored internal improvements for binding the different sections of the country together. </a:t>
            </a:r>
            <a:endParaRPr lang="en-US" sz="1600" dirty="0" smtClean="0"/>
          </a:p>
          <a:p>
            <a:pPr marL="285750" indent="-285750">
              <a:buFont typeface="Arial" panose="020B0604020202020204" pitchFamily="34" charset="0"/>
              <a:buChar char="•"/>
            </a:pPr>
            <a:r>
              <a:rPr lang="en-US" sz="1600" dirty="0" smtClean="0"/>
              <a:t>He </a:t>
            </a:r>
            <a:r>
              <a:rPr lang="en-US" sz="1600" dirty="0"/>
              <a:t>decided to do what he could to bring the state delegations into the Adams fold</a:t>
            </a:r>
          </a:p>
          <a:p>
            <a:r>
              <a:rPr lang="en-US" sz="1600" b="1" dirty="0"/>
              <a:t>New York - </a:t>
            </a:r>
            <a:r>
              <a:rPr lang="en-US" sz="1600" dirty="0"/>
              <a:t>When the House of Representatives met on February 9, 1825, to pick a President, it was clear that the vote would be close and that the ques­tion of an election on the first ballot turned on the vote of New York. </a:t>
            </a:r>
            <a:endParaRPr lang="en-US" sz="1600" dirty="0" smtClean="0"/>
          </a:p>
          <a:p>
            <a:pPr marL="285750" indent="-285750">
              <a:buFont typeface="Arial" panose="020B0604020202020204" pitchFamily="34" charset="0"/>
              <a:buChar char="•"/>
            </a:pPr>
            <a:r>
              <a:rPr lang="en-US" sz="1600" dirty="0" smtClean="0"/>
              <a:t>Half </a:t>
            </a:r>
            <a:r>
              <a:rPr lang="en-US" sz="1600" dirty="0"/>
              <a:t>of New York's delegation was for Adams and the other half was controlled by Martin Van Buren, a Crawford man who was leading the anti-Adams forces. Van Buren wanted a tie in his delegation on the first ballot; it would prevent New York's vote from being cast and thus forestall Adams's election on the first ballot and possibly ensure his eventual defeat. </a:t>
            </a:r>
            <a:endParaRPr lang="en-US" sz="1600" dirty="0" smtClean="0"/>
          </a:p>
          <a:p>
            <a:pPr marL="285750" indent="-285750">
              <a:buFont typeface="Arial" panose="020B0604020202020204" pitchFamily="34" charset="0"/>
              <a:buChar char="•"/>
            </a:pPr>
            <a:r>
              <a:rPr lang="en-US" sz="1600" dirty="0" smtClean="0"/>
              <a:t>One </a:t>
            </a:r>
            <a:r>
              <a:rPr lang="en-US" sz="1600" dirty="0"/>
              <a:t>of the votes Van Buren was counting on was that of General Stephen Van Rensselaer, the rich and pious Congressman from the Al­bany district ("the last of the Patroons") who had assured him he in­tended to vote for Crawford. </a:t>
            </a:r>
            <a:endParaRPr lang="en-US" sz="1600" dirty="0" smtClean="0"/>
          </a:p>
          <a:p>
            <a:pPr marL="285750" indent="-285750">
              <a:buFont typeface="Arial" panose="020B0604020202020204" pitchFamily="34" charset="0"/>
              <a:buChar char="•"/>
            </a:pPr>
            <a:r>
              <a:rPr lang="en-US" sz="1600" dirty="0" smtClean="0"/>
              <a:t>The </a:t>
            </a:r>
            <a:r>
              <a:rPr lang="en-US" sz="1600" dirty="0"/>
              <a:t>old General went to the Capitol on election day firmly resolved to vote against Adams, but on his arrival he was waylaid by Henry Clay and Daniel Webster; they took him into !! the Speaker's Room and painted a dismal picture of what would hap­pen to the country if Adams wasn't chosen on the first ballot. </a:t>
            </a:r>
            <a:endParaRPr lang="en-US" sz="1600" dirty="0" smtClean="0"/>
          </a:p>
          <a:p>
            <a:pPr marL="285750" indent="-285750">
              <a:buFont typeface="Arial" panose="020B0604020202020204" pitchFamily="34" charset="0"/>
              <a:buChar char="•"/>
            </a:pPr>
            <a:r>
              <a:rPr lang="en-US" sz="1600" dirty="0" smtClean="0"/>
              <a:t>Van </a:t>
            </a:r>
            <a:r>
              <a:rPr lang="en-US" sz="1600" dirty="0"/>
              <a:t>Rensselaer was deeply upset by the encounter and when Delaware's Louis McLane ran into him afterwards he found him practically in tears. </a:t>
            </a:r>
            <a:endParaRPr lang="en-US" sz="1600" dirty="0" smtClean="0"/>
          </a:p>
          <a:p>
            <a:pPr marL="285750" indent="-285750">
              <a:buFont typeface="Arial" panose="020B0604020202020204" pitchFamily="34" charset="0"/>
              <a:buChar char="•"/>
            </a:pPr>
            <a:r>
              <a:rPr lang="en-US" sz="1600" dirty="0" smtClean="0"/>
              <a:t>"</a:t>
            </a:r>
            <a:r>
              <a:rPr lang="en-US" sz="1600" dirty="0"/>
              <a:t>The election turns on my vote," he told McLane. </a:t>
            </a:r>
            <a:r>
              <a:rPr lang="en-US" sz="1600" i="1" dirty="0"/>
              <a:t>"One </a:t>
            </a:r>
            <a:r>
              <a:rPr lang="en-US" sz="1600" dirty="0"/>
              <a:t>vote will give Adams the majority—this is a responsibility I cannot bear. What shall I do?" </a:t>
            </a:r>
            <a:endParaRPr lang="en-US" sz="1600" dirty="0" smtClean="0"/>
          </a:p>
          <a:p>
            <a:pPr marL="285750" indent="-285750">
              <a:buFont typeface="Arial" panose="020B0604020202020204" pitchFamily="34" charset="0"/>
              <a:buChar char="•"/>
            </a:pPr>
            <a:r>
              <a:rPr lang="en-US" sz="1600" dirty="0" smtClean="0"/>
              <a:t>"</a:t>
            </a:r>
            <a:r>
              <a:rPr lang="en-US" sz="1600" dirty="0"/>
              <a:t>Do!" exclaimed McLane impatiently. "Do what honor, what principles direct. General, you are an old man. . . . You want nothing, you have no motive but duty to sway you. </a:t>
            </a:r>
            <a:endParaRPr lang="en-US" sz="1600" dirty="0" smtClean="0"/>
          </a:p>
          <a:p>
            <a:pPr marL="285750" indent="-285750">
              <a:buFont typeface="Arial" panose="020B0604020202020204" pitchFamily="34" charset="0"/>
              <a:buChar char="•"/>
            </a:pPr>
            <a:r>
              <a:rPr lang="en-US" sz="1600" dirty="0" smtClean="0"/>
              <a:t>But </a:t>
            </a:r>
            <a:r>
              <a:rPr lang="en-US" sz="1600" dirty="0"/>
              <a:t>Van Rensselaer wasn't really resolved. He was still perplexed when he took his seat in the House Chamber. </a:t>
            </a:r>
            <a:endParaRPr lang="en-US" sz="1600" dirty="0" smtClean="0"/>
          </a:p>
          <a:p>
            <a:pPr marL="285750" indent="-285750">
              <a:buFont typeface="Arial" panose="020B0604020202020204" pitchFamily="34" charset="0"/>
              <a:buChar char="•"/>
            </a:pPr>
            <a:r>
              <a:rPr lang="en-US" sz="1600" dirty="0" smtClean="0"/>
              <a:t>Profoundly </a:t>
            </a:r>
            <a:r>
              <a:rPr lang="en-US" sz="1600" dirty="0"/>
              <a:t>religious, however, he decided to seek divine guidance while waiting to cast his Crawford ballot and bowed his head in prayer. </a:t>
            </a:r>
            <a:endParaRPr lang="en-US" sz="1600" dirty="0" smtClean="0"/>
          </a:p>
          <a:p>
            <a:pPr marL="285750" indent="-285750">
              <a:buFont typeface="Arial" panose="020B0604020202020204" pitchFamily="34" charset="0"/>
              <a:buChar char="•"/>
            </a:pPr>
            <a:r>
              <a:rPr lang="en-US" sz="1600" dirty="0" smtClean="0"/>
              <a:t>On </a:t>
            </a:r>
            <a:r>
              <a:rPr lang="en-US" sz="1600" dirty="0"/>
              <a:t>opening his eyes, he saw a ticket on the floor bearing the name of Adams. </a:t>
            </a:r>
            <a:endParaRPr lang="en-US" sz="1600" dirty="0" smtClean="0"/>
          </a:p>
          <a:p>
            <a:pPr marL="285750" indent="-285750">
              <a:buFont typeface="Arial" panose="020B0604020202020204" pitchFamily="34" charset="0"/>
              <a:buChar char="•"/>
            </a:pPr>
            <a:r>
              <a:rPr lang="en-US" sz="1600" dirty="0" smtClean="0"/>
              <a:t>Taking </a:t>
            </a:r>
            <a:r>
              <a:rPr lang="en-US" sz="1600" dirty="0"/>
              <a:t>this as a Provi­dential sign, he hastily pocketed his Crawford ballot, picked up the Adams ticket, and put it in the box. </a:t>
            </a:r>
            <a:endParaRPr lang="en-US" sz="1600" dirty="0" smtClean="0"/>
          </a:p>
          <a:p>
            <a:pPr marL="285750" indent="-285750">
              <a:buFont typeface="Arial" panose="020B0604020202020204" pitchFamily="34" charset="0"/>
              <a:buChar char="•"/>
            </a:pPr>
            <a:r>
              <a:rPr lang="en-US" sz="1600" dirty="0" smtClean="0"/>
              <a:t>The </a:t>
            </a:r>
            <a:r>
              <a:rPr lang="en-US" sz="1600" dirty="0"/>
              <a:t>result: New York went for Adams, and Adams won the election on the first ballot. </a:t>
            </a:r>
            <a:endParaRPr lang="en-US" sz="1600" b="1" dirty="0"/>
          </a:p>
        </p:txBody>
      </p:sp>
      <p:sp>
        <p:nvSpPr>
          <p:cNvPr id="4" name="Slide Number Placeholder 3"/>
          <p:cNvSpPr>
            <a:spLocks noGrp="1"/>
          </p:cNvSpPr>
          <p:nvPr>
            <p:ph type="sldNum" sz="quarter" idx="10"/>
          </p:nvPr>
        </p:nvSpPr>
        <p:spPr/>
        <p:txBody>
          <a:bodyPr/>
          <a:lstStyle/>
          <a:p>
            <a:fld id="{DAF86D90-E003-47A8-B17A-0CC238A24B35}" type="slidenum">
              <a:rPr lang="en-US" smtClean="0"/>
              <a:t>11</a:t>
            </a:fld>
            <a:endParaRPr lang="en-US"/>
          </a:p>
        </p:txBody>
      </p:sp>
    </p:spTree>
    <p:extLst>
      <p:ext uri="{BB962C8B-B14F-4D97-AF65-F5344CB8AC3E}">
        <p14:creationId xmlns:p14="http://schemas.microsoft.com/office/powerpoint/2010/main" val="3650940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Corrupt Bargain? - </a:t>
            </a:r>
            <a:r>
              <a:rPr lang="en-US" sz="1600" dirty="0"/>
              <a:t>To Jacksonians it seemed as if "King Caucus" had been dethroned only to have the choice of President turned over to a small group of Congressional insiders after all. </a:t>
            </a:r>
            <a:endParaRPr lang="en-US" sz="1600" dirty="0" smtClean="0"/>
          </a:p>
          <a:p>
            <a:pPr marL="285750" indent="-285750">
              <a:buFont typeface="Arial" panose="020B0604020202020204" pitchFamily="34" charset="0"/>
              <a:buChar char="•"/>
            </a:pPr>
            <a:r>
              <a:rPr lang="en-US" sz="1600" dirty="0" smtClean="0"/>
              <a:t>But </a:t>
            </a:r>
            <a:r>
              <a:rPr lang="en-US" sz="1600" dirty="0"/>
              <a:t>the dis­appointment of Jackson's followers turned to fury three days after the !! election when Adams announced he was making Clay head of the State Department (a natural stepping-stone to the Presidency). </a:t>
            </a:r>
            <a:endParaRPr lang="en-US" sz="1600" dirty="0" smtClean="0"/>
          </a:p>
          <a:p>
            <a:pPr marL="285750" indent="-285750">
              <a:buFont typeface="Arial" panose="020B0604020202020204" pitchFamily="34" charset="0"/>
              <a:buChar char="•"/>
            </a:pPr>
            <a:r>
              <a:rPr lang="en-US" sz="1600" dirty="0" smtClean="0"/>
              <a:t>So </a:t>
            </a:r>
            <a:r>
              <a:rPr lang="en-US" sz="1600" dirty="0"/>
              <a:t>there had been a "corrupt bargain" between Adams and Clay after all. </a:t>
            </a:r>
            <a:endParaRPr lang="en-US" sz="1600" dirty="0" smtClean="0"/>
          </a:p>
          <a:p>
            <a:pPr marL="285750" indent="-285750">
              <a:buFont typeface="Arial" panose="020B0604020202020204" pitchFamily="34" charset="0"/>
              <a:buChar char="•"/>
            </a:pPr>
            <a:r>
              <a:rPr lang="en-US" sz="1600" dirty="0" smtClean="0"/>
              <a:t>There </a:t>
            </a:r>
            <a:r>
              <a:rPr lang="en-US" sz="1600" dirty="0"/>
              <a:t>was nothing really "corrupt" about the Adams-Clay relationship. </a:t>
            </a:r>
            <a:endParaRPr lang="en-US" sz="1600" dirty="0" smtClean="0"/>
          </a:p>
          <a:p>
            <a:pPr marL="285750" indent="-285750">
              <a:buFont typeface="Arial" panose="020B0604020202020204" pitchFamily="34" charset="0"/>
              <a:buChar char="•"/>
            </a:pPr>
            <a:r>
              <a:rPr lang="en-US" sz="1600" dirty="0" smtClean="0"/>
              <a:t>The </a:t>
            </a:r>
            <a:r>
              <a:rPr lang="en-US" sz="1600" dirty="0"/>
              <a:t>two men were in firm agreement on national policies and Adams regarded Clay, with whom he had worked closely as a diplomat, as the best man for the job. </a:t>
            </a:r>
            <a:endParaRPr lang="en-US" sz="1600" dirty="0" smtClean="0"/>
          </a:p>
          <a:p>
            <a:pPr marL="285750" indent="-285750">
              <a:buFont typeface="Arial" panose="020B0604020202020204" pitchFamily="34" charset="0"/>
              <a:buChar char="•"/>
            </a:pPr>
            <a:r>
              <a:rPr lang="en-US" sz="1600" dirty="0" smtClean="0"/>
              <a:t>But </a:t>
            </a:r>
            <a:r>
              <a:rPr lang="en-US" sz="1600" dirty="0"/>
              <a:t>Adams's decision to appoint Clay to his Cabinet, especially as Secretary of State, was a political blunder. </a:t>
            </a:r>
            <a:endParaRPr lang="en-US" sz="1600" dirty="0" smtClean="0"/>
          </a:p>
          <a:p>
            <a:pPr marL="285750" indent="-285750">
              <a:buFont typeface="Arial" panose="020B0604020202020204" pitchFamily="34" charset="0"/>
              <a:buChar char="•"/>
            </a:pPr>
            <a:r>
              <a:rPr lang="en-US" sz="1600" dirty="0" smtClean="0"/>
              <a:t>It </a:t>
            </a:r>
            <a:r>
              <a:rPr lang="en-US" sz="1600" dirty="0"/>
              <a:t>looked as though he was naming his successor; and it looked, too, as if the will of the people, ignored when Clay helped Adams beat Jackson in the House vote, was being further flouted in the administration Adams was putting together. … </a:t>
            </a:r>
            <a:endParaRPr lang="en-US" sz="1600" dirty="0" smtClean="0"/>
          </a:p>
          <a:p>
            <a:pPr marL="285750" indent="-285750">
              <a:buFont typeface="Arial" panose="020B0604020202020204" pitchFamily="34" charset="0"/>
              <a:buChar char="•"/>
            </a:pPr>
            <a:r>
              <a:rPr lang="en-US" sz="1600" dirty="0" smtClean="0"/>
              <a:t>Neither </a:t>
            </a:r>
            <a:r>
              <a:rPr lang="en-US" sz="1600" dirty="0"/>
              <a:t>Clay nor his friends seems to have anticipated the violence of the reaction to his acceptance of Adams's of­fer. </a:t>
            </a:r>
            <a:endParaRPr lang="en-US" sz="1600" dirty="0" smtClean="0"/>
          </a:p>
          <a:p>
            <a:pPr marL="285750" indent="-285750">
              <a:buFont typeface="Arial" panose="020B0604020202020204" pitchFamily="34" charset="0"/>
              <a:buChar char="•"/>
            </a:pPr>
            <a:r>
              <a:rPr lang="en-US" sz="1600" dirty="0" smtClean="0"/>
              <a:t>Cries </a:t>
            </a:r>
            <a:r>
              <a:rPr lang="en-US" sz="1600" dirty="0"/>
              <a:t>of "bargain and sale," "bargain and corruption," and "cor­rupt bargain" went up everywhere as soon as Adams announced the appointment and were in the air throughout Adams's four years in of­fice. </a:t>
            </a:r>
            <a:endParaRPr lang="en-US" sz="1600" dirty="0" smtClean="0"/>
          </a:p>
          <a:p>
            <a:pPr marL="285750" indent="-285750">
              <a:buFont typeface="Arial" panose="020B0604020202020204" pitchFamily="34" charset="0"/>
              <a:buChar char="•"/>
            </a:pPr>
            <a:r>
              <a:rPr lang="en-US" sz="1600" dirty="0" smtClean="0"/>
              <a:t>Jackson</a:t>
            </a:r>
            <a:r>
              <a:rPr lang="en-US" sz="1600" dirty="0"/>
              <a:t>, himself, told a friend, “So you see, the Judas of the West [Clay] has closed the contract and will receive the thirty pieces of silver. </a:t>
            </a:r>
            <a:endParaRPr lang="en-US" sz="1600" dirty="0" smtClean="0"/>
          </a:p>
          <a:p>
            <a:pPr marL="285750" indent="-285750">
              <a:buFont typeface="Arial" panose="020B0604020202020204" pitchFamily="34" charset="0"/>
              <a:buChar char="•"/>
            </a:pPr>
            <a:r>
              <a:rPr lang="en-US" sz="1600" dirty="0" smtClean="0"/>
              <a:t>His </a:t>
            </a:r>
            <a:r>
              <a:rPr lang="en-US" sz="1600" dirty="0"/>
              <a:t>end will be the same. Was there ever witnessed such a bare-faced corruption in any country before</a:t>
            </a:r>
            <a:r>
              <a:rPr lang="en-US" sz="1600" dirty="0" smtClean="0"/>
              <a:t>.”</a:t>
            </a:r>
            <a:endParaRPr lang="en-US" sz="1600" dirty="0"/>
          </a:p>
        </p:txBody>
      </p:sp>
      <p:sp>
        <p:nvSpPr>
          <p:cNvPr id="4" name="Slide Number Placeholder 3"/>
          <p:cNvSpPr>
            <a:spLocks noGrp="1"/>
          </p:cNvSpPr>
          <p:nvPr>
            <p:ph type="sldNum" sz="quarter" idx="10"/>
          </p:nvPr>
        </p:nvSpPr>
        <p:spPr/>
        <p:txBody>
          <a:bodyPr/>
          <a:lstStyle/>
          <a:p>
            <a:fld id="{DAF86D90-E003-47A8-B17A-0CC238A24B35}" type="slidenum">
              <a:rPr lang="en-US" smtClean="0"/>
              <a:t>12</a:t>
            </a:fld>
            <a:endParaRPr lang="en-US"/>
          </a:p>
        </p:txBody>
      </p:sp>
    </p:spTree>
    <p:extLst>
      <p:ext uri="{BB962C8B-B14F-4D97-AF65-F5344CB8AC3E}">
        <p14:creationId xmlns:p14="http://schemas.microsoft.com/office/powerpoint/2010/main" val="2377856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Adams and Congress - </a:t>
            </a:r>
            <a:r>
              <a:rPr lang="en-US" sz="1600" dirty="0" smtClean="0"/>
              <a:t>In Congress, Jackson's followers, led by Senator John Randolph, ha­rassed President Adams without mercy from almost the day of his in­auguration until the day of his defeat. </a:t>
            </a:r>
          </a:p>
          <a:p>
            <a:pPr marL="285750" indent="-285750">
              <a:buFont typeface="Arial" panose="020B0604020202020204" pitchFamily="34" charset="0"/>
              <a:buChar char="•"/>
            </a:pPr>
            <a:r>
              <a:rPr lang="en-US" sz="1600" dirty="0" smtClean="0"/>
              <a:t>They opposed his proposal for sending delegates to a conference of American republics in Panama, at­tacked his views on the tariff, denounced his plans for internal im­provements, and cited as ominous his suggestion that Congress not "be palsied by the will of its constituents."</a:t>
            </a:r>
            <a:r>
              <a:rPr lang="en-US" sz="1600" baseline="30000" dirty="0" smtClean="0"/>
              <a:t>12</a:t>
            </a:r>
            <a:r>
              <a:rPr lang="en-US" sz="1600" dirty="0" smtClean="0"/>
              <a:t> </a:t>
            </a:r>
          </a:p>
          <a:p>
            <a:pPr marL="285750" indent="-285750">
              <a:buFont typeface="Arial" panose="020B0604020202020204" pitchFamily="34" charset="0"/>
              <a:buChar char="•"/>
            </a:pPr>
            <a:r>
              <a:rPr lang="en-US" sz="1600" dirty="0" smtClean="0"/>
              <a:t>The "corrupt bargain" with Clay—which the </a:t>
            </a:r>
            <a:r>
              <a:rPr lang="en-US" sz="1600" i="1" dirty="0" smtClean="0"/>
              <a:t>Rochester Daily Advertiser </a:t>
            </a:r>
            <a:r>
              <a:rPr lang="en-US" sz="1600" dirty="0" smtClean="0"/>
              <a:t>called "a triumph of intrigue over the will of the people"—came in for relentless attack both inside and outside Congress; and the Tennessee legislature even suggested impeachment.</a:t>
            </a:r>
            <a:r>
              <a:rPr lang="en-US" sz="1600" baseline="30000" dirty="0" smtClean="0"/>
              <a:t>13</a:t>
            </a:r>
            <a:r>
              <a:rPr lang="en-US" sz="1600" dirty="0" smtClean="0"/>
              <a:t> </a:t>
            </a:r>
          </a:p>
          <a:p>
            <a:r>
              <a:rPr lang="en-US" sz="1600" b="1" dirty="0" smtClean="0"/>
              <a:t>The Adams’ Party - </a:t>
            </a:r>
            <a:r>
              <a:rPr lang="en-US" sz="1600" dirty="0"/>
              <a:t>The </a:t>
            </a:r>
            <a:r>
              <a:rPr lang="en-US" sz="1600" dirty="0" err="1"/>
              <a:t>Adamsites</a:t>
            </a:r>
            <a:r>
              <a:rPr lang="en-US" sz="1600" dirty="0"/>
              <a:t> (or "Coalitionists," as the Adams-Clay people were called) became a party almost in spite of themselves. </a:t>
            </a:r>
            <a:endParaRPr lang="en-US" sz="1600" dirty="0" smtClean="0"/>
          </a:p>
          <a:p>
            <a:pPr marL="285750" indent="-285750">
              <a:buFont typeface="Arial" panose="020B0604020202020204" pitchFamily="34" charset="0"/>
              <a:buChar char="•"/>
            </a:pPr>
            <a:r>
              <a:rPr lang="en-US" sz="1600" dirty="0" smtClean="0"/>
              <a:t>In </a:t>
            </a:r>
            <a:r>
              <a:rPr lang="en-US" sz="1600" dirty="0"/>
              <a:t>time they ac­quired party organization, began calling themselves "National Repub­licans," and started fighting back with energy and zeal. </a:t>
            </a:r>
            <a:endParaRPr lang="en-US" sz="1600" dirty="0" smtClean="0"/>
          </a:p>
          <a:p>
            <a:pPr marL="285750" indent="-285750">
              <a:buFont typeface="Arial" panose="020B0604020202020204" pitchFamily="34" charset="0"/>
              <a:buChar char="•"/>
            </a:pPr>
            <a:r>
              <a:rPr lang="en-US" sz="1600" dirty="0" smtClean="0"/>
              <a:t>But </a:t>
            </a:r>
            <a:r>
              <a:rPr lang="en-US" sz="1600" dirty="0"/>
              <a:t>they were never able to match the Jacksonian party for electioneering ingenuity: collecting funds, compiling lists of voters, making up slogans, popular­izing political songs, distributing pamphlets and broadsides, and orga­nizing parades, barbecues, dinners, and street rallies for Jackson. </a:t>
            </a:r>
            <a:endParaRPr lang="en-US" sz="1600" b="1" dirty="0"/>
          </a:p>
        </p:txBody>
      </p:sp>
      <p:sp>
        <p:nvSpPr>
          <p:cNvPr id="4" name="Slide Number Placeholder 3"/>
          <p:cNvSpPr>
            <a:spLocks noGrp="1"/>
          </p:cNvSpPr>
          <p:nvPr>
            <p:ph type="sldNum" sz="quarter" idx="10"/>
          </p:nvPr>
        </p:nvSpPr>
        <p:spPr/>
        <p:txBody>
          <a:bodyPr/>
          <a:lstStyle/>
          <a:p>
            <a:fld id="{DAF86D90-E003-47A8-B17A-0CC238A24B35}" type="slidenum">
              <a:rPr lang="en-US" smtClean="0"/>
              <a:t>13</a:t>
            </a:fld>
            <a:endParaRPr lang="en-US"/>
          </a:p>
        </p:txBody>
      </p:sp>
    </p:spTree>
    <p:extLst>
      <p:ext uri="{BB962C8B-B14F-4D97-AF65-F5344CB8AC3E}">
        <p14:creationId xmlns:p14="http://schemas.microsoft.com/office/powerpoint/2010/main" val="410101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Richard</a:t>
            </a:r>
            <a:r>
              <a:rPr lang="en-US" sz="1600" b="1" baseline="0" dirty="0" smtClean="0"/>
              <a:t> Rush – </a:t>
            </a:r>
            <a:r>
              <a:rPr lang="en-US" sz="1600" b="0" baseline="0" dirty="0" smtClean="0"/>
              <a:t>Rush was the son of Benjamin Rush, a signer of the Declaration of Independence, a former Attorney General under Madison, a former Minister to Britain under Monroe, and the Attorney General under John Quincy Adams. </a:t>
            </a:r>
          </a:p>
          <a:p>
            <a:pPr marL="285750" indent="-285750">
              <a:buFont typeface="Arial" panose="020B0604020202020204" pitchFamily="34" charset="0"/>
              <a:buChar char="•"/>
            </a:pPr>
            <a:r>
              <a:rPr lang="en-US" sz="1600" b="0" baseline="0" dirty="0" smtClean="0"/>
              <a:t>As Acting Secretary of State, Rush negotiated the Rush-Bagot treaty of 1817 which demilitarized the Great Lakes and Lake Champlain, and the Anglo-American Convention of 1818 which made the 49</a:t>
            </a:r>
            <a:r>
              <a:rPr lang="en-US" sz="1600" b="0" baseline="30000" dirty="0" smtClean="0"/>
              <a:t>th</a:t>
            </a:r>
            <a:r>
              <a:rPr lang="en-US" sz="1600" b="0" baseline="0" dirty="0" smtClean="0"/>
              <a:t> parallel up to the height of the Rockies the boundary between the U.S. and Canada; it also provided for joint occupation of the Oregon Territory (which included present-day Idaho, Oregon, Washington State, and portions of present-day Alberta and British Columbia)</a:t>
            </a:r>
            <a:endParaRPr lang="en-US" sz="1600" b="1" dirty="0" smtClean="0"/>
          </a:p>
          <a:p>
            <a:pPr marL="0" indent="0">
              <a:buFont typeface="Arial" panose="020B0604020202020204" pitchFamily="34" charset="0"/>
              <a:buNone/>
            </a:pPr>
            <a:r>
              <a:rPr lang="en-US" sz="1600" b="1" dirty="0" smtClean="0"/>
              <a:t>Anti-Adams</a:t>
            </a:r>
            <a:r>
              <a:rPr lang="en-US" sz="1600" b="1" baseline="0" dirty="0" smtClean="0"/>
              <a:t> – </a:t>
            </a:r>
            <a:r>
              <a:rPr lang="en-US" sz="1600" dirty="0" smtClean="0"/>
              <a:t>The Jacksonians also portrayed the President as a reckless spendthrift who lived in "kingly pomp and splendor" in his "presidential palace." </a:t>
            </a:r>
          </a:p>
          <a:p>
            <a:pPr marL="285750" indent="-285750">
              <a:buFont typeface="Arial" panose="020B0604020202020204" pitchFamily="34" charset="0"/>
              <a:buChar char="•"/>
            </a:pPr>
            <a:r>
              <a:rPr lang="en-US" sz="1600" dirty="0" smtClean="0"/>
              <a:t>When Adams purchased a billiard table and some ivory chessmen with his own funds, they accused him of installing "gaming tables and gambling furniture" in the White House at public expense; and efforts by Adams's friends to set the record straight were fruitless.</a:t>
            </a:r>
            <a:r>
              <a:rPr lang="en-US" sz="1600" baseline="30000" dirty="0" smtClean="0"/>
              <a:t>14</a:t>
            </a:r>
            <a:r>
              <a:rPr lang="en-US" sz="1600" dirty="0" smtClean="0"/>
              <a:t> </a:t>
            </a:r>
          </a:p>
          <a:p>
            <a:pPr marL="285750" indent="-285750">
              <a:buFont typeface="Arial" panose="020B0604020202020204" pitchFamily="34" charset="0"/>
              <a:buChar char="•"/>
            </a:pPr>
            <a:r>
              <a:rPr lang="en-US" sz="1600" dirty="0" smtClean="0"/>
              <a:t>The Jacksonians also assailed the Puritan New Englander for traveling on Sunday, said he had had premarital relations with his wife, and, in the wildest charge of all, insisted that when he was minister to Russia he had procured a young American girl for Czar Alexander I. </a:t>
            </a:r>
          </a:p>
          <a:p>
            <a:pPr marL="285750" indent="-285750">
              <a:buFont typeface="Arial" panose="020B0604020202020204" pitchFamily="34" charset="0"/>
              <a:buChar char="•"/>
            </a:pPr>
            <a:r>
              <a:rPr lang="en-US" sz="1600" dirty="0" smtClean="0"/>
              <a:t>Their basic charge, though, was that at heart he was a monarchist like his father ("King John the Second") who despised the people and !! favored rule by the few over the many. "His habits and principles," said one Jacksonian, "are not congenial with the spirit of our institutions and the notions of a democratic people."</a:t>
            </a:r>
            <a:r>
              <a:rPr lang="en-US" sz="1600" baseline="30000" dirty="0" smtClean="0"/>
              <a:t>15</a:t>
            </a:r>
            <a:r>
              <a:rPr lang="en-US" sz="1600" dirty="0" smtClean="0"/>
              <a:t> </a:t>
            </a:r>
          </a:p>
          <a:p>
            <a:pPr marL="285750" indent="-285750">
              <a:buFont typeface="Arial" panose="020B0604020202020204" pitchFamily="34" charset="0"/>
              <a:buChar char="•"/>
            </a:pPr>
            <a:r>
              <a:rPr lang="en-US" sz="1600" dirty="0" smtClean="0"/>
              <a:t>When an Adams pamphlet pointed out that Jackson was uneducated and couldn't spell more than one word in four, the Jacksonians retorted that Jackson's natural wisdom and common sense were superior to Adams's book learning and that, for­tunately, there were "no Greek quotations" and "no toilsome or painful struggles after eloquence" in him as in the "learned man" in the White House.</a:t>
            </a:r>
            <a:r>
              <a:rPr lang="en-US" sz="1600" baseline="30000" dirty="0" smtClean="0"/>
              <a:t>1</a:t>
            </a:r>
            <a:endParaRPr lang="en-US" sz="1600" b="1" dirty="0" smtClean="0"/>
          </a:p>
          <a:p>
            <a:r>
              <a:rPr lang="en-US" sz="1600" b="1" dirty="0" smtClean="0"/>
              <a:t>Anti-Jackson </a:t>
            </a:r>
            <a:r>
              <a:rPr lang="en-US" sz="1600" b="1" dirty="0"/>
              <a:t>- </a:t>
            </a:r>
            <a:r>
              <a:rPr lang="en-US" sz="1600" dirty="0"/>
              <a:t>“The "Friends of Adams" gave as good as they got. To them Jackson seemed preposterous as a presidential possibility. </a:t>
            </a:r>
            <a:endParaRPr lang="en-US" sz="1600" dirty="0" smtClean="0"/>
          </a:p>
          <a:p>
            <a:pPr marL="285750" indent="-285750">
              <a:buFont typeface="Arial" panose="020B0604020202020204" pitchFamily="34" charset="0"/>
              <a:buChar char="•"/>
            </a:pPr>
            <a:r>
              <a:rPr lang="en-US" sz="1600" dirty="0" smtClean="0"/>
              <a:t>They </a:t>
            </a:r>
            <a:r>
              <a:rPr lang="en-US" sz="1600" dirty="0"/>
              <a:t>put him down as ignorant, inexperienced in public affairs, and reckless in his personal behavior. </a:t>
            </a:r>
            <a:endParaRPr lang="en-US" sz="1600" dirty="0" smtClean="0"/>
          </a:p>
          <a:p>
            <a:pPr marL="285750" indent="-285750">
              <a:buFont typeface="Arial" panose="020B0604020202020204" pitchFamily="34" charset="0"/>
              <a:buChar char="•"/>
            </a:pPr>
            <a:r>
              <a:rPr lang="en-US" sz="1600" dirty="0" smtClean="0"/>
              <a:t>They </a:t>
            </a:r>
            <a:r>
              <a:rPr lang="en-US" sz="1600" dirty="0"/>
              <a:t>also questioned the fitness of a "military chieftain" for high office in a republican nation. </a:t>
            </a:r>
            <a:endParaRPr lang="en-US" sz="1600" dirty="0" smtClean="0"/>
          </a:p>
          <a:p>
            <a:pPr marL="285750" indent="-285750">
              <a:buFont typeface="Arial" panose="020B0604020202020204" pitchFamily="34" charset="0"/>
              <a:buChar char="•"/>
            </a:pPr>
            <a:r>
              <a:rPr lang="en-US" sz="1600" dirty="0" smtClean="0"/>
              <a:t>"</a:t>
            </a:r>
            <a:r>
              <a:rPr lang="en-US" sz="1600" dirty="0"/>
              <a:t>You know that he is no jurist, no statesman, no politician," pointed out one of their political handbooks; "that he is destitute of historical, political, or statistical knowledge; that he is unacquainted with the orthography, concord, and government of his language; you know that he is a man of no labor, no patience, no investigation; in short that his whole recommendation is animal fierce­ness and organic energy. He is wholly unqualified by education, habit and temper for the station of President.“ </a:t>
            </a:r>
            <a:endParaRPr lang="en-US" sz="1600" dirty="0" smtClean="0"/>
          </a:p>
          <a:p>
            <a:pPr marL="285750" indent="-285750">
              <a:buFont typeface="Arial" panose="020B0604020202020204" pitchFamily="34" charset="0"/>
              <a:buChar char="•"/>
            </a:pPr>
            <a:r>
              <a:rPr lang="en-US" sz="1600" dirty="0" smtClean="0"/>
              <a:t>Jackson </a:t>
            </a:r>
            <a:r>
              <a:rPr lang="en-US" sz="1600" dirty="0"/>
              <a:t>was also guilty of : adultery, gambling, cock fighting, bigamy, slave-trading, drunk­enness, theft, lying, and murder. Their most venomous attack had to do with six militiamen who had been sentenced for desertion and exe­cuted, with Jackson's approval, during the Creek War in 1813. </a:t>
            </a:r>
            <a:endParaRPr lang="en-US" sz="1600" dirty="0" smtClean="0"/>
          </a:p>
          <a:p>
            <a:pPr marL="285750" indent="-285750">
              <a:buFont typeface="Arial" panose="020B0604020202020204" pitchFamily="34" charset="0"/>
              <a:buChar char="•"/>
            </a:pPr>
            <a:r>
              <a:rPr lang="en-US" sz="1600" dirty="0" smtClean="0"/>
              <a:t>Phila­delphia </a:t>
            </a:r>
            <a:r>
              <a:rPr lang="en-US" sz="1600" dirty="0"/>
              <a:t>editor John </a:t>
            </a:r>
            <a:r>
              <a:rPr lang="en-US" sz="1600" dirty="0" err="1"/>
              <a:t>Binns</a:t>
            </a:r>
            <a:r>
              <a:rPr lang="en-US" sz="1600" dirty="0"/>
              <a:t> got out a "Coffin Handbill" about the inci­dent, portrayed the soldiers as innocent men who had completed their terms of service and merely wanted to go home, and insisted that Jack­son had "murdered" them in cold blood. </a:t>
            </a:r>
            <a:endParaRPr lang="en-US" sz="1600" dirty="0" smtClean="0"/>
          </a:p>
          <a:p>
            <a:pPr marL="285750" indent="-285750">
              <a:buFont typeface="Arial" panose="020B0604020202020204" pitchFamily="34" charset="0"/>
              <a:buChar char="•"/>
            </a:pPr>
            <a:r>
              <a:rPr lang="en-US" sz="1600" dirty="0" smtClean="0"/>
              <a:t>The </a:t>
            </a:r>
            <a:r>
              <a:rPr lang="en-US" sz="1600" dirty="0"/>
              <a:t>"Coffin Handbill," which received wide distribution, was enormously effective</a:t>
            </a:r>
            <a:r>
              <a:rPr lang="en-US" sz="1600" dirty="0" smtClean="0"/>
              <a:t>.</a:t>
            </a:r>
          </a:p>
          <a:p>
            <a:pPr marL="285750" indent="-285750">
              <a:buFont typeface="Arial" panose="020B0604020202020204" pitchFamily="34" charset="0"/>
              <a:buChar char="•"/>
            </a:pPr>
            <a:r>
              <a:rPr lang="en-US" sz="1600" dirty="0" smtClean="0"/>
              <a:t> </a:t>
            </a:r>
            <a:r>
              <a:rPr lang="en-US" sz="1600" dirty="0"/>
              <a:t>Headed by the words, "Some Account of the Bloody Deeds of General Jackson," it was bordered in black, pictured six coffins, one for each militiaman, and singled out one of them, John Harris, for special attention. Harris, ac­cording to </a:t>
            </a:r>
            <a:r>
              <a:rPr lang="en-US" sz="1600" dirty="0" err="1"/>
              <a:t>Binns's</a:t>
            </a:r>
            <a:r>
              <a:rPr lang="en-US" sz="1600" dirty="0"/>
              <a:t> fanciful story, was a "Preacher of the Gospel" who had patriotically volunteered for service and then been "shot dead" at Jackson's behest when his tour of duty ended and he wanted to return home. </a:t>
            </a:r>
            <a:endParaRPr lang="en-US" sz="1600" dirty="0" smtClean="0"/>
          </a:p>
          <a:p>
            <a:pPr marL="285750" indent="-285750">
              <a:buFont typeface="Arial" panose="020B0604020202020204" pitchFamily="34" charset="0"/>
              <a:buChar char="•"/>
            </a:pPr>
            <a:r>
              <a:rPr lang="en-US" sz="1600" dirty="0" smtClean="0"/>
              <a:t>The </a:t>
            </a:r>
            <a:r>
              <a:rPr lang="en-US" sz="1600" dirty="0"/>
              <a:t>Jacksonians pointed out that at a time when Jackson was hard-pressed in his encounter with the Indians on the southern border, Harris and the other five militiamen tried to stir up mutiny among the soldiers, broke into a military store­house, stole supplies, burned a </a:t>
            </a:r>
            <a:r>
              <a:rPr lang="en-US" sz="1600" dirty="0" err="1"/>
              <a:t>bakehouse</a:t>
            </a:r>
            <a:r>
              <a:rPr lang="en-US" sz="1600" dirty="0"/>
              <a:t>, and then deserted. </a:t>
            </a:r>
            <a:endParaRPr lang="en-US" sz="1600" dirty="0" smtClean="0"/>
          </a:p>
          <a:p>
            <a:pPr marL="285750" indent="-285750">
              <a:buFont typeface="Arial" panose="020B0604020202020204" pitchFamily="34" charset="0"/>
              <a:buChar char="•"/>
            </a:pPr>
            <a:r>
              <a:rPr lang="en-US" sz="1600" dirty="0" smtClean="0"/>
              <a:t>When </a:t>
            </a:r>
            <a:r>
              <a:rPr lang="en-US" sz="1600" dirty="0"/>
              <a:t>apprehended, moreover, they were given fair trials and their constitu­tional rights carefully safeguarded. </a:t>
            </a:r>
            <a:endParaRPr lang="en-US" sz="1600" dirty="0" smtClean="0"/>
          </a:p>
          <a:p>
            <a:pPr marL="285750" indent="-285750">
              <a:buFont typeface="Arial" panose="020B0604020202020204" pitchFamily="34" charset="0"/>
              <a:buChar char="•"/>
            </a:pPr>
            <a:r>
              <a:rPr lang="en-US" sz="1600" dirty="0" smtClean="0"/>
              <a:t>The </a:t>
            </a:r>
            <a:r>
              <a:rPr lang="en-US" sz="1600" dirty="0"/>
              <a:t>“Coffin Handbill” enraged Isaac Hill, ardent Jacksonian edi­tor of the </a:t>
            </a:r>
            <a:r>
              <a:rPr lang="en-US" sz="1600" i="1" dirty="0"/>
              <a:t>New Hampshire Patriot. </a:t>
            </a:r>
            <a:r>
              <a:rPr lang="en-US" sz="1600" dirty="0"/>
              <a:t>"Why don't you tell the whole truth?" he protested. </a:t>
            </a:r>
            <a:endParaRPr lang="en-US" sz="1600" dirty="0" smtClean="0"/>
          </a:p>
          <a:p>
            <a:pPr marL="285750" indent="-285750">
              <a:buFont typeface="Arial" panose="020B0604020202020204" pitchFamily="34" charset="0"/>
              <a:buChar char="•"/>
            </a:pPr>
            <a:r>
              <a:rPr lang="en-US" sz="1600" dirty="0" smtClean="0"/>
              <a:t>Then </a:t>
            </a:r>
            <a:r>
              <a:rPr lang="en-US" sz="1600" dirty="0"/>
              <a:t>he got to the point about his hero. "On the 8th of January, 1815, he murdered in the coldest kind of cold blood above fifteen hundred British soldiers for merely trying to get into New Or­leans in search of Booty and Beauty!“ </a:t>
            </a:r>
          </a:p>
          <a:p>
            <a:r>
              <a:rPr lang="en-US" sz="1600" b="1" dirty="0"/>
              <a:t>Attacks on Rachel Jackson </a:t>
            </a:r>
            <a:r>
              <a:rPr lang="en-US" sz="1600" b="1" dirty="0" smtClean="0"/>
              <a:t>– </a:t>
            </a:r>
            <a:r>
              <a:rPr lang="en-US" sz="1600" b="0" dirty="0" smtClean="0"/>
              <a:t>Jackson</a:t>
            </a:r>
            <a:r>
              <a:rPr lang="en-US" sz="1600" b="0" baseline="0" dirty="0" smtClean="0"/>
              <a:t> </a:t>
            </a:r>
            <a:r>
              <a:rPr lang="en-US" sz="1600" dirty="0" smtClean="0"/>
              <a:t>flew </a:t>
            </a:r>
            <a:r>
              <a:rPr lang="en-US" sz="1600" dirty="0"/>
              <a:t>into a rage when he read about the assaults on his beloved wife Rachel in </a:t>
            </a:r>
            <a:r>
              <a:rPr lang="en-US" sz="1600" dirty="0" err="1"/>
              <a:t>Adamsite</a:t>
            </a:r>
            <a:r>
              <a:rPr lang="en-US" sz="1600" dirty="0"/>
              <a:t> newspapers and pamphlets. Jackson's marriage had long been a target of his enemies. </a:t>
            </a:r>
            <a:endParaRPr lang="en-US" sz="1600" dirty="0" smtClean="0"/>
          </a:p>
          <a:p>
            <a:pPr marL="285750" indent="-285750">
              <a:buFont typeface="Arial" panose="020B0604020202020204" pitchFamily="34" charset="0"/>
              <a:buChar char="•"/>
            </a:pPr>
            <a:r>
              <a:rPr lang="en-US" sz="1600" dirty="0" smtClean="0"/>
              <a:t>He </a:t>
            </a:r>
            <a:r>
              <a:rPr lang="en-US" sz="1600" dirty="0"/>
              <a:t>had wooed, won, and wed Rachel in 1791 after her first husband, Lewis </a:t>
            </a:r>
            <a:r>
              <a:rPr lang="en-US" sz="1600" dirty="0" err="1"/>
              <a:t>Robards</a:t>
            </a:r>
            <a:r>
              <a:rPr lang="en-US" sz="1600" dirty="0"/>
              <a:t>, had left her to get a divorce. </a:t>
            </a:r>
            <a:endParaRPr lang="en-US" sz="1600" dirty="0" smtClean="0"/>
          </a:p>
          <a:p>
            <a:pPr marL="285750" indent="-285750">
              <a:buFont typeface="Arial" panose="020B0604020202020204" pitchFamily="34" charset="0"/>
              <a:buChar char="•"/>
            </a:pPr>
            <a:r>
              <a:rPr lang="en-US" sz="1600" dirty="0" err="1" smtClean="0"/>
              <a:t>Robards</a:t>
            </a:r>
            <a:r>
              <a:rPr lang="en-US" sz="1600" dirty="0"/>
              <a:t>, it turned out had delayed getting the divorce and then sued for divorce on the ground that his wife was living in sin. </a:t>
            </a:r>
            <a:endParaRPr lang="en-US" sz="1600" dirty="0" smtClean="0"/>
          </a:p>
          <a:p>
            <a:pPr marL="285750" indent="-285750">
              <a:buFont typeface="Arial" panose="020B0604020202020204" pitchFamily="34" charset="0"/>
              <a:buChar char="•"/>
            </a:pPr>
            <a:r>
              <a:rPr lang="en-US" sz="1600" dirty="0" smtClean="0"/>
              <a:t>As </a:t>
            </a:r>
            <a:r>
              <a:rPr lang="en-US" sz="1600" dirty="0"/>
              <a:t>soon as the divorce came through, the Jacksons remarried; but malicious sto­ries about Rachel's "adultery" dogged Jackson for the rest of his life. </a:t>
            </a:r>
            <a:endParaRPr lang="en-US" sz="1600" dirty="0" smtClean="0"/>
          </a:p>
          <a:p>
            <a:pPr marL="285750" indent="-285750">
              <a:buFont typeface="Arial" panose="020B0604020202020204" pitchFamily="34" charset="0"/>
              <a:buChar char="•"/>
            </a:pPr>
            <a:r>
              <a:rPr lang="en-US" sz="1600" dirty="0" smtClean="0"/>
              <a:t>During </a:t>
            </a:r>
            <a:r>
              <a:rPr lang="en-US" sz="1600" dirty="0"/>
              <a:t>the 1828 campaign anti-Jackson newspapers revived the old charge of immorality and asked voters: "Ought a convicted </a:t>
            </a:r>
            <a:r>
              <a:rPr lang="en-US" sz="1600" dirty="0" err="1"/>
              <a:t>adultress</a:t>
            </a:r>
            <a:r>
              <a:rPr lang="en-US" sz="1600" dirty="0"/>
              <a:t> and her paramour husband to be placed in the highest offices of this free and Christian land?"</a:t>
            </a:r>
            <a:r>
              <a:rPr lang="en-US" sz="1600" baseline="30000" dirty="0"/>
              <a:t>21</a:t>
            </a:r>
            <a:r>
              <a:rPr lang="en-US" sz="1600" dirty="0"/>
              <a:t> </a:t>
            </a:r>
            <a:endParaRPr lang="en-US" sz="1600" dirty="0" smtClean="0"/>
          </a:p>
          <a:p>
            <a:pPr marL="285750" indent="-285750">
              <a:buFont typeface="Arial" panose="020B0604020202020204" pitchFamily="34" charset="0"/>
              <a:buChar char="•"/>
            </a:pPr>
            <a:r>
              <a:rPr lang="en-US" sz="1600" dirty="0" smtClean="0"/>
              <a:t>When </a:t>
            </a:r>
            <a:r>
              <a:rPr lang="en-US" sz="1600" dirty="0"/>
              <a:t>Rachel, whose health was poor, sud­denly died in December 1828, Jackson was convinced </a:t>
            </a:r>
            <a:r>
              <a:rPr lang="en-US" sz="1600" dirty="0" smtClean="0"/>
              <a:t>Adams</a:t>
            </a:r>
            <a:r>
              <a:rPr lang="en-US" sz="1600" baseline="0" dirty="0" smtClean="0"/>
              <a:t> supporters’</a:t>
            </a:r>
            <a:r>
              <a:rPr lang="en-US" sz="1600" dirty="0" smtClean="0"/>
              <a:t> </a:t>
            </a:r>
            <a:r>
              <a:rPr lang="en-US" sz="1600" dirty="0"/>
              <a:t>slan­ders had done her in. </a:t>
            </a:r>
            <a:endParaRPr lang="en-US" sz="1600" dirty="0" smtClean="0"/>
          </a:p>
          <a:p>
            <a:pPr marL="285750" indent="-285750">
              <a:buFont typeface="Arial" panose="020B0604020202020204" pitchFamily="34" charset="0"/>
              <a:buChar char="•"/>
            </a:pPr>
            <a:r>
              <a:rPr lang="en-US" sz="1600" dirty="0" smtClean="0"/>
              <a:t>"</a:t>
            </a:r>
            <a:r>
              <a:rPr lang="en-US" sz="1600" dirty="0"/>
              <a:t>May God Almighty forgive her murderers," he exclaimed at her funeral, "as I know she forgave them. I never can." </a:t>
            </a:r>
            <a:endParaRPr lang="en-US" sz="1600" dirty="0" smtClean="0"/>
          </a:p>
          <a:p>
            <a:pPr marL="285750" indent="-285750">
              <a:buFont typeface="Arial" panose="020B0604020202020204" pitchFamily="34" charset="0"/>
              <a:buChar char="•"/>
            </a:pPr>
            <a:r>
              <a:rPr lang="en-US" sz="1600" dirty="0" smtClean="0"/>
              <a:t>He </a:t>
            </a:r>
            <a:r>
              <a:rPr lang="en-US" sz="1600" dirty="0"/>
              <a:t>never forgave Adams and Clay for not enjoining their followers against bringing Rachel's name into the campaign. </a:t>
            </a:r>
            <a:endParaRPr lang="en-US" sz="1600" b="1" dirty="0"/>
          </a:p>
        </p:txBody>
      </p:sp>
      <p:sp>
        <p:nvSpPr>
          <p:cNvPr id="4" name="Slide Number Placeholder 3"/>
          <p:cNvSpPr>
            <a:spLocks noGrp="1"/>
          </p:cNvSpPr>
          <p:nvPr>
            <p:ph type="sldNum" sz="quarter" idx="10"/>
          </p:nvPr>
        </p:nvSpPr>
        <p:spPr/>
        <p:txBody>
          <a:bodyPr/>
          <a:lstStyle/>
          <a:p>
            <a:fld id="{DAF86D90-E003-47A8-B17A-0CC238A24B35}" type="slidenum">
              <a:rPr lang="en-US" smtClean="0"/>
              <a:t>14</a:t>
            </a:fld>
            <a:endParaRPr lang="en-US"/>
          </a:p>
        </p:txBody>
      </p:sp>
    </p:spTree>
    <p:extLst>
      <p:ext uri="{BB962C8B-B14F-4D97-AF65-F5344CB8AC3E}">
        <p14:creationId xmlns:p14="http://schemas.microsoft.com/office/powerpoint/2010/main" val="3250230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Campaign biographies - </a:t>
            </a:r>
            <a:r>
              <a:rPr lang="en-US" sz="1600" dirty="0"/>
              <a:t>To offset a laudatory campaign biography of Jackson by his friend John Eaton, </a:t>
            </a:r>
            <a:r>
              <a:rPr lang="en-US" sz="1600" dirty="0" smtClean="0"/>
              <a:t>Adams</a:t>
            </a:r>
            <a:r>
              <a:rPr lang="en-US" sz="1600" baseline="0" dirty="0" smtClean="0"/>
              <a:t> </a:t>
            </a:r>
            <a:r>
              <a:rPr lang="en-US" sz="1600" dirty="0" smtClean="0"/>
              <a:t> supporters got </a:t>
            </a:r>
            <a:r>
              <a:rPr lang="en-US" sz="1600" dirty="0"/>
              <a:t>out a thick pamphlet entitled </a:t>
            </a:r>
            <a:r>
              <a:rPr lang="en-US" sz="1600" i="1" dirty="0"/>
              <a:t>Reminiscences; or, an Extract from the Catalogue of General Jackson's Youthful Indiscretions between the Age of Twenty-three and Sixty. </a:t>
            </a:r>
            <a:endParaRPr lang="en-US" sz="1600" i="1" dirty="0" smtClean="0"/>
          </a:p>
          <a:p>
            <a:pPr marL="285750" indent="-285750">
              <a:buFont typeface="Arial" panose="020B0604020202020204" pitchFamily="34" charset="0"/>
              <a:buChar char="•"/>
            </a:pPr>
            <a:r>
              <a:rPr lang="en-US" sz="1600" dirty="0" smtClean="0"/>
              <a:t>In </a:t>
            </a:r>
            <a:r>
              <a:rPr lang="en-US" sz="1600" dirty="0"/>
              <a:t>it they listed fourteen fights, duels, brawls, shoot-outs, and free-for-alls in which Old Hickory had been in­volved before entering presidential politics. </a:t>
            </a:r>
          </a:p>
          <a:p>
            <a:pPr algn="just"/>
            <a:r>
              <a:rPr lang="en-US" sz="1600" b="1" dirty="0"/>
              <a:t>Campaign innovations = </a:t>
            </a:r>
            <a:r>
              <a:rPr lang="en-US" sz="1600" dirty="0"/>
              <a:t>Both Adams’ National Republicans and Jackson’s Democratic Republicans collected funds, compiled lists of voters, made up slogans, popular­ized political songs, distributed pamphlets and broadsides, and orga­nized parades, barbecues, dinners, and street rallies – Jackson’s organization being the more active and successful. </a:t>
            </a:r>
            <a:endParaRPr lang="en-US" sz="1600" dirty="0" smtClean="0"/>
          </a:p>
          <a:p>
            <a:pPr marL="285750" indent="-285750" algn="just">
              <a:buFont typeface="Arial" panose="020B0604020202020204" pitchFamily="34" charset="0"/>
              <a:buChar char="•"/>
            </a:pPr>
            <a:r>
              <a:rPr lang="en-US" sz="1600" dirty="0" smtClean="0"/>
              <a:t>When </a:t>
            </a:r>
            <a:r>
              <a:rPr lang="en-US" sz="1600" dirty="0"/>
              <a:t>Jackson's "</a:t>
            </a:r>
            <a:r>
              <a:rPr lang="en-US" sz="1600" dirty="0" err="1"/>
              <a:t>Hurra</a:t>
            </a:r>
            <a:r>
              <a:rPr lang="en-US" sz="1600" dirty="0"/>
              <a:t> Boys," as his campaign workers were called, began distributing hickory brooms, hickory canes, and hickory sticks, and planting hickory poles everywhere, </a:t>
            </a:r>
            <a:r>
              <a:rPr lang="en-US" sz="1600" dirty="0" smtClean="0"/>
              <a:t>Adams supporters </a:t>
            </a:r>
            <a:r>
              <a:rPr lang="en-US" sz="1600" dirty="0"/>
              <a:t>were confounded. </a:t>
            </a:r>
            <a:endParaRPr lang="en-US" sz="1600" dirty="0" smtClean="0"/>
          </a:p>
          <a:p>
            <a:pPr marL="285750" indent="-285750" algn="just">
              <a:buFont typeface="Arial" panose="020B0604020202020204" pitchFamily="34" charset="0"/>
              <a:buChar char="•"/>
            </a:pPr>
            <a:r>
              <a:rPr lang="en-US" sz="1600" dirty="0" smtClean="0"/>
              <a:t>"</a:t>
            </a:r>
            <a:r>
              <a:rPr lang="en-US" sz="1600" dirty="0"/>
              <a:t>Planting hickory trees!" they cried. "Odds nuts and drumsticks! What have hickory trees to do with republicanism and the great contest</a:t>
            </a:r>
            <a:r>
              <a:rPr lang="en-US" sz="1600" dirty="0" smtClean="0"/>
              <a:t>?"'‘</a:t>
            </a:r>
          </a:p>
          <a:p>
            <a:pPr marL="285750" indent="-285750" algn="just">
              <a:buFont typeface="Arial" panose="020B0604020202020204" pitchFamily="34" charset="0"/>
              <a:buChar char="•"/>
            </a:pPr>
            <a:r>
              <a:rPr lang="en-US" sz="1600" dirty="0" smtClean="0"/>
              <a:t>Eventually </a:t>
            </a:r>
            <a:r>
              <a:rPr lang="en-US" sz="1600" dirty="0"/>
              <a:t>they adopted the oak as a symbol of Adams and had some parades of their own. But they never caught up with their opponents</a:t>
            </a:r>
            <a:r>
              <a:rPr lang="en-US" sz="1600" dirty="0" smtClean="0"/>
              <a:t>.</a:t>
            </a:r>
          </a:p>
          <a:p>
            <a:pPr marL="285750" indent="-285750" algn="just">
              <a:buFont typeface="Arial" panose="020B0604020202020204" pitchFamily="34" charset="0"/>
              <a:buChar char="•"/>
            </a:pPr>
            <a:r>
              <a:rPr lang="en-US" sz="1600" dirty="0" smtClean="0"/>
              <a:t>"</a:t>
            </a:r>
            <a:r>
              <a:rPr lang="en-US" sz="1600" dirty="0"/>
              <a:t>Organization is the secret of victory," acknowledged an Adams sup­porter. "By the want of it we have been overthrown.“</a:t>
            </a:r>
          </a:p>
          <a:p>
            <a:pPr algn="just"/>
            <a:r>
              <a:rPr lang="en-US" sz="1600" b="1" dirty="0"/>
              <a:t>Voting - </a:t>
            </a:r>
            <a:r>
              <a:rPr lang="en-US" sz="1600" dirty="0"/>
              <a:t>Balloting in the twenty-four states began in September and ran on into November; and, since all but two states now chose presidential electors by popular vote, many people who had never voted before cast ballots this time. </a:t>
            </a:r>
            <a:endParaRPr lang="en-US" sz="1600" b="1" dirty="0"/>
          </a:p>
        </p:txBody>
      </p:sp>
      <p:sp>
        <p:nvSpPr>
          <p:cNvPr id="4" name="Slide Number Placeholder 3"/>
          <p:cNvSpPr>
            <a:spLocks noGrp="1"/>
          </p:cNvSpPr>
          <p:nvPr>
            <p:ph type="sldNum" sz="quarter" idx="10"/>
          </p:nvPr>
        </p:nvSpPr>
        <p:spPr/>
        <p:txBody>
          <a:bodyPr/>
          <a:lstStyle/>
          <a:p>
            <a:fld id="{DAF86D90-E003-47A8-B17A-0CC238A24B35}" type="slidenum">
              <a:rPr lang="en-US" smtClean="0"/>
              <a:t>15</a:t>
            </a:fld>
            <a:endParaRPr lang="en-US"/>
          </a:p>
        </p:txBody>
      </p:sp>
    </p:spTree>
    <p:extLst>
      <p:ext uri="{BB962C8B-B14F-4D97-AF65-F5344CB8AC3E}">
        <p14:creationId xmlns:p14="http://schemas.microsoft.com/office/powerpoint/2010/main" val="99897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Jackson – </a:t>
            </a:r>
            <a:r>
              <a:rPr lang="en-US" sz="1600" dirty="0"/>
              <a:t>Won 178 electoral votes and 642,553 (56.0%) popular votes</a:t>
            </a:r>
          </a:p>
          <a:p>
            <a:r>
              <a:rPr lang="en-US" sz="1600" b="1" dirty="0" smtClean="0"/>
              <a:t>Adams –   </a:t>
            </a:r>
            <a:r>
              <a:rPr lang="en-US" sz="1600" b="0" dirty="0" smtClean="0"/>
              <a:t>Won</a:t>
            </a:r>
            <a:r>
              <a:rPr lang="en-US" sz="1600" b="0" baseline="0" dirty="0" smtClean="0"/>
              <a:t> 83 electoral votes and 500,897 (43.6%) popular votes</a:t>
            </a:r>
            <a:endParaRPr lang="en-US" sz="1600" b="1" dirty="0" smtClean="0"/>
          </a:p>
          <a:p>
            <a:endParaRPr lang="en-US" sz="1600" b="1" dirty="0"/>
          </a:p>
        </p:txBody>
      </p:sp>
      <p:sp>
        <p:nvSpPr>
          <p:cNvPr id="4" name="Slide Number Placeholder 3"/>
          <p:cNvSpPr>
            <a:spLocks noGrp="1"/>
          </p:cNvSpPr>
          <p:nvPr>
            <p:ph type="sldNum" sz="quarter" idx="10"/>
          </p:nvPr>
        </p:nvSpPr>
        <p:spPr/>
        <p:txBody>
          <a:bodyPr/>
          <a:lstStyle/>
          <a:p>
            <a:fld id="{DAF86D90-E003-47A8-B17A-0CC238A24B35}" type="slidenum">
              <a:rPr lang="en-US" smtClean="0"/>
              <a:t>16</a:t>
            </a:fld>
            <a:endParaRPr lang="en-US"/>
          </a:p>
        </p:txBody>
      </p:sp>
    </p:spTree>
    <p:extLst>
      <p:ext uri="{BB962C8B-B14F-4D97-AF65-F5344CB8AC3E}">
        <p14:creationId xmlns:p14="http://schemas.microsoft.com/office/powerpoint/2010/main" val="2615314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17</a:t>
            </a:fld>
            <a:endParaRPr lang="en-US"/>
          </a:p>
        </p:txBody>
      </p:sp>
    </p:spTree>
    <p:extLst>
      <p:ext uri="{BB962C8B-B14F-4D97-AF65-F5344CB8AC3E}">
        <p14:creationId xmlns:p14="http://schemas.microsoft.com/office/powerpoint/2010/main" val="270021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545E7-13C0-40EF-B7B5-ABD19C1D1102}" type="slidenum">
              <a:rPr lang="en-US" smtClean="0"/>
              <a:t>18</a:t>
            </a:fld>
            <a:endParaRPr lang="en-US"/>
          </a:p>
        </p:txBody>
      </p:sp>
    </p:spTree>
    <p:extLst>
      <p:ext uri="{BB962C8B-B14F-4D97-AF65-F5344CB8AC3E}">
        <p14:creationId xmlns:p14="http://schemas.microsoft.com/office/powerpoint/2010/main" val="3263990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19</a:t>
            </a:fld>
            <a:endParaRPr lang="en-US"/>
          </a:p>
        </p:txBody>
      </p:sp>
    </p:spTree>
    <p:extLst>
      <p:ext uri="{BB962C8B-B14F-4D97-AF65-F5344CB8AC3E}">
        <p14:creationId xmlns:p14="http://schemas.microsoft.com/office/powerpoint/2010/main" val="1850209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2</a:t>
            </a:fld>
            <a:endParaRPr lang="en-US"/>
          </a:p>
        </p:txBody>
      </p:sp>
    </p:spTree>
    <p:extLst>
      <p:ext uri="{BB962C8B-B14F-4D97-AF65-F5344CB8AC3E}">
        <p14:creationId xmlns:p14="http://schemas.microsoft.com/office/powerpoint/2010/main" val="1197091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New</a:t>
            </a:r>
            <a:r>
              <a:rPr lang="en-US" sz="1600" b="1" baseline="0" dirty="0" smtClean="0"/>
              <a:t> States – </a:t>
            </a:r>
            <a:r>
              <a:rPr lang="en-US" sz="1600" b="0" baseline="0" dirty="0" smtClean="0"/>
              <a:t>By 1824, 11 new states had been added to the original 13 states. </a:t>
            </a:r>
          </a:p>
          <a:p>
            <a:pPr marL="171450" indent="-171450">
              <a:buFont typeface="Arial" panose="020B0604020202020204" pitchFamily="34" charset="0"/>
              <a:buChar char="•"/>
            </a:pPr>
            <a:r>
              <a:rPr lang="en-US" sz="1600" b="0" baseline="0" dirty="0" smtClean="0"/>
              <a:t>These new states were Vermont (1791), Kentucky (1792), Tennessee (1796), Ohio (1803), Louisiana (1812), Indiana (1816), Mississippi (1817), Illinois (1818), Alabama (1819), Maine (1820), and Missouri (1821)</a:t>
            </a:r>
          </a:p>
          <a:p>
            <a:pPr marL="0" indent="0">
              <a:buFont typeface="Arial" panose="020B0604020202020204" pitchFamily="34" charset="0"/>
              <a:buNone/>
            </a:pPr>
            <a:r>
              <a:rPr lang="en-US" sz="1600" b="1" baseline="0" dirty="0" smtClean="0"/>
              <a:t>Expanding regional cultures – </a:t>
            </a:r>
            <a:r>
              <a:rPr lang="en-US" sz="1600" b="0" baseline="0" dirty="0" smtClean="0"/>
              <a:t>The regional cultures that did expand were New England, the Middle Atlantic (Delaware Valley), the Appalachian Borderlands, and the Deep South. </a:t>
            </a:r>
          </a:p>
          <a:p>
            <a:pPr marL="171450" indent="-171450">
              <a:buFont typeface="Arial" panose="020B0604020202020204" pitchFamily="34" charset="0"/>
              <a:buChar char="•"/>
            </a:pPr>
            <a:r>
              <a:rPr lang="en-US" sz="1600" b="0" baseline="0" dirty="0" smtClean="0"/>
              <a:t>New Netherlands and the Virginia Tidewater increased in population but not in geographic extent. </a:t>
            </a:r>
          </a:p>
          <a:p>
            <a:pPr marL="171450" indent="-171450">
              <a:buFont typeface="Arial" panose="020B0604020202020204" pitchFamily="34" charset="0"/>
              <a:buChar char="•"/>
            </a:pPr>
            <a:r>
              <a:rPr lang="en-US" sz="1600" b="0" baseline="0" dirty="0" smtClean="0"/>
              <a:t>The 9 states west of the Appalachians showed varied settlement patterns</a:t>
            </a:r>
          </a:p>
          <a:p>
            <a:pPr marL="171450" indent="-171450">
              <a:buFont typeface="Arial" panose="020B0604020202020204" pitchFamily="34" charset="0"/>
              <a:buChar char="•"/>
            </a:pPr>
            <a:r>
              <a:rPr lang="en-US" sz="1600" b="0" baseline="0" dirty="0" smtClean="0"/>
              <a:t>Ohio, Indiana, and Illinois were settled in the north by New Englanders, in the middle by Mid-Atlantics, and in the south by </a:t>
            </a:r>
            <a:r>
              <a:rPr lang="en-US" sz="1600" b="0" baseline="0" dirty="0" err="1" smtClean="0"/>
              <a:t>Borderlanders</a:t>
            </a:r>
            <a:endParaRPr lang="en-US" sz="1600" b="0" baseline="0" dirty="0" smtClean="0"/>
          </a:p>
          <a:p>
            <a:pPr marL="171450" indent="-171450">
              <a:buFont typeface="Arial" panose="020B0604020202020204" pitchFamily="34" charset="0"/>
              <a:buChar char="•"/>
            </a:pPr>
            <a:r>
              <a:rPr lang="en-US" sz="1600" b="0" baseline="0" dirty="0" smtClean="0"/>
              <a:t>Kentucky was settled primarily by </a:t>
            </a:r>
            <a:r>
              <a:rPr lang="en-US" sz="1600" b="0" baseline="0" dirty="0" err="1" smtClean="0"/>
              <a:t>Borderlanders</a:t>
            </a:r>
            <a:r>
              <a:rPr lang="en-US" sz="1600" b="0" baseline="0" dirty="0" smtClean="0"/>
              <a:t> along with some from the Tidewater</a:t>
            </a:r>
          </a:p>
          <a:p>
            <a:pPr marL="171450" indent="-171450">
              <a:buFont typeface="Arial" panose="020B0604020202020204" pitchFamily="34" charset="0"/>
              <a:buChar char="•"/>
            </a:pPr>
            <a:r>
              <a:rPr lang="en-US" sz="1600" b="0" baseline="0" dirty="0" smtClean="0"/>
              <a:t>Tennessee was settled primarily by </a:t>
            </a:r>
            <a:r>
              <a:rPr lang="en-US" sz="1600" b="0" baseline="0" dirty="0" err="1" smtClean="0"/>
              <a:t>Borderlanders</a:t>
            </a:r>
            <a:r>
              <a:rPr lang="en-US" sz="1600" b="0" baseline="0" dirty="0" smtClean="0"/>
              <a:t> along with many from the Deep South</a:t>
            </a:r>
          </a:p>
          <a:p>
            <a:pPr marL="171450" indent="-171450">
              <a:buFont typeface="Arial" panose="020B0604020202020204" pitchFamily="34" charset="0"/>
              <a:buChar char="•"/>
            </a:pPr>
            <a:r>
              <a:rPr lang="en-US" sz="1600" b="0" baseline="0" dirty="0" smtClean="0"/>
              <a:t>Mississippi, Alabama, and Louisiana were settled primarily by Deep Southerners along with a large number of </a:t>
            </a:r>
            <a:r>
              <a:rPr lang="en-US" sz="1600" b="0" baseline="0" dirty="0" err="1" smtClean="0"/>
              <a:t>Borderlanders</a:t>
            </a:r>
            <a:endParaRPr lang="en-US" sz="1600" b="0" baseline="0" dirty="0" smtClean="0"/>
          </a:p>
          <a:p>
            <a:pPr marL="171450" indent="-171450">
              <a:buFont typeface="Arial" panose="020B0604020202020204" pitchFamily="34" charset="0"/>
              <a:buChar char="•"/>
            </a:pPr>
            <a:endParaRPr lang="en-US" sz="1600" b="1" dirty="0"/>
          </a:p>
        </p:txBody>
      </p:sp>
      <p:sp>
        <p:nvSpPr>
          <p:cNvPr id="4" name="Slide Number Placeholder 3"/>
          <p:cNvSpPr>
            <a:spLocks noGrp="1"/>
          </p:cNvSpPr>
          <p:nvPr>
            <p:ph type="sldNum" sz="quarter" idx="10"/>
          </p:nvPr>
        </p:nvSpPr>
        <p:spPr/>
        <p:txBody>
          <a:bodyPr/>
          <a:lstStyle/>
          <a:p>
            <a:fld id="{DAF86D90-E003-47A8-B17A-0CC238A24B35}" type="slidenum">
              <a:rPr lang="en-US" smtClean="0"/>
              <a:t>20</a:t>
            </a:fld>
            <a:endParaRPr lang="en-US"/>
          </a:p>
        </p:txBody>
      </p:sp>
    </p:spTree>
    <p:extLst>
      <p:ext uri="{BB962C8B-B14F-4D97-AF65-F5344CB8AC3E}">
        <p14:creationId xmlns:p14="http://schemas.microsoft.com/office/powerpoint/2010/main" val="3164652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21</a:t>
            </a:fld>
            <a:endParaRPr lang="en-US"/>
          </a:p>
        </p:txBody>
      </p:sp>
    </p:spTree>
    <p:extLst>
      <p:ext uri="{BB962C8B-B14F-4D97-AF65-F5344CB8AC3E}">
        <p14:creationId xmlns:p14="http://schemas.microsoft.com/office/powerpoint/2010/main" val="371813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CA5056-0215-4831-9C1E-B2649441577B}" type="slidenum">
              <a:rPr lang="en-US" smtClean="0"/>
              <a:t>22</a:t>
            </a:fld>
            <a:endParaRPr lang="en-US"/>
          </a:p>
        </p:txBody>
      </p:sp>
    </p:spTree>
    <p:extLst>
      <p:ext uri="{BB962C8B-B14F-4D97-AF65-F5344CB8AC3E}">
        <p14:creationId xmlns:p14="http://schemas.microsoft.com/office/powerpoint/2010/main" val="28831023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 Old Southwest</a:t>
            </a:r>
            <a:r>
              <a:rPr lang="en-US" sz="1600" baseline="0" dirty="0" smtClean="0"/>
              <a:t> consisted of the states of Alabama, Mississippi, Tennessee, Arkansas, and Louisiana.</a:t>
            </a:r>
            <a:endParaRPr lang="en-US" sz="1600" dirty="0"/>
          </a:p>
        </p:txBody>
      </p:sp>
      <p:sp>
        <p:nvSpPr>
          <p:cNvPr id="4" name="Slide Number Placeholder 3"/>
          <p:cNvSpPr>
            <a:spLocks noGrp="1"/>
          </p:cNvSpPr>
          <p:nvPr>
            <p:ph type="sldNum" sz="quarter" idx="10"/>
          </p:nvPr>
        </p:nvSpPr>
        <p:spPr/>
        <p:txBody>
          <a:bodyPr/>
          <a:lstStyle/>
          <a:p>
            <a:fld id="{FCD1F9AF-DB88-44BD-873D-0464C664D0D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CA5056-0215-4831-9C1E-B2649441577B}" type="slidenum">
              <a:rPr lang="en-US" smtClean="0"/>
              <a:t>24</a:t>
            </a:fld>
            <a:endParaRPr lang="en-US"/>
          </a:p>
        </p:txBody>
      </p:sp>
    </p:spTree>
    <p:extLst>
      <p:ext uri="{BB962C8B-B14F-4D97-AF65-F5344CB8AC3E}">
        <p14:creationId xmlns:p14="http://schemas.microsoft.com/office/powerpoint/2010/main" val="15697319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189">
              <a:defRPr/>
            </a:pPr>
            <a:r>
              <a:rPr lang="en-US" dirty="0" smtClean="0"/>
              <a:t>The old northwest consisted of Ohio,</a:t>
            </a:r>
            <a:r>
              <a:rPr lang="en-US" baseline="0" dirty="0" smtClean="0"/>
              <a:t> Indiana, Michigan, Illinois, Wisconsin, and Minnesota. </a:t>
            </a:r>
            <a:endParaRPr lang="en-US" dirty="0" smtClean="0"/>
          </a:p>
          <a:p>
            <a:endParaRPr lang="en-US" dirty="0"/>
          </a:p>
        </p:txBody>
      </p:sp>
      <p:sp>
        <p:nvSpPr>
          <p:cNvPr id="4" name="Slide Number Placeholder 3"/>
          <p:cNvSpPr>
            <a:spLocks noGrp="1"/>
          </p:cNvSpPr>
          <p:nvPr>
            <p:ph type="sldNum" sz="quarter" idx="10"/>
          </p:nvPr>
        </p:nvSpPr>
        <p:spPr/>
        <p:txBody>
          <a:bodyPr/>
          <a:lstStyle/>
          <a:p>
            <a:fld id="{6DCA5056-0215-4831-9C1E-B2649441577B}" type="slidenum">
              <a:rPr lang="en-US" smtClean="0"/>
              <a:t>25</a:t>
            </a:fld>
            <a:endParaRPr lang="en-US"/>
          </a:p>
        </p:txBody>
      </p:sp>
    </p:spTree>
    <p:extLst>
      <p:ext uri="{BB962C8B-B14F-4D97-AF65-F5344CB8AC3E}">
        <p14:creationId xmlns:p14="http://schemas.microsoft.com/office/powerpoint/2010/main" val="2920378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A5056-0215-4831-9C1E-B2649441577B}" type="slidenum">
              <a:rPr lang="en-US" smtClean="0"/>
              <a:t>26</a:t>
            </a:fld>
            <a:endParaRPr lang="en-US"/>
          </a:p>
        </p:txBody>
      </p:sp>
    </p:spTree>
    <p:extLst>
      <p:ext uri="{BB962C8B-B14F-4D97-AF65-F5344CB8AC3E}">
        <p14:creationId xmlns:p14="http://schemas.microsoft.com/office/powerpoint/2010/main" val="9166062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55C62-7466-4AB5-8662-4A283F9114FD}" type="slidenum">
              <a:rPr lang="en-US" smtClean="0"/>
              <a:t>27</a:t>
            </a:fld>
            <a:endParaRPr lang="en-US"/>
          </a:p>
        </p:txBody>
      </p:sp>
    </p:spTree>
    <p:extLst>
      <p:ext uri="{BB962C8B-B14F-4D97-AF65-F5344CB8AC3E}">
        <p14:creationId xmlns:p14="http://schemas.microsoft.com/office/powerpoint/2010/main" val="37684046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t>During and after the Revolution, Georgia (1775), Pennsylvania (1776), North Carolina (1776), New Hampshire (1784), Delaware (1791).  Vermont in 1777 adopted full manhood suffrage. </a:t>
            </a:r>
          </a:p>
        </p:txBody>
      </p:sp>
      <p:sp>
        <p:nvSpPr>
          <p:cNvPr id="4" name="Slide Number Placeholder 3"/>
          <p:cNvSpPr>
            <a:spLocks noGrp="1"/>
          </p:cNvSpPr>
          <p:nvPr>
            <p:ph type="sldNum" sz="quarter" idx="10"/>
          </p:nvPr>
        </p:nvSpPr>
        <p:spPr/>
        <p:txBody>
          <a:bodyPr/>
          <a:lstStyle/>
          <a:p>
            <a:fld id="{94D94F5F-2122-4DAA-84D5-20B9AA09F77E}"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94F5F-2122-4DAA-84D5-20B9AA09F77E}"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Britain &amp; France at War - </a:t>
            </a:r>
            <a:r>
              <a:rPr lang="en-US" sz="1600" dirty="0" smtClean="0"/>
              <a:t>In </a:t>
            </a:r>
            <a:r>
              <a:rPr lang="en-US" sz="1600" dirty="0"/>
              <a:t>1803, Britain and France went to war again, resorted to economic warfare, and began disregarding America's neutral rights at sea as in Washing­ton's and Adams's times. </a:t>
            </a:r>
            <a:endParaRPr lang="en-US" sz="1600" dirty="0" smtClean="0"/>
          </a:p>
          <a:p>
            <a:pPr marL="285750" indent="-285750">
              <a:buFont typeface="Arial" panose="020B0604020202020204" pitchFamily="34" charset="0"/>
              <a:buChar char="•"/>
            </a:pPr>
            <a:r>
              <a:rPr lang="en-US" sz="1600" dirty="0" smtClean="0"/>
              <a:t>Both </a:t>
            </a:r>
            <a:r>
              <a:rPr lang="en-US" sz="1600" dirty="0"/>
              <a:t>nations seized American ships trading with the other side; but in addition the British resumed their practice of impressing American sailors into the Royal Navy. </a:t>
            </a:r>
            <a:endParaRPr lang="en-US" sz="1600" dirty="0" smtClean="0"/>
          </a:p>
          <a:p>
            <a:pPr marL="285750" indent="-285750">
              <a:buFont typeface="Arial" panose="020B0604020202020204" pitchFamily="34" charset="0"/>
              <a:buChar char="•"/>
            </a:pPr>
            <a:r>
              <a:rPr lang="en-US" sz="1600" dirty="0" smtClean="0"/>
              <a:t>After </a:t>
            </a:r>
            <a:r>
              <a:rPr lang="en-US" sz="1600" dirty="0"/>
              <a:t>the </a:t>
            </a:r>
            <a:r>
              <a:rPr lang="en-US" sz="1600" i="1" dirty="0"/>
              <a:t>Leopard </a:t>
            </a:r>
            <a:r>
              <a:rPr lang="en-US" sz="1600" dirty="0"/>
              <a:t> attacked the </a:t>
            </a:r>
            <a:r>
              <a:rPr lang="en-US" sz="1600" i="1" dirty="0"/>
              <a:t>Chesapeake </a:t>
            </a:r>
            <a:r>
              <a:rPr lang="en-US" sz="1600" dirty="0"/>
              <a:t>off the American coast in June 1807, killing and wounding several Americans, Jefferson could have had war. </a:t>
            </a:r>
            <a:endParaRPr lang="en-US" sz="1600" dirty="0" smtClean="0"/>
          </a:p>
          <a:p>
            <a:pPr marL="285750" indent="-285750">
              <a:buFont typeface="Arial" panose="020B0604020202020204" pitchFamily="34" charset="0"/>
              <a:buChar char="•"/>
            </a:pPr>
            <a:r>
              <a:rPr lang="en-US" sz="1600" dirty="0" smtClean="0"/>
              <a:t>But </a:t>
            </a:r>
            <a:r>
              <a:rPr lang="en-US" sz="1600" dirty="0"/>
              <a:t>with him "peace was a passion" and he resorted to "peaceable coercion" in­stead.</a:t>
            </a:r>
            <a:r>
              <a:rPr lang="en-US" sz="1600" baseline="30000" dirty="0"/>
              <a:t>2</a:t>
            </a:r>
            <a:r>
              <a:rPr lang="en-US" sz="1600" dirty="0"/>
              <a:t> </a:t>
            </a:r>
            <a:endParaRPr lang="en-US" sz="1600" dirty="0" smtClean="0"/>
          </a:p>
          <a:p>
            <a:pPr marL="285750" indent="-285750">
              <a:buFont typeface="Arial" panose="020B0604020202020204" pitchFamily="34" charset="0"/>
              <a:buChar char="•"/>
            </a:pPr>
            <a:r>
              <a:rPr lang="en-US" sz="1600" dirty="0" smtClean="0"/>
              <a:t>In </a:t>
            </a:r>
            <a:r>
              <a:rPr lang="en-US" sz="1600" dirty="0"/>
              <a:t>December 1807 he asked Congress to cut off all trade with Europe; his hope was that Britain and France, which depended on American food and raw materials, would be starved into respect for America's trading rights. </a:t>
            </a:r>
            <a:endParaRPr lang="en-US" sz="1600" dirty="0" smtClean="0"/>
          </a:p>
          <a:p>
            <a:pPr marL="285750" indent="-285750">
              <a:buFont typeface="Arial" panose="020B0604020202020204" pitchFamily="34" charset="0"/>
              <a:buChar char="•"/>
            </a:pPr>
            <a:r>
              <a:rPr lang="en-US" sz="1600" dirty="0" smtClean="0"/>
              <a:t>But </a:t>
            </a:r>
            <a:r>
              <a:rPr lang="en-US" sz="1600" dirty="0"/>
              <a:t>the Embargo Act, which Congress passed after a short debate, did not work as Jefferson and Madison had hoped. </a:t>
            </a:r>
            <a:endParaRPr lang="en-US" sz="1600" dirty="0" smtClean="0"/>
          </a:p>
          <a:p>
            <a:pPr marL="285750" indent="-285750">
              <a:buFont typeface="Arial" panose="020B0604020202020204" pitchFamily="34" charset="0"/>
              <a:buChar char="•"/>
            </a:pPr>
            <a:r>
              <a:rPr lang="en-US" sz="1600" dirty="0" smtClean="0"/>
              <a:t>It </a:t>
            </a:r>
            <a:r>
              <a:rPr lang="en-US" sz="1600" dirty="0"/>
              <a:t>seemed to produce no real changes in British and French policy and hurt American farmers, who produced grain for export, and American merchants, particularly those in New England, who prospered from overseas trade. </a:t>
            </a:r>
            <a:endParaRPr lang="en-US" sz="1600" dirty="0" smtClean="0"/>
          </a:p>
          <a:p>
            <a:pPr marL="285750" indent="-285750">
              <a:buFont typeface="Arial" panose="020B0604020202020204" pitchFamily="34" charset="0"/>
              <a:buChar char="•"/>
            </a:pPr>
            <a:r>
              <a:rPr lang="en-US" sz="1600" dirty="0" smtClean="0"/>
              <a:t>The </a:t>
            </a:r>
            <a:r>
              <a:rPr lang="en-US" sz="1600" dirty="0"/>
              <a:t>Embargo Act of 1807, increasingly unpopular and ignored by a growing number of "embargo-breakers," gave the Feder­alists a new lease on life. </a:t>
            </a:r>
            <a:endParaRPr lang="en-US" sz="1600" dirty="0" smtClean="0"/>
          </a:p>
          <a:p>
            <a:pPr marL="285750" indent="-285750">
              <a:buFont typeface="Arial" panose="020B0604020202020204" pitchFamily="34" charset="0"/>
              <a:buChar char="•"/>
            </a:pPr>
            <a:r>
              <a:rPr lang="en-US" sz="1600" dirty="0" smtClean="0"/>
              <a:t>The </a:t>
            </a:r>
            <a:r>
              <a:rPr lang="en-US" sz="1600" dirty="0"/>
              <a:t>Great Embargo was one of the main issues of the 1808 cam­paign. The Federalists charged that it was a plot of Virginians like Jef­ferson and Madison against the commerce of New England; and since it hurt Britain more than it did France they cited it as another fruit of the "insidious French influence" vitiating Republican foreign policy. </a:t>
            </a:r>
            <a:endParaRPr lang="en-US" sz="1600" dirty="0" smtClean="0"/>
          </a:p>
          <a:p>
            <a:pPr marL="285750" indent="-285750">
              <a:buFont typeface="Arial" panose="020B0604020202020204" pitchFamily="34" charset="0"/>
              <a:buChar char="•"/>
            </a:pPr>
            <a:r>
              <a:rPr lang="en-US" sz="1600" dirty="0" smtClean="0"/>
              <a:t>There </a:t>
            </a:r>
            <a:r>
              <a:rPr lang="en-US" sz="1600" dirty="0"/>
              <a:t>was some heavy-handed humor about it. "The act ought to be called the '</a:t>
            </a:r>
            <a:r>
              <a:rPr lang="en-US" sz="1600" dirty="0" err="1"/>
              <a:t>Dambargo</a:t>
            </a:r>
            <a:r>
              <a:rPr lang="en-US" sz="1600" dirty="0"/>
              <a:t>,' " cried one Federalist. But the rage was primarily Federalist and engulfed the elite rather than the masses. </a:t>
            </a:r>
            <a:endParaRPr lang="en-US" sz="1600" dirty="0" smtClean="0"/>
          </a:p>
          <a:p>
            <a:pPr marL="285750" indent="-285750">
              <a:buFont typeface="Arial" panose="020B0604020202020204" pitchFamily="34" charset="0"/>
              <a:buChar char="•"/>
            </a:pPr>
            <a:r>
              <a:rPr lang="en-US" sz="1600" dirty="0" smtClean="0"/>
              <a:t>During </a:t>
            </a:r>
            <a:r>
              <a:rPr lang="en-US" sz="1600" dirty="0"/>
              <a:t>1808 Federalist journals busily churned out sa­tirical poems and angry jokes about the Embargo and tossed off one indignant editorial after another. </a:t>
            </a:r>
            <a:endParaRPr lang="en-US" sz="1600" dirty="0" smtClean="0"/>
          </a:p>
          <a:p>
            <a:pPr marL="285750" indent="-285750">
              <a:buFont typeface="Arial" panose="020B0604020202020204" pitchFamily="34" charset="0"/>
              <a:buChar char="•"/>
            </a:pPr>
            <a:r>
              <a:rPr lang="en-US" sz="1600" dirty="0" smtClean="0"/>
              <a:t>Early </a:t>
            </a:r>
            <a:r>
              <a:rPr lang="en-US" sz="1600" dirty="0"/>
              <a:t>in September the Federalists re-nominated their 1804 team—Charles C. Pinckney and Rufus King—and stepped up their assaults on the Embargo. "Why is the embargo like sickness?" they asked in a typical squib. "Because it weakens us." "Why is it like hydrophobia?" went another sodden barb. "Because it makes us dread the water." A New York cartoon pictured a huge turtle la­beled "O-grab-me" snapping at the backside of an American </a:t>
            </a:r>
            <a:r>
              <a:rPr lang="en-US" sz="1600" dirty="0" smtClean="0"/>
              <a:t>ship­ owner</a:t>
            </a:r>
            <a:r>
              <a:rPr lang="en-US" sz="1600" dirty="0"/>
              <a:t>. </a:t>
            </a:r>
            <a:endParaRPr lang="en-US" sz="1600" dirty="0" smtClean="0"/>
          </a:p>
          <a:p>
            <a:pPr marL="285750" indent="-285750">
              <a:buFont typeface="Arial" panose="020B0604020202020204" pitchFamily="34" charset="0"/>
              <a:buChar char="•"/>
            </a:pPr>
            <a:r>
              <a:rPr lang="en-US" sz="1600" dirty="0" smtClean="0"/>
              <a:t>From </a:t>
            </a:r>
            <a:r>
              <a:rPr lang="en-US" sz="1600" dirty="0"/>
              <a:t>New Hampshire came a bitter song: </a:t>
            </a:r>
          </a:p>
          <a:p>
            <a:r>
              <a:rPr lang="en-US" sz="1600" dirty="0"/>
              <a:t>	Our ships all in motion once whitened the ocean; </a:t>
            </a:r>
          </a:p>
          <a:p>
            <a:r>
              <a:rPr lang="en-US" sz="1600" dirty="0"/>
              <a:t>	They sailed and returned with a cargo. </a:t>
            </a:r>
          </a:p>
          <a:p>
            <a:r>
              <a:rPr lang="en-US" sz="1600" dirty="0"/>
              <a:t>	Now doomed to decay they are fallen a prey </a:t>
            </a:r>
          </a:p>
          <a:p>
            <a:r>
              <a:rPr lang="en-US" sz="1600" dirty="0"/>
              <a:t>	To Jefferson, worms and EMBARGO.</a:t>
            </a:r>
          </a:p>
        </p:txBody>
      </p:sp>
      <p:sp>
        <p:nvSpPr>
          <p:cNvPr id="4" name="Slide Number Placeholder 3"/>
          <p:cNvSpPr>
            <a:spLocks noGrp="1"/>
          </p:cNvSpPr>
          <p:nvPr>
            <p:ph type="sldNum" sz="quarter" idx="10"/>
          </p:nvPr>
        </p:nvSpPr>
        <p:spPr/>
        <p:txBody>
          <a:bodyPr/>
          <a:lstStyle/>
          <a:p>
            <a:fld id="{DAF86D90-E003-47A8-B17A-0CC238A24B35}" type="slidenum">
              <a:rPr lang="en-US" smtClean="0"/>
              <a:t>3</a:t>
            </a:fld>
            <a:endParaRPr lang="en-US"/>
          </a:p>
        </p:txBody>
      </p:sp>
    </p:spTree>
    <p:extLst>
      <p:ext uri="{BB962C8B-B14F-4D97-AF65-F5344CB8AC3E}">
        <p14:creationId xmlns:p14="http://schemas.microsoft.com/office/powerpoint/2010/main" val="1604024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42089">
              <a:defRPr/>
            </a:pPr>
            <a:r>
              <a:rPr lang="en-US" sz="1600" b="1" dirty="0" smtClean="0"/>
              <a:t>Universal white male suffrage - </a:t>
            </a:r>
            <a:r>
              <a:rPr lang="en-US" sz="1600" dirty="0" smtClean="0"/>
              <a:t>Massachusetts in 1820 and New York in 1821 revised their state constitutions to abolish property qualifications for voting. </a:t>
            </a:r>
          </a:p>
          <a:p>
            <a:pPr marL="294465" lvl="2" indent="-294465" defTabSz="942089">
              <a:buFont typeface="Arial" panose="020B0604020202020204" pitchFamily="34" charset="0"/>
              <a:buChar char="•"/>
              <a:defRPr/>
            </a:pPr>
            <a:r>
              <a:rPr lang="en-US" sz="1600" dirty="0" smtClean="0"/>
              <a:t>By 1824, 50 years before the establishment of mass male suffrage in most of western Europe, virtually all adult white males were eligible to vote in all states except South Car­olina, Rhode Island, and Louisiana. </a:t>
            </a:r>
          </a:p>
          <a:p>
            <a:pPr marL="294465" lvl="2" indent="-294465" defTabSz="942089">
              <a:buFont typeface="Arial" panose="020B0604020202020204" pitchFamily="34" charset="0"/>
              <a:buChar char="•"/>
              <a:defRPr/>
            </a:pPr>
            <a:r>
              <a:rPr lang="en-US" sz="1600" dirty="0" smtClean="0"/>
              <a:t>By the end of 1821, twenty-one of the twenty-four states had approved something approaching a divorce of property-holding and voting—a major shift since the nation's founding. </a:t>
            </a:r>
          </a:p>
          <a:p>
            <a:pPr marL="294465" lvl="2" indent="-294465" defTabSz="942089">
              <a:buFont typeface="Arial" panose="020B0604020202020204" pitchFamily="34" charset="0"/>
              <a:buChar char="•"/>
              <a:defRPr/>
            </a:pPr>
            <a:r>
              <a:rPr lang="en-US" sz="1600" dirty="0" smtClean="0"/>
              <a:t>But of the four original states that lay below the Potomac, two, Virginia and North Carolina, still had significant property restrictions on the suffrage, and </a:t>
            </a:r>
            <a:r>
              <a:rPr lang="en-US" sz="1600" dirty="0" err="1" smtClean="0"/>
              <a:t>and</a:t>
            </a:r>
            <a:r>
              <a:rPr lang="en-US" sz="1600" dirty="0" smtClean="0"/>
              <a:t> a third, South Carolina, placed severe property limits on office holding that helped keep political power firmly in the hands of the slaveholder elite.</a:t>
            </a:r>
          </a:p>
          <a:p>
            <a:pPr marL="294465" lvl="2" indent="-294465" defTabSz="942089">
              <a:buFont typeface="Arial" panose="020B0604020202020204" pitchFamily="34" charset="0"/>
              <a:buChar char="•"/>
              <a:defRPr/>
            </a:pPr>
            <a:r>
              <a:rPr lang="en-US" sz="1600" dirty="0" smtClean="0"/>
              <a:t>Only six states, all but one of them in the free North, had approved manhood suffrage, regardless of property, for blacks as well as whites; conversely five of the original thirteen states -- Connecticut,   Delaware,   Maryland,   New  Jersey,   and   New York -- had either withdrawn or sharply curtailed black voting rights. </a:t>
            </a:r>
          </a:p>
          <a:p>
            <a:pPr marL="294465" lvl="2" indent="-294465" defTabSz="942089">
              <a:buFont typeface="Arial" panose="020B0604020202020204" pitchFamily="34" charset="0"/>
              <a:buChar char="•"/>
              <a:defRPr/>
            </a:pPr>
            <a:r>
              <a:rPr lang="en-US" sz="1600" dirty="0" smtClean="0"/>
              <a:t>The new states admitted to the Union after 1789, from Maine to Louisiana, had generally liberal  constitutions, but outside the New England states and Tennessee, they too excluded blacks from the polity. </a:t>
            </a:r>
          </a:p>
          <a:p>
            <a:pPr marL="294465" lvl="2" indent="-294465" defTabSz="942089">
              <a:buFont typeface="Arial" panose="020B0604020202020204" pitchFamily="34" charset="0"/>
              <a:buChar char="•"/>
              <a:defRPr/>
            </a:pPr>
            <a:r>
              <a:rPr lang="en-US" sz="1600" dirty="0" smtClean="0"/>
              <a:t>In the only state where women had enjoyed the franchise, New Jersey, that right had been removed. </a:t>
            </a:r>
          </a:p>
          <a:p>
            <a:pPr marL="294465" lvl="2" indent="-294465" defTabSz="942089">
              <a:buFont typeface="Arial" panose="020B0604020202020204" pitchFamily="34" charset="0"/>
              <a:buChar char="•"/>
              <a:defRPr/>
            </a:pPr>
            <a:r>
              <a:rPr lang="en-US" sz="1600" dirty="0" smtClean="0"/>
              <a:t>And in every state but four, aliens were formally banned from the polls</a:t>
            </a:r>
          </a:p>
          <a:p>
            <a:r>
              <a:rPr lang="en-US" sz="1600" b="1" dirty="0" smtClean="0"/>
              <a:t>The West and Democratization - </a:t>
            </a:r>
            <a:r>
              <a:rPr lang="en-US" sz="1600" dirty="0" smtClean="0"/>
              <a:t>Territorial leaders, particularly in the Old Northwest states, saw liberalized voting laws as an important incentive to attract enough new settlers to qualify for</a:t>
            </a:r>
            <a:r>
              <a:rPr lang="en-US" sz="1600" baseline="-25000" dirty="0" smtClean="0"/>
              <a:t> </a:t>
            </a:r>
            <a:r>
              <a:rPr lang="en-US" sz="1600" dirty="0" smtClean="0"/>
              <a:t>statehood. </a:t>
            </a:r>
          </a:p>
          <a:p>
            <a:pPr marL="294465" indent="-294465">
              <a:buFont typeface="Arial" panose="020B0604020202020204" pitchFamily="34" charset="0"/>
              <a:buChar char="•"/>
            </a:pPr>
            <a:r>
              <a:rPr lang="en-US" sz="1600" dirty="0" smtClean="0"/>
              <a:t>Thereafter, leading residents in sparsely populated areas saw even further liberalization as a means to encourage settlement, raise land values, hasten economic development, and expand the tax base. </a:t>
            </a:r>
          </a:p>
          <a:p>
            <a:pPr marL="294465" indent="-294465">
              <a:buFont typeface="Arial" panose="020B0604020202020204" pitchFamily="34" charset="0"/>
              <a:buChar char="•"/>
            </a:pPr>
            <a:r>
              <a:rPr lang="en-US" sz="1600" dirty="0" smtClean="0"/>
              <a:t>In the southwestern states, full citizenship and enfranchisement of all white men enlisted in the militia would ensure full participation in policing patrols, which would help minimize the pos­sibility of slave revolts. </a:t>
            </a:r>
          </a:p>
          <a:p>
            <a:pPr marL="294465" indent="-294465">
              <a:buFont typeface="Arial" panose="020B0604020202020204" pitchFamily="34" charset="0"/>
              <a:buChar char="•"/>
            </a:pPr>
            <a:r>
              <a:rPr lang="en-US" sz="1600" dirty="0" smtClean="0"/>
              <a:t>It would also, in time, become a powerful means of blur­ring the class lines between slaveholders and non-slaveholders, by appealing to their basic equality as white citizens regardless of property—creating a Master Race democracy</a:t>
            </a:r>
            <a:endParaRPr lang="en-US" sz="1600" b="1" dirty="0" smtClean="0"/>
          </a:p>
          <a:p>
            <a:endParaRPr lang="en-US" dirty="0"/>
          </a:p>
        </p:txBody>
      </p:sp>
      <p:sp>
        <p:nvSpPr>
          <p:cNvPr id="4" name="Slide Number Placeholder 3"/>
          <p:cNvSpPr>
            <a:spLocks noGrp="1"/>
          </p:cNvSpPr>
          <p:nvPr>
            <p:ph type="sldNum" sz="quarter" idx="10"/>
          </p:nvPr>
        </p:nvSpPr>
        <p:spPr/>
        <p:txBody>
          <a:bodyPr/>
          <a:lstStyle/>
          <a:p>
            <a:fld id="{DAF86D90-E003-47A8-B17A-0CC238A24B35}" type="slidenum">
              <a:rPr lang="en-US" smtClean="0"/>
              <a:t>30</a:t>
            </a:fld>
            <a:endParaRPr lang="en-US"/>
          </a:p>
        </p:txBody>
      </p:sp>
    </p:spTree>
    <p:extLst>
      <p:ext uri="{BB962C8B-B14F-4D97-AF65-F5344CB8AC3E}">
        <p14:creationId xmlns:p14="http://schemas.microsoft.com/office/powerpoint/2010/main" val="34423214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089">
              <a:defRPr/>
            </a:pPr>
            <a:r>
              <a:rPr lang="en-US" sz="1600" b="1" dirty="0"/>
              <a:t>Presidential electors - </a:t>
            </a:r>
            <a:r>
              <a:rPr lang="en-US" sz="1600" dirty="0"/>
              <a:t>By 1804, a total of eight of the seventeen states provided for direct election of presidential electors, beginning a trend that, by 1824, would leave only six of the twenty-four states where legisla­tures still did the choosing.) </a:t>
            </a:r>
          </a:p>
          <a:p>
            <a:pPr marL="294465" indent="-294465" defTabSz="942089">
              <a:buFont typeface="Arial" panose="020B0604020202020204" pitchFamily="34" charset="0"/>
              <a:buChar char="•"/>
              <a:defRPr/>
            </a:pPr>
            <a:r>
              <a:rPr lang="en-US" sz="1600" dirty="0"/>
              <a:t>"Democratization" chiefly marked growing differ­ences between the somnolent slaveholding South —where, at least in South Carolina, democratization of a kind became, ironically, a bulwark for slavery— and the more agitated North —where democratization accompanied both the enactment of gradual emancipation laws in the last holdout states and the emer­gence of a viable Republican opposition to the Federalist political establishment. </a:t>
            </a:r>
          </a:p>
          <a:p>
            <a:pPr marL="294465" indent="-294465" defTabSz="942089">
              <a:buFont typeface="Arial" panose="020B0604020202020204" pitchFamily="34" charset="0"/>
              <a:buChar char="•"/>
              <a:defRPr/>
            </a:pPr>
            <a:r>
              <a:rPr lang="en-US" sz="1600" dirty="0"/>
              <a:t>In the long run, these differences would cause the breakdown of the Union</a:t>
            </a:r>
          </a:p>
          <a:p>
            <a:endParaRPr lang="en-US" dirty="0"/>
          </a:p>
        </p:txBody>
      </p:sp>
      <p:sp>
        <p:nvSpPr>
          <p:cNvPr id="4" name="Slide Number Placeholder 3"/>
          <p:cNvSpPr>
            <a:spLocks noGrp="1"/>
          </p:cNvSpPr>
          <p:nvPr>
            <p:ph type="sldNum" sz="quarter" idx="10"/>
          </p:nvPr>
        </p:nvSpPr>
        <p:spPr/>
        <p:txBody>
          <a:bodyPr/>
          <a:lstStyle/>
          <a:p>
            <a:fld id="{9D555C62-7466-4AB5-8662-4A283F9114FD}" type="slidenum">
              <a:rPr lang="en-US" smtClean="0"/>
              <a:t>31</a:t>
            </a:fld>
            <a:endParaRPr lang="en-US"/>
          </a:p>
        </p:txBody>
      </p:sp>
    </p:spTree>
    <p:extLst>
      <p:ext uri="{BB962C8B-B14F-4D97-AF65-F5344CB8AC3E}">
        <p14:creationId xmlns:p14="http://schemas.microsoft.com/office/powerpoint/2010/main" val="14672906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Emergence of the modern political party - </a:t>
            </a:r>
            <a:r>
              <a:rPr lang="en-US" sz="1600" dirty="0"/>
              <a:t>With the expansion of the voting public and the admission of new states, it </a:t>
            </a:r>
            <a:r>
              <a:rPr lang="en-US" sz="1600" dirty="0" err="1"/>
              <a:t>beup</a:t>
            </a:r>
            <a:r>
              <a:rPr lang="en-US" sz="1600" dirty="0"/>
              <a:t> with </a:t>
            </a:r>
            <a:r>
              <a:rPr lang="en-US" sz="1600" dirty="0" err="1"/>
              <a:t>ame</a:t>
            </a:r>
            <a:r>
              <a:rPr lang="en-US" sz="1600" dirty="0"/>
              <a:t> impossible for voters to have personal knowledge of the candidates, especially on the statewide and national levels. </a:t>
            </a:r>
          </a:p>
          <a:p>
            <a:pPr marL="294465" indent="-294465">
              <a:buFont typeface="Arial" panose="020B0604020202020204" pitchFamily="34" charset="0"/>
              <a:buChar char="•"/>
            </a:pPr>
            <a:r>
              <a:rPr lang="en-US" sz="1600" dirty="0"/>
              <a:t>This made the party a necessary intermediary for vetting candidates and, along with the press, making them known to the voting public. </a:t>
            </a:r>
          </a:p>
          <a:p>
            <a:pPr marL="294465" indent="-294465">
              <a:buFont typeface="Arial" panose="020B0604020202020204" pitchFamily="34" charset="0"/>
              <a:buChar char="•"/>
            </a:pPr>
            <a:r>
              <a:rPr lang="en-US" sz="1600" dirty="0"/>
              <a:t>Since party bosses, officials, and activists (unlike the members of the Congressional caucus) knew the candidates, they could vet them and come up with a candidates whose views, personality, and qualifications were acceptable to the bulk of the party</a:t>
            </a:r>
          </a:p>
          <a:p>
            <a:pPr marL="294465" indent="-294465">
              <a:buFont typeface="Arial" panose="020B0604020202020204" pitchFamily="34" charset="0"/>
              <a:buChar char="•"/>
            </a:pPr>
            <a:r>
              <a:rPr lang="en-US" sz="1600" dirty="0"/>
              <a:t>As the political party became more of a force, the political party convention replaced the Congressional caucus as the means and forum for selecting presidential candidates</a:t>
            </a:r>
          </a:p>
          <a:p>
            <a:r>
              <a:rPr lang="en-US" sz="1600" b="1" dirty="0"/>
              <a:t>Political machines – </a:t>
            </a:r>
            <a:r>
              <a:rPr lang="en-US" sz="1600" dirty="0"/>
              <a:t>In cities in an era with no social safety net, a political party machine could provide jobs, funeral expenses, Thanksgiving &amp; Xmas turkeys, and help to working class and immigrant families – all in exchange for their votes which they would gladly give in gratitude for the help they received in the past and might need again in the future. </a:t>
            </a:r>
            <a:endParaRPr lang="en-US" sz="1600" b="1" dirty="0"/>
          </a:p>
        </p:txBody>
      </p:sp>
      <p:sp>
        <p:nvSpPr>
          <p:cNvPr id="4" name="Slide Number Placeholder 3"/>
          <p:cNvSpPr>
            <a:spLocks noGrp="1"/>
          </p:cNvSpPr>
          <p:nvPr>
            <p:ph type="sldNum" sz="quarter" idx="10"/>
          </p:nvPr>
        </p:nvSpPr>
        <p:spPr/>
        <p:txBody>
          <a:bodyPr/>
          <a:lstStyle/>
          <a:p>
            <a:fld id="{6DCA5056-0215-4831-9C1E-B2649441577B}" type="slidenum">
              <a:rPr lang="en-US" smtClean="0"/>
              <a:t>32</a:t>
            </a:fld>
            <a:endParaRPr lang="en-US"/>
          </a:p>
        </p:txBody>
      </p:sp>
    </p:spTree>
    <p:extLst>
      <p:ext uri="{BB962C8B-B14F-4D97-AF65-F5344CB8AC3E}">
        <p14:creationId xmlns:p14="http://schemas.microsoft.com/office/powerpoint/2010/main" val="3689573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42089">
              <a:defRPr/>
            </a:pPr>
            <a:r>
              <a:rPr lang="en-US" sz="1600" dirty="0"/>
              <a:t>In terms of the presidency, no party could hope to win unless it could win a majority of the vote in a sufficient number of states to make up a majority in the electoral college. </a:t>
            </a:r>
          </a:p>
          <a:p>
            <a:pPr marL="294465" lvl="2" indent="-294465" defTabSz="942089">
              <a:buFont typeface="Arial" panose="020B0604020202020204" pitchFamily="34" charset="0"/>
              <a:buChar char="•"/>
              <a:defRPr/>
            </a:pPr>
            <a:r>
              <a:rPr lang="en-US" sz="1600" dirty="0"/>
              <a:t>Given the fact that no single state or socio-cultural area had sufficient electoral strength to elect a president on its own, it meant that a political party had to appeal to a large number of states and multiple socio-cultural areas. </a:t>
            </a:r>
          </a:p>
          <a:p>
            <a:pPr marL="294465" lvl="2" indent="-294465" defTabSz="942089">
              <a:buFont typeface="Arial" panose="020B0604020202020204" pitchFamily="34" charset="0"/>
              <a:buChar char="•"/>
              <a:defRPr/>
            </a:pPr>
            <a:r>
              <a:rPr lang="en-US" sz="1600" dirty="0"/>
              <a:t>Also, it meant that a third party which could win a significant (but not a plurality or majority) number of votes in each state would be shut out of any electoral votes, but that a third party which had majority support in one or more regions, but none in others, could still garner a large number of electoral votes. </a:t>
            </a:r>
          </a:p>
          <a:p>
            <a:pPr marL="294465" lvl="2" indent="-294465" defTabSz="942089">
              <a:buFont typeface="Arial" panose="020B0604020202020204" pitchFamily="34" charset="0"/>
              <a:buChar char="•"/>
              <a:defRPr/>
            </a:pPr>
            <a:r>
              <a:rPr lang="en-US" sz="1600" dirty="0"/>
              <a:t>Thus, in 1860, Stephen Douglas got more votes that John C. Breckinridge, but far fewer electoral votes because Douglas’ support was national (but constituted a plurality only in Missouri and 3 congressional districts in New Jersey) while Breckinridge had majority support in the South but virtually none elsewhere. </a:t>
            </a:r>
          </a:p>
          <a:p>
            <a:pPr marL="294465" lvl="2" indent="-294465" defTabSz="942089">
              <a:buFont typeface="Arial" panose="020B0604020202020204" pitchFamily="34" charset="0"/>
              <a:buChar char="•"/>
              <a:defRPr/>
            </a:pPr>
            <a:r>
              <a:rPr lang="en-US" sz="1600" dirty="0"/>
              <a:t>A similar situation happened in 1948 where Henry Wallace outpolled  Strom Thurmond in votes but got no electoral votes, while Thurmond’s strong support in the Deep South gave him 39 electoral votes.  </a:t>
            </a:r>
          </a:p>
        </p:txBody>
      </p:sp>
      <p:sp>
        <p:nvSpPr>
          <p:cNvPr id="4" name="Slide Number Placeholder 3"/>
          <p:cNvSpPr>
            <a:spLocks noGrp="1"/>
          </p:cNvSpPr>
          <p:nvPr>
            <p:ph type="sldNum" sz="quarter" idx="10"/>
          </p:nvPr>
        </p:nvSpPr>
        <p:spPr/>
        <p:txBody>
          <a:bodyPr/>
          <a:lstStyle/>
          <a:p>
            <a:fld id="{9D555C62-7466-4AB5-8662-4A283F9114FD}" type="slidenum">
              <a:rPr lang="en-US" smtClean="0"/>
              <a:t>33</a:t>
            </a:fld>
            <a:endParaRPr lang="en-US"/>
          </a:p>
        </p:txBody>
      </p:sp>
    </p:spTree>
    <p:extLst>
      <p:ext uri="{BB962C8B-B14F-4D97-AF65-F5344CB8AC3E}">
        <p14:creationId xmlns:p14="http://schemas.microsoft.com/office/powerpoint/2010/main" val="2692199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Two-party ritual politics - </a:t>
            </a:r>
            <a:r>
              <a:rPr lang="en-US" sz="1600" dirty="0"/>
              <a:t>Jacksonian Democracy left American politics with a two party system of ritual politics in which parties exist solely to win elections and divide the spoils of victory (and in which ideology and commitments to specific government policies are either ignored or glossed over except on ‘motherhood and apple pie’ issues). </a:t>
            </a:r>
          </a:p>
          <a:p>
            <a:pPr marL="294465" indent="-294465">
              <a:buFont typeface="Arial" panose="020B0604020202020204" pitchFamily="34" charset="0"/>
              <a:buChar char="•"/>
            </a:pPr>
            <a:r>
              <a:rPr lang="en-US" sz="1600" dirty="0"/>
              <a:t>This led to each party cultivating ‘images’ sufficiently vague to hold widely differing ideological views under one roof, focusing on issues of low substantive but high emotional content, stressing personalities, and engaging in ‘negative campaigning’. </a:t>
            </a:r>
          </a:p>
        </p:txBody>
      </p:sp>
      <p:sp>
        <p:nvSpPr>
          <p:cNvPr id="4" name="Slide Number Placeholder 3"/>
          <p:cNvSpPr>
            <a:spLocks noGrp="1"/>
          </p:cNvSpPr>
          <p:nvPr>
            <p:ph type="sldNum" sz="quarter" idx="10"/>
          </p:nvPr>
        </p:nvSpPr>
        <p:spPr/>
        <p:txBody>
          <a:bodyPr/>
          <a:lstStyle/>
          <a:p>
            <a:fld id="{9D555C62-7466-4AB5-8662-4A283F9114FD}" type="slidenum">
              <a:rPr lang="en-US" smtClean="0"/>
              <a:t>34</a:t>
            </a:fld>
            <a:endParaRPr lang="en-US"/>
          </a:p>
        </p:txBody>
      </p:sp>
    </p:spTree>
    <p:extLst>
      <p:ext uri="{BB962C8B-B14F-4D97-AF65-F5344CB8AC3E}">
        <p14:creationId xmlns:p14="http://schemas.microsoft.com/office/powerpoint/2010/main" val="74980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other words, voters became attached to a party in the same way they now become attached to a religion or a sports team. </a:t>
            </a:r>
          </a:p>
        </p:txBody>
      </p:sp>
      <p:sp>
        <p:nvSpPr>
          <p:cNvPr id="4" name="Slide Number Placeholder 3"/>
          <p:cNvSpPr>
            <a:spLocks noGrp="1"/>
          </p:cNvSpPr>
          <p:nvPr>
            <p:ph type="sldNum" sz="quarter" idx="10"/>
          </p:nvPr>
        </p:nvSpPr>
        <p:spPr/>
        <p:txBody>
          <a:bodyPr/>
          <a:lstStyle/>
          <a:p>
            <a:fld id="{9D555C62-7466-4AB5-8662-4A283F9114FD}" type="slidenum">
              <a:rPr lang="en-US" smtClean="0"/>
              <a:t>35</a:t>
            </a:fld>
            <a:endParaRPr lang="en-US"/>
          </a:p>
        </p:txBody>
      </p:sp>
    </p:spTree>
    <p:extLst>
      <p:ext uri="{BB962C8B-B14F-4D97-AF65-F5344CB8AC3E}">
        <p14:creationId xmlns:p14="http://schemas.microsoft.com/office/powerpoint/2010/main" val="36256970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a:t>Property qualifications – </a:t>
            </a:r>
            <a:r>
              <a:rPr lang="en-US" sz="1600" dirty="0"/>
              <a:t>The rationale for property qualifications was that ownership of a sufficient amount of property was necessary to assure that the voter had the economic independence (and the resulting freedom from economic coercion) necessary to exercise independent political judgments.</a:t>
            </a:r>
            <a:endParaRPr lang="en-US" sz="1600" b="1" dirty="0"/>
          </a:p>
        </p:txBody>
      </p:sp>
      <p:sp>
        <p:nvSpPr>
          <p:cNvPr id="4" name="Slide Number Placeholder 3"/>
          <p:cNvSpPr>
            <a:spLocks noGrp="1"/>
          </p:cNvSpPr>
          <p:nvPr>
            <p:ph type="sldNum" sz="quarter" idx="10"/>
          </p:nvPr>
        </p:nvSpPr>
        <p:spPr/>
        <p:txBody>
          <a:bodyPr/>
          <a:lstStyle/>
          <a:p>
            <a:fld id="{94D94F5F-2122-4DAA-84D5-20B9AA09F77E}"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4465" indent="-294465">
              <a:buFont typeface="Arial" panose="020B0604020202020204" pitchFamily="34" charset="0"/>
              <a:buChar char="•"/>
            </a:pPr>
            <a:r>
              <a:rPr lang="en-US" sz="1600" dirty="0"/>
              <a:t>Historically, property qualifications had been defended as insuring that voters possessed enough economic independence to exercise independent political judgment. </a:t>
            </a:r>
          </a:p>
          <a:p>
            <a:pPr marL="294465" indent="-294465">
              <a:buFont typeface="Arial" panose="020B0604020202020204" pitchFamily="34" charset="0"/>
              <a:buChar char="•"/>
            </a:pPr>
            <a:r>
              <a:rPr lang="en-US" sz="1600" dirty="0"/>
              <a:t>Now, voting increasingly came to be seen as the right of all adult white males. </a:t>
            </a:r>
          </a:p>
          <a:p>
            <a:pPr marL="294465" indent="-294465">
              <a:buFont typeface="Arial" panose="020B0604020202020204" pitchFamily="34" charset="0"/>
              <a:buChar char="•"/>
            </a:pPr>
            <a:r>
              <a:rPr lang="en-US" sz="1600" dirty="0"/>
              <a:t>Reflecting this new attitude, no states admitted to the union after 1815 had property requirements for voting. </a:t>
            </a:r>
          </a:p>
          <a:p>
            <a:pPr marL="294465" indent="-294465">
              <a:buFont typeface="Arial" panose="020B0604020202020204" pitchFamily="34" charset="0"/>
              <a:buChar char="•"/>
            </a:pPr>
            <a:r>
              <a:rPr lang="en-US" sz="1600" dirty="0"/>
              <a:t>What was significant was that this occurred before a significant population of white male wage earners or immigrants had appeared. </a:t>
            </a:r>
          </a:p>
          <a:p>
            <a:pPr marL="294465" indent="-294465">
              <a:buFont typeface="Arial" panose="020B0604020202020204" pitchFamily="34" charset="0"/>
              <a:buChar char="•"/>
            </a:pPr>
            <a:r>
              <a:rPr lang="en-US" sz="1600" dirty="0"/>
              <a:t>Proponents did not foresee that this would enfranchise both an industrial proletariat and the large influx of immigrants that would arrive in the 1840s. </a:t>
            </a:r>
          </a:p>
          <a:p>
            <a:pPr marL="294465" indent="-294465">
              <a:buFont typeface="Arial" panose="020B0604020202020204" pitchFamily="34" charset="0"/>
              <a:buChar char="•"/>
            </a:pPr>
            <a:r>
              <a:rPr lang="en-US" sz="1600" dirty="0"/>
              <a:t>Because the American working class had the franchise, it, unlike the working classes in Europe,  did not experience the class-based struggle to gain the franchise</a:t>
            </a:r>
          </a:p>
        </p:txBody>
      </p:sp>
      <p:sp>
        <p:nvSpPr>
          <p:cNvPr id="4" name="Slide Number Placeholder 3"/>
          <p:cNvSpPr>
            <a:spLocks noGrp="1"/>
          </p:cNvSpPr>
          <p:nvPr>
            <p:ph type="sldNum" sz="quarter" idx="10"/>
          </p:nvPr>
        </p:nvSpPr>
        <p:spPr/>
        <p:txBody>
          <a:bodyPr/>
          <a:lstStyle/>
          <a:p>
            <a:fld id="{9D555C62-7466-4AB5-8662-4A283F9114FD}" type="slidenum">
              <a:rPr lang="en-US" smtClean="0"/>
              <a:t>37</a:t>
            </a:fld>
            <a:endParaRPr lang="en-US"/>
          </a:p>
        </p:txBody>
      </p:sp>
    </p:spTree>
    <p:extLst>
      <p:ext uri="{BB962C8B-B14F-4D97-AF65-F5344CB8AC3E}">
        <p14:creationId xmlns:p14="http://schemas.microsoft.com/office/powerpoint/2010/main" val="18467786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55C62-7466-4AB5-8662-4A283F9114FD}" type="slidenum">
              <a:rPr lang="en-US" smtClean="0"/>
              <a:t>38</a:t>
            </a:fld>
            <a:endParaRPr lang="en-US"/>
          </a:p>
        </p:txBody>
      </p:sp>
    </p:spTree>
    <p:extLst>
      <p:ext uri="{BB962C8B-B14F-4D97-AF65-F5344CB8AC3E}">
        <p14:creationId xmlns:p14="http://schemas.microsoft.com/office/powerpoint/2010/main" val="25919237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55C62-7466-4AB5-8662-4A283F9114FD}" type="slidenum">
              <a:rPr lang="en-US" smtClean="0"/>
              <a:t>39</a:t>
            </a:fld>
            <a:endParaRPr lang="en-US"/>
          </a:p>
        </p:txBody>
      </p:sp>
    </p:spTree>
    <p:extLst>
      <p:ext uri="{BB962C8B-B14F-4D97-AF65-F5344CB8AC3E}">
        <p14:creationId xmlns:p14="http://schemas.microsoft.com/office/powerpoint/2010/main" val="1312089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4</a:t>
            </a:fld>
            <a:endParaRPr lang="en-US"/>
          </a:p>
        </p:txBody>
      </p:sp>
    </p:spTree>
    <p:extLst>
      <p:ext uri="{BB962C8B-B14F-4D97-AF65-F5344CB8AC3E}">
        <p14:creationId xmlns:p14="http://schemas.microsoft.com/office/powerpoint/2010/main" val="15825755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40</a:t>
            </a:fld>
            <a:endParaRPr lang="en-US"/>
          </a:p>
        </p:txBody>
      </p:sp>
    </p:spTree>
    <p:extLst>
      <p:ext uri="{BB962C8B-B14F-4D97-AF65-F5344CB8AC3E}">
        <p14:creationId xmlns:p14="http://schemas.microsoft.com/office/powerpoint/2010/main" val="21716686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Printing of Newspapers – </a:t>
            </a:r>
            <a:r>
              <a:rPr lang="en-US" sz="1600" b="0" dirty="0" smtClean="0"/>
              <a:t>In</a:t>
            </a:r>
            <a:r>
              <a:rPr lang="en-US" sz="1600" b="0" baseline="0" dirty="0" smtClean="0"/>
              <a:t> 1800, the printing press was little different from that of Gutenberg’s 350 years earlier – hand-operated and fed one sheet of paper at a time. </a:t>
            </a:r>
          </a:p>
          <a:p>
            <a:pPr marL="285750" indent="-285750">
              <a:buFont typeface="Arial" panose="020B0604020202020204" pitchFamily="34" charset="0"/>
              <a:buChar char="•"/>
            </a:pPr>
            <a:r>
              <a:rPr lang="en-US" sz="1600" dirty="0" smtClean="0"/>
              <a:t>With </a:t>
            </a:r>
            <a:r>
              <a:rPr lang="en-US" sz="1600" dirty="0"/>
              <a:t>such a hand press, relays of experienced printers could print 2000 sheets on one side in eight hours; a newspaper with a circulation of 3000 required twelve hours, printing at top speed, and a popular paper had four presses, two for each side of the sheet, the whole paper being set at least twice. </a:t>
            </a:r>
            <a:endParaRPr lang="en-US" sz="1600" dirty="0" smtClean="0"/>
          </a:p>
          <a:p>
            <a:pPr marL="285750" indent="-285750">
              <a:buFont typeface="Arial" panose="020B0604020202020204" pitchFamily="34" charset="0"/>
              <a:buChar char="•"/>
            </a:pPr>
            <a:r>
              <a:rPr lang="en-US" sz="1600" dirty="0" smtClean="0"/>
              <a:t>These </a:t>
            </a:r>
            <a:r>
              <a:rPr lang="en-US" sz="1600" dirty="0"/>
              <a:t>limitations </a:t>
            </a:r>
            <a:r>
              <a:rPr lang="en-US" sz="1600" dirty="0" err="1"/>
              <a:t>favoured</a:t>
            </a:r>
            <a:r>
              <a:rPr lang="en-US" sz="1600" dirty="0"/>
              <a:t> other forms such as the weekly paper, the monthly magazine, the novel, and children's books.</a:t>
            </a:r>
          </a:p>
          <a:p>
            <a:r>
              <a:rPr lang="en-US" sz="1600" b="1" dirty="0"/>
              <a:t>Dearth of Local News – </a:t>
            </a:r>
            <a:r>
              <a:rPr lang="en-US" sz="1600" dirty="0"/>
              <a:t>Given the grapevine effect, what local news there was usually consisted of obituaries and reprints of sermons and speeches by public officials</a:t>
            </a:r>
            <a:endParaRPr lang="en-US" sz="1600" b="1" dirty="0"/>
          </a:p>
        </p:txBody>
      </p:sp>
      <p:sp>
        <p:nvSpPr>
          <p:cNvPr id="4" name="Slide Number Placeholder 3"/>
          <p:cNvSpPr>
            <a:spLocks noGrp="1"/>
          </p:cNvSpPr>
          <p:nvPr>
            <p:ph type="sldNum" sz="quarter" idx="10"/>
          </p:nvPr>
        </p:nvSpPr>
        <p:spPr/>
        <p:txBody>
          <a:bodyPr/>
          <a:lstStyle/>
          <a:p>
            <a:fld id="{D8231FDA-8D24-40C4-8E00-AAF06793E877}"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42</a:t>
            </a:fld>
            <a:endParaRPr lang="en-US"/>
          </a:p>
        </p:txBody>
      </p:sp>
    </p:spTree>
    <p:extLst>
      <p:ext uri="{BB962C8B-B14F-4D97-AF65-F5344CB8AC3E}">
        <p14:creationId xmlns:p14="http://schemas.microsoft.com/office/powerpoint/2010/main" val="3167074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dirty="0" smtClean="0"/>
              <a:t>Steam-powered</a:t>
            </a:r>
            <a:r>
              <a:rPr lang="en-US" sz="1600" b="1" baseline="0" dirty="0" smtClean="0"/>
              <a:t> press - </a:t>
            </a:r>
            <a:r>
              <a:rPr lang="en-US" sz="1600" dirty="0"/>
              <a:t>In 1810 Friedrich Koenig, a German working in London, harnessed steam power to operate a press that rolled a cylinder over a paper sheet lying on a bed of inked type, instead of pressing a flat weight on it like the old hand presses. </a:t>
            </a:r>
            <a:endParaRPr lang="en-US" sz="1600" dirty="0" smtClean="0"/>
          </a:p>
          <a:p>
            <a:pPr marL="285750" indent="-285750">
              <a:buFont typeface="Arial" panose="020B0604020202020204" pitchFamily="34" charset="0"/>
              <a:buChar char="•"/>
            </a:pPr>
            <a:r>
              <a:rPr lang="en-US" sz="1600" dirty="0" smtClean="0"/>
              <a:t>In </a:t>
            </a:r>
            <a:r>
              <a:rPr lang="en-US" sz="1600" dirty="0"/>
              <a:t>1814 The Times of London installed such a press, with automatic inking rollers. </a:t>
            </a:r>
            <a:endParaRPr lang="en-US" sz="1600" dirty="0" smtClean="0"/>
          </a:p>
          <a:p>
            <a:pPr marL="285750" indent="-285750">
              <a:buFont typeface="Arial" panose="020B0604020202020204" pitchFamily="34" charset="0"/>
              <a:buChar char="•"/>
            </a:pPr>
            <a:r>
              <a:rPr lang="en-US" sz="1600" dirty="0" smtClean="0"/>
              <a:t>It </a:t>
            </a:r>
            <a:r>
              <a:rPr lang="en-US" sz="1600" dirty="0"/>
              <a:t>was still fed paper one sheet at a time, but it could print 1,100 sheets an hour, four times the pace of hand presses. </a:t>
            </a:r>
            <a:endParaRPr lang="en-US" sz="1600" dirty="0" smtClean="0"/>
          </a:p>
          <a:p>
            <a:pPr marL="285750" indent="-285750">
              <a:buFont typeface="Arial" panose="020B0604020202020204" pitchFamily="34" charset="0"/>
              <a:buChar char="•"/>
            </a:pPr>
            <a:r>
              <a:rPr lang="en-US" sz="1600" dirty="0" smtClean="0"/>
              <a:t>During </a:t>
            </a:r>
            <a:r>
              <a:rPr lang="en-US" sz="1600" dirty="0"/>
              <a:t>the next 30 years further improvements raised that rate fourfold, and the circulation of The Times rose from 5,000 in 1815 to 50,000 in the 1850's</a:t>
            </a:r>
            <a:r>
              <a:rPr lang="en-US" sz="16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t>Rotary press – </a:t>
            </a:r>
            <a:r>
              <a:rPr lang="en-US" sz="1600" b="0" dirty="0" smtClean="0"/>
              <a:t>The</a:t>
            </a:r>
            <a:r>
              <a:rPr lang="en-US" sz="1600" b="0" baseline="0" dirty="0" smtClean="0"/>
              <a:t> </a:t>
            </a:r>
            <a:r>
              <a:rPr lang="en-US" sz="1600" dirty="0" smtClean="0"/>
              <a:t>Rotary press consisted of a cylinder with type fixed to its surface, which rolled against another cylinder as paper passed between the two. </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By 1860, the </a:t>
            </a:r>
            <a:r>
              <a:rPr lang="en-US" sz="1600" i="1" dirty="0" smtClean="0"/>
              <a:t>Daily Telegraph </a:t>
            </a:r>
            <a:r>
              <a:rPr lang="en-US" sz="1600" dirty="0" smtClean="0"/>
              <a:t>in London, which used a rotary press, was rolling out 130,000 copies a day.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endParaRPr lang="en-US" sz="1600" b="1" dirty="0"/>
          </a:p>
        </p:txBody>
      </p:sp>
      <p:sp>
        <p:nvSpPr>
          <p:cNvPr id="4" name="Slide Number Placeholder 3"/>
          <p:cNvSpPr>
            <a:spLocks noGrp="1"/>
          </p:cNvSpPr>
          <p:nvPr>
            <p:ph type="sldNum" sz="quarter" idx="10"/>
          </p:nvPr>
        </p:nvSpPr>
        <p:spPr/>
        <p:txBody>
          <a:bodyPr/>
          <a:lstStyle/>
          <a:p>
            <a:fld id="{C2BCDB34-DFA6-4324-91A9-654E722D6659}"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Penny press - </a:t>
            </a:r>
            <a:r>
              <a:rPr lang="en-US" sz="1600" dirty="0" smtClean="0"/>
              <a:t>In the 18</a:t>
            </a:r>
            <a:r>
              <a:rPr lang="en-US" sz="1600" baseline="30000" dirty="0" smtClean="0"/>
              <a:t>th</a:t>
            </a:r>
            <a:r>
              <a:rPr lang="en-US" sz="1600" dirty="0" smtClean="0"/>
              <a:t> and early-19</a:t>
            </a:r>
            <a:r>
              <a:rPr lang="en-US" sz="1600" baseline="30000" dirty="0" smtClean="0"/>
              <a:t>th</a:t>
            </a:r>
            <a:r>
              <a:rPr lang="en-US" sz="1600" dirty="0" smtClean="0"/>
              <a:t> centuries, the press depended on governments and political parties for subsidy.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Unlike other newspapers, the ‘penny press‘ newspapers depended entirely for revenue on advertisers and sales to readers.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Hence, they were independent of political parties and could and did represent themselves as unfettered champions of the public in reporting the news.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Unlike earlier newspapers which focused on business, political, and foreign news, the penny papers, while not abandoning politics and business, focused on local news, especially crime news, and human interest items.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With their higher income from their high circulations and increased advertising revenue, the penny papers could engage in independent news-gathering.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 penny papers were the first papers in the U.S. to cover local news extensively and the first to turn news itself into entertainment. </a:t>
            </a:r>
          </a:p>
          <a:p>
            <a:endParaRPr lang="en-US" dirty="0"/>
          </a:p>
        </p:txBody>
      </p:sp>
      <p:sp>
        <p:nvSpPr>
          <p:cNvPr id="4" name="Slide Number Placeholder 3"/>
          <p:cNvSpPr>
            <a:spLocks noGrp="1"/>
          </p:cNvSpPr>
          <p:nvPr>
            <p:ph type="sldNum" sz="quarter" idx="10"/>
          </p:nvPr>
        </p:nvSpPr>
        <p:spPr/>
        <p:txBody>
          <a:bodyPr/>
          <a:lstStyle/>
          <a:p>
            <a:fld id="{329545E7-13C0-40EF-B7B5-ABD19C1D1102}" type="slidenum">
              <a:rPr lang="en-US" smtClean="0"/>
              <a:t>44</a:t>
            </a:fld>
            <a:endParaRPr lang="en-US"/>
          </a:p>
        </p:txBody>
      </p:sp>
    </p:spTree>
    <p:extLst>
      <p:ext uri="{BB962C8B-B14F-4D97-AF65-F5344CB8AC3E}">
        <p14:creationId xmlns:p14="http://schemas.microsoft.com/office/powerpoint/2010/main" val="4184530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t>Abolitionists - </a:t>
            </a:r>
            <a:r>
              <a:rPr lang="en-US" sz="1600" dirty="0" smtClean="0"/>
              <a:t>The great abolitionist undertaking of 1835, their mass mailing of pamphlets to southern addresses, provoked the largest number of riots.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 communications revolution, by empowering social critics on the one hand and fanning conservative fears on the other, catalyzed the violence.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Future president John Tyler, addressing an anti-abolition crowd at Gloucester Courthouse, Virginia, in August 1835, focused his remarks on the sensationalism of the antislavery tracts, their wide circulations, and "the cheap rate at which these papers are  delivered."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He pointed with horror to the novel involvement of women in the abolitionist movement, particularly in the circulation of mass petitions, and to the "horn-books and primers" aimed at "the youthful imagination."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Tyler viewed the abolition crusade as an assault not only on slavery but on the entire traditional social order.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This reaction, combined with the Post Office ban on the sending of abolitionist literature through the mails in turn led civil libertarians to the side of the abolitionists and helped widen the breach between North and South. </a:t>
            </a:r>
          </a:p>
          <a:p>
            <a:endParaRPr lang="en-US" sz="1600" dirty="0"/>
          </a:p>
        </p:txBody>
      </p:sp>
      <p:sp>
        <p:nvSpPr>
          <p:cNvPr id="4" name="Slide Number Placeholder 3"/>
          <p:cNvSpPr>
            <a:spLocks noGrp="1"/>
          </p:cNvSpPr>
          <p:nvPr>
            <p:ph type="sldNum" sz="quarter" idx="10"/>
          </p:nvPr>
        </p:nvSpPr>
        <p:spPr/>
        <p:txBody>
          <a:bodyPr/>
          <a:lstStyle/>
          <a:p>
            <a:fld id="{329545E7-13C0-40EF-B7B5-ABD19C1D1102}" type="slidenum">
              <a:rPr lang="en-US" smtClean="0"/>
              <a:t>45</a:t>
            </a:fld>
            <a:endParaRPr lang="en-US"/>
          </a:p>
        </p:txBody>
      </p:sp>
    </p:spTree>
    <p:extLst>
      <p:ext uri="{BB962C8B-B14F-4D97-AF65-F5344CB8AC3E}">
        <p14:creationId xmlns:p14="http://schemas.microsoft.com/office/powerpoint/2010/main" val="23221647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1" indent="-285750" defTabSz="942189">
              <a:buFont typeface="Arial" panose="020B0604020202020204" pitchFamily="34" charset="0"/>
              <a:buChar char="•"/>
              <a:defRPr/>
            </a:pPr>
            <a:r>
              <a:rPr lang="en-US" sz="1600" dirty="0" smtClean="0"/>
              <a:t>Accusing specific groups and individuals that one did not like of grossly immoral and deviant sexual behavior in very explicit detail has often been very effective at delegitimizing</a:t>
            </a:r>
            <a:r>
              <a:rPr lang="en-US" sz="1600" baseline="0" dirty="0" smtClean="0"/>
              <a:t> such groups and turning them into outcasts and subject of public obloquy. </a:t>
            </a:r>
          </a:p>
          <a:p>
            <a:pPr marL="285750" lvl="1" indent="-285750" defTabSz="942189">
              <a:buFont typeface="Arial" panose="020B0604020202020204" pitchFamily="34" charset="0"/>
              <a:buChar char="•"/>
              <a:defRPr/>
            </a:pPr>
            <a:r>
              <a:rPr lang="en-US" sz="1600" baseline="0" dirty="0" smtClean="0"/>
              <a:t>Accusatory pornography </a:t>
            </a:r>
            <a:r>
              <a:rPr lang="en-US" sz="1600" dirty="0" smtClean="0"/>
              <a:t>has also allowed the writers and readers of such material to indulge in it without the guilt feeling that they were doing something immoral.</a:t>
            </a:r>
          </a:p>
          <a:p>
            <a:pPr marL="0" marR="0" lvl="1" indent="0" algn="l" defTabSz="942189" rtl="0" eaLnBrk="1" fontAlgn="auto" latinLnBrk="0" hangingPunct="1">
              <a:lnSpc>
                <a:spcPct val="100000"/>
              </a:lnSpc>
              <a:spcBef>
                <a:spcPts val="0"/>
              </a:spcBef>
              <a:spcAft>
                <a:spcPts val="0"/>
              </a:spcAft>
              <a:buClrTx/>
              <a:buSzTx/>
              <a:buFontTx/>
              <a:buNone/>
              <a:tabLst/>
              <a:defRPr/>
            </a:pPr>
            <a:r>
              <a:rPr lang="en-US" sz="1600" b="1" dirty="0" smtClean="0"/>
              <a:t>Attacks on </a:t>
            </a:r>
            <a:r>
              <a:rPr lang="en-US" sz="1600" b="1" dirty="0" err="1" smtClean="0"/>
              <a:t>slaveowners</a:t>
            </a:r>
            <a:r>
              <a:rPr lang="en-US" sz="1600" b="1" dirty="0" smtClean="0"/>
              <a:t> - </a:t>
            </a:r>
            <a:r>
              <a:rPr lang="en-US" sz="1600" dirty="0" smtClean="0"/>
              <a:t>In an article by Carol </a:t>
            </a:r>
            <a:r>
              <a:rPr lang="en-US" sz="1600" dirty="0" err="1" smtClean="0"/>
              <a:t>Lasser</a:t>
            </a:r>
            <a:r>
              <a:rPr lang="en-US" sz="1600" dirty="0" smtClean="0"/>
              <a:t> </a:t>
            </a:r>
            <a:r>
              <a:rPr lang="en-US" sz="1600" i="1" dirty="0" smtClean="0"/>
              <a:t>Voyeuristic Abolitionism: Sex, Gender, and the Transformation of Antislavery Rhetoric  </a:t>
            </a:r>
            <a:r>
              <a:rPr lang="en-US" sz="1600" i="0" dirty="0" smtClean="0"/>
              <a:t>in</a:t>
            </a:r>
            <a:r>
              <a:rPr lang="en-US" sz="1600" i="0" baseline="0" dirty="0" smtClean="0"/>
              <a:t> the </a:t>
            </a:r>
            <a:r>
              <a:rPr lang="en-US" sz="1600" i="1" baseline="0" dirty="0" smtClean="0"/>
              <a:t>Journal of the Early Republic, </a:t>
            </a:r>
            <a:r>
              <a:rPr lang="en-US" sz="1600" dirty="0" smtClean="0"/>
              <a:t>antislavery advocates in the 1830s used highly sexualized language to recruit Northerners into the growing immediate abolition movement. </a:t>
            </a:r>
          </a:p>
          <a:p>
            <a:pPr marL="285750" marR="0" lvl="1" indent="-285750" algn="l" defTabSz="942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 "voyeuristic abolitionism" they developed in speeches, pamphlets and periodicals served to shock and mobilize men and especially women, who were urged to identify with the enslaved of their own sex, and then to act to save these victims. </a:t>
            </a:r>
          </a:p>
          <a:p>
            <a:pPr marL="285750" marR="0" lvl="1" indent="-285750" algn="l" defTabSz="942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As the antislavery movement evolved beyond moral suasion into a political strategy, most abolitionists curtailed their use of sexualized imagery, and women's participation in the antislavery movement took its own form. . </a:t>
            </a:r>
          </a:p>
          <a:p>
            <a:pPr marL="285750" marR="0" lvl="1" indent="-285750" algn="l" defTabSz="942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 explosive potential of this language was evident in the ways in which it was employed -and avoided-in the U.S. Congress. </a:t>
            </a:r>
          </a:p>
          <a:p>
            <a:pPr marL="285750" marR="0" lvl="1" indent="-285750" algn="l" defTabSz="942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By the 1850s, some Americans-among them African American authors and antislavery women, including most notably Harriet Beecher Stowe--found ways to reference the moral evils of slavery without invoking explicitly sexual language. </a:t>
            </a:r>
            <a:endParaRPr lang="en-US" sz="1600" dirty="0"/>
          </a:p>
        </p:txBody>
      </p:sp>
      <p:sp>
        <p:nvSpPr>
          <p:cNvPr id="4" name="Slide Number Placeholder 3"/>
          <p:cNvSpPr>
            <a:spLocks noGrp="1"/>
          </p:cNvSpPr>
          <p:nvPr>
            <p:ph type="sldNum" sz="quarter" idx="10"/>
          </p:nvPr>
        </p:nvSpPr>
        <p:spPr/>
        <p:txBody>
          <a:bodyPr/>
          <a:lstStyle/>
          <a:p>
            <a:fld id="{329545E7-13C0-40EF-B7B5-ABD19C1D1102}" type="slidenum">
              <a:rPr lang="en-US" smtClean="0"/>
              <a:t>46</a:t>
            </a:fld>
            <a:endParaRPr lang="en-US"/>
          </a:p>
        </p:txBody>
      </p:sp>
    </p:spTree>
    <p:extLst>
      <p:ext uri="{BB962C8B-B14F-4D97-AF65-F5344CB8AC3E}">
        <p14:creationId xmlns:p14="http://schemas.microsoft.com/office/powerpoint/2010/main" val="22821106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Before reporters - </a:t>
            </a:r>
            <a:r>
              <a:rPr lang="en-US" sz="1600" dirty="0" smtClean="0"/>
              <a:t>Early newspapers did not have reporters. </a:t>
            </a:r>
          </a:p>
          <a:p>
            <a:pPr marL="285750" indent="-285750">
              <a:buFont typeface="Arial" panose="020B0604020202020204" pitchFamily="34" charset="0"/>
              <a:buChar char="•"/>
            </a:pPr>
            <a:r>
              <a:rPr lang="en-US" sz="1600" dirty="0" smtClean="0"/>
              <a:t>What little local news there was in the papers -- what little they attempted to compete with word of mouth for -- could usually be obtained in the course of conversations at the print shop or friends at the tavern. </a:t>
            </a:r>
          </a:p>
          <a:p>
            <a:pPr marL="285750" indent="-285750">
              <a:buFont typeface="Arial" panose="020B0604020202020204" pitchFamily="34" charset="0"/>
              <a:buChar char="•"/>
            </a:pPr>
            <a:r>
              <a:rPr lang="en-US" sz="1600" dirty="0" smtClean="0"/>
              <a:t>National and foreign news was taken from letters or, more commonly, from other newspapers. </a:t>
            </a:r>
          </a:p>
          <a:p>
            <a:pPr marL="285750" indent="-285750">
              <a:buFont typeface="Arial" panose="020B0604020202020204" pitchFamily="34" charset="0"/>
              <a:buChar char="•"/>
            </a:pPr>
            <a:r>
              <a:rPr lang="en-US" sz="1600" dirty="0" smtClean="0"/>
              <a:t>When Lewis &amp; Clark returned from their expedition to the West on September 23, 1806, Boston newspapers obtained the news from the </a:t>
            </a:r>
            <a:r>
              <a:rPr lang="en-US" sz="1600" i="1" dirty="0" smtClean="0"/>
              <a:t>National Intelligencer </a:t>
            </a:r>
            <a:r>
              <a:rPr lang="en-US" sz="1600" dirty="0" smtClean="0"/>
              <a:t>of Washington, which itself was reprinting a letter from President Thomas Jefferson summarizing a letter he had received from William Clark in St. Louis. </a:t>
            </a:r>
          </a:p>
          <a:p>
            <a:pPr marL="285750" indent="-285750">
              <a:buFont typeface="Arial" panose="020B0604020202020204" pitchFamily="34" charset="0"/>
              <a:buChar char="•"/>
            </a:pPr>
            <a:r>
              <a:rPr lang="en-US" sz="1600" dirty="0" smtClean="0"/>
              <a:t>The news was not published in Boston until November 6, 1806. </a:t>
            </a:r>
          </a:p>
          <a:p>
            <a:r>
              <a:rPr lang="en-US" sz="1600" b="1" dirty="0" smtClean="0"/>
              <a:t>Reporting - </a:t>
            </a:r>
            <a:r>
              <a:rPr lang="en-US" sz="1600" dirty="0" smtClean="0"/>
              <a:t>Early 19</a:t>
            </a:r>
            <a:r>
              <a:rPr lang="en-US" sz="1600" baseline="30000" dirty="0" smtClean="0"/>
              <a:t>th</a:t>
            </a:r>
            <a:r>
              <a:rPr lang="en-US" sz="1600" dirty="0" smtClean="0"/>
              <a:t> Century big city newspapers began sending reporters to cover court room and legislative proceedings since both crime and the passage of new laws was of interest to readerships. </a:t>
            </a:r>
          </a:p>
          <a:p>
            <a:pPr marL="285750" indent="-285750">
              <a:buFont typeface="Arial" panose="020B0604020202020204" pitchFamily="34" charset="0"/>
              <a:buChar char="•"/>
            </a:pPr>
            <a:r>
              <a:rPr lang="en-US" sz="1600" dirty="0" smtClean="0"/>
              <a:t>Reporting also got a big boost from the telegraph and later the telephone which made it feasible for newspapers to hire out-of-town correspondents to provide the paper with news of whatever was going on in the area where the correspondent. </a:t>
            </a:r>
          </a:p>
          <a:p>
            <a:pPr marL="285750" indent="-285750">
              <a:buFont typeface="Arial" panose="020B0604020202020204" pitchFamily="34" charset="0"/>
              <a:buChar char="•"/>
            </a:pPr>
            <a:r>
              <a:rPr lang="en-US" sz="1600" dirty="0" smtClean="0"/>
              <a:t>One noted foreign correspondent for New York City newspapers during the Civil War was Karl Marx. </a:t>
            </a:r>
            <a:endParaRPr lang="en-US" sz="1600" b="1" dirty="0" smtClean="0"/>
          </a:p>
          <a:p>
            <a:endParaRPr lang="en-US" dirty="0"/>
          </a:p>
        </p:txBody>
      </p:sp>
      <p:sp>
        <p:nvSpPr>
          <p:cNvPr id="4" name="Slide Number Placeholder 3"/>
          <p:cNvSpPr>
            <a:spLocks noGrp="1"/>
          </p:cNvSpPr>
          <p:nvPr>
            <p:ph type="sldNum" sz="quarter" idx="10"/>
          </p:nvPr>
        </p:nvSpPr>
        <p:spPr/>
        <p:txBody>
          <a:bodyPr/>
          <a:lstStyle/>
          <a:p>
            <a:fld id="{329545E7-13C0-40EF-B7B5-ABD19C1D1102}" type="slidenum">
              <a:rPr lang="en-US" smtClean="0"/>
              <a:t>47</a:t>
            </a:fld>
            <a:endParaRPr lang="en-US"/>
          </a:p>
        </p:txBody>
      </p:sp>
    </p:spTree>
    <p:extLst>
      <p:ext uri="{BB962C8B-B14F-4D97-AF65-F5344CB8AC3E}">
        <p14:creationId xmlns:p14="http://schemas.microsoft.com/office/powerpoint/2010/main" val="10183278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Inverted pyramid</a:t>
            </a:r>
            <a:r>
              <a:rPr lang="en-US" sz="1600" b="1" baseline="0" dirty="0" smtClean="0"/>
              <a:t> style - </a:t>
            </a:r>
            <a:r>
              <a:rPr lang="en-US" sz="1600" dirty="0" smtClean="0"/>
              <a:t>The unreliability</a:t>
            </a:r>
            <a:r>
              <a:rPr lang="en-US" sz="1600" baseline="0" dirty="0" smtClean="0"/>
              <a:t> of early telegraph lines and the Civil War (where lines were often cut by opposing forces) led reporters to develop the habit of compressing the most essential facts into short ‘lead’ paragraphs at the beginning of their dispatches so that the key facts would get through even if the complete news dispatch did not. </a:t>
            </a:r>
          </a:p>
          <a:p>
            <a:r>
              <a:rPr lang="en-US" sz="1600" b="1" baseline="0" dirty="0" smtClean="0"/>
              <a:t>Nationwide political reporting – </a:t>
            </a:r>
            <a:r>
              <a:rPr lang="en-US" sz="1600" b="0" baseline="0" dirty="0" smtClean="0"/>
              <a:t>This meant that speeches given in one city could be reprinted or summarized in newspapers throughout the country. </a:t>
            </a:r>
          </a:p>
          <a:p>
            <a:pPr marL="285750" indent="-285750">
              <a:buFont typeface="Arial" panose="020B0604020202020204" pitchFamily="34" charset="0"/>
              <a:buChar char="•"/>
            </a:pPr>
            <a:r>
              <a:rPr lang="en-US" sz="1600" b="0" baseline="0" dirty="0" smtClean="0"/>
              <a:t>It also made it more difficult for politicians to take both sides of a controversial issue – to say one thing in Georgia on the issue of slavery expansion into the territories and something quite different in Massachusetts. </a:t>
            </a:r>
            <a:endParaRPr lang="en-US" sz="1600" b="1" dirty="0"/>
          </a:p>
        </p:txBody>
      </p:sp>
      <p:sp>
        <p:nvSpPr>
          <p:cNvPr id="4" name="Slide Number Placeholder 3"/>
          <p:cNvSpPr>
            <a:spLocks noGrp="1"/>
          </p:cNvSpPr>
          <p:nvPr>
            <p:ph type="sldNum" sz="quarter" idx="10"/>
          </p:nvPr>
        </p:nvSpPr>
        <p:spPr/>
        <p:txBody>
          <a:bodyPr/>
          <a:lstStyle/>
          <a:p>
            <a:fld id="{C2BCDB34-DFA6-4324-91A9-654E722D6659}"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Investigative Journalism</a:t>
            </a:r>
            <a:r>
              <a:rPr lang="en-US" sz="1600" b="1" baseline="0" dirty="0" smtClean="0"/>
              <a:t> - </a:t>
            </a:r>
            <a:r>
              <a:rPr lang="en-US" sz="1600" dirty="0"/>
              <a:t>James Gordon Bennett’s </a:t>
            </a:r>
            <a:r>
              <a:rPr lang="en-US" sz="1600" i="1" dirty="0"/>
              <a:t>New York Tribune </a:t>
            </a:r>
            <a:r>
              <a:rPr lang="en-US" sz="1600" i="1" dirty="0" smtClean="0"/>
              <a:t> </a:t>
            </a:r>
            <a:r>
              <a:rPr lang="en-US" sz="1600" dirty="0" smtClean="0"/>
              <a:t>and </a:t>
            </a:r>
            <a:r>
              <a:rPr lang="en-US" sz="1600" dirty="0"/>
              <a:t>the </a:t>
            </a:r>
            <a:r>
              <a:rPr lang="en-US" sz="1600" i="1" dirty="0"/>
              <a:t>New York Times </a:t>
            </a:r>
            <a:r>
              <a:rPr lang="en-US" sz="1600" dirty="0"/>
              <a:t>pioneered the field of investigative journalism -- Bennett through his investigative reporting of the 1836 murder of Ellen Jewett and the </a:t>
            </a:r>
            <a:r>
              <a:rPr lang="en-US" sz="1600" i="1" dirty="0"/>
              <a:t>New York Times </a:t>
            </a:r>
            <a:r>
              <a:rPr lang="en-US" sz="1600" dirty="0"/>
              <a:t>through its expose of the Tweed Ring in 1870, in which reporter John </a:t>
            </a:r>
            <a:r>
              <a:rPr lang="en-US" sz="1600" dirty="0" err="1"/>
              <a:t>Foord</a:t>
            </a:r>
            <a:r>
              <a:rPr lang="en-US" sz="1600" dirty="0"/>
              <a:t> revealed that Tweed had added 1,300 new employees to the city payroll in six weeks, that city park lamps were being painted on rainy days so that they would have to be repainted at lucrative rates, that some city election districts had 70% more registered voters than male citizens over the age of 21, and that the city paid over $1,200,000 for plumbing and gas fittings in the new courthouse and over $779,000 for carpets and shades</a:t>
            </a:r>
            <a:endParaRPr lang="en-US" sz="1600" b="1" dirty="0" smtClean="0"/>
          </a:p>
        </p:txBody>
      </p:sp>
      <p:sp>
        <p:nvSpPr>
          <p:cNvPr id="4" name="Slide Number Placeholder 3"/>
          <p:cNvSpPr>
            <a:spLocks noGrp="1"/>
          </p:cNvSpPr>
          <p:nvPr>
            <p:ph type="sldNum" sz="quarter" idx="10"/>
          </p:nvPr>
        </p:nvSpPr>
        <p:spPr/>
        <p:txBody>
          <a:bodyPr/>
          <a:lstStyle/>
          <a:p>
            <a:fld id="{C2BCDB34-DFA6-4324-91A9-654E722D6659}"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Madison in office</a:t>
            </a:r>
            <a:r>
              <a:rPr lang="en-US" sz="1600" b="1" baseline="0" dirty="0" smtClean="0"/>
              <a:t> </a:t>
            </a:r>
            <a:r>
              <a:rPr lang="en-US" sz="1600" dirty="0" smtClean="0"/>
              <a:t>On March 1, 1809, the embargo was repealed. </a:t>
            </a:r>
          </a:p>
          <a:p>
            <a:pPr marL="285750" indent="-285750">
              <a:buFont typeface="Arial" panose="020B0604020202020204" pitchFamily="34" charset="0"/>
              <a:buChar char="•"/>
            </a:pPr>
            <a:r>
              <a:rPr lang="en-US" sz="1600" dirty="0" smtClean="0"/>
              <a:t>But </a:t>
            </a:r>
            <a:r>
              <a:rPr lang="en-US" sz="1600" dirty="0"/>
              <a:t>Madison found he had entered a "hornets' nest" when he became President. </a:t>
            </a:r>
            <a:r>
              <a:rPr lang="en-US" sz="1600" dirty="0" smtClean="0"/>
              <a:t> </a:t>
            </a:r>
          </a:p>
          <a:p>
            <a:pPr marL="285750" indent="-285750">
              <a:buFont typeface="Arial" panose="020B0604020202020204" pitchFamily="34" charset="0"/>
              <a:buChar char="•"/>
            </a:pPr>
            <a:r>
              <a:rPr lang="en-US" sz="1600" dirty="0" smtClean="0"/>
              <a:t>Britain still stopped American</a:t>
            </a:r>
            <a:r>
              <a:rPr lang="en-US" sz="1600" baseline="0" dirty="0" smtClean="0"/>
              <a:t> ships going to Europe and impressed American seamen</a:t>
            </a:r>
            <a:r>
              <a:rPr lang="en-US" sz="1600" dirty="0"/>
              <a:t> into the Royal Navy, while fighting Napoleon. </a:t>
            </a:r>
            <a:endParaRPr lang="en-US" sz="1600" dirty="0" smtClean="0"/>
          </a:p>
          <a:p>
            <a:pPr marL="285750" indent="-285750">
              <a:buFont typeface="Arial" panose="020B0604020202020204" pitchFamily="34" charset="0"/>
              <a:buChar char="•"/>
            </a:pPr>
            <a:r>
              <a:rPr lang="en-US" sz="1600" dirty="0" smtClean="0"/>
              <a:t>Impressment </a:t>
            </a:r>
            <a:r>
              <a:rPr lang="en-US" sz="1600" dirty="0"/>
              <a:t>produced increasing demands for strong action by the administration. </a:t>
            </a:r>
            <a:endParaRPr lang="en-US" sz="1600" dirty="0" smtClean="0"/>
          </a:p>
          <a:p>
            <a:pPr marL="285750" indent="-285750">
              <a:buFont typeface="Arial" panose="020B0604020202020204" pitchFamily="34" charset="0"/>
              <a:buChar char="•"/>
            </a:pPr>
            <a:r>
              <a:rPr lang="en-US" sz="1600" dirty="0" smtClean="0"/>
              <a:t>At </a:t>
            </a:r>
            <a:r>
              <a:rPr lang="en-US" sz="1600" dirty="0"/>
              <a:t>the same time the young War Hawks in Congress—men like Kentucky's Henry Clay and South Carolina's John C. Calhoun—were clamoring for war. </a:t>
            </a:r>
            <a:endParaRPr lang="en-US" sz="1600" dirty="0" smtClean="0"/>
          </a:p>
          <a:p>
            <a:pPr marL="285750" indent="-285750">
              <a:buFont typeface="Arial" panose="020B0604020202020204" pitchFamily="34" charset="0"/>
              <a:buChar char="•"/>
            </a:pPr>
            <a:r>
              <a:rPr lang="en-US" sz="1600" dirty="0" smtClean="0"/>
              <a:t>They </a:t>
            </a:r>
            <a:r>
              <a:rPr lang="en-US" sz="1600" dirty="0"/>
              <a:t>wanted to defend Ameri­ca's neutral rights at sea, but they also wanted to drive the British out of Canada and push Spain, now Britain's ally, out of East Florida and add these domains to America's continental empire. </a:t>
            </a:r>
            <a:endParaRPr lang="en-US" sz="1600" dirty="0" smtClean="0"/>
          </a:p>
          <a:p>
            <a:pPr marL="285750" indent="-285750">
              <a:buFont typeface="Arial" panose="020B0604020202020204" pitchFamily="34" charset="0"/>
              <a:buChar char="•"/>
            </a:pPr>
            <a:r>
              <a:rPr lang="en-US" sz="1600" dirty="0" smtClean="0"/>
              <a:t>The </a:t>
            </a:r>
            <a:r>
              <a:rPr lang="en-US" sz="1600" dirty="0"/>
              <a:t>New England merchants who suffered most by British attacks on American shipping strongly opposed the expansionist plans of Congressmen from the South and West; they insisted on keeping the peace despite British high­handedness. </a:t>
            </a:r>
            <a:endParaRPr lang="en-US" sz="1600" dirty="0" smtClean="0"/>
          </a:p>
          <a:p>
            <a:pPr marL="285750" indent="-285750">
              <a:buFont typeface="Arial" panose="020B0604020202020204" pitchFamily="34" charset="0"/>
              <a:buChar char="•"/>
            </a:pPr>
            <a:r>
              <a:rPr lang="en-US" sz="1600" dirty="0" smtClean="0"/>
              <a:t>But </a:t>
            </a:r>
            <a:r>
              <a:rPr lang="en-US" sz="1600" dirty="0"/>
              <a:t>on June 1, Madison finally sent Congress a special message reciting American grievances against Britain and said that Congress must decide whether the United States should use force in defense of her national rights. </a:t>
            </a:r>
            <a:endParaRPr lang="en-US" sz="1600" dirty="0" smtClean="0"/>
          </a:p>
          <a:p>
            <a:pPr marL="285750" indent="-285750">
              <a:buFont typeface="Arial" panose="020B0604020202020204" pitchFamily="34" charset="0"/>
              <a:buChar char="•"/>
            </a:pPr>
            <a:r>
              <a:rPr lang="en-US" sz="1600" dirty="0" smtClean="0"/>
              <a:t>Congress </a:t>
            </a:r>
            <a:r>
              <a:rPr lang="en-US" sz="1600" dirty="0"/>
              <a:t>decided she should. Later that month first the House and then the Senate voted for war</a:t>
            </a:r>
            <a:endParaRPr lang="en-US" sz="1600" baseline="0" dirty="0" smtClean="0"/>
          </a:p>
          <a:p>
            <a:r>
              <a:rPr lang="en-US" sz="1600" b="1" baseline="0" dirty="0" smtClean="0"/>
              <a:t>Gerry - </a:t>
            </a:r>
            <a:r>
              <a:rPr lang="en-US" sz="1600" baseline="0" dirty="0" smtClean="0"/>
              <a:t>Since George Clinton died in early 1812, the Republicans nominated former Governor Elbridge Gerry of MA for vice-president. </a:t>
            </a:r>
          </a:p>
          <a:p>
            <a:pPr marL="285750" indent="-285750">
              <a:buFont typeface="Arial" panose="020B0604020202020204" pitchFamily="34" charset="0"/>
              <a:buChar char="•"/>
            </a:pPr>
            <a:r>
              <a:rPr lang="en-US" sz="1600" baseline="0" dirty="0" smtClean="0"/>
              <a:t>Gerry’s main contribution to American history and politics was the gerrymander. </a:t>
            </a:r>
          </a:p>
          <a:p>
            <a:pPr marL="285750" indent="-285750">
              <a:buFont typeface="Arial" panose="020B0604020202020204" pitchFamily="34" charset="0"/>
              <a:buChar char="•"/>
            </a:pPr>
            <a:r>
              <a:rPr lang="en-US" sz="1600" baseline="0" dirty="0" smtClean="0"/>
              <a:t>In his redistricting efforts to minimize Federalist voting strength, he created a congressional district shaped like a salamander. </a:t>
            </a:r>
          </a:p>
          <a:p>
            <a:pPr marL="285750" indent="-285750">
              <a:buFont typeface="Arial" panose="020B0604020202020204" pitchFamily="34" charset="0"/>
              <a:buChar char="•"/>
            </a:pPr>
            <a:r>
              <a:rPr lang="en-US" sz="1600" baseline="0" dirty="0" smtClean="0"/>
              <a:t>His Federalist opponents referred to Gerry’s redistricting efforts as “gerrymandering” and the term stuck. </a:t>
            </a:r>
          </a:p>
          <a:p>
            <a:r>
              <a:rPr lang="en-US" sz="1600" b="1" baseline="0" dirty="0" smtClean="0"/>
              <a:t>Clinton – </a:t>
            </a:r>
            <a:r>
              <a:rPr lang="en-US" sz="1600" b="0" baseline="0" dirty="0" smtClean="0"/>
              <a:t>Was mayor of New York City and nephew of the deceased George Clinton, but disliked Madison. </a:t>
            </a:r>
          </a:p>
          <a:p>
            <a:pPr marL="285750" indent="-285750">
              <a:buFont typeface="Arial" panose="020B0604020202020204" pitchFamily="34" charset="0"/>
              <a:buChar char="•"/>
            </a:pPr>
            <a:r>
              <a:rPr lang="en-US" sz="1600" b="0" baseline="0" dirty="0" smtClean="0"/>
              <a:t>Ingersoll was a former delegate to the Continental Congress, a signer of the Constitution, and former U.S. attorney for Pennsylvania. </a:t>
            </a:r>
            <a:endParaRPr lang="en-US" sz="1600" b="1" baseline="0" dirty="0" smtClean="0"/>
          </a:p>
          <a:p>
            <a:r>
              <a:rPr lang="en-US" sz="1600" b="1" dirty="0"/>
              <a:t>1812 Election - </a:t>
            </a:r>
            <a:r>
              <a:rPr lang="en-US" sz="1600" dirty="0"/>
              <a:t>In 1812 came "Mr. Madison's War"—and Mr. Madison's election to a second term. </a:t>
            </a:r>
            <a:endParaRPr lang="en-US" sz="1600" dirty="0" smtClean="0"/>
          </a:p>
          <a:p>
            <a:pPr marL="285750" indent="-285750">
              <a:buFont typeface="Arial" panose="020B0604020202020204" pitchFamily="34" charset="0"/>
              <a:buChar char="•"/>
            </a:pPr>
            <a:r>
              <a:rPr lang="en-US" sz="1600" dirty="0" smtClean="0"/>
              <a:t>No </a:t>
            </a:r>
            <a:r>
              <a:rPr lang="en-US" sz="1600" dirty="0"/>
              <a:t>President has failed of re-election in wartime. </a:t>
            </a:r>
            <a:endParaRPr lang="en-US" sz="1600" dirty="0" smtClean="0"/>
          </a:p>
          <a:p>
            <a:pPr marL="285750" indent="-285750">
              <a:buFont typeface="Arial" panose="020B0604020202020204" pitchFamily="34" charset="0"/>
              <a:buChar char="•"/>
            </a:pPr>
            <a:r>
              <a:rPr lang="en-US" sz="1600" dirty="0" smtClean="0"/>
              <a:t>Ameri­ca's </a:t>
            </a:r>
            <a:r>
              <a:rPr lang="en-US" sz="1600" dirty="0"/>
              <a:t>first "khaki election" spawned the groups that were always to ap­pear during a war: peace groups castigating the President for taking the country into war and calling for a speedy end to the conflict; harsh critics harping on the President's mismanagement of the war effort and blaming him for reverses on the battlefield; and administration sup­porters insisting that all good patriots should rally around the flag and help the President bring the conflict to a successful conclusion. </a:t>
            </a:r>
          </a:p>
          <a:p>
            <a:endParaRPr lang="en-US" sz="1600" dirty="0"/>
          </a:p>
        </p:txBody>
      </p:sp>
      <p:sp>
        <p:nvSpPr>
          <p:cNvPr id="4" name="Slide Number Placeholder 3"/>
          <p:cNvSpPr>
            <a:spLocks noGrp="1"/>
          </p:cNvSpPr>
          <p:nvPr>
            <p:ph type="sldNum" sz="quarter" idx="10"/>
          </p:nvPr>
        </p:nvSpPr>
        <p:spPr/>
        <p:txBody>
          <a:bodyPr/>
          <a:lstStyle/>
          <a:p>
            <a:fld id="{DAF86D90-E003-47A8-B17A-0CC238A24B35}" type="slidenum">
              <a:rPr lang="en-US" smtClean="0"/>
              <a:t>5</a:t>
            </a:fld>
            <a:endParaRPr lang="en-US"/>
          </a:p>
        </p:txBody>
      </p:sp>
    </p:spTree>
    <p:extLst>
      <p:ext uri="{BB962C8B-B14F-4D97-AF65-F5344CB8AC3E}">
        <p14:creationId xmlns:p14="http://schemas.microsoft.com/office/powerpoint/2010/main" val="19173346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smtClean="0"/>
              <a:t>Abraham Lincoln was a beneficiary of newspaper coverage and publicity. </a:t>
            </a:r>
          </a:p>
          <a:p>
            <a:pPr marL="285750" indent="-285750">
              <a:buFont typeface="Arial" panose="020B0604020202020204" pitchFamily="34" charset="0"/>
              <a:buChar char="•"/>
            </a:pPr>
            <a:r>
              <a:rPr lang="en-US" sz="1600" dirty="0" smtClean="0"/>
              <a:t>Newspaper coverage of his speeches</a:t>
            </a:r>
            <a:r>
              <a:rPr lang="en-US" sz="1600" baseline="0" dirty="0" smtClean="0"/>
              <a:t> (especially of his speech at Cooper Union in New York City) helped turn him from an obscure ex-congressman from Illinois into a major public figure and a major contender for the 1860 Republican nomination. </a:t>
            </a:r>
          </a:p>
          <a:p>
            <a:pPr marL="285750" indent="-285750">
              <a:buFont typeface="Arial" panose="020B0604020202020204" pitchFamily="34" charset="0"/>
              <a:buChar char="•"/>
            </a:pPr>
            <a:r>
              <a:rPr lang="en-US" sz="1600" baseline="0" dirty="0" smtClean="0"/>
              <a:t>Before mass newspapers, people were known outside their own locality only if they occupied high public office, were famous because of a significant deed or accomplishment, or had achieved a degree of notoriety through their crimes or misdeeds. </a:t>
            </a:r>
          </a:p>
          <a:p>
            <a:pPr marL="285750" indent="-285750">
              <a:buFont typeface="Arial" panose="020B0604020202020204" pitchFamily="34" charset="0"/>
              <a:buChar char="•"/>
            </a:pPr>
            <a:r>
              <a:rPr lang="en-US" sz="1600" baseline="0" dirty="0" smtClean="0"/>
              <a:t>Now people could be known outside their locality simply by being covered by the press. </a:t>
            </a:r>
            <a:endParaRPr lang="en-US" sz="1600" dirty="0"/>
          </a:p>
        </p:txBody>
      </p:sp>
      <p:sp>
        <p:nvSpPr>
          <p:cNvPr id="4" name="Slide Number Placeholder 3"/>
          <p:cNvSpPr>
            <a:spLocks noGrp="1"/>
          </p:cNvSpPr>
          <p:nvPr>
            <p:ph type="sldNum" sz="quarter" idx="10"/>
          </p:nvPr>
        </p:nvSpPr>
        <p:spPr/>
        <p:txBody>
          <a:bodyPr/>
          <a:lstStyle/>
          <a:p>
            <a:fld id="{DAF86D90-E003-47A8-B17A-0CC238A24B35}" type="slidenum">
              <a:rPr lang="en-US" smtClean="0"/>
              <a:t>50</a:t>
            </a:fld>
            <a:endParaRPr lang="en-US"/>
          </a:p>
        </p:txBody>
      </p:sp>
    </p:spTree>
    <p:extLst>
      <p:ext uri="{BB962C8B-B14F-4D97-AF65-F5344CB8AC3E}">
        <p14:creationId xmlns:p14="http://schemas.microsoft.com/office/powerpoint/2010/main" val="464215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F86D90-E003-47A8-B17A-0CC238A24B35}" type="slidenum">
              <a:rPr lang="en-US" smtClean="0"/>
              <a:t>51</a:t>
            </a:fld>
            <a:endParaRPr lang="en-US"/>
          </a:p>
        </p:txBody>
      </p:sp>
    </p:spTree>
    <p:extLst>
      <p:ext uri="{BB962C8B-B14F-4D97-AF65-F5344CB8AC3E}">
        <p14:creationId xmlns:p14="http://schemas.microsoft.com/office/powerpoint/2010/main" val="316466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52</a:t>
            </a:fld>
            <a:endParaRPr lang="en-US"/>
          </a:p>
        </p:txBody>
      </p:sp>
    </p:spTree>
    <p:extLst>
      <p:ext uri="{BB962C8B-B14F-4D97-AF65-F5344CB8AC3E}">
        <p14:creationId xmlns:p14="http://schemas.microsoft.com/office/powerpoint/2010/main" val="42343177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545E7-13C0-40EF-B7B5-ABD19C1D1102}" type="slidenum">
              <a:rPr lang="en-US" smtClean="0"/>
              <a:t>53</a:t>
            </a:fld>
            <a:endParaRPr lang="en-US"/>
          </a:p>
        </p:txBody>
      </p:sp>
    </p:spTree>
    <p:extLst>
      <p:ext uri="{BB962C8B-B14F-4D97-AF65-F5344CB8AC3E}">
        <p14:creationId xmlns:p14="http://schemas.microsoft.com/office/powerpoint/2010/main" val="173435435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Despite the drawbacks</a:t>
            </a:r>
            <a:r>
              <a:rPr lang="en-US" sz="1600" kern="1200" baseline="0" dirty="0" smtClean="0">
                <a:solidFill>
                  <a:schemeClr val="tx1"/>
                </a:solidFill>
                <a:effectLst/>
                <a:latin typeface="+mn-lt"/>
                <a:ea typeface="+mn-ea"/>
                <a:cs typeface="+mn-cs"/>
              </a:rPr>
              <a:t> of canals (and the fact that many of them were not profitable), by 1840, there were 3,326 miles of canals.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Trains by no means immediately rendered canals obsolete.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For  shippers not in a hurry, canal transportation, with ton-mile charges generally less than those of a railroad, might well remain advantageous.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 Erie Canal, granddaddy of them all, continued to expand its traffic until after the Civil War.</a:t>
            </a:r>
            <a:endParaRPr lang="en-US" sz="1600"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F2C28A-354F-4B14-9DF1-1808C7ADA63D}"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When Henry Clay first went to Washington from Lexington, Kentucky, in 1806, his trip took three weeks; by 1846, he could do it on a train in four days. </a:t>
            </a: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In comparison with the stagecoach, the railroad cut the travel time from New York City to Chicago from 3 weeks to 2 days by the 1850s.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p:txBody>
      </p:sp>
      <p:sp>
        <p:nvSpPr>
          <p:cNvPr id="4" name="Slide Number Placeholder 3"/>
          <p:cNvSpPr>
            <a:spLocks noGrp="1"/>
          </p:cNvSpPr>
          <p:nvPr>
            <p:ph type="sldNum" sz="quarter" idx="10"/>
          </p:nvPr>
        </p:nvSpPr>
        <p:spPr/>
        <p:txBody>
          <a:bodyPr/>
          <a:lstStyle/>
          <a:p>
            <a:fld id="{329545E7-13C0-40EF-B7B5-ABD19C1D1102}" type="slidenum">
              <a:rPr lang="en-US" smtClean="0"/>
              <a:t>56</a:t>
            </a:fld>
            <a:endParaRPr lang="en-US"/>
          </a:p>
        </p:txBody>
      </p:sp>
    </p:spTree>
    <p:extLst>
      <p:ext uri="{BB962C8B-B14F-4D97-AF65-F5344CB8AC3E}">
        <p14:creationId xmlns:p14="http://schemas.microsoft.com/office/powerpoint/2010/main" val="40615039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F84314-1864-491F-AB97-AD6A987582B7}"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While a farm or local mill required less than $10,000 in capital, a whaling ship</a:t>
            </a:r>
            <a:r>
              <a:rPr lang="en-US" sz="1600" baseline="0" dirty="0" smtClean="0"/>
              <a:t> fully equipped for sea $25,000, and even the Lowell textile mills between $500,000 and $750,000 each, a typical 30-mile to 40-mile railroad required over $1,000,000. </a:t>
            </a:r>
            <a:endParaRPr lang="en-US" sz="1600" dirty="0"/>
          </a:p>
        </p:txBody>
      </p:sp>
      <p:sp>
        <p:nvSpPr>
          <p:cNvPr id="4" name="Slide Number Placeholder 3"/>
          <p:cNvSpPr>
            <a:spLocks noGrp="1"/>
          </p:cNvSpPr>
          <p:nvPr>
            <p:ph type="sldNum" sz="quarter" idx="10"/>
          </p:nvPr>
        </p:nvSpPr>
        <p:spPr/>
        <p:txBody>
          <a:bodyPr/>
          <a:lstStyle/>
          <a:p>
            <a:fld id="{97F84314-1864-491F-AB97-AD6A987582B7}"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smtClean="0"/>
              <a:t>As any one who took my course on American</a:t>
            </a:r>
            <a:r>
              <a:rPr lang="en-US" sz="1600" baseline="0" dirty="0" smtClean="0"/>
              <a:t> Social History can recall, the railroad had a host of social, economic, and cultural effects. </a:t>
            </a:r>
          </a:p>
          <a:p>
            <a:pPr marL="285750" indent="-285750">
              <a:buFont typeface="Arial" panose="020B0604020202020204" pitchFamily="34" charset="0"/>
              <a:buChar char="•"/>
            </a:pPr>
            <a:r>
              <a:rPr lang="en-US" sz="1600" baseline="0" dirty="0" smtClean="0"/>
              <a:t>I will focus on those with political implications. For those that are interested, I will be teaching a course this winter at Loudoun, entitled </a:t>
            </a:r>
            <a:r>
              <a:rPr lang="en-US" sz="1600" b="1" i="1" baseline="0" dirty="0" smtClean="0"/>
              <a:t>“</a:t>
            </a:r>
            <a:r>
              <a:rPr lang="en-US" sz="1600" b="1" i="1" u="none" strike="noStrike" kern="1200" baseline="0" dirty="0" smtClean="0">
                <a:solidFill>
                  <a:schemeClr val="tx1"/>
                </a:solidFill>
                <a:latin typeface="+mn-lt"/>
                <a:ea typeface="+mn-ea"/>
                <a:cs typeface="+mn-cs"/>
              </a:rPr>
              <a:t>Getting from here to there and back – The impact of a few transportation innovations on history”  </a:t>
            </a:r>
            <a:r>
              <a:rPr lang="en-US" sz="1600" b="0" i="0" u="none" strike="noStrike" kern="1200" baseline="0" dirty="0" smtClean="0">
                <a:solidFill>
                  <a:schemeClr val="tx1"/>
                </a:solidFill>
                <a:latin typeface="+mn-lt"/>
                <a:ea typeface="+mn-ea"/>
                <a:cs typeface="+mn-cs"/>
              </a:rPr>
              <a:t>in which I will be covering the impact of railroads in some detail. </a:t>
            </a:r>
            <a:endParaRPr lang="en-US" sz="1600" b="1" i="1" dirty="0"/>
          </a:p>
        </p:txBody>
      </p:sp>
      <p:sp>
        <p:nvSpPr>
          <p:cNvPr id="4" name="Slide Number Placeholder 3"/>
          <p:cNvSpPr>
            <a:spLocks noGrp="1"/>
          </p:cNvSpPr>
          <p:nvPr>
            <p:ph type="sldNum" sz="quarter" idx="10"/>
          </p:nvPr>
        </p:nvSpPr>
        <p:spPr/>
        <p:txBody>
          <a:bodyPr/>
          <a:lstStyle/>
          <a:p>
            <a:fld id="{329545E7-13C0-40EF-B7B5-ABD19C1D1102}" type="slidenum">
              <a:rPr lang="en-US" smtClean="0"/>
              <a:t>59</a:t>
            </a:fld>
            <a:endParaRPr lang="en-US"/>
          </a:p>
        </p:txBody>
      </p:sp>
    </p:spTree>
    <p:extLst>
      <p:ext uri="{BB962C8B-B14F-4D97-AF65-F5344CB8AC3E}">
        <p14:creationId xmlns:p14="http://schemas.microsoft.com/office/powerpoint/2010/main" val="1257534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1816 Election</a:t>
            </a:r>
            <a:r>
              <a:rPr lang="en-US" sz="1600" b="1" baseline="0" dirty="0" smtClean="0"/>
              <a:t> = </a:t>
            </a:r>
            <a:r>
              <a:rPr lang="en-US" sz="1600" dirty="0" smtClean="0"/>
              <a:t>In 1816, the Federalist didn’t even nominate a candidate, but three northern states</a:t>
            </a:r>
            <a:r>
              <a:rPr lang="en-US" sz="1600" baseline="0" dirty="0" smtClean="0"/>
              <a:t> got together and nominated Rufus King for President and three different candidates for Vice-president. </a:t>
            </a:r>
          </a:p>
          <a:p>
            <a:pPr marL="285750" indent="-285750">
              <a:buFont typeface="Arial" panose="020B0604020202020204" pitchFamily="34" charset="0"/>
              <a:buChar char="•"/>
            </a:pPr>
            <a:r>
              <a:rPr lang="en-US" sz="1600" baseline="0" dirty="0" smtClean="0"/>
              <a:t>The Republicans nominated James Monroe, Madison’s secretary of state, and Daniel D. Tompkins.  </a:t>
            </a:r>
          </a:p>
          <a:p>
            <a:pPr marL="285750" indent="-285750">
              <a:buFont typeface="Arial" panose="020B0604020202020204" pitchFamily="34" charset="0"/>
              <a:buChar char="•"/>
            </a:pPr>
            <a:r>
              <a:rPr lang="en-US" sz="1600" baseline="0" dirty="0" smtClean="0"/>
              <a:t>Monroe won 183 electoral votes to King’s 34, with King winning only the states of Massachusetts, Connecticut, and Delaware. </a:t>
            </a:r>
          </a:p>
          <a:p>
            <a:pPr marL="285750" indent="-285750">
              <a:buFont typeface="Arial" panose="020B0604020202020204" pitchFamily="34" charset="0"/>
              <a:buChar char="•"/>
            </a:pPr>
            <a:r>
              <a:rPr lang="en-US" sz="1600" baseline="0" dirty="0" smtClean="0"/>
              <a:t>In 1820, Monroe was unopposed for election. </a:t>
            </a:r>
            <a:endParaRPr lang="en-US" sz="1600" dirty="0"/>
          </a:p>
        </p:txBody>
      </p:sp>
      <p:sp>
        <p:nvSpPr>
          <p:cNvPr id="4" name="Slide Number Placeholder 3"/>
          <p:cNvSpPr>
            <a:spLocks noGrp="1"/>
          </p:cNvSpPr>
          <p:nvPr>
            <p:ph type="sldNum" sz="quarter" idx="10"/>
          </p:nvPr>
        </p:nvSpPr>
        <p:spPr/>
        <p:txBody>
          <a:bodyPr/>
          <a:lstStyle/>
          <a:p>
            <a:fld id="{DAF86D90-E003-47A8-B17A-0CC238A24B35}" type="slidenum">
              <a:rPr lang="en-US" smtClean="0"/>
              <a:t>6</a:t>
            </a:fld>
            <a:endParaRPr lang="en-US"/>
          </a:p>
        </p:txBody>
      </p:sp>
    </p:spTree>
    <p:extLst>
      <p:ext uri="{BB962C8B-B14F-4D97-AF65-F5344CB8AC3E}">
        <p14:creationId xmlns:p14="http://schemas.microsoft.com/office/powerpoint/2010/main" val="369887482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With the creation of the four major trunk lines between New York and Chicago in the early-1850s and the construction of the first railroad bridge over the Mississippi River in 1856, the Erie, Baltimore &amp; Ohio, Pennsylvania, and New York Central economically linked the agricultural Midwest to the industrial Northeast and delinked the economic ties that formerly bound the Midwest to the South via the Ohio and Mississippi Rivers. </a:t>
            </a: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329545E7-13C0-40EF-B7B5-ABD19C1D1102}" type="slidenum">
              <a:rPr lang="en-US" smtClean="0"/>
              <a:t>60</a:t>
            </a:fld>
            <a:endParaRPr lang="en-US"/>
          </a:p>
        </p:txBody>
      </p:sp>
    </p:spTree>
    <p:extLst>
      <p:ext uri="{BB962C8B-B14F-4D97-AF65-F5344CB8AC3E}">
        <p14:creationId xmlns:p14="http://schemas.microsoft.com/office/powerpoint/2010/main" val="80469730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545E7-13C0-40EF-B7B5-ABD19C1D1102}" type="slidenum">
              <a:rPr lang="en-US" smtClean="0"/>
              <a:t>61</a:t>
            </a:fld>
            <a:endParaRPr lang="en-US"/>
          </a:p>
        </p:txBody>
      </p:sp>
    </p:spTree>
    <p:extLst>
      <p:ext uri="{BB962C8B-B14F-4D97-AF65-F5344CB8AC3E}">
        <p14:creationId xmlns:p14="http://schemas.microsoft.com/office/powerpoint/2010/main" val="423536345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smtClean="0"/>
              <a:t>Senator Stephen A.</a:t>
            </a:r>
            <a:r>
              <a:rPr lang="en-US" sz="1600" baseline="0" dirty="0" smtClean="0"/>
              <a:t> Douglas of Illinois was a strong supporter of a transcontinental railroad to San Francisco with its eastern hub  in Chicago. </a:t>
            </a:r>
          </a:p>
          <a:p>
            <a:pPr marL="285750" indent="-285750">
              <a:buFont typeface="Arial" panose="020B0604020202020204" pitchFamily="34" charset="0"/>
              <a:buChar char="•"/>
            </a:pPr>
            <a:r>
              <a:rPr lang="en-US" sz="1600" baseline="0" dirty="0" smtClean="0"/>
              <a:t>In order to build such a railroad, it was necessary to politically organize the unorganized Kansas-Nebraska territory so that it would have a territorial government that could provide support and protection to the railroad as it was being constructed. </a:t>
            </a:r>
          </a:p>
          <a:p>
            <a:pPr marL="285750" indent="-285750">
              <a:buFont typeface="Arial" panose="020B0604020202020204" pitchFamily="34" charset="0"/>
              <a:buChar char="•"/>
            </a:pPr>
            <a:r>
              <a:rPr lang="en-US" sz="1600" baseline="0" dirty="0" smtClean="0"/>
              <a:t>To do this, Douglas needed the support of key southern senators. </a:t>
            </a:r>
          </a:p>
          <a:p>
            <a:pPr marL="285750" indent="-285750">
              <a:buFont typeface="Arial" panose="020B0604020202020204" pitchFamily="34" charset="0"/>
              <a:buChar char="•"/>
            </a:pPr>
            <a:r>
              <a:rPr lang="en-US" sz="1600" baseline="0" dirty="0" smtClean="0"/>
              <a:t>They gave their support only with two conditions </a:t>
            </a:r>
          </a:p>
          <a:p>
            <a:pPr marL="742950" lvl="1" indent="-285750">
              <a:buFont typeface="Arial" panose="020B0604020202020204" pitchFamily="34" charset="0"/>
              <a:buChar char="•"/>
            </a:pPr>
            <a:r>
              <a:rPr lang="en-US" sz="1600" baseline="0" dirty="0" smtClean="0"/>
              <a:t>that the territory be split in two – the Kansas Territory (the present state of Kansas) and the Nebraska Territory (now the present states of Nebraska, South Dakota, North Dakota, and Montana along with portions of what is now Colorado and Wyoming) and </a:t>
            </a:r>
          </a:p>
          <a:p>
            <a:pPr marL="742950" lvl="1" indent="-285750">
              <a:buFont typeface="Arial" panose="020B0604020202020204" pitchFamily="34" charset="0"/>
              <a:buChar char="•"/>
            </a:pPr>
            <a:r>
              <a:rPr lang="en-US" sz="1600" baseline="0" dirty="0" smtClean="0"/>
              <a:t>that the Missouri Compromise provision which prohibited slavery north of 36 degrees 30 minutes north [the southern border of Kansas] be repealed, allowing slave owners to bring their slaves into Kansas. </a:t>
            </a:r>
          </a:p>
          <a:p>
            <a:pPr marL="285750" lvl="0" indent="-285750">
              <a:buFont typeface="Arial" panose="020B0604020202020204" pitchFamily="34" charset="0"/>
              <a:buChar char="•"/>
            </a:pPr>
            <a:r>
              <a:rPr lang="en-US" sz="1600" baseline="0" dirty="0" smtClean="0"/>
              <a:t>In effect, it put into law Douglas’ concept of “squatter sovereignty” – letting the residents of the territory decide whether the state would be slave or free. </a:t>
            </a:r>
          </a:p>
          <a:p>
            <a:pPr marL="285750" lvl="0" indent="-285750">
              <a:buFont typeface="Arial" panose="020B0604020202020204" pitchFamily="34" charset="0"/>
              <a:buChar char="•"/>
            </a:pPr>
            <a:r>
              <a:rPr lang="en-US" sz="1600" baseline="0" dirty="0" smtClean="0"/>
              <a:t>With the support of the Pierce Administration, the South, and Douglas and his supporters, the Act passed. </a:t>
            </a:r>
            <a:endParaRPr lang="en-US" sz="1600" dirty="0"/>
          </a:p>
        </p:txBody>
      </p:sp>
      <p:sp>
        <p:nvSpPr>
          <p:cNvPr id="4" name="Slide Number Placeholder 3"/>
          <p:cNvSpPr>
            <a:spLocks noGrp="1"/>
          </p:cNvSpPr>
          <p:nvPr>
            <p:ph type="sldNum" sz="quarter" idx="10"/>
          </p:nvPr>
        </p:nvSpPr>
        <p:spPr/>
        <p:txBody>
          <a:bodyPr/>
          <a:lstStyle/>
          <a:p>
            <a:fld id="{6DCA5056-0215-4831-9C1E-B2649441577B}" type="slidenum">
              <a:rPr lang="en-US" smtClean="0"/>
              <a:t>62</a:t>
            </a:fld>
            <a:endParaRPr lang="en-US"/>
          </a:p>
        </p:txBody>
      </p:sp>
    </p:spTree>
    <p:extLst>
      <p:ext uri="{BB962C8B-B14F-4D97-AF65-F5344CB8AC3E}">
        <p14:creationId xmlns:p14="http://schemas.microsoft.com/office/powerpoint/2010/main" val="319414676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2" indent="-285750" defTabSz="942289">
              <a:buFont typeface="Arial" panose="020B0604020202020204" pitchFamily="34" charset="0"/>
              <a:buChar char="•"/>
            </a:pPr>
            <a:r>
              <a:rPr lang="en-US" sz="1600" dirty="0" smtClean="0"/>
              <a:t>Governments often</a:t>
            </a:r>
            <a:r>
              <a:rPr lang="en-US" sz="1600" baseline="0" dirty="0" smtClean="0"/>
              <a:t> pressured railroads to choose one route over other alternatives because of political factors. </a:t>
            </a:r>
          </a:p>
          <a:p>
            <a:pPr marL="285750" lvl="2" indent="-285750" defTabSz="942289">
              <a:buFont typeface="Arial" panose="020B0604020202020204" pitchFamily="34" charset="0"/>
              <a:buChar char="•"/>
            </a:pPr>
            <a:r>
              <a:rPr lang="en-US" sz="1600" dirty="0" smtClean="0"/>
              <a:t>Government officials knew that decisions by railroads could impact on the prosperity or decline of towns and areas within a state.</a:t>
            </a:r>
          </a:p>
          <a:p>
            <a:endParaRPr lang="en-US" sz="1600" dirty="0"/>
          </a:p>
        </p:txBody>
      </p:sp>
      <p:sp>
        <p:nvSpPr>
          <p:cNvPr id="4" name="Slide Number Placeholder 3"/>
          <p:cNvSpPr>
            <a:spLocks noGrp="1"/>
          </p:cNvSpPr>
          <p:nvPr>
            <p:ph type="sldNum" sz="quarter" idx="10"/>
          </p:nvPr>
        </p:nvSpPr>
        <p:spPr/>
        <p:txBody>
          <a:bodyPr/>
          <a:lstStyle/>
          <a:p>
            <a:fld id="{6DCA5056-0215-4831-9C1E-B2649441577B}" type="slidenum">
              <a:rPr lang="en-US" smtClean="0"/>
              <a:t>63</a:t>
            </a:fld>
            <a:endParaRPr lang="en-US"/>
          </a:p>
        </p:txBody>
      </p:sp>
    </p:spTree>
    <p:extLst>
      <p:ext uri="{BB962C8B-B14F-4D97-AF65-F5344CB8AC3E}">
        <p14:creationId xmlns:p14="http://schemas.microsoft.com/office/powerpoint/2010/main" val="338107598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545E7-13C0-40EF-B7B5-ABD19C1D1102}" type="slidenum">
              <a:rPr lang="en-US" smtClean="0"/>
              <a:t>64</a:t>
            </a:fld>
            <a:endParaRPr lang="en-US"/>
          </a:p>
        </p:txBody>
      </p:sp>
    </p:spTree>
    <p:extLst>
      <p:ext uri="{BB962C8B-B14F-4D97-AF65-F5344CB8AC3E}">
        <p14:creationId xmlns:p14="http://schemas.microsoft.com/office/powerpoint/2010/main" val="39344706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545E7-13C0-40EF-B7B5-ABD19C1D1102}" type="slidenum">
              <a:rPr lang="en-US" smtClean="0"/>
              <a:t>65</a:t>
            </a:fld>
            <a:endParaRPr lang="en-US"/>
          </a:p>
        </p:txBody>
      </p:sp>
    </p:spTree>
    <p:extLst>
      <p:ext uri="{BB962C8B-B14F-4D97-AF65-F5344CB8AC3E}">
        <p14:creationId xmlns:p14="http://schemas.microsoft.com/office/powerpoint/2010/main" val="319947209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t>These partisan loyalties in turn reflected two factors: ethno-cultural loyalty and dislike of ‘negative reference groups’ associated with the other political party</a:t>
            </a:r>
          </a:p>
          <a:p>
            <a:pPr marL="294465" indent="-294465">
              <a:buFont typeface="Arial" panose="020B0604020202020204" pitchFamily="34" charset="0"/>
              <a:buChar char="•"/>
            </a:pPr>
            <a:r>
              <a:rPr lang="en-US" sz="1600" dirty="0"/>
              <a:t>Often, these ‘negative reference groups’  were either other regional cultures or minority (non-Protestant) groups</a:t>
            </a:r>
          </a:p>
        </p:txBody>
      </p:sp>
      <p:sp>
        <p:nvSpPr>
          <p:cNvPr id="4" name="Slide Number Placeholder 3"/>
          <p:cNvSpPr>
            <a:spLocks noGrp="1"/>
          </p:cNvSpPr>
          <p:nvPr>
            <p:ph type="sldNum" sz="quarter" idx="10"/>
          </p:nvPr>
        </p:nvSpPr>
        <p:spPr/>
        <p:txBody>
          <a:bodyPr/>
          <a:lstStyle/>
          <a:p>
            <a:fld id="{94D94F5F-2122-4DAA-84D5-20B9AA09F77E}"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Jackson was a characteristic borderland-frontier type of leader</a:t>
            </a:r>
          </a:p>
          <a:p>
            <a:pPr marL="171450" lvl="0" indent="-171450">
              <a:buFont typeface="Arial" panose="020B0604020202020204" pitchFamily="34" charset="0"/>
              <a:buChar char="•"/>
            </a:pPr>
            <a:r>
              <a:rPr lang="en-US" sz="1600" dirty="0" smtClean="0"/>
              <a:t>His personality and his policies both were polarizing</a:t>
            </a:r>
          </a:p>
          <a:p>
            <a:pPr marL="171450" lvl="0" indent="-171450">
              <a:buFont typeface="Arial" panose="020B0604020202020204" pitchFamily="34" charset="0"/>
              <a:buChar char="•"/>
            </a:pPr>
            <a:r>
              <a:rPr lang="en-US" sz="1600" dirty="0" smtClean="0"/>
              <a:t>His personality and style of leadership appealed to the South, the West, and the working classes of the Eastern cities, but grated elsewhere</a:t>
            </a:r>
          </a:p>
          <a:p>
            <a:pPr defTabSz="942289">
              <a:defRPr/>
            </a:pPr>
            <a:r>
              <a:rPr lang="en-US" sz="1600" b="1" dirty="0" smtClean="0"/>
              <a:t>Take-charge</a:t>
            </a:r>
            <a:r>
              <a:rPr lang="en-US" sz="1600" b="1" baseline="0" dirty="0" smtClean="0"/>
              <a:t> - </a:t>
            </a:r>
            <a:r>
              <a:rPr lang="en-US" sz="1600" dirty="0" smtClean="0"/>
              <a:t>In the late-18</a:t>
            </a:r>
            <a:r>
              <a:rPr lang="en-US" sz="1600" baseline="30000" dirty="0" smtClean="0"/>
              <a:t>th</a:t>
            </a:r>
            <a:r>
              <a:rPr lang="en-US" sz="1600" baseline="0" dirty="0" smtClean="0"/>
              <a:t> century, Andrew Jackson was in Jonesboro TN for a court day. </a:t>
            </a:r>
          </a:p>
          <a:p>
            <a:pPr marL="285750" indent="-285750" defTabSz="942289">
              <a:buFont typeface="Arial" panose="020B0604020202020204" pitchFamily="34" charset="0"/>
              <a:buChar char="•"/>
              <a:defRPr/>
            </a:pPr>
            <a:r>
              <a:rPr lang="en-US" sz="1600" baseline="0" dirty="0" smtClean="0"/>
              <a:t>At midnight, a fire broke out in the stable, igniting a large quantity of hay. </a:t>
            </a:r>
          </a:p>
          <a:p>
            <a:pPr marL="285750" indent="-285750" defTabSz="942289">
              <a:buFont typeface="Arial" panose="020B0604020202020204" pitchFamily="34" charset="0"/>
              <a:buChar char="•"/>
              <a:defRPr/>
            </a:pPr>
            <a:r>
              <a:rPr lang="en-US" sz="1600" baseline="0" dirty="0" smtClean="0"/>
              <a:t>At this point, Jackson took command. </a:t>
            </a:r>
          </a:p>
          <a:p>
            <a:pPr marL="285750" indent="-285750" defTabSz="942289">
              <a:buFont typeface="Arial" panose="020B0604020202020204" pitchFamily="34" charset="0"/>
              <a:buChar char="•"/>
              <a:defRPr/>
            </a:pPr>
            <a:r>
              <a:rPr lang="en-US" sz="1600" baseline="0" dirty="0" smtClean="0"/>
              <a:t>He set up a bucket brigade reaching from a stream running through the town to the fire, ordered the roofs of nearby buildings to be covered by wet blankets, and stationed men there to keep them wet. </a:t>
            </a:r>
          </a:p>
          <a:p>
            <a:pPr defTabSz="942289">
              <a:defRPr/>
            </a:pPr>
            <a:r>
              <a:rPr lang="en-US" sz="1600" b="1" baseline="0" dirty="0" smtClean="0"/>
              <a:t>Physical confrontations – </a:t>
            </a:r>
            <a:r>
              <a:rPr lang="en-US" sz="1600" b="0" baseline="0" dirty="0" smtClean="0"/>
              <a:t>Before becoming president, Jackson had fought duels. </a:t>
            </a:r>
          </a:p>
          <a:p>
            <a:pPr marL="285750" indent="-285750" defTabSz="942289">
              <a:buFont typeface="Arial" panose="020B0604020202020204" pitchFamily="34" charset="0"/>
              <a:buChar char="•"/>
              <a:defRPr/>
            </a:pPr>
            <a:r>
              <a:rPr lang="en-US" sz="1600" b="0" baseline="0" dirty="0" smtClean="0"/>
              <a:t>In 1835, w</a:t>
            </a:r>
            <a:r>
              <a:rPr lang="en-US" sz="1600" dirty="0" smtClean="0">
                <a:effectLst/>
              </a:rPr>
              <a:t>hen Jackson was leaving through the East Portico after attending the funeral</a:t>
            </a:r>
            <a:r>
              <a:rPr lang="en-US" sz="1600" baseline="0" dirty="0" smtClean="0">
                <a:effectLst/>
              </a:rPr>
              <a:t> of a South Carolina congressman, Richard Lawrence, </a:t>
            </a:r>
            <a:r>
              <a:rPr lang="en-US" sz="1600" dirty="0" smtClean="0">
                <a:effectLst/>
              </a:rPr>
              <a:t>an unemployed housepainter from England, aimed a pistol at Jackson, which misfired. </a:t>
            </a:r>
          </a:p>
          <a:p>
            <a:pPr marL="285750" indent="-285750" defTabSz="942289">
              <a:buFont typeface="Arial" panose="020B0604020202020204" pitchFamily="34" charset="0"/>
              <a:buChar char="•"/>
              <a:defRPr/>
            </a:pPr>
            <a:r>
              <a:rPr lang="en-US" sz="1600" dirty="0" smtClean="0">
                <a:effectLst/>
              </a:rPr>
              <a:t>Lawrence pulled out a second pistol, which also misfired. </a:t>
            </a:r>
          </a:p>
          <a:p>
            <a:pPr marL="285750" indent="-285750" defTabSz="942289">
              <a:buFont typeface="Arial" panose="020B0604020202020204" pitchFamily="34" charset="0"/>
              <a:buChar char="•"/>
              <a:defRPr/>
            </a:pPr>
            <a:r>
              <a:rPr lang="en-US" sz="1600" dirty="0" smtClean="0">
                <a:effectLst/>
              </a:rPr>
              <a:t>Rather</a:t>
            </a:r>
            <a:r>
              <a:rPr lang="en-US" sz="1600" baseline="0" dirty="0" smtClean="0">
                <a:effectLst/>
              </a:rPr>
              <a:t> than retreating from the situation, Jackson proceeded to attack Lawrence with his cane. </a:t>
            </a:r>
          </a:p>
          <a:p>
            <a:pPr marL="285750" indent="-285750" defTabSz="942289">
              <a:buFont typeface="Arial" panose="020B0604020202020204" pitchFamily="34" charset="0"/>
              <a:buChar char="•"/>
              <a:defRPr/>
            </a:pPr>
            <a:r>
              <a:rPr lang="en-US" sz="1600" baseline="0" dirty="0" smtClean="0">
                <a:effectLst/>
              </a:rPr>
              <a:t>Soon, other </a:t>
            </a:r>
            <a:r>
              <a:rPr lang="en-US" sz="1600" dirty="0" smtClean="0">
                <a:effectLst/>
              </a:rPr>
              <a:t>attendees, including Davy Crockett, succeeded in restraining</a:t>
            </a:r>
            <a:r>
              <a:rPr lang="en-US" sz="1600" baseline="0" dirty="0" smtClean="0">
                <a:effectLst/>
              </a:rPr>
              <a:t> Lawrence. </a:t>
            </a:r>
            <a:endParaRPr lang="en-US" sz="1600" b="1" dirty="0" smtClean="0"/>
          </a:p>
          <a:p>
            <a:endParaRPr lang="en-US" sz="1600" dirty="0"/>
          </a:p>
        </p:txBody>
      </p:sp>
      <p:sp>
        <p:nvSpPr>
          <p:cNvPr id="4" name="Slide Number Placeholder 3"/>
          <p:cNvSpPr>
            <a:spLocks noGrp="1"/>
          </p:cNvSpPr>
          <p:nvPr>
            <p:ph type="sldNum" sz="quarter" idx="10"/>
          </p:nvPr>
        </p:nvSpPr>
        <p:spPr/>
        <p:txBody>
          <a:bodyPr/>
          <a:lstStyle/>
          <a:p>
            <a:fld id="{ECEF71EF-D9E1-4BB9-96B3-7183FE61BAC4}" type="slidenum">
              <a:rPr lang="en-US" smtClean="0"/>
              <a:t>67</a:t>
            </a:fld>
            <a:endParaRPr lang="en-US"/>
          </a:p>
        </p:txBody>
      </p:sp>
    </p:spTree>
    <p:extLst>
      <p:ext uri="{BB962C8B-B14F-4D97-AF65-F5344CB8AC3E}">
        <p14:creationId xmlns:p14="http://schemas.microsoft.com/office/powerpoint/2010/main" val="353144741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F71EF-D9E1-4BB9-96B3-7183FE61BAC4}" type="slidenum">
              <a:rPr lang="en-US" smtClean="0"/>
              <a:t>68</a:t>
            </a:fld>
            <a:endParaRPr lang="en-US"/>
          </a:p>
        </p:txBody>
      </p:sp>
    </p:spTree>
    <p:extLst>
      <p:ext uri="{BB962C8B-B14F-4D97-AF65-F5344CB8AC3E}">
        <p14:creationId xmlns:p14="http://schemas.microsoft.com/office/powerpoint/2010/main" val="279215764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Patronage – </a:t>
            </a:r>
            <a:r>
              <a:rPr lang="en-US" sz="1600" b="0" dirty="0" smtClean="0"/>
              <a:t>About one-eight of all local</a:t>
            </a:r>
            <a:r>
              <a:rPr lang="en-US" sz="1600" b="0" baseline="0" dirty="0" smtClean="0"/>
              <a:t> postmasters employed by the federal government were replaced by active Jacksonian Democrats. </a:t>
            </a:r>
          </a:p>
          <a:p>
            <a:pPr marL="171450" indent="-171450">
              <a:buFont typeface="Arial" panose="020B0604020202020204" pitchFamily="34" charset="0"/>
              <a:buChar char="•"/>
            </a:pPr>
            <a:r>
              <a:rPr lang="en-US" sz="1600" b="0" baseline="0" dirty="0" smtClean="0"/>
              <a:t>In addition, the federal bureaucracy doubled during Jackson’s two terms, reaching approximately 60,000 civilians</a:t>
            </a:r>
            <a:endParaRPr lang="en-US" sz="1600" b="1" dirty="0"/>
          </a:p>
        </p:txBody>
      </p:sp>
      <p:sp>
        <p:nvSpPr>
          <p:cNvPr id="4" name="Slide Number Placeholder 3"/>
          <p:cNvSpPr>
            <a:spLocks noGrp="1"/>
          </p:cNvSpPr>
          <p:nvPr>
            <p:ph type="sldNum" sz="quarter" idx="10"/>
          </p:nvPr>
        </p:nvSpPr>
        <p:spPr/>
        <p:txBody>
          <a:bodyPr/>
          <a:lstStyle/>
          <a:p>
            <a:fld id="{ECEF71EF-D9E1-4BB9-96B3-7183FE61BAC4}" type="slidenum">
              <a:rPr lang="en-US" smtClean="0"/>
              <a:t>69</a:t>
            </a:fld>
            <a:endParaRPr lang="en-US"/>
          </a:p>
        </p:txBody>
      </p:sp>
    </p:spTree>
    <p:extLst>
      <p:ext uri="{BB962C8B-B14F-4D97-AF65-F5344CB8AC3E}">
        <p14:creationId xmlns:p14="http://schemas.microsoft.com/office/powerpoint/2010/main" val="1923899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F86D90-E003-47A8-B17A-0CC238A24B35}" type="slidenum">
              <a:rPr lang="en-US" smtClean="0"/>
              <a:t>7</a:t>
            </a:fld>
            <a:endParaRPr lang="en-US"/>
          </a:p>
        </p:txBody>
      </p:sp>
    </p:spTree>
    <p:extLst>
      <p:ext uri="{BB962C8B-B14F-4D97-AF65-F5344CB8AC3E}">
        <p14:creationId xmlns:p14="http://schemas.microsoft.com/office/powerpoint/2010/main" val="288524864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Party press – </a:t>
            </a:r>
            <a:r>
              <a:rPr lang="en-US" sz="1600" b="0" dirty="0" smtClean="0"/>
              <a:t>In the words of A. James </a:t>
            </a:r>
            <a:r>
              <a:rPr lang="en-US" sz="1600" b="0" dirty="0" err="1" smtClean="0"/>
              <a:t>Reichley</a:t>
            </a:r>
            <a:r>
              <a:rPr lang="en-US" sz="1600" b="0" dirty="0" smtClean="0"/>
              <a:t> </a:t>
            </a:r>
            <a:r>
              <a:rPr lang="en-US" sz="1600" b="0" i="1" dirty="0" smtClean="0"/>
              <a:t>The</a:t>
            </a:r>
            <a:r>
              <a:rPr lang="en-US" sz="1600" b="0" i="1" baseline="0" dirty="0" smtClean="0"/>
              <a:t> Life of the Parties</a:t>
            </a:r>
            <a:r>
              <a:rPr lang="en-US" sz="1600" b="0" i="0" baseline="0" dirty="0" smtClean="0"/>
              <a:t>, “The Jacksonians also went beyond their predecessors in developing a party press to communicate their arguments and point of view to a mass </a:t>
            </a:r>
            <a:r>
              <a:rPr lang="en-US" sz="1600" b="0" i="0" baseline="0" smtClean="0"/>
              <a:t>audience.” </a:t>
            </a:r>
            <a:endParaRPr lang="en-US" sz="1600" b="0" i="0" baseline="0" dirty="0" smtClean="0"/>
          </a:p>
          <a:p>
            <a:pPr marL="171450" indent="-171450">
              <a:buFont typeface="Arial" panose="020B0604020202020204" pitchFamily="34" charset="0"/>
              <a:buChar char="•"/>
            </a:pPr>
            <a:r>
              <a:rPr lang="en-US" sz="1600" b="0" i="0" baseline="0" dirty="0" smtClean="0"/>
              <a:t>At Martin Van Buren’s suggestion, Amos Kendall (the Postmaster General) brought Francis Preston Blair from Kentucky to Washington to launch and edit a new journal, the </a:t>
            </a:r>
            <a:r>
              <a:rPr lang="en-US" sz="1600" b="0" i="1" baseline="0" dirty="0" smtClean="0"/>
              <a:t>Globe. </a:t>
            </a:r>
          </a:p>
          <a:p>
            <a:pPr marL="0" indent="0">
              <a:buFont typeface="Arial" panose="020B0604020202020204" pitchFamily="34" charset="0"/>
              <a:buNone/>
            </a:pPr>
            <a:r>
              <a:rPr lang="en-US" sz="1600" b="1" i="0" baseline="0" dirty="0" smtClean="0"/>
              <a:t>Defense of the two party system – </a:t>
            </a:r>
            <a:r>
              <a:rPr lang="en-US" sz="1600" b="0" i="0" baseline="0" dirty="0" smtClean="0"/>
              <a:t>Martin Van Buren flatly rejected the Founding Fathers’ anti-faction (i.e. anti-party) ideology. </a:t>
            </a:r>
          </a:p>
          <a:p>
            <a:pPr marL="171450" indent="-171450">
              <a:buFont typeface="Arial" panose="020B0604020202020204" pitchFamily="34" charset="0"/>
              <a:buChar char="•"/>
            </a:pPr>
            <a:r>
              <a:rPr lang="en-US" sz="1600" b="0" i="0" baseline="0" dirty="0" smtClean="0"/>
              <a:t>To Van Buren, the political party was a political instrument through which individuals could pool their resources to gain control of the government.</a:t>
            </a:r>
          </a:p>
          <a:p>
            <a:pPr marL="171450" indent="-171450">
              <a:buFont typeface="Arial" panose="020B0604020202020204" pitchFamily="34" charset="0"/>
              <a:buChar char="•"/>
            </a:pPr>
            <a:r>
              <a:rPr lang="en-US" sz="1600" b="0" i="0" baseline="0" dirty="0" smtClean="0"/>
              <a:t>Through participation in a political party, persons from humble origins could compete successfully against politicians bearing “great names.</a:t>
            </a:r>
          </a:p>
          <a:p>
            <a:pPr marL="171450" indent="-171450">
              <a:buFont typeface="Arial" panose="020B0604020202020204" pitchFamily="34" charset="0"/>
              <a:buChar char="•"/>
            </a:pPr>
            <a:r>
              <a:rPr lang="en-US" sz="1600" b="0" i="0" baseline="0" dirty="0" smtClean="0"/>
              <a:t>Van Buren also argued that a two-party was valuable to a democracy</a:t>
            </a:r>
          </a:p>
          <a:p>
            <a:pPr marL="171450" indent="-171450">
              <a:buFont typeface="Arial" panose="020B0604020202020204" pitchFamily="34" charset="0"/>
              <a:buChar char="•"/>
            </a:pPr>
            <a:r>
              <a:rPr lang="en-US" sz="1600" b="0" i="0" baseline="0" dirty="0" smtClean="0"/>
              <a:t>Competition between parties, according to Van Buren, counters the tendency of persons holding political power to become autocratic or corrupt.</a:t>
            </a:r>
          </a:p>
          <a:p>
            <a:pPr marL="171450" indent="-171450">
              <a:buFont typeface="Arial" panose="020B0604020202020204" pitchFamily="34" charset="0"/>
              <a:buChar char="•"/>
            </a:pPr>
            <a:r>
              <a:rPr lang="en-US" sz="1600" b="0" i="0" baseline="0" dirty="0" smtClean="0"/>
              <a:t>Party attachments, moreover, provide “a complete antidote for sectional prejudices by producing counteracting feelings“</a:t>
            </a:r>
          </a:p>
          <a:p>
            <a:pPr marL="171450" indent="-171450">
              <a:buFont typeface="Arial" panose="020B0604020202020204" pitchFamily="34" charset="0"/>
              <a:buChar char="•"/>
            </a:pPr>
            <a:endParaRPr lang="en-US" sz="1600" b="1" i="0" dirty="0"/>
          </a:p>
        </p:txBody>
      </p:sp>
      <p:sp>
        <p:nvSpPr>
          <p:cNvPr id="4" name="Slide Number Placeholder 3"/>
          <p:cNvSpPr>
            <a:spLocks noGrp="1"/>
          </p:cNvSpPr>
          <p:nvPr>
            <p:ph type="sldNum" sz="quarter" idx="10"/>
          </p:nvPr>
        </p:nvSpPr>
        <p:spPr/>
        <p:txBody>
          <a:bodyPr/>
          <a:lstStyle/>
          <a:p>
            <a:fld id="{ECEF71EF-D9E1-4BB9-96B3-7183FE61BAC4}" type="slidenum">
              <a:rPr lang="en-US" smtClean="0"/>
              <a:t>70</a:t>
            </a:fld>
            <a:endParaRPr lang="en-US"/>
          </a:p>
        </p:txBody>
      </p:sp>
    </p:spTree>
    <p:extLst>
      <p:ext uri="{BB962C8B-B14F-4D97-AF65-F5344CB8AC3E}">
        <p14:creationId xmlns:p14="http://schemas.microsoft.com/office/powerpoint/2010/main" val="260509281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National debt – </a:t>
            </a:r>
            <a:r>
              <a:rPr lang="en-US" sz="1600" b="0" dirty="0" smtClean="0"/>
              <a:t>When Jackson became president, the national debt was $58 million dollars. </a:t>
            </a:r>
          </a:p>
          <a:p>
            <a:pPr marL="171450" indent="-171450">
              <a:buFont typeface="Arial" panose="020B0604020202020204" pitchFamily="34" charset="0"/>
              <a:buChar char="•"/>
            </a:pPr>
            <a:r>
              <a:rPr lang="en-US" sz="1600" b="0" dirty="0" smtClean="0"/>
              <a:t>By January 1835, the national debt had been paid off</a:t>
            </a:r>
          </a:p>
          <a:p>
            <a:pPr marL="171450" indent="-171450">
              <a:buFont typeface="Arial" panose="020B0604020202020204" pitchFamily="34" charset="0"/>
              <a:buChar char="•"/>
            </a:pPr>
            <a:r>
              <a:rPr lang="en-US" sz="1600" b="0" dirty="0" smtClean="0"/>
              <a:t>By January 1836, the</a:t>
            </a:r>
            <a:r>
              <a:rPr lang="en-US" sz="1600" b="0" baseline="0" dirty="0" smtClean="0"/>
              <a:t> national debt had grown to $37,000.</a:t>
            </a:r>
            <a:endParaRPr lang="en-US" sz="1600" b="1" dirty="0"/>
          </a:p>
        </p:txBody>
      </p:sp>
      <p:sp>
        <p:nvSpPr>
          <p:cNvPr id="4" name="Slide Number Placeholder 3"/>
          <p:cNvSpPr>
            <a:spLocks noGrp="1"/>
          </p:cNvSpPr>
          <p:nvPr>
            <p:ph type="sldNum" sz="quarter" idx="10"/>
          </p:nvPr>
        </p:nvSpPr>
        <p:spPr/>
        <p:txBody>
          <a:bodyPr/>
          <a:lstStyle/>
          <a:p>
            <a:fld id="{ECEF71EF-D9E1-4BB9-96B3-7183FE61BAC4}" type="slidenum">
              <a:rPr lang="en-US" smtClean="0"/>
              <a:t>71</a:t>
            </a:fld>
            <a:endParaRPr lang="en-US"/>
          </a:p>
        </p:txBody>
      </p:sp>
    </p:spTree>
    <p:extLst>
      <p:ext uri="{BB962C8B-B14F-4D97-AF65-F5344CB8AC3E}">
        <p14:creationId xmlns:p14="http://schemas.microsoft.com/office/powerpoint/2010/main" val="707583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Monroe’s favorite - </a:t>
            </a:r>
            <a:r>
              <a:rPr lang="en-US" sz="1600" dirty="0"/>
              <a:t>Monroe himself favored his Secretary of the Treasury, the big, ami­able William H. Crawford of Georgia, who had been in public life for many years. </a:t>
            </a:r>
            <a:endParaRPr lang="en-US" sz="1600" dirty="0" smtClean="0"/>
          </a:p>
          <a:p>
            <a:pPr marL="285750" indent="-285750">
              <a:buFont typeface="Arial" panose="020B0604020202020204" pitchFamily="34" charset="0"/>
              <a:buChar char="•"/>
            </a:pPr>
            <a:r>
              <a:rPr lang="en-US" sz="1600" dirty="0" smtClean="0"/>
              <a:t>So </a:t>
            </a:r>
            <a:r>
              <a:rPr lang="en-US" sz="1600" dirty="0"/>
              <a:t>did Thomas Jefferson and James Madison, though nei­ther they nor the President himself made any public commitments. </a:t>
            </a:r>
          </a:p>
          <a:p>
            <a:r>
              <a:rPr lang="en-US" sz="1600" b="1" dirty="0"/>
              <a:t>Caucus selection - </a:t>
            </a:r>
            <a:r>
              <a:rPr lang="en-US" sz="1600" dirty="0"/>
              <a:t>In February 1824 Crawford received the caucus nomination in Washing­ton, but it probably did him more harm than good. </a:t>
            </a:r>
            <a:endParaRPr lang="en-US" sz="1600" dirty="0" smtClean="0"/>
          </a:p>
          <a:p>
            <a:pPr marL="285750" indent="-285750">
              <a:buFont typeface="Arial" panose="020B0604020202020204" pitchFamily="34" charset="0"/>
              <a:buChar char="•"/>
            </a:pPr>
            <a:r>
              <a:rPr lang="en-US" sz="1600" dirty="0" smtClean="0"/>
              <a:t>Only </a:t>
            </a:r>
            <a:r>
              <a:rPr lang="en-US" sz="1600" dirty="0"/>
              <a:t>a third of the Republican members of Congress attended the meeting and Craw­ford's opponents at once attacked it as undemocratic, dictatorial, un­constitutional, and unrepresentative of the party as a whole. </a:t>
            </a:r>
            <a:endParaRPr lang="en-US" sz="1600" dirty="0" smtClean="0"/>
          </a:p>
          <a:p>
            <a:pPr marL="285750" indent="-285750">
              <a:buFont typeface="Arial" panose="020B0604020202020204" pitchFamily="34" charset="0"/>
              <a:buChar char="•"/>
            </a:pPr>
            <a:r>
              <a:rPr lang="en-US" sz="1600" dirty="0" smtClean="0"/>
              <a:t>The </a:t>
            </a:r>
            <a:r>
              <a:rPr lang="en-US" sz="1600" i="1" dirty="0"/>
              <a:t>Bal­timore Morning Chronicle's </a:t>
            </a:r>
            <a:r>
              <a:rPr lang="en-US" sz="1600" dirty="0"/>
              <a:t>scorn was typical. "The poor little political bird of ominous note and plumage, denominated a CAUCUS, was hatched at Washington on Saturday last," reported the </a:t>
            </a:r>
            <a:r>
              <a:rPr lang="en-US" sz="1600" i="1" dirty="0"/>
              <a:t>Chronicle, </a:t>
            </a:r>
            <a:r>
              <a:rPr lang="en-US" sz="1600" dirty="0"/>
              <a:t>right after the meeting. "It is now running around like a pullet, in a forlorn and sickly state. Reader, have you ever seen a chicken directly after it was hatched, creeping about with a bit of egg shell sticking to its back? This is a just representation of this poor forlorn Congressional caucus. The sickly thing  !! is to be fed, cherished, pampered for a week, when it is fondly hoped it will be enabled to cry the name of Crawford, Crawford, Crawford."</a:t>
            </a:r>
          </a:p>
        </p:txBody>
      </p:sp>
      <p:sp>
        <p:nvSpPr>
          <p:cNvPr id="4" name="Slide Number Placeholder 3"/>
          <p:cNvSpPr>
            <a:spLocks noGrp="1"/>
          </p:cNvSpPr>
          <p:nvPr>
            <p:ph type="sldNum" sz="quarter" idx="10"/>
          </p:nvPr>
        </p:nvSpPr>
        <p:spPr/>
        <p:txBody>
          <a:bodyPr/>
          <a:lstStyle/>
          <a:p>
            <a:fld id="{DAF86D90-E003-47A8-B17A-0CC238A24B35}" type="slidenum">
              <a:rPr lang="en-US" smtClean="0"/>
              <a:t>8</a:t>
            </a:fld>
            <a:endParaRPr lang="en-US"/>
          </a:p>
        </p:txBody>
      </p:sp>
    </p:spTree>
    <p:extLst>
      <p:ext uri="{BB962C8B-B14F-4D97-AF65-F5344CB8AC3E}">
        <p14:creationId xmlns:p14="http://schemas.microsoft.com/office/powerpoint/2010/main" val="1644045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“King Caucus” - </a:t>
            </a:r>
            <a:r>
              <a:rPr lang="en-US" sz="1600" dirty="0" smtClean="0"/>
              <a:t>Crawford’s nomination by the caucus became</a:t>
            </a:r>
            <a:r>
              <a:rPr lang="en-US" sz="1600" baseline="0" dirty="0" smtClean="0"/>
              <a:t> an issue used against him. </a:t>
            </a:r>
          </a:p>
          <a:p>
            <a:pPr marL="285750" indent="-285750">
              <a:buFont typeface="Arial" panose="020B0604020202020204" pitchFamily="34" charset="0"/>
              <a:buChar char="•"/>
            </a:pPr>
            <a:r>
              <a:rPr lang="en-US" sz="1600" dirty="0" smtClean="0"/>
              <a:t>Arguments </a:t>
            </a:r>
            <a:r>
              <a:rPr lang="en-US" sz="1600" dirty="0"/>
              <a:t>for and against "King Caucus" filled the columns of newspapers and resounded in resolutions passed by state legislatures and local party conventions. </a:t>
            </a:r>
            <a:endParaRPr lang="en-US" sz="1600" dirty="0" smtClean="0"/>
          </a:p>
          <a:p>
            <a:pPr marL="285750" indent="-285750">
              <a:buFont typeface="Arial" panose="020B0604020202020204" pitchFamily="34" charset="0"/>
              <a:buChar char="•"/>
            </a:pPr>
            <a:r>
              <a:rPr lang="en-US" sz="1600" dirty="0" smtClean="0"/>
              <a:t>But </a:t>
            </a:r>
            <a:r>
              <a:rPr lang="en-US" sz="1600" dirty="0"/>
              <a:t>the bent of public opinion was strongly anti-caucus. </a:t>
            </a:r>
            <a:endParaRPr lang="en-US" sz="1600" dirty="0" smtClean="0"/>
          </a:p>
          <a:p>
            <a:pPr marL="285750" indent="-285750">
              <a:buFont typeface="Arial" panose="020B0604020202020204" pitchFamily="34" charset="0"/>
              <a:buChar char="•"/>
            </a:pPr>
            <a:r>
              <a:rPr lang="en-US" sz="1600" dirty="0" smtClean="0"/>
              <a:t>The </a:t>
            </a:r>
            <a:r>
              <a:rPr lang="en-US" sz="1600" dirty="0"/>
              <a:t>caucus, to many people, came to mean arbitrary decisions by a few politicians in Washington in utter disregard of the sentiments of large numbers of people elsewhere. </a:t>
            </a:r>
            <a:endParaRPr lang="en-US" sz="1600" dirty="0" smtClean="0"/>
          </a:p>
          <a:p>
            <a:pPr marL="285750" indent="-285750">
              <a:buFont typeface="Arial" panose="020B0604020202020204" pitchFamily="34" charset="0"/>
              <a:buChar char="•"/>
            </a:pPr>
            <a:r>
              <a:rPr lang="en-US" sz="1600" dirty="0" smtClean="0"/>
              <a:t>Hezekiah </a:t>
            </a:r>
            <a:r>
              <a:rPr lang="en-US" sz="1600" dirty="0"/>
              <a:t>Miles, who fought the caucus in his </a:t>
            </a:r>
            <a:r>
              <a:rPr lang="en-US" sz="1600" i="1" dirty="0"/>
              <a:t>Weekly Register, </a:t>
            </a:r>
            <a:r>
              <a:rPr lang="en-US" sz="1600" dirty="0"/>
              <a:t>thought it would be better to have the halls of Congress "converted into common brothels" than used for caucuses.</a:t>
            </a:r>
          </a:p>
          <a:p>
            <a:r>
              <a:rPr lang="en-US" sz="1600" b="1" dirty="0"/>
              <a:t>Adams – </a:t>
            </a:r>
            <a:r>
              <a:rPr lang="en-US" sz="1600" dirty="0"/>
              <a:t>Adams had been Monroe’s Secretary of State and had served in Congress and on diplomatic missions for more than two decades. </a:t>
            </a:r>
            <a:endParaRPr lang="en-US" sz="1600" dirty="0" smtClean="0"/>
          </a:p>
          <a:p>
            <a:pPr marL="285750" indent="-285750">
              <a:buFont typeface="Arial" panose="020B0604020202020204" pitchFamily="34" charset="0"/>
              <a:buChar char="•"/>
            </a:pPr>
            <a:r>
              <a:rPr lang="en-US" sz="1600" dirty="0" smtClean="0"/>
              <a:t>He</a:t>
            </a:r>
            <a:r>
              <a:rPr lang="en-US" sz="1600" dirty="0"/>
              <a:t>, along with Henry Clay, </a:t>
            </a:r>
            <a:r>
              <a:rPr lang="en-US" sz="1600" dirty="0" smtClean="0"/>
              <a:t>James A. Bayard, Jonathan Russell, and Albert Gallatin, </a:t>
            </a:r>
            <a:r>
              <a:rPr lang="en-US" sz="1600" dirty="0"/>
              <a:t>was one of the negotiators of the Treaty of Ghent. </a:t>
            </a:r>
            <a:endParaRPr lang="en-US" sz="1600" dirty="0" smtClean="0"/>
          </a:p>
          <a:p>
            <a:pPr marL="285750" indent="-285750">
              <a:buFont typeface="Arial" panose="020B0604020202020204" pitchFamily="34" charset="0"/>
              <a:buChar char="•"/>
            </a:pPr>
            <a:r>
              <a:rPr lang="en-US" sz="1600" dirty="0" smtClean="0"/>
              <a:t>Adams </a:t>
            </a:r>
            <a:r>
              <a:rPr lang="en-US" sz="1600" dirty="0"/>
              <a:t>was the author of the Monroe Doctrine. </a:t>
            </a:r>
          </a:p>
          <a:p>
            <a:r>
              <a:rPr lang="en-US" sz="1600" b="1" dirty="0"/>
              <a:t>Clay – </a:t>
            </a:r>
            <a:r>
              <a:rPr lang="en-US" sz="1600" dirty="0"/>
              <a:t>Clay was speaker of the House of Representatives and a strong proponent of internal improvements. </a:t>
            </a:r>
            <a:endParaRPr lang="en-US" sz="1600" dirty="0" smtClean="0"/>
          </a:p>
          <a:p>
            <a:pPr marL="285750" indent="-285750">
              <a:buFont typeface="Arial" panose="020B0604020202020204" pitchFamily="34" charset="0"/>
              <a:buChar char="•"/>
            </a:pPr>
            <a:r>
              <a:rPr lang="en-US" sz="1600" dirty="0" smtClean="0"/>
              <a:t>He </a:t>
            </a:r>
            <a:r>
              <a:rPr lang="en-US" sz="1600" dirty="0"/>
              <a:t>was one of the </a:t>
            </a:r>
            <a:r>
              <a:rPr lang="en-US" sz="1600" dirty="0" err="1"/>
              <a:t>warhawks</a:t>
            </a:r>
            <a:r>
              <a:rPr lang="en-US" sz="1600" dirty="0"/>
              <a:t> of 1812 and helped negotiate the Treaty of Ghent. </a:t>
            </a:r>
          </a:p>
          <a:p>
            <a:r>
              <a:rPr lang="en-US" sz="1600" b="1" dirty="0"/>
              <a:t>Jackson – </a:t>
            </a:r>
            <a:r>
              <a:rPr lang="en-US" sz="1600" dirty="0"/>
              <a:t>Jackson was not only the hero of the Battle of New Orleans but also had served in the House and Senate. </a:t>
            </a:r>
          </a:p>
          <a:p>
            <a:r>
              <a:rPr lang="en-US" sz="1600" b="1" dirty="0"/>
              <a:t>Calhoun – </a:t>
            </a:r>
            <a:r>
              <a:rPr lang="en-US" sz="1600" dirty="0"/>
              <a:t>Calhoun was Secretary of War. </a:t>
            </a:r>
            <a:endParaRPr lang="en-US" sz="1600" dirty="0" smtClean="0"/>
          </a:p>
          <a:p>
            <a:pPr marL="285750" indent="-285750">
              <a:buFont typeface="Arial" panose="020B0604020202020204" pitchFamily="34" charset="0"/>
              <a:buChar char="•"/>
            </a:pPr>
            <a:r>
              <a:rPr lang="en-US" sz="1600" dirty="0" smtClean="0"/>
              <a:t>He </a:t>
            </a:r>
            <a:r>
              <a:rPr lang="en-US" sz="1600" dirty="0" smtClean="0">
                <a:effectLst/>
              </a:rPr>
              <a:t>was initially a fifth candidate in the early stages of consideration, but opted instead to seek the vice-presidency instead, given the popularity of Crawford in the South. </a:t>
            </a:r>
          </a:p>
          <a:p>
            <a:pPr marL="285750" indent="-285750">
              <a:buFont typeface="Arial" panose="020B0604020202020204" pitchFamily="34" charset="0"/>
              <a:buChar char="•"/>
            </a:pPr>
            <a:r>
              <a:rPr lang="en-US" sz="1600" dirty="0" smtClean="0">
                <a:effectLst/>
              </a:rPr>
              <a:t>Both Adams and Jackson supporters backed Calhoun, giving him an easy majority of electoral votes for vice-president</a:t>
            </a:r>
            <a:endParaRPr lang="en-US" sz="1600" b="1" dirty="0"/>
          </a:p>
          <a:p>
            <a:r>
              <a:rPr lang="en-US" sz="1600" b="1" dirty="0" smtClean="0"/>
              <a:t>Campaign - </a:t>
            </a:r>
            <a:r>
              <a:rPr lang="en-US" sz="1600" dirty="0"/>
              <a:t>Newspapers glorified the can­didates they were backing in extravagant terms and vilified their op­ponents in abusive language. </a:t>
            </a:r>
            <a:endParaRPr lang="en-US" sz="1600" dirty="0" smtClean="0"/>
          </a:p>
          <a:p>
            <a:pPr marL="285750" indent="-285750">
              <a:buFont typeface="Arial" panose="020B0604020202020204" pitchFamily="34" charset="0"/>
              <a:buChar char="•"/>
            </a:pPr>
            <a:r>
              <a:rPr lang="en-US" sz="1600" dirty="0" smtClean="0"/>
              <a:t>They </a:t>
            </a:r>
            <a:r>
              <a:rPr lang="en-US" sz="1600" dirty="0"/>
              <a:t>made fun of Adams's slovenly dress and "English" wife, called Clay a drunkard and gambler, charged Crawford with malfeasance in office, and accused Jackson of being a murderer for having authorized the execution of mutineers in 1813. </a:t>
            </a:r>
            <a:endParaRPr lang="en-US" sz="1600" dirty="0" smtClean="0"/>
          </a:p>
          <a:p>
            <a:pPr marL="285750" indent="-285750">
              <a:buFont typeface="Arial" panose="020B0604020202020204" pitchFamily="34" charset="0"/>
              <a:buChar char="•"/>
            </a:pPr>
            <a:r>
              <a:rPr lang="en-US" sz="1600" dirty="0" smtClean="0"/>
              <a:t>If </a:t>
            </a:r>
            <a:r>
              <a:rPr lang="en-US" sz="1600" dirty="0"/>
              <a:t>one took all these charges seriously, sighed one politician, he would have to conclude that "our Presidents, Secretaries, Senators, and Represen­tatives, are all traitors and pirates, and the government of this people had been committed to the hands of public robbers. </a:t>
            </a:r>
            <a:endParaRPr lang="en-US" sz="1600" b="1" dirty="0"/>
          </a:p>
        </p:txBody>
      </p:sp>
      <p:sp>
        <p:nvSpPr>
          <p:cNvPr id="4" name="Slide Number Placeholder 3"/>
          <p:cNvSpPr>
            <a:spLocks noGrp="1"/>
          </p:cNvSpPr>
          <p:nvPr>
            <p:ph type="sldNum" sz="quarter" idx="10"/>
          </p:nvPr>
        </p:nvSpPr>
        <p:spPr/>
        <p:txBody>
          <a:bodyPr/>
          <a:lstStyle/>
          <a:p>
            <a:fld id="{DAF86D90-E003-47A8-B17A-0CC238A24B35}" type="slidenum">
              <a:rPr lang="en-US" smtClean="0"/>
              <a:t>9</a:t>
            </a:fld>
            <a:endParaRPr lang="en-US"/>
          </a:p>
        </p:txBody>
      </p:sp>
    </p:spTree>
    <p:extLst>
      <p:ext uri="{BB962C8B-B14F-4D97-AF65-F5344CB8AC3E}">
        <p14:creationId xmlns:p14="http://schemas.microsoft.com/office/powerpoint/2010/main" val="32099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6E04DE-3F77-4E15-97E4-697DA72D3C28}" type="datetime1">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425896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587F0-6EE1-41F3-834B-600964586018}" type="datetime1">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301337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30A454-9E26-4BD5-A36F-298A87469C98}" type="datetime1">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204261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6A00D-E61E-4DAD-AC53-E6B2B7871F65}" type="datetime1">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2285369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75976C-D956-468B-9A1F-6188558B36CE}" type="datetime1">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71884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7EC91B-B1F9-4AA8-86B8-36B3A3D8936B}" type="datetime1">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393727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1CB7F9-9FEA-46DB-B766-1FCBF0E68A59}" type="datetime1">
              <a:rPr lang="en-US" smtClean="0"/>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139899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2055BC-A423-4BC8-84C0-044CCD2D65F9}" type="datetime1">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287818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58DE0-4CCF-4FCF-8AF1-B8913D0F978E}" type="datetime1">
              <a:rPr lang="en-US" smtClean="0"/>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143400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9565F-2CA8-4CD5-8CC5-DC0D7C181979}" type="datetime1">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2696227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2B1F6-4171-4A50-A1DC-08B066BF90ED}" type="datetime1">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7B0C9-1CB8-4934-A2DD-AF3E4097E6B7}" type="slidenum">
              <a:rPr lang="en-US" smtClean="0"/>
              <a:t>‹#›</a:t>
            </a:fld>
            <a:endParaRPr lang="en-US"/>
          </a:p>
        </p:txBody>
      </p:sp>
    </p:spTree>
    <p:extLst>
      <p:ext uri="{BB962C8B-B14F-4D97-AF65-F5344CB8AC3E}">
        <p14:creationId xmlns:p14="http://schemas.microsoft.com/office/powerpoint/2010/main" val="190427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40503-8008-4A3D-B648-223C9B9809F5}" type="datetime1">
              <a:rPr lang="en-US" smtClean="0"/>
              <a:t>10/9/2015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7B0C9-1CB8-4934-A2DD-AF3E4097E6B7}" type="slidenum">
              <a:rPr lang="en-US" smtClean="0"/>
              <a:t>‹#›</a:t>
            </a:fld>
            <a:endParaRPr lang="en-US"/>
          </a:p>
        </p:txBody>
      </p:sp>
    </p:spTree>
    <p:extLst>
      <p:ext uri="{BB962C8B-B14F-4D97-AF65-F5344CB8AC3E}">
        <p14:creationId xmlns:p14="http://schemas.microsoft.com/office/powerpoint/2010/main" val="33488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reader@cox.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From ‘Factions’ to Attack Ads – A History of American Politics</a:t>
            </a:r>
            <a:endParaRPr lang="en-US" dirty="0"/>
          </a:p>
        </p:txBody>
      </p:sp>
      <p:sp>
        <p:nvSpPr>
          <p:cNvPr id="3" name="Subtitle 2"/>
          <p:cNvSpPr>
            <a:spLocks noGrp="1"/>
          </p:cNvSpPr>
          <p:nvPr>
            <p:ph type="subTitle" idx="1"/>
          </p:nvPr>
        </p:nvSpPr>
        <p:spPr/>
        <p:txBody>
          <a:bodyPr/>
          <a:lstStyle/>
          <a:p>
            <a:r>
              <a:rPr lang="en-US" dirty="0" smtClean="0"/>
              <a:t>Class 3</a:t>
            </a:r>
          </a:p>
          <a:p>
            <a:r>
              <a:rPr lang="en-US" dirty="0" smtClean="0"/>
              <a:t>William A. Reader</a:t>
            </a:r>
          </a:p>
          <a:p>
            <a:r>
              <a:rPr lang="en-US" dirty="0" smtClean="0"/>
              <a:t>E-mail: </a:t>
            </a:r>
            <a:r>
              <a:rPr lang="en-US" dirty="0" smtClean="0">
                <a:hlinkClick r:id="rId3"/>
              </a:rPr>
              <a:t>williamreader40@gmail.com</a:t>
            </a:r>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1</a:t>
            </a:fld>
            <a:endParaRPr lang="en-US"/>
          </a:p>
        </p:txBody>
      </p:sp>
    </p:spTree>
    <p:extLst>
      <p:ext uri="{BB962C8B-B14F-4D97-AF65-F5344CB8AC3E}">
        <p14:creationId xmlns:p14="http://schemas.microsoft.com/office/powerpoint/2010/main" val="2777696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1824 Election -3</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0" y="1676400"/>
            <a:ext cx="6286500" cy="4267200"/>
          </a:xfrm>
        </p:spPr>
      </p:pic>
    </p:spTree>
    <p:extLst>
      <p:ext uri="{BB962C8B-B14F-4D97-AF65-F5344CB8AC3E}">
        <p14:creationId xmlns:p14="http://schemas.microsoft.com/office/powerpoint/2010/main" val="3452201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1824 Election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put Clay in the position of kingmaker</a:t>
            </a:r>
          </a:p>
          <a:p>
            <a:r>
              <a:rPr lang="en-US" dirty="0" smtClean="0"/>
              <a:t>Clay felt that Crawford’s stroke ruled him out and that Jackson lacked experience and was too headstrong to be president. This left Adams whom Clay thought was eminently qualified to be president</a:t>
            </a:r>
          </a:p>
          <a:p>
            <a:r>
              <a:rPr lang="en-US" dirty="0" smtClean="0"/>
              <a:t>The key to Adams’ victory in the House was the vote of New York</a:t>
            </a:r>
          </a:p>
          <a:p>
            <a:pPr lvl="1"/>
            <a:r>
              <a:rPr lang="en-US" dirty="0" smtClean="0"/>
              <a:t>The key to New York was the vote of GEN Stephen Van Rensselaer</a:t>
            </a:r>
          </a:p>
          <a:p>
            <a:pPr lvl="1"/>
            <a:endParaRPr lang="en-US" dirty="0"/>
          </a:p>
        </p:txBody>
      </p:sp>
    </p:spTree>
    <p:extLst>
      <p:ext uri="{BB962C8B-B14F-4D97-AF65-F5344CB8AC3E}">
        <p14:creationId xmlns:p14="http://schemas.microsoft.com/office/powerpoint/2010/main" val="256660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1824 Election - 5</a:t>
            </a:r>
            <a:endParaRPr lang="en-US" dirty="0"/>
          </a:p>
        </p:txBody>
      </p:sp>
      <p:sp>
        <p:nvSpPr>
          <p:cNvPr id="3" name="Content Placeholder 2"/>
          <p:cNvSpPr>
            <a:spLocks noGrp="1"/>
          </p:cNvSpPr>
          <p:nvPr>
            <p:ph idx="1"/>
          </p:nvPr>
        </p:nvSpPr>
        <p:spPr/>
        <p:txBody>
          <a:bodyPr>
            <a:normAutofit lnSpcReduction="10000"/>
          </a:bodyPr>
          <a:lstStyle/>
          <a:p>
            <a:r>
              <a:rPr lang="en-US" dirty="0" smtClean="0"/>
              <a:t>Jackson was disappointed to lose, but he went ballistic when Adams appointed Clay to be his secretary of state</a:t>
            </a:r>
          </a:p>
          <a:p>
            <a:r>
              <a:rPr lang="en-US" dirty="0" smtClean="0"/>
              <a:t>To Jackson and his followers, this appointment seemed </a:t>
            </a:r>
            <a:r>
              <a:rPr lang="en-US" i="1" dirty="0" smtClean="0"/>
              <a:t>prima facie </a:t>
            </a:r>
            <a:r>
              <a:rPr lang="en-US" dirty="0" smtClean="0"/>
              <a:t>evidence of a corrupt bargain between Adams and Clay.</a:t>
            </a:r>
          </a:p>
          <a:p>
            <a:r>
              <a:rPr lang="en-US" dirty="0"/>
              <a:t>In a sense, the 1832 election campaign began with Jackson’s defeat in 1828 and Adams’ appointment of Clay as secretary of </a:t>
            </a:r>
            <a:r>
              <a:rPr lang="en-US" dirty="0" smtClean="0"/>
              <a:t>state</a:t>
            </a:r>
          </a:p>
        </p:txBody>
      </p:sp>
    </p:spTree>
    <p:extLst>
      <p:ext uri="{BB962C8B-B14F-4D97-AF65-F5344CB8AC3E}">
        <p14:creationId xmlns:p14="http://schemas.microsoft.com/office/powerpoint/2010/main" val="552398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1828 Election - 1</a:t>
            </a:r>
            <a:endParaRPr lang="en-US" dirty="0"/>
          </a:p>
        </p:txBody>
      </p:sp>
      <p:sp>
        <p:nvSpPr>
          <p:cNvPr id="3" name="Content Placeholder 2"/>
          <p:cNvSpPr>
            <a:spLocks noGrp="1"/>
          </p:cNvSpPr>
          <p:nvPr>
            <p:ph idx="1"/>
          </p:nvPr>
        </p:nvSpPr>
        <p:spPr/>
        <p:txBody>
          <a:bodyPr/>
          <a:lstStyle/>
          <a:p>
            <a:r>
              <a:rPr lang="en-US" dirty="0"/>
              <a:t>Adams’ presidency was stymied by a Congress controlled by his political enemies and by his own lack of political </a:t>
            </a:r>
            <a:r>
              <a:rPr lang="en-US" dirty="0" smtClean="0"/>
              <a:t>skills </a:t>
            </a:r>
          </a:p>
          <a:p>
            <a:r>
              <a:rPr lang="en-US" dirty="0" smtClean="0"/>
              <a:t>The attack of the </a:t>
            </a:r>
            <a:r>
              <a:rPr lang="en-US" dirty="0" err="1" smtClean="0"/>
              <a:t>Jacksonians</a:t>
            </a:r>
            <a:r>
              <a:rPr lang="en-US" dirty="0" smtClean="0"/>
              <a:t> led the Adams-Clay people to coalesce into a party of their own</a:t>
            </a:r>
          </a:p>
          <a:p>
            <a:pPr lvl="1"/>
            <a:r>
              <a:rPr lang="en-US" dirty="0" smtClean="0"/>
              <a:t>They began calling themselves the “National Republicans” to distinguish themselves from the </a:t>
            </a:r>
            <a:r>
              <a:rPr lang="en-US" dirty="0" err="1" smtClean="0"/>
              <a:t>Jacksonian</a:t>
            </a:r>
            <a:r>
              <a:rPr lang="en-US" dirty="0" smtClean="0"/>
              <a:t> Democratic Republicans</a:t>
            </a:r>
          </a:p>
          <a:p>
            <a:endParaRPr lang="en-US" dirty="0"/>
          </a:p>
        </p:txBody>
      </p:sp>
    </p:spTree>
    <p:extLst>
      <p:ext uri="{BB962C8B-B14F-4D97-AF65-F5344CB8AC3E}">
        <p14:creationId xmlns:p14="http://schemas.microsoft.com/office/powerpoint/2010/main" val="2365217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1828 Election - 2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National Republicans nominated John Quincy Adams and Richard Rush</a:t>
            </a:r>
          </a:p>
          <a:p>
            <a:r>
              <a:rPr lang="en-US" dirty="0" smtClean="0"/>
              <a:t>The Democratic Republicans nominated Andrew Jackson and John C. Calhoun</a:t>
            </a:r>
          </a:p>
          <a:p>
            <a:r>
              <a:rPr lang="en-US" dirty="0" smtClean="0"/>
              <a:t>The 1828 election was marked by a large amount of mudslinging</a:t>
            </a:r>
          </a:p>
          <a:p>
            <a:r>
              <a:rPr lang="en-US" dirty="0" smtClean="0"/>
              <a:t>If you were to believe the extreme partisans, you had a choice between</a:t>
            </a:r>
          </a:p>
          <a:p>
            <a:pPr lvl="1"/>
            <a:r>
              <a:rPr lang="en-US" dirty="0" smtClean="0"/>
              <a:t>A murderous, illiterate bigamist who was totally unfit by temperament and lack of experience for high public office</a:t>
            </a:r>
          </a:p>
          <a:p>
            <a:pPr lvl="1"/>
            <a:r>
              <a:rPr lang="en-US" dirty="0" smtClean="0"/>
              <a:t>A corrupt, anti-religious , extravagantly reckless spendthrift monarchist who pimped for the czar of Russia</a:t>
            </a:r>
            <a:endParaRPr lang="en-US" dirty="0"/>
          </a:p>
        </p:txBody>
      </p:sp>
    </p:spTree>
    <p:extLst>
      <p:ext uri="{BB962C8B-B14F-4D97-AF65-F5344CB8AC3E}">
        <p14:creationId xmlns:p14="http://schemas.microsoft.com/office/powerpoint/2010/main" val="279619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1828 Election -3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1828 election campaign saw some interesting innovations</a:t>
            </a:r>
          </a:p>
          <a:p>
            <a:pPr lvl="1"/>
            <a:r>
              <a:rPr lang="en-US" dirty="0" smtClean="0"/>
              <a:t>The campaign biography</a:t>
            </a:r>
          </a:p>
          <a:p>
            <a:pPr lvl="1"/>
            <a:r>
              <a:rPr lang="en-US" dirty="0" smtClean="0"/>
              <a:t>The “smear” biography</a:t>
            </a:r>
          </a:p>
          <a:p>
            <a:pPr lvl="1"/>
            <a:r>
              <a:rPr lang="en-US" dirty="0" smtClean="0"/>
              <a:t>Organized parades, barbecues, dinners, and street rallies</a:t>
            </a:r>
          </a:p>
          <a:p>
            <a:pPr lvl="1"/>
            <a:r>
              <a:rPr lang="en-US" dirty="0" smtClean="0"/>
              <a:t>Campaign paraphernalia</a:t>
            </a:r>
          </a:p>
          <a:p>
            <a:r>
              <a:rPr lang="en-US" dirty="0" smtClean="0"/>
              <a:t>Voting took place on a statewide-basis over a two-month period rather than on a single election day</a:t>
            </a:r>
          </a:p>
          <a:p>
            <a:pPr lvl="1"/>
            <a:r>
              <a:rPr lang="en-US" dirty="0" smtClean="0"/>
              <a:t>By 1828, 22 of the 24 chose presidential electors by popular vote</a:t>
            </a:r>
            <a:endParaRPr lang="en-US" dirty="0"/>
          </a:p>
        </p:txBody>
      </p:sp>
    </p:spTree>
    <p:extLst>
      <p:ext uri="{BB962C8B-B14F-4D97-AF65-F5344CB8AC3E}">
        <p14:creationId xmlns:p14="http://schemas.microsoft.com/office/powerpoint/2010/main" val="351559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1828 Election - 4</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1524000"/>
            <a:ext cx="6705600" cy="4648200"/>
          </a:xfrm>
        </p:spPr>
      </p:pic>
    </p:spTree>
    <p:extLst>
      <p:ext uri="{BB962C8B-B14F-4D97-AF65-F5344CB8AC3E}">
        <p14:creationId xmlns:p14="http://schemas.microsoft.com/office/powerpoint/2010/main" val="2423676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Trends that Worked for Jackson</a:t>
            </a:r>
            <a:endParaRPr lang="en-US" dirty="0"/>
          </a:p>
        </p:txBody>
      </p:sp>
      <p:sp>
        <p:nvSpPr>
          <p:cNvPr id="3" name="Content Placeholder 2"/>
          <p:cNvSpPr>
            <a:spLocks noGrp="1"/>
          </p:cNvSpPr>
          <p:nvPr>
            <p:ph idx="1"/>
          </p:nvPr>
        </p:nvSpPr>
        <p:spPr/>
        <p:txBody>
          <a:bodyPr/>
          <a:lstStyle/>
          <a:p>
            <a:r>
              <a:rPr lang="en-US" dirty="0" smtClean="0"/>
              <a:t>Jackson’s election was in part the consequence of three interlinked long-trend trends</a:t>
            </a:r>
          </a:p>
          <a:p>
            <a:pPr lvl="1"/>
            <a:r>
              <a:rPr lang="en-US" dirty="0" smtClean="0"/>
              <a:t>Democratization</a:t>
            </a:r>
          </a:p>
          <a:p>
            <a:pPr lvl="1"/>
            <a:r>
              <a:rPr lang="en-US" dirty="0" smtClean="0"/>
              <a:t>Westward movement</a:t>
            </a:r>
          </a:p>
          <a:p>
            <a:pPr lvl="1"/>
            <a:r>
              <a:rPr lang="en-US" dirty="0" smtClean="0"/>
              <a:t>Printed Media revolution</a:t>
            </a:r>
          </a:p>
          <a:p>
            <a:r>
              <a:rPr lang="en-US" dirty="0" smtClean="0"/>
              <a:t>These trends continued long after Jackson</a:t>
            </a:r>
            <a:endParaRPr lang="en-US" dirty="0"/>
          </a:p>
        </p:txBody>
      </p:sp>
    </p:spTree>
    <p:extLst>
      <p:ext uri="{BB962C8B-B14F-4D97-AF65-F5344CB8AC3E}">
        <p14:creationId xmlns:p14="http://schemas.microsoft.com/office/powerpoint/2010/main" val="2178706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Trends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Jacksonian</a:t>
            </a:r>
            <a:r>
              <a:rPr lang="en-US" dirty="0" smtClean="0"/>
              <a:t> era also saw the beginnings of two new interlinked developments (which we will discuss later)</a:t>
            </a:r>
          </a:p>
          <a:p>
            <a:pPr lvl="1"/>
            <a:r>
              <a:rPr lang="en-US" dirty="0" smtClean="0"/>
              <a:t>The Transportation Revolution</a:t>
            </a:r>
          </a:p>
          <a:p>
            <a:pPr lvl="1"/>
            <a:r>
              <a:rPr lang="en-US" dirty="0" smtClean="0"/>
              <a:t>Political Conventions as the means of selecting presidential candidates</a:t>
            </a:r>
          </a:p>
        </p:txBody>
      </p:sp>
      <p:sp>
        <p:nvSpPr>
          <p:cNvPr id="4" name="Slide Number Placeholder 3"/>
          <p:cNvSpPr>
            <a:spLocks noGrp="1"/>
          </p:cNvSpPr>
          <p:nvPr>
            <p:ph type="sldNum" sz="quarter" idx="12"/>
          </p:nvPr>
        </p:nvSpPr>
        <p:spPr/>
        <p:txBody>
          <a:bodyPr/>
          <a:lstStyle/>
          <a:p>
            <a:fld id="{E917B0C9-1CB8-4934-A2DD-AF3E4097E6B7}" type="slidenum">
              <a:rPr lang="en-US" smtClean="0"/>
              <a:t>18</a:t>
            </a:fld>
            <a:endParaRPr lang="en-US"/>
          </a:p>
        </p:txBody>
      </p:sp>
    </p:spTree>
    <p:extLst>
      <p:ext uri="{BB962C8B-B14F-4D97-AF65-F5344CB8AC3E}">
        <p14:creationId xmlns:p14="http://schemas.microsoft.com/office/powerpoint/2010/main" val="858092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Westward Movement</a:t>
            </a:r>
            <a:endParaRPr lang="en-US" dirty="0"/>
          </a:p>
        </p:txBody>
      </p:sp>
      <p:sp>
        <p:nvSpPr>
          <p:cNvPr id="5" name="Subtitle 4"/>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E917B0C9-1CB8-4934-A2DD-AF3E4097E6B7}" type="slidenum">
              <a:rPr lang="en-US" smtClean="0"/>
              <a:t>19</a:t>
            </a:fld>
            <a:endParaRPr lang="en-US"/>
          </a:p>
        </p:txBody>
      </p:sp>
    </p:spTree>
    <p:extLst>
      <p:ext uri="{BB962C8B-B14F-4D97-AF65-F5344CB8AC3E}">
        <p14:creationId xmlns:p14="http://schemas.microsoft.com/office/powerpoint/2010/main" val="14932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 Today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Demise of the Federalists</a:t>
            </a:r>
          </a:p>
          <a:p>
            <a:r>
              <a:rPr lang="en-US" dirty="0" smtClean="0"/>
              <a:t>The </a:t>
            </a:r>
            <a:r>
              <a:rPr lang="en-US" dirty="0"/>
              <a:t>Origins </a:t>
            </a:r>
            <a:r>
              <a:rPr lang="en-US" dirty="0" smtClean="0"/>
              <a:t>of </a:t>
            </a:r>
            <a:r>
              <a:rPr lang="en-US" dirty="0"/>
              <a:t>the Second Party </a:t>
            </a:r>
            <a:r>
              <a:rPr lang="en-US" dirty="0" smtClean="0"/>
              <a:t>System</a:t>
            </a:r>
          </a:p>
          <a:p>
            <a:pPr lvl="1"/>
            <a:r>
              <a:rPr lang="en-US" dirty="0" smtClean="0"/>
              <a:t>The Elections of 1824 and 1828</a:t>
            </a:r>
            <a:endParaRPr lang="en-US" dirty="0"/>
          </a:p>
          <a:p>
            <a:pPr marL="514350" indent="-457200"/>
            <a:r>
              <a:rPr lang="en-US" dirty="0" smtClean="0"/>
              <a:t>Discuss  the impact of new technologies on Politics</a:t>
            </a:r>
          </a:p>
          <a:p>
            <a:pPr lvl="1"/>
            <a:r>
              <a:rPr lang="en-US" dirty="0" smtClean="0"/>
              <a:t>The Westward Movement</a:t>
            </a:r>
          </a:p>
          <a:p>
            <a:pPr lvl="1"/>
            <a:r>
              <a:rPr lang="en-US" dirty="0" smtClean="0"/>
              <a:t>Democratization</a:t>
            </a:r>
          </a:p>
          <a:p>
            <a:pPr lvl="1"/>
            <a:r>
              <a:rPr lang="en-US" dirty="0" smtClean="0"/>
              <a:t>Innovations in Printed Media</a:t>
            </a:r>
          </a:p>
          <a:p>
            <a:pPr lvl="1"/>
            <a:r>
              <a:rPr lang="en-US" dirty="0" smtClean="0"/>
              <a:t>The Transportation Revolution</a:t>
            </a:r>
          </a:p>
          <a:p>
            <a:pPr lvl="1"/>
            <a:r>
              <a:rPr lang="en-US" dirty="0" smtClean="0"/>
              <a:t>The Industrial Revolution</a:t>
            </a:r>
          </a:p>
          <a:p>
            <a:r>
              <a:rPr lang="en-US" dirty="0" smtClean="0"/>
              <a:t>The Consequences of Andrew Jackson</a:t>
            </a:r>
            <a:endParaRPr lang="en-US" dirty="0"/>
          </a:p>
          <a:p>
            <a:r>
              <a:rPr lang="en-US" dirty="0"/>
              <a:t>Whigs and Democrats</a:t>
            </a:r>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2</a:t>
            </a:fld>
            <a:endParaRPr lang="en-US"/>
          </a:p>
        </p:txBody>
      </p:sp>
    </p:spTree>
    <p:extLst>
      <p:ext uri="{BB962C8B-B14F-4D97-AF65-F5344CB8AC3E}">
        <p14:creationId xmlns:p14="http://schemas.microsoft.com/office/powerpoint/2010/main" val="1337598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Westward Movement </a:t>
            </a:r>
            <a:endParaRPr lang="en-US" dirty="0"/>
          </a:p>
        </p:txBody>
      </p:sp>
      <p:sp>
        <p:nvSpPr>
          <p:cNvPr id="6" name="Content Placeholder 5"/>
          <p:cNvSpPr>
            <a:spLocks noGrp="1"/>
          </p:cNvSpPr>
          <p:nvPr>
            <p:ph sz="half" idx="2"/>
          </p:nvPr>
        </p:nvSpPr>
        <p:spPr/>
        <p:txBody>
          <a:bodyPr/>
          <a:lstStyle/>
          <a:p>
            <a:r>
              <a:rPr lang="en-US" dirty="0" smtClean="0"/>
              <a:t>By 1824, 11 new states have been added to the original 13 states</a:t>
            </a:r>
          </a:p>
          <a:p>
            <a:r>
              <a:rPr lang="en-US" dirty="0" smtClean="0"/>
              <a:t>This reflected the westward movement of the American population and the expansion of the founding regional cultures</a:t>
            </a:r>
            <a:endParaRPr lang="en-US" dirty="0"/>
          </a:p>
        </p:txBody>
      </p:sp>
      <p:pic>
        <p:nvPicPr>
          <p:cNvPr id="9" name="Content Placeholder 8"/>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85801" y="1524000"/>
            <a:ext cx="3581400" cy="4648200"/>
          </a:xfrm>
        </p:spPr>
      </p:pic>
    </p:spTree>
    <p:extLst>
      <p:ext uri="{BB962C8B-B14F-4D97-AF65-F5344CB8AC3E}">
        <p14:creationId xmlns:p14="http://schemas.microsoft.com/office/powerpoint/2010/main" val="3283412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Nations of North America</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524000"/>
            <a:ext cx="8229600" cy="4800600"/>
          </a:xfrm>
        </p:spPr>
      </p:pic>
      <p:sp>
        <p:nvSpPr>
          <p:cNvPr id="4" name="Slide Number Placeholder 3"/>
          <p:cNvSpPr>
            <a:spLocks noGrp="1"/>
          </p:cNvSpPr>
          <p:nvPr>
            <p:ph type="sldNum" sz="quarter" idx="12"/>
          </p:nvPr>
        </p:nvSpPr>
        <p:spPr/>
        <p:txBody>
          <a:bodyPr/>
          <a:lstStyle/>
          <a:p>
            <a:fld id="{E917B0C9-1CB8-4934-A2DD-AF3E4097E6B7}" type="slidenum">
              <a:rPr lang="en-US" smtClean="0"/>
              <a:t>21</a:t>
            </a:fld>
            <a:endParaRPr lang="en-US"/>
          </a:p>
        </p:txBody>
      </p:sp>
    </p:spTree>
    <p:extLst>
      <p:ext uri="{BB962C8B-B14F-4D97-AF65-F5344CB8AC3E}">
        <p14:creationId xmlns:p14="http://schemas.microsoft.com/office/powerpoint/2010/main" val="3053780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Westward Movement - 1</a:t>
            </a:r>
          </a:p>
        </p:txBody>
      </p:sp>
      <p:sp>
        <p:nvSpPr>
          <p:cNvPr id="3" name="Content Placeholder 2"/>
          <p:cNvSpPr>
            <a:spLocks noGrp="1"/>
          </p:cNvSpPr>
          <p:nvPr>
            <p:ph idx="1"/>
          </p:nvPr>
        </p:nvSpPr>
        <p:spPr/>
        <p:txBody>
          <a:bodyPr>
            <a:normAutofit lnSpcReduction="10000"/>
          </a:bodyPr>
          <a:lstStyle/>
          <a:p>
            <a:r>
              <a:rPr lang="en-US" dirty="0" smtClean="0"/>
              <a:t>Westward </a:t>
            </a:r>
            <a:r>
              <a:rPr lang="en-US" dirty="0"/>
              <a:t>migration was a constant </a:t>
            </a:r>
            <a:r>
              <a:rPr lang="en-US" dirty="0" smtClean="0"/>
              <a:t>due to both native population growth and immigration</a:t>
            </a:r>
          </a:p>
          <a:p>
            <a:pPr lvl="1"/>
            <a:r>
              <a:rPr lang="en-US" dirty="0"/>
              <a:t>Surplus rural population migrated westward in search of farms and </a:t>
            </a:r>
            <a:r>
              <a:rPr lang="en-US" dirty="0" smtClean="0"/>
              <a:t>livelihood</a:t>
            </a:r>
            <a:endParaRPr lang="en-US" dirty="0"/>
          </a:p>
          <a:p>
            <a:pPr lvl="1"/>
            <a:r>
              <a:rPr lang="en-US" dirty="0"/>
              <a:t>Without fertilizer, </a:t>
            </a:r>
            <a:r>
              <a:rPr lang="en-US" dirty="0" smtClean="0"/>
              <a:t>farmland </a:t>
            </a:r>
            <a:r>
              <a:rPr lang="en-US" dirty="0"/>
              <a:t>often lost its </a:t>
            </a:r>
            <a:r>
              <a:rPr lang="en-US" dirty="0" smtClean="0"/>
              <a:t>productivity leading landowners to sell or abandon farms and move west</a:t>
            </a:r>
            <a:endParaRPr lang="en-US" dirty="0"/>
          </a:p>
          <a:p>
            <a:pPr lvl="1"/>
            <a:r>
              <a:rPr lang="en-US" dirty="0" smtClean="0"/>
              <a:t>Unemployment in the East often led workers to seek employment in the West</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EE601A0-8CD0-4DC2-A81D-A7DD10BFDF86}" type="slidenum">
              <a:rPr lang="en-US" smtClean="0"/>
              <a:t>22</a:t>
            </a:fld>
            <a:endParaRPr lang="en-US"/>
          </a:p>
        </p:txBody>
      </p:sp>
    </p:spTree>
    <p:extLst>
      <p:ext uri="{BB962C8B-B14F-4D97-AF65-F5344CB8AC3E}">
        <p14:creationId xmlns:p14="http://schemas.microsoft.com/office/powerpoint/2010/main" val="3713061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Westward Movement - 2</a:t>
            </a:r>
            <a:endParaRPr lang="en-US" dirty="0"/>
          </a:p>
        </p:txBody>
      </p:sp>
      <p:sp>
        <p:nvSpPr>
          <p:cNvPr id="3" name="Content Placeholder 2"/>
          <p:cNvSpPr>
            <a:spLocks noGrp="1"/>
          </p:cNvSpPr>
          <p:nvPr>
            <p:ph idx="1"/>
          </p:nvPr>
        </p:nvSpPr>
        <p:spPr/>
        <p:txBody>
          <a:bodyPr>
            <a:normAutofit lnSpcReduction="10000"/>
          </a:bodyPr>
          <a:lstStyle/>
          <a:p>
            <a:r>
              <a:rPr lang="en-US" baseline="0" dirty="0" smtClean="0"/>
              <a:t>The new demand for short-staple cotton plus exhaustion of old cotton-</a:t>
            </a:r>
            <a:r>
              <a:rPr lang="en-US" dirty="0" smtClean="0"/>
              <a:t> and tobacco-growing lands </a:t>
            </a:r>
            <a:r>
              <a:rPr lang="en-US" baseline="0" dirty="0" smtClean="0"/>
              <a:t>promoted movement to the Old Southwest</a:t>
            </a:r>
          </a:p>
          <a:p>
            <a:pPr lvl="1"/>
            <a:r>
              <a:rPr lang="en-US" dirty="0" smtClean="0"/>
              <a:t>Led to the expansion of both the Virginia/ Tidewater South culture and the Frontier culture and their eventual merger into a Southern sectional culture</a:t>
            </a:r>
            <a:endParaRPr lang="en-US" baseline="0" dirty="0" smtClean="0"/>
          </a:p>
          <a:p>
            <a:pPr lvl="1"/>
            <a:r>
              <a:rPr lang="en-US" dirty="0" smtClean="0"/>
              <a:t>Converted semi-subsistence farmers from the Piedmont into cash-crop cotton producers</a:t>
            </a:r>
          </a:p>
        </p:txBody>
      </p:sp>
      <p:sp>
        <p:nvSpPr>
          <p:cNvPr id="4" name="Slide Number Placeholder 3"/>
          <p:cNvSpPr>
            <a:spLocks noGrp="1"/>
          </p:cNvSpPr>
          <p:nvPr>
            <p:ph type="sldNum" sz="quarter" idx="12"/>
          </p:nvPr>
        </p:nvSpPr>
        <p:spPr/>
        <p:txBody>
          <a:bodyPr/>
          <a:lstStyle/>
          <a:p>
            <a:fld id="{5EE601A0-8CD0-4DC2-A81D-A7DD10BFDF86}" type="slidenum">
              <a:rPr lang="en-US" smtClean="0"/>
              <a:t>23</a:t>
            </a:fld>
            <a:endParaRPr lang="en-US"/>
          </a:p>
        </p:txBody>
      </p:sp>
    </p:spTree>
    <p:extLst>
      <p:ext uri="{BB962C8B-B14F-4D97-AF65-F5344CB8AC3E}">
        <p14:creationId xmlns:p14="http://schemas.microsoft.com/office/powerpoint/2010/main" val="741280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Westward Movement - 3</a:t>
            </a:r>
            <a:endParaRPr lang="en-US" dirty="0"/>
          </a:p>
        </p:txBody>
      </p:sp>
      <p:sp>
        <p:nvSpPr>
          <p:cNvPr id="3" name="Content Placeholder 2"/>
          <p:cNvSpPr>
            <a:spLocks noGrp="1"/>
          </p:cNvSpPr>
          <p:nvPr>
            <p:ph idx="1"/>
          </p:nvPr>
        </p:nvSpPr>
        <p:spPr/>
        <p:txBody>
          <a:bodyPr/>
          <a:lstStyle/>
          <a:p>
            <a:r>
              <a:rPr lang="en-US" dirty="0"/>
              <a:t>The Old Northwest developed differently </a:t>
            </a:r>
            <a:r>
              <a:rPr lang="en-US" dirty="0" smtClean="0"/>
              <a:t>from the Old Southwest due to the following factors:</a:t>
            </a:r>
          </a:p>
          <a:p>
            <a:pPr lvl="1"/>
            <a:r>
              <a:rPr lang="en-US" dirty="0" smtClean="0"/>
              <a:t>The </a:t>
            </a:r>
            <a:r>
              <a:rPr lang="en-US" dirty="0"/>
              <a:t>Northwest Ordinance of </a:t>
            </a:r>
            <a:r>
              <a:rPr lang="en-US" dirty="0" smtClean="0"/>
              <a:t>1787 prohibited slavery </a:t>
            </a:r>
          </a:p>
          <a:p>
            <a:pPr lvl="1"/>
            <a:r>
              <a:rPr lang="en-US" dirty="0" smtClean="0"/>
              <a:t>The Erie Canal and the railroads linked the Old Northwest economically to the Mid-Atlantic states and New England</a:t>
            </a:r>
          </a:p>
          <a:p>
            <a:pPr lvl="1"/>
            <a:r>
              <a:rPr lang="en-US" dirty="0" smtClean="0"/>
              <a:t>Settlement patterns differed</a:t>
            </a:r>
            <a:endParaRPr lang="en-US" dirty="0"/>
          </a:p>
          <a:p>
            <a:endParaRPr lang="en-US" dirty="0"/>
          </a:p>
        </p:txBody>
      </p:sp>
      <p:sp>
        <p:nvSpPr>
          <p:cNvPr id="4" name="Slide Number Placeholder 3"/>
          <p:cNvSpPr>
            <a:spLocks noGrp="1"/>
          </p:cNvSpPr>
          <p:nvPr>
            <p:ph type="sldNum" sz="quarter" idx="12"/>
          </p:nvPr>
        </p:nvSpPr>
        <p:spPr/>
        <p:txBody>
          <a:bodyPr/>
          <a:lstStyle/>
          <a:p>
            <a:fld id="{5EE601A0-8CD0-4DC2-A81D-A7DD10BFDF86}" type="slidenum">
              <a:rPr lang="en-US" smtClean="0"/>
              <a:t>24</a:t>
            </a:fld>
            <a:endParaRPr lang="en-US"/>
          </a:p>
        </p:txBody>
      </p:sp>
    </p:spTree>
    <p:extLst>
      <p:ext uri="{BB962C8B-B14F-4D97-AF65-F5344CB8AC3E}">
        <p14:creationId xmlns:p14="http://schemas.microsoft.com/office/powerpoint/2010/main" val="2461970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Westward Movement - 4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Settlement patterns of the Old Northwest</a:t>
            </a:r>
          </a:p>
          <a:p>
            <a:pPr lvl="1"/>
            <a:r>
              <a:rPr lang="en-US" dirty="0" smtClean="0"/>
              <a:t>The </a:t>
            </a:r>
            <a:r>
              <a:rPr lang="en-US" dirty="0"/>
              <a:t>southern parts of Ohio, Indiana &amp; Illinois were largely settled by southerners and became corn &amp; hog country</a:t>
            </a:r>
          </a:p>
          <a:p>
            <a:pPr lvl="1"/>
            <a:r>
              <a:rPr lang="en-US" dirty="0"/>
              <a:t>The northern areas of those same states plus Michigan, Wisconsin, &amp; Minnesota were largely settled by New Englanders who grew wheat, cattle, and orchard fruit</a:t>
            </a:r>
          </a:p>
          <a:p>
            <a:pPr lvl="1"/>
            <a:r>
              <a:rPr lang="en-US" dirty="0"/>
              <a:t>In between the Yankees and the southerners were settlers from the Middle Atlantic states. </a:t>
            </a:r>
            <a:endParaRPr lang="en-US" dirty="0" smtClean="0"/>
          </a:p>
          <a:p>
            <a:pPr lvl="2"/>
            <a:r>
              <a:rPr lang="en-US" dirty="0" smtClean="0"/>
              <a:t>Cincinnati </a:t>
            </a:r>
            <a:r>
              <a:rPr lang="en-US" dirty="0"/>
              <a:t>was a Middle State enclave in an Upland South area</a:t>
            </a:r>
          </a:p>
          <a:p>
            <a:endParaRPr lang="en-US" dirty="0"/>
          </a:p>
        </p:txBody>
      </p:sp>
      <p:sp>
        <p:nvSpPr>
          <p:cNvPr id="4" name="Slide Number Placeholder 3"/>
          <p:cNvSpPr>
            <a:spLocks noGrp="1"/>
          </p:cNvSpPr>
          <p:nvPr>
            <p:ph type="sldNum" sz="quarter" idx="12"/>
          </p:nvPr>
        </p:nvSpPr>
        <p:spPr/>
        <p:txBody>
          <a:bodyPr/>
          <a:lstStyle/>
          <a:p>
            <a:fld id="{5EE601A0-8CD0-4DC2-A81D-A7DD10BFDF86}" type="slidenum">
              <a:rPr lang="en-US" smtClean="0"/>
              <a:t>25</a:t>
            </a:fld>
            <a:endParaRPr lang="en-US"/>
          </a:p>
        </p:txBody>
      </p:sp>
    </p:spTree>
    <p:extLst>
      <p:ext uri="{BB962C8B-B14F-4D97-AF65-F5344CB8AC3E}">
        <p14:creationId xmlns:p14="http://schemas.microsoft.com/office/powerpoint/2010/main" val="4227512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the Westward Movement </a:t>
            </a:r>
            <a:endParaRPr lang="en-US" dirty="0"/>
          </a:p>
        </p:txBody>
      </p:sp>
      <p:sp>
        <p:nvSpPr>
          <p:cNvPr id="3" name="Content Placeholder 2"/>
          <p:cNvSpPr>
            <a:spLocks noGrp="1"/>
          </p:cNvSpPr>
          <p:nvPr>
            <p:ph idx="1"/>
          </p:nvPr>
        </p:nvSpPr>
        <p:spPr/>
        <p:txBody>
          <a:bodyPr>
            <a:normAutofit lnSpcReduction="10000"/>
          </a:bodyPr>
          <a:lstStyle/>
          <a:p>
            <a:r>
              <a:rPr lang="en-US" dirty="0" smtClean="0"/>
              <a:t>The Westward Movement</a:t>
            </a:r>
          </a:p>
          <a:p>
            <a:pPr lvl="1"/>
            <a:r>
              <a:rPr lang="en-US" dirty="0" smtClean="0"/>
              <a:t>Led to </a:t>
            </a:r>
            <a:r>
              <a:rPr lang="en-US" dirty="0"/>
              <a:t>the spreading of the four founding cultures</a:t>
            </a:r>
          </a:p>
          <a:p>
            <a:pPr lvl="2"/>
            <a:r>
              <a:rPr lang="en-US" dirty="0" smtClean="0"/>
              <a:t>Each </a:t>
            </a:r>
            <a:r>
              <a:rPr lang="en-US" dirty="0"/>
              <a:t>culture brought to its new westward environment its own characteristic values, lifestyles, settlement patterns, religious affiliations, </a:t>
            </a:r>
            <a:r>
              <a:rPr lang="en-US" dirty="0" smtClean="0"/>
              <a:t>political orientations, and </a:t>
            </a:r>
            <a:r>
              <a:rPr lang="en-US" dirty="0"/>
              <a:t>even their housing &amp; </a:t>
            </a:r>
            <a:r>
              <a:rPr lang="en-US" dirty="0" smtClean="0"/>
              <a:t>cooking</a:t>
            </a:r>
          </a:p>
          <a:p>
            <a:pPr lvl="2"/>
            <a:r>
              <a:rPr lang="en-US" dirty="0"/>
              <a:t>To some extent, it mingled two or more of the founding </a:t>
            </a:r>
            <a:r>
              <a:rPr lang="en-US" dirty="0" smtClean="0"/>
              <a:t>cultures</a:t>
            </a:r>
          </a:p>
          <a:p>
            <a:pPr lvl="1"/>
            <a:r>
              <a:rPr lang="en-US" dirty="0" smtClean="0"/>
              <a:t>Fostered democratization </a:t>
            </a:r>
          </a:p>
          <a:p>
            <a:pPr lvl="2"/>
            <a:r>
              <a:rPr lang="en-US" dirty="0" smtClean="0"/>
              <a:t>Western territories and states saw liberalized voting as a means of attracting settlers</a:t>
            </a:r>
            <a:endParaRPr lang="en-US" dirty="0"/>
          </a:p>
          <a:p>
            <a:endParaRPr lang="en-US" dirty="0"/>
          </a:p>
        </p:txBody>
      </p:sp>
      <p:sp>
        <p:nvSpPr>
          <p:cNvPr id="4" name="Slide Number Placeholder 3"/>
          <p:cNvSpPr>
            <a:spLocks noGrp="1"/>
          </p:cNvSpPr>
          <p:nvPr>
            <p:ph type="sldNum" sz="quarter" idx="12"/>
          </p:nvPr>
        </p:nvSpPr>
        <p:spPr/>
        <p:txBody>
          <a:bodyPr/>
          <a:lstStyle/>
          <a:p>
            <a:fld id="{5EE601A0-8CD0-4DC2-A81D-A7DD10BFDF86}" type="slidenum">
              <a:rPr lang="en-US" smtClean="0"/>
              <a:t>26</a:t>
            </a:fld>
            <a:endParaRPr lang="en-US"/>
          </a:p>
        </p:txBody>
      </p:sp>
    </p:spTree>
    <p:extLst>
      <p:ext uri="{BB962C8B-B14F-4D97-AF65-F5344CB8AC3E}">
        <p14:creationId xmlns:p14="http://schemas.microsoft.com/office/powerpoint/2010/main" val="1196087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Democratization and its Consequences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6514238-E792-499A-B25B-939BE109D177}" type="slidenum">
              <a:rPr lang="en-US" smtClean="0"/>
              <a:t>27</a:t>
            </a:fld>
            <a:endParaRPr lang="en-US"/>
          </a:p>
        </p:txBody>
      </p:sp>
    </p:spTree>
    <p:extLst>
      <p:ext uri="{BB962C8B-B14F-4D97-AF65-F5344CB8AC3E}">
        <p14:creationId xmlns:p14="http://schemas.microsoft.com/office/powerpoint/2010/main" val="835205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Democratization - 1</a:t>
            </a:r>
            <a:endParaRPr lang="en-US" dirty="0"/>
          </a:p>
        </p:txBody>
      </p:sp>
      <p:sp>
        <p:nvSpPr>
          <p:cNvPr id="5" name="Content Placeholder 4"/>
          <p:cNvSpPr>
            <a:spLocks noGrp="1"/>
          </p:cNvSpPr>
          <p:nvPr>
            <p:ph idx="1"/>
          </p:nvPr>
        </p:nvSpPr>
        <p:spPr/>
        <p:txBody>
          <a:bodyPr>
            <a:normAutofit lnSpcReduction="10000"/>
          </a:bodyPr>
          <a:lstStyle/>
          <a:p>
            <a:r>
              <a:rPr lang="en-US" dirty="0" smtClean="0"/>
              <a:t>Most of the colonies had established either a property or taxpaying qualification for voting</a:t>
            </a:r>
          </a:p>
          <a:p>
            <a:pPr lvl="1"/>
            <a:r>
              <a:rPr lang="en-US" dirty="0" smtClean="0"/>
              <a:t>Actual enfranchisement, however, was fairly high.</a:t>
            </a:r>
          </a:p>
          <a:p>
            <a:r>
              <a:rPr lang="en-US" dirty="0" smtClean="0"/>
              <a:t>During and soon after the Revolution, two factors extended the franchise</a:t>
            </a:r>
          </a:p>
          <a:p>
            <a:pPr lvl="1"/>
            <a:r>
              <a:rPr lang="en-US" dirty="0" smtClean="0"/>
              <a:t>The shift in a number of states from a property qualification to a taxpaying qualification </a:t>
            </a:r>
          </a:p>
          <a:p>
            <a:pPr lvl="1"/>
            <a:r>
              <a:rPr lang="en-US" dirty="0" smtClean="0"/>
              <a:t>Inflation which imposed ‘bracket creep’ on statutory qualifications</a:t>
            </a:r>
          </a:p>
        </p:txBody>
      </p:sp>
      <p:sp>
        <p:nvSpPr>
          <p:cNvPr id="6" name="Slide Number Placeholder 5"/>
          <p:cNvSpPr>
            <a:spLocks noGrp="1"/>
          </p:cNvSpPr>
          <p:nvPr>
            <p:ph type="sldNum" sz="quarter" idx="12"/>
          </p:nvPr>
        </p:nvSpPr>
        <p:spPr/>
        <p:txBody>
          <a:bodyPr/>
          <a:lstStyle/>
          <a:p>
            <a:fld id="{738D3C03-2A4E-4E29-B61D-FE8D764B6D18}" type="slidenum">
              <a:rPr lang="en-US" smtClean="0"/>
              <a:pPr/>
              <a:t>28</a:t>
            </a:fld>
            <a:endParaRPr lang="en-US"/>
          </a:p>
        </p:txBody>
      </p:sp>
    </p:spTree>
    <p:extLst>
      <p:ext uri="{BB962C8B-B14F-4D97-AF65-F5344CB8AC3E}">
        <p14:creationId xmlns:p14="http://schemas.microsoft.com/office/powerpoint/2010/main" val="3559716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Democratization - 2</a:t>
            </a:r>
            <a:endParaRPr lang="en-US" dirty="0"/>
          </a:p>
        </p:txBody>
      </p:sp>
      <p:sp>
        <p:nvSpPr>
          <p:cNvPr id="3" name="Content Placeholder 2"/>
          <p:cNvSpPr>
            <a:spLocks noGrp="1"/>
          </p:cNvSpPr>
          <p:nvPr>
            <p:ph idx="1"/>
          </p:nvPr>
        </p:nvSpPr>
        <p:spPr/>
        <p:txBody>
          <a:bodyPr>
            <a:normAutofit lnSpcReduction="10000"/>
          </a:bodyPr>
          <a:lstStyle/>
          <a:p>
            <a:r>
              <a:rPr lang="en-US" dirty="0" smtClean="0"/>
              <a:t>States also enacted other reforms in the 1780s and 1790s which increased the number of voters</a:t>
            </a:r>
          </a:p>
          <a:p>
            <a:pPr lvl="1"/>
            <a:r>
              <a:rPr lang="en-US" dirty="0" smtClean="0"/>
              <a:t>Increasing the number of polling places – one in each township as opposed as few as one in each county.</a:t>
            </a:r>
          </a:p>
          <a:p>
            <a:pPr lvl="1"/>
            <a:r>
              <a:rPr lang="en-US" dirty="0" smtClean="0"/>
              <a:t>More</a:t>
            </a:r>
            <a:r>
              <a:rPr lang="en-US" baseline="0" dirty="0" smtClean="0"/>
              <a:t> frequent elections</a:t>
            </a:r>
          </a:p>
          <a:p>
            <a:pPr lvl="1"/>
            <a:r>
              <a:rPr lang="en-US" baseline="0" dirty="0" smtClean="0"/>
              <a:t>More offices being elective rather than appointive</a:t>
            </a:r>
          </a:p>
          <a:p>
            <a:pPr lvl="2"/>
            <a:r>
              <a:rPr lang="en-US" dirty="0" smtClean="0"/>
              <a:t>Governor, Lieutenant Governor, and state senators became elective offices</a:t>
            </a:r>
          </a:p>
        </p:txBody>
      </p:sp>
      <p:sp>
        <p:nvSpPr>
          <p:cNvPr id="4" name="Slide Number Placeholder 3"/>
          <p:cNvSpPr>
            <a:spLocks noGrp="1"/>
          </p:cNvSpPr>
          <p:nvPr>
            <p:ph type="sldNum" sz="quarter" idx="12"/>
          </p:nvPr>
        </p:nvSpPr>
        <p:spPr/>
        <p:txBody>
          <a:bodyPr/>
          <a:lstStyle/>
          <a:p>
            <a:fld id="{738D3C03-2A4E-4E29-B61D-FE8D764B6D18}" type="slidenum">
              <a:rPr lang="en-US" smtClean="0"/>
              <a:pPr/>
              <a:t>29</a:t>
            </a:fld>
            <a:endParaRPr lang="en-US"/>
          </a:p>
        </p:txBody>
      </p:sp>
    </p:spTree>
    <p:extLst>
      <p:ext uri="{BB962C8B-B14F-4D97-AF65-F5344CB8AC3E}">
        <p14:creationId xmlns:p14="http://schemas.microsoft.com/office/powerpoint/2010/main" val="1398112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1808 </a:t>
            </a:r>
            <a:endParaRPr lang="en-US" dirty="0"/>
          </a:p>
        </p:txBody>
      </p:sp>
      <p:sp>
        <p:nvSpPr>
          <p:cNvPr id="3" name="Content Placeholder 2"/>
          <p:cNvSpPr>
            <a:spLocks noGrp="1"/>
          </p:cNvSpPr>
          <p:nvPr>
            <p:ph idx="1"/>
          </p:nvPr>
        </p:nvSpPr>
        <p:spPr/>
        <p:txBody>
          <a:bodyPr/>
          <a:lstStyle/>
          <a:p>
            <a:r>
              <a:rPr lang="en-US" dirty="0" smtClean="0"/>
              <a:t>After the attack on the </a:t>
            </a:r>
            <a:r>
              <a:rPr lang="en-US" i="1" dirty="0" smtClean="0"/>
              <a:t>Chesapeake </a:t>
            </a:r>
            <a:r>
              <a:rPr lang="en-US" dirty="0" smtClean="0"/>
              <a:t>in 1807, there was a clamor for war with Britain</a:t>
            </a:r>
          </a:p>
          <a:p>
            <a:pPr lvl="1"/>
            <a:r>
              <a:rPr lang="en-US" dirty="0" smtClean="0"/>
              <a:t>Rather than war, Jefferson decided to embargo trade with Britain and France</a:t>
            </a:r>
          </a:p>
          <a:p>
            <a:pPr lvl="1"/>
            <a:r>
              <a:rPr lang="en-US" dirty="0" smtClean="0"/>
              <a:t>This aroused a great amount of resentment in New England</a:t>
            </a:r>
          </a:p>
          <a:p>
            <a:r>
              <a:rPr lang="en-US" dirty="0"/>
              <a:t>The big issue in the 1808 election was </a:t>
            </a:r>
            <a:r>
              <a:rPr lang="en-US" dirty="0" smtClean="0"/>
              <a:t>the embargo</a:t>
            </a:r>
            <a:endParaRPr lang="en-US" dirty="0"/>
          </a:p>
          <a:p>
            <a:pPr lvl="1"/>
            <a:endParaRPr lang="en-US" dirty="0"/>
          </a:p>
        </p:txBody>
      </p:sp>
    </p:spTree>
    <p:extLst>
      <p:ext uri="{BB962C8B-B14F-4D97-AF65-F5344CB8AC3E}">
        <p14:creationId xmlns:p14="http://schemas.microsoft.com/office/powerpoint/2010/main" val="1103419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Democratization - 3</a:t>
            </a:r>
            <a:endParaRPr lang="en-US" dirty="0"/>
          </a:p>
        </p:txBody>
      </p:sp>
      <p:sp>
        <p:nvSpPr>
          <p:cNvPr id="3" name="Content Placeholder 2"/>
          <p:cNvSpPr>
            <a:spLocks noGrp="1"/>
          </p:cNvSpPr>
          <p:nvPr>
            <p:ph idx="1"/>
          </p:nvPr>
        </p:nvSpPr>
        <p:spPr/>
        <p:txBody>
          <a:bodyPr/>
          <a:lstStyle/>
          <a:p>
            <a:r>
              <a:rPr lang="en-US" dirty="0"/>
              <a:t>In the 1820s, the states abolished the remaining property qualifications for voting</a:t>
            </a:r>
          </a:p>
          <a:p>
            <a:pPr lvl="1"/>
            <a:r>
              <a:rPr lang="en-US" dirty="0"/>
              <a:t>No state admitted after 1815 had a property requirement for voting</a:t>
            </a:r>
          </a:p>
          <a:p>
            <a:pPr lvl="2"/>
            <a:r>
              <a:rPr lang="en-US" dirty="0"/>
              <a:t>Territories seeking statehood saw voting liberalization as a means of increasing population to qualify for statehood</a:t>
            </a:r>
          </a:p>
          <a:p>
            <a:pPr lvl="2"/>
            <a:r>
              <a:rPr lang="en-US" dirty="0"/>
              <a:t>New territories and states saw increased settlement as a means of raising land values, increasing  the tax base, and promoting economic development </a:t>
            </a:r>
          </a:p>
          <a:p>
            <a:endParaRPr lang="en-US" dirty="0"/>
          </a:p>
        </p:txBody>
      </p:sp>
    </p:spTree>
    <p:extLst>
      <p:ext uri="{BB962C8B-B14F-4D97-AF65-F5344CB8AC3E}">
        <p14:creationId xmlns:p14="http://schemas.microsoft.com/office/powerpoint/2010/main" val="3746958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Democratization - 4</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t>By 1824, 18 of the 24 states had decided that </a:t>
            </a:r>
            <a:r>
              <a:rPr lang="en-US" sz="3200" dirty="0"/>
              <a:t>presidential electors should be chosen by the voters rather than by state legislators </a:t>
            </a:r>
          </a:p>
          <a:p>
            <a:r>
              <a:rPr lang="en-US" dirty="0" smtClean="0"/>
              <a:t>By 1828, 22 of the 24 states had their presidential electors chosen by the voters</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31</a:t>
            </a:fld>
            <a:endParaRPr lang="en-US"/>
          </a:p>
        </p:txBody>
      </p:sp>
    </p:spTree>
    <p:extLst>
      <p:ext uri="{BB962C8B-B14F-4D97-AF65-F5344CB8AC3E}">
        <p14:creationId xmlns:p14="http://schemas.microsoft.com/office/powerpoint/2010/main" val="2714157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Democratization - 1</a:t>
            </a:r>
            <a:endParaRPr lang="en-US" dirty="0"/>
          </a:p>
        </p:txBody>
      </p:sp>
      <p:sp>
        <p:nvSpPr>
          <p:cNvPr id="3" name="Content Placeholder 2"/>
          <p:cNvSpPr>
            <a:spLocks noGrp="1"/>
          </p:cNvSpPr>
          <p:nvPr>
            <p:ph idx="1"/>
          </p:nvPr>
        </p:nvSpPr>
        <p:spPr/>
        <p:txBody>
          <a:bodyPr>
            <a:normAutofit lnSpcReduction="10000"/>
          </a:bodyPr>
          <a:lstStyle/>
          <a:p>
            <a:r>
              <a:rPr lang="en-US" dirty="0" smtClean="0"/>
              <a:t>Democratization of the electorate had several consequences</a:t>
            </a:r>
          </a:p>
          <a:p>
            <a:pPr lvl="1"/>
            <a:r>
              <a:rPr lang="en-US" dirty="0" smtClean="0"/>
              <a:t>Vastly expanded the number of voters</a:t>
            </a:r>
          </a:p>
          <a:p>
            <a:pPr lvl="2"/>
            <a:r>
              <a:rPr lang="en-US" dirty="0" smtClean="0"/>
              <a:t>This made the political party a necessary intermediary between the voters and the candidates for public office</a:t>
            </a:r>
          </a:p>
          <a:p>
            <a:pPr lvl="1"/>
            <a:r>
              <a:rPr lang="en-US" dirty="0" smtClean="0"/>
              <a:t>Along with immigration, gave rise to the political machine</a:t>
            </a:r>
          </a:p>
          <a:p>
            <a:pPr lvl="1"/>
            <a:r>
              <a:rPr lang="en-US" dirty="0" smtClean="0"/>
              <a:t>Along with the political party, gave rise to the political convention as the means and forum for selecting presidential candidates</a:t>
            </a:r>
            <a:endParaRPr lang="en-US" dirty="0"/>
          </a:p>
        </p:txBody>
      </p:sp>
      <p:sp>
        <p:nvSpPr>
          <p:cNvPr id="4" name="Slide Number Placeholder 3"/>
          <p:cNvSpPr>
            <a:spLocks noGrp="1"/>
          </p:cNvSpPr>
          <p:nvPr>
            <p:ph type="sldNum" sz="quarter" idx="12"/>
          </p:nvPr>
        </p:nvSpPr>
        <p:spPr/>
        <p:txBody>
          <a:bodyPr/>
          <a:lstStyle/>
          <a:p>
            <a:fld id="{5EE601A0-8CD0-4DC2-A81D-A7DD10BFDF86}" type="slidenum">
              <a:rPr lang="en-US" smtClean="0"/>
              <a:t>32</a:t>
            </a:fld>
            <a:endParaRPr lang="en-US"/>
          </a:p>
        </p:txBody>
      </p:sp>
    </p:spTree>
    <p:extLst>
      <p:ext uri="{BB962C8B-B14F-4D97-AF65-F5344CB8AC3E}">
        <p14:creationId xmlns:p14="http://schemas.microsoft.com/office/powerpoint/2010/main" val="1881392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Democratization - 2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American electoral system</a:t>
            </a:r>
          </a:p>
          <a:p>
            <a:pPr lvl="1"/>
            <a:r>
              <a:rPr lang="en-US" dirty="0" smtClean="0"/>
              <a:t>There was a strong push toward a national two-party system </a:t>
            </a:r>
          </a:p>
          <a:p>
            <a:pPr lvl="2"/>
            <a:r>
              <a:rPr lang="en-US" dirty="0" smtClean="0"/>
              <a:t>This meant that American politics would not see a number of ideologically-united or ethnically-based parties as was common in Europe</a:t>
            </a:r>
          </a:p>
          <a:p>
            <a:pPr lvl="2"/>
            <a:r>
              <a:rPr lang="en-US" dirty="0" smtClean="0"/>
              <a:t>With democratization, this meant that each party contained several factions </a:t>
            </a:r>
          </a:p>
          <a:p>
            <a:pPr lvl="3"/>
            <a:r>
              <a:rPr lang="en-US" dirty="0" smtClean="0"/>
              <a:t>While these factions might share common values (or common dislikes), they often differed on ideological, policy, issue, and candidate grounds.</a:t>
            </a:r>
          </a:p>
          <a:p>
            <a:pPr lvl="1"/>
            <a:r>
              <a:rPr lang="en-US" dirty="0" smtClean="0"/>
              <a:t>Third parties would have little impact unless they had a strong geographic base</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33</a:t>
            </a:fld>
            <a:endParaRPr lang="en-US"/>
          </a:p>
        </p:txBody>
      </p:sp>
    </p:spTree>
    <p:extLst>
      <p:ext uri="{BB962C8B-B14F-4D97-AF65-F5344CB8AC3E}">
        <p14:creationId xmlns:p14="http://schemas.microsoft.com/office/powerpoint/2010/main" val="1475481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Democratization - 3</a:t>
            </a:r>
            <a:endParaRPr lang="en-US" dirty="0"/>
          </a:p>
        </p:txBody>
      </p:sp>
      <p:sp>
        <p:nvSpPr>
          <p:cNvPr id="3" name="Content Placeholder 2"/>
          <p:cNvSpPr>
            <a:spLocks noGrp="1"/>
          </p:cNvSpPr>
          <p:nvPr>
            <p:ph idx="1"/>
          </p:nvPr>
        </p:nvSpPr>
        <p:spPr/>
        <p:txBody>
          <a:bodyPr>
            <a:normAutofit/>
          </a:bodyPr>
          <a:lstStyle/>
          <a:p>
            <a:r>
              <a:rPr lang="en-US" dirty="0" smtClean="0"/>
              <a:t>Left American politics with a two-party system of ritual politics </a:t>
            </a:r>
          </a:p>
          <a:p>
            <a:pPr lvl="1"/>
            <a:r>
              <a:rPr lang="en-US" dirty="0" smtClean="0"/>
              <a:t>Parties existed primarily to win elections and enjoy the spoils of office and only secondarily to enact specific policies</a:t>
            </a:r>
          </a:p>
          <a:p>
            <a:pPr lvl="2"/>
            <a:r>
              <a:rPr lang="en-US" dirty="0" smtClean="0"/>
              <a:t>Avoided commitments on specific policies </a:t>
            </a:r>
          </a:p>
          <a:p>
            <a:pPr lvl="2"/>
            <a:r>
              <a:rPr lang="en-US" dirty="0" smtClean="0"/>
              <a:t>Focused on issues of high emotional content</a:t>
            </a:r>
          </a:p>
          <a:p>
            <a:pPr lvl="2"/>
            <a:r>
              <a:rPr lang="en-US" dirty="0" smtClean="0"/>
              <a:t>Stressed personalities rather than issues</a:t>
            </a:r>
          </a:p>
          <a:p>
            <a:pPr lvl="2"/>
            <a:r>
              <a:rPr lang="en-US" dirty="0" smtClean="0"/>
              <a:t>Engaged in “negative campaigning” and mudslinging</a:t>
            </a:r>
          </a:p>
          <a:p>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34</a:t>
            </a:fld>
            <a:endParaRPr lang="en-US"/>
          </a:p>
        </p:txBody>
      </p:sp>
    </p:spTree>
    <p:extLst>
      <p:ext uri="{BB962C8B-B14F-4D97-AF65-F5344CB8AC3E}">
        <p14:creationId xmlns:p14="http://schemas.microsoft.com/office/powerpoint/2010/main" val="3636334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Democratization - 4</a:t>
            </a:r>
            <a:endParaRPr lang="en-US" dirty="0"/>
          </a:p>
        </p:txBody>
      </p:sp>
      <p:sp>
        <p:nvSpPr>
          <p:cNvPr id="3" name="Content Placeholder 2"/>
          <p:cNvSpPr>
            <a:spLocks noGrp="1"/>
          </p:cNvSpPr>
          <p:nvPr>
            <p:ph idx="1"/>
          </p:nvPr>
        </p:nvSpPr>
        <p:spPr/>
        <p:txBody>
          <a:bodyPr/>
          <a:lstStyle/>
          <a:p>
            <a:r>
              <a:rPr lang="en-US" dirty="0" smtClean="0"/>
              <a:t>Helped turn political campaigns into forms of mass entertainment</a:t>
            </a:r>
          </a:p>
          <a:p>
            <a:pPr lvl="1"/>
            <a:r>
              <a:rPr lang="en-US" dirty="0" smtClean="0"/>
              <a:t>By 1840, campaigns featured giant barbecues, parades, torchlight processions, sing-alongs, posters, and rallies</a:t>
            </a:r>
          </a:p>
          <a:p>
            <a:r>
              <a:rPr lang="en-US" dirty="0" smtClean="0"/>
              <a:t>Led to political campaigns designed to foster a spirit of group loyalty in voters rather </a:t>
            </a:r>
            <a:r>
              <a:rPr lang="en-US" smtClean="0"/>
              <a:t>than voters’ </a:t>
            </a:r>
            <a:r>
              <a:rPr lang="en-US" dirty="0" smtClean="0"/>
              <a:t>rational evaluation of the candidates and issues  </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35</a:t>
            </a:fld>
            <a:endParaRPr lang="en-US"/>
          </a:p>
        </p:txBody>
      </p:sp>
    </p:spTree>
    <p:extLst>
      <p:ext uri="{BB962C8B-B14F-4D97-AF65-F5344CB8AC3E}">
        <p14:creationId xmlns:p14="http://schemas.microsoft.com/office/powerpoint/2010/main" val="3468647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About Democratization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change</a:t>
            </a:r>
            <a:r>
              <a:rPr lang="en-US" baseline="0" dirty="0" smtClean="0"/>
              <a:t> from the 18</a:t>
            </a:r>
            <a:r>
              <a:rPr lang="en-US" baseline="30000" dirty="0" smtClean="0"/>
              <a:t>th</a:t>
            </a:r>
            <a:r>
              <a:rPr lang="en-US" baseline="0" dirty="0" smtClean="0"/>
              <a:t> century to the 19</a:t>
            </a:r>
            <a:r>
              <a:rPr lang="en-US" baseline="30000" dirty="0" smtClean="0"/>
              <a:t>th</a:t>
            </a:r>
            <a:r>
              <a:rPr lang="en-US" baseline="0" dirty="0" smtClean="0"/>
              <a:t> century represented:</a:t>
            </a:r>
          </a:p>
          <a:p>
            <a:pPr lvl="1"/>
            <a:r>
              <a:rPr lang="en-US" baseline="0" dirty="0" smtClean="0"/>
              <a:t>A shift from the concept that property qualifications were necessary for a voter to exercise independent political judgment to the concept that voting was a right of all adult white males</a:t>
            </a:r>
          </a:p>
          <a:p>
            <a:pPr lvl="1"/>
            <a:r>
              <a:rPr lang="en-US" dirty="0" smtClean="0"/>
              <a:t>A shift from the personal authority of gentlemen to the impersonal authority of party</a:t>
            </a:r>
          </a:p>
          <a:p>
            <a:pPr lvl="1"/>
            <a:r>
              <a:rPr lang="en-US" dirty="0" smtClean="0"/>
              <a:t>From a voter’s personal knowledge of the candidate to a knowledge of the opinions of the party and its most active partisans</a:t>
            </a:r>
          </a:p>
        </p:txBody>
      </p:sp>
      <p:sp>
        <p:nvSpPr>
          <p:cNvPr id="4" name="Slide Number Placeholder 3"/>
          <p:cNvSpPr>
            <a:spLocks noGrp="1"/>
          </p:cNvSpPr>
          <p:nvPr>
            <p:ph type="sldNum" sz="quarter" idx="12"/>
          </p:nvPr>
        </p:nvSpPr>
        <p:spPr/>
        <p:txBody>
          <a:bodyPr/>
          <a:lstStyle/>
          <a:p>
            <a:fld id="{738D3C03-2A4E-4E29-B61D-FE8D764B6D18}" type="slidenum">
              <a:rPr lang="en-US" smtClean="0"/>
              <a:pPr/>
              <a:t>36</a:t>
            </a:fld>
            <a:endParaRPr lang="en-US"/>
          </a:p>
        </p:txBody>
      </p:sp>
    </p:spTree>
    <p:extLst>
      <p:ext uri="{BB962C8B-B14F-4D97-AF65-F5344CB8AC3E}">
        <p14:creationId xmlns:p14="http://schemas.microsoft.com/office/powerpoint/2010/main" val="40287752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Key Point About Democratization -1</a:t>
            </a:r>
            <a:endParaRPr lang="en-US" dirty="0"/>
          </a:p>
        </p:txBody>
      </p:sp>
      <p:sp>
        <p:nvSpPr>
          <p:cNvPr id="3" name="Content Placeholder 2"/>
          <p:cNvSpPr>
            <a:spLocks noGrp="1"/>
          </p:cNvSpPr>
          <p:nvPr>
            <p:ph idx="1"/>
          </p:nvPr>
        </p:nvSpPr>
        <p:spPr/>
        <p:txBody>
          <a:bodyPr/>
          <a:lstStyle/>
          <a:p>
            <a:r>
              <a:rPr lang="en-US" dirty="0" smtClean="0"/>
              <a:t>In the U.S., democratization occurred before large numbers of either white, male wage workers or immigrants appeared</a:t>
            </a:r>
          </a:p>
          <a:p>
            <a:pPr lvl="1"/>
            <a:r>
              <a:rPr lang="en-US" dirty="0" smtClean="0"/>
              <a:t>This meant that the white working class had the right to vote so that they: </a:t>
            </a:r>
          </a:p>
          <a:p>
            <a:pPr lvl="2"/>
            <a:r>
              <a:rPr lang="en-US" dirty="0" smtClean="0"/>
              <a:t>Joined existing political parties and saw politics through the prism of ethnic, religious, racial, and cultural differences rather than class differences</a:t>
            </a:r>
          </a:p>
        </p:txBody>
      </p:sp>
      <p:sp>
        <p:nvSpPr>
          <p:cNvPr id="4" name="Slide Number Placeholder 3"/>
          <p:cNvSpPr>
            <a:spLocks noGrp="1"/>
          </p:cNvSpPr>
          <p:nvPr>
            <p:ph type="sldNum" sz="quarter" idx="12"/>
          </p:nvPr>
        </p:nvSpPr>
        <p:spPr/>
        <p:txBody>
          <a:bodyPr/>
          <a:lstStyle/>
          <a:p>
            <a:fld id="{16514238-E792-499A-B25B-939BE109D177}" type="slidenum">
              <a:rPr lang="en-US" smtClean="0"/>
              <a:t>37</a:t>
            </a:fld>
            <a:endParaRPr lang="en-US"/>
          </a:p>
        </p:txBody>
      </p:sp>
    </p:spTree>
    <p:extLst>
      <p:ext uri="{BB962C8B-B14F-4D97-AF65-F5344CB8AC3E}">
        <p14:creationId xmlns:p14="http://schemas.microsoft.com/office/powerpoint/2010/main" val="3591764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Key Point About Democratization - 2</a:t>
            </a:r>
            <a:endParaRPr lang="en-US" dirty="0"/>
          </a:p>
        </p:txBody>
      </p:sp>
      <p:sp>
        <p:nvSpPr>
          <p:cNvPr id="3" name="Content Placeholder 2"/>
          <p:cNvSpPr>
            <a:spLocks noGrp="1"/>
          </p:cNvSpPr>
          <p:nvPr>
            <p:ph idx="1"/>
          </p:nvPr>
        </p:nvSpPr>
        <p:spPr/>
        <p:txBody>
          <a:bodyPr/>
          <a:lstStyle/>
          <a:p>
            <a:r>
              <a:rPr lang="en-US" dirty="0" smtClean="0"/>
              <a:t>In Europe, the working classes did not gain the right to vote until after an industrial proletariat had been created</a:t>
            </a:r>
          </a:p>
          <a:p>
            <a:pPr lvl="1"/>
            <a:r>
              <a:rPr lang="en-US" dirty="0" smtClean="0"/>
              <a:t>This meant that European workers had to struggle to gain the right to vote</a:t>
            </a:r>
          </a:p>
          <a:p>
            <a:pPr lvl="1"/>
            <a:r>
              <a:rPr lang="en-US" dirty="0" smtClean="0"/>
              <a:t>This struggle created a strong sense of class consciousness and a consequent propensity to vote for Socialist and/or politically radical parties</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38</a:t>
            </a:fld>
            <a:endParaRPr lang="en-US"/>
          </a:p>
        </p:txBody>
      </p:sp>
    </p:spTree>
    <p:extLst>
      <p:ext uri="{BB962C8B-B14F-4D97-AF65-F5344CB8AC3E}">
        <p14:creationId xmlns:p14="http://schemas.microsoft.com/office/powerpoint/2010/main" val="1840865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Key Point About Democratization - 3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Europe:</a:t>
            </a:r>
          </a:p>
          <a:p>
            <a:pPr lvl="1"/>
            <a:r>
              <a:rPr lang="en-US" dirty="0" smtClean="0"/>
              <a:t>Socialist parties became major factors in late-19</a:t>
            </a:r>
            <a:r>
              <a:rPr lang="en-US" baseline="30000" dirty="0" smtClean="0"/>
              <a:t>th</a:t>
            </a:r>
            <a:r>
              <a:rPr lang="en-US" dirty="0" smtClean="0"/>
              <a:t> and 20</a:t>
            </a:r>
            <a:r>
              <a:rPr lang="en-US" baseline="30000" dirty="0" smtClean="0"/>
              <a:t>th</a:t>
            </a:r>
            <a:r>
              <a:rPr lang="en-US" dirty="0" smtClean="0"/>
              <a:t> century politics in Great Britain (under the name of the Labor party), France, Germany, Italy, and elsewhere</a:t>
            </a:r>
          </a:p>
          <a:p>
            <a:pPr lvl="2"/>
            <a:r>
              <a:rPr lang="en-US" dirty="0" smtClean="0"/>
              <a:t>In some countries, even a Communist party became a major factor in electoral politics</a:t>
            </a:r>
          </a:p>
          <a:p>
            <a:r>
              <a:rPr lang="en-US" dirty="0" smtClean="0"/>
              <a:t>In the U.S.:</a:t>
            </a:r>
          </a:p>
          <a:p>
            <a:pPr lvl="1"/>
            <a:r>
              <a:rPr lang="en-US" dirty="0" smtClean="0"/>
              <a:t>Socialist parties were only marginal factors in politics</a:t>
            </a:r>
          </a:p>
          <a:p>
            <a:pPr lvl="2"/>
            <a:r>
              <a:rPr lang="en-US" dirty="0" smtClean="0"/>
              <a:t>They elected a few mayors, state legislators, and a handful of Congressmen</a:t>
            </a:r>
          </a:p>
          <a:p>
            <a:pPr lvl="1"/>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39</a:t>
            </a:fld>
            <a:endParaRPr lang="en-US"/>
          </a:p>
        </p:txBody>
      </p:sp>
    </p:spTree>
    <p:extLst>
      <p:ext uri="{BB962C8B-B14F-4D97-AF65-F5344CB8AC3E}">
        <p14:creationId xmlns:p14="http://schemas.microsoft.com/office/powerpoint/2010/main" val="104932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1808 - 2</a:t>
            </a:r>
            <a:endParaRPr lang="en-US" dirty="0"/>
          </a:p>
        </p:txBody>
      </p:sp>
      <p:sp>
        <p:nvSpPr>
          <p:cNvPr id="3" name="Content Placeholder 2"/>
          <p:cNvSpPr>
            <a:spLocks noGrp="1"/>
          </p:cNvSpPr>
          <p:nvPr>
            <p:ph idx="1"/>
          </p:nvPr>
        </p:nvSpPr>
        <p:spPr/>
        <p:txBody>
          <a:bodyPr>
            <a:normAutofit lnSpcReduction="10000"/>
          </a:bodyPr>
          <a:lstStyle/>
          <a:p>
            <a:r>
              <a:rPr lang="en-US" dirty="0" smtClean="0"/>
              <a:t>Republicans nominated James Madison, Jefferson’s secretary of state, and George Clinton</a:t>
            </a:r>
          </a:p>
          <a:p>
            <a:r>
              <a:rPr lang="en-US" dirty="0" smtClean="0"/>
              <a:t>Federalists again nominated Charles C. Pinckney and Rufus King</a:t>
            </a:r>
          </a:p>
          <a:p>
            <a:r>
              <a:rPr lang="en-US" dirty="0" smtClean="0"/>
              <a:t>Madison won with 122 electoral votes to Pinckney’s 47</a:t>
            </a:r>
          </a:p>
          <a:p>
            <a:pPr lvl="1"/>
            <a:r>
              <a:rPr lang="en-US" dirty="0" smtClean="0"/>
              <a:t>All of New England except Vermont voted for Pinckney</a:t>
            </a:r>
          </a:p>
          <a:p>
            <a:endParaRPr lang="en-US" dirty="0"/>
          </a:p>
        </p:txBody>
      </p:sp>
    </p:spTree>
    <p:extLst>
      <p:ext uri="{BB962C8B-B14F-4D97-AF65-F5344CB8AC3E}">
        <p14:creationId xmlns:p14="http://schemas.microsoft.com/office/powerpoint/2010/main" val="100238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Newspaper &amp; Printed Media Innovations</a:t>
            </a:r>
            <a:endParaRPr lang="en-US" dirty="0"/>
          </a:p>
        </p:txBody>
      </p:sp>
      <p:sp>
        <p:nvSpPr>
          <p:cNvPr id="5" name="Subtitle 4"/>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E917B0C9-1CB8-4934-A2DD-AF3E4097E6B7}" type="slidenum">
              <a:rPr lang="en-US" smtClean="0"/>
              <a:t>40</a:t>
            </a:fld>
            <a:endParaRPr lang="en-US"/>
          </a:p>
        </p:txBody>
      </p:sp>
    </p:spTree>
    <p:extLst>
      <p:ext uri="{BB962C8B-B14F-4D97-AF65-F5344CB8AC3E}">
        <p14:creationId xmlns:p14="http://schemas.microsoft.com/office/powerpoint/2010/main" val="31263581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and Newspapers</a:t>
            </a:r>
            <a:endParaRPr lang="en-US" dirty="0"/>
          </a:p>
        </p:txBody>
      </p:sp>
      <p:sp>
        <p:nvSpPr>
          <p:cNvPr id="3" name="Content Placeholder 2"/>
          <p:cNvSpPr>
            <a:spLocks noGrp="1"/>
          </p:cNvSpPr>
          <p:nvPr>
            <p:ph idx="1"/>
          </p:nvPr>
        </p:nvSpPr>
        <p:spPr/>
        <p:txBody>
          <a:bodyPr/>
          <a:lstStyle/>
          <a:p>
            <a:r>
              <a:rPr lang="en-US" dirty="0" smtClean="0"/>
              <a:t>Some Notes About Newspapers</a:t>
            </a:r>
          </a:p>
          <a:p>
            <a:pPr lvl="1"/>
            <a:r>
              <a:rPr lang="en-US" dirty="0" smtClean="0"/>
              <a:t>Until the 19</a:t>
            </a:r>
            <a:r>
              <a:rPr lang="en-US" baseline="30000" dirty="0" smtClean="0"/>
              <a:t>th</a:t>
            </a:r>
            <a:r>
              <a:rPr lang="en-US" dirty="0" smtClean="0"/>
              <a:t> century, almost all</a:t>
            </a:r>
            <a:r>
              <a:rPr lang="en-US" baseline="0" dirty="0" smtClean="0"/>
              <a:t> newspapers were weeklies whose content consisted largely of advertisements and news from outside the community. This was so for two reasons</a:t>
            </a:r>
            <a:endParaRPr lang="en-US" dirty="0" smtClean="0"/>
          </a:p>
          <a:p>
            <a:pPr lvl="2"/>
            <a:r>
              <a:rPr lang="en-US" dirty="0" smtClean="0"/>
              <a:t>Until</a:t>
            </a:r>
            <a:r>
              <a:rPr lang="en-US" baseline="0" dirty="0" smtClean="0"/>
              <a:t> the 19</a:t>
            </a:r>
            <a:r>
              <a:rPr lang="en-US" baseline="30000" dirty="0" smtClean="0"/>
              <a:t>th</a:t>
            </a:r>
            <a:r>
              <a:rPr lang="en-US" baseline="0" dirty="0" smtClean="0"/>
              <a:t> century, printing remained a handicraft process</a:t>
            </a:r>
          </a:p>
          <a:p>
            <a:pPr lvl="2"/>
            <a:r>
              <a:rPr lang="en-US" dirty="0" smtClean="0"/>
              <a:t>In small communities, local</a:t>
            </a:r>
            <a:r>
              <a:rPr lang="en-US" baseline="0" dirty="0" smtClean="0"/>
              <a:t> </a:t>
            </a:r>
            <a:r>
              <a:rPr lang="en-US" dirty="0" smtClean="0"/>
              <a:t>news could travel via the</a:t>
            </a:r>
            <a:r>
              <a:rPr lang="en-US" baseline="0" dirty="0" smtClean="0"/>
              <a:t> grapevine far quicker than by newspaper. Thus newspapers focused</a:t>
            </a:r>
            <a:r>
              <a:rPr lang="en-US" dirty="0" smtClean="0"/>
              <a:t> on news originating elsewhere</a:t>
            </a:r>
            <a:r>
              <a:rPr lang="en-US" baseline="0" dirty="0" smtClean="0"/>
              <a:t> </a:t>
            </a:r>
          </a:p>
        </p:txBody>
      </p:sp>
      <p:sp>
        <p:nvSpPr>
          <p:cNvPr id="4" name="Slide Number Placeholder 3"/>
          <p:cNvSpPr>
            <a:spLocks noGrp="1"/>
          </p:cNvSpPr>
          <p:nvPr>
            <p:ph type="sldNum" sz="quarter" idx="12"/>
          </p:nvPr>
        </p:nvSpPr>
        <p:spPr/>
        <p:txBody>
          <a:bodyPr/>
          <a:lstStyle/>
          <a:p>
            <a:fld id="{E917B0C9-1CB8-4934-A2DD-AF3E4097E6B7}" type="slidenum">
              <a:rPr lang="en-US" smtClean="0"/>
              <a:t>41</a:t>
            </a:fld>
            <a:endParaRPr lang="en-US"/>
          </a:p>
        </p:txBody>
      </p:sp>
    </p:spTree>
    <p:extLst>
      <p:ext uri="{BB962C8B-B14F-4D97-AF65-F5344CB8AC3E}">
        <p14:creationId xmlns:p14="http://schemas.microsoft.com/office/powerpoint/2010/main" val="1601370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19</a:t>
            </a:r>
            <a:r>
              <a:rPr lang="en-US" baseline="30000" dirty="0" smtClean="0"/>
              <a:t>th</a:t>
            </a:r>
            <a:r>
              <a:rPr lang="en-US" dirty="0" smtClean="0"/>
              <a:t> Century, printing and the newspaper saw many innovations. Among those that had an impact in the </a:t>
            </a:r>
            <a:r>
              <a:rPr lang="en-US" dirty="0" err="1" smtClean="0"/>
              <a:t>Jacksonian</a:t>
            </a:r>
            <a:r>
              <a:rPr lang="en-US" dirty="0" smtClean="0"/>
              <a:t> and pre-Civil War eras were:</a:t>
            </a:r>
          </a:p>
          <a:p>
            <a:pPr lvl="1"/>
            <a:r>
              <a:rPr lang="en-US" dirty="0" smtClean="0"/>
              <a:t>Steam-powered presses</a:t>
            </a:r>
          </a:p>
          <a:p>
            <a:pPr lvl="1"/>
            <a:r>
              <a:rPr lang="en-US" dirty="0" smtClean="0"/>
              <a:t>Penny press</a:t>
            </a:r>
          </a:p>
          <a:p>
            <a:pPr lvl="1"/>
            <a:r>
              <a:rPr lang="en-US" dirty="0" smtClean="0"/>
              <a:t>Stereotyping</a:t>
            </a:r>
          </a:p>
          <a:p>
            <a:pPr lvl="1"/>
            <a:r>
              <a:rPr lang="en-US" dirty="0" smtClean="0"/>
              <a:t>Pornography as a political weapon</a:t>
            </a:r>
          </a:p>
          <a:p>
            <a:pPr lvl="1"/>
            <a:r>
              <a:rPr lang="en-US" dirty="0" smtClean="0"/>
              <a:t>Reporters</a:t>
            </a:r>
          </a:p>
          <a:p>
            <a:pPr lvl="1"/>
            <a:r>
              <a:rPr lang="en-US" dirty="0" smtClean="0"/>
              <a:t>News wire services (Associated Press &amp; Reuters)</a:t>
            </a:r>
          </a:p>
          <a:p>
            <a:pPr lvl="1"/>
            <a:r>
              <a:rPr lang="en-US" dirty="0" smtClean="0"/>
              <a:t>Investigative reporting</a:t>
            </a:r>
          </a:p>
        </p:txBody>
      </p:sp>
      <p:sp>
        <p:nvSpPr>
          <p:cNvPr id="4" name="Slide Number Placeholder 3"/>
          <p:cNvSpPr>
            <a:spLocks noGrp="1"/>
          </p:cNvSpPr>
          <p:nvPr>
            <p:ph type="sldNum" sz="quarter" idx="12"/>
          </p:nvPr>
        </p:nvSpPr>
        <p:spPr/>
        <p:txBody>
          <a:bodyPr/>
          <a:lstStyle/>
          <a:p>
            <a:fld id="{E917B0C9-1CB8-4934-A2DD-AF3E4097E6B7}" type="slidenum">
              <a:rPr lang="en-US" smtClean="0"/>
              <a:t>42</a:t>
            </a:fld>
            <a:endParaRPr lang="en-US"/>
          </a:p>
        </p:txBody>
      </p:sp>
    </p:spTree>
    <p:extLst>
      <p:ext uri="{BB962C8B-B14F-4D97-AF65-F5344CB8AC3E}">
        <p14:creationId xmlns:p14="http://schemas.microsoft.com/office/powerpoint/2010/main" val="3604730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19</a:t>
            </a:r>
            <a:r>
              <a:rPr lang="en-US" baseline="30000" dirty="0" smtClean="0"/>
              <a:t>th</a:t>
            </a:r>
            <a:r>
              <a:rPr lang="en-US" dirty="0" smtClean="0"/>
              <a:t> Century Printing Innovations</a:t>
            </a:r>
            <a:endParaRPr lang="en-US" dirty="0"/>
          </a:p>
        </p:txBody>
      </p:sp>
      <p:sp>
        <p:nvSpPr>
          <p:cNvPr id="3" name="Content Placeholder 2"/>
          <p:cNvSpPr>
            <a:spLocks noGrp="1"/>
          </p:cNvSpPr>
          <p:nvPr>
            <p:ph idx="1"/>
          </p:nvPr>
        </p:nvSpPr>
        <p:spPr/>
        <p:txBody>
          <a:bodyPr>
            <a:normAutofit/>
          </a:bodyPr>
          <a:lstStyle/>
          <a:p>
            <a:r>
              <a:rPr lang="en-US" dirty="0" smtClean="0"/>
              <a:t>Use of steam power in printing</a:t>
            </a:r>
          </a:p>
          <a:p>
            <a:pPr lvl="1"/>
            <a:r>
              <a:rPr lang="en-US" dirty="0" smtClean="0"/>
              <a:t>1810</a:t>
            </a:r>
            <a:r>
              <a:rPr lang="en-US" baseline="0" dirty="0" smtClean="0"/>
              <a:t> – Friedrich Koenig uses steam power to run a press</a:t>
            </a:r>
          </a:p>
          <a:p>
            <a:pPr lvl="2"/>
            <a:r>
              <a:rPr lang="en-US" dirty="0" smtClean="0"/>
              <a:t>Could </a:t>
            </a:r>
            <a:r>
              <a:rPr lang="en-US" dirty="0"/>
              <a:t>print 1,100 sheets an hour (4X that of hand presses</a:t>
            </a:r>
            <a:r>
              <a:rPr lang="en-US" dirty="0" smtClean="0"/>
              <a:t>), later improved to 4,000 sheets an hour</a:t>
            </a:r>
            <a:endParaRPr lang="en-US" dirty="0"/>
          </a:p>
          <a:p>
            <a:pPr lvl="1"/>
            <a:r>
              <a:rPr lang="en-US" dirty="0" smtClean="0"/>
              <a:t>1846 – Richard Hoe invents the Rotary press. This allowed</a:t>
            </a:r>
          </a:p>
          <a:p>
            <a:pPr lvl="2"/>
            <a:r>
              <a:rPr lang="en-US" dirty="0" smtClean="0"/>
              <a:t> </a:t>
            </a:r>
            <a:r>
              <a:rPr lang="en-US" dirty="0"/>
              <a:t>Printing on both sides of a sheet of paper simultaneously</a:t>
            </a:r>
          </a:p>
          <a:p>
            <a:pPr lvl="2"/>
            <a:r>
              <a:rPr lang="en-US" dirty="0"/>
              <a:t>Automated printing on continuous rolls of paper</a:t>
            </a:r>
          </a:p>
          <a:p>
            <a:pPr lvl="2"/>
            <a:endParaRPr lang="en-US" dirty="0" smtClean="0"/>
          </a:p>
        </p:txBody>
      </p:sp>
      <p:sp>
        <p:nvSpPr>
          <p:cNvPr id="4" name="Slide Number Placeholder 3"/>
          <p:cNvSpPr>
            <a:spLocks noGrp="1"/>
          </p:cNvSpPr>
          <p:nvPr>
            <p:ph type="sldNum" sz="quarter" idx="12"/>
          </p:nvPr>
        </p:nvSpPr>
        <p:spPr/>
        <p:txBody>
          <a:bodyPr/>
          <a:lstStyle/>
          <a:p>
            <a:fld id="{E917B0C9-1CB8-4934-A2DD-AF3E4097E6B7}" type="slidenum">
              <a:rPr lang="en-US" smtClean="0"/>
              <a:t>43</a:t>
            </a:fld>
            <a:endParaRPr lang="en-US"/>
          </a:p>
        </p:txBody>
      </p:sp>
    </p:spTree>
    <p:extLst>
      <p:ext uri="{BB962C8B-B14F-4D97-AF65-F5344CB8AC3E}">
        <p14:creationId xmlns:p14="http://schemas.microsoft.com/office/powerpoint/2010/main" val="1591126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Mass Printing - 1</a:t>
            </a:r>
            <a:endParaRPr lang="en-US" dirty="0"/>
          </a:p>
        </p:txBody>
      </p:sp>
      <p:sp>
        <p:nvSpPr>
          <p:cNvPr id="3" name="Content Placeholder 2"/>
          <p:cNvSpPr>
            <a:spLocks noGrp="1"/>
          </p:cNvSpPr>
          <p:nvPr>
            <p:ph idx="1"/>
          </p:nvPr>
        </p:nvSpPr>
        <p:spPr/>
        <p:txBody>
          <a:bodyPr>
            <a:normAutofit/>
          </a:bodyPr>
          <a:lstStyle/>
          <a:p>
            <a:r>
              <a:rPr lang="en-US" dirty="0" smtClean="0"/>
              <a:t>Made possible the rise of the “penny” press</a:t>
            </a:r>
          </a:p>
          <a:p>
            <a:pPr lvl="1"/>
            <a:r>
              <a:rPr lang="en-US" dirty="0"/>
              <a:t>Depended on advertising revenues and newspaper sales rather than upon subsidies and printing contracts from political </a:t>
            </a:r>
            <a:r>
              <a:rPr lang="en-US" dirty="0" smtClean="0"/>
              <a:t>parties</a:t>
            </a:r>
          </a:p>
          <a:p>
            <a:pPr lvl="1"/>
            <a:r>
              <a:rPr lang="en-US" dirty="0" smtClean="0"/>
              <a:t>This led to:</a:t>
            </a:r>
            <a:endParaRPr lang="en-US" dirty="0"/>
          </a:p>
          <a:p>
            <a:pPr lvl="2"/>
            <a:r>
              <a:rPr lang="en-US" dirty="0" smtClean="0"/>
              <a:t>“Sensationalism”, </a:t>
            </a:r>
          </a:p>
          <a:p>
            <a:pPr lvl="2"/>
            <a:r>
              <a:rPr lang="en-US" dirty="0" smtClean="0"/>
              <a:t>A </a:t>
            </a:r>
            <a:r>
              <a:rPr lang="en-US" dirty="0"/>
              <a:t>focus on local news and especially crime news and human interest stories , </a:t>
            </a:r>
            <a:endParaRPr lang="en-US" dirty="0" smtClean="0"/>
          </a:p>
          <a:p>
            <a:pPr lvl="2"/>
            <a:r>
              <a:rPr lang="en-US" dirty="0"/>
              <a:t>L</a:t>
            </a:r>
            <a:r>
              <a:rPr lang="en-US" dirty="0" smtClean="0"/>
              <a:t>ess </a:t>
            </a:r>
            <a:r>
              <a:rPr lang="en-US" dirty="0"/>
              <a:t>of a focus on political and business news </a:t>
            </a:r>
            <a:endParaRPr lang="en-US" dirty="0" smtClean="0"/>
          </a:p>
        </p:txBody>
      </p:sp>
      <p:sp>
        <p:nvSpPr>
          <p:cNvPr id="4" name="Slide Number Placeholder 3"/>
          <p:cNvSpPr>
            <a:spLocks noGrp="1"/>
          </p:cNvSpPr>
          <p:nvPr>
            <p:ph type="sldNum" sz="quarter" idx="12"/>
          </p:nvPr>
        </p:nvSpPr>
        <p:spPr/>
        <p:txBody>
          <a:bodyPr/>
          <a:lstStyle/>
          <a:p>
            <a:fld id="{E917B0C9-1CB8-4934-A2DD-AF3E4097E6B7}" type="slidenum">
              <a:rPr lang="en-US" smtClean="0"/>
              <a:t>44</a:t>
            </a:fld>
            <a:endParaRPr lang="en-US"/>
          </a:p>
        </p:txBody>
      </p:sp>
    </p:spTree>
    <p:extLst>
      <p:ext uri="{BB962C8B-B14F-4D97-AF65-F5344CB8AC3E}">
        <p14:creationId xmlns:p14="http://schemas.microsoft.com/office/powerpoint/2010/main" val="1426212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Mass Printing - 2</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Made possible the mass printing of relatively cheap books and </a:t>
            </a:r>
            <a:r>
              <a:rPr lang="en-US" dirty="0" smtClean="0"/>
              <a:t>pamphlets</a:t>
            </a:r>
          </a:p>
          <a:p>
            <a:pPr lvl="1"/>
            <a:r>
              <a:rPr lang="en-US" dirty="0"/>
              <a:t>Pamphlets were an ideal print medium for circulating opinions, sermons, and pornographic writings and images</a:t>
            </a:r>
          </a:p>
          <a:p>
            <a:pPr lvl="1"/>
            <a:r>
              <a:rPr lang="en-US" dirty="0" smtClean="0"/>
              <a:t>Abolitionist mailings of anti-slavery pamphlets to the South led to riots, bans on sending abolitionist through the mail, and civil libertarian protests against such bans</a:t>
            </a:r>
          </a:p>
          <a:p>
            <a:pPr lvl="2"/>
            <a:r>
              <a:rPr lang="en-US" dirty="0" smtClean="0"/>
              <a:t>This helped widen the growing breach between North and South </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45</a:t>
            </a:fld>
            <a:endParaRPr lang="en-US"/>
          </a:p>
        </p:txBody>
      </p:sp>
    </p:spTree>
    <p:extLst>
      <p:ext uri="{BB962C8B-B14F-4D97-AF65-F5344CB8AC3E}">
        <p14:creationId xmlns:p14="http://schemas.microsoft.com/office/powerpoint/2010/main" val="32658379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Mass Printing - 3</a:t>
            </a:r>
            <a:endParaRPr lang="en-US" dirty="0"/>
          </a:p>
        </p:txBody>
      </p:sp>
      <p:sp>
        <p:nvSpPr>
          <p:cNvPr id="3" name="Content Placeholder 2"/>
          <p:cNvSpPr>
            <a:spLocks noGrp="1"/>
          </p:cNvSpPr>
          <p:nvPr>
            <p:ph idx="1"/>
          </p:nvPr>
        </p:nvSpPr>
        <p:spPr/>
        <p:txBody>
          <a:bodyPr>
            <a:normAutofit lnSpcReduction="10000"/>
          </a:bodyPr>
          <a:lstStyle/>
          <a:p>
            <a:r>
              <a:rPr lang="en-US" dirty="0" smtClean="0"/>
              <a:t>Facilitated the rise of a print pornography industry </a:t>
            </a:r>
          </a:p>
          <a:p>
            <a:pPr lvl="1"/>
            <a:r>
              <a:rPr lang="en-US" dirty="0"/>
              <a:t>In the 19</a:t>
            </a:r>
            <a:r>
              <a:rPr lang="en-US" baseline="30000" dirty="0"/>
              <a:t>th</a:t>
            </a:r>
            <a:r>
              <a:rPr lang="en-US" dirty="0"/>
              <a:t> century, Pornography </a:t>
            </a:r>
            <a:r>
              <a:rPr lang="en-US" dirty="0" smtClean="0"/>
              <a:t>was a profitable means for authors to </a:t>
            </a:r>
            <a:r>
              <a:rPr lang="en-US" dirty="0"/>
              <a:t>attack and discredit Catholics, Slave owners, Mormons, and other groups </a:t>
            </a:r>
          </a:p>
          <a:p>
            <a:pPr lvl="2"/>
            <a:r>
              <a:rPr lang="en-US" dirty="0"/>
              <a:t>Anti-Catholics wrote numerous pornographic works describing </a:t>
            </a:r>
            <a:r>
              <a:rPr lang="en-US" dirty="0" smtClean="0"/>
              <a:t>in very graphic detail the </a:t>
            </a:r>
            <a:r>
              <a:rPr lang="en-US" dirty="0"/>
              <a:t>alleged sexual misdeeds of priests and nuns</a:t>
            </a:r>
          </a:p>
          <a:p>
            <a:pPr lvl="2"/>
            <a:r>
              <a:rPr lang="en-US" dirty="0"/>
              <a:t>Abolitionists  wrote extensively about slave masters </a:t>
            </a:r>
            <a:r>
              <a:rPr lang="en-US" dirty="0" smtClean="0"/>
              <a:t> </a:t>
            </a:r>
            <a:r>
              <a:rPr lang="en-US" dirty="0"/>
              <a:t>raping their slaves</a:t>
            </a:r>
            <a:endParaRPr lang="en-US" dirty="0" smtClean="0"/>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46</a:t>
            </a:fld>
            <a:endParaRPr lang="en-US"/>
          </a:p>
        </p:txBody>
      </p:sp>
    </p:spTree>
    <p:extLst>
      <p:ext uri="{BB962C8B-B14F-4D97-AF65-F5344CB8AC3E}">
        <p14:creationId xmlns:p14="http://schemas.microsoft.com/office/powerpoint/2010/main" val="3535421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19</a:t>
            </a:r>
            <a:r>
              <a:rPr lang="en-US" baseline="30000" dirty="0" smtClean="0"/>
              <a:t>th</a:t>
            </a:r>
            <a:r>
              <a:rPr lang="en-US" dirty="0" smtClean="0"/>
              <a:t> Century Newspaper Innovations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Reporters</a:t>
            </a:r>
          </a:p>
          <a:p>
            <a:pPr lvl="1"/>
            <a:r>
              <a:rPr lang="en-US" dirty="0"/>
              <a:t>Early newspapers did not have reporters</a:t>
            </a:r>
          </a:p>
          <a:p>
            <a:pPr lvl="2"/>
            <a:r>
              <a:rPr lang="en-US" dirty="0"/>
              <a:t>Local News was acquired by conversations at the print shop or local tavern</a:t>
            </a:r>
          </a:p>
          <a:p>
            <a:pPr lvl="2"/>
            <a:r>
              <a:rPr lang="en-US" dirty="0"/>
              <a:t>National and Foreign News acquired from letters to the newspaper and from other newspapers</a:t>
            </a:r>
          </a:p>
          <a:p>
            <a:pPr lvl="1"/>
            <a:r>
              <a:rPr lang="en-US" dirty="0"/>
              <a:t>Reporting -- going into the field in search of news -- was a consequence of: </a:t>
            </a:r>
          </a:p>
          <a:p>
            <a:pPr lvl="2"/>
            <a:r>
              <a:rPr lang="en-US" dirty="0"/>
              <a:t>Newspaper competition </a:t>
            </a:r>
          </a:p>
          <a:p>
            <a:pPr lvl="2"/>
            <a:r>
              <a:rPr lang="en-US" dirty="0"/>
              <a:t>Faster and better means of communication (which encouraged the use of out-of-town and overseas correspondents) </a:t>
            </a:r>
          </a:p>
          <a:p>
            <a:pPr lvl="2"/>
            <a:r>
              <a:rPr lang="en-US" dirty="0"/>
              <a:t>Growth of cities (which created an appetite for local news that word-of-mouth could not meet). </a:t>
            </a:r>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47</a:t>
            </a:fld>
            <a:endParaRPr lang="en-US"/>
          </a:p>
        </p:txBody>
      </p:sp>
    </p:spTree>
    <p:extLst>
      <p:ext uri="{BB962C8B-B14F-4D97-AF65-F5344CB8AC3E}">
        <p14:creationId xmlns:p14="http://schemas.microsoft.com/office/powerpoint/2010/main" val="2574052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19</a:t>
            </a:r>
            <a:r>
              <a:rPr lang="en-US" baseline="30000" dirty="0" smtClean="0"/>
              <a:t>th</a:t>
            </a:r>
            <a:r>
              <a:rPr lang="en-US" dirty="0" smtClean="0"/>
              <a:t> Century Newspaper Innovations</a:t>
            </a:r>
            <a:endParaRPr lang="en-US" dirty="0"/>
          </a:p>
        </p:txBody>
      </p:sp>
      <p:sp>
        <p:nvSpPr>
          <p:cNvPr id="3" name="Content Placeholder 2"/>
          <p:cNvSpPr>
            <a:spLocks noGrp="1"/>
          </p:cNvSpPr>
          <p:nvPr>
            <p:ph idx="1"/>
          </p:nvPr>
        </p:nvSpPr>
        <p:spPr/>
        <p:txBody>
          <a:bodyPr/>
          <a:lstStyle/>
          <a:p>
            <a:pPr lvl="0"/>
            <a:r>
              <a:rPr lang="en-US" dirty="0" smtClean="0"/>
              <a:t>Telegraph</a:t>
            </a:r>
          </a:p>
          <a:p>
            <a:pPr lvl="1"/>
            <a:r>
              <a:rPr lang="en-US" dirty="0" smtClean="0"/>
              <a:t>Revolutionized the newspaper business</a:t>
            </a:r>
          </a:p>
          <a:p>
            <a:pPr lvl="2"/>
            <a:r>
              <a:rPr lang="en-US" dirty="0" smtClean="0"/>
              <a:t>Made feasible</a:t>
            </a:r>
            <a:r>
              <a:rPr lang="en-US" baseline="0" dirty="0" smtClean="0"/>
              <a:t> the use of out-of-town and foreign correspondents</a:t>
            </a:r>
          </a:p>
          <a:p>
            <a:pPr lvl="2"/>
            <a:r>
              <a:rPr lang="en-US" baseline="0" dirty="0" smtClean="0"/>
              <a:t>Led to the creation of news wire services, such as the Associated Press and Reuters</a:t>
            </a:r>
          </a:p>
          <a:p>
            <a:pPr lvl="2"/>
            <a:r>
              <a:rPr lang="en-US" dirty="0" smtClean="0"/>
              <a:t>Led to the inverted pyramid style of newspaper writing</a:t>
            </a:r>
          </a:p>
          <a:p>
            <a:pPr lvl="2"/>
            <a:r>
              <a:rPr lang="en-US" dirty="0" smtClean="0"/>
              <a:t>Meant that political speeches and campaign events could be reported nationwide</a:t>
            </a:r>
          </a:p>
        </p:txBody>
      </p:sp>
      <p:sp>
        <p:nvSpPr>
          <p:cNvPr id="4" name="Slide Number Placeholder 3"/>
          <p:cNvSpPr>
            <a:spLocks noGrp="1"/>
          </p:cNvSpPr>
          <p:nvPr>
            <p:ph type="sldNum" sz="quarter" idx="12"/>
          </p:nvPr>
        </p:nvSpPr>
        <p:spPr/>
        <p:txBody>
          <a:bodyPr/>
          <a:lstStyle/>
          <a:p>
            <a:fld id="{E917B0C9-1CB8-4934-A2DD-AF3E4097E6B7}" type="slidenum">
              <a:rPr lang="en-US" smtClean="0"/>
              <a:t>48</a:t>
            </a:fld>
            <a:endParaRPr lang="en-US"/>
          </a:p>
        </p:txBody>
      </p:sp>
    </p:spTree>
    <p:extLst>
      <p:ext uri="{BB962C8B-B14F-4D97-AF65-F5344CB8AC3E}">
        <p14:creationId xmlns:p14="http://schemas.microsoft.com/office/powerpoint/2010/main" val="971519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19</a:t>
            </a:r>
            <a:r>
              <a:rPr lang="en-US" baseline="30000" dirty="0" smtClean="0"/>
              <a:t>th</a:t>
            </a:r>
            <a:r>
              <a:rPr lang="en-US" dirty="0" smtClean="0"/>
              <a:t> Century Newspaper</a:t>
            </a:r>
            <a:r>
              <a:rPr lang="en-US" baseline="0" dirty="0" smtClean="0"/>
              <a:t> Innovations</a:t>
            </a:r>
            <a:endParaRPr lang="en-US" dirty="0"/>
          </a:p>
        </p:txBody>
      </p:sp>
      <p:sp>
        <p:nvSpPr>
          <p:cNvPr id="3" name="Content Placeholder 2"/>
          <p:cNvSpPr>
            <a:spLocks noGrp="1"/>
          </p:cNvSpPr>
          <p:nvPr>
            <p:ph idx="1"/>
          </p:nvPr>
        </p:nvSpPr>
        <p:spPr/>
        <p:txBody>
          <a:bodyPr/>
          <a:lstStyle/>
          <a:p>
            <a:pPr lvl="0"/>
            <a:r>
              <a:rPr lang="en-US" dirty="0" smtClean="0"/>
              <a:t>Investigative Journalism</a:t>
            </a:r>
          </a:p>
          <a:p>
            <a:pPr lvl="1"/>
            <a:r>
              <a:rPr lang="en-US" dirty="0" smtClean="0"/>
              <a:t>Pioneered by the </a:t>
            </a:r>
            <a:r>
              <a:rPr lang="en-US" i="1" dirty="0" smtClean="0"/>
              <a:t>New York Tribune </a:t>
            </a:r>
            <a:r>
              <a:rPr lang="en-US" dirty="0" smtClean="0"/>
              <a:t>and the </a:t>
            </a:r>
            <a:r>
              <a:rPr lang="en-US" i="1" dirty="0" smtClean="0"/>
              <a:t>New York Times</a:t>
            </a:r>
          </a:p>
          <a:p>
            <a:pPr lvl="2"/>
            <a:r>
              <a:rPr lang="en-US" i="1" dirty="0" smtClean="0"/>
              <a:t>Tribune’s </a:t>
            </a:r>
            <a:r>
              <a:rPr lang="en-US" dirty="0" smtClean="0"/>
              <a:t>investigation of the 1836 murder of Ellen Jewett</a:t>
            </a:r>
          </a:p>
          <a:p>
            <a:pPr lvl="2"/>
            <a:r>
              <a:rPr lang="en-US" i="1" dirty="0" smtClean="0"/>
              <a:t>Times’ </a:t>
            </a:r>
            <a:r>
              <a:rPr lang="en-US" dirty="0" smtClean="0"/>
              <a:t>expose of the Tweed Ring in 1870</a:t>
            </a:r>
          </a:p>
        </p:txBody>
      </p:sp>
      <p:sp>
        <p:nvSpPr>
          <p:cNvPr id="4" name="Slide Number Placeholder 3"/>
          <p:cNvSpPr>
            <a:spLocks noGrp="1"/>
          </p:cNvSpPr>
          <p:nvPr>
            <p:ph type="sldNum" sz="quarter" idx="12"/>
          </p:nvPr>
        </p:nvSpPr>
        <p:spPr/>
        <p:txBody>
          <a:bodyPr/>
          <a:lstStyle/>
          <a:p>
            <a:fld id="{E917B0C9-1CB8-4934-A2DD-AF3E4097E6B7}" type="slidenum">
              <a:rPr lang="en-US" smtClean="0"/>
              <a:t>49</a:t>
            </a:fld>
            <a:endParaRPr lang="en-US"/>
          </a:p>
        </p:txBody>
      </p:sp>
    </p:spTree>
    <p:extLst>
      <p:ext uri="{BB962C8B-B14F-4D97-AF65-F5344CB8AC3E}">
        <p14:creationId xmlns:p14="http://schemas.microsoft.com/office/powerpoint/2010/main" val="1774162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1812</a:t>
            </a:r>
            <a:endParaRPr lang="en-US" dirty="0"/>
          </a:p>
        </p:txBody>
      </p:sp>
      <p:sp>
        <p:nvSpPr>
          <p:cNvPr id="3" name="Content Placeholder 2"/>
          <p:cNvSpPr>
            <a:spLocks noGrp="1"/>
          </p:cNvSpPr>
          <p:nvPr>
            <p:ph idx="1"/>
          </p:nvPr>
        </p:nvSpPr>
        <p:spPr/>
        <p:txBody>
          <a:bodyPr>
            <a:normAutofit lnSpcReduction="10000"/>
          </a:bodyPr>
          <a:lstStyle/>
          <a:p>
            <a:r>
              <a:rPr lang="en-US" dirty="0" smtClean="0"/>
              <a:t>The Republicans nominated James Madison and Elbridge Gerry of MA in May 1812</a:t>
            </a:r>
          </a:p>
          <a:p>
            <a:r>
              <a:rPr lang="en-US" dirty="0" smtClean="0"/>
              <a:t>War was declared on June 12, 1812</a:t>
            </a:r>
          </a:p>
          <a:p>
            <a:r>
              <a:rPr lang="en-US" dirty="0" smtClean="0"/>
              <a:t>The Federalists nominated DeWitt Clinton of NY and Jared Ingersoll of PA after they had been nominated by a group of dissident Republicans opposed to the war</a:t>
            </a:r>
          </a:p>
          <a:p>
            <a:r>
              <a:rPr lang="en-US" dirty="0" smtClean="0"/>
              <a:t>Madison won reelection with 128 electoral votes to Clinton’s 89</a:t>
            </a:r>
            <a:endParaRPr lang="en-US" dirty="0"/>
          </a:p>
        </p:txBody>
      </p:sp>
    </p:spTree>
    <p:extLst>
      <p:ext uri="{BB962C8B-B14F-4D97-AF65-F5344CB8AC3E}">
        <p14:creationId xmlns:p14="http://schemas.microsoft.com/office/powerpoint/2010/main" val="25296041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Implications of Print &amp; Newspaper Innovations - 1</a:t>
            </a:r>
            <a:endParaRPr lang="en-US" dirty="0"/>
          </a:p>
        </p:txBody>
      </p:sp>
      <p:sp>
        <p:nvSpPr>
          <p:cNvPr id="3" name="Content Placeholder 2"/>
          <p:cNvSpPr>
            <a:spLocks noGrp="1"/>
          </p:cNvSpPr>
          <p:nvPr>
            <p:ph idx="1"/>
          </p:nvPr>
        </p:nvSpPr>
        <p:spPr/>
        <p:txBody>
          <a:bodyPr>
            <a:normAutofit lnSpcReduction="10000"/>
          </a:bodyPr>
          <a:lstStyle/>
          <a:p>
            <a:r>
              <a:rPr lang="en-US" dirty="0" smtClean="0"/>
              <a:t>Vastly increased newspaper circulation </a:t>
            </a:r>
          </a:p>
          <a:p>
            <a:pPr lvl="1"/>
            <a:r>
              <a:rPr lang="en-US" dirty="0" smtClean="0"/>
              <a:t>A political endorsement by a newspaper could swing an election</a:t>
            </a:r>
          </a:p>
          <a:p>
            <a:r>
              <a:rPr lang="en-US" dirty="0" smtClean="0"/>
              <a:t>Enabled obscure and unknown politicians to become known</a:t>
            </a:r>
          </a:p>
          <a:p>
            <a:pPr lvl="1"/>
            <a:r>
              <a:rPr lang="en-US" dirty="0"/>
              <a:t>Turned politicians into celebrities whose name was recognized far and wide </a:t>
            </a:r>
            <a:endParaRPr lang="en-US" dirty="0" smtClean="0"/>
          </a:p>
          <a:p>
            <a:r>
              <a:rPr lang="en-US" dirty="0" smtClean="0"/>
              <a:t>Gave rise to political media events</a:t>
            </a:r>
          </a:p>
          <a:p>
            <a:pPr lvl="1"/>
            <a:r>
              <a:rPr lang="en-US" dirty="0" smtClean="0"/>
              <a:t>Publicized parades, outings, picnics, speeches, </a:t>
            </a:r>
            <a:r>
              <a:rPr lang="en-US" dirty="0" err="1" smtClean="0"/>
              <a:t>etc</a:t>
            </a:r>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50</a:t>
            </a:fld>
            <a:endParaRPr lang="en-US"/>
          </a:p>
        </p:txBody>
      </p:sp>
    </p:spTree>
    <p:extLst>
      <p:ext uri="{BB962C8B-B14F-4D97-AF65-F5344CB8AC3E}">
        <p14:creationId xmlns:p14="http://schemas.microsoft.com/office/powerpoint/2010/main" val="4203792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Implications of Print &amp; Newspaper Innovations - </a:t>
            </a:r>
            <a:r>
              <a:rPr lang="en-US" dirty="0" smtClean="0"/>
              <a:t>2</a:t>
            </a:r>
            <a:endParaRPr lang="en-US" dirty="0"/>
          </a:p>
        </p:txBody>
      </p:sp>
      <p:sp>
        <p:nvSpPr>
          <p:cNvPr id="3" name="Content Placeholder 2"/>
          <p:cNvSpPr>
            <a:spLocks noGrp="1"/>
          </p:cNvSpPr>
          <p:nvPr>
            <p:ph idx="1"/>
          </p:nvPr>
        </p:nvSpPr>
        <p:spPr/>
        <p:txBody>
          <a:bodyPr/>
          <a:lstStyle/>
          <a:p>
            <a:r>
              <a:rPr lang="en-US" dirty="0" smtClean="0"/>
              <a:t>Promoted the use of slander as a campaign technique</a:t>
            </a:r>
          </a:p>
          <a:p>
            <a:r>
              <a:rPr lang="en-US" dirty="0" smtClean="0"/>
              <a:t>Gave rise to the campaign poster, pamphlet, and campaign biography</a:t>
            </a:r>
          </a:p>
          <a:p>
            <a:r>
              <a:rPr lang="en-US" dirty="0" smtClean="0"/>
              <a:t>Turned newspaper publishers into persons with major political influence</a:t>
            </a:r>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51</a:t>
            </a:fld>
            <a:endParaRPr lang="en-US"/>
          </a:p>
        </p:txBody>
      </p:sp>
    </p:spTree>
    <p:extLst>
      <p:ext uri="{BB962C8B-B14F-4D97-AF65-F5344CB8AC3E}">
        <p14:creationId xmlns:p14="http://schemas.microsoft.com/office/powerpoint/2010/main" val="20277787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Implications of Print &amp; Newspaper Innovations - </a:t>
            </a:r>
            <a:r>
              <a:rPr lang="en-US" dirty="0" smtClean="0"/>
              <a:t>3</a:t>
            </a:r>
            <a:endParaRPr lang="en-US" dirty="0"/>
          </a:p>
        </p:txBody>
      </p:sp>
      <p:sp>
        <p:nvSpPr>
          <p:cNvPr id="3" name="Content Placeholder 2"/>
          <p:cNvSpPr>
            <a:spLocks noGrp="1"/>
          </p:cNvSpPr>
          <p:nvPr>
            <p:ph idx="1"/>
          </p:nvPr>
        </p:nvSpPr>
        <p:spPr/>
        <p:txBody>
          <a:bodyPr/>
          <a:lstStyle/>
          <a:p>
            <a:r>
              <a:rPr lang="en-US" dirty="0" smtClean="0"/>
              <a:t>Investigative reporting led to the revelation of major political scandals</a:t>
            </a:r>
          </a:p>
          <a:p>
            <a:pPr lvl="1"/>
            <a:r>
              <a:rPr lang="en-US" dirty="0" smtClean="0"/>
              <a:t>The Tweed Ring of Tammany Hall</a:t>
            </a:r>
          </a:p>
          <a:p>
            <a:r>
              <a:rPr lang="en-US" dirty="0" smtClean="0"/>
              <a:t>Because most newspapers were affiliated with, or subsidized by, a political party, newspapers give rise to raucous political debate and widespread participation by the voting populace</a:t>
            </a:r>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52</a:t>
            </a:fld>
            <a:endParaRPr lang="en-US"/>
          </a:p>
        </p:txBody>
      </p:sp>
    </p:spTree>
    <p:extLst>
      <p:ext uri="{BB962C8B-B14F-4D97-AF65-F5344CB8AC3E}">
        <p14:creationId xmlns:p14="http://schemas.microsoft.com/office/powerpoint/2010/main" val="1709871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Transportation Revolution and American Politics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E917B0C9-1CB8-4934-A2DD-AF3E4097E6B7}" type="slidenum">
              <a:rPr lang="en-US" smtClean="0"/>
              <a:t>53</a:t>
            </a:fld>
            <a:endParaRPr lang="en-US"/>
          </a:p>
        </p:txBody>
      </p:sp>
    </p:spTree>
    <p:extLst>
      <p:ext uri="{BB962C8B-B14F-4D97-AF65-F5344CB8AC3E}">
        <p14:creationId xmlns:p14="http://schemas.microsoft.com/office/powerpoint/2010/main" val="34524279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Transportation</a:t>
            </a:r>
            <a:r>
              <a:rPr lang="en-US" baseline="0" dirty="0" smtClean="0"/>
              <a:t> Revolution - 1</a:t>
            </a:r>
            <a:endParaRPr lang="en-US" dirty="0"/>
          </a:p>
        </p:txBody>
      </p:sp>
      <p:sp>
        <p:nvSpPr>
          <p:cNvPr id="3" name="Content Placeholder 2"/>
          <p:cNvSpPr>
            <a:spLocks noGrp="1"/>
          </p:cNvSpPr>
          <p:nvPr>
            <p:ph idx="1"/>
          </p:nvPr>
        </p:nvSpPr>
        <p:spPr/>
        <p:txBody>
          <a:bodyPr/>
          <a:lstStyle/>
          <a:p>
            <a:r>
              <a:rPr lang="en-US" dirty="0" smtClean="0"/>
              <a:t>Starting in the early-1800s, states had built turnpikes and canals</a:t>
            </a:r>
          </a:p>
          <a:p>
            <a:pPr lvl="1"/>
            <a:r>
              <a:rPr lang="en-US" dirty="0" smtClean="0"/>
              <a:t>Travel was slow </a:t>
            </a:r>
          </a:p>
          <a:p>
            <a:pPr lvl="3"/>
            <a:r>
              <a:rPr lang="en-US" dirty="0" smtClean="0"/>
              <a:t>Stagecoaches went 6 to 8 mph &amp; were better at moving people than goods</a:t>
            </a:r>
          </a:p>
          <a:p>
            <a:pPr lvl="3"/>
            <a:r>
              <a:rPr lang="en-US" dirty="0" smtClean="0"/>
              <a:t>Canals while good at moving bulk items were also slow and often not usable in the winter</a:t>
            </a:r>
          </a:p>
          <a:p>
            <a:pPr lvl="3"/>
            <a:r>
              <a:rPr lang="en-US" dirty="0" smtClean="0"/>
              <a:t>River traffic was often one-way downstream</a:t>
            </a:r>
          </a:p>
        </p:txBody>
      </p:sp>
      <p:sp>
        <p:nvSpPr>
          <p:cNvPr id="4" name="Slide Number Placeholder 3"/>
          <p:cNvSpPr>
            <a:spLocks noGrp="1"/>
          </p:cNvSpPr>
          <p:nvPr>
            <p:ph type="sldNum" sz="quarter" idx="12"/>
          </p:nvPr>
        </p:nvSpPr>
        <p:spPr/>
        <p:txBody>
          <a:bodyPr/>
          <a:lstStyle/>
          <a:p>
            <a:fld id="{0BBDD0B9-ADE4-408B-93E4-B37B38C8A89F}" type="slidenum">
              <a:rPr lang="en-US" smtClean="0"/>
              <a:pPr/>
              <a:t>54</a:t>
            </a:fld>
            <a:endParaRPr lang="en-US"/>
          </a:p>
        </p:txBody>
      </p:sp>
    </p:spTree>
    <p:extLst>
      <p:ext uri="{BB962C8B-B14F-4D97-AF65-F5344CB8AC3E}">
        <p14:creationId xmlns:p14="http://schemas.microsoft.com/office/powerpoint/2010/main" val="17348143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Transportation</a:t>
            </a:r>
            <a:r>
              <a:rPr lang="en-US" baseline="0" dirty="0" smtClean="0"/>
              <a:t> Revolution - 2</a:t>
            </a:r>
            <a:endParaRPr lang="en-US" dirty="0"/>
          </a:p>
        </p:txBody>
      </p:sp>
      <p:sp>
        <p:nvSpPr>
          <p:cNvPr id="3" name="Content Placeholder 2"/>
          <p:cNvSpPr>
            <a:spLocks noGrp="1"/>
          </p:cNvSpPr>
          <p:nvPr>
            <p:ph idx="1"/>
          </p:nvPr>
        </p:nvSpPr>
        <p:spPr/>
        <p:txBody>
          <a:bodyPr>
            <a:normAutofit lnSpcReduction="10000"/>
          </a:bodyPr>
          <a:lstStyle/>
          <a:p>
            <a:r>
              <a:rPr lang="en-US" dirty="0" smtClean="0"/>
              <a:t>Steamboats, starting with Robert Fulton in 1807:</a:t>
            </a:r>
          </a:p>
          <a:p>
            <a:pPr lvl="1"/>
            <a:r>
              <a:rPr lang="en-US" dirty="0" smtClean="0"/>
              <a:t>Enhanced</a:t>
            </a:r>
            <a:r>
              <a:rPr lang="en-US" baseline="0" dirty="0" smtClean="0"/>
              <a:t> the comparative advantage of water transportation</a:t>
            </a:r>
          </a:p>
          <a:p>
            <a:pPr lvl="1"/>
            <a:r>
              <a:rPr lang="en-US" baseline="0" dirty="0" smtClean="0"/>
              <a:t>Permitted travel up-stream on rivers with powerful currents. E.g. the Mississippi</a:t>
            </a:r>
          </a:p>
          <a:p>
            <a:pPr lvl="2"/>
            <a:r>
              <a:rPr lang="en-US" dirty="0" smtClean="0"/>
              <a:t>In 1817, a steamboat went from New Orleans to Louisville in 26 days. By 1826, the same</a:t>
            </a:r>
            <a:r>
              <a:rPr lang="en-US" baseline="0" dirty="0" smtClean="0"/>
              <a:t> voyage was down to 8 days</a:t>
            </a:r>
          </a:p>
          <a:p>
            <a:pPr lvl="1"/>
            <a:r>
              <a:rPr lang="en-US" dirty="0" smtClean="0"/>
              <a:t>Reduced</a:t>
            </a:r>
            <a:r>
              <a:rPr lang="en-US" baseline="0" dirty="0" smtClean="0"/>
              <a:t> sailing times in the </a:t>
            </a:r>
            <a:r>
              <a:rPr lang="en-US" dirty="0" smtClean="0"/>
              <a:t>coastal trade</a:t>
            </a:r>
          </a:p>
        </p:txBody>
      </p:sp>
      <p:sp>
        <p:nvSpPr>
          <p:cNvPr id="4" name="Slide Number Placeholder 3"/>
          <p:cNvSpPr>
            <a:spLocks noGrp="1"/>
          </p:cNvSpPr>
          <p:nvPr>
            <p:ph type="sldNum" sz="quarter" idx="12"/>
          </p:nvPr>
        </p:nvSpPr>
        <p:spPr/>
        <p:txBody>
          <a:bodyPr/>
          <a:lstStyle/>
          <a:p>
            <a:fld id="{0BBDD0B9-ADE4-408B-93E4-B37B38C8A89F}" type="slidenum">
              <a:rPr lang="en-US" smtClean="0"/>
              <a:pPr/>
              <a:t>55</a:t>
            </a:fld>
            <a:endParaRPr lang="en-US"/>
          </a:p>
        </p:txBody>
      </p:sp>
    </p:spTree>
    <p:extLst>
      <p:ext uri="{BB962C8B-B14F-4D97-AF65-F5344CB8AC3E}">
        <p14:creationId xmlns:p14="http://schemas.microsoft.com/office/powerpoint/2010/main" val="348463636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Transportation Revolution - 3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Railroads</a:t>
            </a:r>
          </a:p>
          <a:p>
            <a:pPr lvl="1"/>
            <a:r>
              <a:rPr lang="en-US" dirty="0"/>
              <a:t>Increased Volume of </a:t>
            </a:r>
            <a:r>
              <a:rPr lang="en-US" dirty="0" smtClean="0"/>
              <a:t>Passenger Traffic</a:t>
            </a:r>
            <a:endParaRPr lang="en-US" dirty="0"/>
          </a:p>
          <a:p>
            <a:pPr lvl="2"/>
            <a:r>
              <a:rPr lang="en-US" dirty="0"/>
              <a:t>Before the Charleston &amp; Hamburg RR began operating between these two locations in 1833:</a:t>
            </a:r>
          </a:p>
          <a:p>
            <a:pPr lvl="3"/>
            <a:r>
              <a:rPr lang="en-US" dirty="0"/>
              <a:t>Passenger traffic was handled by a stagecoach 3 times a week</a:t>
            </a:r>
          </a:p>
          <a:p>
            <a:pPr lvl="3"/>
            <a:r>
              <a:rPr lang="en-US" dirty="0"/>
              <a:t>In 1835, railroad passenger traffic was 30,000 passengers a year</a:t>
            </a:r>
          </a:p>
          <a:p>
            <a:pPr lvl="1"/>
            <a:r>
              <a:rPr lang="en-US" dirty="0"/>
              <a:t>Increased Speed of Travel</a:t>
            </a:r>
          </a:p>
          <a:p>
            <a:pPr lvl="2"/>
            <a:r>
              <a:rPr lang="en-US" dirty="0" smtClean="0"/>
              <a:t>In </a:t>
            </a:r>
            <a:r>
              <a:rPr lang="en-US" dirty="0"/>
              <a:t>comparison with canal/river boats, the railroad cut travel time from Boston to Concord NH from 5 days upstream and 4 days downstream to 4 hours each way</a:t>
            </a:r>
          </a:p>
          <a:p>
            <a:pPr lvl="2"/>
            <a:r>
              <a:rPr lang="en-US" dirty="0"/>
              <a:t>It took Thomas Jefferson 10 days to travel from Monticello to Philadelphia. In 1850, it took the railroad 1 day</a:t>
            </a:r>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56</a:t>
            </a:fld>
            <a:endParaRPr lang="en-US"/>
          </a:p>
        </p:txBody>
      </p:sp>
    </p:spTree>
    <p:extLst>
      <p:ext uri="{BB962C8B-B14F-4D97-AF65-F5344CB8AC3E}">
        <p14:creationId xmlns:p14="http://schemas.microsoft.com/office/powerpoint/2010/main" val="38753165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Railroads - 1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comparison with previous</a:t>
            </a:r>
            <a:r>
              <a:rPr lang="en-US" baseline="0" dirty="0" smtClean="0"/>
              <a:t> business enterprises, the railroad had some unique features</a:t>
            </a:r>
          </a:p>
          <a:p>
            <a:pPr lvl="1"/>
            <a:r>
              <a:rPr lang="en-US" dirty="0" smtClean="0"/>
              <a:t>It was a public</a:t>
            </a:r>
            <a:r>
              <a:rPr lang="en-US" baseline="0" dirty="0" smtClean="0"/>
              <a:t> service enterprise that required enormous up-front outlays of capital</a:t>
            </a:r>
          </a:p>
          <a:p>
            <a:pPr lvl="1"/>
            <a:r>
              <a:rPr lang="en-US" baseline="0" dirty="0" smtClean="0"/>
              <a:t>It was a geographically spread-out entity that required extensive coordination to operate</a:t>
            </a:r>
          </a:p>
          <a:p>
            <a:pPr lvl="1"/>
            <a:r>
              <a:rPr lang="en-US" baseline="0" dirty="0" smtClean="0"/>
              <a:t>Once built, railroads were expensive to run and maintain – i.e. they were both capital-intensive and labor-intensive enterprises</a:t>
            </a:r>
          </a:p>
          <a:p>
            <a:pPr lvl="1"/>
            <a:r>
              <a:rPr lang="en-US" baseline="0" dirty="0" smtClean="0"/>
              <a:t>The profitability of railroads required both the power of eminent domain and limited liability</a:t>
            </a:r>
          </a:p>
        </p:txBody>
      </p:sp>
      <p:sp>
        <p:nvSpPr>
          <p:cNvPr id="4" name="Slide Number Placeholder 3"/>
          <p:cNvSpPr>
            <a:spLocks noGrp="1"/>
          </p:cNvSpPr>
          <p:nvPr>
            <p:ph type="sldNum" sz="quarter" idx="12"/>
          </p:nvPr>
        </p:nvSpPr>
        <p:spPr/>
        <p:txBody>
          <a:bodyPr/>
          <a:lstStyle/>
          <a:p>
            <a:fld id="{A036F0B6-4F15-4F61-B0D9-D53503ED8BCE}" type="slidenum">
              <a:rPr lang="en-US" smtClean="0"/>
              <a:pPr/>
              <a:t>57</a:t>
            </a:fld>
            <a:endParaRPr lang="en-US"/>
          </a:p>
        </p:txBody>
      </p:sp>
    </p:spTree>
    <p:extLst>
      <p:ext uri="{BB962C8B-B14F-4D97-AF65-F5344CB8AC3E}">
        <p14:creationId xmlns:p14="http://schemas.microsoft.com/office/powerpoint/2010/main" val="538779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Railroads - 2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Railroads</a:t>
            </a:r>
            <a:r>
              <a:rPr lang="en-US" baseline="0" dirty="0" smtClean="0"/>
              <a:t> were corporations – only corporations could raise the enormous amounts of capital needed and had limited liability</a:t>
            </a:r>
          </a:p>
          <a:p>
            <a:r>
              <a:rPr lang="en-US" dirty="0" smtClean="0"/>
              <a:t>In addition to capital from stockholders and bondholders, railroads required subsidies initially from state governments and later from the Federal government</a:t>
            </a:r>
          </a:p>
          <a:p>
            <a:pPr lvl="1"/>
            <a:r>
              <a:rPr lang="en-US" baseline="0" dirty="0" smtClean="0"/>
              <a:t>These</a:t>
            </a:r>
            <a:r>
              <a:rPr lang="en-US" dirty="0" smtClean="0"/>
              <a:t> subsidies took the form of state and municipal purchases of stock and Federal government land grants</a:t>
            </a:r>
          </a:p>
        </p:txBody>
      </p:sp>
      <p:sp>
        <p:nvSpPr>
          <p:cNvPr id="4" name="Slide Number Placeholder 3"/>
          <p:cNvSpPr>
            <a:spLocks noGrp="1"/>
          </p:cNvSpPr>
          <p:nvPr>
            <p:ph type="sldNum" sz="quarter" idx="12"/>
          </p:nvPr>
        </p:nvSpPr>
        <p:spPr/>
        <p:txBody>
          <a:bodyPr/>
          <a:lstStyle/>
          <a:p>
            <a:fld id="{A036F0B6-4F15-4F61-B0D9-D53503ED8BCE}" type="slidenum">
              <a:rPr lang="en-US" smtClean="0"/>
              <a:pPr/>
              <a:t>58</a:t>
            </a:fld>
            <a:endParaRPr lang="en-US"/>
          </a:p>
        </p:txBody>
      </p:sp>
    </p:spTree>
    <p:extLst>
      <p:ext uri="{BB962C8B-B14F-4D97-AF65-F5344CB8AC3E}">
        <p14:creationId xmlns:p14="http://schemas.microsoft.com/office/powerpoint/2010/main" val="2690037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Railroads - 3</a:t>
            </a:r>
            <a:endParaRPr lang="en-US" dirty="0"/>
          </a:p>
        </p:txBody>
      </p:sp>
      <p:sp>
        <p:nvSpPr>
          <p:cNvPr id="3" name="Content Placeholder 2"/>
          <p:cNvSpPr>
            <a:spLocks noGrp="1"/>
          </p:cNvSpPr>
          <p:nvPr>
            <p:ph idx="1"/>
          </p:nvPr>
        </p:nvSpPr>
        <p:spPr/>
        <p:txBody>
          <a:bodyPr/>
          <a:lstStyle/>
          <a:p>
            <a:r>
              <a:rPr lang="en-US" dirty="0" smtClean="0"/>
              <a:t>The railroads had a host of socio-economic effects</a:t>
            </a:r>
          </a:p>
          <a:p>
            <a:r>
              <a:rPr lang="en-US" dirty="0" smtClean="0"/>
              <a:t>Effects with political implications</a:t>
            </a:r>
          </a:p>
          <a:p>
            <a:pPr lvl="1"/>
            <a:r>
              <a:rPr lang="en-US" dirty="0"/>
              <a:t>The railroad created a national market for goods by destroying the transportation cost barrier that had protected local manufacturing monopolies from competition</a:t>
            </a:r>
          </a:p>
          <a:p>
            <a:pPr lvl="2"/>
            <a:r>
              <a:rPr lang="en-US" dirty="0"/>
              <a:t>This worked to the economic detriment of the South</a:t>
            </a:r>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59</a:t>
            </a:fld>
            <a:endParaRPr lang="en-US"/>
          </a:p>
        </p:txBody>
      </p:sp>
    </p:spTree>
    <p:extLst>
      <p:ext uri="{BB962C8B-B14F-4D97-AF65-F5344CB8AC3E}">
        <p14:creationId xmlns:p14="http://schemas.microsoft.com/office/powerpoint/2010/main" val="586025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of 1812 and its effects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By cutting off U.S. trade with Europe and England, the War fostered the development of American industry</a:t>
            </a:r>
          </a:p>
          <a:p>
            <a:pPr lvl="1"/>
            <a:r>
              <a:rPr lang="en-US" dirty="0" smtClean="0"/>
              <a:t>New England merchant capitalists began investing in industry</a:t>
            </a:r>
          </a:p>
          <a:p>
            <a:r>
              <a:rPr lang="en-US" dirty="0"/>
              <a:t>The Battle of New Orleans made Andrew Jackson a national hero and a future presidential candidate</a:t>
            </a:r>
          </a:p>
          <a:p>
            <a:r>
              <a:rPr lang="en-US" dirty="0" smtClean="0"/>
              <a:t>The </a:t>
            </a:r>
            <a:r>
              <a:rPr lang="en-US" dirty="0"/>
              <a:t>Federalist opposition to the war effort and the secession threats of the Hartford Convention basically destroyed the Federalist Party</a:t>
            </a:r>
          </a:p>
          <a:p>
            <a:pPr lvl="1"/>
            <a:endParaRPr lang="en-US" dirty="0"/>
          </a:p>
        </p:txBody>
      </p:sp>
    </p:spTree>
    <p:extLst>
      <p:ext uri="{BB962C8B-B14F-4D97-AF65-F5344CB8AC3E}">
        <p14:creationId xmlns:p14="http://schemas.microsoft.com/office/powerpoint/2010/main" val="42579907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Effects with political implications </a:t>
            </a:r>
          </a:p>
          <a:p>
            <a:pPr lvl="1"/>
            <a:r>
              <a:rPr lang="en-US" dirty="0"/>
              <a:t>The railroad linked the agricultural Midwest to the industrial Northeast </a:t>
            </a:r>
          </a:p>
          <a:p>
            <a:pPr lvl="1"/>
            <a:r>
              <a:rPr lang="en-US" dirty="0"/>
              <a:t>The railroad deemphasized the economic ties that formerly bound the Midwest to the South via the Ohio and Mississippi Rivers </a:t>
            </a:r>
            <a:endParaRPr lang="en-US" dirty="0" smtClean="0"/>
          </a:p>
          <a:p>
            <a:pPr lvl="1"/>
            <a:r>
              <a:rPr lang="en-US" dirty="0"/>
              <a:t>Linked the Upper South slave states of Delaware, Maryland, Kentucky, and Missouri economically to the North</a:t>
            </a:r>
          </a:p>
          <a:p>
            <a:pPr lvl="2"/>
            <a:r>
              <a:rPr lang="en-US" dirty="0"/>
              <a:t>This played a role in keeping these states in the Union during the Secession Crisis of </a:t>
            </a:r>
            <a:r>
              <a:rPr lang="en-US" dirty="0" smtClean="0"/>
              <a:t>1861</a:t>
            </a:r>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60</a:t>
            </a:fld>
            <a:endParaRPr lang="en-US"/>
          </a:p>
        </p:txBody>
      </p:sp>
    </p:spTree>
    <p:extLst>
      <p:ext uri="{BB962C8B-B14F-4D97-AF65-F5344CB8AC3E}">
        <p14:creationId xmlns:p14="http://schemas.microsoft.com/office/powerpoint/2010/main" val="25236113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Railroads </a:t>
            </a:r>
            <a:endParaRPr lang="en-US" dirty="0"/>
          </a:p>
        </p:txBody>
      </p:sp>
      <p:sp>
        <p:nvSpPr>
          <p:cNvPr id="3" name="Content Placeholder 2"/>
          <p:cNvSpPr>
            <a:spLocks noGrp="1"/>
          </p:cNvSpPr>
          <p:nvPr>
            <p:ph idx="1"/>
          </p:nvPr>
        </p:nvSpPr>
        <p:spPr/>
        <p:txBody>
          <a:bodyPr/>
          <a:lstStyle/>
          <a:p>
            <a:r>
              <a:rPr lang="en-US" dirty="0" smtClean="0"/>
              <a:t>Effects with political implications (</a:t>
            </a:r>
            <a:r>
              <a:rPr lang="en-US" dirty="0" err="1" smtClean="0"/>
              <a:t>cont</a:t>
            </a:r>
            <a:r>
              <a:rPr lang="en-US" dirty="0" smtClean="0"/>
              <a:t>)</a:t>
            </a:r>
          </a:p>
          <a:p>
            <a:pPr lvl="1"/>
            <a:r>
              <a:rPr lang="en-US" dirty="0" smtClean="0"/>
              <a:t>The </a:t>
            </a:r>
            <a:r>
              <a:rPr lang="en-US" dirty="0"/>
              <a:t>railroads permitted </a:t>
            </a:r>
            <a:r>
              <a:rPr lang="en-US" dirty="0" smtClean="0"/>
              <a:t>performers, speakers, and politicians </a:t>
            </a:r>
            <a:r>
              <a:rPr lang="en-US" dirty="0"/>
              <a:t>to tour much of the country and become </a:t>
            </a:r>
            <a:r>
              <a:rPr lang="en-US" dirty="0" smtClean="0"/>
              <a:t>well-known</a:t>
            </a:r>
          </a:p>
          <a:p>
            <a:pPr lvl="1"/>
            <a:r>
              <a:rPr lang="en-US" dirty="0" smtClean="0"/>
              <a:t>Made it feasible for political parties to hold conventions to nominate candidates </a:t>
            </a:r>
          </a:p>
          <a:p>
            <a:pPr lvl="1"/>
            <a:r>
              <a:rPr lang="en-US" dirty="0" smtClean="0"/>
              <a:t>The railroad</a:t>
            </a:r>
            <a:r>
              <a:rPr lang="en-US" dirty="0"/>
              <a:t> </a:t>
            </a:r>
            <a:r>
              <a:rPr lang="en-US" dirty="0" smtClean="0"/>
              <a:t>facilitated the emergence of a </a:t>
            </a:r>
            <a:r>
              <a:rPr lang="en-US" dirty="0"/>
              <a:t>national market for books and other publications</a:t>
            </a:r>
          </a:p>
          <a:p>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61</a:t>
            </a:fld>
            <a:endParaRPr lang="en-US"/>
          </a:p>
        </p:txBody>
      </p:sp>
    </p:spTree>
    <p:extLst>
      <p:ext uri="{BB962C8B-B14F-4D97-AF65-F5344CB8AC3E}">
        <p14:creationId xmlns:p14="http://schemas.microsoft.com/office/powerpoint/2010/main" val="23464949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Railroads – Later Political Effects - 1</a:t>
            </a:r>
            <a:endParaRPr lang="en-US" dirty="0"/>
          </a:p>
        </p:txBody>
      </p:sp>
      <p:sp>
        <p:nvSpPr>
          <p:cNvPr id="3" name="Content Placeholder 2"/>
          <p:cNvSpPr>
            <a:spLocks noGrp="1"/>
          </p:cNvSpPr>
          <p:nvPr>
            <p:ph idx="1"/>
          </p:nvPr>
        </p:nvSpPr>
        <p:spPr/>
        <p:txBody>
          <a:bodyPr/>
          <a:lstStyle/>
          <a:p>
            <a:r>
              <a:rPr lang="en-US" dirty="0" smtClean="0"/>
              <a:t>Precipitated the passage of the Kansas-Nebraska Act -  a major step on the road to war. This Act: </a:t>
            </a:r>
          </a:p>
          <a:p>
            <a:pPr lvl="1"/>
            <a:r>
              <a:rPr lang="en-US" dirty="0" smtClean="0"/>
              <a:t>Led to the fracturing of the Democratic Party, </a:t>
            </a:r>
          </a:p>
          <a:p>
            <a:pPr lvl="1"/>
            <a:r>
              <a:rPr lang="en-US" dirty="0" smtClean="0"/>
              <a:t>Was a major factor in the collapse of the Whig Party, </a:t>
            </a:r>
          </a:p>
          <a:p>
            <a:pPr lvl="1"/>
            <a:r>
              <a:rPr lang="en-US" dirty="0" smtClean="0"/>
              <a:t>Led to the formation of the Republican Party</a:t>
            </a:r>
          </a:p>
          <a:p>
            <a:pPr lvl="1"/>
            <a:r>
              <a:rPr lang="en-US" dirty="0"/>
              <a:t>Led to </a:t>
            </a:r>
            <a:r>
              <a:rPr lang="en-US" dirty="0" smtClean="0"/>
              <a:t>“Bloody Kansas” </a:t>
            </a: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5EE601A0-8CD0-4DC2-A81D-A7DD10BFDF86}" type="slidenum">
              <a:rPr lang="en-US" smtClean="0"/>
              <a:t>62</a:t>
            </a:fld>
            <a:endParaRPr lang="en-US"/>
          </a:p>
        </p:txBody>
      </p:sp>
    </p:spTree>
    <p:extLst>
      <p:ext uri="{BB962C8B-B14F-4D97-AF65-F5344CB8AC3E}">
        <p14:creationId xmlns:p14="http://schemas.microsoft.com/office/powerpoint/2010/main" val="38128646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 – Later Political Effects - 2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major corporate and economic entities with fixed in-place facilities and high sensitivity  to governmental policies </a:t>
            </a:r>
          </a:p>
          <a:p>
            <a:pPr lvl="1"/>
            <a:r>
              <a:rPr lang="en-US" dirty="0" smtClean="0"/>
              <a:t>Governments </a:t>
            </a:r>
            <a:r>
              <a:rPr lang="en-US" dirty="0"/>
              <a:t>could effect railroad profitability via </a:t>
            </a:r>
            <a:r>
              <a:rPr lang="en-US" dirty="0" smtClean="0"/>
              <a:t>taxation, fare &amp; safety regulation, subsidies (or lack thereof)</a:t>
            </a:r>
          </a:p>
          <a:p>
            <a:pPr lvl="1"/>
            <a:r>
              <a:rPr lang="en-US" dirty="0" smtClean="0"/>
              <a:t>Governments could also affect profitability by exerting political pressure on railroad route selection</a:t>
            </a:r>
            <a:endParaRPr lang="en-US" dirty="0"/>
          </a:p>
          <a:p>
            <a:r>
              <a:rPr lang="en-US" dirty="0" smtClean="0"/>
              <a:t>Railroads became major political players on both the Federal and state level </a:t>
            </a:r>
          </a:p>
          <a:p>
            <a:pPr lvl="1"/>
            <a:r>
              <a:rPr lang="en-US" dirty="0" smtClean="0"/>
              <a:t>They were major campaign contributors </a:t>
            </a:r>
          </a:p>
        </p:txBody>
      </p:sp>
      <p:sp>
        <p:nvSpPr>
          <p:cNvPr id="4" name="Slide Number Placeholder 3"/>
          <p:cNvSpPr>
            <a:spLocks noGrp="1"/>
          </p:cNvSpPr>
          <p:nvPr>
            <p:ph type="sldNum" sz="quarter" idx="12"/>
          </p:nvPr>
        </p:nvSpPr>
        <p:spPr/>
        <p:txBody>
          <a:bodyPr/>
          <a:lstStyle/>
          <a:p>
            <a:fld id="{5EE601A0-8CD0-4DC2-A81D-A7DD10BFDF86}" type="slidenum">
              <a:rPr lang="en-US" smtClean="0"/>
              <a:t>63</a:t>
            </a:fld>
            <a:endParaRPr lang="en-US"/>
          </a:p>
        </p:txBody>
      </p:sp>
    </p:spTree>
    <p:extLst>
      <p:ext uri="{BB962C8B-B14F-4D97-AF65-F5344CB8AC3E}">
        <p14:creationId xmlns:p14="http://schemas.microsoft.com/office/powerpoint/2010/main" val="277300318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Jacksonian Era</a:t>
            </a:r>
            <a:endParaRPr lang="en-US" dirty="0"/>
          </a:p>
        </p:txBody>
      </p:sp>
      <p:sp>
        <p:nvSpPr>
          <p:cNvPr id="5" name="Subtitle 4"/>
          <p:cNvSpPr>
            <a:spLocks noGrp="1"/>
          </p:cNvSpPr>
          <p:nvPr>
            <p:ph type="subTitle" idx="1"/>
          </p:nvPr>
        </p:nvSpPr>
        <p:spPr/>
        <p:txBody>
          <a:bodyPr/>
          <a:lstStyle/>
          <a:p>
            <a:r>
              <a:rPr lang="en-US" b="1" dirty="0" smtClean="0"/>
              <a:t>1828-1860</a:t>
            </a:r>
            <a:endParaRPr lang="en-US" b="1" dirty="0"/>
          </a:p>
        </p:txBody>
      </p:sp>
    </p:spTree>
    <p:extLst>
      <p:ext uri="{BB962C8B-B14F-4D97-AF65-F5344CB8AC3E}">
        <p14:creationId xmlns:p14="http://schemas.microsoft.com/office/powerpoint/2010/main" val="36476223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Jacksonian Era Political Trends</a:t>
            </a:r>
            <a:endParaRPr lang="en-US" dirty="0"/>
          </a:p>
        </p:txBody>
      </p:sp>
      <p:sp>
        <p:nvSpPr>
          <p:cNvPr id="3" name="Content Placeholder 2"/>
          <p:cNvSpPr>
            <a:spLocks noGrp="1"/>
          </p:cNvSpPr>
          <p:nvPr>
            <p:ph idx="1"/>
          </p:nvPr>
        </p:nvSpPr>
        <p:spPr/>
        <p:txBody>
          <a:bodyPr>
            <a:normAutofit lnSpcReduction="10000"/>
          </a:bodyPr>
          <a:lstStyle/>
          <a:p>
            <a:r>
              <a:rPr lang="en-US" dirty="0" smtClean="0"/>
              <a:t>The Reemergence of a two-party system</a:t>
            </a:r>
          </a:p>
          <a:p>
            <a:pPr lvl="1"/>
            <a:r>
              <a:rPr lang="en-US" dirty="0" smtClean="0"/>
              <a:t>The Democrats</a:t>
            </a:r>
          </a:p>
          <a:p>
            <a:pPr lvl="1"/>
            <a:r>
              <a:rPr lang="en-US" dirty="0" smtClean="0"/>
              <a:t>The Whigs</a:t>
            </a:r>
          </a:p>
          <a:p>
            <a:r>
              <a:rPr lang="en-US" dirty="0" smtClean="0"/>
              <a:t>Political conventions replace the congressional caucus as a means of nominating presidential candidates</a:t>
            </a:r>
          </a:p>
          <a:p>
            <a:r>
              <a:rPr lang="en-US" dirty="0" smtClean="0"/>
              <a:t>Diverging economies, slavery, geographic expansion, and mass immigration lead to sectional polarization </a:t>
            </a:r>
            <a:endParaRPr lang="en-US" dirty="0"/>
          </a:p>
        </p:txBody>
      </p:sp>
      <p:sp>
        <p:nvSpPr>
          <p:cNvPr id="4" name="Slide Number Placeholder 3"/>
          <p:cNvSpPr>
            <a:spLocks noGrp="1"/>
          </p:cNvSpPr>
          <p:nvPr>
            <p:ph type="sldNum" sz="quarter" idx="12"/>
          </p:nvPr>
        </p:nvSpPr>
        <p:spPr/>
        <p:txBody>
          <a:bodyPr/>
          <a:lstStyle/>
          <a:p>
            <a:fld id="{E917B0C9-1CB8-4934-A2DD-AF3E4097E6B7}" type="slidenum">
              <a:rPr lang="en-US" smtClean="0"/>
              <a:t>65</a:t>
            </a:fld>
            <a:endParaRPr lang="en-US"/>
          </a:p>
        </p:txBody>
      </p:sp>
    </p:spTree>
    <p:extLst>
      <p:ext uri="{BB962C8B-B14F-4D97-AF65-F5344CB8AC3E}">
        <p14:creationId xmlns:p14="http://schemas.microsoft.com/office/powerpoint/2010/main" val="541605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Notes About Jacksonian Era Voting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Political leaders, except for some local offices, were not personally known by the voter. You voted for a candidate because you supported his political party</a:t>
            </a:r>
          </a:p>
          <a:p>
            <a:r>
              <a:rPr lang="en-US" dirty="0" smtClean="0"/>
              <a:t>Elections were the culmination of a months’ long campaign involving banners, torchlight parades, and election hoopla</a:t>
            </a:r>
          </a:p>
          <a:p>
            <a:r>
              <a:rPr lang="en-US" dirty="0" smtClean="0"/>
              <a:t>The voter’s connection to a party was based less on its stand on public policies and more on a strong sense of partisan loyalty</a:t>
            </a:r>
          </a:p>
          <a:p>
            <a:r>
              <a:rPr lang="en-US" dirty="0" smtClean="0"/>
              <a:t>The act of voting was an act of solidarity motivated by cultural loyalty and a dislike of groups associated with the other party</a:t>
            </a:r>
            <a:endParaRPr lang="en-US" dirty="0"/>
          </a:p>
        </p:txBody>
      </p:sp>
      <p:sp>
        <p:nvSpPr>
          <p:cNvPr id="4" name="Slide Number Placeholder 3"/>
          <p:cNvSpPr>
            <a:spLocks noGrp="1"/>
          </p:cNvSpPr>
          <p:nvPr>
            <p:ph type="sldNum" sz="quarter" idx="12"/>
          </p:nvPr>
        </p:nvSpPr>
        <p:spPr/>
        <p:txBody>
          <a:bodyPr/>
          <a:lstStyle/>
          <a:p>
            <a:fld id="{738D3C03-2A4E-4E29-B61D-FE8D764B6D18}" type="slidenum">
              <a:rPr lang="en-US" smtClean="0"/>
              <a:pPr/>
              <a:t>66</a:t>
            </a:fld>
            <a:endParaRPr lang="en-US"/>
          </a:p>
        </p:txBody>
      </p:sp>
    </p:spTree>
    <p:extLst>
      <p:ext uri="{BB962C8B-B14F-4D97-AF65-F5344CB8AC3E}">
        <p14:creationId xmlns:p14="http://schemas.microsoft.com/office/powerpoint/2010/main" val="3601390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Jackson</a:t>
            </a:r>
            <a:endParaRPr lang="en-US" dirty="0"/>
          </a:p>
        </p:txBody>
      </p:sp>
      <p:sp>
        <p:nvSpPr>
          <p:cNvPr id="3" name="Content Placeholder 2"/>
          <p:cNvSpPr>
            <a:spLocks noGrp="1"/>
          </p:cNvSpPr>
          <p:nvPr>
            <p:ph idx="1"/>
          </p:nvPr>
        </p:nvSpPr>
        <p:spPr/>
        <p:txBody>
          <a:bodyPr>
            <a:normAutofit lnSpcReduction="10000"/>
          </a:bodyPr>
          <a:lstStyle/>
          <a:p>
            <a:r>
              <a:rPr lang="en-US" dirty="0" smtClean="0"/>
              <a:t>Saw a leader as one who engaged in bold and decisive acts</a:t>
            </a:r>
          </a:p>
          <a:p>
            <a:pPr lvl="1"/>
            <a:r>
              <a:rPr lang="en-US" dirty="0" smtClean="0"/>
              <a:t>Was a Take-charge-of-things kind of guy</a:t>
            </a:r>
          </a:p>
          <a:p>
            <a:pPr lvl="1"/>
            <a:r>
              <a:rPr lang="en-US" dirty="0"/>
              <a:t>Not afraid of physical confrontations</a:t>
            </a:r>
          </a:p>
          <a:p>
            <a:r>
              <a:rPr lang="en-US" dirty="0" smtClean="0"/>
              <a:t>Had a charismatic appeal to followers</a:t>
            </a:r>
          </a:p>
          <a:p>
            <a:r>
              <a:rPr lang="en-US" dirty="0" smtClean="0"/>
              <a:t>Demanded extreme personal loyalty</a:t>
            </a:r>
          </a:p>
          <a:p>
            <a:r>
              <a:rPr lang="en-US" dirty="0" smtClean="0"/>
              <a:t>Had a violent antipathy to all who disagreed with him</a:t>
            </a:r>
          </a:p>
          <a:p>
            <a:pPr lvl="1"/>
            <a:r>
              <a:rPr lang="en-US" dirty="0" smtClean="0"/>
              <a:t>Was intensely partisan</a:t>
            </a:r>
            <a:endParaRPr lang="en-US" dirty="0"/>
          </a:p>
        </p:txBody>
      </p:sp>
    </p:spTree>
    <p:extLst>
      <p:ext uri="{BB962C8B-B14F-4D97-AF65-F5344CB8AC3E}">
        <p14:creationId xmlns:p14="http://schemas.microsoft.com/office/powerpoint/2010/main" val="26379197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Jackson’s Political Views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Saw a national debt as an evil</a:t>
            </a:r>
          </a:p>
          <a:p>
            <a:r>
              <a:rPr lang="en-US" dirty="0" smtClean="0"/>
              <a:t>Saw large concentrations of power as a threat to both democracy and liberty</a:t>
            </a:r>
          </a:p>
          <a:p>
            <a:pPr lvl="1"/>
            <a:r>
              <a:rPr lang="en-US" dirty="0" smtClean="0"/>
              <a:t>Opposed to the Bank of the United States</a:t>
            </a:r>
          </a:p>
          <a:p>
            <a:r>
              <a:rPr lang="en-US" dirty="0" smtClean="0"/>
              <a:t>Supported states rights</a:t>
            </a:r>
          </a:p>
          <a:p>
            <a:r>
              <a:rPr lang="en-US" dirty="0" smtClean="0"/>
              <a:t>Strongly opposed nullification</a:t>
            </a:r>
          </a:p>
          <a:p>
            <a:r>
              <a:rPr lang="en-US" dirty="0" smtClean="0"/>
              <a:t>Opposed federal funding of internal improvements</a:t>
            </a:r>
          </a:p>
          <a:p>
            <a:r>
              <a:rPr lang="en-US" dirty="0" smtClean="0"/>
              <a:t>Supported Indian removal</a:t>
            </a:r>
          </a:p>
          <a:p>
            <a:r>
              <a:rPr lang="en-US" dirty="0" smtClean="0"/>
              <a:t>Believed the Federal government should be restricted to those  functions and activities specifically mentioned in the Constitution</a:t>
            </a:r>
            <a:endParaRPr lang="en-US" dirty="0"/>
          </a:p>
        </p:txBody>
      </p:sp>
    </p:spTree>
    <p:extLst>
      <p:ext uri="{BB962C8B-B14F-4D97-AF65-F5344CB8AC3E}">
        <p14:creationId xmlns:p14="http://schemas.microsoft.com/office/powerpoint/2010/main" val="21753254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Jackson’s Political Views - 2</a:t>
            </a:r>
            <a:endParaRPr lang="en-US" dirty="0"/>
          </a:p>
        </p:txBody>
      </p:sp>
      <p:sp>
        <p:nvSpPr>
          <p:cNvPr id="3" name="Content Placeholder 2"/>
          <p:cNvSpPr>
            <a:spLocks noGrp="1"/>
          </p:cNvSpPr>
          <p:nvPr>
            <p:ph idx="1"/>
          </p:nvPr>
        </p:nvSpPr>
        <p:spPr/>
        <p:txBody>
          <a:bodyPr/>
          <a:lstStyle/>
          <a:p>
            <a:r>
              <a:rPr lang="en-US" dirty="0" smtClean="0"/>
              <a:t>Favored the spoils system</a:t>
            </a:r>
          </a:p>
          <a:p>
            <a:pPr lvl="1"/>
            <a:r>
              <a:rPr lang="en-US" dirty="0" smtClean="0"/>
              <a:t>Reflected his belief in term limits for bureaucrats</a:t>
            </a:r>
          </a:p>
          <a:p>
            <a:pPr lvl="2"/>
            <a:r>
              <a:rPr lang="en-US" dirty="0" smtClean="0"/>
              <a:t>Believed that an entrenched permanent bureaucracy would serve itself rather than the public</a:t>
            </a:r>
          </a:p>
          <a:p>
            <a:pPr lvl="1"/>
            <a:r>
              <a:rPr lang="en-US" dirty="0" smtClean="0"/>
              <a:t>Believed that most federal jobs were so simple that anyone could do them</a:t>
            </a:r>
          </a:p>
          <a:p>
            <a:r>
              <a:rPr lang="en-US" dirty="0" smtClean="0"/>
              <a:t>Systematically gave federal jobs to loyal party workers</a:t>
            </a:r>
            <a:endParaRPr lang="en-US" dirty="0"/>
          </a:p>
        </p:txBody>
      </p:sp>
    </p:spTree>
    <p:extLst>
      <p:ext uri="{BB962C8B-B14F-4D97-AF65-F5344CB8AC3E}">
        <p14:creationId xmlns:p14="http://schemas.microsoft.com/office/powerpoint/2010/main" val="3168372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Federalists</a:t>
            </a:r>
            <a:endParaRPr lang="en-US" dirty="0"/>
          </a:p>
        </p:txBody>
      </p:sp>
      <p:sp>
        <p:nvSpPr>
          <p:cNvPr id="3" name="Content Placeholder 2"/>
          <p:cNvSpPr>
            <a:spLocks noGrp="1"/>
          </p:cNvSpPr>
          <p:nvPr>
            <p:ph idx="1"/>
          </p:nvPr>
        </p:nvSpPr>
        <p:spPr/>
        <p:txBody>
          <a:bodyPr/>
          <a:lstStyle/>
          <a:p>
            <a:r>
              <a:rPr lang="en-US" dirty="0" smtClean="0"/>
              <a:t>With the demise of the Federalist party, most Federalists joined the Republicans and aligned themselves with those sections of the Republican party that favored a national bank, internal improvements, and protective tariffs</a:t>
            </a:r>
          </a:p>
          <a:p>
            <a:r>
              <a:rPr lang="en-US" dirty="0" smtClean="0"/>
              <a:t>This increased factionalism within the Republican party and eventually led to the emergence of the Second Party System</a:t>
            </a:r>
            <a:endParaRPr lang="en-US" dirty="0"/>
          </a:p>
        </p:txBody>
      </p:sp>
    </p:spTree>
    <p:extLst>
      <p:ext uri="{BB962C8B-B14F-4D97-AF65-F5344CB8AC3E}">
        <p14:creationId xmlns:p14="http://schemas.microsoft.com/office/powerpoint/2010/main" val="2547406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Jackson’s Political Innovations</a:t>
            </a:r>
            <a:endParaRPr lang="en-US" dirty="0"/>
          </a:p>
        </p:txBody>
      </p:sp>
      <p:sp>
        <p:nvSpPr>
          <p:cNvPr id="3" name="Content Placeholder 2"/>
          <p:cNvSpPr>
            <a:spLocks noGrp="1"/>
          </p:cNvSpPr>
          <p:nvPr>
            <p:ph idx="1"/>
          </p:nvPr>
        </p:nvSpPr>
        <p:spPr/>
        <p:txBody>
          <a:bodyPr/>
          <a:lstStyle/>
          <a:p>
            <a:r>
              <a:rPr lang="en-US" dirty="0" smtClean="0"/>
              <a:t>Built up a campaign organization unlike any seen before</a:t>
            </a:r>
          </a:p>
          <a:p>
            <a:pPr lvl="1"/>
            <a:r>
              <a:rPr lang="en-US" dirty="0" smtClean="0"/>
              <a:t>Won support  of, or established, a chain of newspapers to publicize Jackson and his views</a:t>
            </a:r>
          </a:p>
          <a:p>
            <a:pPr lvl="1"/>
            <a:r>
              <a:rPr lang="en-US" dirty="0" smtClean="0"/>
              <a:t>Established a network of financial supporters who subsidized pro-Jackson newspapers, and published campaign-related pamphlets and paraphernalia</a:t>
            </a:r>
          </a:p>
          <a:p>
            <a:pPr lvl="1"/>
            <a:r>
              <a:rPr lang="en-US" dirty="0" smtClean="0"/>
              <a:t>Established links with Tammany Hall in New York</a:t>
            </a:r>
            <a:endParaRPr lang="en-US" dirty="0"/>
          </a:p>
        </p:txBody>
      </p:sp>
    </p:spTree>
    <p:extLst>
      <p:ext uri="{BB962C8B-B14F-4D97-AF65-F5344CB8AC3E}">
        <p14:creationId xmlns:p14="http://schemas.microsoft.com/office/powerpoint/2010/main" val="17514983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Events of Jackson’s Presidency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t>
            </a:r>
            <a:r>
              <a:rPr lang="en-US" dirty="0" smtClean="0"/>
              <a:t>Battle of the Petticoats</a:t>
            </a:r>
            <a:endParaRPr lang="en-US" dirty="0"/>
          </a:p>
          <a:p>
            <a:r>
              <a:rPr lang="en-US" dirty="0" smtClean="0"/>
              <a:t>Indian Removal</a:t>
            </a:r>
          </a:p>
          <a:p>
            <a:r>
              <a:rPr lang="en-US" dirty="0" smtClean="0"/>
              <a:t>Veto of the </a:t>
            </a:r>
            <a:r>
              <a:rPr lang="en-US" dirty="0" err="1" smtClean="0"/>
              <a:t>Rechartering</a:t>
            </a:r>
            <a:r>
              <a:rPr lang="en-US" dirty="0" smtClean="0"/>
              <a:t> of the BUS</a:t>
            </a:r>
          </a:p>
          <a:p>
            <a:r>
              <a:rPr lang="en-US" dirty="0" smtClean="0"/>
              <a:t>The Maysville Veto</a:t>
            </a:r>
          </a:p>
          <a:p>
            <a:r>
              <a:rPr lang="en-US" dirty="0" smtClean="0"/>
              <a:t>Resistance to Nullification</a:t>
            </a:r>
            <a:endParaRPr lang="en-US" dirty="0"/>
          </a:p>
          <a:p>
            <a:r>
              <a:rPr lang="en-US" dirty="0" smtClean="0"/>
              <a:t>Paying off the National Debt</a:t>
            </a:r>
          </a:p>
          <a:p>
            <a:r>
              <a:rPr lang="en-US" dirty="0" smtClean="0"/>
              <a:t>Appointment of 6 Supreme Court justices, including Chief Justice Roger B. Taney</a:t>
            </a:r>
          </a:p>
          <a:p>
            <a:r>
              <a:rPr lang="en-US" dirty="0" smtClean="0"/>
              <a:t>Institution of the Spoils System</a:t>
            </a:r>
            <a:endParaRPr lang="en-US" dirty="0"/>
          </a:p>
        </p:txBody>
      </p:sp>
    </p:spTree>
    <p:extLst>
      <p:ext uri="{BB962C8B-B14F-4D97-AF65-F5344CB8AC3E}">
        <p14:creationId xmlns:p14="http://schemas.microsoft.com/office/powerpoint/2010/main" val="402455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1824 Election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Monroe favored his secretary of war William H. Crawford of GA as his successor</a:t>
            </a:r>
          </a:p>
          <a:p>
            <a:r>
              <a:rPr lang="en-US" dirty="0" smtClean="0"/>
              <a:t>In February 1824, Crawford received the congressional caucus nomination</a:t>
            </a:r>
          </a:p>
          <a:p>
            <a:r>
              <a:rPr lang="en-US" dirty="0" smtClean="0"/>
              <a:t>The legislatures of several New England states nominated secretary of state John Quincy Adams</a:t>
            </a:r>
          </a:p>
          <a:p>
            <a:r>
              <a:rPr lang="en-US" dirty="0" smtClean="0"/>
              <a:t>The Tennessee legislature and several state conventions nominated Andrew Jackson</a:t>
            </a:r>
          </a:p>
          <a:p>
            <a:r>
              <a:rPr lang="en-US" dirty="0" smtClean="0"/>
              <a:t>The Kentucky and other state legislatures nominated Henry Clay</a:t>
            </a:r>
            <a:endParaRPr lang="en-US" dirty="0"/>
          </a:p>
        </p:txBody>
      </p:sp>
    </p:spTree>
    <p:extLst>
      <p:ext uri="{BB962C8B-B14F-4D97-AF65-F5344CB8AC3E}">
        <p14:creationId xmlns:p14="http://schemas.microsoft.com/office/powerpoint/2010/main" val="308896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1824 Election - 2</a:t>
            </a:r>
            <a:endParaRPr lang="en-US" dirty="0"/>
          </a:p>
        </p:txBody>
      </p:sp>
      <p:sp>
        <p:nvSpPr>
          <p:cNvPr id="3" name="Content Placeholder 2"/>
          <p:cNvSpPr>
            <a:spLocks noGrp="1"/>
          </p:cNvSpPr>
          <p:nvPr>
            <p:ph idx="1"/>
          </p:nvPr>
        </p:nvSpPr>
        <p:spPr/>
        <p:txBody>
          <a:bodyPr/>
          <a:lstStyle/>
          <a:p>
            <a:r>
              <a:rPr lang="en-US" dirty="0" smtClean="0"/>
              <a:t>Crawford’s nomination by the caucus became an issue in the campaign</a:t>
            </a:r>
          </a:p>
          <a:p>
            <a:r>
              <a:rPr lang="en-US" dirty="0" smtClean="0"/>
              <a:t>Right after his nomination, Crawford suffered a stroke </a:t>
            </a:r>
          </a:p>
          <a:p>
            <a:r>
              <a:rPr lang="en-US" dirty="0" smtClean="0"/>
              <a:t>This boosted the fortunes of the other candidates</a:t>
            </a:r>
          </a:p>
          <a:p>
            <a:r>
              <a:rPr lang="en-US" dirty="0" smtClean="0"/>
              <a:t>Except for the caucus issue, personalities rather than issues dominated the campaign</a:t>
            </a:r>
            <a:endParaRPr lang="en-US" dirty="0"/>
          </a:p>
        </p:txBody>
      </p:sp>
    </p:spTree>
    <p:extLst>
      <p:ext uri="{BB962C8B-B14F-4D97-AF65-F5344CB8AC3E}">
        <p14:creationId xmlns:p14="http://schemas.microsoft.com/office/powerpoint/2010/main" val="530049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TotalTime>
  <Words>12289</Words>
  <Application>Microsoft Office PowerPoint</Application>
  <PresentationFormat>On-screen Show (4:3)</PresentationFormat>
  <Paragraphs>770</Paragraphs>
  <Slides>71</Slides>
  <Notes>71</Notes>
  <HiddenSlides>14</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From ‘Factions’ to Attack Ads – A History of American Politics</vt:lpstr>
      <vt:lpstr>What We Will Cover Today</vt:lpstr>
      <vt:lpstr>Election of 1808 </vt:lpstr>
      <vt:lpstr>Election of 1808 - 2</vt:lpstr>
      <vt:lpstr>Election of 1812</vt:lpstr>
      <vt:lpstr>War of 1812 and its effects</vt:lpstr>
      <vt:lpstr>End of the Federalists</vt:lpstr>
      <vt:lpstr>1824 Election</vt:lpstr>
      <vt:lpstr>1824 Election - 2</vt:lpstr>
      <vt:lpstr>1824 Election -3</vt:lpstr>
      <vt:lpstr>1824 Election -4</vt:lpstr>
      <vt:lpstr>1824 Election - 5</vt:lpstr>
      <vt:lpstr>1828 Election - 1</vt:lpstr>
      <vt:lpstr>1828 Election - 2</vt:lpstr>
      <vt:lpstr>1828 Election -3</vt:lpstr>
      <vt:lpstr>1828 Election - 4</vt:lpstr>
      <vt:lpstr>Trends that Worked for Jackson</vt:lpstr>
      <vt:lpstr>Starting Trends</vt:lpstr>
      <vt:lpstr>Westward Movement</vt:lpstr>
      <vt:lpstr>Westward Movement </vt:lpstr>
      <vt:lpstr>11 Nations of North America</vt:lpstr>
      <vt:lpstr>Westward Movement - 1</vt:lpstr>
      <vt:lpstr>Westward Movement - 2</vt:lpstr>
      <vt:lpstr>Westward Movement - 3</vt:lpstr>
      <vt:lpstr>Westward Movement - 4</vt:lpstr>
      <vt:lpstr>Impact of the Westward Movement </vt:lpstr>
      <vt:lpstr>Democratization and its Consequences</vt:lpstr>
      <vt:lpstr>Democratization - 1</vt:lpstr>
      <vt:lpstr>Democratization - 2</vt:lpstr>
      <vt:lpstr>Democratization - 3</vt:lpstr>
      <vt:lpstr>Democratization - 4</vt:lpstr>
      <vt:lpstr>Effects of Democratization - 1</vt:lpstr>
      <vt:lpstr>Effects of Democratization - 2</vt:lpstr>
      <vt:lpstr>Effects of Democratization - 3</vt:lpstr>
      <vt:lpstr>Effects of Democratization - 4</vt:lpstr>
      <vt:lpstr>Notes About Democratization</vt:lpstr>
      <vt:lpstr>A Key Point About Democratization -1</vt:lpstr>
      <vt:lpstr>A Key Point About Democratization - 2</vt:lpstr>
      <vt:lpstr>A Key Point About Democratization - 3</vt:lpstr>
      <vt:lpstr>Newspaper &amp; Printed Media Innovations</vt:lpstr>
      <vt:lpstr>News and Newspapers</vt:lpstr>
      <vt:lpstr>Innovations</vt:lpstr>
      <vt:lpstr>19th Century Printing Innovations</vt:lpstr>
      <vt:lpstr>Impact of Mass Printing - 1</vt:lpstr>
      <vt:lpstr>Impact of Mass Printing - 2</vt:lpstr>
      <vt:lpstr>Impact of Mass Printing - 3</vt:lpstr>
      <vt:lpstr>19th Century Newspaper Innovations</vt:lpstr>
      <vt:lpstr>19th Century Newspaper Innovations</vt:lpstr>
      <vt:lpstr>19th Century Newspaper Innovations</vt:lpstr>
      <vt:lpstr>Political Implications of Print &amp; Newspaper Innovations - 1</vt:lpstr>
      <vt:lpstr>Political Implications of Print &amp; Newspaper Innovations - 2</vt:lpstr>
      <vt:lpstr>Political Implications of Print &amp; Newspaper Innovations - 3</vt:lpstr>
      <vt:lpstr>The Transportation Revolution and American Politics</vt:lpstr>
      <vt:lpstr>The Transportation Revolution - 1</vt:lpstr>
      <vt:lpstr>The Transportation Revolution - 2</vt:lpstr>
      <vt:lpstr>The Transportation Revolution - 3</vt:lpstr>
      <vt:lpstr>Railroads - 1</vt:lpstr>
      <vt:lpstr>Railroads - 2</vt:lpstr>
      <vt:lpstr>Railroads - 3</vt:lpstr>
      <vt:lpstr>Railroads </vt:lpstr>
      <vt:lpstr>Railroads </vt:lpstr>
      <vt:lpstr>Railroads – Later Political Effects - 1</vt:lpstr>
      <vt:lpstr>Railroad – Later Political Effects - 2</vt:lpstr>
      <vt:lpstr>The Jacksonian Era</vt:lpstr>
      <vt:lpstr>Jacksonian Era Political Trends</vt:lpstr>
      <vt:lpstr>Notes About Jacksonian Era Voting</vt:lpstr>
      <vt:lpstr>Jackson</vt:lpstr>
      <vt:lpstr>Jackson’s Political Views</vt:lpstr>
      <vt:lpstr>Jackson’s Political Views - 2</vt:lpstr>
      <vt:lpstr>Jackson’s Political Innovations</vt:lpstr>
      <vt:lpstr>Key Events of Jackson’s Presidency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‘Factions’ to Attack Ads – A History of American Politics</dc:title>
  <dc:creator>William Reader</dc:creator>
  <cp:lastModifiedBy>wareader</cp:lastModifiedBy>
  <cp:revision>125</cp:revision>
  <cp:lastPrinted>2015-10-06T14:50:14Z</cp:lastPrinted>
  <dcterms:created xsi:type="dcterms:W3CDTF">2011-09-27T00:26:50Z</dcterms:created>
  <dcterms:modified xsi:type="dcterms:W3CDTF">2015-10-09T19:04:28Z</dcterms:modified>
</cp:coreProperties>
</file>