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handoutMasterIdLst>
    <p:handoutMasterId r:id="rId57"/>
  </p:handoutMasterIdLst>
  <p:sldIdLst>
    <p:sldId id="257" r:id="rId2"/>
    <p:sldId id="258" r:id="rId3"/>
    <p:sldId id="259" r:id="rId4"/>
    <p:sldId id="260" r:id="rId5"/>
    <p:sldId id="261" r:id="rId6"/>
    <p:sldId id="262" r:id="rId7"/>
    <p:sldId id="263" r:id="rId8"/>
    <p:sldId id="341" r:id="rId9"/>
    <p:sldId id="265" r:id="rId10"/>
    <p:sldId id="267" r:id="rId11"/>
    <p:sldId id="266" r:id="rId12"/>
    <p:sldId id="268" r:id="rId13"/>
    <p:sldId id="275" r:id="rId14"/>
    <p:sldId id="274" r:id="rId15"/>
    <p:sldId id="269" r:id="rId16"/>
    <p:sldId id="270" r:id="rId17"/>
    <p:sldId id="342" r:id="rId18"/>
    <p:sldId id="343" r:id="rId19"/>
    <p:sldId id="276" r:id="rId20"/>
    <p:sldId id="277" r:id="rId21"/>
    <p:sldId id="278" r:id="rId22"/>
    <p:sldId id="288" r:id="rId23"/>
    <p:sldId id="279" r:id="rId24"/>
    <p:sldId id="280" r:id="rId25"/>
    <p:sldId id="281" r:id="rId26"/>
    <p:sldId id="289" r:id="rId27"/>
    <p:sldId id="282" r:id="rId28"/>
    <p:sldId id="283" r:id="rId29"/>
    <p:sldId id="290" r:id="rId30"/>
    <p:sldId id="284" r:id="rId31"/>
    <p:sldId id="344" r:id="rId32"/>
    <p:sldId id="345" r:id="rId33"/>
    <p:sldId id="287" r:id="rId34"/>
    <p:sldId id="291" r:id="rId35"/>
    <p:sldId id="299" r:id="rId36"/>
    <p:sldId id="292" r:id="rId37"/>
    <p:sldId id="293" r:id="rId38"/>
    <p:sldId id="295" r:id="rId39"/>
    <p:sldId id="300" r:id="rId40"/>
    <p:sldId id="294" r:id="rId41"/>
    <p:sldId id="296" r:id="rId42"/>
    <p:sldId id="297" r:id="rId43"/>
    <p:sldId id="301" r:id="rId44"/>
    <p:sldId id="298" r:id="rId45"/>
    <p:sldId id="302" r:id="rId46"/>
    <p:sldId id="303" r:id="rId47"/>
    <p:sldId id="304" r:id="rId48"/>
    <p:sldId id="305" r:id="rId49"/>
    <p:sldId id="346" r:id="rId50"/>
    <p:sldId id="307" r:id="rId51"/>
    <p:sldId id="308" r:id="rId52"/>
    <p:sldId id="309" r:id="rId53"/>
    <p:sldId id="310" r:id="rId54"/>
    <p:sldId id="312"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09" autoAdjust="0"/>
    <p:restoredTop sz="68739" autoAdjust="0"/>
  </p:normalViewPr>
  <p:slideViewPr>
    <p:cSldViewPr>
      <p:cViewPr varScale="1">
        <p:scale>
          <a:sx n="49" d="100"/>
          <a:sy n="49" d="100"/>
        </p:scale>
        <p:origin x="-177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8F9A33D-A104-4638-A7F3-4A3799F21B6C}" type="datetimeFigureOut">
              <a:rPr lang="en-US" smtClean="0"/>
              <a:t>9/28/2015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5D4CE5A-328A-4476-A489-0438B488C91F}" type="slidenum">
              <a:rPr lang="en-US" smtClean="0"/>
              <a:t>‹#›</a:t>
            </a:fld>
            <a:endParaRPr lang="en-US"/>
          </a:p>
        </p:txBody>
      </p:sp>
    </p:spTree>
    <p:extLst>
      <p:ext uri="{BB962C8B-B14F-4D97-AF65-F5344CB8AC3E}">
        <p14:creationId xmlns:p14="http://schemas.microsoft.com/office/powerpoint/2010/main" val="35830650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A94B5B-C422-42F5-96D5-27E9364CBFE6}" type="datetimeFigureOut">
              <a:rPr lang="en-US" smtClean="0"/>
              <a:t>9/28/2015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610372-67E9-4105-A60A-C73D344697B2}" type="slidenum">
              <a:rPr lang="en-US" smtClean="0"/>
              <a:t>‹#›</a:t>
            </a:fld>
            <a:endParaRPr lang="en-US"/>
          </a:p>
        </p:txBody>
      </p:sp>
    </p:spTree>
    <p:extLst>
      <p:ext uri="{BB962C8B-B14F-4D97-AF65-F5344CB8AC3E}">
        <p14:creationId xmlns:p14="http://schemas.microsoft.com/office/powerpoint/2010/main" val="1242328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1B610-1C0B-41F8-B460-5A1F657EE034}"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b="1" dirty="0"/>
              <a:t>Climate – </a:t>
            </a:r>
            <a:r>
              <a:rPr lang="en-US" sz="1600" dirty="0"/>
              <a:t>Virginia and the Tidewater South had hot, humid summers with high mortality. </a:t>
            </a:r>
            <a:endParaRPr lang="en-US" sz="1600" dirty="0" smtClean="0"/>
          </a:p>
          <a:p>
            <a:pPr marL="285750" indent="-285750">
              <a:buFont typeface="Arial" panose="020B0604020202020204" pitchFamily="34" charset="0"/>
              <a:buChar char="•"/>
            </a:pPr>
            <a:r>
              <a:rPr lang="en-US" sz="1600" dirty="0" smtClean="0"/>
              <a:t>Until </a:t>
            </a:r>
            <a:r>
              <a:rPr lang="en-US" sz="1600" dirty="0"/>
              <a:t>the 1660s, only continued in-migration sustained population growth. Not until then did birth rates exceed death rates. </a:t>
            </a:r>
            <a:endParaRPr lang="en-US" sz="1600" dirty="0" smtClean="0"/>
          </a:p>
          <a:p>
            <a:pPr marL="285750" indent="-285750">
              <a:buFont typeface="Arial" panose="020B0604020202020204" pitchFamily="34" charset="0"/>
              <a:buChar char="•"/>
            </a:pPr>
            <a:r>
              <a:rPr lang="en-US" sz="1600" dirty="0" smtClean="0"/>
              <a:t>Also</a:t>
            </a:r>
            <a:r>
              <a:rPr lang="en-US" sz="1600" dirty="0"/>
              <a:t>, mortality rates for whites exceeded that of blacks, thus making slaves preferable to indentured servants.  </a:t>
            </a:r>
            <a:endParaRPr lang="en-US" sz="1600" b="1" dirty="0"/>
          </a:p>
          <a:p>
            <a:r>
              <a:rPr lang="en-US" sz="1600" b="1" dirty="0"/>
              <a:t>Settlement patterns - </a:t>
            </a:r>
            <a:r>
              <a:rPr lang="en-US" sz="1600" dirty="0"/>
              <a:t>Because of the Chesapeake Bay and the large number of streams and rivers flowing into it (and the ease of river vis-à-vis land transportation), settlement led to a combination of riverine plantations and dispersed farms.  </a:t>
            </a:r>
            <a:endParaRPr lang="en-US" sz="1600" dirty="0" smtClean="0"/>
          </a:p>
          <a:p>
            <a:pPr marL="285750" indent="-285750">
              <a:buFont typeface="Arial" panose="020B0604020202020204" pitchFamily="34" charset="0"/>
              <a:buChar char="•"/>
            </a:pPr>
            <a:r>
              <a:rPr lang="en-US" sz="1600" dirty="0" smtClean="0"/>
              <a:t>17</a:t>
            </a:r>
            <a:r>
              <a:rPr lang="en-US" sz="1600" baseline="30000" dirty="0" smtClean="0"/>
              <a:t>th</a:t>
            </a:r>
            <a:r>
              <a:rPr lang="en-US" sz="1600" dirty="0" smtClean="0"/>
              <a:t> </a:t>
            </a:r>
            <a:r>
              <a:rPr lang="en-US" sz="1600" dirty="0"/>
              <a:t>Century Virginia had only one town – Williamsburg (the capital)</a:t>
            </a:r>
          </a:p>
        </p:txBody>
      </p:sp>
      <p:sp>
        <p:nvSpPr>
          <p:cNvPr id="4" name="Slide Number Placeholder 3"/>
          <p:cNvSpPr>
            <a:spLocks noGrp="1"/>
          </p:cNvSpPr>
          <p:nvPr>
            <p:ph type="sldNum" sz="quarter" idx="10"/>
          </p:nvPr>
        </p:nvSpPr>
        <p:spPr/>
        <p:txBody>
          <a:bodyPr/>
          <a:lstStyle/>
          <a:p>
            <a:fld id="{16F2C28A-354F-4B14-9DF1-1808C7ADA63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defTabSz="887148">
              <a:defRPr/>
            </a:pPr>
            <a:r>
              <a:rPr lang="en-US" sz="1600" b="1" dirty="0" smtClean="0"/>
              <a:t>Enclosure movement</a:t>
            </a:r>
            <a:r>
              <a:rPr lang="en-US" sz="1600" b="1" baseline="0" dirty="0" smtClean="0"/>
              <a:t>  - </a:t>
            </a:r>
            <a:r>
              <a:rPr lang="en-US" sz="1600" baseline="0" dirty="0" smtClean="0"/>
              <a:t>During the late-16</a:t>
            </a:r>
            <a:r>
              <a:rPr lang="en-US" sz="1600" baseline="30000" dirty="0" smtClean="0"/>
              <a:t>th</a:t>
            </a:r>
            <a:r>
              <a:rPr lang="en-US" sz="1600" baseline="0" dirty="0" smtClean="0"/>
              <a:t> and early-17</a:t>
            </a:r>
            <a:r>
              <a:rPr lang="en-US" sz="1600" baseline="30000" dirty="0" smtClean="0"/>
              <a:t>th</a:t>
            </a:r>
            <a:r>
              <a:rPr lang="en-US" sz="1600" baseline="0" dirty="0" smtClean="0"/>
              <a:t> centuries, the enclosure movement (which fenced in large tracts of tenant-farmed land and fenced out their former inhabitants) caused much rural unemployment and displacement. </a:t>
            </a:r>
          </a:p>
          <a:p>
            <a:pPr marL="171450" indent="-171450" defTabSz="887148">
              <a:buFont typeface="Arial" panose="020B0604020202020204" pitchFamily="34" charset="0"/>
              <a:buChar char="•"/>
              <a:defRPr/>
            </a:pPr>
            <a:r>
              <a:rPr lang="en-US" sz="1600" baseline="0" dirty="0" smtClean="0"/>
              <a:t>On enclosed estates, flocks of sheep, teams of hired laborers, and a few tenants replaced peasant tenant smallholders. </a:t>
            </a:r>
          </a:p>
          <a:p>
            <a:pPr marL="171450" indent="-171450" defTabSz="887148">
              <a:buFont typeface="Arial" panose="020B0604020202020204" pitchFamily="34" charset="0"/>
              <a:buChar char="•"/>
              <a:defRPr/>
            </a:pPr>
            <a:r>
              <a:rPr lang="en-US" sz="1600" baseline="0" dirty="0" smtClean="0"/>
              <a:t>The landlords also enclosed common lands formerly used by the peasants to pasture livestock and to gather fuel, herbs, roots, fish, and small game. </a:t>
            </a:r>
          </a:p>
          <a:p>
            <a:pPr marL="171450" indent="-171450" defTabSz="887148">
              <a:buFont typeface="Arial" panose="020B0604020202020204" pitchFamily="34" charset="0"/>
              <a:buChar char="•"/>
              <a:defRPr/>
            </a:pPr>
            <a:r>
              <a:rPr lang="en-US" sz="1600" baseline="0" dirty="0" smtClean="0"/>
              <a:t>In the long run, the enclosure movement led to increased agricultural productivity and national wealth. </a:t>
            </a:r>
          </a:p>
          <a:p>
            <a:pPr marL="171450" indent="-171450" defTabSz="887148">
              <a:buFont typeface="Arial" panose="020B0604020202020204" pitchFamily="34" charset="0"/>
              <a:buChar char="•"/>
              <a:defRPr/>
            </a:pPr>
            <a:r>
              <a:rPr lang="en-US" sz="1600" baseline="0" dirty="0" smtClean="0"/>
              <a:t>In the short run, however, enclosure turned many thousands of peasants and farm laborers into homeless unemployed ‘sturdy beggars,’ who often gravitated to the market towns and seaport cities in search of work and charity, and often engaged in crime. </a:t>
            </a:r>
            <a:endParaRPr lang="en-US" sz="1600" dirty="0" smtClean="0"/>
          </a:p>
          <a:p>
            <a:endParaRPr lang="en-US" sz="1600" b="1" dirty="0" smtClean="0"/>
          </a:p>
          <a:p>
            <a:r>
              <a:rPr lang="en-US" sz="1600" b="1" dirty="0" smtClean="0"/>
              <a:t>Indentured servants - </a:t>
            </a:r>
            <a:r>
              <a:rPr lang="en-US" sz="1600" dirty="0" smtClean="0"/>
              <a:t>Most of the indentured servants were either agricultural laborers or journeyman</a:t>
            </a:r>
            <a:r>
              <a:rPr lang="en-US" sz="1600" baseline="0" dirty="0" smtClean="0"/>
              <a:t> artisans who possessed a skill and some tools but no shop. </a:t>
            </a:r>
          </a:p>
          <a:p>
            <a:pPr marL="171450" indent="-171450">
              <a:buFont typeface="Arial" panose="020B0604020202020204" pitchFamily="34" charset="0"/>
              <a:buChar char="•"/>
            </a:pPr>
            <a:r>
              <a:rPr lang="en-US" sz="1600" baseline="0" dirty="0" smtClean="0"/>
              <a:t>The great majority were young men in their late-teens or early-20s and unmarried. Only 3% were under age 15 (as opposed to 19.6% in Massachusetts). </a:t>
            </a:r>
          </a:p>
          <a:p>
            <a:pPr marL="171450" indent="-171450">
              <a:buFont typeface="Arial" panose="020B0604020202020204" pitchFamily="34" charset="0"/>
              <a:buChar char="•"/>
            </a:pPr>
            <a:r>
              <a:rPr lang="en-US" sz="1600" baseline="0" dirty="0" smtClean="0"/>
              <a:t>The vast majority of them when they finished their indenture migrated to the frontier.</a:t>
            </a:r>
          </a:p>
          <a:p>
            <a:endParaRPr lang="en-US" sz="1600" baseline="0" dirty="0" smtClean="0"/>
          </a:p>
          <a:p>
            <a:r>
              <a:rPr lang="en-US" sz="1600" b="1" baseline="0" dirty="0" smtClean="0"/>
              <a:t>Gentry - </a:t>
            </a:r>
            <a:r>
              <a:rPr lang="en-US" sz="1600" baseline="0" dirty="0" smtClean="0"/>
              <a:t>The great majority of Virginia’s elite came from families in the upper ranks of English society. </a:t>
            </a:r>
          </a:p>
          <a:p>
            <a:pPr marL="171450" indent="-171450">
              <a:buFont typeface="Arial" panose="020B0604020202020204" pitchFamily="34" charset="0"/>
              <a:buChar char="•"/>
            </a:pPr>
            <a:r>
              <a:rPr lang="en-US" sz="1600" baseline="0" dirty="0" smtClean="0"/>
              <a:t>Many migrated to Virginia in the 1650s when the Puritans ruled England and they were in exile because they had fought for Charles I in the English Civil War. </a:t>
            </a:r>
          </a:p>
          <a:p>
            <a:pPr marL="171450" indent="-171450">
              <a:buFont typeface="Arial" panose="020B0604020202020204" pitchFamily="34" charset="0"/>
              <a:buChar char="•"/>
            </a:pPr>
            <a:r>
              <a:rPr lang="en-US" sz="1600" baseline="0" dirty="0" smtClean="0"/>
              <a:t>Many were kinsmen and friends of Royal Governor William Berkeley (1641-1676) and shared his royalist politics, his Anglican faith, and his vision for the future of the colony. </a:t>
            </a:r>
          </a:p>
          <a:p>
            <a:pPr marL="171450" indent="-171450">
              <a:buFont typeface="Arial" panose="020B0604020202020204" pitchFamily="34" charset="0"/>
              <a:buChar char="•"/>
            </a:pPr>
            <a:r>
              <a:rPr lang="en-US" sz="1600" baseline="0" dirty="0" smtClean="0"/>
              <a:t>Among the immigrants were the first members of the Carter, Culpeper, Hammond, </a:t>
            </a:r>
            <a:r>
              <a:rPr lang="en-US" sz="1600" baseline="0" dirty="0" err="1" smtClean="0"/>
              <a:t>Custis</a:t>
            </a:r>
            <a:r>
              <a:rPr lang="en-US" sz="1600" baseline="0" dirty="0" smtClean="0"/>
              <a:t>, Lee, Byrd, Harrison, Page, Randolph, Macon, Ball, Fairfax, Washington, and Madison families. </a:t>
            </a:r>
          </a:p>
          <a:p>
            <a:pPr marL="171450" indent="-171450">
              <a:buFont typeface="Arial" panose="020B0604020202020204" pitchFamily="34" charset="0"/>
              <a:buChar char="•"/>
            </a:pPr>
            <a:r>
              <a:rPr lang="en-US" sz="1600" baseline="0" dirty="0" smtClean="0"/>
              <a:t>Of 152 Virginians who held top offices in the late-17</a:t>
            </a:r>
            <a:r>
              <a:rPr lang="en-US" sz="1600" baseline="30000" dirty="0" smtClean="0"/>
              <a:t>th</a:t>
            </a:r>
            <a:r>
              <a:rPr lang="en-US" sz="1600" baseline="0" dirty="0" smtClean="0"/>
              <a:t> and early-18</a:t>
            </a:r>
            <a:r>
              <a:rPr lang="en-US" sz="1600" baseline="30000" dirty="0" smtClean="0"/>
              <a:t>th</a:t>
            </a:r>
            <a:r>
              <a:rPr lang="en-US" sz="1600" baseline="0" dirty="0" smtClean="0"/>
              <a:t> centuries, at least 16 were connected to aristocratic families and 101 were the sons of baronets, knights, and the English rural gentry. 7 more came from families with coats of arms at the college of heralds. </a:t>
            </a:r>
          </a:p>
          <a:p>
            <a:pPr marL="171450" indent="-171450">
              <a:buFont typeface="Arial" panose="020B0604020202020204" pitchFamily="34" charset="0"/>
              <a:buChar char="•"/>
            </a:pPr>
            <a:r>
              <a:rPr lang="en-US" sz="1600" baseline="0" dirty="0" smtClean="0"/>
              <a:t>None came to Virginia as an indentured servant. </a:t>
            </a:r>
          </a:p>
          <a:p>
            <a:pPr marL="171450" indent="-171450">
              <a:buFont typeface="Arial" panose="020B0604020202020204" pitchFamily="34" charset="0"/>
              <a:buChar char="•"/>
            </a:pPr>
            <a:r>
              <a:rPr lang="en-US" sz="1600" baseline="0" dirty="0" smtClean="0"/>
              <a:t>Settlers were Anglican in religion. Females were only 14% of the emigrants. </a:t>
            </a:r>
            <a:endParaRPr lang="en-US" sz="1600" dirty="0"/>
          </a:p>
        </p:txBody>
      </p:sp>
      <p:sp>
        <p:nvSpPr>
          <p:cNvPr id="4" name="Slide Number Placeholder 3"/>
          <p:cNvSpPr>
            <a:spLocks noGrp="1"/>
          </p:cNvSpPr>
          <p:nvPr>
            <p:ph type="sldNum" sz="quarter" idx="10"/>
          </p:nvPr>
        </p:nvSpPr>
        <p:spPr/>
        <p:txBody>
          <a:bodyPr/>
          <a:lstStyle/>
          <a:p>
            <a:fld id="{16F2C28A-354F-4B14-9DF1-1808C7ADA63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a:t>Elite </a:t>
            </a:r>
            <a:r>
              <a:rPr lang="en-US" sz="1600" dirty="0"/>
              <a:t> -- Large plantation owners and their families who were about 10% of the population. </a:t>
            </a:r>
            <a:endParaRPr lang="en-US" sz="1600" dirty="0" smtClean="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They </a:t>
            </a:r>
            <a:r>
              <a:rPr lang="en-US" sz="1600" dirty="0"/>
              <a:t>owned from 50% to 75% of the productive assets.  </a:t>
            </a:r>
            <a:endParaRPr lang="en-US" sz="1600" dirty="0" smtClean="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They </a:t>
            </a:r>
            <a:r>
              <a:rPr lang="en-US" sz="1600" dirty="0"/>
              <a:t>lived a lifestyle that was characterized by great houses; an ideal that elite males were gentlemen; a tradition of hospitality and entertaining;  a propensity for conspicuous consumption and gambling; and a strong tendency to fall into and be in debt. </a:t>
            </a:r>
            <a:endParaRPr lang="en-US" sz="1600" dirty="0" smtClean="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One </a:t>
            </a:r>
            <a:r>
              <a:rPr lang="en-US" sz="1600" dirty="0"/>
              <a:t>reason for the debt was that the economy was based on cash crop export of </a:t>
            </a:r>
            <a:r>
              <a:rPr lang="en-US" sz="1600" dirty="0" smtClean="0"/>
              <a:t>tobacco.</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smtClean="0"/>
              <a:t>Yeoman </a:t>
            </a:r>
            <a:r>
              <a:rPr lang="en-US" sz="1600" b="1" dirty="0"/>
              <a:t>- </a:t>
            </a:r>
            <a:r>
              <a:rPr lang="en-US" sz="1600" dirty="0"/>
              <a:t>Yeoman farmers owned their own farms on which they raised both subsistence crops &amp; some tobacco for sale. </a:t>
            </a:r>
            <a:endParaRPr lang="en-US" sz="1600" dirty="0" smtClean="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This </a:t>
            </a:r>
            <a:r>
              <a:rPr lang="en-US" sz="1600" dirty="0"/>
              <a:t>stratum </a:t>
            </a:r>
            <a:r>
              <a:rPr lang="en-US" sz="1600" dirty="0" smtClean="0"/>
              <a:t>consisted of 20</a:t>
            </a:r>
            <a:r>
              <a:rPr lang="en-US" sz="1600" dirty="0"/>
              <a:t>% to 30% of the population. Most </a:t>
            </a:r>
            <a:r>
              <a:rPr lang="en-US" sz="1600" dirty="0" smtClean="0"/>
              <a:t>engaged largely </a:t>
            </a:r>
            <a:r>
              <a:rPr lang="en-US" sz="1600" dirty="0"/>
              <a:t>in subsistence agriculture along with some cash crop tobacco or meat on the side. </a:t>
            </a:r>
          </a:p>
          <a:p>
            <a:r>
              <a:rPr lang="en-US" sz="1600" b="1" dirty="0"/>
              <a:t>Lower classes  - </a:t>
            </a:r>
            <a:r>
              <a:rPr lang="en-US" sz="1600" dirty="0"/>
              <a:t>Tenant Farmers, Indentured Servants, Free Laborers &amp; Slaves constituted 60% to 70% of the population</a:t>
            </a:r>
          </a:p>
          <a:p>
            <a:endParaRPr lang="en-US" sz="1600" dirty="0"/>
          </a:p>
          <a:p>
            <a:endParaRPr lang="en-US" sz="1600" dirty="0"/>
          </a:p>
        </p:txBody>
      </p:sp>
      <p:sp>
        <p:nvSpPr>
          <p:cNvPr id="4" name="Slide Number Placeholder 3"/>
          <p:cNvSpPr>
            <a:spLocks noGrp="1"/>
          </p:cNvSpPr>
          <p:nvPr>
            <p:ph type="sldNum" sz="quarter" idx="10"/>
          </p:nvPr>
        </p:nvSpPr>
        <p:spPr/>
        <p:txBody>
          <a:bodyPr/>
          <a:lstStyle/>
          <a:p>
            <a:fld id="{16F2C28A-354F-4B14-9DF1-1808C7ADA63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Life of the English country gentlemen – </a:t>
            </a:r>
            <a:r>
              <a:rPr lang="en-US" sz="1600" dirty="0" smtClean="0"/>
              <a:t>They lived in genteel manor houses from which he directed the life and labor of the tenant farmers and day laborers who lived in the villages associated with the manors.</a:t>
            </a:r>
          </a:p>
          <a:p>
            <a:pPr marL="171450" indent="-171450">
              <a:buFont typeface="Arial" panose="020B0604020202020204" pitchFamily="34" charset="0"/>
              <a:buChar char="•"/>
            </a:pPr>
            <a:r>
              <a:rPr lang="en-US" sz="1600" b="0" dirty="0" smtClean="0"/>
              <a:t>The</a:t>
            </a:r>
            <a:r>
              <a:rPr lang="en-US" sz="1600" b="0" baseline="0" dirty="0" smtClean="0"/>
              <a:t> estates were largely self-sufficient, producing their own food, drink, livestock feed, leather, and handicrafts. </a:t>
            </a:r>
          </a:p>
          <a:p>
            <a:pPr marL="171450" indent="-171450">
              <a:buFont typeface="Arial" panose="020B0604020202020204" pitchFamily="34" charset="0"/>
              <a:buChar char="•"/>
            </a:pPr>
            <a:r>
              <a:rPr lang="en-US" sz="1600" b="0" baseline="0" dirty="0" smtClean="0"/>
              <a:t>On the Lord’s death, the estate passed to the firstborn son, who had been groomed to rule the estate</a:t>
            </a:r>
          </a:p>
          <a:p>
            <a:pPr marL="171450" indent="-171450">
              <a:buFont typeface="Arial" panose="020B0604020202020204" pitchFamily="34" charset="0"/>
              <a:buChar char="•"/>
            </a:pPr>
            <a:r>
              <a:rPr lang="en-US" sz="1600" b="0" baseline="0" dirty="0" smtClean="0"/>
              <a:t>Daughters were married off to the best prospects</a:t>
            </a:r>
          </a:p>
          <a:p>
            <a:pPr marL="171450" indent="-171450">
              <a:buFont typeface="Arial" panose="020B0604020202020204" pitchFamily="34" charset="0"/>
              <a:buChar char="•"/>
            </a:pPr>
            <a:r>
              <a:rPr lang="en-US" sz="1600" b="0" baseline="0" dirty="0" smtClean="0"/>
              <a:t>Younger sons were given a small sum of money and dispatched to make their own way in the world as soldiers, ministers, or merchants. </a:t>
            </a:r>
          </a:p>
          <a:p>
            <a:pPr marL="0" indent="0">
              <a:buFont typeface="Arial" panose="020B0604020202020204" pitchFamily="34" charset="0"/>
              <a:buNone/>
            </a:pPr>
            <a:r>
              <a:rPr lang="en-US" sz="1600" b="1" baseline="0" dirty="0" smtClean="0"/>
              <a:t>Virginia gentlemen – </a:t>
            </a:r>
            <a:r>
              <a:rPr lang="en-US" sz="1600" b="0" baseline="0" dirty="0" smtClean="0"/>
              <a:t>They bought servants with the skills to build and operate mills, breweries, smokehouses, and bakeries so that their plantations could meet all needs. </a:t>
            </a:r>
          </a:p>
          <a:p>
            <a:pPr marL="171450" indent="-171450">
              <a:buFont typeface="Arial" panose="020B0604020202020204" pitchFamily="34" charset="0"/>
              <a:buChar char="•"/>
            </a:pPr>
            <a:r>
              <a:rPr lang="en-US" sz="1600" b="0" baseline="0" dirty="0" smtClean="0"/>
              <a:t>Together with their neighbors, they oversaw the construction of Anglican churches and courthouses at convenient crossroads – institutions which the gentry controlled through their monopolization of the church vestry (which hired and fired the minister) and the office of the justice of the peace (which presided over the courts)</a:t>
            </a:r>
          </a:p>
          <a:p>
            <a:pPr marL="171450" indent="-171450">
              <a:buFont typeface="Arial" panose="020B0604020202020204" pitchFamily="34" charset="0"/>
              <a:buChar char="•"/>
            </a:pPr>
            <a:r>
              <a:rPr lang="en-US" sz="1600" b="0" baseline="0" dirty="0" smtClean="0"/>
              <a:t>In Virginia, they set up an analog to the English Parliament in the House of Burgesses</a:t>
            </a:r>
            <a:endParaRPr lang="en-US" sz="1600" b="1" dirty="0"/>
          </a:p>
        </p:txBody>
      </p:sp>
      <p:sp>
        <p:nvSpPr>
          <p:cNvPr id="4" name="Slide Number Placeholder 3"/>
          <p:cNvSpPr>
            <a:spLocks noGrp="1"/>
          </p:cNvSpPr>
          <p:nvPr>
            <p:ph type="sldNum" sz="quarter" idx="10"/>
          </p:nvPr>
        </p:nvSpPr>
        <p:spPr/>
        <p:txBody>
          <a:bodyPr/>
          <a:lstStyle/>
          <a:p>
            <a:fld id="{49610372-67E9-4105-A60A-C73D344697B2}" type="slidenum">
              <a:rPr lang="en-US" smtClean="0"/>
              <a:t>13</a:t>
            </a:fld>
            <a:endParaRPr lang="en-US"/>
          </a:p>
        </p:txBody>
      </p:sp>
    </p:spTree>
    <p:extLst>
      <p:ext uri="{BB962C8B-B14F-4D97-AF65-F5344CB8AC3E}">
        <p14:creationId xmlns:p14="http://schemas.microsoft.com/office/powerpoint/2010/main" val="6108326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Tobacco</a:t>
            </a:r>
            <a:r>
              <a:rPr lang="en-US" sz="1600" b="1" baseline="0" dirty="0" smtClean="0"/>
              <a:t> – </a:t>
            </a:r>
            <a:r>
              <a:rPr lang="en-US" sz="1600" b="0" baseline="0" dirty="0" smtClean="0"/>
              <a:t>Originally, Virginia had been founded as a corporate-owned military base to conquer and rule the native Indians, putting them to work mining gold and silver in the same way the Spanish had done in Mexico and South America. </a:t>
            </a:r>
          </a:p>
          <a:p>
            <a:pPr marL="171450" indent="-171450">
              <a:buFont typeface="Arial" panose="020B0604020202020204" pitchFamily="34" charset="0"/>
              <a:buChar char="•"/>
            </a:pPr>
            <a:r>
              <a:rPr lang="en-US" sz="1600" b="0" baseline="0" dirty="0" smtClean="0"/>
              <a:t>Thus, almost none of the original Jamestown settlers were farmers. </a:t>
            </a:r>
          </a:p>
          <a:p>
            <a:pPr marL="171450" indent="-171450">
              <a:buFont typeface="Arial" panose="020B0604020202020204" pitchFamily="34" charset="0"/>
              <a:buChar char="•"/>
            </a:pPr>
            <a:r>
              <a:rPr lang="en-US" sz="1600" b="0" baseline="0" dirty="0" smtClean="0"/>
              <a:t>This plan was based on the faulty assumption that the Indians would be intimidated by English technology, see their employers as gods, and submit, Aztec-like, to their rule. Instead, the Indians did none of these things. </a:t>
            </a:r>
          </a:p>
          <a:p>
            <a:pPr marL="171450" indent="-171450">
              <a:buFont typeface="Arial" panose="020B0604020202020204" pitchFamily="34" charset="0"/>
              <a:buChar char="•"/>
            </a:pPr>
            <a:r>
              <a:rPr lang="en-US" sz="1600" b="0" baseline="0" dirty="0" smtClean="0"/>
              <a:t>Tobacco transformed Virginia into a booming export-oriented plantation society almost over-night</a:t>
            </a:r>
          </a:p>
          <a:p>
            <a:pPr marL="171450" indent="-171450">
              <a:buFont typeface="Arial" panose="020B0604020202020204" pitchFamily="34" charset="0"/>
              <a:buChar char="•"/>
            </a:pPr>
            <a:r>
              <a:rPr lang="en-US" sz="1600" b="0" baseline="0" dirty="0" smtClean="0"/>
              <a:t>The cultivation of tobacco was quite labor-intensive, involving a great deal of unskilled work from planting young seedlings to transplanting young plants to the main field to pruning, harvesting, and packing for shipment to constant weeding and removal of pests – creating a demand for first indentured laborers and later for slaves</a:t>
            </a:r>
          </a:p>
          <a:p>
            <a:pPr marL="628650" lvl="1" indent="-171450">
              <a:buFont typeface="Arial" panose="020B0604020202020204" pitchFamily="34" charset="0"/>
              <a:buChar char="•"/>
            </a:pPr>
            <a:r>
              <a:rPr lang="en-US" sz="1600" b="0" baseline="0" dirty="0" smtClean="0"/>
              <a:t>Of the 150,000 Europeans who emigrated to Tidewater in the 17</a:t>
            </a:r>
            <a:r>
              <a:rPr lang="en-US" sz="1600" b="0" baseline="30000" dirty="0" smtClean="0"/>
              <a:t>th</a:t>
            </a:r>
            <a:r>
              <a:rPr lang="en-US" sz="1600" b="0" baseline="0" dirty="0" smtClean="0"/>
              <a:t> century, 80%-90% were indentured servants</a:t>
            </a:r>
          </a:p>
          <a:p>
            <a:pPr marL="171450" indent="-171450">
              <a:buFont typeface="Arial" panose="020B0604020202020204" pitchFamily="34" charset="0"/>
              <a:buChar char="•"/>
            </a:pPr>
            <a:r>
              <a:rPr lang="en-US" sz="1600" b="0" baseline="0" dirty="0" smtClean="0"/>
              <a:t>In addition, tobacco quickly wore out the soil, requiring the constant acquisition and clearing of new land – creating conflict with the Indians</a:t>
            </a:r>
          </a:p>
          <a:p>
            <a:pPr marL="171450" indent="-171450">
              <a:buFont typeface="Arial" panose="020B0604020202020204" pitchFamily="34" charset="0"/>
              <a:buChar char="•"/>
            </a:pPr>
            <a:endParaRPr lang="en-US" sz="1600" b="1" dirty="0"/>
          </a:p>
        </p:txBody>
      </p:sp>
      <p:sp>
        <p:nvSpPr>
          <p:cNvPr id="4" name="Slide Number Placeholder 3"/>
          <p:cNvSpPr>
            <a:spLocks noGrp="1"/>
          </p:cNvSpPr>
          <p:nvPr>
            <p:ph type="sldNum" sz="quarter" idx="10"/>
          </p:nvPr>
        </p:nvSpPr>
        <p:spPr/>
        <p:txBody>
          <a:bodyPr/>
          <a:lstStyle/>
          <a:p>
            <a:fld id="{49610372-67E9-4105-A60A-C73D344697B2}" type="slidenum">
              <a:rPr lang="en-US" smtClean="0"/>
              <a:t>14</a:t>
            </a:fld>
            <a:endParaRPr lang="en-US"/>
          </a:p>
        </p:txBody>
      </p:sp>
    </p:spTree>
    <p:extLst>
      <p:ext uri="{BB962C8B-B14F-4D97-AF65-F5344CB8AC3E}">
        <p14:creationId xmlns:p14="http://schemas.microsoft.com/office/powerpoint/2010/main" val="6094725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F2C28A-354F-4B14-9DF1-1808C7ADA63D}"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1F9AC7-53EF-4811-B113-49AB16161E3F}" type="slidenum">
              <a:rPr lang="en-US" smtClean="0"/>
              <a:t>16</a:t>
            </a:fld>
            <a:endParaRPr lang="en-US"/>
          </a:p>
        </p:txBody>
      </p:sp>
    </p:spTree>
    <p:extLst>
      <p:ext uri="{BB962C8B-B14F-4D97-AF65-F5344CB8AC3E}">
        <p14:creationId xmlns:p14="http://schemas.microsoft.com/office/powerpoint/2010/main" val="11237077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Liberty  – </a:t>
            </a:r>
            <a:r>
              <a:rPr lang="en-US" sz="1600" b="0" dirty="0" smtClean="0"/>
              <a:t>As</a:t>
            </a:r>
            <a:r>
              <a:rPr lang="en-US" sz="1600" b="0" baseline="0" dirty="0" smtClean="0"/>
              <a:t> slaveholding societies, </a:t>
            </a:r>
            <a:r>
              <a:rPr lang="en-US" sz="1600" b="0" i="0" baseline="0" dirty="0" smtClean="0"/>
              <a:t>the Greeks and Romans assumed that most people were born into bondage. Liberty was something that was granted as a privilege, not a right. </a:t>
            </a:r>
          </a:p>
          <a:p>
            <a:pPr marL="171450" indent="-171450">
              <a:buFont typeface="Arial" panose="020B0604020202020204" pitchFamily="34" charset="0"/>
              <a:buChar char="•"/>
            </a:pPr>
            <a:r>
              <a:rPr lang="en-US" sz="1600" b="0" i="0" baseline="0" dirty="0" smtClean="0"/>
              <a:t>Some people had many liberties, others had very few, and some had none at all. </a:t>
            </a:r>
          </a:p>
          <a:p>
            <a:pPr marL="171450" indent="-171450">
              <a:buFont typeface="Arial" panose="020B0604020202020204" pitchFamily="34" charset="0"/>
              <a:buChar char="•"/>
            </a:pPr>
            <a:r>
              <a:rPr lang="en-US" sz="1600" b="0" i="0" baseline="0" dirty="0" smtClean="0"/>
              <a:t>Liberties were valuable because they elites had them while most people did not have them </a:t>
            </a:r>
          </a:p>
          <a:p>
            <a:pPr marL="171450" indent="-171450">
              <a:buFont typeface="Arial" panose="020B0604020202020204" pitchFamily="34" charset="0"/>
              <a:buChar char="•"/>
            </a:pPr>
            <a:r>
              <a:rPr lang="en-US" sz="1600" b="0" i="0" baseline="0" dirty="0" smtClean="0"/>
              <a:t>For the Greeks and the Romans, there was no contradiction between republicanism and slavery, liberty and bondage. </a:t>
            </a:r>
          </a:p>
          <a:p>
            <a:pPr marL="171450" indent="-171450">
              <a:buFont typeface="Arial" panose="020B0604020202020204" pitchFamily="34" charset="0"/>
              <a:buChar char="•"/>
            </a:pPr>
            <a:r>
              <a:rPr lang="en-US" sz="1600" b="0" i="0" baseline="0" dirty="0" smtClean="0"/>
              <a:t>The Tidewater gentry enjoyed ever-greater liberties – including leisure (liberty from work) and independence (liberty from the control of others) – those at the bottom of the hierarchy had progressively fewer. </a:t>
            </a:r>
            <a:endParaRPr lang="en-US" sz="1600" b="1" dirty="0" smtClean="0"/>
          </a:p>
          <a:p>
            <a:pPr marL="285750" lvl="2" indent="-285750" defTabSz="887148">
              <a:buFont typeface="Arial" panose="020B0604020202020204" pitchFamily="34" charset="0"/>
              <a:buChar char="•"/>
              <a:defRPr/>
            </a:pPr>
            <a:r>
              <a:rPr lang="en-US" sz="1600" dirty="0" smtClean="0"/>
              <a:t>The plantation elite saw liberty in a hegemonic sense. Liberty consisted of the power to rule and not be overruled by others. </a:t>
            </a:r>
          </a:p>
          <a:p>
            <a:pPr marL="285750" lvl="2" indent="-285750" defTabSz="887148">
              <a:buFont typeface="Arial" panose="020B0604020202020204" pitchFamily="34" charset="0"/>
              <a:buChar char="•"/>
              <a:defRPr/>
            </a:pPr>
            <a:r>
              <a:rPr lang="en-US" sz="1600" dirty="0" smtClean="0"/>
              <a:t>As an elite, their status gave them the right to rule over others. </a:t>
            </a:r>
          </a:p>
          <a:p>
            <a:pPr marL="285750" lvl="2" indent="-285750" defTabSz="887148">
              <a:buFont typeface="Arial" panose="020B0604020202020204" pitchFamily="34" charset="0"/>
              <a:buChar char="•"/>
              <a:defRPr/>
            </a:pPr>
            <a:r>
              <a:rPr lang="en-US" sz="1600" dirty="0" smtClean="0"/>
              <a:t>They did not see liberty or freedom as implying any sort of equality. </a:t>
            </a:r>
          </a:p>
          <a:p>
            <a:pPr marL="285750" lvl="2" indent="-285750" defTabSz="887148">
              <a:buFont typeface="Arial" panose="020B0604020202020204" pitchFamily="34" charset="0"/>
              <a:buChar char="•"/>
              <a:defRPr/>
            </a:pPr>
            <a:r>
              <a:rPr lang="en-US" sz="1600" dirty="0" smtClean="0"/>
              <a:t>One’s status in Virginia (and the Tidewater South) was defined by the liberties one possessed. The elite had more liberties than those of lesser rank. Indentured servants possessed few liberties. Slaves had none</a:t>
            </a:r>
          </a:p>
          <a:p>
            <a:r>
              <a:rPr lang="en-US" sz="1600" b="1" dirty="0" smtClean="0"/>
              <a:t>Freedom - </a:t>
            </a:r>
            <a:r>
              <a:rPr lang="en-US" sz="1600" b="0" dirty="0" smtClean="0"/>
              <a:t>For the Norse, Anglo-Saxons,</a:t>
            </a:r>
            <a:r>
              <a:rPr lang="en-US" sz="1600" b="0" baseline="0" dirty="0" smtClean="0"/>
              <a:t> Dutch, and other Germanic tribes, “freedom” was the birthright of free peoples, which they considered themselves to be. </a:t>
            </a:r>
          </a:p>
          <a:p>
            <a:pPr marL="171450" indent="-171450">
              <a:buFont typeface="Arial" panose="020B0604020202020204" pitchFamily="34" charset="0"/>
              <a:buChar char="•"/>
            </a:pPr>
            <a:r>
              <a:rPr lang="en-US" sz="1600" b="0" baseline="0" dirty="0" smtClean="0"/>
              <a:t>As born free, all were equal before the law and all had “rights” that had to be mutually respected. I</a:t>
            </a:r>
            <a:r>
              <a:rPr lang="en-US" sz="1600" b="0" i="0" baseline="0" dirty="0" smtClean="0"/>
              <a:t>t was this tradition that the Puritans carried to New England and the Dutch to New Netherlands</a:t>
            </a:r>
          </a:p>
          <a:p>
            <a:pPr marL="0" indent="0">
              <a:buFont typeface="Arial" panose="020B0604020202020204" pitchFamily="34" charset="0"/>
              <a:buNone/>
            </a:pPr>
            <a:r>
              <a:rPr lang="en-US" sz="1600" b="1" i="0" baseline="0" dirty="0" smtClean="0"/>
              <a:t>Political implications of the difference – </a:t>
            </a:r>
            <a:r>
              <a:rPr lang="en-US" sz="1600" b="0" i="0" baseline="0" dirty="0" smtClean="0"/>
              <a:t>if liberty is a privilege granted by the state in the political sphere and by economic prosperity in the economic sphere, then it is susceptible to loss and </a:t>
            </a:r>
            <a:r>
              <a:rPr lang="en-US" sz="1600" b="0" i="0" baseline="0" dirty="0" err="1" smtClean="0"/>
              <a:t>vigilence</a:t>
            </a:r>
            <a:r>
              <a:rPr lang="en-US" sz="1600" b="0" i="0" baseline="0" dirty="0" smtClean="0"/>
              <a:t> is necessary lest we slide down the slippery slope of losing our liberties.</a:t>
            </a:r>
          </a:p>
          <a:p>
            <a:pPr marL="171450" indent="-171450">
              <a:buFont typeface="Arial" panose="020B0604020202020204" pitchFamily="34" charset="0"/>
              <a:buChar char="•"/>
            </a:pPr>
            <a:r>
              <a:rPr lang="en-US" sz="1600" b="0" i="0" baseline="0" dirty="0" smtClean="0"/>
              <a:t>Thus any legislation that impinged on an existing liberty, no matter how rational, had to be looked at with a skeptical eye lest it start a slide down the slippery slope</a:t>
            </a:r>
            <a:endParaRPr lang="en-US" sz="1600" b="1" i="0" baseline="0" dirty="0" smtClean="0"/>
          </a:p>
          <a:p>
            <a:endParaRPr lang="en-US" sz="1600" dirty="0"/>
          </a:p>
        </p:txBody>
      </p:sp>
      <p:sp>
        <p:nvSpPr>
          <p:cNvPr id="4" name="Slide Number Placeholder 3"/>
          <p:cNvSpPr>
            <a:spLocks noGrp="1"/>
          </p:cNvSpPr>
          <p:nvPr>
            <p:ph type="sldNum" sz="quarter" idx="10"/>
          </p:nvPr>
        </p:nvSpPr>
        <p:spPr/>
        <p:txBody>
          <a:bodyPr/>
          <a:lstStyle/>
          <a:p>
            <a:fld id="{49610372-67E9-4105-A60A-C73D344697B2}" type="slidenum">
              <a:rPr lang="en-US" smtClean="0"/>
              <a:t>17</a:t>
            </a:fld>
            <a:endParaRPr lang="en-US"/>
          </a:p>
        </p:txBody>
      </p:sp>
    </p:spTree>
    <p:extLst>
      <p:ext uri="{BB962C8B-B14F-4D97-AF65-F5344CB8AC3E}">
        <p14:creationId xmlns:p14="http://schemas.microsoft.com/office/powerpoint/2010/main" val="9763591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Literacy - </a:t>
            </a:r>
            <a:r>
              <a:rPr lang="en-US" sz="1600" dirty="0" smtClean="0"/>
              <a:t>The proportion of adults who could read and write in Virginia was significantly lower than in Massachusetts. </a:t>
            </a:r>
          </a:p>
          <a:p>
            <a:pPr marL="285750" indent="-285750">
              <a:buFont typeface="Arial" panose="020B0604020202020204" pitchFamily="34" charset="0"/>
              <a:buChar char="•"/>
            </a:pPr>
            <a:r>
              <a:rPr lang="en-US" sz="1600" dirty="0" smtClean="0"/>
              <a:t>In the 17</a:t>
            </a:r>
            <a:r>
              <a:rPr lang="en-US" sz="1600" baseline="30000" dirty="0" smtClean="0"/>
              <a:t>th</a:t>
            </a:r>
            <a:r>
              <a:rPr lang="en-US" sz="1600" dirty="0" smtClean="0"/>
              <a:t> century, most Virginias (both black and white, and male and female) were unable to sign their names. </a:t>
            </a:r>
          </a:p>
          <a:p>
            <a:pPr marL="285750" indent="-285750">
              <a:buFont typeface="Arial" panose="020B0604020202020204" pitchFamily="34" charset="0"/>
              <a:buChar char="•"/>
            </a:pPr>
            <a:r>
              <a:rPr lang="en-US" sz="1600" dirty="0" smtClean="0"/>
              <a:t>Among the gentry, literacy approached 100%. </a:t>
            </a:r>
          </a:p>
          <a:p>
            <a:pPr marL="285750" indent="-285750">
              <a:buFont typeface="Arial" panose="020B0604020202020204" pitchFamily="34" charset="0"/>
              <a:buChar char="•"/>
            </a:pPr>
            <a:r>
              <a:rPr lang="en-US" sz="1600" dirty="0" smtClean="0"/>
              <a:t>Of male property owners in general, only 50% were able to write their names. </a:t>
            </a:r>
          </a:p>
          <a:p>
            <a:pPr marL="285750" indent="-285750">
              <a:buFont typeface="Arial" panose="020B0604020202020204" pitchFamily="34" charset="0"/>
              <a:buChar char="•"/>
            </a:pPr>
            <a:r>
              <a:rPr lang="en-US" sz="1600" dirty="0" smtClean="0"/>
              <a:t>Among tenants and laborers, only 40% could sign their names. Only 25%-30% of indentured servants were able to sign their names. </a:t>
            </a:r>
          </a:p>
          <a:p>
            <a:pPr marL="285750" indent="-285750">
              <a:buFont typeface="Arial" panose="020B0604020202020204" pitchFamily="34" charset="0"/>
              <a:buChar char="•"/>
            </a:pPr>
            <a:r>
              <a:rPr lang="en-US" sz="1600" dirty="0" smtClean="0"/>
              <a:t>Less than 1% of the African slaves were literate. </a:t>
            </a:r>
          </a:p>
          <a:p>
            <a:pPr marL="285750" indent="-285750">
              <a:buFont typeface="Arial" panose="020B0604020202020204" pitchFamily="34" charset="0"/>
              <a:buChar char="•"/>
            </a:pPr>
            <a:r>
              <a:rPr lang="en-US" sz="1600" dirty="0" smtClean="0"/>
              <a:t>Less than 25% of the women could sign their names on legal documents. </a:t>
            </a:r>
          </a:p>
          <a:p>
            <a:r>
              <a:rPr lang="en-US" sz="1600" b="1" dirty="0" smtClean="0"/>
              <a:t>Public Education - </a:t>
            </a:r>
            <a:r>
              <a:rPr lang="en-US" sz="1600" dirty="0" smtClean="0"/>
              <a:t>Like the English Royalists, the Virginia elite feared learning in the general populace. </a:t>
            </a:r>
          </a:p>
          <a:p>
            <a:pPr marL="285750" indent="-285750">
              <a:buFont typeface="Arial" panose="020B0604020202020204" pitchFamily="34" charset="0"/>
              <a:buChar char="•"/>
            </a:pPr>
            <a:r>
              <a:rPr lang="en-US" sz="1600" dirty="0" smtClean="0"/>
              <a:t>Governor William Berkeley said in 1671: “I thank God there are no free schools nor printing, and I hope we shall not have these [for a] hundred years: for learning has brought disobedience, and heresy, and sects into the world, and printing has divulged them, and liberals against the best government. God keep us from both.”  </a:t>
            </a:r>
          </a:p>
          <a:p>
            <a:pPr marL="285750" indent="-285750">
              <a:buFont typeface="Arial" panose="020B0604020202020204" pitchFamily="34" charset="0"/>
              <a:buChar char="•"/>
            </a:pPr>
            <a:r>
              <a:rPr lang="en-US" sz="1600" dirty="0" smtClean="0"/>
              <a:t>William Cavendish wrote to Charles II in the 1650s: “The Bible in English under every weaver’s and chambermaid’s arm hath done us much hurt.” </a:t>
            </a:r>
          </a:p>
          <a:p>
            <a:pPr marL="285750" indent="-285750">
              <a:buFont typeface="Arial" panose="020B0604020202020204" pitchFamily="34" charset="0"/>
              <a:buChar char="•"/>
            </a:pPr>
            <a:r>
              <a:rPr lang="en-US" sz="1600" dirty="0" smtClean="0"/>
              <a:t>These attitudes were carried to Virginia by the distressed Royalists in the mid-17</a:t>
            </a:r>
            <a:r>
              <a:rPr lang="en-US" sz="1600" baseline="30000" dirty="0" smtClean="0"/>
              <a:t>th</a:t>
            </a:r>
            <a:r>
              <a:rPr lang="en-US" sz="1600" dirty="0" smtClean="0"/>
              <a:t> century and became a persistent part of Chesapeake culture. </a:t>
            </a:r>
          </a:p>
          <a:p>
            <a:r>
              <a:rPr lang="en-US" sz="1600" b="1" dirty="0" smtClean="0"/>
              <a:t>Education for the Elite - </a:t>
            </a:r>
            <a:r>
              <a:rPr lang="en-US" sz="1600" dirty="0" smtClean="0"/>
              <a:t>The Virginia elite had two sets of views on education: It was important for gentlemen to cultivate the arts, sciences, and education among themselves, but not to encourage schools for the general population.  </a:t>
            </a:r>
          </a:p>
          <a:p>
            <a:pPr marL="285750" indent="-285750">
              <a:buFont typeface="Arial" panose="020B0604020202020204" pitchFamily="34" charset="0"/>
              <a:buChar char="•"/>
            </a:pPr>
            <a:r>
              <a:rPr lang="en-US" sz="1600" dirty="0" smtClean="0"/>
              <a:t>The elite hired private tutors for their children, founded the College of William &amp; Mary at Williamsburg, and sent their sons to Oxford. </a:t>
            </a:r>
          </a:p>
          <a:p>
            <a:r>
              <a:rPr lang="en-US" sz="1600" b="1" dirty="0" smtClean="0"/>
              <a:t>Concept of a Gentleman - </a:t>
            </a:r>
            <a:r>
              <a:rPr lang="en-US" sz="1600" dirty="0" smtClean="0"/>
              <a:t>In the 17</a:t>
            </a:r>
            <a:r>
              <a:rPr lang="en-US" sz="1600" baseline="30000" dirty="0" smtClean="0"/>
              <a:t>th</a:t>
            </a:r>
            <a:r>
              <a:rPr lang="en-US" sz="1600" dirty="0" smtClean="0"/>
              <a:t> century, an English gentleman was one who could ‘live idly and without manual labor.” </a:t>
            </a:r>
          </a:p>
          <a:p>
            <a:pPr marL="285750" indent="-285750">
              <a:buFont typeface="Arial" panose="020B0604020202020204" pitchFamily="34" charset="0"/>
              <a:buChar char="•"/>
            </a:pPr>
            <a:r>
              <a:rPr lang="en-US" sz="1600" dirty="0" smtClean="0"/>
              <a:t>The gentlemen-planters of Virginia also repeatedly expressed an intense contempt for trade, even though they engaged in it by selling their tobacco crop for the money needed to support a lifestyle of conspicuous consumption and display.  </a:t>
            </a:r>
          </a:p>
          <a:p>
            <a:pPr marL="285750" indent="-285750">
              <a:buFont typeface="Arial" panose="020B0604020202020204" pitchFamily="34" charset="0"/>
              <a:buChar char="•"/>
            </a:pPr>
            <a:r>
              <a:rPr lang="en-US" sz="1600" dirty="0" smtClean="0"/>
              <a:t>While trade and commerce were looked down upon, governmental and military service plus intellectual pursuits were considered appropriate pursuits for a gentleman. </a:t>
            </a:r>
          </a:p>
          <a:p>
            <a:endParaRPr lang="en-US" dirty="0"/>
          </a:p>
        </p:txBody>
      </p:sp>
      <p:sp>
        <p:nvSpPr>
          <p:cNvPr id="4" name="Slide Number Placeholder 3"/>
          <p:cNvSpPr>
            <a:spLocks noGrp="1"/>
          </p:cNvSpPr>
          <p:nvPr>
            <p:ph type="sldNum" sz="quarter" idx="10"/>
          </p:nvPr>
        </p:nvSpPr>
        <p:spPr/>
        <p:txBody>
          <a:bodyPr/>
          <a:lstStyle/>
          <a:p>
            <a:fld id="{49610372-67E9-4105-A60A-C73D344697B2}" type="slidenum">
              <a:rPr lang="en-US" smtClean="0"/>
              <a:t>18</a:t>
            </a:fld>
            <a:endParaRPr lang="en-US"/>
          </a:p>
        </p:txBody>
      </p:sp>
    </p:spTree>
    <p:extLst>
      <p:ext uri="{BB962C8B-B14F-4D97-AF65-F5344CB8AC3E}">
        <p14:creationId xmlns:p14="http://schemas.microsoft.com/office/powerpoint/2010/main" val="16591611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Barbados – </a:t>
            </a:r>
            <a:r>
              <a:rPr lang="en-US" sz="1600" b="0" dirty="0" smtClean="0"/>
              <a:t>In the late-17</a:t>
            </a:r>
            <a:r>
              <a:rPr lang="en-US" sz="1600" b="0" baseline="30000" dirty="0" smtClean="0"/>
              <a:t>th</a:t>
            </a:r>
            <a:r>
              <a:rPr lang="en-US" sz="1600" b="0" baseline="0" dirty="0" smtClean="0"/>
              <a:t> century, Barbados was the oldest, richest, and most densely populated colony in British America. Wealth and power were concentrated in the hands of an oligarchy of acquisitive and ostentatious plantation owners. </a:t>
            </a:r>
          </a:p>
          <a:p>
            <a:pPr marL="171450" indent="-171450">
              <a:buFont typeface="Arial" panose="020B0604020202020204" pitchFamily="34" charset="0"/>
              <a:buChar char="•"/>
            </a:pPr>
            <a:r>
              <a:rPr lang="en-US" sz="1600" b="0" baseline="0" dirty="0" smtClean="0"/>
              <a:t>These plantation owners had earned a reputation throughout the British Empire for immorality, arrogance, and excessive displays of wealth</a:t>
            </a:r>
          </a:p>
          <a:p>
            <a:pPr marL="171450" indent="-171450">
              <a:buFont typeface="Arial" panose="020B0604020202020204" pitchFamily="34" charset="0"/>
              <a:buChar char="•"/>
            </a:pPr>
            <a:r>
              <a:rPr lang="en-US" sz="1600" b="0" baseline="0" dirty="0" smtClean="0"/>
              <a:t>Many of the Barbadian gentry were able to buy English knighthoods and English estates for themselves.</a:t>
            </a:r>
          </a:p>
          <a:p>
            <a:pPr marL="171450" indent="-171450">
              <a:buFont typeface="Arial" panose="020B0604020202020204" pitchFamily="34" charset="0"/>
              <a:buChar char="•"/>
            </a:pPr>
            <a:r>
              <a:rPr lang="en-US" sz="1600" b="0" baseline="0" dirty="0" smtClean="0"/>
              <a:t>With so many of the planters returning to newly-purchased estates in England and ruling their Caribbean estates in absentia (by hiring overseers), the Barbadians had a most effective lobbying force at the English Parliament, ensuring that imperial tax burdens were imposed on others.</a:t>
            </a:r>
            <a:r>
              <a:rPr lang="en-US" b="0" baseline="0" dirty="0" smtClean="0"/>
              <a:t> </a:t>
            </a:r>
            <a:endParaRPr lang="en-US" b="1" dirty="0"/>
          </a:p>
        </p:txBody>
      </p:sp>
      <p:sp>
        <p:nvSpPr>
          <p:cNvPr id="4" name="Slide Number Placeholder 3"/>
          <p:cNvSpPr>
            <a:spLocks noGrp="1"/>
          </p:cNvSpPr>
          <p:nvPr>
            <p:ph type="sldNum" sz="quarter" idx="10"/>
          </p:nvPr>
        </p:nvSpPr>
        <p:spPr/>
        <p:txBody>
          <a:bodyPr/>
          <a:lstStyle/>
          <a:p>
            <a:fld id="{49610372-67E9-4105-A60A-C73D344697B2}" type="slidenum">
              <a:rPr lang="en-US" smtClean="0"/>
              <a:t>21</a:t>
            </a:fld>
            <a:endParaRPr lang="en-US"/>
          </a:p>
        </p:txBody>
      </p:sp>
    </p:spTree>
    <p:extLst>
      <p:ext uri="{BB962C8B-B14F-4D97-AF65-F5344CB8AC3E}">
        <p14:creationId xmlns:p14="http://schemas.microsoft.com/office/powerpoint/2010/main" val="380656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7569CE-1ADA-43CB-88EA-818AC4B804D4}" type="slidenum">
              <a:rPr lang="en-US" smtClean="0"/>
              <a:t>2</a:t>
            </a:fld>
            <a:endParaRPr lang="en-US"/>
          </a:p>
        </p:txBody>
      </p:sp>
    </p:spTree>
    <p:extLst>
      <p:ext uri="{BB962C8B-B14F-4D97-AF65-F5344CB8AC3E}">
        <p14:creationId xmlns:p14="http://schemas.microsoft.com/office/powerpoint/2010/main" val="34801594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Sea Island</a:t>
            </a:r>
            <a:r>
              <a:rPr lang="en-US" sz="1600" b="1" baseline="0" dirty="0" smtClean="0"/>
              <a:t> cotton - </a:t>
            </a:r>
            <a:r>
              <a:rPr lang="en-US" sz="1600" kern="1200" dirty="0" smtClean="0">
                <a:solidFill>
                  <a:schemeClr val="tx1"/>
                </a:solidFill>
                <a:effectLst/>
                <a:latin typeface="+mn-lt"/>
                <a:ea typeface="+mn-ea"/>
                <a:cs typeface="+mn-cs"/>
              </a:rPr>
              <a:t>Once they had pushed farther than 30 miles from the Atlantic coast, the cotton growers found that the lustrous and strong Sea Island cotton demanded by British mills would not bloom.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Only Upland cotton, with a shorter fiber and stickier seed, would grow further west.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However, while Sea Island cotton could be separated from the seeds with a simple roller gin modeled on an ancient device from India (the </a:t>
            </a:r>
            <a:r>
              <a:rPr lang="en-US" sz="1600" i="1" kern="1200" dirty="0" err="1" smtClean="0">
                <a:solidFill>
                  <a:schemeClr val="tx1"/>
                </a:solidFill>
                <a:effectLst/>
                <a:latin typeface="+mn-lt"/>
                <a:ea typeface="+mn-ea"/>
                <a:cs typeface="+mn-cs"/>
              </a:rPr>
              <a:t>Churkka</a:t>
            </a:r>
            <a:r>
              <a:rPr lang="en-US" sz="1600" kern="1200" dirty="0" smtClean="0">
                <a:solidFill>
                  <a:schemeClr val="tx1"/>
                </a:solidFill>
                <a:effectLst/>
                <a:latin typeface="+mn-lt"/>
                <a:ea typeface="+mn-ea"/>
                <a:cs typeface="+mn-cs"/>
              </a:rPr>
              <a:t> gin), this device was unable to separate the sticky seeds in Upland cotton from the lint.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Only with Eli</a:t>
            </a:r>
            <a:r>
              <a:rPr lang="en-US" sz="1600" kern="1200" baseline="0" dirty="0" smtClean="0">
                <a:solidFill>
                  <a:schemeClr val="tx1"/>
                </a:solidFill>
                <a:effectLst/>
                <a:latin typeface="+mn-lt"/>
                <a:ea typeface="+mn-ea"/>
                <a:cs typeface="+mn-cs"/>
              </a:rPr>
              <a:t> Whitney’s cotton gin was it possible to easily remove the seeds from the shorter fiber Upland cotton. </a:t>
            </a:r>
          </a:p>
          <a:p>
            <a:pPr marL="171450" indent="-171450">
              <a:buFont typeface="Arial" panose="020B0604020202020204" pitchFamily="34" charset="0"/>
              <a:buChar char="•"/>
            </a:pPr>
            <a:r>
              <a:rPr lang="en-US" sz="1600" kern="1200" baseline="0" dirty="0" smtClean="0">
                <a:solidFill>
                  <a:schemeClr val="tx1"/>
                </a:solidFill>
                <a:effectLst/>
                <a:latin typeface="+mn-lt"/>
                <a:ea typeface="+mn-ea"/>
                <a:cs typeface="+mn-cs"/>
              </a:rPr>
              <a:t>Unlike Sea Island cotton, upland cotton could grow over vast areas of the South and, with irrigation, also grow in desert and semi-desert areas of the American Southwest. </a:t>
            </a:r>
            <a:endParaRPr lang="en-US" sz="1600" b="1" dirty="0"/>
          </a:p>
        </p:txBody>
      </p:sp>
      <p:sp>
        <p:nvSpPr>
          <p:cNvPr id="4" name="Slide Number Placeholder 3"/>
          <p:cNvSpPr>
            <a:spLocks noGrp="1"/>
          </p:cNvSpPr>
          <p:nvPr>
            <p:ph type="sldNum" sz="quarter" idx="10"/>
          </p:nvPr>
        </p:nvSpPr>
        <p:spPr/>
        <p:txBody>
          <a:bodyPr/>
          <a:lstStyle/>
          <a:p>
            <a:fld id="{49610372-67E9-4105-A60A-C73D344697B2}" type="slidenum">
              <a:rPr lang="en-US" smtClean="0"/>
              <a:t>22</a:t>
            </a:fld>
            <a:endParaRPr lang="en-US"/>
          </a:p>
        </p:txBody>
      </p:sp>
    </p:spTree>
    <p:extLst>
      <p:ext uri="{BB962C8B-B14F-4D97-AF65-F5344CB8AC3E}">
        <p14:creationId xmlns:p14="http://schemas.microsoft.com/office/powerpoint/2010/main" val="24770224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Charleston – </a:t>
            </a:r>
            <a:r>
              <a:rPr lang="en-US" sz="1600" b="0" dirty="0" smtClean="0"/>
              <a:t>Unlike Williamsburg which had</a:t>
            </a:r>
            <a:r>
              <a:rPr lang="en-US" sz="1600" b="0" baseline="0" dirty="0" smtClean="0"/>
              <a:t> only a few permanent residents and a few shops and taverns as well as the </a:t>
            </a:r>
            <a:r>
              <a:rPr lang="en-US" sz="1600" b="0" baseline="0" dirty="0" err="1" smtClean="0"/>
              <a:t>Bruton</a:t>
            </a:r>
            <a:r>
              <a:rPr lang="en-US" sz="1600" b="0" baseline="0" dirty="0" smtClean="0"/>
              <a:t> Parish Church, the College of William &amp; Mary, the governor’s mansion, and the House of Burgesses, Charleston had theaters, taverns, brothels, cock-fighting rings, private clubs, taverns, and numerous shops and elegant townhouses. </a:t>
            </a:r>
            <a:endParaRPr lang="en-US" sz="1600" b="1" dirty="0"/>
          </a:p>
        </p:txBody>
      </p:sp>
      <p:sp>
        <p:nvSpPr>
          <p:cNvPr id="4" name="Slide Number Placeholder 3"/>
          <p:cNvSpPr>
            <a:spLocks noGrp="1"/>
          </p:cNvSpPr>
          <p:nvPr>
            <p:ph type="sldNum" sz="quarter" idx="10"/>
          </p:nvPr>
        </p:nvSpPr>
        <p:spPr/>
        <p:txBody>
          <a:bodyPr/>
          <a:lstStyle/>
          <a:p>
            <a:fld id="{49610372-67E9-4105-A60A-C73D344697B2}" type="slidenum">
              <a:rPr lang="en-US" smtClean="0"/>
              <a:t>23</a:t>
            </a:fld>
            <a:endParaRPr lang="en-US"/>
          </a:p>
        </p:txBody>
      </p:sp>
    </p:spTree>
    <p:extLst>
      <p:ext uri="{BB962C8B-B14F-4D97-AF65-F5344CB8AC3E}">
        <p14:creationId xmlns:p14="http://schemas.microsoft.com/office/powerpoint/2010/main" val="40347415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Caste vs Class – </a:t>
            </a:r>
            <a:r>
              <a:rPr lang="en-US" sz="1600" b="0" dirty="0" smtClean="0"/>
              <a:t>While class societies,</a:t>
            </a:r>
            <a:r>
              <a:rPr lang="en-US" sz="1600" b="0" baseline="0" dirty="0" smtClean="0"/>
              <a:t> like caste societies, are unequal, people can and do leave the social class that they are born into – either through luck, educational attainment, hand work, or tragedy – and can marry someone of another class.</a:t>
            </a:r>
          </a:p>
          <a:p>
            <a:pPr marL="171450" indent="-171450">
              <a:buFont typeface="Arial" panose="020B0604020202020204" pitchFamily="34" charset="0"/>
              <a:buChar char="•"/>
            </a:pPr>
            <a:r>
              <a:rPr lang="en-US" sz="1600" b="0" baseline="0" dirty="0" smtClean="0"/>
              <a:t>A caste is something one is born into and can never leave, and one’s children will be irrevocably assigned to it at birth; marriage outside of one’s caste is strictly forbidden </a:t>
            </a:r>
          </a:p>
          <a:p>
            <a:pPr marL="171450" indent="-171450">
              <a:buFont typeface="Arial" panose="020B0604020202020204" pitchFamily="34" charset="0"/>
              <a:buChar char="•"/>
            </a:pPr>
            <a:r>
              <a:rPr lang="en-US" sz="1600" b="0" baseline="0" dirty="0" smtClean="0"/>
              <a:t>A caste system meant that sexual relations between Black males and White females was strictly forbidden and punished, while sexual relations between White masters and Black slave women were common, with the children of such </a:t>
            </a:r>
            <a:r>
              <a:rPr lang="en-US" sz="1600" b="0" baseline="0" dirty="0" err="1" smtClean="0"/>
              <a:t>liasions</a:t>
            </a:r>
            <a:r>
              <a:rPr lang="en-US" sz="1600" b="0" baseline="0" dirty="0" smtClean="0"/>
              <a:t>, by law, assigned to the Black caste and explicitly denied any legal claim to their fathers’ property. </a:t>
            </a:r>
          </a:p>
          <a:p>
            <a:pPr marL="171450" indent="-171450">
              <a:buFont typeface="Arial" panose="020B0604020202020204" pitchFamily="34" charset="0"/>
              <a:buChar char="•"/>
            </a:pPr>
            <a:r>
              <a:rPr lang="en-US" sz="1600" b="0" baseline="0" dirty="0" smtClean="0"/>
              <a:t>Many planters, however, did take an interest in their illegitimate slave children, either freeing them (where allowed to do so), sending them to school (in areas where this was permitted), or assigning them to be household servants (rather than field hands). </a:t>
            </a:r>
          </a:p>
          <a:p>
            <a:pPr marL="171450" indent="-171450">
              <a:buFont typeface="Arial" panose="020B0604020202020204" pitchFamily="34" charset="0"/>
              <a:buChar char="•"/>
            </a:pPr>
            <a:r>
              <a:rPr lang="en-US" sz="1600" b="0" baseline="0" dirty="0" smtClean="0"/>
              <a:t>Planter favoritism toward their mulatto children led to the creation of a privileged mulatto social group that eventually came to dominate the upper and middle classes of the Black caste, and their later success in trade, business, academia, and other fields would eventually both undermine the racial caste system and create antagonisms between the mulatto descendants of the household slaves and the dark-skinned descendants of the field hands. </a:t>
            </a:r>
            <a:endParaRPr lang="en-US" sz="1600" b="0" dirty="0"/>
          </a:p>
        </p:txBody>
      </p:sp>
      <p:sp>
        <p:nvSpPr>
          <p:cNvPr id="4" name="Slide Number Placeholder 3"/>
          <p:cNvSpPr>
            <a:spLocks noGrp="1"/>
          </p:cNvSpPr>
          <p:nvPr>
            <p:ph type="sldNum" sz="quarter" idx="10"/>
          </p:nvPr>
        </p:nvSpPr>
        <p:spPr/>
        <p:txBody>
          <a:bodyPr/>
          <a:lstStyle/>
          <a:p>
            <a:fld id="{49610372-67E9-4105-A60A-C73D344697B2}" type="slidenum">
              <a:rPr lang="en-US" smtClean="0"/>
              <a:t>24</a:t>
            </a:fld>
            <a:endParaRPr lang="en-US"/>
          </a:p>
        </p:txBody>
      </p:sp>
    </p:spTree>
    <p:extLst>
      <p:ext uri="{BB962C8B-B14F-4D97-AF65-F5344CB8AC3E}">
        <p14:creationId xmlns:p14="http://schemas.microsoft.com/office/powerpoint/2010/main" val="21427676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Afro-Caribbean culture – </a:t>
            </a:r>
            <a:r>
              <a:rPr lang="en-US" sz="1600" b="0" dirty="0" smtClean="0"/>
              <a:t>Out of an Afro-Caribbean slave</a:t>
            </a:r>
            <a:r>
              <a:rPr lang="en-US" sz="1600" b="0" baseline="0" dirty="0" smtClean="0"/>
              <a:t> melting pot, came pigeon languages such as Gullah, Afro-Caribbean culinary delights such as Southern barbeque, </a:t>
            </a:r>
            <a:r>
              <a:rPr lang="en-US" sz="1600" b="0" baseline="0" dirty="0" err="1" smtClean="0"/>
              <a:t>chitlins</a:t>
            </a:r>
            <a:r>
              <a:rPr lang="en-US" sz="1600" b="0" baseline="0" dirty="0" smtClean="0"/>
              <a:t>, watermelon, and greens; and an African musical tradition out of which would come blues, gospel, jazz, and rock-and-roll music. </a:t>
            </a:r>
            <a:endParaRPr lang="en-US" sz="1600" b="1" dirty="0" smtClean="0"/>
          </a:p>
          <a:p>
            <a:endParaRPr lang="en-US" sz="1600" dirty="0"/>
          </a:p>
        </p:txBody>
      </p:sp>
      <p:sp>
        <p:nvSpPr>
          <p:cNvPr id="4" name="Slide Number Placeholder 3"/>
          <p:cNvSpPr>
            <a:spLocks noGrp="1"/>
          </p:cNvSpPr>
          <p:nvPr>
            <p:ph type="sldNum" sz="quarter" idx="10"/>
          </p:nvPr>
        </p:nvSpPr>
        <p:spPr/>
        <p:txBody>
          <a:bodyPr/>
          <a:lstStyle/>
          <a:p>
            <a:fld id="{49610372-67E9-4105-A60A-C73D344697B2}" type="slidenum">
              <a:rPr lang="en-US" smtClean="0"/>
              <a:t>25</a:t>
            </a:fld>
            <a:endParaRPr lang="en-US"/>
          </a:p>
        </p:txBody>
      </p:sp>
    </p:spTree>
    <p:extLst>
      <p:ext uri="{BB962C8B-B14F-4D97-AF65-F5344CB8AC3E}">
        <p14:creationId xmlns:p14="http://schemas.microsoft.com/office/powerpoint/2010/main" val="7857327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Tidewater</a:t>
            </a:r>
            <a:r>
              <a:rPr lang="en-US" sz="1600" b="1" baseline="0" dirty="0" smtClean="0"/>
              <a:t> vs the Deep South – </a:t>
            </a:r>
            <a:r>
              <a:rPr lang="en-US" sz="1600" b="0" baseline="0" dirty="0" smtClean="0"/>
              <a:t>What differentiated the Tidewater elite from the Deep South elite was its retention of both a tradition of noblesse oblige and a greater moderation in its politics. </a:t>
            </a:r>
            <a:endParaRPr lang="en-US" sz="1600" b="1" dirty="0"/>
          </a:p>
        </p:txBody>
      </p:sp>
      <p:sp>
        <p:nvSpPr>
          <p:cNvPr id="4" name="Slide Number Placeholder 3"/>
          <p:cNvSpPr>
            <a:spLocks noGrp="1"/>
          </p:cNvSpPr>
          <p:nvPr>
            <p:ph type="sldNum" sz="quarter" idx="10"/>
          </p:nvPr>
        </p:nvSpPr>
        <p:spPr/>
        <p:txBody>
          <a:bodyPr/>
          <a:lstStyle/>
          <a:p>
            <a:fld id="{49610372-67E9-4105-A60A-C73D344697B2}" type="slidenum">
              <a:rPr lang="en-US" smtClean="0"/>
              <a:t>26</a:t>
            </a:fld>
            <a:endParaRPr lang="en-US"/>
          </a:p>
        </p:txBody>
      </p:sp>
    </p:spTree>
    <p:extLst>
      <p:ext uri="{BB962C8B-B14F-4D97-AF65-F5344CB8AC3E}">
        <p14:creationId xmlns:p14="http://schemas.microsoft.com/office/powerpoint/2010/main" val="38390561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1F9AC7-53EF-4811-B113-49AB16161E3F}" type="slidenum">
              <a:rPr lang="en-US" smtClean="0"/>
              <a:t>27</a:t>
            </a:fld>
            <a:endParaRPr lang="en-US"/>
          </a:p>
        </p:txBody>
      </p:sp>
    </p:spTree>
    <p:extLst>
      <p:ext uri="{BB962C8B-B14F-4D97-AF65-F5344CB8AC3E}">
        <p14:creationId xmlns:p14="http://schemas.microsoft.com/office/powerpoint/2010/main" val="42807606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defTabSz="887148">
              <a:defRPr/>
            </a:pPr>
            <a:r>
              <a:rPr lang="en-US" sz="1600" dirty="0"/>
              <a:t>Incentives to migrate became more intense in the late-1620s, when harvests failed, food prices soared, famine killed many poor people, and depression in the cloth trade threatened to ruin Puritans employed in the textile industry. </a:t>
            </a:r>
            <a:endParaRPr lang="en-US" sz="1600" dirty="0" smtClean="0"/>
          </a:p>
          <a:p>
            <a:pPr marL="285750" indent="-285750" defTabSz="887148">
              <a:buFont typeface="Arial" panose="020B0604020202020204" pitchFamily="34" charset="0"/>
              <a:buChar char="•"/>
              <a:defRPr/>
            </a:pPr>
            <a:r>
              <a:rPr lang="en-US" sz="1600" dirty="0" smtClean="0"/>
              <a:t>The </a:t>
            </a:r>
            <a:r>
              <a:rPr lang="en-US" sz="1600" dirty="0"/>
              <a:t>Puritans interpreted all of these ills as divine punishment for a guilty land that wallowed in sin. </a:t>
            </a:r>
            <a:endParaRPr lang="en-US" sz="1600" dirty="0" smtClean="0"/>
          </a:p>
          <a:p>
            <a:pPr marL="285750" indent="-285750" defTabSz="887148">
              <a:buFont typeface="Arial" panose="020B0604020202020204" pitchFamily="34" charset="0"/>
              <a:buChar char="•"/>
              <a:defRPr/>
            </a:pPr>
            <a:r>
              <a:rPr lang="en-US" sz="1600" dirty="0" smtClean="0"/>
              <a:t>Making </a:t>
            </a:r>
            <a:r>
              <a:rPr lang="en-US" sz="1600" dirty="0"/>
              <a:t>things worse was the perceived fact that the English crown and church were retreating from the goals of the Protestant Reformation and moving the nation into a state of overt hostility to God. </a:t>
            </a:r>
            <a:endParaRPr lang="en-US" sz="1600" dirty="0" smtClean="0"/>
          </a:p>
          <a:p>
            <a:pPr marL="285750" indent="-285750" defTabSz="887148">
              <a:buFont typeface="Arial" panose="020B0604020202020204" pitchFamily="34" charset="0"/>
              <a:buChar char="•"/>
              <a:defRPr/>
            </a:pPr>
            <a:r>
              <a:rPr lang="en-US" sz="1600" dirty="0" smtClean="0"/>
              <a:t>Thus</a:t>
            </a:r>
            <a:r>
              <a:rPr lang="en-US" sz="1600" dirty="0"/>
              <a:t>, to redeem the hope for a brighter future, many Puritans decided to emigrate where they could live apart from sinners and ungodly bishops. </a:t>
            </a:r>
            <a:endParaRPr lang="en-US" sz="1600" dirty="0" smtClean="0"/>
          </a:p>
          <a:p>
            <a:pPr marL="285750" indent="-285750" defTabSz="887148">
              <a:buFont typeface="Arial" panose="020B0604020202020204" pitchFamily="34" charset="0"/>
              <a:buChar char="•"/>
              <a:defRPr/>
            </a:pPr>
            <a:r>
              <a:rPr lang="en-US" sz="1600" dirty="0" smtClean="0"/>
              <a:t>Entranced </a:t>
            </a:r>
            <a:r>
              <a:rPr lang="en-US" sz="1600" dirty="0"/>
              <a:t>by Captain John Smith’s alluring description of New England, many Puritans decided to go there – In New England, they could acquire substantial farms, thus escaping the threat of poverty, and also purify their churches, supervise one another, enact a code of laws in conformity with the Bible, and save themselves from the divine punishment to come. </a:t>
            </a:r>
            <a:endParaRPr lang="en-US" sz="1600" dirty="0" smtClean="0"/>
          </a:p>
          <a:p>
            <a:pPr marL="285750" indent="-285750" defTabSz="887148">
              <a:buFont typeface="Arial" panose="020B0604020202020204" pitchFamily="34" charset="0"/>
              <a:buChar char="•"/>
              <a:defRPr/>
            </a:pPr>
            <a:r>
              <a:rPr lang="en-US" sz="1600" dirty="0" smtClean="0"/>
              <a:t>At </a:t>
            </a:r>
            <a:r>
              <a:rPr lang="en-US" sz="1600" dirty="0"/>
              <a:t>best, they might even, by prospering morally and economically, inspire their countrymen in England to reform and repent. </a:t>
            </a:r>
          </a:p>
          <a:p>
            <a:endParaRPr lang="en-US" sz="1600" dirty="0"/>
          </a:p>
        </p:txBody>
      </p:sp>
      <p:sp>
        <p:nvSpPr>
          <p:cNvPr id="4" name="Slide Number Placeholder 3"/>
          <p:cNvSpPr>
            <a:spLocks noGrp="1"/>
          </p:cNvSpPr>
          <p:nvPr>
            <p:ph type="sldNum" sz="quarter" idx="10"/>
          </p:nvPr>
        </p:nvSpPr>
        <p:spPr/>
        <p:txBody>
          <a:bodyPr/>
          <a:lstStyle/>
          <a:p>
            <a:fld id="{16F2C28A-354F-4B14-9DF1-1808C7ADA63D}" type="slidenum">
              <a:rPr lang="en-US" smtClean="0"/>
              <a:pPr/>
              <a:t>28</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Land distribution – </a:t>
            </a:r>
            <a:r>
              <a:rPr lang="en-US" sz="1600" b="0" dirty="0" smtClean="0"/>
              <a:t>In</a:t>
            </a:r>
            <a:r>
              <a:rPr lang="en-US" sz="1600" b="0" baseline="0" dirty="0" smtClean="0"/>
              <a:t> the words of Colin Woodward </a:t>
            </a:r>
            <a:r>
              <a:rPr lang="en-US" sz="1600" b="0" i="1" baseline="0" dirty="0" smtClean="0"/>
              <a:t>American Nations, </a:t>
            </a:r>
            <a:r>
              <a:rPr lang="en-US" sz="1600" b="0" i="0" baseline="0" dirty="0" smtClean="0"/>
              <a:t>“</a:t>
            </a:r>
            <a:r>
              <a:rPr lang="en-US" sz="1600" kern="1200" dirty="0" smtClean="0">
                <a:solidFill>
                  <a:schemeClr val="tx1"/>
                </a:solidFill>
                <a:effectLst/>
                <a:latin typeface="+mn-lt"/>
                <a:ea typeface="+mn-ea"/>
                <a:cs typeface="+mn-cs"/>
              </a:rPr>
              <a:t>Unique among the colonies, its leaders didn't hand out massive swaths of land to friends, family, and allies so the latter could become rich by retailing lots out to others. Instead the Puritans gave town charters to approved groups of settlers, who in turn elected a committee of their peers to select the location of the public road, church, schoolhouse, and town green and to divvy up family lots. While larger or wealthier families might have been granted larger lots, the division was surprisingly egalitarian.”</a:t>
            </a:r>
          </a:p>
          <a:p>
            <a:r>
              <a:rPr lang="en-US" sz="1600" b="1" kern="1200" dirty="0" smtClean="0">
                <a:solidFill>
                  <a:schemeClr val="tx1"/>
                </a:solidFill>
                <a:effectLst/>
                <a:latin typeface="+mn-lt"/>
                <a:ea typeface="+mn-ea"/>
                <a:cs typeface="+mn-cs"/>
              </a:rPr>
              <a:t>Role of the township - </a:t>
            </a:r>
            <a:r>
              <a:rPr lang="en-US" sz="1600" kern="1200" dirty="0" smtClean="0">
                <a:solidFill>
                  <a:schemeClr val="tx1"/>
                </a:solidFill>
                <a:effectLst/>
                <a:latin typeface="+mn-lt"/>
                <a:ea typeface="+mn-ea"/>
                <a:cs typeface="+mn-cs"/>
              </a:rPr>
              <a:t>The New England settlement model differed from Tidewater not merely in the presence of towns but in the power vested in them.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Puritans believed every community of the chosen should govern itself without interference from bishops, archbishops, or kings; every congregation was to be com­pletely self-governing.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Worldly matters were to be dealt with in exactly the same way.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Every town was to be a little republic unto itself, with total control over the enforcement of laws, the administration of schools and real estate, the collection and (for the most part) spending of taxes, and the organiza­tion of militias for self-defense.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While counties had almost no powers at all, every town had its own government: a group of selectmen elected by the adult male members of the church.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The selectmen acted as a plural execu­tive, while the town's eligible voters gathered for town meetings and func­tioned as a miniature parliament.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Although New England was an intolerant and in many ways authoritarian place to live, it was, by the standards of the age, shockingly democratic: 60 to 70 percent of adult males had the right to vote, and the rich and wellborn were given no special privileges either in politics or before the law.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This tradition of self-government, local control, and direct democracy has remained central to Yankee culture.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To this day, rural communities across New England still control most local affairs through an annual town meet­ing at which every expenditure is debated and voted on not by an elected representative but by the inhabitants themselves.</a:t>
            </a:r>
            <a:endParaRPr lang="en-US" sz="1600" b="1" dirty="0"/>
          </a:p>
        </p:txBody>
      </p:sp>
      <p:sp>
        <p:nvSpPr>
          <p:cNvPr id="4" name="Slide Number Placeholder 3"/>
          <p:cNvSpPr>
            <a:spLocks noGrp="1"/>
          </p:cNvSpPr>
          <p:nvPr>
            <p:ph type="sldNum" sz="quarter" idx="10"/>
          </p:nvPr>
        </p:nvSpPr>
        <p:spPr/>
        <p:txBody>
          <a:bodyPr/>
          <a:lstStyle/>
          <a:p>
            <a:fld id="{49610372-67E9-4105-A60A-C73D344697B2}" type="slidenum">
              <a:rPr lang="en-US" smtClean="0"/>
              <a:t>29</a:t>
            </a:fld>
            <a:endParaRPr lang="en-US"/>
          </a:p>
        </p:txBody>
      </p:sp>
    </p:spTree>
    <p:extLst>
      <p:ext uri="{BB962C8B-B14F-4D97-AF65-F5344CB8AC3E}">
        <p14:creationId xmlns:p14="http://schemas.microsoft.com/office/powerpoint/2010/main" val="1230192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a:t>Climate - </a:t>
            </a:r>
            <a:r>
              <a:rPr lang="en-US" sz="1600" dirty="0"/>
              <a:t>New England had 40” of precipitation per year with the precipitation evenly distributed throughout the year. </a:t>
            </a:r>
            <a:endParaRPr lang="en-US" sz="1600" dirty="0" smtClean="0"/>
          </a:p>
          <a:p>
            <a:pPr marL="285750" indent="-285750">
              <a:buFont typeface="Arial" panose="020B0604020202020204" pitchFamily="34" charset="0"/>
              <a:buChar char="•"/>
            </a:pPr>
            <a:r>
              <a:rPr lang="en-US" sz="1600" dirty="0" smtClean="0"/>
              <a:t>Weather </a:t>
            </a:r>
            <a:r>
              <a:rPr lang="en-US" sz="1600" dirty="0"/>
              <a:t>was highly variable due to the continuous collision of warm dry air from the west, cold dry air from the north, and warm wet air from the south. </a:t>
            </a:r>
            <a:endParaRPr lang="en-US" sz="1600" dirty="0" smtClean="0"/>
          </a:p>
          <a:p>
            <a:pPr marL="285750" indent="-285750">
              <a:buFont typeface="Arial" panose="020B0604020202020204" pitchFamily="34" charset="0"/>
              <a:buChar char="•"/>
            </a:pPr>
            <a:r>
              <a:rPr lang="en-US" sz="1600" dirty="0" smtClean="0"/>
              <a:t>This </a:t>
            </a:r>
            <a:r>
              <a:rPr lang="en-US" sz="1600" dirty="0"/>
              <a:t>led to severe thunderstorms, tornadoes, blizzards, and northeasters. </a:t>
            </a:r>
          </a:p>
          <a:p>
            <a:r>
              <a:rPr lang="en-US" sz="1600" b="1" dirty="0"/>
              <a:t>Healthy climate - </a:t>
            </a:r>
            <a:r>
              <a:rPr lang="en-US" sz="1600" dirty="0"/>
              <a:t>Because of the cold winters, insect-borne diseases were relatively rare and mild. </a:t>
            </a:r>
            <a:endParaRPr lang="en-US" sz="1600" dirty="0" smtClean="0"/>
          </a:p>
          <a:p>
            <a:pPr marL="285750" indent="-285750">
              <a:buFont typeface="Arial" panose="020B0604020202020204" pitchFamily="34" charset="0"/>
              <a:buChar char="•"/>
            </a:pPr>
            <a:r>
              <a:rPr lang="en-US" sz="1600" dirty="0" smtClean="0"/>
              <a:t>Fast-flowing </a:t>
            </a:r>
            <a:r>
              <a:rPr lang="en-US" sz="1600" dirty="0"/>
              <a:t>rivers and abundant water supplies discouraged malaria and </a:t>
            </a:r>
            <a:r>
              <a:rPr lang="en-US" sz="1600" dirty="0" smtClean="0"/>
              <a:t>dysentery (and later provided water</a:t>
            </a:r>
            <a:r>
              <a:rPr lang="en-US" sz="1600" baseline="0" dirty="0" smtClean="0"/>
              <a:t> power for early industry)</a:t>
            </a:r>
            <a:r>
              <a:rPr lang="en-US" sz="1600" dirty="0" smtClean="0"/>
              <a:t>. </a:t>
            </a:r>
          </a:p>
          <a:p>
            <a:pPr marL="285750" indent="-285750">
              <a:buFont typeface="Arial" panose="020B0604020202020204" pitchFamily="34" charset="0"/>
              <a:buChar char="•"/>
            </a:pPr>
            <a:r>
              <a:rPr lang="en-US" sz="1600" dirty="0" smtClean="0"/>
              <a:t>An </a:t>
            </a:r>
            <a:r>
              <a:rPr lang="en-US" sz="1600" dirty="0"/>
              <a:t>indication of the healthy climate was that many colonial elite members lived into their late-60s, 70s, and even 80s. </a:t>
            </a:r>
            <a:endParaRPr lang="en-US" sz="1600" dirty="0" smtClean="0"/>
          </a:p>
          <a:p>
            <a:pPr marL="285750" indent="-285750">
              <a:buFont typeface="Arial" panose="020B0604020202020204" pitchFamily="34" charset="0"/>
              <a:buChar char="•"/>
            </a:pPr>
            <a:r>
              <a:rPr lang="en-US" sz="1600" dirty="0" smtClean="0"/>
              <a:t>Mortality </a:t>
            </a:r>
            <a:r>
              <a:rPr lang="en-US" sz="1600" dirty="0"/>
              <a:t>rates for Blacks, however, were relatively high due to pneumonia </a:t>
            </a:r>
          </a:p>
        </p:txBody>
      </p:sp>
      <p:sp>
        <p:nvSpPr>
          <p:cNvPr id="4" name="Slide Number Placeholder 3"/>
          <p:cNvSpPr>
            <a:spLocks noGrp="1"/>
          </p:cNvSpPr>
          <p:nvPr>
            <p:ph type="sldNum" sz="quarter" idx="10"/>
          </p:nvPr>
        </p:nvSpPr>
        <p:spPr/>
        <p:txBody>
          <a:bodyPr/>
          <a:lstStyle/>
          <a:p>
            <a:fld id="{2C1F9AC7-53EF-4811-B113-49AB16161E3F}" type="slidenum">
              <a:rPr lang="en-US" smtClean="0"/>
              <a:t>30</a:t>
            </a:fld>
            <a:endParaRPr lang="en-US"/>
          </a:p>
        </p:txBody>
      </p:sp>
    </p:spTree>
    <p:extLst>
      <p:ext uri="{BB962C8B-B14F-4D97-AF65-F5344CB8AC3E}">
        <p14:creationId xmlns:p14="http://schemas.microsoft.com/office/powerpoint/2010/main" val="22735103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887148">
              <a:defRPr/>
            </a:pPr>
            <a:r>
              <a:rPr lang="en-US" sz="1600" b="1" dirty="0" smtClean="0"/>
              <a:t>Family farms – </a:t>
            </a:r>
            <a:r>
              <a:rPr lang="en-US" sz="1600" dirty="0" smtClean="0"/>
              <a:t>Characterized the village townships with houses along a single street and a village green in the center where the meeting house, school, and town hall were located along with a common where the cows would graze and the militia would train. </a:t>
            </a:r>
          </a:p>
          <a:p>
            <a:pPr marL="285750" lvl="1" indent="-285750" defTabSz="887148">
              <a:buFont typeface="Arial" panose="020B0604020202020204" pitchFamily="34" charset="0"/>
              <a:buChar char="•"/>
              <a:defRPr/>
            </a:pPr>
            <a:r>
              <a:rPr lang="en-US" sz="1600" dirty="0" smtClean="0"/>
              <a:t>Each family had a village lot and farmland outside town.</a:t>
            </a:r>
            <a:r>
              <a:rPr lang="en-US" sz="1600" b="1" dirty="0" smtClean="0"/>
              <a:t> </a:t>
            </a:r>
          </a:p>
          <a:p>
            <a:pPr marL="285750" lvl="1" indent="-285750" defTabSz="887148">
              <a:buFont typeface="Arial" panose="020B0604020202020204" pitchFamily="34" charset="0"/>
              <a:buChar char="•"/>
              <a:defRPr/>
            </a:pPr>
            <a:r>
              <a:rPr lang="en-US" sz="1600" dirty="0" smtClean="0"/>
              <a:t>Family farms raised a medley of small crops - wheat, rye, corn, potatoes, beans &amp; garden vegetables – along with a small herd of livestock - oxen, cattle, sheep &amp; pigs. </a:t>
            </a:r>
          </a:p>
          <a:p>
            <a:pPr marL="285750" lvl="1" indent="-285750" defTabSz="887148">
              <a:buFont typeface="Arial" panose="020B0604020202020204" pitchFamily="34" charset="0"/>
              <a:buChar char="•"/>
              <a:defRPr/>
            </a:pPr>
            <a:r>
              <a:rPr lang="en-US" sz="1600" dirty="0" smtClean="0"/>
              <a:t>Most surplus crops, cheese &amp; meat were locally traded for the goods and services of local artisans. </a:t>
            </a:r>
          </a:p>
          <a:p>
            <a:pPr marL="285750" lvl="1" indent="-285750" defTabSz="887148">
              <a:buFont typeface="Arial" panose="020B0604020202020204" pitchFamily="34" charset="0"/>
              <a:buChar char="•"/>
              <a:defRPr/>
            </a:pPr>
            <a:r>
              <a:rPr lang="en-US" sz="1600" dirty="0" smtClean="0"/>
              <a:t>Some were sold to seaport merchants to obtain West Indian sugar, Chesapeake tobacco &amp; English manufactured goods. </a:t>
            </a:r>
          </a:p>
          <a:p>
            <a:pPr marL="285750" lvl="1" indent="-285750" defTabSz="887148">
              <a:buFont typeface="Arial" panose="020B0604020202020204" pitchFamily="34" charset="0"/>
              <a:buChar char="•"/>
              <a:defRPr/>
            </a:pPr>
            <a:r>
              <a:rPr lang="en-US" sz="1600" dirty="0" smtClean="0"/>
              <a:t>80% of Massachusetts towns were farming towns and over 80% of adult males were engaged in agriculture</a:t>
            </a:r>
          </a:p>
          <a:p>
            <a:pPr marL="0" lvl="1" defTabSz="887148">
              <a:defRPr/>
            </a:pPr>
            <a:r>
              <a:rPr lang="en-US" sz="1600" b="1" dirty="0" smtClean="0"/>
              <a:t>Fishing - </a:t>
            </a:r>
            <a:r>
              <a:rPr lang="en-US" sz="1600" dirty="0" smtClean="0"/>
              <a:t>Coastal towns fished the cod, mackerel, and other fish of the nearby Georges Bank  and the more distant Grand Banks. </a:t>
            </a:r>
          </a:p>
          <a:p>
            <a:pPr marL="285750" lvl="1" indent="-285750" defTabSz="887148">
              <a:buFont typeface="Arial" panose="020B0604020202020204" pitchFamily="34" charset="0"/>
              <a:buChar char="•"/>
              <a:defRPr/>
            </a:pPr>
            <a:r>
              <a:rPr lang="en-US" sz="1600" dirty="0" smtClean="0"/>
              <a:t>Most of the fish were exported to Spain, Portugal, and the West Indies. </a:t>
            </a:r>
          </a:p>
          <a:p>
            <a:pPr marL="285750" lvl="1" indent="-285750" defTabSz="887148">
              <a:buFont typeface="Arial" panose="020B0604020202020204" pitchFamily="34" charset="0"/>
              <a:buChar char="•"/>
              <a:defRPr/>
            </a:pPr>
            <a:r>
              <a:rPr lang="en-US" sz="1600" dirty="0" smtClean="0"/>
              <a:t>Seaport merchants also  exported agricultural surpluses, lumber &amp; fish to the West Indies. </a:t>
            </a:r>
          </a:p>
          <a:p>
            <a:pPr marL="285750" lvl="1" indent="-285750" defTabSz="887148">
              <a:buFont typeface="Arial" panose="020B0604020202020204" pitchFamily="34" charset="0"/>
              <a:buChar char="•"/>
              <a:defRPr/>
            </a:pPr>
            <a:r>
              <a:rPr lang="en-US" sz="1600" dirty="0" smtClean="0"/>
              <a:t>Often they stopped in the Chesapeake to pick up salt beef, grain, and tobacco for export as well. </a:t>
            </a:r>
          </a:p>
          <a:p>
            <a:pPr marL="285750" lvl="1" indent="-285750" defTabSz="887148">
              <a:buFont typeface="Arial" panose="020B0604020202020204" pitchFamily="34" charset="0"/>
              <a:buChar char="•"/>
              <a:defRPr/>
            </a:pPr>
            <a:r>
              <a:rPr lang="en-US" sz="1600" dirty="0" smtClean="0"/>
              <a:t>When they arrived in the Caribbean, they received bills of exchange, silver coin, sugar, rum, and molasses in exchange. </a:t>
            </a:r>
          </a:p>
          <a:p>
            <a:pPr marL="285750" lvl="1" indent="-285750" defTabSz="887148">
              <a:buFont typeface="Arial" panose="020B0604020202020204" pitchFamily="34" charset="0"/>
              <a:buChar char="•"/>
              <a:defRPr/>
            </a:pPr>
            <a:r>
              <a:rPr lang="en-US" sz="1600" dirty="0" smtClean="0"/>
              <a:t>They then re-exported the sugar and rum plus the bills of exchange and silver coin to England for either English manufactured goods for the colonies or guns, powder, knives, trinkets, and glass trinkets for export to West Africa in exchange for slaves, gold, ivory, and tropical animal hides. </a:t>
            </a:r>
            <a:r>
              <a:rPr lang="en-US" sz="1600" dirty="0" err="1" smtClean="0"/>
              <a:t>I.e</a:t>
            </a:r>
            <a:r>
              <a:rPr lang="en-US" sz="1600" dirty="0" smtClean="0"/>
              <a:t> The so-called “Triangular Trade</a:t>
            </a:r>
          </a:p>
          <a:p>
            <a:pPr marL="0" lvl="1" defTabSz="887148">
              <a:defRPr/>
            </a:pPr>
            <a:r>
              <a:rPr lang="en-US" sz="1600" b="1" dirty="0" smtClean="0"/>
              <a:t>Shipbuilding - </a:t>
            </a:r>
            <a:r>
              <a:rPr lang="en-US" sz="1600" dirty="0" smtClean="0"/>
              <a:t>Fishing and the carrying trade demanded ships. The Demand for ships and abundant &amp; cheap timber led to New England becoming a major shipbuilding center. </a:t>
            </a:r>
          </a:p>
          <a:p>
            <a:pPr marL="285750" lvl="1" indent="-285750" defTabSz="887148">
              <a:buFont typeface="Arial" panose="020B0604020202020204" pitchFamily="34" charset="0"/>
              <a:buChar char="•"/>
              <a:defRPr/>
            </a:pPr>
            <a:r>
              <a:rPr lang="en-US" sz="1600" dirty="0" smtClean="0"/>
              <a:t>New England shipyards could build a ship at half the cost of a London shipyard. </a:t>
            </a:r>
          </a:p>
          <a:p>
            <a:pPr marL="285750" lvl="1" indent="-285750" defTabSz="887148">
              <a:buFont typeface="Arial" panose="020B0604020202020204" pitchFamily="34" charset="0"/>
              <a:buChar char="•"/>
              <a:defRPr/>
            </a:pPr>
            <a:r>
              <a:rPr lang="en-US" sz="1600" dirty="0" smtClean="0"/>
              <a:t>Between 1674-1714, New Englanders built more than 1,200 ships with a total tonnage of at least 75,000 tons. </a:t>
            </a:r>
          </a:p>
          <a:p>
            <a:pPr marL="285750" lvl="1" indent="-285750" defTabSz="887148">
              <a:buFont typeface="Arial" panose="020B0604020202020204" pitchFamily="34" charset="0"/>
              <a:buChar char="•"/>
              <a:defRPr/>
            </a:pPr>
            <a:r>
              <a:rPr lang="en-US" sz="1600" dirty="0" smtClean="0"/>
              <a:t>By 1700, Boston had 15 shipyards  which alone produced more ships than the rest of the English colonies combined and which was second only to London as a shipbuilding center. </a:t>
            </a:r>
          </a:p>
          <a:p>
            <a:r>
              <a:rPr lang="en-US" sz="1600" b="1" dirty="0" smtClean="0"/>
              <a:t>No plantation export crop -</a:t>
            </a:r>
            <a:r>
              <a:rPr lang="en-US" sz="1600" dirty="0" smtClean="0"/>
              <a:t>Without a profitable plantation export crop, there was no demand for, or ability to finance, the importation of indentured servants or slaves</a:t>
            </a:r>
          </a:p>
          <a:p>
            <a:pPr marL="742950" lvl="1" indent="-285750">
              <a:buFont typeface="Arial" panose="020B0604020202020204" pitchFamily="34" charset="0"/>
              <a:buChar char="•"/>
            </a:pPr>
            <a:r>
              <a:rPr lang="en-US" sz="1600" dirty="0" smtClean="0"/>
              <a:t>By 1700, indentured servants were only 5% of the population</a:t>
            </a:r>
          </a:p>
          <a:p>
            <a:pPr marL="742950" lvl="1" indent="-285750">
              <a:buFont typeface="Arial" panose="020B0604020202020204" pitchFamily="34" charset="0"/>
              <a:buChar char="•"/>
            </a:pPr>
            <a:r>
              <a:rPr lang="en-US" sz="1600" dirty="0" smtClean="0"/>
              <a:t>By 1700, slaves were only 2% of the population</a:t>
            </a:r>
          </a:p>
          <a:p>
            <a:pPr defTabSz="887148">
              <a:defRPr/>
            </a:pPr>
            <a:r>
              <a:rPr lang="en-US" sz="1600" dirty="0" smtClean="0"/>
              <a:t>In contrast, in 1700, 13% of Virginians/Tidewater South and 78% of the inhabitants of the English West Indies were slaves. </a:t>
            </a:r>
          </a:p>
          <a:p>
            <a:endParaRPr lang="en-US" sz="1600" dirty="0" smtClean="0"/>
          </a:p>
          <a:p>
            <a:pPr lvl="0"/>
            <a:endParaRPr lang="en-US" sz="1600" dirty="0" smtClean="0"/>
          </a:p>
          <a:p>
            <a:pPr marL="0" lvl="1" defTabSz="887148">
              <a:defRPr/>
            </a:pPr>
            <a:endParaRPr lang="en-US" sz="1600" dirty="0" smtClean="0"/>
          </a:p>
          <a:p>
            <a:pPr marL="0" lvl="1" defTabSz="887148">
              <a:defRPr/>
            </a:pPr>
            <a:endParaRPr lang="en-US" sz="1600" dirty="0" smtClean="0"/>
          </a:p>
          <a:p>
            <a:pPr marL="0" lvl="1" defTabSz="887148">
              <a:defRPr/>
            </a:pPr>
            <a:endParaRPr lang="en-US" sz="1600" b="1" dirty="0" smtClean="0"/>
          </a:p>
          <a:p>
            <a:pPr marL="0" lvl="1" defTabSz="887148">
              <a:defRPr/>
            </a:pPr>
            <a:endParaRPr lang="en-US" sz="1600" b="1" baseline="0" dirty="0" smtClean="0"/>
          </a:p>
          <a:p>
            <a:endParaRPr lang="en-US" sz="1600" dirty="0" smtClean="0"/>
          </a:p>
          <a:p>
            <a:endParaRPr lang="en-US" dirty="0"/>
          </a:p>
        </p:txBody>
      </p:sp>
      <p:sp>
        <p:nvSpPr>
          <p:cNvPr id="4" name="Slide Number Placeholder 3"/>
          <p:cNvSpPr>
            <a:spLocks noGrp="1"/>
          </p:cNvSpPr>
          <p:nvPr>
            <p:ph type="sldNum" sz="quarter" idx="10"/>
          </p:nvPr>
        </p:nvSpPr>
        <p:spPr/>
        <p:txBody>
          <a:bodyPr/>
          <a:lstStyle/>
          <a:p>
            <a:fld id="{49610372-67E9-4105-A60A-C73D344697B2}" type="slidenum">
              <a:rPr lang="en-US" smtClean="0"/>
              <a:t>31</a:t>
            </a:fld>
            <a:endParaRPr lang="en-US"/>
          </a:p>
        </p:txBody>
      </p:sp>
    </p:spTree>
    <p:extLst>
      <p:ext uri="{BB962C8B-B14F-4D97-AF65-F5344CB8AC3E}">
        <p14:creationId xmlns:p14="http://schemas.microsoft.com/office/powerpoint/2010/main" val="65563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7569CE-1ADA-43CB-88EA-818AC4B804D4}" type="slidenum">
              <a:rPr lang="en-US" smtClean="0"/>
              <a:t>3</a:t>
            </a:fld>
            <a:endParaRPr lang="en-US"/>
          </a:p>
        </p:txBody>
      </p:sp>
    </p:spTree>
    <p:extLst>
      <p:ext uri="{BB962C8B-B14F-4D97-AF65-F5344CB8AC3E}">
        <p14:creationId xmlns:p14="http://schemas.microsoft.com/office/powerpoint/2010/main" val="16467509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887148" rtl="0" eaLnBrk="1" fontAlgn="auto" latinLnBrk="0" hangingPunct="1">
              <a:lnSpc>
                <a:spcPct val="100000"/>
              </a:lnSpc>
              <a:spcBef>
                <a:spcPts val="0"/>
              </a:spcBef>
              <a:spcAft>
                <a:spcPts val="0"/>
              </a:spcAft>
              <a:buClrTx/>
              <a:buSzTx/>
              <a:buFontTx/>
              <a:buNone/>
              <a:tabLst/>
              <a:defRPr/>
            </a:pPr>
            <a:r>
              <a:rPr lang="en-US" sz="1600" b="1" dirty="0" smtClean="0"/>
              <a:t>City upon a hill - </a:t>
            </a:r>
            <a:r>
              <a:rPr lang="en-US" sz="1600" dirty="0" smtClean="0"/>
              <a:t>The concept of a “city upon the hill” was to introduce an idealist and utopian strain of thinking into American politics. An ideal city better than the one we are now living in is possible. </a:t>
            </a:r>
          </a:p>
          <a:p>
            <a:pPr marL="285750" marR="0" lvl="1" indent="-285750" algn="l" defTabSz="88714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Creating</a:t>
            </a:r>
            <a:r>
              <a:rPr lang="en-US" sz="1600" baseline="0" dirty="0" smtClean="0"/>
              <a:t> the “city upon a hill” me</a:t>
            </a:r>
            <a:r>
              <a:rPr lang="en-US" sz="1600" dirty="0" smtClean="0"/>
              <a:t>ant that the state had the functions of creating the infrastructure necessary for</a:t>
            </a:r>
            <a:r>
              <a:rPr lang="en-US" sz="1600" baseline="0" dirty="0" smtClean="0"/>
              <a:t> the city to exist and of </a:t>
            </a:r>
            <a:r>
              <a:rPr lang="en-US" sz="1600" dirty="0" smtClean="0"/>
              <a:t>intervening in the economy to promote reform and the general welfare when needed. </a:t>
            </a:r>
          </a:p>
          <a:p>
            <a:pPr marL="285750" marR="0" lvl="1" indent="-285750" algn="l" defTabSz="88714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It</a:t>
            </a:r>
            <a:r>
              <a:rPr lang="en-US" sz="1600" baseline="0" dirty="0" smtClean="0"/>
              <a:t> also meant that the State should defend the public good from the machinations of special interests, prohibit or regulate undesirable activities, and create the conditions and educated citizenry that would enable the city to exist</a:t>
            </a:r>
            <a:endParaRPr lang="en-US" sz="1600" dirty="0" smtClean="0"/>
          </a:p>
          <a:p>
            <a:pPr marL="285750" lvl="1" indent="-285750" defTabSz="887148">
              <a:buFont typeface="Arial" panose="020B0604020202020204" pitchFamily="34" charset="0"/>
              <a:buChar char="•"/>
              <a:defRPr/>
            </a:pPr>
            <a:r>
              <a:rPr lang="en-US" sz="1600" dirty="0" smtClean="0"/>
              <a:t>Since the city was based upon the Bible, creating that city required everyone to be literate so that they could read the Bible. </a:t>
            </a:r>
          </a:p>
          <a:p>
            <a:pPr marL="285750" lvl="1" indent="-285750" defTabSz="887148">
              <a:buFont typeface="Arial" panose="020B0604020202020204" pitchFamily="34" charset="0"/>
              <a:buChar char="•"/>
              <a:defRPr/>
            </a:pPr>
            <a:r>
              <a:rPr lang="en-US" sz="1600" dirty="0" smtClean="0"/>
              <a:t>This led to public grammar schools and near universal literacy. </a:t>
            </a:r>
          </a:p>
          <a:p>
            <a:pPr marL="0" lvl="1" indent="0" defTabSz="887148">
              <a:buFont typeface="Arial" panose="020B0604020202020204" pitchFamily="34" charset="0"/>
              <a:buNone/>
              <a:defRPr/>
            </a:pPr>
            <a:r>
              <a:rPr lang="en-US" sz="1600" b="1" dirty="0" smtClean="0"/>
              <a:t>Role of the state – </a:t>
            </a:r>
            <a:r>
              <a:rPr lang="en-US" sz="1600" b="0" dirty="0" smtClean="0"/>
              <a:t>In the words of Colin Woodward </a:t>
            </a:r>
            <a:r>
              <a:rPr lang="en-US" sz="1600" b="0" i="1" dirty="0" smtClean="0"/>
              <a:t>American Nations</a:t>
            </a:r>
            <a:r>
              <a:rPr lang="en-US" sz="1600" b="0" i="0" dirty="0" smtClean="0"/>
              <a:t>,</a:t>
            </a:r>
            <a:r>
              <a:rPr lang="en-US" sz="1600" b="0" i="0" baseline="0" dirty="0" smtClean="0"/>
              <a:t> “</a:t>
            </a:r>
            <a:r>
              <a:rPr lang="en-US" sz="1600" kern="1200" dirty="0" smtClean="0">
                <a:solidFill>
                  <a:schemeClr val="tx1"/>
                </a:solidFill>
                <a:effectLst/>
                <a:latin typeface="+mn-lt"/>
                <a:ea typeface="+mn-ea"/>
                <a:cs typeface="+mn-cs"/>
              </a:rPr>
              <a:t>“Indeed, Yankees would come to have faith in government to a degree incomprehensible to people of the other American nations. Government, New Englanders believed from the beginning, could defend the public good from the selfish machinations of moneyed interests. It could enforce morals through the prohibition or regulation of undesirable activities. It could create a better society through public spending on infrastructure and schools. More than any other group in America, Yankees conceive of government as being run by and for themselves. Everyone is supposed to participate, and there is no greater outrage than to manipulate the politi­cal process for private gain. Yankee idealism never died.”</a:t>
            </a:r>
            <a:endParaRPr lang="en-US" sz="1600" b="1" dirty="0" smtClean="0"/>
          </a:p>
          <a:p>
            <a:pPr marL="0" lvl="1" defTabSz="887148">
              <a:defRPr/>
            </a:pPr>
            <a:r>
              <a:rPr lang="en-US" sz="1600" b="1" dirty="0" smtClean="0"/>
              <a:t>Literacy - </a:t>
            </a:r>
            <a:r>
              <a:rPr lang="en-US" sz="1600" dirty="0" smtClean="0"/>
              <a:t>In 1642. the Massachusetts Bay Colony required that all children should be trained to read either by their parents or masters. In 1647, the colony passed the “Old Deluder Satan” law which compelled every town of 50 families or more to hire a schoolmaster and every town of 100 families or more to maintain a grammar school. </a:t>
            </a:r>
          </a:p>
          <a:p>
            <a:pPr marL="285750" lvl="1" indent="-285750" defTabSz="887148">
              <a:buFont typeface="Arial" panose="020B0604020202020204" pitchFamily="34" charset="0"/>
              <a:buChar char="•"/>
              <a:defRPr/>
            </a:pPr>
            <a:r>
              <a:rPr lang="en-US" sz="1600" dirty="0" smtClean="0"/>
              <a:t>In 1660, approximately 2/3</a:t>
            </a:r>
            <a:r>
              <a:rPr lang="en-US" sz="1600" baseline="30000" dirty="0" smtClean="0"/>
              <a:t>rd</a:t>
            </a:r>
            <a:r>
              <a:rPr lang="en-US" sz="1600" dirty="0" smtClean="0"/>
              <a:t> of New England men and more than 1/3</a:t>
            </a:r>
            <a:r>
              <a:rPr lang="en-US" sz="1600" baseline="30000" dirty="0" smtClean="0"/>
              <a:t>rd</a:t>
            </a:r>
            <a:r>
              <a:rPr lang="en-US" sz="1600" dirty="0" smtClean="0"/>
              <a:t> of women were able to sign their wills. </a:t>
            </a:r>
          </a:p>
          <a:p>
            <a:pPr marL="285750" lvl="1" indent="-285750" defTabSz="887148">
              <a:buFont typeface="Arial" panose="020B0604020202020204" pitchFamily="34" charset="0"/>
              <a:buChar char="•"/>
              <a:defRPr/>
            </a:pPr>
            <a:r>
              <a:rPr lang="en-US" sz="1600" dirty="0" smtClean="0"/>
              <a:t>A study of Suffolk County deeds for the years 1653-56 found that 89% of the men and 42% of the women could sign their names. </a:t>
            </a:r>
          </a:p>
          <a:p>
            <a:pPr marL="285750" lvl="1" indent="-285750" defTabSz="887148">
              <a:buFont typeface="Arial" panose="020B0604020202020204" pitchFamily="34" charset="0"/>
              <a:buChar char="•"/>
              <a:defRPr/>
            </a:pPr>
            <a:r>
              <a:rPr lang="en-US" sz="1600" dirty="0" smtClean="0"/>
              <a:t>In the 17</a:t>
            </a:r>
            <a:r>
              <a:rPr lang="en-US" sz="1600" baseline="30000" dirty="0" smtClean="0"/>
              <a:t>th</a:t>
            </a:r>
            <a:r>
              <a:rPr lang="en-US" sz="1600" dirty="0" smtClean="0"/>
              <a:t> century, more people could read than write. </a:t>
            </a:r>
          </a:p>
          <a:p>
            <a:pPr marL="0" lvl="1" defTabSz="887148">
              <a:defRPr/>
            </a:pPr>
            <a:r>
              <a:rPr lang="en-US" sz="1600" b="1" dirty="0" smtClean="0"/>
              <a:t>Education</a:t>
            </a:r>
            <a:r>
              <a:rPr lang="en-US" sz="1600" b="1" baseline="0" dirty="0" smtClean="0"/>
              <a:t> and status – </a:t>
            </a:r>
            <a:r>
              <a:rPr lang="en-US" sz="1600" b="0" baseline="0" dirty="0" smtClean="0"/>
              <a:t>Of the original 15,000 settlers who came to Massachusetts Bay, at least 129 were graduates of Oxford or Cambridge – a strikingly high figure for the age and – and all of them assumed leadership positions. </a:t>
            </a:r>
          </a:p>
          <a:p>
            <a:pPr marL="285750" lvl="1" indent="-285750" defTabSz="887148">
              <a:buFont typeface="Arial" panose="020B0604020202020204" pitchFamily="34" charset="0"/>
              <a:buChar char="•"/>
              <a:defRPr/>
            </a:pPr>
            <a:r>
              <a:rPr lang="en-US" sz="1600" b="0" baseline="0" dirty="0" smtClean="0"/>
              <a:t>None of the men who served as governor of Massachusetts or Connecticut was a noble, but almost all had graduated from either an English university or Harvard. </a:t>
            </a:r>
          </a:p>
          <a:p>
            <a:pPr marL="285750" lvl="1" indent="-285750" defTabSz="887148">
              <a:buFont typeface="Arial" panose="020B0604020202020204" pitchFamily="34" charset="0"/>
              <a:buChar char="•"/>
              <a:defRPr/>
            </a:pPr>
            <a:r>
              <a:rPr lang="en-US" sz="1600" b="0" baseline="0" dirty="0" smtClean="0"/>
              <a:t>In New England, those with higher education were accorded the </a:t>
            </a:r>
            <a:r>
              <a:rPr lang="en-US" sz="1600" b="0" baseline="0" dirty="0" err="1" smtClean="0"/>
              <a:t>sor</a:t>
            </a:r>
            <a:r>
              <a:rPr lang="en-US" sz="1600" b="0" baseline="0" dirty="0" smtClean="0"/>
              <a:t> of respect and deference that other societies accorded the high-born. </a:t>
            </a:r>
            <a:endParaRPr lang="en-US" sz="1600" b="1" dirty="0" smtClean="0"/>
          </a:p>
          <a:p>
            <a:pPr marL="0" lvl="1" defTabSz="887148">
              <a:defRPr/>
            </a:pPr>
            <a:endParaRPr lang="en-US" sz="1600" b="1" dirty="0" smtClean="0"/>
          </a:p>
          <a:p>
            <a:endParaRPr lang="en-US" sz="1600" dirty="0"/>
          </a:p>
        </p:txBody>
      </p:sp>
      <p:sp>
        <p:nvSpPr>
          <p:cNvPr id="4" name="Slide Number Placeholder 3"/>
          <p:cNvSpPr>
            <a:spLocks noGrp="1"/>
          </p:cNvSpPr>
          <p:nvPr>
            <p:ph type="sldNum" sz="quarter" idx="10"/>
          </p:nvPr>
        </p:nvSpPr>
        <p:spPr/>
        <p:txBody>
          <a:bodyPr/>
          <a:lstStyle/>
          <a:p>
            <a:fld id="{49610372-67E9-4105-A60A-C73D344697B2}" type="slidenum">
              <a:rPr lang="en-US" smtClean="0"/>
              <a:t>32</a:t>
            </a:fld>
            <a:endParaRPr lang="en-US"/>
          </a:p>
        </p:txBody>
      </p:sp>
    </p:spTree>
    <p:extLst>
      <p:ext uri="{BB962C8B-B14F-4D97-AF65-F5344CB8AC3E}">
        <p14:creationId xmlns:p14="http://schemas.microsoft.com/office/powerpoint/2010/main" val="12291757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Two directions - </a:t>
            </a:r>
            <a:r>
              <a:rPr lang="en-US" sz="1600" dirty="0" smtClean="0"/>
              <a:t>The </a:t>
            </a:r>
            <a:r>
              <a:rPr lang="en-US" sz="1600" dirty="0"/>
              <a:t>first direction led to the idea that if something was immoral, it should be illegal. </a:t>
            </a:r>
            <a:endParaRPr lang="en-US" sz="1600" dirty="0" smtClean="0"/>
          </a:p>
          <a:p>
            <a:pPr marL="285750" indent="-285750">
              <a:buFont typeface="Arial" panose="020B0604020202020204" pitchFamily="34" charset="0"/>
              <a:buChar char="•"/>
            </a:pPr>
            <a:r>
              <a:rPr lang="en-US" sz="1600" dirty="0" smtClean="0"/>
              <a:t>One </a:t>
            </a:r>
            <a:r>
              <a:rPr lang="en-US" sz="1600" dirty="0"/>
              <a:t>of the eventual consequences of this idea was Prohibition and the war on drugs. </a:t>
            </a:r>
            <a:endParaRPr lang="en-US" sz="1600" dirty="0" smtClean="0"/>
          </a:p>
          <a:p>
            <a:pPr marL="285750" indent="-285750">
              <a:buFont typeface="Arial" panose="020B0604020202020204" pitchFamily="34" charset="0"/>
              <a:buChar char="•"/>
            </a:pPr>
            <a:r>
              <a:rPr lang="en-US" sz="1600" dirty="0" smtClean="0"/>
              <a:t>The </a:t>
            </a:r>
            <a:r>
              <a:rPr lang="en-US" sz="1600" dirty="0"/>
              <a:t>second direction was that a godly or a good society was possible only if certain social, political, and economic conditions were met. </a:t>
            </a:r>
            <a:endParaRPr lang="en-US" sz="1600" dirty="0" smtClean="0"/>
          </a:p>
          <a:p>
            <a:pPr marL="285750" indent="-285750">
              <a:buFont typeface="Arial" panose="020B0604020202020204" pitchFamily="34" charset="0"/>
              <a:buChar char="•"/>
            </a:pPr>
            <a:r>
              <a:rPr lang="en-US" sz="1600" dirty="0" smtClean="0"/>
              <a:t>Thus</a:t>
            </a:r>
            <a:r>
              <a:rPr lang="en-US" sz="1600" dirty="0"/>
              <a:t>, if you wanted to reduce crime, you needed to provide poor children with a good education and their fathers with a decent full-time job. </a:t>
            </a:r>
            <a:endParaRPr lang="en-US" sz="1600" dirty="0" smtClean="0"/>
          </a:p>
          <a:p>
            <a:r>
              <a:rPr lang="en-US" sz="1600" b="1" dirty="0" smtClean="0"/>
              <a:t>American</a:t>
            </a:r>
            <a:r>
              <a:rPr lang="en-US" sz="1600" b="1" baseline="0" dirty="0" smtClean="0"/>
              <a:t> Exceptionalism – </a:t>
            </a:r>
            <a:r>
              <a:rPr lang="en-US" sz="1600" b="0" baseline="0" dirty="0" smtClean="0"/>
              <a:t>Given the idealism surrounding its origins, it was natural that Puritan New England should see itself as an exceptional society and as New England culture spread to the northern Midwest and the West Coast, the idea of New England exceptionalism should transmute into the idea of American Exceptionalism – a concept reinforced by America’s rise to world power, its democratic culture and politics, and large-scale immigration. </a:t>
            </a:r>
          </a:p>
          <a:p>
            <a:r>
              <a:rPr lang="en-US" sz="1600" b="1" baseline="0" dirty="0" smtClean="0"/>
              <a:t>Manifest Destiny – </a:t>
            </a:r>
            <a:r>
              <a:rPr lang="en-US" sz="1600" b="0" baseline="0" dirty="0" smtClean="0"/>
              <a:t>If New Englanders and Americans were God’s chosen people, it seemed logical that He wished America to rule the North American continent from sea to sea – from the Atlantic to the Pacific. </a:t>
            </a:r>
            <a:endParaRPr lang="en-US" sz="1600" b="1" dirty="0"/>
          </a:p>
          <a:p>
            <a:endParaRPr lang="en-US" sz="1600" dirty="0"/>
          </a:p>
        </p:txBody>
      </p:sp>
      <p:sp>
        <p:nvSpPr>
          <p:cNvPr id="4" name="Slide Number Placeholder 3"/>
          <p:cNvSpPr>
            <a:spLocks noGrp="1"/>
          </p:cNvSpPr>
          <p:nvPr>
            <p:ph type="sldNum" sz="quarter" idx="10"/>
          </p:nvPr>
        </p:nvSpPr>
        <p:spPr/>
        <p:txBody>
          <a:bodyPr/>
          <a:lstStyle/>
          <a:p>
            <a:fld id="{2C1F9AC7-53EF-4811-B113-49AB16161E3F}" type="slidenum">
              <a:rPr lang="en-US" smtClean="0"/>
              <a:t>33</a:t>
            </a:fld>
            <a:endParaRPr lang="en-US"/>
          </a:p>
        </p:txBody>
      </p:sp>
    </p:spTree>
    <p:extLst>
      <p:ext uri="{BB962C8B-B14F-4D97-AF65-F5344CB8AC3E}">
        <p14:creationId xmlns:p14="http://schemas.microsoft.com/office/powerpoint/2010/main" val="12069248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610372-67E9-4105-A60A-C73D344697B2}" type="slidenum">
              <a:rPr lang="en-US" smtClean="0"/>
              <a:t>34</a:t>
            </a:fld>
            <a:endParaRPr lang="en-US"/>
          </a:p>
        </p:txBody>
      </p:sp>
    </p:spTree>
    <p:extLst>
      <p:ext uri="{BB962C8B-B14F-4D97-AF65-F5344CB8AC3E}">
        <p14:creationId xmlns:p14="http://schemas.microsoft.com/office/powerpoint/2010/main" val="12452366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Economy – </a:t>
            </a:r>
            <a:r>
              <a:rPr lang="en-US" sz="1600" b="0" dirty="0" smtClean="0"/>
              <a:t>The city in its first few decades functioned as a trading</a:t>
            </a:r>
            <a:r>
              <a:rPr lang="en-US" sz="1600" b="0" baseline="0" dirty="0" smtClean="0"/>
              <a:t> </a:t>
            </a:r>
            <a:r>
              <a:rPr lang="en-US" sz="1600" b="0" baseline="0" dirty="0" err="1" smtClean="0"/>
              <a:t>entrepot</a:t>
            </a:r>
            <a:r>
              <a:rPr lang="en-US" sz="1600" b="0" baseline="0" dirty="0" smtClean="0"/>
              <a:t>, exporting Virginia tobacco, New England salt cod, Indian-trapped beaver pelts, produce from the farms of Harlem and Brooklyn, and manufactured goods from the mother country. </a:t>
            </a:r>
            <a:endParaRPr lang="en-US" sz="1600" b="1" dirty="0"/>
          </a:p>
        </p:txBody>
      </p:sp>
      <p:sp>
        <p:nvSpPr>
          <p:cNvPr id="4" name="Slide Number Placeholder 3"/>
          <p:cNvSpPr>
            <a:spLocks noGrp="1"/>
          </p:cNvSpPr>
          <p:nvPr>
            <p:ph type="sldNum" sz="quarter" idx="10"/>
          </p:nvPr>
        </p:nvSpPr>
        <p:spPr/>
        <p:txBody>
          <a:bodyPr/>
          <a:lstStyle/>
          <a:p>
            <a:fld id="{49610372-67E9-4105-A60A-C73D344697B2}" type="slidenum">
              <a:rPr lang="en-US" smtClean="0"/>
              <a:t>35</a:t>
            </a:fld>
            <a:endParaRPr lang="en-US"/>
          </a:p>
        </p:txBody>
      </p:sp>
    </p:spTree>
    <p:extLst>
      <p:ext uri="{BB962C8B-B14F-4D97-AF65-F5344CB8AC3E}">
        <p14:creationId xmlns:p14="http://schemas.microsoft.com/office/powerpoint/2010/main" val="187781348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F2C28A-354F-4B14-9DF1-1808C7ADA63D}" type="slidenum">
              <a:rPr lang="en-US" smtClean="0"/>
              <a:pPr/>
              <a:t>36</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610372-67E9-4105-A60A-C73D344697B2}" type="slidenum">
              <a:rPr lang="en-US" smtClean="0"/>
              <a:t>37</a:t>
            </a:fld>
            <a:endParaRPr lang="en-US"/>
          </a:p>
        </p:txBody>
      </p:sp>
    </p:spTree>
    <p:extLst>
      <p:ext uri="{BB962C8B-B14F-4D97-AF65-F5344CB8AC3E}">
        <p14:creationId xmlns:p14="http://schemas.microsoft.com/office/powerpoint/2010/main" val="404964677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indent="-285750">
              <a:buFont typeface="Arial" panose="020B0604020202020204" pitchFamily="34" charset="0"/>
              <a:buChar char="•"/>
            </a:pPr>
            <a:r>
              <a:rPr lang="en-US" sz="1600" dirty="0"/>
              <a:t>Penn, son of a wealthy admiral, had converted to the Society of Friends. Like Penn, the Duke of York, a Catholic,  was a religious outsider. Both sought to emancipate their  co-religionists from legal and political discrimination. </a:t>
            </a:r>
            <a:endParaRPr lang="en-US" sz="1600" dirty="0" smtClean="0"/>
          </a:p>
          <a:p>
            <a:pPr marL="285750" indent="-285750">
              <a:buFont typeface="Arial" panose="020B0604020202020204" pitchFamily="34" charset="0"/>
              <a:buChar char="•"/>
            </a:pPr>
            <a:r>
              <a:rPr lang="en-US" sz="1600" dirty="0" smtClean="0"/>
              <a:t>Penn’s </a:t>
            </a:r>
            <a:r>
              <a:rPr lang="en-US" sz="1600" dirty="0"/>
              <a:t>idealism was reminiscent of the Puritan “city upon a Hill” but with a difference – Penn believed in a tolerant, pluralistic society; the Puritans did </a:t>
            </a:r>
            <a:r>
              <a:rPr lang="en-US" sz="1600" dirty="0" smtClean="0"/>
              <a:t>not.</a:t>
            </a:r>
          </a:p>
          <a:p>
            <a:pPr marL="285750" indent="-285750">
              <a:buFont typeface="Arial" panose="020B0604020202020204" pitchFamily="34" charset="0"/>
              <a:buChar char="•"/>
            </a:pPr>
            <a:r>
              <a:rPr lang="en-US" sz="1600" dirty="0" smtClean="0"/>
              <a:t>Delaware</a:t>
            </a:r>
            <a:r>
              <a:rPr lang="en-US" sz="1600" dirty="0"/>
              <a:t>, like New York, was an ethnically diverse state, having been initially settled by Swedes and then by Dutch, before being taken over by the English</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16F2C28A-354F-4B14-9DF1-1808C7ADA63D}" type="slidenum">
              <a:rPr lang="en-US" smtClean="0"/>
              <a:pPr/>
              <a:t>38</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49610372-67E9-4105-A60A-C73D344697B2}" type="slidenum">
              <a:rPr lang="en-US" smtClean="0"/>
              <a:t>39</a:t>
            </a:fld>
            <a:endParaRPr lang="en-US"/>
          </a:p>
        </p:txBody>
      </p:sp>
    </p:spTree>
    <p:extLst>
      <p:ext uri="{BB962C8B-B14F-4D97-AF65-F5344CB8AC3E}">
        <p14:creationId xmlns:p14="http://schemas.microsoft.com/office/powerpoint/2010/main" val="209252990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lvl="0" indent="-285750">
              <a:buFont typeface="Arial" panose="020B0604020202020204" pitchFamily="34" charset="0"/>
              <a:buChar char="•"/>
            </a:pPr>
            <a:r>
              <a:rPr lang="en-US" sz="1600" dirty="0"/>
              <a:t>The North Midlands was an area of high ridges and deep valleys that later was to incubate the Industrial Revolution. </a:t>
            </a:r>
            <a:endParaRPr lang="en-US" sz="1600" dirty="0" smtClean="0"/>
          </a:p>
          <a:p>
            <a:pPr marL="285750" lvl="0" indent="-285750">
              <a:buFont typeface="Arial" panose="020B0604020202020204" pitchFamily="34" charset="0"/>
              <a:buChar char="•"/>
            </a:pPr>
            <a:r>
              <a:rPr lang="en-US" sz="1600" dirty="0" smtClean="0"/>
              <a:t>It </a:t>
            </a:r>
            <a:r>
              <a:rPr lang="en-US" sz="1600" dirty="0"/>
              <a:t>was an area colonized by the Vikings but divided between the Viking origin farmers and shepherds that was alienated from the institutions of church and state that were dominated by the Norman-descended elite. </a:t>
            </a:r>
            <a:endParaRPr lang="en-US" sz="1600" dirty="0" smtClean="0"/>
          </a:p>
          <a:p>
            <a:pPr marL="285750" lvl="0" indent="-285750">
              <a:buFont typeface="Arial" panose="020B0604020202020204" pitchFamily="34" charset="0"/>
              <a:buChar char="•"/>
            </a:pPr>
            <a:r>
              <a:rPr lang="en-US" sz="1600" dirty="0" smtClean="0"/>
              <a:t>It </a:t>
            </a:r>
            <a:r>
              <a:rPr lang="en-US" sz="1600" dirty="0"/>
              <a:t>was an area of hamlets consisting of small clusters of houses that were distinct from both the nucleated villages of East Anglia and the manors of the south and west of England</a:t>
            </a:r>
          </a:p>
          <a:p>
            <a:endParaRPr lang="en-US" sz="1600" dirty="0"/>
          </a:p>
          <a:p>
            <a:pPr lvl="0"/>
            <a:endParaRPr lang="en-US" dirty="0" smtClean="0"/>
          </a:p>
        </p:txBody>
      </p:sp>
      <p:sp>
        <p:nvSpPr>
          <p:cNvPr id="4" name="Slide Number Placeholder 3"/>
          <p:cNvSpPr>
            <a:spLocks noGrp="1"/>
          </p:cNvSpPr>
          <p:nvPr>
            <p:ph type="sldNum" sz="quarter" idx="10"/>
          </p:nvPr>
        </p:nvSpPr>
        <p:spPr/>
        <p:txBody>
          <a:bodyPr/>
          <a:lstStyle/>
          <a:p>
            <a:fld id="{16F2C28A-354F-4B14-9DF1-1808C7ADA63D}" type="slidenum">
              <a:rPr lang="en-US" smtClean="0"/>
              <a:pPr/>
              <a:t>40</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600" b="1" dirty="0"/>
              <a:t>Settlements - </a:t>
            </a:r>
            <a:r>
              <a:rPr lang="en-US" sz="1600" dirty="0"/>
              <a:t>Settlements generally consisted of small hamlets where there was a church, tavern or inn, a general store, and craftsmen’s shops. The farmers resided on separate family farms outside the hamle</a:t>
            </a:r>
            <a:r>
              <a:rPr lang="en-US" sz="1600" b="1" dirty="0"/>
              <a:t>t</a:t>
            </a:r>
          </a:p>
          <a:p>
            <a:pPr marL="0" lvl="1" defTabSz="887148">
              <a:defRPr/>
            </a:pPr>
            <a:r>
              <a:rPr lang="en-US" sz="1600" b="1" dirty="0"/>
              <a:t>Geography – </a:t>
            </a:r>
            <a:r>
              <a:rPr lang="en-US" sz="1600" dirty="0"/>
              <a:t>The land consisted largely of rolling fertile countryside that was moderate in climate with several major navigable rivers. </a:t>
            </a:r>
            <a:endParaRPr lang="en-US" sz="1600" dirty="0" smtClean="0"/>
          </a:p>
          <a:p>
            <a:pPr marL="285750" lvl="1" indent="-285750" defTabSz="887148">
              <a:buFont typeface="Arial" panose="020B0604020202020204" pitchFamily="34" charset="0"/>
              <a:buChar char="•"/>
              <a:defRPr/>
            </a:pPr>
            <a:r>
              <a:rPr lang="en-US" sz="1600" dirty="0" smtClean="0"/>
              <a:t>Both </a:t>
            </a:r>
            <a:r>
              <a:rPr lang="en-US" sz="1600" dirty="0"/>
              <a:t>banks of the Delaware and Hudson Rivers were laced with small rivers and creeks, with the fall line only a few miles inland. </a:t>
            </a:r>
            <a:endParaRPr lang="en-US" sz="1600" dirty="0" smtClean="0"/>
          </a:p>
          <a:p>
            <a:pPr marL="285750" lvl="1" indent="-285750" defTabSz="887148">
              <a:buFont typeface="Arial" panose="020B0604020202020204" pitchFamily="34" charset="0"/>
              <a:buChar char="•"/>
              <a:defRPr/>
            </a:pPr>
            <a:r>
              <a:rPr lang="en-US" sz="1600" dirty="0" smtClean="0"/>
              <a:t>This </a:t>
            </a:r>
            <a:r>
              <a:rPr lang="en-US" sz="1600" dirty="0"/>
              <a:t>permitted the large-scale construction of mills using water power. </a:t>
            </a:r>
            <a:endParaRPr lang="en-US" sz="1600" dirty="0" smtClean="0"/>
          </a:p>
          <a:p>
            <a:pPr marL="285750" lvl="1" indent="-285750" defTabSz="887148">
              <a:buFont typeface="Arial" panose="020B0604020202020204" pitchFamily="34" charset="0"/>
              <a:buChar char="•"/>
              <a:defRPr/>
            </a:pPr>
            <a:r>
              <a:rPr lang="en-US" sz="1600" dirty="0" smtClean="0"/>
              <a:t>New </a:t>
            </a:r>
            <a:r>
              <a:rPr lang="en-US" sz="1600" dirty="0"/>
              <a:t>York is a land of low mountains, hilly plateaus, and numerous lowlands consisting mainly of lake plains and river valleys. </a:t>
            </a:r>
            <a:endParaRPr lang="en-US" sz="1600" dirty="0" smtClean="0"/>
          </a:p>
          <a:p>
            <a:pPr marL="0" lvl="1" indent="0" defTabSz="887148">
              <a:buFont typeface="Arial" panose="020B0604020202020204" pitchFamily="34" charset="0"/>
              <a:buNone/>
              <a:defRPr/>
            </a:pPr>
            <a:r>
              <a:rPr lang="en-US" sz="1600" b="1" dirty="0" smtClean="0"/>
              <a:t>The </a:t>
            </a:r>
            <a:r>
              <a:rPr lang="en-US" sz="1600" b="1" dirty="0"/>
              <a:t>Hudson and Mohawk Valleys</a:t>
            </a:r>
            <a:r>
              <a:rPr lang="en-US" sz="1600" dirty="0"/>
              <a:t>. The Hudson Valley is a lowland corridor running north-south through the state, north of New York City. </a:t>
            </a:r>
            <a:endParaRPr lang="en-US" sz="1600" dirty="0" smtClean="0"/>
          </a:p>
          <a:p>
            <a:pPr marL="285750" lvl="1" indent="-285750" defTabSz="887148">
              <a:buFont typeface="Arial" panose="020B0604020202020204" pitchFamily="34" charset="0"/>
              <a:buChar char="•"/>
              <a:defRPr/>
            </a:pPr>
            <a:r>
              <a:rPr lang="en-US" sz="1600" dirty="0" smtClean="0"/>
              <a:t>It </a:t>
            </a:r>
            <a:r>
              <a:rPr lang="en-US" sz="1600" dirty="0"/>
              <a:t>is part of the Great Valley of the Appalachians and includes the lowlands around Lake George and Lake Champlain. </a:t>
            </a:r>
            <a:endParaRPr lang="en-US" sz="1600" dirty="0" smtClean="0"/>
          </a:p>
          <a:p>
            <a:pPr marL="285750" lvl="1" indent="-285750" defTabSz="887148">
              <a:buFont typeface="Arial" panose="020B0604020202020204" pitchFamily="34" charset="0"/>
              <a:buChar char="•"/>
              <a:defRPr/>
            </a:pPr>
            <a:r>
              <a:rPr lang="en-US" sz="1600" dirty="0" smtClean="0"/>
              <a:t>The </a:t>
            </a:r>
            <a:r>
              <a:rPr lang="en-US" sz="1600" dirty="0"/>
              <a:t>Mohawk Valley, extending westward from the Hudson Valley to about Rome, is a fairly broad lowland between the Adirondacks and the Appalachian Plateau. </a:t>
            </a:r>
            <a:endParaRPr lang="en-US" sz="1600" dirty="0" smtClean="0"/>
          </a:p>
          <a:p>
            <a:pPr marL="285750" lvl="1" indent="-285750" defTabSz="887148">
              <a:buFont typeface="Arial" panose="020B0604020202020204" pitchFamily="34" charset="0"/>
              <a:buChar char="•"/>
              <a:defRPr/>
            </a:pPr>
            <a:r>
              <a:rPr lang="en-US" sz="1600" dirty="0" smtClean="0"/>
              <a:t>Because </a:t>
            </a:r>
            <a:r>
              <a:rPr lang="en-US" sz="1600" dirty="0"/>
              <a:t>it provides the only lowland route from the Atlantic Ocean through the Appalachians, the Mohawk Valley has long been an important transportation route. </a:t>
            </a:r>
            <a:endParaRPr lang="en-US" sz="1600" dirty="0" smtClean="0"/>
          </a:p>
          <a:p>
            <a:pPr marL="285750" lvl="1" indent="-285750" defTabSz="887148">
              <a:buFont typeface="Arial" panose="020B0604020202020204" pitchFamily="34" charset="0"/>
              <a:buChar char="•"/>
              <a:defRPr/>
            </a:pPr>
            <a:r>
              <a:rPr lang="en-US" sz="1600" dirty="0" smtClean="0"/>
              <a:t>Like </a:t>
            </a:r>
            <a:r>
              <a:rPr lang="en-US" sz="1600" dirty="0"/>
              <a:t>the Delaware River, it is laced with small rivers and creeks</a:t>
            </a:r>
          </a:p>
          <a:p>
            <a:pPr marL="0" lvl="1" defTabSz="887148">
              <a:defRPr/>
            </a:pPr>
            <a:r>
              <a:rPr lang="en-US" b="1" dirty="0" smtClean="0"/>
              <a:t>Climate – </a:t>
            </a:r>
            <a:r>
              <a:rPr lang="en-US" b="0" dirty="0" smtClean="0"/>
              <a:t>Healthier</a:t>
            </a:r>
            <a:r>
              <a:rPr lang="en-US" b="0" baseline="0" dirty="0" smtClean="0"/>
              <a:t> </a:t>
            </a:r>
            <a:r>
              <a:rPr lang="en-US" dirty="0" smtClean="0"/>
              <a:t>than Virginia and not much inferior to New England. Had a growing</a:t>
            </a:r>
            <a:r>
              <a:rPr lang="en-US" baseline="0" dirty="0" smtClean="0"/>
              <a:t> season of 180 days.</a:t>
            </a:r>
            <a:endParaRPr lang="en-US" dirty="0" smtClean="0"/>
          </a:p>
          <a:p>
            <a:pPr marL="0" lvl="1" defTabSz="887148">
              <a:defRPr/>
            </a:pPr>
            <a:endParaRPr lang="en-US" b="1" dirty="0" smtClean="0"/>
          </a:p>
          <a:p>
            <a:pPr marL="0" lvl="1" defTabSz="887148">
              <a:defRPr/>
            </a:pPr>
            <a:endParaRPr lang="en-US" dirty="0" smtClean="0"/>
          </a:p>
          <a:p>
            <a:endParaRPr lang="en-US" b="1" dirty="0"/>
          </a:p>
        </p:txBody>
      </p:sp>
      <p:sp>
        <p:nvSpPr>
          <p:cNvPr id="4" name="Slide Number Placeholder 3"/>
          <p:cNvSpPr>
            <a:spLocks noGrp="1"/>
          </p:cNvSpPr>
          <p:nvPr>
            <p:ph type="sldNum" sz="quarter" idx="10"/>
          </p:nvPr>
        </p:nvSpPr>
        <p:spPr/>
        <p:txBody>
          <a:bodyPr/>
          <a:lstStyle/>
          <a:p>
            <a:fld id="{16F2C28A-354F-4B14-9DF1-1808C7ADA63D}" type="slidenum">
              <a:rPr lang="en-US" smtClean="0"/>
              <a:pPr/>
              <a:t>41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7569CE-1ADA-43CB-88EA-818AC4B804D4}" type="slidenum">
              <a:rPr lang="en-US" smtClean="0"/>
              <a:t>4</a:t>
            </a:fld>
            <a:endParaRPr lang="en-US"/>
          </a:p>
        </p:txBody>
      </p:sp>
    </p:spTree>
    <p:extLst>
      <p:ext uri="{BB962C8B-B14F-4D97-AF65-F5344CB8AC3E}">
        <p14:creationId xmlns:p14="http://schemas.microsoft.com/office/powerpoint/2010/main" val="148662303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1F9AC7-53EF-4811-B113-49AB16161E3F}" type="slidenum">
              <a:rPr lang="en-US" smtClean="0"/>
              <a:t>42</a:t>
            </a:fld>
            <a:endParaRPr lang="en-US"/>
          </a:p>
        </p:txBody>
      </p:sp>
    </p:spTree>
    <p:extLst>
      <p:ext uri="{BB962C8B-B14F-4D97-AF65-F5344CB8AC3E}">
        <p14:creationId xmlns:p14="http://schemas.microsoft.com/office/powerpoint/2010/main" val="200146466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Quakers and the State – </a:t>
            </a:r>
            <a:r>
              <a:rPr lang="en-US" sz="1600" b="0" dirty="0" smtClean="0"/>
              <a:t>Although</a:t>
            </a:r>
            <a:r>
              <a:rPr lang="en-US" sz="1600" b="0" baseline="0" dirty="0" smtClean="0"/>
              <a:t> Quaker leaders saw their settlement as a “holy experiment” that would be “a light unto the nations,” they did not see the State as having a significant role in this endeavor</a:t>
            </a:r>
          </a:p>
          <a:p>
            <a:pPr marL="171450" indent="-171450">
              <a:buFont typeface="Arial" panose="020B0604020202020204" pitchFamily="34" charset="0"/>
              <a:buChar char="•"/>
            </a:pPr>
            <a:r>
              <a:rPr lang="en-US" sz="1600" b="0" baseline="0" dirty="0" smtClean="0"/>
              <a:t>The Quakers’ experience with the English state had  been a negative one – the state as persecutor, discriminator, and </a:t>
            </a:r>
            <a:r>
              <a:rPr lang="en-US" sz="1600" b="0" baseline="0" dirty="0" err="1" smtClean="0"/>
              <a:t>warmaker</a:t>
            </a:r>
            <a:r>
              <a:rPr lang="en-US" sz="1600" b="0" baseline="0" dirty="0" smtClean="0"/>
              <a:t>. </a:t>
            </a:r>
          </a:p>
          <a:p>
            <a:pPr marL="171450" indent="-171450">
              <a:buFont typeface="Arial" panose="020B0604020202020204" pitchFamily="34" charset="0"/>
              <a:buChar char="•"/>
            </a:pPr>
            <a:r>
              <a:rPr lang="en-US" sz="1600" b="0" baseline="0" dirty="0" smtClean="0"/>
              <a:t>The German emigrants had left Germany because of persecution by both Catholic and Lutheran states plus having experienced the devastation wrought by frequent war</a:t>
            </a:r>
            <a:r>
              <a:rPr lang="en-US" b="0" baseline="0" dirty="0" smtClean="0"/>
              <a:t>s. </a:t>
            </a:r>
            <a:endParaRPr lang="en-US" b="0" dirty="0"/>
          </a:p>
        </p:txBody>
      </p:sp>
      <p:sp>
        <p:nvSpPr>
          <p:cNvPr id="4" name="Slide Number Placeholder 3"/>
          <p:cNvSpPr>
            <a:spLocks noGrp="1"/>
          </p:cNvSpPr>
          <p:nvPr>
            <p:ph type="sldNum" sz="quarter" idx="10"/>
          </p:nvPr>
        </p:nvSpPr>
        <p:spPr/>
        <p:txBody>
          <a:bodyPr/>
          <a:lstStyle/>
          <a:p>
            <a:fld id="{49610372-67E9-4105-A60A-C73D344697B2}" type="slidenum">
              <a:rPr lang="en-US" smtClean="0"/>
              <a:t>43</a:t>
            </a:fld>
            <a:endParaRPr lang="en-US"/>
          </a:p>
        </p:txBody>
      </p:sp>
    </p:spTree>
    <p:extLst>
      <p:ext uri="{BB962C8B-B14F-4D97-AF65-F5344CB8AC3E}">
        <p14:creationId xmlns:p14="http://schemas.microsoft.com/office/powerpoint/2010/main" val="243343528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1F9AC7-53EF-4811-B113-49AB16161E3F}" type="slidenum">
              <a:rPr lang="en-US" smtClean="0"/>
              <a:t>44</a:t>
            </a:fld>
            <a:endParaRPr lang="en-US"/>
          </a:p>
        </p:txBody>
      </p:sp>
    </p:spTree>
    <p:extLst>
      <p:ext uri="{BB962C8B-B14F-4D97-AF65-F5344CB8AC3E}">
        <p14:creationId xmlns:p14="http://schemas.microsoft.com/office/powerpoint/2010/main" val="106513686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4D2E29-3656-4329-878E-28BD6053F821}" type="slidenum">
              <a:rPr lang="en-US" smtClean="0"/>
              <a:t>45</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2" indent="0" defTabSz="887148">
              <a:buFont typeface="Arial" panose="020B0604020202020204" pitchFamily="34" charset="0"/>
              <a:buNone/>
              <a:defRPr/>
            </a:pPr>
            <a:r>
              <a:rPr lang="en-US" sz="1600" b="1" dirty="0" smtClean="0"/>
              <a:t>The English and Scottish Borderlands - </a:t>
            </a:r>
            <a:r>
              <a:rPr lang="en-US" sz="1600" dirty="0" smtClean="0"/>
              <a:t>From </a:t>
            </a:r>
            <a:r>
              <a:rPr lang="en-US" sz="1600" dirty="0"/>
              <a:t>1040 to 1745, every English monarch but 3 suffered a Scottish invasion or invaded Scotland or both. </a:t>
            </a:r>
            <a:endParaRPr lang="en-US" sz="1600" dirty="0" smtClean="0"/>
          </a:p>
          <a:p>
            <a:pPr marL="285750" lvl="2" indent="-285750" defTabSz="887148">
              <a:buFont typeface="Arial" panose="020B0604020202020204" pitchFamily="34" charset="0"/>
              <a:buChar char="•"/>
              <a:defRPr/>
            </a:pPr>
            <a:r>
              <a:rPr lang="en-US" sz="1600" dirty="0" smtClean="0"/>
              <a:t>The </a:t>
            </a:r>
            <a:r>
              <a:rPr lang="en-US" sz="1600" dirty="0"/>
              <a:t>English-speaking inhabitants of this area had little contact with (and much of that was hostile) with their Gaelic-speaking neighbors, whether Irish Catholic peasants, Scottish highlanders, or Welsh cottagers</a:t>
            </a:r>
          </a:p>
          <a:p>
            <a:pPr defTabSz="887148">
              <a:defRPr/>
            </a:pPr>
            <a:r>
              <a:rPr lang="en-US" sz="1600" b="1" dirty="0" smtClean="0"/>
              <a:t>Ulster - </a:t>
            </a:r>
            <a:r>
              <a:rPr lang="en-US" sz="1600" dirty="0" smtClean="0"/>
              <a:t>In Ulster, Presbyterian Scots and Anglican English feuded with each other and both warred with the native Irish. </a:t>
            </a:r>
          </a:p>
          <a:p>
            <a:pPr marL="285750" indent="-285750" defTabSz="887148">
              <a:buFont typeface="Arial" panose="020B0604020202020204" pitchFamily="34" charset="0"/>
              <a:buChar char="•"/>
              <a:defRPr/>
            </a:pPr>
            <a:r>
              <a:rPr lang="en-US" sz="1600" dirty="0" smtClean="0"/>
              <a:t>The Calvinist Scots in Ulster resented their Anglican landlords and the fact they were taxed to support an Anglican Church. </a:t>
            </a:r>
          </a:p>
          <a:p>
            <a:pPr marL="285750" indent="-285750" defTabSz="887148">
              <a:buFont typeface="Arial" panose="020B0604020202020204" pitchFamily="34" charset="0"/>
              <a:buChar char="•"/>
              <a:defRPr/>
            </a:pPr>
            <a:r>
              <a:rPr lang="en-US" sz="1600" dirty="0" smtClean="0"/>
              <a:t>During the 18</a:t>
            </a:r>
            <a:r>
              <a:rPr lang="en-US" sz="1600" baseline="30000" dirty="0" smtClean="0"/>
              <a:t>th</a:t>
            </a:r>
            <a:r>
              <a:rPr lang="en-US" sz="1600" dirty="0" smtClean="0"/>
              <a:t> century, the Ulster linen industry suffered a prolonged decline as a result of both the Industrial Revolution which greatly reduced the price of the English textiles that competed with Ulster linens and English tariffs against Irish linens.  </a:t>
            </a:r>
          </a:p>
          <a:p>
            <a:pPr marL="0" lvl="2" defTabSz="887148">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16F2C28A-354F-4B14-9DF1-1808C7ADA63D}" type="slidenum">
              <a:rPr lang="en-US" smtClean="0"/>
              <a:pPr/>
              <a:t>46</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87148">
              <a:defRPr/>
            </a:pPr>
            <a:endParaRPr lang="en-US" sz="1600" dirty="0"/>
          </a:p>
        </p:txBody>
      </p:sp>
      <p:sp>
        <p:nvSpPr>
          <p:cNvPr id="4" name="Slide Number Placeholder 3"/>
          <p:cNvSpPr>
            <a:spLocks noGrp="1"/>
          </p:cNvSpPr>
          <p:nvPr>
            <p:ph type="sldNum" sz="quarter" idx="10"/>
          </p:nvPr>
        </p:nvSpPr>
        <p:spPr/>
        <p:txBody>
          <a:bodyPr/>
          <a:lstStyle/>
          <a:p>
            <a:fld id="{16F2C28A-354F-4B14-9DF1-1808C7ADA63D}" type="slidenum">
              <a:rPr lang="en-US" smtClean="0"/>
              <a:pPr/>
              <a:t>47</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defTabSz="887148">
              <a:defRPr/>
            </a:pPr>
            <a:r>
              <a:rPr lang="en-US" sz="1600" b="1" dirty="0"/>
              <a:t>Pacification – </a:t>
            </a:r>
            <a:r>
              <a:rPr lang="en-US" sz="1600" dirty="0"/>
              <a:t>In 1706-07,  the Act of Union was passed which finally put the borderlands under a single political authority. </a:t>
            </a:r>
            <a:endParaRPr lang="en-US" sz="1600" dirty="0" smtClean="0"/>
          </a:p>
          <a:p>
            <a:pPr marL="285750" indent="-285750" defTabSz="887148">
              <a:buFont typeface="Arial" panose="020B0604020202020204" pitchFamily="34" charset="0"/>
              <a:buChar char="•"/>
              <a:defRPr/>
            </a:pPr>
            <a:r>
              <a:rPr lang="en-US" sz="1600" dirty="0" smtClean="0"/>
              <a:t>Pacification </a:t>
            </a:r>
            <a:r>
              <a:rPr lang="en-US" sz="1600" dirty="0"/>
              <a:t>was completed with the crushing of the Highland revolts of 1715 and 1745. </a:t>
            </a:r>
            <a:endParaRPr lang="en-US" sz="1600" dirty="0" smtClean="0"/>
          </a:p>
          <a:p>
            <a:pPr marL="285750" indent="-285750" defTabSz="887148">
              <a:buFont typeface="Arial" panose="020B0604020202020204" pitchFamily="34" charset="0"/>
              <a:buChar char="•"/>
              <a:defRPr/>
            </a:pPr>
            <a:r>
              <a:rPr lang="en-US" sz="1600" dirty="0" smtClean="0"/>
              <a:t>As </a:t>
            </a:r>
            <a:r>
              <a:rPr lang="en-US" sz="1600" dirty="0"/>
              <a:t>a result of pacification, the old warrior families were replaced by a new class of entrepreneurs who transformed the economy by changing the traditional forms of land tenure to the disadvantage of the tenants who saw their rents raised and often suffered eviction to make way for sheep raising. </a:t>
            </a:r>
          </a:p>
          <a:p>
            <a:r>
              <a:rPr lang="en-US" sz="1600" b="1" dirty="0"/>
              <a:t>Emigration - </a:t>
            </a:r>
            <a:r>
              <a:rPr lang="en-US" sz="1600" dirty="0"/>
              <a:t>Of the over 250,000 who emigrated, at least 150,000 came from Ulster, 75,000 from lowland Scotland, and at least 50,000 from the northern English borderlands. </a:t>
            </a:r>
            <a:endParaRPr lang="en-US" sz="1600" dirty="0" smtClean="0"/>
          </a:p>
          <a:p>
            <a:pPr marL="285750" indent="-285750">
              <a:buFont typeface="Arial" panose="020B0604020202020204" pitchFamily="34" charset="0"/>
              <a:buChar char="•"/>
            </a:pPr>
            <a:r>
              <a:rPr lang="en-US" sz="1600" dirty="0" smtClean="0"/>
              <a:t>The </a:t>
            </a:r>
            <a:r>
              <a:rPr lang="en-US" sz="1600" dirty="0"/>
              <a:t>sex ratio of the Scottish immigrants was less than in New England’s great migration but more than in the movement to the Chesapeake colonies. </a:t>
            </a:r>
            <a:endParaRPr lang="en-US" sz="1600" dirty="0" smtClean="0"/>
          </a:p>
          <a:p>
            <a:pPr marL="285750" indent="-285750">
              <a:buFont typeface="Arial" panose="020B0604020202020204" pitchFamily="34" charset="0"/>
              <a:buChar char="•"/>
            </a:pPr>
            <a:r>
              <a:rPr lang="en-US" sz="1600" dirty="0" smtClean="0"/>
              <a:t>60</a:t>
            </a:r>
            <a:r>
              <a:rPr lang="en-US" sz="1600" dirty="0"/>
              <a:t>% of the Scots immigrants were under age 25 – again intermediate between New England and the Chesapeake.</a:t>
            </a:r>
          </a:p>
          <a:p>
            <a:pPr defTabSz="887148">
              <a:defRPr/>
            </a:pPr>
            <a:endParaRPr lang="en-US" sz="1600" b="1" dirty="0"/>
          </a:p>
          <a:p>
            <a:pPr defTabSz="887148">
              <a:defRPr/>
            </a:pPr>
            <a:endParaRPr lang="en-US" sz="1600" b="1" dirty="0"/>
          </a:p>
          <a:p>
            <a:pPr defTabSz="887148">
              <a:defRPr/>
            </a:pPr>
            <a:endParaRPr lang="en-US" dirty="0" smtClean="0"/>
          </a:p>
          <a:p>
            <a:pPr defTabSz="887148">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16F2C28A-354F-4B14-9DF1-1808C7ADA63D}" type="slidenum">
              <a:rPr lang="en-US" smtClean="0"/>
              <a:pPr/>
              <a:t>48</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887148">
              <a:defRPr/>
            </a:pPr>
            <a:r>
              <a:rPr lang="en-US" sz="1600" b="1" dirty="0" smtClean="0"/>
              <a:t>Religion - </a:t>
            </a:r>
            <a:r>
              <a:rPr lang="en-US" sz="1600" dirty="0" smtClean="0"/>
              <a:t>Unlike the Puritans, the Scottish and Irish Presbyterians  rejected Calvinism in favor of  ‘free grace’ </a:t>
            </a:r>
          </a:p>
          <a:p>
            <a:pPr marL="285750" lvl="1" indent="-285750" defTabSz="887148">
              <a:buFont typeface="Arial" panose="020B0604020202020204" pitchFamily="34" charset="0"/>
              <a:buChar char="•"/>
              <a:defRPr/>
            </a:pPr>
            <a:r>
              <a:rPr lang="en-US" sz="1600" dirty="0" smtClean="0"/>
              <a:t>“Free Grace” was a rejection of the Calvinist doctrine that grace was given only to the predestined elect. </a:t>
            </a:r>
          </a:p>
          <a:p>
            <a:pPr marL="285750" lvl="1" indent="-285750" defTabSz="887148">
              <a:buFont typeface="Arial" panose="020B0604020202020204" pitchFamily="34" charset="0"/>
              <a:buChar char="•"/>
              <a:defRPr/>
            </a:pPr>
            <a:r>
              <a:rPr lang="en-US" sz="1600" dirty="0" smtClean="0"/>
              <a:t>“Free Grace” was based on the notion that God’s grace was potentially available to everyone and that an individual could freely choose to either accept or reject it. </a:t>
            </a:r>
          </a:p>
          <a:p>
            <a:pPr marL="285750" lvl="1" indent="-285750" defTabSz="887148">
              <a:buFont typeface="Arial" panose="020B0604020202020204" pitchFamily="34" charset="0"/>
              <a:buChar char="•"/>
              <a:defRPr/>
            </a:pPr>
            <a:r>
              <a:rPr lang="en-US" sz="1600" dirty="0" smtClean="0"/>
              <a:t>One cultural implication of this belief was the missionary revivalism that characterized the Great Awakening of the 1740s and led to the rapid growth of the Baptists, the Methodists, and later the Pentecostal and Holiness churches.</a:t>
            </a:r>
          </a:p>
          <a:p>
            <a:pPr marL="0" lvl="1" defTabSz="887148">
              <a:defRPr/>
            </a:pPr>
            <a:r>
              <a:rPr lang="en-US" sz="1600" b="1" dirty="0" smtClean="0"/>
              <a:t>Gentry - </a:t>
            </a:r>
            <a:r>
              <a:rPr lang="en-US" sz="1600" dirty="0" smtClean="0"/>
              <a:t>The gentry and persons of wealth emigrated to avoid downward socio-economic mobility. </a:t>
            </a:r>
          </a:p>
          <a:p>
            <a:pPr marL="285750" lvl="1" indent="-285750" defTabSz="887148">
              <a:buFont typeface="Arial" panose="020B0604020202020204" pitchFamily="34" charset="0"/>
              <a:buChar char="•"/>
              <a:defRPr/>
            </a:pPr>
            <a:r>
              <a:rPr lang="en-US" sz="1600" dirty="0" smtClean="0"/>
              <a:t>An example was the grandfather of Andrew Jackson, a rich </a:t>
            </a:r>
            <a:r>
              <a:rPr lang="en-US" sz="1600" dirty="0" err="1" smtClean="0"/>
              <a:t>Carrickfergus</a:t>
            </a:r>
            <a:r>
              <a:rPr lang="en-US" sz="1600" dirty="0" smtClean="0"/>
              <a:t> merchant. </a:t>
            </a:r>
          </a:p>
          <a:p>
            <a:pPr marL="285750" lvl="1" indent="-285750" defTabSz="887148">
              <a:buFont typeface="Arial" panose="020B0604020202020204" pitchFamily="34" charset="0"/>
              <a:buChar char="•"/>
              <a:defRPr/>
            </a:pPr>
            <a:r>
              <a:rPr lang="en-US" sz="1600" dirty="0" smtClean="0"/>
              <a:t>While few in number, they quickly established a leadership role in the backcountry and kept it for several generations – e.g. the Polk, Calhoun, Bankhead, Henry, and Houston families. </a:t>
            </a:r>
          </a:p>
          <a:p>
            <a:pPr marL="285750" lvl="1" indent="-285750" defTabSz="887148">
              <a:buFont typeface="Arial" panose="020B0604020202020204" pitchFamily="34" charset="0"/>
              <a:buChar char="•"/>
              <a:defRPr/>
            </a:pPr>
            <a:r>
              <a:rPr lang="en-US" sz="1600" dirty="0" smtClean="0"/>
              <a:t>Descendent members of those families included President James K. Polk, Bishop-General Leonidas  Polk, John C. Calhoun, U.S. Senator John Bankhead, House Speaker William Bankhead, Patrick Henry, and Sam Houston. </a:t>
            </a:r>
          </a:p>
          <a:p>
            <a:pPr marL="0" lvl="1" defTabSz="887148">
              <a:defRPr/>
            </a:pPr>
            <a:r>
              <a:rPr lang="en-US" sz="1600" b="1" dirty="0" smtClean="0"/>
              <a:t>Arrival in America - </a:t>
            </a:r>
            <a:r>
              <a:rPr lang="en-US" sz="1600" dirty="0" smtClean="0"/>
              <a:t>Many of the borderers entered through the port of Philadelphia. </a:t>
            </a:r>
          </a:p>
          <a:p>
            <a:pPr marL="285750" lvl="1" indent="-285750" defTabSz="887148">
              <a:buFont typeface="Arial" panose="020B0604020202020204" pitchFamily="34" charset="0"/>
              <a:buChar char="•"/>
              <a:defRPr/>
            </a:pPr>
            <a:r>
              <a:rPr lang="en-US" sz="1600" dirty="0" smtClean="0"/>
              <a:t>Pennsylvania officials encouraged them to settle on the frontier where they could serve as buffer between the Indians and the Quakers. </a:t>
            </a:r>
          </a:p>
          <a:p>
            <a:pPr marL="285750" lvl="1" indent="-285750" defTabSz="887148">
              <a:buFont typeface="Arial" panose="020B0604020202020204" pitchFamily="34" charset="0"/>
              <a:buChar char="•"/>
              <a:defRPr/>
            </a:pPr>
            <a:r>
              <a:rPr lang="en-US" sz="1600" dirty="0" smtClean="0"/>
              <a:t>From Pennsylvania, many drifted south and west along the Appalachian mountains. </a:t>
            </a:r>
          </a:p>
          <a:p>
            <a:pPr marL="285750" lvl="1" indent="-285750" defTabSz="887148">
              <a:buFont typeface="Arial" panose="020B0604020202020204" pitchFamily="34" charset="0"/>
              <a:buChar char="•"/>
              <a:defRPr/>
            </a:pPr>
            <a:r>
              <a:rPr lang="en-US" sz="1600" dirty="0" smtClean="0"/>
              <a:t>In the late-18</a:t>
            </a:r>
            <a:r>
              <a:rPr lang="en-US" sz="1600" baseline="30000" dirty="0" smtClean="0"/>
              <a:t>th</a:t>
            </a:r>
            <a:r>
              <a:rPr lang="en-US" sz="1600" dirty="0" smtClean="0"/>
              <a:t> and  19</a:t>
            </a:r>
            <a:r>
              <a:rPr lang="en-US" sz="1600" baseline="30000" dirty="0" smtClean="0"/>
              <a:t>th</a:t>
            </a:r>
            <a:r>
              <a:rPr lang="en-US" sz="1600" dirty="0" smtClean="0"/>
              <a:t> century, the borderers moved into the parts of the South west of the Appalachians</a:t>
            </a:r>
          </a:p>
          <a:p>
            <a:pPr marL="0" lvl="1" defTabSz="887148">
              <a:defRPr/>
            </a:pPr>
            <a:endParaRPr lang="en-US" sz="1600" b="1" dirty="0" smtClean="0"/>
          </a:p>
          <a:p>
            <a:pPr marL="0" lvl="1" defTabSz="887148">
              <a:defRPr/>
            </a:pPr>
            <a:r>
              <a:rPr lang="en-US" sz="1600" dirty="0" smtClean="0"/>
              <a:t> </a:t>
            </a:r>
          </a:p>
          <a:p>
            <a:endParaRPr lang="en-US" sz="1600" dirty="0" smtClean="0"/>
          </a:p>
          <a:p>
            <a:endParaRPr lang="en-US" dirty="0"/>
          </a:p>
        </p:txBody>
      </p:sp>
      <p:sp>
        <p:nvSpPr>
          <p:cNvPr id="4" name="Slide Number Placeholder 3"/>
          <p:cNvSpPr>
            <a:spLocks noGrp="1"/>
          </p:cNvSpPr>
          <p:nvPr>
            <p:ph type="sldNum" sz="quarter" idx="10"/>
          </p:nvPr>
        </p:nvSpPr>
        <p:spPr/>
        <p:txBody>
          <a:bodyPr/>
          <a:lstStyle/>
          <a:p>
            <a:fld id="{49610372-67E9-4105-A60A-C73D344697B2}" type="slidenum">
              <a:rPr lang="en-US" smtClean="0"/>
              <a:t>49</a:t>
            </a:fld>
            <a:endParaRPr lang="en-US"/>
          </a:p>
        </p:txBody>
      </p:sp>
    </p:spTree>
    <p:extLst>
      <p:ext uri="{BB962C8B-B14F-4D97-AF65-F5344CB8AC3E}">
        <p14:creationId xmlns:p14="http://schemas.microsoft.com/office/powerpoint/2010/main" val="227862799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600" b="1" dirty="0" smtClean="0"/>
              <a:t>The</a:t>
            </a:r>
            <a:r>
              <a:rPr lang="en-US" sz="1600" b="1" baseline="0" dirty="0" smtClean="0"/>
              <a:t> American Frontier - </a:t>
            </a:r>
            <a:r>
              <a:rPr lang="en-US" sz="1600" dirty="0" smtClean="0"/>
              <a:t>In </a:t>
            </a:r>
            <a:r>
              <a:rPr lang="en-US" sz="1600" dirty="0"/>
              <a:t>the late-18</a:t>
            </a:r>
            <a:r>
              <a:rPr lang="en-US" sz="1600" baseline="30000" dirty="0"/>
              <a:t>th</a:t>
            </a:r>
            <a:r>
              <a:rPr lang="en-US" sz="1600" dirty="0"/>
              <a:t> and 19</a:t>
            </a:r>
            <a:r>
              <a:rPr lang="en-US" sz="1600" baseline="30000" dirty="0"/>
              <a:t>th</a:t>
            </a:r>
            <a:r>
              <a:rPr lang="en-US" sz="1600" dirty="0"/>
              <a:t> centuries, the borderers moved into the parts of the South west of the Appalachians –West Virginia, Kentucky, Tennessee, Alabama, and Mississippi. </a:t>
            </a:r>
            <a:endParaRPr lang="en-US" sz="1600" dirty="0" smtClean="0"/>
          </a:p>
          <a:p>
            <a:r>
              <a:rPr lang="en-US" sz="1600" dirty="0" smtClean="0"/>
              <a:t>There</a:t>
            </a:r>
            <a:r>
              <a:rPr lang="en-US" sz="1600" dirty="0"/>
              <a:t>, they faced strong, warlike Indian tribes – the Shawnee, Cherokee, Creek, Choctaw, </a:t>
            </a:r>
            <a:r>
              <a:rPr lang="en-US" sz="1600" dirty="0" err="1"/>
              <a:t>Chikasaw</a:t>
            </a:r>
            <a:r>
              <a:rPr lang="en-US" sz="1600" dirty="0"/>
              <a:t>, and Seminoles. </a:t>
            </a:r>
          </a:p>
          <a:p>
            <a:pPr defTabSz="887148">
              <a:defRPr/>
            </a:pPr>
            <a:r>
              <a:rPr lang="en-US" sz="1600" b="1" dirty="0"/>
              <a:t>Settlements - </a:t>
            </a:r>
            <a:r>
              <a:rPr lang="en-US" sz="1600" dirty="0"/>
              <a:t>Backcountry settlement consisted of isolated farmsteads, loosely grouped in sprawling neighborhoods that covered many miles. </a:t>
            </a:r>
            <a:endParaRPr lang="en-US" sz="1600" dirty="0" smtClean="0"/>
          </a:p>
          <a:p>
            <a:pPr marL="285750" indent="-285750" defTabSz="887148">
              <a:buFont typeface="Arial" panose="020B0604020202020204" pitchFamily="34" charset="0"/>
              <a:buChar char="•"/>
              <a:defRPr/>
            </a:pPr>
            <a:r>
              <a:rPr lang="en-US" sz="1600" dirty="0" smtClean="0"/>
              <a:t>According </a:t>
            </a:r>
            <a:r>
              <a:rPr lang="en-US" sz="1600" dirty="0"/>
              <a:t>to Congressman Nathaniel Mason, ‘no man ought to live so near another as to hear his neighbor’s dog bark’ – a sentiment that was widely shared in the backcountry. </a:t>
            </a:r>
            <a:endParaRPr lang="en-US" sz="1600" dirty="0" smtClean="0"/>
          </a:p>
          <a:p>
            <a:pPr marL="285750" indent="-285750" defTabSz="887148">
              <a:buFont typeface="Arial" panose="020B0604020202020204" pitchFamily="34" charset="0"/>
              <a:buChar char="•"/>
              <a:defRPr/>
            </a:pPr>
            <a:r>
              <a:rPr lang="en-US" sz="1600" dirty="0" smtClean="0"/>
              <a:t>Among </a:t>
            </a:r>
            <a:r>
              <a:rPr lang="en-US" sz="1600" dirty="0"/>
              <a:t>the wealthy, the house eventually became a hermitage, a dwelling set off from the sight and sound of both neighbors and travelers on the road passing the hermitage. </a:t>
            </a:r>
            <a:endParaRPr lang="en-US" sz="1600" dirty="0" smtClean="0"/>
          </a:p>
          <a:p>
            <a:pPr marL="285750" indent="-285750" defTabSz="887148">
              <a:buFont typeface="Arial" panose="020B0604020202020204" pitchFamily="34" charset="0"/>
              <a:buChar char="•"/>
              <a:defRPr/>
            </a:pPr>
            <a:r>
              <a:rPr lang="en-US" sz="1600" dirty="0" smtClean="0"/>
              <a:t>Unlike </a:t>
            </a:r>
            <a:r>
              <a:rPr lang="en-US" sz="1600" dirty="0"/>
              <a:t>the road-bound township settlements of New England or the riverine patterns of Virginia, the backcountry settlers built their houses near springs and brooks</a:t>
            </a:r>
          </a:p>
          <a:p>
            <a:pPr defTabSz="887148">
              <a:defRPr/>
            </a:pPr>
            <a:endParaRPr lang="en-US" sz="1600" dirty="0"/>
          </a:p>
          <a:p>
            <a:pPr defTabSz="887148">
              <a:defRPr/>
            </a:pPr>
            <a:endParaRPr lang="en-US" sz="1600" dirty="0"/>
          </a:p>
          <a:p>
            <a:endParaRPr lang="en-US" b="1" dirty="0"/>
          </a:p>
        </p:txBody>
      </p:sp>
      <p:sp>
        <p:nvSpPr>
          <p:cNvPr id="4" name="Slide Number Placeholder 3"/>
          <p:cNvSpPr>
            <a:spLocks noGrp="1"/>
          </p:cNvSpPr>
          <p:nvPr>
            <p:ph type="sldNum" sz="quarter" idx="10"/>
          </p:nvPr>
        </p:nvSpPr>
        <p:spPr/>
        <p:txBody>
          <a:bodyPr/>
          <a:lstStyle/>
          <a:p>
            <a:fld id="{16F2C28A-354F-4B14-9DF1-1808C7ADA63D}" type="slidenum">
              <a:rPr lang="en-US" smtClean="0"/>
              <a:pPr/>
              <a:t>50</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lvl="1" indent="-285750" defTabSz="887148">
              <a:buFont typeface="Arial" panose="020B0604020202020204" pitchFamily="34" charset="0"/>
              <a:buChar char="•"/>
              <a:defRPr/>
            </a:pPr>
            <a:r>
              <a:rPr lang="en-US" sz="1600" dirty="0"/>
              <a:t>The property of the tenant farmers and squatters who owned no land consisted mostly of cattle and pigs. </a:t>
            </a:r>
            <a:endParaRPr lang="en-US" sz="1600" dirty="0" smtClean="0"/>
          </a:p>
          <a:p>
            <a:pPr marL="285750" lvl="1" indent="-285750" defTabSz="887148">
              <a:buFont typeface="Arial" panose="020B0604020202020204" pitchFamily="34" charset="0"/>
              <a:buChar char="•"/>
              <a:defRPr/>
            </a:pPr>
            <a:r>
              <a:rPr lang="en-US" sz="1600" dirty="0" smtClean="0"/>
              <a:t>In </a:t>
            </a:r>
            <a:r>
              <a:rPr lang="en-US" sz="1600" dirty="0"/>
              <a:t>the 18</a:t>
            </a:r>
            <a:r>
              <a:rPr lang="en-US" sz="1600" baseline="30000" dirty="0"/>
              <a:t>th</a:t>
            </a:r>
            <a:r>
              <a:rPr lang="en-US" sz="1600" dirty="0"/>
              <a:t> century, this backcountry underclass that owned no land were referred to as ‘crackers,’ ‘rednecks,’ and ‘</a:t>
            </a:r>
            <a:r>
              <a:rPr lang="en-US" sz="1600" dirty="0" err="1"/>
              <a:t>hoosiers</a:t>
            </a:r>
            <a:r>
              <a:rPr lang="en-US" sz="1600" dirty="0"/>
              <a:t>.’ </a:t>
            </a:r>
            <a:endParaRPr lang="en-US" sz="1600" dirty="0" smtClean="0"/>
          </a:p>
          <a:p>
            <a:pPr marL="285750" lvl="1" indent="-285750" defTabSz="887148">
              <a:buFont typeface="Arial" panose="020B0604020202020204" pitchFamily="34" charset="0"/>
              <a:buChar char="•"/>
              <a:defRPr/>
            </a:pPr>
            <a:r>
              <a:rPr lang="en-US" sz="1600" dirty="0" smtClean="0"/>
              <a:t>Since </a:t>
            </a:r>
            <a:r>
              <a:rPr lang="en-US" sz="1600" dirty="0"/>
              <a:t>many of the backwoods tenant farmers eventually migrated to Indiana, the term “</a:t>
            </a:r>
            <a:r>
              <a:rPr lang="en-US" sz="1600" dirty="0" err="1"/>
              <a:t>hoosiers</a:t>
            </a:r>
            <a:r>
              <a:rPr lang="en-US" sz="1600" dirty="0"/>
              <a:t>” eventually came to refer to inhabitants of Indiana. </a:t>
            </a:r>
          </a:p>
          <a:p>
            <a:pPr defTabSz="887148">
              <a:defRPr/>
            </a:pPr>
            <a:endParaRPr lang="en-US" sz="1600" dirty="0"/>
          </a:p>
          <a:p>
            <a:endParaRPr lang="en-US" sz="1600" dirty="0"/>
          </a:p>
        </p:txBody>
      </p:sp>
      <p:sp>
        <p:nvSpPr>
          <p:cNvPr id="4" name="Slide Number Placeholder 3"/>
          <p:cNvSpPr>
            <a:spLocks noGrp="1"/>
          </p:cNvSpPr>
          <p:nvPr>
            <p:ph type="sldNum" sz="quarter" idx="10"/>
          </p:nvPr>
        </p:nvSpPr>
        <p:spPr/>
        <p:txBody>
          <a:bodyPr/>
          <a:lstStyle/>
          <a:p>
            <a:fld id="{16F2C28A-354F-4B14-9DF1-1808C7ADA63D}" type="slidenum">
              <a:rPr lang="en-US" smtClean="0"/>
              <a:pPr/>
              <a:t>51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41B610-1C0B-41F8-B460-5A1F657EE034}" type="slidenum">
              <a:rPr lang="en-US" smtClean="0"/>
              <a:t>5</a:t>
            </a:fld>
            <a:endParaRPr lang="en-US"/>
          </a:p>
        </p:txBody>
      </p:sp>
    </p:spTree>
    <p:extLst>
      <p:ext uri="{BB962C8B-B14F-4D97-AF65-F5344CB8AC3E}">
        <p14:creationId xmlns:p14="http://schemas.microsoft.com/office/powerpoint/2010/main" val="177391068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indent="-285750">
              <a:buFont typeface="Arial" panose="020B0604020202020204" pitchFamily="34" charset="0"/>
              <a:buChar char="•"/>
            </a:pPr>
            <a:r>
              <a:rPr lang="en-US" sz="1600" dirty="0"/>
              <a:t>In the late-18</a:t>
            </a:r>
            <a:r>
              <a:rPr lang="en-US" sz="1600" baseline="30000" dirty="0"/>
              <a:t>th</a:t>
            </a:r>
            <a:r>
              <a:rPr lang="en-US" sz="1600" dirty="0"/>
              <a:t> century, Andrew Jackson was in Jonesboro TN for a court day. </a:t>
            </a:r>
            <a:endParaRPr lang="en-US" sz="1600" dirty="0" smtClean="0"/>
          </a:p>
          <a:p>
            <a:pPr marL="285750" indent="-285750">
              <a:buFont typeface="Arial" panose="020B0604020202020204" pitchFamily="34" charset="0"/>
              <a:buChar char="•"/>
            </a:pPr>
            <a:r>
              <a:rPr lang="en-US" sz="1600" dirty="0" smtClean="0"/>
              <a:t>At </a:t>
            </a:r>
            <a:r>
              <a:rPr lang="en-US" sz="1600" dirty="0"/>
              <a:t>midnight, a fire broke out in the stable, igniting a large quantity of hay. At this point, Jackson took command. </a:t>
            </a:r>
            <a:endParaRPr lang="en-US" sz="1600" dirty="0" smtClean="0"/>
          </a:p>
          <a:p>
            <a:pPr marL="285750" indent="-285750">
              <a:buFont typeface="Arial" panose="020B0604020202020204" pitchFamily="34" charset="0"/>
              <a:buChar char="•"/>
            </a:pPr>
            <a:r>
              <a:rPr lang="en-US" sz="1600" dirty="0" smtClean="0"/>
              <a:t>He </a:t>
            </a:r>
            <a:r>
              <a:rPr lang="en-US" sz="1600" dirty="0"/>
              <a:t>set up a bucket brigade reaching from a stream running through the town to the fire, ordered the roofs of nearby buildings to be covered by wet blankets, and stationed men there to keep them wet. </a:t>
            </a:r>
          </a:p>
        </p:txBody>
      </p:sp>
      <p:sp>
        <p:nvSpPr>
          <p:cNvPr id="4" name="Slide Number Placeholder 3"/>
          <p:cNvSpPr>
            <a:spLocks noGrp="1"/>
          </p:cNvSpPr>
          <p:nvPr>
            <p:ph type="sldNum" sz="quarter" idx="10"/>
          </p:nvPr>
        </p:nvSpPr>
        <p:spPr/>
        <p:txBody>
          <a:bodyPr/>
          <a:lstStyle/>
          <a:p>
            <a:fld id="{16F2C28A-354F-4B14-9DF1-1808C7ADA63D}" type="slidenum">
              <a:rPr lang="en-US" smtClean="0"/>
              <a:pPr/>
              <a:t>52</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600" b="1" dirty="0"/>
              <a:t>Vigilantism - </a:t>
            </a:r>
            <a:r>
              <a:rPr lang="en-US" sz="1600" dirty="0"/>
              <a:t>Of 326 vigilante movements, 211 occurred in the southern highlands and the southern rim. </a:t>
            </a:r>
            <a:endParaRPr lang="en-US" sz="1600" dirty="0" smtClean="0"/>
          </a:p>
          <a:p>
            <a:pPr marL="285750" indent="-285750">
              <a:buFont typeface="Arial" panose="020B0604020202020204" pitchFamily="34" charset="0"/>
              <a:buChar char="•"/>
            </a:pPr>
            <a:r>
              <a:rPr lang="en-US" sz="1600" dirty="0" smtClean="0"/>
              <a:t>Most </a:t>
            </a:r>
            <a:r>
              <a:rPr lang="en-US" sz="1600" dirty="0"/>
              <a:t>of the remainder were on the fringes of that region. </a:t>
            </a:r>
            <a:endParaRPr lang="en-US" sz="1600" dirty="0" smtClean="0"/>
          </a:p>
          <a:p>
            <a:pPr marL="285750" indent="-285750">
              <a:buFont typeface="Arial" panose="020B0604020202020204" pitchFamily="34" charset="0"/>
              <a:buChar char="•"/>
            </a:pPr>
            <a:r>
              <a:rPr lang="en-US" sz="1600" dirty="0" smtClean="0"/>
              <a:t>There </a:t>
            </a:r>
            <a:r>
              <a:rPr lang="en-US" sz="1600" dirty="0"/>
              <a:t>were no vigilante movements in New England, New York, the Delaware Valley, or that part of the old northwest settled by Yankee migrants. </a:t>
            </a:r>
            <a:endParaRPr lang="en-US" sz="1600" dirty="0" smtClean="0"/>
          </a:p>
          <a:p>
            <a:pPr marL="285750" indent="-285750">
              <a:buFont typeface="Arial" panose="020B0604020202020204" pitchFamily="34" charset="0"/>
              <a:buChar char="•"/>
            </a:pPr>
            <a:r>
              <a:rPr lang="en-US" sz="1600" dirty="0" smtClean="0"/>
              <a:t>There </a:t>
            </a:r>
            <a:r>
              <a:rPr lang="en-US" sz="1600" dirty="0"/>
              <a:t>were only two in tidewater Virginia and the Carolina low country.</a:t>
            </a:r>
          </a:p>
          <a:p>
            <a:pPr defTabSz="887148">
              <a:defRPr/>
            </a:pPr>
            <a:r>
              <a:rPr lang="en-US" sz="1600" b="1" dirty="0"/>
              <a:t>Honor – </a:t>
            </a:r>
            <a:r>
              <a:rPr lang="en-US" sz="1600" dirty="0"/>
              <a:t>Honor required that any affront to one’s manhood or honor be avenged lest one suffer a degrading loss of status. </a:t>
            </a:r>
            <a:endParaRPr lang="en-US" sz="1600" dirty="0" smtClean="0"/>
          </a:p>
          <a:p>
            <a:pPr marL="285750" indent="-285750" defTabSz="887148">
              <a:buFont typeface="Arial" panose="020B0604020202020204" pitchFamily="34" charset="0"/>
              <a:buChar char="•"/>
              <a:defRPr/>
            </a:pPr>
            <a:r>
              <a:rPr lang="en-US" sz="1600" dirty="0" smtClean="0"/>
              <a:t>Thus</a:t>
            </a:r>
            <a:r>
              <a:rPr lang="en-US" sz="1600" dirty="0"/>
              <a:t>, honor cultures have much higher levels of violence. </a:t>
            </a:r>
            <a:endParaRPr lang="en-US" sz="1600" dirty="0" smtClean="0"/>
          </a:p>
          <a:p>
            <a:pPr marL="285750" indent="-285750" defTabSz="887148">
              <a:buFont typeface="Arial" panose="020B0604020202020204" pitchFamily="34" charset="0"/>
              <a:buChar char="•"/>
              <a:defRPr/>
            </a:pPr>
            <a:r>
              <a:rPr lang="en-US" sz="1600" dirty="0" smtClean="0"/>
              <a:t>Honor </a:t>
            </a:r>
            <a:r>
              <a:rPr lang="en-US" sz="1600" dirty="0"/>
              <a:t>has been succinctly defined as a system of beliefs in which a man has exactly as much worth as others confer upon him. </a:t>
            </a:r>
            <a:endParaRPr lang="en-US" sz="1600" dirty="0" smtClean="0"/>
          </a:p>
          <a:p>
            <a:pPr marL="285750" indent="-285750" defTabSz="887148">
              <a:buFont typeface="Arial" panose="020B0604020202020204" pitchFamily="34" charset="0"/>
              <a:buChar char="•"/>
              <a:defRPr/>
            </a:pPr>
            <a:r>
              <a:rPr lang="en-US" sz="1600" dirty="0" smtClean="0"/>
              <a:t>Good </a:t>
            </a:r>
            <a:r>
              <a:rPr lang="en-US" sz="1600" dirty="0"/>
              <a:t>opinion is won or lost by the way a man handles himself in conflicts. </a:t>
            </a:r>
            <a:endParaRPr lang="en-US" sz="1600" dirty="0" smtClean="0"/>
          </a:p>
          <a:p>
            <a:pPr marL="285750" indent="-285750" defTabSz="887148">
              <a:buFont typeface="Arial" panose="020B0604020202020204" pitchFamily="34" charset="0"/>
              <a:buChar char="•"/>
              <a:defRPr/>
            </a:pPr>
            <a:r>
              <a:rPr lang="en-US" sz="1600" dirty="0" smtClean="0"/>
              <a:t>To </a:t>
            </a:r>
            <a:r>
              <a:rPr lang="en-US" sz="1600" dirty="0"/>
              <a:t>fail to respond to a challenge or an insult is to lose face and surrender self-esteem. </a:t>
            </a:r>
            <a:endParaRPr lang="en-US" sz="1600" dirty="0" smtClean="0"/>
          </a:p>
          <a:p>
            <a:pPr marL="285750" indent="-285750" defTabSz="887148">
              <a:buFont typeface="Arial" panose="020B0604020202020204" pitchFamily="34" charset="0"/>
              <a:buChar char="•"/>
              <a:defRPr/>
            </a:pPr>
            <a:r>
              <a:rPr lang="en-US" sz="1600" dirty="0" smtClean="0"/>
              <a:t>The </a:t>
            </a:r>
            <a:r>
              <a:rPr lang="en-US" sz="1600" dirty="0"/>
              <a:t>proper response to an insult or challenge is direct action, preferably action that displays physical courage, such as dueling or violent response. </a:t>
            </a:r>
          </a:p>
          <a:p>
            <a:r>
              <a:rPr lang="en-US" sz="1600" b="1" dirty="0"/>
              <a:t>Weak state authority - </a:t>
            </a:r>
            <a:r>
              <a:rPr lang="en-US" sz="1600" dirty="0"/>
              <a:t>Honor cultures typically flourish in remote rural areas where the State is weak</a:t>
            </a:r>
            <a:r>
              <a:rPr lang="en-US" sz="1600" b="1" i="1" dirty="0"/>
              <a:t>. </a:t>
            </a:r>
            <a:endParaRPr lang="en-US" sz="1600" b="1" i="1" dirty="0" smtClean="0"/>
          </a:p>
          <a:p>
            <a:pPr marL="285750" indent="-285750">
              <a:buFont typeface="Arial" panose="020B0604020202020204" pitchFamily="34" charset="0"/>
              <a:buChar char="•"/>
            </a:pPr>
            <a:r>
              <a:rPr lang="en-US" sz="1600" dirty="0" smtClean="0"/>
              <a:t>Weak </a:t>
            </a:r>
            <a:r>
              <a:rPr lang="en-US" sz="1600" dirty="0"/>
              <a:t>state authority characterized the Appalachia, the frontier, and the Wild West. </a:t>
            </a:r>
            <a:endParaRPr lang="en-US" sz="1600" b="1" dirty="0"/>
          </a:p>
        </p:txBody>
      </p:sp>
      <p:sp>
        <p:nvSpPr>
          <p:cNvPr id="4" name="Slide Number Placeholder 3"/>
          <p:cNvSpPr>
            <a:spLocks noGrp="1"/>
          </p:cNvSpPr>
          <p:nvPr>
            <p:ph type="sldNum" sz="quarter" idx="10"/>
          </p:nvPr>
        </p:nvSpPr>
        <p:spPr/>
        <p:txBody>
          <a:bodyPr/>
          <a:lstStyle/>
          <a:p>
            <a:fld id="{16F2C28A-354F-4B14-9DF1-1808C7ADA63D}" type="slidenum">
              <a:rPr lang="en-US" smtClean="0"/>
              <a:pPr/>
              <a:t>53</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1F9AC7-53EF-4811-B113-49AB16161E3F}" type="slidenum">
              <a:rPr lang="en-US" smtClean="0"/>
              <a:t>54</a:t>
            </a:fld>
            <a:endParaRPr lang="en-US"/>
          </a:p>
        </p:txBody>
      </p:sp>
    </p:spTree>
    <p:extLst>
      <p:ext uri="{BB962C8B-B14F-4D97-AF65-F5344CB8AC3E}">
        <p14:creationId xmlns:p14="http://schemas.microsoft.com/office/powerpoint/2010/main" val="651098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1F9AC7-53EF-4811-B113-49AB16161E3F}" type="slidenum">
              <a:rPr lang="en-US" smtClean="0"/>
              <a:t>6</a:t>
            </a:fld>
            <a:endParaRPr lang="en-US"/>
          </a:p>
        </p:txBody>
      </p:sp>
    </p:spTree>
    <p:extLst>
      <p:ext uri="{BB962C8B-B14F-4D97-AF65-F5344CB8AC3E}">
        <p14:creationId xmlns:p14="http://schemas.microsoft.com/office/powerpoint/2010/main" val="3919277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600" dirty="0" smtClean="0"/>
              <a:t>As noted by David</a:t>
            </a:r>
            <a:r>
              <a:rPr lang="en-US" sz="1600" baseline="0" dirty="0" smtClean="0"/>
              <a:t> Hackett Fischer </a:t>
            </a:r>
            <a:r>
              <a:rPr lang="en-US" sz="1600" i="1" baseline="0" dirty="0" smtClean="0"/>
              <a:t>Albion’s  Seed </a:t>
            </a:r>
            <a:r>
              <a:rPr lang="en-US" sz="1600" i="0" baseline="0" dirty="0" smtClean="0"/>
              <a:t>and Colin Woodward </a:t>
            </a:r>
            <a:r>
              <a:rPr lang="en-US" sz="1600" i="1" baseline="0" dirty="0" smtClean="0"/>
              <a:t>American Nations </a:t>
            </a:r>
            <a:r>
              <a:rPr lang="en-US" sz="1600" i="0" baseline="0" dirty="0" smtClean="0"/>
              <a:t>and Journalist Joel </a:t>
            </a:r>
            <a:r>
              <a:rPr lang="en-US" sz="1600" i="0" baseline="0" dirty="0" err="1" smtClean="0"/>
              <a:t>Garreau</a:t>
            </a:r>
            <a:r>
              <a:rPr lang="en-US" sz="1600" i="0" baseline="0" dirty="0" smtClean="0"/>
              <a:t> </a:t>
            </a:r>
            <a:r>
              <a:rPr lang="en-US" sz="1600" i="1" baseline="0" dirty="0" smtClean="0"/>
              <a:t>The Nine Nations of North </a:t>
            </a:r>
            <a:r>
              <a:rPr lang="en-US" sz="1600" i="1" baseline="0" dirty="0" err="1" smtClean="0"/>
              <a:t>Ameirca</a:t>
            </a:r>
            <a:r>
              <a:rPr lang="en-US" sz="1600" i="0" baseline="0" dirty="0" smtClean="0"/>
              <a:t>, the United States consists of several distinct cultural regions</a:t>
            </a:r>
            <a:endParaRPr lang="en-US" sz="1600" dirty="0" smtClean="0"/>
          </a:p>
          <a:p>
            <a:pPr marL="285750" indent="-285750">
              <a:buFont typeface="Arial" panose="020B0604020202020204" pitchFamily="34" charset="0"/>
              <a:buChar char="•"/>
            </a:pPr>
            <a:r>
              <a:rPr lang="en-US" sz="1600" dirty="0" smtClean="0"/>
              <a:t>These cultural </a:t>
            </a:r>
            <a:r>
              <a:rPr lang="en-US" sz="1600" dirty="0"/>
              <a:t>areas differed in predominant religion, settlement patterns, economic characteristics, political organization, and lifestyles. </a:t>
            </a:r>
            <a:endParaRPr lang="en-US" sz="1600" dirty="0" smtClean="0"/>
          </a:p>
          <a:p>
            <a:pPr marL="285750" indent="-285750">
              <a:buFont typeface="Arial" panose="020B0604020202020204" pitchFamily="34" charset="0"/>
              <a:buChar char="•"/>
            </a:pPr>
            <a:r>
              <a:rPr lang="en-US" sz="1600" dirty="0" smtClean="0"/>
              <a:t>As </a:t>
            </a:r>
            <a:r>
              <a:rPr lang="en-US" sz="1600" dirty="0"/>
              <a:t>time went on, these differences led to distinct political outlooks and values. </a:t>
            </a:r>
            <a:endParaRPr lang="en-US" sz="1600" dirty="0" smtClean="0"/>
          </a:p>
          <a:p>
            <a:pPr marL="285750" indent="-285750">
              <a:buFont typeface="Arial" panose="020B0604020202020204" pitchFamily="34" charset="0"/>
              <a:buChar char="•"/>
            </a:pPr>
            <a:r>
              <a:rPr lang="en-US" sz="1600" dirty="0" smtClean="0"/>
              <a:t>Thus</a:t>
            </a:r>
            <a:r>
              <a:rPr lang="en-US" sz="1600" dirty="0"/>
              <a:t>, each distinct culture developed different concepts of the role of government and what kind of leaders should govern. </a:t>
            </a:r>
            <a:endParaRPr lang="en-US" sz="1600" dirty="0" smtClean="0"/>
          </a:p>
          <a:p>
            <a:pPr marL="285750" indent="-285750">
              <a:buFont typeface="Arial" panose="020B0604020202020204" pitchFamily="34" charset="0"/>
              <a:buChar char="•"/>
            </a:pPr>
            <a:r>
              <a:rPr lang="en-US" sz="1600" dirty="0" smtClean="0"/>
              <a:t>These </a:t>
            </a:r>
            <a:r>
              <a:rPr lang="en-US" sz="1600" dirty="0"/>
              <a:t>differences continued long past the colonial era. </a:t>
            </a:r>
            <a:endParaRPr lang="en-US" sz="1600" dirty="0" smtClean="0"/>
          </a:p>
          <a:p>
            <a:pPr marL="285750" indent="-285750">
              <a:buFont typeface="Arial" panose="020B0604020202020204" pitchFamily="34" charset="0"/>
              <a:buChar char="•"/>
            </a:pPr>
            <a:r>
              <a:rPr lang="en-US" sz="1600" dirty="0" smtClean="0"/>
              <a:t>As </a:t>
            </a:r>
            <a:r>
              <a:rPr lang="en-US" sz="1600" dirty="0"/>
              <a:t>the new nation expanded westward, the areas both expanded in geographic scope and also merged to create distinct sections – North, South, and to some extent, the West. </a:t>
            </a:r>
          </a:p>
          <a:p>
            <a:pPr marL="285750" lvl="1" indent="-285750" defTabSz="887148">
              <a:buFont typeface="Arial" panose="020B0604020202020204" pitchFamily="34" charset="0"/>
              <a:buChar char="•"/>
              <a:defRPr/>
            </a:pPr>
            <a:r>
              <a:rPr lang="en-US" sz="1600" dirty="0"/>
              <a:t>In the </a:t>
            </a:r>
            <a:r>
              <a:rPr lang="en-US" sz="1600" dirty="0" smtClean="0"/>
              <a:t>57 </a:t>
            </a:r>
            <a:r>
              <a:rPr lang="en-US" sz="1600" dirty="0"/>
              <a:t>presidential elections since 1796, Massachusetts and Virginia voted for the same candidate only </a:t>
            </a:r>
            <a:r>
              <a:rPr lang="en-US" sz="1600" dirty="0" smtClean="0"/>
              <a:t>13 </a:t>
            </a:r>
            <a:r>
              <a:rPr lang="en-US" sz="1600" dirty="0"/>
              <a:t>times. If one omits the Roosevelt New Deal elections, the Reconstruction elections of 1868 and 1872, and 1820 (when there was no contest), Massachusetts and Virginia agreed on the same candidate in only </a:t>
            </a:r>
            <a:r>
              <a:rPr lang="en-US" sz="1600" dirty="0" smtClean="0"/>
              <a:t>6 </a:t>
            </a:r>
            <a:r>
              <a:rPr lang="en-US" sz="1600" dirty="0"/>
              <a:t>out of </a:t>
            </a:r>
            <a:r>
              <a:rPr lang="en-US" sz="1600" dirty="0" smtClean="0"/>
              <a:t>50 </a:t>
            </a:r>
            <a:r>
              <a:rPr lang="en-US" sz="1600" dirty="0"/>
              <a:t>elections.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2C1F9AC7-53EF-4811-B113-49AB16161E3F}" type="slidenum">
              <a:rPr lang="en-US" smtClean="0"/>
              <a:t>7</a:t>
            </a:fld>
            <a:endParaRPr lang="en-US"/>
          </a:p>
        </p:txBody>
      </p:sp>
    </p:spTree>
    <p:extLst>
      <p:ext uri="{BB962C8B-B14F-4D97-AF65-F5344CB8AC3E}">
        <p14:creationId xmlns:p14="http://schemas.microsoft.com/office/powerpoint/2010/main" val="31414945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Different</a:t>
            </a:r>
            <a:r>
              <a:rPr lang="en-US" sz="1600" b="1" baseline="0" dirty="0" smtClean="0"/>
              <a:t> National Origins - </a:t>
            </a:r>
            <a:r>
              <a:rPr lang="en-US" sz="1600" dirty="0" smtClean="0"/>
              <a:t>Whether the original settlers were English, Dutch, or Spanish</a:t>
            </a:r>
          </a:p>
          <a:p>
            <a:r>
              <a:rPr lang="en-US" sz="1600" b="1" dirty="0" smtClean="0"/>
              <a:t>Different</a:t>
            </a:r>
            <a:r>
              <a:rPr lang="en-US" sz="1600" b="1" baseline="0" dirty="0" smtClean="0"/>
              <a:t> Religions – </a:t>
            </a:r>
            <a:r>
              <a:rPr lang="en-US" sz="1600" b="0" baseline="0" dirty="0" smtClean="0"/>
              <a:t>As a result of the English and Scottish Reformations, the predominant religion in each of the major cultural areas differed</a:t>
            </a:r>
          </a:p>
          <a:p>
            <a:pPr marL="171450" indent="-171450">
              <a:buFont typeface="Arial" panose="020B0604020202020204" pitchFamily="34" charset="0"/>
              <a:buChar char="•"/>
            </a:pPr>
            <a:r>
              <a:rPr lang="en-US" sz="1600" b="0" baseline="0" dirty="0" smtClean="0"/>
              <a:t>Anglican in Tidewater and the South</a:t>
            </a:r>
          </a:p>
          <a:p>
            <a:pPr marL="171450" indent="-171450">
              <a:buFont typeface="Arial" panose="020B0604020202020204" pitchFamily="34" charset="0"/>
              <a:buChar char="•"/>
            </a:pPr>
            <a:r>
              <a:rPr lang="en-US" sz="1600" b="0" baseline="0" dirty="0" smtClean="0"/>
              <a:t>Congregational Calvinist in New England</a:t>
            </a:r>
          </a:p>
          <a:p>
            <a:pPr marL="171450" indent="-171450">
              <a:buFont typeface="Arial" panose="020B0604020202020204" pitchFamily="34" charset="0"/>
              <a:buChar char="•"/>
            </a:pPr>
            <a:r>
              <a:rPr lang="en-US" sz="1600" b="0" baseline="0" dirty="0" smtClean="0"/>
              <a:t>Dutch Reformed in New Netherlands</a:t>
            </a:r>
          </a:p>
          <a:p>
            <a:pPr marL="171450" indent="-171450">
              <a:buFont typeface="Arial" panose="020B0604020202020204" pitchFamily="34" charset="0"/>
              <a:buChar char="•"/>
            </a:pPr>
            <a:r>
              <a:rPr lang="en-US" sz="1600" b="0" baseline="0" dirty="0" smtClean="0"/>
              <a:t>Quaker and German </a:t>
            </a:r>
            <a:r>
              <a:rPr lang="en-US" sz="1600" b="0" baseline="0" dirty="0" err="1" smtClean="0"/>
              <a:t>Pietist</a:t>
            </a:r>
            <a:r>
              <a:rPr lang="en-US" sz="1600" b="0" baseline="0" dirty="0" smtClean="0"/>
              <a:t> in the Middle Colonies</a:t>
            </a:r>
          </a:p>
          <a:p>
            <a:pPr marL="171450" indent="-171450">
              <a:buFont typeface="Arial" panose="020B0604020202020204" pitchFamily="34" charset="0"/>
              <a:buChar char="•"/>
            </a:pPr>
            <a:r>
              <a:rPr lang="en-US" sz="1600" b="0" baseline="0" dirty="0" smtClean="0"/>
              <a:t>Presbyterian among the </a:t>
            </a:r>
            <a:r>
              <a:rPr lang="en-US" sz="1600" b="0" baseline="0" dirty="0" err="1" smtClean="0"/>
              <a:t>Borderlanders</a:t>
            </a:r>
            <a:r>
              <a:rPr lang="en-US" sz="1600" b="0" baseline="0" dirty="0" smtClean="0"/>
              <a:t> who settled along the Appalachians and the colonial frontier</a:t>
            </a:r>
          </a:p>
          <a:p>
            <a:pPr marL="171450" indent="-171450">
              <a:buFont typeface="Arial" panose="020B0604020202020204" pitchFamily="34" charset="0"/>
              <a:buChar char="•"/>
            </a:pPr>
            <a:r>
              <a:rPr lang="en-US" sz="1600" b="0" baseline="0" dirty="0" smtClean="0"/>
              <a:t>Catholic in the Spanish borderlands </a:t>
            </a:r>
          </a:p>
          <a:p>
            <a:r>
              <a:rPr lang="en-US" sz="1600" b="1" dirty="0" smtClean="0"/>
              <a:t>British migration to America came largely from four distinct regions – </a:t>
            </a:r>
            <a:r>
              <a:rPr lang="en-US" sz="1600" b="0" dirty="0" smtClean="0"/>
              <a:t>East</a:t>
            </a:r>
            <a:r>
              <a:rPr lang="en-US" sz="1600" b="0" baseline="0" dirty="0" smtClean="0"/>
              <a:t> Anglia, the South &amp; West of England, the Midlands, Ulster and the borderlands between England &amp; Scotland, and the English Caribbean (largely Barbados)</a:t>
            </a:r>
            <a:endParaRPr lang="en-US" sz="1600" b="1" dirty="0" smtClean="0"/>
          </a:p>
          <a:p>
            <a:pPr lvl="1"/>
            <a:r>
              <a:rPr lang="en-US" sz="1600" dirty="0" smtClean="0"/>
              <a:t>These regions differed widely in their socio-economic-cultural-religious characteristics</a:t>
            </a:r>
          </a:p>
          <a:p>
            <a:pPr marL="0" indent="0">
              <a:buFont typeface="Arial" panose="020B0604020202020204" pitchFamily="34" charset="0"/>
              <a:buNone/>
            </a:pPr>
            <a:endParaRPr lang="en-US" sz="1600" b="0" baseline="0" dirty="0" smtClean="0"/>
          </a:p>
          <a:p>
            <a:pPr marL="171450" indent="-171450">
              <a:buFont typeface="Arial" panose="020B0604020202020204" pitchFamily="34" charset="0"/>
              <a:buChar char="•"/>
            </a:pPr>
            <a:endParaRPr lang="en-US" sz="1600" b="1" dirty="0"/>
          </a:p>
        </p:txBody>
      </p:sp>
      <p:sp>
        <p:nvSpPr>
          <p:cNvPr id="4" name="Slide Number Placeholder 3"/>
          <p:cNvSpPr>
            <a:spLocks noGrp="1"/>
          </p:cNvSpPr>
          <p:nvPr>
            <p:ph type="sldNum" sz="quarter" idx="10"/>
          </p:nvPr>
        </p:nvSpPr>
        <p:spPr/>
        <p:txBody>
          <a:bodyPr/>
          <a:lstStyle/>
          <a:p>
            <a:fld id="{49610372-67E9-4105-A60A-C73D344697B2}" type="slidenum">
              <a:rPr lang="en-US" smtClean="0"/>
              <a:t>8</a:t>
            </a:fld>
            <a:endParaRPr lang="en-US"/>
          </a:p>
        </p:txBody>
      </p:sp>
    </p:spTree>
    <p:extLst>
      <p:ext uri="{BB962C8B-B14F-4D97-AF65-F5344CB8AC3E}">
        <p14:creationId xmlns:p14="http://schemas.microsoft.com/office/powerpoint/2010/main" val="39493806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1F9AC7-53EF-4811-B113-49AB16161E3F}" type="slidenum">
              <a:rPr lang="en-US" smtClean="0"/>
              <a:t>9</a:t>
            </a:fld>
            <a:endParaRPr lang="en-US"/>
          </a:p>
        </p:txBody>
      </p:sp>
    </p:spTree>
    <p:extLst>
      <p:ext uri="{BB962C8B-B14F-4D97-AF65-F5344CB8AC3E}">
        <p14:creationId xmlns:p14="http://schemas.microsoft.com/office/powerpoint/2010/main" val="3802043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50E3EF-4E63-48FB-87B5-931CA50ED5B0}" type="datetimeFigureOut">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519CC3-27E7-4087-BA42-2097DA7ECD45}" type="slidenum">
              <a:rPr lang="en-US" smtClean="0"/>
              <a:t>‹#›</a:t>
            </a:fld>
            <a:endParaRPr lang="en-US"/>
          </a:p>
        </p:txBody>
      </p:sp>
    </p:spTree>
    <p:extLst>
      <p:ext uri="{BB962C8B-B14F-4D97-AF65-F5344CB8AC3E}">
        <p14:creationId xmlns:p14="http://schemas.microsoft.com/office/powerpoint/2010/main" val="2881904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50E3EF-4E63-48FB-87B5-931CA50ED5B0}" type="datetimeFigureOut">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519CC3-27E7-4087-BA42-2097DA7ECD45}" type="slidenum">
              <a:rPr lang="en-US" smtClean="0"/>
              <a:t>‹#›</a:t>
            </a:fld>
            <a:endParaRPr lang="en-US"/>
          </a:p>
        </p:txBody>
      </p:sp>
    </p:spTree>
    <p:extLst>
      <p:ext uri="{BB962C8B-B14F-4D97-AF65-F5344CB8AC3E}">
        <p14:creationId xmlns:p14="http://schemas.microsoft.com/office/powerpoint/2010/main" val="4067445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50E3EF-4E63-48FB-87B5-931CA50ED5B0}" type="datetimeFigureOut">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519CC3-27E7-4087-BA42-2097DA7ECD45}" type="slidenum">
              <a:rPr lang="en-US" smtClean="0"/>
              <a:t>‹#›</a:t>
            </a:fld>
            <a:endParaRPr lang="en-US"/>
          </a:p>
        </p:txBody>
      </p:sp>
    </p:spTree>
    <p:extLst>
      <p:ext uri="{BB962C8B-B14F-4D97-AF65-F5344CB8AC3E}">
        <p14:creationId xmlns:p14="http://schemas.microsoft.com/office/powerpoint/2010/main" val="461920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50E3EF-4E63-48FB-87B5-931CA50ED5B0}" type="datetimeFigureOut">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519CC3-27E7-4087-BA42-2097DA7ECD45}" type="slidenum">
              <a:rPr lang="en-US" smtClean="0"/>
              <a:t>‹#›</a:t>
            </a:fld>
            <a:endParaRPr lang="en-US"/>
          </a:p>
        </p:txBody>
      </p:sp>
    </p:spTree>
    <p:extLst>
      <p:ext uri="{BB962C8B-B14F-4D97-AF65-F5344CB8AC3E}">
        <p14:creationId xmlns:p14="http://schemas.microsoft.com/office/powerpoint/2010/main" val="1292972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50E3EF-4E63-48FB-87B5-931CA50ED5B0}" type="datetimeFigureOut">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519CC3-27E7-4087-BA42-2097DA7ECD45}" type="slidenum">
              <a:rPr lang="en-US" smtClean="0"/>
              <a:t>‹#›</a:t>
            </a:fld>
            <a:endParaRPr lang="en-US"/>
          </a:p>
        </p:txBody>
      </p:sp>
    </p:spTree>
    <p:extLst>
      <p:ext uri="{BB962C8B-B14F-4D97-AF65-F5344CB8AC3E}">
        <p14:creationId xmlns:p14="http://schemas.microsoft.com/office/powerpoint/2010/main" val="3375992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50E3EF-4E63-48FB-87B5-931CA50ED5B0}" type="datetimeFigureOut">
              <a:rPr lang="en-US" smtClean="0"/>
              <a:t>9/28/2015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519CC3-27E7-4087-BA42-2097DA7ECD45}" type="slidenum">
              <a:rPr lang="en-US" smtClean="0"/>
              <a:t>‹#›</a:t>
            </a:fld>
            <a:endParaRPr lang="en-US"/>
          </a:p>
        </p:txBody>
      </p:sp>
    </p:spTree>
    <p:extLst>
      <p:ext uri="{BB962C8B-B14F-4D97-AF65-F5344CB8AC3E}">
        <p14:creationId xmlns:p14="http://schemas.microsoft.com/office/powerpoint/2010/main" val="1415156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50E3EF-4E63-48FB-87B5-931CA50ED5B0}" type="datetimeFigureOut">
              <a:rPr lang="en-US" smtClean="0"/>
              <a:t>9/28/2015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519CC3-27E7-4087-BA42-2097DA7ECD45}" type="slidenum">
              <a:rPr lang="en-US" smtClean="0"/>
              <a:t>‹#›</a:t>
            </a:fld>
            <a:endParaRPr lang="en-US"/>
          </a:p>
        </p:txBody>
      </p:sp>
    </p:spTree>
    <p:extLst>
      <p:ext uri="{BB962C8B-B14F-4D97-AF65-F5344CB8AC3E}">
        <p14:creationId xmlns:p14="http://schemas.microsoft.com/office/powerpoint/2010/main" val="3561211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50E3EF-4E63-48FB-87B5-931CA50ED5B0}" type="datetimeFigureOut">
              <a:rPr lang="en-US" smtClean="0"/>
              <a:t>9/28/2015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519CC3-27E7-4087-BA42-2097DA7ECD45}" type="slidenum">
              <a:rPr lang="en-US" smtClean="0"/>
              <a:t>‹#›</a:t>
            </a:fld>
            <a:endParaRPr lang="en-US"/>
          </a:p>
        </p:txBody>
      </p:sp>
    </p:spTree>
    <p:extLst>
      <p:ext uri="{BB962C8B-B14F-4D97-AF65-F5344CB8AC3E}">
        <p14:creationId xmlns:p14="http://schemas.microsoft.com/office/powerpoint/2010/main" val="1291003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50E3EF-4E63-48FB-87B5-931CA50ED5B0}" type="datetimeFigureOut">
              <a:rPr lang="en-US" smtClean="0"/>
              <a:t>9/28/2015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519CC3-27E7-4087-BA42-2097DA7ECD45}" type="slidenum">
              <a:rPr lang="en-US" smtClean="0"/>
              <a:t>‹#›</a:t>
            </a:fld>
            <a:endParaRPr lang="en-US"/>
          </a:p>
        </p:txBody>
      </p:sp>
    </p:spTree>
    <p:extLst>
      <p:ext uri="{BB962C8B-B14F-4D97-AF65-F5344CB8AC3E}">
        <p14:creationId xmlns:p14="http://schemas.microsoft.com/office/powerpoint/2010/main" val="3806361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50E3EF-4E63-48FB-87B5-931CA50ED5B0}" type="datetimeFigureOut">
              <a:rPr lang="en-US" smtClean="0"/>
              <a:t>9/28/2015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519CC3-27E7-4087-BA42-2097DA7ECD45}" type="slidenum">
              <a:rPr lang="en-US" smtClean="0"/>
              <a:t>‹#›</a:t>
            </a:fld>
            <a:endParaRPr lang="en-US"/>
          </a:p>
        </p:txBody>
      </p:sp>
    </p:spTree>
    <p:extLst>
      <p:ext uri="{BB962C8B-B14F-4D97-AF65-F5344CB8AC3E}">
        <p14:creationId xmlns:p14="http://schemas.microsoft.com/office/powerpoint/2010/main" val="1497904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50E3EF-4E63-48FB-87B5-931CA50ED5B0}" type="datetimeFigureOut">
              <a:rPr lang="en-US" smtClean="0"/>
              <a:t>9/28/2015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519CC3-27E7-4087-BA42-2097DA7ECD45}" type="slidenum">
              <a:rPr lang="en-US" smtClean="0"/>
              <a:t>‹#›</a:t>
            </a:fld>
            <a:endParaRPr lang="en-US"/>
          </a:p>
        </p:txBody>
      </p:sp>
    </p:spTree>
    <p:extLst>
      <p:ext uri="{BB962C8B-B14F-4D97-AF65-F5344CB8AC3E}">
        <p14:creationId xmlns:p14="http://schemas.microsoft.com/office/powerpoint/2010/main" val="1212179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50E3EF-4E63-48FB-87B5-931CA50ED5B0}" type="datetimeFigureOut">
              <a:rPr lang="en-US" smtClean="0"/>
              <a:t>9/28/2015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519CC3-27E7-4087-BA42-2097DA7ECD45}" type="slidenum">
              <a:rPr lang="en-US" smtClean="0"/>
              <a:t>‹#›</a:t>
            </a:fld>
            <a:endParaRPr lang="en-US"/>
          </a:p>
        </p:txBody>
      </p:sp>
    </p:spTree>
    <p:extLst>
      <p:ext uri="{BB962C8B-B14F-4D97-AF65-F5344CB8AC3E}">
        <p14:creationId xmlns:p14="http://schemas.microsoft.com/office/powerpoint/2010/main" val="1247450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reader@cox.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From ‘Factions’ to Attack Ads – A History of American Politics</a:t>
            </a:r>
            <a:r>
              <a:rPr lang="en-US" dirty="0"/>
              <a:t/>
            </a:r>
            <a:br>
              <a:rPr lang="en-US" dirty="0"/>
            </a:br>
            <a:endParaRPr lang="en-US" dirty="0"/>
          </a:p>
        </p:txBody>
      </p:sp>
      <p:sp>
        <p:nvSpPr>
          <p:cNvPr id="3" name="Subtitle 2"/>
          <p:cNvSpPr>
            <a:spLocks noGrp="1"/>
          </p:cNvSpPr>
          <p:nvPr>
            <p:ph type="subTitle" idx="1"/>
          </p:nvPr>
        </p:nvSpPr>
        <p:spPr/>
        <p:txBody>
          <a:bodyPr/>
          <a:lstStyle/>
          <a:p>
            <a:r>
              <a:rPr lang="en-US" b="1" dirty="0" smtClean="0"/>
              <a:t>Class 1</a:t>
            </a:r>
          </a:p>
          <a:p>
            <a:r>
              <a:rPr lang="en-US" b="1" dirty="0" smtClean="0"/>
              <a:t>William A. Reader</a:t>
            </a:r>
          </a:p>
          <a:p>
            <a:r>
              <a:rPr lang="en-US" dirty="0" smtClean="0"/>
              <a:t>E-mail: </a:t>
            </a:r>
            <a:r>
              <a:rPr lang="en-US" dirty="0" smtClean="0">
                <a:hlinkClick r:id="rId3"/>
              </a:rPr>
              <a:t>williamreader40@gmail.com</a:t>
            </a:r>
          </a:p>
          <a:p>
            <a:endParaRPr lang="en-US" dirty="0"/>
          </a:p>
        </p:txBody>
      </p:sp>
    </p:spTree>
    <p:extLst>
      <p:ext uri="{BB962C8B-B14F-4D97-AF65-F5344CB8AC3E}">
        <p14:creationId xmlns:p14="http://schemas.microsoft.com/office/powerpoint/2010/main" val="1473585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Virginians/Tidewater South</a:t>
            </a:r>
            <a:endParaRPr lang="en-US" dirty="0"/>
          </a:p>
        </p:txBody>
      </p:sp>
      <p:sp>
        <p:nvSpPr>
          <p:cNvPr id="3" name="Content Placeholder 2"/>
          <p:cNvSpPr>
            <a:spLocks noGrp="1"/>
          </p:cNvSpPr>
          <p:nvPr>
            <p:ph idx="1"/>
          </p:nvPr>
        </p:nvSpPr>
        <p:spPr/>
        <p:txBody>
          <a:bodyPr>
            <a:normAutofit lnSpcReduction="10000"/>
          </a:bodyPr>
          <a:lstStyle/>
          <a:p>
            <a:r>
              <a:rPr lang="en-US" dirty="0" smtClean="0"/>
              <a:t>Climate</a:t>
            </a:r>
          </a:p>
          <a:p>
            <a:pPr lvl="1"/>
            <a:r>
              <a:rPr lang="en-US" dirty="0" smtClean="0"/>
              <a:t>Hot, humid summers with high mortality</a:t>
            </a:r>
          </a:p>
          <a:p>
            <a:r>
              <a:rPr lang="en-US" dirty="0" smtClean="0"/>
              <a:t>Settlement Patterns</a:t>
            </a:r>
          </a:p>
          <a:p>
            <a:pPr lvl="1"/>
            <a:r>
              <a:rPr lang="en-US" dirty="0" smtClean="0"/>
              <a:t>Dispersed Settlement on rich alluvial soils</a:t>
            </a:r>
          </a:p>
          <a:p>
            <a:pPr lvl="2"/>
            <a:r>
              <a:rPr lang="en-US" dirty="0" err="1" smtClean="0"/>
              <a:t>Riverine</a:t>
            </a:r>
            <a:r>
              <a:rPr lang="en-US" baseline="0" dirty="0" smtClean="0"/>
              <a:t> plantations</a:t>
            </a:r>
          </a:p>
          <a:p>
            <a:pPr lvl="2"/>
            <a:r>
              <a:rPr lang="en-US" baseline="0" dirty="0" smtClean="0"/>
              <a:t>Dispersed farms</a:t>
            </a:r>
          </a:p>
          <a:p>
            <a:pPr lvl="1"/>
            <a:r>
              <a:rPr lang="en-US" dirty="0" smtClean="0"/>
              <a:t>Only one Town in Virginia in 17</a:t>
            </a:r>
            <a:r>
              <a:rPr lang="en-US" baseline="30000" dirty="0" smtClean="0"/>
              <a:t>th</a:t>
            </a:r>
            <a:r>
              <a:rPr lang="en-US" dirty="0" smtClean="0"/>
              <a:t> century </a:t>
            </a:r>
          </a:p>
          <a:p>
            <a:pPr lvl="1"/>
            <a:r>
              <a:rPr lang="en-US" baseline="0" dirty="0" smtClean="0"/>
              <a:t>Where 2 or 3 roads met, there was often a tavern or pub</a:t>
            </a:r>
            <a:r>
              <a:rPr lang="en-US" dirty="0"/>
              <a:t> </a:t>
            </a:r>
            <a:r>
              <a:rPr lang="en-US" dirty="0" smtClean="0"/>
              <a:t>with a courthouse and an Anglican church at major country crossroads</a:t>
            </a:r>
            <a:endParaRPr lang="en-US" baseline="0" dirty="0" smtClean="0"/>
          </a:p>
        </p:txBody>
      </p:sp>
      <p:sp>
        <p:nvSpPr>
          <p:cNvPr id="4" name="Slide Number Placeholder 3"/>
          <p:cNvSpPr>
            <a:spLocks noGrp="1"/>
          </p:cNvSpPr>
          <p:nvPr>
            <p:ph type="sldNum" sz="quarter" idx="12"/>
          </p:nvPr>
        </p:nvSpPr>
        <p:spPr/>
        <p:txBody>
          <a:bodyPr/>
          <a:lstStyle/>
          <a:p>
            <a:fld id="{0BBDD0B9-ADE4-408B-93E4-B37B38C8A89F}" type="slidenum">
              <a:rPr lang="en-US" smtClean="0"/>
              <a:pPr/>
              <a:t>10</a:t>
            </a:fld>
            <a:endParaRPr lang="en-US"/>
          </a:p>
        </p:txBody>
      </p:sp>
    </p:spTree>
    <p:extLst>
      <p:ext uri="{BB962C8B-B14F-4D97-AF65-F5344CB8AC3E}">
        <p14:creationId xmlns:p14="http://schemas.microsoft.com/office/powerpoint/2010/main" val="2649609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Virginians/Tidewater South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Most settlers came from the South and West of England </a:t>
            </a:r>
          </a:p>
          <a:p>
            <a:pPr lvl="1"/>
            <a:r>
              <a:rPr lang="en-US" dirty="0" smtClean="0"/>
              <a:t>This area of England was dominated by a small landowning class with large manor houses who lorded over a mass of tenant farmers in nearby villages, many of whom were being displaced by the enclosure movement</a:t>
            </a:r>
          </a:p>
          <a:p>
            <a:r>
              <a:rPr lang="en-US" dirty="0" smtClean="0"/>
              <a:t>Settlers consisted of</a:t>
            </a:r>
          </a:p>
          <a:p>
            <a:pPr lvl="1"/>
            <a:r>
              <a:rPr lang="en-US" dirty="0" smtClean="0"/>
              <a:t>Indentured Servants (at least 75%)</a:t>
            </a:r>
          </a:p>
          <a:p>
            <a:pPr lvl="1"/>
            <a:r>
              <a:rPr lang="en-US" dirty="0" smtClean="0"/>
              <a:t>Royalist Gentry </a:t>
            </a:r>
          </a:p>
          <a:p>
            <a:pPr lvl="1"/>
            <a:r>
              <a:rPr lang="en-US" dirty="0" smtClean="0"/>
              <a:t>Slaves</a:t>
            </a:r>
          </a:p>
        </p:txBody>
      </p:sp>
      <p:sp>
        <p:nvSpPr>
          <p:cNvPr id="4" name="Slide Number Placeholder 3"/>
          <p:cNvSpPr>
            <a:spLocks noGrp="1"/>
          </p:cNvSpPr>
          <p:nvPr>
            <p:ph type="sldNum" sz="quarter" idx="12"/>
          </p:nvPr>
        </p:nvSpPr>
        <p:spPr/>
        <p:txBody>
          <a:bodyPr/>
          <a:lstStyle/>
          <a:p>
            <a:fld id="{0BBDD0B9-ADE4-408B-93E4-B37B38C8A89F}" type="slidenum">
              <a:rPr lang="en-US" smtClean="0"/>
              <a:pPr/>
              <a:t>11</a:t>
            </a:fld>
            <a:endParaRPr lang="en-US"/>
          </a:p>
        </p:txBody>
      </p:sp>
    </p:spTree>
    <p:extLst>
      <p:ext uri="{BB962C8B-B14F-4D97-AF65-F5344CB8AC3E}">
        <p14:creationId xmlns:p14="http://schemas.microsoft.com/office/powerpoint/2010/main" val="18390140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Virginians/Tidewater South </a:t>
            </a:r>
            <a:endParaRPr lang="en-US" dirty="0"/>
          </a:p>
        </p:txBody>
      </p:sp>
      <p:sp>
        <p:nvSpPr>
          <p:cNvPr id="3" name="Content Placeholder 2"/>
          <p:cNvSpPr>
            <a:spLocks noGrp="1"/>
          </p:cNvSpPr>
          <p:nvPr>
            <p:ph idx="1"/>
          </p:nvPr>
        </p:nvSpPr>
        <p:spPr/>
        <p:txBody>
          <a:bodyPr/>
          <a:lstStyle/>
          <a:p>
            <a:r>
              <a:rPr lang="en-US" dirty="0" smtClean="0"/>
              <a:t>Social Structure</a:t>
            </a:r>
          </a:p>
          <a:p>
            <a:pPr lvl="1"/>
            <a:r>
              <a:rPr lang="en-US" dirty="0" smtClean="0"/>
              <a:t>Colonial Elite of Plantation Owners – about 10%</a:t>
            </a:r>
          </a:p>
          <a:p>
            <a:pPr lvl="1"/>
            <a:r>
              <a:rPr lang="en-US" dirty="0" smtClean="0"/>
              <a:t>Yeoman Farmers – about 20%-30%</a:t>
            </a:r>
          </a:p>
          <a:p>
            <a:pPr lvl="1"/>
            <a:r>
              <a:rPr lang="en-US" baseline="0" dirty="0" smtClean="0"/>
              <a:t>Lower Classes = about 60%-70%</a:t>
            </a:r>
          </a:p>
          <a:p>
            <a:pPr lvl="2"/>
            <a:r>
              <a:rPr lang="en-US" baseline="0" dirty="0" smtClean="0"/>
              <a:t>Tenant Farmers</a:t>
            </a:r>
          </a:p>
          <a:p>
            <a:pPr lvl="2"/>
            <a:r>
              <a:rPr lang="en-US" baseline="0" dirty="0" smtClean="0"/>
              <a:t>Indentured Servants &amp; Free Laborers</a:t>
            </a:r>
          </a:p>
          <a:p>
            <a:pPr lvl="2"/>
            <a:r>
              <a:rPr lang="en-US" baseline="0" dirty="0" smtClean="0"/>
              <a:t>Dependent Paupers</a:t>
            </a:r>
          </a:p>
          <a:p>
            <a:pPr lvl="2"/>
            <a:r>
              <a:rPr lang="en-US" baseline="0" dirty="0" smtClean="0"/>
              <a:t>Slaves</a:t>
            </a:r>
          </a:p>
        </p:txBody>
      </p:sp>
      <p:sp>
        <p:nvSpPr>
          <p:cNvPr id="4" name="Slide Number Placeholder 3"/>
          <p:cNvSpPr>
            <a:spLocks noGrp="1"/>
          </p:cNvSpPr>
          <p:nvPr>
            <p:ph type="sldNum" sz="quarter" idx="12"/>
          </p:nvPr>
        </p:nvSpPr>
        <p:spPr/>
        <p:txBody>
          <a:bodyPr/>
          <a:lstStyle/>
          <a:p>
            <a:fld id="{0BBDD0B9-ADE4-408B-93E4-B37B38C8A89F}" type="slidenum">
              <a:rPr lang="en-US" smtClean="0"/>
              <a:pPr/>
              <a:t>12</a:t>
            </a:fld>
            <a:endParaRPr lang="en-US"/>
          </a:p>
        </p:txBody>
      </p:sp>
    </p:spTree>
    <p:extLst>
      <p:ext uri="{BB962C8B-B14F-4D97-AF65-F5344CB8AC3E}">
        <p14:creationId xmlns:p14="http://schemas.microsoft.com/office/powerpoint/2010/main" val="690167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Virginia/Tidewater Elite </a:t>
            </a:r>
            <a:endParaRPr lang="en-US" dirty="0"/>
          </a:p>
        </p:txBody>
      </p:sp>
      <p:sp>
        <p:nvSpPr>
          <p:cNvPr id="3" name="Content Placeholder 2"/>
          <p:cNvSpPr>
            <a:spLocks noGrp="1"/>
          </p:cNvSpPr>
          <p:nvPr>
            <p:ph idx="1"/>
          </p:nvPr>
        </p:nvSpPr>
        <p:spPr/>
        <p:txBody>
          <a:bodyPr>
            <a:normAutofit/>
          </a:bodyPr>
          <a:lstStyle/>
          <a:p>
            <a:r>
              <a:rPr lang="en-US" dirty="0" smtClean="0"/>
              <a:t>In Tidewater, successful tobacco planters and Royalist emigres strove to duplicate the world of the rural English gentry </a:t>
            </a:r>
          </a:p>
          <a:p>
            <a:pPr lvl="1"/>
            <a:r>
              <a:rPr lang="en-US" dirty="0" smtClean="0"/>
              <a:t>Thus, they built brick manors and housed their servants (and slaves) in cottages clustered in village-like residential areas</a:t>
            </a:r>
          </a:p>
          <a:p>
            <a:r>
              <a:rPr lang="en-US" dirty="0" smtClean="0"/>
              <a:t>Tidewater society was a society of a few haves and a great many have-nots</a:t>
            </a:r>
            <a:endParaRPr lang="en-US" dirty="0"/>
          </a:p>
        </p:txBody>
      </p:sp>
    </p:spTree>
    <p:extLst>
      <p:ext uri="{BB962C8B-B14F-4D97-AF65-F5344CB8AC3E}">
        <p14:creationId xmlns:p14="http://schemas.microsoft.com/office/powerpoint/2010/main" val="20987622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Events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Three events greatly affected the evolution of Virginia/Tidewater society</a:t>
            </a:r>
          </a:p>
          <a:p>
            <a:pPr lvl="1"/>
            <a:r>
              <a:rPr lang="en-US" dirty="0" smtClean="0"/>
              <a:t>1617: John Rolfe successfully transplanted West Indian strains of tobacco to the Chesapeake</a:t>
            </a:r>
          </a:p>
          <a:p>
            <a:pPr lvl="1"/>
            <a:r>
              <a:rPr lang="en-US" dirty="0" smtClean="0"/>
              <a:t>1619:  The first Africans arrive in Virginia</a:t>
            </a:r>
          </a:p>
          <a:p>
            <a:pPr lvl="2"/>
            <a:r>
              <a:rPr lang="en-US" dirty="0" smtClean="0"/>
              <a:t>Initially, they were treated as white indentured servants but by the 1660s, Africans were servants for life (i.e. slaves)</a:t>
            </a:r>
          </a:p>
          <a:p>
            <a:pPr lvl="1"/>
            <a:r>
              <a:rPr lang="en-US" dirty="0" smtClean="0"/>
              <a:t>1640s: The English Civil War and the recruitment efforts of Governor William Berkeley prompts a mass immigration of the families that would form the Tidewater aristocracy</a:t>
            </a:r>
            <a:endParaRPr lang="en-US" dirty="0"/>
          </a:p>
        </p:txBody>
      </p:sp>
    </p:spTree>
    <p:extLst>
      <p:ext uri="{BB962C8B-B14F-4D97-AF65-F5344CB8AC3E}">
        <p14:creationId xmlns:p14="http://schemas.microsoft.com/office/powerpoint/2010/main" val="1452439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Virginians/Tidewater South </a:t>
            </a:r>
            <a:endParaRPr lang="en-US" dirty="0"/>
          </a:p>
        </p:txBody>
      </p:sp>
      <p:sp>
        <p:nvSpPr>
          <p:cNvPr id="3" name="Content Placeholder 2"/>
          <p:cNvSpPr>
            <a:spLocks noGrp="1"/>
          </p:cNvSpPr>
          <p:nvPr>
            <p:ph idx="1"/>
          </p:nvPr>
        </p:nvSpPr>
        <p:spPr/>
        <p:txBody>
          <a:bodyPr>
            <a:normAutofit lnSpcReduction="10000"/>
          </a:bodyPr>
          <a:lstStyle/>
          <a:p>
            <a:r>
              <a:rPr lang="en-US" dirty="0" smtClean="0"/>
              <a:t>Slavery began in 1619. As time went</a:t>
            </a:r>
            <a:r>
              <a:rPr lang="en-US" baseline="0" dirty="0" smtClean="0"/>
              <a:t> on, slavery became harsher</a:t>
            </a:r>
          </a:p>
          <a:p>
            <a:pPr lvl="1"/>
            <a:r>
              <a:rPr lang="en-US" dirty="0" smtClean="0"/>
              <a:t>1660s: Slaves now served </a:t>
            </a:r>
            <a:r>
              <a:rPr lang="en-US" i="1" dirty="0" err="1" smtClean="0"/>
              <a:t>durante</a:t>
            </a:r>
            <a:r>
              <a:rPr lang="en-US" i="1" dirty="0" smtClean="0"/>
              <a:t>  vita </a:t>
            </a:r>
            <a:r>
              <a:rPr lang="en-US" dirty="0" smtClean="0"/>
              <a:t>rather than limited terms of indenture</a:t>
            </a:r>
            <a:endParaRPr lang="en-US" baseline="0" dirty="0" smtClean="0"/>
          </a:p>
          <a:p>
            <a:pPr lvl="1"/>
            <a:r>
              <a:rPr lang="en-US" baseline="0" dirty="0" smtClean="0"/>
              <a:t>1691: Freeing of slaves forbidden unless freed slaves were exiled from the colony</a:t>
            </a:r>
          </a:p>
          <a:p>
            <a:pPr lvl="1"/>
            <a:r>
              <a:rPr lang="en-US" baseline="0" dirty="0" smtClean="0"/>
              <a:t>1705: Prohibition of interracial marriage &amp; criminalization of interracial sex by white women</a:t>
            </a:r>
          </a:p>
          <a:p>
            <a:pPr lvl="1"/>
            <a:r>
              <a:rPr lang="en-US" baseline="0" dirty="0" smtClean="0"/>
              <a:t>As skin color became the mark of slave identity, race began to obscure social class divisions</a:t>
            </a:r>
          </a:p>
        </p:txBody>
      </p:sp>
      <p:sp>
        <p:nvSpPr>
          <p:cNvPr id="4" name="Slide Number Placeholder 3"/>
          <p:cNvSpPr>
            <a:spLocks noGrp="1"/>
          </p:cNvSpPr>
          <p:nvPr>
            <p:ph type="sldNum" sz="quarter" idx="12"/>
          </p:nvPr>
        </p:nvSpPr>
        <p:spPr/>
        <p:txBody>
          <a:bodyPr/>
          <a:lstStyle/>
          <a:p>
            <a:fld id="{0BBDD0B9-ADE4-408B-93E4-B37B38C8A89F}" type="slidenum">
              <a:rPr lang="en-US" smtClean="0"/>
              <a:pPr/>
              <a:t>15</a:t>
            </a:fld>
            <a:endParaRPr lang="en-US"/>
          </a:p>
        </p:txBody>
      </p:sp>
    </p:spTree>
    <p:extLst>
      <p:ext uri="{BB962C8B-B14F-4D97-AF65-F5344CB8AC3E}">
        <p14:creationId xmlns:p14="http://schemas.microsoft.com/office/powerpoint/2010/main" val="24587536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Views with Political Implications</a:t>
            </a:r>
            <a:endParaRPr lang="en-US" dirty="0"/>
          </a:p>
        </p:txBody>
      </p:sp>
      <p:sp>
        <p:nvSpPr>
          <p:cNvPr id="3" name="Content Placeholder 2"/>
          <p:cNvSpPr>
            <a:spLocks noGrp="1"/>
          </p:cNvSpPr>
          <p:nvPr>
            <p:ph idx="1"/>
          </p:nvPr>
        </p:nvSpPr>
        <p:spPr/>
        <p:txBody>
          <a:bodyPr>
            <a:normAutofit/>
          </a:bodyPr>
          <a:lstStyle/>
          <a:p>
            <a:r>
              <a:rPr lang="en-US" dirty="0" smtClean="0"/>
              <a:t>A commitment to the defense of slavery</a:t>
            </a:r>
          </a:p>
          <a:p>
            <a:r>
              <a:rPr lang="en-US" dirty="0" smtClean="0"/>
              <a:t>A belief that taxes should be low</a:t>
            </a:r>
          </a:p>
          <a:p>
            <a:r>
              <a:rPr lang="en-US" dirty="0" smtClean="0"/>
              <a:t>A </a:t>
            </a:r>
            <a:r>
              <a:rPr lang="en-US" dirty="0"/>
              <a:t>feeling on the part of the plantation elite that they were being economically exploited </a:t>
            </a:r>
          </a:p>
          <a:p>
            <a:pPr lvl="1"/>
            <a:r>
              <a:rPr lang="en-US" dirty="0"/>
              <a:t>Dependency on a cash-crop economy over whose selling prices they had no control</a:t>
            </a:r>
          </a:p>
          <a:p>
            <a:pPr lvl="1"/>
            <a:r>
              <a:rPr lang="en-US" dirty="0"/>
              <a:t>Belief that the English merchants to whom they sold their tobacco exploited them</a:t>
            </a:r>
          </a:p>
          <a:p>
            <a:endParaRPr lang="en-US" dirty="0"/>
          </a:p>
        </p:txBody>
      </p:sp>
      <p:sp>
        <p:nvSpPr>
          <p:cNvPr id="4" name="Slide Number Placeholder 3"/>
          <p:cNvSpPr>
            <a:spLocks noGrp="1"/>
          </p:cNvSpPr>
          <p:nvPr>
            <p:ph type="sldNum" sz="quarter" idx="12"/>
          </p:nvPr>
        </p:nvSpPr>
        <p:spPr/>
        <p:txBody>
          <a:bodyPr/>
          <a:lstStyle/>
          <a:p>
            <a:fld id="{9F4B0919-F803-495C-98E8-13B0B79A5890}" type="slidenum">
              <a:rPr lang="en-US" smtClean="0"/>
              <a:t>16</a:t>
            </a:fld>
            <a:endParaRPr lang="en-US"/>
          </a:p>
        </p:txBody>
      </p:sp>
    </p:spTree>
    <p:extLst>
      <p:ext uri="{BB962C8B-B14F-4D97-AF65-F5344CB8AC3E}">
        <p14:creationId xmlns:p14="http://schemas.microsoft.com/office/powerpoint/2010/main" val="15840348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Liberty vs Freedom</a:t>
            </a:r>
            <a:endParaRPr lang="en-US" dirty="0"/>
          </a:p>
        </p:txBody>
      </p:sp>
      <p:sp>
        <p:nvSpPr>
          <p:cNvPr id="3" name="Content Placeholder 2"/>
          <p:cNvSpPr>
            <a:spLocks noGrp="1"/>
          </p:cNvSpPr>
          <p:nvPr>
            <p:ph idx="1"/>
          </p:nvPr>
        </p:nvSpPr>
        <p:spPr/>
        <p:txBody>
          <a:bodyPr/>
          <a:lstStyle/>
          <a:p>
            <a:r>
              <a:rPr lang="en-US" dirty="0" smtClean="0"/>
              <a:t>We have a concept of freedom based on the concept that we as individuals have “rights” that have to be respected by the state</a:t>
            </a:r>
          </a:p>
          <a:p>
            <a:pPr lvl="1"/>
            <a:r>
              <a:rPr lang="en-US" dirty="0" smtClean="0"/>
              <a:t>One of these rights is the right to the equal protection of the law</a:t>
            </a:r>
          </a:p>
          <a:p>
            <a:r>
              <a:rPr lang="en-US" dirty="0" smtClean="0"/>
              <a:t>The elites of Tidewater, the Deep South, and New Spain had a concept of liberty which saw freedom as a privilege, not as a right</a:t>
            </a:r>
          </a:p>
          <a:p>
            <a:endParaRPr lang="en-US" dirty="0" smtClean="0"/>
          </a:p>
          <a:p>
            <a:pPr lvl="1"/>
            <a:endParaRPr lang="en-US" dirty="0"/>
          </a:p>
        </p:txBody>
      </p:sp>
    </p:spTree>
    <p:extLst>
      <p:ext uri="{BB962C8B-B14F-4D97-AF65-F5344CB8AC3E}">
        <p14:creationId xmlns:p14="http://schemas.microsoft.com/office/powerpoint/2010/main" val="20399886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Cultural Ideas with Political Implications - 1</a:t>
            </a:r>
          </a:p>
        </p:txBody>
      </p:sp>
      <p:sp>
        <p:nvSpPr>
          <p:cNvPr id="3" name="Content Placeholder 2"/>
          <p:cNvSpPr>
            <a:spLocks noGrp="1"/>
          </p:cNvSpPr>
          <p:nvPr>
            <p:ph idx="1"/>
          </p:nvPr>
        </p:nvSpPr>
        <p:spPr/>
        <p:txBody>
          <a:bodyPr/>
          <a:lstStyle/>
          <a:p>
            <a:r>
              <a:rPr lang="en-US" dirty="0"/>
              <a:t>Education for Elites but not for the Common People</a:t>
            </a:r>
          </a:p>
          <a:p>
            <a:r>
              <a:rPr lang="en-US" dirty="0"/>
              <a:t>A contempt for manual labor</a:t>
            </a:r>
          </a:p>
          <a:p>
            <a:r>
              <a:rPr lang="en-US" dirty="0"/>
              <a:t>A sense that only governmental and military service, plantation ownership &amp; management, and intellectual pursuits were appropriate for a gentleman</a:t>
            </a:r>
          </a:p>
          <a:p>
            <a:endParaRPr lang="en-US" dirty="0"/>
          </a:p>
        </p:txBody>
      </p:sp>
    </p:spTree>
    <p:extLst>
      <p:ext uri="{BB962C8B-B14F-4D97-AF65-F5344CB8AC3E}">
        <p14:creationId xmlns:p14="http://schemas.microsoft.com/office/powerpoint/2010/main" val="3595638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Cultural ideas with Political Implications - 2</a:t>
            </a:r>
            <a:endParaRPr lang="en-US" dirty="0"/>
          </a:p>
        </p:txBody>
      </p:sp>
      <p:sp>
        <p:nvSpPr>
          <p:cNvPr id="3" name="Content Placeholder 2"/>
          <p:cNvSpPr>
            <a:spLocks noGrp="1"/>
          </p:cNvSpPr>
          <p:nvPr>
            <p:ph idx="1"/>
          </p:nvPr>
        </p:nvSpPr>
        <p:spPr/>
        <p:txBody>
          <a:bodyPr/>
          <a:lstStyle/>
          <a:p>
            <a:r>
              <a:rPr lang="en-US" dirty="0" smtClean="0"/>
              <a:t>High value placed on authority and tradition</a:t>
            </a:r>
          </a:p>
          <a:p>
            <a:r>
              <a:rPr lang="en-US" dirty="0" smtClean="0"/>
              <a:t>Very little emphasis on equality and public participation in politics</a:t>
            </a:r>
          </a:p>
          <a:p>
            <a:r>
              <a:rPr lang="en-US" dirty="0" smtClean="0"/>
              <a:t>Strong sense of “honor” </a:t>
            </a:r>
          </a:p>
          <a:p>
            <a:pPr lvl="1"/>
            <a:r>
              <a:rPr lang="en-US" dirty="0" smtClean="0"/>
              <a:t>Honor as virtue and good conduct</a:t>
            </a:r>
          </a:p>
          <a:p>
            <a:pPr lvl="1"/>
            <a:r>
              <a:rPr lang="en-US" dirty="0" smtClean="0"/>
              <a:t>Honor as valor, bravery &amp; willingness to defend his manliness and good reputation</a:t>
            </a:r>
          </a:p>
          <a:p>
            <a:endParaRPr lang="en-US" dirty="0"/>
          </a:p>
        </p:txBody>
      </p:sp>
    </p:spTree>
    <p:extLst>
      <p:ext uri="{BB962C8B-B14F-4D97-AF65-F5344CB8AC3E}">
        <p14:creationId xmlns:p14="http://schemas.microsoft.com/office/powerpoint/2010/main" val="2983127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We Will Cover in the Course - 1</a:t>
            </a:r>
            <a:endParaRPr lang="en-US" dirty="0"/>
          </a:p>
        </p:txBody>
      </p:sp>
      <p:sp>
        <p:nvSpPr>
          <p:cNvPr id="3" name="Content Placeholder 2"/>
          <p:cNvSpPr>
            <a:spLocks noGrp="1"/>
          </p:cNvSpPr>
          <p:nvPr>
            <p:ph idx="1"/>
          </p:nvPr>
        </p:nvSpPr>
        <p:spPr/>
        <p:txBody>
          <a:bodyPr>
            <a:normAutofit fontScale="92500"/>
          </a:bodyPr>
          <a:lstStyle/>
          <a:p>
            <a:r>
              <a:rPr lang="en-US" dirty="0" smtClean="0"/>
              <a:t>Politics before the Constitution</a:t>
            </a:r>
          </a:p>
          <a:p>
            <a:pPr lvl="1"/>
            <a:r>
              <a:rPr lang="en-US" dirty="0" smtClean="0"/>
              <a:t>The Four Founding Cultures and their impact</a:t>
            </a:r>
          </a:p>
          <a:p>
            <a:pPr lvl="1"/>
            <a:r>
              <a:rPr lang="en-US" dirty="0" smtClean="0"/>
              <a:t>The American Revolution</a:t>
            </a:r>
          </a:p>
          <a:p>
            <a:pPr lvl="1"/>
            <a:r>
              <a:rPr lang="en-US" dirty="0" smtClean="0"/>
              <a:t>Notes About the Constitution</a:t>
            </a:r>
          </a:p>
          <a:p>
            <a:r>
              <a:rPr lang="en-US" dirty="0" smtClean="0"/>
              <a:t>From Washington to the Civil War</a:t>
            </a:r>
          </a:p>
          <a:p>
            <a:pPr lvl="1"/>
            <a:r>
              <a:rPr lang="en-US" dirty="0" smtClean="0"/>
              <a:t>Factions</a:t>
            </a:r>
          </a:p>
          <a:p>
            <a:pPr lvl="1"/>
            <a:r>
              <a:rPr lang="en-US" dirty="0" smtClean="0"/>
              <a:t>The Origins and Demise of the First Party System</a:t>
            </a:r>
          </a:p>
          <a:p>
            <a:pPr lvl="1"/>
            <a:r>
              <a:rPr lang="en-US" dirty="0" smtClean="0"/>
              <a:t>The Origins and Demise of the Second Party System</a:t>
            </a:r>
          </a:p>
          <a:p>
            <a:pPr lvl="1"/>
            <a:r>
              <a:rPr lang="en-US" dirty="0" smtClean="0"/>
              <a:t>Major Trends impacting on Politics</a:t>
            </a:r>
          </a:p>
          <a:p>
            <a:pPr lvl="1"/>
            <a:endParaRPr lang="en-US" dirty="0"/>
          </a:p>
        </p:txBody>
      </p:sp>
      <p:sp>
        <p:nvSpPr>
          <p:cNvPr id="4" name="Slide Number Placeholder 3"/>
          <p:cNvSpPr>
            <a:spLocks noGrp="1"/>
          </p:cNvSpPr>
          <p:nvPr>
            <p:ph type="sldNum" sz="quarter" idx="12"/>
          </p:nvPr>
        </p:nvSpPr>
        <p:spPr/>
        <p:txBody>
          <a:bodyPr/>
          <a:lstStyle/>
          <a:p>
            <a:fld id="{9F4B0919-F803-495C-98E8-13B0B79A5890}" type="slidenum">
              <a:rPr lang="en-US" smtClean="0"/>
              <a:t>2</a:t>
            </a:fld>
            <a:endParaRPr lang="en-US"/>
          </a:p>
        </p:txBody>
      </p:sp>
    </p:spTree>
    <p:extLst>
      <p:ext uri="{BB962C8B-B14F-4D97-AF65-F5344CB8AC3E}">
        <p14:creationId xmlns:p14="http://schemas.microsoft.com/office/powerpoint/2010/main" val="12323620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Deep South</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846907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Origins of the Deep South</a:t>
            </a:r>
            <a:endParaRPr lang="en-US" dirty="0"/>
          </a:p>
        </p:txBody>
      </p:sp>
      <p:sp>
        <p:nvSpPr>
          <p:cNvPr id="3" name="Content Placeholder 2"/>
          <p:cNvSpPr>
            <a:spLocks noGrp="1"/>
          </p:cNvSpPr>
          <p:nvPr>
            <p:ph idx="1"/>
          </p:nvPr>
        </p:nvSpPr>
        <p:spPr/>
        <p:txBody>
          <a:bodyPr>
            <a:normAutofit lnSpcReduction="10000"/>
          </a:bodyPr>
          <a:lstStyle/>
          <a:p>
            <a:r>
              <a:rPr lang="en-US" dirty="0" smtClean="0"/>
              <a:t>The Deep South was founded with the settlement of South Carolina in 1670-71 by the sons and grandsons of English settlers in Barbados </a:t>
            </a:r>
          </a:p>
          <a:p>
            <a:r>
              <a:rPr lang="en-US" dirty="0" smtClean="0"/>
              <a:t>Unlike the Tidewater elite, who sought to recreate the rural English society of the landed gentry, the Carolina elite sought to recreate the slave society of Barbados and the English Caribbean</a:t>
            </a:r>
            <a:endParaRPr lang="en-US" dirty="0"/>
          </a:p>
        </p:txBody>
      </p:sp>
    </p:spTree>
    <p:extLst>
      <p:ext uri="{BB962C8B-B14F-4D97-AF65-F5344CB8AC3E}">
        <p14:creationId xmlns:p14="http://schemas.microsoft.com/office/powerpoint/2010/main" val="32270231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Deep South Economy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Deep South economy was initially based on the cultivation of rice, indigo, and Sea Island long fiber cotton – all of which were labor-intensive and profitable if the work was done by unpaid labor</a:t>
            </a:r>
          </a:p>
          <a:p>
            <a:pPr lvl="1"/>
            <a:r>
              <a:rPr lang="en-US" dirty="0" smtClean="0"/>
              <a:t>Later, short fiber cotton production became the basis of the Deep South economy</a:t>
            </a:r>
          </a:p>
          <a:p>
            <a:pPr lvl="1"/>
            <a:r>
              <a:rPr lang="en-US" dirty="0" smtClean="0"/>
              <a:t>Like tobacco, cotton production tended to exhaust the soil, Hence the need for territorial expansion</a:t>
            </a:r>
          </a:p>
          <a:p>
            <a:pPr lvl="1"/>
            <a:r>
              <a:rPr lang="en-US" dirty="0" smtClean="0"/>
              <a:t>With the invention of the cotton gin and the industrialization of cotton textile production, cotton production soared and slavery became seen as a positive good and an economic necessity</a:t>
            </a:r>
            <a:endParaRPr lang="en-US" dirty="0"/>
          </a:p>
        </p:txBody>
      </p:sp>
    </p:spTree>
    <p:extLst>
      <p:ext uri="{BB962C8B-B14F-4D97-AF65-F5344CB8AC3E}">
        <p14:creationId xmlns:p14="http://schemas.microsoft.com/office/powerpoint/2010/main" val="11144115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Climate</a:t>
            </a:r>
            <a:endParaRPr lang="en-US" dirty="0"/>
          </a:p>
        </p:txBody>
      </p:sp>
      <p:sp>
        <p:nvSpPr>
          <p:cNvPr id="3" name="Content Placeholder 2"/>
          <p:cNvSpPr>
            <a:spLocks noGrp="1"/>
          </p:cNvSpPr>
          <p:nvPr>
            <p:ph idx="1"/>
          </p:nvPr>
        </p:nvSpPr>
        <p:spPr/>
        <p:txBody>
          <a:bodyPr>
            <a:normAutofit/>
          </a:bodyPr>
          <a:lstStyle/>
          <a:p>
            <a:r>
              <a:rPr lang="en-US" dirty="0" smtClean="0"/>
              <a:t>Since South Carolina and other areas where cotton and rice were grown were hot and sweltering in the summer </a:t>
            </a:r>
          </a:p>
          <a:p>
            <a:pPr lvl="1"/>
            <a:r>
              <a:rPr lang="en-US" dirty="0" smtClean="0"/>
              <a:t>This led the planters to congregate in cities like Charleston and later New Orleans and Natchez  where they could congregate, socialize, and enjoy the finer things of life</a:t>
            </a:r>
          </a:p>
          <a:p>
            <a:pPr lvl="1"/>
            <a:r>
              <a:rPr lang="en-US" dirty="0" smtClean="0"/>
              <a:t>This led the planters to leave management of their plantations to hired overseers. </a:t>
            </a:r>
            <a:endParaRPr lang="en-US" dirty="0"/>
          </a:p>
        </p:txBody>
      </p:sp>
    </p:spTree>
    <p:extLst>
      <p:ext uri="{BB962C8B-B14F-4D97-AF65-F5344CB8AC3E}">
        <p14:creationId xmlns:p14="http://schemas.microsoft.com/office/powerpoint/2010/main" val="36444528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Impact of a Black Majority</a:t>
            </a:r>
            <a:endParaRPr lang="en-US" dirty="0"/>
          </a:p>
        </p:txBody>
      </p:sp>
      <p:sp>
        <p:nvSpPr>
          <p:cNvPr id="3" name="Content Placeholder 2"/>
          <p:cNvSpPr>
            <a:spLocks noGrp="1"/>
          </p:cNvSpPr>
          <p:nvPr>
            <p:ph idx="1"/>
          </p:nvPr>
        </p:nvSpPr>
        <p:spPr/>
        <p:txBody>
          <a:bodyPr/>
          <a:lstStyle/>
          <a:p>
            <a:r>
              <a:rPr lang="en-US" dirty="0" smtClean="0"/>
              <a:t>Unlike Tidewater, the Deep South had a black majority and significant slave mortality</a:t>
            </a:r>
          </a:p>
          <a:p>
            <a:pPr lvl="1"/>
            <a:r>
              <a:rPr lang="en-US" dirty="0" smtClean="0"/>
              <a:t>Blacks lived in concentrated numbers in relative isolation from Whites</a:t>
            </a:r>
          </a:p>
          <a:p>
            <a:r>
              <a:rPr lang="en-US" dirty="0" smtClean="0"/>
              <a:t>To control this Black majority, the White planter elite adopted both a rigid slave code and a caste society that lasted for roughly 3 centuries</a:t>
            </a:r>
            <a:endParaRPr lang="en-US" dirty="0"/>
          </a:p>
        </p:txBody>
      </p:sp>
    </p:spTree>
    <p:extLst>
      <p:ext uri="{BB962C8B-B14F-4D97-AF65-F5344CB8AC3E}">
        <p14:creationId xmlns:p14="http://schemas.microsoft.com/office/powerpoint/2010/main" val="3966769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Distinctive Black Culture</a:t>
            </a:r>
            <a:endParaRPr lang="en-US" dirty="0"/>
          </a:p>
        </p:txBody>
      </p:sp>
      <p:sp>
        <p:nvSpPr>
          <p:cNvPr id="3" name="Content Placeholder 2"/>
          <p:cNvSpPr>
            <a:spLocks noGrp="1"/>
          </p:cNvSpPr>
          <p:nvPr>
            <p:ph idx="1"/>
          </p:nvPr>
        </p:nvSpPr>
        <p:spPr/>
        <p:txBody>
          <a:bodyPr/>
          <a:lstStyle/>
          <a:p>
            <a:r>
              <a:rPr lang="en-US" dirty="0" smtClean="0"/>
              <a:t>With newcomers arriving with every slave ship (including slaves illegally smuggled into the Deep South after 1808), the slave quarters featured a cosmopolitan variety of African languages and cultural practices</a:t>
            </a:r>
          </a:p>
          <a:p>
            <a:pPr lvl="1"/>
            <a:r>
              <a:rPr lang="en-US" dirty="0" smtClean="0"/>
              <a:t>This facilitated the preservation of a distinct Afro-Caribbean culture, reflected in a distinctive cuisine and music that would later have a major cultural impact </a:t>
            </a:r>
          </a:p>
          <a:p>
            <a:pPr lvl="1"/>
            <a:endParaRPr lang="en-US" dirty="0" smtClean="0"/>
          </a:p>
          <a:p>
            <a:endParaRPr lang="en-US" dirty="0"/>
          </a:p>
        </p:txBody>
      </p:sp>
    </p:spTree>
    <p:extLst>
      <p:ext uri="{BB962C8B-B14F-4D97-AF65-F5344CB8AC3E}">
        <p14:creationId xmlns:p14="http://schemas.microsoft.com/office/powerpoint/2010/main" val="24553745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Socio-Cultural Implications</a:t>
            </a:r>
            <a:endParaRPr lang="en-US" dirty="0"/>
          </a:p>
        </p:txBody>
      </p:sp>
      <p:sp>
        <p:nvSpPr>
          <p:cNvPr id="3" name="Content Placeholder 2"/>
          <p:cNvSpPr>
            <a:spLocks noGrp="1"/>
          </p:cNvSpPr>
          <p:nvPr>
            <p:ph idx="1"/>
          </p:nvPr>
        </p:nvSpPr>
        <p:spPr/>
        <p:txBody>
          <a:bodyPr/>
          <a:lstStyle/>
          <a:p>
            <a:r>
              <a:rPr lang="en-US" dirty="0" smtClean="0"/>
              <a:t>Fear of slave insurrection (and the needs of cotton production)  led to a society that was militarized, caste-structured, gun-toting, deferential to authority, and aggressively expansionistic</a:t>
            </a:r>
          </a:p>
          <a:p>
            <a:r>
              <a:rPr lang="en-US" dirty="0" smtClean="0"/>
              <a:t>The cultural  attitudes that characterized the Tidewater elite characterized the Deep South elite to an even greater degree</a:t>
            </a:r>
            <a:endParaRPr lang="en-US" dirty="0"/>
          </a:p>
        </p:txBody>
      </p:sp>
    </p:spTree>
    <p:extLst>
      <p:ext uri="{BB962C8B-B14F-4D97-AF65-F5344CB8AC3E}">
        <p14:creationId xmlns:p14="http://schemas.microsoft.com/office/powerpoint/2010/main" val="6812425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Puritan New England</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538027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Puritans </a:t>
            </a:r>
            <a:endParaRPr lang="en-US" dirty="0"/>
          </a:p>
        </p:txBody>
      </p:sp>
      <p:sp>
        <p:nvSpPr>
          <p:cNvPr id="3" name="Content Placeholder 2"/>
          <p:cNvSpPr>
            <a:spLocks noGrp="1"/>
          </p:cNvSpPr>
          <p:nvPr>
            <p:ph idx="1"/>
          </p:nvPr>
        </p:nvSpPr>
        <p:spPr/>
        <p:txBody>
          <a:bodyPr>
            <a:normAutofit fontScale="92500" lnSpcReduction="20000"/>
          </a:bodyPr>
          <a:lstStyle/>
          <a:p>
            <a:r>
              <a:rPr lang="en-US" baseline="0" dirty="0" smtClean="0"/>
              <a:t>The Puritans in England were largely an emerging</a:t>
            </a:r>
            <a:r>
              <a:rPr lang="en-US" dirty="0" smtClean="0"/>
              <a:t> middle class of small property owners, farmers,  self-employed shopkeepers,  and skilled artisans </a:t>
            </a:r>
          </a:p>
          <a:p>
            <a:pPr lvl="1"/>
            <a:r>
              <a:rPr lang="en-US" dirty="0" smtClean="0"/>
              <a:t>They were highly literate</a:t>
            </a:r>
          </a:p>
          <a:p>
            <a:pPr lvl="1"/>
            <a:r>
              <a:rPr lang="en-US" dirty="0" smtClean="0"/>
              <a:t>They felt threatened by </a:t>
            </a:r>
            <a:r>
              <a:rPr lang="en-US" baseline="0" dirty="0" smtClean="0"/>
              <a:t>the economic upheaval, crime, and poverty of an England undergoing a rural ‘enclosure’ movement that was driving many English peasants off the land</a:t>
            </a:r>
          </a:p>
          <a:p>
            <a:pPr lvl="1"/>
            <a:r>
              <a:rPr lang="en-US" dirty="0" smtClean="0"/>
              <a:t>They were largely concentrated in East Anglia, a center of the textile industry which in the 1620s-1630s was in a depressed state, but also the most densely settled, urbanized, and educated  part of England</a:t>
            </a:r>
            <a:endParaRPr lang="en-US" baseline="0" dirty="0" smtClean="0"/>
          </a:p>
        </p:txBody>
      </p:sp>
      <p:sp>
        <p:nvSpPr>
          <p:cNvPr id="4" name="Slide Number Placeholder 3"/>
          <p:cNvSpPr>
            <a:spLocks noGrp="1"/>
          </p:cNvSpPr>
          <p:nvPr>
            <p:ph type="sldNum" sz="quarter" idx="12"/>
          </p:nvPr>
        </p:nvSpPr>
        <p:spPr/>
        <p:txBody>
          <a:bodyPr/>
          <a:lstStyle/>
          <a:p>
            <a:fld id="{0BBDD0B9-ADE4-408B-93E4-B37B38C8A89F}" type="slidenum">
              <a:rPr lang="en-US" smtClean="0"/>
              <a:pPr/>
              <a:t>28</a:t>
            </a:fld>
            <a:endParaRPr lang="en-US"/>
          </a:p>
        </p:txBody>
      </p:sp>
    </p:spTree>
    <p:extLst>
      <p:ext uri="{BB962C8B-B14F-4D97-AF65-F5344CB8AC3E}">
        <p14:creationId xmlns:p14="http://schemas.microsoft.com/office/powerpoint/2010/main" val="35198802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for Emigrating</a:t>
            </a:r>
            <a:endParaRPr lang="en-US" dirty="0"/>
          </a:p>
        </p:txBody>
      </p:sp>
      <p:sp>
        <p:nvSpPr>
          <p:cNvPr id="3" name="Content Placeholder 2"/>
          <p:cNvSpPr>
            <a:spLocks noGrp="1"/>
          </p:cNvSpPr>
          <p:nvPr>
            <p:ph idx="1"/>
          </p:nvPr>
        </p:nvSpPr>
        <p:spPr/>
        <p:txBody>
          <a:bodyPr>
            <a:normAutofit lnSpcReduction="10000"/>
          </a:bodyPr>
          <a:lstStyle/>
          <a:p>
            <a:r>
              <a:rPr lang="en-US" dirty="0" smtClean="0"/>
              <a:t>The Puritans came to New England with the idea of creating a new religious utopia  -  a “city on a hill” that would serve as a model for the rest of the world</a:t>
            </a:r>
          </a:p>
          <a:p>
            <a:pPr lvl="1"/>
            <a:r>
              <a:rPr lang="en-US" dirty="0" smtClean="0"/>
              <a:t>The Puritans favored self-governing communities and were opposed to the creation of a landed aristocracy </a:t>
            </a:r>
          </a:p>
          <a:p>
            <a:pPr lvl="1"/>
            <a:r>
              <a:rPr lang="en-US" dirty="0" smtClean="0"/>
              <a:t>Consequently, they allocated land to townships which then divided the land among individual families in a largely egalitarian way</a:t>
            </a:r>
            <a:endParaRPr lang="en-US" dirty="0"/>
          </a:p>
        </p:txBody>
      </p:sp>
    </p:spTree>
    <p:extLst>
      <p:ext uri="{BB962C8B-B14F-4D97-AF65-F5344CB8AC3E}">
        <p14:creationId xmlns:p14="http://schemas.microsoft.com/office/powerpoint/2010/main" val="140899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We Will Cover in the Course - 2</a:t>
            </a:r>
            <a:endParaRPr lang="en-US" dirty="0"/>
          </a:p>
        </p:txBody>
      </p:sp>
      <p:sp>
        <p:nvSpPr>
          <p:cNvPr id="3" name="Content Placeholder 2"/>
          <p:cNvSpPr>
            <a:spLocks noGrp="1"/>
          </p:cNvSpPr>
          <p:nvPr>
            <p:ph idx="1"/>
          </p:nvPr>
        </p:nvSpPr>
        <p:spPr/>
        <p:txBody>
          <a:bodyPr>
            <a:normAutofit lnSpcReduction="10000"/>
          </a:bodyPr>
          <a:lstStyle/>
          <a:p>
            <a:r>
              <a:rPr lang="en-US" dirty="0" smtClean="0"/>
              <a:t>From the Civil War to World War I</a:t>
            </a:r>
          </a:p>
          <a:p>
            <a:pPr lvl="1"/>
            <a:r>
              <a:rPr lang="en-US" dirty="0" smtClean="0"/>
              <a:t>Reconstruction</a:t>
            </a:r>
          </a:p>
          <a:p>
            <a:pPr lvl="1"/>
            <a:r>
              <a:rPr lang="en-US" dirty="0" smtClean="0"/>
              <a:t>Politics in the Gilded Age</a:t>
            </a:r>
          </a:p>
          <a:p>
            <a:pPr lvl="1"/>
            <a:r>
              <a:rPr lang="en-US" dirty="0" smtClean="0"/>
              <a:t>The Nuts and Bolts of Politics</a:t>
            </a:r>
          </a:p>
          <a:p>
            <a:pPr lvl="1"/>
            <a:r>
              <a:rPr lang="en-US" dirty="0" smtClean="0"/>
              <a:t>Political Machines</a:t>
            </a:r>
          </a:p>
          <a:p>
            <a:r>
              <a:rPr lang="en-US" dirty="0" smtClean="0"/>
              <a:t>From World War I to World War II</a:t>
            </a:r>
          </a:p>
          <a:p>
            <a:pPr lvl="1"/>
            <a:r>
              <a:rPr lang="en-US" dirty="0" smtClean="0"/>
              <a:t>The 1920s</a:t>
            </a:r>
          </a:p>
          <a:p>
            <a:pPr lvl="1"/>
            <a:r>
              <a:rPr lang="en-US" dirty="0" smtClean="0"/>
              <a:t>The New Deal</a:t>
            </a:r>
          </a:p>
          <a:p>
            <a:pPr lvl="1"/>
            <a:r>
              <a:rPr lang="en-US" dirty="0" smtClean="0"/>
              <a:t>Intervention </a:t>
            </a:r>
            <a:r>
              <a:rPr lang="en-US" dirty="0" err="1" smtClean="0"/>
              <a:t>vs</a:t>
            </a:r>
            <a:r>
              <a:rPr lang="en-US" dirty="0" smtClean="0"/>
              <a:t> Isolation</a:t>
            </a:r>
            <a:endParaRPr lang="en-US" dirty="0"/>
          </a:p>
        </p:txBody>
      </p:sp>
      <p:sp>
        <p:nvSpPr>
          <p:cNvPr id="4" name="Slide Number Placeholder 3"/>
          <p:cNvSpPr>
            <a:spLocks noGrp="1"/>
          </p:cNvSpPr>
          <p:nvPr>
            <p:ph type="sldNum" sz="quarter" idx="12"/>
          </p:nvPr>
        </p:nvSpPr>
        <p:spPr/>
        <p:txBody>
          <a:bodyPr/>
          <a:lstStyle/>
          <a:p>
            <a:fld id="{9F4B0919-F803-495C-98E8-13B0B79A5890}" type="slidenum">
              <a:rPr lang="en-US" smtClean="0"/>
              <a:t>3</a:t>
            </a:fld>
            <a:endParaRPr lang="en-US"/>
          </a:p>
        </p:txBody>
      </p:sp>
    </p:spTree>
    <p:extLst>
      <p:ext uri="{BB962C8B-B14F-4D97-AF65-F5344CB8AC3E}">
        <p14:creationId xmlns:p14="http://schemas.microsoft.com/office/powerpoint/2010/main" val="25740761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Geography &amp; Climate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New England had a distinctive geography which greatly influenced its subsequent economic and political development</a:t>
            </a:r>
          </a:p>
          <a:p>
            <a:pPr lvl="1"/>
            <a:r>
              <a:rPr lang="en-US" dirty="0" smtClean="0"/>
              <a:t>Land was generally poor due to stony, glaciated soil</a:t>
            </a:r>
          </a:p>
          <a:p>
            <a:pPr lvl="1"/>
            <a:r>
              <a:rPr lang="en-US" dirty="0" smtClean="0"/>
              <a:t>Rivers not generally navigable but fast-flowing</a:t>
            </a:r>
          </a:p>
          <a:p>
            <a:pPr lvl="1"/>
            <a:r>
              <a:rPr lang="en-US" dirty="0" smtClean="0"/>
              <a:t>Near excellent ocean fishing areas</a:t>
            </a:r>
          </a:p>
          <a:p>
            <a:r>
              <a:rPr lang="en-US" dirty="0" smtClean="0"/>
              <a:t>New England had a wet temperate climate that was cold in winter with a short growing season</a:t>
            </a:r>
          </a:p>
          <a:p>
            <a:pPr lvl="1"/>
            <a:r>
              <a:rPr lang="en-US" dirty="0" smtClean="0"/>
              <a:t>Healthy for European settlers but relatively unhealthy for Blacks</a:t>
            </a:r>
          </a:p>
        </p:txBody>
      </p:sp>
      <p:sp>
        <p:nvSpPr>
          <p:cNvPr id="4" name="Slide Number Placeholder 3"/>
          <p:cNvSpPr>
            <a:spLocks noGrp="1"/>
          </p:cNvSpPr>
          <p:nvPr>
            <p:ph type="sldNum" sz="quarter" idx="12"/>
          </p:nvPr>
        </p:nvSpPr>
        <p:spPr/>
        <p:txBody>
          <a:bodyPr/>
          <a:lstStyle/>
          <a:p>
            <a:fld id="{9F4B0919-F803-495C-98E8-13B0B79A5890}" type="slidenum">
              <a:rPr lang="en-US" smtClean="0"/>
              <a:t>30</a:t>
            </a:fld>
            <a:endParaRPr lang="en-US"/>
          </a:p>
        </p:txBody>
      </p:sp>
    </p:spTree>
    <p:extLst>
      <p:ext uri="{BB962C8B-B14F-4D97-AF65-F5344CB8AC3E}">
        <p14:creationId xmlns:p14="http://schemas.microsoft.com/office/powerpoint/2010/main" val="37187890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England Colonial Economy</a:t>
            </a:r>
            <a:endParaRPr lang="en-US" dirty="0"/>
          </a:p>
        </p:txBody>
      </p:sp>
      <p:sp>
        <p:nvSpPr>
          <p:cNvPr id="3" name="Content Placeholder 2"/>
          <p:cNvSpPr>
            <a:spLocks noGrp="1"/>
          </p:cNvSpPr>
          <p:nvPr>
            <p:ph idx="1"/>
          </p:nvPr>
        </p:nvSpPr>
        <p:spPr/>
        <p:txBody>
          <a:bodyPr>
            <a:normAutofit fontScale="92500" lnSpcReduction="20000"/>
          </a:bodyPr>
          <a:lstStyle/>
          <a:p>
            <a:r>
              <a:rPr lang="en-US" dirty="0"/>
              <a:t>Family Farms</a:t>
            </a:r>
          </a:p>
          <a:p>
            <a:pPr lvl="1"/>
            <a:r>
              <a:rPr lang="en-US" dirty="0"/>
              <a:t>Pioneer/Subsistence</a:t>
            </a:r>
          </a:p>
          <a:p>
            <a:pPr lvl="1"/>
            <a:r>
              <a:rPr lang="en-US" dirty="0"/>
              <a:t>Largely Subsistence</a:t>
            </a:r>
          </a:p>
          <a:p>
            <a:r>
              <a:rPr lang="en-US" dirty="0"/>
              <a:t>Fishing</a:t>
            </a:r>
          </a:p>
          <a:p>
            <a:pPr lvl="1"/>
            <a:r>
              <a:rPr lang="en-US" dirty="0"/>
              <a:t>Export of salted fish, furs, timber, and timber products (planks, ships’ masts, barrel staves, barrels &amp; charcoal)</a:t>
            </a:r>
          </a:p>
          <a:p>
            <a:r>
              <a:rPr lang="en-US" dirty="0"/>
              <a:t>Shipbuilding and related enterprises</a:t>
            </a:r>
          </a:p>
          <a:p>
            <a:pPr lvl="1"/>
            <a:r>
              <a:rPr lang="en-US" dirty="0"/>
              <a:t>Sawmills</a:t>
            </a:r>
          </a:p>
          <a:p>
            <a:pPr lvl="1"/>
            <a:r>
              <a:rPr lang="en-US" dirty="0"/>
              <a:t>Iron foundries</a:t>
            </a:r>
          </a:p>
          <a:p>
            <a:pPr lvl="1"/>
            <a:r>
              <a:rPr lang="en-US" dirty="0"/>
              <a:t>Barrel makers</a:t>
            </a:r>
          </a:p>
          <a:p>
            <a:pPr lvl="1"/>
            <a:r>
              <a:rPr lang="en-US" dirty="0"/>
              <a:t>Sail makers</a:t>
            </a:r>
          </a:p>
          <a:p>
            <a:endParaRPr lang="en-US" dirty="0"/>
          </a:p>
        </p:txBody>
      </p:sp>
    </p:spTree>
    <p:extLst>
      <p:ext uri="{BB962C8B-B14F-4D97-AF65-F5344CB8AC3E}">
        <p14:creationId xmlns:p14="http://schemas.microsoft.com/office/powerpoint/2010/main" val="22653297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Puritanism &amp; Politics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a:t>Puritanism (and Calvinism) contributed four major ideas – all with political implications:</a:t>
            </a:r>
          </a:p>
          <a:p>
            <a:pPr lvl="1"/>
            <a:r>
              <a:rPr lang="en-US" dirty="0"/>
              <a:t>First, the idea of “the city upon the hill”</a:t>
            </a:r>
          </a:p>
          <a:p>
            <a:pPr lvl="2" fontAlgn="base"/>
            <a:r>
              <a:rPr lang="en-US" dirty="0"/>
              <a:t>This introduced an idealist and utopian strain of thinking into American politics </a:t>
            </a:r>
          </a:p>
          <a:p>
            <a:pPr lvl="2" fontAlgn="base"/>
            <a:r>
              <a:rPr lang="en-US" dirty="0"/>
              <a:t>It carried implications for the role of the State</a:t>
            </a:r>
          </a:p>
          <a:p>
            <a:pPr lvl="1" fontAlgn="base"/>
            <a:r>
              <a:rPr lang="en-US" dirty="0"/>
              <a:t>Second, the idea that every person should be able to read the Bible</a:t>
            </a:r>
          </a:p>
          <a:p>
            <a:pPr lvl="2" fontAlgn="base"/>
            <a:r>
              <a:rPr lang="en-US" dirty="0"/>
              <a:t>This led to public grammar schools and near universal literacy</a:t>
            </a:r>
          </a:p>
          <a:p>
            <a:pPr lvl="2" fontAlgn="base"/>
            <a:r>
              <a:rPr lang="en-US" dirty="0"/>
              <a:t>It also made a high level of education a mark of status</a:t>
            </a:r>
          </a:p>
          <a:p>
            <a:pPr lvl="3"/>
            <a:endParaRPr lang="en-US" dirty="0"/>
          </a:p>
          <a:p>
            <a:endParaRPr lang="en-US" dirty="0"/>
          </a:p>
        </p:txBody>
      </p:sp>
    </p:spTree>
    <p:extLst>
      <p:ext uri="{BB962C8B-B14F-4D97-AF65-F5344CB8AC3E}">
        <p14:creationId xmlns:p14="http://schemas.microsoft.com/office/powerpoint/2010/main" val="35565396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Puritanism &amp; Politics - 2</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Third, the </a:t>
            </a:r>
            <a:r>
              <a:rPr lang="en-US" dirty="0"/>
              <a:t>idea that the godly should rule over the </a:t>
            </a:r>
            <a:r>
              <a:rPr lang="en-US" dirty="0" smtClean="0"/>
              <a:t>unregenerate. This idea led in two directions: </a:t>
            </a:r>
            <a:endParaRPr lang="en-US" dirty="0"/>
          </a:p>
          <a:p>
            <a:pPr lvl="2"/>
            <a:r>
              <a:rPr lang="en-US" dirty="0" smtClean="0"/>
              <a:t>A </a:t>
            </a:r>
            <a:r>
              <a:rPr lang="en-US" dirty="0"/>
              <a:t>state ruled by the godly should criminalize and punish sin</a:t>
            </a:r>
          </a:p>
          <a:p>
            <a:pPr lvl="3"/>
            <a:r>
              <a:rPr lang="en-US" dirty="0"/>
              <a:t>Led to the idea that if something was immoral, it should be illegal </a:t>
            </a:r>
          </a:p>
          <a:p>
            <a:pPr lvl="2"/>
            <a:r>
              <a:rPr lang="en-US" dirty="0"/>
              <a:t>The state should perfect the society by instituting the reforms and creating the infrastructure </a:t>
            </a:r>
            <a:r>
              <a:rPr lang="en-US" dirty="0" smtClean="0"/>
              <a:t>and educated populace necessary </a:t>
            </a:r>
            <a:r>
              <a:rPr lang="en-US" dirty="0"/>
              <a:t>for godliness to flourish</a:t>
            </a:r>
          </a:p>
          <a:p>
            <a:pPr lvl="1"/>
            <a:r>
              <a:rPr lang="en-US" dirty="0" smtClean="0"/>
              <a:t>Fourth, the ideas of American Exceptionalism and Manifest Destiny</a:t>
            </a:r>
            <a:endParaRPr lang="en-US" dirty="0"/>
          </a:p>
        </p:txBody>
      </p:sp>
      <p:sp>
        <p:nvSpPr>
          <p:cNvPr id="4" name="Slide Number Placeholder 3"/>
          <p:cNvSpPr>
            <a:spLocks noGrp="1"/>
          </p:cNvSpPr>
          <p:nvPr>
            <p:ph type="sldNum" sz="quarter" idx="12"/>
          </p:nvPr>
        </p:nvSpPr>
        <p:spPr/>
        <p:txBody>
          <a:bodyPr/>
          <a:lstStyle/>
          <a:p>
            <a:fld id="{9F4B0919-F803-495C-98E8-13B0B79A5890}" type="slidenum">
              <a:rPr lang="en-US" smtClean="0"/>
              <a:t>33</a:t>
            </a:fld>
            <a:endParaRPr lang="en-US"/>
          </a:p>
        </p:txBody>
      </p:sp>
    </p:spTree>
    <p:extLst>
      <p:ext uri="{BB962C8B-B14F-4D97-AF65-F5344CB8AC3E}">
        <p14:creationId xmlns:p14="http://schemas.microsoft.com/office/powerpoint/2010/main" val="31095257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Middle Colonies</a:t>
            </a:r>
            <a:endParaRPr lang="en-US" dirty="0"/>
          </a:p>
        </p:txBody>
      </p:sp>
      <p:sp>
        <p:nvSpPr>
          <p:cNvPr id="5" name="Subtitle 4"/>
          <p:cNvSpPr>
            <a:spLocks noGrp="1"/>
          </p:cNvSpPr>
          <p:nvPr>
            <p:ph type="subTitle" idx="1"/>
          </p:nvPr>
        </p:nvSpPr>
        <p:spPr/>
        <p:txBody>
          <a:bodyPr/>
          <a:lstStyle/>
          <a:p>
            <a:r>
              <a:rPr lang="en-US" b="1" dirty="0" smtClean="0"/>
              <a:t>New Netherlands</a:t>
            </a:r>
            <a:endParaRPr lang="en-US" b="1" dirty="0"/>
          </a:p>
        </p:txBody>
      </p:sp>
    </p:spTree>
    <p:extLst>
      <p:ext uri="{BB962C8B-B14F-4D97-AF65-F5344CB8AC3E}">
        <p14:creationId xmlns:p14="http://schemas.microsoft.com/office/powerpoint/2010/main" val="20101754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Notes - 1</a:t>
            </a:r>
            <a:endParaRPr lang="en-US" dirty="0"/>
          </a:p>
        </p:txBody>
      </p:sp>
      <p:sp>
        <p:nvSpPr>
          <p:cNvPr id="3" name="Content Placeholder 2"/>
          <p:cNvSpPr>
            <a:spLocks noGrp="1"/>
          </p:cNvSpPr>
          <p:nvPr>
            <p:ph idx="1"/>
          </p:nvPr>
        </p:nvSpPr>
        <p:spPr/>
        <p:txBody>
          <a:bodyPr/>
          <a:lstStyle/>
          <a:p>
            <a:r>
              <a:rPr lang="en-US" dirty="0" smtClean="0"/>
              <a:t>What became New York City was established in 1624 as a purely commercial settlement by the Dutch West India Company</a:t>
            </a:r>
          </a:p>
          <a:p>
            <a:r>
              <a:rPr lang="en-US" dirty="0" smtClean="0"/>
              <a:t> </a:t>
            </a:r>
            <a:r>
              <a:rPr lang="en-US" dirty="0"/>
              <a:t>The Dutch policy of religious toleration  attracted a mix of Dutch Reformed, English Puritans, English and Welsh Quakers, German Protestants, Scandinavian Lutherans, French </a:t>
            </a:r>
            <a:r>
              <a:rPr lang="en-US" dirty="0" err="1" smtClean="0"/>
              <a:t>Hugenots</a:t>
            </a:r>
            <a:r>
              <a:rPr lang="en-US" dirty="0"/>
              <a:t>, and Jews</a:t>
            </a:r>
          </a:p>
          <a:p>
            <a:endParaRPr lang="en-US" dirty="0"/>
          </a:p>
        </p:txBody>
      </p:sp>
    </p:spTree>
    <p:extLst>
      <p:ext uri="{BB962C8B-B14F-4D97-AF65-F5344CB8AC3E}">
        <p14:creationId xmlns:p14="http://schemas.microsoft.com/office/powerpoint/2010/main" val="8662509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Historical Notes - 2 </a:t>
            </a:r>
            <a:endParaRPr lang="en-US" dirty="0"/>
          </a:p>
        </p:txBody>
      </p:sp>
      <p:sp>
        <p:nvSpPr>
          <p:cNvPr id="3" name="Content Placeholder 2"/>
          <p:cNvSpPr>
            <a:spLocks noGrp="1"/>
          </p:cNvSpPr>
          <p:nvPr>
            <p:ph idx="1"/>
          </p:nvPr>
        </p:nvSpPr>
        <p:spPr/>
        <p:txBody>
          <a:bodyPr>
            <a:normAutofit fontScale="92500"/>
          </a:bodyPr>
          <a:lstStyle/>
          <a:p>
            <a:r>
              <a:rPr lang="en-US" baseline="0" dirty="0" smtClean="0"/>
              <a:t>Immigrants mostly family groups of modest means and mostly farmers or artisans</a:t>
            </a:r>
          </a:p>
          <a:p>
            <a:r>
              <a:rPr lang="en-US" dirty="0" smtClean="0"/>
              <a:t>Dutch were a minority in their own colony with non-Dutch whites nearly half the colonists</a:t>
            </a:r>
          </a:p>
          <a:p>
            <a:pPr lvl="1"/>
            <a:r>
              <a:rPr lang="en-US" dirty="0" smtClean="0"/>
              <a:t>Given Holland’s prosperity and religious tolerance, it was not a country that produced many emigrants</a:t>
            </a:r>
          </a:p>
          <a:p>
            <a:pPr lvl="1"/>
            <a:r>
              <a:rPr lang="en-US" dirty="0" smtClean="0"/>
              <a:t>10% of the colonists were enslaved Africans</a:t>
            </a:r>
          </a:p>
          <a:p>
            <a:r>
              <a:rPr lang="en-US" dirty="0" smtClean="0"/>
              <a:t>The Governor and an advisory council were both appointed by the Dutch West India Country</a:t>
            </a:r>
          </a:p>
        </p:txBody>
      </p:sp>
      <p:sp>
        <p:nvSpPr>
          <p:cNvPr id="4" name="Slide Number Placeholder 3"/>
          <p:cNvSpPr>
            <a:spLocks noGrp="1"/>
          </p:cNvSpPr>
          <p:nvPr>
            <p:ph type="sldNum" sz="quarter" idx="12"/>
          </p:nvPr>
        </p:nvSpPr>
        <p:spPr/>
        <p:txBody>
          <a:bodyPr/>
          <a:lstStyle/>
          <a:p>
            <a:fld id="{0BBDD0B9-ADE4-408B-93E4-B37B38C8A89F}" type="slidenum">
              <a:rPr lang="en-US" smtClean="0"/>
              <a:pPr/>
              <a:t>36</a:t>
            </a:fld>
            <a:endParaRPr lang="en-US"/>
          </a:p>
        </p:txBody>
      </p:sp>
    </p:spTree>
    <p:extLst>
      <p:ext uri="{BB962C8B-B14F-4D97-AF65-F5344CB8AC3E}">
        <p14:creationId xmlns:p14="http://schemas.microsoft.com/office/powerpoint/2010/main" val="36051062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Middle Colonies</a:t>
            </a:r>
            <a:endParaRPr lang="en-US" dirty="0"/>
          </a:p>
        </p:txBody>
      </p:sp>
      <p:sp>
        <p:nvSpPr>
          <p:cNvPr id="5" name="Subtitle 4"/>
          <p:cNvSpPr>
            <a:spLocks noGrp="1"/>
          </p:cNvSpPr>
          <p:nvPr>
            <p:ph type="subTitle" idx="1"/>
          </p:nvPr>
        </p:nvSpPr>
        <p:spPr/>
        <p:txBody>
          <a:bodyPr/>
          <a:lstStyle/>
          <a:p>
            <a:r>
              <a:rPr lang="en-US" b="1" dirty="0" smtClean="0"/>
              <a:t>Delaware Valley</a:t>
            </a:r>
            <a:endParaRPr lang="en-US" b="1" dirty="0"/>
          </a:p>
        </p:txBody>
      </p:sp>
    </p:spTree>
    <p:extLst>
      <p:ext uri="{BB962C8B-B14F-4D97-AF65-F5344CB8AC3E}">
        <p14:creationId xmlns:p14="http://schemas.microsoft.com/office/powerpoint/2010/main" val="19835767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Notes: Pennsylvania</a:t>
            </a:r>
            <a:endParaRPr lang="en-US" dirty="0"/>
          </a:p>
        </p:txBody>
      </p:sp>
      <p:sp>
        <p:nvSpPr>
          <p:cNvPr id="3" name="Content Placeholder 2"/>
          <p:cNvSpPr>
            <a:spLocks noGrp="1"/>
          </p:cNvSpPr>
          <p:nvPr>
            <p:ph idx="1"/>
          </p:nvPr>
        </p:nvSpPr>
        <p:spPr/>
        <p:txBody>
          <a:bodyPr>
            <a:normAutofit lnSpcReduction="10000"/>
          </a:bodyPr>
          <a:lstStyle/>
          <a:p>
            <a:r>
              <a:rPr lang="en-US" dirty="0" smtClean="0"/>
              <a:t>In 1681, the Duke</a:t>
            </a:r>
            <a:r>
              <a:rPr lang="en-US" baseline="0" dirty="0" smtClean="0"/>
              <a:t> of York granted Pennsylvania to William Penn. </a:t>
            </a:r>
          </a:p>
          <a:p>
            <a:r>
              <a:rPr lang="en-US" dirty="0" smtClean="0"/>
              <a:t>Penn saw the new colony as a “holy experiment” and an “example to the nations”</a:t>
            </a:r>
          </a:p>
          <a:p>
            <a:r>
              <a:rPr lang="en-US" dirty="0" smtClean="0"/>
              <a:t>Unlike Massachusetts or Virginia/Tidewater South, there would be no privileged church, no tax-supported religious establishment, and equal rights for all, including non-Quakers and non-British</a:t>
            </a:r>
          </a:p>
          <a:p>
            <a:pPr lvl="1"/>
            <a:endParaRPr lang="en-US" dirty="0" smtClean="0"/>
          </a:p>
        </p:txBody>
      </p:sp>
      <p:sp>
        <p:nvSpPr>
          <p:cNvPr id="4" name="Slide Number Placeholder 3"/>
          <p:cNvSpPr>
            <a:spLocks noGrp="1"/>
          </p:cNvSpPr>
          <p:nvPr>
            <p:ph type="sldNum" sz="quarter" idx="12"/>
          </p:nvPr>
        </p:nvSpPr>
        <p:spPr/>
        <p:txBody>
          <a:bodyPr/>
          <a:lstStyle/>
          <a:p>
            <a:fld id="{0BBDD0B9-ADE4-408B-93E4-B37B38C8A89F}" type="slidenum">
              <a:rPr lang="en-US" smtClean="0"/>
              <a:pPr/>
              <a:t>38</a:t>
            </a:fld>
            <a:endParaRPr lang="en-US"/>
          </a:p>
        </p:txBody>
      </p:sp>
    </p:spTree>
    <p:extLst>
      <p:ext uri="{BB962C8B-B14F-4D97-AF65-F5344CB8AC3E}">
        <p14:creationId xmlns:p14="http://schemas.microsoft.com/office/powerpoint/2010/main" val="18186883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Quakers</a:t>
            </a:r>
            <a:endParaRPr lang="en-US" dirty="0"/>
          </a:p>
        </p:txBody>
      </p:sp>
      <p:sp>
        <p:nvSpPr>
          <p:cNvPr id="3" name="Content Placeholder 2"/>
          <p:cNvSpPr>
            <a:spLocks noGrp="1"/>
          </p:cNvSpPr>
          <p:nvPr>
            <p:ph idx="1"/>
          </p:nvPr>
        </p:nvSpPr>
        <p:spPr/>
        <p:txBody>
          <a:bodyPr>
            <a:normAutofit lnSpcReduction="10000"/>
          </a:bodyPr>
          <a:lstStyle/>
          <a:p>
            <a:r>
              <a:rPr lang="en-US" dirty="0" smtClean="0"/>
              <a:t>The Quakers believed that each person had an “inner light” by which he/she encountered God</a:t>
            </a:r>
          </a:p>
          <a:p>
            <a:r>
              <a:rPr lang="en-US" dirty="0" smtClean="0"/>
              <a:t>God was found through mystical personal experience, not through the reading of Scripture</a:t>
            </a:r>
          </a:p>
          <a:p>
            <a:r>
              <a:rPr lang="en-US" dirty="0" smtClean="0"/>
              <a:t>All were equal before God, regardless of race, sect, or gender</a:t>
            </a:r>
          </a:p>
          <a:p>
            <a:r>
              <a:rPr lang="en-US" dirty="0" smtClean="0"/>
              <a:t>The golden rule constituted the ethical norm</a:t>
            </a:r>
            <a:endParaRPr lang="en-US" dirty="0"/>
          </a:p>
        </p:txBody>
      </p:sp>
    </p:spTree>
    <p:extLst>
      <p:ext uri="{BB962C8B-B14F-4D97-AF65-F5344CB8AC3E}">
        <p14:creationId xmlns:p14="http://schemas.microsoft.com/office/powerpoint/2010/main" val="24783729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We Will Cover in the Course - 3</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From WWII to Obama</a:t>
            </a:r>
          </a:p>
          <a:p>
            <a:pPr lvl="1"/>
            <a:r>
              <a:rPr lang="en-US" dirty="0" smtClean="0"/>
              <a:t>Cold War and McCarthyism</a:t>
            </a:r>
          </a:p>
          <a:p>
            <a:pPr lvl="1"/>
            <a:r>
              <a:rPr lang="en-US" dirty="0" smtClean="0"/>
              <a:t>The 1960s &amp; Political Polarization</a:t>
            </a:r>
          </a:p>
          <a:p>
            <a:pPr lvl="2"/>
            <a:r>
              <a:rPr lang="en-US" dirty="0" smtClean="0"/>
              <a:t>The South Becomes Republican</a:t>
            </a:r>
          </a:p>
          <a:p>
            <a:pPr lvl="1"/>
            <a:r>
              <a:rPr lang="en-US" dirty="0" smtClean="0"/>
              <a:t>The New Conservatism</a:t>
            </a:r>
          </a:p>
          <a:p>
            <a:pPr lvl="1"/>
            <a:r>
              <a:rPr lang="en-US" dirty="0" smtClean="0"/>
              <a:t>The Impact of Television</a:t>
            </a:r>
          </a:p>
          <a:p>
            <a:pPr lvl="2"/>
            <a:r>
              <a:rPr lang="en-US" dirty="0" smtClean="0"/>
              <a:t>Attack Ads &amp; Political Commercials</a:t>
            </a:r>
          </a:p>
          <a:p>
            <a:r>
              <a:rPr lang="en-US" dirty="0" smtClean="0"/>
              <a:t>Some Changes – Political Conventions &amp; Voting</a:t>
            </a:r>
          </a:p>
          <a:p>
            <a:r>
              <a:rPr lang="en-US" dirty="0" smtClean="0"/>
              <a:t>Notes on Some Key Elections</a:t>
            </a:r>
          </a:p>
          <a:p>
            <a:r>
              <a:rPr lang="en-US" dirty="0" smtClean="0"/>
              <a:t>Some Keys to the 2016 Presidential Election</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9F4B0919-F803-495C-98E8-13B0B79A5890}" type="slidenum">
              <a:rPr lang="en-US" smtClean="0"/>
              <a:t>4</a:t>
            </a:fld>
            <a:endParaRPr lang="en-US"/>
          </a:p>
        </p:txBody>
      </p:sp>
    </p:spTree>
    <p:extLst>
      <p:ext uri="{BB962C8B-B14F-4D97-AF65-F5344CB8AC3E}">
        <p14:creationId xmlns:p14="http://schemas.microsoft.com/office/powerpoint/2010/main" val="16729725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Middle Colonies:</a:t>
            </a:r>
            <a:r>
              <a:rPr lang="en-US" baseline="0" dirty="0" smtClean="0"/>
              <a:t> Pennsylvania </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Settlers</a:t>
            </a:r>
          </a:p>
          <a:p>
            <a:pPr lvl="1"/>
            <a:r>
              <a:rPr lang="en-US" dirty="0" smtClean="0"/>
              <a:t>Like</a:t>
            </a:r>
            <a:r>
              <a:rPr lang="en-US" baseline="0" dirty="0" smtClean="0"/>
              <a:t> the New England Puritans, most came in freedom as families of middling means. Only a third were indentured servants</a:t>
            </a:r>
          </a:p>
          <a:p>
            <a:pPr lvl="1"/>
            <a:r>
              <a:rPr lang="en-US" dirty="0" smtClean="0"/>
              <a:t>Nearly 10% were Irish. </a:t>
            </a:r>
          </a:p>
          <a:p>
            <a:pPr lvl="1"/>
            <a:r>
              <a:rPr lang="en-US" dirty="0" smtClean="0"/>
              <a:t>There were also significant numbers of Welsh, Dutch, and Germans – most of whom came from the Rhineland and spoke a mixed German-Dutch </a:t>
            </a:r>
            <a:r>
              <a:rPr lang="en-US" dirty="0" err="1" smtClean="0"/>
              <a:t>Rhenish</a:t>
            </a:r>
            <a:r>
              <a:rPr lang="en-US" dirty="0" smtClean="0"/>
              <a:t> dialect. </a:t>
            </a:r>
          </a:p>
          <a:p>
            <a:pPr lvl="1"/>
            <a:r>
              <a:rPr lang="en-US" dirty="0" smtClean="0"/>
              <a:t>The vast bulk of the English Quakers came from the North Midlands.</a:t>
            </a:r>
          </a:p>
        </p:txBody>
      </p:sp>
      <p:sp>
        <p:nvSpPr>
          <p:cNvPr id="4" name="Slide Number Placeholder 3"/>
          <p:cNvSpPr>
            <a:spLocks noGrp="1"/>
          </p:cNvSpPr>
          <p:nvPr>
            <p:ph type="sldNum" sz="quarter" idx="12"/>
          </p:nvPr>
        </p:nvSpPr>
        <p:spPr/>
        <p:txBody>
          <a:bodyPr/>
          <a:lstStyle/>
          <a:p>
            <a:fld id="{0BBDD0B9-ADE4-408B-93E4-B37B38C8A89F}" type="slidenum">
              <a:rPr lang="en-US" smtClean="0"/>
              <a:pPr/>
              <a:t>40</a:t>
            </a:fld>
            <a:endParaRPr lang="en-US"/>
          </a:p>
        </p:txBody>
      </p:sp>
    </p:spTree>
    <p:extLst>
      <p:ext uri="{BB962C8B-B14F-4D97-AF65-F5344CB8AC3E}">
        <p14:creationId xmlns:p14="http://schemas.microsoft.com/office/powerpoint/2010/main" val="6923175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Delaware</a:t>
            </a:r>
            <a:r>
              <a:rPr lang="en-US" baseline="0" dirty="0" smtClean="0"/>
              <a:t> &amp; Hudson Valleys</a:t>
            </a:r>
            <a:endParaRPr lang="en-US" dirty="0"/>
          </a:p>
        </p:txBody>
      </p:sp>
      <p:sp>
        <p:nvSpPr>
          <p:cNvPr id="3" name="Content Placeholder 2"/>
          <p:cNvSpPr>
            <a:spLocks noGrp="1"/>
          </p:cNvSpPr>
          <p:nvPr>
            <p:ph idx="1"/>
          </p:nvPr>
        </p:nvSpPr>
        <p:spPr/>
        <p:txBody>
          <a:bodyPr>
            <a:normAutofit lnSpcReduction="10000"/>
          </a:bodyPr>
          <a:lstStyle/>
          <a:p>
            <a:pPr marL="0" indent="-400050"/>
            <a:r>
              <a:rPr lang="en-US" sz="3900" dirty="0" smtClean="0"/>
              <a:t>Settlement patterns </a:t>
            </a:r>
          </a:p>
          <a:p>
            <a:pPr marL="857250" lvl="2" indent="-457200"/>
            <a:r>
              <a:rPr lang="en-US" sz="3100" dirty="0" smtClean="0"/>
              <a:t>Generally small hamlets supported by market towns </a:t>
            </a:r>
          </a:p>
          <a:p>
            <a:pPr marL="57150" indent="-457200"/>
            <a:r>
              <a:rPr lang="en-US" sz="3900" dirty="0" smtClean="0"/>
              <a:t>Geography</a:t>
            </a:r>
          </a:p>
          <a:p>
            <a:pPr marL="857250" lvl="2" indent="-457200"/>
            <a:r>
              <a:rPr lang="en-US" sz="3100" dirty="0" smtClean="0"/>
              <a:t>Rolling fertile countryside with several major navigable rivers</a:t>
            </a:r>
          </a:p>
          <a:p>
            <a:pPr marL="57150" indent="-457200"/>
            <a:r>
              <a:rPr lang="en-US" sz="3900" dirty="0" smtClean="0"/>
              <a:t>Climate</a:t>
            </a:r>
            <a:endParaRPr lang="en-US" baseline="0" dirty="0" smtClean="0"/>
          </a:p>
          <a:p>
            <a:pPr lvl="1"/>
            <a:r>
              <a:rPr lang="en-US" dirty="0" smtClean="0"/>
              <a:t>Temperate &amp; favorable to European settlement</a:t>
            </a:r>
            <a:endParaRPr lang="en-US" baseline="0" dirty="0" smtClean="0"/>
          </a:p>
        </p:txBody>
      </p:sp>
      <p:sp>
        <p:nvSpPr>
          <p:cNvPr id="4" name="Slide Number Placeholder 3"/>
          <p:cNvSpPr>
            <a:spLocks noGrp="1"/>
          </p:cNvSpPr>
          <p:nvPr>
            <p:ph type="sldNum" sz="quarter" idx="12"/>
          </p:nvPr>
        </p:nvSpPr>
        <p:spPr/>
        <p:txBody>
          <a:bodyPr/>
          <a:lstStyle/>
          <a:p>
            <a:fld id="{0BBDD0B9-ADE4-408B-93E4-B37B38C8A89F}" type="slidenum">
              <a:rPr lang="en-US" smtClean="0"/>
              <a:pPr/>
              <a:t>41</a:t>
            </a:fld>
            <a:endParaRPr lang="en-US"/>
          </a:p>
        </p:txBody>
      </p:sp>
    </p:spTree>
    <p:extLst>
      <p:ext uri="{BB962C8B-B14F-4D97-AF65-F5344CB8AC3E}">
        <p14:creationId xmlns:p14="http://schemas.microsoft.com/office/powerpoint/2010/main" val="18779710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Delaware &amp; Hudson Valley</a:t>
            </a:r>
            <a:endParaRPr lang="en-US" dirty="0"/>
          </a:p>
        </p:txBody>
      </p:sp>
      <p:sp>
        <p:nvSpPr>
          <p:cNvPr id="3" name="Content Placeholder 2"/>
          <p:cNvSpPr>
            <a:spLocks noGrp="1"/>
          </p:cNvSpPr>
          <p:nvPr>
            <p:ph idx="1"/>
          </p:nvPr>
        </p:nvSpPr>
        <p:spPr/>
        <p:txBody>
          <a:bodyPr>
            <a:normAutofit lnSpcReduction="10000"/>
          </a:bodyPr>
          <a:lstStyle/>
          <a:p>
            <a:r>
              <a:rPr lang="en-US" dirty="0"/>
              <a:t>Economic Characteristics</a:t>
            </a:r>
          </a:p>
          <a:p>
            <a:pPr lvl="1"/>
            <a:r>
              <a:rPr lang="en-US" dirty="0"/>
              <a:t>Good grain and cattle producing area</a:t>
            </a:r>
          </a:p>
          <a:p>
            <a:pPr lvl="1"/>
            <a:r>
              <a:rPr lang="en-US" dirty="0"/>
              <a:t>Well-suited for commercial and industrial development</a:t>
            </a:r>
          </a:p>
          <a:p>
            <a:pPr lvl="2"/>
            <a:r>
              <a:rPr lang="en-US" dirty="0"/>
              <a:t>The estuaries of both the Hudson and Delaware rivers provided excellent sites for ports (e.g. New York City  &amp; Philadelphia</a:t>
            </a:r>
            <a:r>
              <a:rPr lang="en-US" dirty="0" smtClean="0"/>
              <a:t>)</a:t>
            </a:r>
          </a:p>
          <a:p>
            <a:pPr lvl="1"/>
            <a:r>
              <a:rPr lang="en-US" dirty="0" smtClean="0"/>
              <a:t>Close to Philadelphia were large deposits of building stone, coal, copper, iron ore, and dense forests</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9F4B0919-F803-495C-98E8-13B0B79A5890}" type="slidenum">
              <a:rPr lang="en-US" smtClean="0"/>
              <a:t>42</a:t>
            </a:fld>
            <a:endParaRPr lang="en-US"/>
          </a:p>
        </p:txBody>
      </p:sp>
    </p:spTree>
    <p:extLst>
      <p:ext uri="{BB962C8B-B14F-4D97-AF65-F5344CB8AC3E}">
        <p14:creationId xmlns:p14="http://schemas.microsoft.com/office/powerpoint/2010/main" val="8105597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Implications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contrast to the Puritans, the Quakers believed the State should be limited in its role and functions</a:t>
            </a:r>
          </a:p>
          <a:p>
            <a:pPr lvl="1"/>
            <a:r>
              <a:rPr lang="en-US" dirty="0" smtClean="0"/>
              <a:t>The Holy Experiment was to be built from the bottom up, not the top down</a:t>
            </a:r>
          </a:p>
          <a:p>
            <a:r>
              <a:rPr lang="en-US" dirty="0" smtClean="0"/>
              <a:t>A strong commitment to pacifism</a:t>
            </a:r>
          </a:p>
          <a:p>
            <a:pPr lvl="1"/>
            <a:r>
              <a:rPr lang="en-US" dirty="0" smtClean="0"/>
              <a:t>This led to the eventual loss of Quaker political control due to the unwillingness of the Quaker elite to defend the society against Indian attack</a:t>
            </a:r>
          </a:p>
          <a:p>
            <a:r>
              <a:rPr lang="en-US" dirty="0" smtClean="0"/>
              <a:t>A strong belief that slavery was wrong and should be abolished</a:t>
            </a:r>
            <a:endParaRPr lang="en-US" dirty="0"/>
          </a:p>
        </p:txBody>
      </p:sp>
    </p:spTree>
    <p:extLst>
      <p:ext uri="{BB962C8B-B14F-4D97-AF65-F5344CB8AC3E}">
        <p14:creationId xmlns:p14="http://schemas.microsoft.com/office/powerpoint/2010/main" val="41634508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Notes About the Mid-Atlantic Colonies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Unlike New England and the Tidewater/Deep South</a:t>
            </a:r>
          </a:p>
          <a:p>
            <a:pPr lvl="1"/>
            <a:r>
              <a:rPr lang="en-US" dirty="0" smtClean="0"/>
              <a:t>They were ethnically and religiously diverse</a:t>
            </a:r>
          </a:p>
          <a:p>
            <a:pPr lvl="1"/>
            <a:r>
              <a:rPr lang="en-US" dirty="0" smtClean="0"/>
              <a:t>They practiced religious toleration</a:t>
            </a:r>
          </a:p>
          <a:p>
            <a:r>
              <a:rPr lang="en-US" dirty="0" smtClean="0"/>
              <a:t>Unlike the Tidewater South (and much of New England)</a:t>
            </a:r>
          </a:p>
          <a:p>
            <a:pPr lvl="1"/>
            <a:r>
              <a:rPr lang="en-US" dirty="0" smtClean="0"/>
              <a:t>They had an economy of small farms, commercial enterprises, and pre-industrial craft manufacturing</a:t>
            </a:r>
          </a:p>
          <a:p>
            <a:r>
              <a:rPr lang="en-US" dirty="0" smtClean="0"/>
              <a:t>They </a:t>
            </a:r>
            <a:r>
              <a:rPr lang="en-US" dirty="0"/>
              <a:t>defined a distinctive culture and social order that precociously anticipated the American future</a:t>
            </a:r>
          </a:p>
        </p:txBody>
      </p:sp>
      <p:sp>
        <p:nvSpPr>
          <p:cNvPr id="4" name="Slide Number Placeholder 3"/>
          <p:cNvSpPr>
            <a:spLocks noGrp="1"/>
          </p:cNvSpPr>
          <p:nvPr>
            <p:ph type="sldNum" sz="quarter" idx="12"/>
          </p:nvPr>
        </p:nvSpPr>
        <p:spPr/>
        <p:txBody>
          <a:bodyPr/>
          <a:lstStyle/>
          <a:p>
            <a:fld id="{9F4B0919-F803-495C-98E8-13B0B79A5890}" type="slidenum">
              <a:rPr lang="en-US" smtClean="0"/>
              <a:t>44</a:t>
            </a:fld>
            <a:endParaRPr lang="en-US"/>
          </a:p>
        </p:txBody>
      </p:sp>
    </p:spTree>
    <p:extLst>
      <p:ext uri="{BB962C8B-B14F-4D97-AF65-F5344CB8AC3E}">
        <p14:creationId xmlns:p14="http://schemas.microsoft.com/office/powerpoint/2010/main" val="41711398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Frontier Settlers</a:t>
            </a:r>
            <a:br>
              <a:rPr lang="en-US" dirty="0" smtClean="0"/>
            </a:br>
            <a:r>
              <a:rPr lang="en-US" sz="3600" dirty="0" smtClean="0"/>
              <a:t>Border English, Lowland Scots &amp; Scots-Irish</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199417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Borderlands</a:t>
            </a:r>
            <a:endParaRPr lang="en-US" dirty="0"/>
          </a:p>
        </p:txBody>
      </p:sp>
      <p:sp>
        <p:nvSpPr>
          <p:cNvPr id="3" name="Content Placeholder 2"/>
          <p:cNvSpPr>
            <a:spLocks noGrp="1"/>
          </p:cNvSpPr>
          <p:nvPr>
            <p:ph idx="1"/>
          </p:nvPr>
        </p:nvSpPr>
        <p:spPr/>
        <p:txBody>
          <a:bodyPr>
            <a:normAutofit fontScale="92500"/>
          </a:bodyPr>
          <a:lstStyle/>
          <a:p>
            <a:r>
              <a:rPr lang="en-US" dirty="0" smtClean="0"/>
              <a:t>Frontier largely settled by immigrants from the English-Scotch frontier and from Ulster</a:t>
            </a:r>
          </a:p>
          <a:p>
            <a:pPr lvl="1"/>
            <a:r>
              <a:rPr lang="en-US" dirty="0" smtClean="0"/>
              <a:t> Northern counties of England</a:t>
            </a:r>
          </a:p>
          <a:p>
            <a:pPr lvl="1"/>
            <a:r>
              <a:rPr lang="en-US" dirty="0" smtClean="0"/>
              <a:t>Scottish lowlands</a:t>
            </a:r>
          </a:p>
          <a:p>
            <a:pPr lvl="1"/>
            <a:r>
              <a:rPr lang="en-US" dirty="0" smtClean="0"/>
              <a:t>Scottish and English settlers in Ulster</a:t>
            </a:r>
          </a:p>
          <a:p>
            <a:r>
              <a:rPr lang="en-US" dirty="0"/>
              <a:t>War and conflict defined much of the culture of this borderlands </a:t>
            </a:r>
            <a:r>
              <a:rPr lang="en-US" dirty="0" smtClean="0"/>
              <a:t>area</a:t>
            </a:r>
          </a:p>
          <a:p>
            <a:pPr lvl="1"/>
            <a:r>
              <a:rPr lang="en-US" dirty="0"/>
              <a:t>The borderland area was a frequent theater of war</a:t>
            </a:r>
          </a:p>
          <a:p>
            <a:pPr lvl="1"/>
            <a:r>
              <a:rPr lang="en-US" dirty="0" smtClean="0"/>
              <a:t>It </a:t>
            </a:r>
            <a:r>
              <a:rPr lang="en-US" dirty="0"/>
              <a:t>was an area dominated by local warlords</a:t>
            </a:r>
          </a:p>
          <a:p>
            <a:pPr lvl="1"/>
            <a:endParaRPr lang="en-US" dirty="0"/>
          </a:p>
        </p:txBody>
      </p:sp>
      <p:sp>
        <p:nvSpPr>
          <p:cNvPr id="4" name="Slide Number Placeholder 3"/>
          <p:cNvSpPr>
            <a:spLocks noGrp="1"/>
          </p:cNvSpPr>
          <p:nvPr>
            <p:ph type="sldNum" sz="quarter" idx="12"/>
          </p:nvPr>
        </p:nvSpPr>
        <p:spPr/>
        <p:txBody>
          <a:bodyPr/>
          <a:lstStyle/>
          <a:p>
            <a:fld id="{0BBDD0B9-ADE4-408B-93E4-B37B38C8A89F}" type="slidenum">
              <a:rPr lang="en-US" smtClean="0"/>
              <a:pPr/>
              <a:t>46</a:t>
            </a:fld>
            <a:endParaRPr lang="en-US"/>
          </a:p>
        </p:txBody>
      </p:sp>
    </p:spTree>
    <p:extLst>
      <p:ext uri="{BB962C8B-B14F-4D97-AF65-F5344CB8AC3E}">
        <p14:creationId xmlns:p14="http://schemas.microsoft.com/office/powerpoint/2010/main" val="23215143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Borderlands</a:t>
            </a:r>
            <a:r>
              <a:rPr lang="en-US" baseline="0" dirty="0" smtClean="0"/>
              <a:t> </a:t>
            </a:r>
            <a:endParaRPr lang="en-US" dirty="0"/>
          </a:p>
        </p:txBody>
      </p:sp>
      <p:sp>
        <p:nvSpPr>
          <p:cNvPr id="3" name="Content Placeholder 2"/>
          <p:cNvSpPr>
            <a:spLocks noGrp="1"/>
          </p:cNvSpPr>
          <p:nvPr>
            <p:ph idx="1"/>
          </p:nvPr>
        </p:nvSpPr>
        <p:spPr/>
        <p:txBody>
          <a:bodyPr>
            <a:normAutofit lnSpcReduction="10000"/>
          </a:bodyPr>
          <a:lstStyle/>
          <a:p>
            <a:r>
              <a:rPr lang="en-US" dirty="0" smtClean="0"/>
              <a:t>In this area of endemic</a:t>
            </a:r>
            <a:r>
              <a:rPr lang="en-US" baseline="0" dirty="0" smtClean="0"/>
              <a:t> violence, </a:t>
            </a:r>
          </a:p>
          <a:p>
            <a:pPr lvl="1"/>
            <a:r>
              <a:rPr lang="en-US" dirty="0" smtClean="0"/>
              <a:t>Blood relationships loomed large. Loyalty to the family and the clan ranked far above loyalty to the crown</a:t>
            </a:r>
          </a:p>
          <a:p>
            <a:pPr lvl="1"/>
            <a:r>
              <a:rPr lang="en-US" dirty="0" smtClean="0"/>
              <a:t>There was little trust in legal institutions. People resorted to either personal violence, clan feuds, or a powerful warlord for vengeance or protection</a:t>
            </a:r>
          </a:p>
          <a:p>
            <a:r>
              <a:rPr lang="en-US" dirty="0"/>
              <a:t>Borderland culture was carried by the Scots and English settlers to Ulster – another land of endemic violence </a:t>
            </a:r>
          </a:p>
          <a:p>
            <a:pPr lvl="1"/>
            <a:endParaRPr lang="en-US" dirty="0" smtClean="0"/>
          </a:p>
        </p:txBody>
      </p:sp>
      <p:sp>
        <p:nvSpPr>
          <p:cNvPr id="4" name="Slide Number Placeholder 3"/>
          <p:cNvSpPr>
            <a:spLocks noGrp="1"/>
          </p:cNvSpPr>
          <p:nvPr>
            <p:ph type="sldNum" sz="quarter" idx="12"/>
          </p:nvPr>
        </p:nvSpPr>
        <p:spPr/>
        <p:txBody>
          <a:bodyPr/>
          <a:lstStyle/>
          <a:p>
            <a:fld id="{0BBDD0B9-ADE4-408B-93E4-B37B38C8A89F}" type="slidenum">
              <a:rPr lang="en-US" smtClean="0"/>
              <a:pPr/>
              <a:t>47</a:t>
            </a:fld>
            <a:endParaRPr lang="en-US"/>
          </a:p>
        </p:txBody>
      </p:sp>
    </p:spTree>
    <p:extLst>
      <p:ext uri="{BB962C8B-B14F-4D97-AF65-F5344CB8AC3E}">
        <p14:creationId xmlns:p14="http://schemas.microsoft.com/office/powerpoint/2010/main" val="24081119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about Borderland History</a:t>
            </a:r>
            <a:endParaRPr lang="en-US" dirty="0"/>
          </a:p>
        </p:txBody>
      </p:sp>
      <p:sp>
        <p:nvSpPr>
          <p:cNvPr id="3" name="Content Placeholder 2"/>
          <p:cNvSpPr>
            <a:spLocks noGrp="1"/>
          </p:cNvSpPr>
          <p:nvPr>
            <p:ph idx="1"/>
          </p:nvPr>
        </p:nvSpPr>
        <p:spPr/>
        <p:txBody>
          <a:bodyPr>
            <a:normAutofit/>
          </a:bodyPr>
          <a:lstStyle/>
          <a:p>
            <a:r>
              <a:rPr lang="en-US" dirty="0" smtClean="0"/>
              <a:t>In the 18</a:t>
            </a:r>
            <a:r>
              <a:rPr lang="en-US" baseline="30000" dirty="0" smtClean="0"/>
              <a:t>th</a:t>
            </a:r>
            <a:r>
              <a:rPr lang="en-US" dirty="0" smtClean="0"/>
              <a:t> Century, the borderlands were finally pacified</a:t>
            </a:r>
          </a:p>
          <a:p>
            <a:r>
              <a:rPr lang="en-US" dirty="0"/>
              <a:t>As a result of pacification, economic exploitation, famine, and decline of the linen industry, there was a large scale migration to America</a:t>
            </a:r>
          </a:p>
          <a:p>
            <a:pPr lvl="1"/>
            <a:r>
              <a:rPr lang="en-US" dirty="0"/>
              <a:t>Between 1717 and 1775, more than 250,000 emigrated to America</a:t>
            </a:r>
          </a:p>
          <a:p>
            <a:endParaRPr lang="en-US" dirty="0" smtClean="0"/>
          </a:p>
        </p:txBody>
      </p:sp>
      <p:sp>
        <p:nvSpPr>
          <p:cNvPr id="4" name="Slide Number Placeholder 3"/>
          <p:cNvSpPr>
            <a:spLocks noGrp="1"/>
          </p:cNvSpPr>
          <p:nvPr>
            <p:ph type="sldNum" sz="quarter" idx="12"/>
          </p:nvPr>
        </p:nvSpPr>
        <p:spPr/>
        <p:txBody>
          <a:bodyPr/>
          <a:lstStyle/>
          <a:p>
            <a:fld id="{0BBDD0B9-ADE4-408B-93E4-B37B38C8A89F}" type="slidenum">
              <a:rPr lang="en-US" smtClean="0"/>
              <a:pPr/>
              <a:t>48</a:t>
            </a:fld>
            <a:endParaRPr lang="en-US"/>
          </a:p>
        </p:txBody>
      </p:sp>
    </p:spTree>
    <p:extLst>
      <p:ext uri="{BB962C8B-B14F-4D97-AF65-F5344CB8AC3E}">
        <p14:creationId xmlns:p14="http://schemas.microsoft.com/office/powerpoint/2010/main" val="33860431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Borderland Emigrants</a:t>
            </a:r>
            <a:endParaRPr lang="en-US" dirty="0"/>
          </a:p>
        </p:txBody>
      </p:sp>
      <p:sp>
        <p:nvSpPr>
          <p:cNvPr id="3" name="Content Placeholder 2"/>
          <p:cNvSpPr>
            <a:spLocks noGrp="1"/>
          </p:cNvSpPr>
          <p:nvPr>
            <p:ph idx="1"/>
          </p:nvPr>
        </p:nvSpPr>
        <p:spPr/>
        <p:txBody>
          <a:bodyPr>
            <a:normAutofit fontScale="92500" lnSpcReduction="20000"/>
          </a:bodyPr>
          <a:lstStyle/>
          <a:p>
            <a:r>
              <a:rPr lang="en-US" dirty="0"/>
              <a:t>Most of the emigrants were tenant farmers with a minority of craftsmen and petty traders</a:t>
            </a:r>
          </a:p>
          <a:p>
            <a:pPr lvl="1"/>
            <a:r>
              <a:rPr lang="en-US" dirty="0"/>
              <a:t>Many from Ulster had worked in the linen trade, but had been thrown out of work by a major recession from 1772-1774</a:t>
            </a:r>
          </a:p>
          <a:p>
            <a:pPr lvl="1"/>
            <a:r>
              <a:rPr lang="en-US" dirty="0"/>
              <a:t>English border migrants were mostly Anglicans while the Scots and those from Ulster were mostly Presbyterian </a:t>
            </a:r>
          </a:p>
          <a:p>
            <a:r>
              <a:rPr lang="en-US" dirty="0"/>
              <a:t>A small minority were landowning farmers</a:t>
            </a:r>
          </a:p>
          <a:p>
            <a:r>
              <a:rPr lang="en-US" dirty="0"/>
              <a:t>About 1%-2% were members of the gentry or persons of wealth </a:t>
            </a:r>
          </a:p>
          <a:p>
            <a:endParaRPr lang="en-US" dirty="0"/>
          </a:p>
        </p:txBody>
      </p:sp>
    </p:spTree>
    <p:extLst>
      <p:ext uri="{BB962C8B-B14F-4D97-AF65-F5344CB8AC3E}">
        <p14:creationId xmlns:p14="http://schemas.microsoft.com/office/powerpoint/2010/main" val="18558270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Will Cover Today</a:t>
            </a:r>
            <a:endParaRPr lang="en-US" dirty="0"/>
          </a:p>
        </p:txBody>
      </p:sp>
      <p:sp>
        <p:nvSpPr>
          <p:cNvPr id="3" name="Content Placeholder 2"/>
          <p:cNvSpPr>
            <a:spLocks noGrp="1"/>
          </p:cNvSpPr>
          <p:nvPr>
            <p:ph idx="1"/>
          </p:nvPr>
        </p:nvSpPr>
        <p:spPr/>
        <p:txBody>
          <a:bodyPr/>
          <a:lstStyle/>
          <a:p>
            <a:r>
              <a:rPr lang="en-US" dirty="0"/>
              <a:t>The Four Founding Cultures and their impact on American Politics</a:t>
            </a:r>
          </a:p>
          <a:p>
            <a:r>
              <a:rPr lang="en-US" dirty="0"/>
              <a:t>Politics and the American Revolution</a:t>
            </a:r>
          </a:p>
          <a:p>
            <a:r>
              <a:rPr lang="en-US" dirty="0"/>
              <a:t>The Founding Fathers and the Constitution</a:t>
            </a:r>
          </a:p>
          <a:p>
            <a:r>
              <a:rPr lang="en-US" dirty="0"/>
              <a:t>The Founding Fathers’ Views of </a:t>
            </a:r>
            <a:r>
              <a:rPr lang="en-US" dirty="0" smtClean="0"/>
              <a:t>Factions</a:t>
            </a:r>
            <a:endParaRPr lang="en-US" dirty="0"/>
          </a:p>
        </p:txBody>
      </p:sp>
      <p:sp>
        <p:nvSpPr>
          <p:cNvPr id="4" name="Slide Number Placeholder 3"/>
          <p:cNvSpPr>
            <a:spLocks noGrp="1"/>
          </p:cNvSpPr>
          <p:nvPr>
            <p:ph type="sldNum" sz="quarter" idx="12"/>
          </p:nvPr>
        </p:nvSpPr>
        <p:spPr/>
        <p:txBody>
          <a:bodyPr/>
          <a:lstStyle/>
          <a:p>
            <a:fld id="{9F4B0919-F803-495C-98E8-13B0B79A5890}" type="slidenum">
              <a:rPr lang="en-US" smtClean="0"/>
              <a:t>5</a:t>
            </a:fld>
            <a:endParaRPr lang="en-US"/>
          </a:p>
        </p:txBody>
      </p:sp>
    </p:spTree>
    <p:extLst>
      <p:ext uri="{BB962C8B-B14F-4D97-AF65-F5344CB8AC3E}">
        <p14:creationId xmlns:p14="http://schemas.microsoft.com/office/powerpoint/2010/main" val="286829700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American Frontier</a:t>
            </a:r>
            <a:endParaRPr lang="en-US" dirty="0"/>
          </a:p>
        </p:txBody>
      </p:sp>
      <p:sp>
        <p:nvSpPr>
          <p:cNvPr id="3" name="Content Placeholder 2"/>
          <p:cNvSpPr>
            <a:spLocks noGrp="1"/>
          </p:cNvSpPr>
          <p:nvPr>
            <p:ph idx="1"/>
          </p:nvPr>
        </p:nvSpPr>
        <p:spPr/>
        <p:txBody>
          <a:bodyPr>
            <a:normAutofit/>
          </a:bodyPr>
          <a:lstStyle/>
          <a:p>
            <a:r>
              <a:rPr lang="en-US" dirty="0" smtClean="0"/>
              <a:t>Because the American </a:t>
            </a:r>
            <a:r>
              <a:rPr lang="en-US" baseline="0" dirty="0" smtClean="0"/>
              <a:t>backcountry was occupied by strong and warlike Indian tribes, it was just as dangerous as Ulster and the British borderlands had been</a:t>
            </a:r>
          </a:p>
          <a:p>
            <a:r>
              <a:rPr lang="en-US" dirty="0" smtClean="0"/>
              <a:t>Warfare </a:t>
            </a:r>
            <a:r>
              <a:rPr lang="en-US" dirty="0"/>
              <a:t>between borderers and Indians began in the late-17</a:t>
            </a:r>
            <a:r>
              <a:rPr lang="en-US" baseline="30000" dirty="0"/>
              <a:t>th</a:t>
            </a:r>
            <a:r>
              <a:rPr lang="en-US" dirty="0"/>
              <a:t> century and continued until the early-19</a:t>
            </a:r>
            <a:r>
              <a:rPr lang="en-US" baseline="30000" dirty="0"/>
              <a:t>th</a:t>
            </a:r>
            <a:r>
              <a:rPr lang="en-US" dirty="0"/>
              <a:t> century</a:t>
            </a:r>
          </a:p>
          <a:p>
            <a:pPr marL="0" indent="0">
              <a:buNone/>
            </a:pPr>
            <a:endParaRPr lang="en-US" baseline="0" dirty="0" smtClean="0"/>
          </a:p>
        </p:txBody>
      </p:sp>
      <p:sp>
        <p:nvSpPr>
          <p:cNvPr id="4" name="Slide Number Placeholder 3"/>
          <p:cNvSpPr>
            <a:spLocks noGrp="1"/>
          </p:cNvSpPr>
          <p:nvPr>
            <p:ph type="sldNum" sz="quarter" idx="12"/>
          </p:nvPr>
        </p:nvSpPr>
        <p:spPr/>
        <p:txBody>
          <a:bodyPr/>
          <a:lstStyle/>
          <a:p>
            <a:fld id="{0BBDD0B9-ADE4-408B-93E4-B37B38C8A89F}" type="slidenum">
              <a:rPr lang="en-US" smtClean="0"/>
              <a:pPr/>
              <a:t>50</a:t>
            </a:fld>
            <a:endParaRPr lang="en-US"/>
          </a:p>
        </p:txBody>
      </p:sp>
    </p:spTree>
    <p:extLst>
      <p:ext uri="{BB962C8B-B14F-4D97-AF65-F5344CB8AC3E}">
        <p14:creationId xmlns:p14="http://schemas.microsoft.com/office/powerpoint/2010/main" val="22630006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Frontier</a:t>
            </a:r>
            <a:endParaRPr lang="en-US" dirty="0"/>
          </a:p>
        </p:txBody>
      </p:sp>
      <p:sp>
        <p:nvSpPr>
          <p:cNvPr id="3" name="Content Placeholder 2"/>
          <p:cNvSpPr>
            <a:spLocks noGrp="1"/>
          </p:cNvSpPr>
          <p:nvPr>
            <p:ph idx="1"/>
          </p:nvPr>
        </p:nvSpPr>
        <p:spPr/>
        <p:txBody>
          <a:bodyPr>
            <a:normAutofit fontScale="92500"/>
          </a:bodyPr>
          <a:lstStyle/>
          <a:p>
            <a:r>
              <a:rPr lang="en-US" dirty="0" smtClean="0"/>
              <a:t>Socio-economic class structure</a:t>
            </a:r>
          </a:p>
          <a:p>
            <a:pPr lvl="1"/>
            <a:r>
              <a:rPr lang="en-US" dirty="0" smtClean="0"/>
              <a:t>A few very</a:t>
            </a:r>
            <a:r>
              <a:rPr lang="en-US" baseline="0" dirty="0" smtClean="0"/>
              <a:t> rich landlords. </a:t>
            </a:r>
          </a:p>
          <a:p>
            <a:pPr lvl="2"/>
            <a:r>
              <a:rPr lang="en-US" baseline="0" dirty="0" smtClean="0"/>
              <a:t>The top </a:t>
            </a:r>
            <a:r>
              <a:rPr lang="en-US" baseline="0" dirty="0" err="1" smtClean="0"/>
              <a:t>decile</a:t>
            </a:r>
            <a:r>
              <a:rPr lang="en-US" baseline="0" dirty="0" smtClean="0"/>
              <a:t> of landowners owned 40% to 80%</a:t>
            </a:r>
            <a:r>
              <a:rPr lang="en-US" dirty="0" smtClean="0"/>
              <a:t> of the land in East Tennessee</a:t>
            </a:r>
            <a:endParaRPr lang="en-US" baseline="0" dirty="0" smtClean="0"/>
          </a:p>
          <a:p>
            <a:pPr lvl="1"/>
            <a:r>
              <a:rPr lang="en-US" baseline="0" dirty="0" smtClean="0"/>
              <a:t>A middle class that was small by comparison with other colonies</a:t>
            </a:r>
          </a:p>
          <a:p>
            <a:pPr lvl="1"/>
            <a:r>
              <a:rPr lang="en-US" baseline="0" dirty="0" smtClean="0"/>
              <a:t>A large class of squatters who occupied the land but whose legal</a:t>
            </a:r>
            <a:r>
              <a:rPr lang="en-US" dirty="0" smtClean="0"/>
              <a:t> title to the land was not recognized</a:t>
            </a:r>
            <a:endParaRPr lang="en-US" baseline="0" dirty="0" smtClean="0"/>
          </a:p>
          <a:p>
            <a:pPr lvl="1"/>
            <a:r>
              <a:rPr lang="en-US" baseline="0" dirty="0" smtClean="0"/>
              <a:t>A large class of landless tenants</a:t>
            </a:r>
          </a:p>
          <a:p>
            <a:pPr lvl="2"/>
            <a:r>
              <a:rPr lang="en-US" dirty="0" smtClean="0"/>
              <a:t>1/3 to ½ of the taxable white males owned no land</a:t>
            </a:r>
          </a:p>
        </p:txBody>
      </p:sp>
      <p:sp>
        <p:nvSpPr>
          <p:cNvPr id="4" name="Slide Number Placeholder 3"/>
          <p:cNvSpPr>
            <a:spLocks noGrp="1"/>
          </p:cNvSpPr>
          <p:nvPr>
            <p:ph type="sldNum" sz="quarter" idx="12"/>
          </p:nvPr>
        </p:nvSpPr>
        <p:spPr/>
        <p:txBody>
          <a:bodyPr/>
          <a:lstStyle/>
          <a:p>
            <a:fld id="{0BBDD0B9-ADE4-408B-93E4-B37B38C8A89F}" type="slidenum">
              <a:rPr lang="en-US" smtClean="0"/>
              <a:pPr/>
              <a:t>51</a:t>
            </a:fld>
            <a:endParaRPr lang="en-US"/>
          </a:p>
        </p:txBody>
      </p:sp>
    </p:spTree>
    <p:extLst>
      <p:ext uri="{BB962C8B-B14F-4D97-AF65-F5344CB8AC3E}">
        <p14:creationId xmlns:p14="http://schemas.microsoft.com/office/powerpoint/2010/main" val="39190426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Frontier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Notes About the Backcountry Elite</a:t>
            </a:r>
          </a:p>
          <a:p>
            <a:pPr lvl="1"/>
            <a:r>
              <a:rPr lang="en-US" dirty="0" smtClean="0"/>
              <a:t>Elite status was dependent upon one’s wealth and power</a:t>
            </a:r>
          </a:p>
          <a:p>
            <a:pPr lvl="2"/>
            <a:r>
              <a:rPr lang="en-US" dirty="0" smtClean="0"/>
              <a:t>A backcountry family that lost its property fell to a lower level of society and lost its elite state. There was no concept of genteel poverty</a:t>
            </a:r>
          </a:p>
          <a:p>
            <a:pPr lvl="2"/>
            <a:r>
              <a:rPr lang="en-US" dirty="0" smtClean="0"/>
              <a:t>Unlike other elites, it was not distinguished by learning, breeding, intellect, or refinement</a:t>
            </a:r>
          </a:p>
          <a:p>
            <a:pPr lvl="1"/>
            <a:r>
              <a:rPr lang="en-US" dirty="0" smtClean="0"/>
              <a:t>People who rose to positions of leadership commonly did so by bold and decisive acts</a:t>
            </a:r>
          </a:p>
          <a:p>
            <a:pPr lvl="1"/>
            <a:r>
              <a:rPr lang="en-US" dirty="0" smtClean="0"/>
              <a:t>The politics of the backcountry consisted of charismatic leaders and personal followings</a:t>
            </a:r>
          </a:p>
          <a:p>
            <a:pPr lvl="2">
              <a:buNone/>
            </a:pPr>
            <a:endParaRPr lang="en-US" dirty="0" smtClean="0"/>
          </a:p>
          <a:p>
            <a:pPr lvl="2"/>
            <a:endParaRPr lang="en-US" dirty="0"/>
          </a:p>
        </p:txBody>
      </p:sp>
      <p:sp>
        <p:nvSpPr>
          <p:cNvPr id="4" name="Slide Number Placeholder 3"/>
          <p:cNvSpPr>
            <a:spLocks noGrp="1"/>
          </p:cNvSpPr>
          <p:nvPr>
            <p:ph type="sldNum" sz="quarter" idx="12"/>
          </p:nvPr>
        </p:nvSpPr>
        <p:spPr/>
        <p:txBody>
          <a:bodyPr/>
          <a:lstStyle/>
          <a:p>
            <a:fld id="{0BBDD0B9-ADE4-408B-93E4-B37B38C8A89F}" type="slidenum">
              <a:rPr lang="en-US" smtClean="0"/>
              <a:pPr/>
              <a:t>52</a:t>
            </a:fld>
            <a:endParaRPr lang="en-US"/>
          </a:p>
        </p:txBody>
      </p:sp>
    </p:spTree>
    <p:extLst>
      <p:ext uri="{BB962C8B-B14F-4D97-AF65-F5344CB8AC3E}">
        <p14:creationId xmlns:p14="http://schemas.microsoft.com/office/powerpoint/2010/main" val="173521001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Cultural Traits with </a:t>
            </a:r>
            <a:br>
              <a:rPr lang="en-US" dirty="0" smtClean="0"/>
            </a:br>
            <a:r>
              <a:rPr lang="en-US" dirty="0" smtClean="0"/>
              <a:t>Political Implications</a:t>
            </a:r>
            <a:endParaRPr lang="en-US" dirty="0"/>
          </a:p>
        </p:txBody>
      </p:sp>
      <p:sp>
        <p:nvSpPr>
          <p:cNvPr id="3" name="Content Placeholder 2"/>
          <p:cNvSpPr>
            <a:spLocks noGrp="1"/>
          </p:cNvSpPr>
          <p:nvPr>
            <p:ph idx="1"/>
          </p:nvPr>
        </p:nvSpPr>
        <p:spPr/>
        <p:txBody>
          <a:bodyPr>
            <a:normAutofit lnSpcReduction="10000"/>
          </a:bodyPr>
          <a:lstStyle/>
          <a:p>
            <a:r>
              <a:rPr lang="en-US" dirty="0" smtClean="0"/>
              <a:t>Strong tendency toward vigilantism</a:t>
            </a:r>
          </a:p>
          <a:p>
            <a:pPr lvl="1"/>
            <a:r>
              <a:rPr lang="en-US" dirty="0"/>
              <a:t>Vigilantism on the frontier reflected the tradition of retributive folk justice existing in the British borderlands </a:t>
            </a:r>
          </a:p>
          <a:p>
            <a:r>
              <a:rPr lang="en-US" dirty="0" smtClean="0"/>
              <a:t>Strong sense of personal “honor”</a:t>
            </a:r>
          </a:p>
          <a:p>
            <a:pPr lvl="1"/>
            <a:r>
              <a:rPr lang="en-US" dirty="0" smtClean="0"/>
              <a:t>A man’s worth was based on others’ views of his courage and willingness to confront any insult or challenge</a:t>
            </a:r>
          </a:p>
          <a:p>
            <a:r>
              <a:rPr lang="en-US" dirty="0" smtClean="0"/>
              <a:t>A tradition of weak state authority combined with a popular distrust of the state</a:t>
            </a:r>
          </a:p>
          <a:p>
            <a:endParaRPr lang="en-US" dirty="0" smtClean="0"/>
          </a:p>
        </p:txBody>
      </p:sp>
      <p:sp>
        <p:nvSpPr>
          <p:cNvPr id="4" name="Slide Number Placeholder 3"/>
          <p:cNvSpPr>
            <a:spLocks noGrp="1"/>
          </p:cNvSpPr>
          <p:nvPr>
            <p:ph type="sldNum" sz="quarter" idx="12"/>
          </p:nvPr>
        </p:nvSpPr>
        <p:spPr/>
        <p:txBody>
          <a:bodyPr/>
          <a:lstStyle/>
          <a:p>
            <a:fld id="{0BBDD0B9-ADE4-408B-93E4-B37B38C8A89F}" type="slidenum">
              <a:rPr lang="en-US" smtClean="0"/>
              <a:pPr/>
              <a:t>53</a:t>
            </a:fld>
            <a:endParaRPr lang="en-US"/>
          </a:p>
        </p:txBody>
      </p:sp>
    </p:spTree>
    <p:extLst>
      <p:ext uri="{BB962C8B-B14F-4D97-AF65-F5344CB8AC3E}">
        <p14:creationId xmlns:p14="http://schemas.microsoft.com/office/powerpoint/2010/main" val="346928359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on Government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All Colonial Governments consisted of an appointed Governor and an elected Assembly</a:t>
            </a:r>
          </a:p>
          <a:p>
            <a:r>
              <a:rPr lang="en-US" dirty="0" smtClean="0"/>
              <a:t>Local governments varied</a:t>
            </a:r>
          </a:p>
          <a:p>
            <a:pPr lvl="1"/>
            <a:r>
              <a:rPr lang="en-US" dirty="0" smtClean="0"/>
              <a:t>Except for New England</a:t>
            </a:r>
            <a:endParaRPr lang="en-US" dirty="0"/>
          </a:p>
          <a:p>
            <a:pPr lvl="1"/>
            <a:r>
              <a:rPr lang="en-US" dirty="0" smtClean="0"/>
              <a:t>In Tidewater, it was based on the county &amp; parish </a:t>
            </a:r>
          </a:p>
          <a:p>
            <a:pPr lvl="2"/>
            <a:r>
              <a:rPr lang="en-US" dirty="0" smtClean="0"/>
              <a:t>Governed by an elite of mostly plantation owners appointed by the governor</a:t>
            </a:r>
          </a:p>
          <a:p>
            <a:pPr lvl="1"/>
            <a:r>
              <a:rPr lang="en-US" dirty="0" smtClean="0"/>
              <a:t>In the Middle Colonies, it was based on </a:t>
            </a:r>
            <a:r>
              <a:rPr lang="en-US" dirty="0"/>
              <a:t>the county </a:t>
            </a:r>
            <a:endParaRPr lang="en-US" dirty="0" smtClean="0"/>
          </a:p>
          <a:p>
            <a:pPr lvl="2"/>
            <a:r>
              <a:rPr lang="en-US" dirty="0" smtClean="0"/>
              <a:t>Governed </a:t>
            </a:r>
            <a:r>
              <a:rPr lang="en-US" dirty="0"/>
              <a:t>by elected county commissioners </a:t>
            </a:r>
            <a:r>
              <a:rPr lang="en-US" dirty="0" smtClean="0"/>
              <a:t>with </a:t>
            </a:r>
            <a:r>
              <a:rPr lang="en-US" dirty="0"/>
              <a:t>other subordinate elected </a:t>
            </a:r>
            <a:r>
              <a:rPr lang="en-US" dirty="0" smtClean="0"/>
              <a:t>officials</a:t>
            </a:r>
            <a:endParaRPr lang="en-US" dirty="0"/>
          </a:p>
          <a:p>
            <a:pPr lvl="1"/>
            <a:r>
              <a:rPr lang="en-US" dirty="0" smtClean="0"/>
              <a:t>On the Frontier, there was an elected sheriff</a:t>
            </a:r>
          </a:p>
          <a:p>
            <a:pPr lvl="2"/>
            <a:r>
              <a:rPr lang="en-US" dirty="0" smtClean="0"/>
              <a:t>Mostly governed by ad hoc vigilantes or posses </a:t>
            </a:r>
          </a:p>
        </p:txBody>
      </p:sp>
      <p:sp>
        <p:nvSpPr>
          <p:cNvPr id="4" name="Slide Number Placeholder 3"/>
          <p:cNvSpPr>
            <a:spLocks noGrp="1"/>
          </p:cNvSpPr>
          <p:nvPr>
            <p:ph type="sldNum" sz="quarter" idx="12"/>
          </p:nvPr>
        </p:nvSpPr>
        <p:spPr/>
        <p:txBody>
          <a:bodyPr/>
          <a:lstStyle/>
          <a:p>
            <a:fld id="{9F4B0919-F803-495C-98E8-13B0B79A5890}" type="slidenum">
              <a:rPr lang="en-US" smtClean="0"/>
              <a:t>54</a:t>
            </a:fld>
            <a:endParaRPr lang="en-US"/>
          </a:p>
        </p:txBody>
      </p:sp>
    </p:spTree>
    <p:extLst>
      <p:ext uri="{BB962C8B-B14F-4D97-AF65-F5344CB8AC3E}">
        <p14:creationId xmlns:p14="http://schemas.microsoft.com/office/powerpoint/2010/main" val="4087692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Regional Culture Origins of American Politics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41666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Founding Cultures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Settlement</a:t>
            </a:r>
            <a:r>
              <a:rPr lang="en-US" baseline="0" dirty="0" smtClean="0"/>
              <a:t> of the New World Consisted of Several Distinct Founding Cultures</a:t>
            </a:r>
          </a:p>
          <a:p>
            <a:r>
              <a:rPr lang="en-US" dirty="0" smtClean="0"/>
              <a:t>They consisted of:</a:t>
            </a:r>
          </a:p>
          <a:p>
            <a:pPr lvl="1"/>
            <a:r>
              <a:rPr lang="en-US" dirty="0" smtClean="0"/>
              <a:t>Puritan New England</a:t>
            </a:r>
          </a:p>
          <a:p>
            <a:pPr lvl="1"/>
            <a:r>
              <a:rPr lang="en-US" dirty="0" smtClean="0"/>
              <a:t>The South</a:t>
            </a:r>
          </a:p>
          <a:p>
            <a:pPr lvl="2"/>
            <a:r>
              <a:rPr lang="en-US" dirty="0" smtClean="0"/>
              <a:t>Virginia Tidewater</a:t>
            </a:r>
          </a:p>
          <a:p>
            <a:pPr lvl="2"/>
            <a:r>
              <a:rPr lang="en-US" dirty="0" smtClean="0"/>
              <a:t>Deep South</a:t>
            </a:r>
          </a:p>
          <a:p>
            <a:pPr lvl="1"/>
            <a:r>
              <a:rPr lang="en-US" dirty="0" smtClean="0"/>
              <a:t>The Mid-Atlantic Colonies </a:t>
            </a:r>
          </a:p>
          <a:p>
            <a:pPr lvl="2"/>
            <a:r>
              <a:rPr lang="en-US" dirty="0" smtClean="0"/>
              <a:t>Delaware Valley</a:t>
            </a:r>
          </a:p>
          <a:p>
            <a:pPr lvl="2"/>
            <a:r>
              <a:rPr lang="en-US" dirty="0" smtClean="0"/>
              <a:t>New York</a:t>
            </a:r>
          </a:p>
          <a:p>
            <a:pPr lvl="1"/>
            <a:r>
              <a:rPr lang="en-US" dirty="0" smtClean="0"/>
              <a:t>The</a:t>
            </a:r>
            <a:r>
              <a:rPr lang="en-US" baseline="0" dirty="0" smtClean="0"/>
              <a:t> Appalachian Frontier</a:t>
            </a:r>
          </a:p>
          <a:p>
            <a:pPr lvl="1"/>
            <a:r>
              <a:rPr lang="en-US" dirty="0" smtClean="0"/>
              <a:t>The Spanish Borderlands</a:t>
            </a:r>
            <a:endParaRPr lang="en-US" baseline="0" dirty="0" smtClean="0"/>
          </a:p>
          <a:p>
            <a:pPr lvl="1"/>
            <a:endParaRPr lang="en-US" baseline="0" dirty="0" smtClean="0"/>
          </a:p>
          <a:p>
            <a:endParaRPr lang="en-US" dirty="0"/>
          </a:p>
        </p:txBody>
      </p:sp>
      <p:sp>
        <p:nvSpPr>
          <p:cNvPr id="4" name="Slide Number Placeholder 3"/>
          <p:cNvSpPr>
            <a:spLocks noGrp="1"/>
          </p:cNvSpPr>
          <p:nvPr>
            <p:ph type="sldNum" sz="quarter" idx="12"/>
          </p:nvPr>
        </p:nvSpPr>
        <p:spPr/>
        <p:txBody>
          <a:bodyPr/>
          <a:lstStyle/>
          <a:p>
            <a:fld id="{9F4B0919-F803-495C-98E8-13B0B79A5890}" type="slidenum">
              <a:rPr lang="en-US" smtClean="0"/>
              <a:t>7</a:t>
            </a:fld>
            <a:endParaRPr lang="en-US"/>
          </a:p>
        </p:txBody>
      </p:sp>
    </p:spTree>
    <p:extLst>
      <p:ext uri="{BB962C8B-B14F-4D97-AF65-F5344CB8AC3E}">
        <p14:creationId xmlns:p14="http://schemas.microsoft.com/office/powerpoint/2010/main" val="2290693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Roots of the Different Cultures</a:t>
            </a:r>
            <a:endParaRPr lang="en-US" dirty="0"/>
          </a:p>
        </p:txBody>
      </p:sp>
      <p:sp>
        <p:nvSpPr>
          <p:cNvPr id="3" name="Content Placeholder 2"/>
          <p:cNvSpPr>
            <a:spLocks noGrp="1"/>
          </p:cNvSpPr>
          <p:nvPr>
            <p:ph idx="1"/>
          </p:nvPr>
        </p:nvSpPr>
        <p:spPr/>
        <p:txBody>
          <a:bodyPr>
            <a:normAutofit lnSpcReduction="10000"/>
          </a:bodyPr>
          <a:lstStyle/>
          <a:p>
            <a:r>
              <a:rPr lang="en-US" dirty="0" smtClean="0"/>
              <a:t>Different National Origins</a:t>
            </a:r>
          </a:p>
          <a:p>
            <a:r>
              <a:rPr lang="en-US" dirty="0" smtClean="0"/>
              <a:t>Different dominant religions</a:t>
            </a:r>
          </a:p>
          <a:p>
            <a:r>
              <a:rPr lang="en-US" dirty="0" smtClean="0"/>
              <a:t>Different areas of origin within the British isles</a:t>
            </a:r>
          </a:p>
          <a:p>
            <a:r>
              <a:rPr lang="en-US" dirty="0"/>
              <a:t>Migration to America from the distinct regions took place </a:t>
            </a:r>
          </a:p>
          <a:p>
            <a:pPr lvl="1"/>
            <a:r>
              <a:rPr lang="en-US" dirty="0"/>
              <a:t>In different time frames </a:t>
            </a:r>
          </a:p>
          <a:p>
            <a:pPr lvl="1"/>
            <a:r>
              <a:rPr lang="en-US" dirty="0"/>
              <a:t>Involved differing social strata in each </a:t>
            </a:r>
            <a:r>
              <a:rPr lang="en-US" dirty="0" smtClean="0"/>
              <a:t>region</a:t>
            </a:r>
          </a:p>
          <a:p>
            <a:r>
              <a:rPr lang="en-US" dirty="0"/>
              <a:t>The areas or colonies settled had distinctive geographies, climates, and economies</a:t>
            </a:r>
          </a:p>
          <a:p>
            <a:pPr marL="457200" lvl="1" indent="0">
              <a:buNone/>
            </a:pPr>
            <a:endParaRPr lang="en-US" dirty="0"/>
          </a:p>
        </p:txBody>
      </p:sp>
    </p:spTree>
    <p:extLst>
      <p:ext uri="{BB962C8B-B14F-4D97-AF65-F5344CB8AC3E}">
        <p14:creationId xmlns:p14="http://schemas.microsoft.com/office/powerpoint/2010/main" val="2397596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South</a:t>
            </a:r>
            <a:br>
              <a:rPr lang="en-US" dirty="0" smtClean="0"/>
            </a:br>
            <a:r>
              <a:rPr lang="en-US" dirty="0" smtClean="0"/>
              <a:t>Virginia/Tidewater South</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186390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1317</TotalTime>
  <Words>9624</Words>
  <Application>Microsoft Office PowerPoint</Application>
  <PresentationFormat>On-screen Show (4:3)</PresentationFormat>
  <Paragraphs>629</Paragraphs>
  <Slides>54</Slides>
  <Notes>52</Notes>
  <HiddenSlides>7</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From ‘Factions’ to Attack Ads – A History of American Politics </vt:lpstr>
      <vt:lpstr>What We Will Cover in the Course - 1</vt:lpstr>
      <vt:lpstr>What We Will Cover in the Course - 2</vt:lpstr>
      <vt:lpstr>What We Will Cover in the Course - 3</vt:lpstr>
      <vt:lpstr>What We Will Cover Today</vt:lpstr>
      <vt:lpstr>The Regional Culture Origins of American Politics</vt:lpstr>
      <vt:lpstr>Founding Cultures</vt:lpstr>
      <vt:lpstr>Roots of the Different Cultures</vt:lpstr>
      <vt:lpstr>The South Virginia/Tidewater South</vt:lpstr>
      <vt:lpstr>The Virginians/Tidewater South</vt:lpstr>
      <vt:lpstr>The Virginians/Tidewater South </vt:lpstr>
      <vt:lpstr>The Virginians/Tidewater South </vt:lpstr>
      <vt:lpstr>The Virginia/Tidewater Elite </vt:lpstr>
      <vt:lpstr>Key Events</vt:lpstr>
      <vt:lpstr>The Virginians/Tidewater South </vt:lpstr>
      <vt:lpstr>Views with Political Implications</vt:lpstr>
      <vt:lpstr>Liberty vs Freedom</vt:lpstr>
      <vt:lpstr>Cultural Ideas with Political Implications - 1</vt:lpstr>
      <vt:lpstr>Cultural ideas with Political Implications - 2</vt:lpstr>
      <vt:lpstr>The Deep South</vt:lpstr>
      <vt:lpstr>Origins of the Deep South</vt:lpstr>
      <vt:lpstr>The Deep South Economy</vt:lpstr>
      <vt:lpstr>Impact of Climate</vt:lpstr>
      <vt:lpstr>The Impact of a Black Majority</vt:lpstr>
      <vt:lpstr>A Distinctive Black Culture</vt:lpstr>
      <vt:lpstr>Socio-Cultural Implications</vt:lpstr>
      <vt:lpstr>Puritan New England</vt:lpstr>
      <vt:lpstr>The Puritans </vt:lpstr>
      <vt:lpstr>Reasons for Emigrating</vt:lpstr>
      <vt:lpstr>Geography &amp; Climate</vt:lpstr>
      <vt:lpstr>New England Colonial Economy</vt:lpstr>
      <vt:lpstr>Puritanism &amp; Politics</vt:lpstr>
      <vt:lpstr>Puritanism &amp; Politics - 2</vt:lpstr>
      <vt:lpstr>The Middle Colonies</vt:lpstr>
      <vt:lpstr>Historical Notes - 1</vt:lpstr>
      <vt:lpstr>Historical Notes - 2 </vt:lpstr>
      <vt:lpstr>The Middle Colonies</vt:lpstr>
      <vt:lpstr>Historical Notes: Pennsylvania</vt:lpstr>
      <vt:lpstr>The Quakers</vt:lpstr>
      <vt:lpstr>The Middle Colonies: Pennsylvania </vt:lpstr>
      <vt:lpstr>Delaware &amp; Hudson Valleys</vt:lpstr>
      <vt:lpstr>Delaware &amp; Hudson Valley</vt:lpstr>
      <vt:lpstr>Political Implications</vt:lpstr>
      <vt:lpstr>Notes About the Mid-Atlantic Colonies</vt:lpstr>
      <vt:lpstr>Frontier Settlers Border English, Lowland Scots &amp; Scots-Irish</vt:lpstr>
      <vt:lpstr>The Borderlands</vt:lpstr>
      <vt:lpstr>The Borderlands </vt:lpstr>
      <vt:lpstr>Notes about Borderland History</vt:lpstr>
      <vt:lpstr>Characteristics of Borderland Emigrants</vt:lpstr>
      <vt:lpstr>The American Frontier</vt:lpstr>
      <vt:lpstr>The Frontier</vt:lpstr>
      <vt:lpstr>The Frontier</vt:lpstr>
      <vt:lpstr>Cultural Traits with  Political Implications</vt:lpstr>
      <vt:lpstr>Notes on Government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‘Factions’ to Attack Ads – A History of American Politics</dc:title>
  <dc:creator>wareader</dc:creator>
  <cp:lastModifiedBy>wareader</cp:lastModifiedBy>
  <cp:revision>113</cp:revision>
  <cp:lastPrinted>2015-09-21T02:21:36Z</cp:lastPrinted>
  <dcterms:created xsi:type="dcterms:W3CDTF">2015-07-13T00:09:37Z</dcterms:created>
  <dcterms:modified xsi:type="dcterms:W3CDTF">2015-09-29T01:05:28Z</dcterms:modified>
</cp:coreProperties>
</file>