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69805" autoAdjust="0"/>
  </p:normalViewPr>
  <p:slideViewPr>
    <p:cSldViewPr>
      <p:cViewPr varScale="1">
        <p:scale>
          <a:sx n="50" d="100"/>
          <a:sy n="50" d="100"/>
        </p:scale>
        <p:origin x="-1812" y="-96"/>
      </p:cViewPr>
      <p:guideLst>
        <p:guide orient="horz" pos="2160"/>
        <p:guide pos="2880"/>
      </p:guideLst>
    </p:cSldViewPr>
  </p:slideViewPr>
  <p:notesTextViewPr>
    <p:cViewPr>
      <p:scale>
        <a:sx n="1" d="1"/>
        <a:sy n="1" d="1"/>
      </p:scale>
      <p:origin x="0" y="0"/>
    </p:cViewPr>
  </p:notesTextViewPr>
  <p:sorterViewPr>
    <p:cViewPr>
      <p:scale>
        <a:sx n="100" d="100"/>
        <a:sy n="100" d="100"/>
      </p:scale>
      <p:origin x="0" y="13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F3DA6-81E9-4946-AE64-2007214FB43F}" type="datetimeFigureOut">
              <a:rPr lang="en-US" smtClean="0"/>
              <a:t>10/1/2014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59E55C-016D-4513-8590-4D8E24A065D1}" type="slidenum">
              <a:rPr lang="en-US" smtClean="0"/>
              <a:t>‹#›</a:t>
            </a:fld>
            <a:endParaRPr lang="en-US"/>
          </a:p>
        </p:txBody>
      </p:sp>
    </p:spTree>
    <p:extLst>
      <p:ext uri="{BB962C8B-B14F-4D97-AF65-F5344CB8AC3E}">
        <p14:creationId xmlns:p14="http://schemas.microsoft.com/office/powerpoint/2010/main" val="27684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DDBAC-7527-44D9-8D9C-442A3C414544}" type="datetimeFigureOut">
              <a:rPr lang="en-US" smtClean="0"/>
              <a:t>10/1/2014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94A04-B25A-4EDC-B1F9-ADCAE2909B94}" type="slidenum">
              <a:rPr lang="en-US" smtClean="0"/>
              <a:t>‹#›</a:t>
            </a:fld>
            <a:endParaRPr lang="en-US"/>
          </a:p>
        </p:txBody>
      </p:sp>
    </p:spTree>
    <p:extLst>
      <p:ext uri="{BB962C8B-B14F-4D97-AF65-F5344CB8AC3E}">
        <p14:creationId xmlns:p14="http://schemas.microsoft.com/office/powerpoint/2010/main" val="52891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Edwin_Stanton"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F815-6EC6-419C-A5DB-6B3FD1E4604D}" type="slidenum">
              <a:rPr lang="en-US" smtClean="0"/>
              <a:t>1</a:t>
            </a:fld>
            <a:endParaRPr lang="en-US"/>
          </a:p>
        </p:txBody>
      </p:sp>
    </p:spTree>
    <p:extLst>
      <p:ext uri="{BB962C8B-B14F-4D97-AF65-F5344CB8AC3E}">
        <p14:creationId xmlns:p14="http://schemas.microsoft.com/office/powerpoint/2010/main" val="3733813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10</a:t>
            </a:fld>
            <a:endParaRPr lang="en-US"/>
          </a:p>
        </p:txBody>
      </p:sp>
    </p:spTree>
    <p:extLst>
      <p:ext uri="{BB962C8B-B14F-4D97-AF65-F5344CB8AC3E}">
        <p14:creationId xmlns:p14="http://schemas.microsoft.com/office/powerpoint/2010/main" val="245235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sz="1600" b="1" dirty="0"/>
              <a:t>Invention of the horse collar - </a:t>
            </a:r>
            <a:r>
              <a:rPr lang="en-US" sz="1600" dirty="0"/>
              <a:t>The horse collar was developed by the Scandinavians. By the 9</a:t>
            </a:r>
            <a:r>
              <a:rPr lang="en-US" sz="1600" baseline="30000" dirty="0"/>
              <a:t>th</a:t>
            </a:r>
            <a:r>
              <a:rPr lang="en-US" sz="1600" dirty="0"/>
              <a:t> century AD – on the evidence of burial sites and travelers’ accounts – the collar was in general use with horses there for plowing the land, where the power required is much greater than in pulling a light cart or chariot. </a:t>
            </a:r>
          </a:p>
          <a:p>
            <a:pPr marL="277263" indent="-277263" defTabSz="914303">
              <a:buFont typeface="Arial" panose="020B0604020202020204" pitchFamily="34" charset="0"/>
              <a:buChar char="•"/>
              <a:defRPr/>
            </a:pPr>
            <a:r>
              <a:rPr lang="en-US" sz="1600" dirty="0"/>
              <a:t>The Greeks and Romans used a throat and girth harness in which the straps were wound around the belly and neck of the horse. The neck strap simultaneously pressed on the jugular vein and the windpipe, causing the horse to lose 80% of its efficiency. </a:t>
            </a:r>
          </a:p>
          <a:p>
            <a:pPr marL="277263" indent="-277263" defTabSz="914303">
              <a:buFont typeface="Arial" panose="020B0604020202020204" pitchFamily="34" charset="0"/>
              <a:buChar char="•"/>
              <a:defRPr/>
            </a:pPr>
            <a:r>
              <a:rPr lang="en-US" sz="1600" dirty="0"/>
              <a:t>The collar harness which rested on the horse’s shoulders and the breast strap (which rested against the horse’s chest) eliminated the earlier harness’ restriction on the horse’s air and oxygen supply and enabled the horse to assume a major economic role in both agriculture and the hauling of wagons</a:t>
            </a:r>
          </a:p>
          <a:p>
            <a:r>
              <a:rPr lang="en-US" sz="1600" b="1" dirty="0"/>
              <a:t>Effects of the horse collar - </a:t>
            </a:r>
            <a:r>
              <a:rPr lang="en-US" sz="1600" dirty="0"/>
              <a:t>With a collar harness and horseshoes, a horse could plow 30 to 50 percent faster than an ox (except in heavy, wet soils). This advan­tage accounted for the spread of horses as draft animals, and by the twelfth century </a:t>
            </a:r>
            <a:r>
              <a:rPr lang="en-US" sz="1600" cap="small" dirty="0" err="1"/>
              <a:t>ce</a:t>
            </a:r>
            <a:r>
              <a:rPr lang="en-US" sz="1600" cap="small" dirty="0"/>
              <a:t>, </a:t>
            </a:r>
            <a:r>
              <a:rPr lang="en-US" sz="1600" dirty="0"/>
              <a:t>European agricultural production was dependent on horses.</a:t>
            </a:r>
          </a:p>
          <a:p>
            <a:pPr marL="277263" indent="-277263">
              <a:buFont typeface="Arial" panose="020B0604020202020204" pitchFamily="34" charset="0"/>
              <a:buChar char="•"/>
            </a:pPr>
            <a:r>
              <a:rPr lang="en-US" sz="1600" dirty="0"/>
              <a:t> What draft animals offered was a time-saving measure. With a hoe, 100 hours of work are required to ready one hectare (2.471 acres) of land for planting grain. But with an ox pulling a simple wooden plow, the same task can be completed in 30 hours. With a horse, the same task could be completed in 15 to 20 hours.  </a:t>
            </a:r>
          </a:p>
          <a:p>
            <a:pPr marL="277263" indent="-277263">
              <a:buFont typeface="Arial" panose="020B0604020202020204" pitchFamily="34" charset="0"/>
              <a:buChar char="•"/>
            </a:pPr>
            <a:r>
              <a:rPr lang="en-US" sz="1600" dirty="0"/>
              <a:t>In essence, the draft animal s "discretionary time" was diverted to our use. Once evolved, this horse-harness led to the development of wagons with pivoted front axles and brakes. The four-wheel wagon capable of hauling heavy loads was a common feature by the middle of the thirteenth century. </a:t>
            </a:r>
          </a:p>
          <a:p>
            <a:pPr marL="277263" indent="-277263">
              <a:buFont typeface="Arial" panose="020B0604020202020204" pitchFamily="34" charset="0"/>
              <a:buChar char="•"/>
            </a:pPr>
            <a:r>
              <a:rPr lang="en-US" sz="1600" dirty="0"/>
              <a:t>The effects on towns were extraordinary. Peasants began to live in towns while going each day to their fields.</a:t>
            </a:r>
          </a:p>
        </p:txBody>
      </p:sp>
      <p:sp>
        <p:nvSpPr>
          <p:cNvPr id="4" name="Slide Number Placeholder 3"/>
          <p:cNvSpPr>
            <a:spLocks noGrp="1"/>
          </p:cNvSpPr>
          <p:nvPr>
            <p:ph type="sldNum" sz="quarter" idx="10"/>
          </p:nvPr>
        </p:nvSpPr>
        <p:spPr/>
        <p:txBody>
          <a:bodyPr/>
          <a:lstStyle/>
          <a:p>
            <a:fld id="{E62AD538-D257-40F4-B59F-FE151965B5AA}" type="slidenum">
              <a:rPr lang="en-US" smtClean="0"/>
              <a:t>11</a:t>
            </a:fld>
            <a:endParaRPr lang="en-US"/>
          </a:p>
        </p:txBody>
      </p:sp>
    </p:spTree>
    <p:extLst>
      <p:ext uri="{BB962C8B-B14F-4D97-AF65-F5344CB8AC3E}">
        <p14:creationId xmlns:p14="http://schemas.microsoft.com/office/powerpoint/2010/main" val="212990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263" indent="-277263">
              <a:buFont typeface="Arial" panose="020B0604020202020204" pitchFamily="34" charset="0"/>
              <a:buChar char="•"/>
            </a:pPr>
            <a:r>
              <a:rPr lang="en-US" sz="1600" dirty="0"/>
              <a:t>From the Jin area of western China, the Mongols conscripted local siege experts into their armies and adopted Jin weapons and techniques: ballista, catapult, trebuchet, and battering rams. </a:t>
            </a:r>
          </a:p>
          <a:p>
            <a:pPr marL="720884" lvl="1" indent="-277263">
              <a:buFont typeface="Arial" panose="020B0604020202020204" pitchFamily="34" charset="0"/>
              <a:buChar char="•"/>
            </a:pPr>
            <a:r>
              <a:rPr lang="en-US" sz="1600" dirty="0"/>
              <a:t>The ballista was a mechanical device that shot large arrows capable of damaging structures as well as individuals; the catapult hurled stones and flaming liquids; and the trebuchet, powered by the drop of a heavy counterweight, threw objects faster than the torsion catapult </a:t>
            </a:r>
          </a:p>
          <a:p>
            <a:pPr marL="720884" lvl="1" indent="-277263">
              <a:buFont typeface="Arial" panose="020B0604020202020204" pitchFamily="34" charset="0"/>
              <a:buChar char="•"/>
            </a:pPr>
            <a:r>
              <a:rPr lang="en-US" sz="1600" dirty="0"/>
              <a:t>The </a:t>
            </a:r>
            <a:r>
              <a:rPr lang="en-US" sz="1600" dirty="0" err="1"/>
              <a:t>firelance</a:t>
            </a:r>
            <a:r>
              <a:rPr lang="en-US" sz="1600" dirty="0"/>
              <a:t>, a bamboo tube of gunpowder, was the also implemented as a flame thrower to spread fire and to terrorize troops and horses. </a:t>
            </a:r>
          </a:p>
        </p:txBody>
      </p:sp>
      <p:sp>
        <p:nvSpPr>
          <p:cNvPr id="4" name="Slide Number Placeholder 3"/>
          <p:cNvSpPr>
            <a:spLocks noGrp="1"/>
          </p:cNvSpPr>
          <p:nvPr>
            <p:ph type="sldNum" sz="quarter" idx="10"/>
          </p:nvPr>
        </p:nvSpPr>
        <p:spPr/>
        <p:txBody>
          <a:bodyPr/>
          <a:lstStyle/>
          <a:p>
            <a:fld id="{E62AD538-D257-40F4-B59F-FE151965B5AA}" type="slidenum">
              <a:rPr lang="en-US" smtClean="0"/>
              <a:t>12</a:t>
            </a:fld>
            <a:endParaRPr lang="en-US"/>
          </a:p>
        </p:txBody>
      </p:sp>
    </p:spTree>
    <p:extLst>
      <p:ext uri="{BB962C8B-B14F-4D97-AF65-F5344CB8AC3E}">
        <p14:creationId xmlns:p14="http://schemas.microsoft.com/office/powerpoint/2010/main" val="342775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Sack of Baghdad – </a:t>
            </a:r>
            <a:r>
              <a:rPr lang="en-US" sz="1600" dirty="0"/>
              <a:t>The sack of Baghdad in 1258 destroyed the Abbasid caliphate and also the center of Islamic learning in the Middle East. Most of the inhabitants were killed, and the irrigation infrastructure was largely destroyed or allowed to silt up. </a:t>
            </a:r>
          </a:p>
          <a:p>
            <a:pPr marL="277263" indent="-277263">
              <a:buFont typeface="Arial" panose="020B0604020202020204" pitchFamily="34" charset="0"/>
              <a:buChar char="•"/>
            </a:pPr>
            <a:r>
              <a:rPr lang="en-US" sz="1600" dirty="0"/>
              <a:t>In the words of historian Steven Dutch, “The Mongol destruction of Baghdad was a psychological blow from which Islam never recovered. Already Islam was turning inward, becoming more suspicious of conflicts between faith and reason and more conservative. With the sack of Baghdad, the intellectual flowering of Islam was snuffed out.”</a:t>
            </a:r>
            <a:endParaRPr lang="en-US" sz="1600" b="1" dirty="0"/>
          </a:p>
          <a:p>
            <a:r>
              <a:rPr lang="en-US" sz="1600" b="1" dirty="0"/>
              <a:t>Long-distance trade - </a:t>
            </a:r>
            <a:r>
              <a:rPr lang="en-US" sz="1600" dirty="0"/>
              <a:t>After a region was subjugated, Genghis put every effort into rebuild­ing cities and reestablishing the economy. </a:t>
            </a:r>
          </a:p>
          <a:p>
            <a:pPr marL="277263" indent="-277263">
              <a:buFont typeface="Arial" panose="020B0604020202020204" pitchFamily="34" charset="0"/>
              <a:buChar char="•"/>
            </a:pPr>
            <a:r>
              <a:rPr lang="en-US" sz="1600" dirty="0"/>
              <a:t>Nomads everywhere loved trade, and merchants were encouraged to resume their commercial activities under the protection of the Mongol army. </a:t>
            </a:r>
          </a:p>
          <a:p>
            <a:pPr marL="277263" indent="-277263">
              <a:buFont typeface="Arial" panose="020B0604020202020204" pitchFamily="34" charset="0"/>
              <a:buChar char="•"/>
            </a:pPr>
            <a:r>
              <a:rPr lang="en-US" sz="1600" dirty="0"/>
              <a:t>Everything was done to promote vigorous international traffic as companies of traders received capital and enjoyed many rights and privileges along the routes across Eurasia. </a:t>
            </a:r>
          </a:p>
          <a:p>
            <a:pPr marL="277263" indent="-277263">
              <a:buFont typeface="Arial" panose="020B0604020202020204" pitchFamily="34" charset="0"/>
              <a:buChar char="•"/>
            </a:pPr>
            <a:r>
              <a:rPr lang="en-US" sz="1600" dirty="0"/>
              <a:t>Roads were patrolled by the army, armed guards accom­panied the caravans, bandits were apprehended, and oases protected against nomad raids. Post stations were constructed at regular intervals on main routes and stocked with food, supplies, and horses. Upon presenting passports, official travelers received refreshment and remounts to continue their journey. </a:t>
            </a:r>
          </a:p>
          <a:p>
            <a:pPr marL="277263" indent="-277263">
              <a:buFont typeface="Arial" panose="020B0604020202020204" pitchFamily="34" charset="0"/>
              <a:buChar char="•"/>
            </a:pPr>
            <a:r>
              <a:rPr lang="en-US" sz="1600" dirty="0"/>
              <a:t>To further strengthen and better integrate his newly won empire, Genghis Khan introduced a land tax and customs dues. He granted freedom of worship to all religions, Buddhist, Christian, Muslim, or Jewish, thereby cultivating the good­will of the clergy in all denominations, who in turn would preach loy­alty and political support for Mongol rule. With this patronage, the Mongols harnessed the clerics' spiritual power and communication network for the benefit of the empire. </a:t>
            </a:r>
          </a:p>
          <a:p>
            <a:r>
              <a:rPr lang="en-US" sz="1600" b="1" dirty="0"/>
              <a:t>Paper currency - </a:t>
            </a:r>
            <a:r>
              <a:rPr lang="en-US" sz="1600" dirty="0"/>
              <a:t>Unlike the Chinese, who viewed traders with dis­dain, the Mongols energetically cultivated relations with foreigners, seeing international trade as a means to generate great wealth. </a:t>
            </a:r>
          </a:p>
          <a:p>
            <a:pPr marL="277263" indent="-277263">
              <a:buFont typeface="Arial" panose="020B0604020202020204" pitchFamily="34" charset="0"/>
              <a:buChar char="•"/>
            </a:pPr>
            <a:r>
              <a:rPr lang="en-US" sz="1600" dirty="0"/>
              <a:t>Much of the overland trade was organized by </a:t>
            </a:r>
            <a:r>
              <a:rPr lang="en-US" sz="1600" i="1" dirty="0" err="1"/>
              <a:t>ortogh</a:t>
            </a:r>
            <a:r>
              <a:rPr lang="en-US" sz="1600" i="1" dirty="0"/>
              <a:t> </a:t>
            </a:r>
            <a:r>
              <a:rPr lang="en-US" sz="1600" dirty="0"/>
              <a:t>(merchant associations), which were given preferential treatment when raising capital to finance risky ventures. Their trade was profitable to the Yuan government, for all merchants on reaching China were required to exchange precious metals for paper currency. </a:t>
            </a:r>
          </a:p>
          <a:p>
            <a:pPr marL="277263" indent="-277263">
              <a:buFont typeface="Arial" panose="020B0604020202020204" pitchFamily="34" charset="0"/>
              <a:buChar char="•"/>
            </a:pPr>
            <a:r>
              <a:rPr lang="en-US" sz="1600" dirty="0"/>
              <a:t>Printed currency was a long-established institution in China, 10 million paper notes per annum having been issued by the Song in the twelfth century. </a:t>
            </a:r>
          </a:p>
          <a:p>
            <a:pPr marL="277263" indent="-277263">
              <a:buFont typeface="Arial" panose="020B0604020202020204" pitchFamily="34" charset="0"/>
              <a:buChar char="•"/>
            </a:pPr>
            <a:r>
              <a:rPr lang="en-US" sz="1600" dirty="0"/>
              <a:t>Money printed on paper made from mulberry bark was quickly adopted by the Mongols. Backed by either silk or precious metals, in </a:t>
            </a:r>
            <a:r>
              <a:rPr lang="en-US" sz="1600" dirty="0" err="1"/>
              <a:t>Khubilai's</a:t>
            </a:r>
            <a:r>
              <a:rPr lang="en-US" sz="1600" dirty="0"/>
              <a:t> reign it became a universal currency, readily accepted throughout the Yuan realm as legal tender. </a:t>
            </a:r>
          </a:p>
          <a:p>
            <a:pPr marL="277263" indent="-277263">
              <a:buFont typeface="Arial" panose="020B0604020202020204" pitchFamily="34" charset="0"/>
              <a:buChar char="•"/>
            </a:pPr>
            <a:r>
              <a:rPr lang="en-US" sz="1600" dirty="0"/>
              <a:t>Together, the issue of paper money and safe transit of goods overland furnished new impetus for trade, with the result that the ancient routes from northern China through Central Asia to the Middle East bustled with traffic.  </a:t>
            </a:r>
          </a:p>
          <a:p>
            <a:r>
              <a:rPr lang="en-US" sz="1600" b="1" dirty="0"/>
              <a:t>Printing - </a:t>
            </a:r>
            <a:r>
              <a:rPr lang="en-US" sz="1600" dirty="0"/>
              <a:t>Chinese priority in printing is well documented, and under the Mon­gols printed paper currency was introduced into Iran. </a:t>
            </a:r>
          </a:p>
          <a:p>
            <a:pPr marL="277263" indent="-277263">
              <a:buFont typeface="Arial" panose="020B0604020202020204" pitchFamily="34" charset="0"/>
              <a:buChar char="•"/>
            </a:pPr>
            <a:r>
              <a:rPr lang="en-US" sz="1600" dirty="0"/>
              <a:t>In terms of histor­ical development, the sixth century </a:t>
            </a:r>
            <a:r>
              <a:rPr lang="en-US" sz="1600" cap="small" dirty="0"/>
              <a:t>ad </a:t>
            </a:r>
            <a:r>
              <a:rPr lang="en-US" sz="1600" dirty="0"/>
              <a:t>saw the invention of xylography, by which a written sheet of paper was applied to a wood block coated with rice paste. </a:t>
            </a:r>
          </a:p>
          <a:p>
            <a:pPr marL="277263" indent="-277263">
              <a:buFont typeface="Arial" panose="020B0604020202020204" pitchFamily="34" charset="0"/>
              <a:buChar char="•"/>
            </a:pPr>
            <a:r>
              <a:rPr lang="en-US" sz="1600" dirty="0"/>
              <a:t>By the eleventh century early experimentation with movable type, earthenware and wood, took place in China, cul­minating in the thirteenth-century development of bronze metal type in Korea. However, due to the impracticality of working with thou­sands of oriental characters, little headway was made with movable type in the East. </a:t>
            </a:r>
          </a:p>
          <a:p>
            <a:pPr marL="277263" indent="-277263">
              <a:buFont typeface="Arial" panose="020B0604020202020204" pitchFamily="34" charset="0"/>
              <a:buChar char="•"/>
            </a:pPr>
            <a:r>
              <a:rPr lang="en-US" sz="1600" dirty="0"/>
              <a:t>But wood-block printing was commonplace, and the Uighurs were mainly responsible for introducing their Mongol over­lords to the medium of print. Under the Yuan, the Imperial Library !! Directorate, established in 1273, printed as many as 1,000 copies of a book, and by the beginning of the fourteenth century several million </a:t>
            </a:r>
            <a:r>
              <a:rPr lang="en-US" sz="1600" dirty="0" err="1"/>
              <a:t>calendrical</a:t>
            </a:r>
            <a:r>
              <a:rPr lang="en-US" sz="1600" dirty="0"/>
              <a:t> pamphlets were produced per annum. No one knows for certain how printing technology reached the West. Rather surprisingly, Islam seems not to have been the intermediary agent. Because there were innumerable Christian embassies through Tabriz to China follow­ing Mongol expansion, the transmission of printing technology from China across Iran to Europe appears likely. </a:t>
            </a:r>
          </a:p>
          <a:p>
            <a:pPr marL="277263" indent="-277263">
              <a:buFont typeface="Arial" panose="020B0604020202020204" pitchFamily="34" charset="0"/>
              <a:buChar char="•"/>
            </a:pPr>
            <a:r>
              <a:rPr lang="en-US" sz="1600" dirty="0"/>
              <a:t>As for Europe, in the wake of Mongol expansion, xylography was first evi­denced in 1259 in Poland, in 1283 in Hungary, and later in Germany, its method identical to that of the Chinese. The early fifteenth century, however, ushered in important European advances in metallographic impression by medieval craft guilds. Metal founders experimenting with soft bronze or brass dies, engraved with letters of the alphabet, produced a lead typeface, far more durable than the woodblock and capable of rapid replication. But the final step in the development of typographic print was engineered in the Rhineland c 1450 by Johannes Gutenberg. Type pieces were arranged letter by letter on a grooved composing strip to make a complete line. The lines of type composing a page were then locked into a frame and linked for the printing press. Delivering sharp, consistently figured impressions and printing on both sides of the page, by 1475 Gutenberg's invention had achieved the major functions that were to characterize western printing for the next four centuries </a:t>
            </a:r>
          </a:p>
          <a:p>
            <a:r>
              <a:rPr lang="en-US" sz="1600" b="1" dirty="0"/>
              <a:t>Gunpowder - </a:t>
            </a:r>
            <a:r>
              <a:rPr lang="en-US" sz="1600" dirty="0"/>
              <a:t>there was a long history of gunpowder in China, whose alluvial soils were strongly impregnated with saltpeter, such that a simple fire might accidentally trigger an explosion. </a:t>
            </a:r>
          </a:p>
          <a:p>
            <a:pPr marL="277263" indent="-277263">
              <a:buFont typeface="Arial" panose="020B0604020202020204" pitchFamily="34" charset="0"/>
              <a:buChar char="•"/>
            </a:pPr>
            <a:r>
              <a:rPr lang="en-US" sz="1600" dirty="0"/>
              <a:t>In the ninth century, Chinese gunpowder consisted of a mixture of saltpeter, sulfur, and charcoal in the approximate proportions of 75:14:10 and therefore differed from the petroleum-based "Greek fire" used against the Arabs in 673 during the siege of Constantinople. </a:t>
            </a:r>
          </a:p>
          <a:p>
            <a:pPr marL="277263" indent="-277263">
              <a:buFont typeface="Arial" panose="020B0604020202020204" pitchFamily="34" charset="0"/>
              <a:buChar char="•"/>
            </a:pPr>
            <a:r>
              <a:rPr lang="en-US" sz="1600" dirty="0"/>
              <a:t>On contact with flame, gunpowder exploded, releasing superheated gas that propelled a projectile over distance against a target. </a:t>
            </a:r>
          </a:p>
          <a:p>
            <a:pPr marL="277263" indent="-277263">
              <a:buFont typeface="Arial" panose="020B0604020202020204" pitchFamily="34" charset="0"/>
              <a:buChar char="•"/>
            </a:pPr>
            <a:r>
              <a:rPr lang="en-US" sz="1600" dirty="0"/>
              <a:t>As is well known, gunpowder in China was first used harmlessly in the manufacture of pyrotechnics for ceremonial display. </a:t>
            </a:r>
          </a:p>
          <a:p>
            <a:pPr marL="277263" indent="-277263">
              <a:buFont typeface="Arial" panose="020B0604020202020204" pitchFamily="34" charset="0"/>
              <a:buChar char="•"/>
            </a:pPr>
            <a:r>
              <a:rPr lang="en-US" sz="1600" dirty="0"/>
              <a:t>But the wars in the north against the </a:t>
            </a:r>
            <a:r>
              <a:rPr lang="en-US" sz="1600" dirty="0" err="1"/>
              <a:t>Qidan</a:t>
            </a:r>
            <a:r>
              <a:rPr lang="en-US" sz="1600" dirty="0"/>
              <a:t> and Jurchen during the Song period prompted significant innovation in the field of explo­sives and incendiaries, transforming the catapult into a gun. </a:t>
            </a:r>
          </a:p>
          <a:p>
            <a:pPr marL="277263" indent="-277263">
              <a:buFont typeface="Arial" panose="020B0604020202020204" pitchFamily="34" charset="0"/>
              <a:buChar char="•"/>
            </a:pPr>
            <a:r>
              <a:rPr lang="en-US" sz="1600" dirty="0"/>
              <a:t>By 1232, gunpowder was utilized in grenades, bombs, and rockets. Defending Luoyang against the Mongols, the </a:t>
            </a:r>
            <a:r>
              <a:rPr lang="en-US" sz="1600" dirty="0" err="1"/>
              <a:t>Qidan</a:t>
            </a:r>
            <a:r>
              <a:rPr lang="en-US" sz="1600" dirty="0"/>
              <a:t> employed the </a:t>
            </a:r>
            <a:r>
              <a:rPr lang="en-US" sz="1600" i="1" dirty="0" err="1"/>
              <a:t>chen</a:t>
            </a:r>
            <a:r>
              <a:rPr lang="en-US" sz="1600" i="1" dirty="0"/>
              <a:t> </a:t>
            </a:r>
            <a:r>
              <a:rPr lang="en-US" sz="1600" i="1" dirty="0" err="1"/>
              <a:t>tien</a:t>
            </a:r>
            <a:r>
              <a:rPr lang="en-US" sz="1600" i="1" dirty="0"/>
              <a:t> lei </a:t>
            </a:r>
            <a:r>
              <a:rPr lang="en-US" sz="1600" dirty="0"/>
              <a:t>thunder bomb, "an iron vessel filled with gunpowder and discharged from a catapult by the igniting of the powder", which successfully pierced the metal armor of the besiegers. In 1259 gunpowder was exploded in a fire-lance </a:t>
            </a:r>
            <a:r>
              <a:rPr lang="en-US" sz="1600" i="1" dirty="0" err="1"/>
              <a:t>huoquiang</a:t>
            </a:r>
            <a:r>
              <a:rPr lang="en-US" sz="1600" i="1" dirty="0"/>
              <a:t>, </a:t>
            </a:r>
            <a:r>
              <a:rPr lang="en-US" sz="1600" dirty="0"/>
              <a:t>"a bamboo tube which discharged a cluster of pellets at a distance of 230 m"   </a:t>
            </a:r>
          </a:p>
          <a:p>
            <a:pPr marL="277263" indent="-277263">
              <a:buFont typeface="Arial" panose="020B0604020202020204" pitchFamily="34" charset="0"/>
              <a:buChar char="•"/>
            </a:pPr>
            <a:r>
              <a:rPr lang="en-US" sz="1600" dirty="0"/>
              <a:t>The Mongols, always quick to learn from their ene­mies, under </a:t>
            </a:r>
            <a:r>
              <a:rPr lang="en-US" sz="1600" dirty="0" err="1"/>
              <a:t>Subedei</a:t>
            </a:r>
            <a:r>
              <a:rPr lang="en-US" sz="1600" dirty="0"/>
              <a:t> promptly adopted the thunder bomb and carried it west in their second invasion of Europe, where it is claimed a primi­tive cannon was deployed against the Hungarians at the battle of </a:t>
            </a:r>
            <a:r>
              <a:rPr lang="en-US" sz="1600" dirty="0" err="1"/>
              <a:t>Sajo</a:t>
            </a:r>
            <a:r>
              <a:rPr lang="en-US" sz="1600" dirty="0"/>
              <a:t>. </a:t>
            </a:r>
          </a:p>
          <a:p>
            <a:pPr marL="277263" indent="-277263">
              <a:buFont typeface="Arial" panose="020B0604020202020204" pitchFamily="34" charset="0"/>
              <a:buChar char="•"/>
            </a:pPr>
            <a:r>
              <a:rPr lang="en-US" sz="1600" dirty="0"/>
              <a:t>Before the Mongol expansion, gunpowder was unknown in the west; during the Crusades there was no trace of its use by either Christian or Muslim. Yet, by the fourteenth century, firearms were widely employed in both Asia and Europe. Again the evidence sug­gests probable transmission of the technology by Mongols westward from China.</a:t>
            </a:r>
          </a:p>
          <a:p>
            <a:r>
              <a:rPr lang="en-US" sz="1600" b="1" dirty="0"/>
              <a:t>Cast iron/steel - </a:t>
            </a:r>
            <a:r>
              <a:rPr lang="en-US" sz="1600" dirty="0"/>
              <a:t>Another important innovation, the mass production of cast-iron implements, was achieved in China by the third century </a:t>
            </a:r>
            <a:r>
              <a:rPr lang="en-US" sz="1600" cap="small" dirty="0" err="1"/>
              <a:t>bc</a:t>
            </a:r>
            <a:r>
              <a:rPr lang="en-US" sz="1600" cap="small" dirty="0"/>
              <a:t>. </a:t>
            </a:r>
            <a:r>
              <a:rPr lang="en-US" sz="1600" dirty="0"/>
              <a:t>Because of their superior furnace technology, reaching peak efficiency during the Han dynasty, the Chinese commanded extremely high temperatures in their blast furnaces. This, combined with the use of giant bellows and the massive burning of carbon fuel, rendered a liquid iron-carbon alloy that flowed freely from the slag at about 1150°C; steel was then produced by reducing the carbon content of the liquid iron. </a:t>
            </a:r>
          </a:p>
          <a:p>
            <a:pPr marL="277263" indent="-277263">
              <a:buFont typeface="Arial" panose="020B0604020202020204" pitchFamily="34" charset="0"/>
              <a:buChar char="•"/>
            </a:pPr>
            <a:r>
              <a:rPr lang="en-US" sz="1600" dirty="0"/>
              <a:t>Prior to the mid-second millennium </a:t>
            </a:r>
            <a:r>
              <a:rPr lang="en-US" sz="1600" cap="small" dirty="0"/>
              <a:t>ad, </a:t>
            </a:r>
            <a:r>
              <a:rPr lang="en-US" sz="1600" dirty="0"/>
              <a:t>steel and cast-iron blast furnaces were nonexistent in Europe. Manuscript evidence indicates that cast-iron blast furnace technology arrived in the Rhine Valley in 1380, followed during the next 200 years by several pro­cesses long established in steel production in China; in the west by the fifteenth century waterwheels were used to power large bellows. Again, while independent invention cannot conclusively be ruled out, there is ample evidence to suggest that as a result of the Mongol sweep of Eura­sia, cluster diffusion of several technologies occurred, in which perhaps the most significant - printing, gunpowder, and cast-iron/steel technol­ogy - reached the Rhineland from eastern Asia in the fourteenth and fifteenth centuries. </a:t>
            </a:r>
          </a:p>
          <a:p>
            <a:pPr marL="277263" indent="-277263">
              <a:buFont typeface="Arial" panose="020B0604020202020204" pitchFamily="34" charset="0"/>
              <a:buChar char="•"/>
            </a:pPr>
            <a:r>
              <a:rPr lang="en-US" sz="1600" dirty="0"/>
              <a:t>Just as earlier in the diffusion of silk, stirrups, and paper, once again the horse was the instrument of transmission. Technologically, these latest advances bridged the gap between the medieval and modern eras.</a:t>
            </a:r>
            <a:endParaRPr lang="en-US" sz="1600" b="1" dirty="0"/>
          </a:p>
          <a:p>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13</a:t>
            </a:fld>
            <a:endParaRPr lang="en-US"/>
          </a:p>
        </p:txBody>
      </p:sp>
    </p:spTree>
    <p:extLst>
      <p:ext uri="{BB962C8B-B14F-4D97-AF65-F5344CB8AC3E}">
        <p14:creationId xmlns:p14="http://schemas.microsoft.com/office/powerpoint/2010/main" val="186425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Bubonic Plague - </a:t>
            </a:r>
            <a:r>
              <a:rPr lang="en-US" sz="1600" dirty="0"/>
              <a:t>Mongol horsemen had brought back the Plague bacillus from their campaigns in </a:t>
            </a:r>
            <a:r>
              <a:rPr lang="en-US" sz="1600" dirty="0" err="1"/>
              <a:t>Yunan</a:t>
            </a:r>
            <a:r>
              <a:rPr lang="en-US" sz="1600" dirty="0"/>
              <a:t> and Burma, where it was endemic in the local rodent population.</a:t>
            </a:r>
            <a:r>
              <a:rPr lang="en-US" sz="1600" baseline="30000" dirty="0"/>
              <a:t>47</a:t>
            </a:r>
            <a:r>
              <a:rPr lang="en-US" sz="1600" dirty="0"/>
              <a:t> Once established in the steppes, the bacillus decimated the population. For two centuries after 1346 (when the Black Death hit Europe), there was rapid depopulation and even the abandonment of some of the best pasture land in Eurasia. </a:t>
            </a:r>
          </a:p>
          <a:p>
            <a:r>
              <a:rPr lang="en-US" sz="1600" b="1" dirty="0"/>
              <a:t>Gunpowder - </a:t>
            </a:r>
            <a:r>
              <a:rPr lang="en-US" sz="1600" dirty="0"/>
              <a:t>By the time some form of immunity had been established and the steppes population began to recover, the Mongols were faced with the second conse­quence of their previous expansion, the diffusion of military technology, par­ticularly gunpowder from China to the West. The steppes nomads found that the firearms developed in Europe by about 1550, and rapidly diffused to the other sedentary civilizations, could now counter nomad archers on the bat­tlefield. </a:t>
            </a:r>
          </a:p>
          <a:p>
            <a:pPr marL="277263" indent="-277263">
              <a:buFont typeface="Arial" panose="020B0604020202020204" pitchFamily="34" charset="0"/>
              <a:buChar char="•"/>
            </a:pPr>
            <a:r>
              <a:rPr lang="en-US" sz="1600" dirty="0"/>
              <a:t>The nomads' military superiority was finally eroded. By the eigh­teenth century the diffusion of gunpowder weaponry led to the final eclipse of steppes peoples' military </a:t>
            </a:r>
            <a:r>
              <a:rPr lang="en-US" sz="1600" dirty="0" err="1"/>
              <a:t>power,and</a:t>
            </a:r>
            <a:r>
              <a:rPr lang="en-US" sz="1600" dirty="0"/>
              <a:t> the progressive encroachment of the Chinese and Russian empires into their grasslands </a:t>
            </a:r>
          </a:p>
        </p:txBody>
      </p:sp>
      <p:sp>
        <p:nvSpPr>
          <p:cNvPr id="4" name="Slide Number Placeholder 3"/>
          <p:cNvSpPr>
            <a:spLocks noGrp="1"/>
          </p:cNvSpPr>
          <p:nvPr>
            <p:ph type="sldNum" sz="quarter" idx="10"/>
          </p:nvPr>
        </p:nvSpPr>
        <p:spPr/>
        <p:txBody>
          <a:bodyPr/>
          <a:lstStyle/>
          <a:p>
            <a:fld id="{E62AD538-D257-40F4-B59F-FE151965B5AA}" type="slidenum">
              <a:rPr lang="en-US" smtClean="0"/>
              <a:t>14</a:t>
            </a:fld>
            <a:endParaRPr lang="en-US"/>
          </a:p>
        </p:txBody>
      </p:sp>
    </p:spTree>
    <p:extLst>
      <p:ext uri="{BB962C8B-B14F-4D97-AF65-F5344CB8AC3E}">
        <p14:creationId xmlns:p14="http://schemas.microsoft.com/office/powerpoint/2010/main" val="121961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Demise of the knight - </a:t>
            </a:r>
            <a:r>
              <a:rPr lang="en-US" sz="1600" dirty="0"/>
              <a:t>The longbow &amp; arrow, and then the gun, with their killing action at a distance, rendered the knight obsolete. In addition, guns and bows were both cheap and easy to use, in contrast to the traditional knight who trained for war from boyhood. The result was that the Medieval knight gave way to the modern horse cavalryman, who like the infantry used firearms.</a:t>
            </a:r>
          </a:p>
          <a:p>
            <a:r>
              <a:rPr lang="en-US" sz="1600" b="1" dirty="0"/>
              <a:t>Knightly resistance to the gun – </a:t>
            </a:r>
            <a:r>
              <a:rPr lang="en-US" sz="1600" dirty="0"/>
              <a:t>Barbara </a:t>
            </a:r>
            <a:r>
              <a:rPr lang="en-US" sz="1600" dirty="0" err="1"/>
              <a:t>Ehrenreich</a:t>
            </a:r>
            <a:r>
              <a:rPr lang="en-US" sz="1600" dirty="0"/>
              <a:t> in </a:t>
            </a:r>
            <a:r>
              <a:rPr lang="en-US" sz="1600" i="1" dirty="0"/>
              <a:t>Blood Rites </a:t>
            </a:r>
            <a:r>
              <a:rPr lang="en-US" sz="1600" dirty="0"/>
              <a:t>notes, “The point of war is to win, but elite warriors have another aim, too, which is to preserve their status as an elite. For long periods of time, these aims may be completely consistent, since members of hereditary warrior elites are likely to be the best trained and best suited to command. In times of technological change, though, the elite’s status consciousness often takes the form of a deep and fatal conservatism, a tendency to cling to favored weapons and methods well into their obsolescence. Thus, the traditional cavalry charge with lance persisted long after firearms became widely available, with cavalrymen in various cultures continuing to prefer close combat to the deadly but cowardly distance that crossbows, longbows, and guns introduced. </a:t>
            </a:r>
          </a:p>
          <a:p>
            <a:r>
              <a:rPr lang="en-US" sz="1600" b="1" dirty="0"/>
              <a:t>Cavalry charges - </a:t>
            </a:r>
            <a:r>
              <a:rPr lang="en-US" sz="1600" dirty="0"/>
              <a:t>In 1866 in the Austro-Prussian War, 56,000 cavalrymen armed with lance and saber went up against guns and rifles, and a few years later during the Franco-German War, 96,000 men rode into the field similarly armed in the last massed charge in military history. Mounted soldiers were still used during  the  First World War—the  Russians  had  over 200,000 available.  </a:t>
            </a:r>
          </a:p>
          <a:p>
            <a:pPr marL="277263" indent="-277263">
              <a:buFont typeface="Arial" panose="020B0604020202020204" pitchFamily="34" charset="0"/>
              <a:buChar char="•"/>
            </a:pPr>
            <a:r>
              <a:rPr lang="en-US" sz="1600" dirty="0"/>
              <a:t>It is tempting to say that cavalry made no difference in that war, but that wouldn't be true. A single division of German cavalry delayed the Russian army long enough to give Germany the victory at </a:t>
            </a:r>
            <a:r>
              <a:rPr lang="en-US" sz="1600" dirty="0" err="1"/>
              <a:t>Tannenberg</a:t>
            </a:r>
            <a:r>
              <a:rPr lang="en-US" sz="1600" dirty="0"/>
              <a:t>; and the British General Allenby used cavalry—supported by air power—effectively in Palestine against the Turkish army at the  battle of Megiddo, one of the last battles with cavalry (and provid­ing a befitting bookend to that earlier battle of Megiddo in 1469 BCE, the first fight with chariots of which we have a written record.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15</a:t>
            </a:fld>
            <a:endParaRPr lang="en-US"/>
          </a:p>
        </p:txBody>
      </p:sp>
    </p:spTree>
    <p:extLst>
      <p:ext uri="{BB962C8B-B14F-4D97-AF65-F5344CB8AC3E}">
        <p14:creationId xmlns:p14="http://schemas.microsoft.com/office/powerpoint/2010/main" val="296425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Ambulance - </a:t>
            </a:r>
            <a:r>
              <a:rPr lang="en-US" sz="1600" dirty="0"/>
              <a:t>One Civil War innovation involving the horse was the ambulance to remove the wounded from the battlefield and bring them to a field hospital for treatment. Ambulances were 4-wheeled two-horse wagons with five men assigned to each ambulance – one as a driver and four as stretcher bearers. </a:t>
            </a:r>
          </a:p>
          <a:p>
            <a:r>
              <a:rPr lang="en-US" sz="1600" b="1" dirty="0"/>
              <a:t>Union Cavalry - </a:t>
            </a:r>
            <a:r>
              <a:rPr lang="en-US" sz="1600" dirty="0"/>
              <a:t>By the end of the Civil War, Union cavalry were armed with breech-loading Spencer repeating rifles that neither Confederate cavalry nor Union and Confederate infantry had. With these weapons, Union cavalry were able to overwhelm Confederate cavalry units towards the end of the war. </a:t>
            </a:r>
          </a:p>
        </p:txBody>
      </p:sp>
      <p:sp>
        <p:nvSpPr>
          <p:cNvPr id="4" name="Slide Number Placeholder 3"/>
          <p:cNvSpPr>
            <a:spLocks noGrp="1"/>
          </p:cNvSpPr>
          <p:nvPr>
            <p:ph type="sldNum" sz="quarter" idx="10"/>
          </p:nvPr>
        </p:nvSpPr>
        <p:spPr/>
        <p:txBody>
          <a:bodyPr/>
          <a:lstStyle/>
          <a:p>
            <a:fld id="{E62AD538-D257-40F4-B59F-FE151965B5AA}" type="slidenum">
              <a:rPr lang="en-US" smtClean="0"/>
              <a:t>16</a:t>
            </a:fld>
            <a:endParaRPr lang="en-US"/>
          </a:p>
        </p:txBody>
      </p:sp>
    </p:spTree>
    <p:extLst>
      <p:ext uri="{BB962C8B-B14F-4D97-AF65-F5344CB8AC3E}">
        <p14:creationId xmlns:p14="http://schemas.microsoft.com/office/powerpoint/2010/main" val="367471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Horses and World War I – </a:t>
            </a:r>
            <a:r>
              <a:rPr lang="en-US" sz="1600" dirty="0"/>
              <a:t>World War I involved huge numbers of horses, which, like men, were conscripted. Every belligerent depended on them, as well as on mules and other beasts of burden to move supplies and ammunition from the railheads to the front</a:t>
            </a:r>
          </a:p>
          <a:p>
            <a:pPr marL="277263" indent="-277263">
              <a:buFont typeface="Arial" panose="020B0604020202020204" pitchFamily="34" charset="0"/>
              <a:buChar char="•"/>
            </a:pPr>
            <a:r>
              <a:rPr lang="en-US" sz="1600" dirty="0"/>
              <a:t>Before the Great War, the small British army had 25,000 horses but by the middle of 1917 the great new mass British armies had 591,000 horses, 213,000 mules, 47,000 camels and 11,000 oxen. </a:t>
            </a:r>
          </a:p>
          <a:p>
            <a:pPr marL="277263" indent="-277263">
              <a:buFont typeface="Arial" panose="020B0604020202020204" pitchFamily="34" charset="0"/>
              <a:buChar char="•"/>
            </a:pPr>
            <a:r>
              <a:rPr lang="en-US" sz="1600" dirty="0"/>
              <a:t>In late 1917 there were 368,000 British horses and 82,000 British mules on the Western Front alone, hugely outnumbering British motor vehicles. This was not a question of a deluded commitment to cavalry. Only one-third of the British horses on the Western Front were for riding (and only some of these were in cavalry units) - the great majority transported the vast quantities of materiel required in modern war, particularly from the railheads to the front. </a:t>
            </a:r>
          </a:p>
          <a:p>
            <a:pPr marL="277263" indent="-277263">
              <a:buFont typeface="Arial" panose="020B0604020202020204" pitchFamily="34" charset="0"/>
              <a:buChar char="•"/>
            </a:pPr>
            <a:r>
              <a:rPr lang="en-US" sz="1600" dirty="0"/>
              <a:t>The vast American armies pouring into Europe in 1918 equipped each of their very large infantry divisions with 2,000 draught horses, another 2,000 riding horses and no fewer than 2,700 mules: one horse or mule for every four men.</a:t>
            </a:r>
          </a:p>
          <a:p>
            <a:r>
              <a:rPr lang="en-US" sz="1600" b="1" dirty="0"/>
              <a:t>Horses and World War II – </a:t>
            </a:r>
            <a:r>
              <a:rPr lang="en-US" sz="1600" dirty="0"/>
              <a:t>In 1939, the German Army had 590,000 horses, with each infantry division assigned 5,000 horses. For the invasion of the Soviet Union, 625,000 horses were assembled. At the beginning of 1945, the Wehrmacht still had 1,200,000 horses. An estimated 1,500,000 horses were killed in the war.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17</a:t>
            </a:fld>
            <a:endParaRPr lang="en-US"/>
          </a:p>
        </p:txBody>
      </p:sp>
    </p:spTree>
    <p:extLst>
      <p:ext uri="{BB962C8B-B14F-4D97-AF65-F5344CB8AC3E}">
        <p14:creationId xmlns:p14="http://schemas.microsoft.com/office/powerpoint/2010/main" val="32603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AD538-D257-40F4-B59F-FE151965B5AA}" type="slidenum">
              <a:rPr lang="en-US" smtClean="0"/>
              <a:t>18</a:t>
            </a:fld>
            <a:endParaRPr lang="en-US"/>
          </a:p>
        </p:txBody>
      </p:sp>
    </p:spTree>
    <p:extLst>
      <p:ext uri="{BB962C8B-B14F-4D97-AF65-F5344CB8AC3E}">
        <p14:creationId xmlns:p14="http://schemas.microsoft.com/office/powerpoint/2010/main" val="158963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242">
              <a:defRPr/>
            </a:pPr>
            <a:r>
              <a:rPr lang="en-US" sz="1600" b="1" dirty="0"/>
              <a:t>Silver mines of Zacatecas - </a:t>
            </a:r>
            <a:r>
              <a:rPr lang="en-US" sz="1600" dirty="0"/>
              <a:t>With the discovery of the silver mines at Zacatecas, Spanish rule and horses spread to north central Mexico. </a:t>
            </a:r>
          </a:p>
          <a:p>
            <a:r>
              <a:rPr lang="en-US" sz="1600" dirty="0"/>
              <a:t>By 1550 there were 10,000 horses in the lush grazing lands around Queretaro. Coronado's expedition of 1540 pen­etrated as far east as present-day Kansas. </a:t>
            </a:r>
            <a:r>
              <a:rPr lang="en-US" sz="1600" b="1" dirty="0"/>
              <a:t>American Southwest - </a:t>
            </a:r>
            <a:r>
              <a:rPr lang="en-US" sz="1600" dirty="0"/>
              <a:t>Onate led another expedition to the American Southwest in 1598 bringing along, in the tradition of the Castilian hacienda, thousands of sheep, cattle, and donkeys and 300 horses. Under the Spanish yoke, the Pueblos learned how to saddle, break, bridle, and ride the new beast. Soon the more mobile Apaches of the nearby mesas utilized the horse in hunting, and thus the technology of riding was transmitted to North America. </a:t>
            </a:r>
          </a:p>
          <a:p>
            <a:r>
              <a:rPr lang="en-US" sz="1600" b="1" dirty="0"/>
              <a:t>Pueblo Revolt - </a:t>
            </a:r>
            <a:r>
              <a:rPr lang="en-US" sz="1600" dirty="0"/>
              <a:t>But in 1680 the Pueblos revolted and drove the Spaniards out of the Southwest until 1690. In those 10 years, thousands of Spanish horses escaped from the upper Rio Grande valley into the surround­ing mountains and plains. This dispersal formed the nucleus of the great mustang herds that forever changed the history of the American West.</a:t>
            </a:r>
          </a:p>
        </p:txBody>
      </p:sp>
      <p:sp>
        <p:nvSpPr>
          <p:cNvPr id="4" name="Slide Number Placeholder 3"/>
          <p:cNvSpPr>
            <a:spLocks noGrp="1"/>
          </p:cNvSpPr>
          <p:nvPr>
            <p:ph type="sldNum" sz="quarter" idx="10"/>
          </p:nvPr>
        </p:nvSpPr>
        <p:spPr/>
        <p:txBody>
          <a:bodyPr/>
          <a:lstStyle/>
          <a:p>
            <a:fld id="{E62AD538-D257-40F4-B59F-FE151965B5AA}" type="slidenum">
              <a:rPr lang="en-US" smtClean="0"/>
              <a:t>19</a:t>
            </a:fld>
            <a:endParaRPr lang="en-US"/>
          </a:p>
        </p:txBody>
      </p:sp>
    </p:spTree>
    <p:extLst>
      <p:ext uri="{BB962C8B-B14F-4D97-AF65-F5344CB8AC3E}">
        <p14:creationId xmlns:p14="http://schemas.microsoft.com/office/powerpoint/2010/main" val="141953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8F815-6EC6-419C-A5DB-6B3FD1E4604D}" type="slidenum">
              <a:rPr lang="en-US" smtClean="0"/>
              <a:t>2</a:t>
            </a:fld>
            <a:endParaRPr lang="en-US"/>
          </a:p>
        </p:txBody>
      </p:sp>
    </p:spTree>
    <p:extLst>
      <p:ext uri="{BB962C8B-B14F-4D97-AF65-F5344CB8AC3E}">
        <p14:creationId xmlns:p14="http://schemas.microsoft.com/office/powerpoint/2010/main" val="149059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Human habitation on the Great Plains - </a:t>
            </a:r>
            <a:r>
              <a:rPr lang="en-US" sz="1600" dirty="0"/>
              <a:t>As on the Eurasian steppes, before the horse the prairie had few human inhabitants because the tough sod discouraged farming and the plains animals were too fleet to provide a dependable food source. </a:t>
            </a:r>
          </a:p>
          <a:p>
            <a:pPr marL="277263" indent="-277263">
              <a:buFont typeface="Arial" panose="020B0604020202020204" pitchFamily="34" charset="0"/>
              <a:buChar char="•"/>
            </a:pPr>
            <a:r>
              <a:rPr lang="en-US" sz="1600" dirty="0"/>
              <a:t>What inhabitants there were lived in the river valleys that traversed the Great Plains. As pedestrians, forest and riverine agricultural tribes on the fringes of the Great Plains had seasonally hunted buffalo by surrounding and stampeding a herd into traps or over cliffs. </a:t>
            </a:r>
          </a:p>
          <a:p>
            <a:r>
              <a:rPr lang="en-US" sz="1600" b="1" dirty="0"/>
              <a:t>Impact of the horse – </a:t>
            </a:r>
            <a:r>
              <a:rPr lang="en-US" sz="1600" dirty="0"/>
              <a:t>The horse could gallop faster than the swiftest buffalo. The horse's speed and mobility enabled the skilled hunter to single out a specific animal, ride alongside, kill at close range with bow and arrow, and move on to the next, in no time obtaining a surfeit of meat. </a:t>
            </a:r>
          </a:p>
          <a:p>
            <a:r>
              <a:rPr lang="en-US" sz="1600" b="1" dirty="0"/>
              <a:t>Spread of the horse on the plains - </a:t>
            </a:r>
            <a:r>
              <a:rPr lang="en-US" sz="1600" dirty="0"/>
              <a:t>By 1705 the Comanche, mounted bands of nomadic hunter-gatherers, had emigrated onto the rich buffalo plains of Texas. Raiding the New Mexico horse lode, they also bred horses successfully, attaining herds of thousands of animals. By 1720, many more tribes - Sioux, Arapaho, Dakota, Crow, Blackfoot - deployed the horse in hunting buffalo herds on the Great Plains well to the north of the Platte River.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20</a:t>
            </a:fld>
            <a:endParaRPr lang="en-US"/>
          </a:p>
        </p:txBody>
      </p:sp>
    </p:spTree>
    <p:extLst>
      <p:ext uri="{BB962C8B-B14F-4D97-AF65-F5344CB8AC3E}">
        <p14:creationId xmlns:p14="http://schemas.microsoft.com/office/powerpoint/2010/main" val="168010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George Catlin “Comanche Indians Chasing Buffalo with Lances and Bows”  (1846)</a:t>
            </a:r>
          </a:p>
        </p:txBody>
      </p:sp>
      <p:sp>
        <p:nvSpPr>
          <p:cNvPr id="4" name="Slide Number Placeholder 3"/>
          <p:cNvSpPr>
            <a:spLocks noGrp="1"/>
          </p:cNvSpPr>
          <p:nvPr>
            <p:ph type="sldNum" sz="quarter" idx="10"/>
          </p:nvPr>
        </p:nvSpPr>
        <p:spPr/>
        <p:txBody>
          <a:bodyPr/>
          <a:lstStyle/>
          <a:p>
            <a:fld id="{BF98F815-6EC6-419C-A5DB-6B3FD1E4604D}" type="slidenum">
              <a:rPr lang="en-US" smtClean="0"/>
              <a:t>21</a:t>
            </a:fld>
            <a:endParaRPr lang="en-US"/>
          </a:p>
        </p:txBody>
      </p:sp>
    </p:spTree>
    <p:extLst>
      <p:ext uri="{BB962C8B-B14F-4D97-AF65-F5344CB8AC3E}">
        <p14:creationId xmlns:p14="http://schemas.microsoft.com/office/powerpoint/2010/main" val="207169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sz="1600" b="1" dirty="0"/>
              <a:t>Travel - </a:t>
            </a:r>
            <a:r>
              <a:rPr lang="en-US" sz="1600" dirty="0"/>
              <a:t>The adoption of the horse was advantageous in other respects. To move across the prairies, the nomadic hunters needed to transport household impedimenta. Traditionally the dog travois had been used in transportation, but now the horse travois carried heavier loads farther and faster. A horse could pack 90 kg on its back or haul 135 kg on travois in one day, four times the load of a heavily burdened dog, twice as far. Tipis of 40 buffalo skins could now be transported, replacing the earlier six-skin lodge and allowing much larger aggrega­tions of people to operate on the plains. </a:t>
            </a:r>
          </a:p>
          <a:p>
            <a:pPr defTabSz="914303">
              <a:defRPr/>
            </a:pPr>
            <a:r>
              <a:rPr lang="en-US" sz="1600" b="1" dirty="0"/>
              <a:t>Tribal in-migration - </a:t>
            </a:r>
            <a:r>
              <a:rPr lang="en-US" sz="1600" dirty="0"/>
              <a:t>During the eighteenth century the rich new possibilities of the mounted life on the Great Plains attracted newcomers and competitors. From the Rockies to the northwest emigrated the Kiowa, a Uto-Aztecan people; the Comanche, a </a:t>
            </a:r>
            <a:r>
              <a:rPr lang="en-US" sz="1600" dirty="0" err="1"/>
              <a:t>Shoshonean</a:t>
            </a:r>
            <a:r>
              <a:rPr lang="en-US" sz="1600" dirty="0"/>
              <a:t>-speaking people. From the east in the upper Mississippi Valley came a succession of Siouan-speaking peoples: the Assiniboine and the seven Lakota (or Dakota) Sioux tribes. </a:t>
            </a:r>
          </a:p>
          <a:p>
            <a:pPr defTabSz="914303">
              <a:defRPr/>
            </a:pPr>
            <a:r>
              <a:rPr lang="en-US" sz="1600" b="1" dirty="0"/>
              <a:t>Tribal wars - </a:t>
            </a:r>
            <a:r>
              <a:rPr lang="en-US" sz="1600" dirty="0"/>
              <a:t>As powerful buffalo-hunting tribes increased in size, conflicts over hunting grounds arose. An entire Plains cultural complex emerged as intertribal wars were engendered and perpetuated by daring feats of horse raiding, counting coup, and scalping; captives were enslaved to perform domestic tasks or to be ransomed back. These wars were aggravated by the guns and ammunition that French traders and trappers had traded to the Indians in exchange for furs and buffalo skins. In addition, several Algonquian-speaking peoples, including the Blackfoot, Plains Cree, </a:t>
            </a:r>
            <a:r>
              <a:rPr lang="en-US" sz="1600" dirty="0" err="1"/>
              <a:t>Gros</a:t>
            </a:r>
            <a:r>
              <a:rPr lang="en-US" sz="1600" dirty="0"/>
              <a:t> </a:t>
            </a:r>
            <a:r>
              <a:rPr lang="en-US" sz="1600" dirty="0" err="1"/>
              <a:t>Ventre</a:t>
            </a:r>
            <a:r>
              <a:rPr lang="en-US" sz="1600" dirty="0"/>
              <a:t>, Arapaho, and Cheyenne, moved westward from homelands at the headwaters of the Mississippi or in the southern reaches of the Hudson Bay watershed. In sum, most of the Indian peoples we now associate with the Great Plains were relative newcomers who arrived during the eighteenth century</a:t>
            </a:r>
          </a:p>
          <a:p>
            <a:pPr defTabSz="914303">
              <a:defRPr/>
            </a:pPr>
            <a:r>
              <a:rPr lang="en-US" sz="1600" b="1" dirty="0"/>
              <a:t>Navaho - </a:t>
            </a:r>
            <a:r>
              <a:rPr lang="en-US" sz="1600" dirty="0"/>
              <a:t>Reeling from Comanche raids, Apache bands headed westward across the Rio Grande into western New Mexico. Many </a:t>
            </a:r>
            <a:r>
              <a:rPr lang="en-US" sz="1600" dirty="0" err="1"/>
              <a:t>westering</a:t>
            </a:r>
            <a:r>
              <a:rPr lang="en-US" sz="1600" dirty="0"/>
              <a:t> Apache refugees found a more secure haven in the canyons of northwest New Mexico. Along their way west, they raided the Pueblo, taking horses, sheep, cattle, and captives. Pueblo influence led the western bands to adopt weaving, pottery-making, and the herding of domestic  animals, especially sheep. Having become a composite people, they  syncretized new ceremonies and religious concepts by adapting Pueblo traditions to their own. As they became distinctive from the other Apaches, these composite and increasingly prosperous western bands became known to toe Hispanics as the Apache de </a:t>
            </a:r>
            <a:r>
              <a:rPr lang="en-US" sz="1600" dirty="0" err="1"/>
              <a:t>Navihu</a:t>
            </a:r>
            <a:r>
              <a:rPr lang="en-US" sz="1600" dirty="0"/>
              <a:t>, which soon became shortened Navajo.  </a:t>
            </a:r>
          </a:p>
          <a:p>
            <a:pPr defTabSz="914303">
              <a:defRPr/>
            </a:pP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22</a:t>
            </a:fld>
            <a:endParaRPr lang="en-US"/>
          </a:p>
        </p:txBody>
      </p:sp>
    </p:spTree>
    <p:extLst>
      <p:ext uri="{BB962C8B-B14F-4D97-AF65-F5344CB8AC3E}">
        <p14:creationId xmlns:p14="http://schemas.microsoft.com/office/powerpoint/2010/main" val="2562808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sz="1600" b="1" dirty="0"/>
              <a:t>Amerindian resistance – </a:t>
            </a:r>
            <a:r>
              <a:rPr lang="en-US" sz="1600" dirty="0"/>
              <a:t>The Plains Indians, like their Eastern cousins, had been decimated by European-origin and African-origin diseases. Unlike the eastern Indians, several generations had elapsed between their first contacts with Europeans and European diseases and their encounter with large numbers of </a:t>
            </a:r>
            <a:r>
              <a:rPr lang="en-US" sz="1600" dirty="0" err="1"/>
              <a:t>EuroAmerican</a:t>
            </a:r>
            <a:r>
              <a:rPr lang="en-US" sz="1600" dirty="0"/>
              <a:t> settlers. Fed by the buffalo, the Plains Indians had ample time to rebuild their tribal numbers. </a:t>
            </a:r>
          </a:p>
          <a:p>
            <a:pPr marL="277263" indent="-277263" defTabSz="914303">
              <a:buFont typeface="Arial" panose="020B0604020202020204" pitchFamily="34" charset="0"/>
              <a:buChar char="•"/>
              <a:defRPr/>
            </a:pPr>
            <a:r>
              <a:rPr lang="en-US" sz="1600" dirty="0"/>
              <a:t>As American pioneers from the Atlantic states fanned out west onto the prairies equipped with the same covered wagons, cultigens, and domesticated animals with which Indo-Europeans six millennia earlier had expanded across the Eurasian steppes, they faced Amerindi­ans very different from the ones encountered at the beginning of the six­teenth century by Cortes and Pizarro. </a:t>
            </a:r>
          </a:p>
          <a:p>
            <a:pPr marL="277263" indent="-277263" defTabSz="914303">
              <a:buFont typeface="Arial" panose="020B0604020202020204" pitchFamily="34" charset="0"/>
              <a:buChar char="•"/>
              <a:defRPr/>
            </a:pPr>
            <a:r>
              <a:rPr lang="en-US" sz="1600" dirty="0"/>
              <a:t>The pioneers met tribes, no longer pedestrian, who strongly resented foreign invasion of their prime hunt­ing territories and energetically resisted settler advance. </a:t>
            </a:r>
          </a:p>
          <a:p>
            <a:pPr marL="277263" indent="-277263" defTabSz="914303">
              <a:buFont typeface="Arial" panose="020B0604020202020204" pitchFamily="34" charset="0"/>
              <a:buChar char="•"/>
              <a:defRPr/>
            </a:pPr>
            <a:r>
              <a:rPr lang="en-US" sz="1600" dirty="0"/>
              <a:t>The mounted Amerindian of the Plains was a formidable adversary. He had adopted the Spanish bridle and saddle, albeit a lighter rig. Both cottonwood frame saddles and leather pads stuffed with deer hair or grass, from which bentwood stirrups were suspended, were utilized. Unencum­bered, the tough, wiry mustang easily outraced eastern military horses, especially over short distances. A Plains innovation was a thong slipped around the horse's neck from which the agile rider hung over the far side of the horse, shielding himself from enemy arrows and bullets. The Amerindians never advanced in solid line; instead, a mass of "swirling, breaking, dissolving" riders, they thundered across the prairie unleashing a rain of arrows. Against such a charge, massed musketry or cannon was of limited usefulness. </a:t>
            </a:r>
          </a:p>
          <a:p>
            <a:pPr defTabSz="914303">
              <a:defRPr/>
            </a:pPr>
            <a:r>
              <a:rPr lang="en-US" sz="1600" b="1" dirty="0"/>
              <a:t>Destruction of the buffalo – </a:t>
            </a:r>
            <a:r>
              <a:rPr lang="en-US" sz="1600" dirty="0"/>
              <a:t>When the 19</a:t>
            </a:r>
            <a:r>
              <a:rPr lang="en-US" sz="1600" baseline="30000" dirty="0"/>
              <a:t>th</a:t>
            </a:r>
            <a:r>
              <a:rPr lang="en-US" sz="1600" dirty="0"/>
              <a:t> century began, there were an estimated 60 million buffalo on the Plains. By 1900, barely a thousand were left. </a:t>
            </a:r>
            <a:endParaRPr lang="en-US" sz="1600" b="1" dirty="0"/>
          </a:p>
          <a:p>
            <a:endParaRPr lang="en-US" sz="1600" dirty="0"/>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23</a:t>
            </a:fld>
            <a:endParaRPr lang="en-US"/>
          </a:p>
        </p:txBody>
      </p:sp>
    </p:spTree>
    <p:extLst>
      <p:ext uri="{BB962C8B-B14F-4D97-AF65-F5344CB8AC3E}">
        <p14:creationId xmlns:p14="http://schemas.microsoft.com/office/powerpoint/2010/main" val="62753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263" indent="-277263">
              <a:buFont typeface="Arial" panose="020B0604020202020204" pitchFamily="34" charset="0"/>
              <a:buChar char="•"/>
            </a:pPr>
            <a:r>
              <a:rPr lang="en-US" sz="1600" dirty="0"/>
              <a:t>In that the domesticated horse had influ­enced Old World cultures for nearly 6,000 years before it reached the Americas, it is almost as if there existed on the planet two experiments in human civilization - one horsed, the other horseless. It might there­fore be instructive to compare the two hemispheres at time of contact in terms of the effects of horse presence and absence on the development of human culture.</a:t>
            </a:r>
          </a:p>
          <a:p>
            <a:pPr marL="277263" indent="-277263">
              <a:buFont typeface="Arial" panose="020B0604020202020204" pitchFamily="34" charset="0"/>
              <a:buChar char="•"/>
            </a:pPr>
            <a:r>
              <a:rPr lang="en-US" sz="1600" dirty="0"/>
              <a:t>In the Old World, agriculture, metallurgy, and circumscribed alluvial civilization all preceded horse domestication. All three developments occurred indigenously in the New World, although a little later than in the Old.</a:t>
            </a:r>
          </a:p>
        </p:txBody>
      </p:sp>
      <p:sp>
        <p:nvSpPr>
          <p:cNvPr id="4" name="Slide Number Placeholder 3"/>
          <p:cNvSpPr>
            <a:spLocks noGrp="1"/>
          </p:cNvSpPr>
          <p:nvPr>
            <p:ph type="sldNum" sz="quarter" idx="10"/>
          </p:nvPr>
        </p:nvSpPr>
        <p:spPr/>
        <p:txBody>
          <a:bodyPr/>
          <a:lstStyle/>
          <a:p>
            <a:fld id="{E62AD538-D257-40F4-B59F-FE151965B5AA}" type="slidenum">
              <a:rPr lang="en-US" smtClean="0"/>
              <a:t>24</a:t>
            </a:fld>
            <a:endParaRPr lang="en-US"/>
          </a:p>
        </p:txBody>
      </p:sp>
    </p:spTree>
    <p:extLst>
      <p:ext uri="{BB962C8B-B14F-4D97-AF65-F5344CB8AC3E}">
        <p14:creationId xmlns:p14="http://schemas.microsoft.com/office/powerpoint/2010/main" val="326251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7263" indent="-277263">
              <a:buFont typeface="Arial" panose="020B0604020202020204" pitchFamily="34" charset="0"/>
              <a:buChar char="•"/>
            </a:pPr>
            <a:r>
              <a:rPr lang="en-US" sz="1600" dirty="0"/>
              <a:t>That the horseless New World was less characterized by intensive, long-distance communica­tion and trade meant ideas and inventions diffused less effectively than in the horse-powered Old World. </a:t>
            </a:r>
          </a:p>
          <a:p>
            <a:pPr marL="277263" indent="-277263">
              <a:buFont typeface="Arial" panose="020B0604020202020204" pitchFamily="34" charset="0"/>
              <a:buChar char="•"/>
            </a:pPr>
            <a:r>
              <a:rPr lang="en-US" sz="1600" dirty="0"/>
              <a:t>Amerindian religions, whose great ceremonial temples were centers of sacred pilgrimage, were regionally delimited. </a:t>
            </a:r>
          </a:p>
          <a:p>
            <a:pPr marL="277263" indent="-277263">
              <a:buFont typeface="Arial" panose="020B0604020202020204" pitchFamily="34" charset="0"/>
              <a:buChar char="•"/>
            </a:pPr>
            <a:r>
              <a:rPr lang="en-US" sz="1600" dirty="0"/>
              <a:t>The Inka empire had no system of writing; for its imperial accounting it depended instead on the ingenious knotted quipu. </a:t>
            </a:r>
          </a:p>
          <a:p>
            <a:pPr marL="277263" indent="-277263">
              <a:buFont typeface="Arial" panose="020B0604020202020204" pitchFamily="34" charset="0"/>
              <a:buChar char="•"/>
            </a:pPr>
            <a:r>
              <a:rPr lang="en-US" sz="1600" dirty="0"/>
              <a:t>But this computing device was never utilized in Mesoamerica. Conversely, neither were the writing systems of Mesoamerica ever intro­duced into South America. </a:t>
            </a:r>
          </a:p>
          <a:p>
            <a:pPr marL="277263" indent="-277263">
              <a:buFont typeface="Arial" panose="020B0604020202020204" pitchFamily="34" charset="0"/>
              <a:buChar char="•"/>
            </a:pPr>
            <a:r>
              <a:rPr lang="en-US" sz="1600" dirty="0"/>
              <a:t>This contrasts markedly with the adoption of writing in the Old World, where following his conquests, Darius I established Aramaic with its consonantal script as the official lingua franca of his equestrian empire, thus fusing the heterogeneous popu­lation into a unified culture and spawning in nearby Arabia and India related advanced writing systems eventually used in those great civ­ilizations. Later equestrians acted similarly. </a:t>
            </a:r>
          </a:p>
          <a:p>
            <a:pPr marL="277263" indent="-277263">
              <a:buFont typeface="Arial" panose="020B0604020202020204" pitchFamily="34" charset="0"/>
              <a:buChar char="•"/>
            </a:pPr>
            <a:r>
              <a:rPr lang="en-US" sz="1600" dirty="0"/>
              <a:t>Alexander introduced the Greek alphabet to the Indo-European languages of the Silk Road. </a:t>
            </a:r>
          </a:p>
          <a:p>
            <a:pPr marL="277263" indent="-277263">
              <a:buFont typeface="Arial" panose="020B0604020202020204" pitchFamily="34" charset="0"/>
              <a:buChar char="•"/>
            </a:pPr>
            <a:r>
              <a:rPr lang="en-US" sz="1600" dirty="0"/>
              <a:t>Illit­erate Genghis Khan, immediately recognizing the value of writing, had Uighur script adapted to Turkish and Mongol over his far-flung empire. </a:t>
            </a:r>
          </a:p>
          <a:p>
            <a:pPr marL="277263" indent="-277263">
              <a:buFont typeface="Arial" panose="020B0604020202020204" pitchFamily="34" charset="0"/>
              <a:buChar char="•"/>
            </a:pPr>
            <a:r>
              <a:rPr lang="en-US" sz="1600" dirty="0"/>
              <a:t>Another invention, every bit as important as writing, was the Mayan zero, which predated the Hindu zero by 500 years. The Mayan zero was not merely a placeholder representing an empty space but had a specific value, a fixed place on the number line. </a:t>
            </a:r>
          </a:p>
          <a:p>
            <a:pPr marL="277263" indent="-277263">
              <a:buFont typeface="Arial" panose="020B0604020202020204" pitchFamily="34" charset="0"/>
              <a:buChar char="•"/>
            </a:pPr>
            <a:r>
              <a:rPr lang="en-US" sz="1600" dirty="0"/>
              <a:t>Because the Mayan calendar was created at a time when the zero had already been conceptualized, it was superior to Old World calendars. </a:t>
            </a:r>
          </a:p>
          <a:p>
            <a:pPr marL="277263" indent="-277263">
              <a:buFont typeface="Arial" panose="020B0604020202020204" pitchFamily="34" charset="0"/>
              <a:buChar char="•"/>
            </a:pPr>
            <a:r>
              <a:rPr lang="en-US" sz="1600" dirty="0"/>
              <a:t>Yet whereas Old World horses swiftly sped the Hindu zero east and west across Eurasia, the Mayan zero did not extend beyond Mesoamerica and Central America. </a:t>
            </a:r>
          </a:p>
          <a:p>
            <a:pPr marL="277263" indent="-277263">
              <a:buFont typeface="Arial" panose="020B0604020202020204" pitchFamily="34" charset="0"/>
              <a:buChar char="•"/>
            </a:pPr>
            <a:r>
              <a:rPr lang="en-US" sz="1600" dirty="0"/>
              <a:t>Neither did the Mesoamerican wheel. Mexico had the wheel and Peru the pack animal, but never the twain did meet.</a:t>
            </a:r>
          </a:p>
        </p:txBody>
      </p:sp>
      <p:sp>
        <p:nvSpPr>
          <p:cNvPr id="4" name="Slide Number Placeholder 3"/>
          <p:cNvSpPr>
            <a:spLocks noGrp="1"/>
          </p:cNvSpPr>
          <p:nvPr>
            <p:ph type="sldNum" sz="quarter" idx="10"/>
          </p:nvPr>
        </p:nvSpPr>
        <p:spPr/>
        <p:txBody>
          <a:bodyPr/>
          <a:lstStyle/>
          <a:p>
            <a:fld id="{E62AD538-D257-40F4-B59F-FE151965B5AA}" type="slidenum">
              <a:rPr lang="en-US" smtClean="0"/>
              <a:t>25</a:t>
            </a:fld>
            <a:endParaRPr lang="en-US"/>
          </a:p>
        </p:txBody>
      </p:sp>
    </p:spTree>
    <p:extLst>
      <p:ext uri="{BB962C8B-B14F-4D97-AF65-F5344CB8AC3E}">
        <p14:creationId xmlns:p14="http://schemas.microsoft.com/office/powerpoint/2010/main" val="422241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Metallurgy comparisons -</a:t>
            </a:r>
            <a:r>
              <a:rPr lang="en-US" sz="1600" dirty="0"/>
              <a:t>In New World metallurgy, native copper was first worked around the Great Lakes c 4000 </a:t>
            </a:r>
            <a:r>
              <a:rPr lang="en-US" sz="1600" cap="small" dirty="0" err="1"/>
              <a:t>bc</a:t>
            </a:r>
            <a:r>
              <a:rPr lang="en-US" sz="1600" cap="small" dirty="0"/>
              <a:t> </a:t>
            </a:r>
            <a:r>
              <a:rPr lang="en-US" sz="1600" dirty="0"/>
              <a:t>in North America. </a:t>
            </a:r>
          </a:p>
          <a:p>
            <a:pPr marL="277263" indent="-277263">
              <a:buFont typeface="Arial" panose="020B0604020202020204" pitchFamily="34" charset="0"/>
              <a:buChar char="•"/>
            </a:pPr>
            <a:r>
              <a:rPr lang="en-US" sz="1600" dirty="0"/>
              <a:t>But unlike on the Eurasian steppes, where horsepower prospected new deposits, transported metals, and disseminated new metalworking techniques, there were no horses in North America whereby copper working diffused southward. </a:t>
            </a:r>
          </a:p>
          <a:p>
            <a:pPr marL="277263" indent="-277263">
              <a:buFont typeface="Arial" panose="020B0604020202020204" pitchFamily="34" charset="0"/>
              <a:buChar char="•"/>
            </a:pPr>
            <a:r>
              <a:rPr lang="en-US" sz="1600" dirty="0"/>
              <a:t>Only millennia later, c 1500 </a:t>
            </a:r>
            <a:r>
              <a:rPr lang="en-US" sz="1600" cap="small" dirty="0" err="1"/>
              <a:t>bc</a:t>
            </a:r>
            <a:r>
              <a:rPr lang="en-US" sz="1600" cap="small" dirty="0"/>
              <a:t>, </a:t>
            </a:r>
            <a:r>
              <a:rPr lang="en-US" sz="1600" dirty="0"/>
              <a:t>was metallurgy independently invented in Peru. Interest­ingly, the mobility of llama herding and transport might have aided in locating minerals in the Andes and spreading metallurgy south to Chile and Argentina and north to Colombia. </a:t>
            </a:r>
          </a:p>
          <a:p>
            <a:pPr marL="277263" indent="-277263">
              <a:buFont typeface="Arial" panose="020B0604020202020204" pitchFamily="34" charset="0"/>
              <a:buChar char="•"/>
            </a:pPr>
            <a:r>
              <a:rPr lang="en-US" sz="1600" dirty="0"/>
              <a:t>In the absence of high-speed communication, it was only c </a:t>
            </a:r>
            <a:r>
              <a:rPr lang="en-US" sz="1600" cap="small" dirty="0"/>
              <a:t>ad </a:t>
            </a:r>
            <a:r>
              <a:rPr lang="en-US" sz="1600" dirty="0"/>
              <a:t>650, again millennia later, that met­allurgy of nonferrous metals reached Mesoamerica through maritime contacts. </a:t>
            </a:r>
          </a:p>
          <a:p>
            <a:pPr marL="277263" indent="-277263">
              <a:buFont typeface="Arial" panose="020B0604020202020204" pitchFamily="34" charset="0"/>
              <a:buChar char="•"/>
            </a:pPr>
            <a:r>
              <a:rPr lang="en-US" sz="1600" dirty="0"/>
              <a:t>While Amerindian metallurgists in the two nuclear areas pro­duced great artistic masterpieces in gold and silver, there was little or no industrial communication and </a:t>
            </a:r>
            <a:r>
              <a:rPr lang="en-US" sz="1600" dirty="0" err="1"/>
              <a:t>interstimulation</a:t>
            </a:r>
            <a:r>
              <a:rPr lang="en-US" sz="1600" dirty="0"/>
              <a:t> between centers. Iron, although used as flux, was not indigenously manufactured in the New World. Thus the Spaniards' Toledo steel, the product of centuries-long international experimentation afforded by horse communication and transport, was met only by wooden Aztec swords set with obsidian blades and copper arrowheads and in the Andes bronze mace heads and </a:t>
            </a:r>
            <a:r>
              <a:rPr lang="en-US" sz="1600" dirty="0" err="1"/>
              <a:t>spearpoints</a:t>
            </a:r>
            <a:endParaRPr lang="en-US" sz="1600" dirty="0"/>
          </a:p>
          <a:p>
            <a:r>
              <a:rPr lang="en-US" sz="1600" b="1" dirty="0"/>
              <a:t>Differences in military capabilities - </a:t>
            </a:r>
            <a:r>
              <a:rPr lang="en-US" sz="1600" dirty="0"/>
              <a:t>The total lack of pack or draft animals also had clear politi­cal consequences for Mesoamerica, where transportation was severely restricted in terms of both load and distance. Such constraints had seri­ous repercussions for war. </a:t>
            </a:r>
          </a:p>
          <a:p>
            <a:pPr marL="277263" indent="-277263">
              <a:buFont typeface="Arial" panose="020B0604020202020204" pitchFamily="34" charset="0"/>
              <a:buChar char="•"/>
            </a:pPr>
            <a:r>
              <a:rPr lang="en-US" sz="1600" dirty="0"/>
              <a:t>It has been calculated that it was not logistically possible for Mexica armies to transport supplies for more than an eight-day round trip, obviously limiting the distance military forces could advance overland and engage in offensives. </a:t>
            </a:r>
          </a:p>
          <a:p>
            <a:pPr marL="277263" indent="-277263">
              <a:buFont typeface="Arial" panose="020B0604020202020204" pitchFamily="34" charset="0"/>
              <a:buChar char="•"/>
            </a:pPr>
            <a:r>
              <a:rPr lang="en-US" sz="1600" dirty="0"/>
              <a:t>Troop movement was further hampered by the absence of formal roads,</a:t>
            </a:r>
            <a:r>
              <a:rPr lang="en-US" sz="1600" baseline="30000" dirty="0"/>
              <a:t>1</a:t>
            </a:r>
            <a:r>
              <a:rPr lang="en-US" sz="1600" dirty="0"/>
              <a:t> compelling sol­diers to travel along the narrow dirt tracks of pedestrian traders or, in order to achieve some degree of simultaneity, to strike out across country, further complicating maneuvers. </a:t>
            </a:r>
          </a:p>
          <a:p>
            <a:pPr marL="277263" indent="-277263">
              <a:buFont typeface="Arial" panose="020B0604020202020204" pitchFamily="34" charset="0"/>
              <a:buChar char="•"/>
            </a:pPr>
            <a:r>
              <a:rPr lang="en-US" sz="1600" dirty="0"/>
              <a:t>Supplies could be augmented by demanding support from subordinate towns </a:t>
            </a:r>
            <a:r>
              <a:rPr lang="en-US" sz="1600" dirty="0" err="1"/>
              <a:t>en</a:t>
            </a:r>
            <a:r>
              <a:rPr lang="en-US" sz="1600" dirty="0"/>
              <a:t> route, but this further slowed down the pace, stripping away any ele­ment of tactical surprise. </a:t>
            </a:r>
          </a:p>
          <a:p>
            <a:pPr marL="277263" indent="-277263">
              <a:buFont typeface="Arial" panose="020B0604020202020204" pitchFamily="34" charset="0"/>
              <a:buChar char="•"/>
            </a:pPr>
            <a:r>
              <a:rPr lang="en-US" sz="1600" dirty="0"/>
              <a:t>Compared to the 110-km-per-day advance of Mongol equestrian armies, Mexica progress was painfully slow. As a consequence, the Mexica never achieved the territo­rial extent of Persia or Rome. </a:t>
            </a:r>
          </a:p>
          <a:p>
            <a:pPr marL="277263" indent="-277263">
              <a:buFont typeface="Arial" panose="020B0604020202020204" pitchFamily="34" charset="0"/>
              <a:buChar char="•"/>
            </a:pPr>
            <a:r>
              <a:rPr lang="en-US" sz="1600" dirty="0"/>
              <a:t>Mexica expanded instead as a hegemonic empire, vanquishing cities, exacting tribute, and terrorizing tributaries into continued submission by its fearsome program of human sacrifice. Like Teotihuacan before them, the Mexica never ruled unchallenged over a unified region. </a:t>
            </a:r>
            <a:endParaRPr lang="en-US" sz="1600" b="1" dirty="0"/>
          </a:p>
          <a:p>
            <a:endParaRPr lang="en-US" sz="1600" dirty="0"/>
          </a:p>
        </p:txBody>
      </p:sp>
      <p:sp>
        <p:nvSpPr>
          <p:cNvPr id="4" name="Slide Number Placeholder 3"/>
          <p:cNvSpPr>
            <a:spLocks noGrp="1"/>
          </p:cNvSpPr>
          <p:nvPr>
            <p:ph type="sldNum" sz="quarter" idx="10"/>
          </p:nvPr>
        </p:nvSpPr>
        <p:spPr/>
        <p:txBody>
          <a:bodyPr/>
          <a:lstStyle/>
          <a:p>
            <a:fld id="{BF98F815-6EC6-419C-A5DB-6B3FD1E4604D}" type="slidenum">
              <a:rPr lang="en-US" smtClean="0"/>
              <a:t>26</a:t>
            </a:fld>
            <a:endParaRPr lang="en-US"/>
          </a:p>
        </p:txBody>
      </p:sp>
    </p:spTree>
    <p:extLst>
      <p:ext uri="{BB962C8B-B14F-4D97-AF65-F5344CB8AC3E}">
        <p14:creationId xmlns:p14="http://schemas.microsoft.com/office/powerpoint/2010/main" val="301740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2AD538-D257-40F4-B59F-FE151965B5AA}" type="slidenum">
              <a:rPr lang="en-US" smtClean="0"/>
              <a:t>27</a:t>
            </a:fld>
            <a:endParaRPr lang="en-US"/>
          </a:p>
        </p:txBody>
      </p:sp>
    </p:spTree>
    <p:extLst>
      <p:ext uri="{BB962C8B-B14F-4D97-AF65-F5344CB8AC3E}">
        <p14:creationId xmlns:p14="http://schemas.microsoft.com/office/powerpoint/2010/main" val="2954401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sz="1600" b="1" dirty="0"/>
              <a:t>Motion Pictures - </a:t>
            </a:r>
            <a:r>
              <a:rPr lang="en-US" sz="1600" dirty="0"/>
              <a:t>A final impact of the horse was its impact on the development of motion pictures. </a:t>
            </a:r>
          </a:p>
          <a:p>
            <a:pPr marL="277263" indent="-277263" defTabSz="914303">
              <a:buFont typeface="Arial" panose="020B0604020202020204" pitchFamily="34" charset="0"/>
              <a:buChar char="•"/>
              <a:defRPr/>
            </a:pPr>
            <a:r>
              <a:rPr lang="en-US" sz="1600" dirty="0"/>
              <a:t>One issue of controversy among horsemen and scientists was whether, during a gallop, there was a time when the horse had all four of its feet off the ground. </a:t>
            </a:r>
          </a:p>
          <a:p>
            <a:pPr marL="277263" indent="-277263" defTabSz="914303">
              <a:buFont typeface="Arial" panose="020B0604020202020204" pitchFamily="34" charset="0"/>
              <a:buChar char="•"/>
              <a:defRPr/>
            </a:pPr>
            <a:r>
              <a:rPr lang="en-US" sz="1600" dirty="0"/>
              <a:t>In 1872, </a:t>
            </a:r>
            <a:r>
              <a:rPr lang="en-US" sz="1600" dirty="0" err="1"/>
              <a:t>Eadweard</a:t>
            </a:r>
            <a:r>
              <a:rPr lang="en-US" sz="1600" dirty="0"/>
              <a:t> J. Muybridge, an English photographer who spent much of his life in the United States, was asked by Leland Stanford, former governor of CA and a race horse owner, was asked to study the question. </a:t>
            </a:r>
          </a:p>
          <a:p>
            <a:pPr marL="277263" indent="-277263" defTabSz="914303">
              <a:buFont typeface="Arial" panose="020B0604020202020204" pitchFamily="34" charset="0"/>
              <a:buChar char="•"/>
              <a:defRPr/>
            </a:pPr>
            <a:r>
              <a:rPr lang="en-US" sz="1600" dirty="0"/>
              <a:t>Muybridge set up multiple parallel cameras to photograph the horse as it galloped past, with each camera being triggered by the tripping of a thread as the horse passed in front of the camera. The images were copied in the form of silhouettes onto a disc and viewed in a machine called a </a:t>
            </a:r>
            <a:r>
              <a:rPr lang="en-US" sz="1600" dirty="0" err="1"/>
              <a:t>Zoopraxiscope</a:t>
            </a:r>
            <a:r>
              <a:rPr lang="en-US" sz="1600" i="1" dirty="0"/>
              <a:t>  </a:t>
            </a:r>
            <a:r>
              <a:rPr lang="en-US" sz="1600" dirty="0"/>
              <a:t>which showed the horse in motion and proved that there was a point at which all four of the horse’s hooves were off the ground. </a:t>
            </a:r>
          </a:p>
          <a:p>
            <a:pPr marL="277263" indent="-277263" defTabSz="914303">
              <a:buFont typeface="Arial" panose="020B0604020202020204" pitchFamily="34" charset="0"/>
              <a:buChar char="•"/>
              <a:defRPr/>
            </a:pPr>
            <a:r>
              <a:rPr lang="en-US" sz="1600" dirty="0"/>
              <a:t>The </a:t>
            </a:r>
            <a:r>
              <a:rPr lang="en-US" sz="1600" dirty="0" err="1"/>
              <a:t>Zoopraxiscope</a:t>
            </a:r>
            <a:r>
              <a:rPr lang="en-US" sz="1600" dirty="0"/>
              <a:t> was in fact an intermediate stage towards motion pictures or cinematography. </a:t>
            </a:r>
          </a:p>
          <a:p>
            <a:pPr marL="277263" indent="-277263" defTabSz="914303">
              <a:buFont typeface="Arial" panose="020B0604020202020204" pitchFamily="34" charset="0"/>
              <a:buChar char="•"/>
              <a:defRPr/>
            </a:pPr>
            <a:r>
              <a:rPr lang="en-US" sz="1600" dirty="0"/>
              <a:t>In February 1888, Muybridge visited Thomas Edison’s lab in West Orange NJ, stimulating Edison’s interest in inventing a camera capable of filming motion pictures. </a:t>
            </a:r>
          </a:p>
          <a:p>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28</a:t>
            </a:fld>
            <a:endParaRPr lang="en-US"/>
          </a:p>
        </p:txBody>
      </p:sp>
    </p:spTree>
    <p:extLst>
      <p:ext uri="{BB962C8B-B14F-4D97-AF65-F5344CB8AC3E}">
        <p14:creationId xmlns:p14="http://schemas.microsoft.com/office/powerpoint/2010/main" val="3773240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58CC3-EC6A-41B5-A3E7-AE5415E05C0B}" type="slidenum">
              <a:rPr lang="en-US" smtClean="0"/>
              <a:t>29</a:t>
            </a:fld>
            <a:endParaRPr lang="en-US"/>
          </a:p>
        </p:txBody>
      </p:sp>
    </p:spTree>
    <p:extLst>
      <p:ext uri="{BB962C8B-B14F-4D97-AF65-F5344CB8AC3E}">
        <p14:creationId xmlns:p14="http://schemas.microsoft.com/office/powerpoint/2010/main" val="84520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8F815-6EC6-419C-A5DB-6B3FD1E4604D}" type="slidenum">
              <a:rPr lang="en-US" smtClean="0"/>
              <a:t>3</a:t>
            </a:fld>
            <a:endParaRPr lang="en-US"/>
          </a:p>
        </p:txBody>
      </p:sp>
    </p:spTree>
    <p:extLst>
      <p:ext uri="{BB962C8B-B14F-4D97-AF65-F5344CB8AC3E}">
        <p14:creationId xmlns:p14="http://schemas.microsoft.com/office/powerpoint/2010/main" val="261462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58CC3-EC6A-41B5-A3E7-AE5415E05C0B}" type="slidenum">
              <a:rPr lang="en-US" smtClean="0"/>
              <a:t>30</a:t>
            </a:fld>
            <a:endParaRPr lang="en-US"/>
          </a:p>
        </p:txBody>
      </p:sp>
    </p:spTree>
    <p:extLst>
      <p:ext uri="{BB962C8B-B14F-4D97-AF65-F5344CB8AC3E}">
        <p14:creationId xmlns:p14="http://schemas.microsoft.com/office/powerpoint/2010/main" val="12379861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58CC3-EC6A-41B5-A3E7-AE5415E05C0B}" type="slidenum">
              <a:rPr lang="en-US" smtClean="0"/>
              <a:t>31</a:t>
            </a:fld>
            <a:endParaRPr lang="en-US"/>
          </a:p>
        </p:txBody>
      </p:sp>
    </p:spTree>
    <p:extLst>
      <p:ext uri="{BB962C8B-B14F-4D97-AF65-F5344CB8AC3E}">
        <p14:creationId xmlns:p14="http://schemas.microsoft.com/office/powerpoint/2010/main" val="1904633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58CC3-EC6A-41B5-A3E7-AE5415E05C0B}" type="slidenum">
              <a:rPr lang="en-US" smtClean="0"/>
              <a:t>32</a:t>
            </a:fld>
            <a:endParaRPr lang="en-US"/>
          </a:p>
        </p:txBody>
      </p:sp>
    </p:spTree>
    <p:extLst>
      <p:ext uri="{BB962C8B-B14F-4D97-AF65-F5344CB8AC3E}">
        <p14:creationId xmlns:p14="http://schemas.microsoft.com/office/powerpoint/2010/main" val="326067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Without water – </a:t>
            </a:r>
            <a:r>
              <a:rPr lang="en-US" sz="1600" b="0" dirty="0" smtClean="0"/>
              <a:t>Camels can drink up to 50 gallons</a:t>
            </a:r>
            <a:r>
              <a:rPr lang="en-US" sz="1600" b="0" baseline="0" dirty="0" smtClean="0"/>
              <a:t> at a time. This permits them to go without water for days, even a few weeks in exceptional circumstances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Interbreeding - </a:t>
            </a:r>
            <a:r>
              <a:rPr lang="en-US" sz="1600" dirty="0" smtClean="0"/>
              <a:t>Bactrian stallions and Arabian females were often bred to produce a hybrid super camel that had remarkable stamina and strength &amp; was used extensively along the Silk Road</a:t>
            </a:r>
          </a:p>
          <a:p>
            <a:endParaRPr lang="en-US" sz="1600" b="1" dirty="0"/>
          </a:p>
        </p:txBody>
      </p:sp>
      <p:sp>
        <p:nvSpPr>
          <p:cNvPr id="4" name="Slide Number Placeholder 3"/>
          <p:cNvSpPr>
            <a:spLocks noGrp="1"/>
          </p:cNvSpPr>
          <p:nvPr>
            <p:ph type="sldNum" sz="quarter" idx="10"/>
          </p:nvPr>
        </p:nvSpPr>
        <p:spPr/>
        <p:txBody>
          <a:bodyPr/>
          <a:lstStyle/>
          <a:p>
            <a:fld id="{75058CC3-EC6A-41B5-A3E7-AE5415E05C0B}" type="slidenum">
              <a:rPr lang="en-US" smtClean="0"/>
              <a:t>33</a:t>
            </a:fld>
            <a:endParaRPr lang="en-US"/>
          </a:p>
        </p:txBody>
      </p:sp>
    </p:spTree>
    <p:extLst>
      <p:ext uri="{BB962C8B-B14F-4D97-AF65-F5344CB8AC3E}">
        <p14:creationId xmlns:p14="http://schemas.microsoft.com/office/powerpoint/2010/main" val="4106929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Carrying capacity - </a:t>
            </a:r>
            <a:r>
              <a:rPr lang="en-US" sz="1600" dirty="0" smtClean="0"/>
              <a:t>While steers could match camels in their ability to do without water – up to 10 days – camels</a:t>
            </a:r>
            <a:r>
              <a:rPr lang="en-US" sz="1600" baseline="0" dirty="0" smtClean="0"/>
              <a:t> could carry two or three times the load of a steer and cover twice as many miles in a day. </a:t>
            </a:r>
            <a:r>
              <a:rPr lang="en-US" sz="1600" dirty="0" smtClean="0"/>
              <a:t>A light load for a camel is up to 300 pounds; a medium load, 301-600 pounds; and a heavy load, 601-900 pounds. A camel can drag 4,500 pounds.</a:t>
            </a:r>
          </a:p>
          <a:p>
            <a:endParaRPr lang="en-US" sz="1600" dirty="0"/>
          </a:p>
        </p:txBody>
      </p:sp>
      <p:sp>
        <p:nvSpPr>
          <p:cNvPr id="4" name="Slide Number Placeholder 3"/>
          <p:cNvSpPr>
            <a:spLocks noGrp="1"/>
          </p:cNvSpPr>
          <p:nvPr>
            <p:ph type="sldNum" sz="quarter" idx="10"/>
          </p:nvPr>
        </p:nvSpPr>
        <p:spPr/>
        <p:txBody>
          <a:bodyPr/>
          <a:lstStyle/>
          <a:p>
            <a:fld id="{75058CC3-EC6A-41B5-A3E7-AE5415E05C0B}" type="slidenum">
              <a:rPr lang="en-US" smtClean="0"/>
              <a:t>34</a:t>
            </a:fld>
            <a:endParaRPr lang="en-US"/>
          </a:p>
        </p:txBody>
      </p:sp>
    </p:spTree>
    <p:extLst>
      <p:ext uri="{BB962C8B-B14F-4D97-AF65-F5344CB8AC3E}">
        <p14:creationId xmlns:p14="http://schemas.microsoft.com/office/powerpoint/2010/main" val="141220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Camels &amp; combat</a:t>
            </a:r>
            <a:r>
              <a:rPr lang="en-US" sz="1600" b="1" baseline="0" dirty="0" smtClean="0"/>
              <a:t> - </a:t>
            </a:r>
            <a:r>
              <a:rPr lang="en-US" sz="1600" dirty="0" smtClean="0"/>
              <a:t>Camels could not deliver the momentum and power of a charging horse. They also lacked the</a:t>
            </a:r>
            <a:r>
              <a:rPr lang="en-US" sz="1600" baseline="0" dirty="0" smtClean="0"/>
              <a:t> speed of the horse</a:t>
            </a:r>
            <a:endParaRPr lang="en-US" sz="1600" dirty="0" smtClean="0"/>
          </a:p>
          <a:p>
            <a:pPr lvl="0"/>
            <a:r>
              <a:rPr lang="en-US" sz="1600" b="1" dirty="0" smtClean="0"/>
              <a:t>Domestication</a:t>
            </a:r>
            <a:r>
              <a:rPr lang="en-US" sz="1600" b="1" baseline="0" dirty="0" smtClean="0"/>
              <a:t> of camels - </a:t>
            </a:r>
            <a:r>
              <a:rPr lang="en-US" sz="1600" dirty="0" smtClean="0"/>
              <a:t>From there it spread to the Middle East with the spice trade </a:t>
            </a:r>
          </a:p>
          <a:p>
            <a:pPr marL="342900" lvl="0" indent="-342900">
              <a:buFont typeface="Arial" panose="020B0604020202020204" pitchFamily="34" charset="0"/>
              <a:buChar char="•"/>
            </a:pPr>
            <a:r>
              <a:rPr lang="en-US" sz="1600" dirty="0" smtClean="0"/>
              <a:t>From the Middle East it spread east to Persia and the Indus Valley and west to North Africa and the Sahara</a:t>
            </a:r>
          </a:p>
          <a:p>
            <a:pPr marL="342900" lvl="0" indent="-342900">
              <a:buFont typeface="Arial" panose="020B0604020202020204" pitchFamily="34" charset="0"/>
              <a:buChar char="•"/>
            </a:pPr>
            <a:r>
              <a:rPr lang="en-US" sz="1600" dirty="0" smtClean="0"/>
              <a:t>Replaced the bullock (castrated bulls) as a mode of desert transport</a:t>
            </a:r>
          </a:p>
          <a:p>
            <a:endParaRPr lang="en-US" sz="1600" b="1" dirty="0"/>
          </a:p>
        </p:txBody>
      </p:sp>
      <p:sp>
        <p:nvSpPr>
          <p:cNvPr id="4" name="Slide Number Placeholder 3"/>
          <p:cNvSpPr>
            <a:spLocks noGrp="1"/>
          </p:cNvSpPr>
          <p:nvPr>
            <p:ph type="sldNum" sz="quarter" idx="10"/>
          </p:nvPr>
        </p:nvSpPr>
        <p:spPr/>
        <p:txBody>
          <a:bodyPr/>
          <a:lstStyle/>
          <a:p>
            <a:fld id="{75058CC3-EC6A-41B5-A3E7-AE5415E05C0B}" type="slidenum">
              <a:rPr lang="en-US" smtClean="0"/>
              <a:t>35</a:t>
            </a:fld>
            <a:endParaRPr lang="en-US"/>
          </a:p>
        </p:txBody>
      </p:sp>
    </p:spTree>
    <p:extLst>
      <p:ext uri="{BB962C8B-B14F-4D97-AF65-F5344CB8AC3E}">
        <p14:creationId xmlns:p14="http://schemas.microsoft.com/office/powerpoint/2010/main" val="661125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Byzantium vs Persia - </a:t>
            </a:r>
            <a:r>
              <a:rPr lang="en-US" sz="1600" kern="1200" dirty="0" smtClean="0">
                <a:solidFill>
                  <a:schemeClr val="tx1"/>
                </a:solidFill>
                <a:effectLst/>
                <a:latin typeface="+mn-lt"/>
                <a:ea typeface="+mn-ea"/>
                <a:cs typeface="+mn-cs"/>
              </a:rPr>
              <a:t>South of the two empires lay Semitic Arabia, since the third millennium </a:t>
            </a:r>
            <a:r>
              <a:rPr lang="en-US" sz="1600" kern="1200" cap="small" dirty="0" err="1" smtClean="0">
                <a:solidFill>
                  <a:schemeClr val="tx1"/>
                </a:solidFill>
                <a:effectLst/>
                <a:latin typeface="+mn-lt"/>
                <a:ea typeface="+mn-ea"/>
                <a:cs typeface="+mn-cs"/>
              </a:rPr>
              <a:t>bc</a:t>
            </a:r>
            <a:r>
              <a:rPr lang="en-US" sz="1600" kern="1200" cap="small"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an intermediary in the long-distance maritime trade between the Indus Valley and the Middle East.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While most of Arabia</a:t>
            </a:r>
            <a:r>
              <a:rPr lang="en-US" sz="1600" kern="1200" baseline="0" dirty="0" smtClean="0">
                <a:solidFill>
                  <a:schemeClr val="tx1"/>
                </a:solidFill>
                <a:effectLst/>
                <a:latin typeface="+mn-lt"/>
                <a:ea typeface="+mn-ea"/>
                <a:cs typeface="+mn-cs"/>
              </a:rPr>
              <a:t> was desert, horses were raised in oases and in the green valley of central Nejd tableland, and that part of Arabia that forms present-day Yemen. </a:t>
            </a:r>
          </a:p>
          <a:p>
            <a:pPr marL="171450" indent="-171450">
              <a:buFont typeface="Arial" panose="020B0604020202020204" pitchFamily="34" charset="0"/>
              <a:buChar char="•"/>
            </a:pPr>
            <a:r>
              <a:rPr lang="en-US" sz="1600" kern="1200" baseline="0" dirty="0" smtClean="0">
                <a:solidFill>
                  <a:schemeClr val="tx1"/>
                </a:solidFill>
                <a:effectLst/>
                <a:latin typeface="+mn-lt"/>
                <a:ea typeface="+mn-ea"/>
                <a:cs typeface="+mn-cs"/>
              </a:rPr>
              <a:t>Along the Red Sea coast (and through the towns of Mecca and </a:t>
            </a:r>
            <a:r>
              <a:rPr lang="en-US" sz="1600" kern="1200" baseline="0" dirty="0" err="1" smtClean="0">
                <a:solidFill>
                  <a:schemeClr val="tx1"/>
                </a:solidFill>
                <a:effectLst/>
                <a:latin typeface="+mn-lt"/>
                <a:ea typeface="+mn-ea"/>
                <a:cs typeface="+mn-cs"/>
              </a:rPr>
              <a:t>Yathrib</a:t>
            </a:r>
            <a:r>
              <a:rPr lang="en-US" sz="1600" kern="1200" baseline="0" dirty="0" smtClean="0">
                <a:solidFill>
                  <a:schemeClr val="tx1"/>
                </a:solidFill>
                <a:effectLst/>
                <a:latin typeface="+mn-lt"/>
                <a:ea typeface="+mn-ea"/>
                <a:cs typeface="+mn-cs"/>
              </a:rPr>
              <a:t>) ran the caravan trade that brought silk, cotton, spices, aromatics, ivory, </a:t>
            </a:r>
            <a:r>
              <a:rPr lang="en-US" sz="1600" kern="1200" baseline="0" dirty="0" err="1" smtClean="0">
                <a:solidFill>
                  <a:schemeClr val="tx1"/>
                </a:solidFill>
                <a:effectLst/>
                <a:latin typeface="+mn-lt"/>
                <a:ea typeface="+mn-ea"/>
                <a:cs typeface="+mn-cs"/>
              </a:rPr>
              <a:t>wootz</a:t>
            </a:r>
            <a:r>
              <a:rPr lang="en-US" sz="1600" kern="1200" baseline="0" dirty="0" smtClean="0">
                <a:solidFill>
                  <a:schemeClr val="tx1"/>
                </a:solidFill>
                <a:effectLst/>
                <a:latin typeface="+mn-lt"/>
                <a:ea typeface="+mn-ea"/>
                <a:cs typeface="+mn-cs"/>
              </a:rPr>
              <a:t> steel, and gold from India, China, and Africa to Europe. </a:t>
            </a:r>
          </a:p>
          <a:p>
            <a:pPr marL="171450" indent="-171450">
              <a:buFont typeface="Arial" panose="020B0604020202020204" pitchFamily="34" charset="0"/>
              <a:buChar char="•"/>
            </a:pPr>
            <a:r>
              <a:rPr lang="en-US" sz="1600" kern="1200" baseline="0" dirty="0" smtClean="0">
                <a:solidFill>
                  <a:schemeClr val="tx1"/>
                </a:solidFill>
                <a:effectLst/>
                <a:latin typeface="+mn-lt"/>
                <a:ea typeface="+mn-ea"/>
                <a:cs typeface="+mn-cs"/>
              </a:rPr>
              <a:t>Control of this trade was one reason for the continued fighting between Byzantium and Persia, but neither was able to subjugate the peninsula. </a:t>
            </a:r>
          </a:p>
          <a:p>
            <a:pPr marL="171450" indent="-171450">
              <a:buFont typeface="Arial" panose="020B0604020202020204" pitchFamily="34" charset="0"/>
              <a:buChar char="•"/>
            </a:pPr>
            <a:r>
              <a:rPr lang="en-US" sz="1600" kern="1200" baseline="0" dirty="0" smtClean="0">
                <a:solidFill>
                  <a:schemeClr val="tx1"/>
                </a:solidFill>
                <a:effectLst/>
                <a:latin typeface="+mn-lt"/>
                <a:ea typeface="+mn-ea"/>
                <a:cs typeface="+mn-cs"/>
              </a:rPr>
              <a:t>Thanks to the appeal of his monotheistic message and the military-political genius of Mohammed and Abu-Bakr, the tribes of Arabia were politically unified. </a:t>
            </a:r>
          </a:p>
          <a:p>
            <a:pPr marL="171450" indent="-171450">
              <a:buFont typeface="Arial" panose="020B0604020202020204" pitchFamily="34" charset="0"/>
              <a:buChar char="•"/>
            </a:pPr>
            <a:r>
              <a:rPr lang="en-US" sz="1600" kern="1200" baseline="0" dirty="0" smtClean="0">
                <a:solidFill>
                  <a:schemeClr val="tx1"/>
                </a:solidFill>
                <a:effectLst/>
                <a:latin typeface="+mn-lt"/>
                <a:ea typeface="+mn-ea"/>
                <a:cs typeface="+mn-cs"/>
              </a:rPr>
              <a:t>With commerce disrupted by the Byzantine-Persian wars and by the wars to politically unify Arabia, Arabs began raiding into the fertile crescent. This brought them into conflict with both the </a:t>
            </a:r>
            <a:r>
              <a:rPr lang="en-US" sz="1600" kern="1200" baseline="0" dirty="0" err="1" smtClean="0">
                <a:solidFill>
                  <a:schemeClr val="tx1"/>
                </a:solidFill>
                <a:effectLst/>
                <a:latin typeface="+mn-lt"/>
                <a:ea typeface="+mn-ea"/>
                <a:cs typeface="+mn-cs"/>
              </a:rPr>
              <a:t>Sasanians</a:t>
            </a:r>
            <a:r>
              <a:rPr lang="en-US" sz="1600" kern="1200" baseline="0" dirty="0" smtClean="0">
                <a:solidFill>
                  <a:schemeClr val="tx1"/>
                </a:solidFill>
                <a:effectLst/>
                <a:latin typeface="+mn-lt"/>
                <a:ea typeface="+mn-ea"/>
                <a:cs typeface="+mn-cs"/>
              </a:rPr>
              <a:t> and the Byzantines, leading to the Arab invasion of the Fertile Crescent. At the Battle of </a:t>
            </a:r>
            <a:r>
              <a:rPr lang="en-US" sz="1600" kern="1200" baseline="0" dirty="0" err="1" smtClean="0">
                <a:solidFill>
                  <a:schemeClr val="tx1"/>
                </a:solidFill>
                <a:effectLst/>
                <a:latin typeface="+mn-lt"/>
                <a:ea typeface="+mn-ea"/>
                <a:cs typeface="+mn-cs"/>
              </a:rPr>
              <a:t>Yarmuk</a:t>
            </a:r>
            <a:r>
              <a:rPr lang="en-US" sz="1600" kern="1200" baseline="0" dirty="0" smtClean="0">
                <a:solidFill>
                  <a:schemeClr val="tx1"/>
                </a:solidFill>
                <a:effectLst/>
                <a:latin typeface="+mn-lt"/>
                <a:ea typeface="+mn-ea"/>
                <a:cs typeface="+mn-cs"/>
              </a:rPr>
              <a:t> in 636, the Arabs decisively defeated a larger Byzantine army and in 637 at </a:t>
            </a:r>
            <a:r>
              <a:rPr lang="en-US" sz="1600" kern="1200" baseline="0" dirty="0" err="1" smtClean="0">
                <a:solidFill>
                  <a:schemeClr val="tx1"/>
                </a:solidFill>
                <a:effectLst/>
                <a:latin typeface="+mn-lt"/>
                <a:ea typeface="+mn-ea"/>
                <a:cs typeface="+mn-cs"/>
              </a:rPr>
              <a:t>Qadasiya</a:t>
            </a:r>
            <a:r>
              <a:rPr lang="en-US" sz="1600" kern="1200" baseline="0" dirty="0" smtClean="0">
                <a:solidFill>
                  <a:schemeClr val="tx1"/>
                </a:solidFill>
                <a:effectLst/>
                <a:latin typeface="+mn-lt"/>
                <a:ea typeface="+mn-ea"/>
                <a:cs typeface="+mn-cs"/>
              </a:rPr>
              <a:t> defeated the Persians with the aid of a desert sandstorm that blew sand into the eyes of the Persians. </a:t>
            </a:r>
          </a:p>
          <a:p>
            <a:pPr marL="171450" indent="-171450">
              <a:buFont typeface="Arial" panose="020B0604020202020204" pitchFamily="34" charset="0"/>
              <a:buChar char="•"/>
            </a:pPr>
            <a:r>
              <a:rPr lang="en-US" sz="1600" kern="1200" baseline="0" dirty="0" smtClean="0">
                <a:solidFill>
                  <a:schemeClr val="tx1"/>
                </a:solidFill>
                <a:effectLst/>
                <a:latin typeface="+mn-lt"/>
                <a:ea typeface="+mn-ea"/>
                <a:cs typeface="+mn-cs"/>
              </a:rPr>
              <a:t>With these victories, the Arabs now controlled the Middle East. The Arabs promoted </a:t>
            </a:r>
            <a:r>
              <a:rPr lang="en-US" sz="1600" kern="1200" baseline="0" dirty="0" err="1" smtClean="0">
                <a:solidFill>
                  <a:schemeClr val="tx1"/>
                </a:solidFill>
                <a:effectLst/>
                <a:latin typeface="+mn-lt"/>
                <a:ea typeface="+mn-ea"/>
                <a:cs typeface="+mn-cs"/>
              </a:rPr>
              <a:t>Arabization</a:t>
            </a:r>
            <a:r>
              <a:rPr lang="en-US" sz="1600" kern="1200" baseline="0" dirty="0" smtClean="0">
                <a:solidFill>
                  <a:schemeClr val="tx1"/>
                </a:solidFill>
                <a:effectLst/>
                <a:latin typeface="+mn-lt"/>
                <a:ea typeface="+mn-ea"/>
                <a:cs typeface="+mn-cs"/>
              </a:rPr>
              <a:t> and </a:t>
            </a:r>
            <a:r>
              <a:rPr lang="en-US" sz="1600" kern="1200" baseline="0" dirty="0" err="1" smtClean="0">
                <a:solidFill>
                  <a:schemeClr val="tx1"/>
                </a:solidFill>
                <a:effectLst/>
                <a:latin typeface="+mn-lt"/>
                <a:ea typeface="+mn-ea"/>
                <a:cs typeface="+mn-cs"/>
              </a:rPr>
              <a:t>Islamification</a:t>
            </a:r>
            <a:r>
              <a:rPr lang="en-US" sz="1600" kern="1200" baseline="0" dirty="0" smtClean="0">
                <a:solidFill>
                  <a:schemeClr val="tx1"/>
                </a:solidFill>
                <a:effectLst/>
                <a:latin typeface="+mn-lt"/>
                <a:ea typeface="+mn-ea"/>
                <a:cs typeface="+mn-cs"/>
              </a:rPr>
              <a:t> of the Middle East by levying a poll tax on non-Muslims (thus creating an economic incentive to conversion) and by allowing migrant Arabs fro Arabia to settle on abandoned agricultural lands. </a:t>
            </a:r>
          </a:p>
          <a:p>
            <a:pPr marL="0" indent="0">
              <a:buFont typeface="Arial" panose="020B0604020202020204" pitchFamily="34" charset="0"/>
              <a:buNone/>
            </a:pPr>
            <a:r>
              <a:rPr lang="en-US" sz="1600" b="1" kern="1200" baseline="0" dirty="0" smtClean="0">
                <a:solidFill>
                  <a:schemeClr val="tx1"/>
                </a:solidFill>
                <a:effectLst/>
                <a:latin typeface="+mn-lt"/>
                <a:ea typeface="+mn-ea"/>
                <a:cs typeface="+mn-cs"/>
              </a:rPr>
              <a:t>Nestorian &amp; </a:t>
            </a:r>
            <a:r>
              <a:rPr lang="en-US" sz="1600" b="1" kern="1200" baseline="0" dirty="0" err="1" smtClean="0">
                <a:solidFill>
                  <a:schemeClr val="tx1"/>
                </a:solidFill>
                <a:effectLst/>
                <a:latin typeface="+mn-lt"/>
                <a:ea typeface="+mn-ea"/>
                <a:cs typeface="+mn-cs"/>
              </a:rPr>
              <a:t>Monophysite</a:t>
            </a:r>
            <a:r>
              <a:rPr lang="en-US" sz="1600" b="1" kern="1200" baseline="0" dirty="0" smtClean="0">
                <a:solidFill>
                  <a:schemeClr val="tx1"/>
                </a:solidFill>
                <a:effectLst/>
                <a:latin typeface="+mn-lt"/>
                <a:ea typeface="+mn-ea"/>
                <a:cs typeface="+mn-cs"/>
              </a:rPr>
              <a:t> Support – </a:t>
            </a:r>
            <a:r>
              <a:rPr lang="en-US" sz="1600" b="0" kern="1200" baseline="0" dirty="0" smtClean="0">
                <a:solidFill>
                  <a:schemeClr val="tx1"/>
                </a:solidFill>
                <a:effectLst/>
                <a:latin typeface="+mn-lt"/>
                <a:ea typeface="+mn-ea"/>
                <a:cs typeface="+mn-cs"/>
              </a:rPr>
              <a:t>The Arabs were aided by the support of large sections of the Syrian and Egyptian population who resented Orthodox Byzantine persecution of Syrian Nestorians and Egyptians </a:t>
            </a:r>
            <a:r>
              <a:rPr lang="en-US" sz="1600" b="0" kern="1200" baseline="0" dirty="0" err="1" smtClean="0">
                <a:solidFill>
                  <a:schemeClr val="tx1"/>
                </a:solidFill>
                <a:effectLst/>
                <a:latin typeface="+mn-lt"/>
                <a:ea typeface="+mn-ea"/>
                <a:cs typeface="+mn-cs"/>
              </a:rPr>
              <a:t>Monophysites</a:t>
            </a:r>
            <a:r>
              <a:rPr lang="en-US" sz="1600" b="0" kern="1200" baseline="0" dirty="0" smtClean="0">
                <a:solidFill>
                  <a:schemeClr val="tx1"/>
                </a:solidFill>
                <a:effectLst/>
                <a:latin typeface="+mn-lt"/>
                <a:ea typeface="+mn-ea"/>
                <a:cs typeface="+mn-cs"/>
              </a:rPr>
              <a:t> (Copts). </a:t>
            </a:r>
            <a:endParaRPr lang="en-US" sz="1600" b="1" dirty="0"/>
          </a:p>
        </p:txBody>
      </p:sp>
      <p:sp>
        <p:nvSpPr>
          <p:cNvPr id="4" name="Slide Number Placeholder 3"/>
          <p:cNvSpPr>
            <a:spLocks noGrp="1"/>
          </p:cNvSpPr>
          <p:nvPr>
            <p:ph type="sldNum" sz="quarter" idx="10"/>
          </p:nvPr>
        </p:nvSpPr>
        <p:spPr/>
        <p:txBody>
          <a:bodyPr/>
          <a:lstStyle/>
          <a:p>
            <a:fld id="{E62AD538-D257-40F4-B59F-FE151965B5AA}" type="slidenum">
              <a:rPr lang="en-US" smtClean="0"/>
              <a:t>36</a:t>
            </a:fld>
            <a:endParaRPr lang="en-US"/>
          </a:p>
        </p:txBody>
      </p:sp>
    </p:spTree>
    <p:extLst>
      <p:ext uri="{BB962C8B-B14F-4D97-AF65-F5344CB8AC3E}">
        <p14:creationId xmlns:p14="http://schemas.microsoft.com/office/powerpoint/2010/main" val="2959654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In 641, the Arabs conquered Alexandria; in 642, the Sudan; in 643, Cyrenaica; in 647, Tripolitania. In 698, Carthage fell.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In 711, an Arab-Berber army led by Tariq ibn </a:t>
            </a:r>
            <a:r>
              <a:rPr lang="en-US" sz="1600" kern="1200" dirty="0" err="1" smtClean="0">
                <a:solidFill>
                  <a:schemeClr val="tx1"/>
                </a:solidFill>
                <a:effectLst/>
                <a:latin typeface="+mn-lt"/>
                <a:ea typeface="+mn-ea"/>
                <a:cs typeface="+mn-cs"/>
              </a:rPr>
              <a:t>Ziyad</a:t>
            </a:r>
            <a:r>
              <a:rPr lang="en-US" sz="1600" kern="1200" dirty="0" smtClean="0">
                <a:solidFill>
                  <a:schemeClr val="tx1"/>
                </a:solidFill>
                <a:effectLst/>
                <a:latin typeface="+mn-lt"/>
                <a:ea typeface="+mn-ea"/>
                <a:cs typeface="+mn-cs"/>
              </a:rPr>
              <a:t> landed near Gibraltar. After defeating the Visigoths at </a:t>
            </a:r>
            <a:r>
              <a:rPr lang="en-US" sz="1600" kern="1200" dirty="0" err="1" smtClean="0">
                <a:solidFill>
                  <a:schemeClr val="tx1"/>
                </a:solidFill>
                <a:effectLst/>
                <a:latin typeface="+mn-lt"/>
                <a:ea typeface="+mn-ea"/>
                <a:cs typeface="+mn-cs"/>
              </a:rPr>
              <a:t>Guadalete</a:t>
            </a:r>
            <a:r>
              <a:rPr lang="en-US" sz="1600" kern="1200" dirty="0" smtClean="0">
                <a:solidFill>
                  <a:schemeClr val="tx1"/>
                </a:solidFill>
                <a:effectLst/>
                <a:latin typeface="+mn-lt"/>
                <a:ea typeface="+mn-ea"/>
                <a:cs typeface="+mn-cs"/>
              </a:rPr>
              <a:t>, Seville, Cordoba, and Merida all fell, followed by Toledo and Zaragoza.  By 720, all of Spain was under Arab rule except for the Asturias</a:t>
            </a:r>
            <a:endParaRPr lang="en-US" sz="1600" dirty="0"/>
          </a:p>
        </p:txBody>
      </p:sp>
      <p:sp>
        <p:nvSpPr>
          <p:cNvPr id="4" name="Slide Number Placeholder 3"/>
          <p:cNvSpPr>
            <a:spLocks noGrp="1"/>
          </p:cNvSpPr>
          <p:nvPr>
            <p:ph type="sldNum" sz="quarter" idx="10"/>
          </p:nvPr>
        </p:nvSpPr>
        <p:spPr/>
        <p:txBody>
          <a:bodyPr/>
          <a:lstStyle/>
          <a:p>
            <a:fld id="{75058CC3-EC6A-41B5-A3E7-AE5415E05C0B}" type="slidenum">
              <a:rPr lang="en-US" smtClean="0"/>
              <a:t>37</a:t>
            </a:fld>
            <a:endParaRPr lang="en-US"/>
          </a:p>
        </p:txBody>
      </p:sp>
    </p:spTree>
    <p:extLst>
      <p:ext uri="{BB962C8B-B14F-4D97-AF65-F5344CB8AC3E}">
        <p14:creationId xmlns:p14="http://schemas.microsoft.com/office/powerpoint/2010/main" val="3548712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Before the</a:t>
            </a:r>
            <a:r>
              <a:rPr lang="en-US" sz="1600" kern="1200" baseline="0" dirty="0" smtClean="0">
                <a:solidFill>
                  <a:schemeClr val="tx1"/>
                </a:solidFill>
                <a:effectLst/>
                <a:latin typeface="+mn-lt"/>
                <a:ea typeface="+mn-ea"/>
                <a:cs typeface="+mn-cs"/>
              </a:rPr>
              <a:t> battle of Tours, </a:t>
            </a:r>
            <a:r>
              <a:rPr lang="en-US" sz="1600" kern="1200" dirty="0" smtClean="0">
                <a:solidFill>
                  <a:schemeClr val="tx1"/>
                </a:solidFill>
                <a:effectLst/>
                <a:latin typeface="+mn-lt"/>
                <a:ea typeface="+mn-ea"/>
                <a:cs typeface="+mn-cs"/>
              </a:rPr>
              <a:t>the Franks had fought to some extent on horseback, but now Charles Martel moved to augment the numbers of military horsemen in his army.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In medieval Europe this objective could only be accomplished through the acquisition of additional lands for horse rearing. To realize his goal, therefore, Martel confiscated vast areas of ecclesiastical proper­ties, which he then distributed to retainers on the condition that they train and equip themselves for cavalry service in his army; any failure in this responsibility resulted in land forfeiture.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Quite apart from furnish­ing horses and costly arms, the knight's primary pride and duty was prowess in the saddle - no part-time occupation. </a:t>
            </a:r>
          </a:p>
          <a:p>
            <a:pPr marL="171450" indent="-171450">
              <a:buFont typeface="Arial" panose="020B0604020202020204" pitchFamily="34" charset="0"/>
              <a:buChar char="•"/>
            </a:pPr>
            <a:r>
              <a:rPr lang="en-US" sz="1600" kern="1200" dirty="0" smtClean="0">
                <a:solidFill>
                  <a:schemeClr val="tx1"/>
                </a:solidFill>
                <a:effectLst/>
                <a:latin typeface="+mn-lt"/>
                <a:ea typeface="+mn-ea"/>
                <a:cs typeface="+mn-cs"/>
              </a:rPr>
              <a:t>Starting from puberty, mounted combat required strenuous physical conditioning and long technical training in riding and use of the lance and shield; the mili­tary exercises of jousting of course evolved into the spectacular tourna­ments of the twelfth century. Households of great lords became schools where youths, as hostages for their father's loyalty, were trained in the chivalric arts, learning the </a:t>
            </a:r>
            <a:r>
              <a:rPr lang="en-US" sz="1600" i="1" kern="1200" dirty="0" smtClean="0">
                <a:solidFill>
                  <a:schemeClr val="tx1"/>
                </a:solidFill>
                <a:effectLst/>
                <a:latin typeface="+mn-lt"/>
                <a:ea typeface="+mn-ea"/>
                <a:cs typeface="+mn-cs"/>
              </a:rPr>
              <a:t>noblesse oblige </a:t>
            </a:r>
            <a:r>
              <a:rPr lang="en-US" sz="1600" kern="1200" dirty="0" smtClean="0">
                <a:solidFill>
                  <a:schemeClr val="tx1"/>
                </a:solidFill>
                <a:effectLst/>
                <a:latin typeface="+mn-lt"/>
                <a:ea typeface="+mn-ea"/>
                <a:cs typeface="+mn-cs"/>
              </a:rPr>
              <a:t>traditions of their profes­sion, knightly rivalry in feats of arms, and the discipline of the combat squadron</a:t>
            </a:r>
            <a:endParaRPr lang="en-US" sz="1600" dirty="0"/>
          </a:p>
        </p:txBody>
      </p:sp>
      <p:sp>
        <p:nvSpPr>
          <p:cNvPr id="4" name="Slide Number Placeholder 3"/>
          <p:cNvSpPr>
            <a:spLocks noGrp="1"/>
          </p:cNvSpPr>
          <p:nvPr>
            <p:ph type="sldNum" sz="quarter" idx="10"/>
          </p:nvPr>
        </p:nvSpPr>
        <p:spPr/>
        <p:txBody>
          <a:bodyPr/>
          <a:lstStyle/>
          <a:p>
            <a:fld id="{E62AD538-D257-40F4-B59F-FE151965B5AA}" type="slidenum">
              <a:rPr lang="en-US" smtClean="0"/>
              <a:t>38</a:t>
            </a:fld>
            <a:endParaRPr lang="en-US"/>
          </a:p>
        </p:txBody>
      </p:sp>
    </p:spTree>
    <p:extLst>
      <p:ext uri="{BB962C8B-B14F-4D97-AF65-F5344CB8AC3E}">
        <p14:creationId xmlns:p14="http://schemas.microsoft.com/office/powerpoint/2010/main" val="279973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Timbuktu – </a:t>
            </a:r>
            <a:r>
              <a:rPr lang="en-US" sz="1600" b="0" dirty="0" smtClean="0"/>
              <a:t>By the 14</a:t>
            </a:r>
            <a:r>
              <a:rPr lang="en-US" sz="1600" b="0" baseline="30000" dirty="0" smtClean="0"/>
              <a:t>th</a:t>
            </a:r>
            <a:r>
              <a:rPr lang="en-US" sz="1600" b="0" dirty="0" smtClean="0"/>
              <a:t> century,</a:t>
            </a:r>
            <a:r>
              <a:rPr lang="en-US" sz="1600" b="0" baseline="0" dirty="0" smtClean="0"/>
              <a:t> Timbuktu had become a major trading city, where West African gold, slaves, and ivory was exchanged for Saharan salt. Saharan salt was also shipped to Europe where it was used to salt Baltic herring, cod, and haddock. At the height of power in the 16</a:t>
            </a:r>
            <a:r>
              <a:rPr lang="en-US" sz="1600" b="0" baseline="30000" dirty="0" smtClean="0"/>
              <a:t>th</a:t>
            </a:r>
            <a:r>
              <a:rPr lang="en-US" sz="1600" b="0" baseline="0" dirty="0" smtClean="0"/>
              <a:t> century, Timbuktu boasted an influential Koranic university, great mosques and minarets, and impressive royal palaces. </a:t>
            </a:r>
            <a:endParaRPr lang="en-US" sz="1600" b="1" dirty="0"/>
          </a:p>
        </p:txBody>
      </p:sp>
      <p:sp>
        <p:nvSpPr>
          <p:cNvPr id="4" name="Slide Number Placeholder 3"/>
          <p:cNvSpPr>
            <a:spLocks noGrp="1"/>
          </p:cNvSpPr>
          <p:nvPr>
            <p:ph type="sldNum" sz="quarter" idx="10"/>
          </p:nvPr>
        </p:nvSpPr>
        <p:spPr/>
        <p:txBody>
          <a:bodyPr/>
          <a:lstStyle/>
          <a:p>
            <a:fld id="{75058CC3-EC6A-41B5-A3E7-AE5415E05C0B}" type="slidenum">
              <a:rPr lang="en-US" smtClean="0"/>
              <a:t>39</a:t>
            </a:fld>
            <a:endParaRPr lang="en-US"/>
          </a:p>
        </p:txBody>
      </p:sp>
    </p:spTree>
    <p:extLst>
      <p:ext uri="{BB962C8B-B14F-4D97-AF65-F5344CB8AC3E}">
        <p14:creationId xmlns:p14="http://schemas.microsoft.com/office/powerpoint/2010/main" val="146113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Cannae – </a:t>
            </a:r>
            <a:r>
              <a:rPr lang="en-US" sz="1600" dirty="0"/>
              <a:t>In this battle, Hannibal used a double envelopment by his Libyan, Numidian, Phoenician, and Celtic cavalry to surround and attack both the left and right flanks of the Roman army of 80,000, destroying it. It is a battle that has been studied in military officer schools ever since and has influenced tactics in wars ever since. </a:t>
            </a:r>
            <a:endParaRPr lang="en-US" sz="1600" b="1" dirty="0"/>
          </a:p>
        </p:txBody>
      </p:sp>
      <p:sp>
        <p:nvSpPr>
          <p:cNvPr id="4" name="Slide Number Placeholder 3"/>
          <p:cNvSpPr>
            <a:spLocks noGrp="1"/>
          </p:cNvSpPr>
          <p:nvPr>
            <p:ph type="sldNum" sz="quarter" idx="10"/>
          </p:nvPr>
        </p:nvSpPr>
        <p:spPr/>
        <p:txBody>
          <a:bodyPr/>
          <a:lstStyle/>
          <a:p>
            <a:fld id="{BF98F815-6EC6-419C-A5DB-6B3FD1E4604D}" type="slidenum">
              <a:rPr lang="en-US" smtClean="0"/>
              <a:t>4</a:t>
            </a:fld>
            <a:endParaRPr lang="en-US"/>
          </a:p>
        </p:txBody>
      </p:sp>
    </p:spTree>
    <p:extLst>
      <p:ext uri="{BB962C8B-B14F-4D97-AF65-F5344CB8AC3E}">
        <p14:creationId xmlns:p14="http://schemas.microsoft.com/office/powerpoint/2010/main" val="3915270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Mali Empire - </a:t>
            </a:r>
            <a:r>
              <a:rPr lang="en-US" sz="1600" kern="1200" dirty="0" smtClean="0">
                <a:solidFill>
                  <a:schemeClr val="tx1"/>
                </a:solidFill>
                <a:effectLst/>
                <a:latin typeface="+mn-lt"/>
                <a:ea typeface="+mn-ea"/>
                <a:cs typeface="+mn-cs"/>
              </a:rPr>
              <a:t>At its peak (1200-1300), the Mali Empire covered an area that encompasses significant portions of the present-day country of Mali, southern and western Mauritania and Senegal. The kingdom controlled a sizable</a:t>
            </a:r>
            <a:r>
              <a:rPr lang="en-US" sz="1600" kern="1200" baseline="0" dirty="0" smtClean="0">
                <a:solidFill>
                  <a:schemeClr val="tx1"/>
                </a:solidFill>
                <a:effectLst/>
                <a:latin typeface="+mn-lt"/>
                <a:ea typeface="+mn-ea"/>
                <a:cs typeface="+mn-cs"/>
              </a:rPr>
              <a:t> number of gold mines. </a:t>
            </a:r>
          </a:p>
          <a:p>
            <a:r>
              <a:rPr lang="en-US" sz="1600" b="1" kern="1200" baseline="0" dirty="0" smtClean="0">
                <a:solidFill>
                  <a:schemeClr val="tx1"/>
                </a:solidFill>
                <a:effectLst/>
                <a:latin typeface="+mn-lt"/>
                <a:ea typeface="+mn-ea"/>
                <a:cs typeface="+mn-cs"/>
              </a:rPr>
              <a:t>Portuguese explorations – </a:t>
            </a:r>
            <a:r>
              <a:rPr lang="en-US" sz="1600" b="0" kern="1200" baseline="0" dirty="0" smtClean="0">
                <a:solidFill>
                  <a:schemeClr val="tx1"/>
                </a:solidFill>
                <a:effectLst/>
                <a:latin typeface="+mn-lt"/>
                <a:ea typeface="+mn-ea"/>
                <a:cs typeface="+mn-cs"/>
              </a:rPr>
              <a:t>In their explorations, the Portuguese discovered </a:t>
            </a:r>
            <a:r>
              <a:rPr lang="en-US" sz="1600" b="0" i="0" kern="1200" dirty="0" smtClean="0">
                <a:solidFill>
                  <a:schemeClr val="tx1"/>
                </a:solidFill>
                <a:effectLst/>
                <a:latin typeface="+mn-lt"/>
                <a:ea typeface="+mn-ea"/>
                <a:cs typeface="+mn-cs"/>
              </a:rPr>
              <a:t>Madeira, the Azores, Sao Tome, and the Canary Islands. </a:t>
            </a:r>
          </a:p>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They also found out</a:t>
            </a:r>
            <a:r>
              <a:rPr lang="en-US" sz="1600" b="0" i="0" kern="1200" baseline="0" dirty="0" smtClean="0">
                <a:solidFill>
                  <a:schemeClr val="tx1"/>
                </a:solidFill>
                <a:effectLst/>
                <a:latin typeface="+mn-lt"/>
                <a:ea typeface="+mn-ea"/>
                <a:cs typeface="+mn-cs"/>
              </a:rPr>
              <a:t> that these humid, tropical islands were ideal for growing sugar – a product coming widely into demand as a result of Europe’s growing sweet tooth. </a:t>
            </a:r>
          </a:p>
          <a:p>
            <a:pPr marL="285750" indent="-285750">
              <a:buFont typeface="Arial" panose="020B0604020202020204" pitchFamily="34" charset="0"/>
              <a:buChar char="•"/>
            </a:pPr>
            <a:r>
              <a:rPr lang="en-US" sz="1600" b="0" i="0" kern="1200" baseline="0" dirty="0" smtClean="0">
                <a:solidFill>
                  <a:schemeClr val="tx1"/>
                </a:solidFill>
                <a:effectLst/>
                <a:latin typeface="+mn-lt"/>
                <a:ea typeface="+mn-ea"/>
                <a:cs typeface="+mn-cs"/>
              </a:rPr>
              <a:t>Sugar, however, is a highly labor-intensive crop which requires a large and cheap labor force – i.e. a sugar plantation is most profitable if its workers are slaves. Thus exploration led to sugar producing islands and sugar led to slavery. </a:t>
            </a:r>
          </a:p>
          <a:p>
            <a:pPr marL="285750" indent="-285750">
              <a:buFont typeface="Arial" panose="020B0604020202020204" pitchFamily="34" charset="0"/>
              <a:buChar char="•"/>
            </a:pPr>
            <a:r>
              <a:rPr lang="en-US" sz="1600" b="0" i="0" kern="1200" baseline="0" dirty="0" smtClean="0">
                <a:solidFill>
                  <a:schemeClr val="tx1"/>
                </a:solidFill>
                <a:effectLst/>
                <a:latin typeface="+mn-lt"/>
                <a:ea typeface="+mn-ea"/>
                <a:cs typeface="+mn-cs"/>
              </a:rPr>
              <a:t>Once slavery was imbedded in the sugar-producing islands off the coast of Africa, it became very easy to transport the sugar plantation and slavery to the New World, once it was discovered. </a:t>
            </a:r>
            <a:endParaRPr lang="en-US" sz="1600" b="0" i="0" dirty="0"/>
          </a:p>
        </p:txBody>
      </p:sp>
      <p:sp>
        <p:nvSpPr>
          <p:cNvPr id="4" name="Slide Number Placeholder 3"/>
          <p:cNvSpPr>
            <a:spLocks noGrp="1"/>
          </p:cNvSpPr>
          <p:nvPr>
            <p:ph type="sldNum" sz="quarter" idx="10"/>
          </p:nvPr>
        </p:nvSpPr>
        <p:spPr/>
        <p:txBody>
          <a:bodyPr/>
          <a:lstStyle/>
          <a:p>
            <a:fld id="{75058CC3-EC6A-41B5-A3E7-AE5415E05C0B}" type="slidenum">
              <a:rPr lang="en-US" smtClean="0"/>
              <a:t>40</a:t>
            </a:fld>
            <a:endParaRPr lang="en-US"/>
          </a:p>
        </p:txBody>
      </p:sp>
    </p:spTree>
    <p:extLst>
      <p:ext uri="{BB962C8B-B14F-4D97-AF65-F5344CB8AC3E}">
        <p14:creationId xmlns:p14="http://schemas.microsoft.com/office/powerpoint/2010/main" val="24584218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58CC3-EC6A-41B5-A3E7-AE5415E05C0B}" type="slidenum">
              <a:rPr lang="en-US" smtClean="0"/>
              <a:t>41</a:t>
            </a:fld>
            <a:endParaRPr lang="en-US"/>
          </a:p>
        </p:txBody>
      </p:sp>
    </p:spTree>
    <p:extLst>
      <p:ext uri="{BB962C8B-B14F-4D97-AF65-F5344CB8AC3E}">
        <p14:creationId xmlns:p14="http://schemas.microsoft.com/office/powerpoint/2010/main" val="26329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600" b="1" dirty="0" smtClean="0">
                <a:effectLst/>
              </a:rPr>
              <a:t>U.S. Army Camel Corps - </a:t>
            </a:r>
            <a:r>
              <a:rPr lang="en-US" sz="1600" dirty="0" smtClean="0">
                <a:effectLst/>
              </a:rPr>
              <a:t>In 1836, Major George H. </a:t>
            </a:r>
            <a:r>
              <a:rPr lang="en-US" sz="1600" dirty="0" err="1" smtClean="0">
                <a:effectLst/>
              </a:rPr>
              <a:t>Crosman</a:t>
            </a:r>
            <a:r>
              <a:rPr lang="en-US" sz="1600" dirty="0" smtClean="0">
                <a:effectLst/>
              </a:rPr>
              <a:t> encouraged the</a:t>
            </a:r>
            <a:r>
              <a:rPr lang="en-US" sz="1600" baseline="0" dirty="0" smtClean="0">
                <a:effectLst/>
              </a:rPr>
              <a:t> War Department to use camels for transportation in campaigns against the Seminoles in Florida because of the camel’s ability to survive on little food and water. </a:t>
            </a:r>
          </a:p>
          <a:p>
            <a:pPr marL="171450" indent="-171450" rtl="0">
              <a:buFont typeface="Arial" panose="020B0604020202020204" pitchFamily="34" charset="0"/>
              <a:buChar char="•"/>
            </a:pPr>
            <a:r>
              <a:rPr lang="en-US" sz="1600" baseline="0" dirty="0" smtClean="0">
                <a:effectLst/>
              </a:rPr>
              <a:t>During the Mexican War (1846-1848) the U.S. forces had to operate in arid and desert regions, his argument won the attention of Jefferson Davis and  </a:t>
            </a:r>
            <a:r>
              <a:rPr lang="en-US" sz="1600" dirty="0" smtClean="0">
                <a:effectLst/>
              </a:rPr>
              <a:t>officials began to take the idea seriously. </a:t>
            </a:r>
          </a:p>
          <a:p>
            <a:pPr marL="171450" indent="-171450" rtl="0">
              <a:buFont typeface="Arial" panose="020B0604020202020204" pitchFamily="34" charset="0"/>
              <a:buChar char="•"/>
            </a:pPr>
            <a:r>
              <a:rPr lang="en-US" sz="1600" dirty="0" smtClean="0">
                <a:effectLst/>
              </a:rPr>
              <a:t>Newly appointed as Secretary</a:t>
            </a:r>
            <a:r>
              <a:rPr lang="en-US" sz="1600" baseline="0" dirty="0" smtClean="0">
                <a:effectLst/>
              </a:rPr>
              <a:t> or War </a:t>
            </a:r>
            <a:r>
              <a:rPr lang="en-US" sz="1600" dirty="0" smtClean="0">
                <a:effectLst/>
              </a:rPr>
              <a:t>by President Franklin Pierce, Jefferson Davis found the Army needed to improve transportation in the southwestern US, which he and most observers thought a great desert. </a:t>
            </a:r>
          </a:p>
          <a:p>
            <a:pPr marL="171450" indent="-171450" rtl="0">
              <a:buFont typeface="Arial" panose="020B0604020202020204" pitchFamily="34" charset="0"/>
              <a:buChar char="•"/>
            </a:pPr>
            <a:r>
              <a:rPr lang="en-US" sz="1600" dirty="0" smtClean="0">
                <a:effectLst/>
              </a:rPr>
              <a:t>The rough terrain and dry climate were considered too harsh for the horses and mules regularly used by the Army. </a:t>
            </a:r>
          </a:p>
          <a:p>
            <a:pPr marL="171450" indent="-171450" rtl="0">
              <a:buFont typeface="Arial" panose="020B0604020202020204" pitchFamily="34" charset="0"/>
              <a:buChar char="•"/>
            </a:pPr>
            <a:r>
              <a:rPr lang="en-US" sz="1600" dirty="0" smtClean="0">
                <a:effectLst/>
              </a:rPr>
              <a:t>Among those supporting the use of camels was LT Edward</a:t>
            </a:r>
            <a:r>
              <a:rPr lang="en-US" sz="1600" baseline="0" dirty="0" smtClean="0">
                <a:effectLst/>
              </a:rPr>
              <a:t> F. Beale. </a:t>
            </a:r>
            <a:r>
              <a:rPr lang="en-US" sz="1600" dirty="0" smtClean="0">
                <a:effectLst/>
              </a:rPr>
              <a:t>When his unit had taken the arid southern route, it ran out of water, endangering both men and beasts, and was attacked by Apaches. Beale thought camels superior for transport in such an inhospitable landscape. </a:t>
            </a:r>
          </a:p>
          <a:p>
            <a:pPr marL="171450" indent="-171450" rtl="0">
              <a:buFont typeface="Arial" panose="020B0604020202020204" pitchFamily="34" charset="0"/>
              <a:buChar char="•"/>
            </a:pPr>
            <a:r>
              <a:rPr lang="en-US" sz="1600" dirty="0" smtClean="0">
                <a:effectLst/>
              </a:rPr>
              <a:t>On March 3, 1855, the US Congress appropriated $30,000 for the project. In</a:t>
            </a:r>
            <a:r>
              <a:rPr lang="en-US" sz="1600" baseline="0" dirty="0" smtClean="0">
                <a:effectLst/>
              </a:rPr>
              <a:t> June 1855, a ship, the USS Supply, sailed from New York City to Smyrna in present-day Turkey to procure 31 camels. A second shipment of 41 camels arrived in February 1857.  </a:t>
            </a:r>
          </a:p>
          <a:p>
            <a:pPr marL="171450" indent="-171450" rtl="0">
              <a:buFont typeface="Arial" panose="020B0604020202020204" pitchFamily="34" charset="0"/>
              <a:buChar char="•"/>
            </a:pPr>
            <a:r>
              <a:rPr lang="en-US" sz="1600" baseline="0" dirty="0" smtClean="0">
                <a:effectLst/>
              </a:rPr>
              <a:t>The camels were then brought to Camp Verde (on the road between San Antonio and El Paso) where they were used in Army exploration expeditions to Colorado, the Big Bend area of Texas, and California. </a:t>
            </a:r>
          </a:p>
          <a:p>
            <a:pPr marL="171450" indent="-171450" rtl="0">
              <a:buFont typeface="Arial" panose="020B0604020202020204" pitchFamily="34" charset="0"/>
              <a:buChar char="•"/>
            </a:pPr>
            <a:r>
              <a:rPr lang="en-US" sz="1600" dirty="0" smtClean="0">
                <a:effectLst/>
              </a:rPr>
              <a:t>With the outbreak of the Civil War, the Camel Corps was mostly forgotten. The camels at Camp Verde</a:t>
            </a:r>
            <a:r>
              <a:rPr lang="en-US" sz="1600" baseline="0" dirty="0" smtClean="0">
                <a:effectLst/>
              </a:rPr>
              <a:t> fell into Confederate hands and later ended up as meals. </a:t>
            </a:r>
            <a:r>
              <a:rPr lang="en-US" sz="1600" dirty="0" smtClean="0">
                <a:effectLst/>
              </a:rPr>
              <a:t>Handlers found the camels difficult to handle since they</a:t>
            </a:r>
            <a:r>
              <a:rPr lang="en-US" sz="1600" baseline="0" dirty="0" smtClean="0">
                <a:effectLst/>
              </a:rPr>
              <a:t> spooked </a:t>
            </a:r>
            <a:r>
              <a:rPr lang="en-US" sz="1600" dirty="0" smtClean="0">
                <a:effectLst/>
              </a:rPr>
              <a:t>the horses and mules. </a:t>
            </a:r>
          </a:p>
          <a:p>
            <a:pPr marL="171450" indent="-171450" rtl="0">
              <a:buFont typeface="Arial" panose="020B0604020202020204" pitchFamily="34" charset="0"/>
              <a:buChar char="•"/>
            </a:pPr>
            <a:r>
              <a:rPr lang="en-US" sz="1600" dirty="0" smtClean="0">
                <a:effectLst/>
              </a:rPr>
              <a:t>After the Civil</a:t>
            </a:r>
            <a:r>
              <a:rPr lang="en-US" sz="1600" baseline="0" dirty="0" smtClean="0">
                <a:effectLst/>
              </a:rPr>
              <a:t> War, the Camel Corps was disbanded. LT </a:t>
            </a:r>
            <a:r>
              <a:rPr lang="en-US" sz="1600" dirty="0" smtClean="0">
                <a:effectLst/>
              </a:rPr>
              <a:t>Beale offered to keep the Army's camels on his property, but Union Secretary of War </a:t>
            </a:r>
            <a:r>
              <a:rPr lang="en-US" sz="1600" dirty="0" smtClean="0">
                <a:effectLst/>
                <a:hlinkClick r:id="rId3" action="ppaction://hlinkfile" tooltip="Edwin Stanton"/>
              </a:rPr>
              <a:t>Edwin Stanton</a:t>
            </a:r>
            <a:r>
              <a:rPr lang="en-US" sz="1600" dirty="0" smtClean="0">
                <a:effectLst/>
              </a:rPr>
              <a:t> rejected the offer. Many of the camels were sold to private owners; others escaped into the desert throughout the West,</a:t>
            </a:r>
            <a:r>
              <a:rPr lang="en-US" sz="1600" baseline="0" dirty="0" smtClean="0">
                <a:effectLst/>
              </a:rPr>
              <a:t> although some were brought to </a:t>
            </a:r>
            <a:r>
              <a:rPr lang="en-US" sz="1600" dirty="0" smtClean="0">
                <a:effectLst/>
              </a:rPr>
              <a:t>British Columbia.</a:t>
            </a:r>
            <a:endParaRPr lang="en-US" sz="1600" b="1" dirty="0" smtClean="0">
              <a:effectLst/>
            </a:endParaRPr>
          </a:p>
          <a:p>
            <a:r>
              <a:rPr lang="en-US" sz="1600" b="1" dirty="0" smtClean="0">
                <a:effectLst/>
              </a:rPr>
              <a:t>European camel corps</a:t>
            </a:r>
            <a:r>
              <a:rPr lang="en-US" sz="1600" b="1" baseline="0" dirty="0" smtClean="0">
                <a:effectLst/>
              </a:rPr>
              <a:t> - </a:t>
            </a:r>
            <a:r>
              <a:rPr lang="en-US" sz="1600" dirty="0" smtClean="0">
                <a:effectLst/>
              </a:rPr>
              <a:t>During the late nineteenth and much of the twentieth centuries camel troops were used for desert policing and patrol work in the British, French, German, Spanish and Italian colonial armies. </a:t>
            </a:r>
            <a:r>
              <a:rPr lang="en-US" sz="1600" dirty="0" err="1" smtClean="0">
                <a:effectLst/>
              </a:rPr>
              <a:t>Descendents</a:t>
            </a:r>
            <a:r>
              <a:rPr lang="en-US" sz="1600" dirty="0" smtClean="0">
                <a:effectLst/>
              </a:rPr>
              <a:t> of such units still form part of the modern Indian, Moroccan and Egyptian armies. Camels are still used by the Jordanian Desert Patrol</a:t>
            </a:r>
            <a:endParaRPr lang="en-US" sz="1600" dirty="0"/>
          </a:p>
        </p:txBody>
      </p:sp>
      <p:sp>
        <p:nvSpPr>
          <p:cNvPr id="4" name="Slide Number Placeholder 3"/>
          <p:cNvSpPr>
            <a:spLocks noGrp="1"/>
          </p:cNvSpPr>
          <p:nvPr>
            <p:ph type="sldNum" sz="quarter" idx="10"/>
          </p:nvPr>
        </p:nvSpPr>
        <p:spPr/>
        <p:txBody>
          <a:bodyPr/>
          <a:lstStyle/>
          <a:p>
            <a:fld id="{75058CC3-EC6A-41B5-A3E7-AE5415E05C0B}" type="slidenum">
              <a:rPr lang="en-US" smtClean="0"/>
              <a:t>42</a:t>
            </a:fld>
            <a:endParaRPr lang="en-US"/>
          </a:p>
        </p:txBody>
      </p:sp>
    </p:spTree>
    <p:extLst>
      <p:ext uri="{BB962C8B-B14F-4D97-AF65-F5344CB8AC3E}">
        <p14:creationId xmlns:p14="http://schemas.microsoft.com/office/powerpoint/2010/main" val="397123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242">
              <a:defRPr/>
            </a:pPr>
            <a:r>
              <a:rPr lang="en-US" sz="1600" b="1" dirty="0"/>
              <a:t>Huns – </a:t>
            </a:r>
            <a:r>
              <a:rPr lang="en-US" sz="1600" dirty="0"/>
              <a:t>The Huns drove the </a:t>
            </a:r>
            <a:r>
              <a:rPr lang="en-US" sz="1600" dirty="0" err="1"/>
              <a:t>Yuezhi</a:t>
            </a:r>
            <a:r>
              <a:rPr lang="en-US" sz="1600" dirty="0"/>
              <a:t> and </a:t>
            </a:r>
            <a:r>
              <a:rPr lang="en-US" sz="1600" dirty="0" err="1"/>
              <a:t>Wusan</a:t>
            </a:r>
            <a:r>
              <a:rPr lang="en-US" sz="1600" dirty="0"/>
              <a:t> tribal groupings before them. The </a:t>
            </a:r>
            <a:r>
              <a:rPr lang="en-US" sz="1600" dirty="0" err="1"/>
              <a:t>Yuezhi</a:t>
            </a:r>
            <a:r>
              <a:rPr lang="en-US" sz="1600" dirty="0"/>
              <a:t> headed south toward India to found the </a:t>
            </a:r>
            <a:r>
              <a:rPr lang="en-US" sz="1600" dirty="0" err="1"/>
              <a:t>Kushan</a:t>
            </a:r>
            <a:r>
              <a:rPr lang="en-US" sz="1600" dirty="0"/>
              <a:t> Empire. The </a:t>
            </a:r>
            <a:r>
              <a:rPr lang="en-US" sz="1600" dirty="0" err="1"/>
              <a:t>Wusan</a:t>
            </a:r>
            <a:r>
              <a:rPr lang="en-US" sz="1600" dirty="0"/>
              <a:t>, known in Europe as the </a:t>
            </a:r>
            <a:r>
              <a:rPr lang="en-US" sz="1600" dirty="0" err="1"/>
              <a:t>Alans</a:t>
            </a:r>
            <a:r>
              <a:rPr lang="en-US" sz="1600" dirty="0"/>
              <a:t>, moved into the Danube basin. After crossing the Rhine, a combined Roman-</a:t>
            </a:r>
            <a:r>
              <a:rPr lang="en-US" sz="1600" dirty="0" err="1"/>
              <a:t>Visigothic</a:t>
            </a:r>
            <a:r>
              <a:rPr lang="en-US" sz="1600" dirty="0"/>
              <a:t> arm defeated the Huns at Troyes. After that, the Huns invaded Italy, but were persuaded by the Pope not to attack Rome. Soon after, their leader Attila died and the Huns left Italy. During their invasion of Italy, the Huns forced the people of Padua to flee to the swamps of the Adriatic where they founded the town of Venice. </a:t>
            </a:r>
            <a:endParaRPr lang="en-US" sz="1600" b="1" dirty="0"/>
          </a:p>
          <a:p>
            <a:pPr defTabSz="887242">
              <a:defRPr/>
            </a:pPr>
            <a:r>
              <a:rPr lang="en-US" sz="1600" b="1" dirty="0"/>
              <a:t>Goths – </a:t>
            </a:r>
            <a:r>
              <a:rPr lang="en-US" sz="1600" dirty="0"/>
              <a:t>After entering the Roman Empire, they destroyed an imperial army at Adrianople (378), later invaded Greece and Italy, and moved into Gaul. After the Vandals, Suevi, and </a:t>
            </a:r>
            <a:r>
              <a:rPr lang="en-US" sz="1600" dirty="0" err="1"/>
              <a:t>Alans</a:t>
            </a:r>
            <a:r>
              <a:rPr lang="en-US" sz="1600" dirty="0"/>
              <a:t> invaded Spain, the Visigoths invaded Spain, forcing the Vandals and </a:t>
            </a:r>
            <a:r>
              <a:rPr lang="en-US" sz="1600" dirty="0" err="1"/>
              <a:t>Alans</a:t>
            </a:r>
            <a:r>
              <a:rPr lang="en-US" sz="1600" dirty="0"/>
              <a:t> into North Africa, where they captured Carthage in 442. </a:t>
            </a:r>
            <a:endParaRPr lang="en-US" sz="1600" b="1" dirty="0"/>
          </a:p>
          <a:p>
            <a:endParaRPr lang="en-US" sz="1600" dirty="0"/>
          </a:p>
        </p:txBody>
      </p:sp>
      <p:sp>
        <p:nvSpPr>
          <p:cNvPr id="4" name="Slide Number Placeholder 3"/>
          <p:cNvSpPr>
            <a:spLocks noGrp="1"/>
          </p:cNvSpPr>
          <p:nvPr>
            <p:ph type="sldNum" sz="quarter" idx="10"/>
          </p:nvPr>
        </p:nvSpPr>
        <p:spPr/>
        <p:txBody>
          <a:bodyPr/>
          <a:lstStyle/>
          <a:p>
            <a:fld id="{BF98F815-6EC6-419C-A5DB-6B3FD1E4604D}" type="slidenum">
              <a:rPr lang="en-US" smtClean="0"/>
              <a:t>5</a:t>
            </a:fld>
            <a:endParaRPr lang="en-US"/>
          </a:p>
        </p:txBody>
      </p:sp>
    </p:spTree>
    <p:extLst>
      <p:ext uri="{BB962C8B-B14F-4D97-AF65-F5344CB8AC3E}">
        <p14:creationId xmlns:p14="http://schemas.microsoft.com/office/powerpoint/2010/main" val="280955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While the Parthians and </a:t>
            </a:r>
            <a:r>
              <a:rPr lang="en-US" sz="1600" dirty="0" err="1"/>
              <a:t>Sarmatians</a:t>
            </a:r>
            <a:r>
              <a:rPr lang="en-US" sz="1600" dirty="0"/>
              <a:t> rode in full armor with heavy lances without stirrups, there was always the danger that the rider might be toppled by his own blow. </a:t>
            </a:r>
          </a:p>
          <a:p>
            <a:pPr marL="277263" indent="-277263">
              <a:buFont typeface="Arial" panose="020B0604020202020204" pitchFamily="34" charset="0"/>
              <a:buChar char="•"/>
            </a:pPr>
            <a:r>
              <a:rPr lang="en-US" sz="1600" dirty="0"/>
              <a:t>The stirrup averted this problem by allowing the rider to grip the lance in a crouched position, with the lance held in the right hand and braced under the arm, whereas previously the lance had been held loosely. </a:t>
            </a:r>
          </a:p>
          <a:p>
            <a:pPr marL="277263" indent="-277263">
              <a:buFont typeface="Arial" panose="020B0604020202020204" pitchFamily="34" charset="0"/>
              <a:buChar char="•"/>
            </a:pPr>
            <a:r>
              <a:rPr lang="en-US" sz="1600" dirty="0"/>
              <a:t>With this firmer grip, the equestrian warrior was able to attack an adversary with the full force of the charging horse instead of merely the strength of one arm. </a:t>
            </a:r>
          </a:p>
          <a:p>
            <a:pPr marL="277263" indent="-277263">
              <a:buFont typeface="Arial" panose="020B0604020202020204" pitchFamily="34" charset="0"/>
              <a:buChar char="•"/>
            </a:pPr>
            <a:r>
              <a:rPr lang="en-US" sz="1600" dirty="0"/>
              <a:t>Meanwhile, the saddle with a raised and reinforced back prevented the rider from being impelled backward. </a:t>
            </a:r>
          </a:p>
        </p:txBody>
      </p:sp>
      <p:sp>
        <p:nvSpPr>
          <p:cNvPr id="4" name="Slide Number Placeholder 3"/>
          <p:cNvSpPr>
            <a:spLocks noGrp="1"/>
          </p:cNvSpPr>
          <p:nvPr>
            <p:ph type="sldNum" sz="quarter" idx="10"/>
          </p:nvPr>
        </p:nvSpPr>
        <p:spPr/>
        <p:txBody>
          <a:bodyPr/>
          <a:lstStyle/>
          <a:p>
            <a:fld id="{E62AD538-D257-40F4-B59F-FE151965B5AA}" type="slidenum">
              <a:rPr lang="en-US" smtClean="0"/>
              <a:t>6</a:t>
            </a:fld>
            <a:endParaRPr lang="en-US"/>
          </a:p>
        </p:txBody>
      </p:sp>
    </p:spTree>
    <p:extLst>
      <p:ext uri="{BB962C8B-B14F-4D97-AF65-F5344CB8AC3E}">
        <p14:creationId xmlns:p14="http://schemas.microsoft.com/office/powerpoint/2010/main" val="60157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358" indent="-166358">
              <a:buFont typeface="Arial" panose="020B0604020202020204" pitchFamily="34" charset="0"/>
              <a:buChar char="•"/>
            </a:pPr>
            <a:r>
              <a:rPr lang="en-US" sz="1600" dirty="0"/>
              <a:t>South of the two empires lay Semitic Arabia, since the third millennium </a:t>
            </a:r>
            <a:r>
              <a:rPr lang="en-US" sz="1600" cap="small" dirty="0" err="1"/>
              <a:t>bc</a:t>
            </a:r>
            <a:r>
              <a:rPr lang="en-US" sz="1600" cap="small" dirty="0"/>
              <a:t> </a:t>
            </a:r>
            <a:r>
              <a:rPr lang="en-US" sz="1600" dirty="0"/>
              <a:t>an intermediary in the long-distance maritime trade between the Indus Valley and the Middle East. </a:t>
            </a:r>
          </a:p>
          <a:p>
            <a:pPr marL="166358" indent="-166358">
              <a:buFont typeface="Arial" panose="020B0604020202020204" pitchFamily="34" charset="0"/>
              <a:buChar char="•"/>
            </a:pPr>
            <a:r>
              <a:rPr lang="en-US" sz="1600" dirty="0"/>
              <a:t>While most of Arabia was desert, horses were raised in oases and in the green valley of central Nejd tableland, and that part of Arabia that forms present-day Yemen. </a:t>
            </a:r>
          </a:p>
          <a:p>
            <a:pPr marL="166358" indent="-166358">
              <a:buFont typeface="Arial" panose="020B0604020202020204" pitchFamily="34" charset="0"/>
              <a:buChar char="•"/>
            </a:pPr>
            <a:r>
              <a:rPr lang="en-US" sz="1600" dirty="0"/>
              <a:t>Along the Red Sea coast (and through the towns of Mecca and </a:t>
            </a:r>
            <a:r>
              <a:rPr lang="en-US" sz="1600" dirty="0" err="1"/>
              <a:t>Yathrib</a:t>
            </a:r>
            <a:r>
              <a:rPr lang="en-US" sz="1600" dirty="0"/>
              <a:t>) ran the caravan trade that brought silk, cotton, spices, aromatics, ivory, </a:t>
            </a:r>
            <a:r>
              <a:rPr lang="en-US" sz="1600" dirty="0" err="1"/>
              <a:t>wootz</a:t>
            </a:r>
            <a:r>
              <a:rPr lang="en-US" sz="1600" dirty="0"/>
              <a:t> steel, and gold from India, China, and Africa to Europe. Control of this trade was one reason for the continued fighting between Byzantium and Persia, but neither was able to subjugate the peninsula. </a:t>
            </a:r>
          </a:p>
          <a:p>
            <a:pPr marL="166358" indent="-166358">
              <a:buFont typeface="Arial" panose="020B0604020202020204" pitchFamily="34" charset="0"/>
              <a:buChar char="•"/>
            </a:pPr>
            <a:r>
              <a:rPr lang="en-US" sz="1600" dirty="0"/>
              <a:t>Thanks to the appeal of his monotheistic message and the military-political genius of Mohammed and Abu-Bakr, the tribes of Arabia were politically unified. With commerce disrupted by the Byzantine-Persian wars and by the wars to politically unify Arabia, Arabs began raiding into the fertile crescent. </a:t>
            </a:r>
          </a:p>
          <a:p>
            <a:pPr marL="166358" indent="-166358">
              <a:buFont typeface="Arial" panose="020B0604020202020204" pitchFamily="34" charset="0"/>
              <a:buChar char="•"/>
            </a:pPr>
            <a:r>
              <a:rPr lang="en-US" sz="1600" dirty="0"/>
              <a:t>This brought them into conflict with both the Sasanian Persians and the Byzantines, leading to the Arab invasion of the Fertile Crescent. </a:t>
            </a:r>
          </a:p>
          <a:p>
            <a:pPr marL="166358" indent="-166358">
              <a:buFont typeface="Arial" panose="020B0604020202020204" pitchFamily="34" charset="0"/>
              <a:buChar char="•"/>
            </a:pPr>
            <a:r>
              <a:rPr lang="en-US" sz="1600" dirty="0"/>
              <a:t>At the Battle of </a:t>
            </a:r>
            <a:r>
              <a:rPr lang="en-US" sz="1600" dirty="0" err="1"/>
              <a:t>Yarmuk</a:t>
            </a:r>
            <a:r>
              <a:rPr lang="en-US" sz="1600" dirty="0"/>
              <a:t> in 636, the Arabs decisively defeated a larger Byzantine army and in 637 at </a:t>
            </a:r>
            <a:r>
              <a:rPr lang="en-US" sz="1600" dirty="0" err="1"/>
              <a:t>Qadasiya</a:t>
            </a:r>
            <a:r>
              <a:rPr lang="en-US" sz="1600" dirty="0"/>
              <a:t> defeated the Persians with the aid of a desert sandstorm that blew sand into the eyes of the Persians. </a:t>
            </a:r>
          </a:p>
          <a:p>
            <a:pPr marL="166358" indent="-166358">
              <a:buFont typeface="Arial" panose="020B0604020202020204" pitchFamily="34" charset="0"/>
              <a:buChar char="•"/>
            </a:pPr>
            <a:r>
              <a:rPr lang="en-US" sz="1600" dirty="0"/>
              <a:t>With these victories, the Arabs now controlled the Middle East. The Arabs promoted </a:t>
            </a:r>
            <a:r>
              <a:rPr lang="en-US" sz="1600" dirty="0" err="1"/>
              <a:t>Arabization</a:t>
            </a:r>
            <a:r>
              <a:rPr lang="en-US" sz="1600" dirty="0"/>
              <a:t> and </a:t>
            </a:r>
            <a:r>
              <a:rPr lang="en-US" sz="1600" dirty="0" err="1"/>
              <a:t>Islamification</a:t>
            </a:r>
            <a:r>
              <a:rPr lang="en-US" sz="1600" dirty="0"/>
              <a:t> of the Middle East by levying a poll tax on non-Muslims (thus creating an economic incentive to conversion) and by allowing migrant Arabs fro Arabia to settle on abandoned agricultural lands. </a:t>
            </a:r>
          </a:p>
        </p:txBody>
      </p:sp>
      <p:sp>
        <p:nvSpPr>
          <p:cNvPr id="4" name="Slide Number Placeholder 3"/>
          <p:cNvSpPr>
            <a:spLocks noGrp="1"/>
          </p:cNvSpPr>
          <p:nvPr>
            <p:ph type="sldNum" sz="quarter" idx="10"/>
          </p:nvPr>
        </p:nvSpPr>
        <p:spPr/>
        <p:txBody>
          <a:bodyPr/>
          <a:lstStyle/>
          <a:p>
            <a:fld id="{E62AD538-D257-40F4-B59F-FE151965B5AA}" type="slidenum">
              <a:rPr lang="en-US" smtClean="0"/>
              <a:t>7</a:t>
            </a:fld>
            <a:endParaRPr lang="en-US"/>
          </a:p>
        </p:txBody>
      </p:sp>
    </p:spTree>
    <p:extLst>
      <p:ext uri="{BB962C8B-B14F-4D97-AF65-F5344CB8AC3E}">
        <p14:creationId xmlns:p14="http://schemas.microsoft.com/office/powerpoint/2010/main" val="295965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358" indent="-166358">
              <a:buFont typeface="Arial" panose="020B0604020202020204" pitchFamily="34" charset="0"/>
              <a:buChar char="•"/>
            </a:pPr>
            <a:r>
              <a:rPr lang="en-US" dirty="0" smtClean="0"/>
              <a:t>One</a:t>
            </a:r>
            <a:r>
              <a:rPr lang="en-US" baseline="0" dirty="0" smtClean="0"/>
              <a:t> reason the Franks won was that they placed their army on a wooded hill where horses were not effective</a:t>
            </a:r>
            <a:endParaRPr lang="en-US" dirty="0" smtClean="0"/>
          </a:p>
          <a:p>
            <a:pPr marL="166358" indent="-166358">
              <a:buFont typeface="Arial" panose="020B0604020202020204" pitchFamily="34" charset="0"/>
              <a:buChar char="•"/>
            </a:pPr>
            <a:r>
              <a:rPr lang="en-US" dirty="0" smtClean="0"/>
              <a:t>Before </a:t>
            </a:r>
            <a:r>
              <a:rPr lang="en-US" dirty="0"/>
              <a:t>the battle of Tours, the Franks had fought to some extent on horseback, but </a:t>
            </a:r>
            <a:r>
              <a:rPr lang="en-US" dirty="0" smtClean="0"/>
              <a:t>afterwards, Charles Martel </a:t>
            </a:r>
            <a:r>
              <a:rPr lang="en-US" dirty="0"/>
              <a:t>moved to augment the numbers of military horsemen in his army. </a:t>
            </a:r>
            <a:endParaRPr lang="en-US" dirty="0" smtClean="0"/>
          </a:p>
          <a:p>
            <a:pPr marL="166358" indent="-166358">
              <a:buFont typeface="Arial" panose="020B0604020202020204" pitchFamily="34" charset="0"/>
              <a:buChar char="•"/>
            </a:pPr>
            <a:r>
              <a:rPr lang="en-US" dirty="0" smtClean="0"/>
              <a:t>In </a:t>
            </a:r>
            <a:r>
              <a:rPr lang="en-US" dirty="0"/>
              <a:t>medieval Europe this objective could only be accomplished through the acquisition of additional lands for horse rearing. </a:t>
            </a:r>
            <a:endParaRPr lang="en-US" dirty="0" smtClean="0"/>
          </a:p>
          <a:p>
            <a:pPr marL="166358" indent="-166358">
              <a:buFont typeface="Arial" panose="020B0604020202020204" pitchFamily="34" charset="0"/>
              <a:buChar char="•"/>
            </a:pPr>
            <a:r>
              <a:rPr lang="en-US" dirty="0" smtClean="0"/>
              <a:t>To </a:t>
            </a:r>
            <a:r>
              <a:rPr lang="en-US" dirty="0"/>
              <a:t>realize his goal, therefore, Martel confiscated vast areas of ecclesiastical proper­ties, which he then distributed to retainers on the condition that they train and equip themselves for cavalry service in his army; any failure in this responsibility resulted in land forfeiture. </a:t>
            </a:r>
            <a:endParaRPr lang="en-US" dirty="0" smtClean="0"/>
          </a:p>
          <a:p>
            <a:pPr marL="166358" indent="-166358">
              <a:buFont typeface="Arial" panose="020B0604020202020204" pitchFamily="34" charset="0"/>
              <a:buChar char="•"/>
            </a:pPr>
            <a:r>
              <a:rPr lang="en-US" dirty="0" smtClean="0"/>
              <a:t>Quite </a:t>
            </a:r>
            <a:r>
              <a:rPr lang="en-US" dirty="0"/>
              <a:t>apart from furnish­ing horses and costly arms, the knight's primary pride and duty was prowess in the saddle - no part-time occupation. Starting from puberty, mounted combat required strenuous physical conditioning and long technical training in riding and use of the lance and shield; the mili­tary exercises of jousting of course evolved into the spectacular tourna­ments of the twelfth century. </a:t>
            </a:r>
            <a:endParaRPr lang="en-US" dirty="0" smtClean="0"/>
          </a:p>
          <a:p>
            <a:pPr marL="166358" indent="-166358">
              <a:buFont typeface="Arial" panose="020B0604020202020204" pitchFamily="34" charset="0"/>
              <a:buChar char="•"/>
            </a:pPr>
            <a:r>
              <a:rPr lang="en-US" dirty="0" smtClean="0"/>
              <a:t>Households </a:t>
            </a:r>
            <a:r>
              <a:rPr lang="en-US" dirty="0"/>
              <a:t>of great lords became schools where youths, as hostages for their father's loyalty, were trained in !! the chivalric arts, learning the </a:t>
            </a:r>
            <a:r>
              <a:rPr lang="en-US" i="1" dirty="0"/>
              <a:t>noblesse oblige </a:t>
            </a:r>
            <a:r>
              <a:rPr lang="en-US" dirty="0"/>
              <a:t>traditions of their profes­sion, knightly rivalry in feats of arms, and the discipline of the combat squadron</a:t>
            </a:r>
          </a:p>
        </p:txBody>
      </p:sp>
      <p:sp>
        <p:nvSpPr>
          <p:cNvPr id="4" name="Slide Number Placeholder 3"/>
          <p:cNvSpPr>
            <a:spLocks noGrp="1"/>
          </p:cNvSpPr>
          <p:nvPr>
            <p:ph type="sldNum" sz="quarter" idx="10"/>
          </p:nvPr>
        </p:nvSpPr>
        <p:spPr/>
        <p:txBody>
          <a:bodyPr/>
          <a:lstStyle/>
          <a:p>
            <a:fld id="{E62AD538-D257-40F4-B59F-FE151965B5AA}" type="slidenum">
              <a:rPr lang="en-US" smtClean="0"/>
              <a:t>8</a:t>
            </a:fld>
            <a:endParaRPr lang="en-US"/>
          </a:p>
        </p:txBody>
      </p:sp>
    </p:spTree>
    <p:extLst>
      <p:ext uri="{BB962C8B-B14F-4D97-AF65-F5344CB8AC3E}">
        <p14:creationId xmlns:p14="http://schemas.microsoft.com/office/powerpoint/2010/main" val="27997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Carolingian empire – </a:t>
            </a:r>
            <a:r>
              <a:rPr lang="en-US" sz="1600" dirty="0"/>
              <a:t>This empire embraced present-day France, the Netherlands, Belgium, Luxembourg, Catalonia (in Spain), most of present-day Germany, and northern and central I</a:t>
            </a:r>
            <a:r>
              <a:rPr lang="en-US" b="0" baseline="0" dirty="0" smtClean="0"/>
              <a:t>taly. </a:t>
            </a:r>
            <a:endParaRPr lang="en-US" b="1" dirty="0"/>
          </a:p>
        </p:txBody>
      </p:sp>
      <p:sp>
        <p:nvSpPr>
          <p:cNvPr id="4" name="Slide Number Placeholder 3"/>
          <p:cNvSpPr>
            <a:spLocks noGrp="1"/>
          </p:cNvSpPr>
          <p:nvPr>
            <p:ph type="sldNum" sz="quarter" idx="10"/>
          </p:nvPr>
        </p:nvSpPr>
        <p:spPr/>
        <p:txBody>
          <a:bodyPr/>
          <a:lstStyle/>
          <a:p>
            <a:fld id="{E62AD538-D257-40F4-B59F-FE151965B5AA}" type="slidenum">
              <a:rPr lang="en-US" smtClean="0"/>
              <a:t>9</a:t>
            </a:fld>
            <a:endParaRPr lang="en-US"/>
          </a:p>
        </p:txBody>
      </p:sp>
    </p:spTree>
    <p:extLst>
      <p:ext uri="{BB962C8B-B14F-4D97-AF65-F5344CB8AC3E}">
        <p14:creationId xmlns:p14="http://schemas.microsoft.com/office/powerpoint/2010/main" val="369373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EC2C7-1A35-4937-98D8-CE069EEBE4B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341404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EC2C7-1A35-4937-98D8-CE069EEBE4B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244908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EC2C7-1A35-4937-98D8-CE069EEBE4B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65451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EC2C7-1A35-4937-98D8-CE069EEBE4B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310252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EC2C7-1A35-4937-98D8-CE069EEBE4BC}"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110375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EC2C7-1A35-4937-98D8-CE069EEBE4BC}"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20455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EC2C7-1A35-4937-98D8-CE069EEBE4BC}"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5739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EC2C7-1A35-4937-98D8-CE069EEBE4BC}"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19365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EC2C7-1A35-4937-98D8-CE069EEBE4BC}"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374760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EC2C7-1A35-4937-98D8-CE069EEBE4BC}"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284720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EC2C7-1A35-4937-98D8-CE069EEBE4BC}"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A3D6A-AE84-4332-A9A7-3F7E2165AD75}" type="slidenum">
              <a:rPr lang="en-US" smtClean="0"/>
              <a:t>‹#›</a:t>
            </a:fld>
            <a:endParaRPr lang="en-US"/>
          </a:p>
        </p:txBody>
      </p:sp>
    </p:spTree>
    <p:extLst>
      <p:ext uri="{BB962C8B-B14F-4D97-AF65-F5344CB8AC3E}">
        <p14:creationId xmlns:p14="http://schemas.microsoft.com/office/powerpoint/2010/main" val="41945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EC2C7-1A35-4937-98D8-CE069EEBE4BC}" type="datetimeFigureOut">
              <a:rPr lang="en-US" smtClean="0"/>
              <a:t>10/1/2014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A3D6A-AE84-4332-A9A7-3F7E2165AD75}" type="slidenum">
              <a:rPr lang="en-US" smtClean="0"/>
              <a:t>‹#›</a:t>
            </a:fld>
            <a:endParaRPr lang="en-US"/>
          </a:p>
        </p:txBody>
      </p:sp>
    </p:spTree>
    <p:extLst>
      <p:ext uri="{BB962C8B-B14F-4D97-AF65-F5344CB8AC3E}">
        <p14:creationId xmlns:p14="http://schemas.microsoft.com/office/powerpoint/2010/main" val="6686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illiamreader40@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fontScale="90000"/>
          </a:bodyPr>
          <a:lstStyle/>
          <a:p>
            <a:r>
              <a:rPr lang="en-US" b="1" dirty="0"/>
              <a:t>Getting from here to there and back – </a:t>
            </a:r>
            <a:r>
              <a:rPr lang="en-US" sz="4000" dirty="0"/>
              <a:t>The impact of a few transportation innovations on history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Class 2</a:t>
            </a:r>
          </a:p>
          <a:p>
            <a:r>
              <a:rPr lang="en-US" dirty="0" smtClean="0"/>
              <a:t>William A. Reader</a:t>
            </a:r>
          </a:p>
          <a:p>
            <a:r>
              <a:rPr lang="en-US" dirty="0" smtClean="0"/>
              <a:t>E-mail: </a:t>
            </a:r>
            <a:r>
              <a:rPr lang="en-US" dirty="0" smtClean="0">
                <a:hlinkClick r:id="rId3"/>
              </a:rPr>
              <a:t>williamreader40@gmail.com</a:t>
            </a:r>
            <a:r>
              <a:rPr lang="en-US" dirty="0" smtClean="0"/>
              <a:t> </a:t>
            </a:r>
          </a:p>
        </p:txBody>
      </p:sp>
      <p:sp>
        <p:nvSpPr>
          <p:cNvPr id="4" name="Slide Number Placeholder 3"/>
          <p:cNvSpPr>
            <a:spLocks noGrp="1"/>
          </p:cNvSpPr>
          <p:nvPr>
            <p:ph type="sldNum" sz="quarter" idx="12"/>
          </p:nvPr>
        </p:nvSpPr>
        <p:spPr/>
        <p:txBody>
          <a:bodyPr/>
          <a:lstStyle/>
          <a:p>
            <a:fld id="{DC9B9417-BCDF-469C-8744-82E0FEF1420F}" type="slidenum">
              <a:rPr lang="en-US" smtClean="0"/>
              <a:t>1</a:t>
            </a:fld>
            <a:endParaRPr lang="en-US"/>
          </a:p>
        </p:txBody>
      </p:sp>
    </p:spTree>
    <p:extLst>
      <p:ext uri="{BB962C8B-B14F-4D97-AF65-F5344CB8AC3E}">
        <p14:creationId xmlns:p14="http://schemas.microsoft.com/office/powerpoint/2010/main" val="211437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Medieval Knight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524000"/>
            <a:ext cx="4519779" cy="4800600"/>
          </a:xfrm>
        </p:spPr>
      </p:pic>
    </p:spTree>
    <p:extLst>
      <p:ext uri="{BB962C8B-B14F-4D97-AF65-F5344CB8AC3E}">
        <p14:creationId xmlns:p14="http://schemas.microsoft.com/office/powerpoint/2010/main" val="81642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Horse Collar</a:t>
            </a:r>
            <a:endParaRPr lang="en-US" dirty="0"/>
          </a:p>
        </p:txBody>
      </p:sp>
      <p:sp>
        <p:nvSpPr>
          <p:cNvPr id="3" name="Content Placeholder 2"/>
          <p:cNvSpPr>
            <a:spLocks noGrp="1"/>
          </p:cNvSpPr>
          <p:nvPr>
            <p:ph idx="1"/>
          </p:nvPr>
        </p:nvSpPr>
        <p:spPr/>
        <p:txBody>
          <a:bodyPr>
            <a:normAutofit/>
          </a:bodyPr>
          <a:lstStyle/>
          <a:p>
            <a:r>
              <a:rPr lang="en-US" dirty="0"/>
              <a:t>Another invention that revolutionized Medieval Europe was the horse collar and breast </a:t>
            </a:r>
            <a:r>
              <a:rPr lang="en-US" dirty="0" smtClean="0"/>
              <a:t>strap </a:t>
            </a:r>
          </a:p>
          <a:p>
            <a:r>
              <a:rPr lang="en-US" dirty="0" smtClean="0"/>
              <a:t>The horse collar enabled Europeans to replace oxen with horses </a:t>
            </a:r>
          </a:p>
          <a:p>
            <a:pPr lvl="1"/>
            <a:r>
              <a:rPr lang="en-US" dirty="0" smtClean="0"/>
              <a:t>Peasants now could plow land much faster with much less effort and time</a:t>
            </a:r>
          </a:p>
          <a:p>
            <a:pPr lvl="1"/>
            <a:r>
              <a:rPr lang="en-US" dirty="0" smtClean="0"/>
              <a:t>Merchants, traders, and peasants could also use the horse to pull 4-wheel wagons with heavy loads</a:t>
            </a:r>
            <a:endParaRPr lang="en-US" dirty="0"/>
          </a:p>
        </p:txBody>
      </p:sp>
    </p:spTree>
    <p:extLst>
      <p:ext uri="{BB962C8B-B14F-4D97-AF65-F5344CB8AC3E}">
        <p14:creationId xmlns:p14="http://schemas.microsoft.com/office/powerpoint/2010/main" val="102680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Mongol Empire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Mongol armies consisted of light and heavy cavalry</a:t>
            </a:r>
          </a:p>
          <a:p>
            <a:pPr lvl="1"/>
            <a:r>
              <a:rPr lang="en-US" dirty="0" smtClean="0"/>
              <a:t>The light cavalry was equipped with bows-and-arrows, sword or battle axe, javelins, and a leather-covered wicker shield</a:t>
            </a:r>
          </a:p>
          <a:p>
            <a:pPr lvl="1"/>
            <a:r>
              <a:rPr lang="en-US" dirty="0" smtClean="0"/>
              <a:t>The heavy cavalry wore iron helmets, leather body armor with rings or scales of iron and carried a shield, bows-and-arrows, scimitar, and lance</a:t>
            </a:r>
          </a:p>
          <a:p>
            <a:pPr lvl="1"/>
            <a:r>
              <a:rPr lang="en-US" dirty="0" smtClean="0"/>
              <a:t>During battle, a screen of light cavalry unleashed a volley of arrows, moving to the rear to allow the heavy cavalry to advance in a massed charge</a:t>
            </a:r>
            <a:endParaRPr lang="en-US" dirty="0"/>
          </a:p>
        </p:txBody>
      </p:sp>
    </p:spTree>
    <p:extLst>
      <p:ext uri="{BB962C8B-B14F-4D97-AF65-F5344CB8AC3E}">
        <p14:creationId xmlns:p14="http://schemas.microsoft.com/office/powerpoint/2010/main" val="186419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Empire - 2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Mongols conquered Russia, sacked Baghdad, conquered China, and reached as far as Breslau and Budapest in Europe</a:t>
            </a:r>
          </a:p>
          <a:p>
            <a:pPr lvl="1"/>
            <a:r>
              <a:rPr lang="en-US" dirty="0" smtClean="0"/>
              <a:t>The peace and order introduced by the Mongols fostered trade along the Silk Road </a:t>
            </a:r>
          </a:p>
          <a:p>
            <a:r>
              <a:rPr lang="en-US" dirty="0" smtClean="0"/>
              <a:t>The Mongols introduced several Chinese technological innovations to Europe</a:t>
            </a:r>
          </a:p>
          <a:p>
            <a:pPr lvl="1"/>
            <a:r>
              <a:rPr lang="en-US" dirty="0" smtClean="0"/>
              <a:t>Paper currency</a:t>
            </a:r>
          </a:p>
          <a:p>
            <a:pPr lvl="1"/>
            <a:r>
              <a:rPr lang="en-US" dirty="0" smtClean="0"/>
              <a:t>Block printing technology</a:t>
            </a:r>
          </a:p>
          <a:p>
            <a:pPr lvl="1"/>
            <a:r>
              <a:rPr lang="en-US" dirty="0" smtClean="0"/>
              <a:t>Gunpowder</a:t>
            </a:r>
          </a:p>
          <a:p>
            <a:pPr lvl="1"/>
            <a:r>
              <a:rPr lang="en-US" dirty="0" smtClean="0"/>
              <a:t>Cast iron/steel</a:t>
            </a:r>
          </a:p>
          <a:p>
            <a:endParaRPr lang="en-US" dirty="0"/>
          </a:p>
        </p:txBody>
      </p:sp>
    </p:spTree>
    <p:extLst>
      <p:ext uri="{BB962C8B-B14F-4D97-AF65-F5344CB8AC3E}">
        <p14:creationId xmlns:p14="http://schemas.microsoft.com/office/powerpoint/2010/main" val="2389470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 Empire - 3</a:t>
            </a:r>
            <a:endParaRPr lang="en-US" dirty="0"/>
          </a:p>
        </p:txBody>
      </p:sp>
      <p:sp>
        <p:nvSpPr>
          <p:cNvPr id="3" name="Content Placeholder 2"/>
          <p:cNvSpPr>
            <a:spLocks noGrp="1"/>
          </p:cNvSpPr>
          <p:nvPr>
            <p:ph idx="1"/>
          </p:nvPr>
        </p:nvSpPr>
        <p:spPr/>
        <p:txBody>
          <a:bodyPr>
            <a:normAutofit/>
          </a:bodyPr>
          <a:lstStyle/>
          <a:p>
            <a:r>
              <a:rPr lang="en-US" dirty="0" smtClean="0"/>
              <a:t>Two unintended consequences of the Mongol conquests eventually undid the Mongol Empire</a:t>
            </a:r>
          </a:p>
          <a:p>
            <a:pPr lvl="1"/>
            <a:r>
              <a:rPr lang="en-US" dirty="0" smtClean="0"/>
              <a:t>Mongol horsemen brought back the bubonic plague from Burma and </a:t>
            </a:r>
            <a:r>
              <a:rPr lang="en-US" dirty="0" err="1" smtClean="0"/>
              <a:t>Yunan</a:t>
            </a:r>
            <a:r>
              <a:rPr lang="en-US" dirty="0" smtClean="0"/>
              <a:t> </a:t>
            </a:r>
          </a:p>
          <a:p>
            <a:pPr lvl="1"/>
            <a:r>
              <a:rPr lang="en-US" dirty="0" smtClean="0"/>
              <a:t>The gunpowder which the Mongols brought to Europe led to the development of firearms which could overwhelm Mongol archers </a:t>
            </a:r>
            <a:endParaRPr lang="en-US" dirty="0"/>
          </a:p>
        </p:txBody>
      </p:sp>
    </p:spTree>
    <p:extLst>
      <p:ext uri="{BB962C8B-B14F-4D97-AF65-F5344CB8AC3E}">
        <p14:creationId xmlns:p14="http://schemas.microsoft.com/office/powerpoint/2010/main" val="269178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Firearms and the Horse</a:t>
            </a:r>
            <a:endParaRPr lang="en-US"/>
          </a:p>
        </p:txBody>
      </p:sp>
      <p:sp>
        <p:nvSpPr>
          <p:cNvPr id="3" name="Content Placeholder 2"/>
          <p:cNvSpPr>
            <a:spLocks noGrp="1"/>
          </p:cNvSpPr>
          <p:nvPr>
            <p:ph idx="1"/>
          </p:nvPr>
        </p:nvSpPr>
        <p:spPr/>
        <p:txBody>
          <a:bodyPr>
            <a:normAutofit lnSpcReduction="10000"/>
          </a:bodyPr>
          <a:lstStyle/>
          <a:p>
            <a:r>
              <a:rPr lang="en-US" dirty="0" smtClean="0"/>
              <a:t>The invention of firearms made the knight obsolete since bullets could penetrate the knight’s armor</a:t>
            </a:r>
          </a:p>
          <a:p>
            <a:r>
              <a:rPr lang="en-US" dirty="0" smtClean="0"/>
              <a:t>Despite the coming of firearms, warrior elites on horseback resisted acceptance of the longbow and gun since it threatened their elite status</a:t>
            </a:r>
          </a:p>
          <a:p>
            <a:pPr lvl="1"/>
            <a:r>
              <a:rPr lang="en-US" dirty="0" smtClean="0"/>
              <a:t>Thus cavalry charges persisted into the wars of the 19</a:t>
            </a:r>
            <a:r>
              <a:rPr lang="en-US" baseline="30000" dirty="0" smtClean="0"/>
              <a:t>th</a:t>
            </a:r>
            <a:r>
              <a:rPr lang="en-US" dirty="0" smtClean="0"/>
              <a:t> century and even into World War I</a:t>
            </a:r>
          </a:p>
        </p:txBody>
      </p:sp>
    </p:spTree>
    <p:extLst>
      <p:ext uri="{BB962C8B-B14F-4D97-AF65-F5344CB8AC3E}">
        <p14:creationId xmlns:p14="http://schemas.microsoft.com/office/powerpoint/2010/main" val="127128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Despite elite warrior resistance, the horse’s </a:t>
            </a:r>
            <a:r>
              <a:rPr lang="en-US" dirty="0"/>
              <a:t>role </a:t>
            </a:r>
            <a:r>
              <a:rPr lang="en-US" dirty="0" smtClean="0"/>
              <a:t>by the 19</a:t>
            </a:r>
            <a:r>
              <a:rPr lang="en-US" baseline="30000" dirty="0" smtClean="0"/>
              <a:t>th</a:t>
            </a:r>
            <a:r>
              <a:rPr lang="en-US" dirty="0" smtClean="0"/>
              <a:t> century became </a:t>
            </a:r>
            <a:r>
              <a:rPr lang="en-US" dirty="0"/>
              <a:t>that </a:t>
            </a:r>
            <a:r>
              <a:rPr lang="en-US" dirty="0" smtClean="0"/>
              <a:t>of: </a:t>
            </a:r>
          </a:p>
          <a:p>
            <a:pPr lvl="1"/>
            <a:r>
              <a:rPr lang="en-US" dirty="0" smtClean="0"/>
              <a:t>Scouting</a:t>
            </a:r>
            <a:r>
              <a:rPr lang="en-US" dirty="0"/>
              <a:t>, </a:t>
            </a:r>
            <a:endParaRPr lang="en-US" dirty="0" smtClean="0"/>
          </a:p>
          <a:p>
            <a:pPr lvl="1"/>
            <a:r>
              <a:rPr lang="en-US" dirty="0" smtClean="0"/>
              <a:t>Screening  </a:t>
            </a:r>
            <a:r>
              <a:rPr lang="en-US" dirty="0"/>
              <a:t>infantry movements, </a:t>
            </a:r>
            <a:endParaRPr lang="en-US" dirty="0" smtClean="0"/>
          </a:p>
          <a:p>
            <a:pPr lvl="1"/>
            <a:r>
              <a:rPr lang="en-US" dirty="0"/>
              <a:t>R</a:t>
            </a:r>
            <a:r>
              <a:rPr lang="en-US" dirty="0" smtClean="0"/>
              <a:t>aiding </a:t>
            </a:r>
            <a:r>
              <a:rPr lang="en-US" dirty="0"/>
              <a:t>enemy supply lines, </a:t>
            </a:r>
            <a:endParaRPr lang="en-US" dirty="0" smtClean="0"/>
          </a:p>
          <a:p>
            <a:pPr lvl="1"/>
            <a:r>
              <a:rPr lang="en-US" dirty="0" smtClean="0"/>
              <a:t>Transporting  supplies </a:t>
            </a:r>
            <a:r>
              <a:rPr lang="en-US" dirty="0"/>
              <a:t>and soldiers to the </a:t>
            </a:r>
            <a:r>
              <a:rPr lang="en-US" dirty="0" smtClean="0"/>
              <a:t>battlefield</a:t>
            </a:r>
          </a:p>
          <a:p>
            <a:pPr lvl="1"/>
            <a:r>
              <a:rPr lang="en-US" dirty="0" smtClean="0"/>
              <a:t>Transport </a:t>
            </a:r>
            <a:r>
              <a:rPr lang="en-US" dirty="0"/>
              <a:t>of artillery pieces, </a:t>
            </a:r>
            <a:endParaRPr lang="en-US" dirty="0" smtClean="0"/>
          </a:p>
          <a:p>
            <a:pPr lvl="1"/>
            <a:r>
              <a:rPr lang="en-US" dirty="0" smtClean="0"/>
              <a:t>Removing wounded from the battlefield</a:t>
            </a:r>
            <a:endParaRPr lang="en-US" dirty="0"/>
          </a:p>
          <a:p>
            <a:pPr lvl="1"/>
            <a:r>
              <a:rPr lang="en-US" dirty="0" smtClean="0"/>
              <a:t>Foraging</a:t>
            </a:r>
          </a:p>
          <a:p>
            <a:r>
              <a:rPr lang="en-US" dirty="0" smtClean="0"/>
              <a:t>Battles of cavalry units, such as the Civil War battle of Brandy Station, were between men on horseback armed with rifles and pistols. </a:t>
            </a:r>
            <a:endParaRPr lang="en-US" dirty="0"/>
          </a:p>
          <a:p>
            <a:endParaRPr lang="en-US" dirty="0"/>
          </a:p>
        </p:txBody>
      </p:sp>
    </p:spTree>
    <p:extLst>
      <p:ext uri="{BB962C8B-B14F-4D97-AF65-F5344CB8AC3E}">
        <p14:creationId xmlns:p14="http://schemas.microsoft.com/office/powerpoint/2010/main" val="228908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- 3</a:t>
            </a:r>
            <a:endParaRPr lang="en-US" dirty="0"/>
          </a:p>
        </p:txBody>
      </p:sp>
      <p:sp>
        <p:nvSpPr>
          <p:cNvPr id="3" name="Content Placeholder 2"/>
          <p:cNvSpPr>
            <a:spLocks noGrp="1"/>
          </p:cNvSpPr>
          <p:nvPr>
            <p:ph idx="1"/>
          </p:nvPr>
        </p:nvSpPr>
        <p:spPr/>
        <p:txBody>
          <a:bodyPr/>
          <a:lstStyle/>
          <a:p>
            <a:r>
              <a:rPr lang="en-US" dirty="0" smtClean="0"/>
              <a:t>Paradoxically, the large conscript armies of the 20</a:t>
            </a:r>
            <a:r>
              <a:rPr lang="en-US" baseline="30000" dirty="0" smtClean="0"/>
              <a:t>th</a:t>
            </a:r>
            <a:r>
              <a:rPr lang="en-US" dirty="0" smtClean="0"/>
              <a:t> century required large numbers of horses  to meet the massive logistical demands </a:t>
            </a:r>
          </a:p>
          <a:p>
            <a:r>
              <a:rPr lang="en-US" dirty="0" smtClean="0"/>
              <a:t>In World War I, every army depended on horses to move supplies from railheads to the front</a:t>
            </a:r>
          </a:p>
          <a:p>
            <a:pPr lvl="1"/>
            <a:r>
              <a:rPr lang="en-US" dirty="0" smtClean="0"/>
              <a:t>In World War II, the German and the Russian armies both relied on horses for their logistics</a:t>
            </a:r>
            <a:endParaRPr lang="en-US" dirty="0"/>
          </a:p>
        </p:txBody>
      </p:sp>
    </p:spTree>
    <p:extLst>
      <p:ext uri="{BB962C8B-B14F-4D97-AF65-F5344CB8AC3E}">
        <p14:creationId xmlns:p14="http://schemas.microsoft.com/office/powerpoint/2010/main" val="1732326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 and the Horse - 4</a:t>
            </a:r>
            <a:endParaRPr lang="en-US" dirty="0"/>
          </a:p>
        </p:txBody>
      </p:sp>
      <p:sp>
        <p:nvSpPr>
          <p:cNvPr id="3" name="Content Placeholder 2"/>
          <p:cNvSpPr>
            <a:spLocks noGrp="1"/>
          </p:cNvSpPr>
          <p:nvPr>
            <p:ph idx="1"/>
          </p:nvPr>
        </p:nvSpPr>
        <p:spPr/>
        <p:txBody>
          <a:bodyPr/>
          <a:lstStyle/>
          <a:p>
            <a:r>
              <a:rPr lang="en-US" dirty="0" smtClean="0"/>
              <a:t>In the 21</a:t>
            </a:r>
            <a:r>
              <a:rPr lang="en-US" baseline="30000" dirty="0" smtClean="0"/>
              <a:t>st</a:t>
            </a:r>
            <a:r>
              <a:rPr lang="en-US" dirty="0" smtClean="0"/>
              <a:t> century, the horse still has had a role in war</a:t>
            </a:r>
          </a:p>
          <a:p>
            <a:pPr lvl="1"/>
            <a:r>
              <a:rPr lang="en-US" dirty="0" smtClean="0"/>
              <a:t>In the Sudan, the Arab Janjaweed fighters use horses in their wars in Darfur, western Sudan, and Eastern Chad </a:t>
            </a:r>
          </a:p>
          <a:p>
            <a:pPr lvl="1"/>
            <a:r>
              <a:rPr lang="en-US" dirty="0" smtClean="0"/>
              <a:t>In Afghanistan, U.S. Special Operations Command (SOCOM) used horses in the northern mountains of Afghanistan </a:t>
            </a:r>
            <a:endParaRPr lang="en-US" dirty="0"/>
          </a:p>
        </p:txBody>
      </p:sp>
    </p:spTree>
    <p:extLst>
      <p:ext uri="{BB962C8B-B14F-4D97-AF65-F5344CB8AC3E}">
        <p14:creationId xmlns:p14="http://schemas.microsoft.com/office/powerpoint/2010/main" val="3159574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Horse Cultures of the Plains Indians - 1</a:t>
            </a:r>
            <a:endParaRPr lang="en-US" dirty="0"/>
          </a:p>
        </p:txBody>
      </p:sp>
      <p:sp>
        <p:nvSpPr>
          <p:cNvPr id="3" name="Content Placeholder 2"/>
          <p:cNvSpPr>
            <a:spLocks noGrp="1"/>
          </p:cNvSpPr>
          <p:nvPr>
            <p:ph idx="1"/>
          </p:nvPr>
        </p:nvSpPr>
        <p:spPr/>
        <p:txBody>
          <a:bodyPr>
            <a:normAutofit/>
          </a:bodyPr>
          <a:lstStyle/>
          <a:p>
            <a:r>
              <a:rPr lang="en-US" dirty="0" smtClean="0"/>
              <a:t>The horse played a major role in the Spanish conquest of the Aztec and Inca empires</a:t>
            </a:r>
          </a:p>
          <a:p>
            <a:r>
              <a:rPr lang="en-US" dirty="0" smtClean="0"/>
              <a:t>By the early 1600s, Spanish rule and horses had spread to the Pueblo settlements of the American Southwest. </a:t>
            </a:r>
          </a:p>
          <a:p>
            <a:r>
              <a:rPr lang="en-US" dirty="0" smtClean="0"/>
              <a:t>In 1680, the Pueblos revolted </a:t>
            </a:r>
          </a:p>
          <a:p>
            <a:pPr lvl="1"/>
            <a:r>
              <a:rPr lang="en-US" dirty="0" smtClean="0"/>
              <a:t>Led to the escape of thousands of Spanish horses</a:t>
            </a:r>
            <a:endParaRPr lang="en-US" dirty="0"/>
          </a:p>
        </p:txBody>
      </p:sp>
    </p:spTree>
    <p:extLst>
      <p:ext uri="{BB962C8B-B14F-4D97-AF65-F5344CB8AC3E}">
        <p14:creationId xmlns:p14="http://schemas.microsoft.com/office/powerpoint/2010/main" val="243077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Today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Finish the discussion on horses</a:t>
            </a:r>
          </a:p>
          <a:p>
            <a:pPr lvl="1"/>
            <a:r>
              <a:rPr lang="en-US" dirty="0" smtClean="0"/>
              <a:t>Significant wars involving the horse and some of the historical consequences of those wars</a:t>
            </a:r>
          </a:p>
          <a:p>
            <a:pPr lvl="1"/>
            <a:r>
              <a:rPr lang="en-US" dirty="0" smtClean="0"/>
              <a:t>What if the horse had never been domesticated or had become extinct</a:t>
            </a:r>
          </a:p>
          <a:p>
            <a:pPr lvl="1"/>
            <a:r>
              <a:rPr lang="en-US" dirty="0" smtClean="0"/>
              <a:t>The horse and the origin of motion pictures</a:t>
            </a:r>
          </a:p>
          <a:p>
            <a:r>
              <a:rPr lang="en-US" dirty="0" smtClean="0"/>
              <a:t>The impact of the camel</a:t>
            </a:r>
          </a:p>
          <a:p>
            <a:r>
              <a:rPr lang="en-US" dirty="0" smtClean="0"/>
              <a:t>The Impact of the sailing ship</a:t>
            </a:r>
          </a:p>
          <a:p>
            <a:pPr lvl="1"/>
            <a:r>
              <a:rPr lang="en-US" dirty="0" smtClean="0"/>
              <a:t>The full-rigged ship</a:t>
            </a:r>
          </a:p>
          <a:p>
            <a:pPr lvl="1"/>
            <a:r>
              <a:rPr lang="en-US" dirty="0" smtClean="0"/>
              <a:t>Cannon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2</a:t>
            </a:fld>
            <a:endParaRPr lang="en-US"/>
          </a:p>
        </p:txBody>
      </p:sp>
    </p:spTree>
    <p:extLst>
      <p:ext uri="{BB962C8B-B14F-4D97-AF65-F5344CB8AC3E}">
        <p14:creationId xmlns:p14="http://schemas.microsoft.com/office/powerpoint/2010/main" val="301700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Before the horse, the North American prairie had few human inhabitants</a:t>
            </a:r>
          </a:p>
          <a:p>
            <a:pPr lvl="1"/>
            <a:r>
              <a:rPr lang="en-US" dirty="0" smtClean="0"/>
              <a:t>The tough sod without a steel plow discouraged farming</a:t>
            </a:r>
          </a:p>
          <a:p>
            <a:pPr lvl="1"/>
            <a:r>
              <a:rPr lang="en-US" dirty="0" smtClean="0"/>
              <a:t>Buffalo were too fast to easily hunt</a:t>
            </a:r>
          </a:p>
          <a:p>
            <a:r>
              <a:rPr lang="en-US" dirty="0" smtClean="0"/>
              <a:t>The horse’s speed  enabled hunters to single out a specific animal and kill it at close range with a bow-and-arrow</a:t>
            </a:r>
          </a:p>
          <a:p>
            <a:pPr lvl="1"/>
            <a:r>
              <a:rPr lang="en-US" dirty="0" smtClean="0"/>
              <a:t>The </a:t>
            </a:r>
            <a:r>
              <a:rPr lang="en-US" dirty="0" err="1" smtClean="0"/>
              <a:t>Comanches</a:t>
            </a:r>
            <a:r>
              <a:rPr lang="en-US" dirty="0" smtClean="0"/>
              <a:t> of Texas were the first to use the horse to hunt buffalo. </a:t>
            </a:r>
            <a:endParaRPr lang="en-US" dirty="0"/>
          </a:p>
        </p:txBody>
      </p:sp>
    </p:spTree>
    <p:extLst>
      <p:ext uri="{BB962C8B-B14F-4D97-AF65-F5344CB8AC3E}">
        <p14:creationId xmlns:p14="http://schemas.microsoft.com/office/powerpoint/2010/main" val="67956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Comanche Indians Hunting Buffalo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191544"/>
            <a:ext cx="6019800" cy="3980656"/>
          </a:xfrm>
        </p:spPr>
      </p:pic>
      <p:sp>
        <p:nvSpPr>
          <p:cNvPr id="4" name="Slide Number Placeholder 3"/>
          <p:cNvSpPr>
            <a:spLocks noGrp="1"/>
          </p:cNvSpPr>
          <p:nvPr>
            <p:ph type="sldNum" sz="quarter" idx="12"/>
          </p:nvPr>
        </p:nvSpPr>
        <p:spPr/>
        <p:txBody>
          <a:bodyPr/>
          <a:lstStyle/>
          <a:p>
            <a:fld id="{DC9B9417-BCDF-469C-8744-82E0FEF1420F}" type="slidenum">
              <a:rPr lang="en-US" smtClean="0"/>
              <a:t>21</a:t>
            </a:fld>
            <a:endParaRPr lang="en-US"/>
          </a:p>
        </p:txBody>
      </p:sp>
    </p:spTree>
    <p:extLst>
      <p:ext uri="{BB962C8B-B14F-4D97-AF65-F5344CB8AC3E}">
        <p14:creationId xmlns:p14="http://schemas.microsoft.com/office/powerpoint/2010/main" val="249961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3</a:t>
            </a:r>
            <a:endParaRPr lang="en-US" dirty="0"/>
          </a:p>
        </p:txBody>
      </p:sp>
      <p:sp>
        <p:nvSpPr>
          <p:cNvPr id="3" name="Content Placeholder 2"/>
          <p:cNvSpPr>
            <a:spLocks noGrp="1"/>
          </p:cNvSpPr>
          <p:nvPr>
            <p:ph idx="1"/>
          </p:nvPr>
        </p:nvSpPr>
        <p:spPr/>
        <p:txBody>
          <a:bodyPr>
            <a:normAutofit/>
          </a:bodyPr>
          <a:lstStyle/>
          <a:p>
            <a:r>
              <a:rPr lang="en-US" dirty="0" smtClean="0"/>
              <a:t>The horse impacted the Amerindians in ways other than that of hunting buffalo</a:t>
            </a:r>
          </a:p>
          <a:p>
            <a:pPr lvl="1"/>
            <a:r>
              <a:rPr lang="en-US" dirty="0" smtClean="0"/>
              <a:t>Made travel across the Plains easier</a:t>
            </a:r>
          </a:p>
          <a:p>
            <a:pPr lvl="1"/>
            <a:r>
              <a:rPr lang="en-US" dirty="0" smtClean="0"/>
              <a:t>Led many tribes to relocate to the Great Plains</a:t>
            </a:r>
          </a:p>
          <a:p>
            <a:pPr lvl="1"/>
            <a:r>
              <a:rPr lang="en-US" dirty="0" smtClean="0"/>
              <a:t>As buffalo-hunting tribes increased in number and size, intertribal wars became common</a:t>
            </a:r>
          </a:p>
          <a:p>
            <a:pPr lvl="2"/>
            <a:r>
              <a:rPr lang="en-US" dirty="0" smtClean="0"/>
              <a:t>In the Southwest, the Comanche won out over their Apache rivals, forcing them westward where they become the Navaho</a:t>
            </a:r>
          </a:p>
        </p:txBody>
      </p:sp>
    </p:spTree>
    <p:extLst>
      <p:ext uri="{BB962C8B-B14F-4D97-AF65-F5344CB8AC3E}">
        <p14:creationId xmlns:p14="http://schemas.microsoft.com/office/powerpoint/2010/main" val="21645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Horse Cultures of the Plains Indians - </a:t>
            </a:r>
            <a:r>
              <a:rPr lang="en-US" dirty="0" smtClean="0"/>
              <a:t>4</a:t>
            </a:r>
            <a:endParaRPr lang="en-US" dirty="0"/>
          </a:p>
        </p:txBody>
      </p:sp>
      <p:sp>
        <p:nvSpPr>
          <p:cNvPr id="3" name="Content Placeholder 2"/>
          <p:cNvSpPr>
            <a:spLocks noGrp="1"/>
          </p:cNvSpPr>
          <p:nvPr>
            <p:ph idx="1"/>
          </p:nvPr>
        </p:nvSpPr>
        <p:spPr/>
        <p:txBody>
          <a:bodyPr/>
          <a:lstStyle/>
          <a:p>
            <a:r>
              <a:rPr lang="en-US" dirty="0"/>
              <a:t>The horse and the warrior culture that it engendered enabled the Plains Indians to resist Euro-American settlement </a:t>
            </a:r>
            <a:endParaRPr lang="en-US" dirty="0" smtClean="0"/>
          </a:p>
          <a:p>
            <a:r>
              <a:rPr lang="en-US" dirty="0" smtClean="0"/>
              <a:t>The </a:t>
            </a:r>
            <a:r>
              <a:rPr lang="en-US" dirty="0"/>
              <a:t>result was a series of Indian wars that lasted through much of the 19</a:t>
            </a:r>
            <a:r>
              <a:rPr lang="en-US" baseline="30000" dirty="0"/>
              <a:t>th</a:t>
            </a:r>
            <a:r>
              <a:rPr lang="en-US" dirty="0"/>
              <a:t> </a:t>
            </a:r>
            <a:r>
              <a:rPr lang="en-US" dirty="0" smtClean="0"/>
              <a:t>century</a:t>
            </a:r>
          </a:p>
          <a:p>
            <a:pPr lvl="1"/>
            <a:r>
              <a:rPr lang="en-US" dirty="0" smtClean="0"/>
              <a:t>These wars ended only when the Amerindian food base – the buffalo – was destroyed</a:t>
            </a:r>
            <a:endParaRPr lang="en-US" dirty="0"/>
          </a:p>
          <a:p>
            <a:endParaRPr lang="en-US" dirty="0"/>
          </a:p>
        </p:txBody>
      </p:sp>
    </p:spTree>
    <p:extLst>
      <p:ext uri="{BB962C8B-B14F-4D97-AF65-F5344CB8AC3E}">
        <p14:creationId xmlns:p14="http://schemas.microsoft.com/office/powerpoint/2010/main" val="123332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Horse Had Never Been Domesticated</a:t>
            </a:r>
            <a:endParaRPr lang="en-US" dirty="0"/>
          </a:p>
        </p:txBody>
      </p:sp>
      <p:sp>
        <p:nvSpPr>
          <p:cNvPr id="3" name="Content Placeholder 2"/>
          <p:cNvSpPr>
            <a:spLocks noGrp="1"/>
          </p:cNvSpPr>
          <p:nvPr>
            <p:ph idx="1"/>
          </p:nvPr>
        </p:nvSpPr>
        <p:spPr/>
        <p:txBody>
          <a:bodyPr>
            <a:normAutofit/>
          </a:bodyPr>
          <a:lstStyle/>
          <a:p>
            <a:r>
              <a:rPr lang="en-US" dirty="0" smtClean="0"/>
              <a:t>The impact of the horse can be illustrated by comparing the Old World which had the horse to the New World which didn’t</a:t>
            </a:r>
          </a:p>
          <a:p>
            <a:pPr lvl="1"/>
            <a:r>
              <a:rPr lang="en-US" dirty="0" smtClean="0"/>
              <a:t>With the horse, the Old World saw the emergence of the nomad horse cultures of the steppes. </a:t>
            </a:r>
          </a:p>
          <a:p>
            <a:pPr lvl="1"/>
            <a:r>
              <a:rPr lang="en-US" dirty="0" smtClean="0"/>
              <a:t>Without the horse, the prairies remained undeveloped and largely uninhabited.</a:t>
            </a:r>
          </a:p>
        </p:txBody>
      </p:sp>
    </p:spTree>
    <p:extLst>
      <p:ext uri="{BB962C8B-B14F-4D97-AF65-F5344CB8AC3E}">
        <p14:creationId xmlns:p14="http://schemas.microsoft.com/office/powerpoint/2010/main" val="21289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the Horse Had Never Been </a:t>
            </a:r>
            <a:r>
              <a:rPr lang="en-US" dirty="0" smtClean="0"/>
              <a:t>Domesticated - 2</a:t>
            </a:r>
            <a:endParaRPr lang="en-US" dirty="0"/>
          </a:p>
        </p:txBody>
      </p:sp>
      <p:sp>
        <p:nvSpPr>
          <p:cNvPr id="3" name="Content Placeholder 2"/>
          <p:cNvSpPr>
            <a:spLocks noGrp="1"/>
          </p:cNvSpPr>
          <p:nvPr>
            <p:ph idx="1"/>
          </p:nvPr>
        </p:nvSpPr>
        <p:spPr/>
        <p:txBody>
          <a:bodyPr>
            <a:normAutofit lnSpcReduction="10000"/>
          </a:bodyPr>
          <a:lstStyle/>
          <a:p>
            <a:r>
              <a:rPr lang="en-US" dirty="0" smtClean="0"/>
              <a:t>Horses promoted trade in commodities and products that could not be easily carried by human porters </a:t>
            </a:r>
          </a:p>
          <a:p>
            <a:pPr lvl="2"/>
            <a:r>
              <a:rPr lang="en-US" dirty="0" smtClean="0"/>
              <a:t>Persian, Chinese, and Roman rulers embarked on road construction. There was no such construction in the Americas</a:t>
            </a:r>
          </a:p>
          <a:p>
            <a:pPr lvl="2"/>
            <a:r>
              <a:rPr lang="en-US" dirty="0"/>
              <a:t>The Silk Road, especially under the Mongols, promoted extensive trade </a:t>
            </a:r>
            <a:r>
              <a:rPr lang="en-US" dirty="0" smtClean="0"/>
              <a:t>across Eurasia, There was no equivalent Silk Road in the Americas </a:t>
            </a:r>
          </a:p>
          <a:p>
            <a:r>
              <a:rPr lang="en-US" dirty="0" smtClean="0"/>
              <a:t>Without horses, ideas and inventions would have spread much more slowly or not at all</a:t>
            </a:r>
          </a:p>
          <a:p>
            <a:pPr marL="457200" lvl="1" indent="0">
              <a:buNone/>
            </a:pPr>
            <a:endParaRPr lang="en-US" dirty="0" smtClean="0"/>
          </a:p>
        </p:txBody>
      </p:sp>
    </p:spTree>
    <p:extLst>
      <p:ext uri="{BB962C8B-B14F-4D97-AF65-F5344CB8AC3E}">
        <p14:creationId xmlns:p14="http://schemas.microsoft.com/office/powerpoint/2010/main" val="417530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If </a:t>
            </a:r>
            <a:r>
              <a:rPr lang="en-US" dirty="0"/>
              <a:t>the Horse Had Never Been Domesticated - 3</a:t>
            </a:r>
            <a:br>
              <a:rPr lang="en-US" dirty="0"/>
            </a:b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Old World:</a:t>
            </a:r>
          </a:p>
          <a:p>
            <a:pPr lvl="1"/>
            <a:r>
              <a:rPr lang="en-US" dirty="0" smtClean="0"/>
              <a:t>Trade </a:t>
            </a:r>
            <a:r>
              <a:rPr lang="en-US" dirty="0"/>
              <a:t>and idea dissemination promoted the growth of metallurgy. </a:t>
            </a:r>
            <a:endParaRPr lang="en-US" dirty="0" smtClean="0"/>
          </a:p>
          <a:p>
            <a:pPr lvl="1"/>
            <a:r>
              <a:rPr lang="en-US" dirty="0" smtClean="0"/>
              <a:t>The </a:t>
            </a:r>
            <a:r>
              <a:rPr lang="en-US" dirty="0"/>
              <a:t>horse permitted the creation of empires</a:t>
            </a:r>
            <a:r>
              <a:rPr lang="en-US" dirty="0" smtClean="0"/>
              <a:t>.</a:t>
            </a:r>
          </a:p>
          <a:p>
            <a:r>
              <a:rPr lang="en-US" dirty="0" smtClean="0"/>
              <a:t>In the New World: </a:t>
            </a:r>
          </a:p>
          <a:p>
            <a:pPr lvl="1"/>
            <a:r>
              <a:rPr lang="en-US" dirty="0" smtClean="0"/>
              <a:t>Metallurgical </a:t>
            </a:r>
            <a:r>
              <a:rPr lang="en-US" dirty="0"/>
              <a:t>advances around the Great Lakes did not reach the Aztec or Inca </a:t>
            </a:r>
            <a:r>
              <a:rPr lang="en-US" dirty="0" smtClean="0"/>
              <a:t>domains</a:t>
            </a:r>
          </a:p>
          <a:p>
            <a:pPr lvl="1"/>
            <a:r>
              <a:rPr lang="en-US" dirty="0" smtClean="0"/>
              <a:t>Empires </a:t>
            </a:r>
            <a:r>
              <a:rPr lang="en-US" dirty="0"/>
              <a:t>were limited by logistic inadequacies </a:t>
            </a:r>
            <a:endParaRPr lang="en-US" dirty="0" smtClean="0"/>
          </a:p>
          <a:p>
            <a:r>
              <a:rPr lang="en-US" dirty="0"/>
              <a:t>Aztec-Incan armies were technologically inferior to their Spanish enemies</a:t>
            </a:r>
          </a:p>
          <a:p>
            <a:endParaRPr lang="en-US" dirty="0"/>
          </a:p>
          <a:p>
            <a:endParaRPr lang="en-US" dirty="0"/>
          </a:p>
          <a:p>
            <a:pPr lvl="1"/>
            <a:endParaRPr lang="en-US"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26</a:t>
            </a:fld>
            <a:endParaRPr lang="en-US"/>
          </a:p>
        </p:txBody>
      </p:sp>
    </p:spTree>
    <p:extLst>
      <p:ext uri="{BB962C8B-B14F-4D97-AF65-F5344CB8AC3E}">
        <p14:creationId xmlns:p14="http://schemas.microsoft.com/office/powerpoint/2010/main" val="298663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the Horse Had Never Been Domesticated - </a:t>
            </a:r>
            <a:r>
              <a:rPr lang="en-US" dirty="0" smtClean="0"/>
              <a:t>4</a:t>
            </a:r>
            <a:endParaRPr lang="en-US" dirty="0"/>
          </a:p>
        </p:txBody>
      </p:sp>
      <p:sp>
        <p:nvSpPr>
          <p:cNvPr id="3" name="Content Placeholder 2"/>
          <p:cNvSpPr>
            <a:spLocks noGrp="1"/>
          </p:cNvSpPr>
          <p:nvPr>
            <p:ph idx="1"/>
          </p:nvPr>
        </p:nvSpPr>
        <p:spPr/>
        <p:txBody>
          <a:bodyPr>
            <a:normAutofit lnSpcReduction="10000"/>
          </a:bodyPr>
          <a:lstStyle/>
          <a:p>
            <a:r>
              <a:rPr lang="en-US" dirty="0" smtClean="0"/>
              <a:t>Without the horse:</a:t>
            </a:r>
          </a:p>
          <a:p>
            <a:pPr lvl="1"/>
            <a:r>
              <a:rPr lang="en-US" dirty="0" smtClean="0"/>
              <a:t>Old World civilizations would have remained isolated in their alluvial valleys</a:t>
            </a:r>
          </a:p>
          <a:p>
            <a:pPr lvl="1"/>
            <a:r>
              <a:rPr lang="en-US" dirty="0" smtClean="0"/>
              <a:t>The Central Asian steppe would have remain undeveloped and largely uninhabited</a:t>
            </a:r>
          </a:p>
          <a:p>
            <a:pPr lvl="1"/>
            <a:r>
              <a:rPr lang="en-US" dirty="0" smtClean="0"/>
              <a:t>The empires of Persia, Alexander, Rome, and Genghis Khan would never have been created</a:t>
            </a:r>
          </a:p>
          <a:p>
            <a:pPr lvl="1"/>
            <a:r>
              <a:rPr lang="en-US" dirty="0" smtClean="0"/>
              <a:t>The great inventions of steel, paper, printing, gunpowder, and the zero might well have never been diffused across Eurasia</a:t>
            </a:r>
            <a:endParaRPr lang="en-US" dirty="0"/>
          </a:p>
        </p:txBody>
      </p:sp>
    </p:spTree>
    <p:extLst>
      <p:ext uri="{BB962C8B-B14F-4D97-AF65-F5344CB8AC3E}">
        <p14:creationId xmlns:p14="http://schemas.microsoft.com/office/powerpoint/2010/main" val="240926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Muybridge Horse Photographs</a:t>
            </a:r>
            <a:endParaRPr lang="en-US" dirty="0"/>
          </a:p>
        </p:txBody>
      </p:sp>
      <p:pic>
        <p:nvPicPr>
          <p:cNvPr id="5" name="Muybridge-HorseMotion.avi">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55750" y="1600200"/>
            <a:ext cx="6034088" cy="4525963"/>
          </a:xfrm>
        </p:spPr>
      </p:pic>
    </p:spTree>
    <p:extLst>
      <p:ext uri="{BB962C8B-B14F-4D97-AF65-F5344CB8AC3E}">
        <p14:creationId xmlns:p14="http://schemas.microsoft.com/office/powerpoint/2010/main" val="41906818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Impact of the Camel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096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Unification of China</a:t>
            </a:r>
            <a:endParaRPr lang="en-US" dirty="0"/>
          </a:p>
        </p:txBody>
      </p:sp>
      <p:sp>
        <p:nvSpPr>
          <p:cNvPr id="3" name="Content Placeholder 2"/>
          <p:cNvSpPr>
            <a:spLocks noGrp="1"/>
          </p:cNvSpPr>
          <p:nvPr>
            <p:ph idx="1"/>
          </p:nvPr>
        </p:nvSpPr>
        <p:spPr/>
        <p:txBody>
          <a:bodyPr/>
          <a:lstStyle/>
          <a:p>
            <a:r>
              <a:rPr lang="en-US" dirty="0"/>
              <a:t>Qin conquest of China</a:t>
            </a:r>
          </a:p>
          <a:p>
            <a:pPr lvl="1"/>
            <a:r>
              <a:rPr lang="en-US" dirty="0"/>
              <a:t>Steppe nomads using chariots created the Qin empire of China</a:t>
            </a:r>
          </a:p>
          <a:p>
            <a:pPr lvl="2"/>
            <a:r>
              <a:rPr lang="en-US" dirty="0"/>
              <a:t>Ended the “Warring States” period</a:t>
            </a:r>
          </a:p>
          <a:p>
            <a:pPr lvl="2"/>
            <a:r>
              <a:rPr lang="en-US" dirty="0"/>
              <a:t>Created a unified China for the first time</a:t>
            </a:r>
          </a:p>
          <a:p>
            <a:pPr lvl="2"/>
            <a:r>
              <a:rPr lang="en-US" dirty="0"/>
              <a:t>Paved the way for the Han Dynasty</a:t>
            </a:r>
          </a:p>
          <a:p>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3</a:t>
            </a:fld>
            <a:endParaRPr lang="en-US"/>
          </a:p>
        </p:txBody>
      </p:sp>
    </p:spTree>
    <p:extLst>
      <p:ext uri="{BB962C8B-B14F-4D97-AF65-F5344CB8AC3E}">
        <p14:creationId xmlns:p14="http://schemas.microsoft.com/office/powerpoint/2010/main" val="3448497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Camel - 1</a:t>
            </a:r>
            <a:endParaRPr lang="en-US" dirty="0"/>
          </a:p>
        </p:txBody>
      </p:sp>
      <p:sp>
        <p:nvSpPr>
          <p:cNvPr id="3" name="Content Placeholder 2"/>
          <p:cNvSpPr>
            <a:spLocks noGrp="1"/>
          </p:cNvSpPr>
          <p:nvPr>
            <p:ph idx="1"/>
          </p:nvPr>
        </p:nvSpPr>
        <p:spPr/>
        <p:txBody>
          <a:bodyPr/>
          <a:lstStyle/>
          <a:p>
            <a:r>
              <a:rPr lang="en-US" dirty="0" smtClean="0"/>
              <a:t>There are two types of camels</a:t>
            </a:r>
          </a:p>
          <a:p>
            <a:pPr lvl="1"/>
            <a:r>
              <a:rPr lang="en-US" dirty="0" smtClean="0"/>
              <a:t>The Arabian camel or dromedary which has one hump</a:t>
            </a:r>
          </a:p>
          <a:p>
            <a:pPr lvl="2"/>
            <a:r>
              <a:rPr lang="en-US" dirty="0" smtClean="0"/>
              <a:t>It inhabits the Sahara and Arabian deserts, the Middle East, North Africa, and Australia</a:t>
            </a:r>
          </a:p>
          <a:p>
            <a:pPr lvl="1"/>
            <a:r>
              <a:rPr lang="en-US" dirty="0" smtClean="0"/>
              <a:t>The Bactrian camel which has two humps</a:t>
            </a:r>
          </a:p>
          <a:p>
            <a:pPr lvl="2"/>
            <a:r>
              <a:rPr lang="en-US" dirty="0" smtClean="0"/>
              <a:t>It inhabits the Gobi and </a:t>
            </a:r>
            <a:r>
              <a:rPr lang="en-US" dirty="0" err="1" smtClean="0"/>
              <a:t>Taklamakan</a:t>
            </a:r>
            <a:r>
              <a:rPr lang="en-US" dirty="0" smtClean="0"/>
              <a:t> deserts, Central Asia, and Mongolia</a:t>
            </a:r>
            <a:endParaRPr lang="en-US" dirty="0"/>
          </a:p>
        </p:txBody>
      </p:sp>
    </p:spTree>
    <p:extLst>
      <p:ext uri="{BB962C8B-B14F-4D97-AF65-F5344CB8AC3E}">
        <p14:creationId xmlns:p14="http://schemas.microsoft.com/office/powerpoint/2010/main" val="316432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Bactrian Camel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1970363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Arabian Camel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295400"/>
            <a:ext cx="4876800" cy="5181600"/>
          </a:xfrm>
        </p:spPr>
      </p:pic>
    </p:spTree>
    <p:extLst>
      <p:ext uri="{BB962C8B-B14F-4D97-AF65-F5344CB8AC3E}">
        <p14:creationId xmlns:p14="http://schemas.microsoft.com/office/powerpoint/2010/main" val="2615172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Camel - 2</a:t>
            </a:r>
            <a:endParaRPr lang="en-US" dirty="0"/>
          </a:p>
        </p:txBody>
      </p:sp>
      <p:sp>
        <p:nvSpPr>
          <p:cNvPr id="3" name="Content Placeholder 2"/>
          <p:cNvSpPr>
            <a:spLocks noGrp="1"/>
          </p:cNvSpPr>
          <p:nvPr>
            <p:ph idx="1"/>
          </p:nvPr>
        </p:nvSpPr>
        <p:spPr/>
        <p:txBody>
          <a:bodyPr>
            <a:noAutofit/>
          </a:bodyPr>
          <a:lstStyle/>
          <a:p>
            <a:r>
              <a:rPr lang="en-US" sz="2800" dirty="0" smtClean="0"/>
              <a:t>Camels do not store water in their humps, but distribute it uniformly throughout their bodies</a:t>
            </a:r>
          </a:p>
          <a:p>
            <a:r>
              <a:rPr lang="en-US" sz="2800" dirty="0" smtClean="0"/>
              <a:t>Camels can go days, even a few weeks in exceptional circumstances, without water</a:t>
            </a:r>
          </a:p>
          <a:p>
            <a:r>
              <a:rPr lang="en-US" sz="2800" dirty="0" smtClean="0"/>
              <a:t>The Bactrian and Arabian camel can interbreed</a:t>
            </a:r>
          </a:p>
          <a:p>
            <a:r>
              <a:rPr lang="en-US" sz="2800" dirty="0"/>
              <a:t>The Arabs used the dromedary, but both types of camels were used on the Silk Road as carriers of trade goods</a:t>
            </a:r>
          </a:p>
          <a:p>
            <a:endParaRPr lang="en-US" sz="2800" dirty="0"/>
          </a:p>
          <a:p>
            <a:endParaRPr lang="en-US" sz="2800" dirty="0" smtClean="0"/>
          </a:p>
          <a:p>
            <a:endParaRPr lang="en-US" sz="2400" dirty="0" smtClean="0"/>
          </a:p>
        </p:txBody>
      </p:sp>
    </p:spTree>
    <p:extLst>
      <p:ext uri="{BB962C8B-B14F-4D97-AF65-F5344CB8AC3E}">
        <p14:creationId xmlns:p14="http://schemas.microsoft.com/office/powerpoint/2010/main" val="3161178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Camel - 3</a:t>
            </a:r>
            <a:endParaRPr lang="en-US" dirty="0"/>
          </a:p>
        </p:txBody>
      </p:sp>
      <p:sp>
        <p:nvSpPr>
          <p:cNvPr id="3" name="Content Placeholder 2"/>
          <p:cNvSpPr>
            <a:spLocks noGrp="1"/>
          </p:cNvSpPr>
          <p:nvPr>
            <p:ph idx="1"/>
          </p:nvPr>
        </p:nvSpPr>
        <p:spPr/>
        <p:txBody>
          <a:bodyPr>
            <a:normAutofit/>
          </a:bodyPr>
          <a:lstStyle/>
          <a:p>
            <a:r>
              <a:rPr lang="en-US" sz="2800" dirty="0" smtClean="0"/>
              <a:t>A camel can carry up to 900 </a:t>
            </a:r>
            <a:r>
              <a:rPr lang="en-US" sz="2800" dirty="0" err="1" smtClean="0"/>
              <a:t>lbs</a:t>
            </a:r>
            <a:r>
              <a:rPr lang="en-US" sz="2800" dirty="0" smtClean="0"/>
              <a:t> for short distances. </a:t>
            </a:r>
          </a:p>
          <a:p>
            <a:pPr lvl="1"/>
            <a:r>
              <a:rPr lang="en-US" dirty="0" smtClean="0"/>
              <a:t>It was also used for riding, tilling the land, pulling carts, and as a source of meat and milk</a:t>
            </a:r>
          </a:p>
          <a:p>
            <a:r>
              <a:rPr lang="en-US" sz="2800" dirty="0" smtClean="0"/>
              <a:t>When crossing a hot desert, a camel carried between 120-200 kilograms (55-90 </a:t>
            </a:r>
            <a:r>
              <a:rPr lang="en-US" sz="2800" dirty="0" err="1" smtClean="0"/>
              <a:t>lbs</a:t>
            </a:r>
            <a:r>
              <a:rPr lang="en-US" sz="2800" dirty="0" smtClean="0"/>
              <a:t>) of cargo for 8-12 hours a day at 2.5 to 5.0 miles an hour (in addition to the water it needed for drinking)</a:t>
            </a:r>
          </a:p>
        </p:txBody>
      </p:sp>
    </p:spTree>
    <p:extLst>
      <p:ext uri="{BB962C8B-B14F-4D97-AF65-F5344CB8AC3E}">
        <p14:creationId xmlns:p14="http://schemas.microsoft.com/office/powerpoint/2010/main" val="1138541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About the Camel - 4</a:t>
            </a:r>
            <a:endParaRPr lang="en-US" dirty="0"/>
          </a:p>
        </p:txBody>
      </p:sp>
      <p:sp>
        <p:nvSpPr>
          <p:cNvPr id="3" name="Content Placeholder 2"/>
          <p:cNvSpPr>
            <a:spLocks noGrp="1"/>
          </p:cNvSpPr>
          <p:nvPr>
            <p:ph idx="1"/>
          </p:nvPr>
        </p:nvSpPr>
        <p:spPr/>
        <p:txBody>
          <a:bodyPr>
            <a:noAutofit/>
          </a:bodyPr>
          <a:lstStyle/>
          <a:p>
            <a:r>
              <a:rPr lang="en-US" sz="2800" dirty="0" smtClean="0"/>
              <a:t>The Arabian camel was first domesticated in Arabia</a:t>
            </a:r>
          </a:p>
          <a:p>
            <a:r>
              <a:rPr lang="en-US" sz="2800" dirty="0" smtClean="0"/>
              <a:t>Camels were not widely used in combat </a:t>
            </a:r>
          </a:p>
          <a:p>
            <a:r>
              <a:rPr lang="en-US" sz="2800" dirty="0" smtClean="0"/>
              <a:t>Camels were indispensable in the desert for the logistical capability they provided</a:t>
            </a:r>
          </a:p>
          <a:p>
            <a:pPr lvl="1"/>
            <a:r>
              <a:rPr lang="en-US" sz="2400" dirty="0" smtClean="0"/>
              <a:t>Used to carry the water and forage needed by the horses</a:t>
            </a:r>
          </a:p>
          <a:p>
            <a:r>
              <a:rPr lang="en-US" sz="2800" dirty="0" smtClean="0"/>
              <a:t>With camels, Arab armies could traverse the desert to make surprise attacks on enemy garrisons and troop concentrations</a:t>
            </a:r>
          </a:p>
          <a:p>
            <a:endParaRPr lang="en-US" sz="2400" dirty="0"/>
          </a:p>
        </p:txBody>
      </p:sp>
    </p:spTree>
    <p:extLst>
      <p:ext uri="{BB962C8B-B14F-4D97-AF65-F5344CB8AC3E}">
        <p14:creationId xmlns:p14="http://schemas.microsoft.com/office/powerpoint/2010/main" val="2525052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Arab Conquests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224, Parthian rule in Persia was replaced by Sasanian rule. </a:t>
            </a:r>
            <a:endParaRPr lang="en-US" dirty="0"/>
          </a:p>
          <a:p>
            <a:pPr lvl="1"/>
            <a:r>
              <a:rPr lang="en-US" dirty="0" smtClean="0"/>
              <a:t>This touched off a long series of wars between Rome-Byzantium and Persia</a:t>
            </a:r>
          </a:p>
          <a:p>
            <a:r>
              <a:rPr lang="en-US" dirty="0" smtClean="0"/>
              <a:t>With both Byzantium and Persia exhausted, </a:t>
            </a:r>
          </a:p>
          <a:p>
            <a:pPr lvl="1"/>
            <a:r>
              <a:rPr lang="en-US" dirty="0" smtClean="0"/>
              <a:t>Arab invaders in 636 defeated the Byzantines and conquered Persia </a:t>
            </a:r>
          </a:p>
          <a:p>
            <a:pPr lvl="2"/>
            <a:r>
              <a:rPr lang="en-US" dirty="0" smtClean="0"/>
              <a:t>Key to this was the Arabian horse and the dromedary camel </a:t>
            </a:r>
          </a:p>
          <a:p>
            <a:pPr lvl="1"/>
            <a:r>
              <a:rPr lang="en-US" dirty="0" smtClean="0"/>
              <a:t>Arab invaders were aided by large sections of the Syrian and Egyptian populations</a:t>
            </a:r>
            <a:endParaRPr lang="en-US" dirty="0"/>
          </a:p>
        </p:txBody>
      </p:sp>
    </p:spTree>
    <p:extLst>
      <p:ext uri="{BB962C8B-B14F-4D97-AF65-F5344CB8AC3E}">
        <p14:creationId xmlns:p14="http://schemas.microsoft.com/office/powerpoint/2010/main" val="2181829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Conquests - 2</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From the Middle East, the Arabs advanced eastward into Persia and Central Asia and westward into Egypt, North Africa, and Spain</a:t>
            </a:r>
          </a:p>
          <a:p>
            <a:pPr marL="742950" lvl="2" indent="-342900"/>
            <a:r>
              <a:rPr lang="en-US" dirty="0" smtClean="0"/>
              <a:t>Arab conquest of North Africa (present day Libya, Tunisia, and Algeria) was aided by Berber resentment of Roman-Visigoth rule</a:t>
            </a:r>
          </a:p>
          <a:p>
            <a:pPr marL="342900" lvl="1" indent="-342900"/>
            <a:r>
              <a:rPr lang="en-US" dirty="0" smtClean="0"/>
              <a:t>In 711, an Arab-Berber army led by Tariq ibn </a:t>
            </a:r>
            <a:r>
              <a:rPr lang="en-US" dirty="0" err="1" smtClean="0"/>
              <a:t>Ziyad</a:t>
            </a:r>
            <a:r>
              <a:rPr lang="en-US" dirty="0" smtClean="0"/>
              <a:t> landed near Gibraltar and by 720 conquered all of Spain except for the Asturias</a:t>
            </a:r>
          </a:p>
          <a:p>
            <a:pPr marL="742950" lvl="2" indent="-342900"/>
            <a:endParaRPr lang="en-US" dirty="0" smtClean="0"/>
          </a:p>
          <a:p>
            <a:endParaRPr lang="en-US" dirty="0"/>
          </a:p>
        </p:txBody>
      </p:sp>
    </p:spTree>
    <p:extLst>
      <p:ext uri="{BB962C8B-B14F-4D97-AF65-F5344CB8AC3E}">
        <p14:creationId xmlns:p14="http://schemas.microsoft.com/office/powerpoint/2010/main" val="368480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Arab Conquests - 3</a:t>
            </a:r>
            <a:endParaRPr lang="en-US" dirty="0"/>
          </a:p>
        </p:txBody>
      </p:sp>
      <p:sp>
        <p:nvSpPr>
          <p:cNvPr id="3" name="Content Placeholder 2"/>
          <p:cNvSpPr>
            <a:spLocks noGrp="1"/>
          </p:cNvSpPr>
          <p:nvPr>
            <p:ph idx="1"/>
          </p:nvPr>
        </p:nvSpPr>
        <p:spPr/>
        <p:txBody>
          <a:bodyPr>
            <a:normAutofit lnSpcReduction="10000"/>
          </a:bodyPr>
          <a:lstStyle/>
          <a:p>
            <a:r>
              <a:rPr lang="en-US" dirty="0" smtClean="0"/>
              <a:t>At Tours in 732, Frankish infantry defeated Arab cavalry</a:t>
            </a:r>
          </a:p>
          <a:p>
            <a:pPr lvl="1"/>
            <a:r>
              <a:rPr lang="en-US" dirty="0" smtClean="0"/>
              <a:t>One reason the Franks won was that they placed their army on a wooded hill, forcing the Arabs to charge into a wooded area</a:t>
            </a:r>
          </a:p>
          <a:p>
            <a:pPr lvl="1"/>
            <a:r>
              <a:rPr lang="en-US" dirty="0" smtClean="0"/>
              <a:t>As a result of the battle, Martel decided that he needed a significant cavalry force</a:t>
            </a:r>
          </a:p>
          <a:p>
            <a:r>
              <a:rPr lang="en-US" dirty="0" smtClean="0"/>
              <a:t>This led to the development of feudalism as a means of supporting and equipping a professional cavalry force</a:t>
            </a:r>
            <a:endParaRPr lang="en-US" dirty="0"/>
          </a:p>
        </p:txBody>
      </p:sp>
    </p:spTree>
    <p:extLst>
      <p:ext uri="{BB962C8B-B14F-4D97-AF65-F5344CB8AC3E}">
        <p14:creationId xmlns:p14="http://schemas.microsoft.com/office/powerpoint/2010/main" val="341971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Camel - 1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With the camel saddle, the camel replaced wheeled transport in large parts of the Middle East and North Africa </a:t>
            </a:r>
          </a:p>
          <a:p>
            <a:r>
              <a:rPr lang="en-US" dirty="0" smtClean="0"/>
              <a:t>Because they could cross inhospitable deserts, camels brought Tibet, central Asia, the Arabian peninsula, and sub-Saharan West Africa into the world trading economy</a:t>
            </a:r>
          </a:p>
          <a:p>
            <a:pPr lvl="1"/>
            <a:r>
              <a:rPr lang="en-US" dirty="0" smtClean="0"/>
              <a:t>Led to a massive camel caravan trade between North Africa (including the port of Ceuta),  Mali (where rock salt was mined) and Timbuktu</a:t>
            </a:r>
          </a:p>
        </p:txBody>
      </p:sp>
    </p:spTree>
    <p:extLst>
      <p:ext uri="{BB962C8B-B14F-4D97-AF65-F5344CB8AC3E}">
        <p14:creationId xmlns:p14="http://schemas.microsoft.com/office/powerpoint/2010/main" val="157032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Punic War</a:t>
            </a:r>
            <a:endParaRPr lang="en-US" dirty="0"/>
          </a:p>
        </p:txBody>
      </p:sp>
      <p:sp>
        <p:nvSpPr>
          <p:cNvPr id="3" name="Content Placeholder 2"/>
          <p:cNvSpPr>
            <a:spLocks noGrp="1"/>
          </p:cNvSpPr>
          <p:nvPr>
            <p:ph idx="1"/>
          </p:nvPr>
        </p:nvSpPr>
        <p:spPr/>
        <p:txBody>
          <a:bodyPr/>
          <a:lstStyle/>
          <a:p>
            <a:r>
              <a:rPr lang="en-US" dirty="0" smtClean="0"/>
              <a:t>Hannibal made use of cavalry to defeat Roman infantry in several major battles</a:t>
            </a:r>
          </a:p>
          <a:p>
            <a:pPr lvl="1"/>
            <a:r>
              <a:rPr lang="en-US" dirty="0" smtClean="0"/>
              <a:t>Cannae was the most famous because of the tactics Hannibal used </a:t>
            </a:r>
          </a:p>
          <a:p>
            <a:r>
              <a:rPr lang="en-US" dirty="0" smtClean="0"/>
              <a:t>The Roman defeat of Hannibal’s army at Zama was made possible by Numidian cavalry (now allied with Rome)</a:t>
            </a:r>
          </a:p>
          <a:p>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4</a:t>
            </a:fld>
            <a:endParaRPr lang="en-US"/>
          </a:p>
        </p:txBody>
      </p:sp>
    </p:spTree>
    <p:extLst>
      <p:ext uri="{BB962C8B-B14F-4D97-AF65-F5344CB8AC3E}">
        <p14:creationId xmlns:p14="http://schemas.microsoft.com/office/powerpoint/2010/main" val="2494952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Camel - 2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1324-25, Musa I (aka Mansa Musa), ruler of the Mali Empire, went on a pilgrimage to Mecca</a:t>
            </a:r>
          </a:p>
          <a:p>
            <a:pPr lvl="1"/>
            <a:r>
              <a:rPr lang="en-US" dirty="0" smtClean="0"/>
              <a:t>He brought with him 80 camels (each carrying anywhere from 50-300 </a:t>
            </a:r>
            <a:r>
              <a:rPr lang="en-US" dirty="0" err="1" smtClean="0"/>
              <a:t>lbs</a:t>
            </a:r>
            <a:r>
              <a:rPr lang="en-US" dirty="0" smtClean="0"/>
              <a:t> of gold) and spent very freely en route</a:t>
            </a:r>
          </a:p>
          <a:p>
            <a:pPr lvl="2"/>
            <a:r>
              <a:rPr lang="en-US" dirty="0" smtClean="0"/>
              <a:t>One of the places he visited en route was Ceuta	</a:t>
            </a:r>
          </a:p>
          <a:p>
            <a:r>
              <a:rPr lang="en-US" dirty="0" smtClean="0"/>
              <a:t>In 1415, Ceuta was captured by the Portuguese</a:t>
            </a:r>
          </a:p>
          <a:p>
            <a:pPr lvl="1"/>
            <a:r>
              <a:rPr lang="en-US" dirty="0" smtClean="0"/>
              <a:t>After capturing Ceuta, the Portuguese heard about Musa’s famous pilgrimage and decided they needed to find the mines that produced all this gold</a:t>
            </a:r>
          </a:p>
          <a:p>
            <a:pPr lvl="2"/>
            <a:r>
              <a:rPr lang="en-US" dirty="0" smtClean="0"/>
              <a:t>Blocked by Islamic control of the desert route, the Portuguese decided to go via sea down the west coast of Africa</a:t>
            </a:r>
          </a:p>
        </p:txBody>
      </p:sp>
    </p:spTree>
    <p:extLst>
      <p:ext uri="{BB962C8B-B14F-4D97-AF65-F5344CB8AC3E}">
        <p14:creationId xmlns:p14="http://schemas.microsoft.com/office/powerpoint/2010/main" val="4215240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Kingdom of Mali</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52600"/>
            <a:ext cx="6248399" cy="4495800"/>
          </a:xfrm>
        </p:spPr>
      </p:pic>
    </p:spTree>
    <p:extLst>
      <p:ext uri="{BB962C8B-B14F-4D97-AF65-F5344CB8AC3E}">
        <p14:creationId xmlns:p14="http://schemas.microsoft.com/office/powerpoint/2010/main" val="650606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Camel - 3</a:t>
            </a:r>
            <a:endParaRPr lang="en-US" dirty="0"/>
          </a:p>
        </p:txBody>
      </p:sp>
      <p:sp>
        <p:nvSpPr>
          <p:cNvPr id="3" name="Content Placeholder 2"/>
          <p:cNvSpPr>
            <a:spLocks noGrp="1"/>
          </p:cNvSpPr>
          <p:nvPr>
            <p:ph idx="1"/>
          </p:nvPr>
        </p:nvSpPr>
        <p:spPr/>
        <p:txBody>
          <a:bodyPr/>
          <a:lstStyle/>
          <a:p>
            <a:r>
              <a:rPr lang="en-US" dirty="0" smtClean="0"/>
              <a:t>The logistical capabilities of the camel led</a:t>
            </a:r>
          </a:p>
          <a:p>
            <a:pPr lvl="1"/>
            <a:r>
              <a:rPr lang="en-US" dirty="0" smtClean="0"/>
              <a:t>The importation of camels into Australia and later the subsequent creation of a large population of feral camels </a:t>
            </a:r>
          </a:p>
          <a:p>
            <a:pPr lvl="1"/>
            <a:r>
              <a:rPr lang="en-US" dirty="0" smtClean="0"/>
              <a:t>The creation of the U.S. Army Camel Corps which existed from 1857 to 1865</a:t>
            </a:r>
          </a:p>
          <a:p>
            <a:pPr lvl="1"/>
            <a:r>
              <a:rPr lang="en-US" dirty="0" smtClean="0"/>
              <a:t>The creation of camel units by the British, French, German, Spanish, and Italian colonial armies</a:t>
            </a:r>
            <a:endParaRPr lang="en-US" dirty="0"/>
          </a:p>
        </p:txBody>
      </p:sp>
    </p:spTree>
    <p:extLst>
      <p:ext uri="{BB962C8B-B14F-4D97-AF65-F5344CB8AC3E}">
        <p14:creationId xmlns:p14="http://schemas.microsoft.com/office/powerpoint/2010/main" val="137754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Rome</a:t>
            </a:r>
            <a:endParaRPr lang="en-US" dirty="0"/>
          </a:p>
        </p:txBody>
      </p:sp>
      <p:sp>
        <p:nvSpPr>
          <p:cNvPr id="3" name="Content Placeholder 2"/>
          <p:cNvSpPr>
            <a:spLocks noGrp="1"/>
          </p:cNvSpPr>
          <p:nvPr>
            <p:ph idx="1"/>
          </p:nvPr>
        </p:nvSpPr>
        <p:spPr/>
        <p:txBody>
          <a:bodyPr>
            <a:normAutofit/>
          </a:bodyPr>
          <a:lstStyle/>
          <a:p>
            <a:r>
              <a:rPr lang="en-US" dirty="0"/>
              <a:t>The Fall of </a:t>
            </a:r>
            <a:r>
              <a:rPr lang="en-US" dirty="0" smtClean="0"/>
              <a:t>the Western Roman Empire </a:t>
            </a:r>
            <a:r>
              <a:rPr lang="en-US" dirty="0"/>
              <a:t>was hastened by the migration from northeast Asia of the Huns</a:t>
            </a:r>
          </a:p>
          <a:p>
            <a:pPr lvl="1"/>
            <a:r>
              <a:rPr lang="en-US" dirty="0"/>
              <a:t>The Huns </a:t>
            </a:r>
            <a:r>
              <a:rPr lang="en-US" dirty="0" smtClean="0"/>
              <a:t>displaced other tribes in a cascading pattern</a:t>
            </a:r>
          </a:p>
          <a:p>
            <a:pPr lvl="1"/>
            <a:r>
              <a:rPr lang="en-US" dirty="0" smtClean="0"/>
              <a:t>Arriving </a:t>
            </a:r>
            <a:r>
              <a:rPr lang="en-US" dirty="0"/>
              <a:t>in Europe, the Huns attacked the Goths who fled into the Roman </a:t>
            </a:r>
            <a:r>
              <a:rPr lang="en-US" dirty="0" smtClean="0"/>
              <a:t>Empire</a:t>
            </a:r>
          </a:p>
          <a:p>
            <a:pPr lvl="1"/>
            <a:r>
              <a:rPr lang="en-US" dirty="0" smtClean="0"/>
              <a:t>Eventually</a:t>
            </a:r>
            <a:r>
              <a:rPr lang="en-US" dirty="0"/>
              <a:t>, the Huns crossed the Rhine </a:t>
            </a:r>
            <a:r>
              <a:rPr lang="en-US" dirty="0" smtClean="0"/>
              <a:t>and later invaded Italy</a:t>
            </a:r>
            <a:endParaRPr lang="en-US" dirty="0"/>
          </a:p>
        </p:txBody>
      </p:sp>
      <p:sp>
        <p:nvSpPr>
          <p:cNvPr id="4" name="Slide Number Placeholder 3"/>
          <p:cNvSpPr>
            <a:spLocks noGrp="1"/>
          </p:cNvSpPr>
          <p:nvPr>
            <p:ph type="sldNum" sz="quarter" idx="12"/>
          </p:nvPr>
        </p:nvSpPr>
        <p:spPr/>
        <p:txBody>
          <a:bodyPr/>
          <a:lstStyle/>
          <a:p>
            <a:fld id="{DC9B9417-BCDF-469C-8744-82E0FEF1420F}" type="slidenum">
              <a:rPr lang="en-US" smtClean="0"/>
              <a:t>5</a:t>
            </a:fld>
            <a:endParaRPr lang="en-US"/>
          </a:p>
        </p:txBody>
      </p:sp>
    </p:spTree>
    <p:extLst>
      <p:ext uri="{BB962C8B-B14F-4D97-AF65-F5344CB8AC3E}">
        <p14:creationId xmlns:p14="http://schemas.microsoft.com/office/powerpoint/2010/main" val="175524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Avars</a:t>
            </a:r>
            <a:endParaRPr lang="en-US" dirty="0"/>
          </a:p>
        </p:txBody>
      </p:sp>
      <p:sp>
        <p:nvSpPr>
          <p:cNvPr id="3" name="Content Placeholder 2"/>
          <p:cNvSpPr>
            <a:spLocks noGrp="1"/>
          </p:cNvSpPr>
          <p:nvPr>
            <p:ph idx="1"/>
          </p:nvPr>
        </p:nvSpPr>
        <p:spPr/>
        <p:txBody>
          <a:bodyPr/>
          <a:lstStyle/>
          <a:p>
            <a:r>
              <a:rPr lang="en-US" dirty="0" smtClean="0"/>
              <a:t>In the 6</a:t>
            </a:r>
            <a:r>
              <a:rPr lang="en-US" baseline="30000" dirty="0" smtClean="0"/>
              <a:t>th</a:t>
            </a:r>
            <a:r>
              <a:rPr lang="en-US" dirty="0" smtClean="0"/>
              <a:t> century, the </a:t>
            </a:r>
            <a:r>
              <a:rPr lang="en-US" dirty="0" err="1" smtClean="0"/>
              <a:t>Avars</a:t>
            </a:r>
            <a:r>
              <a:rPr lang="en-US" dirty="0" smtClean="0"/>
              <a:t> invaded Europe</a:t>
            </a:r>
          </a:p>
          <a:p>
            <a:pPr lvl="1"/>
            <a:r>
              <a:rPr lang="en-US" dirty="0" smtClean="0"/>
              <a:t>They introduced the stirrup and a saddle with a reinforced back into Europe</a:t>
            </a:r>
          </a:p>
          <a:p>
            <a:pPr lvl="1"/>
            <a:r>
              <a:rPr lang="en-US" dirty="0" smtClean="0"/>
              <a:t>These innovations allowed a rider to anchor himself to the horse with his feet, freeing his hands to both carry a shield and sword or lance. </a:t>
            </a:r>
          </a:p>
          <a:p>
            <a:pPr lvl="1"/>
            <a:r>
              <a:rPr lang="en-US" dirty="0" smtClean="0"/>
              <a:t>The stirrup eventually led to the Medieval knight</a:t>
            </a:r>
          </a:p>
          <a:p>
            <a:pPr lvl="1"/>
            <a:endParaRPr lang="en-US" dirty="0"/>
          </a:p>
        </p:txBody>
      </p:sp>
    </p:spTree>
    <p:extLst>
      <p:ext uri="{BB962C8B-B14F-4D97-AF65-F5344CB8AC3E}">
        <p14:creationId xmlns:p14="http://schemas.microsoft.com/office/powerpoint/2010/main" val="144802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Arab Conquests</a:t>
            </a:r>
            <a:endParaRPr lang="en-US" dirty="0"/>
          </a:p>
        </p:txBody>
      </p:sp>
      <p:sp>
        <p:nvSpPr>
          <p:cNvPr id="3" name="Content Placeholder 2"/>
          <p:cNvSpPr>
            <a:spLocks noGrp="1"/>
          </p:cNvSpPr>
          <p:nvPr>
            <p:ph idx="1"/>
          </p:nvPr>
        </p:nvSpPr>
        <p:spPr/>
        <p:txBody>
          <a:bodyPr>
            <a:normAutofit/>
          </a:bodyPr>
          <a:lstStyle/>
          <a:p>
            <a:r>
              <a:rPr lang="en-US" dirty="0" smtClean="0"/>
              <a:t>In 224, Parthian rule in Persia was replaced by Sasanian rule. </a:t>
            </a:r>
          </a:p>
          <a:p>
            <a:pPr lvl="1"/>
            <a:r>
              <a:rPr lang="en-US" dirty="0" smtClean="0"/>
              <a:t>Led to a long series of wars between Rome-Byzantium and Persia</a:t>
            </a:r>
          </a:p>
          <a:p>
            <a:r>
              <a:rPr lang="en-US" dirty="0" smtClean="0"/>
              <a:t>After a long, mutually exhausting war, Arab invaders in 636 defeated the Byzantines and conquered Persia with the aid of the Arabian horse and the Arabian camel </a:t>
            </a:r>
          </a:p>
          <a:p>
            <a:pPr marL="457200" lvl="1" indent="0">
              <a:buNone/>
            </a:pPr>
            <a:endParaRPr lang="en-US" dirty="0"/>
          </a:p>
        </p:txBody>
      </p:sp>
    </p:spTree>
    <p:extLst>
      <p:ext uri="{BB962C8B-B14F-4D97-AF65-F5344CB8AC3E}">
        <p14:creationId xmlns:p14="http://schemas.microsoft.com/office/powerpoint/2010/main" val="315319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Battle of Tours</a:t>
            </a:r>
            <a:endParaRPr lang="en-US" dirty="0"/>
          </a:p>
        </p:txBody>
      </p:sp>
      <p:sp>
        <p:nvSpPr>
          <p:cNvPr id="3" name="Content Placeholder 2"/>
          <p:cNvSpPr>
            <a:spLocks noGrp="1"/>
          </p:cNvSpPr>
          <p:nvPr>
            <p:ph idx="1"/>
          </p:nvPr>
        </p:nvSpPr>
        <p:spPr/>
        <p:txBody>
          <a:bodyPr/>
          <a:lstStyle/>
          <a:p>
            <a:r>
              <a:rPr lang="en-US" dirty="0" smtClean="0"/>
              <a:t>At Tours in 732, Frankish infantry defeated Arab cavalry</a:t>
            </a:r>
          </a:p>
          <a:p>
            <a:r>
              <a:rPr lang="en-US" dirty="0" smtClean="0"/>
              <a:t>As a result of the battle, Martel decided that he needed a significant cavalry force</a:t>
            </a:r>
          </a:p>
          <a:p>
            <a:r>
              <a:rPr lang="en-US" dirty="0" smtClean="0"/>
              <a:t>This led to the development of feudalism as a means of supporting and equipping a professional cavalry force</a:t>
            </a:r>
            <a:endParaRPr lang="en-US" dirty="0"/>
          </a:p>
        </p:txBody>
      </p:sp>
    </p:spTree>
    <p:extLst>
      <p:ext uri="{BB962C8B-B14F-4D97-AF65-F5344CB8AC3E}">
        <p14:creationId xmlns:p14="http://schemas.microsoft.com/office/powerpoint/2010/main" val="1519515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Carolingians &amp; Feudalism</a:t>
            </a:r>
            <a:endParaRPr lang="en-US" dirty="0"/>
          </a:p>
        </p:txBody>
      </p:sp>
      <p:sp>
        <p:nvSpPr>
          <p:cNvPr id="3" name="Content Placeholder 2"/>
          <p:cNvSpPr>
            <a:spLocks noGrp="1"/>
          </p:cNvSpPr>
          <p:nvPr>
            <p:ph idx="1"/>
          </p:nvPr>
        </p:nvSpPr>
        <p:spPr/>
        <p:txBody>
          <a:bodyPr>
            <a:normAutofit/>
          </a:bodyPr>
          <a:lstStyle/>
          <a:p>
            <a:pPr marL="514350" indent="-457200"/>
            <a:r>
              <a:rPr lang="en-US" dirty="0" smtClean="0"/>
              <a:t>The </a:t>
            </a:r>
            <a:r>
              <a:rPr lang="en-US" dirty="0"/>
              <a:t>development of feudalism </a:t>
            </a:r>
            <a:r>
              <a:rPr lang="en-US" dirty="0" smtClean="0"/>
              <a:t>made possible the supporting </a:t>
            </a:r>
            <a:r>
              <a:rPr lang="en-US" dirty="0"/>
              <a:t>and equipping </a:t>
            </a:r>
            <a:r>
              <a:rPr lang="en-US" dirty="0" smtClean="0"/>
              <a:t> of a </a:t>
            </a:r>
            <a:r>
              <a:rPr lang="en-US" dirty="0"/>
              <a:t>professional cavalry force</a:t>
            </a:r>
          </a:p>
          <a:p>
            <a:r>
              <a:rPr lang="en-US" dirty="0" smtClean="0"/>
              <a:t>With mounted cavalry, Charlemagne was able to create the Carolingian empire</a:t>
            </a:r>
          </a:p>
          <a:p>
            <a:r>
              <a:rPr lang="en-US" dirty="0" smtClean="0"/>
              <a:t>Later, with the </a:t>
            </a:r>
            <a:r>
              <a:rPr lang="en-US" dirty="0" err="1" smtClean="0"/>
              <a:t>destrier</a:t>
            </a:r>
            <a:r>
              <a:rPr lang="en-US" dirty="0" smtClean="0"/>
              <a:t> and chain mail/body armor, the armored knight came into his own </a:t>
            </a:r>
          </a:p>
          <a:p>
            <a:pPr lvl="1"/>
            <a:endParaRPr lang="en-US" dirty="0"/>
          </a:p>
        </p:txBody>
      </p:sp>
    </p:spTree>
    <p:extLst>
      <p:ext uri="{BB962C8B-B14F-4D97-AF65-F5344CB8AC3E}">
        <p14:creationId xmlns:p14="http://schemas.microsoft.com/office/powerpoint/2010/main" val="1712116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9591</Words>
  <Application>Microsoft Office PowerPoint</Application>
  <PresentationFormat>On-screen Show (4:3)</PresentationFormat>
  <Paragraphs>403</Paragraphs>
  <Slides>42</Slides>
  <Notes>42</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Getting from here to there and back – The impact of a few transportation innovations on history </vt:lpstr>
      <vt:lpstr>What We Will Cover Today </vt:lpstr>
      <vt:lpstr>Unification of China</vt:lpstr>
      <vt:lpstr>The Second Punic War</vt:lpstr>
      <vt:lpstr>The Fall of Rome</vt:lpstr>
      <vt:lpstr>The Avars</vt:lpstr>
      <vt:lpstr>The Arab Conquests</vt:lpstr>
      <vt:lpstr>The Battle of Tours</vt:lpstr>
      <vt:lpstr>The Carolingians &amp; Feudalism</vt:lpstr>
      <vt:lpstr>Medieval Knight</vt:lpstr>
      <vt:lpstr>Impact of the Horse Collar</vt:lpstr>
      <vt:lpstr>The Mongol Empire - 1</vt:lpstr>
      <vt:lpstr>The Mongol Empire - 2</vt:lpstr>
      <vt:lpstr>The Mongol Empire - 3</vt:lpstr>
      <vt:lpstr>Firearms and the Horse</vt:lpstr>
      <vt:lpstr>Firearms and the Horse - 2</vt:lpstr>
      <vt:lpstr>Firearms and the Horse - 3</vt:lpstr>
      <vt:lpstr>Firearms and the Horse - 4</vt:lpstr>
      <vt:lpstr>The Horse Cultures of the Plains Indians - 1</vt:lpstr>
      <vt:lpstr>The Horse Cultures of the Plains Indians - 2</vt:lpstr>
      <vt:lpstr>Comanche Indians Hunting Buffalo</vt:lpstr>
      <vt:lpstr>The Horse Cultures of the Plains Indians - 3</vt:lpstr>
      <vt:lpstr>The Horse Cultures of the Plains Indians - 4</vt:lpstr>
      <vt:lpstr>If the Horse Had Never Been Domesticated</vt:lpstr>
      <vt:lpstr>If the Horse Had Never Been Domesticated - 2</vt:lpstr>
      <vt:lpstr> If the Horse Had Never Been Domesticated - 3  </vt:lpstr>
      <vt:lpstr>If the Horse Had Never Been Domesticated - 4</vt:lpstr>
      <vt:lpstr>Muybridge Horse Photographs</vt:lpstr>
      <vt:lpstr>Impact of the Camel</vt:lpstr>
      <vt:lpstr>Notes About the Camel - 1</vt:lpstr>
      <vt:lpstr>Bactrian Camel</vt:lpstr>
      <vt:lpstr>Arabian Camel</vt:lpstr>
      <vt:lpstr>Notes About the Camel - 2</vt:lpstr>
      <vt:lpstr>Notes About the Camel - 3</vt:lpstr>
      <vt:lpstr>Notes About the Camel - 4</vt:lpstr>
      <vt:lpstr>Arab Conquests - 1</vt:lpstr>
      <vt:lpstr>Arab Conquests - 2</vt:lpstr>
      <vt:lpstr>Arab Conquests - 3</vt:lpstr>
      <vt:lpstr>Effects of the Camel - 1</vt:lpstr>
      <vt:lpstr>Effects of the Camel - 2</vt:lpstr>
      <vt:lpstr>Kingdom of Mali</vt:lpstr>
      <vt:lpstr>Effects of the Camel - 3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from here to there and back – The impact of a few transportation innovations on history</dc:title>
  <dc:creator>wareader</dc:creator>
  <cp:lastModifiedBy>wareader</cp:lastModifiedBy>
  <cp:revision>39</cp:revision>
  <cp:lastPrinted>2014-09-28T17:51:19Z</cp:lastPrinted>
  <dcterms:created xsi:type="dcterms:W3CDTF">2014-09-25T00:46:30Z</dcterms:created>
  <dcterms:modified xsi:type="dcterms:W3CDTF">2014-10-02T01:11:00Z</dcterms:modified>
</cp:coreProperties>
</file>