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7" r:id="rId4"/>
  </p:sldMasterIdLst>
  <p:notesMasterIdLst>
    <p:notesMasterId r:id="rId47"/>
  </p:notesMasterIdLst>
  <p:sldIdLst>
    <p:sldId id="256" r:id="rId5"/>
    <p:sldId id="263" r:id="rId6"/>
    <p:sldId id="262" r:id="rId7"/>
    <p:sldId id="264" r:id="rId8"/>
    <p:sldId id="277" r:id="rId9"/>
    <p:sldId id="293" r:id="rId10"/>
    <p:sldId id="273" r:id="rId11"/>
    <p:sldId id="276" r:id="rId12"/>
    <p:sldId id="265" r:id="rId13"/>
    <p:sldId id="275" r:id="rId14"/>
    <p:sldId id="274" r:id="rId15"/>
    <p:sldId id="288" r:id="rId16"/>
    <p:sldId id="259" r:id="rId17"/>
    <p:sldId id="279" r:id="rId18"/>
    <p:sldId id="280" r:id="rId19"/>
    <p:sldId id="278" r:id="rId20"/>
    <p:sldId id="282" r:id="rId21"/>
    <p:sldId id="284" r:id="rId22"/>
    <p:sldId id="281" r:id="rId23"/>
    <p:sldId id="257" r:id="rId24"/>
    <p:sldId id="291" r:id="rId25"/>
    <p:sldId id="283" r:id="rId26"/>
    <p:sldId id="292" r:id="rId27"/>
    <p:sldId id="289" r:id="rId28"/>
    <p:sldId id="268" r:id="rId29"/>
    <p:sldId id="267" r:id="rId30"/>
    <p:sldId id="272" r:id="rId31"/>
    <p:sldId id="295" r:id="rId32"/>
    <p:sldId id="266" r:id="rId33"/>
    <p:sldId id="290" r:id="rId34"/>
    <p:sldId id="260" r:id="rId35"/>
    <p:sldId id="258" r:id="rId36"/>
    <p:sldId id="261" r:id="rId37"/>
    <p:sldId id="285" r:id="rId38"/>
    <p:sldId id="296" r:id="rId39"/>
    <p:sldId id="297" r:id="rId40"/>
    <p:sldId id="286" r:id="rId41"/>
    <p:sldId id="269" r:id="rId42"/>
    <p:sldId id="294" r:id="rId43"/>
    <p:sldId id="270" r:id="rId44"/>
    <p:sldId id="271" r:id="rId45"/>
    <p:sldId id="28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F14D"/>
    <a:srgbClr val="F44AF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392" y="-72"/>
      </p:cViewPr>
      <p:guideLst>
        <p:guide orient="horz" pos="2160"/>
        <p:guide pos="2880"/>
      </p:guideLst>
    </p:cSldViewPr>
  </p:slideViewPr>
  <p:notesTextViewPr>
    <p:cViewPr>
      <p:scale>
        <a:sx n="1" d="1"/>
        <a:sy n="1" d="1"/>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1E346-B118-4FC8-A6F3-00945CD81C6C}" type="datetimeFigureOut">
              <a:rPr lang="en-US" smtClean="0"/>
              <a:t>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A1C44-0179-444F-B2B9-7B2773AC5641}" type="slidenum">
              <a:rPr lang="en-US" smtClean="0"/>
              <a:t>‹#›</a:t>
            </a:fld>
            <a:endParaRPr lang="en-US" dirty="0"/>
          </a:p>
        </p:txBody>
      </p:sp>
    </p:spTree>
    <p:extLst>
      <p:ext uri="{BB962C8B-B14F-4D97-AF65-F5344CB8AC3E}">
        <p14:creationId xmlns:p14="http://schemas.microsoft.com/office/powerpoint/2010/main" val="249827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A1C44-0179-444F-B2B9-7B2773AC5641}" type="slidenum">
              <a:rPr lang="en-US" smtClean="0"/>
              <a:t>32</a:t>
            </a:fld>
            <a:endParaRPr lang="en-US"/>
          </a:p>
        </p:txBody>
      </p:sp>
    </p:spTree>
    <p:extLst>
      <p:ext uri="{BB962C8B-B14F-4D97-AF65-F5344CB8AC3E}">
        <p14:creationId xmlns:p14="http://schemas.microsoft.com/office/powerpoint/2010/main" val="99482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AA345C-0856-4E8D-B428-B6EC98771863}" type="datetime1">
              <a:rPr lang="en-US" smtClean="0"/>
              <a:t>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390831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1942B-B485-4D43-8064-0DC8053E706A}" type="datetime1">
              <a:rPr lang="en-US" smtClean="0"/>
              <a:t>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36832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1A92B-28DC-4353-A745-CC935757774D}" type="datetime1">
              <a:rPr lang="en-US" smtClean="0"/>
              <a:t>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651721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8A02C-1CB6-4FFD-B479-2F6912222015}"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647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FC838-F085-4F5B-BA1F-2BAEEE126FAC}"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67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F0CA6-8336-4B5C-9677-8B55B00ED826}"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2416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C1719C-3C6B-4CAA-8A03-4DE584F08BAC}" type="datetime1">
              <a:rPr lang="en-US" smtClean="0">
                <a:solidFill>
                  <a:prstClr val="black">
                    <a:tint val="75000"/>
                  </a:prstClr>
                </a:solidFill>
              </a:rPr>
              <a:t>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5237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A13FD-73D6-4529-9BF8-7619F4731D72}" type="datetime1">
              <a:rPr lang="en-US" smtClean="0">
                <a:solidFill>
                  <a:prstClr val="black">
                    <a:tint val="75000"/>
                  </a:prstClr>
                </a:solidFill>
              </a:rPr>
              <a:t>2/2/2014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5864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7C2B15-A7B6-415E-8BF6-212915935152}" type="datetime1">
              <a:rPr lang="en-US" smtClean="0">
                <a:solidFill>
                  <a:prstClr val="black">
                    <a:tint val="75000"/>
                  </a:prstClr>
                </a:solidFill>
              </a:rPr>
              <a:t>2/2/2014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8940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1B48F-3FD4-4C3F-A6B8-6E681E7A7341}" type="datetime1">
              <a:rPr lang="en-US" smtClean="0">
                <a:solidFill>
                  <a:prstClr val="black">
                    <a:tint val="75000"/>
                  </a:prstClr>
                </a:solidFill>
              </a:rPr>
              <a:t>2/2/2014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6812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03820-8644-4046-A66C-38E558C6D0E9}" type="datetime1">
              <a:rPr lang="en-US" smtClean="0">
                <a:solidFill>
                  <a:prstClr val="black">
                    <a:tint val="75000"/>
                  </a:prstClr>
                </a:solidFill>
              </a:rPr>
              <a:t>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260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23D7B-74B2-4068-8668-6D747AF3BA19}" type="datetime1">
              <a:rPr lang="en-US" smtClean="0"/>
              <a:t>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2564174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C9DF3-8D15-434F-8D8C-129B29BB5FF5}" type="datetime1">
              <a:rPr lang="en-US" smtClean="0">
                <a:solidFill>
                  <a:prstClr val="black">
                    <a:tint val="75000"/>
                  </a:prstClr>
                </a:solidFill>
              </a:rPr>
              <a:t>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0126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E7E18-CBB5-4E48-A69A-0FC57A39BC6F}"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63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B96C7-33FE-407F-8713-73DD2CDDEA76}"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817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AF5EA02-9709-49B5-908B-B88309886D90}" type="datetime1">
              <a:rPr lang="en-US" smtClean="0">
                <a:solidFill>
                  <a:prstClr val="black">
                    <a:tint val="75000"/>
                  </a:prstClr>
                </a:solidFill>
              </a:rPr>
              <a:t>2/2/2014</a:t>
            </a:fld>
            <a:endParaRPr lang="en-US" dirty="0">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3DE7E9-28DC-4664-8E91-2F954D26C3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2664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451197-A68B-42F2-870A-9AD2D71BEB29}"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6849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EC867-CF8D-4071-886B-FAA94B174BFD}"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752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FB100-952C-4458-840E-F0D0F9A221DD}"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98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D67C15-15B2-4D52-A90D-83FA00E07987}" type="datetime1">
              <a:rPr lang="en-US" smtClean="0">
                <a:solidFill>
                  <a:prstClr val="black">
                    <a:tint val="75000"/>
                  </a:prstClr>
                </a:solidFill>
              </a:rPr>
              <a:t>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4051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92AB97-2D4F-4C3E-988E-3455FC24238F}" type="datetime1">
              <a:rPr lang="en-US" smtClean="0">
                <a:solidFill>
                  <a:prstClr val="black">
                    <a:tint val="75000"/>
                  </a:prstClr>
                </a:solidFill>
              </a:rPr>
              <a:t>2/2/2014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6108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CC589F-2A4A-4723-B23E-EABDB06E716C}" type="datetime1">
              <a:rPr lang="en-US" smtClean="0">
                <a:solidFill>
                  <a:prstClr val="black">
                    <a:tint val="75000"/>
                  </a:prstClr>
                </a:solidFill>
              </a:rPr>
              <a:t>2/2/2014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059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2A21EE-9E40-4413-8DAF-3D6CB5707FF4}" type="datetime1">
              <a:rPr lang="en-US" smtClean="0"/>
              <a:t>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3696657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D93F0-863F-4075-970C-3141F88BD25A}" type="datetime1">
              <a:rPr lang="en-US" smtClean="0">
                <a:solidFill>
                  <a:prstClr val="black">
                    <a:tint val="75000"/>
                  </a:prstClr>
                </a:solidFill>
              </a:rPr>
              <a:t>2/2/2014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5883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646CC-605E-476C-ACCA-18A501AFE66F}" type="datetime1">
              <a:rPr lang="en-US" smtClean="0">
                <a:solidFill>
                  <a:prstClr val="black">
                    <a:tint val="75000"/>
                  </a:prstClr>
                </a:solidFill>
              </a:rPr>
              <a:t>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490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60729-FE63-444B-AC7D-1F417CE62835}" type="datetime1">
              <a:rPr lang="en-US" smtClean="0">
                <a:solidFill>
                  <a:prstClr val="black">
                    <a:tint val="75000"/>
                  </a:prstClr>
                </a:solidFill>
              </a:rPr>
              <a:t>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500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F5DA3-FCC6-4DCF-BBE0-5E5086E963F1}"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7581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B71E1-AF96-481F-B9D3-0E5E9F245A34}"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1060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AEF1E6F-7255-47BD-928F-5DF371C4845B}" type="datetime1">
              <a:rPr lang="en-US" smtClean="0">
                <a:solidFill>
                  <a:prstClr val="black">
                    <a:tint val="75000"/>
                  </a:prstClr>
                </a:solidFill>
              </a:rPr>
              <a:t>2/2/2014</a:t>
            </a:fld>
            <a:endParaRPr lang="en-US" dirty="0">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3DE7E9-28DC-4664-8E91-2F954D26C3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553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A44AB2C-52F1-4323-8DC7-278AB778D463}" type="datetime1">
              <a:rPr lang="en-US" smtClean="0">
                <a:solidFill>
                  <a:prstClr val="black">
                    <a:tint val="75000"/>
                  </a:prstClr>
                </a:solidFill>
              </a:rPr>
              <a:t>2/2/2014</a:t>
            </a:fld>
            <a:endParaRPr lang="en-US" dirty="0">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2653E13-FBC0-485B-B5AF-BF913B68A9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71921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37FC5-C36C-4B70-B34A-323DA7C9AA17}"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379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C33FC-0B18-46D8-A768-E17D63997950}"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526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92AB60-CB28-4B78-B780-874C535ABDE7}"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64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DF2EC8-B58B-4717-9E68-AE05244B39A0}" type="datetime1">
              <a:rPr lang="en-US" smtClean="0"/>
              <a:t>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3874710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DEE1A8-7BEB-4D48-B130-DFC6A293CEAE}" type="datetime1">
              <a:rPr lang="en-US" smtClean="0">
                <a:solidFill>
                  <a:prstClr val="black">
                    <a:tint val="75000"/>
                  </a:prstClr>
                </a:solidFill>
              </a:rPr>
              <a:t>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1521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0B9AC7-7825-46E1-BAC5-80CBD3B00FE2}" type="datetime1">
              <a:rPr lang="en-US" smtClean="0">
                <a:solidFill>
                  <a:prstClr val="black">
                    <a:tint val="75000"/>
                  </a:prstClr>
                </a:solidFill>
              </a:rPr>
              <a:t>2/2/2014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8109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DBE682-9AA2-4F80-8E25-A6FFD1728C93}" type="datetime1">
              <a:rPr lang="en-US" smtClean="0">
                <a:solidFill>
                  <a:prstClr val="black">
                    <a:tint val="75000"/>
                  </a:prstClr>
                </a:solidFill>
              </a:rPr>
              <a:t>2/2/2014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2309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5A069-C80B-456E-94D5-05767B16A7E6}" type="datetime1">
              <a:rPr lang="en-US" smtClean="0">
                <a:solidFill>
                  <a:prstClr val="black">
                    <a:tint val="75000"/>
                  </a:prstClr>
                </a:solidFill>
              </a:rPr>
              <a:t>2/2/2014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0824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EC762-DEFD-4F59-A5DD-AFAD25C0F1A9}" type="datetime1">
              <a:rPr lang="en-US" smtClean="0">
                <a:solidFill>
                  <a:prstClr val="black">
                    <a:tint val="75000"/>
                  </a:prstClr>
                </a:solidFill>
              </a:rPr>
              <a:t>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6727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1AFC7-B69B-4908-A2A6-279DC662E528}" type="datetime1">
              <a:rPr lang="en-US" smtClean="0">
                <a:solidFill>
                  <a:prstClr val="black">
                    <a:tint val="75000"/>
                  </a:prstClr>
                </a:solidFill>
              </a:rPr>
              <a:t>2/2/2014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9062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C0517-82C8-4911-A5D6-E8D3BEC88B02}"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304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215A6-9C3E-4A99-B701-6DB8A93D2286}"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35F648-0CA0-42A9-8217-1EA9A9E940D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420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DFE17F-DACB-4060-9307-1F8EFC077E6E}" type="datetime1">
              <a:rPr lang="en-US" smtClean="0"/>
              <a:t>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387822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E15780-2713-40E2-9252-3242142D9661}" type="datetime1">
              <a:rPr lang="en-US" smtClean="0"/>
              <a:t>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2436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13DEB-4D1A-4B44-8765-F86C102B9604}" type="datetime1">
              <a:rPr lang="en-US" smtClean="0"/>
              <a:t>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19844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D1194-A2FD-4B32-840A-5A2A23B83B65}" type="datetime1">
              <a:rPr lang="en-US" smtClean="0"/>
              <a:t>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315805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A1094-FA52-4E2A-8573-11CB92CDD4F4}" type="datetime1">
              <a:rPr lang="en-US" smtClean="0"/>
              <a:t>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D28E27-763E-47D1-ABCC-C7F5871FCA0D}" type="slidenum">
              <a:rPr lang="en-US" smtClean="0"/>
              <a:t>‹#›</a:t>
            </a:fld>
            <a:endParaRPr lang="en-US" dirty="0"/>
          </a:p>
        </p:txBody>
      </p:sp>
    </p:spTree>
    <p:extLst>
      <p:ext uri="{BB962C8B-B14F-4D97-AF65-F5344CB8AC3E}">
        <p14:creationId xmlns:p14="http://schemas.microsoft.com/office/powerpoint/2010/main" val="217369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DF16C-EC69-4062-8E8B-50744FB600DA}" type="datetime1">
              <a:rPr lang="en-US" smtClean="0"/>
              <a:t>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28E27-763E-47D1-ABCC-C7F5871FCA0D}" type="slidenum">
              <a:rPr lang="en-US" smtClean="0"/>
              <a:t>‹#›</a:t>
            </a:fld>
            <a:endParaRPr lang="en-US" dirty="0"/>
          </a:p>
        </p:txBody>
      </p:sp>
    </p:spTree>
    <p:extLst>
      <p:ext uri="{BB962C8B-B14F-4D97-AF65-F5344CB8AC3E}">
        <p14:creationId xmlns:p14="http://schemas.microsoft.com/office/powerpoint/2010/main" val="423479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DCAD0-A4FB-4867-999E-6D62B25CC619}"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7135A-035E-408E-8EF6-76A6DB03BB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5141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5FFC2-B176-4DAB-8A54-7804067FB062}" type="datetime1">
              <a:rPr lang="en-US" smtClean="0">
                <a:solidFill>
                  <a:prstClr val="black">
                    <a:tint val="75000"/>
                  </a:prstClr>
                </a:solidFill>
              </a:rPr>
              <a:t>2/2/2014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9007D-6A62-4939-9C58-AA89BFE6B3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8124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5CFF7-C31C-47E1-A072-759BB16C99E9}" type="datetime1">
              <a:rPr lang="en-US" smtClean="0">
                <a:solidFill>
                  <a:prstClr val="black">
                    <a:tint val="75000"/>
                  </a:prstClr>
                </a:solidFill>
              </a:rPr>
              <a:t>2/2/2014</a:t>
            </a:fld>
            <a:endParaRPr lang="en-US" dirty="0"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5F648-0CA0-42A9-8217-1EA9A9E940D0}" type="slidenum">
              <a:rPr lang="en-US" smtClean="0">
                <a:solidFill>
                  <a:prstClr val="black">
                    <a:tint val="75000"/>
                  </a:prstClr>
                </a:solidFill>
              </a:rPr>
              <a:pPr/>
              <a:t>‹#›</a:t>
            </a:fld>
            <a:endParaRPr lang="en-US" dirty="0" smtClean="0">
              <a:solidFill>
                <a:prstClr val="black">
                  <a:tint val="75000"/>
                </a:prstClr>
              </a:solidFill>
            </a:endParaRPr>
          </a:p>
        </p:txBody>
      </p:sp>
    </p:spTree>
    <p:extLst>
      <p:ext uri="{BB962C8B-B14F-4D97-AF65-F5344CB8AC3E}">
        <p14:creationId xmlns:p14="http://schemas.microsoft.com/office/powerpoint/2010/main" val="9473593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3.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324" y="181429"/>
            <a:ext cx="5630901" cy="416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81000" y="3733800"/>
            <a:ext cx="7924800" cy="2517775"/>
          </a:xfrm>
        </p:spPr>
        <p:txBody>
          <a:bodyPr/>
          <a:lstStyle/>
          <a:p>
            <a:r>
              <a:rPr lang="en-US" dirty="0" smtClean="0"/>
              <a:t>Part II</a:t>
            </a:r>
            <a:br>
              <a:rPr lang="en-US" dirty="0" smtClean="0"/>
            </a:br>
            <a:r>
              <a:rPr lang="en-US" sz="3200" dirty="0" smtClean="0"/>
              <a:t>Session2</a:t>
            </a:r>
            <a:endParaRPr lang="en-US" sz="3200" dirty="0"/>
          </a:p>
        </p:txBody>
      </p:sp>
      <p:sp>
        <p:nvSpPr>
          <p:cNvPr id="3" name="Subtitle 2"/>
          <p:cNvSpPr>
            <a:spLocks noGrp="1"/>
          </p:cNvSpPr>
          <p:nvPr>
            <p:ph type="subTitle" idx="1"/>
          </p:nvPr>
        </p:nvSpPr>
        <p:spPr>
          <a:xfrm>
            <a:off x="1295400" y="5562600"/>
            <a:ext cx="6400800" cy="1066800"/>
          </a:xfrm>
        </p:spPr>
        <p:txBody>
          <a:bodyPr>
            <a:normAutofit/>
          </a:bodyPr>
          <a:lstStyle/>
          <a:p>
            <a:r>
              <a:rPr lang="en-US" sz="4400" b="1" dirty="0"/>
              <a:t>How To Stop a Blitzkrieg. </a:t>
            </a:r>
          </a:p>
        </p:txBody>
      </p:sp>
      <p:sp>
        <p:nvSpPr>
          <p:cNvPr id="4" name="Slide Number Placeholder 3"/>
          <p:cNvSpPr>
            <a:spLocks noGrp="1"/>
          </p:cNvSpPr>
          <p:nvPr>
            <p:ph type="sldNum" sz="quarter" idx="12"/>
          </p:nvPr>
        </p:nvSpPr>
        <p:spPr/>
        <p:txBody>
          <a:bodyPr/>
          <a:lstStyle/>
          <a:p>
            <a:fld id="{9DD28E27-763E-47D1-ABCC-C7F5871FCA0D}" type="slidenum">
              <a:rPr lang="en-US" smtClean="0"/>
              <a:t>1</a:t>
            </a:fld>
            <a:endParaRPr lang="en-US" dirty="0"/>
          </a:p>
        </p:txBody>
      </p:sp>
    </p:spTree>
    <p:extLst>
      <p:ext uri="{BB962C8B-B14F-4D97-AF65-F5344CB8AC3E}">
        <p14:creationId xmlns:p14="http://schemas.microsoft.com/office/powerpoint/2010/main" val="3521006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0"/>
            <a:ext cx="8458200" cy="1143000"/>
          </a:xfrm>
        </p:spPr>
        <p:txBody>
          <a:bodyPr>
            <a:normAutofit fontScale="90000"/>
          </a:bodyPr>
          <a:lstStyle/>
          <a:p>
            <a:r>
              <a:rPr lang="en-US" b="1" dirty="0" smtClean="0"/>
              <a:t>The Russian Tank and Anti-tank </a:t>
            </a:r>
            <a:r>
              <a:rPr lang="en-US" b="1" dirty="0"/>
              <a:t>A</a:t>
            </a:r>
            <a:r>
              <a:rPr lang="en-US" b="1" dirty="0" smtClean="0"/>
              <a:t>rmor</a:t>
            </a:r>
            <a:endParaRPr lang="en-US" b="1" dirty="0"/>
          </a:p>
        </p:txBody>
      </p:sp>
      <p:sp>
        <p:nvSpPr>
          <p:cNvPr id="2" name="Slide Number Placeholder 1"/>
          <p:cNvSpPr>
            <a:spLocks noGrp="1"/>
          </p:cNvSpPr>
          <p:nvPr>
            <p:ph type="sldNum" sz="quarter" idx="12"/>
          </p:nvPr>
        </p:nvSpPr>
        <p:spPr/>
        <p:txBody>
          <a:bodyPr/>
          <a:lstStyle/>
          <a:p>
            <a:fld id="{9DD28E27-763E-47D1-ABCC-C7F5871FCA0D}" type="slidenum">
              <a:rPr lang="en-US" smtClean="0"/>
              <a:t>10</a:t>
            </a:fld>
            <a:endParaRPr lang="en-US" dirty="0"/>
          </a:p>
        </p:txBody>
      </p:sp>
    </p:spTree>
    <p:extLst>
      <p:ext uri="{BB962C8B-B14F-4D97-AF65-F5344CB8AC3E}">
        <p14:creationId xmlns:p14="http://schemas.microsoft.com/office/powerpoint/2010/main" val="409548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American Inventor J. Walter Christie</a:t>
            </a:r>
            <a:br>
              <a:rPr lang="en-US" b="1" dirty="0" smtClean="0"/>
            </a:br>
            <a:r>
              <a:rPr lang="en-US" sz="3600" b="1" dirty="0" smtClean="0"/>
              <a:t>The M192</a:t>
            </a:r>
            <a:r>
              <a:rPr lang="en-US" sz="3600" b="1" dirty="0"/>
              <a:t>8</a:t>
            </a:r>
            <a:r>
              <a:rPr lang="en-US" sz="3600" b="1" dirty="0" smtClean="0"/>
              <a:t> Design</a:t>
            </a:r>
            <a:endParaRPr lang="en-US" sz="3600" b="1" dirty="0"/>
          </a:p>
        </p:txBody>
      </p:sp>
      <p:sp>
        <p:nvSpPr>
          <p:cNvPr id="3" name="Content Placeholder 2"/>
          <p:cNvSpPr>
            <a:spLocks noGrp="1"/>
          </p:cNvSpPr>
          <p:nvPr>
            <p:ph idx="1"/>
          </p:nvPr>
        </p:nvSpPr>
        <p:spPr>
          <a:xfrm>
            <a:off x="0" y="1600200"/>
            <a:ext cx="8991600" cy="4525963"/>
          </a:xfrm>
        </p:spPr>
        <p:txBody>
          <a:bodyPr>
            <a:normAutofit fontScale="85000" lnSpcReduction="10000"/>
          </a:bodyPr>
          <a:lstStyle/>
          <a:p>
            <a:r>
              <a:rPr lang="en-US" b="1" dirty="0" smtClean="0"/>
              <a:t>1928, US Army was not interested.</a:t>
            </a:r>
          </a:p>
          <a:p>
            <a:pPr lvl="1"/>
            <a:r>
              <a:rPr lang="en-US" b="1" dirty="0" smtClean="0"/>
              <a:t>Christie’s tank features </a:t>
            </a:r>
            <a:r>
              <a:rPr lang="en-US" b="1" dirty="0" smtClean="0">
                <a:solidFill>
                  <a:srgbClr val="FF0000"/>
                </a:solidFill>
              </a:rPr>
              <a:t>speed and mobility</a:t>
            </a:r>
          </a:p>
          <a:p>
            <a:pPr lvl="1"/>
            <a:r>
              <a:rPr lang="en-US" b="1" dirty="0" smtClean="0"/>
              <a:t>Army wanted tanks that </a:t>
            </a:r>
            <a:r>
              <a:rPr lang="en-US" b="1" dirty="0" smtClean="0">
                <a:solidFill>
                  <a:srgbClr val="FF0000"/>
                </a:solidFill>
              </a:rPr>
              <a:t>primarily supported infantry</a:t>
            </a:r>
          </a:p>
          <a:p>
            <a:r>
              <a:rPr lang="en-US" b="1" dirty="0" smtClean="0"/>
              <a:t>The British bought several Christie models and incorporated some of the design into their Cruiser Mark III.</a:t>
            </a:r>
          </a:p>
          <a:p>
            <a:r>
              <a:rPr lang="en-US" b="1" dirty="0" smtClean="0"/>
              <a:t>The Soviets bought several </a:t>
            </a:r>
            <a:r>
              <a:rPr lang="en-US" b="1" dirty="0"/>
              <a:t>in </a:t>
            </a:r>
            <a:r>
              <a:rPr lang="en-US" b="1" dirty="0" smtClean="0"/>
              <a:t>1931, labeled </a:t>
            </a:r>
            <a:r>
              <a:rPr lang="en-US" b="1" dirty="0"/>
              <a:t>as </a:t>
            </a:r>
            <a:r>
              <a:rPr lang="en-US" b="1" dirty="0" smtClean="0"/>
              <a:t>tractors, and shipped without guns. </a:t>
            </a:r>
          </a:p>
          <a:p>
            <a:r>
              <a:rPr lang="en-US" b="1" dirty="0" smtClean="0"/>
              <a:t>The </a:t>
            </a:r>
            <a:r>
              <a:rPr lang="en-US" b="1" dirty="0"/>
              <a:t>C</a:t>
            </a:r>
            <a:r>
              <a:rPr lang="en-US" b="1" dirty="0" smtClean="0"/>
              <a:t>hristie design had:</a:t>
            </a:r>
            <a:endParaRPr lang="en-US" b="1" dirty="0"/>
          </a:p>
          <a:p>
            <a:pPr lvl="1"/>
            <a:r>
              <a:rPr lang="en-US" b="1" dirty="0" smtClean="0"/>
              <a:t>Sloping sides to deflect shells</a:t>
            </a:r>
          </a:p>
          <a:p>
            <a:pPr lvl="1"/>
            <a:r>
              <a:rPr lang="en-US" b="1" dirty="0" smtClean="0"/>
              <a:t>Inventive suspensions with both springs and torsion bars that aided in fast cross country travel over open stretches.</a:t>
            </a:r>
          </a:p>
          <a:p>
            <a:endParaRPr lang="en-US" dirty="0"/>
          </a:p>
        </p:txBody>
      </p:sp>
      <p:sp>
        <p:nvSpPr>
          <p:cNvPr id="4" name="Slide Number Placeholder 3"/>
          <p:cNvSpPr>
            <a:spLocks noGrp="1"/>
          </p:cNvSpPr>
          <p:nvPr>
            <p:ph type="sldNum" sz="quarter" idx="12"/>
          </p:nvPr>
        </p:nvSpPr>
        <p:spPr/>
        <p:txBody>
          <a:bodyPr/>
          <a:lstStyle/>
          <a:p>
            <a:fld id="{9DD28E27-763E-47D1-ABCC-C7F5871FCA0D}" type="slidenum">
              <a:rPr lang="en-US" smtClean="0"/>
              <a:t>11</a:t>
            </a:fld>
            <a:endParaRPr lang="en-US" dirty="0"/>
          </a:p>
        </p:txBody>
      </p:sp>
    </p:spTree>
    <p:extLst>
      <p:ext uri="{BB962C8B-B14F-4D97-AF65-F5344CB8AC3E}">
        <p14:creationId xmlns:p14="http://schemas.microsoft.com/office/powerpoint/2010/main" val="69473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D28E27-763E-47D1-ABCC-C7F5871FCA0D}" type="slidenum">
              <a:rPr lang="en-US" smtClean="0"/>
              <a:t>12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503" y="360306"/>
            <a:ext cx="5518697" cy="378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71600" y="4800600"/>
            <a:ext cx="6824945" cy="1200329"/>
          </a:xfrm>
          <a:prstGeom prst="rect">
            <a:avLst/>
          </a:prstGeom>
          <a:noFill/>
        </p:spPr>
        <p:txBody>
          <a:bodyPr wrap="none" rtlCol="0">
            <a:spAutoFit/>
          </a:bodyPr>
          <a:lstStyle/>
          <a:p>
            <a:r>
              <a:rPr lang="en-US" sz="2400" b="1" dirty="0" smtClean="0"/>
              <a:t>Christie never was able to sell any quantity of tanks.</a:t>
            </a:r>
          </a:p>
          <a:p>
            <a:r>
              <a:rPr lang="en-US" sz="2400" b="1" dirty="0" smtClean="0"/>
              <a:t>He sold prototypes.</a:t>
            </a:r>
          </a:p>
          <a:p>
            <a:r>
              <a:rPr lang="en-US" sz="2400" b="1" dirty="0" smtClean="0"/>
              <a:t>Above, 1936 version of the Christie Tank.</a:t>
            </a:r>
            <a:endParaRPr lang="en-US" sz="2400" b="1" dirty="0"/>
          </a:p>
        </p:txBody>
      </p:sp>
    </p:spTree>
    <p:extLst>
      <p:ext uri="{BB962C8B-B14F-4D97-AF65-F5344CB8AC3E}">
        <p14:creationId xmlns:p14="http://schemas.microsoft.com/office/powerpoint/2010/main" val="164234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85850"/>
            <a:ext cx="6096000" cy="457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9200" y="6036524"/>
            <a:ext cx="7060202" cy="461665"/>
          </a:xfrm>
          <a:prstGeom prst="rect">
            <a:avLst/>
          </a:prstGeom>
          <a:noFill/>
        </p:spPr>
        <p:txBody>
          <a:bodyPr wrap="none" rtlCol="0">
            <a:spAutoFit/>
          </a:bodyPr>
          <a:lstStyle/>
          <a:p>
            <a:r>
              <a:rPr lang="en-US" sz="2400" b="1" dirty="0" smtClean="0"/>
              <a:t>WW II Soviet T-34 Tank with many of Christie’s designs</a:t>
            </a:r>
            <a:endParaRPr lang="en-US" sz="2400" b="1" dirty="0"/>
          </a:p>
        </p:txBody>
      </p:sp>
      <p:sp>
        <p:nvSpPr>
          <p:cNvPr id="2" name="Slide Number Placeholder 1"/>
          <p:cNvSpPr>
            <a:spLocks noGrp="1"/>
          </p:cNvSpPr>
          <p:nvPr>
            <p:ph type="sldNum" sz="quarter" idx="12"/>
          </p:nvPr>
        </p:nvSpPr>
        <p:spPr/>
        <p:txBody>
          <a:bodyPr/>
          <a:lstStyle/>
          <a:p>
            <a:fld id="{9DD28E27-763E-47D1-ABCC-C7F5871FCA0D}" type="slidenum">
              <a:rPr lang="en-US" smtClean="0"/>
              <a:t>13</a:t>
            </a:fld>
            <a:endParaRPr lang="en-US" dirty="0"/>
          </a:p>
        </p:txBody>
      </p:sp>
    </p:spTree>
    <p:extLst>
      <p:ext uri="{BB962C8B-B14F-4D97-AF65-F5344CB8AC3E}">
        <p14:creationId xmlns:p14="http://schemas.microsoft.com/office/powerpoint/2010/main" val="262898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b="1" dirty="0" smtClean="0"/>
              <a:t>The T-34 Tank</a:t>
            </a:r>
            <a:br>
              <a:rPr lang="en-US" b="1" dirty="0" smtClean="0"/>
            </a:br>
            <a:r>
              <a:rPr lang="en-US" sz="3600" b="1" dirty="0" smtClean="0"/>
              <a:t>In Many </a:t>
            </a:r>
            <a:r>
              <a:rPr lang="en-US" sz="3600" b="1" dirty="0"/>
              <a:t>W</a:t>
            </a:r>
            <a:r>
              <a:rPr lang="en-US" sz="3600" b="1" dirty="0" smtClean="0"/>
              <a:t>ays </a:t>
            </a:r>
            <a:r>
              <a:rPr lang="en-US" sz="3600" b="1" dirty="0"/>
              <a:t>I</a:t>
            </a:r>
            <a:r>
              <a:rPr lang="en-US" sz="3600" b="1" dirty="0" smtClean="0"/>
              <a:t>mpressive, But </a:t>
            </a:r>
            <a:r>
              <a:rPr lang="en-US" sz="3600" b="1" dirty="0"/>
              <a:t>W</a:t>
            </a:r>
            <a:r>
              <a:rPr lang="en-US" sz="3600" b="1" dirty="0" smtClean="0"/>
              <a:t>ith </a:t>
            </a:r>
            <a:r>
              <a:rPr lang="en-US" sz="3600" b="1" dirty="0"/>
              <a:t>L</a:t>
            </a:r>
            <a:r>
              <a:rPr lang="en-US" sz="3600" b="1" dirty="0" smtClean="0"/>
              <a:t>ots of Flaws</a:t>
            </a:r>
            <a:endParaRPr lang="en-US" sz="3600" b="1"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b="1" dirty="0" smtClean="0"/>
              <a:t>The US Army evaluated the T-34 at Aberdeen in late 1942  and submitted an extensive report to the Russians.</a:t>
            </a:r>
          </a:p>
          <a:p>
            <a:pPr lvl="1">
              <a:buFont typeface="Arial" panose="020B0604020202020204" pitchFamily="34" charset="0"/>
              <a:buChar char="•"/>
            </a:pPr>
            <a:r>
              <a:rPr lang="en-US" b="1" dirty="0" smtClean="0"/>
              <a:t>They liked the sloping body</a:t>
            </a:r>
          </a:p>
          <a:p>
            <a:pPr lvl="1">
              <a:buFont typeface="Arial" panose="020B0604020202020204" pitchFamily="34" charset="0"/>
              <a:buChar char="•"/>
            </a:pPr>
            <a:r>
              <a:rPr lang="en-US" b="1" dirty="0" smtClean="0"/>
              <a:t>The easily used gun and aiming devices </a:t>
            </a:r>
          </a:p>
          <a:p>
            <a:pPr lvl="1">
              <a:buFont typeface="Arial" panose="020B0604020202020204" pitchFamily="34" charset="0"/>
              <a:buChar char="•"/>
            </a:pPr>
            <a:r>
              <a:rPr lang="en-US" b="1" dirty="0" smtClean="0"/>
              <a:t>The lightweight diesel engines</a:t>
            </a:r>
          </a:p>
          <a:p>
            <a:pPr lvl="1">
              <a:buFont typeface="Arial" panose="020B0604020202020204" pitchFamily="34" charset="0"/>
              <a:buChar char="•"/>
            </a:pPr>
            <a:r>
              <a:rPr lang="en-US" b="1" dirty="0" smtClean="0"/>
              <a:t>That it could climb and maneuver better than comparable US and British tanks</a:t>
            </a:r>
          </a:p>
          <a:p>
            <a:pPr marL="457200" lvl="1" indent="-457200">
              <a:buFont typeface="Arial" panose="020B0604020202020204" pitchFamily="34" charset="0"/>
              <a:buChar char="•"/>
            </a:pPr>
            <a:r>
              <a:rPr lang="en-US" sz="3100" b="1" dirty="0" smtClean="0"/>
              <a:t>Detractions</a:t>
            </a:r>
          </a:p>
          <a:p>
            <a:pPr marL="747713" lvl="2" indent="-347663"/>
            <a:r>
              <a:rPr lang="en-US" sz="2900" b="1" dirty="0" smtClean="0"/>
              <a:t>Poor quality steel</a:t>
            </a:r>
          </a:p>
          <a:p>
            <a:pPr marL="747713" lvl="2" indent="-347663"/>
            <a:r>
              <a:rPr lang="en-US" sz="2900" b="1" dirty="0" smtClean="0"/>
              <a:t>Weak, under-designed  treads</a:t>
            </a:r>
          </a:p>
          <a:p>
            <a:pPr marL="747713" lvl="2" indent="-347663"/>
            <a:r>
              <a:rPr lang="en-US" sz="2900" b="1" dirty="0" smtClean="0"/>
              <a:t>Lamentable air filters that resulted in engine failures</a:t>
            </a:r>
          </a:p>
          <a:p>
            <a:pPr marL="747713" lvl="2" indent="-347663"/>
            <a:r>
              <a:rPr lang="en-US" sz="2900" b="1" dirty="0" smtClean="0"/>
              <a:t>Terrible transmission, probably caused more losses than combat</a:t>
            </a:r>
          </a:p>
          <a:p>
            <a:pPr marL="747713" lvl="2" indent="-347663"/>
            <a:r>
              <a:rPr lang="en-US" sz="2900" b="1" dirty="0" smtClean="0"/>
              <a:t>Poor welding, leaked water, which shorted the electrical systems</a:t>
            </a:r>
          </a:p>
          <a:p>
            <a:pPr marL="747713" lvl="2" indent="-347663"/>
            <a:r>
              <a:rPr lang="en-US" sz="2900" b="1" dirty="0" smtClean="0"/>
              <a:t>Poor field radios, no crew communications</a:t>
            </a:r>
          </a:p>
          <a:p>
            <a:pPr marL="747713" lvl="2" indent="-347663"/>
            <a:r>
              <a:rPr lang="en-US" sz="2900" b="1" dirty="0" smtClean="0"/>
              <a:t>Commanders compartment was a horror and the controls often require a hammer to get them to move</a:t>
            </a:r>
          </a:p>
          <a:p>
            <a:pPr marL="747713" lvl="2" indent="-347663"/>
            <a:endParaRPr lang="en-US" dirty="0"/>
          </a:p>
        </p:txBody>
      </p:sp>
      <p:sp>
        <p:nvSpPr>
          <p:cNvPr id="4" name="Slide Number Placeholder 3"/>
          <p:cNvSpPr>
            <a:spLocks noGrp="1"/>
          </p:cNvSpPr>
          <p:nvPr>
            <p:ph type="sldNum" sz="quarter" idx="12"/>
          </p:nvPr>
        </p:nvSpPr>
        <p:spPr/>
        <p:txBody>
          <a:bodyPr/>
          <a:lstStyle/>
          <a:p>
            <a:fld id="{9DD28E27-763E-47D1-ABCC-C7F5871FCA0D}" type="slidenum">
              <a:rPr lang="en-US" smtClean="0"/>
              <a:t>14</a:t>
            </a:fld>
            <a:endParaRPr lang="en-US" dirty="0"/>
          </a:p>
        </p:txBody>
      </p:sp>
    </p:spTree>
    <p:extLst>
      <p:ext uri="{BB962C8B-B14F-4D97-AF65-F5344CB8AC3E}">
        <p14:creationId xmlns:p14="http://schemas.microsoft.com/office/powerpoint/2010/main" val="312385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 What </a:t>
            </a:r>
            <a:r>
              <a:rPr lang="en-US" b="1" dirty="0"/>
              <a:t>D</a:t>
            </a:r>
            <a:r>
              <a:rPr lang="en-US" b="1" dirty="0" smtClean="0"/>
              <a:t>id the Russians Do in 1943?</a:t>
            </a:r>
            <a:endParaRPr lang="en-US" b="1" dirty="0"/>
          </a:p>
        </p:txBody>
      </p:sp>
      <p:sp>
        <p:nvSpPr>
          <p:cNvPr id="3" name="Content Placeholder 2"/>
          <p:cNvSpPr>
            <a:spLocks noGrp="1"/>
          </p:cNvSpPr>
          <p:nvPr>
            <p:ph idx="1"/>
          </p:nvPr>
        </p:nvSpPr>
        <p:spPr>
          <a:xfrm>
            <a:off x="152400" y="1295400"/>
            <a:ext cx="8839200" cy="5257800"/>
          </a:xfrm>
        </p:spPr>
        <p:txBody>
          <a:bodyPr>
            <a:normAutofit/>
          </a:bodyPr>
          <a:lstStyle/>
          <a:p>
            <a:r>
              <a:rPr lang="en-US" b="1" dirty="0" smtClean="0"/>
              <a:t>They accepted the evaluation at face value.</a:t>
            </a:r>
          </a:p>
          <a:p>
            <a:r>
              <a:rPr lang="en-US" b="1" dirty="0" smtClean="0"/>
              <a:t>But </a:t>
            </a:r>
            <a:r>
              <a:rPr lang="en-US" b="1" u="sng" dirty="0" smtClean="0"/>
              <a:t>did nothing</a:t>
            </a:r>
            <a:r>
              <a:rPr lang="en-US" b="1" dirty="0" smtClean="0"/>
              <a:t>, just kept turning out </a:t>
            </a:r>
            <a:r>
              <a:rPr lang="en-US" b="1" u="sng" dirty="0" smtClean="0"/>
              <a:t>quantity</a:t>
            </a:r>
            <a:r>
              <a:rPr lang="en-US" b="1" dirty="0" smtClean="0"/>
              <a:t>.</a:t>
            </a:r>
          </a:p>
          <a:p>
            <a:r>
              <a:rPr lang="en-US" b="1" dirty="0" smtClean="0"/>
              <a:t>But, began to send some mod kits to repair facilities and did up-grades on a hit-or-miss basis.</a:t>
            </a:r>
          </a:p>
          <a:p>
            <a:r>
              <a:rPr lang="en-US" b="1" dirty="0" smtClean="0"/>
              <a:t>Field cannibalized destroyed tanks for parts.</a:t>
            </a:r>
          </a:p>
          <a:p>
            <a:r>
              <a:rPr lang="en-US" b="1" dirty="0" smtClean="0"/>
              <a:t>They seriously incorporated nine Aberdeen </a:t>
            </a:r>
            <a:r>
              <a:rPr lang="en-US" b="1" dirty="0"/>
              <a:t>recommendations into the </a:t>
            </a:r>
            <a:r>
              <a:rPr lang="en-US" b="1" dirty="0" smtClean="0"/>
              <a:t>new model T-34-85.</a:t>
            </a:r>
          </a:p>
          <a:p>
            <a:r>
              <a:rPr lang="en-US" b="1" dirty="0"/>
              <a:t>After Kursk, they began to phase in the new model, the T-34-85. </a:t>
            </a:r>
          </a:p>
          <a:p>
            <a:endParaRPr lang="en-US" b="1" dirty="0"/>
          </a:p>
        </p:txBody>
      </p:sp>
      <p:sp>
        <p:nvSpPr>
          <p:cNvPr id="4" name="Slide Number Placeholder 3"/>
          <p:cNvSpPr>
            <a:spLocks noGrp="1"/>
          </p:cNvSpPr>
          <p:nvPr>
            <p:ph type="sldNum" sz="quarter" idx="12"/>
          </p:nvPr>
        </p:nvSpPr>
        <p:spPr/>
        <p:txBody>
          <a:bodyPr/>
          <a:lstStyle/>
          <a:p>
            <a:fld id="{9DD28E27-763E-47D1-ABCC-C7F5871FCA0D}" type="slidenum">
              <a:rPr lang="en-US" smtClean="0"/>
              <a:t>15</a:t>
            </a:fld>
            <a:endParaRPr lang="en-US" dirty="0"/>
          </a:p>
        </p:txBody>
      </p:sp>
    </p:spTree>
    <p:extLst>
      <p:ext uri="{BB962C8B-B14F-4D97-AF65-F5344CB8AC3E}">
        <p14:creationId xmlns:p14="http://schemas.microsoft.com/office/powerpoint/2010/main" val="75325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Counters to the Tank</a:t>
            </a:r>
            <a:endParaRPr lang="en-US" b="1" dirty="0"/>
          </a:p>
        </p:txBody>
      </p:sp>
      <p:sp>
        <p:nvSpPr>
          <p:cNvPr id="3" name="Content Placeholder 2"/>
          <p:cNvSpPr>
            <a:spLocks noGrp="1"/>
          </p:cNvSpPr>
          <p:nvPr>
            <p:ph idx="1"/>
          </p:nvPr>
        </p:nvSpPr>
        <p:spPr/>
        <p:txBody>
          <a:bodyPr>
            <a:normAutofit fontScale="92500"/>
          </a:bodyPr>
          <a:lstStyle/>
          <a:p>
            <a:r>
              <a:rPr lang="en-US" b="1" dirty="0" smtClean="0"/>
              <a:t>The British, Russians and Germans used mine fields. They didn’t have to destroy the tank, just damage its tread.</a:t>
            </a:r>
          </a:p>
          <a:p>
            <a:r>
              <a:rPr lang="en-US" b="1" dirty="0" smtClean="0"/>
              <a:t>Against the last German Blitzkrieg attack at Kursk, the  Russians placed 2400 anti-tank mines/mile and 2600 anti-personnel  mines per/mile sometimes 15 miles deep.</a:t>
            </a:r>
          </a:p>
          <a:p>
            <a:r>
              <a:rPr lang="en-US" b="1" dirty="0" smtClean="0"/>
              <a:t>Russians used artillery and mortars housed in prefabricated and portable concrete pill boxes.</a:t>
            </a:r>
            <a:endParaRPr lang="en-US" b="1" dirty="0"/>
          </a:p>
        </p:txBody>
      </p:sp>
      <p:sp>
        <p:nvSpPr>
          <p:cNvPr id="4" name="Slide Number Placeholder 3"/>
          <p:cNvSpPr>
            <a:spLocks noGrp="1"/>
          </p:cNvSpPr>
          <p:nvPr>
            <p:ph type="sldNum" sz="quarter" idx="12"/>
          </p:nvPr>
        </p:nvSpPr>
        <p:spPr/>
        <p:txBody>
          <a:bodyPr/>
          <a:lstStyle/>
          <a:p>
            <a:fld id="{9DD28E27-763E-47D1-ABCC-C7F5871FCA0D}" type="slidenum">
              <a:rPr lang="en-US" smtClean="0"/>
              <a:t>16</a:t>
            </a:fld>
            <a:endParaRPr lang="en-US" dirty="0"/>
          </a:p>
        </p:txBody>
      </p:sp>
    </p:spTree>
    <p:extLst>
      <p:ext uri="{BB962C8B-B14F-4D97-AF65-F5344CB8AC3E}">
        <p14:creationId xmlns:p14="http://schemas.microsoft.com/office/powerpoint/2010/main" val="763700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6587469" cy="506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DD28E27-763E-47D1-ABCC-C7F5871FCA0D}" type="slidenum">
              <a:rPr lang="en-US" smtClean="0"/>
              <a:t>17</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93728">
            <a:off x="5897377" y="602843"/>
            <a:ext cx="2758549" cy="355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97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143000"/>
          </a:xfrm>
        </p:spPr>
        <p:txBody>
          <a:bodyPr>
            <a:normAutofit fontScale="90000"/>
          </a:bodyPr>
          <a:lstStyle/>
          <a:p>
            <a:r>
              <a:rPr lang="en-US" b="1" dirty="0" smtClean="0"/>
              <a:t>Three Interesting Russian Advantages</a:t>
            </a:r>
            <a:endParaRPr lang="en-US" b="1" dirty="0"/>
          </a:p>
        </p:txBody>
      </p:sp>
      <p:sp>
        <p:nvSpPr>
          <p:cNvPr id="3" name="Content Placeholder 2"/>
          <p:cNvSpPr>
            <a:spLocks noGrp="1"/>
          </p:cNvSpPr>
          <p:nvPr>
            <p:ph idx="1"/>
          </p:nvPr>
        </p:nvSpPr>
        <p:spPr>
          <a:xfrm>
            <a:off x="457200" y="1219200"/>
            <a:ext cx="8229600" cy="5638800"/>
          </a:xfrm>
        </p:spPr>
        <p:txBody>
          <a:bodyPr>
            <a:normAutofit fontScale="85000" lnSpcReduction="20000"/>
          </a:bodyPr>
          <a:lstStyle/>
          <a:p>
            <a:r>
              <a:rPr lang="en-US" b="1" dirty="0" smtClean="0"/>
              <a:t>1. The Russians historically </a:t>
            </a:r>
            <a:r>
              <a:rPr lang="en-US" b="1" dirty="0" smtClean="0">
                <a:solidFill>
                  <a:srgbClr val="C00000"/>
                </a:solidFill>
              </a:rPr>
              <a:t>had</a:t>
            </a:r>
            <a:r>
              <a:rPr lang="en-US" b="1" dirty="0" smtClean="0"/>
              <a:t> and </a:t>
            </a:r>
            <a:r>
              <a:rPr lang="en-US" b="1" dirty="0" smtClean="0">
                <a:solidFill>
                  <a:srgbClr val="C00000"/>
                </a:solidFill>
              </a:rPr>
              <a:t>moved large armies </a:t>
            </a:r>
            <a:r>
              <a:rPr lang="en-US" b="1" dirty="0" smtClean="0"/>
              <a:t>and </a:t>
            </a:r>
            <a:r>
              <a:rPr lang="en-US" b="1" dirty="0" smtClean="0">
                <a:solidFill>
                  <a:srgbClr val="C00000"/>
                </a:solidFill>
              </a:rPr>
              <a:t>crossed large rivers</a:t>
            </a:r>
            <a:r>
              <a:rPr lang="en-US" b="1" dirty="0" smtClean="0"/>
              <a:t>. Their army had far greater emphasis on engineer units than did the Germans.</a:t>
            </a:r>
          </a:p>
          <a:p>
            <a:pPr lvl="1"/>
            <a:r>
              <a:rPr lang="en-US" b="1" dirty="0" smtClean="0"/>
              <a:t>They used many pre-fabricated pontoon bridges that were disassembled and used elsewhere.</a:t>
            </a:r>
          </a:p>
          <a:p>
            <a:r>
              <a:rPr lang="en-US" b="1" dirty="0" smtClean="0"/>
              <a:t>2. The Russians used a large deception [</a:t>
            </a:r>
            <a:r>
              <a:rPr lang="en-US" b="1" i="1" dirty="0" smtClean="0"/>
              <a:t>Maskirivia</a:t>
            </a:r>
            <a:r>
              <a:rPr lang="en-US" b="1" dirty="0" smtClean="0"/>
              <a:t>] organizations. [Discussion in the next section]</a:t>
            </a:r>
          </a:p>
          <a:p>
            <a:r>
              <a:rPr lang="en-US" b="1" dirty="0" smtClean="0">
                <a:solidFill>
                  <a:schemeClr val="tx2"/>
                </a:solidFill>
              </a:rPr>
              <a:t>These [1 and 2] had a well developed mid-level management and command structure.</a:t>
            </a:r>
          </a:p>
          <a:p>
            <a:r>
              <a:rPr lang="en-US" b="1" dirty="0" smtClean="0"/>
              <a:t>3. (Non technical) A large network of partisans. </a:t>
            </a:r>
          </a:p>
          <a:p>
            <a:pPr lvl="1"/>
            <a:r>
              <a:rPr lang="en-US" b="1" dirty="0" smtClean="0"/>
              <a:t>Early German mistreatment of non-Russian Slavic  populations in the western Soviet Union (Baltic, White Russian, Ukrainian) came back to haunt them. </a:t>
            </a:r>
          </a:p>
          <a:p>
            <a:pPr lvl="1"/>
            <a:r>
              <a:rPr lang="en-US" b="1" dirty="0" smtClean="0"/>
              <a:t>Those still loyal of Communist Government.</a:t>
            </a:r>
            <a:endParaRPr lang="en-US" b="1" dirty="0"/>
          </a:p>
        </p:txBody>
      </p:sp>
      <p:sp>
        <p:nvSpPr>
          <p:cNvPr id="4" name="Slide Number Placeholder 3"/>
          <p:cNvSpPr>
            <a:spLocks noGrp="1"/>
          </p:cNvSpPr>
          <p:nvPr>
            <p:ph type="sldNum" sz="quarter" idx="12"/>
          </p:nvPr>
        </p:nvSpPr>
        <p:spPr/>
        <p:txBody>
          <a:bodyPr/>
          <a:lstStyle/>
          <a:p>
            <a:fld id="{9DD28E27-763E-47D1-ABCC-C7F5871FCA0D}" type="slidenum">
              <a:rPr lang="en-US" smtClean="0"/>
              <a:t>18</a:t>
            </a:fld>
            <a:endParaRPr lang="en-US" dirty="0"/>
          </a:p>
        </p:txBody>
      </p:sp>
    </p:spTree>
    <p:extLst>
      <p:ext uri="{BB962C8B-B14F-4D97-AF65-F5344CB8AC3E}">
        <p14:creationId xmlns:p14="http://schemas.microsoft.com/office/powerpoint/2010/main" val="341115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b="1" dirty="0" smtClean="0"/>
              <a:t>The </a:t>
            </a:r>
            <a:r>
              <a:rPr lang="en-US" b="1" dirty="0"/>
              <a:t>A</a:t>
            </a:r>
            <a:r>
              <a:rPr lang="en-US" b="1" dirty="0" smtClean="0"/>
              <a:t>nti-Tank Gun</a:t>
            </a:r>
            <a:endParaRPr lang="en-US" b="1" dirty="0"/>
          </a:p>
        </p:txBody>
      </p:sp>
      <p:sp>
        <p:nvSpPr>
          <p:cNvPr id="3" name="Content Placeholder 2"/>
          <p:cNvSpPr>
            <a:spLocks noGrp="1"/>
          </p:cNvSpPr>
          <p:nvPr>
            <p:ph idx="1"/>
          </p:nvPr>
        </p:nvSpPr>
        <p:spPr>
          <a:xfrm>
            <a:off x="457200" y="880268"/>
            <a:ext cx="8229600" cy="5977732"/>
          </a:xfrm>
        </p:spPr>
        <p:txBody>
          <a:bodyPr>
            <a:normAutofit fontScale="92500" lnSpcReduction="10000"/>
          </a:bodyPr>
          <a:lstStyle/>
          <a:p>
            <a:r>
              <a:rPr lang="en-US" b="1" dirty="0" smtClean="0"/>
              <a:t>All sides developed Anti-Tank guns.</a:t>
            </a:r>
          </a:p>
          <a:p>
            <a:r>
              <a:rPr lang="en-US" b="1" dirty="0" smtClean="0"/>
              <a:t>The Russian Degtyaryov PTRD-4,                       single shot, simple and produced                                 in vast quantities. </a:t>
            </a:r>
          </a:p>
          <a:p>
            <a:pPr marL="0" indent="0">
              <a:buNone/>
            </a:pPr>
            <a:r>
              <a:rPr lang="en-US" b="1" dirty="0" smtClean="0"/>
              <a:t> </a:t>
            </a:r>
          </a:p>
          <a:p>
            <a:r>
              <a:rPr lang="en-US" b="1" dirty="0" smtClean="0"/>
              <a:t>The more modern Russian                                 57mm ZiS2</a:t>
            </a:r>
          </a:p>
          <a:p>
            <a:endParaRPr lang="en-US" b="1" dirty="0"/>
          </a:p>
          <a:p>
            <a:endParaRPr lang="en-US" b="1" dirty="0" smtClean="0"/>
          </a:p>
          <a:p>
            <a:pPr marL="0" indent="0">
              <a:buNone/>
            </a:pPr>
            <a:endParaRPr lang="en-US" b="1" dirty="0" smtClean="0"/>
          </a:p>
          <a:p>
            <a:r>
              <a:rPr lang="en-US" b="1" dirty="0" smtClean="0"/>
              <a:t>German Panzerfaust, single, </a:t>
            </a:r>
          </a:p>
          <a:p>
            <a:pPr marL="0" indent="0">
              <a:buNone/>
            </a:pPr>
            <a:r>
              <a:rPr lang="en-US" b="1" dirty="0" smtClean="0"/>
              <a:t>    preloaded shell</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442" y="1524000"/>
            <a:ext cx="20955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7" y="3124200"/>
            <a:ext cx="26384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2" y="5207000"/>
            <a:ext cx="2476500"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DD28E27-763E-47D1-ABCC-C7F5871FCA0D}" type="slidenum">
              <a:rPr lang="en-US" smtClean="0"/>
              <a:t>19</a:t>
            </a:fld>
            <a:endParaRPr lang="en-US"/>
          </a:p>
        </p:txBody>
      </p:sp>
    </p:spTree>
    <p:extLst>
      <p:ext uri="{BB962C8B-B14F-4D97-AF65-F5344CB8AC3E}">
        <p14:creationId xmlns:p14="http://schemas.microsoft.com/office/powerpoint/2010/main" val="231411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What is a </a:t>
            </a:r>
            <a:r>
              <a:rPr lang="en-US" b="1" i="1" dirty="0" smtClean="0"/>
              <a:t>Blitzkrieg</a:t>
            </a:r>
            <a:r>
              <a:rPr lang="en-US" b="1" dirty="0" smtClean="0"/>
              <a:t>?  </a:t>
            </a:r>
            <a:endParaRPr lang="en-US" b="1" dirty="0"/>
          </a:p>
        </p:txBody>
      </p:sp>
      <p:sp>
        <p:nvSpPr>
          <p:cNvPr id="3" name="Content Placeholder 2"/>
          <p:cNvSpPr>
            <a:spLocks noGrp="1"/>
          </p:cNvSpPr>
          <p:nvPr>
            <p:ph idx="1"/>
          </p:nvPr>
        </p:nvSpPr>
        <p:spPr>
          <a:xfrm>
            <a:off x="381000" y="569686"/>
            <a:ext cx="8229600" cy="6324600"/>
          </a:xfrm>
        </p:spPr>
        <p:txBody>
          <a:bodyPr>
            <a:normAutofit fontScale="77500" lnSpcReduction="20000"/>
          </a:bodyPr>
          <a:lstStyle/>
          <a:p>
            <a:pPr marL="0" indent="0">
              <a:buNone/>
            </a:pPr>
            <a:r>
              <a:rPr lang="en-US" b="1" dirty="0" smtClean="0"/>
              <a:t>“The term Blitzkrieg gets used, often sloppily, to cover </a:t>
            </a:r>
            <a:r>
              <a:rPr lang="en-US" b="1" dirty="0" smtClean="0">
                <a:solidFill>
                  <a:srgbClr val="FF0000"/>
                </a:solidFill>
              </a:rPr>
              <a:t>different though related things</a:t>
            </a:r>
            <a:r>
              <a:rPr lang="en-US" b="1" dirty="0" smtClean="0">
                <a:solidFill>
                  <a:schemeClr val="accent2"/>
                </a:solidFill>
              </a:rPr>
              <a:t>.</a:t>
            </a:r>
            <a:r>
              <a:rPr lang="en-US" b="1" dirty="0" smtClean="0"/>
              <a:t> </a:t>
            </a:r>
          </a:p>
          <a:p>
            <a:pPr marL="0" indent="0">
              <a:buNone/>
            </a:pPr>
            <a:r>
              <a:rPr lang="en-US" b="1" dirty="0" smtClean="0">
                <a:solidFill>
                  <a:srgbClr val="FF0000"/>
                </a:solidFill>
              </a:rPr>
              <a:t>Literally― lightning war. </a:t>
            </a:r>
          </a:p>
          <a:p>
            <a:pPr marL="0" indent="0">
              <a:buNone/>
            </a:pPr>
            <a:r>
              <a:rPr lang="en-US" b="1" dirty="0" smtClean="0"/>
              <a:t>As such it could be applied to many campaigns (ex. The 16</a:t>
            </a:r>
            <a:r>
              <a:rPr lang="en-US" b="1" baseline="30000" dirty="0" smtClean="0"/>
              <a:t>th</a:t>
            </a:r>
            <a:r>
              <a:rPr lang="en-US" b="1" dirty="0" smtClean="0"/>
              <a:t> Century  campaigns of Frederick the Great; </a:t>
            </a:r>
            <a:r>
              <a:rPr lang="en-US" b="1" dirty="0" smtClean="0">
                <a:solidFill>
                  <a:schemeClr val="tx2"/>
                </a:solidFill>
              </a:rPr>
              <a:t>Israel’s 1967 fighting</a:t>
            </a:r>
            <a:r>
              <a:rPr lang="en-US" b="1" dirty="0" smtClean="0"/>
              <a:t>), although the word popularly rose to describe the so-called </a:t>
            </a:r>
            <a:r>
              <a:rPr lang="en-US" b="1" dirty="0" smtClean="0">
                <a:solidFill>
                  <a:srgbClr val="FF0000"/>
                </a:solidFill>
              </a:rPr>
              <a:t>German way in warfare in 1939-1941.</a:t>
            </a:r>
          </a:p>
          <a:p>
            <a:pPr marL="0" indent="0">
              <a:buNone/>
            </a:pPr>
            <a:r>
              <a:rPr lang="en-US" b="1" u="sng" dirty="0">
                <a:solidFill>
                  <a:srgbClr val="FF0000"/>
                </a:solidFill>
              </a:rPr>
              <a:t>F</a:t>
            </a:r>
            <a:r>
              <a:rPr lang="en-US" b="1" u="sng" dirty="0" smtClean="0">
                <a:solidFill>
                  <a:srgbClr val="FF0000"/>
                </a:solidFill>
              </a:rPr>
              <a:t>ast</a:t>
            </a:r>
            <a:r>
              <a:rPr lang="en-US" b="1" dirty="0" smtClean="0">
                <a:solidFill>
                  <a:srgbClr val="FF0000"/>
                </a:solidFill>
              </a:rPr>
              <a:t> battle ground  movements by armored and mechanized infantry units</a:t>
            </a:r>
            <a:r>
              <a:rPr lang="en-US" b="1" dirty="0" smtClean="0"/>
              <a:t> to take the enemy’s army </a:t>
            </a:r>
            <a:r>
              <a:rPr lang="en-US" b="1" dirty="0" smtClean="0">
                <a:solidFill>
                  <a:srgbClr val="FF0000"/>
                </a:solidFill>
              </a:rPr>
              <a:t>off guard</a:t>
            </a:r>
            <a:r>
              <a:rPr lang="en-US" b="1" dirty="0" smtClean="0"/>
              <a:t> with advances, regroups</a:t>
            </a:r>
            <a:r>
              <a:rPr lang="en-US" b="1" smtClean="0"/>
              <a:t>, bypasses </a:t>
            </a:r>
            <a:r>
              <a:rPr lang="en-US" b="1" dirty="0" smtClean="0"/>
              <a:t>and advances again. </a:t>
            </a:r>
          </a:p>
          <a:p>
            <a:pPr marL="0" indent="0">
              <a:buNone/>
            </a:pPr>
            <a:r>
              <a:rPr lang="en-US" b="1" dirty="0" smtClean="0"/>
              <a:t>The ground assault backed by </a:t>
            </a:r>
            <a:r>
              <a:rPr lang="en-US" b="1" dirty="0" smtClean="0">
                <a:solidFill>
                  <a:srgbClr val="FF0000"/>
                </a:solidFill>
              </a:rPr>
              <a:t>tactical air power </a:t>
            </a:r>
            <a:r>
              <a:rPr lang="en-US" b="1" dirty="0" smtClean="0"/>
              <a:t>(dive bombers and medium range bombers), gave it a new touch.*”</a:t>
            </a:r>
          </a:p>
          <a:p>
            <a:pPr marL="0" indent="0">
              <a:buNone/>
            </a:pPr>
            <a:endParaRPr lang="en-US" b="1" dirty="0" smtClean="0"/>
          </a:p>
          <a:p>
            <a:pPr marL="0" indent="0">
              <a:buNone/>
            </a:pPr>
            <a:r>
              <a:rPr lang="en-US" b="1" u="sng" dirty="0" smtClean="0">
                <a:solidFill>
                  <a:srgbClr val="FF0000"/>
                </a:solidFill>
              </a:rPr>
              <a:t>To conquer quickly, not obliterate, restrain your losses.</a:t>
            </a:r>
          </a:p>
          <a:p>
            <a:pPr marL="0" indent="0">
              <a:buNone/>
            </a:pPr>
            <a:endParaRPr lang="en-US" b="1" dirty="0" smtClean="0"/>
          </a:p>
          <a:p>
            <a:pPr marL="0" indent="0">
              <a:buNone/>
            </a:pPr>
            <a:r>
              <a:rPr lang="en-US" b="1" dirty="0" smtClean="0"/>
              <a:t>I would add― initial surprise</a:t>
            </a:r>
          </a:p>
          <a:p>
            <a:pPr marL="0" indent="0">
              <a:buNone/>
            </a:pPr>
            <a:r>
              <a:rPr lang="en-US" sz="2400" b="1" dirty="0" smtClean="0"/>
              <a:t>* Paul Kennedy</a:t>
            </a:r>
            <a:endParaRPr lang="en-US" sz="2400" b="1" dirty="0"/>
          </a:p>
        </p:txBody>
      </p:sp>
      <p:sp>
        <p:nvSpPr>
          <p:cNvPr id="4" name="Slide Number Placeholder 3"/>
          <p:cNvSpPr>
            <a:spLocks noGrp="1"/>
          </p:cNvSpPr>
          <p:nvPr>
            <p:ph type="sldNum" sz="quarter" idx="12"/>
          </p:nvPr>
        </p:nvSpPr>
        <p:spPr/>
        <p:txBody>
          <a:bodyPr/>
          <a:lstStyle/>
          <a:p>
            <a:fld id="{9DD28E27-763E-47D1-ABCC-C7F5871FCA0D}" type="slidenum">
              <a:rPr lang="en-US" smtClean="0"/>
              <a:t>2</a:t>
            </a:fld>
            <a:endParaRPr lang="en-US" dirty="0"/>
          </a:p>
        </p:txBody>
      </p:sp>
    </p:spTree>
    <p:extLst>
      <p:ext uri="{BB962C8B-B14F-4D97-AF65-F5344CB8AC3E}">
        <p14:creationId xmlns:p14="http://schemas.microsoft.com/office/powerpoint/2010/main" val="2926117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b="1" dirty="0" smtClean="0">
                <a:solidFill>
                  <a:schemeClr val="tx2"/>
                </a:solidFill>
              </a:rPr>
              <a:t>Knudsen-Returns</a:t>
            </a:r>
            <a:endParaRPr lang="en-US" b="1" dirty="0">
              <a:solidFill>
                <a:schemeClr val="tx2"/>
              </a:solidFill>
            </a:endParaRPr>
          </a:p>
        </p:txBody>
      </p:sp>
      <p:sp>
        <p:nvSpPr>
          <p:cNvPr id="3" name="Content Placeholder 2"/>
          <p:cNvSpPr>
            <a:spLocks noGrp="1"/>
          </p:cNvSpPr>
          <p:nvPr>
            <p:ph idx="1"/>
          </p:nvPr>
        </p:nvSpPr>
        <p:spPr>
          <a:xfrm>
            <a:off x="268514" y="541337"/>
            <a:ext cx="8839200" cy="4525963"/>
          </a:xfrm>
        </p:spPr>
        <p:txBody>
          <a:bodyPr/>
          <a:lstStyle/>
          <a:p>
            <a:pPr marL="0" indent="0">
              <a:buNone/>
            </a:pPr>
            <a:r>
              <a:rPr lang="en-US" b="1" dirty="0" smtClean="0"/>
              <a:t>In 1939 US Army has a total of </a:t>
            </a:r>
            <a:r>
              <a:rPr lang="en-US" b="1" dirty="0" smtClean="0">
                <a:solidFill>
                  <a:srgbClr val="C00000"/>
                </a:solidFill>
              </a:rPr>
              <a:t>200 M-2</a:t>
            </a:r>
            <a:r>
              <a:rPr lang="en-US" b="1" dirty="0" smtClean="0"/>
              <a:t> light tanks.</a:t>
            </a:r>
          </a:p>
          <a:p>
            <a:pPr marL="0" indent="0">
              <a:buNone/>
            </a:pPr>
            <a:r>
              <a:rPr lang="en-US" b="1" dirty="0" smtClean="0"/>
              <a:t>August 1940 – Knudsen convinced </a:t>
            </a:r>
            <a:r>
              <a:rPr lang="en-US" b="1" dirty="0"/>
              <a:t>the Army to contract with Chrysler to build tanks (M-3 </a:t>
            </a:r>
            <a:r>
              <a:rPr lang="en-US" b="1" dirty="0" smtClean="0"/>
              <a:t>first for the British and later M-4</a:t>
            </a:r>
            <a:r>
              <a:rPr lang="en-US" b="1" dirty="0"/>
              <a:t>). </a:t>
            </a:r>
            <a:endParaRPr lang="en-US" b="1" dirty="0" smtClean="0"/>
          </a:p>
          <a:p>
            <a:pPr marL="0" indent="0">
              <a:buNone/>
            </a:pPr>
            <a:r>
              <a:rPr lang="en-US" b="1" dirty="0" smtClean="0"/>
              <a:t>Knudsen </a:t>
            </a:r>
            <a:r>
              <a:rPr lang="en-US" b="1" dirty="0"/>
              <a:t>contacted noted industrial designer Albert Kahn to start designing a new </a:t>
            </a:r>
            <a:r>
              <a:rPr lang="en-US" b="1" dirty="0" smtClean="0"/>
              <a:t>modern assemble line tank </a:t>
            </a:r>
            <a:r>
              <a:rPr lang="en-US" b="1" dirty="0"/>
              <a:t>plant for </a:t>
            </a:r>
            <a:r>
              <a:rPr lang="en-US" b="1" dirty="0" smtClean="0"/>
              <a:t>Chrysler near Chicago. </a:t>
            </a:r>
            <a:endParaRPr lang="en-US" b="1" dirty="0"/>
          </a:p>
          <a:p>
            <a:endParaRPr lang="en-US" dirty="0"/>
          </a:p>
        </p:txBody>
      </p:sp>
      <p:sp>
        <p:nvSpPr>
          <p:cNvPr id="4" name="Slide Number Placeholder 3"/>
          <p:cNvSpPr>
            <a:spLocks noGrp="1"/>
          </p:cNvSpPr>
          <p:nvPr>
            <p:ph type="sldNum" sz="quarter" idx="12"/>
          </p:nvPr>
        </p:nvSpPr>
        <p:spPr/>
        <p:txBody>
          <a:bodyPr/>
          <a:lstStyle/>
          <a:p>
            <a:fld id="{9DD28E27-763E-47D1-ABCC-C7F5871FCA0D}" type="slidenum">
              <a:rPr lang="en-US" smtClean="0"/>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29" y="4419600"/>
            <a:ext cx="3392714"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5924321"/>
            <a:ext cx="2769604" cy="646331"/>
          </a:xfrm>
          <a:prstGeom prst="rect">
            <a:avLst/>
          </a:prstGeom>
          <a:noFill/>
        </p:spPr>
        <p:txBody>
          <a:bodyPr wrap="none" rtlCol="0">
            <a:spAutoFit/>
          </a:bodyPr>
          <a:lstStyle/>
          <a:p>
            <a:r>
              <a:rPr lang="en-US" b="1" dirty="0" smtClean="0"/>
              <a:t>Lend-Lease Soviet M-3 Lee </a:t>
            </a:r>
          </a:p>
          <a:p>
            <a:r>
              <a:rPr lang="en-US" b="1" dirty="0" smtClean="0"/>
              <a:t>Tanks at Kursk</a:t>
            </a:r>
            <a:endParaRPr lang="en-US"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26358"/>
            <a:ext cx="2816678" cy="224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41634" y="6488668"/>
            <a:ext cx="3139642" cy="369332"/>
          </a:xfrm>
          <a:prstGeom prst="rect">
            <a:avLst/>
          </a:prstGeom>
          <a:noFill/>
        </p:spPr>
        <p:txBody>
          <a:bodyPr wrap="none" rtlCol="0">
            <a:spAutoFit/>
          </a:bodyPr>
          <a:lstStyle/>
          <a:p>
            <a:r>
              <a:rPr lang="en-US" b="1" dirty="0" smtClean="0"/>
              <a:t>M-4 Sherman Tank, Sicily, 1943</a:t>
            </a:r>
            <a:endParaRPr lang="en-US" b="1" dirty="0"/>
          </a:p>
        </p:txBody>
      </p:sp>
    </p:spTree>
    <p:extLst>
      <p:ext uri="{BB962C8B-B14F-4D97-AF65-F5344CB8AC3E}">
        <p14:creationId xmlns:p14="http://schemas.microsoft.com/office/powerpoint/2010/main" val="287353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Albert Kahn</a:t>
            </a:r>
            <a:endParaRPr lang="en-US" dirty="0"/>
          </a:p>
        </p:txBody>
      </p:sp>
      <p:sp>
        <p:nvSpPr>
          <p:cNvPr id="3" name="Content Placeholder 2"/>
          <p:cNvSpPr>
            <a:spLocks noGrp="1"/>
          </p:cNvSpPr>
          <p:nvPr>
            <p:ph idx="1"/>
          </p:nvPr>
        </p:nvSpPr>
        <p:spPr>
          <a:xfrm>
            <a:off x="381000" y="1905000"/>
            <a:ext cx="8229600" cy="4525963"/>
          </a:xfrm>
        </p:spPr>
        <p:txBody>
          <a:bodyPr>
            <a:normAutofit fontScale="92500" lnSpcReduction="10000"/>
          </a:bodyPr>
          <a:lstStyle/>
          <a:p>
            <a:r>
              <a:rPr lang="en-US" b="1" dirty="0" smtClean="0"/>
              <a:t>One </a:t>
            </a:r>
            <a:r>
              <a:rPr lang="en-US" b="1" dirty="0"/>
              <a:t>of the most prolific architects in American history, </a:t>
            </a:r>
            <a:r>
              <a:rPr lang="en-US" b="1" i="1" dirty="0"/>
              <a:t>Albert Kahn</a:t>
            </a:r>
            <a:r>
              <a:rPr lang="en-US" b="1" dirty="0"/>
              <a:t> designed well over 1,000 buildings in his </a:t>
            </a:r>
            <a:r>
              <a:rPr lang="en-US" b="1" dirty="0" smtClean="0"/>
              <a:t>lifetime.</a:t>
            </a:r>
            <a:endParaRPr lang="en-US" b="1" dirty="0"/>
          </a:p>
          <a:p>
            <a:r>
              <a:rPr lang="en-US" b="1" dirty="0" smtClean="0"/>
              <a:t>By WW </a:t>
            </a:r>
            <a:r>
              <a:rPr lang="en-US" b="1" dirty="0"/>
              <a:t>II, Kahn's </a:t>
            </a:r>
            <a:r>
              <a:rPr lang="en-US" b="1" dirty="0" smtClean="0"/>
              <a:t>600-staff  industrial design operation was </a:t>
            </a:r>
            <a:r>
              <a:rPr lang="en-US" b="1" dirty="0"/>
              <a:t>involved in making Detroit an important </a:t>
            </a:r>
            <a:r>
              <a:rPr lang="en-US" b="1" dirty="0" smtClean="0"/>
              <a:t>center </a:t>
            </a:r>
            <a:r>
              <a:rPr lang="en-US" b="1" dirty="0"/>
              <a:t>of America's Arsenal of </a:t>
            </a:r>
            <a:r>
              <a:rPr lang="en-US" b="1" dirty="0" smtClean="0"/>
              <a:t>Democracy.</a:t>
            </a:r>
          </a:p>
          <a:p>
            <a:pPr lvl="1"/>
            <a:r>
              <a:rPr lang="en-US" b="1" dirty="0" smtClean="0"/>
              <a:t>Worked with Sorensen in the Ford River Rouge complex</a:t>
            </a:r>
          </a:p>
          <a:p>
            <a:pPr lvl="1"/>
            <a:r>
              <a:rPr lang="en-US" b="1" dirty="0" smtClean="0"/>
              <a:t>Ford’s B-24 factory</a:t>
            </a:r>
            <a:endParaRPr lang="en-US" b="1" dirty="0"/>
          </a:p>
        </p:txBody>
      </p:sp>
      <p:sp>
        <p:nvSpPr>
          <p:cNvPr id="4" name="Slide Number Placeholder 3"/>
          <p:cNvSpPr>
            <a:spLocks noGrp="1"/>
          </p:cNvSpPr>
          <p:nvPr>
            <p:ph type="sldNum" sz="quarter" idx="12"/>
          </p:nvPr>
        </p:nvSpPr>
        <p:spPr/>
        <p:txBody>
          <a:bodyPr/>
          <a:lstStyle/>
          <a:p>
            <a:fld id="{9DD28E27-763E-47D1-ABCC-C7F5871FCA0D}" type="slidenum">
              <a:rPr lang="en-US" smtClean="0"/>
              <a:t>21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16114"/>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849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86"/>
            <a:ext cx="9144000" cy="1143000"/>
          </a:xfrm>
        </p:spPr>
        <p:txBody>
          <a:bodyPr>
            <a:normAutofit fontScale="90000"/>
          </a:bodyPr>
          <a:lstStyle/>
          <a:p>
            <a:r>
              <a:rPr lang="en-US" b="1" dirty="0" smtClean="0"/>
              <a:t>The Lend – Lease Studebaker Trucks and the Willys Jeeps</a:t>
            </a:r>
            <a:endParaRPr lang="en-US" b="1" dirty="0"/>
          </a:p>
        </p:txBody>
      </p:sp>
      <p:sp>
        <p:nvSpPr>
          <p:cNvPr id="3" name="Content Placeholder 2"/>
          <p:cNvSpPr>
            <a:spLocks noGrp="1"/>
          </p:cNvSpPr>
          <p:nvPr>
            <p:ph idx="1"/>
          </p:nvPr>
        </p:nvSpPr>
        <p:spPr>
          <a:xfrm>
            <a:off x="381000" y="1389743"/>
            <a:ext cx="8229600" cy="4525963"/>
          </a:xfrm>
        </p:spPr>
        <p:txBody>
          <a:bodyPr/>
          <a:lstStyle/>
          <a:p>
            <a:r>
              <a:rPr lang="en-US" b="1" dirty="0" smtClean="0"/>
              <a:t>The Soviets built 665,000 Soviet trucks in WW II or 58 % needed. US provided 470,000.</a:t>
            </a:r>
          </a:p>
          <a:p>
            <a:r>
              <a:rPr lang="en-US" b="1" dirty="0" smtClean="0"/>
              <a:t>The US provided the rest through lend-lease.</a:t>
            </a:r>
          </a:p>
          <a:p>
            <a:r>
              <a:rPr lang="en-US" b="1" dirty="0" smtClean="0"/>
              <a:t>The US trucks were significantly more robust, more reliable, thus were often used to move ammunition and rockets.</a:t>
            </a:r>
            <a:endParaRPr lang="en-US" b="1" dirty="0"/>
          </a:p>
        </p:txBody>
      </p:sp>
      <p:sp>
        <p:nvSpPr>
          <p:cNvPr id="4" name="Slide Number Placeholder 3"/>
          <p:cNvSpPr>
            <a:spLocks noGrp="1"/>
          </p:cNvSpPr>
          <p:nvPr>
            <p:ph type="sldNum" sz="quarter" idx="12"/>
          </p:nvPr>
        </p:nvSpPr>
        <p:spPr/>
        <p:txBody>
          <a:bodyPr/>
          <a:lstStyle/>
          <a:p>
            <a:fld id="{9DD28E27-763E-47D1-ABCC-C7F5871FCA0D}" type="slidenum">
              <a:rPr lang="en-US" smtClean="0"/>
              <a:t>22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724400"/>
            <a:ext cx="298537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177590"/>
            <a:ext cx="1905000" cy="266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0555" y="1371600"/>
            <a:ext cx="48985"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551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D28E27-763E-47D1-ABCC-C7F5871FCA0D}" type="slidenum">
              <a:rPr lang="en-US" smtClean="0"/>
              <a:t>23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6591300" cy="615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4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629"/>
            <a:ext cx="8229600" cy="1143000"/>
          </a:xfrm>
        </p:spPr>
        <p:txBody>
          <a:bodyPr>
            <a:normAutofit/>
          </a:bodyPr>
          <a:lstStyle/>
          <a:p>
            <a:r>
              <a:rPr lang="en-US" sz="3600" b="1" dirty="0" smtClean="0"/>
              <a:t>The American Love Affair with the Auto</a:t>
            </a:r>
            <a:endParaRPr lang="en-US" sz="3600" b="1" dirty="0"/>
          </a:p>
        </p:txBody>
      </p:sp>
      <p:sp>
        <p:nvSpPr>
          <p:cNvPr id="3" name="Content Placeholder 2"/>
          <p:cNvSpPr>
            <a:spLocks noGrp="1"/>
          </p:cNvSpPr>
          <p:nvPr>
            <p:ph idx="1"/>
          </p:nvPr>
        </p:nvSpPr>
        <p:spPr>
          <a:xfrm>
            <a:off x="457200" y="1066800"/>
            <a:ext cx="8380113" cy="5181600"/>
          </a:xfrm>
        </p:spPr>
        <p:txBody>
          <a:bodyPr>
            <a:normAutofit fontScale="25000" lnSpcReduction="20000"/>
          </a:bodyPr>
          <a:lstStyle/>
          <a:p>
            <a:r>
              <a:rPr lang="en-US" sz="9600" b="1" dirty="0" smtClean="0"/>
              <a:t>The depression notwithstanding millions of Americans GIs have experience fixing autos, trucks and farm equipment. </a:t>
            </a:r>
          </a:p>
          <a:p>
            <a:endParaRPr lang="en-US" sz="9600" b="1" dirty="0" smtClean="0"/>
          </a:p>
          <a:p>
            <a:pPr marL="0" indent="0">
              <a:buNone/>
            </a:pPr>
            <a:r>
              <a:rPr lang="en-US" sz="9600" b="1" dirty="0" smtClean="0"/>
              <a:t> </a:t>
            </a:r>
          </a:p>
          <a:p>
            <a:endParaRPr lang="en-US" sz="9600" b="1" dirty="0" smtClean="0"/>
          </a:p>
          <a:p>
            <a:endParaRPr lang="en-US" sz="9600" b="1" dirty="0"/>
          </a:p>
          <a:p>
            <a:r>
              <a:rPr lang="en-US" sz="9600" b="1" dirty="0" smtClean="0"/>
              <a:t>GIs kept our fleets running and improvised.</a:t>
            </a:r>
          </a:p>
          <a:p>
            <a:pPr lvl="1"/>
            <a:r>
              <a:rPr lang="en-US" sz="9600" b="1" dirty="0" smtClean="0"/>
              <a:t>Tanks modified with bulldozer blades from scrap.</a:t>
            </a:r>
          </a:p>
          <a:p>
            <a:pPr marL="457200" lvl="1" indent="0">
              <a:buNone/>
            </a:pPr>
            <a:endParaRPr lang="en-US" b="1" dirty="0"/>
          </a:p>
          <a:p>
            <a:pPr lvl="1"/>
            <a:endParaRPr lang="en-US" b="1" dirty="0" smtClean="0"/>
          </a:p>
          <a:p>
            <a:pPr lvl="1"/>
            <a:endParaRPr lang="en-US" b="1" dirty="0"/>
          </a:p>
          <a:p>
            <a:pPr marL="457200" lvl="1" indent="0">
              <a:buNone/>
            </a:pPr>
            <a:endParaRPr lang="en-US" b="1" dirty="0" smtClean="0"/>
          </a:p>
          <a:p>
            <a:pPr marL="457200" lvl="1" indent="0">
              <a:buNone/>
            </a:pPr>
            <a:endParaRPr lang="en-US" b="1" dirty="0"/>
          </a:p>
          <a:p>
            <a:pPr marL="457200" lvl="1" indent="0">
              <a:buNone/>
            </a:pPr>
            <a:endParaRPr lang="en-US" b="1" dirty="0" smtClean="0"/>
          </a:p>
          <a:p>
            <a:pPr marL="457200" lvl="1" indent="0">
              <a:buNone/>
            </a:pPr>
            <a:endParaRPr lang="en-US" b="1" dirty="0"/>
          </a:p>
          <a:p>
            <a:pPr marL="457200" lvl="1" indent="0">
              <a:buNone/>
            </a:pPr>
            <a:endParaRPr lang="en-US" b="1" dirty="0" smtClean="0"/>
          </a:p>
          <a:p>
            <a:pPr marL="457200" lvl="1" indent="0">
              <a:buNone/>
            </a:pPr>
            <a:endParaRPr lang="en-US" b="1" dirty="0"/>
          </a:p>
          <a:p>
            <a:pPr marL="457200" lvl="1" indent="0">
              <a:buNone/>
            </a:pPr>
            <a:endParaRPr lang="en-US" b="1" dirty="0" smtClean="0"/>
          </a:p>
          <a:p>
            <a:pPr marL="457200" lvl="1" indent="0">
              <a:buNone/>
            </a:pPr>
            <a:endParaRPr lang="en-US" b="1" dirty="0"/>
          </a:p>
          <a:p>
            <a:pPr marL="457200" lvl="1" indent="0">
              <a:buNone/>
            </a:pPr>
            <a:endParaRPr lang="en-US" b="1" dirty="0" smtClean="0"/>
          </a:p>
          <a:p>
            <a:pPr marL="457200" lvl="1" indent="0">
              <a:buNone/>
            </a:pPr>
            <a:endParaRPr lang="en-US" b="1" dirty="0"/>
          </a:p>
          <a:p>
            <a:pPr marL="347663" lvl="1" indent="-347663">
              <a:buFont typeface="Arial" panose="020B0604020202020204" pitchFamily="34" charset="0"/>
              <a:buChar char="•"/>
            </a:pPr>
            <a:r>
              <a:rPr lang="en-US" sz="9600" b="1" dirty="0" smtClean="0"/>
              <a:t>This national technical competence was a work around for hurried and often inadequate training.</a:t>
            </a:r>
          </a:p>
          <a:p>
            <a:pPr marL="347663" lvl="1" indent="-347663">
              <a:buFont typeface="Arial" panose="020B0604020202020204" pitchFamily="34" charset="0"/>
              <a:buChar char="•"/>
            </a:pPr>
            <a:r>
              <a:rPr lang="en-US" sz="9600" b="1" dirty="0"/>
              <a:t>The Allies’ troops less mechanically </a:t>
            </a:r>
            <a:r>
              <a:rPr lang="en-US" sz="9600" b="1" dirty="0" smtClean="0"/>
              <a:t>experienced</a:t>
            </a:r>
            <a:r>
              <a:rPr lang="en-US" sz="9600" b="1" dirty="0"/>
              <a:t>.</a:t>
            </a:r>
          </a:p>
          <a:p>
            <a:pPr marL="0" lvl="1" indent="0">
              <a:buNone/>
            </a:pPr>
            <a:endParaRPr lang="en-US" sz="9600" b="1" dirty="0"/>
          </a:p>
        </p:txBody>
      </p:sp>
      <p:sp>
        <p:nvSpPr>
          <p:cNvPr id="4" name="Slide Number Placeholder 3"/>
          <p:cNvSpPr>
            <a:spLocks noGrp="1"/>
          </p:cNvSpPr>
          <p:nvPr>
            <p:ph type="sldNum" sz="quarter" idx="12"/>
          </p:nvPr>
        </p:nvSpPr>
        <p:spPr/>
        <p:txBody>
          <a:bodyPr/>
          <a:lstStyle/>
          <a:p>
            <a:fld id="{9DD28E27-763E-47D1-ABCC-C7F5871FCA0D}" type="slidenum">
              <a:rPr lang="en-US" smtClean="0"/>
              <a:t>24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006630"/>
            <a:ext cx="1562100" cy="1174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43" y="1905000"/>
            <a:ext cx="71437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30286" y="4006630"/>
            <a:ext cx="6007027" cy="830997"/>
          </a:xfrm>
          <a:prstGeom prst="rect">
            <a:avLst/>
          </a:prstGeom>
          <a:noFill/>
        </p:spPr>
        <p:txBody>
          <a:bodyPr wrap="square" rtlCol="0">
            <a:spAutoFit/>
          </a:bodyPr>
          <a:lstStyle/>
          <a:p>
            <a:r>
              <a:rPr lang="en-US" sz="2400" b="1" dirty="0" smtClean="0"/>
              <a:t>Normandy: </a:t>
            </a:r>
            <a:r>
              <a:rPr lang="en-US" sz="2400" b="1" dirty="0"/>
              <a:t>I</a:t>
            </a:r>
            <a:r>
              <a:rPr lang="en-US" sz="2400" b="1" dirty="0" smtClean="0"/>
              <a:t>mprovised tank blades and</a:t>
            </a:r>
          </a:p>
          <a:p>
            <a:r>
              <a:rPr lang="en-US" sz="2400" b="1" dirty="0" smtClean="0"/>
              <a:t> “Salad Forks” to penetrate the Hedgerows</a:t>
            </a:r>
            <a:endParaRPr lang="en-US" sz="2400" b="1" dirty="0"/>
          </a:p>
        </p:txBody>
      </p:sp>
    </p:spTree>
    <p:extLst>
      <p:ext uri="{BB962C8B-B14F-4D97-AF65-F5344CB8AC3E}">
        <p14:creationId xmlns:p14="http://schemas.microsoft.com/office/powerpoint/2010/main" val="1834503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143000"/>
          </a:xfrm>
        </p:spPr>
        <p:txBody>
          <a:bodyPr>
            <a:normAutofit fontScale="90000"/>
          </a:bodyPr>
          <a:lstStyle/>
          <a:p>
            <a:r>
              <a:rPr lang="en-US" b="1" dirty="0" smtClean="0"/>
              <a:t>The Eastern Front and the North Atlantic</a:t>
            </a:r>
            <a:endParaRPr lang="en-US" b="1" dirty="0"/>
          </a:p>
        </p:txBody>
      </p:sp>
      <p:sp>
        <p:nvSpPr>
          <p:cNvPr id="3" name="Content Placeholder 2"/>
          <p:cNvSpPr>
            <a:spLocks noGrp="1"/>
          </p:cNvSpPr>
          <p:nvPr>
            <p:ph idx="1"/>
          </p:nvPr>
        </p:nvSpPr>
        <p:spPr>
          <a:xfrm>
            <a:off x="457200" y="1447800"/>
            <a:ext cx="8229600" cy="5257800"/>
          </a:xfrm>
        </p:spPr>
        <p:txBody>
          <a:bodyPr>
            <a:normAutofit fontScale="85000" lnSpcReduction="20000"/>
          </a:bodyPr>
          <a:lstStyle/>
          <a:p>
            <a:r>
              <a:rPr lang="en-US" b="1" dirty="0" smtClean="0"/>
              <a:t>On examination many similarities.</a:t>
            </a:r>
          </a:p>
          <a:p>
            <a:r>
              <a:rPr lang="en-US" b="1" dirty="0" smtClean="0"/>
              <a:t>Both covered vast areas.</a:t>
            </a:r>
          </a:p>
          <a:p>
            <a:r>
              <a:rPr lang="en-US" b="1" dirty="0" smtClean="0">
                <a:solidFill>
                  <a:srgbClr val="C00000"/>
                </a:solidFill>
              </a:rPr>
              <a:t>Neither the British in the Atlantic nor the Russians on the Eastern front gave up the fight in spite of heavy early losses</a:t>
            </a:r>
            <a:r>
              <a:rPr lang="en-US" b="1" dirty="0" smtClean="0"/>
              <a:t>.</a:t>
            </a:r>
          </a:p>
          <a:p>
            <a:r>
              <a:rPr lang="en-US" b="1" dirty="0" smtClean="0"/>
              <a:t>Both Fronts spanned three years and </a:t>
            </a:r>
            <a:r>
              <a:rPr lang="en-US" b="1" dirty="0" smtClean="0">
                <a:solidFill>
                  <a:srgbClr val="FF0000"/>
                </a:solidFill>
              </a:rPr>
              <a:t>countered </a:t>
            </a:r>
            <a:r>
              <a:rPr lang="en-US" b="1" dirty="0" smtClean="0"/>
              <a:t>the intent of Blitzkrieg's theory of a </a:t>
            </a:r>
            <a:r>
              <a:rPr lang="en-US" b="1" dirty="0" smtClean="0">
                <a:solidFill>
                  <a:srgbClr val="FF0000"/>
                </a:solidFill>
              </a:rPr>
              <a:t>short</a:t>
            </a:r>
            <a:r>
              <a:rPr lang="en-US" b="1" dirty="0" smtClean="0"/>
              <a:t> war.</a:t>
            </a:r>
          </a:p>
          <a:p>
            <a:r>
              <a:rPr lang="en-US" b="1" dirty="0" smtClean="0"/>
              <a:t>Both Fronts were eventually won by a combinations of new inventions, better management/more intelligent command and grim battles– no silver bullets.</a:t>
            </a:r>
          </a:p>
          <a:p>
            <a:r>
              <a:rPr lang="en-US" b="1" dirty="0" smtClean="0"/>
              <a:t>The Casablanca conference ruled out a negotiated armistice  – demanded unconditional surrender.</a:t>
            </a:r>
          </a:p>
          <a:p>
            <a:endParaRPr lang="en-US" dirty="0"/>
          </a:p>
        </p:txBody>
      </p:sp>
      <p:sp>
        <p:nvSpPr>
          <p:cNvPr id="4" name="Slide Number Placeholder 3"/>
          <p:cNvSpPr>
            <a:spLocks noGrp="1"/>
          </p:cNvSpPr>
          <p:nvPr>
            <p:ph type="sldNum" sz="quarter" idx="12"/>
          </p:nvPr>
        </p:nvSpPr>
        <p:spPr/>
        <p:txBody>
          <a:bodyPr/>
          <a:lstStyle/>
          <a:p>
            <a:fld id="{9DD28E27-763E-47D1-ABCC-C7F5871FCA0D}" type="slidenum">
              <a:rPr lang="en-US" smtClean="0"/>
              <a:t>25</a:t>
            </a:fld>
            <a:endParaRPr lang="en-US"/>
          </a:p>
        </p:txBody>
      </p:sp>
    </p:spTree>
    <p:extLst>
      <p:ext uri="{BB962C8B-B14F-4D97-AF65-F5344CB8AC3E}">
        <p14:creationId xmlns:p14="http://schemas.microsoft.com/office/powerpoint/2010/main" val="200082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Army Runs On:</a:t>
            </a:r>
            <a:endParaRPr lang="en-US" b="1" dirty="0"/>
          </a:p>
        </p:txBody>
      </p:sp>
      <p:sp>
        <p:nvSpPr>
          <p:cNvPr id="3" name="Content Placeholder 2"/>
          <p:cNvSpPr>
            <a:spLocks noGrp="1"/>
          </p:cNvSpPr>
          <p:nvPr>
            <p:ph idx="1"/>
          </p:nvPr>
        </p:nvSpPr>
        <p:spPr/>
        <p:txBody>
          <a:bodyPr/>
          <a:lstStyle/>
          <a:p>
            <a:r>
              <a:rPr lang="en-US" b="1" dirty="0" smtClean="0"/>
              <a:t>Food</a:t>
            </a:r>
          </a:p>
          <a:p>
            <a:r>
              <a:rPr lang="en-US" b="1" dirty="0" smtClean="0"/>
              <a:t>Tires </a:t>
            </a:r>
          </a:p>
          <a:p>
            <a:r>
              <a:rPr lang="en-US" b="1" dirty="0" smtClean="0"/>
              <a:t>Fuel</a:t>
            </a:r>
            <a:endParaRPr lang="en-US" b="1" dirty="0"/>
          </a:p>
        </p:txBody>
      </p:sp>
      <p:sp>
        <p:nvSpPr>
          <p:cNvPr id="4" name="Slide Number Placeholder 3"/>
          <p:cNvSpPr>
            <a:spLocks noGrp="1"/>
          </p:cNvSpPr>
          <p:nvPr>
            <p:ph type="sldNum" sz="quarter" idx="12"/>
          </p:nvPr>
        </p:nvSpPr>
        <p:spPr/>
        <p:txBody>
          <a:bodyPr/>
          <a:lstStyle/>
          <a:p>
            <a:fld id="{9DD28E27-763E-47D1-ABCC-C7F5871FCA0D}" type="slidenum">
              <a:rPr lang="en-US" smtClean="0"/>
              <a:t>26</a:t>
            </a:fld>
            <a:endParaRPr lang="en-US"/>
          </a:p>
        </p:txBody>
      </p:sp>
    </p:spTree>
    <p:extLst>
      <p:ext uri="{BB962C8B-B14F-4D97-AF65-F5344CB8AC3E}">
        <p14:creationId xmlns:p14="http://schemas.microsoft.com/office/powerpoint/2010/main" val="797423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4297"/>
            <a:ext cx="28575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2971800"/>
            <a:ext cx="8534400" cy="3416320"/>
          </a:xfrm>
          <a:prstGeom prst="rect">
            <a:avLst/>
          </a:prstGeom>
        </p:spPr>
        <p:txBody>
          <a:bodyPr wrap="square">
            <a:spAutoFit/>
          </a:bodyPr>
          <a:lstStyle/>
          <a:p>
            <a:r>
              <a:rPr lang="en-US" b="1" dirty="0" smtClean="0"/>
              <a:t>The Hershey </a:t>
            </a:r>
            <a:r>
              <a:rPr lang="en-US" b="1" u="sng" dirty="0" smtClean="0">
                <a:solidFill>
                  <a:srgbClr val="FF0000"/>
                </a:solidFill>
              </a:rPr>
              <a:t>U.S. ARMY FIELD RATION D </a:t>
            </a:r>
            <a:r>
              <a:rPr lang="en-US" b="1" dirty="0" smtClean="0"/>
              <a:t>was  a highly concentrated food intended for emergency use. </a:t>
            </a:r>
            <a:r>
              <a:rPr lang="en-US" b="1" dirty="0"/>
              <a:t> </a:t>
            </a:r>
            <a:r>
              <a:rPr lang="en-US" b="1" dirty="0" smtClean="0"/>
              <a:t>One ration consists of three chocolate bars sized to fit in the soldiers’ pockets. 	Hershey was the first to product this ration. This was for the GI on the front with no other source of food. It provided a day’s supplies of calories, vitamins and stimulants, but </a:t>
            </a:r>
            <a:r>
              <a:rPr lang="en-US" b="1" dirty="0" smtClean="0">
                <a:solidFill>
                  <a:srgbClr val="FF0000"/>
                </a:solidFill>
              </a:rPr>
              <a:t>packaged to taste like blah oatmeal, so it would not be eaten as candy.</a:t>
            </a:r>
          </a:p>
          <a:p>
            <a:endParaRPr lang="en-US" b="1" dirty="0" smtClean="0">
              <a:solidFill>
                <a:srgbClr val="FF0000"/>
              </a:solidFill>
            </a:endParaRPr>
          </a:p>
          <a:p>
            <a:r>
              <a:rPr lang="en-US" b="1" dirty="0" smtClean="0"/>
              <a:t>The </a:t>
            </a:r>
            <a:r>
              <a:rPr lang="en-US" b="1" u="sng" dirty="0" smtClean="0">
                <a:solidFill>
                  <a:srgbClr val="FF0000"/>
                </a:solidFill>
              </a:rPr>
              <a:t>10 IN 1 RATION-supplied </a:t>
            </a:r>
            <a:r>
              <a:rPr lang="en-US" b="1" dirty="0" smtClean="0"/>
              <a:t>sufficient food for ten soldiers and withstands all climatic conditions. Chocolate bars of the Ration D type are included.</a:t>
            </a:r>
          </a:p>
          <a:p>
            <a:endParaRPr lang="en-US" b="1" dirty="0" smtClean="0"/>
          </a:p>
          <a:p>
            <a:r>
              <a:rPr lang="en-US" b="1" dirty="0" smtClean="0"/>
              <a:t>Hershey’s </a:t>
            </a:r>
            <a:r>
              <a:rPr lang="en-US" b="1" u="sng" dirty="0" smtClean="0">
                <a:solidFill>
                  <a:srgbClr val="FF0000"/>
                </a:solidFill>
              </a:rPr>
              <a:t>TROPICAL CHOCOLATE- </a:t>
            </a:r>
            <a:r>
              <a:rPr lang="en-US" b="1" dirty="0" smtClean="0"/>
              <a:t>in bar form, designed to withstand the effects of extreme heat. High in food energy value. “Our entire output is scheduled for shipment overseas through the Army, Navy, Marine Corps and Red Cross.”</a:t>
            </a:r>
            <a:endParaRPr lang="en-US" b="1" dirty="0"/>
          </a:p>
        </p:txBody>
      </p:sp>
      <p:sp>
        <p:nvSpPr>
          <p:cNvPr id="5" name="TextBox 4"/>
          <p:cNvSpPr txBox="1"/>
          <p:nvPr/>
        </p:nvSpPr>
        <p:spPr>
          <a:xfrm>
            <a:off x="69103" y="761999"/>
            <a:ext cx="2986330" cy="461665"/>
          </a:xfrm>
          <a:prstGeom prst="rect">
            <a:avLst/>
          </a:prstGeom>
          <a:noFill/>
        </p:spPr>
        <p:txBody>
          <a:bodyPr wrap="none" rtlCol="0">
            <a:spAutoFit/>
          </a:bodyPr>
          <a:lstStyle/>
          <a:p>
            <a:r>
              <a:rPr lang="en-US" sz="2400" b="1" dirty="0" smtClean="0"/>
              <a:t>Billions manufactured</a:t>
            </a:r>
            <a:endParaRPr lang="en-US" sz="2400" b="1" dirty="0"/>
          </a:p>
        </p:txBody>
      </p:sp>
      <p:sp>
        <p:nvSpPr>
          <p:cNvPr id="6" name="TextBox 5"/>
          <p:cNvSpPr txBox="1"/>
          <p:nvPr/>
        </p:nvSpPr>
        <p:spPr>
          <a:xfrm>
            <a:off x="6096000" y="900498"/>
            <a:ext cx="3040641" cy="1569660"/>
          </a:xfrm>
          <a:prstGeom prst="rect">
            <a:avLst/>
          </a:prstGeom>
          <a:noFill/>
        </p:spPr>
        <p:txBody>
          <a:bodyPr wrap="none" rtlCol="0">
            <a:spAutoFit/>
          </a:bodyPr>
          <a:lstStyle/>
          <a:p>
            <a:r>
              <a:rPr lang="en-US" sz="2400" b="1" dirty="0" smtClean="0"/>
              <a:t>You have heard of the </a:t>
            </a:r>
          </a:p>
          <a:p>
            <a:r>
              <a:rPr lang="en-US" sz="2400" b="1" dirty="0" smtClean="0"/>
              <a:t>K Ration, meet </a:t>
            </a:r>
            <a:r>
              <a:rPr lang="en-US" sz="2400" b="1" dirty="0"/>
              <a:t>t</a:t>
            </a:r>
            <a:r>
              <a:rPr lang="en-US" sz="2400" b="1" dirty="0" smtClean="0"/>
              <a:t>he </a:t>
            </a:r>
          </a:p>
          <a:p>
            <a:r>
              <a:rPr lang="en-US" sz="2400" b="1" dirty="0" smtClean="0"/>
              <a:t>Hershey’s U.S. Army </a:t>
            </a:r>
          </a:p>
          <a:p>
            <a:r>
              <a:rPr lang="en-US" sz="2400" b="1" dirty="0" smtClean="0">
                <a:solidFill>
                  <a:srgbClr val="FF0000"/>
                </a:solidFill>
              </a:rPr>
              <a:t>D Field Ration</a:t>
            </a:r>
            <a:endParaRPr lang="en-US" sz="2400" b="1" dirty="0">
              <a:solidFill>
                <a:srgbClr val="FF0000"/>
              </a:solidFill>
            </a:endParaRPr>
          </a:p>
        </p:txBody>
      </p:sp>
      <p:sp>
        <p:nvSpPr>
          <p:cNvPr id="2" name="Slide Number Placeholder 1"/>
          <p:cNvSpPr>
            <a:spLocks noGrp="1"/>
          </p:cNvSpPr>
          <p:nvPr>
            <p:ph type="sldNum" sz="quarter" idx="12"/>
          </p:nvPr>
        </p:nvSpPr>
        <p:spPr/>
        <p:txBody>
          <a:bodyPr/>
          <a:lstStyle/>
          <a:p>
            <a:fld id="{9DD28E27-763E-47D1-ABCC-C7F5871FCA0D}" type="slidenum">
              <a:rPr lang="en-US" smtClean="0"/>
              <a:t>27</a:t>
            </a:fld>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22" y="1567989"/>
            <a:ext cx="1536291" cy="82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774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D28E27-763E-47D1-ABCC-C7F5871FCA0D}" type="slidenum">
              <a:rPr lang="en-US" smtClean="0"/>
              <a:t>28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5715000" cy="507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152400"/>
            <a:ext cx="7788158" cy="1477328"/>
          </a:xfrm>
          <a:prstGeom prst="rect">
            <a:avLst/>
          </a:prstGeom>
          <a:noFill/>
        </p:spPr>
        <p:txBody>
          <a:bodyPr wrap="none" rtlCol="0">
            <a:spAutoFit/>
          </a:bodyPr>
          <a:lstStyle/>
          <a:p>
            <a:r>
              <a:rPr lang="en-US" b="1" dirty="0"/>
              <a:t>13 June 1944: An English brewery donates a sizable amount of fresh beer</a:t>
            </a:r>
          </a:p>
          <a:p>
            <a:r>
              <a:rPr lang="en-US" dirty="0"/>
              <a:t> </a:t>
            </a:r>
            <a:r>
              <a:rPr lang="en-US" dirty="0" smtClean="0"/>
              <a:t>for </a:t>
            </a:r>
            <a:r>
              <a:rPr lang="en-US" dirty="0"/>
              <a:t>the troops fighting in Normandy and a unique delivery method is created, </a:t>
            </a:r>
          </a:p>
          <a:p>
            <a:r>
              <a:rPr lang="en-US" dirty="0"/>
              <a:t> S</a:t>
            </a:r>
            <a:r>
              <a:rPr lang="en-US" dirty="0" smtClean="0"/>
              <a:t>trapping </a:t>
            </a:r>
            <a:r>
              <a:rPr lang="en-US" dirty="0"/>
              <a:t>kegs to the under wings of Spitfires being shipped to forward airfields. </a:t>
            </a:r>
          </a:p>
          <a:p>
            <a:r>
              <a:rPr lang="en-US" dirty="0"/>
              <a:t> </a:t>
            </a:r>
            <a:r>
              <a:rPr lang="en-US" dirty="0" smtClean="0"/>
              <a:t>Flying </a:t>
            </a:r>
            <a:r>
              <a:rPr lang="en-US" dirty="0"/>
              <a:t>at 12 000 feet chills the brew to perfection </a:t>
            </a:r>
          </a:p>
          <a:p>
            <a:endParaRPr lang="en-US" dirty="0"/>
          </a:p>
        </p:txBody>
      </p:sp>
    </p:spTree>
    <p:extLst>
      <p:ext uri="{BB962C8B-B14F-4D97-AF65-F5344CB8AC3E}">
        <p14:creationId xmlns:p14="http://schemas.microsoft.com/office/powerpoint/2010/main" val="218765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US Rubber Reserve Company (USRRC)</a:t>
            </a:r>
            <a:endParaRPr lang="en-US" b="1" dirty="0"/>
          </a:p>
        </p:txBody>
      </p:sp>
      <p:sp>
        <p:nvSpPr>
          <p:cNvPr id="4" name="Content Placeholder 3"/>
          <p:cNvSpPr>
            <a:spLocks noGrp="1"/>
          </p:cNvSpPr>
          <p:nvPr>
            <p:ph idx="1"/>
          </p:nvPr>
        </p:nvSpPr>
        <p:spPr>
          <a:xfrm>
            <a:off x="152400" y="1600200"/>
            <a:ext cx="8839200" cy="4525963"/>
          </a:xfrm>
        </p:spPr>
        <p:txBody>
          <a:bodyPr/>
          <a:lstStyle/>
          <a:p>
            <a:r>
              <a:rPr lang="en-US" b="1" dirty="0"/>
              <a:t>In 1940 most rubber products </a:t>
            </a:r>
            <a:r>
              <a:rPr lang="en-US" b="1" dirty="0" smtClean="0"/>
              <a:t>used </a:t>
            </a:r>
            <a:r>
              <a:rPr lang="en-US" b="1" dirty="0"/>
              <a:t>natural rubber </a:t>
            </a:r>
            <a:r>
              <a:rPr lang="en-US" b="1" dirty="0" smtClean="0"/>
              <a:t>and 90</a:t>
            </a:r>
            <a:r>
              <a:rPr lang="en-US" b="1" dirty="0"/>
              <a:t>% </a:t>
            </a:r>
            <a:r>
              <a:rPr lang="en-US" b="1" dirty="0" smtClean="0"/>
              <a:t>of it was imported from SE Asia remaining 10% from South America and Africa.</a:t>
            </a:r>
          </a:p>
          <a:p>
            <a:r>
              <a:rPr lang="en-US" b="1" dirty="0" smtClean="0"/>
              <a:t>Processed rubber doesn’t recycle readily. </a:t>
            </a:r>
          </a:p>
          <a:p>
            <a:r>
              <a:rPr lang="en-US" b="1" dirty="0"/>
              <a:t>T</a:t>
            </a:r>
            <a:r>
              <a:rPr lang="en-US" b="1" dirty="0" smtClean="0"/>
              <a:t>he Administration formed the US Rubber Reserve Company to: (1) conserve natural rubber and (2) expand synthetic rubber production. </a:t>
            </a:r>
            <a:endParaRPr lang="en-US" b="1" dirty="0"/>
          </a:p>
        </p:txBody>
      </p:sp>
      <p:sp>
        <p:nvSpPr>
          <p:cNvPr id="2" name="Slide Number Placeholder 1"/>
          <p:cNvSpPr>
            <a:spLocks noGrp="1"/>
          </p:cNvSpPr>
          <p:nvPr>
            <p:ph type="sldNum" sz="quarter" idx="12"/>
          </p:nvPr>
        </p:nvSpPr>
        <p:spPr/>
        <p:txBody>
          <a:bodyPr/>
          <a:lstStyle/>
          <a:p>
            <a:fld id="{C057135A-035E-408E-8EF6-76A6DB03BB09}" type="slidenum">
              <a:rPr lang="en-US" smtClean="0">
                <a:solidFill>
                  <a:prstClr val="black">
                    <a:tint val="75000"/>
                  </a:prstClr>
                </a:solidFill>
              </a:rPr>
              <a:pPr/>
              <a:t>29</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410200"/>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5410200"/>
            <a:ext cx="14732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62575"/>
            <a:ext cx="735421"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535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How many Blitzkriegs and attempts were there since 1939? </a:t>
            </a:r>
            <a:endParaRPr lang="en-US" b="1" dirty="0"/>
          </a:p>
        </p:txBody>
      </p:sp>
      <p:sp>
        <p:nvSpPr>
          <p:cNvPr id="3" name="Content Placeholder 2"/>
          <p:cNvSpPr>
            <a:spLocks noGrp="1"/>
          </p:cNvSpPr>
          <p:nvPr>
            <p:ph idx="1"/>
          </p:nvPr>
        </p:nvSpPr>
        <p:spPr>
          <a:xfrm>
            <a:off x="381000" y="1066800"/>
            <a:ext cx="8610600" cy="6096000"/>
          </a:xfrm>
        </p:spPr>
        <p:txBody>
          <a:bodyPr>
            <a:normAutofit fontScale="77500" lnSpcReduction="20000"/>
          </a:bodyPr>
          <a:lstStyle/>
          <a:p>
            <a:pPr marL="0" indent="0">
              <a:buNone/>
            </a:pPr>
            <a:r>
              <a:rPr lang="en-US" b="1" u="sng" dirty="0" smtClean="0"/>
              <a:t>WW II―5</a:t>
            </a:r>
            <a:r>
              <a:rPr lang="en-US" b="1" dirty="0" smtClean="0"/>
              <a:t> </a:t>
            </a:r>
          </a:p>
          <a:p>
            <a:r>
              <a:rPr lang="en-US" b="1" dirty="0" smtClean="0">
                <a:solidFill>
                  <a:schemeClr val="tx2"/>
                </a:solidFill>
              </a:rPr>
              <a:t>German invasion of the Low countries, Denmark, Norway and France, 1939-1940.</a:t>
            </a:r>
          </a:p>
          <a:p>
            <a:r>
              <a:rPr lang="en-US" b="1" dirty="0" smtClean="0"/>
              <a:t>German invasion of Russia and counter- attacks, 1941-1942. But, ultimately the Russian pushed back to Berlin.</a:t>
            </a:r>
          </a:p>
          <a:p>
            <a:r>
              <a:rPr lang="en-US" b="1" dirty="0" smtClean="0">
                <a:solidFill>
                  <a:schemeClr val="tx2"/>
                </a:solidFill>
              </a:rPr>
              <a:t>Japanese invasion of the Philippines, Malaya, Burma &amp; DEIs.</a:t>
            </a:r>
          </a:p>
          <a:p>
            <a:r>
              <a:rPr lang="en-US" b="1" dirty="0" smtClean="0"/>
              <a:t>German advances to El Alamein and counter attacks by the British, 1942. British out gunned Rommel, Germans had a long vulnerable supply line.</a:t>
            </a:r>
          </a:p>
          <a:p>
            <a:r>
              <a:rPr lang="en-US" b="1" dirty="0" smtClean="0"/>
              <a:t>The German Battle of the Bulge attack, Dec 1944-Jan 1945, but with no airpower.  Ultimately </a:t>
            </a:r>
            <a:r>
              <a:rPr lang="en-US" b="1" dirty="0"/>
              <a:t>r</a:t>
            </a:r>
            <a:r>
              <a:rPr lang="en-US" b="1" dirty="0" smtClean="0"/>
              <a:t>epulsed by US armor and clearing skies allowing Allied tactical air strikes.</a:t>
            </a:r>
          </a:p>
          <a:p>
            <a:pPr marL="0" indent="0">
              <a:buNone/>
            </a:pPr>
            <a:r>
              <a:rPr lang="en-US" b="1" u="sng" dirty="0"/>
              <a:t>Post WW </a:t>
            </a:r>
            <a:r>
              <a:rPr lang="en-US" b="1" u="sng" dirty="0" smtClean="0"/>
              <a:t>II―3</a:t>
            </a:r>
          </a:p>
          <a:p>
            <a:r>
              <a:rPr lang="en-US" b="1" dirty="0" smtClean="0">
                <a:solidFill>
                  <a:schemeClr val="tx2"/>
                </a:solidFill>
              </a:rPr>
              <a:t>The 1967 Israeli actions with Egypt, Syria and Jordan. </a:t>
            </a:r>
          </a:p>
          <a:p>
            <a:r>
              <a:rPr lang="en-US" b="1" dirty="0" smtClean="0">
                <a:solidFill>
                  <a:schemeClr val="tx2"/>
                </a:solidFill>
              </a:rPr>
              <a:t>US and Allies in Gulf Wars I and II. Shock and awe.</a:t>
            </a:r>
            <a:endParaRPr lang="en-US" b="1" dirty="0">
              <a:solidFill>
                <a:schemeClr val="tx2"/>
              </a:solidFill>
            </a:endParaRPr>
          </a:p>
          <a:p>
            <a:pPr marL="347663" indent="-57150">
              <a:buNone/>
            </a:pPr>
            <a:r>
              <a:rPr lang="en-US" b="1" dirty="0">
                <a:solidFill>
                  <a:schemeClr val="tx2"/>
                </a:solidFill>
              </a:rPr>
              <a:t> </a:t>
            </a:r>
            <a:r>
              <a:rPr lang="en-US" b="1" dirty="0" smtClean="0">
                <a:solidFill>
                  <a:schemeClr val="tx2"/>
                </a:solidFill>
              </a:rPr>
              <a:t>Successful</a:t>
            </a:r>
            <a:endParaRPr lang="en-US" b="1" dirty="0">
              <a:solidFill>
                <a:schemeClr val="tx2"/>
              </a:solidFill>
            </a:endParaRPr>
          </a:p>
        </p:txBody>
      </p:sp>
      <p:sp>
        <p:nvSpPr>
          <p:cNvPr id="4" name="Slide Number Placeholder 3"/>
          <p:cNvSpPr>
            <a:spLocks noGrp="1"/>
          </p:cNvSpPr>
          <p:nvPr>
            <p:ph type="sldNum" sz="quarter" idx="12"/>
          </p:nvPr>
        </p:nvSpPr>
        <p:spPr/>
        <p:txBody>
          <a:bodyPr/>
          <a:lstStyle/>
          <a:p>
            <a:fld id="{9DD28E27-763E-47D1-ABCC-C7F5871FCA0D}" type="slidenum">
              <a:rPr lang="en-US" smtClean="0"/>
              <a:t>3</a:t>
            </a:fld>
            <a:endParaRPr lang="en-US" dirty="0"/>
          </a:p>
        </p:txBody>
      </p:sp>
    </p:spTree>
    <p:extLst>
      <p:ext uri="{BB962C8B-B14F-4D97-AF65-F5344CB8AC3E}">
        <p14:creationId xmlns:p14="http://schemas.microsoft.com/office/powerpoint/2010/main" val="3122733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Synthetic Rubber Production</a:t>
            </a:r>
            <a:br>
              <a:rPr lang="en-US" b="1" dirty="0" smtClean="0"/>
            </a:br>
            <a:r>
              <a:rPr lang="en-US" b="1" dirty="0" smtClean="0"/>
              <a:t>Complex</a:t>
            </a:r>
            <a:endParaRPr lang="en-US" b="1" dirty="0"/>
          </a:p>
        </p:txBody>
      </p:sp>
      <p:sp>
        <p:nvSpPr>
          <p:cNvPr id="3" name="Content Placeholder 2"/>
          <p:cNvSpPr>
            <a:spLocks noGrp="1"/>
          </p:cNvSpPr>
          <p:nvPr>
            <p:ph idx="1"/>
          </p:nvPr>
        </p:nvSpPr>
        <p:spPr/>
        <p:txBody>
          <a:bodyPr/>
          <a:lstStyle/>
          <a:p>
            <a:r>
              <a:rPr lang="en-US" b="1" dirty="0" smtClean="0"/>
              <a:t>The US, Germany and Russia generally used the same manufacturing processes using hydrocarbon based raw materials in chemical factories.  </a:t>
            </a:r>
            <a:endParaRPr lang="en-US" b="1" dirty="0"/>
          </a:p>
        </p:txBody>
      </p:sp>
      <p:sp>
        <p:nvSpPr>
          <p:cNvPr id="4" name="Slide Number Placeholder 3"/>
          <p:cNvSpPr>
            <a:spLocks noGrp="1"/>
          </p:cNvSpPr>
          <p:nvPr>
            <p:ph type="sldNum" sz="quarter" idx="12"/>
          </p:nvPr>
        </p:nvSpPr>
        <p:spPr/>
        <p:txBody>
          <a:bodyPr/>
          <a:lstStyle/>
          <a:p>
            <a:fld id="{C057135A-035E-408E-8EF6-76A6DB03BB09}" type="slidenum">
              <a:rPr lang="en-US" smtClean="0">
                <a:solidFill>
                  <a:prstClr val="black">
                    <a:tint val="75000"/>
                  </a:prstClr>
                </a:solidFill>
              </a:rPr>
              <a:pPr/>
              <a:t>30</a:t>
            </a:fld>
            <a:endParaRPr lang="en-US" dirty="0">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57600"/>
            <a:ext cx="421087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93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lstStyle/>
          <a:p>
            <a:r>
              <a:rPr lang="en-US" b="1" dirty="0" smtClean="0"/>
              <a:t>US Synthetic Rubber</a:t>
            </a:r>
            <a:endParaRPr lang="en-US" b="1" dirty="0"/>
          </a:p>
        </p:txBody>
      </p:sp>
      <p:sp>
        <p:nvSpPr>
          <p:cNvPr id="4" name="Content Placeholder 3"/>
          <p:cNvSpPr>
            <a:spLocks noGrp="1"/>
          </p:cNvSpPr>
          <p:nvPr>
            <p:ph idx="1"/>
          </p:nvPr>
        </p:nvSpPr>
        <p:spPr>
          <a:xfrm>
            <a:off x="381000" y="762000"/>
            <a:ext cx="8534400" cy="6858000"/>
          </a:xfrm>
        </p:spPr>
        <p:txBody>
          <a:bodyPr>
            <a:normAutofit fontScale="70000" lnSpcReduction="20000"/>
          </a:bodyPr>
          <a:lstStyle/>
          <a:p>
            <a:r>
              <a:rPr lang="en-US" b="1" dirty="0" smtClean="0"/>
              <a:t>B.F</a:t>
            </a:r>
            <a:r>
              <a:rPr lang="en-US" b="1" dirty="0"/>
              <a:t>. Goodrich Company scientist Waldo Semon developed a new and cheaper version of </a:t>
            </a:r>
            <a:r>
              <a:rPr lang="en-US" b="1" dirty="0">
                <a:solidFill>
                  <a:srgbClr val="FF0000"/>
                </a:solidFill>
              </a:rPr>
              <a:t>synthetic rubber </a:t>
            </a:r>
            <a:r>
              <a:rPr lang="en-US" b="1" dirty="0"/>
              <a:t>known as </a:t>
            </a:r>
            <a:r>
              <a:rPr lang="en-US" b="1" dirty="0">
                <a:solidFill>
                  <a:srgbClr val="FF0000"/>
                </a:solidFill>
              </a:rPr>
              <a:t>Ameripol in 1940</a:t>
            </a:r>
            <a:r>
              <a:rPr lang="en-US" b="1" dirty="0"/>
              <a:t>. Ameripol made synthetic rubber production much more cost effective, helping to meet the country's needs during World War </a:t>
            </a:r>
            <a:r>
              <a:rPr lang="en-US" b="1" dirty="0" smtClean="0"/>
              <a:t>II. </a:t>
            </a:r>
          </a:p>
          <a:p>
            <a:r>
              <a:rPr lang="en-US" b="1" dirty="0" smtClean="0">
                <a:solidFill>
                  <a:srgbClr val="FF0000"/>
                </a:solidFill>
              </a:rPr>
              <a:t>Building on Ameripol </a:t>
            </a:r>
            <a:r>
              <a:rPr lang="en-US" b="1" dirty="0" smtClean="0"/>
              <a:t>the Government </a:t>
            </a:r>
            <a:r>
              <a:rPr lang="en-US" b="1" dirty="0"/>
              <a:t>launched a </a:t>
            </a:r>
            <a:r>
              <a:rPr lang="en-US" b="1" dirty="0" smtClean="0"/>
              <a:t>major (and </a:t>
            </a:r>
            <a:r>
              <a:rPr lang="en-US" b="1" dirty="0"/>
              <a:t>largely secret) effort to improve synthetic rubber production. </a:t>
            </a:r>
            <a:endParaRPr lang="en-US" b="1" dirty="0" smtClean="0"/>
          </a:p>
          <a:p>
            <a:r>
              <a:rPr lang="en-US" b="1" dirty="0" smtClean="0"/>
              <a:t>A </a:t>
            </a:r>
            <a:r>
              <a:rPr lang="en-US" b="1" dirty="0"/>
              <a:t>large team of chemists from many institutions were </a:t>
            </a:r>
            <a:r>
              <a:rPr lang="en-US" b="1" dirty="0" smtClean="0"/>
              <a:t>involved. The </a:t>
            </a:r>
            <a:r>
              <a:rPr lang="en-US" b="1" dirty="0"/>
              <a:t>rubber designated </a:t>
            </a:r>
            <a:r>
              <a:rPr lang="en-US" b="1" dirty="0">
                <a:solidFill>
                  <a:srgbClr val="FF0000"/>
                </a:solidFill>
              </a:rPr>
              <a:t>GRS (Government Rubber Styrene)</a:t>
            </a:r>
            <a:r>
              <a:rPr lang="en-US" b="1" dirty="0"/>
              <a:t>, a copolymer of butadiene and styrene, was the basis for U.S. synthetic rubber production during World War II</a:t>
            </a:r>
            <a:r>
              <a:rPr lang="en-US" b="1" dirty="0" smtClean="0"/>
              <a:t>.</a:t>
            </a:r>
          </a:p>
          <a:p>
            <a:endParaRPr lang="en-US" b="1" dirty="0"/>
          </a:p>
          <a:p>
            <a:endParaRPr lang="en-US" b="1" dirty="0" smtClean="0"/>
          </a:p>
          <a:p>
            <a:r>
              <a:rPr lang="en-US" b="1" dirty="0" smtClean="0"/>
              <a:t>From 1942 on, US synthetic </a:t>
            </a:r>
            <a:r>
              <a:rPr lang="en-US" b="1" dirty="0"/>
              <a:t>rubber production </a:t>
            </a:r>
            <a:r>
              <a:rPr lang="en-US" b="1" dirty="0" smtClean="0"/>
              <a:t>expanded </a:t>
            </a:r>
            <a:r>
              <a:rPr lang="en-US" b="1" dirty="0"/>
              <a:t>greatly </a:t>
            </a:r>
            <a:r>
              <a:rPr lang="en-US" b="1" dirty="0" smtClean="0"/>
              <a:t>once </a:t>
            </a:r>
            <a:r>
              <a:rPr lang="en-US" b="1" dirty="0">
                <a:solidFill>
                  <a:srgbClr val="FF0000"/>
                </a:solidFill>
              </a:rPr>
              <a:t>Japan conquered nearly all the world's limited supplies of natural rubber in SEA</a:t>
            </a:r>
            <a:r>
              <a:rPr lang="en-US" b="1" dirty="0"/>
              <a:t>. </a:t>
            </a:r>
          </a:p>
          <a:p>
            <a:r>
              <a:rPr lang="en-US" b="1" dirty="0"/>
              <a:t>R</a:t>
            </a:r>
            <a:r>
              <a:rPr lang="en-US" b="1" dirty="0" smtClean="0"/>
              <a:t>ubber was required for </a:t>
            </a:r>
            <a:r>
              <a:rPr lang="en-US" b="1" dirty="0"/>
              <a:t>tires and </a:t>
            </a:r>
            <a:r>
              <a:rPr lang="en-US" b="1" dirty="0" smtClean="0"/>
              <a:t>a </a:t>
            </a:r>
            <a:r>
              <a:rPr lang="en-US" b="1" dirty="0"/>
              <a:t>vast array of other war </a:t>
            </a:r>
            <a:r>
              <a:rPr lang="en-US" b="1" dirty="0" smtClean="0"/>
              <a:t>products.</a:t>
            </a:r>
          </a:p>
          <a:p>
            <a:r>
              <a:rPr lang="en-US" b="1" dirty="0" smtClean="0"/>
              <a:t>By </a:t>
            </a:r>
            <a:r>
              <a:rPr lang="en-US" b="1" dirty="0"/>
              <a:t>1944, </a:t>
            </a:r>
            <a:r>
              <a:rPr lang="en-US" b="1" dirty="0" smtClean="0">
                <a:solidFill>
                  <a:srgbClr val="FF0000"/>
                </a:solidFill>
              </a:rPr>
              <a:t>50 US factories </a:t>
            </a:r>
            <a:r>
              <a:rPr lang="en-US" b="1" dirty="0" smtClean="0"/>
              <a:t>were </a:t>
            </a:r>
            <a:r>
              <a:rPr lang="en-US" b="1" dirty="0"/>
              <a:t>pouring out a volume of the material </a:t>
            </a:r>
            <a:r>
              <a:rPr lang="en-US" b="1" dirty="0">
                <a:solidFill>
                  <a:srgbClr val="FF0000"/>
                </a:solidFill>
              </a:rPr>
              <a:t>twice</a:t>
            </a:r>
            <a:r>
              <a:rPr lang="en-US" b="1" dirty="0"/>
              <a:t> that of the world's natural rubber production before the beginning of the </a:t>
            </a:r>
            <a:r>
              <a:rPr lang="en-US" b="1" dirty="0" smtClean="0"/>
              <a:t>war.</a:t>
            </a:r>
            <a:endParaRPr lang="en-US" b="1" dirty="0"/>
          </a:p>
        </p:txBody>
      </p:sp>
      <p:sp>
        <p:nvSpPr>
          <p:cNvPr id="2" name="Slide Number Placeholder 1"/>
          <p:cNvSpPr>
            <a:spLocks noGrp="1"/>
          </p:cNvSpPr>
          <p:nvPr>
            <p:ph type="sldNum" sz="quarter" idx="12"/>
          </p:nvPr>
        </p:nvSpPr>
        <p:spPr/>
        <p:txBody>
          <a:bodyPr/>
          <a:lstStyle/>
          <a:p>
            <a:fld id="{9DD28E27-763E-47D1-ABCC-C7F5871FCA0D}" type="slidenum">
              <a:rPr lang="en-US" smtClean="0"/>
              <a:t>31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81400"/>
            <a:ext cx="3672834" cy="82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989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8229600" cy="1143000"/>
          </a:xfrm>
        </p:spPr>
        <p:txBody>
          <a:bodyPr>
            <a:normAutofit fontScale="90000"/>
          </a:bodyPr>
          <a:lstStyle/>
          <a:p>
            <a:r>
              <a:rPr lang="en-US" dirty="0"/>
              <a:t/>
            </a:r>
            <a:br>
              <a:rPr lang="en-US" dirty="0"/>
            </a:br>
            <a:r>
              <a:rPr lang="en-US" dirty="0"/>
              <a:t/>
            </a:r>
            <a:br>
              <a:rPr lang="en-US" dirty="0"/>
            </a:br>
            <a:endParaRPr lang="en-US" dirty="0"/>
          </a:p>
        </p:txBody>
      </p:sp>
      <p:sp>
        <p:nvSpPr>
          <p:cNvPr id="3" name="Rectangle 2"/>
          <p:cNvSpPr/>
          <p:nvPr/>
        </p:nvSpPr>
        <p:spPr>
          <a:xfrm>
            <a:off x="2286000" y="2967335"/>
            <a:ext cx="4572000" cy="923330"/>
          </a:xfrm>
          <a:prstGeom prst="rect">
            <a:avLst/>
          </a:prstGeom>
        </p:spPr>
        <p:txBody>
          <a:bodyPr>
            <a:spAutoFit/>
          </a:bodyPr>
          <a:lstStyle/>
          <a:p>
            <a:r>
              <a:rPr lang="en-US" dirty="0"/>
              <a:t>http://www.nationalww2museum.org/learn/education/for-students/ww2-history/at-a-glance/rubber.pdf</a:t>
            </a:r>
          </a:p>
        </p:txBody>
      </p:sp>
      <p:sp>
        <p:nvSpPr>
          <p:cNvPr id="4" name="Slide Number Placeholder 3"/>
          <p:cNvSpPr>
            <a:spLocks noGrp="1"/>
          </p:cNvSpPr>
          <p:nvPr>
            <p:ph type="sldNum" sz="quarter" idx="12"/>
          </p:nvPr>
        </p:nvSpPr>
        <p:spPr/>
        <p:txBody>
          <a:bodyPr/>
          <a:lstStyle/>
          <a:p>
            <a:fld id="{9DD28E27-763E-47D1-ABCC-C7F5871FCA0D}" type="slidenum">
              <a:rPr lang="en-US" smtClean="0"/>
              <a:t>32</a:t>
            </a:fld>
            <a:endParaRPr lang="en-US"/>
          </a:p>
        </p:txBody>
      </p:sp>
    </p:spTree>
    <p:extLst>
      <p:ext uri="{BB962C8B-B14F-4D97-AF65-F5344CB8AC3E}">
        <p14:creationId xmlns:p14="http://schemas.microsoft.com/office/powerpoint/2010/main" val="3782853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1143000"/>
          </a:xfrm>
        </p:spPr>
        <p:txBody>
          <a:bodyPr/>
          <a:lstStyle/>
          <a:p>
            <a:r>
              <a:rPr lang="en-US" b="1" dirty="0" smtClean="0"/>
              <a:t>German Synthetic Rubber</a:t>
            </a:r>
            <a:endParaRPr lang="en-US" b="1" dirty="0"/>
          </a:p>
        </p:txBody>
      </p:sp>
      <p:sp>
        <p:nvSpPr>
          <p:cNvPr id="3" name="Content Placeholder 2"/>
          <p:cNvSpPr>
            <a:spLocks noGrp="1"/>
          </p:cNvSpPr>
          <p:nvPr>
            <p:ph idx="1"/>
          </p:nvPr>
        </p:nvSpPr>
        <p:spPr>
          <a:xfrm>
            <a:off x="381000" y="990600"/>
            <a:ext cx="8229600" cy="5638800"/>
          </a:xfrm>
        </p:spPr>
        <p:txBody>
          <a:bodyPr>
            <a:normAutofit fontScale="70000" lnSpcReduction="20000"/>
          </a:bodyPr>
          <a:lstStyle/>
          <a:p>
            <a:r>
              <a:rPr lang="en-US" b="1" dirty="0" smtClean="0"/>
              <a:t>Germany had no ready access to natural rubber, but had an </a:t>
            </a:r>
            <a:r>
              <a:rPr lang="en-US" b="1" dirty="0" smtClean="0">
                <a:solidFill>
                  <a:srgbClr val="FF0000"/>
                </a:solidFill>
              </a:rPr>
              <a:t>advanced chemical industry</a:t>
            </a:r>
            <a:r>
              <a:rPr lang="en-US" b="1" dirty="0" smtClean="0"/>
              <a:t>. </a:t>
            </a:r>
            <a:r>
              <a:rPr lang="en-US" b="1" dirty="0"/>
              <a:t>B</a:t>
            </a:r>
            <a:r>
              <a:rPr lang="en-US" b="1" dirty="0" smtClean="0"/>
              <a:t>y 1935</a:t>
            </a:r>
            <a:r>
              <a:rPr lang="en-US" b="1" dirty="0"/>
              <a:t>, German chemists synthesized the first of a series of synthetic rubbers known as Buna </a:t>
            </a:r>
            <a:r>
              <a:rPr lang="en-US" b="1" dirty="0" smtClean="0"/>
              <a:t>rubbers using coal as a basic component.</a:t>
            </a:r>
          </a:p>
          <a:p>
            <a:r>
              <a:rPr lang="en-US" b="1" dirty="0" smtClean="0">
                <a:solidFill>
                  <a:srgbClr val="C00000"/>
                </a:solidFill>
              </a:rPr>
              <a:t>These plant were  prime AAF/RAF targets</a:t>
            </a:r>
            <a:r>
              <a:rPr lang="en-US" b="1" dirty="0" smtClean="0"/>
              <a:t>. </a:t>
            </a:r>
          </a:p>
          <a:p>
            <a:r>
              <a:rPr lang="en-US" b="1" dirty="0" smtClean="0"/>
              <a:t>Operation </a:t>
            </a:r>
            <a:r>
              <a:rPr lang="en-US" b="1" dirty="0"/>
              <a:t>Pointblank bombing </a:t>
            </a:r>
            <a:r>
              <a:rPr lang="en-US" b="1" dirty="0" smtClean="0"/>
              <a:t>targeted the </a:t>
            </a:r>
            <a:r>
              <a:rPr lang="en-US" b="1" dirty="0" smtClean="0">
                <a:solidFill>
                  <a:srgbClr val="FF0000"/>
                </a:solidFill>
              </a:rPr>
              <a:t>12 major </a:t>
            </a:r>
            <a:r>
              <a:rPr lang="en-US" b="1" dirty="0" smtClean="0"/>
              <a:t>Synthetic Plants, including:</a:t>
            </a:r>
          </a:p>
          <a:p>
            <a:pPr lvl="1"/>
            <a:r>
              <a:rPr lang="en-US" b="1" dirty="0" smtClean="0"/>
              <a:t>Schkopau</a:t>
            </a:r>
            <a:r>
              <a:rPr lang="en-US" b="1" dirty="0"/>
              <a:t> plant (50K </a:t>
            </a:r>
            <a:r>
              <a:rPr lang="en-US" b="1" dirty="0" smtClean="0"/>
              <a:t>tons/year</a:t>
            </a:r>
            <a:r>
              <a:rPr lang="en-US" b="1" dirty="0"/>
              <a:t>) </a:t>
            </a:r>
            <a:endParaRPr lang="en-US" b="1" dirty="0" smtClean="0"/>
          </a:p>
          <a:p>
            <a:pPr lvl="1"/>
            <a:r>
              <a:rPr lang="en-US" b="1" dirty="0" smtClean="0"/>
              <a:t>Hüls </a:t>
            </a:r>
            <a:r>
              <a:rPr lang="en-US" b="1" dirty="0"/>
              <a:t>synthetic rubber plant near Recklinghausen (</a:t>
            </a:r>
            <a:r>
              <a:rPr lang="en-US" b="1" dirty="0" smtClean="0"/>
              <a:t>30K tons/year) </a:t>
            </a:r>
          </a:p>
          <a:p>
            <a:pPr lvl="1"/>
            <a:r>
              <a:rPr lang="en-US" b="1" dirty="0" smtClean="0"/>
              <a:t>Kölnische </a:t>
            </a:r>
            <a:r>
              <a:rPr lang="en-US" b="1" dirty="0"/>
              <a:t>Gummifäden </a:t>
            </a:r>
            <a:r>
              <a:rPr lang="en-US" b="1" dirty="0" smtClean="0"/>
              <a:t>Fabrik, </a:t>
            </a:r>
            <a:r>
              <a:rPr lang="en-US" b="1" dirty="0"/>
              <a:t>tire and tube </a:t>
            </a:r>
            <a:r>
              <a:rPr lang="en-US" b="1" dirty="0" smtClean="0"/>
              <a:t>plant </a:t>
            </a:r>
            <a:r>
              <a:rPr lang="en-US" b="1" dirty="0"/>
              <a:t>at Deutz on the east bank of the </a:t>
            </a:r>
            <a:r>
              <a:rPr lang="en-US" b="1" dirty="0" smtClean="0"/>
              <a:t>Rhine.</a:t>
            </a:r>
          </a:p>
          <a:p>
            <a:pPr lvl="1"/>
            <a:r>
              <a:rPr lang="en-US" b="1" dirty="0" smtClean="0"/>
              <a:t>The </a:t>
            </a:r>
            <a:r>
              <a:rPr lang="en-US" b="1" dirty="0"/>
              <a:t>Ferrara, Italy, synthetic rubber factory </a:t>
            </a:r>
            <a:r>
              <a:rPr lang="en-US" b="1" dirty="0" smtClean="0"/>
              <a:t>was </a:t>
            </a:r>
            <a:r>
              <a:rPr lang="en-US" b="1" dirty="0"/>
              <a:t>bombed August 23, 1944</a:t>
            </a:r>
            <a:r>
              <a:rPr lang="en-US" b="1" dirty="0" smtClean="0"/>
              <a:t>. </a:t>
            </a:r>
            <a:endParaRPr lang="en-US" b="1" dirty="0"/>
          </a:p>
          <a:p>
            <a:pPr lvl="1"/>
            <a:r>
              <a:rPr lang="en-US" b="1" dirty="0" smtClean="0"/>
              <a:t>Ludwigshafen/ Oppau </a:t>
            </a:r>
            <a:r>
              <a:rPr lang="en-US" b="1" dirty="0"/>
              <a:t>(15K tons/year</a:t>
            </a:r>
            <a:r>
              <a:rPr lang="en-US" b="1" dirty="0" smtClean="0"/>
              <a:t>,)</a:t>
            </a:r>
          </a:p>
          <a:p>
            <a:pPr lvl="1"/>
            <a:r>
              <a:rPr lang="en-US" b="1" dirty="0" smtClean="0"/>
              <a:t>Hanover/ Limmer </a:t>
            </a:r>
            <a:r>
              <a:rPr lang="en-US" b="1" dirty="0"/>
              <a:t>(reclamation, 20K tons/year</a:t>
            </a:r>
            <a:r>
              <a:rPr lang="en-US" b="1" dirty="0" smtClean="0"/>
              <a:t>,)</a:t>
            </a:r>
          </a:p>
          <a:p>
            <a:pPr lvl="1"/>
            <a:r>
              <a:rPr lang="en-US" b="1" dirty="0" smtClean="0"/>
              <a:t>Leverkusen </a:t>
            </a:r>
            <a:r>
              <a:rPr lang="en-US" b="1" dirty="0"/>
              <a:t>(5K tons/year,). </a:t>
            </a:r>
            <a:endParaRPr lang="en-US" b="1" dirty="0" smtClean="0"/>
          </a:p>
          <a:p>
            <a:r>
              <a:rPr lang="en-US" b="1" dirty="0" smtClean="0"/>
              <a:t>A </a:t>
            </a:r>
            <a:r>
              <a:rPr lang="en-US" b="1" dirty="0"/>
              <a:t>synthetic rubber plant at </a:t>
            </a:r>
            <a:r>
              <a:rPr lang="en-US" b="1" dirty="0" smtClean="0"/>
              <a:t>Auschwitz in </a:t>
            </a:r>
            <a:r>
              <a:rPr lang="en-US" b="1" dirty="0"/>
              <a:t>Nazi-occupied Poland, was under construction </a:t>
            </a:r>
            <a:r>
              <a:rPr lang="en-US" b="1" dirty="0" smtClean="0"/>
              <a:t>in </a:t>
            </a:r>
            <a:r>
              <a:rPr lang="en-US" b="1" dirty="0"/>
              <a:t>March </a:t>
            </a:r>
            <a:r>
              <a:rPr lang="en-US" b="1" dirty="0" smtClean="0"/>
              <a:t> 1944. Sabotaged by slave labors and never went on line.</a:t>
            </a:r>
            <a:endParaRPr lang="en-US" b="1" dirty="0"/>
          </a:p>
          <a:p>
            <a:endParaRPr lang="en-US" dirty="0"/>
          </a:p>
          <a:p>
            <a:endParaRPr lang="en-US" dirty="0"/>
          </a:p>
        </p:txBody>
      </p:sp>
      <p:sp>
        <p:nvSpPr>
          <p:cNvPr id="4" name="Slide Number Placeholder 3"/>
          <p:cNvSpPr>
            <a:spLocks noGrp="1"/>
          </p:cNvSpPr>
          <p:nvPr>
            <p:ph type="sldNum" sz="quarter" idx="12"/>
          </p:nvPr>
        </p:nvSpPr>
        <p:spPr/>
        <p:txBody>
          <a:bodyPr/>
          <a:lstStyle/>
          <a:p>
            <a:fld id="{9DD28E27-763E-47D1-ABCC-C7F5871FCA0D}" type="slidenum">
              <a:rPr lang="en-US" smtClean="0"/>
              <a:t>33</a:t>
            </a:fld>
            <a:endParaRPr lang="en-US"/>
          </a:p>
        </p:txBody>
      </p:sp>
    </p:spTree>
    <p:extLst>
      <p:ext uri="{BB962C8B-B14F-4D97-AF65-F5344CB8AC3E}">
        <p14:creationId xmlns:p14="http://schemas.microsoft.com/office/powerpoint/2010/main" val="53310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Russian Synthetic Rubber</a:t>
            </a:r>
            <a:endParaRPr lang="en-US" b="1" dirty="0"/>
          </a:p>
        </p:txBody>
      </p:sp>
      <p:sp>
        <p:nvSpPr>
          <p:cNvPr id="3" name="Content Placeholder 2"/>
          <p:cNvSpPr>
            <a:spLocks noGrp="1"/>
          </p:cNvSpPr>
          <p:nvPr>
            <p:ph idx="1"/>
          </p:nvPr>
        </p:nvSpPr>
        <p:spPr>
          <a:xfrm>
            <a:off x="457200" y="1447800"/>
            <a:ext cx="8229600" cy="5029200"/>
          </a:xfrm>
        </p:spPr>
        <p:txBody>
          <a:bodyPr>
            <a:normAutofit fontScale="92500" lnSpcReduction="20000"/>
          </a:bodyPr>
          <a:lstStyle/>
          <a:p>
            <a:r>
              <a:rPr lang="en-US" b="1" dirty="0"/>
              <a:t>In the Soviet Union, production of </a:t>
            </a:r>
            <a:r>
              <a:rPr lang="en-US" b="1" dirty="0" smtClean="0"/>
              <a:t>polybutadiene, used a 1910 process developed by Russian Chemist,  </a:t>
            </a:r>
            <a:r>
              <a:rPr lang="en-US" b="1" dirty="0" smtClean="0">
                <a:solidFill>
                  <a:srgbClr val="FF0000"/>
                </a:solidFill>
              </a:rPr>
              <a:t>Dr. P.Lebedev</a:t>
            </a:r>
            <a:r>
              <a:rPr lang="en-US" b="1" dirty="0"/>
              <a:t>.</a:t>
            </a:r>
            <a:r>
              <a:rPr lang="en-US" b="1" dirty="0" smtClean="0"/>
              <a:t> The industrialization process </a:t>
            </a:r>
            <a:r>
              <a:rPr lang="en-US" b="1" dirty="0"/>
              <a:t>was begun in 1932–33, using potatoes and limestone as raw materials</a:t>
            </a:r>
            <a:r>
              <a:rPr lang="en-US" b="1" dirty="0" smtClean="0"/>
              <a:t>.</a:t>
            </a:r>
          </a:p>
          <a:p>
            <a:r>
              <a:rPr lang="en-US" b="1" dirty="0" smtClean="0"/>
              <a:t>The Soviet Union had no ready access to natural rubber which was controlled by the British. </a:t>
            </a:r>
          </a:p>
          <a:p>
            <a:r>
              <a:rPr lang="en-US" b="1" dirty="0" smtClean="0"/>
              <a:t>Thus, by necessity in 1940 </a:t>
            </a:r>
            <a:r>
              <a:rPr lang="en-US" b="1" dirty="0"/>
              <a:t>the Soviet Union had the </a:t>
            </a:r>
            <a:r>
              <a:rPr lang="en-US" b="1" dirty="0">
                <a:solidFill>
                  <a:srgbClr val="FF0000"/>
                </a:solidFill>
              </a:rPr>
              <a:t>largest synthetic rubber industry in the world</a:t>
            </a:r>
            <a:r>
              <a:rPr lang="en-US" b="1" dirty="0"/>
              <a:t>, producing more than 50,000 tons per year. </a:t>
            </a:r>
            <a:r>
              <a:rPr lang="en-US" b="1" dirty="0" smtClean="0"/>
              <a:t>This increased to as much </a:t>
            </a:r>
            <a:r>
              <a:rPr lang="en-US" b="1" dirty="0"/>
              <a:t>as 100,000 tons per year </a:t>
            </a:r>
            <a:r>
              <a:rPr lang="en-US" b="1" dirty="0" smtClean="0"/>
              <a:t>during the war.</a:t>
            </a:r>
            <a:endParaRPr lang="en-US" b="1" dirty="0"/>
          </a:p>
        </p:txBody>
      </p:sp>
      <p:sp>
        <p:nvSpPr>
          <p:cNvPr id="4" name="Slide Number Placeholder 3"/>
          <p:cNvSpPr>
            <a:spLocks noGrp="1"/>
          </p:cNvSpPr>
          <p:nvPr>
            <p:ph type="sldNum" sz="quarter" idx="12"/>
          </p:nvPr>
        </p:nvSpPr>
        <p:spPr/>
        <p:txBody>
          <a:bodyPr/>
          <a:lstStyle/>
          <a:p>
            <a:fld id="{9DD28E27-763E-47D1-ABCC-C7F5871FCA0D}" type="slidenum">
              <a:rPr lang="en-US" smtClean="0"/>
              <a:t>34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1143000" cy="158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067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D28E27-763E-47D1-ABCC-C7F5871FCA0D}" type="slidenum">
              <a:rPr lang="en-US" smtClean="0"/>
              <a:t>35</a:t>
            </a:fld>
            <a:endParaRPr lang="en-US" dirty="0"/>
          </a:p>
        </p:txBody>
      </p:sp>
      <p:sp>
        <p:nvSpPr>
          <p:cNvPr id="3" name="Title 2"/>
          <p:cNvSpPr>
            <a:spLocks noGrp="1"/>
          </p:cNvSpPr>
          <p:nvPr>
            <p:ph type="title" idx="4294967295"/>
          </p:nvPr>
        </p:nvSpPr>
        <p:spPr>
          <a:xfrm>
            <a:off x="181429" y="-165852"/>
            <a:ext cx="8229600" cy="1256167"/>
          </a:xfrm>
        </p:spPr>
        <p:txBody>
          <a:bodyPr>
            <a:normAutofit fontScale="90000"/>
          </a:bodyPr>
          <a:lstStyle/>
          <a:p>
            <a:r>
              <a:rPr lang="en-US" b="1" dirty="0" smtClean="0"/>
              <a:t>Poison Gas– the Weapon that Wasn’t</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3239"/>
            <a:ext cx="3810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32993" y="736164"/>
            <a:ext cx="4419600" cy="1754326"/>
          </a:xfrm>
          <a:prstGeom prst="rect">
            <a:avLst/>
          </a:prstGeom>
          <a:noFill/>
        </p:spPr>
        <p:txBody>
          <a:bodyPr wrap="square" rtlCol="0">
            <a:spAutoFit/>
          </a:bodyPr>
          <a:lstStyle/>
          <a:p>
            <a:r>
              <a:rPr lang="en-US" b="1" dirty="0" smtClean="0"/>
              <a:t>WW I. Chemical </a:t>
            </a:r>
            <a:r>
              <a:rPr lang="en-US" b="1" dirty="0"/>
              <a:t>warfare was a major </a:t>
            </a:r>
            <a:r>
              <a:rPr lang="en-US" b="1" dirty="0" smtClean="0"/>
              <a:t>component of </a:t>
            </a:r>
            <a:r>
              <a:rPr lang="en-US" b="1" dirty="0"/>
              <a:t>the first global war and first total war of </a:t>
            </a:r>
            <a:r>
              <a:rPr lang="en-US" b="1" dirty="0" smtClean="0"/>
              <a:t>the 20th </a:t>
            </a:r>
            <a:r>
              <a:rPr lang="en-US" b="1" dirty="0"/>
              <a:t>century. The killing capacity of gas, however, was limited – only four percent of combat deaths </a:t>
            </a:r>
            <a:r>
              <a:rPr lang="en-US" b="1" dirty="0" smtClean="0"/>
              <a:t>were </a:t>
            </a:r>
            <a:r>
              <a:rPr lang="en-US" b="1" dirty="0"/>
              <a:t>caused by gas. </a:t>
            </a:r>
            <a:endParaRPr lang="en-US" b="1" u="sng" dirty="0" smtClean="0"/>
          </a:p>
        </p:txBody>
      </p:sp>
      <p:sp>
        <p:nvSpPr>
          <p:cNvPr id="6" name="TextBox 5"/>
          <p:cNvSpPr txBox="1"/>
          <p:nvPr/>
        </p:nvSpPr>
        <p:spPr>
          <a:xfrm>
            <a:off x="75293" y="2065233"/>
            <a:ext cx="8877300" cy="4801314"/>
          </a:xfrm>
          <a:prstGeom prst="rect">
            <a:avLst/>
          </a:prstGeom>
          <a:noFill/>
        </p:spPr>
        <p:txBody>
          <a:bodyPr wrap="square" rtlCol="0">
            <a:spAutoFit/>
          </a:bodyPr>
          <a:lstStyle/>
          <a:p>
            <a:endParaRPr lang="en-US" b="1" u="sng" dirty="0" smtClean="0"/>
          </a:p>
          <a:p>
            <a:r>
              <a:rPr lang="en-US" b="1" u="sng" dirty="0"/>
              <a:t>Gas was unlike most other weapons of </a:t>
            </a:r>
            <a:r>
              <a:rPr lang="en-US" b="1" u="sng" dirty="0"/>
              <a:t>the period because </a:t>
            </a:r>
            <a:r>
              <a:rPr lang="en-US" b="1" u="sng" dirty="0" smtClean="0"/>
              <a:t>eventually it </a:t>
            </a:r>
            <a:r>
              <a:rPr lang="en-US" b="1" u="sng" dirty="0"/>
              <a:t>was </a:t>
            </a:r>
            <a:r>
              <a:rPr lang="en-US" b="1" u="sng" dirty="0" smtClean="0"/>
              <a:t>possible </a:t>
            </a:r>
            <a:r>
              <a:rPr lang="en-US" b="1" u="sng" dirty="0"/>
              <a:t>to develop effective countermeasures, such as gas masks.</a:t>
            </a:r>
            <a:r>
              <a:rPr lang="en-US" b="1" dirty="0"/>
              <a:t> </a:t>
            </a:r>
            <a:r>
              <a:rPr lang="en-US" b="1" dirty="0" smtClean="0"/>
              <a:t> </a:t>
            </a:r>
          </a:p>
          <a:p>
            <a:endParaRPr lang="en-US" b="1" dirty="0"/>
          </a:p>
          <a:p>
            <a:r>
              <a:rPr lang="en-US" b="1" dirty="0" smtClean="0"/>
              <a:t>In </a:t>
            </a:r>
            <a:r>
              <a:rPr lang="en-US" b="1" dirty="0"/>
              <a:t>the later stages of </a:t>
            </a:r>
            <a:r>
              <a:rPr lang="en-US" b="1" dirty="0" smtClean="0"/>
              <a:t>the war</a:t>
            </a:r>
            <a:r>
              <a:rPr lang="en-US" b="1" dirty="0"/>
              <a:t>, as the use of gas increased, its overall effectiveness </a:t>
            </a:r>
            <a:r>
              <a:rPr lang="en-US" b="1" dirty="0" smtClean="0"/>
              <a:t>diminished. </a:t>
            </a:r>
            <a:endParaRPr lang="en-US" b="1" dirty="0" smtClean="0"/>
          </a:p>
          <a:p>
            <a:endParaRPr lang="en-US" b="1" dirty="0"/>
          </a:p>
          <a:p>
            <a:r>
              <a:rPr lang="en-US" b="1" dirty="0" smtClean="0"/>
              <a:t>Post </a:t>
            </a:r>
            <a:r>
              <a:rPr lang="en-US" b="1" dirty="0" smtClean="0"/>
              <a:t>WW I Geneva </a:t>
            </a:r>
            <a:r>
              <a:rPr lang="en-US" b="1" u="sng" dirty="0" smtClean="0"/>
              <a:t>convention against using  </a:t>
            </a:r>
            <a:r>
              <a:rPr lang="en-US" b="1" dirty="0" smtClean="0"/>
              <a:t>but not against producing gas.</a:t>
            </a:r>
          </a:p>
          <a:p>
            <a:endParaRPr lang="en-US" b="1" dirty="0" smtClean="0"/>
          </a:p>
          <a:p>
            <a:r>
              <a:rPr lang="en-US" b="1" dirty="0"/>
              <a:t>WW </a:t>
            </a:r>
            <a:r>
              <a:rPr lang="en-US" b="1" dirty="0" smtClean="0"/>
              <a:t>II. </a:t>
            </a:r>
            <a:r>
              <a:rPr lang="en-US" b="1" dirty="0"/>
              <a:t>Britain </a:t>
            </a:r>
            <a:r>
              <a:rPr lang="en-US" b="1" dirty="0" smtClean="0"/>
              <a:t>planned to </a:t>
            </a:r>
            <a:r>
              <a:rPr lang="en-US" b="1" dirty="0"/>
              <a:t>use mustard gas on the landing beaches in the event of an invasion </a:t>
            </a:r>
            <a:r>
              <a:rPr lang="en-US" b="1" dirty="0" smtClean="0"/>
              <a:t>in 1940. The US considered </a:t>
            </a:r>
            <a:r>
              <a:rPr lang="en-US" b="1" dirty="0"/>
              <a:t>using gas to support </a:t>
            </a:r>
            <a:r>
              <a:rPr lang="en-US" b="1" dirty="0" smtClean="0"/>
              <a:t>the </a:t>
            </a:r>
            <a:r>
              <a:rPr lang="en-US" b="1" dirty="0"/>
              <a:t>planned invasion of Japan. </a:t>
            </a:r>
            <a:r>
              <a:rPr lang="en-US" b="1" dirty="0" smtClean="0"/>
              <a:t>[</a:t>
            </a:r>
            <a:r>
              <a:rPr lang="en-US" b="1" i="1" dirty="0" smtClean="0"/>
              <a:t>American </a:t>
            </a:r>
            <a:r>
              <a:rPr lang="en-US" b="1" i="1" dirty="0"/>
              <a:t>Heritage </a:t>
            </a:r>
            <a:r>
              <a:rPr lang="en-US" b="1" i="1" dirty="0" smtClean="0"/>
              <a:t>(</a:t>
            </a:r>
            <a:r>
              <a:rPr lang="en-US" b="1" i="1" dirty="0"/>
              <a:t>August/September </a:t>
            </a:r>
            <a:r>
              <a:rPr lang="en-US" b="1" i="1" dirty="0" smtClean="0"/>
              <a:t>1985) P.36 </a:t>
            </a:r>
            <a:r>
              <a:rPr lang="en-US" b="1" i="1" dirty="0"/>
              <a:t>"Why We Didn't Use Poison Gas in World War </a:t>
            </a:r>
            <a:r>
              <a:rPr lang="en-US" b="1" i="1" dirty="0" smtClean="0"/>
              <a:t>II.</a:t>
            </a:r>
            <a:r>
              <a:rPr lang="en-US" b="1" dirty="0" smtClean="0"/>
              <a:t>"]</a:t>
            </a:r>
          </a:p>
          <a:p>
            <a:endParaRPr lang="en-US" b="1" dirty="0" smtClean="0"/>
          </a:p>
          <a:p>
            <a:r>
              <a:rPr lang="en-US" b="1" dirty="0" smtClean="0"/>
              <a:t>Both sides  had chemical weapons but the general fear of retaliation prevented them from being used.  Both sides equipped the troops with </a:t>
            </a:r>
            <a:r>
              <a:rPr lang="en-US" b="1" i="1" dirty="0" smtClean="0">
                <a:solidFill>
                  <a:schemeClr val="tx2"/>
                </a:solidFill>
              </a:rPr>
              <a:t>better gas masks</a:t>
            </a:r>
          </a:p>
          <a:p>
            <a:endParaRPr lang="en-US" dirty="0"/>
          </a:p>
        </p:txBody>
      </p:sp>
    </p:spTree>
    <p:extLst>
      <p:ext uri="{BB962C8B-B14F-4D97-AF65-F5344CB8AC3E}">
        <p14:creationId xmlns:p14="http://schemas.microsoft.com/office/powerpoint/2010/main" val="76555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7135A-035E-408E-8EF6-76A6DB03BB09}" type="slidenum">
              <a:rPr lang="en-US" smtClean="0">
                <a:solidFill>
                  <a:prstClr val="black">
                    <a:tint val="75000"/>
                  </a:prstClr>
                </a:solidFill>
              </a:rPr>
              <a:pPr/>
              <a:t>36</a:t>
            </a:fld>
            <a:endParaRPr lang="en-US" dirty="0">
              <a:solidFill>
                <a:prstClr val="black">
                  <a:tint val="75000"/>
                </a:prstClr>
              </a:solidFill>
            </a:endParaRPr>
          </a:p>
        </p:txBody>
      </p:sp>
      <p:sp>
        <p:nvSpPr>
          <p:cNvPr id="3" name="Rectangle 2"/>
          <p:cNvSpPr/>
          <p:nvPr/>
        </p:nvSpPr>
        <p:spPr>
          <a:xfrm>
            <a:off x="457200" y="838200"/>
            <a:ext cx="3886200" cy="5355312"/>
          </a:xfrm>
          <a:prstGeom prst="rect">
            <a:avLst/>
          </a:prstGeom>
        </p:spPr>
        <p:txBody>
          <a:bodyPr wrap="square">
            <a:spAutoFit/>
          </a:bodyPr>
          <a:lstStyle/>
          <a:p>
            <a:r>
              <a:rPr lang="en-US" b="1" dirty="0" smtClean="0"/>
              <a:t>The gas mask that </a:t>
            </a:r>
            <a:r>
              <a:rPr lang="en-US" b="1" dirty="0"/>
              <a:t>people in the USA are familiar with </a:t>
            </a:r>
            <a:r>
              <a:rPr lang="en-US" b="1" dirty="0" smtClean="0"/>
              <a:t> </a:t>
            </a:r>
            <a:r>
              <a:rPr lang="en-US" b="1" dirty="0"/>
              <a:t>was developed in 1944 by the US Army Chemical Warfare Service. </a:t>
            </a:r>
            <a:endParaRPr lang="en-US" b="1" dirty="0" smtClean="0"/>
          </a:p>
          <a:p>
            <a:endParaRPr lang="en-US" b="1" dirty="0" smtClean="0"/>
          </a:p>
          <a:p>
            <a:r>
              <a:rPr lang="en-US" b="1" dirty="0" smtClean="0"/>
              <a:t>It </a:t>
            </a:r>
            <a:r>
              <a:rPr lang="en-US" b="1" dirty="0"/>
              <a:t>was made of plastic and rubber-like material that greatly reduced the weight and bulk compared to WW I gasmasks and fitted the user's face more snugly and comfortably. </a:t>
            </a:r>
            <a:endParaRPr lang="en-US" b="1" dirty="0" smtClean="0"/>
          </a:p>
          <a:p>
            <a:endParaRPr lang="en-US" b="1" dirty="0"/>
          </a:p>
          <a:p>
            <a:r>
              <a:rPr lang="en-US" b="1" dirty="0" smtClean="0"/>
              <a:t>The </a:t>
            </a:r>
            <a:r>
              <a:rPr lang="en-US" b="1" dirty="0"/>
              <a:t>main improvement was replacing the separate filter canister connected with a hose by a filter canister screwed on the side of the gas mask, that could be replaced easily. </a:t>
            </a:r>
            <a:endParaRPr lang="en-US" b="1" dirty="0" smtClean="0"/>
          </a:p>
          <a:p>
            <a:endParaRPr lang="en-US" b="1" dirty="0"/>
          </a:p>
          <a:p>
            <a:r>
              <a:rPr lang="en-US" b="1" dirty="0" smtClean="0"/>
              <a:t>Also</a:t>
            </a:r>
            <a:r>
              <a:rPr lang="en-US" b="1" dirty="0"/>
              <a:t>, it had replaceable plastic lenses, much helping vision</a:t>
            </a:r>
          </a:p>
        </p:txBody>
      </p:sp>
      <p:sp>
        <p:nvSpPr>
          <p:cNvPr id="4" name="TextBox 3"/>
          <p:cNvSpPr txBox="1"/>
          <p:nvPr/>
        </p:nvSpPr>
        <p:spPr>
          <a:xfrm>
            <a:off x="2143404" y="178007"/>
            <a:ext cx="5161991" cy="584775"/>
          </a:xfrm>
          <a:prstGeom prst="rect">
            <a:avLst/>
          </a:prstGeom>
          <a:noFill/>
        </p:spPr>
        <p:txBody>
          <a:bodyPr wrap="none" rtlCol="0">
            <a:spAutoFit/>
          </a:bodyPr>
          <a:lstStyle/>
          <a:p>
            <a:r>
              <a:rPr lang="en-US" sz="3200" b="1" dirty="0"/>
              <a:t>The </a:t>
            </a:r>
            <a:r>
              <a:rPr lang="en-US" sz="3200" b="1" dirty="0" smtClean="0"/>
              <a:t>WW II Modern Gas Mask</a:t>
            </a:r>
            <a:endParaRPr lang="en-US" sz="32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974015"/>
            <a:ext cx="4010463" cy="405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288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Soviet/German Air Strength</a:t>
            </a:r>
            <a:endParaRPr lang="en-US" b="1" dirty="0"/>
          </a:p>
        </p:txBody>
      </p:sp>
      <p:sp>
        <p:nvSpPr>
          <p:cNvPr id="3" name="Content Placeholder 2"/>
          <p:cNvSpPr>
            <a:spLocks noGrp="1"/>
          </p:cNvSpPr>
          <p:nvPr>
            <p:ph idx="1"/>
          </p:nvPr>
        </p:nvSpPr>
        <p:spPr/>
        <p:txBody>
          <a:bodyPr/>
          <a:lstStyle/>
          <a:p>
            <a:r>
              <a:rPr lang="en-US" b="1" dirty="0" smtClean="0"/>
              <a:t>By 1944 the Germans had moved all but 500 aircraft from the Russian front to face tens of thousands of Soviet aircraft</a:t>
            </a:r>
            <a:r>
              <a:rPr lang="en-US" dirty="0" smtClean="0"/>
              <a:t>.</a:t>
            </a:r>
          </a:p>
          <a:p>
            <a:r>
              <a:rPr lang="en-US" b="1" dirty="0" smtClean="0"/>
              <a:t>Stalin continually complained that the Allies were not doing enough to relieve pressure by the Germans.  The Allies’ 1944-1945 combined land and air campaigns provided some relief.</a:t>
            </a:r>
            <a:endParaRPr lang="en-US" b="1" dirty="0"/>
          </a:p>
        </p:txBody>
      </p:sp>
      <p:sp>
        <p:nvSpPr>
          <p:cNvPr id="4" name="Slide Number Placeholder 3"/>
          <p:cNvSpPr>
            <a:spLocks noGrp="1"/>
          </p:cNvSpPr>
          <p:nvPr>
            <p:ph type="sldNum" sz="quarter" idx="12"/>
          </p:nvPr>
        </p:nvSpPr>
        <p:spPr/>
        <p:txBody>
          <a:bodyPr/>
          <a:lstStyle/>
          <a:p>
            <a:fld id="{9DD28E27-763E-47D1-ABCC-C7F5871FCA0D}" type="slidenum">
              <a:rPr lang="en-US" smtClean="0"/>
              <a:t>37</a:t>
            </a:fld>
            <a:endParaRPr lang="en-US"/>
          </a:p>
        </p:txBody>
      </p:sp>
    </p:spTree>
    <p:extLst>
      <p:ext uri="{BB962C8B-B14F-4D97-AF65-F5344CB8AC3E}">
        <p14:creationId xmlns:p14="http://schemas.microsoft.com/office/powerpoint/2010/main" val="2604871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Prominent Russian Aircraft</a:t>
            </a:r>
            <a:endParaRPr lang="en-US" sz="3600" b="1" dirty="0"/>
          </a:p>
        </p:txBody>
      </p:sp>
      <p:pic>
        <p:nvPicPr>
          <p:cNvPr id="67586" name="Picture 2"/>
          <p:cNvPicPr>
            <a:picLocks noChangeAspect="1" noChangeArrowheads="1"/>
          </p:cNvPicPr>
          <p:nvPr/>
        </p:nvPicPr>
        <p:blipFill>
          <a:blip r:embed="rId2" cstate="print"/>
          <a:srcRect/>
          <a:stretch>
            <a:fillRect/>
          </a:stretch>
        </p:blipFill>
        <p:spPr bwMode="auto">
          <a:xfrm>
            <a:off x="685800" y="1524000"/>
            <a:ext cx="3810000" cy="1371600"/>
          </a:xfrm>
          <a:prstGeom prst="rect">
            <a:avLst/>
          </a:prstGeom>
          <a:noFill/>
          <a:ln w="9525">
            <a:noFill/>
            <a:miter lim="800000"/>
            <a:headEnd/>
            <a:tailEnd/>
          </a:ln>
        </p:spPr>
      </p:pic>
      <p:sp>
        <p:nvSpPr>
          <p:cNvPr id="4" name="TextBox 3"/>
          <p:cNvSpPr txBox="1"/>
          <p:nvPr/>
        </p:nvSpPr>
        <p:spPr>
          <a:xfrm>
            <a:off x="4876800" y="1752600"/>
            <a:ext cx="3254481" cy="1015663"/>
          </a:xfrm>
          <a:prstGeom prst="rect">
            <a:avLst/>
          </a:prstGeom>
          <a:noFill/>
        </p:spPr>
        <p:txBody>
          <a:bodyPr wrap="none" rtlCol="0">
            <a:spAutoFit/>
          </a:bodyPr>
          <a:lstStyle/>
          <a:p>
            <a:r>
              <a:rPr lang="en-US" sz="2000" b="1" dirty="0" smtClean="0">
                <a:solidFill>
                  <a:prstClr val="black"/>
                </a:solidFill>
              </a:rPr>
              <a:t>Ilyushin IL-2/10  Shturmovik)</a:t>
            </a:r>
          </a:p>
          <a:p>
            <a:r>
              <a:rPr lang="en-US" sz="2000" b="1" dirty="0" smtClean="0">
                <a:solidFill>
                  <a:prstClr val="black"/>
                </a:solidFill>
              </a:rPr>
              <a:t>Ground attack aircraft</a:t>
            </a:r>
          </a:p>
          <a:p>
            <a:r>
              <a:rPr lang="en-US" sz="2000" b="1" dirty="0" smtClean="0">
                <a:solidFill>
                  <a:srgbClr val="FF0000"/>
                </a:solidFill>
              </a:rPr>
              <a:t>42.330 built</a:t>
            </a:r>
            <a:endParaRPr lang="en-US" sz="2000" b="1" dirty="0">
              <a:solidFill>
                <a:srgbClr val="FF0000"/>
              </a:solidFill>
            </a:endParaRPr>
          </a:p>
        </p:txBody>
      </p:sp>
      <p:sp>
        <p:nvSpPr>
          <p:cNvPr id="5" name="TextBox 4"/>
          <p:cNvSpPr txBox="1"/>
          <p:nvPr/>
        </p:nvSpPr>
        <p:spPr>
          <a:xfrm>
            <a:off x="381000" y="5014686"/>
            <a:ext cx="7825091" cy="1477328"/>
          </a:xfrm>
          <a:prstGeom prst="rect">
            <a:avLst/>
          </a:prstGeom>
          <a:noFill/>
        </p:spPr>
        <p:txBody>
          <a:bodyPr wrap="none" rtlCol="0">
            <a:spAutoFit/>
          </a:bodyPr>
          <a:lstStyle/>
          <a:p>
            <a:r>
              <a:rPr lang="en-US" b="1" dirty="0" smtClean="0">
                <a:solidFill>
                  <a:prstClr val="black"/>
                </a:solidFill>
              </a:rPr>
              <a:t>In addition to the </a:t>
            </a:r>
            <a:r>
              <a:rPr lang="en-US" b="1" dirty="0" smtClean="0">
                <a:solidFill>
                  <a:srgbClr val="FF0000"/>
                </a:solidFill>
              </a:rPr>
              <a:t>150K</a:t>
            </a:r>
            <a:r>
              <a:rPr lang="en-US" b="1" dirty="0" smtClean="0">
                <a:solidFill>
                  <a:prstClr val="black"/>
                </a:solidFill>
              </a:rPr>
              <a:t> </a:t>
            </a:r>
            <a:r>
              <a:rPr lang="en-US" b="1" dirty="0">
                <a:solidFill>
                  <a:prstClr val="black"/>
                </a:solidFill>
              </a:rPr>
              <a:t> </a:t>
            </a:r>
            <a:r>
              <a:rPr lang="en-US" b="1" dirty="0" smtClean="0">
                <a:solidFill>
                  <a:prstClr val="black"/>
                </a:solidFill>
              </a:rPr>
              <a:t>or so  Soviet built MiG, Yak, Ilyushin  and other </a:t>
            </a:r>
          </a:p>
          <a:p>
            <a:r>
              <a:rPr lang="en-US" b="1" dirty="0" smtClean="0">
                <a:solidFill>
                  <a:prstClr val="black"/>
                </a:solidFill>
              </a:rPr>
              <a:t>aircraft, the Soviet Union received [Lend-lease] or impounded.</a:t>
            </a:r>
          </a:p>
          <a:p>
            <a:r>
              <a:rPr lang="en-US" b="1" dirty="0" smtClean="0">
                <a:solidFill>
                  <a:prstClr val="black"/>
                </a:solidFill>
              </a:rPr>
              <a:t>P-39          5007</a:t>
            </a:r>
            <a:r>
              <a:rPr lang="en-US" b="1" dirty="0">
                <a:solidFill>
                  <a:prstClr val="black"/>
                </a:solidFill>
              </a:rPr>
              <a:t> </a:t>
            </a:r>
            <a:r>
              <a:rPr lang="en-US" b="1" dirty="0" smtClean="0">
                <a:solidFill>
                  <a:prstClr val="black"/>
                </a:solidFill>
              </a:rPr>
              <a:t>       P-63            2421	P-40                XXXX 	     Hurricane   2962</a:t>
            </a:r>
          </a:p>
          <a:p>
            <a:r>
              <a:rPr lang="en-US" b="1" dirty="0" smtClean="0">
                <a:solidFill>
                  <a:srgbClr val="FF0000"/>
                </a:solidFill>
              </a:rPr>
              <a:t>P-51</a:t>
            </a:r>
            <a:r>
              <a:rPr lang="en-US" b="1" dirty="0" smtClean="0">
                <a:solidFill>
                  <a:prstClr val="black"/>
                </a:solidFill>
              </a:rPr>
              <a:t>          </a:t>
            </a:r>
            <a:r>
              <a:rPr lang="en-US" b="1" dirty="0" smtClean="0">
                <a:solidFill>
                  <a:srgbClr val="FF0000"/>
                </a:solidFill>
              </a:rPr>
              <a:t>IMP</a:t>
            </a:r>
            <a:r>
              <a:rPr lang="en-US" b="1" dirty="0" smtClean="0">
                <a:solidFill>
                  <a:prstClr val="black"/>
                </a:solidFill>
              </a:rPr>
              <a:t>	P-47              196	Spitfire	        1331	     </a:t>
            </a:r>
            <a:r>
              <a:rPr lang="en-US" b="1" dirty="0" smtClean="0">
                <a:solidFill>
                  <a:srgbClr val="FF0000"/>
                </a:solidFill>
              </a:rPr>
              <a:t>B-24  </a:t>
            </a:r>
            <a:r>
              <a:rPr lang="en-US" b="1" dirty="0" smtClean="0">
                <a:solidFill>
                  <a:prstClr val="black"/>
                </a:solidFill>
              </a:rPr>
              <a:t>             </a:t>
            </a:r>
            <a:r>
              <a:rPr lang="en-US" b="1" dirty="0" smtClean="0">
                <a:solidFill>
                  <a:srgbClr val="FF0000"/>
                </a:solidFill>
              </a:rPr>
              <a:t>IMP</a:t>
            </a:r>
          </a:p>
          <a:p>
            <a:r>
              <a:rPr lang="en-US" b="1" dirty="0" smtClean="0">
                <a:solidFill>
                  <a:prstClr val="black"/>
                </a:solidFill>
              </a:rPr>
              <a:t>A-20          2008	B-25              662	</a:t>
            </a:r>
            <a:r>
              <a:rPr lang="en-US" b="1" dirty="0" smtClean="0">
                <a:solidFill>
                  <a:srgbClr val="FF0000"/>
                </a:solidFill>
              </a:rPr>
              <a:t>B-29              30 IMP</a:t>
            </a:r>
            <a:endParaRPr lang="en-US" b="1" dirty="0">
              <a:solidFill>
                <a:srgbClr val="FF0000"/>
              </a:solidFill>
            </a:endParaRPr>
          </a:p>
        </p:txBody>
      </p:sp>
      <p:pic>
        <p:nvPicPr>
          <p:cNvPr id="67587" name="Picture 3"/>
          <p:cNvPicPr>
            <a:picLocks noChangeAspect="1" noChangeArrowheads="1"/>
          </p:cNvPicPr>
          <p:nvPr/>
        </p:nvPicPr>
        <p:blipFill>
          <a:blip r:embed="rId3" cstate="print"/>
          <a:srcRect/>
          <a:stretch>
            <a:fillRect/>
          </a:stretch>
        </p:blipFill>
        <p:spPr bwMode="auto">
          <a:xfrm>
            <a:off x="914400" y="3048000"/>
            <a:ext cx="3429000" cy="1895475"/>
          </a:xfrm>
          <a:prstGeom prst="rect">
            <a:avLst/>
          </a:prstGeom>
          <a:noFill/>
          <a:ln w="9525">
            <a:noFill/>
            <a:miter lim="800000"/>
            <a:headEnd/>
            <a:tailEnd/>
          </a:ln>
        </p:spPr>
      </p:pic>
      <p:sp>
        <p:nvSpPr>
          <p:cNvPr id="7" name="TextBox 6"/>
          <p:cNvSpPr txBox="1"/>
          <p:nvPr/>
        </p:nvSpPr>
        <p:spPr>
          <a:xfrm>
            <a:off x="4953000" y="3505200"/>
            <a:ext cx="2547364" cy="707886"/>
          </a:xfrm>
          <a:prstGeom prst="rect">
            <a:avLst/>
          </a:prstGeom>
          <a:noFill/>
        </p:spPr>
        <p:txBody>
          <a:bodyPr wrap="none" rtlCol="0">
            <a:spAutoFit/>
          </a:bodyPr>
          <a:lstStyle/>
          <a:p>
            <a:r>
              <a:rPr lang="en-US" sz="2000" b="1" dirty="0" smtClean="0">
                <a:solidFill>
                  <a:prstClr val="black"/>
                </a:solidFill>
              </a:rPr>
              <a:t>Yakovlev Yak-9 Fighter</a:t>
            </a:r>
          </a:p>
          <a:p>
            <a:r>
              <a:rPr lang="en-US" sz="2000" b="1" dirty="0" smtClean="0">
                <a:solidFill>
                  <a:prstClr val="black"/>
                </a:solidFill>
              </a:rPr>
              <a:t>16,769 built</a:t>
            </a:r>
            <a:endParaRPr lang="en-US" sz="2000" b="1" dirty="0">
              <a:solidFill>
                <a:prstClr val="black"/>
              </a:solidFill>
            </a:endParaRPr>
          </a:p>
        </p:txBody>
      </p:sp>
      <p:sp>
        <p:nvSpPr>
          <p:cNvPr id="8" name="Slide Number Placeholder 7"/>
          <p:cNvSpPr>
            <a:spLocks noGrp="1"/>
          </p:cNvSpPr>
          <p:nvPr>
            <p:ph type="sldNum" sz="quarter" idx="12"/>
          </p:nvPr>
        </p:nvSpPr>
        <p:spPr/>
        <p:txBody>
          <a:bodyPr/>
          <a:lstStyle/>
          <a:p>
            <a:fld id="{7629007D-6A62-4939-9C58-AA89BFE6B387}"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7615577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en-US" b="1" dirty="0" smtClean="0"/>
              <a:t>Battlefield </a:t>
            </a:r>
            <a:r>
              <a:rPr lang="en-US" b="1" dirty="0" smtClean="0"/>
              <a:t>Communications</a:t>
            </a:r>
            <a:br>
              <a:rPr lang="en-US" b="1" dirty="0" smtClean="0"/>
            </a:br>
            <a:r>
              <a:rPr lang="en-US" b="1" dirty="0" smtClean="0"/>
              <a:t/>
            </a:r>
            <a:br>
              <a:rPr lang="en-US" b="1" dirty="0" smtClean="0"/>
            </a:br>
            <a:r>
              <a:rPr lang="en-US" b="1" dirty="0" smtClean="0"/>
              <a:t>Blitzkrieg uses surprise and rapid movements, communications can work as a counter veiling force</a:t>
            </a:r>
            <a:endParaRPr lang="en-US" b="1" dirty="0"/>
          </a:p>
        </p:txBody>
      </p:sp>
      <p:sp>
        <p:nvSpPr>
          <p:cNvPr id="3" name="Slide Number Placeholder 2"/>
          <p:cNvSpPr>
            <a:spLocks noGrp="1"/>
          </p:cNvSpPr>
          <p:nvPr>
            <p:ph type="sldNum" sz="quarter" idx="12"/>
          </p:nvPr>
        </p:nvSpPr>
        <p:spPr/>
        <p:txBody>
          <a:bodyPr/>
          <a:lstStyle/>
          <a:p>
            <a:fld id="{7629007D-6A62-4939-9C58-AA89BFE6B387}"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88117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Why the German WW II Blitzkrieg?</a:t>
            </a:r>
            <a:endParaRPr lang="en-US" b="1" dirty="0"/>
          </a:p>
        </p:txBody>
      </p:sp>
      <p:sp>
        <p:nvSpPr>
          <p:cNvPr id="3" name="Content Placeholder 2"/>
          <p:cNvSpPr>
            <a:spLocks noGrp="1"/>
          </p:cNvSpPr>
          <p:nvPr>
            <p:ph idx="1"/>
          </p:nvPr>
        </p:nvSpPr>
        <p:spPr>
          <a:xfrm>
            <a:off x="0" y="914400"/>
            <a:ext cx="9144000" cy="5791200"/>
          </a:xfrm>
        </p:spPr>
        <p:txBody>
          <a:bodyPr>
            <a:normAutofit fontScale="85000" lnSpcReduction="10000"/>
          </a:bodyPr>
          <a:lstStyle/>
          <a:p>
            <a:r>
              <a:rPr lang="en-US" b="1" dirty="0" smtClean="0"/>
              <a:t>For starters, the </a:t>
            </a:r>
            <a:r>
              <a:rPr lang="en-US" b="1" dirty="0" smtClean="0">
                <a:solidFill>
                  <a:srgbClr val="C00000"/>
                </a:solidFill>
              </a:rPr>
              <a:t>impetus</a:t>
            </a:r>
            <a:r>
              <a:rPr lang="en-US" b="1" dirty="0" smtClean="0"/>
              <a:t>  of the 1000 year Reich drove that they were destined to and had the right for </a:t>
            </a:r>
            <a:r>
              <a:rPr lang="en-US" b="1" i="1" dirty="0">
                <a:solidFill>
                  <a:schemeClr val="tx2"/>
                </a:solidFill>
              </a:rPr>
              <a:t>Lebensraum</a:t>
            </a:r>
            <a:r>
              <a:rPr lang="en-US" b="1" dirty="0" smtClean="0"/>
              <a:t>.</a:t>
            </a:r>
          </a:p>
          <a:p>
            <a:r>
              <a:rPr lang="en-US" b="1" dirty="0" smtClean="0">
                <a:solidFill>
                  <a:srgbClr val="C00000"/>
                </a:solidFill>
              </a:rPr>
              <a:t>Memory</a:t>
            </a:r>
            <a:r>
              <a:rPr lang="en-US" b="1" dirty="0" smtClean="0"/>
              <a:t>―To avoid the four years of static WW I trench warfare on the Western Front, 50 miles back and forth.</a:t>
            </a:r>
          </a:p>
          <a:p>
            <a:r>
              <a:rPr lang="en-US" b="1" dirty="0" smtClean="0"/>
              <a:t>In 1939, England, France and Poland combined, </a:t>
            </a:r>
            <a:r>
              <a:rPr lang="en-US" b="1" dirty="0">
                <a:solidFill>
                  <a:srgbClr val="FF0000"/>
                </a:solidFill>
              </a:rPr>
              <a:t>fielded </a:t>
            </a:r>
            <a:r>
              <a:rPr lang="en-US" b="1" dirty="0" smtClean="0">
                <a:solidFill>
                  <a:srgbClr val="FF0000"/>
                </a:solidFill>
              </a:rPr>
              <a:t>a larger army </a:t>
            </a:r>
            <a:r>
              <a:rPr lang="en-US" b="1" dirty="0" smtClean="0"/>
              <a:t>than Germany.  Need to overcome this: </a:t>
            </a:r>
            <a:r>
              <a:rPr lang="en-US" b="1" dirty="0">
                <a:solidFill>
                  <a:srgbClr val="FF0000"/>
                </a:solidFill>
              </a:rPr>
              <a:t>D</a:t>
            </a:r>
            <a:r>
              <a:rPr lang="en-US" b="1" dirty="0" smtClean="0">
                <a:solidFill>
                  <a:srgbClr val="FF0000"/>
                </a:solidFill>
              </a:rPr>
              <a:t>ivide.</a:t>
            </a:r>
          </a:p>
          <a:p>
            <a:r>
              <a:rPr lang="en-US" b="1" dirty="0"/>
              <a:t>T</a:t>
            </a:r>
            <a:r>
              <a:rPr lang="en-US" b="1" dirty="0" smtClean="0"/>
              <a:t>he battle had to be </a:t>
            </a:r>
            <a:r>
              <a:rPr lang="en-US" b="1" dirty="0" smtClean="0">
                <a:solidFill>
                  <a:srgbClr val="FF0000"/>
                </a:solidFill>
              </a:rPr>
              <a:t>decisive and short</a:t>
            </a:r>
            <a:r>
              <a:rPr lang="en-US" b="1" dirty="0" smtClean="0"/>
              <a:t>: </a:t>
            </a:r>
          </a:p>
          <a:p>
            <a:pPr lvl="1"/>
            <a:r>
              <a:rPr lang="en-US" b="1" dirty="0" smtClean="0"/>
              <a:t>Finite resources particularly </a:t>
            </a:r>
            <a:r>
              <a:rPr lang="en-US" b="1" dirty="0" smtClean="0">
                <a:solidFill>
                  <a:srgbClr val="FF0000"/>
                </a:solidFill>
              </a:rPr>
              <a:t>fuel</a:t>
            </a:r>
            <a:r>
              <a:rPr lang="en-US" b="1" dirty="0" smtClean="0"/>
              <a:t> for an industrialized Army.</a:t>
            </a:r>
          </a:p>
          <a:p>
            <a:pPr lvl="1"/>
            <a:r>
              <a:rPr lang="en-US" b="1" dirty="0" smtClean="0"/>
              <a:t>To take advantage of un-coordinated Allied actions.</a:t>
            </a:r>
          </a:p>
          <a:p>
            <a:pPr lvl="1"/>
            <a:r>
              <a:rPr lang="en-US" b="1" dirty="0" smtClean="0"/>
              <a:t>The </a:t>
            </a:r>
            <a:r>
              <a:rPr lang="en-US" b="1" dirty="0" smtClean="0">
                <a:solidFill>
                  <a:srgbClr val="FF0000"/>
                </a:solidFill>
              </a:rPr>
              <a:t>French were hunkered down </a:t>
            </a:r>
            <a:r>
              <a:rPr lang="en-US" b="1" dirty="0" smtClean="0"/>
              <a:t>in the Maginot line.</a:t>
            </a:r>
          </a:p>
          <a:p>
            <a:pPr lvl="1"/>
            <a:r>
              <a:rPr lang="en-US" b="1" dirty="0" smtClean="0"/>
              <a:t>The </a:t>
            </a:r>
            <a:r>
              <a:rPr lang="en-US" b="1" dirty="0" smtClean="0">
                <a:solidFill>
                  <a:srgbClr val="FF0000"/>
                </a:solidFill>
              </a:rPr>
              <a:t>British were working appeasement </a:t>
            </a:r>
            <a:r>
              <a:rPr lang="en-US" b="1" dirty="0" smtClean="0"/>
              <a:t>and were concerned with the Empire. It had aircraft and armor, but on its island. </a:t>
            </a:r>
          </a:p>
          <a:p>
            <a:pPr lvl="1"/>
            <a:r>
              <a:rPr lang="en-US" b="1" dirty="0" smtClean="0"/>
              <a:t>If the US was concerned at all; it was still </a:t>
            </a:r>
            <a:r>
              <a:rPr lang="en-US" b="1" dirty="0" smtClean="0">
                <a:solidFill>
                  <a:srgbClr val="FF0000"/>
                </a:solidFill>
              </a:rPr>
              <a:t>4000 mile away </a:t>
            </a:r>
            <a:r>
              <a:rPr lang="en-US" b="1" dirty="0" smtClean="0"/>
              <a:t>and country was generally isolationist.</a:t>
            </a:r>
            <a:endParaRPr lang="en-US" b="1" dirty="0"/>
          </a:p>
        </p:txBody>
      </p:sp>
      <p:sp>
        <p:nvSpPr>
          <p:cNvPr id="4" name="Slide Number Placeholder 3"/>
          <p:cNvSpPr>
            <a:spLocks noGrp="1"/>
          </p:cNvSpPr>
          <p:nvPr>
            <p:ph type="sldNum" sz="quarter" idx="12"/>
          </p:nvPr>
        </p:nvSpPr>
        <p:spPr/>
        <p:txBody>
          <a:bodyPr/>
          <a:lstStyle/>
          <a:p>
            <a:fld id="{9DD28E27-763E-47D1-ABCC-C7F5871FCA0D}" type="slidenum">
              <a:rPr lang="en-US" smtClean="0"/>
              <a:t>4</a:t>
            </a:fld>
            <a:endParaRPr lang="en-US" dirty="0"/>
          </a:p>
        </p:txBody>
      </p:sp>
    </p:spTree>
    <p:extLst>
      <p:ext uri="{BB962C8B-B14F-4D97-AF65-F5344CB8AC3E}">
        <p14:creationId xmlns:p14="http://schemas.microsoft.com/office/powerpoint/2010/main" val="3075042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1143000"/>
          </a:xfrm>
        </p:spPr>
        <p:txBody>
          <a:bodyPr>
            <a:normAutofit fontScale="90000"/>
          </a:bodyPr>
          <a:lstStyle/>
          <a:p>
            <a:r>
              <a:rPr lang="en-US" b="1" dirty="0" smtClean="0"/>
              <a:t>In the Ranks–Frontline Communications Handie-Talkie®/Walkie-Talkie</a:t>
            </a:r>
            <a:endParaRPr lang="en-US" b="1" dirty="0"/>
          </a:p>
        </p:txBody>
      </p:sp>
      <p:sp>
        <p:nvSpPr>
          <p:cNvPr id="5" name="Content Placeholder 4"/>
          <p:cNvSpPr>
            <a:spLocks noGrp="1"/>
          </p:cNvSpPr>
          <p:nvPr>
            <p:ph idx="1"/>
          </p:nvPr>
        </p:nvSpPr>
        <p:spPr>
          <a:xfrm>
            <a:off x="457200" y="1371600"/>
            <a:ext cx="8229600" cy="5486400"/>
          </a:xfrm>
        </p:spPr>
        <p:txBody>
          <a:bodyPr>
            <a:normAutofit fontScale="77500" lnSpcReduction="20000"/>
          </a:bodyPr>
          <a:lstStyle/>
          <a:p>
            <a:r>
              <a:rPr lang="en-US" b="1" dirty="0" smtClean="0"/>
              <a:t>The </a:t>
            </a:r>
            <a:r>
              <a:rPr lang="en-US" b="1" dirty="0" smtClean="0">
                <a:solidFill>
                  <a:srgbClr val="FF0000"/>
                </a:solidFill>
              </a:rPr>
              <a:t>Motorola SCR-300 "Walkie-Talkie" </a:t>
            </a:r>
            <a:r>
              <a:rPr lang="en-US" b="1" dirty="0" smtClean="0"/>
              <a:t>The first US </a:t>
            </a:r>
            <a:r>
              <a:rPr lang="en-US" b="1" i="1" dirty="0" smtClean="0"/>
              <a:t>backpacked</a:t>
            </a:r>
            <a:r>
              <a:rPr lang="en-US" b="1" dirty="0" smtClean="0"/>
              <a:t> radio </a:t>
            </a:r>
            <a:r>
              <a:rPr lang="en-US" b="1" dirty="0"/>
              <a:t>transmitter </a:t>
            </a:r>
            <a:r>
              <a:rPr lang="en-US" b="1" dirty="0" smtClean="0"/>
              <a:t>/</a:t>
            </a:r>
            <a:r>
              <a:rPr lang="en-US" b="1" dirty="0" err="1" smtClean="0"/>
              <a:t>receiverto</a:t>
            </a:r>
            <a:r>
              <a:rPr lang="en-US" b="1" dirty="0" smtClean="0"/>
              <a:t> </a:t>
            </a:r>
            <a:r>
              <a:rPr lang="en-US" b="1" dirty="0" smtClean="0"/>
              <a:t>be widely used, created by an engineering team in 1940 at the Galvin Manufacturing Company (fore-runner of Motorola). </a:t>
            </a:r>
          </a:p>
          <a:p>
            <a:pPr lvl="1"/>
            <a:r>
              <a:rPr lang="en-US" b="1" dirty="0" smtClean="0"/>
              <a:t>The team consisted of Dan Noble, who conceived of the design using VHF-FM, Henryk Magnuski who was the principal RF engineer, Marion Bond, Lloyd Morris, and Bill Vogel.</a:t>
            </a:r>
          </a:p>
          <a:p>
            <a:r>
              <a:rPr lang="en-US" b="1" dirty="0" smtClean="0"/>
              <a:t>Later </a:t>
            </a:r>
            <a:r>
              <a:rPr lang="en-US" b="1" dirty="0" smtClean="0">
                <a:solidFill>
                  <a:srgbClr val="FF0000"/>
                </a:solidFill>
              </a:rPr>
              <a:t>Motorola</a:t>
            </a:r>
            <a:r>
              <a:rPr lang="en-US" b="1" dirty="0" smtClean="0"/>
              <a:t> also produced the hand-held  UHF-AM </a:t>
            </a:r>
            <a:r>
              <a:rPr lang="en-US" b="1" dirty="0" smtClean="0">
                <a:solidFill>
                  <a:srgbClr val="FF0000"/>
                </a:solidFill>
              </a:rPr>
              <a:t>SCR-536 radio "Handie-Talkie".</a:t>
            </a:r>
          </a:p>
          <a:p>
            <a:pPr lvl="1"/>
            <a:r>
              <a:rPr lang="en-US" b="1" dirty="0" smtClean="0"/>
              <a:t>The </a:t>
            </a:r>
            <a:r>
              <a:rPr lang="en-US" b="1" i="1" dirty="0" smtClean="0">
                <a:solidFill>
                  <a:schemeClr val="tx2"/>
                </a:solidFill>
              </a:rPr>
              <a:t>terms are often confused today</a:t>
            </a:r>
            <a:r>
              <a:rPr lang="en-US" b="1" dirty="0" smtClean="0"/>
              <a:t>, but the original Walkie-Talkie referred to the back mounted model, while the Handie-Talkie was the device which could be held entirely in the hand, 5.5 pounds and a 1 mile range.</a:t>
            </a:r>
          </a:p>
          <a:p>
            <a:pPr lvl="1"/>
            <a:r>
              <a:rPr lang="en-US" b="1" dirty="0" smtClean="0"/>
              <a:t> Both devices ran on vacuum tubes and used high voltage dry cell batteries. </a:t>
            </a:r>
            <a:r>
              <a:rPr lang="en-US" b="1" dirty="0" err="1" smtClean="0"/>
              <a:t>Handie</a:t>
            </a:r>
            <a:r>
              <a:rPr lang="en-US" b="1" dirty="0" smtClean="0"/>
              <a:t>-Talkie became a trademark™ of Motorola, Inc. on May 22, 1951.</a:t>
            </a:r>
          </a:p>
          <a:p>
            <a:endParaRPr lang="en-US" dirty="0"/>
          </a:p>
        </p:txBody>
      </p:sp>
      <p:sp>
        <p:nvSpPr>
          <p:cNvPr id="2" name="Slide Number Placeholder 1"/>
          <p:cNvSpPr>
            <a:spLocks noGrp="1"/>
          </p:cNvSpPr>
          <p:nvPr>
            <p:ph type="sldNum" sz="quarter" idx="12"/>
          </p:nvPr>
        </p:nvSpPr>
        <p:spPr/>
        <p:txBody>
          <a:bodyPr/>
          <a:lstStyle/>
          <a:p>
            <a:fld id="{5135F648-0CA0-42A9-8217-1EA9A9E940D0}"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74443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0037"/>
            <a:ext cx="19050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716" y="300037"/>
            <a:ext cx="23812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00037"/>
            <a:ext cx="23812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99355" y="2796662"/>
            <a:ext cx="2647950" cy="2031325"/>
          </a:xfrm>
          <a:prstGeom prst="rect">
            <a:avLst/>
          </a:prstGeom>
        </p:spPr>
        <p:txBody>
          <a:bodyPr wrap="square">
            <a:spAutoFit/>
          </a:bodyPr>
          <a:lstStyle/>
          <a:p>
            <a:r>
              <a:rPr lang="en-US" b="1" dirty="0" smtClean="0">
                <a:solidFill>
                  <a:prstClr val="black"/>
                </a:solidFill>
              </a:rPr>
              <a:t>Noemfoor, Dutch New Guinea, July 1944. A US soldier (foreground) uses a walkie-talkie during the Battle of Noemfoor. (Photographer: Allan F. Anderson.)</a:t>
            </a:r>
          </a:p>
        </p:txBody>
      </p:sp>
      <p:sp>
        <p:nvSpPr>
          <p:cNvPr id="5" name="Rectangle 4"/>
          <p:cNvSpPr/>
          <p:nvPr/>
        </p:nvSpPr>
        <p:spPr>
          <a:xfrm>
            <a:off x="3004995" y="3627658"/>
            <a:ext cx="2605072" cy="369332"/>
          </a:xfrm>
          <a:prstGeom prst="rect">
            <a:avLst/>
          </a:prstGeom>
        </p:spPr>
        <p:txBody>
          <a:bodyPr wrap="none">
            <a:spAutoFit/>
          </a:bodyPr>
          <a:lstStyle/>
          <a:p>
            <a:r>
              <a:rPr lang="en-US" b="1" dirty="0" smtClean="0">
                <a:solidFill>
                  <a:prstClr val="black"/>
                </a:solidFill>
              </a:rPr>
              <a:t>SCR-300-A “Walkie-Talkie</a:t>
            </a:r>
          </a:p>
        </p:txBody>
      </p:sp>
      <p:sp>
        <p:nvSpPr>
          <p:cNvPr id="6" name="Rectangle 5"/>
          <p:cNvSpPr/>
          <p:nvPr/>
        </p:nvSpPr>
        <p:spPr>
          <a:xfrm>
            <a:off x="410947" y="3627658"/>
            <a:ext cx="2571730" cy="369332"/>
          </a:xfrm>
          <a:prstGeom prst="rect">
            <a:avLst/>
          </a:prstGeom>
        </p:spPr>
        <p:txBody>
          <a:bodyPr wrap="none">
            <a:spAutoFit/>
          </a:bodyPr>
          <a:lstStyle/>
          <a:p>
            <a:r>
              <a:rPr lang="en-US" b="1" dirty="0" smtClean="0">
                <a:solidFill>
                  <a:prstClr val="black"/>
                </a:solidFill>
              </a:rPr>
              <a:t>SCR-536 “Handie -Talkie"</a:t>
            </a:r>
          </a:p>
        </p:txBody>
      </p:sp>
      <p:sp>
        <p:nvSpPr>
          <p:cNvPr id="7" name="Rectangle 6"/>
          <p:cNvSpPr/>
          <p:nvPr/>
        </p:nvSpPr>
        <p:spPr>
          <a:xfrm>
            <a:off x="685800" y="4815697"/>
            <a:ext cx="7772400" cy="2031325"/>
          </a:xfrm>
          <a:prstGeom prst="rect">
            <a:avLst/>
          </a:prstGeom>
        </p:spPr>
        <p:txBody>
          <a:bodyPr wrap="square">
            <a:spAutoFit/>
          </a:bodyPr>
          <a:lstStyle/>
          <a:p>
            <a:r>
              <a:rPr lang="en-US" b="1" dirty="0" smtClean="0">
                <a:solidFill>
                  <a:prstClr val="black"/>
                </a:solidFill>
              </a:rPr>
              <a:t>Motorola engineer, </a:t>
            </a:r>
            <a:r>
              <a:rPr lang="en-US" b="1" dirty="0" smtClean="0">
                <a:solidFill>
                  <a:srgbClr val="FF0000"/>
                </a:solidFill>
              </a:rPr>
              <a:t>Donald Mitchell</a:t>
            </a:r>
            <a:r>
              <a:rPr lang="en-US" b="1" dirty="0" smtClean="0">
                <a:solidFill>
                  <a:prstClr val="black"/>
                </a:solidFill>
              </a:rPr>
              <a:t>, recognized the strategic value of portable communications after he observed a National Guard training exercise and saw how radios installed in vehicles were abandoned in the mud and confusion of battle. </a:t>
            </a:r>
          </a:p>
          <a:p>
            <a:r>
              <a:rPr lang="en-US" b="1" dirty="0" smtClean="0">
                <a:solidFill>
                  <a:prstClr val="black"/>
                </a:solidFill>
              </a:rPr>
              <a:t>He returned to the company convinced that military communications had to follow man to the greatest degree possible and immediately began to engineer a radio that could be carried in the hand.</a:t>
            </a:r>
          </a:p>
        </p:txBody>
      </p:sp>
      <p:sp>
        <p:nvSpPr>
          <p:cNvPr id="2" name="Slide Number Placeholder 1"/>
          <p:cNvSpPr>
            <a:spLocks noGrp="1"/>
          </p:cNvSpPr>
          <p:nvPr>
            <p:ph type="sldNum" sz="quarter" idx="12"/>
          </p:nvPr>
        </p:nvSpPr>
        <p:spPr/>
        <p:txBody>
          <a:bodyPr/>
          <a:lstStyle/>
          <a:p>
            <a:fld id="{5135F648-0CA0-42A9-8217-1EA9A9E940D0}"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118157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Conclusion</a:t>
            </a:r>
            <a:endParaRPr lang="en-US" b="1" dirty="0"/>
          </a:p>
        </p:txBody>
      </p:sp>
      <p:sp>
        <p:nvSpPr>
          <p:cNvPr id="4" name="Content Placeholder 3"/>
          <p:cNvSpPr>
            <a:spLocks noGrp="1"/>
          </p:cNvSpPr>
          <p:nvPr>
            <p:ph idx="1"/>
          </p:nvPr>
        </p:nvSpPr>
        <p:spPr/>
        <p:txBody>
          <a:bodyPr>
            <a:normAutofit fontScale="92500"/>
          </a:bodyPr>
          <a:lstStyle/>
          <a:p>
            <a:r>
              <a:rPr lang="en-US" b="1" dirty="0" smtClean="0"/>
              <a:t>Blitzkrieg ultimately did not work.</a:t>
            </a:r>
          </a:p>
          <a:p>
            <a:pPr lvl="1"/>
            <a:r>
              <a:rPr lang="en-US" b="1" dirty="0" smtClean="0"/>
              <a:t>It initially worked on small, weak countries</a:t>
            </a:r>
          </a:p>
          <a:p>
            <a:pPr lvl="2"/>
            <a:r>
              <a:rPr lang="en-US" b="1" dirty="0" smtClean="0"/>
              <a:t>France had other considerations</a:t>
            </a:r>
          </a:p>
          <a:p>
            <a:pPr lvl="1"/>
            <a:r>
              <a:rPr lang="en-US" b="1" dirty="0" smtClean="0"/>
              <a:t>But, the British, Russians and US didn’t stop fighting.</a:t>
            </a:r>
          </a:p>
          <a:p>
            <a:r>
              <a:rPr lang="en-US" b="1" dirty="0" smtClean="0"/>
              <a:t>Ultimately, the Germans experienced </a:t>
            </a:r>
            <a:r>
              <a:rPr lang="en-US" b="1" dirty="0"/>
              <a:t>a defeat </a:t>
            </a:r>
            <a:r>
              <a:rPr lang="en-US" b="1" dirty="0" smtClean="0"/>
              <a:t>even </a:t>
            </a:r>
            <a:r>
              <a:rPr lang="en-US" b="1" dirty="0"/>
              <a:t>w</a:t>
            </a:r>
            <a:r>
              <a:rPr lang="en-US" b="1" dirty="0" smtClean="0"/>
              <a:t>orse WW I.</a:t>
            </a:r>
          </a:p>
          <a:p>
            <a:r>
              <a:rPr lang="en-US" b="1" dirty="0" smtClean="0"/>
              <a:t>The Japanese also had initial success</a:t>
            </a:r>
            <a:r>
              <a:rPr lang="en-US" b="1" smtClean="0"/>
              <a:t>, but in </a:t>
            </a:r>
            <a:r>
              <a:rPr lang="en-US" b="1" dirty="0" smtClean="0"/>
              <a:t>the end had to “Endure </a:t>
            </a:r>
            <a:r>
              <a:rPr lang="en-US" b="1" smtClean="0"/>
              <a:t>the Unendurable</a:t>
            </a:r>
            <a:r>
              <a:rPr lang="en-US" b="1" dirty="0" smtClean="0"/>
              <a:t>” the occupation of their </a:t>
            </a:r>
            <a:r>
              <a:rPr lang="en-US" b="1"/>
              <a:t>H</a:t>
            </a:r>
            <a:r>
              <a:rPr lang="en-US" b="1" smtClean="0"/>
              <a:t>ome Islands.</a:t>
            </a:r>
            <a:endParaRPr lang="en-US" b="1" dirty="0"/>
          </a:p>
        </p:txBody>
      </p:sp>
      <p:sp>
        <p:nvSpPr>
          <p:cNvPr id="2" name="Slide Number Placeholder 1"/>
          <p:cNvSpPr>
            <a:spLocks noGrp="1"/>
          </p:cNvSpPr>
          <p:nvPr>
            <p:ph type="sldNum" sz="quarter" idx="12"/>
          </p:nvPr>
        </p:nvSpPr>
        <p:spPr/>
        <p:txBody>
          <a:bodyPr/>
          <a:lstStyle/>
          <a:p>
            <a:fld id="{5135F648-0CA0-42A9-8217-1EA9A9E940D0}"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313385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7" y="76200"/>
            <a:ext cx="394447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6200"/>
            <a:ext cx="3505200" cy="2769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16407" y="2861271"/>
            <a:ext cx="2394630" cy="369332"/>
          </a:xfrm>
          <a:prstGeom prst="rect">
            <a:avLst/>
          </a:prstGeom>
          <a:noFill/>
        </p:spPr>
        <p:txBody>
          <a:bodyPr wrap="none" rtlCol="0">
            <a:spAutoFit/>
          </a:bodyPr>
          <a:lstStyle/>
          <a:p>
            <a:r>
              <a:rPr lang="en-US" b="1" dirty="0" smtClean="0"/>
              <a:t>Panzer D IV Battle Tank</a:t>
            </a:r>
            <a:endParaRPr lang="en-US" b="1" dirty="0"/>
          </a:p>
        </p:txBody>
      </p:sp>
      <p:sp>
        <p:nvSpPr>
          <p:cNvPr id="5" name="TextBox 4"/>
          <p:cNvSpPr txBox="1"/>
          <p:nvPr/>
        </p:nvSpPr>
        <p:spPr>
          <a:xfrm>
            <a:off x="5547946" y="2861271"/>
            <a:ext cx="2577822" cy="369332"/>
          </a:xfrm>
          <a:prstGeom prst="rect">
            <a:avLst/>
          </a:prstGeom>
          <a:noFill/>
        </p:spPr>
        <p:txBody>
          <a:bodyPr wrap="none" rtlCol="0">
            <a:spAutoFit/>
          </a:bodyPr>
          <a:lstStyle/>
          <a:p>
            <a:r>
              <a:rPr lang="en-US" b="1" dirty="0" smtClean="0"/>
              <a:t>JU 87 Stuka Dive Bomber</a:t>
            </a:r>
            <a:endParaRPr lang="en-US"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797" y="3391254"/>
            <a:ext cx="376334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69171" y="5934670"/>
            <a:ext cx="3256597" cy="923330"/>
          </a:xfrm>
          <a:prstGeom prst="rect">
            <a:avLst/>
          </a:prstGeom>
          <a:noFill/>
        </p:spPr>
        <p:txBody>
          <a:bodyPr wrap="none" rtlCol="0">
            <a:spAutoFit/>
          </a:bodyPr>
          <a:lstStyle/>
          <a:p>
            <a:r>
              <a:rPr lang="en-US" b="1" dirty="0"/>
              <a:t>German SdKfz </a:t>
            </a:r>
            <a:r>
              <a:rPr lang="en-US" b="1" dirty="0" smtClean="0"/>
              <a:t>[special ordnance</a:t>
            </a:r>
          </a:p>
          <a:p>
            <a:r>
              <a:rPr lang="en-US" b="1" dirty="0" smtClean="0"/>
              <a:t>Vehicle] 251 </a:t>
            </a:r>
            <a:r>
              <a:rPr lang="en-US" b="1" dirty="0"/>
              <a:t>half-track </a:t>
            </a:r>
            <a:r>
              <a:rPr lang="en-US" b="1" dirty="0" smtClean="0"/>
              <a:t>APC,</a:t>
            </a:r>
          </a:p>
          <a:p>
            <a:r>
              <a:rPr lang="en-US" b="1" dirty="0"/>
              <a:t>w</a:t>
            </a:r>
            <a:r>
              <a:rPr lang="en-US" b="1" dirty="0" smtClean="0"/>
              <a:t>ith </a:t>
            </a:r>
            <a:r>
              <a:rPr lang="en-US" b="1" dirty="0" smtClean="0">
                <a:solidFill>
                  <a:srgbClr val="FF0000"/>
                </a:solidFill>
              </a:rPr>
              <a:t>mobile infantry</a:t>
            </a:r>
            <a:endParaRPr lang="en-US" b="1" dirty="0">
              <a:solidFill>
                <a:srgbClr val="FF0000"/>
              </a:solidFill>
            </a:endParaRPr>
          </a:p>
        </p:txBody>
      </p:sp>
      <p:sp>
        <p:nvSpPr>
          <p:cNvPr id="2" name="Slide Number Placeholder 1"/>
          <p:cNvSpPr>
            <a:spLocks noGrp="1"/>
          </p:cNvSpPr>
          <p:nvPr>
            <p:ph type="sldNum" sz="quarter" idx="12"/>
          </p:nvPr>
        </p:nvSpPr>
        <p:spPr/>
        <p:txBody>
          <a:bodyPr/>
          <a:lstStyle/>
          <a:p>
            <a:fld id="{9DD28E27-763E-47D1-ABCC-C7F5871FCA0D}" type="slidenum">
              <a:rPr lang="en-US" smtClean="0"/>
              <a:t>5</a:t>
            </a:fld>
            <a:endParaRPr lang="en-US" dirty="0"/>
          </a:p>
        </p:txBody>
      </p:sp>
      <p:sp>
        <p:nvSpPr>
          <p:cNvPr id="3" name="TextBox 2"/>
          <p:cNvSpPr txBox="1"/>
          <p:nvPr/>
        </p:nvSpPr>
        <p:spPr>
          <a:xfrm>
            <a:off x="93114" y="6083940"/>
            <a:ext cx="3605474" cy="400110"/>
          </a:xfrm>
          <a:prstGeom prst="rect">
            <a:avLst/>
          </a:prstGeom>
          <a:noFill/>
        </p:spPr>
        <p:txBody>
          <a:bodyPr wrap="none" rtlCol="0">
            <a:spAutoFit/>
          </a:bodyPr>
          <a:lstStyle/>
          <a:p>
            <a:r>
              <a:rPr lang="en-US" sz="2000" b="1" dirty="0" smtClean="0"/>
              <a:t>All equipped with tactical radios</a:t>
            </a:r>
            <a:endParaRPr lang="en-US" sz="2000" b="1" dirty="0"/>
          </a:p>
        </p:txBody>
      </p:sp>
      <p:sp>
        <p:nvSpPr>
          <p:cNvPr id="7" name="TextBox 6"/>
          <p:cNvSpPr txBox="1"/>
          <p:nvPr/>
        </p:nvSpPr>
        <p:spPr>
          <a:xfrm>
            <a:off x="280665" y="3914941"/>
            <a:ext cx="3230372" cy="1077218"/>
          </a:xfrm>
          <a:prstGeom prst="rect">
            <a:avLst/>
          </a:prstGeom>
          <a:noFill/>
        </p:spPr>
        <p:txBody>
          <a:bodyPr wrap="none" rtlCol="0">
            <a:spAutoFit/>
          </a:bodyPr>
          <a:lstStyle/>
          <a:p>
            <a:r>
              <a:rPr lang="en-US" sz="3200" b="1" dirty="0" smtClean="0">
                <a:solidFill>
                  <a:srgbClr val="FF0000"/>
                </a:solidFill>
              </a:rPr>
              <a:t>German Blitzkrieg</a:t>
            </a:r>
          </a:p>
          <a:p>
            <a:r>
              <a:rPr lang="en-US" sz="3200" b="1" dirty="0" smtClean="0">
                <a:solidFill>
                  <a:srgbClr val="FF0000"/>
                </a:solidFill>
              </a:rPr>
              <a:t>Forces</a:t>
            </a:r>
            <a:endParaRPr lang="en-US" sz="3200" b="1" dirty="0">
              <a:solidFill>
                <a:srgbClr val="FF0000"/>
              </a:solidFill>
            </a:endParaRPr>
          </a:p>
        </p:txBody>
      </p:sp>
    </p:spTree>
    <p:extLst>
      <p:ext uri="{BB962C8B-B14F-4D97-AF65-F5344CB8AC3E}">
        <p14:creationId xmlns:p14="http://schemas.microsoft.com/office/powerpoint/2010/main" val="192544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35F648-0CA0-42A9-8217-1EA9A9E940D0}" type="slidenum">
              <a:rPr lang="en-US" smtClean="0">
                <a:solidFill>
                  <a:prstClr val="black">
                    <a:tint val="75000"/>
                  </a:prstClr>
                </a:solidFill>
              </a:rPr>
              <a:pPr/>
              <a:t>6</a:t>
            </a:fld>
            <a:endParaRPr lang="en-US"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29" y="990600"/>
            <a:ext cx="452437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10800000" flipV="1">
            <a:off x="152400" y="4724400"/>
            <a:ext cx="5667375" cy="1477328"/>
          </a:xfrm>
          <a:prstGeom prst="rect">
            <a:avLst/>
          </a:prstGeom>
        </p:spPr>
        <p:txBody>
          <a:bodyPr wrap="square">
            <a:spAutoFit/>
          </a:bodyPr>
          <a:lstStyle/>
          <a:p>
            <a:r>
              <a:rPr lang="en-US" dirty="0"/>
              <a:t>The eastern front at the time of the Battle of Moscow:</a:t>
            </a:r>
          </a:p>
          <a:p>
            <a:r>
              <a:rPr lang="en-US" dirty="0">
                <a:solidFill>
                  <a:srgbClr val="DAF14D"/>
                </a:solidFill>
              </a:rPr>
              <a:t>  Initial Wehrmacht advance – </a:t>
            </a:r>
            <a:r>
              <a:rPr lang="en-US" dirty="0" smtClean="0">
                <a:solidFill>
                  <a:srgbClr val="DAF14D"/>
                </a:solidFill>
              </a:rPr>
              <a:t>to 21 June  </a:t>
            </a:r>
            <a:r>
              <a:rPr lang="en-US" dirty="0">
                <a:solidFill>
                  <a:srgbClr val="DAF14D"/>
                </a:solidFill>
              </a:rPr>
              <a:t>9 July 1941</a:t>
            </a:r>
          </a:p>
          <a:p>
            <a:r>
              <a:rPr lang="en-US" dirty="0"/>
              <a:t>  </a:t>
            </a:r>
            <a:r>
              <a:rPr lang="en-US" dirty="0">
                <a:solidFill>
                  <a:schemeClr val="accent6"/>
                </a:solidFill>
              </a:rPr>
              <a:t>Subsequent advances – </a:t>
            </a:r>
            <a:r>
              <a:rPr lang="en-US" dirty="0" smtClean="0">
                <a:solidFill>
                  <a:schemeClr val="accent6"/>
                </a:solidFill>
              </a:rPr>
              <a:t>10 July to </a:t>
            </a:r>
            <a:r>
              <a:rPr lang="en-US" dirty="0">
                <a:solidFill>
                  <a:schemeClr val="accent6"/>
                </a:solidFill>
              </a:rPr>
              <a:t>1 September 1941</a:t>
            </a:r>
          </a:p>
          <a:p>
            <a:r>
              <a:rPr lang="en-US" dirty="0">
                <a:solidFill>
                  <a:srgbClr val="F44AF4"/>
                </a:solidFill>
              </a:rPr>
              <a:t>  Encirclement and battle of Kiev </a:t>
            </a:r>
            <a:r>
              <a:rPr lang="en-US" dirty="0" smtClean="0">
                <a:solidFill>
                  <a:srgbClr val="F44AF4"/>
                </a:solidFill>
              </a:rPr>
              <a:t>– 1 </a:t>
            </a:r>
            <a:r>
              <a:rPr lang="en-US" dirty="0">
                <a:solidFill>
                  <a:srgbClr val="F44AF4"/>
                </a:solidFill>
              </a:rPr>
              <a:t>to 9 September 1941</a:t>
            </a:r>
          </a:p>
          <a:p>
            <a:r>
              <a:rPr lang="en-US" dirty="0">
                <a:solidFill>
                  <a:srgbClr val="00B050"/>
                </a:solidFill>
              </a:rPr>
              <a:t>  Final Wehrmacht advance – to 5 December 1941</a:t>
            </a:r>
          </a:p>
        </p:txBody>
      </p:sp>
      <p:sp>
        <p:nvSpPr>
          <p:cNvPr id="6" name="TextBox 5"/>
          <p:cNvSpPr txBox="1"/>
          <p:nvPr/>
        </p:nvSpPr>
        <p:spPr>
          <a:xfrm>
            <a:off x="5768521" y="152400"/>
            <a:ext cx="3276600" cy="6463308"/>
          </a:xfrm>
          <a:prstGeom prst="rect">
            <a:avLst/>
          </a:prstGeom>
          <a:noFill/>
        </p:spPr>
        <p:txBody>
          <a:bodyPr wrap="square" rtlCol="0">
            <a:spAutoFit/>
          </a:bodyPr>
          <a:lstStyle/>
          <a:p>
            <a:r>
              <a:rPr lang="en-US" dirty="0" smtClean="0"/>
              <a:t>Operation </a:t>
            </a:r>
            <a:r>
              <a:rPr lang="en-US" dirty="0"/>
              <a:t>Barbarossa proved </a:t>
            </a:r>
            <a:r>
              <a:rPr lang="en-US" dirty="0" smtClean="0"/>
              <a:t>in the end to be a </a:t>
            </a:r>
            <a:r>
              <a:rPr lang="en-US" dirty="0"/>
              <a:t>disaster for the Germans, and the Soviets were badly damaged. Although the Germans had failed to take Moscow outright, they held huge areas of the western Soviet Union, including the entire regions of present-day Belarus, Ukraine, and the Baltic states, plus parts of Russia proper west of Moscow. German forces had advanced </a:t>
            </a:r>
            <a:r>
              <a:rPr lang="en-US" b="1" dirty="0"/>
              <a:t>1,050 mi </a:t>
            </a:r>
            <a:r>
              <a:rPr lang="en-US" b="1" dirty="0" smtClean="0"/>
              <a:t>and </a:t>
            </a:r>
            <a:r>
              <a:rPr lang="en-US" b="1" dirty="0"/>
              <a:t>maintained a </a:t>
            </a:r>
            <a:r>
              <a:rPr lang="en-US" b="1" dirty="0" smtClean="0"/>
              <a:t>north-south </a:t>
            </a:r>
            <a:r>
              <a:rPr lang="en-US" b="1" dirty="0"/>
              <a:t>front of 1,900 </a:t>
            </a:r>
            <a:r>
              <a:rPr lang="en-US" b="1" dirty="0" smtClean="0"/>
              <a:t>mi. </a:t>
            </a:r>
            <a:r>
              <a:rPr lang="en-US" dirty="0" smtClean="0"/>
              <a:t>The </a:t>
            </a:r>
            <a:r>
              <a:rPr lang="en-US" dirty="0"/>
              <a:t>Germans held up to 500,000 sq mi </a:t>
            </a:r>
            <a:r>
              <a:rPr lang="en-US" dirty="0" smtClean="0"/>
              <a:t>of </a:t>
            </a:r>
            <a:r>
              <a:rPr lang="en-US" dirty="0"/>
              <a:t>territory with over 75 million people at the end of 1941, and went on to seize another 250,000 sq mi </a:t>
            </a:r>
            <a:r>
              <a:rPr lang="en-US" dirty="0" smtClean="0"/>
              <a:t>(before </a:t>
            </a:r>
            <a:r>
              <a:rPr lang="en-US" dirty="0"/>
              <a:t>being forced to retreat after defeats at the Battle of Stalingrad (1942–43) and the Battle of Kursk (1943)</a:t>
            </a:r>
          </a:p>
        </p:txBody>
      </p:sp>
      <p:sp>
        <p:nvSpPr>
          <p:cNvPr id="10" name="TextBox 9"/>
          <p:cNvSpPr txBox="1"/>
          <p:nvPr/>
        </p:nvSpPr>
        <p:spPr>
          <a:xfrm>
            <a:off x="409574" y="152400"/>
            <a:ext cx="4467226" cy="461665"/>
          </a:xfrm>
          <a:prstGeom prst="rect">
            <a:avLst/>
          </a:prstGeom>
          <a:noFill/>
        </p:spPr>
        <p:txBody>
          <a:bodyPr wrap="square" rtlCol="0">
            <a:spAutoFit/>
          </a:bodyPr>
          <a:lstStyle/>
          <a:p>
            <a:r>
              <a:rPr lang="en-US" sz="2400" b="1" dirty="0" smtClean="0"/>
              <a:t>Blitzkrieg - Operation Barbarossa</a:t>
            </a:r>
            <a:endParaRPr lang="en-US" sz="2400" b="1" dirty="0"/>
          </a:p>
        </p:txBody>
      </p:sp>
    </p:spTree>
    <p:extLst>
      <p:ext uri="{BB962C8B-B14F-4D97-AF65-F5344CB8AC3E}">
        <p14:creationId xmlns:p14="http://schemas.microsoft.com/office/powerpoint/2010/main" val="385008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9"/>
            <a:ext cx="8229600" cy="1143000"/>
          </a:xfrm>
        </p:spPr>
        <p:txBody>
          <a:bodyPr>
            <a:normAutofit/>
          </a:bodyPr>
          <a:lstStyle/>
          <a:p>
            <a:r>
              <a:rPr lang="en-US" b="1" dirty="0" smtClean="0"/>
              <a:t>The German Blitzkrieg of Russia </a:t>
            </a:r>
            <a:endParaRPr lang="en-US" b="1" dirty="0"/>
          </a:p>
        </p:txBody>
      </p:sp>
      <p:sp>
        <p:nvSpPr>
          <p:cNvPr id="3" name="Content Placeholder 2"/>
          <p:cNvSpPr>
            <a:spLocks noGrp="1"/>
          </p:cNvSpPr>
          <p:nvPr>
            <p:ph idx="1"/>
          </p:nvPr>
        </p:nvSpPr>
        <p:spPr>
          <a:xfrm>
            <a:off x="228600" y="1059538"/>
            <a:ext cx="8915400" cy="5965371"/>
          </a:xfrm>
        </p:spPr>
        <p:txBody>
          <a:bodyPr>
            <a:normAutofit fontScale="70000" lnSpcReduction="20000"/>
          </a:bodyPr>
          <a:lstStyle/>
          <a:p>
            <a:r>
              <a:rPr lang="en-US" b="1" dirty="0" smtClean="0"/>
              <a:t>Initially in 1941</a:t>
            </a:r>
            <a:r>
              <a:rPr lang="en-US" b="1" dirty="0"/>
              <a:t>, in 6 months the </a:t>
            </a:r>
            <a:r>
              <a:rPr lang="en-US" b="1" dirty="0" smtClean="0"/>
              <a:t>Germans </a:t>
            </a:r>
            <a:r>
              <a:rPr lang="en-US" b="1" dirty="0"/>
              <a:t>quickly </a:t>
            </a:r>
            <a:r>
              <a:rPr lang="en-US" b="1" dirty="0" smtClean="0"/>
              <a:t>pushed hundreds </a:t>
            </a:r>
            <a:r>
              <a:rPr lang="en-US" b="1" dirty="0"/>
              <a:t>of miles deep </a:t>
            </a:r>
            <a:r>
              <a:rPr lang="en-US" b="1" dirty="0" smtClean="0"/>
              <a:t>to the gates of Moscow, with 1900 mile north/south front by the largest invasion army ever ― Blitzkrieg style.</a:t>
            </a:r>
          </a:p>
          <a:p>
            <a:r>
              <a:rPr lang="en-US" b="1" dirty="0" smtClean="0"/>
              <a:t>Then there was a </a:t>
            </a:r>
            <a:r>
              <a:rPr lang="en-US" b="1" dirty="0" smtClean="0">
                <a:solidFill>
                  <a:schemeClr val="tx2">
                    <a:lumMod val="60000"/>
                    <a:lumOff val="40000"/>
                  </a:schemeClr>
                </a:solidFill>
              </a:rPr>
              <a:t>Russian winter, the coldest since 1812,                                                                              </a:t>
            </a:r>
            <a:r>
              <a:rPr lang="en-US" b="1" dirty="0" smtClean="0"/>
              <a:t>and a long supply line. The Russians retreated with a scorched earth. Then the spring thaw and the unpaved Russian roads were a sea of mud – Rusputia.</a:t>
            </a:r>
          </a:p>
          <a:p>
            <a:pPr marL="0" indent="0">
              <a:buNone/>
            </a:pPr>
            <a:endParaRPr lang="en-US" b="1" dirty="0" smtClean="0"/>
          </a:p>
          <a:p>
            <a:endParaRPr lang="en-US" b="1" dirty="0" smtClean="0"/>
          </a:p>
          <a:p>
            <a:endParaRPr lang="en-US" b="1" dirty="0"/>
          </a:p>
          <a:p>
            <a:endParaRPr lang="en-US" b="1" dirty="0" smtClean="0"/>
          </a:p>
          <a:p>
            <a:r>
              <a:rPr lang="en-US" b="1" dirty="0" smtClean="0"/>
              <a:t>Hitler believed that the war on Russia had to be a </a:t>
            </a:r>
            <a:r>
              <a:rPr lang="en-US" b="1" i="1" dirty="0" smtClean="0">
                <a:solidFill>
                  <a:srgbClr val="FF0000"/>
                </a:solidFill>
              </a:rPr>
              <a:t>Vernichtungskrieg </a:t>
            </a:r>
            <a:r>
              <a:rPr lang="en-US" b="1" dirty="0" smtClean="0">
                <a:solidFill>
                  <a:srgbClr val="FF0000"/>
                </a:solidFill>
              </a:rPr>
              <a:t>― war of annihilation </a:t>
            </a:r>
            <a:r>
              <a:rPr lang="en-US" b="1" dirty="0" smtClean="0"/>
              <a:t>not to a surrender.  So the war picked up again in 1942-1943.</a:t>
            </a:r>
          </a:p>
          <a:p>
            <a:r>
              <a:rPr lang="en-US" b="1" dirty="0" smtClean="0"/>
              <a:t>But, the </a:t>
            </a:r>
            <a:r>
              <a:rPr lang="en-US" b="1" dirty="0" smtClean="0">
                <a:solidFill>
                  <a:srgbClr val="FF0000"/>
                </a:solidFill>
              </a:rPr>
              <a:t>Russians had depth</a:t>
            </a:r>
            <a:r>
              <a:rPr lang="en-US" b="1" dirty="0" smtClean="0"/>
              <a:t>, a large population and industry east beyond the </a:t>
            </a:r>
            <a:r>
              <a:rPr lang="en-US" b="1" dirty="0"/>
              <a:t>U</a:t>
            </a:r>
            <a:r>
              <a:rPr lang="en-US" b="1" dirty="0" smtClean="0"/>
              <a:t>rals, sufficient national food and fuel supplies.</a:t>
            </a:r>
          </a:p>
          <a:p>
            <a:r>
              <a:rPr lang="en-US" b="1" dirty="0" smtClean="0"/>
              <a:t>They had more manpower </a:t>
            </a:r>
            <a:r>
              <a:rPr lang="en-US" b="1" dirty="0" smtClean="0">
                <a:solidFill>
                  <a:srgbClr val="FF0000"/>
                </a:solidFill>
              </a:rPr>
              <a:t>[&gt;2X </a:t>
            </a:r>
            <a:r>
              <a:rPr lang="en-US" b="1" dirty="0">
                <a:solidFill>
                  <a:srgbClr val="FF0000"/>
                </a:solidFill>
              </a:rPr>
              <a:t>Germany] </a:t>
            </a:r>
            <a:r>
              <a:rPr lang="en-US" b="1" dirty="0"/>
              <a:t>and </a:t>
            </a:r>
            <a:r>
              <a:rPr lang="en-US" b="1" dirty="0" smtClean="0"/>
              <a:t>they began to stem the German armored assaults, reducing the core German forces and moving  westward to regain their lands. </a:t>
            </a:r>
          </a:p>
        </p:txBody>
      </p:sp>
      <p:sp>
        <p:nvSpPr>
          <p:cNvPr id="4" name="Slide Number Placeholder 3"/>
          <p:cNvSpPr>
            <a:spLocks noGrp="1"/>
          </p:cNvSpPr>
          <p:nvPr>
            <p:ph type="sldNum" sz="quarter" idx="12"/>
          </p:nvPr>
        </p:nvSpPr>
        <p:spPr/>
        <p:txBody>
          <a:bodyPr/>
          <a:lstStyle/>
          <a:p>
            <a:fld id="{9DD28E27-763E-47D1-ABCC-C7F5871FCA0D}" type="slidenum">
              <a:rPr lang="en-US" smtClean="0"/>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24200"/>
            <a:ext cx="17430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048000"/>
            <a:ext cx="2526196"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78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Blitzkrieg Falls Apart―1942-1943</a:t>
            </a:r>
            <a:endParaRPr lang="en-US" b="1" dirty="0"/>
          </a:p>
        </p:txBody>
      </p:sp>
      <p:sp>
        <p:nvSpPr>
          <p:cNvPr id="3" name="Content Placeholder 2"/>
          <p:cNvSpPr>
            <a:spLocks noGrp="1"/>
          </p:cNvSpPr>
          <p:nvPr>
            <p:ph idx="1"/>
          </p:nvPr>
        </p:nvSpPr>
        <p:spPr>
          <a:xfrm>
            <a:off x="457200" y="1219200"/>
            <a:ext cx="8458200" cy="5638800"/>
          </a:xfrm>
        </p:spPr>
        <p:txBody>
          <a:bodyPr>
            <a:normAutofit lnSpcReduction="10000"/>
          </a:bodyPr>
          <a:lstStyle/>
          <a:p>
            <a:r>
              <a:rPr lang="en-US" sz="2800" b="1" dirty="0" smtClean="0"/>
              <a:t>The Germans were fighting a three front war.</a:t>
            </a:r>
          </a:p>
          <a:p>
            <a:pPr marL="914400" lvl="1" indent="-449263"/>
            <a:r>
              <a:rPr lang="en-US" b="1" dirty="0" smtClean="0"/>
              <a:t>They were shifting armor and air units between fronts, lessening the Blitzkrieg's impact.</a:t>
            </a:r>
          </a:p>
          <a:p>
            <a:pPr marL="347663" lvl="1" indent="-347663">
              <a:buFont typeface="Arial" panose="020B0604020202020204" pitchFamily="34" charset="0"/>
              <a:buChar char="•"/>
            </a:pPr>
            <a:r>
              <a:rPr lang="en-US" b="1" dirty="0" smtClean="0"/>
              <a:t> Blitzkrieg: </a:t>
            </a:r>
            <a:r>
              <a:rPr lang="en-US" b="1" dirty="0" smtClean="0">
                <a:solidFill>
                  <a:srgbClr val="FF0000"/>
                </a:solidFill>
              </a:rPr>
              <a:t>short intense action to an enemies defeat</a:t>
            </a:r>
            <a:r>
              <a:rPr lang="en-US" b="1" dirty="0" smtClean="0"/>
              <a:t>.</a:t>
            </a:r>
          </a:p>
          <a:p>
            <a:pPr marL="457200" lvl="1" indent="-457200">
              <a:buFont typeface="Arial" panose="020B0604020202020204" pitchFamily="34" charset="0"/>
              <a:buChar char="•"/>
            </a:pPr>
            <a:r>
              <a:rPr lang="en-US" b="1" dirty="0" smtClean="0"/>
              <a:t>They were more than conquers:</a:t>
            </a:r>
          </a:p>
          <a:p>
            <a:pPr marL="400050" lvl="2" indent="0">
              <a:buNone/>
            </a:pPr>
            <a:r>
              <a:rPr lang="en-US" sz="2800" b="1" dirty="0" smtClean="0"/>
              <a:t>―   They shot and staved millions of </a:t>
            </a:r>
            <a:r>
              <a:rPr lang="en-US" sz="2800" b="1" dirty="0"/>
              <a:t>R</a:t>
            </a:r>
            <a:r>
              <a:rPr lang="en-US" sz="2800" b="1" dirty="0" smtClean="0"/>
              <a:t>ussian POWs.</a:t>
            </a:r>
          </a:p>
          <a:p>
            <a:pPr marL="1023938" lvl="2" indent="-617538">
              <a:buNone/>
            </a:pPr>
            <a:r>
              <a:rPr lang="en-US" sz="2800" b="1" dirty="0"/>
              <a:t>― </a:t>
            </a:r>
            <a:r>
              <a:rPr lang="en-US" sz="2800" b="1" dirty="0" smtClean="0"/>
              <a:t>  They pillaged the county sides that they had  over-run.</a:t>
            </a:r>
          </a:p>
          <a:p>
            <a:pPr marL="973138" lvl="2" indent="-566738">
              <a:buNone/>
            </a:pPr>
            <a:r>
              <a:rPr lang="en-US" sz="2800" b="1" dirty="0"/>
              <a:t>― </a:t>
            </a:r>
            <a:r>
              <a:rPr lang="en-US" sz="2800" b="1" dirty="0" smtClean="0"/>
              <a:t>  In the Ukraine, where they were originally  greeted as liberators, through their heinous actions they turned the bulk of a 40 million strong Ukrainian population against them</a:t>
            </a:r>
            <a:r>
              <a:rPr lang="en-US" b="1" dirty="0"/>
              <a:t>.</a:t>
            </a:r>
          </a:p>
        </p:txBody>
      </p:sp>
      <p:sp>
        <p:nvSpPr>
          <p:cNvPr id="4" name="Slide Number Placeholder 3"/>
          <p:cNvSpPr>
            <a:spLocks noGrp="1"/>
          </p:cNvSpPr>
          <p:nvPr>
            <p:ph type="sldNum" sz="quarter" idx="12"/>
          </p:nvPr>
        </p:nvSpPr>
        <p:spPr/>
        <p:txBody>
          <a:bodyPr/>
          <a:lstStyle/>
          <a:p>
            <a:fld id="{9DD28E27-763E-47D1-ABCC-C7F5871FCA0D}" type="slidenum">
              <a:rPr lang="en-US" smtClean="0"/>
              <a:t>8</a:t>
            </a:fld>
            <a:endParaRPr lang="en-US" dirty="0"/>
          </a:p>
        </p:txBody>
      </p:sp>
    </p:spTree>
    <p:extLst>
      <p:ext uri="{BB962C8B-B14F-4D97-AF65-F5344CB8AC3E}">
        <p14:creationId xmlns:p14="http://schemas.microsoft.com/office/powerpoint/2010/main" val="215634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b="1" dirty="0" smtClean="0"/>
              <a:t>What Distributed Technologies </a:t>
            </a:r>
            <a:r>
              <a:rPr lang="en-US" b="1" dirty="0"/>
              <a:t>W</a:t>
            </a:r>
            <a:r>
              <a:rPr lang="en-US" b="1" dirty="0" smtClean="0"/>
              <a:t>ere Required to Counter Blitzkrieg?</a:t>
            </a:r>
            <a:endParaRPr lang="en-US" b="1"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r>
              <a:rPr lang="en-US" b="1" dirty="0" smtClean="0"/>
              <a:t>A lot of Armor, thus factories and assembly lines. </a:t>
            </a:r>
          </a:p>
          <a:p>
            <a:r>
              <a:rPr lang="en-US" b="1" dirty="0"/>
              <a:t>W</a:t>
            </a:r>
            <a:r>
              <a:rPr lang="en-US" b="1" dirty="0" smtClean="0"/>
              <a:t>here did the modern tank come from?</a:t>
            </a:r>
          </a:p>
          <a:p>
            <a:r>
              <a:rPr lang="en-US" b="1" dirty="0" smtClean="0"/>
              <a:t>US Army conversion to reliable diesels engines.</a:t>
            </a:r>
          </a:p>
          <a:p>
            <a:pPr lvl="1"/>
            <a:r>
              <a:rPr lang="en-US" b="1" dirty="0" smtClean="0"/>
              <a:t>Army breaks the Navy’s hold of small diesel engines.</a:t>
            </a:r>
          </a:p>
          <a:p>
            <a:r>
              <a:rPr lang="en-US" b="1" dirty="0" smtClean="0"/>
              <a:t>Armor unit mobile communications</a:t>
            </a:r>
          </a:p>
          <a:p>
            <a:pPr marL="0" indent="0">
              <a:buNone/>
            </a:pPr>
            <a:r>
              <a:rPr lang="en-US" b="1" dirty="0" smtClean="0"/>
              <a:t> </a:t>
            </a:r>
            <a:r>
              <a:rPr lang="en-US" b="1" dirty="0"/>
              <a:t> </a:t>
            </a:r>
            <a:r>
              <a:rPr lang="en-US" b="1" dirty="0" smtClean="0"/>
              <a:t>   </a:t>
            </a:r>
            <a:r>
              <a:rPr lang="en-US" sz="3000" b="1" dirty="0" smtClean="0"/>
              <a:t>− Germans made major use of VHF-FM radios.</a:t>
            </a:r>
          </a:p>
          <a:p>
            <a:r>
              <a:rPr lang="en-US" b="1" dirty="0" smtClean="0"/>
              <a:t>Countermeasures.</a:t>
            </a:r>
          </a:p>
          <a:p>
            <a:r>
              <a:rPr lang="en-US" b="1" dirty="0" smtClean="0"/>
              <a:t>Tires.</a:t>
            </a:r>
          </a:p>
          <a:p>
            <a:r>
              <a:rPr lang="en-US" b="1" dirty="0" smtClean="0"/>
              <a:t>Fuel.</a:t>
            </a:r>
            <a:endParaRPr lang="en-US" b="1" dirty="0"/>
          </a:p>
        </p:txBody>
      </p:sp>
      <p:sp>
        <p:nvSpPr>
          <p:cNvPr id="4" name="Slide Number Placeholder 3"/>
          <p:cNvSpPr>
            <a:spLocks noGrp="1"/>
          </p:cNvSpPr>
          <p:nvPr>
            <p:ph type="sldNum" sz="quarter" idx="12"/>
          </p:nvPr>
        </p:nvSpPr>
        <p:spPr/>
        <p:txBody>
          <a:bodyPr/>
          <a:lstStyle/>
          <a:p>
            <a:fld id="{9DD28E27-763E-47D1-ABCC-C7F5871FCA0D}" type="slidenum">
              <a:rPr lang="en-US" smtClean="0"/>
              <a:t>9</a:t>
            </a:fld>
            <a:endParaRPr lang="en-US" dirty="0"/>
          </a:p>
        </p:txBody>
      </p:sp>
    </p:spTree>
    <p:extLst>
      <p:ext uri="{BB962C8B-B14F-4D97-AF65-F5344CB8AC3E}">
        <p14:creationId xmlns:p14="http://schemas.microsoft.com/office/powerpoint/2010/main" val="2643321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2138</TotalTime>
  <Words>3302</Words>
  <Application>Microsoft Office PowerPoint</Application>
  <PresentationFormat>On-screen Show (4:3)</PresentationFormat>
  <Paragraphs>329</Paragraphs>
  <Slides>42</Slides>
  <Notes>1</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Office Theme</vt:lpstr>
      <vt:lpstr>1_Office Theme</vt:lpstr>
      <vt:lpstr>2_Office Theme</vt:lpstr>
      <vt:lpstr>3_Office Theme</vt:lpstr>
      <vt:lpstr>Part II Session2</vt:lpstr>
      <vt:lpstr>What is a Blitzkrieg?  </vt:lpstr>
      <vt:lpstr>How many Blitzkriegs and attempts were there since 1939? </vt:lpstr>
      <vt:lpstr>Why the German WW II Blitzkrieg?</vt:lpstr>
      <vt:lpstr>PowerPoint Presentation</vt:lpstr>
      <vt:lpstr>PowerPoint Presentation</vt:lpstr>
      <vt:lpstr>The German Blitzkrieg of Russia </vt:lpstr>
      <vt:lpstr>Blitzkrieg Falls Apart―1942-1943</vt:lpstr>
      <vt:lpstr>What Distributed Technologies Were Required to Counter Blitzkrieg?</vt:lpstr>
      <vt:lpstr>The Russian Tank and Anti-tank Armor</vt:lpstr>
      <vt:lpstr>American Inventor J. Walter Christie The M1928 Design</vt:lpstr>
      <vt:lpstr>PowerPoint Presentation</vt:lpstr>
      <vt:lpstr>PowerPoint Presentation</vt:lpstr>
      <vt:lpstr>The T-34 Tank In Many Ways Impressive, But With Lots of Flaws</vt:lpstr>
      <vt:lpstr>So What Did the Russians Do in 1943?</vt:lpstr>
      <vt:lpstr>Counters to the Tank</vt:lpstr>
      <vt:lpstr>PowerPoint Presentation</vt:lpstr>
      <vt:lpstr>Three Interesting Russian Advantages</vt:lpstr>
      <vt:lpstr>The Anti-Tank Gun</vt:lpstr>
      <vt:lpstr>Knudsen-Returns</vt:lpstr>
      <vt:lpstr>Albert Kahn</vt:lpstr>
      <vt:lpstr>The Lend – Lease Studebaker Trucks and the Willys Jeeps</vt:lpstr>
      <vt:lpstr>PowerPoint Presentation</vt:lpstr>
      <vt:lpstr>The American Love Affair with the Auto</vt:lpstr>
      <vt:lpstr>The Eastern Front and the North Atlantic</vt:lpstr>
      <vt:lpstr>An  Army Runs On:</vt:lpstr>
      <vt:lpstr>PowerPoint Presentation</vt:lpstr>
      <vt:lpstr>PowerPoint Presentation</vt:lpstr>
      <vt:lpstr>US Rubber Reserve Company (USRRC)</vt:lpstr>
      <vt:lpstr>Synthetic Rubber Production Complex</vt:lpstr>
      <vt:lpstr>US Synthetic Rubber</vt:lpstr>
      <vt:lpstr>  </vt:lpstr>
      <vt:lpstr>German Synthetic Rubber</vt:lpstr>
      <vt:lpstr>Russian Synthetic Rubber</vt:lpstr>
      <vt:lpstr>Poison Gas– the Weapon that Wasn’t</vt:lpstr>
      <vt:lpstr>PowerPoint Presentation</vt:lpstr>
      <vt:lpstr>Soviet/German Air Strength</vt:lpstr>
      <vt:lpstr>Prominent Russian Aircraft</vt:lpstr>
      <vt:lpstr>Battlefield Communications  Blitzkrieg uses surprise and rapid movements, communications can work as a counter veiling force</vt:lpstr>
      <vt:lpstr>In the Ranks–Frontline Communications Handie-Talkie®/Walkie-Talkie</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IV</dc:title>
  <dc:creator>Flyer</dc:creator>
  <cp:lastModifiedBy>Windows User</cp:lastModifiedBy>
  <cp:revision>147</cp:revision>
  <dcterms:created xsi:type="dcterms:W3CDTF">2013-08-19T03:07:03Z</dcterms:created>
  <dcterms:modified xsi:type="dcterms:W3CDTF">2014-02-02T15:05:36Z</dcterms:modified>
</cp:coreProperties>
</file>